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4"/>
  </p:notesMasterIdLst>
  <p:sldIdLst>
    <p:sldId id="256" r:id="rId2"/>
    <p:sldId id="258" r:id="rId3"/>
    <p:sldId id="260" r:id="rId4"/>
    <p:sldId id="257" r:id="rId5"/>
    <p:sldId id="262" r:id="rId6"/>
    <p:sldId id="261" r:id="rId7"/>
    <p:sldId id="264" r:id="rId8"/>
    <p:sldId id="266" r:id="rId9"/>
    <p:sldId id="265" r:id="rId10"/>
    <p:sldId id="263" r:id="rId11"/>
    <p:sldId id="267" r:id="rId12"/>
    <p:sldId id="282" r:id="rId13"/>
    <p:sldId id="268" r:id="rId14"/>
    <p:sldId id="280" r:id="rId15"/>
    <p:sldId id="281" r:id="rId16"/>
    <p:sldId id="270" r:id="rId17"/>
    <p:sldId id="271" r:id="rId18"/>
    <p:sldId id="272" r:id="rId19"/>
    <p:sldId id="288" r:id="rId20"/>
    <p:sldId id="285" r:id="rId21"/>
    <p:sldId id="286" r:id="rId22"/>
    <p:sldId id="279" r:id="rId2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6"/>
    <p:restoredTop sz="93380"/>
  </p:normalViewPr>
  <p:slideViewPr>
    <p:cSldViewPr snapToGrid="0" snapToObjects="1">
      <p:cViewPr varScale="1">
        <p:scale>
          <a:sx n="103" d="100"/>
          <a:sy n="103" d="100"/>
        </p:scale>
        <p:origin x="65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19C49F-3972-CB4B-A3A1-2E1245446FB3}"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fr-FR"/>
        </a:p>
      </dgm:t>
    </dgm:pt>
    <dgm:pt modelId="{2FE7A89D-1D8E-3D4A-B50F-B997799E4F6E}">
      <dgm:prSet/>
      <dgm:spPr/>
      <dgm:t>
        <a:bodyPr/>
        <a:lstStyle/>
        <a:p>
          <a:r>
            <a:rPr lang="fr-FR"/>
            <a:t>La mesure contestée </a:t>
          </a:r>
          <a:r>
            <a:rPr lang="fr-FR" u="sng"/>
            <a:t>met en œuvre</a:t>
          </a:r>
          <a:r>
            <a:rPr lang="fr-FR"/>
            <a:t> un acte de droit dérivé</a:t>
          </a:r>
          <a:endParaRPr lang="fr-BE"/>
        </a:p>
      </dgm:t>
    </dgm:pt>
    <dgm:pt modelId="{83076964-229F-AE41-9121-1EC13B2518F8}" type="parTrans" cxnId="{1B19AC70-320E-0042-B41F-44DC9CBB9A1B}">
      <dgm:prSet/>
      <dgm:spPr/>
      <dgm:t>
        <a:bodyPr/>
        <a:lstStyle/>
        <a:p>
          <a:endParaRPr lang="fr-FR"/>
        </a:p>
      </dgm:t>
    </dgm:pt>
    <dgm:pt modelId="{B5A1CEF1-9675-6948-8202-64A084F2D519}" type="sibTrans" cxnId="{1B19AC70-320E-0042-B41F-44DC9CBB9A1B}">
      <dgm:prSet/>
      <dgm:spPr/>
      <dgm:t>
        <a:bodyPr/>
        <a:lstStyle/>
        <a:p>
          <a:endParaRPr lang="fr-FR"/>
        </a:p>
      </dgm:t>
    </dgm:pt>
    <dgm:pt modelId="{409208A7-0779-E04E-8103-E37913E9079F}">
      <dgm:prSet/>
      <dgm:spPr/>
      <dgm:t>
        <a:bodyPr/>
        <a:lstStyle/>
        <a:p>
          <a:r>
            <a:rPr lang="fr-FR"/>
            <a:t>Transposition d’une directive: OUI sauf si « compétence réservée »</a:t>
          </a:r>
        </a:p>
      </dgm:t>
    </dgm:pt>
    <dgm:pt modelId="{64CC3B13-91CB-744C-A07A-BCF960734D42}" type="parTrans" cxnId="{D169B429-69BC-C745-B93D-14FD8F810E8A}">
      <dgm:prSet/>
      <dgm:spPr/>
      <dgm:t>
        <a:bodyPr/>
        <a:lstStyle/>
        <a:p>
          <a:endParaRPr lang="fr-FR"/>
        </a:p>
      </dgm:t>
    </dgm:pt>
    <dgm:pt modelId="{8EE66084-7D52-C14C-9908-6EC6677E0045}" type="sibTrans" cxnId="{D169B429-69BC-C745-B93D-14FD8F810E8A}">
      <dgm:prSet/>
      <dgm:spPr/>
      <dgm:t>
        <a:bodyPr/>
        <a:lstStyle/>
        <a:p>
          <a:endParaRPr lang="fr-FR"/>
        </a:p>
      </dgm:t>
    </dgm:pt>
    <dgm:pt modelId="{1BBE5805-20D7-0544-A0E3-330E0C579F0B}">
      <dgm:prSet/>
      <dgm:spPr/>
      <dgm:t>
        <a:bodyPr/>
        <a:lstStyle/>
        <a:p>
          <a:r>
            <a:rPr lang="fr-FR"/>
            <a:t>Acte individuel d’exécution (mandat d’arrêt européen, octroi de l’asile, infraction au droit européen de la concurrence, etc.): OUI… sauf si conditions d’octroi non remplies</a:t>
          </a:r>
        </a:p>
      </dgm:t>
    </dgm:pt>
    <dgm:pt modelId="{E783F7BC-C0A7-CE4E-824B-F4C2CEFD3731}" type="parTrans" cxnId="{5280CDCC-A0EB-D047-9993-5C6E2CA5DB4E}">
      <dgm:prSet/>
      <dgm:spPr/>
      <dgm:t>
        <a:bodyPr/>
        <a:lstStyle/>
        <a:p>
          <a:endParaRPr lang="fr-FR"/>
        </a:p>
      </dgm:t>
    </dgm:pt>
    <dgm:pt modelId="{AE1C8ED5-688B-2849-BF65-3F5E6C7384BA}" type="sibTrans" cxnId="{5280CDCC-A0EB-D047-9993-5C6E2CA5DB4E}">
      <dgm:prSet/>
      <dgm:spPr/>
      <dgm:t>
        <a:bodyPr/>
        <a:lstStyle/>
        <a:p>
          <a:endParaRPr lang="fr-FR"/>
        </a:p>
      </dgm:t>
    </dgm:pt>
    <dgm:pt modelId="{E689D446-A60C-EF48-98B5-C71CFA8743E3}">
      <dgm:prSet/>
      <dgm:spPr/>
      <dgm:t>
        <a:bodyPr/>
        <a:lstStyle/>
        <a:p>
          <a:r>
            <a:rPr lang="fr-FR"/>
            <a:t>La mesure contestée est </a:t>
          </a:r>
          <a:r>
            <a:rPr lang="fr-FR" u="sng"/>
            <a:t>prétendument contraire </a:t>
          </a:r>
          <a:r>
            <a:rPr lang="fr-FR"/>
            <a:t>à un acte de droit dérivé: OUI, via interprétation conforme de l’acte de droit dérivé </a:t>
          </a:r>
        </a:p>
      </dgm:t>
    </dgm:pt>
    <dgm:pt modelId="{EEC2904E-B0A1-E04C-A416-8CA0031D3CA8}" type="parTrans" cxnId="{E4C645C8-50D2-6641-A95A-8EF9908C5F4C}">
      <dgm:prSet/>
      <dgm:spPr/>
      <dgm:t>
        <a:bodyPr/>
        <a:lstStyle/>
        <a:p>
          <a:endParaRPr lang="fr-FR"/>
        </a:p>
      </dgm:t>
    </dgm:pt>
    <dgm:pt modelId="{589EB34D-A04D-CA49-B49D-9833A47A0050}" type="sibTrans" cxnId="{E4C645C8-50D2-6641-A95A-8EF9908C5F4C}">
      <dgm:prSet/>
      <dgm:spPr/>
      <dgm:t>
        <a:bodyPr/>
        <a:lstStyle/>
        <a:p>
          <a:endParaRPr lang="fr-FR"/>
        </a:p>
      </dgm:t>
    </dgm:pt>
    <dgm:pt modelId="{0FA0F566-2D06-9043-A0D8-C0D1253572FF}">
      <dgm:prSet/>
      <dgm:spPr/>
      <dgm:t>
        <a:bodyPr/>
        <a:lstStyle/>
        <a:p>
          <a:r>
            <a:rPr lang="fr-BE"/>
            <a:t>La mesure contestée est "</a:t>
          </a:r>
          <a:r>
            <a:rPr lang="fr-BE" u="sng"/>
            <a:t>contiguë</a:t>
          </a:r>
          <a:r>
            <a:rPr lang="fr-BE"/>
            <a:t>" à un acte de droit dérivé: NON</a:t>
          </a:r>
        </a:p>
      </dgm:t>
    </dgm:pt>
    <dgm:pt modelId="{2359589A-6BA2-5D4E-9490-2BA847B1C652}" type="parTrans" cxnId="{4EE38737-A987-A046-8320-04F0AF4B63C1}">
      <dgm:prSet/>
      <dgm:spPr/>
      <dgm:t>
        <a:bodyPr/>
        <a:lstStyle/>
        <a:p>
          <a:endParaRPr lang="fr-FR"/>
        </a:p>
      </dgm:t>
    </dgm:pt>
    <dgm:pt modelId="{6299ACEE-ABFC-134A-AE2B-7BEF32B47209}" type="sibTrans" cxnId="{4EE38737-A987-A046-8320-04F0AF4B63C1}">
      <dgm:prSet/>
      <dgm:spPr/>
      <dgm:t>
        <a:bodyPr/>
        <a:lstStyle/>
        <a:p>
          <a:endParaRPr lang="fr-FR"/>
        </a:p>
      </dgm:t>
    </dgm:pt>
    <dgm:pt modelId="{20037ECC-6CC0-1242-B408-C1785384F07A}" type="pres">
      <dgm:prSet presAssocID="{8219C49F-3972-CB4B-A3A1-2E1245446FB3}" presName="hierChild1" presStyleCnt="0">
        <dgm:presLayoutVars>
          <dgm:orgChart val="1"/>
          <dgm:chPref val="1"/>
          <dgm:dir/>
          <dgm:animOne val="branch"/>
          <dgm:animLvl val="lvl"/>
          <dgm:resizeHandles/>
        </dgm:presLayoutVars>
      </dgm:prSet>
      <dgm:spPr/>
    </dgm:pt>
    <dgm:pt modelId="{1D96590B-81CF-3E41-8150-1AD7C174D623}" type="pres">
      <dgm:prSet presAssocID="{0FA0F566-2D06-9043-A0D8-C0D1253572FF}" presName="hierRoot1" presStyleCnt="0">
        <dgm:presLayoutVars>
          <dgm:hierBranch val="init"/>
        </dgm:presLayoutVars>
      </dgm:prSet>
      <dgm:spPr/>
    </dgm:pt>
    <dgm:pt modelId="{E4F229BF-A306-3046-8279-E9FF1C0573D2}" type="pres">
      <dgm:prSet presAssocID="{0FA0F566-2D06-9043-A0D8-C0D1253572FF}" presName="rootComposite1" presStyleCnt="0"/>
      <dgm:spPr/>
    </dgm:pt>
    <dgm:pt modelId="{7E328968-5890-354A-BAD7-533A9E03A104}" type="pres">
      <dgm:prSet presAssocID="{0FA0F566-2D06-9043-A0D8-C0D1253572FF}" presName="rootText1" presStyleLbl="node0" presStyleIdx="0" presStyleCnt="3">
        <dgm:presLayoutVars>
          <dgm:chPref val="3"/>
        </dgm:presLayoutVars>
      </dgm:prSet>
      <dgm:spPr/>
    </dgm:pt>
    <dgm:pt modelId="{454D86C5-9291-1B43-9C95-AF710E212E91}" type="pres">
      <dgm:prSet presAssocID="{0FA0F566-2D06-9043-A0D8-C0D1253572FF}" presName="rootConnector1" presStyleLbl="node1" presStyleIdx="0" presStyleCnt="0"/>
      <dgm:spPr/>
    </dgm:pt>
    <dgm:pt modelId="{3CA53B87-A132-654C-A9B0-F2C1E2E20B5F}" type="pres">
      <dgm:prSet presAssocID="{0FA0F566-2D06-9043-A0D8-C0D1253572FF}" presName="hierChild2" presStyleCnt="0"/>
      <dgm:spPr/>
    </dgm:pt>
    <dgm:pt modelId="{1BDAF5C2-69C0-974B-91F9-041317F47798}" type="pres">
      <dgm:prSet presAssocID="{0FA0F566-2D06-9043-A0D8-C0D1253572FF}" presName="hierChild3" presStyleCnt="0"/>
      <dgm:spPr/>
    </dgm:pt>
    <dgm:pt modelId="{A109F106-4766-CB4A-82D4-F99E97AC1D5A}" type="pres">
      <dgm:prSet presAssocID="{2FE7A89D-1D8E-3D4A-B50F-B997799E4F6E}" presName="hierRoot1" presStyleCnt="0">
        <dgm:presLayoutVars>
          <dgm:hierBranch val="init"/>
        </dgm:presLayoutVars>
      </dgm:prSet>
      <dgm:spPr/>
    </dgm:pt>
    <dgm:pt modelId="{70635906-3C04-804C-9691-3489E970D24C}" type="pres">
      <dgm:prSet presAssocID="{2FE7A89D-1D8E-3D4A-B50F-B997799E4F6E}" presName="rootComposite1" presStyleCnt="0"/>
      <dgm:spPr/>
    </dgm:pt>
    <dgm:pt modelId="{92E0CD5C-AE57-5041-9C48-064AC98B2C3B}" type="pres">
      <dgm:prSet presAssocID="{2FE7A89D-1D8E-3D4A-B50F-B997799E4F6E}" presName="rootText1" presStyleLbl="node0" presStyleIdx="1" presStyleCnt="3">
        <dgm:presLayoutVars>
          <dgm:chPref val="3"/>
        </dgm:presLayoutVars>
      </dgm:prSet>
      <dgm:spPr/>
    </dgm:pt>
    <dgm:pt modelId="{5D981F20-C3C7-B045-B47C-52CC3E9D963A}" type="pres">
      <dgm:prSet presAssocID="{2FE7A89D-1D8E-3D4A-B50F-B997799E4F6E}" presName="rootConnector1" presStyleLbl="node1" presStyleIdx="0" presStyleCnt="0"/>
      <dgm:spPr/>
    </dgm:pt>
    <dgm:pt modelId="{FDAE4056-35D6-E449-9728-5A59540773B5}" type="pres">
      <dgm:prSet presAssocID="{2FE7A89D-1D8E-3D4A-B50F-B997799E4F6E}" presName="hierChild2" presStyleCnt="0"/>
      <dgm:spPr/>
    </dgm:pt>
    <dgm:pt modelId="{2F1AFEB6-ABCE-2845-B0EB-C98002BC49A4}" type="pres">
      <dgm:prSet presAssocID="{64CC3B13-91CB-744C-A07A-BCF960734D42}" presName="Name37" presStyleLbl="parChTrans1D2" presStyleIdx="0" presStyleCnt="2"/>
      <dgm:spPr/>
    </dgm:pt>
    <dgm:pt modelId="{7BBE7CA8-FC50-B44B-9436-63C8B5043B98}" type="pres">
      <dgm:prSet presAssocID="{409208A7-0779-E04E-8103-E37913E9079F}" presName="hierRoot2" presStyleCnt="0">
        <dgm:presLayoutVars>
          <dgm:hierBranch val="init"/>
        </dgm:presLayoutVars>
      </dgm:prSet>
      <dgm:spPr/>
    </dgm:pt>
    <dgm:pt modelId="{425ACC0B-0ACB-914A-8971-C6DAFF483EFD}" type="pres">
      <dgm:prSet presAssocID="{409208A7-0779-E04E-8103-E37913E9079F}" presName="rootComposite" presStyleCnt="0"/>
      <dgm:spPr/>
    </dgm:pt>
    <dgm:pt modelId="{8B40172E-6EB6-2140-94A2-7A167236E621}" type="pres">
      <dgm:prSet presAssocID="{409208A7-0779-E04E-8103-E37913E9079F}" presName="rootText" presStyleLbl="node2" presStyleIdx="0" presStyleCnt="2">
        <dgm:presLayoutVars>
          <dgm:chPref val="3"/>
        </dgm:presLayoutVars>
      </dgm:prSet>
      <dgm:spPr/>
    </dgm:pt>
    <dgm:pt modelId="{B52FA8C6-BB25-9F49-9493-C293BB8A589E}" type="pres">
      <dgm:prSet presAssocID="{409208A7-0779-E04E-8103-E37913E9079F}" presName="rootConnector" presStyleLbl="node2" presStyleIdx="0" presStyleCnt="2"/>
      <dgm:spPr/>
    </dgm:pt>
    <dgm:pt modelId="{56DCC877-5542-F340-A38B-B12FA6B53406}" type="pres">
      <dgm:prSet presAssocID="{409208A7-0779-E04E-8103-E37913E9079F}" presName="hierChild4" presStyleCnt="0"/>
      <dgm:spPr/>
    </dgm:pt>
    <dgm:pt modelId="{2CC69787-8D06-2547-AEED-CDAB5D60E795}" type="pres">
      <dgm:prSet presAssocID="{409208A7-0779-E04E-8103-E37913E9079F}" presName="hierChild5" presStyleCnt="0"/>
      <dgm:spPr/>
    </dgm:pt>
    <dgm:pt modelId="{A408D3DC-AD16-F34A-8F05-3E315EB6659A}" type="pres">
      <dgm:prSet presAssocID="{E783F7BC-C0A7-CE4E-824B-F4C2CEFD3731}" presName="Name37" presStyleLbl="parChTrans1D2" presStyleIdx="1" presStyleCnt="2"/>
      <dgm:spPr/>
    </dgm:pt>
    <dgm:pt modelId="{4CACA164-B93B-9049-80F3-8E1B1ECFF771}" type="pres">
      <dgm:prSet presAssocID="{1BBE5805-20D7-0544-A0E3-330E0C579F0B}" presName="hierRoot2" presStyleCnt="0">
        <dgm:presLayoutVars>
          <dgm:hierBranch val="init"/>
        </dgm:presLayoutVars>
      </dgm:prSet>
      <dgm:spPr/>
    </dgm:pt>
    <dgm:pt modelId="{51F50FF4-9F63-5645-B556-67B8C080CC8B}" type="pres">
      <dgm:prSet presAssocID="{1BBE5805-20D7-0544-A0E3-330E0C579F0B}" presName="rootComposite" presStyleCnt="0"/>
      <dgm:spPr/>
    </dgm:pt>
    <dgm:pt modelId="{9D966ED2-BABD-1245-BF06-604496FEB4F1}" type="pres">
      <dgm:prSet presAssocID="{1BBE5805-20D7-0544-A0E3-330E0C579F0B}" presName="rootText" presStyleLbl="node2" presStyleIdx="1" presStyleCnt="2">
        <dgm:presLayoutVars>
          <dgm:chPref val="3"/>
        </dgm:presLayoutVars>
      </dgm:prSet>
      <dgm:spPr/>
    </dgm:pt>
    <dgm:pt modelId="{2A50266C-2553-284F-BB7A-3E8806094C4E}" type="pres">
      <dgm:prSet presAssocID="{1BBE5805-20D7-0544-A0E3-330E0C579F0B}" presName="rootConnector" presStyleLbl="node2" presStyleIdx="1" presStyleCnt="2"/>
      <dgm:spPr/>
    </dgm:pt>
    <dgm:pt modelId="{93DE69AF-02BC-C046-87DF-EA83727A0E7D}" type="pres">
      <dgm:prSet presAssocID="{1BBE5805-20D7-0544-A0E3-330E0C579F0B}" presName="hierChild4" presStyleCnt="0"/>
      <dgm:spPr/>
    </dgm:pt>
    <dgm:pt modelId="{3BE2B1A3-7BCF-4742-BC1E-B081971788CB}" type="pres">
      <dgm:prSet presAssocID="{1BBE5805-20D7-0544-A0E3-330E0C579F0B}" presName="hierChild5" presStyleCnt="0"/>
      <dgm:spPr/>
    </dgm:pt>
    <dgm:pt modelId="{162881A0-C504-E84E-81A9-A5534AB50E8F}" type="pres">
      <dgm:prSet presAssocID="{2FE7A89D-1D8E-3D4A-B50F-B997799E4F6E}" presName="hierChild3" presStyleCnt="0"/>
      <dgm:spPr/>
    </dgm:pt>
    <dgm:pt modelId="{E8012DA1-4395-5246-BA71-A4FECDBF4BCF}" type="pres">
      <dgm:prSet presAssocID="{E689D446-A60C-EF48-98B5-C71CFA8743E3}" presName="hierRoot1" presStyleCnt="0">
        <dgm:presLayoutVars>
          <dgm:hierBranch val="init"/>
        </dgm:presLayoutVars>
      </dgm:prSet>
      <dgm:spPr/>
    </dgm:pt>
    <dgm:pt modelId="{7C5D9FC8-637C-B640-9C05-78FAF54544E5}" type="pres">
      <dgm:prSet presAssocID="{E689D446-A60C-EF48-98B5-C71CFA8743E3}" presName="rootComposite1" presStyleCnt="0"/>
      <dgm:spPr/>
    </dgm:pt>
    <dgm:pt modelId="{10E1DFD7-3E2D-3945-A97C-0A6503661530}" type="pres">
      <dgm:prSet presAssocID="{E689D446-A60C-EF48-98B5-C71CFA8743E3}" presName="rootText1" presStyleLbl="node0" presStyleIdx="2" presStyleCnt="3">
        <dgm:presLayoutVars>
          <dgm:chPref val="3"/>
        </dgm:presLayoutVars>
      </dgm:prSet>
      <dgm:spPr/>
    </dgm:pt>
    <dgm:pt modelId="{67C59D47-AB8D-8042-B650-998965588173}" type="pres">
      <dgm:prSet presAssocID="{E689D446-A60C-EF48-98B5-C71CFA8743E3}" presName="rootConnector1" presStyleLbl="node1" presStyleIdx="0" presStyleCnt="0"/>
      <dgm:spPr/>
    </dgm:pt>
    <dgm:pt modelId="{EEA55091-7300-9941-959D-8C7A7BD34A5E}" type="pres">
      <dgm:prSet presAssocID="{E689D446-A60C-EF48-98B5-C71CFA8743E3}" presName="hierChild2" presStyleCnt="0"/>
      <dgm:spPr/>
    </dgm:pt>
    <dgm:pt modelId="{D7461BAD-77CF-7F4C-B47A-57E32165FF69}" type="pres">
      <dgm:prSet presAssocID="{E689D446-A60C-EF48-98B5-C71CFA8743E3}" presName="hierChild3" presStyleCnt="0"/>
      <dgm:spPr/>
    </dgm:pt>
  </dgm:ptLst>
  <dgm:cxnLst>
    <dgm:cxn modelId="{7906FB0B-17D4-4D40-B85E-A90BB21A18C2}" type="presOf" srcId="{409208A7-0779-E04E-8103-E37913E9079F}" destId="{B52FA8C6-BB25-9F49-9493-C293BB8A589E}" srcOrd="1" destOrd="0" presId="urn:microsoft.com/office/officeart/2005/8/layout/orgChart1"/>
    <dgm:cxn modelId="{5ABB4B18-7C54-F64F-AAB5-FB3557D06428}" type="presOf" srcId="{409208A7-0779-E04E-8103-E37913E9079F}" destId="{8B40172E-6EB6-2140-94A2-7A167236E621}" srcOrd="0" destOrd="0" presId="urn:microsoft.com/office/officeart/2005/8/layout/orgChart1"/>
    <dgm:cxn modelId="{D169B429-69BC-C745-B93D-14FD8F810E8A}" srcId="{2FE7A89D-1D8E-3D4A-B50F-B997799E4F6E}" destId="{409208A7-0779-E04E-8103-E37913E9079F}" srcOrd="0" destOrd="0" parTransId="{64CC3B13-91CB-744C-A07A-BCF960734D42}" sibTransId="{8EE66084-7D52-C14C-9908-6EC6677E0045}"/>
    <dgm:cxn modelId="{4EE38737-A987-A046-8320-04F0AF4B63C1}" srcId="{8219C49F-3972-CB4B-A3A1-2E1245446FB3}" destId="{0FA0F566-2D06-9043-A0D8-C0D1253572FF}" srcOrd="0" destOrd="0" parTransId="{2359589A-6BA2-5D4E-9490-2BA847B1C652}" sibTransId="{6299ACEE-ABFC-134A-AE2B-7BEF32B47209}"/>
    <dgm:cxn modelId="{2E94943A-B6F2-6546-BFBE-123A096652E2}" type="presOf" srcId="{E689D446-A60C-EF48-98B5-C71CFA8743E3}" destId="{10E1DFD7-3E2D-3945-A97C-0A6503661530}" srcOrd="0" destOrd="0" presId="urn:microsoft.com/office/officeart/2005/8/layout/orgChart1"/>
    <dgm:cxn modelId="{5135E661-6D7A-1F45-AC84-8BCB6F635DE0}" type="presOf" srcId="{2FE7A89D-1D8E-3D4A-B50F-B997799E4F6E}" destId="{5D981F20-C3C7-B045-B47C-52CC3E9D963A}" srcOrd="1" destOrd="0" presId="urn:microsoft.com/office/officeart/2005/8/layout/orgChart1"/>
    <dgm:cxn modelId="{0C69F266-7D12-AB4E-BD0F-A6F130115E22}" type="presOf" srcId="{64CC3B13-91CB-744C-A07A-BCF960734D42}" destId="{2F1AFEB6-ABCE-2845-B0EB-C98002BC49A4}" srcOrd="0" destOrd="0" presId="urn:microsoft.com/office/officeart/2005/8/layout/orgChart1"/>
    <dgm:cxn modelId="{1B19AC70-320E-0042-B41F-44DC9CBB9A1B}" srcId="{8219C49F-3972-CB4B-A3A1-2E1245446FB3}" destId="{2FE7A89D-1D8E-3D4A-B50F-B997799E4F6E}" srcOrd="1" destOrd="0" parTransId="{83076964-229F-AE41-9121-1EC13B2518F8}" sibTransId="{B5A1CEF1-9675-6948-8202-64A084F2D519}"/>
    <dgm:cxn modelId="{F6C51F7B-CF24-004E-B9FD-46D7E47BC988}" type="presOf" srcId="{0FA0F566-2D06-9043-A0D8-C0D1253572FF}" destId="{454D86C5-9291-1B43-9C95-AF710E212E91}" srcOrd="1" destOrd="0" presId="urn:microsoft.com/office/officeart/2005/8/layout/orgChart1"/>
    <dgm:cxn modelId="{F11F64B7-2DAE-B742-B7B0-EE43B989A14D}" type="presOf" srcId="{2FE7A89D-1D8E-3D4A-B50F-B997799E4F6E}" destId="{92E0CD5C-AE57-5041-9C48-064AC98B2C3B}" srcOrd="0" destOrd="0" presId="urn:microsoft.com/office/officeart/2005/8/layout/orgChart1"/>
    <dgm:cxn modelId="{596903BC-6F87-2B44-8E87-79BD9D15340A}" type="presOf" srcId="{1BBE5805-20D7-0544-A0E3-330E0C579F0B}" destId="{2A50266C-2553-284F-BB7A-3E8806094C4E}" srcOrd="1" destOrd="0" presId="urn:microsoft.com/office/officeart/2005/8/layout/orgChart1"/>
    <dgm:cxn modelId="{58893EC8-0352-6245-99BF-8C1039BABAD3}" type="presOf" srcId="{E689D446-A60C-EF48-98B5-C71CFA8743E3}" destId="{67C59D47-AB8D-8042-B650-998965588173}" srcOrd="1" destOrd="0" presId="urn:microsoft.com/office/officeart/2005/8/layout/orgChart1"/>
    <dgm:cxn modelId="{E4C645C8-50D2-6641-A95A-8EF9908C5F4C}" srcId="{8219C49F-3972-CB4B-A3A1-2E1245446FB3}" destId="{E689D446-A60C-EF48-98B5-C71CFA8743E3}" srcOrd="2" destOrd="0" parTransId="{EEC2904E-B0A1-E04C-A416-8CA0031D3CA8}" sibTransId="{589EB34D-A04D-CA49-B49D-9833A47A0050}"/>
    <dgm:cxn modelId="{5280CDCC-A0EB-D047-9993-5C6E2CA5DB4E}" srcId="{2FE7A89D-1D8E-3D4A-B50F-B997799E4F6E}" destId="{1BBE5805-20D7-0544-A0E3-330E0C579F0B}" srcOrd="1" destOrd="0" parTransId="{E783F7BC-C0A7-CE4E-824B-F4C2CEFD3731}" sibTransId="{AE1C8ED5-688B-2849-BF65-3F5E6C7384BA}"/>
    <dgm:cxn modelId="{A62D99EE-9F0F-BF40-8ADC-3A2EDAC122F5}" type="presOf" srcId="{1BBE5805-20D7-0544-A0E3-330E0C579F0B}" destId="{9D966ED2-BABD-1245-BF06-604496FEB4F1}" srcOrd="0" destOrd="0" presId="urn:microsoft.com/office/officeart/2005/8/layout/orgChart1"/>
    <dgm:cxn modelId="{3C2675F4-01AC-D747-BACF-91463521BD59}" type="presOf" srcId="{8219C49F-3972-CB4B-A3A1-2E1245446FB3}" destId="{20037ECC-6CC0-1242-B408-C1785384F07A}" srcOrd="0" destOrd="0" presId="urn:microsoft.com/office/officeart/2005/8/layout/orgChart1"/>
    <dgm:cxn modelId="{F15D3AFA-C27E-1E42-B373-32540BA39097}" type="presOf" srcId="{E783F7BC-C0A7-CE4E-824B-F4C2CEFD3731}" destId="{A408D3DC-AD16-F34A-8F05-3E315EB6659A}" srcOrd="0" destOrd="0" presId="urn:microsoft.com/office/officeart/2005/8/layout/orgChart1"/>
    <dgm:cxn modelId="{E54FCDFC-957D-E349-A3AE-FF91506D6E90}" type="presOf" srcId="{0FA0F566-2D06-9043-A0D8-C0D1253572FF}" destId="{7E328968-5890-354A-BAD7-533A9E03A104}" srcOrd="0" destOrd="0" presId="urn:microsoft.com/office/officeart/2005/8/layout/orgChart1"/>
    <dgm:cxn modelId="{EA52D8C2-6475-D949-9F76-FD9E8C70D425}" type="presParOf" srcId="{20037ECC-6CC0-1242-B408-C1785384F07A}" destId="{1D96590B-81CF-3E41-8150-1AD7C174D623}" srcOrd="0" destOrd="0" presId="urn:microsoft.com/office/officeart/2005/8/layout/orgChart1"/>
    <dgm:cxn modelId="{3A497446-481F-A04B-A424-A1515F48BD2D}" type="presParOf" srcId="{1D96590B-81CF-3E41-8150-1AD7C174D623}" destId="{E4F229BF-A306-3046-8279-E9FF1C0573D2}" srcOrd="0" destOrd="0" presId="urn:microsoft.com/office/officeart/2005/8/layout/orgChart1"/>
    <dgm:cxn modelId="{4B9AEFF8-87E0-5645-A94B-807D4D271F49}" type="presParOf" srcId="{E4F229BF-A306-3046-8279-E9FF1C0573D2}" destId="{7E328968-5890-354A-BAD7-533A9E03A104}" srcOrd="0" destOrd="0" presId="urn:microsoft.com/office/officeart/2005/8/layout/orgChart1"/>
    <dgm:cxn modelId="{7453EB03-C9E3-5C49-861E-47CFDC5A96DC}" type="presParOf" srcId="{E4F229BF-A306-3046-8279-E9FF1C0573D2}" destId="{454D86C5-9291-1B43-9C95-AF710E212E91}" srcOrd="1" destOrd="0" presId="urn:microsoft.com/office/officeart/2005/8/layout/orgChart1"/>
    <dgm:cxn modelId="{5BEC4483-95F7-DB4A-991D-99DC3EA0065E}" type="presParOf" srcId="{1D96590B-81CF-3E41-8150-1AD7C174D623}" destId="{3CA53B87-A132-654C-A9B0-F2C1E2E20B5F}" srcOrd="1" destOrd="0" presId="urn:microsoft.com/office/officeart/2005/8/layout/orgChart1"/>
    <dgm:cxn modelId="{63D2CE8E-3C62-FE4F-8149-7893BAAD0E09}" type="presParOf" srcId="{1D96590B-81CF-3E41-8150-1AD7C174D623}" destId="{1BDAF5C2-69C0-974B-91F9-041317F47798}" srcOrd="2" destOrd="0" presId="urn:microsoft.com/office/officeart/2005/8/layout/orgChart1"/>
    <dgm:cxn modelId="{DDA145F6-7221-A941-98E3-E8297F9B732B}" type="presParOf" srcId="{20037ECC-6CC0-1242-B408-C1785384F07A}" destId="{A109F106-4766-CB4A-82D4-F99E97AC1D5A}" srcOrd="1" destOrd="0" presId="urn:microsoft.com/office/officeart/2005/8/layout/orgChart1"/>
    <dgm:cxn modelId="{26AB904E-6904-5E4B-8C32-3AA0C62AA399}" type="presParOf" srcId="{A109F106-4766-CB4A-82D4-F99E97AC1D5A}" destId="{70635906-3C04-804C-9691-3489E970D24C}" srcOrd="0" destOrd="0" presId="urn:microsoft.com/office/officeart/2005/8/layout/orgChart1"/>
    <dgm:cxn modelId="{06B1BC37-89E2-C844-AD87-CDCA304D8AB2}" type="presParOf" srcId="{70635906-3C04-804C-9691-3489E970D24C}" destId="{92E0CD5C-AE57-5041-9C48-064AC98B2C3B}" srcOrd="0" destOrd="0" presId="urn:microsoft.com/office/officeart/2005/8/layout/orgChart1"/>
    <dgm:cxn modelId="{FCB84906-C430-7943-87B1-AE14D445DB58}" type="presParOf" srcId="{70635906-3C04-804C-9691-3489E970D24C}" destId="{5D981F20-C3C7-B045-B47C-52CC3E9D963A}" srcOrd="1" destOrd="0" presId="urn:microsoft.com/office/officeart/2005/8/layout/orgChart1"/>
    <dgm:cxn modelId="{ACAEED2C-121C-254A-B23C-E3218358E6C6}" type="presParOf" srcId="{A109F106-4766-CB4A-82D4-F99E97AC1D5A}" destId="{FDAE4056-35D6-E449-9728-5A59540773B5}" srcOrd="1" destOrd="0" presId="urn:microsoft.com/office/officeart/2005/8/layout/orgChart1"/>
    <dgm:cxn modelId="{195208AB-859B-1742-A870-7AF78E3CFB79}" type="presParOf" srcId="{FDAE4056-35D6-E449-9728-5A59540773B5}" destId="{2F1AFEB6-ABCE-2845-B0EB-C98002BC49A4}" srcOrd="0" destOrd="0" presId="urn:microsoft.com/office/officeart/2005/8/layout/orgChart1"/>
    <dgm:cxn modelId="{4180B013-2AB1-5C40-978B-0802BF9B7043}" type="presParOf" srcId="{FDAE4056-35D6-E449-9728-5A59540773B5}" destId="{7BBE7CA8-FC50-B44B-9436-63C8B5043B98}" srcOrd="1" destOrd="0" presId="urn:microsoft.com/office/officeart/2005/8/layout/orgChart1"/>
    <dgm:cxn modelId="{2C99C49E-F6A7-0048-8FBC-A00A647248C5}" type="presParOf" srcId="{7BBE7CA8-FC50-B44B-9436-63C8B5043B98}" destId="{425ACC0B-0ACB-914A-8971-C6DAFF483EFD}" srcOrd="0" destOrd="0" presId="urn:microsoft.com/office/officeart/2005/8/layout/orgChart1"/>
    <dgm:cxn modelId="{FF68CCBC-5880-C944-9A78-042D2719357B}" type="presParOf" srcId="{425ACC0B-0ACB-914A-8971-C6DAFF483EFD}" destId="{8B40172E-6EB6-2140-94A2-7A167236E621}" srcOrd="0" destOrd="0" presId="urn:microsoft.com/office/officeart/2005/8/layout/orgChart1"/>
    <dgm:cxn modelId="{ABB828F9-C9B1-5247-9E2F-BCD8336BF394}" type="presParOf" srcId="{425ACC0B-0ACB-914A-8971-C6DAFF483EFD}" destId="{B52FA8C6-BB25-9F49-9493-C293BB8A589E}" srcOrd="1" destOrd="0" presId="urn:microsoft.com/office/officeart/2005/8/layout/orgChart1"/>
    <dgm:cxn modelId="{CB327A49-F72E-214D-B4BA-5557C970E5B5}" type="presParOf" srcId="{7BBE7CA8-FC50-B44B-9436-63C8B5043B98}" destId="{56DCC877-5542-F340-A38B-B12FA6B53406}" srcOrd="1" destOrd="0" presId="urn:microsoft.com/office/officeart/2005/8/layout/orgChart1"/>
    <dgm:cxn modelId="{EB08761B-7714-F14F-AC6B-AF5E0FAC9D2E}" type="presParOf" srcId="{7BBE7CA8-FC50-B44B-9436-63C8B5043B98}" destId="{2CC69787-8D06-2547-AEED-CDAB5D60E795}" srcOrd="2" destOrd="0" presId="urn:microsoft.com/office/officeart/2005/8/layout/orgChart1"/>
    <dgm:cxn modelId="{DB97833B-0E71-AC4A-B3BF-4EFC54EB5F9C}" type="presParOf" srcId="{FDAE4056-35D6-E449-9728-5A59540773B5}" destId="{A408D3DC-AD16-F34A-8F05-3E315EB6659A}" srcOrd="2" destOrd="0" presId="urn:microsoft.com/office/officeart/2005/8/layout/orgChart1"/>
    <dgm:cxn modelId="{A81E46EF-9E5B-F049-959D-EC6035A0A41B}" type="presParOf" srcId="{FDAE4056-35D6-E449-9728-5A59540773B5}" destId="{4CACA164-B93B-9049-80F3-8E1B1ECFF771}" srcOrd="3" destOrd="0" presId="urn:microsoft.com/office/officeart/2005/8/layout/orgChart1"/>
    <dgm:cxn modelId="{5329F920-D08A-A547-A54D-F67CB9802DAF}" type="presParOf" srcId="{4CACA164-B93B-9049-80F3-8E1B1ECFF771}" destId="{51F50FF4-9F63-5645-B556-67B8C080CC8B}" srcOrd="0" destOrd="0" presId="urn:microsoft.com/office/officeart/2005/8/layout/orgChart1"/>
    <dgm:cxn modelId="{85328CA9-6EF2-144D-99B9-79FFC187EB71}" type="presParOf" srcId="{51F50FF4-9F63-5645-B556-67B8C080CC8B}" destId="{9D966ED2-BABD-1245-BF06-604496FEB4F1}" srcOrd="0" destOrd="0" presId="urn:microsoft.com/office/officeart/2005/8/layout/orgChart1"/>
    <dgm:cxn modelId="{43A09E98-29D3-9246-867A-559E5818061B}" type="presParOf" srcId="{51F50FF4-9F63-5645-B556-67B8C080CC8B}" destId="{2A50266C-2553-284F-BB7A-3E8806094C4E}" srcOrd="1" destOrd="0" presId="urn:microsoft.com/office/officeart/2005/8/layout/orgChart1"/>
    <dgm:cxn modelId="{8409FACB-7965-114C-A18D-630B5E41E079}" type="presParOf" srcId="{4CACA164-B93B-9049-80F3-8E1B1ECFF771}" destId="{93DE69AF-02BC-C046-87DF-EA83727A0E7D}" srcOrd="1" destOrd="0" presId="urn:microsoft.com/office/officeart/2005/8/layout/orgChart1"/>
    <dgm:cxn modelId="{0F43E4F6-8750-444E-BAE4-D23960BEA9E0}" type="presParOf" srcId="{4CACA164-B93B-9049-80F3-8E1B1ECFF771}" destId="{3BE2B1A3-7BCF-4742-BC1E-B081971788CB}" srcOrd="2" destOrd="0" presId="urn:microsoft.com/office/officeart/2005/8/layout/orgChart1"/>
    <dgm:cxn modelId="{D30AE25C-0988-3A49-8585-1A4EC6D77B4A}" type="presParOf" srcId="{A109F106-4766-CB4A-82D4-F99E97AC1D5A}" destId="{162881A0-C504-E84E-81A9-A5534AB50E8F}" srcOrd="2" destOrd="0" presId="urn:microsoft.com/office/officeart/2005/8/layout/orgChart1"/>
    <dgm:cxn modelId="{AC46343E-8923-F740-8816-67C6678BBEA8}" type="presParOf" srcId="{20037ECC-6CC0-1242-B408-C1785384F07A}" destId="{E8012DA1-4395-5246-BA71-A4FECDBF4BCF}" srcOrd="2" destOrd="0" presId="urn:microsoft.com/office/officeart/2005/8/layout/orgChart1"/>
    <dgm:cxn modelId="{122ACE12-47CA-184C-B809-7BC960A08F5D}" type="presParOf" srcId="{E8012DA1-4395-5246-BA71-A4FECDBF4BCF}" destId="{7C5D9FC8-637C-B640-9C05-78FAF54544E5}" srcOrd="0" destOrd="0" presId="urn:microsoft.com/office/officeart/2005/8/layout/orgChart1"/>
    <dgm:cxn modelId="{DE7E2F7D-C781-3A47-BD71-3796BF169D72}" type="presParOf" srcId="{7C5D9FC8-637C-B640-9C05-78FAF54544E5}" destId="{10E1DFD7-3E2D-3945-A97C-0A6503661530}" srcOrd="0" destOrd="0" presId="urn:microsoft.com/office/officeart/2005/8/layout/orgChart1"/>
    <dgm:cxn modelId="{396516ED-CF7D-D349-8A1C-8B5E14226D82}" type="presParOf" srcId="{7C5D9FC8-637C-B640-9C05-78FAF54544E5}" destId="{67C59D47-AB8D-8042-B650-998965588173}" srcOrd="1" destOrd="0" presId="urn:microsoft.com/office/officeart/2005/8/layout/orgChart1"/>
    <dgm:cxn modelId="{AB1A4EFA-F93A-3142-9A10-EE2B476E134B}" type="presParOf" srcId="{E8012DA1-4395-5246-BA71-A4FECDBF4BCF}" destId="{EEA55091-7300-9941-959D-8C7A7BD34A5E}" srcOrd="1" destOrd="0" presId="urn:microsoft.com/office/officeart/2005/8/layout/orgChart1"/>
    <dgm:cxn modelId="{FF8D4DF7-D5C1-A147-9552-5CE78DF1233D}" type="presParOf" srcId="{E8012DA1-4395-5246-BA71-A4FECDBF4BCF}" destId="{D7461BAD-77CF-7F4C-B47A-57E32165FF6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19C49F-3972-CB4B-A3A1-2E1245446FB3}"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fr-FR"/>
        </a:p>
      </dgm:t>
    </dgm:pt>
    <dgm:pt modelId="{2FE7A89D-1D8E-3D4A-B50F-B997799E4F6E}">
      <dgm:prSet/>
      <dgm:spPr/>
      <dgm:t>
        <a:bodyPr/>
        <a:lstStyle/>
        <a:p>
          <a:r>
            <a:rPr lang="fr-FR"/>
            <a:t>La mesure contestée entrave une liberté de circulation </a:t>
          </a:r>
          <a:endParaRPr lang="fr-BE"/>
        </a:p>
      </dgm:t>
    </dgm:pt>
    <dgm:pt modelId="{83076964-229F-AE41-9121-1EC13B2518F8}" type="parTrans" cxnId="{1B19AC70-320E-0042-B41F-44DC9CBB9A1B}">
      <dgm:prSet/>
      <dgm:spPr/>
      <dgm:t>
        <a:bodyPr/>
        <a:lstStyle/>
        <a:p>
          <a:endParaRPr lang="fr-FR"/>
        </a:p>
      </dgm:t>
    </dgm:pt>
    <dgm:pt modelId="{B5A1CEF1-9675-6948-8202-64A084F2D519}" type="sibTrans" cxnId="{1B19AC70-320E-0042-B41F-44DC9CBB9A1B}">
      <dgm:prSet/>
      <dgm:spPr/>
      <dgm:t>
        <a:bodyPr/>
        <a:lstStyle/>
        <a:p>
          <a:endParaRPr lang="fr-FR"/>
        </a:p>
      </dgm:t>
    </dgm:pt>
    <dgm:pt modelId="{D4C6CCE8-AF49-9741-828D-52F14B903D2D}">
      <dgm:prSet/>
      <dgm:spPr/>
      <dgm:t>
        <a:bodyPr/>
        <a:lstStyle/>
        <a:p>
          <a:r>
            <a:rPr lang="fr-FR"/>
            <a:t>Marchandises, services, travailleurs, établissement, capitaux: OUI</a:t>
          </a:r>
        </a:p>
      </dgm:t>
    </dgm:pt>
    <dgm:pt modelId="{D4CF102C-E13E-5A41-91CE-84CDFE1A8608}" type="parTrans" cxnId="{4D7D6033-4193-7C45-8E54-D2515C13AFC0}">
      <dgm:prSet/>
      <dgm:spPr/>
      <dgm:t>
        <a:bodyPr/>
        <a:lstStyle/>
        <a:p>
          <a:endParaRPr lang="fr-FR"/>
        </a:p>
      </dgm:t>
    </dgm:pt>
    <dgm:pt modelId="{080D489A-C55B-264B-A938-FB767A799338}" type="sibTrans" cxnId="{4D7D6033-4193-7C45-8E54-D2515C13AFC0}">
      <dgm:prSet/>
      <dgm:spPr/>
      <dgm:t>
        <a:bodyPr/>
        <a:lstStyle/>
        <a:p>
          <a:endParaRPr lang="fr-FR"/>
        </a:p>
      </dgm:t>
    </dgm:pt>
    <dgm:pt modelId="{36222E0C-F913-8A4C-814C-6A28E51C6FEC}">
      <dgm:prSet/>
      <dgm:spPr/>
      <dgm:t>
        <a:bodyPr/>
        <a:lstStyle/>
        <a:p>
          <a:r>
            <a:rPr lang="fr-FR"/>
            <a:t>Citoyens: SANS DOUTE</a:t>
          </a:r>
        </a:p>
      </dgm:t>
    </dgm:pt>
    <dgm:pt modelId="{C87AE66C-FEA1-9E44-99B8-6A3AF20B1A14}" type="parTrans" cxnId="{396932A2-8C18-3F4C-AEAE-DC8949B0A1CE}">
      <dgm:prSet/>
      <dgm:spPr/>
      <dgm:t>
        <a:bodyPr/>
        <a:lstStyle/>
        <a:p>
          <a:endParaRPr lang="fr-FR"/>
        </a:p>
      </dgm:t>
    </dgm:pt>
    <dgm:pt modelId="{E9A1CFC6-30F7-8C4C-A9E1-FD14F83B4F0D}" type="sibTrans" cxnId="{396932A2-8C18-3F4C-AEAE-DC8949B0A1CE}">
      <dgm:prSet/>
      <dgm:spPr/>
      <dgm:t>
        <a:bodyPr/>
        <a:lstStyle/>
        <a:p>
          <a:endParaRPr lang="fr-FR"/>
        </a:p>
      </dgm:t>
    </dgm:pt>
    <dgm:pt modelId="{E0DEA563-8126-2E42-BA9F-9E9A31604643}">
      <dgm:prSet/>
      <dgm:spPr/>
      <dgm:t>
        <a:bodyPr/>
        <a:lstStyle/>
        <a:p>
          <a:r>
            <a:rPr lang="fr-FR"/>
            <a:t>La mesure contestée concerne l'organisation judiciaire</a:t>
          </a:r>
        </a:p>
      </dgm:t>
    </dgm:pt>
    <dgm:pt modelId="{A08F9D32-B87F-724F-BDBA-0A551C124A0A}" type="parTrans" cxnId="{6E655A39-A08E-DD45-A7FF-2B7A468808FC}">
      <dgm:prSet/>
      <dgm:spPr/>
      <dgm:t>
        <a:bodyPr/>
        <a:lstStyle/>
        <a:p>
          <a:endParaRPr lang="fr-FR"/>
        </a:p>
      </dgm:t>
    </dgm:pt>
    <dgm:pt modelId="{9AA1CADF-FE7C-D748-BDA1-BB1B5EA504C7}" type="sibTrans" cxnId="{6E655A39-A08E-DD45-A7FF-2B7A468808FC}">
      <dgm:prSet/>
      <dgm:spPr/>
      <dgm:t>
        <a:bodyPr/>
        <a:lstStyle/>
        <a:p>
          <a:endParaRPr lang="fr-FR"/>
        </a:p>
      </dgm:t>
    </dgm:pt>
    <dgm:pt modelId="{DD7232E3-5E98-5F41-854A-F8A7A3CD25B5}">
      <dgm:prSet/>
      <dgm:spPr/>
      <dgm:t>
        <a:bodyPr/>
        <a:lstStyle/>
        <a:p>
          <a:r>
            <a:rPr lang="fr-FR"/>
            <a:t>Met en péril l'indépendance des juges ou la protection juridictionnelle effective: OUI (articles 19 TUE et 47 Charte)</a:t>
          </a:r>
        </a:p>
      </dgm:t>
    </dgm:pt>
    <dgm:pt modelId="{23863CAD-6EF8-6F40-820F-1EBFEF4E6A7C}" type="parTrans" cxnId="{BE4A00B7-8A52-664E-9611-5F6717844E1E}">
      <dgm:prSet/>
      <dgm:spPr/>
      <dgm:t>
        <a:bodyPr/>
        <a:lstStyle/>
        <a:p>
          <a:endParaRPr lang="fr-FR"/>
        </a:p>
      </dgm:t>
    </dgm:pt>
    <dgm:pt modelId="{A2BB2D24-512C-4A43-98D5-F92728B74C6A}" type="sibTrans" cxnId="{BE4A00B7-8A52-664E-9611-5F6717844E1E}">
      <dgm:prSet/>
      <dgm:spPr/>
      <dgm:t>
        <a:bodyPr/>
        <a:lstStyle/>
        <a:p>
          <a:endParaRPr lang="fr-FR"/>
        </a:p>
      </dgm:t>
    </dgm:pt>
    <dgm:pt modelId="{432F36B6-D2A9-6C45-8F41-1A4DDF95019C}">
      <dgm:prSet/>
      <dgm:spPr/>
      <dgm:t>
        <a:bodyPr/>
        <a:lstStyle/>
        <a:p>
          <a:r>
            <a:rPr lang="fr-FR"/>
            <a:t>Autre: NON</a:t>
          </a:r>
        </a:p>
      </dgm:t>
    </dgm:pt>
    <dgm:pt modelId="{BAE974CC-956B-9343-A111-9DF29E1C0A0A}" type="parTrans" cxnId="{D965625B-FC89-DA40-A501-CEAA6426E146}">
      <dgm:prSet/>
      <dgm:spPr/>
      <dgm:t>
        <a:bodyPr/>
        <a:lstStyle/>
        <a:p>
          <a:endParaRPr lang="fr-FR"/>
        </a:p>
      </dgm:t>
    </dgm:pt>
    <dgm:pt modelId="{007B68FE-9951-E645-BFBF-BEDAC8799CEF}" type="sibTrans" cxnId="{D965625B-FC89-DA40-A501-CEAA6426E146}">
      <dgm:prSet/>
      <dgm:spPr/>
      <dgm:t>
        <a:bodyPr/>
        <a:lstStyle/>
        <a:p>
          <a:endParaRPr lang="fr-FR"/>
        </a:p>
      </dgm:t>
    </dgm:pt>
    <dgm:pt modelId="{20037ECC-6CC0-1242-B408-C1785384F07A}" type="pres">
      <dgm:prSet presAssocID="{8219C49F-3972-CB4B-A3A1-2E1245446FB3}" presName="hierChild1" presStyleCnt="0">
        <dgm:presLayoutVars>
          <dgm:orgChart val="1"/>
          <dgm:chPref val="1"/>
          <dgm:dir/>
          <dgm:animOne val="branch"/>
          <dgm:animLvl val="lvl"/>
          <dgm:resizeHandles/>
        </dgm:presLayoutVars>
      </dgm:prSet>
      <dgm:spPr/>
    </dgm:pt>
    <dgm:pt modelId="{A109F106-4766-CB4A-82D4-F99E97AC1D5A}" type="pres">
      <dgm:prSet presAssocID="{2FE7A89D-1D8E-3D4A-B50F-B997799E4F6E}" presName="hierRoot1" presStyleCnt="0">
        <dgm:presLayoutVars>
          <dgm:hierBranch val="init"/>
        </dgm:presLayoutVars>
      </dgm:prSet>
      <dgm:spPr/>
    </dgm:pt>
    <dgm:pt modelId="{70635906-3C04-804C-9691-3489E970D24C}" type="pres">
      <dgm:prSet presAssocID="{2FE7A89D-1D8E-3D4A-B50F-B997799E4F6E}" presName="rootComposite1" presStyleCnt="0"/>
      <dgm:spPr/>
    </dgm:pt>
    <dgm:pt modelId="{92E0CD5C-AE57-5041-9C48-064AC98B2C3B}" type="pres">
      <dgm:prSet presAssocID="{2FE7A89D-1D8E-3D4A-B50F-B997799E4F6E}" presName="rootText1" presStyleLbl="node0" presStyleIdx="0" presStyleCnt="2">
        <dgm:presLayoutVars>
          <dgm:chPref val="3"/>
        </dgm:presLayoutVars>
      </dgm:prSet>
      <dgm:spPr/>
    </dgm:pt>
    <dgm:pt modelId="{5D981F20-C3C7-B045-B47C-52CC3E9D963A}" type="pres">
      <dgm:prSet presAssocID="{2FE7A89D-1D8E-3D4A-B50F-B997799E4F6E}" presName="rootConnector1" presStyleLbl="node1" presStyleIdx="0" presStyleCnt="0"/>
      <dgm:spPr/>
    </dgm:pt>
    <dgm:pt modelId="{FDAE4056-35D6-E449-9728-5A59540773B5}" type="pres">
      <dgm:prSet presAssocID="{2FE7A89D-1D8E-3D4A-B50F-B997799E4F6E}" presName="hierChild2" presStyleCnt="0"/>
      <dgm:spPr/>
    </dgm:pt>
    <dgm:pt modelId="{E915E71F-094F-BF44-BBA9-E7A95B15B0FC}" type="pres">
      <dgm:prSet presAssocID="{D4CF102C-E13E-5A41-91CE-84CDFE1A8608}" presName="Name37" presStyleLbl="parChTrans1D2" presStyleIdx="0" presStyleCnt="4"/>
      <dgm:spPr/>
    </dgm:pt>
    <dgm:pt modelId="{A907CA4A-8ACE-F842-AAB5-4C07FF295FCC}" type="pres">
      <dgm:prSet presAssocID="{D4C6CCE8-AF49-9741-828D-52F14B903D2D}" presName="hierRoot2" presStyleCnt="0">
        <dgm:presLayoutVars>
          <dgm:hierBranch val="init"/>
        </dgm:presLayoutVars>
      </dgm:prSet>
      <dgm:spPr/>
    </dgm:pt>
    <dgm:pt modelId="{CF45C466-4EA2-034B-85C5-ABC7BC83FD19}" type="pres">
      <dgm:prSet presAssocID="{D4C6CCE8-AF49-9741-828D-52F14B903D2D}" presName="rootComposite" presStyleCnt="0"/>
      <dgm:spPr/>
    </dgm:pt>
    <dgm:pt modelId="{B359E45A-90F0-C64E-B604-59164AC0F256}" type="pres">
      <dgm:prSet presAssocID="{D4C6CCE8-AF49-9741-828D-52F14B903D2D}" presName="rootText" presStyleLbl="node2" presStyleIdx="0" presStyleCnt="4">
        <dgm:presLayoutVars>
          <dgm:chPref val="3"/>
        </dgm:presLayoutVars>
      </dgm:prSet>
      <dgm:spPr/>
    </dgm:pt>
    <dgm:pt modelId="{2605BD28-58EC-6346-B91C-F02067629A11}" type="pres">
      <dgm:prSet presAssocID="{D4C6CCE8-AF49-9741-828D-52F14B903D2D}" presName="rootConnector" presStyleLbl="node2" presStyleIdx="0" presStyleCnt="4"/>
      <dgm:spPr/>
    </dgm:pt>
    <dgm:pt modelId="{926CB346-F470-8B4E-8BF6-104F6A2A29FF}" type="pres">
      <dgm:prSet presAssocID="{D4C6CCE8-AF49-9741-828D-52F14B903D2D}" presName="hierChild4" presStyleCnt="0"/>
      <dgm:spPr/>
    </dgm:pt>
    <dgm:pt modelId="{B90D99D9-D227-F743-9BD7-43ED13BC5D83}" type="pres">
      <dgm:prSet presAssocID="{D4C6CCE8-AF49-9741-828D-52F14B903D2D}" presName="hierChild5" presStyleCnt="0"/>
      <dgm:spPr/>
    </dgm:pt>
    <dgm:pt modelId="{483F0F78-FF19-E14B-B595-E46CAF13737E}" type="pres">
      <dgm:prSet presAssocID="{C87AE66C-FEA1-9E44-99B8-6A3AF20B1A14}" presName="Name37" presStyleLbl="parChTrans1D2" presStyleIdx="1" presStyleCnt="4"/>
      <dgm:spPr/>
    </dgm:pt>
    <dgm:pt modelId="{60DA41E6-7607-B543-B097-7AFA20035901}" type="pres">
      <dgm:prSet presAssocID="{36222E0C-F913-8A4C-814C-6A28E51C6FEC}" presName="hierRoot2" presStyleCnt="0">
        <dgm:presLayoutVars>
          <dgm:hierBranch val="init"/>
        </dgm:presLayoutVars>
      </dgm:prSet>
      <dgm:spPr/>
    </dgm:pt>
    <dgm:pt modelId="{354AFBB1-35C4-9F41-BEBF-821E9A801140}" type="pres">
      <dgm:prSet presAssocID="{36222E0C-F913-8A4C-814C-6A28E51C6FEC}" presName="rootComposite" presStyleCnt="0"/>
      <dgm:spPr/>
    </dgm:pt>
    <dgm:pt modelId="{F1591613-4E92-E746-A7EA-A83F00F7C2EA}" type="pres">
      <dgm:prSet presAssocID="{36222E0C-F913-8A4C-814C-6A28E51C6FEC}" presName="rootText" presStyleLbl="node2" presStyleIdx="1" presStyleCnt="4">
        <dgm:presLayoutVars>
          <dgm:chPref val="3"/>
        </dgm:presLayoutVars>
      </dgm:prSet>
      <dgm:spPr/>
    </dgm:pt>
    <dgm:pt modelId="{DDE752C8-EFC4-7D4F-8957-0B500E3DA195}" type="pres">
      <dgm:prSet presAssocID="{36222E0C-F913-8A4C-814C-6A28E51C6FEC}" presName="rootConnector" presStyleLbl="node2" presStyleIdx="1" presStyleCnt="4"/>
      <dgm:spPr/>
    </dgm:pt>
    <dgm:pt modelId="{1D5E882B-F461-524D-AB5D-A26694ACCCF4}" type="pres">
      <dgm:prSet presAssocID="{36222E0C-F913-8A4C-814C-6A28E51C6FEC}" presName="hierChild4" presStyleCnt="0"/>
      <dgm:spPr/>
    </dgm:pt>
    <dgm:pt modelId="{775861F1-B758-D94A-BB1D-858A93EA6DA4}" type="pres">
      <dgm:prSet presAssocID="{36222E0C-F913-8A4C-814C-6A28E51C6FEC}" presName="hierChild5" presStyleCnt="0"/>
      <dgm:spPr/>
    </dgm:pt>
    <dgm:pt modelId="{162881A0-C504-E84E-81A9-A5534AB50E8F}" type="pres">
      <dgm:prSet presAssocID="{2FE7A89D-1D8E-3D4A-B50F-B997799E4F6E}" presName="hierChild3" presStyleCnt="0"/>
      <dgm:spPr/>
    </dgm:pt>
    <dgm:pt modelId="{BD23306B-791A-2E41-9E95-585735CAF743}" type="pres">
      <dgm:prSet presAssocID="{E0DEA563-8126-2E42-BA9F-9E9A31604643}" presName="hierRoot1" presStyleCnt="0">
        <dgm:presLayoutVars>
          <dgm:hierBranch val="init"/>
        </dgm:presLayoutVars>
      </dgm:prSet>
      <dgm:spPr/>
    </dgm:pt>
    <dgm:pt modelId="{36CF24D1-B902-C74B-BA45-54DF53673C44}" type="pres">
      <dgm:prSet presAssocID="{E0DEA563-8126-2E42-BA9F-9E9A31604643}" presName="rootComposite1" presStyleCnt="0"/>
      <dgm:spPr/>
    </dgm:pt>
    <dgm:pt modelId="{42B029D7-6BEB-C945-8747-522766BB96C3}" type="pres">
      <dgm:prSet presAssocID="{E0DEA563-8126-2E42-BA9F-9E9A31604643}" presName="rootText1" presStyleLbl="node0" presStyleIdx="1" presStyleCnt="2">
        <dgm:presLayoutVars>
          <dgm:chPref val="3"/>
        </dgm:presLayoutVars>
      </dgm:prSet>
      <dgm:spPr/>
    </dgm:pt>
    <dgm:pt modelId="{D66187E8-859B-064A-AC1F-42B18D0BE5F6}" type="pres">
      <dgm:prSet presAssocID="{E0DEA563-8126-2E42-BA9F-9E9A31604643}" presName="rootConnector1" presStyleLbl="node1" presStyleIdx="0" presStyleCnt="0"/>
      <dgm:spPr/>
    </dgm:pt>
    <dgm:pt modelId="{C765D6CA-01B5-A841-A038-63225915CBB6}" type="pres">
      <dgm:prSet presAssocID="{E0DEA563-8126-2E42-BA9F-9E9A31604643}" presName="hierChild2" presStyleCnt="0"/>
      <dgm:spPr/>
    </dgm:pt>
    <dgm:pt modelId="{7CA2995F-9F76-C04B-88E2-8CA498E44C8E}" type="pres">
      <dgm:prSet presAssocID="{23863CAD-6EF8-6F40-820F-1EBFEF4E6A7C}" presName="Name37" presStyleLbl="parChTrans1D2" presStyleIdx="2" presStyleCnt="4"/>
      <dgm:spPr/>
    </dgm:pt>
    <dgm:pt modelId="{8F9373F1-F8EB-2A45-BF6C-6A777FA02016}" type="pres">
      <dgm:prSet presAssocID="{DD7232E3-5E98-5F41-854A-F8A7A3CD25B5}" presName="hierRoot2" presStyleCnt="0">
        <dgm:presLayoutVars>
          <dgm:hierBranch val="init"/>
        </dgm:presLayoutVars>
      </dgm:prSet>
      <dgm:spPr/>
    </dgm:pt>
    <dgm:pt modelId="{1E72EB78-0C40-2845-98C1-CD25BC3607D3}" type="pres">
      <dgm:prSet presAssocID="{DD7232E3-5E98-5F41-854A-F8A7A3CD25B5}" presName="rootComposite" presStyleCnt="0"/>
      <dgm:spPr/>
    </dgm:pt>
    <dgm:pt modelId="{40064A03-EADC-2341-B5A0-95BE43A6BBE8}" type="pres">
      <dgm:prSet presAssocID="{DD7232E3-5E98-5F41-854A-F8A7A3CD25B5}" presName="rootText" presStyleLbl="node2" presStyleIdx="2" presStyleCnt="4">
        <dgm:presLayoutVars>
          <dgm:chPref val="3"/>
        </dgm:presLayoutVars>
      </dgm:prSet>
      <dgm:spPr/>
    </dgm:pt>
    <dgm:pt modelId="{84653B59-5AB3-704E-9BCA-9D287355FD89}" type="pres">
      <dgm:prSet presAssocID="{DD7232E3-5E98-5F41-854A-F8A7A3CD25B5}" presName="rootConnector" presStyleLbl="node2" presStyleIdx="2" presStyleCnt="4"/>
      <dgm:spPr/>
    </dgm:pt>
    <dgm:pt modelId="{752C97B8-6F65-694D-BFFD-66EB6A40ACB0}" type="pres">
      <dgm:prSet presAssocID="{DD7232E3-5E98-5F41-854A-F8A7A3CD25B5}" presName="hierChild4" presStyleCnt="0"/>
      <dgm:spPr/>
    </dgm:pt>
    <dgm:pt modelId="{2CA33169-A232-2D40-89B5-6F9CDE9907A8}" type="pres">
      <dgm:prSet presAssocID="{DD7232E3-5E98-5F41-854A-F8A7A3CD25B5}" presName="hierChild5" presStyleCnt="0"/>
      <dgm:spPr/>
    </dgm:pt>
    <dgm:pt modelId="{BE939B68-22F5-F04A-8F49-4A86219DB100}" type="pres">
      <dgm:prSet presAssocID="{BAE974CC-956B-9343-A111-9DF29E1C0A0A}" presName="Name37" presStyleLbl="parChTrans1D2" presStyleIdx="3" presStyleCnt="4"/>
      <dgm:spPr/>
    </dgm:pt>
    <dgm:pt modelId="{BA4E432D-1967-9947-BFDD-E8ECC57ABC7C}" type="pres">
      <dgm:prSet presAssocID="{432F36B6-D2A9-6C45-8F41-1A4DDF95019C}" presName="hierRoot2" presStyleCnt="0">
        <dgm:presLayoutVars>
          <dgm:hierBranch val="init"/>
        </dgm:presLayoutVars>
      </dgm:prSet>
      <dgm:spPr/>
    </dgm:pt>
    <dgm:pt modelId="{1850B4CA-05AE-3F4A-9F91-DDE0F07E7A73}" type="pres">
      <dgm:prSet presAssocID="{432F36B6-D2A9-6C45-8F41-1A4DDF95019C}" presName="rootComposite" presStyleCnt="0"/>
      <dgm:spPr/>
    </dgm:pt>
    <dgm:pt modelId="{23408E2D-0997-EC49-816E-9E24EB69D3E7}" type="pres">
      <dgm:prSet presAssocID="{432F36B6-D2A9-6C45-8F41-1A4DDF95019C}" presName="rootText" presStyleLbl="node2" presStyleIdx="3" presStyleCnt="4">
        <dgm:presLayoutVars>
          <dgm:chPref val="3"/>
        </dgm:presLayoutVars>
      </dgm:prSet>
      <dgm:spPr/>
    </dgm:pt>
    <dgm:pt modelId="{4BDFE749-99C3-BA43-9016-66984B2D689E}" type="pres">
      <dgm:prSet presAssocID="{432F36B6-D2A9-6C45-8F41-1A4DDF95019C}" presName="rootConnector" presStyleLbl="node2" presStyleIdx="3" presStyleCnt="4"/>
      <dgm:spPr/>
    </dgm:pt>
    <dgm:pt modelId="{07921D29-C06D-CA4B-BEA4-4EEC5CD4CE01}" type="pres">
      <dgm:prSet presAssocID="{432F36B6-D2A9-6C45-8F41-1A4DDF95019C}" presName="hierChild4" presStyleCnt="0"/>
      <dgm:spPr/>
    </dgm:pt>
    <dgm:pt modelId="{C2A57E40-7978-5B49-968B-5E195BDC98D3}" type="pres">
      <dgm:prSet presAssocID="{432F36B6-D2A9-6C45-8F41-1A4DDF95019C}" presName="hierChild5" presStyleCnt="0"/>
      <dgm:spPr/>
    </dgm:pt>
    <dgm:pt modelId="{89E309AC-823D-6C41-ACA0-66BA17C1DDD2}" type="pres">
      <dgm:prSet presAssocID="{E0DEA563-8126-2E42-BA9F-9E9A31604643}" presName="hierChild3" presStyleCnt="0"/>
      <dgm:spPr/>
    </dgm:pt>
  </dgm:ptLst>
  <dgm:cxnLst>
    <dgm:cxn modelId="{3FADE208-56C3-6943-BA13-5F5F3551ED12}" type="presOf" srcId="{432F36B6-D2A9-6C45-8F41-1A4DDF95019C}" destId="{23408E2D-0997-EC49-816E-9E24EB69D3E7}" srcOrd="0" destOrd="0" presId="urn:microsoft.com/office/officeart/2005/8/layout/orgChart1"/>
    <dgm:cxn modelId="{9F17F00B-7CE0-1C4B-AD23-CA4A6005F62D}" type="presOf" srcId="{23863CAD-6EF8-6F40-820F-1EBFEF4E6A7C}" destId="{7CA2995F-9F76-C04B-88E2-8CA498E44C8E}" srcOrd="0" destOrd="0" presId="urn:microsoft.com/office/officeart/2005/8/layout/orgChart1"/>
    <dgm:cxn modelId="{3E419D11-532A-0443-8698-44FC57DB0E7A}" type="presOf" srcId="{432F36B6-D2A9-6C45-8F41-1A4DDF95019C}" destId="{4BDFE749-99C3-BA43-9016-66984B2D689E}" srcOrd="1" destOrd="0" presId="urn:microsoft.com/office/officeart/2005/8/layout/orgChart1"/>
    <dgm:cxn modelId="{A55D4931-11E1-DF42-AE12-78736645356F}" type="presOf" srcId="{D4C6CCE8-AF49-9741-828D-52F14B903D2D}" destId="{B359E45A-90F0-C64E-B604-59164AC0F256}" srcOrd="0" destOrd="0" presId="urn:microsoft.com/office/officeart/2005/8/layout/orgChart1"/>
    <dgm:cxn modelId="{4D7D6033-4193-7C45-8E54-D2515C13AFC0}" srcId="{2FE7A89D-1D8E-3D4A-B50F-B997799E4F6E}" destId="{D4C6CCE8-AF49-9741-828D-52F14B903D2D}" srcOrd="0" destOrd="0" parTransId="{D4CF102C-E13E-5A41-91CE-84CDFE1A8608}" sibTransId="{080D489A-C55B-264B-A938-FB767A799338}"/>
    <dgm:cxn modelId="{6E655A39-A08E-DD45-A7FF-2B7A468808FC}" srcId="{8219C49F-3972-CB4B-A3A1-2E1245446FB3}" destId="{E0DEA563-8126-2E42-BA9F-9E9A31604643}" srcOrd="1" destOrd="0" parTransId="{A08F9D32-B87F-724F-BDBA-0A551C124A0A}" sibTransId="{9AA1CADF-FE7C-D748-BDA1-BB1B5EA504C7}"/>
    <dgm:cxn modelId="{73AD8F4D-3DB0-B143-BDA0-B1B44D21DED7}" type="presOf" srcId="{DD7232E3-5E98-5F41-854A-F8A7A3CD25B5}" destId="{40064A03-EADC-2341-B5A0-95BE43A6BBE8}" srcOrd="0" destOrd="0" presId="urn:microsoft.com/office/officeart/2005/8/layout/orgChart1"/>
    <dgm:cxn modelId="{A9448859-6171-344F-8E93-E479179BB392}" type="presOf" srcId="{C87AE66C-FEA1-9E44-99B8-6A3AF20B1A14}" destId="{483F0F78-FF19-E14B-B595-E46CAF13737E}" srcOrd="0" destOrd="0" presId="urn:microsoft.com/office/officeart/2005/8/layout/orgChart1"/>
    <dgm:cxn modelId="{D965625B-FC89-DA40-A501-CEAA6426E146}" srcId="{E0DEA563-8126-2E42-BA9F-9E9A31604643}" destId="{432F36B6-D2A9-6C45-8F41-1A4DDF95019C}" srcOrd="1" destOrd="0" parTransId="{BAE974CC-956B-9343-A111-9DF29E1C0A0A}" sibTransId="{007B68FE-9951-E645-BFBF-BEDAC8799CEF}"/>
    <dgm:cxn modelId="{F6413E5F-087C-6C4F-B8E0-BE3A6CA04964}" type="presOf" srcId="{E0DEA563-8126-2E42-BA9F-9E9A31604643}" destId="{D66187E8-859B-064A-AC1F-42B18D0BE5F6}" srcOrd="1" destOrd="0" presId="urn:microsoft.com/office/officeart/2005/8/layout/orgChart1"/>
    <dgm:cxn modelId="{5135E661-6D7A-1F45-AC84-8BCB6F635DE0}" type="presOf" srcId="{2FE7A89D-1D8E-3D4A-B50F-B997799E4F6E}" destId="{5D981F20-C3C7-B045-B47C-52CC3E9D963A}" srcOrd="1" destOrd="0" presId="urn:microsoft.com/office/officeart/2005/8/layout/orgChart1"/>
    <dgm:cxn modelId="{1B19AC70-320E-0042-B41F-44DC9CBB9A1B}" srcId="{8219C49F-3972-CB4B-A3A1-2E1245446FB3}" destId="{2FE7A89D-1D8E-3D4A-B50F-B997799E4F6E}" srcOrd="0" destOrd="0" parTransId="{83076964-229F-AE41-9121-1EC13B2518F8}" sibTransId="{B5A1CEF1-9675-6948-8202-64A084F2D519}"/>
    <dgm:cxn modelId="{CDA67875-501B-BC4D-8075-6685054507E4}" type="presOf" srcId="{D4CF102C-E13E-5A41-91CE-84CDFE1A8608}" destId="{E915E71F-094F-BF44-BBA9-E7A95B15B0FC}" srcOrd="0" destOrd="0" presId="urn:microsoft.com/office/officeart/2005/8/layout/orgChart1"/>
    <dgm:cxn modelId="{2E714F9C-0FB2-CC4E-B642-D72F9480FF49}" type="presOf" srcId="{36222E0C-F913-8A4C-814C-6A28E51C6FEC}" destId="{DDE752C8-EFC4-7D4F-8957-0B500E3DA195}" srcOrd="1" destOrd="0" presId="urn:microsoft.com/office/officeart/2005/8/layout/orgChart1"/>
    <dgm:cxn modelId="{E41AF99D-05D7-124A-9FB2-8CA4B0987D09}" type="presOf" srcId="{E0DEA563-8126-2E42-BA9F-9E9A31604643}" destId="{42B029D7-6BEB-C945-8747-522766BB96C3}" srcOrd="0" destOrd="0" presId="urn:microsoft.com/office/officeart/2005/8/layout/orgChart1"/>
    <dgm:cxn modelId="{396932A2-8C18-3F4C-AEAE-DC8949B0A1CE}" srcId="{2FE7A89D-1D8E-3D4A-B50F-B997799E4F6E}" destId="{36222E0C-F913-8A4C-814C-6A28E51C6FEC}" srcOrd="1" destOrd="0" parTransId="{C87AE66C-FEA1-9E44-99B8-6A3AF20B1A14}" sibTransId="{E9A1CFC6-30F7-8C4C-A9E1-FD14F83B4F0D}"/>
    <dgm:cxn modelId="{87B0FFAE-9EA3-0D4B-A8A5-1C489F6D0C37}" type="presOf" srcId="{36222E0C-F913-8A4C-814C-6A28E51C6FEC}" destId="{F1591613-4E92-E746-A7EA-A83F00F7C2EA}" srcOrd="0" destOrd="0" presId="urn:microsoft.com/office/officeart/2005/8/layout/orgChart1"/>
    <dgm:cxn modelId="{BE4A00B7-8A52-664E-9611-5F6717844E1E}" srcId="{E0DEA563-8126-2E42-BA9F-9E9A31604643}" destId="{DD7232E3-5E98-5F41-854A-F8A7A3CD25B5}" srcOrd="0" destOrd="0" parTransId="{23863CAD-6EF8-6F40-820F-1EBFEF4E6A7C}" sibTransId="{A2BB2D24-512C-4A43-98D5-F92728B74C6A}"/>
    <dgm:cxn modelId="{F11F64B7-2DAE-B742-B7B0-EE43B989A14D}" type="presOf" srcId="{2FE7A89D-1D8E-3D4A-B50F-B997799E4F6E}" destId="{92E0CD5C-AE57-5041-9C48-064AC98B2C3B}" srcOrd="0" destOrd="0" presId="urn:microsoft.com/office/officeart/2005/8/layout/orgChart1"/>
    <dgm:cxn modelId="{10D10EE5-95BA-E344-A616-1CB66D2E11EE}" type="presOf" srcId="{DD7232E3-5E98-5F41-854A-F8A7A3CD25B5}" destId="{84653B59-5AB3-704E-9BCA-9D287355FD89}" srcOrd="1" destOrd="0" presId="urn:microsoft.com/office/officeart/2005/8/layout/orgChart1"/>
    <dgm:cxn modelId="{28DC05E8-11F4-E44C-A3D5-F54221595E6F}" type="presOf" srcId="{D4C6CCE8-AF49-9741-828D-52F14B903D2D}" destId="{2605BD28-58EC-6346-B91C-F02067629A11}" srcOrd="1" destOrd="0" presId="urn:microsoft.com/office/officeart/2005/8/layout/orgChart1"/>
    <dgm:cxn modelId="{B83001F1-FF89-154B-85E2-5CA4654B7BBD}" type="presOf" srcId="{BAE974CC-956B-9343-A111-9DF29E1C0A0A}" destId="{BE939B68-22F5-F04A-8F49-4A86219DB100}" srcOrd="0" destOrd="0" presId="urn:microsoft.com/office/officeart/2005/8/layout/orgChart1"/>
    <dgm:cxn modelId="{3C2675F4-01AC-D747-BACF-91463521BD59}" type="presOf" srcId="{8219C49F-3972-CB4B-A3A1-2E1245446FB3}" destId="{20037ECC-6CC0-1242-B408-C1785384F07A}" srcOrd="0" destOrd="0" presId="urn:microsoft.com/office/officeart/2005/8/layout/orgChart1"/>
    <dgm:cxn modelId="{DDA145F6-7221-A941-98E3-E8297F9B732B}" type="presParOf" srcId="{20037ECC-6CC0-1242-B408-C1785384F07A}" destId="{A109F106-4766-CB4A-82D4-F99E97AC1D5A}" srcOrd="0" destOrd="0" presId="urn:microsoft.com/office/officeart/2005/8/layout/orgChart1"/>
    <dgm:cxn modelId="{26AB904E-6904-5E4B-8C32-3AA0C62AA399}" type="presParOf" srcId="{A109F106-4766-CB4A-82D4-F99E97AC1D5A}" destId="{70635906-3C04-804C-9691-3489E970D24C}" srcOrd="0" destOrd="0" presId="urn:microsoft.com/office/officeart/2005/8/layout/orgChart1"/>
    <dgm:cxn modelId="{06B1BC37-89E2-C844-AD87-CDCA304D8AB2}" type="presParOf" srcId="{70635906-3C04-804C-9691-3489E970D24C}" destId="{92E0CD5C-AE57-5041-9C48-064AC98B2C3B}" srcOrd="0" destOrd="0" presId="urn:microsoft.com/office/officeart/2005/8/layout/orgChart1"/>
    <dgm:cxn modelId="{FCB84906-C430-7943-87B1-AE14D445DB58}" type="presParOf" srcId="{70635906-3C04-804C-9691-3489E970D24C}" destId="{5D981F20-C3C7-B045-B47C-52CC3E9D963A}" srcOrd="1" destOrd="0" presId="urn:microsoft.com/office/officeart/2005/8/layout/orgChart1"/>
    <dgm:cxn modelId="{ACAEED2C-121C-254A-B23C-E3218358E6C6}" type="presParOf" srcId="{A109F106-4766-CB4A-82D4-F99E97AC1D5A}" destId="{FDAE4056-35D6-E449-9728-5A59540773B5}" srcOrd="1" destOrd="0" presId="urn:microsoft.com/office/officeart/2005/8/layout/orgChart1"/>
    <dgm:cxn modelId="{B4555007-90C1-1745-AE6C-B1971E478DB9}" type="presParOf" srcId="{FDAE4056-35D6-E449-9728-5A59540773B5}" destId="{E915E71F-094F-BF44-BBA9-E7A95B15B0FC}" srcOrd="0" destOrd="0" presId="urn:microsoft.com/office/officeart/2005/8/layout/orgChart1"/>
    <dgm:cxn modelId="{F67A6543-916B-6148-A71A-A7337C5F92A2}" type="presParOf" srcId="{FDAE4056-35D6-E449-9728-5A59540773B5}" destId="{A907CA4A-8ACE-F842-AAB5-4C07FF295FCC}" srcOrd="1" destOrd="0" presId="urn:microsoft.com/office/officeart/2005/8/layout/orgChart1"/>
    <dgm:cxn modelId="{FC1B9897-2FCD-824B-A562-4BC9D1F6047B}" type="presParOf" srcId="{A907CA4A-8ACE-F842-AAB5-4C07FF295FCC}" destId="{CF45C466-4EA2-034B-85C5-ABC7BC83FD19}" srcOrd="0" destOrd="0" presId="urn:microsoft.com/office/officeart/2005/8/layout/orgChart1"/>
    <dgm:cxn modelId="{576533CC-45AD-7B4B-A754-B76D6B849667}" type="presParOf" srcId="{CF45C466-4EA2-034B-85C5-ABC7BC83FD19}" destId="{B359E45A-90F0-C64E-B604-59164AC0F256}" srcOrd="0" destOrd="0" presId="urn:microsoft.com/office/officeart/2005/8/layout/orgChart1"/>
    <dgm:cxn modelId="{DE41E4F9-C9BD-A64D-AA18-8694E08D76EF}" type="presParOf" srcId="{CF45C466-4EA2-034B-85C5-ABC7BC83FD19}" destId="{2605BD28-58EC-6346-B91C-F02067629A11}" srcOrd="1" destOrd="0" presId="urn:microsoft.com/office/officeart/2005/8/layout/orgChart1"/>
    <dgm:cxn modelId="{A932509B-9446-A844-9FDF-2D3EFF6B1872}" type="presParOf" srcId="{A907CA4A-8ACE-F842-AAB5-4C07FF295FCC}" destId="{926CB346-F470-8B4E-8BF6-104F6A2A29FF}" srcOrd="1" destOrd="0" presId="urn:microsoft.com/office/officeart/2005/8/layout/orgChart1"/>
    <dgm:cxn modelId="{68C1ED46-DB60-1744-AA58-CA635EC101EF}" type="presParOf" srcId="{A907CA4A-8ACE-F842-AAB5-4C07FF295FCC}" destId="{B90D99D9-D227-F743-9BD7-43ED13BC5D83}" srcOrd="2" destOrd="0" presId="urn:microsoft.com/office/officeart/2005/8/layout/orgChart1"/>
    <dgm:cxn modelId="{A7262FAE-4EB1-D64C-B8DB-933A21B8989B}" type="presParOf" srcId="{FDAE4056-35D6-E449-9728-5A59540773B5}" destId="{483F0F78-FF19-E14B-B595-E46CAF13737E}" srcOrd="2" destOrd="0" presId="urn:microsoft.com/office/officeart/2005/8/layout/orgChart1"/>
    <dgm:cxn modelId="{F55BADEB-5116-4D49-8CA7-DFE283965180}" type="presParOf" srcId="{FDAE4056-35D6-E449-9728-5A59540773B5}" destId="{60DA41E6-7607-B543-B097-7AFA20035901}" srcOrd="3" destOrd="0" presId="urn:microsoft.com/office/officeart/2005/8/layout/orgChart1"/>
    <dgm:cxn modelId="{2AFF2966-EC2F-DC40-B282-9F2148FA7FAE}" type="presParOf" srcId="{60DA41E6-7607-B543-B097-7AFA20035901}" destId="{354AFBB1-35C4-9F41-BEBF-821E9A801140}" srcOrd="0" destOrd="0" presId="urn:microsoft.com/office/officeart/2005/8/layout/orgChart1"/>
    <dgm:cxn modelId="{F1A1F4CB-63FF-F846-9997-D615AB15B860}" type="presParOf" srcId="{354AFBB1-35C4-9F41-BEBF-821E9A801140}" destId="{F1591613-4E92-E746-A7EA-A83F00F7C2EA}" srcOrd="0" destOrd="0" presId="urn:microsoft.com/office/officeart/2005/8/layout/orgChart1"/>
    <dgm:cxn modelId="{15B26BB7-6DF0-B145-BD72-69998E2A6002}" type="presParOf" srcId="{354AFBB1-35C4-9F41-BEBF-821E9A801140}" destId="{DDE752C8-EFC4-7D4F-8957-0B500E3DA195}" srcOrd="1" destOrd="0" presId="urn:microsoft.com/office/officeart/2005/8/layout/orgChart1"/>
    <dgm:cxn modelId="{BB481CC9-8469-3C4A-B616-E1E5DC6EDB40}" type="presParOf" srcId="{60DA41E6-7607-B543-B097-7AFA20035901}" destId="{1D5E882B-F461-524D-AB5D-A26694ACCCF4}" srcOrd="1" destOrd="0" presId="urn:microsoft.com/office/officeart/2005/8/layout/orgChart1"/>
    <dgm:cxn modelId="{D10E665E-FEF8-D940-9313-D68B8091FFD1}" type="presParOf" srcId="{60DA41E6-7607-B543-B097-7AFA20035901}" destId="{775861F1-B758-D94A-BB1D-858A93EA6DA4}" srcOrd="2" destOrd="0" presId="urn:microsoft.com/office/officeart/2005/8/layout/orgChart1"/>
    <dgm:cxn modelId="{D30AE25C-0988-3A49-8585-1A4EC6D77B4A}" type="presParOf" srcId="{A109F106-4766-CB4A-82D4-F99E97AC1D5A}" destId="{162881A0-C504-E84E-81A9-A5534AB50E8F}" srcOrd="2" destOrd="0" presId="urn:microsoft.com/office/officeart/2005/8/layout/orgChart1"/>
    <dgm:cxn modelId="{71AF31AA-CF1C-8643-AB25-DD88C032C6B3}" type="presParOf" srcId="{20037ECC-6CC0-1242-B408-C1785384F07A}" destId="{BD23306B-791A-2E41-9E95-585735CAF743}" srcOrd="1" destOrd="0" presId="urn:microsoft.com/office/officeart/2005/8/layout/orgChart1"/>
    <dgm:cxn modelId="{DFA5CBFB-0503-4D44-9FC9-DD923038736B}" type="presParOf" srcId="{BD23306B-791A-2E41-9E95-585735CAF743}" destId="{36CF24D1-B902-C74B-BA45-54DF53673C44}" srcOrd="0" destOrd="0" presId="urn:microsoft.com/office/officeart/2005/8/layout/orgChart1"/>
    <dgm:cxn modelId="{472AB4B1-2DAC-EE42-BA72-AF05456E7AD6}" type="presParOf" srcId="{36CF24D1-B902-C74B-BA45-54DF53673C44}" destId="{42B029D7-6BEB-C945-8747-522766BB96C3}" srcOrd="0" destOrd="0" presId="urn:microsoft.com/office/officeart/2005/8/layout/orgChart1"/>
    <dgm:cxn modelId="{CEDBDD51-7A30-8A41-9F7B-EFBEA1B804F4}" type="presParOf" srcId="{36CF24D1-B902-C74B-BA45-54DF53673C44}" destId="{D66187E8-859B-064A-AC1F-42B18D0BE5F6}" srcOrd="1" destOrd="0" presId="urn:microsoft.com/office/officeart/2005/8/layout/orgChart1"/>
    <dgm:cxn modelId="{955F0397-14C3-DC44-A66C-DCBF160AFCAC}" type="presParOf" srcId="{BD23306B-791A-2E41-9E95-585735CAF743}" destId="{C765D6CA-01B5-A841-A038-63225915CBB6}" srcOrd="1" destOrd="0" presId="urn:microsoft.com/office/officeart/2005/8/layout/orgChart1"/>
    <dgm:cxn modelId="{4AB3A286-694C-1C4D-8F3E-B53EB21CD50A}" type="presParOf" srcId="{C765D6CA-01B5-A841-A038-63225915CBB6}" destId="{7CA2995F-9F76-C04B-88E2-8CA498E44C8E}" srcOrd="0" destOrd="0" presId="urn:microsoft.com/office/officeart/2005/8/layout/orgChart1"/>
    <dgm:cxn modelId="{86FAC133-3BE0-284B-86E7-D2E1B7425545}" type="presParOf" srcId="{C765D6CA-01B5-A841-A038-63225915CBB6}" destId="{8F9373F1-F8EB-2A45-BF6C-6A777FA02016}" srcOrd="1" destOrd="0" presId="urn:microsoft.com/office/officeart/2005/8/layout/orgChart1"/>
    <dgm:cxn modelId="{77D75025-39BE-CE43-AEBC-5DBAABB8CDEB}" type="presParOf" srcId="{8F9373F1-F8EB-2A45-BF6C-6A777FA02016}" destId="{1E72EB78-0C40-2845-98C1-CD25BC3607D3}" srcOrd="0" destOrd="0" presId="urn:microsoft.com/office/officeart/2005/8/layout/orgChart1"/>
    <dgm:cxn modelId="{60B4366F-1F28-E749-9C83-74BB244C5CCE}" type="presParOf" srcId="{1E72EB78-0C40-2845-98C1-CD25BC3607D3}" destId="{40064A03-EADC-2341-B5A0-95BE43A6BBE8}" srcOrd="0" destOrd="0" presId="urn:microsoft.com/office/officeart/2005/8/layout/orgChart1"/>
    <dgm:cxn modelId="{4D6010BE-9E45-1A44-B456-23451B772818}" type="presParOf" srcId="{1E72EB78-0C40-2845-98C1-CD25BC3607D3}" destId="{84653B59-5AB3-704E-9BCA-9D287355FD89}" srcOrd="1" destOrd="0" presId="urn:microsoft.com/office/officeart/2005/8/layout/orgChart1"/>
    <dgm:cxn modelId="{206E5B22-840F-E144-8C60-5B59E4F5D7EE}" type="presParOf" srcId="{8F9373F1-F8EB-2A45-BF6C-6A777FA02016}" destId="{752C97B8-6F65-694D-BFFD-66EB6A40ACB0}" srcOrd="1" destOrd="0" presId="urn:microsoft.com/office/officeart/2005/8/layout/orgChart1"/>
    <dgm:cxn modelId="{3E076697-03C9-3142-9DB6-5C511292C81D}" type="presParOf" srcId="{8F9373F1-F8EB-2A45-BF6C-6A777FA02016}" destId="{2CA33169-A232-2D40-89B5-6F9CDE9907A8}" srcOrd="2" destOrd="0" presId="urn:microsoft.com/office/officeart/2005/8/layout/orgChart1"/>
    <dgm:cxn modelId="{B6A2C19D-04ED-3741-AB49-34B2A9D671F8}" type="presParOf" srcId="{C765D6CA-01B5-A841-A038-63225915CBB6}" destId="{BE939B68-22F5-F04A-8F49-4A86219DB100}" srcOrd="2" destOrd="0" presId="urn:microsoft.com/office/officeart/2005/8/layout/orgChart1"/>
    <dgm:cxn modelId="{361D1F0A-BCB3-9342-878D-D0221BE4A3F4}" type="presParOf" srcId="{C765D6CA-01B5-A841-A038-63225915CBB6}" destId="{BA4E432D-1967-9947-BFDD-E8ECC57ABC7C}" srcOrd="3" destOrd="0" presId="urn:microsoft.com/office/officeart/2005/8/layout/orgChart1"/>
    <dgm:cxn modelId="{9D7AD93E-ED7A-0649-B70B-5824A9EB0C84}" type="presParOf" srcId="{BA4E432D-1967-9947-BFDD-E8ECC57ABC7C}" destId="{1850B4CA-05AE-3F4A-9F91-DDE0F07E7A73}" srcOrd="0" destOrd="0" presId="urn:microsoft.com/office/officeart/2005/8/layout/orgChart1"/>
    <dgm:cxn modelId="{4BCF903A-E266-9344-A9C9-C20E5DE07E78}" type="presParOf" srcId="{1850B4CA-05AE-3F4A-9F91-DDE0F07E7A73}" destId="{23408E2D-0997-EC49-816E-9E24EB69D3E7}" srcOrd="0" destOrd="0" presId="urn:microsoft.com/office/officeart/2005/8/layout/orgChart1"/>
    <dgm:cxn modelId="{BB8EDDF9-22CD-284E-833A-B0F72AD8DA3E}" type="presParOf" srcId="{1850B4CA-05AE-3F4A-9F91-DDE0F07E7A73}" destId="{4BDFE749-99C3-BA43-9016-66984B2D689E}" srcOrd="1" destOrd="0" presId="urn:microsoft.com/office/officeart/2005/8/layout/orgChart1"/>
    <dgm:cxn modelId="{B72374ED-6765-5842-AD4A-BED43A810C28}" type="presParOf" srcId="{BA4E432D-1967-9947-BFDD-E8ECC57ABC7C}" destId="{07921D29-C06D-CA4B-BEA4-4EEC5CD4CE01}" srcOrd="1" destOrd="0" presId="urn:microsoft.com/office/officeart/2005/8/layout/orgChart1"/>
    <dgm:cxn modelId="{557C8239-7590-024B-BBDB-5025EA41A589}" type="presParOf" srcId="{BA4E432D-1967-9947-BFDD-E8ECC57ABC7C}" destId="{C2A57E40-7978-5B49-968B-5E195BDC98D3}" srcOrd="2" destOrd="0" presId="urn:microsoft.com/office/officeart/2005/8/layout/orgChart1"/>
    <dgm:cxn modelId="{E1D26882-9B3B-FD43-8B77-C0A31D3A6D5B}" type="presParOf" srcId="{BD23306B-791A-2E41-9E95-585735CAF743}" destId="{89E309AC-823D-6C41-ACA0-66BA17C1DDD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08D3DC-AD16-F34A-8F05-3E315EB6659A}">
      <dsp:nvSpPr>
        <dsp:cNvPr id="0" name=""/>
        <dsp:cNvSpPr/>
      </dsp:nvSpPr>
      <dsp:spPr>
        <a:xfrm>
          <a:off x="5257800" y="2269583"/>
          <a:ext cx="1859966" cy="645608"/>
        </a:xfrm>
        <a:custGeom>
          <a:avLst/>
          <a:gdLst/>
          <a:ahLst/>
          <a:cxnLst/>
          <a:rect l="0" t="0" r="0" b="0"/>
          <a:pathLst>
            <a:path>
              <a:moveTo>
                <a:pt x="0" y="0"/>
              </a:moveTo>
              <a:lnTo>
                <a:pt x="0" y="322804"/>
              </a:lnTo>
              <a:lnTo>
                <a:pt x="1859966" y="322804"/>
              </a:lnTo>
              <a:lnTo>
                <a:pt x="1859966" y="64560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1AFEB6-ABCE-2845-B0EB-C98002BC49A4}">
      <dsp:nvSpPr>
        <dsp:cNvPr id="0" name=""/>
        <dsp:cNvSpPr/>
      </dsp:nvSpPr>
      <dsp:spPr>
        <a:xfrm>
          <a:off x="3397833" y="2269583"/>
          <a:ext cx="1859966" cy="645608"/>
        </a:xfrm>
        <a:custGeom>
          <a:avLst/>
          <a:gdLst/>
          <a:ahLst/>
          <a:cxnLst/>
          <a:rect l="0" t="0" r="0" b="0"/>
          <a:pathLst>
            <a:path>
              <a:moveTo>
                <a:pt x="1859966" y="0"/>
              </a:moveTo>
              <a:lnTo>
                <a:pt x="1859966" y="322804"/>
              </a:lnTo>
              <a:lnTo>
                <a:pt x="0" y="322804"/>
              </a:lnTo>
              <a:lnTo>
                <a:pt x="0" y="64560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E328968-5890-354A-BAD7-533A9E03A104}">
      <dsp:nvSpPr>
        <dsp:cNvPr id="0" name=""/>
        <dsp:cNvSpPr/>
      </dsp:nvSpPr>
      <dsp:spPr>
        <a:xfrm>
          <a:off x="706" y="732421"/>
          <a:ext cx="3074323" cy="15371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r-BE" sz="1800" kern="1200"/>
            <a:t>La mesure contestée est "</a:t>
          </a:r>
          <a:r>
            <a:rPr lang="fr-BE" sz="1800" u="sng" kern="1200"/>
            <a:t>contiguë</a:t>
          </a:r>
          <a:r>
            <a:rPr lang="fr-BE" sz="1800" kern="1200"/>
            <a:t>" à un acte de droit dérivé: NON</a:t>
          </a:r>
        </a:p>
      </dsp:txBody>
      <dsp:txXfrm>
        <a:off x="706" y="732421"/>
        <a:ext cx="3074323" cy="1537161"/>
      </dsp:txXfrm>
    </dsp:sp>
    <dsp:sp modelId="{92E0CD5C-AE57-5041-9C48-064AC98B2C3B}">
      <dsp:nvSpPr>
        <dsp:cNvPr id="0" name=""/>
        <dsp:cNvSpPr/>
      </dsp:nvSpPr>
      <dsp:spPr>
        <a:xfrm>
          <a:off x="3720638" y="732421"/>
          <a:ext cx="3074323" cy="15371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r-FR" sz="1800" kern="1200"/>
            <a:t>La mesure contestée </a:t>
          </a:r>
          <a:r>
            <a:rPr lang="fr-FR" sz="1800" u="sng" kern="1200"/>
            <a:t>met en œuvre</a:t>
          </a:r>
          <a:r>
            <a:rPr lang="fr-FR" sz="1800" kern="1200"/>
            <a:t> un acte de droit dérivé</a:t>
          </a:r>
          <a:endParaRPr lang="fr-BE" sz="1800" kern="1200"/>
        </a:p>
      </dsp:txBody>
      <dsp:txXfrm>
        <a:off x="3720638" y="732421"/>
        <a:ext cx="3074323" cy="1537161"/>
      </dsp:txXfrm>
    </dsp:sp>
    <dsp:sp modelId="{8B40172E-6EB6-2140-94A2-7A167236E621}">
      <dsp:nvSpPr>
        <dsp:cNvPr id="0" name=""/>
        <dsp:cNvSpPr/>
      </dsp:nvSpPr>
      <dsp:spPr>
        <a:xfrm>
          <a:off x="1860672" y="2915191"/>
          <a:ext cx="3074323" cy="15371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r-FR" sz="1800" kern="1200"/>
            <a:t>Transposition d’une directive: OUI sauf si « compétence réservée »</a:t>
          </a:r>
        </a:p>
      </dsp:txBody>
      <dsp:txXfrm>
        <a:off x="1860672" y="2915191"/>
        <a:ext cx="3074323" cy="1537161"/>
      </dsp:txXfrm>
    </dsp:sp>
    <dsp:sp modelId="{9D966ED2-BABD-1245-BF06-604496FEB4F1}">
      <dsp:nvSpPr>
        <dsp:cNvPr id="0" name=""/>
        <dsp:cNvSpPr/>
      </dsp:nvSpPr>
      <dsp:spPr>
        <a:xfrm>
          <a:off x="5580604" y="2915191"/>
          <a:ext cx="3074323" cy="15371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r-FR" sz="1800" kern="1200"/>
            <a:t>Acte individuel d’exécution (mandat d’arrêt européen, octroi de l’asile, infraction au droit européen de la concurrence, etc.): OUI… sauf si conditions d’octroi non remplies</a:t>
          </a:r>
        </a:p>
      </dsp:txBody>
      <dsp:txXfrm>
        <a:off x="5580604" y="2915191"/>
        <a:ext cx="3074323" cy="1537161"/>
      </dsp:txXfrm>
    </dsp:sp>
    <dsp:sp modelId="{10E1DFD7-3E2D-3945-A97C-0A6503661530}">
      <dsp:nvSpPr>
        <dsp:cNvPr id="0" name=""/>
        <dsp:cNvSpPr/>
      </dsp:nvSpPr>
      <dsp:spPr>
        <a:xfrm>
          <a:off x="7440570" y="732421"/>
          <a:ext cx="3074323" cy="15371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r-FR" sz="1800" kern="1200"/>
            <a:t>La mesure contestée est </a:t>
          </a:r>
          <a:r>
            <a:rPr lang="fr-FR" sz="1800" u="sng" kern="1200"/>
            <a:t>prétendument contraire </a:t>
          </a:r>
          <a:r>
            <a:rPr lang="fr-FR" sz="1800" kern="1200"/>
            <a:t>à un acte de droit dérivé: OUI, via interprétation conforme de l’acte de droit dérivé </a:t>
          </a:r>
        </a:p>
      </dsp:txBody>
      <dsp:txXfrm>
        <a:off x="7440570" y="732421"/>
        <a:ext cx="3074323" cy="15371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939B68-22F5-F04A-8F49-4A86219DB100}">
      <dsp:nvSpPr>
        <dsp:cNvPr id="0" name=""/>
        <dsp:cNvSpPr/>
      </dsp:nvSpPr>
      <dsp:spPr>
        <a:xfrm>
          <a:off x="9025228" y="2352308"/>
          <a:ext cx="1547958" cy="537307"/>
        </a:xfrm>
        <a:custGeom>
          <a:avLst/>
          <a:gdLst/>
          <a:ahLst/>
          <a:cxnLst/>
          <a:rect l="0" t="0" r="0" b="0"/>
          <a:pathLst>
            <a:path>
              <a:moveTo>
                <a:pt x="0" y="0"/>
              </a:moveTo>
              <a:lnTo>
                <a:pt x="0" y="268653"/>
              </a:lnTo>
              <a:lnTo>
                <a:pt x="1547958" y="268653"/>
              </a:lnTo>
              <a:lnTo>
                <a:pt x="1547958" y="5373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CA2995F-9F76-C04B-88E2-8CA498E44C8E}">
      <dsp:nvSpPr>
        <dsp:cNvPr id="0" name=""/>
        <dsp:cNvSpPr/>
      </dsp:nvSpPr>
      <dsp:spPr>
        <a:xfrm>
          <a:off x="7477270" y="2352308"/>
          <a:ext cx="1547958" cy="537307"/>
        </a:xfrm>
        <a:custGeom>
          <a:avLst/>
          <a:gdLst/>
          <a:ahLst/>
          <a:cxnLst/>
          <a:rect l="0" t="0" r="0" b="0"/>
          <a:pathLst>
            <a:path>
              <a:moveTo>
                <a:pt x="1547958" y="0"/>
              </a:moveTo>
              <a:lnTo>
                <a:pt x="1547958" y="268653"/>
              </a:lnTo>
              <a:lnTo>
                <a:pt x="0" y="268653"/>
              </a:lnTo>
              <a:lnTo>
                <a:pt x="0" y="5373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83F0F78-FF19-E14B-B595-E46CAF13737E}">
      <dsp:nvSpPr>
        <dsp:cNvPr id="0" name=""/>
        <dsp:cNvSpPr/>
      </dsp:nvSpPr>
      <dsp:spPr>
        <a:xfrm>
          <a:off x="2833396" y="2352308"/>
          <a:ext cx="1547958" cy="537307"/>
        </a:xfrm>
        <a:custGeom>
          <a:avLst/>
          <a:gdLst/>
          <a:ahLst/>
          <a:cxnLst/>
          <a:rect l="0" t="0" r="0" b="0"/>
          <a:pathLst>
            <a:path>
              <a:moveTo>
                <a:pt x="0" y="0"/>
              </a:moveTo>
              <a:lnTo>
                <a:pt x="0" y="268653"/>
              </a:lnTo>
              <a:lnTo>
                <a:pt x="1547958" y="268653"/>
              </a:lnTo>
              <a:lnTo>
                <a:pt x="1547958" y="5373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915E71F-094F-BF44-BBA9-E7A95B15B0FC}">
      <dsp:nvSpPr>
        <dsp:cNvPr id="0" name=""/>
        <dsp:cNvSpPr/>
      </dsp:nvSpPr>
      <dsp:spPr>
        <a:xfrm>
          <a:off x="1285438" y="2352308"/>
          <a:ext cx="1547958" cy="537307"/>
        </a:xfrm>
        <a:custGeom>
          <a:avLst/>
          <a:gdLst/>
          <a:ahLst/>
          <a:cxnLst/>
          <a:rect l="0" t="0" r="0" b="0"/>
          <a:pathLst>
            <a:path>
              <a:moveTo>
                <a:pt x="1547958" y="0"/>
              </a:moveTo>
              <a:lnTo>
                <a:pt x="1547958" y="268653"/>
              </a:lnTo>
              <a:lnTo>
                <a:pt x="0" y="268653"/>
              </a:lnTo>
              <a:lnTo>
                <a:pt x="0" y="5373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2E0CD5C-AE57-5041-9C48-064AC98B2C3B}">
      <dsp:nvSpPr>
        <dsp:cNvPr id="0" name=""/>
        <dsp:cNvSpPr/>
      </dsp:nvSpPr>
      <dsp:spPr>
        <a:xfrm>
          <a:off x="1554092" y="1073004"/>
          <a:ext cx="2558608" cy="127930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fr-FR" sz="1700" kern="1200"/>
            <a:t>La mesure contestée entrave une liberté de circulation </a:t>
          </a:r>
          <a:endParaRPr lang="fr-BE" sz="1700" kern="1200"/>
        </a:p>
      </dsp:txBody>
      <dsp:txXfrm>
        <a:off x="1554092" y="1073004"/>
        <a:ext cx="2558608" cy="1279304"/>
      </dsp:txXfrm>
    </dsp:sp>
    <dsp:sp modelId="{B359E45A-90F0-C64E-B604-59164AC0F256}">
      <dsp:nvSpPr>
        <dsp:cNvPr id="0" name=""/>
        <dsp:cNvSpPr/>
      </dsp:nvSpPr>
      <dsp:spPr>
        <a:xfrm>
          <a:off x="6134" y="2889616"/>
          <a:ext cx="2558608" cy="127930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fr-FR" sz="1700" kern="1200"/>
            <a:t>Marchandises, services, travailleurs, établissement, capitaux: OUI</a:t>
          </a:r>
        </a:p>
      </dsp:txBody>
      <dsp:txXfrm>
        <a:off x="6134" y="2889616"/>
        <a:ext cx="2558608" cy="1279304"/>
      </dsp:txXfrm>
    </dsp:sp>
    <dsp:sp modelId="{F1591613-4E92-E746-A7EA-A83F00F7C2EA}">
      <dsp:nvSpPr>
        <dsp:cNvPr id="0" name=""/>
        <dsp:cNvSpPr/>
      </dsp:nvSpPr>
      <dsp:spPr>
        <a:xfrm>
          <a:off x="3102050" y="2889616"/>
          <a:ext cx="2558608" cy="127930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fr-FR" sz="1700" kern="1200"/>
            <a:t>Citoyens: SANS DOUTE</a:t>
          </a:r>
        </a:p>
      </dsp:txBody>
      <dsp:txXfrm>
        <a:off x="3102050" y="2889616"/>
        <a:ext cx="2558608" cy="1279304"/>
      </dsp:txXfrm>
    </dsp:sp>
    <dsp:sp modelId="{42B029D7-6BEB-C945-8747-522766BB96C3}">
      <dsp:nvSpPr>
        <dsp:cNvPr id="0" name=""/>
        <dsp:cNvSpPr/>
      </dsp:nvSpPr>
      <dsp:spPr>
        <a:xfrm>
          <a:off x="7745924" y="1073004"/>
          <a:ext cx="2558608" cy="127930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fr-FR" sz="1700" kern="1200"/>
            <a:t>La mesure contestée concerne l'organisation judiciaire</a:t>
          </a:r>
        </a:p>
      </dsp:txBody>
      <dsp:txXfrm>
        <a:off x="7745924" y="1073004"/>
        <a:ext cx="2558608" cy="1279304"/>
      </dsp:txXfrm>
    </dsp:sp>
    <dsp:sp modelId="{40064A03-EADC-2341-B5A0-95BE43A6BBE8}">
      <dsp:nvSpPr>
        <dsp:cNvPr id="0" name=""/>
        <dsp:cNvSpPr/>
      </dsp:nvSpPr>
      <dsp:spPr>
        <a:xfrm>
          <a:off x="6197966" y="2889616"/>
          <a:ext cx="2558608" cy="127930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fr-FR" sz="1700" kern="1200"/>
            <a:t>Met en péril l'indépendance des juges ou la protection juridictionnelle effective: OUI (articles 19 TUE et 47 Charte)</a:t>
          </a:r>
        </a:p>
      </dsp:txBody>
      <dsp:txXfrm>
        <a:off x="6197966" y="2889616"/>
        <a:ext cx="2558608" cy="1279304"/>
      </dsp:txXfrm>
    </dsp:sp>
    <dsp:sp modelId="{23408E2D-0997-EC49-816E-9E24EB69D3E7}">
      <dsp:nvSpPr>
        <dsp:cNvPr id="0" name=""/>
        <dsp:cNvSpPr/>
      </dsp:nvSpPr>
      <dsp:spPr>
        <a:xfrm>
          <a:off x="9293882" y="2889616"/>
          <a:ext cx="2558608" cy="127930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fr-FR" sz="1700" kern="1200"/>
            <a:t>Autre: NON</a:t>
          </a:r>
        </a:p>
      </dsp:txBody>
      <dsp:txXfrm>
        <a:off x="9293882" y="2889616"/>
        <a:ext cx="2558608" cy="127930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3B0ABF-1412-0147-AF94-AED8DDF9432A}" type="datetimeFigureOut">
              <a:rPr lang="fr-FR" smtClean="0"/>
              <a:t>02/06/2022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fr-FR"/>
              <a:t>Modifier les styles du texte du masque
Deuxième niveau
Troisième niveau
Quatrième niveau
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BCD7CE-AA33-824A-8CB2-86E4ECEA0A5A}" type="slidenum">
              <a:rPr lang="fr-FR" smtClean="0"/>
              <a:t>‹N°›</a:t>
            </a:fld>
            <a:endParaRPr lang="fr-FR"/>
          </a:p>
        </p:txBody>
      </p:sp>
    </p:spTree>
    <p:extLst>
      <p:ext uri="{BB962C8B-B14F-4D97-AF65-F5344CB8AC3E}">
        <p14:creationId xmlns:p14="http://schemas.microsoft.com/office/powerpoint/2010/main" val="1864108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2B407A-5C87-914D-8534-B83833A9FA8A}"/>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A85CEBC4-0DFF-E548-A468-B5B5927B192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E95F9C68-7B01-8F41-A03C-2FC78B473F98}"/>
              </a:ext>
            </a:extLst>
          </p:cNvPr>
          <p:cNvSpPr>
            <a:spLocks noGrp="1"/>
          </p:cNvSpPr>
          <p:nvPr>
            <p:ph type="dt" sz="half" idx="10"/>
          </p:nvPr>
        </p:nvSpPr>
        <p:spPr/>
        <p:txBody>
          <a:bodyPr/>
          <a:lstStyle/>
          <a:p>
            <a:fld id="{9C638232-C149-824C-B4CB-981C647460D4}" type="datetime1">
              <a:rPr lang="fr-BE" smtClean="0"/>
              <a:t>2/06/22</a:t>
            </a:fld>
            <a:endParaRPr lang="fr-FR"/>
          </a:p>
        </p:txBody>
      </p:sp>
      <p:sp>
        <p:nvSpPr>
          <p:cNvPr id="5" name="Espace réservé du pied de page 4">
            <a:extLst>
              <a:ext uri="{FF2B5EF4-FFF2-40B4-BE49-F238E27FC236}">
                <a16:creationId xmlns:a16="http://schemas.microsoft.com/office/drawing/2014/main" id="{FB319F50-2333-E74D-892E-E5EA72C23B4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7C8AE05-D17F-A841-948C-540928857585}"/>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1026591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9CFBF0-B310-E14B-8164-E2E48B0A726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776A208F-8B8E-0D44-A1DD-6C327D474D1C}"/>
              </a:ext>
            </a:extLst>
          </p:cNvPr>
          <p:cNvSpPr>
            <a:spLocks noGrp="1"/>
          </p:cNvSpPr>
          <p:nvPr>
            <p:ph type="body" orient="vert" idx="1"/>
          </p:nvPr>
        </p:nvSpPr>
        <p:spPr/>
        <p:txBody>
          <a:bodyPr vert="eaVert"/>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A78AD579-02F0-104C-BF57-5C7E779A402B}"/>
              </a:ext>
            </a:extLst>
          </p:cNvPr>
          <p:cNvSpPr>
            <a:spLocks noGrp="1"/>
          </p:cNvSpPr>
          <p:nvPr>
            <p:ph type="dt" sz="half" idx="10"/>
          </p:nvPr>
        </p:nvSpPr>
        <p:spPr/>
        <p:txBody>
          <a:bodyPr/>
          <a:lstStyle/>
          <a:p>
            <a:fld id="{F74D6695-0A60-B349-8A7E-CE0683A21D18}" type="datetime1">
              <a:rPr lang="fr-BE" smtClean="0"/>
              <a:t>2/06/22</a:t>
            </a:fld>
            <a:endParaRPr lang="fr-FR"/>
          </a:p>
        </p:txBody>
      </p:sp>
      <p:sp>
        <p:nvSpPr>
          <p:cNvPr id="5" name="Espace réservé du pied de page 4">
            <a:extLst>
              <a:ext uri="{FF2B5EF4-FFF2-40B4-BE49-F238E27FC236}">
                <a16:creationId xmlns:a16="http://schemas.microsoft.com/office/drawing/2014/main" id="{33E78656-CD8D-5148-8CF7-B2EFAFFEC55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CCC61E2-FD5C-994D-97A7-8971610DAFD4}"/>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1989630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FB1EA5C-0EA0-3042-827C-2A5D6116BB45}"/>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8D7D6A4-5971-924D-818F-27ECD632EA98}"/>
              </a:ext>
            </a:extLst>
          </p:cNvPr>
          <p:cNvSpPr>
            <a:spLocks noGrp="1"/>
          </p:cNvSpPr>
          <p:nvPr>
            <p:ph type="body" orient="vert" idx="1"/>
          </p:nvPr>
        </p:nvSpPr>
        <p:spPr>
          <a:xfrm>
            <a:off x="838200" y="365125"/>
            <a:ext cx="7734300" cy="5811838"/>
          </a:xfrm>
        </p:spPr>
        <p:txBody>
          <a:bodyPr vert="eaVert"/>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B576E08B-3E99-F64C-8376-EBF5A7ED0299}"/>
              </a:ext>
            </a:extLst>
          </p:cNvPr>
          <p:cNvSpPr>
            <a:spLocks noGrp="1"/>
          </p:cNvSpPr>
          <p:nvPr>
            <p:ph type="dt" sz="half" idx="10"/>
          </p:nvPr>
        </p:nvSpPr>
        <p:spPr/>
        <p:txBody>
          <a:bodyPr/>
          <a:lstStyle/>
          <a:p>
            <a:fld id="{FB5A629A-027E-5042-B0FF-62129B88490E}" type="datetime1">
              <a:rPr lang="fr-BE" smtClean="0"/>
              <a:t>2/06/22</a:t>
            </a:fld>
            <a:endParaRPr lang="fr-FR"/>
          </a:p>
        </p:txBody>
      </p:sp>
      <p:sp>
        <p:nvSpPr>
          <p:cNvPr id="5" name="Espace réservé du pied de page 4">
            <a:extLst>
              <a:ext uri="{FF2B5EF4-FFF2-40B4-BE49-F238E27FC236}">
                <a16:creationId xmlns:a16="http://schemas.microsoft.com/office/drawing/2014/main" id="{59E28EF0-68E5-4A41-9261-7834774E49E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736B983-47A1-7846-9A13-BDF555E952EF}"/>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3026533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C93016-E102-854A-A539-651014266B8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F38E4A6-934A-974D-BE8D-F6F407980CC3}"/>
              </a:ext>
            </a:extLst>
          </p:cNvPr>
          <p:cNvSpPr>
            <a:spLocks noGrp="1"/>
          </p:cNvSpPr>
          <p:nvPr>
            <p:ph idx="1"/>
          </p:nvPr>
        </p:nvSpPr>
        <p:spPr/>
        <p:txBody>
          <a:body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0735A978-F943-E341-B3C2-819A9448FF56}"/>
              </a:ext>
            </a:extLst>
          </p:cNvPr>
          <p:cNvSpPr>
            <a:spLocks noGrp="1"/>
          </p:cNvSpPr>
          <p:nvPr>
            <p:ph type="dt" sz="half" idx="10"/>
          </p:nvPr>
        </p:nvSpPr>
        <p:spPr/>
        <p:txBody>
          <a:bodyPr/>
          <a:lstStyle/>
          <a:p>
            <a:fld id="{8C6D5814-1A86-0D44-8F0B-ED6A33359F90}" type="datetime1">
              <a:rPr lang="fr-BE" smtClean="0"/>
              <a:t>2/06/22</a:t>
            </a:fld>
            <a:endParaRPr lang="fr-FR"/>
          </a:p>
        </p:txBody>
      </p:sp>
      <p:sp>
        <p:nvSpPr>
          <p:cNvPr id="5" name="Espace réservé du pied de page 4">
            <a:extLst>
              <a:ext uri="{FF2B5EF4-FFF2-40B4-BE49-F238E27FC236}">
                <a16:creationId xmlns:a16="http://schemas.microsoft.com/office/drawing/2014/main" id="{1FC5E8AD-5192-E848-88D4-5F5422BA9E1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25B41E4-012D-2F49-B67F-0BFB91983862}"/>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1356583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84E662E-1048-A844-B46E-CA95C8A02B9C}"/>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CF3E7D2B-7088-3143-AABA-E149AC95BA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A97A05EE-D265-8B4A-88E6-4422F27E3507}"/>
              </a:ext>
            </a:extLst>
          </p:cNvPr>
          <p:cNvSpPr>
            <a:spLocks noGrp="1"/>
          </p:cNvSpPr>
          <p:nvPr>
            <p:ph type="dt" sz="half" idx="10"/>
          </p:nvPr>
        </p:nvSpPr>
        <p:spPr/>
        <p:txBody>
          <a:bodyPr/>
          <a:lstStyle/>
          <a:p>
            <a:fld id="{AA76EB52-E718-0646-B200-E7060CAD03F5}" type="datetime1">
              <a:rPr lang="fr-BE" smtClean="0"/>
              <a:t>2/06/22</a:t>
            </a:fld>
            <a:endParaRPr lang="fr-FR"/>
          </a:p>
        </p:txBody>
      </p:sp>
      <p:sp>
        <p:nvSpPr>
          <p:cNvPr id="5" name="Espace réservé du pied de page 4">
            <a:extLst>
              <a:ext uri="{FF2B5EF4-FFF2-40B4-BE49-F238E27FC236}">
                <a16:creationId xmlns:a16="http://schemas.microsoft.com/office/drawing/2014/main" id="{F79FEAA1-4883-3C49-893D-BB52B41164C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7389706-8165-1D4A-9178-94DA377965B2}"/>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99609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91F2667-9D80-B441-8CF0-B96DD9E4EDF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C8A0572-F411-644A-A62B-7FEE37FB956D}"/>
              </a:ext>
            </a:extLst>
          </p:cNvPr>
          <p:cNvSpPr>
            <a:spLocks noGrp="1"/>
          </p:cNvSpPr>
          <p:nvPr>
            <p:ph sz="half" idx="1"/>
          </p:nvPr>
        </p:nvSpPr>
        <p:spPr>
          <a:xfrm>
            <a:off x="838200" y="1825625"/>
            <a:ext cx="5181600" cy="4351338"/>
          </a:xfrm>
        </p:spPr>
        <p:txBody>
          <a:bodyPr/>
          <a:lstStyle/>
          <a:p>
            <a:r>
              <a:rPr lang="fr-FR"/>
              <a:t>Modifier les styles du texte du masque
Deuxième niveau
Troisième niveau
Quatrième niveau
Cinquième niveau</a:t>
            </a:r>
          </a:p>
        </p:txBody>
      </p:sp>
      <p:sp>
        <p:nvSpPr>
          <p:cNvPr id="4" name="Espace réservé du contenu 3">
            <a:extLst>
              <a:ext uri="{FF2B5EF4-FFF2-40B4-BE49-F238E27FC236}">
                <a16:creationId xmlns:a16="http://schemas.microsoft.com/office/drawing/2014/main" id="{30DFE718-BC9F-AF43-A93C-08DB7F65BCB6}"/>
              </a:ext>
            </a:extLst>
          </p:cNvPr>
          <p:cNvSpPr>
            <a:spLocks noGrp="1"/>
          </p:cNvSpPr>
          <p:nvPr>
            <p:ph sz="half" idx="2"/>
          </p:nvPr>
        </p:nvSpPr>
        <p:spPr>
          <a:xfrm>
            <a:off x="6172200" y="1825625"/>
            <a:ext cx="5181600" cy="4351338"/>
          </a:xfrm>
        </p:spPr>
        <p:txBody>
          <a:bodyPr/>
          <a:lstStyle/>
          <a:p>
            <a:r>
              <a:rPr lang="fr-FR"/>
              <a:t>Modifier les styles du texte du masque
Deuxième niveau
Troisième niveau
Quatrième niveau
Cinquième niveau</a:t>
            </a:r>
          </a:p>
        </p:txBody>
      </p:sp>
      <p:sp>
        <p:nvSpPr>
          <p:cNvPr id="5" name="Espace réservé de la date 4">
            <a:extLst>
              <a:ext uri="{FF2B5EF4-FFF2-40B4-BE49-F238E27FC236}">
                <a16:creationId xmlns:a16="http://schemas.microsoft.com/office/drawing/2014/main" id="{F0963FBB-ADE0-9740-B42B-3AEE365C7C36}"/>
              </a:ext>
            </a:extLst>
          </p:cNvPr>
          <p:cNvSpPr>
            <a:spLocks noGrp="1"/>
          </p:cNvSpPr>
          <p:nvPr>
            <p:ph type="dt" sz="half" idx="10"/>
          </p:nvPr>
        </p:nvSpPr>
        <p:spPr/>
        <p:txBody>
          <a:bodyPr/>
          <a:lstStyle/>
          <a:p>
            <a:fld id="{220B90B6-63FD-D440-B816-B0CEE7AF8116}" type="datetime1">
              <a:rPr lang="fr-BE" smtClean="0"/>
              <a:t>2/06/22</a:t>
            </a:fld>
            <a:endParaRPr lang="fr-FR"/>
          </a:p>
        </p:txBody>
      </p:sp>
      <p:sp>
        <p:nvSpPr>
          <p:cNvPr id="6" name="Espace réservé du pied de page 5">
            <a:extLst>
              <a:ext uri="{FF2B5EF4-FFF2-40B4-BE49-F238E27FC236}">
                <a16:creationId xmlns:a16="http://schemas.microsoft.com/office/drawing/2014/main" id="{3059A6ED-83A9-8544-B32C-50D9D5B7875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DDC6B79-5A7B-9241-A195-739602114149}"/>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3056440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1C54039-8043-CA4B-A456-2F3774EEDD07}"/>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2F56761-771B-CE46-B208-E19FCCDC72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a:t>Modifier les styles du texte du masque
Deuxième niveau
Troisième niveau
Quatrième niveau
Cinquième niveau</a:t>
            </a:r>
          </a:p>
        </p:txBody>
      </p:sp>
      <p:sp>
        <p:nvSpPr>
          <p:cNvPr id="4" name="Espace réservé du contenu 3">
            <a:extLst>
              <a:ext uri="{FF2B5EF4-FFF2-40B4-BE49-F238E27FC236}">
                <a16:creationId xmlns:a16="http://schemas.microsoft.com/office/drawing/2014/main" id="{D790EA78-2B98-ED4A-A93B-328B33CCBB67}"/>
              </a:ext>
            </a:extLst>
          </p:cNvPr>
          <p:cNvSpPr>
            <a:spLocks noGrp="1"/>
          </p:cNvSpPr>
          <p:nvPr>
            <p:ph sz="half" idx="2"/>
          </p:nvPr>
        </p:nvSpPr>
        <p:spPr>
          <a:xfrm>
            <a:off x="839788" y="2505075"/>
            <a:ext cx="5157787" cy="3684588"/>
          </a:xfrm>
        </p:spPr>
        <p:txBody>
          <a:bodyPr/>
          <a:lstStyle/>
          <a:p>
            <a:r>
              <a:rPr lang="fr-FR"/>
              <a:t>Modifier les styles du texte du masque
Deuxième niveau
Troisième niveau
Quatrième niveau
Cinquième niveau</a:t>
            </a:r>
          </a:p>
        </p:txBody>
      </p:sp>
      <p:sp>
        <p:nvSpPr>
          <p:cNvPr id="5" name="Espace réservé du texte 4">
            <a:extLst>
              <a:ext uri="{FF2B5EF4-FFF2-40B4-BE49-F238E27FC236}">
                <a16:creationId xmlns:a16="http://schemas.microsoft.com/office/drawing/2014/main" id="{117D39C4-396D-B44C-B9AD-D61F2B84355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a:t>Modifier les styles du texte du masque
Deuxième niveau
Troisième niveau
Quatrième niveau
Cinquième niveau</a:t>
            </a:r>
          </a:p>
        </p:txBody>
      </p:sp>
      <p:sp>
        <p:nvSpPr>
          <p:cNvPr id="6" name="Espace réservé du contenu 5">
            <a:extLst>
              <a:ext uri="{FF2B5EF4-FFF2-40B4-BE49-F238E27FC236}">
                <a16:creationId xmlns:a16="http://schemas.microsoft.com/office/drawing/2014/main" id="{2A763C0D-3955-C44C-8156-29BB42F23780}"/>
              </a:ext>
            </a:extLst>
          </p:cNvPr>
          <p:cNvSpPr>
            <a:spLocks noGrp="1"/>
          </p:cNvSpPr>
          <p:nvPr>
            <p:ph sz="quarter" idx="4"/>
          </p:nvPr>
        </p:nvSpPr>
        <p:spPr>
          <a:xfrm>
            <a:off x="6172200" y="2505075"/>
            <a:ext cx="5183188" cy="3684588"/>
          </a:xfrm>
        </p:spPr>
        <p:txBody>
          <a:bodyPr/>
          <a:lstStyle/>
          <a:p>
            <a:r>
              <a:rPr lang="fr-FR"/>
              <a:t>Modifier les styles du texte du masque
Deuxième niveau
Troisième niveau
Quatrième niveau
Cinquième niveau</a:t>
            </a:r>
          </a:p>
        </p:txBody>
      </p:sp>
      <p:sp>
        <p:nvSpPr>
          <p:cNvPr id="7" name="Espace réservé de la date 6">
            <a:extLst>
              <a:ext uri="{FF2B5EF4-FFF2-40B4-BE49-F238E27FC236}">
                <a16:creationId xmlns:a16="http://schemas.microsoft.com/office/drawing/2014/main" id="{51EF6B8E-0DFD-BA40-B833-F7B00E47AD8A}"/>
              </a:ext>
            </a:extLst>
          </p:cNvPr>
          <p:cNvSpPr>
            <a:spLocks noGrp="1"/>
          </p:cNvSpPr>
          <p:nvPr>
            <p:ph type="dt" sz="half" idx="10"/>
          </p:nvPr>
        </p:nvSpPr>
        <p:spPr/>
        <p:txBody>
          <a:bodyPr/>
          <a:lstStyle/>
          <a:p>
            <a:fld id="{B3893971-01DA-9A45-8BAC-DF1823B3030E}" type="datetime1">
              <a:rPr lang="fr-BE" smtClean="0"/>
              <a:t>2/06/22</a:t>
            </a:fld>
            <a:endParaRPr lang="fr-FR"/>
          </a:p>
        </p:txBody>
      </p:sp>
      <p:sp>
        <p:nvSpPr>
          <p:cNvPr id="8" name="Espace réservé du pied de page 7">
            <a:extLst>
              <a:ext uri="{FF2B5EF4-FFF2-40B4-BE49-F238E27FC236}">
                <a16:creationId xmlns:a16="http://schemas.microsoft.com/office/drawing/2014/main" id="{EEA1E0B1-3279-934C-96C2-B0E0052367DF}"/>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1F9D14E1-FDFD-234C-81EF-9670941DD27A}"/>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1635003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8EE9B7-E0C1-8047-8BFD-31FCB6AF5A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170D9ACD-EE36-0A4A-9A7D-498CD0FB16B6}"/>
              </a:ext>
            </a:extLst>
          </p:cNvPr>
          <p:cNvSpPr>
            <a:spLocks noGrp="1"/>
          </p:cNvSpPr>
          <p:nvPr>
            <p:ph type="dt" sz="half" idx="10"/>
          </p:nvPr>
        </p:nvSpPr>
        <p:spPr/>
        <p:txBody>
          <a:bodyPr/>
          <a:lstStyle/>
          <a:p>
            <a:fld id="{F26D5C7A-C81E-7E4B-B704-BEA9B2788272}" type="datetime1">
              <a:rPr lang="fr-BE" smtClean="0"/>
              <a:t>2/06/22</a:t>
            </a:fld>
            <a:endParaRPr lang="fr-FR"/>
          </a:p>
        </p:txBody>
      </p:sp>
      <p:sp>
        <p:nvSpPr>
          <p:cNvPr id="4" name="Espace réservé du pied de page 3">
            <a:extLst>
              <a:ext uri="{FF2B5EF4-FFF2-40B4-BE49-F238E27FC236}">
                <a16:creationId xmlns:a16="http://schemas.microsoft.com/office/drawing/2014/main" id="{B5FA912E-F345-314E-8D19-A4615EB681FC}"/>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E5E62F20-29F0-F94B-A097-1E7A17E404A1}"/>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3345731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0FB51D1-9E5F-A849-A2B6-D34E4A4CB86A}"/>
              </a:ext>
            </a:extLst>
          </p:cNvPr>
          <p:cNvSpPr>
            <a:spLocks noGrp="1"/>
          </p:cNvSpPr>
          <p:nvPr>
            <p:ph type="dt" sz="half" idx="10"/>
          </p:nvPr>
        </p:nvSpPr>
        <p:spPr/>
        <p:txBody>
          <a:bodyPr/>
          <a:lstStyle/>
          <a:p>
            <a:fld id="{7E96B668-2CDD-904C-B252-46904AFC9405}" type="datetime1">
              <a:rPr lang="fr-BE" smtClean="0"/>
              <a:t>2/06/22</a:t>
            </a:fld>
            <a:endParaRPr lang="fr-FR"/>
          </a:p>
        </p:txBody>
      </p:sp>
      <p:sp>
        <p:nvSpPr>
          <p:cNvPr id="3" name="Espace réservé du pied de page 2">
            <a:extLst>
              <a:ext uri="{FF2B5EF4-FFF2-40B4-BE49-F238E27FC236}">
                <a16:creationId xmlns:a16="http://schemas.microsoft.com/office/drawing/2014/main" id="{B630CDEE-29A4-FF42-BAAF-720B0B15A2A9}"/>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5082151-26B9-0943-9F7F-52A982CC4B2F}"/>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4038420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8F86E6-1936-F54D-BD32-01A02EC279D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F7F4CCA5-3250-EC44-98F6-3C02C98FF0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fr-FR"/>
              <a:t>Modifier les styles du texte du masque
Deuxième niveau
Troisième niveau
Quatrième niveau
Cinquième niveau</a:t>
            </a:r>
          </a:p>
        </p:txBody>
      </p:sp>
      <p:sp>
        <p:nvSpPr>
          <p:cNvPr id="4" name="Espace réservé du texte 3">
            <a:extLst>
              <a:ext uri="{FF2B5EF4-FFF2-40B4-BE49-F238E27FC236}">
                <a16:creationId xmlns:a16="http://schemas.microsoft.com/office/drawing/2014/main" id="{C2DA09E4-D83F-C646-8DE7-E99ED9706C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t>Modifier les styles du texte du masque
Deuxième niveau
Troisième niveau
Quatrième niveau
Cinquième niveau</a:t>
            </a:r>
          </a:p>
        </p:txBody>
      </p:sp>
      <p:sp>
        <p:nvSpPr>
          <p:cNvPr id="5" name="Espace réservé de la date 4">
            <a:extLst>
              <a:ext uri="{FF2B5EF4-FFF2-40B4-BE49-F238E27FC236}">
                <a16:creationId xmlns:a16="http://schemas.microsoft.com/office/drawing/2014/main" id="{1B775776-4603-6D45-AED5-482B5CF8D207}"/>
              </a:ext>
            </a:extLst>
          </p:cNvPr>
          <p:cNvSpPr>
            <a:spLocks noGrp="1"/>
          </p:cNvSpPr>
          <p:nvPr>
            <p:ph type="dt" sz="half" idx="10"/>
          </p:nvPr>
        </p:nvSpPr>
        <p:spPr/>
        <p:txBody>
          <a:bodyPr/>
          <a:lstStyle/>
          <a:p>
            <a:fld id="{9745BA8F-357C-F240-85A5-B1C68CD5E74F}" type="datetime1">
              <a:rPr lang="fr-BE" smtClean="0"/>
              <a:t>2/06/22</a:t>
            </a:fld>
            <a:endParaRPr lang="fr-FR"/>
          </a:p>
        </p:txBody>
      </p:sp>
      <p:sp>
        <p:nvSpPr>
          <p:cNvPr id="6" name="Espace réservé du pied de page 5">
            <a:extLst>
              <a:ext uri="{FF2B5EF4-FFF2-40B4-BE49-F238E27FC236}">
                <a16:creationId xmlns:a16="http://schemas.microsoft.com/office/drawing/2014/main" id="{944FA6FA-77D8-6447-9ED6-207ACDA0739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2B70B47-F6F0-3749-AF8F-3A0A98ADA991}"/>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287506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B3A692-B907-BB4E-B583-D9ECC0C301F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92BADBBB-3FD8-844C-A1F1-558881D83A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ECC9317F-3AF2-5F4A-9965-B66539B613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t>Modifier les styles du texte du masque
Deuxième niveau
Troisième niveau
Quatrième niveau
Cinquième niveau</a:t>
            </a:r>
          </a:p>
        </p:txBody>
      </p:sp>
      <p:sp>
        <p:nvSpPr>
          <p:cNvPr id="5" name="Espace réservé de la date 4">
            <a:extLst>
              <a:ext uri="{FF2B5EF4-FFF2-40B4-BE49-F238E27FC236}">
                <a16:creationId xmlns:a16="http://schemas.microsoft.com/office/drawing/2014/main" id="{B2A04C17-A0E4-2143-8681-D263B44D4448}"/>
              </a:ext>
            </a:extLst>
          </p:cNvPr>
          <p:cNvSpPr>
            <a:spLocks noGrp="1"/>
          </p:cNvSpPr>
          <p:nvPr>
            <p:ph type="dt" sz="half" idx="10"/>
          </p:nvPr>
        </p:nvSpPr>
        <p:spPr/>
        <p:txBody>
          <a:bodyPr/>
          <a:lstStyle/>
          <a:p>
            <a:fld id="{6FE483FB-773E-804A-B634-937C152686E0}" type="datetime1">
              <a:rPr lang="fr-BE" smtClean="0"/>
              <a:t>2/06/22</a:t>
            </a:fld>
            <a:endParaRPr lang="fr-FR"/>
          </a:p>
        </p:txBody>
      </p:sp>
      <p:sp>
        <p:nvSpPr>
          <p:cNvPr id="6" name="Espace réservé du pied de page 5">
            <a:extLst>
              <a:ext uri="{FF2B5EF4-FFF2-40B4-BE49-F238E27FC236}">
                <a16:creationId xmlns:a16="http://schemas.microsoft.com/office/drawing/2014/main" id="{F70F317D-CA67-4442-84E1-78200E84ECBE}"/>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E931093-F753-0B42-A9AC-E9F602C670A2}"/>
              </a:ext>
            </a:extLst>
          </p:cNvPr>
          <p:cNvSpPr>
            <a:spLocks noGrp="1"/>
          </p:cNvSpPr>
          <p:nvPr>
            <p:ph type="sldNum" sz="quarter" idx="12"/>
          </p:nvPr>
        </p:nvSpPr>
        <p:spPr/>
        <p:txBody>
          <a:bodyPr/>
          <a:lstStyle/>
          <a:p>
            <a:fld id="{3E6DA17D-1408-2046-B14A-C3F8D5061AD3}" type="slidenum">
              <a:rPr lang="fr-FR" smtClean="0"/>
              <a:t>‹N°›</a:t>
            </a:fld>
            <a:endParaRPr lang="fr-FR"/>
          </a:p>
        </p:txBody>
      </p:sp>
    </p:spTree>
    <p:extLst>
      <p:ext uri="{BB962C8B-B14F-4D97-AF65-F5344CB8AC3E}">
        <p14:creationId xmlns:p14="http://schemas.microsoft.com/office/powerpoint/2010/main" val="4549979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C19F7364-B54B-7646-B665-2F1F148589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6E7B0623-204B-9749-B2E4-F7AF1CC04F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31937D51-DFA9-0D42-98DB-2D54354277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BAC74-9C8A-1B4A-8EFF-A0D661BF24DE}" type="datetime1">
              <a:rPr lang="fr-BE" smtClean="0"/>
              <a:t>2/06/22</a:t>
            </a:fld>
            <a:endParaRPr lang="fr-FR"/>
          </a:p>
        </p:txBody>
      </p:sp>
      <p:sp>
        <p:nvSpPr>
          <p:cNvPr id="5" name="Espace réservé du pied de page 4">
            <a:extLst>
              <a:ext uri="{FF2B5EF4-FFF2-40B4-BE49-F238E27FC236}">
                <a16:creationId xmlns:a16="http://schemas.microsoft.com/office/drawing/2014/main" id="{69CBAAB7-83E3-5C44-A3C0-3E9C0C96DE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7496AD12-CD11-CB49-A756-06C4DAC107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DA17D-1408-2046-B14A-C3F8D5061AD3}" type="slidenum">
              <a:rPr lang="fr-FR" smtClean="0"/>
              <a:t>‹N°›</a:t>
            </a:fld>
            <a:endParaRPr lang="fr-FR"/>
          </a:p>
        </p:txBody>
      </p:sp>
    </p:spTree>
    <p:extLst>
      <p:ext uri="{BB962C8B-B14F-4D97-AF65-F5344CB8AC3E}">
        <p14:creationId xmlns:p14="http://schemas.microsoft.com/office/powerpoint/2010/main" val="30896211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0D2AD78-94D1-9A4E-9D52-E565658F23B7}"/>
              </a:ext>
            </a:extLst>
          </p:cNvPr>
          <p:cNvSpPr>
            <a:spLocks noGrp="1"/>
          </p:cNvSpPr>
          <p:nvPr>
            <p:ph type="ctrTitle"/>
          </p:nvPr>
        </p:nvSpPr>
        <p:spPr>
          <a:xfrm>
            <a:off x="1524000" y="1122363"/>
            <a:ext cx="8970818" cy="1932564"/>
          </a:xfrm>
        </p:spPr>
        <p:txBody>
          <a:bodyPr>
            <a:normAutofit fontScale="90000"/>
          </a:bodyPr>
          <a:lstStyle/>
          <a:p>
            <a:r>
              <a:rPr lang="fr-FR" dirty="0"/>
              <a:t>Champ d’application de la Charte et mise en œuvre du droit de l’Union</a:t>
            </a:r>
          </a:p>
        </p:txBody>
      </p:sp>
      <p:sp>
        <p:nvSpPr>
          <p:cNvPr id="3" name="Sous-titre 2">
            <a:extLst>
              <a:ext uri="{FF2B5EF4-FFF2-40B4-BE49-F238E27FC236}">
                <a16:creationId xmlns:a16="http://schemas.microsoft.com/office/drawing/2014/main" id="{6F51E87F-60B8-234F-848B-5ECC509E64C0}"/>
              </a:ext>
            </a:extLst>
          </p:cNvPr>
          <p:cNvSpPr>
            <a:spLocks noGrp="1"/>
          </p:cNvSpPr>
          <p:nvPr>
            <p:ph type="subTitle" idx="1"/>
          </p:nvPr>
        </p:nvSpPr>
        <p:spPr>
          <a:xfrm>
            <a:off x="1524000" y="3221181"/>
            <a:ext cx="9144000" cy="2576945"/>
          </a:xfrm>
        </p:spPr>
        <p:txBody>
          <a:bodyPr>
            <a:normAutofit lnSpcReduction="10000"/>
          </a:bodyPr>
          <a:lstStyle/>
          <a:p>
            <a:r>
              <a:rPr lang="fr-FR" sz="2600" dirty="0"/>
              <a:t>Antoine </a:t>
            </a:r>
            <a:r>
              <a:rPr lang="fr-FR" sz="2600" dirty="0" err="1"/>
              <a:t>Bailleux</a:t>
            </a:r>
            <a:endParaRPr lang="fr-FR" sz="2600" dirty="0"/>
          </a:p>
          <a:p>
            <a:r>
              <a:rPr lang="fr-FR" dirty="0"/>
              <a:t>Université Saint-Louis – Bruxelles </a:t>
            </a:r>
          </a:p>
          <a:p>
            <a:endParaRPr lang="fr-FR" dirty="0"/>
          </a:p>
          <a:p>
            <a:r>
              <a:rPr lang="fr-FR" dirty="0"/>
              <a:t>Le juge français et la Charte des droits fondamentaux de l’Union européenne</a:t>
            </a:r>
          </a:p>
          <a:p>
            <a:r>
              <a:rPr lang="fr-FR" dirty="0"/>
              <a:t>Paris, 3 juin 2022</a:t>
            </a:r>
          </a:p>
        </p:txBody>
      </p:sp>
    </p:spTree>
    <p:extLst>
      <p:ext uri="{BB962C8B-B14F-4D97-AF65-F5344CB8AC3E}">
        <p14:creationId xmlns:p14="http://schemas.microsoft.com/office/powerpoint/2010/main" val="31761030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1. Des velléités d’étirement du champ d’application…</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a:bodyPr>
          <a:lstStyle/>
          <a:p>
            <a:r>
              <a:rPr lang="fr-BE" dirty="0"/>
              <a:t>Des mesures qui « appréhende(nt) une matière régie par » une directive (C-455/07 </a:t>
            </a:r>
            <a:r>
              <a:rPr lang="fr-BE" i="1" dirty="0" err="1"/>
              <a:t>Kücükdeveci</a:t>
            </a:r>
            <a:r>
              <a:rPr lang="fr-BE" dirty="0"/>
              <a:t>).</a:t>
            </a:r>
          </a:p>
          <a:p>
            <a:r>
              <a:rPr lang="fr-BE" dirty="0"/>
              <a:t>Des mesures « purement internes » qui, </a:t>
            </a:r>
            <a:r>
              <a:rPr lang="fr-BE" i="1" dirty="0"/>
              <a:t>incidemment</a:t>
            </a:r>
            <a:r>
              <a:rPr lang="fr-BE" dirty="0"/>
              <a:t>, affectent négativement (C-279/09 </a:t>
            </a:r>
            <a:r>
              <a:rPr lang="fr-BE" i="1" dirty="0"/>
              <a:t>DEB</a:t>
            </a:r>
            <a:r>
              <a:rPr lang="fr-BE" dirty="0"/>
              <a:t>)  ou positivement (C-617/10 </a:t>
            </a:r>
            <a:r>
              <a:rPr lang="fr-BE" i="1" dirty="0" err="1"/>
              <a:t>Fransson</a:t>
            </a:r>
            <a:r>
              <a:rPr lang="fr-BE" dirty="0"/>
              <a:t>) l’effectivité du droit de l’UE.</a:t>
            </a:r>
          </a:p>
          <a:p>
            <a:pPr marL="0" indent="0">
              <a:buNone/>
            </a:pPr>
            <a:endParaRPr lang="fr-BE" dirty="0"/>
          </a:p>
        </p:txBody>
      </p:sp>
      <p:sp>
        <p:nvSpPr>
          <p:cNvPr id="4" name="Espace réservé du numéro de diapositive 3">
            <a:extLst>
              <a:ext uri="{FF2B5EF4-FFF2-40B4-BE49-F238E27FC236}">
                <a16:creationId xmlns:a16="http://schemas.microsoft.com/office/drawing/2014/main" id="{9638011B-5E87-A940-B4B7-A541AD1354F4}"/>
              </a:ext>
            </a:extLst>
          </p:cNvPr>
          <p:cNvSpPr>
            <a:spLocks noGrp="1"/>
          </p:cNvSpPr>
          <p:nvPr>
            <p:ph type="sldNum" sz="quarter" idx="12"/>
          </p:nvPr>
        </p:nvSpPr>
        <p:spPr/>
        <p:txBody>
          <a:bodyPr/>
          <a:lstStyle/>
          <a:p>
            <a:fld id="{3E6DA17D-1408-2046-B14A-C3F8D5061AD3}" type="slidenum">
              <a:rPr lang="fr-FR" smtClean="0"/>
              <a:t>10</a:t>
            </a:fld>
            <a:endParaRPr lang="fr-FR"/>
          </a:p>
        </p:txBody>
      </p:sp>
    </p:spTree>
    <p:extLst>
      <p:ext uri="{BB962C8B-B14F-4D97-AF65-F5344CB8AC3E}">
        <p14:creationId xmlns:p14="http://schemas.microsoft.com/office/powerpoint/2010/main" val="1940680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2. … Et des tentatives de recadrage</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fontScale="70000" lnSpcReduction="20000"/>
          </a:bodyPr>
          <a:lstStyle/>
          <a:p>
            <a:r>
              <a:rPr lang="fr-BE" dirty="0"/>
              <a:t> « la notion de «mise en œuvre du droit de l’Union», au sens de l’article 51 de la Charte, impose l’existence d’un </a:t>
            </a:r>
            <a:r>
              <a:rPr lang="fr-BE" b="1" dirty="0"/>
              <a:t>lien de rattachement d’un certain degré, dépassant le voisinage des matières </a:t>
            </a:r>
            <a:r>
              <a:rPr lang="fr-BE" dirty="0"/>
              <a:t>visées </a:t>
            </a:r>
            <a:r>
              <a:rPr lang="fr-BE" b="1" dirty="0"/>
              <a:t>ou les incidences indirectes </a:t>
            </a:r>
            <a:r>
              <a:rPr lang="fr-BE" dirty="0"/>
              <a:t>de l’une des matières sur l’autre (…). »</a:t>
            </a:r>
          </a:p>
          <a:p>
            <a:r>
              <a:rPr lang="fr-BE" dirty="0"/>
              <a:t>« Pour déterminer si une réglementation (…) relève de la mise en œuvre du droit de l’Union (…), il y a lieu de vérifier, parmi d’autres éléments: </a:t>
            </a:r>
          </a:p>
          <a:p>
            <a:pPr lvl="1"/>
            <a:r>
              <a:rPr lang="fr-BE" dirty="0"/>
              <a:t>si elle a pour but de mettre en œuvre une disposition du droit de l’Union</a:t>
            </a:r>
          </a:p>
          <a:p>
            <a:pPr lvl="1"/>
            <a:r>
              <a:rPr lang="fr-BE" dirty="0"/>
              <a:t>le caractère de cette réglementation et </a:t>
            </a:r>
          </a:p>
          <a:p>
            <a:pPr lvl="1"/>
            <a:r>
              <a:rPr lang="fr-BE" dirty="0"/>
              <a:t>si celle-ci ne poursuit pas des objectifs autres que ceux couverts par le droit de l’Union, même si elle est susceptible d’affecter indirectement ce dernier, </a:t>
            </a:r>
          </a:p>
          <a:p>
            <a:pPr lvl="1"/>
            <a:r>
              <a:rPr lang="fr-BE" dirty="0"/>
              <a:t>ainsi que s’il existe une réglementation du droit de l’Union spécifique en la matière ou susceptible de l’affecter. » (C-206/13 </a:t>
            </a:r>
            <a:r>
              <a:rPr lang="fr-BE" i="1" dirty="0" err="1"/>
              <a:t>Siragusa</a:t>
            </a:r>
            <a:r>
              <a:rPr lang="fr-BE" dirty="0"/>
              <a:t>)</a:t>
            </a:r>
          </a:p>
          <a:p>
            <a:r>
              <a:rPr lang="fr-BE"/>
              <a:t>La mise au point de la grande chambre: « lorsque les dispositions du droit de l’Union dans le domaine concerné </a:t>
            </a:r>
            <a:r>
              <a:rPr lang="fr-BE" b="1"/>
              <a:t>ne réglementent pas un aspect et n’imposent aucune obligation spécifique aux États membres à l’égard d’une situation donnée</a:t>
            </a:r>
            <a:r>
              <a:rPr lang="fr-BE"/>
              <a:t>, la réglementation nationale qu’édicte un État membre quant à cet aspect se situe en dehors du champ d’application de la Charte et la situation concernée ne saurait être appréciée au regard des dispositions de cette dernière  » (C-609/17 </a:t>
            </a:r>
            <a:r>
              <a:rPr lang="fr-BE" i="1"/>
              <a:t>TSN</a:t>
            </a:r>
            <a:r>
              <a:rPr lang="fr-BE"/>
              <a:t>)</a:t>
            </a:r>
            <a:endParaRPr lang="fr-BE" dirty="0"/>
          </a:p>
          <a:p>
            <a:pPr marL="0" indent="0">
              <a:buNone/>
            </a:pPr>
            <a:endParaRPr lang="fr-BE" dirty="0"/>
          </a:p>
        </p:txBody>
      </p:sp>
      <p:sp>
        <p:nvSpPr>
          <p:cNvPr id="4" name="Espace réservé du numéro de diapositive 3">
            <a:extLst>
              <a:ext uri="{FF2B5EF4-FFF2-40B4-BE49-F238E27FC236}">
                <a16:creationId xmlns:a16="http://schemas.microsoft.com/office/drawing/2014/main" id="{D2EA439E-9FBE-614D-861D-32EDED50A608}"/>
              </a:ext>
            </a:extLst>
          </p:cNvPr>
          <p:cNvSpPr>
            <a:spLocks noGrp="1"/>
          </p:cNvSpPr>
          <p:nvPr>
            <p:ph type="sldNum" sz="quarter" idx="12"/>
          </p:nvPr>
        </p:nvSpPr>
        <p:spPr/>
        <p:txBody>
          <a:bodyPr/>
          <a:lstStyle/>
          <a:p>
            <a:fld id="{3E6DA17D-1408-2046-B14A-C3F8D5061AD3}" type="slidenum">
              <a:rPr lang="fr-FR" smtClean="0"/>
              <a:t>11</a:t>
            </a:fld>
            <a:endParaRPr lang="fr-FR"/>
          </a:p>
        </p:txBody>
      </p:sp>
    </p:spTree>
    <p:extLst>
      <p:ext uri="{BB962C8B-B14F-4D97-AF65-F5344CB8AC3E}">
        <p14:creationId xmlns:p14="http://schemas.microsoft.com/office/powerpoint/2010/main" val="2931752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715AC4-8B59-B641-993C-F5378C08265A}"/>
              </a:ext>
            </a:extLst>
          </p:cNvPr>
          <p:cNvSpPr>
            <a:spLocks noGrp="1"/>
          </p:cNvSpPr>
          <p:nvPr>
            <p:ph type="title"/>
          </p:nvPr>
        </p:nvSpPr>
        <p:spPr>
          <a:xfrm>
            <a:off x="831850" y="872836"/>
            <a:ext cx="10515600" cy="2867891"/>
          </a:xfrm>
        </p:spPr>
        <p:txBody>
          <a:bodyPr/>
          <a:lstStyle/>
          <a:p>
            <a:r>
              <a:rPr lang="fr-FR" dirty="0"/>
              <a:t>III. 	Une jurisprudence en 				ébullition</a:t>
            </a:r>
          </a:p>
        </p:txBody>
      </p:sp>
      <p:sp>
        <p:nvSpPr>
          <p:cNvPr id="3" name="Espace réservé du numéro de diapositive 2">
            <a:extLst>
              <a:ext uri="{FF2B5EF4-FFF2-40B4-BE49-F238E27FC236}">
                <a16:creationId xmlns:a16="http://schemas.microsoft.com/office/drawing/2014/main" id="{6A08A265-4BF2-1A48-A452-B2FD07E08B02}"/>
              </a:ext>
            </a:extLst>
          </p:cNvPr>
          <p:cNvSpPr>
            <a:spLocks noGrp="1"/>
          </p:cNvSpPr>
          <p:nvPr>
            <p:ph type="sldNum" sz="quarter" idx="12"/>
          </p:nvPr>
        </p:nvSpPr>
        <p:spPr/>
        <p:txBody>
          <a:bodyPr/>
          <a:lstStyle/>
          <a:p>
            <a:fld id="{3E6DA17D-1408-2046-B14A-C3F8D5061AD3}" type="slidenum">
              <a:rPr lang="fr-FR" smtClean="0"/>
              <a:t>12</a:t>
            </a:fld>
            <a:endParaRPr lang="fr-FR"/>
          </a:p>
        </p:txBody>
      </p:sp>
    </p:spTree>
    <p:extLst>
      <p:ext uri="{BB962C8B-B14F-4D97-AF65-F5344CB8AC3E}">
        <p14:creationId xmlns:p14="http://schemas.microsoft.com/office/powerpoint/2010/main" val="31662475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1. Le halo incertain du droit dérivé</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fontScale="92500" lnSpcReduction="20000"/>
          </a:bodyPr>
          <a:lstStyle/>
          <a:p>
            <a:r>
              <a:rPr lang="fr-BE" dirty="0"/>
              <a:t>Quand les Etats membres vont plus loin que ce que leur impose le droit dérivé</a:t>
            </a:r>
          </a:p>
          <a:p>
            <a:pPr lvl="1"/>
            <a:r>
              <a:rPr lang="fr-BE" sz="2200" dirty="0"/>
              <a:t>L’autonomie </a:t>
            </a:r>
            <a:r>
              <a:rPr lang="fr-BE" sz="2200" b="1" dirty="0"/>
              <a:t>aménagée</a:t>
            </a:r>
            <a:r>
              <a:rPr lang="fr-BE" sz="2200" dirty="0"/>
              <a:t> par le droit dérivé (marge d’appréciation) </a:t>
            </a:r>
            <a:r>
              <a:rPr lang="fr-BE" sz="2200" b="1" dirty="0"/>
              <a:t>relève</a:t>
            </a:r>
            <a:r>
              <a:rPr lang="fr-BE" sz="2200" dirty="0"/>
              <a:t> du droit de l’Union et donc de la Charte. Exemples:</a:t>
            </a:r>
          </a:p>
          <a:p>
            <a:pPr lvl="2"/>
            <a:r>
              <a:rPr lang="fr-BE" sz="2200" dirty="0"/>
              <a:t>Article 5, § 3, de la Directive 2001/29 CE sur cerains aspects du droit d’auteur et des droits voisins dans la société de l’information: « Les Etats membres </a:t>
            </a:r>
            <a:r>
              <a:rPr lang="fr-BE" sz="2200" b="1" dirty="0"/>
              <a:t>ont la faculté </a:t>
            </a:r>
            <a:r>
              <a:rPr lang="fr-BE" sz="2200" dirty="0"/>
              <a:t>de prévoir des exceptions (au droit d’auteur) dans les cas suivants (…)”(</a:t>
            </a:r>
            <a:r>
              <a:rPr lang="en-IE" sz="2200" dirty="0"/>
              <a:t>C-516/17 </a:t>
            </a:r>
            <a:r>
              <a:rPr lang="en-IE" sz="2200" i="1"/>
              <a:t>Spiegel</a:t>
            </a:r>
            <a:r>
              <a:rPr lang="en-IE" sz="2200" i="1" dirty="0"/>
              <a:t> Online</a:t>
            </a:r>
            <a:r>
              <a:rPr lang="fr-BE" sz="2200" dirty="0"/>
              <a:t>) </a:t>
            </a:r>
          </a:p>
          <a:p>
            <a:pPr lvl="2"/>
            <a:r>
              <a:rPr lang="en-US" sz="2200"/>
              <a:t>Article 8, § 1, de la Directive 2000/78 sur l’égalité de traitement en matière d’emploi et de travail: ”Les Etats membres </a:t>
            </a:r>
            <a:r>
              <a:rPr lang="en-US" sz="2200" b="1"/>
              <a:t>peuvent</a:t>
            </a:r>
            <a:r>
              <a:rPr lang="en-US" sz="2200"/>
              <a:t> adopter ou maintenir des dispositions plus favorables à la protection du principe de l’égalité de traitement que celles prévues dans la présente directive” (C-804/18 </a:t>
            </a:r>
            <a:r>
              <a:rPr lang="en-US" sz="2200" i="1"/>
              <a:t>WABE</a:t>
            </a:r>
            <a:r>
              <a:rPr lang="en-US" sz="2200"/>
              <a:t>)</a:t>
            </a:r>
            <a:endParaRPr lang="en-IE" sz="2200" dirty="0"/>
          </a:p>
          <a:p>
            <a:pPr lvl="2"/>
            <a:r>
              <a:rPr lang="en-US" sz="2200"/>
              <a:t>Article 17 du Règlement Dublin III: “Par dérogation à l’article 3, paragraphe 1, chaque État membre </a:t>
            </a:r>
            <a:r>
              <a:rPr lang="en-US" sz="2200" b="1"/>
              <a:t>peut</a:t>
            </a:r>
            <a:r>
              <a:rPr lang="en-US" sz="2200"/>
              <a:t> décider d’examiner une demande de protection internationale qui lui est présentée par un ressortissant de pays tiers ou un apatride, même si cet examen ne lui incombe pas en vertu des critères fixés dans le présent règlement.” (C-411/10 </a:t>
            </a:r>
            <a:r>
              <a:rPr lang="en-US" sz="2200" i="1"/>
              <a:t>NS</a:t>
            </a:r>
            <a:r>
              <a:rPr lang="en-US" sz="2200"/>
              <a:t>; </a:t>
            </a:r>
            <a:r>
              <a:rPr lang="fr-BE" sz="2200" dirty="0"/>
              <a:t>C-578/16 PPU </a:t>
            </a:r>
            <a:r>
              <a:rPr lang="fr-BE" sz="2200" i="1" dirty="0"/>
              <a:t>C.K.</a:t>
            </a:r>
            <a:r>
              <a:rPr lang="fr-BE" sz="2200" dirty="0"/>
              <a:t>)</a:t>
            </a:r>
          </a:p>
          <a:p>
            <a:pPr marL="514350" indent="-514350">
              <a:buAutoNum type="arabicParenR"/>
            </a:pPr>
            <a:endParaRPr lang="fr-BE" dirty="0"/>
          </a:p>
        </p:txBody>
      </p:sp>
      <p:sp>
        <p:nvSpPr>
          <p:cNvPr id="4" name="Espace réservé du numéro de diapositive 3">
            <a:extLst>
              <a:ext uri="{FF2B5EF4-FFF2-40B4-BE49-F238E27FC236}">
                <a16:creationId xmlns:a16="http://schemas.microsoft.com/office/drawing/2014/main" id="{BBAD704C-6DC4-6046-B848-9A24DE5CF010}"/>
              </a:ext>
            </a:extLst>
          </p:cNvPr>
          <p:cNvSpPr>
            <a:spLocks noGrp="1"/>
          </p:cNvSpPr>
          <p:nvPr>
            <p:ph type="sldNum" sz="quarter" idx="12"/>
          </p:nvPr>
        </p:nvSpPr>
        <p:spPr/>
        <p:txBody>
          <a:bodyPr/>
          <a:lstStyle/>
          <a:p>
            <a:fld id="{3E6DA17D-1408-2046-B14A-C3F8D5061AD3}" type="slidenum">
              <a:rPr lang="fr-FR" smtClean="0"/>
              <a:t>13</a:t>
            </a:fld>
            <a:endParaRPr lang="fr-FR"/>
          </a:p>
        </p:txBody>
      </p:sp>
    </p:spTree>
    <p:extLst>
      <p:ext uri="{BB962C8B-B14F-4D97-AF65-F5344CB8AC3E}">
        <p14:creationId xmlns:p14="http://schemas.microsoft.com/office/powerpoint/2010/main" val="817237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1. Le halo incertain du droit dérivé</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a:xfrm>
            <a:off x="838200" y="1514474"/>
            <a:ext cx="10515600" cy="4841875"/>
          </a:xfrm>
        </p:spPr>
        <p:txBody>
          <a:bodyPr>
            <a:normAutofit fontScale="70000" lnSpcReduction="20000"/>
          </a:bodyPr>
          <a:lstStyle/>
          <a:p>
            <a:pPr lvl="1"/>
            <a:r>
              <a:rPr lang="fr-BE" sz="2800" dirty="0"/>
              <a:t>L’autonomie </a:t>
            </a:r>
            <a:r>
              <a:rPr lang="fr-BE" sz="2800" b="1" dirty="0"/>
              <a:t>reconnue</a:t>
            </a:r>
            <a:r>
              <a:rPr lang="fr-BE" sz="2800" dirty="0"/>
              <a:t> par la directive (compétence résiduelle) </a:t>
            </a:r>
            <a:r>
              <a:rPr lang="fr-BE" sz="2800" b="1" dirty="0"/>
              <a:t>ne</a:t>
            </a:r>
            <a:r>
              <a:rPr lang="fr-BE" sz="2800" dirty="0"/>
              <a:t> </a:t>
            </a:r>
            <a:r>
              <a:rPr lang="fr-BE" sz="2800" b="1" dirty="0"/>
              <a:t>relève</a:t>
            </a:r>
            <a:r>
              <a:rPr lang="fr-BE" sz="2800" dirty="0"/>
              <a:t> </a:t>
            </a:r>
            <a:r>
              <a:rPr lang="fr-BE" sz="2800" b="1" dirty="0"/>
              <a:t>pas</a:t>
            </a:r>
            <a:r>
              <a:rPr lang="fr-BE" sz="2800" dirty="0"/>
              <a:t> du droit de l’Union ni donc de la Charte. </a:t>
            </a:r>
          </a:p>
          <a:p>
            <a:pPr lvl="2"/>
            <a:r>
              <a:rPr lang="fr-BE" sz="2600" dirty="0"/>
              <a:t>Ex. 1:  Article 37 de la la Directive 2004/38 « droit de séjour » : « </a:t>
            </a:r>
            <a:r>
              <a:rPr lang="fr-BE" sz="2600"/>
              <a:t> Les dispositions de la présente directive </a:t>
            </a:r>
            <a:r>
              <a:rPr lang="fr-BE" sz="2600" b="1"/>
              <a:t>ne portent pas atteinte </a:t>
            </a:r>
            <a:r>
              <a:rPr lang="fr-BE" sz="2600"/>
              <a:t>aux dispositions législatives, réglementaires et administratives d’un État membre qui seraient plus favorables aux personnes visées par la présente directive. </a:t>
            </a:r>
            <a:r>
              <a:rPr lang="fr-BE" sz="2600" dirty="0"/>
              <a:t>» (C-709/20 </a:t>
            </a:r>
            <a:r>
              <a:rPr lang="fr-BE" sz="2600" i="1" dirty="0"/>
              <a:t>The Department for Communities in Northern Ireland)</a:t>
            </a:r>
            <a:r>
              <a:rPr lang="fr-BE" sz="2600" dirty="0"/>
              <a:t> </a:t>
            </a:r>
          </a:p>
          <a:p>
            <a:pPr lvl="2"/>
            <a:r>
              <a:rPr lang="fr-BE" sz="2600" dirty="0"/>
              <a:t>Ex. 2: Article 15 de la Directive 2003/88 « temps de travail »: « La présente directive </a:t>
            </a:r>
            <a:r>
              <a:rPr lang="fr-BE" sz="2600" b="1" dirty="0"/>
              <a:t>ne porte pas atteinte </a:t>
            </a:r>
            <a:r>
              <a:rPr lang="fr-BE" sz="2600" dirty="0"/>
              <a:t>à la faculté des États membres d’appliquer ou d’introduire des dispositions législatives, réglementaires ou administratives plus favorables à la protection de la sécurité et de la santé des travailleurs ou de favoriser ou de permettre l’application de conventions collectives ou d’accords conclus entre partenaires sociaux plus favorables à la protection de la sécurité et de la santé des travailleurs. » (C-609 et 610/17 </a:t>
            </a:r>
            <a:r>
              <a:rPr lang="fr-BE" sz="2600" i="1" dirty="0"/>
              <a:t>TSN</a:t>
            </a:r>
            <a:r>
              <a:rPr lang="fr-BE" sz="2600" dirty="0"/>
              <a:t>);</a:t>
            </a:r>
            <a:r>
              <a:rPr lang="fr-BE" sz="2600" i="1" dirty="0"/>
              <a:t> </a:t>
            </a:r>
          </a:p>
          <a:p>
            <a:pPr lvl="2"/>
            <a:r>
              <a:rPr lang="fr-BE" sz="2600" dirty="0"/>
              <a:t>Ex. 3: Article 11, al. 1</a:t>
            </a:r>
            <a:r>
              <a:rPr lang="fr-BE" sz="2600" baseline="30000" dirty="0"/>
              <a:t>er</a:t>
            </a:r>
            <a:r>
              <a:rPr lang="fr-BE" sz="2600" dirty="0"/>
              <a:t>, de la Directive 2008/94/CE relative à la protection des travailleurs salariés en cas d’insolvabilité de l’employeur: « La présente directive </a:t>
            </a:r>
            <a:r>
              <a:rPr lang="fr-BE" sz="2600" b="1" dirty="0"/>
              <a:t>ne porte pas atteinte </a:t>
            </a:r>
            <a:r>
              <a:rPr lang="fr-BE" sz="2600" dirty="0"/>
              <a:t>à la faculté des États membres d’appliquer ou d’introduire des dispositions législatives, réglementaires ou administratives plus favorables aux travailleurs salariés. »  (C-198/13 </a:t>
            </a:r>
            <a:r>
              <a:rPr lang="fr-BE" sz="2600" i="1" dirty="0"/>
              <a:t>Hernandez</a:t>
            </a:r>
            <a:r>
              <a:rPr lang="fr-BE" sz="2600" dirty="0"/>
              <a:t>) </a:t>
            </a:r>
          </a:p>
          <a:p>
            <a:pPr marL="914400" lvl="2" indent="0">
              <a:buNone/>
            </a:pPr>
            <a:r>
              <a:rPr lang="fr-BE" sz="2600" dirty="0"/>
              <a:t>-&gt; La frontière est ténue, et difficile à tracer en l’absence de disposition explicite (voy. p. ex. C-447/15 </a:t>
            </a:r>
            <a:r>
              <a:rPr lang="fr-BE" sz="2600" i="1" dirty="0" err="1"/>
              <a:t>Muladi </a:t>
            </a:r>
            <a:r>
              <a:rPr lang="fr-BE" sz="2600" dirty="0" err="1"/>
              <a:t>à propos de l’article 4 de la directive 2003/59/CE relative à la qualification initiale et à la formation continue des conducteurs de certains véhicules routiers affectés aux transports de marchandises ou de voyageurs) =&gt; </a:t>
            </a:r>
            <a:r>
              <a:rPr lang="fr-BE" sz="2600" b="1" dirty="0" err="1"/>
              <a:t>Espace pour des renvois préjudiciels</a:t>
            </a:r>
            <a:endParaRPr lang="fr-BE" sz="2600" b="1" dirty="0"/>
          </a:p>
          <a:p>
            <a:pPr marL="914400" lvl="2" indent="0">
              <a:buNone/>
            </a:pPr>
            <a:r>
              <a:rPr lang="en-US" sz="2600"/>
              <a:t> </a:t>
            </a:r>
            <a:endParaRPr lang="fr-BE" sz="2400" dirty="0"/>
          </a:p>
          <a:p>
            <a:pPr marL="514350" indent="-514350">
              <a:buAutoNum type="arabicParenR"/>
            </a:pPr>
            <a:endParaRPr lang="fr-BE" dirty="0"/>
          </a:p>
        </p:txBody>
      </p:sp>
      <p:sp>
        <p:nvSpPr>
          <p:cNvPr id="4" name="Espace réservé du numéro de diapositive 3">
            <a:extLst>
              <a:ext uri="{FF2B5EF4-FFF2-40B4-BE49-F238E27FC236}">
                <a16:creationId xmlns:a16="http://schemas.microsoft.com/office/drawing/2014/main" id="{BBAD704C-6DC4-6046-B848-9A24DE5CF010}"/>
              </a:ext>
            </a:extLst>
          </p:cNvPr>
          <p:cNvSpPr>
            <a:spLocks noGrp="1"/>
          </p:cNvSpPr>
          <p:nvPr>
            <p:ph type="sldNum" sz="quarter" idx="12"/>
          </p:nvPr>
        </p:nvSpPr>
        <p:spPr/>
        <p:txBody>
          <a:bodyPr/>
          <a:lstStyle/>
          <a:p>
            <a:fld id="{3E6DA17D-1408-2046-B14A-C3F8D5061AD3}" type="slidenum">
              <a:rPr lang="fr-FR" smtClean="0"/>
              <a:t>14</a:t>
            </a:fld>
            <a:endParaRPr lang="fr-FR"/>
          </a:p>
        </p:txBody>
      </p:sp>
    </p:spTree>
    <p:extLst>
      <p:ext uri="{BB962C8B-B14F-4D97-AF65-F5344CB8AC3E}">
        <p14:creationId xmlns:p14="http://schemas.microsoft.com/office/powerpoint/2010/main" val="3357561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1. Le halo incertain du droit dérivé</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fontScale="85000" lnSpcReduction="20000"/>
          </a:bodyPr>
          <a:lstStyle/>
          <a:p>
            <a:pPr>
              <a:spcAft>
                <a:spcPts val="1200"/>
              </a:spcAft>
            </a:pPr>
            <a:r>
              <a:rPr lang="fr-BE" dirty="0"/>
              <a:t>Quand les Etats membres organisent l’application du droit de l’Union</a:t>
            </a:r>
          </a:p>
          <a:p>
            <a:pPr lvl="1"/>
            <a:r>
              <a:rPr lang="fr-BE" dirty="0"/>
              <a:t>La Charte </a:t>
            </a:r>
            <a:r>
              <a:rPr lang="fr-BE" b="1" dirty="0"/>
              <a:t>s’applique en principe </a:t>
            </a:r>
            <a:r>
              <a:rPr lang="fr-BE" dirty="0"/>
              <a:t>aux </a:t>
            </a:r>
            <a:r>
              <a:rPr lang="fr-BE" b="1" dirty="0"/>
              <a:t>décisions individuelles </a:t>
            </a:r>
            <a:r>
              <a:rPr lang="fr-BE" dirty="0"/>
              <a:t>relatives à :</a:t>
            </a:r>
          </a:p>
          <a:p>
            <a:pPr lvl="2"/>
            <a:r>
              <a:rPr lang="fr-BE" sz="2400" dirty="0"/>
              <a:t>La sanction de violations de dispositions nationales adoptées en exécution du  droit de l’Union (C-101/01 </a:t>
            </a:r>
            <a:r>
              <a:rPr lang="fr-BE" sz="2400" i="1" dirty="0" err="1"/>
              <a:t>Lindqvist</a:t>
            </a:r>
            <a:r>
              <a:rPr lang="fr-BE" sz="2400" i="1" dirty="0"/>
              <a:t> </a:t>
            </a:r>
            <a:r>
              <a:rPr lang="fr-BE" sz="2400" dirty="0"/>
              <a:t>(Données à caractère personnel) ; C-537/16 </a:t>
            </a:r>
            <a:r>
              <a:rPr lang="fr-BE" sz="2400" i="1" dirty="0" err="1"/>
              <a:t>Garlsson</a:t>
            </a:r>
            <a:r>
              <a:rPr lang="fr-BE" sz="2400" i="1" dirty="0"/>
              <a:t> Real </a:t>
            </a:r>
            <a:r>
              <a:rPr lang="fr-BE" sz="2400" i="1" dirty="0" err="1"/>
              <a:t>Estate</a:t>
            </a:r>
            <a:r>
              <a:rPr lang="fr-BE" sz="2400" i="1" dirty="0"/>
              <a:t> </a:t>
            </a:r>
            <a:r>
              <a:rPr lang="fr-BE" sz="2400" dirty="0"/>
              <a:t>(manipulations de marché)) ou qui en assurent l’effectivité (C-617/10 </a:t>
            </a:r>
            <a:r>
              <a:rPr lang="fr-BE" sz="2400" i="1" dirty="0" err="1"/>
              <a:t>Akerberg</a:t>
            </a:r>
            <a:r>
              <a:rPr lang="fr-BE" sz="2400" i="1" dirty="0"/>
              <a:t> </a:t>
            </a:r>
            <a:r>
              <a:rPr lang="fr-BE" sz="2400" i="1" dirty="0" err="1"/>
              <a:t>Fransson</a:t>
            </a:r>
            <a:r>
              <a:rPr lang="fr-BE" sz="2400" i="1" dirty="0"/>
              <a:t> </a:t>
            </a:r>
            <a:r>
              <a:rPr lang="fr-BE" sz="2400" dirty="0"/>
              <a:t>(fraude fiscale)) ;</a:t>
            </a:r>
          </a:p>
          <a:p>
            <a:pPr lvl="2"/>
            <a:r>
              <a:rPr lang="fr-BE" sz="2400" dirty="0"/>
              <a:t>La reconnaissance d’un droit conféré par le droit de l’Union. </a:t>
            </a:r>
            <a:r>
              <a:rPr lang="fr-BE" sz="2400" u="sng" dirty="0"/>
              <a:t>Cf. toutefois </a:t>
            </a:r>
            <a:r>
              <a:rPr lang="fr-BE" sz="2400" dirty="0"/>
              <a:t>C-638/16 </a:t>
            </a:r>
            <a:r>
              <a:rPr lang="fr-BE" sz="2400" i="1" dirty="0"/>
              <a:t>X et X </a:t>
            </a:r>
            <a:r>
              <a:rPr lang="fr-BE" sz="2400" dirty="0"/>
              <a:t>(visas syriens); C-333/13 </a:t>
            </a:r>
            <a:r>
              <a:rPr lang="fr-BE" sz="2400" i="1" dirty="0"/>
              <a:t>Dano </a:t>
            </a:r>
            <a:r>
              <a:rPr lang="fr-BE" sz="2400" dirty="0"/>
              <a:t>(allocations sociales).</a:t>
            </a:r>
          </a:p>
          <a:p>
            <a:pPr lvl="2"/>
            <a:endParaRPr lang="fr-BE" dirty="0"/>
          </a:p>
          <a:p>
            <a:pPr lvl="1"/>
            <a:r>
              <a:rPr lang="fr-BE" dirty="0"/>
              <a:t>La Charte </a:t>
            </a:r>
            <a:r>
              <a:rPr lang="fr-BE" b="1" dirty="0"/>
              <a:t>ne s’applique en principe pas</a:t>
            </a:r>
            <a:r>
              <a:rPr lang="fr-BE" dirty="0"/>
              <a:t> aux </a:t>
            </a:r>
            <a:r>
              <a:rPr lang="fr-BE" b="1" dirty="0"/>
              <a:t>régles procédurales complétant</a:t>
            </a:r>
            <a:r>
              <a:rPr lang="fr-BE" dirty="0"/>
              <a:t> la réglementation européenne: C-243/16 </a:t>
            </a:r>
            <a:r>
              <a:rPr lang="fr-BE" i="1" dirty="0" err="1"/>
              <a:t>Ciurana</a:t>
            </a:r>
            <a:r>
              <a:rPr lang="fr-BE" i="1" dirty="0"/>
              <a:t> </a:t>
            </a:r>
            <a:r>
              <a:rPr lang="fr-BE" dirty="0"/>
              <a:t>(compétence d’une juridiction sociale pour connaître d’actions en responsabilité des salariés contre l’administrateur de la société qui les a licenciés) </a:t>
            </a:r>
            <a:r>
              <a:rPr lang="fr-BE" i="1" dirty="0"/>
              <a:t> </a:t>
            </a:r>
            <a:r>
              <a:rPr lang="fr-BE" dirty="0"/>
              <a:t>et C-56/13 </a:t>
            </a:r>
            <a:r>
              <a:rPr lang="fr-BE" i="1" dirty="0" err="1"/>
              <a:t>Érsekcsanádi</a:t>
            </a:r>
            <a:r>
              <a:rPr lang="fr-BE" i="1" dirty="0"/>
              <a:t> </a:t>
            </a:r>
            <a:r>
              <a:rPr lang="fr-BE" i="1" dirty="0" err="1"/>
              <a:t>Mezőgazdasági </a:t>
            </a:r>
            <a:r>
              <a:rPr lang="fr-BE" dirty="0" err="1"/>
              <a:t>(réparation des dommages subis par les éleveurs en raison de mesures de protection européennes contre une zoonose)… mais c’est très casuisique (C-646/17 </a:t>
            </a:r>
            <a:r>
              <a:rPr lang="fr-BE" i="1" dirty="0" err="1"/>
              <a:t>Moro</a:t>
            </a:r>
            <a:r>
              <a:rPr lang="fr-BE" dirty="0" err="1"/>
              <a:t>) =&gt; </a:t>
            </a:r>
            <a:r>
              <a:rPr lang="fr-BE" b="1" dirty="0" err="1"/>
              <a:t>Espace pour des renvois préjudiciels</a:t>
            </a:r>
            <a:r>
              <a:rPr lang="fr-BE" dirty="0" err="1"/>
              <a:t>.</a:t>
            </a:r>
            <a:endParaRPr lang="fr-BE" i="1" dirty="0"/>
          </a:p>
          <a:p>
            <a:pPr lvl="1"/>
            <a:endParaRPr lang="fr-BE" i="1" dirty="0"/>
          </a:p>
          <a:p>
            <a:pPr marL="457200" lvl="1" indent="0">
              <a:buNone/>
            </a:pPr>
            <a:r>
              <a:rPr lang="en-US" sz="2600"/>
              <a:t> </a:t>
            </a:r>
            <a:endParaRPr lang="fr-BE" sz="2400" dirty="0"/>
          </a:p>
          <a:p>
            <a:pPr marL="514350" indent="-514350">
              <a:buAutoNum type="arabicParenR"/>
            </a:pPr>
            <a:endParaRPr lang="fr-BE" dirty="0"/>
          </a:p>
        </p:txBody>
      </p:sp>
      <p:sp>
        <p:nvSpPr>
          <p:cNvPr id="4" name="Espace réservé du numéro de diapositive 3">
            <a:extLst>
              <a:ext uri="{FF2B5EF4-FFF2-40B4-BE49-F238E27FC236}">
                <a16:creationId xmlns:a16="http://schemas.microsoft.com/office/drawing/2014/main" id="{BBAD704C-6DC4-6046-B848-9A24DE5CF010}"/>
              </a:ext>
            </a:extLst>
          </p:cNvPr>
          <p:cNvSpPr>
            <a:spLocks noGrp="1"/>
          </p:cNvSpPr>
          <p:nvPr>
            <p:ph type="sldNum" sz="quarter" idx="12"/>
          </p:nvPr>
        </p:nvSpPr>
        <p:spPr/>
        <p:txBody>
          <a:bodyPr/>
          <a:lstStyle/>
          <a:p>
            <a:fld id="{3E6DA17D-1408-2046-B14A-C3F8D5061AD3}" type="slidenum">
              <a:rPr lang="fr-FR" smtClean="0"/>
              <a:t>15</a:t>
            </a:fld>
            <a:endParaRPr lang="fr-FR"/>
          </a:p>
        </p:txBody>
      </p:sp>
    </p:spTree>
    <p:extLst>
      <p:ext uri="{BB962C8B-B14F-4D97-AF65-F5344CB8AC3E}">
        <p14:creationId xmlns:p14="http://schemas.microsoft.com/office/powerpoint/2010/main" val="4554428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2. La redécouverte du droit primaire</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a:xfrm>
            <a:off x="838200" y="1443038"/>
            <a:ext cx="10515600" cy="4913312"/>
          </a:xfrm>
        </p:spPr>
        <p:txBody>
          <a:bodyPr>
            <a:normAutofit/>
          </a:bodyPr>
          <a:lstStyle/>
          <a:p>
            <a:r>
              <a:rPr lang="fr-BE" dirty="0"/>
              <a:t>La citoyenneté</a:t>
            </a:r>
          </a:p>
          <a:p>
            <a:pPr lvl="1"/>
            <a:r>
              <a:rPr lang="fr-BE" dirty="0"/>
              <a:t>Le citoyen européen face aux autorités d’un autre Etat membre</a:t>
            </a:r>
          </a:p>
          <a:p>
            <a:pPr lvl="2"/>
            <a:r>
              <a:rPr lang="fr-BE" dirty="0"/>
              <a:t>La décision d’extrader (ou non) un citoyen d’un autre Etat membre (C-182/15 </a:t>
            </a:r>
            <a:r>
              <a:rPr lang="fr-BE" i="1" dirty="0" err="1"/>
              <a:t>Petruhhin</a:t>
            </a:r>
            <a:r>
              <a:rPr lang="fr-BE" dirty="0"/>
              <a:t> et C-473/15 </a:t>
            </a:r>
            <a:r>
              <a:rPr lang="fr-BE" i="1" dirty="0" err="1"/>
              <a:t>Schotthöffer</a:t>
            </a:r>
            <a:r>
              <a:rPr lang="fr-BE" dirty="0"/>
              <a:t>) : Exercice de libre circulation (21 TFUE) -&gt; « domaine d’application des traités » (18 TFUE) -&gt; « champ d’application » du droit de l’UE (51 Charte)</a:t>
            </a:r>
          </a:p>
          <a:p>
            <a:pPr lvl="2"/>
            <a:r>
              <a:rPr lang="fr-BE" dirty="0"/>
              <a:t>20 TFUE: Perte ou déchéance de nationalité d’un Etat membre (C-135/08 </a:t>
            </a:r>
            <a:r>
              <a:rPr lang="fr-BE" i="1" dirty="0" err="1"/>
              <a:t>Rottmann</a:t>
            </a:r>
            <a:r>
              <a:rPr lang="fr-BE" i="1" dirty="0"/>
              <a:t> </a:t>
            </a:r>
            <a:r>
              <a:rPr lang="fr-BE" dirty="0"/>
              <a:t>et surtout C-221/17 </a:t>
            </a:r>
            <a:r>
              <a:rPr lang="fr-BE" i="1" dirty="0" err="1"/>
              <a:t>Tjebbes</a:t>
            </a:r>
            <a:r>
              <a:rPr lang="fr-BE" dirty="0"/>
              <a:t>): « la perte du statut conféré par l’article 20 TFUE ainsi que des droits y attachés relève, par sa nature et ses conséquences, du droit de l’Union »</a:t>
            </a:r>
          </a:p>
          <a:p>
            <a:pPr lvl="2"/>
            <a:r>
              <a:rPr lang="fr-BE" dirty="0"/>
              <a:t>Octroi du droit de séjour au-delà de ce que prévoit le droit dérivé (C-709/20 </a:t>
            </a:r>
            <a:r>
              <a:rPr lang="fr-BE" i="1" dirty="0"/>
              <a:t>The Department for Communities in Northern Ireland</a:t>
            </a:r>
            <a:r>
              <a:rPr lang="fr-BE" dirty="0"/>
              <a:t>): le citoyen européen et ses enfants doit pouvoir vivre dans des conditions matérielles dignes.</a:t>
            </a:r>
          </a:p>
          <a:p>
            <a:pPr lvl="2"/>
            <a:r>
              <a:rPr lang="fr-BE" b="1" dirty="0"/>
              <a:t>Toute violation des DF d’un citoyen européen en France relève-t-elle de la Charte? </a:t>
            </a:r>
            <a:r>
              <a:rPr lang="fr-BE" b="1" dirty="0" err="1"/>
              <a:t>=&gt; Espace pour des renvois préjudiciels</a:t>
            </a:r>
            <a:endParaRPr lang="fr-BE" dirty="0"/>
          </a:p>
          <a:p>
            <a:pPr marL="514350" indent="-514350">
              <a:buAutoNum type="arabicParenR"/>
            </a:pPr>
            <a:endParaRPr lang="fr-BE" dirty="0"/>
          </a:p>
        </p:txBody>
      </p:sp>
      <p:sp>
        <p:nvSpPr>
          <p:cNvPr id="4" name="Espace réservé du numéro de diapositive 3">
            <a:extLst>
              <a:ext uri="{FF2B5EF4-FFF2-40B4-BE49-F238E27FC236}">
                <a16:creationId xmlns:a16="http://schemas.microsoft.com/office/drawing/2014/main" id="{5E400198-4EF2-E144-B253-ECC239B63FDF}"/>
              </a:ext>
            </a:extLst>
          </p:cNvPr>
          <p:cNvSpPr>
            <a:spLocks noGrp="1"/>
          </p:cNvSpPr>
          <p:nvPr>
            <p:ph type="sldNum" sz="quarter" idx="12"/>
          </p:nvPr>
        </p:nvSpPr>
        <p:spPr/>
        <p:txBody>
          <a:bodyPr/>
          <a:lstStyle/>
          <a:p>
            <a:fld id="{3E6DA17D-1408-2046-B14A-C3F8D5061AD3}" type="slidenum">
              <a:rPr lang="fr-FR" smtClean="0"/>
              <a:t>16</a:t>
            </a:fld>
            <a:endParaRPr lang="fr-FR"/>
          </a:p>
        </p:txBody>
      </p:sp>
    </p:spTree>
    <p:extLst>
      <p:ext uri="{BB962C8B-B14F-4D97-AF65-F5344CB8AC3E}">
        <p14:creationId xmlns:p14="http://schemas.microsoft.com/office/powerpoint/2010/main" val="4541996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2. La redécouverte du droit primaire </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a:bodyPr>
          <a:lstStyle/>
          <a:p>
            <a:r>
              <a:rPr lang="fr-BE" dirty="0"/>
              <a:t>L’article 19, § 1</a:t>
            </a:r>
            <a:r>
              <a:rPr lang="fr-BE" baseline="30000" dirty="0"/>
              <a:t>er</a:t>
            </a:r>
            <a:r>
              <a:rPr lang="fr-BE" dirty="0"/>
              <a:t>, al. 2, TUE et la protection juridictionnelle effective</a:t>
            </a:r>
          </a:p>
          <a:p>
            <a:pPr lvl="1"/>
            <a:r>
              <a:rPr lang="fr-BE" dirty="0"/>
              <a:t>Applicable dans tout domaine « couvert par le droit de l’Union » (C-64/16 </a:t>
            </a:r>
            <a:r>
              <a:rPr lang="fr-BE" i="1" dirty="0" err="1"/>
              <a:t>Associaçao</a:t>
            </a:r>
            <a:r>
              <a:rPr lang="fr-BE" i="1" dirty="0"/>
              <a:t> </a:t>
            </a:r>
            <a:r>
              <a:rPr lang="fr-BE" i="1" dirty="0" err="1"/>
              <a:t>Sindical</a:t>
            </a:r>
            <a:r>
              <a:rPr lang="fr-BE" i="1" dirty="0"/>
              <a:t> dos </a:t>
            </a:r>
            <a:r>
              <a:rPr lang="fr-BE" i="1" dirty="0" err="1"/>
              <a:t>Juizes</a:t>
            </a:r>
            <a:r>
              <a:rPr lang="fr-BE" i="1" dirty="0"/>
              <a:t> </a:t>
            </a:r>
            <a:r>
              <a:rPr lang="fr-BE" i="1" dirty="0" err="1"/>
              <a:t>Portugueses</a:t>
            </a:r>
            <a:r>
              <a:rPr lang="fr-BE"/>
              <a:t>, C-49/18 </a:t>
            </a:r>
            <a:r>
              <a:rPr lang="fr-BE" i="1"/>
              <a:t>Vindel</a:t>
            </a:r>
            <a:r>
              <a:rPr lang="fr-BE" dirty="0"/>
              <a:t>, C-619/18 </a:t>
            </a:r>
            <a:r>
              <a:rPr lang="fr-BE" i="1" dirty="0"/>
              <a:t>Commission / Pologne</a:t>
            </a:r>
            <a:r>
              <a:rPr lang="fr-BE" dirty="0"/>
              <a:t>, etc.) </a:t>
            </a:r>
          </a:p>
          <a:p>
            <a:pPr lvl="1"/>
            <a:r>
              <a:rPr lang="fr-BE" dirty="0"/>
              <a:t>Couvre les règles relatives à toute juridiction «  appelé à statuer sur des questions liées à l’application ou à l’interprétation du droit de l’Union  »</a:t>
            </a:r>
          </a:p>
          <a:p>
            <a:pPr lvl="1"/>
            <a:r>
              <a:rPr lang="fr-BE" dirty="0"/>
              <a:t>L’article 19, § 1</a:t>
            </a:r>
            <a:r>
              <a:rPr lang="fr-BE" baseline="30000" dirty="0"/>
              <a:t>er</a:t>
            </a:r>
            <a:r>
              <a:rPr lang="fr-BE" dirty="0"/>
              <a:t>, al. 2, TUE, cheval de Troie de l’article 47? C-896/19 </a:t>
            </a:r>
            <a:r>
              <a:rPr lang="fr-BE" i="1" dirty="0"/>
              <a:t>Repubblika</a:t>
            </a:r>
            <a:r>
              <a:rPr lang="fr-BE" dirty="0"/>
              <a:t>: l’indépendance relève du « contenu essentiel »…. Juste le contenu essentiel? </a:t>
            </a:r>
            <a:r>
              <a:rPr lang="fr-BE" dirty="0" err="1"/>
              <a:t>=&gt; </a:t>
            </a:r>
            <a:r>
              <a:rPr lang="fr-BE" b="1" dirty="0" err="1"/>
              <a:t>Espace pour des renvois préjudiciels</a:t>
            </a:r>
          </a:p>
          <a:p>
            <a:pPr lvl="1"/>
            <a:r>
              <a:rPr lang="fr-BE" dirty="0"/>
              <a:t>Vers une portée différenciée des dispositions de la Charte?</a:t>
            </a:r>
          </a:p>
        </p:txBody>
      </p:sp>
      <p:sp>
        <p:nvSpPr>
          <p:cNvPr id="4" name="Espace réservé du numéro de diapositive 3">
            <a:extLst>
              <a:ext uri="{FF2B5EF4-FFF2-40B4-BE49-F238E27FC236}">
                <a16:creationId xmlns:a16="http://schemas.microsoft.com/office/drawing/2014/main" id="{6CF4DC42-01B1-2249-949E-1EBAA4AD0DCC}"/>
              </a:ext>
            </a:extLst>
          </p:cNvPr>
          <p:cNvSpPr>
            <a:spLocks noGrp="1"/>
          </p:cNvSpPr>
          <p:nvPr>
            <p:ph type="sldNum" sz="quarter" idx="12"/>
          </p:nvPr>
        </p:nvSpPr>
        <p:spPr/>
        <p:txBody>
          <a:bodyPr/>
          <a:lstStyle/>
          <a:p>
            <a:fld id="{3E6DA17D-1408-2046-B14A-C3F8D5061AD3}" type="slidenum">
              <a:rPr lang="fr-FR" smtClean="0"/>
              <a:t>17</a:t>
            </a:fld>
            <a:endParaRPr lang="fr-FR"/>
          </a:p>
        </p:txBody>
      </p:sp>
    </p:spTree>
    <p:extLst>
      <p:ext uri="{BB962C8B-B14F-4D97-AF65-F5344CB8AC3E}">
        <p14:creationId xmlns:p14="http://schemas.microsoft.com/office/powerpoint/2010/main" val="28805649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715AC4-8B59-B641-993C-F5378C08265A}"/>
              </a:ext>
            </a:extLst>
          </p:cNvPr>
          <p:cNvSpPr>
            <a:spLocks noGrp="1"/>
          </p:cNvSpPr>
          <p:nvPr>
            <p:ph type="title"/>
          </p:nvPr>
        </p:nvSpPr>
        <p:spPr>
          <a:xfrm>
            <a:off x="831850" y="872836"/>
            <a:ext cx="10515600" cy="2867891"/>
          </a:xfrm>
        </p:spPr>
        <p:txBody>
          <a:bodyPr/>
          <a:lstStyle/>
          <a:p>
            <a:r>
              <a:rPr lang="fr-FR" dirty="0"/>
              <a:t>IV. Tentative de synthèse</a:t>
            </a:r>
          </a:p>
        </p:txBody>
      </p:sp>
      <p:sp>
        <p:nvSpPr>
          <p:cNvPr id="3" name="Espace réservé du numéro de diapositive 2">
            <a:extLst>
              <a:ext uri="{FF2B5EF4-FFF2-40B4-BE49-F238E27FC236}">
                <a16:creationId xmlns:a16="http://schemas.microsoft.com/office/drawing/2014/main" id="{4607A250-72CA-4B49-93F1-5A8688229DD4}"/>
              </a:ext>
            </a:extLst>
          </p:cNvPr>
          <p:cNvSpPr>
            <a:spLocks noGrp="1"/>
          </p:cNvSpPr>
          <p:nvPr>
            <p:ph type="sldNum" sz="quarter" idx="12"/>
          </p:nvPr>
        </p:nvSpPr>
        <p:spPr/>
        <p:txBody>
          <a:bodyPr/>
          <a:lstStyle/>
          <a:p>
            <a:fld id="{3E6DA17D-1408-2046-B14A-C3F8D5061AD3}" type="slidenum">
              <a:rPr lang="fr-FR" smtClean="0"/>
              <a:t>18</a:t>
            </a:fld>
            <a:endParaRPr lang="fr-FR"/>
          </a:p>
        </p:txBody>
      </p:sp>
    </p:spTree>
    <p:extLst>
      <p:ext uri="{BB962C8B-B14F-4D97-AF65-F5344CB8AC3E}">
        <p14:creationId xmlns:p14="http://schemas.microsoft.com/office/powerpoint/2010/main" val="15937083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77953B2-99A4-2958-B941-702564FD7159}"/>
              </a:ext>
            </a:extLst>
          </p:cNvPr>
          <p:cNvSpPr>
            <a:spLocks noGrp="1"/>
          </p:cNvSpPr>
          <p:nvPr>
            <p:ph idx="1"/>
          </p:nvPr>
        </p:nvSpPr>
        <p:spPr/>
        <p:txBody>
          <a:bodyPr>
            <a:normAutofit/>
          </a:bodyPr>
          <a:lstStyle/>
          <a:p>
            <a:r>
              <a:rPr lang="fr-FR" sz="3600"/>
              <a:t>Avant d’examiner un moyen pris de la violation de la Charte des droits fondamentaux, il faut d’abord examiner l’applicabilité de celle-ci.</a:t>
            </a:r>
          </a:p>
          <a:p>
            <a:r>
              <a:rPr lang="fr-FR" sz="3600"/>
              <a:t>Comment? Proposition de raisonnement en deux étapes.</a:t>
            </a:r>
          </a:p>
        </p:txBody>
      </p:sp>
      <p:sp>
        <p:nvSpPr>
          <p:cNvPr id="4" name="Espace réservé du numéro de diapositive 3">
            <a:extLst>
              <a:ext uri="{FF2B5EF4-FFF2-40B4-BE49-F238E27FC236}">
                <a16:creationId xmlns:a16="http://schemas.microsoft.com/office/drawing/2014/main" id="{5F80D19A-1149-BF4F-C410-CF18C56B8250}"/>
              </a:ext>
            </a:extLst>
          </p:cNvPr>
          <p:cNvSpPr>
            <a:spLocks noGrp="1"/>
          </p:cNvSpPr>
          <p:nvPr>
            <p:ph type="sldNum" sz="quarter" idx="12"/>
          </p:nvPr>
        </p:nvSpPr>
        <p:spPr/>
        <p:txBody>
          <a:bodyPr/>
          <a:lstStyle/>
          <a:p>
            <a:fld id="{3E6DA17D-1408-2046-B14A-C3F8D5061AD3}" type="slidenum">
              <a:rPr lang="fr-FR" smtClean="0"/>
              <a:t>19</a:t>
            </a:fld>
            <a:endParaRPr lang="fr-FR"/>
          </a:p>
        </p:txBody>
      </p:sp>
    </p:spTree>
    <p:extLst>
      <p:ext uri="{BB962C8B-B14F-4D97-AF65-F5344CB8AC3E}">
        <p14:creationId xmlns:p14="http://schemas.microsoft.com/office/powerpoint/2010/main" val="2526176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032F57-612E-9542-BCFA-EA9C3B406B11}"/>
              </a:ext>
            </a:extLst>
          </p:cNvPr>
          <p:cNvSpPr>
            <a:spLocks noGrp="1"/>
          </p:cNvSpPr>
          <p:nvPr>
            <p:ph type="title"/>
          </p:nvPr>
        </p:nvSpPr>
        <p:spPr/>
        <p:txBody>
          <a:bodyPr/>
          <a:lstStyle/>
          <a:p>
            <a:r>
              <a:rPr lang="fr-FR" dirty="0"/>
              <a:t>Introduction</a:t>
            </a:r>
          </a:p>
        </p:txBody>
      </p:sp>
      <p:sp>
        <p:nvSpPr>
          <p:cNvPr id="3" name="Espace réservé du contenu 2">
            <a:extLst>
              <a:ext uri="{FF2B5EF4-FFF2-40B4-BE49-F238E27FC236}">
                <a16:creationId xmlns:a16="http://schemas.microsoft.com/office/drawing/2014/main" id="{A249DD97-83EF-5644-A208-8C88DDB5ECDE}"/>
              </a:ext>
            </a:extLst>
          </p:cNvPr>
          <p:cNvSpPr>
            <a:spLocks noGrp="1"/>
          </p:cNvSpPr>
          <p:nvPr>
            <p:ph idx="1"/>
          </p:nvPr>
        </p:nvSpPr>
        <p:spPr/>
        <p:txBody>
          <a:bodyPr/>
          <a:lstStyle/>
          <a:p>
            <a:r>
              <a:rPr lang="fr-FR" dirty="0"/>
              <a:t>L’objet: L’applicabilité de la Charte aux </a:t>
            </a:r>
            <a:r>
              <a:rPr lang="fr-FR" u="sng" dirty="0"/>
              <a:t>Etats membres</a:t>
            </a:r>
          </a:p>
          <a:p>
            <a:r>
              <a:rPr lang="fr-FR" dirty="0"/>
              <a:t>Le plan:</a:t>
            </a:r>
          </a:p>
          <a:p>
            <a:pPr lvl="1"/>
            <a:r>
              <a:rPr lang="fr-FR" dirty="0"/>
              <a:t>Des balises théoriques (à peu près) constantes</a:t>
            </a:r>
          </a:p>
          <a:p>
            <a:pPr lvl="1"/>
            <a:r>
              <a:rPr lang="fr-FR" dirty="0"/>
              <a:t>Des évolutions contrastées</a:t>
            </a:r>
          </a:p>
          <a:p>
            <a:pPr lvl="1"/>
            <a:r>
              <a:rPr lang="fr-FR" dirty="0"/>
              <a:t>Une jurisprudence en ébullition</a:t>
            </a:r>
          </a:p>
          <a:p>
            <a:pPr lvl="1"/>
            <a:r>
              <a:rPr lang="fr-FR" dirty="0"/>
              <a:t>Tentative de synthèse</a:t>
            </a:r>
          </a:p>
          <a:p>
            <a:pPr lvl="1"/>
            <a:endParaRPr lang="fr-FR" dirty="0"/>
          </a:p>
        </p:txBody>
      </p:sp>
      <p:sp>
        <p:nvSpPr>
          <p:cNvPr id="4" name="Espace réservé du numéro de diapositive 3">
            <a:extLst>
              <a:ext uri="{FF2B5EF4-FFF2-40B4-BE49-F238E27FC236}">
                <a16:creationId xmlns:a16="http://schemas.microsoft.com/office/drawing/2014/main" id="{F237DC6F-F5F6-FC40-B13C-B13EABC18341}"/>
              </a:ext>
            </a:extLst>
          </p:cNvPr>
          <p:cNvSpPr>
            <a:spLocks noGrp="1"/>
          </p:cNvSpPr>
          <p:nvPr>
            <p:ph type="sldNum" sz="quarter" idx="12"/>
          </p:nvPr>
        </p:nvSpPr>
        <p:spPr/>
        <p:txBody>
          <a:bodyPr/>
          <a:lstStyle/>
          <a:p>
            <a:fld id="{3E6DA17D-1408-2046-B14A-C3F8D5061AD3}" type="slidenum">
              <a:rPr lang="fr-FR" smtClean="0"/>
              <a:t>2</a:t>
            </a:fld>
            <a:endParaRPr lang="fr-FR"/>
          </a:p>
        </p:txBody>
      </p:sp>
    </p:spTree>
    <p:extLst>
      <p:ext uri="{BB962C8B-B14F-4D97-AF65-F5344CB8AC3E}">
        <p14:creationId xmlns:p14="http://schemas.microsoft.com/office/powerpoint/2010/main" val="19109479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a:extLst>
              <a:ext uri="{FF2B5EF4-FFF2-40B4-BE49-F238E27FC236}">
                <a16:creationId xmlns:a16="http://schemas.microsoft.com/office/drawing/2014/main" id="{18838B09-B727-DBC1-F307-393D1B69F944}"/>
              </a:ext>
            </a:extLst>
          </p:cNvPr>
          <p:cNvGraphicFramePr/>
          <p:nvPr>
            <p:extLst>
              <p:ext uri="{D42A27DB-BD31-4B8C-83A1-F6EECF244321}">
                <p14:modId xmlns:p14="http://schemas.microsoft.com/office/powerpoint/2010/main" val="1726034135"/>
              </p:ext>
            </p:extLst>
          </p:nvPr>
        </p:nvGraphicFramePr>
        <p:xfrm>
          <a:off x="838200" y="1171575"/>
          <a:ext cx="10515600" cy="51847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Espace réservé du numéro de diapositive 2">
            <a:extLst>
              <a:ext uri="{FF2B5EF4-FFF2-40B4-BE49-F238E27FC236}">
                <a16:creationId xmlns:a16="http://schemas.microsoft.com/office/drawing/2014/main" id="{0A9E81F5-E9B8-00BA-4E13-40E7E9B34F95}"/>
              </a:ext>
            </a:extLst>
          </p:cNvPr>
          <p:cNvSpPr>
            <a:spLocks noGrp="1"/>
          </p:cNvSpPr>
          <p:nvPr>
            <p:ph type="sldNum" sz="quarter" idx="12"/>
          </p:nvPr>
        </p:nvSpPr>
        <p:spPr/>
        <p:txBody>
          <a:bodyPr/>
          <a:lstStyle/>
          <a:p>
            <a:fld id="{3E6DA17D-1408-2046-B14A-C3F8D5061AD3}" type="slidenum">
              <a:rPr lang="fr-FR" smtClean="0"/>
              <a:t>20</a:t>
            </a:fld>
            <a:endParaRPr lang="fr-FR"/>
          </a:p>
        </p:txBody>
      </p:sp>
      <p:sp>
        <p:nvSpPr>
          <p:cNvPr id="5" name="ZoneTexte 4">
            <a:extLst>
              <a:ext uri="{FF2B5EF4-FFF2-40B4-BE49-F238E27FC236}">
                <a16:creationId xmlns:a16="http://schemas.microsoft.com/office/drawing/2014/main" id="{8C2D7069-C064-B55C-11F6-206478E33AE9}"/>
              </a:ext>
            </a:extLst>
          </p:cNvPr>
          <p:cNvSpPr txBox="1"/>
          <p:nvPr/>
        </p:nvSpPr>
        <p:spPr>
          <a:xfrm>
            <a:off x="838201" y="585788"/>
            <a:ext cx="10515600" cy="523220"/>
          </a:xfrm>
          <a:prstGeom prst="rect">
            <a:avLst/>
          </a:prstGeom>
          <a:noFill/>
        </p:spPr>
        <p:txBody>
          <a:bodyPr wrap="square" rtlCol="0">
            <a:spAutoFit/>
          </a:bodyPr>
          <a:lstStyle/>
          <a:p>
            <a:pPr algn="ctr"/>
            <a:r>
              <a:rPr lang="fr-FR" sz="2800"/>
              <a:t>Première étape: y a-t-il un acte de droit dérivé?</a:t>
            </a:r>
          </a:p>
        </p:txBody>
      </p:sp>
    </p:spTree>
    <p:extLst>
      <p:ext uri="{BB962C8B-B14F-4D97-AF65-F5344CB8AC3E}">
        <p14:creationId xmlns:p14="http://schemas.microsoft.com/office/powerpoint/2010/main" val="32784416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a:extLst>
              <a:ext uri="{FF2B5EF4-FFF2-40B4-BE49-F238E27FC236}">
                <a16:creationId xmlns:a16="http://schemas.microsoft.com/office/drawing/2014/main" id="{18838B09-B727-DBC1-F307-393D1B69F944}"/>
              </a:ext>
            </a:extLst>
          </p:cNvPr>
          <p:cNvGraphicFramePr/>
          <p:nvPr>
            <p:extLst>
              <p:ext uri="{D42A27DB-BD31-4B8C-83A1-F6EECF244321}">
                <p14:modId xmlns:p14="http://schemas.microsoft.com/office/powerpoint/2010/main" val="253934876"/>
              </p:ext>
            </p:extLst>
          </p:nvPr>
        </p:nvGraphicFramePr>
        <p:xfrm>
          <a:off x="185737" y="1114425"/>
          <a:ext cx="11858625" cy="52419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Espace réservé du numéro de diapositive 2">
            <a:extLst>
              <a:ext uri="{FF2B5EF4-FFF2-40B4-BE49-F238E27FC236}">
                <a16:creationId xmlns:a16="http://schemas.microsoft.com/office/drawing/2014/main" id="{0A9E81F5-E9B8-00BA-4E13-40E7E9B34F95}"/>
              </a:ext>
            </a:extLst>
          </p:cNvPr>
          <p:cNvSpPr>
            <a:spLocks noGrp="1"/>
          </p:cNvSpPr>
          <p:nvPr>
            <p:ph type="sldNum" sz="quarter" idx="12"/>
          </p:nvPr>
        </p:nvSpPr>
        <p:spPr/>
        <p:txBody>
          <a:bodyPr/>
          <a:lstStyle/>
          <a:p>
            <a:fld id="{3E6DA17D-1408-2046-B14A-C3F8D5061AD3}" type="slidenum">
              <a:rPr lang="fr-FR" smtClean="0"/>
              <a:t>21</a:t>
            </a:fld>
            <a:endParaRPr lang="fr-FR"/>
          </a:p>
        </p:txBody>
      </p:sp>
      <p:sp>
        <p:nvSpPr>
          <p:cNvPr id="2" name="ZoneTexte 1">
            <a:extLst>
              <a:ext uri="{FF2B5EF4-FFF2-40B4-BE49-F238E27FC236}">
                <a16:creationId xmlns:a16="http://schemas.microsoft.com/office/drawing/2014/main" id="{F2807249-F28F-0695-28D1-0001151FD175}"/>
              </a:ext>
            </a:extLst>
          </p:cNvPr>
          <p:cNvSpPr txBox="1"/>
          <p:nvPr/>
        </p:nvSpPr>
        <p:spPr>
          <a:xfrm>
            <a:off x="1100138" y="414338"/>
            <a:ext cx="10458450" cy="523220"/>
          </a:xfrm>
          <a:prstGeom prst="rect">
            <a:avLst/>
          </a:prstGeom>
          <a:noFill/>
        </p:spPr>
        <p:txBody>
          <a:bodyPr wrap="square" rtlCol="0">
            <a:spAutoFit/>
          </a:bodyPr>
          <a:lstStyle/>
          <a:p>
            <a:pPr algn="ctr"/>
            <a:r>
              <a:rPr lang="fr-FR" sz="2800"/>
              <a:t>Deuxième étape: Y a-t-il un point d’ancrage dans le droit primaire?</a:t>
            </a:r>
          </a:p>
        </p:txBody>
      </p:sp>
    </p:spTree>
    <p:extLst>
      <p:ext uri="{BB962C8B-B14F-4D97-AF65-F5344CB8AC3E}">
        <p14:creationId xmlns:p14="http://schemas.microsoft.com/office/powerpoint/2010/main" val="9397068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B15BB10-0A7D-9386-E678-0C173C195B8E}"/>
              </a:ext>
            </a:extLst>
          </p:cNvPr>
          <p:cNvSpPr>
            <a:spLocks noGrp="1"/>
          </p:cNvSpPr>
          <p:nvPr>
            <p:ph type="title"/>
          </p:nvPr>
        </p:nvSpPr>
        <p:spPr>
          <a:xfrm>
            <a:off x="838200" y="365125"/>
            <a:ext cx="10515600" cy="5674728"/>
          </a:xfrm>
        </p:spPr>
        <p:txBody>
          <a:bodyPr>
            <a:normAutofit/>
          </a:bodyPr>
          <a:lstStyle/>
          <a:p>
            <a:pPr algn="ctr"/>
            <a:r>
              <a:rPr lang="fr-FR" sz="5000"/>
              <a:t>Merci pour votre attention</a:t>
            </a:r>
            <a:br>
              <a:rPr lang="fr-FR"/>
            </a:br>
            <a:br>
              <a:rPr lang="fr-FR"/>
            </a:br>
            <a:r>
              <a:rPr lang="fr-FR" sz="3200"/>
              <a:t>antoine.bailleux@usaintlouis.be</a:t>
            </a:r>
          </a:p>
        </p:txBody>
      </p:sp>
      <p:sp>
        <p:nvSpPr>
          <p:cNvPr id="3" name="Espace réservé du numéro de diapositive 2">
            <a:extLst>
              <a:ext uri="{FF2B5EF4-FFF2-40B4-BE49-F238E27FC236}">
                <a16:creationId xmlns:a16="http://schemas.microsoft.com/office/drawing/2014/main" id="{B3A3B523-9014-68EB-C1B1-381713FC8282}"/>
              </a:ext>
            </a:extLst>
          </p:cNvPr>
          <p:cNvSpPr>
            <a:spLocks noGrp="1"/>
          </p:cNvSpPr>
          <p:nvPr>
            <p:ph type="sldNum" sz="quarter" idx="12"/>
          </p:nvPr>
        </p:nvSpPr>
        <p:spPr/>
        <p:txBody>
          <a:bodyPr/>
          <a:lstStyle/>
          <a:p>
            <a:fld id="{3E6DA17D-1408-2046-B14A-C3F8D5061AD3}" type="slidenum">
              <a:rPr lang="fr-FR" smtClean="0"/>
              <a:t>22</a:t>
            </a:fld>
            <a:endParaRPr lang="fr-FR"/>
          </a:p>
        </p:txBody>
      </p:sp>
    </p:spTree>
    <p:extLst>
      <p:ext uri="{BB962C8B-B14F-4D97-AF65-F5344CB8AC3E}">
        <p14:creationId xmlns:p14="http://schemas.microsoft.com/office/powerpoint/2010/main" val="3254902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715AC4-8B59-B641-993C-F5378C08265A}"/>
              </a:ext>
            </a:extLst>
          </p:cNvPr>
          <p:cNvSpPr>
            <a:spLocks noGrp="1"/>
          </p:cNvSpPr>
          <p:nvPr>
            <p:ph type="title"/>
          </p:nvPr>
        </p:nvSpPr>
        <p:spPr>
          <a:xfrm>
            <a:off x="831850" y="872836"/>
            <a:ext cx="10515600" cy="2867891"/>
          </a:xfrm>
        </p:spPr>
        <p:txBody>
          <a:bodyPr/>
          <a:lstStyle/>
          <a:p>
            <a:r>
              <a:rPr lang="fr-FR" dirty="0"/>
              <a:t>I. 	Des balises théoriques (à peu 	près) constantes</a:t>
            </a:r>
          </a:p>
        </p:txBody>
      </p:sp>
      <p:sp>
        <p:nvSpPr>
          <p:cNvPr id="3" name="Espace réservé du numéro de diapositive 2">
            <a:extLst>
              <a:ext uri="{FF2B5EF4-FFF2-40B4-BE49-F238E27FC236}">
                <a16:creationId xmlns:a16="http://schemas.microsoft.com/office/drawing/2014/main" id="{2D5BD518-6041-5046-A346-ED317869360B}"/>
              </a:ext>
            </a:extLst>
          </p:cNvPr>
          <p:cNvSpPr>
            <a:spLocks noGrp="1"/>
          </p:cNvSpPr>
          <p:nvPr>
            <p:ph type="sldNum" sz="quarter" idx="12"/>
          </p:nvPr>
        </p:nvSpPr>
        <p:spPr/>
        <p:txBody>
          <a:bodyPr/>
          <a:lstStyle/>
          <a:p>
            <a:fld id="{3E6DA17D-1408-2046-B14A-C3F8D5061AD3}" type="slidenum">
              <a:rPr lang="fr-FR" smtClean="0"/>
              <a:t>3</a:t>
            </a:fld>
            <a:endParaRPr lang="fr-FR"/>
          </a:p>
        </p:txBody>
      </p:sp>
    </p:spTree>
    <p:extLst>
      <p:ext uri="{BB962C8B-B14F-4D97-AF65-F5344CB8AC3E}">
        <p14:creationId xmlns:p14="http://schemas.microsoft.com/office/powerpoint/2010/main" val="338788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1. L’article 51 de la Charte</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a:bodyPr>
          <a:lstStyle/>
          <a:p>
            <a:pPr marL="0" indent="0">
              <a:buNone/>
            </a:pPr>
            <a:r>
              <a:rPr lang="fr-BE" dirty="0"/>
              <a:t>Article 51: « 1.   Les dispositions de la présente Charte s'adressent aux institutions, organes et organismes de l'Union dans le respect du principe de subsidiarité, ainsi qu'</a:t>
            </a:r>
            <a:r>
              <a:rPr lang="fr-BE" b="1" dirty="0"/>
              <a:t>aux États membres uniquement lorsqu'ils mettent en œuvre le droit de l'Union</a:t>
            </a:r>
            <a:r>
              <a:rPr lang="fr-BE" dirty="0"/>
              <a:t>. (…)</a:t>
            </a:r>
          </a:p>
          <a:p>
            <a:pPr marL="0" indent="0">
              <a:buNone/>
            </a:pPr>
            <a:r>
              <a:rPr lang="fr-BE" dirty="0"/>
              <a:t>2.   La présente Charte </a:t>
            </a:r>
            <a:r>
              <a:rPr lang="fr-BE" b="1" dirty="0"/>
              <a:t>n'étend pas le champ d'application du droit de l'Union au-delà des compétences de l'Union</a:t>
            </a:r>
            <a:r>
              <a:rPr lang="fr-BE" dirty="0"/>
              <a:t>, ni ne crée aucune compétence ni aucune tâche nouvelles pour l'Union et ne modifie pas les compétences et tâches définies dans les traités. »</a:t>
            </a:r>
          </a:p>
        </p:txBody>
      </p:sp>
      <p:sp>
        <p:nvSpPr>
          <p:cNvPr id="4" name="Espace réservé du numéro de diapositive 3">
            <a:extLst>
              <a:ext uri="{FF2B5EF4-FFF2-40B4-BE49-F238E27FC236}">
                <a16:creationId xmlns:a16="http://schemas.microsoft.com/office/drawing/2014/main" id="{FCBDA5BF-FA68-3B4E-81AA-372E264D636E}"/>
              </a:ext>
            </a:extLst>
          </p:cNvPr>
          <p:cNvSpPr>
            <a:spLocks noGrp="1"/>
          </p:cNvSpPr>
          <p:nvPr>
            <p:ph type="sldNum" sz="quarter" idx="12"/>
          </p:nvPr>
        </p:nvSpPr>
        <p:spPr/>
        <p:txBody>
          <a:bodyPr/>
          <a:lstStyle/>
          <a:p>
            <a:fld id="{3E6DA17D-1408-2046-B14A-C3F8D5061AD3}" type="slidenum">
              <a:rPr lang="fr-FR" smtClean="0"/>
              <a:t>4</a:t>
            </a:fld>
            <a:endParaRPr lang="fr-FR"/>
          </a:p>
        </p:txBody>
      </p:sp>
    </p:spTree>
    <p:extLst>
      <p:ext uri="{BB962C8B-B14F-4D97-AF65-F5344CB8AC3E}">
        <p14:creationId xmlns:p14="http://schemas.microsoft.com/office/powerpoint/2010/main" val="589218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2. Les explications</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a:bodyPr>
          <a:lstStyle/>
          <a:p>
            <a:pPr marL="0" indent="0">
              <a:buNone/>
            </a:pPr>
            <a:r>
              <a:rPr lang="fr-BE" dirty="0"/>
              <a:t>« En ce qui concerne, les États membres, il résulte sans ambiguïté de la jurisprudence de la Cour que l'obligation de respecter les droits fondamentaux définis dans le cadre de l'Union ne s'impose aux États membres que lorsqu'ils </a:t>
            </a:r>
            <a:r>
              <a:rPr lang="fr-BE" b="1" dirty="0"/>
              <a:t>agissent dans le champ d'application du droit de l'Union</a:t>
            </a:r>
            <a:r>
              <a:rPr lang="fr-BE" dirty="0"/>
              <a:t> (arrêt du 13 juillet 1989, </a:t>
            </a:r>
            <a:r>
              <a:rPr lang="fr-BE" dirty="0" err="1"/>
              <a:t>Wachauf</a:t>
            </a:r>
            <a:r>
              <a:rPr lang="fr-BE" dirty="0"/>
              <a:t>, </a:t>
            </a:r>
            <a:r>
              <a:rPr lang="fr-BE" dirty="0" err="1"/>
              <a:t>aff.</a:t>
            </a:r>
            <a:r>
              <a:rPr lang="fr-BE" dirty="0"/>
              <a:t> 5/88, rec. 1989, p. 2609; arrêt du 18 juin 1991, ERT, rec. 1991, p. I-2925; arrêt du 18 décembre 1997, </a:t>
            </a:r>
            <a:r>
              <a:rPr lang="fr-BE" dirty="0" err="1"/>
              <a:t>aff.</a:t>
            </a:r>
            <a:r>
              <a:rPr lang="fr-BE" dirty="0"/>
              <a:t> C-309/96 </a:t>
            </a:r>
            <a:r>
              <a:rPr lang="fr-BE" dirty="0" err="1"/>
              <a:t>Annibaldi</a:t>
            </a:r>
            <a:r>
              <a:rPr lang="fr-BE" dirty="0"/>
              <a:t>, rec. 1997, p. I-7493)  ».</a:t>
            </a:r>
          </a:p>
          <a:p>
            <a:pPr marL="0" indent="0">
              <a:buNone/>
            </a:pPr>
            <a:r>
              <a:rPr lang="fr-BE" b="1" dirty="0"/>
              <a:t>=&gt; Un alignement sur la jurisprudence relative aux principes généraux du droit de l’UE</a:t>
            </a:r>
          </a:p>
        </p:txBody>
      </p:sp>
      <p:sp>
        <p:nvSpPr>
          <p:cNvPr id="4" name="Espace réservé du numéro de diapositive 3">
            <a:extLst>
              <a:ext uri="{FF2B5EF4-FFF2-40B4-BE49-F238E27FC236}">
                <a16:creationId xmlns:a16="http://schemas.microsoft.com/office/drawing/2014/main" id="{C5BA6C3D-DF7F-3646-9E56-A4B2925172BA}"/>
              </a:ext>
            </a:extLst>
          </p:cNvPr>
          <p:cNvSpPr>
            <a:spLocks noGrp="1"/>
          </p:cNvSpPr>
          <p:nvPr>
            <p:ph type="sldNum" sz="quarter" idx="12"/>
          </p:nvPr>
        </p:nvSpPr>
        <p:spPr/>
        <p:txBody>
          <a:bodyPr/>
          <a:lstStyle/>
          <a:p>
            <a:fld id="{3E6DA17D-1408-2046-B14A-C3F8D5061AD3}" type="slidenum">
              <a:rPr lang="fr-FR" smtClean="0"/>
              <a:t>5</a:t>
            </a:fld>
            <a:endParaRPr lang="fr-FR"/>
          </a:p>
        </p:txBody>
      </p:sp>
    </p:spTree>
    <p:extLst>
      <p:ext uri="{BB962C8B-B14F-4D97-AF65-F5344CB8AC3E}">
        <p14:creationId xmlns:p14="http://schemas.microsoft.com/office/powerpoint/2010/main" val="1412898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3. La jurisprudence classique</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fontScale="92500" lnSpcReduction="10000"/>
          </a:bodyPr>
          <a:lstStyle/>
          <a:p>
            <a:pPr marL="514350" indent="-514350">
              <a:buAutoNum type="arabicParenR"/>
            </a:pPr>
            <a:r>
              <a:rPr lang="fr-BE" dirty="0"/>
              <a:t>« les droits fondamentaux garantis dans l’ordre juridique de l’Union ont vocation à être appliqués dans toutes les situations </a:t>
            </a:r>
            <a:r>
              <a:rPr lang="fr-BE" b="1" dirty="0"/>
              <a:t>régies par le droit de l’Union</a:t>
            </a:r>
            <a:r>
              <a:rPr lang="fr-BE" dirty="0"/>
              <a:t>, mais pas en dehors de telles situations  »</a:t>
            </a:r>
          </a:p>
          <a:p>
            <a:pPr marL="514350" indent="-514350">
              <a:buAutoNum type="arabicParenR"/>
            </a:pPr>
            <a:r>
              <a:rPr lang="fr-BE" dirty="0"/>
              <a:t>« Les droits fondamentaux garantis par la Charte devant, par conséquent, être respectés lorsqu’une réglementation nationale </a:t>
            </a:r>
            <a:r>
              <a:rPr lang="fr-BE" b="1" dirty="0"/>
              <a:t>entre dans le champ d’application du droit de l’Union</a:t>
            </a:r>
            <a:r>
              <a:rPr lang="fr-BE" dirty="0"/>
              <a:t>, il ne saurait exister de cas de figure qui relèvent ainsi du droit de l’Union sans que lesdits droits fondamentaux trouvent à s’appliquer.</a:t>
            </a:r>
            <a:r>
              <a:rPr lang="fr-BE" b="1" dirty="0"/>
              <a:t> L’applicabilité du droit de l’Union implique celle des droits fondamentaux garantis par la Charte</a:t>
            </a:r>
            <a:r>
              <a:rPr lang="fr-BE" dirty="0"/>
              <a:t>. » (C-617/10 </a:t>
            </a:r>
            <a:r>
              <a:rPr lang="fr-BE" i="1" dirty="0" err="1"/>
              <a:t>Åkerberg</a:t>
            </a:r>
            <a:r>
              <a:rPr lang="fr-BE" i="1" dirty="0"/>
              <a:t> </a:t>
            </a:r>
            <a:r>
              <a:rPr lang="fr-BE" i="1" dirty="0" err="1"/>
              <a:t>Fransson</a:t>
            </a:r>
            <a:r>
              <a:rPr lang="fr-BE" dirty="0"/>
              <a:t>)</a:t>
            </a:r>
          </a:p>
          <a:p>
            <a:pPr marL="0" indent="0">
              <a:buNone/>
            </a:pPr>
            <a:r>
              <a:rPr lang="fr-BE" b="1" dirty="0"/>
              <a:t>Conclusion: La Charte s’applique à </a:t>
            </a:r>
            <a:r>
              <a:rPr lang="fr-BE" b="1" i="1" dirty="0"/>
              <a:t>toutes</a:t>
            </a:r>
            <a:r>
              <a:rPr lang="fr-BE" b="1" dirty="0"/>
              <a:t> les situations mais </a:t>
            </a:r>
            <a:r>
              <a:rPr lang="fr-BE" b="1" i="1" dirty="0"/>
              <a:t>rien</a:t>
            </a:r>
            <a:r>
              <a:rPr lang="fr-BE" b="1" dirty="0"/>
              <a:t> qu’aux situations régies </a:t>
            </a:r>
            <a:r>
              <a:rPr lang="fr-BE" b="1" i="1" dirty="0"/>
              <a:t>par ailleurs</a:t>
            </a:r>
            <a:r>
              <a:rPr lang="fr-BE" b="1" dirty="0"/>
              <a:t> par le droit de l’UE</a:t>
            </a:r>
            <a:endParaRPr lang="fr-BE" dirty="0"/>
          </a:p>
        </p:txBody>
      </p:sp>
      <p:sp>
        <p:nvSpPr>
          <p:cNvPr id="4" name="Espace réservé du numéro de diapositive 3">
            <a:extLst>
              <a:ext uri="{FF2B5EF4-FFF2-40B4-BE49-F238E27FC236}">
                <a16:creationId xmlns:a16="http://schemas.microsoft.com/office/drawing/2014/main" id="{FF04A21C-B31E-414F-AF40-39556195683F}"/>
              </a:ext>
            </a:extLst>
          </p:cNvPr>
          <p:cNvSpPr>
            <a:spLocks noGrp="1"/>
          </p:cNvSpPr>
          <p:nvPr>
            <p:ph type="sldNum" sz="quarter" idx="12"/>
          </p:nvPr>
        </p:nvSpPr>
        <p:spPr/>
        <p:txBody>
          <a:bodyPr/>
          <a:lstStyle/>
          <a:p>
            <a:fld id="{3E6DA17D-1408-2046-B14A-C3F8D5061AD3}" type="slidenum">
              <a:rPr lang="fr-FR" smtClean="0"/>
              <a:t>6</a:t>
            </a:fld>
            <a:endParaRPr lang="fr-FR"/>
          </a:p>
        </p:txBody>
      </p:sp>
    </p:spTree>
    <p:extLst>
      <p:ext uri="{BB962C8B-B14F-4D97-AF65-F5344CB8AC3E}">
        <p14:creationId xmlns:p14="http://schemas.microsoft.com/office/powerpoint/2010/main" val="1611249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4. Deux balises claires</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a:bodyPr>
          <a:lstStyle/>
          <a:p>
            <a:r>
              <a:rPr lang="fr-BE" dirty="0"/>
              <a:t>La mesure nationale ne doit pas nécessairement se fonder sur un acte de droit de l’UE (ex. C-682/15 </a:t>
            </a:r>
            <a:r>
              <a:rPr lang="fr-BE" i="1" dirty="0"/>
              <a:t>Berlioz</a:t>
            </a:r>
            <a:r>
              <a:rPr lang="fr-BE" dirty="0"/>
              <a:t>) (&gt;&lt; AG Cruz Villalon dans C-617/10 </a:t>
            </a:r>
            <a:r>
              <a:rPr lang="fr-BE" i="1" dirty="0" err="1"/>
              <a:t>Fransson</a:t>
            </a:r>
            <a:r>
              <a:rPr lang="fr-BE" dirty="0"/>
              <a:t>)</a:t>
            </a:r>
            <a:endParaRPr lang="fr-BE" i="1" dirty="0"/>
          </a:p>
          <a:p>
            <a:r>
              <a:rPr lang="fr-BE" dirty="0"/>
              <a:t>« Le seul fait qu’une mesure nationale relève d’un domaine dans lequel l’Union dispose de compétences ne saurait la placer dans le champ d’application du droit de l’Union et, donc, entraîner l’applicabilité de la Charte  » (C-198/13 </a:t>
            </a:r>
            <a:r>
              <a:rPr lang="fr-BE" i="1" dirty="0"/>
              <a:t>Hernández</a:t>
            </a:r>
            <a:r>
              <a:rPr lang="fr-BE" dirty="0"/>
              <a:t>) (&gt;&lt; AG </a:t>
            </a:r>
            <a:r>
              <a:rPr lang="fr-BE" dirty="0" err="1"/>
              <a:t>Sharpston</a:t>
            </a:r>
            <a:r>
              <a:rPr lang="fr-BE" dirty="0"/>
              <a:t> dans C-34/09 </a:t>
            </a:r>
            <a:r>
              <a:rPr lang="fr-BE" i="1" dirty="0"/>
              <a:t>Ruiz </a:t>
            </a:r>
            <a:r>
              <a:rPr lang="fr-BE" i="1" dirty="0" err="1"/>
              <a:t>Zambrano</a:t>
            </a:r>
            <a:r>
              <a:rPr lang="fr-BE" dirty="0"/>
              <a:t>)</a:t>
            </a:r>
          </a:p>
          <a:p>
            <a:pPr marL="514350" indent="-514350">
              <a:buAutoNum type="arabicParenR"/>
            </a:pPr>
            <a:endParaRPr lang="fr-BE" dirty="0"/>
          </a:p>
        </p:txBody>
      </p:sp>
      <p:sp>
        <p:nvSpPr>
          <p:cNvPr id="4" name="Espace réservé du numéro de diapositive 3">
            <a:extLst>
              <a:ext uri="{FF2B5EF4-FFF2-40B4-BE49-F238E27FC236}">
                <a16:creationId xmlns:a16="http://schemas.microsoft.com/office/drawing/2014/main" id="{FF4DCBAA-7D38-FE42-9CE0-BA45ECDE4A7B}"/>
              </a:ext>
            </a:extLst>
          </p:cNvPr>
          <p:cNvSpPr>
            <a:spLocks noGrp="1"/>
          </p:cNvSpPr>
          <p:nvPr>
            <p:ph type="sldNum" sz="quarter" idx="12"/>
          </p:nvPr>
        </p:nvSpPr>
        <p:spPr/>
        <p:txBody>
          <a:bodyPr/>
          <a:lstStyle/>
          <a:p>
            <a:fld id="{3E6DA17D-1408-2046-B14A-C3F8D5061AD3}" type="slidenum">
              <a:rPr lang="fr-FR" smtClean="0"/>
              <a:t>7</a:t>
            </a:fld>
            <a:endParaRPr lang="fr-FR"/>
          </a:p>
        </p:txBody>
      </p:sp>
    </p:spTree>
    <p:extLst>
      <p:ext uri="{BB962C8B-B14F-4D97-AF65-F5344CB8AC3E}">
        <p14:creationId xmlns:p14="http://schemas.microsoft.com/office/powerpoint/2010/main" val="3704660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C61C46-778F-154D-B821-0A59BCBB12A9}"/>
              </a:ext>
            </a:extLst>
          </p:cNvPr>
          <p:cNvSpPr>
            <a:spLocks noGrp="1"/>
          </p:cNvSpPr>
          <p:nvPr>
            <p:ph type="title"/>
          </p:nvPr>
        </p:nvSpPr>
        <p:spPr/>
        <p:txBody>
          <a:bodyPr/>
          <a:lstStyle/>
          <a:p>
            <a:r>
              <a:rPr lang="fr-FR" dirty="0"/>
              <a:t>5. Le triptyque traditionnel</a:t>
            </a:r>
          </a:p>
        </p:txBody>
      </p:sp>
      <p:sp>
        <p:nvSpPr>
          <p:cNvPr id="3" name="Espace réservé du contenu 2">
            <a:extLst>
              <a:ext uri="{FF2B5EF4-FFF2-40B4-BE49-F238E27FC236}">
                <a16:creationId xmlns:a16="http://schemas.microsoft.com/office/drawing/2014/main" id="{43C0888B-40DD-F149-ACC9-2A9299E65D6C}"/>
              </a:ext>
            </a:extLst>
          </p:cNvPr>
          <p:cNvSpPr>
            <a:spLocks noGrp="1"/>
          </p:cNvSpPr>
          <p:nvPr>
            <p:ph idx="1"/>
          </p:nvPr>
        </p:nvSpPr>
        <p:spPr/>
        <p:txBody>
          <a:bodyPr>
            <a:normAutofit fontScale="92500" lnSpcReduction="20000"/>
          </a:bodyPr>
          <a:lstStyle/>
          <a:p>
            <a:pPr marL="514350" indent="-514350">
              <a:buAutoNum type="arabicParenR"/>
            </a:pPr>
            <a:r>
              <a:rPr lang="fr-BE" dirty="0"/>
              <a:t>Application,</a:t>
            </a:r>
            <a:r>
              <a:rPr lang="fr-BE" b="1" dirty="0"/>
              <a:t> sans marge d’appréciation, </a:t>
            </a:r>
            <a:r>
              <a:rPr lang="fr-BE" dirty="0"/>
              <a:t>d’un acte de droit dérivé par les autorités administratives (ex. C-314/13 </a:t>
            </a:r>
            <a:r>
              <a:rPr lang="fr-BE" i="1" dirty="0" err="1"/>
              <a:t>Peftiev</a:t>
            </a:r>
            <a:r>
              <a:rPr lang="fr-BE" dirty="0"/>
              <a:t>) ou judiciaires (ex. C-404/15 </a:t>
            </a:r>
            <a:r>
              <a:rPr lang="fr-BE" i="1" dirty="0" err="1"/>
              <a:t>Aranyosi</a:t>
            </a:r>
            <a:r>
              <a:rPr lang="fr-BE" dirty="0"/>
              <a:t>)</a:t>
            </a:r>
          </a:p>
          <a:p>
            <a:pPr marL="514350" indent="-514350">
              <a:buAutoNum type="arabicParenR"/>
            </a:pPr>
            <a:r>
              <a:rPr lang="fr-BE" dirty="0"/>
              <a:t>« dès lors que la </a:t>
            </a:r>
            <a:r>
              <a:rPr lang="fr-BE" b="1" dirty="0"/>
              <a:t>transposition d’une directive </a:t>
            </a:r>
            <a:r>
              <a:rPr lang="fr-BE" dirty="0"/>
              <a:t>par les États membres relève en tout état de cause de la situation, visée à l’article 51 de la charte (…), le niveau de protection des droits fondamentaux prévu par la Charte doit être atteint lors d’une telle transposition, indépendamment de la marge d’appréciation dont disposent les États membres lors de cette transposition. » (C-516/17 </a:t>
            </a:r>
            <a:r>
              <a:rPr lang="fr-BE" i="1" dirty="0"/>
              <a:t>Spiegel Online</a:t>
            </a:r>
            <a:r>
              <a:rPr lang="fr-BE" dirty="0"/>
              <a:t>)</a:t>
            </a:r>
          </a:p>
          <a:p>
            <a:pPr marL="514350" indent="-514350">
              <a:buAutoNum type="arabicParenR"/>
            </a:pPr>
            <a:r>
              <a:rPr lang="fr-BE" dirty="0"/>
              <a:t>« le recours, par un État membre, à des exceptions prévues par le droit de l’Union pour justifier une </a:t>
            </a:r>
            <a:r>
              <a:rPr lang="fr-BE" b="1" dirty="0"/>
              <a:t>entrave à une liberté fondamentale garantie par le traité </a:t>
            </a:r>
            <a:r>
              <a:rPr lang="fr-BE" dirty="0"/>
              <a:t>doit être considéré comme « mettant en œuvre le droit de l’Union », au sens de l’article 51, paragraphe 1, de la Charte » (C-235/17 </a:t>
            </a:r>
            <a:r>
              <a:rPr lang="fr-BE" i="1" dirty="0"/>
              <a:t>Commission / Hongrie (Usufruits sur terres agricoles)</a:t>
            </a:r>
            <a:r>
              <a:rPr lang="fr-BE" dirty="0"/>
              <a:t>)</a:t>
            </a:r>
          </a:p>
        </p:txBody>
      </p:sp>
      <p:sp>
        <p:nvSpPr>
          <p:cNvPr id="4" name="Espace réservé du numéro de diapositive 3">
            <a:extLst>
              <a:ext uri="{FF2B5EF4-FFF2-40B4-BE49-F238E27FC236}">
                <a16:creationId xmlns:a16="http://schemas.microsoft.com/office/drawing/2014/main" id="{E46654C5-EE2A-1D45-822B-9342CEBEA285}"/>
              </a:ext>
            </a:extLst>
          </p:cNvPr>
          <p:cNvSpPr>
            <a:spLocks noGrp="1"/>
          </p:cNvSpPr>
          <p:nvPr>
            <p:ph type="sldNum" sz="quarter" idx="12"/>
          </p:nvPr>
        </p:nvSpPr>
        <p:spPr/>
        <p:txBody>
          <a:bodyPr/>
          <a:lstStyle/>
          <a:p>
            <a:fld id="{3E6DA17D-1408-2046-B14A-C3F8D5061AD3}" type="slidenum">
              <a:rPr lang="fr-FR" smtClean="0"/>
              <a:t>8</a:t>
            </a:fld>
            <a:endParaRPr lang="fr-FR"/>
          </a:p>
        </p:txBody>
      </p:sp>
    </p:spTree>
    <p:extLst>
      <p:ext uri="{BB962C8B-B14F-4D97-AF65-F5344CB8AC3E}">
        <p14:creationId xmlns:p14="http://schemas.microsoft.com/office/powerpoint/2010/main" val="1787395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715AC4-8B59-B641-993C-F5378C08265A}"/>
              </a:ext>
            </a:extLst>
          </p:cNvPr>
          <p:cNvSpPr>
            <a:spLocks noGrp="1"/>
          </p:cNvSpPr>
          <p:nvPr>
            <p:ph type="title"/>
          </p:nvPr>
        </p:nvSpPr>
        <p:spPr>
          <a:xfrm>
            <a:off x="831850" y="872836"/>
            <a:ext cx="10515600" cy="2867891"/>
          </a:xfrm>
        </p:spPr>
        <p:txBody>
          <a:bodyPr/>
          <a:lstStyle/>
          <a:p>
            <a:r>
              <a:rPr lang="fr-FR" dirty="0"/>
              <a:t>II. 	Des évolutions contrastées</a:t>
            </a:r>
          </a:p>
        </p:txBody>
      </p:sp>
      <p:sp>
        <p:nvSpPr>
          <p:cNvPr id="3" name="Espace réservé du numéro de diapositive 2">
            <a:extLst>
              <a:ext uri="{FF2B5EF4-FFF2-40B4-BE49-F238E27FC236}">
                <a16:creationId xmlns:a16="http://schemas.microsoft.com/office/drawing/2014/main" id="{6A08A265-4BF2-1A48-A452-B2FD07E08B02}"/>
              </a:ext>
            </a:extLst>
          </p:cNvPr>
          <p:cNvSpPr>
            <a:spLocks noGrp="1"/>
          </p:cNvSpPr>
          <p:nvPr>
            <p:ph type="sldNum" sz="quarter" idx="12"/>
          </p:nvPr>
        </p:nvSpPr>
        <p:spPr/>
        <p:txBody>
          <a:bodyPr/>
          <a:lstStyle/>
          <a:p>
            <a:fld id="{3E6DA17D-1408-2046-B14A-C3F8D5061AD3}" type="slidenum">
              <a:rPr lang="fr-FR" smtClean="0"/>
              <a:t>9</a:t>
            </a:fld>
            <a:endParaRPr lang="fr-FR"/>
          </a:p>
        </p:txBody>
      </p:sp>
    </p:spTree>
    <p:extLst>
      <p:ext uri="{BB962C8B-B14F-4D97-AF65-F5344CB8AC3E}">
        <p14:creationId xmlns:p14="http://schemas.microsoft.com/office/powerpoint/2010/main" val="339163135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5175</TotalTime>
  <Words>2267</Words>
  <Application>Microsoft Macintosh PowerPoint</Application>
  <PresentationFormat>Grand écran</PresentationFormat>
  <Paragraphs>117</Paragraphs>
  <Slides>22</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22</vt:i4>
      </vt:variant>
    </vt:vector>
  </HeadingPairs>
  <TitlesOfParts>
    <vt:vector size="26" baseType="lpstr">
      <vt:lpstr>Arial</vt:lpstr>
      <vt:lpstr>Calibri</vt:lpstr>
      <vt:lpstr>Calibri Light</vt:lpstr>
      <vt:lpstr>Thème Office</vt:lpstr>
      <vt:lpstr>Champ d’application de la Charte et mise en œuvre du droit de l’Union</vt:lpstr>
      <vt:lpstr>Introduction</vt:lpstr>
      <vt:lpstr>I.  Des balises théoriques (à peu  près) constantes</vt:lpstr>
      <vt:lpstr>1. L’article 51 de la Charte</vt:lpstr>
      <vt:lpstr>2. Les explications</vt:lpstr>
      <vt:lpstr>3. La jurisprudence classique</vt:lpstr>
      <vt:lpstr>4. Deux balises claires</vt:lpstr>
      <vt:lpstr>5. Le triptyque traditionnel</vt:lpstr>
      <vt:lpstr>II.  Des évolutions contrastées</vt:lpstr>
      <vt:lpstr>1. Des velléités d’étirement du champ d’application…</vt:lpstr>
      <vt:lpstr>2. … Et des tentatives de recadrage</vt:lpstr>
      <vt:lpstr>III.  Une jurisprudence en     ébullition</vt:lpstr>
      <vt:lpstr>1. Le halo incertain du droit dérivé</vt:lpstr>
      <vt:lpstr>1. Le halo incertain du droit dérivé</vt:lpstr>
      <vt:lpstr>1. Le halo incertain du droit dérivé</vt:lpstr>
      <vt:lpstr>2. La redécouverte du droit primaire</vt:lpstr>
      <vt:lpstr>2. La redécouverte du droit primaire </vt:lpstr>
      <vt:lpstr>IV. Tentative de synthèse</vt:lpstr>
      <vt:lpstr>Présentation PowerPoint</vt:lpstr>
      <vt:lpstr>Présentation PowerPoint</vt:lpstr>
      <vt:lpstr>Présentation PowerPoint</vt:lpstr>
      <vt:lpstr>Merci pour votre attention  antoine.bailleux@usaintlouis.be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contours du champ d’application de la Charte</dc:title>
  <dc:creator>Utilisateur Microsoft Office</dc:creator>
  <cp:lastModifiedBy>Antoine Bailleux</cp:lastModifiedBy>
  <cp:revision>277</cp:revision>
  <cp:lastPrinted>2022-06-01T09:37:24Z</cp:lastPrinted>
  <dcterms:created xsi:type="dcterms:W3CDTF">2019-09-17T13:27:58Z</dcterms:created>
  <dcterms:modified xsi:type="dcterms:W3CDTF">2022-06-02T16:28:48Z</dcterms:modified>
</cp:coreProperties>
</file>