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61" r:id="rId2"/>
  </p:sldIdLst>
  <p:sldSz cx="30275213" cy="42803763"/>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232" userDrawn="1">
          <p15:clr>
            <a:srgbClr val="A4A3A4"/>
          </p15:clr>
        </p15:guide>
        <p15:guide id="2" pos="54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0BFB6"/>
    <a:srgbClr val="BBCCEA"/>
    <a:srgbClr val="808080"/>
    <a:srgbClr val="D1D1D1"/>
    <a:srgbClr val="95DAFB"/>
    <a:srgbClr val="5DCDF3"/>
    <a:srgbClr val="5CCCF1"/>
    <a:srgbClr val="477ECA"/>
    <a:srgbClr val="94D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61" autoAdjust="0"/>
    <p:restoredTop sz="95521" autoAdjust="0"/>
  </p:normalViewPr>
  <p:slideViewPr>
    <p:cSldViewPr snapToGrid="0">
      <p:cViewPr varScale="1">
        <p:scale>
          <a:sx n="12" d="100"/>
          <a:sy n="12" d="100"/>
        </p:scale>
        <p:origin x="2746" y="226"/>
      </p:cViewPr>
      <p:guideLst>
        <p:guide orient="horz" pos="13232"/>
        <p:guide pos="5453"/>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9202" cy="512304"/>
          </a:xfrm>
          <a:prstGeom prst="rect">
            <a:avLst/>
          </a:prstGeom>
        </p:spPr>
        <p:txBody>
          <a:bodyPr vert="horz" lIns="94796" tIns="47398" rIns="94796" bIns="47398" rtlCol="0"/>
          <a:lstStyle>
            <a:lvl1pPr algn="l">
              <a:defRPr sz="1200"/>
            </a:lvl1pPr>
          </a:lstStyle>
          <a:p>
            <a:endParaRPr lang="fr-BE"/>
          </a:p>
        </p:txBody>
      </p:sp>
      <p:sp>
        <p:nvSpPr>
          <p:cNvPr id="3" name="Espace réservé de la date 2"/>
          <p:cNvSpPr>
            <a:spLocks noGrp="1"/>
          </p:cNvSpPr>
          <p:nvPr>
            <p:ph type="dt" idx="1"/>
          </p:nvPr>
        </p:nvSpPr>
        <p:spPr>
          <a:xfrm>
            <a:off x="4023203" y="0"/>
            <a:ext cx="3079202" cy="512304"/>
          </a:xfrm>
          <a:prstGeom prst="rect">
            <a:avLst/>
          </a:prstGeom>
        </p:spPr>
        <p:txBody>
          <a:bodyPr vert="horz" lIns="94796" tIns="47398" rIns="94796" bIns="47398" rtlCol="0"/>
          <a:lstStyle>
            <a:lvl1pPr algn="r">
              <a:defRPr sz="1200"/>
            </a:lvl1pPr>
          </a:lstStyle>
          <a:p>
            <a:fld id="{0DD05B94-4EFC-49C2-B5B4-C14285EB4345}" type="datetimeFigureOut">
              <a:rPr lang="fr-BE" smtClean="0"/>
              <a:t>28-03-25</a:t>
            </a:fld>
            <a:endParaRPr lang="fr-BE"/>
          </a:p>
        </p:txBody>
      </p:sp>
      <p:sp>
        <p:nvSpPr>
          <p:cNvPr id="4" name="Espace réservé de l'image des diapositives 3"/>
          <p:cNvSpPr>
            <a:spLocks noGrp="1" noRot="1" noChangeAspect="1"/>
          </p:cNvSpPr>
          <p:nvPr>
            <p:ph type="sldImg" idx="2"/>
          </p:nvPr>
        </p:nvSpPr>
        <p:spPr>
          <a:xfrm>
            <a:off x="2330450" y="1279525"/>
            <a:ext cx="2443163" cy="3454400"/>
          </a:xfrm>
          <a:prstGeom prst="rect">
            <a:avLst/>
          </a:prstGeom>
          <a:noFill/>
          <a:ln w="12700">
            <a:solidFill>
              <a:prstClr val="black"/>
            </a:solidFill>
          </a:ln>
        </p:spPr>
        <p:txBody>
          <a:bodyPr vert="horz" lIns="94796" tIns="47398" rIns="94796" bIns="47398" rtlCol="0" anchor="ctr"/>
          <a:lstStyle/>
          <a:p>
            <a:endParaRPr lang="fr-BE"/>
          </a:p>
        </p:txBody>
      </p:sp>
      <p:sp>
        <p:nvSpPr>
          <p:cNvPr id="5" name="Espace réservé des notes 4"/>
          <p:cNvSpPr>
            <a:spLocks noGrp="1"/>
          </p:cNvSpPr>
          <p:nvPr>
            <p:ph type="body" sz="quarter" idx="3"/>
          </p:nvPr>
        </p:nvSpPr>
        <p:spPr>
          <a:xfrm>
            <a:off x="710075" y="4924989"/>
            <a:ext cx="5683914" cy="4029684"/>
          </a:xfrm>
          <a:prstGeom prst="rect">
            <a:avLst/>
          </a:prstGeom>
        </p:spPr>
        <p:txBody>
          <a:bodyPr vert="horz" lIns="94796" tIns="47398" rIns="94796" bIns="47398"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722309"/>
            <a:ext cx="3079202" cy="512304"/>
          </a:xfrm>
          <a:prstGeom prst="rect">
            <a:avLst/>
          </a:prstGeom>
        </p:spPr>
        <p:txBody>
          <a:bodyPr vert="horz" lIns="94796" tIns="47398" rIns="94796" bIns="47398"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4023203" y="9722309"/>
            <a:ext cx="3079202" cy="512304"/>
          </a:xfrm>
          <a:prstGeom prst="rect">
            <a:avLst/>
          </a:prstGeom>
        </p:spPr>
        <p:txBody>
          <a:bodyPr vert="horz" lIns="94796" tIns="47398" rIns="94796" bIns="47398" rtlCol="0" anchor="b"/>
          <a:lstStyle>
            <a:lvl1pPr algn="r">
              <a:defRPr sz="1200"/>
            </a:lvl1pPr>
          </a:lstStyle>
          <a:p>
            <a:fld id="{CE5A3F45-E3A6-49B4-8FE0-31BFECBCBC5F}" type="slidenum">
              <a:rPr lang="fr-BE" smtClean="0"/>
              <a:t>‹N°›</a:t>
            </a:fld>
            <a:endParaRPr lang="fr-BE"/>
          </a:p>
        </p:txBody>
      </p:sp>
    </p:spTree>
    <p:extLst>
      <p:ext uri="{BB962C8B-B14F-4D97-AF65-F5344CB8AC3E}">
        <p14:creationId xmlns:p14="http://schemas.microsoft.com/office/powerpoint/2010/main" val="10175288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1A9A0F-EA64-C057-26EA-91D2B7D1A0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7C1F48F-EB05-216E-59F4-2740105A3F0C}"/>
              </a:ext>
            </a:extLst>
          </p:cNvPr>
          <p:cNvSpPr>
            <a:spLocks noGrp="1" noRot="1" noChangeAspect="1"/>
          </p:cNvSpPr>
          <p:nvPr>
            <p:ph type="sldImg"/>
          </p:nvPr>
        </p:nvSpPr>
        <p:spPr>
          <a:xfrm>
            <a:off x="2330450" y="1279525"/>
            <a:ext cx="2443163" cy="3454400"/>
          </a:xfrm>
        </p:spPr>
      </p:sp>
      <p:sp>
        <p:nvSpPr>
          <p:cNvPr id="3" name="Espace réservé des notes 2">
            <a:extLst>
              <a:ext uri="{FF2B5EF4-FFF2-40B4-BE49-F238E27FC236}">
                <a16:creationId xmlns:a16="http://schemas.microsoft.com/office/drawing/2014/main" id="{8749836B-9513-2E1D-1276-9FC72633F281}"/>
              </a:ext>
            </a:extLst>
          </p:cNvPr>
          <p:cNvSpPr>
            <a:spLocks noGrp="1"/>
          </p:cNvSpPr>
          <p:nvPr>
            <p:ph type="body" idx="1"/>
          </p:nvPr>
        </p:nvSpPr>
        <p:spPr/>
        <p:txBody>
          <a:bodyPr/>
          <a:lstStyle/>
          <a:p>
            <a:endParaRPr lang="fr-BE" sz="3700"/>
          </a:p>
        </p:txBody>
      </p:sp>
      <p:sp>
        <p:nvSpPr>
          <p:cNvPr id="4" name="Espace réservé du numéro de diapositive 3">
            <a:extLst>
              <a:ext uri="{FF2B5EF4-FFF2-40B4-BE49-F238E27FC236}">
                <a16:creationId xmlns:a16="http://schemas.microsoft.com/office/drawing/2014/main" id="{C7A092B4-9327-29A5-D6C1-97BB6878A130}"/>
              </a:ext>
            </a:extLst>
          </p:cNvPr>
          <p:cNvSpPr>
            <a:spLocks noGrp="1"/>
          </p:cNvSpPr>
          <p:nvPr>
            <p:ph type="sldNum" sz="quarter" idx="5"/>
          </p:nvPr>
        </p:nvSpPr>
        <p:spPr/>
        <p:txBody>
          <a:bodyPr/>
          <a:lstStyle/>
          <a:p>
            <a:fld id="{CE5A3F45-E3A6-49B4-8FE0-31BFECBCBC5F}" type="slidenum">
              <a:rPr lang="fr-BE" smtClean="0"/>
              <a:t>1</a:t>
            </a:fld>
            <a:endParaRPr lang="fr-BE"/>
          </a:p>
        </p:txBody>
      </p:sp>
    </p:spTree>
    <p:extLst>
      <p:ext uri="{BB962C8B-B14F-4D97-AF65-F5344CB8AC3E}">
        <p14:creationId xmlns:p14="http://schemas.microsoft.com/office/powerpoint/2010/main" val="758099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270641" y="7005156"/>
            <a:ext cx="25733931" cy="14902051"/>
          </a:xfrm>
        </p:spPr>
        <p:txBody>
          <a:bodyPr anchor="b"/>
          <a:lstStyle>
            <a:lvl1pPr algn="ctr">
              <a:defRPr sz="19865"/>
            </a:lvl1pPr>
          </a:lstStyle>
          <a:p>
            <a:r>
              <a:rPr lang="fr-FR"/>
              <a:t>Modifiez le style du titre</a:t>
            </a:r>
            <a:endParaRPr lang="en-US" dirty="0"/>
          </a:p>
        </p:txBody>
      </p:sp>
      <p:sp>
        <p:nvSpPr>
          <p:cNvPr id="3" name="Subtitle 2"/>
          <p:cNvSpPr>
            <a:spLocks noGrp="1"/>
          </p:cNvSpPr>
          <p:nvPr>
            <p:ph type="subTitle" idx="1"/>
          </p:nvPr>
        </p:nvSpPr>
        <p:spPr>
          <a:xfrm>
            <a:off x="3784402" y="22481887"/>
            <a:ext cx="22706410" cy="10334331"/>
          </a:xfrm>
        </p:spPr>
        <p:txBody>
          <a:bodyPr/>
          <a:lstStyle>
            <a:lvl1pPr marL="0" indent="0" algn="ctr">
              <a:buNone/>
              <a:defRPr sz="7946"/>
            </a:lvl1pPr>
            <a:lvl2pPr marL="1513743" indent="0" algn="ctr">
              <a:buNone/>
              <a:defRPr sz="6622"/>
            </a:lvl2pPr>
            <a:lvl3pPr marL="3027487" indent="0" algn="ctr">
              <a:buNone/>
              <a:defRPr sz="5960"/>
            </a:lvl3pPr>
            <a:lvl4pPr marL="4541230" indent="0" algn="ctr">
              <a:buNone/>
              <a:defRPr sz="5297"/>
            </a:lvl4pPr>
            <a:lvl5pPr marL="6054974" indent="0" algn="ctr">
              <a:buNone/>
              <a:defRPr sz="5297"/>
            </a:lvl5pPr>
            <a:lvl6pPr marL="7568717" indent="0" algn="ctr">
              <a:buNone/>
              <a:defRPr sz="5297"/>
            </a:lvl6pPr>
            <a:lvl7pPr marL="9082461" indent="0" algn="ctr">
              <a:buNone/>
              <a:defRPr sz="5297"/>
            </a:lvl7pPr>
            <a:lvl8pPr marL="10596204" indent="0" algn="ctr">
              <a:buNone/>
              <a:defRPr sz="5297"/>
            </a:lvl8pPr>
            <a:lvl9pPr marL="12109948" indent="0" algn="ctr">
              <a:buNone/>
              <a:defRPr sz="5297"/>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1CD7EFE8-F4F2-4D86-B332-E31BB7B9B38A}" type="datetimeFigureOut">
              <a:rPr lang="fr-BE" smtClean="0"/>
              <a:t>28-03-25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3452272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CD7EFE8-F4F2-4D86-B332-E31BB7B9B38A}" type="datetimeFigureOut">
              <a:rPr lang="fr-BE" smtClean="0"/>
              <a:t>28-03-25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4112714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5701" y="2278904"/>
            <a:ext cx="6528093" cy="36274211"/>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2081423" y="2278904"/>
            <a:ext cx="19205838" cy="3627421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CD7EFE8-F4F2-4D86-B332-E31BB7B9B38A}" type="datetimeFigureOut">
              <a:rPr lang="fr-BE" smtClean="0"/>
              <a:t>28-03-25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596581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CD7EFE8-F4F2-4D86-B332-E31BB7B9B38A}" type="datetimeFigureOut">
              <a:rPr lang="fr-BE" smtClean="0"/>
              <a:t>28-03-25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16755198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65654" y="10671229"/>
            <a:ext cx="26112371" cy="17805173"/>
          </a:xfrm>
        </p:spPr>
        <p:txBody>
          <a:bodyPr anchor="b"/>
          <a:lstStyle>
            <a:lvl1pPr>
              <a:defRPr sz="19865"/>
            </a:lvl1pPr>
          </a:lstStyle>
          <a:p>
            <a:r>
              <a:rPr lang="fr-FR"/>
              <a:t>Modifiez le style du titre</a:t>
            </a:r>
            <a:endParaRPr lang="en-US" dirty="0"/>
          </a:p>
        </p:txBody>
      </p:sp>
      <p:sp>
        <p:nvSpPr>
          <p:cNvPr id="3" name="Text Placeholder 2"/>
          <p:cNvSpPr>
            <a:spLocks noGrp="1"/>
          </p:cNvSpPr>
          <p:nvPr>
            <p:ph type="body" idx="1"/>
          </p:nvPr>
        </p:nvSpPr>
        <p:spPr>
          <a:xfrm>
            <a:off x="2065654" y="28644846"/>
            <a:ext cx="26112371" cy="9363320"/>
          </a:xfrm>
        </p:spPr>
        <p:txBody>
          <a:bodyPr/>
          <a:lstStyle>
            <a:lvl1pPr marL="0" indent="0">
              <a:buNone/>
              <a:defRPr sz="7946">
                <a:solidFill>
                  <a:schemeClr val="tx1"/>
                </a:solidFill>
              </a:defRPr>
            </a:lvl1pPr>
            <a:lvl2pPr marL="1513743" indent="0">
              <a:buNone/>
              <a:defRPr sz="6622">
                <a:solidFill>
                  <a:schemeClr val="tx1">
                    <a:tint val="75000"/>
                  </a:schemeClr>
                </a:solidFill>
              </a:defRPr>
            </a:lvl2pPr>
            <a:lvl3pPr marL="3027487" indent="0">
              <a:buNone/>
              <a:defRPr sz="5960">
                <a:solidFill>
                  <a:schemeClr val="tx1">
                    <a:tint val="75000"/>
                  </a:schemeClr>
                </a:solidFill>
              </a:defRPr>
            </a:lvl3pPr>
            <a:lvl4pPr marL="4541230" indent="0">
              <a:buNone/>
              <a:defRPr sz="5297">
                <a:solidFill>
                  <a:schemeClr val="tx1">
                    <a:tint val="75000"/>
                  </a:schemeClr>
                </a:solidFill>
              </a:defRPr>
            </a:lvl4pPr>
            <a:lvl5pPr marL="6054974" indent="0">
              <a:buNone/>
              <a:defRPr sz="5297">
                <a:solidFill>
                  <a:schemeClr val="tx1">
                    <a:tint val="75000"/>
                  </a:schemeClr>
                </a:solidFill>
              </a:defRPr>
            </a:lvl5pPr>
            <a:lvl6pPr marL="7568717" indent="0">
              <a:buNone/>
              <a:defRPr sz="5297">
                <a:solidFill>
                  <a:schemeClr val="tx1">
                    <a:tint val="75000"/>
                  </a:schemeClr>
                </a:solidFill>
              </a:defRPr>
            </a:lvl6pPr>
            <a:lvl7pPr marL="9082461" indent="0">
              <a:buNone/>
              <a:defRPr sz="5297">
                <a:solidFill>
                  <a:schemeClr val="tx1">
                    <a:tint val="75000"/>
                  </a:schemeClr>
                </a:solidFill>
              </a:defRPr>
            </a:lvl7pPr>
            <a:lvl8pPr marL="10596204" indent="0">
              <a:buNone/>
              <a:defRPr sz="5297">
                <a:solidFill>
                  <a:schemeClr val="tx1">
                    <a:tint val="75000"/>
                  </a:schemeClr>
                </a:solidFill>
              </a:defRPr>
            </a:lvl8pPr>
            <a:lvl9pPr marL="12109948" indent="0">
              <a:buNone/>
              <a:defRPr sz="5297">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1CD7EFE8-F4F2-4D86-B332-E31BB7B9B38A}" type="datetimeFigureOut">
              <a:rPr lang="fr-BE" smtClean="0"/>
              <a:t>28-03-25</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3642222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2081421" y="11394520"/>
            <a:ext cx="12866966" cy="271585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15326826" y="11394520"/>
            <a:ext cx="12866966" cy="27158594"/>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1CD7EFE8-F4F2-4D86-B332-E31BB7B9B38A}" type="datetimeFigureOut">
              <a:rPr lang="fr-BE" smtClean="0"/>
              <a:t>28-03-25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2158009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2085364" y="2278913"/>
            <a:ext cx="26112371" cy="8273416"/>
          </a:xfrm>
        </p:spPr>
        <p:txBody>
          <a:bodyPr/>
          <a:lstStyle/>
          <a:p>
            <a:r>
              <a:rPr lang="fr-FR"/>
              <a:t>Modifiez le style du titre</a:t>
            </a:r>
            <a:endParaRPr lang="en-US" dirty="0"/>
          </a:p>
        </p:txBody>
      </p:sp>
      <p:sp>
        <p:nvSpPr>
          <p:cNvPr id="3" name="Text Placeholder 2"/>
          <p:cNvSpPr>
            <a:spLocks noGrp="1"/>
          </p:cNvSpPr>
          <p:nvPr>
            <p:ph type="body" idx="1"/>
          </p:nvPr>
        </p:nvSpPr>
        <p:spPr>
          <a:xfrm>
            <a:off x="2085368" y="10492870"/>
            <a:ext cx="12807832"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Cliquez pour modifier les styles du texte du masque</a:t>
            </a:r>
          </a:p>
        </p:txBody>
      </p:sp>
      <p:sp>
        <p:nvSpPr>
          <p:cNvPr id="4" name="Content Placeholder 3"/>
          <p:cNvSpPr>
            <a:spLocks noGrp="1"/>
          </p:cNvSpPr>
          <p:nvPr>
            <p:ph sz="half" idx="2"/>
          </p:nvPr>
        </p:nvSpPr>
        <p:spPr>
          <a:xfrm>
            <a:off x="2085368" y="15635264"/>
            <a:ext cx="12807832" cy="2299711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15326828" y="10492870"/>
            <a:ext cx="12870909" cy="5142393"/>
          </a:xfrm>
        </p:spPr>
        <p:txBody>
          <a:bodyPr anchor="b"/>
          <a:lstStyle>
            <a:lvl1pPr marL="0" indent="0">
              <a:buNone/>
              <a:defRPr sz="7946" b="1"/>
            </a:lvl1pPr>
            <a:lvl2pPr marL="1513743" indent="0">
              <a:buNone/>
              <a:defRPr sz="6622" b="1"/>
            </a:lvl2pPr>
            <a:lvl3pPr marL="3027487" indent="0">
              <a:buNone/>
              <a:defRPr sz="5960" b="1"/>
            </a:lvl3pPr>
            <a:lvl4pPr marL="4541230" indent="0">
              <a:buNone/>
              <a:defRPr sz="5297" b="1"/>
            </a:lvl4pPr>
            <a:lvl5pPr marL="6054974" indent="0">
              <a:buNone/>
              <a:defRPr sz="5297" b="1"/>
            </a:lvl5pPr>
            <a:lvl6pPr marL="7568717" indent="0">
              <a:buNone/>
              <a:defRPr sz="5297" b="1"/>
            </a:lvl6pPr>
            <a:lvl7pPr marL="9082461" indent="0">
              <a:buNone/>
              <a:defRPr sz="5297" b="1"/>
            </a:lvl7pPr>
            <a:lvl8pPr marL="10596204" indent="0">
              <a:buNone/>
              <a:defRPr sz="5297" b="1"/>
            </a:lvl8pPr>
            <a:lvl9pPr marL="12109948" indent="0">
              <a:buNone/>
              <a:defRPr sz="5297" b="1"/>
            </a:lvl9pPr>
          </a:lstStyle>
          <a:p>
            <a:pPr lvl="0"/>
            <a:r>
              <a:rPr lang="fr-FR"/>
              <a:t>Cliquez pour modifier les styles du texte du masque</a:t>
            </a:r>
          </a:p>
        </p:txBody>
      </p:sp>
      <p:sp>
        <p:nvSpPr>
          <p:cNvPr id="6" name="Content Placeholder 5"/>
          <p:cNvSpPr>
            <a:spLocks noGrp="1"/>
          </p:cNvSpPr>
          <p:nvPr>
            <p:ph sz="quarter" idx="4"/>
          </p:nvPr>
        </p:nvSpPr>
        <p:spPr>
          <a:xfrm>
            <a:off x="15326828" y="15635264"/>
            <a:ext cx="12870909" cy="2299711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1CD7EFE8-F4F2-4D86-B332-E31BB7B9B38A}" type="datetimeFigureOut">
              <a:rPr lang="fr-BE" smtClean="0"/>
              <a:t>28-03-25</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1352486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1CD7EFE8-F4F2-4D86-B332-E31BB7B9B38A}" type="datetimeFigureOut">
              <a:rPr lang="fr-BE" smtClean="0"/>
              <a:t>28-03-25</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46195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D7EFE8-F4F2-4D86-B332-E31BB7B9B38A}" type="datetimeFigureOut">
              <a:rPr lang="fr-BE" smtClean="0"/>
              <a:t>28-03-25</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1155140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Modifiez le style du titre</a:t>
            </a:r>
            <a:endParaRPr lang="en-US" dirty="0"/>
          </a:p>
        </p:txBody>
      </p:sp>
      <p:sp>
        <p:nvSpPr>
          <p:cNvPr id="3" name="Content Placeholder 2"/>
          <p:cNvSpPr>
            <a:spLocks noGrp="1"/>
          </p:cNvSpPr>
          <p:nvPr>
            <p:ph idx="1"/>
          </p:nvPr>
        </p:nvSpPr>
        <p:spPr>
          <a:xfrm>
            <a:off x="12870909" y="6162959"/>
            <a:ext cx="15326827" cy="30418415"/>
          </a:xfrm>
        </p:spPr>
        <p:txBody>
          <a:bodyPr/>
          <a:lstStyle>
            <a:lvl1pPr>
              <a:defRPr sz="10595"/>
            </a:lvl1pPr>
            <a:lvl2pPr>
              <a:defRPr sz="9271"/>
            </a:lvl2pPr>
            <a:lvl3pPr>
              <a:defRPr sz="7946"/>
            </a:lvl3pPr>
            <a:lvl4pPr>
              <a:defRPr sz="6622"/>
            </a:lvl4pPr>
            <a:lvl5pPr>
              <a:defRPr sz="6622"/>
            </a:lvl5pPr>
            <a:lvl6pPr>
              <a:defRPr sz="6622"/>
            </a:lvl6pPr>
            <a:lvl7pPr>
              <a:defRPr sz="6622"/>
            </a:lvl7pPr>
            <a:lvl8pPr>
              <a:defRPr sz="6622"/>
            </a:lvl8pPr>
            <a:lvl9pPr>
              <a:defRPr sz="6622"/>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CD7EFE8-F4F2-4D86-B332-E31BB7B9B38A}" type="datetimeFigureOut">
              <a:rPr lang="fr-BE" smtClean="0"/>
              <a:t>28-03-25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2724178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085364" y="2853584"/>
            <a:ext cx="9764544" cy="9987545"/>
          </a:xfrm>
        </p:spPr>
        <p:txBody>
          <a:bodyPr anchor="b"/>
          <a:lstStyle>
            <a:lvl1pPr>
              <a:defRPr sz="10595"/>
            </a:lvl1pPr>
          </a:lstStyle>
          <a:p>
            <a:r>
              <a:rPr lang="fr-FR"/>
              <a:t>Modifiez le style du titre</a:t>
            </a:r>
            <a:endParaRPr lang="en-US" dirty="0"/>
          </a:p>
        </p:txBody>
      </p:sp>
      <p:sp>
        <p:nvSpPr>
          <p:cNvPr id="3" name="Picture Placeholder 2"/>
          <p:cNvSpPr>
            <a:spLocks noGrp="1" noChangeAspect="1"/>
          </p:cNvSpPr>
          <p:nvPr>
            <p:ph type="pic" idx="1"/>
          </p:nvPr>
        </p:nvSpPr>
        <p:spPr>
          <a:xfrm>
            <a:off x="12870909" y="6162959"/>
            <a:ext cx="15326827" cy="30418415"/>
          </a:xfrm>
        </p:spPr>
        <p:txBody>
          <a:bodyPr anchor="t"/>
          <a:lstStyle>
            <a:lvl1pPr marL="0" indent="0">
              <a:buNone/>
              <a:defRPr sz="10595"/>
            </a:lvl1pPr>
            <a:lvl2pPr marL="1513743" indent="0">
              <a:buNone/>
              <a:defRPr sz="9271"/>
            </a:lvl2pPr>
            <a:lvl3pPr marL="3027487" indent="0">
              <a:buNone/>
              <a:defRPr sz="7946"/>
            </a:lvl3pPr>
            <a:lvl4pPr marL="4541230" indent="0">
              <a:buNone/>
              <a:defRPr sz="6622"/>
            </a:lvl4pPr>
            <a:lvl5pPr marL="6054974" indent="0">
              <a:buNone/>
              <a:defRPr sz="6622"/>
            </a:lvl5pPr>
            <a:lvl6pPr marL="7568717" indent="0">
              <a:buNone/>
              <a:defRPr sz="6622"/>
            </a:lvl6pPr>
            <a:lvl7pPr marL="9082461" indent="0">
              <a:buNone/>
              <a:defRPr sz="6622"/>
            </a:lvl7pPr>
            <a:lvl8pPr marL="10596204" indent="0">
              <a:buNone/>
              <a:defRPr sz="6622"/>
            </a:lvl8pPr>
            <a:lvl9pPr marL="12109948" indent="0">
              <a:buNone/>
              <a:defRPr sz="6622"/>
            </a:lvl9pPr>
          </a:lstStyle>
          <a:p>
            <a:r>
              <a:rPr lang="fr-FR"/>
              <a:t>Cliquez sur l'icône pour ajouter une image</a:t>
            </a:r>
            <a:endParaRPr lang="en-US" dirty="0"/>
          </a:p>
        </p:txBody>
      </p:sp>
      <p:sp>
        <p:nvSpPr>
          <p:cNvPr id="4" name="Text Placeholder 3"/>
          <p:cNvSpPr>
            <a:spLocks noGrp="1"/>
          </p:cNvSpPr>
          <p:nvPr>
            <p:ph type="body" sz="half" idx="2"/>
          </p:nvPr>
        </p:nvSpPr>
        <p:spPr>
          <a:xfrm>
            <a:off x="2085364" y="12841129"/>
            <a:ext cx="9764544" cy="23789780"/>
          </a:xfrm>
        </p:spPr>
        <p:txBody>
          <a:bodyPr/>
          <a:lstStyle>
            <a:lvl1pPr marL="0" indent="0">
              <a:buNone/>
              <a:defRPr sz="5297"/>
            </a:lvl1pPr>
            <a:lvl2pPr marL="1513743" indent="0">
              <a:buNone/>
              <a:defRPr sz="4635"/>
            </a:lvl2pPr>
            <a:lvl3pPr marL="3027487" indent="0">
              <a:buNone/>
              <a:defRPr sz="3973"/>
            </a:lvl3pPr>
            <a:lvl4pPr marL="4541230" indent="0">
              <a:buNone/>
              <a:defRPr sz="3311"/>
            </a:lvl4pPr>
            <a:lvl5pPr marL="6054974" indent="0">
              <a:buNone/>
              <a:defRPr sz="3311"/>
            </a:lvl5pPr>
            <a:lvl6pPr marL="7568717" indent="0">
              <a:buNone/>
              <a:defRPr sz="3311"/>
            </a:lvl6pPr>
            <a:lvl7pPr marL="9082461" indent="0">
              <a:buNone/>
              <a:defRPr sz="3311"/>
            </a:lvl7pPr>
            <a:lvl8pPr marL="10596204" indent="0">
              <a:buNone/>
              <a:defRPr sz="3311"/>
            </a:lvl8pPr>
            <a:lvl9pPr marL="12109948" indent="0">
              <a:buNone/>
              <a:defRPr sz="3311"/>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1CD7EFE8-F4F2-4D86-B332-E31BB7B9B38A}" type="datetimeFigureOut">
              <a:rPr lang="fr-BE" smtClean="0"/>
              <a:t>28-03-25</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0829A6F4-5BC2-4EBB-BD22-0689C9559F67}" type="slidenum">
              <a:rPr lang="fr-BE" smtClean="0"/>
              <a:t>‹N°›</a:t>
            </a:fld>
            <a:endParaRPr lang="fr-BE"/>
          </a:p>
        </p:txBody>
      </p:sp>
    </p:spTree>
    <p:extLst>
      <p:ext uri="{BB962C8B-B14F-4D97-AF65-F5344CB8AC3E}">
        <p14:creationId xmlns:p14="http://schemas.microsoft.com/office/powerpoint/2010/main" val="1273447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1CD7EFE8-F4F2-4D86-B332-E31BB7B9B38A}" type="datetimeFigureOut">
              <a:rPr lang="fr-BE" smtClean="0"/>
              <a:t>28-03-25</a:t>
            </a:fld>
            <a:endParaRPr lang="fr-BE"/>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0829A6F4-5BC2-4EBB-BD22-0689C9559F67}" type="slidenum">
              <a:rPr lang="fr-BE" smtClean="0"/>
              <a:t>‹N°›</a:t>
            </a:fld>
            <a:endParaRPr lang="fr-BE"/>
          </a:p>
        </p:txBody>
      </p:sp>
    </p:spTree>
    <p:extLst>
      <p:ext uri="{BB962C8B-B14F-4D97-AF65-F5344CB8AC3E}">
        <p14:creationId xmlns:p14="http://schemas.microsoft.com/office/powerpoint/2010/main" val="9975998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3027487" rtl="0" eaLnBrk="1" latinLnBrk="0"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0"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0"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0"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0"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0" hangingPunct="1">
        <a:defRPr sz="5960" kern="1200">
          <a:solidFill>
            <a:schemeClr val="tx1"/>
          </a:solidFill>
          <a:latin typeface="+mn-lt"/>
          <a:ea typeface="+mn-ea"/>
          <a:cs typeface="+mn-cs"/>
        </a:defRPr>
      </a:lvl1pPr>
      <a:lvl2pPr marL="1513743" algn="l" defTabSz="3027487" rtl="0" eaLnBrk="1" latinLnBrk="0" hangingPunct="1">
        <a:defRPr sz="5960" kern="1200">
          <a:solidFill>
            <a:schemeClr val="tx1"/>
          </a:solidFill>
          <a:latin typeface="+mn-lt"/>
          <a:ea typeface="+mn-ea"/>
          <a:cs typeface="+mn-cs"/>
        </a:defRPr>
      </a:lvl2pPr>
      <a:lvl3pPr marL="3027487" algn="l" defTabSz="3027487" rtl="0" eaLnBrk="1" latinLnBrk="0" hangingPunct="1">
        <a:defRPr sz="5960" kern="1200">
          <a:solidFill>
            <a:schemeClr val="tx1"/>
          </a:solidFill>
          <a:latin typeface="+mn-lt"/>
          <a:ea typeface="+mn-ea"/>
          <a:cs typeface="+mn-cs"/>
        </a:defRPr>
      </a:lvl3pPr>
      <a:lvl4pPr marL="4541230" algn="l" defTabSz="3027487" rtl="0" eaLnBrk="1" latinLnBrk="0" hangingPunct="1">
        <a:defRPr sz="5960" kern="1200">
          <a:solidFill>
            <a:schemeClr val="tx1"/>
          </a:solidFill>
          <a:latin typeface="+mn-lt"/>
          <a:ea typeface="+mn-ea"/>
          <a:cs typeface="+mn-cs"/>
        </a:defRPr>
      </a:lvl4pPr>
      <a:lvl5pPr marL="6054974" algn="l" defTabSz="3027487" rtl="0" eaLnBrk="1" latinLnBrk="0" hangingPunct="1">
        <a:defRPr sz="5960" kern="1200">
          <a:solidFill>
            <a:schemeClr val="tx1"/>
          </a:solidFill>
          <a:latin typeface="+mn-lt"/>
          <a:ea typeface="+mn-ea"/>
          <a:cs typeface="+mn-cs"/>
        </a:defRPr>
      </a:lvl5pPr>
      <a:lvl6pPr marL="7568717" algn="l" defTabSz="3027487" rtl="0" eaLnBrk="1" latinLnBrk="0" hangingPunct="1">
        <a:defRPr sz="5960" kern="1200">
          <a:solidFill>
            <a:schemeClr val="tx1"/>
          </a:solidFill>
          <a:latin typeface="+mn-lt"/>
          <a:ea typeface="+mn-ea"/>
          <a:cs typeface="+mn-cs"/>
        </a:defRPr>
      </a:lvl6pPr>
      <a:lvl7pPr marL="9082461" algn="l" defTabSz="3027487" rtl="0" eaLnBrk="1" latinLnBrk="0" hangingPunct="1">
        <a:defRPr sz="5960" kern="1200">
          <a:solidFill>
            <a:schemeClr val="tx1"/>
          </a:solidFill>
          <a:latin typeface="+mn-lt"/>
          <a:ea typeface="+mn-ea"/>
          <a:cs typeface="+mn-cs"/>
        </a:defRPr>
      </a:lvl7pPr>
      <a:lvl8pPr marL="10596204" algn="l" defTabSz="3027487" rtl="0" eaLnBrk="1" latinLnBrk="0" hangingPunct="1">
        <a:defRPr sz="5960" kern="1200">
          <a:solidFill>
            <a:schemeClr val="tx1"/>
          </a:solidFill>
          <a:latin typeface="+mn-lt"/>
          <a:ea typeface="+mn-ea"/>
          <a:cs typeface="+mn-cs"/>
        </a:defRPr>
      </a:lvl8pPr>
      <a:lvl9pPr marL="12109948" algn="l" defTabSz="3027487" rtl="0" eaLnBrk="1" latinLnBrk="0"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png"/><Relationship Id="rId21" Type="http://schemas.openxmlformats.org/officeDocument/2006/relationships/image" Target="../media/image17.jp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46B74-3FCF-1F97-73E2-DC3D64FB245D}"/>
            </a:ext>
          </a:extLst>
        </p:cNvPr>
        <p:cNvGrpSpPr/>
        <p:nvPr/>
      </p:nvGrpSpPr>
      <p:grpSpPr>
        <a:xfrm>
          <a:off x="0" y="0"/>
          <a:ext cx="0" cy="0"/>
          <a:chOff x="0" y="0"/>
          <a:chExt cx="0" cy="0"/>
        </a:xfrm>
      </p:grpSpPr>
      <p:pic>
        <p:nvPicPr>
          <p:cNvPr id="7" name="Image 6" descr="Une image contenant texte, capture d’écran, noir, Police&#10;&#10;Le contenu généré par l’IA peut être incorrect.">
            <a:extLst>
              <a:ext uri="{FF2B5EF4-FFF2-40B4-BE49-F238E27FC236}">
                <a16:creationId xmlns:a16="http://schemas.microsoft.com/office/drawing/2014/main" id="{69D6EA6E-BDBC-65F4-6CD0-CD82F0108F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8012" y="14212294"/>
            <a:ext cx="11419206" cy="5400000"/>
          </a:xfrm>
          <a:prstGeom prst="rect">
            <a:avLst/>
          </a:prstGeom>
        </p:spPr>
      </p:pic>
      <p:pic>
        <p:nvPicPr>
          <p:cNvPr id="1069" name="Image 1068" descr="Une image contenant paysage, montagne, nature&#10;&#10;Le contenu généré par l’IA peut être incorrect.">
            <a:extLst>
              <a:ext uri="{FF2B5EF4-FFF2-40B4-BE49-F238E27FC236}">
                <a16:creationId xmlns:a16="http://schemas.microsoft.com/office/drawing/2014/main" id="{0DDE4ADC-4EDC-D6E5-D6B1-5DE89C3499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5183" y="-3001284"/>
            <a:ext cx="30280395" cy="5398392"/>
          </a:xfrm>
          <a:prstGeom prst="rect">
            <a:avLst/>
          </a:prstGeom>
        </p:spPr>
      </p:pic>
      <p:graphicFrame>
        <p:nvGraphicFramePr>
          <p:cNvPr id="30" name="Tableau 29">
            <a:extLst>
              <a:ext uri="{FF2B5EF4-FFF2-40B4-BE49-F238E27FC236}">
                <a16:creationId xmlns:a16="http://schemas.microsoft.com/office/drawing/2014/main" id="{12E3112D-24AF-BEE0-8B87-F34DA1CBE8E9}"/>
              </a:ext>
            </a:extLst>
          </p:cNvPr>
          <p:cNvGraphicFramePr>
            <a:graphicFrameLocks noGrp="1"/>
          </p:cNvGraphicFramePr>
          <p:nvPr>
            <p:extLst>
              <p:ext uri="{D42A27DB-BD31-4B8C-83A1-F6EECF244321}">
                <p14:modId xmlns:p14="http://schemas.microsoft.com/office/powerpoint/2010/main" val="2185665594"/>
              </p:ext>
            </p:extLst>
          </p:nvPr>
        </p:nvGraphicFramePr>
        <p:xfrm>
          <a:off x="16274944" y="21598057"/>
          <a:ext cx="4680385" cy="4053840"/>
        </p:xfrm>
        <a:graphic>
          <a:graphicData uri="http://schemas.openxmlformats.org/drawingml/2006/table">
            <a:tbl>
              <a:tblPr firstRow="1" bandRow="1">
                <a:tableStyleId>{5C22544A-7EE6-4342-B048-85BDC9FD1C3A}</a:tableStyleId>
              </a:tblPr>
              <a:tblGrid>
                <a:gridCol w="667403">
                  <a:extLst>
                    <a:ext uri="{9D8B030D-6E8A-4147-A177-3AD203B41FA5}">
                      <a16:colId xmlns:a16="http://schemas.microsoft.com/office/drawing/2014/main" val="4107348361"/>
                    </a:ext>
                  </a:extLst>
                </a:gridCol>
                <a:gridCol w="2982659">
                  <a:extLst>
                    <a:ext uri="{9D8B030D-6E8A-4147-A177-3AD203B41FA5}">
                      <a16:colId xmlns:a16="http://schemas.microsoft.com/office/drawing/2014/main" val="3521826263"/>
                    </a:ext>
                  </a:extLst>
                </a:gridCol>
                <a:gridCol w="1030323">
                  <a:extLst>
                    <a:ext uri="{9D8B030D-6E8A-4147-A177-3AD203B41FA5}">
                      <a16:colId xmlns:a16="http://schemas.microsoft.com/office/drawing/2014/main" val="3682639216"/>
                    </a:ext>
                  </a:extLst>
                </a:gridCol>
              </a:tblGrid>
              <a:tr h="370840">
                <a:tc>
                  <a:txBody>
                    <a:bodyPr/>
                    <a:lstStyle/>
                    <a:p>
                      <a:r>
                        <a:rPr lang="fr-FR" sz="3200">
                          <a:solidFill>
                            <a:schemeClr val="tx1"/>
                          </a:solidFill>
                        </a:rPr>
                        <a:t>N°</a:t>
                      </a:r>
                      <a:endParaRPr lang="fr-BE" sz="320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Authors</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Date</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932765"/>
                  </a:ext>
                </a:extLst>
              </a:tr>
              <a:tr h="370840">
                <a:tc>
                  <a:txBody>
                    <a:bodyPr/>
                    <a:lstStyle/>
                    <a:p>
                      <a:r>
                        <a:rPr lang="fr-FR" sz="3200">
                          <a:solidFill>
                            <a:schemeClr val="tx1"/>
                          </a:solidFill>
                        </a:rPr>
                        <a:t>1</a:t>
                      </a:r>
                      <a:endParaRPr lang="fr-BE" sz="320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pPr marL="0" marR="0" lvl="0" indent="0" algn="l" defTabSz="4036710" rtl="0" eaLnBrk="1" fontAlgn="auto" latinLnBrk="0" hangingPunct="1">
                        <a:lnSpc>
                          <a:spcPct val="100000"/>
                        </a:lnSpc>
                        <a:spcBef>
                          <a:spcPts val="0"/>
                        </a:spcBef>
                        <a:spcAft>
                          <a:spcPts val="0"/>
                        </a:spcAft>
                        <a:buClrTx/>
                        <a:buSzTx/>
                        <a:buFontTx/>
                        <a:buNone/>
                        <a:tabLst/>
                        <a:defRPr/>
                      </a:pPr>
                      <a:r>
                        <a:rPr lang="fr-FR" sz="3200">
                          <a:solidFill>
                            <a:schemeClr val="tx1"/>
                          </a:solidFill>
                        </a:rPr>
                        <a:t>Morison et al.</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noFill/>
                  </a:tcPr>
                </a:tc>
                <a:tc>
                  <a:txBody>
                    <a:bodyPr/>
                    <a:lstStyle/>
                    <a:p>
                      <a:r>
                        <a:rPr lang="fr-FR" sz="3200">
                          <a:solidFill>
                            <a:schemeClr val="tx1"/>
                          </a:solidFill>
                        </a:rPr>
                        <a:t>1950</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5527755"/>
                  </a:ext>
                </a:extLst>
              </a:tr>
              <a:tr h="370840">
                <a:tc>
                  <a:txBody>
                    <a:bodyPr/>
                    <a:lstStyle/>
                    <a:p>
                      <a:r>
                        <a:rPr lang="fr-FR" sz="3200">
                          <a:solidFill>
                            <a:schemeClr val="tx1"/>
                          </a:solidFill>
                        </a:rPr>
                        <a:t>2</a:t>
                      </a:r>
                      <a:endParaRPr lang="fr-BE" sz="3200">
                        <a:solidFill>
                          <a:schemeClr val="tx1"/>
                        </a:solidFill>
                      </a:endParaRPr>
                    </a:p>
                  </a:txBody>
                  <a:tcPr>
                    <a:noFill/>
                  </a:tcPr>
                </a:tc>
                <a:tc>
                  <a:txBody>
                    <a:bodyPr/>
                    <a:lstStyle/>
                    <a:p>
                      <a:r>
                        <a:rPr lang="fr-FR" sz="3200">
                          <a:solidFill>
                            <a:schemeClr val="tx1"/>
                          </a:solidFill>
                        </a:rPr>
                        <a:t>Cumberbatch</a:t>
                      </a:r>
                      <a:endParaRPr lang="fr-BE" sz="3200">
                        <a:solidFill>
                          <a:schemeClr val="tx1"/>
                        </a:solidFill>
                      </a:endParaRPr>
                    </a:p>
                  </a:txBody>
                  <a:tcPr>
                    <a:lnR w="12700" cmpd="sng">
                      <a:noFill/>
                    </a:lnR>
                    <a:noFill/>
                  </a:tcPr>
                </a:tc>
                <a:tc>
                  <a:txBody>
                    <a:bodyPr/>
                    <a:lstStyle/>
                    <a:p>
                      <a:r>
                        <a:rPr lang="fr-FR" sz="3200">
                          <a:solidFill>
                            <a:schemeClr val="tx1"/>
                          </a:solidFill>
                        </a:rPr>
                        <a:t>1960</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3444952"/>
                  </a:ext>
                </a:extLst>
              </a:tr>
              <a:tr h="370840">
                <a:tc>
                  <a:txBody>
                    <a:bodyPr/>
                    <a:lstStyle/>
                    <a:p>
                      <a:r>
                        <a:rPr lang="fr-FR" sz="3200">
                          <a:solidFill>
                            <a:schemeClr val="tx1"/>
                          </a:solidFill>
                        </a:rPr>
                        <a:t>3</a:t>
                      </a:r>
                      <a:endParaRPr lang="fr-BE" sz="3200">
                        <a:solidFill>
                          <a:schemeClr val="tx1"/>
                        </a:solidFill>
                      </a:endParaRPr>
                    </a:p>
                  </a:txBody>
                  <a:tcPr>
                    <a:noFill/>
                  </a:tcPr>
                </a:tc>
                <a:tc>
                  <a:txBody>
                    <a:bodyPr/>
                    <a:lstStyle/>
                    <a:p>
                      <a:r>
                        <a:rPr lang="fr-FR" sz="3200">
                          <a:solidFill>
                            <a:schemeClr val="tx1"/>
                          </a:solidFill>
                        </a:rPr>
                        <a:t>Cross</a:t>
                      </a:r>
                      <a:endParaRPr lang="fr-BE" sz="3200">
                        <a:solidFill>
                          <a:schemeClr val="tx1"/>
                        </a:solidFill>
                      </a:endParaRPr>
                    </a:p>
                  </a:txBody>
                  <a:tcPr>
                    <a:lnR w="12700" cmpd="sng">
                      <a:noFill/>
                    </a:lnR>
                    <a:noFill/>
                  </a:tcPr>
                </a:tc>
                <a:tc>
                  <a:txBody>
                    <a:bodyPr/>
                    <a:lstStyle/>
                    <a:p>
                      <a:r>
                        <a:rPr lang="fr-FR" sz="3200">
                          <a:solidFill>
                            <a:schemeClr val="tx1"/>
                          </a:solidFill>
                        </a:rPr>
                        <a:t>1967</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1253047"/>
                  </a:ext>
                </a:extLst>
              </a:tr>
              <a:tr h="370840">
                <a:tc>
                  <a:txBody>
                    <a:bodyPr/>
                    <a:lstStyle/>
                    <a:p>
                      <a:r>
                        <a:rPr lang="fr-FR" sz="3200">
                          <a:solidFill>
                            <a:schemeClr val="tx1"/>
                          </a:solidFill>
                        </a:rPr>
                        <a:t>4</a:t>
                      </a:r>
                      <a:endParaRPr lang="fr-BE" sz="3200">
                        <a:solidFill>
                          <a:schemeClr val="tx1"/>
                        </a:solidFill>
                      </a:endParaRPr>
                    </a:p>
                  </a:txBody>
                  <a:tcPr>
                    <a:noFill/>
                  </a:tcPr>
                </a:tc>
                <a:tc>
                  <a:txBody>
                    <a:bodyPr/>
                    <a:lstStyle/>
                    <a:p>
                      <a:r>
                        <a:rPr lang="fr-FR" sz="3200">
                          <a:solidFill>
                            <a:schemeClr val="tx1"/>
                          </a:solidFill>
                        </a:rPr>
                        <a:t>Dames &amp; Moore</a:t>
                      </a:r>
                      <a:endParaRPr lang="fr-BE" sz="3200">
                        <a:solidFill>
                          <a:schemeClr val="tx1"/>
                        </a:solidFill>
                      </a:endParaRPr>
                    </a:p>
                  </a:txBody>
                  <a:tcPr>
                    <a:lnR w="12700" cmpd="sng">
                      <a:noFill/>
                    </a:lnR>
                    <a:noFill/>
                  </a:tcPr>
                </a:tc>
                <a:tc>
                  <a:txBody>
                    <a:bodyPr/>
                    <a:lstStyle/>
                    <a:p>
                      <a:r>
                        <a:rPr lang="fr-FR" sz="3200">
                          <a:solidFill>
                            <a:schemeClr val="tx1"/>
                          </a:solidFill>
                        </a:rPr>
                        <a:t>1980</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5385336"/>
                  </a:ext>
                </a:extLst>
              </a:tr>
              <a:tr h="370840">
                <a:tc>
                  <a:txBody>
                    <a:bodyPr/>
                    <a:lstStyle/>
                    <a:p>
                      <a:r>
                        <a:rPr lang="fr-FR" sz="3200">
                          <a:solidFill>
                            <a:schemeClr val="tx1"/>
                          </a:solidFill>
                        </a:rPr>
                        <a:t>5</a:t>
                      </a:r>
                      <a:endParaRPr lang="fr-BE" sz="3200">
                        <a:solidFill>
                          <a:schemeClr val="tx1"/>
                        </a:solidFill>
                      </a:endParaRPr>
                    </a:p>
                  </a:txBody>
                  <a:tcPr>
                    <a:noFill/>
                  </a:tcPr>
                </a:tc>
                <a:tc>
                  <a:txBody>
                    <a:bodyPr/>
                    <a:lstStyle/>
                    <a:p>
                      <a:r>
                        <a:rPr lang="fr-FR" sz="3200">
                          <a:solidFill>
                            <a:schemeClr val="tx1"/>
                          </a:solidFill>
                        </a:rPr>
                        <a:t>Fenton &amp; Rien.</a:t>
                      </a:r>
                      <a:endParaRPr lang="fr-BE" sz="3200">
                        <a:solidFill>
                          <a:schemeClr val="tx1"/>
                        </a:solidFill>
                      </a:endParaRPr>
                    </a:p>
                  </a:txBody>
                  <a:tcPr>
                    <a:lnR w="12700" cmpd="sng">
                      <a:noFill/>
                    </a:lnR>
                    <a:noFill/>
                  </a:tcPr>
                </a:tc>
                <a:tc>
                  <a:txBody>
                    <a:bodyPr/>
                    <a:lstStyle/>
                    <a:p>
                      <a:r>
                        <a:rPr lang="fr-FR" sz="3200">
                          <a:solidFill>
                            <a:schemeClr val="tx1"/>
                          </a:solidFill>
                        </a:rPr>
                        <a:t>1982</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0732457"/>
                  </a:ext>
                </a:extLst>
              </a:tr>
              <a:tr h="370840">
                <a:tc>
                  <a:txBody>
                    <a:bodyPr/>
                    <a:lstStyle/>
                    <a:p>
                      <a:r>
                        <a:rPr lang="fr-FR" sz="3200">
                          <a:solidFill>
                            <a:schemeClr val="tx1"/>
                          </a:solidFill>
                        </a:rPr>
                        <a:t>6</a:t>
                      </a:r>
                      <a:endParaRPr lang="fr-BE" sz="3200">
                        <a:solidFill>
                          <a:schemeClr val="tx1"/>
                        </a:solidFill>
                      </a:endParaRPr>
                    </a:p>
                  </a:txBody>
                  <a:tcPr>
                    <a:lnB w="12700" cap="flat" cmpd="sng" algn="ctr">
                      <a:noFill/>
                      <a:prstDash val="solid"/>
                      <a:round/>
                      <a:headEnd type="none" w="med" len="med"/>
                      <a:tailEnd type="none" w="med" len="med"/>
                    </a:lnB>
                    <a:noFill/>
                  </a:tcPr>
                </a:tc>
                <a:tc>
                  <a:txBody>
                    <a:bodyPr/>
                    <a:lstStyle/>
                    <a:p>
                      <a:r>
                        <a:rPr lang="fr-FR" sz="3200">
                          <a:solidFill>
                            <a:schemeClr val="tx1"/>
                          </a:solidFill>
                        </a:rPr>
                        <a:t>Tanimoto et al.</a:t>
                      </a:r>
                      <a:endParaRPr lang="fr-BE" sz="3200">
                        <a:solidFill>
                          <a:schemeClr val="tx1"/>
                        </a:solidFill>
                      </a:endParaRPr>
                    </a:p>
                  </a:txBody>
                  <a:tcPr>
                    <a:lnR w="12700" cmpd="sng">
                      <a:noFill/>
                    </a:lnR>
                    <a:lnB w="12700" cap="flat" cmpd="sng" algn="ctr">
                      <a:noFill/>
                      <a:prstDash val="solid"/>
                      <a:round/>
                      <a:headEnd type="none" w="med" len="med"/>
                      <a:tailEnd type="none" w="med" len="med"/>
                    </a:lnB>
                    <a:noFill/>
                  </a:tcPr>
                </a:tc>
                <a:tc>
                  <a:txBody>
                    <a:bodyPr/>
                    <a:lstStyle/>
                    <a:p>
                      <a:r>
                        <a:rPr lang="fr-FR" sz="3200">
                          <a:solidFill>
                            <a:schemeClr val="tx1"/>
                          </a:solidFill>
                        </a:rPr>
                        <a:t>1984</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983158"/>
                  </a:ext>
                </a:extLst>
              </a:tr>
            </a:tbl>
          </a:graphicData>
        </a:graphic>
      </p:graphicFrame>
      <p:graphicFrame>
        <p:nvGraphicFramePr>
          <p:cNvPr id="43" name="Tableau 42">
            <a:extLst>
              <a:ext uri="{FF2B5EF4-FFF2-40B4-BE49-F238E27FC236}">
                <a16:creationId xmlns:a16="http://schemas.microsoft.com/office/drawing/2014/main" id="{BFFE44C3-BD0F-0AFB-F9C3-FA126D6B726E}"/>
              </a:ext>
            </a:extLst>
          </p:cNvPr>
          <p:cNvGraphicFramePr>
            <a:graphicFrameLocks noGrp="1"/>
          </p:cNvGraphicFramePr>
          <p:nvPr>
            <p:extLst>
              <p:ext uri="{D42A27DB-BD31-4B8C-83A1-F6EECF244321}">
                <p14:modId xmlns:p14="http://schemas.microsoft.com/office/powerpoint/2010/main" val="1235015807"/>
              </p:ext>
            </p:extLst>
          </p:nvPr>
        </p:nvGraphicFramePr>
        <p:xfrm>
          <a:off x="18321359" y="26733622"/>
          <a:ext cx="5034397" cy="4053840"/>
        </p:xfrm>
        <a:graphic>
          <a:graphicData uri="http://schemas.openxmlformats.org/drawingml/2006/table">
            <a:tbl>
              <a:tblPr firstRow="1" bandRow="1">
                <a:tableStyleId>{5C22544A-7EE6-4342-B048-85BDC9FD1C3A}</a:tableStyleId>
              </a:tblPr>
              <a:tblGrid>
                <a:gridCol w="667403">
                  <a:extLst>
                    <a:ext uri="{9D8B030D-6E8A-4147-A177-3AD203B41FA5}">
                      <a16:colId xmlns:a16="http://schemas.microsoft.com/office/drawing/2014/main" val="4107348361"/>
                    </a:ext>
                  </a:extLst>
                </a:gridCol>
                <a:gridCol w="3336671">
                  <a:extLst>
                    <a:ext uri="{9D8B030D-6E8A-4147-A177-3AD203B41FA5}">
                      <a16:colId xmlns:a16="http://schemas.microsoft.com/office/drawing/2014/main" val="3521826263"/>
                    </a:ext>
                  </a:extLst>
                </a:gridCol>
                <a:gridCol w="1030323">
                  <a:extLst>
                    <a:ext uri="{9D8B030D-6E8A-4147-A177-3AD203B41FA5}">
                      <a16:colId xmlns:a16="http://schemas.microsoft.com/office/drawing/2014/main" val="3682639216"/>
                    </a:ext>
                  </a:extLst>
                </a:gridCol>
              </a:tblGrid>
              <a:tr h="370840">
                <a:tc>
                  <a:txBody>
                    <a:bodyPr/>
                    <a:lstStyle/>
                    <a:p>
                      <a:r>
                        <a:rPr lang="fr-FR" sz="3200">
                          <a:solidFill>
                            <a:schemeClr val="tx1"/>
                          </a:solidFill>
                        </a:rPr>
                        <a:t>N°</a:t>
                      </a:r>
                      <a:endParaRPr lang="fr-BE" sz="320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Authors</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Date</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932765"/>
                  </a:ext>
                </a:extLst>
              </a:tr>
              <a:tr h="370840">
                <a:tc>
                  <a:txBody>
                    <a:bodyPr/>
                    <a:lstStyle/>
                    <a:p>
                      <a:r>
                        <a:rPr lang="fr-FR" sz="3200">
                          <a:solidFill>
                            <a:schemeClr val="tx1"/>
                          </a:solidFill>
                        </a:rPr>
                        <a:t>1</a:t>
                      </a:r>
                      <a:endParaRPr lang="fr-BE" sz="320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pPr marL="0" marR="0" lvl="0" indent="0" algn="l" defTabSz="4036710" rtl="0" eaLnBrk="1" fontAlgn="auto" latinLnBrk="0" hangingPunct="1">
                        <a:lnSpc>
                          <a:spcPct val="100000"/>
                        </a:lnSpc>
                        <a:spcBef>
                          <a:spcPts val="0"/>
                        </a:spcBef>
                        <a:spcAft>
                          <a:spcPts val="0"/>
                        </a:spcAft>
                        <a:buClrTx/>
                        <a:buSzTx/>
                        <a:buFontTx/>
                        <a:buNone/>
                        <a:tabLst/>
                        <a:defRPr/>
                      </a:pPr>
                      <a:r>
                        <a:rPr lang="fr-FR" sz="3200">
                          <a:solidFill>
                            <a:schemeClr val="tx1"/>
                          </a:solidFill>
                        </a:rPr>
                        <a:t>Qi et al.</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noFill/>
                  </a:tcPr>
                </a:tc>
                <a:tc>
                  <a:txBody>
                    <a:bodyPr/>
                    <a:lstStyle/>
                    <a:p>
                      <a:r>
                        <a:rPr lang="fr-FR" sz="3200">
                          <a:solidFill>
                            <a:schemeClr val="tx1"/>
                          </a:solidFill>
                        </a:rPr>
                        <a:t>2014</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5527755"/>
                  </a:ext>
                </a:extLst>
              </a:tr>
              <a:tr h="370840">
                <a:tc>
                  <a:txBody>
                    <a:bodyPr/>
                    <a:lstStyle/>
                    <a:p>
                      <a:r>
                        <a:rPr lang="fr-FR" sz="3200">
                          <a:solidFill>
                            <a:schemeClr val="tx1"/>
                          </a:solidFill>
                        </a:rPr>
                        <a:t>2</a:t>
                      </a:r>
                      <a:endParaRPr lang="fr-BE" sz="3200">
                        <a:solidFill>
                          <a:schemeClr val="tx1"/>
                        </a:solidFill>
                      </a:endParaRPr>
                    </a:p>
                  </a:txBody>
                  <a:tcPr>
                    <a:noFill/>
                  </a:tcPr>
                </a:tc>
                <a:tc>
                  <a:txBody>
                    <a:bodyPr/>
                    <a:lstStyle/>
                    <a:p>
                      <a:r>
                        <a:rPr lang="fr-FR" sz="3200">
                          <a:solidFill>
                            <a:schemeClr val="tx1"/>
                          </a:solidFill>
                        </a:rPr>
                        <a:t>Ikeya et al.</a:t>
                      </a:r>
                      <a:endParaRPr lang="fr-BE" sz="3200">
                        <a:solidFill>
                          <a:schemeClr val="tx1"/>
                        </a:solidFill>
                      </a:endParaRPr>
                    </a:p>
                  </a:txBody>
                  <a:tcPr>
                    <a:lnR w="12700" cmpd="sng">
                      <a:noFill/>
                    </a:lnR>
                    <a:noFill/>
                  </a:tcPr>
                </a:tc>
                <a:tc>
                  <a:txBody>
                    <a:bodyPr/>
                    <a:lstStyle/>
                    <a:p>
                      <a:r>
                        <a:rPr lang="fr-FR" sz="3200">
                          <a:solidFill>
                            <a:schemeClr val="tx1"/>
                          </a:solidFill>
                        </a:rPr>
                        <a:t>2017</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3444952"/>
                  </a:ext>
                </a:extLst>
              </a:tr>
              <a:tr h="370840">
                <a:tc>
                  <a:txBody>
                    <a:bodyPr/>
                    <a:lstStyle/>
                    <a:p>
                      <a:r>
                        <a:rPr lang="fr-FR" sz="3200">
                          <a:solidFill>
                            <a:schemeClr val="tx1"/>
                          </a:solidFill>
                        </a:rPr>
                        <a:t>3</a:t>
                      </a:r>
                      <a:endParaRPr lang="fr-BE" sz="3200">
                        <a:solidFill>
                          <a:schemeClr val="tx1"/>
                        </a:solidFill>
                      </a:endParaRPr>
                    </a:p>
                  </a:txBody>
                  <a:tcPr>
                    <a:noFill/>
                  </a:tcPr>
                </a:tc>
                <a:tc>
                  <a:txBody>
                    <a:bodyPr/>
                    <a:lstStyle/>
                    <a:p>
                      <a:r>
                        <a:rPr lang="fr-FR" sz="3200">
                          <a:solidFill>
                            <a:schemeClr val="tx1"/>
                          </a:solidFill>
                        </a:rPr>
                        <a:t>Bahmanpour et al.</a:t>
                      </a:r>
                      <a:endParaRPr lang="fr-BE" sz="3200">
                        <a:solidFill>
                          <a:schemeClr val="tx1"/>
                        </a:solidFill>
                      </a:endParaRPr>
                    </a:p>
                  </a:txBody>
                  <a:tcPr>
                    <a:lnR w="12700" cmpd="sng">
                      <a:noFill/>
                    </a:lnR>
                    <a:noFill/>
                  </a:tcPr>
                </a:tc>
                <a:tc>
                  <a:txBody>
                    <a:bodyPr/>
                    <a:lstStyle/>
                    <a:p>
                      <a:r>
                        <a:rPr lang="fr-FR" sz="3200">
                          <a:solidFill>
                            <a:schemeClr val="tx1"/>
                          </a:solidFill>
                        </a:rPr>
                        <a:t>2017</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1253047"/>
                  </a:ext>
                </a:extLst>
              </a:tr>
              <a:tr h="370840">
                <a:tc>
                  <a:txBody>
                    <a:bodyPr/>
                    <a:lstStyle/>
                    <a:p>
                      <a:r>
                        <a:rPr lang="fr-FR" sz="3200">
                          <a:solidFill>
                            <a:schemeClr val="tx1"/>
                          </a:solidFill>
                        </a:rPr>
                        <a:t>4</a:t>
                      </a:r>
                      <a:endParaRPr lang="fr-BE" sz="3200">
                        <a:solidFill>
                          <a:schemeClr val="tx1"/>
                        </a:solidFill>
                      </a:endParaRPr>
                    </a:p>
                  </a:txBody>
                  <a:tcPr>
                    <a:noFill/>
                  </a:tcPr>
                </a:tc>
                <a:tc>
                  <a:txBody>
                    <a:bodyPr/>
                    <a:lstStyle/>
                    <a:p>
                      <a:r>
                        <a:rPr lang="fr-FR" sz="3200">
                          <a:solidFill>
                            <a:schemeClr val="tx1"/>
                          </a:solidFill>
                        </a:rPr>
                        <a:t>Sturm et al.</a:t>
                      </a:r>
                      <a:endParaRPr lang="fr-BE" sz="3200">
                        <a:solidFill>
                          <a:schemeClr val="tx1"/>
                        </a:solidFill>
                      </a:endParaRPr>
                    </a:p>
                  </a:txBody>
                  <a:tcPr>
                    <a:lnR w="12700" cmpd="sng">
                      <a:noFill/>
                    </a:lnR>
                    <a:noFill/>
                  </a:tcPr>
                </a:tc>
                <a:tc>
                  <a:txBody>
                    <a:bodyPr/>
                    <a:lstStyle/>
                    <a:p>
                      <a:r>
                        <a:rPr lang="fr-FR" sz="3200">
                          <a:solidFill>
                            <a:schemeClr val="tx1"/>
                          </a:solidFill>
                        </a:rPr>
                        <a:t>2018</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5385336"/>
                  </a:ext>
                </a:extLst>
              </a:tr>
              <a:tr h="370840">
                <a:tc>
                  <a:txBody>
                    <a:bodyPr/>
                    <a:lstStyle/>
                    <a:p>
                      <a:r>
                        <a:rPr lang="fr-FR" sz="3200">
                          <a:solidFill>
                            <a:schemeClr val="tx1"/>
                          </a:solidFill>
                        </a:rPr>
                        <a:t>5</a:t>
                      </a:r>
                      <a:endParaRPr lang="fr-BE" sz="3200">
                        <a:solidFill>
                          <a:schemeClr val="tx1"/>
                        </a:solidFill>
                      </a:endParaRPr>
                    </a:p>
                  </a:txBody>
                  <a:tcPr>
                    <a:noFill/>
                  </a:tcPr>
                </a:tc>
                <a:tc>
                  <a:txBody>
                    <a:bodyPr/>
                    <a:lstStyle/>
                    <a:p>
                      <a:r>
                        <a:rPr lang="fr-FR" sz="3200">
                          <a:solidFill>
                            <a:schemeClr val="tx1"/>
                          </a:solidFill>
                        </a:rPr>
                        <a:t>Harish et al. </a:t>
                      </a:r>
                      <a:endParaRPr lang="fr-BE" sz="3200">
                        <a:solidFill>
                          <a:schemeClr val="tx1"/>
                        </a:solidFill>
                      </a:endParaRPr>
                    </a:p>
                  </a:txBody>
                  <a:tcPr>
                    <a:lnR w="12700" cmpd="sng">
                      <a:noFill/>
                    </a:lnR>
                    <a:noFill/>
                  </a:tcPr>
                </a:tc>
                <a:tc>
                  <a:txBody>
                    <a:bodyPr/>
                    <a:lstStyle/>
                    <a:p>
                      <a:r>
                        <a:rPr lang="fr-FR" sz="3200">
                          <a:solidFill>
                            <a:schemeClr val="tx1"/>
                          </a:solidFill>
                        </a:rPr>
                        <a:t>2022</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0732457"/>
                  </a:ext>
                </a:extLst>
              </a:tr>
              <a:tr h="370840">
                <a:tc>
                  <a:txBody>
                    <a:bodyPr/>
                    <a:lstStyle/>
                    <a:p>
                      <a:endParaRPr lang="fr-BE" sz="3200">
                        <a:solidFill>
                          <a:schemeClr val="tx1"/>
                        </a:solidFill>
                      </a:endParaRPr>
                    </a:p>
                  </a:txBody>
                  <a:tcPr>
                    <a:lnB w="12700" cap="flat" cmpd="sng" algn="ctr">
                      <a:noFill/>
                      <a:prstDash val="solid"/>
                      <a:round/>
                      <a:headEnd type="none" w="med" len="med"/>
                      <a:tailEnd type="none" w="med" len="med"/>
                    </a:lnB>
                    <a:noFill/>
                  </a:tcPr>
                </a:tc>
                <a:tc>
                  <a:txBody>
                    <a:bodyPr/>
                    <a:lstStyle/>
                    <a:p>
                      <a:endParaRPr lang="fr-BE" sz="3200">
                        <a:solidFill>
                          <a:schemeClr val="tx1"/>
                        </a:solidFill>
                      </a:endParaRPr>
                    </a:p>
                  </a:txBody>
                  <a:tcPr>
                    <a:lnR w="12700" cmpd="sng">
                      <a:noFill/>
                    </a:lnR>
                    <a:lnB w="12700" cap="flat" cmpd="sng" algn="ctr">
                      <a:noFill/>
                      <a:prstDash val="solid"/>
                      <a:round/>
                      <a:headEnd type="none" w="med" len="med"/>
                      <a:tailEnd type="none" w="med" len="med"/>
                    </a:lnB>
                    <a:noFill/>
                  </a:tcPr>
                </a:tc>
                <a:tc>
                  <a:txBody>
                    <a:bodyPr/>
                    <a:lstStyle/>
                    <a:p>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983158"/>
                  </a:ext>
                </a:extLst>
              </a:tr>
            </a:tbl>
          </a:graphicData>
        </a:graphic>
      </p:graphicFrame>
      <p:grpSp>
        <p:nvGrpSpPr>
          <p:cNvPr id="1072" name="Groupe 1071">
            <a:extLst>
              <a:ext uri="{FF2B5EF4-FFF2-40B4-BE49-F238E27FC236}">
                <a16:creationId xmlns:a16="http://schemas.microsoft.com/office/drawing/2014/main" id="{B5FECF47-E0F9-DA86-2CC1-EA7407419228}"/>
              </a:ext>
            </a:extLst>
          </p:cNvPr>
          <p:cNvGrpSpPr/>
          <p:nvPr/>
        </p:nvGrpSpPr>
        <p:grpSpPr>
          <a:xfrm>
            <a:off x="-685108" y="2283175"/>
            <a:ext cx="13984002" cy="11987109"/>
            <a:chOff x="383075" y="1847003"/>
            <a:chExt cx="13984002" cy="11987109"/>
          </a:xfrm>
        </p:grpSpPr>
        <p:pic>
          <p:nvPicPr>
            <p:cNvPr id="10" name="Picture 2" descr="Abstract fluid design element. Minimalistic background for text. Wavy bubble  banner, poster clipart with lines, dots. Flowing liquid blue flat shape.  Geometric color illustration. Isolated vector 3837344 Vector Art at Vecteezy">
              <a:extLst>
                <a:ext uri="{FF2B5EF4-FFF2-40B4-BE49-F238E27FC236}">
                  <a16:creationId xmlns:a16="http://schemas.microsoft.com/office/drawing/2014/main" id="{03E0276F-88D3-F9A6-805D-603F65895BD9}"/>
                </a:ext>
              </a:extLst>
            </p:cNvPr>
            <p:cNvPicPr>
              <a:picLocks noChangeAspect="1" noChangeArrowheads="1"/>
            </p:cNvPicPr>
            <p:nvPr/>
          </p:nvPicPr>
          <p:blipFill rotWithShape="1">
            <a:blip r:embed="rId5">
              <a:clrChange>
                <a:clrFrom>
                  <a:srgbClr val="FFFFFF"/>
                </a:clrFrom>
                <a:clrTo>
                  <a:srgbClr val="FFFFFF">
                    <a:alpha val="0"/>
                  </a:srgbClr>
                </a:clrTo>
              </a:clrChange>
              <a:alphaModFix amt="9000"/>
              <a:extLst>
                <a:ext uri="{28A0092B-C50C-407E-A947-70E740481C1C}">
                  <a14:useLocalDpi xmlns:a14="http://schemas.microsoft.com/office/drawing/2010/main" val="0"/>
                </a:ext>
              </a:extLst>
            </a:blip>
            <a:srcRect l="8020" t="13479" r="5137" b="17071"/>
            <a:stretch/>
          </p:blipFill>
          <p:spPr bwMode="auto">
            <a:xfrm flipH="1">
              <a:off x="383075" y="1847003"/>
              <a:ext cx="13984002" cy="11987109"/>
            </a:xfrm>
            <a:prstGeom prst="rect">
              <a:avLst/>
            </a:prstGeom>
            <a:noFill/>
            <a:extLst>
              <a:ext uri="{909E8E84-426E-40DD-AFC4-6F175D3DCCD1}">
                <a14:hiddenFill xmlns:a14="http://schemas.microsoft.com/office/drawing/2010/main">
                  <a:solidFill>
                    <a:srgbClr val="FFFFFF"/>
                  </a:solidFill>
                </a14:hiddenFill>
              </a:ext>
            </a:extLst>
          </p:spPr>
        </p:pic>
        <p:sp>
          <p:nvSpPr>
            <p:cNvPr id="29" name="ZoneTexte 28">
              <a:extLst>
                <a:ext uri="{FF2B5EF4-FFF2-40B4-BE49-F238E27FC236}">
                  <a16:creationId xmlns:a16="http://schemas.microsoft.com/office/drawing/2014/main" id="{91D4191B-58DD-3A3B-8D5C-883E89F8AF51}"/>
                </a:ext>
              </a:extLst>
            </p:cNvPr>
            <p:cNvSpPr txBox="1"/>
            <p:nvPr/>
          </p:nvSpPr>
          <p:spPr>
            <a:xfrm>
              <a:off x="3698484" y="7252193"/>
              <a:ext cx="9790299" cy="1200329"/>
            </a:xfrm>
            <a:prstGeom prst="rect">
              <a:avLst/>
            </a:prstGeom>
            <a:noFill/>
          </p:spPr>
          <p:txBody>
            <a:bodyPr wrap="square" rtlCol="0">
              <a:spAutoFit/>
            </a:bodyPr>
            <a:lstStyle/>
            <a:p>
              <a:r>
                <a:rPr lang="fr-FR" sz="3600" dirty="0">
                  <a:latin typeface="Glacial Indifference" pitchFamily="50" charset="0"/>
                </a:rPr>
                <a:t>- Due to global </a:t>
              </a:r>
              <a:r>
                <a:rPr lang="fr-FR" sz="3600" dirty="0" err="1">
                  <a:latin typeface="Glacial Indifference" pitchFamily="50" charset="0"/>
                </a:rPr>
                <a:t>warming</a:t>
              </a:r>
              <a:r>
                <a:rPr lang="fr-FR" sz="3600">
                  <a:latin typeface="Glacial Indifference" pitchFamily="50" charset="0"/>
                </a:rPr>
                <a:t>, the intensity and frequency of </a:t>
              </a:r>
              <a:r>
                <a:rPr lang="fr-FR" sz="3600" b="1">
                  <a:solidFill>
                    <a:srgbClr val="00BFB6"/>
                  </a:solidFill>
                  <a:latin typeface="Glacial Indifference" pitchFamily="50" charset="0"/>
                </a:rPr>
                <a:t>floods are expected to increase.</a:t>
              </a:r>
              <a:endParaRPr lang="fr-FR" sz="3600" dirty="0">
                <a:latin typeface="Glacial Indifference" pitchFamily="50" charset="0"/>
              </a:endParaRPr>
            </a:p>
          </p:txBody>
        </p:sp>
        <p:sp>
          <p:nvSpPr>
            <p:cNvPr id="35" name="ZoneTexte 34">
              <a:extLst>
                <a:ext uri="{FF2B5EF4-FFF2-40B4-BE49-F238E27FC236}">
                  <a16:creationId xmlns:a16="http://schemas.microsoft.com/office/drawing/2014/main" id="{172465F2-73D4-423E-EEF4-55E3394172DA}"/>
                </a:ext>
              </a:extLst>
            </p:cNvPr>
            <p:cNvSpPr txBox="1"/>
            <p:nvPr/>
          </p:nvSpPr>
          <p:spPr>
            <a:xfrm>
              <a:off x="3698484" y="8472736"/>
              <a:ext cx="9127935" cy="1200329"/>
            </a:xfrm>
            <a:prstGeom prst="rect">
              <a:avLst/>
            </a:prstGeom>
            <a:noFill/>
          </p:spPr>
          <p:txBody>
            <a:bodyPr wrap="square" rtlCol="0">
              <a:spAutoFit/>
            </a:bodyPr>
            <a:lstStyle/>
            <a:p>
              <a:pPr algn="just"/>
              <a:r>
                <a:rPr lang="fr-FR" sz="3600">
                  <a:latin typeface="Glacial Indifference" pitchFamily="50" charset="0"/>
                </a:rPr>
                <a:t>- Buildings in Belgium are </a:t>
              </a:r>
              <a:r>
                <a:rPr lang="fr-FR" sz="3600" b="1">
                  <a:solidFill>
                    <a:srgbClr val="00BFB6"/>
                  </a:solidFill>
                  <a:latin typeface="Glacial Indifference" pitchFamily="50" charset="0"/>
                </a:rPr>
                <a:t>not designed to </a:t>
              </a:r>
              <a:r>
                <a:rPr lang="fr-FR" sz="3600">
                  <a:latin typeface="Glacial Indifference" pitchFamily="50" charset="0"/>
                </a:rPr>
                <a:t>withstand</a:t>
              </a:r>
              <a:r>
                <a:rPr lang="fr-FR" sz="3600" b="1">
                  <a:solidFill>
                    <a:srgbClr val="00BFB6"/>
                  </a:solidFill>
                  <a:latin typeface="Glacial Indifference" pitchFamily="50" charset="0"/>
                </a:rPr>
                <a:t> flooding.</a:t>
              </a:r>
              <a:endParaRPr lang="fr-FR" sz="3600" dirty="0">
                <a:latin typeface="Glacial Indifference" pitchFamily="50" charset="0"/>
              </a:endParaRPr>
            </a:p>
          </p:txBody>
        </p:sp>
        <p:grpSp>
          <p:nvGrpSpPr>
            <p:cNvPr id="34" name="Groupe 33">
              <a:extLst>
                <a:ext uri="{FF2B5EF4-FFF2-40B4-BE49-F238E27FC236}">
                  <a16:creationId xmlns:a16="http://schemas.microsoft.com/office/drawing/2014/main" id="{6E3A1969-5275-6966-D645-70AF0D8FA5AB}"/>
                </a:ext>
              </a:extLst>
            </p:cNvPr>
            <p:cNvGrpSpPr/>
            <p:nvPr/>
          </p:nvGrpSpPr>
          <p:grpSpPr>
            <a:xfrm>
              <a:off x="2391229" y="3908718"/>
              <a:ext cx="4343282" cy="1628487"/>
              <a:chOff x="2627205" y="5767022"/>
              <a:chExt cx="4343282" cy="1628487"/>
            </a:xfrm>
          </p:grpSpPr>
          <p:sp>
            <p:nvSpPr>
              <p:cNvPr id="39" name="ZoneTexte 38">
                <a:extLst>
                  <a:ext uri="{FF2B5EF4-FFF2-40B4-BE49-F238E27FC236}">
                    <a16:creationId xmlns:a16="http://schemas.microsoft.com/office/drawing/2014/main" id="{2E525DFB-19CF-2F8D-D2EA-BE25D246B811}"/>
                  </a:ext>
                </a:extLst>
              </p:cNvPr>
              <p:cNvSpPr txBox="1"/>
              <p:nvPr/>
            </p:nvSpPr>
            <p:spPr>
              <a:xfrm>
                <a:off x="2673232" y="5825849"/>
                <a:ext cx="1514981" cy="1569660"/>
              </a:xfrm>
              <a:prstGeom prst="rect">
                <a:avLst/>
              </a:prstGeom>
              <a:noFill/>
            </p:spPr>
            <p:txBody>
              <a:bodyPr wrap="square" rtlCol="0">
                <a:spAutoFit/>
              </a:bodyPr>
              <a:lstStyle/>
              <a:p>
                <a:r>
                  <a:rPr lang="fr-FR" sz="9600">
                    <a:solidFill>
                      <a:srgbClr val="5DCDF3"/>
                    </a:solidFill>
                    <a:latin typeface="Glacial Indifference" pitchFamily="50" charset="0"/>
                  </a:rPr>
                  <a:t>01</a:t>
                </a:r>
                <a:endParaRPr lang="fr-FR" sz="9600" dirty="0">
                  <a:solidFill>
                    <a:srgbClr val="5DCDF3"/>
                  </a:solidFill>
                  <a:latin typeface="Glacial Indifference" pitchFamily="50" charset="0"/>
                </a:endParaRPr>
              </a:p>
            </p:txBody>
          </p:sp>
          <p:sp>
            <p:nvSpPr>
              <p:cNvPr id="27" name="ZoneTexte 26">
                <a:extLst>
                  <a:ext uri="{FF2B5EF4-FFF2-40B4-BE49-F238E27FC236}">
                    <a16:creationId xmlns:a16="http://schemas.microsoft.com/office/drawing/2014/main" id="{7462427C-72BF-F6F2-77B6-A2E81CE58927}"/>
                  </a:ext>
                </a:extLst>
              </p:cNvPr>
              <p:cNvSpPr txBox="1"/>
              <p:nvPr/>
            </p:nvSpPr>
            <p:spPr>
              <a:xfrm>
                <a:off x="2627205" y="5767022"/>
                <a:ext cx="4343282" cy="1569660"/>
              </a:xfrm>
              <a:prstGeom prst="rect">
                <a:avLst/>
              </a:prstGeom>
              <a:noFill/>
            </p:spPr>
            <p:txBody>
              <a:bodyPr wrap="square" rtlCol="0">
                <a:spAutoFit/>
              </a:bodyPr>
              <a:lstStyle/>
              <a:p>
                <a:r>
                  <a:rPr lang="fr-FR" sz="9600">
                    <a:solidFill>
                      <a:srgbClr val="4472C4"/>
                    </a:solidFill>
                    <a:latin typeface="Glacial Indifference" pitchFamily="50" charset="0"/>
                  </a:rPr>
                  <a:t>01</a:t>
                </a:r>
                <a:r>
                  <a:rPr lang="fr-FR" sz="9600">
                    <a:latin typeface="Glacial Indifference" pitchFamily="50" charset="0"/>
                  </a:rPr>
                  <a:t> </a:t>
                </a:r>
                <a:r>
                  <a:rPr lang="fr-FR" sz="5400" dirty="0" err="1">
                    <a:latin typeface="Glacial Indifference" pitchFamily="50" charset="0"/>
                  </a:rPr>
                  <a:t>Context</a:t>
                </a:r>
                <a:endParaRPr lang="fr-FR" sz="9600" dirty="0">
                  <a:latin typeface="Glacial Indifference" pitchFamily="50" charset="0"/>
                </a:endParaRPr>
              </a:p>
            </p:txBody>
          </p:sp>
        </p:grpSp>
        <p:sp>
          <p:nvSpPr>
            <p:cNvPr id="12" name="ZoneTexte 11">
              <a:extLst>
                <a:ext uri="{FF2B5EF4-FFF2-40B4-BE49-F238E27FC236}">
                  <a16:creationId xmlns:a16="http://schemas.microsoft.com/office/drawing/2014/main" id="{F80A71D9-E830-E77A-CFA6-52A079F30B2A}"/>
                </a:ext>
              </a:extLst>
            </p:cNvPr>
            <p:cNvSpPr txBox="1"/>
            <p:nvPr/>
          </p:nvSpPr>
          <p:spPr>
            <a:xfrm>
              <a:off x="3367319" y="5497003"/>
              <a:ext cx="10235129" cy="1754326"/>
            </a:xfrm>
            <a:prstGeom prst="rect">
              <a:avLst/>
            </a:prstGeom>
            <a:noFill/>
          </p:spPr>
          <p:txBody>
            <a:bodyPr wrap="square" rtlCol="0">
              <a:spAutoFit/>
            </a:bodyPr>
            <a:lstStyle/>
            <a:p>
              <a:r>
                <a:rPr lang="fr-FR" sz="3600">
                  <a:latin typeface="Glacial Indifference" pitchFamily="50" charset="0"/>
                </a:rPr>
                <a:t>The </a:t>
              </a:r>
              <a:r>
                <a:rPr lang="fr-FR" sz="3600" b="1">
                  <a:solidFill>
                    <a:srgbClr val="00BFB6"/>
                  </a:solidFill>
                  <a:latin typeface="Glacial Indifference" pitchFamily="50" charset="0"/>
                </a:rPr>
                <a:t>extreme flood </a:t>
              </a:r>
              <a:r>
                <a:rPr lang="fr-FR" sz="3600">
                  <a:latin typeface="Glacial Indifference" pitchFamily="50" charset="0"/>
                </a:rPr>
                <a:t>event that struck Belgium in </a:t>
              </a:r>
              <a:r>
                <a:rPr lang="fr-FR" sz="3600" b="1">
                  <a:solidFill>
                    <a:srgbClr val="00BFB6"/>
                  </a:solidFill>
                  <a:latin typeface="Glacial Indifference" pitchFamily="50" charset="0"/>
                </a:rPr>
                <a:t>July 2021 </a:t>
              </a:r>
              <a:r>
                <a:rPr lang="fr-FR" sz="3600">
                  <a:latin typeface="Glacial Indifference" pitchFamily="50" charset="0"/>
                </a:rPr>
                <a:t>(39 casualties and €350 million in damage) highlighted a critical issue:</a:t>
              </a:r>
            </a:p>
          </p:txBody>
        </p:sp>
        <p:sp>
          <p:nvSpPr>
            <p:cNvPr id="14" name="ZoneTexte 13">
              <a:extLst>
                <a:ext uri="{FF2B5EF4-FFF2-40B4-BE49-F238E27FC236}">
                  <a16:creationId xmlns:a16="http://schemas.microsoft.com/office/drawing/2014/main" id="{F0335F80-E2A2-5061-1C81-4A3A18807B2E}"/>
                </a:ext>
              </a:extLst>
            </p:cNvPr>
            <p:cNvSpPr txBox="1"/>
            <p:nvPr/>
          </p:nvSpPr>
          <p:spPr>
            <a:xfrm>
              <a:off x="3412733" y="9781205"/>
              <a:ext cx="9127935" cy="1754326"/>
            </a:xfrm>
            <a:prstGeom prst="rect">
              <a:avLst/>
            </a:prstGeom>
            <a:noFill/>
          </p:spPr>
          <p:txBody>
            <a:bodyPr wrap="square" rtlCol="0">
              <a:spAutoFit/>
            </a:bodyPr>
            <a:lstStyle/>
            <a:p>
              <a:pPr algn="just"/>
              <a:r>
                <a:rPr lang="fr-FR" sz="3600" b="1">
                  <a:solidFill>
                    <a:srgbClr val="4472C4"/>
                  </a:solidFill>
                  <a:latin typeface="Glacial Indifference" pitchFamily="50" charset="0"/>
                  <a:sym typeface="Wingdings" panose="05000000000000000000" pitchFamily="2" charset="2"/>
                </a:rPr>
                <a:t></a:t>
              </a:r>
              <a:r>
                <a:rPr lang="fr-FR" sz="3600">
                  <a:latin typeface="Glacial Indifference" pitchFamily="50" charset="0"/>
                  <a:sym typeface="Wingdings" panose="05000000000000000000" pitchFamily="2" charset="2"/>
                </a:rPr>
                <a:t> </a:t>
              </a:r>
              <a:r>
                <a:rPr lang="fr-FR" sz="3600" b="1">
                  <a:solidFill>
                    <a:schemeClr val="accent1"/>
                  </a:solidFill>
                  <a:latin typeface="Glacial Indifference" pitchFamily="50" charset="0"/>
                </a:rPr>
                <a:t>Builwise</a:t>
              </a:r>
              <a:r>
                <a:rPr lang="fr-FR" sz="3600">
                  <a:latin typeface="Glacial Indifference" pitchFamily="50" charset="0"/>
                </a:rPr>
                <a:t> launched the </a:t>
              </a:r>
              <a:r>
                <a:rPr lang="fr-FR" sz="3600" b="1">
                  <a:solidFill>
                    <a:schemeClr val="accent1"/>
                  </a:solidFill>
                  <a:latin typeface="Glacial Indifference" pitchFamily="50" charset="0"/>
                </a:rPr>
                <a:t>FLOOD project</a:t>
              </a:r>
              <a:r>
                <a:rPr lang="fr-FR" sz="3600">
                  <a:latin typeface="Glacial Indifference" pitchFamily="50" charset="0"/>
                </a:rPr>
                <a:t>, aiming to study how to construct buildings to </a:t>
              </a:r>
              <a:r>
                <a:rPr lang="fr-FR" sz="3600" b="1">
                  <a:solidFill>
                    <a:srgbClr val="00BFB6"/>
                  </a:solidFill>
                  <a:latin typeface="Glacial Indifference" pitchFamily="50" charset="0"/>
                </a:rPr>
                <a:t>enhance</a:t>
              </a:r>
              <a:r>
                <a:rPr lang="fr-FR" sz="3600">
                  <a:latin typeface="Glacial Indifference" pitchFamily="50" charset="0"/>
                </a:rPr>
                <a:t> their </a:t>
              </a:r>
              <a:r>
                <a:rPr lang="fr-FR" sz="3600" b="1">
                  <a:solidFill>
                    <a:srgbClr val="00BFB6"/>
                  </a:solidFill>
                  <a:latin typeface="Glacial Indifference" pitchFamily="50" charset="0"/>
                </a:rPr>
                <a:t>resilience to flooding.</a:t>
              </a:r>
              <a:endParaRPr lang="fr-FR" sz="3600" dirty="0">
                <a:latin typeface="Glacial Indifference" pitchFamily="50" charset="0"/>
              </a:endParaRPr>
            </a:p>
          </p:txBody>
        </p:sp>
      </p:grpSp>
      <p:pic>
        <p:nvPicPr>
          <p:cNvPr id="124" name="Image 123" descr="Une image contenant texte, capture d’écran, diagramme&#10;&#10;Le contenu généré par l’IA peut être incorrect.">
            <a:extLst>
              <a:ext uri="{FF2B5EF4-FFF2-40B4-BE49-F238E27FC236}">
                <a16:creationId xmlns:a16="http://schemas.microsoft.com/office/drawing/2014/main" id="{7580AC93-9AFA-DD52-280F-980ED235CF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46361" y="26066141"/>
            <a:ext cx="6240000" cy="4680000"/>
          </a:xfrm>
          <a:prstGeom prst="rect">
            <a:avLst/>
          </a:prstGeom>
        </p:spPr>
      </p:pic>
      <p:pic>
        <p:nvPicPr>
          <p:cNvPr id="122" name="Image 121" descr="Une image contenant texte, capture d’écran, écriture manuscrite, ligne&#10;&#10;Le contenu généré par l’IA peut être incorrect.">
            <a:extLst>
              <a:ext uri="{FF2B5EF4-FFF2-40B4-BE49-F238E27FC236}">
                <a16:creationId xmlns:a16="http://schemas.microsoft.com/office/drawing/2014/main" id="{46072367-B47E-5918-7DC2-730E68EC13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3744" y="26099124"/>
            <a:ext cx="6240000" cy="4680000"/>
          </a:xfrm>
          <a:prstGeom prst="rect">
            <a:avLst/>
          </a:prstGeom>
        </p:spPr>
      </p:pic>
      <p:pic>
        <p:nvPicPr>
          <p:cNvPr id="106" name="Image 105" descr="Une image contenant texte, capture d’écran, ligne, art&#10;&#10;Le contenu généré par l’IA peut être incorrect.">
            <a:extLst>
              <a:ext uri="{FF2B5EF4-FFF2-40B4-BE49-F238E27FC236}">
                <a16:creationId xmlns:a16="http://schemas.microsoft.com/office/drawing/2014/main" id="{0F0B337F-4214-7E36-17D2-F503F40E42EB}"/>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536762" y="37087160"/>
            <a:ext cx="6240000" cy="4680000"/>
          </a:xfrm>
          <a:prstGeom prst="rect">
            <a:avLst/>
          </a:prstGeom>
        </p:spPr>
      </p:pic>
      <p:pic>
        <p:nvPicPr>
          <p:cNvPr id="95" name="Image 94" descr="Une image contenant texte, capture d’écran, ligne, Parallèle&#10;&#10;Le contenu généré par l’IA peut être incorrect.">
            <a:extLst>
              <a:ext uri="{FF2B5EF4-FFF2-40B4-BE49-F238E27FC236}">
                <a16:creationId xmlns:a16="http://schemas.microsoft.com/office/drawing/2014/main" id="{A447B340-C53C-250C-0298-6CE346BEDFB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42124" y="31774720"/>
            <a:ext cx="6240000" cy="4680000"/>
          </a:xfrm>
          <a:prstGeom prst="rect">
            <a:avLst/>
          </a:prstGeom>
        </p:spPr>
      </p:pic>
      <p:pic>
        <p:nvPicPr>
          <p:cNvPr id="73" name="Image 72" descr="Une image contenant texte, capture d’écran, Police, conception&#10;&#10;Le contenu généré par l’IA peut être incorrect.">
            <a:extLst>
              <a:ext uri="{FF2B5EF4-FFF2-40B4-BE49-F238E27FC236}">
                <a16:creationId xmlns:a16="http://schemas.microsoft.com/office/drawing/2014/main" id="{5B4FB89A-3A30-FD71-7E93-A0BEEF78D2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112371" y="31792192"/>
            <a:ext cx="6240000" cy="4680000"/>
          </a:xfrm>
          <a:prstGeom prst="rect">
            <a:avLst/>
          </a:prstGeom>
        </p:spPr>
      </p:pic>
      <p:pic>
        <p:nvPicPr>
          <p:cNvPr id="56" name="Image 55" descr="Une image contenant carte, texte, capture d’écran&#10;&#10;Le contenu généré par l’IA peut être incorrect.">
            <a:extLst>
              <a:ext uri="{FF2B5EF4-FFF2-40B4-BE49-F238E27FC236}">
                <a16:creationId xmlns:a16="http://schemas.microsoft.com/office/drawing/2014/main" id="{5E9D401F-68DA-DEE6-13B0-800E30DF70D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691467" y="9044997"/>
            <a:ext cx="8332048" cy="4500000"/>
          </a:xfrm>
          <a:prstGeom prst="rect">
            <a:avLst/>
          </a:prstGeom>
        </p:spPr>
      </p:pic>
      <p:grpSp>
        <p:nvGrpSpPr>
          <p:cNvPr id="1084" name="Groupe 1083">
            <a:extLst>
              <a:ext uri="{FF2B5EF4-FFF2-40B4-BE49-F238E27FC236}">
                <a16:creationId xmlns:a16="http://schemas.microsoft.com/office/drawing/2014/main" id="{A4379BAB-77F0-8498-3AD9-B81CA1BE78D0}"/>
              </a:ext>
            </a:extLst>
          </p:cNvPr>
          <p:cNvGrpSpPr/>
          <p:nvPr/>
        </p:nvGrpSpPr>
        <p:grpSpPr>
          <a:xfrm>
            <a:off x="14728152" y="5251119"/>
            <a:ext cx="7033988" cy="3600986"/>
            <a:chOff x="13332167" y="9196361"/>
            <a:chExt cx="7033988" cy="3600986"/>
          </a:xfrm>
        </p:grpSpPr>
        <p:sp>
          <p:nvSpPr>
            <p:cNvPr id="1074" name="Rectangle : coins arrondis 1073">
              <a:extLst>
                <a:ext uri="{FF2B5EF4-FFF2-40B4-BE49-F238E27FC236}">
                  <a16:creationId xmlns:a16="http://schemas.microsoft.com/office/drawing/2014/main" id="{C2D212BD-5354-B2FB-C449-B8580625DD3A}"/>
                </a:ext>
              </a:extLst>
            </p:cNvPr>
            <p:cNvSpPr/>
            <p:nvPr/>
          </p:nvSpPr>
          <p:spPr>
            <a:xfrm>
              <a:off x="13827759" y="9917358"/>
              <a:ext cx="3589705" cy="1183581"/>
            </a:xfrm>
            <a:prstGeom prst="roundRect">
              <a:avLst/>
            </a:prstGeom>
            <a:solidFill>
              <a:srgbClr val="00BFB6">
                <a:alpha val="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p>
          </p:txBody>
        </p:sp>
        <p:grpSp>
          <p:nvGrpSpPr>
            <p:cNvPr id="114" name="Groupe 113">
              <a:extLst>
                <a:ext uri="{FF2B5EF4-FFF2-40B4-BE49-F238E27FC236}">
                  <a16:creationId xmlns:a16="http://schemas.microsoft.com/office/drawing/2014/main" id="{27A5EF92-5CFC-2736-D3DA-D2E5168C5BB5}"/>
                </a:ext>
              </a:extLst>
            </p:cNvPr>
            <p:cNvGrpSpPr/>
            <p:nvPr/>
          </p:nvGrpSpPr>
          <p:grpSpPr>
            <a:xfrm>
              <a:off x="13332167" y="9196361"/>
              <a:ext cx="7033988" cy="3600986"/>
              <a:chOff x="13949043" y="9931677"/>
              <a:chExt cx="7033988" cy="3600986"/>
            </a:xfrm>
          </p:grpSpPr>
          <p:sp>
            <p:nvSpPr>
              <p:cNvPr id="94" name="ZoneTexte 93">
                <a:extLst>
                  <a:ext uri="{FF2B5EF4-FFF2-40B4-BE49-F238E27FC236}">
                    <a16:creationId xmlns:a16="http://schemas.microsoft.com/office/drawing/2014/main" id="{D9DFFA36-807B-A28D-0643-93D4950E2B38}"/>
                  </a:ext>
                </a:extLst>
              </p:cNvPr>
              <p:cNvSpPr txBox="1"/>
              <p:nvPr/>
            </p:nvSpPr>
            <p:spPr>
              <a:xfrm>
                <a:off x="13949043" y="9931677"/>
                <a:ext cx="7033988" cy="3600986"/>
              </a:xfrm>
              <a:prstGeom prst="rect">
                <a:avLst/>
              </a:prstGeom>
              <a:noFill/>
            </p:spPr>
            <p:txBody>
              <a:bodyPr wrap="square" rtlCol="0">
                <a:spAutoFit/>
              </a:bodyPr>
              <a:lstStyle/>
              <a:p>
                <a:r>
                  <a:rPr lang="fr-FR" sz="3600" b="1">
                    <a:solidFill>
                      <a:srgbClr val="4472C4"/>
                    </a:solidFill>
                    <a:latin typeface="Glacial Indifference" pitchFamily="50" charset="0"/>
                  </a:rPr>
                  <a:t>What causes flood damage?</a:t>
                </a:r>
              </a:p>
              <a:p>
                <a:pPr marL="571500" indent="-571500">
                  <a:lnSpc>
                    <a:spcPct val="150000"/>
                  </a:lnSpc>
                  <a:buFontTx/>
                  <a:buChar char="-"/>
                </a:pPr>
                <a:r>
                  <a:rPr lang="fr-FR" sz="3200">
                    <a:latin typeface="Glacial Indifference" pitchFamily="50" charset="0"/>
                  </a:rPr>
                  <a:t>Hydrostatic force</a:t>
                </a:r>
              </a:p>
              <a:p>
                <a:pPr marL="571500" indent="-571500">
                  <a:buFontTx/>
                  <a:buChar char="-"/>
                </a:pPr>
                <a:r>
                  <a:rPr lang="fr-FR" sz="3200">
                    <a:latin typeface="Glacial Indifference" pitchFamily="50" charset="0"/>
                  </a:rPr>
                  <a:t>Hydrodynamic force</a:t>
                </a:r>
              </a:p>
              <a:p>
                <a:pPr marL="571500" indent="-571500">
                  <a:lnSpc>
                    <a:spcPct val="150000"/>
                  </a:lnSpc>
                  <a:buFontTx/>
                  <a:buChar char="-"/>
                </a:pPr>
                <a:r>
                  <a:rPr lang="fr-FR" sz="3200">
                    <a:latin typeface="Glacial Indifference" pitchFamily="50" charset="0"/>
                  </a:rPr>
                  <a:t>Debris impact</a:t>
                </a:r>
              </a:p>
              <a:p>
                <a:pPr marL="571500" indent="-571500">
                  <a:buFontTx/>
                  <a:buChar char="-"/>
                </a:pPr>
                <a:r>
                  <a:rPr lang="fr-FR" sz="3200">
                    <a:latin typeface="Glacial Indifference" pitchFamily="50" charset="0"/>
                  </a:rPr>
                  <a:t>Scour </a:t>
                </a:r>
              </a:p>
              <a:p>
                <a:pPr marL="571500" indent="-571500">
                  <a:buFontTx/>
                  <a:buChar char="-"/>
                </a:pPr>
                <a:r>
                  <a:rPr lang="fr-FR" sz="3200">
                    <a:latin typeface="Glacial Indifference" pitchFamily="50" charset="0"/>
                  </a:rPr>
                  <a:t>Non-physical actions </a:t>
                </a:r>
              </a:p>
            </p:txBody>
          </p:sp>
          <p:sp>
            <p:nvSpPr>
              <p:cNvPr id="102" name="ZoneTexte 101">
                <a:extLst>
                  <a:ext uri="{FF2B5EF4-FFF2-40B4-BE49-F238E27FC236}">
                    <a16:creationId xmlns:a16="http://schemas.microsoft.com/office/drawing/2014/main" id="{B728252E-FB9E-E971-7507-895BF44EA461}"/>
                  </a:ext>
                </a:extLst>
              </p:cNvPr>
              <p:cNvSpPr txBox="1"/>
              <p:nvPr/>
            </p:nvSpPr>
            <p:spPr>
              <a:xfrm>
                <a:off x="18456013" y="10703111"/>
                <a:ext cx="2481258" cy="1077218"/>
              </a:xfrm>
              <a:prstGeom prst="rect">
                <a:avLst/>
              </a:prstGeom>
              <a:noFill/>
            </p:spPr>
            <p:txBody>
              <a:bodyPr wrap="square" rtlCol="0">
                <a:spAutoFit/>
              </a:bodyPr>
              <a:lstStyle/>
              <a:p>
                <a:pPr algn="ctr"/>
                <a:r>
                  <a:rPr lang="fr-FR" sz="3200" b="1">
                    <a:solidFill>
                      <a:srgbClr val="00BFB6"/>
                    </a:solidFill>
                    <a:latin typeface="Glacial Indifference" pitchFamily="50" charset="0"/>
                  </a:rPr>
                  <a:t> Focus on flow force</a:t>
                </a:r>
                <a:endParaRPr lang="fr-FR" sz="2800" b="1">
                  <a:solidFill>
                    <a:srgbClr val="00BFB6"/>
                  </a:solidFill>
                  <a:latin typeface="Glacial Indifference" pitchFamily="50" charset="0"/>
                </a:endParaRPr>
              </a:p>
            </p:txBody>
          </p:sp>
          <p:grpSp>
            <p:nvGrpSpPr>
              <p:cNvPr id="111" name="Groupe 110">
                <a:extLst>
                  <a:ext uri="{FF2B5EF4-FFF2-40B4-BE49-F238E27FC236}">
                    <a16:creationId xmlns:a16="http://schemas.microsoft.com/office/drawing/2014/main" id="{5EBB7312-93B4-3292-4B5E-F2176B9B0D44}"/>
                  </a:ext>
                </a:extLst>
              </p:cNvPr>
              <p:cNvGrpSpPr/>
              <p:nvPr/>
            </p:nvGrpSpPr>
            <p:grpSpPr>
              <a:xfrm>
                <a:off x="18056922" y="10671724"/>
                <a:ext cx="361905" cy="1183581"/>
                <a:chOff x="17925295" y="10592759"/>
                <a:chExt cx="361905" cy="1183581"/>
              </a:xfrm>
            </p:grpSpPr>
            <p:cxnSp>
              <p:nvCxnSpPr>
                <p:cNvPr id="105" name="Connecteur droit 104">
                  <a:extLst>
                    <a:ext uri="{FF2B5EF4-FFF2-40B4-BE49-F238E27FC236}">
                      <a16:creationId xmlns:a16="http://schemas.microsoft.com/office/drawing/2014/main" id="{18C73F28-6FD5-0C07-1C75-E931F727AC4D}"/>
                    </a:ext>
                  </a:extLst>
                </p:cNvPr>
                <p:cNvCxnSpPr>
                  <a:cxnSpLocks/>
                </p:cNvCxnSpPr>
                <p:nvPr/>
              </p:nvCxnSpPr>
              <p:spPr>
                <a:xfrm>
                  <a:off x="18255450" y="10592759"/>
                  <a:ext cx="0" cy="1183581"/>
                </a:xfrm>
                <a:prstGeom prst="line">
                  <a:avLst/>
                </a:prstGeom>
                <a:ln w="76200">
                  <a:solidFill>
                    <a:srgbClr val="00BFB6"/>
                  </a:solidFill>
                </a:ln>
              </p:spPr>
              <p:style>
                <a:lnRef idx="1">
                  <a:schemeClr val="accent1"/>
                </a:lnRef>
                <a:fillRef idx="0">
                  <a:schemeClr val="accent1"/>
                </a:fillRef>
                <a:effectRef idx="0">
                  <a:schemeClr val="accent1"/>
                </a:effectRef>
                <a:fontRef idx="minor">
                  <a:schemeClr val="tx1"/>
                </a:fontRef>
              </p:style>
            </p:cxnSp>
            <p:cxnSp>
              <p:nvCxnSpPr>
                <p:cNvPr id="107" name="Connecteur droit 106">
                  <a:extLst>
                    <a:ext uri="{FF2B5EF4-FFF2-40B4-BE49-F238E27FC236}">
                      <a16:creationId xmlns:a16="http://schemas.microsoft.com/office/drawing/2014/main" id="{AD50E0D6-468C-FD06-3B49-ADCF8A371231}"/>
                    </a:ext>
                  </a:extLst>
                </p:cNvPr>
                <p:cNvCxnSpPr/>
                <p:nvPr/>
              </p:nvCxnSpPr>
              <p:spPr>
                <a:xfrm>
                  <a:off x="17925295" y="10610808"/>
                  <a:ext cx="360000" cy="0"/>
                </a:xfrm>
                <a:prstGeom prst="line">
                  <a:avLst/>
                </a:prstGeom>
                <a:ln w="76200">
                  <a:solidFill>
                    <a:srgbClr val="00BFB6"/>
                  </a:solidFill>
                </a:ln>
              </p:spPr>
              <p:style>
                <a:lnRef idx="1">
                  <a:schemeClr val="accent1"/>
                </a:lnRef>
                <a:fillRef idx="0">
                  <a:schemeClr val="accent1"/>
                </a:fillRef>
                <a:effectRef idx="0">
                  <a:schemeClr val="accent1"/>
                </a:effectRef>
                <a:fontRef idx="minor">
                  <a:schemeClr val="tx1"/>
                </a:fontRef>
              </p:style>
            </p:cxnSp>
            <p:cxnSp>
              <p:nvCxnSpPr>
                <p:cNvPr id="108" name="Connecteur droit 107">
                  <a:extLst>
                    <a:ext uri="{FF2B5EF4-FFF2-40B4-BE49-F238E27FC236}">
                      <a16:creationId xmlns:a16="http://schemas.microsoft.com/office/drawing/2014/main" id="{619353D7-D03D-F580-44C2-E6E3F0C4D354}"/>
                    </a:ext>
                  </a:extLst>
                </p:cNvPr>
                <p:cNvCxnSpPr/>
                <p:nvPr/>
              </p:nvCxnSpPr>
              <p:spPr>
                <a:xfrm>
                  <a:off x="17927200" y="11746817"/>
                  <a:ext cx="360000" cy="0"/>
                </a:xfrm>
                <a:prstGeom prst="line">
                  <a:avLst/>
                </a:prstGeom>
                <a:ln w="76200">
                  <a:solidFill>
                    <a:srgbClr val="00BFB6"/>
                  </a:solidFill>
                </a:ln>
              </p:spPr>
              <p:style>
                <a:lnRef idx="1">
                  <a:schemeClr val="accent1"/>
                </a:lnRef>
                <a:fillRef idx="0">
                  <a:schemeClr val="accent1"/>
                </a:fillRef>
                <a:effectRef idx="0">
                  <a:schemeClr val="accent1"/>
                </a:effectRef>
                <a:fontRef idx="minor">
                  <a:schemeClr val="tx1"/>
                </a:fontRef>
              </p:style>
            </p:cxnSp>
          </p:grpSp>
        </p:grpSp>
      </p:grpSp>
      <p:graphicFrame>
        <p:nvGraphicFramePr>
          <p:cNvPr id="31" name="Tableau 30">
            <a:extLst>
              <a:ext uri="{FF2B5EF4-FFF2-40B4-BE49-F238E27FC236}">
                <a16:creationId xmlns:a16="http://schemas.microsoft.com/office/drawing/2014/main" id="{0A5C04CC-8F0B-1822-9266-0492763FADA5}"/>
              </a:ext>
            </a:extLst>
          </p:cNvPr>
          <p:cNvGraphicFramePr>
            <a:graphicFrameLocks noGrp="1"/>
          </p:cNvGraphicFramePr>
          <p:nvPr>
            <p:extLst>
              <p:ext uri="{D42A27DB-BD31-4B8C-83A1-F6EECF244321}">
                <p14:modId xmlns:p14="http://schemas.microsoft.com/office/powerpoint/2010/main" val="2165524015"/>
              </p:ext>
            </p:extLst>
          </p:nvPr>
        </p:nvGraphicFramePr>
        <p:xfrm>
          <a:off x="20997828" y="21598057"/>
          <a:ext cx="4611615" cy="4053840"/>
        </p:xfrm>
        <a:graphic>
          <a:graphicData uri="http://schemas.openxmlformats.org/drawingml/2006/table">
            <a:tbl>
              <a:tblPr firstRow="1" bandRow="1">
                <a:tableStyleId>{5C22544A-7EE6-4342-B048-85BDC9FD1C3A}</a:tableStyleId>
              </a:tblPr>
              <a:tblGrid>
                <a:gridCol w="616195">
                  <a:extLst>
                    <a:ext uri="{9D8B030D-6E8A-4147-A177-3AD203B41FA5}">
                      <a16:colId xmlns:a16="http://schemas.microsoft.com/office/drawing/2014/main" val="491105835"/>
                    </a:ext>
                  </a:extLst>
                </a:gridCol>
                <a:gridCol w="2894965">
                  <a:extLst>
                    <a:ext uri="{9D8B030D-6E8A-4147-A177-3AD203B41FA5}">
                      <a16:colId xmlns:a16="http://schemas.microsoft.com/office/drawing/2014/main" val="3288815405"/>
                    </a:ext>
                  </a:extLst>
                </a:gridCol>
                <a:gridCol w="1100455">
                  <a:extLst>
                    <a:ext uri="{9D8B030D-6E8A-4147-A177-3AD203B41FA5}">
                      <a16:colId xmlns:a16="http://schemas.microsoft.com/office/drawing/2014/main" val="1472357012"/>
                    </a:ext>
                  </a:extLst>
                </a:gridCol>
              </a:tblGrid>
              <a:tr h="370840">
                <a:tc>
                  <a:txBody>
                    <a:bodyPr/>
                    <a:lstStyle/>
                    <a:p>
                      <a:r>
                        <a:rPr lang="fr-FR" sz="3200" b="1" i="0">
                          <a:solidFill>
                            <a:schemeClr val="tx1"/>
                          </a:solidFill>
                        </a:rPr>
                        <a:t>N°</a:t>
                      </a:r>
                      <a:endParaRPr lang="fr-BE" sz="3200" b="1" i="0">
                        <a:solidFill>
                          <a:schemeClr val="tx1"/>
                        </a:solidFill>
                      </a:endParaRP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b="1" i="0">
                          <a:solidFill>
                            <a:schemeClr val="tx1"/>
                          </a:solidFill>
                        </a:rPr>
                        <a:t>Authors</a:t>
                      </a:r>
                      <a:endParaRPr lang="fr-BE" sz="3200" b="1" i="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b="1" i="0">
                          <a:solidFill>
                            <a:schemeClr val="tx1"/>
                          </a:solidFill>
                        </a:rPr>
                        <a:t>Date</a:t>
                      </a:r>
                      <a:endParaRPr lang="fr-BE" sz="3200" b="1" i="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932765"/>
                  </a:ext>
                </a:extLst>
              </a:tr>
              <a:tr h="370840">
                <a:tc>
                  <a:txBody>
                    <a:bodyPr/>
                    <a:lstStyle/>
                    <a:p>
                      <a:r>
                        <a:rPr lang="fr-FR" sz="3200">
                          <a:solidFill>
                            <a:schemeClr val="tx1"/>
                          </a:solidFill>
                        </a:rPr>
                        <a:t>7</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Kaplan et al.</a:t>
                      </a:r>
                      <a:endParaRPr lang="fr-BE" sz="320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1995</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5527755"/>
                  </a:ext>
                </a:extLst>
              </a:tr>
              <a:tr h="370840">
                <a:tc>
                  <a:txBody>
                    <a:bodyPr/>
                    <a:lstStyle/>
                    <a:p>
                      <a:r>
                        <a:rPr lang="fr-FR" sz="3200">
                          <a:solidFill>
                            <a:schemeClr val="tx1"/>
                          </a:solidFill>
                        </a:rPr>
                        <a:t>8</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Ramsden</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1996</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3444952"/>
                  </a:ext>
                </a:extLst>
              </a:tr>
              <a:tr h="370840">
                <a:tc>
                  <a:txBody>
                    <a:bodyPr/>
                    <a:lstStyle/>
                    <a:p>
                      <a:r>
                        <a:rPr lang="fr-FR" sz="3200">
                          <a:solidFill>
                            <a:schemeClr val="tx1"/>
                          </a:solidFill>
                        </a:rPr>
                        <a:t>9</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Asakura et al.</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2002</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1253047"/>
                  </a:ext>
                </a:extLst>
              </a:tr>
              <a:tr h="370840">
                <a:tc>
                  <a:txBody>
                    <a:bodyPr/>
                    <a:lstStyle/>
                    <a:p>
                      <a:r>
                        <a:rPr lang="fr-FR" sz="3200">
                          <a:solidFill>
                            <a:schemeClr val="tx1"/>
                          </a:solidFill>
                        </a:rPr>
                        <a:t>10</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Fujima et al.</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2009</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5385336"/>
                  </a:ext>
                </a:extLst>
              </a:tr>
              <a:tr h="370840">
                <a:tc>
                  <a:txBody>
                    <a:bodyPr/>
                    <a:lstStyle/>
                    <a:p>
                      <a:r>
                        <a:rPr lang="fr-FR" sz="3200">
                          <a:solidFill>
                            <a:schemeClr val="tx1"/>
                          </a:solidFill>
                        </a:rPr>
                        <a:t>11</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Armanini et al.</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2011</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0732457"/>
                  </a:ext>
                </a:extLst>
              </a:tr>
              <a:tr h="370840">
                <a:tc>
                  <a:txBody>
                    <a:bodyPr/>
                    <a:lstStyle/>
                    <a:p>
                      <a:r>
                        <a:rPr lang="fr-FR" sz="3200">
                          <a:solidFill>
                            <a:schemeClr val="tx1"/>
                          </a:solidFill>
                        </a:rPr>
                        <a:t>12</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a:solidFill>
                            <a:schemeClr val="tx1"/>
                          </a:solidFill>
                        </a:rPr>
                        <a:t>Robertson et al.</a:t>
                      </a:r>
                      <a:endParaRPr lang="fr-BE" sz="3200">
                        <a:solidFill>
                          <a:schemeClr val="tx1"/>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a:solidFill>
                            <a:schemeClr val="tx1"/>
                          </a:solidFill>
                        </a:rPr>
                        <a:t>2013</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983158"/>
                  </a:ext>
                </a:extLst>
              </a:tr>
            </a:tbl>
          </a:graphicData>
        </a:graphic>
      </p:graphicFrame>
      <p:graphicFrame>
        <p:nvGraphicFramePr>
          <p:cNvPr id="32" name="Tableau 31">
            <a:extLst>
              <a:ext uri="{FF2B5EF4-FFF2-40B4-BE49-F238E27FC236}">
                <a16:creationId xmlns:a16="http://schemas.microsoft.com/office/drawing/2014/main" id="{9BB93246-36BE-7066-62DF-8E53EF0E290F}"/>
              </a:ext>
            </a:extLst>
          </p:cNvPr>
          <p:cNvGraphicFramePr>
            <a:graphicFrameLocks noGrp="1"/>
          </p:cNvGraphicFramePr>
          <p:nvPr>
            <p:extLst>
              <p:ext uri="{D42A27DB-BD31-4B8C-83A1-F6EECF244321}">
                <p14:modId xmlns:p14="http://schemas.microsoft.com/office/powerpoint/2010/main" val="3305205172"/>
              </p:ext>
            </p:extLst>
          </p:nvPr>
        </p:nvGraphicFramePr>
        <p:xfrm>
          <a:off x="25657020" y="21598057"/>
          <a:ext cx="4477494" cy="4053840"/>
        </p:xfrm>
        <a:graphic>
          <a:graphicData uri="http://schemas.openxmlformats.org/drawingml/2006/table">
            <a:tbl>
              <a:tblPr firstRow="1" bandRow="1">
                <a:tableStyleId>{5C22544A-7EE6-4342-B048-85BDC9FD1C3A}</a:tableStyleId>
              </a:tblPr>
              <a:tblGrid>
                <a:gridCol w="636637">
                  <a:extLst>
                    <a:ext uri="{9D8B030D-6E8A-4147-A177-3AD203B41FA5}">
                      <a16:colId xmlns:a16="http://schemas.microsoft.com/office/drawing/2014/main" val="261282220"/>
                    </a:ext>
                  </a:extLst>
                </a:gridCol>
                <a:gridCol w="2709799">
                  <a:extLst>
                    <a:ext uri="{9D8B030D-6E8A-4147-A177-3AD203B41FA5}">
                      <a16:colId xmlns:a16="http://schemas.microsoft.com/office/drawing/2014/main" val="3755519768"/>
                    </a:ext>
                  </a:extLst>
                </a:gridCol>
                <a:gridCol w="1131058">
                  <a:extLst>
                    <a:ext uri="{9D8B030D-6E8A-4147-A177-3AD203B41FA5}">
                      <a16:colId xmlns:a16="http://schemas.microsoft.com/office/drawing/2014/main" val="2538660833"/>
                    </a:ext>
                  </a:extLst>
                </a:gridCol>
              </a:tblGrid>
              <a:tr h="370840">
                <a:tc>
                  <a:txBody>
                    <a:bodyPr/>
                    <a:lstStyle/>
                    <a:p>
                      <a:r>
                        <a:rPr lang="fr-FR" sz="3200">
                          <a:solidFill>
                            <a:schemeClr val="tx1"/>
                          </a:solidFill>
                        </a:rPr>
                        <a:t>N°</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a:solidFill>
                            <a:schemeClr val="tx1"/>
                          </a:solidFill>
                        </a:rPr>
                        <a:t>Authors</a:t>
                      </a:r>
                      <a:endParaRPr lang="fr-BE" sz="320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fr-FR" sz="3200">
                          <a:solidFill>
                            <a:schemeClr val="tx1"/>
                          </a:solidFill>
                        </a:rPr>
                        <a:t>Date</a:t>
                      </a:r>
                      <a:endParaRPr lang="fr-BE" sz="320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932765"/>
                  </a:ext>
                </a:extLst>
              </a:tr>
              <a:tr h="370840">
                <a:tc>
                  <a:txBody>
                    <a:bodyPr/>
                    <a:lstStyle/>
                    <a:p>
                      <a:r>
                        <a:rPr lang="fr-FR" sz="3200">
                          <a:solidFill>
                            <a:schemeClr val="tx1"/>
                          </a:solidFill>
                        </a:rPr>
                        <a:t>13</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Mana. &amp; Mizu.</a:t>
                      </a:r>
                      <a:endParaRPr lang="fr-BE" sz="320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2013</a:t>
                      </a:r>
                      <a:endParaRPr lang="fr-BE" sz="3200">
                        <a:solidFill>
                          <a:schemeClr val="tx1"/>
                        </a:solidFill>
                      </a:endParaRPr>
                    </a:p>
                  </a:txBody>
                  <a:tcP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5527755"/>
                  </a:ext>
                </a:extLst>
              </a:tr>
              <a:tr h="370840">
                <a:tc>
                  <a:txBody>
                    <a:bodyPr/>
                    <a:lstStyle/>
                    <a:p>
                      <a:r>
                        <a:rPr lang="fr-FR" sz="3200">
                          <a:solidFill>
                            <a:schemeClr val="tx1"/>
                          </a:solidFill>
                        </a:rPr>
                        <a:t>14</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Foster et al.</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2017</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3444952"/>
                  </a:ext>
                </a:extLst>
              </a:tr>
              <a:tr h="370840">
                <a:tc>
                  <a:txBody>
                    <a:bodyPr/>
                    <a:lstStyle/>
                    <a:p>
                      <a:r>
                        <a:rPr lang="fr-FR" sz="3200">
                          <a:solidFill>
                            <a:schemeClr val="tx1"/>
                          </a:solidFill>
                        </a:rPr>
                        <a:t>15</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OCDI (1)</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1253047"/>
                  </a:ext>
                </a:extLst>
              </a:tr>
              <a:tr h="370840">
                <a:tc>
                  <a:txBody>
                    <a:bodyPr/>
                    <a:lstStyle/>
                    <a:p>
                      <a:r>
                        <a:rPr lang="fr-FR" sz="3200">
                          <a:solidFill>
                            <a:schemeClr val="tx1"/>
                          </a:solidFill>
                        </a:rPr>
                        <a:t>16</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OCDI (2)</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5385336"/>
                  </a:ext>
                </a:extLst>
              </a:tr>
              <a:tr h="370840">
                <a:tc>
                  <a:txBody>
                    <a:bodyPr/>
                    <a:lstStyle/>
                    <a:p>
                      <a:r>
                        <a:rPr lang="fr-FR" sz="3200">
                          <a:solidFill>
                            <a:schemeClr val="tx1"/>
                          </a:solidFill>
                        </a:rPr>
                        <a:t>17</a:t>
                      </a:r>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fr-FR" sz="3200">
                          <a:solidFill>
                            <a:schemeClr val="tx1"/>
                          </a:solidFill>
                        </a:rPr>
                        <a:t>ASCE </a:t>
                      </a:r>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fr-BE" sz="3200">
                        <a:solidFill>
                          <a:schemeClr val="tx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0732457"/>
                  </a:ext>
                </a:extLst>
              </a:tr>
              <a:tr h="370840">
                <a:tc>
                  <a:txBody>
                    <a:bodyPr/>
                    <a:lstStyle/>
                    <a:p>
                      <a:endParaRPr lang="fr-BE" sz="3200">
                        <a:solidFill>
                          <a:schemeClr val="tx1"/>
                        </a:solidFill>
                      </a:endParaRPr>
                    </a:p>
                  </a:txBody>
                  <a:tcPr>
                    <a:lnL w="12700" cap="flat" cmpd="sng" algn="ctr">
                      <a:no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BE" sz="3200">
                        <a:solidFill>
                          <a:schemeClr val="tx1"/>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BE" sz="3200">
                        <a:solidFill>
                          <a:schemeClr val="tx1"/>
                        </a:solidFill>
                      </a:endParaRPr>
                    </a:p>
                  </a:txBody>
                  <a:tcP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983158"/>
                  </a:ext>
                </a:extLst>
              </a:tr>
            </a:tbl>
          </a:graphicData>
        </a:graphic>
      </p:graphicFrame>
      <p:graphicFrame>
        <p:nvGraphicFramePr>
          <p:cNvPr id="47" name="Tableau 46">
            <a:extLst>
              <a:ext uri="{FF2B5EF4-FFF2-40B4-BE49-F238E27FC236}">
                <a16:creationId xmlns:a16="http://schemas.microsoft.com/office/drawing/2014/main" id="{2400A214-E2DD-3BCE-9317-FFD8CB3A3AE7}"/>
              </a:ext>
            </a:extLst>
          </p:cNvPr>
          <p:cNvGraphicFramePr>
            <a:graphicFrameLocks noGrp="1"/>
          </p:cNvGraphicFramePr>
          <p:nvPr>
            <p:extLst>
              <p:ext uri="{D42A27DB-BD31-4B8C-83A1-F6EECF244321}">
                <p14:modId xmlns:p14="http://schemas.microsoft.com/office/powerpoint/2010/main" val="4015296438"/>
              </p:ext>
            </p:extLst>
          </p:nvPr>
        </p:nvGraphicFramePr>
        <p:xfrm>
          <a:off x="23401171" y="26738354"/>
          <a:ext cx="4680385" cy="4053840"/>
        </p:xfrm>
        <a:graphic>
          <a:graphicData uri="http://schemas.openxmlformats.org/drawingml/2006/table">
            <a:tbl>
              <a:tblPr firstRow="1" bandRow="1">
                <a:tableStyleId>{5C22544A-7EE6-4342-B048-85BDC9FD1C3A}</a:tableStyleId>
              </a:tblPr>
              <a:tblGrid>
                <a:gridCol w="667403">
                  <a:extLst>
                    <a:ext uri="{9D8B030D-6E8A-4147-A177-3AD203B41FA5}">
                      <a16:colId xmlns:a16="http://schemas.microsoft.com/office/drawing/2014/main" val="4107348361"/>
                    </a:ext>
                  </a:extLst>
                </a:gridCol>
                <a:gridCol w="2982659">
                  <a:extLst>
                    <a:ext uri="{9D8B030D-6E8A-4147-A177-3AD203B41FA5}">
                      <a16:colId xmlns:a16="http://schemas.microsoft.com/office/drawing/2014/main" val="3521826263"/>
                    </a:ext>
                  </a:extLst>
                </a:gridCol>
                <a:gridCol w="1030323">
                  <a:extLst>
                    <a:ext uri="{9D8B030D-6E8A-4147-A177-3AD203B41FA5}">
                      <a16:colId xmlns:a16="http://schemas.microsoft.com/office/drawing/2014/main" val="3682639216"/>
                    </a:ext>
                  </a:extLst>
                </a:gridCol>
              </a:tblGrid>
              <a:tr h="370840">
                <a:tc>
                  <a:txBody>
                    <a:bodyPr/>
                    <a:lstStyle/>
                    <a:p>
                      <a:r>
                        <a:rPr lang="fr-FR" sz="3200">
                          <a:solidFill>
                            <a:schemeClr val="tx1"/>
                          </a:solidFill>
                        </a:rPr>
                        <a:t>N°</a:t>
                      </a:r>
                      <a:endParaRPr lang="fr-BE" sz="3200">
                        <a:solidFill>
                          <a:schemeClr val="tx1"/>
                        </a:solidFill>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Authors</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fr-FR" sz="3200">
                          <a:solidFill>
                            <a:schemeClr val="tx1"/>
                          </a:solidFill>
                        </a:rPr>
                        <a:t>Date</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932765"/>
                  </a:ext>
                </a:extLst>
              </a:tr>
              <a:tr h="370840">
                <a:tc>
                  <a:txBody>
                    <a:bodyPr/>
                    <a:lstStyle/>
                    <a:p>
                      <a:r>
                        <a:rPr lang="fr-FR" sz="3200">
                          <a:solidFill>
                            <a:schemeClr val="tx1"/>
                          </a:solidFill>
                        </a:rPr>
                        <a:t>6</a:t>
                      </a:r>
                      <a:endParaRPr lang="fr-BE" sz="3200">
                        <a:solidFill>
                          <a:schemeClr val="tx1"/>
                        </a:solidFill>
                      </a:endParaRPr>
                    </a:p>
                  </a:txBody>
                  <a:tcPr>
                    <a:lnT w="12700" cap="flat" cmpd="sng" algn="ctr">
                      <a:solidFill>
                        <a:schemeClr val="tx1"/>
                      </a:solidFill>
                      <a:prstDash val="solid"/>
                      <a:round/>
                      <a:headEnd type="none" w="med" len="med"/>
                      <a:tailEnd type="none" w="med" len="med"/>
                    </a:lnT>
                    <a:noFill/>
                  </a:tcPr>
                </a:tc>
                <a:tc>
                  <a:txBody>
                    <a:bodyPr/>
                    <a:lstStyle/>
                    <a:p>
                      <a:pPr marL="0" marR="0" lvl="0" indent="0" algn="l" defTabSz="4036710" rtl="0" eaLnBrk="1" fontAlgn="auto" latinLnBrk="0" hangingPunct="1">
                        <a:lnSpc>
                          <a:spcPct val="100000"/>
                        </a:lnSpc>
                        <a:spcBef>
                          <a:spcPts val="0"/>
                        </a:spcBef>
                        <a:spcAft>
                          <a:spcPts val="0"/>
                        </a:spcAft>
                        <a:buClrTx/>
                        <a:buSzTx/>
                        <a:buFontTx/>
                        <a:buNone/>
                        <a:tabLst/>
                        <a:defRPr/>
                      </a:pPr>
                      <a:r>
                        <a:rPr lang="fr-FR" sz="3200">
                          <a:solidFill>
                            <a:schemeClr val="tx1"/>
                          </a:solidFill>
                        </a:rPr>
                        <a:t>Raju and Singh</a:t>
                      </a:r>
                      <a:endParaRPr lang="fr-BE" sz="3200">
                        <a:solidFill>
                          <a:schemeClr val="tx1"/>
                        </a:solidFill>
                      </a:endParaRPr>
                    </a:p>
                  </a:txBody>
                  <a:tcPr>
                    <a:lnR w="12700" cmpd="sng">
                      <a:noFill/>
                    </a:lnR>
                    <a:lnT w="12700" cap="flat" cmpd="sng" algn="ctr">
                      <a:solidFill>
                        <a:schemeClr val="tx1"/>
                      </a:solidFill>
                      <a:prstDash val="solid"/>
                      <a:round/>
                      <a:headEnd type="none" w="med" len="med"/>
                      <a:tailEnd type="none" w="med" len="med"/>
                    </a:lnT>
                    <a:noFill/>
                  </a:tcPr>
                </a:tc>
                <a:tc>
                  <a:txBody>
                    <a:bodyPr/>
                    <a:lstStyle/>
                    <a:p>
                      <a:r>
                        <a:rPr lang="fr-FR" sz="3200">
                          <a:solidFill>
                            <a:schemeClr val="tx1"/>
                          </a:solidFill>
                        </a:rPr>
                        <a:t>1975</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45527755"/>
                  </a:ext>
                </a:extLst>
              </a:tr>
              <a:tr h="370840">
                <a:tc>
                  <a:txBody>
                    <a:bodyPr/>
                    <a:lstStyle/>
                    <a:p>
                      <a:r>
                        <a:rPr lang="fr-FR" sz="3200">
                          <a:solidFill>
                            <a:schemeClr val="tx1"/>
                          </a:solidFill>
                        </a:rPr>
                        <a:t>7</a:t>
                      </a:r>
                      <a:endParaRPr lang="fr-BE" sz="3200">
                        <a:solidFill>
                          <a:schemeClr val="tx1"/>
                        </a:solidFill>
                      </a:endParaRPr>
                    </a:p>
                  </a:txBody>
                  <a:tcPr>
                    <a:noFill/>
                  </a:tcPr>
                </a:tc>
                <a:tc>
                  <a:txBody>
                    <a:bodyPr/>
                    <a:lstStyle/>
                    <a:p>
                      <a:r>
                        <a:rPr lang="fr-FR" sz="3200">
                          <a:solidFill>
                            <a:schemeClr val="tx1"/>
                          </a:solidFill>
                        </a:rPr>
                        <a:t>Qi et al.</a:t>
                      </a:r>
                      <a:endParaRPr lang="fr-BE" sz="3200">
                        <a:solidFill>
                          <a:schemeClr val="tx1"/>
                        </a:solidFill>
                      </a:endParaRPr>
                    </a:p>
                  </a:txBody>
                  <a:tcPr>
                    <a:lnR w="12700" cmpd="sng">
                      <a:noFill/>
                    </a:lnR>
                    <a:noFill/>
                  </a:tcPr>
                </a:tc>
                <a:tc>
                  <a:txBody>
                    <a:bodyPr/>
                    <a:lstStyle/>
                    <a:p>
                      <a:r>
                        <a:rPr lang="fr-FR" sz="3200">
                          <a:solidFill>
                            <a:schemeClr val="tx1"/>
                          </a:solidFill>
                        </a:rPr>
                        <a:t>2014</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963444952"/>
                  </a:ext>
                </a:extLst>
              </a:tr>
              <a:tr h="370840">
                <a:tc>
                  <a:txBody>
                    <a:bodyPr/>
                    <a:lstStyle/>
                    <a:p>
                      <a:r>
                        <a:rPr lang="fr-FR" sz="3200">
                          <a:solidFill>
                            <a:schemeClr val="tx1"/>
                          </a:solidFill>
                        </a:rPr>
                        <a:t>8</a:t>
                      </a:r>
                      <a:endParaRPr lang="fr-BE" sz="3200">
                        <a:solidFill>
                          <a:schemeClr val="tx1"/>
                        </a:solidFill>
                      </a:endParaRPr>
                    </a:p>
                  </a:txBody>
                  <a:tcPr>
                    <a:noFill/>
                  </a:tcPr>
                </a:tc>
                <a:tc>
                  <a:txBody>
                    <a:bodyPr/>
                    <a:lstStyle/>
                    <a:p>
                      <a:r>
                        <a:rPr lang="fr-FR" sz="3200">
                          <a:solidFill>
                            <a:schemeClr val="tx1"/>
                          </a:solidFill>
                        </a:rPr>
                        <a:t>Ikeya et al.</a:t>
                      </a:r>
                      <a:endParaRPr lang="fr-BE" sz="3200">
                        <a:solidFill>
                          <a:schemeClr val="tx1"/>
                        </a:solidFill>
                      </a:endParaRPr>
                    </a:p>
                  </a:txBody>
                  <a:tcPr>
                    <a:lnR w="12700" cmpd="sng">
                      <a:noFill/>
                    </a:lnR>
                    <a:noFill/>
                  </a:tcPr>
                </a:tc>
                <a:tc>
                  <a:txBody>
                    <a:bodyPr/>
                    <a:lstStyle/>
                    <a:p>
                      <a:r>
                        <a:rPr lang="fr-FR" sz="3200">
                          <a:solidFill>
                            <a:schemeClr val="tx1"/>
                          </a:solidFill>
                        </a:rPr>
                        <a:t>2015</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591253047"/>
                  </a:ext>
                </a:extLst>
              </a:tr>
              <a:tr h="370840">
                <a:tc>
                  <a:txBody>
                    <a:bodyPr/>
                    <a:lstStyle/>
                    <a:p>
                      <a:r>
                        <a:rPr lang="fr-FR" sz="3200">
                          <a:solidFill>
                            <a:schemeClr val="tx1"/>
                          </a:solidFill>
                        </a:rPr>
                        <a:t>9</a:t>
                      </a:r>
                      <a:endParaRPr lang="fr-BE" sz="3200">
                        <a:solidFill>
                          <a:schemeClr val="tx1"/>
                        </a:solidFill>
                      </a:endParaRPr>
                    </a:p>
                  </a:txBody>
                  <a:tcPr>
                    <a:noFill/>
                  </a:tcPr>
                </a:tc>
                <a:tc>
                  <a:txBody>
                    <a:bodyPr/>
                    <a:lstStyle/>
                    <a:p>
                      <a:r>
                        <a:rPr lang="fr-FR" sz="3200">
                          <a:solidFill>
                            <a:schemeClr val="tx1"/>
                          </a:solidFill>
                        </a:rPr>
                        <a:t>Xie and Chu</a:t>
                      </a:r>
                      <a:endParaRPr lang="fr-BE" sz="3200">
                        <a:solidFill>
                          <a:schemeClr val="tx1"/>
                        </a:solidFill>
                      </a:endParaRPr>
                    </a:p>
                  </a:txBody>
                  <a:tcPr>
                    <a:lnR w="12700" cmpd="sng">
                      <a:noFill/>
                    </a:lnR>
                    <a:noFill/>
                  </a:tcPr>
                </a:tc>
                <a:tc>
                  <a:txBody>
                    <a:bodyPr/>
                    <a:lstStyle/>
                    <a:p>
                      <a:r>
                        <a:rPr lang="fr-FR" sz="3200">
                          <a:solidFill>
                            <a:schemeClr val="tx1"/>
                          </a:solidFill>
                        </a:rPr>
                        <a:t>2019</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75385336"/>
                  </a:ext>
                </a:extLst>
              </a:tr>
              <a:tr h="370840">
                <a:tc>
                  <a:txBody>
                    <a:bodyPr/>
                    <a:lstStyle/>
                    <a:p>
                      <a:r>
                        <a:rPr lang="fr-FR" sz="3200">
                          <a:solidFill>
                            <a:schemeClr val="tx1"/>
                          </a:solidFill>
                        </a:rPr>
                        <a:t>10</a:t>
                      </a:r>
                      <a:endParaRPr lang="fr-BE" sz="3200">
                        <a:solidFill>
                          <a:schemeClr val="tx1"/>
                        </a:solidFill>
                      </a:endParaRPr>
                    </a:p>
                  </a:txBody>
                  <a:tcPr>
                    <a:noFill/>
                  </a:tcPr>
                </a:tc>
                <a:tc>
                  <a:txBody>
                    <a:bodyPr/>
                    <a:lstStyle/>
                    <a:p>
                      <a:r>
                        <a:rPr lang="fr-FR" sz="3200">
                          <a:solidFill>
                            <a:schemeClr val="tx1"/>
                          </a:solidFill>
                        </a:rPr>
                        <a:t>Harish et al.</a:t>
                      </a:r>
                      <a:endParaRPr lang="fr-BE" sz="3200">
                        <a:solidFill>
                          <a:schemeClr val="tx1"/>
                        </a:solidFill>
                      </a:endParaRPr>
                    </a:p>
                  </a:txBody>
                  <a:tcPr>
                    <a:lnR w="12700" cmpd="sng">
                      <a:noFill/>
                    </a:lnR>
                    <a:noFill/>
                  </a:tcPr>
                </a:tc>
                <a:tc>
                  <a:txBody>
                    <a:bodyPr/>
                    <a:lstStyle/>
                    <a:p>
                      <a:r>
                        <a:rPr lang="fr-FR" sz="3200">
                          <a:solidFill>
                            <a:schemeClr val="tx1"/>
                          </a:solidFill>
                        </a:rPr>
                        <a:t>2022</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30732457"/>
                  </a:ext>
                </a:extLst>
              </a:tr>
              <a:tr h="370840">
                <a:tc>
                  <a:txBody>
                    <a:bodyPr/>
                    <a:lstStyle/>
                    <a:p>
                      <a:r>
                        <a:rPr lang="fr-FR" sz="3200">
                          <a:solidFill>
                            <a:schemeClr val="tx1"/>
                          </a:solidFill>
                        </a:rPr>
                        <a:t>11</a:t>
                      </a:r>
                      <a:endParaRPr lang="fr-BE" sz="3200">
                        <a:solidFill>
                          <a:schemeClr val="tx1"/>
                        </a:solidFill>
                      </a:endParaRPr>
                    </a:p>
                  </a:txBody>
                  <a:tcPr>
                    <a:lnB w="12700" cap="flat" cmpd="sng" algn="ctr">
                      <a:noFill/>
                      <a:prstDash val="solid"/>
                      <a:round/>
                      <a:headEnd type="none" w="med" len="med"/>
                      <a:tailEnd type="none" w="med" len="med"/>
                    </a:lnB>
                    <a:noFill/>
                  </a:tcPr>
                </a:tc>
                <a:tc>
                  <a:txBody>
                    <a:bodyPr/>
                    <a:lstStyle/>
                    <a:p>
                      <a:r>
                        <a:rPr lang="fr-FR" sz="3200">
                          <a:solidFill>
                            <a:schemeClr val="tx1"/>
                          </a:solidFill>
                        </a:rPr>
                        <a:t>Mostefaoui</a:t>
                      </a:r>
                      <a:endParaRPr lang="fr-BE" sz="3200">
                        <a:solidFill>
                          <a:schemeClr val="tx1"/>
                        </a:solidFill>
                      </a:endParaRPr>
                    </a:p>
                  </a:txBody>
                  <a:tcPr>
                    <a:lnR w="12700" cmpd="sng">
                      <a:noFill/>
                    </a:lnR>
                    <a:lnB w="12700" cap="flat" cmpd="sng" algn="ctr">
                      <a:noFill/>
                      <a:prstDash val="solid"/>
                      <a:round/>
                      <a:headEnd type="none" w="med" len="med"/>
                      <a:tailEnd type="none" w="med" len="med"/>
                    </a:lnB>
                    <a:noFill/>
                  </a:tcPr>
                </a:tc>
                <a:tc>
                  <a:txBody>
                    <a:bodyPr/>
                    <a:lstStyle/>
                    <a:p>
                      <a:r>
                        <a:rPr lang="fr-FR" sz="3200">
                          <a:solidFill>
                            <a:schemeClr val="tx1"/>
                          </a:solidFill>
                        </a:rPr>
                        <a:t>2024</a:t>
                      </a:r>
                      <a:endParaRPr lang="fr-BE" sz="3200">
                        <a:solidFill>
                          <a:schemeClr val="tx1"/>
                        </a:solidFill>
                      </a:endParaRPr>
                    </a:p>
                  </a:txBody>
                  <a:tcP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6983158"/>
                  </a:ext>
                </a:extLst>
              </a:tr>
            </a:tbl>
          </a:graphicData>
        </a:graphic>
      </p:graphicFrame>
      <p:pic>
        <p:nvPicPr>
          <p:cNvPr id="101" name="Picture 2" descr="Abstract fluid design element. Minimalistic background for text. Wavy bubble  banner, poster clipart with lines, dots. Flowing liquid blue flat shape.  Geometric color illustration. Isolated vector 3837344 Vector Art at Vecteezy">
            <a:extLst>
              <a:ext uri="{FF2B5EF4-FFF2-40B4-BE49-F238E27FC236}">
                <a16:creationId xmlns:a16="http://schemas.microsoft.com/office/drawing/2014/main" id="{7DA34661-9007-5DDA-3C7E-4F3296AD28AF}"/>
              </a:ext>
            </a:extLst>
          </p:cNvPr>
          <p:cNvPicPr>
            <a:picLocks noChangeAspect="1" noChangeArrowheads="1"/>
          </p:cNvPicPr>
          <p:nvPr/>
        </p:nvPicPr>
        <p:blipFill rotWithShape="1">
          <a:blip r:embed="rId5">
            <a:clrChange>
              <a:clrFrom>
                <a:srgbClr val="FFFFFF"/>
              </a:clrFrom>
              <a:clrTo>
                <a:srgbClr val="FFFFFF">
                  <a:alpha val="0"/>
                </a:srgbClr>
              </a:clrTo>
            </a:clrChange>
            <a:alphaModFix amt="21000"/>
            <a:duotone>
              <a:schemeClr val="accent5">
                <a:shade val="45000"/>
                <a:satMod val="135000"/>
              </a:schemeClr>
              <a:prstClr val="white"/>
            </a:duotone>
            <a:extLst>
              <a:ext uri="{28A0092B-C50C-407E-A947-70E740481C1C}">
                <a14:useLocalDpi xmlns:a14="http://schemas.microsoft.com/office/drawing/2010/main" val="0"/>
              </a:ext>
            </a:extLst>
          </a:blip>
          <a:srcRect l="8020" t="13479" r="5137" b="17071"/>
          <a:stretch/>
        </p:blipFill>
        <p:spPr bwMode="auto">
          <a:xfrm flipV="1">
            <a:off x="13890032" y="32747118"/>
            <a:ext cx="17233368" cy="1104756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a:extLst>
              <a:ext uri="{FF2B5EF4-FFF2-40B4-BE49-F238E27FC236}">
                <a16:creationId xmlns:a16="http://schemas.microsoft.com/office/drawing/2014/main" id="{BFBC896E-C52D-6F35-8589-9C5BE8F8010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063610" y="41588767"/>
            <a:ext cx="4691648" cy="1080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5" name="Picture 9">
            <a:extLst>
              <a:ext uri="{FF2B5EF4-FFF2-40B4-BE49-F238E27FC236}">
                <a16:creationId xmlns:a16="http://schemas.microsoft.com/office/drawing/2014/main" id="{87E0F926-79F7-6FC5-4628-3237385D79A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4869558" y="41732767"/>
            <a:ext cx="2334588" cy="792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 name="Image 7">
            <a:extLst>
              <a:ext uri="{FF2B5EF4-FFF2-40B4-BE49-F238E27FC236}">
                <a16:creationId xmlns:a16="http://schemas.microsoft.com/office/drawing/2014/main" id="{664A970B-95AF-565A-735D-705CD9C35F80}"/>
              </a:ext>
            </a:extLst>
          </p:cNvPr>
          <p:cNvPicPr>
            <a:picLocks noChangeAspect="1"/>
          </p:cNvPicPr>
          <p:nvPr/>
        </p:nvPicPr>
        <p:blipFill>
          <a:blip r:embed="rId14"/>
          <a:stretch>
            <a:fillRect/>
          </a:stretch>
        </p:blipFill>
        <p:spPr>
          <a:xfrm>
            <a:off x="27741131" y="41588767"/>
            <a:ext cx="1553597" cy="1080000"/>
          </a:xfrm>
          <a:prstGeom prst="rect">
            <a:avLst/>
          </a:prstGeom>
        </p:spPr>
      </p:pic>
      <p:sp>
        <p:nvSpPr>
          <p:cNvPr id="21" name="ZoneTexte 20">
            <a:extLst>
              <a:ext uri="{FF2B5EF4-FFF2-40B4-BE49-F238E27FC236}">
                <a16:creationId xmlns:a16="http://schemas.microsoft.com/office/drawing/2014/main" id="{75495971-2191-A40C-4B52-80B6FC201DB8}"/>
              </a:ext>
            </a:extLst>
          </p:cNvPr>
          <p:cNvSpPr txBox="1"/>
          <p:nvPr/>
        </p:nvSpPr>
        <p:spPr>
          <a:xfrm>
            <a:off x="3844812" y="3872867"/>
            <a:ext cx="21880981" cy="830997"/>
          </a:xfrm>
          <a:prstGeom prst="rect">
            <a:avLst/>
          </a:prstGeom>
          <a:noFill/>
        </p:spPr>
        <p:txBody>
          <a:bodyPr wrap="square" rtlCol="0">
            <a:spAutoFit/>
          </a:bodyPr>
          <a:lstStyle/>
          <a:p>
            <a:pPr algn="ctr"/>
            <a:r>
              <a:rPr lang="fr-FR" sz="4800" dirty="0" err="1">
                <a:latin typeface="Glacial Indifference" pitchFamily="50" charset="0"/>
              </a:rPr>
              <a:t>Ryckmans</a:t>
            </a:r>
            <a:r>
              <a:rPr lang="fr-FR" sz="4800" dirty="0">
                <a:latin typeface="Glacial Indifference" pitchFamily="50" charset="0"/>
              </a:rPr>
              <a:t> Charles - </a:t>
            </a:r>
            <a:r>
              <a:rPr lang="fr-FR" sz="4800">
                <a:latin typeface="Glacial Indifference" pitchFamily="50" charset="0"/>
              </a:rPr>
              <a:t>Soares-</a:t>
            </a:r>
            <a:r>
              <a:rPr lang="fr-FR" sz="4800" err="1">
                <a:latin typeface="Glacial Indifference" pitchFamily="50" charset="0"/>
              </a:rPr>
              <a:t>Frazão</a:t>
            </a:r>
            <a:r>
              <a:rPr lang="fr-FR" sz="4800">
                <a:latin typeface="Glacial Indifference" pitchFamily="50" charset="0"/>
              </a:rPr>
              <a:t> Sandra</a:t>
            </a:r>
            <a:endParaRPr lang="fr-FR" sz="4800" dirty="0">
              <a:latin typeface="Glacial Indifference" pitchFamily="50" charset="0"/>
            </a:endParaRPr>
          </a:p>
        </p:txBody>
      </p:sp>
      <p:grpSp>
        <p:nvGrpSpPr>
          <p:cNvPr id="50" name="Groupe 49">
            <a:extLst>
              <a:ext uri="{FF2B5EF4-FFF2-40B4-BE49-F238E27FC236}">
                <a16:creationId xmlns:a16="http://schemas.microsoft.com/office/drawing/2014/main" id="{74530F81-FFF3-2BCC-A338-DD7A4248B3BC}"/>
              </a:ext>
            </a:extLst>
          </p:cNvPr>
          <p:cNvGrpSpPr/>
          <p:nvPr/>
        </p:nvGrpSpPr>
        <p:grpSpPr>
          <a:xfrm>
            <a:off x="1315294" y="12235025"/>
            <a:ext cx="7788802" cy="1606579"/>
            <a:chOff x="26950583" y="5679669"/>
            <a:chExt cx="5366024" cy="1606579"/>
          </a:xfrm>
        </p:grpSpPr>
        <p:sp>
          <p:nvSpPr>
            <p:cNvPr id="51" name="ZoneTexte 50">
              <a:extLst>
                <a:ext uri="{FF2B5EF4-FFF2-40B4-BE49-F238E27FC236}">
                  <a16:creationId xmlns:a16="http://schemas.microsoft.com/office/drawing/2014/main" id="{CB70DC72-1128-33B9-F453-0488D161809C}"/>
                </a:ext>
              </a:extLst>
            </p:cNvPr>
            <p:cNvSpPr txBox="1"/>
            <p:nvPr/>
          </p:nvSpPr>
          <p:spPr>
            <a:xfrm>
              <a:off x="26984742" y="5716588"/>
              <a:ext cx="1627341" cy="1569660"/>
            </a:xfrm>
            <a:prstGeom prst="rect">
              <a:avLst/>
            </a:prstGeom>
            <a:noFill/>
          </p:spPr>
          <p:txBody>
            <a:bodyPr wrap="square" rtlCol="0">
              <a:spAutoFit/>
            </a:bodyPr>
            <a:lstStyle/>
            <a:p>
              <a:r>
                <a:rPr lang="fr-FR" sz="9600" dirty="0">
                  <a:solidFill>
                    <a:srgbClr val="5DCDF3"/>
                  </a:solidFill>
                  <a:latin typeface="Glacial Indifference" pitchFamily="50" charset="0"/>
                </a:rPr>
                <a:t>03</a:t>
              </a:r>
              <a:endParaRPr lang="fr-FR" sz="9600" dirty="0">
                <a:latin typeface="Glacial Indifference" pitchFamily="50" charset="0"/>
              </a:endParaRPr>
            </a:p>
          </p:txBody>
        </p:sp>
        <p:sp>
          <p:nvSpPr>
            <p:cNvPr id="52" name="ZoneTexte 51">
              <a:extLst>
                <a:ext uri="{FF2B5EF4-FFF2-40B4-BE49-F238E27FC236}">
                  <a16:creationId xmlns:a16="http://schemas.microsoft.com/office/drawing/2014/main" id="{9C1B94B8-5ACA-41FE-76D9-B93F0D24EA36}"/>
                </a:ext>
              </a:extLst>
            </p:cNvPr>
            <p:cNvSpPr txBox="1"/>
            <p:nvPr/>
          </p:nvSpPr>
          <p:spPr>
            <a:xfrm>
              <a:off x="26950583" y="5679669"/>
              <a:ext cx="5366024" cy="1569660"/>
            </a:xfrm>
            <a:prstGeom prst="rect">
              <a:avLst/>
            </a:prstGeom>
            <a:noFill/>
          </p:spPr>
          <p:txBody>
            <a:bodyPr wrap="square" rtlCol="0">
              <a:spAutoFit/>
            </a:bodyPr>
            <a:lstStyle/>
            <a:p>
              <a:r>
                <a:rPr lang="fr-FR" sz="9600" dirty="0">
                  <a:solidFill>
                    <a:srgbClr val="4472C4"/>
                  </a:solidFill>
                  <a:latin typeface="Glacial Indifference" pitchFamily="50" charset="0"/>
                </a:rPr>
                <a:t>03</a:t>
              </a:r>
              <a:r>
                <a:rPr lang="fr-FR" sz="9600" dirty="0">
                  <a:latin typeface="Glacial Indifference" pitchFamily="50" charset="0"/>
                </a:rPr>
                <a:t> </a:t>
              </a:r>
              <a:r>
                <a:rPr lang="fr-FR" sz="5400" dirty="0" err="1">
                  <a:latin typeface="Glacial Indifference" pitchFamily="50" charset="0"/>
                </a:rPr>
                <a:t>Experimental</a:t>
              </a:r>
              <a:r>
                <a:rPr lang="fr-FR" sz="5400" dirty="0">
                  <a:latin typeface="Glacial Indifference" pitchFamily="50" charset="0"/>
                </a:rPr>
                <a:t> Setup</a:t>
              </a:r>
              <a:endParaRPr lang="fr-FR" sz="9600" dirty="0">
                <a:latin typeface="Glacial Indifference" pitchFamily="50" charset="0"/>
              </a:endParaRPr>
            </a:p>
          </p:txBody>
        </p:sp>
      </p:grpSp>
      <p:grpSp>
        <p:nvGrpSpPr>
          <p:cNvPr id="57" name="Groupe 56">
            <a:extLst>
              <a:ext uri="{FF2B5EF4-FFF2-40B4-BE49-F238E27FC236}">
                <a16:creationId xmlns:a16="http://schemas.microsoft.com/office/drawing/2014/main" id="{FA89EF30-0E43-6031-BB92-3DA5051602EE}"/>
              </a:ext>
            </a:extLst>
          </p:cNvPr>
          <p:cNvGrpSpPr/>
          <p:nvPr/>
        </p:nvGrpSpPr>
        <p:grpSpPr>
          <a:xfrm>
            <a:off x="16144935" y="19355937"/>
            <a:ext cx="7849772" cy="1571586"/>
            <a:chOff x="26981411" y="5913185"/>
            <a:chExt cx="5408023" cy="1571586"/>
          </a:xfrm>
        </p:grpSpPr>
        <p:sp>
          <p:nvSpPr>
            <p:cNvPr id="58" name="ZoneTexte 57">
              <a:extLst>
                <a:ext uri="{FF2B5EF4-FFF2-40B4-BE49-F238E27FC236}">
                  <a16:creationId xmlns:a16="http://schemas.microsoft.com/office/drawing/2014/main" id="{9B7BD8AB-7BC3-8FC4-B19E-643307707C36}"/>
                </a:ext>
              </a:extLst>
            </p:cNvPr>
            <p:cNvSpPr txBox="1"/>
            <p:nvPr/>
          </p:nvSpPr>
          <p:spPr>
            <a:xfrm>
              <a:off x="26981411" y="5915111"/>
              <a:ext cx="1627341" cy="1569660"/>
            </a:xfrm>
            <a:prstGeom prst="rect">
              <a:avLst/>
            </a:prstGeom>
            <a:noFill/>
          </p:spPr>
          <p:txBody>
            <a:bodyPr wrap="square" rtlCol="0">
              <a:spAutoFit/>
            </a:bodyPr>
            <a:lstStyle/>
            <a:p>
              <a:r>
                <a:rPr lang="fr-FR" sz="9600" dirty="0">
                  <a:solidFill>
                    <a:srgbClr val="5DCDF3"/>
                  </a:solidFill>
                  <a:latin typeface="Glacial Indifference" pitchFamily="50" charset="0"/>
                </a:rPr>
                <a:t>05</a:t>
              </a:r>
              <a:endParaRPr lang="fr-FR" sz="9600" dirty="0">
                <a:latin typeface="Glacial Indifference" pitchFamily="50" charset="0"/>
              </a:endParaRPr>
            </a:p>
          </p:txBody>
        </p:sp>
        <p:sp>
          <p:nvSpPr>
            <p:cNvPr id="59" name="ZoneTexte 58">
              <a:extLst>
                <a:ext uri="{FF2B5EF4-FFF2-40B4-BE49-F238E27FC236}">
                  <a16:creationId xmlns:a16="http://schemas.microsoft.com/office/drawing/2014/main" id="{571638D4-3416-E7E5-541F-A17AFC7CDF81}"/>
                </a:ext>
              </a:extLst>
            </p:cNvPr>
            <p:cNvSpPr txBox="1"/>
            <p:nvPr/>
          </p:nvSpPr>
          <p:spPr>
            <a:xfrm>
              <a:off x="27023410" y="5913185"/>
              <a:ext cx="5366024" cy="1569660"/>
            </a:xfrm>
            <a:prstGeom prst="rect">
              <a:avLst/>
            </a:prstGeom>
            <a:noFill/>
          </p:spPr>
          <p:txBody>
            <a:bodyPr wrap="square" rtlCol="0">
              <a:spAutoFit/>
            </a:bodyPr>
            <a:lstStyle/>
            <a:p>
              <a:r>
                <a:rPr lang="fr-FR" sz="9600">
                  <a:solidFill>
                    <a:srgbClr val="4472C4"/>
                  </a:solidFill>
                  <a:latin typeface="Glacial Indifference" pitchFamily="50" charset="0"/>
                </a:rPr>
                <a:t>05</a:t>
              </a:r>
              <a:r>
                <a:rPr lang="fr-FR" sz="9600">
                  <a:latin typeface="Glacial Indifference" pitchFamily="50" charset="0"/>
                </a:rPr>
                <a:t> </a:t>
              </a:r>
              <a:r>
                <a:rPr lang="fr-FR" sz="5400">
                  <a:latin typeface="Glacial Indifference" pitchFamily="50" charset="0"/>
                </a:rPr>
                <a:t>Force computation</a:t>
              </a:r>
              <a:endParaRPr lang="fr-FR" sz="9600" dirty="0">
                <a:latin typeface="Glacial Indifference" pitchFamily="50" charset="0"/>
              </a:endParaRPr>
            </a:p>
          </p:txBody>
        </p:sp>
      </p:grpSp>
      <p:grpSp>
        <p:nvGrpSpPr>
          <p:cNvPr id="1030" name="Groupe 1029">
            <a:extLst>
              <a:ext uri="{FF2B5EF4-FFF2-40B4-BE49-F238E27FC236}">
                <a16:creationId xmlns:a16="http://schemas.microsoft.com/office/drawing/2014/main" id="{9E299A89-E56B-00D6-3D17-CA9962DBEAAF}"/>
              </a:ext>
            </a:extLst>
          </p:cNvPr>
          <p:cNvGrpSpPr/>
          <p:nvPr/>
        </p:nvGrpSpPr>
        <p:grpSpPr>
          <a:xfrm>
            <a:off x="14988776" y="14955868"/>
            <a:ext cx="5107340" cy="3437363"/>
            <a:chOff x="29453555" y="14357990"/>
            <a:chExt cx="4606807" cy="2612017"/>
          </a:xfrm>
        </p:grpSpPr>
        <p:sp>
          <p:nvSpPr>
            <p:cNvPr id="1029" name="Ellipse 1028">
              <a:extLst>
                <a:ext uri="{FF2B5EF4-FFF2-40B4-BE49-F238E27FC236}">
                  <a16:creationId xmlns:a16="http://schemas.microsoft.com/office/drawing/2014/main" id="{3A37FAEA-3C28-6070-A2E7-6314844A75EC}"/>
                </a:ext>
              </a:extLst>
            </p:cNvPr>
            <p:cNvSpPr/>
            <p:nvPr/>
          </p:nvSpPr>
          <p:spPr>
            <a:xfrm>
              <a:off x="29596362" y="14511207"/>
              <a:ext cx="4464000" cy="2458800"/>
            </a:xfrm>
            <a:prstGeom prst="ellipse">
              <a:avLst/>
            </a:prstGeom>
            <a:solidFill>
              <a:srgbClr val="5DCDF3"/>
            </a:solidFill>
            <a:ln w="76200">
              <a:solidFill>
                <a:srgbClr val="5DCD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Image 1026">
              <a:extLst>
                <a:ext uri="{FF2B5EF4-FFF2-40B4-BE49-F238E27FC236}">
                  <a16:creationId xmlns:a16="http://schemas.microsoft.com/office/drawing/2014/main" id="{0CF57D26-A760-5193-E820-53F96E3DDE51}"/>
                </a:ext>
              </a:extLst>
            </p:cNvPr>
            <p:cNvPicPr>
              <a:picLocks noChangeAspect="1"/>
            </p:cNvPicPr>
            <p:nvPr/>
          </p:nvPicPr>
          <p:blipFill>
            <a:blip r:embed="rId15"/>
            <a:stretch>
              <a:fillRect/>
            </a:stretch>
          </p:blipFill>
          <p:spPr>
            <a:xfrm>
              <a:off x="29453555" y="14357990"/>
              <a:ext cx="4462155" cy="2458955"/>
            </a:xfrm>
            <a:prstGeom prst="ellipse">
              <a:avLst/>
            </a:prstGeom>
            <a:ln w="76200">
              <a:solidFill>
                <a:srgbClr val="4472C4"/>
              </a:solidFill>
            </a:ln>
          </p:spPr>
        </p:pic>
      </p:grpSp>
      <p:grpSp>
        <p:nvGrpSpPr>
          <p:cNvPr id="125" name="Groupe 124">
            <a:extLst>
              <a:ext uri="{FF2B5EF4-FFF2-40B4-BE49-F238E27FC236}">
                <a16:creationId xmlns:a16="http://schemas.microsoft.com/office/drawing/2014/main" id="{285C01FE-BD1E-A8C9-A0D5-44FF6C1F0D17}"/>
              </a:ext>
            </a:extLst>
          </p:cNvPr>
          <p:cNvGrpSpPr/>
          <p:nvPr/>
        </p:nvGrpSpPr>
        <p:grpSpPr>
          <a:xfrm>
            <a:off x="1393349" y="24717554"/>
            <a:ext cx="7847591" cy="1615380"/>
            <a:chOff x="26981411" y="5869391"/>
            <a:chExt cx="5406521" cy="1615380"/>
          </a:xfrm>
        </p:grpSpPr>
        <p:sp>
          <p:nvSpPr>
            <p:cNvPr id="126" name="ZoneTexte 125">
              <a:extLst>
                <a:ext uri="{FF2B5EF4-FFF2-40B4-BE49-F238E27FC236}">
                  <a16:creationId xmlns:a16="http://schemas.microsoft.com/office/drawing/2014/main" id="{F506B501-2650-E81A-9C77-5074E8BA3564}"/>
                </a:ext>
              </a:extLst>
            </p:cNvPr>
            <p:cNvSpPr txBox="1"/>
            <p:nvPr/>
          </p:nvSpPr>
          <p:spPr>
            <a:xfrm>
              <a:off x="26981411" y="5915111"/>
              <a:ext cx="1627341" cy="1569660"/>
            </a:xfrm>
            <a:prstGeom prst="rect">
              <a:avLst/>
            </a:prstGeom>
            <a:noFill/>
          </p:spPr>
          <p:txBody>
            <a:bodyPr wrap="square" rtlCol="0">
              <a:spAutoFit/>
            </a:bodyPr>
            <a:lstStyle/>
            <a:p>
              <a:r>
                <a:rPr lang="fr-FR" sz="9600" dirty="0">
                  <a:solidFill>
                    <a:srgbClr val="5DCDF3"/>
                  </a:solidFill>
                  <a:latin typeface="Glacial Indifference" pitchFamily="50" charset="0"/>
                </a:rPr>
                <a:t>06</a:t>
              </a:r>
              <a:endParaRPr lang="fr-FR" sz="9600" dirty="0">
                <a:latin typeface="Glacial Indifference" pitchFamily="50" charset="0"/>
              </a:endParaRPr>
            </a:p>
          </p:txBody>
        </p:sp>
        <p:sp>
          <p:nvSpPr>
            <p:cNvPr id="127" name="ZoneTexte 126">
              <a:extLst>
                <a:ext uri="{FF2B5EF4-FFF2-40B4-BE49-F238E27FC236}">
                  <a16:creationId xmlns:a16="http://schemas.microsoft.com/office/drawing/2014/main" id="{A70F4598-8265-C6E9-436A-C95256D695DA}"/>
                </a:ext>
              </a:extLst>
            </p:cNvPr>
            <p:cNvSpPr txBox="1"/>
            <p:nvPr/>
          </p:nvSpPr>
          <p:spPr>
            <a:xfrm>
              <a:off x="27021908" y="5869391"/>
              <a:ext cx="5366024" cy="1569660"/>
            </a:xfrm>
            <a:prstGeom prst="rect">
              <a:avLst/>
            </a:prstGeom>
            <a:noFill/>
          </p:spPr>
          <p:txBody>
            <a:bodyPr wrap="square" rtlCol="0">
              <a:spAutoFit/>
            </a:bodyPr>
            <a:lstStyle/>
            <a:p>
              <a:r>
                <a:rPr lang="fr-FR" sz="9600">
                  <a:solidFill>
                    <a:srgbClr val="4472C4"/>
                  </a:solidFill>
                  <a:latin typeface="Glacial Indifference" pitchFamily="50" charset="0"/>
                </a:rPr>
                <a:t>06</a:t>
              </a:r>
              <a:r>
                <a:rPr lang="fr-FR" sz="9600">
                  <a:latin typeface="Glacial Indifference" pitchFamily="50" charset="0"/>
                </a:rPr>
                <a:t> </a:t>
              </a:r>
              <a:r>
                <a:rPr lang="fr-FR" sz="5400">
                  <a:latin typeface="Glacial Indifference" pitchFamily="50" charset="0"/>
                </a:rPr>
                <a:t>Results</a:t>
              </a:r>
              <a:endParaRPr lang="fr-FR" sz="9600" dirty="0">
                <a:latin typeface="Glacial Indifference" pitchFamily="50" charset="0"/>
              </a:endParaRPr>
            </a:p>
          </p:txBody>
        </p:sp>
      </p:grpSp>
      <p:grpSp>
        <p:nvGrpSpPr>
          <p:cNvPr id="67" name="Groupe 66">
            <a:extLst>
              <a:ext uri="{FF2B5EF4-FFF2-40B4-BE49-F238E27FC236}">
                <a16:creationId xmlns:a16="http://schemas.microsoft.com/office/drawing/2014/main" id="{CD529D84-7215-D1AB-3715-D7B29071ACA8}"/>
              </a:ext>
            </a:extLst>
          </p:cNvPr>
          <p:cNvGrpSpPr/>
          <p:nvPr/>
        </p:nvGrpSpPr>
        <p:grpSpPr>
          <a:xfrm rot="7025380" flipV="1">
            <a:off x="10438383" y="15193904"/>
            <a:ext cx="1329703" cy="865851"/>
            <a:chOff x="13091293" y="6826225"/>
            <a:chExt cx="6580239" cy="2111535"/>
          </a:xfrm>
        </p:grpSpPr>
        <p:sp>
          <p:nvSpPr>
            <p:cNvPr id="68" name="Graphique 10" descr="Retour (droite à gauche)">
              <a:extLst>
                <a:ext uri="{FF2B5EF4-FFF2-40B4-BE49-F238E27FC236}">
                  <a16:creationId xmlns:a16="http://schemas.microsoft.com/office/drawing/2014/main" id="{6EF6061E-32B5-9A3A-51D3-3E2C9B81F163}"/>
                </a:ext>
              </a:extLst>
            </p:cNvPr>
            <p:cNvSpPr/>
            <p:nvPr/>
          </p:nvSpPr>
          <p:spPr>
            <a:xfrm rot="579558">
              <a:off x="13091293" y="7016596"/>
              <a:ext cx="6347347" cy="1921164"/>
            </a:xfrm>
            <a:custGeom>
              <a:avLst/>
              <a:gdLst>
                <a:gd name="connsiteX0" fmla="*/ 3981401 w 3981400"/>
                <a:gd name="connsiteY0" fmla="*/ 1194420 h 2936283"/>
                <a:gd name="connsiteX1" fmla="*/ 2558050 w 3981400"/>
                <a:gd name="connsiteY1" fmla="*/ 0 h 2936283"/>
                <a:gd name="connsiteX2" fmla="*/ 2558050 w 3981400"/>
                <a:gd name="connsiteY2" fmla="*/ 696745 h 2936283"/>
                <a:gd name="connsiteX3" fmla="*/ 0 w 3981400"/>
                <a:gd name="connsiteY3" fmla="*/ 2936283 h 2936283"/>
                <a:gd name="connsiteX4" fmla="*/ 2558050 w 3981400"/>
                <a:gd name="connsiteY4" fmla="*/ 1741863 h 2936283"/>
                <a:gd name="connsiteX5" fmla="*/ 2558050 w 3981400"/>
                <a:gd name="connsiteY5" fmla="*/ 2388841 h 2936283"/>
                <a:gd name="connsiteX6" fmla="*/ 3981401 w 3981400"/>
                <a:gd name="connsiteY6" fmla="*/ 1194420 h 29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1400" h="2936283">
                  <a:moveTo>
                    <a:pt x="3981401" y="1194420"/>
                  </a:moveTo>
                  <a:lnTo>
                    <a:pt x="2558050" y="0"/>
                  </a:lnTo>
                  <a:lnTo>
                    <a:pt x="2558050" y="696745"/>
                  </a:lnTo>
                  <a:cubicBezTo>
                    <a:pt x="373256" y="716652"/>
                    <a:pt x="0" y="2936283"/>
                    <a:pt x="0" y="2936283"/>
                  </a:cubicBezTo>
                  <a:cubicBezTo>
                    <a:pt x="0" y="2936283"/>
                    <a:pt x="811210" y="1756793"/>
                    <a:pt x="2558050" y="1741863"/>
                  </a:cubicBezTo>
                  <a:lnTo>
                    <a:pt x="2558050" y="2388841"/>
                  </a:lnTo>
                  <a:lnTo>
                    <a:pt x="3981401" y="1194420"/>
                  </a:lnTo>
                  <a:close/>
                </a:path>
              </a:pathLst>
            </a:custGeom>
            <a:solidFill>
              <a:srgbClr val="5DCDF3"/>
            </a:solidFill>
            <a:ln w="49709" cap="flat">
              <a:noFill/>
              <a:prstDash val="solid"/>
              <a:miter/>
            </a:ln>
          </p:spPr>
          <p:txBody>
            <a:bodyPr rtlCol="0" anchor="ctr"/>
            <a:lstStyle/>
            <a:p>
              <a:endParaRPr lang="fr-FR"/>
            </a:p>
          </p:txBody>
        </p:sp>
        <p:sp>
          <p:nvSpPr>
            <p:cNvPr id="69" name="Graphique 10" descr="Retour (droite à gauche)">
              <a:extLst>
                <a:ext uri="{FF2B5EF4-FFF2-40B4-BE49-F238E27FC236}">
                  <a16:creationId xmlns:a16="http://schemas.microsoft.com/office/drawing/2014/main" id="{CBEDE85B-DD0C-D06E-5052-C3C210B8038F}"/>
                </a:ext>
              </a:extLst>
            </p:cNvPr>
            <p:cNvSpPr/>
            <p:nvPr/>
          </p:nvSpPr>
          <p:spPr>
            <a:xfrm rot="579558">
              <a:off x="13324181" y="6826225"/>
              <a:ext cx="6347351" cy="1921165"/>
            </a:xfrm>
            <a:custGeom>
              <a:avLst/>
              <a:gdLst>
                <a:gd name="connsiteX0" fmla="*/ 3981401 w 3981400"/>
                <a:gd name="connsiteY0" fmla="*/ 1194420 h 2936283"/>
                <a:gd name="connsiteX1" fmla="*/ 2558050 w 3981400"/>
                <a:gd name="connsiteY1" fmla="*/ 0 h 2936283"/>
                <a:gd name="connsiteX2" fmla="*/ 2558050 w 3981400"/>
                <a:gd name="connsiteY2" fmla="*/ 696745 h 2936283"/>
                <a:gd name="connsiteX3" fmla="*/ 0 w 3981400"/>
                <a:gd name="connsiteY3" fmla="*/ 2936283 h 2936283"/>
                <a:gd name="connsiteX4" fmla="*/ 2558050 w 3981400"/>
                <a:gd name="connsiteY4" fmla="*/ 1741863 h 2936283"/>
                <a:gd name="connsiteX5" fmla="*/ 2558050 w 3981400"/>
                <a:gd name="connsiteY5" fmla="*/ 2388841 h 2936283"/>
                <a:gd name="connsiteX6" fmla="*/ 3981401 w 3981400"/>
                <a:gd name="connsiteY6" fmla="*/ 1194420 h 2936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81400" h="2936283">
                  <a:moveTo>
                    <a:pt x="3981401" y="1194420"/>
                  </a:moveTo>
                  <a:lnTo>
                    <a:pt x="2558050" y="0"/>
                  </a:lnTo>
                  <a:lnTo>
                    <a:pt x="2558050" y="696745"/>
                  </a:lnTo>
                  <a:cubicBezTo>
                    <a:pt x="373256" y="716652"/>
                    <a:pt x="0" y="2936283"/>
                    <a:pt x="0" y="2936283"/>
                  </a:cubicBezTo>
                  <a:cubicBezTo>
                    <a:pt x="0" y="2936283"/>
                    <a:pt x="811210" y="1756793"/>
                    <a:pt x="2558050" y="1741863"/>
                  </a:cubicBezTo>
                  <a:lnTo>
                    <a:pt x="2558050" y="2388841"/>
                  </a:lnTo>
                  <a:lnTo>
                    <a:pt x="3981401" y="1194420"/>
                  </a:lnTo>
                  <a:close/>
                </a:path>
              </a:pathLst>
            </a:custGeom>
            <a:solidFill>
              <a:srgbClr val="4472C4"/>
            </a:solidFill>
            <a:ln w="49709" cap="flat">
              <a:noFill/>
              <a:prstDash val="solid"/>
              <a:miter/>
            </a:ln>
          </p:spPr>
          <p:txBody>
            <a:bodyPr rtlCol="0" anchor="ctr"/>
            <a:lstStyle/>
            <a:p>
              <a:endParaRPr lang="fr-FR" dirty="0"/>
            </a:p>
          </p:txBody>
        </p:sp>
      </p:grpSp>
      <p:grpSp>
        <p:nvGrpSpPr>
          <p:cNvPr id="80" name="Groupe 79">
            <a:extLst>
              <a:ext uri="{FF2B5EF4-FFF2-40B4-BE49-F238E27FC236}">
                <a16:creationId xmlns:a16="http://schemas.microsoft.com/office/drawing/2014/main" id="{5C2E8D68-39D1-6014-00D4-6F14B47E3124}"/>
              </a:ext>
            </a:extLst>
          </p:cNvPr>
          <p:cNvGrpSpPr/>
          <p:nvPr/>
        </p:nvGrpSpPr>
        <p:grpSpPr>
          <a:xfrm>
            <a:off x="3996771" y="14681574"/>
            <a:ext cx="898597" cy="1049124"/>
            <a:chOff x="32305355" y="8828663"/>
            <a:chExt cx="1365984" cy="987129"/>
          </a:xfrm>
        </p:grpSpPr>
        <p:grpSp>
          <p:nvGrpSpPr>
            <p:cNvPr id="81" name="Groupe 80">
              <a:extLst>
                <a:ext uri="{FF2B5EF4-FFF2-40B4-BE49-F238E27FC236}">
                  <a16:creationId xmlns:a16="http://schemas.microsoft.com/office/drawing/2014/main" id="{83BACAEF-93EC-3599-4463-37D1304A3631}"/>
                </a:ext>
              </a:extLst>
            </p:cNvPr>
            <p:cNvGrpSpPr/>
            <p:nvPr/>
          </p:nvGrpSpPr>
          <p:grpSpPr>
            <a:xfrm>
              <a:off x="32305355" y="8864242"/>
              <a:ext cx="1322369" cy="951550"/>
              <a:chOff x="32264380" y="8828765"/>
              <a:chExt cx="1322369" cy="951550"/>
            </a:xfrm>
          </p:grpSpPr>
          <p:cxnSp>
            <p:nvCxnSpPr>
              <p:cNvPr id="82" name="Connecteur droit avec flèche 81">
                <a:extLst>
                  <a:ext uri="{FF2B5EF4-FFF2-40B4-BE49-F238E27FC236}">
                    <a16:creationId xmlns:a16="http://schemas.microsoft.com/office/drawing/2014/main" id="{1C691723-62CC-096C-51C8-FFB753B56F8D}"/>
                  </a:ext>
                </a:extLst>
              </p:cNvPr>
              <p:cNvCxnSpPr>
                <a:cxnSpLocks/>
              </p:cNvCxnSpPr>
              <p:nvPr/>
            </p:nvCxnSpPr>
            <p:spPr>
              <a:xfrm flipH="1">
                <a:off x="32264380" y="8828765"/>
                <a:ext cx="340999" cy="951550"/>
              </a:xfrm>
              <a:prstGeom prst="straightConnector1">
                <a:avLst/>
              </a:prstGeom>
              <a:ln w="76200">
                <a:solidFill>
                  <a:srgbClr val="5DCDF3"/>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EFA7F3A2-0C79-6004-DFC7-84C7DAA20D9A}"/>
                  </a:ext>
                </a:extLst>
              </p:cNvPr>
              <p:cNvCxnSpPr/>
              <p:nvPr/>
            </p:nvCxnSpPr>
            <p:spPr>
              <a:xfrm flipV="1">
                <a:off x="32586720" y="8854230"/>
                <a:ext cx="1000029" cy="0"/>
              </a:xfrm>
              <a:prstGeom prst="line">
                <a:avLst/>
              </a:prstGeom>
              <a:ln w="76200">
                <a:solidFill>
                  <a:srgbClr val="5DCDF3"/>
                </a:solidFill>
              </a:ln>
            </p:spPr>
            <p:style>
              <a:lnRef idx="1">
                <a:schemeClr val="accent1"/>
              </a:lnRef>
              <a:fillRef idx="0">
                <a:schemeClr val="accent1"/>
              </a:fillRef>
              <a:effectRef idx="0">
                <a:schemeClr val="accent1"/>
              </a:effectRef>
              <a:fontRef idx="minor">
                <a:schemeClr val="tx1"/>
              </a:fontRef>
            </p:style>
          </p:cxnSp>
        </p:grpSp>
        <p:grpSp>
          <p:nvGrpSpPr>
            <p:cNvPr id="79" name="Groupe 78">
              <a:extLst>
                <a:ext uri="{FF2B5EF4-FFF2-40B4-BE49-F238E27FC236}">
                  <a16:creationId xmlns:a16="http://schemas.microsoft.com/office/drawing/2014/main" id="{D0A2FEE1-E747-D0C7-0285-41A1A44D6618}"/>
                </a:ext>
              </a:extLst>
            </p:cNvPr>
            <p:cNvGrpSpPr/>
            <p:nvPr/>
          </p:nvGrpSpPr>
          <p:grpSpPr>
            <a:xfrm>
              <a:off x="32348970" y="8828663"/>
              <a:ext cx="1322369" cy="951550"/>
              <a:chOff x="32264380" y="8828765"/>
              <a:chExt cx="1322369" cy="951550"/>
            </a:xfrm>
          </p:grpSpPr>
          <p:cxnSp>
            <p:nvCxnSpPr>
              <p:cNvPr id="75" name="Connecteur droit avec flèche 74">
                <a:extLst>
                  <a:ext uri="{FF2B5EF4-FFF2-40B4-BE49-F238E27FC236}">
                    <a16:creationId xmlns:a16="http://schemas.microsoft.com/office/drawing/2014/main" id="{F86A6E16-15F6-1113-BB25-79BB4B6EAE06}"/>
                  </a:ext>
                </a:extLst>
              </p:cNvPr>
              <p:cNvCxnSpPr>
                <a:cxnSpLocks/>
              </p:cNvCxnSpPr>
              <p:nvPr/>
            </p:nvCxnSpPr>
            <p:spPr>
              <a:xfrm flipH="1">
                <a:off x="32264380" y="8828765"/>
                <a:ext cx="340999" cy="951550"/>
              </a:xfrm>
              <a:prstGeom prst="straightConnector1">
                <a:avLst/>
              </a:prstGeom>
              <a:ln w="762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031BB953-7E45-4DC8-6F47-33A6B77A9D46}"/>
                  </a:ext>
                </a:extLst>
              </p:cNvPr>
              <p:cNvCxnSpPr/>
              <p:nvPr/>
            </p:nvCxnSpPr>
            <p:spPr>
              <a:xfrm flipV="1">
                <a:off x="32586720" y="8854230"/>
                <a:ext cx="1000029" cy="0"/>
              </a:xfrm>
              <a:prstGeom prst="line">
                <a:avLst/>
              </a:prstGeom>
              <a:ln w="76200">
                <a:solidFill>
                  <a:srgbClr val="4472C4"/>
                </a:solidFill>
              </a:ln>
            </p:spPr>
            <p:style>
              <a:lnRef idx="1">
                <a:schemeClr val="accent1"/>
              </a:lnRef>
              <a:fillRef idx="0">
                <a:schemeClr val="accent1"/>
              </a:fillRef>
              <a:effectRef idx="0">
                <a:schemeClr val="accent1"/>
              </a:effectRef>
              <a:fontRef idx="minor">
                <a:schemeClr val="tx1"/>
              </a:fontRef>
            </p:style>
          </p:cxnSp>
        </p:grpSp>
      </p:grpSp>
      <p:sp>
        <p:nvSpPr>
          <p:cNvPr id="85" name="ZoneTexte 84">
            <a:extLst>
              <a:ext uri="{FF2B5EF4-FFF2-40B4-BE49-F238E27FC236}">
                <a16:creationId xmlns:a16="http://schemas.microsoft.com/office/drawing/2014/main" id="{7A6EC9A6-F245-8B70-5EA9-629E001CF6BB}"/>
              </a:ext>
            </a:extLst>
          </p:cNvPr>
          <p:cNvSpPr txBox="1"/>
          <p:nvPr/>
        </p:nvSpPr>
        <p:spPr>
          <a:xfrm>
            <a:off x="4983837" y="14390708"/>
            <a:ext cx="4263225" cy="646331"/>
          </a:xfrm>
          <a:prstGeom prst="rect">
            <a:avLst/>
          </a:prstGeom>
          <a:noFill/>
        </p:spPr>
        <p:txBody>
          <a:bodyPr wrap="square" rtlCol="0">
            <a:spAutoFit/>
          </a:bodyPr>
          <a:lstStyle/>
          <a:p>
            <a:r>
              <a:rPr lang="fr-FR" sz="3600">
                <a:latin typeface="Glacial Indifference" pitchFamily="50" charset="0"/>
              </a:rPr>
              <a:t>Water depth: 40 cm</a:t>
            </a:r>
            <a:endParaRPr lang="fr-FR" sz="3600" b="1" dirty="0">
              <a:solidFill>
                <a:srgbClr val="4472C4"/>
              </a:solidFill>
              <a:latin typeface="Glacial Indifference" pitchFamily="50" charset="0"/>
            </a:endParaRPr>
          </a:p>
        </p:txBody>
      </p:sp>
      <p:grpSp>
        <p:nvGrpSpPr>
          <p:cNvPr id="86" name="Groupe 85">
            <a:extLst>
              <a:ext uri="{FF2B5EF4-FFF2-40B4-BE49-F238E27FC236}">
                <a16:creationId xmlns:a16="http://schemas.microsoft.com/office/drawing/2014/main" id="{4A7DD493-5F7B-76E8-4431-D3A7F6101C65}"/>
              </a:ext>
            </a:extLst>
          </p:cNvPr>
          <p:cNvGrpSpPr/>
          <p:nvPr/>
        </p:nvGrpSpPr>
        <p:grpSpPr>
          <a:xfrm>
            <a:off x="9485366" y="14006664"/>
            <a:ext cx="1367118" cy="1744946"/>
            <a:chOff x="32305355" y="8828663"/>
            <a:chExt cx="1350305" cy="987129"/>
          </a:xfrm>
        </p:grpSpPr>
        <p:grpSp>
          <p:nvGrpSpPr>
            <p:cNvPr id="87" name="Groupe 86">
              <a:extLst>
                <a:ext uri="{FF2B5EF4-FFF2-40B4-BE49-F238E27FC236}">
                  <a16:creationId xmlns:a16="http://schemas.microsoft.com/office/drawing/2014/main" id="{7E8A0C46-ED2E-6AC5-3473-F58837231213}"/>
                </a:ext>
              </a:extLst>
            </p:cNvPr>
            <p:cNvGrpSpPr/>
            <p:nvPr/>
          </p:nvGrpSpPr>
          <p:grpSpPr>
            <a:xfrm>
              <a:off x="32305355" y="8854166"/>
              <a:ext cx="1306690" cy="961626"/>
              <a:chOff x="32264380" y="8818689"/>
              <a:chExt cx="1306690" cy="961626"/>
            </a:xfrm>
          </p:grpSpPr>
          <p:cxnSp>
            <p:nvCxnSpPr>
              <p:cNvPr id="91" name="Connecteur droit avec flèche 90">
                <a:extLst>
                  <a:ext uri="{FF2B5EF4-FFF2-40B4-BE49-F238E27FC236}">
                    <a16:creationId xmlns:a16="http://schemas.microsoft.com/office/drawing/2014/main" id="{CD3CB695-F46A-6D96-4127-E88B9A900F16}"/>
                  </a:ext>
                </a:extLst>
              </p:cNvPr>
              <p:cNvCxnSpPr>
                <a:cxnSpLocks/>
              </p:cNvCxnSpPr>
              <p:nvPr/>
            </p:nvCxnSpPr>
            <p:spPr>
              <a:xfrm flipH="1">
                <a:off x="32264380" y="8828765"/>
                <a:ext cx="340999" cy="951550"/>
              </a:xfrm>
              <a:prstGeom prst="straightConnector1">
                <a:avLst/>
              </a:prstGeom>
              <a:ln w="76200">
                <a:solidFill>
                  <a:srgbClr val="5DCDF3"/>
                </a:solidFill>
                <a:tailEnd type="triangle"/>
              </a:ln>
            </p:spPr>
            <p:style>
              <a:lnRef idx="1">
                <a:schemeClr val="accent1"/>
              </a:lnRef>
              <a:fillRef idx="0">
                <a:schemeClr val="accent1"/>
              </a:fillRef>
              <a:effectRef idx="0">
                <a:schemeClr val="accent1"/>
              </a:effectRef>
              <a:fontRef idx="minor">
                <a:schemeClr val="tx1"/>
              </a:fontRef>
            </p:style>
          </p:cxnSp>
          <p:cxnSp>
            <p:nvCxnSpPr>
              <p:cNvPr id="92" name="Connecteur droit 91">
                <a:extLst>
                  <a:ext uri="{FF2B5EF4-FFF2-40B4-BE49-F238E27FC236}">
                    <a16:creationId xmlns:a16="http://schemas.microsoft.com/office/drawing/2014/main" id="{8723C6C7-6548-F941-2C53-5D0B32F5DD14}"/>
                  </a:ext>
                </a:extLst>
              </p:cNvPr>
              <p:cNvCxnSpPr/>
              <p:nvPr/>
            </p:nvCxnSpPr>
            <p:spPr>
              <a:xfrm flipV="1">
                <a:off x="32571041" y="8818689"/>
                <a:ext cx="1000029" cy="0"/>
              </a:xfrm>
              <a:prstGeom prst="line">
                <a:avLst/>
              </a:prstGeom>
              <a:ln w="76200">
                <a:solidFill>
                  <a:srgbClr val="5DCDF3"/>
                </a:solidFill>
              </a:ln>
            </p:spPr>
            <p:style>
              <a:lnRef idx="1">
                <a:schemeClr val="accent1"/>
              </a:lnRef>
              <a:fillRef idx="0">
                <a:schemeClr val="accent1"/>
              </a:fillRef>
              <a:effectRef idx="0">
                <a:schemeClr val="accent1"/>
              </a:effectRef>
              <a:fontRef idx="minor">
                <a:schemeClr val="tx1"/>
              </a:fontRef>
            </p:style>
          </p:cxnSp>
        </p:grpSp>
        <p:grpSp>
          <p:nvGrpSpPr>
            <p:cNvPr id="88" name="Groupe 87">
              <a:extLst>
                <a:ext uri="{FF2B5EF4-FFF2-40B4-BE49-F238E27FC236}">
                  <a16:creationId xmlns:a16="http://schemas.microsoft.com/office/drawing/2014/main" id="{32E9C8B8-31B4-EA0A-94D5-FEFCBFA86E3D}"/>
                </a:ext>
              </a:extLst>
            </p:cNvPr>
            <p:cNvGrpSpPr/>
            <p:nvPr/>
          </p:nvGrpSpPr>
          <p:grpSpPr>
            <a:xfrm>
              <a:off x="32348970" y="8828663"/>
              <a:ext cx="1306690" cy="951550"/>
              <a:chOff x="32264380" y="8828765"/>
              <a:chExt cx="1306690" cy="951550"/>
            </a:xfrm>
          </p:grpSpPr>
          <p:cxnSp>
            <p:nvCxnSpPr>
              <p:cNvPr id="89" name="Connecteur droit avec flèche 88">
                <a:extLst>
                  <a:ext uri="{FF2B5EF4-FFF2-40B4-BE49-F238E27FC236}">
                    <a16:creationId xmlns:a16="http://schemas.microsoft.com/office/drawing/2014/main" id="{3AA7FB29-75EA-D001-5B00-7AC20B2A5B5E}"/>
                  </a:ext>
                </a:extLst>
              </p:cNvPr>
              <p:cNvCxnSpPr>
                <a:cxnSpLocks/>
              </p:cNvCxnSpPr>
              <p:nvPr/>
            </p:nvCxnSpPr>
            <p:spPr>
              <a:xfrm flipH="1">
                <a:off x="32264380" y="8828765"/>
                <a:ext cx="340999" cy="951550"/>
              </a:xfrm>
              <a:prstGeom prst="straightConnector1">
                <a:avLst/>
              </a:prstGeom>
              <a:ln w="762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90" name="Connecteur droit 89">
                <a:extLst>
                  <a:ext uri="{FF2B5EF4-FFF2-40B4-BE49-F238E27FC236}">
                    <a16:creationId xmlns:a16="http://schemas.microsoft.com/office/drawing/2014/main" id="{B8B5D0BC-E8E0-2CFD-1C42-E854D82BF62D}"/>
                  </a:ext>
                </a:extLst>
              </p:cNvPr>
              <p:cNvCxnSpPr/>
              <p:nvPr/>
            </p:nvCxnSpPr>
            <p:spPr>
              <a:xfrm flipV="1">
                <a:off x="32571041" y="8838796"/>
                <a:ext cx="1000029" cy="0"/>
              </a:xfrm>
              <a:prstGeom prst="line">
                <a:avLst/>
              </a:prstGeom>
              <a:ln w="76200">
                <a:solidFill>
                  <a:srgbClr val="4472C4"/>
                </a:solidFill>
              </a:ln>
            </p:spPr>
            <p:style>
              <a:lnRef idx="1">
                <a:schemeClr val="accent1"/>
              </a:lnRef>
              <a:fillRef idx="0">
                <a:schemeClr val="accent1"/>
              </a:fillRef>
              <a:effectRef idx="0">
                <a:schemeClr val="accent1"/>
              </a:effectRef>
              <a:fontRef idx="minor">
                <a:schemeClr val="tx1"/>
              </a:fontRef>
            </p:style>
          </p:cxnSp>
        </p:grpSp>
      </p:grpSp>
      <p:sp>
        <p:nvSpPr>
          <p:cNvPr id="93" name="ZoneTexte 92">
            <a:extLst>
              <a:ext uri="{FF2B5EF4-FFF2-40B4-BE49-F238E27FC236}">
                <a16:creationId xmlns:a16="http://schemas.microsoft.com/office/drawing/2014/main" id="{9132FBC6-18F7-D2C7-AED1-5CFD4EFEC646}"/>
              </a:ext>
            </a:extLst>
          </p:cNvPr>
          <p:cNvSpPr txBox="1"/>
          <p:nvPr/>
        </p:nvSpPr>
        <p:spPr>
          <a:xfrm>
            <a:off x="11049977" y="13733141"/>
            <a:ext cx="4263225" cy="646331"/>
          </a:xfrm>
          <a:prstGeom prst="rect">
            <a:avLst/>
          </a:prstGeom>
          <a:noFill/>
        </p:spPr>
        <p:txBody>
          <a:bodyPr wrap="square" rtlCol="0">
            <a:spAutoFit/>
          </a:bodyPr>
          <a:lstStyle/>
          <a:p>
            <a:r>
              <a:rPr lang="fr-FR" sz="3600">
                <a:latin typeface="Glacial Indifference" pitchFamily="50" charset="0"/>
              </a:rPr>
              <a:t>Water depth: 2 cm</a:t>
            </a:r>
            <a:endParaRPr lang="fr-FR" sz="3600" b="1" dirty="0">
              <a:solidFill>
                <a:srgbClr val="4472C4"/>
              </a:solidFill>
              <a:latin typeface="Glacial Indifference" pitchFamily="50" charset="0"/>
            </a:endParaRPr>
          </a:p>
        </p:txBody>
      </p:sp>
      <p:sp>
        <p:nvSpPr>
          <p:cNvPr id="66" name="ZoneTexte 65">
            <a:extLst>
              <a:ext uri="{FF2B5EF4-FFF2-40B4-BE49-F238E27FC236}">
                <a16:creationId xmlns:a16="http://schemas.microsoft.com/office/drawing/2014/main" id="{C6FECE14-2C65-D6EB-3B22-A7DFD01FF14A}"/>
              </a:ext>
            </a:extLst>
          </p:cNvPr>
          <p:cNvSpPr txBox="1"/>
          <p:nvPr/>
        </p:nvSpPr>
        <p:spPr>
          <a:xfrm>
            <a:off x="11739613" y="14678986"/>
            <a:ext cx="3887548" cy="646331"/>
          </a:xfrm>
          <a:prstGeom prst="rect">
            <a:avLst/>
          </a:prstGeom>
          <a:noFill/>
        </p:spPr>
        <p:txBody>
          <a:bodyPr wrap="square" rtlCol="0">
            <a:spAutoFit/>
          </a:bodyPr>
          <a:lstStyle/>
          <a:p>
            <a:r>
              <a:rPr lang="fr-FR" sz="3600" dirty="0">
                <a:latin typeface="Glacial Indifference" pitchFamily="50" charset="0"/>
              </a:rPr>
              <a:t>Miniature building</a:t>
            </a:r>
            <a:endParaRPr lang="fr-FR" sz="3600" b="1" dirty="0">
              <a:solidFill>
                <a:srgbClr val="4472C4"/>
              </a:solidFill>
              <a:latin typeface="Glacial Indifference" pitchFamily="50" charset="0"/>
            </a:endParaRPr>
          </a:p>
        </p:txBody>
      </p:sp>
      <p:grpSp>
        <p:nvGrpSpPr>
          <p:cNvPr id="77" name="Groupe 76">
            <a:extLst>
              <a:ext uri="{FF2B5EF4-FFF2-40B4-BE49-F238E27FC236}">
                <a16:creationId xmlns:a16="http://schemas.microsoft.com/office/drawing/2014/main" id="{08FE9285-52E0-9091-A605-5DBC0F65A38C}"/>
              </a:ext>
            </a:extLst>
          </p:cNvPr>
          <p:cNvGrpSpPr/>
          <p:nvPr/>
        </p:nvGrpSpPr>
        <p:grpSpPr>
          <a:xfrm>
            <a:off x="21278667" y="14037426"/>
            <a:ext cx="5094205" cy="3427808"/>
            <a:chOff x="32913034" y="16828871"/>
            <a:chExt cx="5094205" cy="3427808"/>
          </a:xfrm>
          <a:effectLst/>
        </p:grpSpPr>
        <p:sp>
          <p:nvSpPr>
            <p:cNvPr id="70" name="Ellipse 69">
              <a:extLst>
                <a:ext uri="{FF2B5EF4-FFF2-40B4-BE49-F238E27FC236}">
                  <a16:creationId xmlns:a16="http://schemas.microsoft.com/office/drawing/2014/main" id="{D07F4685-4132-703B-B3CB-FA95A30D5325}"/>
                </a:ext>
              </a:extLst>
            </p:cNvPr>
            <p:cNvSpPr/>
            <p:nvPr/>
          </p:nvSpPr>
          <p:spPr>
            <a:xfrm>
              <a:off x="33058223" y="17444134"/>
              <a:ext cx="4949016" cy="2812545"/>
            </a:xfrm>
            <a:prstGeom prst="ellipse">
              <a:avLst/>
            </a:prstGeom>
            <a:solidFill>
              <a:srgbClr val="5DCDF3"/>
            </a:solidFill>
            <a:ln w="76200">
              <a:solidFill>
                <a:srgbClr val="5DCD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76" name="Image 75">
              <a:extLst>
                <a:ext uri="{FF2B5EF4-FFF2-40B4-BE49-F238E27FC236}">
                  <a16:creationId xmlns:a16="http://schemas.microsoft.com/office/drawing/2014/main" id="{C9816C55-880E-7758-EB65-51B9FC5C6155}"/>
                </a:ext>
              </a:extLst>
            </p:cNvPr>
            <p:cNvPicPr>
              <a:picLocks noChangeAspect="1"/>
            </p:cNvPicPr>
            <p:nvPr/>
          </p:nvPicPr>
          <p:blipFill>
            <a:blip r:embed="rId16">
              <a:extLst>
                <a:ext uri="{28A0092B-C50C-407E-A947-70E740481C1C}">
                  <a14:useLocalDpi xmlns:a14="http://schemas.microsoft.com/office/drawing/2010/main" val="0"/>
                </a:ext>
              </a:extLst>
            </a:blip>
            <a:srcRect l="5039" r="11921"/>
            <a:stretch/>
          </p:blipFill>
          <p:spPr>
            <a:xfrm>
              <a:off x="32913034" y="16828871"/>
              <a:ext cx="4949016" cy="3347041"/>
            </a:xfrm>
            <a:prstGeom prst="ellipse">
              <a:avLst/>
            </a:prstGeom>
            <a:ln w="63500" cap="rnd">
              <a:solidFill>
                <a:srgbClr val="4472C4"/>
              </a:solidFill>
            </a:ln>
            <a:effectLst/>
          </p:spPr>
        </p:pic>
      </p:grpSp>
      <p:sp>
        <p:nvSpPr>
          <p:cNvPr id="71" name="ZoneTexte 70">
            <a:extLst>
              <a:ext uri="{FF2B5EF4-FFF2-40B4-BE49-F238E27FC236}">
                <a16:creationId xmlns:a16="http://schemas.microsoft.com/office/drawing/2014/main" id="{9267F342-B11B-3975-79AA-148720AE8735}"/>
              </a:ext>
            </a:extLst>
          </p:cNvPr>
          <p:cNvSpPr txBox="1"/>
          <p:nvPr/>
        </p:nvSpPr>
        <p:spPr>
          <a:xfrm>
            <a:off x="2252808" y="1285793"/>
            <a:ext cx="25769596" cy="2554545"/>
          </a:xfrm>
          <a:prstGeom prst="rect">
            <a:avLst/>
          </a:prstGeom>
          <a:noFill/>
        </p:spPr>
        <p:txBody>
          <a:bodyPr wrap="square" rtlCol="0">
            <a:spAutoFit/>
          </a:bodyPr>
          <a:lstStyle/>
          <a:p>
            <a:pPr algn="ctr"/>
            <a:r>
              <a:rPr lang="fr-FR" sz="8000" b="1">
                <a:latin typeface="Glacial Indifference" pitchFamily="50" charset="0"/>
              </a:rPr>
              <a:t>Evaluation of the hydrodynamic forces on an isolated building induced by a dam-break flow</a:t>
            </a:r>
            <a:endParaRPr lang="fr-FR" sz="8000" b="1" dirty="0">
              <a:latin typeface="Glacial Indifference" pitchFamily="50" charset="0"/>
            </a:endParaRPr>
          </a:p>
        </p:txBody>
      </p:sp>
      <p:grpSp>
        <p:nvGrpSpPr>
          <p:cNvPr id="1073" name="Groupe 1072">
            <a:extLst>
              <a:ext uri="{FF2B5EF4-FFF2-40B4-BE49-F238E27FC236}">
                <a16:creationId xmlns:a16="http://schemas.microsoft.com/office/drawing/2014/main" id="{120049B2-6639-22F3-4FEC-869E7CD090FC}"/>
              </a:ext>
            </a:extLst>
          </p:cNvPr>
          <p:cNvGrpSpPr/>
          <p:nvPr/>
        </p:nvGrpSpPr>
        <p:grpSpPr>
          <a:xfrm>
            <a:off x="22774585" y="4324898"/>
            <a:ext cx="6700995" cy="5892150"/>
            <a:chOff x="21782599" y="4675306"/>
            <a:chExt cx="6700995" cy="5892150"/>
          </a:xfrm>
        </p:grpSpPr>
        <p:grpSp>
          <p:nvGrpSpPr>
            <p:cNvPr id="36" name="Groupe 35">
              <a:extLst>
                <a:ext uri="{FF2B5EF4-FFF2-40B4-BE49-F238E27FC236}">
                  <a16:creationId xmlns:a16="http://schemas.microsoft.com/office/drawing/2014/main" id="{FFD7F401-26A7-9626-6ACF-0B310472A148}"/>
                </a:ext>
              </a:extLst>
            </p:cNvPr>
            <p:cNvGrpSpPr/>
            <p:nvPr/>
          </p:nvGrpSpPr>
          <p:grpSpPr>
            <a:xfrm>
              <a:off x="21782599" y="4675306"/>
              <a:ext cx="5434604" cy="1608887"/>
              <a:chOff x="26981411" y="5875884"/>
              <a:chExt cx="5434604" cy="1608887"/>
            </a:xfrm>
          </p:grpSpPr>
          <p:sp>
            <p:nvSpPr>
              <p:cNvPr id="42" name="ZoneTexte 41">
                <a:extLst>
                  <a:ext uri="{FF2B5EF4-FFF2-40B4-BE49-F238E27FC236}">
                    <a16:creationId xmlns:a16="http://schemas.microsoft.com/office/drawing/2014/main" id="{AC0A2CD8-A1CA-5899-0B16-753DC4B7948A}"/>
                  </a:ext>
                </a:extLst>
              </p:cNvPr>
              <p:cNvSpPr txBox="1"/>
              <p:nvPr/>
            </p:nvSpPr>
            <p:spPr>
              <a:xfrm>
                <a:off x="26981411" y="5915111"/>
                <a:ext cx="1627341" cy="1569660"/>
              </a:xfrm>
              <a:prstGeom prst="rect">
                <a:avLst/>
              </a:prstGeom>
              <a:noFill/>
            </p:spPr>
            <p:txBody>
              <a:bodyPr wrap="square" rtlCol="0">
                <a:spAutoFit/>
              </a:bodyPr>
              <a:lstStyle/>
              <a:p>
                <a:r>
                  <a:rPr lang="fr-FR" sz="9600" dirty="0">
                    <a:solidFill>
                      <a:srgbClr val="5DCDF3"/>
                    </a:solidFill>
                    <a:latin typeface="Glacial Indifference" pitchFamily="50" charset="0"/>
                  </a:rPr>
                  <a:t>02</a:t>
                </a:r>
                <a:endParaRPr lang="fr-FR" sz="9600" dirty="0">
                  <a:latin typeface="Glacial Indifference" pitchFamily="50" charset="0"/>
                </a:endParaRPr>
              </a:p>
            </p:txBody>
          </p:sp>
          <p:sp>
            <p:nvSpPr>
              <p:cNvPr id="40" name="ZoneTexte 39">
                <a:extLst>
                  <a:ext uri="{FF2B5EF4-FFF2-40B4-BE49-F238E27FC236}">
                    <a16:creationId xmlns:a16="http://schemas.microsoft.com/office/drawing/2014/main" id="{4BDC3B4A-3C00-2DB4-3B90-3787B016927E}"/>
                  </a:ext>
                </a:extLst>
              </p:cNvPr>
              <p:cNvSpPr txBox="1"/>
              <p:nvPr/>
            </p:nvSpPr>
            <p:spPr>
              <a:xfrm>
                <a:off x="27049991" y="5875884"/>
                <a:ext cx="5366024" cy="1569660"/>
              </a:xfrm>
              <a:prstGeom prst="rect">
                <a:avLst/>
              </a:prstGeom>
              <a:noFill/>
            </p:spPr>
            <p:txBody>
              <a:bodyPr wrap="square" rtlCol="0">
                <a:spAutoFit/>
              </a:bodyPr>
              <a:lstStyle/>
              <a:p>
                <a:r>
                  <a:rPr lang="fr-FR" sz="9600" dirty="0">
                    <a:solidFill>
                      <a:srgbClr val="4472C4"/>
                    </a:solidFill>
                    <a:latin typeface="Glacial Indifference" pitchFamily="50" charset="0"/>
                  </a:rPr>
                  <a:t>02</a:t>
                </a:r>
                <a:r>
                  <a:rPr lang="fr-FR" sz="9600" dirty="0">
                    <a:latin typeface="Glacial Indifference" pitchFamily="50" charset="0"/>
                  </a:rPr>
                  <a:t> </a:t>
                </a:r>
                <a:r>
                  <a:rPr lang="fr-FR" sz="5400" dirty="0">
                    <a:latin typeface="Glacial Indifference" pitchFamily="50" charset="0"/>
                  </a:rPr>
                  <a:t>Objectives</a:t>
                </a:r>
                <a:endParaRPr lang="fr-FR" sz="9600" dirty="0">
                  <a:latin typeface="Glacial Indifference" pitchFamily="50" charset="0"/>
                </a:endParaRPr>
              </a:p>
            </p:txBody>
          </p:sp>
        </p:grpSp>
        <p:sp>
          <p:nvSpPr>
            <p:cNvPr id="15" name="ZoneTexte 14">
              <a:extLst>
                <a:ext uri="{FF2B5EF4-FFF2-40B4-BE49-F238E27FC236}">
                  <a16:creationId xmlns:a16="http://schemas.microsoft.com/office/drawing/2014/main" id="{D8459B2A-59EA-1045-65F3-D64CDF07BE85}"/>
                </a:ext>
              </a:extLst>
            </p:cNvPr>
            <p:cNvSpPr txBox="1"/>
            <p:nvPr/>
          </p:nvSpPr>
          <p:spPr>
            <a:xfrm>
              <a:off x="21792817" y="6340140"/>
              <a:ext cx="6681655" cy="2308324"/>
            </a:xfrm>
            <a:prstGeom prst="rect">
              <a:avLst/>
            </a:prstGeom>
            <a:noFill/>
          </p:spPr>
          <p:txBody>
            <a:bodyPr wrap="square" rtlCol="0">
              <a:spAutoFit/>
            </a:bodyPr>
            <a:lstStyle/>
            <a:p>
              <a:pPr algn="just"/>
              <a:r>
                <a:rPr lang="fr-FR" sz="3600">
                  <a:latin typeface="Glacial Indifference" pitchFamily="50" charset="0"/>
                </a:rPr>
                <a:t>-  Determine </a:t>
              </a:r>
              <a:r>
                <a:rPr lang="fr-FR" sz="3600" b="1">
                  <a:solidFill>
                    <a:srgbClr val="00BFB6"/>
                  </a:solidFill>
                  <a:latin typeface="Glacial Indifference" pitchFamily="50" charset="0"/>
                </a:rPr>
                <a:t>how</a:t>
              </a:r>
              <a:r>
                <a:rPr lang="fr-FR" sz="3600">
                  <a:latin typeface="Glacial Indifference" pitchFamily="50" charset="0"/>
                </a:rPr>
                <a:t> to </a:t>
              </a:r>
              <a:r>
                <a:rPr lang="fr-FR" sz="3600" b="1">
                  <a:solidFill>
                    <a:srgbClr val="00BFB6"/>
                  </a:solidFill>
                  <a:latin typeface="Glacial Indifference" pitchFamily="50" charset="0"/>
                </a:rPr>
                <a:t>compute the flow force</a:t>
              </a:r>
              <a:r>
                <a:rPr lang="fr-FR" sz="3600">
                  <a:latin typeface="Glacial Indifference" pitchFamily="50" charset="0"/>
                </a:rPr>
                <a:t> exerted on a building based on water deth and flow velocities.</a:t>
              </a:r>
              <a:endParaRPr lang="fr-FR" sz="3600" dirty="0">
                <a:latin typeface="Glacial Indifference" pitchFamily="50" charset="0"/>
              </a:endParaRPr>
            </a:p>
          </p:txBody>
        </p:sp>
        <p:sp>
          <p:nvSpPr>
            <p:cNvPr id="17" name="ZoneTexte 16">
              <a:extLst>
                <a:ext uri="{FF2B5EF4-FFF2-40B4-BE49-F238E27FC236}">
                  <a16:creationId xmlns:a16="http://schemas.microsoft.com/office/drawing/2014/main" id="{73C4F424-1AF2-36BD-0BD6-DE6D31ABA8DD}"/>
                </a:ext>
              </a:extLst>
            </p:cNvPr>
            <p:cNvSpPr txBox="1"/>
            <p:nvPr/>
          </p:nvSpPr>
          <p:spPr>
            <a:xfrm>
              <a:off x="21801939" y="8813130"/>
              <a:ext cx="6681655" cy="1754326"/>
            </a:xfrm>
            <a:prstGeom prst="rect">
              <a:avLst/>
            </a:prstGeom>
            <a:noFill/>
          </p:spPr>
          <p:txBody>
            <a:bodyPr wrap="square" rtlCol="0">
              <a:spAutoFit/>
            </a:bodyPr>
            <a:lstStyle/>
            <a:p>
              <a:pPr algn="just"/>
              <a:r>
                <a:rPr lang="fr-FR" sz="3600">
                  <a:latin typeface="Glacial Indifference" pitchFamily="50" charset="0"/>
                </a:rPr>
                <a:t>- </a:t>
              </a:r>
              <a:r>
                <a:rPr lang="en-US" sz="3600">
                  <a:latin typeface="Glacial Indifference" pitchFamily="50" charset="0"/>
                </a:rPr>
                <a:t> Assess the </a:t>
              </a:r>
              <a:r>
                <a:rPr lang="en-US" sz="3600" b="1">
                  <a:solidFill>
                    <a:srgbClr val="00BFB6"/>
                  </a:solidFill>
                  <a:latin typeface="Glacial Indifference" pitchFamily="50" charset="0"/>
                </a:rPr>
                <a:t>ability of a 2D numerical model </a:t>
              </a:r>
              <a:r>
                <a:rPr lang="en-US" sz="3600">
                  <a:latin typeface="Glacial Indifference" pitchFamily="50" charset="0"/>
                </a:rPr>
                <a:t>to accurately estimate this force.</a:t>
              </a:r>
              <a:endParaRPr lang="fr-FR" sz="3600" b="1" dirty="0">
                <a:solidFill>
                  <a:srgbClr val="4472C4"/>
                </a:solidFill>
                <a:latin typeface="Glacial Indifference" pitchFamily="50" charset="0"/>
              </a:endParaRPr>
            </a:p>
          </p:txBody>
        </p:sp>
      </p:grpSp>
      <p:sp>
        <p:nvSpPr>
          <p:cNvPr id="1034" name="ZoneTexte 1033">
            <a:extLst>
              <a:ext uri="{FF2B5EF4-FFF2-40B4-BE49-F238E27FC236}">
                <a16:creationId xmlns:a16="http://schemas.microsoft.com/office/drawing/2014/main" id="{159AD1E9-8E88-534E-DF67-8CB81C7946BE}"/>
              </a:ext>
            </a:extLst>
          </p:cNvPr>
          <p:cNvSpPr txBox="1"/>
          <p:nvPr/>
        </p:nvSpPr>
        <p:spPr>
          <a:xfrm>
            <a:off x="21954590" y="17633976"/>
            <a:ext cx="3887548" cy="646331"/>
          </a:xfrm>
          <a:prstGeom prst="rect">
            <a:avLst/>
          </a:prstGeom>
          <a:noFill/>
        </p:spPr>
        <p:txBody>
          <a:bodyPr wrap="square" rtlCol="0">
            <a:spAutoFit/>
          </a:bodyPr>
          <a:lstStyle/>
          <a:p>
            <a:pPr algn="ctr"/>
            <a:r>
              <a:rPr lang="fr-FR" sz="3600" b="1">
                <a:solidFill>
                  <a:srgbClr val="4472C4"/>
                </a:solidFill>
                <a:latin typeface="Glacial Indifference" pitchFamily="50" charset="0"/>
              </a:rPr>
              <a:t>Impact phase</a:t>
            </a:r>
            <a:endParaRPr lang="fr-FR" sz="3600" b="1" dirty="0">
              <a:solidFill>
                <a:srgbClr val="4472C4"/>
              </a:solidFill>
              <a:latin typeface="Glacial Indifference" pitchFamily="50" charset="0"/>
            </a:endParaRPr>
          </a:p>
        </p:txBody>
      </p:sp>
      <p:sp>
        <p:nvSpPr>
          <p:cNvPr id="1035" name="ZoneTexte 1034">
            <a:extLst>
              <a:ext uri="{FF2B5EF4-FFF2-40B4-BE49-F238E27FC236}">
                <a16:creationId xmlns:a16="http://schemas.microsoft.com/office/drawing/2014/main" id="{32958AE1-1398-4259-5C6B-706FA88BC8E9}"/>
              </a:ext>
            </a:extLst>
          </p:cNvPr>
          <p:cNvSpPr txBox="1"/>
          <p:nvPr/>
        </p:nvSpPr>
        <p:spPr>
          <a:xfrm>
            <a:off x="25375960" y="10745573"/>
            <a:ext cx="3887548" cy="646331"/>
          </a:xfrm>
          <a:prstGeom prst="rect">
            <a:avLst/>
          </a:prstGeom>
          <a:noFill/>
        </p:spPr>
        <p:txBody>
          <a:bodyPr wrap="square" rtlCol="0">
            <a:spAutoFit/>
          </a:bodyPr>
          <a:lstStyle/>
          <a:p>
            <a:pPr algn="ctr"/>
            <a:r>
              <a:rPr lang="fr-FR" sz="3600" b="1">
                <a:solidFill>
                  <a:srgbClr val="4472C4"/>
                </a:solidFill>
                <a:latin typeface="Glacial Indifference" pitchFamily="50" charset="0"/>
              </a:rPr>
              <a:t>Quasi-steady phase</a:t>
            </a:r>
            <a:endParaRPr lang="fr-FR" sz="3600" b="1" dirty="0">
              <a:solidFill>
                <a:srgbClr val="4472C4"/>
              </a:solidFill>
              <a:latin typeface="Glacial Indifference" pitchFamily="50" charset="0"/>
            </a:endParaRPr>
          </a:p>
        </p:txBody>
      </p:sp>
      <p:grpSp>
        <p:nvGrpSpPr>
          <p:cNvPr id="1045" name="Groupe 1044">
            <a:extLst>
              <a:ext uri="{FF2B5EF4-FFF2-40B4-BE49-F238E27FC236}">
                <a16:creationId xmlns:a16="http://schemas.microsoft.com/office/drawing/2014/main" id="{F02895F8-6CEB-F1E8-8ACE-7EA1A34D6229}"/>
              </a:ext>
            </a:extLst>
          </p:cNvPr>
          <p:cNvGrpSpPr/>
          <p:nvPr/>
        </p:nvGrpSpPr>
        <p:grpSpPr>
          <a:xfrm>
            <a:off x="24595538" y="11651511"/>
            <a:ext cx="5104388" cy="3426397"/>
            <a:chOff x="35274565" y="11625189"/>
            <a:chExt cx="5104388" cy="3426397"/>
          </a:xfrm>
        </p:grpSpPr>
        <p:sp>
          <p:nvSpPr>
            <p:cNvPr id="1044" name="Ellipse 1043">
              <a:extLst>
                <a:ext uri="{FF2B5EF4-FFF2-40B4-BE49-F238E27FC236}">
                  <a16:creationId xmlns:a16="http://schemas.microsoft.com/office/drawing/2014/main" id="{6BDB8F03-E73C-E2F4-D211-2C60F790AA88}"/>
                </a:ext>
              </a:extLst>
            </p:cNvPr>
            <p:cNvSpPr/>
            <p:nvPr/>
          </p:nvSpPr>
          <p:spPr>
            <a:xfrm>
              <a:off x="35429937" y="12239041"/>
              <a:ext cx="4949016" cy="2812545"/>
            </a:xfrm>
            <a:prstGeom prst="ellipse">
              <a:avLst/>
            </a:prstGeom>
            <a:solidFill>
              <a:srgbClr val="5DCDF3"/>
            </a:solidFill>
            <a:ln w="76200">
              <a:solidFill>
                <a:srgbClr val="5DCD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41" name="Groupe 1040">
              <a:extLst>
                <a:ext uri="{FF2B5EF4-FFF2-40B4-BE49-F238E27FC236}">
                  <a16:creationId xmlns:a16="http://schemas.microsoft.com/office/drawing/2014/main" id="{4733D137-9801-21D7-1CAC-178528CA1DD7}"/>
                </a:ext>
              </a:extLst>
            </p:cNvPr>
            <p:cNvGrpSpPr/>
            <p:nvPr/>
          </p:nvGrpSpPr>
          <p:grpSpPr>
            <a:xfrm>
              <a:off x="35274565" y="11625189"/>
              <a:ext cx="4949018" cy="3347994"/>
              <a:chOff x="33058221" y="17220687"/>
              <a:chExt cx="4949018" cy="3347994"/>
            </a:xfrm>
            <a:effectLst/>
          </p:grpSpPr>
          <p:sp>
            <p:nvSpPr>
              <p:cNvPr id="1042" name="Ellipse 1041">
                <a:extLst>
                  <a:ext uri="{FF2B5EF4-FFF2-40B4-BE49-F238E27FC236}">
                    <a16:creationId xmlns:a16="http://schemas.microsoft.com/office/drawing/2014/main" id="{2A71118B-EA42-4702-ECDD-25D7D3ADC73E}"/>
                  </a:ext>
                </a:extLst>
              </p:cNvPr>
              <p:cNvSpPr/>
              <p:nvPr/>
            </p:nvSpPr>
            <p:spPr>
              <a:xfrm>
                <a:off x="33058223" y="17444134"/>
                <a:ext cx="4949016" cy="2812545"/>
              </a:xfrm>
              <a:prstGeom prst="ellipse">
                <a:avLst/>
              </a:prstGeom>
              <a:solidFill>
                <a:srgbClr val="5DCDF3"/>
              </a:solidFill>
              <a:ln w="76200">
                <a:solidFill>
                  <a:srgbClr val="5DCDF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43" name="Image 1042">
                <a:extLst>
                  <a:ext uri="{FF2B5EF4-FFF2-40B4-BE49-F238E27FC236}">
                    <a16:creationId xmlns:a16="http://schemas.microsoft.com/office/drawing/2014/main" id="{DCA96ADB-5CF6-5A4E-EAD4-A2CA26CE64AC}"/>
                  </a:ext>
                </a:extLst>
              </p:cNvPr>
              <p:cNvPicPr>
                <a:picLocks noChangeAspect="1"/>
              </p:cNvPicPr>
              <p:nvPr/>
            </p:nvPicPr>
            <p:blipFill>
              <a:blip r:embed="rId17">
                <a:extLst>
                  <a:ext uri="{28A0092B-C50C-407E-A947-70E740481C1C}">
                    <a14:useLocalDpi xmlns:a14="http://schemas.microsoft.com/office/drawing/2010/main" val="0"/>
                  </a:ext>
                </a:extLst>
              </a:blip>
              <a:srcRect l="5198" r="12031"/>
              <a:stretch/>
            </p:blipFill>
            <p:spPr>
              <a:xfrm>
                <a:off x="33058221" y="17220687"/>
                <a:ext cx="4949017" cy="3347994"/>
              </a:xfrm>
              <a:prstGeom prst="ellipse">
                <a:avLst/>
              </a:prstGeom>
              <a:ln w="63500" cap="rnd">
                <a:solidFill>
                  <a:srgbClr val="4472C4"/>
                </a:solidFill>
              </a:ln>
              <a:effectLst/>
            </p:spPr>
          </p:pic>
        </p:grpSp>
      </p:grpSp>
      <p:sp>
        <p:nvSpPr>
          <p:cNvPr id="1046" name="ZoneTexte 1045">
            <a:extLst>
              <a:ext uri="{FF2B5EF4-FFF2-40B4-BE49-F238E27FC236}">
                <a16:creationId xmlns:a16="http://schemas.microsoft.com/office/drawing/2014/main" id="{BA93B8F1-E06A-0E98-7CDB-1776FEB65D75}"/>
              </a:ext>
            </a:extLst>
          </p:cNvPr>
          <p:cNvSpPr txBox="1"/>
          <p:nvPr/>
        </p:nvSpPr>
        <p:spPr>
          <a:xfrm>
            <a:off x="9982200" y="18666536"/>
            <a:ext cx="2438400" cy="461665"/>
          </a:xfrm>
          <a:prstGeom prst="rect">
            <a:avLst/>
          </a:prstGeom>
          <a:noFill/>
        </p:spPr>
        <p:txBody>
          <a:bodyPr wrap="square" rtlCol="0">
            <a:spAutoFit/>
          </a:bodyPr>
          <a:lstStyle/>
          <a:p>
            <a:r>
              <a:rPr lang="fr-FR" sz="2400" b="1" i="1">
                <a:latin typeface="Glacial Indifference" pitchFamily="50" charset="0"/>
              </a:rPr>
              <a:t>Dimensions in m.</a:t>
            </a:r>
            <a:endParaRPr lang="fr-FR" sz="2400" b="1" i="1" dirty="0">
              <a:solidFill>
                <a:srgbClr val="4472C4"/>
              </a:solidFill>
              <a:latin typeface="Glacial Indifference" pitchFamily="50" charset="0"/>
            </a:endParaRPr>
          </a:p>
        </p:txBody>
      </p:sp>
      <p:sp>
        <p:nvSpPr>
          <p:cNvPr id="1048" name="ZoneTexte 1047">
            <a:extLst>
              <a:ext uri="{FF2B5EF4-FFF2-40B4-BE49-F238E27FC236}">
                <a16:creationId xmlns:a16="http://schemas.microsoft.com/office/drawing/2014/main" id="{EF9D64C3-C49A-CCDE-931C-B6801AB36B89}"/>
              </a:ext>
            </a:extLst>
          </p:cNvPr>
          <p:cNvSpPr txBox="1"/>
          <p:nvPr/>
        </p:nvSpPr>
        <p:spPr>
          <a:xfrm>
            <a:off x="15137606" y="18741863"/>
            <a:ext cx="14772123" cy="646331"/>
          </a:xfrm>
          <a:prstGeom prst="rect">
            <a:avLst/>
          </a:prstGeom>
          <a:noFill/>
        </p:spPr>
        <p:txBody>
          <a:bodyPr wrap="square" rtlCol="0">
            <a:spAutoFit/>
          </a:bodyPr>
          <a:lstStyle/>
          <a:p>
            <a:r>
              <a:rPr lang="fr-FR" sz="3600" b="1">
                <a:solidFill>
                  <a:srgbClr val="00BFB6"/>
                </a:solidFill>
                <a:latin typeface="Glacial Indifference" pitchFamily="50" charset="0"/>
              </a:rPr>
              <a:t>Measurements:</a:t>
            </a:r>
            <a:r>
              <a:rPr lang="fr-FR" sz="3600">
                <a:latin typeface="Glacial Indifference" pitchFamily="50" charset="0"/>
              </a:rPr>
              <a:t> water depth, flow velocities and pressures on the building.</a:t>
            </a:r>
            <a:endParaRPr lang="fr-FR" sz="3600" dirty="0">
              <a:latin typeface="Glacial Indifference" pitchFamily="50" charset="0"/>
            </a:endParaRPr>
          </a:p>
        </p:txBody>
      </p:sp>
      <p:sp>
        <p:nvSpPr>
          <p:cNvPr id="33" name="ZoneTexte 32">
            <a:extLst>
              <a:ext uri="{FF2B5EF4-FFF2-40B4-BE49-F238E27FC236}">
                <a16:creationId xmlns:a16="http://schemas.microsoft.com/office/drawing/2014/main" id="{91490B11-C685-5B9A-85B6-364F6FC8E509}"/>
              </a:ext>
            </a:extLst>
          </p:cNvPr>
          <p:cNvSpPr txBox="1"/>
          <p:nvPr/>
        </p:nvSpPr>
        <p:spPr>
          <a:xfrm>
            <a:off x="21359860" y="20767301"/>
            <a:ext cx="3887548" cy="646331"/>
          </a:xfrm>
          <a:prstGeom prst="rect">
            <a:avLst/>
          </a:prstGeom>
          <a:noFill/>
        </p:spPr>
        <p:txBody>
          <a:bodyPr wrap="square" rtlCol="0">
            <a:spAutoFit/>
          </a:bodyPr>
          <a:lstStyle/>
          <a:p>
            <a:pPr algn="ctr"/>
            <a:r>
              <a:rPr lang="fr-FR" sz="3600" b="1">
                <a:solidFill>
                  <a:srgbClr val="4472C4"/>
                </a:solidFill>
                <a:latin typeface="Glacial Indifference" pitchFamily="50" charset="0"/>
              </a:rPr>
              <a:t>Impact phase</a:t>
            </a:r>
            <a:endParaRPr lang="fr-FR" sz="3600" b="1" dirty="0">
              <a:solidFill>
                <a:srgbClr val="4472C4"/>
              </a:solidFill>
              <a:latin typeface="Glacial Indifference" pitchFamily="50" charset="0"/>
            </a:endParaRPr>
          </a:p>
        </p:txBody>
      </p:sp>
      <p:sp>
        <p:nvSpPr>
          <p:cNvPr id="41" name="ZoneTexte 40">
            <a:extLst>
              <a:ext uri="{FF2B5EF4-FFF2-40B4-BE49-F238E27FC236}">
                <a16:creationId xmlns:a16="http://schemas.microsoft.com/office/drawing/2014/main" id="{9F427BFF-9486-CA60-8CB2-16F687711ED8}"/>
              </a:ext>
            </a:extLst>
          </p:cNvPr>
          <p:cNvSpPr txBox="1"/>
          <p:nvPr/>
        </p:nvSpPr>
        <p:spPr>
          <a:xfrm>
            <a:off x="20909445" y="25842097"/>
            <a:ext cx="4680384" cy="646331"/>
          </a:xfrm>
          <a:prstGeom prst="rect">
            <a:avLst/>
          </a:prstGeom>
          <a:noFill/>
        </p:spPr>
        <p:txBody>
          <a:bodyPr wrap="square" rtlCol="0">
            <a:spAutoFit/>
          </a:bodyPr>
          <a:lstStyle/>
          <a:p>
            <a:pPr algn="ctr"/>
            <a:r>
              <a:rPr lang="fr-FR" sz="3600" b="1">
                <a:solidFill>
                  <a:srgbClr val="4472C4"/>
                </a:solidFill>
                <a:latin typeface="Glacial Indifference" pitchFamily="50" charset="0"/>
              </a:rPr>
              <a:t>Quasi-steady phase</a:t>
            </a:r>
            <a:endParaRPr lang="fr-FR" sz="3600" b="1" dirty="0">
              <a:solidFill>
                <a:srgbClr val="4472C4"/>
              </a:solidFill>
              <a:latin typeface="Glacial Indifference" pitchFamily="50" charset="0"/>
            </a:endParaRPr>
          </a:p>
        </p:txBody>
      </p:sp>
      <p:sp>
        <p:nvSpPr>
          <p:cNvPr id="49" name="ZoneTexte 48">
            <a:extLst>
              <a:ext uri="{FF2B5EF4-FFF2-40B4-BE49-F238E27FC236}">
                <a16:creationId xmlns:a16="http://schemas.microsoft.com/office/drawing/2014/main" id="{B2A53A6D-4195-BF1E-CE36-9A43DC58C5D3}"/>
              </a:ext>
            </a:extLst>
          </p:cNvPr>
          <p:cNvSpPr txBox="1"/>
          <p:nvPr/>
        </p:nvSpPr>
        <p:spPr>
          <a:xfrm>
            <a:off x="23334676" y="30894608"/>
            <a:ext cx="4680385" cy="584775"/>
          </a:xfrm>
          <a:prstGeom prst="rect">
            <a:avLst/>
          </a:prstGeom>
          <a:noFill/>
        </p:spPr>
        <p:txBody>
          <a:bodyPr wrap="square" rtlCol="0">
            <a:spAutoFit/>
          </a:bodyPr>
          <a:lstStyle/>
          <a:p>
            <a:pPr algn="ctr"/>
            <a:r>
              <a:rPr lang="fr-FR" sz="3200" b="1">
                <a:solidFill>
                  <a:srgbClr val="00BFB6"/>
                </a:solidFill>
                <a:latin typeface="Glacial Indifference" pitchFamily="50" charset="0"/>
                <a:sym typeface="Wingdings" panose="05000000000000000000" pitchFamily="2" charset="2"/>
              </a:rPr>
              <a:t> </a:t>
            </a:r>
            <a:r>
              <a:rPr lang="fr-FR" sz="3200" b="1">
                <a:solidFill>
                  <a:srgbClr val="00BFB6"/>
                </a:solidFill>
                <a:latin typeface="Glacial Indifference" pitchFamily="50" charset="0"/>
              </a:rPr>
              <a:t>Drag-based approach</a:t>
            </a:r>
            <a:endParaRPr lang="fr-FR" sz="3200" b="1" dirty="0">
              <a:solidFill>
                <a:srgbClr val="00BFB6"/>
              </a:solidFill>
              <a:latin typeface="Glacial Indifference" pitchFamily="50" charset="0"/>
            </a:endParaRPr>
          </a:p>
        </p:txBody>
      </p:sp>
      <p:sp>
        <p:nvSpPr>
          <p:cNvPr id="1050" name="ZoneTexte 1049">
            <a:extLst>
              <a:ext uri="{FF2B5EF4-FFF2-40B4-BE49-F238E27FC236}">
                <a16:creationId xmlns:a16="http://schemas.microsoft.com/office/drawing/2014/main" id="{70B7A7A7-9673-F448-20EA-D452DA3F4448}"/>
              </a:ext>
            </a:extLst>
          </p:cNvPr>
          <p:cNvSpPr txBox="1"/>
          <p:nvPr/>
        </p:nvSpPr>
        <p:spPr>
          <a:xfrm>
            <a:off x="16385181" y="31766382"/>
            <a:ext cx="12742269" cy="1200329"/>
          </a:xfrm>
          <a:prstGeom prst="rect">
            <a:avLst/>
          </a:prstGeom>
          <a:noFill/>
        </p:spPr>
        <p:txBody>
          <a:bodyPr wrap="square" rtlCol="0">
            <a:spAutoFit/>
          </a:bodyPr>
          <a:lstStyle/>
          <a:p>
            <a:pPr algn="just"/>
            <a:r>
              <a:rPr lang="fr-FR" sz="3600">
                <a:latin typeface="Glacial Indifference" pitchFamily="50" charset="0"/>
              </a:rPr>
              <a:t>The time evolution of the force</a:t>
            </a:r>
            <a:r>
              <a:rPr lang="fr-FR" sz="3600" b="1">
                <a:latin typeface="Glacial Indifference" pitchFamily="50" charset="0"/>
              </a:rPr>
              <a:t> </a:t>
            </a:r>
            <a:r>
              <a:rPr lang="fr-FR" sz="3600">
                <a:latin typeface="Glacial Indifference" pitchFamily="50" charset="0"/>
              </a:rPr>
              <a:t>is calculated from the numerical results </a:t>
            </a:r>
            <a:r>
              <a:rPr lang="fr-FR" sz="3600" b="1">
                <a:solidFill>
                  <a:srgbClr val="4472C4"/>
                </a:solidFill>
                <a:latin typeface="Glacial Indifference" pitchFamily="50" charset="0"/>
              </a:rPr>
              <a:t>using two approaches</a:t>
            </a:r>
            <a:r>
              <a:rPr lang="fr-FR" sz="3600">
                <a:latin typeface="Glacial Indifference" pitchFamily="50" charset="0"/>
              </a:rPr>
              <a:t>:</a:t>
            </a:r>
            <a:endParaRPr lang="fr-FR" sz="3600" b="1" dirty="0">
              <a:solidFill>
                <a:srgbClr val="4472C4"/>
              </a:solidFill>
              <a:latin typeface="Glacial Indifference" pitchFamily="50" charset="0"/>
            </a:endParaRPr>
          </a:p>
        </p:txBody>
      </p:sp>
      <p:grpSp>
        <p:nvGrpSpPr>
          <p:cNvPr id="3" name="Groupe 2">
            <a:extLst>
              <a:ext uri="{FF2B5EF4-FFF2-40B4-BE49-F238E27FC236}">
                <a16:creationId xmlns:a16="http://schemas.microsoft.com/office/drawing/2014/main" id="{C5203439-92CE-A38D-0899-EC972504397B}"/>
              </a:ext>
            </a:extLst>
          </p:cNvPr>
          <p:cNvGrpSpPr/>
          <p:nvPr/>
        </p:nvGrpSpPr>
        <p:grpSpPr>
          <a:xfrm>
            <a:off x="1343519" y="19343297"/>
            <a:ext cx="7788805" cy="1620275"/>
            <a:chOff x="26935233" y="5904672"/>
            <a:chExt cx="5366024" cy="1620275"/>
          </a:xfrm>
        </p:grpSpPr>
        <p:sp>
          <p:nvSpPr>
            <p:cNvPr id="18" name="ZoneTexte 17">
              <a:extLst>
                <a:ext uri="{FF2B5EF4-FFF2-40B4-BE49-F238E27FC236}">
                  <a16:creationId xmlns:a16="http://schemas.microsoft.com/office/drawing/2014/main" id="{88119B14-28D0-6CA5-C3D6-94E18EFF2769}"/>
                </a:ext>
              </a:extLst>
            </p:cNvPr>
            <p:cNvSpPr txBox="1"/>
            <p:nvPr/>
          </p:nvSpPr>
          <p:spPr>
            <a:xfrm>
              <a:off x="26968474" y="5955287"/>
              <a:ext cx="1627341" cy="1569660"/>
            </a:xfrm>
            <a:prstGeom prst="rect">
              <a:avLst/>
            </a:prstGeom>
            <a:noFill/>
          </p:spPr>
          <p:txBody>
            <a:bodyPr wrap="square" rtlCol="0">
              <a:spAutoFit/>
            </a:bodyPr>
            <a:lstStyle/>
            <a:p>
              <a:r>
                <a:rPr lang="fr-FR" sz="9600" dirty="0">
                  <a:solidFill>
                    <a:srgbClr val="5DCDF3"/>
                  </a:solidFill>
                  <a:latin typeface="Glacial Indifference" pitchFamily="50" charset="0"/>
                </a:rPr>
                <a:t>04</a:t>
              </a:r>
              <a:endParaRPr lang="fr-FR" sz="9600" dirty="0">
                <a:latin typeface="Glacial Indifference" pitchFamily="50" charset="0"/>
              </a:endParaRPr>
            </a:p>
          </p:txBody>
        </p:sp>
        <p:sp>
          <p:nvSpPr>
            <p:cNvPr id="23" name="ZoneTexte 22">
              <a:extLst>
                <a:ext uri="{FF2B5EF4-FFF2-40B4-BE49-F238E27FC236}">
                  <a16:creationId xmlns:a16="http://schemas.microsoft.com/office/drawing/2014/main" id="{06F5DC9D-0072-ED21-D3F7-C1C910312032}"/>
                </a:ext>
              </a:extLst>
            </p:cNvPr>
            <p:cNvSpPr txBox="1"/>
            <p:nvPr/>
          </p:nvSpPr>
          <p:spPr>
            <a:xfrm>
              <a:off x="26935233" y="5904672"/>
              <a:ext cx="5366024" cy="1569660"/>
            </a:xfrm>
            <a:prstGeom prst="rect">
              <a:avLst/>
            </a:prstGeom>
            <a:noFill/>
          </p:spPr>
          <p:txBody>
            <a:bodyPr wrap="square" rtlCol="0">
              <a:spAutoFit/>
            </a:bodyPr>
            <a:lstStyle/>
            <a:p>
              <a:r>
                <a:rPr lang="fr-FR" sz="9600">
                  <a:solidFill>
                    <a:srgbClr val="4472C4"/>
                  </a:solidFill>
                  <a:latin typeface="Glacial Indifference" pitchFamily="50" charset="0"/>
                </a:rPr>
                <a:t>04</a:t>
              </a:r>
              <a:r>
                <a:rPr lang="fr-FR" sz="9600">
                  <a:latin typeface="Glacial Indifference" pitchFamily="50" charset="0"/>
                </a:rPr>
                <a:t> </a:t>
              </a:r>
              <a:r>
                <a:rPr lang="fr-FR" sz="5400">
                  <a:latin typeface="Glacial Indifference" pitchFamily="50" charset="0"/>
                </a:rPr>
                <a:t>Numerical model</a:t>
              </a:r>
              <a:endParaRPr lang="fr-FR" sz="9600" dirty="0">
                <a:latin typeface="Glacial Indifference" pitchFamily="50" charset="0"/>
              </a:endParaRPr>
            </a:p>
          </p:txBody>
        </p:sp>
      </p:grpSp>
      <p:grpSp>
        <p:nvGrpSpPr>
          <p:cNvPr id="1047" name="Groupe 1046">
            <a:extLst>
              <a:ext uri="{FF2B5EF4-FFF2-40B4-BE49-F238E27FC236}">
                <a16:creationId xmlns:a16="http://schemas.microsoft.com/office/drawing/2014/main" id="{C746AFC8-F5CC-7FC1-D898-37DE66AE930D}"/>
              </a:ext>
            </a:extLst>
          </p:cNvPr>
          <p:cNvGrpSpPr/>
          <p:nvPr/>
        </p:nvGrpSpPr>
        <p:grpSpPr>
          <a:xfrm>
            <a:off x="11513710" y="20784761"/>
            <a:ext cx="4552617" cy="4379886"/>
            <a:chOff x="21078304" y="11037823"/>
            <a:chExt cx="4552617" cy="4379886"/>
          </a:xfrm>
        </p:grpSpPr>
        <p:pic>
          <p:nvPicPr>
            <p:cNvPr id="74" name="Image 73">
              <a:extLst>
                <a:ext uri="{FF2B5EF4-FFF2-40B4-BE49-F238E27FC236}">
                  <a16:creationId xmlns:a16="http://schemas.microsoft.com/office/drawing/2014/main" id="{80F90160-B597-1999-5844-627020A7667B}"/>
                </a:ext>
              </a:extLst>
            </p:cNvPr>
            <p:cNvPicPr>
              <a:picLocks noChangeAspect="1"/>
            </p:cNvPicPr>
            <p:nvPr/>
          </p:nvPicPr>
          <p:blipFill>
            <a:blip r:embed="rId18"/>
            <a:srcRect l="7420" t="23902" r="24132" b="23402"/>
            <a:stretch/>
          </p:blipFill>
          <p:spPr>
            <a:xfrm rot="5400000">
              <a:off x="20026599" y="12089528"/>
              <a:ext cx="4379886" cy="2276475"/>
            </a:xfrm>
            <a:prstGeom prst="rect">
              <a:avLst/>
            </a:prstGeom>
          </p:spPr>
        </p:pic>
        <p:grpSp>
          <p:nvGrpSpPr>
            <p:cNvPr id="1040" name="Groupe 1039">
              <a:extLst>
                <a:ext uri="{FF2B5EF4-FFF2-40B4-BE49-F238E27FC236}">
                  <a16:creationId xmlns:a16="http://schemas.microsoft.com/office/drawing/2014/main" id="{27AF0211-7B78-158C-A1B9-45C030E6FB85}"/>
                </a:ext>
              </a:extLst>
            </p:cNvPr>
            <p:cNvGrpSpPr/>
            <p:nvPr/>
          </p:nvGrpSpPr>
          <p:grpSpPr>
            <a:xfrm>
              <a:off x="23437460" y="11063072"/>
              <a:ext cx="2193461" cy="4320000"/>
              <a:chOff x="21643903" y="10996147"/>
              <a:chExt cx="2193461" cy="4320000"/>
            </a:xfrm>
          </p:grpSpPr>
          <p:pic>
            <p:nvPicPr>
              <p:cNvPr id="97" name="Image 96">
                <a:extLst>
                  <a:ext uri="{FF2B5EF4-FFF2-40B4-BE49-F238E27FC236}">
                    <a16:creationId xmlns:a16="http://schemas.microsoft.com/office/drawing/2014/main" id="{33612066-59D3-6F95-9BBB-83E2FA720DB0}"/>
                  </a:ext>
                </a:extLst>
              </p:cNvPr>
              <p:cNvPicPr>
                <a:picLocks noChangeAspect="1"/>
              </p:cNvPicPr>
              <p:nvPr/>
            </p:nvPicPr>
            <p:blipFill>
              <a:blip r:embed="rId18"/>
              <a:srcRect l="79976" r="16333"/>
              <a:stretch/>
            </p:blipFill>
            <p:spPr>
              <a:xfrm>
                <a:off x="22219920" y="10996147"/>
                <a:ext cx="236220" cy="4320000"/>
              </a:xfrm>
              <a:prstGeom prst="rect">
                <a:avLst/>
              </a:prstGeom>
            </p:spPr>
          </p:pic>
          <p:grpSp>
            <p:nvGrpSpPr>
              <p:cNvPr id="1039" name="Groupe 1038">
                <a:extLst>
                  <a:ext uri="{FF2B5EF4-FFF2-40B4-BE49-F238E27FC236}">
                    <a16:creationId xmlns:a16="http://schemas.microsoft.com/office/drawing/2014/main" id="{64590BE3-7F93-6A45-E2FB-159E4B23427A}"/>
                  </a:ext>
                </a:extLst>
              </p:cNvPr>
              <p:cNvGrpSpPr/>
              <p:nvPr/>
            </p:nvGrpSpPr>
            <p:grpSpPr>
              <a:xfrm>
                <a:off x="21643903" y="11186158"/>
                <a:ext cx="2193461" cy="4053841"/>
                <a:chOff x="21643903" y="11186158"/>
                <a:chExt cx="2193461" cy="4053841"/>
              </a:xfrm>
            </p:grpSpPr>
            <p:cxnSp>
              <p:nvCxnSpPr>
                <p:cNvPr id="99" name="Connecteur droit 98">
                  <a:extLst>
                    <a:ext uri="{FF2B5EF4-FFF2-40B4-BE49-F238E27FC236}">
                      <a16:creationId xmlns:a16="http://schemas.microsoft.com/office/drawing/2014/main" id="{AA9A803D-7A05-9561-3FBA-278C6C57034C}"/>
                    </a:ext>
                  </a:extLst>
                </p:cNvPr>
                <p:cNvCxnSpPr/>
                <p:nvPr/>
              </p:nvCxnSpPr>
              <p:spPr>
                <a:xfrm flipH="1">
                  <a:off x="22445980" y="11662664"/>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Connecteur droit 99">
                  <a:extLst>
                    <a:ext uri="{FF2B5EF4-FFF2-40B4-BE49-F238E27FC236}">
                      <a16:creationId xmlns:a16="http://schemas.microsoft.com/office/drawing/2014/main" id="{A910A664-CA02-B1E1-9C1A-C98D2F518109}"/>
                    </a:ext>
                  </a:extLst>
                </p:cNvPr>
                <p:cNvCxnSpPr/>
                <p:nvPr/>
              </p:nvCxnSpPr>
              <p:spPr>
                <a:xfrm flipH="1">
                  <a:off x="22447885" y="12455144"/>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Connecteur droit 111">
                  <a:extLst>
                    <a:ext uri="{FF2B5EF4-FFF2-40B4-BE49-F238E27FC236}">
                      <a16:creationId xmlns:a16="http://schemas.microsoft.com/office/drawing/2014/main" id="{929C8BF5-B773-35C1-C122-6DE0287280EE}"/>
                    </a:ext>
                  </a:extLst>
                </p:cNvPr>
                <p:cNvCxnSpPr/>
                <p:nvPr/>
              </p:nvCxnSpPr>
              <p:spPr>
                <a:xfrm flipH="1">
                  <a:off x="22445980" y="13241909"/>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55384CFA-5711-3E6D-9707-6380568F4BAC}"/>
                    </a:ext>
                  </a:extLst>
                </p:cNvPr>
                <p:cNvCxnSpPr/>
                <p:nvPr/>
              </p:nvCxnSpPr>
              <p:spPr>
                <a:xfrm flipH="1">
                  <a:off x="22445980" y="14036294"/>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a:extLst>
                    <a:ext uri="{FF2B5EF4-FFF2-40B4-BE49-F238E27FC236}">
                      <a16:creationId xmlns:a16="http://schemas.microsoft.com/office/drawing/2014/main" id="{83FEF9E0-4A15-D164-A1D4-55D3EA5DA909}"/>
                    </a:ext>
                  </a:extLst>
                </p:cNvPr>
                <p:cNvCxnSpPr/>
                <p:nvPr/>
              </p:nvCxnSpPr>
              <p:spPr>
                <a:xfrm flipH="1">
                  <a:off x="22446615" y="14828774"/>
                  <a:ext cx="72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024" name="ZoneTexte 1023">
                  <a:extLst>
                    <a:ext uri="{FF2B5EF4-FFF2-40B4-BE49-F238E27FC236}">
                      <a16:creationId xmlns:a16="http://schemas.microsoft.com/office/drawing/2014/main" id="{73E53A81-984A-52BF-C03C-6217E6E7FC97}"/>
                    </a:ext>
                  </a:extLst>
                </p:cNvPr>
                <p:cNvSpPr txBox="1"/>
                <p:nvPr/>
              </p:nvSpPr>
              <p:spPr>
                <a:xfrm rot="16200000">
                  <a:off x="19847815" y="12982246"/>
                  <a:ext cx="4053841" cy="461665"/>
                </a:xfrm>
                <a:prstGeom prst="rect">
                  <a:avLst/>
                </a:prstGeom>
                <a:noFill/>
              </p:spPr>
              <p:txBody>
                <a:bodyPr wrap="square" rtlCol="0">
                  <a:spAutoFit/>
                </a:bodyPr>
                <a:lstStyle/>
                <a:p>
                  <a:pPr algn="ctr"/>
                  <a:r>
                    <a:rPr lang="fr-FR" sz="2400">
                      <a:latin typeface="Glacial Indifference" pitchFamily="50" charset="0"/>
                    </a:rPr>
                    <a:t>Water depth (m)</a:t>
                  </a:r>
                  <a:endParaRPr lang="fr-FR" sz="2400" dirty="0">
                    <a:latin typeface="Glacial Indifference" pitchFamily="50" charset="0"/>
                  </a:endParaRPr>
                </a:p>
              </p:txBody>
            </p:sp>
            <p:sp>
              <p:nvSpPr>
                <p:cNvPr id="1025" name="ZoneTexte 1024">
                  <a:extLst>
                    <a:ext uri="{FF2B5EF4-FFF2-40B4-BE49-F238E27FC236}">
                      <a16:creationId xmlns:a16="http://schemas.microsoft.com/office/drawing/2014/main" id="{09937D16-F2EE-C95A-C3C0-DA3D5D4D1E26}"/>
                    </a:ext>
                  </a:extLst>
                </p:cNvPr>
                <p:cNvSpPr txBox="1"/>
                <p:nvPr/>
              </p:nvSpPr>
              <p:spPr>
                <a:xfrm>
                  <a:off x="22006382" y="11456726"/>
                  <a:ext cx="1830982" cy="400110"/>
                </a:xfrm>
                <a:prstGeom prst="rect">
                  <a:avLst/>
                </a:prstGeom>
                <a:noFill/>
              </p:spPr>
              <p:txBody>
                <a:bodyPr wrap="square" rtlCol="0">
                  <a:spAutoFit/>
                </a:bodyPr>
                <a:lstStyle/>
                <a:p>
                  <a:pPr algn="ctr"/>
                  <a:r>
                    <a:rPr lang="fr-FR" sz="2000">
                      <a:latin typeface="Glacial Indifference" pitchFamily="50" charset="0"/>
                    </a:rPr>
                    <a:t>0.27</a:t>
                  </a:r>
                  <a:endParaRPr lang="fr-FR" sz="2400" dirty="0">
                    <a:latin typeface="Glacial Indifference" pitchFamily="50" charset="0"/>
                  </a:endParaRPr>
                </a:p>
              </p:txBody>
            </p:sp>
            <p:sp>
              <p:nvSpPr>
                <p:cNvPr id="1028" name="ZoneTexte 1027">
                  <a:extLst>
                    <a:ext uri="{FF2B5EF4-FFF2-40B4-BE49-F238E27FC236}">
                      <a16:creationId xmlns:a16="http://schemas.microsoft.com/office/drawing/2014/main" id="{8DC90A33-51A1-F70B-41AA-68F1D8C4298E}"/>
                    </a:ext>
                  </a:extLst>
                </p:cNvPr>
                <p:cNvSpPr txBox="1"/>
                <p:nvPr/>
              </p:nvSpPr>
              <p:spPr>
                <a:xfrm>
                  <a:off x="22006382" y="12247410"/>
                  <a:ext cx="1830982" cy="400110"/>
                </a:xfrm>
                <a:prstGeom prst="rect">
                  <a:avLst/>
                </a:prstGeom>
                <a:noFill/>
              </p:spPr>
              <p:txBody>
                <a:bodyPr wrap="square" rtlCol="0">
                  <a:spAutoFit/>
                </a:bodyPr>
                <a:lstStyle/>
                <a:p>
                  <a:pPr algn="ctr"/>
                  <a:r>
                    <a:rPr lang="fr-FR" sz="2000">
                      <a:latin typeface="Glacial Indifference" pitchFamily="50" charset="0"/>
                    </a:rPr>
                    <a:t>0.21</a:t>
                  </a:r>
                  <a:endParaRPr lang="fr-FR" sz="2400" dirty="0">
                    <a:latin typeface="Glacial Indifference" pitchFamily="50" charset="0"/>
                  </a:endParaRPr>
                </a:p>
              </p:txBody>
            </p:sp>
            <p:sp>
              <p:nvSpPr>
                <p:cNvPr id="1031" name="ZoneTexte 1030">
                  <a:extLst>
                    <a:ext uri="{FF2B5EF4-FFF2-40B4-BE49-F238E27FC236}">
                      <a16:creationId xmlns:a16="http://schemas.microsoft.com/office/drawing/2014/main" id="{097A32CD-347B-FCD4-AAA4-8233C8DF2093}"/>
                    </a:ext>
                  </a:extLst>
                </p:cNvPr>
                <p:cNvSpPr txBox="1"/>
                <p:nvPr/>
              </p:nvSpPr>
              <p:spPr>
                <a:xfrm>
                  <a:off x="22006382" y="13021792"/>
                  <a:ext cx="1830982" cy="400110"/>
                </a:xfrm>
                <a:prstGeom prst="rect">
                  <a:avLst/>
                </a:prstGeom>
                <a:noFill/>
              </p:spPr>
              <p:txBody>
                <a:bodyPr wrap="square" rtlCol="0">
                  <a:spAutoFit/>
                </a:bodyPr>
                <a:lstStyle/>
                <a:p>
                  <a:pPr algn="ctr"/>
                  <a:r>
                    <a:rPr lang="fr-FR" sz="2000">
                      <a:latin typeface="Glacial Indifference" pitchFamily="50" charset="0"/>
                    </a:rPr>
                    <a:t>0.15</a:t>
                  </a:r>
                  <a:endParaRPr lang="fr-FR" sz="2400" dirty="0">
                    <a:latin typeface="Glacial Indifference" pitchFamily="50" charset="0"/>
                  </a:endParaRPr>
                </a:p>
              </p:txBody>
            </p:sp>
            <p:sp>
              <p:nvSpPr>
                <p:cNvPr id="1032" name="ZoneTexte 1031">
                  <a:extLst>
                    <a:ext uri="{FF2B5EF4-FFF2-40B4-BE49-F238E27FC236}">
                      <a16:creationId xmlns:a16="http://schemas.microsoft.com/office/drawing/2014/main" id="{FC1C4822-1E84-48CE-32EE-3FE447486450}"/>
                    </a:ext>
                  </a:extLst>
                </p:cNvPr>
                <p:cNvSpPr txBox="1"/>
                <p:nvPr/>
              </p:nvSpPr>
              <p:spPr>
                <a:xfrm>
                  <a:off x="22006382" y="13810218"/>
                  <a:ext cx="1830982" cy="400110"/>
                </a:xfrm>
                <a:prstGeom prst="rect">
                  <a:avLst/>
                </a:prstGeom>
                <a:noFill/>
              </p:spPr>
              <p:txBody>
                <a:bodyPr wrap="square" rtlCol="0">
                  <a:spAutoFit/>
                </a:bodyPr>
                <a:lstStyle/>
                <a:p>
                  <a:pPr algn="ctr"/>
                  <a:r>
                    <a:rPr lang="fr-FR" sz="2000">
                      <a:latin typeface="Glacial Indifference" pitchFamily="50" charset="0"/>
                    </a:rPr>
                    <a:t>0.09</a:t>
                  </a:r>
                  <a:endParaRPr lang="fr-FR" sz="2400" dirty="0">
                    <a:latin typeface="Glacial Indifference" pitchFamily="50" charset="0"/>
                  </a:endParaRPr>
                </a:p>
              </p:txBody>
            </p:sp>
            <p:sp>
              <p:nvSpPr>
                <p:cNvPr id="1037" name="ZoneTexte 1036">
                  <a:extLst>
                    <a:ext uri="{FF2B5EF4-FFF2-40B4-BE49-F238E27FC236}">
                      <a16:creationId xmlns:a16="http://schemas.microsoft.com/office/drawing/2014/main" id="{C6B0D1A6-40F2-8C9C-0CD1-21335B0E7C53}"/>
                    </a:ext>
                  </a:extLst>
                </p:cNvPr>
                <p:cNvSpPr txBox="1"/>
                <p:nvPr/>
              </p:nvSpPr>
              <p:spPr>
                <a:xfrm>
                  <a:off x="22006382" y="14617938"/>
                  <a:ext cx="1830982" cy="400110"/>
                </a:xfrm>
                <a:prstGeom prst="rect">
                  <a:avLst/>
                </a:prstGeom>
                <a:noFill/>
              </p:spPr>
              <p:txBody>
                <a:bodyPr wrap="square" rtlCol="0">
                  <a:spAutoFit/>
                </a:bodyPr>
                <a:lstStyle/>
                <a:p>
                  <a:pPr algn="ctr"/>
                  <a:r>
                    <a:rPr lang="fr-FR" sz="2000">
                      <a:latin typeface="Glacial Indifference" pitchFamily="50" charset="0"/>
                    </a:rPr>
                    <a:t>0.03</a:t>
                  </a:r>
                  <a:endParaRPr lang="fr-FR" sz="2400" dirty="0">
                    <a:latin typeface="Glacial Indifference" pitchFamily="50" charset="0"/>
                  </a:endParaRPr>
                </a:p>
              </p:txBody>
            </p:sp>
          </p:grpSp>
        </p:grpSp>
      </p:grpSp>
      <p:sp>
        <p:nvSpPr>
          <p:cNvPr id="1049" name="ZoneTexte 1048">
            <a:extLst>
              <a:ext uri="{FF2B5EF4-FFF2-40B4-BE49-F238E27FC236}">
                <a16:creationId xmlns:a16="http://schemas.microsoft.com/office/drawing/2014/main" id="{CC26ADF8-F703-2E23-9467-3CDD1FE4A6B8}"/>
              </a:ext>
            </a:extLst>
          </p:cNvPr>
          <p:cNvSpPr txBox="1"/>
          <p:nvPr/>
        </p:nvSpPr>
        <p:spPr>
          <a:xfrm>
            <a:off x="3115848" y="21135838"/>
            <a:ext cx="8177986" cy="646331"/>
          </a:xfrm>
          <a:prstGeom prst="rect">
            <a:avLst/>
          </a:prstGeom>
          <a:noFill/>
        </p:spPr>
        <p:txBody>
          <a:bodyPr wrap="square" rtlCol="0">
            <a:spAutoFit/>
          </a:bodyPr>
          <a:lstStyle/>
          <a:p>
            <a:pPr algn="just"/>
            <a:r>
              <a:rPr lang="fr-FR" sz="3600" b="1">
                <a:solidFill>
                  <a:srgbClr val="00BFB6"/>
                </a:solidFill>
                <a:latin typeface="Glacial Indifference" pitchFamily="50" charset="0"/>
              </a:rPr>
              <a:t>Watlab</a:t>
            </a:r>
            <a:r>
              <a:rPr lang="fr-FR" sz="3600" b="1">
                <a:latin typeface="Glacial Indifference" pitchFamily="50" charset="0"/>
              </a:rPr>
              <a:t> </a:t>
            </a:r>
            <a:r>
              <a:rPr lang="fr-FR" sz="3600">
                <a:latin typeface="Glacial Indifference" pitchFamily="50" charset="0"/>
              </a:rPr>
              <a:t>numerical simulation tool:  </a:t>
            </a:r>
          </a:p>
        </p:txBody>
      </p:sp>
      <p:grpSp>
        <p:nvGrpSpPr>
          <p:cNvPr id="1052" name="Groupe 1051">
            <a:extLst>
              <a:ext uri="{FF2B5EF4-FFF2-40B4-BE49-F238E27FC236}">
                <a16:creationId xmlns:a16="http://schemas.microsoft.com/office/drawing/2014/main" id="{CF0DC45F-AC49-146B-D16E-3F0D7BF19A74}"/>
              </a:ext>
            </a:extLst>
          </p:cNvPr>
          <p:cNvGrpSpPr/>
          <p:nvPr/>
        </p:nvGrpSpPr>
        <p:grpSpPr>
          <a:xfrm rot="16200000">
            <a:off x="2209857" y="20821046"/>
            <a:ext cx="584857" cy="900000"/>
            <a:chOff x="32581348" y="8819702"/>
            <a:chExt cx="889059" cy="846820"/>
          </a:xfrm>
        </p:grpSpPr>
        <p:grpSp>
          <p:nvGrpSpPr>
            <p:cNvPr id="1053" name="Groupe 1052">
              <a:extLst>
                <a:ext uri="{FF2B5EF4-FFF2-40B4-BE49-F238E27FC236}">
                  <a16:creationId xmlns:a16="http://schemas.microsoft.com/office/drawing/2014/main" id="{323B1AB4-7C8D-48C7-C278-6B6FFCC4F8AD}"/>
                </a:ext>
              </a:extLst>
            </p:cNvPr>
            <p:cNvGrpSpPr/>
            <p:nvPr/>
          </p:nvGrpSpPr>
          <p:grpSpPr>
            <a:xfrm>
              <a:off x="32581348" y="8853487"/>
              <a:ext cx="878455" cy="812947"/>
              <a:chOff x="32540373" y="8818010"/>
              <a:chExt cx="878455" cy="812947"/>
            </a:xfrm>
          </p:grpSpPr>
          <p:cxnSp>
            <p:nvCxnSpPr>
              <p:cNvPr id="1057" name="Connecteur droit avec flèche 1056">
                <a:extLst>
                  <a:ext uri="{FF2B5EF4-FFF2-40B4-BE49-F238E27FC236}">
                    <a16:creationId xmlns:a16="http://schemas.microsoft.com/office/drawing/2014/main" id="{2C2480D8-F37C-A49F-9B86-AD22DFB5E473}"/>
                  </a:ext>
                </a:extLst>
              </p:cNvPr>
              <p:cNvCxnSpPr>
                <a:cxnSpLocks/>
              </p:cNvCxnSpPr>
              <p:nvPr/>
            </p:nvCxnSpPr>
            <p:spPr>
              <a:xfrm rot="5400000">
                <a:off x="32188288" y="9224484"/>
                <a:ext cx="812947" cy="0"/>
              </a:xfrm>
              <a:prstGeom prst="straightConnector1">
                <a:avLst/>
              </a:prstGeom>
              <a:ln w="76200">
                <a:solidFill>
                  <a:srgbClr val="5DCDF3"/>
                </a:solidFill>
                <a:tailEnd type="triangle"/>
              </a:ln>
            </p:spPr>
            <p:style>
              <a:lnRef idx="1">
                <a:schemeClr val="accent1"/>
              </a:lnRef>
              <a:fillRef idx="0">
                <a:schemeClr val="accent1"/>
              </a:fillRef>
              <a:effectRef idx="0">
                <a:schemeClr val="accent1"/>
              </a:effectRef>
              <a:fontRef idx="minor">
                <a:schemeClr val="tx1"/>
              </a:fontRef>
            </p:style>
          </p:cxnSp>
          <p:cxnSp>
            <p:nvCxnSpPr>
              <p:cNvPr id="1058" name="Connecteur droit 1057">
                <a:extLst>
                  <a:ext uri="{FF2B5EF4-FFF2-40B4-BE49-F238E27FC236}">
                    <a16:creationId xmlns:a16="http://schemas.microsoft.com/office/drawing/2014/main" id="{42EF7FDF-DBC0-8DC8-4998-E284260F73E1}"/>
                  </a:ext>
                </a:extLst>
              </p:cNvPr>
              <p:cNvCxnSpPr>
                <a:cxnSpLocks/>
              </p:cNvCxnSpPr>
              <p:nvPr/>
            </p:nvCxnSpPr>
            <p:spPr>
              <a:xfrm rot="5400000" flipV="1">
                <a:off x="32979601" y="8415003"/>
                <a:ext cx="0" cy="878455"/>
              </a:xfrm>
              <a:prstGeom prst="line">
                <a:avLst/>
              </a:prstGeom>
              <a:ln w="76200">
                <a:solidFill>
                  <a:srgbClr val="5DCDF3"/>
                </a:solidFill>
              </a:ln>
            </p:spPr>
            <p:style>
              <a:lnRef idx="1">
                <a:schemeClr val="accent1"/>
              </a:lnRef>
              <a:fillRef idx="0">
                <a:schemeClr val="accent1"/>
              </a:fillRef>
              <a:effectRef idx="0">
                <a:schemeClr val="accent1"/>
              </a:effectRef>
              <a:fontRef idx="minor">
                <a:schemeClr val="tx1"/>
              </a:fontRef>
            </p:style>
          </p:cxnSp>
        </p:grpSp>
        <p:grpSp>
          <p:nvGrpSpPr>
            <p:cNvPr id="1054" name="Groupe 1053">
              <a:extLst>
                <a:ext uri="{FF2B5EF4-FFF2-40B4-BE49-F238E27FC236}">
                  <a16:creationId xmlns:a16="http://schemas.microsoft.com/office/drawing/2014/main" id="{0DB271E0-13D2-5670-872B-FAA9DDFFA0BD}"/>
                </a:ext>
              </a:extLst>
            </p:cNvPr>
            <p:cNvGrpSpPr/>
            <p:nvPr/>
          </p:nvGrpSpPr>
          <p:grpSpPr>
            <a:xfrm>
              <a:off x="32635590" y="8819702"/>
              <a:ext cx="834817" cy="846820"/>
              <a:chOff x="32551000" y="8819804"/>
              <a:chExt cx="834817" cy="846820"/>
            </a:xfrm>
          </p:grpSpPr>
          <p:cxnSp>
            <p:nvCxnSpPr>
              <p:cNvPr id="1055" name="Connecteur droit avec flèche 1054">
                <a:extLst>
                  <a:ext uri="{FF2B5EF4-FFF2-40B4-BE49-F238E27FC236}">
                    <a16:creationId xmlns:a16="http://schemas.microsoft.com/office/drawing/2014/main" id="{D5829CA4-4657-EEE5-074F-CF45D4750907}"/>
                  </a:ext>
                </a:extLst>
              </p:cNvPr>
              <p:cNvCxnSpPr>
                <a:cxnSpLocks/>
              </p:cNvCxnSpPr>
              <p:nvPr/>
            </p:nvCxnSpPr>
            <p:spPr>
              <a:xfrm rot="5400000">
                <a:off x="32172051" y="9243212"/>
                <a:ext cx="846820" cy="3"/>
              </a:xfrm>
              <a:prstGeom prst="straightConnector1">
                <a:avLst/>
              </a:prstGeom>
              <a:ln w="762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1056" name="Connecteur droit 1055">
                <a:extLst>
                  <a:ext uri="{FF2B5EF4-FFF2-40B4-BE49-F238E27FC236}">
                    <a16:creationId xmlns:a16="http://schemas.microsoft.com/office/drawing/2014/main" id="{CBA07AF5-1B2F-127E-4E0D-56010F8A8018}"/>
                  </a:ext>
                </a:extLst>
              </p:cNvPr>
              <p:cNvCxnSpPr>
                <a:cxnSpLocks/>
              </p:cNvCxnSpPr>
              <p:nvPr/>
            </p:nvCxnSpPr>
            <p:spPr>
              <a:xfrm rot="5400000" flipV="1">
                <a:off x="32968409" y="8436822"/>
                <a:ext cx="0" cy="834817"/>
              </a:xfrm>
              <a:prstGeom prst="line">
                <a:avLst/>
              </a:prstGeom>
              <a:ln w="76200">
                <a:solidFill>
                  <a:srgbClr val="4472C4"/>
                </a:solidFill>
              </a:ln>
            </p:spPr>
            <p:style>
              <a:lnRef idx="1">
                <a:schemeClr val="accent1"/>
              </a:lnRef>
              <a:fillRef idx="0">
                <a:schemeClr val="accent1"/>
              </a:fillRef>
              <a:effectRef idx="0">
                <a:schemeClr val="accent1"/>
              </a:effectRef>
              <a:fontRef idx="minor">
                <a:schemeClr val="tx1"/>
              </a:fontRef>
            </p:style>
          </p:cxnSp>
        </p:grpSp>
      </p:grpSp>
      <p:sp>
        <p:nvSpPr>
          <p:cNvPr id="1064" name="ZoneTexte 1063">
            <a:extLst>
              <a:ext uri="{FF2B5EF4-FFF2-40B4-BE49-F238E27FC236}">
                <a16:creationId xmlns:a16="http://schemas.microsoft.com/office/drawing/2014/main" id="{9D372159-D527-9695-C78A-B20D8CD32556}"/>
              </a:ext>
            </a:extLst>
          </p:cNvPr>
          <p:cNvSpPr txBox="1"/>
          <p:nvPr/>
        </p:nvSpPr>
        <p:spPr>
          <a:xfrm>
            <a:off x="3074505" y="23507514"/>
            <a:ext cx="8177986" cy="646331"/>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Finite-volume scheme</a:t>
            </a:r>
          </a:p>
        </p:txBody>
      </p:sp>
      <p:sp>
        <p:nvSpPr>
          <p:cNvPr id="1065" name="ZoneTexte 1064">
            <a:extLst>
              <a:ext uri="{FF2B5EF4-FFF2-40B4-BE49-F238E27FC236}">
                <a16:creationId xmlns:a16="http://schemas.microsoft.com/office/drawing/2014/main" id="{18F05643-EB64-92BA-52DC-D28120B2B5A3}"/>
              </a:ext>
            </a:extLst>
          </p:cNvPr>
          <p:cNvSpPr txBox="1"/>
          <p:nvPr/>
        </p:nvSpPr>
        <p:spPr>
          <a:xfrm>
            <a:off x="3082360" y="21824758"/>
            <a:ext cx="8177986" cy="646331"/>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Developed at UCLouvain</a:t>
            </a:r>
          </a:p>
        </p:txBody>
      </p:sp>
      <p:sp>
        <p:nvSpPr>
          <p:cNvPr id="1066" name="ZoneTexte 1065">
            <a:extLst>
              <a:ext uri="{FF2B5EF4-FFF2-40B4-BE49-F238E27FC236}">
                <a16:creationId xmlns:a16="http://schemas.microsoft.com/office/drawing/2014/main" id="{FC0E62EF-DA8E-BE97-A9E9-2DE2E788A8F2}"/>
              </a:ext>
            </a:extLst>
          </p:cNvPr>
          <p:cNvSpPr txBox="1"/>
          <p:nvPr/>
        </p:nvSpPr>
        <p:spPr>
          <a:xfrm>
            <a:off x="3082360" y="22670762"/>
            <a:ext cx="8177986" cy="646331"/>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Solving the 2D shallow-water equations</a:t>
            </a:r>
          </a:p>
        </p:txBody>
      </p:sp>
      <p:sp>
        <p:nvSpPr>
          <p:cNvPr id="1067" name="ZoneTexte 1066">
            <a:extLst>
              <a:ext uri="{FF2B5EF4-FFF2-40B4-BE49-F238E27FC236}">
                <a16:creationId xmlns:a16="http://schemas.microsoft.com/office/drawing/2014/main" id="{5CDC170F-55E1-D3BB-DF13-785B5B2F3DC3}"/>
              </a:ext>
            </a:extLst>
          </p:cNvPr>
          <p:cNvSpPr txBox="1"/>
          <p:nvPr/>
        </p:nvSpPr>
        <p:spPr>
          <a:xfrm>
            <a:off x="3096808" y="24339833"/>
            <a:ext cx="8177986" cy="646331"/>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Unstructured mesh</a:t>
            </a:r>
          </a:p>
        </p:txBody>
      </p:sp>
      <p:sp>
        <p:nvSpPr>
          <p:cNvPr id="1077" name="ZoneTexte 1076">
            <a:extLst>
              <a:ext uri="{FF2B5EF4-FFF2-40B4-BE49-F238E27FC236}">
                <a16:creationId xmlns:a16="http://schemas.microsoft.com/office/drawing/2014/main" id="{16797329-9A63-1DAE-C390-950FCA53DA3D}"/>
              </a:ext>
            </a:extLst>
          </p:cNvPr>
          <p:cNvSpPr txBox="1"/>
          <p:nvPr/>
        </p:nvSpPr>
        <p:spPr>
          <a:xfrm>
            <a:off x="17382082" y="33891469"/>
            <a:ext cx="8953820" cy="646331"/>
          </a:xfrm>
          <a:prstGeom prst="rect">
            <a:avLst/>
          </a:prstGeom>
          <a:noFill/>
        </p:spPr>
        <p:txBody>
          <a:bodyPr wrap="square" rtlCol="0">
            <a:spAutoFit/>
          </a:bodyPr>
          <a:lstStyle/>
          <a:p>
            <a:pPr algn="just"/>
            <a:r>
              <a:rPr lang="fr-FR" sz="3600">
                <a:latin typeface="Glacial Indifference" pitchFamily="50" charset="0"/>
              </a:rPr>
              <a:t>A. </a:t>
            </a:r>
            <a:r>
              <a:rPr lang="fr-FR" sz="3600" b="1">
                <a:solidFill>
                  <a:srgbClr val="00BFB6"/>
                </a:solidFill>
                <a:latin typeface="Glacial Indifference" pitchFamily="50" charset="0"/>
              </a:rPr>
              <a:t>Physically based</a:t>
            </a:r>
            <a:endParaRPr lang="fr-FR" sz="3600" b="1" dirty="0">
              <a:solidFill>
                <a:srgbClr val="4472C4"/>
              </a:solidFill>
              <a:latin typeface="Glacial Indifference" pitchFamily="50" charset="0"/>
            </a:endParaRPr>
          </a:p>
        </p:txBody>
      </p:sp>
      <p:sp>
        <p:nvSpPr>
          <p:cNvPr id="1078" name="ZoneTexte 1077">
            <a:extLst>
              <a:ext uri="{FF2B5EF4-FFF2-40B4-BE49-F238E27FC236}">
                <a16:creationId xmlns:a16="http://schemas.microsoft.com/office/drawing/2014/main" id="{A101DCB4-7B53-58EB-ED99-B868F0FA5653}"/>
              </a:ext>
            </a:extLst>
          </p:cNvPr>
          <p:cNvSpPr txBox="1"/>
          <p:nvPr/>
        </p:nvSpPr>
        <p:spPr>
          <a:xfrm>
            <a:off x="17382082" y="37165612"/>
            <a:ext cx="8953820" cy="646331"/>
          </a:xfrm>
          <a:prstGeom prst="rect">
            <a:avLst/>
          </a:prstGeom>
          <a:noFill/>
        </p:spPr>
        <p:txBody>
          <a:bodyPr wrap="square" rtlCol="0">
            <a:spAutoFit/>
          </a:bodyPr>
          <a:lstStyle/>
          <a:p>
            <a:pPr algn="just"/>
            <a:r>
              <a:rPr lang="fr-FR" sz="3600">
                <a:latin typeface="Glacial Indifference" pitchFamily="50" charset="0"/>
              </a:rPr>
              <a:t>B. </a:t>
            </a:r>
            <a:r>
              <a:rPr lang="fr-FR" sz="3600" b="1">
                <a:solidFill>
                  <a:srgbClr val="00BFB6"/>
                </a:solidFill>
                <a:latin typeface="Glacial Indifference" pitchFamily="50" charset="0"/>
              </a:rPr>
              <a:t>Drag-based</a:t>
            </a:r>
            <a:endParaRPr lang="fr-FR" sz="3600" dirty="0">
              <a:latin typeface="Glacial Indifference" pitchFamily="50" charset="0"/>
            </a:endParaRPr>
          </a:p>
        </p:txBody>
      </p:sp>
      <p:sp>
        <p:nvSpPr>
          <p:cNvPr id="1080" name="ZoneTexte 1079">
            <a:extLst>
              <a:ext uri="{FF2B5EF4-FFF2-40B4-BE49-F238E27FC236}">
                <a16:creationId xmlns:a16="http://schemas.microsoft.com/office/drawing/2014/main" id="{CB33E7CB-4CCB-E838-CCEC-CA4BAC3A3961}"/>
              </a:ext>
            </a:extLst>
          </p:cNvPr>
          <p:cNvSpPr txBox="1"/>
          <p:nvPr/>
        </p:nvSpPr>
        <p:spPr>
          <a:xfrm>
            <a:off x="18465154" y="36179716"/>
            <a:ext cx="8953820" cy="646331"/>
          </a:xfrm>
          <a:prstGeom prst="rect">
            <a:avLst/>
          </a:prstGeom>
          <a:noFill/>
        </p:spPr>
        <p:txBody>
          <a:bodyPr wrap="square" rtlCol="0">
            <a:spAutoFit/>
          </a:bodyPr>
          <a:lstStyle/>
          <a:p>
            <a:pPr algn="just"/>
            <a:r>
              <a:rPr lang="fr-FR" sz="3600">
                <a:latin typeface="Glacial Indifference" pitchFamily="50" charset="0"/>
              </a:rPr>
              <a:t>- Refined mesh </a:t>
            </a:r>
            <a:r>
              <a:rPr lang="fr-FR" sz="3600" b="1">
                <a:solidFill>
                  <a:srgbClr val="4472C4"/>
                </a:solidFill>
                <a:latin typeface="Glacial Indifference" pitchFamily="50" charset="0"/>
              </a:rPr>
              <a:t>including</a:t>
            </a:r>
            <a:r>
              <a:rPr lang="fr-FR" sz="3600">
                <a:latin typeface="Glacial Indifference" pitchFamily="50" charset="0"/>
              </a:rPr>
              <a:t> the building.</a:t>
            </a:r>
            <a:endParaRPr lang="fr-FR" sz="3600" dirty="0">
              <a:latin typeface="Glacial Indifference" pitchFamily="50" charset="0"/>
            </a:endParaRPr>
          </a:p>
        </p:txBody>
      </p:sp>
      <p:sp>
        <p:nvSpPr>
          <p:cNvPr id="1085" name="ZoneTexte 1084">
            <a:extLst>
              <a:ext uri="{FF2B5EF4-FFF2-40B4-BE49-F238E27FC236}">
                <a16:creationId xmlns:a16="http://schemas.microsoft.com/office/drawing/2014/main" id="{1816DF98-C48C-6AB8-EE1F-4677B82E87A1}"/>
              </a:ext>
            </a:extLst>
          </p:cNvPr>
          <p:cNvSpPr txBox="1"/>
          <p:nvPr/>
        </p:nvSpPr>
        <p:spPr>
          <a:xfrm>
            <a:off x="18404411" y="34824799"/>
            <a:ext cx="7322153" cy="1200329"/>
          </a:xfrm>
          <a:prstGeom prst="rect">
            <a:avLst/>
          </a:prstGeom>
          <a:noFill/>
        </p:spPr>
        <p:txBody>
          <a:bodyPr wrap="square" rtlCol="0">
            <a:spAutoFit/>
          </a:bodyPr>
          <a:lstStyle/>
          <a:p>
            <a:pPr algn="just"/>
            <a:r>
              <a:rPr lang="fr-FR" sz="3600">
                <a:latin typeface="Glacial Indifference" pitchFamily="50" charset="0"/>
              </a:rPr>
              <a:t>- Sum of the </a:t>
            </a:r>
            <a:r>
              <a:rPr lang="fr-FR" sz="3600" b="1">
                <a:solidFill>
                  <a:srgbClr val="4472C4"/>
                </a:solidFill>
                <a:latin typeface="Glacial Indifference" pitchFamily="50" charset="0"/>
              </a:rPr>
              <a:t>hydrostatic force</a:t>
            </a:r>
            <a:r>
              <a:rPr lang="fr-FR" sz="3600">
                <a:solidFill>
                  <a:srgbClr val="4472C4"/>
                </a:solidFill>
                <a:latin typeface="Glacial Indifference" pitchFamily="50" charset="0"/>
              </a:rPr>
              <a:t> </a:t>
            </a:r>
            <a:r>
              <a:rPr lang="fr-FR" sz="3600">
                <a:latin typeface="Glacial Indifference" pitchFamily="50" charset="0"/>
              </a:rPr>
              <a:t>and the </a:t>
            </a:r>
            <a:r>
              <a:rPr lang="fr-FR" sz="3600" b="1">
                <a:solidFill>
                  <a:srgbClr val="4472C4"/>
                </a:solidFill>
                <a:latin typeface="Glacial Indifference" pitchFamily="50" charset="0"/>
              </a:rPr>
              <a:t>momentum flux</a:t>
            </a:r>
            <a:r>
              <a:rPr lang="fr-FR" sz="3600">
                <a:solidFill>
                  <a:srgbClr val="4472C4"/>
                </a:solidFill>
                <a:latin typeface="Glacial Indifference" pitchFamily="50" charset="0"/>
              </a:rPr>
              <a:t>.</a:t>
            </a:r>
            <a:endParaRPr lang="fr-FR" sz="3600" b="1" dirty="0">
              <a:solidFill>
                <a:srgbClr val="4472C4"/>
              </a:solidFill>
              <a:latin typeface="Glacial Indifference" pitchFamily="50" charset="0"/>
            </a:endParaRPr>
          </a:p>
        </p:txBody>
      </p:sp>
      <mc:AlternateContent xmlns:mc="http://schemas.openxmlformats.org/markup-compatibility/2006" xmlns:a14="http://schemas.microsoft.com/office/drawing/2010/main">
        <mc:Choice Requires="a14">
          <p:sp>
            <p:nvSpPr>
              <p:cNvPr id="1086" name="ZoneTexte 1085">
                <a:extLst>
                  <a:ext uri="{FF2B5EF4-FFF2-40B4-BE49-F238E27FC236}">
                    <a16:creationId xmlns:a16="http://schemas.microsoft.com/office/drawing/2014/main" id="{9469DCFA-4A57-D1CD-F13D-49ED08491F5B}"/>
                  </a:ext>
                </a:extLst>
              </p:cNvPr>
              <p:cNvSpPr txBox="1"/>
              <p:nvPr/>
            </p:nvSpPr>
            <p:spPr>
              <a:xfrm>
                <a:off x="17800609" y="37977944"/>
                <a:ext cx="9580525" cy="1754326"/>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Proportional to the </a:t>
                </a:r>
                <a:r>
                  <a:rPr lang="fr-FR" sz="3600" b="1">
                    <a:solidFill>
                      <a:srgbClr val="4472C4"/>
                    </a:solidFill>
                    <a:latin typeface="Glacial Indifference" pitchFamily="50" charset="0"/>
                  </a:rPr>
                  <a:t>momentum</a:t>
                </a:r>
                <a:r>
                  <a:rPr lang="fr-FR" sz="3600" b="1">
                    <a:solidFill>
                      <a:srgbClr val="00BFB6"/>
                    </a:solidFill>
                    <a:latin typeface="Glacial Indifference" pitchFamily="50" charset="0"/>
                  </a:rPr>
                  <a:t> </a:t>
                </a:r>
                <a:r>
                  <a:rPr lang="fr-FR" sz="3600" b="1">
                    <a:solidFill>
                      <a:srgbClr val="4472C4"/>
                    </a:solidFill>
                    <a:latin typeface="Glacial Indifference" pitchFamily="50" charset="0"/>
                  </a:rPr>
                  <a:t>flux</a:t>
                </a:r>
                <a:r>
                  <a:rPr lang="fr-FR" sz="3600">
                    <a:latin typeface="Glacial Indifference" pitchFamily="50" charset="0"/>
                  </a:rPr>
                  <a:t>:</a:t>
                </a:r>
                <a:endParaRPr lang="fr-FR" sz="3600" b="1">
                  <a:solidFill>
                    <a:srgbClr val="00BFB6"/>
                  </a:solidFill>
                  <a:latin typeface="Glacial Indifference" pitchFamily="50" charset="0"/>
                </a:endParaRPr>
              </a:p>
              <a:p>
                <a:pPr marL="1485900" lvl="2" indent="-571500" algn="just">
                  <a:buFont typeface="Arial" panose="020B0604020202020204" pitchFamily="34" charset="0"/>
                  <a:buChar char="•"/>
                </a:pPr>
                <a:r>
                  <a:rPr lang="fr-FR" sz="3600">
                    <a:latin typeface="Glacial Indifference" pitchFamily="50" charset="0"/>
                  </a:rPr>
                  <a:t>Resistance coefficient </a:t>
                </a:r>
                <a14:m>
                  <m:oMath xmlns:m="http://schemas.openxmlformats.org/officeDocument/2006/math">
                    <m:sSub>
                      <m:sSubPr>
                        <m:ctrlPr>
                          <a:rPr lang="fr-FR" sz="3600" i="1">
                            <a:latin typeface="Cambria Math" panose="02040503050406030204" pitchFamily="18" charset="0"/>
                          </a:rPr>
                        </m:ctrlPr>
                      </m:sSubPr>
                      <m:e>
                        <m:r>
                          <a:rPr lang="fr-FR" sz="3600" i="1">
                            <a:latin typeface="Cambria Math" panose="02040503050406030204" pitchFamily="18" charset="0"/>
                          </a:rPr>
                          <m:t>𝐶</m:t>
                        </m:r>
                      </m:e>
                      <m:sub>
                        <m:r>
                          <a:rPr lang="fr-FR" sz="3600" i="1">
                            <a:latin typeface="Cambria Math" panose="02040503050406030204" pitchFamily="18" charset="0"/>
                          </a:rPr>
                          <m:t>𝑅</m:t>
                        </m:r>
                      </m:sub>
                    </m:sSub>
                  </m:oMath>
                </a14:m>
                <a:r>
                  <a:rPr lang="fr-FR" sz="3600">
                    <a:latin typeface="Glacial Indifference" pitchFamily="50" charset="0"/>
                  </a:rPr>
                  <a:t> –  Impact phase</a:t>
                </a:r>
              </a:p>
              <a:p>
                <a:pPr marL="1485900" lvl="2" indent="-571500" algn="just">
                  <a:buFont typeface="Arial" panose="020B0604020202020204" pitchFamily="34" charset="0"/>
                  <a:buChar char="•"/>
                </a:pPr>
                <a:r>
                  <a:rPr lang="fr-FR" sz="3600">
                    <a:latin typeface="Glacial Indifference" pitchFamily="50" charset="0"/>
                  </a:rPr>
                  <a:t>Drag coefficient </a:t>
                </a:r>
                <a14:m>
                  <m:oMath xmlns:m="http://schemas.openxmlformats.org/officeDocument/2006/math">
                    <m:sSub>
                      <m:sSubPr>
                        <m:ctrlPr>
                          <a:rPr lang="fr-FR" sz="3600" i="1">
                            <a:latin typeface="Cambria Math" panose="02040503050406030204" pitchFamily="18" charset="0"/>
                          </a:rPr>
                        </m:ctrlPr>
                      </m:sSubPr>
                      <m:e>
                        <m:r>
                          <a:rPr lang="fr-FR" sz="3600" i="1">
                            <a:latin typeface="Cambria Math" panose="02040503050406030204" pitchFamily="18" charset="0"/>
                          </a:rPr>
                          <m:t>𝐶</m:t>
                        </m:r>
                      </m:e>
                      <m:sub>
                        <m:r>
                          <a:rPr lang="fr-FR" sz="3600" i="1">
                            <a:latin typeface="Cambria Math" panose="02040503050406030204" pitchFamily="18" charset="0"/>
                          </a:rPr>
                          <m:t>𝐷</m:t>
                        </m:r>
                      </m:sub>
                    </m:sSub>
                  </m:oMath>
                </a14:m>
                <a:r>
                  <a:rPr lang="fr-FR" sz="3600" dirty="0">
                    <a:latin typeface="Glacial Indifference" pitchFamily="50" charset="0"/>
                  </a:rPr>
                  <a:t> </a:t>
                </a:r>
                <a:r>
                  <a:rPr lang="fr-FR" sz="3600">
                    <a:latin typeface="Glacial Indifference" pitchFamily="50" charset="0"/>
                  </a:rPr>
                  <a:t>– Quasi-steady phase</a:t>
                </a:r>
                <a:endParaRPr lang="fr-FR" sz="3600" dirty="0">
                  <a:latin typeface="Glacial Indifference" pitchFamily="50" charset="0"/>
                </a:endParaRPr>
              </a:p>
            </p:txBody>
          </p:sp>
        </mc:Choice>
        <mc:Fallback xmlns="">
          <p:sp>
            <p:nvSpPr>
              <p:cNvPr id="1086" name="ZoneTexte 1085">
                <a:extLst>
                  <a:ext uri="{FF2B5EF4-FFF2-40B4-BE49-F238E27FC236}">
                    <a16:creationId xmlns:a16="http://schemas.microsoft.com/office/drawing/2014/main" id="{9469DCFA-4A57-D1CD-F13D-49ED08491F5B}"/>
                  </a:ext>
                </a:extLst>
              </p:cNvPr>
              <p:cNvSpPr txBox="1">
                <a:spLocks noRot="1" noChangeAspect="1" noMove="1" noResize="1" noEditPoints="1" noAdjustHandles="1" noChangeArrowheads="1" noChangeShapeType="1" noTextEdit="1"/>
              </p:cNvSpPr>
              <p:nvPr/>
            </p:nvSpPr>
            <p:spPr>
              <a:xfrm>
                <a:off x="17800609" y="37977944"/>
                <a:ext cx="9580525" cy="1754326"/>
              </a:xfrm>
              <a:prstGeom prst="rect">
                <a:avLst/>
              </a:prstGeom>
              <a:blipFill>
                <a:blip r:embed="rId20"/>
                <a:stretch>
                  <a:fillRect l="-1972" t="-5903" b="-12153"/>
                </a:stretch>
              </a:blipFill>
            </p:spPr>
            <p:txBody>
              <a:bodyPr/>
              <a:lstStyle/>
              <a:p>
                <a:r>
                  <a:rPr lang="fr-BE">
                    <a:noFill/>
                  </a:rPr>
                  <a:t> </a:t>
                </a:r>
              </a:p>
            </p:txBody>
          </p:sp>
        </mc:Fallback>
      </mc:AlternateContent>
      <p:sp>
        <p:nvSpPr>
          <p:cNvPr id="133" name="ZoneTexte 132">
            <a:extLst>
              <a:ext uri="{FF2B5EF4-FFF2-40B4-BE49-F238E27FC236}">
                <a16:creationId xmlns:a16="http://schemas.microsoft.com/office/drawing/2014/main" id="{448AD837-5848-6D7B-ADF0-3D76C3F1573C}"/>
              </a:ext>
            </a:extLst>
          </p:cNvPr>
          <p:cNvSpPr txBox="1"/>
          <p:nvPr/>
        </p:nvSpPr>
        <p:spPr>
          <a:xfrm>
            <a:off x="520821" y="30815040"/>
            <a:ext cx="17335786" cy="646331"/>
          </a:xfrm>
          <a:prstGeom prst="rect">
            <a:avLst/>
          </a:prstGeom>
          <a:noFill/>
        </p:spPr>
        <p:txBody>
          <a:bodyPr wrap="square" rtlCol="0">
            <a:spAutoFit/>
          </a:bodyPr>
          <a:lstStyle/>
          <a:p>
            <a:pPr algn="just"/>
            <a:r>
              <a:rPr lang="fr-FR" sz="3600">
                <a:latin typeface="Glacial Indifference" pitchFamily="50" charset="0"/>
              </a:rPr>
              <a:t>1. </a:t>
            </a:r>
            <a:r>
              <a:rPr lang="fr-FR" sz="3600" b="1">
                <a:solidFill>
                  <a:srgbClr val="00BFB6"/>
                </a:solidFill>
                <a:latin typeface="Glacial Indifference" pitchFamily="50" charset="0"/>
              </a:rPr>
              <a:t>Validation</a:t>
            </a:r>
            <a:r>
              <a:rPr lang="fr-FR" sz="3600">
                <a:latin typeface="Glacial Indifference" pitchFamily="50" charset="0"/>
              </a:rPr>
              <a:t> of the numerical model for accurate estimation of water </a:t>
            </a:r>
            <a:r>
              <a:rPr lang="fr-FR" sz="3600" b="1">
                <a:solidFill>
                  <a:srgbClr val="00BFB6"/>
                </a:solidFill>
                <a:latin typeface="Glacial Indifference" pitchFamily="50" charset="0"/>
              </a:rPr>
              <a:t>depth and velocities.</a:t>
            </a:r>
            <a:endParaRPr lang="fr-FR" sz="3600" b="1" dirty="0">
              <a:solidFill>
                <a:srgbClr val="00BFB6"/>
              </a:solidFill>
              <a:latin typeface="Glacial Indifference" pitchFamily="50" charset="0"/>
            </a:endParaRPr>
          </a:p>
        </p:txBody>
      </p:sp>
      <p:sp>
        <p:nvSpPr>
          <p:cNvPr id="140" name="ZoneTexte 139">
            <a:extLst>
              <a:ext uri="{FF2B5EF4-FFF2-40B4-BE49-F238E27FC236}">
                <a16:creationId xmlns:a16="http://schemas.microsoft.com/office/drawing/2014/main" id="{2043DF75-317C-2151-3F4A-1E447A8E05F3}"/>
              </a:ext>
            </a:extLst>
          </p:cNvPr>
          <p:cNvSpPr txBox="1"/>
          <p:nvPr/>
        </p:nvSpPr>
        <p:spPr>
          <a:xfrm>
            <a:off x="520821" y="36707021"/>
            <a:ext cx="17335785" cy="646331"/>
          </a:xfrm>
          <a:prstGeom prst="rect">
            <a:avLst/>
          </a:prstGeom>
          <a:noFill/>
        </p:spPr>
        <p:txBody>
          <a:bodyPr wrap="square" rtlCol="0">
            <a:spAutoFit/>
          </a:bodyPr>
          <a:lstStyle/>
          <a:p>
            <a:pPr algn="just"/>
            <a:r>
              <a:rPr lang="fr-FR" sz="3600">
                <a:latin typeface="Glacial Indifference" pitchFamily="50" charset="0"/>
              </a:rPr>
              <a:t>2. Application of the </a:t>
            </a:r>
            <a:r>
              <a:rPr lang="fr-FR" sz="3600" b="1">
                <a:solidFill>
                  <a:srgbClr val="00BFB6"/>
                </a:solidFill>
                <a:latin typeface="Glacial Indifference" pitchFamily="50" charset="0"/>
              </a:rPr>
              <a:t>existing force formulations </a:t>
            </a:r>
            <a:r>
              <a:rPr lang="fr-FR" sz="3600">
                <a:latin typeface="Glacial Indifference" pitchFamily="50" charset="0"/>
              </a:rPr>
              <a:t>using numerical results. </a:t>
            </a:r>
            <a:endParaRPr lang="fr-FR" sz="3600" dirty="0">
              <a:latin typeface="Glacial Indifference" pitchFamily="50" charset="0"/>
            </a:endParaRPr>
          </a:p>
        </p:txBody>
      </p:sp>
      <p:sp>
        <p:nvSpPr>
          <p:cNvPr id="143" name="ZoneTexte 142">
            <a:extLst>
              <a:ext uri="{FF2B5EF4-FFF2-40B4-BE49-F238E27FC236}">
                <a16:creationId xmlns:a16="http://schemas.microsoft.com/office/drawing/2014/main" id="{9C94252B-EFF9-C06C-1537-5C5D52DCFEF2}"/>
              </a:ext>
            </a:extLst>
          </p:cNvPr>
          <p:cNvSpPr txBox="1"/>
          <p:nvPr/>
        </p:nvSpPr>
        <p:spPr>
          <a:xfrm>
            <a:off x="539261" y="41941003"/>
            <a:ext cx="18987364" cy="646331"/>
          </a:xfrm>
          <a:prstGeom prst="rect">
            <a:avLst/>
          </a:prstGeom>
          <a:noFill/>
        </p:spPr>
        <p:txBody>
          <a:bodyPr wrap="square" rtlCol="0">
            <a:spAutoFit/>
          </a:bodyPr>
          <a:lstStyle/>
          <a:p>
            <a:pPr algn="just"/>
            <a:r>
              <a:rPr lang="fr-FR" sz="3600">
                <a:latin typeface="Glacial Indifference" pitchFamily="50" charset="0"/>
              </a:rPr>
              <a:t>3. </a:t>
            </a:r>
            <a:r>
              <a:rPr lang="fr-FR" sz="3600" b="1">
                <a:solidFill>
                  <a:srgbClr val="00BFB6"/>
                </a:solidFill>
                <a:latin typeface="Glacial Indifference" pitchFamily="50" charset="0"/>
              </a:rPr>
              <a:t>Validation</a:t>
            </a:r>
            <a:r>
              <a:rPr lang="fr-FR" sz="3600">
                <a:latin typeface="Glacial Indifference" pitchFamily="50" charset="0"/>
              </a:rPr>
              <a:t> of the numerical model for accurate estimation of </a:t>
            </a:r>
            <a:r>
              <a:rPr lang="fr-FR" sz="3600" b="1">
                <a:solidFill>
                  <a:srgbClr val="00BFB6"/>
                </a:solidFill>
                <a:latin typeface="Glacial Indifference" pitchFamily="50" charset="0"/>
              </a:rPr>
              <a:t>flow forces </a:t>
            </a:r>
            <a:r>
              <a:rPr lang="fr-FR" sz="3600">
                <a:latin typeface="Glacial Indifference" pitchFamily="50" charset="0"/>
              </a:rPr>
              <a:t>using both approaches.</a:t>
            </a:r>
            <a:endParaRPr lang="fr-FR" sz="3600" dirty="0">
              <a:latin typeface="Glacial Indifference" pitchFamily="50" charset="0"/>
            </a:endParaRPr>
          </a:p>
        </p:txBody>
      </p:sp>
      <p:sp>
        <p:nvSpPr>
          <p:cNvPr id="22" name="ZoneTexte 21">
            <a:extLst>
              <a:ext uri="{FF2B5EF4-FFF2-40B4-BE49-F238E27FC236}">
                <a16:creationId xmlns:a16="http://schemas.microsoft.com/office/drawing/2014/main" id="{076ACACA-E9F7-E8CF-2CF1-B1A87C1494DD}"/>
              </a:ext>
            </a:extLst>
          </p:cNvPr>
          <p:cNvSpPr txBox="1"/>
          <p:nvPr/>
        </p:nvSpPr>
        <p:spPr>
          <a:xfrm>
            <a:off x="17803465" y="39899905"/>
            <a:ext cx="9937666" cy="646331"/>
          </a:xfrm>
          <a:prstGeom prst="rect">
            <a:avLst/>
          </a:prstGeom>
          <a:noFill/>
        </p:spPr>
        <p:txBody>
          <a:bodyPr wrap="square" rtlCol="0">
            <a:spAutoFit/>
          </a:bodyPr>
          <a:lstStyle/>
          <a:p>
            <a:pPr marL="571500" indent="-571500" algn="just">
              <a:buFontTx/>
              <a:buChar char="-"/>
            </a:pPr>
            <a:r>
              <a:rPr lang="fr-FR" sz="3600">
                <a:latin typeface="Glacial Indifference" pitchFamily="50" charset="0"/>
              </a:rPr>
              <a:t>Coarse mesh </a:t>
            </a:r>
            <a:r>
              <a:rPr lang="fr-FR" sz="3600" b="1">
                <a:solidFill>
                  <a:srgbClr val="4472C4"/>
                </a:solidFill>
                <a:latin typeface="Glacial Indifference" pitchFamily="50" charset="0"/>
              </a:rPr>
              <a:t>without</a:t>
            </a:r>
            <a:r>
              <a:rPr lang="fr-FR" sz="3600">
                <a:latin typeface="Glacial Indifference" pitchFamily="50" charset="0"/>
              </a:rPr>
              <a:t> representing the building. </a:t>
            </a:r>
            <a:endParaRPr lang="fr-FR" sz="3600" b="1">
              <a:solidFill>
                <a:srgbClr val="00BFB6"/>
              </a:solidFill>
              <a:latin typeface="Glacial Indifference" pitchFamily="50" charset="0"/>
            </a:endParaRPr>
          </a:p>
        </p:txBody>
      </p:sp>
      <p:sp>
        <p:nvSpPr>
          <p:cNvPr id="24" name="ZoneTexte 23">
            <a:extLst>
              <a:ext uri="{FF2B5EF4-FFF2-40B4-BE49-F238E27FC236}">
                <a16:creationId xmlns:a16="http://schemas.microsoft.com/office/drawing/2014/main" id="{8FD95F68-E936-7E2E-B2CC-69BEB7DEDA23}"/>
              </a:ext>
            </a:extLst>
          </p:cNvPr>
          <p:cNvSpPr txBox="1"/>
          <p:nvPr/>
        </p:nvSpPr>
        <p:spPr>
          <a:xfrm>
            <a:off x="2199811" y="31674229"/>
            <a:ext cx="12189677" cy="461665"/>
          </a:xfrm>
          <a:prstGeom prst="rect">
            <a:avLst/>
          </a:prstGeom>
          <a:noFill/>
        </p:spPr>
        <p:txBody>
          <a:bodyPr wrap="square" rtlCol="0">
            <a:spAutoFit/>
          </a:bodyPr>
          <a:lstStyle/>
          <a:p>
            <a:pPr algn="ctr"/>
            <a:r>
              <a:rPr lang="fr-FR" sz="2400">
                <a:latin typeface="Glacial Indifference" pitchFamily="50" charset="0"/>
              </a:rPr>
              <a:t>The building is either </a:t>
            </a:r>
            <a:r>
              <a:rPr lang="fr-FR" sz="2400" b="1">
                <a:solidFill>
                  <a:srgbClr val="BBCCEA"/>
                </a:solidFill>
                <a:latin typeface="Glacial Indifference" pitchFamily="50" charset="0"/>
              </a:rPr>
              <a:t>included</a:t>
            </a:r>
            <a:r>
              <a:rPr lang="fr-FR" sz="2400">
                <a:latin typeface="Glacial Indifference" pitchFamily="50" charset="0"/>
              </a:rPr>
              <a:t> or </a:t>
            </a:r>
            <a:r>
              <a:rPr lang="fr-FR" sz="2400" b="1">
                <a:solidFill>
                  <a:srgbClr val="4472C4"/>
                </a:solidFill>
                <a:latin typeface="Glacial Indifference" pitchFamily="50" charset="0"/>
              </a:rPr>
              <a:t>excluded</a:t>
            </a:r>
            <a:r>
              <a:rPr lang="fr-FR" sz="2400">
                <a:latin typeface="Glacial Indifference" pitchFamily="50" charset="0"/>
              </a:rPr>
              <a:t> from the mesh.</a:t>
            </a:r>
            <a:endParaRPr lang="fr-FR" sz="2400" dirty="0">
              <a:latin typeface="Glacial Indifference" pitchFamily="50" charset="0"/>
            </a:endParaRPr>
          </a:p>
        </p:txBody>
      </p:sp>
      <p:grpSp>
        <p:nvGrpSpPr>
          <p:cNvPr id="37" name="Groupe 36">
            <a:extLst>
              <a:ext uri="{FF2B5EF4-FFF2-40B4-BE49-F238E27FC236}">
                <a16:creationId xmlns:a16="http://schemas.microsoft.com/office/drawing/2014/main" id="{DE0281C6-8956-C34F-3705-7223FE665313}"/>
              </a:ext>
            </a:extLst>
          </p:cNvPr>
          <p:cNvGrpSpPr/>
          <p:nvPr/>
        </p:nvGrpSpPr>
        <p:grpSpPr>
          <a:xfrm rot="10800000" flipV="1">
            <a:off x="12205720" y="7930401"/>
            <a:ext cx="2164759" cy="1038918"/>
            <a:chOff x="31774095" y="8729902"/>
            <a:chExt cx="3290713" cy="977530"/>
          </a:xfrm>
        </p:grpSpPr>
        <p:grpSp>
          <p:nvGrpSpPr>
            <p:cNvPr id="38" name="Groupe 37">
              <a:extLst>
                <a:ext uri="{FF2B5EF4-FFF2-40B4-BE49-F238E27FC236}">
                  <a16:creationId xmlns:a16="http://schemas.microsoft.com/office/drawing/2014/main" id="{76104A57-C322-4104-8F4D-68844AA1AA96}"/>
                </a:ext>
              </a:extLst>
            </p:cNvPr>
            <p:cNvGrpSpPr/>
            <p:nvPr/>
          </p:nvGrpSpPr>
          <p:grpSpPr>
            <a:xfrm>
              <a:off x="31832567" y="8768825"/>
              <a:ext cx="3232241" cy="938607"/>
              <a:chOff x="31791592" y="8733348"/>
              <a:chExt cx="3232241" cy="938607"/>
            </a:xfrm>
          </p:grpSpPr>
          <p:cxnSp>
            <p:nvCxnSpPr>
              <p:cNvPr id="48" name="Connecteur droit avec flèche 47">
                <a:extLst>
                  <a:ext uri="{FF2B5EF4-FFF2-40B4-BE49-F238E27FC236}">
                    <a16:creationId xmlns:a16="http://schemas.microsoft.com/office/drawing/2014/main" id="{200AFB5A-4435-23E5-764C-150FEA03BC09}"/>
                  </a:ext>
                </a:extLst>
              </p:cNvPr>
              <p:cNvCxnSpPr>
                <a:cxnSpLocks/>
              </p:cNvCxnSpPr>
              <p:nvPr/>
            </p:nvCxnSpPr>
            <p:spPr>
              <a:xfrm rot="10800000" flipV="1">
                <a:off x="31791592" y="8733348"/>
                <a:ext cx="932748" cy="938607"/>
              </a:xfrm>
              <a:prstGeom prst="straightConnector1">
                <a:avLst/>
              </a:prstGeom>
              <a:ln w="76200">
                <a:solidFill>
                  <a:srgbClr val="5DCDF3"/>
                </a:solidFill>
                <a:tailEnd type="triangle"/>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46E80B4D-51DB-71B8-F0A8-385D1E120840}"/>
                  </a:ext>
                </a:extLst>
              </p:cNvPr>
              <p:cNvCxnSpPr>
                <a:cxnSpLocks/>
              </p:cNvCxnSpPr>
              <p:nvPr/>
            </p:nvCxnSpPr>
            <p:spPr>
              <a:xfrm rot="5400000" flipV="1">
                <a:off x="33847254" y="7574650"/>
                <a:ext cx="0" cy="2353158"/>
              </a:xfrm>
              <a:prstGeom prst="line">
                <a:avLst/>
              </a:prstGeom>
              <a:ln w="76200">
                <a:solidFill>
                  <a:srgbClr val="5DCDF3"/>
                </a:solidFill>
              </a:ln>
            </p:spPr>
            <p:style>
              <a:lnRef idx="1">
                <a:schemeClr val="accent1"/>
              </a:lnRef>
              <a:fillRef idx="0">
                <a:schemeClr val="accent1"/>
              </a:fillRef>
              <a:effectRef idx="0">
                <a:schemeClr val="accent1"/>
              </a:effectRef>
              <a:fontRef idx="minor">
                <a:schemeClr val="tx1"/>
              </a:fontRef>
            </p:style>
          </p:cxnSp>
        </p:grpSp>
        <p:grpSp>
          <p:nvGrpSpPr>
            <p:cNvPr id="44" name="Groupe 43">
              <a:extLst>
                <a:ext uri="{FF2B5EF4-FFF2-40B4-BE49-F238E27FC236}">
                  <a16:creationId xmlns:a16="http://schemas.microsoft.com/office/drawing/2014/main" id="{AA8422FA-9100-0EE0-6BBC-52B5980B1A36}"/>
                </a:ext>
              </a:extLst>
            </p:cNvPr>
            <p:cNvGrpSpPr/>
            <p:nvPr/>
          </p:nvGrpSpPr>
          <p:grpSpPr>
            <a:xfrm>
              <a:off x="31774095" y="8729902"/>
              <a:ext cx="3250200" cy="954953"/>
              <a:chOff x="31689505" y="8730004"/>
              <a:chExt cx="3250200" cy="954953"/>
            </a:xfrm>
          </p:grpSpPr>
          <p:cxnSp>
            <p:nvCxnSpPr>
              <p:cNvPr id="45" name="Connecteur droit avec flèche 44">
                <a:extLst>
                  <a:ext uri="{FF2B5EF4-FFF2-40B4-BE49-F238E27FC236}">
                    <a16:creationId xmlns:a16="http://schemas.microsoft.com/office/drawing/2014/main" id="{43A22DB1-7665-8AFA-5B76-E3BFB7BD7A21}"/>
                  </a:ext>
                </a:extLst>
              </p:cNvPr>
              <p:cNvCxnSpPr>
                <a:cxnSpLocks/>
              </p:cNvCxnSpPr>
              <p:nvPr/>
            </p:nvCxnSpPr>
            <p:spPr>
              <a:xfrm rot="10800000" flipV="1">
                <a:off x="31689505" y="8730004"/>
                <a:ext cx="962321" cy="954953"/>
              </a:xfrm>
              <a:prstGeom prst="straightConnector1">
                <a:avLst/>
              </a:prstGeom>
              <a:ln w="76200">
                <a:solidFill>
                  <a:srgbClr val="4472C4"/>
                </a:solidFill>
                <a:tailEnd type="triangle"/>
              </a:ln>
            </p:spPr>
            <p:style>
              <a:lnRef idx="1">
                <a:schemeClr val="accent1"/>
              </a:lnRef>
              <a:fillRef idx="0">
                <a:schemeClr val="accent1"/>
              </a:fillRef>
              <a:effectRef idx="0">
                <a:schemeClr val="accent1"/>
              </a:effectRef>
              <a:fontRef idx="minor">
                <a:schemeClr val="tx1"/>
              </a:fontRef>
            </p:style>
          </p:cxnSp>
          <p:cxnSp>
            <p:nvCxnSpPr>
              <p:cNvPr id="46" name="Connecteur droit 45">
                <a:extLst>
                  <a:ext uri="{FF2B5EF4-FFF2-40B4-BE49-F238E27FC236}">
                    <a16:creationId xmlns:a16="http://schemas.microsoft.com/office/drawing/2014/main" id="{CB6A379E-0A54-9EAC-C53C-98F556CE07B3}"/>
                  </a:ext>
                </a:extLst>
              </p:cNvPr>
              <p:cNvCxnSpPr>
                <a:cxnSpLocks/>
              </p:cNvCxnSpPr>
              <p:nvPr/>
            </p:nvCxnSpPr>
            <p:spPr>
              <a:xfrm rot="10800000" flipH="1" flipV="1">
                <a:off x="32604761" y="8746569"/>
                <a:ext cx="2334944" cy="0"/>
              </a:xfrm>
              <a:prstGeom prst="line">
                <a:avLst/>
              </a:prstGeom>
              <a:ln w="76200">
                <a:solidFill>
                  <a:srgbClr val="4472C4"/>
                </a:solidFill>
              </a:ln>
            </p:spPr>
            <p:style>
              <a:lnRef idx="1">
                <a:schemeClr val="accent1"/>
              </a:lnRef>
              <a:fillRef idx="0">
                <a:schemeClr val="accent1"/>
              </a:fillRef>
              <a:effectRef idx="0">
                <a:schemeClr val="accent1"/>
              </a:effectRef>
              <a:fontRef idx="minor">
                <a:schemeClr val="tx1"/>
              </a:fontRef>
            </p:style>
          </p:cxnSp>
        </p:grpSp>
      </p:grpSp>
      <p:sp>
        <p:nvSpPr>
          <p:cNvPr id="104" name="ZoneTexte 103">
            <a:extLst>
              <a:ext uri="{FF2B5EF4-FFF2-40B4-BE49-F238E27FC236}">
                <a16:creationId xmlns:a16="http://schemas.microsoft.com/office/drawing/2014/main" id="{09F8CCA5-4D2F-94DD-6837-21C48BD1D8B2}"/>
              </a:ext>
            </a:extLst>
          </p:cNvPr>
          <p:cNvSpPr txBox="1"/>
          <p:nvPr/>
        </p:nvSpPr>
        <p:spPr>
          <a:xfrm>
            <a:off x="15677833" y="14067447"/>
            <a:ext cx="3887548" cy="646331"/>
          </a:xfrm>
          <a:prstGeom prst="rect">
            <a:avLst/>
          </a:prstGeom>
          <a:noFill/>
        </p:spPr>
        <p:txBody>
          <a:bodyPr wrap="square" rtlCol="0">
            <a:spAutoFit/>
          </a:bodyPr>
          <a:lstStyle/>
          <a:p>
            <a:pPr algn="ctr"/>
            <a:r>
              <a:rPr lang="fr-FR" sz="3600" b="1" dirty="0">
                <a:solidFill>
                  <a:srgbClr val="4472C4"/>
                </a:solidFill>
                <a:latin typeface="Glacial Indifference" pitchFamily="50" charset="0"/>
              </a:rPr>
              <a:t>Dam break flow</a:t>
            </a:r>
          </a:p>
        </p:txBody>
      </p:sp>
      <p:pic>
        <p:nvPicPr>
          <p:cNvPr id="1062" name="Image 1061" descr="Une image contenant Graphique, conception&#10;&#10;Le contenu généré par l’IA peut être incorrect.">
            <a:extLst>
              <a:ext uri="{FF2B5EF4-FFF2-40B4-BE49-F238E27FC236}">
                <a16:creationId xmlns:a16="http://schemas.microsoft.com/office/drawing/2014/main" id="{36241DEB-8106-4AFD-D9BB-7AE7386D0DE7}"/>
              </a:ext>
            </a:extLst>
          </p:cNvPr>
          <p:cNvPicPr>
            <a:picLocks noChangeAspect="1"/>
          </p:cNvPicPr>
          <p:nvPr/>
        </p:nvPicPr>
        <p:blipFill>
          <a:blip r:embed="rId21">
            <a:alphaModFix amt="20000"/>
            <a:extLst>
              <a:ext uri="{28A0092B-C50C-407E-A947-70E740481C1C}">
                <a14:useLocalDpi xmlns:a14="http://schemas.microsoft.com/office/drawing/2010/main" val="0"/>
              </a:ext>
            </a:extLst>
          </a:blip>
          <a:stretch>
            <a:fillRect/>
          </a:stretch>
        </p:blipFill>
        <p:spPr>
          <a:xfrm rot="16200000">
            <a:off x="21467014" y="16984395"/>
            <a:ext cx="3459723" cy="13875277"/>
          </a:xfrm>
          <a:prstGeom prst="rect">
            <a:avLst/>
          </a:prstGeom>
        </p:spPr>
      </p:pic>
      <p:pic>
        <p:nvPicPr>
          <p:cNvPr id="1063" name="Image 1062" descr="Une image contenant Graphique, conception&#10;&#10;Le contenu généré par l’IA peut être incorrect.">
            <a:extLst>
              <a:ext uri="{FF2B5EF4-FFF2-40B4-BE49-F238E27FC236}">
                <a16:creationId xmlns:a16="http://schemas.microsoft.com/office/drawing/2014/main" id="{8BD6A977-A239-9FBA-2D00-2FA0D706D4D3}"/>
              </a:ext>
            </a:extLst>
          </p:cNvPr>
          <p:cNvPicPr>
            <a:picLocks noChangeAspect="1"/>
          </p:cNvPicPr>
          <p:nvPr/>
        </p:nvPicPr>
        <p:blipFill>
          <a:blip r:embed="rId21">
            <a:alphaModFix amt="20000"/>
            <a:extLst>
              <a:ext uri="{28A0092B-C50C-407E-A947-70E740481C1C}">
                <a14:useLocalDpi xmlns:a14="http://schemas.microsoft.com/office/drawing/2010/main" val="0"/>
              </a:ext>
            </a:extLst>
          </a:blip>
          <a:stretch>
            <a:fillRect/>
          </a:stretch>
        </p:blipFill>
        <p:spPr>
          <a:xfrm rot="5400000" flipV="1">
            <a:off x="21459150" y="24190797"/>
            <a:ext cx="3458876" cy="9734454"/>
          </a:xfrm>
          <a:prstGeom prst="rect">
            <a:avLst/>
          </a:prstGeom>
        </p:spPr>
      </p:pic>
      <p:sp>
        <p:nvSpPr>
          <p:cNvPr id="53" name="Rectangle 52">
            <a:extLst>
              <a:ext uri="{FF2B5EF4-FFF2-40B4-BE49-F238E27FC236}">
                <a16:creationId xmlns:a16="http://schemas.microsoft.com/office/drawing/2014/main" id="{E705BDB9-6272-C074-83E3-AECE501D790C}"/>
              </a:ext>
            </a:extLst>
          </p:cNvPr>
          <p:cNvSpPr/>
          <p:nvPr/>
        </p:nvSpPr>
        <p:spPr>
          <a:xfrm>
            <a:off x="23375426" y="26726795"/>
            <a:ext cx="4680385" cy="4053799"/>
          </a:xfrm>
          <a:prstGeom prst="rect">
            <a:avLst/>
          </a:prstGeom>
          <a:noFill/>
          <a:ln w="57150">
            <a:solidFill>
              <a:srgbClr val="00B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BE">
              <a:solidFill>
                <a:srgbClr val="00BFB6"/>
              </a:solidFill>
            </a:endParaRPr>
          </a:p>
        </p:txBody>
      </p:sp>
    </p:spTree>
    <p:extLst>
      <p:ext uri="{BB962C8B-B14F-4D97-AF65-F5344CB8AC3E}">
        <p14:creationId xmlns:p14="http://schemas.microsoft.com/office/powerpoint/2010/main" val="1535330393"/>
      </p:ext>
    </p:extLst>
  </p:cSld>
  <p:clrMapOvr>
    <a:masterClrMapping/>
  </p:clrMapOvr>
</p:sld>
</file>

<file path=ppt/theme/theme1.xml><?xml version="1.0" encoding="utf-8"?>
<a:theme xmlns:a="http://schemas.openxmlformats.org/drawingml/2006/main" name="Thème Office 2013 – 2022">
  <a:themeElements>
    <a:clrScheme name="Thème 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5878</TotalTime>
  <Words>529</Words>
  <Application>Microsoft Office PowerPoint</Application>
  <PresentationFormat>Personnalisé</PresentationFormat>
  <Paragraphs>159</Paragraphs>
  <Slides>1</Slides>
  <Notes>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vt:i4>
      </vt:variant>
    </vt:vector>
  </HeadingPairs>
  <TitlesOfParts>
    <vt:vector size="8" baseType="lpstr">
      <vt:lpstr>Aptos</vt:lpstr>
      <vt:lpstr>Arial</vt:lpstr>
      <vt:lpstr>Calibri</vt:lpstr>
      <vt:lpstr>Calibri Light</vt:lpstr>
      <vt:lpstr>Cambria Math</vt:lpstr>
      <vt:lpstr>Glacial Indifference</vt:lpstr>
      <vt:lpstr>Thème Office 2013 – 2022</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Charles Ryckmans</dc:creator>
  <cp:lastModifiedBy>Charles Ryckmans</cp:lastModifiedBy>
  <cp:revision>111</cp:revision>
  <cp:lastPrinted>2025-03-26T09:28:06Z</cp:lastPrinted>
  <dcterms:modified xsi:type="dcterms:W3CDTF">2025-03-29T08:33:15Z</dcterms:modified>
</cp:coreProperties>
</file>