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3" r:id="rId4"/>
  </p:sldMasterIdLst>
  <p:notesMasterIdLst>
    <p:notesMasterId r:id="rId38"/>
  </p:notesMasterIdLst>
  <p:sldIdLst>
    <p:sldId id="256" r:id="rId5"/>
    <p:sldId id="333" r:id="rId6"/>
    <p:sldId id="336" r:id="rId7"/>
    <p:sldId id="280" r:id="rId8"/>
    <p:sldId id="289" r:id="rId9"/>
    <p:sldId id="338" r:id="rId10"/>
    <p:sldId id="312" r:id="rId11"/>
    <p:sldId id="334" r:id="rId12"/>
    <p:sldId id="282" r:id="rId13"/>
    <p:sldId id="296" r:id="rId14"/>
    <p:sldId id="281" r:id="rId15"/>
    <p:sldId id="295" r:id="rId16"/>
    <p:sldId id="306" r:id="rId17"/>
    <p:sldId id="313" r:id="rId18"/>
    <p:sldId id="307" r:id="rId19"/>
    <p:sldId id="326" r:id="rId20"/>
    <p:sldId id="325" r:id="rId21"/>
    <p:sldId id="297" r:id="rId22"/>
    <p:sldId id="298" r:id="rId23"/>
    <p:sldId id="340" r:id="rId24"/>
    <p:sldId id="335" r:id="rId25"/>
    <p:sldId id="286" r:id="rId26"/>
    <p:sldId id="300" r:id="rId27"/>
    <p:sldId id="299" r:id="rId28"/>
    <p:sldId id="341" r:id="rId29"/>
    <p:sldId id="287" r:id="rId30"/>
    <p:sldId id="322" r:id="rId31"/>
    <p:sldId id="330" r:id="rId32"/>
    <p:sldId id="339" r:id="rId33"/>
    <p:sldId id="288" r:id="rId34"/>
    <p:sldId id="331" r:id="rId35"/>
    <p:sldId id="323" r:id="rId36"/>
    <p:sldId id="329" r:id="rId37"/>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4962A"/>
    <a:srgbClr val="04AC30"/>
    <a:srgbClr val="EAE2B7"/>
    <a:srgbClr val="D628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5553" autoAdjust="0"/>
  </p:normalViewPr>
  <p:slideViewPr>
    <p:cSldViewPr snapToGrid="0">
      <p:cViewPr varScale="1">
        <p:scale>
          <a:sx n="70" d="100"/>
          <a:sy n="70" d="100"/>
        </p:scale>
        <p:origin x="113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lavsic\Documents\Th&#232;se\Donn&#233;es\DEMO\Cat&#233;gories%20(graphiqu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lavsic\Documents\Th&#232;se\Donn&#233;es\DEMO\Cat&#233;gories%20(graphique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Incidence!$AV$3</c:f>
              <c:strCache>
                <c:ptCount val="1"/>
                <c:pt idx="0">
                  <c:v>Homicides</c:v>
                </c:pt>
              </c:strCache>
            </c:strRef>
          </c:tx>
          <c:spPr>
            <a:ln w="28575" cap="rnd">
              <a:solidFill>
                <a:schemeClr val="tx1">
                  <a:lumMod val="90000"/>
                  <a:lumOff val="10000"/>
                </a:schemeClr>
              </a:solidFill>
              <a:round/>
            </a:ln>
            <a:effectLst/>
          </c:spPr>
          <c:marker>
            <c:symbol val="none"/>
          </c:marker>
          <c:cat>
            <c:numRef>
              <c:f>Incidence!$AU$4:$AU$134</c:f>
              <c:numCache>
                <c:formatCode>General</c:formatCode>
                <c:ptCount val="131"/>
                <c:pt idx="0">
                  <c:v>1886</c:v>
                </c:pt>
                <c:pt idx="1">
                  <c:v>1887</c:v>
                </c:pt>
                <c:pt idx="2">
                  <c:v>1888</c:v>
                </c:pt>
                <c:pt idx="3">
                  <c:v>1889</c:v>
                </c:pt>
                <c:pt idx="4">
                  <c:v>1890</c:v>
                </c:pt>
                <c:pt idx="5">
                  <c:v>1891</c:v>
                </c:pt>
                <c:pt idx="6">
                  <c:v>1892</c:v>
                </c:pt>
                <c:pt idx="7">
                  <c:v>1893</c:v>
                </c:pt>
                <c:pt idx="8">
                  <c:v>1894</c:v>
                </c:pt>
                <c:pt idx="9">
                  <c:v>1895</c:v>
                </c:pt>
                <c:pt idx="10">
                  <c:v>1896</c:v>
                </c:pt>
                <c:pt idx="11">
                  <c:v>1897</c:v>
                </c:pt>
                <c:pt idx="12">
                  <c:v>1898</c:v>
                </c:pt>
                <c:pt idx="13">
                  <c:v>1899</c:v>
                </c:pt>
                <c:pt idx="14">
                  <c:v>1900</c:v>
                </c:pt>
                <c:pt idx="15">
                  <c:v>1901</c:v>
                </c:pt>
                <c:pt idx="16">
                  <c:v>1902</c:v>
                </c:pt>
                <c:pt idx="17">
                  <c:v>1903</c:v>
                </c:pt>
                <c:pt idx="18">
                  <c:v>1904</c:v>
                </c:pt>
                <c:pt idx="19">
                  <c:v>1905</c:v>
                </c:pt>
                <c:pt idx="20">
                  <c:v>1906</c:v>
                </c:pt>
                <c:pt idx="21">
                  <c:v>1907</c:v>
                </c:pt>
                <c:pt idx="22">
                  <c:v>1908</c:v>
                </c:pt>
                <c:pt idx="23">
                  <c:v>1909</c:v>
                </c:pt>
                <c:pt idx="24">
                  <c:v>1910</c:v>
                </c:pt>
                <c:pt idx="25">
                  <c:v>1911</c:v>
                </c:pt>
                <c:pt idx="26">
                  <c:v>1912</c:v>
                </c:pt>
                <c:pt idx="27">
                  <c:v>1913</c:v>
                </c:pt>
                <c:pt idx="28">
                  <c:v>1914</c:v>
                </c:pt>
                <c:pt idx="29">
                  <c:v>1915</c:v>
                </c:pt>
                <c:pt idx="30">
                  <c:v>1916</c:v>
                </c:pt>
                <c:pt idx="31">
                  <c:v>1917</c:v>
                </c:pt>
                <c:pt idx="32">
                  <c:v>1918</c:v>
                </c:pt>
                <c:pt idx="33">
                  <c:v>1919</c:v>
                </c:pt>
                <c:pt idx="34">
                  <c:v>1920</c:v>
                </c:pt>
                <c:pt idx="35">
                  <c:v>1921</c:v>
                </c:pt>
                <c:pt idx="36">
                  <c:v>1922</c:v>
                </c:pt>
                <c:pt idx="37">
                  <c:v>1923</c:v>
                </c:pt>
                <c:pt idx="38">
                  <c:v>1924</c:v>
                </c:pt>
                <c:pt idx="39">
                  <c:v>1925</c:v>
                </c:pt>
                <c:pt idx="40">
                  <c:v>1926</c:v>
                </c:pt>
                <c:pt idx="41">
                  <c:v>1927</c:v>
                </c:pt>
                <c:pt idx="42">
                  <c:v>1928</c:v>
                </c:pt>
                <c:pt idx="43">
                  <c:v>1929</c:v>
                </c:pt>
                <c:pt idx="44">
                  <c:v>1930</c:v>
                </c:pt>
                <c:pt idx="45">
                  <c:v>1931</c:v>
                </c:pt>
                <c:pt idx="46">
                  <c:v>1932</c:v>
                </c:pt>
                <c:pt idx="47">
                  <c:v>1933</c:v>
                </c:pt>
                <c:pt idx="48">
                  <c:v>1934</c:v>
                </c:pt>
                <c:pt idx="49">
                  <c:v>1935</c:v>
                </c:pt>
                <c:pt idx="50">
                  <c:v>1936</c:v>
                </c:pt>
                <c:pt idx="51">
                  <c:v>1937</c:v>
                </c:pt>
                <c:pt idx="52">
                  <c:v>1938</c:v>
                </c:pt>
                <c:pt idx="53">
                  <c:v>1939</c:v>
                </c:pt>
                <c:pt idx="54">
                  <c:v>1940</c:v>
                </c:pt>
                <c:pt idx="55">
                  <c:v>1941</c:v>
                </c:pt>
                <c:pt idx="56">
                  <c:v>1942</c:v>
                </c:pt>
                <c:pt idx="57">
                  <c:v>1943</c:v>
                </c:pt>
                <c:pt idx="58">
                  <c:v>1944</c:v>
                </c:pt>
                <c:pt idx="59">
                  <c:v>1945</c:v>
                </c:pt>
                <c:pt idx="60">
                  <c:v>1946</c:v>
                </c:pt>
                <c:pt idx="61">
                  <c:v>1947</c:v>
                </c:pt>
                <c:pt idx="62">
                  <c:v>1948</c:v>
                </c:pt>
                <c:pt idx="63">
                  <c:v>1949</c:v>
                </c:pt>
                <c:pt idx="64">
                  <c:v>1950</c:v>
                </c:pt>
                <c:pt idx="65">
                  <c:v>1951</c:v>
                </c:pt>
                <c:pt idx="66">
                  <c:v>1952</c:v>
                </c:pt>
                <c:pt idx="67">
                  <c:v>1953</c:v>
                </c:pt>
                <c:pt idx="68">
                  <c:v>1954</c:v>
                </c:pt>
                <c:pt idx="69">
                  <c:v>1955</c:v>
                </c:pt>
                <c:pt idx="70">
                  <c:v>1956</c:v>
                </c:pt>
                <c:pt idx="71">
                  <c:v>1957</c:v>
                </c:pt>
                <c:pt idx="72">
                  <c:v>1958</c:v>
                </c:pt>
                <c:pt idx="73">
                  <c:v>1959</c:v>
                </c:pt>
                <c:pt idx="74">
                  <c:v>1960</c:v>
                </c:pt>
                <c:pt idx="75">
                  <c:v>1961</c:v>
                </c:pt>
                <c:pt idx="76">
                  <c:v>1962</c:v>
                </c:pt>
                <c:pt idx="77">
                  <c:v>1963</c:v>
                </c:pt>
                <c:pt idx="78">
                  <c:v>1964</c:v>
                </c:pt>
                <c:pt idx="79">
                  <c:v>1965</c:v>
                </c:pt>
                <c:pt idx="80">
                  <c:v>1966</c:v>
                </c:pt>
                <c:pt idx="81">
                  <c:v>1967</c:v>
                </c:pt>
                <c:pt idx="82">
                  <c:v>1968</c:v>
                </c:pt>
                <c:pt idx="83">
                  <c:v>1969</c:v>
                </c:pt>
                <c:pt idx="84">
                  <c:v>1970</c:v>
                </c:pt>
                <c:pt idx="85">
                  <c:v>1971</c:v>
                </c:pt>
                <c:pt idx="86">
                  <c:v>1972</c:v>
                </c:pt>
                <c:pt idx="87">
                  <c:v>1973</c:v>
                </c:pt>
                <c:pt idx="88">
                  <c:v>1974</c:v>
                </c:pt>
                <c:pt idx="89">
                  <c:v>1975</c:v>
                </c:pt>
                <c:pt idx="90">
                  <c:v>1976</c:v>
                </c:pt>
                <c:pt idx="91">
                  <c:v>1977</c:v>
                </c:pt>
                <c:pt idx="92">
                  <c:v>1978</c:v>
                </c:pt>
                <c:pt idx="93">
                  <c:v>1979</c:v>
                </c:pt>
                <c:pt idx="94">
                  <c:v>1980</c:v>
                </c:pt>
                <c:pt idx="95">
                  <c:v>1981</c:v>
                </c:pt>
                <c:pt idx="96">
                  <c:v>1982</c:v>
                </c:pt>
                <c:pt idx="97">
                  <c:v>1983</c:v>
                </c:pt>
                <c:pt idx="98">
                  <c:v>1984</c:v>
                </c:pt>
                <c:pt idx="99">
                  <c:v>1985</c:v>
                </c:pt>
                <c:pt idx="100">
                  <c:v>1986</c:v>
                </c:pt>
                <c:pt idx="101">
                  <c:v>1987</c:v>
                </c:pt>
                <c:pt idx="102">
                  <c:v>1988</c:v>
                </c:pt>
                <c:pt idx="103">
                  <c:v>1989</c:v>
                </c:pt>
                <c:pt idx="104">
                  <c:v>1990</c:v>
                </c:pt>
                <c:pt idx="105">
                  <c:v>1991</c:v>
                </c:pt>
                <c:pt idx="106">
                  <c:v>1992</c:v>
                </c:pt>
                <c:pt idx="107">
                  <c:v>1993</c:v>
                </c:pt>
                <c:pt idx="108">
                  <c:v>1994</c:v>
                </c:pt>
                <c:pt idx="109">
                  <c:v>1995</c:v>
                </c:pt>
                <c:pt idx="110">
                  <c:v>1996</c:v>
                </c:pt>
                <c:pt idx="111">
                  <c:v>1997</c:v>
                </c:pt>
                <c:pt idx="112">
                  <c:v>1998</c:v>
                </c:pt>
                <c:pt idx="113">
                  <c:v>1999</c:v>
                </c:pt>
                <c:pt idx="114">
                  <c:v>2000</c:v>
                </c:pt>
                <c:pt idx="115">
                  <c:v>2001</c:v>
                </c:pt>
                <c:pt idx="116">
                  <c:v>2002</c:v>
                </c:pt>
                <c:pt idx="117">
                  <c:v>2003</c:v>
                </c:pt>
                <c:pt idx="118">
                  <c:v>2004</c:v>
                </c:pt>
                <c:pt idx="119">
                  <c:v>2005</c:v>
                </c:pt>
                <c:pt idx="120">
                  <c:v>2006</c:v>
                </c:pt>
                <c:pt idx="121">
                  <c:v>2007</c:v>
                </c:pt>
                <c:pt idx="122">
                  <c:v>2008</c:v>
                </c:pt>
                <c:pt idx="123">
                  <c:v>2009</c:v>
                </c:pt>
                <c:pt idx="124">
                  <c:v>2010</c:v>
                </c:pt>
                <c:pt idx="125">
                  <c:v>2011</c:v>
                </c:pt>
                <c:pt idx="126">
                  <c:v>2012</c:v>
                </c:pt>
                <c:pt idx="127">
                  <c:v>2013</c:v>
                </c:pt>
                <c:pt idx="128">
                  <c:v>2014</c:v>
                </c:pt>
                <c:pt idx="129">
                  <c:v>2015</c:v>
                </c:pt>
                <c:pt idx="130">
                  <c:v>2016</c:v>
                </c:pt>
              </c:numCache>
            </c:numRef>
          </c:cat>
          <c:val>
            <c:numRef>
              <c:f>Incidence!$AV$4:$AV$134</c:f>
              <c:numCache>
                <c:formatCode>0%</c:formatCode>
                <c:ptCount val="131"/>
                <c:pt idx="0">
                  <c:v>1.0539629005059021E-3</c:v>
                </c:pt>
                <c:pt idx="1">
                  <c:v>9.595836382857608E-4</c:v>
                </c:pt>
                <c:pt idx="2">
                  <c:v>9.8634528249545348E-4</c:v>
                </c:pt>
                <c:pt idx="3">
                  <c:v>9.0845015271360326E-4</c:v>
                </c:pt>
                <c:pt idx="4">
                  <c:v>7.2413436387012866E-4</c:v>
                </c:pt>
                <c:pt idx="5">
                  <c:v>1.2411839434604208E-3</c:v>
                </c:pt>
                <c:pt idx="6">
                  <c:v>9.766592591544112E-4</c:v>
                </c:pt>
                <c:pt idx="7">
                  <c:v>1.264660273106397E-3</c:v>
                </c:pt>
                <c:pt idx="8">
                  <c:v>1.1021365704658888E-3</c:v>
                </c:pt>
                <c:pt idx="9">
                  <c:v>1.0394853794121635E-3</c:v>
                </c:pt>
                <c:pt idx="10">
                  <c:v>1.2230596324209969E-3</c:v>
                </c:pt>
                <c:pt idx="11">
                  <c:v>1.2216059165346012E-3</c:v>
                </c:pt>
                <c:pt idx="12">
                  <c:v>1.384270235007717E-3</c:v>
                </c:pt>
                <c:pt idx="13">
                  <c:v>1.0825399650028177E-3</c:v>
                </c:pt>
                <c:pt idx="14">
                  <c:v>1.3154240781069586E-3</c:v>
                </c:pt>
                <c:pt idx="15">
                  <c:v>1.5859658208182289E-3</c:v>
                </c:pt>
                <c:pt idx="16">
                  <c:v>1.5990880448377954E-3</c:v>
                </c:pt>
                <c:pt idx="17">
                  <c:v>1.5041165294490183E-3</c:v>
                </c:pt>
                <c:pt idx="18">
                  <c:v>1.5221665503900551E-3</c:v>
                </c:pt>
                <c:pt idx="19">
                  <c:v>1.408E-3</c:v>
                </c:pt>
                <c:pt idx="20">
                  <c:v>1.5017653731247904E-3</c:v>
                </c:pt>
                <c:pt idx="21">
                  <c:v>1.4789496171163769E-3</c:v>
                </c:pt>
                <c:pt idx="22">
                  <c:v>1.4021749291122675E-3</c:v>
                </c:pt>
                <c:pt idx="23">
                  <c:v>1.5024232633279483E-3</c:v>
                </c:pt>
                <c:pt idx="24">
                  <c:v>1.3635904514999494E-3</c:v>
                </c:pt>
                <c:pt idx="25">
                  <c:v>1.4177183979782104E-3</c:v>
                </c:pt>
                <c:pt idx="26">
                  <c:v>1.6330516178995926E-3</c:v>
                </c:pt>
                <c:pt idx="27">
                  <c:v>1.95325769413683E-3</c:v>
                </c:pt>
                <c:pt idx="33">
                  <c:v>4.1689541586604449E-3</c:v>
                </c:pt>
                <c:pt idx="34">
                  <c:v>4.0834675757689285E-3</c:v>
                </c:pt>
                <c:pt idx="35">
                  <c:v>2.4223532504600593E-3</c:v>
                </c:pt>
                <c:pt idx="36">
                  <c:v>1.6364231426597331E-3</c:v>
                </c:pt>
                <c:pt idx="37">
                  <c:v>3.0023138852236439E-3</c:v>
                </c:pt>
                <c:pt idx="38">
                  <c:v>2.8028412363217507E-3</c:v>
                </c:pt>
                <c:pt idx="39">
                  <c:v>1.8901115352945579E-3</c:v>
                </c:pt>
                <c:pt idx="40">
                  <c:v>1.8811754607053494E-3</c:v>
                </c:pt>
                <c:pt idx="41">
                  <c:v>1.5858141714120955E-3</c:v>
                </c:pt>
                <c:pt idx="42">
                  <c:v>1.7196437622185215E-3</c:v>
                </c:pt>
                <c:pt idx="43">
                  <c:v>1.2253926826551237E-3</c:v>
                </c:pt>
                <c:pt idx="44">
                  <c:v>1.5636804469666356E-3</c:v>
                </c:pt>
                <c:pt idx="45">
                  <c:v>2.2012467861796921E-3</c:v>
                </c:pt>
                <c:pt idx="46">
                  <c:v>1.9311859962439317E-3</c:v>
                </c:pt>
                <c:pt idx="47">
                  <c:v>1.6765198976440483E-3</c:v>
                </c:pt>
                <c:pt idx="48">
                  <c:v>1.542107044796329E-3</c:v>
                </c:pt>
                <c:pt idx="49">
                  <c:v>9.6437181891240284E-4</c:v>
                </c:pt>
                <c:pt idx="50">
                  <c:v>1.0636223431600221E-3</c:v>
                </c:pt>
                <c:pt idx="51">
                  <c:v>9.5083327570707424E-4</c:v>
                </c:pt>
                <c:pt idx="52">
                  <c:v>9.7763446761800227E-4</c:v>
                </c:pt>
                <c:pt idx="53">
                  <c:v>1.0560519902518277E-3</c:v>
                </c:pt>
                <c:pt idx="54">
                  <c:v>1.3680435648824546E-3</c:v>
                </c:pt>
                <c:pt idx="55">
                  <c:v>1.2187231993740879E-3</c:v>
                </c:pt>
                <c:pt idx="56">
                  <c:v>2.3029070462974041E-3</c:v>
                </c:pt>
                <c:pt idx="57">
                  <c:v>9.3862212943632561E-3</c:v>
                </c:pt>
                <c:pt idx="58">
                  <c:v>2.0103333608156759E-2</c:v>
                </c:pt>
                <c:pt idx="59">
                  <c:v>2.5544521531462084E-3</c:v>
                </c:pt>
                <c:pt idx="60">
                  <c:v>2.9530465597007579E-3</c:v>
                </c:pt>
                <c:pt idx="61">
                  <c:v>1.1325028312570782E-3</c:v>
                </c:pt>
                <c:pt idx="62">
                  <c:v>1.4433276527666679E-3</c:v>
                </c:pt>
                <c:pt idx="63">
                  <c:v>1.23584282787926E-3</c:v>
                </c:pt>
                <c:pt idx="64">
                  <c:v>9.2238078663418031E-4</c:v>
                </c:pt>
                <c:pt idx="65">
                  <c:v>9.653508015859335E-4</c:v>
                </c:pt>
                <c:pt idx="66">
                  <c:v>5.5894125707691756E-4</c:v>
                </c:pt>
                <c:pt idx="67">
                  <c:v>5.3206583427922814E-4</c:v>
                </c:pt>
                <c:pt idx="68">
                  <c:v>7.0787690020705394E-4</c:v>
                </c:pt>
                <c:pt idx="69">
                  <c:v>6.8153549948032921E-4</c:v>
                </c:pt>
                <c:pt idx="70">
                  <c:v>7.2497540262026828E-4</c:v>
                </c:pt>
                <c:pt idx="71">
                  <c:v>6.360995065930854E-4</c:v>
                </c:pt>
                <c:pt idx="72">
                  <c:v>6.9179600886917964E-4</c:v>
                </c:pt>
                <c:pt idx="73">
                  <c:v>6.1316501352569883E-4</c:v>
                </c:pt>
                <c:pt idx="74">
                  <c:v>5.5685670766660663E-4</c:v>
                </c:pt>
                <c:pt idx="75">
                  <c:v>6.6113401882492129E-4</c:v>
                </c:pt>
                <c:pt idx="76">
                  <c:v>3.4907495137884604E-4</c:v>
                </c:pt>
                <c:pt idx="77">
                  <c:v>5.771728151604059E-4</c:v>
                </c:pt>
                <c:pt idx="78">
                  <c:v>3.5560673282080806E-4</c:v>
                </c:pt>
                <c:pt idx="79">
                  <c:v>4.706035084302939E-4</c:v>
                </c:pt>
                <c:pt idx="80">
                  <c:v>6.3387836036797455E-4</c:v>
                </c:pt>
                <c:pt idx="81">
                  <c:v>5.3525375894117073E-4</c:v>
                </c:pt>
                <c:pt idx="82">
                  <c:v>6.3299933612264749E-4</c:v>
                </c:pt>
                <c:pt idx="83">
                  <c:v>6.0631500396436731E-4</c:v>
                </c:pt>
                <c:pt idx="84">
                  <c:v>8.9061356913387832E-4</c:v>
                </c:pt>
                <c:pt idx="85">
                  <c:v>8.3609402113898087E-4</c:v>
                </c:pt>
                <c:pt idx="86">
                  <c:v>1.0724976389044516E-3</c:v>
                </c:pt>
                <c:pt idx="87">
                  <c:v>8.9448295690508896E-4</c:v>
                </c:pt>
                <c:pt idx="88">
                  <c:v>9.1663529373250615E-4</c:v>
                </c:pt>
                <c:pt idx="89">
                  <c:v>1.0062451085307224E-3</c:v>
                </c:pt>
                <c:pt idx="90">
                  <c:v>7.3845758684903354E-4</c:v>
                </c:pt>
                <c:pt idx="91">
                  <c:v>8.4430935494765277E-4</c:v>
                </c:pt>
                <c:pt idx="92">
                  <c:v>9.946454917693086E-4</c:v>
                </c:pt>
                <c:pt idx="93">
                  <c:v>1.587542855212714E-3</c:v>
                </c:pt>
                <c:pt idx="94">
                  <c:v>1.4025479621312051E-3</c:v>
                </c:pt>
                <c:pt idx="95">
                  <c:v>1.3079444887975403E-3</c:v>
                </c:pt>
                <c:pt idx="96">
                  <c:v>1.4802065404475042E-3</c:v>
                </c:pt>
                <c:pt idx="97">
                  <c:v>1.933711028937816E-3</c:v>
                </c:pt>
                <c:pt idx="98">
                  <c:v>1.7227278264047192E-3</c:v>
                </c:pt>
                <c:pt idx="99">
                  <c:v>1.9509331675903385E-3</c:v>
                </c:pt>
                <c:pt idx="100">
                  <c:v>1.927322423520342E-3</c:v>
                </c:pt>
                <c:pt idx="101">
                  <c:v>1.8577445877094561E-3</c:v>
                </c:pt>
                <c:pt idx="102">
                  <c:v>1.8002969561989606E-3</c:v>
                </c:pt>
                <c:pt idx="103">
                  <c:v>1.5158156183797209E-3</c:v>
                </c:pt>
                <c:pt idx="104">
                  <c:v>1.9095759618084807E-3</c:v>
                </c:pt>
                <c:pt idx="105">
                  <c:v>2.3581317511029969E-3</c:v>
                </c:pt>
                <c:pt idx="106">
                  <c:v>2.1036273357844066E-3</c:v>
                </c:pt>
                <c:pt idx="107">
                  <c:v>2.0607455814644288E-3</c:v>
                </c:pt>
                <c:pt idx="112">
                  <c:v>2.1218953072011824E-3</c:v>
                </c:pt>
                <c:pt idx="113">
                  <c:v>2.4108185482352054E-3</c:v>
                </c:pt>
                <c:pt idx="114">
                  <c:v>2.1253385495034606E-3</c:v>
                </c:pt>
                <c:pt idx="115">
                  <c:v>2.6652349816884933E-3</c:v>
                </c:pt>
                <c:pt idx="116">
                  <c:v>2.5014576162801631E-3</c:v>
                </c:pt>
                <c:pt idx="117">
                  <c:v>1.7887740307669132E-3</c:v>
                </c:pt>
                <c:pt idx="118">
                  <c:v>2.1386215611937398E-3</c:v>
                </c:pt>
                <c:pt idx="119">
                  <c:v>1.9844327990135636E-3</c:v>
                </c:pt>
                <c:pt idx="120">
                  <c:v>1.9742557055989892E-3</c:v>
                </c:pt>
                <c:pt idx="121">
                  <c:v>2.0349861073063829E-3</c:v>
                </c:pt>
                <c:pt idx="122">
                  <c:v>1.8285714285714285E-3</c:v>
                </c:pt>
                <c:pt idx="123">
                  <c:v>1.6763181956720513E-3</c:v>
                </c:pt>
                <c:pt idx="124">
                  <c:v>1.5051740357478834E-3</c:v>
                </c:pt>
                <c:pt idx="125">
                  <c:v>1.6567957189922112E-3</c:v>
                </c:pt>
                <c:pt idx="126">
                  <c:v>1.6000581839339613E-3</c:v>
                </c:pt>
                <c:pt idx="127">
                  <c:v>1.2492984012601618E-3</c:v>
                </c:pt>
                <c:pt idx="128">
                  <c:v>1.7210401891252956E-3</c:v>
                </c:pt>
                <c:pt idx="129">
                  <c:v>1.4558689717925387E-3</c:v>
                </c:pt>
                <c:pt idx="130">
                  <c:v>1.5700827861832715E-3</c:v>
                </c:pt>
              </c:numCache>
            </c:numRef>
          </c:val>
          <c:smooth val="0"/>
          <c:extLst>
            <c:ext xmlns:c16="http://schemas.microsoft.com/office/drawing/2014/chart" uri="{C3380CC4-5D6E-409C-BE32-E72D297353CC}">
              <c16:uniqueId val="{00000000-A8F3-4D29-A1E9-E1F8CD2DCAA4}"/>
            </c:ext>
          </c:extLst>
        </c:ser>
        <c:ser>
          <c:idx val="1"/>
          <c:order val="1"/>
          <c:tx>
            <c:strRef>
              <c:f>Incidence!$AW$3</c:f>
              <c:strCache>
                <c:ptCount val="1"/>
                <c:pt idx="0">
                  <c:v>Suicides</c:v>
                </c:pt>
              </c:strCache>
            </c:strRef>
          </c:tx>
          <c:spPr>
            <a:ln w="28575" cap="rnd">
              <a:solidFill>
                <a:srgbClr val="00B050"/>
              </a:solidFill>
              <a:round/>
            </a:ln>
            <a:effectLst/>
          </c:spPr>
          <c:marker>
            <c:symbol val="none"/>
          </c:marker>
          <c:cat>
            <c:numRef>
              <c:f>Incidence!$AU$4:$AU$134</c:f>
              <c:numCache>
                <c:formatCode>General</c:formatCode>
                <c:ptCount val="131"/>
                <c:pt idx="0">
                  <c:v>1886</c:v>
                </c:pt>
                <c:pt idx="1">
                  <c:v>1887</c:v>
                </c:pt>
                <c:pt idx="2">
                  <c:v>1888</c:v>
                </c:pt>
                <c:pt idx="3">
                  <c:v>1889</c:v>
                </c:pt>
                <c:pt idx="4">
                  <c:v>1890</c:v>
                </c:pt>
                <c:pt idx="5">
                  <c:v>1891</c:v>
                </c:pt>
                <c:pt idx="6">
                  <c:v>1892</c:v>
                </c:pt>
                <c:pt idx="7">
                  <c:v>1893</c:v>
                </c:pt>
                <c:pt idx="8">
                  <c:v>1894</c:v>
                </c:pt>
                <c:pt idx="9">
                  <c:v>1895</c:v>
                </c:pt>
                <c:pt idx="10">
                  <c:v>1896</c:v>
                </c:pt>
                <c:pt idx="11">
                  <c:v>1897</c:v>
                </c:pt>
                <c:pt idx="12">
                  <c:v>1898</c:v>
                </c:pt>
                <c:pt idx="13">
                  <c:v>1899</c:v>
                </c:pt>
                <c:pt idx="14">
                  <c:v>1900</c:v>
                </c:pt>
                <c:pt idx="15">
                  <c:v>1901</c:v>
                </c:pt>
                <c:pt idx="16">
                  <c:v>1902</c:v>
                </c:pt>
                <c:pt idx="17">
                  <c:v>1903</c:v>
                </c:pt>
                <c:pt idx="18">
                  <c:v>1904</c:v>
                </c:pt>
                <c:pt idx="19">
                  <c:v>1905</c:v>
                </c:pt>
                <c:pt idx="20">
                  <c:v>1906</c:v>
                </c:pt>
                <c:pt idx="21">
                  <c:v>1907</c:v>
                </c:pt>
                <c:pt idx="22">
                  <c:v>1908</c:v>
                </c:pt>
                <c:pt idx="23">
                  <c:v>1909</c:v>
                </c:pt>
                <c:pt idx="24">
                  <c:v>1910</c:v>
                </c:pt>
                <c:pt idx="25">
                  <c:v>1911</c:v>
                </c:pt>
                <c:pt idx="26">
                  <c:v>1912</c:v>
                </c:pt>
                <c:pt idx="27">
                  <c:v>1913</c:v>
                </c:pt>
                <c:pt idx="28">
                  <c:v>1914</c:v>
                </c:pt>
                <c:pt idx="29">
                  <c:v>1915</c:v>
                </c:pt>
                <c:pt idx="30">
                  <c:v>1916</c:v>
                </c:pt>
                <c:pt idx="31">
                  <c:v>1917</c:v>
                </c:pt>
                <c:pt idx="32">
                  <c:v>1918</c:v>
                </c:pt>
                <c:pt idx="33">
                  <c:v>1919</c:v>
                </c:pt>
                <c:pt idx="34">
                  <c:v>1920</c:v>
                </c:pt>
                <c:pt idx="35">
                  <c:v>1921</c:v>
                </c:pt>
                <c:pt idx="36">
                  <c:v>1922</c:v>
                </c:pt>
                <c:pt idx="37">
                  <c:v>1923</c:v>
                </c:pt>
                <c:pt idx="38">
                  <c:v>1924</c:v>
                </c:pt>
                <c:pt idx="39">
                  <c:v>1925</c:v>
                </c:pt>
                <c:pt idx="40">
                  <c:v>1926</c:v>
                </c:pt>
                <c:pt idx="41">
                  <c:v>1927</c:v>
                </c:pt>
                <c:pt idx="42">
                  <c:v>1928</c:v>
                </c:pt>
                <c:pt idx="43">
                  <c:v>1929</c:v>
                </c:pt>
                <c:pt idx="44">
                  <c:v>1930</c:v>
                </c:pt>
                <c:pt idx="45">
                  <c:v>1931</c:v>
                </c:pt>
                <c:pt idx="46">
                  <c:v>1932</c:v>
                </c:pt>
                <c:pt idx="47">
                  <c:v>1933</c:v>
                </c:pt>
                <c:pt idx="48">
                  <c:v>1934</c:v>
                </c:pt>
                <c:pt idx="49">
                  <c:v>1935</c:v>
                </c:pt>
                <c:pt idx="50">
                  <c:v>1936</c:v>
                </c:pt>
                <c:pt idx="51">
                  <c:v>1937</c:v>
                </c:pt>
                <c:pt idx="52">
                  <c:v>1938</c:v>
                </c:pt>
                <c:pt idx="53">
                  <c:v>1939</c:v>
                </c:pt>
                <c:pt idx="54">
                  <c:v>1940</c:v>
                </c:pt>
                <c:pt idx="55">
                  <c:v>1941</c:v>
                </c:pt>
                <c:pt idx="56">
                  <c:v>1942</c:v>
                </c:pt>
                <c:pt idx="57">
                  <c:v>1943</c:v>
                </c:pt>
                <c:pt idx="58">
                  <c:v>1944</c:v>
                </c:pt>
                <c:pt idx="59">
                  <c:v>1945</c:v>
                </c:pt>
                <c:pt idx="60">
                  <c:v>1946</c:v>
                </c:pt>
                <c:pt idx="61">
                  <c:v>1947</c:v>
                </c:pt>
                <c:pt idx="62">
                  <c:v>1948</c:v>
                </c:pt>
                <c:pt idx="63">
                  <c:v>1949</c:v>
                </c:pt>
                <c:pt idx="64">
                  <c:v>1950</c:v>
                </c:pt>
                <c:pt idx="65">
                  <c:v>1951</c:v>
                </c:pt>
                <c:pt idx="66">
                  <c:v>1952</c:v>
                </c:pt>
                <c:pt idx="67">
                  <c:v>1953</c:v>
                </c:pt>
                <c:pt idx="68">
                  <c:v>1954</c:v>
                </c:pt>
                <c:pt idx="69">
                  <c:v>1955</c:v>
                </c:pt>
                <c:pt idx="70">
                  <c:v>1956</c:v>
                </c:pt>
                <c:pt idx="71">
                  <c:v>1957</c:v>
                </c:pt>
                <c:pt idx="72">
                  <c:v>1958</c:v>
                </c:pt>
                <c:pt idx="73">
                  <c:v>1959</c:v>
                </c:pt>
                <c:pt idx="74">
                  <c:v>1960</c:v>
                </c:pt>
                <c:pt idx="75">
                  <c:v>1961</c:v>
                </c:pt>
                <c:pt idx="76">
                  <c:v>1962</c:v>
                </c:pt>
                <c:pt idx="77">
                  <c:v>1963</c:v>
                </c:pt>
                <c:pt idx="78">
                  <c:v>1964</c:v>
                </c:pt>
                <c:pt idx="79">
                  <c:v>1965</c:v>
                </c:pt>
                <c:pt idx="80">
                  <c:v>1966</c:v>
                </c:pt>
                <c:pt idx="81">
                  <c:v>1967</c:v>
                </c:pt>
                <c:pt idx="82">
                  <c:v>1968</c:v>
                </c:pt>
                <c:pt idx="83">
                  <c:v>1969</c:v>
                </c:pt>
                <c:pt idx="84">
                  <c:v>1970</c:v>
                </c:pt>
                <c:pt idx="85">
                  <c:v>1971</c:v>
                </c:pt>
                <c:pt idx="86">
                  <c:v>1972</c:v>
                </c:pt>
                <c:pt idx="87">
                  <c:v>1973</c:v>
                </c:pt>
                <c:pt idx="88">
                  <c:v>1974</c:v>
                </c:pt>
                <c:pt idx="89">
                  <c:v>1975</c:v>
                </c:pt>
                <c:pt idx="90">
                  <c:v>1976</c:v>
                </c:pt>
                <c:pt idx="91">
                  <c:v>1977</c:v>
                </c:pt>
                <c:pt idx="92">
                  <c:v>1978</c:v>
                </c:pt>
                <c:pt idx="93">
                  <c:v>1979</c:v>
                </c:pt>
                <c:pt idx="94">
                  <c:v>1980</c:v>
                </c:pt>
                <c:pt idx="95">
                  <c:v>1981</c:v>
                </c:pt>
                <c:pt idx="96">
                  <c:v>1982</c:v>
                </c:pt>
                <c:pt idx="97">
                  <c:v>1983</c:v>
                </c:pt>
                <c:pt idx="98">
                  <c:v>1984</c:v>
                </c:pt>
                <c:pt idx="99">
                  <c:v>1985</c:v>
                </c:pt>
                <c:pt idx="100">
                  <c:v>1986</c:v>
                </c:pt>
                <c:pt idx="101">
                  <c:v>1987</c:v>
                </c:pt>
                <c:pt idx="102">
                  <c:v>1988</c:v>
                </c:pt>
                <c:pt idx="103">
                  <c:v>1989</c:v>
                </c:pt>
                <c:pt idx="104">
                  <c:v>1990</c:v>
                </c:pt>
                <c:pt idx="105">
                  <c:v>1991</c:v>
                </c:pt>
                <c:pt idx="106">
                  <c:v>1992</c:v>
                </c:pt>
                <c:pt idx="107">
                  <c:v>1993</c:v>
                </c:pt>
                <c:pt idx="108">
                  <c:v>1994</c:v>
                </c:pt>
                <c:pt idx="109">
                  <c:v>1995</c:v>
                </c:pt>
                <c:pt idx="110">
                  <c:v>1996</c:v>
                </c:pt>
                <c:pt idx="111">
                  <c:v>1997</c:v>
                </c:pt>
                <c:pt idx="112">
                  <c:v>1998</c:v>
                </c:pt>
                <c:pt idx="113">
                  <c:v>1999</c:v>
                </c:pt>
                <c:pt idx="114">
                  <c:v>2000</c:v>
                </c:pt>
                <c:pt idx="115">
                  <c:v>2001</c:v>
                </c:pt>
                <c:pt idx="116">
                  <c:v>2002</c:v>
                </c:pt>
                <c:pt idx="117">
                  <c:v>2003</c:v>
                </c:pt>
                <c:pt idx="118">
                  <c:v>2004</c:v>
                </c:pt>
                <c:pt idx="119">
                  <c:v>2005</c:v>
                </c:pt>
                <c:pt idx="120">
                  <c:v>2006</c:v>
                </c:pt>
                <c:pt idx="121">
                  <c:v>2007</c:v>
                </c:pt>
                <c:pt idx="122">
                  <c:v>2008</c:v>
                </c:pt>
                <c:pt idx="123">
                  <c:v>2009</c:v>
                </c:pt>
                <c:pt idx="124">
                  <c:v>2010</c:v>
                </c:pt>
                <c:pt idx="125">
                  <c:v>2011</c:v>
                </c:pt>
                <c:pt idx="126">
                  <c:v>2012</c:v>
                </c:pt>
                <c:pt idx="127">
                  <c:v>2013</c:v>
                </c:pt>
                <c:pt idx="128">
                  <c:v>2014</c:v>
                </c:pt>
                <c:pt idx="129">
                  <c:v>2015</c:v>
                </c:pt>
                <c:pt idx="130">
                  <c:v>2016</c:v>
                </c:pt>
              </c:numCache>
            </c:numRef>
          </c:cat>
          <c:val>
            <c:numRef>
              <c:f>Incidence!$AW$4:$AW$134</c:f>
              <c:numCache>
                <c:formatCode>0%</c:formatCode>
                <c:ptCount val="131"/>
                <c:pt idx="0">
                  <c:v>4.9765020491479026E-3</c:v>
                </c:pt>
                <c:pt idx="1">
                  <c:v>6.5597917308943925E-3</c:v>
                </c:pt>
                <c:pt idx="2">
                  <c:v>5.7058429791193898E-3</c:v>
                </c:pt>
                <c:pt idx="3">
                  <c:v>6.1841029748094817E-3</c:v>
                </c:pt>
                <c:pt idx="4">
                  <c:v>5.6602298491126571E-3</c:v>
                </c:pt>
                <c:pt idx="5">
                  <c:v>5.8992518396755412E-3</c:v>
                </c:pt>
                <c:pt idx="6">
                  <c:v>5.8845735349632488E-3</c:v>
                </c:pt>
                <c:pt idx="7">
                  <c:v>6.500567322239032E-3</c:v>
                </c:pt>
                <c:pt idx="8">
                  <c:v>7.017162356562176E-3</c:v>
                </c:pt>
                <c:pt idx="9">
                  <c:v>6.4182112792949449E-3</c:v>
                </c:pt>
                <c:pt idx="10">
                  <c:v>7.0233010383026007E-3</c:v>
                </c:pt>
                <c:pt idx="11">
                  <c:v>6.5251012216101618E-3</c:v>
                </c:pt>
                <c:pt idx="12">
                  <c:v>6.9192806638473893E-3</c:v>
                </c:pt>
                <c:pt idx="13">
                  <c:v>6.0761660248181432E-3</c:v>
                </c:pt>
                <c:pt idx="14">
                  <c:v>6.0178698578220819E-3</c:v>
                </c:pt>
                <c:pt idx="15">
                  <c:v>7.3039249030678183E-3</c:v>
                </c:pt>
                <c:pt idx="16">
                  <c:v>7.2156758903746858E-3</c:v>
                </c:pt>
                <c:pt idx="17">
                  <c:v>6.8112176925126562E-3</c:v>
                </c:pt>
                <c:pt idx="18">
                  <c:v>7.256798082486156E-3</c:v>
                </c:pt>
                <c:pt idx="19">
                  <c:v>7.6685322863587002E-3</c:v>
                </c:pt>
                <c:pt idx="20">
                  <c:v>7.0451203402926051E-3</c:v>
                </c:pt>
                <c:pt idx="21">
                  <c:v>7.0707675977366696E-3</c:v>
                </c:pt>
                <c:pt idx="22">
                  <c:v>7.8546962175993773E-3</c:v>
                </c:pt>
                <c:pt idx="23">
                  <c:v>8.1085623056885974E-3</c:v>
                </c:pt>
                <c:pt idx="24">
                  <c:v>9.1969512675341494E-3</c:v>
                </c:pt>
                <c:pt idx="25">
                  <c:v>8.229988726042841E-3</c:v>
                </c:pt>
                <c:pt idx="26">
                  <c:v>8.9437257609202275E-3</c:v>
                </c:pt>
                <c:pt idx="27">
                  <c:v>9.8218730000711081E-3</c:v>
                </c:pt>
                <c:pt idx="33">
                  <c:v>9.2216153966952243E-3</c:v>
                </c:pt>
                <c:pt idx="34">
                  <c:v>9.4295052884290909E-3</c:v>
                </c:pt>
                <c:pt idx="35">
                  <c:v>8.9499437624371535E-3</c:v>
                </c:pt>
                <c:pt idx="36">
                  <c:v>9.0272301340631814E-3</c:v>
                </c:pt>
                <c:pt idx="37">
                  <c:v>1.0295425353225966E-2</c:v>
                </c:pt>
                <c:pt idx="38">
                  <c:v>1.041770214119565E-2</c:v>
                </c:pt>
                <c:pt idx="39">
                  <c:v>1.0404859476269363E-2</c:v>
                </c:pt>
                <c:pt idx="40">
                  <c:v>1.1312944200816574E-2</c:v>
                </c:pt>
                <c:pt idx="41">
                  <c:v>1.1422261811973426E-2</c:v>
                </c:pt>
                <c:pt idx="42">
                  <c:v>1.1849913555441334E-2</c:v>
                </c:pt>
                <c:pt idx="43">
                  <c:v>1.0247196173504967E-2</c:v>
                </c:pt>
                <c:pt idx="44">
                  <c:v>1.2487107705908353E-2</c:v>
                </c:pt>
                <c:pt idx="45">
                  <c:v>1.3249523530274154E-2</c:v>
                </c:pt>
                <c:pt idx="46">
                  <c:v>1.3275227509933532E-2</c:v>
                </c:pt>
                <c:pt idx="47">
                  <c:v>1.3742970785900425E-2</c:v>
                </c:pt>
                <c:pt idx="48">
                  <c:v>1.4614907992958092E-2</c:v>
                </c:pt>
                <c:pt idx="49">
                  <c:v>1.3034600430757182E-2</c:v>
                </c:pt>
                <c:pt idx="50">
                  <c:v>1.2300547416325502E-2</c:v>
                </c:pt>
                <c:pt idx="51">
                  <c:v>1.3477748572464424E-2</c:v>
                </c:pt>
                <c:pt idx="52">
                  <c:v>1.3625378733227528E-2</c:v>
                </c:pt>
                <c:pt idx="53">
                  <c:v>1.2186876856059634E-2</c:v>
                </c:pt>
                <c:pt idx="54">
                  <c:v>1.1277330264672036E-2</c:v>
                </c:pt>
                <c:pt idx="55">
                  <c:v>9.5370863914059616E-3</c:v>
                </c:pt>
                <c:pt idx="56">
                  <c:v>8.8115828092243179E-3</c:v>
                </c:pt>
                <c:pt idx="57">
                  <c:v>7.6425947279504438E-3</c:v>
                </c:pt>
                <c:pt idx="58">
                  <c:v>7.7052204948278987E-3</c:v>
                </c:pt>
                <c:pt idx="59">
                  <c:v>9.9620569952369419E-3</c:v>
                </c:pt>
                <c:pt idx="60">
                  <c:v>1.0806105581542574E-2</c:v>
                </c:pt>
                <c:pt idx="61">
                  <c:v>1.1042933858169545E-2</c:v>
                </c:pt>
                <c:pt idx="62">
                  <c:v>1.1933417271515331E-2</c:v>
                </c:pt>
                <c:pt idx="63">
                  <c:v>1.0548675115207374E-2</c:v>
                </c:pt>
                <c:pt idx="64">
                  <c:v>1.0320041391034407E-2</c:v>
                </c:pt>
                <c:pt idx="65">
                  <c:v>1.0932645791386897E-2</c:v>
                </c:pt>
                <c:pt idx="66">
                  <c:v>1.1010002111770239E-2</c:v>
                </c:pt>
                <c:pt idx="67">
                  <c:v>1.1174820286596828E-2</c:v>
                </c:pt>
                <c:pt idx="68">
                  <c:v>1.1458137347130762E-2</c:v>
                </c:pt>
                <c:pt idx="69">
                  <c:v>1.0910742675448558E-2</c:v>
                </c:pt>
                <c:pt idx="70">
                  <c:v>1.2017175274225135E-2</c:v>
                </c:pt>
                <c:pt idx="71">
                  <c:v>1.2152539110830057E-2</c:v>
                </c:pt>
                <c:pt idx="72">
                  <c:v>1.2701436101498336E-2</c:v>
                </c:pt>
                <c:pt idx="73">
                  <c:v>1.1488170263535161E-2</c:v>
                </c:pt>
                <c:pt idx="74">
                  <c:v>1.1716898664185784E-2</c:v>
                </c:pt>
                <c:pt idx="75">
                  <c:v>1.2590550077113615E-2</c:v>
                </c:pt>
                <c:pt idx="76">
                  <c:v>1.1103425034143919E-2</c:v>
                </c:pt>
                <c:pt idx="77">
                  <c:v>1.1129388783221098E-2</c:v>
                </c:pt>
                <c:pt idx="78">
                  <c:v>1.1943687556766575E-2</c:v>
                </c:pt>
                <c:pt idx="79">
                  <c:v>1.2377765222304316E-2</c:v>
                </c:pt>
                <c:pt idx="80">
                  <c:v>1.1875827112867931E-2</c:v>
                </c:pt>
                <c:pt idx="81">
                  <c:v>1.2446620143735028E-2</c:v>
                </c:pt>
                <c:pt idx="82">
                  <c:v>1.2255224076751215E-2</c:v>
                </c:pt>
                <c:pt idx="83">
                  <c:v>1.2168903719567364E-2</c:v>
                </c:pt>
                <c:pt idx="84">
                  <c:v>1.3408056632395079E-2</c:v>
                </c:pt>
                <c:pt idx="85">
                  <c:v>1.2480016070845645E-2</c:v>
                </c:pt>
                <c:pt idx="86">
                  <c:v>1.2927510560021801E-2</c:v>
                </c:pt>
                <c:pt idx="87">
                  <c:v>1.2261741674700222E-2</c:v>
                </c:pt>
                <c:pt idx="88">
                  <c:v>1.3137165437030278E-2</c:v>
                </c:pt>
                <c:pt idx="89">
                  <c:v>1.3297048356709232E-2</c:v>
                </c:pt>
                <c:pt idx="90">
                  <c:v>1.3764213046080191E-2</c:v>
                </c:pt>
                <c:pt idx="91">
                  <c:v>1.6632348764555525E-2</c:v>
                </c:pt>
                <c:pt idx="92">
                  <c:v>1.7488820327937048E-2</c:v>
                </c:pt>
                <c:pt idx="93">
                  <c:v>1.896222646366905E-2</c:v>
                </c:pt>
                <c:pt idx="94">
                  <c:v>1.9092911843899711E-2</c:v>
                </c:pt>
                <c:pt idx="95">
                  <c:v>1.9022581016367033E-2</c:v>
                </c:pt>
                <c:pt idx="96">
                  <c:v>1.9108789510154042E-2</c:v>
                </c:pt>
                <c:pt idx="97">
                  <c:v>1.9872951957789504E-2</c:v>
                </c:pt>
                <c:pt idx="98">
                  <c:v>2.1450633911575621E-2</c:v>
                </c:pt>
                <c:pt idx="99">
                  <c:v>2.055684041985412E-2</c:v>
                </c:pt>
                <c:pt idx="100">
                  <c:v>1.9844455147071938E-2</c:v>
                </c:pt>
                <c:pt idx="101">
                  <c:v>2.1147327004159975E-2</c:v>
                </c:pt>
                <c:pt idx="102">
                  <c:v>1.9191200872327313E-2</c:v>
                </c:pt>
                <c:pt idx="103">
                  <c:v>1.7908904602773112E-2</c:v>
                </c:pt>
                <c:pt idx="104">
                  <c:v>1.8280561922787927E-2</c:v>
                </c:pt>
                <c:pt idx="105">
                  <c:v>1.7330939327309912E-2</c:v>
                </c:pt>
                <c:pt idx="106">
                  <c:v>1.8023032629558542E-2</c:v>
                </c:pt>
                <c:pt idx="107">
                  <c:v>2.0051673781172771E-2</c:v>
                </c:pt>
                <c:pt idx="112">
                  <c:v>1.9711117183156983E-2</c:v>
                </c:pt>
                <c:pt idx="113">
                  <c:v>2.0110839752019539E-2</c:v>
                </c:pt>
                <c:pt idx="114">
                  <c:v>2.0419840168086144E-2</c:v>
                </c:pt>
                <c:pt idx="115">
                  <c:v>2.0855385495637247E-2</c:v>
                </c:pt>
                <c:pt idx="116">
                  <c:v>1.9697676588597557E-2</c:v>
                </c:pt>
                <c:pt idx="117">
                  <c:v>1.9633943427620631E-2</c:v>
                </c:pt>
                <c:pt idx="118">
                  <c:v>1.9532723842693368E-2</c:v>
                </c:pt>
                <c:pt idx="119">
                  <c:v>1.966715651659446E-2</c:v>
                </c:pt>
                <c:pt idx="120">
                  <c:v>1.928466438020578E-2</c:v>
                </c:pt>
                <c:pt idx="121">
                  <c:v>1.8312926486957364E-2</c:v>
                </c:pt>
                <c:pt idx="122">
                  <c:v>1.9338297208056993E-2</c:v>
                </c:pt>
                <c:pt idx="123">
                  <c:v>1.9359776261834123E-2</c:v>
                </c:pt>
                <c:pt idx="124">
                  <c:v>1.9015597272812178E-2</c:v>
                </c:pt>
                <c:pt idx="125">
                  <c:v>1.9924482820312426E-2</c:v>
                </c:pt>
                <c:pt idx="126">
                  <c:v>1.8554713888113274E-2</c:v>
                </c:pt>
                <c:pt idx="127">
                  <c:v>1.7660024371012831E-2</c:v>
                </c:pt>
                <c:pt idx="128">
                  <c:v>1.8377681441064355E-2</c:v>
                </c:pt>
                <c:pt idx="129">
                  <c:v>1.7141539634822244E-2</c:v>
                </c:pt>
                <c:pt idx="130">
                  <c:v>1.7468024107293433E-2</c:v>
                </c:pt>
              </c:numCache>
            </c:numRef>
          </c:val>
          <c:smooth val="0"/>
          <c:extLst>
            <c:ext xmlns:c16="http://schemas.microsoft.com/office/drawing/2014/chart" uri="{C3380CC4-5D6E-409C-BE32-E72D297353CC}">
              <c16:uniqueId val="{00000001-A8F3-4D29-A1E9-E1F8CD2DCAA4}"/>
            </c:ext>
          </c:extLst>
        </c:ser>
        <c:ser>
          <c:idx val="2"/>
          <c:order val="2"/>
          <c:tx>
            <c:strRef>
              <c:f>Incidence!$AX$3</c:f>
              <c:strCache>
                <c:ptCount val="1"/>
                <c:pt idx="0">
                  <c:v>Accidents</c:v>
                </c:pt>
              </c:strCache>
            </c:strRef>
          </c:tx>
          <c:spPr>
            <a:ln w="28575" cap="rnd">
              <a:solidFill>
                <a:schemeClr val="accent2"/>
              </a:solidFill>
              <a:round/>
            </a:ln>
            <a:effectLst/>
          </c:spPr>
          <c:marker>
            <c:symbol val="none"/>
          </c:marker>
          <c:cat>
            <c:numRef>
              <c:f>Incidence!$AU$4:$AU$134</c:f>
              <c:numCache>
                <c:formatCode>General</c:formatCode>
                <c:ptCount val="131"/>
                <c:pt idx="0">
                  <c:v>1886</c:v>
                </c:pt>
                <c:pt idx="1">
                  <c:v>1887</c:v>
                </c:pt>
                <c:pt idx="2">
                  <c:v>1888</c:v>
                </c:pt>
                <c:pt idx="3">
                  <c:v>1889</c:v>
                </c:pt>
                <c:pt idx="4">
                  <c:v>1890</c:v>
                </c:pt>
                <c:pt idx="5">
                  <c:v>1891</c:v>
                </c:pt>
                <c:pt idx="6">
                  <c:v>1892</c:v>
                </c:pt>
                <c:pt idx="7">
                  <c:v>1893</c:v>
                </c:pt>
                <c:pt idx="8">
                  <c:v>1894</c:v>
                </c:pt>
                <c:pt idx="9">
                  <c:v>1895</c:v>
                </c:pt>
                <c:pt idx="10">
                  <c:v>1896</c:v>
                </c:pt>
                <c:pt idx="11">
                  <c:v>1897</c:v>
                </c:pt>
                <c:pt idx="12">
                  <c:v>1898</c:v>
                </c:pt>
                <c:pt idx="13">
                  <c:v>1899</c:v>
                </c:pt>
                <c:pt idx="14">
                  <c:v>1900</c:v>
                </c:pt>
                <c:pt idx="15">
                  <c:v>1901</c:v>
                </c:pt>
                <c:pt idx="16">
                  <c:v>1902</c:v>
                </c:pt>
                <c:pt idx="17">
                  <c:v>1903</c:v>
                </c:pt>
                <c:pt idx="18">
                  <c:v>1904</c:v>
                </c:pt>
                <c:pt idx="19">
                  <c:v>1905</c:v>
                </c:pt>
                <c:pt idx="20">
                  <c:v>1906</c:v>
                </c:pt>
                <c:pt idx="21">
                  <c:v>1907</c:v>
                </c:pt>
                <c:pt idx="22">
                  <c:v>1908</c:v>
                </c:pt>
                <c:pt idx="23">
                  <c:v>1909</c:v>
                </c:pt>
                <c:pt idx="24">
                  <c:v>1910</c:v>
                </c:pt>
                <c:pt idx="25">
                  <c:v>1911</c:v>
                </c:pt>
                <c:pt idx="26">
                  <c:v>1912</c:v>
                </c:pt>
                <c:pt idx="27">
                  <c:v>1913</c:v>
                </c:pt>
                <c:pt idx="28">
                  <c:v>1914</c:v>
                </c:pt>
                <c:pt idx="29">
                  <c:v>1915</c:v>
                </c:pt>
                <c:pt idx="30">
                  <c:v>1916</c:v>
                </c:pt>
                <c:pt idx="31">
                  <c:v>1917</c:v>
                </c:pt>
                <c:pt idx="32">
                  <c:v>1918</c:v>
                </c:pt>
                <c:pt idx="33">
                  <c:v>1919</c:v>
                </c:pt>
                <c:pt idx="34">
                  <c:v>1920</c:v>
                </c:pt>
                <c:pt idx="35">
                  <c:v>1921</c:v>
                </c:pt>
                <c:pt idx="36">
                  <c:v>1922</c:v>
                </c:pt>
                <c:pt idx="37">
                  <c:v>1923</c:v>
                </c:pt>
                <c:pt idx="38">
                  <c:v>1924</c:v>
                </c:pt>
                <c:pt idx="39">
                  <c:v>1925</c:v>
                </c:pt>
                <c:pt idx="40">
                  <c:v>1926</c:v>
                </c:pt>
                <c:pt idx="41">
                  <c:v>1927</c:v>
                </c:pt>
                <c:pt idx="42">
                  <c:v>1928</c:v>
                </c:pt>
                <c:pt idx="43">
                  <c:v>1929</c:v>
                </c:pt>
                <c:pt idx="44">
                  <c:v>1930</c:v>
                </c:pt>
                <c:pt idx="45">
                  <c:v>1931</c:v>
                </c:pt>
                <c:pt idx="46">
                  <c:v>1932</c:v>
                </c:pt>
                <c:pt idx="47">
                  <c:v>1933</c:v>
                </c:pt>
                <c:pt idx="48">
                  <c:v>1934</c:v>
                </c:pt>
                <c:pt idx="49">
                  <c:v>1935</c:v>
                </c:pt>
                <c:pt idx="50">
                  <c:v>1936</c:v>
                </c:pt>
                <c:pt idx="51">
                  <c:v>1937</c:v>
                </c:pt>
                <c:pt idx="52">
                  <c:v>1938</c:v>
                </c:pt>
                <c:pt idx="53">
                  <c:v>1939</c:v>
                </c:pt>
                <c:pt idx="54">
                  <c:v>1940</c:v>
                </c:pt>
                <c:pt idx="55">
                  <c:v>1941</c:v>
                </c:pt>
                <c:pt idx="56">
                  <c:v>1942</c:v>
                </c:pt>
                <c:pt idx="57">
                  <c:v>1943</c:v>
                </c:pt>
                <c:pt idx="58">
                  <c:v>1944</c:v>
                </c:pt>
                <c:pt idx="59">
                  <c:v>1945</c:v>
                </c:pt>
                <c:pt idx="60">
                  <c:v>1946</c:v>
                </c:pt>
                <c:pt idx="61">
                  <c:v>1947</c:v>
                </c:pt>
                <c:pt idx="62">
                  <c:v>1948</c:v>
                </c:pt>
                <c:pt idx="63">
                  <c:v>1949</c:v>
                </c:pt>
                <c:pt idx="64">
                  <c:v>1950</c:v>
                </c:pt>
                <c:pt idx="65">
                  <c:v>1951</c:v>
                </c:pt>
                <c:pt idx="66">
                  <c:v>1952</c:v>
                </c:pt>
                <c:pt idx="67">
                  <c:v>1953</c:v>
                </c:pt>
                <c:pt idx="68">
                  <c:v>1954</c:v>
                </c:pt>
                <c:pt idx="69">
                  <c:v>1955</c:v>
                </c:pt>
                <c:pt idx="70">
                  <c:v>1956</c:v>
                </c:pt>
                <c:pt idx="71">
                  <c:v>1957</c:v>
                </c:pt>
                <c:pt idx="72">
                  <c:v>1958</c:v>
                </c:pt>
                <c:pt idx="73">
                  <c:v>1959</c:v>
                </c:pt>
                <c:pt idx="74">
                  <c:v>1960</c:v>
                </c:pt>
                <c:pt idx="75">
                  <c:v>1961</c:v>
                </c:pt>
                <c:pt idx="76">
                  <c:v>1962</c:v>
                </c:pt>
                <c:pt idx="77">
                  <c:v>1963</c:v>
                </c:pt>
                <c:pt idx="78">
                  <c:v>1964</c:v>
                </c:pt>
                <c:pt idx="79">
                  <c:v>1965</c:v>
                </c:pt>
                <c:pt idx="80">
                  <c:v>1966</c:v>
                </c:pt>
                <c:pt idx="81">
                  <c:v>1967</c:v>
                </c:pt>
                <c:pt idx="82">
                  <c:v>1968</c:v>
                </c:pt>
                <c:pt idx="83">
                  <c:v>1969</c:v>
                </c:pt>
                <c:pt idx="84">
                  <c:v>1970</c:v>
                </c:pt>
                <c:pt idx="85">
                  <c:v>1971</c:v>
                </c:pt>
                <c:pt idx="86">
                  <c:v>1972</c:v>
                </c:pt>
                <c:pt idx="87">
                  <c:v>1973</c:v>
                </c:pt>
                <c:pt idx="88">
                  <c:v>1974</c:v>
                </c:pt>
                <c:pt idx="89">
                  <c:v>1975</c:v>
                </c:pt>
                <c:pt idx="90">
                  <c:v>1976</c:v>
                </c:pt>
                <c:pt idx="91">
                  <c:v>1977</c:v>
                </c:pt>
                <c:pt idx="92">
                  <c:v>1978</c:v>
                </c:pt>
                <c:pt idx="93">
                  <c:v>1979</c:v>
                </c:pt>
                <c:pt idx="94">
                  <c:v>1980</c:v>
                </c:pt>
                <c:pt idx="95">
                  <c:v>1981</c:v>
                </c:pt>
                <c:pt idx="96">
                  <c:v>1982</c:v>
                </c:pt>
                <c:pt idx="97">
                  <c:v>1983</c:v>
                </c:pt>
                <c:pt idx="98">
                  <c:v>1984</c:v>
                </c:pt>
                <c:pt idx="99">
                  <c:v>1985</c:v>
                </c:pt>
                <c:pt idx="100">
                  <c:v>1986</c:v>
                </c:pt>
                <c:pt idx="101">
                  <c:v>1987</c:v>
                </c:pt>
                <c:pt idx="102">
                  <c:v>1988</c:v>
                </c:pt>
                <c:pt idx="103">
                  <c:v>1989</c:v>
                </c:pt>
                <c:pt idx="104">
                  <c:v>1990</c:v>
                </c:pt>
                <c:pt idx="105">
                  <c:v>1991</c:v>
                </c:pt>
                <c:pt idx="106">
                  <c:v>1992</c:v>
                </c:pt>
                <c:pt idx="107">
                  <c:v>1993</c:v>
                </c:pt>
                <c:pt idx="108">
                  <c:v>1994</c:v>
                </c:pt>
                <c:pt idx="109">
                  <c:v>1995</c:v>
                </c:pt>
                <c:pt idx="110">
                  <c:v>1996</c:v>
                </c:pt>
                <c:pt idx="111">
                  <c:v>1997</c:v>
                </c:pt>
                <c:pt idx="112">
                  <c:v>1998</c:v>
                </c:pt>
                <c:pt idx="113">
                  <c:v>1999</c:v>
                </c:pt>
                <c:pt idx="114">
                  <c:v>2000</c:v>
                </c:pt>
                <c:pt idx="115">
                  <c:v>2001</c:v>
                </c:pt>
                <c:pt idx="116">
                  <c:v>2002</c:v>
                </c:pt>
                <c:pt idx="117">
                  <c:v>2003</c:v>
                </c:pt>
                <c:pt idx="118">
                  <c:v>2004</c:v>
                </c:pt>
                <c:pt idx="119">
                  <c:v>2005</c:v>
                </c:pt>
                <c:pt idx="120">
                  <c:v>2006</c:v>
                </c:pt>
                <c:pt idx="121">
                  <c:v>2007</c:v>
                </c:pt>
                <c:pt idx="122">
                  <c:v>2008</c:v>
                </c:pt>
                <c:pt idx="123">
                  <c:v>2009</c:v>
                </c:pt>
                <c:pt idx="124">
                  <c:v>2010</c:v>
                </c:pt>
                <c:pt idx="125">
                  <c:v>2011</c:v>
                </c:pt>
                <c:pt idx="126">
                  <c:v>2012</c:v>
                </c:pt>
                <c:pt idx="127">
                  <c:v>2013</c:v>
                </c:pt>
                <c:pt idx="128">
                  <c:v>2014</c:v>
                </c:pt>
                <c:pt idx="129">
                  <c:v>2015</c:v>
                </c:pt>
                <c:pt idx="130">
                  <c:v>2016</c:v>
                </c:pt>
              </c:numCache>
            </c:numRef>
          </c:cat>
          <c:val>
            <c:numRef>
              <c:f>Incidence!$AX$4:$AX$134</c:f>
              <c:numCache>
                <c:formatCode>0%</c:formatCode>
                <c:ptCount val="131"/>
                <c:pt idx="0">
                  <c:v>1.4114594047185784E-2</c:v>
                </c:pt>
                <c:pt idx="1">
                  <c:v>1.6819100469290582E-2</c:v>
                </c:pt>
                <c:pt idx="2">
                  <c:v>1.6137985078281882E-2</c:v>
                </c:pt>
                <c:pt idx="3">
                  <c:v>1.6711114046748184E-2</c:v>
                </c:pt>
                <c:pt idx="4">
                  <c:v>1.4783832382143695E-2</c:v>
                </c:pt>
                <c:pt idx="5">
                  <c:v>1.4878711996681671E-2</c:v>
                </c:pt>
                <c:pt idx="6">
                  <c:v>1.5632980258921236E-2</c:v>
                </c:pt>
                <c:pt idx="7">
                  <c:v>1.5380736258194654E-2</c:v>
                </c:pt>
                <c:pt idx="8">
                  <c:v>1.7262721220434245E-2</c:v>
                </c:pt>
                <c:pt idx="9">
                  <c:v>1.5737264356005216E-2</c:v>
                </c:pt>
                <c:pt idx="10">
                  <c:v>1.6243011424801196E-2</c:v>
                </c:pt>
                <c:pt idx="11">
                  <c:v>1.6351851530053696E-2</c:v>
                </c:pt>
                <c:pt idx="12">
                  <c:v>1.7403294014780187E-2</c:v>
                </c:pt>
                <c:pt idx="13">
                  <c:v>1.717042050803283E-2</c:v>
                </c:pt>
                <c:pt idx="14">
                  <c:v>1.5825619587936698E-2</c:v>
                </c:pt>
                <c:pt idx="15">
                  <c:v>1.7405278552479423E-2</c:v>
                </c:pt>
                <c:pt idx="16">
                  <c:v>1.6466966768171588E-2</c:v>
                </c:pt>
                <c:pt idx="17">
                  <c:v>1.6395217159605648E-2</c:v>
                </c:pt>
                <c:pt idx="18">
                  <c:v>1.7513844119348705E-2</c:v>
                </c:pt>
                <c:pt idx="19">
                  <c:v>1.6932587085456519E-2</c:v>
                </c:pt>
                <c:pt idx="20">
                  <c:v>1.8069736721858982E-2</c:v>
                </c:pt>
                <c:pt idx="21">
                  <c:v>1.8010768796171854E-2</c:v>
                </c:pt>
                <c:pt idx="22">
                  <c:v>1.7701408176981692E-2</c:v>
                </c:pt>
                <c:pt idx="23">
                  <c:v>1.7309469792454416E-2</c:v>
                </c:pt>
                <c:pt idx="24">
                  <c:v>1.9408979934720023E-2</c:v>
                </c:pt>
                <c:pt idx="25">
                  <c:v>1.9785794813979705E-2</c:v>
                </c:pt>
                <c:pt idx="26">
                  <c:v>2.1220462400295487E-2</c:v>
                </c:pt>
                <c:pt idx="27">
                  <c:v>1.9883737467112281E-2</c:v>
                </c:pt>
                <c:pt idx="33">
                  <c:v>2.5038823262549945E-2</c:v>
                </c:pt>
                <c:pt idx="34">
                  <c:v>2.3679821051515181E-2</c:v>
                </c:pt>
                <c:pt idx="35">
                  <c:v>1.9985964642434847E-2</c:v>
                </c:pt>
                <c:pt idx="36">
                  <c:v>1.981722874240386E-2</c:v>
                </c:pt>
                <c:pt idx="37">
                  <c:v>2.2448374666534928E-2</c:v>
                </c:pt>
                <c:pt idx="38">
                  <c:v>2.4394123143601263E-2</c:v>
                </c:pt>
                <c:pt idx="39">
                  <c:v>2.3638600672343805E-2</c:v>
                </c:pt>
                <c:pt idx="40">
                  <c:v>2.2521926508392562E-2</c:v>
                </c:pt>
                <c:pt idx="41">
                  <c:v>2.1833129198678691E-2</c:v>
                </c:pt>
                <c:pt idx="42">
                  <c:v>2.3484883883930656E-2</c:v>
                </c:pt>
                <c:pt idx="43">
                  <c:v>2.3923798272170126E-2</c:v>
                </c:pt>
                <c:pt idx="44">
                  <c:v>2.790260792691911E-2</c:v>
                </c:pt>
                <c:pt idx="45">
                  <c:v>2.4547353760445683E-2</c:v>
                </c:pt>
                <c:pt idx="46">
                  <c:v>2.1450936590189148E-2</c:v>
                </c:pt>
                <c:pt idx="47">
                  <c:v>2.1423673021533397E-2</c:v>
                </c:pt>
                <c:pt idx="48">
                  <c:v>2.2532136077972404E-2</c:v>
                </c:pt>
                <c:pt idx="49">
                  <c:v>2.2097283992056165E-2</c:v>
                </c:pt>
                <c:pt idx="50">
                  <c:v>2.4750305415411587E-2</c:v>
                </c:pt>
                <c:pt idx="51">
                  <c:v>2.4390464968730173E-2</c:v>
                </c:pt>
                <c:pt idx="52">
                  <c:v>2.4536502669167508E-2</c:v>
                </c:pt>
                <c:pt idx="53">
                  <c:v>2.2593648103930782E-2</c:v>
                </c:pt>
                <c:pt idx="54">
                  <c:v>2.9303240654812726E-2</c:v>
                </c:pt>
                <c:pt idx="55">
                  <c:v>2.6651359219320186E-2</c:v>
                </c:pt>
                <c:pt idx="56">
                  <c:v>2.8228183962264151E-2</c:v>
                </c:pt>
                <c:pt idx="57">
                  <c:v>2.9318959892020414E-2</c:v>
                </c:pt>
                <c:pt idx="58">
                  <c:v>3.5070473655556225E-2</c:v>
                </c:pt>
                <c:pt idx="59">
                  <c:v>3.0798417695971584E-2</c:v>
                </c:pt>
                <c:pt idx="60">
                  <c:v>2.794288326944044E-2</c:v>
                </c:pt>
                <c:pt idx="61">
                  <c:v>2.7634051420887176E-2</c:v>
                </c:pt>
                <c:pt idx="62">
                  <c:v>2.555177010813213E-2</c:v>
                </c:pt>
                <c:pt idx="63">
                  <c:v>2.2546442972350231E-2</c:v>
                </c:pt>
                <c:pt idx="64">
                  <c:v>2.4150929450460105E-2</c:v>
                </c:pt>
                <c:pt idx="65">
                  <c:v>2.6420560662518335E-2</c:v>
                </c:pt>
                <c:pt idx="66">
                  <c:v>3.1676553590969304E-2</c:v>
                </c:pt>
                <c:pt idx="67">
                  <c:v>3.5867111266448148E-2</c:v>
                </c:pt>
                <c:pt idx="68">
                  <c:v>3.9444967074317966E-2</c:v>
                </c:pt>
                <c:pt idx="69">
                  <c:v>4.2634567340449694E-2</c:v>
                </c:pt>
                <c:pt idx="70">
                  <c:v>4.7710116677853277E-2</c:v>
                </c:pt>
                <c:pt idx="71">
                  <c:v>4.2982962616736779E-2</c:v>
                </c:pt>
                <c:pt idx="72">
                  <c:v>4.5430971890882688E-2</c:v>
                </c:pt>
                <c:pt idx="73">
                  <c:v>4.6299058047011052E-2</c:v>
                </c:pt>
                <c:pt idx="74">
                  <c:v>4.3874738893082202E-2</c:v>
                </c:pt>
                <c:pt idx="75">
                  <c:v>4.5744730569706037E-2</c:v>
                </c:pt>
                <c:pt idx="76">
                  <c:v>4.2693201369304171E-2</c:v>
                </c:pt>
                <c:pt idx="77">
                  <c:v>4.351513905310235E-2</c:v>
                </c:pt>
                <c:pt idx="78">
                  <c:v>4.8356039963669391E-2</c:v>
                </c:pt>
                <c:pt idx="79">
                  <c:v>4.9545829892650703E-2</c:v>
                </c:pt>
                <c:pt idx="80">
                  <c:v>4.8861287225485023E-2</c:v>
                </c:pt>
                <c:pt idx="81">
                  <c:v>5.0029510814845676E-2</c:v>
                </c:pt>
                <c:pt idx="82">
                  <c:v>5.0187278223156787E-2</c:v>
                </c:pt>
                <c:pt idx="83">
                  <c:v>5.2842592823169061E-2</c:v>
                </c:pt>
                <c:pt idx="84">
                  <c:v>5.3699646047530761E-2</c:v>
                </c:pt>
                <c:pt idx="85">
                  <c:v>5.4691096584108277E-2</c:v>
                </c:pt>
                <c:pt idx="86">
                  <c:v>5.5244243084888948E-2</c:v>
                </c:pt>
                <c:pt idx="87">
                  <c:v>5.3697972161618208E-2</c:v>
                </c:pt>
                <c:pt idx="88">
                  <c:v>5.2410919515491698E-2</c:v>
                </c:pt>
                <c:pt idx="89">
                  <c:v>4.9353150512874186E-2</c:v>
                </c:pt>
                <c:pt idx="90">
                  <c:v>5.0016436139277316E-2</c:v>
                </c:pt>
                <c:pt idx="91">
                  <c:v>5.1281596137460951E-2</c:v>
                </c:pt>
                <c:pt idx="92">
                  <c:v>5.1339827365063956E-2</c:v>
                </c:pt>
                <c:pt idx="93">
                  <c:v>5.2314794265169336E-2</c:v>
                </c:pt>
                <c:pt idx="94">
                  <c:v>5.1334056019862226E-2</c:v>
                </c:pt>
                <c:pt idx="95">
                  <c:v>4.9942020518540159E-2</c:v>
                </c:pt>
                <c:pt idx="96">
                  <c:v>4.9641987811594977E-2</c:v>
                </c:pt>
                <c:pt idx="97">
                  <c:v>4.6679741738406E-2</c:v>
                </c:pt>
                <c:pt idx="98">
                  <c:v>4.252415328807959E-2</c:v>
                </c:pt>
                <c:pt idx="99">
                  <c:v>3.8169364881693646E-2</c:v>
                </c:pt>
                <c:pt idx="100">
                  <c:v>3.988512513155313E-2</c:v>
                </c:pt>
                <c:pt idx="101">
                  <c:v>4.290503422824464E-2</c:v>
                </c:pt>
                <c:pt idx="102">
                  <c:v>4.0876120039823639E-2</c:v>
                </c:pt>
                <c:pt idx="103">
                  <c:v>3.8799549507966692E-2</c:v>
                </c:pt>
                <c:pt idx="104">
                  <c:v>4.1164553590960537E-2</c:v>
                </c:pt>
                <c:pt idx="105">
                  <c:v>4.0614888285053143E-2</c:v>
                </c:pt>
                <c:pt idx="106">
                  <c:v>3.946257197696737E-2</c:v>
                </c:pt>
                <c:pt idx="107">
                  <c:v>3.9363813375271471E-2</c:v>
                </c:pt>
                <c:pt idx="112">
                  <c:v>3.5182271301103331E-2</c:v>
                </c:pt>
                <c:pt idx="113">
                  <c:v>3.4012774751080214E-2</c:v>
                </c:pt>
                <c:pt idx="114">
                  <c:v>4.2499906201928492E-2</c:v>
                </c:pt>
                <c:pt idx="115">
                  <c:v>4.3188861870023361E-2</c:v>
                </c:pt>
                <c:pt idx="116">
                  <c:v>4.0197816553139872E-2</c:v>
                </c:pt>
                <c:pt idx="117">
                  <c:v>3.8879645036051028E-2</c:v>
                </c:pt>
                <c:pt idx="118">
                  <c:v>3.9568519324723071E-2</c:v>
                </c:pt>
                <c:pt idx="119">
                  <c:v>4.0393533980953106E-2</c:v>
                </c:pt>
                <c:pt idx="120">
                  <c:v>4.0823125918667318E-2</c:v>
                </c:pt>
                <c:pt idx="121">
                  <c:v>4.1765474519672843E-2</c:v>
                </c:pt>
                <c:pt idx="122">
                  <c:v>4.1231066160818189E-2</c:v>
                </c:pt>
                <c:pt idx="123">
                  <c:v>4.2612294261040455E-2</c:v>
                </c:pt>
                <c:pt idx="124">
                  <c:v>4.117866816101616E-2</c:v>
                </c:pt>
                <c:pt idx="125">
                  <c:v>4.1760435400796603E-2</c:v>
                </c:pt>
                <c:pt idx="126">
                  <c:v>4.1982291957522316E-2</c:v>
                </c:pt>
                <c:pt idx="127">
                  <c:v>4.0964805390294602E-2</c:v>
                </c:pt>
                <c:pt idx="128">
                  <c:v>4.1211973989087373E-2</c:v>
                </c:pt>
                <c:pt idx="129">
                  <c:v>4.2352815983399399E-2</c:v>
                </c:pt>
                <c:pt idx="130">
                  <c:v>3.9729103609880793E-2</c:v>
                </c:pt>
              </c:numCache>
            </c:numRef>
          </c:val>
          <c:smooth val="0"/>
          <c:extLst>
            <c:ext xmlns:c16="http://schemas.microsoft.com/office/drawing/2014/chart" uri="{C3380CC4-5D6E-409C-BE32-E72D297353CC}">
              <c16:uniqueId val="{00000002-A8F3-4D29-A1E9-E1F8CD2DCAA4}"/>
            </c:ext>
          </c:extLst>
        </c:ser>
        <c:ser>
          <c:idx val="3"/>
          <c:order val="3"/>
          <c:tx>
            <c:strRef>
              <c:f>Incidence!$AY$3</c:f>
              <c:strCache>
                <c:ptCount val="1"/>
                <c:pt idx="0">
                  <c:v>Doubtful cases</c:v>
                </c:pt>
              </c:strCache>
            </c:strRef>
          </c:tx>
          <c:spPr>
            <a:ln w="28575" cap="rnd">
              <a:solidFill>
                <a:schemeClr val="accent3"/>
              </a:solidFill>
              <a:round/>
            </a:ln>
            <a:effectLst/>
          </c:spPr>
          <c:marker>
            <c:symbol val="none"/>
          </c:marker>
          <c:cat>
            <c:numRef>
              <c:f>Incidence!$AU$4:$AU$134</c:f>
              <c:numCache>
                <c:formatCode>General</c:formatCode>
                <c:ptCount val="131"/>
                <c:pt idx="0">
                  <c:v>1886</c:v>
                </c:pt>
                <c:pt idx="1">
                  <c:v>1887</c:v>
                </c:pt>
                <c:pt idx="2">
                  <c:v>1888</c:v>
                </c:pt>
                <c:pt idx="3">
                  <c:v>1889</c:v>
                </c:pt>
                <c:pt idx="4">
                  <c:v>1890</c:v>
                </c:pt>
                <c:pt idx="5">
                  <c:v>1891</c:v>
                </c:pt>
                <c:pt idx="6">
                  <c:v>1892</c:v>
                </c:pt>
                <c:pt idx="7">
                  <c:v>1893</c:v>
                </c:pt>
                <c:pt idx="8">
                  <c:v>1894</c:v>
                </c:pt>
                <c:pt idx="9">
                  <c:v>1895</c:v>
                </c:pt>
                <c:pt idx="10">
                  <c:v>1896</c:v>
                </c:pt>
                <c:pt idx="11">
                  <c:v>1897</c:v>
                </c:pt>
                <c:pt idx="12">
                  <c:v>1898</c:v>
                </c:pt>
                <c:pt idx="13">
                  <c:v>1899</c:v>
                </c:pt>
                <c:pt idx="14">
                  <c:v>1900</c:v>
                </c:pt>
                <c:pt idx="15">
                  <c:v>1901</c:v>
                </c:pt>
                <c:pt idx="16">
                  <c:v>1902</c:v>
                </c:pt>
                <c:pt idx="17">
                  <c:v>1903</c:v>
                </c:pt>
                <c:pt idx="18">
                  <c:v>1904</c:v>
                </c:pt>
                <c:pt idx="19">
                  <c:v>1905</c:v>
                </c:pt>
                <c:pt idx="20">
                  <c:v>1906</c:v>
                </c:pt>
                <c:pt idx="21">
                  <c:v>1907</c:v>
                </c:pt>
                <c:pt idx="22">
                  <c:v>1908</c:v>
                </c:pt>
                <c:pt idx="23">
                  <c:v>1909</c:v>
                </c:pt>
                <c:pt idx="24">
                  <c:v>1910</c:v>
                </c:pt>
                <c:pt idx="25">
                  <c:v>1911</c:v>
                </c:pt>
                <c:pt idx="26">
                  <c:v>1912</c:v>
                </c:pt>
                <c:pt idx="27">
                  <c:v>1913</c:v>
                </c:pt>
                <c:pt idx="28">
                  <c:v>1914</c:v>
                </c:pt>
                <c:pt idx="29">
                  <c:v>1915</c:v>
                </c:pt>
                <c:pt idx="30">
                  <c:v>1916</c:v>
                </c:pt>
                <c:pt idx="31">
                  <c:v>1917</c:v>
                </c:pt>
                <c:pt idx="32">
                  <c:v>1918</c:v>
                </c:pt>
                <c:pt idx="33">
                  <c:v>1919</c:v>
                </c:pt>
                <c:pt idx="34">
                  <c:v>1920</c:v>
                </c:pt>
                <c:pt idx="35">
                  <c:v>1921</c:v>
                </c:pt>
                <c:pt idx="36">
                  <c:v>1922</c:v>
                </c:pt>
                <c:pt idx="37">
                  <c:v>1923</c:v>
                </c:pt>
                <c:pt idx="38">
                  <c:v>1924</c:v>
                </c:pt>
                <c:pt idx="39">
                  <c:v>1925</c:v>
                </c:pt>
                <c:pt idx="40">
                  <c:v>1926</c:v>
                </c:pt>
                <c:pt idx="41">
                  <c:v>1927</c:v>
                </c:pt>
                <c:pt idx="42">
                  <c:v>1928</c:v>
                </c:pt>
                <c:pt idx="43">
                  <c:v>1929</c:v>
                </c:pt>
                <c:pt idx="44">
                  <c:v>1930</c:v>
                </c:pt>
                <c:pt idx="45">
                  <c:v>1931</c:v>
                </c:pt>
                <c:pt idx="46">
                  <c:v>1932</c:v>
                </c:pt>
                <c:pt idx="47">
                  <c:v>1933</c:v>
                </c:pt>
                <c:pt idx="48">
                  <c:v>1934</c:v>
                </c:pt>
                <c:pt idx="49">
                  <c:v>1935</c:v>
                </c:pt>
                <c:pt idx="50">
                  <c:v>1936</c:v>
                </c:pt>
                <c:pt idx="51">
                  <c:v>1937</c:v>
                </c:pt>
                <c:pt idx="52">
                  <c:v>1938</c:v>
                </c:pt>
                <c:pt idx="53">
                  <c:v>1939</c:v>
                </c:pt>
                <c:pt idx="54">
                  <c:v>1940</c:v>
                </c:pt>
                <c:pt idx="55">
                  <c:v>1941</c:v>
                </c:pt>
                <c:pt idx="56">
                  <c:v>1942</c:v>
                </c:pt>
                <c:pt idx="57">
                  <c:v>1943</c:v>
                </c:pt>
                <c:pt idx="58">
                  <c:v>1944</c:v>
                </c:pt>
                <c:pt idx="59">
                  <c:v>1945</c:v>
                </c:pt>
                <c:pt idx="60">
                  <c:v>1946</c:v>
                </c:pt>
                <c:pt idx="61">
                  <c:v>1947</c:v>
                </c:pt>
                <c:pt idx="62">
                  <c:v>1948</c:v>
                </c:pt>
                <c:pt idx="63">
                  <c:v>1949</c:v>
                </c:pt>
                <c:pt idx="64">
                  <c:v>1950</c:v>
                </c:pt>
                <c:pt idx="65">
                  <c:v>1951</c:v>
                </c:pt>
                <c:pt idx="66">
                  <c:v>1952</c:v>
                </c:pt>
                <c:pt idx="67">
                  <c:v>1953</c:v>
                </c:pt>
                <c:pt idx="68">
                  <c:v>1954</c:v>
                </c:pt>
                <c:pt idx="69">
                  <c:v>1955</c:v>
                </c:pt>
                <c:pt idx="70">
                  <c:v>1956</c:v>
                </c:pt>
                <c:pt idx="71">
                  <c:v>1957</c:v>
                </c:pt>
                <c:pt idx="72">
                  <c:v>1958</c:v>
                </c:pt>
                <c:pt idx="73">
                  <c:v>1959</c:v>
                </c:pt>
                <c:pt idx="74">
                  <c:v>1960</c:v>
                </c:pt>
                <c:pt idx="75">
                  <c:v>1961</c:v>
                </c:pt>
                <c:pt idx="76">
                  <c:v>1962</c:v>
                </c:pt>
                <c:pt idx="77">
                  <c:v>1963</c:v>
                </c:pt>
                <c:pt idx="78">
                  <c:v>1964</c:v>
                </c:pt>
                <c:pt idx="79">
                  <c:v>1965</c:v>
                </c:pt>
                <c:pt idx="80">
                  <c:v>1966</c:v>
                </c:pt>
                <c:pt idx="81">
                  <c:v>1967</c:v>
                </c:pt>
                <c:pt idx="82">
                  <c:v>1968</c:v>
                </c:pt>
                <c:pt idx="83">
                  <c:v>1969</c:v>
                </c:pt>
                <c:pt idx="84">
                  <c:v>1970</c:v>
                </c:pt>
                <c:pt idx="85">
                  <c:v>1971</c:v>
                </c:pt>
                <c:pt idx="86">
                  <c:v>1972</c:v>
                </c:pt>
                <c:pt idx="87">
                  <c:v>1973</c:v>
                </c:pt>
                <c:pt idx="88">
                  <c:v>1974</c:v>
                </c:pt>
                <c:pt idx="89">
                  <c:v>1975</c:v>
                </c:pt>
                <c:pt idx="90">
                  <c:v>1976</c:v>
                </c:pt>
                <c:pt idx="91">
                  <c:v>1977</c:v>
                </c:pt>
                <c:pt idx="92">
                  <c:v>1978</c:v>
                </c:pt>
                <c:pt idx="93">
                  <c:v>1979</c:v>
                </c:pt>
                <c:pt idx="94">
                  <c:v>1980</c:v>
                </c:pt>
                <c:pt idx="95">
                  <c:v>1981</c:v>
                </c:pt>
                <c:pt idx="96">
                  <c:v>1982</c:v>
                </c:pt>
                <c:pt idx="97">
                  <c:v>1983</c:v>
                </c:pt>
                <c:pt idx="98">
                  <c:v>1984</c:v>
                </c:pt>
                <c:pt idx="99">
                  <c:v>1985</c:v>
                </c:pt>
                <c:pt idx="100">
                  <c:v>1986</c:v>
                </c:pt>
                <c:pt idx="101">
                  <c:v>1987</c:v>
                </c:pt>
                <c:pt idx="102">
                  <c:v>1988</c:v>
                </c:pt>
                <c:pt idx="103">
                  <c:v>1989</c:v>
                </c:pt>
                <c:pt idx="104">
                  <c:v>1990</c:v>
                </c:pt>
                <c:pt idx="105">
                  <c:v>1991</c:v>
                </c:pt>
                <c:pt idx="106">
                  <c:v>1992</c:v>
                </c:pt>
                <c:pt idx="107">
                  <c:v>1993</c:v>
                </c:pt>
                <c:pt idx="108">
                  <c:v>1994</c:v>
                </c:pt>
                <c:pt idx="109">
                  <c:v>1995</c:v>
                </c:pt>
                <c:pt idx="110">
                  <c:v>1996</c:v>
                </c:pt>
                <c:pt idx="111">
                  <c:v>1997</c:v>
                </c:pt>
                <c:pt idx="112">
                  <c:v>1998</c:v>
                </c:pt>
                <c:pt idx="113">
                  <c:v>1999</c:v>
                </c:pt>
                <c:pt idx="114">
                  <c:v>2000</c:v>
                </c:pt>
                <c:pt idx="115">
                  <c:v>2001</c:v>
                </c:pt>
                <c:pt idx="116">
                  <c:v>2002</c:v>
                </c:pt>
                <c:pt idx="117">
                  <c:v>2003</c:v>
                </c:pt>
                <c:pt idx="118">
                  <c:v>2004</c:v>
                </c:pt>
                <c:pt idx="119">
                  <c:v>2005</c:v>
                </c:pt>
                <c:pt idx="120">
                  <c:v>2006</c:v>
                </c:pt>
                <c:pt idx="121">
                  <c:v>2007</c:v>
                </c:pt>
                <c:pt idx="122">
                  <c:v>2008</c:v>
                </c:pt>
                <c:pt idx="123">
                  <c:v>2009</c:v>
                </c:pt>
                <c:pt idx="124">
                  <c:v>2010</c:v>
                </c:pt>
                <c:pt idx="125">
                  <c:v>2011</c:v>
                </c:pt>
                <c:pt idx="126">
                  <c:v>2012</c:v>
                </c:pt>
                <c:pt idx="127">
                  <c:v>2013</c:v>
                </c:pt>
                <c:pt idx="128">
                  <c:v>2014</c:v>
                </c:pt>
                <c:pt idx="129">
                  <c:v>2015</c:v>
                </c:pt>
                <c:pt idx="130">
                  <c:v>2016</c:v>
                </c:pt>
              </c:numCache>
            </c:numRef>
          </c:cat>
          <c:val>
            <c:numRef>
              <c:f>Incidence!$AY$4:$AY$134</c:f>
              <c:numCache>
                <c:formatCode>0%</c:formatCode>
                <c:ptCount val="131"/>
                <c:pt idx="0">
                  <c:v>1.4162064654967799E-3</c:v>
                </c:pt>
                <c:pt idx="1">
                  <c:v>9.163155550988251E-4</c:v>
                </c:pt>
                <c:pt idx="2">
                  <c:v>1.1183125724454313E-3</c:v>
                </c:pt>
                <c:pt idx="3">
                  <c:v>1.4696533104353641E-3</c:v>
                </c:pt>
                <c:pt idx="4">
                  <c:v>1.2977875068407474E-3</c:v>
                </c:pt>
                <c:pt idx="5">
                  <c:v>9.294394174488808E-4</c:v>
                </c:pt>
                <c:pt idx="6">
                  <c:v>1.3249542927778889E-3</c:v>
                </c:pt>
                <c:pt idx="7">
                  <c:v>1.0322112960161371E-3</c:v>
                </c:pt>
                <c:pt idx="8">
                  <c:v>1.2294670636646481E-3</c:v>
                </c:pt>
                <c:pt idx="9">
                  <c:v>1.0986839505197012E-3</c:v>
                </c:pt>
                <c:pt idx="10">
                  <c:v>1.3803521200125013E-3</c:v>
                </c:pt>
                <c:pt idx="11">
                  <c:v>1.3206596347333484E-3</c:v>
                </c:pt>
                <c:pt idx="12">
                  <c:v>1.0929604936818476E-3</c:v>
                </c:pt>
                <c:pt idx="13">
                  <c:v>1.2292371727545028E-3</c:v>
                </c:pt>
                <c:pt idx="14">
                  <c:v>1.0948541853289539E-3</c:v>
                </c:pt>
                <c:pt idx="15">
                  <c:v>1.36895449289164E-3</c:v>
                </c:pt>
                <c:pt idx="16">
                  <c:v>1.1667549318151729E-3</c:v>
                </c:pt>
                <c:pt idx="17">
                  <c:v>1.3322675193178791E-3</c:v>
                </c:pt>
                <c:pt idx="18">
                  <c:v>1.1653855690552939E-3</c:v>
                </c:pt>
                <c:pt idx="19">
                  <c:v>9.5230139503800851E-4</c:v>
                </c:pt>
                <c:pt idx="20">
                  <c:v>9.8033514169165964E-4</c:v>
                </c:pt>
                <c:pt idx="21">
                  <c:v>1.1385134267542095E-3</c:v>
                </c:pt>
                <c:pt idx="22">
                  <c:v>9.3932449612528642E-4</c:v>
                </c:pt>
                <c:pt idx="23">
                  <c:v>1.008318628686665E-3</c:v>
                </c:pt>
                <c:pt idx="24">
                  <c:v>1.2075920788960158E-3</c:v>
                </c:pt>
                <c:pt idx="25">
                  <c:v>1.0790787566435818E-3</c:v>
                </c:pt>
                <c:pt idx="26">
                  <c:v>1.459841176315396E-3</c:v>
                </c:pt>
                <c:pt idx="27">
                  <c:v>1.1021830334921425E-3</c:v>
                </c:pt>
                <c:pt idx="33">
                  <c:v>1.5703791593236901E-3</c:v>
                </c:pt>
                <c:pt idx="34">
                  <c:v>1.5426593518902399E-3</c:v>
                </c:pt>
                <c:pt idx="35">
                  <c:v>1.4708285667592745E-3</c:v>
                </c:pt>
                <c:pt idx="36">
                  <c:v>1.1597161014983532E-3</c:v>
                </c:pt>
                <c:pt idx="37">
                  <c:v>2.2626222705266277E-3</c:v>
                </c:pt>
                <c:pt idx="38">
                  <c:v>1.6401916539096205E-3</c:v>
                </c:pt>
                <c:pt idx="39">
                  <c:v>1.3660011044264249E-3</c:v>
                </c:pt>
                <c:pt idx="40">
                  <c:v>1.8524119159231817E-3</c:v>
                </c:pt>
                <c:pt idx="41">
                  <c:v>1.0670675128975986E-3</c:v>
                </c:pt>
                <c:pt idx="42">
                  <c:v>1.5046025886640811E-3</c:v>
                </c:pt>
                <c:pt idx="43">
                  <c:v>1.1321962145265697E-3</c:v>
                </c:pt>
                <c:pt idx="44">
                  <c:v>1.8325475173125091E-3</c:v>
                </c:pt>
                <c:pt idx="45">
                  <c:v>1.4843864535991789E-3</c:v>
                </c:pt>
                <c:pt idx="46">
                  <c:v>1.409920714848113E-3</c:v>
                </c:pt>
                <c:pt idx="47">
                  <c:v>1.4355598226123531E-3</c:v>
                </c:pt>
                <c:pt idx="48">
                  <c:v>1.3375689683999331E-3</c:v>
                </c:pt>
                <c:pt idx="49">
                  <c:v>1.5104472602164975E-3</c:v>
                </c:pt>
                <c:pt idx="50">
                  <c:v>1.2030103235071948E-3</c:v>
                </c:pt>
                <c:pt idx="51">
                  <c:v>1.5589594851808213E-3</c:v>
                </c:pt>
                <c:pt idx="52">
                  <c:v>1.109147309190593E-3</c:v>
                </c:pt>
                <c:pt idx="53">
                  <c:v>1.1467988052752745E-3</c:v>
                </c:pt>
                <c:pt idx="54">
                  <c:v>1.3586250417610157E-3</c:v>
                </c:pt>
                <c:pt idx="55">
                  <c:v>3.45237607117963E-3</c:v>
                </c:pt>
                <c:pt idx="56">
                  <c:v>1.5723270440251573E-3</c:v>
                </c:pt>
                <c:pt idx="57">
                  <c:v>1.6983543839889875E-3</c:v>
                </c:pt>
                <c:pt idx="58">
                  <c:v>1.4291331437904543E-3</c:v>
                </c:pt>
                <c:pt idx="59">
                  <c:v>1.4854282715750383E-3</c:v>
                </c:pt>
                <c:pt idx="60">
                  <c:v>2.2772834382583616E-3</c:v>
                </c:pt>
                <c:pt idx="61">
                  <c:v>1.7098736296520586E-3</c:v>
                </c:pt>
                <c:pt idx="62">
                  <c:v>1.6479040142201155E-3</c:v>
                </c:pt>
                <c:pt idx="63">
                  <c:v>1.5751008064516128E-3</c:v>
                </c:pt>
                <c:pt idx="64">
                  <c:v>2.6331350012934697E-3</c:v>
                </c:pt>
                <c:pt idx="65">
                  <c:v>7.1973251459963737E-4</c:v>
                </c:pt>
                <c:pt idx="83">
                  <c:v>1.2866166961343394E-3</c:v>
                </c:pt>
                <c:pt idx="84">
                  <c:v>1.3146806000337097E-3</c:v>
                </c:pt>
                <c:pt idx="86">
                  <c:v>1.2689058454830359E-3</c:v>
                </c:pt>
                <c:pt idx="87">
                  <c:v>1.344563397432645E-3</c:v>
                </c:pt>
                <c:pt idx="88">
                  <c:v>1.2827245413614098E-3</c:v>
                </c:pt>
                <c:pt idx="89">
                  <c:v>1.2476449654594934E-3</c:v>
                </c:pt>
                <c:pt idx="90">
                  <c:v>1.2306032484554245E-3</c:v>
                </c:pt>
                <c:pt idx="91">
                  <c:v>9.6740982675376313E-4</c:v>
                </c:pt>
                <c:pt idx="92">
                  <c:v>1.1439664436509863E-3</c:v>
                </c:pt>
                <c:pt idx="93">
                  <c:v>1.3937591548670602E-3</c:v>
                </c:pt>
                <c:pt idx="94">
                  <c:v>1.5648494597335384E-3</c:v>
                </c:pt>
                <c:pt idx="95">
                  <c:v>1.6818475537969922E-3</c:v>
                </c:pt>
                <c:pt idx="96">
                  <c:v>2.0876641259350071E-3</c:v>
                </c:pt>
                <c:pt idx="97">
                  <c:v>1.1628714246042767E-3</c:v>
                </c:pt>
                <c:pt idx="98">
                  <c:v>1.1403225227166612E-3</c:v>
                </c:pt>
                <c:pt idx="99">
                  <c:v>1.1385874399573029E-3</c:v>
                </c:pt>
                <c:pt idx="100">
                  <c:v>1.4626924243235047E-3</c:v>
                </c:pt>
                <c:pt idx="101">
                  <c:v>2.0659022828220224E-3</c:v>
                </c:pt>
                <c:pt idx="102">
                  <c:v>2.5695728440714928E-3</c:v>
                </c:pt>
                <c:pt idx="103">
                  <c:v>2.8155752081679376E-3</c:v>
                </c:pt>
                <c:pt idx="104">
                  <c:v>2.6250963010871322E-3</c:v>
                </c:pt>
                <c:pt idx="105">
                  <c:v>3.264553668302144E-3</c:v>
                </c:pt>
                <c:pt idx="106">
                  <c:v>2.6295585412667946E-3</c:v>
                </c:pt>
                <c:pt idx="107">
                  <c:v>2.4245487905339624E-3</c:v>
                </c:pt>
                <c:pt idx="112">
                  <c:v>2.8737527441983174E-3</c:v>
                </c:pt>
                <c:pt idx="113">
                  <c:v>3.4003381551756529E-3</c:v>
                </c:pt>
                <c:pt idx="114">
                  <c:v>1.6602258657562E-3</c:v>
                </c:pt>
                <c:pt idx="115">
                  <c:v>1.2778334048538598E-3</c:v>
                </c:pt>
                <c:pt idx="116">
                  <c:v>1.0637305216011945E-3</c:v>
                </c:pt>
                <c:pt idx="117">
                  <c:v>1.1739693104085784E-3</c:v>
                </c:pt>
                <c:pt idx="118">
                  <c:v>1.7317273738692981E-3</c:v>
                </c:pt>
                <c:pt idx="119">
                  <c:v>2.0421016470408612E-3</c:v>
                </c:pt>
                <c:pt idx="120">
                  <c:v>2.6065654091131799E-3</c:v>
                </c:pt>
                <c:pt idx="121">
                  <c:v>2.5359337947055121E-3</c:v>
                </c:pt>
                <c:pt idx="122">
                  <c:v>2.1854924926913723E-3</c:v>
                </c:pt>
                <c:pt idx="123">
                  <c:v>2.4754813960959202E-3</c:v>
                </c:pt>
                <c:pt idx="124">
                  <c:v>2.6337909778649483E-3</c:v>
                </c:pt>
                <c:pt idx="125">
                  <c:v>2.9378254442048567E-3</c:v>
                </c:pt>
                <c:pt idx="126">
                  <c:v>3.7469713482791854E-3</c:v>
                </c:pt>
                <c:pt idx="127">
                  <c:v>4.2290875206078419E-3</c:v>
                </c:pt>
                <c:pt idx="128">
                  <c:v>3.8586590926078181E-3</c:v>
                </c:pt>
                <c:pt idx="129">
                  <c:v>2.8022382434577491E-3</c:v>
                </c:pt>
                <c:pt idx="130">
                  <c:v>3.5770394894508403E-3</c:v>
                </c:pt>
              </c:numCache>
            </c:numRef>
          </c:val>
          <c:smooth val="0"/>
          <c:extLst>
            <c:ext xmlns:c16="http://schemas.microsoft.com/office/drawing/2014/chart" uri="{C3380CC4-5D6E-409C-BE32-E72D297353CC}">
              <c16:uniqueId val="{00000003-A8F3-4D29-A1E9-E1F8CD2DCAA4}"/>
            </c:ext>
          </c:extLst>
        </c:ser>
        <c:dLbls>
          <c:showLegendKey val="0"/>
          <c:showVal val="0"/>
          <c:showCatName val="0"/>
          <c:showSerName val="0"/>
          <c:showPercent val="0"/>
          <c:showBubbleSize val="0"/>
        </c:dLbls>
        <c:smooth val="0"/>
        <c:axId val="135217680"/>
        <c:axId val="135187920"/>
      </c:lineChart>
      <c:catAx>
        <c:axId val="135217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600" b="0" i="0" u="none" strike="noStrike" kern="1200" baseline="0">
                <a:solidFill>
                  <a:sysClr val="windowText" lastClr="000000"/>
                </a:solidFill>
                <a:latin typeface="+mn-lt"/>
                <a:ea typeface="+mn-ea"/>
                <a:cs typeface="+mn-cs"/>
              </a:defRPr>
            </a:pPr>
            <a:endParaRPr lang="fr-FR"/>
          </a:p>
        </c:txPr>
        <c:crossAx val="135187920"/>
        <c:crosses val="autoZero"/>
        <c:auto val="1"/>
        <c:lblAlgn val="ctr"/>
        <c:lblOffset val="100"/>
        <c:noMultiLvlLbl val="0"/>
      </c:catAx>
      <c:valAx>
        <c:axId val="135187920"/>
        <c:scaling>
          <c:orientation val="minMax"/>
          <c:max val="6.0000000000000012E-2"/>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1600" b="0" i="0" u="none" strike="noStrike" kern="1200" baseline="0">
                <a:solidFill>
                  <a:sysClr val="windowText" lastClr="000000"/>
                </a:solidFill>
                <a:latin typeface="+mn-lt"/>
                <a:ea typeface="+mn-ea"/>
                <a:cs typeface="+mn-cs"/>
              </a:defRPr>
            </a:pPr>
            <a:endParaRPr lang="fr-FR"/>
          </a:p>
        </c:txPr>
        <c:crossAx val="135217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800" b="0"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noFill/>
    <a:ln>
      <a:noFill/>
    </a:ln>
    <a:effectLst/>
  </c:spPr>
  <c:txPr>
    <a:bodyPr/>
    <a:lstStyle/>
    <a:p>
      <a:pPr>
        <a:defRPr>
          <a:solidFill>
            <a:schemeClr val="tx1"/>
          </a:solidFill>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Graphiques!$X$4</c:f>
              <c:strCache>
                <c:ptCount val="1"/>
                <c:pt idx="0">
                  <c:v>Men</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Graphiques!$W$5:$W$135</c:f>
              <c:numCache>
                <c:formatCode>General</c:formatCode>
                <c:ptCount val="131"/>
                <c:pt idx="0">
                  <c:v>1886</c:v>
                </c:pt>
                <c:pt idx="1">
                  <c:v>1887</c:v>
                </c:pt>
                <c:pt idx="2">
                  <c:v>1888</c:v>
                </c:pt>
                <c:pt idx="3">
                  <c:v>1889</c:v>
                </c:pt>
                <c:pt idx="4">
                  <c:v>1890</c:v>
                </c:pt>
                <c:pt idx="5">
                  <c:v>1891</c:v>
                </c:pt>
                <c:pt idx="6">
                  <c:v>1892</c:v>
                </c:pt>
                <c:pt idx="7">
                  <c:v>1893</c:v>
                </c:pt>
                <c:pt idx="8">
                  <c:v>1894</c:v>
                </c:pt>
                <c:pt idx="9">
                  <c:v>1895</c:v>
                </c:pt>
                <c:pt idx="10">
                  <c:v>1896</c:v>
                </c:pt>
                <c:pt idx="11">
                  <c:v>1897</c:v>
                </c:pt>
                <c:pt idx="12">
                  <c:v>1898</c:v>
                </c:pt>
                <c:pt idx="13">
                  <c:v>1899</c:v>
                </c:pt>
                <c:pt idx="14">
                  <c:v>1900</c:v>
                </c:pt>
                <c:pt idx="15">
                  <c:v>1901</c:v>
                </c:pt>
                <c:pt idx="16">
                  <c:v>1902</c:v>
                </c:pt>
                <c:pt idx="17">
                  <c:v>1903</c:v>
                </c:pt>
                <c:pt idx="18">
                  <c:v>1904</c:v>
                </c:pt>
                <c:pt idx="19">
                  <c:v>1905</c:v>
                </c:pt>
                <c:pt idx="20">
                  <c:v>1906</c:v>
                </c:pt>
                <c:pt idx="21">
                  <c:v>1907</c:v>
                </c:pt>
                <c:pt idx="22">
                  <c:v>1908</c:v>
                </c:pt>
                <c:pt idx="23">
                  <c:v>1909</c:v>
                </c:pt>
                <c:pt idx="24">
                  <c:v>1910</c:v>
                </c:pt>
                <c:pt idx="25">
                  <c:v>1911</c:v>
                </c:pt>
                <c:pt idx="26">
                  <c:v>1912</c:v>
                </c:pt>
                <c:pt idx="27">
                  <c:v>1913</c:v>
                </c:pt>
                <c:pt idx="28">
                  <c:v>1914</c:v>
                </c:pt>
                <c:pt idx="29">
                  <c:v>1915</c:v>
                </c:pt>
                <c:pt idx="30">
                  <c:v>1916</c:v>
                </c:pt>
                <c:pt idx="31">
                  <c:v>1917</c:v>
                </c:pt>
                <c:pt idx="32">
                  <c:v>1918</c:v>
                </c:pt>
                <c:pt idx="33">
                  <c:v>1919</c:v>
                </c:pt>
                <c:pt idx="34">
                  <c:v>1920</c:v>
                </c:pt>
                <c:pt idx="35">
                  <c:v>1921</c:v>
                </c:pt>
                <c:pt idx="36">
                  <c:v>1922</c:v>
                </c:pt>
                <c:pt idx="37">
                  <c:v>1923</c:v>
                </c:pt>
                <c:pt idx="38">
                  <c:v>1924</c:v>
                </c:pt>
                <c:pt idx="39">
                  <c:v>1925</c:v>
                </c:pt>
                <c:pt idx="40">
                  <c:v>1926</c:v>
                </c:pt>
                <c:pt idx="41">
                  <c:v>1927</c:v>
                </c:pt>
                <c:pt idx="42">
                  <c:v>1928</c:v>
                </c:pt>
                <c:pt idx="43">
                  <c:v>1929</c:v>
                </c:pt>
                <c:pt idx="44">
                  <c:v>1930</c:v>
                </c:pt>
                <c:pt idx="45">
                  <c:v>1931</c:v>
                </c:pt>
                <c:pt idx="46">
                  <c:v>1932</c:v>
                </c:pt>
                <c:pt idx="47">
                  <c:v>1933</c:v>
                </c:pt>
                <c:pt idx="48">
                  <c:v>1934</c:v>
                </c:pt>
                <c:pt idx="49">
                  <c:v>1935</c:v>
                </c:pt>
                <c:pt idx="50">
                  <c:v>1936</c:v>
                </c:pt>
                <c:pt idx="51">
                  <c:v>1937</c:v>
                </c:pt>
                <c:pt idx="52">
                  <c:v>1938</c:v>
                </c:pt>
                <c:pt idx="53">
                  <c:v>1939</c:v>
                </c:pt>
                <c:pt idx="54">
                  <c:v>1940</c:v>
                </c:pt>
                <c:pt idx="55">
                  <c:v>1941</c:v>
                </c:pt>
                <c:pt idx="56">
                  <c:v>1942</c:v>
                </c:pt>
                <c:pt idx="57">
                  <c:v>1943</c:v>
                </c:pt>
                <c:pt idx="58">
                  <c:v>1944</c:v>
                </c:pt>
                <c:pt idx="59">
                  <c:v>1945</c:v>
                </c:pt>
                <c:pt idx="60">
                  <c:v>1946</c:v>
                </c:pt>
                <c:pt idx="61">
                  <c:v>1947</c:v>
                </c:pt>
                <c:pt idx="62">
                  <c:v>1948</c:v>
                </c:pt>
                <c:pt idx="63">
                  <c:v>1949</c:v>
                </c:pt>
                <c:pt idx="64">
                  <c:v>1950</c:v>
                </c:pt>
                <c:pt idx="65">
                  <c:v>1951</c:v>
                </c:pt>
                <c:pt idx="66">
                  <c:v>1952</c:v>
                </c:pt>
                <c:pt idx="67">
                  <c:v>1953</c:v>
                </c:pt>
                <c:pt idx="68">
                  <c:v>1954</c:v>
                </c:pt>
                <c:pt idx="69">
                  <c:v>1955</c:v>
                </c:pt>
                <c:pt idx="70">
                  <c:v>1956</c:v>
                </c:pt>
                <c:pt idx="71">
                  <c:v>1957</c:v>
                </c:pt>
                <c:pt idx="72">
                  <c:v>1958</c:v>
                </c:pt>
                <c:pt idx="73">
                  <c:v>1959</c:v>
                </c:pt>
                <c:pt idx="74">
                  <c:v>1960</c:v>
                </c:pt>
                <c:pt idx="75">
                  <c:v>1961</c:v>
                </c:pt>
                <c:pt idx="76">
                  <c:v>1962</c:v>
                </c:pt>
                <c:pt idx="77">
                  <c:v>1963</c:v>
                </c:pt>
                <c:pt idx="78">
                  <c:v>1964</c:v>
                </c:pt>
                <c:pt idx="79">
                  <c:v>1965</c:v>
                </c:pt>
                <c:pt idx="80">
                  <c:v>1966</c:v>
                </c:pt>
                <c:pt idx="81">
                  <c:v>1967</c:v>
                </c:pt>
                <c:pt idx="82">
                  <c:v>1968</c:v>
                </c:pt>
                <c:pt idx="83">
                  <c:v>1969</c:v>
                </c:pt>
                <c:pt idx="84">
                  <c:v>1970</c:v>
                </c:pt>
                <c:pt idx="85">
                  <c:v>1971</c:v>
                </c:pt>
                <c:pt idx="86">
                  <c:v>1972</c:v>
                </c:pt>
                <c:pt idx="87">
                  <c:v>1973</c:v>
                </c:pt>
                <c:pt idx="88">
                  <c:v>1974</c:v>
                </c:pt>
                <c:pt idx="89">
                  <c:v>1975</c:v>
                </c:pt>
                <c:pt idx="90">
                  <c:v>1976</c:v>
                </c:pt>
                <c:pt idx="91">
                  <c:v>1977</c:v>
                </c:pt>
                <c:pt idx="92">
                  <c:v>1978</c:v>
                </c:pt>
                <c:pt idx="93">
                  <c:v>1979</c:v>
                </c:pt>
                <c:pt idx="94">
                  <c:v>1980</c:v>
                </c:pt>
                <c:pt idx="95">
                  <c:v>1981</c:v>
                </c:pt>
                <c:pt idx="96">
                  <c:v>1982</c:v>
                </c:pt>
                <c:pt idx="97">
                  <c:v>1983</c:v>
                </c:pt>
                <c:pt idx="98">
                  <c:v>1984</c:v>
                </c:pt>
                <c:pt idx="99">
                  <c:v>1985</c:v>
                </c:pt>
                <c:pt idx="100">
                  <c:v>1986</c:v>
                </c:pt>
                <c:pt idx="101">
                  <c:v>1987</c:v>
                </c:pt>
                <c:pt idx="102">
                  <c:v>1988</c:v>
                </c:pt>
                <c:pt idx="103">
                  <c:v>1989</c:v>
                </c:pt>
                <c:pt idx="104">
                  <c:v>1990</c:v>
                </c:pt>
                <c:pt idx="105">
                  <c:v>1991</c:v>
                </c:pt>
                <c:pt idx="106">
                  <c:v>1992</c:v>
                </c:pt>
                <c:pt idx="107">
                  <c:v>1993</c:v>
                </c:pt>
                <c:pt idx="108">
                  <c:v>1994</c:v>
                </c:pt>
                <c:pt idx="109">
                  <c:v>1995</c:v>
                </c:pt>
                <c:pt idx="110">
                  <c:v>1996</c:v>
                </c:pt>
                <c:pt idx="111">
                  <c:v>1997</c:v>
                </c:pt>
                <c:pt idx="112">
                  <c:v>1998</c:v>
                </c:pt>
                <c:pt idx="113">
                  <c:v>1999</c:v>
                </c:pt>
                <c:pt idx="114">
                  <c:v>2000</c:v>
                </c:pt>
                <c:pt idx="115">
                  <c:v>2001</c:v>
                </c:pt>
                <c:pt idx="116">
                  <c:v>2002</c:v>
                </c:pt>
                <c:pt idx="117">
                  <c:v>2003</c:v>
                </c:pt>
                <c:pt idx="118">
                  <c:v>2004</c:v>
                </c:pt>
                <c:pt idx="119">
                  <c:v>2005</c:v>
                </c:pt>
                <c:pt idx="120">
                  <c:v>2006</c:v>
                </c:pt>
                <c:pt idx="121">
                  <c:v>2007</c:v>
                </c:pt>
                <c:pt idx="122">
                  <c:v>2008</c:v>
                </c:pt>
                <c:pt idx="123">
                  <c:v>2009</c:v>
                </c:pt>
                <c:pt idx="124">
                  <c:v>2010</c:v>
                </c:pt>
                <c:pt idx="125">
                  <c:v>2011</c:v>
                </c:pt>
                <c:pt idx="126">
                  <c:v>2012</c:v>
                </c:pt>
                <c:pt idx="127">
                  <c:v>2013</c:v>
                </c:pt>
                <c:pt idx="128">
                  <c:v>2014</c:v>
                </c:pt>
                <c:pt idx="129">
                  <c:v>2015</c:v>
                </c:pt>
                <c:pt idx="130">
                  <c:v>2016</c:v>
                </c:pt>
              </c:numCache>
            </c:numRef>
          </c:cat>
          <c:val>
            <c:numRef>
              <c:f>Graphiques!$X$5:$X$135</c:f>
              <c:numCache>
                <c:formatCode>General</c:formatCode>
                <c:ptCount val="131"/>
                <c:pt idx="0">
                  <c:v>2.3828967923145452</c:v>
                </c:pt>
                <c:pt idx="1">
                  <c:v>1.9884089240466549</c:v>
                </c:pt>
                <c:pt idx="2">
                  <c:v>2.1363466502835582</c:v>
                </c:pt>
                <c:pt idx="3">
                  <c:v>1.9184506328075566</c:v>
                </c:pt>
                <c:pt idx="4">
                  <c:v>1.6158136050186511</c:v>
                </c:pt>
                <c:pt idx="5">
                  <c:v>2.7924564253601036</c:v>
                </c:pt>
                <c:pt idx="6">
                  <c:v>2.2434129007946559</c:v>
                </c:pt>
                <c:pt idx="7">
                  <c:v>2.7033402665429138</c:v>
                </c:pt>
                <c:pt idx="8">
                  <c:v>2.2264400892802478</c:v>
                </c:pt>
                <c:pt idx="9">
                  <c:v>2.1689573790444769</c:v>
                </c:pt>
                <c:pt idx="10">
                  <c:v>2.2981616259804065</c:v>
                </c:pt>
                <c:pt idx="11">
                  <c:v>2.2675160250566648</c:v>
                </c:pt>
                <c:pt idx="12">
                  <c:v>2.6316852177787577</c:v>
                </c:pt>
                <c:pt idx="13">
                  <c:v>2.182483744233235</c:v>
                </c:pt>
                <c:pt idx="14">
                  <c:v>2.6617638947402509</c:v>
                </c:pt>
                <c:pt idx="15">
                  <c:v>2.8923088637608898</c:v>
                </c:pt>
                <c:pt idx="16">
                  <c:v>2.968762010075273</c:v>
                </c:pt>
                <c:pt idx="17">
                  <c:v>2.7549032202498727</c:v>
                </c:pt>
                <c:pt idx="18">
                  <c:v>2.748866164292286</c:v>
                </c:pt>
                <c:pt idx="19">
                  <c:v>2.4884780637830861</c:v>
                </c:pt>
                <c:pt idx="20">
                  <c:v>2.6276308804771777</c:v>
                </c:pt>
                <c:pt idx="21">
                  <c:v>2.4889366764730769</c:v>
                </c:pt>
                <c:pt idx="22">
                  <c:v>2.4642691244739301</c:v>
                </c:pt>
                <c:pt idx="23">
                  <c:v>2.523102667489252</c:v>
                </c:pt>
                <c:pt idx="24">
                  <c:v>2.1940386074951612</c:v>
                </c:pt>
                <c:pt idx="25">
                  <c:v>2.4878608615137661</c:v>
                </c:pt>
                <c:pt idx="26">
                  <c:v>2.5963583531272199</c:v>
                </c:pt>
                <c:pt idx="27">
                  <c:v>3.0474874062582935</c:v>
                </c:pt>
                <c:pt idx="33">
                  <c:v>6.4880858851691565</c:v>
                </c:pt>
                <c:pt idx="34">
                  <c:v>5.8967359808145101</c:v>
                </c:pt>
                <c:pt idx="35">
                  <c:v>3.5209254192937705</c:v>
                </c:pt>
                <c:pt idx="36">
                  <c:v>2.4333946098146377</c:v>
                </c:pt>
                <c:pt idx="37">
                  <c:v>4.2073781870219804</c:v>
                </c:pt>
                <c:pt idx="38">
                  <c:v>3.8563626417774555</c:v>
                </c:pt>
                <c:pt idx="39">
                  <c:v>2.6294626341644256</c:v>
                </c:pt>
                <c:pt idx="40">
                  <c:v>2.6572748768978713</c:v>
                </c:pt>
                <c:pt idx="41">
                  <c:v>2.2518421924345011</c:v>
                </c:pt>
                <c:pt idx="42">
                  <c:v>2.4096660583316742</c:v>
                </c:pt>
                <c:pt idx="43">
                  <c:v>1.9354159246524985</c:v>
                </c:pt>
                <c:pt idx="44">
                  <c:v>2.2242843365147267</c:v>
                </c:pt>
                <c:pt idx="45">
                  <c:v>3.1059276629447297</c:v>
                </c:pt>
                <c:pt idx="46">
                  <c:v>2.6884495205988879</c:v>
                </c:pt>
                <c:pt idx="47">
                  <c:v>2.3312800482059637</c:v>
                </c:pt>
                <c:pt idx="48">
                  <c:v>2.0056924977439015</c:v>
                </c:pt>
                <c:pt idx="49">
                  <c:v>1.3175026444595903</c:v>
                </c:pt>
                <c:pt idx="50">
                  <c:v>1.4597653986698373</c:v>
                </c:pt>
                <c:pt idx="51">
                  <c:v>1.333680736958027</c:v>
                </c:pt>
                <c:pt idx="52">
                  <c:v>1.3779783824201868</c:v>
                </c:pt>
                <c:pt idx="53">
                  <c:v>1.5771659371465405</c:v>
                </c:pt>
                <c:pt idx="54">
                  <c:v>2.5153012122042417</c:v>
                </c:pt>
                <c:pt idx="55">
                  <c:v>1.9865393564716118</c:v>
                </c:pt>
                <c:pt idx="56">
                  <c:v>3.795921873519144</c:v>
                </c:pt>
                <c:pt idx="57">
                  <c:v>13.876620302211554</c:v>
                </c:pt>
                <c:pt idx="58">
                  <c:v>35.945239405613648</c:v>
                </c:pt>
                <c:pt idx="59">
                  <c:v>4.1337910018866229</c:v>
                </c:pt>
                <c:pt idx="60">
                  <c:v>4.392021064133024</c:v>
                </c:pt>
                <c:pt idx="61">
                  <c:v>1.6368794722315434</c:v>
                </c:pt>
                <c:pt idx="62">
                  <c:v>1.9644324127561248</c:v>
                </c:pt>
                <c:pt idx="63">
                  <c:v>1.7174696543110017</c:v>
                </c:pt>
                <c:pt idx="64">
                  <c:v>1.2459882996996816</c:v>
                </c:pt>
                <c:pt idx="65">
                  <c:v>1.3107577162668311</c:v>
                </c:pt>
                <c:pt idx="66">
                  <c:v>0.72084926274560324</c:v>
                </c:pt>
                <c:pt idx="67">
                  <c:v>0.69431988474289907</c:v>
                </c:pt>
                <c:pt idx="68">
                  <c:v>0.92249167307125735</c:v>
                </c:pt>
                <c:pt idx="69">
                  <c:v>0.91775293242137757</c:v>
                </c:pt>
                <c:pt idx="70">
                  <c:v>0.95764091999651135</c:v>
                </c:pt>
                <c:pt idx="71">
                  <c:v>0.83733879248051657</c:v>
                </c:pt>
                <c:pt idx="72">
                  <c:v>0.87668808820291411</c:v>
                </c:pt>
                <c:pt idx="73">
                  <c:v>0.76096483178648577</c:v>
                </c:pt>
                <c:pt idx="74">
                  <c:v>0.75759643617723527</c:v>
                </c:pt>
                <c:pt idx="75">
                  <c:v>0.84494371229577658</c:v>
                </c:pt>
                <c:pt idx="76">
                  <c:v>0.46530358566266711</c:v>
                </c:pt>
                <c:pt idx="77">
                  <c:v>0.7911540190074754</c:v>
                </c:pt>
                <c:pt idx="78">
                  <c:v>0.45657211094484884</c:v>
                </c:pt>
                <c:pt idx="79">
                  <c:v>0.62434840363263122</c:v>
                </c:pt>
                <c:pt idx="80">
                  <c:v>0.83429053911319828</c:v>
                </c:pt>
                <c:pt idx="81">
                  <c:v>0.70245258125779886</c:v>
                </c:pt>
                <c:pt idx="82">
                  <c:v>0.86993367074029015</c:v>
                </c:pt>
                <c:pt idx="83">
                  <c:v>0.82562109728642685</c:v>
                </c:pt>
                <c:pt idx="84">
                  <c:v>1.1849959620204562</c:v>
                </c:pt>
                <c:pt idx="85">
                  <c:v>1.1197345933234875</c:v>
                </c:pt>
                <c:pt idx="86">
                  <c:v>1.4098446929815931</c:v>
                </c:pt>
                <c:pt idx="87">
                  <c:v>1.1747019954096423</c:v>
                </c:pt>
                <c:pt idx="88">
                  <c:v>1.1707465966030579</c:v>
                </c:pt>
                <c:pt idx="89">
                  <c:v>1.3128588480851433</c:v>
                </c:pt>
                <c:pt idx="90">
                  <c:v>0.95696776027624753</c:v>
                </c:pt>
                <c:pt idx="91">
                  <c:v>1.0392285930860954</c:v>
                </c:pt>
                <c:pt idx="92">
                  <c:v>1.2463907898368047</c:v>
                </c:pt>
                <c:pt idx="93">
                  <c:v>1.9516882414728354</c:v>
                </c:pt>
                <c:pt idx="94">
                  <c:v>1.7426773062648522</c:v>
                </c:pt>
                <c:pt idx="95">
                  <c:v>1.5985271959300251</c:v>
                </c:pt>
                <c:pt idx="96">
                  <c:v>1.7868993680609606</c:v>
                </c:pt>
                <c:pt idx="97">
                  <c:v>2.3694074579593853</c:v>
                </c:pt>
                <c:pt idx="98">
                  <c:v>2.0579814444909394</c:v>
                </c:pt>
                <c:pt idx="99">
                  <c:v>2.3483591256248477</c:v>
                </c:pt>
                <c:pt idx="100">
                  <c:v>2.2849031154342403</c:v>
                </c:pt>
                <c:pt idx="101">
                  <c:v>2.0958624665997858</c:v>
                </c:pt>
                <c:pt idx="102">
                  <c:v>2.0060497911898638</c:v>
                </c:pt>
                <c:pt idx="103">
                  <c:v>1.7097462643846564</c:v>
                </c:pt>
                <c:pt idx="104">
                  <c:v>2.0942872770815981</c:v>
                </c:pt>
                <c:pt idx="105">
                  <c:v>2.535808841731479</c:v>
                </c:pt>
                <c:pt idx="106">
                  <c:v>2.2600701395460967</c:v>
                </c:pt>
                <c:pt idx="107">
                  <c:v>2.2507088972651759</c:v>
                </c:pt>
                <c:pt idx="108">
                  <c:v>2.1223521887818122</c:v>
                </c:pt>
                <c:pt idx="109">
                  <c:v>2.0175004037522681</c:v>
                </c:pt>
                <c:pt idx="112">
                  <c:v>2.2453011560293854</c:v>
                </c:pt>
                <c:pt idx="113">
                  <c:v>2.5600686098387437</c:v>
                </c:pt>
                <c:pt idx="114">
                  <c:v>2.2545815641269336</c:v>
                </c:pt>
                <c:pt idx="115">
                  <c:v>2.7633351546826552</c:v>
                </c:pt>
                <c:pt idx="116">
                  <c:v>2.6312735967620693</c:v>
                </c:pt>
                <c:pt idx="117">
                  <c:v>1.8711725289024757</c:v>
                </c:pt>
                <c:pt idx="118">
                  <c:v>2.1571797659283458</c:v>
                </c:pt>
                <c:pt idx="119">
                  <c:v>2.0087476082739339</c:v>
                </c:pt>
                <c:pt idx="120">
                  <c:v>1.9370030437097328</c:v>
                </c:pt>
                <c:pt idx="121">
                  <c:v>1.9991509375297052</c:v>
                </c:pt>
                <c:pt idx="122">
                  <c:v>1.8300249912787874</c:v>
                </c:pt>
                <c:pt idx="123">
                  <c:v>1.6633789729239707</c:v>
                </c:pt>
                <c:pt idx="124">
                  <c:v>1.4977830470617475</c:v>
                </c:pt>
                <c:pt idx="125">
                  <c:v>1.6134962469984566</c:v>
                </c:pt>
                <c:pt idx="126">
                  <c:v>1.6204338177540438</c:v>
                </c:pt>
                <c:pt idx="127">
                  <c:v>1.2635283369577368</c:v>
                </c:pt>
                <c:pt idx="128">
                  <c:v>1.6576493275636208</c:v>
                </c:pt>
                <c:pt idx="129">
                  <c:v>1.4489307162988223</c:v>
                </c:pt>
                <c:pt idx="130">
                  <c:v>1.5847950441297884</c:v>
                </c:pt>
              </c:numCache>
            </c:numRef>
          </c:val>
          <c:smooth val="0"/>
          <c:extLst>
            <c:ext xmlns:c16="http://schemas.microsoft.com/office/drawing/2014/chart" uri="{C3380CC4-5D6E-409C-BE32-E72D297353CC}">
              <c16:uniqueId val="{00000001-86BE-4B66-BD5B-9B926A7C2A01}"/>
            </c:ext>
          </c:extLst>
        </c:ser>
        <c:ser>
          <c:idx val="1"/>
          <c:order val="1"/>
          <c:tx>
            <c:strRef>
              <c:f>Graphiques!$Y$4</c:f>
              <c:strCache>
                <c:ptCount val="1"/>
                <c:pt idx="0">
                  <c:v>Women</c:v>
                </c:pt>
              </c:strCache>
            </c:strRef>
          </c:tx>
          <c:spPr>
            <a:ln w="28575" cap="rnd">
              <a:solidFill>
                <a:schemeClr val="accent3"/>
              </a:solidFill>
              <a:round/>
            </a:ln>
            <a:effectLst/>
          </c:spPr>
          <c:marker>
            <c:symbol val="none"/>
          </c:marker>
          <c:trendline>
            <c:spPr>
              <a:ln w="19050" cap="rnd">
                <a:solidFill>
                  <a:schemeClr val="accent2"/>
                </a:solidFill>
                <a:prstDash val="sysDot"/>
              </a:ln>
              <a:effectLst/>
            </c:spPr>
            <c:trendlineType val="linear"/>
            <c:dispRSqr val="0"/>
            <c:dispEq val="0"/>
          </c:trendline>
          <c:cat>
            <c:numRef>
              <c:f>Graphiques!$W$5:$W$135</c:f>
              <c:numCache>
                <c:formatCode>General</c:formatCode>
                <c:ptCount val="131"/>
                <c:pt idx="0">
                  <c:v>1886</c:v>
                </c:pt>
                <c:pt idx="1">
                  <c:v>1887</c:v>
                </c:pt>
                <c:pt idx="2">
                  <c:v>1888</c:v>
                </c:pt>
                <c:pt idx="3">
                  <c:v>1889</c:v>
                </c:pt>
                <c:pt idx="4">
                  <c:v>1890</c:v>
                </c:pt>
                <c:pt idx="5">
                  <c:v>1891</c:v>
                </c:pt>
                <c:pt idx="6">
                  <c:v>1892</c:v>
                </c:pt>
                <c:pt idx="7">
                  <c:v>1893</c:v>
                </c:pt>
                <c:pt idx="8">
                  <c:v>1894</c:v>
                </c:pt>
                <c:pt idx="9">
                  <c:v>1895</c:v>
                </c:pt>
                <c:pt idx="10">
                  <c:v>1896</c:v>
                </c:pt>
                <c:pt idx="11">
                  <c:v>1897</c:v>
                </c:pt>
                <c:pt idx="12">
                  <c:v>1898</c:v>
                </c:pt>
                <c:pt idx="13">
                  <c:v>1899</c:v>
                </c:pt>
                <c:pt idx="14">
                  <c:v>1900</c:v>
                </c:pt>
                <c:pt idx="15">
                  <c:v>1901</c:v>
                </c:pt>
                <c:pt idx="16">
                  <c:v>1902</c:v>
                </c:pt>
                <c:pt idx="17">
                  <c:v>1903</c:v>
                </c:pt>
                <c:pt idx="18">
                  <c:v>1904</c:v>
                </c:pt>
                <c:pt idx="19">
                  <c:v>1905</c:v>
                </c:pt>
                <c:pt idx="20">
                  <c:v>1906</c:v>
                </c:pt>
                <c:pt idx="21">
                  <c:v>1907</c:v>
                </c:pt>
                <c:pt idx="22">
                  <c:v>1908</c:v>
                </c:pt>
                <c:pt idx="23">
                  <c:v>1909</c:v>
                </c:pt>
                <c:pt idx="24">
                  <c:v>1910</c:v>
                </c:pt>
                <c:pt idx="25">
                  <c:v>1911</c:v>
                </c:pt>
                <c:pt idx="26">
                  <c:v>1912</c:v>
                </c:pt>
                <c:pt idx="27">
                  <c:v>1913</c:v>
                </c:pt>
                <c:pt idx="28">
                  <c:v>1914</c:v>
                </c:pt>
                <c:pt idx="29">
                  <c:v>1915</c:v>
                </c:pt>
                <c:pt idx="30">
                  <c:v>1916</c:v>
                </c:pt>
                <c:pt idx="31">
                  <c:v>1917</c:v>
                </c:pt>
                <c:pt idx="32">
                  <c:v>1918</c:v>
                </c:pt>
                <c:pt idx="33">
                  <c:v>1919</c:v>
                </c:pt>
                <c:pt idx="34">
                  <c:v>1920</c:v>
                </c:pt>
                <c:pt idx="35">
                  <c:v>1921</c:v>
                </c:pt>
                <c:pt idx="36">
                  <c:v>1922</c:v>
                </c:pt>
                <c:pt idx="37">
                  <c:v>1923</c:v>
                </c:pt>
                <c:pt idx="38">
                  <c:v>1924</c:v>
                </c:pt>
                <c:pt idx="39">
                  <c:v>1925</c:v>
                </c:pt>
                <c:pt idx="40">
                  <c:v>1926</c:v>
                </c:pt>
                <c:pt idx="41">
                  <c:v>1927</c:v>
                </c:pt>
                <c:pt idx="42">
                  <c:v>1928</c:v>
                </c:pt>
                <c:pt idx="43">
                  <c:v>1929</c:v>
                </c:pt>
                <c:pt idx="44">
                  <c:v>1930</c:v>
                </c:pt>
                <c:pt idx="45">
                  <c:v>1931</c:v>
                </c:pt>
                <c:pt idx="46">
                  <c:v>1932</c:v>
                </c:pt>
                <c:pt idx="47">
                  <c:v>1933</c:v>
                </c:pt>
                <c:pt idx="48">
                  <c:v>1934</c:v>
                </c:pt>
                <c:pt idx="49">
                  <c:v>1935</c:v>
                </c:pt>
                <c:pt idx="50">
                  <c:v>1936</c:v>
                </c:pt>
                <c:pt idx="51">
                  <c:v>1937</c:v>
                </c:pt>
                <c:pt idx="52">
                  <c:v>1938</c:v>
                </c:pt>
                <c:pt idx="53">
                  <c:v>1939</c:v>
                </c:pt>
                <c:pt idx="54">
                  <c:v>1940</c:v>
                </c:pt>
                <c:pt idx="55">
                  <c:v>1941</c:v>
                </c:pt>
                <c:pt idx="56">
                  <c:v>1942</c:v>
                </c:pt>
                <c:pt idx="57">
                  <c:v>1943</c:v>
                </c:pt>
                <c:pt idx="58">
                  <c:v>1944</c:v>
                </c:pt>
                <c:pt idx="59">
                  <c:v>1945</c:v>
                </c:pt>
                <c:pt idx="60">
                  <c:v>1946</c:v>
                </c:pt>
                <c:pt idx="61">
                  <c:v>1947</c:v>
                </c:pt>
                <c:pt idx="62">
                  <c:v>1948</c:v>
                </c:pt>
                <c:pt idx="63">
                  <c:v>1949</c:v>
                </c:pt>
                <c:pt idx="64">
                  <c:v>1950</c:v>
                </c:pt>
                <c:pt idx="65">
                  <c:v>1951</c:v>
                </c:pt>
                <c:pt idx="66">
                  <c:v>1952</c:v>
                </c:pt>
                <c:pt idx="67">
                  <c:v>1953</c:v>
                </c:pt>
                <c:pt idx="68">
                  <c:v>1954</c:v>
                </c:pt>
                <c:pt idx="69">
                  <c:v>1955</c:v>
                </c:pt>
                <c:pt idx="70">
                  <c:v>1956</c:v>
                </c:pt>
                <c:pt idx="71">
                  <c:v>1957</c:v>
                </c:pt>
                <c:pt idx="72">
                  <c:v>1958</c:v>
                </c:pt>
                <c:pt idx="73">
                  <c:v>1959</c:v>
                </c:pt>
                <c:pt idx="74">
                  <c:v>1960</c:v>
                </c:pt>
                <c:pt idx="75">
                  <c:v>1961</c:v>
                </c:pt>
                <c:pt idx="76">
                  <c:v>1962</c:v>
                </c:pt>
                <c:pt idx="77">
                  <c:v>1963</c:v>
                </c:pt>
                <c:pt idx="78">
                  <c:v>1964</c:v>
                </c:pt>
                <c:pt idx="79">
                  <c:v>1965</c:v>
                </c:pt>
                <c:pt idx="80">
                  <c:v>1966</c:v>
                </c:pt>
                <c:pt idx="81">
                  <c:v>1967</c:v>
                </c:pt>
                <c:pt idx="82">
                  <c:v>1968</c:v>
                </c:pt>
                <c:pt idx="83">
                  <c:v>1969</c:v>
                </c:pt>
                <c:pt idx="84">
                  <c:v>1970</c:v>
                </c:pt>
                <c:pt idx="85">
                  <c:v>1971</c:v>
                </c:pt>
                <c:pt idx="86">
                  <c:v>1972</c:v>
                </c:pt>
                <c:pt idx="87">
                  <c:v>1973</c:v>
                </c:pt>
                <c:pt idx="88">
                  <c:v>1974</c:v>
                </c:pt>
                <c:pt idx="89">
                  <c:v>1975</c:v>
                </c:pt>
                <c:pt idx="90">
                  <c:v>1976</c:v>
                </c:pt>
                <c:pt idx="91">
                  <c:v>1977</c:v>
                </c:pt>
                <c:pt idx="92">
                  <c:v>1978</c:v>
                </c:pt>
                <c:pt idx="93">
                  <c:v>1979</c:v>
                </c:pt>
                <c:pt idx="94">
                  <c:v>1980</c:v>
                </c:pt>
                <c:pt idx="95">
                  <c:v>1981</c:v>
                </c:pt>
                <c:pt idx="96">
                  <c:v>1982</c:v>
                </c:pt>
                <c:pt idx="97">
                  <c:v>1983</c:v>
                </c:pt>
                <c:pt idx="98">
                  <c:v>1984</c:v>
                </c:pt>
                <c:pt idx="99">
                  <c:v>1985</c:v>
                </c:pt>
                <c:pt idx="100">
                  <c:v>1986</c:v>
                </c:pt>
                <c:pt idx="101">
                  <c:v>1987</c:v>
                </c:pt>
                <c:pt idx="102">
                  <c:v>1988</c:v>
                </c:pt>
                <c:pt idx="103">
                  <c:v>1989</c:v>
                </c:pt>
                <c:pt idx="104">
                  <c:v>1990</c:v>
                </c:pt>
                <c:pt idx="105">
                  <c:v>1991</c:v>
                </c:pt>
                <c:pt idx="106">
                  <c:v>1992</c:v>
                </c:pt>
                <c:pt idx="107">
                  <c:v>1993</c:v>
                </c:pt>
                <c:pt idx="108">
                  <c:v>1994</c:v>
                </c:pt>
                <c:pt idx="109">
                  <c:v>1995</c:v>
                </c:pt>
                <c:pt idx="110">
                  <c:v>1996</c:v>
                </c:pt>
                <c:pt idx="111">
                  <c:v>1997</c:v>
                </c:pt>
                <c:pt idx="112">
                  <c:v>1998</c:v>
                </c:pt>
                <c:pt idx="113">
                  <c:v>1999</c:v>
                </c:pt>
                <c:pt idx="114">
                  <c:v>2000</c:v>
                </c:pt>
                <c:pt idx="115">
                  <c:v>2001</c:v>
                </c:pt>
                <c:pt idx="116">
                  <c:v>2002</c:v>
                </c:pt>
                <c:pt idx="117">
                  <c:v>2003</c:v>
                </c:pt>
                <c:pt idx="118">
                  <c:v>2004</c:v>
                </c:pt>
                <c:pt idx="119">
                  <c:v>2005</c:v>
                </c:pt>
                <c:pt idx="120">
                  <c:v>2006</c:v>
                </c:pt>
                <c:pt idx="121">
                  <c:v>2007</c:v>
                </c:pt>
                <c:pt idx="122">
                  <c:v>2008</c:v>
                </c:pt>
                <c:pt idx="123">
                  <c:v>2009</c:v>
                </c:pt>
                <c:pt idx="124">
                  <c:v>2010</c:v>
                </c:pt>
                <c:pt idx="125">
                  <c:v>2011</c:v>
                </c:pt>
                <c:pt idx="126">
                  <c:v>2012</c:v>
                </c:pt>
                <c:pt idx="127">
                  <c:v>2013</c:v>
                </c:pt>
                <c:pt idx="128">
                  <c:v>2014</c:v>
                </c:pt>
                <c:pt idx="129">
                  <c:v>2015</c:v>
                </c:pt>
                <c:pt idx="130">
                  <c:v>2016</c:v>
                </c:pt>
              </c:numCache>
            </c:numRef>
          </c:cat>
          <c:val>
            <c:numRef>
              <c:f>Graphiques!$Y$5:$Y$135</c:f>
              <c:numCache>
                <c:formatCode>General</c:formatCode>
                <c:ptCount val="131"/>
                <c:pt idx="0">
                  <c:v>1.0869471069459147</c:v>
                </c:pt>
                <c:pt idx="1">
                  <c:v>0.87390184569750384</c:v>
                </c:pt>
                <c:pt idx="2">
                  <c:v>1.2638758182140803</c:v>
                </c:pt>
                <c:pt idx="3">
                  <c:v>0.75691570015936371</c:v>
                </c:pt>
                <c:pt idx="4">
                  <c:v>1.2462973898432994</c:v>
                </c:pt>
                <c:pt idx="5">
                  <c:v>1.1768676849296373</c:v>
                </c:pt>
                <c:pt idx="6">
                  <c:v>0.61484126497441849</c:v>
                </c:pt>
                <c:pt idx="7">
                  <c:v>0.99309749190024887</c:v>
                </c:pt>
                <c:pt idx="8">
                  <c:v>1.0449378697358287</c:v>
                </c:pt>
                <c:pt idx="9">
                  <c:v>0.78244359325014079</c:v>
                </c:pt>
                <c:pt idx="10">
                  <c:v>1.2061720752917351</c:v>
                </c:pt>
                <c:pt idx="11">
                  <c:v>1.098312214467426</c:v>
                </c:pt>
                <c:pt idx="12">
                  <c:v>0.96318931245138895</c:v>
                </c:pt>
                <c:pt idx="13">
                  <c:v>1.0409482265067651</c:v>
                </c:pt>
                <c:pt idx="14">
                  <c:v>1.0298429357114662</c:v>
                </c:pt>
                <c:pt idx="15">
                  <c:v>1.0528686283169018</c:v>
                </c:pt>
                <c:pt idx="16">
                  <c:v>0.72548986889672573</c:v>
                </c:pt>
                <c:pt idx="17">
                  <c:v>0.80177490055127754</c:v>
                </c:pt>
                <c:pt idx="18">
                  <c:v>0.90453853623899383</c:v>
                </c:pt>
                <c:pt idx="19">
                  <c:v>1.1447939587268272</c:v>
                </c:pt>
                <c:pt idx="20">
                  <c:v>1.4907994895392118</c:v>
                </c:pt>
                <c:pt idx="21">
                  <c:v>0.92843170545121845</c:v>
                </c:pt>
                <c:pt idx="22">
                  <c:v>1.2973660226325503</c:v>
                </c:pt>
                <c:pt idx="23">
                  <c:v>1.6071849739990955</c:v>
                </c:pt>
                <c:pt idx="24">
                  <c:v>0.98771456597352691</c:v>
                </c:pt>
                <c:pt idx="25">
                  <c:v>1.1172763781304853</c:v>
                </c:pt>
                <c:pt idx="26">
                  <c:v>1.449314698132782</c:v>
                </c:pt>
                <c:pt idx="27">
                  <c:v>1.5398783470006234</c:v>
                </c:pt>
                <c:pt idx="33">
                  <c:v>2.7218183840511911</c:v>
                </c:pt>
                <c:pt idx="34">
                  <c:v>1.5285935950610614</c:v>
                </c:pt>
                <c:pt idx="35">
                  <c:v>1.428555744692221</c:v>
                </c:pt>
                <c:pt idx="36">
                  <c:v>1.1279240282836132</c:v>
                </c:pt>
                <c:pt idx="37">
                  <c:v>1.1713704565793797</c:v>
                </c:pt>
                <c:pt idx="38">
                  <c:v>1.0798057429468439</c:v>
                </c:pt>
                <c:pt idx="39">
                  <c:v>1.1938089070082551</c:v>
                </c:pt>
                <c:pt idx="40">
                  <c:v>1.4368225350238097</c:v>
                </c:pt>
                <c:pt idx="41">
                  <c:v>1.4266308173530866</c:v>
                </c:pt>
                <c:pt idx="42">
                  <c:v>1.5651326213884567</c:v>
                </c:pt>
                <c:pt idx="43">
                  <c:v>1.455619876958179</c:v>
                </c:pt>
                <c:pt idx="44">
                  <c:v>1.4479204487964406</c:v>
                </c:pt>
                <c:pt idx="45">
                  <c:v>1.7312715433578671</c:v>
                </c:pt>
                <c:pt idx="46">
                  <c:v>1.5005074498379756</c:v>
                </c:pt>
                <c:pt idx="47">
                  <c:v>1.5159955578923812</c:v>
                </c:pt>
                <c:pt idx="48">
                  <c:v>1.6293718232490992</c:v>
                </c:pt>
                <c:pt idx="49">
                  <c:v>1.026477754973792</c:v>
                </c:pt>
                <c:pt idx="50">
                  <c:v>0.80852278131836763</c:v>
                </c:pt>
                <c:pt idx="51">
                  <c:v>0.66316703946128097</c:v>
                </c:pt>
                <c:pt idx="52">
                  <c:v>1.1091728119560333</c:v>
                </c:pt>
                <c:pt idx="53">
                  <c:v>0.9701724043688047</c:v>
                </c:pt>
                <c:pt idx="54">
                  <c:v>1.2361841562555791</c:v>
                </c:pt>
                <c:pt idx="55">
                  <c:v>0.66689047193337858</c:v>
                </c:pt>
                <c:pt idx="56">
                  <c:v>1.4798993859372322</c:v>
                </c:pt>
                <c:pt idx="57">
                  <c:v>3.1255838101439273</c:v>
                </c:pt>
                <c:pt idx="58">
                  <c:v>9.2169414492017392</c:v>
                </c:pt>
                <c:pt idx="59">
                  <c:v>1.8112754484200504</c:v>
                </c:pt>
                <c:pt idx="60">
                  <c:v>1.3120318711284809</c:v>
                </c:pt>
                <c:pt idx="61">
                  <c:v>0.79141279870450387</c:v>
                </c:pt>
                <c:pt idx="62">
                  <c:v>0.92330476628386449</c:v>
                </c:pt>
                <c:pt idx="63">
                  <c:v>0.8937966729450153</c:v>
                </c:pt>
                <c:pt idx="64">
                  <c:v>0.72964124224157645</c:v>
                </c:pt>
                <c:pt idx="65">
                  <c:v>0.59009797442061462</c:v>
                </c:pt>
                <c:pt idx="66">
                  <c:v>0.65463906587971521</c:v>
                </c:pt>
                <c:pt idx="67">
                  <c:v>0.49359471117754194</c:v>
                </c:pt>
                <c:pt idx="68">
                  <c:v>0.71376043121836452</c:v>
                </c:pt>
                <c:pt idx="69">
                  <c:v>0.75387968102463776</c:v>
                </c:pt>
                <c:pt idx="70">
                  <c:v>0.74921767351605872</c:v>
                </c:pt>
                <c:pt idx="71">
                  <c:v>0.56888428335732311</c:v>
                </c:pt>
                <c:pt idx="72">
                  <c:v>0.58642797165858773</c:v>
                </c:pt>
                <c:pt idx="73">
                  <c:v>0.64714901199221042</c:v>
                </c:pt>
                <c:pt idx="74">
                  <c:v>0.60013569496731567</c:v>
                </c:pt>
                <c:pt idx="75">
                  <c:v>0.59744721473842533</c:v>
                </c:pt>
                <c:pt idx="76">
                  <c:v>0.59480880614437504</c:v>
                </c:pt>
                <c:pt idx="77">
                  <c:v>0.61188469982308091</c:v>
                </c:pt>
                <c:pt idx="78">
                  <c:v>0.69057586807740856</c:v>
                </c:pt>
                <c:pt idx="79">
                  <c:v>0.87158185569945523</c:v>
                </c:pt>
                <c:pt idx="80">
                  <c:v>0.6387569048848728</c:v>
                </c:pt>
                <c:pt idx="81">
                  <c:v>0.98296913814801856</c:v>
                </c:pt>
                <c:pt idx="82">
                  <c:v>0.77460083850540762</c:v>
                </c:pt>
                <c:pt idx="83">
                  <c:v>0.85325696818905661</c:v>
                </c:pt>
                <c:pt idx="84">
                  <c:v>1.0142410601496674</c:v>
                </c:pt>
                <c:pt idx="85">
                  <c:v>0.9109501675844659</c:v>
                </c:pt>
                <c:pt idx="86">
                  <c:v>1.0486369937352007</c:v>
                </c:pt>
                <c:pt idx="87">
                  <c:v>1.0252176401359439</c:v>
                </c:pt>
                <c:pt idx="88">
                  <c:v>0.94204489685760884</c:v>
                </c:pt>
                <c:pt idx="89">
                  <c:v>0.51979083616752619</c:v>
                </c:pt>
                <c:pt idx="90">
                  <c:v>0.89795669953021906</c:v>
                </c:pt>
                <c:pt idx="91">
                  <c:v>0.77703228061066376</c:v>
                </c:pt>
                <c:pt idx="92">
                  <c:v>0.85561344101062675</c:v>
                </c:pt>
                <c:pt idx="93">
                  <c:v>1.4308315178002395</c:v>
                </c:pt>
                <c:pt idx="94">
                  <c:v>1.2303851552046532</c:v>
                </c:pt>
                <c:pt idx="95">
                  <c:v>1.1304931181231435</c:v>
                </c:pt>
                <c:pt idx="96">
                  <c:v>1.2689608023956394</c:v>
                </c:pt>
                <c:pt idx="97">
                  <c:v>1.2886111260072355</c:v>
                </c:pt>
                <c:pt idx="98">
                  <c:v>1.5461364132370685</c:v>
                </c:pt>
                <c:pt idx="99">
                  <c:v>1.8428842128729426</c:v>
                </c:pt>
                <c:pt idx="100">
                  <c:v>2.0009451989647786</c:v>
                </c:pt>
                <c:pt idx="101">
                  <c:v>1.4847912828893641</c:v>
                </c:pt>
                <c:pt idx="102">
                  <c:v>1.5593262960345444</c:v>
                </c:pt>
                <c:pt idx="103">
                  <c:v>1.318073711993615</c:v>
                </c:pt>
                <c:pt idx="104">
                  <c:v>1.3537410781841388</c:v>
                </c:pt>
                <c:pt idx="105">
                  <c:v>1.3882025270174028</c:v>
                </c:pt>
                <c:pt idx="106">
                  <c:v>1.1297661033548989</c:v>
                </c:pt>
                <c:pt idx="107">
                  <c:v>1.7467077712290253</c:v>
                </c:pt>
                <c:pt idx="108">
                  <c:v>1.5286293409566143</c:v>
                </c:pt>
                <c:pt idx="109">
                  <c:v>1.3320570039315953</c:v>
                </c:pt>
                <c:pt idx="112">
                  <c:v>1.7450290163808366</c:v>
                </c:pt>
                <c:pt idx="113">
                  <c:v>1.4349803240281238</c:v>
                </c:pt>
                <c:pt idx="114">
                  <c:v>1.3360734290687204</c:v>
                </c:pt>
                <c:pt idx="115">
                  <c:v>1.3317058619409117</c:v>
                </c:pt>
                <c:pt idx="116">
                  <c:v>1.6103980941980576</c:v>
                </c:pt>
                <c:pt idx="117">
                  <c:v>1.1700095601103735</c:v>
                </c:pt>
                <c:pt idx="118">
                  <c:v>1.5971781432371908</c:v>
                </c:pt>
                <c:pt idx="119">
                  <c:v>1.2894679991418496</c:v>
                </c:pt>
                <c:pt idx="120">
                  <c:v>1.0955661416955111</c:v>
                </c:pt>
                <c:pt idx="121">
                  <c:v>1.2724456414449192</c:v>
                </c:pt>
                <c:pt idx="122">
                  <c:v>0.91520112459914194</c:v>
                </c:pt>
                <c:pt idx="123">
                  <c:v>1.053385485601174</c:v>
                </c:pt>
                <c:pt idx="124">
                  <c:v>0.7921707603290965</c:v>
                </c:pt>
                <c:pt idx="125">
                  <c:v>1.1425328471499028</c:v>
                </c:pt>
                <c:pt idx="126">
                  <c:v>0.86924027424353256</c:v>
                </c:pt>
                <c:pt idx="127">
                  <c:v>0.95336685477124361</c:v>
                </c:pt>
                <c:pt idx="128">
                  <c:v>0.87872249917114498</c:v>
                </c:pt>
                <c:pt idx="129">
                  <c:v>0.96201543282648527</c:v>
                </c:pt>
                <c:pt idx="130">
                  <c:v>0.9229862855557609</c:v>
                </c:pt>
              </c:numCache>
            </c:numRef>
          </c:val>
          <c:smooth val="0"/>
          <c:extLst>
            <c:ext xmlns:c16="http://schemas.microsoft.com/office/drawing/2014/chart" uri="{C3380CC4-5D6E-409C-BE32-E72D297353CC}">
              <c16:uniqueId val="{00000003-86BE-4B66-BD5B-9B926A7C2A01}"/>
            </c:ext>
          </c:extLst>
        </c:ser>
        <c:ser>
          <c:idx val="2"/>
          <c:order val="2"/>
          <c:tx>
            <c:strRef>
              <c:f>Graphiques!$Z$4</c:f>
              <c:strCache>
                <c:ptCount val="1"/>
                <c:pt idx="0">
                  <c:v>Total</c:v>
                </c:pt>
              </c:strCache>
            </c:strRef>
          </c:tx>
          <c:spPr>
            <a:ln w="28575" cap="rnd">
              <a:solidFill>
                <a:schemeClr val="accent2"/>
              </a:solidFill>
              <a:round/>
            </a:ln>
            <a:effectLst/>
          </c:spPr>
          <c:marker>
            <c:symbol val="none"/>
          </c:marker>
          <c:cat>
            <c:numRef>
              <c:f>Graphiques!$W$5:$W$135</c:f>
              <c:numCache>
                <c:formatCode>General</c:formatCode>
                <c:ptCount val="131"/>
                <c:pt idx="0">
                  <c:v>1886</c:v>
                </c:pt>
                <c:pt idx="1">
                  <c:v>1887</c:v>
                </c:pt>
                <c:pt idx="2">
                  <c:v>1888</c:v>
                </c:pt>
                <c:pt idx="3">
                  <c:v>1889</c:v>
                </c:pt>
                <c:pt idx="4">
                  <c:v>1890</c:v>
                </c:pt>
                <c:pt idx="5">
                  <c:v>1891</c:v>
                </c:pt>
                <c:pt idx="6">
                  <c:v>1892</c:v>
                </c:pt>
                <c:pt idx="7">
                  <c:v>1893</c:v>
                </c:pt>
                <c:pt idx="8">
                  <c:v>1894</c:v>
                </c:pt>
                <c:pt idx="9">
                  <c:v>1895</c:v>
                </c:pt>
                <c:pt idx="10">
                  <c:v>1896</c:v>
                </c:pt>
                <c:pt idx="11">
                  <c:v>1897</c:v>
                </c:pt>
                <c:pt idx="12">
                  <c:v>1898</c:v>
                </c:pt>
                <c:pt idx="13">
                  <c:v>1899</c:v>
                </c:pt>
                <c:pt idx="14">
                  <c:v>1900</c:v>
                </c:pt>
                <c:pt idx="15">
                  <c:v>1901</c:v>
                </c:pt>
                <c:pt idx="16">
                  <c:v>1902</c:v>
                </c:pt>
                <c:pt idx="17">
                  <c:v>1903</c:v>
                </c:pt>
                <c:pt idx="18">
                  <c:v>1904</c:v>
                </c:pt>
                <c:pt idx="19">
                  <c:v>1905</c:v>
                </c:pt>
                <c:pt idx="20">
                  <c:v>1906</c:v>
                </c:pt>
                <c:pt idx="21">
                  <c:v>1907</c:v>
                </c:pt>
                <c:pt idx="22">
                  <c:v>1908</c:v>
                </c:pt>
                <c:pt idx="23">
                  <c:v>1909</c:v>
                </c:pt>
                <c:pt idx="24">
                  <c:v>1910</c:v>
                </c:pt>
                <c:pt idx="25">
                  <c:v>1911</c:v>
                </c:pt>
                <c:pt idx="26">
                  <c:v>1912</c:v>
                </c:pt>
                <c:pt idx="27">
                  <c:v>1913</c:v>
                </c:pt>
                <c:pt idx="28">
                  <c:v>1914</c:v>
                </c:pt>
                <c:pt idx="29">
                  <c:v>1915</c:v>
                </c:pt>
                <c:pt idx="30">
                  <c:v>1916</c:v>
                </c:pt>
                <c:pt idx="31">
                  <c:v>1917</c:v>
                </c:pt>
                <c:pt idx="32">
                  <c:v>1918</c:v>
                </c:pt>
                <c:pt idx="33">
                  <c:v>1919</c:v>
                </c:pt>
                <c:pt idx="34">
                  <c:v>1920</c:v>
                </c:pt>
                <c:pt idx="35">
                  <c:v>1921</c:v>
                </c:pt>
                <c:pt idx="36">
                  <c:v>1922</c:v>
                </c:pt>
                <c:pt idx="37">
                  <c:v>1923</c:v>
                </c:pt>
                <c:pt idx="38">
                  <c:v>1924</c:v>
                </c:pt>
                <c:pt idx="39">
                  <c:v>1925</c:v>
                </c:pt>
                <c:pt idx="40">
                  <c:v>1926</c:v>
                </c:pt>
                <c:pt idx="41">
                  <c:v>1927</c:v>
                </c:pt>
                <c:pt idx="42">
                  <c:v>1928</c:v>
                </c:pt>
                <c:pt idx="43">
                  <c:v>1929</c:v>
                </c:pt>
                <c:pt idx="44">
                  <c:v>1930</c:v>
                </c:pt>
                <c:pt idx="45">
                  <c:v>1931</c:v>
                </c:pt>
                <c:pt idx="46">
                  <c:v>1932</c:v>
                </c:pt>
                <c:pt idx="47">
                  <c:v>1933</c:v>
                </c:pt>
                <c:pt idx="48">
                  <c:v>1934</c:v>
                </c:pt>
                <c:pt idx="49">
                  <c:v>1935</c:v>
                </c:pt>
                <c:pt idx="50">
                  <c:v>1936</c:v>
                </c:pt>
                <c:pt idx="51">
                  <c:v>1937</c:v>
                </c:pt>
                <c:pt idx="52">
                  <c:v>1938</c:v>
                </c:pt>
                <c:pt idx="53">
                  <c:v>1939</c:v>
                </c:pt>
                <c:pt idx="54">
                  <c:v>1940</c:v>
                </c:pt>
                <c:pt idx="55">
                  <c:v>1941</c:v>
                </c:pt>
                <c:pt idx="56">
                  <c:v>1942</c:v>
                </c:pt>
                <c:pt idx="57">
                  <c:v>1943</c:v>
                </c:pt>
                <c:pt idx="58">
                  <c:v>1944</c:v>
                </c:pt>
                <c:pt idx="59">
                  <c:v>1945</c:v>
                </c:pt>
                <c:pt idx="60">
                  <c:v>1946</c:v>
                </c:pt>
                <c:pt idx="61">
                  <c:v>1947</c:v>
                </c:pt>
                <c:pt idx="62">
                  <c:v>1948</c:v>
                </c:pt>
                <c:pt idx="63">
                  <c:v>1949</c:v>
                </c:pt>
                <c:pt idx="64">
                  <c:v>1950</c:v>
                </c:pt>
                <c:pt idx="65">
                  <c:v>1951</c:v>
                </c:pt>
                <c:pt idx="66">
                  <c:v>1952</c:v>
                </c:pt>
                <c:pt idx="67">
                  <c:v>1953</c:v>
                </c:pt>
                <c:pt idx="68">
                  <c:v>1954</c:v>
                </c:pt>
                <c:pt idx="69">
                  <c:v>1955</c:v>
                </c:pt>
                <c:pt idx="70">
                  <c:v>1956</c:v>
                </c:pt>
                <c:pt idx="71">
                  <c:v>1957</c:v>
                </c:pt>
                <c:pt idx="72">
                  <c:v>1958</c:v>
                </c:pt>
                <c:pt idx="73">
                  <c:v>1959</c:v>
                </c:pt>
                <c:pt idx="74">
                  <c:v>1960</c:v>
                </c:pt>
                <c:pt idx="75">
                  <c:v>1961</c:v>
                </c:pt>
                <c:pt idx="76">
                  <c:v>1962</c:v>
                </c:pt>
                <c:pt idx="77">
                  <c:v>1963</c:v>
                </c:pt>
                <c:pt idx="78">
                  <c:v>1964</c:v>
                </c:pt>
                <c:pt idx="79">
                  <c:v>1965</c:v>
                </c:pt>
                <c:pt idx="80">
                  <c:v>1966</c:v>
                </c:pt>
                <c:pt idx="81">
                  <c:v>1967</c:v>
                </c:pt>
                <c:pt idx="82">
                  <c:v>1968</c:v>
                </c:pt>
                <c:pt idx="83">
                  <c:v>1969</c:v>
                </c:pt>
                <c:pt idx="84">
                  <c:v>1970</c:v>
                </c:pt>
                <c:pt idx="85">
                  <c:v>1971</c:v>
                </c:pt>
                <c:pt idx="86">
                  <c:v>1972</c:v>
                </c:pt>
                <c:pt idx="87">
                  <c:v>1973</c:v>
                </c:pt>
                <c:pt idx="88">
                  <c:v>1974</c:v>
                </c:pt>
                <c:pt idx="89">
                  <c:v>1975</c:v>
                </c:pt>
                <c:pt idx="90">
                  <c:v>1976</c:v>
                </c:pt>
                <c:pt idx="91">
                  <c:v>1977</c:v>
                </c:pt>
                <c:pt idx="92">
                  <c:v>1978</c:v>
                </c:pt>
                <c:pt idx="93">
                  <c:v>1979</c:v>
                </c:pt>
                <c:pt idx="94">
                  <c:v>1980</c:v>
                </c:pt>
                <c:pt idx="95">
                  <c:v>1981</c:v>
                </c:pt>
                <c:pt idx="96">
                  <c:v>1982</c:v>
                </c:pt>
                <c:pt idx="97">
                  <c:v>1983</c:v>
                </c:pt>
                <c:pt idx="98">
                  <c:v>1984</c:v>
                </c:pt>
                <c:pt idx="99">
                  <c:v>1985</c:v>
                </c:pt>
                <c:pt idx="100">
                  <c:v>1986</c:v>
                </c:pt>
                <c:pt idx="101">
                  <c:v>1987</c:v>
                </c:pt>
                <c:pt idx="102">
                  <c:v>1988</c:v>
                </c:pt>
                <c:pt idx="103">
                  <c:v>1989</c:v>
                </c:pt>
                <c:pt idx="104">
                  <c:v>1990</c:v>
                </c:pt>
                <c:pt idx="105">
                  <c:v>1991</c:v>
                </c:pt>
                <c:pt idx="106">
                  <c:v>1992</c:v>
                </c:pt>
                <c:pt idx="107">
                  <c:v>1993</c:v>
                </c:pt>
                <c:pt idx="108">
                  <c:v>1994</c:v>
                </c:pt>
                <c:pt idx="109">
                  <c:v>1995</c:v>
                </c:pt>
                <c:pt idx="110">
                  <c:v>1996</c:v>
                </c:pt>
                <c:pt idx="111">
                  <c:v>1997</c:v>
                </c:pt>
                <c:pt idx="112">
                  <c:v>1998</c:v>
                </c:pt>
                <c:pt idx="113">
                  <c:v>1999</c:v>
                </c:pt>
                <c:pt idx="114">
                  <c:v>2000</c:v>
                </c:pt>
                <c:pt idx="115">
                  <c:v>2001</c:v>
                </c:pt>
                <c:pt idx="116">
                  <c:v>2002</c:v>
                </c:pt>
                <c:pt idx="117">
                  <c:v>2003</c:v>
                </c:pt>
                <c:pt idx="118">
                  <c:v>2004</c:v>
                </c:pt>
                <c:pt idx="119">
                  <c:v>2005</c:v>
                </c:pt>
                <c:pt idx="120">
                  <c:v>2006</c:v>
                </c:pt>
                <c:pt idx="121">
                  <c:v>2007</c:v>
                </c:pt>
                <c:pt idx="122">
                  <c:v>2008</c:v>
                </c:pt>
                <c:pt idx="123">
                  <c:v>2009</c:v>
                </c:pt>
                <c:pt idx="124">
                  <c:v>2010</c:v>
                </c:pt>
                <c:pt idx="125">
                  <c:v>2011</c:v>
                </c:pt>
                <c:pt idx="126">
                  <c:v>2012</c:v>
                </c:pt>
                <c:pt idx="127">
                  <c:v>2013</c:v>
                </c:pt>
                <c:pt idx="128">
                  <c:v>2014</c:v>
                </c:pt>
                <c:pt idx="129">
                  <c:v>2015</c:v>
                </c:pt>
                <c:pt idx="130">
                  <c:v>2016</c:v>
                </c:pt>
              </c:numCache>
            </c:numRef>
          </c:cat>
          <c:val>
            <c:numRef>
              <c:f>Graphiques!$Z$5:$Z$135</c:f>
              <c:numCache>
                <c:formatCode>General</c:formatCode>
                <c:ptCount val="131"/>
                <c:pt idx="0">
                  <c:v>1.7342141667785265</c:v>
                </c:pt>
                <c:pt idx="1">
                  <c:v>1.4304083613931773</c:v>
                </c:pt>
                <c:pt idx="2">
                  <c:v>1.6993222536411727</c:v>
                </c:pt>
                <c:pt idx="3">
                  <c:v>1.3362101993914304</c:v>
                </c:pt>
                <c:pt idx="4">
                  <c:v>1.4305541202055163</c:v>
                </c:pt>
                <c:pt idx="5">
                  <c:v>1.9826696647035233</c:v>
                </c:pt>
                <c:pt idx="6">
                  <c:v>1.4272045789912728</c:v>
                </c:pt>
                <c:pt idx="7">
                  <c:v>1.8462585209847751</c:v>
                </c:pt>
                <c:pt idx="8">
                  <c:v>1.6343719529078731</c:v>
                </c:pt>
                <c:pt idx="9">
                  <c:v>1.4741928813578196</c:v>
                </c:pt>
                <c:pt idx="10">
                  <c:v>1.7510327412905684</c:v>
                </c:pt>
                <c:pt idx="11">
                  <c:v>1.6816384723415188</c:v>
                </c:pt>
                <c:pt idx="12">
                  <c:v>1.7953693802769624</c:v>
                </c:pt>
                <c:pt idx="13">
                  <c:v>1.6102262487155465</c:v>
                </c:pt>
                <c:pt idx="14">
                  <c:v>1.8437141074956123</c:v>
                </c:pt>
                <c:pt idx="15">
                  <c:v>1.9684095243698281</c:v>
                </c:pt>
                <c:pt idx="16">
                  <c:v>1.8399427923818774</c:v>
                </c:pt>
                <c:pt idx="17">
                  <c:v>1.7721685680978825</c:v>
                </c:pt>
                <c:pt idx="18">
                  <c:v>1.820751431227978</c:v>
                </c:pt>
                <c:pt idx="19">
                  <c:v>1.8123759567395694</c:v>
                </c:pt>
                <c:pt idx="20">
                  <c:v>2.0556741850866533</c:v>
                </c:pt>
                <c:pt idx="21">
                  <c:v>1.7037433508496009</c:v>
                </c:pt>
                <c:pt idx="22">
                  <c:v>1.8770396228782567</c:v>
                </c:pt>
                <c:pt idx="23">
                  <c:v>2.0622243164956315</c:v>
                </c:pt>
                <c:pt idx="24">
                  <c:v>1.5864813504075477</c:v>
                </c:pt>
                <c:pt idx="25">
                  <c:v>1.7969457955994272</c:v>
                </c:pt>
                <c:pt idx="26">
                  <c:v>2.01835132830755</c:v>
                </c:pt>
                <c:pt idx="27">
                  <c:v>2.2879467807799849</c:v>
                </c:pt>
                <c:pt idx="33">
                  <c:v>4.5861244096603873</c:v>
                </c:pt>
                <c:pt idx="34">
                  <c:v>3.684274741173025</c:v>
                </c:pt>
                <c:pt idx="35">
                  <c:v>2.4584049304587103</c:v>
                </c:pt>
                <c:pt idx="36">
                  <c:v>1.7707714991797534</c:v>
                </c:pt>
                <c:pt idx="37">
                  <c:v>2.6673025938593411</c:v>
                </c:pt>
                <c:pt idx="38">
                  <c:v>2.4493392288581148</c:v>
                </c:pt>
                <c:pt idx="39">
                  <c:v>1.9027862640688062</c:v>
                </c:pt>
                <c:pt idx="40">
                  <c:v>2.0399736664899328</c:v>
                </c:pt>
                <c:pt idx="41">
                  <c:v>1.8346676006179159</c:v>
                </c:pt>
                <c:pt idx="42">
                  <c:v>1.9830131080931661</c:v>
                </c:pt>
                <c:pt idx="43">
                  <c:v>1.6932842231106153</c:v>
                </c:pt>
                <c:pt idx="44">
                  <c:v>1.8325684939500166</c:v>
                </c:pt>
                <c:pt idx="45">
                  <c:v>2.4121311985233818</c:v>
                </c:pt>
                <c:pt idx="46">
                  <c:v>2.0888514334345958</c:v>
                </c:pt>
                <c:pt idx="47">
                  <c:v>1.9196424313632154</c:v>
                </c:pt>
                <c:pt idx="48">
                  <c:v>1.8155957496177264</c:v>
                </c:pt>
                <c:pt idx="49">
                  <c:v>1.1704026643673684</c:v>
                </c:pt>
                <c:pt idx="50">
                  <c:v>1.1304259619398807</c:v>
                </c:pt>
                <c:pt idx="51">
                  <c:v>0.99447771318531875</c:v>
                </c:pt>
                <c:pt idx="52">
                  <c:v>1.2419561693366634</c:v>
                </c:pt>
                <c:pt idx="53">
                  <c:v>1.2698611221175724</c:v>
                </c:pt>
                <c:pt idx="54">
                  <c:v>1.8671481901310978</c:v>
                </c:pt>
                <c:pt idx="55">
                  <c:v>1.3170561306365018</c:v>
                </c:pt>
                <c:pt idx="56">
                  <c:v>2.6193058972762793</c:v>
                </c:pt>
                <c:pt idx="57">
                  <c:v>8.4089751795082623</c:v>
                </c:pt>
                <c:pt idx="58">
                  <c:v>22.33863562320029</c:v>
                </c:pt>
                <c:pt idx="59">
                  <c:v>2.9498507387517456</c:v>
                </c:pt>
                <c:pt idx="60">
                  <c:v>2.8207632076858626</c:v>
                </c:pt>
                <c:pt idx="61">
                  <c:v>1.207049095716094</c:v>
                </c:pt>
                <c:pt idx="62">
                  <c:v>1.4373519629728786</c:v>
                </c:pt>
                <c:pt idx="63">
                  <c:v>1.3002319811210958</c:v>
                </c:pt>
                <c:pt idx="64">
                  <c:v>0.98386820749687887</c:v>
                </c:pt>
                <c:pt idx="65">
                  <c:v>0.94487653661266946</c:v>
                </c:pt>
                <c:pt idx="66">
                  <c:v>0.6872536159992183</c:v>
                </c:pt>
                <c:pt idx="67">
                  <c:v>0.59239863689073657</c:v>
                </c:pt>
                <c:pt idx="68">
                  <c:v>0.81638396442742944</c:v>
                </c:pt>
                <c:pt idx="69">
                  <c:v>0.83441628915907184</c:v>
                </c:pt>
                <c:pt idx="70">
                  <c:v>0.85165087760101599</c:v>
                </c:pt>
                <c:pt idx="71">
                  <c:v>0.70084798712842611</c:v>
                </c:pt>
                <c:pt idx="72">
                  <c:v>0.7290637335917165</c:v>
                </c:pt>
                <c:pt idx="73">
                  <c:v>0.70300858565711999</c:v>
                </c:pt>
                <c:pt idx="74">
                  <c:v>0.67733735191029343</c:v>
                </c:pt>
                <c:pt idx="75">
                  <c:v>0.71864522309170431</c:v>
                </c:pt>
                <c:pt idx="76">
                  <c:v>0.53142007645399658</c:v>
                </c:pt>
                <c:pt idx="77">
                  <c:v>0.69969439501731479</c:v>
                </c:pt>
                <c:pt idx="78">
                  <c:v>0.57580880076834218</c:v>
                </c:pt>
                <c:pt idx="79">
                  <c:v>0.75023772497489616</c:v>
                </c:pt>
                <c:pt idx="80">
                  <c:v>0.73469162421111178</c:v>
                </c:pt>
                <c:pt idx="81">
                  <c:v>0.84542407175959522</c:v>
                </c:pt>
                <c:pt idx="82">
                  <c:v>0.82131207098465076</c:v>
                </c:pt>
                <c:pt idx="83">
                  <c:v>0.83972352569429598</c:v>
                </c:pt>
                <c:pt idx="84">
                  <c:v>1.0978143241777345</c:v>
                </c:pt>
                <c:pt idx="85">
                  <c:v>1.013112414178136</c:v>
                </c:pt>
                <c:pt idx="86">
                  <c:v>1.225400030037747</c:v>
                </c:pt>
                <c:pt idx="87">
                  <c:v>1.0983686659029412</c:v>
                </c:pt>
                <c:pt idx="88">
                  <c:v>1.053986735525769</c:v>
                </c:pt>
                <c:pt idx="89">
                  <c:v>0.90809840113461282</c:v>
                </c:pt>
                <c:pt idx="90">
                  <c:v>0.92684758663656897</c:v>
                </c:pt>
                <c:pt idx="91">
                  <c:v>0.90535873186707616</c:v>
                </c:pt>
                <c:pt idx="92">
                  <c:v>1.0976130118363845</c:v>
                </c:pt>
                <c:pt idx="93">
                  <c:v>1.6855560639300953</c:v>
                </c:pt>
                <c:pt idx="94">
                  <c:v>1.4808440648885584</c:v>
                </c:pt>
                <c:pt idx="95">
                  <c:v>1.3591667658571021</c:v>
                </c:pt>
                <c:pt idx="96">
                  <c:v>1.5218687980675918</c:v>
                </c:pt>
                <c:pt idx="97">
                  <c:v>1.8162410507005213</c:v>
                </c:pt>
                <c:pt idx="98">
                  <c:v>1.7959748246945928</c:v>
                </c:pt>
                <c:pt idx="99">
                  <c:v>2.0896080747324994</c:v>
                </c:pt>
                <c:pt idx="100">
                  <c:v>2.1395638514299029</c:v>
                </c:pt>
                <c:pt idx="101">
                  <c:v>1.7831391729486441</c:v>
                </c:pt>
                <c:pt idx="102">
                  <c:v>1.7774790176681414</c:v>
                </c:pt>
                <c:pt idx="103">
                  <c:v>1.5094040399903519</c:v>
                </c:pt>
                <c:pt idx="104">
                  <c:v>1.7155965332308789</c:v>
                </c:pt>
                <c:pt idx="105">
                  <c:v>1.9491256222458604</c:v>
                </c:pt>
                <c:pt idx="106">
                  <c:v>1.6824026063104234</c:v>
                </c:pt>
                <c:pt idx="107">
                  <c:v>1.9931914167822748</c:v>
                </c:pt>
                <c:pt idx="108">
                  <c:v>1.8190141249906886</c:v>
                </c:pt>
                <c:pt idx="109">
                  <c:v>1.6672278351677936</c:v>
                </c:pt>
                <c:pt idx="112">
                  <c:v>1.9896093387361846</c:v>
                </c:pt>
                <c:pt idx="113">
                  <c:v>1.9850546894790195</c:v>
                </c:pt>
                <c:pt idx="114">
                  <c:v>1.785148239734093</c:v>
                </c:pt>
                <c:pt idx="115">
                  <c:v>2.0317755107764546</c:v>
                </c:pt>
                <c:pt idx="116">
                  <c:v>2.1097894763991252</c:v>
                </c:pt>
                <c:pt idx="117">
                  <c:v>1.513087848483045</c:v>
                </c:pt>
                <c:pt idx="118">
                  <c:v>1.8711970618559692</c:v>
                </c:pt>
                <c:pt idx="119">
                  <c:v>1.6414379874748739</c:v>
                </c:pt>
                <c:pt idx="120">
                  <c:v>1.5074007689450413</c:v>
                </c:pt>
                <c:pt idx="121">
                  <c:v>1.6282602735458434</c:v>
                </c:pt>
                <c:pt idx="122">
                  <c:v>1.3633252436476981</c:v>
                </c:pt>
                <c:pt idx="123">
                  <c:v>1.3522910334073774</c:v>
                </c:pt>
                <c:pt idx="124">
                  <c:v>1.138075599516887</c:v>
                </c:pt>
                <c:pt idx="125">
                  <c:v>1.3735255407983931</c:v>
                </c:pt>
                <c:pt idx="126">
                  <c:v>1.2378305222081702</c:v>
                </c:pt>
                <c:pt idx="127">
                  <c:v>1.1056144991903396</c:v>
                </c:pt>
                <c:pt idx="128">
                  <c:v>1.2612054977826039</c:v>
                </c:pt>
                <c:pt idx="129">
                  <c:v>1.2012303802374646</c:v>
                </c:pt>
                <c:pt idx="130">
                  <c:v>1.2483400839610521</c:v>
                </c:pt>
              </c:numCache>
            </c:numRef>
          </c:val>
          <c:smooth val="0"/>
          <c:extLst>
            <c:ext xmlns:c16="http://schemas.microsoft.com/office/drawing/2014/chart" uri="{C3380CC4-5D6E-409C-BE32-E72D297353CC}">
              <c16:uniqueId val="{00000004-86BE-4B66-BD5B-9B926A7C2A01}"/>
            </c:ext>
          </c:extLst>
        </c:ser>
        <c:dLbls>
          <c:showLegendKey val="0"/>
          <c:showVal val="0"/>
          <c:showCatName val="0"/>
          <c:showSerName val="0"/>
          <c:showPercent val="0"/>
          <c:showBubbleSize val="0"/>
        </c:dLbls>
        <c:smooth val="0"/>
        <c:axId val="444705912"/>
        <c:axId val="444706240"/>
      </c:lineChart>
      <c:catAx>
        <c:axId val="444705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00" b="0" i="0" u="none" strike="noStrike" kern="1200" baseline="0">
                <a:solidFill>
                  <a:sysClr val="windowText" lastClr="000000"/>
                </a:solidFill>
                <a:latin typeface="+mn-lt"/>
                <a:ea typeface="+mn-ea"/>
                <a:cs typeface="+mn-cs"/>
              </a:defRPr>
            </a:pPr>
            <a:endParaRPr lang="fr-FR"/>
          </a:p>
        </c:txPr>
        <c:crossAx val="444706240"/>
        <c:crosses val="autoZero"/>
        <c:auto val="1"/>
        <c:lblAlgn val="ctr"/>
        <c:lblOffset val="100"/>
        <c:noMultiLvlLbl val="0"/>
      </c:catAx>
      <c:valAx>
        <c:axId val="444706240"/>
        <c:scaling>
          <c:orientation val="minMax"/>
          <c:max val="6"/>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fr-FR"/>
          </a:p>
        </c:txPr>
        <c:crossAx val="444705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57150" cap="flat" cmpd="sng" algn="ctr">
      <a:noFill/>
      <a:round/>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0.4762</cdr:x>
      <cdr:y>0.03812</cdr:y>
    </cdr:from>
    <cdr:to>
      <cdr:x>0.4762</cdr:x>
      <cdr:y>0.1347</cdr:y>
    </cdr:to>
    <cdr:cxnSp macro="">
      <cdr:nvCxnSpPr>
        <cdr:cNvPr id="3" name="Connecteur droit avec flèche 2">
          <a:extLst xmlns:a="http://schemas.openxmlformats.org/drawingml/2006/main">
            <a:ext uri="{FF2B5EF4-FFF2-40B4-BE49-F238E27FC236}">
              <a16:creationId xmlns:a16="http://schemas.microsoft.com/office/drawing/2014/main" id="{DBFB14E1-7BF5-A52E-2A69-2C686F33DF98}"/>
            </a:ext>
          </a:extLst>
        </cdr:cNvPr>
        <cdr:cNvCxnSpPr/>
      </cdr:nvCxnSpPr>
      <cdr:spPr>
        <a:xfrm xmlns:a="http://schemas.openxmlformats.org/drawingml/2006/main" flipV="1">
          <a:off x="5102314" y="181485"/>
          <a:ext cx="0" cy="459764"/>
        </a:xfrm>
        <a:prstGeom xmlns:a="http://schemas.openxmlformats.org/drawingml/2006/main" prst="straightConnector1">
          <a:avLst/>
        </a:prstGeom>
        <a:ln xmlns:a="http://schemas.openxmlformats.org/drawingml/2006/main">
          <a:solidFill>
            <a:schemeClr val="tx2">
              <a:lumMod val="60000"/>
              <a:lumOff val="40000"/>
            </a:schemeClr>
          </a:solidFill>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EAAB4F-D924-D641-85E1-AA2DCCFF38D0}" type="datetimeFigureOut">
              <a:rPr lang="nl-NL" smtClean="0"/>
              <a:t>27-11-2023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F856C-5F8C-4142-9D54-E25EEA93A279}" type="slidenum">
              <a:rPr lang="nl-NL" smtClean="0"/>
              <a:t>‹N°›</a:t>
            </a:fld>
            <a:endParaRPr lang="nl-NL"/>
          </a:p>
        </p:txBody>
      </p:sp>
    </p:spTree>
    <p:extLst>
      <p:ext uri="{BB962C8B-B14F-4D97-AF65-F5344CB8AC3E}">
        <p14:creationId xmlns:p14="http://schemas.microsoft.com/office/powerpoint/2010/main" val="2606964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Hello everyone, thank you for being here. I’m here to talk to you about the statistics on violent causes of death in Belgium, presenting you some challenges we can meet and what we can do with the unconventional data source contemporary press.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a:t>
            </a:fld>
            <a:endParaRPr lang="nl-NL"/>
          </a:p>
        </p:txBody>
      </p:sp>
    </p:spTree>
    <p:extLst>
      <p:ext uri="{BB962C8B-B14F-4D97-AF65-F5344CB8AC3E}">
        <p14:creationId xmlns:p14="http://schemas.microsoft.com/office/powerpoint/2010/main" val="1582966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Zooming in, you can see all the ways people can die in accidents. On the other side of the table are the municipalities. Let’s take an example: among accidental deaths in 1921, we see that in Châtelet we have 2 men died of burns. Remember this example, we’ll come back to it later.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10</a:t>
            </a:fld>
            <a:endParaRPr lang="nl-NL"/>
          </a:p>
        </p:txBody>
      </p:sp>
    </p:spTree>
    <p:extLst>
      <p:ext uri="{BB962C8B-B14F-4D97-AF65-F5344CB8AC3E}">
        <p14:creationId xmlns:p14="http://schemas.microsoft.com/office/powerpoint/2010/main" val="787939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When we compile all the aggregated data, after a great deal of encoding and harmonisation work, we can obtain this kind of graph, showing, in this example, the proportion of violent deaths among all deaths in the country.</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11</a:t>
            </a:fld>
            <a:endParaRPr lang="nl-NL"/>
          </a:p>
        </p:txBody>
      </p:sp>
    </p:spTree>
    <p:extLst>
      <p:ext uri="{BB962C8B-B14F-4D97-AF65-F5344CB8AC3E}">
        <p14:creationId xmlns:p14="http://schemas.microsoft.com/office/powerpoint/2010/main" val="2669180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can also use precise causes of death, in this example for suicides, where we can see the evolution of the different means of suicide for men and women.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12</a:t>
            </a:fld>
            <a:endParaRPr lang="nl-NL"/>
          </a:p>
        </p:txBody>
      </p:sp>
    </p:spTree>
    <p:extLst>
      <p:ext uri="{BB962C8B-B14F-4D97-AF65-F5344CB8AC3E}">
        <p14:creationId xmlns:p14="http://schemas.microsoft.com/office/powerpoint/2010/main" val="2213139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Now that we’ve seen a few examples of what we can do with aggregated data, let’s look at individual data, with the city of Châtelet</a:t>
            </a:r>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13</a:t>
            </a:fld>
            <a:endParaRPr lang="nl-NL"/>
          </a:p>
        </p:txBody>
      </p:sp>
    </p:spTree>
    <p:extLst>
      <p:ext uri="{BB962C8B-B14F-4D97-AF65-F5344CB8AC3E}">
        <p14:creationId xmlns:p14="http://schemas.microsoft.com/office/powerpoint/2010/main" val="4151562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Châtelet is a small town near Charleroi, in Wallonia, which currently has a population of around 35,000 inhabitants.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14</a:t>
            </a:fld>
            <a:endParaRPr lang="nl-NL"/>
          </a:p>
        </p:txBody>
      </p:sp>
    </p:spTree>
    <p:extLst>
      <p:ext uri="{BB962C8B-B14F-4D97-AF65-F5344CB8AC3E}">
        <p14:creationId xmlns:p14="http://schemas.microsoft.com/office/powerpoint/2010/main" val="2029291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Why did we choose this place?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Because it has exhaustive archives that are kept in really good condition</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They have civil status documents, including death certificates, as well as registers of causes of death.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All that enables us to link all the information concerning each person who died in this municipality.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have information such as identity, date of birth, marital status, address and cause of death.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15</a:t>
            </a:fld>
            <a:endParaRPr lang="nl-NL"/>
          </a:p>
        </p:txBody>
      </p:sp>
    </p:spTree>
    <p:extLst>
      <p:ext uri="{BB962C8B-B14F-4D97-AF65-F5344CB8AC3E}">
        <p14:creationId xmlns:p14="http://schemas.microsoft.com/office/powerpoint/2010/main" val="2382322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Let’s start with the population register…</a:t>
            </a:r>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16</a:t>
            </a:fld>
            <a:endParaRPr lang="nl-NL"/>
          </a:p>
        </p:txBody>
      </p:sp>
    </p:spTree>
    <p:extLst>
      <p:ext uri="{BB962C8B-B14F-4D97-AF65-F5344CB8AC3E}">
        <p14:creationId xmlns:p14="http://schemas.microsoft.com/office/powerpoint/2010/main" val="1634447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in which we have information about all the people living at some address, with their profession, marital status, date of birth, other addresses…</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17</a:t>
            </a:fld>
            <a:endParaRPr lang="nl-NL"/>
          </a:p>
        </p:txBody>
      </p:sp>
    </p:spTree>
    <p:extLst>
      <p:ext uri="{BB962C8B-B14F-4D97-AF65-F5344CB8AC3E}">
        <p14:creationId xmlns:p14="http://schemas.microsoft.com/office/powerpoint/2010/main" val="3942493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spcAft>
                <a:spcPts val="800"/>
              </a:spcAft>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Here is an example of a death certificate, in 1921. You can see that a man called Isaac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Bolle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who was a worker in a powder factory was declared dead by his son and his nephew on the 13</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of July. We also have the name of his wife and his parents, but no information about the way he died.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18</a:t>
            </a:fld>
            <a:endParaRPr lang="nl-NL"/>
          </a:p>
        </p:txBody>
      </p:sp>
    </p:spTree>
    <p:extLst>
      <p:ext uri="{BB962C8B-B14F-4D97-AF65-F5344CB8AC3E}">
        <p14:creationId xmlns:p14="http://schemas.microsoft.com/office/powerpoint/2010/main" val="641004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To find that information, we must look at the register of causes of death. Here, we see that Isaac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Bolle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another man named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Désiré</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Pirsoul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died of very extensive burns in an accident.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19</a:t>
            </a:fld>
            <a:endParaRPr lang="nl-NL"/>
          </a:p>
        </p:txBody>
      </p:sp>
    </p:spTree>
    <p:extLst>
      <p:ext uri="{BB962C8B-B14F-4D97-AF65-F5344CB8AC3E}">
        <p14:creationId xmlns:p14="http://schemas.microsoft.com/office/powerpoint/2010/main" val="2023303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Here is the plan of this presentation.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First I will tell you some words about the data collection, then we’ll see what we can do with the aggregated data and the individual data, and finally what use we can make of the press</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a:t>
            </a:fld>
            <a:endParaRPr lang="nl-NL"/>
          </a:p>
        </p:txBody>
      </p:sp>
    </p:spTree>
    <p:extLst>
      <p:ext uri="{BB962C8B-B14F-4D97-AF65-F5344CB8AC3E}">
        <p14:creationId xmlns:p14="http://schemas.microsoft.com/office/powerpoint/2010/main" val="2993439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Remember earlier when we saw that in 1921 2 men died because of burns in Châtelet? Here they are!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20</a:t>
            </a:fld>
            <a:endParaRPr lang="nl-NL"/>
          </a:p>
        </p:txBody>
      </p:sp>
    </p:spTree>
    <p:extLst>
      <p:ext uri="{BB962C8B-B14F-4D97-AF65-F5344CB8AC3E}">
        <p14:creationId xmlns:p14="http://schemas.microsoft.com/office/powerpoint/2010/main" val="3073009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Can we learn something more about that case? We wondered whether the press could provide us with additional information.</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21</a:t>
            </a:fld>
            <a:endParaRPr lang="nl-NL"/>
          </a:p>
        </p:txBody>
      </p:sp>
    </p:spTree>
    <p:extLst>
      <p:ext uri="{BB962C8B-B14F-4D97-AF65-F5344CB8AC3E}">
        <p14:creationId xmlns:p14="http://schemas.microsoft.com/office/powerpoint/2010/main" val="32396455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So we used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Belgicapress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 database with 135 digitalised Belgian newspapers, between 1814 and 1979.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22</a:t>
            </a:fld>
            <a:endParaRPr lang="nl-NL"/>
          </a:p>
        </p:txBody>
      </p:sp>
    </p:spTree>
    <p:extLst>
      <p:ext uri="{BB962C8B-B14F-4D97-AF65-F5344CB8AC3E}">
        <p14:creationId xmlns:p14="http://schemas.microsoft.com/office/powerpoint/2010/main" val="1874203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Here is the kind of result we have when we run a query, with many pages in different newspapers.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23</a:t>
            </a:fld>
            <a:endParaRPr lang="nl-NL"/>
          </a:p>
        </p:txBody>
      </p:sp>
    </p:spTree>
    <p:extLst>
      <p:ext uri="{BB962C8B-B14F-4D97-AF65-F5344CB8AC3E}">
        <p14:creationId xmlns:p14="http://schemas.microsoft.com/office/powerpoint/2010/main" val="1230822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spcAft>
                <a:spcPts val="800"/>
              </a:spcAft>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tried to find our 2 men deceased because they got burned in an accident and found this: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many articles talking about an explosion, the victims, their families, the circumstances…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24</a:t>
            </a:fld>
            <a:endParaRPr lang="nl-NL"/>
          </a:p>
        </p:txBody>
      </p:sp>
    </p:spTree>
    <p:extLst>
      <p:ext uri="{BB962C8B-B14F-4D97-AF65-F5344CB8AC3E}">
        <p14:creationId xmlns:p14="http://schemas.microsoft.com/office/powerpoint/2010/main" val="185359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So we wondered: could we use the press to study other research field? And we tried to look for what we now call femicides.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25</a:t>
            </a:fld>
            <a:endParaRPr lang="nl-NL"/>
          </a:p>
        </p:txBody>
      </p:sp>
    </p:spTree>
    <p:extLst>
      <p:ext uri="{BB962C8B-B14F-4D97-AF65-F5344CB8AC3E}">
        <p14:creationId xmlns:p14="http://schemas.microsoft.com/office/powerpoint/2010/main" val="34566008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 will first show you why we should be interested in this particular subject, then we’ll see what we can do with the press of the 19</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20</a:t>
            </a:r>
            <a:r>
              <a:rPr lang="en-GB"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centuries, and how we can use it for the current period.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26</a:t>
            </a:fld>
            <a:endParaRPr lang="nl-NL"/>
          </a:p>
        </p:txBody>
      </p:sp>
    </p:spTree>
    <p:extLst>
      <p:ext uri="{BB962C8B-B14F-4D97-AF65-F5344CB8AC3E}">
        <p14:creationId xmlns:p14="http://schemas.microsoft.com/office/powerpoint/2010/main" val="15527628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If we observe the long-term homicide trends in Belgium, we see that the overall trend is downwards for men, while the number of women dying murdered is globally stable. This is a sign that we’ve figured out how to reduce de violence against men, but still not against women. We know that around 85% of murdered women die at the hands of a family member, within the household. That’s why we need a study of femicide, to understand how we can act to prevent such deaths.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27</a:t>
            </a:fld>
            <a:endParaRPr lang="nl-NL"/>
          </a:p>
        </p:txBody>
      </p:sp>
    </p:spTree>
    <p:extLst>
      <p:ext uri="{BB962C8B-B14F-4D97-AF65-F5344CB8AC3E}">
        <p14:creationId xmlns:p14="http://schemas.microsoft.com/office/powerpoint/2010/main" val="303737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decided to search for the terms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drame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familial” and “crime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passionel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in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Belgicapress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digitalised newspapers. </a:t>
            </a: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found 1000 cases of murdered woman between 1880 and 1968. </a:t>
            </a: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Those articles can be used to study the society’s perception of domestic violence and how it’s changing.</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can also make an analysis on the terms used to describe the perpetrator, the victim, the event, and the circumstances. This is a work in progress with some historian colleagues.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noticed that there is a particular interest in this subject, and even found the emergence of the first but still rare at the time feminist comments about women being killed.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28</a:t>
            </a:fld>
            <a:endParaRPr lang="nl-NL"/>
          </a:p>
        </p:txBody>
      </p:sp>
    </p:spTree>
    <p:extLst>
      <p:ext uri="{BB962C8B-B14F-4D97-AF65-F5344CB8AC3E}">
        <p14:creationId xmlns:p14="http://schemas.microsoft.com/office/powerpoint/2010/main" val="837658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Here is an example of an article written in 1926 by Marguerite Van de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Wiele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 feminist writer and journalist, saying men have to stop killing women. It was on the first page</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29</a:t>
            </a:fld>
            <a:endParaRPr lang="nl-NL"/>
          </a:p>
        </p:txBody>
      </p:sp>
    </p:spTree>
    <p:extLst>
      <p:ext uri="{BB962C8B-B14F-4D97-AF65-F5344CB8AC3E}">
        <p14:creationId xmlns:p14="http://schemas.microsoft.com/office/powerpoint/2010/main" val="3792049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Let’s start with some challenges in the data collection.</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3</a:t>
            </a:fld>
            <a:endParaRPr lang="nl-NL"/>
          </a:p>
        </p:txBody>
      </p:sp>
    </p:spTree>
    <p:extLst>
      <p:ext uri="{BB962C8B-B14F-4D97-AF65-F5344CB8AC3E}">
        <p14:creationId xmlns:p14="http://schemas.microsoft.com/office/powerpoint/2010/main" val="7959657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spcAft>
                <a:spcPts val="800"/>
              </a:spcAft>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What about the current data on femicides?</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In June this year, a new law against femicide was voted in Belgium. The goal is to define and act against these gender-based murders by collecting and analysing quantitative and qualitative data, in order to shed light on these murders and the profile of the people involved. The ultimate aim is to improve prevention and care for victims, as well as the training for professionals in the field.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big problem is that there is no official data on femicide in Belgium.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30</a:t>
            </a:fld>
            <a:endParaRPr lang="nl-NL"/>
          </a:p>
        </p:txBody>
      </p:sp>
    </p:spTree>
    <p:extLst>
      <p:ext uri="{BB962C8B-B14F-4D97-AF65-F5344CB8AC3E}">
        <p14:creationId xmlns:p14="http://schemas.microsoft.com/office/powerpoint/2010/main" val="2578152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Some feminist associations have set up a website with press articles on femicides.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Following this example, we researched articles and build up a database.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found 177 cases over the last 7 years.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articles are very rich in information about the people, the facts, and the prosecution of the perpetrator.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But we wonder whether the press is a reliable source of data?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31</a:t>
            </a:fld>
            <a:endParaRPr lang="nl-NL"/>
          </a:p>
        </p:txBody>
      </p:sp>
    </p:spTree>
    <p:extLst>
      <p:ext uri="{BB962C8B-B14F-4D97-AF65-F5344CB8AC3E}">
        <p14:creationId xmlns:p14="http://schemas.microsoft.com/office/powerpoint/2010/main" val="18446877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decided to compare the press data with the data from the prosecutor’s offices, by requesting an extraction.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It is important to know that neither is designed for statistical purposes.</a:t>
            </a: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Justice databases are recent, and the integration with police databases is not yet fully complete.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In this comparison, we found only a few cases missing from either database, with a 95% concordance between the 2.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As a conclusion, we can therefore say that the press is a reliable data source on this subject, so maybe it is for others too.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32</a:t>
            </a:fld>
            <a:endParaRPr lang="nl-NL"/>
          </a:p>
        </p:txBody>
      </p:sp>
    </p:spTree>
    <p:extLst>
      <p:ext uri="{BB962C8B-B14F-4D97-AF65-F5344CB8AC3E}">
        <p14:creationId xmlns:p14="http://schemas.microsoft.com/office/powerpoint/2010/main" val="1849891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 work with external causes of death, which we also call violent mortality. It includes homicides, suicides, accidents, and doubtful cases for the death that do not clearly fall into one of the other 3 categories.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4</a:t>
            </a:fld>
            <a:endParaRPr lang="nl-NL"/>
          </a:p>
        </p:txBody>
      </p:sp>
    </p:spTree>
    <p:extLst>
      <p:ext uri="{BB962C8B-B14F-4D97-AF65-F5344CB8AC3E}">
        <p14:creationId xmlns:p14="http://schemas.microsoft.com/office/powerpoint/2010/main" val="3202100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When someone dies, a doctor must certify the death and fill out a cause of death certificate, indicating the direct cause and the antecedent causes of the death.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Font typeface="+mj-l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To do this, they must choose from a list called the International Classification of Diseases, also known as the ICD.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5</a:t>
            </a:fld>
            <a:endParaRPr lang="nl-NL"/>
          </a:p>
        </p:txBody>
      </p:sp>
    </p:spTree>
    <p:extLst>
      <p:ext uri="{BB962C8B-B14F-4D97-AF65-F5344CB8AC3E}">
        <p14:creationId xmlns:p14="http://schemas.microsoft.com/office/powerpoint/2010/main" val="2147551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algn="just">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Some of the challenges we face with the data when we want to study long term trends are related to the fact that ICD evolved over time, going from 179 categories in the first version of 1900 to 17.000 categories in the latest version of 2019.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Over time diagnosis methods also evolve, with technology enabling better diagnoses.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There are also changes in medical terminology, </a:t>
            </a:r>
          </a:p>
          <a:p>
            <a:pPr marL="457200" algn="just">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population is changing, </a:t>
            </a:r>
          </a:p>
          <a:p>
            <a:pPr marL="457200" algn="just">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as are geographical boundaries within the country.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That’s why we have to use broad rubrics and regroup data into comparable categories, which is a huge work.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noProof="0"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6</a:t>
            </a:fld>
            <a:endParaRPr lang="nl-NL"/>
          </a:p>
        </p:txBody>
      </p:sp>
    </p:spTree>
    <p:extLst>
      <p:ext uri="{BB962C8B-B14F-4D97-AF65-F5344CB8AC3E}">
        <p14:creationId xmlns:p14="http://schemas.microsoft.com/office/powerpoint/2010/main" val="3515392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7</a:t>
            </a:fld>
            <a:endParaRPr lang="nl-NL"/>
          </a:p>
        </p:txBody>
      </p:sp>
    </p:spTree>
    <p:extLst>
      <p:ext uri="{BB962C8B-B14F-4D97-AF65-F5344CB8AC3E}">
        <p14:creationId xmlns:p14="http://schemas.microsoft.com/office/powerpoint/2010/main" val="3638297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Now let’s talk about the aggregated data</a:t>
            </a:r>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8</a:t>
            </a:fld>
            <a:endParaRPr lang="nl-NL"/>
          </a:p>
        </p:txBody>
      </p:sp>
    </p:spTree>
    <p:extLst>
      <p:ext uri="{BB962C8B-B14F-4D97-AF65-F5344CB8AC3E}">
        <p14:creationId xmlns:p14="http://schemas.microsoft.com/office/powerpoint/2010/main" val="2208061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Here is what we find in the register of the population and civil status movements. These documents are digitalised by the state archives of Belgium. Here we have a part of a table showing special statistics on violent deaths in 1921.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5"/>
          </p:nvPr>
        </p:nvSpPr>
        <p:spPr/>
        <p:txBody>
          <a:bodyPr/>
          <a:lstStyle/>
          <a:p>
            <a:fld id="{FD8F856C-5F8C-4142-9D54-E25EEA93A279}" type="slidenum">
              <a:rPr lang="nl-NL" smtClean="0"/>
              <a:t>9</a:t>
            </a:fld>
            <a:endParaRPr lang="nl-NL"/>
          </a:p>
        </p:txBody>
      </p:sp>
    </p:spTree>
    <p:extLst>
      <p:ext uri="{BB962C8B-B14F-4D97-AF65-F5344CB8AC3E}">
        <p14:creationId xmlns:p14="http://schemas.microsoft.com/office/powerpoint/2010/main" val="361890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3D70-91AA-429A-BD57-1CB6792B30EE}"/>
              </a:ext>
            </a:extLst>
          </p:cNvPr>
          <p:cNvSpPr>
            <a:spLocks noGrp="1"/>
          </p:cNvSpPr>
          <p:nvPr>
            <p:ph type="ctrTitle"/>
          </p:nvPr>
        </p:nvSpPr>
        <p:spPr>
          <a:xfrm>
            <a:off x="1088136" y="1078030"/>
            <a:ext cx="9288096" cy="2956718"/>
          </a:xfrm>
        </p:spPr>
        <p:txBody>
          <a:bodyPr anchor="t">
            <a:noAutofit/>
          </a:bodyPr>
          <a:lstStyle>
            <a:lvl1pPr algn="l">
              <a:defRPr sz="6600" cap="all" baseline="0"/>
            </a:lvl1pPr>
          </a:lstStyle>
          <a:p>
            <a:r>
              <a:rPr lang="en-US" dirty="0"/>
              <a:t>Click to edit Master title style</a:t>
            </a:r>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4455621"/>
            <a:ext cx="9288096" cy="1435331"/>
          </a:xfrm>
        </p:spPr>
        <p:txBody>
          <a:bodyPr>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A2C31DF4-5A56-FE4A-8507-E38785CA0CFB}" type="datetime1">
              <a:rPr lang="nl-BE" smtClean="0"/>
              <a:t>27/11/2023</a:t>
            </a:fld>
            <a:endParaRPr lang="en-US"/>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1381721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C900-05BC-4021-B69F-2DAF974B7EF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F26E227-253A-44A0-9404-1CFD8CE41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A0ECCACA-0DFB-D945-8A8D-4306157D64ED}" type="datetime1">
              <a:rPr lang="nl-BE" smtClean="0"/>
              <a:t>27/11/2023</a:t>
            </a:fld>
            <a:endParaRPr lang="en-US"/>
          </a:p>
        </p:txBody>
      </p:sp>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145699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2CF945-D70F-49C1-8CE5-5758C1166014}"/>
              </a:ext>
            </a:extLst>
          </p:cNvPr>
          <p:cNvSpPr>
            <a:spLocks noGrp="1"/>
          </p:cNvSpPr>
          <p:nvPr>
            <p:ph type="title" orient="vert"/>
          </p:nvPr>
        </p:nvSpPr>
        <p:spPr>
          <a:xfrm>
            <a:off x="9182100" y="1091381"/>
            <a:ext cx="2171700" cy="4953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C2FDB721-04AA-4330-8045-3F2D9BB4BC66}"/>
              </a:ext>
            </a:extLst>
          </p:cNvPr>
          <p:cNvSpPr>
            <a:spLocks noGrp="1"/>
          </p:cNvSpPr>
          <p:nvPr>
            <p:ph type="body" orient="vert" idx="1"/>
          </p:nvPr>
        </p:nvSpPr>
        <p:spPr>
          <a:xfrm>
            <a:off x="838200" y="1091381"/>
            <a:ext cx="8265340" cy="4953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F418C15-991C-4C71-8DCD-DB3B3888831F}"/>
              </a:ext>
            </a:extLst>
          </p:cNvPr>
          <p:cNvSpPr>
            <a:spLocks noGrp="1"/>
          </p:cNvSpPr>
          <p:nvPr>
            <p:ph type="dt" sz="half" idx="10"/>
          </p:nvPr>
        </p:nvSpPr>
        <p:spPr/>
        <p:txBody>
          <a:bodyPr/>
          <a:lstStyle/>
          <a:p>
            <a:fld id="{0B9F376F-320A-6C4C-9176-29F82892984B}" type="datetime1">
              <a:rPr lang="nl-BE" smtClean="0"/>
              <a:t>27/11/2023</a:t>
            </a:fld>
            <a:endParaRPr lang="en-US"/>
          </a:p>
        </p:txBody>
      </p:sp>
      <p:sp>
        <p:nvSpPr>
          <p:cNvPr id="5" name="Footer Placeholder 4">
            <a:extLst>
              <a:ext uri="{FF2B5EF4-FFF2-40B4-BE49-F238E27FC236}">
                <a16:creationId xmlns:a16="http://schemas.microsoft.com/office/drawing/2014/main" id="{F7728CC3-5830-4EFA-B28E-1648904DE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A91B6-E419-4483-9B66-3C758788BC48}"/>
              </a:ext>
            </a:extLst>
          </p:cNvPr>
          <p:cNvSpPr>
            <a:spLocks noGrp="1"/>
          </p:cNvSpPr>
          <p:nvPr>
            <p:ph type="sldNum" sz="quarter" idx="12"/>
          </p:nvPr>
        </p:nvSpPr>
        <p:spPr/>
        <p:txBody>
          <a:bodyPr/>
          <a:lstStyle/>
          <a:p>
            <a:fld id="{719D7796-F675-488F-AC46-C88938C80352}" type="slidenum">
              <a:rPr lang="en-US" smtClean="0"/>
              <a:t>‹N°›</a:t>
            </a:fld>
            <a:endParaRPr lang="en-US"/>
          </a:p>
        </p:txBody>
      </p:sp>
      <p:cxnSp>
        <p:nvCxnSpPr>
          <p:cNvPr id="7" name="Straight Connector 6">
            <a:extLst>
              <a:ext uri="{FF2B5EF4-FFF2-40B4-BE49-F238E27FC236}">
                <a16:creationId xmlns:a16="http://schemas.microsoft.com/office/drawing/2014/main" id="{DE447C6A-78C3-4687-9A71-A05DBF6700DE}"/>
              </a:ext>
            </a:extLst>
          </p:cNvPr>
          <p:cNvCxnSpPr>
            <a:cxnSpLocks/>
          </p:cNvCxnSpPr>
          <p:nvPr/>
        </p:nvCxnSpPr>
        <p:spPr>
          <a:xfrm>
            <a:off x="11387805"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0226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87285AE4-AA9B-FA47-9FDC-695B54AF4F28}" type="datetime1">
              <a:rPr lang="nl-BE" smtClean="0"/>
              <a:t>27/11/2023</a:t>
            </a:fld>
            <a:endParaRPr lang="en-US"/>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2031640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8007D-9B1D-4E2C-B38F-29C6820996DF}"/>
              </a:ext>
            </a:extLst>
          </p:cNvPr>
          <p:cNvSpPr>
            <a:spLocks noGrp="1"/>
          </p:cNvSpPr>
          <p:nvPr>
            <p:ph type="title"/>
          </p:nvPr>
        </p:nvSpPr>
        <p:spPr>
          <a:xfrm>
            <a:off x="1090940" y="1099127"/>
            <a:ext cx="9272260" cy="3472874"/>
          </a:xfrm>
        </p:spPr>
        <p:txBody>
          <a:bodyPr anchor="t">
            <a:normAutofit/>
          </a:bodyPr>
          <a:lstStyle>
            <a:lvl1pPr>
              <a:defRPr sz="40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60C51B-B525-4032-9D08-2978D7367BFF}"/>
              </a:ext>
            </a:extLst>
          </p:cNvPr>
          <p:cNvSpPr>
            <a:spLocks noGrp="1"/>
          </p:cNvSpPr>
          <p:nvPr>
            <p:ph type="body" idx="1"/>
          </p:nvPr>
        </p:nvSpPr>
        <p:spPr>
          <a:xfrm>
            <a:off x="1090939" y="4572000"/>
            <a:ext cx="9272262" cy="1320801"/>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p>
            <a:fld id="{ACDAD1CE-56E9-144A-8ABE-55ED51F1EA17}" type="datetime1">
              <a:rPr lang="nl-BE" smtClean="0"/>
              <a:t>27/11/2023</a:t>
            </a:fld>
            <a:endParaRPr lang="en-US"/>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3542743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088136"/>
            <a:ext cx="9890066" cy="129422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738E06A3-6871-7745-ABCB-7C6B187F0995}" type="datetime1">
              <a:rPr lang="nl-BE" smtClean="0"/>
              <a:t>27/11/2023</a:t>
            </a:fld>
            <a:endParaRPr lang="en-US"/>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65540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084333"/>
            <a:ext cx="9949455" cy="83885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A7569A6F-EFA4-754E-B493-4F3F3C227309}" type="datetime1">
              <a:rPr lang="nl-BE" smtClean="0"/>
              <a:t>27/11/2023</a:t>
            </a:fld>
            <a:endParaRPr lang="en-US"/>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988472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p:txBody>
          <a:bodyPr/>
          <a:lstStyle>
            <a:lvl1pPr>
              <a:defRPr cap="all" baseline="0"/>
            </a:lvl1pPr>
          </a:lstStyle>
          <a:p>
            <a:r>
              <a:rPr lang="en-US" dirty="0"/>
              <a:t>Click to edit Master title style</a:t>
            </a:r>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A57C2CC3-E0FB-1E4B-AB23-A137BB8A2FD3}" type="datetime1">
              <a:rPr lang="nl-BE" smtClean="0"/>
              <a:t>27/11/2023</a:t>
            </a:fld>
            <a:endParaRPr lang="en-US"/>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283190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48B02B-A32A-4383-BBC7-0C383390A96F}"/>
              </a:ext>
            </a:extLst>
          </p:cNvPr>
          <p:cNvSpPr>
            <a:spLocks noGrp="1"/>
          </p:cNvSpPr>
          <p:nvPr>
            <p:ph type="dt" sz="half" idx="10"/>
          </p:nvPr>
        </p:nvSpPr>
        <p:spPr/>
        <p:txBody>
          <a:bodyPr/>
          <a:lstStyle/>
          <a:p>
            <a:fld id="{5503FC88-C9F5-2048-A8B2-387B6282A946}" type="datetime1">
              <a:rPr lang="nl-BE" smtClean="0"/>
              <a:t>27/11/2023</a:t>
            </a:fld>
            <a:endParaRPr lang="en-US"/>
          </a:p>
        </p:txBody>
      </p:sp>
      <p:sp>
        <p:nvSpPr>
          <p:cNvPr id="3" name="Footer Placeholder 2">
            <a:extLst>
              <a:ext uri="{FF2B5EF4-FFF2-40B4-BE49-F238E27FC236}">
                <a16:creationId xmlns:a16="http://schemas.microsoft.com/office/drawing/2014/main" id="{FCFF7E77-47E0-4F9E-9148-8D0C59C0CF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8005A2-ECF0-4759-A17B-FDECE80683F4}"/>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1374873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DD4B-5676-477E-8C52-4C1CF160FCDE}"/>
              </a:ext>
            </a:extLst>
          </p:cNvPr>
          <p:cNvSpPr>
            <a:spLocks noGrp="1"/>
          </p:cNvSpPr>
          <p:nvPr>
            <p:ph type="title"/>
          </p:nvPr>
        </p:nvSpPr>
        <p:spPr>
          <a:xfrm>
            <a:off x="1090940" y="1094448"/>
            <a:ext cx="3785860" cy="1554362"/>
          </a:xfrm>
        </p:spPr>
        <p:txBody>
          <a:bodyPr anchor="t">
            <a:normAutofit/>
          </a:bodyPr>
          <a:lstStyle>
            <a:lvl1pPr>
              <a:defRPr sz="2800" cap="all" baseline="0"/>
            </a:lvl1pPr>
          </a:lstStyle>
          <a:p>
            <a:r>
              <a:rPr lang="en-US" dirty="0"/>
              <a:t>Click to edit Master title style</a:t>
            </a:r>
          </a:p>
        </p:txBody>
      </p:sp>
      <p:sp>
        <p:nvSpPr>
          <p:cNvPr id="3" name="Content Placeholder 2">
            <a:extLst>
              <a:ext uri="{FF2B5EF4-FFF2-40B4-BE49-F238E27FC236}">
                <a16:creationId xmlns:a16="http://schemas.microsoft.com/office/drawing/2014/main" id="{4B5A3E63-EB15-4D82-BF2B-36BB030C430D}"/>
              </a:ext>
            </a:extLst>
          </p:cNvPr>
          <p:cNvSpPr>
            <a:spLocks noGrp="1"/>
          </p:cNvSpPr>
          <p:nvPr>
            <p:ph idx="1"/>
          </p:nvPr>
        </p:nvSpPr>
        <p:spPr>
          <a:xfrm>
            <a:off x="5524500" y="922689"/>
            <a:ext cx="548600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CBE994E-BAB7-43DC-A0E4-C779CF2A33D5}"/>
              </a:ext>
            </a:extLst>
          </p:cNvPr>
          <p:cNvSpPr>
            <a:spLocks noGrp="1"/>
          </p:cNvSpPr>
          <p:nvPr>
            <p:ph type="body" sz="half" idx="2"/>
          </p:nvPr>
        </p:nvSpPr>
        <p:spPr>
          <a:xfrm>
            <a:off x="1090940" y="2701254"/>
            <a:ext cx="3785860" cy="31677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EFAAA-1B70-42AA-ADCC-F49B58132654}"/>
              </a:ext>
            </a:extLst>
          </p:cNvPr>
          <p:cNvSpPr>
            <a:spLocks noGrp="1"/>
          </p:cNvSpPr>
          <p:nvPr>
            <p:ph type="dt" sz="half" idx="10"/>
          </p:nvPr>
        </p:nvSpPr>
        <p:spPr/>
        <p:txBody>
          <a:bodyPr/>
          <a:lstStyle/>
          <a:p>
            <a:fld id="{FE042BDE-2A94-8147-8596-62851897CDA4}" type="datetime1">
              <a:rPr lang="nl-BE" smtClean="0"/>
              <a:t>27/11/2023</a:t>
            </a:fld>
            <a:endParaRPr lang="en-US"/>
          </a:p>
        </p:txBody>
      </p:sp>
      <p:sp>
        <p:nvSpPr>
          <p:cNvPr id="6" name="Footer Placeholder 5">
            <a:extLst>
              <a:ext uri="{FF2B5EF4-FFF2-40B4-BE49-F238E27FC236}">
                <a16:creationId xmlns:a16="http://schemas.microsoft.com/office/drawing/2014/main" id="{E4C7B6CC-1C13-4F34-AC86-CCD442C8C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1B638-9061-41AD-AF47-73A4AF8B781A}"/>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2943176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3C43-1676-4A29-83F9-D788ED2E71E9}"/>
              </a:ext>
            </a:extLst>
          </p:cNvPr>
          <p:cNvSpPr>
            <a:spLocks noGrp="1"/>
          </p:cNvSpPr>
          <p:nvPr>
            <p:ph type="title"/>
          </p:nvPr>
        </p:nvSpPr>
        <p:spPr>
          <a:xfrm>
            <a:off x="1090940" y="1097280"/>
            <a:ext cx="3785860" cy="1559740"/>
          </a:xfrm>
        </p:spPr>
        <p:txBody>
          <a:bodyPr anchor="t">
            <a:normAutofit/>
          </a:bodyPr>
          <a:lstStyle>
            <a:lvl1pPr>
              <a:defRPr sz="2800" cap="all"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214A903-97C7-4349-B8CE-1BBED1942E3B}"/>
              </a:ext>
            </a:extLst>
          </p:cNvPr>
          <p:cNvSpPr>
            <a:spLocks noGrp="1"/>
          </p:cNvSpPr>
          <p:nvPr>
            <p:ph type="pic" idx="1"/>
          </p:nvPr>
        </p:nvSpPr>
        <p:spPr>
          <a:xfrm>
            <a:off x="5524500" y="1143000"/>
            <a:ext cx="54864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F0A9F58-4AEB-4286-98F7-3C77AA913BE8}"/>
              </a:ext>
            </a:extLst>
          </p:cNvPr>
          <p:cNvSpPr>
            <a:spLocks noGrp="1"/>
          </p:cNvSpPr>
          <p:nvPr>
            <p:ph type="body" sz="half" idx="2"/>
          </p:nvPr>
        </p:nvSpPr>
        <p:spPr>
          <a:xfrm>
            <a:off x="1090940" y="2697480"/>
            <a:ext cx="3785860" cy="3093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55A58-F085-4500-AF61-045B12C8F41E}"/>
              </a:ext>
            </a:extLst>
          </p:cNvPr>
          <p:cNvSpPr>
            <a:spLocks noGrp="1"/>
          </p:cNvSpPr>
          <p:nvPr>
            <p:ph type="dt" sz="half" idx="10"/>
          </p:nvPr>
        </p:nvSpPr>
        <p:spPr/>
        <p:txBody>
          <a:bodyPr/>
          <a:lstStyle/>
          <a:p>
            <a:fld id="{4AC0304C-481C-0D4E-9DFE-F0F8AC6E6E7C}" type="datetime1">
              <a:rPr lang="nl-BE" smtClean="0"/>
              <a:t>27/11/2023</a:t>
            </a:fld>
            <a:endParaRPr lang="en-US"/>
          </a:p>
        </p:txBody>
      </p:sp>
      <p:sp>
        <p:nvSpPr>
          <p:cNvPr id="6" name="Footer Placeholder 5">
            <a:extLst>
              <a:ext uri="{FF2B5EF4-FFF2-40B4-BE49-F238E27FC236}">
                <a16:creationId xmlns:a16="http://schemas.microsoft.com/office/drawing/2014/main" id="{E9936470-561D-49AE-AC84-B79D483FD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EF2BE2-DF21-4683-9D5F-849A525FD5C4}"/>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3716170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129422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447778"/>
            <a:ext cx="9922764" cy="3838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7315200" y="6389688"/>
            <a:ext cx="3695302" cy="365125"/>
          </a:xfrm>
          <a:prstGeom prst="rect">
            <a:avLst/>
          </a:prstGeom>
        </p:spPr>
        <p:txBody>
          <a:bodyPr vert="horz" lIns="91440" tIns="45720" rIns="91440" bIns="45720" rtlCol="0" anchor="ctr"/>
          <a:lstStyle>
            <a:lvl1pPr algn="l">
              <a:defRPr sz="900">
                <a:solidFill>
                  <a:schemeClr val="tx1"/>
                </a:solidFill>
              </a:defRPr>
            </a:lvl1pPr>
          </a:lstStyle>
          <a:p>
            <a:fld id="{DE6C7F16-2AA8-0149-9153-B478EC69E2F8}" type="datetime1">
              <a:rPr lang="nl-BE" smtClean="0"/>
              <a:t>27/11/2023</a:t>
            </a:fld>
            <a:endParaRPr lang="en-US"/>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90940" y="6389688"/>
            <a:ext cx="443356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983190" y="6389688"/>
            <a:ext cx="940296" cy="365125"/>
          </a:xfrm>
          <a:prstGeom prst="rect">
            <a:avLst/>
          </a:prstGeom>
        </p:spPr>
        <p:txBody>
          <a:bodyPr vert="horz" lIns="91440" tIns="45720" rIns="91440" bIns="45720" rtlCol="0" anchor="ctr"/>
          <a:lstStyle>
            <a:lvl1pPr algn="r">
              <a:defRPr sz="900">
                <a:solidFill>
                  <a:schemeClr val="tx1"/>
                </a:solidFill>
              </a:defRPr>
            </a:lvl1pPr>
          </a:lstStyle>
          <a:p>
            <a:fld id="{719D7796-F675-488F-AC46-C88938C80352}" type="slidenum">
              <a:rPr lang="en-US" smtClean="0"/>
              <a:t>‹N°›</a:t>
            </a:fld>
            <a:endParaRPr lang="en-US"/>
          </a:p>
        </p:txBody>
      </p:sp>
      <p:cxnSp>
        <p:nvCxnSpPr>
          <p:cNvPr id="28" name="Straight Connector 27">
            <a:extLst>
              <a:ext uri="{FF2B5EF4-FFF2-40B4-BE49-F238E27FC236}">
                <a16:creationId xmlns:a16="http://schemas.microsoft.com/office/drawing/2014/main" id="{D8689CE0-64D2-447C-9C1F-872D111D8AC3}"/>
              </a:ext>
            </a:extLst>
          </p:cNvPr>
          <p:cNvCxnSpPr>
            <a:cxnSpLocks/>
          </p:cNvCxnSpPr>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1413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hf hdr="0" dt="0"/>
  <p:txStyles>
    <p:titleStyle>
      <a:lvl1pPr algn="l" defTabSz="914400" rtl="0" eaLnBrk="1" latinLnBrk="0" hangingPunct="1">
        <a:lnSpc>
          <a:spcPct val="85000"/>
        </a:lnSpc>
        <a:spcBef>
          <a:spcPct val="0"/>
        </a:spcBef>
        <a:buNone/>
        <a:defRPr sz="4400" b="1" kern="1200" cap="none"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Neue Haas Grotesk Text Pro" panose="020B05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635B44-488D-A356-4C64-CABB2578F671}"/>
              </a:ext>
            </a:extLst>
          </p:cNvPr>
          <p:cNvSpPr>
            <a:spLocks noGrp="1"/>
          </p:cNvSpPr>
          <p:nvPr>
            <p:ph type="ctrTitle"/>
          </p:nvPr>
        </p:nvSpPr>
        <p:spPr>
          <a:xfrm>
            <a:off x="380858" y="3514464"/>
            <a:ext cx="11430283" cy="1601389"/>
          </a:xfrm>
        </p:spPr>
        <p:txBody>
          <a:bodyPr anchor="t">
            <a:noAutofit/>
          </a:bodyPr>
          <a:lstStyle/>
          <a:p>
            <a:r>
              <a:rPr lang="en-GB" sz="3600" dirty="0"/>
              <a:t>Statistics on violent causes of death from the 19</a:t>
            </a:r>
            <a:r>
              <a:rPr lang="en-GB" sz="3600" baseline="30000" dirty="0"/>
              <a:t>th</a:t>
            </a:r>
            <a:r>
              <a:rPr lang="en-GB" sz="3600" dirty="0"/>
              <a:t> to the 21</a:t>
            </a:r>
            <a:r>
              <a:rPr lang="en-GB" sz="3600" baseline="30000" dirty="0"/>
              <a:t>st</a:t>
            </a:r>
            <a:r>
              <a:rPr lang="en-GB" sz="3600" dirty="0"/>
              <a:t> century: challenges and contribution of the contemporary press</a:t>
            </a:r>
          </a:p>
        </p:txBody>
      </p:sp>
      <p:sp>
        <p:nvSpPr>
          <p:cNvPr id="3" name="Ondertitel 2">
            <a:extLst>
              <a:ext uri="{FF2B5EF4-FFF2-40B4-BE49-F238E27FC236}">
                <a16:creationId xmlns:a16="http://schemas.microsoft.com/office/drawing/2014/main" id="{A521EB81-3EEB-C477-0813-F9A5173A02EF}"/>
              </a:ext>
            </a:extLst>
          </p:cNvPr>
          <p:cNvSpPr>
            <a:spLocks noGrp="1"/>
          </p:cNvSpPr>
          <p:nvPr>
            <p:ph type="subTitle" idx="1"/>
          </p:nvPr>
        </p:nvSpPr>
        <p:spPr>
          <a:xfrm>
            <a:off x="521735" y="5498431"/>
            <a:ext cx="10591306" cy="1017659"/>
          </a:xfrm>
        </p:spPr>
        <p:txBody>
          <a:bodyPr anchor="b">
            <a:normAutofit/>
          </a:bodyPr>
          <a:lstStyle/>
          <a:p>
            <a:r>
              <a:rPr lang="en-US" b="1" i="0" u="none" strike="noStrike" dirty="0">
                <a:solidFill>
                  <a:srgbClr val="F77F00"/>
                </a:solidFill>
                <a:effectLst/>
                <a:latin typeface="+mj-lt"/>
              </a:rPr>
              <a:t>Audrey Plavsic </a:t>
            </a:r>
          </a:p>
          <a:p>
            <a:r>
              <a:rPr lang="en-US" b="1" dirty="0">
                <a:solidFill>
                  <a:srgbClr val="F77F00"/>
                </a:solidFill>
                <a:latin typeface="+mj-lt"/>
              </a:rPr>
              <a:t>PhD student DEMO, </a:t>
            </a:r>
            <a:r>
              <a:rPr lang="en-US" b="1" dirty="0" err="1">
                <a:solidFill>
                  <a:srgbClr val="F77F00"/>
                </a:solidFill>
                <a:latin typeface="+mj-lt"/>
              </a:rPr>
              <a:t>UCLouvain</a:t>
            </a:r>
            <a:endParaRPr lang="nl-NL" dirty="0">
              <a:latin typeface="+mj-lt"/>
            </a:endParaRPr>
          </a:p>
        </p:txBody>
      </p:sp>
      <p:pic>
        <p:nvPicPr>
          <p:cNvPr id="4" name="Picture 3">
            <a:extLst>
              <a:ext uri="{FF2B5EF4-FFF2-40B4-BE49-F238E27FC236}">
                <a16:creationId xmlns:a16="http://schemas.microsoft.com/office/drawing/2014/main" id="{DB9304B9-774B-83F9-5A15-D283FD3EB029}"/>
              </a:ext>
            </a:extLst>
          </p:cNvPr>
          <p:cNvPicPr>
            <a:picLocks noChangeAspect="1"/>
          </p:cNvPicPr>
          <p:nvPr/>
        </p:nvPicPr>
        <p:blipFill rotWithShape="1">
          <a:blip r:embed="rId3"/>
          <a:srcRect l="6651" t="40616" r="6928" b="40616"/>
          <a:stretch/>
        </p:blipFill>
        <p:spPr>
          <a:xfrm>
            <a:off x="0" y="-11789"/>
            <a:ext cx="12192000" cy="3399812"/>
          </a:xfrm>
          <a:prstGeom prst="rect">
            <a:avLst/>
          </a:prstGeom>
        </p:spPr>
      </p:pic>
      <p:pic>
        <p:nvPicPr>
          <p:cNvPr id="6" name="Afbeelding 5" descr="Afbeelding met tekst, licht&#10;&#10;Automatisch gegenereerde beschrijving">
            <a:extLst>
              <a:ext uri="{FF2B5EF4-FFF2-40B4-BE49-F238E27FC236}">
                <a16:creationId xmlns:a16="http://schemas.microsoft.com/office/drawing/2014/main" id="{68C2F5E1-0DED-1E24-CB68-65B900D8848F}"/>
              </a:ext>
            </a:extLst>
          </p:cNvPr>
          <p:cNvPicPr>
            <a:picLocks noChangeAspect="1"/>
          </p:cNvPicPr>
          <p:nvPr/>
        </p:nvPicPr>
        <p:blipFill>
          <a:blip r:embed="rId4"/>
          <a:stretch>
            <a:fillRect/>
          </a:stretch>
        </p:blipFill>
        <p:spPr>
          <a:xfrm>
            <a:off x="10271547" y="5602319"/>
            <a:ext cx="1711026" cy="1017659"/>
          </a:xfrm>
          <a:prstGeom prst="rect">
            <a:avLst/>
          </a:prstGeom>
        </p:spPr>
      </p:pic>
      <p:pic>
        <p:nvPicPr>
          <p:cNvPr id="7" name="Image 6" descr="Une image contenant Graphique, Police, graphisme, conception&#10;&#10;Description générée automatiquement">
            <a:extLst>
              <a:ext uri="{FF2B5EF4-FFF2-40B4-BE49-F238E27FC236}">
                <a16:creationId xmlns:a16="http://schemas.microsoft.com/office/drawing/2014/main" id="{9F318F43-6EDC-30B0-5896-A3CE5B7C694A}"/>
              </a:ext>
            </a:extLst>
          </p:cNvPr>
          <p:cNvPicPr>
            <a:picLocks noChangeAspect="1"/>
          </p:cNvPicPr>
          <p:nvPr/>
        </p:nvPicPr>
        <p:blipFill>
          <a:blip r:embed="rId5"/>
          <a:stretch>
            <a:fillRect/>
          </a:stretch>
        </p:blipFill>
        <p:spPr>
          <a:xfrm>
            <a:off x="8154947" y="5354295"/>
            <a:ext cx="1917401" cy="1369572"/>
          </a:xfrm>
          <a:prstGeom prst="rect">
            <a:avLst/>
          </a:prstGeom>
        </p:spPr>
      </p:pic>
      <p:pic>
        <p:nvPicPr>
          <p:cNvPr id="9" name="Image 8" descr="Une image contenant Police, logo, texte, Graphique&#10;&#10;Description générée automatiquement">
            <a:extLst>
              <a:ext uri="{FF2B5EF4-FFF2-40B4-BE49-F238E27FC236}">
                <a16:creationId xmlns:a16="http://schemas.microsoft.com/office/drawing/2014/main" id="{525E7B8A-CF3B-9FF0-5B34-181E37198C27}"/>
              </a:ext>
            </a:extLst>
          </p:cNvPr>
          <p:cNvPicPr>
            <a:picLocks noChangeAspect="1"/>
          </p:cNvPicPr>
          <p:nvPr/>
        </p:nvPicPr>
        <p:blipFill>
          <a:blip r:embed="rId6"/>
          <a:stretch>
            <a:fillRect/>
          </a:stretch>
        </p:blipFill>
        <p:spPr>
          <a:xfrm>
            <a:off x="5182834" y="5828748"/>
            <a:ext cx="2972113" cy="687341"/>
          </a:xfrm>
          <a:prstGeom prst="rect">
            <a:avLst/>
          </a:prstGeom>
        </p:spPr>
      </p:pic>
    </p:spTree>
    <p:extLst>
      <p:ext uri="{BB962C8B-B14F-4D97-AF65-F5344CB8AC3E}">
        <p14:creationId xmlns:p14="http://schemas.microsoft.com/office/powerpoint/2010/main" val="601001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10</a:t>
            </a:fld>
            <a:endParaRPr lang="en-US" b="1"/>
          </a:p>
        </p:txBody>
      </p:sp>
      <p:pic>
        <p:nvPicPr>
          <p:cNvPr id="7" name="Espace réservé du contenu 6">
            <a:extLst>
              <a:ext uri="{FF2B5EF4-FFF2-40B4-BE49-F238E27FC236}">
                <a16:creationId xmlns:a16="http://schemas.microsoft.com/office/drawing/2014/main" id="{75036760-4B59-9368-D145-310414911705}"/>
              </a:ext>
            </a:extLst>
          </p:cNvPr>
          <p:cNvPicPr>
            <a:picLocks noGrp="1" noChangeAspect="1"/>
          </p:cNvPicPr>
          <p:nvPr>
            <p:ph idx="1"/>
          </p:nvPr>
        </p:nvPicPr>
        <p:blipFill>
          <a:blip r:embed="rId3"/>
          <a:stretch>
            <a:fillRect/>
          </a:stretch>
        </p:blipFill>
        <p:spPr>
          <a:xfrm>
            <a:off x="0" y="208230"/>
            <a:ext cx="12092326" cy="6274052"/>
          </a:xfrm>
        </p:spPr>
      </p:pic>
      <p:sp>
        <p:nvSpPr>
          <p:cNvPr id="8" name="Ellipse 7">
            <a:extLst>
              <a:ext uri="{FF2B5EF4-FFF2-40B4-BE49-F238E27FC236}">
                <a16:creationId xmlns:a16="http://schemas.microsoft.com/office/drawing/2014/main" id="{88304001-AB8B-0ADC-4CD5-16CB3B2DC47E}"/>
              </a:ext>
            </a:extLst>
          </p:cNvPr>
          <p:cNvSpPr/>
          <p:nvPr/>
        </p:nvSpPr>
        <p:spPr>
          <a:xfrm>
            <a:off x="313112" y="4831389"/>
            <a:ext cx="1220123" cy="41656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Ellipse 8">
            <a:extLst>
              <a:ext uri="{FF2B5EF4-FFF2-40B4-BE49-F238E27FC236}">
                <a16:creationId xmlns:a16="http://schemas.microsoft.com/office/drawing/2014/main" id="{3D8AFFE7-3C85-B3B7-A1BC-84A1C45CD711}"/>
              </a:ext>
            </a:extLst>
          </p:cNvPr>
          <p:cNvSpPr/>
          <p:nvPr/>
        </p:nvSpPr>
        <p:spPr>
          <a:xfrm>
            <a:off x="3794760" y="919158"/>
            <a:ext cx="579120" cy="540159"/>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Ellipse 9">
            <a:extLst>
              <a:ext uri="{FF2B5EF4-FFF2-40B4-BE49-F238E27FC236}">
                <a16:creationId xmlns:a16="http://schemas.microsoft.com/office/drawing/2014/main" id="{3B0CA492-F4FB-2F8C-F09B-D59E17E0B71A}"/>
              </a:ext>
            </a:extLst>
          </p:cNvPr>
          <p:cNvSpPr/>
          <p:nvPr/>
        </p:nvSpPr>
        <p:spPr>
          <a:xfrm>
            <a:off x="3876040" y="4855648"/>
            <a:ext cx="436880" cy="41656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a:extLst>
              <a:ext uri="{FF2B5EF4-FFF2-40B4-BE49-F238E27FC236}">
                <a16:creationId xmlns:a16="http://schemas.microsoft.com/office/drawing/2014/main" id="{9F660A24-CA7C-699A-C292-40870729B8F0}"/>
              </a:ext>
            </a:extLst>
          </p:cNvPr>
          <p:cNvSpPr/>
          <p:nvPr/>
        </p:nvSpPr>
        <p:spPr>
          <a:xfrm>
            <a:off x="3794760" y="1587172"/>
            <a:ext cx="436880" cy="41656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4DC2800A-3730-AF08-E947-CD6A66F5F1A7}"/>
              </a:ext>
            </a:extLst>
          </p:cNvPr>
          <p:cNvSpPr/>
          <p:nvPr/>
        </p:nvSpPr>
        <p:spPr>
          <a:xfrm>
            <a:off x="5576935" y="208230"/>
            <a:ext cx="2489703" cy="58374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00690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877078" y="827203"/>
            <a:ext cx="11625942" cy="923728"/>
          </a:xfrm>
        </p:spPr>
        <p:txBody>
          <a:bodyPr>
            <a:noAutofit/>
          </a:bodyPr>
          <a:lstStyle/>
          <a:p>
            <a:pPr rtl="0">
              <a:defRPr lang="fr-BE" sz="2400" b="0" i="0" u="none" strike="noStrike" kern="1200" spc="0" baseline="0">
                <a:solidFill>
                  <a:srgbClr val="003049"/>
                </a:solidFill>
                <a:latin typeface="+mn-lt"/>
                <a:ea typeface="+mn-ea"/>
                <a:cs typeface="+mn-cs"/>
              </a:defRPr>
            </a:pPr>
            <a:r>
              <a:rPr lang="en-GB" sz="3400" b="0" i="0" u="none" strike="noStrike" kern="1200" spc="0" baseline="0" noProof="0" dirty="0">
                <a:solidFill>
                  <a:srgbClr val="003049"/>
                </a:solidFill>
                <a:latin typeface="+mn-lt"/>
                <a:ea typeface="+mn-ea"/>
                <a:cs typeface="+mn-cs"/>
              </a:rPr>
              <a:t>External mortality among all death in Belgium </a:t>
            </a:r>
            <a:r>
              <a:rPr lang="en-GB" sz="2800" b="0" i="0" u="none" strike="noStrike" kern="1200" spc="0" baseline="0" noProof="0" dirty="0">
                <a:solidFill>
                  <a:srgbClr val="003049"/>
                </a:solidFill>
                <a:latin typeface="+mn-lt"/>
                <a:ea typeface="+mn-ea"/>
                <a:cs typeface="+mn-cs"/>
              </a:rPr>
              <a:t>(1886-2016)</a:t>
            </a:r>
            <a:endParaRPr lang="en-GB" sz="3200" b="0" i="0" u="none" strike="noStrike" kern="1200" spc="0" baseline="0" noProof="0" dirty="0">
              <a:solidFill>
                <a:srgbClr val="003049"/>
              </a:solidFill>
              <a:latin typeface="+mn-lt"/>
              <a:ea typeface="+mn-ea"/>
              <a:cs typeface="+mn-cs"/>
            </a:endParaRP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11</a:t>
            </a:fld>
            <a:endParaRPr lang="en-US" b="1"/>
          </a:p>
        </p:txBody>
      </p:sp>
      <p:graphicFrame>
        <p:nvGraphicFramePr>
          <p:cNvPr id="11" name="Espace réservé du contenu 10">
            <a:extLst>
              <a:ext uri="{FF2B5EF4-FFF2-40B4-BE49-F238E27FC236}">
                <a16:creationId xmlns:a16="http://schemas.microsoft.com/office/drawing/2014/main" id="{EF51C9F8-D344-DFAF-E924-14E3D69A8A33}"/>
              </a:ext>
            </a:extLst>
          </p:cNvPr>
          <p:cNvGraphicFramePr>
            <a:graphicFrameLocks noGrp="1"/>
          </p:cNvGraphicFramePr>
          <p:nvPr>
            <p:ph idx="1"/>
            <p:extLst>
              <p:ext uri="{D42A27DB-BD31-4B8C-83A1-F6EECF244321}">
                <p14:modId xmlns:p14="http://schemas.microsoft.com/office/powerpoint/2010/main" val="3286628025"/>
              </p:ext>
            </p:extLst>
          </p:nvPr>
        </p:nvGraphicFramePr>
        <p:xfrm>
          <a:off x="1087438" y="1839152"/>
          <a:ext cx="9923462" cy="4746473"/>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a:extLst>
              <a:ext uri="{FF2B5EF4-FFF2-40B4-BE49-F238E27FC236}">
                <a16:creationId xmlns:a16="http://schemas.microsoft.com/office/drawing/2014/main" id="{232BC8C0-0536-8003-FDA2-9C360B1E33FA}"/>
              </a:ext>
            </a:extLst>
          </p:cNvPr>
          <p:cNvSpPr txBox="1"/>
          <p:nvPr/>
        </p:nvSpPr>
        <p:spPr>
          <a:xfrm>
            <a:off x="7617055" y="6491214"/>
            <a:ext cx="6202680" cy="375552"/>
          </a:xfrm>
          <a:prstGeom prst="rect">
            <a:avLst/>
          </a:prstGeom>
          <a:noFill/>
        </p:spPr>
        <p:txBody>
          <a:bodyPr wrap="square">
            <a:spAutoFit/>
          </a:bodyPr>
          <a:lstStyle/>
          <a:p>
            <a:pPr algn="just">
              <a:lnSpc>
                <a:spcPct val="107000"/>
              </a:lnSpc>
              <a:spcAft>
                <a:spcPts val="800"/>
              </a:spcAft>
            </a:pPr>
            <a:r>
              <a:rPr lang="en-GB" sz="1800" i="1" kern="100" dirty="0">
                <a:effectLst/>
                <a:latin typeface="Calibri" panose="020F0502020204030204" pitchFamily="34" charset="0"/>
                <a:ea typeface="Calibri" panose="020F0502020204030204" pitchFamily="34" charset="0"/>
                <a:cs typeface="Calibri" panose="020F0502020204030204" pitchFamily="34" charset="0"/>
              </a:rPr>
              <a:t>(Plavsic &amp; Van </a:t>
            </a:r>
            <a:r>
              <a:rPr lang="en-GB" sz="1800" i="1" kern="100" dirty="0" err="1">
                <a:effectLst/>
                <a:latin typeface="Calibri" panose="020F0502020204030204" pitchFamily="34" charset="0"/>
                <a:ea typeface="Calibri" panose="020F0502020204030204" pitchFamily="34" charset="0"/>
                <a:cs typeface="Calibri" panose="020F0502020204030204" pitchFamily="34" charset="0"/>
              </a:rPr>
              <a:t>Cleemput</a:t>
            </a:r>
            <a:r>
              <a:rPr lang="en-GB" sz="1800" i="1" kern="100" dirty="0">
                <a:effectLst/>
                <a:latin typeface="Calibri" panose="020F0502020204030204" pitchFamily="34" charset="0"/>
                <a:ea typeface="Calibri" panose="020F0502020204030204" pitchFamily="34" charset="0"/>
                <a:cs typeface="Calibri" panose="020F0502020204030204" pitchFamily="34" charset="0"/>
              </a:rPr>
              <a:t>, 2020)</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2266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726C6AD2-7BA4-0C6E-DF59-3D38D0BE3939}"/>
              </a:ext>
            </a:extLst>
          </p:cNvPr>
          <p:cNvSpPr>
            <a:spLocks noGrp="1"/>
          </p:cNvSpPr>
          <p:nvPr>
            <p:ph type="sldNum" sz="quarter" idx="12"/>
          </p:nvPr>
        </p:nvSpPr>
        <p:spPr/>
        <p:txBody>
          <a:bodyPr/>
          <a:lstStyle/>
          <a:p>
            <a:fld id="{719D7796-F675-488F-AC46-C88938C80352}" type="slidenum">
              <a:rPr lang="en-US" smtClean="0"/>
              <a:t>12</a:t>
            </a:fld>
            <a:endParaRPr lang="en-US"/>
          </a:p>
        </p:txBody>
      </p:sp>
      <p:sp>
        <p:nvSpPr>
          <p:cNvPr id="10" name="ZoneTexte 9">
            <a:extLst>
              <a:ext uri="{FF2B5EF4-FFF2-40B4-BE49-F238E27FC236}">
                <a16:creationId xmlns:a16="http://schemas.microsoft.com/office/drawing/2014/main" id="{7D2C93A5-033E-96C7-538F-7DF30E07C414}"/>
              </a:ext>
            </a:extLst>
          </p:cNvPr>
          <p:cNvSpPr txBox="1"/>
          <p:nvPr/>
        </p:nvSpPr>
        <p:spPr>
          <a:xfrm rot="16200000">
            <a:off x="-434328" y="3810336"/>
            <a:ext cx="3959796" cy="369332"/>
          </a:xfrm>
          <a:prstGeom prst="rect">
            <a:avLst/>
          </a:prstGeom>
          <a:noFill/>
        </p:spPr>
        <p:txBody>
          <a:bodyPr wrap="square" rtlCol="0">
            <a:spAutoFit/>
          </a:bodyPr>
          <a:lstStyle/>
          <a:p>
            <a:r>
              <a:rPr lang="fr-BE" b="1" dirty="0"/>
              <a:t>WOMEN		  MEN</a:t>
            </a:r>
          </a:p>
        </p:txBody>
      </p:sp>
      <p:pic>
        <p:nvPicPr>
          <p:cNvPr id="11" name="Image 10">
            <a:extLst>
              <a:ext uri="{FF2B5EF4-FFF2-40B4-BE49-F238E27FC236}">
                <a16:creationId xmlns:a16="http://schemas.microsoft.com/office/drawing/2014/main" id="{D12F16F7-052B-09AA-053A-4BDF8BE45661}"/>
              </a:ext>
            </a:extLst>
          </p:cNvPr>
          <p:cNvPicPr>
            <a:picLocks noChangeAspect="1"/>
          </p:cNvPicPr>
          <p:nvPr/>
        </p:nvPicPr>
        <p:blipFill rotWithShape="1">
          <a:blip r:embed="rId3"/>
          <a:srcRect l="301" t="9494" r="1018" b="18709"/>
          <a:stretch/>
        </p:blipFill>
        <p:spPr>
          <a:xfrm>
            <a:off x="1757323" y="1606371"/>
            <a:ext cx="8862185" cy="2140544"/>
          </a:xfrm>
          <a:prstGeom prst="rect">
            <a:avLst/>
          </a:prstGeom>
        </p:spPr>
      </p:pic>
      <p:pic>
        <p:nvPicPr>
          <p:cNvPr id="12" name="Image 11">
            <a:extLst>
              <a:ext uri="{FF2B5EF4-FFF2-40B4-BE49-F238E27FC236}">
                <a16:creationId xmlns:a16="http://schemas.microsoft.com/office/drawing/2014/main" id="{B32CD7E6-F5DB-E7E0-F642-0C25D57D920C}"/>
              </a:ext>
            </a:extLst>
          </p:cNvPr>
          <p:cNvPicPr>
            <a:picLocks noChangeAspect="1"/>
          </p:cNvPicPr>
          <p:nvPr/>
        </p:nvPicPr>
        <p:blipFill rotWithShape="1">
          <a:blip r:embed="rId4"/>
          <a:srcRect l="302" t="9022" r="1018" b="13332"/>
          <a:stretch/>
        </p:blipFill>
        <p:spPr>
          <a:xfrm>
            <a:off x="1757322" y="4076553"/>
            <a:ext cx="8862185" cy="2425950"/>
          </a:xfrm>
          <a:prstGeom prst="rect">
            <a:avLst/>
          </a:prstGeom>
        </p:spPr>
      </p:pic>
      <p:pic>
        <p:nvPicPr>
          <p:cNvPr id="13" name="Image 12">
            <a:extLst>
              <a:ext uri="{FF2B5EF4-FFF2-40B4-BE49-F238E27FC236}">
                <a16:creationId xmlns:a16="http://schemas.microsoft.com/office/drawing/2014/main" id="{BA93C593-08A5-8323-2698-ED03442EA8FC}"/>
              </a:ext>
            </a:extLst>
          </p:cNvPr>
          <p:cNvPicPr>
            <a:picLocks noChangeAspect="1"/>
          </p:cNvPicPr>
          <p:nvPr/>
        </p:nvPicPr>
        <p:blipFill rotWithShape="1">
          <a:blip r:embed="rId5"/>
          <a:srcRect l="1726" t="91444" r="865" b="2186"/>
          <a:stretch/>
        </p:blipFill>
        <p:spPr>
          <a:xfrm>
            <a:off x="1757324" y="3795218"/>
            <a:ext cx="9261421" cy="199784"/>
          </a:xfrm>
          <a:prstGeom prst="rect">
            <a:avLst/>
          </a:prstGeom>
        </p:spPr>
      </p:pic>
      <p:sp>
        <p:nvSpPr>
          <p:cNvPr id="14" name="Titre 1">
            <a:extLst>
              <a:ext uri="{FF2B5EF4-FFF2-40B4-BE49-F238E27FC236}">
                <a16:creationId xmlns:a16="http://schemas.microsoft.com/office/drawing/2014/main" id="{4ED6807F-3C02-8A57-3BEE-232A2658F4C9}"/>
              </a:ext>
            </a:extLst>
          </p:cNvPr>
          <p:cNvSpPr>
            <a:spLocks noGrp="1"/>
          </p:cNvSpPr>
          <p:nvPr>
            <p:ph type="title"/>
          </p:nvPr>
        </p:nvSpPr>
        <p:spPr>
          <a:xfrm>
            <a:off x="839756" y="824199"/>
            <a:ext cx="11551298" cy="576334"/>
          </a:xfrm>
        </p:spPr>
        <p:txBody>
          <a:bodyPr>
            <a:noAutofit/>
          </a:bodyPr>
          <a:lstStyle/>
          <a:p>
            <a:r>
              <a:rPr lang="en-GB" sz="3400" b="0" dirty="0">
                <a:solidFill>
                  <a:srgbClr val="003049"/>
                </a:solidFill>
                <a:latin typeface="+mn-lt"/>
                <a:ea typeface="+mn-ea"/>
                <a:cs typeface="+mn-cs"/>
              </a:rPr>
              <a:t>Distribution</a:t>
            </a:r>
            <a:r>
              <a:rPr lang="en-GB" sz="3400" dirty="0"/>
              <a:t> </a:t>
            </a:r>
            <a:r>
              <a:rPr lang="en-GB" sz="3400" b="0" dirty="0">
                <a:solidFill>
                  <a:srgbClr val="003049"/>
                </a:solidFill>
                <a:latin typeface="+mn-lt"/>
                <a:ea typeface="+mn-ea"/>
                <a:cs typeface="+mn-cs"/>
              </a:rPr>
              <a:t>of suicides by cause in Belgium (1886-2016)</a:t>
            </a:r>
          </a:p>
        </p:txBody>
      </p:sp>
      <p:sp>
        <p:nvSpPr>
          <p:cNvPr id="2" name="ZoneTexte 1">
            <a:extLst>
              <a:ext uri="{FF2B5EF4-FFF2-40B4-BE49-F238E27FC236}">
                <a16:creationId xmlns:a16="http://schemas.microsoft.com/office/drawing/2014/main" id="{E01F4CEC-1605-FE99-B901-304DC229EB72}"/>
              </a:ext>
            </a:extLst>
          </p:cNvPr>
          <p:cNvSpPr txBox="1"/>
          <p:nvPr/>
        </p:nvSpPr>
        <p:spPr>
          <a:xfrm>
            <a:off x="7700009" y="6471458"/>
            <a:ext cx="6202680" cy="375552"/>
          </a:xfrm>
          <a:prstGeom prst="rect">
            <a:avLst/>
          </a:prstGeom>
          <a:noFill/>
        </p:spPr>
        <p:txBody>
          <a:bodyPr wrap="square">
            <a:spAutoFit/>
          </a:bodyPr>
          <a:lstStyle/>
          <a:p>
            <a:pPr algn="just">
              <a:lnSpc>
                <a:spcPct val="107000"/>
              </a:lnSpc>
              <a:spcAft>
                <a:spcPts val="800"/>
              </a:spcAft>
            </a:pPr>
            <a:r>
              <a:rPr lang="en-GB" sz="1800" i="1" kern="100" dirty="0">
                <a:effectLst/>
                <a:latin typeface="Calibri" panose="020F0502020204030204" pitchFamily="34" charset="0"/>
                <a:ea typeface="Calibri" panose="020F0502020204030204" pitchFamily="34" charset="0"/>
                <a:cs typeface="Calibri" panose="020F0502020204030204" pitchFamily="34" charset="0"/>
              </a:rPr>
              <a:t>(Plavsic &amp; Van </a:t>
            </a:r>
            <a:r>
              <a:rPr lang="en-GB" sz="1800" i="1" kern="100" dirty="0" err="1">
                <a:effectLst/>
                <a:latin typeface="Calibri" panose="020F0502020204030204" pitchFamily="34" charset="0"/>
                <a:ea typeface="Calibri" panose="020F0502020204030204" pitchFamily="34" charset="0"/>
                <a:cs typeface="Calibri" panose="020F0502020204030204" pitchFamily="34" charset="0"/>
              </a:rPr>
              <a:t>Cleemput</a:t>
            </a:r>
            <a:r>
              <a:rPr lang="en-GB" sz="1800" i="1" kern="100" dirty="0">
                <a:effectLst/>
                <a:latin typeface="Calibri" panose="020F0502020204030204" pitchFamily="34" charset="0"/>
                <a:ea typeface="Calibri" panose="020F0502020204030204" pitchFamily="34" charset="0"/>
                <a:cs typeface="Calibri" panose="020F0502020204030204" pitchFamily="34" charset="0"/>
              </a:rPr>
              <a:t>, 2020)</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4284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Publication, bibliothèque, intérieur, fournitures de bureau&#10;&#10;Description générée automatiquement">
            <a:extLst>
              <a:ext uri="{FF2B5EF4-FFF2-40B4-BE49-F238E27FC236}">
                <a16:creationId xmlns:a16="http://schemas.microsoft.com/office/drawing/2014/main" id="{CC290A3B-3F66-B2EF-F202-1198F22FA86D}"/>
              </a:ext>
            </a:extLst>
          </p:cNvPr>
          <p:cNvPicPr>
            <a:picLocks noChangeAspect="1"/>
          </p:cNvPicPr>
          <p:nvPr/>
        </p:nvPicPr>
        <p:blipFill rotWithShape="1">
          <a:blip r:embed="rId3">
            <a:alphaModFix amt="37000"/>
          </a:blip>
          <a:srcRect t="2937" b="12688"/>
          <a:stretch/>
        </p:blipFill>
        <p:spPr>
          <a:xfrm>
            <a:off x="0" y="0"/>
            <a:ext cx="12192000" cy="6858000"/>
          </a:xfrm>
          <a:prstGeom prst="rect">
            <a:avLst/>
          </a:prstGeom>
        </p:spPr>
      </p:pic>
      <p:sp>
        <p:nvSpPr>
          <p:cNvPr id="2" name="Titre 1">
            <a:extLst>
              <a:ext uri="{FF2B5EF4-FFF2-40B4-BE49-F238E27FC236}">
                <a16:creationId xmlns:a16="http://schemas.microsoft.com/office/drawing/2014/main" id="{C1007E89-E3C5-AD63-7D33-BD146289799C}"/>
              </a:ext>
            </a:extLst>
          </p:cNvPr>
          <p:cNvSpPr>
            <a:spLocks noGrp="1"/>
          </p:cNvSpPr>
          <p:nvPr>
            <p:ph type="title"/>
          </p:nvPr>
        </p:nvSpPr>
        <p:spPr>
          <a:xfrm>
            <a:off x="655312" y="3648249"/>
            <a:ext cx="11115740" cy="1294228"/>
          </a:xfrm>
        </p:spPr>
        <p:txBody>
          <a:bodyPr/>
          <a:lstStyle/>
          <a:p>
            <a:r>
              <a:rPr lang="en-GB" dirty="0"/>
              <a:t>Individual data: the example of Châtelet</a:t>
            </a:r>
          </a:p>
        </p:txBody>
      </p:sp>
      <p:sp>
        <p:nvSpPr>
          <p:cNvPr id="5" name="Espace réservé du numéro de diapositive 4">
            <a:extLst>
              <a:ext uri="{FF2B5EF4-FFF2-40B4-BE49-F238E27FC236}">
                <a16:creationId xmlns:a16="http://schemas.microsoft.com/office/drawing/2014/main" id="{763B3220-6CCF-959D-C900-4604C4125409}"/>
              </a:ext>
            </a:extLst>
          </p:cNvPr>
          <p:cNvSpPr>
            <a:spLocks noGrp="1"/>
          </p:cNvSpPr>
          <p:nvPr>
            <p:ph type="sldNum" sz="quarter" idx="12"/>
          </p:nvPr>
        </p:nvSpPr>
        <p:spPr/>
        <p:txBody>
          <a:bodyPr/>
          <a:lstStyle/>
          <a:p>
            <a:fld id="{719D7796-F675-488F-AC46-C88938C80352}" type="slidenum">
              <a:rPr lang="en-US" smtClean="0"/>
              <a:t>13</a:t>
            </a:fld>
            <a:endParaRPr lang="en-US"/>
          </a:p>
        </p:txBody>
      </p:sp>
    </p:spTree>
    <p:extLst>
      <p:ext uri="{BB962C8B-B14F-4D97-AF65-F5344CB8AC3E}">
        <p14:creationId xmlns:p14="http://schemas.microsoft.com/office/powerpoint/2010/main" val="2762918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99A8EE2C-DE33-34F0-AFFA-F8D255ECA742}"/>
              </a:ext>
            </a:extLst>
          </p:cNvPr>
          <p:cNvSpPr>
            <a:spLocks noGrp="1"/>
          </p:cNvSpPr>
          <p:nvPr>
            <p:ph type="sldNum" sz="quarter" idx="12"/>
          </p:nvPr>
        </p:nvSpPr>
        <p:spPr/>
        <p:txBody>
          <a:bodyPr/>
          <a:lstStyle/>
          <a:p>
            <a:fld id="{719D7796-F675-488F-AC46-C88938C80352}" type="slidenum">
              <a:rPr lang="en-US" smtClean="0"/>
              <a:t>14</a:t>
            </a:fld>
            <a:endParaRPr lang="en-US"/>
          </a:p>
        </p:txBody>
      </p:sp>
      <p:pic>
        <p:nvPicPr>
          <p:cNvPr id="7" name="Image 6">
            <a:extLst>
              <a:ext uri="{FF2B5EF4-FFF2-40B4-BE49-F238E27FC236}">
                <a16:creationId xmlns:a16="http://schemas.microsoft.com/office/drawing/2014/main" id="{132E8D01-5CBF-4E5B-D68E-F36F8C4E813C}"/>
              </a:ext>
            </a:extLst>
          </p:cNvPr>
          <p:cNvPicPr>
            <a:picLocks noChangeAspect="1"/>
          </p:cNvPicPr>
          <p:nvPr/>
        </p:nvPicPr>
        <p:blipFill rotWithShape="1">
          <a:blip r:embed="rId3"/>
          <a:srcRect l="4125"/>
          <a:stretch/>
        </p:blipFill>
        <p:spPr>
          <a:xfrm>
            <a:off x="1851948" y="-17117"/>
            <a:ext cx="8877783" cy="6897981"/>
          </a:xfrm>
          <a:prstGeom prst="rect">
            <a:avLst/>
          </a:prstGeom>
        </p:spPr>
      </p:pic>
      <p:cxnSp>
        <p:nvCxnSpPr>
          <p:cNvPr id="9" name="Connecteur droit avec flèche 8">
            <a:extLst>
              <a:ext uri="{FF2B5EF4-FFF2-40B4-BE49-F238E27FC236}">
                <a16:creationId xmlns:a16="http://schemas.microsoft.com/office/drawing/2014/main" id="{F55AC5C0-BC46-22BC-1A31-E912B7AC9148}"/>
              </a:ext>
            </a:extLst>
          </p:cNvPr>
          <p:cNvCxnSpPr/>
          <p:nvPr/>
        </p:nvCxnSpPr>
        <p:spPr>
          <a:xfrm flipH="1">
            <a:off x="6748041" y="3541853"/>
            <a:ext cx="1203767" cy="254643"/>
          </a:xfrm>
          <a:prstGeom prst="straightConnector1">
            <a:avLst/>
          </a:prstGeom>
          <a:ln w="38100">
            <a:solidFill>
              <a:schemeClr val="accent1">
                <a:lumMod val="7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2" name="ZoneTexte 1">
            <a:extLst>
              <a:ext uri="{FF2B5EF4-FFF2-40B4-BE49-F238E27FC236}">
                <a16:creationId xmlns:a16="http://schemas.microsoft.com/office/drawing/2014/main" id="{095B4970-E6DA-866B-4C6A-7674D9ED6DF7}"/>
              </a:ext>
            </a:extLst>
          </p:cNvPr>
          <p:cNvSpPr txBox="1"/>
          <p:nvPr/>
        </p:nvSpPr>
        <p:spPr>
          <a:xfrm>
            <a:off x="7951808" y="3316147"/>
            <a:ext cx="1310640" cy="369332"/>
          </a:xfrm>
          <a:prstGeom prst="rect">
            <a:avLst/>
          </a:prstGeom>
          <a:noFill/>
        </p:spPr>
        <p:txBody>
          <a:bodyPr wrap="square" rtlCol="0">
            <a:spAutoFit/>
          </a:bodyPr>
          <a:lstStyle/>
          <a:p>
            <a:r>
              <a:rPr lang="fr-FR" dirty="0">
                <a:solidFill>
                  <a:schemeClr val="accent1">
                    <a:lumMod val="75000"/>
                  </a:schemeClr>
                </a:solidFill>
              </a:rPr>
              <a:t>Châtelet</a:t>
            </a:r>
            <a:endParaRPr lang="fr-BE" dirty="0">
              <a:solidFill>
                <a:schemeClr val="accent1">
                  <a:lumMod val="75000"/>
                </a:schemeClr>
              </a:solidFill>
            </a:endParaRPr>
          </a:p>
        </p:txBody>
      </p:sp>
    </p:spTree>
    <p:extLst>
      <p:ext uri="{BB962C8B-B14F-4D97-AF65-F5344CB8AC3E}">
        <p14:creationId xmlns:p14="http://schemas.microsoft.com/office/powerpoint/2010/main" val="1169089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5B341E-F8D5-153E-B231-36B526A0DE1F}"/>
              </a:ext>
            </a:extLst>
          </p:cNvPr>
          <p:cNvSpPr>
            <a:spLocks noGrp="1"/>
          </p:cNvSpPr>
          <p:nvPr>
            <p:ph type="title"/>
          </p:nvPr>
        </p:nvSpPr>
        <p:spPr>
          <a:xfrm>
            <a:off x="1134618" y="779021"/>
            <a:ext cx="9922764" cy="1294228"/>
          </a:xfrm>
        </p:spPr>
        <p:txBody>
          <a:bodyPr>
            <a:normAutofit/>
          </a:bodyPr>
          <a:lstStyle/>
          <a:p>
            <a:r>
              <a:rPr lang="fr-FR" sz="4000" b="0" dirty="0" err="1"/>
              <a:t>Why</a:t>
            </a:r>
            <a:r>
              <a:rPr lang="fr-FR" sz="4000" b="0" dirty="0"/>
              <a:t> Châtelet ?</a:t>
            </a:r>
            <a:endParaRPr lang="fr-BE" sz="4000" b="0" dirty="0"/>
          </a:p>
        </p:txBody>
      </p:sp>
      <p:sp>
        <p:nvSpPr>
          <p:cNvPr id="5" name="Espace réservé du numéro de diapositive 4">
            <a:extLst>
              <a:ext uri="{FF2B5EF4-FFF2-40B4-BE49-F238E27FC236}">
                <a16:creationId xmlns:a16="http://schemas.microsoft.com/office/drawing/2014/main" id="{678D9B59-9A5B-885F-D894-B27392B4BC0C}"/>
              </a:ext>
            </a:extLst>
          </p:cNvPr>
          <p:cNvSpPr>
            <a:spLocks noGrp="1"/>
          </p:cNvSpPr>
          <p:nvPr>
            <p:ph type="sldNum" sz="quarter" idx="12"/>
          </p:nvPr>
        </p:nvSpPr>
        <p:spPr/>
        <p:txBody>
          <a:bodyPr/>
          <a:lstStyle/>
          <a:p>
            <a:fld id="{719D7796-F675-488F-AC46-C88938C80352}" type="slidenum">
              <a:rPr lang="en-US" smtClean="0"/>
              <a:t>15</a:t>
            </a:fld>
            <a:endParaRPr lang="en-US"/>
          </a:p>
        </p:txBody>
      </p:sp>
      <p:sp>
        <p:nvSpPr>
          <p:cNvPr id="11" name="Espace réservé du contenu 10">
            <a:extLst>
              <a:ext uri="{FF2B5EF4-FFF2-40B4-BE49-F238E27FC236}">
                <a16:creationId xmlns:a16="http://schemas.microsoft.com/office/drawing/2014/main" id="{54C4EFA7-F9A0-57E1-A80B-27C730889465}"/>
              </a:ext>
            </a:extLst>
          </p:cNvPr>
          <p:cNvSpPr>
            <a:spLocks noGrp="1"/>
          </p:cNvSpPr>
          <p:nvPr>
            <p:ph idx="1"/>
          </p:nvPr>
        </p:nvSpPr>
        <p:spPr>
          <a:xfrm>
            <a:off x="555585" y="2550966"/>
            <a:ext cx="10427605" cy="3838722"/>
          </a:xfrm>
        </p:spPr>
        <p:txBody>
          <a:bodyPr>
            <a:normAutofit/>
          </a:bodyPr>
          <a:lstStyle/>
          <a:p>
            <a:r>
              <a:rPr lang="en-US" sz="2400" dirty="0"/>
              <a:t>Exhaustive archives kept in good condition </a:t>
            </a:r>
          </a:p>
          <a:p>
            <a:r>
              <a:rPr lang="en-US" sz="2400" dirty="0"/>
              <a:t>Civil status documents, including death certificates</a:t>
            </a:r>
          </a:p>
          <a:p>
            <a:r>
              <a:rPr lang="en-US" sz="2400" dirty="0"/>
              <a:t>Registers of causes of death</a:t>
            </a:r>
          </a:p>
          <a:p>
            <a:endParaRPr lang="en-US" sz="400" dirty="0"/>
          </a:p>
          <a:p>
            <a:pPr>
              <a:buFont typeface="Wingdings" panose="05000000000000000000" pitchFamily="2" charset="2"/>
              <a:buChar char="à"/>
            </a:pPr>
            <a:r>
              <a:rPr lang="en-US" sz="2400" dirty="0">
                <a:sym typeface="Wingdings" panose="05000000000000000000" pitchFamily="2" charset="2"/>
              </a:rPr>
              <a:t> Possible link between the information about every death</a:t>
            </a:r>
          </a:p>
          <a:p>
            <a:pPr marL="0" indent="0">
              <a:buNone/>
            </a:pPr>
            <a:r>
              <a:rPr lang="en-US" sz="2400" dirty="0">
                <a:sym typeface="Wingdings" panose="05000000000000000000" pitchFamily="2" charset="2"/>
              </a:rPr>
              <a:t>= identity, date of birth, marital status and address of the deceased + cause of death</a:t>
            </a:r>
            <a:endParaRPr lang="fr-BE" sz="2400" dirty="0"/>
          </a:p>
        </p:txBody>
      </p:sp>
      <p:pic>
        <p:nvPicPr>
          <p:cNvPr id="12" name="Espace réservé du contenu 6" descr="Une image contenant Rayonnage, bibliothèque, intérieur, livre&#10;&#10;Description générée automatiquement">
            <a:extLst>
              <a:ext uri="{FF2B5EF4-FFF2-40B4-BE49-F238E27FC236}">
                <a16:creationId xmlns:a16="http://schemas.microsoft.com/office/drawing/2014/main" id="{12D4C25A-B4CD-A49D-0A49-1C0B8CE71924}"/>
              </a:ext>
            </a:extLst>
          </p:cNvPr>
          <p:cNvPicPr>
            <a:picLocks noChangeAspect="1"/>
          </p:cNvPicPr>
          <p:nvPr/>
        </p:nvPicPr>
        <p:blipFill>
          <a:blip r:embed="rId3"/>
          <a:stretch>
            <a:fillRect/>
          </a:stretch>
        </p:blipFill>
        <p:spPr>
          <a:xfrm>
            <a:off x="7419372" y="0"/>
            <a:ext cx="4772628" cy="3181752"/>
          </a:xfrm>
          <a:prstGeom prst="rect">
            <a:avLst/>
          </a:prstGeom>
        </p:spPr>
      </p:pic>
    </p:spTree>
    <p:extLst>
      <p:ext uri="{BB962C8B-B14F-4D97-AF65-F5344CB8AC3E}">
        <p14:creationId xmlns:p14="http://schemas.microsoft.com/office/powerpoint/2010/main" val="341145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fade">
                                      <p:cBhvr>
                                        <p:cTn id="13" dur="500"/>
                                        <p:tgtEl>
                                          <p:spTgt spid="1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xEl>
                                              <p:pRg st="4" end="4"/>
                                            </p:txEl>
                                          </p:spTgt>
                                        </p:tgtEl>
                                        <p:attrNameLst>
                                          <p:attrName>style.visibility</p:attrName>
                                        </p:attrNameLst>
                                      </p:cBhvr>
                                      <p:to>
                                        <p:strVal val="visible"/>
                                      </p:to>
                                    </p:set>
                                    <p:animEffect transition="in" filter="fade">
                                      <p:cBhvr>
                                        <p:cTn id="18" dur="500"/>
                                        <p:tgtEl>
                                          <p:spTgt spid="11">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xEl>
                                              <p:pRg st="5" end="5"/>
                                            </p:txEl>
                                          </p:spTgt>
                                        </p:tgtEl>
                                        <p:attrNameLst>
                                          <p:attrName>style.visibility</p:attrName>
                                        </p:attrNameLst>
                                      </p:cBhvr>
                                      <p:to>
                                        <p:strVal val="visible"/>
                                      </p:to>
                                    </p:set>
                                    <p:animEffect transition="in" filter="fade">
                                      <p:cBhvr>
                                        <p:cTn id="21"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EDC15F-0930-FBAC-9820-FA18FDFD62ED}"/>
              </a:ext>
            </a:extLst>
          </p:cNvPr>
          <p:cNvSpPr>
            <a:spLocks noGrp="1"/>
          </p:cNvSpPr>
          <p:nvPr>
            <p:ph type="title"/>
          </p:nvPr>
        </p:nvSpPr>
        <p:spPr>
          <a:xfrm>
            <a:off x="773112" y="766154"/>
            <a:ext cx="2777808" cy="1294228"/>
          </a:xfrm>
        </p:spPr>
        <p:txBody>
          <a:bodyPr>
            <a:normAutofit/>
          </a:bodyPr>
          <a:lstStyle/>
          <a:p>
            <a:pPr algn="r"/>
            <a:r>
              <a:rPr lang="en-GB" sz="4000" b="0" dirty="0"/>
              <a:t>Population register</a:t>
            </a:r>
          </a:p>
        </p:txBody>
      </p:sp>
      <p:sp>
        <p:nvSpPr>
          <p:cNvPr id="5" name="Espace réservé du numéro de diapositive 4">
            <a:extLst>
              <a:ext uri="{FF2B5EF4-FFF2-40B4-BE49-F238E27FC236}">
                <a16:creationId xmlns:a16="http://schemas.microsoft.com/office/drawing/2014/main" id="{CDF0F489-DA58-6F49-A3B4-423C4F5B86F8}"/>
              </a:ext>
            </a:extLst>
          </p:cNvPr>
          <p:cNvSpPr>
            <a:spLocks noGrp="1"/>
          </p:cNvSpPr>
          <p:nvPr>
            <p:ph type="sldNum" sz="quarter" idx="12"/>
          </p:nvPr>
        </p:nvSpPr>
        <p:spPr/>
        <p:txBody>
          <a:bodyPr/>
          <a:lstStyle/>
          <a:p>
            <a:fld id="{719D7796-F675-488F-AC46-C88938C80352}" type="slidenum">
              <a:rPr lang="en-US" smtClean="0"/>
              <a:t>16</a:t>
            </a:fld>
            <a:endParaRPr lang="en-US"/>
          </a:p>
        </p:txBody>
      </p:sp>
      <p:pic>
        <p:nvPicPr>
          <p:cNvPr id="6" name="Espace réservé du contenu 6" descr="Une image contenant texte, livre, écriture manuscrite, papier&#10;&#10;Description générée automatiquement">
            <a:extLst>
              <a:ext uri="{FF2B5EF4-FFF2-40B4-BE49-F238E27FC236}">
                <a16:creationId xmlns:a16="http://schemas.microsoft.com/office/drawing/2014/main" id="{199F4B70-D679-79E3-209F-2337672C9FB5}"/>
              </a:ext>
            </a:extLst>
          </p:cNvPr>
          <p:cNvPicPr>
            <a:picLocks noGrp="1" noChangeAspect="1"/>
          </p:cNvPicPr>
          <p:nvPr>
            <p:ph idx="1"/>
          </p:nvPr>
        </p:nvPicPr>
        <p:blipFill rotWithShape="1">
          <a:blip r:embed="rId3"/>
          <a:srcRect l="1" t="-1" r="5345" b="223"/>
          <a:stretch/>
        </p:blipFill>
        <p:spPr>
          <a:xfrm>
            <a:off x="3517468" y="0"/>
            <a:ext cx="8674532" cy="6858000"/>
          </a:xfrm>
          <a:prstGeom prst="rect">
            <a:avLst/>
          </a:prstGeom>
        </p:spPr>
      </p:pic>
    </p:spTree>
    <p:extLst>
      <p:ext uri="{BB962C8B-B14F-4D97-AF65-F5344CB8AC3E}">
        <p14:creationId xmlns:p14="http://schemas.microsoft.com/office/powerpoint/2010/main" val="1687403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806CA7B0-BBC0-4A11-86D8-E7C39A860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595FDA8D-23FF-4895-928C-505FA84D5C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757959"/>
            <a:ext cx="80419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Espace réservé du contenu 6" descr="Une image contenant texte, écriture manuscrite, ordinateur portable, livre&#10;&#10;Description générée automatiquement">
            <a:extLst>
              <a:ext uri="{FF2B5EF4-FFF2-40B4-BE49-F238E27FC236}">
                <a16:creationId xmlns:a16="http://schemas.microsoft.com/office/drawing/2014/main" id="{1CA16662-2277-B235-D7BA-41AC3BE9F608}"/>
              </a:ext>
            </a:extLst>
          </p:cNvPr>
          <p:cNvPicPr>
            <a:picLocks noGrp="1" noChangeAspect="1"/>
          </p:cNvPicPr>
          <p:nvPr>
            <p:ph idx="1"/>
          </p:nvPr>
        </p:nvPicPr>
        <p:blipFill rotWithShape="1">
          <a:blip r:embed="rId3"/>
          <a:srcRect l="2" t="14981" r="-3" b="35772"/>
          <a:stretch/>
        </p:blipFill>
        <p:spPr>
          <a:xfrm>
            <a:off x="1504950" y="0"/>
            <a:ext cx="9182100" cy="3391382"/>
          </a:xfrm>
          <a:prstGeom prst="rect">
            <a:avLst/>
          </a:prstGeom>
        </p:spPr>
      </p:pic>
      <p:sp>
        <p:nvSpPr>
          <p:cNvPr id="5" name="Espace réservé du numéro de diapositive 4">
            <a:extLst>
              <a:ext uri="{FF2B5EF4-FFF2-40B4-BE49-F238E27FC236}">
                <a16:creationId xmlns:a16="http://schemas.microsoft.com/office/drawing/2014/main" id="{BAA32CFF-0891-26EC-F398-8CD61DB74E46}"/>
              </a:ext>
            </a:extLst>
          </p:cNvPr>
          <p:cNvSpPr>
            <a:spLocks noGrp="1"/>
          </p:cNvSpPr>
          <p:nvPr>
            <p:ph type="sldNum" sz="quarter" idx="12"/>
          </p:nvPr>
        </p:nvSpPr>
        <p:spPr>
          <a:xfrm>
            <a:off x="10983190" y="6389688"/>
            <a:ext cx="940296" cy="365125"/>
          </a:xfrm>
        </p:spPr>
        <p:txBody>
          <a:bodyPr vert="horz" lIns="91440" tIns="45720" rIns="91440" bIns="45720" rtlCol="0" anchor="ctr">
            <a:normAutofit/>
          </a:bodyPr>
          <a:lstStyle/>
          <a:p>
            <a:pPr>
              <a:spcAft>
                <a:spcPts val="600"/>
              </a:spcAft>
            </a:pPr>
            <a:fld id="{719D7796-F675-488F-AC46-C88938C80352}" type="slidenum">
              <a:rPr lang="en-US">
                <a:solidFill>
                  <a:srgbClr val="FFFFFF"/>
                </a:solidFill>
              </a:rPr>
              <a:pPr>
                <a:spcAft>
                  <a:spcPts val="600"/>
                </a:spcAft>
              </a:pPr>
              <a:t>17</a:t>
            </a:fld>
            <a:endParaRPr lang="en-US">
              <a:solidFill>
                <a:srgbClr val="FFFFFF"/>
              </a:solidFill>
            </a:endParaRPr>
          </a:p>
        </p:txBody>
      </p:sp>
      <p:sp>
        <p:nvSpPr>
          <p:cNvPr id="10" name="Espace réservé du contenu 2">
            <a:extLst>
              <a:ext uri="{FF2B5EF4-FFF2-40B4-BE49-F238E27FC236}">
                <a16:creationId xmlns:a16="http://schemas.microsoft.com/office/drawing/2014/main" id="{CA73962D-FEF0-C196-1FB5-2787427DF400}"/>
              </a:ext>
            </a:extLst>
          </p:cNvPr>
          <p:cNvSpPr txBox="1">
            <a:spLocks/>
          </p:cNvSpPr>
          <p:nvPr/>
        </p:nvSpPr>
        <p:spPr>
          <a:xfrm>
            <a:off x="1088136" y="3536302"/>
            <a:ext cx="9922764" cy="2750197"/>
          </a:xfrm>
          <a:prstGeom prst="rect">
            <a:avLst/>
          </a:prstGeom>
        </p:spPr>
        <p:txBody>
          <a:bodyPr vert="horz" lIns="91440" tIns="45720" rIns="91440" bIns="45720" rtlCol="0">
            <a:noAutofit/>
          </a:bodyPr>
          <a:lstStyle>
            <a:lvl1pPr marL="228600" indent="-228600" algn="l" defTabSz="914400" rtl="0" eaLnBrk="1" latinLnBrk="0" hangingPunct="1">
              <a:lnSpc>
                <a:spcPct val="130000"/>
              </a:lnSpc>
              <a:spcBef>
                <a:spcPts val="1000"/>
              </a:spcBef>
              <a:buFont typeface="Neue Haas Grotesk Text Pro" panose="020B05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Neue Haas Grotesk Text Pro" panose="020B0504020202020204" pitchFamily="34" charset="0"/>
              <a:buNone/>
            </a:pPr>
            <a:r>
              <a:rPr lang="en-US" sz="2400" dirty="0"/>
              <a:t>In the population registers: </a:t>
            </a:r>
          </a:p>
          <a:p>
            <a:pPr>
              <a:buFontTx/>
              <a:buChar char="-"/>
            </a:pPr>
            <a:r>
              <a:rPr lang="en-US" sz="2400" dirty="0"/>
              <a:t>Members of the household and link between them</a:t>
            </a:r>
          </a:p>
          <a:p>
            <a:pPr>
              <a:buFontTx/>
              <a:buChar char="-"/>
            </a:pPr>
            <a:r>
              <a:rPr lang="en-US" sz="2400" dirty="0"/>
              <a:t>Professions</a:t>
            </a:r>
          </a:p>
          <a:p>
            <a:r>
              <a:rPr lang="en-US" sz="2400" dirty="0"/>
              <a:t>Marital status</a:t>
            </a:r>
          </a:p>
          <a:p>
            <a:r>
              <a:rPr lang="en-US" sz="2400" dirty="0"/>
              <a:t>Date of birth...</a:t>
            </a:r>
          </a:p>
        </p:txBody>
      </p:sp>
    </p:spTree>
    <p:extLst>
      <p:ext uri="{BB962C8B-B14F-4D97-AF65-F5344CB8AC3E}">
        <p14:creationId xmlns:p14="http://schemas.microsoft.com/office/powerpoint/2010/main" val="3166462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smtClean="0"/>
              <a:pPr>
                <a:spcAft>
                  <a:spcPts val="600"/>
                </a:spcAft>
              </a:pPr>
              <a:t>18</a:t>
            </a:fld>
            <a:endParaRPr lang="en-US" b="1"/>
          </a:p>
        </p:txBody>
      </p:sp>
      <p:pic>
        <p:nvPicPr>
          <p:cNvPr id="8" name="Image 7">
            <a:extLst>
              <a:ext uri="{FF2B5EF4-FFF2-40B4-BE49-F238E27FC236}">
                <a16:creationId xmlns:a16="http://schemas.microsoft.com/office/drawing/2014/main" id="{C6542F93-48CF-18AC-99A1-04C0AE512827}"/>
              </a:ext>
            </a:extLst>
          </p:cNvPr>
          <p:cNvPicPr>
            <a:picLocks noChangeAspect="1"/>
          </p:cNvPicPr>
          <p:nvPr/>
        </p:nvPicPr>
        <p:blipFill rotWithShape="1">
          <a:blip r:embed="rId3"/>
          <a:srcRect l="6560" t="6187" r="19733" b="9122"/>
          <a:stretch/>
        </p:blipFill>
        <p:spPr>
          <a:xfrm>
            <a:off x="2707418" y="0"/>
            <a:ext cx="9484582" cy="6858000"/>
          </a:xfrm>
          <a:prstGeom prst="rect">
            <a:avLst/>
          </a:prstGeom>
        </p:spPr>
      </p:pic>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1" y="822028"/>
            <a:ext cx="4023360" cy="1124711"/>
          </a:xfrm>
        </p:spPr>
        <p:txBody>
          <a:bodyPr>
            <a:normAutofit fontScale="90000"/>
          </a:bodyPr>
          <a:lstStyle/>
          <a:p>
            <a:r>
              <a:rPr lang="en-US" sz="4000" b="0" dirty="0"/>
              <a:t>	Death certificates</a:t>
            </a:r>
          </a:p>
        </p:txBody>
      </p:sp>
      <p:sp>
        <p:nvSpPr>
          <p:cNvPr id="3" name="Ellipse 2">
            <a:extLst>
              <a:ext uri="{FF2B5EF4-FFF2-40B4-BE49-F238E27FC236}">
                <a16:creationId xmlns:a16="http://schemas.microsoft.com/office/drawing/2014/main" id="{AE6B20F6-2A49-CC3A-EC7A-A2840A943408}"/>
              </a:ext>
            </a:extLst>
          </p:cNvPr>
          <p:cNvSpPr/>
          <p:nvPr/>
        </p:nvSpPr>
        <p:spPr>
          <a:xfrm>
            <a:off x="4581331" y="3429000"/>
            <a:ext cx="2677886" cy="625151"/>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72E449D7-B858-9C41-780A-2E4E5EEACCBD}"/>
              </a:ext>
            </a:extLst>
          </p:cNvPr>
          <p:cNvSpPr/>
          <p:nvPr/>
        </p:nvSpPr>
        <p:spPr>
          <a:xfrm>
            <a:off x="7301959" y="3590731"/>
            <a:ext cx="2677886" cy="625151"/>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D17AF091-4B70-E8B2-0473-3AC9E398ABFB}"/>
              </a:ext>
            </a:extLst>
          </p:cNvPr>
          <p:cNvSpPr/>
          <p:nvPr/>
        </p:nvSpPr>
        <p:spPr>
          <a:xfrm rot="386465">
            <a:off x="7124949" y="608861"/>
            <a:ext cx="3380806" cy="583221"/>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AB427C56-5A8D-FC40-2BCB-D4D3D5ABCF45}"/>
              </a:ext>
            </a:extLst>
          </p:cNvPr>
          <p:cNvSpPr txBox="1"/>
          <p:nvPr/>
        </p:nvSpPr>
        <p:spPr>
          <a:xfrm>
            <a:off x="74645" y="2575249"/>
            <a:ext cx="2590031" cy="2246769"/>
          </a:xfrm>
          <a:prstGeom prst="rect">
            <a:avLst/>
          </a:prstGeom>
          <a:noFill/>
        </p:spPr>
        <p:txBody>
          <a:bodyPr wrap="square" rtlCol="0">
            <a:spAutoFit/>
          </a:bodyPr>
          <a:lstStyle/>
          <a:p>
            <a:r>
              <a:rPr lang="fr-FR" sz="2000" dirty="0"/>
              <a:t>Isaac </a:t>
            </a:r>
            <a:r>
              <a:rPr lang="fr-FR" sz="2000" dirty="0" err="1"/>
              <a:t>Bolle</a:t>
            </a:r>
            <a:endParaRPr lang="fr-FR" sz="2000" dirty="0"/>
          </a:p>
          <a:p>
            <a:endParaRPr lang="fr-FR" sz="2000" dirty="0"/>
          </a:p>
          <a:p>
            <a:r>
              <a:rPr lang="fr-FR" sz="2000" dirty="0" err="1"/>
              <a:t>Worker</a:t>
            </a:r>
            <a:r>
              <a:rPr lang="fr-FR" sz="2000" dirty="0"/>
              <a:t> in a </a:t>
            </a:r>
            <a:r>
              <a:rPr lang="fr-FR" sz="2000" dirty="0" err="1"/>
              <a:t>powder</a:t>
            </a:r>
            <a:r>
              <a:rPr lang="fr-FR" sz="2000" dirty="0"/>
              <a:t> </a:t>
            </a:r>
            <a:r>
              <a:rPr lang="fr-FR" sz="2000" dirty="0" err="1"/>
              <a:t>factory</a:t>
            </a:r>
            <a:endParaRPr lang="fr-FR" sz="2000" dirty="0"/>
          </a:p>
          <a:p>
            <a:endParaRPr lang="fr-FR" sz="2000" dirty="0"/>
          </a:p>
          <a:p>
            <a:r>
              <a:rPr lang="fr-FR" sz="2000" dirty="0" err="1"/>
              <a:t>Died</a:t>
            </a:r>
            <a:r>
              <a:rPr lang="fr-FR" sz="2000" dirty="0"/>
              <a:t> on the 13th of </a:t>
            </a:r>
            <a:r>
              <a:rPr lang="fr-FR" sz="2000" dirty="0" err="1"/>
              <a:t>july</a:t>
            </a:r>
            <a:endParaRPr lang="fr-BE" sz="2000" dirty="0"/>
          </a:p>
        </p:txBody>
      </p:sp>
    </p:spTree>
    <p:extLst>
      <p:ext uri="{BB962C8B-B14F-4D97-AF65-F5344CB8AC3E}">
        <p14:creationId xmlns:p14="http://schemas.microsoft.com/office/powerpoint/2010/main" val="73893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fade">
                                      <p:cBhvr>
                                        <p:cTn id="18" dur="500"/>
                                        <p:tgtEl>
                                          <p:spTgt spid="7">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fade">
                                      <p:cBhvr>
                                        <p:cTn id="26"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3B168A7-66FE-4359-9866-CBB841A7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036934C-D935-A35E-7FC1-67F2C3D1C27A}"/>
              </a:ext>
            </a:extLst>
          </p:cNvPr>
          <p:cNvSpPr>
            <a:spLocks noGrp="1"/>
          </p:cNvSpPr>
          <p:nvPr>
            <p:ph type="title"/>
          </p:nvPr>
        </p:nvSpPr>
        <p:spPr>
          <a:xfrm>
            <a:off x="940540" y="747856"/>
            <a:ext cx="4336330" cy="1133170"/>
          </a:xfrm>
        </p:spPr>
        <p:txBody>
          <a:bodyPr>
            <a:normAutofit/>
          </a:bodyPr>
          <a:lstStyle/>
          <a:p>
            <a:r>
              <a:rPr lang="en-US" sz="4000" b="0" dirty="0"/>
              <a:t>Registers of causes of death</a:t>
            </a:r>
            <a:endParaRPr lang="fr-BE" sz="4000" b="0" dirty="0"/>
          </a:p>
        </p:txBody>
      </p:sp>
      <p:cxnSp>
        <p:nvCxnSpPr>
          <p:cNvPr id="16" name="Straight Connector 15">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6344"/>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2594CC83-0B1E-8459-F9B2-E5545A7252DE}"/>
              </a:ext>
            </a:extLst>
          </p:cNvPr>
          <p:cNvSpPr>
            <a:spLocks noGrp="1"/>
          </p:cNvSpPr>
          <p:nvPr>
            <p:ph idx="1"/>
          </p:nvPr>
        </p:nvSpPr>
        <p:spPr>
          <a:xfrm>
            <a:off x="804195" y="2890760"/>
            <a:ext cx="5311139" cy="2957506"/>
          </a:xfrm>
        </p:spPr>
        <p:txBody>
          <a:bodyPr>
            <a:normAutofit/>
          </a:bodyPr>
          <a:lstStyle/>
          <a:p>
            <a:pPr marL="0" indent="0">
              <a:buNone/>
            </a:pPr>
            <a:r>
              <a:rPr lang="en-US" dirty="0" err="1"/>
              <a:t>Pirsoul</a:t>
            </a:r>
            <a:r>
              <a:rPr lang="en-US" dirty="0"/>
              <a:t> </a:t>
            </a:r>
            <a:r>
              <a:rPr lang="en-US" dirty="0" err="1"/>
              <a:t>Désiré</a:t>
            </a:r>
            <a:endParaRPr lang="en-US" dirty="0"/>
          </a:p>
          <a:p>
            <a:pPr marL="0" indent="0">
              <a:buNone/>
            </a:pPr>
            <a:r>
              <a:rPr lang="en-US" dirty="0" err="1"/>
              <a:t>Bolle</a:t>
            </a:r>
            <a:r>
              <a:rPr lang="en-US" dirty="0"/>
              <a:t> Isaac</a:t>
            </a:r>
          </a:p>
          <a:p>
            <a:pPr marL="0" indent="0">
              <a:buNone/>
            </a:pPr>
            <a:endParaRPr lang="en-US" dirty="0"/>
          </a:p>
          <a:p>
            <a:pPr marL="0" indent="0">
              <a:buNone/>
            </a:pPr>
            <a:r>
              <a:rPr lang="en-US" dirty="0"/>
              <a:t>very extensive burns (accident)</a:t>
            </a:r>
          </a:p>
          <a:p>
            <a:pPr marL="0" indent="0">
              <a:buNone/>
            </a:pPr>
            <a:endParaRPr lang="en-US" dirty="0"/>
          </a:p>
        </p:txBody>
      </p:sp>
      <p:pic>
        <p:nvPicPr>
          <p:cNvPr id="7" name="Espace réservé du contenu 6">
            <a:extLst>
              <a:ext uri="{FF2B5EF4-FFF2-40B4-BE49-F238E27FC236}">
                <a16:creationId xmlns:a16="http://schemas.microsoft.com/office/drawing/2014/main" id="{D09105E2-89B8-48B8-F2BF-39BB894F2103}"/>
              </a:ext>
            </a:extLst>
          </p:cNvPr>
          <p:cNvPicPr>
            <a:picLocks noChangeAspect="1"/>
          </p:cNvPicPr>
          <p:nvPr/>
        </p:nvPicPr>
        <p:blipFill rotWithShape="1">
          <a:blip r:embed="rId3"/>
          <a:srcRect t="4914" r="1" b="15887"/>
          <a:stretch/>
        </p:blipFill>
        <p:spPr>
          <a:xfrm>
            <a:off x="5524500" y="10"/>
            <a:ext cx="6667501" cy="6857990"/>
          </a:xfrm>
          <a:prstGeom prst="rect">
            <a:avLst/>
          </a:prstGeom>
        </p:spPr>
      </p:pic>
      <p:sp>
        <p:nvSpPr>
          <p:cNvPr id="5" name="Espace réservé du numéro de diapositive 4">
            <a:extLst>
              <a:ext uri="{FF2B5EF4-FFF2-40B4-BE49-F238E27FC236}">
                <a16:creationId xmlns:a16="http://schemas.microsoft.com/office/drawing/2014/main" id="{56743F16-E9F8-07A0-9B91-16A182F6694A}"/>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a:solidFill>
                  <a:srgbClr val="FFFFFF"/>
                </a:solidFill>
              </a:rPr>
              <a:pPr>
                <a:spcAft>
                  <a:spcPts val="600"/>
                </a:spcAft>
              </a:pPr>
              <a:t>19</a:t>
            </a:fld>
            <a:endParaRPr lang="en-US">
              <a:solidFill>
                <a:srgbClr val="FFFFFF"/>
              </a:solidFill>
            </a:endParaRPr>
          </a:p>
        </p:txBody>
      </p:sp>
      <p:sp>
        <p:nvSpPr>
          <p:cNvPr id="8" name="Rectangle 7">
            <a:extLst>
              <a:ext uri="{FF2B5EF4-FFF2-40B4-BE49-F238E27FC236}">
                <a16:creationId xmlns:a16="http://schemas.microsoft.com/office/drawing/2014/main" id="{0E7E0C12-2CD0-37E0-74D8-8B3428E6F1C7}"/>
              </a:ext>
            </a:extLst>
          </p:cNvPr>
          <p:cNvSpPr/>
          <p:nvPr/>
        </p:nvSpPr>
        <p:spPr>
          <a:xfrm rot="21441536">
            <a:off x="6028690" y="1995414"/>
            <a:ext cx="5659120" cy="517998"/>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092CAF28-8166-1E41-469C-2F2B9B46DE3A}"/>
              </a:ext>
            </a:extLst>
          </p:cNvPr>
          <p:cNvSpPr/>
          <p:nvPr/>
        </p:nvSpPr>
        <p:spPr>
          <a:xfrm rot="21441536">
            <a:off x="6028690" y="3326374"/>
            <a:ext cx="5659120" cy="517998"/>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28792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Effect transition="in" filter="fade">
                                      <p:cBhvr>
                                        <p:cTn id="16" dur="500"/>
                                        <p:tgtEl>
                                          <p:spTgt spid="1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9D9673-AE72-41AC-5BE8-699C7D5CBE51}"/>
              </a:ext>
            </a:extLst>
          </p:cNvPr>
          <p:cNvSpPr>
            <a:spLocks noGrp="1"/>
          </p:cNvSpPr>
          <p:nvPr>
            <p:ph type="title"/>
          </p:nvPr>
        </p:nvSpPr>
        <p:spPr>
          <a:xfrm>
            <a:off x="1088136" y="755780"/>
            <a:ext cx="9922764" cy="692019"/>
          </a:xfrm>
        </p:spPr>
        <p:txBody>
          <a:bodyPr>
            <a:normAutofit/>
          </a:bodyPr>
          <a:lstStyle/>
          <a:p>
            <a:r>
              <a:rPr lang="fr-FR" sz="4000" b="0"/>
              <a:t>Plan</a:t>
            </a:r>
            <a:endParaRPr lang="fr-BE" sz="4000" b="0" dirty="0"/>
          </a:p>
        </p:txBody>
      </p:sp>
      <p:sp>
        <p:nvSpPr>
          <p:cNvPr id="3" name="Espace réservé du contenu 2">
            <a:extLst>
              <a:ext uri="{FF2B5EF4-FFF2-40B4-BE49-F238E27FC236}">
                <a16:creationId xmlns:a16="http://schemas.microsoft.com/office/drawing/2014/main" id="{474EC251-470E-273E-40E6-90CC5CE2D087}"/>
              </a:ext>
            </a:extLst>
          </p:cNvPr>
          <p:cNvSpPr>
            <a:spLocks noGrp="1"/>
          </p:cNvSpPr>
          <p:nvPr>
            <p:ph idx="1"/>
          </p:nvPr>
        </p:nvSpPr>
        <p:spPr>
          <a:xfrm>
            <a:off x="1088136" y="2236788"/>
            <a:ext cx="9922764" cy="4152900"/>
          </a:xfrm>
        </p:spPr>
        <p:txBody>
          <a:bodyPr>
            <a:noAutofit/>
          </a:bodyPr>
          <a:lstStyle/>
          <a:p>
            <a:pPr marL="0" indent="0">
              <a:buNone/>
            </a:pPr>
            <a:r>
              <a:rPr lang="en-GB" sz="2800"/>
              <a:t>- Data collection</a:t>
            </a:r>
          </a:p>
          <a:p>
            <a:r>
              <a:rPr lang="en-GB" sz="2800"/>
              <a:t>Aggregated data</a:t>
            </a:r>
          </a:p>
          <a:p>
            <a:r>
              <a:rPr lang="en-GB" sz="2800"/>
              <a:t>Individual data</a:t>
            </a:r>
            <a:endParaRPr lang="en-US" sz="2800"/>
          </a:p>
          <a:p>
            <a:r>
              <a:rPr lang="en-US" sz="2800"/>
              <a:t>Use of the contemporary press</a:t>
            </a:r>
            <a:endParaRPr lang="en-GB" sz="2800"/>
          </a:p>
          <a:p>
            <a:endParaRPr lang="en-GB" sz="2400" dirty="0"/>
          </a:p>
        </p:txBody>
      </p:sp>
      <p:sp>
        <p:nvSpPr>
          <p:cNvPr id="5" name="Espace réservé du numéro de diapositive 4">
            <a:extLst>
              <a:ext uri="{FF2B5EF4-FFF2-40B4-BE49-F238E27FC236}">
                <a16:creationId xmlns:a16="http://schemas.microsoft.com/office/drawing/2014/main" id="{8C32A720-1C97-4F86-46F0-536D101496FD}"/>
              </a:ext>
            </a:extLst>
          </p:cNvPr>
          <p:cNvSpPr>
            <a:spLocks noGrp="1"/>
          </p:cNvSpPr>
          <p:nvPr>
            <p:ph type="sldNum" sz="quarter" idx="12"/>
          </p:nvPr>
        </p:nvSpPr>
        <p:spPr/>
        <p:txBody>
          <a:bodyPr/>
          <a:lstStyle/>
          <a:p>
            <a:fld id="{719D7796-F675-488F-AC46-C88938C80352}" type="slidenum">
              <a:rPr lang="en-US" smtClean="0"/>
              <a:t>2</a:t>
            </a:fld>
            <a:endParaRPr lang="en-US"/>
          </a:p>
        </p:txBody>
      </p:sp>
      <p:pic>
        <p:nvPicPr>
          <p:cNvPr id="6" name="Image 5" descr="Une image contenant croquis, peinture, dessin, illustration&#10;&#10;Description générée automatiquement">
            <a:extLst>
              <a:ext uri="{FF2B5EF4-FFF2-40B4-BE49-F238E27FC236}">
                <a16:creationId xmlns:a16="http://schemas.microsoft.com/office/drawing/2014/main" id="{BB045B87-FECF-CEB3-65A8-8A7D74016720}"/>
              </a:ext>
            </a:extLst>
          </p:cNvPr>
          <p:cNvPicPr>
            <a:picLocks noChangeAspect="1"/>
          </p:cNvPicPr>
          <p:nvPr/>
        </p:nvPicPr>
        <p:blipFill rotWithShape="1">
          <a:blip r:embed="rId3">
            <a:alphaModFix amt="20000"/>
          </a:blip>
          <a:srcRect b="24026"/>
          <a:stretch/>
        </p:blipFill>
        <p:spPr>
          <a:xfrm>
            <a:off x="0" y="0"/>
            <a:ext cx="12192000" cy="6858000"/>
          </a:xfrm>
          <a:prstGeom prst="rect">
            <a:avLst/>
          </a:prstGeom>
        </p:spPr>
      </p:pic>
    </p:spTree>
    <p:extLst>
      <p:ext uri="{BB962C8B-B14F-4D97-AF65-F5344CB8AC3E}">
        <p14:creationId xmlns:p14="http://schemas.microsoft.com/office/powerpoint/2010/main" val="4251740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20</a:t>
            </a:fld>
            <a:endParaRPr lang="en-US" b="1"/>
          </a:p>
        </p:txBody>
      </p:sp>
      <p:pic>
        <p:nvPicPr>
          <p:cNvPr id="7" name="Espace réservé du contenu 6">
            <a:extLst>
              <a:ext uri="{FF2B5EF4-FFF2-40B4-BE49-F238E27FC236}">
                <a16:creationId xmlns:a16="http://schemas.microsoft.com/office/drawing/2014/main" id="{75036760-4B59-9368-D145-310414911705}"/>
              </a:ext>
            </a:extLst>
          </p:cNvPr>
          <p:cNvPicPr>
            <a:picLocks noGrp="1" noChangeAspect="1"/>
          </p:cNvPicPr>
          <p:nvPr>
            <p:ph idx="1"/>
          </p:nvPr>
        </p:nvPicPr>
        <p:blipFill>
          <a:blip r:embed="rId3"/>
          <a:stretch>
            <a:fillRect/>
          </a:stretch>
        </p:blipFill>
        <p:spPr>
          <a:xfrm>
            <a:off x="0" y="208230"/>
            <a:ext cx="12092326" cy="6274052"/>
          </a:xfrm>
        </p:spPr>
      </p:pic>
      <p:sp>
        <p:nvSpPr>
          <p:cNvPr id="8" name="Ellipse 7">
            <a:extLst>
              <a:ext uri="{FF2B5EF4-FFF2-40B4-BE49-F238E27FC236}">
                <a16:creationId xmlns:a16="http://schemas.microsoft.com/office/drawing/2014/main" id="{88304001-AB8B-0ADC-4CD5-16CB3B2DC47E}"/>
              </a:ext>
            </a:extLst>
          </p:cNvPr>
          <p:cNvSpPr/>
          <p:nvPr/>
        </p:nvSpPr>
        <p:spPr>
          <a:xfrm>
            <a:off x="313112" y="4831389"/>
            <a:ext cx="1220123" cy="41656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Ellipse 8">
            <a:extLst>
              <a:ext uri="{FF2B5EF4-FFF2-40B4-BE49-F238E27FC236}">
                <a16:creationId xmlns:a16="http://schemas.microsoft.com/office/drawing/2014/main" id="{3D8AFFE7-3C85-B3B7-A1BC-84A1C45CD711}"/>
              </a:ext>
            </a:extLst>
          </p:cNvPr>
          <p:cNvSpPr/>
          <p:nvPr/>
        </p:nvSpPr>
        <p:spPr>
          <a:xfrm>
            <a:off x="3794760" y="919158"/>
            <a:ext cx="579120" cy="540159"/>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Ellipse 9">
            <a:extLst>
              <a:ext uri="{FF2B5EF4-FFF2-40B4-BE49-F238E27FC236}">
                <a16:creationId xmlns:a16="http://schemas.microsoft.com/office/drawing/2014/main" id="{3B0CA492-F4FB-2F8C-F09B-D59E17E0B71A}"/>
              </a:ext>
            </a:extLst>
          </p:cNvPr>
          <p:cNvSpPr/>
          <p:nvPr/>
        </p:nvSpPr>
        <p:spPr>
          <a:xfrm>
            <a:off x="3876040" y="4855648"/>
            <a:ext cx="436880" cy="41656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Ellipse 10">
            <a:extLst>
              <a:ext uri="{FF2B5EF4-FFF2-40B4-BE49-F238E27FC236}">
                <a16:creationId xmlns:a16="http://schemas.microsoft.com/office/drawing/2014/main" id="{9F660A24-CA7C-699A-C292-40870729B8F0}"/>
              </a:ext>
            </a:extLst>
          </p:cNvPr>
          <p:cNvSpPr/>
          <p:nvPr/>
        </p:nvSpPr>
        <p:spPr>
          <a:xfrm>
            <a:off x="3794760" y="1587172"/>
            <a:ext cx="436880" cy="416560"/>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4DC2800A-3730-AF08-E947-CD6A66F5F1A7}"/>
              </a:ext>
            </a:extLst>
          </p:cNvPr>
          <p:cNvSpPr/>
          <p:nvPr/>
        </p:nvSpPr>
        <p:spPr>
          <a:xfrm>
            <a:off x="5576935" y="208230"/>
            <a:ext cx="2489703" cy="58374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712274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6288F48-FE74-98E5-F926-633507C598C8}"/>
              </a:ext>
            </a:extLst>
          </p:cNvPr>
          <p:cNvPicPr>
            <a:picLocks noChangeAspect="1"/>
          </p:cNvPicPr>
          <p:nvPr/>
        </p:nvPicPr>
        <p:blipFill rotWithShape="1">
          <a:blip r:embed="rId3">
            <a:alphaModFix amt="29000"/>
          </a:blip>
          <a:srcRect b="20783"/>
          <a:stretch/>
        </p:blipFill>
        <p:spPr>
          <a:xfrm>
            <a:off x="-1" y="0"/>
            <a:ext cx="12192001" cy="6858000"/>
          </a:xfrm>
          <a:prstGeom prst="rect">
            <a:avLst/>
          </a:prstGeom>
        </p:spPr>
      </p:pic>
      <p:sp>
        <p:nvSpPr>
          <p:cNvPr id="2" name="Titre 1">
            <a:extLst>
              <a:ext uri="{FF2B5EF4-FFF2-40B4-BE49-F238E27FC236}">
                <a16:creationId xmlns:a16="http://schemas.microsoft.com/office/drawing/2014/main" id="{C1007E89-E3C5-AD63-7D33-BD146289799C}"/>
              </a:ext>
            </a:extLst>
          </p:cNvPr>
          <p:cNvSpPr>
            <a:spLocks noGrp="1"/>
          </p:cNvSpPr>
          <p:nvPr>
            <p:ph type="title"/>
          </p:nvPr>
        </p:nvSpPr>
        <p:spPr>
          <a:xfrm>
            <a:off x="-1" y="3235569"/>
            <a:ext cx="12160331" cy="905608"/>
          </a:xfrm>
        </p:spPr>
        <p:txBody>
          <a:bodyPr/>
          <a:lstStyle/>
          <a:p>
            <a:pPr algn="ctr"/>
            <a:r>
              <a:rPr lang="en-GB" dirty="0"/>
              <a:t>Use of the contemporary press</a:t>
            </a:r>
          </a:p>
        </p:txBody>
      </p:sp>
      <p:sp>
        <p:nvSpPr>
          <p:cNvPr id="5" name="Espace réservé du numéro de diapositive 4">
            <a:extLst>
              <a:ext uri="{FF2B5EF4-FFF2-40B4-BE49-F238E27FC236}">
                <a16:creationId xmlns:a16="http://schemas.microsoft.com/office/drawing/2014/main" id="{763B3220-6CCF-959D-C900-4604C4125409}"/>
              </a:ext>
            </a:extLst>
          </p:cNvPr>
          <p:cNvSpPr>
            <a:spLocks noGrp="1"/>
          </p:cNvSpPr>
          <p:nvPr>
            <p:ph type="sldNum" sz="quarter" idx="12"/>
          </p:nvPr>
        </p:nvSpPr>
        <p:spPr/>
        <p:txBody>
          <a:bodyPr/>
          <a:lstStyle/>
          <a:p>
            <a:fld id="{719D7796-F675-488F-AC46-C88938C80352}" type="slidenum">
              <a:rPr lang="en-US" smtClean="0"/>
              <a:t>21</a:t>
            </a:fld>
            <a:endParaRPr lang="en-US"/>
          </a:p>
        </p:txBody>
      </p:sp>
    </p:spTree>
    <p:extLst>
      <p:ext uri="{BB962C8B-B14F-4D97-AF65-F5344CB8AC3E}">
        <p14:creationId xmlns:p14="http://schemas.microsoft.com/office/powerpoint/2010/main" val="2036303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B168A7-66FE-4359-9866-CBB841A7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1120232" y="797228"/>
            <a:ext cx="6579596" cy="2042160"/>
          </a:xfrm>
        </p:spPr>
        <p:txBody>
          <a:bodyPr>
            <a:normAutofit/>
          </a:bodyPr>
          <a:lstStyle/>
          <a:p>
            <a:r>
              <a:rPr lang="en-US" sz="4000" b="0" dirty="0" err="1"/>
              <a:t>BelgicaPress</a:t>
            </a:r>
            <a:endParaRPr lang="en-US" sz="4000" b="0" dirty="0"/>
          </a:p>
        </p:txBody>
      </p:sp>
      <p:cxnSp>
        <p:nvCxnSpPr>
          <p:cNvPr id="15" name="Straight Connector 14">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800" y="1186344"/>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smtClean="0"/>
              <a:pPr>
                <a:spcAft>
                  <a:spcPts val="600"/>
                </a:spcAft>
              </a:pPr>
              <a:t>22</a:t>
            </a:fld>
            <a:endParaRPr lang="en-US" b="1"/>
          </a:p>
        </p:txBody>
      </p:sp>
      <p:pic>
        <p:nvPicPr>
          <p:cNvPr id="14" name="Image 13">
            <a:extLst>
              <a:ext uri="{FF2B5EF4-FFF2-40B4-BE49-F238E27FC236}">
                <a16:creationId xmlns:a16="http://schemas.microsoft.com/office/drawing/2014/main" id="{DC4974E6-3654-4F14-8D10-E96AAB71690D}"/>
              </a:ext>
            </a:extLst>
          </p:cNvPr>
          <p:cNvPicPr>
            <a:picLocks noChangeAspect="1"/>
          </p:cNvPicPr>
          <p:nvPr/>
        </p:nvPicPr>
        <p:blipFill>
          <a:blip r:embed="rId3"/>
          <a:stretch>
            <a:fillRect/>
          </a:stretch>
        </p:blipFill>
        <p:spPr>
          <a:xfrm>
            <a:off x="0" y="2142896"/>
            <a:ext cx="12192000" cy="2572207"/>
          </a:xfrm>
          <a:prstGeom prst="rect">
            <a:avLst/>
          </a:prstGeom>
        </p:spPr>
      </p:pic>
      <p:sp>
        <p:nvSpPr>
          <p:cNvPr id="21" name="ZoneTexte 20">
            <a:extLst>
              <a:ext uri="{FF2B5EF4-FFF2-40B4-BE49-F238E27FC236}">
                <a16:creationId xmlns:a16="http://schemas.microsoft.com/office/drawing/2014/main" id="{16098696-110A-9A5F-AB1F-CAE40D404743}"/>
              </a:ext>
            </a:extLst>
          </p:cNvPr>
          <p:cNvSpPr txBox="1"/>
          <p:nvPr/>
        </p:nvSpPr>
        <p:spPr>
          <a:xfrm>
            <a:off x="1120232" y="5130800"/>
            <a:ext cx="10980328" cy="1200329"/>
          </a:xfrm>
          <a:prstGeom prst="rect">
            <a:avLst/>
          </a:prstGeom>
          <a:noFill/>
        </p:spPr>
        <p:txBody>
          <a:bodyPr wrap="square" rtlCol="0">
            <a:spAutoFit/>
          </a:bodyPr>
          <a:lstStyle/>
          <a:p>
            <a:r>
              <a:rPr lang="en-GB" sz="2400" dirty="0">
                <a:effectLst/>
              </a:rPr>
              <a:t>135 Belgian newspapers</a:t>
            </a:r>
            <a:r>
              <a:rPr lang="en-GB" sz="2400" dirty="0"/>
              <a:t>, mostly published daily</a:t>
            </a:r>
          </a:p>
          <a:p>
            <a:endParaRPr lang="en-GB" sz="2400" dirty="0"/>
          </a:p>
          <a:p>
            <a:r>
              <a:rPr lang="en-GB" sz="2400" dirty="0"/>
              <a:t>1814-1979</a:t>
            </a:r>
          </a:p>
        </p:txBody>
      </p:sp>
    </p:spTree>
    <p:extLst>
      <p:ext uri="{BB962C8B-B14F-4D97-AF65-F5344CB8AC3E}">
        <p14:creationId xmlns:p14="http://schemas.microsoft.com/office/powerpoint/2010/main" val="597098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a:extLst>
              <a:ext uri="{FF2B5EF4-FFF2-40B4-BE49-F238E27FC236}">
                <a16:creationId xmlns:a16="http://schemas.microsoft.com/office/drawing/2014/main" id="{8756CD21-1EE5-70B1-EAD3-45528888116C}"/>
              </a:ext>
            </a:extLst>
          </p:cNvPr>
          <p:cNvPicPr>
            <a:picLocks noGrp="1" noChangeAspect="1"/>
          </p:cNvPicPr>
          <p:nvPr>
            <p:ph idx="1"/>
          </p:nvPr>
        </p:nvPicPr>
        <p:blipFill>
          <a:blip r:embed="rId3"/>
          <a:stretch>
            <a:fillRect/>
          </a:stretch>
        </p:blipFill>
        <p:spPr>
          <a:xfrm>
            <a:off x="735307" y="375920"/>
            <a:ext cx="10721385" cy="5913119"/>
          </a:xfrm>
        </p:spPr>
      </p:pic>
      <p:sp>
        <p:nvSpPr>
          <p:cNvPr id="5" name="Espace réservé du numéro de diapositive 4">
            <a:extLst>
              <a:ext uri="{FF2B5EF4-FFF2-40B4-BE49-F238E27FC236}">
                <a16:creationId xmlns:a16="http://schemas.microsoft.com/office/drawing/2014/main" id="{34A393C2-F54D-5B60-F543-F2985B0A7C4D}"/>
              </a:ext>
            </a:extLst>
          </p:cNvPr>
          <p:cNvSpPr>
            <a:spLocks noGrp="1"/>
          </p:cNvSpPr>
          <p:nvPr>
            <p:ph type="sldNum" sz="quarter" idx="12"/>
          </p:nvPr>
        </p:nvSpPr>
        <p:spPr/>
        <p:txBody>
          <a:bodyPr/>
          <a:lstStyle/>
          <a:p>
            <a:fld id="{719D7796-F675-488F-AC46-C88938C80352}" type="slidenum">
              <a:rPr lang="en-US" smtClean="0"/>
              <a:t>23</a:t>
            </a:fld>
            <a:endParaRPr lang="en-US"/>
          </a:p>
        </p:txBody>
      </p:sp>
    </p:spTree>
    <p:extLst>
      <p:ext uri="{BB962C8B-B14F-4D97-AF65-F5344CB8AC3E}">
        <p14:creationId xmlns:p14="http://schemas.microsoft.com/office/powerpoint/2010/main" val="345041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036466" y="6359209"/>
            <a:ext cx="941362" cy="362972"/>
          </a:xfrm>
        </p:spPr>
        <p:txBody>
          <a:bodyPr>
            <a:normAutofit/>
          </a:bodyPr>
          <a:lstStyle/>
          <a:p>
            <a:pPr>
              <a:spcAft>
                <a:spcPts val="600"/>
              </a:spcAft>
            </a:pPr>
            <a:fld id="{719D7796-F675-488F-AC46-C88938C80352}" type="slidenum">
              <a:rPr lang="en-US" b="1" smtClean="0"/>
              <a:pPr>
                <a:spcAft>
                  <a:spcPts val="600"/>
                </a:spcAft>
              </a:pPr>
              <a:t>24</a:t>
            </a:fld>
            <a:endParaRPr lang="en-US" b="1"/>
          </a:p>
        </p:txBody>
      </p:sp>
      <p:pic>
        <p:nvPicPr>
          <p:cNvPr id="10" name="Image 9">
            <a:extLst>
              <a:ext uri="{FF2B5EF4-FFF2-40B4-BE49-F238E27FC236}">
                <a16:creationId xmlns:a16="http://schemas.microsoft.com/office/drawing/2014/main" id="{8C25DD5E-F7BF-FC55-F239-3D1D0B43AFDF}"/>
              </a:ext>
            </a:extLst>
          </p:cNvPr>
          <p:cNvPicPr>
            <a:picLocks noChangeAspect="1"/>
          </p:cNvPicPr>
          <p:nvPr/>
        </p:nvPicPr>
        <p:blipFill rotWithShape="1">
          <a:blip r:embed="rId3"/>
          <a:srcRect l="2701" r="2701"/>
          <a:stretch/>
        </p:blipFill>
        <p:spPr>
          <a:xfrm>
            <a:off x="200196" y="155799"/>
            <a:ext cx="2615942" cy="2673397"/>
          </a:xfrm>
          <a:prstGeom prst="rect">
            <a:avLst/>
          </a:prstGeom>
        </p:spPr>
      </p:pic>
      <p:sp>
        <p:nvSpPr>
          <p:cNvPr id="11" name="ZoneTexte 10">
            <a:extLst>
              <a:ext uri="{FF2B5EF4-FFF2-40B4-BE49-F238E27FC236}">
                <a16:creationId xmlns:a16="http://schemas.microsoft.com/office/drawing/2014/main" id="{EB1F80BF-D99A-0146-F171-5F8CDD00FD08}"/>
              </a:ext>
            </a:extLst>
          </p:cNvPr>
          <p:cNvSpPr txBox="1"/>
          <p:nvPr/>
        </p:nvSpPr>
        <p:spPr>
          <a:xfrm>
            <a:off x="132955" y="2920871"/>
            <a:ext cx="3284339" cy="307777"/>
          </a:xfrm>
          <a:prstGeom prst="rect">
            <a:avLst/>
          </a:prstGeom>
          <a:noFill/>
        </p:spPr>
        <p:txBody>
          <a:bodyPr wrap="square" rtlCol="0">
            <a:spAutoFit/>
          </a:bodyPr>
          <a:lstStyle/>
          <a:p>
            <a:r>
              <a:rPr lang="fr-FR" sz="1400" dirty="0"/>
              <a:t>Le Courrier de l’Escaut, 9/7/1921, p.3</a:t>
            </a:r>
            <a:endParaRPr lang="fr-BE" sz="1400" dirty="0"/>
          </a:p>
        </p:txBody>
      </p:sp>
      <p:pic>
        <p:nvPicPr>
          <p:cNvPr id="12" name="Image 11">
            <a:extLst>
              <a:ext uri="{FF2B5EF4-FFF2-40B4-BE49-F238E27FC236}">
                <a16:creationId xmlns:a16="http://schemas.microsoft.com/office/drawing/2014/main" id="{E526A986-1C92-9209-AEF7-120EF1999108}"/>
              </a:ext>
            </a:extLst>
          </p:cNvPr>
          <p:cNvPicPr>
            <a:picLocks noChangeAspect="1"/>
          </p:cNvPicPr>
          <p:nvPr/>
        </p:nvPicPr>
        <p:blipFill rotWithShape="1">
          <a:blip r:embed="rId4"/>
          <a:srcRect l="613" t="2916" r="1942"/>
          <a:stretch/>
        </p:blipFill>
        <p:spPr>
          <a:xfrm>
            <a:off x="4453830" y="4157140"/>
            <a:ext cx="3284339" cy="2147045"/>
          </a:xfrm>
          <a:prstGeom prst="rect">
            <a:avLst/>
          </a:prstGeom>
        </p:spPr>
      </p:pic>
      <p:sp>
        <p:nvSpPr>
          <p:cNvPr id="14" name="ZoneTexte 13">
            <a:extLst>
              <a:ext uri="{FF2B5EF4-FFF2-40B4-BE49-F238E27FC236}">
                <a16:creationId xmlns:a16="http://schemas.microsoft.com/office/drawing/2014/main" id="{F5441CFC-646E-723F-36A4-CBD6CBB3682C}"/>
              </a:ext>
            </a:extLst>
          </p:cNvPr>
          <p:cNvSpPr txBox="1"/>
          <p:nvPr/>
        </p:nvSpPr>
        <p:spPr>
          <a:xfrm>
            <a:off x="644117" y="5924637"/>
            <a:ext cx="2172021" cy="307777"/>
          </a:xfrm>
          <a:prstGeom prst="rect">
            <a:avLst/>
          </a:prstGeom>
          <a:noFill/>
        </p:spPr>
        <p:txBody>
          <a:bodyPr wrap="square" rtlCol="0">
            <a:spAutoFit/>
          </a:bodyPr>
          <a:lstStyle/>
          <a:p>
            <a:r>
              <a:rPr lang="fr-FR" sz="1400" dirty="0"/>
              <a:t>Le Soir, 8/7/1921, p.3</a:t>
            </a:r>
            <a:endParaRPr lang="fr-BE" sz="1400" dirty="0"/>
          </a:p>
        </p:txBody>
      </p:sp>
      <p:pic>
        <p:nvPicPr>
          <p:cNvPr id="17" name="Image 16">
            <a:extLst>
              <a:ext uri="{FF2B5EF4-FFF2-40B4-BE49-F238E27FC236}">
                <a16:creationId xmlns:a16="http://schemas.microsoft.com/office/drawing/2014/main" id="{C18243CC-6F5A-5A6D-8224-1E933B8453DF}"/>
              </a:ext>
            </a:extLst>
          </p:cNvPr>
          <p:cNvPicPr>
            <a:picLocks noChangeAspect="1"/>
          </p:cNvPicPr>
          <p:nvPr/>
        </p:nvPicPr>
        <p:blipFill>
          <a:blip r:embed="rId5"/>
          <a:stretch>
            <a:fillRect/>
          </a:stretch>
        </p:blipFill>
        <p:spPr>
          <a:xfrm>
            <a:off x="2984391" y="672629"/>
            <a:ext cx="2609035" cy="1410894"/>
          </a:xfrm>
          <a:prstGeom prst="rect">
            <a:avLst/>
          </a:prstGeom>
        </p:spPr>
      </p:pic>
      <p:sp>
        <p:nvSpPr>
          <p:cNvPr id="18" name="ZoneTexte 17">
            <a:extLst>
              <a:ext uri="{FF2B5EF4-FFF2-40B4-BE49-F238E27FC236}">
                <a16:creationId xmlns:a16="http://schemas.microsoft.com/office/drawing/2014/main" id="{76820606-B579-3FF7-53B2-619D6C99B953}"/>
              </a:ext>
            </a:extLst>
          </p:cNvPr>
          <p:cNvSpPr txBox="1"/>
          <p:nvPr/>
        </p:nvSpPr>
        <p:spPr>
          <a:xfrm>
            <a:off x="2881946" y="2077781"/>
            <a:ext cx="2851528" cy="307777"/>
          </a:xfrm>
          <a:prstGeom prst="rect">
            <a:avLst/>
          </a:prstGeom>
          <a:noFill/>
        </p:spPr>
        <p:txBody>
          <a:bodyPr wrap="square" rtlCol="0">
            <a:spAutoFit/>
          </a:bodyPr>
          <a:lstStyle/>
          <a:p>
            <a:r>
              <a:rPr lang="fr-FR" sz="1400" dirty="0"/>
              <a:t>La Libre Belgique, 9/7/1921, p.2</a:t>
            </a:r>
            <a:endParaRPr lang="fr-BE" sz="1400" dirty="0"/>
          </a:p>
        </p:txBody>
      </p:sp>
      <p:pic>
        <p:nvPicPr>
          <p:cNvPr id="22" name="Image 21">
            <a:extLst>
              <a:ext uri="{FF2B5EF4-FFF2-40B4-BE49-F238E27FC236}">
                <a16:creationId xmlns:a16="http://schemas.microsoft.com/office/drawing/2014/main" id="{CCC194C8-C670-E6AA-1D3E-14F5A05B7B37}"/>
              </a:ext>
            </a:extLst>
          </p:cNvPr>
          <p:cNvPicPr>
            <a:picLocks noChangeAspect="1"/>
          </p:cNvPicPr>
          <p:nvPr/>
        </p:nvPicPr>
        <p:blipFill rotWithShape="1">
          <a:blip r:embed="rId6"/>
          <a:srcRect l="2055"/>
          <a:stretch/>
        </p:blipFill>
        <p:spPr>
          <a:xfrm>
            <a:off x="5593426" y="1347521"/>
            <a:ext cx="2851528" cy="2306701"/>
          </a:xfrm>
          <a:prstGeom prst="rect">
            <a:avLst/>
          </a:prstGeom>
        </p:spPr>
      </p:pic>
      <p:sp>
        <p:nvSpPr>
          <p:cNvPr id="23" name="ZoneTexte 22">
            <a:extLst>
              <a:ext uri="{FF2B5EF4-FFF2-40B4-BE49-F238E27FC236}">
                <a16:creationId xmlns:a16="http://schemas.microsoft.com/office/drawing/2014/main" id="{CFDC9572-3BA8-42E0-C0D7-5C9826D4773D}"/>
              </a:ext>
            </a:extLst>
          </p:cNvPr>
          <p:cNvSpPr txBox="1"/>
          <p:nvPr/>
        </p:nvSpPr>
        <p:spPr>
          <a:xfrm>
            <a:off x="5568879" y="3606109"/>
            <a:ext cx="2489949" cy="307777"/>
          </a:xfrm>
          <a:prstGeom prst="rect">
            <a:avLst/>
          </a:prstGeom>
          <a:noFill/>
        </p:spPr>
        <p:txBody>
          <a:bodyPr wrap="square" rtlCol="0">
            <a:spAutoFit/>
          </a:bodyPr>
          <a:lstStyle/>
          <a:p>
            <a:r>
              <a:rPr lang="fr-FR" sz="1400" dirty="0"/>
              <a:t>Vers l’Avenir, 8/7/1921, p.3</a:t>
            </a:r>
            <a:endParaRPr lang="fr-BE" sz="1400" dirty="0"/>
          </a:p>
        </p:txBody>
      </p:sp>
      <p:pic>
        <p:nvPicPr>
          <p:cNvPr id="25" name="Image 24">
            <a:extLst>
              <a:ext uri="{FF2B5EF4-FFF2-40B4-BE49-F238E27FC236}">
                <a16:creationId xmlns:a16="http://schemas.microsoft.com/office/drawing/2014/main" id="{BBC6856F-A9C9-BCD5-1E22-BCC510C990F3}"/>
              </a:ext>
            </a:extLst>
          </p:cNvPr>
          <p:cNvPicPr>
            <a:picLocks noChangeAspect="1"/>
          </p:cNvPicPr>
          <p:nvPr/>
        </p:nvPicPr>
        <p:blipFill>
          <a:blip r:embed="rId7"/>
          <a:stretch>
            <a:fillRect/>
          </a:stretch>
        </p:blipFill>
        <p:spPr>
          <a:xfrm>
            <a:off x="703497" y="3606109"/>
            <a:ext cx="3056939" cy="2273108"/>
          </a:xfrm>
          <a:prstGeom prst="rect">
            <a:avLst/>
          </a:prstGeom>
        </p:spPr>
      </p:pic>
      <p:sp>
        <p:nvSpPr>
          <p:cNvPr id="26" name="ZoneTexte 25">
            <a:extLst>
              <a:ext uri="{FF2B5EF4-FFF2-40B4-BE49-F238E27FC236}">
                <a16:creationId xmlns:a16="http://schemas.microsoft.com/office/drawing/2014/main" id="{75EDBB27-EDFE-2DBF-5921-E0B314385EF1}"/>
              </a:ext>
            </a:extLst>
          </p:cNvPr>
          <p:cNvSpPr txBox="1"/>
          <p:nvPr/>
        </p:nvSpPr>
        <p:spPr>
          <a:xfrm>
            <a:off x="4453829" y="6308882"/>
            <a:ext cx="3284339" cy="307777"/>
          </a:xfrm>
          <a:prstGeom prst="rect">
            <a:avLst/>
          </a:prstGeom>
          <a:noFill/>
        </p:spPr>
        <p:txBody>
          <a:bodyPr wrap="square" rtlCol="0">
            <a:spAutoFit/>
          </a:bodyPr>
          <a:lstStyle/>
          <a:p>
            <a:r>
              <a:rPr lang="fr-FR" sz="1400" dirty="0"/>
              <a:t>Le Journal de Charleroi, 8/7/1921, p.2</a:t>
            </a:r>
            <a:endParaRPr lang="fr-BE" sz="1400" dirty="0"/>
          </a:p>
        </p:txBody>
      </p:sp>
      <p:pic>
        <p:nvPicPr>
          <p:cNvPr id="28" name="Image 27">
            <a:extLst>
              <a:ext uri="{FF2B5EF4-FFF2-40B4-BE49-F238E27FC236}">
                <a16:creationId xmlns:a16="http://schemas.microsoft.com/office/drawing/2014/main" id="{DFC8A430-63E6-C219-CCC0-118F925AB018}"/>
              </a:ext>
            </a:extLst>
          </p:cNvPr>
          <p:cNvPicPr>
            <a:picLocks noChangeAspect="1"/>
          </p:cNvPicPr>
          <p:nvPr/>
        </p:nvPicPr>
        <p:blipFill rotWithShape="1">
          <a:blip r:embed="rId8"/>
          <a:srcRect b="-614"/>
          <a:stretch/>
        </p:blipFill>
        <p:spPr>
          <a:xfrm>
            <a:off x="8469501" y="627186"/>
            <a:ext cx="3206238" cy="5249564"/>
          </a:xfrm>
          <a:prstGeom prst="rect">
            <a:avLst/>
          </a:prstGeom>
        </p:spPr>
      </p:pic>
      <p:sp>
        <p:nvSpPr>
          <p:cNvPr id="29" name="ZoneTexte 28">
            <a:extLst>
              <a:ext uri="{FF2B5EF4-FFF2-40B4-BE49-F238E27FC236}">
                <a16:creationId xmlns:a16="http://schemas.microsoft.com/office/drawing/2014/main" id="{B7EE686A-5441-5C40-0893-78DCAB4A0CDA}"/>
              </a:ext>
            </a:extLst>
          </p:cNvPr>
          <p:cNvSpPr txBox="1"/>
          <p:nvPr/>
        </p:nvSpPr>
        <p:spPr>
          <a:xfrm>
            <a:off x="8597927" y="5922917"/>
            <a:ext cx="2489949" cy="523220"/>
          </a:xfrm>
          <a:prstGeom prst="rect">
            <a:avLst/>
          </a:prstGeom>
          <a:noFill/>
        </p:spPr>
        <p:txBody>
          <a:bodyPr wrap="square" rtlCol="0">
            <a:spAutoFit/>
          </a:bodyPr>
          <a:lstStyle/>
          <a:p>
            <a:r>
              <a:rPr lang="fr-FR" sz="1400" dirty="0"/>
              <a:t>La Gazette de Charleroi, 7/7/1921, p.3</a:t>
            </a:r>
            <a:endParaRPr lang="fr-BE" sz="1400" dirty="0"/>
          </a:p>
        </p:txBody>
      </p:sp>
    </p:spTree>
    <p:extLst>
      <p:ext uri="{BB962C8B-B14F-4D97-AF65-F5344CB8AC3E}">
        <p14:creationId xmlns:p14="http://schemas.microsoft.com/office/powerpoint/2010/main" val="64494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8" grpId="0"/>
      <p:bldP spid="23" grpId="0"/>
      <p:bldP spid="26" grpId="0"/>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descr="Une image contenant noir et blanc, personne, Photographie monochrome, monochrome&#10;&#10;Description générée automatiquement">
            <a:extLst>
              <a:ext uri="{FF2B5EF4-FFF2-40B4-BE49-F238E27FC236}">
                <a16:creationId xmlns:a16="http://schemas.microsoft.com/office/drawing/2014/main" id="{C9A242E4-AD43-D44F-D169-D4DA01C4ABB0}"/>
              </a:ext>
            </a:extLst>
          </p:cNvPr>
          <p:cNvPicPr>
            <a:picLocks noGrp="1" noChangeAspect="1"/>
          </p:cNvPicPr>
          <p:nvPr>
            <p:ph idx="1"/>
          </p:nvPr>
        </p:nvPicPr>
        <p:blipFill rotWithShape="1">
          <a:blip r:embed="rId3">
            <a:alphaModFix amt="35000"/>
          </a:blip>
          <a:srcRect t="273"/>
          <a:stretch/>
        </p:blipFill>
        <p:spPr>
          <a:xfrm>
            <a:off x="0" y="-174172"/>
            <a:ext cx="12192000" cy="7032171"/>
          </a:xfrm>
        </p:spPr>
      </p:pic>
      <p:sp>
        <p:nvSpPr>
          <p:cNvPr id="5" name="Espace réservé du numéro de diapositive 4">
            <a:extLst>
              <a:ext uri="{FF2B5EF4-FFF2-40B4-BE49-F238E27FC236}">
                <a16:creationId xmlns:a16="http://schemas.microsoft.com/office/drawing/2014/main" id="{87A67041-8FC2-76D7-17D4-C34F966262BA}"/>
              </a:ext>
            </a:extLst>
          </p:cNvPr>
          <p:cNvSpPr>
            <a:spLocks noGrp="1"/>
          </p:cNvSpPr>
          <p:nvPr>
            <p:ph type="sldNum" sz="quarter" idx="12"/>
          </p:nvPr>
        </p:nvSpPr>
        <p:spPr/>
        <p:txBody>
          <a:bodyPr/>
          <a:lstStyle/>
          <a:p>
            <a:fld id="{719D7796-F675-488F-AC46-C88938C80352}" type="slidenum">
              <a:rPr lang="en-US" smtClean="0"/>
              <a:t>25</a:t>
            </a:fld>
            <a:endParaRPr lang="en-US"/>
          </a:p>
        </p:txBody>
      </p:sp>
      <p:sp>
        <p:nvSpPr>
          <p:cNvPr id="8" name="Titre 1">
            <a:extLst>
              <a:ext uri="{FF2B5EF4-FFF2-40B4-BE49-F238E27FC236}">
                <a16:creationId xmlns:a16="http://schemas.microsoft.com/office/drawing/2014/main" id="{7A665F09-ADB1-885B-6866-1B54D27A6354}"/>
              </a:ext>
            </a:extLst>
          </p:cNvPr>
          <p:cNvSpPr>
            <a:spLocks noGrp="1"/>
          </p:cNvSpPr>
          <p:nvPr>
            <p:ph type="title"/>
          </p:nvPr>
        </p:nvSpPr>
        <p:spPr>
          <a:xfrm>
            <a:off x="-1" y="2815628"/>
            <a:ext cx="12160331" cy="1325549"/>
          </a:xfrm>
        </p:spPr>
        <p:txBody>
          <a:bodyPr>
            <a:normAutofit/>
          </a:bodyPr>
          <a:lstStyle/>
          <a:p>
            <a:pPr algn="ctr"/>
            <a:r>
              <a:rPr lang="en-GB" dirty="0"/>
              <a:t>Using the press in another field: </a:t>
            </a:r>
            <a:br>
              <a:rPr lang="en-GB" dirty="0"/>
            </a:br>
            <a:r>
              <a:rPr lang="en-GB" dirty="0"/>
              <a:t>the femicides</a:t>
            </a:r>
          </a:p>
        </p:txBody>
      </p:sp>
    </p:spTree>
    <p:extLst>
      <p:ext uri="{BB962C8B-B14F-4D97-AF65-F5344CB8AC3E}">
        <p14:creationId xmlns:p14="http://schemas.microsoft.com/office/powerpoint/2010/main" val="295794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962748" y="827219"/>
            <a:ext cx="11449820" cy="718456"/>
          </a:xfrm>
        </p:spPr>
        <p:txBody>
          <a:bodyPr>
            <a:normAutofit fontScale="90000"/>
          </a:bodyPr>
          <a:lstStyle/>
          <a:p>
            <a:r>
              <a:rPr lang="en-US" sz="4000" b="0" dirty="0"/>
              <a:t>Other example of the use of the press: </a:t>
            </a:r>
            <a:br>
              <a:rPr lang="en-US" sz="4000" b="0" dirty="0"/>
            </a:br>
            <a:r>
              <a:rPr lang="en-US" sz="4000" b="0" dirty="0"/>
              <a:t>the femicides</a:t>
            </a:r>
            <a:br>
              <a:rPr lang="en-US" sz="4000" b="0" dirty="0"/>
            </a:br>
            <a:endParaRPr lang="en-US" sz="4000" b="0" dirty="0"/>
          </a:p>
        </p:txBody>
      </p:sp>
      <p:sp>
        <p:nvSpPr>
          <p:cNvPr id="3" name="Tijdelijke aanduiding voor inhoud 2">
            <a:extLst>
              <a:ext uri="{FF2B5EF4-FFF2-40B4-BE49-F238E27FC236}">
                <a16:creationId xmlns:a16="http://schemas.microsoft.com/office/drawing/2014/main" id="{872497E0-8A23-B5F1-C25F-F8999ACC1F35}"/>
              </a:ext>
            </a:extLst>
          </p:cNvPr>
          <p:cNvSpPr>
            <a:spLocks noGrp="1"/>
          </p:cNvSpPr>
          <p:nvPr>
            <p:ph idx="1"/>
          </p:nvPr>
        </p:nvSpPr>
        <p:spPr>
          <a:xfrm>
            <a:off x="1120231" y="2649894"/>
            <a:ext cx="9955206" cy="3520904"/>
          </a:xfrm>
        </p:spPr>
        <p:txBody>
          <a:bodyPr>
            <a:normAutofit/>
          </a:bodyPr>
          <a:lstStyle/>
          <a:p>
            <a:pPr marL="0" indent="0">
              <a:lnSpc>
                <a:spcPct val="100000"/>
              </a:lnSpc>
              <a:buNone/>
            </a:pPr>
            <a:r>
              <a:rPr lang="en-GB" sz="2400" b="0" i="0" dirty="0">
                <a:effectLst/>
                <a:latin typeface=""/>
              </a:rPr>
              <a:t>Why we should be interested in this subject</a:t>
            </a:r>
          </a:p>
          <a:p>
            <a:pPr marL="0" indent="0">
              <a:lnSpc>
                <a:spcPct val="100000"/>
              </a:lnSpc>
              <a:buNone/>
            </a:pPr>
            <a:endParaRPr lang="en-GB" sz="2400" dirty="0">
              <a:latin typeface=""/>
            </a:endParaRPr>
          </a:p>
          <a:p>
            <a:pPr marL="0" indent="0">
              <a:lnSpc>
                <a:spcPct val="100000"/>
              </a:lnSpc>
              <a:buNone/>
            </a:pPr>
            <a:r>
              <a:rPr lang="en-GB" sz="2400" b="0" i="0" dirty="0">
                <a:effectLst/>
                <a:latin typeface=""/>
              </a:rPr>
              <a:t>In the 19</a:t>
            </a:r>
            <a:r>
              <a:rPr lang="en-GB" sz="2400" b="0" i="0" baseline="30000" dirty="0">
                <a:effectLst/>
                <a:latin typeface=""/>
              </a:rPr>
              <a:t>th</a:t>
            </a:r>
            <a:r>
              <a:rPr lang="en-GB" sz="2400" b="0" i="0" dirty="0">
                <a:effectLst/>
                <a:latin typeface=""/>
              </a:rPr>
              <a:t> and 20</a:t>
            </a:r>
            <a:r>
              <a:rPr lang="en-GB" sz="2400" b="0" i="0" baseline="30000" dirty="0">
                <a:effectLst/>
                <a:latin typeface=""/>
              </a:rPr>
              <a:t>th</a:t>
            </a:r>
            <a:r>
              <a:rPr lang="en-GB" sz="2400" b="0" i="0" dirty="0">
                <a:effectLst/>
                <a:latin typeface=""/>
              </a:rPr>
              <a:t> century</a:t>
            </a:r>
          </a:p>
          <a:p>
            <a:pPr marL="0" indent="0">
              <a:lnSpc>
                <a:spcPct val="100000"/>
              </a:lnSpc>
              <a:buNone/>
            </a:pPr>
            <a:endParaRPr lang="en-GB" sz="2400" dirty="0">
              <a:latin typeface=""/>
            </a:endParaRPr>
          </a:p>
          <a:p>
            <a:pPr marL="0" indent="0">
              <a:lnSpc>
                <a:spcPct val="100000"/>
              </a:lnSpc>
              <a:buNone/>
            </a:pPr>
            <a:r>
              <a:rPr lang="en-GB" sz="2400" b="0" i="0" dirty="0">
                <a:effectLst/>
                <a:latin typeface=""/>
              </a:rPr>
              <a:t>In the 21</a:t>
            </a:r>
            <a:r>
              <a:rPr lang="en-GB" sz="2400" b="0" i="0" baseline="30000" dirty="0">
                <a:effectLst/>
                <a:latin typeface=""/>
              </a:rPr>
              <a:t>st</a:t>
            </a:r>
            <a:r>
              <a:rPr lang="en-GB" sz="2400" b="0" i="0" dirty="0">
                <a:effectLst/>
                <a:latin typeface=""/>
              </a:rPr>
              <a:t> century</a:t>
            </a: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26</a:t>
            </a:fld>
            <a:endParaRPr lang="en-US" b="1"/>
          </a:p>
        </p:txBody>
      </p:sp>
    </p:spTree>
    <p:extLst>
      <p:ext uri="{BB962C8B-B14F-4D97-AF65-F5344CB8AC3E}">
        <p14:creationId xmlns:p14="http://schemas.microsoft.com/office/powerpoint/2010/main" val="74460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603725-B28B-7739-CB97-70CD06B8BCA1}"/>
              </a:ext>
            </a:extLst>
          </p:cNvPr>
          <p:cNvSpPr>
            <a:spLocks noGrp="1"/>
          </p:cNvSpPr>
          <p:nvPr>
            <p:ph type="title"/>
          </p:nvPr>
        </p:nvSpPr>
        <p:spPr>
          <a:xfrm>
            <a:off x="894080" y="695704"/>
            <a:ext cx="11511280" cy="1112314"/>
          </a:xfrm>
        </p:spPr>
        <p:txBody>
          <a:bodyPr>
            <a:normAutofit/>
          </a:bodyPr>
          <a:lstStyle/>
          <a:p>
            <a:r>
              <a:rPr lang="en-GB" sz="3600" b="0" dirty="0"/>
              <a:t>Homicide mortality rate per 100.000 inhabitants in Belgium (1886-2016)</a:t>
            </a:r>
          </a:p>
        </p:txBody>
      </p:sp>
      <p:sp>
        <p:nvSpPr>
          <p:cNvPr id="5" name="Espace réservé du numéro de diapositive 4">
            <a:extLst>
              <a:ext uri="{FF2B5EF4-FFF2-40B4-BE49-F238E27FC236}">
                <a16:creationId xmlns:a16="http://schemas.microsoft.com/office/drawing/2014/main" id="{A2328004-37E9-1636-C274-5459153C9474}"/>
              </a:ext>
            </a:extLst>
          </p:cNvPr>
          <p:cNvSpPr>
            <a:spLocks noGrp="1"/>
          </p:cNvSpPr>
          <p:nvPr>
            <p:ph type="sldNum" sz="quarter" idx="12"/>
          </p:nvPr>
        </p:nvSpPr>
        <p:spPr/>
        <p:txBody>
          <a:bodyPr/>
          <a:lstStyle/>
          <a:p>
            <a:fld id="{719D7796-F675-488F-AC46-C88938C80352}" type="slidenum">
              <a:rPr lang="en-US" smtClean="0"/>
              <a:t>27</a:t>
            </a:fld>
            <a:endParaRPr lang="en-US"/>
          </a:p>
        </p:txBody>
      </p:sp>
      <p:sp>
        <p:nvSpPr>
          <p:cNvPr id="10" name="ZoneTexte 9">
            <a:extLst>
              <a:ext uri="{FF2B5EF4-FFF2-40B4-BE49-F238E27FC236}">
                <a16:creationId xmlns:a16="http://schemas.microsoft.com/office/drawing/2014/main" id="{FBB8D0E4-A6B6-FAF5-E409-BA18A303CB85}"/>
              </a:ext>
            </a:extLst>
          </p:cNvPr>
          <p:cNvSpPr txBox="1"/>
          <p:nvPr/>
        </p:nvSpPr>
        <p:spPr>
          <a:xfrm>
            <a:off x="7577298" y="6384474"/>
            <a:ext cx="6202680" cy="375552"/>
          </a:xfrm>
          <a:prstGeom prst="rect">
            <a:avLst/>
          </a:prstGeom>
          <a:noFill/>
        </p:spPr>
        <p:txBody>
          <a:bodyPr wrap="square">
            <a:spAutoFit/>
          </a:bodyPr>
          <a:lstStyle/>
          <a:p>
            <a:pPr algn="just">
              <a:lnSpc>
                <a:spcPct val="107000"/>
              </a:lnSpc>
              <a:spcAft>
                <a:spcPts val="800"/>
              </a:spcAft>
            </a:pPr>
            <a:r>
              <a:rPr lang="en-GB" sz="1800" i="1" kern="100" dirty="0">
                <a:effectLst/>
                <a:latin typeface="Calibri" panose="020F0502020204030204" pitchFamily="34" charset="0"/>
                <a:ea typeface="Calibri" panose="020F0502020204030204" pitchFamily="34" charset="0"/>
                <a:cs typeface="Calibri" panose="020F0502020204030204" pitchFamily="34" charset="0"/>
              </a:rPr>
              <a:t>(Plavsic &amp; Van </a:t>
            </a:r>
            <a:r>
              <a:rPr lang="en-GB" sz="1800" i="1" kern="100" dirty="0" err="1">
                <a:effectLst/>
                <a:latin typeface="Calibri" panose="020F0502020204030204" pitchFamily="34" charset="0"/>
                <a:ea typeface="Calibri" panose="020F0502020204030204" pitchFamily="34" charset="0"/>
                <a:cs typeface="Calibri" panose="020F0502020204030204" pitchFamily="34" charset="0"/>
              </a:rPr>
              <a:t>Cleemput</a:t>
            </a:r>
            <a:r>
              <a:rPr lang="en-GB" sz="1800" i="1" kern="100" dirty="0">
                <a:effectLst/>
                <a:latin typeface="Calibri" panose="020F0502020204030204" pitchFamily="34" charset="0"/>
                <a:ea typeface="Calibri" panose="020F0502020204030204" pitchFamily="34" charset="0"/>
                <a:cs typeface="Calibri" panose="020F0502020204030204" pitchFamily="34" charset="0"/>
              </a:rPr>
              <a:t>, 2020)</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Graphique 3">
            <a:extLst>
              <a:ext uri="{FF2B5EF4-FFF2-40B4-BE49-F238E27FC236}">
                <a16:creationId xmlns:a16="http://schemas.microsoft.com/office/drawing/2014/main" id="{00000000-0008-0000-0A00-000006000000}"/>
              </a:ext>
            </a:extLst>
          </p:cNvPr>
          <p:cNvGraphicFramePr>
            <a:graphicFrameLocks/>
          </p:cNvGraphicFramePr>
          <p:nvPr>
            <p:extLst>
              <p:ext uri="{D42A27DB-BD31-4B8C-83A1-F6EECF244321}">
                <p14:modId xmlns:p14="http://schemas.microsoft.com/office/powerpoint/2010/main" val="824505660"/>
              </p:ext>
            </p:extLst>
          </p:nvPr>
        </p:nvGraphicFramePr>
        <p:xfrm>
          <a:off x="583244" y="1626533"/>
          <a:ext cx="10714675" cy="4760548"/>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a:extLst>
              <a:ext uri="{FF2B5EF4-FFF2-40B4-BE49-F238E27FC236}">
                <a16:creationId xmlns:a16="http://schemas.microsoft.com/office/drawing/2014/main" id="{442ED691-781A-F62A-54BF-B49E936244C3}"/>
              </a:ext>
            </a:extLst>
          </p:cNvPr>
          <p:cNvSpPr txBox="1"/>
          <p:nvPr/>
        </p:nvSpPr>
        <p:spPr>
          <a:xfrm>
            <a:off x="5716731" y="1735281"/>
            <a:ext cx="654628" cy="600164"/>
          </a:xfrm>
          <a:prstGeom prst="rect">
            <a:avLst/>
          </a:prstGeom>
          <a:noFill/>
        </p:spPr>
        <p:txBody>
          <a:bodyPr wrap="square" rtlCol="0">
            <a:spAutoFit/>
          </a:bodyPr>
          <a:lstStyle/>
          <a:p>
            <a:r>
              <a:rPr lang="fr-FR" sz="1100" dirty="0">
                <a:solidFill>
                  <a:schemeClr val="accent1"/>
                </a:solidFill>
              </a:rPr>
              <a:t>35</a:t>
            </a:r>
          </a:p>
          <a:p>
            <a:r>
              <a:rPr lang="fr-FR" sz="1100" dirty="0">
                <a:solidFill>
                  <a:schemeClr val="accent2"/>
                </a:solidFill>
              </a:rPr>
              <a:t>22,3</a:t>
            </a:r>
          </a:p>
          <a:p>
            <a:r>
              <a:rPr lang="fr-FR" sz="1100" dirty="0">
                <a:solidFill>
                  <a:schemeClr val="accent3"/>
                </a:solidFill>
              </a:rPr>
              <a:t>9,2</a:t>
            </a:r>
          </a:p>
        </p:txBody>
      </p:sp>
    </p:spTree>
    <p:extLst>
      <p:ext uri="{BB962C8B-B14F-4D97-AF65-F5344CB8AC3E}">
        <p14:creationId xmlns:p14="http://schemas.microsoft.com/office/powerpoint/2010/main" val="1722419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1053200" y="778642"/>
            <a:ext cx="10983290" cy="718456"/>
          </a:xfrm>
        </p:spPr>
        <p:txBody>
          <a:bodyPr>
            <a:normAutofit/>
          </a:bodyPr>
          <a:lstStyle/>
          <a:p>
            <a:r>
              <a:rPr lang="en-US" sz="4000" b="0" dirty="0"/>
              <a:t>Femicides in the press (19</a:t>
            </a:r>
            <a:r>
              <a:rPr lang="en-US" sz="4000" b="0" baseline="30000" dirty="0"/>
              <a:t>th</a:t>
            </a:r>
            <a:r>
              <a:rPr lang="en-US" sz="4000" b="0" dirty="0"/>
              <a:t> and 20</a:t>
            </a:r>
            <a:r>
              <a:rPr lang="en-US" sz="4000" b="0" baseline="30000" dirty="0"/>
              <a:t>th</a:t>
            </a:r>
            <a:r>
              <a:rPr lang="en-US" sz="4000" b="0" dirty="0"/>
              <a:t> century)</a:t>
            </a:r>
          </a:p>
        </p:txBody>
      </p:sp>
      <p:sp>
        <p:nvSpPr>
          <p:cNvPr id="3" name="Tijdelijke aanduiding voor inhoud 2">
            <a:extLst>
              <a:ext uri="{FF2B5EF4-FFF2-40B4-BE49-F238E27FC236}">
                <a16:creationId xmlns:a16="http://schemas.microsoft.com/office/drawing/2014/main" id="{872497E0-8A23-B5F1-C25F-F8999ACC1F35}"/>
              </a:ext>
            </a:extLst>
          </p:cNvPr>
          <p:cNvSpPr>
            <a:spLocks noGrp="1"/>
          </p:cNvSpPr>
          <p:nvPr>
            <p:ph idx="1"/>
          </p:nvPr>
        </p:nvSpPr>
        <p:spPr>
          <a:xfrm>
            <a:off x="1120231" y="2099387"/>
            <a:ext cx="9955206" cy="4071411"/>
          </a:xfrm>
        </p:spPr>
        <p:txBody>
          <a:bodyPr>
            <a:normAutofit/>
          </a:bodyPr>
          <a:lstStyle/>
          <a:p>
            <a:pPr marL="0" indent="0">
              <a:lnSpc>
                <a:spcPct val="100000"/>
              </a:lnSpc>
              <a:buNone/>
            </a:pPr>
            <a:r>
              <a:rPr lang="en-GB" sz="2400" b="0" i="0" dirty="0">
                <a:effectLst/>
                <a:latin typeface=""/>
              </a:rPr>
              <a:t>Researches “</a:t>
            </a:r>
            <a:r>
              <a:rPr lang="en-GB" sz="2400" b="0" i="0" dirty="0" err="1">
                <a:effectLst/>
                <a:latin typeface=""/>
              </a:rPr>
              <a:t>drame</a:t>
            </a:r>
            <a:r>
              <a:rPr lang="en-GB" sz="2400" b="0" i="0" dirty="0">
                <a:effectLst/>
                <a:latin typeface=""/>
              </a:rPr>
              <a:t> familial”, “crime </a:t>
            </a:r>
            <a:r>
              <a:rPr lang="en-GB" sz="2400" b="0" i="0" dirty="0" err="1">
                <a:effectLst/>
                <a:latin typeface=""/>
              </a:rPr>
              <a:t>passionnel</a:t>
            </a:r>
            <a:r>
              <a:rPr lang="en-GB" sz="2400" b="0" i="0" dirty="0">
                <a:effectLst/>
                <a:latin typeface=""/>
              </a:rPr>
              <a:t>”… </a:t>
            </a:r>
          </a:p>
          <a:p>
            <a:pPr>
              <a:lnSpc>
                <a:spcPct val="100000"/>
              </a:lnSpc>
              <a:buFont typeface="Wingdings" panose="05000000000000000000" pitchFamily="2" charset="2"/>
              <a:buChar char="à"/>
            </a:pPr>
            <a:r>
              <a:rPr lang="en-GB" sz="2400" dirty="0">
                <a:latin typeface=""/>
                <a:sym typeface="Wingdings" panose="05000000000000000000" pitchFamily="2" charset="2"/>
              </a:rPr>
              <a:t> 1000 cases from 1880 to 1968 in 3 newspapers</a:t>
            </a:r>
          </a:p>
          <a:p>
            <a:pPr>
              <a:lnSpc>
                <a:spcPct val="100000"/>
              </a:lnSpc>
              <a:buFont typeface="Wingdings" panose="05000000000000000000" pitchFamily="2" charset="2"/>
              <a:buChar char="à"/>
            </a:pPr>
            <a:r>
              <a:rPr lang="en-GB" sz="2400" dirty="0">
                <a:latin typeface=""/>
                <a:sym typeface="Wingdings" panose="05000000000000000000" pitchFamily="2" charset="2"/>
              </a:rPr>
              <a:t> Study of society’s perception of domestic violence and how it’s changing</a:t>
            </a:r>
          </a:p>
          <a:p>
            <a:pPr>
              <a:lnSpc>
                <a:spcPct val="100000"/>
              </a:lnSpc>
              <a:buFont typeface="Wingdings" panose="05000000000000000000" pitchFamily="2" charset="2"/>
              <a:buChar char="à"/>
            </a:pPr>
            <a:r>
              <a:rPr lang="en-GB" sz="2400" dirty="0">
                <a:latin typeface=""/>
                <a:sym typeface="Wingdings" panose="05000000000000000000" pitchFamily="2" charset="2"/>
              </a:rPr>
              <a:t> Analysis on the terms used to describe the perpetrator, the victim and the event</a:t>
            </a:r>
          </a:p>
          <a:p>
            <a:pPr marL="0" indent="0">
              <a:lnSpc>
                <a:spcPct val="100000"/>
              </a:lnSpc>
              <a:buNone/>
            </a:pPr>
            <a:r>
              <a:rPr lang="en-GB" sz="2400" b="0" i="0" dirty="0">
                <a:effectLst/>
                <a:latin typeface=""/>
                <a:sym typeface="Wingdings" panose="05000000000000000000" pitchFamily="2" charset="2"/>
              </a:rPr>
              <a:t> Particular interest in this subject and emergence of the first (and rare at the time) feminist comments</a:t>
            </a:r>
          </a:p>
          <a:p>
            <a:pPr marL="0" indent="0">
              <a:lnSpc>
                <a:spcPct val="100000"/>
              </a:lnSpc>
              <a:buNone/>
            </a:pPr>
            <a:endParaRPr lang="en-GB" sz="2400" b="0" i="0" dirty="0">
              <a:effectLst/>
              <a:latin typeface=""/>
            </a:endParaRPr>
          </a:p>
          <a:p>
            <a:pPr marL="0" indent="0">
              <a:lnSpc>
                <a:spcPct val="100000"/>
              </a:lnSpc>
              <a:buNone/>
            </a:pPr>
            <a:endParaRPr lang="en-GB" sz="2400" b="0" i="0" dirty="0">
              <a:effectLst/>
              <a:latin typeface=""/>
            </a:endParaRP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28</a:t>
            </a:fld>
            <a:endParaRPr lang="en-US" b="1"/>
          </a:p>
        </p:txBody>
      </p:sp>
    </p:spTree>
    <p:extLst>
      <p:ext uri="{BB962C8B-B14F-4D97-AF65-F5344CB8AC3E}">
        <p14:creationId xmlns:p14="http://schemas.microsoft.com/office/powerpoint/2010/main" val="82129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DCCB9B09-B427-EE85-AC4E-FB166E2CF117}"/>
              </a:ext>
            </a:extLst>
          </p:cNvPr>
          <p:cNvSpPr>
            <a:spLocks noGrp="1"/>
          </p:cNvSpPr>
          <p:nvPr>
            <p:ph type="sldNum" sz="quarter" idx="12"/>
          </p:nvPr>
        </p:nvSpPr>
        <p:spPr/>
        <p:txBody>
          <a:bodyPr/>
          <a:lstStyle/>
          <a:p>
            <a:fld id="{719D7796-F675-488F-AC46-C88938C80352}" type="slidenum">
              <a:rPr lang="en-US" smtClean="0"/>
              <a:t>29</a:t>
            </a:fld>
            <a:endParaRPr lang="en-US"/>
          </a:p>
        </p:txBody>
      </p:sp>
      <p:pic>
        <p:nvPicPr>
          <p:cNvPr id="9" name="Image 8">
            <a:extLst>
              <a:ext uri="{FF2B5EF4-FFF2-40B4-BE49-F238E27FC236}">
                <a16:creationId xmlns:a16="http://schemas.microsoft.com/office/drawing/2014/main" id="{77BB8B36-8AF9-DD2D-F3A0-FADBE77EDD49}"/>
              </a:ext>
            </a:extLst>
          </p:cNvPr>
          <p:cNvPicPr>
            <a:picLocks noChangeAspect="1"/>
          </p:cNvPicPr>
          <p:nvPr/>
        </p:nvPicPr>
        <p:blipFill rotWithShape="1">
          <a:blip r:embed="rId3"/>
          <a:srcRect l="18440"/>
          <a:stretch/>
        </p:blipFill>
        <p:spPr>
          <a:xfrm>
            <a:off x="0" y="0"/>
            <a:ext cx="8018212" cy="1705514"/>
          </a:xfrm>
          <a:prstGeom prst="rect">
            <a:avLst/>
          </a:prstGeom>
        </p:spPr>
      </p:pic>
      <p:pic>
        <p:nvPicPr>
          <p:cNvPr id="7" name="Espace réservé du contenu 6">
            <a:extLst>
              <a:ext uri="{FF2B5EF4-FFF2-40B4-BE49-F238E27FC236}">
                <a16:creationId xmlns:a16="http://schemas.microsoft.com/office/drawing/2014/main" id="{8F1071CB-5F51-C24C-CCAD-897342AA697B}"/>
              </a:ext>
            </a:extLst>
          </p:cNvPr>
          <p:cNvPicPr>
            <a:picLocks noGrp="1" noChangeAspect="1"/>
          </p:cNvPicPr>
          <p:nvPr>
            <p:ph idx="1"/>
          </p:nvPr>
        </p:nvPicPr>
        <p:blipFill>
          <a:blip r:embed="rId4"/>
          <a:stretch>
            <a:fillRect/>
          </a:stretch>
        </p:blipFill>
        <p:spPr>
          <a:xfrm>
            <a:off x="7248056" y="178551"/>
            <a:ext cx="4675430" cy="6500897"/>
          </a:xfrm>
        </p:spPr>
      </p:pic>
      <p:sp>
        <p:nvSpPr>
          <p:cNvPr id="10" name="ZoneTexte 9">
            <a:extLst>
              <a:ext uri="{FF2B5EF4-FFF2-40B4-BE49-F238E27FC236}">
                <a16:creationId xmlns:a16="http://schemas.microsoft.com/office/drawing/2014/main" id="{F2DFBD0F-A3AC-72DA-88B6-35E5F03ECF52}"/>
              </a:ext>
            </a:extLst>
          </p:cNvPr>
          <p:cNvSpPr txBox="1"/>
          <p:nvPr/>
        </p:nvSpPr>
        <p:spPr>
          <a:xfrm>
            <a:off x="268514" y="2505669"/>
            <a:ext cx="3334657" cy="1754326"/>
          </a:xfrm>
          <a:prstGeom prst="rect">
            <a:avLst/>
          </a:prstGeom>
          <a:noFill/>
        </p:spPr>
        <p:txBody>
          <a:bodyPr wrap="square" rtlCol="0">
            <a:spAutoFit/>
          </a:bodyPr>
          <a:lstStyle/>
          <a:p>
            <a:r>
              <a:rPr lang="en-GB" dirty="0"/>
              <a:t>Marguerite Van de </a:t>
            </a:r>
            <a:r>
              <a:rPr lang="en-GB" dirty="0" err="1"/>
              <a:t>Wiele</a:t>
            </a:r>
            <a:r>
              <a:rPr lang="en-GB" dirty="0"/>
              <a:t> </a:t>
            </a:r>
          </a:p>
          <a:p>
            <a:r>
              <a:rPr lang="en-GB" dirty="0"/>
              <a:t>(1857-1941)</a:t>
            </a:r>
          </a:p>
          <a:p>
            <a:endParaRPr lang="en-GB" dirty="0"/>
          </a:p>
          <a:p>
            <a:r>
              <a:rPr lang="en-GB" dirty="0"/>
              <a:t>Belgian writer and journalist</a:t>
            </a:r>
          </a:p>
          <a:p>
            <a:endParaRPr lang="en-GB" dirty="0"/>
          </a:p>
          <a:p>
            <a:r>
              <a:rPr lang="en-GB" dirty="0"/>
              <a:t>Feminist</a:t>
            </a:r>
          </a:p>
        </p:txBody>
      </p:sp>
      <p:pic>
        <p:nvPicPr>
          <p:cNvPr id="14" name="Image 13" descr="Une image contenant Visage humain, croquis, lettre, texte&#10;&#10;Description générée automatiquement">
            <a:extLst>
              <a:ext uri="{FF2B5EF4-FFF2-40B4-BE49-F238E27FC236}">
                <a16:creationId xmlns:a16="http://schemas.microsoft.com/office/drawing/2014/main" id="{5192EC53-CA35-83EC-7DB2-D1F0A9445E8B}"/>
              </a:ext>
            </a:extLst>
          </p:cNvPr>
          <p:cNvPicPr>
            <a:picLocks noChangeAspect="1"/>
          </p:cNvPicPr>
          <p:nvPr/>
        </p:nvPicPr>
        <p:blipFill rotWithShape="1">
          <a:blip r:embed="rId5"/>
          <a:srcRect l="13929" r="34940" b="10794"/>
          <a:stretch/>
        </p:blipFill>
        <p:spPr>
          <a:xfrm>
            <a:off x="3369688" y="1867963"/>
            <a:ext cx="3677117" cy="4811485"/>
          </a:xfrm>
          <a:prstGeom prst="rect">
            <a:avLst/>
          </a:prstGeom>
        </p:spPr>
      </p:pic>
    </p:spTree>
    <p:extLst>
      <p:ext uri="{BB962C8B-B14F-4D97-AF65-F5344CB8AC3E}">
        <p14:creationId xmlns:p14="http://schemas.microsoft.com/office/powerpoint/2010/main" val="147910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Une image contenant texte, intérieur, orteil, personne&#10;&#10;Description générée automatiquement">
            <a:extLst>
              <a:ext uri="{FF2B5EF4-FFF2-40B4-BE49-F238E27FC236}">
                <a16:creationId xmlns:a16="http://schemas.microsoft.com/office/drawing/2014/main" id="{9C4C9F27-12CD-44A7-1059-58BB7A0871B5}"/>
              </a:ext>
            </a:extLst>
          </p:cNvPr>
          <p:cNvPicPr>
            <a:picLocks noGrp="1" noChangeAspect="1"/>
          </p:cNvPicPr>
          <p:nvPr>
            <p:ph idx="1"/>
          </p:nvPr>
        </p:nvPicPr>
        <p:blipFill rotWithShape="1">
          <a:blip r:embed="rId3">
            <a:alphaModFix amt="20000"/>
          </a:blip>
          <a:srcRect t="10625" b="5000"/>
          <a:stretch/>
        </p:blipFill>
        <p:spPr>
          <a:xfrm>
            <a:off x="-1" y="-1"/>
            <a:ext cx="12192001" cy="6858001"/>
          </a:xfrm>
        </p:spPr>
      </p:pic>
      <p:sp>
        <p:nvSpPr>
          <p:cNvPr id="2" name="Titre 1">
            <a:extLst>
              <a:ext uri="{FF2B5EF4-FFF2-40B4-BE49-F238E27FC236}">
                <a16:creationId xmlns:a16="http://schemas.microsoft.com/office/drawing/2014/main" id="{C1007E89-E3C5-AD63-7D33-BD146289799C}"/>
              </a:ext>
            </a:extLst>
          </p:cNvPr>
          <p:cNvSpPr>
            <a:spLocks noGrp="1"/>
          </p:cNvSpPr>
          <p:nvPr>
            <p:ph type="title"/>
          </p:nvPr>
        </p:nvSpPr>
        <p:spPr>
          <a:xfrm>
            <a:off x="-1" y="3235569"/>
            <a:ext cx="12160331" cy="905608"/>
          </a:xfrm>
        </p:spPr>
        <p:txBody>
          <a:bodyPr/>
          <a:lstStyle/>
          <a:p>
            <a:pPr algn="ctr"/>
            <a:r>
              <a:rPr lang="en-GB" dirty="0"/>
              <a:t>Data collection</a:t>
            </a:r>
          </a:p>
        </p:txBody>
      </p:sp>
      <p:sp>
        <p:nvSpPr>
          <p:cNvPr id="5" name="Espace réservé du numéro de diapositive 4">
            <a:extLst>
              <a:ext uri="{FF2B5EF4-FFF2-40B4-BE49-F238E27FC236}">
                <a16:creationId xmlns:a16="http://schemas.microsoft.com/office/drawing/2014/main" id="{763B3220-6CCF-959D-C900-4604C4125409}"/>
              </a:ext>
            </a:extLst>
          </p:cNvPr>
          <p:cNvSpPr>
            <a:spLocks noGrp="1"/>
          </p:cNvSpPr>
          <p:nvPr>
            <p:ph type="sldNum" sz="quarter" idx="12"/>
          </p:nvPr>
        </p:nvSpPr>
        <p:spPr/>
        <p:txBody>
          <a:bodyPr/>
          <a:lstStyle/>
          <a:p>
            <a:fld id="{719D7796-F675-488F-AC46-C88938C80352}" type="slidenum">
              <a:rPr lang="en-US" smtClean="0"/>
              <a:t>3</a:t>
            </a:fld>
            <a:endParaRPr lang="en-US"/>
          </a:p>
        </p:txBody>
      </p:sp>
    </p:spTree>
    <p:extLst>
      <p:ext uri="{BB962C8B-B14F-4D97-AF65-F5344CB8AC3E}">
        <p14:creationId xmlns:p14="http://schemas.microsoft.com/office/powerpoint/2010/main" val="3288588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1091203" y="822028"/>
            <a:ext cx="10749344" cy="923728"/>
          </a:xfrm>
        </p:spPr>
        <p:txBody>
          <a:bodyPr>
            <a:noAutofit/>
          </a:bodyPr>
          <a:lstStyle/>
          <a:p>
            <a:r>
              <a:rPr lang="en-US" sz="4000" b="0" dirty="0"/>
              <a:t>Femicide data in Belgium in the 21</a:t>
            </a:r>
            <a:r>
              <a:rPr lang="en-US" sz="4000" b="0" baseline="30000" dirty="0"/>
              <a:t>st</a:t>
            </a:r>
            <a:r>
              <a:rPr lang="en-US" sz="4000" b="0" dirty="0"/>
              <a:t> century</a:t>
            </a:r>
          </a:p>
        </p:txBody>
      </p:sp>
      <p:sp>
        <p:nvSpPr>
          <p:cNvPr id="3" name="Tijdelijke aanduiding voor inhoud 2">
            <a:extLst>
              <a:ext uri="{FF2B5EF4-FFF2-40B4-BE49-F238E27FC236}">
                <a16:creationId xmlns:a16="http://schemas.microsoft.com/office/drawing/2014/main" id="{872497E0-8A23-B5F1-C25F-F8999ACC1F35}"/>
              </a:ext>
            </a:extLst>
          </p:cNvPr>
          <p:cNvSpPr>
            <a:spLocks noGrp="1"/>
          </p:cNvSpPr>
          <p:nvPr>
            <p:ph idx="1"/>
          </p:nvPr>
        </p:nvSpPr>
        <p:spPr>
          <a:xfrm>
            <a:off x="1120230" y="2099387"/>
            <a:ext cx="10309769" cy="4071411"/>
          </a:xfrm>
        </p:spPr>
        <p:txBody>
          <a:bodyPr>
            <a:noAutofit/>
          </a:bodyPr>
          <a:lstStyle/>
          <a:p>
            <a:pPr marL="0" indent="0">
              <a:lnSpc>
                <a:spcPct val="100000"/>
              </a:lnSpc>
              <a:buNone/>
            </a:pPr>
            <a:r>
              <a:rPr lang="en-GB" sz="2400" b="0" i="0" dirty="0">
                <a:effectLst/>
              </a:rPr>
              <a:t>New law against femicide voted in June 2023</a:t>
            </a:r>
          </a:p>
          <a:p>
            <a:pPr>
              <a:lnSpc>
                <a:spcPct val="100000"/>
              </a:lnSpc>
              <a:buFont typeface="Wingdings" panose="05000000000000000000" pitchFamily="2" charset="2"/>
              <a:buChar char="à"/>
            </a:pPr>
            <a:r>
              <a:rPr lang="en-GB" sz="2400" dirty="0">
                <a:effectLst/>
                <a:ea typeface="Calibri" panose="020F0502020204030204" pitchFamily="34" charset="0"/>
                <a:cs typeface="Times New Roman" panose="02020603050405020304" pitchFamily="18" charset="0"/>
              </a:rPr>
              <a:t> define and take action against these gender-based murders by collecting and analysing quantitative and qualitative data</a:t>
            </a:r>
          </a:p>
          <a:p>
            <a:pPr>
              <a:lnSpc>
                <a:spcPct val="100000"/>
              </a:lnSpc>
              <a:buFont typeface="Wingdings" panose="05000000000000000000" pitchFamily="2" charset="2"/>
              <a:buChar char="à"/>
            </a:pPr>
            <a:r>
              <a:rPr lang="en-GB" sz="2400" b="0" i="0" dirty="0">
                <a:effectLst/>
              </a:rPr>
              <a:t> </a:t>
            </a:r>
            <a:r>
              <a:rPr lang="en-GB" sz="2400" dirty="0">
                <a:effectLst/>
                <a:ea typeface="Calibri" panose="020F0502020204030204" pitchFamily="34" charset="0"/>
                <a:cs typeface="Times New Roman" panose="02020603050405020304" pitchFamily="18" charset="0"/>
              </a:rPr>
              <a:t>highlighting these murders and the profile of the people involved</a:t>
            </a:r>
          </a:p>
          <a:p>
            <a:pPr>
              <a:lnSpc>
                <a:spcPct val="100000"/>
              </a:lnSpc>
              <a:buFont typeface="Wingdings" panose="05000000000000000000" pitchFamily="2" charset="2"/>
              <a:buChar char="à"/>
            </a:pPr>
            <a:r>
              <a:rPr lang="en-GB" sz="2400" dirty="0">
                <a:effectLst/>
                <a:ea typeface="Calibri" panose="020F0502020204030204" pitchFamily="34" charset="0"/>
                <a:cs typeface="Times New Roman" panose="02020603050405020304" pitchFamily="18" charset="0"/>
              </a:rPr>
              <a:t> improve care for victims and training for those working in the field</a:t>
            </a:r>
            <a:endParaRPr lang="en-GB" sz="2400" b="0" i="0" dirty="0">
              <a:effectLst/>
            </a:endParaRPr>
          </a:p>
          <a:p>
            <a:pPr marL="0" indent="0">
              <a:lnSpc>
                <a:spcPct val="100000"/>
              </a:lnSpc>
              <a:buNone/>
            </a:pPr>
            <a:endParaRPr lang="en-GB" sz="2400" b="0" i="0" dirty="0">
              <a:effectLst/>
            </a:endParaRPr>
          </a:p>
          <a:p>
            <a:pPr marL="0" indent="0">
              <a:lnSpc>
                <a:spcPct val="100000"/>
              </a:lnSpc>
              <a:buNone/>
            </a:pPr>
            <a:r>
              <a:rPr lang="en-GB" sz="2400" dirty="0"/>
              <a:t>But: lack of official data about femicide</a:t>
            </a:r>
          </a:p>
          <a:p>
            <a:pPr marL="0" indent="0">
              <a:lnSpc>
                <a:spcPct val="100000"/>
              </a:lnSpc>
              <a:buNone/>
            </a:pPr>
            <a:endParaRPr lang="fr-BE" sz="2400" b="0" i="0" dirty="0">
              <a:effectLst/>
              <a:latin typeface=""/>
            </a:endParaRP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30</a:t>
            </a:fld>
            <a:endParaRPr lang="en-US" b="1"/>
          </a:p>
        </p:txBody>
      </p:sp>
    </p:spTree>
    <p:extLst>
      <p:ext uri="{BB962C8B-B14F-4D97-AF65-F5344CB8AC3E}">
        <p14:creationId xmlns:p14="http://schemas.microsoft.com/office/powerpoint/2010/main" val="283622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1091203" y="867748"/>
            <a:ext cx="10749344" cy="923728"/>
          </a:xfrm>
        </p:spPr>
        <p:txBody>
          <a:bodyPr>
            <a:noAutofit/>
          </a:bodyPr>
          <a:lstStyle/>
          <a:p>
            <a:r>
              <a:rPr lang="en-US" sz="4000" b="0" dirty="0"/>
              <a:t>Femicides in the press in the 21</a:t>
            </a:r>
            <a:r>
              <a:rPr lang="en-US" sz="4000" b="0" baseline="30000" dirty="0"/>
              <a:t>st</a:t>
            </a:r>
            <a:r>
              <a:rPr lang="en-US" sz="4000" b="0" dirty="0"/>
              <a:t> century</a:t>
            </a:r>
          </a:p>
        </p:txBody>
      </p:sp>
      <p:sp>
        <p:nvSpPr>
          <p:cNvPr id="3" name="Tijdelijke aanduiding voor inhoud 2">
            <a:extLst>
              <a:ext uri="{FF2B5EF4-FFF2-40B4-BE49-F238E27FC236}">
                <a16:creationId xmlns:a16="http://schemas.microsoft.com/office/drawing/2014/main" id="{872497E0-8A23-B5F1-C25F-F8999ACC1F35}"/>
              </a:ext>
            </a:extLst>
          </p:cNvPr>
          <p:cNvSpPr>
            <a:spLocks noGrp="1"/>
          </p:cNvSpPr>
          <p:nvPr>
            <p:ph idx="1"/>
          </p:nvPr>
        </p:nvSpPr>
        <p:spPr>
          <a:xfrm>
            <a:off x="1120230" y="2099387"/>
            <a:ext cx="10309769" cy="4071411"/>
          </a:xfrm>
        </p:spPr>
        <p:txBody>
          <a:bodyPr>
            <a:noAutofit/>
          </a:bodyPr>
          <a:lstStyle/>
          <a:p>
            <a:pPr marL="0" indent="0">
              <a:lnSpc>
                <a:spcPct val="100000"/>
              </a:lnSpc>
              <a:buNone/>
            </a:pPr>
            <a:r>
              <a:rPr lang="en-GB" sz="2400" dirty="0"/>
              <a:t>Feminist NGO’s </a:t>
            </a:r>
            <a:r>
              <a:rPr lang="en-GB" sz="2400" dirty="0">
                <a:sym typeface="Wingdings" panose="05000000000000000000" pitchFamily="2" charset="2"/>
              </a:rPr>
              <a:t> website with press articles (</a:t>
            </a:r>
            <a:r>
              <a:rPr lang="en-GB" sz="2400" i="1" dirty="0">
                <a:sym typeface="Wingdings" panose="05000000000000000000" pitchFamily="2" charset="2"/>
              </a:rPr>
              <a:t>Blog Stop Feminicide</a:t>
            </a:r>
            <a:r>
              <a:rPr lang="en-GB" sz="2400" dirty="0">
                <a:sym typeface="Wingdings" panose="05000000000000000000" pitchFamily="2" charset="2"/>
              </a:rPr>
              <a:t>)</a:t>
            </a:r>
            <a:endParaRPr lang="en-GB" sz="2400" dirty="0"/>
          </a:p>
          <a:p>
            <a:pPr marL="0" indent="0">
              <a:lnSpc>
                <a:spcPct val="100000"/>
              </a:lnSpc>
              <a:buNone/>
            </a:pPr>
            <a:r>
              <a:rPr lang="en-GB" sz="2400" dirty="0"/>
              <a:t>On this basis: research of articles + database</a:t>
            </a:r>
          </a:p>
          <a:p>
            <a:pPr marL="0" indent="0">
              <a:lnSpc>
                <a:spcPct val="100000"/>
              </a:lnSpc>
              <a:buNone/>
            </a:pPr>
            <a:r>
              <a:rPr lang="en-GB" sz="2400" dirty="0"/>
              <a:t>177 cases from 2017 to 2023</a:t>
            </a:r>
          </a:p>
          <a:p>
            <a:pPr marL="0" indent="0">
              <a:lnSpc>
                <a:spcPct val="100000"/>
              </a:lnSpc>
              <a:buNone/>
            </a:pPr>
            <a:r>
              <a:rPr lang="en-GB" sz="2400" b="0" i="0" dirty="0">
                <a:effectLst/>
              </a:rPr>
              <a:t>Lot of information about the people, the facts, circumstances, and prosecution</a:t>
            </a:r>
          </a:p>
          <a:p>
            <a:pPr marL="0" indent="0">
              <a:lnSpc>
                <a:spcPct val="100000"/>
              </a:lnSpc>
              <a:buNone/>
            </a:pPr>
            <a:endParaRPr lang="en-GB" sz="2400" b="0" i="0" dirty="0">
              <a:effectLst/>
              <a:latin typeface=""/>
            </a:endParaRPr>
          </a:p>
          <a:p>
            <a:pPr marL="0" indent="0">
              <a:lnSpc>
                <a:spcPct val="100000"/>
              </a:lnSpc>
              <a:buNone/>
            </a:pPr>
            <a:r>
              <a:rPr lang="en-GB" sz="2400" dirty="0">
                <a:latin typeface=""/>
              </a:rPr>
              <a:t>= Reliable source of data? </a:t>
            </a:r>
            <a:endParaRPr lang="en-GB" sz="2400" b="0" i="0" dirty="0">
              <a:effectLst/>
              <a:latin typeface=""/>
            </a:endParaRPr>
          </a:p>
          <a:p>
            <a:pPr marL="0" indent="0">
              <a:lnSpc>
                <a:spcPct val="100000"/>
              </a:lnSpc>
              <a:buNone/>
            </a:pPr>
            <a:endParaRPr lang="fr-BE" sz="2400" b="0" i="0" dirty="0">
              <a:effectLst/>
              <a:latin typeface=""/>
            </a:endParaRP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31</a:t>
            </a:fld>
            <a:endParaRPr lang="en-US" b="1"/>
          </a:p>
        </p:txBody>
      </p:sp>
    </p:spTree>
    <p:extLst>
      <p:ext uri="{BB962C8B-B14F-4D97-AF65-F5344CB8AC3E}">
        <p14:creationId xmlns:p14="http://schemas.microsoft.com/office/powerpoint/2010/main" val="56079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E7F87D-CB78-48B4-00AF-4507434A5C99}"/>
              </a:ext>
            </a:extLst>
          </p:cNvPr>
          <p:cNvSpPr>
            <a:spLocks noGrp="1"/>
          </p:cNvSpPr>
          <p:nvPr>
            <p:ph type="title"/>
          </p:nvPr>
        </p:nvSpPr>
        <p:spPr>
          <a:xfrm>
            <a:off x="1088136" y="826085"/>
            <a:ext cx="9922764" cy="620160"/>
          </a:xfrm>
        </p:spPr>
        <p:txBody>
          <a:bodyPr>
            <a:normAutofit/>
          </a:bodyPr>
          <a:lstStyle/>
          <a:p>
            <a:r>
              <a:rPr lang="en-GB" sz="4000" b="0"/>
              <a:t>Press data vs prosecutor’s offices data</a:t>
            </a:r>
          </a:p>
        </p:txBody>
      </p:sp>
      <p:sp>
        <p:nvSpPr>
          <p:cNvPr id="3" name="Espace réservé du contenu 2">
            <a:extLst>
              <a:ext uri="{FF2B5EF4-FFF2-40B4-BE49-F238E27FC236}">
                <a16:creationId xmlns:a16="http://schemas.microsoft.com/office/drawing/2014/main" id="{70516BBB-699C-05FC-6E4E-95E88BC06FF8}"/>
              </a:ext>
            </a:extLst>
          </p:cNvPr>
          <p:cNvSpPr>
            <a:spLocks noGrp="1"/>
          </p:cNvSpPr>
          <p:nvPr>
            <p:ph idx="1"/>
          </p:nvPr>
        </p:nvSpPr>
        <p:spPr>
          <a:xfrm>
            <a:off x="1088136" y="2042160"/>
            <a:ext cx="9922764" cy="4244340"/>
          </a:xfrm>
        </p:spPr>
        <p:txBody>
          <a:bodyPr>
            <a:normAutofit/>
          </a:bodyPr>
          <a:lstStyle/>
          <a:p>
            <a:r>
              <a:rPr lang="en-GB" sz="2400" dirty="0"/>
              <a:t>Neither is designed for statistical purpose</a:t>
            </a:r>
          </a:p>
          <a:p>
            <a:r>
              <a:rPr lang="en-GB" sz="2400" dirty="0"/>
              <a:t>Justice databases are recent, and integration with police databases not yet fully complete</a:t>
            </a:r>
          </a:p>
          <a:p>
            <a:r>
              <a:rPr lang="en-GB" sz="2400" dirty="0"/>
              <a:t>Comparison: </a:t>
            </a:r>
          </a:p>
          <a:p>
            <a:pPr lvl="1"/>
            <a:r>
              <a:rPr lang="en-GB" sz="2400" dirty="0"/>
              <a:t>Few missing cases in both databases </a:t>
            </a:r>
            <a:r>
              <a:rPr lang="en-GB" sz="2000" dirty="0"/>
              <a:t>(95% match)</a:t>
            </a:r>
          </a:p>
          <a:p>
            <a:pPr marL="274320" lvl="1" indent="0">
              <a:buNone/>
            </a:pPr>
            <a:endParaRPr lang="en-GB" sz="2400" dirty="0"/>
          </a:p>
          <a:p>
            <a:pPr marL="274320" lvl="1" indent="0">
              <a:buNone/>
            </a:pPr>
            <a:r>
              <a:rPr lang="en-GB" sz="2400" dirty="0">
                <a:sym typeface="Wingdings" panose="05000000000000000000" pitchFamily="2" charset="2"/>
              </a:rPr>
              <a:t> Press = reliable data source on this topic</a:t>
            </a:r>
            <a:endParaRPr lang="en-GB" sz="2400" dirty="0"/>
          </a:p>
        </p:txBody>
      </p:sp>
      <p:sp>
        <p:nvSpPr>
          <p:cNvPr id="5" name="Espace réservé du numéro de diapositive 4">
            <a:extLst>
              <a:ext uri="{FF2B5EF4-FFF2-40B4-BE49-F238E27FC236}">
                <a16:creationId xmlns:a16="http://schemas.microsoft.com/office/drawing/2014/main" id="{9EE6DF91-96E9-B1C6-CD00-98F0A11BAF9D}"/>
              </a:ext>
            </a:extLst>
          </p:cNvPr>
          <p:cNvSpPr>
            <a:spLocks noGrp="1"/>
          </p:cNvSpPr>
          <p:nvPr>
            <p:ph type="sldNum" sz="quarter" idx="12"/>
          </p:nvPr>
        </p:nvSpPr>
        <p:spPr/>
        <p:txBody>
          <a:bodyPr/>
          <a:lstStyle/>
          <a:p>
            <a:fld id="{719D7796-F675-488F-AC46-C88938C80352}" type="slidenum">
              <a:rPr lang="en-US" smtClean="0"/>
              <a:t>32</a:t>
            </a:fld>
            <a:endParaRPr lang="en-US"/>
          </a:p>
        </p:txBody>
      </p:sp>
    </p:spTree>
    <p:extLst>
      <p:ext uri="{BB962C8B-B14F-4D97-AF65-F5344CB8AC3E}">
        <p14:creationId xmlns:p14="http://schemas.microsoft.com/office/powerpoint/2010/main" val="119283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F014262B-9E53-8B80-2CFA-F318DAC23321}"/>
              </a:ext>
            </a:extLst>
          </p:cNvPr>
          <p:cNvSpPr>
            <a:spLocks noGrp="1"/>
          </p:cNvSpPr>
          <p:nvPr>
            <p:ph type="sldNum" sz="quarter" idx="12"/>
          </p:nvPr>
        </p:nvSpPr>
        <p:spPr/>
        <p:txBody>
          <a:bodyPr/>
          <a:lstStyle/>
          <a:p>
            <a:fld id="{719D7796-F675-488F-AC46-C88938C80352}" type="slidenum">
              <a:rPr lang="en-US" smtClean="0"/>
              <a:t>33</a:t>
            </a:fld>
            <a:endParaRPr lang="en-US"/>
          </a:p>
        </p:txBody>
      </p:sp>
      <p:pic>
        <p:nvPicPr>
          <p:cNvPr id="6" name="Image 5" descr="Une image contenant texte, Post-it, écriture manuscrite, fournitures de bureau&#10;&#10;Description générée automatiquement">
            <a:extLst>
              <a:ext uri="{FF2B5EF4-FFF2-40B4-BE49-F238E27FC236}">
                <a16:creationId xmlns:a16="http://schemas.microsoft.com/office/drawing/2014/main" id="{69434753-D1E5-261D-FB15-C7FC436D535F}"/>
              </a:ext>
            </a:extLst>
          </p:cNvPr>
          <p:cNvPicPr>
            <a:picLocks noChangeAspect="1"/>
          </p:cNvPicPr>
          <p:nvPr/>
        </p:nvPicPr>
        <p:blipFill>
          <a:blip r:embed="rId2"/>
          <a:stretch>
            <a:fillRect/>
          </a:stretch>
        </p:blipFill>
        <p:spPr>
          <a:xfrm>
            <a:off x="0" y="0"/>
            <a:ext cx="12192000" cy="6858000"/>
          </a:xfrm>
          <a:prstGeom prst="rect">
            <a:avLst/>
          </a:prstGeom>
        </p:spPr>
      </p:pic>
      <p:sp>
        <p:nvSpPr>
          <p:cNvPr id="9" name="ZoneTexte 8">
            <a:extLst>
              <a:ext uri="{FF2B5EF4-FFF2-40B4-BE49-F238E27FC236}">
                <a16:creationId xmlns:a16="http://schemas.microsoft.com/office/drawing/2014/main" id="{5CDBC005-9EC8-6E71-6ED9-8929C6D5A68F}"/>
              </a:ext>
            </a:extLst>
          </p:cNvPr>
          <p:cNvSpPr txBox="1"/>
          <p:nvPr/>
        </p:nvSpPr>
        <p:spPr>
          <a:xfrm>
            <a:off x="339873" y="6231333"/>
            <a:ext cx="5019472" cy="461665"/>
          </a:xfrm>
          <a:prstGeom prst="rect">
            <a:avLst/>
          </a:prstGeom>
          <a:noFill/>
          <a:ln>
            <a:noFill/>
          </a:ln>
        </p:spPr>
        <p:txBody>
          <a:bodyPr wrap="square" rtlCol="0">
            <a:spAutoFit/>
          </a:bodyPr>
          <a:lstStyle/>
          <a:p>
            <a:r>
              <a:rPr lang="fr-FR" sz="2400" b="1" dirty="0">
                <a:solidFill>
                  <a:schemeClr val="bg1"/>
                </a:solidFill>
              </a:rPr>
              <a:t>audrey.plavsic@uclouvain.be</a:t>
            </a:r>
            <a:endParaRPr lang="fr-BE" sz="2400" b="1" dirty="0">
              <a:solidFill>
                <a:schemeClr val="bg1"/>
              </a:solidFill>
            </a:endParaRPr>
          </a:p>
        </p:txBody>
      </p:sp>
    </p:spTree>
    <p:extLst>
      <p:ext uri="{BB962C8B-B14F-4D97-AF65-F5344CB8AC3E}">
        <p14:creationId xmlns:p14="http://schemas.microsoft.com/office/powerpoint/2010/main" val="3676738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1091203" y="867748"/>
            <a:ext cx="7241033" cy="923728"/>
          </a:xfrm>
        </p:spPr>
        <p:txBody>
          <a:bodyPr>
            <a:normAutofit/>
          </a:bodyPr>
          <a:lstStyle/>
          <a:p>
            <a:r>
              <a:rPr lang="en-US" sz="3600" b="0" dirty="0"/>
              <a:t>External causes of death</a:t>
            </a:r>
          </a:p>
        </p:txBody>
      </p:sp>
      <p:sp>
        <p:nvSpPr>
          <p:cNvPr id="3" name="Tijdelijke aanduiding voor inhoud 2">
            <a:extLst>
              <a:ext uri="{FF2B5EF4-FFF2-40B4-BE49-F238E27FC236}">
                <a16:creationId xmlns:a16="http://schemas.microsoft.com/office/drawing/2014/main" id="{872497E0-8A23-B5F1-C25F-F8999ACC1F35}"/>
              </a:ext>
            </a:extLst>
          </p:cNvPr>
          <p:cNvSpPr>
            <a:spLocks noGrp="1"/>
          </p:cNvSpPr>
          <p:nvPr>
            <p:ph idx="1"/>
          </p:nvPr>
        </p:nvSpPr>
        <p:spPr>
          <a:xfrm>
            <a:off x="1120231" y="2099387"/>
            <a:ext cx="5971033" cy="4071411"/>
          </a:xfrm>
        </p:spPr>
        <p:txBody>
          <a:bodyPr>
            <a:normAutofit/>
          </a:bodyPr>
          <a:lstStyle/>
          <a:p>
            <a:pPr marL="0" indent="0">
              <a:lnSpc>
                <a:spcPct val="100000"/>
              </a:lnSpc>
              <a:buNone/>
            </a:pPr>
            <a:r>
              <a:rPr lang="en-GB" sz="2400" b="0" i="0" dirty="0">
                <a:effectLst/>
                <a:latin typeface=""/>
              </a:rPr>
              <a:t>= violent mortality</a:t>
            </a:r>
          </a:p>
          <a:p>
            <a:pPr marL="0" indent="0">
              <a:lnSpc>
                <a:spcPct val="100000"/>
              </a:lnSpc>
              <a:buNone/>
            </a:pPr>
            <a:endParaRPr lang="en-GB" sz="2400" b="0" i="0" dirty="0">
              <a:effectLst/>
              <a:latin typeface=""/>
            </a:endParaRPr>
          </a:p>
          <a:p>
            <a:pPr marL="0" indent="0">
              <a:lnSpc>
                <a:spcPct val="100000"/>
              </a:lnSpc>
              <a:buNone/>
            </a:pPr>
            <a:r>
              <a:rPr lang="en-GB" sz="2400" b="0" i="0" dirty="0">
                <a:effectLst/>
                <a:latin typeface=""/>
              </a:rPr>
              <a:t>Homicides</a:t>
            </a:r>
          </a:p>
          <a:p>
            <a:pPr marL="0" indent="0">
              <a:buNone/>
            </a:pPr>
            <a:r>
              <a:rPr lang="en-GB" sz="2400" dirty="0">
                <a:latin typeface=""/>
              </a:rPr>
              <a:t>Suicides</a:t>
            </a:r>
          </a:p>
          <a:p>
            <a:pPr marL="0" indent="0">
              <a:buNone/>
            </a:pPr>
            <a:r>
              <a:rPr lang="en-GB" sz="2400" dirty="0">
                <a:latin typeface=""/>
              </a:rPr>
              <a:t>Accidents</a:t>
            </a:r>
          </a:p>
          <a:p>
            <a:pPr marL="0" indent="0">
              <a:buNone/>
            </a:pPr>
            <a:r>
              <a:rPr lang="en-GB" sz="2400" dirty="0">
                <a:latin typeface=""/>
              </a:rPr>
              <a:t>Doubtful cases</a:t>
            </a:r>
            <a:endParaRPr lang="fr-BE" b="0" i="0" dirty="0">
              <a:effectLst/>
              <a:latin typeface=""/>
            </a:endParaRP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4</a:t>
            </a:fld>
            <a:endParaRPr lang="en-US" b="1"/>
          </a:p>
        </p:txBody>
      </p:sp>
      <p:pic>
        <p:nvPicPr>
          <p:cNvPr id="8" name="Image 7" descr="Une image contenant silhouette, clipart, noir et blanc&#10;&#10;Description générée automatiquement">
            <a:extLst>
              <a:ext uri="{FF2B5EF4-FFF2-40B4-BE49-F238E27FC236}">
                <a16:creationId xmlns:a16="http://schemas.microsoft.com/office/drawing/2014/main" id="{D72D3FF3-6AEA-24CE-4676-457016F6F6CD}"/>
              </a:ext>
            </a:extLst>
          </p:cNvPr>
          <p:cNvPicPr>
            <a:picLocks noChangeAspect="1"/>
          </p:cNvPicPr>
          <p:nvPr/>
        </p:nvPicPr>
        <p:blipFill>
          <a:blip r:embed="rId3"/>
          <a:stretch>
            <a:fillRect/>
          </a:stretch>
        </p:blipFill>
        <p:spPr>
          <a:xfrm>
            <a:off x="4666692" y="1996200"/>
            <a:ext cx="1905000" cy="1905000"/>
          </a:xfrm>
          <a:prstGeom prst="rect">
            <a:avLst/>
          </a:prstGeom>
        </p:spPr>
      </p:pic>
      <p:pic>
        <p:nvPicPr>
          <p:cNvPr id="10" name="Image 9" descr="Une image contenant croquis, dessin, silhouette, clipart&#10;&#10;Description générée automatiquement">
            <a:extLst>
              <a:ext uri="{FF2B5EF4-FFF2-40B4-BE49-F238E27FC236}">
                <a16:creationId xmlns:a16="http://schemas.microsoft.com/office/drawing/2014/main" id="{9D7063AF-76C4-FA6B-0A83-104345D68623}"/>
              </a:ext>
            </a:extLst>
          </p:cNvPr>
          <p:cNvPicPr>
            <a:picLocks noChangeAspect="1"/>
          </p:cNvPicPr>
          <p:nvPr/>
        </p:nvPicPr>
        <p:blipFill>
          <a:blip r:embed="rId4"/>
          <a:stretch>
            <a:fillRect/>
          </a:stretch>
        </p:blipFill>
        <p:spPr>
          <a:xfrm>
            <a:off x="6426944" y="2659224"/>
            <a:ext cx="2143125" cy="2143125"/>
          </a:xfrm>
          <a:prstGeom prst="rect">
            <a:avLst/>
          </a:prstGeom>
        </p:spPr>
      </p:pic>
      <p:pic>
        <p:nvPicPr>
          <p:cNvPr id="12" name="Image 11" descr="Une image contenant clipart, Graphique, symbole, logo&#10;&#10;Description générée automatiquement">
            <a:extLst>
              <a:ext uri="{FF2B5EF4-FFF2-40B4-BE49-F238E27FC236}">
                <a16:creationId xmlns:a16="http://schemas.microsoft.com/office/drawing/2014/main" id="{09DC99EE-F3E8-65EE-A28B-D6512D81FD2F}"/>
              </a:ext>
            </a:extLst>
          </p:cNvPr>
          <p:cNvPicPr>
            <a:picLocks noChangeAspect="1"/>
          </p:cNvPicPr>
          <p:nvPr/>
        </p:nvPicPr>
        <p:blipFill>
          <a:blip r:embed="rId5"/>
          <a:stretch>
            <a:fillRect/>
          </a:stretch>
        </p:blipFill>
        <p:spPr>
          <a:xfrm>
            <a:off x="8928644" y="3730786"/>
            <a:ext cx="2143125" cy="2143125"/>
          </a:xfrm>
          <a:prstGeom prst="rect">
            <a:avLst/>
          </a:prstGeom>
        </p:spPr>
      </p:pic>
      <p:sp>
        <p:nvSpPr>
          <p:cNvPr id="4" name="ZoneTexte 3">
            <a:extLst>
              <a:ext uri="{FF2B5EF4-FFF2-40B4-BE49-F238E27FC236}">
                <a16:creationId xmlns:a16="http://schemas.microsoft.com/office/drawing/2014/main" id="{FAE2AEA7-A6DE-281B-2FD9-8057BD4060F9}"/>
              </a:ext>
            </a:extLst>
          </p:cNvPr>
          <p:cNvSpPr txBox="1"/>
          <p:nvPr/>
        </p:nvSpPr>
        <p:spPr>
          <a:xfrm>
            <a:off x="5404707" y="4654290"/>
            <a:ext cx="837473" cy="1446550"/>
          </a:xfrm>
          <a:prstGeom prst="rect">
            <a:avLst/>
          </a:prstGeom>
          <a:noFill/>
        </p:spPr>
        <p:txBody>
          <a:bodyPr wrap="square" rtlCol="0">
            <a:spAutoFit/>
          </a:bodyPr>
          <a:lstStyle/>
          <a:p>
            <a:r>
              <a:rPr lang="fr-FR" sz="8800" dirty="0">
                <a:solidFill>
                  <a:srgbClr val="000000"/>
                </a:solidFill>
                <a:latin typeface="Algerian" panose="04020705040A02060702" pitchFamily="82" charset="0"/>
              </a:rPr>
              <a:t>?</a:t>
            </a:r>
            <a:endParaRPr lang="fr-BE" sz="8800" dirty="0">
              <a:solidFill>
                <a:srgbClr val="000000"/>
              </a:solidFill>
              <a:latin typeface="Algerian" panose="04020705040A02060702" pitchFamily="82" charset="0"/>
            </a:endParaRPr>
          </a:p>
        </p:txBody>
      </p:sp>
    </p:spTree>
    <p:extLst>
      <p:ext uri="{BB962C8B-B14F-4D97-AF65-F5344CB8AC3E}">
        <p14:creationId xmlns:p14="http://schemas.microsoft.com/office/powerpoint/2010/main" val="427736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865172" y="790601"/>
            <a:ext cx="9447228" cy="923728"/>
          </a:xfrm>
        </p:spPr>
        <p:txBody>
          <a:bodyPr>
            <a:noAutofit/>
          </a:bodyPr>
          <a:lstStyle/>
          <a:p>
            <a:r>
              <a:rPr lang="en-GB" sz="4000" b="0" dirty="0"/>
              <a:t>Medical certificate of cause of death</a:t>
            </a:r>
            <a:endParaRPr lang="en-US" sz="4000" b="0" dirty="0"/>
          </a:p>
        </p:txBody>
      </p:sp>
      <p:sp>
        <p:nvSpPr>
          <p:cNvPr id="3" name="Tijdelijke aanduiding voor inhoud 2">
            <a:extLst>
              <a:ext uri="{FF2B5EF4-FFF2-40B4-BE49-F238E27FC236}">
                <a16:creationId xmlns:a16="http://schemas.microsoft.com/office/drawing/2014/main" id="{872497E0-8A23-B5F1-C25F-F8999ACC1F35}"/>
              </a:ext>
            </a:extLst>
          </p:cNvPr>
          <p:cNvSpPr>
            <a:spLocks noGrp="1"/>
          </p:cNvSpPr>
          <p:nvPr>
            <p:ph idx="1"/>
          </p:nvPr>
        </p:nvSpPr>
        <p:spPr>
          <a:xfrm>
            <a:off x="1120231" y="2099387"/>
            <a:ext cx="5971033" cy="4071411"/>
          </a:xfrm>
        </p:spPr>
        <p:txBody>
          <a:bodyPr>
            <a:normAutofit/>
          </a:bodyPr>
          <a:lstStyle/>
          <a:p>
            <a:pPr marL="0" indent="0">
              <a:lnSpc>
                <a:spcPct val="100000"/>
              </a:lnSpc>
              <a:buNone/>
            </a:pPr>
            <a:r>
              <a:rPr lang="en-GB" sz="2400" b="0" i="0" dirty="0" err="1">
                <a:effectLst/>
                <a:latin typeface=""/>
              </a:rPr>
              <a:t>blablabla</a:t>
            </a:r>
            <a:endParaRPr lang="fr-BE" b="0" i="0" dirty="0">
              <a:effectLst/>
              <a:latin typeface=""/>
            </a:endParaRP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5</a:t>
            </a:fld>
            <a:endParaRPr lang="en-US" b="1"/>
          </a:p>
        </p:txBody>
      </p:sp>
      <p:sp>
        <p:nvSpPr>
          <p:cNvPr id="4" name="Espace réservé du numéro de diapositive 4">
            <a:extLst>
              <a:ext uri="{FF2B5EF4-FFF2-40B4-BE49-F238E27FC236}">
                <a16:creationId xmlns:a16="http://schemas.microsoft.com/office/drawing/2014/main" id="{D63F4B3E-1F41-F155-8582-3ECBEB520EAE}"/>
              </a:ext>
            </a:extLst>
          </p:cNvPr>
          <p:cNvSpPr txBox="1">
            <a:spLocks/>
          </p:cNvSpPr>
          <p:nvPr/>
        </p:nvSpPr>
        <p:spPr>
          <a:xfrm>
            <a:off x="10983190" y="6389688"/>
            <a:ext cx="940296" cy="365125"/>
          </a:xfrm>
          <a:prstGeom prst="rect">
            <a:avLst/>
          </a:prstGeom>
        </p:spPr>
        <p:txBody>
          <a:bodyPr vert="horz" lIns="91440" tIns="45720" rIns="91440" bIns="45720" rtlCol="0" anchor="ctr"/>
          <a:lstStyle>
            <a:defPPr>
              <a:defRPr lang="nl-B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19D7796-F675-488F-AC46-C88938C80352}" type="slidenum">
              <a:rPr lang="en-US" smtClean="0"/>
              <a:pPr/>
              <a:t>5</a:t>
            </a:fld>
            <a:endParaRPr lang="en-US"/>
          </a:p>
        </p:txBody>
      </p:sp>
      <p:sp>
        <p:nvSpPr>
          <p:cNvPr id="7" name="ZoneTexte 6">
            <a:extLst>
              <a:ext uri="{FF2B5EF4-FFF2-40B4-BE49-F238E27FC236}">
                <a16:creationId xmlns:a16="http://schemas.microsoft.com/office/drawing/2014/main" id="{9B9FBBAF-9EB0-1521-F5D8-BDFAFAE3BD7F}"/>
              </a:ext>
            </a:extLst>
          </p:cNvPr>
          <p:cNvSpPr txBox="1"/>
          <p:nvPr/>
        </p:nvSpPr>
        <p:spPr>
          <a:xfrm>
            <a:off x="7383199" y="2967335"/>
            <a:ext cx="4261918" cy="923330"/>
          </a:xfrm>
          <a:prstGeom prst="rect">
            <a:avLst/>
          </a:prstGeom>
          <a:noFill/>
        </p:spPr>
        <p:txBody>
          <a:bodyPr wrap="square" rtlCol="0">
            <a:spAutoFit/>
          </a:bodyPr>
          <a:lstStyle/>
          <a:p>
            <a:r>
              <a:rPr lang="en-US" dirty="0"/>
              <a:t>I. sequence of events leading up to the death, working backwards from the direct cause of death in a)</a:t>
            </a:r>
            <a:endParaRPr lang="fr-BE" dirty="0"/>
          </a:p>
        </p:txBody>
      </p:sp>
      <p:sp>
        <p:nvSpPr>
          <p:cNvPr id="8" name="ZoneTexte 7">
            <a:extLst>
              <a:ext uri="{FF2B5EF4-FFF2-40B4-BE49-F238E27FC236}">
                <a16:creationId xmlns:a16="http://schemas.microsoft.com/office/drawing/2014/main" id="{CF4D9C3F-5049-B3E4-F55A-616AE5061C3D}"/>
              </a:ext>
            </a:extLst>
          </p:cNvPr>
          <p:cNvSpPr txBox="1"/>
          <p:nvPr/>
        </p:nvSpPr>
        <p:spPr>
          <a:xfrm>
            <a:off x="7515068" y="5051201"/>
            <a:ext cx="4068041" cy="646331"/>
          </a:xfrm>
          <a:prstGeom prst="rect">
            <a:avLst/>
          </a:prstGeom>
          <a:noFill/>
        </p:spPr>
        <p:txBody>
          <a:bodyPr wrap="square" rtlCol="0">
            <a:spAutoFit/>
          </a:bodyPr>
          <a:lstStyle/>
          <a:p>
            <a:r>
              <a:rPr lang="en-US" dirty="0"/>
              <a:t>II. other notable disorders that contributed to the death</a:t>
            </a:r>
            <a:endParaRPr lang="fr-BE" dirty="0"/>
          </a:p>
        </p:txBody>
      </p:sp>
      <p:pic>
        <p:nvPicPr>
          <p:cNvPr id="9" name="Image 8">
            <a:extLst>
              <a:ext uri="{FF2B5EF4-FFF2-40B4-BE49-F238E27FC236}">
                <a16:creationId xmlns:a16="http://schemas.microsoft.com/office/drawing/2014/main" id="{2D49A44D-FE2C-2EBB-B483-207E4A4AF81D}"/>
              </a:ext>
            </a:extLst>
          </p:cNvPr>
          <p:cNvPicPr>
            <a:picLocks noChangeAspect="1"/>
          </p:cNvPicPr>
          <p:nvPr/>
        </p:nvPicPr>
        <p:blipFill>
          <a:blip r:embed="rId3"/>
          <a:stretch>
            <a:fillRect/>
          </a:stretch>
        </p:blipFill>
        <p:spPr>
          <a:xfrm>
            <a:off x="342304" y="1669143"/>
            <a:ext cx="7110756" cy="4847771"/>
          </a:xfrm>
          <a:prstGeom prst="rect">
            <a:avLst/>
          </a:prstGeom>
        </p:spPr>
      </p:pic>
    </p:spTree>
    <p:extLst>
      <p:ext uri="{BB962C8B-B14F-4D97-AF65-F5344CB8AC3E}">
        <p14:creationId xmlns:p14="http://schemas.microsoft.com/office/powerpoint/2010/main" val="147731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56A709-40E2-F08D-DFDA-BA45BDA2D55A}"/>
              </a:ext>
            </a:extLst>
          </p:cNvPr>
          <p:cNvSpPr>
            <a:spLocks noGrp="1"/>
          </p:cNvSpPr>
          <p:nvPr>
            <p:ph type="title"/>
          </p:nvPr>
        </p:nvSpPr>
        <p:spPr>
          <a:xfrm>
            <a:off x="1088136" y="777729"/>
            <a:ext cx="9922764" cy="1294228"/>
          </a:xfrm>
        </p:spPr>
        <p:txBody>
          <a:bodyPr>
            <a:normAutofit/>
          </a:bodyPr>
          <a:lstStyle/>
          <a:p>
            <a:r>
              <a:rPr lang="en-GB" sz="4000" b="0" dirty="0"/>
              <a:t>Challenges with the data</a:t>
            </a:r>
          </a:p>
        </p:txBody>
      </p:sp>
      <p:sp>
        <p:nvSpPr>
          <p:cNvPr id="3" name="Espace réservé du contenu 2">
            <a:extLst>
              <a:ext uri="{FF2B5EF4-FFF2-40B4-BE49-F238E27FC236}">
                <a16:creationId xmlns:a16="http://schemas.microsoft.com/office/drawing/2014/main" id="{BB91971F-1794-2E5B-CE3D-07105F869BCE}"/>
              </a:ext>
            </a:extLst>
          </p:cNvPr>
          <p:cNvSpPr>
            <a:spLocks noGrp="1"/>
          </p:cNvSpPr>
          <p:nvPr>
            <p:ph idx="1"/>
          </p:nvPr>
        </p:nvSpPr>
        <p:spPr>
          <a:xfrm>
            <a:off x="1088136" y="1724628"/>
            <a:ext cx="9922764" cy="4561872"/>
          </a:xfrm>
        </p:spPr>
        <p:txBody>
          <a:bodyPr>
            <a:normAutofit lnSpcReduction="10000"/>
          </a:bodyPr>
          <a:lstStyle/>
          <a:p>
            <a:r>
              <a:rPr lang="en-GB" sz="2400" dirty="0"/>
              <a:t>Evolution of the International Classification of Diseases (ICD)</a:t>
            </a:r>
          </a:p>
          <a:p>
            <a:pPr lvl="1"/>
            <a:r>
              <a:rPr lang="en-GB" sz="2400" dirty="0"/>
              <a:t>179 categories in 1900 (ICD-1) to 17000 in 2019 (ICD-11)</a:t>
            </a:r>
          </a:p>
          <a:p>
            <a:r>
              <a:rPr lang="en-GB" sz="2400" dirty="0"/>
              <a:t>Evolution of diagnosis methods (technology…)</a:t>
            </a:r>
          </a:p>
          <a:p>
            <a:r>
              <a:rPr lang="en-GB" sz="2400" dirty="0"/>
              <a:t>Changes in medical terminology</a:t>
            </a:r>
          </a:p>
          <a:p>
            <a:r>
              <a:rPr lang="en-GB" sz="2400" dirty="0"/>
              <a:t>Evolution of the population</a:t>
            </a:r>
          </a:p>
          <a:p>
            <a:r>
              <a:rPr lang="en-US" sz="2400" dirty="0"/>
              <a:t>Geographical changes in the country</a:t>
            </a:r>
          </a:p>
          <a:p>
            <a:endParaRPr lang="en-GB" sz="2400" dirty="0"/>
          </a:p>
          <a:p>
            <a:pPr>
              <a:buFont typeface="Wingdings" panose="05000000000000000000" pitchFamily="2" charset="2"/>
              <a:buChar char="à"/>
            </a:pPr>
            <a:r>
              <a:rPr lang="en-GB" sz="2400" dirty="0">
                <a:sym typeface="Wingdings" panose="05000000000000000000" pitchFamily="2" charset="2"/>
              </a:rPr>
              <a:t> Use broad rubrics and regroup data into comparable categories</a:t>
            </a:r>
            <a:endParaRPr lang="en-GB" sz="2400" dirty="0"/>
          </a:p>
          <a:p>
            <a:pPr lvl="1"/>
            <a:endParaRPr lang="en-GB" sz="2400" dirty="0"/>
          </a:p>
          <a:p>
            <a:endParaRPr lang="en-GB" sz="2400" dirty="0"/>
          </a:p>
        </p:txBody>
      </p:sp>
      <p:sp>
        <p:nvSpPr>
          <p:cNvPr id="5" name="Espace réservé du numéro de diapositive 4">
            <a:extLst>
              <a:ext uri="{FF2B5EF4-FFF2-40B4-BE49-F238E27FC236}">
                <a16:creationId xmlns:a16="http://schemas.microsoft.com/office/drawing/2014/main" id="{6FC43B99-D370-FCA6-5044-DE0EBA9FC097}"/>
              </a:ext>
            </a:extLst>
          </p:cNvPr>
          <p:cNvSpPr>
            <a:spLocks noGrp="1"/>
          </p:cNvSpPr>
          <p:nvPr>
            <p:ph type="sldNum" sz="quarter" idx="12"/>
          </p:nvPr>
        </p:nvSpPr>
        <p:spPr/>
        <p:txBody>
          <a:bodyPr/>
          <a:lstStyle/>
          <a:p>
            <a:fld id="{719D7796-F675-488F-AC46-C88938C80352}" type="slidenum">
              <a:rPr lang="en-US" smtClean="0"/>
              <a:t>6</a:t>
            </a:fld>
            <a:endParaRPr lang="en-US"/>
          </a:p>
        </p:txBody>
      </p:sp>
    </p:spTree>
    <p:extLst>
      <p:ext uri="{BB962C8B-B14F-4D97-AF65-F5344CB8AC3E}">
        <p14:creationId xmlns:p14="http://schemas.microsoft.com/office/powerpoint/2010/main" val="198458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96A1C9E9-EEB9-5DDC-F7AD-49E8795AA32E}"/>
              </a:ext>
            </a:extLst>
          </p:cNvPr>
          <p:cNvSpPr>
            <a:spLocks noGrp="1"/>
          </p:cNvSpPr>
          <p:nvPr>
            <p:ph type="sldNum" sz="quarter" idx="12"/>
          </p:nvPr>
        </p:nvSpPr>
        <p:spPr/>
        <p:txBody>
          <a:bodyPr/>
          <a:lstStyle/>
          <a:p>
            <a:fld id="{719D7796-F675-488F-AC46-C88938C80352}" type="slidenum">
              <a:rPr lang="en-US" smtClean="0"/>
              <a:t>7</a:t>
            </a:fld>
            <a:endParaRPr lang="en-US"/>
          </a:p>
        </p:txBody>
      </p:sp>
      <p:pic>
        <p:nvPicPr>
          <p:cNvPr id="6" name="Image 5">
            <a:extLst>
              <a:ext uri="{FF2B5EF4-FFF2-40B4-BE49-F238E27FC236}">
                <a16:creationId xmlns:a16="http://schemas.microsoft.com/office/drawing/2014/main" id="{574E1394-D64D-AE1C-674C-26CE27122D55}"/>
              </a:ext>
            </a:extLst>
          </p:cNvPr>
          <p:cNvPicPr>
            <a:picLocks noChangeAspect="1"/>
          </p:cNvPicPr>
          <p:nvPr/>
        </p:nvPicPr>
        <p:blipFill>
          <a:blip r:embed="rId3"/>
          <a:stretch>
            <a:fillRect/>
          </a:stretch>
        </p:blipFill>
        <p:spPr>
          <a:xfrm>
            <a:off x="1357546" y="2025658"/>
            <a:ext cx="7489744" cy="4438797"/>
          </a:xfrm>
          <a:prstGeom prst="rect">
            <a:avLst/>
          </a:prstGeom>
        </p:spPr>
      </p:pic>
      <p:cxnSp>
        <p:nvCxnSpPr>
          <p:cNvPr id="7" name="Connecteur droit 6">
            <a:extLst>
              <a:ext uri="{FF2B5EF4-FFF2-40B4-BE49-F238E27FC236}">
                <a16:creationId xmlns:a16="http://schemas.microsoft.com/office/drawing/2014/main" id="{173BFDB2-0E65-9D05-C65F-AB8B5D6C7EE3}"/>
              </a:ext>
            </a:extLst>
          </p:cNvPr>
          <p:cNvCxnSpPr/>
          <p:nvPr/>
        </p:nvCxnSpPr>
        <p:spPr>
          <a:xfrm flipV="1">
            <a:off x="5171900" y="2777647"/>
            <a:ext cx="10062" cy="2968370"/>
          </a:xfrm>
          <a:prstGeom prst="line">
            <a:avLst/>
          </a:prstGeom>
          <a:ln w="19050"/>
        </p:spPr>
        <p:style>
          <a:lnRef idx="1">
            <a:schemeClr val="dk1"/>
          </a:lnRef>
          <a:fillRef idx="0">
            <a:schemeClr val="dk1"/>
          </a:fillRef>
          <a:effectRef idx="0">
            <a:schemeClr val="dk1"/>
          </a:effectRef>
          <a:fontRef idx="minor">
            <a:schemeClr val="tx1"/>
          </a:fontRef>
        </p:style>
      </p:cxnSp>
      <p:sp>
        <p:nvSpPr>
          <p:cNvPr id="8" name="Rectangle 7">
            <a:extLst>
              <a:ext uri="{FF2B5EF4-FFF2-40B4-BE49-F238E27FC236}">
                <a16:creationId xmlns:a16="http://schemas.microsoft.com/office/drawing/2014/main" id="{F26B000B-CBAA-5761-E09E-3CFA5909420F}"/>
              </a:ext>
            </a:extLst>
          </p:cNvPr>
          <p:cNvSpPr/>
          <p:nvPr/>
        </p:nvSpPr>
        <p:spPr>
          <a:xfrm>
            <a:off x="3239231" y="2777647"/>
            <a:ext cx="289806" cy="293482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44FD8625-3401-E2E0-C8F9-A50A3DE3C81F}"/>
              </a:ext>
            </a:extLst>
          </p:cNvPr>
          <p:cNvSpPr/>
          <p:nvPr/>
        </p:nvSpPr>
        <p:spPr>
          <a:xfrm>
            <a:off x="4587609" y="2777647"/>
            <a:ext cx="316153" cy="293482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ZoneTexte 9">
            <a:extLst>
              <a:ext uri="{FF2B5EF4-FFF2-40B4-BE49-F238E27FC236}">
                <a16:creationId xmlns:a16="http://schemas.microsoft.com/office/drawing/2014/main" id="{BCDE226C-697D-6291-E2F6-8078CF7798D2}"/>
              </a:ext>
            </a:extLst>
          </p:cNvPr>
          <p:cNvSpPr txBox="1"/>
          <p:nvPr/>
        </p:nvSpPr>
        <p:spPr>
          <a:xfrm>
            <a:off x="9326877" y="2733067"/>
            <a:ext cx="2865123" cy="3139321"/>
          </a:xfrm>
          <a:prstGeom prst="rect">
            <a:avLst/>
          </a:prstGeom>
          <a:noFill/>
        </p:spPr>
        <p:txBody>
          <a:bodyPr wrap="square" rtlCol="0">
            <a:spAutoFit/>
          </a:bodyPr>
          <a:lstStyle/>
          <a:p>
            <a:pPr marL="342900" indent="-342900">
              <a:buAutoNum type="arabicParenR"/>
            </a:pPr>
            <a:r>
              <a:rPr lang="fr-BE" dirty="0"/>
              <a:t>1</a:t>
            </a:r>
            <a:r>
              <a:rPr lang="fr-BE" baseline="30000" dirty="0"/>
              <a:t>st</a:t>
            </a:r>
            <a:r>
              <a:rPr lang="fr-BE" dirty="0"/>
              <a:t> World </a:t>
            </a:r>
            <a:r>
              <a:rPr lang="fr-BE" dirty="0" err="1"/>
              <a:t>War</a:t>
            </a:r>
            <a:endParaRPr lang="fr-BE" dirty="0"/>
          </a:p>
          <a:p>
            <a:pPr marL="342900" indent="-342900">
              <a:buAutoNum type="arabicParenR"/>
            </a:pPr>
            <a:r>
              <a:rPr lang="fr-BE" dirty="0" err="1"/>
              <a:t>Economic</a:t>
            </a:r>
            <a:r>
              <a:rPr lang="fr-BE" dirty="0"/>
              <a:t> </a:t>
            </a:r>
            <a:r>
              <a:rPr lang="fr-BE" dirty="0" err="1"/>
              <a:t>crisis</a:t>
            </a:r>
            <a:endParaRPr lang="fr-BE" dirty="0"/>
          </a:p>
          <a:p>
            <a:pPr marL="342900" indent="-342900">
              <a:buAutoNum type="arabicParenR"/>
            </a:pPr>
            <a:r>
              <a:rPr lang="fr-BE" dirty="0"/>
              <a:t>2</a:t>
            </a:r>
            <a:r>
              <a:rPr lang="fr-BE" baseline="30000" dirty="0"/>
              <a:t>d</a:t>
            </a:r>
            <a:r>
              <a:rPr lang="fr-BE" dirty="0"/>
              <a:t> World </a:t>
            </a:r>
            <a:r>
              <a:rPr lang="fr-BE" dirty="0" err="1"/>
              <a:t>War</a:t>
            </a:r>
            <a:endParaRPr lang="fr-BE" dirty="0"/>
          </a:p>
          <a:p>
            <a:pPr marL="342900" indent="-342900">
              <a:buAutoNum type="arabicParenR"/>
            </a:pPr>
            <a:r>
              <a:rPr lang="en-US" dirty="0"/>
              <a:t>Complications of medical and surgical care introduced</a:t>
            </a:r>
            <a:endParaRPr lang="fr-BE" dirty="0"/>
          </a:p>
          <a:p>
            <a:pPr marL="342900" indent="-342900">
              <a:buAutoNum type="arabicParenR"/>
            </a:pPr>
            <a:r>
              <a:rPr lang="fr-BE" dirty="0"/>
              <a:t>ICD-7</a:t>
            </a:r>
          </a:p>
          <a:p>
            <a:pPr marL="342900" indent="-342900">
              <a:buAutoNum type="arabicParenR"/>
            </a:pPr>
            <a:r>
              <a:rPr lang="fr-BE" dirty="0"/>
              <a:t>ICD-8</a:t>
            </a:r>
          </a:p>
          <a:p>
            <a:pPr marL="342900" indent="-342900">
              <a:buAutoNum type="arabicParenR"/>
            </a:pPr>
            <a:r>
              <a:rPr lang="fr-BE" dirty="0"/>
              <a:t>ICD-9</a:t>
            </a:r>
          </a:p>
          <a:p>
            <a:pPr marL="342900" indent="-342900">
              <a:buAutoNum type="arabicParenR"/>
            </a:pPr>
            <a:r>
              <a:rPr lang="fr-BE" dirty="0"/>
              <a:t>ICD-10</a:t>
            </a:r>
          </a:p>
          <a:p>
            <a:endParaRPr lang="fr-BE" dirty="0"/>
          </a:p>
        </p:txBody>
      </p:sp>
      <p:sp>
        <p:nvSpPr>
          <p:cNvPr id="11" name="Rectangle 10">
            <a:extLst>
              <a:ext uri="{FF2B5EF4-FFF2-40B4-BE49-F238E27FC236}">
                <a16:creationId xmlns:a16="http://schemas.microsoft.com/office/drawing/2014/main" id="{70254117-B4D7-B644-F5A0-2236D74E28B9}"/>
              </a:ext>
            </a:extLst>
          </p:cNvPr>
          <p:cNvSpPr/>
          <p:nvPr/>
        </p:nvSpPr>
        <p:spPr>
          <a:xfrm>
            <a:off x="4039685" y="2777647"/>
            <a:ext cx="316153" cy="293482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ZoneTexte 13">
            <a:extLst>
              <a:ext uri="{FF2B5EF4-FFF2-40B4-BE49-F238E27FC236}">
                <a16:creationId xmlns:a16="http://schemas.microsoft.com/office/drawing/2014/main" id="{A518B4E6-9FE8-48DB-9F95-6837A9747A90}"/>
              </a:ext>
            </a:extLst>
          </p:cNvPr>
          <p:cNvSpPr txBox="1"/>
          <p:nvPr/>
        </p:nvSpPr>
        <p:spPr>
          <a:xfrm>
            <a:off x="3200218" y="2810054"/>
            <a:ext cx="423488" cy="338554"/>
          </a:xfrm>
          <a:prstGeom prst="rect">
            <a:avLst/>
          </a:prstGeom>
          <a:noFill/>
        </p:spPr>
        <p:txBody>
          <a:bodyPr wrap="square" rtlCol="0">
            <a:spAutoFit/>
          </a:bodyPr>
          <a:lstStyle/>
          <a:p>
            <a:pPr algn="ctr"/>
            <a:r>
              <a:rPr lang="fr-BE" sz="1600" dirty="0"/>
              <a:t>1)</a:t>
            </a:r>
          </a:p>
        </p:txBody>
      </p:sp>
      <p:sp>
        <p:nvSpPr>
          <p:cNvPr id="15" name="ZoneTexte 14">
            <a:extLst>
              <a:ext uri="{FF2B5EF4-FFF2-40B4-BE49-F238E27FC236}">
                <a16:creationId xmlns:a16="http://schemas.microsoft.com/office/drawing/2014/main" id="{1FC349B4-9294-E177-85FE-894C288A0D69}"/>
              </a:ext>
            </a:extLst>
          </p:cNvPr>
          <p:cNvSpPr txBox="1"/>
          <p:nvPr/>
        </p:nvSpPr>
        <p:spPr>
          <a:xfrm>
            <a:off x="3998932" y="2806547"/>
            <a:ext cx="423488" cy="338554"/>
          </a:xfrm>
          <a:prstGeom prst="rect">
            <a:avLst/>
          </a:prstGeom>
          <a:noFill/>
        </p:spPr>
        <p:txBody>
          <a:bodyPr wrap="square" rtlCol="0">
            <a:spAutoFit/>
          </a:bodyPr>
          <a:lstStyle/>
          <a:p>
            <a:pPr algn="ctr"/>
            <a:r>
              <a:rPr lang="fr-BE" sz="1600" dirty="0"/>
              <a:t>2)</a:t>
            </a:r>
          </a:p>
        </p:txBody>
      </p:sp>
      <p:sp>
        <p:nvSpPr>
          <p:cNvPr id="16" name="ZoneTexte 15">
            <a:extLst>
              <a:ext uri="{FF2B5EF4-FFF2-40B4-BE49-F238E27FC236}">
                <a16:creationId xmlns:a16="http://schemas.microsoft.com/office/drawing/2014/main" id="{DEFD6A3B-E66E-345B-9191-539DFBA3A6E4}"/>
              </a:ext>
            </a:extLst>
          </p:cNvPr>
          <p:cNvSpPr txBox="1"/>
          <p:nvPr/>
        </p:nvSpPr>
        <p:spPr>
          <a:xfrm>
            <a:off x="4532511" y="2810054"/>
            <a:ext cx="423488" cy="338554"/>
          </a:xfrm>
          <a:prstGeom prst="rect">
            <a:avLst/>
          </a:prstGeom>
          <a:noFill/>
        </p:spPr>
        <p:txBody>
          <a:bodyPr wrap="square" rtlCol="0">
            <a:spAutoFit/>
          </a:bodyPr>
          <a:lstStyle/>
          <a:p>
            <a:pPr algn="ctr"/>
            <a:r>
              <a:rPr lang="fr-BE" sz="1600" dirty="0"/>
              <a:t>3)</a:t>
            </a:r>
          </a:p>
        </p:txBody>
      </p:sp>
      <p:sp>
        <p:nvSpPr>
          <p:cNvPr id="17" name="ZoneTexte 16">
            <a:extLst>
              <a:ext uri="{FF2B5EF4-FFF2-40B4-BE49-F238E27FC236}">
                <a16:creationId xmlns:a16="http://schemas.microsoft.com/office/drawing/2014/main" id="{590913DB-6786-86DF-AFBF-C21897765B61}"/>
              </a:ext>
            </a:extLst>
          </p:cNvPr>
          <p:cNvSpPr txBox="1"/>
          <p:nvPr/>
        </p:nvSpPr>
        <p:spPr>
          <a:xfrm>
            <a:off x="5074259" y="2818946"/>
            <a:ext cx="512702" cy="338554"/>
          </a:xfrm>
          <a:prstGeom prst="rect">
            <a:avLst/>
          </a:prstGeom>
          <a:noFill/>
        </p:spPr>
        <p:txBody>
          <a:bodyPr wrap="square" rtlCol="0">
            <a:spAutoFit/>
          </a:bodyPr>
          <a:lstStyle/>
          <a:p>
            <a:pPr algn="ctr"/>
            <a:r>
              <a:rPr lang="fr-BE" sz="1600" dirty="0"/>
              <a:t>4)</a:t>
            </a:r>
          </a:p>
        </p:txBody>
      </p:sp>
      <p:cxnSp>
        <p:nvCxnSpPr>
          <p:cNvPr id="18" name="Connecteur droit 17">
            <a:extLst>
              <a:ext uri="{FF2B5EF4-FFF2-40B4-BE49-F238E27FC236}">
                <a16:creationId xmlns:a16="http://schemas.microsoft.com/office/drawing/2014/main" id="{E37C6AC3-6C38-3FDD-E67B-E9723B29C032}"/>
              </a:ext>
            </a:extLst>
          </p:cNvPr>
          <p:cNvCxnSpPr/>
          <p:nvPr/>
        </p:nvCxnSpPr>
        <p:spPr>
          <a:xfrm flipV="1">
            <a:off x="6493427" y="2777647"/>
            <a:ext cx="1476" cy="2968371"/>
          </a:xfrm>
          <a:prstGeom prst="line">
            <a:avLst/>
          </a:prstGeom>
          <a:ln w="19050"/>
        </p:spPr>
        <p:style>
          <a:lnRef idx="1">
            <a:schemeClr val="dk1"/>
          </a:lnRef>
          <a:fillRef idx="0">
            <a:schemeClr val="dk1"/>
          </a:fillRef>
          <a:effectRef idx="0">
            <a:schemeClr val="dk1"/>
          </a:effectRef>
          <a:fontRef idx="minor">
            <a:schemeClr val="tx1"/>
          </a:fontRef>
        </p:style>
      </p:cxnSp>
      <p:sp>
        <p:nvSpPr>
          <p:cNvPr id="19" name="ZoneTexte 18">
            <a:extLst>
              <a:ext uri="{FF2B5EF4-FFF2-40B4-BE49-F238E27FC236}">
                <a16:creationId xmlns:a16="http://schemas.microsoft.com/office/drawing/2014/main" id="{9F641091-82CF-9C4A-711D-9283B9B43DEF}"/>
              </a:ext>
            </a:extLst>
          </p:cNvPr>
          <p:cNvSpPr txBox="1"/>
          <p:nvPr/>
        </p:nvSpPr>
        <p:spPr>
          <a:xfrm>
            <a:off x="6448841" y="2825352"/>
            <a:ext cx="423488" cy="338554"/>
          </a:xfrm>
          <a:prstGeom prst="rect">
            <a:avLst/>
          </a:prstGeom>
          <a:noFill/>
        </p:spPr>
        <p:txBody>
          <a:bodyPr wrap="square" rtlCol="0">
            <a:spAutoFit/>
          </a:bodyPr>
          <a:lstStyle/>
          <a:p>
            <a:pPr algn="ctr"/>
            <a:r>
              <a:rPr lang="fr-BE" sz="1600" dirty="0"/>
              <a:t>7)</a:t>
            </a:r>
          </a:p>
        </p:txBody>
      </p:sp>
      <p:cxnSp>
        <p:nvCxnSpPr>
          <p:cNvPr id="20" name="Connecteur droit 19">
            <a:extLst>
              <a:ext uri="{FF2B5EF4-FFF2-40B4-BE49-F238E27FC236}">
                <a16:creationId xmlns:a16="http://schemas.microsoft.com/office/drawing/2014/main" id="{1F6C67F9-9133-12AB-26CD-325239A47B44}"/>
              </a:ext>
            </a:extLst>
          </p:cNvPr>
          <p:cNvCxnSpPr/>
          <p:nvPr/>
        </p:nvCxnSpPr>
        <p:spPr>
          <a:xfrm flipV="1">
            <a:off x="7223737" y="2777647"/>
            <a:ext cx="0" cy="2968371"/>
          </a:xfrm>
          <a:prstGeom prst="line">
            <a:avLst/>
          </a:prstGeom>
          <a:ln w="19050"/>
        </p:spPr>
        <p:style>
          <a:lnRef idx="1">
            <a:schemeClr val="dk1"/>
          </a:lnRef>
          <a:fillRef idx="0">
            <a:schemeClr val="dk1"/>
          </a:fillRef>
          <a:effectRef idx="0">
            <a:schemeClr val="dk1"/>
          </a:effectRef>
          <a:fontRef idx="minor">
            <a:schemeClr val="tx1"/>
          </a:fontRef>
        </p:style>
      </p:cxnSp>
      <p:sp>
        <p:nvSpPr>
          <p:cNvPr id="21" name="ZoneTexte 20">
            <a:extLst>
              <a:ext uri="{FF2B5EF4-FFF2-40B4-BE49-F238E27FC236}">
                <a16:creationId xmlns:a16="http://schemas.microsoft.com/office/drawing/2014/main" id="{F92A5E0E-B0EF-FAE2-C3ED-D6DC9F3EF338}"/>
              </a:ext>
            </a:extLst>
          </p:cNvPr>
          <p:cNvSpPr txBox="1"/>
          <p:nvPr/>
        </p:nvSpPr>
        <p:spPr>
          <a:xfrm>
            <a:off x="7182801" y="2825352"/>
            <a:ext cx="423488" cy="338554"/>
          </a:xfrm>
          <a:prstGeom prst="rect">
            <a:avLst/>
          </a:prstGeom>
          <a:noFill/>
        </p:spPr>
        <p:txBody>
          <a:bodyPr wrap="square" rtlCol="0">
            <a:spAutoFit/>
          </a:bodyPr>
          <a:lstStyle/>
          <a:p>
            <a:pPr algn="ctr"/>
            <a:r>
              <a:rPr lang="fr-BE" sz="1600" dirty="0"/>
              <a:t>8)</a:t>
            </a:r>
          </a:p>
        </p:txBody>
      </p:sp>
      <p:cxnSp>
        <p:nvCxnSpPr>
          <p:cNvPr id="22" name="Connecteur droit 21">
            <a:extLst>
              <a:ext uri="{FF2B5EF4-FFF2-40B4-BE49-F238E27FC236}">
                <a16:creationId xmlns:a16="http://schemas.microsoft.com/office/drawing/2014/main" id="{BDE8B11B-CF55-34E7-D94B-5A0830C9C65E}"/>
              </a:ext>
            </a:extLst>
          </p:cNvPr>
          <p:cNvCxnSpPr/>
          <p:nvPr/>
        </p:nvCxnSpPr>
        <p:spPr>
          <a:xfrm flipV="1">
            <a:off x="5920870" y="2777647"/>
            <a:ext cx="29677" cy="2968370"/>
          </a:xfrm>
          <a:prstGeom prst="line">
            <a:avLst/>
          </a:prstGeom>
          <a:ln w="19050"/>
        </p:spPr>
        <p:style>
          <a:lnRef idx="1">
            <a:schemeClr val="dk1"/>
          </a:lnRef>
          <a:fillRef idx="0">
            <a:schemeClr val="dk1"/>
          </a:fillRef>
          <a:effectRef idx="0">
            <a:schemeClr val="dk1"/>
          </a:effectRef>
          <a:fontRef idx="minor">
            <a:schemeClr val="tx1"/>
          </a:fontRef>
        </p:style>
      </p:cxnSp>
      <p:sp>
        <p:nvSpPr>
          <p:cNvPr id="23" name="ZoneTexte 22">
            <a:extLst>
              <a:ext uri="{FF2B5EF4-FFF2-40B4-BE49-F238E27FC236}">
                <a16:creationId xmlns:a16="http://schemas.microsoft.com/office/drawing/2014/main" id="{04730925-9C4F-E8E6-3BE4-3767FE6F45A8}"/>
              </a:ext>
            </a:extLst>
          </p:cNvPr>
          <p:cNvSpPr txBox="1"/>
          <p:nvPr/>
        </p:nvSpPr>
        <p:spPr>
          <a:xfrm>
            <a:off x="5875945" y="2825352"/>
            <a:ext cx="423488" cy="338554"/>
          </a:xfrm>
          <a:prstGeom prst="rect">
            <a:avLst/>
          </a:prstGeom>
          <a:noFill/>
        </p:spPr>
        <p:txBody>
          <a:bodyPr wrap="square" rtlCol="0">
            <a:spAutoFit/>
          </a:bodyPr>
          <a:lstStyle/>
          <a:p>
            <a:pPr algn="ctr"/>
            <a:r>
              <a:rPr lang="fr-BE" sz="1600" dirty="0"/>
              <a:t>6)</a:t>
            </a:r>
          </a:p>
        </p:txBody>
      </p:sp>
      <p:cxnSp>
        <p:nvCxnSpPr>
          <p:cNvPr id="24" name="Connecteur droit 23">
            <a:extLst>
              <a:ext uri="{FF2B5EF4-FFF2-40B4-BE49-F238E27FC236}">
                <a16:creationId xmlns:a16="http://schemas.microsoft.com/office/drawing/2014/main" id="{4CB18DE6-2652-5DA5-776C-0FDF60A956DD}"/>
              </a:ext>
            </a:extLst>
          </p:cNvPr>
          <p:cNvCxnSpPr/>
          <p:nvPr/>
        </p:nvCxnSpPr>
        <p:spPr>
          <a:xfrm flipH="1" flipV="1">
            <a:off x="5415820" y="2777647"/>
            <a:ext cx="2394" cy="2968371"/>
          </a:xfrm>
          <a:prstGeom prst="line">
            <a:avLst/>
          </a:prstGeom>
          <a:ln w="19050"/>
        </p:spPr>
        <p:style>
          <a:lnRef idx="1">
            <a:schemeClr val="dk1"/>
          </a:lnRef>
          <a:fillRef idx="0">
            <a:schemeClr val="dk1"/>
          </a:fillRef>
          <a:effectRef idx="0">
            <a:schemeClr val="dk1"/>
          </a:effectRef>
          <a:fontRef idx="minor">
            <a:schemeClr val="tx1"/>
          </a:fontRef>
        </p:style>
      </p:cxnSp>
      <p:sp>
        <p:nvSpPr>
          <p:cNvPr id="25" name="ZoneTexte 24">
            <a:extLst>
              <a:ext uri="{FF2B5EF4-FFF2-40B4-BE49-F238E27FC236}">
                <a16:creationId xmlns:a16="http://schemas.microsoft.com/office/drawing/2014/main" id="{72DB5560-AEF3-FC1F-A926-0BB11DF35CA8}"/>
              </a:ext>
            </a:extLst>
          </p:cNvPr>
          <p:cNvSpPr txBox="1"/>
          <p:nvPr/>
        </p:nvSpPr>
        <p:spPr>
          <a:xfrm>
            <a:off x="5358663" y="2816643"/>
            <a:ext cx="423488" cy="338554"/>
          </a:xfrm>
          <a:prstGeom prst="rect">
            <a:avLst/>
          </a:prstGeom>
          <a:noFill/>
        </p:spPr>
        <p:txBody>
          <a:bodyPr wrap="square" rtlCol="0">
            <a:spAutoFit/>
          </a:bodyPr>
          <a:lstStyle/>
          <a:p>
            <a:pPr algn="ctr"/>
            <a:r>
              <a:rPr lang="fr-BE" sz="1600" dirty="0"/>
              <a:t>5)</a:t>
            </a:r>
          </a:p>
        </p:txBody>
      </p:sp>
      <p:sp>
        <p:nvSpPr>
          <p:cNvPr id="28" name="Titre 1">
            <a:extLst>
              <a:ext uri="{FF2B5EF4-FFF2-40B4-BE49-F238E27FC236}">
                <a16:creationId xmlns:a16="http://schemas.microsoft.com/office/drawing/2014/main" id="{1206B3C3-2DCE-4E37-B2F5-82C297AD68F4}"/>
              </a:ext>
            </a:extLst>
          </p:cNvPr>
          <p:cNvSpPr>
            <a:spLocks noGrp="1"/>
          </p:cNvSpPr>
          <p:nvPr>
            <p:ph type="title"/>
          </p:nvPr>
        </p:nvSpPr>
        <p:spPr>
          <a:xfrm>
            <a:off x="1060426" y="731430"/>
            <a:ext cx="11131574" cy="1294228"/>
          </a:xfrm>
        </p:spPr>
        <p:txBody>
          <a:bodyPr/>
          <a:lstStyle/>
          <a:p>
            <a:r>
              <a:rPr lang="en-GB" b="0" dirty="0"/>
              <a:t>Example of impact : Major trends in external mortality</a:t>
            </a:r>
            <a:endParaRPr lang="fr-BE" b="0" dirty="0"/>
          </a:p>
        </p:txBody>
      </p:sp>
      <p:sp>
        <p:nvSpPr>
          <p:cNvPr id="2" name="ZoneTexte 1">
            <a:extLst>
              <a:ext uri="{FF2B5EF4-FFF2-40B4-BE49-F238E27FC236}">
                <a16:creationId xmlns:a16="http://schemas.microsoft.com/office/drawing/2014/main" id="{22A9A8EF-9A86-37B3-4978-385C70446357}"/>
              </a:ext>
            </a:extLst>
          </p:cNvPr>
          <p:cNvSpPr txBox="1"/>
          <p:nvPr/>
        </p:nvSpPr>
        <p:spPr>
          <a:xfrm>
            <a:off x="7617055" y="6491214"/>
            <a:ext cx="6202680" cy="375552"/>
          </a:xfrm>
          <a:prstGeom prst="rect">
            <a:avLst/>
          </a:prstGeom>
          <a:noFill/>
        </p:spPr>
        <p:txBody>
          <a:bodyPr wrap="square">
            <a:spAutoFit/>
          </a:bodyPr>
          <a:lstStyle/>
          <a:p>
            <a:pPr algn="just">
              <a:lnSpc>
                <a:spcPct val="107000"/>
              </a:lnSpc>
              <a:spcAft>
                <a:spcPts val="800"/>
              </a:spcAft>
            </a:pPr>
            <a:r>
              <a:rPr lang="en-GB" sz="1800" i="1" kern="100" dirty="0">
                <a:effectLst/>
                <a:latin typeface="Calibri" panose="020F0502020204030204" pitchFamily="34" charset="0"/>
                <a:ea typeface="Calibri" panose="020F0502020204030204" pitchFamily="34" charset="0"/>
                <a:cs typeface="Calibri" panose="020F0502020204030204" pitchFamily="34" charset="0"/>
              </a:rPr>
              <a:t>(Plavsic &amp; Van </a:t>
            </a:r>
            <a:r>
              <a:rPr lang="en-GB" sz="1800" i="1" kern="100" dirty="0" err="1">
                <a:effectLst/>
                <a:latin typeface="Calibri" panose="020F0502020204030204" pitchFamily="34" charset="0"/>
                <a:ea typeface="Calibri" panose="020F0502020204030204" pitchFamily="34" charset="0"/>
                <a:cs typeface="Calibri" panose="020F0502020204030204" pitchFamily="34" charset="0"/>
              </a:rPr>
              <a:t>Cleemput</a:t>
            </a:r>
            <a:r>
              <a:rPr lang="en-GB" sz="1800" i="1" kern="100" dirty="0">
                <a:effectLst/>
                <a:latin typeface="Calibri" panose="020F0502020204030204" pitchFamily="34" charset="0"/>
                <a:ea typeface="Calibri" panose="020F0502020204030204" pitchFamily="34" charset="0"/>
                <a:cs typeface="Calibri" panose="020F0502020204030204" pitchFamily="34" charset="0"/>
              </a:rPr>
              <a:t>, 2020)</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14">
            <a:extLst>
              <a:ext uri="{FF2B5EF4-FFF2-40B4-BE49-F238E27FC236}">
                <a16:creationId xmlns:a16="http://schemas.microsoft.com/office/drawing/2014/main" id="{D1B51755-0777-F923-2B43-208B8113175D}"/>
              </a:ext>
            </a:extLst>
          </p:cNvPr>
          <p:cNvPicPr>
            <a:picLocks noGrp="1" noChangeAspect="1"/>
          </p:cNvPicPr>
          <p:nvPr>
            <p:ph idx="1"/>
          </p:nvPr>
        </p:nvPicPr>
        <p:blipFill rotWithShape="1">
          <a:blip r:embed="rId3">
            <a:alphaModFix amt="35000"/>
          </a:blip>
          <a:srcRect l="1357" b="6614"/>
          <a:stretch/>
        </p:blipFill>
        <p:spPr>
          <a:xfrm>
            <a:off x="-1" y="1"/>
            <a:ext cx="12192000" cy="6858000"/>
          </a:xfrm>
        </p:spPr>
      </p:pic>
      <p:sp>
        <p:nvSpPr>
          <p:cNvPr id="2" name="Titre 1">
            <a:extLst>
              <a:ext uri="{FF2B5EF4-FFF2-40B4-BE49-F238E27FC236}">
                <a16:creationId xmlns:a16="http://schemas.microsoft.com/office/drawing/2014/main" id="{C1007E89-E3C5-AD63-7D33-BD146289799C}"/>
              </a:ext>
            </a:extLst>
          </p:cNvPr>
          <p:cNvSpPr>
            <a:spLocks noGrp="1"/>
          </p:cNvSpPr>
          <p:nvPr>
            <p:ph type="title"/>
          </p:nvPr>
        </p:nvSpPr>
        <p:spPr>
          <a:xfrm>
            <a:off x="-1" y="3235569"/>
            <a:ext cx="12160331" cy="905608"/>
          </a:xfrm>
        </p:spPr>
        <p:txBody>
          <a:bodyPr/>
          <a:lstStyle/>
          <a:p>
            <a:pPr algn="ctr"/>
            <a:r>
              <a:rPr lang="en-GB" dirty="0"/>
              <a:t>Aggregated data</a:t>
            </a:r>
          </a:p>
        </p:txBody>
      </p:sp>
      <p:sp>
        <p:nvSpPr>
          <p:cNvPr id="5" name="Espace réservé du numéro de diapositive 4">
            <a:extLst>
              <a:ext uri="{FF2B5EF4-FFF2-40B4-BE49-F238E27FC236}">
                <a16:creationId xmlns:a16="http://schemas.microsoft.com/office/drawing/2014/main" id="{763B3220-6CCF-959D-C900-4604C4125409}"/>
              </a:ext>
            </a:extLst>
          </p:cNvPr>
          <p:cNvSpPr>
            <a:spLocks noGrp="1"/>
          </p:cNvSpPr>
          <p:nvPr>
            <p:ph type="sldNum" sz="quarter" idx="12"/>
          </p:nvPr>
        </p:nvSpPr>
        <p:spPr/>
        <p:txBody>
          <a:bodyPr/>
          <a:lstStyle/>
          <a:p>
            <a:fld id="{719D7796-F675-488F-AC46-C88938C80352}" type="slidenum">
              <a:rPr lang="en-US" smtClean="0"/>
              <a:t>8</a:t>
            </a:fld>
            <a:endParaRPr lang="en-US"/>
          </a:p>
        </p:txBody>
      </p:sp>
    </p:spTree>
    <p:extLst>
      <p:ext uri="{BB962C8B-B14F-4D97-AF65-F5344CB8AC3E}">
        <p14:creationId xmlns:p14="http://schemas.microsoft.com/office/powerpoint/2010/main" val="3589559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357B8-55BE-401E-7CCC-18D10C69D28F}"/>
              </a:ext>
            </a:extLst>
          </p:cNvPr>
          <p:cNvSpPr>
            <a:spLocks noGrp="1"/>
          </p:cNvSpPr>
          <p:nvPr>
            <p:ph type="title"/>
          </p:nvPr>
        </p:nvSpPr>
        <p:spPr>
          <a:xfrm>
            <a:off x="1091203" y="776308"/>
            <a:ext cx="7241033" cy="923728"/>
          </a:xfrm>
        </p:spPr>
        <p:txBody>
          <a:bodyPr>
            <a:normAutofit/>
          </a:bodyPr>
          <a:lstStyle/>
          <a:p>
            <a:r>
              <a:rPr lang="en-US" sz="4000" b="0" dirty="0"/>
              <a:t>Aggregated data</a:t>
            </a:r>
          </a:p>
        </p:txBody>
      </p:sp>
      <p:sp>
        <p:nvSpPr>
          <p:cNvPr id="5" name="Tijdelijke aanduiding voor dianummer 4">
            <a:extLst>
              <a:ext uri="{FF2B5EF4-FFF2-40B4-BE49-F238E27FC236}">
                <a16:creationId xmlns:a16="http://schemas.microsoft.com/office/drawing/2014/main" id="{AAA8CB7D-4277-7EDD-0162-85A09CB293B4}"/>
              </a:ext>
            </a:extLst>
          </p:cNvPr>
          <p:cNvSpPr>
            <a:spLocks noGrp="1"/>
          </p:cNvSpPr>
          <p:nvPr>
            <p:ph type="sldNum" sz="quarter" idx="12"/>
          </p:nvPr>
        </p:nvSpPr>
        <p:spPr>
          <a:xfrm>
            <a:off x="10983190" y="6389688"/>
            <a:ext cx="940296" cy="365125"/>
          </a:xfrm>
        </p:spPr>
        <p:txBody>
          <a:bodyPr>
            <a:normAutofit/>
          </a:bodyPr>
          <a:lstStyle/>
          <a:p>
            <a:pPr>
              <a:spcAft>
                <a:spcPts val="600"/>
              </a:spcAft>
            </a:pPr>
            <a:fld id="{719D7796-F675-488F-AC46-C88938C80352}" type="slidenum">
              <a:rPr lang="en-US" b="1"/>
              <a:pPr>
                <a:spcAft>
                  <a:spcPts val="600"/>
                </a:spcAft>
              </a:pPr>
              <a:t>9</a:t>
            </a:fld>
            <a:endParaRPr lang="en-US" b="1"/>
          </a:p>
        </p:txBody>
      </p:sp>
      <p:pic>
        <p:nvPicPr>
          <p:cNvPr id="15" name="Espace réservé du contenu 14">
            <a:extLst>
              <a:ext uri="{FF2B5EF4-FFF2-40B4-BE49-F238E27FC236}">
                <a16:creationId xmlns:a16="http://schemas.microsoft.com/office/drawing/2014/main" id="{78901C40-1CD4-2399-B026-5A23DEA6AA50}"/>
              </a:ext>
            </a:extLst>
          </p:cNvPr>
          <p:cNvPicPr>
            <a:picLocks noGrp="1" noChangeAspect="1"/>
          </p:cNvPicPr>
          <p:nvPr>
            <p:ph idx="1"/>
          </p:nvPr>
        </p:nvPicPr>
        <p:blipFill>
          <a:blip r:embed="rId3"/>
          <a:stretch>
            <a:fillRect/>
          </a:stretch>
        </p:blipFill>
        <p:spPr>
          <a:xfrm>
            <a:off x="1385842" y="1408671"/>
            <a:ext cx="8997677" cy="5346142"/>
          </a:xfrm>
        </p:spPr>
      </p:pic>
      <p:pic>
        <p:nvPicPr>
          <p:cNvPr id="19" name="Image 18">
            <a:extLst>
              <a:ext uri="{FF2B5EF4-FFF2-40B4-BE49-F238E27FC236}">
                <a16:creationId xmlns:a16="http://schemas.microsoft.com/office/drawing/2014/main" id="{568B1655-D590-484F-F537-CF078F25217F}"/>
              </a:ext>
            </a:extLst>
          </p:cNvPr>
          <p:cNvPicPr>
            <a:picLocks noChangeAspect="1"/>
          </p:cNvPicPr>
          <p:nvPr/>
        </p:nvPicPr>
        <p:blipFill>
          <a:blip r:embed="rId4"/>
          <a:stretch>
            <a:fillRect/>
          </a:stretch>
        </p:blipFill>
        <p:spPr>
          <a:xfrm>
            <a:off x="5717946" y="261312"/>
            <a:ext cx="6205540" cy="1029991"/>
          </a:xfrm>
          <a:prstGeom prst="rect">
            <a:avLst/>
          </a:prstGeom>
        </p:spPr>
      </p:pic>
    </p:spTree>
    <p:extLst>
      <p:ext uri="{BB962C8B-B14F-4D97-AF65-F5344CB8AC3E}">
        <p14:creationId xmlns:p14="http://schemas.microsoft.com/office/powerpoint/2010/main" val="392299874"/>
      </p:ext>
    </p:extLst>
  </p:cSld>
  <p:clrMapOvr>
    <a:masterClrMapping/>
  </p:clrMapOvr>
</p:sld>
</file>

<file path=ppt/theme/theme1.xml><?xml version="1.0" encoding="utf-8"?>
<a:theme xmlns:a="http://schemas.openxmlformats.org/drawingml/2006/main" name="BjornVTI">
  <a:themeElements>
    <a:clrScheme name="INEQKILL">
      <a:dk1>
        <a:srgbClr val="003049"/>
      </a:dk1>
      <a:lt1>
        <a:srgbClr val="FFFFFF"/>
      </a:lt1>
      <a:dk2>
        <a:srgbClr val="4F4F4F"/>
      </a:dk2>
      <a:lt2>
        <a:srgbClr val="EAE2B7"/>
      </a:lt2>
      <a:accent1>
        <a:srgbClr val="D62828"/>
      </a:accent1>
      <a:accent2>
        <a:srgbClr val="F77F00"/>
      </a:accent2>
      <a:accent3>
        <a:srgbClr val="FCBF49"/>
      </a:accent3>
      <a:accent4>
        <a:srgbClr val="EAE2B7"/>
      </a:accent4>
      <a:accent5>
        <a:srgbClr val="003049"/>
      </a:accent5>
      <a:accent6>
        <a:srgbClr val="D62828"/>
      </a:accent6>
      <a:hlink>
        <a:srgbClr val="F77F00"/>
      </a:hlink>
      <a:folHlink>
        <a:srgbClr val="FCBF49"/>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VTI" id="{D01443FD-65CF-4AEF-9B9D-4466C96F9785}" vid="{36EF4262-385E-40E6-B073-FB18FD98BF4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30869f1-f505-42dc-b37a-2d51072bb52a">
      <Terms xmlns="http://schemas.microsoft.com/office/infopath/2007/PartnerControls"/>
    </lcf76f155ced4ddcb4097134ff3c332f>
    <TaxCatchAll xmlns="718b86ef-a1c8-4089-9053-385c98f614b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CDFE6D0D1C7B4384820DA52E50F688" ma:contentTypeVersion="10" ma:contentTypeDescription="Een nieuw document maken." ma:contentTypeScope="" ma:versionID="31976999be4c9164a229a0e8a6068fc7">
  <xsd:schema xmlns:xsd="http://www.w3.org/2001/XMLSchema" xmlns:xs="http://www.w3.org/2001/XMLSchema" xmlns:p="http://schemas.microsoft.com/office/2006/metadata/properties" xmlns:ns2="930869f1-f505-42dc-b37a-2d51072bb52a" xmlns:ns3="718b86ef-a1c8-4089-9053-385c98f614b9" targetNamespace="http://schemas.microsoft.com/office/2006/metadata/properties" ma:root="true" ma:fieldsID="b2385306500bb8ee2e318086678c71f4" ns2:_="" ns3:_="">
    <xsd:import namespace="930869f1-f505-42dc-b37a-2d51072bb52a"/>
    <xsd:import namespace="718b86ef-a1c8-4089-9053-385c98f614b9"/>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869f1-f505-42dc-b37a-2d51072bb5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50a49bc4-c9e0-412a-b7e2-852193553bd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8b86ef-a1c8-4089-9053-385c98f614b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918ab6d-cfbe-4ba6-b010-fdf8ece45326}" ma:internalName="TaxCatchAll" ma:showField="CatchAllData" ma:web="718b86ef-a1c8-4089-9053-385c98f614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D24393-BD17-40A8-B324-002522390A0A}">
  <ds:schemaRefs>
    <ds:schemaRef ds:uri="http://schemas.microsoft.com/office/2006/metadata/properties"/>
    <ds:schemaRef ds:uri="http://schemas.microsoft.com/office/infopath/2007/PartnerControls"/>
    <ds:schemaRef ds:uri="930869f1-f505-42dc-b37a-2d51072bb52a"/>
    <ds:schemaRef ds:uri="718b86ef-a1c8-4089-9053-385c98f614b9"/>
  </ds:schemaRefs>
</ds:datastoreItem>
</file>

<file path=customXml/itemProps2.xml><?xml version="1.0" encoding="utf-8"?>
<ds:datastoreItem xmlns:ds="http://schemas.openxmlformats.org/officeDocument/2006/customXml" ds:itemID="{5D9061A6-304D-489B-B4F2-2893BB27E845}">
  <ds:schemaRefs>
    <ds:schemaRef ds:uri="http://schemas.microsoft.com/sharepoint/v3/contenttype/forms"/>
  </ds:schemaRefs>
</ds:datastoreItem>
</file>

<file path=customXml/itemProps3.xml><?xml version="1.0" encoding="utf-8"?>
<ds:datastoreItem xmlns:ds="http://schemas.openxmlformats.org/officeDocument/2006/customXml" ds:itemID="{61556441-B1CB-4ABC-822E-A28F7D903B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869f1-f505-42dc-b37a-2d51072bb52a"/>
    <ds:schemaRef ds:uri="718b86ef-a1c8-4089-9053-385c98f614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1656</TotalTime>
  <Words>2281</Words>
  <Application>Microsoft Office PowerPoint</Application>
  <PresentationFormat>Grand écran</PresentationFormat>
  <Paragraphs>260</Paragraphs>
  <Slides>33</Slides>
  <Notes>32</Notes>
  <HiddenSlides>1</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33</vt:i4>
      </vt:variant>
    </vt:vector>
  </HeadingPairs>
  <TitlesOfParts>
    <vt:vector size="39" baseType="lpstr">
      <vt:lpstr>Algerian</vt:lpstr>
      <vt:lpstr>Arial</vt:lpstr>
      <vt:lpstr>Calibri</vt:lpstr>
      <vt:lpstr>Neue Haas Grotesk Text Pro</vt:lpstr>
      <vt:lpstr>Wingdings</vt:lpstr>
      <vt:lpstr>BjornVTI</vt:lpstr>
      <vt:lpstr>Statistics on violent causes of death from the 19th to the 21st century: challenges and contribution of the contemporary press</vt:lpstr>
      <vt:lpstr>Plan</vt:lpstr>
      <vt:lpstr>Data collection</vt:lpstr>
      <vt:lpstr>External causes of death</vt:lpstr>
      <vt:lpstr>Medical certificate of cause of death</vt:lpstr>
      <vt:lpstr>Challenges with the data</vt:lpstr>
      <vt:lpstr>Example of impact : Major trends in external mortality</vt:lpstr>
      <vt:lpstr>Aggregated data</vt:lpstr>
      <vt:lpstr>Aggregated data</vt:lpstr>
      <vt:lpstr>Présentation PowerPoint</vt:lpstr>
      <vt:lpstr>External mortality among all death in Belgium (1886-2016)</vt:lpstr>
      <vt:lpstr>Distribution of suicides by cause in Belgium (1886-2016)</vt:lpstr>
      <vt:lpstr>Individual data: the example of Châtelet</vt:lpstr>
      <vt:lpstr>Présentation PowerPoint</vt:lpstr>
      <vt:lpstr>Why Châtelet ?</vt:lpstr>
      <vt:lpstr>Population register</vt:lpstr>
      <vt:lpstr>Présentation PowerPoint</vt:lpstr>
      <vt:lpstr> Death certificates</vt:lpstr>
      <vt:lpstr>Registers of causes of death</vt:lpstr>
      <vt:lpstr>Présentation PowerPoint</vt:lpstr>
      <vt:lpstr>Use of the contemporary press</vt:lpstr>
      <vt:lpstr>BelgicaPress</vt:lpstr>
      <vt:lpstr>Présentation PowerPoint</vt:lpstr>
      <vt:lpstr>Présentation PowerPoint</vt:lpstr>
      <vt:lpstr>Using the press in another field:  the femicides</vt:lpstr>
      <vt:lpstr>Other example of the use of the press:  the femicides </vt:lpstr>
      <vt:lpstr>Homicide mortality rate per 100.000 inhabitants in Belgium (1886-2016)</vt:lpstr>
      <vt:lpstr>Femicides in the press (19th and 20th century)</vt:lpstr>
      <vt:lpstr>Présentation PowerPoint</vt:lpstr>
      <vt:lpstr>Femicide data in Belgium in the 21st century</vt:lpstr>
      <vt:lpstr>Femicides in the press in the 21st century</vt:lpstr>
      <vt:lpstr>Press data vs prosecutor’s offices data</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Ineqkill: HOW INEQUALITY KILLS</dc:title>
  <dc:creator>Sarah Heynssens</dc:creator>
  <cp:lastModifiedBy>Audrey Plavsic</cp:lastModifiedBy>
  <cp:revision>35</cp:revision>
  <dcterms:created xsi:type="dcterms:W3CDTF">2023-02-07T08:45:08Z</dcterms:created>
  <dcterms:modified xsi:type="dcterms:W3CDTF">2023-11-27T10:47:16Z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0x010100D0CDFE6D0D1C7B4384820DA52E50F688</vt:lpwstr>
  </property>
</Properties>
</file>