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autoCompressPictures="0">
  <p:sldMasterIdLst>
    <p:sldMasterId id="2147483648" r:id="rId4"/>
    <p:sldMasterId id="2147483694" r:id="rId5"/>
  </p:sldMasterIdLst>
  <p:notesMasterIdLst>
    <p:notesMasterId r:id="rId33"/>
  </p:notesMasterIdLst>
  <p:handoutMasterIdLst>
    <p:handoutMasterId r:id="rId34"/>
  </p:handoutMasterIdLst>
  <p:sldIdLst>
    <p:sldId id="292" r:id="rId6"/>
    <p:sldId id="1168" r:id="rId7"/>
    <p:sldId id="1179" r:id="rId8"/>
    <p:sldId id="1180" r:id="rId9"/>
    <p:sldId id="1188" r:id="rId10"/>
    <p:sldId id="1182" r:id="rId11"/>
    <p:sldId id="1171" r:id="rId12"/>
    <p:sldId id="1183" r:id="rId13"/>
    <p:sldId id="1187" r:id="rId14"/>
    <p:sldId id="1176" r:id="rId15"/>
    <p:sldId id="1175" r:id="rId16"/>
    <p:sldId id="1177" r:id="rId17"/>
    <p:sldId id="1178" r:id="rId18"/>
    <p:sldId id="1186" r:id="rId19"/>
    <p:sldId id="1198" r:id="rId20"/>
    <p:sldId id="1200" r:id="rId21"/>
    <p:sldId id="1199" r:id="rId22"/>
    <p:sldId id="1195" r:id="rId23"/>
    <p:sldId id="1191" r:id="rId24"/>
    <p:sldId id="1172" r:id="rId25"/>
    <p:sldId id="1181" r:id="rId26"/>
    <p:sldId id="1174" r:id="rId27"/>
    <p:sldId id="1185" r:id="rId28"/>
    <p:sldId id="1189" r:id="rId29"/>
    <p:sldId id="1192" r:id="rId30"/>
    <p:sldId id="1193" r:id="rId31"/>
    <p:sldId id="1194" r:id="rId32"/>
  </p:sldIdLst>
  <p:sldSz cx="12192000" cy="6858000"/>
  <p:notesSz cx="6858000" cy="9144000"/>
  <p:embeddedFontLst>
    <p:embeddedFont>
      <p:font typeface="Soleil" panose="02000503030000020004" pitchFamily="50" charset="0"/>
      <p:regular r:id="rId35"/>
      <p:bold r:id="rId36"/>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00"/>
    <a:srgbClr val="000000"/>
    <a:srgbClr val="F25F54"/>
    <a:srgbClr val="FF7F0E"/>
    <a:srgbClr val="008A3E"/>
    <a:srgbClr val="FAC99C"/>
    <a:srgbClr val="ABE395"/>
    <a:srgbClr val="E9F0F3"/>
    <a:srgbClr val="1F77B4"/>
    <a:srgbClr val="233C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89C51B-496F-4671-9AC8-DD025288FDC7}" v="713" dt="2026-05-25T08:22:28.1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89588" autoAdjust="0"/>
  </p:normalViewPr>
  <p:slideViewPr>
    <p:cSldViewPr snapToGrid="0" snapToObjects="1">
      <p:cViewPr varScale="1">
        <p:scale>
          <a:sx n="99" d="100"/>
          <a:sy n="99" d="100"/>
        </p:scale>
        <p:origin x="462" y="84"/>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8" d="100"/>
          <a:sy n="158" d="100"/>
        </p:scale>
        <p:origin x="4240"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26-5-2026</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26-5-2026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Structure:</a:t>
            </a:r>
          </a:p>
          <a:p>
            <a:endParaRPr lang="en-US" dirty="0"/>
          </a:p>
          <a:p>
            <a:pPr marL="228600" indent="-228600">
              <a:buAutoNum type="arabicParenR"/>
            </a:pPr>
            <a:r>
              <a:rPr lang="en-US" dirty="0"/>
              <a:t>Introduction: LPBF, lattices, heat transfer devices </a:t>
            </a:r>
            <a:r>
              <a:rPr lang="en-US" dirty="0">
                <a:sym typeface="Wingdings" panose="05000000000000000000" pitchFamily="2" charset="2"/>
              </a:rPr>
              <a:t> problem statement</a:t>
            </a:r>
            <a:endParaRPr lang="en-US" dirty="0"/>
          </a:p>
          <a:p>
            <a:pPr marL="228600" indent="-228600">
              <a:buAutoNum type="arabicParenR"/>
            </a:pPr>
            <a:r>
              <a:rPr lang="en-US" dirty="0"/>
              <a:t>Mat and methods: discuss setup LMQ – UCS 2 mm samples – (brief) scanning strategies: contour mode, I2O, O2I, H+C – DVC (CT-scan, Deben and Instron compression)</a:t>
            </a:r>
          </a:p>
          <a:p>
            <a:pPr marL="228600" indent="-228600">
              <a:buAutoNum type="arabicParenR"/>
            </a:pPr>
            <a:r>
              <a:rPr lang="en-US" dirty="0"/>
              <a:t>Results:</a:t>
            </a:r>
          </a:p>
          <a:p>
            <a:pPr marL="0" indent="0">
              <a:buNone/>
            </a:pPr>
            <a:r>
              <a:rPr lang="en-US" dirty="0"/>
              <a:t>Show top and side images and PV </a:t>
            </a:r>
            <a:r>
              <a:rPr lang="en-US" dirty="0" err="1"/>
              <a:t>optim</a:t>
            </a:r>
            <a:r>
              <a:rPr lang="en-US" dirty="0"/>
              <a:t> (RD and VF).</a:t>
            </a:r>
          </a:p>
          <a:p>
            <a:pPr marL="0" indent="0">
              <a:buNone/>
            </a:pPr>
            <a:r>
              <a:rPr lang="en-US" dirty="0"/>
              <a:t>RD and VF in function of </a:t>
            </a:r>
            <a:r>
              <a:rPr lang="en-US" dirty="0" err="1"/>
              <a:t>fo</a:t>
            </a:r>
            <a:r>
              <a:rPr lang="en-US" dirty="0"/>
              <a:t> and cm.</a:t>
            </a:r>
          </a:p>
          <a:p>
            <a:pPr marL="0" indent="0">
              <a:buNone/>
            </a:pPr>
            <a:r>
              <a:rPr lang="en-US" dirty="0"/>
              <a:t>Varying beam compensation</a:t>
            </a:r>
          </a:p>
          <a:p>
            <a:pPr marL="0" indent="0">
              <a:buNone/>
            </a:pPr>
            <a:endParaRPr lang="en-US" dirty="0"/>
          </a:p>
          <a:p>
            <a:pPr marL="228600" indent="-228600">
              <a:buAutoNum type="arabicParenR"/>
            </a:pPr>
            <a:endParaRPr lang="en-US" dirty="0"/>
          </a:p>
          <a:p>
            <a:pPr marL="228600" indent="-228600">
              <a:buAutoNum type="arabicParenR"/>
            </a:pPr>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a:t>
            </a:fld>
            <a:endParaRPr lang="nl-NL"/>
          </a:p>
        </p:txBody>
      </p:sp>
    </p:spTree>
    <p:extLst>
      <p:ext uri="{BB962C8B-B14F-4D97-AF65-F5344CB8AC3E}">
        <p14:creationId xmlns:p14="http://schemas.microsoft.com/office/powerpoint/2010/main" val="287469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3746751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Multi-material is long-term goal of my research</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889324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Shorter discussion here!</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3736308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Volume fraction will always be higher than designed</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2110935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2902872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VF variation than expected</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396974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1156F-86C1-11EE-5178-5BB2849CF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E112E-24D1-C161-A6F2-FADBCFF2C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FE96F-76CB-90E9-D00C-B68AC96CDFA3}"/>
              </a:ext>
            </a:extLst>
          </p:cNvPr>
          <p:cNvSpPr>
            <a:spLocks noGrp="1"/>
          </p:cNvSpPr>
          <p:nvPr>
            <p:ph type="body" idx="1"/>
          </p:nvPr>
        </p:nvSpPr>
        <p:spPr/>
        <p:txBody>
          <a:bodyPr/>
          <a:lstStyle/>
          <a:p>
            <a:r>
              <a:rPr lang="en-US" dirty="0"/>
              <a:t>s5</a:t>
            </a:r>
            <a:endParaRPr lang="en-BE" dirty="0"/>
          </a:p>
        </p:txBody>
      </p:sp>
      <p:sp>
        <p:nvSpPr>
          <p:cNvPr id="4" name="Slide Number Placeholder 3">
            <a:extLst>
              <a:ext uri="{FF2B5EF4-FFF2-40B4-BE49-F238E27FC236}">
                <a16:creationId xmlns:a16="http://schemas.microsoft.com/office/drawing/2014/main" id="{A67D0DB9-2B99-3907-1C8C-FB22964CCEB3}"/>
              </a:ext>
            </a:extLst>
          </p:cNvPr>
          <p:cNvSpPr>
            <a:spLocks noGrp="1"/>
          </p:cNvSpPr>
          <p:nvPr>
            <p:ph type="sldNum" sz="quarter" idx="5"/>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1081835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1E747-47F4-426A-45EE-DFC5E6A10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56923-802B-F6B1-78B8-61D1757374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3D6F8-69ED-7A05-DD0B-60BFE75B3DE8}"/>
              </a:ext>
            </a:extLst>
          </p:cNvPr>
          <p:cNvSpPr>
            <a:spLocks noGrp="1"/>
          </p:cNvSpPr>
          <p:nvPr>
            <p:ph type="body" idx="1"/>
          </p:nvPr>
        </p:nvSpPr>
        <p:spPr/>
        <p:txBody>
          <a:bodyPr/>
          <a:lstStyle/>
          <a:p>
            <a:r>
              <a:rPr lang="en-US" dirty="0"/>
              <a:t>s5</a:t>
            </a:r>
            <a:endParaRPr lang="en-BE" dirty="0"/>
          </a:p>
        </p:txBody>
      </p:sp>
      <p:sp>
        <p:nvSpPr>
          <p:cNvPr id="4" name="Slide Number Placeholder 3">
            <a:extLst>
              <a:ext uri="{FF2B5EF4-FFF2-40B4-BE49-F238E27FC236}">
                <a16:creationId xmlns:a16="http://schemas.microsoft.com/office/drawing/2014/main" id="{03C3781C-8578-0A05-BF87-4D54BD5C17D1}"/>
              </a:ext>
            </a:extLst>
          </p:cNvPr>
          <p:cNvSpPr>
            <a:spLocks noGrp="1"/>
          </p:cNvSpPr>
          <p:nvPr>
            <p:ph type="sldNum" sz="quarter" idx="5"/>
          </p:nvPr>
        </p:nvSpPr>
        <p:spPr/>
        <p:txBody>
          <a:bodyPr/>
          <a:lstStyle/>
          <a:p>
            <a:fld id="{8954E32A-327F-AF4B-8E1F-209FBF93D26D}" type="slidenum">
              <a:rPr lang="nl-NL" smtClean="0"/>
              <a:t>16</a:t>
            </a:fld>
            <a:endParaRPr lang="nl-NL"/>
          </a:p>
        </p:txBody>
      </p:sp>
    </p:spTree>
    <p:extLst>
      <p:ext uri="{BB962C8B-B14F-4D97-AF65-F5344CB8AC3E}">
        <p14:creationId xmlns:p14="http://schemas.microsoft.com/office/powerpoint/2010/main" val="2106043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29FE2-7A0B-B8F8-7F6F-0A5865CAF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D7E74-7D0A-D9A2-1CD2-E53B9B7FF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4DDAC-70A4-22F5-1A8E-DFDA1E424A3E}"/>
              </a:ext>
            </a:extLst>
          </p:cNvPr>
          <p:cNvSpPr>
            <a:spLocks noGrp="1"/>
          </p:cNvSpPr>
          <p:nvPr>
            <p:ph type="body" idx="1"/>
          </p:nvPr>
        </p:nvSpPr>
        <p:spPr/>
        <p:txBody>
          <a:bodyPr/>
          <a:lstStyle/>
          <a:p>
            <a:r>
              <a:rPr lang="en-US" dirty="0"/>
              <a:t>S2 no cm</a:t>
            </a:r>
            <a:endParaRPr lang="en-BE" dirty="0"/>
          </a:p>
        </p:txBody>
      </p:sp>
      <p:sp>
        <p:nvSpPr>
          <p:cNvPr id="4" name="Slide Number Placeholder 3">
            <a:extLst>
              <a:ext uri="{FF2B5EF4-FFF2-40B4-BE49-F238E27FC236}">
                <a16:creationId xmlns:a16="http://schemas.microsoft.com/office/drawing/2014/main" id="{9DF48082-51A7-D87E-7C54-D0D866D1BE11}"/>
              </a:ext>
            </a:extLst>
          </p:cNvPr>
          <p:cNvSpPr>
            <a:spLocks noGrp="1"/>
          </p:cNvSpPr>
          <p:nvPr>
            <p:ph type="sldNum" sz="quarter" idx="5"/>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647585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1F11A-9C46-0FDF-B29B-E0A34FEB5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1B470-8914-BA78-421A-0B5B612BF1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F2866-41B5-5F06-B287-66A44979AD6C}"/>
              </a:ext>
            </a:extLst>
          </p:cNvPr>
          <p:cNvSpPr>
            <a:spLocks noGrp="1"/>
          </p:cNvSpPr>
          <p:nvPr>
            <p:ph type="body" idx="1"/>
          </p:nvPr>
        </p:nvSpPr>
        <p:spPr/>
        <p:txBody>
          <a:bodyPr/>
          <a:lstStyle/>
          <a:p>
            <a:r>
              <a:rPr lang="en-US" dirty="0"/>
              <a:t>S2 no cm</a:t>
            </a:r>
            <a:endParaRPr lang="en-BE" dirty="0"/>
          </a:p>
        </p:txBody>
      </p:sp>
      <p:sp>
        <p:nvSpPr>
          <p:cNvPr id="4" name="Slide Number Placeholder 3">
            <a:extLst>
              <a:ext uri="{FF2B5EF4-FFF2-40B4-BE49-F238E27FC236}">
                <a16:creationId xmlns:a16="http://schemas.microsoft.com/office/drawing/2014/main" id="{DB369E2C-CBEB-0EDB-1283-DF37E9D789DC}"/>
              </a:ext>
            </a:extLst>
          </p:cNvPr>
          <p:cNvSpPr>
            <a:spLocks noGrp="1"/>
          </p:cNvSpPr>
          <p:nvPr>
            <p:ph type="sldNum" sz="quarter" idx="5"/>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1863168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to appendix</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20</a:t>
            </a:fld>
            <a:endParaRPr lang="nl-NL"/>
          </a:p>
        </p:txBody>
      </p:sp>
    </p:spTree>
    <p:extLst>
      <p:ext uri="{BB962C8B-B14F-4D97-AF65-F5344CB8AC3E}">
        <p14:creationId xmlns:p14="http://schemas.microsoft.com/office/powerpoint/2010/main" val="2168124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21</a:t>
            </a:fld>
            <a:endParaRPr lang="nl-NL"/>
          </a:p>
        </p:txBody>
      </p:sp>
    </p:spTree>
    <p:extLst>
      <p:ext uri="{BB962C8B-B14F-4D97-AF65-F5344CB8AC3E}">
        <p14:creationId xmlns:p14="http://schemas.microsoft.com/office/powerpoint/2010/main" val="195397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move to appendix</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22</a:t>
            </a:fld>
            <a:endParaRPr lang="nl-NL"/>
          </a:p>
        </p:txBody>
      </p:sp>
    </p:spTree>
    <p:extLst>
      <p:ext uri="{BB962C8B-B14F-4D97-AF65-F5344CB8AC3E}">
        <p14:creationId xmlns:p14="http://schemas.microsoft.com/office/powerpoint/2010/main" val="890067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to appendix</a:t>
            </a:r>
          </a:p>
          <a:p>
            <a:endParaRPr lang="en-US" dirty="0"/>
          </a:p>
          <a:p>
            <a:r>
              <a:rPr lang="en-US" dirty="0"/>
              <a:t>Poor texture could be linked to pure copper not having microstructures</a:t>
            </a:r>
          </a:p>
          <a:p>
            <a:endParaRPr lang="en-US" dirty="0"/>
          </a:p>
          <a:p>
            <a:r>
              <a:rPr lang="en-US" dirty="0"/>
              <a:t>When using the DVC global approach, the mesh size results from a trade-off between spatial resolution and measurement uncertainties, often limiting DVC to highly contrasted materials. By adding to the traditional DVC problem (gray-level conservation) a second mechanical problem based on the elastic assumption (equilibrium gap [1]), the displacements that are not mechanically admissible at the scale of the element size (</a:t>
            </a:r>
            <a:r>
              <a:rPr lang="en-US" dirty="0" err="1"/>
              <a:t>eg.</a:t>
            </a:r>
            <a:r>
              <a:rPr lang="en-US" dirty="0"/>
              <a:t> high frequency noise) will be penalized. The new parameter "regularization length" defines the size in which the material is approximated by the linear elastic model and applies the penalization. By properly tuning the regularization length, this procedure can lower the measurement uncertainties and improve the spatial resolution</a:t>
            </a:r>
          </a:p>
          <a:p>
            <a:endParaRPr lang="en-US" dirty="0"/>
          </a:p>
          <a:p>
            <a:endParaRPr lang="en-US" dirty="0"/>
          </a:p>
          <a:p>
            <a:r>
              <a:rPr lang="en-US" dirty="0"/>
              <a:t>The resolution of a FE-based DVC problem consists in solving the equation: f(x) = g(x + u(x))</a:t>
            </a:r>
          </a:p>
          <a:p>
            <a:endParaRPr lang="en-US" dirty="0"/>
          </a:p>
          <a:p>
            <a:r>
              <a:rPr lang="en-US" dirty="0"/>
              <a:t>for all position vectors x, where f is the reference image, g the deformed image, and u the sought displacement field. Solving this equation is equivalent to minimizing the correlation residual η=f-g, which should be close to imaging noise. Assuming the conservation of the optical flow between the images, this problem can be linearized and expressed as a matrix inversion problem [5]</a:t>
            </a:r>
          </a:p>
          <a:p>
            <a:endParaRPr lang="en-US" dirty="0"/>
          </a:p>
          <a:p>
            <a:r>
              <a:rPr lang="en-US" dirty="0"/>
              <a:t>with M being the problem matrix, </a:t>
            </a:r>
            <a:r>
              <a:rPr lang="en-US" dirty="0" err="1"/>
              <a:t>δu</a:t>
            </a:r>
            <a:r>
              <a:rPr lang="en-US" dirty="0"/>
              <a:t> the sought increment of displacement at the considered increment, and b the second member (depending of the image gradient of f and of the correlation residual η). M being constant, the resolution of the DVC problem consists in successive update of the second member b after each iteration. The algorithm converges when the displacement increment norm |</a:t>
            </a:r>
            <a:r>
              <a:rPr lang="en-US" dirty="0" err="1"/>
              <a:t>δu</a:t>
            </a:r>
            <a:r>
              <a:rPr lang="en-US" dirty="0"/>
              <a:t>| is smaller than a certain tolerance fixed by the user (usually 1-3 voxels), which means the displacement field u(x) has been correctly measured.</a:t>
            </a:r>
          </a:p>
          <a:p>
            <a:endParaRPr lang="en-US" dirty="0"/>
          </a:p>
          <a:p>
            <a:r>
              <a:rPr lang="en-US" dirty="0"/>
              <a:t>To validate that the algorithm converged to a meaningful value of the displacement field, it is recommended to check the correlation residuals image, η=f-g. The results are deemed trustworthy when the standard deviation of the residuals is limited to the image noise. A non-uniform residual image or a pack of high residuals in the residual histogram indicate that the solution could be improved. Residual maps are presented in the tutorial associated with this module.</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23</a:t>
            </a:fld>
            <a:endParaRPr lang="nl-NL"/>
          </a:p>
        </p:txBody>
      </p:sp>
    </p:spTree>
    <p:extLst>
      <p:ext uri="{BB962C8B-B14F-4D97-AF65-F5344CB8AC3E}">
        <p14:creationId xmlns:p14="http://schemas.microsoft.com/office/powerpoint/2010/main" val="1893322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s5</a:t>
            </a:r>
            <a:endParaRPr lang="en-BE" dirty="0"/>
          </a:p>
        </p:txBody>
      </p:sp>
      <p:sp>
        <p:nvSpPr>
          <p:cNvPr id="4" name="Slide Number Placeholder 3"/>
          <p:cNvSpPr>
            <a:spLocks noGrp="1"/>
          </p:cNvSpPr>
          <p:nvPr>
            <p:ph type="sldNum" sz="quarter" idx="5"/>
          </p:nvPr>
        </p:nvSpPr>
        <p:spPr/>
        <p:txBody>
          <a:bodyPr/>
          <a:lstStyle/>
          <a:p>
            <a:fld id="{8954E32A-327F-AF4B-8E1F-209FBF93D26D}" type="slidenum">
              <a:rPr lang="nl-NL" smtClean="0"/>
              <a:t>24</a:t>
            </a:fld>
            <a:endParaRPr lang="nl-NL"/>
          </a:p>
        </p:txBody>
      </p:sp>
    </p:spTree>
    <p:extLst>
      <p:ext uri="{BB962C8B-B14F-4D97-AF65-F5344CB8AC3E}">
        <p14:creationId xmlns:p14="http://schemas.microsoft.com/office/powerpoint/2010/main" val="838951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E24FD-F8FC-0D62-F6F9-C5D585A47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DFC015-7B73-9390-9DB4-6AB01A879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BD853-16DA-D8A0-F810-366214068D85}"/>
              </a:ext>
            </a:extLst>
          </p:cNvPr>
          <p:cNvSpPr>
            <a:spLocks noGrp="1"/>
          </p:cNvSpPr>
          <p:nvPr>
            <p:ph type="body" idx="1"/>
          </p:nvPr>
        </p:nvSpPr>
        <p:spPr/>
        <p:txBody>
          <a:bodyPr/>
          <a:lstStyle/>
          <a:p>
            <a:r>
              <a:rPr lang="en-US" dirty="0"/>
              <a:t>s6</a:t>
            </a:r>
            <a:endParaRPr lang="en-BE" dirty="0"/>
          </a:p>
        </p:txBody>
      </p:sp>
      <p:sp>
        <p:nvSpPr>
          <p:cNvPr id="4" name="Slide Number Placeholder 3">
            <a:extLst>
              <a:ext uri="{FF2B5EF4-FFF2-40B4-BE49-F238E27FC236}">
                <a16:creationId xmlns:a16="http://schemas.microsoft.com/office/drawing/2014/main" id="{16332404-70B3-7A2B-3AC9-FEE42056737A}"/>
              </a:ext>
            </a:extLst>
          </p:cNvPr>
          <p:cNvSpPr>
            <a:spLocks noGrp="1"/>
          </p:cNvSpPr>
          <p:nvPr>
            <p:ph type="sldNum" sz="quarter" idx="5"/>
          </p:nvPr>
        </p:nvSpPr>
        <p:spPr/>
        <p:txBody>
          <a:bodyPr/>
          <a:lstStyle/>
          <a:p>
            <a:fld id="{8954E32A-327F-AF4B-8E1F-209FBF93D26D}" type="slidenum">
              <a:rPr lang="nl-NL" smtClean="0"/>
              <a:t>25</a:t>
            </a:fld>
            <a:endParaRPr lang="nl-NL"/>
          </a:p>
        </p:txBody>
      </p:sp>
    </p:spTree>
    <p:extLst>
      <p:ext uri="{BB962C8B-B14F-4D97-AF65-F5344CB8AC3E}">
        <p14:creationId xmlns:p14="http://schemas.microsoft.com/office/powerpoint/2010/main" val="2702738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E4A2A-0DC4-46CB-D718-932FD3629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E0372-8037-2AA7-B801-879E11FD3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C1E3D3-0C34-FFA5-F34B-8A8998E9C9DE}"/>
              </a:ext>
            </a:extLst>
          </p:cNvPr>
          <p:cNvSpPr>
            <a:spLocks noGrp="1"/>
          </p:cNvSpPr>
          <p:nvPr>
            <p:ph type="body" idx="1"/>
          </p:nvPr>
        </p:nvSpPr>
        <p:spPr/>
        <p:txBody>
          <a:bodyPr/>
          <a:lstStyle/>
          <a:p>
            <a:r>
              <a:rPr lang="en-US" dirty="0"/>
              <a:t>s4</a:t>
            </a:r>
            <a:endParaRPr lang="en-BE" dirty="0"/>
          </a:p>
        </p:txBody>
      </p:sp>
      <p:sp>
        <p:nvSpPr>
          <p:cNvPr id="4" name="Slide Number Placeholder 3">
            <a:extLst>
              <a:ext uri="{FF2B5EF4-FFF2-40B4-BE49-F238E27FC236}">
                <a16:creationId xmlns:a16="http://schemas.microsoft.com/office/drawing/2014/main" id="{3B4D4035-8932-0FB2-A423-4C1292FC96CB}"/>
              </a:ext>
            </a:extLst>
          </p:cNvPr>
          <p:cNvSpPr>
            <a:spLocks noGrp="1"/>
          </p:cNvSpPr>
          <p:nvPr>
            <p:ph type="sldNum" sz="quarter" idx="5"/>
          </p:nvPr>
        </p:nvSpPr>
        <p:spPr/>
        <p:txBody>
          <a:bodyPr/>
          <a:lstStyle/>
          <a:p>
            <a:fld id="{8954E32A-327F-AF4B-8E1F-209FBF93D26D}" type="slidenum">
              <a:rPr lang="nl-NL" smtClean="0"/>
              <a:t>26</a:t>
            </a:fld>
            <a:endParaRPr lang="nl-NL"/>
          </a:p>
        </p:txBody>
      </p:sp>
    </p:spTree>
    <p:extLst>
      <p:ext uri="{BB962C8B-B14F-4D97-AF65-F5344CB8AC3E}">
        <p14:creationId xmlns:p14="http://schemas.microsoft.com/office/powerpoint/2010/main" val="3223413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6A79A-B558-73F4-030F-DAC5851CE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0CD1D-CB2E-00CB-7345-2825C8DA0E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8E36F-98C9-0A57-790D-FA9AB6746E68}"/>
              </a:ext>
            </a:extLst>
          </p:cNvPr>
          <p:cNvSpPr>
            <a:spLocks noGrp="1"/>
          </p:cNvSpPr>
          <p:nvPr>
            <p:ph type="body" idx="1"/>
          </p:nvPr>
        </p:nvSpPr>
        <p:spPr/>
        <p:txBody>
          <a:bodyPr/>
          <a:lstStyle/>
          <a:p>
            <a:r>
              <a:rPr lang="en-US" dirty="0"/>
              <a:t>S2 no cm</a:t>
            </a:r>
            <a:endParaRPr lang="en-BE" dirty="0"/>
          </a:p>
        </p:txBody>
      </p:sp>
      <p:sp>
        <p:nvSpPr>
          <p:cNvPr id="4" name="Slide Number Placeholder 3">
            <a:extLst>
              <a:ext uri="{FF2B5EF4-FFF2-40B4-BE49-F238E27FC236}">
                <a16:creationId xmlns:a16="http://schemas.microsoft.com/office/drawing/2014/main" id="{D08AC5F8-880B-5FF0-6E9D-CA225F032DBD}"/>
              </a:ext>
            </a:extLst>
          </p:cNvPr>
          <p:cNvSpPr>
            <a:spLocks noGrp="1"/>
          </p:cNvSpPr>
          <p:nvPr>
            <p:ph type="sldNum" sz="quarter" idx="5"/>
          </p:nvPr>
        </p:nvSpPr>
        <p:spPr/>
        <p:txBody>
          <a:bodyPr/>
          <a:lstStyle/>
          <a:p>
            <a:fld id="{8954E32A-327F-AF4B-8E1F-209FBF93D26D}" type="slidenum">
              <a:rPr lang="nl-NL" smtClean="0"/>
              <a:t>27</a:t>
            </a:fld>
            <a:endParaRPr lang="nl-NL"/>
          </a:p>
        </p:txBody>
      </p:sp>
    </p:spTree>
    <p:extLst>
      <p:ext uri="{BB962C8B-B14F-4D97-AF65-F5344CB8AC3E}">
        <p14:creationId xmlns:p14="http://schemas.microsoft.com/office/powerpoint/2010/main" val="78246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userDrawn="1"/>
        </p:nvSpPr>
        <p:spPr>
          <a:xfrm>
            <a:off x="0" y="647998"/>
            <a:ext cx="12193200" cy="4456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p:cNvSpPr>
            <a:spLocks noGrp="1"/>
          </p:cNvSpPr>
          <p:nvPr>
            <p:ph type="dt" sz="half" idx="10"/>
          </p:nvPr>
        </p:nvSpPr>
        <p:spPr/>
        <p:txBody>
          <a:bodyPr/>
          <a:lstStyle/>
          <a:p>
            <a:fld id="{F4FC895B-6F99-403E-9EE9-50DE52D84F51}" type="datetime1">
              <a:rPr lang="nl-BE" smtClean="0"/>
              <a:t>26/05/2026</a:t>
            </a:fld>
            <a:endParaRPr lang="nl-NL"/>
          </a:p>
        </p:txBody>
      </p:sp>
      <p:sp>
        <p:nvSpPr>
          <p:cNvPr id="5" name="Tijdelijke aanduiding voor voettekst 4"/>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12"/>
          </p:nvPr>
        </p:nvSpPr>
        <p:spPr/>
        <p:txBody>
          <a:bodyPr/>
          <a:lstStyle>
            <a:lvl1pPr>
              <a:defRPr sz="1400"/>
            </a:lvl1pPr>
          </a:lstStyle>
          <a:p>
            <a:fld id="{0A297500-7527-634B-90F4-69D0994C32B4}" type="slidenum">
              <a:rPr lang="nl-NL" smtClean="0"/>
              <a:pPr/>
              <a:t>‹#›</a:t>
            </a:fld>
            <a:endParaRPr lang="nl-NL" dirty="0"/>
          </a:p>
        </p:txBody>
      </p:sp>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5999" y="1800000"/>
            <a:ext cx="6096524" cy="2386800"/>
          </a:xfrm>
        </p:spPr>
        <p:txBody>
          <a:bodyPr anchor="b"/>
          <a:lstStyle>
            <a:lvl1pPr>
              <a:defRPr sz="4000" baseline="0">
                <a:solidFill>
                  <a:schemeClr val="tx2"/>
                </a:solidFill>
              </a:defRPr>
            </a:lvl1pPr>
          </a:lstStyle>
          <a:p>
            <a:r>
              <a:rPr lang="en-US" dirty="0"/>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82C559BD-3752-4AFA-9E4D-801C1E4D35A6}" type="datetime1">
              <a:rPr lang="nl-BE" smtClean="0"/>
              <a:t>26/05/2026</a:t>
            </a:fld>
            <a:endParaRPr lang="nl-NL" dirty="0"/>
          </a:p>
        </p:txBody>
      </p:sp>
      <p:sp>
        <p:nvSpPr>
          <p:cNvPr id="5" name="Tijdelijke aanduiding voor voettekst 4"/>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8" name="Picture Placeholder 4"/>
          <p:cNvSpPr>
            <a:spLocks noGrp="1"/>
          </p:cNvSpPr>
          <p:nvPr>
            <p:ph type="pic" sz="quarter" idx="13"/>
          </p:nvPr>
        </p:nvSpPr>
        <p:spPr>
          <a:xfrm>
            <a:off x="7248525" y="584201"/>
            <a:ext cx="4368673" cy="2376000"/>
          </a:xfrm>
        </p:spPr>
        <p:txBody>
          <a:bodyPr/>
          <a:lstStyle/>
          <a:p>
            <a:r>
              <a:rPr lang="en-US"/>
              <a:t>Click icon to add picture</a:t>
            </a:r>
            <a:endParaRPr lang="nl-NL"/>
          </a:p>
        </p:txBody>
      </p:sp>
      <p:sp>
        <p:nvSpPr>
          <p:cNvPr id="9" name="Picture Placeholder 4"/>
          <p:cNvSpPr>
            <a:spLocks noGrp="1"/>
          </p:cNvSpPr>
          <p:nvPr>
            <p:ph type="pic" sz="quarter" idx="14"/>
          </p:nvPr>
        </p:nvSpPr>
        <p:spPr>
          <a:xfrm>
            <a:off x="7248262" y="3248513"/>
            <a:ext cx="4368673" cy="2376000"/>
          </a:xfrm>
        </p:spPr>
        <p:txBody>
          <a:bodyPr/>
          <a:lstStyle/>
          <a:p>
            <a:r>
              <a:rPr lang="en-US"/>
              <a:t>Click icon to add picture</a:t>
            </a:r>
            <a:endParaRPr lang="nl-NL"/>
          </a:p>
        </p:txBody>
      </p:sp>
    </p:spTree>
    <p:extLst>
      <p:ext uri="{BB962C8B-B14F-4D97-AF65-F5344CB8AC3E}">
        <p14:creationId xmlns:p14="http://schemas.microsoft.com/office/powerpoint/2010/main" val="952148524"/>
      </p:ext>
    </p:extLst>
  </p:cSld>
  <p:clrMapOvr>
    <a:masterClrMapping/>
  </p:clrMapOvr>
  <p:extLst>
    <p:ext uri="{DCECCB84-F9BA-43D5-87BE-67443E8EF086}">
      <p15:sldGuideLst xmlns:p15="http://schemas.microsoft.com/office/powerpoint/2012/main">
        <p15:guide id="1" orient="horz" pos="3543">
          <p15:clr>
            <a:srgbClr val="FBAE40"/>
          </p15:clr>
        </p15:guide>
        <p15:guide id="2" pos="42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ekopWit">
    <p:spTree>
      <p:nvGrpSpPr>
        <p:cNvPr id="1" name=""/>
        <p:cNvGrpSpPr/>
        <p:nvPr/>
      </p:nvGrpSpPr>
      <p:grpSpPr>
        <a:xfrm>
          <a:off x="0" y="0"/>
          <a:ext cx="0" cy="0"/>
          <a:chOff x="0" y="0"/>
          <a:chExt cx="0" cy="0"/>
        </a:xfrm>
      </p:grpSpPr>
      <p:sp>
        <p:nvSpPr>
          <p:cNvPr id="2" name="Titel 1"/>
          <p:cNvSpPr>
            <a:spLocks noGrp="1"/>
          </p:cNvSpPr>
          <p:nvPr>
            <p:ph type="title"/>
          </p:nvPr>
        </p:nvSpPr>
        <p:spPr>
          <a:xfrm>
            <a:off x="575999" y="1800000"/>
            <a:ext cx="6096264" cy="2386800"/>
          </a:xfrm>
        </p:spPr>
        <p:txBody>
          <a:bodyPr anchor="b">
            <a:normAutofit/>
          </a:bodyPr>
          <a:lstStyle>
            <a:lvl1pPr>
              <a:defRPr sz="4000"/>
            </a:lvl1pPr>
          </a:lstStyle>
          <a:p>
            <a:r>
              <a:rPr lang="en-US"/>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FA2C4BC7-429B-4EB5-8CAD-44814D1F9FEA}" type="datetime1">
              <a:rPr lang="nl-BE" smtClean="0"/>
              <a:t>26/05/2026</a:t>
            </a:fld>
            <a:endParaRPr lang="nl-NL" dirty="0"/>
          </a:p>
        </p:txBody>
      </p:sp>
      <p:sp>
        <p:nvSpPr>
          <p:cNvPr id="5" name="Tijdelijke aanduiding voor voettekst 4"/>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7" name="Picture Placeholder 4"/>
          <p:cNvSpPr>
            <a:spLocks noGrp="1"/>
          </p:cNvSpPr>
          <p:nvPr>
            <p:ph type="pic" sz="quarter" idx="13"/>
          </p:nvPr>
        </p:nvSpPr>
        <p:spPr>
          <a:xfrm>
            <a:off x="7248525" y="584201"/>
            <a:ext cx="4368673" cy="5040312"/>
          </a:xfrm>
        </p:spPr>
        <p:txBody>
          <a:bodyPr/>
          <a:lstStyle/>
          <a:p>
            <a:r>
              <a:rPr lang="en-US"/>
              <a:t>Click icon to add picture</a:t>
            </a:r>
            <a:endParaRPr lang="nl-NL"/>
          </a:p>
        </p:txBody>
      </p:sp>
    </p:spTree>
  </p:cSld>
  <p:clrMapOvr>
    <a:masterClrMapping/>
  </p:clrMapOvr>
  <p:extLst>
    <p:ext uri="{DCECCB84-F9BA-43D5-87BE-67443E8EF086}">
      <p15:sldGuideLst xmlns:p15="http://schemas.microsoft.com/office/powerpoint/2012/main">
        <p15:guide id="1" orient="horz" pos="3543" userDrawn="1">
          <p15:clr>
            <a:srgbClr val="FBAE40"/>
          </p15:clr>
        </p15:guide>
        <p15:guide id="2" pos="4203" userDrawn="1">
          <p15:clr>
            <a:srgbClr val="FBAE40"/>
          </p15:clr>
        </p15:guide>
        <p15:guide id="3" orient="horz" pos="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742BB837-4C40-4766-9F10-AABA66050CDD}" type="datetime1">
              <a:rPr lang="nl-BE" smtClean="0"/>
              <a:t>26/05/2026</a:t>
            </a:fld>
            <a:endParaRPr lang="nl-NL"/>
          </a:p>
        </p:txBody>
      </p:sp>
      <p:sp>
        <p:nvSpPr>
          <p:cNvPr id="6" name="Tijdelijke aanduiding voor voettekst 5"/>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7" name="Tijdelijke aanduiding voor dianummer 6"/>
          <p:cNvSpPr>
            <a:spLocks noGrp="1"/>
          </p:cNvSpPr>
          <p:nvPr>
            <p:ph type="sldNum" sz="quarter" idx="12"/>
          </p:nvPr>
        </p:nvSpPr>
        <p:spPr/>
        <p:txBody>
          <a:bodyPr/>
          <a:lstStyle/>
          <a:p>
            <a:fld id="{0A297500-7527-634B-90F4-69D0994C32B4}" type="slidenum">
              <a:rPr lang="nl-NL" smtClean="0"/>
              <a:t>‹#›</a:t>
            </a:fld>
            <a:endParaRPr lang="nl-NL"/>
          </a:p>
        </p:txBody>
      </p:sp>
      <p:sp>
        <p:nvSpPr>
          <p:cNvPr id="9" name="Tijdelijke aanduiding voor tekst 2"/>
          <p:cNvSpPr>
            <a:spLocks noGrp="1"/>
          </p:cNvSpPr>
          <p:nvPr>
            <p:ph idx="1"/>
          </p:nvPr>
        </p:nvSpPr>
        <p:spPr>
          <a:xfrm>
            <a:off x="576000" y="1656000"/>
            <a:ext cx="5400000" cy="4464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2" name="Content Placeholder 11"/>
          <p:cNvSpPr>
            <a:spLocks noGrp="1"/>
          </p:cNvSpPr>
          <p:nvPr>
            <p:ph sz="quarter" idx="13"/>
          </p:nvPr>
        </p:nvSpPr>
        <p:spPr>
          <a:xfrm>
            <a:off x="6217200" y="1656000"/>
            <a:ext cx="5400000" cy="4464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859589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576000" y="1656000"/>
            <a:ext cx="5421575"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p:cNvSpPr>
            <a:spLocks noGrp="1"/>
          </p:cNvSpPr>
          <p:nvPr>
            <p:ph sz="half" idx="2"/>
          </p:nvPr>
        </p:nvSpPr>
        <p:spPr>
          <a:xfrm>
            <a:off x="576000" y="2276271"/>
            <a:ext cx="5421575"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tekst 4"/>
          <p:cNvSpPr>
            <a:spLocks noGrp="1"/>
          </p:cNvSpPr>
          <p:nvPr>
            <p:ph type="body" sz="quarter" idx="3"/>
          </p:nvPr>
        </p:nvSpPr>
        <p:spPr>
          <a:xfrm>
            <a:off x="6172200" y="1656000"/>
            <a:ext cx="5445000"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p:cNvSpPr>
            <a:spLocks noGrp="1"/>
          </p:cNvSpPr>
          <p:nvPr>
            <p:ph sz="quarter" idx="4"/>
          </p:nvPr>
        </p:nvSpPr>
        <p:spPr>
          <a:xfrm>
            <a:off x="6172200" y="2276271"/>
            <a:ext cx="5445000"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6"/>
          <p:cNvSpPr>
            <a:spLocks noGrp="1"/>
          </p:cNvSpPr>
          <p:nvPr>
            <p:ph type="dt" sz="half" idx="10"/>
          </p:nvPr>
        </p:nvSpPr>
        <p:spPr/>
        <p:txBody>
          <a:bodyPr/>
          <a:lstStyle/>
          <a:p>
            <a:fld id="{81059DC9-3BD5-4983-BF60-D62CF6ADC67A}" type="datetime1">
              <a:rPr lang="nl-BE" smtClean="0"/>
              <a:t>26/05/2026</a:t>
            </a:fld>
            <a:endParaRPr lang="nl-NL" dirty="0"/>
          </a:p>
        </p:txBody>
      </p:sp>
      <p:sp>
        <p:nvSpPr>
          <p:cNvPr id="8" name="Tijdelijke aanduiding voor voettekst 7"/>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9" name="Tijdelijke aanduiding voor dianummer 8"/>
          <p:cNvSpPr>
            <a:spLocks noGrp="1"/>
          </p:cNvSpPr>
          <p:nvPr>
            <p:ph type="sldNum" sz="quarter" idx="12"/>
          </p:nvPr>
        </p:nvSpPr>
        <p:spPr/>
        <p:txBody>
          <a:bodyPr/>
          <a:lstStyle/>
          <a:p>
            <a:fld id="{0A297500-7527-634B-90F4-69D0994C32B4}" type="slidenum">
              <a:rPr lang="nl-NL" smtClean="0"/>
              <a:t>‹#›</a:t>
            </a:fld>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784001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00BD8998-CAA1-4606-A9D9-8FE2758F3D6F}" type="datetime1">
              <a:rPr lang="nl-BE" smtClean="0"/>
              <a:t>26/05/2026</a:t>
            </a:fld>
            <a:endParaRPr lang="nl-NL"/>
          </a:p>
        </p:txBody>
      </p:sp>
      <p:sp>
        <p:nvSpPr>
          <p:cNvPr id="4" name="Tijdelijke aanduiding voor voettekst 3"/>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a:t>
            </a:fld>
            <a:endParaRPr lang="nl-NL"/>
          </a:p>
        </p:txBody>
      </p:sp>
      <p:sp>
        <p:nvSpPr>
          <p:cNvPr id="6" name="Title 5"/>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54663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A0B14AC1-2697-4967-B61E-FF0A101A0499}" type="datetime1">
              <a:rPr lang="nl-BE" smtClean="0"/>
              <a:t>26/05/2026</a:t>
            </a:fld>
            <a:endParaRPr lang="nl-NL"/>
          </a:p>
        </p:txBody>
      </p:sp>
      <p:sp>
        <p:nvSpPr>
          <p:cNvPr id="3" name="Tijdelijke aanduiding voor voettekst 2"/>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30777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ekopSlot">
    <p:spTree>
      <p:nvGrpSpPr>
        <p:cNvPr id="1" name=""/>
        <p:cNvGrpSpPr/>
        <p:nvPr/>
      </p:nvGrpSpPr>
      <p:grpSpPr>
        <a:xfrm>
          <a:off x="0" y="0"/>
          <a:ext cx="0" cy="0"/>
          <a:chOff x="0" y="0"/>
          <a:chExt cx="0" cy="0"/>
        </a:xfrm>
      </p:grpSpPr>
      <p:sp>
        <p:nvSpPr>
          <p:cNvPr id="9" name="Rechthoek 8"/>
          <p:cNvSpPr/>
          <p:nvPr userDrawn="1"/>
        </p:nvSpPr>
        <p:spPr>
          <a:xfrm>
            <a:off x="0" y="0"/>
            <a:ext cx="12193200" cy="6209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9120" y="510988"/>
            <a:ext cx="11039793" cy="5184424"/>
          </a:xfrm>
        </p:spPr>
        <p:txBody>
          <a:bodyPr anchor="ctr" anchorCtr="0">
            <a:noAutofit/>
          </a:bodyPr>
          <a:lstStyle>
            <a:lvl1pPr algn="ctr">
              <a:defRPr sz="6000" baseline="0">
                <a:solidFill>
                  <a:schemeClr val="bg1"/>
                </a:solidFill>
              </a:defRPr>
            </a:lvl1pPr>
          </a:lstStyle>
          <a:p>
            <a:r>
              <a:rPr lang="en-US" dirty="0"/>
              <a:t>Click to edit Master title style</a:t>
            </a:r>
            <a:endParaRPr lang="nl-NL" dirty="0"/>
          </a:p>
        </p:txBody>
      </p:sp>
      <p:sp>
        <p:nvSpPr>
          <p:cNvPr id="4" name="Tijdelijke aanduiding voor datum 3"/>
          <p:cNvSpPr>
            <a:spLocks noGrp="1"/>
          </p:cNvSpPr>
          <p:nvPr>
            <p:ph type="dt" sz="half" idx="10"/>
          </p:nvPr>
        </p:nvSpPr>
        <p:spPr/>
        <p:txBody>
          <a:bodyPr/>
          <a:lstStyle/>
          <a:p>
            <a:fld id="{AC9EE5DB-9B9A-4F76-8185-23AA53E8C816}" type="datetime1">
              <a:rPr lang="nl-BE" smtClean="0"/>
              <a:t>26/05/2026</a:t>
            </a:fld>
            <a:endParaRPr lang="nl-NL" dirty="0"/>
          </a:p>
        </p:txBody>
      </p:sp>
      <p:sp>
        <p:nvSpPr>
          <p:cNvPr id="5" name="Tijdelijke aanduiding voor voettekst 4"/>
          <p:cNvSpPr>
            <a:spLocks noGrp="1"/>
          </p:cNvSpPr>
          <p:nvPr>
            <p:ph type="ftr" sz="quarter" idx="11"/>
          </p:nvPr>
        </p:nvSpPr>
        <p:spPr/>
        <p:txBody>
          <a:bodyPr/>
          <a:lstStyle/>
          <a:p>
            <a:r>
              <a:rPr lang="en-US"/>
              <a:t>KU Leuven Additive Manufacturing Institute</a:t>
            </a:r>
            <a:endParaRPr lang="nl-NL"/>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userDrawn="1"/>
        </p:nvSpPr>
        <p:spPr>
          <a:xfrm>
            <a:off x="0" y="647998"/>
            <a:ext cx="12193200" cy="4456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pic>
        <p:nvPicPr>
          <p:cNvPr id="4" name="Content Placeholder 8" descr="Graphical user interface, text, application&#10;&#10;Description automatically generated">
            <a:extLst>
              <a:ext uri="{FF2B5EF4-FFF2-40B4-BE49-F238E27FC236}">
                <a16:creationId xmlns:a16="http://schemas.microsoft.com/office/drawing/2014/main" id="{415E78BB-B486-C9E0-47E0-692AFCD95BCC}"/>
              </a:ext>
            </a:extLst>
          </p:cNvPr>
          <p:cNvPicPr>
            <a:picLocks noChangeAspect="1"/>
          </p:cNvPicPr>
          <p:nvPr userDrawn="1"/>
        </p:nvPicPr>
        <p:blipFill rotWithShape="1">
          <a:blip r:embed="rId2"/>
          <a:srcRect t="1" b="-5719"/>
          <a:stretch/>
        </p:blipFill>
        <p:spPr>
          <a:xfrm>
            <a:off x="362745" y="363117"/>
            <a:ext cx="2892640" cy="1160883"/>
          </a:xfrm>
          <a:prstGeom prst="rect">
            <a:avLst/>
          </a:prstGeom>
        </p:spPr>
      </p:pic>
    </p:spTree>
    <p:extLst>
      <p:ext uri="{BB962C8B-B14F-4D97-AF65-F5344CB8AC3E}">
        <p14:creationId xmlns:p14="http://schemas.microsoft.com/office/powerpoint/2010/main" val="411301452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D237FBF1-A178-46D0-97AE-13247DA0E47A}" type="datetime1">
              <a:rPr lang="nl-BE" smtClean="0"/>
              <a:t>26/05/2026</a:t>
            </a:fld>
            <a:endParaRPr lang="nl-NL"/>
          </a:p>
        </p:txBody>
      </p:sp>
      <p:sp>
        <p:nvSpPr>
          <p:cNvPr id="4" name="Tijdelijke aanduiding voor voettekst 3"/>
          <p:cNvSpPr>
            <a:spLocks noGrp="1"/>
          </p:cNvSpPr>
          <p:nvPr>
            <p:ph type="ftr" sz="quarter" idx="11"/>
          </p:nvPr>
        </p:nvSpPr>
        <p:spPr/>
        <p:txBody>
          <a:bodyPr/>
          <a:lstStyle/>
          <a:p>
            <a:r>
              <a:rPr lang="en-US"/>
              <a:t>KU Leuven Additive Manufacturing Institute</a:t>
            </a:r>
            <a:endParaRPr lang="nl-NL"/>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a:t>
            </a:fld>
            <a:endParaRPr lang="nl-NL"/>
          </a:p>
        </p:txBody>
      </p:sp>
      <p:sp>
        <p:nvSpPr>
          <p:cNvPr id="6" name="Title 5"/>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2976605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7" name="Rechthoek 6"/>
          <p:cNvSpPr/>
          <p:nvPr/>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p:nvSpPr>
        <p:spPr>
          <a:xfrm>
            <a:off x="0" y="647998"/>
            <a:ext cx="12193200" cy="6210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791" y="1350253"/>
            <a:ext cx="4648209" cy="5507747"/>
          </a:xfrm>
          <a:prstGeom prst="rect">
            <a:avLst/>
          </a:prstGeom>
        </p:spPr>
      </p:pic>
      <p:sp>
        <p:nvSpPr>
          <p:cNvPr id="12" name="Ondertitel 2"/>
          <p:cNvSpPr>
            <a:spLocks noGrp="1"/>
          </p:cNvSpPr>
          <p:nvPr>
            <p:ph type="subTitle" idx="1"/>
          </p:nvPr>
        </p:nvSpPr>
        <p:spPr>
          <a:xfrm>
            <a:off x="576003" y="4359604"/>
            <a:ext cx="8333999" cy="1655999"/>
          </a:xfrm>
        </p:spPr>
        <p:txBody>
          <a:bodyPr lIns="0" tIns="0" rIns="0" bIns="0"/>
          <a:lstStyle>
            <a:lvl1pPr marL="0" indent="0" algn="l">
              <a:buNone/>
              <a:defRPr sz="24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 om de ondertitelstijl van het model te bewerken</a:t>
            </a:r>
            <a:endParaRPr lang="nl-NL" dirty="0"/>
          </a:p>
        </p:txBody>
      </p:sp>
      <p:sp>
        <p:nvSpPr>
          <p:cNvPr id="3" name="Title 2"/>
          <p:cNvSpPr>
            <a:spLocks noGrp="1"/>
          </p:cNvSpPr>
          <p:nvPr>
            <p:ph type="title"/>
          </p:nvPr>
        </p:nvSpPr>
        <p:spPr>
          <a:xfrm>
            <a:off x="576000" y="1800000"/>
            <a:ext cx="8334000" cy="2386800"/>
          </a:xfrm>
        </p:spPr>
        <p:txBody>
          <a:bodyPr>
            <a:normAutofit/>
          </a:bodyPr>
          <a:lstStyle>
            <a:lvl1pPr>
              <a:defRPr sz="4000">
                <a:solidFill>
                  <a:schemeClr val="bg1"/>
                </a:solidFill>
              </a:defRPr>
            </a:lvl1pPr>
          </a:lstStyle>
          <a:p>
            <a:r>
              <a:rPr lang="nl-NL" dirty="0"/>
              <a:t>Klik om de stijl te bewerken</a:t>
            </a:r>
          </a:p>
        </p:txBody>
      </p:sp>
    </p:spTree>
    <p:extLst>
      <p:ext uri="{BB962C8B-B14F-4D97-AF65-F5344CB8AC3E}">
        <p14:creationId xmlns:p14="http://schemas.microsoft.com/office/powerpoint/2010/main" val="3320380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4" name="Tijdelijke aanduiding voor datum 3"/>
          <p:cNvSpPr>
            <a:spLocks noGrp="1"/>
          </p:cNvSpPr>
          <p:nvPr>
            <p:ph type="dt" sz="half" idx="10"/>
          </p:nvPr>
        </p:nvSpPr>
        <p:spPr/>
        <p:txBody>
          <a:bodyPr/>
          <a:lstStyle/>
          <a:p>
            <a:fld id="{45D99733-BE63-45B1-A039-71DC7954A3D8}" type="datetime1">
              <a:rPr lang="nl-BE" smtClean="0"/>
              <a:t>26/05/2026</a:t>
            </a:fld>
            <a:endParaRPr lang="nl-NL"/>
          </a:p>
        </p:txBody>
      </p:sp>
      <p:sp>
        <p:nvSpPr>
          <p:cNvPr id="5" name="Tijdelijke aanduiding voor voettekst 4"/>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12"/>
          </p:nvPr>
        </p:nvSpPr>
        <p:spPr/>
        <p:txBody>
          <a:bodyPr/>
          <a:lstStyle/>
          <a:p>
            <a:fld id="{CF179DAE-D0A6-40C3-B8BC-6A97C268D03A}" type="slidenum">
              <a:rPr lang="nl-NL" smtClean="0"/>
              <a:t>‹#›</a:t>
            </a:fld>
            <a:endParaRPr lang="nl-NL"/>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9" name="Titel 1"/>
          <p:cNvSpPr>
            <a:spLocks noGrp="1"/>
          </p:cNvSpPr>
          <p:nvPr>
            <p:ph type="title"/>
          </p:nvPr>
        </p:nvSpPr>
        <p:spPr>
          <a:xfrm>
            <a:off x="576003" y="1800000"/>
            <a:ext cx="8333999" cy="2386800"/>
          </a:xfrm>
        </p:spPr>
        <p:txBody>
          <a:bodyPr anchor="b">
            <a:normAutofit/>
          </a:bodyPr>
          <a:lstStyle>
            <a:lvl1pPr>
              <a:defRPr sz="4000" baseline="0">
                <a:solidFill>
                  <a:srgbClr val="1D8DB0"/>
                </a:solidFill>
              </a:defRPr>
            </a:lvl1pPr>
          </a:lstStyle>
          <a:p>
            <a:r>
              <a:rPr lang="nl-NL"/>
              <a:t>Klik om de stijl te bewerken</a:t>
            </a:r>
            <a:endParaRPr lang="nl-NL" dirty="0"/>
          </a:p>
        </p:txBody>
      </p:sp>
      <p:sp>
        <p:nvSpPr>
          <p:cNvPr id="10"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005E77"/>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Tekststijl van het model bewerken</a:t>
            </a:r>
          </a:p>
        </p:txBody>
      </p:sp>
    </p:spTree>
    <p:extLst>
      <p:ext uri="{BB962C8B-B14F-4D97-AF65-F5344CB8AC3E}">
        <p14:creationId xmlns:p14="http://schemas.microsoft.com/office/powerpoint/2010/main" val="3322770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ekopWi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F3233694-4362-4FA0-BDC2-8F7225826C36}" type="datetime1">
              <a:rPr lang="nl-BE" smtClean="0"/>
              <a:t>26/05/2026</a:t>
            </a:fld>
            <a:endParaRPr lang="nl-NL"/>
          </a:p>
        </p:txBody>
      </p:sp>
      <p:sp>
        <p:nvSpPr>
          <p:cNvPr id="5" name="Tijdelijke aanduiding voor voettekst 4"/>
          <p:cNvSpPr>
            <a:spLocks noGrp="1"/>
          </p:cNvSpPr>
          <p:nvPr>
            <p:ph type="ftr" sz="quarter" idx="11"/>
          </p:nvPr>
        </p:nvSpPr>
        <p:spPr/>
        <p:txBody>
          <a:body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12"/>
          </p:nvPr>
        </p:nvSpPr>
        <p:spPr/>
        <p:txBody>
          <a:bodyPr/>
          <a:lstStyle/>
          <a:p>
            <a:fld id="{CF179DAE-D0A6-40C3-B8BC-6A97C268D03A}" type="slidenum">
              <a:rPr lang="nl-NL" smtClean="0"/>
              <a:t>‹#›</a:t>
            </a:fld>
            <a:endParaRPr lang="nl-NL"/>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8" name="Titel 1"/>
          <p:cNvSpPr>
            <a:spLocks noGrp="1"/>
          </p:cNvSpPr>
          <p:nvPr>
            <p:ph type="title"/>
          </p:nvPr>
        </p:nvSpPr>
        <p:spPr>
          <a:xfrm>
            <a:off x="576003" y="1800000"/>
            <a:ext cx="8333999" cy="2386800"/>
          </a:xfrm>
        </p:spPr>
        <p:txBody>
          <a:bodyPr anchor="b">
            <a:normAutofit/>
          </a:bodyPr>
          <a:lstStyle>
            <a:lvl1pPr>
              <a:defRPr sz="4000"/>
            </a:lvl1pPr>
          </a:lstStyle>
          <a:p>
            <a:r>
              <a:rPr lang="nl-NL" dirty="0"/>
              <a:t>Klik om de stijl te bewerken</a:t>
            </a:r>
          </a:p>
        </p:txBody>
      </p:sp>
      <p:sp>
        <p:nvSpPr>
          <p:cNvPr id="9"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2F4D5D"/>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dirty="0"/>
              <a:t>Tekststijl van het model bewerken</a:t>
            </a:r>
          </a:p>
        </p:txBody>
      </p:sp>
    </p:spTree>
    <p:extLst>
      <p:ext uri="{BB962C8B-B14F-4D97-AF65-F5344CB8AC3E}">
        <p14:creationId xmlns:p14="http://schemas.microsoft.com/office/powerpoint/2010/main" val="3270691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jdelijke aanduiding voor titel 1"/>
          <p:cNvSpPr>
            <a:spLocks noGrp="1"/>
          </p:cNvSpPr>
          <p:nvPr>
            <p:ph type="title"/>
          </p:nvPr>
        </p:nvSpPr>
        <p:spPr>
          <a:xfrm>
            <a:off x="576000" y="207036"/>
            <a:ext cx="11041200" cy="736393"/>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204686"/>
            <a:ext cx="11041200" cy="4915314"/>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55FA368C-5D76-463C-B69E-21F1902E4127}" type="datetime1">
              <a:rPr lang="nl-BE" smtClean="0"/>
              <a:t>26/05/2026</a:t>
            </a:fld>
            <a:endParaRPr lang="nl-NL" dirty="0"/>
          </a:p>
        </p:txBody>
      </p:sp>
      <p:sp>
        <p:nvSpPr>
          <p:cNvPr id="5" name="Tijdelijke aanduiding voor voettekst 4"/>
          <p:cNvSpPr>
            <a:spLocks noGrp="1"/>
          </p:cNvSpPr>
          <p:nvPr>
            <p:ph type="ftr" sz="quarter" idx="3"/>
          </p:nvPr>
        </p:nvSpPr>
        <p:spPr>
          <a:xfrm>
            <a:off x="53948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4"/>
          </p:nvPr>
        </p:nvSpPr>
        <p:spPr>
          <a:xfrm>
            <a:off x="576000" y="6210000"/>
            <a:ext cx="648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A297500-7527-634B-90F4-69D0994C32B4}" type="slidenum">
              <a:rPr lang="nl-NL" smtClean="0"/>
              <a:pPr/>
              <a:t>‹#›</a:t>
            </a:fld>
            <a:endParaRPr lang="nl-NL" dirty="0"/>
          </a:p>
        </p:txBody>
      </p:sp>
      <p:pic>
        <p:nvPicPr>
          <p:cNvPr id="11" name="Picture 10" descr="Graphical user interface, text, application&#10;&#10;Description automatically generated">
            <a:extLst>
              <a:ext uri="{FF2B5EF4-FFF2-40B4-BE49-F238E27FC236}">
                <a16:creationId xmlns:a16="http://schemas.microsoft.com/office/drawing/2014/main" id="{66BE6D3E-26A1-49A7-9E82-BE4E9BC2B039}"/>
              </a:ext>
            </a:extLst>
          </p:cNvPr>
          <p:cNvPicPr>
            <a:picLocks noChangeAspect="1"/>
          </p:cNvPicPr>
          <p:nvPr userDrawn="1"/>
        </p:nvPicPr>
        <p:blipFill rotWithShape="1">
          <a:blip r:embed="rId13"/>
          <a:srcRect t="1" r="30412" b="45763"/>
          <a:stretch/>
        </p:blipFill>
        <p:spPr>
          <a:xfrm>
            <a:off x="10322486" y="6306105"/>
            <a:ext cx="1248355" cy="442169"/>
          </a:xfrm>
          <a:prstGeom prst="rect">
            <a:avLst/>
          </a:prstGeom>
        </p:spPr>
      </p:pic>
      <p:pic>
        <p:nvPicPr>
          <p:cNvPr id="12" name="Picture 11" descr="Graphical user interface, text, application&#10;&#10;Description automatically generated">
            <a:extLst>
              <a:ext uri="{FF2B5EF4-FFF2-40B4-BE49-F238E27FC236}">
                <a16:creationId xmlns:a16="http://schemas.microsoft.com/office/drawing/2014/main" id="{0A83283C-6868-4A5D-BC94-38BE28F490F3}"/>
              </a:ext>
            </a:extLst>
          </p:cNvPr>
          <p:cNvPicPr>
            <a:picLocks noChangeAspect="1"/>
          </p:cNvPicPr>
          <p:nvPr userDrawn="1"/>
        </p:nvPicPr>
        <p:blipFill rotWithShape="1">
          <a:blip r:embed="rId13"/>
          <a:srcRect l="76699" t="4993" r="1107" b="45764"/>
          <a:stretch/>
        </p:blipFill>
        <p:spPr>
          <a:xfrm>
            <a:off x="11644477" y="6345843"/>
            <a:ext cx="398129" cy="401461"/>
          </a:xfrm>
          <a:prstGeom prst="rect">
            <a:avLst/>
          </a:prstGeom>
        </p:spPr>
      </p:pic>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61" r:id="rId9"/>
    <p:sldLayoutId id="2147483698" r:id="rId10"/>
    <p:sldLayoutId id="2147483700" r:id="rId11"/>
  </p:sldLayoutIdLst>
  <p:hf hdr="0" ftr="0" dt="0"/>
  <p:txStyles>
    <p:title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0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6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6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41200" y="6353999"/>
            <a:ext cx="1008305" cy="360000"/>
          </a:xfrm>
          <a:prstGeom prst="rect">
            <a:avLst/>
          </a:prstGeom>
        </p:spPr>
      </p:pic>
      <p:sp>
        <p:nvSpPr>
          <p:cNvPr id="2" name="Tijdelijke aanduiding voor titel 1"/>
          <p:cNvSpPr>
            <a:spLocks noGrp="1"/>
          </p:cNvSpPr>
          <p:nvPr>
            <p:ph type="title"/>
          </p:nvPr>
        </p:nvSpPr>
        <p:spPr>
          <a:xfrm>
            <a:off x="576000" y="216000"/>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CAEE848-1179-4248-9B4F-3B022AB14ABC}" type="datetime1">
              <a:rPr lang="nl-BE" smtClean="0"/>
              <a:t>26/05/2026</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dirty="0"/>
              <a:t>KU Leuven Additive Manufacturing </a:t>
            </a:r>
            <a:r>
              <a:rPr lang="nl-NL" dirty="0" err="1"/>
              <a:t>Institute</a:t>
            </a:r>
            <a:endParaRPr lang="nl-NL" dirty="0"/>
          </a:p>
        </p:txBody>
      </p:sp>
      <p:sp>
        <p:nvSpPr>
          <p:cNvPr id="6" name="Tijdelijke aanduiding voor dianummer 5"/>
          <p:cNvSpPr>
            <a:spLocks noGrp="1"/>
          </p:cNvSpPr>
          <p:nvPr>
            <p:ph type="sldNum" sz="quarter" idx="4"/>
          </p:nvPr>
        </p:nvSpPr>
        <p:spPr>
          <a:xfrm>
            <a:off x="576000" y="6210000"/>
            <a:ext cx="648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A297500-7527-634B-90F4-69D0994C32B4}" type="slidenum">
              <a:rPr lang="nl-NL" smtClean="0"/>
              <a:pPr/>
              <a:t>‹#›</a:t>
            </a:fld>
            <a:endParaRPr lang="nl-NL" dirty="0"/>
          </a:p>
        </p:txBody>
      </p:sp>
    </p:spTree>
    <p:extLst>
      <p:ext uri="{BB962C8B-B14F-4D97-AF65-F5344CB8AC3E}">
        <p14:creationId xmlns:p14="http://schemas.microsoft.com/office/powerpoint/2010/main" val="173252323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hf hdr="0" ft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gif"/><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igcv.fraunhofer.de/en/research/competences/multi-material.html" TargetMode="External"/><Relationship Id="rId5" Type="http://schemas.openxmlformats.org/officeDocument/2006/relationships/image" Target="../media/image16.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30.png"/><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9.png"/><Relationship Id="rId4" Type="http://schemas.openxmlformats.org/officeDocument/2006/relationships/image" Target="../media/image38.gif"/></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0.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8.png"/><Relationship Id="rId10" Type="http://schemas.openxmlformats.org/officeDocument/2006/relationships/image" Target="../media/image23.png"/><Relationship Id="rId4" Type="http://schemas.openxmlformats.org/officeDocument/2006/relationships/image" Target="../media/image49.png"/><Relationship Id="rId9"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48.png"/><Relationship Id="rId3" Type="http://schemas.openxmlformats.org/officeDocument/2006/relationships/image" Target="../media/image10.png"/><Relationship Id="rId21" Type="http://schemas.openxmlformats.org/officeDocument/2006/relationships/image" Target="../media/image23.pn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notesSlide" Target="../notesSlides/notesSlide10.xml"/><Relationship Id="rId16" Type="http://schemas.openxmlformats.org/officeDocument/2006/relationships/image" Target="../media/image66.png"/><Relationship Id="rId20"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png"/><Relationship Id="rId19" Type="http://schemas.openxmlformats.org/officeDocument/2006/relationships/image" Target="../media/image68.pn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0.png"/><Relationship Id="rId7" Type="http://schemas.openxmlformats.org/officeDocument/2006/relationships/image" Target="../media/image72.png"/><Relationship Id="rId12"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48.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jpg"/><Relationship Id="rId7" Type="http://schemas.openxmlformats.org/officeDocument/2006/relationships/image" Target="../media/image7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3.jp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47.png"/><Relationship Id="rId3" Type="http://schemas.openxmlformats.org/officeDocument/2006/relationships/image" Target="../media/image10.png"/><Relationship Id="rId7" Type="http://schemas.openxmlformats.org/officeDocument/2006/relationships/image" Target="../media/image43.png"/><Relationship Id="rId12" Type="http://schemas.openxmlformats.org/officeDocument/2006/relationships/image" Target="../media/image85.png"/><Relationship Id="rId17" Type="http://schemas.openxmlformats.org/officeDocument/2006/relationships/image" Target="../media/image48.png"/><Relationship Id="rId2" Type="http://schemas.openxmlformats.org/officeDocument/2006/relationships/notesSlide" Target="../notesSlides/notesSlide16.xml"/><Relationship Id="rId16"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84.png"/><Relationship Id="rId5" Type="http://schemas.openxmlformats.org/officeDocument/2006/relationships/image" Target="../media/image41.png"/><Relationship Id="rId15" Type="http://schemas.openxmlformats.org/officeDocument/2006/relationships/image" Target="../media/image87.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86.png"/></Relationships>
</file>

<file path=ppt/slides/_rels/slide25.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7.png"/><Relationship Id="rId3" Type="http://schemas.openxmlformats.org/officeDocument/2006/relationships/image" Target="../media/image10.png"/><Relationship Id="rId7" Type="http://schemas.openxmlformats.org/officeDocument/2006/relationships/image" Target="../media/image92.png"/><Relationship Id="rId12" Type="http://schemas.openxmlformats.org/officeDocument/2006/relationships/image" Target="../media/image9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50.png"/><Relationship Id="rId5" Type="http://schemas.openxmlformats.org/officeDocument/2006/relationships/image" Target="../media/image90.png"/><Relationship Id="rId15" Type="http://schemas.openxmlformats.org/officeDocument/2006/relationships/image" Target="../media/image48.pn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png"/><Relationship Id="rId14" Type="http://schemas.openxmlformats.org/officeDocument/2006/relationships/image" Target="../media/image98.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51.png"/><Relationship Id="rId4" Type="http://schemas.openxmlformats.org/officeDocument/2006/relationships/image" Target="../media/image99.png"/></Relationships>
</file>

<file path=ppt/slides/_rels/slide27.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0.png"/><Relationship Id="rId7" Type="http://schemas.openxmlformats.org/officeDocument/2006/relationships/image" Target="../media/image10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353896" y="1145795"/>
            <a:ext cx="6805333" cy="3926717"/>
          </a:xfrm>
          <a:solidFill>
            <a:srgbClr val="1D8DB0"/>
          </a:solidFill>
        </p:spPr>
        <p:txBody>
          <a:bodyPr>
            <a:normAutofit fontScale="90000"/>
          </a:bodyPr>
          <a:lstStyle/>
          <a:p>
            <a:r>
              <a:rPr lang="en-US" sz="3600" b="1" dirty="0">
                <a:latin typeface="Soleil" panose="02000503030000020004" pitchFamily="50" charset="0"/>
              </a:rPr>
              <a:t>EMMC 2026</a:t>
            </a:r>
            <a:br>
              <a:rPr lang="nl-NL" sz="3600" dirty="0">
                <a:latin typeface="Soleil" panose="02000503030000020004" pitchFamily="50" charset="0"/>
              </a:rPr>
            </a:br>
            <a:br>
              <a:rPr lang="nl-NL" sz="3600" dirty="0">
                <a:latin typeface="Soleil" panose="02000503030000020004" pitchFamily="50" charset="0"/>
              </a:rPr>
            </a:br>
            <a:r>
              <a:rPr lang="en-US" sz="3600" dirty="0">
                <a:latin typeface="Soleil" panose="02000503030000020004" pitchFamily="50" charset="0"/>
              </a:rPr>
              <a:t>Dimensional accuracy and compression </a:t>
            </a:r>
            <a:r>
              <a:rPr lang="en-US" sz="3600" dirty="0" err="1">
                <a:latin typeface="Soleil" panose="02000503030000020004" pitchFamily="50" charset="0"/>
              </a:rPr>
              <a:t>behaviour</a:t>
            </a:r>
            <a:r>
              <a:rPr lang="en-US" sz="3600" dirty="0">
                <a:latin typeface="Soleil" panose="02000503030000020004" pitchFamily="50" charset="0"/>
              </a:rPr>
              <a:t> of</a:t>
            </a:r>
            <a:br>
              <a:rPr lang="en-US" sz="3600" dirty="0">
                <a:latin typeface="Soleil" panose="02000503030000020004" pitchFamily="50" charset="0"/>
              </a:rPr>
            </a:br>
            <a:r>
              <a:rPr lang="en-US" sz="3600" dirty="0">
                <a:latin typeface="Soleil" panose="02000503030000020004" pitchFamily="50" charset="0"/>
              </a:rPr>
              <a:t>copper LPBF lattices</a:t>
            </a:r>
            <a:br>
              <a:rPr lang="en-US" sz="3600" dirty="0">
                <a:latin typeface="Soleil" panose="02000503030000020004" pitchFamily="50" charset="0"/>
              </a:rPr>
            </a:br>
            <a:br>
              <a:rPr lang="en-US" sz="3600" dirty="0">
                <a:latin typeface="Soleil" panose="02000503030000020004" pitchFamily="50" charset="0"/>
              </a:rPr>
            </a:br>
            <a:r>
              <a:rPr lang="en-US" sz="2800" dirty="0">
                <a:latin typeface="Soleil" panose="02000503030000020004" pitchFamily="50" charset="0"/>
              </a:rPr>
              <a:t>Digital Volume Correlation characterization</a:t>
            </a:r>
            <a:endParaRPr lang="nl-NL" sz="3600" i="1" dirty="0">
              <a:latin typeface="Soleil" panose="02000503030000020004" pitchFamily="50" charset="0"/>
            </a:endParaRPr>
          </a:p>
        </p:txBody>
      </p:sp>
      <p:sp>
        <p:nvSpPr>
          <p:cNvPr id="9" name="Ondertitel 8"/>
          <p:cNvSpPr>
            <a:spLocks noGrp="1"/>
          </p:cNvSpPr>
          <p:nvPr>
            <p:ph type="subTitle" idx="1"/>
          </p:nvPr>
        </p:nvSpPr>
        <p:spPr>
          <a:xfrm>
            <a:off x="575999" y="5411850"/>
            <a:ext cx="11041200" cy="1569975"/>
          </a:xfrm>
        </p:spPr>
        <p:txBody>
          <a:bodyPr>
            <a:normAutofit/>
          </a:bodyPr>
          <a:lstStyle/>
          <a:p>
            <a:pPr marL="0" lvl="1" algn="l">
              <a:tabLst>
                <a:tab pos="3498850" algn="l"/>
                <a:tab pos="11031538" algn="r"/>
              </a:tabLst>
            </a:pPr>
            <a:r>
              <a:rPr lang="nl-BE" sz="1600" b="1" dirty="0">
                <a:latin typeface="Soleil" panose="02000503030000020004" pitchFamily="50" charset="0"/>
              </a:rPr>
              <a:t>Frederik Vanherf</a:t>
            </a:r>
          </a:p>
          <a:p>
            <a:pPr marL="0" lvl="1" algn="l">
              <a:tabLst>
                <a:tab pos="3498850" algn="l"/>
                <a:tab pos="11031538" algn="r"/>
              </a:tabLst>
            </a:pPr>
            <a:r>
              <a:rPr lang="nl-BE" sz="1600" dirty="0">
                <a:latin typeface="Soleil" panose="02000503030000020004" pitchFamily="50" charset="0"/>
              </a:rPr>
              <a:t>Joint PhD researcher at KU Leuven </a:t>
            </a:r>
            <a:r>
              <a:rPr lang="nl-BE" sz="1600" dirty="0" err="1">
                <a:latin typeface="Soleil" panose="02000503030000020004" pitchFamily="50" charset="0"/>
              </a:rPr>
              <a:t>and</a:t>
            </a:r>
            <a:r>
              <a:rPr lang="nl-BE" sz="1600" dirty="0">
                <a:latin typeface="Soleil" panose="02000503030000020004" pitchFamily="50" charset="0"/>
              </a:rPr>
              <a:t> UC </a:t>
            </a:r>
            <a:r>
              <a:rPr lang="nl-BE" sz="1600" dirty="0" err="1">
                <a:latin typeface="Soleil" panose="02000503030000020004" pitchFamily="50" charset="0"/>
              </a:rPr>
              <a:t>Louvain</a:t>
            </a:r>
            <a:endParaRPr lang="nl-BE" sz="1600" dirty="0">
              <a:latin typeface="Soleil" panose="02000503030000020004" pitchFamily="50" charset="0"/>
            </a:endParaRPr>
          </a:p>
          <a:p>
            <a:pPr marL="0" lvl="1" algn="l">
              <a:tabLst>
                <a:tab pos="3498850" algn="l"/>
                <a:tab pos="11031538" algn="r"/>
              </a:tabLst>
            </a:pPr>
            <a:r>
              <a:rPr lang="nl-BE" sz="1600" dirty="0">
                <a:latin typeface="Soleil" panose="02000503030000020004" pitchFamily="50" charset="0"/>
              </a:rPr>
              <a:t>AM </a:t>
            </a:r>
            <a:r>
              <a:rPr lang="nl-BE" sz="1600" dirty="0" err="1">
                <a:latin typeface="Soleil" panose="02000503030000020004" pitchFamily="50" charset="0"/>
              </a:rPr>
              <a:t>group</a:t>
            </a:r>
            <a:r>
              <a:rPr lang="nl-BE" sz="1600" dirty="0">
                <a:latin typeface="Soleil" panose="02000503030000020004" pitchFamily="50" charset="0"/>
              </a:rPr>
              <a:t> KU Leuven </a:t>
            </a:r>
            <a:r>
              <a:rPr lang="nl-BE" sz="1600" dirty="0" err="1">
                <a:latin typeface="Soleil" panose="02000503030000020004" pitchFamily="50" charset="0"/>
              </a:rPr>
              <a:t>and</a:t>
            </a:r>
            <a:r>
              <a:rPr lang="nl-BE" sz="1600" dirty="0">
                <a:latin typeface="Soleil" panose="02000503030000020004" pitchFamily="50" charset="0"/>
              </a:rPr>
              <a:t> IMAP UC </a:t>
            </a:r>
            <a:r>
              <a:rPr lang="nl-BE" sz="1600" dirty="0" err="1">
                <a:latin typeface="Soleil" panose="02000503030000020004" pitchFamily="50" charset="0"/>
              </a:rPr>
              <a:t>Louvain</a:t>
            </a:r>
            <a:endParaRPr lang="nl-BE" sz="1600" dirty="0">
              <a:latin typeface="Soleil" panose="02000503030000020004" pitchFamily="50" charset="0"/>
            </a:endParaRPr>
          </a:p>
        </p:txBody>
      </p:sp>
      <p:pic>
        <p:nvPicPr>
          <p:cNvPr id="10" name="Picture Placeholder 9" descr="A close-up of a brush painting a circular object&#10;&#10;Description automatically generated">
            <a:extLst>
              <a:ext uri="{FF2B5EF4-FFF2-40B4-BE49-F238E27FC236}">
                <a16:creationId xmlns:a16="http://schemas.microsoft.com/office/drawing/2014/main" id="{29684F2C-0719-62E7-0379-D04978F34785}"/>
              </a:ext>
            </a:extLst>
          </p:cNvPr>
          <p:cNvPicPr>
            <a:picLocks noGrp="1" noChangeAspect="1"/>
          </p:cNvPicPr>
          <p:nvPr>
            <p:ph type="pic" sz="quarter" idx="10"/>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a:ext>
            </a:extLst>
          </a:blip>
          <a:srcRect t="-54"/>
          <a:stretch/>
        </p:blipFill>
        <p:spPr>
          <a:xfrm>
            <a:off x="7266306" y="649185"/>
            <a:ext cx="4925694" cy="4453200"/>
          </a:xfrm>
        </p:spPr>
      </p:pic>
      <p:pic>
        <p:nvPicPr>
          <p:cNvPr id="7" name="Picture 6">
            <a:extLst>
              <a:ext uri="{FF2B5EF4-FFF2-40B4-BE49-F238E27FC236}">
                <a16:creationId xmlns:a16="http://schemas.microsoft.com/office/drawing/2014/main" id="{9BBE4F48-5533-5474-C6F4-802970CDB75B}"/>
              </a:ext>
            </a:extLst>
          </p:cNvPr>
          <p:cNvPicPr>
            <a:picLocks noChangeAspect="1"/>
          </p:cNvPicPr>
          <p:nvPr/>
        </p:nvPicPr>
        <p:blipFill>
          <a:blip r:embed="rId4">
            <a:duotone>
              <a:schemeClr val="accent1">
                <a:shade val="45000"/>
                <a:satMod val="135000"/>
              </a:schemeClr>
              <a:prstClr val="white"/>
            </a:duotone>
          </a:blip>
          <a:srcRect l="8302" t="1405" b="36419"/>
          <a:stretch>
            <a:fillRect/>
          </a:stretch>
        </p:blipFill>
        <p:spPr>
          <a:xfrm>
            <a:off x="7266306" y="638755"/>
            <a:ext cx="4925694" cy="4453200"/>
          </a:xfrm>
          <a:prstGeom prst="rect">
            <a:avLst/>
          </a:prstGeom>
        </p:spPr>
      </p:pic>
      <p:pic>
        <p:nvPicPr>
          <p:cNvPr id="12" name="Picture 11">
            <a:extLst>
              <a:ext uri="{FF2B5EF4-FFF2-40B4-BE49-F238E27FC236}">
                <a16:creationId xmlns:a16="http://schemas.microsoft.com/office/drawing/2014/main" id="{42ED0850-5AA8-083B-1BE9-4283D0FB4C8C}"/>
              </a:ext>
            </a:extLst>
          </p:cNvPr>
          <p:cNvPicPr>
            <a:picLocks noChangeAspect="1"/>
          </p:cNvPicPr>
          <p:nvPr/>
        </p:nvPicPr>
        <p:blipFill>
          <a:blip r:embed="rId5"/>
          <a:stretch>
            <a:fillRect/>
          </a:stretch>
        </p:blipFill>
        <p:spPr>
          <a:xfrm>
            <a:off x="3581400" y="452579"/>
            <a:ext cx="3302000" cy="613339"/>
          </a:xfrm>
          <a:prstGeom prst="rect">
            <a:avLst/>
          </a:prstGeom>
        </p:spPr>
      </p:pic>
      <p:sp>
        <p:nvSpPr>
          <p:cNvPr id="13" name="Ondertitel 8">
            <a:extLst>
              <a:ext uri="{FF2B5EF4-FFF2-40B4-BE49-F238E27FC236}">
                <a16:creationId xmlns:a16="http://schemas.microsoft.com/office/drawing/2014/main" id="{B044A386-D645-6EF8-BFED-751D67ECC2FB}"/>
              </a:ext>
            </a:extLst>
          </p:cNvPr>
          <p:cNvSpPr txBox="1">
            <a:spLocks/>
          </p:cNvSpPr>
          <p:nvPr/>
        </p:nvSpPr>
        <p:spPr>
          <a:xfrm>
            <a:off x="7362852" y="5421815"/>
            <a:ext cx="4732601" cy="1132729"/>
          </a:xfrm>
          <a:prstGeom prst="rect">
            <a:avLst/>
          </a:prstGeom>
        </p:spPr>
        <p:txBody>
          <a:bodyPr vert="horz" lIns="0" tIns="0" rIns="0" bIns="0" rtlCol="0">
            <a:normAutofit lnSpcReduction="10000"/>
          </a:bodyPr>
          <a:lstStyle>
            <a:lvl1pPr marL="0" indent="0" algn="l" defTabSz="914400" rtl="0" eaLnBrk="1" latinLnBrk="0" hangingPunct="1">
              <a:lnSpc>
                <a:spcPct val="100000"/>
              </a:lnSpc>
              <a:spcBef>
                <a:spcPts val="1000"/>
              </a:spcBef>
              <a:buFont typeface="Arial"/>
              <a:buNone/>
              <a:defRPr sz="2400" kern="1200" baseline="0">
                <a:solidFill>
                  <a:schemeClr val="tx1"/>
                </a:solidFill>
                <a:latin typeface="Arial" charset="0"/>
                <a:ea typeface="+mn-ea"/>
                <a:cs typeface="+mn-cs"/>
              </a:defRPr>
            </a:lvl1pPr>
            <a:lvl2pPr marL="457200" indent="0" algn="ctr" defTabSz="914400" rtl="0" eaLnBrk="1" latinLnBrk="0" hangingPunct="1">
              <a:lnSpc>
                <a:spcPct val="100000"/>
              </a:lnSpc>
              <a:spcBef>
                <a:spcPts val="500"/>
              </a:spcBef>
              <a:buFont typeface="Arial"/>
              <a:buNone/>
              <a:defRPr sz="2000" kern="1200" baseline="0">
                <a:solidFill>
                  <a:schemeClr val="tx1"/>
                </a:solidFill>
                <a:latin typeface="Arial" charset="0"/>
                <a:ea typeface="+mn-ea"/>
                <a:cs typeface="+mn-cs"/>
              </a:defRPr>
            </a:lvl2pPr>
            <a:lvl3pPr marL="914400" indent="0" algn="ctr" defTabSz="914400" rtl="0" eaLnBrk="1" latinLnBrk="0" hangingPunct="1">
              <a:lnSpc>
                <a:spcPct val="100000"/>
              </a:lnSpc>
              <a:spcBef>
                <a:spcPts val="500"/>
              </a:spcBef>
              <a:buFont typeface="Arial"/>
              <a:buNone/>
              <a:defRPr sz="1800" kern="1200" baseline="0">
                <a:solidFill>
                  <a:schemeClr val="tx1"/>
                </a:solidFill>
                <a:latin typeface="Arial" charset="0"/>
                <a:ea typeface="+mn-ea"/>
                <a:cs typeface="+mn-cs"/>
              </a:defRPr>
            </a:lvl3pPr>
            <a:lvl4pPr marL="1371600" indent="0" algn="ctr" defTabSz="914400" rtl="0" eaLnBrk="1" latinLnBrk="0" hangingPunct="1">
              <a:lnSpc>
                <a:spcPct val="100000"/>
              </a:lnSpc>
              <a:spcBef>
                <a:spcPts val="500"/>
              </a:spcBef>
              <a:buFont typeface="Arial"/>
              <a:buNone/>
              <a:defRPr sz="1600" kern="1200" baseline="0">
                <a:solidFill>
                  <a:schemeClr val="tx1"/>
                </a:solidFill>
                <a:latin typeface="Arial" charset="0"/>
                <a:ea typeface="+mn-ea"/>
                <a:cs typeface="+mn-cs"/>
              </a:defRPr>
            </a:lvl4pPr>
            <a:lvl5pPr marL="1828800" indent="0" algn="ctr" defTabSz="914400" rtl="0" eaLnBrk="1" latinLnBrk="0" hangingPunct="1">
              <a:lnSpc>
                <a:spcPct val="100000"/>
              </a:lnSpc>
              <a:spcBef>
                <a:spcPts val="500"/>
              </a:spcBef>
              <a:buFont typeface="Arial"/>
              <a:buNone/>
              <a:defRPr sz="1600" kern="1200" baseline="0">
                <a:solidFill>
                  <a:schemeClr val="tx1"/>
                </a:solidFill>
                <a:latin typeface="Arial" charset="0"/>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lvl="1" algn="l">
              <a:tabLst>
                <a:tab pos="3498850" algn="l"/>
                <a:tab pos="11031538" algn="r"/>
              </a:tabLst>
            </a:pPr>
            <a:r>
              <a:rPr lang="nl-BE" sz="1600" b="1" dirty="0" err="1">
                <a:latin typeface="Soleil" panose="02000503030000020004" pitchFamily="50" charset="0"/>
              </a:rPr>
              <a:t>Dr</a:t>
            </a:r>
            <a:r>
              <a:rPr lang="nl-BE" sz="1600" b="1" dirty="0">
                <a:latin typeface="Soleil" panose="02000503030000020004" pitchFamily="50" charset="0"/>
              </a:rPr>
              <a:t> Michel Smet </a:t>
            </a:r>
            <a:r>
              <a:rPr lang="nl-BE" sz="1600" dirty="0">
                <a:latin typeface="Soleil" panose="02000503030000020004" pitchFamily="50" charset="0"/>
              </a:rPr>
              <a:t>- KU Leuven</a:t>
            </a:r>
          </a:p>
          <a:p>
            <a:pPr marL="0" lvl="1" algn="l">
              <a:tabLst>
                <a:tab pos="3498850" algn="l"/>
                <a:tab pos="11031538" algn="r"/>
              </a:tabLst>
            </a:pPr>
            <a:r>
              <a:rPr lang="nl-BE" sz="1600" b="1" dirty="0">
                <a:latin typeface="Soleil" panose="02000503030000020004" pitchFamily="50" charset="0"/>
              </a:rPr>
              <a:t>Mohammed </a:t>
            </a:r>
            <a:r>
              <a:rPr lang="nl-BE" sz="1600" b="1" dirty="0" err="1">
                <a:latin typeface="Soleil" panose="02000503030000020004" pitchFamily="50" charset="0"/>
              </a:rPr>
              <a:t>Farag</a:t>
            </a:r>
            <a:r>
              <a:rPr lang="nl-BE" sz="1600" b="1" dirty="0">
                <a:latin typeface="Soleil" panose="02000503030000020004" pitchFamily="50" charset="0"/>
              </a:rPr>
              <a:t> </a:t>
            </a:r>
            <a:r>
              <a:rPr lang="nl-BE" sz="1600" dirty="0">
                <a:latin typeface="Soleil" panose="02000503030000020004" pitchFamily="50" charset="0"/>
              </a:rPr>
              <a:t>- UC </a:t>
            </a:r>
            <a:r>
              <a:rPr lang="nl-BE" sz="1600" dirty="0" err="1">
                <a:latin typeface="Soleil" panose="02000503030000020004" pitchFamily="50" charset="0"/>
              </a:rPr>
              <a:t>Louvain</a:t>
            </a:r>
            <a:endParaRPr lang="nl-BE" sz="1600" dirty="0">
              <a:latin typeface="Soleil" panose="02000503030000020004" pitchFamily="50" charset="0"/>
            </a:endParaRPr>
          </a:p>
          <a:p>
            <a:pPr marL="0" lvl="1" algn="l">
              <a:tabLst>
                <a:tab pos="3498850" algn="l"/>
                <a:tab pos="11031538" algn="r"/>
              </a:tabLst>
            </a:pPr>
            <a:r>
              <a:rPr lang="nl-BE" sz="1600" b="1" dirty="0">
                <a:latin typeface="Soleil" panose="02000503030000020004" pitchFamily="50" charset="0"/>
              </a:rPr>
              <a:t>Prof Brecht Van Hooreweder - </a:t>
            </a:r>
            <a:r>
              <a:rPr lang="nl-BE" sz="1600" dirty="0">
                <a:latin typeface="Soleil" panose="02000503030000020004" pitchFamily="50" charset="0"/>
              </a:rPr>
              <a:t> KU Leuven</a:t>
            </a:r>
          </a:p>
          <a:p>
            <a:pPr marL="0" lvl="1" algn="l">
              <a:tabLst>
                <a:tab pos="3498850" algn="l"/>
                <a:tab pos="11031538" algn="r"/>
              </a:tabLst>
            </a:pPr>
            <a:r>
              <a:rPr lang="nl-BE" sz="1600" b="1" dirty="0">
                <a:latin typeface="Soleil" panose="02000503030000020004" pitchFamily="50" charset="0"/>
              </a:rPr>
              <a:t>Prof Aude Simar</a:t>
            </a:r>
            <a:r>
              <a:rPr lang="nl-BE" sz="1600" dirty="0">
                <a:latin typeface="Soleil" panose="02000503030000020004" pitchFamily="50" charset="0"/>
              </a:rPr>
              <a:t> - UC </a:t>
            </a:r>
            <a:r>
              <a:rPr lang="nl-BE" sz="1600" dirty="0" err="1">
                <a:latin typeface="Soleil" panose="02000503030000020004" pitchFamily="50" charset="0"/>
              </a:rPr>
              <a:t>Louvain</a:t>
            </a:r>
            <a:endParaRPr lang="nl-BE" sz="1600" dirty="0">
              <a:latin typeface="Soleil" panose="02000503030000020004" pitchFamily="50" charset="0"/>
            </a:endParaRPr>
          </a:p>
        </p:txBody>
      </p:sp>
      <p:sp>
        <p:nvSpPr>
          <p:cNvPr id="3" name="TextBox 2">
            <a:extLst>
              <a:ext uri="{FF2B5EF4-FFF2-40B4-BE49-F238E27FC236}">
                <a16:creationId xmlns:a16="http://schemas.microsoft.com/office/drawing/2014/main" id="{7AC7E383-B7DB-19F6-F429-357BC85BCB08}"/>
              </a:ext>
            </a:extLst>
          </p:cNvPr>
          <p:cNvSpPr txBox="1"/>
          <p:nvPr/>
        </p:nvSpPr>
        <p:spPr>
          <a:xfrm>
            <a:off x="485775" y="6370483"/>
            <a:ext cx="6096000" cy="307777"/>
          </a:xfrm>
          <a:prstGeom prst="rect">
            <a:avLst/>
          </a:prstGeom>
          <a:noFill/>
        </p:spPr>
        <p:txBody>
          <a:bodyPr wrap="square">
            <a:spAutoFit/>
          </a:bodyPr>
          <a:lstStyle/>
          <a:p>
            <a:pPr marL="0" lvl="1" algn="l">
              <a:tabLst>
                <a:tab pos="3498850" algn="l"/>
                <a:tab pos="11031538" algn="r"/>
              </a:tabLst>
            </a:pPr>
            <a:r>
              <a:rPr lang="nl-BE" sz="1400" dirty="0">
                <a:latin typeface="Soleil" panose="02000503030000020004" pitchFamily="50" charset="0"/>
              </a:rPr>
              <a:t>frederik.vanherf@kuleuven.be</a:t>
            </a:r>
          </a:p>
        </p:txBody>
      </p:sp>
    </p:spTree>
    <p:extLst>
      <p:ext uri="{BB962C8B-B14F-4D97-AF65-F5344CB8AC3E}">
        <p14:creationId xmlns:p14="http://schemas.microsoft.com/office/powerpoint/2010/main" val="1027786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212E1-DBD4-716B-F55E-0F3247ADBECB}"/>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E221BB6C-8390-EC39-A935-AB4168A49B30}"/>
              </a:ext>
            </a:extLst>
          </p:cNvPr>
          <p:cNvSpPr/>
          <p:nvPr/>
        </p:nvSpPr>
        <p:spPr>
          <a:xfrm>
            <a:off x="6649774" y="3941488"/>
            <a:ext cx="1444360" cy="108000"/>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2" name="Rectangle 21">
            <a:extLst>
              <a:ext uri="{FF2B5EF4-FFF2-40B4-BE49-F238E27FC236}">
                <a16:creationId xmlns:a16="http://schemas.microsoft.com/office/drawing/2014/main" id="{B15891DA-F2FB-96D6-9471-E72DE8F5BAEA}"/>
              </a:ext>
            </a:extLst>
          </p:cNvPr>
          <p:cNvSpPr/>
          <p:nvPr/>
        </p:nvSpPr>
        <p:spPr>
          <a:xfrm>
            <a:off x="2583921" y="4781552"/>
            <a:ext cx="4284134" cy="756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BE" b="1" dirty="0"/>
          </a:p>
        </p:txBody>
      </p:sp>
      <p:sp>
        <p:nvSpPr>
          <p:cNvPr id="21" name="Rectangle 20">
            <a:extLst>
              <a:ext uri="{FF2B5EF4-FFF2-40B4-BE49-F238E27FC236}">
                <a16:creationId xmlns:a16="http://schemas.microsoft.com/office/drawing/2014/main" id="{AA205FD1-B3CE-B422-94D0-532245BDE023}"/>
              </a:ext>
            </a:extLst>
          </p:cNvPr>
          <p:cNvSpPr/>
          <p:nvPr/>
        </p:nvSpPr>
        <p:spPr>
          <a:xfrm>
            <a:off x="2583921" y="1316423"/>
            <a:ext cx="4284134" cy="756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2400" b="1" dirty="0">
                <a:solidFill>
                  <a:schemeClr val="bg1"/>
                </a:solidFill>
              </a:rPr>
              <a:t> </a:t>
            </a:r>
            <a:endParaRPr lang="en-BE" sz="2400" b="1" dirty="0">
              <a:solidFill>
                <a:schemeClr val="bg1"/>
              </a:solidFill>
            </a:endParaRPr>
          </a:p>
        </p:txBody>
      </p:sp>
      <p:sp>
        <p:nvSpPr>
          <p:cNvPr id="20" name="Rectangle 19">
            <a:extLst>
              <a:ext uri="{FF2B5EF4-FFF2-40B4-BE49-F238E27FC236}">
                <a16:creationId xmlns:a16="http://schemas.microsoft.com/office/drawing/2014/main" id="{733D880C-F736-A414-228E-D1A6B224FD84}"/>
              </a:ext>
            </a:extLst>
          </p:cNvPr>
          <p:cNvSpPr/>
          <p:nvPr/>
        </p:nvSpPr>
        <p:spPr>
          <a:xfrm>
            <a:off x="2583921" y="2458737"/>
            <a:ext cx="4284134" cy="756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BE" b="1" dirty="0"/>
          </a:p>
        </p:txBody>
      </p:sp>
      <p:sp>
        <p:nvSpPr>
          <p:cNvPr id="18" name="Rectangle 17">
            <a:extLst>
              <a:ext uri="{FF2B5EF4-FFF2-40B4-BE49-F238E27FC236}">
                <a16:creationId xmlns:a16="http://schemas.microsoft.com/office/drawing/2014/main" id="{C2C9A48C-6942-AA45-9163-3F2ABBBCE26A}"/>
              </a:ext>
            </a:extLst>
          </p:cNvPr>
          <p:cNvSpPr/>
          <p:nvPr/>
        </p:nvSpPr>
        <p:spPr>
          <a:xfrm>
            <a:off x="2583921" y="3615136"/>
            <a:ext cx="4284134" cy="756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BE" b="1" dirty="0"/>
          </a:p>
        </p:txBody>
      </p:sp>
      <p:sp>
        <p:nvSpPr>
          <p:cNvPr id="19" name="Oval 18">
            <a:extLst>
              <a:ext uri="{FF2B5EF4-FFF2-40B4-BE49-F238E27FC236}">
                <a16:creationId xmlns:a16="http://schemas.microsoft.com/office/drawing/2014/main" id="{CF263A8D-7249-0D53-DB7F-381B42E84FFA}"/>
              </a:ext>
            </a:extLst>
          </p:cNvPr>
          <p:cNvSpPr/>
          <p:nvPr/>
        </p:nvSpPr>
        <p:spPr>
          <a:xfrm>
            <a:off x="-74221" y="1465459"/>
            <a:ext cx="3960000" cy="396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ijdelijke aanduiding voor dianummer 3">
            <a:extLst>
              <a:ext uri="{FF2B5EF4-FFF2-40B4-BE49-F238E27FC236}">
                <a16:creationId xmlns:a16="http://schemas.microsoft.com/office/drawing/2014/main" id="{A5475CCC-A6C4-1A89-245C-BC6605149BCE}"/>
              </a:ext>
            </a:extLst>
          </p:cNvPr>
          <p:cNvSpPr>
            <a:spLocks noGrp="1"/>
          </p:cNvSpPr>
          <p:nvPr>
            <p:ph type="sldNum" sz="quarter" idx="12"/>
          </p:nvPr>
        </p:nvSpPr>
        <p:spPr/>
        <p:txBody>
          <a:bodyPr/>
          <a:lstStyle/>
          <a:p>
            <a:fld id="{0A297500-7527-634B-90F4-69D0994C32B4}" type="slidenum">
              <a:rPr lang="nl-NL" smtClean="0"/>
              <a:t>2</a:t>
            </a:fld>
            <a:endParaRPr lang="nl-NL" dirty="0"/>
          </a:p>
        </p:txBody>
      </p:sp>
      <p:sp>
        <p:nvSpPr>
          <p:cNvPr id="5" name="Titel 4">
            <a:extLst>
              <a:ext uri="{FF2B5EF4-FFF2-40B4-BE49-F238E27FC236}">
                <a16:creationId xmlns:a16="http://schemas.microsoft.com/office/drawing/2014/main" id="{D60F2974-E535-BA4B-C401-1080DB0C6860}"/>
              </a:ext>
            </a:extLst>
          </p:cNvPr>
          <p:cNvSpPr>
            <a:spLocks noGrp="1"/>
          </p:cNvSpPr>
          <p:nvPr>
            <p:ph type="title"/>
          </p:nvPr>
        </p:nvSpPr>
        <p:spPr/>
        <p:txBody>
          <a:bodyPr/>
          <a:lstStyle/>
          <a:p>
            <a:r>
              <a:rPr lang="en-US" b="1" dirty="0">
                <a:latin typeface="Soleil" panose="02000503030000020004" pitchFamily="50" charset="0"/>
              </a:rPr>
              <a:t>Content</a:t>
            </a:r>
            <a:endParaRPr lang="en-BE" b="1" dirty="0">
              <a:latin typeface="Soleil" panose="02000503030000020004" pitchFamily="50" charset="0"/>
            </a:endParaRPr>
          </a:p>
        </p:txBody>
      </p:sp>
      <p:pic>
        <p:nvPicPr>
          <p:cNvPr id="6" name="Picture 5">
            <a:extLst>
              <a:ext uri="{FF2B5EF4-FFF2-40B4-BE49-F238E27FC236}">
                <a16:creationId xmlns:a16="http://schemas.microsoft.com/office/drawing/2014/main" id="{F80900C0-EA19-821E-DBE4-C84A526C3F11}"/>
              </a:ext>
            </a:extLst>
          </p:cNvPr>
          <p:cNvPicPr>
            <a:picLocks noChangeAspect="1"/>
          </p:cNvPicPr>
          <p:nvPr/>
        </p:nvPicPr>
        <p:blipFill>
          <a:blip r:embed="rId2"/>
          <a:stretch>
            <a:fillRect/>
          </a:stretch>
        </p:blipFill>
        <p:spPr>
          <a:xfrm>
            <a:off x="8094134" y="6374800"/>
            <a:ext cx="1938117" cy="360000"/>
          </a:xfrm>
          <a:prstGeom prst="rect">
            <a:avLst/>
          </a:prstGeom>
        </p:spPr>
      </p:pic>
      <p:pic>
        <p:nvPicPr>
          <p:cNvPr id="9" name="Picture 8" descr="A brown cube with many holes&#10;&#10;AI-generated content may be incorrect.">
            <a:extLst>
              <a:ext uri="{FF2B5EF4-FFF2-40B4-BE49-F238E27FC236}">
                <a16:creationId xmlns:a16="http://schemas.microsoft.com/office/drawing/2014/main" id="{11871671-B895-B62E-A1EE-CF09554E44D7}"/>
              </a:ext>
            </a:extLst>
          </p:cNvPr>
          <p:cNvPicPr>
            <a:picLocks noChangeAspect="1"/>
          </p:cNvPicPr>
          <p:nvPr/>
        </p:nvPicPr>
        <p:blipFill>
          <a:blip r:embed="rId3"/>
          <a:srcRect l="9764" t="18481" b="10742"/>
          <a:stretch>
            <a:fillRect/>
          </a:stretch>
        </p:blipFill>
        <p:spPr>
          <a:xfrm>
            <a:off x="469045" y="1772460"/>
            <a:ext cx="3208009" cy="3345997"/>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2" name="Picture 11" descr="A brown square object with small holes&#10;&#10;AI-generated content may be incorrect.">
            <a:extLst>
              <a:ext uri="{FF2B5EF4-FFF2-40B4-BE49-F238E27FC236}">
                <a16:creationId xmlns:a16="http://schemas.microsoft.com/office/drawing/2014/main" id="{719C7BC2-30A8-4070-B8A6-4B473CFF5105}"/>
              </a:ext>
            </a:extLst>
          </p:cNvPr>
          <p:cNvPicPr>
            <a:picLocks noChangeAspect="1"/>
          </p:cNvPicPr>
          <p:nvPr/>
        </p:nvPicPr>
        <p:blipFill>
          <a:blip r:embed="rId4"/>
          <a:srcRect l="21452" t="23095" r="21417" b="25367"/>
          <a:stretch>
            <a:fillRect/>
          </a:stretch>
        </p:blipFill>
        <p:spPr>
          <a:xfrm>
            <a:off x="12666134" y="-383765"/>
            <a:ext cx="2791100" cy="3348232"/>
          </a:xfrm>
          <a:prstGeom prst="rect">
            <a:avLst/>
          </a:prstGeom>
        </p:spPr>
      </p:pic>
      <p:pic>
        <p:nvPicPr>
          <p:cNvPr id="16" name="Picture 15" descr="A brown cube with holes&#10;&#10;AI-generated content may be incorrect.">
            <a:extLst>
              <a:ext uri="{FF2B5EF4-FFF2-40B4-BE49-F238E27FC236}">
                <a16:creationId xmlns:a16="http://schemas.microsoft.com/office/drawing/2014/main" id="{3FBD7521-9A48-EF48-337F-59FED7495511}"/>
              </a:ext>
            </a:extLst>
          </p:cNvPr>
          <p:cNvPicPr>
            <a:picLocks noChangeAspect="1"/>
          </p:cNvPicPr>
          <p:nvPr/>
        </p:nvPicPr>
        <p:blipFill>
          <a:blip r:embed="rId5"/>
          <a:srcRect l="1517" t="20864" b="6543"/>
          <a:stretch>
            <a:fillRect/>
          </a:stretch>
        </p:blipFill>
        <p:spPr>
          <a:xfrm>
            <a:off x="12696918" y="3185769"/>
            <a:ext cx="3415883" cy="3348231"/>
          </a:xfrm>
          <a:prstGeom prst="rect">
            <a:avLst/>
          </a:prstGeom>
        </p:spPr>
      </p:pic>
      <p:sp>
        <p:nvSpPr>
          <p:cNvPr id="31" name="TextBox 30">
            <a:extLst>
              <a:ext uri="{FF2B5EF4-FFF2-40B4-BE49-F238E27FC236}">
                <a16:creationId xmlns:a16="http://schemas.microsoft.com/office/drawing/2014/main" id="{55A49EC6-50D3-5999-8FC0-64B3704E5C06}"/>
              </a:ext>
            </a:extLst>
          </p:cNvPr>
          <p:cNvSpPr txBox="1"/>
          <p:nvPr/>
        </p:nvSpPr>
        <p:spPr>
          <a:xfrm>
            <a:off x="3777079" y="1486229"/>
            <a:ext cx="2872695" cy="461665"/>
          </a:xfrm>
          <a:prstGeom prst="rect">
            <a:avLst/>
          </a:prstGeom>
          <a:noFill/>
        </p:spPr>
        <p:txBody>
          <a:bodyPr wrap="square">
            <a:spAutoFit/>
          </a:bodyPr>
          <a:lstStyle/>
          <a:p>
            <a:pPr algn="r"/>
            <a:r>
              <a:rPr lang="en-US" sz="2400" b="1" dirty="0">
                <a:solidFill>
                  <a:schemeClr val="bg1"/>
                </a:solidFill>
                <a:latin typeface="Soleil" panose="02000503030000020004" pitchFamily="50" charset="0"/>
              </a:rPr>
              <a:t>Introduction</a:t>
            </a:r>
            <a:endParaRPr lang="en-BE" sz="2400" dirty="0">
              <a:solidFill>
                <a:schemeClr val="bg1"/>
              </a:solidFill>
              <a:latin typeface="Soleil" panose="02000503030000020004" pitchFamily="50" charset="0"/>
            </a:endParaRPr>
          </a:p>
        </p:txBody>
      </p:sp>
      <p:sp>
        <p:nvSpPr>
          <p:cNvPr id="33" name="TextBox 32">
            <a:extLst>
              <a:ext uri="{FF2B5EF4-FFF2-40B4-BE49-F238E27FC236}">
                <a16:creationId xmlns:a16="http://schemas.microsoft.com/office/drawing/2014/main" id="{A3F977F8-C335-2826-F43E-5DC7F262C1D2}"/>
              </a:ext>
            </a:extLst>
          </p:cNvPr>
          <p:cNvSpPr txBox="1"/>
          <p:nvPr/>
        </p:nvSpPr>
        <p:spPr>
          <a:xfrm>
            <a:off x="2764942" y="2616192"/>
            <a:ext cx="3884832" cy="461665"/>
          </a:xfrm>
          <a:prstGeom prst="rect">
            <a:avLst/>
          </a:prstGeom>
          <a:noFill/>
        </p:spPr>
        <p:txBody>
          <a:bodyPr wrap="square">
            <a:spAutoFit/>
          </a:bodyPr>
          <a:lstStyle/>
          <a:p>
            <a:pPr algn="r"/>
            <a:r>
              <a:rPr lang="en-US" sz="2400" b="1" dirty="0">
                <a:solidFill>
                  <a:schemeClr val="bg1"/>
                </a:solidFill>
                <a:latin typeface="Soleil" panose="02000503030000020004" pitchFamily="50" charset="0"/>
              </a:rPr>
              <a:t>Experimental</a:t>
            </a:r>
            <a:endParaRPr lang="en-BE" sz="2400" b="1" dirty="0">
              <a:solidFill>
                <a:schemeClr val="bg1"/>
              </a:solidFill>
              <a:latin typeface="Soleil" panose="02000503030000020004" pitchFamily="50" charset="0"/>
            </a:endParaRPr>
          </a:p>
        </p:txBody>
      </p:sp>
      <p:sp>
        <p:nvSpPr>
          <p:cNvPr id="35" name="TextBox 34">
            <a:extLst>
              <a:ext uri="{FF2B5EF4-FFF2-40B4-BE49-F238E27FC236}">
                <a16:creationId xmlns:a16="http://schemas.microsoft.com/office/drawing/2014/main" id="{FDAAE4E2-6993-9A6D-04DD-A28849D71FFD}"/>
              </a:ext>
            </a:extLst>
          </p:cNvPr>
          <p:cNvSpPr txBox="1"/>
          <p:nvPr/>
        </p:nvSpPr>
        <p:spPr>
          <a:xfrm>
            <a:off x="3406966" y="3805185"/>
            <a:ext cx="3242807" cy="461665"/>
          </a:xfrm>
          <a:prstGeom prst="rect">
            <a:avLst/>
          </a:prstGeom>
          <a:noFill/>
        </p:spPr>
        <p:txBody>
          <a:bodyPr wrap="square">
            <a:spAutoFit/>
          </a:bodyPr>
          <a:lstStyle/>
          <a:p>
            <a:pPr algn="r"/>
            <a:r>
              <a:rPr lang="en-US" sz="2400" b="1" dirty="0">
                <a:solidFill>
                  <a:schemeClr val="bg1"/>
                </a:solidFill>
                <a:latin typeface="Soleil" panose="02000503030000020004" pitchFamily="50" charset="0"/>
              </a:rPr>
              <a:t>Results</a:t>
            </a:r>
            <a:endParaRPr lang="en-BE" sz="2400" b="1" dirty="0">
              <a:solidFill>
                <a:schemeClr val="bg1"/>
              </a:solidFill>
              <a:latin typeface="Soleil" panose="02000503030000020004" pitchFamily="50" charset="0"/>
            </a:endParaRPr>
          </a:p>
        </p:txBody>
      </p:sp>
      <p:sp>
        <p:nvSpPr>
          <p:cNvPr id="37" name="TextBox 36">
            <a:extLst>
              <a:ext uri="{FF2B5EF4-FFF2-40B4-BE49-F238E27FC236}">
                <a16:creationId xmlns:a16="http://schemas.microsoft.com/office/drawing/2014/main" id="{ADB79346-4222-B992-41ED-E01C42C7F35D}"/>
              </a:ext>
            </a:extLst>
          </p:cNvPr>
          <p:cNvSpPr txBox="1"/>
          <p:nvPr/>
        </p:nvSpPr>
        <p:spPr>
          <a:xfrm>
            <a:off x="3251324" y="4950125"/>
            <a:ext cx="3398449" cy="461665"/>
          </a:xfrm>
          <a:prstGeom prst="rect">
            <a:avLst/>
          </a:prstGeom>
          <a:noFill/>
        </p:spPr>
        <p:txBody>
          <a:bodyPr wrap="square">
            <a:spAutoFit/>
          </a:bodyPr>
          <a:lstStyle/>
          <a:p>
            <a:pPr algn="r"/>
            <a:r>
              <a:rPr lang="en-US" sz="2400" b="1" dirty="0">
                <a:solidFill>
                  <a:schemeClr val="bg1"/>
                </a:solidFill>
                <a:latin typeface="Soleil" panose="02000503030000020004" pitchFamily="50" charset="0"/>
              </a:rPr>
              <a:t>Conclusions</a:t>
            </a:r>
            <a:endParaRPr lang="en-BE" sz="2400" b="1" dirty="0">
              <a:solidFill>
                <a:schemeClr val="bg1"/>
              </a:solidFill>
              <a:latin typeface="Soleil" panose="02000503030000020004" pitchFamily="50" charset="0"/>
            </a:endParaRPr>
          </a:p>
        </p:txBody>
      </p:sp>
      <p:sp>
        <p:nvSpPr>
          <p:cNvPr id="39" name="Rectangle 38">
            <a:extLst>
              <a:ext uri="{FF2B5EF4-FFF2-40B4-BE49-F238E27FC236}">
                <a16:creationId xmlns:a16="http://schemas.microsoft.com/office/drawing/2014/main" id="{31EC520A-B5D2-3124-1890-3C72998B249B}"/>
              </a:ext>
            </a:extLst>
          </p:cNvPr>
          <p:cNvSpPr/>
          <p:nvPr/>
        </p:nvSpPr>
        <p:spPr>
          <a:xfrm>
            <a:off x="8040134" y="2602925"/>
            <a:ext cx="119172" cy="28792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2" name="Rectangle: Rounded Corners 41">
            <a:extLst>
              <a:ext uri="{FF2B5EF4-FFF2-40B4-BE49-F238E27FC236}">
                <a16:creationId xmlns:a16="http://schemas.microsoft.com/office/drawing/2014/main" id="{C95A94A7-E5A7-B089-4E70-7CBE6A1FA45F}"/>
              </a:ext>
            </a:extLst>
          </p:cNvPr>
          <p:cNvSpPr/>
          <p:nvPr/>
        </p:nvSpPr>
        <p:spPr>
          <a:xfrm>
            <a:off x="8040134" y="2602926"/>
            <a:ext cx="334434" cy="108000"/>
          </a:xfrm>
          <a:prstGeom prst="roundRect">
            <a:avLst>
              <a:gd name="adj" fmla="val 50000"/>
            </a:avLst>
          </a:prstGeom>
          <a:solidFill>
            <a:srgbClr val="233C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3" name="Rectangle: Rounded Corners 42">
            <a:extLst>
              <a:ext uri="{FF2B5EF4-FFF2-40B4-BE49-F238E27FC236}">
                <a16:creationId xmlns:a16="http://schemas.microsoft.com/office/drawing/2014/main" id="{7FD72330-BF59-5618-5011-7BFC5FD2566D}"/>
              </a:ext>
            </a:extLst>
          </p:cNvPr>
          <p:cNvSpPr/>
          <p:nvPr/>
        </p:nvSpPr>
        <p:spPr>
          <a:xfrm>
            <a:off x="8065112" y="3583276"/>
            <a:ext cx="334434" cy="108000"/>
          </a:xfrm>
          <a:prstGeom prst="roundRect">
            <a:avLst>
              <a:gd name="adj" fmla="val 50000"/>
            </a:avLst>
          </a:prstGeom>
          <a:solidFill>
            <a:srgbClr val="233C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5" name="TextBox 44">
            <a:extLst>
              <a:ext uri="{FF2B5EF4-FFF2-40B4-BE49-F238E27FC236}">
                <a16:creationId xmlns:a16="http://schemas.microsoft.com/office/drawing/2014/main" id="{2524F1B0-695A-2C4E-70F4-2ED166E8F405}"/>
              </a:ext>
            </a:extLst>
          </p:cNvPr>
          <p:cNvSpPr txBox="1"/>
          <p:nvPr/>
        </p:nvSpPr>
        <p:spPr>
          <a:xfrm>
            <a:off x="8464717" y="3433637"/>
            <a:ext cx="4023615" cy="400110"/>
          </a:xfrm>
          <a:prstGeom prst="rect">
            <a:avLst/>
          </a:prstGeom>
          <a:noFill/>
        </p:spPr>
        <p:txBody>
          <a:bodyPr wrap="square">
            <a:spAutoFit/>
          </a:bodyPr>
          <a:lstStyle/>
          <a:p>
            <a:r>
              <a:rPr lang="en-US" sz="2000" dirty="0">
                <a:solidFill>
                  <a:srgbClr val="233C51"/>
                </a:solidFill>
                <a:latin typeface="Soleil" panose="02000503030000020004" pitchFamily="50" charset="0"/>
              </a:rPr>
              <a:t>Adapted contour scanning</a:t>
            </a:r>
            <a:endParaRPr lang="en-BE" sz="2000" dirty="0">
              <a:solidFill>
                <a:srgbClr val="233C51"/>
              </a:solidFill>
              <a:latin typeface="Soleil" panose="02000503030000020004" pitchFamily="50" charset="0"/>
            </a:endParaRPr>
          </a:p>
        </p:txBody>
      </p:sp>
      <p:sp>
        <p:nvSpPr>
          <p:cNvPr id="46" name="TextBox 45">
            <a:extLst>
              <a:ext uri="{FF2B5EF4-FFF2-40B4-BE49-F238E27FC236}">
                <a16:creationId xmlns:a16="http://schemas.microsoft.com/office/drawing/2014/main" id="{6569E167-9375-4A8F-0721-D593E2DB244F}"/>
              </a:ext>
            </a:extLst>
          </p:cNvPr>
          <p:cNvSpPr txBox="1"/>
          <p:nvPr/>
        </p:nvSpPr>
        <p:spPr>
          <a:xfrm>
            <a:off x="8464718" y="2313545"/>
            <a:ext cx="2635537" cy="707886"/>
          </a:xfrm>
          <a:prstGeom prst="rect">
            <a:avLst/>
          </a:prstGeom>
          <a:noFill/>
        </p:spPr>
        <p:txBody>
          <a:bodyPr wrap="square">
            <a:spAutoFit/>
          </a:bodyPr>
          <a:lstStyle/>
          <a:p>
            <a:r>
              <a:rPr lang="en-US" sz="2000" dirty="0">
                <a:solidFill>
                  <a:srgbClr val="233C51"/>
                </a:solidFill>
                <a:latin typeface="Soleil" panose="02000503030000020004" pitchFamily="50" charset="0"/>
              </a:rPr>
              <a:t>Local deviation and porosity distribution</a:t>
            </a:r>
            <a:endParaRPr lang="en-BE" sz="2000" dirty="0">
              <a:solidFill>
                <a:srgbClr val="233C51"/>
              </a:solidFill>
              <a:latin typeface="Soleil" panose="02000503030000020004" pitchFamily="50" charset="0"/>
            </a:endParaRPr>
          </a:p>
        </p:txBody>
      </p:sp>
      <p:sp>
        <p:nvSpPr>
          <p:cNvPr id="47" name="TextBox 46">
            <a:extLst>
              <a:ext uri="{FF2B5EF4-FFF2-40B4-BE49-F238E27FC236}">
                <a16:creationId xmlns:a16="http://schemas.microsoft.com/office/drawing/2014/main" id="{04FAEBB5-A2F6-95BD-8E71-8323A09F95AD}"/>
              </a:ext>
            </a:extLst>
          </p:cNvPr>
          <p:cNvSpPr txBox="1"/>
          <p:nvPr/>
        </p:nvSpPr>
        <p:spPr>
          <a:xfrm>
            <a:off x="8464718" y="4360223"/>
            <a:ext cx="2635537" cy="400110"/>
          </a:xfrm>
          <a:prstGeom prst="rect">
            <a:avLst/>
          </a:prstGeom>
          <a:noFill/>
        </p:spPr>
        <p:txBody>
          <a:bodyPr wrap="square">
            <a:spAutoFit/>
          </a:bodyPr>
          <a:lstStyle/>
          <a:p>
            <a:r>
              <a:rPr lang="en-US" sz="2000" dirty="0">
                <a:solidFill>
                  <a:srgbClr val="233C51"/>
                </a:solidFill>
                <a:latin typeface="Soleil" panose="02000503030000020004" pitchFamily="50" charset="0"/>
              </a:rPr>
              <a:t>Manufacturing limit</a:t>
            </a:r>
            <a:endParaRPr lang="en-BE" sz="2000" dirty="0">
              <a:solidFill>
                <a:srgbClr val="233C51"/>
              </a:solidFill>
              <a:latin typeface="Soleil" panose="02000503030000020004" pitchFamily="50" charset="0"/>
            </a:endParaRPr>
          </a:p>
        </p:txBody>
      </p:sp>
      <p:sp>
        <p:nvSpPr>
          <p:cNvPr id="48" name="TextBox 47">
            <a:extLst>
              <a:ext uri="{FF2B5EF4-FFF2-40B4-BE49-F238E27FC236}">
                <a16:creationId xmlns:a16="http://schemas.microsoft.com/office/drawing/2014/main" id="{DCB85A67-531E-4E0C-CA50-2413B7AB7C97}"/>
              </a:ext>
            </a:extLst>
          </p:cNvPr>
          <p:cNvSpPr txBox="1"/>
          <p:nvPr/>
        </p:nvSpPr>
        <p:spPr>
          <a:xfrm>
            <a:off x="8464718" y="5203863"/>
            <a:ext cx="2743536" cy="707886"/>
          </a:xfrm>
          <a:prstGeom prst="rect">
            <a:avLst/>
          </a:prstGeom>
          <a:noFill/>
        </p:spPr>
        <p:txBody>
          <a:bodyPr wrap="square">
            <a:spAutoFit/>
          </a:bodyPr>
          <a:lstStyle/>
          <a:p>
            <a:r>
              <a:rPr lang="en-US" sz="2000" dirty="0">
                <a:solidFill>
                  <a:srgbClr val="233C51"/>
                </a:solidFill>
                <a:latin typeface="Soleil" panose="02000503030000020004" pitchFamily="50" charset="0"/>
              </a:rPr>
              <a:t>Strain localizations during compression</a:t>
            </a:r>
            <a:endParaRPr lang="en-BE" sz="2000" dirty="0">
              <a:solidFill>
                <a:srgbClr val="233C51"/>
              </a:solidFill>
              <a:latin typeface="Soleil" panose="02000503030000020004" pitchFamily="50" charset="0"/>
            </a:endParaRPr>
          </a:p>
        </p:txBody>
      </p:sp>
      <p:sp>
        <p:nvSpPr>
          <p:cNvPr id="49" name="Rectangle: Rounded Corners 48">
            <a:extLst>
              <a:ext uri="{FF2B5EF4-FFF2-40B4-BE49-F238E27FC236}">
                <a16:creationId xmlns:a16="http://schemas.microsoft.com/office/drawing/2014/main" id="{D2139CFD-181A-5AAF-BEE7-4954824778CF}"/>
              </a:ext>
            </a:extLst>
          </p:cNvPr>
          <p:cNvSpPr/>
          <p:nvPr/>
        </p:nvSpPr>
        <p:spPr>
          <a:xfrm>
            <a:off x="8040747" y="4466247"/>
            <a:ext cx="334434" cy="108000"/>
          </a:xfrm>
          <a:prstGeom prst="roundRect">
            <a:avLst>
              <a:gd name="adj" fmla="val 50000"/>
            </a:avLst>
          </a:prstGeom>
          <a:solidFill>
            <a:srgbClr val="233C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0" name="Rectangle: Rounded Corners 49">
            <a:extLst>
              <a:ext uri="{FF2B5EF4-FFF2-40B4-BE49-F238E27FC236}">
                <a16:creationId xmlns:a16="http://schemas.microsoft.com/office/drawing/2014/main" id="{204AD615-5549-DFF4-3CD8-E32F87342273}"/>
              </a:ext>
            </a:extLst>
          </p:cNvPr>
          <p:cNvSpPr/>
          <p:nvPr/>
        </p:nvSpPr>
        <p:spPr>
          <a:xfrm>
            <a:off x="8048791" y="5378865"/>
            <a:ext cx="334434" cy="108000"/>
          </a:xfrm>
          <a:prstGeom prst="roundRect">
            <a:avLst>
              <a:gd name="adj" fmla="val 50000"/>
            </a:avLst>
          </a:prstGeom>
          <a:solidFill>
            <a:srgbClr val="233C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398301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2" grpId="0" animBg="1"/>
      <p:bldP spid="43" grpId="0" animBg="1"/>
      <p:bldP spid="45" grpId="0"/>
      <p:bldP spid="46" grpId="0"/>
      <p:bldP spid="47" grpId="0"/>
      <p:bldP spid="48" grpId="0"/>
      <p:bldP spid="49"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D4024-68BA-3DC1-D064-31BBE61345CF}"/>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706D9C7-0853-5B37-970A-0D6D249EFD08}"/>
              </a:ext>
            </a:extLst>
          </p:cNvPr>
          <p:cNvSpPr>
            <a:spLocks noGrp="1"/>
          </p:cNvSpPr>
          <p:nvPr>
            <p:ph type="sldNum" sz="quarter" idx="12"/>
          </p:nvPr>
        </p:nvSpPr>
        <p:spPr/>
        <p:txBody>
          <a:bodyPr/>
          <a:lstStyle/>
          <a:p>
            <a:fld id="{0A297500-7527-634B-90F4-69D0994C32B4}" type="slidenum">
              <a:rPr lang="nl-NL" smtClean="0"/>
              <a:t>3</a:t>
            </a:fld>
            <a:endParaRPr lang="nl-NL" dirty="0"/>
          </a:p>
        </p:txBody>
      </p:sp>
      <p:sp>
        <p:nvSpPr>
          <p:cNvPr id="5" name="Titel 4">
            <a:extLst>
              <a:ext uri="{FF2B5EF4-FFF2-40B4-BE49-F238E27FC236}">
                <a16:creationId xmlns:a16="http://schemas.microsoft.com/office/drawing/2014/main" id="{12464F67-1C64-A6CC-7E1C-94D9FEE6E727}"/>
              </a:ext>
            </a:extLst>
          </p:cNvPr>
          <p:cNvSpPr>
            <a:spLocks noGrp="1"/>
          </p:cNvSpPr>
          <p:nvPr>
            <p:ph type="title"/>
          </p:nvPr>
        </p:nvSpPr>
        <p:spPr/>
        <p:txBody>
          <a:bodyPr/>
          <a:lstStyle/>
          <a:p>
            <a:r>
              <a:rPr lang="en-US" b="1" dirty="0">
                <a:latin typeface="Soleil" panose="02000503030000020004" pitchFamily="50" charset="0"/>
              </a:rPr>
              <a:t>Laser Powder Bed Fusion of pure copper</a:t>
            </a:r>
            <a:endParaRPr lang="en-BE" b="1" dirty="0">
              <a:latin typeface="Soleil" panose="02000503030000020004" pitchFamily="50" charset="0"/>
            </a:endParaRPr>
          </a:p>
        </p:txBody>
      </p:sp>
      <p:pic>
        <p:nvPicPr>
          <p:cNvPr id="6" name="Picture 5">
            <a:extLst>
              <a:ext uri="{FF2B5EF4-FFF2-40B4-BE49-F238E27FC236}">
                <a16:creationId xmlns:a16="http://schemas.microsoft.com/office/drawing/2014/main" id="{3BB0E14A-95F5-B24C-8BEB-ABC540CAB2BE}"/>
              </a:ext>
            </a:extLst>
          </p:cNvPr>
          <p:cNvPicPr>
            <a:picLocks noChangeAspect="1"/>
          </p:cNvPicPr>
          <p:nvPr/>
        </p:nvPicPr>
        <p:blipFill>
          <a:blip r:embed="rId3"/>
          <a:stretch>
            <a:fillRect/>
          </a:stretch>
        </p:blipFill>
        <p:spPr>
          <a:xfrm>
            <a:off x="8094134" y="6374800"/>
            <a:ext cx="1938117" cy="360000"/>
          </a:xfrm>
          <a:prstGeom prst="rect">
            <a:avLst/>
          </a:prstGeom>
        </p:spPr>
      </p:pic>
      <p:pic>
        <p:nvPicPr>
          <p:cNvPr id="12" name="Picture 11" descr="A brown square object with small holes&#10;&#10;AI-generated content may be incorrect.">
            <a:extLst>
              <a:ext uri="{FF2B5EF4-FFF2-40B4-BE49-F238E27FC236}">
                <a16:creationId xmlns:a16="http://schemas.microsoft.com/office/drawing/2014/main" id="{912AF38C-29F3-9870-A355-246D2E586B17}"/>
              </a:ext>
            </a:extLst>
          </p:cNvPr>
          <p:cNvPicPr>
            <a:picLocks noChangeAspect="1"/>
          </p:cNvPicPr>
          <p:nvPr/>
        </p:nvPicPr>
        <p:blipFill>
          <a:blip r:embed="rId4"/>
          <a:srcRect l="21452" t="23095" r="21417" b="25367"/>
          <a:stretch>
            <a:fillRect/>
          </a:stretch>
        </p:blipFill>
        <p:spPr>
          <a:xfrm>
            <a:off x="12666134" y="-383765"/>
            <a:ext cx="2791100" cy="3348232"/>
          </a:xfrm>
          <a:prstGeom prst="rect">
            <a:avLst/>
          </a:prstGeom>
        </p:spPr>
      </p:pic>
      <p:pic>
        <p:nvPicPr>
          <p:cNvPr id="16" name="Picture 15" descr="A brown cube with holes&#10;&#10;AI-generated content may be incorrect.">
            <a:extLst>
              <a:ext uri="{FF2B5EF4-FFF2-40B4-BE49-F238E27FC236}">
                <a16:creationId xmlns:a16="http://schemas.microsoft.com/office/drawing/2014/main" id="{05BD5492-85DA-57DE-2119-4B414A39DDCE}"/>
              </a:ext>
            </a:extLst>
          </p:cNvPr>
          <p:cNvPicPr>
            <a:picLocks noChangeAspect="1"/>
          </p:cNvPicPr>
          <p:nvPr/>
        </p:nvPicPr>
        <p:blipFill>
          <a:blip r:embed="rId5"/>
          <a:srcRect l="1517" t="20864" b="6543"/>
          <a:stretch>
            <a:fillRect/>
          </a:stretch>
        </p:blipFill>
        <p:spPr>
          <a:xfrm>
            <a:off x="12696918" y="3185769"/>
            <a:ext cx="3415883" cy="3348231"/>
          </a:xfrm>
          <a:prstGeom prst="rect">
            <a:avLst/>
          </a:prstGeom>
        </p:spPr>
      </p:pic>
      <p:pic>
        <p:nvPicPr>
          <p:cNvPr id="3" name="Picture 2" descr="A brown cube with holes&#10;&#10;AI-generated content may be incorrect.">
            <a:extLst>
              <a:ext uri="{FF2B5EF4-FFF2-40B4-BE49-F238E27FC236}">
                <a16:creationId xmlns:a16="http://schemas.microsoft.com/office/drawing/2014/main" id="{E09BB749-3696-C360-7747-3056D812C4EF}"/>
              </a:ext>
            </a:extLst>
          </p:cNvPr>
          <p:cNvPicPr>
            <a:picLocks/>
          </p:cNvPicPr>
          <p:nvPr/>
        </p:nvPicPr>
        <p:blipFill>
          <a:blip r:embed="rId5"/>
          <a:srcRect l="54548" t="48490" r="16594" b="34719"/>
          <a:stretch>
            <a:fillRect/>
          </a:stretch>
        </p:blipFill>
        <p:spPr>
          <a:xfrm>
            <a:off x="359906" y="4945947"/>
            <a:ext cx="216094" cy="216000"/>
          </a:xfrm>
          <a:prstGeom prst="rect">
            <a:avLst/>
          </a:prstGeom>
        </p:spPr>
      </p:pic>
      <p:pic>
        <p:nvPicPr>
          <p:cNvPr id="7" name="Picture 6">
            <a:extLst>
              <a:ext uri="{FF2B5EF4-FFF2-40B4-BE49-F238E27FC236}">
                <a16:creationId xmlns:a16="http://schemas.microsoft.com/office/drawing/2014/main" id="{B52635E7-2C05-1FB9-B6AF-7380F0FCC1F2}"/>
              </a:ext>
            </a:extLst>
          </p:cNvPr>
          <p:cNvPicPr>
            <a:picLocks noChangeAspect="1"/>
          </p:cNvPicPr>
          <p:nvPr/>
        </p:nvPicPr>
        <p:blipFill rotWithShape="1">
          <a:blip r:embed="rId6"/>
          <a:srcRect l="8288" r="1" b="-515"/>
          <a:stretch>
            <a:fillRect/>
          </a:stretch>
        </p:blipFill>
        <p:spPr>
          <a:xfrm>
            <a:off x="468349" y="1173015"/>
            <a:ext cx="5401702" cy="3325206"/>
          </a:xfrm>
          <a:prstGeom prst="rect">
            <a:avLst/>
          </a:prstGeom>
          <a:ln>
            <a:noFill/>
          </a:ln>
          <a:effectLst/>
        </p:spPr>
      </p:pic>
      <p:pic>
        <p:nvPicPr>
          <p:cNvPr id="10" name="Picture 9" descr="A diagram of a laser beam&#10;&#10;Description automatically generated">
            <a:extLst>
              <a:ext uri="{FF2B5EF4-FFF2-40B4-BE49-F238E27FC236}">
                <a16:creationId xmlns:a16="http://schemas.microsoft.com/office/drawing/2014/main" id="{D8D510A5-071E-4331-3804-FF5694B12D76}"/>
              </a:ext>
            </a:extLst>
          </p:cNvPr>
          <p:cNvPicPr>
            <a:picLocks noChangeAspect="1"/>
          </p:cNvPicPr>
          <p:nvPr/>
        </p:nvPicPr>
        <p:blipFill>
          <a:blip r:embed="rId7"/>
          <a:srcRect r="67738"/>
          <a:stretch>
            <a:fillRect/>
          </a:stretch>
        </p:blipFill>
        <p:spPr>
          <a:xfrm>
            <a:off x="7162732" y="1448912"/>
            <a:ext cx="1862804" cy="2773412"/>
          </a:xfrm>
          <a:prstGeom prst="rect">
            <a:avLst/>
          </a:prstGeom>
        </p:spPr>
      </p:pic>
      <p:pic>
        <p:nvPicPr>
          <p:cNvPr id="11" name="Picture 10" descr="A diagram of a laser beam&#10;&#10;Description automatically generated">
            <a:extLst>
              <a:ext uri="{FF2B5EF4-FFF2-40B4-BE49-F238E27FC236}">
                <a16:creationId xmlns:a16="http://schemas.microsoft.com/office/drawing/2014/main" id="{3521A996-0BFE-56F9-4E3A-237DDFDD5573}"/>
              </a:ext>
            </a:extLst>
          </p:cNvPr>
          <p:cNvPicPr>
            <a:picLocks noChangeAspect="1"/>
          </p:cNvPicPr>
          <p:nvPr/>
        </p:nvPicPr>
        <p:blipFill>
          <a:blip r:embed="rId7"/>
          <a:srcRect l="66844" t="171" r="-1555" b="-171"/>
          <a:stretch>
            <a:fillRect/>
          </a:stretch>
        </p:blipFill>
        <p:spPr>
          <a:xfrm>
            <a:off x="9360397" y="1448913"/>
            <a:ext cx="2004187" cy="2773411"/>
          </a:xfrm>
          <a:prstGeom prst="rect">
            <a:avLst/>
          </a:prstGeom>
        </p:spPr>
      </p:pic>
      <p:sp>
        <p:nvSpPr>
          <p:cNvPr id="13" name="TextBox 12">
            <a:extLst>
              <a:ext uri="{FF2B5EF4-FFF2-40B4-BE49-F238E27FC236}">
                <a16:creationId xmlns:a16="http://schemas.microsoft.com/office/drawing/2014/main" id="{62AF8588-677B-E37B-4C04-C2E0DDB586B8}"/>
              </a:ext>
            </a:extLst>
          </p:cNvPr>
          <p:cNvSpPr txBox="1"/>
          <p:nvPr/>
        </p:nvSpPr>
        <p:spPr>
          <a:xfrm>
            <a:off x="665809" y="4859212"/>
            <a:ext cx="5062889" cy="400110"/>
          </a:xfrm>
          <a:prstGeom prst="rect">
            <a:avLst/>
          </a:prstGeom>
          <a:noFill/>
        </p:spPr>
        <p:txBody>
          <a:bodyPr wrap="square" rtlCol="0">
            <a:spAutoFit/>
          </a:bodyPr>
          <a:lstStyle/>
          <a:p>
            <a:r>
              <a:rPr lang="en-US" sz="2000" dirty="0">
                <a:solidFill>
                  <a:srgbClr val="008A3E"/>
                </a:solidFill>
                <a:latin typeface="Soleil" panose="02000503030000020004" pitchFamily="50" charset="0"/>
              </a:rPr>
              <a:t>High</a:t>
            </a:r>
            <a:r>
              <a:rPr lang="en-US" sz="2000" dirty="0">
                <a:latin typeface="Soleil" panose="02000503030000020004" pitchFamily="50" charset="0"/>
              </a:rPr>
              <a:t> thermal and electrical conductivity</a:t>
            </a:r>
            <a:endParaRPr lang="en-BE" sz="2000" dirty="0">
              <a:latin typeface="Soleil" panose="02000503030000020004" pitchFamily="50" charset="0"/>
            </a:endParaRPr>
          </a:p>
        </p:txBody>
      </p:sp>
      <p:sp>
        <p:nvSpPr>
          <p:cNvPr id="14" name="TextBox 13">
            <a:extLst>
              <a:ext uri="{FF2B5EF4-FFF2-40B4-BE49-F238E27FC236}">
                <a16:creationId xmlns:a16="http://schemas.microsoft.com/office/drawing/2014/main" id="{80D4108A-EFD6-6C1E-5DA4-7ECD8A9E797A}"/>
              </a:ext>
            </a:extLst>
          </p:cNvPr>
          <p:cNvSpPr txBox="1"/>
          <p:nvPr/>
        </p:nvSpPr>
        <p:spPr>
          <a:xfrm>
            <a:off x="665809" y="5456162"/>
            <a:ext cx="5062889" cy="400110"/>
          </a:xfrm>
          <a:prstGeom prst="rect">
            <a:avLst/>
          </a:prstGeom>
          <a:noFill/>
        </p:spPr>
        <p:txBody>
          <a:bodyPr wrap="square" rtlCol="0">
            <a:spAutoFit/>
          </a:bodyPr>
          <a:lstStyle/>
          <a:p>
            <a:r>
              <a:rPr lang="en-US" sz="2000" dirty="0">
                <a:solidFill>
                  <a:srgbClr val="C00000"/>
                </a:solidFill>
                <a:latin typeface="Soleil" panose="02000503030000020004" pitchFamily="50" charset="0"/>
              </a:rPr>
              <a:t>Low</a:t>
            </a:r>
            <a:r>
              <a:rPr lang="en-US" sz="2000" dirty="0">
                <a:latin typeface="Soleil" panose="02000503030000020004" pitchFamily="50" charset="0"/>
              </a:rPr>
              <a:t> absorption for IR-laser (1080 nm)</a:t>
            </a:r>
            <a:endParaRPr lang="en-BE" sz="2000" dirty="0">
              <a:latin typeface="Soleil" panose="02000503030000020004" pitchFamily="50" charset="0"/>
            </a:endParaRPr>
          </a:p>
        </p:txBody>
      </p:sp>
      <p:sp>
        <p:nvSpPr>
          <p:cNvPr id="17" name="Right Brace 16">
            <a:extLst>
              <a:ext uri="{FF2B5EF4-FFF2-40B4-BE49-F238E27FC236}">
                <a16:creationId xmlns:a16="http://schemas.microsoft.com/office/drawing/2014/main" id="{9C43257F-C3F0-C4B6-49FB-9B0A76EA6D06}"/>
              </a:ext>
            </a:extLst>
          </p:cNvPr>
          <p:cNvSpPr/>
          <p:nvPr/>
        </p:nvSpPr>
        <p:spPr>
          <a:xfrm>
            <a:off x="5620475" y="4878568"/>
            <a:ext cx="260563" cy="1006442"/>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BE"/>
          </a:p>
        </p:txBody>
      </p:sp>
      <p:sp>
        <p:nvSpPr>
          <p:cNvPr id="23" name="TextBox 22">
            <a:extLst>
              <a:ext uri="{FF2B5EF4-FFF2-40B4-BE49-F238E27FC236}">
                <a16:creationId xmlns:a16="http://schemas.microsoft.com/office/drawing/2014/main" id="{D0F0130D-7CB7-BAD3-2DBF-9CBDD6E697CD}"/>
              </a:ext>
            </a:extLst>
          </p:cNvPr>
          <p:cNvSpPr txBox="1"/>
          <p:nvPr/>
        </p:nvSpPr>
        <p:spPr>
          <a:xfrm>
            <a:off x="5983164" y="5198130"/>
            <a:ext cx="1630641" cy="400110"/>
          </a:xfrm>
          <a:prstGeom prst="rect">
            <a:avLst/>
          </a:prstGeom>
          <a:noFill/>
        </p:spPr>
        <p:txBody>
          <a:bodyPr wrap="square" rtlCol="0">
            <a:spAutoFit/>
          </a:bodyPr>
          <a:lstStyle/>
          <a:p>
            <a:r>
              <a:rPr lang="en-US" sz="2000" dirty="0">
                <a:solidFill>
                  <a:srgbClr val="C00000"/>
                </a:solidFill>
                <a:latin typeface="Soleil" panose="02000503030000020004" pitchFamily="50" charset="0"/>
              </a:rPr>
              <a:t>Challenging</a:t>
            </a:r>
            <a:endParaRPr lang="en-BE" sz="2000" dirty="0">
              <a:solidFill>
                <a:schemeClr val="tx1">
                  <a:lumMod val="50000"/>
                </a:schemeClr>
              </a:solidFill>
              <a:latin typeface="Soleil" panose="02000503030000020004" pitchFamily="50" charset="0"/>
            </a:endParaRPr>
          </a:p>
        </p:txBody>
      </p:sp>
      <p:sp>
        <p:nvSpPr>
          <p:cNvPr id="24" name="TextBox 23">
            <a:extLst>
              <a:ext uri="{FF2B5EF4-FFF2-40B4-BE49-F238E27FC236}">
                <a16:creationId xmlns:a16="http://schemas.microsoft.com/office/drawing/2014/main" id="{345FA8A6-6F26-C7CE-3D89-763DF28400AF}"/>
              </a:ext>
            </a:extLst>
          </p:cNvPr>
          <p:cNvSpPr txBox="1"/>
          <p:nvPr/>
        </p:nvSpPr>
        <p:spPr>
          <a:xfrm>
            <a:off x="7559945" y="5211695"/>
            <a:ext cx="1862804" cy="400110"/>
          </a:xfrm>
          <a:prstGeom prst="rect">
            <a:avLst/>
          </a:prstGeom>
          <a:noFill/>
        </p:spPr>
        <p:txBody>
          <a:bodyPr wrap="square" rtlCol="0">
            <a:spAutoFit/>
          </a:bodyPr>
          <a:lstStyle/>
          <a:p>
            <a:r>
              <a:rPr lang="en-US" sz="2000" dirty="0">
                <a:solidFill>
                  <a:schemeClr val="tx1">
                    <a:lumMod val="50000"/>
                  </a:schemeClr>
                </a:solidFill>
                <a:latin typeface="Soleil" panose="02000503030000020004" pitchFamily="50" charset="0"/>
                <a:sym typeface="Wingdings" panose="05000000000000000000" pitchFamily="2" charset="2"/>
              </a:rPr>
              <a:t>  </a:t>
            </a:r>
            <a:r>
              <a:rPr lang="en-US" sz="2000" dirty="0">
                <a:solidFill>
                  <a:srgbClr val="008A3E"/>
                </a:solidFill>
                <a:latin typeface="Soleil" panose="02000503030000020004" pitchFamily="50" charset="0"/>
              </a:rPr>
              <a:t>Solution</a:t>
            </a:r>
            <a:endParaRPr lang="en-BE" sz="2000" dirty="0">
              <a:solidFill>
                <a:schemeClr val="tx1">
                  <a:lumMod val="50000"/>
                </a:schemeClr>
              </a:solidFill>
              <a:latin typeface="Soleil" panose="02000503030000020004" pitchFamily="50" charset="0"/>
            </a:endParaRPr>
          </a:p>
        </p:txBody>
      </p:sp>
      <p:sp>
        <p:nvSpPr>
          <p:cNvPr id="26" name="Right Brace 25">
            <a:extLst>
              <a:ext uri="{FF2B5EF4-FFF2-40B4-BE49-F238E27FC236}">
                <a16:creationId xmlns:a16="http://schemas.microsoft.com/office/drawing/2014/main" id="{54E4D3C5-ED00-B649-C361-0D83754E7EF9}"/>
              </a:ext>
            </a:extLst>
          </p:cNvPr>
          <p:cNvSpPr/>
          <p:nvPr/>
        </p:nvSpPr>
        <p:spPr>
          <a:xfrm flipH="1">
            <a:off x="9216046" y="4878568"/>
            <a:ext cx="260563" cy="1006442"/>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BE"/>
          </a:p>
        </p:txBody>
      </p:sp>
      <p:sp>
        <p:nvSpPr>
          <p:cNvPr id="27" name="TextBox 26">
            <a:extLst>
              <a:ext uri="{FF2B5EF4-FFF2-40B4-BE49-F238E27FC236}">
                <a16:creationId xmlns:a16="http://schemas.microsoft.com/office/drawing/2014/main" id="{27F29111-FF5D-A2A4-48D4-60929FBCA48A}"/>
              </a:ext>
            </a:extLst>
          </p:cNvPr>
          <p:cNvSpPr txBox="1"/>
          <p:nvPr/>
        </p:nvSpPr>
        <p:spPr>
          <a:xfrm>
            <a:off x="9510577" y="4878964"/>
            <a:ext cx="2588168" cy="400110"/>
          </a:xfrm>
          <a:prstGeom prst="rect">
            <a:avLst/>
          </a:prstGeom>
          <a:noFill/>
        </p:spPr>
        <p:txBody>
          <a:bodyPr wrap="square" rtlCol="0">
            <a:spAutoFit/>
          </a:bodyPr>
          <a:lstStyle/>
          <a:p>
            <a:r>
              <a:rPr lang="en-US" sz="2000" dirty="0">
                <a:solidFill>
                  <a:schemeClr val="tx1">
                    <a:lumMod val="50000"/>
                  </a:schemeClr>
                </a:solidFill>
                <a:latin typeface="Soleil" panose="02000503030000020004" pitchFamily="50" charset="0"/>
              </a:rPr>
              <a:t>Preheating (300 °C)</a:t>
            </a:r>
          </a:p>
        </p:txBody>
      </p:sp>
      <p:sp>
        <p:nvSpPr>
          <p:cNvPr id="28" name="TextBox 27">
            <a:extLst>
              <a:ext uri="{FF2B5EF4-FFF2-40B4-BE49-F238E27FC236}">
                <a16:creationId xmlns:a16="http://schemas.microsoft.com/office/drawing/2014/main" id="{B5E05855-88A6-91D2-D5B9-F27E4F810936}"/>
              </a:ext>
            </a:extLst>
          </p:cNvPr>
          <p:cNvSpPr txBox="1"/>
          <p:nvPr/>
        </p:nvSpPr>
        <p:spPr>
          <a:xfrm>
            <a:off x="9507329" y="5456162"/>
            <a:ext cx="2032872" cy="400110"/>
          </a:xfrm>
          <a:prstGeom prst="rect">
            <a:avLst/>
          </a:prstGeom>
          <a:noFill/>
        </p:spPr>
        <p:txBody>
          <a:bodyPr wrap="square" rtlCol="0">
            <a:spAutoFit/>
          </a:bodyPr>
          <a:lstStyle/>
          <a:p>
            <a:r>
              <a:rPr lang="en-US" sz="2000" dirty="0">
                <a:solidFill>
                  <a:schemeClr val="tx1">
                    <a:lumMod val="50000"/>
                  </a:schemeClr>
                </a:solidFill>
                <a:latin typeface="Soleil" panose="02000503030000020004" pitchFamily="50" charset="0"/>
              </a:rPr>
              <a:t>Keyhole mode</a:t>
            </a:r>
            <a:endParaRPr lang="en-BE" sz="2000" dirty="0">
              <a:solidFill>
                <a:schemeClr val="tx1">
                  <a:lumMod val="50000"/>
                </a:schemeClr>
              </a:solidFill>
              <a:latin typeface="Soleil" panose="02000503030000020004" pitchFamily="50" charset="0"/>
            </a:endParaRPr>
          </a:p>
        </p:txBody>
      </p:sp>
      <p:pic>
        <p:nvPicPr>
          <p:cNvPr id="30" name="Picture 29" descr="A brown cube with holes&#10;&#10;AI-generated content may be incorrect.">
            <a:extLst>
              <a:ext uri="{FF2B5EF4-FFF2-40B4-BE49-F238E27FC236}">
                <a16:creationId xmlns:a16="http://schemas.microsoft.com/office/drawing/2014/main" id="{880B9041-C3F3-9A11-C5D0-669ACE1E193C}"/>
              </a:ext>
            </a:extLst>
          </p:cNvPr>
          <p:cNvPicPr>
            <a:picLocks/>
          </p:cNvPicPr>
          <p:nvPr/>
        </p:nvPicPr>
        <p:blipFill>
          <a:blip r:embed="rId5"/>
          <a:srcRect l="54548" t="48490" r="16594" b="34719"/>
          <a:stretch>
            <a:fillRect/>
          </a:stretch>
        </p:blipFill>
        <p:spPr>
          <a:xfrm>
            <a:off x="372426" y="5550867"/>
            <a:ext cx="216094" cy="216000"/>
          </a:xfrm>
          <a:prstGeom prst="rect">
            <a:avLst/>
          </a:prstGeom>
        </p:spPr>
      </p:pic>
      <p:sp>
        <p:nvSpPr>
          <p:cNvPr id="34" name="TextBox 33">
            <a:extLst>
              <a:ext uri="{FF2B5EF4-FFF2-40B4-BE49-F238E27FC236}">
                <a16:creationId xmlns:a16="http://schemas.microsoft.com/office/drawing/2014/main" id="{1BE700C5-BC38-F222-268D-B16D8C144C9C}"/>
              </a:ext>
            </a:extLst>
          </p:cNvPr>
          <p:cNvSpPr txBox="1"/>
          <p:nvPr/>
        </p:nvSpPr>
        <p:spPr>
          <a:xfrm>
            <a:off x="7103479" y="4279423"/>
            <a:ext cx="803709" cy="338554"/>
          </a:xfrm>
          <a:prstGeom prst="rect">
            <a:avLst/>
          </a:prstGeom>
          <a:noFill/>
        </p:spPr>
        <p:txBody>
          <a:bodyPr wrap="square">
            <a:spAutoFit/>
          </a:bodyPr>
          <a:lstStyle/>
          <a:p>
            <a:r>
              <a:rPr lang="en-US" sz="1600" dirty="0">
                <a:latin typeface="Soleil" panose="02000503030000020004" pitchFamily="50" charset="0"/>
              </a:rPr>
              <a:t>[ 1 ]</a:t>
            </a:r>
            <a:endParaRPr lang="en-BE" sz="1600" dirty="0"/>
          </a:p>
        </p:txBody>
      </p:sp>
      <p:sp>
        <p:nvSpPr>
          <p:cNvPr id="36" name="TextBox 35">
            <a:extLst>
              <a:ext uri="{FF2B5EF4-FFF2-40B4-BE49-F238E27FC236}">
                <a16:creationId xmlns:a16="http://schemas.microsoft.com/office/drawing/2014/main" id="{0B2E3B87-D98D-5543-2103-F86A7FEFEA60}"/>
              </a:ext>
            </a:extLst>
          </p:cNvPr>
          <p:cNvSpPr txBox="1"/>
          <p:nvPr/>
        </p:nvSpPr>
        <p:spPr>
          <a:xfrm>
            <a:off x="1116458" y="6303167"/>
            <a:ext cx="4897272" cy="461665"/>
          </a:xfrm>
          <a:prstGeom prst="rect">
            <a:avLst/>
          </a:prstGeom>
          <a:noFill/>
        </p:spPr>
        <p:txBody>
          <a:bodyPr wrap="square">
            <a:spAutoFit/>
          </a:bodyPr>
          <a:lstStyle/>
          <a:p>
            <a:r>
              <a:rPr lang="en-GB" sz="1200" dirty="0">
                <a:solidFill>
                  <a:schemeClr val="bg1"/>
                </a:solidFill>
                <a:latin typeface="Soleil" panose="02000503030000020004" pitchFamily="50" charset="0"/>
                <a:ea typeface="DengXian" panose="02010600030101010101" pitchFamily="2" charset="-122"/>
              </a:rPr>
              <a:t>[1] Jadhav, S. D. et al., Laser-based powder bed fusion additive manufacturing of pure copper, Additive Manufacturing, 2021</a:t>
            </a:r>
            <a:endParaRPr lang="en-BE" sz="1200" dirty="0">
              <a:solidFill>
                <a:schemeClr val="bg1"/>
              </a:solidFill>
              <a:latin typeface="Soleil" panose="02000503030000020004" pitchFamily="50" charset="0"/>
              <a:ea typeface="DengXian" panose="02010600030101010101" pitchFamily="2" charset="-122"/>
            </a:endParaRPr>
          </a:p>
        </p:txBody>
      </p:sp>
    </p:spTree>
    <p:extLst>
      <p:ext uri="{BB962C8B-B14F-4D97-AF65-F5344CB8AC3E}">
        <p14:creationId xmlns:p14="http://schemas.microsoft.com/office/powerpoint/2010/main" val="319496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3" grpId="0"/>
      <p:bldP spid="24" grpId="0"/>
      <p:bldP spid="26" grpId="0" animBg="1"/>
      <p:bldP spid="27" grpId="0"/>
      <p:bldP spid="28" grpId="0"/>
      <p:bldP spid="34"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29BDF-0E06-2C60-AD85-DD2DBC126B66}"/>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4BC0164-8B48-094C-32D0-24ECBF106732}"/>
              </a:ext>
            </a:extLst>
          </p:cNvPr>
          <p:cNvSpPr>
            <a:spLocks noGrp="1"/>
          </p:cNvSpPr>
          <p:nvPr>
            <p:ph type="sldNum" sz="quarter" idx="12"/>
          </p:nvPr>
        </p:nvSpPr>
        <p:spPr/>
        <p:txBody>
          <a:bodyPr/>
          <a:lstStyle/>
          <a:p>
            <a:fld id="{0A297500-7527-634B-90F4-69D0994C32B4}" type="slidenum">
              <a:rPr lang="nl-NL" smtClean="0"/>
              <a:t>4</a:t>
            </a:fld>
            <a:endParaRPr lang="nl-NL"/>
          </a:p>
        </p:txBody>
      </p:sp>
      <p:sp>
        <p:nvSpPr>
          <p:cNvPr id="5" name="Titel 4">
            <a:extLst>
              <a:ext uri="{FF2B5EF4-FFF2-40B4-BE49-F238E27FC236}">
                <a16:creationId xmlns:a16="http://schemas.microsoft.com/office/drawing/2014/main" id="{3B862775-5E2E-E333-22EA-F315E0843EF6}"/>
              </a:ext>
            </a:extLst>
          </p:cNvPr>
          <p:cNvSpPr>
            <a:spLocks noGrp="1"/>
          </p:cNvSpPr>
          <p:nvPr>
            <p:ph type="title"/>
          </p:nvPr>
        </p:nvSpPr>
        <p:spPr>
          <a:xfrm>
            <a:off x="575400" y="207036"/>
            <a:ext cx="5800000" cy="736393"/>
          </a:xfrm>
        </p:spPr>
        <p:txBody>
          <a:bodyPr>
            <a:normAutofit/>
          </a:bodyPr>
          <a:lstStyle/>
          <a:p>
            <a:r>
              <a:rPr lang="en-US" b="1" dirty="0">
                <a:latin typeface="Soleil" panose="02000503030000020004" pitchFamily="50" charset="0"/>
              </a:rPr>
              <a:t>Lattices and applications</a:t>
            </a:r>
            <a:endParaRPr lang="en-BE" b="1" dirty="0">
              <a:latin typeface="Soleil" panose="02000503030000020004" pitchFamily="50" charset="0"/>
            </a:endParaRPr>
          </a:p>
        </p:txBody>
      </p:sp>
      <p:pic>
        <p:nvPicPr>
          <p:cNvPr id="12" name="Picture 11" descr="A brown square object with small holes&#10;&#10;AI-generated content may be incorrect.">
            <a:extLst>
              <a:ext uri="{FF2B5EF4-FFF2-40B4-BE49-F238E27FC236}">
                <a16:creationId xmlns:a16="http://schemas.microsoft.com/office/drawing/2014/main" id="{68D2388A-B85B-8694-365B-07EE4473E9E0}"/>
              </a:ext>
            </a:extLst>
          </p:cNvPr>
          <p:cNvPicPr>
            <a:picLocks noChangeAspect="1"/>
          </p:cNvPicPr>
          <p:nvPr/>
        </p:nvPicPr>
        <p:blipFill>
          <a:blip r:embed="rId3"/>
          <a:srcRect l="21452" t="23095" r="21417" b="25367"/>
          <a:stretch>
            <a:fillRect/>
          </a:stretch>
        </p:blipFill>
        <p:spPr>
          <a:xfrm>
            <a:off x="12666134" y="-383765"/>
            <a:ext cx="2791100" cy="3348232"/>
          </a:xfrm>
          <a:prstGeom prst="rect">
            <a:avLst/>
          </a:prstGeom>
        </p:spPr>
      </p:pic>
      <p:pic>
        <p:nvPicPr>
          <p:cNvPr id="16" name="Picture 15" descr="A brown cube with holes&#10;&#10;AI-generated content may be incorrect.">
            <a:extLst>
              <a:ext uri="{FF2B5EF4-FFF2-40B4-BE49-F238E27FC236}">
                <a16:creationId xmlns:a16="http://schemas.microsoft.com/office/drawing/2014/main" id="{B4D43F6A-7F8C-8265-A672-B07FEEDD0B80}"/>
              </a:ext>
            </a:extLst>
          </p:cNvPr>
          <p:cNvPicPr>
            <a:picLocks noChangeAspect="1"/>
          </p:cNvPicPr>
          <p:nvPr/>
        </p:nvPicPr>
        <p:blipFill>
          <a:blip r:embed="rId4"/>
          <a:srcRect l="1517" t="20864" b="6543"/>
          <a:stretch>
            <a:fillRect/>
          </a:stretch>
        </p:blipFill>
        <p:spPr>
          <a:xfrm>
            <a:off x="12696918" y="3185769"/>
            <a:ext cx="3415883" cy="3348231"/>
          </a:xfrm>
          <a:prstGeom prst="rect">
            <a:avLst/>
          </a:prstGeom>
        </p:spPr>
      </p:pic>
      <p:sp>
        <p:nvSpPr>
          <p:cNvPr id="3" name="TextBox 2">
            <a:extLst>
              <a:ext uri="{FF2B5EF4-FFF2-40B4-BE49-F238E27FC236}">
                <a16:creationId xmlns:a16="http://schemas.microsoft.com/office/drawing/2014/main" id="{0FD0CA95-D500-201E-15EF-4C9E7AC3FFCC}"/>
              </a:ext>
            </a:extLst>
          </p:cNvPr>
          <p:cNvSpPr txBox="1"/>
          <p:nvPr/>
        </p:nvSpPr>
        <p:spPr>
          <a:xfrm>
            <a:off x="6011309" y="1203158"/>
            <a:ext cx="5717406" cy="1015663"/>
          </a:xfrm>
          <a:prstGeom prst="rect">
            <a:avLst/>
          </a:prstGeom>
          <a:noFill/>
        </p:spPr>
        <p:txBody>
          <a:bodyPr wrap="square" rtlCol="0">
            <a:spAutoFit/>
          </a:bodyPr>
          <a:lstStyle/>
          <a:p>
            <a:r>
              <a:rPr lang="en-US" sz="2000" dirty="0">
                <a:latin typeface="Soleil" panose="02000503030000020004" pitchFamily="50" charset="0"/>
              </a:rPr>
              <a:t>Energy absorption capabilities </a:t>
            </a:r>
            <a:r>
              <a:rPr lang="en-US" sz="1600" dirty="0">
                <a:latin typeface="Soleil" panose="02000503030000020004" pitchFamily="50" charset="0"/>
              </a:rPr>
              <a:t>[3]</a:t>
            </a:r>
            <a:endParaRPr lang="en-US" sz="2000" dirty="0">
              <a:latin typeface="Soleil" panose="02000503030000020004" pitchFamily="50" charset="0"/>
            </a:endParaRPr>
          </a:p>
          <a:p>
            <a:endParaRPr lang="en-US" sz="2000" dirty="0">
              <a:latin typeface="Soleil" panose="02000503030000020004" pitchFamily="50" charset="0"/>
            </a:endParaRPr>
          </a:p>
          <a:p>
            <a:r>
              <a:rPr lang="en-US" sz="2000" dirty="0">
                <a:latin typeface="Soleil" panose="02000503030000020004" pitchFamily="50" charset="0"/>
              </a:rPr>
              <a:t>Integration in multi-material components </a:t>
            </a:r>
            <a:r>
              <a:rPr lang="en-US" sz="1600" dirty="0">
                <a:latin typeface="Soleil" panose="02000503030000020004" pitchFamily="50" charset="0"/>
              </a:rPr>
              <a:t>[4]</a:t>
            </a:r>
            <a:endParaRPr lang="en-BE" sz="2000" dirty="0">
              <a:latin typeface="Soleil" panose="02000503030000020004" pitchFamily="50" charset="0"/>
            </a:endParaRPr>
          </a:p>
        </p:txBody>
      </p:sp>
      <p:pic>
        <p:nvPicPr>
          <p:cNvPr id="9" name="Picture 8">
            <a:extLst>
              <a:ext uri="{FF2B5EF4-FFF2-40B4-BE49-F238E27FC236}">
                <a16:creationId xmlns:a16="http://schemas.microsoft.com/office/drawing/2014/main" id="{0605CEF9-85DE-8DA4-F246-E999EDDD353B}"/>
              </a:ext>
            </a:extLst>
          </p:cNvPr>
          <p:cNvPicPr>
            <a:picLocks noChangeAspect="1"/>
          </p:cNvPicPr>
          <p:nvPr/>
        </p:nvPicPr>
        <p:blipFill>
          <a:blip r:embed="rId5"/>
          <a:srcRect b="55925"/>
          <a:stretch>
            <a:fillRect/>
          </a:stretch>
        </p:blipFill>
        <p:spPr>
          <a:xfrm>
            <a:off x="498145" y="3390571"/>
            <a:ext cx="7452543" cy="1732633"/>
          </a:xfrm>
          <a:prstGeom prst="rect">
            <a:avLst/>
          </a:prstGeom>
        </p:spPr>
      </p:pic>
      <p:sp>
        <p:nvSpPr>
          <p:cNvPr id="10" name="TextBox 9">
            <a:extLst>
              <a:ext uri="{FF2B5EF4-FFF2-40B4-BE49-F238E27FC236}">
                <a16:creationId xmlns:a16="http://schemas.microsoft.com/office/drawing/2014/main" id="{5C65F0A8-9087-B9FA-E1A7-80172C2F5A4C}"/>
              </a:ext>
            </a:extLst>
          </p:cNvPr>
          <p:cNvSpPr txBox="1"/>
          <p:nvPr/>
        </p:nvSpPr>
        <p:spPr>
          <a:xfrm>
            <a:off x="900000" y="1203158"/>
            <a:ext cx="5712556" cy="1631216"/>
          </a:xfrm>
          <a:prstGeom prst="rect">
            <a:avLst/>
          </a:prstGeom>
          <a:noFill/>
        </p:spPr>
        <p:txBody>
          <a:bodyPr wrap="square" rtlCol="0">
            <a:spAutoFit/>
          </a:bodyPr>
          <a:lstStyle/>
          <a:p>
            <a:r>
              <a:rPr lang="en-US" sz="2000" dirty="0">
                <a:latin typeface="Soleil" panose="02000503030000020004" pitchFamily="50" charset="0"/>
              </a:rPr>
              <a:t>Lightweighting</a:t>
            </a:r>
          </a:p>
          <a:p>
            <a:endParaRPr lang="en-US" sz="2000" dirty="0">
              <a:latin typeface="Soleil" panose="02000503030000020004" pitchFamily="50" charset="0"/>
            </a:endParaRPr>
          </a:p>
          <a:p>
            <a:r>
              <a:rPr lang="en-US" sz="2000" dirty="0">
                <a:latin typeface="Soleil" panose="02000503030000020004" pitchFamily="50" charset="0"/>
              </a:rPr>
              <a:t>Enhance surface area/volume</a:t>
            </a:r>
          </a:p>
          <a:p>
            <a:endParaRPr lang="en-US" sz="2000" dirty="0">
              <a:latin typeface="Soleil" panose="02000503030000020004" pitchFamily="50" charset="0"/>
            </a:endParaRPr>
          </a:p>
          <a:p>
            <a:r>
              <a:rPr lang="en-US" sz="2000" dirty="0">
                <a:latin typeface="Soleil" panose="02000503030000020004" pitchFamily="50" charset="0"/>
              </a:rPr>
              <a:t>Locally optimized heat sinks</a:t>
            </a:r>
            <a:endParaRPr lang="en-BE" sz="2000" dirty="0">
              <a:latin typeface="Soleil" panose="02000503030000020004" pitchFamily="50" charset="0"/>
            </a:endParaRPr>
          </a:p>
        </p:txBody>
      </p:sp>
      <p:sp>
        <p:nvSpPr>
          <p:cNvPr id="14" name="TextBox 13">
            <a:extLst>
              <a:ext uri="{FF2B5EF4-FFF2-40B4-BE49-F238E27FC236}">
                <a16:creationId xmlns:a16="http://schemas.microsoft.com/office/drawing/2014/main" id="{F5184F96-EF64-107B-37C8-4D1E36E7ABD9}"/>
              </a:ext>
            </a:extLst>
          </p:cNvPr>
          <p:cNvSpPr txBox="1"/>
          <p:nvPr/>
        </p:nvSpPr>
        <p:spPr>
          <a:xfrm>
            <a:off x="559382" y="5206178"/>
            <a:ext cx="803709" cy="338554"/>
          </a:xfrm>
          <a:prstGeom prst="rect">
            <a:avLst/>
          </a:prstGeom>
          <a:noFill/>
        </p:spPr>
        <p:txBody>
          <a:bodyPr wrap="square">
            <a:spAutoFit/>
          </a:bodyPr>
          <a:lstStyle/>
          <a:p>
            <a:r>
              <a:rPr lang="en-US" sz="1600" dirty="0">
                <a:latin typeface="Soleil" panose="02000503030000020004" pitchFamily="50" charset="0"/>
              </a:rPr>
              <a:t>[2]</a:t>
            </a:r>
            <a:endParaRPr lang="en-BE" sz="1600" dirty="0"/>
          </a:p>
        </p:txBody>
      </p:sp>
      <p:sp>
        <p:nvSpPr>
          <p:cNvPr id="20" name="Rectangle 19">
            <a:extLst>
              <a:ext uri="{FF2B5EF4-FFF2-40B4-BE49-F238E27FC236}">
                <a16:creationId xmlns:a16="http://schemas.microsoft.com/office/drawing/2014/main" id="{7A32FEC9-FB78-8D98-29A0-FE475BBBADCF}"/>
              </a:ext>
            </a:extLst>
          </p:cNvPr>
          <p:cNvSpPr/>
          <p:nvPr/>
        </p:nvSpPr>
        <p:spPr>
          <a:xfrm>
            <a:off x="0" y="5758679"/>
            <a:ext cx="12291461" cy="49896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8" name="TextBox 7">
            <a:extLst>
              <a:ext uri="{FF2B5EF4-FFF2-40B4-BE49-F238E27FC236}">
                <a16:creationId xmlns:a16="http://schemas.microsoft.com/office/drawing/2014/main" id="{AE380F74-21B6-0F61-5B18-6436C1037507}"/>
              </a:ext>
            </a:extLst>
          </p:cNvPr>
          <p:cNvSpPr txBox="1"/>
          <p:nvPr/>
        </p:nvSpPr>
        <p:spPr>
          <a:xfrm>
            <a:off x="1050077" y="5798726"/>
            <a:ext cx="7903223" cy="430887"/>
          </a:xfrm>
          <a:prstGeom prst="rect">
            <a:avLst/>
          </a:prstGeom>
          <a:noFill/>
        </p:spPr>
        <p:txBody>
          <a:bodyPr wrap="square">
            <a:spAutoFit/>
          </a:bodyPr>
          <a:lstStyle/>
          <a:p>
            <a:r>
              <a:rPr lang="en-US" sz="1100" dirty="0">
                <a:solidFill>
                  <a:schemeClr val="bg1"/>
                </a:solidFill>
                <a:latin typeface="Soleil" panose="02000503030000020004" pitchFamily="50" charset="0"/>
              </a:rPr>
              <a:t>[2 ]</a:t>
            </a:r>
            <a:r>
              <a:rPr lang="en-BE" sz="1100" dirty="0">
                <a:solidFill>
                  <a:schemeClr val="bg1"/>
                </a:solidFill>
                <a:latin typeface="Soleil" panose="02000503030000020004" pitchFamily="50" charset="0"/>
              </a:rPr>
              <a:t>Kang</a:t>
            </a:r>
            <a:r>
              <a:rPr lang="en-US" sz="1100" dirty="0">
                <a:solidFill>
                  <a:schemeClr val="bg1"/>
                </a:solidFill>
                <a:latin typeface="Soleil" panose="02000503030000020004" pitchFamily="50" charset="0"/>
              </a:rPr>
              <a:t> et al.</a:t>
            </a:r>
            <a:r>
              <a:rPr lang="en-BE" sz="1100" dirty="0">
                <a:solidFill>
                  <a:schemeClr val="bg1"/>
                </a:solidFill>
                <a:latin typeface="Soleil" panose="02000503030000020004" pitchFamily="50" charset="0"/>
              </a:rPr>
              <a:t>,</a:t>
            </a:r>
            <a:r>
              <a:rPr lang="en-US" sz="1100" dirty="0">
                <a:solidFill>
                  <a:schemeClr val="bg1"/>
                </a:solidFill>
                <a:latin typeface="Soleil" panose="02000503030000020004" pitchFamily="50" charset="0"/>
              </a:rPr>
              <a:t> </a:t>
            </a:r>
            <a:r>
              <a:rPr lang="en-BE" sz="1100" dirty="0">
                <a:solidFill>
                  <a:schemeClr val="bg1"/>
                </a:solidFill>
                <a:latin typeface="Soleil" panose="02000503030000020004" pitchFamily="50" charset="0"/>
              </a:rPr>
              <a:t>Green laser powder bed fusion based fabrication and rate-dependent mechanical properties of copper lattices,</a:t>
            </a:r>
            <a:r>
              <a:rPr lang="en-US" sz="1100" dirty="0">
                <a:solidFill>
                  <a:schemeClr val="bg1"/>
                </a:solidFill>
                <a:latin typeface="Soleil" panose="02000503030000020004" pitchFamily="50" charset="0"/>
              </a:rPr>
              <a:t> </a:t>
            </a:r>
            <a:r>
              <a:rPr lang="en-BE" sz="1100" dirty="0">
                <a:solidFill>
                  <a:schemeClr val="bg1"/>
                </a:solidFill>
                <a:latin typeface="Soleil" panose="02000503030000020004" pitchFamily="50" charset="0"/>
              </a:rPr>
              <a:t>Materials &amp; Design, 2023</a:t>
            </a:r>
          </a:p>
        </p:txBody>
      </p:sp>
      <p:sp>
        <p:nvSpPr>
          <p:cNvPr id="11" name="TextBox 10">
            <a:extLst>
              <a:ext uri="{FF2B5EF4-FFF2-40B4-BE49-F238E27FC236}">
                <a16:creationId xmlns:a16="http://schemas.microsoft.com/office/drawing/2014/main" id="{144B37AB-7DCC-0A23-5371-13A3FE83059E}"/>
              </a:ext>
            </a:extLst>
          </p:cNvPr>
          <p:cNvSpPr txBox="1"/>
          <p:nvPr/>
        </p:nvSpPr>
        <p:spPr>
          <a:xfrm>
            <a:off x="1038546" y="6146947"/>
            <a:ext cx="7934004" cy="430887"/>
          </a:xfrm>
          <a:prstGeom prst="rect">
            <a:avLst/>
          </a:prstGeom>
          <a:noFill/>
        </p:spPr>
        <p:txBody>
          <a:bodyPr wrap="square">
            <a:spAutoFit/>
          </a:bodyPr>
          <a:lstStyle/>
          <a:p>
            <a:pPr algn="just"/>
            <a:r>
              <a:rPr lang="en-GB" sz="1100" dirty="0">
                <a:solidFill>
                  <a:schemeClr val="bg1"/>
                </a:solidFill>
                <a:latin typeface="Soleil" panose="02000503030000020004" pitchFamily="50" charset="0"/>
                <a:ea typeface="DengXian" panose="02010600030101010101" pitchFamily="2" charset="-122"/>
              </a:rPr>
              <a:t>[3] Choong et al, Recent Advances in the 3D Printing of Pure Copper Functional Structures for Thermal Management Devices, In Technologies, 2023</a:t>
            </a:r>
            <a:endParaRPr lang="en-BE" sz="1100" dirty="0">
              <a:solidFill>
                <a:schemeClr val="bg1"/>
              </a:solidFill>
              <a:latin typeface="Soleil" panose="02000503030000020004" pitchFamily="50" charset="0"/>
              <a:ea typeface="DengXian" panose="02010600030101010101" pitchFamily="2" charset="-122"/>
            </a:endParaRPr>
          </a:p>
        </p:txBody>
      </p:sp>
      <p:sp>
        <p:nvSpPr>
          <p:cNvPr id="19" name="TextBox 18">
            <a:extLst>
              <a:ext uri="{FF2B5EF4-FFF2-40B4-BE49-F238E27FC236}">
                <a16:creationId xmlns:a16="http://schemas.microsoft.com/office/drawing/2014/main" id="{DD2EC0CC-FAD3-A0EE-9C38-CBD8290CE066}"/>
              </a:ext>
            </a:extLst>
          </p:cNvPr>
          <p:cNvSpPr txBox="1"/>
          <p:nvPr/>
        </p:nvSpPr>
        <p:spPr>
          <a:xfrm>
            <a:off x="1038546" y="6500410"/>
            <a:ext cx="8060901" cy="261610"/>
          </a:xfrm>
          <a:prstGeom prst="rect">
            <a:avLst/>
          </a:prstGeom>
          <a:noFill/>
        </p:spPr>
        <p:txBody>
          <a:bodyPr wrap="square">
            <a:spAutoFit/>
          </a:bodyPr>
          <a:lstStyle/>
          <a:p>
            <a:r>
              <a:rPr lang="en-US" sz="1100" dirty="0">
                <a:solidFill>
                  <a:schemeClr val="bg1"/>
                </a:solidFill>
                <a:latin typeface="Soleil" panose="02000503030000020004" pitchFamily="50" charset="0"/>
              </a:rPr>
              <a:t>[4] Fraunhofer IGCV, Available online: </a:t>
            </a:r>
            <a:r>
              <a:rPr lang="en-BE" sz="1100" dirty="0">
                <a:solidFill>
                  <a:schemeClr val="bg1"/>
                </a:solidFill>
                <a:latin typeface="Soleil" panose="02000503030000020004" pitchFamily="50" charset="0"/>
                <a:hlinkClick r:id="rId6">
                  <a:extLst>
                    <a:ext uri="{A12FA001-AC4F-418D-AE19-62706E023703}">
                      <ahyp:hlinkClr xmlns:ahyp="http://schemas.microsoft.com/office/drawing/2018/hyperlinkcolor" val="tx"/>
                    </a:ext>
                  </a:extLst>
                </a:hlinkClick>
              </a:rPr>
              <a:t>https://www.igcv.fraunhofer.de/en/research/competences/multi-material.html</a:t>
            </a:r>
            <a:r>
              <a:rPr lang="en-US" sz="1100" dirty="0">
                <a:solidFill>
                  <a:schemeClr val="bg1"/>
                </a:solidFill>
                <a:latin typeface="Soleil" panose="02000503030000020004" pitchFamily="50" charset="0"/>
              </a:rPr>
              <a:t>, 2026</a:t>
            </a:r>
            <a:endParaRPr lang="en-BE" sz="1100" dirty="0">
              <a:solidFill>
                <a:schemeClr val="bg1"/>
              </a:solidFill>
              <a:latin typeface="Soleil" panose="02000503030000020004" pitchFamily="50" charset="0"/>
            </a:endParaRPr>
          </a:p>
        </p:txBody>
      </p:sp>
      <p:pic>
        <p:nvPicPr>
          <p:cNvPr id="6" name="Picture 5">
            <a:extLst>
              <a:ext uri="{FF2B5EF4-FFF2-40B4-BE49-F238E27FC236}">
                <a16:creationId xmlns:a16="http://schemas.microsoft.com/office/drawing/2014/main" id="{0CF04D3A-3FC6-542C-BC1F-2BEF35074015}"/>
              </a:ext>
            </a:extLst>
          </p:cNvPr>
          <p:cNvPicPr>
            <a:picLocks noChangeAspect="1"/>
          </p:cNvPicPr>
          <p:nvPr/>
        </p:nvPicPr>
        <p:blipFill>
          <a:blip r:embed="rId7"/>
          <a:stretch>
            <a:fillRect/>
          </a:stretch>
        </p:blipFill>
        <p:spPr>
          <a:xfrm>
            <a:off x="10130270" y="5816550"/>
            <a:ext cx="1938117" cy="360000"/>
          </a:xfrm>
          <a:prstGeom prst="rect">
            <a:avLst/>
          </a:prstGeom>
        </p:spPr>
      </p:pic>
      <p:pic>
        <p:nvPicPr>
          <p:cNvPr id="11268" name="Picture 4" descr="Additive Manufacturing of Metals and Multi-Material">
            <a:extLst>
              <a:ext uri="{FF2B5EF4-FFF2-40B4-BE49-F238E27FC236}">
                <a16:creationId xmlns:a16="http://schemas.microsoft.com/office/drawing/2014/main" id="{01EAA9FA-08E1-98C6-75C0-4E82FDDF1AE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4303" t="4704" r="32046" b="20069"/>
          <a:stretch>
            <a:fillRect/>
          </a:stretch>
        </p:blipFill>
        <p:spPr bwMode="auto">
          <a:xfrm>
            <a:off x="8747822" y="2512675"/>
            <a:ext cx="2086912" cy="262659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9B047F36-BCAB-08A9-DF66-A0FCFE16EE10}"/>
              </a:ext>
            </a:extLst>
          </p:cNvPr>
          <p:cNvSpPr txBox="1"/>
          <p:nvPr/>
        </p:nvSpPr>
        <p:spPr>
          <a:xfrm>
            <a:off x="8707117" y="5206178"/>
            <a:ext cx="803709" cy="338554"/>
          </a:xfrm>
          <a:prstGeom prst="rect">
            <a:avLst/>
          </a:prstGeom>
          <a:noFill/>
        </p:spPr>
        <p:txBody>
          <a:bodyPr wrap="square">
            <a:spAutoFit/>
          </a:bodyPr>
          <a:lstStyle/>
          <a:p>
            <a:r>
              <a:rPr lang="en-US" sz="1600" dirty="0">
                <a:latin typeface="Soleil" panose="02000503030000020004" pitchFamily="50" charset="0"/>
              </a:rPr>
              <a:t>[4]</a:t>
            </a:r>
            <a:endParaRPr lang="en-BE" sz="1600" dirty="0"/>
          </a:p>
        </p:txBody>
      </p:sp>
      <p:pic>
        <p:nvPicPr>
          <p:cNvPr id="22" name="Picture 21" descr="A brown cube with holes&#10;&#10;AI-generated content may be incorrect.">
            <a:extLst>
              <a:ext uri="{FF2B5EF4-FFF2-40B4-BE49-F238E27FC236}">
                <a16:creationId xmlns:a16="http://schemas.microsoft.com/office/drawing/2014/main" id="{3CAC06F8-219B-E076-4591-6B90E8E6590A}"/>
              </a:ext>
            </a:extLst>
          </p:cNvPr>
          <p:cNvPicPr>
            <a:picLocks/>
          </p:cNvPicPr>
          <p:nvPr/>
        </p:nvPicPr>
        <p:blipFill>
          <a:blip r:embed="rId4"/>
          <a:srcRect l="54548" t="48490" r="16594" b="34719"/>
          <a:stretch>
            <a:fillRect/>
          </a:stretch>
        </p:blipFill>
        <p:spPr>
          <a:xfrm>
            <a:off x="615187" y="1279930"/>
            <a:ext cx="216094" cy="216000"/>
          </a:xfrm>
          <a:prstGeom prst="rect">
            <a:avLst/>
          </a:prstGeom>
        </p:spPr>
      </p:pic>
      <p:pic>
        <p:nvPicPr>
          <p:cNvPr id="23" name="Picture 22" descr="A brown cube with holes&#10;&#10;AI-generated content may be incorrect.">
            <a:extLst>
              <a:ext uri="{FF2B5EF4-FFF2-40B4-BE49-F238E27FC236}">
                <a16:creationId xmlns:a16="http://schemas.microsoft.com/office/drawing/2014/main" id="{839C6984-0697-664B-A91E-85E613E05F74}"/>
              </a:ext>
            </a:extLst>
          </p:cNvPr>
          <p:cNvPicPr>
            <a:picLocks/>
          </p:cNvPicPr>
          <p:nvPr/>
        </p:nvPicPr>
        <p:blipFill>
          <a:blip r:embed="rId4"/>
          <a:srcRect l="54548" t="48490" r="16594" b="34719"/>
          <a:stretch>
            <a:fillRect/>
          </a:stretch>
        </p:blipFill>
        <p:spPr>
          <a:xfrm>
            <a:off x="627707" y="1884850"/>
            <a:ext cx="216094" cy="216000"/>
          </a:xfrm>
          <a:prstGeom prst="rect">
            <a:avLst/>
          </a:prstGeom>
        </p:spPr>
      </p:pic>
      <p:pic>
        <p:nvPicPr>
          <p:cNvPr id="24" name="Picture 23" descr="A brown cube with holes&#10;&#10;AI-generated content may be incorrect.">
            <a:extLst>
              <a:ext uri="{FF2B5EF4-FFF2-40B4-BE49-F238E27FC236}">
                <a16:creationId xmlns:a16="http://schemas.microsoft.com/office/drawing/2014/main" id="{28EC2AA9-22FD-17B7-9BA8-2F40EB53F731}"/>
              </a:ext>
            </a:extLst>
          </p:cNvPr>
          <p:cNvPicPr>
            <a:picLocks/>
          </p:cNvPicPr>
          <p:nvPr/>
        </p:nvPicPr>
        <p:blipFill>
          <a:blip r:embed="rId4"/>
          <a:srcRect l="54548" t="48490" r="16594" b="34719"/>
          <a:stretch>
            <a:fillRect/>
          </a:stretch>
        </p:blipFill>
        <p:spPr>
          <a:xfrm>
            <a:off x="5646549" y="1278207"/>
            <a:ext cx="216094" cy="216000"/>
          </a:xfrm>
          <a:prstGeom prst="rect">
            <a:avLst/>
          </a:prstGeom>
        </p:spPr>
      </p:pic>
      <p:pic>
        <p:nvPicPr>
          <p:cNvPr id="25" name="Picture 24" descr="A brown cube with holes&#10;&#10;AI-generated content may be incorrect.">
            <a:extLst>
              <a:ext uri="{FF2B5EF4-FFF2-40B4-BE49-F238E27FC236}">
                <a16:creationId xmlns:a16="http://schemas.microsoft.com/office/drawing/2014/main" id="{7C528CA2-7421-63DD-A8FA-590EF0576955}"/>
              </a:ext>
            </a:extLst>
          </p:cNvPr>
          <p:cNvPicPr>
            <a:picLocks/>
          </p:cNvPicPr>
          <p:nvPr/>
        </p:nvPicPr>
        <p:blipFill>
          <a:blip r:embed="rId4"/>
          <a:srcRect l="54548" t="48490" r="16594" b="34719"/>
          <a:stretch>
            <a:fillRect/>
          </a:stretch>
        </p:blipFill>
        <p:spPr>
          <a:xfrm>
            <a:off x="5659069" y="1883127"/>
            <a:ext cx="216094" cy="216000"/>
          </a:xfrm>
          <a:prstGeom prst="rect">
            <a:avLst/>
          </a:prstGeom>
        </p:spPr>
      </p:pic>
      <p:pic>
        <p:nvPicPr>
          <p:cNvPr id="26" name="Picture 25" descr="A brown cube with holes&#10;&#10;AI-generated content may be incorrect.">
            <a:extLst>
              <a:ext uri="{FF2B5EF4-FFF2-40B4-BE49-F238E27FC236}">
                <a16:creationId xmlns:a16="http://schemas.microsoft.com/office/drawing/2014/main" id="{5F324787-DEA6-0E6A-2F51-8E3DE47B66EC}"/>
              </a:ext>
            </a:extLst>
          </p:cNvPr>
          <p:cNvPicPr>
            <a:picLocks/>
          </p:cNvPicPr>
          <p:nvPr/>
        </p:nvPicPr>
        <p:blipFill>
          <a:blip r:embed="rId4"/>
          <a:srcRect l="54548" t="48490" r="16594" b="34719"/>
          <a:stretch>
            <a:fillRect/>
          </a:stretch>
        </p:blipFill>
        <p:spPr>
          <a:xfrm>
            <a:off x="627707" y="2489770"/>
            <a:ext cx="216094" cy="216000"/>
          </a:xfrm>
          <a:prstGeom prst="rect">
            <a:avLst/>
          </a:prstGeom>
        </p:spPr>
      </p:pic>
    </p:spTree>
    <p:extLst>
      <p:ext uri="{BB962C8B-B14F-4D97-AF65-F5344CB8AC3E}">
        <p14:creationId xmlns:p14="http://schemas.microsoft.com/office/powerpoint/2010/main" val="354595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89B0A-64A7-013B-80AA-BEB4C160A245}"/>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C2B1D0CB-9E5A-3320-D399-DB40FAE3EF31}"/>
              </a:ext>
            </a:extLst>
          </p:cNvPr>
          <p:cNvSpPr>
            <a:spLocks noGrp="1"/>
          </p:cNvSpPr>
          <p:nvPr>
            <p:ph type="sldNum" sz="quarter" idx="12"/>
          </p:nvPr>
        </p:nvSpPr>
        <p:spPr/>
        <p:txBody>
          <a:bodyPr/>
          <a:lstStyle/>
          <a:p>
            <a:fld id="{0A297500-7527-634B-90F4-69D0994C32B4}" type="slidenum">
              <a:rPr lang="nl-NL" smtClean="0"/>
              <a:t>5</a:t>
            </a:fld>
            <a:endParaRPr lang="nl-NL"/>
          </a:p>
        </p:txBody>
      </p:sp>
      <p:sp>
        <p:nvSpPr>
          <p:cNvPr id="5" name="Titel 4">
            <a:extLst>
              <a:ext uri="{FF2B5EF4-FFF2-40B4-BE49-F238E27FC236}">
                <a16:creationId xmlns:a16="http://schemas.microsoft.com/office/drawing/2014/main" id="{AB729663-9E66-178F-C86B-C3BDA25FA4F5}"/>
              </a:ext>
            </a:extLst>
          </p:cNvPr>
          <p:cNvSpPr>
            <a:spLocks noGrp="1"/>
          </p:cNvSpPr>
          <p:nvPr>
            <p:ph type="title"/>
          </p:nvPr>
        </p:nvSpPr>
        <p:spPr>
          <a:xfrm>
            <a:off x="575400" y="207036"/>
            <a:ext cx="5800000" cy="736393"/>
          </a:xfrm>
        </p:spPr>
        <p:txBody>
          <a:bodyPr>
            <a:normAutofit/>
          </a:bodyPr>
          <a:lstStyle/>
          <a:p>
            <a:r>
              <a:rPr lang="en-US" b="1" dirty="0">
                <a:latin typeface="Soleil" panose="02000503030000020004" pitchFamily="50" charset="0"/>
              </a:rPr>
              <a:t>Research goals</a:t>
            </a:r>
            <a:endParaRPr lang="en-BE" b="1" dirty="0">
              <a:latin typeface="Soleil" panose="02000503030000020004" pitchFamily="50" charset="0"/>
            </a:endParaRPr>
          </a:p>
        </p:txBody>
      </p:sp>
      <p:pic>
        <p:nvPicPr>
          <p:cNvPr id="6" name="Picture 5">
            <a:extLst>
              <a:ext uri="{FF2B5EF4-FFF2-40B4-BE49-F238E27FC236}">
                <a16:creationId xmlns:a16="http://schemas.microsoft.com/office/drawing/2014/main" id="{52541623-D2AD-B55F-4DD5-DCC8CB194205}"/>
              </a:ext>
            </a:extLst>
          </p:cNvPr>
          <p:cNvPicPr>
            <a:picLocks noChangeAspect="1"/>
          </p:cNvPicPr>
          <p:nvPr/>
        </p:nvPicPr>
        <p:blipFill>
          <a:blip r:embed="rId2"/>
          <a:stretch>
            <a:fillRect/>
          </a:stretch>
        </p:blipFill>
        <p:spPr>
          <a:xfrm>
            <a:off x="8094134" y="6374800"/>
            <a:ext cx="1938117" cy="360000"/>
          </a:xfrm>
          <a:prstGeom prst="rect">
            <a:avLst/>
          </a:prstGeom>
        </p:spPr>
      </p:pic>
      <p:pic>
        <p:nvPicPr>
          <p:cNvPr id="12" name="Picture 11" descr="A brown square object with small holes&#10;&#10;AI-generated content may be incorrect.">
            <a:extLst>
              <a:ext uri="{FF2B5EF4-FFF2-40B4-BE49-F238E27FC236}">
                <a16:creationId xmlns:a16="http://schemas.microsoft.com/office/drawing/2014/main" id="{D7C74DF6-0213-88AE-CB7F-13EC099B1863}"/>
              </a:ext>
            </a:extLst>
          </p:cNvPr>
          <p:cNvPicPr>
            <a:picLocks noChangeAspect="1"/>
          </p:cNvPicPr>
          <p:nvPr/>
        </p:nvPicPr>
        <p:blipFill>
          <a:blip r:embed="rId3"/>
          <a:srcRect l="21452" t="23095" r="21417" b="25367"/>
          <a:stretch>
            <a:fillRect/>
          </a:stretch>
        </p:blipFill>
        <p:spPr>
          <a:xfrm>
            <a:off x="12666134" y="-383765"/>
            <a:ext cx="2791100" cy="3348232"/>
          </a:xfrm>
          <a:prstGeom prst="rect">
            <a:avLst/>
          </a:prstGeom>
        </p:spPr>
      </p:pic>
      <p:pic>
        <p:nvPicPr>
          <p:cNvPr id="16" name="Picture 15" descr="A brown cube with holes&#10;&#10;AI-generated content may be incorrect.">
            <a:extLst>
              <a:ext uri="{FF2B5EF4-FFF2-40B4-BE49-F238E27FC236}">
                <a16:creationId xmlns:a16="http://schemas.microsoft.com/office/drawing/2014/main" id="{B787339E-FD5D-3EB6-AC17-02E4D198A101}"/>
              </a:ext>
            </a:extLst>
          </p:cNvPr>
          <p:cNvPicPr>
            <a:picLocks noChangeAspect="1"/>
          </p:cNvPicPr>
          <p:nvPr/>
        </p:nvPicPr>
        <p:blipFill>
          <a:blip r:embed="rId4"/>
          <a:srcRect l="1517" t="20864" b="6543"/>
          <a:stretch>
            <a:fillRect/>
          </a:stretch>
        </p:blipFill>
        <p:spPr>
          <a:xfrm>
            <a:off x="12696918" y="3185769"/>
            <a:ext cx="3415883" cy="3348231"/>
          </a:xfrm>
          <a:prstGeom prst="rect">
            <a:avLst/>
          </a:prstGeom>
        </p:spPr>
      </p:pic>
      <p:sp>
        <p:nvSpPr>
          <p:cNvPr id="2" name="Rectangle: Rounded Corners 1">
            <a:extLst>
              <a:ext uri="{FF2B5EF4-FFF2-40B4-BE49-F238E27FC236}">
                <a16:creationId xmlns:a16="http://schemas.microsoft.com/office/drawing/2014/main" id="{2E4EAAE6-61EB-3C32-402D-D7F4C75C3520}"/>
              </a:ext>
            </a:extLst>
          </p:cNvPr>
          <p:cNvSpPr/>
          <p:nvPr/>
        </p:nvSpPr>
        <p:spPr>
          <a:xfrm>
            <a:off x="1047038" y="1557086"/>
            <a:ext cx="6120000" cy="977348"/>
          </a:xfrm>
          <a:prstGeom prst="roundRect">
            <a:avLst/>
          </a:prstGeom>
          <a:ln w="38100">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Improve dimensional accuracy</a:t>
            </a:r>
            <a:endParaRPr lang="en-BE" sz="2400" b="1" dirty="0">
              <a:solidFill>
                <a:schemeClr val="bg1"/>
              </a:solidFill>
            </a:endParaRPr>
          </a:p>
        </p:txBody>
      </p:sp>
      <p:sp>
        <p:nvSpPr>
          <p:cNvPr id="3" name="Rectangle: Rounded Corners 2">
            <a:extLst>
              <a:ext uri="{FF2B5EF4-FFF2-40B4-BE49-F238E27FC236}">
                <a16:creationId xmlns:a16="http://schemas.microsoft.com/office/drawing/2014/main" id="{17F7F14C-ADE5-768B-79D8-0955A94E17DD}"/>
              </a:ext>
            </a:extLst>
          </p:cNvPr>
          <p:cNvSpPr/>
          <p:nvPr/>
        </p:nvSpPr>
        <p:spPr>
          <a:xfrm>
            <a:off x="4602263" y="3006791"/>
            <a:ext cx="6120000" cy="977348"/>
          </a:xfrm>
          <a:prstGeom prst="roundRect">
            <a:avLst/>
          </a:prstGeom>
          <a:solidFill>
            <a:schemeClr val="bg2">
              <a:lumMod val="9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lumMod val="25000"/>
                  </a:schemeClr>
                </a:solidFill>
              </a:rPr>
              <a:t>Identify manufacturing resolution</a:t>
            </a:r>
            <a:endParaRPr lang="en-BE" sz="2400" b="1" dirty="0">
              <a:solidFill>
                <a:schemeClr val="bg2">
                  <a:lumMod val="25000"/>
                </a:schemeClr>
              </a:solidFill>
            </a:endParaRPr>
          </a:p>
        </p:txBody>
      </p:sp>
      <p:sp>
        <p:nvSpPr>
          <p:cNvPr id="7" name="Rectangle: Rounded Corners 6">
            <a:extLst>
              <a:ext uri="{FF2B5EF4-FFF2-40B4-BE49-F238E27FC236}">
                <a16:creationId xmlns:a16="http://schemas.microsoft.com/office/drawing/2014/main" id="{A4D3432C-51A2-C82D-5138-E284225E4851}"/>
              </a:ext>
            </a:extLst>
          </p:cNvPr>
          <p:cNvSpPr/>
          <p:nvPr/>
        </p:nvSpPr>
        <p:spPr>
          <a:xfrm>
            <a:off x="1047038" y="4456497"/>
            <a:ext cx="6120000" cy="977348"/>
          </a:xfrm>
          <a:prstGeom prst="roundRect">
            <a:avLst/>
          </a:prstGeom>
          <a:solidFill>
            <a:schemeClr val="accent5">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75000"/>
                  </a:schemeClr>
                </a:solidFill>
              </a:rPr>
              <a:t>Understand compressive </a:t>
            </a:r>
            <a:r>
              <a:rPr lang="en-US" sz="2400" b="1" dirty="0" err="1">
                <a:solidFill>
                  <a:schemeClr val="tx1">
                    <a:lumMod val="75000"/>
                  </a:schemeClr>
                </a:solidFill>
              </a:rPr>
              <a:t>behaviour</a:t>
            </a:r>
            <a:endParaRPr lang="en-BE" sz="2400" b="1" dirty="0">
              <a:solidFill>
                <a:schemeClr val="tx1">
                  <a:lumMod val="75000"/>
                </a:schemeClr>
              </a:solidFill>
            </a:endParaRPr>
          </a:p>
        </p:txBody>
      </p:sp>
      <p:pic>
        <p:nvPicPr>
          <p:cNvPr id="17" name="Picture 16">
            <a:extLst>
              <a:ext uri="{FF2B5EF4-FFF2-40B4-BE49-F238E27FC236}">
                <a16:creationId xmlns:a16="http://schemas.microsoft.com/office/drawing/2014/main" id="{F79AAF7D-C6DF-3226-F3A2-1BB65C6F8821}"/>
              </a:ext>
            </a:extLst>
          </p:cNvPr>
          <p:cNvPicPr>
            <a:picLocks noChangeAspect="1"/>
          </p:cNvPicPr>
          <p:nvPr/>
        </p:nvPicPr>
        <p:blipFill>
          <a:blip r:embed="rId5"/>
          <a:stretch>
            <a:fillRect/>
          </a:stretch>
        </p:blipFill>
        <p:spPr>
          <a:xfrm>
            <a:off x="8094134" y="272877"/>
            <a:ext cx="2893357" cy="2261557"/>
          </a:xfrm>
          <a:prstGeom prst="rect">
            <a:avLst/>
          </a:prstGeom>
        </p:spPr>
      </p:pic>
      <p:sp>
        <p:nvSpPr>
          <p:cNvPr id="18" name="Rectangle: Rounded Corners 17">
            <a:extLst>
              <a:ext uri="{FF2B5EF4-FFF2-40B4-BE49-F238E27FC236}">
                <a16:creationId xmlns:a16="http://schemas.microsoft.com/office/drawing/2014/main" id="{D9C378E1-241C-912F-44C6-921BC03579DA}"/>
              </a:ext>
            </a:extLst>
          </p:cNvPr>
          <p:cNvSpPr/>
          <p:nvPr/>
        </p:nvSpPr>
        <p:spPr>
          <a:xfrm>
            <a:off x="1047038" y="1557086"/>
            <a:ext cx="489035" cy="427209"/>
          </a:xfrm>
          <a:prstGeom prst="roundRect">
            <a:avLst>
              <a:gd name="adj" fmla="val 39108"/>
            </a:avLst>
          </a:prstGeom>
          <a:solidFill>
            <a:srgbClr val="0638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1</a:t>
            </a:r>
            <a:endParaRPr lang="en-BE" sz="2000" b="1" dirty="0"/>
          </a:p>
        </p:txBody>
      </p:sp>
      <p:sp>
        <p:nvSpPr>
          <p:cNvPr id="19" name="Rectangle: Rounded Corners 18">
            <a:extLst>
              <a:ext uri="{FF2B5EF4-FFF2-40B4-BE49-F238E27FC236}">
                <a16:creationId xmlns:a16="http://schemas.microsoft.com/office/drawing/2014/main" id="{5BFEBB9D-E0E1-9FEF-EEA9-8CD743AD684C}"/>
              </a:ext>
            </a:extLst>
          </p:cNvPr>
          <p:cNvSpPr/>
          <p:nvPr/>
        </p:nvSpPr>
        <p:spPr>
          <a:xfrm>
            <a:off x="4602263" y="2981789"/>
            <a:ext cx="489035" cy="427209"/>
          </a:xfrm>
          <a:prstGeom prst="roundRect">
            <a:avLst>
              <a:gd name="adj" fmla="val 39108"/>
            </a:avLst>
          </a:prstGeom>
          <a:solidFill>
            <a:srgbClr val="0638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2</a:t>
            </a:r>
            <a:endParaRPr lang="en-BE" sz="2000" b="1" dirty="0"/>
          </a:p>
        </p:txBody>
      </p:sp>
      <p:sp>
        <p:nvSpPr>
          <p:cNvPr id="20" name="Rectangle: Rounded Corners 19">
            <a:extLst>
              <a:ext uri="{FF2B5EF4-FFF2-40B4-BE49-F238E27FC236}">
                <a16:creationId xmlns:a16="http://schemas.microsoft.com/office/drawing/2014/main" id="{1E52CED7-E585-B89C-5AAB-4D7C8A033763}"/>
              </a:ext>
            </a:extLst>
          </p:cNvPr>
          <p:cNvSpPr/>
          <p:nvPr/>
        </p:nvSpPr>
        <p:spPr>
          <a:xfrm>
            <a:off x="1047037" y="4432675"/>
            <a:ext cx="489035" cy="427209"/>
          </a:xfrm>
          <a:prstGeom prst="roundRect">
            <a:avLst>
              <a:gd name="adj" fmla="val 39108"/>
            </a:avLst>
          </a:prstGeom>
          <a:solidFill>
            <a:srgbClr val="0638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3</a:t>
            </a:r>
            <a:endParaRPr lang="en-BE" sz="2000" b="1" dirty="0"/>
          </a:p>
        </p:txBody>
      </p:sp>
    </p:spTree>
    <p:extLst>
      <p:ext uri="{BB962C8B-B14F-4D97-AF65-F5344CB8AC3E}">
        <p14:creationId xmlns:p14="http://schemas.microsoft.com/office/powerpoint/2010/main" val="82183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24773-06F1-AF9B-650E-E4C2F0AD3047}"/>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E0A40647-2082-8253-748B-8A80AB08F05D}"/>
              </a:ext>
            </a:extLst>
          </p:cNvPr>
          <p:cNvSpPr>
            <a:spLocks noGrp="1"/>
          </p:cNvSpPr>
          <p:nvPr>
            <p:ph type="sldNum" sz="quarter" idx="12"/>
          </p:nvPr>
        </p:nvSpPr>
        <p:spPr/>
        <p:txBody>
          <a:bodyPr/>
          <a:lstStyle/>
          <a:p>
            <a:fld id="{0A297500-7527-634B-90F4-69D0994C32B4}" type="slidenum">
              <a:rPr lang="nl-NL" smtClean="0"/>
              <a:t>6</a:t>
            </a:fld>
            <a:endParaRPr lang="nl-NL" dirty="0"/>
          </a:p>
        </p:txBody>
      </p:sp>
      <p:sp>
        <p:nvSpPr>
          <p:cNvPr id="5" name="Titel 4">
            <a:extLst>
              <a:ext uri="{FF2B5EF4-FFF2-40B4-BE49-F238E27FC236}">
                <a16:creationId xmlns:a16="http://schemas.microsoft.com/office/drawing/2014/main" id="{71A82BA0-C9E0-7DEF-D6AA-3EC908C400CD}"/>
              </a:ext>
            </a:extLst>
          </p:cNvPr>
          <p:cNvSpPr>
            <a:spLocks noGrp="1"/>
          </p:cNvSpPr>
          <p:nvPr>
            <p:ph type="title"/>
          </p:nvPr>
        </p:nvSpPr>
        <p:spPr>
          <a:xfrm>
            <a:off x="575400" y="207036"/>
            <a:ext cx="5800000" cy="736393"/>
          </a:xfrm>
        </p:spPr>
        <p:txBody>
          <a:bodyPr>
            <a:normAutofit/>
          </a:bodyPr>
          <a:lstStyle/>
          <a:p>
            <a:r>
              <a:rPr lang="en-US" b="1" dirty="0">
                <a:latin typeface="Soleil" panose="02000503030000020004" pitchFamily="50" charset="0"/>
              </a:rPr>
              <a:t>Experimental</a:t>
            </a:r>
            <a:endParaRPr lang="en-BE" b="1" dirty="0">
              <a:latin typeface="Soleil" panose="02000503030000020004" pitchFamily="50" charset="0"/>
            </a:endParaRPr>
          </a:p>
        </p:txBody>
      </p:sp>
      <p:pic>
        <p:nvPicPr>
          <p:cNvPr id="6" name="Picture 5">
            <a:extLst>
              <a:ext uri="{FF2B5EF4-FFF2-40B4-BE49-F238E27FC236}">
                <a16:creationId xmlns:a16="http://schemas.microsoft.com/office/drawing/2014/main" id="{2FB00597-88AC-ED72-87DF-E0556DDB46A5}"/>
              </a:ext>
            </a:extLst>
          </p:cNvPr>
          <p:cNvPicPr>
            <a:picLocks noChangeAspect="1"/>
          </p:cNvPicPr>
          <p:nvPr/>
        </p:nvPicPr>
        <p:blipFill>
          <a:blip r:embed="rId2"/>
          <a:stretch>
            <a:fillRect/>
          </a:stretch>
        </p:blipFill>
        <p:spPr>
          <a:xfrm>
            <a:off x="8094134" y="6374800"/>
            <a:ext cx="1938117" cy="360000"/>
          </a:xfrm>
          <a:prstGeom prst="rect">
            <a:avLst/>
          </a:prstGeom>
        </p:spPr>
      </p:pic>
      <p:pic>
        <p:nvPicPr>
          <p:cNvPr id="12" name="Picture 11" descr="A brown square object with small holes&#10;&#10;AI-generated content may be incorrect.">
            <a:extLst>
              <a:ext uri="{FF2B5EF4-FFF2-40B4-BE49-F238E27FC236}">
                <a16:creationId xmlns:a16="http://schemas.microsoft.com/office/drawing/2014/main" id="{C6426DC7-E772-E09E-DC31-4903B0134DD0}"/>
              </a:ext>
            </a:extLst>
          </p:cNvPr>
          <p:cNvPicPr>
            <a:picLocks noChangeAspect="1"/>
          </p:cNvPicPr>
          <p:nvPr/>
        </p:nvPicPr>
        <p:blipFill>
          <a:blip r:embed="rId3"/>
          <a:srcRect l="21452" t="23095" r="21417" b="25367"/>
          <a:stretch>
            <a:fillRect/>
          </a:stretch>
        </p:blipFill>
        <p:spPr>
          <a:xfrm>
            <a:off x="12666134" y="-383765"/>
            <a:ext cx="2791100" cy="3348232"/>
          </a:xfrm>
          <a:prstGeom prst="rect">
            <a:avLst/>
          </a:prstGeom>
        </p:spPr>
      </p:pic>
      <p:pic>
        <p:nvPicPr>
          <p:cNvPr id="16" name="Picture 15" descr="A brown cube with holes&#10;&#10;AI-generated content may be incorrect.">
            <a:extLst>
              <a:ext uri="{FF2B5EF4-FFF2-40B4-BE49-F238E27FC236}">
                <a16:creationId xmlns:a16="http://schemas.microsoft.com/office/drawing/2014/main" id="{3A3B74CC-76DE-E759-B6CB-2445415410B1}"/>
              </a:ext>
            </a:extLst>
          </p:cNvPr>
          <p:cNvPicPr>
            <a:picLocks noChangeAspect="1"/>
          </p:cNvPicPr>
          <p:nvPr/>
        </p:nvPicPr>
        <p:blipFill>
          <a:blip r:embed="rId4"/>
          <a:srcRect l="1517" t="20864" b="6543"/>
          <a:stretch>
            <a:fillRect/>
          </a:stretch>
        </p:blipFill>
        <p:spPr>
          <a:xfrm>
            <a:off x="12696918" y="3185769"/>
            <a:ext cx="3415883" cy="3348231"/>
          </a:xfrm>
          <a:prstGeom prst="rect">
            <a:avLst/>
          </a:prstGeom>
        </p:spPr>
      </p:pic>
      <p:sp>
        <p:nvSpPr>
          <p:cNvPr id="7" name="Rectangle: Rounded Corners 6">
            <a:extLst>
              <a:ext uri="{FF2B5EF4-FFF2-40B4-BE49-F238E27FC236}">
                <a16:creationId xmlns:a16="http://schemas.microsoft.com/office/drawing/2014/main" id="{9ABEFB85-2B2E-1538-CDD6-C5F71C529B87}"/>
              </a:ext>
            </a:extLst>
          </p:cNvPr>
          <p:cNvSpPr/>
          <p:nvPr/>
        </p:nvSpPr>
        <p:spPr>
          <a:xfrm>
            <a:off x="413434" y="2327994"/>
            <a:ext cx="2791100" cy="736393"/>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LPBF of lattices</a:t>
            </a:r>
            <a:endParaRPr lang="en-BE" sz="2000" b="1" dirty="0">
              <a:latin typeface="Soleil" panose="02000503030000020004" pitchFamily="50" charset="0"/>
            </a:endParaRPr>
          </a:p>
        </p:txBody>
      </p:sp>
      <p:sp>
        <p:nvSpPr>
          <p:cNvPr id="8" name="Rectangle: Rounded Corners 7">
            <a:extLst>
              <a:ext uri="{FF2B5EF4-FFF2-40B4-BE49-F238E27FC236}">
                <a16:creationId xmlns:a16="http://schemas.microsoft.com/office/drawing/2014/main" id="{61070063-B571-D4F1-0BFB-DEA0A56DBE3D}"/>
              </a:ext>
            </a:extLst>
          </p:cNvPr>
          <p:cNvSpPr/>
          <p:nvPr/>
        </p:nvSpPr>
        <p:spPr>
          <a:xfrm>
            <a:off x="4102201" y="1310671"/>
            <a:ext cx="2398294" cy="843249"/>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 Laser parameter optimisation</a:t>
            </a:r>
            <a:endParaRPr lang="en-BE" sz="2000" b="1" dirty="0">
              <a:latin typeface="Soleil" panose="02000503030000020004" pitchFamily="50" charset="0"/>
            </a:endParaRPr>
          </a:p>
        </p:txBody>
      </p:sp>
      <p:cxnSp>
        <p:nvCxnSpPr>
          <p:cNvPr id="10" name="Connector: Elbow 9">
            <a:extLst>
              <a:ext uri="{FF2B5EF4-FFF2-40B4-BE49-F238E27FC236}">
                <a16:creationId xmlns:a16="http://schemas.microsoft.com/office/drawing/2014/main" id="{BFB603C5-9C6A-178B-1A07-F66DD7A72212}"/>
              </a:ext>
            </a:extLst>
          </p:cNvPr>
          <p:cNvCxnSpPr>
            <a:cxnSpLocks/>
            <a:stCxn id="7" idx="3"/>
            <a:endCxn id="24" idx="1"/>
          </p:cNvCxnSpPr>
          <p:nvPr/>
        </p:nvCxnSpPr>
        <p:spPr>
          <a:xfrm>
            <a:off x="3204534" y="2696191"/>
            <a:ext cx="897666" cy="666914"/>
          </a:xfrm>
          <a:prstGeom prst="bentConnector3">
            <a:avLst/>
          </a:prstGeom>
          <a:ln w="50800">
            <a:solidFill>
              <a:srgbClr val="063848"/>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5710E73A-B3E9-E68B-9163-CB233FA46D96}"/>
              </a:ext>
            </a:extLst>
          </p:cNvPr>
          <p:cNvCxnSpPr>
            <a:cxnSpLocks/>
            <a:stCxn id="7" idx="3"/>
            <a:endCxn id="8" idx="1"/>
          </p:cNvCxnSpPr>
          <p:nvPr/>
        </p:nvCxnSpPr>
        <p:spPr>
          <a:xfrm flipV="1">
            <a:off x="3204534" y="1732296"/>
            <a:ext cx="897667" cy="963895"/>
          </a:xfrm>
          <a:prstGeom prst="bentConnector3">
            <a:avLst/>
          </a:prstGeom>
          <a:ln w="50800">
            <a:solidFill>
              <a:srgbClr val="063848"/>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1054D8F1-86AA-E6F6-D8AB-7AE566ACD95F}"/>
              </a:ext>
            </a:extLst>
          </p:cNvPr>
          <p:cNvSpPr/>
          <p:nvPr/>
        </p:nvSpPr>
        <p:spPr>
          <a:xfrm>
            <a:off x="4102200" y="2941480"/>
            <a:ext cx="2791099" cy="843249"/>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Scanning strategies</a:t>
            </a:r>
            <a:endParaRPr lang="en-BE" sz="2000" b="1" dirty="0">
              <a:latin typeface="Soleil" panose="02000503030000020004" pitchFamily="50" charset="0"/>
            </a:endParaRPr>
          </a:p>
        </p:txBody>
      </p:sp>
      <p:pic>
        <p:nvPicPr>
          <p:cNvPr id="25" name="Picture 24" descr="A brown cube with holes&#10;&#10;AI-generated content may be incorrect.">
            <a:extLst>
              <a:ext uri="{FF2B5EF4-FFF2-40B4-BE49-F238E27FC236}">
                <a16:creationId xmlns:a16="http://schemas.microsoft.com/office/drawing/2014/main" id="{758AEE48-884E-8045-526F-A12BA1170FD6}"/>
              </a:ext>
            </a:extLst>
          </p:cNvPr>
          <p:cNvPicPr>
            <a:picLocks/>
          </p:cNvPicPr>
          <p:nvPr/>
        </p:nvPicPr>
        <p:blipFill>
          <a:blip r:embed="rId4"/>
          <a:srcRect l="54548" t="48490" r="16594" b="34719"/>
          <a:stretch>
            <a:fillRect/>
          </a:stretch>
        </p:blipFill>
        <p:spPr>
          <a:xfrm>
            <a:off x="3983837" y="4122289"/>
            <a:ext cx="216000" cy="216000"/>
          </a:xfrm>
          <a:prstGeom prst="rect">
            <a:avLst/>
          </a:prstGeom>
        </p:spPr>
      </p:pic>
      <p:pic>
        <p:nvPicPr>
          <p:cNvPr id="26" name="Picture 25" descr="A brown cube with holes&#10;&#10;AI-generated content may be incorrect.">
            <a:extLst>
              <a:ext uri="{FF2B5EF4-FFF2-40B4-BE49-F238E27FC236}">
                <a16:creationId xmlns:a16="http://schemas.microsoft.com/office/drawing/2014/main" id="{DCC1AD4E-8F44-C285-4016-F6A7260A9802}"/>
              </a:ext>
            </a:extLst>
          </p:cNvPr>
          <p:cNvPicPr>
            <a:picLocks/>
          </p:cNvPicPr>
          <p:nvPr/>
        </p:nvPicPr>
        <p:blipFill>
          <a:blip r:embed="rId4"/>
          <a:srcRect l="54548" t="48490" r="16594" b="34719"/>
          <a:stretch>
            <a:fillRect/>
          </a:stretch>
        </p:blipFill>
        <p:spPr>
          <a:xfrm>
            <a:off x="3983837" y="4578009"/>
            <a:ext cx="216000" cy="216000"/>
          </a:xfrm>
          <a:prstGeom prst="rect">
            <a:avLst/>
          </a:prstGeom>
        </p:spPr>
      </p:pic>
      <p:sp>
        <p:nvSpPr>
          <p:cNvPr id="28" name="TextBox 27">
            <a:extLst>
              <a:ext uri="{FF2B5EF4-FFF2-40B4-BE49-F238E27FC236}">
                <a16:creationId xmlns:a16="http://schemas.microsoft.com/office/drawing/2014/main" id="{FAD79141-FE6B-FEEA-6467-8093512B2364}"/>
              </a:ext>
            </a:extLst>
          </p:cNvPr>
          <p:cNvSpPr txBox="1"/>
          <p:nvPr/>
        </p:nvSpPr>
        <p:spPr>
          <a:xfrm>
            <a:off x="4218059" y="4030018"/>
            <a:ext cx="2509520" cy="369332"/>
          </a:xfrm>
          <a:prstGeom prst="rect">
            <a:avLst/>
          </a:prstGeom>
          <a:noFill/>
        </p:spPr>
        <p:txBody>
          <a:bodyPr wrap="square" rtlCol="0">
            <a:spAutoFit/>
          </a:bodyPr>
          <a:lstStyle/>
          <a:p>
            <a:r>
              <a:rPr lang="en-US" dirty="0"/>
              <a:t>Adapted contour mode</a:t>
            </a:r>
            <a:endParaRPr lang="en-BE" dirty="0"/>
          </a:p>
        </p:txBody>
      </p:sp>
      <p:sp>
        <p:nvSpPr>
          <p:cNvPr id="29" name="TextBox 28">
            <a:extLst>
              <a:ext uri="{FF2B5EF4-FFF2-40B4-BE49-F238E27FC236}">
                <a16:creationId xmlns:a16="http://schemas.microsoft.com/office/drawing/2014/main" id="{14DEE0E1-6CCA-0DED-7191-AC20CC736CFC}"/>
              </a:ext>
            </a:extLst>
          </p:cNvPr>
          <p:cNvSpPr txBox="1"/>
          <p:nvPr/>
        </p:nvSpPr>
        <p:spPr>
          <a:xfrm>
            <a:off x="4227583" y="4522128"/>
            <a:ext cx="4306959" cy="369332"/>
          </a:xfrm>
          <a:prstGeom prst="rect">
            <a:avLst/>
          </a:prstGeom>
          <a:noFill/>
        </p:spPr>
        <p:txBody>
          <a:bodyPr wrap="square" rtlCol="0">
            <a:spAutoFit/>
          </a:bodyPr>
          <a:lstStyle/>
          <a:p>
            <a:r>
              <a:rPr lang="en-US" dirty="0"/>
              <a:t>Multi-contour (a) vs Contour plus infill (b)</a:t>
            </a:r>
            <a:endParaRPr lang="en-BE" dirty="0"/>
          </a:p>
        </p:txBody>
      </p:sp>
      <p:cxnSp>
        <p:nvCxnSpPr>
          <p:cNvPr id="32" name="Straight Arrow Connector 31">
            <a:extLst>
              <a:ext uri="{FF2B5EF4-FFF2-40B4-BE49-F238E27FC236}">
                <a16:creationId xmlns:a16="http://schemas.microsoft.com/office/drawing/2014/main" id="{CEDD8981-B9B3-A834-C03C-8A6E99BDB83B}"/>
              </a:ext>
            </a:extLst>
          </p:cNvPr>
          <p:cNvCxnSpPr>
            <a:cxnSpLocks/>
            <a:stCxn id="7" idx="2"/>
            <a:endCxn id="35" idx="0"/>
          </p:cNvCxnSpPr>
          <p:nvPr/>
        </p:nvCxnSpPr>
        <p:spPr>
          <a:xfrm>
            <a:off x="1808984" y="3064387"/>
            <a:ext cx="0" cy="736394"/>
          </a:xfrm>
          <a:prstGeom prst="straightConnector1">
            <a:avLst/>
          </a:prstGeom>
          <a:ln w="50800">
            <a:solidFill>
              <a:srgbClr val="063848"/>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8C7BA56E-C673-56FC-5EB4-91F929C0E31E}"/>
              </a:ext>
            </a:extLst>
          </p:cNvPr>
          <p:cNvSpPr/>
          <p:nvPr/>
        </p:nvSpPr>
        <p:spPr>
          <a:xfrm>
            <a:off x="929965" y="3800781"/>
            <a:ext cx="1758037" cy="648000"/>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CT-scan</a:t>
            </a:r>
            <a:endParaRPr lang="en-BE" sz="2000" b="1" dirty="0">
              <a:latin typeface="Soleil" panose="02000503030000020004" pitchFamily="50" charset="0"/>
            </a:endParaRPr>
          </a:p>
        </p:txBody>
      </p:sp>
      <p:pic>
        <p:nvPicPr>
          <p:cNvPr id="36" name="Picture 35" descr="A brown cube with holes&#10;&#10;AI-generated content may be incorrect.">
            <a:extLst>
              <a:ext uri="{FF2B5EF4-FFF2-40B4-BE49-F238E27FC236}">
                <a16:creationId xmlns:a16="http://schemas.microsoft.com/office/drawing/2014/main" id="{76E52DA8-3DD1-6C33-5654-F276E33E866A}"/>
              </a:ext>
            </a:extLst>
          </p:cNvPr>
          <p:cNvPicPr>
            <a:picLocks/>
          </p:cNvPicPr>
          <p:nvPr/>
        </p:nvPicPr>
        <p:blipFill>
          <a:blip r:embed="rId4"/>
          <a:srcRect l="54548" t="48490" r="16594" b="34719"/>
          <a:stretch>
            <a:fillRect/>
          </a:stretch>
        </p:blipFill>
        <p:spPr>
          <a:xfrm>
            <a:off x="527719" y="4798305"/>
            <a:ext cx="216000" cy="216000"/>
          </a:xfrm>
          <a:prstGeom prst="rect">
            <a:avLst/>
          </a:prstGeom>
        </p:spPr>
      </p:pic>
      <p:pic>
        <p:nvPicPr>
          <p:cNvPr id="37" name="Picture 36" descr="A brown cube with holes&#10;&#10;AI-generated content may be incorrect.">
            <a:extLst>
              <a:ext uri="{FF2B5EF4-FFF2-40B4-BE49-F238E27FC236}">
                <a16:creationId xmlns:a16="http://schemas.microsoft.com/office/drawing/2014/main" id="{107B39E9-504A-6D64-86B7-FFE61CA89ECB}"/>
              </a:ext>
            </a:extLst>
          </p:cNvPr>
          <p:cNvPicPr>
            <a:picLocks/>
          </p:cNvPicPr>
          <p:nvPr/>
        </p:nvPicPr>
        <p:blipFill>
          <a:blip r:embed="rId4"/>
          <a:srcRect l="54548" t="48490" r="16594" b="34719"/>
          <a:stretch>
            <a:fillRect/>
          </a:stretch>
        </p:blipFill>
        <p:spPr>
          <a:xfrm>
            <a:off x="527719" y="5254025"/>
            <a:ext cx="216000" cy="216000"/>
          </a:xfrm>
          <a:prstGeom prst="rect">
            <a:avLst/>
          </a:prstGeom>
        </p:spPr>
      </p:pic>
      <p:sp>
        <p:nvSpPr>
          <p:cNvPr id="39" name="TextBox 38">
            <a:extLst>
              <a:ext uri="{FF2B5EF4-FFF2-40B4-BE49-F238E27FC236}">
                <a16:creationId xmlns:a16="http://schemas.microsoft.com/office/drawing/2014/main" id="{C1F67706-A770-C3E0-E2E8-715079EA71BB}"/>
              </a:ext>
            </a:extLst>
          </p:cNvPr>
          <p:cNvSpPr txBox="1"/>
          <p:nvPr/>
        </p:nvSpPr>
        <p:spPr>
          <a:xfrm>
            <a:off x="761941" y="5198144"/>
            <a:ext cx="3855458" cy="369332"/>
          </a:xfrm>
          <a:prstGeom prst="rect">
            <a:avLst/>
          </a:prstGeom>
          <a:noFill/>
        </p:spPr>
        <p:txBody>
          <a:bodyPr wrap="square" rtlCol="0">
            <a:spAutoFit/>
          </a:bodyPr>
          <a:lstStyle/>
          <a:p>
            <a:r>
              <a:rPr lang="en-US" dirty="0"/>
              <a:t>Porosity distribution</a:t>
            </a:r>
            <a:endParaRPr lang="en-BE" dirty="0"/>
          </a:p>
        </p:txBody>
      </p:sp>
      <p:sp>
        <p:nvSpPr>
          <p:cNvPr id="40" name="TextBox 39">
            <a:extLst>
              <a:ext uri="{FF2B5EF4-FFF2-40B4-BE49-F238E27FC236}">
                <a16:creationId xmlns:a16="http://schemas.microsoft.com/office/drawing/2014/main" id="{710585BA-0FB7-1629-8B72-06E1EBB8D1BB}"/>
              </a:ext>
            </a:extLst>
          </p:cNvPr>
          <p:cNvSpPr txBox="1"/>
          <p:nvPr/>
        </p:nvSpPr>
        <p:spPr>
          <a:xfrm>
            <a:off x="734783" y="4721973"/>
            <a:ext cx="3855458" cy="369332"/>
          </a:xfrm>
          <a:prstGeom prst="rect">
            <a:avLst/>
          </a:prstGeom>
          <a:noFill/>
        </p:spPr>
        <p:txBody>
          <a:bodyPr wrap="square" rtlCol="0">
            <a:spAutoFit/>
          </a:bodyPr>
          <a:lstStyle/>
          <a:p>
            <a:r>
              <a:rPr lang="en-US" dirty="0"/>
              <a:t>Local deviations</a:t>
            </a:r>
            <a:endParaRPr lang="en-BE" dirty="0"/>
          </a:p>
        </p:txBody>
      </p:sp>
      <p:sp>
        <p:nvSpPr>
          <p:cNvPr id="41" name="Rectangle: Rounded Corners 40">
            <a:extLst>
              <a:ext uri="{FF2B5EF4-FFF2-40B4-BE49-F238E27FC236}">
                <a16:creationId xmlns:a16="http://schemas.microsoft.com/office/drawing/2014/main" id="{E63FF760-C9E1-D887-B2AE-10D1425747C0}"/>
              </a:ext>
            </a:extLst>
          </p:cNvPr>
          <p:cNvSpPr/>
          <p:nvPr/>
        </p:nvSpPr>
        <p:spPr>
          <a:xfrm>
            <a:off x="7686533" y="1310671"/>
            <a:ext cx="2791099" cy="843249"/>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Regular quasi-static compression</a:t>
            </a:r>
            <a:endParaRPr lang="en-BE" sz="2000" b="1" dirty="0">
              <a:latin typeface="Soleil" panose="02000503030000020004" pitchFamily="50" charset="0"/>
            </a:endParaRPr>
          </a:p>
        </p:txBody>
      </p:sp>
      <p:cxnSp>
        <p:nvCxnSpPr>
          <p:cNvPr id="42" name="Connector: Elbow 41">
            <a:extLst>
              <a:ext uri="{FF2B5EF4-FFF2-40B4-BE49-F238E27FC236}">
                <a16:creationId xmlns:a16="http://schemas.microsoft.com/office/drawing/2014/main" id="{88CAB370-B671-EBAD-47B1-CDF94D8A86CB}"/>
              </a:ext>
            </a:extLst>
          </p:cNvPr>
          <p:cNvCxnSpPr>
            <a:cxnSpLocks/>
            <a:stCxn id="24" idx="3"/>
            <a:endCxn id="41" idx="1"/>
          </p:cNvCxnSpPr>
          <p:nvPr/>
        </p:nvCxnSpPr>
        <p:spPr>
          <a:xfrm flipV="1">
            <a:off x="6893299" y="1732296"/>
            <a:ext cx="793234" cy="1630809"/>
          </a:xfrm>
          <a:prstGeom prst="bentConnector3">
            <a:avLst>
              <a:gd name="adj1" fmla="val 50000"/>
            </a:avLst>
          </a:prstGeom>
          <a:ln w="50800">
            <a:solidFill>
              <a:srgbClr val="063848"/>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0B85423F-7440-ADFF-317A-A97943883439}"/>
              </a:ext>
            </a:extLst>
          </p:cNvPr>
          <p:cNvCxnSpPr>
            <a:cxnSpLocks/>
            <a:stCxn id="24" idx="3"/>
            <a:endCxn id="49" idx="1"/>
          </p:cNvCxnSpPr>
          <p:nvPr/>
        </p:nvCxnSpPr>
        <p:spPr>
          <a:xfrm>
            <a:off x="6893299" y="3363105"/>
            <a:ext cx="793234" cy="4226"/>
          </a:xfrm>
          <a:prstGeom prst="bentConnector3">
            <a:avLst>
              <a:gd name="adj1" fmla="val 50000"/>
            </a:avLst>
          </a:prstGeom>
          <a:ln w="50800">
            <a:solidFill>
              <a:srgbClr val="063848"/>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36C17714-2766-F76B-62AC-9CB8F4CF6D8B}"/>
              </a:ext>
            </a:extLst>
          </p:cNvPr>
          <p:cNvSpPr/>
          <p:nvPr/>
        </p:nvSpPr>
        <p:spPr>
          <a:xfrm>
            <a:off x="7686533" y="2945706"/>
            <a:ext cx="2398294" cy="843249"/>
          </a:xfrm>
          <a:prstGeom prst="round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In-situ CT scans</a:t>
            </a:r>
            <a:endParaRPr lang="en-BE" sz="2000" b="1" dirty="0">
              <a:latin typeface="Soleil" panose="02000503030000020004" pitchFamily="50" charset="0"/>
            </a:endParaRPr>
          </a:p>
        </p:txBody>
      </p:sp>
      <p:sp>
        <p:nvSpPr>
          <p:cNvPr id="53" name="TextBox 52">
            <a:extLst>
              <a:ext uri="{FF2B5EF4-FFF2-40B4-BE49-F238E27FC236}">
                <a16:creationId xmlns:a16="http://schemas.microsoft.com/office/drawing/2014/main" id="{E567E8BC-08BB-1012-BCF0-133F768FD012}"/>
              </a:ext>
            </a:extLst>
          </p:cNvPr>
          <p:cNvSpPr txBox="1"/>
          <p:nvPr/>
        </p:nvSpPr>
        <p:spPr>
          <a:xfrm>
            <a:off x="4209456" y="4988321"/>
            <a:ext cx="3697176" cy="369332"/>
          </a:xfrm>
          <a:prstGeom prst="rect">
            <a:avLst/>
          </a:prstGeom>
          <a:noFill/>
        </p:spPr>
        <p:txBody>
          <a:bodyPr wrap="square" rtlCol="0">
            <a:spAutoFit/>
          </a:bodyPr>
          <a:lstStyle/>
          <a:p>
            <a:r>
              <a:rPr lang="en-US" dirty="0"/>
              <a:t>Manufacturing limit</a:t>
            </a:r>
            <a:endParaRPr lang="en-BE" dirty="0"/>
          </a:p>
        </p:txBody>
      </p:sp>
      <p:pic>
        <p:nvPicPr>
          <p:cNvPr id="54" name="Picture 53" descr="A brown cube with holes&#10;&#10;AI-generated content may be incorrect.">
            <a:extLst>
              <a:ext uri="{FF2B5EF4-FFF2-40B4-BE49-F238E27FC236}">
                <a16:creationId xmlns:a16="http://schemas.microsoft.com/office/drawing/2014/main" id="{FB3C29EC-8781-9D8C-15C5-98D2F8D10D1A}"/>
              </a:ext>
            </a:extLst>
          </p:cNvPr>
          <p:cNvPicPr>
            <a:picLocks/>
          </p:cNvPicPr>
          <p:nvPr/>
        </p:nvPicPr>
        <p:blipFill>
          <a:blip r:embed="rId4"/>
          <a:srcRect l="54548" t="48490" r="16594" b="34719"/>
          <a:stretch>
            <a:fillRect/>
          </a:stretch>
        </p:blipFill>
        <p:spPr>
          <a:xfrm>
            <a:off x="3993362" y="5093763"/>
            <a:ext cx="216000" cy="216000"/>
          </a:xfrm>
          <a:prstGeom prst="rect">
            <a:avLst/>
          </a:prstGeom>
        </p:spPr>
      </p:pic>
      <p:cxnSp>
        <p:nvCxnSpPr>
          <p:cNvPr id="61" name="Straight Arrow Connector 60">
            <a:extLst>
              <a:ext uri="{FF2B5EF4-FFF2-40B4-BE49-F238E27FC236}">
                <a16:creationId xmlns:a16="http://schemas.microsoft.com/office/drawing/2014/main" id="{764E9DAF-7691-66ED-C007-B143FB65FC19}"/>
              </a:ext>
            </a:extLst>
          </p:cNvPr>
          <p:cNvCxnSpPr>
            <a:cxnSpLocks/>
            <a:stCxn id="49" idx="3"/>
            <a:endCxn id="68" idx="1"/>
          </p:cNvCxnSpPr>
          <p:nvPr/>
        </p:nvCxnSpPr>
        <p:spPr>
          <a:xfrm flipV="1">
            <a:off x="10084827" y="3363104"/>
            <a:ext cx="553958" cy="4227"/>
          </a:xfrm>
          <a:prstGeom prst="straightConnector1">
            <a:avLst/>
          </a:prstGeom>
          <a:ln w="50800">
            <a:solidFill>
              <a:srgbClr val="063848"/>
            </a:solidFill>
            <a:tailEnd type="triangle"/>
          </a:ln>
        </p:spPr>
        <p:style>
          <a:lnRef idx="1">
            <a:schemeClr val="accent1"/>
          </a:lnRef>
          <a:fillRef idx="0">
            <a:schemeClr val="accent1"/>
          </a:fillRef>
          <a:effectRef idx="0">
            <a:schemeClr val="accent1"/>
          </a:effectRef>
          <a:fontRef idx="minor">
            <a:schemeClr val="tx1"/>
          </a:fontRef>
        </p:style>
      </p:cxnSp>
      <p:sp>
        <p:nvSpPr>
          <p:cNvPr id="68" name="Rectangle: Rounded Corners 67">
            <a:extLst>
              <a:ext uri="{FF2B5EF4-FFF2-40B4-BE49-F238E27FC236}">
                <a16:creationId xmlns:a16="http://schemas.microsoft.com/office/drawing/2014/main" id="{10183371-47A2-9FF9-9C02-5E60DCB998F7}"/>
              </a:ext>
            </a:extLst>
          </p:cNvPr>
          <p:cNvSpPr/>
          <p:nvPr/>
        </p:nvSpPr>
        <p:spPr>
          <a:xfrm>
            <a:off x="10638785" y="2941479"/>
            <a:ext cx="1179116" cy="843249"/>
          </a:xfrm>
          <a:prstGeom prst="roundRect">
            <a:avLst/>
          </a:prstGeom>
          <a:solidFill>
            <a:srgbClr val="FF7F0E"/>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Soleil" panose="02000503030000020004" pitchFamily="50" charset="0"/>
              </a:rPr>
              <a:t>DVC</a:t>
            </a:r>
            <a:endParaRPr lang="en-BE" sz="2000" b="1" dirty="0">
              <a:latin typeface="Soleil" panose="02000503030000020004" pitchFamily="50" charset="0"/>
            </a:endParaRPr>
          </a:p>
        </p:txBody>
      </p:sp>
      <p:sp>
        <p:nvSpPr>
          <p:cNvPr id="71" name="Oval 70">
            <a:extLst>
              <a:ext uri="{FF2B5EF4-FFF2-40B4-BE49-F238E27FC236}">
                <a16:creationId xmlns:a16="http://schemas.microsoft.com/office/drawing/2014/main" id="{BFCD6E6A-0F3E-6595-C2AB-8CC83077EF25}"/>
              </a:ext>
            </a:extLst>
          </p:cNvPr>
          <p:cNvSpPr/>
          <p:nvPr/>
        </p:nvSpPr>
        <p:spPr>
          <a:xfrm rot="19218815">
            <a:off x="8788285" y="4718834"/>
            <a:ext cx="1299220" cy="918459"/>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2" name="Oval 71">
            <a:extLst>
              <a:ext uri="{FF2B5EF4-FFF2-40B4-BE49-F238E27FC236}">
                <a16:creationId xmlns:a16="http://schemas.microsoft.com/office/drawing/2014/main" id="{06A3577F-D95D-F3C1-3AC3-539423A657BB}"/>
              </a:ext>
            </a:extLst>
          </p:cNvPr>
          <p:cNvSpPr/>
          <p:nvPr/>
        </p:nvSpPr>
        <p:spPr>
          <a:xfrm rot="19218815">
            <a:off x="10438692" y="4765919"/>
            <a:ext cx="1299220" cy="918459"/>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3" name="Oval 72">
            <a:extLst>
              <a:ext uri="{FF2B5EF4-FFF2-40B4-BE49-F238E27FC236}">
                <a16:creationId xmlns:a16="http://schemas.microsoft.com/office/drawing/2014/main" id="{21690086-7D3C-4055-981A-FF271844CC0F}"/>
              </a:ext>
            </a:extLst>
          </p:cNvPr>
          <p:cNvSpPr/>
          <p:nvPr/>
        </p:nvSpPr>
        <p:spPr>
          <a:xfrm rot="19218815">
            <a:off x="9075997" y="4926838"/>
            <a:ext cx="718517" cy="51491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83" name="Straight Arrow Connector 82">
            <a:extLst>
              <a:ext uri="{FF2B5EF4-FFF2-40B4-BE49-F238E27FC236}">
                <a16:creationId xmlns:a16="http://schemas.microsoft.com/office/drawing/2014/main" id="{EE56C2C2-4B9B-C20A-7ACD-52420A974BFF}"/>
              </a:ext>
            </a:extLst>
          </p:cNvPr>
          <p:cNvCxnSpPr>
            <a:cxnSpLocks/>
          </p:cNvCxnSpPr>
          <p:nvPr/>
        </p:nvCxnSpPr>
        <p:spPr>
          <a:xfrm flipV="1">
            <a:off x="10714827" y="4854262"/>
            <a:ext cx="431440" cy="4656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0FA229EC-94E7-91B4-318E-4891DE414F7B}"/>
              </a:ext>
            </a:extLst>
          </p:cNvPr>
          <p:cNvCxnSpPr>
            <a:cxnSpLocks/>
          </p:cNvCxnSpPr>
          <p:nvPr/>
        </p:nvCxnSpPr>
        <p:spPr>
          <a:xfrm flipH="1">
            <a:off x="10764288" y="4867249"/>
            <a:ext cx="650380" cy="7249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C2C14E2F-C19B-37F4-3155-745C826DEA0B}"/>
              </a:ext>
            </a:extLst>
          </p:cNvPr>
          <p:cNvCxnSpPr>
            <a:cxnSpLocks/>
          </p:cNvCxnSpPr>
          <p:nvPr/>
        </p:nvCxnSpPr>
        <p:spPr>
          <a:xfrm flipV="1">
            <a:off x="11079823" y="5127672"/>
            <a:ext cx="392805" cy="4103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383F9A7B-78F8-459C-0A74-7D921EE6626B}"/>
              </a:ext>
            </a:extLst>
          </p:cNvPr>
          <p:cNvCxnSpPr>
            <a:cxnSpLocks/>
          </p:cNvCxnSpPr>
          <p:nvPr/>
        </p:nvCxnSpPr>
        <p:spPr>
          <a:xfrm flipH="1">
            <a:off x="9120860" y="4781876"/>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EE2CAEA6-C9E7-AB0A-B0B7-D89DC70FCE80}"/>
              </a:ext>
            </a:extLst>
          </p:cNvPr>
          <p:cNvCxnSpPr>
            <a:cxnSpLocks/>
          </p:cNvCxnSpPr>
          <p:nvPr/>
        </p:nvCxnSpPr>
        <p:spPr>
          <a:xfrm flipH="1">
            <a:off x="9226692" y="4968143"/>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AECFDC2-68B5-26A9-1FFC-822FA2C3F107}"/>
              </a:ext>
            </a:extLst>
          </p:cNvPr>
          <p:cNvCxnSpPr>
            <a:cxnSpLocks/>
          </p:cNvCxnSpPr>
          <p:nvPr/>
        </p:nvCxnSpPr>
        <p:spPr>
          <a:xfrm flipH="1">
            <a:off x="10707541" y="4891460"/>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C34245BA-EA48-5EEC-6E69-C0B332B3CFF2}"/>
              </a:ext>
            </a:extLst>
          </p:cNvPr>
          <p:cNvSpPr txBox="1"/>
          <p:nvPr/>
        </p:nvSpPr>
        <p:spPr>
          <a:xfrm>
            <a:off x="8799658" y="4244126"/>
            <a:ext cx="472981" cy="369332"/>
          </a:xfrm>
          <a:prstGeom prst="rect">
            <a:avLst/>
          </a:prstGeom>
          <a:noFill/>
        </p:spPr>
        <p:txBody>
          <a:bodyPr wrap="square">
            <a:spAutoFit/>
          </a:bodyPr>
          <a:lstStyle/>
          <a:p>
            <a:r>
              <a:rPr lang="en-US" dirty="0"/>
              <a:t>(a)</a:t>
            </a:r>
            <a:endParaRPr lang="en-BE" dirty="0"/>
          </a:p>
        </p:txBody>
      </p:sp>
      <p:sp>
        <p:nvSpPr>
          <p:cNvPr id="105" name="TextBox 104">
            <a:extLst>
              <a:ext uri="{FF2B5EF4-FFF2-40B4-BE49-F238E27FC236}">
                <a16:creationId xmlns:a16="http://schemas.microsoft.com/office/drawing/2014/main" id="{99C826E5-A33F-6E16-4CCC-BFA49C5A2C10}"/>
              </a:ext>
            </a:extLst>
          </p:cNvPr>
          <p:cNvSpPr txBox="1"/>
          <p:nvPr/>
        </p:nvSpPr>
        <p:spPr>
          <a:xfrm>
            <a:off x="10402295" y="4225165"/>
            <a:ext cx="472981" cy="369332"/>
          </a:xfrm>
          <a:prstGeom prst="rect">
            <a:avLst/>
          </a:prstGeom>
          <a:noFill/>
        </p:spPr>
        <p:txBody>
          <a:bodyPr wrap="square">
            <a:spAutoFit/>
          </a:bodyPr>
          <a:lstStyle/>
          <a:p>
            <a:r>
              <a:rPr lang="en-US" dirty="0"/>
              <a:t>(b)</a:t>
            </a:r>
            <a:endParaRPr lang="en-BE" dirty="0"/>
          </a:p>
        </p:txBody>
      </p:sp>
    </p:spTree>
    <p:extLst>
      <p:ext uri="{BB962C8B-B14F-4D97-AF65-F5344CB8AC3E}">
        <p14:creationId xmlns:p14="http://schemas.microsoft.com/office/powerpoint/2010/main" val="153192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D6927-5C17-4BE8-0FC2-B2D60159538A}"/>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98E0CDBD-09F9-C393-BB8D-86472761C11A}"/>
              </a:ext>
            </a:extLst>
          </p:cNvPr>
          <p:cNvSpPr>
            <a:spLocks noGrp="1"/>
          </p:cNvSpPr>
          <p:nvPr>
            <p:ph type="sldNum" sz="quarter" idx="12"/>
          </p:nvPr>
        </p:nvSpPr>
        <p:spPr/>
        <p:txBody>
          <a:bodyPr/>
          <a:lstStyle/>
          <a:p>
            <a:fld id="{0A297500-7527-634B-90F4-69D0994C32B4}" type="slidenum">
              <a:rPr lang="nl-NL" smtClean="0"/>
              <a:t>7</a:t>
            </a:fld>
            <a:endParaRPr lang="nl-NL"/>
          </a:p>
        </p:txBody>
      </p:sp>
      <p:pic>
        <p:nvPicPr>
          <p:cNvPr id="6" name="Picture 5">
            <a:extLst>
              <a:ext uri="{FF2B5EF4-FFF2-40B4-BE49-F238E27FC236}">
                <a16:creationId xmlns:a16="http://schemas.microsoft.com/office/drawing/2014/main" id="{53BA3DB3-5593-C4FE-AFED-51E867F0792D}"/>
              </a:ext>
            </a:extLst>
          </p:cNvPr>
          <p:cNvPicPr>
            <a:picLocks noChangeAspect="1"/>
          </p:cNvPicPr>
          <p:nvPr/>
        </p:nvPicPr>
        <p:blipFill>
          <a:blip r:embed="rId2"/>
          <a:stretch>
            <a:fillRect/>
          </a:stretch>
        </p:blipFill>
        <p:spPr>
          <a:xfrm>
            <a:off x="8094134" y="6374800"/>
            <a:ext cx="1938117" cy="360000"/>
          </a:xfrm>
          <a:prstGeom prst="rect">
            <a:avLst/>
          </a:prstGeom>
        </p:spPr>
      </p:pic>
      <p:pic>
        <p:nvPicPr>
          <p:cNvPr id="10" name="Picture 9">
            <a:extLst>
              <a:ext uri="{FF2B5EF4-FFF2-40B4-BE49-F238E27FC236}">
                <a16:creationId xmlns:a16="http://schemas.microsoft.com/office/drawing/2014/main" id="{8209ABE0-E7C7-99C0-E795-9B1E262B4AF9}"/>
              </a:ext>
            </a:extLst>
          </p:cNvPr>
          <p:cNvPicPr>
            <a:picLocks noChangeAspect="1"/>
          </p:cNvPicPr>
          <p:nvPr/>
        </p:nvPicPr>
        <p:blipFill>
          <a:blip r:embed="rId3"/>
          <a:stretch>
            <a:fillRect/>
          </a:stretch>
        </p:blipFill>
        <p:spPr>
          <a:xfrm>
            <a:off x="-51022" y="1292265"/>
            <a:ext cx="5433327" cy="3254549"/>
          </a:xfrm>
          <a:prstGeom prst="rect">
            <a:avLst/>
          </a:prstGeom>
        </p:spPr>
      </p:pic>
      <p:pic>
        <p:nvPicPr>
          <p:cNvPr id="11" name="Picture 10">
            <a:extLst>
              <a:ext uri="{FF2B5EF4-FFF2-40B4-BE49-F238E27FC236}">
                <a16:creationId xmlns:a16="http://schemas.microsoft.com/office/drawing/2014/main" id="{539D236D-630F-A8D9-C574-5FDBAB99E2A9}"/>
              </a:ext>
            </a:extLst>
          </p:cNvPr>
          <p:cNvPicPr>
            <a:picLocks noChangeAspect="1"/>
          </p:cNvPicPr>
          <p:nvPr/>
        </p:nvPicPr>
        <p:blipFill>
          <a:blip r:embed="rId4"/>
          <a:stretch>
            <a:fillRect/>
          </a:stretch>
        </p:blipFill>
        <p:spPr>
          <a:xfrm>
            <a:off x="8806173" y="1198614"/>
            <a:ext cx="3385827" cy="3197314"/>
          </a:xfrm>
          <a:prstGeom prst="rect">
            <a:avLst/>
          </a:prstGeom>
        </p:spPr>
      </p:pic>
      <p:pic>
        <p:nvPicPr>
          <p:cNvPr id="30" name="Picture 29">
            <a:extLst>
              <a:ext uri="{FF2B5EF4-FFF2-40B4-BE49-F238E27FC236}">
                <a16:creationId xmlns:a16="http://schemas.microsoft.com/office/drawing/2014/main" id="{9D50F2C2-C5E9-89BA-3C14-6EA6520ECAD0}"/>
              </a:ext>
            </a:extLst>
          </p:cNvPr>
          <p:cNvPicPr>
            <a:picLocks noChangeAspect="1"/>
          </p:cNvPicPr>
          <p:nvPr/>
        </p:nvPicPr>
        <p:blipFill>
          <a:blip r:embed="rId5"/>
          <a:srcRect l="3575" t="95927" r="82349" b="2083"/>
          <a:stretch>
            <a:fillRect/>
          </a:stretch>
        </p:blipFill>
        <p:spPr>
          <a:xfrm>
            <a:off x="1730197" y="5106212"/>
            <a:ext cx="2109306" cy="263221"/>
          </a:xfrm>
          <a:prstGeom prst="rect">
            <a:avLst/>
          </a:prstGeom>
        </p:spPr>
      </p:pic>
      <p:sp>
        <p:nvSpPr>
          <p:cNvPr id="31" name="TextBox 30">
            <a:extLst>
              <a:ext uri="{FF2B5EF4-FFF2-40B4-BE49-F238E27FC236}">
                <a16:creationId xmlns:a16="http://schemas.microsoft.com/office/drawing/2014/main" id="{4A3504D5-9DB8-8CF6-5A0D-38151AD60FCB}"/>
              </a:ext>
            </a:extLst>
          </p:cNvPr>
          <p:cNvSpPr txBox="1"/>
          <p:nvPr/>
        </p:nvSpPr>
        <p:spPr>
          <a:xfrm>
            <a:off x="1688949" y="4706102"/>
            <a:ext cx="3770356" cy="400110"/>
          </a:xfrm>
          <a:prstGeom prst="rect">
            <a:avLst/>
          </a:prstGeom>
          <a:solidFill>
            <a:schemeClr val="bg1"/>
          </a:solidFill>
          <a:ln>
            <a:noFill/>
          </a:ln>
        </p:spPr>
        <p:txBody>
          <a:bodyPr wrap="square" rtlCol="0">
            <a:spAutoFit/>
          </a:bodyPr>
          <a:lstStyle/>
          <a:p>
            <a:r>
              <a:rPr lang="en-US" sz="2000" dirty="0"/>
              <a:t>0       0.15      0.30</a:t>
            </a:r>
            <a:endParaRPr lang="en-BE" sz="2000" dirty="0"/>
          </a:p>
        </p:txBody>
      </p:sp>
      <p:sp>
        <p:nvSpPr>
          <p:cNvPr id="32" name="TextBox 31">
            <a:extLst>
              <a:ext uri="{FF2B5EF4-FFF2-40B4-BE49-F238E27FC236}">
                <a16:creationId xmlns:a16="http://schemas.microsoft.com/office/drawing/2014/main" id="{B6826469-2FA7-1AD1-CF61-664CAEF75AD7}"/>
              </a:ext>
            </a:extLst>
          </p:cNvPr>
          <p:cNvSpPr txBox="1"/>
          <p:nvPr/>
        </p:nvSpPr>
        <p:spPr>
          <a:xfrm>
            <a:off x="652999" y="5371371"/>
            <a:ext cx="4226032" cy="400110"/>
          </a:xfrm>
          <a:prstGeom prst="rect">
            <a:avLst/>
          </a:prstGeom>
          <a:solidFill>
            <a:schemeClr val="bg1"/>
          </a:solidFill>
          <a:ln>
            <a:noFill/>
          </a:ln>
        </p:spPr>
        <p:txBody>
          <a:bodyPr wrap="square" rtlCol="0">
            <a:spAutoFit/>
          </a:bodyPr>
          <a:lstStyle/>
          <a:p>
            <a:pPr algn="ctr"/>
            <a:r>
              <a:rPr lang="en-US" sz="2000" dirty="0"/>
              <a:t>Deviation from CAD model (mm)</a:t>
            </a:r>
            <a:endParaRPr lang="en-BE" sz="2000" dirty="0"/>
          </a:p>
        </p:txBody>
      </p:sp>
      <p:sp>
        <p:nvSpPr>
          <p:cNvPr id="33" name="Titel 4">
            <a:extLst>
              <a:ext uri="{FF2B5EF4-FFF2-40B4-BE49-F238E27FC236}">
                <a16:creationId xmlns:a16="http://schemas.microsoft.com/office/drawing/2014/main" id="{3EBD34E2-EA12-2DD0-4AA4-47D4B3C2963D}"/>
              </a:ext>
            </a:extLst>
          </p:cNvPr>
          <p:cNvSpPr>
            <a:spLocks noGrp="1"/>
          </p:cNvSpPr>
          <p:nvPr>
            <p:ph type="title"/>
          </p:nvPr>
        </p:nvSpPr>
        <p:spPr>
          <a:xfrm>
            <a:off x="900000" y="215986"/>
            <a:ext cx="3090909" cy="736393"/>
          </a:xfrm>
        </p:spPr>
        <p:txBody>
          <a:bodyPr>
            <a:normAutofit/>
          </a:bodyPr>
          <a:lstStyle/>
          <a:p>
            <a:pPr algn="ctr"/>
            <a:r>
              <a:rPr lang="en-US" sz="3200" b="1" dirty="0">
                <a:latin typeface="Soleil" panose="02000503030000020004" pitchFamily="50" charset="0"/>
              </a:rPr>
              <a:t>Local deviation</a:t>
            </a:r>
            <a:endParaRPr lang="en-BE" sz="3200" b="1" dirty="0">
              <a:latin typeface="Soleil" panose="02000503030000020004" pitchFamily="50" charset="0"/>
            </a:endParaRPr>
          </a:p>
        </p:txBody>
      </p:sp>
      <p:sp>
        <p:nvSpPr>
          <p:cNvPr id="34" name="Titel 4">
            <a:extLst>
              <a:ext uri="{FF2B5EF4-FFF2-40B4-BE49-F238E27FC236}">
                <a16:creationId xmlns:a16="http://schemas.microsoft.com/office/drawing/2014/main" id="{E5F1D8AF-7C92-6B7D-3840-B071090A1C85}"/>
              </a:ext>
            </a:extLst>
          </p:cNvPr>
          <p:cNvSpPr txBox="1">
            <a:spLocks/>
          </p:cNvSpPr>
          <p:nvPr/>
        </p:nvSpPr>
        <p:spPr>
          <a:xfrm>
            <a:off x="6901318" y="207035"/>
            <a:ext cx="4576579" cy="73639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b="1" dirty="0">
                <a:latin typeface="Soleil" panose="02000503030000020004" pitchFamily="50" charset="0"/>
              </a:rPr>
              <a:t>Porosity distribution</a:t>
            </a:r>
            <a:endParaRPr lang="en-BE" sz="3200" b="1" dirty="0">
              <a:latin typeface="Soleil" panose="02000503030000020004" pitchFamily="50" charset="0"/>
            </a:endParaRPr>
          </a:p>
        </p:txBody>
      </p:sp>
      <p:pic>
        <p:nvPicPr>
          <p:cNvPr id="13" name="Picture 12">
            <a:extLst>
              <a:ext uri="{FF2B5EF4-FFF2-40B4-BE49-F238E27FC236}">
                <a16:creationId xmlns:a16="http://schemas.microsoft.com/office/drawing/2014/main" id="{1F7E06B0-89A4-37A0-D76B-3C4AA19DF52E}"/>
              </a:ext>
            </a:extLst>
          </p:cNvPr>
          <p:cNvPicPr>
            <a:picLocks noChangeAspect="1"/>
          </p:cNvPicPr>
          <p:nvPr/>
        </p:nvPicPr>
        <p:blipFill>
          <a:blip r:embed="rId6"/>
          <a:stretch>
            <a:fillRect/>
          </a:stretch>
        </p:blipFill>
        <p:spPr>
          <a:xfrm>
            <a:off x="5421261" y="1319628"/>
            <a:ext cx="3522335" cy="3197313"/>
          </a:xfrm>
          <a:prstGeom prst="rect">
            <a:avLst/>
          </a:prstGeom>
        </p:spPr>
      </p:pic>
      <p:sp>
        <p:nvSpPr>
          <p:cNvPr id="41" name="Rectangle 40">
            <a:extLst>
              <a:ext uri="{FF2B5EF4-FFF2-40B4-BE49-F238E27FC236}">
                <a16:creationId xmlns:a16="http://schemas.microsoft.com/office/drawing/2014/main" id="{1179C966-D406-32FB-6F32-FBFFE0BF3960}"/>
              </a:ext>
            </a:extLst>
          </p:cNvPr>
          <p:cNvSpPr/>
          <p:nvPr/>
        </p:nvSpPr>
        <p:spPr>
          <a:xfrm>
            <a:off x="5476894" y="4004109"/>
            <a:ext cx="1405374" cy="470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40" name="Picture 39">
            <a:extLst>
              <a:ext uri="{FF2B5EF4-FFF2-40B4-BE49-F238E27FC236}">
                <a16:creationId xmlns:a16="http://schemas.microsoft.com/office/drawing/2014/main" id="{E2404472-3609-7303-724D-BD0E6331A131}"/>
              </a:ext>
            </a:extLst>
          </p:cNvPr>
          <p:cNvPicPr>
            <a:picLocks noChangeAspect="1"/>
          </p:cNvPicPr>
          <p:nvPr/>
        </p:nvPicPr>
        <p:blipFill>
          <a:blip r:embed="rId3"/>
          <a:srcRect l="5220" t="77965" r="82025" b="4683"/>
          <a:stretch>
            <a:fillRect/>
          </a:stretch>
        </p:blipFill>
        <p:spPr>
          <a:xfrm>
            <a:off x="5806796" y="3806422"/>
            <a:ext cx="693020" cy="564755"/>
          </a:xfrm>
          <a:prstGeom prst="rect">
            <a:avLst/>
          </a:prstGeom>
        </p:spPr>
      </p:pic>
      <p:sp>
        <p:nvSpPr>
          <p:cNvPr id="42" name="Rectangle 41">
            <a:extLst>
              <a:ext uri="{FF2B5EF4-FFF2-40B4-BE49-F238E27FC236}">
                <a16:creationId xmlns:a16="http://schemas.microsoft.com/office/drawing/2014/main" id="{76665464-B961-9C40-6CC1-8835EA0E394D}"/>
              </a:ext>
            </a:extLst>
          </p:cNvPr>
          <p:cNvSpPr/>
          <p:nvPr/>
        </p:nvSpPr>
        <p:spPr>
          <a:xfrm>
            <a:off x="8717788" y="4017396"/>
            <a:ext cx="1694220" cy="470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9" name="TextBox 28">
            <a:extLst>
              <a:ext uri="{FF2B5EF4-FFF2-40B4-BE49-F238E27FC236}">
                <a16:creationId xmlns:a16="http://schemas.microsoft.com/office/drawing/2014/main" id="{B95A5200-CC19-9AF1-D115-F513D0AD7CD4}"/>
              </a:ext>
            </a:extLst>
          </p:cNvPr>
          <p:cNvSpPr txBox="1"/>
          <p:nvPr/>
        </p:nvSpPr>
        <p:spPr>
          <a:xfrm>
            <a:off x="8943596" y="4178387"/>
            <a:ext cx="1245181" cy="338554"/>
          </a:xfrm>
          <a:prstGeom prst="rect">
            <a:avLst/>
          </a:prstGeom>
          <a:solidFill>
            <a:schemeClr val="bg1"/>
          </a:solidFill>
          <a:ln>
            <a:noFill/>
          </a:ln>
        </p:spPr>
        <p:txBody>
          <a:bodyPr wrap="square" rtlCol="0">
            <a:spAutoFit/>
          </a:bodyPr>
          <a:lstStyle/>
          <a:p>
            <a:pPr algn="ctr"/>
            <a:r>
              <a:rPr lang="en-US" sz="1600" dirty="0">
                <a:solidFill>
                  <a:schemeClr val="bg2">
                    <a:lumMod val="10000"/>
                  </a:schemeClr>
                </a:solidFill>
              </a:rPr>
              <a:t>0.5 mm</a:t>
            </a:r>
          </a:p>
        </p:txBody>
      </p:sp>
      <p:cxnSp>
        <p:nvCxnSpPr>
          <p:cNvPr id="37" name="Straight Connector 36">
            <a:extLst>
              <a:ext uri="{FF2B5EF4-FFF2-40B4-BE49-F238E27FC236}">
                <a16:creationId xmlns:a16="http://schemas.microsoft.com/office/drawing/2014/main" id="{CF4DF725-2682-2069-7FA9-DAE2B1641518}"/>
              </a:ext>
            </a:extLst>
          </p:cNvPr>
          <p:cNvCxnSpPr>
            <a:cxnSpLocks/>
          </p:cNvCxnSpPr>
          <p:nvPr/>
        </p:nvCxnSpPr>
        <p:spPr>
          <a:xfrm>
            <a:off x="9290948" y="4171731"/>
            <a:ext cx="514800" cy="0"/>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531E0B15-F834-8653-2F3D-CA41A481F872}"/>
              </a:ext>
            </a:extLst>
          </p:cNvPr>
          <p:cNvPicPr>
            <a:picLocks noChangeAspect="1"/>
          </p:cNvPicPr>
          <p:nvPr/>
        </p:nvPicPr>
        <p:blipFill>
          <a:blip r:embed="rId5"/>
          <a:srcRect l="3575" t="95927" r="82349" b="2083"/>
          <a:stretch>
            <a:fillRect/>
          </a:stretch>
        </p:blipFill>
        <p:spPr>
          <a:xfrm>
            <a:off x="8082576" y="5125510"/>
            <a:ext cx="2109306" cy="263221"/>
          </a:xfrm>
          <a:prstGeom prst="rect">
            <a:avLst/>
          </a:prstGeom>
        </p:spPr>
      </p:pic>
      <p:sp>
        <p:nvSpPr>
          <p:cNvPr id="44" name="TextBox 43">
            <a:extLst>
              <a:ext uri="{FF2B5EF4-FFF2-40B4-BE49-F238E27FC236}">
                <a16:creationId xmlns:a16="http://schemas.microsoft.com/office/drawing/2014/main" id="{BD91759E-0E35-39FF-5200-36BBBEA2E037}"/>
              </a:ext>
            </a:extLst>
          </p:cNvPr>
          <p:cNvSpPr txBox="1"/>
          <p:nvPr/>
        </p:nvSpPr>
        <p:spPr>
          <a:xfrm>
            <a:off x="8011214" y="4706102"/>
            <a:ext cx="2790779" cy="400110"/>
          </a:xfrm>
          <a:prstGeom prst="rect">
            <a:avLst/>
          </a:prstGeom>
          <a:solidFill>
            <a:schemeClr val="bg1"/>
          </a:solidFill>
          <a:ln>
            <a:noFill/>
          </a:ln>
        </p:spPr>
        <p:txBody>
          <a:bodyPr wrap="square" rtlCol="0">
            <a:spAutoFit/>
          </a:bodyPr>
          <a:lstStyle/>
          <a:p>
            <a:r>
              <a:rPr lang="en-US" sz="2000" dirty="0"/>
              <a:t>0.04     0.37   0.70</a:t>
            </a:r>
            <a:endParaRPr lang="en-BE" sz="2000" dirty="0"/>
          </a:p>
        </p:txBody>
      </p:sp>
      <p:sp>
        <p:nvSpPr>
          <p:cNvPr id="45" name="TextBox 44">
            <a:extLst>
              <a:ext uri="{FF2B5EF4-FFF2-40B4-BE49-F238E27FC236}">
                <a16:creationId xmlns:a16="http://schemas.microsoft.com/office/drawing/2014/main" id="{69F4244C-CAC0-CF05-8556-51C668970CF2}"/>
              </a:ext>
            </a:extLst>
          </p:cNvPr>
          <p:cNvSpPr txBox="1"/>
          <p:nvPr/>
        </p:nvSpPr>
        <p:spPr>
          <a:xfrm>
            <a:off x="7024213" y="5376621"/>
            <a:ext cx="4226032" cy="400110"/>
          </a:xfrm>
          <a:prstGeom prst="rect">
            <a:avLst/>
          </a:prstGeom>
          <a:solidFill>
            <a:schemeClr val="bg1"/>
          </a:solidFill>
          <a:ln>
            <a:noFill/>
          </a:ln>
        </p:spPr>
        <p:txBody>
          <a:bodyPr wrap="square" rtlCol="0">
            <a:spAutoFit/>
          </a:bodyPr>
          <a:lstStyle/>
          <a:p>
            <a:pPr algn="ctr"/>
            <a:r>
              <a:rPr lang="en-US" sz="2000" dirty="0"/>
              <a:t>Pore distance to surface (mm)</a:t>
            </a:r>
            <a:endParaRPr lang="en-BE" sz="2000" dirty="0"/>
          </a:p>
        </p:txBody>
      </p:sp>
      <p:sp>
        <p:nvSpPr>
          <p:cNvPr id="3" name="TextBox 2">
            <a:extLst>
              <a:ext uri="{FF2B5EF4-FFF2-40B4-BE49-F238E27FC236}">
                <a16:creationId xmlns:a16="http://schemas.microsoft.com/office/drawing/2014/main" id="{34D2B345-8AE1-301D-B100-8F1742A3FB84}"/>
              </a:ext>
            </a:extLst>
          </p:cNvPr>
          <p:cNvSpPr txBox="1"/>
          <p:nvPr/>
        </p:nvSpPr>
        <p:spPr>
          <a:xfrm>
            <a:off x="4287747" y="261018"/>
            <a:ext cx="2267027" cy="646331"/>
          </a:xfrm>
          <a:prstGeom prst="rect">
            <a:avLst/>
          </a:prstGeom>
          <a:solidFill>
            <a:schemeClr val="bg1">
              <a:lumMod val="85000"/>
            </a:schemeClr>
          </a:solidFill>
          <a:ln w="19050">
            <a:noFill/>
          </a:ln>
        </p:spPr>
        <p:txBody>
          <a:bodyPr wrap="square" rtlCol="0">
            <a:spAutoFit/>
          </a:bodyPr>
          <a:lstStyle/>
          <a:p>
            <a:pPr algn="ctr"/>
            <a:r>
              <a:rPr lang="en-US" dirty="0">
                <a:latin typeface="Soleil" panose="02000503030000020004" pitchFamily="50" charset="0"/>
              </a:rPr>
              <a:t>Designed volume fraction: 25 %</a:t>
            </a:r>
            <a:endParaRPr lang="en-BE" dirty="0">
              <a:latin typeface="Soleil" panose="02000503030000020004" pitchFamily="50" charset="0"/>
            </a:endParaRPr>
          </a:p>
        </p:txBody>
      </p:sp>
      <p:sp>
        <p:nvSpPr>
          <p:cNvPr id="2" name="Rectangle 1">
            <a:extLst>
              <a:ext uri="{FF2B5EF4-FFF2-40B4-BE49-F238E27FC236}">
                <a16:creationId xmlns:a16="http://schemas.microsoft.com/office/drawing/2014/main" id="{473A0B51-368F-51FF-B605-BD977AAFB011}"/>
              </a:ext>
            </a:extLst>
          </p:cNvPr>
          <p:cNvSpPr/>
          <p:nvPr/>
        </p:nvSpPr>
        <p:spPr>
          <a:xfrm rot="303677">
            <a:off x="11843288" y="1221536"/>
            <a:ext cx="330925" cy="1963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9" name="Picture 8">
            <a:extLst>
              <a:ext uri="{FF2B5EF4-FFF2-40B4-BE49-F238E27FC236}">
                <a16:creationId xmlns:a16="http://schemas.microsoft.com/office/drawing/2014/main" id="{776C70F1-C2DC-A864-0B3A-FD2745B63A11}"/>
              </a:ext>
            </a:extLst>
          </p:cNvPr>
          <p:cNvPicPr>
            <a:picLocks noChangeAspect="1"/>
          </p:cNvPicPr>
          <p:nvPr/>
        </p:nvPicPr>
        <p:blipFill>
          <a:blip r:embed="rId7"/>
          <a:stretch>
            <a:fillRect/>
          </a:stretch>
        </p:blipFill>
        <p:spPr>
          <a:xfrm>
            <a:off x="5300288" y="2369236"/>
            <a:ext cx="469738" cy="961610"/>
          </a:xfrm>
          <a:prstGeom prst="rect">
            <a:avLst/>
          </a:prstGeom>
        </p:spPr>
      </p:pic>
    </p:spTree>
    <p:extLst>
      <p:ext uri="{BB962C8B-B14F-4D97-AF65-F5344CB8AC3E}">
        <p14:creationId xmlns:p14="http://schemas.microsoft.com/office/powerpoint/2010/main" val="362279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8AEC0-BAD8-4043-957F-E50230493D1B}"/>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79F1B548-B06D-E163-B768-6FCE07AB4C9A}"/>
              </a:ext>
            </a:extLst>
          </p:cNvPr>
          <p:cNvSpPr>
            <a:spLocks noGrp="1"/>
          </p:cNvSpPr>
          <p:nvPr>
            <p:ph type="sldNum" sz="quarter" idx="12"/>
          </p:nvPr>
        </p:nvSpPr>
        <p:spPr/>
        <p:txBody>
          <a:bodyPr/>
          <a:lstStyle/>
          <a:p>
            <a:fld id="{0A297500-7527-634B-90F4-69D0994C32B4}" type="slidenum">
              <a:rPr lang="nl-NL" smtClean="0"/>
              <a:t>8</a:t>
            </a:fld>
            <a:endParaRPr lang="nl-NL"/>
          </a:p>
        </p:txBody>
      </p:sp>
      <p:pic>
        <p:nvPicPr>
          <p:cNvPr id="6" name="Picture 5">
            <a:extLst>
              <a:ext uri="{FF2B5EF4-FFF2-40B4-BE49-F238E27FC236}">
                <a16:creationId xmlns:a16="http://schemas.microsoft.com/office/drawing/2014/main" id="{F23553E5-74A3-5424-8232-C3D303FB8903}"/>
              </a:ext>
            </a:extLst>
          </p:cNvPr>
          <p:cNvPicPr>
            <a:picLocks noChangeAspect="1"/>
          </p:cNvPicPr>
          <p:nvPr/>
        </p:nvPicPr>
        <p:blipFill>
          <a:blip r:embed="rId3"/>
          <a:stretch>
            <a:fillRect/>
          </a:stretch>
        </p:blipFill>
        <p:spPr>
          <a:xfrm>
            <a:off x="8094134" y="6374800"/>
            <a:ext cx="1938117" cy="360000"/>
          </a:xfrm>
          <a:prstGeom prst="rect">
            <a:avLst/>
          </a:prstGeom>
        </p:spPr>
      </p:pic>
      <p:pic>
        <p:nvPicPr>
          <p:cNvPr id="7" name="Picture 6" descr="A close-up of a microscope&#10;&#10;AI-generated content may be incorrect.">
            <a:extLst>
              <a:ext uri="{FF2B5EF4-FFF2-40B4-BE49-F238E27FC236}">
                <a16:creationId xmlns:a16="http://schemas.microsoft.com/office/drawing/2014/main" id="{3D187987-840C-4825-9687-884B20ABD954}"/>
              </a:ext>
            </a:extLst>
          </p:cNvPr>
          <p:cNvPicPr>
            <a:picLocks noChangeAspect="1"/>
          </p:cNvPicPr>
          <p:nvPr/>
        </p:nvPicPr>
        <p:blipFill>
          <a:blip r:embed="rId4"/>
          <a:stretch>
            <a:fillRect/>
          </a:stretch>
        </p:blipFill>
        <p:spPr>
          <a:xfrm>
            <a:off x="1224000" y="1129254"/>
            <a:ext cx="9479293" cy="4883908"/>
          </a:xfrm>
          <a:prstGeom prst="rect">
            <a:avLst/>
          </a:prstGeom>
        </p:spPr>
      </p:pic>
      <p:pic>
        <p:nvPicPr>
          <p:cNvPr id="10" name="Picture 9" descr="A close-up of a microscope&#10;&#10;AI-generated content may be incorrect.">
            <a:extLst>
              <a:ext uri="{FF2B5EF4-FFF2-40B4-BE49-F238E27FC236}">
                <a16:creationId xmlns:a16="http://schemas.microsoft.com/office/drawing/2014/main" id="{D237EEB5-0AB6-5D2E-CF5B-FC74DCCE19BB}"/>
              </a:ext>
            </a:extLst>
          </p:cNvPr>
          <p:cNvPicPr>
            <a:picLocks noChangeAspect="1"/>
          </p:cNvPicPr>
          <p:nvPr/>
        </p:nvPicPr>
        <p:blipFill>
          <a:blip r:embed="rId4"/>
          <a:srcRect l="59909" t="91228" r="34364" b="3864"/>
          <a:stretch>
            <a:fillRect/>
          </a:stretch>
        </p:blipFill>
        <p:spPr>
          <a:xfrm>
            <a:off x="6852070" y="3224996"/>
            <a:ext cx="542926" cy="239712"/>
          </a:xfrm>
          <a:prstGeom prst="rect">
            <a:avLst/>
          </a:prstGeom>
        </p:spPr>
      </p:pic>
      <p:pic>
        <p:nvPicPr>
          <p:cNvPr id="11" name="Picture 10" descr="A close-up of a microscope&#10;&#10;AI-generated content may be incorrect.">
            <a:extLst>
              <a:ext uri="{FF2B5EF4-FFF2-40B4-BE49-F238E27FC236}">
                <a16:creationId xmlns:a16="http://schemas.microsoft.com/office/drawing/2014/main" id="{8154ABF5-132D-D398-245C-FD04F640DADC}"/>
              </a:ext>
            </a:extLst>
          </p:cNvPr>
          <p:cNvPicPr>
            <a:picLocks noChangeAspect="1"/>
          </p:cNvPicPr>
          <p:nvPr/>
        </p:nvPicPr>
        <p:blipFill>
          <a:blip r:embed="rId4"/>
          <a:srcRect l="59909" t="91228" r="34364" b="3864"/>
          <a:stretch>
            <a:fillRect/>
          </a:stretch>
        </p:blipFill>
        <p:spPr>
          <a:xfrm>
            <a:off x="9823868" y="3368929"/>
            <a:ext cx="542926" cy="239712"/>
          </a:xfrm>
          <a:prstGeom prst="rect">
            <a:avLst/>
          </a:prstGeom>
        </p:spPr>
      </p:pic>
      <p:sp>
        <p:nvSpPr>
          <p:cNvPr id="14" name="Titel 4">
            <a:extLst>
              <a:ext uri="{FF2B5EF4-FFF2-40B4-BE49-F238E27FC236}">
                <a16:creationId xmlns:a16="http://schemas.microsoft.com/office/drawing/2014/main" id="{53BE30FA-65A2-0057-CDCE-7CD8C537D9B0}"/>
              </a:ext>
            </a:extLst>
          </p:cNvPr>
          <p:cNvSpPr>
            <a:spLocks noGrp="1"/>
          </p:cNvSpPr>
          <p:nvPr>
            <p:ph type="title"/>
          </p:nvPr>
        </p:nvSpPr>
        <p:spPr>
          <a:xfrm>
            <a:off x="575400" y="207036"/>
            <a:ext cx="7209700" cy="736393"/>
          </a:xfrm>
        </p:spPr>
        <p:txBody>
          <a:bodyPr>
            <a:normAutofit/>
          </a:bodyPr>
          <a:lstStyle/>
          <a:p>
            <a:r>
              <a:rPr lang="en-US" b="1" dirty="0">
                <a:latin typeface="Soleil" panose="02000503030000020004" pitchFamily="50" charset="0"/>
              </a:rPr>
              <a:t>Adapted contour mode</a:t>
            </a:r>
            <a:endParaRPr lang="en-BE" b="1" dirty="0">
              <a:latin typeface="Soleil" panose="02000503030000020004" pitchFamily="50" charset="0"/>
            </a:endParaRPr>
          </a:p>
        </p:txBody>
      </p:sp>
      <p:sp>
        <p:nvSpPr>
          <p:cNvPr id="2" name="TextBox 1">
            <a:extLst>
              <a:ext uri="{FF2B5EF4-FFF2-40B4-BE49-F238E27FC236}">
                <a16:creationId xmlns:a16="http://schemas.microsoft.com/office/drawing/2014/main" id="{4E983C2E-585E-3148-CA30-F7E185E43CDE}"/>
              </a:ext>
            </a:extLst>
          </p:cNvPr>
          <p:cNvSpPr txBox="1"/>
          <p:nvPr/>
        </p:nvSpPr>
        <p:spPr>
          <a:xfrm>
            <a:off x="9191625" y="123200"/>
            <a:ext cx="2781300" cy="646331"/>
          </a:xfrm>
          <a:prstGeom prst="rect">
            <a:avLst/>
          </a:prstGeom>
          <a:noFill/>
        </p:spPr>
        <p:txBody>
          <a:bodyPr wrap="square" rtlCol="0">
            <a:spAutoFit/>
          </a:bodyPr>
          <a:lstStyle/>
          <a:p>
            <a:r>
              <a:rPr lang="en-US" dirty="0">
                <a:latin typeface="Soleil" panose="02000503030000020004" pitchFamily="50" charset="0"/>
              </a:rPr>
              <a:t>Delay time: 0.6 </a:t>
            </a:r>
            <a:r>
              <a:rPr lang="en-US" dirty="0" err="1">
                <a:latin typeface="Soleil" panose="02000503030000020004" pitchFamily="50" charset="0"/>
              </a:rPr>
              <a:t>ms</a:t>
            </a:r>
            <a:endParaRPr lang="en-US" dirty="0">
              <a:latin typeface="Soleil" panose="02000503030000020004" pitchFamily="50" charset="0"/>
            </a:endParaRPr>
          </a:p>
          <a:p>
            <a:r>
              <a:rPr lang="en-US" dirty="0">
                <a:latin typeface="Soleil" panose="02000503030000020004" pitchFamily="50" charset="0"/>
              </a:rPr>
              <a:t>Scan speed: 1000 mm/s</a:t>
            </a:r>
            <a:endParaRPr lang="en-BE" dirty="0">
              <a:latin typeface="Soleil" panose="02000503030000020004" pitchFamily="50" charset="0"/>
            </a:endParaRPr>
          </a:p>
        </p:txBody>
      </p:sp>
    </p:spTree>
    <p:extLst>
      <p:ext uri="{BB962C8B-B14F-4D97-AF65-F5344CB8AC3E}">
        <p14:creationId xmlns:p14="http://schemas.microsoft.com/office/powerpoint/2010/main" val="709557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93FFF-5749-2AFA-92C3-86B5CF98D2FC}"/>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7E7856B1-0165-9835-9555-FBC02E28FCCC}"/>
              </a:ext>
            </a:extLst>
          </p:cNvPr>
          <p:cNvSpPr>
            <a:spLocks noGrp="1"/>
          </p:cNvSpPr>
          <p:nvPr>
            <p:ph type="sldNum" sz="quarter" idx="12"/>
          </p:nvPr>
        </p:nvSpPr>
        <p:spPr/>
        <p:txBody>
          <a:bodyPr/>
          <a:lstStyle/>
          <a:p>
            <a:fld id="{0A297500-7527-634B-90F4-69D0994C32B4}" type="slidenum">
              <a:rPr lang="nl-NL" smtClean="0"/>
              <a:t>9</a:t>
            </a:fld>
            <a:endParaRPr lang="nl-NL"/>
          </a:p>
        </p:txBody>
      </p:sp>
      <p:pic>
        <p:nvPicPr>
          <p:cNvPr id="6" name="Picture 5">
            <a:extLst>
              <a:ext uri="{FF2B5EF4-FFF2-40B4-BE49-F238E27FC236}">
                <a16:creationId xmlns:a16="http://schemas.microsoft.com/office/drawing/2014/main" id="{EA268DE4-6718-7240-354B-ED23395A0433}"/>
              </a:ext>
            </a:extLst>
          </p:cNvPr>
          <p:cNvPicPr>
            <a:picLocks noChangeAspect="1"/>
          </p:cNvPicPr>
          <p:nvPr/>
        </p:nvPicPr>
        <p:blipFill>
          <a:blip r:embed="rId3"/>
          <a:stretch>
            <a:fillRect/>
          </a:stretch>
        </p:blipFill>
        <p:spPr>
          <a:xfrm>
            <a:off x="8094134" y="6374800"/>
            <a:ext cx="1938117" cy="360000"/>
          </a:xfrm>
          <a:prstGeom prst="rect">
            <a:avLst/>
          </a:prstGeom>
        </p:spPr>
      </p:pic>
      <p:pic>
        <p:nvPicPr>
          <p:cNvPr id="8" name="Picture 7" descr="A comparison of white powder&#10;&#10;AI-generated content may be incorrect.">
            <a:extLst>
              <a:ext uri="{FF2B5EF4-FFF2-40B4-BE49-F238E27FC236}">
                <a16:creationId xmlns:a16="http://schemas.microsoft.com/office/drawing/2014/main" id="{30028E57-4213-17BC-83A6-2125E700C26D}"/>
              </a:ext>
            </a:extLst>
          </p:cNvPr>
          <p:cNvPicPr>
            <a:picLocks noChangeAspect="1"/>
          </p:cNvPicPr>
          <p:nvPr/>
        </p:nvPicPr>
        <p:blipFill>
          <a:blip r:embed="rId4"/>
          <a:srcRect b="9993"/>
          <a:stretch>
            <a:fillRect/>
          </a:stretch>
        </p:blipFill>
        <p:spPr>
          <a:xfrm>
            <a:off x="1437350" y="1921706"/>
            <a:ext cx="9037900" cy="3204590"/>
          </a:xfrm>
          <a:prstGeom prst="rect">
            <a:avLst/>
          </a:prstGeom>
        </p:spPr>
      </p:pic>
      <p:sp>
        <p:nvSpPr>
          <p:cNvPr id="12" name="TextBox 11">
            <a:extLst>
              <a:ext uri="{FF2B5EF4-FFF2-40B4-BE49-F238E27FC236}">
                <a16:creationId xmlns:a16="http://schemas.microsoft.com/office/drawing/2014/main" id="{2F084963-C6FE-214F-11C4-A08E743C64A8}"/>
              </a:ext>
            </a:extLst>
          </p:cNvPr>
          <p:cNvSpPr txBox="1"/>
          <p:nvPr/>
        </p:nvSpPr>
        <p:spPr>
          <a:xfrm>
            <a:off x="1857766" y="1416974"/>
            <a:ext cx="3388650" cy="400110"/>
          </a:xfrm>
          <a:prstGeom prst="rect">
            <a:avLst/>
          </a:prstGeom>
          <a:noFill/>
        </p:spPr>
        <p:txBody>
          <a:bodyPr wrap="square" rtlCol="0">
            <a:spAutoFit/>
          </a:bodyPr>
          <a:lstStyle/>
          <a:p>
            <a:pPr algn="ctr"/>
            <a:r>
              <a:rPr lang="en-US" sz="2000" b="1" dirty="0">
                <a:latin typeface="Soleil" panose="02000503030000020004" pitchFamily="50" charset="0"/>
              </a:rPr>
              <a:t>With scanner delay</a:t>
            </a:r>
            <a:endParaRPr lang="en-BE" sz="2000" b="1" dirty="0">
              <a:latin typeface="Soleil" panose="02000503030000020004" pitchFamily="50" charset="0"/>
            </a:endParaRPr>
          </a:p>
        </p:txBody>
      </p:sp>
      <p:sp>
        <p:nvSpPr>
          <p:cNvPr id="13" name="TextBox 12">
            <a:extLst>
              <a:ext uri="{FF2B5EF4-FFF2-40B4-BE49-F238E27FC236}">
                <a16:creationId xmlns:a16="http://schemas.microsoft.com/office/drawing/2014/main" id="{EE8715A6-7865-297F-A8F7-D7FE4F27190F}"/>
              </a:ext>
            </a:extLst>
          </p:cNvPr>
          <p:cNvSpPr txBox="1"/>
          <p:nvPr/>
        </p:nvSpPr>
        <p:spPr>
          <a:xfrm>
            <a:off x="6577709" y="1416974"/>
            <a:ext cx="3388650" cy="400110"/>
          </a:xfrm>
          <a:prstGeom prst="rect">
            <a:avLst/>
          </a:prstGeom>
          <a:noFill/>
        </p:spPr>
        <p:txBody>
          <a:bodyPr wrap="square" rtlCol="0">
            <a:spAutoFit/>
          </a:bodyPr>
          <a:lstStyle/>
          <a:p>
            <a:pPr algn="ctr"/>
            <a:r>
              <a:rPr lang="en-US" sz="2000" b="1" dirty="0">
                <a:latin typeface="Soleil" panose="02000503030000020004" pitchFamily="50" charset="0"/>
              </a:rPr>
              <a:t>Adapted contour mode</a:t>
            </a:r>
            <a:endParaRPr lang="en-BE" sz="2000" b="1" dirty="0">
              <a:latin typeface="Soleil" panose="02000503030000020004" pitchFamily="50" charset="0"/>
            </a:endParaRPr>
          </a:p>
        </p:txBody>
      </p:sp>
      <p:sp>
        <p:nvSpPr>
          <p:cNvPr id="14" name="TextBox 13">
            <a:extLst>
              <a:ext uri="{FF2B5EF4-FFF2-40B4-BE49-F238E27FC236}">
                <a16:creationId xmlns:a16="http://schemas.microsoft.com/office/drawing/2014/main" id="{BD5E656E-CDA5-0077-1170-3429D348D510}"/>
              </a:ext>
            </a:extLst>
          </p:cNvPr>
          <p:cNvSpPr txBox="1"/>
          <p:nvPr/>
        </p:nvSpPr>
        <p:spPr>
          <a:xfrm>
            <a:off x="1437350" y="5261696"/>
            <a:ext cx="3388650" cy="369332"/>
          </a:xfrm>
          <a:prstGeom prst="rect">
            <a:avLst/>
          </a:prstGeom>
          <a:noFill/>
        </p:spPr>
        <p:txBody>
          <a:bodyPr wrap="square" rtlCol="0">
            <a:spAutoFit/>
          </a:bodyPr>
          <a:lstStyle/>
          <a:p>
            <a:r>
              <a:rPr lang="en-US" b="1" dirty="0">
                <a:latin typeface="Soleil" panose="02000503030000020004" pitchFamily="50" charset="0"/>
              </a:rPr>
              <a:t>Volume fraction: 52.5 %</a:t>
            </a:r>
            <a:endParaRPr lang="en-BE" b="1" dirty="0">
              <a:latin typeface="Soleil" panose="02000503030000020004" pitchFamily="50" charset="0"/>
            </a:endParaRPr>
          </a:p>
        </p:txBody>
      </p:sp>
      <p:sp>
        <p:nvSpPr>
          <p:cNvPr id="15" name="TextBox 14">
            <a:extLst>
              <a:ext uri="{FF2B5EF4-FFF2-40B4-BE49-F238E27FC236}">
                <a16:creationId xmlns:a16="http://schemas.microsoft.com/office/drawing/2014/main" id="{157BD645-E035-241C-2A3D-88D79F573756}"/>
              </a:ext>
            </a:extLst>
          </p:cNvPr>
          <p:cNvSpPr txBox="1"/>
          <p:nvPr/>
        </p:nvSpPr>
        <p:spPr>
          <a:xfrm>
            <a:off x="6096000" y="5261696"/>
            <a:ext cx="3388650" cy="369332"/>
          </a:xfrm>
          <a:prstGeom prst="rect">
            <a:avLst/>
          </a:prstGeom>
          <a:noFill/>
        </p:spPr>
        <p:txBody>
          <a:bodyPr wrap="square" rtlCol="0">
            <a:spAutoFit/>
          </a:bodyPr>
          <a:lstStyle/>
          <a:p>
            <a:r>
              <a:rPr lang="en-US" b="1" dirty="0">
                <a:latin typeface="Soleil" panose="02000503030000020004" pitchFamily="50" charset="0"/>
              </a:rPr>
              <a:t>Volume fraction: 46.5 %</a:t>
            </a:r>
            <a:endParaRPr lang="en-BE" b="1" dirty="0">
              <a:latin typeface="Soleil" panose="02000503030000020004" pitchFamily="50" charset="0"/>
            </a:endParaRPr>
          </a:p>
        </p:txBody>
      </p:sp>
      <p:sp>
        <p:nvSpPr>
          <p:cNvPr id="17" name="Arrow: U-Turn 16">
            <a:extLst>
              <a:ext uri="{FF2B5EF4-FFF2-40B4-BE49-F238E27FC236}">
                <a16:creationId xmlns:a16="http://schemas.microsoft.com/office/drawing/2014/main" id="{B9142286-39AF-6886-0CCE-29FF48664F1F}"/>
              </a:ext>
            </a:extLst>
          </p:cNvPr>
          <p:cNvSpPr/>
          <p:nvPr/>
        </p:nvSpPr>
        <p:spPr>
          <a:xfrm rot="10800000" flipH="1">
            <a:off x="3552091" y="5601210"/>
            <a:ext cx="4935926" cy="436809"/>
          </a:xfrm>
          <a:prstGeom prst="uturnArrow">
            <a:avLst>
              <a:gd name="adj1" fmla="val 20461"/>
              <a:gd name="adj2" fmla="val 25000"/>
              <a:gd name="adj3" fmla="val 35883"/>
              <a:gd name="adj4" fmla="val 50000"/>
              <a:gd name="adj5" fmla="val 75000"/>
            </a:avLst>
          </a:prstGeom>
          <a:solidFill>
            <a:srgbClr val="ABE395"/>
          </a:solidFill>
          <a:ln w="38100">
            <a:solidFill>
              <a:srgbClr val="008A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solidFill>
                <a:schemeClr val="tx1"/>
              </a:solidFill>
            </a:endParaRPr>
          </a:p>
        </p:txBody>
      </p:sp>
      <p:sp>
        <p:nvSpPr>
          <p:cNvPr id="18" name="TextBox 17">
            <a:extLst>
              <a:ext uri="{FF2B5EF4-FFF2-40B4-BE49-F238E27FC236}">
                <a16:creationId xmlns:a16="http://schemas.microsoft.com/office/drawing/2014/main" id="{3D6A4BFA-D9FA-E148-BC5A-3D8CE66F3C2B}"/>
              </a:ext>
            </a:extLst>
          </p:cNvPr>
          <p:cNvSpPr txBox="1"/>
          <p:nvPr/>
        </p:nvSpPr>
        <p:spPr>
          <a:xfrm>
            <a:off x="4112888" y="5601721"/>
            <a:ext cx="3388650" cy="369332"/>
          </a:xfrm>
          <a:prstGeom prst="rect">
            <a:avLst/>
          </a:prstGeom>
          <a:noFill/>
        </p:spPr>
        <p:txBody>
          <a:bodyPr wrap="square" rtlCol="0">
            <a:spAutoFit/>
          </a:bodyPr>
          <a:lstStyle/>
          <a:p>
            <a:pPr algn="ctr"/>
            <a:r>
              <a:rPr lang="en-US" b="1" dirty="0">
                <a:solidFill>
                  <a:srgbClr val="008A3E"/>
                </a:solidFill>
                <a:latin typeface="Soleil" panose="02000503030000020004" pitchFamily="50" charset="0"/>
              </a:rPr>
              <a:t>- 6 %</a:t>
            </a:r>
            <a:endParaRPr lang="en-BE" b="1" dirty="0">
              <a:solidFill>
                <a:srgbClr val="008A3E"/>
              </a:solidFill>
              <a:latin typeface="Soleil" panose="02000503030000020004" pitchFamily="50" charset="0"/>
            </a:endParaRPr>
          </a:p>
        </p:txBody>
      </p:sp>
      <p:pic>
        <p:nvPicPr>
          <p:cNvPr id="19" name="Content Placeholder 4" descr="A graph of a function&#10;&#10;AI-generated content may be incorrect.">
            <a:extLst>
              <a:ext uri="{FF2B5EF4-FFF2-40B4-BE49-F238E27FC236}">
                <a16:creationId xmlns:a16="http://schemas.microsoft.com/office/drawing/2014/main" id="{6DA12CE9-0027-EDFF-4406-A3728A3A38E6}"/>
              </a:ext>
            </a:extLst>
          </p:cNvPr>
          <p:cNvPicPr>
            <a:picLocks noGrp="1" noChangeAspect="1"/>
          </p:cNvPicPr>
          <p:nvPr>
            <p:ph idx="1"/>
          </p:nvPr>
        </p:nvPicPr>
        <p:blipFill>
          <a:blip r:embed="rId5"/>
          <a:srcRect r="50298"/>
          <a:stretch>
            <a:fillRect/>
          </a:stretch>
        </p:blipFill>
        <p:spPr>
          <a:xfrm>
            <a:off x="180700" y="1437940"/>
            <a:ext cx="5553488" cy="4146149"/>
          </a:xfrm>
        </p:spPr>
      </p:pic>
      <p:sp>
        <p:nvSpPr>
          <p:cNvPr id="20" name="TextBox 19">
            <a:extLst>
              <a:ext uri="{FF2B5EF4-FFF2-40B4-BE49-F238E27FC236}">
                <a16:creationId xmlns:a16="http://schemas.microsoft.com/office/drawing/2014/main" id="{EC30A126-E886-165C-4669-F520718AB7A3}"/>
              </a:ext>
            </a:extLst>
          </p:cNvPr>
          <p:cNvSpPr txBox="1"/>
          <p:nvPr/>
        </p:nvSpPr>
        <p:spPr>
          <a:xfrm>
            <a:off x="871793" y="964378"/>
            <a:ext cx="4935420" cy="400110"/>
          </a:xfrm>
          <a:prstGeom prst="rect">
            <a:avLst/>
          </a:prstGeom>
          <a:noFill/>
        </p:spPr>
        <p:txBody>
          <a:bodyPr wrap="square" rtlCol="0">
            <a:spAutoFit/>
          </a:bodyPr>
          <a:lstStyle/>
          <a:p>
            <a:pPr algn="ctr"/>
            <a:r>
              <a:rPr lang="en-US" sz="2000" b="1" dirty="0">
                <a:latin typeface="Soleil" panose="02000503030000020004" pitchFamily="50" charset="0"/>
              </a:rPr>
              <a:t>Reducing offset and CAD thickness</a:t>
            </a:r>
            <a:endParaRPr lang="en-BE" sz="2000" b="1" dirty="0">
              <a:latin typeface="Soleil" panose="02000503030000020004" pitchFamily="50" charset="0"/>
            </a:endParaRPr>
          </a:p>
        </p:txBody>
      </p:sp>
      <p:sp>
        <p:nvSpPr>
          <p:cNvPr id="21" name="Titel 4">
            <a:extLst>
              <a:ext uri="{FF2B5EF4-FFF2-40B4-BE49-F238E27FC236}">
                <a16:creationId xmlns:a16="http://schemas.microsoft.com/office/drawing/2014/main" id="{D7A7AD31-FDA5-0E0E-5A8E-ECFA06DE0CA8}"/>
              </a:ext>
            </a:extLst>
          </p:cNvPr>
          <p:cNvSpPr>
            <a:spLocks noGrp="1"/>
          </p:cNvSpPr>
          <p:nvPr>
            <p:ph type="title"/>
          </p:nvPr>
        </p:nvSpPr>
        <p:spPr>
          <a:xfrm>
            <a:off x="575400" y="207036"/>
            <a:ext cx="7209700" cy="736393"/>
          </a:xfrm>
        </p:spPr>
        <p:txBody>
          <a:bodyPr>
            <a:normAutofit/>
          </a:bodyPr>
          <a:lstStyle/>
          <a:p>
            <a:r>
              <a:rPr lang="en-US" b="1" dirty="0">
                <a:latin typeface="Soleil" panose="02000503030000020004" pitchFamily="50" charset="0"/>
              </a:rPr>
              <a:t>Adapted contour mode</a:t>
            </a:r>
            <a:endParaRPr lang="en-BE" b="1" dirty="0">
              <a:latin typeface="Soleil" panose="02000503030000020004" pitchFamily="50" charset="0"/>
            </a:endParaRPr>
          </a:p>
        </p:txBody>
      </p:sp>
    </p:spTree>
    <p:extLst>
      <p:ext uri="{BB962C8B-B14F-4D97-AF65-F5344CB8AC3E}">
        <p14:creationId xmlns:p14="http://schemas.microsoft.com/office/powerpoint/2010/main" val="312646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3E960-1E02-1CB0-71F8-9715BC4498D2}"/>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EB76F17D-198A-10E8-6DE6-60292442CD3A}"/>
              </a:ext>
            </a:extLst>
          </p:cNvPr>
          <p:cNvSpPr>
            <a:spLocks noGrp="1"/>
          </p:cNvSpPr>
          <p:nvPr>
            <p:ph type="sldNum" sz="quarter" idx="12"/>
          </p:nvPr>
        </p:nvSpPr>
        <p:spPr/>
        <p:txBody>
          <a:bodyPr/>
          <a:lstStyle/>
          <a:p>
            <a:fld id="{0A297500-7527-634B-90F4-69D0994C32B4}" type="slidenum">
              <a:rPr lang="nl-NL" smtClean="0"/>
              <a:t>10</a:t>
            </a:fld>
            <a:endParaRPr lang="nl-NL"/>
          </a:p>
        </p:txBody>
      </p:sp>
      <p:pic>
        <p:nvPicPr>
          <p:cNvPr id="6" name="Picture 5">
            <a:extLst>
              <a:ext uri="{FF2B5EF4-FFF2-40B4-BE49-F238E27FC236}">
                <a16:creationId xmlns:a16="http://schemas.microsoft.com/office/drawing/2014/main" id="{4FBD0B3D-987C-CFB6-CEA6-73ED522E3741}"/>
              </a:ext>
            </a:extLst>
          </p:cNvPr>
          <p:cNvPicPr>
            <a:picLocks noChangeAspect="1"/>
          </p:cNvPicPr>
          <p:nvPr/>
        </p:nvPicPr>
        <p:blipFill>
          <a:blip r:embed="rId3"/>
          <a:stretch>
            <a:fillRect/>
          </a:stretch>
        </p:blipFill>
        <p:spPr>
          <a:xfrm>
            <a:off x="8094134" y="6374800"/>
            <a:ext cx="1938117" cy="360000"/>
          </a:xfrm>
          <a:prstGeom prst="rect">
            <a:avLst/>
          </a:prstGeom>
        </p:spPr>
      </p:pic>
      <p:pic>
        <p:nvPicPr>
          <p:cNvPr id="5" name="Content Placeholder 4" descr="A screenshot of a computer generated image&#10;&#10;AI-generated content may be incorrect.">
            <a:extLst>
              <a:ext uri="{FF2B5EF4-FFF2-40B4-BE49-F238E27FC236}">
                <a16:creationId xmlns:a16="http://schemas.microsoft.com/office/drawing/2014/main" id="{742D7C72-69A2-CCC9-0883-B86B125F059C}"/>
              </a:ext>
            </a:extLst>
          </p:cNvPr>
          <p:cNvPicPr>
            <a:picLocks noGrp="1" noChangeAspect="1"/>
          </p:cNvPicPr>
          <p:nvPr>
            <p:ph idx="1"/>
          </p:nvPr>
        </p:nvPicPr>
        <p:blipFill>
          <a:blip r:embed="rId4"/>
          <a:stretch>
            <a:fillRect/>
          </a:stretch>
        </p:blipFill>
        <p:spPr>
          <a:xfrm>
            <a:off x="4632379" y="1126155"/>
            <a:ext cx="7187043" cy="4836141"/>
          </a:xfrm>
        </p:spPr>
      </p:pic>
      <p:sp>
        <p:nvSpPr>
          <p:cNvPr id="7" name="Titel 4">
            <a:extLst>
              <a:ext uri="{FF2B5EF4-FFF2-40B4-BE49-F238E27FC236}">
                <a16:creationId xmlns:a16="http://schemas.microsoft.com/office/drawing/2014/main" id="{2174907D-92AC-02C2-2B3C-EEDDCCAAB54A}"/>
              </a:ext>
            </a:extLst>
          </p:cNvPr>
          <p:cNvSpPr>
            <a:spLocks noGrp="1"/>
          </p:cNvSpPr>
          <p:nvPr>
            <p:ph type="title"/>
          </p:nvPr>
        </p:nvSpPr>
        <p:spPr>
          <a:xfrm>
            <a:off x="575400" y="207036"/>
            <a:ext cx="8378100" cy="736393"/>
          </a:xfrm>
        </p:spPr>
        <p:txBody>
          <a:bodyPr>
            <a:normAutofit/>
          </a:bodyPr>
          <a:lstStyle/>
          <a:p>
            <a:r>
              <a:rPr lang="en-US" b="1" dirty="0">
                <a:latin typeface="Soleil" panose="02000503030000020004" pitchFamily="50" charset="0"/>
              </a:rPr>
              <a:t>Manufacturing limit – Point scan BCC</a:t>
            </a:r>
            <a:endParaRPr lang="en-BE" b="1" dirty="0">
              <a:latin typeface="Soleil" panose="02000503030000020004" pitchFamily="50" charset="0"/>
            </a:endParaRPr>
          </a:p>
        </p:txBody>
      </p:sp>
      <p:graphicFrame>
        <p:nvGraphicFramePr>
          <p:cNvPr id="9" name="Table 8">
            <a:extLst>
              <a:ext uri="{FF2B5EF4-FFF2-40B4-BE49-F238E27FC236}">
                <a16:creationId xmlns:a16="http://schemas.microsoft.com/office/drawing/2014/main" id="{C4F2F095-C9A5-99E9-4437-A4B06B96D6AB}"/>
              </a:ext>
            </a:extLst>
          </p:cNvPr>
          <p:cNvGraphicFramePr>
            <a:graphicFrameLocks noGrp="1"/>
          </p:cNvGraphicFramePr>
          <p:nvPr>
            <p:extLst>
              <p:ext uri="{D42A27DB-BD31-4B8C-83A1-F6EECF244321}">
                <p14:modId xmlns:p14="http://schemas.microsoft.com/office/powerpoint/2010/main" val="840929889"/>
              </p:ext>
            </p:extLst>
          </p:nvPr>
        </p:nvGraphicFramePr>
        <p:xfrm>
          <a:off x="181621" y="2769072"/>
          <a:ext cx="4314892" cy="1651000"/>
        </p:xfrm>
        <a:graphic>
          <a:graphicData uri="http://schemas.openxmlformats.org/drawingml/2006/table">
            <a:tbl>
              <a:tblPr firstRow="1" bandRow="1">
                <a:tableStyleId>{5C22544A-7EE6-4342-B048-85BDC9FD1C3A}</a:tableStyleId>
              </a:tblPr>
              <a:tblGrid>
                <a:gridCol w="994177">
                  <a:extLst>
                    <a:ext uri="{9D8B030D-6E8A-4147-A177-3AD203B41FA5}">
                      <a16:colId xmlns:a16="http://schemas.microsoft.com/office/drawing/2014/main" val="1278190705"/>
                    </a:ext>
                  </a:extLst>
                </a:gridCol>
                <a:gridCol w="1674795">
                  <a:extLst>
                    <a:ext uri="{9D8B030D-6E8A-4147-A177-3AD203B41FA5}">
                      <a16:colId xmlns:a16="http://schemas.microsoft.com/office/drawing/2014/main" val="3936979352"/>
                    </a:ext>
                  </a:extLst>
                </a:gridCol>
                <a:gridCol w="1645920">
                  <a:extLst>
                    <a:ext uri="{9D8B030D-6E8A-4147-A177-3AD203B41FA5}">
                      <a16:colId xmlns:a16="http://schemas.microsoft.com/office/drawing/2014/main" val="3279394997"/>
                    </a:ext>
                  </a:extLst>
                </a:gridCol>
              </a:tblGrid>
              <a:tr h="370840">
                <a:tc>
                  <a:txBody>
                    <a:bodyPr/>
                    <a:lstStyle/>
                    <a:p>
                      <a:pPr algn="ctr"/>
                      <a:endParaRPr lang="en-BE" dirty="0">
                        <a:latin typeface="Soleil" panose="02000503030000020004" pitchFamily="50" charset="0"/>
                      </a:endParaRPr>
                    </a:p>
                  </a:txBody>
                  <a:tcPr>
                    <a:lnT w="12700" cmpd="sng">
                      <a:noFill/>
                    </a:lnT>
                    <a:solidFill>
                      <a:schemeClr val="bg1"/>
                    </a:solidFill>
                  </a:tcPr>
                </a:tc>
                <a:tc>
                  <a:txBody>
                    <a:bodyPr/>
                    <a:lstStyle/>
                    <a:p>
                      <a:pPr algn="ctr"/>
                      <a:r>
                        <a:rPr lang="en-US" dirty="0">
                          <a:latin typeface="+mn-lt"/>
                        </a:rPr>
                        <a:t>High energy</a:t>
                      </a:r>
                      <a:endParaRPr lang="en-BE" dirty="0">
                        <a:latin typeface="+mn-lt"/>
                      </a:endParaRPr>
                    </a:p>
                  </a:txBody>
                  <a:tcPr/>
                </a:tc>
                <a:tc>
                  <a:txBody>
                    <a:bodyPr/>
                    <a:lstStyle/>
                    <a:p>
                      <a:pPr algn="ctr"/>
                      <a:r>
                        <a:rPr lang="en-US" dirty="0">
                          <a:latin typeface="+mn-lt"/>
                        </a:rPr>
                        <a:t>Low energy</a:t>
                      </a:r>
                      <a:endParaRPr lang="en-BE" dirty="0">
                        <a:latin typeface="+mn-lt"/>
                      </a:endParaRPr>
                    </a:p>
                  </a:txBody>
                  <a:tcPr/>
                </a:tc>
                <a:extLst>
                  <a:ext uri="{0D108BD9-81ED-4DB2-BD59-A6C34878D82A}">
                    <a16:rowId xmlns:a16="http://schemas.microsoft.com/office/drawing/2014/main" val="2763415046"/>
                  </a:ext>
                </a:extLst>
              </a:tr>
              <a:tr h="370840">
                <a:tc>
                  <a:txBody>
                    <a:bodyPr/>
                    <a:lstStyle/>
                    <a:p>
                      <a:pPr algn="ctr"/>
                      <a:r>
                        <a:rPr lang="en-US" dirty="0">
                          <a:latin typeface="+mn-lt"/>
                        </a:rPr>
                        <a:t>UCS</a:t>
                      </a:r>
                    </a:p>
                    <a:p>
                      <a:pPr algn="ctr"/>
                      <a:r>
                        <a:rPr lang="en-US" dirty="0">
                          <a:latin typeface="+mn-lt"/>
                        </a:rPr>
                        <a:t>1 mm</a:t>
                      </a:r>
                      <a:endParaRPr lang="en-BE" dirty="0">
                        <a:latin typeface="+mn-lt"/>
                      </a:endParaRPr>
                    </a:p>
                  </a:txBody>
                  <a:tcPr/>
                </a:tc>
                <a:tc>
                  <a:txBody>
                    <a:bodyPr/>
                    <a:lstStyle/>
                    <a:p>
                      <a:pPr algn="ctr"/>
                      <a:r>
                        <a:rPr lang="en-US" dirty="0">
                          <a:latin typeface="+mn-lt"/>
                        </a:rPr>
                        <a:t>290 ± 21 µm</a:t>
                      </a:r>
                      <a:endParaRPr lang="en-BE" dirty="0">
                        <a:latin typeface="+mn-lt"/>
                      </a:endParaRPr>
                    </a:p>
                  </a:txBody>
                  <a:tcPr anchor="ctr"/>
                </a:tc>
                <a:tc>
                  <a:txBody>
                    <a:bodyPr/>
                    <a:lstStyle/>
                    <a:p>
                      <a:pPr algn="ctr"/>
                      <a:r>
                        <a:rPr lang="en-US" dirty="0">
                          <a:latin typeface="+mn-lt"/>
                        </a:rPr>
                        <a:t>201 ± 31 µm</a:t>
                      </a:r>
                      <a:endParaRPr lang="en-BE" dirty="0">
                        <a:latin typeface="+mn-lt"/>
                      </a:endParaRPr>
                    </a:p>
                  </a:txBody>
                  <a:tcPr anchor="ctr"/>
                </a:tc>
                <a:extLst>
                  <a:ext uri="{0D108BD9-81ED-4DB2-BD59-A6C34878D82A}">
                    <a16:rowId xmlns:a16="http://schemas.microsoft.com/office/drawing/2014/main" val="1518222358"/>
                  </a:ext>
                </a:extLst>
              </a:tr>
              <a:tr h="370840">
                <a:tc>
                  <a:txBody>
                    <a:bodyPr/>
                    <a:lstStyle/>
                    <a:p>
                      <a:pPr algn="ctr"/>
                      <a:r>
                        <a:rPr lang="en-US" dirty="0">
                          <a:latin typeface="+mn-lt"/>
                        </a:rPr>
                        <a:t>UCS</a:t>
                      </a:r>
                    </a:p>
                    <a:p>
                      <a:pPr algn="ctr"/>
                      <a:r>
                        <a:rPr lang="en-US" dirty="0">
                          <a:latin typeface="+mn-lt"/>
                        </a:rPr>
                        <a:t>2 mm</a:t>
                      </a:r>
                      <a:endParaRPr lang="en-BE" dirty="0">
                        <a:latin typeface="+mn-lt"/>
                      </a:endParaRPr>
                    </a:p>
                  </a:txBody>
                  <a:tcPr/>
                </a:tc>
                <a:tc>
                  <a:txBody>
                    <a:bodyPr/>
                    <a:lstStyle/>
                    <a:p>
                      <a:pPr algn="ctr"/>
                      <a:r>
                        <a:rPr lang="en-US" dirty="0">
                          <a:latin typeface="+mn-lt"/>
                        </a:rPr>
                        <a:t>293 ± 9 µm</a:t>
                      </a:r>
                      <a:endParaRPr lang="en-BE" dirty="0">
                        <a:latin typeface="+mn-lt"/>
                      </a:endParaRPr>
                    </a:p>
                  </a:txBody>
                  <a:tcPr anchor="ctr"/>
                </a:tc>
                <a:tc>
                  <a:txBody>
                    <a:bodyPr/>
                    <a:lstStyle/>
                    <a:p>
                      <a:pPr algn="ctr"/>
                      <a:r>
                        <a:rPr lang="en-US" dirty="0">
                          <a:latin typeface="+mn-lt"/>
                        </a:rPr>
                        <a:t>181 ± 15 µm</a:t>
                      </a:r>
                      <a:endParaRPr lang="en-BE" dirty="0">
                        <a:latin typeface="+mn-lt"/>
                      </a:endParaRPr>
                    </a:p>
                  </a:txBody>
                  <a:tcPr anchor="ctr"/>
                </a:tc>
                <a:extLst>
                  <a:ext uri="{0D108BD9-81ED-4DB2-BD59-A6C34878D82A}">
                    <a16:rowId xmlns:a16="http://schemas.microsoft.com/office/drawing/2014/main" val="823504005"/>
                  </a:ext>
                </a:extLst>
              </a:tr>
            </a:tbl>
          </a:graphicData>
        </a:graphic>
      </p:graphicFrame>
    </p:spTree>
    <p:extLst>
      <p:ext uri="{BB962C8B-B14F-4D97-AF65-F5344CB8AC3E}">
        <p14:creationId xmlns:p14="http://schemas.microsoft.com/office/powerpoint/2010/main" val="2345400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22E87-CE32-ACED-C146-E009645187A9}"/>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089972D0-917E-C29D-3CA8-FC34DE10B1F3}"/>
              </a:ext>
            </a:extLst>
          </p:cNvPr>
          <p:cNvSpPr>
            <a:spLocks noGrp="1"/>
          </p:cNvSpPr>
          <p:nvPr>
            <p:ph type="sldNum" sz="quarter" idx="12"/>
          </p:nvPr>
        </p:nvSpPr>
        <p:spPr/>
        <p:txBody>
          <a:bodyPr/>
          <a:lstStyle/>
          <a:p>
            <a:fld id="{0A297500-7527-634B-90F4-69D0994C32B4}" type="slidenum">
              <a:rPr lang="nl-NL" smtClean="0"/>
              <a:t>11</a:t>
            </a:fld>
            <a:endParaRPr lang="nl-NL"/>
          </a:p>
        </p:txBody>
      </p:sp>
      <p:pic>
        <p:nvPicPr>
          <p:cNvPr id="6" name="Picture 5">
            <a:extLst>
              <a:ext uri="{FF2B5EF4-FFF2-40B4-BE49-F238E27FC236}">
                <a16:creationId xmlns:a16="http://schemas.microsoft.com/office/drawing/2014/main" id="{7AFF2460-7053-1649-09FE-0C7F835EBB9D}"/>
              </a:ext>
            </a:extLst>
          </p:cNvPr>
          <p:cNvPicPr>
            <a:picLocks noChangeAspect="1"/>
          </p:cNvPicPr>
          <p:nvPr/>
        </p:nvPicPr>
        <p:blipFill>
          <a:blip r:embed="rId2"/>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94F09F2A-154A-5F29-8520-1FF467FD4F13}"/>
              </a:ext>
            </a:extLst>
          </p:cNvPr>
          <p:cNvSpPr>
            <a:spLocks noGrp="1"/>
          </p:cNvSpPr>
          <p:nvPr>
            <p:ph type="title"/>
          </p:nvPr>
        </p:nvSpPr>
        <p:spPr>
          <a:xfrm>
            <a:off x="576000" y="130836"/>
            <a:ext cx="11041200" cy="736393"/>
          </a:xfrm>
        </p:spPr>
        <p:txBody>
          <a:bodyPr/>
          <a:lstStyle/>
          <a:p>
            <a:r>
              <a:rPr lang="en-US" b="1" dirty="0">
                <a:latin typeface="Soleil" panose="02000503030000020004" pitchFamily="50" charset="0"/>
              </a:rPr>
              <a:t>Regular quasi-static compression</a:t>
            </a:r>
            <a:endParaRPr lang="en-BE" b="1" dirty="0">
              <a:latin typeface="Soleil" panose="02000503030000020004" pitchFamily="50" charset="0"/>
            </a:endParaRPr>
          </a:p>
        </p:txBody>
      </p:sp>
      <p:pic>
        <p:nvPicPr>
          <p:cNvPr id="11" name="Content Placeholder 10">
            <a:extLst>
              <a:ext uri="{FF2B5EF4-FFF2-40B4-BE49-F238E27FC236}">
                <a16:creationId xmlns:a16="http://schemas.microsoft.com/office/drawing/2014/main" id="{6E20D3BD-C747-9611-7B2C-8918470A9FEA}"/>
              </a:ext>
            </a:extLst>
          </p:cNvPr>
          <p:cNvPicPr>
            <a:picLocks noGrp="1" noChangeAspect="1"/>
          </p:cNvPicPr>
          <p:nvPr>
            <p:ph idx="1"/>
          </p:nvPr>
        </p:nvPicPr>
        <p:blipFill>
          <a:blip r:embed="rId3"/>
          <a:stretch>
            <a:fillRect/>
          </a:stretch>
        </p:blipFill>
        <p:spPr>
          <a:xfrm>
            <a:off x="4984872" y="1068319"/>
            <a:ext cx="6295147" cy="4721361"/>
          </a:xfrm>
        </p:spPr>
      </p:pic>
      <p:pic>
        <p:nvPicPr>
          <p:cNvPr id="15" name="Picture 14" descr="A red object with a hole in it&#10;&#10;AI-generated content may be incorrect.">
            <a:extLst>
              <a:ext uri="{FF2B5EF4-FFF2-40B4-BE49-F238E27FC236}">
                <a16:creationId xmlns:a16="http://schemas.microsoft.com/office/drawing/2014/main" id="{1EFE810A-39CC-9A15-02E0-70CCEFDEC043}"/>
              </a:ext>
            </a:extLst>
          </p:cNvPr>
          <p:cNvPicPr>
            <a:picLocks noChangeAspect="1"/>
          </p:cNvPicPr>
          <p:nvPr/>
        </p:nvPicPr>
        <p:blipFill>
          <a:blip r:embed="rId4"/>
          <a:srcRect l="11295" t="18338" r="12038" b="10278"/>
          <a:stretch>
            <a:fillRect/>
          </a:stretch>
        </p:blipFill>
        <p:spPr>
          <a:xfrm>
            <a:off x="730099" y="2812108"/>
            <a:ext cx="3512320" cy="3270311"/>
          </a:xfrm>
          <a:prstGeom prst="rect">
            <a:avLst/>
          </a:prstGeom>
        </p:spPr>
      </p:pic>
      <p:pic>
        <p:nvPicPr>
          <p:cNvPr id="18" name="Picture 17" descr="A graph of different colored lines&#10;&#10;AI-generated content may be incorrect.">
            <a:extLst>
              <a:ext uri="{FF2B5EF4-FFF2-40B4-BE49-F238E27FC236}">
                <a16:creationId xmlns:a16="http://schemas.microsoft.com/office/drawing/2014/main" id="{29027C22-339A-F954-D741-821F2F640A2B}"/>
              </a:ext>
            </a:extLst>
          </p:cNvPr>
          <p:cNvPicPr>
            <a:picLocks noChangeAspect="1"/>
          </p:cNvPicPr>
          <p:nvPr/>
        </p:nvPicPr>
        <p:blipFill>
          <a:blip r:embed="rId5"/>
          <a:stretch>
            <a:fillRect/>
          </a:stretch>
        </p:blipFill>
        <p:spPr>
          <a:xfrm>
            <a:off x="5166752" y="1059845"/>
            <a:ext cx="6450447" cy="4837835"/>
          </a:xfrm>
          <a:prstGeom prst="rect">
            <a:avLst/>
          </a:prstGeom>
        </p:spPr>
      </p:pic>
      <p:sp>
        <p:nvSpPr>
          <p:cNvPr id="19" name="TextBox 18">
            <a:extLst>
              <a:ext uri="{FF2B5EF4-FFF2-40B4-BE49-F238E27FC236}">
                <a16:creationId xmlns:a16="http://schemas.microsoft.com/office/drawing/2014/main" id="{5FFC947C-54EF-6D65-AEC0-1F1D2DA5B618}"/>
              </a:ext>
            </a:extLst>
          </p:cNvPr>
          <p:cNvSpPr txBox="1"/>
          <p:nvPr/>
        </p:nvSpPr>
        <p:spPr>
          <a:xfrm>
            <a:off x="1054099" y="998749"/>
            <a:ext cx="3930772" cy="1631216"/>
          </a:xfrm>
          <a:prstGeom prst="rect">
            <a:avLst/>
          </a:prstGeom>
          <a:noFill/>
        </p:spPr>
        <p:txBody>
          <a:bodyPr wrap="square" rtlCol="0">
            <a:spAutoFit/>
          </a:bodyPr>
          <a:lstStyle/>
          <a:p>
            <a:pPr defTabSz="720000"/>
            <a:r>
              <a:rPr lang="en-US" sz="2000" dirty="0">
                <a:latin typeface="Soleil" panose="02000503030000020004" pitchFamily="50" charset="0"/>
              </a:rPr>
              <a:t>Designed volume fraction: 14 %</a:t>
            </a:r>
          </a:p>
          <a:p>
            <a:pPr defTabSz="720000"/>
            <a:endParaRPr lang="en-US" sz="2000" dirty="0">
              <a:latin typeface="Soleil" panose="02000503030000020004" pitchFamily="50" charset="0"/>
            </a:endParaRPr>
          </a:p>
          <a:p>
            <a:pPr defTabSz="720000"/>
            <a:r>
              <a:rPr lang="en-US" sz="2000" dirty="0">
                <a:latin typeface="Soleil" panose="02000503030000020004" pitchFamily="50" charset="0"/>
              </a:rPr>
              <a:t>10 x 10 x 10 Unit cells (2 mm)</a:t>
            </a:r>
          </a:p>
          <a:p>
            <a:pPr defTabSz="720000"/>
            <a:endParaRPr lang="en-US" sz="2000" dirty="0">
              <a:latin typeface="Soleil" panose="02000503030000020004" pitchFamily="50" charset="0"/>
            </a:endParaRPr>
          </a:p>
          <a:p>
            <a:pPr defTabSz="720000"/>
            <a:r>
              <a:rPr lang="en-US" sz="2000" dirty="0">
                <a:latin typeface="Soleil" panose="02000503030000020004" pitchFamily="50" charset="0"/>
              </a:rPr>
              <a:t>All with adapted contour mode</a:t>
            </a:r>
            <a:endParaRPr lang="en-BE" sz="2000" dirty="0">
              <a:latin typeface="Soleil" panose="02000503030000020004" pitchFamily="50" charset="0"/>
            </a:endParaRPr>
          </a:p>
        </p:txBody>
      </p:sp>
      <p:pic>
        <p:nvPicPr>
          <p:cNvPr id="20" name="Picture 19" descr="A brown cube with holes&#10;&#10;AI-generated content may be incorrect.">
            <a:extLst>
              <a:ext uri="{FF2B5EF4-FFF2-40B4-BE49-F238E27FC236}">
                <a16:creationId xmlns:a16="http://schemas.microsoft.com/office/drawing/2014/main" id="{BA4E01C6-B781-33FE-D8BE-05590F1D419F}"/>
              </a:ext>
            </a:extLst>
          </p:cNvPr>
          <p:cNvPicPr>
            <a:picLocks/>
          </p:cNvPicPr>
          <p:nvPr/>
        </p:nvPicPr>
        <p:blipFill>
          <a:blip r:embed="rId6"/>
          <a:srcRect l="54548" t="48490" r="16594" b="34719"/>
          <a:stretch>
            <a:fillRect/>
          </a:stretch>
        </p:blipFill>
        <p:spPr>
          <a:xfrm>
            <a:off x="730099" y="1068319"/>
            <a:ext cx="216000" cy="216000"/>
          </a:xfrm>
          <a:prstGeom prst="rect">
            <a:avLst/>
          </a:prstGeom>
        </p:spPr>
      </p:pic>
      <p:pic>
        <p:nvPicPr>
          <p:cNvPr id="21" name="Picture 20" descr="A brown cube with holes&#10;&#10;AI-generated content may be incorrect.">
            <a:extLst>
              <a:ext uri="{FF2B5EF4-FFF2-40B4-BE49-F238E27FC236}">
                <a16:creationId xmlns:a16="http://schemas.microsoft.com/office/drawing/2014/main" id="{B56C5EC6-7CEE-C8B0-742E-B6872776E9B5}"/>
              </a:ext>
            </a:extLst>
          </p:cNvPr>
          <p:cNvPicPr>
            <a:picLocks/>
          </p:cNvPicPr>
          <p:nvPr/>
        </p:nvPicPr>
        <p:blipFill>
          <a:blip r:embed="rId6"/>
          <a:srcRect l="54548" t="48490" r="16594" b="34719"/>
          <a:stretch>
            <a:fillRect/>
          </a:stretch>
        </p:blipFill>
        <p:spPr>
          <a:xfrm>
            <a:off x="730099" y="1673312"/>
            <a:ext cx="216000" cy="216000"/>
          </a:xfrm>
          <a:prstGeom prst="rect">
            <a:avLst/>
          </a:prstGeom>
        </p:spPr>
      </p:pic>
      <p:pic>
        <p:nvPicPr>
          <p:cNvPr id="22" name="Picture 21" descr="A brown cube with holes&#10;&#10;AI-generated content may be incorrect.">
            <a:extLst>
              <a:ext uri="{FF2B5EF4-FFF2-40B4-BE49-F238E27FC236}">
                <a16:creationId xmlns:a16="http://schemas.microsoft.com/office/drawing/2014/main" id="{57A80228-2493-809D-06CE-7F66D5C8F843}"/>
              </a:ext>
            </a:extLst>
          </p:cNvPr>
          <p:cNvPicPr>
            <a:picLocks/>
          </p:cNvPicPr>
          <p:nvPr/>
        </p:nvPicPr>
        <p:blipFill>
          <a:blip r:embed="rId6"/>
          <a:srcRect l="54548" t="48490" r="16594" b="34719"/>
          <a:stretch>
            <a:fillRect/>
          </a:stretch>
        </p:blipFill>
        <p:spPr>
          <a:xfrm>
            <a:off x="730099" y="2278305"/>
            <a:ext cx="216000" cy="216000"/>
          </a:xfrm>
          <a:prstGeom prst="rect">
            <a:avLst/>
          </a:prstGeom>
        </p:spPr>
      </p:pic>
      <p:sp>
        <p:nvSpPr>
          <p:cNvPr id="23" name="TextBox 22">
            <a:extLst>
              <a:ext uri="{FF2B5EF4-FFF2-40B4-BE49-F238E27FC236}">
                <a16:creationId xmlns:a16="http://schemas.microsoft.com/office/drawing/2014/main" id="{9C83FC4C-164E-7727-D879-BD27221F5C35}"/>
              </a:ext>
            </a:extLst>
          </p:cNvPr>
          <p:cNvSpPr txBox="1"/>
          <p:nvPr/>
        </p:nvSpPr>
        <p:spPr>
          <a:xfrm>
            <a:off x="8757735" y="321064"/>
            <a:ext cx="2745926" cy="400110"/>
          </a:xfrm>
          <a:prstGeom prst="rect">
            <a:avLst/>
          </a:prstGeom>
          <a:solidFill>
            <a:schemeClr val="bg1">
              <a:lumMod val="95000"/>
            </a:schemeClr>
          </a:solidFill>
          <a:ln w="19050">
            <a:solidFill>
              <a:srgbClr val="000000"/>
            </a:solidFill>
          </a:ln>
        </p:spPr>
        <p:txBody>
          <a:bodyPr wrap="square" rtlCol="0">
            <a:spAutoFit/>
          </a:bodyPr>
          <a:lstStyle/>
          <a:p>
            <a:pPr algn="ctr"/>
            <a:r>
              <a:rPr lang="en-US" sz="2000" dirty="0">
                <a:latin typeface="Soleil" panose="02000503030000020004" pitchFamily="50" charset="0"/>
              </a:rPr>
              <a:t>Bending-dominated</a:t>
            </a:r>
            <a:endParaRPr lang="en-BE" sz="2000" dirty="0">
              <a:latin typeface="Soleil" panose="02000503030000020004" pitchFamily="50" charset="0"/>
            </a:endParaRPr>
          </a:p>
        </p:txBody>
      </p:sp>
      <p:pic>
        <p:nvPicPr>
          <p:cNvPr id="5" name="Picture 4">
            <a:extLst>
              <a:ext uri="{FF2B5EF4-FFF2-40B4-BE49-F238E27FC236}">
                <a16:creationId xmlns:a16="http://schemas.microsoft.com/office/drawing/2014/main" id="{8676B6CC-76B7-26DE-2ED5-B1E1BAE4537C}"/>
              </a:ext>
            </a:extLst>
          </p:cNvPr>
          <p:cNvPicPr>
            <a:picLocks noChangeAspect="1"/>
          </p:cNvPicPr>
          <p:nvPr/>
        </p:nvPicPr>
        <p:blipFill>
          <a:blip r:embed="rId7"/>
          <a:stretch>
            <a:fillRect/>
          </a:stretch>
        </p:blipFill>
        <p:spPr>
          <a:xfrm>
            <a:off x="118023" y="4582924"/>
            <a:ext cx="481700" cy="986097"/>
          </a:xfrm>
          <a:prstGeom prst="rect">
            <a:avLst/>
          </a:prstGeom>
        </p:spPr>
      </p:pic>
    </p:spTree>
    <p:extLst>
      <p:ext uri="{BB962C8B-B14F-4D97-AF65-F5344CB8AC3E}">
        <p14:creationId xmlns:p14="http://schemas.microsoft.com/office/powerpoint/2010/main" val="60267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87094-D792-DDF0-D2FB-534E0F76DCDF}"/>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9076A6F5-05B9-9EC8-8473-7A7905B7D8A0}"/>
              </a:ext>
            </a:extLst>
          </p:cNvPr>
          <p:cNvPicPr>
            <a:picLocks noChangeAspect="1"/>
          </p:cNvPicPr>
          <p:nvPr/>
        </p:nvPicPr>
        <p:blipFill>
          <a:blip r:embed="rId2"/>
          <a:srcRect l="33985" r="35781"/>
          <a:stretch>
            <a:fillRect/>
          </a:stretch>
        </p:blipFill>
        <p:spPr>
          <a:xfrm>
            <a:off x="3695700" y="2810652"/>
            <a:ext cx="3686176" cy="3330664"/>
          </a:xfrm>
          <a:prstGeom prst="rect">
            <a:avLst/>
          </a:prstGeom>
        </p:spPr>
      </p:pic>
      <p:sp>
        <p:nvSpPr>
          <p:cNvPr id="4" name="Tijdelijke aanduiding voor dianummer 3">
            <a:extLst>
              <a:ext uri="{FF2B5EF4-FFF2-40B4-BE49-F238E27FC236}">
                <a16:creationId xmlns:a16="http://schemas.microsoft.com/office/drawing/2014/main" id="{1EE4F865-D442-2978-402D-A183625F0C3E}"/>
              </a:ext>
            </a:extLst>
          </p:cNvPr>
          <p:cNvSpPr>
            <a:spLocks noGrp="1"/>
          </p:cNvSpPr>
          <p:nvPr>
            <p:ph type="sldNum" sz="quarter" idx="12"/>
          </p:nvPr>
        </p:nvSpPr>
        <p:spPr/>
        <p:txBody>
          <a:bodyPr/>
          <a:lstStyle/>
          <a:p>
            <a:fld id="{0A297500-7527-634B-90F4-69D0994C32B4}" type="slidenum">
              <a:rPr lang="nl-NL" smtClean="0"/>
              <a:t>12</a:t>
            </a:fld>
            <a:endParaRPr lang="nl-NL"/>
          </a:p>
        </p:txBody>
      </p:sp>
      <p:pic>
        <p:nvPicPr>
          <p:cNvPr id="6" name="Picture 5">
            <a:extLst>
              <a:ext uri="{FF2B5EF4-FFF2-40B4-BE49-F238E27FC236}">
                <a16:creationId xmlns:a16="http://schemas.microsoft.com/office/drawing/2014/main" id="{3B0D103A-C14A-9F9C-FA27-C94C7C30AE6F}"/>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15" name="Title 14">
            <a:extLst>
              <a:ext uri="{FF2B5EF4-FFF2-40B4-BE49-F238E27FC236}">
                <a16:creationId xmlns:a16="http://schemas.microsoft.com/office/drawing/2014/main" id="{F33F58EB-0EE8-BCD7-4C4E-AC09B384A8C9}"/>
              </a:ext>
            </a:extLst>
          </p:cNvPr>
          <p:cNvSpPr>
            <a:spLocks noGrp="1"/>
          </p:cNvSpPr>
          <p:nvPr>
            <p:ph type="title"/>
          </p:nvPr>
        </p:nvSpPr>
        <p:spPr>
          <a:xfrm>
            <a:off x="495460" y="122513"/>
            <a:ext cx="11041200" cy="736393"/>
          </a:xfrm>
        </p:spPr>
        <p:txBody>
          <a:bodyPr/>
          <a:lstStyle/>
          <a:p>
            <a:r>
              <a:rPr lang="en-US" b="1" dirty="0">
                <a:latin typeface="Soleil" panose="02000503030000020004" pitchFamily="50" charset="0"/>
              </a:rPr>
              <a:t>Mechanical properties</a:t>
            </a:r>
            <a:endParaRPr lang="en-BE" b="1" dirty="0">
              <a:latin typeface="Soleil" panose="02000503030000020004" pitchFamily="50" charset="0"/>
            </a:endParaRPr>
          </a:p>
        </p:txBody>
      </p:sp>
      <p:sp>
        <p:nvSpPr>
          <p:cNvPr id="18" name="Arrow: Right 17">
            <a:extLst>
              <a:ext uri="{FF2B5EF4-FFF2-40B4-BE49-F238E27FC236}">
                <a16:creationId xmlns:a16="http://schemas.microsoft.com/office/drawing/2014/main" id="{A0382607-1F65-CD90-6A9A-D54227524BC9}"/>
              </a:ext>
            </a:extLst>
          </p:cNvPr>
          <p:cNvSpPr/>
          <p:nvPr/>
        </p:nvSpPr>
        <p:spPr>
          <a:xfrm rot="16200000">
            <a:off x="7480311" y="894562"/>
            <a:ext cx="1502534" cy="144900"/>
          </a:xfrm>
          <a:prstGeom prst="rightArrow">
            <a:avLst>
              <a:gd name="adj1" fmla="val 50000"/>
              <a:gd name="adj2" fmla="val 131481"/>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9" name="TextBox 18">
            <a:extLst>
              <a:ext uri="{FF2B5EF4-FFF2-40B4-BE49-F238E27FC236}">
                <a16:creationId xmlns:a16="http://schemas.microsoft.com/office/drawing/2014/main" id="{B1BA1468-F65D-5F7D-13A5-D79D030E8B10}"/>
              </a:ext>
            </a:extLst>
          </p:cNvPr>
          <p:cNvSpPr txBox="1"/>
          <p:nvPr/>
        </p:nvSpPr>
        <p:spPr>
          <a:xfrm>
            <a:off x="8333884" y="1747264"/>
            <a:ext cx="2471893" cy="369332"/>
          </a:xfrm>
          <a:prstGeom prst="rect">
            <a:avLst/>
          </a:prstGeom>
          <a:noFill/>
        </p:spPr>
        <p:txBody>
          <a:bodyPr wrap="square" rtlCol="0">
            <a:spAutoFit/>
          </a:bodyPr>
          <a:lstStyle/>
          <a:p>
            <a:r>
              <a:rPr lang="en-US" dirty="0">
                <a:solidFill>
                  <a:schemeClr val="bg2">
                    <a:lumMod val="10000"/>
                  </a:schemeClr>
                </a:solidFill>
                <a:latin typeface="Soleil" panose="02000503030000020004" pitchFamily="50" charset="0"/>
              </a:rPr>
              <a:t>Baseplate X-position</a:t>
            </a:r>
            <a:endParaRPr lang="en-BE" dirty="0">
              <a:solidFill>
                <a:schemeClr val="bg2">
                  <a:lumMod val="10000"/>
                </a:schemeClr>
              </a:solidFill>
              <a:latin typeface="Soleil" panose="02000503030000020004" pitchFamily="50" charset="0"/>
            </a:endParaRPr>
          </a:p>
        </p:txBody>
      </p:sp>
      <p:sp>
        <p:nvSpPr>
          <p:cNvPr id="20" name="TextBox 19">
            <a:extLst>
              <a:ext uri="{FF2B5EF4-FFF2-40B4-BE49-F238E27FC236}">
                <a16:creationId xmlns:a16="http://schemas.microsoft.com/office/drawing/2014/main" id="{6EBF0669-28EC-6E88-BFA7-11271DC70729}"/>
              </a:ext>
            </a:extLst>
          </p:cNvPr>
          <p:cNvSpPr txBox="1"/>
          <p:nvPr/>
        </p:nvSpPr>
        <p:spPr>
          <a:xfrm rot="16200000">
            <a:off x="7095731" y="542985"/>
            <a:ext cx="1485900" cy="646331"/>
          </a:xfrm>
          <a:prstGeom prst="rect">
            <a:avLst/>
          </a:prstGeom>
          <a:noFill/>
        </p:spPr>
        <p:txBody>
          <a:bodyPr wrap="square" rtlCol="0">
            <a:spAutoFit/>
          </a:bodyPr>
          <a:lstStyle/>
          <a:p>
            <a:r>
              <a:rPr lang="en-US" dirty="0">
                <a:solidFill>
                  <a:schemeClr val="bg2">
                    <a:lumMod val="10000"/>
                  </a:schemeClr>
                </a:solidFill>
                <a:latin typeface="Soleil" panose="02000503030000020004" pitchFamily="50" charset="0"/>
              </a:rPr>
              <a:t> Baseplate Y-position</a:t>
            </a:r>
            <a:endParaRPr lang="en-BE" dirty="0">
              <a:solidFill>
                <a:schemeClr val="bg2">
                  <a:lumMod val="10000"/>
                </a:schemeClr>
              </a:solidFill>
              <a:latin typeface="Soleil" panose="02000503030000020004" pitchFamily="50" charset="0"/>
            </a:endParaRPr>
          </a:p>
        </p:txBody>
      </p:sp>
      <p:sp>
        <p:nvSpPr>
          <p:cNvPr id="22" name="Arrow: Right 21">
            <a:extLst>
              <a:ext uri="{FF2B5EF4-FFF2-40B4-BE49-F238E27FC236}">
                <a16:creationId xmlns:a16="http://schemas.microsoft.com/office/drawing/2014/main" id="{E5AC4558-4469-59E4-4C94-47EB2CA6F752}"/>
              </a:ext>
            </a:extLst>
          </p:cNvPr>
          <p:cNvSpPr/>
          <p:nvPr/>
        </p:nvSpPr>
        <p:spPr>
          <a:xfrm>
            <a:off x="8233501" y="1593696"/>
            <a:ext cx="2007155" cy="155949"/>
          </a:xfrm>
          <a:prstGeom prst="rightArrow">
            <a:avLst>
              <a:gd name="adj1" fmla="val 50000"/>
              <a:gd name="adj2" fmla="val 131481"/>
            </a:avLst>
          </a:prstGeom>
          <a:solidFill>
            <a:schemeClr val="tx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3" name="TextBox 22">
            <a:extLst>
              <a:ext uri="{FF2B5EF4-FFF2-40B4-BE49-F238E27FC236}">
                <a16:creationId xmlns:a16="http://schemas.microsoft.com/office/drawing/2014/main" id="{E143A02F-A999-E6EB-B187-FCEE38C5359C}"/>
              </a:ext>
            </a:extLst>
          </p:cNvPr>
          <p:cNvSpPr txBox="1"/>
          <p:nvPr/>
        </p:nvSpPr>
        <p:spPr>
          <a:xfrm>
            <a:off x="8320794" y="60341"/>
            <a:ext cx="3958292" cy="369332"/>
          </a:xfrm>
          <a:prstGeom prst="rect">
            <a:avLst/>
          </a:prstGeom>
          <a:noFill/>
        </p:spPr>
        <p:txBody>
          <a:bodyPr wrap="square" rtlCol="0">
            <a:spAutoFit/>
          </a:bodyPr>
          <a:lstStyle/>
          <a:p>
            <a:r>
              <a:rPr lang="en-US" dirty="0">
                <a:solidFill>
                  <a:schemeClr val="tx2">
                    <a:lumMod val="75000"/>
                  </a:schemeClr>
                </a:solidFill>
                <a:latin typeface="Soleil" panose="02000503030000020004" pitchFamily="50" charset="0"/>
              </a:rPr>
              <a:t>Measured VF  (designed VF = 14 %)</a:t>
            </a:r>
            <a:endParaRPr lang="en-BE" dirty="0">
              <a:solidFill>
                <a:schemeClr val="tx2">
                  <a:lumMod val="75000"/>
                </a:schemeClr>
              </a:solidFill>
              <a:latin typeface="Soleil" panose="02000503030000020004" pitchFamily="50" charset="0"/>
            </a:endParaRPr>
          </a:p>
        </p:txBody>
      </p:sp>
      <p:pic>
        <p:nvPicPr>
          <p:cNvPr id="27" name="Picture 26">
            <a:extLst>
              <a:ext uri="{FF2B5EF4-FFF2-40B4-BE49-F238E27FC236}">
                <a16:creationId xmlns:a16="http://schemas.microsoft.com/office/drawing/2014/main" id="{D6776E3A-8212-FE28-DCB2-B1C4F6096DA5}"/>
              </a:ext>
            </a:extLst>
          </p:cNvPr>
          <p:cNvPicPr>
            <a:picLocks noChangeAspect="1"/>
          </p:cNvPicPr>
          <p:nvPr/>
        </p:nvPicPr>
        <p:blipFill>
          <a:blip r:embed="rId4"/>
          <a:srcRect l="65005" t="-707" r="31084" b="707"/>
          <a:stretch>
            <a:fillRect/>
          </a:stretch>
        </p:blipFill>
        <p:spPr>
          <a:xfrm>
            <a:off x="7381482" y="2756216"/>
            <a:ext cx="476830" cy="3337475"/>
          </a:xfrm>
          <a:prstGeom prst="rect">
            <a:avLst/>
          </a:prstGeom>
        </p:spPr>
      </p:pic>
      <p:pic>
        <p:nvPicPr>
          <p:cNvPr id="31" name="Picture 30">
            <a:extLst>
              <a:ext uri="{FF2B5EF4-FFF2-40B4-BE49-F238E27FC236}">
                <a16:creationId xmlns:a16="http://schemas.microsoft.com/office/drawing/2014/main" id="{8BC64136-BC34-9891-22E0-93B51DE68D09}"/>
              </a:ext>
            </a:extLst>
          </p:cNvPr>
          <p:cNvPicPr>
            <a:picLocks noChangeAspect="1"/>
          </p:cNvPicPr>
          <p:nvPr/>
        </p:nvPicPr>
        <p:blipFill>
          <a:blip r:embed="rId2"/>
          <a:srcRect l="-722" t="-1156" r="70488" b="1156"/>
          <a:stretch>
            <a:fillRect/>
          </a:stretch>
        </p:blipFill>
        <p:spPr>
          <a:xfrm>
            <a:off x="0" y="2810652"/>
            <a:ext cx="3686176" cy="3330664"/>
          </a:xfrm>
          <a:prstGeom prst="rect">
            <a:avLst/>
          </a:prstGeom>
        </p:spPr>
      </p:pic>
      <p:pic>
        <p:nvPicPr>
          <p:cNvPr id="32" name="Picture 31">
            <a:extLst>
              <a:ext uri="{FF2B5EF4-FFF2-40B4-BE49-F238E27FC236}">
                <a16:creationId xmlns:a16="http://schemas.microsoft.com/office/drawing/2014/main" id="{E8E2BC48-4DE7-EB9C-F0E2-D2227892F56A}"/>
              </a:ext>
            </a:extLst>
          </p:cNvPr>
          <p:cNvPicPr>
            <a:picLocks noChangeAspect="1"/>
          </p:cNvPicPr>
          <p:nvPr/>
        </p:nvPicPr>
        <p:blipFill>
          <a:blip r:embed="rId2"/>
          <a:srcRect l="68516" t="-730" b="730"/>
          <a:stretch>
            <a:fillRect/>
          </a:stretch>
        </p:blipFill>
        <p:spPr>
          <a:xfrm>
            <a:off x="8094134" y="2810652"/>
            <a:ext cx="3838576" cy="3330664"/>
          </a:xfrm>
          <a:prstGeom prst="rect">
            <a:avLst/>
          </a:prstGeom>
        </p:spPr>
      </p:pic>
      <p:sp>
        <p:nvSpPr>
          <p:cNvPr id="37" name="Oval 36">
            <a:extLst>
              <a:ext uri="{FF2B5EF4-FFF2-40B4-BE49-F238E27FC236}">
                <a16:creationId xmlns:a16="http://schemas.microsoft.com/office/drawing/2014/main" id="{88B110CF-C7E8-612E-67AF-F3F406E33944}"/>
              </a:ext>
            </a:extLst>
          </p:cNvPr>
          <p:cNvSpPr/>
          <p:nvPr/>
        </p:nvSpPr>
        <p:spPr>
          <a:xfrm rot="19218815">
            <a:off x="4768207" y="1484309"/>
            <a:ext cx="1299220" cy="918459"/>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8" name="Oval 37">
            <a:extLst>
              <a:ext uri="{FF2B5EF4-FFF2-40B4-BE49-F238E27FC236}">
                <a16:creationId xmlns:a16="http://schemas.microsoft.com/office/drawing/2014/main" id="{C52FCE5D-0399-8791-45FE-C3931829A0D2}"/>
              </a:ext>
            </a:extLst>
          </p:cNvPr>
          <p:cNvSpPr/>
          <p:nvPr/>
        </p:nvSpPr>
        <p:spPr>
          <a:xfrm rot="19218815">
            <a:off x="1237724" y="1484311"/>
            <a:ext cx="1299220" cy="918459"/>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9" name="Oval 38">
            <a:extLst>
              <a:ext uri="{FF2B5EF4-FFF2-40B4-BE49-F238E27FC236}">
                <a16:creationId xmlns:a16="http://schemas.microsoft.com/office/drawing/2014/main" id="{5EB7040D-8CBC-1976-61DC-90FBE763C386}"/>
              </a:ext>
            </a:extLst>
          </p:cNvPr>
          <p:cNvSpPr/>
          <p:nvPr/>
        </p:nvSpPr>
        <p:spPr>
          <a:xfrm rot="19218815">
            <a:off x="5055919" y="1692313"/>
            <a:ext cx="718517" cy="51491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40" name="Straight Arrow Connector 39">
            <a:extLst>
              <a:ext uri="{FF2B5EF4-FFF2-40B4-BE49-F238E27FC236}">
                <a16:creationId xmlns:a16="http://schemas.microsoft.com/office/drawing/2014/main" id="{B89132B2-AC66-4BEB-E4F8-144101617BAA}"/>
              </a:ext>
            </a:extLst>
          </p:cNvPr>
          <p:cNvCxnSpPr>
            <a:cxnSpLocks/>
          </p:cNvCxnSpPr>
          <p:nvPr/>
        </p:nvCxnSpPr>
        <p:spPr>
          <a:xfrm flipV="1">
            <a:off x="1513859" y="1572654"/>
            <a:ext cx="431440" cy="46561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AD80E27-1056-4D2B-B12B-78A81D08D2DC}"/>
              </a:ext>
            </a:extLst>
          </p:cNvPr>
          <p:cNvCxnSpPr>
            <a:cxnSpLocks/>
          </p:cNvCxnSpPr>
          <p:nvPr/>
        </p:nvCxnSpPr>
        <p:spPr>
          <a:xfrm flipH="1">
            <a:off x="1563320" y="1585641"/>
            <a:ext cx="650380" cy="7249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A58CAB4-695A-CD34-21DB-F136A023B46A}"/>
              </a:ext>
            </a:extLst>
          </p:cNvPr>
          <p:cNvCxnSpPr>
            <a:cxnSpLocks/>
          </p:cNvCxnSpPr>
          <p:nvPr/>
        </p:nvCxnSpPr>
        <p:spPr>
          <a:xfrm flipV="1">
            <a:off x="1857892" y="1884546"/>
            <a:ext cx="392805" cy="4103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034EA23-76A9-0C6D-8F54-457C081CDC4B}"/>
              </a:ext>
            </a:extLst>
          </p:cNvPr>
          <p:cNvCxnSpPr>
            <a:cxnSpLocks/>
          </p:cNvCxnSpPr>
          <p:nvPr/>
        </p:nvCxnSpPr>
        <p:spPr>
          <a:xfrm flipH="1">
            <a:off x="5100782" y="1547351"/>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15CDCE2-32F0-F299-3FA6-9C91C101B08B}"/>
              </a:ext>
            </a:extLst>
          </p:cNvPr>
          <p:cNvCxnSpPr>
            <a:cxnSpLocks/>
          </p:cNvCxnSpPr>
          <p:nvPr/>
        </p:nvCxnSpPr>
        <p:spPr>
          <a:xfrm flipH="1">
            <a:off x="5206614" y="1733618"/>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32CF642-3C37-C52A-D8B4-9285E5EDCC1C}"/>
              </a:ext>
            </a:extLst>
          </p:cNvPr>
          <p:cNvCxnSpPr>
            <a:cxnSpLocks/>
          </p:cNvCxnSpPr>
          <p:nvPr/>
        </p:nvCxnSpPr>
        <p:spPr>
          <a:xfrm flipH="1">
            <a:off x="1506573" y="1609852"/>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B882C18-7589-BE1C-060B-5BE8AB33D7FB}"/>
              </a:ext>
            </a:extLst>
          </p:cNvPr>
          <p:cNvSpPr txBox="1"/>
          <p:nvPr/>
        </p:nvSpPr>
        <p:spPr>
          <a:xfrm>
            <a:off x="1201327" y="990654"/>
            <a:ext cx="815941" cy="369332"/>
          </a:xfrm>
          <a:prstGeom prst="rect">
            <a:avLst/>
          </a:prstGeom>
          <a:noFill/>
        </p:spPr>
        <p:txBody>
          <a:bodyPr wrap="square">
            <a:spAutoFit/>
          </a:bodyPr>
          <a:lstStyle/>
          <a:p>
            <a:r>
              <a:rPr lang="en-US" dirty="0"/>
              <a:t>C+h</a:t>
            </a:r>
            <a:endParaRPr lang="en-BE" dirty="0"/>
          </a:p>
        </p:txBody>
      </p:sp>
      <p:sp>
        <p:nvSpPr>
          <p:cNvPr id="48" name="Oval 47">
            <a:extLst>
              <a:ext uri="{FF2B5EF4-FFF2-40B4-BE49-F238E27FC236}">
                <a16:creationId xmlns:a16="http://schemas.microsoft.com/office/drawing/2014/main" id="{3114BB2A-2699-A3C8-267E-456D1E7F9511}"/>
              </a:ext>
            </a:extLst>
          </p:cNvPr>
          <p:cNvSpPr/>
          <p:nvPr/>
        </p:nvSpPr>
        <p:spPr>
          <a:xfrm rot="19218815">
            <a:off x="2964317" y="1484310"/>
            <a:ext cx="1299220" cy="918459"/>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9" name="Oval 48">
            <a:extLst>
              <a:ext uri="{FF2B5EF4-FFF2-40B4-BE49-F238E27FC236}">
                <a16:creationId xmlns:a16="http://schemas.microsoft.com/office/drawing/2014/main" id="{597A0B05-E76B-653E-2660-F0498153EBC1}"/>
              </a:ext>
            </a:extLst>
          </p:cNvPr>
          <p:cNvSpPr/>
          <p:nvPr/>
        </p:nvSpPr>
        <p:spPr>
          <a:xfrm rot="19218815">
            <a:off x="3252029" y="1692314"/>
            <a:ext cx="718517" cy="514911"/>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50" name="Straight Arrow Connector 49">
            <a:extLst>
              <a:ext uri="{FF2B5EF4-FFF2-40B4-BE49-F238E27FC236}">
                <a16:creationId xmlns:a16="http://schemas.microsoft.com/office/drawing/2014/main" id="{62E4F5F3-0338-7D12-1D93-CC9D6E22E707}"/>
              </a:ext>
            </a:extLst>
          </p:cNvPr>
          <p:cNvCxnSpPr>
            <a:cxnSpLocks/>
          </p:cNvCxnSpPr>
          <p:nvPr/>
        </p:nvCxnSpPr>
        <p:spPr>
          <a:xfrm flipH="1">
            <a:off x="3296892" y="1547352"/>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5A376E2-394F-0F9C-6124-C24BBE2864A1}"/>
              </a:ext>
            </a:extLst>
          </p:cNvPr>
          <p:cNvCxnSpPr>
            <a:cxnSpLocks/>
          </p:cNvCxnSpPr>
          <p:nvPr/>
        </p:nvCxnSpPr>
        <p:spPr>
          <a:xfrm flipH="1">
            <a:off x="3402724" y="1733619"/>
            <a:ext cx="64033" cy="61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3984D66F-B070-84A0-7E27-FD9E46FB6C3A}"/>
              </a:ext>
            </a:extLst>
          </p:cNvPr>
          <p:cNvSpPr txBox="1"/>
          <p:nvPr/>
        </p:nvSpPr>
        <p:spPr>
          <a:xfrm>
            <a:off x="2975690" y="1009602"/>
            <a:ext cx="815941" cy="369332"/>
          </a:xfrm>
          <a:prstGeom prst="rect">
            <a:avLst/>
          </a:prstGeom>
          <a:noFill/>
        </p:spPr>
        <p:txBody>
          <a:bodyPr wrap="square">
            <a:spAutoFit/>
          </a:bodyPr>
          <a:lstStyle/>
          <a:p>
            <a:r>
              <a:rPr lang="en-US" dirty="0"/>
              <a:t>I2O</a:t>
            </a:r>
            <a:endParaRPr lang="en-BE" dirty="0"/>
          </a:p>
        </p:txBody>
      </p:sp>
      <p:sp>
        <p:nvSpPr>
          <p:cNvPr id="53" name="TextBox 52">
            <a:extLst>
              <a:ext uri="{FF2B5EF4-FFF2-40B4-BE49-F238E27FC236}">
                <a16:creationId xmlns:a16="http://schemas.microsoft.com/office/drawing/2014/main" id="{41F25652-ECD9-1D65-0B10-493B9B752CA1}"/>
              </a:ext>
            </a:extLst>
          </p:cNvPr>
          <p:cNvSpPr txBox="1"/>
          <p:nvPr/>
        </p:nvSpPr>
        <p:spPr>
          <a:xfrm>
            <a:off x="4668242" y="1013965"/>
            <a:ext cx="815941" cy="369332"/>
          </a:xfrm>
          <a:prstGeom prst="rect">
            <a:avLst/>
          </a:prstGeom>
          <a:noFill/>
        </p:spPr>
        <p:txBody>
          <a:bodyPr wrap="square">
            <a:spAutoFit/>
          </a:bodyPr>
          <a:lstStyle/>
          <a:p>
            <a:r>
              <a:rPr lang="en-US" dirty="0"/>
              <a:t>O2I</a:t>
            </a:r>
            <a:endParaRPr lang="en-BE" dirty="0"/>
          </a:p>
        </p:txBody>
      </p:sp>
      <p:sp>
        <p:nvSpPr>
          <p:cNvPr id="54" name="Arrow: Right 53">
            <a:extLst>
              <a:ext uri="{FF2B5EF4-FFF2-40B4-BE49-F238E27FC236}">
                <a16:creationId xmlns:a16="http://schemas.microsoft.com/office/drawing/2014/main" id="{C3E1F2FE-4725-BC27-859D-C4287637D6ED}"/>
              </a:ext>
            </a:extLst>
          </p:cNvPr>
          <p:cNvSpPr/>
          <p:nvPr/>
        </p:nvSpPr>
        <p:spPr>
          <a:xfrm rot="2694653">
            <a:off x="3520767" y="2040810"/>
            <a:ext cx="702754" cy="310978"/>
          </a:xfrm>
          <a:prstGeom prst="rightArrow">
            <a:avLst>
              <a:gd name="adj1" fmla="val 38695"/>
              <a:gd name="adj2" fmla="val 50000"/>
            </a:avLst>
          </a:prstGeom>
          <a:solidFill>
            <a:srgbClr val="F25F54"/>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5" name="Arrow: Right 54">
            <a:extLst>
              <a:ext uri="{FF2B5EF4-FFF2-40B4-BE49-F238E27FC236}">
                <a16:creationId xmlns:a16="http://schemas.microsoft.com/office/drawing/2014/main" id="{26E61A04-B074-2548-C271-39C362070615}"/>
              </a:ext>
            </a:extLst>
          </p:cNvPr>
          <p:cNvSpPr/>
          <p:nvPr/>
        </p:nvSpPr>
        <p:spPr>
          <a:xfrm rot="13626431">
            <a:off x="5251213" y="2048145"/>
            <a:ext cx="702754" cy="310978"/>
          </a:xfrm>
          <a:prstGeom prst="rightArrow">
            <a:avLst>
              <a:gd name="adj1" fmla="val 38695"/>
              <a:gd name="adj2" fmla="val 50000"/>
            </a:avLst>
          </a:prstGeom>
          <a:solidFill>
            <a:srgbClr val="F25F54"/>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7" name="Picture 56">
            <a:extLst>
              <a:ext uri="{FF2B5EF4-FFF2-40B4-BE49-F238E27FC236}">
                <a16:creationId xmlns:a16="http://schemas.microsoft.com/office/drawing/2014/main" id="{F20151EA-440A-9615-1ED9-009B6AC93DE1}"/>
              </a:ext>
            </a:extLst>
          </p:cNvPr>
          <p:cNvPicPr>
            <a:picLocks noChangeAspect="1"/>
          </p:cNvPicPr>
          <p:nvPr/>
        </p:nvPicPr>
        <p:blipFill>
          <a:blip r:embed="rId5"/>
          <a:stretch>
            <a:fillRect/>
          </a:stretch>
        </p:blipFill>
        <p:spPr>
          <a:xfrm>
            <a:off x="8304028" y="469347"/>
            <a:ext cx="2252212" cy="1106653"/>
          </a:xfrm>
          <a:prstGeom prst="rect">
            <a:avLst/>
          </a:prstGeom>
        </p:spPr>
      </p:pic>
    </p:spTree>
    <p:extLst>
      <p:ext uri="{BB962C8B-B14F-4D97-AF65-F5344CB8AC3E}">
        <p14:creationId xmlns:p14="http://schemas.microsoft.com/office/powerpoint/2010/main" val="1900171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F799-F545-DADD-39A3-CD32E85A44BA}"/>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92BB9832-D136-4882-2869-F5AFA55B8E5D}"/>
              </a:ext>
            </a:extLst>
          </p:cNvPr>
          <p:cNvSpPr>
            <a:spLocks noGrp="1"/>
          </p:cNvSpPr>
          <p:nvPr>
            <p:ph type="sldNum" sz="quarter" idx="12"/>
          </p:nvPr>
        </p:nvSpPr>
        <p:spPr/>
        <p:txBody>
          <a:bodyPr/>
          <a:lstStyle/>
          <a:p>
            <a:fld id="{0A297500-7527-634B-90F4-69D0994C32B4}" type="slidenum">
              <a:rPr lang="nl-NL" smtClean="0"/>
              <a:t>13</a:t>
            </a:fld>
            <a:endParaRPr lang="nl-NL"/>
          </a:p>
        </p:txBody>
      </p:sp>
      <p:pic>
        <p:nvPicPr>
          <p:cNvPr id="6" name="Picture 5">
            <a:extLst>
              <a:ext uri="{FF2B5EF4-FFF2-40B4-BE49-F238E27FC236}">
                <a16:creationId xmlns:a16="http://schemas.microsoft.com/office/drawing/2014/main" id="{CD1B0CEF-B826-680C-7D78-58B07BDF4935}"/>
              </a:ext>
            </a:extLst>
          </p:cNvPr>
          <p:cNvPicPr>
            <a:picLocks noChangeAspect="1"/>
          </p:cNvPicPr>
          <p:nvPr/>
        </p:nvPicPr>
        <p:blipFill>
          <a:blip r:embed="rId3"/>
          <a:stretch>
            <a:fillRect/>
          </a:stretch>
        </p:blipFill>
        <p:spPr>
          <a:xfrm>
            <a:off x="8094134" y="6374800"/>
            <a:ext cx="1938117" cy="360000"/>
          </a:xfrm>
          <a:prstGeom prst="rect">
            <a:avLst/>
          </a:prstGeom>
        </p:spPr>
      </p:pic>
      <p:pic>
        <p:nvPicPr>
          <p:cNvPr id="34" name="Picture 33">
            <a:extLst>
              <a:ext uri="{FF2B5EF4-FFF2-40B4-BE49-F238E27FC236}">
                <a16:creationId xmlns:a16="http://schemas.microsoft.com/office/drawing/2014/main" id="{C2DF313A-B503-ECF7-E235-826E9951DD55}"/>
              </a:ext>
            </a:extLst>
          </p:cNvPr>
          <p:cNvPicPr>
            <a:picLocks noChangeAspect="1"/>
          </p:cNvPicPr>
          <p:nvPr/>
        </p:nvPicPr>
        <p:blipFill>
          <a:blip r:embed="rId4"/>
          <a:stretch>
            <a:fillRect/>
          </a:stretch>
        </p:blipFill>
        <p:spPr>
          <a:xfrm>
            <a:off x="664828" y="3720432"/>
            <a:ext cx="3853939" cy="2320262"/>
          </a:xfrm>
          <a:prstGeom prst="rect">
            <a:avLst/>
          </a:prstGeom>
        </p:spPr>
      </p:pic>
      <p:pic>
        <p:nvPicPr>
          <p:cNvPr id="36" name="Picture 35">
            <a:extLst>
              <a:ext uri="{FF2B5EF4-FFF2-40B4-BE49-F238E27FC236}">
                <a16:creationId xmlns:a16="http://schemas.microsoft.com/office/drawing/2014/main" id="{DBC822CE-E67E-2B8B-D04D-47F6C93898FE}"/>
              </a:ext>
            </a:extLst>
          </p:cNvPr>
          <p:cNvPicPr>
            <a:picLocks noChangeAspect="1"/>
          </p:cNvPicPr>
          <p:nvPr/>
        </p:nvPicPr>
        <p:blipFill>
          <a:blip r:embed="rId5"/>
          <a:stretch>
            <a:fillRect/>
          </a:stretch>
        </p:blipFill>
        <p:spPr>
          <a:xfrm>
            <a:off x="974782" y="1857281"/>
            <a:ext cx="1907695" cy="1704207"/>
          </a:xfrm>
          <a:prstGeom prst="rect">
            <a:avLst/>
          </a:prstGeom>
        </p:spPr>
      </p:pic>
      <p:cxnSp>
        <p:nvCxnSpPr>
          <p:cNvPr id="38" name="Straight Arrow Connector 37">
            <a:extLst>
              <a:ext uri="{FF2B5EF4-FFF2-40B4-BE49-F238E27FC236}">
                <a16:creationId xmlns:a16="http://schemas.microsoft.com/office/drawing/2014/main" id="{42EF123B-6443-6E29-560D-D5E4935D5B55}"/>
              </a:ext>
            </a:extLst>
          </p:cNvPr>
          <p:cNvCxnSpPr>
            <a:cxnSpLocks/>
          </p:cNvCxnSpPr>
          <p:nvPr/>
        </p:nvCxnSpPr>
        <p:spPr>
          <a:xfrm>
            <a:off x="1842904" y="2633184"/>
            <a:ext cx="103957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FEC43A5-DF17-BBBF-F341-898C56361524}"/>
              </a:ext>
            </a:extLst>
          </p:cNvPr>
          <p:cNvSpPr txBox="1"/>
          <p:nvPr/>
        </p:nvSpPr>
        <p:spPr>
          <a:xfrm>
            <a:off x="875473" y="1223753"/>
            <a:ext cx="3173754" cy="369332"/>
          </a:xfrm>
          <a:prstGeom prst="rect">
            <a:avLst/>
          </a:prstGeom>
          <a:noFill/>
        </p:spPr>
        <p:txBody>
          <a:bodyPr wrap="square" rtlCol="0">
            <a:spAutoFit/>
          </a:bodyPr>
          <a:lstStyle/>
          <a:p>
            <a:r>
              <a:rPr lang="en-US" dirty="0">
                <a:latin typeface="Soleil" panose="02000503030000020004" pitchFamily="50" charset="0"/>
              </a:rPr>
              <a:t>Gibson-Ashby relations </a:t>
            </a:r>
            <a:r>
              <a:rPr lang="en-US" sz="1600" dirty="0">
                <a:latin typeface="Soleil" panose="02000503030000020004" pitchFamily="50" charset="0"/>
              </a:rPr>
              <a:t>[6]</a:t>
            </a:r>
            <a:r>
              <a:rPr lang="en-US" dirty="0">
                <a:latin typeface="Soleil" panose="02000503030000020004" pitchFamily="50" charset="0"/>
              </a:rPr>
              <a:t>:</a:t>
            </a:r>
            <a:endParaRPr lang="en-BE" dirty="0">
              <a:latin typeface="Soleil" panose="02000503030000020004" pitchFamily="50" charset="0"/>
            </a:endParaRPr>
          </a:p>
        </p:txBody>
      </p:sp>
      <p:cxnSp>
        <p:nvCxnSpPr>
          <p:cNvPr id="43" name="Straight Connector 42">
            <a:extLst>
              <a:ext uri="{FF2B5EF4-FFF2-40B4-BE49-F238E27FC236}">
                <a16:creationId xmlns:a16="http://schemas.microsoft.com/office/drawing/2014/main" id="{08383043-883E-16C7-695F-FCD09387766A}"/>
              </a:ext>
            </a:extLst>
          </p:cNvPr>
          <p:cNvCxnSpPr/>
          <p:nvPr/>
        </p:nvCxnSpPr>
        <p:spPr>
          <a:xfrm>
            <a:off x="1842904" y="2339401"/>
            <a:ext cx="0" cy="3033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D514DB4-ADFD-AD88-E5CD-B5D10C404C8E}"/>
              </a:ext>
            </a:extLst>
          </p:cNvPr>
          <p:cNvSpPr txBox="1"/>
          <p:nvPr/>
        </p:nvSpPr>
        <p:spPr>
          <a:xfrm>
            <a:off x="2882477" y="2329844"/>
            <a:ext cx="1384338" cy="584775"/>
          </a:xfrm>
          <a:prstGeom prst="rect">
            <a:avLst/>
          </a:prstGeom>
          <a:noFill/>
        </p:spPr>
        <p:txBody>
          <a:bodyPr wrap="square" rtlCol="0">
            <a:spAutoFit/>
          </a:bodyPr>
          <a:lstStyle/>
          <a:p>
            <a:r>
              <a:rPr lang="en-US" sz="1600" dirty="0">
                <a:latin typeface="Soleil" panose="02000503030000020004" pitchFamily="50" charset="0"/>
              </a:rPr>
              <a:t>Material dependent</a:t>
            </a:r>
            <a:endParaRPr lang="en-BE" sz="1600" dirty="0">
              <a:latin typeface="Soleil" panose="02000503030000020004" pitchFamily="50" charset="0"/>
            </a:endParaRPr>
          </a:p>
        </p:txBody>
      </p:sp>
      <p:cxnSp>
        <p:nvCxnSpPr>
          <p:cNvPr id="45" name="Straight Arrow Connector 44">
            <a:extLst>
              <a:ext uri="{FF2B5EF4-FFF2-40B4-BE49-F238E27FC236}">
                <a16:creationId xmlns:a16="http://schemas.microsoft.com/office/drawing/2014/main" id="{F08E5588-43A8-421E-64DC-4CA86B455252}"/>
              </a:ext>
            </a:extLst>
          </p:cNvPr>
          <p:cNvCxnSpPr>
            <a:cxnSpLocks/>
          </p:cNvCxnSpPr>
          <p:nvPr/>
        </p:nvCxnSpPr>
        <p:spPr>
          <a:xfrm>
            <a:off x="2933454" y="2014059"/>
            <a:ext cx="31332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33268179-99DA-6E24-CEB9-E24386F34627}"/>
              </a:ext>
            </a:extLst>
          </p:cNvPr>
          <p:cNvSpPr txBox="1"/>
          <p:nvPr/>
        </p:nvSpPr>
        <p:spPr>
          <a:xfrm>
            <a:off x="3255334" y="1735160"/>
            <a:ext cx="1384338" cy="584775"/>
          </a:xfrm>
          <a:prstGeom prst="rect">
            <a:avLst/>
          </a:prstGeom>
          <a:noFill/>
        </p:spPr>
        <p:txBody>
          <a:bodyPr wrap="square" rtlCol="0">
            <a:spAutoFit/>
          </a:bodyPr>
          <a:lstStyle/>
          <a:p>
            <a:r>
              <a:rPr lang="en-US" sz="1600" dirty="0">
                <a:latin typeface="Soleil" panose="02000503030000020004" pitchFamily="50" charset="0"/>
              </a:rPr>
              <a:t>Geometry dependent</a:t>
            </a:r>
            <a:endParaRPr lang="en-BE" sz="1600" dirty="0">
              <a:latin typeface="Soleil" panose="02000503030000020004" pitchFamily="50" charset="0"/>
            </a:endParaRPr>
          </a:p>
        </p:txBody>
      </p:sp>
      <p:sp>
        <p:nvSpPr>
          <p:cNvPr id="49" name="TextBox 48">
            <a:extLst>
              <a:ext uri="{FF2B5EF4-FFF2-40B4-BE49-F238E27FC236}">
                <a16:creationId xmlns:a16="http://schemas.microsoft.com/office/drawing/2014/main" id="{F4BC488A-BD9A-2268-8078-86B356808373}"/>
              </a:ext>
            </a:extLst>
          </p:cNvPr>
          <p:cNvSpPr txBox="1"/>
          <p:nvPr/>
        </p:nvSpPr>
        <p:spPr>
          <a:xfrm>
            <a:off x="575523" y="5663705"/>
            <a:ext cx="681783" cy="338554"/>
          </a:xfrm>
          <a:prstGeom prst="rect">
            <a:avLst/>
          </a:prstGeom>
          <a:noFill/>
        </p:spPr>
        <p:txBody>
          <a:bodyPr wrap="square">
            <a:spAutoFit/>
          </a:bodyPr>
          <a:lstStyle/>
          <a:p>
            <a:r>
              <a:rPr lang="en-US" sz="1600" dirty="0">
                <a:latin typeface="Soleil" panose="02000503030000020004" pitchFamily="50" charset="0"/>
              </a:rPr>
              <a:t>[7]</a:t>
            </a:r>
            <a:endParaRPr lang="en-BE" sz="1600" dirty="0"/>
          </a:p>
        </p:txBody>
      </p:sp>
      <p:sp>
        <p:nvSpPr>
          <p:cNvPr id="51" name="TextBox 50">
            <a:extLst>
              <a:ext uri="{FF2B5EF4-FFF2-40B4-BE49-F238E27FC236}">
                <a16:creationId xmlns:a16="http://schemas.microsoft.com/office/drawing/2014/main" id="{E0FD44C7-F906-FC15-37D9-739B61EC3A64}"/>
              </a:ext>
            </a:extLst>
          </p:cNvPr>
          <p:cNvSpPr txBox="1"/>
          <p:nvPr/>
        </p:nvSpPr>
        <p:spPr>
          <a:xfrm>
            <a:off x="1224000" y="6231634"/>
            <a:ext cx="2873865" cy="600164"/>
          </a:xfrm>
          <a:prstGeom prst="rect">
            <a:avLst/>
          </a:prstGeom>
          <a:noFill/>
        </p:spPr>
        <p:txBody>
          <a:bodyPr wrap="square">
            <a:spAutoFit/>
          </a:bodyPr>
          <a:lstStyle/>
          <a:p>
            <a:r>
              <a:rPr lang="en-US" sz="1100" dirty="0">
                <a:solidFill>
                  <a:schemeClr val="bg1"/>
                </a:solidFill>
                <a:latin typeface="Soleil" panose="02000503030000020004" pitchFamily="50" charset="0"/>
              </a:rPr>
              <a:t>[6]Gibson L.J., Ashby M.F. Cellular Solids: Structure and Properties. Cambridge University Press; Cambridge, UK, 1997.</a:t>
            </a:r>
            <a:endParaRPr lang="en-BE" sz="700" dirty="0">
              <a:solidFill>
                <a:schemeClr val="bg1"/>
              </a:solidFill>
              <a:latin typeface="Soleil" panose="02000503030000020004" pitchFamily="50" charset="0"/>
            </a:endParaRPr>
          </a:p>
        </p:txBody>
      </p:sp>
      <p:sp>
        <p:nvSpPr>
          <p:cNvPr id="56" name="TextBox 55">
            <a:extLst>
              <a:ext uri="{FF2B5EF4-FFF2-40B4-BE49-F238E27FC236}">
                <a16:creationId xmlns:a16="http://schemas.microsoft.com/office/drawing/2014/main" id="{5DD9099B-BE56-B03D-537E-8AFE2511A22D}"/>
              </a:ext>
            </a:extLst>
          </p:cNvPr>
          <p:cNvSpPr txBox="1"/>
          <p:nvPr/>
        </p:nvSpPr>
        <p:spPr>
          <a:xfrm>
            <a:off x="4147286" y="6249015"/>
            <a:ext cx="3897427" cy="600164"/>
          </a:xfrm>
          <a:prstGeom prst="rect">
            <a:avLst/>
          </a:prstGeom>
          <a:noFill/>
        </p:spPr>
        <p:txBody>
          <a:bodyPr wrap="square">
            <a:spAutoFit/>
          </a:bodyPr>
          <a:lstStyle/>
          <a:p>
            <a:r>
              <a:rPr lang="en-US" sz="1100" dirty="0">
                <a:solidFill>
                  <a:schemeClr val="bg1"/>
                </a:solidFill>
                <a:latin typeface="Soleil" panose="02000503030000020004" pitchFamily="50" charset="0"/>
              </a:rPr>
              <a:t>[7] Celik B.B. et al., Tailoring mechanical fatigue </a:t>
            </a:r>
            <a:r>
              <a:rPr lang="en-US" sz="1100" dirty="0" err="1">
                <a:solidFill>
                  <a:schemeClr val="bg1"/>
                </a:solidFill>
                <a:latin typeface="Soleil" panose="02000503030000020004" pitchFamily="50" charset="0"/>
              </a:rPr>
              <a:t>behaviour</a:t>
            </a:r>
            <a:r>
              <a:rPr lang="en-US" sz="1100" dirty="0">
                <a:solidFill>
                  <a:schemeClr val="bg1"/>
                </a:solidFill>
                <a:latin typeface="Soleil" panose="02000503030000020004" pitchFamily="50" charset="0"/>
              </a:rPr>
              <a:t> of LPBF-produced metal lattice structures while maintaining high manufacturability, Procedia CIRP, 2024.</a:t>
            </a:r>
            <a:endParaRPr lang="en-BE" sz="700" dirty="0">
              <a:solidFill>
                <a:schemeClr val="bg1"/>
              </a:solidFill>
              <a:latin typeface="Soleil" panose="02000503030000020004" pitchFamily="50" charset="0"/>
            </a:endParaRPr>
          </a:p>
        </p:txBody>
      </p:sp>
      <p:sp>
        <p:nvSpPr>
          <p:cNvPr id="58" name="Rectangle 57">
            <a:extLst>
              <a:ext uri="{FF2B5EF4-FFF2-40B4-BE49-F238E27FC236}">
                <a16:creationId xmlns:a16="http://schemas.microsoft.com/office/drawing/2014/main" id="{3DB743E1-1DF5-DB53-40A9-85546CFB455B}"/>
              </a:ext>
            </a:extLst>
          </p:cNvPr>
          <p:cNvSpPr/>
          <p:nvPr/>
        </p:nvSpPr>
        <p:spPr>
          <a:xfrm>
            <a:off x="3449897" y="5325151"/>
            <a:ext cx="411480" cy="338554"/>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Right Triangle 58">
            <a:extLst>
              <a:ext uri="{FF2B5EF4-FFF2-40B4-BE49-F238E27FC236}">
                <a16:creationId xmlns:a16="http://schemas.microsoft.com/office/drawing/2014/main" id="{B345D14F-C7AB-DC4A-9F34-88858D85F90C}"/>
              </a:ext>
            </a:extLst>
          </p:cNvPr>
          <p:cNvSpPr/>
          <p:nvPr/>
        </p:nvSpPr>
        <p:spPr>
          <a:xfrm flipH="1">
            <a:off x="3449897" y="5114612"/>
            <a:ext cx="411480" cy="210540"/>
          </a:xfrm>
          <a:prstGeom prst="rtTriangle">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1" name="Picture 60">
            <a:extLst>
              <a:ext uri="{FF2B5EF4-FFF2-40B4-BE49-F238E27FC236}">
                <a16:creationId xmlns:a16="http://schemas.microsoft.com/office/drawing/2014/main" id="{11874C05-419F-5880-5358-20A4EE2E5F95}"/>
              </a:ext>
            </a:extLst>
          </p:cNvPr>
          <p:cNvPicPr>
            <a:picLocks noChangeAspect="1"/>
          </p:cNvPicPr>
          <p:nvPr/>
        </p:nvPicPr>
        <p:blipFill>
          <a:blip r:embed="rId6"/>
          <a:stretch>
            <a:fillRect/>
          </a:stretch>
        </p:blipFill>
        <p:spPr>
          <a:xfrm>
            <a:off x="5558339" y="1377274"/>
            <a:ext cx="5252536" cy="4353373"/>
          </a:xfrm>
          <a:prstGeom prst="rect">
            <a:avLst/>
          </a:prstGeom>
        </p:spPr>
      </p:pic>
      <p:sp>
        <p:nvSpPr>
          <p:cNvPr id="64" name="Title 14">
            <a:extLst>
              <a:ext uri="{FF2B5EF4-FFF2-40B4-BE49-F238E27FC236}">
                <a16:creationId xmlns:a16="http://schemas.microsoft.com/office/drawing/2014/main" id="{893F1425-C882-FCE1-A87A-DADC071D95FE}"/>
              </a:ext>
            </a:extLst>
          </p:cNvPr>
          <p:cNvSpPr>
            <a:spLocks noGrp="1"/>
          </p:cNvSpPr>
          <p:nvPr>
            <p:ph type="title"/>
          </p:nvPr>
        </p:nvSpPr>
        <p:spPr>
          <a:xfrm>
            <a:off x="495460" y="122513"/>
            <a:ext cx="11041200" cy="736393"/>
          </a:xfrm>
        </p:spPr>
        <p:txBody>
          <a:bodyPr/>
          <a:lstStyle/>
          <a:p>
            <a:r>
              <a:rPr lang="en-US" b="1" dirty="0">
                <a:latin typeface="Soleil" panose="02000503030000020004" pitchFamily="50" charset="0"/>
              </a:rPr>
              <a:t>Mechanical properties</a:t>
            </a:r>
            <a:endParaRPr lang="en-BE" b="1" dirty="0">
              <a:latin typeface="Soleil" panose="02000503030000020004" pitchFamily="50" charset="0"/>
            </a:endParaRPr>
          </a:p>
        </p:txBody>
      </p:sp>
    </p:spTree>
    <p:extLst>
      <p:ext uri="{BB962C8B-B14F-4D97-AF65-F5344CB8AC3E}">
        <p14:creationId xmlns:p14="http://schemas.microsoft.com/office/powerpoint/2010/main" val="2349568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742B8-5479-6C36-0AEB-E2FF341090CB}"/>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CB82D5D4-FF0C-7119-2184-FD076D4C400D}"/>
              </a:ext>
            </a:extLst>
          </p:cNvPr>
          <p:cNvSpPr>
            <a:spLocks noGrp="1"/>
          </p:cNvSpPr>
          <p:nvPr>
            <p:ph type="sldNum" sz="quarter" idx="12"/>
          </p:nvPr>
        </p:nvSpPr>
        <p:spPr/>
        <p:txBody>
          <a:bodyPr/>
          <a:lstStyle/>
          <a:p>
            <a:fld id="{0A297500-7527-634B-90F4-69D0994C32B4}" type="slidenum">
              <a:rPr lang="nl-NL" smtClean="0"/>
              <a:t>14</a:t>
            </a:fld>
            <a:endParaRPr lang="nl-NL"/>
          </a:p>
        </p:txBody>
      </p:sp>
      <p:pic>
        <p:nvPicPr>
          <p:cNvPr id="6" name="Picture 5">
            <a:extLst>
              <a:ext uri="{FF2B5EF4-FFF2-40B4-BE49-F238E27FC236}">
                <a16:creationId xmlns:a16="http://schemas.microsoft.com/office/drawing/2014/main" id="{AC1232B9-FE0F-3CD0-7539-BC6CC981AD4C}"/>
              </a:ext>
            </a:extLst>
          </p:cNvPr>
          <p:cNvPicPr>
            <a:picLocks noChangeAspect="1"/>
          </p:cNvPicPr>
          <p:nvPr/>
        </p:nvPicPr>
        <p:blipFill>
          <a:blip r:embed="rId2"/>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91DEB4B3-02E2-EB5B-7A96-B8EA540600F1}"/>
              </a:ext>
            </a:extLst>
          </p:cNvPr>
          <p:cNvSpPr>
            <a:spLocks noGrp="1"/>
          </p:cNvSpPr>
          <p:nvPr>
            <p:ph type="title"/>
          </p:nvPr>
        </p:nvSpPr>
        <p:spPr>
          <a:xfrm>
            <a:off x="6082682" y="230353"/>
            <a:ext cx="3061318" cy="736393"/>
          </a:xfrm>
        </p:spPr>
        <p:txBody>
          <a:bodyPr>
            <a:normAutofit/>
          </a:bodyPr>
          <a:lstStyle/>
          <a:p>
            <a:r>
              <a:rPr lang="en-US" sz="3200" dirty="0">
                <a:solidFill>
                  <a:schemeClr val="tx1">
                    <a:lumMod val="75000"/>
                  </a:schemeClr>
                </a:solidFill>
                <a:latin typeface="Soleil" panose="02000503030000020004" pitchFamily="50" charset="0"/>
              </a:rPr>
              <a:t>In-situ CT scans</a:t>
            </a:r>
            <a:endParaRPr lang="en-BE" sz="3200" dirty="0">
              <a:solidFill>
                <a:schemeClr val="tx1">
                  <a:lumMod val="75000"/>
                </a:schemeClr>
              </a:solidFill>
              <a:latin typeface="Soleil" panose="02000503030000020004" pitchFamily="50" charset="0"/>
            </a:endParaRPr>
          </a:p>
        </p:txBody>
      </p:sp>
      <p:pic>
        <p:nvPicPr>
          <p:cNvPr id="5" name="Content Placeholder 4" descr="A graph of a strain&#10;&#10;AI-generated content may be incorrect.">
            <a:extLst>
              <a:ext uri="{FF2B5EF4-FFF2-40B4-BE49-F238E27FC236}">
                <a16:creationId xmlns:a16="http://schemas.microsoft.com/office/drawing/2014/main" id="{E24050E2-8AA8-419C-CB7D-24D00599780C}"/>
              </a:ext>
            </a:extLst>
          </p:cNvPr>
          <p:cNvPicPr>
            <a:picLocks noGrp="1" noChangeAspect="1"/>
          </p:cNvPicPr>
          <p:nvPr>
            <p:ph idx="1"/>
          </p:nvPr>
        </p:nvPicPr>
        <p:blipFill>
          <a:blip r:embed="rId3"/>
          <a:stretch>
            <a:fillRect/>
          </a:stretch>
        </p:blipFill>
        <p:spPr>
          <a:xfrm>
            <a:off x="6082682" y="1296405"/>
            <a:ext cx="5686918" cy="4265189"/>
          </a:xfrm>
        </p:spPr>
      </p:pic>
      <p:pic>
        <p:nvPicPr>
          <p:cNvPr id="2050" name="Picture 2" descr="DEBEN CT5000 TEC – XCT KU Leuven">
            <a:extLst>
              <a:ext uri="{FF2B5EF4-FFF2-40B4-BE49-F238E27FC236}">
                <a16:creationId xmlns:a16="http://schemas.microsoft.com/office/drawing/2014/main" id="{74A7C358-2C82-6DEA-A887-FD51085161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107" y="1031779"/>
            <a:ext cx="4531582" cy="2552791"/>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a:extLst>
              <a:ext uri="{FF2B5EF4-FFF2-40B4-BE49-F238E27FC236}">
                <a16:creationId xmlns:a16="http://schemas.microsoft.com/office/drawing/2014/main" id="{B6098D94-2CC6-5AC6-1BBF-95666C594A7F}"/>
              </a:ext>
            </a:extLst>
          </p:cNvPr>
          <p:cNvSpPr txBox="1">
            <a:spLocks/>
          </p:cNvSpPr>
          <p:nvPr/>
        </p:nvSpPr>
        <p:spPr>
          <a:xfrm>
            <a:off x="728400" y="243934"/>
            <a:ext cx="11041200" cy="73639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b="1" dirty="0">
                <a:latin typeface="Soleil" panose="02000503030000020004" pitchFamily="50" charset="0"/>
              </a:rPr>
              <a:t>Incremental DVC</a:t>
            </a:r>
            <a:endParaRPr lang="en-BE" b="1" dirty="0">
              <a:latin typeface="Soleil" panose="02000503030000020004" pitchFamily="50" charset="0"/>
            </a:endParaRPr>
          </a:p>
        </p:txBody>
      </p:sp>
      <p:pic>
        <p:nvPicPr>
          <p:cNvPr id="10" name="Picture 9" descr="A rainbow colored grid with holes&#10;&#10;AI-generated content may be incorrect.">
            <a:extLst>
              <a:ext uri="{FF2B5EF4-FFF2-40B4-BE49-F238E27FC236}">
                <a16:creationId xmlns:a16="http://schemas.microsoft.com/office/drawing/2014/main" id="{30B2983A-53D2-1C66-362F-2A178D4D6F5B}"/>
              </a:ext>
            </a:extLst>
          </p:cNvPr>
          <p:cNvPicPr>
            <a:picLocks noChangeAspect="1"/>
          </p:cNvPicPr>
          <p:nvPr/>
        </p:nvPicPr>
        <p:blipFill>
          <a:blip r:embed="rId5"/>
          <a:srcRect b="10114"/>
          <a:stretch>
            <a:fillRect/>
          </a:stretch>
        </p:blipFill>
        <p:spPr>
          <a:xfrm>
            <a:off x="1366195" y="3702615"/>
            <a:ext cx="3792500" cy="2507385"/>
          </a:xfrm>
          <a:prstGeom prst="rect">
            <a:avLst/>
          </a:prstGeom>
        </p:spPr>
      </p:pic>
      <p:pic>
        <p:nvPicPr>
          <p:cNvPr id="11" name="Picture 10" descr="A rainbow colored grid with holes&#10;&#10;AI-generated content may be incorrect.">
            <a:extLst>
              <a:ext uri="{FF2B5EF4-FFF2-40B4-BE49-F238E27FC236}">
                <a16:creationId xmlns:a16="http://schemas.microsoft.com/office/drawing/2014/main" id="{F1E3D742-2FCF-0495-51A4-E1DDDD0C8C44}"/>
              </a:ext>
            </a:extLst>
          </p:cNvPr>
          <p:cNvPicPr>
            <a:picLocks noChangeAspect="1"/>
          </p:cNvPicPr>
          <p:nvPr/>
        </p:nvPicPr>
        <p:blipFill>
          <a:blip r:embed="rId5"/>
          <a:srcRect t="88092" r="82914"/>
          <a:stretch>
            <a:fillRect/>
          </a:stretch>
        </p:blipFill>
        <p:spPr>
          <a:xfrm>
            <a:off x="0" y="5279908"/>
            <a:ext cx="1436611" cy="736393"/>
          </a:xfrm>
          <a:prstGeom prst="rect">
            <a:avLst/>
          </a:prstGeom>
        </p:spPr>
      </p:pic>
      <p:pic>
        <p:nvPicPr>
          <p:cNvPr id="12" name="Picture 11" descr="A rainbow colored grid with holes&#10;&#10;AI-generated content may be incorrect.">
            <a:extLst>
              <a:ext uri="{FF2B5EF4-FFF2-40B4-BE49-F238E27FC236}">
                <a16:creationId xmlns:a16="http://schemas.microsoft.com/office/drawing/2014/main" id="{959581BB-C660-C856-B841-E048D873C2D6}"/>
              </a:ext>
            </a:extLst>
          </p:cNvPr>
          <p:cNvPicPr>
            <a:picLocks noChangeAspect="1"/>
          </p:cNvPicPr>
          <p:nvPr/>
        </p:nvPicPr>
        <p:blipFill>
          <a:blip r:embed="rId5"/>
          <a:srcRect l="22519" t="95443" r="70407" b="915"/>
          <a:stretch>
            <a:fillRect/>
          </a:stretch>
        </p:blipFill>
        <p:spPr>
          <a:xfrm>
            <a:off x="576000" y="5050648"/>
            <a:ext cx="688399" cy="260696"/>
          </a:xfrm>
          <a:prstGeom prst="rect">
            <a:avLst/>
          </a:prstGeom>
        </p:spPr>
      </p:pic>
      <p:pic>
        <p:nvPicPr>
          <p:cNvPr id="13" name="Picture 12" descr="A rainbow colored grid with holes&#10;&#10;AI-generated content may be incorrect.">
            <a:extLst>
              <a:ext uri="{FF2B5EF4-FFF2-40B4-BE49-F238E27FC236}">
                <a16:creationId xmlns:a16="http://schemas.microsoft.com/office/drawing/2014/main" id="{599A36B1-7F96-C201-B5A1-94334642A553}"/>
              </a:ext>
            </a:extLst>
          </p:cNvPr>
          <p:cNvPicPr>
            <a:picLocks noChangeAspect="1"/>
          </p:cNvPicPr>
          <p:nvPr/>
        </p:nvPicPr>
        <p:blipFill>
          <a:blip r:embed="rId5"/>
          <a:srcRect l="19741" t="93300" r="67534" b="4055"/>
          <a:stretch>
            <a:fillRect/>
          </a:stretch>
        </p:blipFill>
        <p:spPr>
          <a:xfrm>
            <a:off x="678899" y="4946603"/>
            <a:ext cx="482600" cy="73783"/>
          </a:xfrm>
          <a:prstGeom prst="rect">
            <a:avLst/>
          </a:prstGeom>
        </p:spPr>
      </p:pic>
      <p:pic>
        <p:nvPicPr>
          <p:cNvPr id="9" name="Picture 8">
            <a:extLst>
              <a:ext uri="{FF2B5EF4-FFF2-40B4-BE49-F238E27FC236}">
                <a16:creationId xmlns:a16="http://schemas.microsoft.com/office/drawing/2014/main" id="{7D87C7A0-6D45-8EC1-D571-53335A48699E}"/>
              </a:ext>
            </a:extLst>
          </p:cNvPr>
          <p:cNvPicPr>
            <a:picLocks noChangeAspect="1"/>
          </p:cNvPicPr>
          <p:nvPr/>
        </p:nvPicPr>
        <p:blipFill>
          <a:blip r:embed="rId6"/>
          <a:stretch>
            <a:fillRect/>
          </a:stretch>
        </p:blipFill>
        <p:spPr>
          <a:xfrm>
            <a:off x="5158695" y="5279908"/>
            <a:ext cx="385854" cy="789888"/>
          </a:xfrm>
          <a:prstGeom prst="rect">
            <a:avLst/>
          </a:prstGeom>
        </p:spPr>
      </p:pic>
    </p:spTree>
    <p:extLst>
      <p:ext uri="{BB962C8B-B14F-4D97-AF65-F5344CB8AC3E}">
        <p14:creationId xmlns:p14="http://schemas.microsoft.com/office/powerpoint/2010/main" val="2644155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94560-204D-B14F-1564-1764E49AF3C0}"/>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B937921B-C4FA-A2DB-854E-558E7C1BA586}"/>
              </a:ext>
            </a:extLst>
          </p:cNvPr>
          <p:cNvSpPr>
            <a:spLocks noGrp="1"/>
          </p:cNvSpPr>
          <p:nvPr>
            <p:ph type="sldNum" sz="quarter" idx="12"/>
          </p:nvPr>
        </p:nvSpPr>
        <p:spPr/>
        <p:txBody>
          <a:bodyPr/>
          <a:lstStyle/>
          <a:p>
            <a:fld id="{0A297500-7527-634B-90F4-69D0994C32B4}" type="slidenum">
              <a:rPr lang="nl-NL" smtClean="0"/>
              <a:t>15</a:t>
            </a:fld>
            <a:endParaRPr lang="nl-NL"/>
          </a:p>
        </p:txBody>
      </p:sp>
      <p:pic>
        <p:nvPicPr>
          <p:cNvPr id="6" name="Picture 5">
            <a:extLst>
              <a:ext uri="{FF2B5EF4-FFF2-40B4-BE49-F238E27FC236}">
                <a16:creationId xmlns:a16="http://schemas.microsoft.com/office/drawing/2014/main" id="{9AB73034-38D7-70D1-9BD3-3E2EEC3F4C18}"/>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E654B6E8-779B-0D8A-0028-3730A166995B}"/>
              </a:ext>
            </a:extLst>
          </p:cNvPr>
          <p:cNvSpPr>
            <a:spLocks noGrp="1"/>
          </p:cNvSpPr>
          <p:nvPr>
            <p:ph type="title"/>
          </p:nvPr>
        </p:nvSpPr>
        <p:spPr>
          <a:xfrm>
            <a:off x="576000" y="79020"/>
            <a:ext cx="11041200" cy="736393"/>
          </a:xfrm>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D20B570D-FE3C-8834-7552-B8899EAF4E5D}"/>
              </a:ext>
            </a:extLst>
          </p:cNvPr>
          <p:cNvSpPr txBox="1">
            <a:spLocks/>
          </p:cNvSpPr>
          <p:nvPr/>
        </p:nvSpPr>
        <p:spPr>
          <a:xfrm>
            <a:off x="5374665" y="79020"/>
            <a:ext cx="6140001" cy="736393"/>
          </a:xfrm>
          <a:prstGeom prst="rect">
            <a:avLst/>
          </a:prstGeom>
        </p:spPr>
        <p:txBody>
          <a:bodyPr vert="horz" lIns="0" tIns="0" rIns="0" bIns="0" rtlCol="0" anchor="ctr" anchorCtr="0">
            <a:normAutofit fontScale="92500"/>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strategy: contour + hatch</a:t>
            </a:r>
            <a:endParaRPr lang="en-BE" sz="3200" dirty="0">
              <a:solidFill>
                <a:schemeClr val="tx1">
                  <a:lumMod val="75000"/>
                </a:schemeClr>
              </a:solidFill>
              <a:latin typeface="Soleil" panose="02000503030000020004" pitchFamily="50" charset="0"/>
            </a:endParaRPr>
          </a:p>
        </p:txBody>
      </p:sp>
      <p:pic>
        <p:nvPicPr>
          <p:cNvPr id="29" name="Picture 28" descr="A graph with a line drawn on it&#10;&#10;AI-generated content may be incorrect.">
            <a:extLst>
              <a:ext uri="{FF2B5EF4-FFF2-40B4-BE49-F238E27FC236}">
                <a16:creationId xmlns:a16="http://schemas.microsoft.com/office/drawing/2014/main" id="{BDB63619-302E-4045-31E1-1FC9F132C9C2}"/>
              </a:ext>
            </a:extLst>
          </p:cNvPr>
          <p:cNvPicPr>
            <a:picLocks noChangeAspect="1"/>
          </p:cNvPicPr>
          <p:nvPr/>
        </p:nvPicPr>
        <p:blipFill>
          <a:blip r:embed="rId4"/>
          <a:stretch>
            <a:fillRect/>
          </a:stretch>
        </p:blipFill>
        <p:spPr>
          <a:xfrm>
            <a:off x="8050373" y="1141385"/>
            <a:ext cx="3963756" cy="2972817"/>
          </a:xfrm>
          <a:prstGeom prst="rect">
            <a:avLst/>
          </a:prstGeom>
        </p:spPr>
      </p:pic>
      <p:pic>
        <p:nvPicPr>
          <p:cNvPr id="33" name="Picture 32" descr="A blue and white object&#10;&#10;AI-generated content may be incorrect.">
            <a:extLst>
              <a:ext uri="{FF2B5EF4-FFF2-40B4-BE49-F238E27FC236}">
                <a16:creationId xmlns:a16="http://schemas.microsoft.com/office/drawing/2014/main" id="{1F5A9CDF-1763-2275-993B-8BA62977426B}"/>
              </a:ext>
            </a:extLst>
          </p:cNvPr>
          <p:cNvPicPr>
            <a:picLocks noChangeAspect="1"/>
          </p:cNvPicPr>
          <p:nvPr/>
        </p:nvPicPr>
        <p:blipFill>
          <a:blip r:embed="rId5"/>
          <a:stretch>
            <a:fillRect/>
          </a:stretch>
        </p:blipFill>
        <p:spPr>
          <a:xfrm>
            <a:off x="778701" y="1589704"/>
            <a:ext cx="6649733" cy="4527805"/>
          </a:xfrm>
          <a:prstGeom prst="rect">
            <a:avLst/>
          </a:prstGeom>
        </p:spPr>
      </p:pic>
      <p:pic>
        <p:nvPicPr>
          <p:cNvPr id="35" name="Picture 34" descr="A blue cube with many small blue flowers&#10;&#10;AI-generated content may be incorrect.">
            <a:extLst>
              <a:ext uri="{FF2B5EF4-FFF2-40B4-BE49-F238E27FC236}">
                <a16:creationId xmlns:a16="http://schemas.microsoft.com/office/drawing/2014/main" id="{5941AC10-CCF4-E0B3-CA45-8A21A6597197}"/>
              </a:ext>
            </a:extLst>
          </p:cNvPr>
          <p:cNvPicPr>
            <a:picLocks noChangeAspect="1"/>
          </p:cNvPicPr>
          <p:nvPr/>
        </p:nvPicPr>
        <p:blipFill>
          <a:blip r:embed="rId6"/>
          <a:stretch>
            <a:fillRect/>
          </a:stretch>
        </p:blipFill>
        <p:spPr>
          <a:xfrm>
            <a:off x="778370" y="1587391"/>
            <a:ext cx="6650564" cy="4532430"/>
          </a:xfrm>
          <a:prstGeom prst="rect">
            <a:avLst/>
          </a:prstGeom>
        </p:spPr>
      </p:pic>
      <p:pic>
        <p:nvPicPr>
          <p:cNvPr id="37" name="Picture 36" descr="A blue and green object with x marks&#10;&#10;AI-generated content may be incorrect.">
            <a:extLst>
              <a:ext uri="{FF2B5EF4-FFF2-40B4-BE49-F238E27FC236}">
                <a16:creationId xmlns:a16="http://schemas.microsoft.com/office/drawing/2014/main" id="{45EE2EF9-4197-5C8A-A364-D91D9160F991}"/>
              </a:ext>
            </a:extLst>
          </p:cNvPr>
          <p:cNvPicPr>
            <a:picLocks noChangeAspect="1"/>
          </p:cNvPicPr>
          <p:nvPr/>
        </p:nvPicPr>
        <p:blipFill>
          <a:blip r:embed="rId7"/>
          <a:stretch>
            <a:fillRect/>
          </a:stretch>
        </p:blipFill>
        <p:spPr>
          <a:xfrm>
            <a:off x="778370" y="1560440"/>
            <a:ext cx="6650564" cy="4586333"/>
          </a:xfrm>
          <a:prstGeom prst="rect">
            <a:avLst/>
          </a:prstGeom>
        </p:spPr>
      </p:pic>
      <p:pic>
        <p:nvPicPr>
          <p:cNvPr id="39" name="Picture 38" descr="A blue and green cube&#10;&#10;AI-generated content may be incorrect.">
            <a:extLst>
              <a:ext uri="{FF2B5EF4-FFF2-40B4-BE49-F238E27FC236}">
                <a16:creationId xmlns:a16="http://schemas.microsoft.com/office/drawing/2014/main" id="{369D551F-9C51-94F2-903B-4974492B9CB2}"/>
              </a:ext>
            </a:extLst>
          </p:cNvPr>
          <p:cNvPicPr>
            <a:picLocks noChangeAspect="1"/>
          </p:cNvPicPr>
          <p:nvPr/>
        </p:nvPicPr>
        <p:blipFill>
          <a:blip r:embed="rId8"/>
          <a:stretch>
            <a:fillRect/>
          </a:stretch>
        </p:blipFill>
        <p:spPr>
          <a:xfrm>
            <a:off x="778371" y="1571625"/>
            <a:ext cx="6650561" cy="4563962"/>
          </a:xfrm>
          <a:prstGeom prst="rect">
            <a:avLst/>
          </a:prstGeom>
        </p:spPr>
      </p:pic>
      <p:pic>
        <p:nvPicPr>
          <p:cNvPr id="41" name="Picture 40" descr="A colorfully colored object&#10;&#10;AI-generated content may be incorrect.">
            <a:extLst>
              <a:ext uri="{FF2B5EF4-FFF2-40B4-BE49-F238E27FC236}">
                <a16:creationId xmlns:a16="http://schemas.microsoft.com/office/drawing/2014/main" id="{69105305-CD51-D897-FB93-843C4CB59CE2}"/>
              </a:ext>
            </a:extLst>
          </p:cNvPr>
          <p:cNvPicPr>
            <a:picLocks noChangeAspect="1"/>
          </p:cNvPicPr>
          <p:nvPr/>
        </p:nvPicPr>
        <p:blipFill>
          <a:blip r:embed="rId9"/>
          <a:stretch>
            <a:fillRect/>
          </a:stretch>
        </p:blipFill>
        <p:spPr>
          <a:xfrm>
            <a:off x="778370" y="1567113"/>
            <a:ext cx="6650564" cy="4572987"/>
          </a:xfrm>
          <a:prstGeom prst="rect">
            <a:avLst/>
          </a:prstGeom>
        </p:spPr>
      </p:pic>
      <p:pic>
        <p:nvPicPr>
          <p:cNvPr id="43" name="Picture 42" descr="A red and yellow object with a white background&#10;&#10;AI-generated content may be incorrect.">
            <a:extLst>
              <a:ext uri="{FF2B5EF4-FFF2-40B4-BE49-F238E27FC236}">
                <a16:creationId xmlns:a16="http://schemas.microsoft.com/office/drawing/2014/main" id="{947BBBF7-5C58-6757-19D3-FC4052A04FD7}"/>
              </a:ext>
            </a:extLst>
          </p:cNvPr>
          <p:cNvPicPr>
            <a:picLocks noChangeAspect="1"/>
          </p:cNvPicPr>
          <p:nvPr/>
        </p:nvPicPr>
        <p:blipFill>
          <a:blip r:embed="rId10"/>
          <a:stretch>
            <a:fillRect/>
          </a:stretch>
        </p:blipFill>
        <p:spPr>
          <a:xfrm>
            <a:off x="778700" y="1593874"/>
            <a:ext cx="6650565" cy="4519465"/>
          </a:xfrm>
          <a:prstGeom prst="rect">
            <a:avLst/>
          </a:prstGeom>
        </p:spPr>
      </p:pic>
      <p:sp>
        <p:nvSpPr>
          <p:cNvPr id="2049" name="TextBox 2048">
            <a:extLst>
              <a:ext uri="{FF2B5EF4-FFF2-40B4-BE49-F238E27FC236}">
                <a16:creationId xmlns:a16="http://schemas.microsoft.com/office/drawing/2014/main" id="{EB45A89B-C685-9E44-F803-1FB1601386F2}"/>
              </a:ext>
            </a:extLst>
          </p:cNvPr>
          <p:cNvSpPr txBox="1"/>
          <p:nvPr/>
        </p:nvSpPr>
        <p:spPr>
          <a:xfrm>
            <a:off x="1842854" y="1130349"/>
            <a:ext cx="4398603" cy="461665"/>
          </a:xfrm>
          <a:prstGeom prst="rect">
            <a:avLst/>
          </a:prstGeom>
          <a:noFill/>
        </p:spPr>
        <p:txBody>
          <a:bodyPr wrap="square" rtlCol="0">
            <a:spAutoFit/>
          </a:bodyPr>
          <a:lstStyle/>
          <a:p>
            <a:pPr algn="ctr"/>
            <a:r>
              <a:rPr lang="en-US" sz="2400" dirty="0">
                <a:latin typeface="Soleil" panose="02000503030000020004" pitchFamily="50" charset="0"/>
              </a:rPr>
              <a:t>Strain accumulation</a:t>
            </a:r>
            <a:endParaRPr lang="en-BE" sz="2400" dirty="0">
              <a:latin typeface="Soleil" panose="02000503030000020004" pitchFamily="50" charset="0"/>
            </a:endParaRPr>
          </a:p>
        </p:txBody>
      </p:sp>
      <p:cxnSp>
        <p:nvCxnSpPr>
          <p:cNvPr id="2054" name="Straight Connector 2053">
            <a:extLst>
              <a:ext uri="{FF2B5EF4-FFF2-40B4-BE49-F238E27FC236}">
                <a16:creationId xmlns:a16="http://schemas.microsoft.com/office/drawing/2014/main" id="{2D0F7379-AEF4-F07A-9694-C5D5DFF78E03}"/>
              </a:ext>
            </a:extLst>
          </p:cNvPr>
          <p:cNvCxnSpPr>
            <a:cxnSpLocks/>
          </p:cNvCxnSpPr>
          <p:nvPr/>
        </p:nvCxnSpPr>
        <p:spPr>
          <a:xfrm>
            <a:off x="8754534" y="1451430"/>
            <a:ext cx="0" cy="2335328"/>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5" name="Straight Connector 2064">
            <a:extLst>
              <a:ext uri="{FF2B5EF4-FFF2-40B4-BE49-F238E27FC236}">
                <a16:creationId xmlns:a16="http://schemas.microsoft.com/office/drawing/2014/main" id="{2A00C54D-5E72-2947-B0A9-16F9F29BE123}"/>
              </a:ext>
            </a:extLst>
          </p:cNvPr>
          <p:cNvCxnSpPr>
            <a:cxnSpLocks/>
          </p:cNvCxnSpPr>
          <p:nvPr/>
        </p:nvCxnSpPr>
        <p:spPr>
          <a:xfrm>
            <a:off x="8957735" y="1459897"/>
            <a:ext cx="0" cy="2363904"/>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6" name="Straight Connector 2065">
            <a:extLst>
              <a:ext uri="{FF2B5EF4-FFF2-40B4-BE49-F238E27FC236}">
                <a16:creationId xmlns:a16="http://schemas.microsoft.com/office/drawing/2014/main" id="{5535D5F4-0E88-DF17-AC06-82D1ED1466A8}"/>
              </a:ext>
            </a:extLst>
          </p:cNvPr>
          <p:cNvCxnSpPr>
            <a:cxnSpLocks/>
          </p:cNvCxnSpPr>
          <p:nvPr/>
        </p:nvCxnSpPr>
        <p:spPr>
          <a:xfrm>
            <a:off x="9151720" y="1468364"/>
            <a:ext cx="0" cy="230146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7" name="Straight Connector 2066">
            <a:extLst>
              <a:ext uri="{FF2B5EF4-FFF2-40B4-BE49-F238E27FC236}">
                <a16:creationId xmlns:a16="http://schemas.microsoft.com/office/drawing/2014/main" id="{E8A4BF3C-A54D-330C-EF1B-DAEA52A6F469}"/>
              </a:ext>
            </a:extLst>
          </p:cNvPr>
          <p:cNvCxnSpPr>
            <a:cxnSpLocks/>
          </p:cNvCxnSpPr>
          <p:nvPr/>
        </p:nvCxnSpPr>
        <p:spPr>
          <a:xfrm>
            <a:off x="9337984" y="1468364"/>
            <a:ext cx="0" cy="230146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8" name="Straight Connector 2067">
            <a:extLst>
              <a:ext uri="{FF2B5EF4-FFF2-40B4-BE49-F238E27FC236}">
                <a16:creationId xmlns:a16="http://schemas.microsoft.com/office/drawing/2014/main" id="{068644E8-BF9E-6861-6B31-6D3847885B4F}"/>
              </a:ext>
            </a:extLst>
          </p:cNvPr>
          <p:cNvCxnSpPr>
            <a:cxnSpLocks/>
          </p:cNvCxnSpPr>
          <p:nvPr/>
        </p:nvCxnSpPr>
        <p:spPr>
          <a:xfrm>
            <a:off x="9921437" y="1468364"/>
            <a:ext cx="0" cy="230146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9" name="Straight Connector 2068">
            <a:extLst>
              <a:ext uri="{FF2B5EF4-FFF2-40B4-BE49-F238E27FC236}">
                <a16:creationId xmlns:a16="http://schemas.microsoft.com/office/drawing/2014/main" id="{FCFF7C7F-734E-08A7-D2C5-65B10DD77BBD}"/>
              </a:ext>
            </a:extLst>
          </p:cNvPr>
          <p:cNvCxnSpPr>
            <a:cxnSpLocks/>
          </p:cNvCxnSpPr>
          <p:nvPr/>
        </p:nvCxnSpPr>
        <p:spPr>
          <a:xfrm>
            <a:off x="10889503" y="1451430"/>
            <a:ext cx="0" cy="2318394"/>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pic>
        <p:nvPicPr>
          <p:cNvPr id="31" name="Picture 30" descr="A red and yellow cube&#10;&#10;AI-generated content may be incorrect.">
            <a:extLst>
              <a:ext uri="{FF2B5EF4-FFF2-40B4-BE49-F238E27FC236}">
                <a16:creationId xmlns:a16="http://schemas.microsoft.com/office/drawing/2014/main" id="{7A0A29A8-1DEA-3F7F-9D5C-5E650A1C7E7E}"/>
              </a:ext>
            </a:extLst>
          </p:cNvPr>
          <p:cNvPicPr>
            <a:picLocks noChangeAspect="1"/>
          </p:cNvPicPr>
          <p:nvPr/>
        </p:nvPicPr>
        <p:blipFill>
          <a:blip r:embed="rId11"/>
          <a:stretch>
            <a:fillRect/>
          </a:stretch>
        </p:blipFill>
        <p:spPr>
          <a:xfrm>
            <a:off x="778370" y="1616809"/>
            <a:ext cx="6650564" cy="4473595"/>
          </a:xfrm>
          <a:prstGeom prst="rect">
            <a:avLst/>
          </a:prstGeom>
        </p:spPr>
      </p:pic>
      <p:pic>
        <p:nvPicPr>
          <p:cNvPr id="2070" name="Picture 2069" descr="A rainbow colored grid with white background&#10;&#10;AI-generated content may be incorrect.">
            <a:extLst>
              <a:ext uri="{FF2B5EF4-FFF2-40B4-BE49-F238E27FC236}">
                <a16:creationId xmlns:a16="http://schemas.microsoft.com/office/drawing/2014/main" id="{3EA9E1D4-C9C2-702A-5F5B-69335B8EA6F0}"/>
              </a:ext>
            </a:extLst>
          </p:cNvPr>
          <p:cNvPicPr>
            <a:picLocks noChangeAspect="1"/>
          </p:cNvPicPr>
          <p:nvPr/>
        </p:nvPicPr>
        <p:blipFill>
          <a:blip r:embed="rId12"/>
          <a:srcRect t="95093" r="85215"/>
          <a:stretch>
            <a:fillRect/>
          </a:stretch>
        </p:blipFill>
        <p:spPr>
          <a:xfrm>
            <a:off x="8059691" y="5073650"/>
            <a:ext cx="1938118" cy="453194"/>
          </a:xfrm>
          <a:prstGeom prst="rect">
            <a:avLst/>
          </a:prstGeom>
        </p:spPr>
      </p:pic>
      <p:sp>
        <p:nvSpPr>
          <p:cNvPr id="2071" name="TextBox 2070">
            <a:extLst>
              <a:ext uri="{FF2B5EF4-FFF2-40B4-BE49-F238E27FC236}">
                <a16:creationId xmlns:a16="http://schemas.microsoft.com/office/drawing/2014/main" id="{95361F1C-A2E3-798F-2C66-05CE5A1270CD}"/>
              </a:ext>
            </a:extLst>
          </p:cNvPr>
          <p:cNvSpPr txBox="1"/>
          <p:nvPr/>
        </p:nvSpPr>
        <p:spPr>
          <a:xfrm>
            <a:off x="8232882" y="4756912"/>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sp>
        <p:nvSpPr>
          <p:cNvPr id="2" name="Rectangle 1">
            <a:extLst>
              <a:ext uri="{FF2B5EF4-FFF2-40B4-BE49-F238E27FC236}">
                <a16:creationId xmlns:a16="http://schemas.microsoft.com/office/drawing/2014/main" id="{998B1EBA-5B15-EB30-D52B-471B7DBCC6B1}"/>
              </a:ext>
            </a:extLst>
          </p:cNvPr>
          <p:cNvSpPr/>
          <p:nvPr/>
        </p:nvSpPr>
        <p:spPr>
          <a:xfrm>
            <a:off x="470263" y="5526844"/>
            <a:ext cx="1532708" cy="635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 name="Picture 4">
            <a:extLst>
              <a:ext uri="{FF2B5EF4-FFF2-40B4-BE49-F238E27FC236}">
                <a16:creationId xmlns:a16="http://schemas.microsoft.com/office/drawing/2014/main" id="{23A1486C-DDE5-3F4F-747C-392D88F1F87B}"/>
              </a:ext>
            </a:extLst>
          </p:cNvPr>
          <p:cNvPicPr>
            <a:picLocks noChangeAspect="1"/>
          </p:cNvPicPr>
          <p:nvPr/>
        </p:nvPicPr>
        <p:blipFill>
          <a:blip r:embed="rId13"/>
          <a:stretch>
            <a:fillRect/>
          </a:stretch>
        </p:blipFill>
        <p:spPr>
          <a:xfrm>
            <a:off x="358873" y="4114202"/>
            <a:ext cx="481700" cy="986097"/>
          </a:xfrm>
          <a:prstGeom prst="rect">
            <a:avLst/>
          </a:prstGeom>
        </p:spPr>
      </p:pic>
    </p:spTree>
    <p:extLst>
      <p:ext uri="{BB962C8B-B14F-4D97-AF65-F5344CB8AC3E}">
        <p14:creationId xmlns:p14="http://schemas.microsoft.com/office/powerpoint/2010/main" val="318865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05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06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206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06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06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06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68"/>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206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69"/>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20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64A9C-4CB8-78C4-7F4D-B50B26C24A5E}"/>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F9C996A-700E-029E-1D81-8251115E43A9}"/>
              </a:ext>
            </a:extLst>
          </p:cNvPr>
          <p:cNvSpPr>
            <a:spLocks noGrp="1"/>
          </p:cNvSpPr>
          <p:nvPr>
            <p:ph type="sldNum" sz="quarter" idx="12"/>
          </p:nvPr>
        </p:nvSpPr>
        <p:spPr/>
        <p:txBody>
          <a:bodyPr/>
          <a:lstStyle/>
          <a:p>
            <a:fld id="{0A297500-7527-634B-90F4-69D0994C32B4}" type="slidenum">
              <a:rPr lang="nl-NL" smtClean="0"/>
              <a:t>16</a:t>
            </a:fld>
            <a:endParaRPr lang="nl-NL"/>
          </a:p>
        </p:txBody>
      </p:sp>
      <p:pic>
        <p:nvPicPr>
          <p:cNvPr id="6" name="Picture 5">
            <a:extLst>
              <a:ext uri="{FF2B5EF4-FFF2-40B4-BE49-F238E27FC236}">
                <a16:creationId xmlns:a16="http://schemas.microsoft.com/office/drawing/2014/main" id="{F7D81435-600E-3151-DD4C-FF9B92F33E4C}"/>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504F9D13-8CD1-8421-E1C4-A08FE54A39B6}"/>
              </a:ext>
            </a:extLst>
          </p:cNvPr>
          <p:cNvSpPr>
            <a:spLocks noGrp="1"/>
          </p:cNvSpPr>
          <p:nvPr>
            <p:ph type="title"/>
          </p:nvPr>
        </p:nvSpPr>
        <p:spPr>
          <a:xfrm>
            <a:off x="576000" y="79020"/>
            <a:ext cx="11041200" cy="736393"/>
          </a:xfrm>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42246DC3-F72E-EC74-FBDC-32BFF90BAA37}"/>
              </a:ext>
            </a:extLst>
          </p:cNvPr>
          <p:cNvSpPr txBox="1">
            <a:spLocks/>
          </p:cNvSpPr>
          <p:nvPr/>
        </p:nvSpPr>
        <p:spPr>
          <a:xfrm>
            <a:off x="5374665" y="79020"/>
            <a:ext cx="6140001" cy="73639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strategies comparison</a:t>
            </a:r>
            <a:endParaRPr lang="en-BE" sz="3200" dirty="0">
              <a:solidFill>
                <a:schemeClr val="tx1">
                  <a:lumMod val="75000"/>
                </a:schemeClr>
              </a:solidFill>
              <a:latin typeface="Soleil" panose="02000503030000020004" pitchFamily="50" charset="0"/>
            </a:endParaRPr>
          </a:p>
        </p:txBody>
      </p:sp>
      <p:pic>
        <p:nvPicPr>
          <p:cNvPr id="58" name="Picture 57" descr="A multicolored grid with xs&#10;&#10;AI-generated content may be incorrect.">
            <a:extLst>
              <a:ext uri="{FF2B5EF4-FFF2-40B4-BE49-F238E27FC236}">
                <a16:creationId xmlns:a16="http://schemas.microsoft.com/office/drawing/2014/main" id="{D1D3692A-85A6-6D18-D5DF-EB25730D33E4}"/>
              </a:ext>
            </a:extLst>
          </p:cNvPr>
          <p:cNvPicPr>
            <a:picLocks noChangeAspect="1"/>
          </p:cNvPicPr>
          <p:nvPr/>
        </p:nvPicPr>
        <p:blipFill>
          <a:blip r:embed="rId4"/>
          <a:srcRect b="9010"/>
          <a:stretch>
            <a:fillRect/>
          </a:stretch>
        </p:blipFill>
        <p:spPr>
          <a:xfrm>
            <a:off x="6888" y="2187809"/>
            <a:ext cx="4192358" cy="2653272"/>
          </a:xfrm>
          <a:prstGeom prst="rect">
            <a:avLst/>
          </a:prstGeom>
        </p:spPr>
      </p:pic>
      <p:sp>
        <p:nvSpPr>
          <p:cNvPr id="2051" name="TextBox 2050">
            <a:extLst>
              <a:ext uri="{FF2B5EF4-FFF2-40B4-BE49-F238E27FC236}">
                <a16:creationId xmlns:a16="http://schemas.microsoft.com/office/drawing/2014/main" id="{AE465C28-C3FA-0EA7-D937-C91E852F7782}"/>
              </a:ext>
            </a:extLst>
          </p:cNvPr>
          <p:cNvSpPr txBox="1"/>
          <p:nvPr/>
        </p:nvSpPr>
        <p:spPr>
          <a:xfrm>
            <a:off x="6888" y="1569416"/>
            <a:ext cx="4425768" cy="400110"/>
          </a:xfrm>
          <a:prstGeom prst="rect">
            <a:avLst/>
          </a:prstGeom>
          <a:noFill/>
        </p:spPr>
        <p:txBody>
          <a:bodyPr wrap="square" rtlCol="0">
            <a:spAutoFit/>
          </a:bodyPr>
          <a:lstStyle/>
          <a:p>
            <a:pPr algn="ctr"/>
            <a:r>
              <a:rPr lang="en-US" sz="2000" dirty="0">
                <a:latin typeface="Soleil" panose="02000503030000020004" pitchFamily="50" charset="0"/>
              </a:rPr>
              <a:t>Contour + hatch</a:t>
            </a:r>
            <a:endParaRPr lang="en-BE" sz="2000" dirty="0">
              <a:latin typeface="Soleil" panose="02000503030000020004" pitchFamily="50" charset="0"/>
            </a:endParaRPr>
          </a:p>
        </p:txBody>
      </p:sp>
      <p:pic>
        <p:nvPicPr>
          <p:cNvPr id="2070" name="Picture 2069" descr="A rainbow colored grid with white background&#10;&#10;AI-generated content may be incorrect.">
            <a:extLst>
              <a:ext uri="{FF2B5EF4-FFF2-40B4-BE49-F238E27FC236}">
                <a16:creationId xmlns:a16="http://schemas.microsoft.com/office/drawing/2014/main" id="{D628AF8E-0E58-D6BD-1713-DF7586E3FB7E}"/>
              </a:ext>
            </a:extLst>
          </p:cNvPr>
          <p:cNvPicPr>
            <a:picLocks noChangeAspect="1"/>
          </p:cNvPicPr>
          <p:nvPr/>
        </p:nvPicPr>
        <p:blipFill>
          <a:blip r:embed="rId5"/>
          <a:srcRect t="95093" r="85215"/>
          <a:stretch>
            <a:fillRect/>
          </a:stretch>
        </p:blipFill>
        <p:spPr>
          <a:xfrm>
            <a:off x="10253882" y="5630242"/>
            <a:ext cx="1938118" cy="453194"/>
          </a:xfrm>
          <a:prstGeom prst="rect">
            <a:avLst/>
          </a:prstGeom>
        </p:spPr>
      </p:pic>
      <p:sp>
        <p:nvSpPr>
          <p:cNvPr id="2071" name="TextBox 2070">
            <a:extLst>
              <a:ext uri="{FF2B5EF4-FFF2-40B4-BE49-F238E27FC236}">
                <a16:creationId xmlns:a16="http://schemas.microsoft.com/office/drawing/2014/main" id="{78478535-31FC-EE42-4930-E544C20D420B}"/>
              </a:ext>
            </a:extLst>
          </p:cNvPr>
          <p:cNvSpPr txBox="1"/>
          <p:nvPr/>
        </p:nvSpPr>
        <p:spPr>
          <a:xfrm>
            <a:off x="10427073" y="5313504"/>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pic>
        <p:nvPicPr>
          <p:cNvPr id="5" name="Picture 4" descr="A rainbow colored grid with white text&#10;&#10;AI-generated content may be incorrect.">
            <a:extLst>
              <a:ext uri="{FF2B5EF4-FFF2-40B4-BE49-F238E27FC236}">
                <a16:creationId xmlns:a16="http://schemas.microsoft.com/office/drawing/2014/main" id="{A235E546-4BC7-6835-D1F4-A9E395733ECC}"/>
              </a:ext>
            </a:extLst>
          </p:cNvPr>
          <p:cNvPicPr>
            <a:picLocks noChangeAspect="1"/>
          </p:cNvPicPr>
          <p:nvPr/>
        </p:nvPicPr>
        <p:blipFill>
          <a:blip r:embed="rId6"/>
          <a:stretch>
            <a:fillRect/>
          </a:stretch>
        </p:blipFill>
        <p:spPr>
          <a:xfrm>
            <a:off x="4199246" y="2168580"/>
            <a:ext cx="3969070" cy="2916000"/>
          </a:xfrm>
          <a:prstGeom prst="rect">
            <a:avLst/>
          </a:prstGeom>
        </p:spPr>
      </p:pic>
      <p:pic>
        <p:nvPicPr>
          <p:cNvPr id="10" name="Picture 9">
            <a:extLst>
              <a:ext uri="{FF2B5EF4-FFF2-40B4-BE49-F238E27FC236}">
                <a16:creationId xmlns:a16="http://schemas.microsoft.com/office/drawing/2014/main" id="{C327D315-4D1F-1AE9-CFCE-5A9076B0CF04}"/>
              </a:ext>
            </a:extLst>
          </p:cNvPr>
          <p:cNvPicPr>
            <a:picLocks noChangeAspect="1"/>
          </p:cNvPicPr>
          <p:nvPr/>
        </p:nvPicPr>
        <p:blipFill>
          <a:blip r:embed="rId7"/>
          <a:srcRect t="26952" r="4959" b="8294"/>
          <a:stretch>
            <a:fillRect/>
          </a:stretch>
        </p:blipFill>
        <p:spPr>
          <a:xfrm>
            <a:off x="7950125" y="2319386"/>
            <a:ext cx="4049951" cy="2409775"/>
          </a:xfrm>
          <a:prstGeom prst="rect">
            <a:avLst/>
          </a:prstGeom>
        </p:spPr>
      </p:pic>
      <p:sp>
        <p:nvSpPr>
          <p:cNvPr id="11" name="TextBox 10">
            <a:extLst>
              <a:ext uri="{FF2B5EF4-FFF2-40B4-BE49-F238E27FC236}">
                <a16:creationId xmlns:a16="http://schemas.microsoft.com/office/drawing/2014/main" id="{8C85CA7A-7653-2253-672B-127B851EB8B3}"/>
              </a:ext>
            </a:extLst>
          </p:cNvPr>
          <p:cNvSpPr txBox="1"/>
          <p:nvPr/>
        </p:nvSpPr>
        <p:spPr>
          <a:xfrm>
            <a:off x="3709783" y="1574456"/>
            <a:ext cx="4425768" cy="400110"/>
          </a:xfrm>
          <a:prstGeom prst="rect">
            <a:avLst/>
          </a:prstGeom>
          <a:noFill/>
        </p:spPr>
        <p:txBody>
          <a:bodyPr wrap="square" rtlCol="0">
            <a:spAutoFit/>
          </a:bodyPr>
          <a:lstStyle/>
          <a:p>
            <a:pPr algn="ctr"/>
            <a:r>
              <a:rPr lang="en-US" sz="2000" dirty="0">
                <a:latin typeface="Soleil" panose="02000503030000020004" pitchFamily="50" charset="0"/>
              </a:rPr>
              <a:t>Inner to outer contour</a:t>
            </a:r>
            <a:endParaRPr lang="en-BE" sz="2000" dirty="0">
              <a:latin typeface="Soleil" panose="02000503030000020004" pitchFamily="50" charset="0"/>
            </a:endParaRPr>
          </a:p>
        </p:txBody>
      </p:sp>
      <p:sp>
        <p:nvSpPr>
          <p:cNvPr id="12" name="TextBox 11">
            <a:extLst>
              <a:ext uri="{FF2B5EF4-FFF2-40B4-BE49-F238E27FC236}">
                <a16:creationId xmlns:a16="http://schemas.microsoft.com/office/drawing/2014/main" id="{63A121E2-C54F-1444-4DCA-E86FED93B181}"/>
              </a:ext>
            </a:extLst>
          </p:cNvPr>
          <p:cNvSpPr txBox="1"/>
          <p:nvPr/>
        </p:nvSpPr>
        <p:spPr>
          <a:xfrm>
            <a:off x="7752692" y="1605878"/>
            <a:ext cx="4425768" cy="400110"/>
          </a:xfrm>
          <a:prstGeom prst="rect">
            <a:avLst/>
          </a:prstGeom>
          <a:noFill/>
        </p:spPr>
        <p:txBody>
          <a:bodyPr wrap="square" rtlCol="0">
            <a:spAutoFit/>
          </a:bodyPr>
          <a:lstStyle/>
          <a:p>
            <a:pPr algn="ctr"/>
            <a:r>
              <a:rPr lang="en-US" sz="2000" dirty="0">
                <a:latin typeface="Soleil" panose="02000503030000020004" pitchFamily="50" charset="0"/>
              </a:rPr>
              <a:t>Outer contour to inner</a:t>
            </a:r>
            <a:endParaRPr lang="en-BE" sz="2000" dirty="0">
              <a:latin typeface="Soleil" panose="02000503030000020004" pitchFamily="50" charset="0"/>
            </a:endParaRPr>
          </a:p>
        </p:txBody>
      </p:sp>
      <p:sp>
        <p:nvSpPr>
          <p:cNvPr id="7" name="Rectangle 6">
            <a:extLst>
              <a:ext uri="{FF2B5EF4-FFF2-40B4-BE49-F238E27FC236}">
                <a16:creationId xmlns:a16="http://schemas.microsoft.com/office/drawing/2014/main" id="{2F689295-27A6-194C-25A1-D6829ABFC190}"/>
              </a:ext>
            </a:extLst>
          </p:cNvPr>
          <p:cNvSpPr/>
          <p:nvPr/>
        </p:nvSpPr>
        <p:spPr>
          <a:xfrm>
            <a:off x="3505249" y="4806544"/>
            <a:ext cx="1532708" cy="5429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13" name="Picture 12" descr="A rainbow colored grid with white text&#10;&#10;AI-generated content may be incorrect.">
            <a:extLst>
              <a:ext uri="{FF2B5EF4-FFF2-40B4-BE49-F238E27FC236}">
                <a16:creationId xmlns:a16="http://schemas.microsoft.com/office/drawing/2014/main" id="{77950FAD-C5F6-EC1B-6C07-275A05726266}"/>
              </a:ext>
            </a:extLst>
          </p:cNvPr>
          <p:cNvPicPr>
            <a:picLocks noChangeAspect="1"/>
          </p:cNvPicPr>
          <p:nvPr/>
        </p:nvPicPr>
        <p:blipFill>
          <a:blip r:embed="rId6"/>
          <a:srcRect l="23344" t="95345" r="70303" b="1717"/>
          <a:stretch>
            <a:fillRect/>
          </a:stretch>
        </p:blipFill>
        <p:spPr>
          <a:xfrm>
            <a:off x="5061048" y="4952136"/>
            <a:ext cx="389835" cy="132444"/>
          </a:xfrm>
          <a:prstGeom prst="rect">
            <a:avLst/>
          </a:prstGeom>
        </p:spPr>
      </p:pic>
      <p:pic>
        <p:nvPicPr>
          <p:cNvPr id="19" name="Picture 18">
            <a:extLst>
              <a:ext uri="{FF2B5EF4-FFF2-40B4-BE49-F238E27FC236}">
                <a16:creationId xmlns:a16="http://schemas.microsoft.com/office/drawing/2014/main" id="{18357452-EBA1-DC1E-D9F8-CC87611EB533}"/>
              </a:ext>
            </a:extLst>
          </p:cNvPr>
          <p:cNvPicPr>
            <a:picLocks noChangeAspect="1"/>
          </p:cNvPicPr>
          <p:nvPr/>
        </p:nvPicPr>
        <p:blipFill>
          <a:blip r:embed="rId8"/>
          <a:stretch>
            <a:fillRect/>
          </a:stretch>
        </p:blipFill>
        <p:spPr>
          <a:xfrm>
            <a:off x="8934265" y="4806544"/>
            <a:ext cx="477800" cy="215010"/>
          </a:xfrm>
          <a:prstGeom prst="rect">
            <a:avLst/>
          </a:prstGeom>
        </p:spPr>
      </p:pic>
      <p:pic>
        <p:nvPicPr>
          <p:cNvPr id="22" name="Picture 21">
            <a:extLst>
              <a:ext uri="{FF2B5EF4-FFF2-40B4-BE49-F238E27FC236}">
                <a16:creationId xmlns:a16="http://schemas.microsoft.com/office/drawing/2014/main" id="{04472A22-D0B3-F3AB-1912-5F196B13134C}"/>
              </a:ext>
            </a:extLst>
          </p:cNvPr>
          <p:cNvPicPr>
            <a:picLocks noChangeAspect="1"/>
          </p:cNvPicPr>
          <p:nvPr/>
        </p:nvPicPr>
        <p:blipFill>
          <a:blip r:embed="rId8"/>
          <a:stretch>
            <a:fillRect/>
          </a:stretch>
        </p:blipFill>
        <p:spPr>
          <a:xfrm>
            <a:off x="771288" y="4907962"/>
            <a:ext cx="477800" cy="215010"/>
          </a:xfrm>
          <a:prstGeom prst="rect">
            <a:avLst/>
          </a:prstGeom>
        </p:spPr>
      </p:pic>
      <p:pic>
        <p:nvPicPr>
          <p:cNvPr id="8" name="Picture 7">
            <a:extLst>
              <a:ext uri="{FF2B5EF4-FFF2-40B4-BE49-F238E27FC236}">
                <a16:creationId xmlns:a16="http://schemas.microsoft.com/office/drawing/2014/main" id="{79761EA0-2412-4DB8-FEAD-8227C079A658}"/>
              </a:ext>
            </a:extLst>
          </p:cNvPr>
          <p:cNvPicPr>
            <a:picLocks noChangeAspect="1"/>
          </p:cNvPicPr>
          <p:nvPr/>
        </p:nvPicPr>
        <p:blipFill>
          <a:blip r:embed="rId9"/>
          <a:srcRect l="1673" t="17744" r="71250"/>
          <a:stretch>
            <a:fillRect/>
          </a:stretch>
        </p:blipFill>
        <p:spPr>
          <a:xfrm>
            <a:off x="3372387" y="1490938"/>
            <a:ext cx="663129" cy="629990"/>
          </a:xfrm>
          <a:prstGeom prst="rect">
            <a:avLst/>
          </a:prstGeom>
        </p:spPr>
      </p:pic>
      <p:pic>
        <p:nvPicPr>
          <p:cNvPr id="9" name="Picture 8">
            <a:extLst>
              <a:ext uri="{FF2B5EF4-FFF2-40B4-BE49-F238E27FC236}">
                <a16:creationId xmlns:a16="http://schemas.microsoft.com/office/drawing/2014/main" id="{CB448B87-A13E-A603-AB0E-3ECBA7650766}"/>
              </a:ext>
            </a:extLst>
          </p:cNvPr>
          <p:cNvPicPr>
            <a:picLocks noChangeAspect="1"/>
          </p:cNvPicPr>
          <p:nvPr/>
        </p:nvPicPr>
        <p:blipFill>
          <a:blip r:embed="rId9"/>
          <a:srcRect l="37271" t="17744" r="35652"/>
          <a:stretch>
            <a:fillRect/>
          </a:stretch>
        </p:blipFill>
        <p:spPr>
          <a:xfrm>
            <a:off x="7352290" y="1494035"/>
            <a:ext cx="663129" cy="629990"/>
          </a:xfrm>
          <a:prstGeom prst="rect">
            <a:avLst/>
          </a:prstGeom>
        </p:spPr>
      </p:pic>
      <p:pic>
        <p:nvPicPr>
          <p:cNvPr id="14" name="Picture 13">
            <a:extLst>
              <a:ext uri="{FF2B5EF4-FFF2-40B4-BE49-F238E27FC236}">
                <a16:creationId xmlns:a16="http://schemas.microsoft.com/office/drawing/2014/main" id="{947081D2-FB33-CD43-456B-3238E0BB9019}"/>
              </a:ext>
            </a:extLst>
          </p:cNvPr>
          <p:cNvPicPr>
            <a:picLocks noChangeAspect="1"/>
          </p:cNvPicPr>
          <p:nvPr/>
        </p:nvPicPr>
        <p:blipFill>
          <a:blip r:embed="rId9"/>
          <a:srcRect l="72923" t="16376" b="1368"/>
          <a:stretch>
            <a:fillRect/>
          </a:stretch>
        </p:blipFill>
        <p:spPr>
          <a:xfrm>
            <a:off x="11403207" y="1497152"/>
            <a:ext cx="663129" cy="629990"/>
          </a:xfrm>
          <a:prstGeom prst="rect">
            <a:avLst/>
          </a:prstGeom>
        </p:spPr>
      </p:pic>
      <p:pic>
        <p:nvPicPr>
          <p:cNvPr id="15" name="Picture 14">
            <a:extLst>
              <a:ext uri="{FF2B5EF4-FFF2-40B4-BE49-F238E27FC236}">
                <a16:creationId xmlns:a16="http://schemas.microsoft.com/office/drawing/2014/main" id="{7790606F-7363-94F0-3611-FF9E14FA79F3}"/>
              </a:ext>
            </a:extLst>
          </p:cNvPr>
          <p:cNvPicPr>
            <a:picLocks noChangeAspect="1"/>
          </p:cNvPicPr>
          <p:nvPr/>
        </p:nvPicPr>
        <p:blipFill>
          <a:blip r:embed="rId10"/>
          <a:stretch>
            <a:fillRect/>
          </a:stretch>
        </p:blipFill>
        <p:spPr>
          <a:xfrm>
            <a:off x="60531" y="4038600"/>
            <a:ext cx="387018" cy="792271"/>
          </a:xfrm>
          <a:prstGeom prst="rect">
            <a:avLst/>
          </a:prstGeom>
        </p:spPr>
      </p:pic>
    </p:spTree>
    <p:extLst>
      <p:ext uri="{BB962C8B-B14F-4D97-AF65-F5344CB8AC3E}">
        <p14:creationId xmlns:p14="http://schemas.microsoft.com/office/powerpoint/2010/main" val="169541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AD4D6-1849-B0A7-9C63-032105723002}"/>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3EC15543-2025-156A-7808-CB8E158646D8}"/>
              </a:ext>
            </a:extLst>
          </p:cNvPr>
          <p:cNvSpPr>
            <a:spLocks noGrp="1"/>
          </p:cNvSpPr>
          <p:nvPr>
            <p:ph type="sldNum" sz="quarter" idx="12"/>
          </p:nvPr>
        </p:nvSpPr>
        <p:spPr/>
        <p:txBody>
          <a:bodyPr/>
          <a:lstStyle/>
          <a:p>
            <a:fld id="{0A297500-7527-634B-90F4-69D0994C32B4}" type="slidenum">
              <a:rPr lang="nl-NL" smtClean="0"/>
              <a:t>17</a:t>
            </a:fld>
            <a:endParaRPr lang="nl-NL"/>
          </a:p>
        </p:txBody>
      </p:sp>
      <p:pic>
        <p:nvPicPr>
          <p:cNvPr id="6" name="Picture 5">
            <a:extLst>
              <a:ext uri="{FF2B5EF4-FFF2-40B4-BE49-F238E27FC236}">
                <a16:creationId xmlns:a16="http://schemas.microsoft.com/office/drawing/2014/main" id="{CB881E68-6EE8-83A6-3A5C-5136C1175C27}"/>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FD946539-7E62-B8F7-B7E0-6EE68934D18F}"/>
              </a:ext>
            </a:extLst>
          </p:cNvPr>
          <p:cNvSpPr>
            <a:spLocks noGrp="1"/>
          </p:cNvSpPr>
          <p:nvPr>
            <p:ph type="title"/>
          </p:nvPr>
        </p:nvSpPr>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2E9D275F-3C1F-3EE2-9598-6CACCFDA8DD9}"/>
              </a:ext>
            </a:extLst>
          </p:cNvPr>
          <p:cNvSpPr txBox="1">
            <a:spLocks/>
          </p:cNvSpPr>
          <p:nvPr/>
        </p:nvSpPr>
        <p:spPr>
          <a:xfrm>
            <a:off x="5260365" y="207036"/>
            <a:ext cx="6817335" cy="73639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strategies at </a:t>
            </a:r>
            <a:r>
              <a:rPr lang="en-US" sz="3200" b="1" dirty="0">
                <a:solidFill>
                  <a:schemeClr val="tx1">
                    <a:lumMod val="75000"/>
                  </a:schemeClr>
                </a:solidFill>
                <a:latin typeface="Soleil" panose="02000503030000020004" pitchFamily="50" charset="0"/>
              </a:rPr>
              <a:t>UC scale</a:t>
            </a:r>
          </a:p>
        </p:txBody>
      </p:sp>
      <p:sp>
        <p:nvSpPr>
          <p:cNvPr id="21" name="TextBox 20">
            <a:extLst>
              <a:ext uri="{FF2B5EF4-FFF2-40B4-BE49-F238E27FC236}">
                <a16:creationId xmlns:a16="http://schemas.microsoft.com/office/drawing/2014/main" id="{0466AA37-2D67-2DDA-6FA6-14EECFE164A4}"/>
              </a:ext>
            </a:extLst>
          </p:cNvPr>
          <p:cNvSpPr txBox="1"/>
          <p:nvPr/>
        </p:nvSpPr>
        <p:spPr>
          <a:xfrm>
            <a:off x="8467934" y="969551"/>
            <a:ext cx="2625534" cy="707886"/>
          </a:xfrm>
          <a:prstGeom prst="rect">
            <a:avLst/>
          </a:prstGeom>
          <a:noFill/>
        </p:spPr>
        <p:txBody>
          <a:bodyPr wrap="square" rtlCol="0">
            <a:spAutoFit/>
          </a:bodyPr>
          <a:lstStyle/>
          <a:p>
            <a:pPr algn="ctr"/>
            <a:r>
              <a:rPr lang="en-US" sz="2000" dirty="0">
                <a:solidFill>
                  <a:srgbClr val="C00000"/>
                </a:solidFill>
                <a:latin typeface="Soleil" panose="02000503030000020004" pitchFamily="50" charset="0"/>
              </a:rPr>
              <a:t>Without</a:t>
            </a:r>
            <a:r>
              <a:rPr lang="en-US" sz="2000" dirty="0">
                <a:latin typeface="Soleil" panose="02000503030000020004" pitchFamily="50" charset="0"/>
              </a:rPr>
              <a:t> adapted contour mode</a:t>
            </a:r>
            <a:endParaRPr lang="en-BE" sz="2000" dirty="0">
              <a:latin typeface="Soleil" panose="02000503030000020004" pitchFamily="50" charset="0"/>
            </a:endParaRPr>
          </a:p>
        </p:txBody>
      </p:sp>
      <p:pic>
        <p:nvPicPr>
          <p:cNvPr id="35" name="Picture 34">
            <a:extLst>
              <a:ext uri="{FF2B5EF4-FFF2-40B4-BE49-F238E27FC236}">
                <a16:creationId xmlns:a16="http://schemas.microsoft.com/office/drawing/2014/main" id="{C407249C-505B-7C8B-6674-B8264F337208}"/>
              </a:ext>
            </a:extLst>
          </p:cNvPr>
          <p:cNvPicPr>
            <a:picLocks noChangeAspect="1"/>
          </p:cNvPicPr>
          <p:nvPr/>
        </p:nvPicPr>
        <p:blipFill>
          <a:blip r:embed="rId4"/>
          <a:srcRect b="8344"/>
          <a:stretch>
            <a:fillRect/>
          </a:stretch>
        </p:blipFill>
        <p:spPr>
          <a:xfrm>
            <a:off x="7943050" y="1673139"/>
            <a:ext cx="3675408" cy="3628597"/>
          </a:xfrm>
          <a:prstGeom prst="rect">
            <a:avLst/>
          </a:prstGeom>
        </p:spPr>
      </p:pic>
      <p:pic>
        <p:nvPicPr>
          <p:cNvPr id="37" name="Picture 36" descr="A colorful object with a white background&#10;&#10;AI-generated content may be incorrect.">
            <a:extLst>
              <a:ext uri="{FF2B5EF4-FFF2-40B4-BE49-F238E27FC236}">
                <a16:creationId xmlns:a16="http://schemas.microsoft.com/office/drawing/2014/main" id="{6BD785A4-B927-F06D-FFF1-BA87B45D803C}"/>
              </a:ext>
            </a:extLst>
          </p:cNvPr>
          <p:cNvPicPr>
            <a:picLocks noChangeAspect="1"/>
          </p:cNvPicPr>
          <p:nvPr/>
        </p:nvPicPr>
        <p:blipFill>
          <a:blip r:embed="rId5"/>
          <a:srcRect b="8344"/>
          <a:stretch>
            <a:fillRect/>
          </a:stretch>
        </p:blipFill>
        <p:spPr>
          <a:xfrm>
            <a:off x="7942809" y="1673139"/>
            <a:ext cx="3675912" cy="3628597"/>
          </a:xfrm>
          <a:prstGeom prst="rect">
            <a:avLst/>
          </a:prstGeom>
        </p:spPr>
      </p:pic>
      <p:pic>
        <p:nvPicPr>
          <p:cNvPr id="33" name="Picture 32" descr="A multicolored object with a height&#10;&#10;AI-generated content may be incorrect.">
            <a:extLst>
              <a:ext uri="{FF2B5EF4-FFF2-40B4-BE49-F238E27FC236}">
                <a16:creationId xmlns:a16="http://schemas.microsoft.com/office/drawing/2014/main" id="{20C9EE7F-1492-F142-7E97-24C2F3AAD973}"/>
              </a:ext>
            </a:extLst>
          </p:cNvPr>
          <p:cNvPicPr>
            <a:picLocks noChangeAspect="1"/>
          </p:cNvPicPr>
          <p:nvPr/>
        </p:nvPicPr>
        <p:blipFill>
          <a:blip r:embed="rId6"/>
          <a:srcRect b="8344"/>
          <a:stretch>
            <a:fillRect/>
          </a:stretch>
        </p:blipFill>
        <p:spPr>
          <a:xfrm>
            <a:off x="7944202" y="1673139"/>
            <a:ext cx="3672998" cy="3628597"/>
          </a:xfrm>
          <a:prstGeom prst="rect">
            <a:avLst/>
          </a:prstGeom>
        </p:spPr>
      </p:pic>
      <p:pic>
        <p:nvPicPr>
          <p:cNvPr id="41" name="Picture 40" descr="A colorful rock with a white background&#10;&#10;AI-generated content may be incorrect.">
            <a:extLst>
              <a:ext uri="{FF2B5EF4-FFF2-40B4-BE49-F238E27FC236}">
                <a16:creationId xmlns:a16="http://schemas.microsoft.com/office/drawing/2014/main" id="{5B417822-6DA5-2359-9990-D3091AACAE1E}"/>
              </a:ext>
            </a:extLst>
          </p:cNvPr>
          <p:cNvPicPr>
            <a:picLocks noChangeAspect="1"/>
          </p:cNvPicPr>
          <p:nvPr/>
        </p:nvPicPr>
        <p:blipFill>
          <a:blip r:embed="rId7"/>
          <a:srcRect t="35748" b="7049"/>
          <a:stretch>
            <a:fillRect/>
          </a:stretch>
        </p:blipFill>
        <p:spPr>
          <a:xfrm>
            <a:off x="4069395" y="2042253"/>
            <a:ext cx="3598121" cy="3306303"/>
          </a:xfrm>
          <a:prstGeom prst="rect">
            <a:avLst/>
          </a:prstGeom>
        </p:spPr>
      </p:pic>
      <p:pic>
        <p:nvPicPr>
          <p:cNvPr id="43" name="Picture 42" descr="A colorful object with many colors&#10;&#10;AI-generated content may be incorrect.">
            <a:extLst>
              <a:ext uri="{FF2B5EF4-FFF2-40B4-BE49-F238E27FC236}">
                <a16:creationId xmlns:a16="http://schemas.microsoft.com/office/drawing/2014/main" id="{3DC573AD-A2F7-7C44-CF0C-929C54C172D3}"/>
              </a:ext>
            </a:extLst>
          </p:cNvPr>
          <p:cNvPicPr>
            <a:picLocks noChangeAspect="1"/>
          </p:cNvPicPr>
          <p:nvPr/>
        </p:nvPicPr>
        <p:blipFill>
          <a:blip r:embed="rId8"/>
          <a:srcRect l="509" t="35748" b="7048"/>
          <a:stretch>
            <a:fillRect/>
          </a:stretch>
        </p:blipFill>
        <p:spPr>
          <a:xfrm>
            <a:off x="4127249" y="2042253"/>
            <a:ext cx="3499491" cy="3306303"/>
          </a:xfrm>
          <a:prstGeom prst="rect">
            <a:avLst/>
          </a:prstGeom>
        </p:spPr>
      </p:pic>
      <p:pic>
        <p:nvPicPr>
          <p:cNvPr id="45" name="Picture 44" descr="A multicolored object with a white background&#10;&#10;AI-generated content may be incorrect.">
            <a:extLst>
              <a:ext uri="{FF2B5EF4-FFF2-40B4-BE49-F238E27FC236}">
                <a16:creationId xmlns:a16="http://schemas.microsoft.com/office/drawing/2014/main" id="{F8448329-3597-334C-F41D-C23B472FF087}"/>
              </a:ext>
            </a:extLst>
          </p:cNvPr>
          <p:cNvPicPr>
            <a:picLocks noChangeAspect="1"/>
          </p:cNvPicPr>
          <p:nvPr/>
        </p:nvPicPr>
        <p:blipFill>
          <a:blip r:embed="rId9"/>
          <a:srcRect t="35748" b="7461"/>
          <a:stretch>
            <a:fillRect/>
          </a:stretch>
        </p:blipFill>
        <p:spPr>
          <a:xfrm>
            <a:off x="4093574" y="2042254"/>
            <a:ext cx="3556899" cy="3282470"/>
          </a:xfrm>
          <a:prstGeom prst="rect">
            <a:avLst/>
          </a:prstGeom>
        </p:spPr>
      </p:pic>
      <p:pic>
        <p:nvPicPr>
          <p:cNvPr id="55" name="Picture 54" descr="A multicolored sculpture of a person&#10;&#10;AI-generated content may be incorrect.">
            <a:extLst>
              <a:ext uri="{FF2B5EF4-FFF2-40B4-BE49-F238E27FC236}">
                <a16:creationId xmlns:a16="http://schemas.microsoft.com/office/drawing/2014/main" id="{1F227E24-18E8-D157-5132-61B587A10356}"/>
              </a:ext>
            </a:extLst>
          </p:cNvPr>
          <p:cNvPicPr>
            <a:picLocks noChangeAspect="1"/>
          </p:cNvPicPr>
          <p:nvPr/>
        </p:nvPicPr>
        <p:blipFill>
          <a:blip r:embed="rId10"/>
          <a:stretch>
            <a:fillRect/>
          </a:stretch>
        </p:blipFill>
        <p:spPr>
          <a:xfrm>
            <a:off x="5830649" y="-14777502"/>
            <a:ext cx="5626196" cy="6858000"/>
          </a:xfrm>
          <a:prstGeom prst="rect">
            <a:avLst/>
          </a:prstGeom>
        </p:spPr>
      </p:pic>
      <p:pic>
        <p:nvPicPr>
          <p:cNvPr id="59" name="Picture 58" descr="A blue and green colored structure&#10;&#10;AI-generated content may be incorrect.">
            <a:extLst>
              <a:ext uri="{FF2B5EF4-FFF2-40B4-BE49-F238E27FC236}">
                <a16:creationId xmlns:a16="http://schemas.microsoft.com/office/drawing/2014/main" id="{49269E20-F50F-A8CE-52FD-CA92BCFA8A47}"/>
              </a:ext>
            </a:extLst>
          </p:cNvPr>
          <p:cNvPicPr>
            <a:picLocks noChangeAspect="1"/>
          </p:cNvPicPr>
          <p:nvPr/>
        </p:nvPicPr>
        <p:blipFill>
          <a:blip r:embed="rId11"/>
          <a:stretch>
            <a:fillRect/>
          </a:stretch>
        </p:blipFill>
        <p:spPr>
          <a:xfrm>
            <a:off x="14578270" y="-10223199"/>
            <a:ext cx="5084872" cy="6858000"/>
          </a:xfrm>
          <a:prstGeom prst="rect">
            <a:avLst/>
          </a:prstGeom>
        </p:spPr>
      </p:pic>
      <p:pic>
        <p:nvPicPr>
          <p:cNvPr id="61" name="Picture 60" descr="A blue and green colored structure&#10;&#10;AI-generated content may be incorrect.">
            <a:extLst>
              <a:ext uri="{FF2B5EF4-FFF2-40B4-BE49-F238E27FC236}">
                <a16:creationId xmlns:a16="http://schemas.microsoft.com/office/drawing/2014/main" id="{21C53D21-0BB7-40DA-F056-C8994F0D66C4}"/>
              </a:ext>
            </a:extLst>
          </p:cNvPr>
          <p:cNvPicPr>
            <a:picLocks noChangeAspect="1"/>
          </p:cNvPicPr>
          <p:nvPr/>
        </p:nvPicPr>
        <p:blipFill>
          <a:blip r:embed="rId12"/>
          <a:stretch>
            <a:fillRect/>
          </a:stretch>
        </p:blipFill>
        <p:spPr>
          <a:xfrm>
            <a:off x="16315049" y="-9662854"/>
            <a:ext cx="5002967" cy="6858000"/>
          </a:xfrm>
          <a:prstGeom prst="rect">
            <a:avLst/>
          </a:prstGeom>
        </p:spPr>
      </p:pic>
      <p:pic>
        <p:nvPicPr>
          <p:cNvPr id="63" name="Picture 62" descr="A colorful object with a white background&#10;&#10;AI-generated content may be incorrect.">
            <a:extLst>
              <a:ext uri="{FF2B5EF4-FFF2-40B4-BE49-F238E27FC236}">
                <a16:creationId xmlns:a16="http://schemas.microsoft.com/office/drawing/2014/main" id="{8193CC44-E09C-546B-033E-BBBA0C16FD8C}"/>
              </a:ext>
            </a:extLst>
          </p:cNvPr>
          <p:cNvPicPr>
            <a:picLocks noChangeAspect="1"/>
          </p:cNvPicPr>
          <p:nvPr/>
        </p:nvPicPr>
        <p:blipFill>
          <a:blip r:embed="rId13"/>
          <a:stretch>
            <a:fillRect/>
          </a:stretch>
        </p:blipFill>
        <p:spPr>
          <a:xfrm>
            <a:off x="18073509" y="-10783544"/>
            <a:ext cx="4899382" cy="6858000"/>
          </a:xfrm>
          <a:prstGeom prst="rect">
            <a:avLst/>
          </a:prstGeom>
        </p:spPr>
      </p:pic>
      <p:pic>
        <p:nvPicPr>
          <p:cNvPr id="57" name="Picture 56">
            <a:extLst>
              <a:ext uri="{FF2B5EF4-FFF2-40B4-BE49-F238E27FC236}">
                <a16:creationId xmlns:a16="http://schemas.microsoft.com/office/drawing/2014/main" id="{2930D4E1-74CA-C3A3-93AF-8DEED91DB32D}"/>
              </a:ext>
            </a:extLst>
          </p:cNvPr>
          <p:cNvPicPr>
            <a:picLocks noChangeAspect="1"/>
          </p:cNvPicPr>
          <p:nvPr/>
        </p:nvPicPr>
        <p:blipFill>
          <a:blip r:embed="rId14"/>
          <a:stretch>
            <a:fillRect/>
          </a:stretch>
        </p:blipFill>
        <p:spPr>
          <a:xfrm>
            <a:off x="20098102" y="-12753288"/>
            <a:ext cx="4945186" cy="6858000"/>
          </a:xfrm>
          <a:prstGeom prst="rect">
            <a:avLst/>
          </a:prstGeom>
        </p:spPr>
      </p:pic>
      <p:sp>
        <p:nvSpPr>
          <p:cNvPr id="64" name="TextBox 63">
            <a:extLst>
              <a:ext uri="{FF2B5EF4-FFF2-40B4-BE49-F238E27FC236}">
                <a16:creationId xmlns:a16="http://schemas.microsoft.com/office/drawing/2014/main" id="{C2C7A81F-E5D8-70B5-1B5E-F6E8526C6C67}"/>
              </a:ext>
            </a:extLst>
          </p:cNvPr>
          <p:cNvSpPr txBox="1"/>
          <p:nvPr/>
        </p:nvSpPr>
        <p:spPr>
          <a:xfrm>
            <a:off x="-160877" y="1061942"/>
            <a:ext cx="4425768" cy="400110"/>
          </a:xfrm>
          <a:prstGeom prst="rect">
            <a:avLst/>
          </a:prstGeom>
          <a:noFill/>
        </p:spPr>
        <p:txBody>
          <a:bodyPr wrap="square" rtlCol="0">
            <a:spAutoFit/>
          </a:bodyPr>
          <a:lstStyle/>
          <a:p>
            <a:pPr algn="ctr"/>
            <a:r>
              <a:rPr lang="en-US" sz="2000" dirty="0">
                <a:latin typeface="Soleil" panose="02000503030000020004" pitchFamily="50" charset="0"/>
              </a:rPr>
              <a:t>Contour + hatch</a:t>
            </a:r>
            <a:endParaRPr lang="en-BE" sz="2000" dirty="0">
              <a:latin typeface="Soleil" panose="02000503030000020004" pitchFamily="50" charset="0"/>
            </a:endParaRPr>
          </a:p>
        </p:txBody>
      </p:sp>
      <p:pic>
        <p:nvPicPr>
          <p:cNvPr id="66" name="Picture 65" descr="A blue and green rock structure&#10;&#10;AI-generated content may be incorrect.">
            <a:extLst>
              <a:ext uri="{FF2B5EF4-FFF2-40B4-BE49-F238E27FC236}">
                <a16:creationId xmlns:a16="http://schemas.microsoft.com/office/drawing/2014/main" id="{0771B715-3037-2994-EE72-7C31387848F0}"/>
              </a:ext>
            </a:extLst>
          </p:cNvPr>
          <p:cNvPicPr>
            <a:picLocks noChangeAspect="1"/>
          </p:cNvPicPr>
          <p:nvPr/>
        </p:nvPicPr>
        <p:blipFill>
          <a:blip r:embed="rId15"/>
          <a:srcRect b="9620"/>
          <a:stretch>
            <a:fillRect/>
          </a:stretch>
        </p:blipFill>
        <p:spPr>
          <a:xfrm>
            <a:off x="329965" y="1599541"/>
            <a:ext cx="3643360" cy="3911136"/>
          </a:xfrm>
          <a:prstGeom prst="rect">
            <a:avLst/>
          </a:prstGeom>
        </p:spPr>
      </p:pic>
      <p:sp>
        <p:nvSpPr>
          <p:cNvPr id="65" name="TextBox 64">
            <a:extLst>
              <a:ext uri="{FF2B5EF4-FFF2-40B4-BE49-F238E27FC236}">
                <a16:creationId xmlns:a16="http://schemas.microsoft.com/office/drawing/2014/main" id="{0FCEB117-2D02-F8DB-2536-95C87ED70F48}"/>
              </a:ext>
            </a:extLst>
          </p:cNvPr>
          <p:cNvSpPr txBox="1"/>
          <p:nvPr/>
        </p:nvSpPr>
        <p:spPr>
          <a:xfrm>
            <a:off x="3569620" y="1080917"/>
            <a:ext cx="4425768" cy="400110"/>
          </a:xfrm>
          <a:prstGeom prst="rect">
            <a:avLst/>
          </a:prstGeom>
          <a:noFill/>
        </p:spPr>
        <p:txBody>
          <a:bodyPr wrap="square" rtlCol="0">
            <a:spAutoFit/>
          </a:bodyPr>
          <a:lstStyle/>
          <a:p>
            <a:pPr algn="ctr"/>
            <a:r>
              <a:rPr lang="en-US" sz="2000" dirty="0">
                <a:latin typeface="Soleil" panose="02000503030000020004" pitchFamily="50" charset="0"/>
              </a:rPr>
              <a:t>Outer contour to inner</a:t>
            </a:r>
            <a:endParaRPr lang="en-BE" sz="2000" dirty="0">
              <a:latin typeface="Soleil" panose="02000503030000020004" pitchFamily="50" charset="0"/>
            </a:endParaRPr>
          </a:p>
        </p:txBody>
      </p:sp>
      <p:pic>
        <p:nvPicPr>
          <p:cNvPr id="67" name="Picture 66">
            <a:extLst>
              <a:ext uri="{FF2B5EF4-FFF2-40B4-BE49-F238E27FC236}">
                <a16:creationId xmlns:a16="http://schemas.microsoft.com/office/drawing/2014/main" id="{F4916C87-32FE-7F05-D93F-2F288D8B9C7B}"/>
              </a:ext>
            </a:extLst>
          </p:cNvPr>
          <p:cNvPicPr>
            <a:picLocks noChangeAspect="1"/>
          </p:cNvPicPr>
          <p:nvPr/>
        </p:nvPicPr>
        <p:blipFill>
          <a:blip r:embed="rId16"/>
          <a:srcRect b="8515"/>
          <a:stretch>
            <a:fillRect/>
          </a:stretch>
        </p:blipFill>
        <p:spPr>
          <a:xfrm>
            <a:off x="313689" y="1599540"/>
            <a:ext cx="3675913" cy="3958940"/>
          </a:xfrm>
          <a:prstGeom prst="rect">
            <a:avLst/>
          </a:prstGeom>
        </p:spPr>
      </p:pic>
      <p:pic>
        <p:nvPicPr>
          <p:cNvPr id="53" name="Picture 52" descr="A multicolored object with a white background&#10;&#10;AI-generated content may be incorrect.">
            <a:extLst>
              <a:ext uri="{FF2B5EF4-FFF2-40B4-BE49-F238E27FC236}">
                <a16:creationId xmlns:a16="http://schemas.microsoft.com/office/drawing/2014/main" id="{C5DFF4C3-8DE1-89C4-A453-8A1863CF109D}"/>
              </a:ext>
            </a:extLst>
          </p:cNvPr>
          <p:cNvPicPr>
            <a:picLocks noChangeAspect="1"/>
          </p:cNvPicPr>
          <p:nvPr/>
        </p:nvPicPr>
        <p:blipFill>
          <a:blip r:embed="rId17"/>
          <a:srcRect b="9620"/>
          <a:stretch>
            <a:fillRect/>
          </a:stretch>
        </p:blipFill>
        <p:spPr>
          <a:xfrm>
            <a:off x="397087" y="1599540"/>
            <a:ext cx="3509117" cy="3911136"/>
          </a:xfrm>
          <a:prstGeom prst="rect">
            <a:avLst/>
          </a:prstGeom>
        </p:spPr>
      </p:pic>
      <p:pic>
        <p:nvPicPr>
          <p:cNvPr id="68" name="Picture 67" descr="A rainbow colored grid with white background&#10;&#10;AI-generated content may be incorrect.">
            <a:extLst>
              <a:ext uri="{FF2B5EF4-FFF2-40B4-BE49-F238E27FC236}">
                <a16:creationId xmlns:a16="http://schemas.microsoft.com/office/drawing/2014/main" id="{C789305B-4888-F028-5252-73C3B6580AC6}"/>
              </a:ext>
            </a:extLst>
          </p:cNvPr>
          <p:cNvPicPr>
            <a:picLocks noChangeAspect="1"/>
          </p:cNvPicPr>
          <p:nvPr/>
        </p:nvPicPr>
        <p:blipFill>
          <a:blip r:embed="rId18"/>
          <a:srcRect t="95093" r="85215"/>
          <a:stretch>
            <a:fillRect/>
          </a:stretch>
        </p:blipFill>
        <p:spPr>
          <a:xfrm>
            <a:off x="10253882" y="5618474"/>
            <a:ext cx="1938118" cy="453194"/>
          </a:xfrm>
          <a:prstGeom prst="rect">
            <a:avLst/>
          </a:prstGeom>
        </p:spPr>
      </p:pic>
      <p:sp>
        <p:nvSpPr>
          <p:cNvPr id="69" name="TextBox 68">
            <a:extLst>
              <a:ext uri="{FF2B5EF4-FFF2-40B4-BE49-F238E27FC236}">
                <a16:creationId xmlns:a16="http://schemas.microsoft.com/office/drawing/2014/main" id="{646D1568-FB9E-8C22-14A2-5EC044240A7F}"/>
              </a:ext>
            </a:extLst>
          </p:cNvPr>
          <p:cNvSpPr txBox="1"/>
          <p:nvPr/>
        </p:nvSpPr>
        <p:spPr>
          <a:xfrm>
            <a:off x="10427073" y="5301736"/>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pic>
        <p:nvPicPr>
          <p:cNvPr id="9" name="Picture 8">
            <a:extLst>
              <a:ext uri="{FF2B5EF4-FFF2-40B4-BE49-F238E27FC236}">
                <a16:creationId xmlns:a16="http://schemas.microsoft.com/office/drawing/2014/main" id="{14E79B65-9A55-C155-A66C-F054AC5DFD46}"/>
              </a:ext>
            </a:extLst>
          </p:cNvPr>
          <p:cNvPicPr>
            <a:picLocks noChangeAspect="1"/>
          </p:cNvPicPr>
          <p:nvPr/>
        </p:nvPicPr>
        <p:blipFill>
          <a:blip r:embed="rId19"/>
          <a:stretch>
            <a:fillRect/>
          </a:stretch>
        </p:blipFill>
        <p:spPr>
          <a:xfrm>
            <a:off x="654614" y="5544788"/>
            <a:ext cx="651600" cy="252559"/>
          </a:xfrm>
          <a:prstGeom prst="rect">
            <a:avLst/>
          </a:prstGeom>
        </p:spPr>
      </p:pic>
      <p:pic>
        <p:nvPicPr>
          <p:cNvPr id="10" name="Picture 9">
            <a:extLst>
              <a:ext uri="{FF2B5EF4-FFF2-40B4-BE49-F238E27FC236}">
                <a16:creationId xmlns:a16="http://schemas.microsoft.com/office/drawing/2014/main" id="{F97AA70B-33FA-DAD2-6D05-7691B33ED72F}"/>
              </a:ext>
            </a:extLst>
          </p:cNvPr>
          <p:cNvPicPr>
            <a:picLocks noChangeAspect="1"/>
          </p:cNvPicPr>
          <p:nvPr/>
        </p:nvPicPr>
        <p:blipFill>
          <a:blip r:embed="rId19"/>
          <a:stretch>
            <a:fillRect/>
          </a:stretch>
        </p:blipFill>
        <p:spPr>
          <a:xfrm>
            <a:off x="4473035" y="5494089"/>
            <a:ext cx="585141" cy="226800"/>
          </a:xfrm>
          <a:prstGeom prst="rect">
            <a:avLst/>
          </a:prstGeom>
        </p:spPr>
      </p:pic>
      <p:pic>
        <p:nvPicPr>
          <p:cNvPr id="13" name="Picture 12">
            <a:extLst>
              <a:ext uri="{FF2B5EF4-FFF2-40B4-BE49-F238E27FC236}">
                <a16:creationId xmlns:a16="http://schemas.microsoft.com/office/drawing/2014/main" id="{78A2F377-9A0C-CA6B-A031-7A77373E7738}"/>
              </a:ext>
            </a:extLst>
          </p:cNvPr>
          <p:cNvPicPr>
            <a:picLocks noChangeAspect="1"/>
          </p:cNvPicPr>
          <p:nvPr/>
        </p:nvPicPr>
        <p:blipFill>
          <a:blip r:embed="rId19"/>
          <a:stretch>
            <a:fillRect/>
          </a:stretch>
        </p:blipFill>
        <p:spPr>
          <a:xfrm>
            <a:off x="8392452" y="5459878"/>
            <a:ext cx="670740" cy="236089"/>
          </a:xfrm>
          <a:prstGeom prst="rect">
            <a:avLst/>
          </a:prstGeom>
        </p:spPr>
      </p:pic>
      <p:pic>
        <p:nvPicPr>
          <p:cNvPr id="2" name="Picture 1">
            <a:extLst>
              <a:ext uri="{FF2B5EF4-FFF2-40B4-BE49-F238E27FC236}">
                <a16:creationId xmlns:a16="http://schemas.microsoft.com/office/drawing/2014/main" id="{606170E0-F3FB-E5F2-38AD-10C3852FE59A}"/>
              </a:ext>
            </a:extLst>
          </p:cNvPr>
          <p:cNvPicPr>
            <a:picLocks noChangeAspect="1"/>
          </p:cNvPicPr>
          <p:nvPr/>
        </p:nvPicPr>
        <p:blipFill>
          <a:blip r:embed="rId20"/>
          <a:srcRect l="1673" t="17744" r="71250"/>
          <a:stretch>
            <a:fillRect/>
          </a:stretch>
        </p:blipFill>
        <p:spPr>
          <a:xfrm>
            <a:off x="3162837" y="954194"/>
            <a:ext cx="663129" cy="629990"/>
          </a:xfrm>
          <a:prstGeom prst="rect">
            <a:avLst/>
          </a:prstGeom>
        </p:spPr>
      </p:pic>
      <p:pic>
        <p:nvPicPr>
          <p:cNvPr id="5" name="Picture 4">
            <a:extLst>
              <a:ext uri="{FF2B5EF4-FFF2-40B4-BE49-F238E27FC236}">
                <a16:creationId xmlns:a16="http://schemas.microsoft.com/office/drawing/2014/main" id="{C0CDAFB0-9E49-98F4-07B5-D516086914DF}"/>
              </a:ext>
            </a:extLst>
          </p:cNvPr>
          <p:cNvPicPr>
            <a:picLocks noChangeAspect="1"/>
          </p:cNvPicPr>
          <p:nvPr/>
        </p:nvPicPr>
        <p:blipFill>
          <a:blip r:embed="rId20"/>
          <a:srcRect l="72923" t="16376" b="1368"/>
          <a:stretch>
            <a:fillRect/>
          </a:stretch>
        </p:blipFill>
        <p:spPr>
          <a:xfrm>
            <a:off x="7225880" y="969551"/>
            <a:ext cx="663129" cy="629990"/>
          </a:xfrm>
          <a:prstGeom prst="rect">
            <a:avLst/>
          </a:prstGeom>
        </p:spPr>
      </p:pic>
      <p:pic>
        <p:nvPicPr>
          <p:cNvPr id="8" name="Picture 7">
            <a:extLst>
              <a:ext uri="{FF2B5EF4-FFF2-40B4-BE49-F238E27FC236}">
                <a16:creationId xmlns:a16="http://schemas.microsoft.com/office/drawing/2014/main" id="{69CBA8E7-40CB-A424-A14B-D6190871FAB7}"/>
              </a:ext>
            </a:extLst>
          </p:cNvPr>
          <p:cNvPicPr>
            <a:picLocks noChangeAspect="1"/>
          </p:cNvPicPr>
          <p:nvPr/>
        </p:nvPicPr>
        <p:blipFill>
          <a:blip r:embed="rId21"/>
          <a:stretch>
            <a:fillRect/>
          </a:stretch>
        </p:blipFill>
        <p:spPr>
          <a:xfrm>
            <a:off x="32063" y="4198768"/>
            <a:ext cx="481700" cy="986097"/>
          </a:xfrm>
          <a:prstGeom prst="rect">
            <a:avLst/>
          </a:prstGeom>
        </p:spPr>
      </p:pic>
    </p:spTree>
    <p:extLst>
      <p:ext uri="{BB962C8B-B14F-4D97-AF65-F5344CB8AC3E}">
        <p14:creationId xmlns:p14="http://schemas.microsoft.com/office/powerpoint/2010/main" val="381443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23CDD-9566-C0F3-3571-FAC409DD7EB1}"/>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2C2E3CA0-9984-5864-6919-370A39FCE464}"/>
              </a:ext>
            </a:extLst>
          </p:cNvPr>
          <p:cNvSpPr>
            <a:spLocks noGrp="1"/>
          </p:cNvSpPr>
          <p:nvPr>
            <p:ph type="sldNum" sz="quarter" idx="12"/>
          </p:nvPr>
        </p:nvSpPr>
        <p:spPr/>
        <p:txBody>
          <a:bodyPr/>
          <a:lstStyle/>
          <a:p>
            <a:fld id="{0A297500-7527-634B-90F4-69D0994C32B4}" type="slidenum">
              <a:rPr lang="nl-NL" smtClean="0"/>
              <a:t>18</a:t>
            </a:fld>
            <a:endParaRPr lang="nl-NL"/>
          </a:p>
        </p:txBody>
      </p:sp>
      <p:pic>
        <p:nvPicPr>
          <p:cNvPr id="6" name="Picture 5">
            <a:extLst>
              <a:ext uri="{FF2B5EF4-FFF2-40B4-BE49-F238E27FC236}">
                <a16:creationId xmlns:a16="http://schemas.microsoft.com/office/drawing/2014/main" id="{6A7F3768-0FD4-41C2-57C2-2C412E9A5E94}"/>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009B2DC9-55C9-D1D3-859B-820F324AAD29}"/>
              </a:ext>
            </a:extLst>
          </p:cNvPr>
          <p:cNvSpPr>
            <a:spLocks noGrp="1"/>
          </p:cNvSpPr>
          <p:nvPr>
            <p:ph type="title"/>
          </p:nvPr>
        </p:nvSpPr>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F49CB21B-97C2-62AD-4C00-0D71D03A1031}"/>
              </a:ext>
            </a:extLst>
          </p:cNvPr>
          <p:cNvSpPr txBox="1">
            <a:spLocks/>
          </p:cNvSpPr>
          <p:nvPr/>
        </p:nvSpPr>
        <p:spPr>
          <a:xfrm>
            <a:off x="5260365" y="207036"/>
            <a:ext cx="6817335" cy="73639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strategy: </a:t>
            </a:r>
            <a:r>
              <a:rPr lang="en-US" sz="3200" dirty="0">
                <a:solidFill>
                  <a:srgbClr val="000000"/>
                </a:solidFill>
                <a:latin typeface="Soleil" panose="02000503030000020004" pitchFamily="50" charset="0"/>
              </a:rPr>
              <a:t>Point-scan</a:t>
            </a:r>
            <a:endParaRPr lang="en-BE" sz="3200" dirty="0">
              <a:solidFill>
                <a:srgbClr val="000000"/>
              </a:solidFill>
              <a:latin typeface="Soleil" panose="02000503030000020004" pitchFamily="50" charset="0"/>
            </a:endParaRPr>
          </a:p>
        </p:txBody>
      </p:sp>
      <p:pic>
        <p:nvPicPr>
          <p:cNvPr id="5" name="Picture 4" descr="A graph with a line drawn on it&#10;&#10;AI-generated content may be incorrect.">
            <a:extLst>
              <a:ext uri="{FF2B5EF4-FFF2-40B4-BE49-F238E27FC236}">
                <a16:creationId xmlns:a16="http://schemas.microsoft.com/office/drawing/2014/main" id="{1ECD22A0-4FDB-D1DE-7AAF-8A134AAAF5EF}"/>
              </a:ext>
            </a:extLst>
          </p:cNvPr>
          <p:cNvPicPr>
            <a:picLocks noChangeAspect="1"/>
          </p:cNvPicPr>
          <p:nvPr/>
        </p:nvPicPr>
        <p:blipFill>
          <a:blip r:embed="rId4"/>
          <a:stretch>
            <a:fillRect/>
          </a:stretch>
        </p:blipFill>
        <p:spPr>
          <a:xfrm>
            <a:off x="8595953" y="962080"/>
            <a:ext cx="3676257" cy="2757192"/>
          </a:xfrm>
          <a:prstGeom prst="rect">
            <a:avLst/>
          </a:prstGeom>
        </p:spPr>
      </p:pic>
      <p:pic>
        <p:nvPicPr>
          <p:cNvPr id="8" name="Picture 7">
            <a:extLst>
              <a:ext uri="{FF2B5EF4-FFF2-40B4-BE49-F238E27FC236}">
                <a16:creationId xmlns:a16="http://schemas.microsoft.com/office/drawing/2014/main" id="{86543691-C7FF-C965-5B29-969286B27155}"/>
              </a:ext>
            </a:extLst>
          </p:cNvPr>
          <p:cNvPicPr>
            <a:picLocks noChangeAspect="1"/>
          </p:cNvPicPr>
          <p:nvPr/>
        </p:nvPicPr>
        <p:blipFill>
          <a:blip r:embed="rId5"/>
          <a:stretch>
            <a:fillRect/>
          </a:stretch>
        </p:blipFill>
        <p:spPr>
          <a:xfrm>
            <a:off x="5621341" y="1082860"/>
            <a:ext cx="3102742" cy="4703277"/>
          </a:xfrm>
          <a:prstGeom prst="rect">
            <a:avLst/>
          </a:prstGeom>
        </p:spPr>
      </p:pic>
      <p:pic>
        <p:nvPicPr>
          <p:cNvPr id="11" name="Picture 10">
            <a:extLst>
              <a:ext uri="{FF2B5EF4-FFF2-40B4-BE49-F238E27FC236}">
                <a16:creationId xmlns:a16="http://schemas.microsoft.com/office/drawing/2014/main" id="{F9F7761A-8915-3E15-2F54-4B8DF54E4CFA}"/>
              </a:ext>
            </a:extLst>
          </p:cNvPr>
          <p:cNvPicPr>
            <a:picLocks noChangeAspect="1"/>
          </p:cNvPicPr>
          <p:nvPr/>
        </p:nvPicPr>
        <p:blipFill>
          <a:blip r:embed="rId6"/>
          <a:stretch>
            <a:fillRect/>
          </a:stretch>
        </p:blipFill>
        <p:spPr>
          <a:xfrm>
            <a:off x="5621341" y="1037229"/>
            <a:ext cx="3102742" cy="4786316"/>
          </a:xfrm>
          <a:prstGeom prst="rect">
            <a:avLst/>
          </a:prstGeom>
        </p:spPr>
      </p:pic>
      <p:pic>
        <p:nvPicPr>
          <p:cNvPr id="13" name="Picture 12">
            <a:extLst>
              <a:ext uri="{FF2B5EF4-FFF2-40B4-BE49-F238E27FC236}">
                <a16:creationId xmlns:a16="http://schemas.microsoft.com/office/drawing/2014/main" id="{3B60E3FC-6FAE-43D3-AD24-59BFC6D2A347}"/>
              </a:ext>
            </a:extLst>
          </p:cNvPr>
          <p:cNvPicPr>
            <a:picLocks noChangeAspect="1"/>
          </p:cNvPicPr>
          <p:nvPr/>
        </p:nvPicPr>
        <p:blipFill>
          <a:blip r:embed="rId7"/>
          <a:stretch>
            <a:fillRect/>
          </a:stretch>
        </p:blipFill>
        <p:spPr>
          <a:xfrm>
            <a:off x="5620307" y="1021831"/>
            <a:ext cx="3104623" cy="4814337"/>
          </a:xfrm>
          <a:prstGeom prst="rect">
            <a:avLst/>
          </a:prstGeom>
        </p:spPr>
      </p:pic>
      <p:pic>
        <p:nvPicPr>
          <p:cNvPr id="17" name="Picture 16">
            <a:extLst>
              <a:ext uri="{FF2B5EF4-FFF2-40B4-BE49-F238E27FC236}">
                <a16:creationId xmlns:a16="http://schemas.microsoft.com/office/drawing/2014/main" id="{533D894A-5E27-AEF5-C8CD-8B51EF177759}"/>
              </a:ext>
            </a:extLst>
          </p:cNvPr>
          <p:cNvPicPr>
            <a:picLocks noChangeAspect="1"/>
          </p:cNvPicPr>
          <p:nvPr/>
        </p:nvPicPr>
        <p:blipFill>
          <a:blip r:embed="rId8"/>
          <a:stretch>
            <a:fillRect/>
          </a:stretch>
        </p:blipFill>
        <p:spPr>
          <a:xfrm>
            <a:off x="56655" y="1669929"/>
            <a:ext cx="5473340" cy="3869508"/>
          </a:xfrm>
          <a:prstGeom prst="rect">
            <a:avLst/>
          </a:prstGeom>
        </p:spPr>
      </p:pic>
      <p:pic>
        <p:nvPicPr>
          <p:cNvPr id="19" name="Picture 18">
            <a:extLst>
              <a:ext uri="{FF2B5EF4-FFF2-40B4-BE49-F238E27FC236}">
                <a16:creationId xmlns:a16="http://schemas.microsoft.com/office/drawing/2014/main" id="{AE573B87-B12D-E6E0-2B0B-859E769A0AAD}"/>
              </a:ext>
            </a:extLst>
          </p:cNvPr>
          <p:cNvPicPr>
            <a:picLocks noChangeAspect="1"/>
          </p:cNvPicPr>
          <p:nvPr/>
        </p:nvPicPr>
        <p:blipFill>
          <a:blip r:embed="rId9"/>
          <a:stretch>
            <a:fillRect/>
          </a:stretch>
        </p:blipFill>
        <p:spPr>
          <a:xfrm>
            <a:off x="80889" y="1669929"/>
            <a:ext cx="5422597" cy="3869508"/>
          </a:xfrm>
          <a:prstGeom prst="rect">
            <a:avLst/>
          </a:prstGeom>
        </p:spPr>
      </p:pic>
      <p:pic>
        <p:nvPicPr>
          <p:cNvPr id="15" name="Picture 14">
            <a:extLst>
              <a:ext uri="{FF2B5EF4-FFF2-40B4-BE49-F238E27FC236}">
                <a16:creationId xmlns:a16="http://schemas.microsoft.com/office/drawing/2014/main" id="{FC95F352-9E7A-A31E-1B10-95E3481D1A12}"/>
              </a:ext>
            </a:extLst>
          </p:cNvPr>
          <p:cNvPicPr>
            <a:picLocks noChangeAspect="1"/>
          </p:cNvPicPr>
          <p:nvPr/>
        </p:nvPicPr>
        <p:blipFill>
          <a:blip r:embed="rId10"/>
          <a:stretch>
            <a:fillRect/>
          </a:stretch>
        </p:blipFill>
        <p:spPr>
          <a:xfrm>
            <a:off x="78613" y="1669929"/>
            <a:ext cx="5427362" cy="3869508"/>
          </a:xfrm>
          <a:prstGeom prst="rect">
            <a:avLst/>
          </a:prstGeom>
        </p:spPr>
      </p:pic>
      <p:sp>
        <p:nvSpPr>
          <p:cNvPr id="22" name="TextBox 21">
            <a:extLst>
              <a:ext uri="{FF2B5EF4-FFF2-40B4-BE49-F238E27FC236}">
                <a16:creationId xmlns:a16="http://schemas.microsoft.com/office/drawing/2014/main" id="{0C73CC52-1CC1-FE95-A8DD-BBDDF18765FE}"/>
              </a:ext>
            </a:extLst>
          </p:cNvPr>
          <p:cNvSpPr txBox="1"/>
          <p:nvPr/>
        </p:nvSpPr>
        <p:spPr>
          <a:xfrm>
            <a:off x="402101" y="1247516"/>
            <a:ext cx="4425768" cy="400110"/>
          </a:xfrm>
          <a:prstGeom prst="rect">
            <a:avLst/>
          </a:prstGeom>
          <a:noFill/>
        </p:spPr>
        <p:txBody>
          <a:bodyPr wrap="square" rtlCol="0">
            <a:spAutoFit/>
          </a:bodyPr>
          <a:lstStyle/>
          <a:p>
            <a:pPr algn="ctr"/>
            <a:r>
              <a:rPr lang="en-US" sz="2000" dirty="0">
                <a:latin typeface="Soleil" panose="02000503030000020004" pitchFamily="50" charset="0"/>
              </a:rPr>
              <a:t>Min-max – side views</a:t>
            </a:r>
            <a:endParaRPr lang="en-BE" sz="2000" dirty="0">
              <a:latin typeface="Soleil" panose="02000503030000020004" pitchFamily="50" charset="0"/>
            </a:endParaRPr>
          </a:p>
        </p:txBody>
      </p:sp>
      <p:cxnSp>
        <p:nvCxnSpPr>
          <p:cNvPr id="23" name="Straight Connector 22">
            <a:extLst>
              <a:ext uri="{FF2B5EF4-FFF2-40B4-BE49-F238E27FC236}">
                <a16:creationId xmlns:a16="http://schemas.microsoft.com/office/drawing/2014/main" id="{B8C2E2ED-9EBD-D176-221A-4EC00E3B463F}"/>
              </a:ext>
            </a:extLst>
          </p:cNvPr>
          <p:cNvCxnSpPr>
            <a:cxnSpLocks/>
          </p:cNvCxnSpPr>
          <p:nvPr/>
        </p:nvCxnSpPr>
        <p:spPr>
          <a:xfrm>
            <a:off x="9409577" y="1319980"/>
            <a:ext cx="0" cy="208800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40A1C1B-1452-BB0C-DD71-33E17E4B8373}"/>
              </a:ext>
            </a:extLst>
          </p:cNvPr>
          <p:cNvCxnSpPr>
            <a:cxnSpLocks/>
          </p:cNvCxnSpPr>
          <p:nvPr/>
        </p:nvCxnSpPr>
        <p:spPr>
          <a:xfrm>
            <a:off x="9740652" y="1319980"/>
            <a:ext cx="0" cy="208800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3C9598E-0C0D-29F3-7FEF-47630CCC25C0}"/>
              </a:ext>
            </a:extLst>
          </p:cNvPr>
          <p:cNvCxnSpPr>
            <a:cxnSpLocks/>
          </p:cNvCxnSpPr>
          <p:nvPr/>
        </p:nvCxnSpPr>
        <p:spPr>
          <a:xfrm>
            <a:off x="10408059" y="1309470"/>
            <a:ext cx="0" cy="208800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pic>
        <p:nvPicPr>
          <p:cNvPr id="26" name="Picture 25" descr="A rainbow colored grid with white background&#10;&#10;AI-generated content may be incorrect.">
            <a:extLst>
              <a:ext uri="{FF2B5EF4-FFF2-40B4-BE49-F238E27FC236}">
                <a16:creationId xmlns:a16="http://schemas.microsoft.com/office/drawing/2014/main" id="{4D5FE3D8-46E0-DA97-7873-27ADFE8A7772}"/>
              </a:ext>
            </a:extLst>
          </p:cNvPr>
          <p:cNvPicPr>
            <a:picLocks noChangeAspect="1"/>
          </p:cNvPicPr>
          <p:nvPr/>
        </p:nvPicPr>
        <p:blipFill>
          <a:blip r:embed="rId11"/>
          <a:srcRect t="95093" r="85215"/>
          <a:stretch>
            <a:fillRect/>
          </a:stretch>
        </p:blipFill>
        <p:spPr>
          <a:xfrm>
            <a:off x="9819465" y="5064025"/>
            <a:ext cx="1938118" cy="453194"/>
          </a:xfrm>
          <a:prstGeom prst="rect">
            <a:avLst/>
          </a:prstGeom>
        </p:spPr>
      </p:pic>
      <p:sp>
        <p:nvSpPr>
          <p:cNvPr id="28" name="TextBox 27">
            <a:extLst>
              <a:ext uri="{FF2B5EF4-FFF2-40B4-BE49-F238E27FC236}">
                <a16:creationId xmlns:a16="http://schemas.microsoft.com/office/drawing/2014/main" id="{2E2D9955-2010-DA33-2351-2A936E72B979}"/>
              </a:ext>
            </a:extLst>
          </p:cNvPr>
          <p:cNvSpPr txBox="1"/>
          <p:nvPr/>
        </p:nvSpPr>
        <p:spPr>
          <a:xfrm>
            <a:off x="9992656" y="4756912"/>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pic>
        <p:nvPicPr>
          <p:cNvPr id="2" name="Picture 1">
            <a:extLst>
              <a:ext uri="{FF2B5EF4-FFF2-40B4-BE49-F238E27FC236}">
                <a16:creationId xmlns:a16="http://schemas.microsoft.com/office/drawing/2014/main" id="{5D2E4F3E-CDBE-5929-10F9-9D3096BDF7C0}"/>
              </a:ext>
            </a:extLst>
          </p:cNvPr>
          <p:cNvPicPr>
            <a:picLocks noChangeAspect="1"/>
          </p:cNvPicPr>
          <p:nvPr/>
        </p:nvPicPr>
        <p:blipFill>
          <a:blip r:embed="rId12"/>
          <a:stretch>
            <a:fillRect/>
          </a:stretch>
        </p:blipFill>
        <p:spPr>
          <a:xfrm>
            <a:off x="8724930" y="4325696"/>
            <a:ext cx="481700" cy="986097"/>
          </a:xfrm>
          <a:prstGeom prst="rect">
            <a:avLst/>
          </a:prstGeom>
        </p:spPr>
      </p:pic>
    </p:spTree>
    <p:extLst>
      <p:ext uri="{BB962C8B-B14F-4D97-AF65-F5344CB8AC3E}">
        <p14:creationId xmlns:p14="http://schemas.microsoft.com/office/powerpoint/2010/main" val="36262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1B8C0-134A-568C-1AB7-369E225DAF7B}"/>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492783DF-BF03-A245-C221-66280D237264}"/>
              </a:ext>
            </a:extLst>
          </p:cNvPr>
          <p:cNvSpPr/>
          <p:nvPr/>
        </p:nvSpPr>
        <p:spPr>
          <a:xfrm>
            <a:off x="10685016" y="5069611"/>
            <a:ext cx="529607" cy="221015"/>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Tijdelijke aanduiding voor dianummer 3">
            <a:extLst>
              <a:ext uri="{FF2B5EF4-FFF2-40B4-BE49-F238E27FC236}">
                <a16:creationId xmlns:a16="http://schemas.microsoft.com/office/drawing/2014/main" id="{7123ACCA-33E8-DE6F-914A-961DCF3FCD2C}"/>
              </a:ext>
            </a:extLst>
          </p:cNvPr>
          <p:cNvSpPr>
            <a:spLocks noGrp="1"/>
          </p:cNvSpPr>
          <p:nvPr>
            <p:ph type="sldNum" sz="quarter" idx="12"/>
          </p:nvPr>
        </p:nvSpPr>
        <p:spPr/>
        <p:txBody>
          <a:bodyPr/>
          <a:lstStyle/>
          <a:p>
            <a:fld id="{0A297500-7527-634B-90F4-69D0994C32B4}" type="slidenum">
              <a:rPr lang="nl-NL" smtClean="0"/>
              <a:t>19</a:t>
            </a:fld>
            <a:endParaRPr lang="nl-NL"/>
          </a:p>
        </p:txBody>
      </p:sp>
      <p:pic>
        <p:nvPicPr>
          <p:cNvPr id="6" name="Picture 5">
            <a:extLst>
              <a:ext uri="{FF2B5EF4-FFF2-40B4-BE49-F238E27FC236}">
                <a16:creationId xmlns:a16="http://schemas.microsoft.com/office/drawing/2014/main" id="{CCA19144-9200-49A9-2E7D-B0245EA904C3}"/>
              </a:ext>
            </a:extLst>
          </p:cNvPr>
          <p:cNvPicPr>
            <a:picLocks noChangeAspect="1"/>
          </p:cNvPicPr>
          <p:nvPr/>
        </p:nvPicPr>
        <p:blipFill>
          <a:blip r:embed="rId2"/>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9D9DDE19-2776-9A5B-AA43-693D0B815276}"/>
              </a:ext>
            </a:extLst>
          </p:cNvPr>
          <p:cNvSpPr>
            <a:spLocks noGrp="1"/>
          </p:cNvSpPr>
          <p:nvPr>
            <p:ph type="title"/>
          </p:nvPr>
        </p:nvSpPr>
        <p:spPr/>
        <p:txBody>
          <a:bodyPr/>
          <a:lstStyle/>
          <a:p>
            <a:r>
              <a:rPr lang="en-US" b="1" dirty="0">
                <a:latin typeface="Soleil" panose="02000503030000020004" pitchFamily="50" charset="0"/>
              </a:rPr>
              <a:t>Conclusions</a:t>
            </a:r>
            <a:endParaRPr lang="en-BE" b="1" dirty="0">
              <a:latin typeface="Soleil" panose="02000503030000020004" pitchFamily="50" charset="0"/>
            </a:endParaRPr>
          </a:p>
        </p:txBody>
      </p:sp>
      <p:pic>
        <p:nvPicPr>
          <p:cNvPr id="2" name="Picture 1" descr="A brown cube with holes&#10;&#10;AI-generated content may be incorrect.">
            <a:extLst>
              <a:ext uri="{FF2B5EF4-FFF2-40B4-BE49-F238E27FC236}">
                <a16:creationId xmlns:a16="http://schemas.microsoft.com/office/drawing/2014/main" id="{F7DEA343-48D6-74E5-CA20-DC06AEAF98FE}"/>
              </a:ext>
            </a:extLst>
          </p:cNvPr>
          <p:cNvPicPr>
            <a:picLocks/>
          </p:cNvPicPr>
          <p:nvPr/>
        </p:nvPicPr>
        <p:blipFill>
          <a:blip r:embed="rId3"/>
          <a:srcRect l="54548" t="48490" r="16594" b="34719"/>
          <a:stretch>
            <a:fillRect/>
          </a:stretch>
        </p:blipFill>
        <p:spPr>
          <a:xfrm>
            <a:off x="480800" y="1322213"/>
            <a:ext cx="216000" cy="216000"/>
          </a:xfrm>
          <a:prstGeom prst="rect">
            <a:avLst/>
          </a:prstGeom>
        </p:spPr>
      </p:pic>
      <p:sp>
        <p:nvSpPr>
          <p:cNvPr id="5" name="TextBox 4">
            <a:extLst>
              <a:ext uri="{FF2B5EF4-FFF2-40B4-BE49-F238E27FC236}">
                <a16:creationId xmlns:a16="http://schemas.microsoft.com/office/drawing/2014/main" id="{D6A3DD1D-FDCC-163A-E695-C3AF6A3708B8}"/>
              </a:ext>
            </a:extLst>
          </p:cNvPr>
          <p:cNvSpPr txBox="1"/>
          <p:nvPr/>
        </p:nvSpPr>
        <p:spPr>
          <a:xfrm>
            <a:off x="1020799" y="1207095"/>
            <a:ext cx="6414993" cy="769441"/>
          </a:xfrm>
          <a:prstGeom prst="rect">
            <a:avLst/>
          </a:prstGeom>
          <a:noFill/>
        </p:spPr>
        <p:txBody>
          <a:bodyPr wrap="square" rtlCol="0">
            <a:spAutoFit/>
          </a:bodyPr>
          <a:lstStyle/>
          <a:p>
            <a:r>
              <a:rPr lang="en-US" sz="2200" dirty="0">
                <a:latin typeface="Soleil" panose="02000503030000020004" pitchFamily="50" charset="0"/>
              </a:rPr>
              <a:t>Dimensional accuracy is challenging for copper because of deep and irregular melt pools</a:t>
            </a:r>
            <a:endParaRPr lang="en-BE" sz="2200" dirty="0">
              <a:latin typeface="Soleil" panose="02000503030000020004" pitchFamily="50" charset="0"/>
            </a:endParaRPr>
          </a:p>
        </p:txBody>
      </p:sp>
      <p:sp>
        <p:nvSpPr>
          <p:cNvPr id="8" name="TextBox 7">
            <a:extLst>
              <a:ext uri="{FF2B5EF4-FFF2-40B4-BE49-F238E27FC236}">
                <a16:creationId xmlns:a16="http://schemas.microsoft.com/office/drawing/2014/main" id="{2EE0F130-BC88-6CA8-BB0D-1BDC553D2307}"/>
              </a:ext>
            </a:extLst>
          </p:cNvPr>
          <p:cNvSpPr txBox="1"/>
          <p:nvPr/>
        </p:nvSpPr>
        <p:spPr>
          <a:xfrm>
            <a:off x="1020800" y="2190492"/>
            <a:ext cx="6573533" cy="769441"/>
          </a:xfrm>
          <a:prstGeom prst="rect">
            <a:avLst/>
          </a:prstGeom>
          <a:noFill/>
        </p:spPr>
        <p:txBody>
          <a:bodyPr wrap="square" rtlCol="0">
            <a:spAutoFit/>
          </a:bodyPr>
          <a:lstStyle/>
          <a:p>
            <a:r>
              <a:rPr lang="en-US" sz="2200" dirty="0">
                <a:latin typeface="Soleil" panose="02000503030000020004" pitchFamily="50" charset="0"/>
              </a:rPr>
              <a:t>Adapted contour mode can improve irregularities and reduce volume fraction deviation </a:t>
            </a:r>
            <a:endParaRPr lang="en-BE" sz="2200" dirty="0">
              <a:latin typeface="Soleil" panose="02000503030000020004" pitchFamily="50" charset="0"/>
            </a:endParaRPr>
          </a:p>
        </p:txBody>
      </p:sp>
      <p:sp>
        <p:nvSpPr>
          <p:cNvPr id="9" name="TextBox 8">
            <a:extLst>
              <a:ext uri="{FF2B5EF4-FFF2-40B4-BE49-F238E27FC236}">
                <a16:creationId xmlns:a16="http://schemas.microsoft.com/office/drawing/2014/main" id="{DE25ADF0-7847-9E19-9BF7-075DADE3068F}"/>
              </a:ext>
            </a:extLst>
          </p:cNvPr>
          <p:cNvSpPr txBox="1"/>
          <p:nvPr/>
        </p:nvSpPr>
        <p:spPr>
          <a:xfrm>
            <a:off x="1020800" y="3173889"/>
            <a:ext cx="6646825" cy="769441"/>
          </a:xfrm>
          <a:prstGeom prst="rect">
            <a:avLst/>
          </a:prstGeom>
          <a:noFill/>
        </p:spPr>
        <p:txBody>
          <a:bodyPr wrap="square" rtlCol="0">
            <a:spAutoFit/>
          </a:bodyPr>
          <a:lstStyle/>
          <a:p>
            <a:r>
              <a:rPr lang="en-US" sz="2200" dirty="0">
                <a:latin typeface="Soleil" panose="02000503030000020004" pitchFamily="50" charset="0"/>
              </a:rPr>
              <a:t>Point-scan lattices:</a:t>
            </a:r>
          </a:p>
          <a:p>
            <a:r>
              <a:rPr lang="en-US" sz="2200" dirty="0">
                <a:latin typeface="Soleil" panose="02000503030000020004" pitchFamily="50" charset="0"/>
              </a:rPr>
              <a:t>identify minimum manufacturing limit</a:t>
            </a:r>
            <a:endParaRPr lang="en-BE" sz="2200" dirty="0">
              <a:latin typeface="Soleil" panose="02000503030000020004" pitchFamily="50" charset="0"/>
            </a:endParaRPr>
          </a:p>
        </p:txBody>
      </p:sp>
      <p:sp>
        <p:nvSpPr>
          <p:cNvPr id="10" name="TextBox 9">
            <a:extLst>
              <a:ext uri="{FF2B5EF4-FFF2-40B4-BE49-F238E27FC236}">
                <a16:creationId xmlns:a16="http://schemas.microsoft.com/office/drawing/2014/main" id="{272A2359-F2D4-161C-5ACF-A55E5347E8CB}"/>
              </a:ext>
            </a:extLst>
          </p:cNvPr>
          <p:cNvSpPr txBox="1"/>
          <p:nvPr/>
        </p:nvSpPr>
        <p:spPr>
          <a:xfrm>
            <a:off x="1020800" y="4099155"/>
            <a:ext cx="6265524" cy="769441"/>
          </a:xfrm>
          <a:prstGeom prst="rect">
            <a:avLst/>
          </a:prstGeom>
          <a:noFill/>
        </p:spPr>
        <p:txBody>
          <a:bodyPr wrap="square" rtlCol="0">
            <a:spAutoFit/>
          </a:bodyPr>
          <a:lstStyle/>
          <a:p>
            <a:r>
              <a:rPr lang="en-US" sz="2200" dirty="0">
                <a:latin typeface="Soleil" panose="02000503030000020004" pitchFamily="50" charset="0"/>
              </a:rPr>
              <a:t>Compressive mechanical properties are unlikely to be affected by the scanning strategy</a:t>
            </a:r>
            <a:endParaRPr lang="en-BE" sz="2200" dirty="0">
              <a:latin typeface="Soleil" panose="02000503030000020004" pitchFamily="50" charset="0"/>
            </a:endParaRPr>
          </a:p>
        </p:txBody>
      </p:sp>
      <p:sp>
        <p:nvSpPr>
          <p:cNvPr id="11" name="TextBox 10">
            <a:extLst>
              <a:ext uri="{FF2B5EF4-FFF2-40B4-BE49-F238E27FC236}">
                <a16:creationId xmlns:a16="http://schemas.microsoft.com/office/drawing/2014/main" id="{1D1FFBDD-C044-454E-6305-11DA6DE04E0C}"/>
              </a:ext>
            </a:extLst>
          </p:cNvPr>
          <p:cNvSpPr txBox="1"/>
          <p:nvPr/>
        </p:nvSpPr>
        <p:spPr>
          <a:xfrm>
            <a:off x="1020800" y="4978822"/>
            <a:ext cx="6332901" cy="769441"/>
          </a:xfrm>
          <a:prstGeom prst="rect">
            <a:avLst/>
          </a:prstGeom>
          <a:noFill/>
        </p:spPr>
        <p:txBody>
          <a:bodyPr wrap="square" rtlCol="0">
            <a:spAutoFit/>
          </a:bodyPr>
          <a:lstStyle/>
          <a:p>
            <a:r>
              <a:rPr lang="en-US" sz="2200" dirty="0">
                <a:latin typeface="Soleil" panose="02000503030000020004" pitchFamily="50" charset="0"/>
              </a:rPr>
              <a:t>DVC </a:t>
            </a:r>
            <a:r>
              <a:rPr lang="en-US" sz="2200" dirty="0" err="1">
                <a:latin typeface="Soleil" panose="02000503030000020004" pitchFamily="50" charset="0"/>
              </a:rPr>
              <a:t>visualised</a:t>
            </a:r>
            <a:r>
              <a:rPr lang="en-US" sz="2200" dirty="0">
                <a:latin typeface="Soleil" panose="02000503030000020004" pitchFamily="50" charset="0"/>
              </a:rPr>
              <a:t> strain </a:t>
            </a:r>
            <a:r>
              <a:rPr lang="en-US" sz="2200" dirty="0" err="1">
                <a:latin typeface="Soleil" panose="02000503030000020004" pitchFamily="50" charset="0"/>
              </a:rPr>
              <a:t>localisations</a:t>
            </a:r>
            <a:r>
              <a:rPr lang="en-US" sz="2200" dirty="0">
                <a:latin typeface="Soleil" panose="02000503030000020004" pitchFamily="50" charset="0"/>
              </a:rPr>
              <a:t>, dominated by strut bending </a:t>
            </a:r>
            <a:endParaRPr lang="en-BE" sz="2200" dirty="0">
              <a:latin typeface="Soleil" panose="02000503030000020004" pitchFamily="50" charset="0"/>
            </a:endParaRPr>
          </a:p>
        </p:txBody>
      </p:sp>
      <p:sp>
        <p:nvSpPr>
          <p:cNvPr id="12" name="TextBox 11">
            <a:extLst>
              <a:ext uri="{FF2B5EF4-FFF2-40B4-BE49-F238E27FC236}">
                <a16:creationId xmlns:a16="http://schemas.microsoft.com/office/drawing/2014/main" id="{7F68DA6B-2E8F-74EB-C263-4723BC56DCED}"/>
              </a:ext>
            </a:extLst>
          </p:cNvPr>
          <p:cNvSpPr txBox="1"/>
          <p:nvPr/>
        </p:nvSpPr>
        <p:spPr>
          <a:xfrm>
            <a:off x="3299651" y="5343073"/>
            <a:ext cx="9176387" cy="430887"/>
          </a:xfrm>
          <a:prstGeom prst="rect">
            <a:avLst/>
          </a:prstGeom>
          <a:noFill/>
        </p:spPr>
        <p:txBody>
          <a:bodyPr wrap="square" rtlCol="0">
            <a:spAutoFit/>
          </a:bodyPr>
          <a:lstStyle/>
          <a:p>
            <a:r>
              <a:rPr lang="en-US" sz="2200" dirty="0">
                <a:latin typeface="Soleil" panose="02000503030000020004" pitchFamily="50" charset="0"/>
                <a:sym typeface="Wingdings" panose="05000000000000000000" pitchFamily="2" charset="2"/>
              </a:rPr>
              <a:t> </a:t>
            </a:r>
            <a:r>
              <a:rPr lang="en-US" sz="2200" dirty="0">
                <a:latin typeface="Soleil" panose="02000503030000020004" pitchFamily="50" charset="0"/>
              </a:rPr>
              <a:t>scanning strategy does not seem to affect strain </a:t>
            </a:r>
            <a:r>
              <a:rPr lang="en-US" sz="2200" dirty="0" err="1">
                <a:latin typeface="Soleil" panose="02000503030000020004" pitchFamily="50" charset="0"/>
              </a:rPr>
              <a:t>behaviour</a:t>
            </a:r>
            <a:endParaRPr lang="en-BE" sz="2200" dirty="0">
              <a:latin typeface="Soleil" panose="02000503030000020004" pitchFamily="50" charset="0"/>
            </a:endParaRPr>
          </a:p>
        </p:txBody>
      </p:sp>
      <p:pic>
        <p:nvPicPr>
          <p:cNvPr id="13" name="Picture 12" descr="A brown cube with holes&#10;&#10;AI-generated content may be incorrect.">
            <a:extLst>
              <a:ext uri="{FF2B5EF4-FFF2-40B4-BE49-F238E27FC236}">
                <a16:creationId xmlns:a16="http://schemas.microsoft.com/office/drawing/2014/main" id="{5147CFDE-2828-2E1E-C59F-DEE7A7AA0422}"/>
              </a:ext>
            </a:extLst>
          </p:cNvPr>
          <p:cNvPicPr>
            <a:picLocks/>
          </p:cNvPicPr>
          <p:nvPr/>
        </p:nvPicPr>
        <p:blipFill>
          <a:blip r:embed="rId3"/>
          <a:srcRect l="54548" t="48490" r="16594" b="34719"/>
          <a:stretch>
            <a:fillRect/>
          </a:stretch>
        </p:blipFill>
        <p:spPr>
          <a:xfrm>
            <a:off x="480800" y="2289467"/>
            <a:ext cx="216000" cy="216000"/>
          </a:xfrm>
          <a:prstGeom prst="rect">
            <a:avLst/>
          </a:prstGeom>
        </p:spPr>
      </p:pic>
      <p:pic>
        <p:nvPicPr>
          <p:cNvPr id="14" name="Picture 13" descr="A brown cube with holes&#10;&#10;AI-generated content may be incorrect.">
            <a:extLst>
              <a:ext uri="{FF2B5EF4-FFF2-40B4-BE49-F238E27FC236}">
                <a16:creationId xmlns:a16="http://schemas.microsoft.com/office/drawing/2014/main" id="{D9D360DB-17D3-7843-5075-DAE21F3E4DB2}"/>
              </a:ext>
            </a:extLst>
          </p:cNvPr>
          <p:cNvPicPr>
            <a:picLocks/>
          </p:cNvPicPr>
          <p:nvPr/>
        </p:nvPicPr>
        <p:blipFill>
          <a:blip r:embed="rId3"/>
          <a:srcRect l="54548" t="48490" r="16594" b="34719"/>
          <a:stretch>
            <a:fillRect/>
          </a:stretch>
        </p:blipFill>
        <p:spPr>
          <a:xfrm>
            <a:off x="480800" y="3302870"/>
            <a:ext cx="216000" cy="216000"/>
          </a:xfrm>
          <a:prstGeom prst="rect">
            <a:avLst/>
          </a:prstGeom>
        </p:spPr>
      </p:pic>
      <p:pic>
        <p:nvPicPr>
          <p:cNvPr id="15" name="Picture 14" descr="A brown cube with holes&#10;&#10;AI-generated content may be incorrect.">
            <a:extLst>
              <a:ext uri="{FF2B5EF4-FFF2-40B4-BE49-F238E27FC236}">
                <a16:creationId xmlns:a16="http://schemas.microsoft.com/office/drawing/2014/main" id="{9BB169BA-C8C2-2D4A-7AE6-402F5FB4E7C6}"/>
              </a:ext>
            </a:extLst>
          </p:cNvPr>
          <p:cNvPicPr>
            <a:picLocks/>
          </p:cNvPicPr>
          <p:nvPr/>
        </p:nvPicPr>
        <p:blipFill>
          <a:blip r:embed="rId3"/>
          <a:srcRect l="54548" t="48490" r="16594" b="34719"/>
          <a:stretch>
            <a:fillRect/>
          </a:stretch>
        </p:blipFill>
        <p:spPr>
          <a:xfrm>
            <a:off x="480800" y="4245904"/>
            <a:ext cx="216000" cy="216000"/>
          </a:xfrm>
          <a:prstGeom prst="rect">
            <a:avLst/>
          </a:prstGeom>
        </p:spPr>
      </p:pic>
      <p:pic>
        <p:nvPicPr>
          <p:cNvPr id="16" name="Picture 15" descr="A brown cube with holes&#10;&#10;AI-generated content may be incorrect.">
            <a:extLst>
              <a:ext uri="{FF2B5EF4-FFF2-40B4-BE49-F238E27FC236}">
                <a16:creationId xmlns:a16="http://schemas.microsoft.com/office/drawing/2014/main" id="{3945E0BC-3870-15A4-D2C6-217E629D45DD}"/>
              </a:ext>
            </a:extLst>
          </p:cNvPr>
          <p:cNvPicPr>
            <a:picLocks/>
          </p:cNvPicPr>
          <p:nvPr/>
        </p:nvPicPr>
        <p:blipFill>
          <a:blip r:embed="rId3"/>
          <a:srcRect l="54548" t="48490" r="16594" b="34719"/>
          <a:stretch>
            <a:fillRect/>
          </a:stretch>
        </p:blipFill>
        <p:spPr>
          <a:xfrm>
            <a:off x="480800" y="5128843"/>
            <a:ext cx="216000" cy="216000"/>
          </a:xfrm>
          <a:prstGeom prst="rect">
            <a:avLst/>
          </a:prstGeom>
        </p:spPr>
      </p:pic>
      <p:pic>
        <p:nvPicPr>
          <p:cNvPr id="17" name="Picture 16" descr="A close-up of a microscope&#10;&#10;AI-generated content may be incorrect.">
            <a:extLst>
              <a:ext uri="{FF2B5EF4-FFF2-40B4-BE49-F238E27FC236}">
                <a16:creationId xmlns:a16="http://schemas.microsoft.com/office/drawing/2014/main" id="{06BBD565-39C0-D8DF-4531-41FD681F376E}"/>
              </a:ext>
            </a:extLst>
          </p:cNvPr>
          <p:cNvPicPr>
            <a:picLocks noChangeAspect="1"/>
          </p:cNvPicPr>
          <p:nvPr/>
        </p:nvPicPr>
        <p:blipFill>
          <a:blip r:embed="rId4"/>
          <a:srcRect l="40066" t="52048"/>
          <a:stretch>
            <a:fillRect/>
          </a:stretch>
        </p:blipFill>
        <p:spPr>
          <a:xfrm>
            <a:off x="8049386" y="1813934"/>
            <a:ext cx="3522971" cy="1452192"/>
          </a:xfrm>
          <a:prstGeom prst="rect">
            <a:avLst/>
          </a:prstGeom>
        </p:spPr>
      </p:pic>
      <p:pic>
        <p:nvPicPr>
          <p:cNvPr id="19" name="Picture 18" descr="A comparison of white powder&#10;&#10;AI-generated content may be incorrect.">
            <a:extLst>
              <a:ext uri="{FF2B5EF4-FFF2-40B4-BE49-F238E27FC236}">
                <a16:creationId xmlns:a16="http://schemas.microsoft.com/office/drawing/2014/main" id="{B6D9E54D-66B8-338D-2A93-12399957181C}"/>
              </a:ext>
            </a:extLst>
          </p:cNvPr>
          <p:cNvPicPr>
            <a:picLocks noChangeAspect="1"/>
          </p:cNvPicPr>
          <p:nvPr/>
        </p:nvPicPr>
        <p:blipFill>
          <a:blip r:embed="rId5"/>
          <a:srcRect l="30047" t="10329" r="54461" b="49864"/>
          <a:stretch>
            <a:fillRect/>
          </a:stretch>
        </p:blipFill>
        <p:spPr>
          <a:xfrm>
            <a:off x="8266223" y="221277"/>
            <a:ext cx="1400175" cy="1417284"/>
          </a:xfrm>
          <a:prstGeom prst="rect">
            <a:avLst/>
          </a:prstGeom>
        </p:spPr>
      </p:pic>
      <p:pic>
        <p:nvPicPr>
          <p:cNvPr id="20" name="Picture 19" descr="A comparison of white powder&#10;&#10;AI-generated content may be incorrect.">
            <a:extLst>
              <a:ext uri="{FF2B5EF4-FFF2-40B4-BE49-F238E27FC236}">
                <a16:creationId xmlns:a16="http://schemas.microsoft.com/office/drawing/2014/main" id="{C2C26871-630B-9C26-A6D8-1F6515810985}"/>
              </a:ext>
            </a:extLst>
          </p:cNvPr>
          <p:cNvPicPr>
            <a:picLocks noChangeAspect="1"/>
          </p:cNvPicPr>
          <p:nvPr/>
        </p:nvPicPr>
        <p:blipFill>
          <a:blip r:embed="rId5"/>
          <a:srcRect l="36385" t="80288" r="54912" b="13775"/>
          <a:stretch>
            <a:fillRect/>
          </a:stretch>
        </p:blipFill>
        <p:spPr>
          <a:xfrm>
            <a:off x="8266223" y="1427182"/>
            <a:ext cx="786582" cy="211379"/>
          </a:xfrm>
          <a:prstGeom prst="rect">
            <a:avLst/>
          </a:prstGeom>
        </p:spPr>
      </p:pic>
      <p:pic>
        <p:nvPicPr>
          <p:cNvPr id="22" name="Content Placeholder 4" descr="A screenshot of a computer generated image&#10;&#10;AI-generated content may be incorrect.">
            <a:extLst>
              <a:ext uri="{FF2B5EF4-FFF2-40B4-BE49-F238E27FC236}">
                <a16:creationId xmlns:a16="http://schemas.microsoft.com/office/drawing/2014/main" id="{953CA154-901A-CD31-4CDC-06189F4CF39F}"/>
              </a:ext>
            </a:extLst>
          </p:cNvPr>
          <p:cNvPicPr>
            <a:picLocks noGrp="1" noChangeAspect="1"/>
          </p:cNvPicPr>
          <p:nvPr>
            <p:ph idx="1"/>
          </p:nvPr>
        </p:nvPicPr>
        <p:blipFill>
          <a:blip r:embed="rId6"/>
          <a:srcRect l="10716" t="7241" r="47662" b="46425"/>
          <a:stretch>
            <a:fillRect/>
          </a:stretch>
        </p:blipFill>
        <p:spPr>
          <a:xfrm>
            <a:off x="7770246" y="3568467"/>
            <a:ext cx="1962351" cy="1469946"/>
          </a:xfrm>
        </p:spPr>
      </p:pic>
      <p:pic>
        <p:nvPicPr>
          <p:cNvPr id="23" name="Picture 22">
            <a:extLst>
              <a:ext uri="{FF2B5EF4-FFF2-40B4-BE49-F238E27FC236}">
                <a16:creationId xmlns:a16="http://schemas.microsoft.com/office/drawing/2014/main" id="{F52FC671-2EE4-7AC6-366D-E834C31FF990}"/>
              </a:ext>
            </a:extLst>
          </p:cNvPr>
          <p:cNvPicPr>
            <a:picLocks noChangeAspect="1"/>
          </p:cNvPicPr>
          <p:nvPr/>
        </p:nvPicPr>
        <p:blipFill>
          <a:blip r:embed="rId7"/>
          <a:srcRect l="20619" b="45965"/>
          <a:stretch>
            <a:fillRect/>
          </a:stretch>
        </p:blipFill>
        <p:spPr>
          <a:xfrm>
            <a:off x="10197849" y="3471245"/>
            <a:ext cx="1503943" cy="1551834"/>
          </a:xfrm>
          <a:prstGeom prst="rect">
            <a:avLst/>
          </a:prstGeom>
        </p:spPr>
      </p:pic>
      <p:sp>
        <p:nvSpPr>
          <p:cNvPr id="26" name="Rectangle 25">
            <a:extLst>
              <a:ext uri="{FF2B5EF4-FFF2-40B4-BE49-F238E27FC236}">
                <a16:creationId xmlns:a16="http://schemas.microsoft.com/office/drawing/2014/main" id="{9873BB24-D7BE-4B9D-2C6C-B8BEECCA2DC2}"/>
              </a:ext>
            </a:extLst>
          </p:cNvPr>
          <p:cNvSpPr/>
          <p:nvPr/>
        </p:nvSpPr>
        <p:spPr>
          <a:xfrm>
            <a:off x="10657867" y="5097163"/>
            <a:ext cx="590215" cy="2469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latin typeface="Flux-regular"/>
            </a:endParaRPr>
          </a:p>
          <a:p>
            <a:pPr algn="ctr"/>
            <a:r>
              <a:rPr lang="en-US" sz="1000" dirty="0">
                <a:latin typeface="Flux-regular"/>
              </a:rPr>
              <a:t>200 µm</a:t>
            </a:r>
          </a:p>
          <a:p>
            <a:pPr algn="ctr"/>
            <a:endParaRPr lang="en-BE" sz="2000" dirty="0">
              <a:latin typeface="Flux-regular"/>
            </a:endParaRPr>
          </a:p>
        </p:txBody>
      </p:sp>
      <p:cxnSp>
        <p:nvCxnSpPr>
          <p:cNvPr id="27" name="Straight Connector 26">
            <a:extLst>
              <a:ext uri="{FF2B5EF4-FFF2-40B4-BE49-F238E27FC236}">
                <a16:creationId xmlns:a16="http://schemas.microsoft.com/office/drawing/2014/main" id="{B8A06C82-D7EF-D518-521C-93BDA7355045}"/>
              </a:ext>
            </a:extLst>
          </p:cNvPr>
          <p:cNvCxnSpPr>
            <a:cxnSpLocks/>
          </p:cNvCxnSpPr>
          <p:nvPr/>
        </p:nvCxnSpPr>
        <p:spPr>
          <a:xfrm>
            <a:off x="10748219" y="5129054"/>
            <a:ext cx="403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0EF37B89-2BCE-58FE-47F2-0E780F97D8AA}"/>
              </a:ext>
            </a:extLst>
          </p:cNvPr>
          <p:cNvPicPr>
            <a:picLocks noChangeAspect="1"/>
          </p:cNvPicPr>
          <p:nvPr/>
        </p:nvPicPr>
        <p:blipFill>
          <a:blip r:embed="rId8"/>
          <a:srcRect l="52565" t="80720" r="29611" b="4456"/>
          <a:stretch>
            <a:fillRect/>
          </a:stretch>
        </p:blipFill>
        <p:spPr>
          <a:xfrm>
            <a:off x="11248082" y="1459239"/>
            <a:ext cx="697924" cy="347656"/>
          </a:xfrm>
          <a:prstGeom prst="rect">
            <a:avLst/>
          </a:prstGeom>
        </p:spPr>
      </p:pic>
      <p:pic>
        <p:nvPicPr>
          <p:cNvPr id="18" name="Picture 17">
            <a:extLst>
              <a:ext uri="{FF2B5EF4-FFF2-40B4-BE49-F238E27FC236}">
                <a16:creationId xmlns:a16="http://schemas.microsoft.com/office/drawing/2014/main" id="{1D64DE2B-B716-DEEF-347A-6CA68D7592DF}"/>
              </a:ext>
            </a:extLst>
          </p:cNvPr>
          <p:cNvPicPr>
            <a:picLocks noChangeAspect="1"/>
          </p:cNvPicPr>
          <p:nvPr/>
        </p:nvPicPr>
        <p:blipFill>
          <a:blip r:embed="rId8"/>
          <a:srcRect l="59752" t="19764" r="2884" b="21803"/>
          <a:stretch>
            <a:fillRect/>
          </a:stretch>
        </p:blipFill>
        <p:spPr>
          <a:xfrm>
            <a:off x="9931650" y="235611"/>
            <a:ext cx="1462972" cy="1370382"/>
          </a:xfrm>
          <a:prstGeom prst="rect">
            <a:avLst/>
          </a:prstGeom>
        </p:spPr>
      </p:pic>
      <p:sp>
        <p:nvSpPr>
          <p:cNvPr id="31" name="TextBox 30">
            <a:extLst>
              <a:ext uri="{FF2B5EF4-FFF2-40B4-BE49-F238E27FC236}">
                <a16:creationId xmlns:a16="http://schemas.microsoft.com/office/drawing/2014/main" id="{85054353-34BA-6546-A761-2DE714F6D967}"/>
              </a:ext>
            </a:extLst>
          </p:cNvPr>
          <p:cNvSpPr txBox="1"/>
          <p:nvPr/>
        </p:nvSpPr>
        <p:spPr>
          <a:xfrm>
            <a:off x="9732597" y="8866"/>
            <a:ext cx="2522062" cy="338554"/>
          </a:xfrm>
          <a:prstGeom prst="rect">
            <a:avLst/>
          </a:prstGeom>
          <a:noFill/>
        </p:spPr>
        <p:txBody>
          <a:bodyPr wrap="square" rtlCol="0">
            <a:spAutoFit/>
          </a:bodyPr>
          <a:lstStyle/>
          <a:p>
            <a:r>
              <a:rPr lang="en-US" sz="1600" dirty="0">
                <a:latin typeface="Soleil" panose="02000503030000020004" pitchFamily="50" charset="0"/>
              </a:rPr>
              <a:t>Deviation from CAD</a:t>
            </a:r>
            <a:endParaRPr lang="en-BE" sz="1600" dirty="0">
              <a:latin typeface="Soleil" panose="02000503030000020004" pitchFamily="50" charset="0"/>
            </a:endParaRPr>
          </a:p>
        </p:txBody>
      </p:sp>
      <p:sp>
        <p:nvSpPr>
          <p:cNvPr id="32" name="TextBox 31">
            <a:extLst>
              <a:ext uri="{FF2B5EF4-FFF2-40B4-BE49-F238E27FC236}">
                <a16:creationId xmlns:a16="http://schemas.microsoft.com/office/drawing/2014/main" id="{F02A94D8-B315-44CA-3EDE-6B067EA11017}"/>
              </a:ext>
            </a:extLst>
          </p:cNvPr>
          <p:cNvSpPr txBox="1"/>
          <p:nvPr/>
        </p:nvSpPr>
        <p:spPr>
          <a:xfrm>
            <a:off x="9874314" y="3343196"/>
            <a:ext cx="2123491" cy="338554"/>
          </a:xfrm>
          <a:prstGeom prst="rect">
            <a:avLst/>
          </a:prstGeom>
          <a:solidFill>
            <a:schemeClr val="bg1"/>
          </a:solidFill>
        </p:spPr>
        <p:txBody>
          <a:bodyPr wrap="square" rtlCol="0">
            <a:spAutoFit/>
          </a:bodyPr>
          <a:lstStyle/>
          <a:p>
            <a:r>
              <a:rPr lang="en-US" sz="1600" dirty="0">
                <a:latin typeface="Soleil" panose="02000503030000020004" pitchFamily="50" charset="0"/>
              </a:rPr>
              <a:t>Strain </a:t>
            </a:r>
            <a:r>
              <a:rPr lang="en-US" sz="1600" dirty="0" err="1">
                <a:latin typeface="Soleil" panose="02000503030000020004" pitchFamily="50" charset="0"/>
              </a:rPr>
              <a:t>localisations</a:t>
            </a:r>
            <a:endParaRPr lang="en-BE" sz="1600" dirty="0">
              <a:latin typeface="Soleil" panose="02000503030000020004" pitchFamily="50" charset="0"/>
            </a:endParaRPr>
          </a:p>
        </p:txBody>
      </p:sp>
      <p:sp>
        <p:nvSpPr>
          <p:cNvPr id="7" name="TextBox 6">
            <a:extLst>
              <a:ext uri="{FF2B5EF4-FFF2-40B4-BE49-F238E27FC236}">
                <a16:creationId xmlns:a16="http://schemas.microsoft.com/office/drawing/2014/main" id="{0839872D-1CF9-3A5F-582F-EDF13A487ADD}"/>
              </a:ext>
            </a:extLst>
          </p:cNvPr>
          <p:cNvSpPr txBox="1"/>
          <p:nvPr/>
        </p:nvSpPr>
        <p:spPr>
          <a:xfrm>
            <a:off x="1020799" y="5876138"/>
            <a:ext cx="6096000" cy="338554"/>
          </a:xfrm>
          <a:prstGeom prst="rect">
            <a:avLst/>
          </a:prstGeom>
          <a:noFill/>
        </p:spPr>
        <p:txBody>
          <a:bodyPr wrap="square">
            <a:spAutoFit/>
          </a:bodyPr>
          <a:lstStyle/>
          <a:p>
            <a:pPr marL="0" lvl="1" algn="l">
              <a:tabLst>
                <a:tab pos="3498850" algn="l"/>
                <a:tab pos="11031538" algn="r"/>
              </a:tabLst>
            </a:pPr>
            <a:r>
              <a:rPr lang="nl-BE" sz="1600" b="1" dirty="0">
                <a:latin typeface="Soleil" panose="02000503030000020004" pitchFamily="50" charset="0"/>
              </a:rPr>
              <a:t>Contact me: </a:t>
            </a:r>
            <a:r>
              <a:rPr lang="nl-BE" sz="1600" dirty="0">
                <a:latin typeface="Soleil" panose="02000503030000020004" pitchFamily="50" charset="0"/>
              </a:rPr>
              <a:t>frederik.vanherf@kuleuven.be</a:t>
            </a:r>
          </a:p>
        </p:txBody>
      </p:sp>
    </p:spTree>
    <p:extLst>
      <p:ext uri="{BB962C8B-B14F-4D97-AF65-F5344CB8AC3E}">
        <p14:creationId xmlns:p14="http://schemas.microsoft.com/office/powerpoint/2010/main" val="269441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2000"/>
                                  </p:stCondLst>
                                  <p:childTnLst>
                                    <p:set>
                                      <p:cBhvr>
                                        <p:cTn id="4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8" grpId="0"/>
      <p:bldP spid="9" grpId="0"/>
      <p:bldP spid="10" grpId="0"/>
      <p:bldP spid="11" grpId="0"/>
      <p:bldP spid="12" grpId="0"/>
      <p:bldP spid="32"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9C66E-E2A1-4E35-E3F2-D2EB9E20F23A}"/>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2542182C-5FF0-4636-B72A-D9DE903D8F87}"/>
              </a:ext>
            </a:extLst>
          </p:cNvPr>
          <p:cNvSpPr>
            <a:spLocks noGrp="1"/>
          </p:cNvSpPr>
          <p:nvPr>
            <p:ph type="sldNum" sz="quarter" idx="12"/>
          </p:nvPr>
        </p:nvSpPr>
        <p:spPr/>
        <p:txBody>
          <a:bodyPr/>
          <a:lstStyle/>
          <a:p>
            <a:fld id="{0A297500-7527-634B-90F4-69D0994C32B4}" type="slidenum">
              <a:rPr lang="nl-NL" smtClean="0"/>
              <a:t>20</a:t>
            </a:fld>
            <a:endParaRPr lang="nl-NL"/>
          </a:p>
        </p:txBody>
      </p:sp>
      <p:pic>
        <p:nvPicPr>
          <p:cNvPr id="6" name="Picture 5">
            <a:extLst>
              <a:ext uri="{FF2B5EF4-FFF2-40B4-BE49-F238E27FC236}">
                <a16:creationId xmlns:a16="http://schemas.microsoft.com/office/drawing/2014/main" id="{9EC60A35-2E1A-91EC-1094-3917390B5F6D}"/>
              </a:ext>
            </a:extLst>
          </p:cNvPr>
          <p:cNvPicPr>
            <a:picLocks noChangeAspect="1"/>
          </p:cNvPicPr>
          <p:nvPr/>
        </p:nvPicPr>
        <p:blipFill>
          <a:blip r:embed="rId3"/>
          <a:stretch>
            <a:fillRect/>
          </a:stretch>
        </p:blipFill>
        <p:spPr>
          <a:xfrm>
            <a:off x="8094134" y="6374800"/>
            <a:ext cx="1938117" cy="360000"/>
          </a:xfrm>
          <a:prstGeom prst="rect">
            <a:avLst/>
          </a:prstGeom>
        </p:spPr>
      </p:pic>
      <p:pic>
        <p:nvPicPr>
          <p:cNvPr id="23" name="Content Placeholder 7">
            <a:extLst>
              <a:ext uri="{FF2B5EF4-FFF2-40B4-BE49-F238E27FC236}">
                <a16:creationId xmlns:a16="http://schemas.microsoft.com/office/drawing/2014/main" id="{51909284-884B-5CFA-4318-3A349212A2F7}"/>
              </a:ext>
            </a:extLst>
          </p:cNvPr>
          <p:cNvPicPr>
            <a:picLocks noChangeAspect="1"/>
          </p:cNvPicPr>
          <p:nvPr/>
        </p:nvPicPr>
        <p:blipFill>
          <a:blip r:embed="rId4"/>
          <a:srcRect t="776" r="66861" b="49427"/>
          <a:stretch>
            <a:fillRect/>
          </a:stretch>
        </p:blipFill>
        <p:spPr>
          <a:xfrm>
            <a:off x="6958533" y="1695934"/>
            <a:ext cx="3941553" cy="3281215"/>
          </a:xfrm>
          <a:prstGeom prst="rect">
            <a:avLst/>
          </a:prstGeom>
        </p:spPr>
      </p:pic>
      <p:pic>
        <p:nvPicPr>
          <p:cNvPr id="24" name="Picture 23">
            <a:extLst>
              <a:ext uri="{FF2B5EF4-FFF2-40B4-BE49-F238E27FC236}">
                <a16:creationId xmlns:a16="http://schemas.microsoft.com/office/drawing/2014/main" id="{A681134C-D1FB-89A8-7EC9-0EBF73C36A69}"/>
              </a:ext>
            </a:extLst>
          </p:cNvPr>
          <p:cNvPicPr>
            <a:picLocks noChangeAspect="1"/>
          </p:cNvPicPr>
          <p:nvPr/>
        </p:nvPicPr>
        <p:blipFill>
          <a:blip r:embed="rId5"/>
          <a:srcRect t="-260" r="66901" b="49588"/>
          <a:stretch>
            <a:fillRect/>
          </a:stretch>
        </p:blipFill>
        <p:spPr>
          <a:xfrm>
            <a:off x="1224000" y="1616715"/>
            <a:ext cx="3941552" cy="3360434"/>
          </a:xfrm>
          <a:prstGeom prst="rect">
            <a:avLst/>
          </a:prstGeom>
        </p:spPr>
      </p:pic>
      <p:pic>
        <p:nvPicPr>
          <p:cNvPr id="25" name="Content Placeholder 7">
            <a:extLst>
              <a:ext uri="{FF2B5EF4-FFF2-40B4-BE49-F238E27FC236}">
                <a16:creationId xmlns:a16="http://schemas.microsoft.com/office/drawing/2014/main" id="{A074C835-A756-2E30-55D4-5A1A0FA11C15}"/>
              </a:ext>
            </a:extLst>
          </p:cNvPr>
          <p:cNvPicPr>
            <a:picLocks noChangeAspect="1"/>
          </p:cNvPicPr>
          <p:nvPr/>
        </p:nvPicPr>
        <p:blipFill>
          <a:blip r:embed="rId4"/>
          <a:srcRect l="71988" t="52837" r="4815" b="23654"/>
          <a:stretch>
            <a:fillRect/>
          </a:stretch>
        </p:blipFill>
        <p:spPr>
          <a:xfrm>
            <a:off x="7941193" y="5099339"/>
            <a:ext cx="1976232" cy="1109561"/>
          </a:xfrm>
          <a:prstGeom prst="rect">
            <a:avLst/>
          </a:prstGeom>
        </p:spPr>
      </p:pic>
      <p:pic>
        <p:nvPicPr>
          <p:cNvPr id="26" name="Picture 25">
            <a:extLst>
              <a:ext uri="{FF2B5EF4-FFF2-40B4-BE49-F238E27FC236}">
                <a16:creationId xmlns:a16="http://schemas.microsoft.com/office/drawing/2014/main" id="{7F1EBB29-B57F-87FB-273C-E37F5620DD96}"/>
              </a:ext>
            </a:extLst>
          </p:cNvPr>
          <p:cNvPicPr>
            <a:picLocks noChangeAspect="1"/>
          </p:cNvPicPr>
          <p:nvPr/>
        </p:nvPicPr>
        <p:blipFill>
          <a:blip r:embed="rId5"/>
          <a:srcRect l="70422" t="53714" r="6948" b="24370"/>
          <a:stretch>
            <a:fillRect/>
          </a:stretch>
        </p:blipFill>
        <p:spPr>
          <a:xfrm>
            <a:off x="2166119" y="4988059"/>
            <a:ext cx="2057314" cy="1109562"/>
          </a:xfrm>
          <a:prstGeom prst="rect">
            <a:avLst/>
          </a:prstGeom>
        </p:spPr>
      </p:pic>
      <p:sp>
        <p:nvSpPr>
          <p:cNvPr id="7" name="Titel 4">
            <a:extLst>
              <a:ext uri="{FF2B5EF4-FFF2-40B4-BE49-F238E27FC236}">
                <a16:creationId xmlns:a16="http://schemas.microsoft.com/office/drawing/2014/main" id="{6F921B20-F523-81B4-61BD-053C08693AC0}"/>
              </a:ext>
            </a:extLst>
          </p:cNvPr>
          <p:cNvSpPr>
            <a:spLocks noGrp="1"/>
          </p:cNvSpPr>
          <p:nvPr>
            <p:ph type="title"/>
          </p:nvPr>
        </p:nvSpPr>
        <p:spPr>
          <a:xfrm>
            <a:off x="574655" y="800212"/>
            <a:ext cx="7209700" cy="736393"/>
          </a:xfrm>
        </p:spPr>
        <p:txBody>
          <a:bodyPr>
            <a:normAutofit/>
          </a:bodyPr>
          <a:lstStyle/>
          <a:p>
            <a:r>
              <a:rPr lang="en-US" b="1" dirty="0">
                <a:latin typeface="Soleil" panose="02000503030000020004" pitchFamily="50" charset="0"/>
              </a:rPr>
              <a:t>Laser parameter </a:t>
            </a:r>
            <a:r>
              <a:rPr lang="en-US" b="1" dirty="0" err="1">
                <a:latin typeface="Soleil" panose="02000503030000020004" pitchFamily="50" charset="0"/>
              </a:rPr>
              <a:t>optimisation</a:t>
            </a:r>
            <a:endParaRPr lang="en-BE" b="1" dirty="0">
              <a:latin typeface="Soleil" panose="02000503030000020004" pitchFamily="50" charset="0"/>
            </a:endParaRPr>
          </a:p>
        </p:txBody>
      </p:sp>
      <p:sp>
        <p:nvSpPr>
          <p:cNvPr id="10" name="TextBox 9">
            <a:extLst>
              <a:ext uri="{FF2B5EF4-FFF2-40B4-BE49-F238E27FC236}">
                <a16:creationId xmlns:a16="http://schemas.microsoft.com/office/drawing/2014/main" id="{59A02652-C22B-638C-3243-CCD12B6F15FC}"/>
              </a:ext>
            </a:extLst>
          </p:cNvPr>
          <p:cNvSpPr txBox="1"/>
          <p:nvPr/>
        </p:nvSpPr>
        <p:spPr>
          <a:xfrm rot="16200000">
            <a:off x="3929333" y="2896228"/>
            <a:ext cx="2928357" cy="369332"/>
          </a:xfrm>
          <a:prstGeom prst="rect">
            <a:avLst/>
          </a:prstGeom>
          <a:noFill/>
        </p:spPr>
        <p:txBody>
          <a:bodyPr wrap="square" rtlCol="0">
            <a:spAutoFit/>
          </a:bodyPr>
          <a:lstStyle/>
          <a:p>
            <a:r>
              <a:rPr lang="en-US" dirty="0"/>
              <a:t>Built Volume Fraction (%)</a:t>
            </a:r>
            <a:endParaRPr lang="en-BE" dirty="0"/>
          </a:p>
        </p:txBody>
      </p:sp>
      <p:sp>
        <p:nvSpPr>
          <p:cNvPr id="12" name="TextBox 11">
            <a:extLst>
              <a:ext uri="{FF2B5EF4-FFF2-40B4-BE49-F238E27FC236}">
                <a16:creationId xmlns:a16="http://schemas.microsoft.com/office/drawing/2014/main" id="{F9909D17-D19D-7E36-36B0-D04FB68C8E4E}"/>
              </a:ext>
            </a:extLst>
          </p:cNvPr>
          <p:cNvSpPr txBox="1"/>
          <p:nvPr/>
        </p:nvSpPr>
        <p:spPr>
          <a:xfrm rot="16200000">
            <a:off x="9620574" y="2783174"/>
            <a:ext cx="2928357" cy="369332"/>
          </a:xfrm>
          <a:prstGeom prst="rect">
            <a:avLst/>
          </a:prstGeom>
          <a:noFill/>
        </p:spPr>
        <p:txBody>
          <a:bodyPr wrap="square" rtlCol="0">
            <a:spAutoFit/>
          </a:bodyPr>
          <a:lstStyle/>
          <a:p>
            <a:r>
              <a:rPr lang="en-US" dirty="0"/>
              <a:t>Relative Density (%)</a:t>
            </a:r>
            <a:endParaRPr lang="en-BE" dirty="0"/>
          </a:p>
        </p:txBody>
      </p:sp>
      <p:pic>
        <p:nvPicPr>
          <p:cNvPr id="15" name="Picture 14">
            <a:extLst>
              <a:ext uri="{FF2B5EF4-FFF2-40B4-BE49-F238E27FC236}">
                <a16:creationId xmlns:a16="http://schemas.microsoft.com/office/drawing/2014/main" id="{9361201F-4314-C3F4-05DC-63D96577B4FC}"/>
              </a:ext>
            </a:extLst>
          </p:cNvPr>
          <p:cNvPicPr>
            <a:picLocks noChangeAspect="1"/>
          </p:cNvPicPr>
          <p:nvPr/>
        </p:nvPicPr>
        <p:blipFill>
          <a:blip r:embed="rId6"/>
          <a:srcRect t="1541" r="51130"/>
          <a:stretch>
            <a:fillRect/>
          </a:stretch>
        </p:blipFill>
        <p:spPr>
          <a:xfrm>
            <a:off x="773955" y="1592561"/>
            <a:ext cx="5288087" cy="3473487"/>
          </a:xfrm>
          <a:prstGeom prst="rect">
            <a:avLst/>
          </a:prstGeom>
        </p:spPr>
      </p:pic>
      <p:sp>
        <p:nvSpPr>
          <p:cNvPr id="2" name="Titel 4">
            <a:extLst>
              <a:ext uri="{FF2B5EF4-FFF2-40B4-BE49-F238E27FC236}">
                <a16:creationId xmlns:a16="http://schemas.microsoft.com/office/drawing/2014/main" id="{BB97DC33-5088-772A-037C-465E1DF4E47D}"/>
              </a:ext>
            </a:extLst>
          </p:cNvPr>
          <p:cNvSpPr txBox="1">
            <a:spLocks/>
          </p:cNvSpPr>
          <p:nvPr/>
        </p:nvSpPr>
        <p:spPr>
          <a:xfrm>
            <a:off x="574655" y="94886"/>
            <a:ext cx="7209700" cy="736393"/>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4000" b="1" u="sng" dirty="0">
                <a:solidFill>
                  <a:srgbClr val="920000"/>
                </a:solidFill>
                <a:latin typeface="Soleil" panose="02000503030000020004" pitchFamily="50" charset="0"/>
              </a:rPr>
              <a:t>Backup slides:</a:t>
            </a:r>
            <a:endParaRPr lang="en-BE" sz="4000" b="1" u="sng" dirty="0">
              <a:solidFill>
                <a:srgbClr val="920000"/>
              </a:solidFill>
              <a:latin typeface="Soleil" panose="02000503030000020004" pitchFamily="50" charset="0"/>
            </a:endParaRPr>
          </a:p>
        </p:txBody>
      </p:sp>
    </p:spTree>
    <p:extLst>
      <p:ext uri="{BB962C8B-B14F-4D97-AF65-F5344CB8AC3E}">
        <p14:creationId xmlns:p14="http://schemas.microsoft.com/office/powerpoint/2010/main" val="167482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93440-41FF-4AD0-2223-AD73CD0B22DA}"/>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67A70829-2051-9F68-D86A-1861B60C120A}"/>
              </a:ext>
            </a:extLst>
          </p:cNvPr>
          <p:cNvSpPr>
            <a:spLocks noGrp="1"/>
          </p:cNvSpPr>
          <p:nvPr>
            <p:ph type="sldNum" sz="quarter" idx="12"/>
          </p:nvPr>
        </p:nvSpPr>
        <p:spPr/>
        <p:txBody>
          <a:bodyPr/>
          <a:lstStyle/>
          <a:p>
            <a:fld id="{0A297500-7527-634B-90F4-69D0994C32B4}" type="slidenum">
              <a:rPr lang="nl-NL" smtClean="0"/>
              <a:t>21</a:t>
            </a:fld>
            <a:endParaRPr lang="nl-NL"/>
          </a:p>
        </p:txBody>
      </p:sp>
      <p:pic>
        <p:nvPicPr>
          <p:cNvPr id="6" name="Picture 5">
            <a:extLst>
              <a:ext uri="{FF2B5EF4-FFF2-40B4-BE49-F238E27FC236}">
                <a16:creationId xmlns:a16="http://schemas.microsoft.com/office/drawing/2014/main" id="{406AC061-17FB-292F-69A0-30016441D374}"/>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7" name="Titel 4">
            <a:extLst>
              <a:ext uri="{FF2B5EF4-FFF2-40B4-BE49-F238E27FC236}">
                <a16:creationId xmlns:a16="http://schemas.microsoft.com/office/drawing/2014/main" id="{80F12649-E822-0DF8-8CF9-B4DE204E5C95}"/>
              </a:ext>
            </a:extLst>
          </p:cNvPr>
          <p:cNvSpPr>
            <a:spLocks noGrp="1"/>
          </p:cNvSpPr>
          <p:nvPr>
            <p:ph type="title"/>
          </p:nvPr>
        </p:nvSpPr>
        <p:spPr>
          <a:xfrm>
            <a:off x="575400" y="207036"/>
            <a:ext cx="8378100" cy="736393"/>
          </a:xfrm>
        </p:spPr>
        <p:txBody>
          <a:bodyPr>
            <a:normAutofit/>
          </a:bodyPr>
          <a:lstStyle/>
          <a:p>
            <a:r>
              <a:rPr lang="en-US" b="1" dirty="0">
                <a:latin typeface="Soleil" panose="02000503030000020004" pitchFamily="50" charset="0"/>
              </a:rPr>
              <a:t>Manufacturing limit – Point scan BCC</a:t>
            </a:r>
            <a:endParaRPr lang="en-BE" b="1" dirty="0">
              <a:latin typeface="Soleil" panose="02000503030000020004" pitchFamily="50" charset="0"/>
            </a:endParaRPr>
          </a:p>
        </p:txBody>
      </p:sp>
      <p:pic>
        <p:nvPicPr>
          <p:cNvPr id="9" name="Picture 8" descr="A graph of energy levels&#10;&#10;AI-generated content may be incorrect.">
            <a:extLst>
              <a:ext uri="{FF2B5EF4-FFF2-40B4-BE49-F238E27FC236}">
                <a16:creationId xmlns:a16="http://schemas.microsoft.com/office/drawing/2014/main" id="{0EA92D6A-D8BC-9B53-83FD-1918781CD53E}"/>
              </a:ext>
            </a:extLst>
          </p:cNvPr>
          <p:cNvPicPr>
            <a:picLocks noChangeAspect="1"/>
          </p:cNvPicPr>
          <p:nvPr/>
        </p:nvPicPr>
        <p:blipFill>
          <a:blip r:embed="rId4"/>
          <a:stretch>
            <a:fillRect/>
          </a:stretch>
        </p:blipFill>
        <p:spPr>
          <a:xfrm>
            <a:off x="2828398" y="1055464"/>
            <a:ext cx="6722002" cy="5042501"/>
          </a:xfrm>
          <a:prstGeom prst="rect">
            <a:avLst/>
          </a:prstGeom>
        </p:spPr>
      </p:pic>
    </p:spTree>
    <p:extLst>
      <p:ext uri="{BB962C8B-B14F-4D97-AF65-F5344CB8AC3E}">
        <p14:creationId xmlns:p14="http://schemas.microsoft.com/office/powerpoint/2010/main" val="3897935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B1EB1-5BC9-1367-CEAB-2165A3616924}"/>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E4D8688-7C16-9B51-5E3E-832F46843FF8}"/>
              </a:ext>
            </a:extLst>
          </p:cNvPr>
          <p:cNvSpPr>
            <a:spLocks noGrp="1"/>
          </p:cNvSpPr>
          <p:nvPr>
            <p:ph type="sldNum" sz="quarter" idx="12"/>
          </p:nvPr>
        </p:nvSpPr>
        <p:spPr/>
        <p:txBody>
          <a:bodyPr/>
          <a:lstStyle/>
          <a:p>
            <a:fld id="{0A297500-7527-634B-90F4-69D0994C32B4}" type="slidenum">
              <a:rPr lang="nl-NL" smtClean="0"/>
              <a:t>22</a:t>
            </a:fld>
            <a:endParaRPr lang="nl-NL"/>
          </a:p>
        </p:txBody>
      </p:sp>
      <p:pic>
        <p:nvPicPr>
          <p:cNvPr id="6" name="Picture 5">
            <a:extLst>
              <a:ext uri="{FF2B5EF4-FFF2-40B4-BE49-F238E27FC236}">
                <a16:creationId xmlns:a16="http://schemas.microsoft.com/office/drawing/2014/main" id="{80F8625F-D0E6-CCC7-0C24-19476EE26378}"/>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D4F4ABE0-D565-C11C-5E5E-A2D14AFD136D}"/>
              </a:ext>
            </a:extLst>
          </p:cNvPr>
          <p:cNvSpPr>
            <a:spLocks noGrp="1"/>
          </p:cNvSpPr>
          <p:nvPr>
            <p:ph type="title"/>
          </p:nvPr>
        </p:nvSpPr>
        <p:spPr/>
        <p:txBody>
          <a:bodyPr/>
          <a:lstStyle/>
          <a:p>
            <a:r>
              <a:rPr lang="en-US" b="1" dirty="0">
                <a:latin typeface="Soleil" panose="02000503030000020004" pitchFamily="50" charset="0"/>
              </a:rPr>
              <a:t>Segmenting the stress strain curve</a:t>
            </a:r>
            <a:endParaRPr lang="en-BE" b="1" dirty="0">
              <a:latin typeface="Soleil" panose="02000503030000020004" pitchFamily="50" charset="0"/>
            </a:endParaRPr>
          </a:p>
        </p:txBody>
      </p:sp>
      <p:pic>
        <p:nvPicPr>
          <p:cNvPr id="9" name="Content Placeholder 8" descr="A graph of stress-strain data&#10;&#10;AI-generated content may be incorrect.">
            <a:extLst>
              <a:ext uri="{FF2B5EF4-FFF2-40B4-BE49-F238E27FC236}">
                <a16:creationId xmlns:a16="http://schemas.microsoft.com/office/drawing/2014/main" id="{FEC60D76-BF93-4843-4DB5-C48F883146CB}"/>
              </a:ext>
            </a:extLst>
          </p:cNvPr>
          <p:cNvPicPr>
            <a:picLocks noGrp="1" noChangeAspect="1"/>
          </p:cNvPicPr>
          <p:nvPr>
            <p:ph idx="1"/>
          </p:nvPr>
        </p:nvPicPr>
        <p:blipFill>
          <a:blip r:embed="rId4"/>
          <a:stretch>
            <a:fillRect/>
          </a:stretch>
        </p:blipFill>
        <p:spPr>
          <a:xfrm>
            <a:off x="164495" y="1204683"/>
            <a:ext cx="5931505" cy="4448629"/>
          </a:xfrm>
        </p:spPr>
      </p:pic>
      <p:pic>
        <p:nvPicPr>
          <p:cNvPr id="11" name="Picture 10" descr="A graph of stress-strain data&#10;&#10;AI-generated content may be incorrect.">
            <a:extLst>
              <a:ext uri="{FF2B5EF4-FFF2-40B4-BE49-F238E27FC236}">
                <a16:creationId xmlns:a16="http://schemas.microsoft.com/office/drawing/2014/main" id="{D78354E8-1C23-F469-A630-39AF10785199}"/>
              </a:ext>
            </a:extLst>
          </p:cNvPr>
          <p:cNvPicPr>
            <a:picLocks noChangeAspect="1"/>
          </p:cNvPicPr>
          <p:nvPr/>
        </p:nvPicPr>
        <p:blipFill>
          <a:blip r:embed="rId5"/>
          <a:stretch>
            <a:fillRect/>
          </a:stretch>
        </p:blipFill>
        <p:spPr>
          <a:xfrm>
            <a:off x="6071100" y="1133661"/>
            <a:ext cx="6120900" cy="4590675"/>
          </a:xfrm>
          <a:prstGeom prst="rect">
            <a:avLst/>
          </a:prstGeom>
        </p:spPr>
      </p:pic>
      <p:cxnSp>
        <p:nvCxnSpPr>
          <p:cNvPr id="13" name="Straight Connector 12">
            <a:extLst>
              <a:ext uri="{FF2B5EF4-FFF2-40B4-BE49-F238E27FC236}">
                <a16:creationId xmlns:a16="http://schemas.microsoft.com/office/drawing/2014/main" id="{B15E164A-08F0-A851-BB0A-8F658F6676D1}"/>
              </a:ext>
            </a:extLst>
          </p:cNvPr>
          <p:cNvCxnSpPr>
            <a:cxnSpLocks/>
          </p:cNvCxnSpPr>
          <p:nvPr/>
        </p:nvCxnSpPr>
        <p:spPr>
          <a:xfrm flipV="1">
            <a:off x="1035681" y="2075688"/>
            <a:ext cx="0" cy="3090672"/>
          </a:xfrm>
          <a:prstGeom prst="line">
            <a:avLst/>
          </a:pr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14E8941-55E1-1CA0-D9D6-7EC346A8D3E4}"/>
              </a:ext>
            </a:extLst>
          </p:cNvPr>
          <p:cNvCxnSpPr>
            <a:cxnSpLocks/>
          </p:cNvCxnSpPr>
          <p:nvPr/>
        </p:nvCxnSpPr>
        <p:spPr>
          <a:xfrm flipV="1">
            <a:off x="3998657" y="1143771"/>
            <a:ext cx="0" cy="4022589"/>
          </a:xfrm>
          <a:prstGeom prst="line">
            <a:avLst/>
          </a:pr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966C2A8-6ECB-DC9B-5D47-1E53BD54C1C0}"/>
              </a:ext>
            </a:extLst>
          </p:cNvPr>
          <p:cNvCxnSpPr>
            <a:cxnSpLocks/>
          </p:cNvCxnSpPr>
          <p:nvPr/>
        </p:nvCxnSpPr>
        <p:spPr>
          <a:xfrm flipV="1">
            <a:off x="9744940" y="1133661"/>
            <a:ext cx="0" cy="4071199"/>
          </a:xfrm>
          <a:prstGeom prst="line">
            <a:avLst/>
          </a:pr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07A96BF-1975-E5C2-3AE7-157E162229E4}"/>
              </a:ext>
            </a:extLst>
          </p:cNvPr>
          <p:cNvSpPr txBox="1"/>
          <p:nvPr/>
        </p:nvSpPr>
        <p:spPr>
          <a:xfrm>
            <a:off x="3998657" y="1095646"/>
            <a:ext cx="2611369" cy="369332"/>
          </a:xfrm>
          <a:prstGeom prst="rect">
            <a:avLst/>
          </a:prstGeom>
          <a:noFill/>
        </p:spPr>
        <p:txBody>
          <a:bodyPr wrap="square" rtlCol="0">
            <a:spAutoFit/>
          </a:bodyPr>
          <a:lstStyle/>
          <a:p>
            <a:r>
              <a:rPr lang="en-US" dirty="0">
                <a:solidFill>
                  <a:srgbClr val="C00000"/>
                </a:solidFill>
                <a:latin typeface="Soleil" panose="02000503030000020004" pitchFamily="50" charset="0"/>
              </a:rPr>
              <a:t>Densification strain</a:t>
            </a:r>
            <a:endParaRPr lang="en-BE" dirty="0">
              <a:solidFill>
                <a:srgbClr val="C00000"/>
              </a:solidFill>
              <a:latin typeface="Soleil" panose="02000503030000020004" pitchFamily="50" charset="0"/>
            </a:endParaRPr>
          </a:p>
        </p:txBody>
      </p:sp>
      <p:sp>
        <p:nvSpPr>
          <p:cNvPr id="27" name="TextBox 26">
            <a:extLst>
              <a:ext uri="{FF2B5EF4-FFF2-40B4-BE49-F238E27FC236}">
                <a16:creationId xmlns:a16="http://schemas.microsoft.com/office/drawing/2014/main" id="{91566A0E-5E54-ED9A-4240-F435CDEAFFBA}"/>
              </a:ext>
            </a:extLst>
          </p:cNvPr>
          <p:cNvSpPr txBox="1"/>
          <p:nvPr/>
        </p:nvSpPr>
        <p:spPr>
          <a:xfrm>
            <a:off x="9744940" y="1068065"/>
            <a:ext cx="2611369" cy="369332"/>
          </a:xfrm>
          <a:prstGeom prst="rect">
            <a:avLst/>
          </a:prstGeom>
          <a:noFill/>
        </p:spPr>
        <p:txBody>
          <a:bodyPr wrap="square" rtlCol="0">
            <a:spAutoFit/>
          </a:bodyPr>
          <a:lstStyle/>
          <a:p>
            <a:r>
              <a:rPr lang="en-US" dirty="0">
                <a:solidFill>
                  <a:srgbClr val="C00000"/>
                </a:solidFill>
                <a:latin typeface="Soleil" panose="02000503030000020004" pitchFamily="50" charset="0"/>
              </a:rPr>
              <a:t>Elastic strain</a:t>
            </a:r>
            <a:endParaRPr lang="en-BE" dirty="0">
              <a:solidFill>
                <a:srgbClr val="C00000"/>
              </a:solidFill>
              <a:latin typeface="Soleil" panose="02000503030000020004" pitchFamily="50" charset="0"/>
            </a:endParaRPr>
          </a:p>
        </p:txBody>
      </p:sp>
      <p:sp>
        <p:nvSpPr>
          <p:cNvPr id="29" name="Oval 28">
            <a:extLst>
              <a:ext uri="{FF2B5EF4-FFF2-40B4-BE49-F238E27FC236}">
                <a16:creationId xmlns:a16="http://schemas.microsoft.com/office/drawing/2014/main" id="{5E1FD9F4-FED2-2C9F-E124-8477F01CD8A1}"/>
              </a:ext>
            </a:extLst>
          </p:cNvPr>
          <p:cNvSpPr/>
          <p:nvPr/>
        </p:nvSpPr>
        <p:spPr>
          <a:xfrm>
            <a:off x="11073865" y="2223435"/>
            <a:ext cx="182879" cy="185987"/>
          </a:xfrm>
          <a:prstGeom prst="ellipse">
            <a:avLst/>
          </a:prstGeom>
          <a:solidFill>
            <a:srgbClr val="92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1" name="TextBox 30">
            <a:extLst>
              <a:ext uri="{FF2B5EF4-FFF2-40B4-BE49-F238E27FC236}">
                <a16:creationId xmlns:a16="http://schemas.microsoft.com/office/drawing/2014/main" id="{FAAE50E0-4029-6B90-F476-E6B4BC57B7F8}"/>
              </a:ext>
            </a:extLst>
          </p:cNvPr>
          <p:cNvSpPr txBox="1"/>
          <p:nvPr/>
        </p:nvSpPr>
        <p:spPr>
          <a:xfrm>
            <a:off x="10085429" y="74332"/>
            <a:ext cx="2159749" cy="461665"/>
          </a:xfrm>
          <a:prstGeom prst="rect">
            <a:avLst/>
          </a:prstGeom>
          <a:noFill/>
        </p:spPr>
        <p:txBody>
          <a:bodyPr wrap="square">
            <a:spAutoFit/>
          </a:bodyPr>
          <a:lstStyle/>
          <a:p>
            <a:r>
              <a:rPr lang="en-BE" sz="2400" dirty="0">
                <a:latin typeface="Soleil" panose="02000503030000020004" pitchFamily="50" charset="0"/>
              </a:rPr>
              <a:t>ISO 13314</a:t>
            </a:r>
            <a:r>
              <a:rPr lang="en-US" sz="2400" dirty="0">
                <a:latin typeface="Soleil" panose="02000503030000020004" pitchFamily="50" charset="0"/>
              </a:rPr>
              <a:t> [5]</a:t>
            </a:r>
            <a:endParaRPr lang="en-BE" sz="2400" dirty="0">
              <a:latin typeface="Soleil" panose="02000503030000020004" pitchFamily="50" charset="0"/>
            </a:endParaRPr>
          </a:p>
        </p:txBody>
      </p:sp>
      <p:sp>
        <p:nvSpPr>
          <p:cNvPr id="32" name="TextBox 31">
            <a:extLst>
              <a:ext uri="{FF2B5EF4-FFF2-40B4-BE49-F238E27FC236}">
                <a16:creationId xmlns:a16="http://schemas.microsoft.com/office/drawing/2014/main" id="{1B88E771-4608-57CE-2F51-8E858F738A8D}"/>
              </a:ext>
            </a:extLst>
          </p:cNvPr>
          <p:cNvSpPr txBox="1"/>
          <p:nvPr/>
        </p:nvSpPr>
        <p:spPr>
          <a:xfrm>
            <a:off x="1035681" y="2161341"/>
            <a:ext cx="2611369" cy="369332"/>
          </a:xfrm>
          <a:prstGeom prst="rect">
            <a:avLst/>
          </a:prstGeom>
          <a:noFill/>
        </p:spPr>
        <p:txBody>
          <a:bodyPr wrap="square" rtlCol="0">
            <a:spAutoFit/>
          </a:bodyPr>
          <a:lstStyle/>
          <a:p>
            <a:r>
              <a:rPr lang="en-US" dirty="0">
                <a:solidFill>
                  <a:srgbClr val="C00000"/>
                </a:solidFill>
                <a:latin typeface="Soleil" panose="02000503030000020004" pitchFamily="50" charset="0"/>
              </a:rPr>
              <a:t>Elastic strain</a:t>
            </a:r>
            <a:endParaRPr lang="en-BE" dirty="0">
              <a:solidFill>
                <a:srgbClr val="C00000"/>
              </a:solidFill>
              <a:latin typeface="Soleil" panose="02000503030000020004" pitchFamily="50" charset="0"/>
            </a:endParaRPr>
          </a:p>
        </p:txBody>
      </p:sp>
      <p:sp>
        <p:nvSpPr>
          <p:cNvPr id="33" name="Rectangle 1">
            <a:extLst>
              <a:ext uri="{FF2B5EF4-FFF2-40B4-BE49-F238E27FC236}">
                <a16:creationId xmlns:a16="http://schemas.microsoft.com/office/drawing/2014/main" id="{ABB38289-AE28-84F5-F4B1-753FEC86EAF7}"/>
              </a:ext>
            </a:extLst>
          </p:cNvPr>
          <p:cNvSpPr>
            <a:spLocks noChangeArrowheads="1"/>
          </p:cNvSpPr>
          <p:nvPr/>
        </p:nvSpPr>
        <p:spPr bwMode="auto">
          <a:xfrm>
            <a:off x="1547085" y="6273135"/>
            <a:ext cx="56622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BE" sz="1200" b="0" u="none" strike="noStrike" cap="none" normalizeH="0" baseline="0" dirty="0">
                <a:ln>
                  <a:noFill/>
                </a:ln>
                <a:solidFill>
                  <a:schemeClr val="bg1"/>
                </a:solidFill>
                <a:effectLst/>
                <a:latin typeface="Soleil" panose="02000503030000020004" pitchFamily="50" charset="0"/>
              </a:rPr>
              <a:t>[5] </a:t>
            </a:r>
            <a:r>
              <a:rPr kumimoji="0" lang="en-BE" altLang="en-BE" sz="1200" b="0" u="none" strike="noStrike" cap="none" normalizeH="0" baseline="0" dirty="0">
                <a:ln>
                  <a:noFill/>
                </a:ln>
                <a:solidFill>
                  <a:schemeClr val="bg1"/>
                </a:solidFill>
                <a:effectLst/>
                <a:latin typeface="Soleil" panose="02000503030000020004" pitchFamily="50" charset="0"/>
              </a:rPr>
              <a:t>ISO 13314 - Mechanical testing of metals - Ductility testing - Compression test for porous and cellular metals. (n.d.).</a:t>
            </a:r>
          </a:p>
        </p:txBody>
      </p:sp>
    </p:spTree>
    <p:extLst>
      <p:ext uri="{BB962C8B-B14F-4D97-AF65-F5344CB8AC3E}">
        <p14:creationId xmlns:p14="http://schemas.microsoft.com/office/powerpoint/2010/main" val="3262253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BF424-1B91-A8CE-5C11-F34298D4DA0A}"/>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084EC362-925E-6106-0681-DE877FC8C8FF}"/>
              </a:ext>
            </a:extLst>
          </p:cNvPr>
          <p:cNvSpPr>
            <a:spLocks noGrp="1"/>
          </p:cNvSpPr>
          <p:nvPr>
            <p:ph type="sldNum" sz="quarter" idx="12"/>
          </p:nvPr>
        </p:nvSpPr>
        <p:spPr/>
        <p:txBody>
          <a:bodyPr/>
          <a:lstStyle/>
          <a:p>
            <a:fld id="{0A297500-7527-634B-90F4-69D0994C32B4}" type="slidenum">
              <a:rPr lang="nl-NL" smtClean="0"/>
              <a:t>23</a:t>
            </a:fld>
            <a:endParaRPr lang="nl-NL"/>
          </a:p>
        </p:txBody>
      </p:sp>
      <p:pic>
        <p:nvPicPr>
          <p:cNvPr id="6" name="Picture 5">
            <a:extLst>
              <a:ext uri="{FF2B5EF4-FFF2-40B4-BE49-F238E27FC236}">
                <a16:creationId xmlns:a16="http://schemas.microsoft.com/office/drawing/2014/main" id="{01E8AB1F-A696-4341-2BEE-21F98B9BAD0D}"/>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62710D62-9D77-AE06-A904-7B1E1DA1CA2D}"/>
              </a:ext>
            </a:extLst>
          </p:cNvPr>
          <p:cNvSpPr>
            <a:spLocks noGrp="1"/>
          </p:cNvSpPr>
          <p:nvPr>
            <p:ph type="title"/>
          </p:nvPr>
        </p:nvSpPr>
        <p:spPr/>
        <p:txBody>
          <a:bodyPr/>
          <a:lstStyle/>
          <a:p>
            <a:r>
              <a:rPr lang="en-US" b="1" dirty="0">
                <a:latin typeface="Soleil" panose="02000503030000020004" pitchFamily="50" charset="0"/>
              </a:rPr>
              <a:t>Incremental Digital Volume Correlation (DVC)</a:t>
            </a:r>
            <a:endParaRPr lang="en-BE" b="1" dirty="0">
              <a:latin typeface="Soleil" panose="02000503030000020004" pitchFamily="50" charset="0"/>
            </a:endParaRPr>
          </a:p>
        </p:txBody>
      </p:sp>
      <p:pic>
        <p:nvPicPr>
          <p:cNvPr id="9" name="Picture 8">
            <a:extLst>
              <a:ext uri="{FF2B5EF4-FFF2-40B4-BE49-F238E27FC236}">
                <a16:creationId xmlns:a16="http://schemas.microsoft.com/office/drawing/2014/main" id="{87BF8557-3D87-1465-85FE-D0B3E76DDAFC}"/>
              </a:ext>
            </a:extLst>
          </p:cNvPr>
          <p:cNvPicPr>
            <a:picLocks noChangeAspect="1"/>
          </p:cNvPicPr>
          <p:nvPr/>
        </p:nvPicPr>
        <p:blipFill>
          <a:blip r:embed="rId4"/>
          <a:srcRect t="25916"/>
          <a:stretch>
            <a:fillRect/>
          </a:stretch>
        </p:blipFill>
        <p:spPr>
          <a:xfrm>
            <a:off x="603300" y="2380797"/>
            <a:ext cx="4613888" cy="2798316"/>
          </a:xfrm>
          <a:prstGeom prst="rect">
            <a:avLst/>
          </a:prstGeom>
        </p:spPr>
      </p:pic>
      <p:pic>
        <p:nvPicPr>
          <p:cNvPr id="11" name="Picture 10">
            <a:extLst>
              <a:ext uri="{FF2B5EF4-FFF2-40B4-BE49-F238E27FC236}">
                <a16:creationId xmlns:a16="http://schemas.microsoft.com/office/drawing/2014/main" id="{4E22252A-8217-1C33-B408-29B05CC5815D}"/>
              </a:ext>
            </a:extLst>
          </p:cNvPr>
          <p:cNvPicPr>
            <a:picLocks noChangeAspect="1"/>
          </p:cNvPicPr>
          <p:nvPr/>
        </p:nvPicPr>
        <p:blipFill>
          <a:blip r:embed="rId5"/>
          <a:stretch>
            <a:fillRect/>
          </a:stretch>
        </p:blipFill>
        <p:spPr>
          <a:xfrm>
            <a:off x="5814138" y="2303679"/>
            <a:ext cx="5862638" cy="2717070"/>
          </a:xfrm>
          <a:prstGeom prst="rect">
            <a:avLst/>
          </a:prstGeom>
        </p:spPr>
      </p:pic>
      <p:sp>
        <p:nvSpPr>
          <p:cNvPr id="12" name="TextBox 11">
            <a:extLst>
              <a:ext uri="{FF2B5EF4-FFF2-40B4-BE49-F238E27FC236}">
                <a16:creationId xmlns:a16="http://schemas.microsoft.com/office/drawing/2014/main" id="{613E7F09-F40A-A77C-BF83-2B76ABDDE370}"/>
              </a:ext>
            </a:extLst>
          </p:cNvPr>
          <p:cNvSpPr txBox="1"/>
          <p:nvPr/>
        </p:nvSpPr>
        <p:spPr>
          <a:xfrm>
            <a:off x="480749" y="1465186"/>
            <a:ext cx="4858989" cy="646331"/>
          </a:xfrm>
          <a:prstGeom prst="rect">
            <a:avLst/>
          </a:prstGeom>
          <a:noFill/>
        </p:spPr>
        <p:txBody>
          <a:bodyPr wrap="square" rtlCol="0">
            <a:spAutoFit/>
          </a:bodyPr>
          <a:lstStyle/>
          <a:p>
            <a:pPr algn="ctr"/>
            <a:r>
              <a:rPr lang="en-US" dirty="0">
                <a:latin typeface="Soleil" panose="02000503030000020004" pitchFamily="50" charset="0"/>
              </a:rPr>
              <a:t>Large strain: mesh is successively deformed by the displacement field at each step</a:t>
            </a:r>
            <a:endParaRPr lang="en-BE" dirty="0">
              <a:latin typeface="Soleil" panose="02000503030000020004" pitchFamily="50" charset="0"/>
            </a:endParaRPr>
          </a:p>
        </p:txBody>
      </p:sp>
      <p:sp>
        <p:nvSpPr>
          <p:cNvPr id="13" name="TextBox 12">
            <a:extLst>
              <a:ext uri="{FF2B5EF4-FFF2-40B4-BE49-F238E27FC236}">
                <a16:creationId xmlns:a16="http://schemas.microsoft.com/office/drawing/2014/main" id="{1F6CD6D2-DA65-B44A-2872-DB2B327231AF}"/>
              </a:ext>
            </a:extLst>
          </p:cNvPr>
          <p:cNvSpPr txBox="1"/>
          <p:nvPr/>
        </p:nvSpPr>
        <p:spPr>
          <a:xfrm>
            <a:off x="6096000" y="1465186"/>
            <a:ext cx="4858989" cy="646331"/>
          </a:xfrm>
          <a:prstGeom prst="rect">
            <a:avLst/>
          </a:prstGeom>
          <a:noFill/>
        </p:spPr>
        <p:txBody>
          <a:bodyPr wrap="square" rtlCol="0">
            <a:spAutoFit/>
          </a:bodyPr>
          <a:lstStyle/>
          <a:p>
            <a:pPr algn="ctr"/>
            <a:r>
              <a:rPr lang="en-US" dirty="0">
                <a:latin typeface="Soleil" panose="02000503030000020004" pitchFamily="50" charset="0"/>
              </a:rPr>
              <a:t>Iterative solve of a linearized correlation equation to find best displacement vector</a:t>
            </a:r>
            <a:endParaRPr lang="en-BE" dirty="0">
              <a:latin typeface="Soleil" panose="02000503030000020004" pitchFamily="50" charset="0"/>
            </a:endParaRPr>
          </a:p>
        </p:txBody>
      </p:sp>
      <p:sp>
        <p:nvSpPr>
          <p:cNvPr id="14" name="TextBox 13">
            <a:extLst>
              <a:ext uri="{FF2B5EF4-FFF2-40B4-BE49-F238E27FC236}">
                <a16:creationId xmlns:a16="http://schemas.microsoft.com/office/drawing/2014/main" id="{00A82915-89E4-19F7-56B9-618F89474FB7}"/>
              </a:ext>
            </a:extLst>
          </p:cNvPr>
          <p:cNvSpPr txBox="1"/>
          <p:nvPr/>
        </p:nvSpPr>
        <p:spPr>
          <a:xfrm>
            <a:off x="1224000" y="6403195"/>
            <a:ext cx="5484808" cy="261610"/>
          </a:xfrm>
          <a:prstGeom prst="rect">
            <a:avLst/>
          </a:prstGeom>
          <a:noFill/>
        </p:spPr>
        <p:txBody>
          <a:bodyPr wrap="square">
            <a:spAutoFit/>
          </a:bodyPr>
          <a:lstStyle/>
          <a:p>
            <a:r>
              <a:rPr lang="en-US" sz="1100" dirty="0">
                <a:solidFill>
                  <a:schemeClr val="bg1"/>
                </a:solidFill>
                <a:latin typeface="Soleil" panose="02000503030000020004" pitchFamily="50" charset="0"/>
              </a:rPr>
              <a:t>[8] </a:t>
            </a:r>
            <a:r>
              <a:rPr lang="en-US" sz="1100" dirty="0" err="1">
                <a:solidFill>
                  <a:schemeClr val="bg1"/>
                </a:solidFill>
                <a:latin typeface="Soleil" panose="02000503030000020004" pitchFamily="50" charset="0"/>
              </a:rPr>
              <a:t>Thermo</a:t>
            </a:r>
            <a:r>
              <a:rPr lang="en-US" sz="1100" dirty="0">
                <a:solidFill>
                  <a:schemeClr val="bg1"/>
                </a:solidFill>
                <a:latin typeface="Soleil" panose="02000503030000020004" pitchFamily="50" charset="0"/>
              </a:rPr>
              <a:t> scientific, Reference Guide Avizo 3D, Global DVC approach, 2026</a:t>
            </a:r>
            <a:endParaRPr lang="en-BE" sz="700" dirty="0">
              <a:solidFill>
                <a:schemeClr val="bg1"/>
              </a:solidFill>
              <a:latin typeface="Soleil" panose="02000503030000020004" pitchFamily="50" charset="0"/>
            </a:endParaRPr>
          </a:p>
        </p:txBody>
      </p:sp>
    </p:spTree>
    <p:extLst>
      <p:ext uri="{BB962C8B-B14F-4D97-AF65-F5344CB8AC3E}">
        <p14:creationId xmlns:p14="http://schemas.microsoft.com/office/powerpoint/2010/main" val="3858378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C3929-A8D1-D956-382C-98DB68660FB3}"/>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1F3331E2-3117-C3AC-969F-5F5C3D3BF6BF}"/>
              </a:ext>
            </a:extLst>
          </p:cNvPr>
          <p:cNvSpPr>
            <a:spLocks noGrp="1"/>
          </p:cNvSpPr>
          <p:nvPr>
            <p:ph type="sldNum" sz="quarter" idx="12"/>
          </p:nvPr>
        </p:nvSpPr>
        <p:spPr/>
        <p:txBody>
          <a:bodyPr/>
          <a:lstStyle/>
          <a:p>
            <a:fld id="{0A297500-7527-634B-90F4-69D0994C32B4}" type="slidenum">
              <a:rPr lang="nl-NL" smtClean="0"/>
              <a:t>24</a:t>
            </a:fld>
            <a:endParaRPr lang="nl-NL"/>
          </a:p>
        </p:txBody>
      </p:sp>
      <p:pic>
        <p:nvPicPr>
          <p:cNvPr id="6" name="Picture 5">
            <a:extLst>
              <a:ext uri="{FF2B5EF4-FFF2-40B4-BE49-F238E27FC236}">
                <a16:creationId xmlns:a16="http://schemas.microsoft.com/office/drawing/2014/main" id="{CDD9EFBF-E20A-C9A5-FBC1-F144C38BAABC}"/>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825898D3-73AC-DAE0-90AE-7530AE1495D5}"/>
              </a:ext>
            </a:extLst>
          </p:cNvPr>
          <p:cNvSpPr>
            <a:spLocks noGrp="1"/>
          </p:cNvSpPr>
          <p:nvPr>
            <p:ph type="title"/>
          </p:nvPr>
        </p:nvSpPr>
        <p:spPr>
          <a:xfrm>
            <a:off x="576000" y="79020"/>
            <a:ext cx="11041200" cy="736393"/>
          </a:xfrm>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98AAA1C8-C23A-70C1-68D0-DEE15A7B85A7}"/>
              </a:ext>
            </a:extLst>
          </p:cNvPr>
          <p:cNvSpPr txBox="1">
            <a:spLocks/>
          </p:cNvSpPr>
          <p:nvPr/>
        </p:nvSpPr>
        <p:spPr>
          <a:xfrm>
            <a:off x="5374665" y="79020"/>
            <a:ext cx="6140001" cy="736393"/>
          </a:xfrm>
          <a:prstGeom prst="rect">
            <a:avLst/>
          </a:prstGeom>
        </p:spPr>
        <p:txBody>
          <a:bodyPr vert="horz" lIns="0" tIns="0" rIns="0" bIns="0" rtlCol="0" anchor="ctr" anchorCtr="0">
            <a:normAutofit fontScale="92500"/>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strategy: contour + hatch</a:t>
            </a:r>
            <a:endParaRPr lang="en-BE" sz="3200" dirty="0">
              <a:solidFill>
                <a:schemeClr val="tx1">
                  <a:lumMod val="75000"/>
                </a:schemeClr>
              </a:solidFill>
              <a:latin typeface="Soleil" panose="02000503030000020004" pitchFamily="50" charset="0"/>
            </a:endParaRPr>
          </a:p>
        </p:txBody>
      </p:sp>
      <p:pic>
        <p:nvPicPr>
          <p:cNvPr id="29" name="Picture 28" descr="A graph with a line drawn on it&#10;&#10;AI-generated content may be incorrect.">
            <a:extLst>
              <a:ext uri="{FF2B5EF4-FFF2-40B4-BE49-F238E27FC236}">
                <a16:creationId xmlns:a16="http://schemas.microsoft.com/office/drawing/2014/main" id="{63DA6F4B-03AD-7A60-C70C-91A7F33CEF55}"/>
              </a:ext>
            </a:extLst>
          </p:cNvPr>
          <p:cNvPicPr>
            <a:picLocks noChangeAspect="1"/>
          </p:cNvPicPr>
          <p:nvPr/>
        </p:nvPicPr>
        <p:blipFill>
          <a:blip r:embed="rId4"/>
          <a:stretch>
            <a:fillRect/>
          </a:stretch>
        </p:blipFill>
        <p:spPr>
          <a:xfrm>
            <a:off x="9175151" y="625516"/>
            <a:ext cx="3107995" cy="2330996"/>
          </a:xfrm>
          <a:prstGeom prst="rect">
            <a:avLst/>
          </a:prstGeom>
        </p:spPr>
      </p:pic>
      <p:pic>
        <p:nvPicPr>
          <p:cNvPr id="33" name="Picture 32" descr="A blue and white object&#10;&#10;AI-generated content may be incorrect.">
            <a:extLst>
              <a:ext uri="{FF2B5EF4-FFF2-40B4-BE49-F238E27FC236}">
                <a16:creationId xmlns:a16="http://schemas.microsoft.com/office/drawing/2014/main" id="{719F14BA-6A92-06A4-4168-B1A8FC98C5BB}"/>
              </a:ext>
            </a:extLst>
          </p:cNvPr>
          <p:cNvPicPr>
            <a:picLocks noChangeAspect="1"/>
          </p:cNvPicPr>
          <p:nvPr/>
        </p:nvPicPr>
        <p:blipFill>
          <a:blip r:embed="rId5"/>
          <a:stretch>
            <a:fillRect/>
          </a:stretch>
        </p:blipFill>
        <p:spPr>
          <a:xfrm>
            <a:off x="103749" y="2108023"/>
            <a:ext cx="5303139" cy="3610909"/>
          </a:xfrm>
          <a:prstGeom prst="rect">
            <a:avLst/>
          </a:prstGeom>
        </p:spPr>
      </p:pic>
      <p:pic>
        <p:nvPicPr>
          <p:cNvPr id="35" name="Picture 34" descr="A blue cube with many small blue flowers&#10;&#10;AI-generated content may be incorrect.">
            <a:extLst>
              <a:ext uri="{FF2B5EF4-FFF2-40B4-BE49-F238E27FC236}">
                <a16:creationId xmlns:a16="http://schemas.microsoft.com/office/drawing/2014/main" id="{F1A8F3CF-C2ED-7859-67B9-E8BA0AB3469F}"/>
              </a:ext>
            </a:extLst>
          </p:cNvPr>
          <p:cNvPicPr>
            <a:picLocks noChangeAspect="1"/>
          </p:cNvPicPr>
          <p:nvPr/>
        </p:nvPicPr>
        <p:blipFill>
          <a:blip r:embed="rId6"/>
          <a:stretch>
            <a:fillRect/>
          </a:stretch>
        </p:blipFill>
        <p:spPr>
          <a:xfrm>
            <a:off x="103418" y="2106179"/>
            <a:ext cx="5303801" cy="3614597"/>
          </a:xfrm>
          <a:prstGeom prst="rect">
            <a:avLst/>
          </a:prstGeom>
        </p:spPr>
      </p:pic>
      <p:pic>
        <p:nvPicPr>
          <p:cNvPr id="37" name="Picture 36" descr="A blue and green object with x marks&#10;&#10;AI-generated content may be incorrect.">
            <a:extLst>
              <a:ext uri="{FF2B5EF4-FFF2-40B4-BE49-F238E27FC236}">
                <a16:creationId xmlns:a16="http://schemas.microsoft.com/office/drawing/2014/main" id="{24E57834-27A3-9F4C-E530-10053E3A666F}"/>
              </a:ext>
            </a:extLst>
          </p:cNvPr>
          <p:cNvPicPr>
            <a:picLocks noChangeAspect="1"/>
          </p:cNvPicPr>
          <p:nvPr/>
        </p:nvPicPr>
        <p:blipFill>
          <a:blip r:embed="rId7"/>
          <a:stretch>
            <a:fillRect/>
          </a:stretch>
        </p:blipFill>
        <p:spPr>
          <a:xfrm>
            <a:off x="103418" y="2084685"/>
            <a:ext cx="5303801" cy="3657584"/>
          </a:xfrm>
          <a:prstGeom prst="rect">
            <a:avLst/>
          </a:prstGeom>
        </p:spPr>
      </p:pic>
      <p:pic>
        <p:nvPicPr>
          <p:cNvPr id="39" name="Picture 38" descr="A blue and green cube&#10;&#10;AI-generated content may be incorrect.">
            <a:extLst>
              <a:ext uri="{FF2B5EF4-FFF2-40B4-BE49-F238E27FC236}">
                <a16:creationId xmlns:a16="http://schemas.microsoft.com/office/drawing/2014/main" id="{43820491-3DDC-6BF1-29BB-70DE29F9AE3C}"/>
              </a:ext>
            </a:extLst>
          </p:cNvPr>
          <p:cNvPicPr>
            <a:picLocks noChangeAspect="1"/>
          </p:cNvPicPr>
          <p:nvPr/>
        </p:nvPicPr>
        <p:blipFill>
          <a:blip r:embed="rId8"/>
          <a:stretch>
            <a:fillRect/>
          </a:stretch>
        </p:blipFill>
        <p:spPr>
          <a:xfrm>
            <a:off x="103419" y="2093606"/>
            <a:ext cx="5303799" cy="3639743"/>
          </a:xfrm>
          <a:prstGeom prst="rect">
            <a:avLst/>
          </a:prstGeom>
        </p:spPr>
      </p:pic>
      <p:pic>
        <p:nvPicPr>
          <p:cNvPr id="41" name="Picture 40" descr="A colorfully colored object&#10;&#10;AI-generated content may be incorrect.">
            <a:extLst>
              <a:ext uri="{FF2B5EF4-FFF2-40B4-BE49-F238E27FC236}">
                <a16:creationId xmlns:a16="http://schemas.microsoft.com/office/drawing/2014/main" id="{976ECACF-F4E1-E637-066E-C24505E1D856}"/>
              </a:ext>
            </a:extLst>
          </p:cNvPr>
          <p:cNvPicPr>
            <a:picLocks noChangeAspect="1"/>
          </p:cNvPicPr>
          <p:nvPr/>
        </p:nvPicPr>
        <p:blipFill>
          <a:blip r:embed="rId9"/>
          <a:stretch>
            <a:fillRect/>
          </a:stretch>
        </p:blipFill>
        <p:spPr>
          <a:xfrm>
            <a:off x="103418" y="2090007"/>
            <a:ext cx="5303801" cy="3646941"/>
          </a:xfrm>
          <a:prstGeom prst="rect">
            <a:avLst/>
          </a:prstGeom>
        </p:spPr>
      </p:pic>
      <p:pic>
        <p:nvPicPr>
          <p:cNvPr id="43" name="Picture 42" descr="A red and yellow object with a white background&#10;&#10;AI-generated content may be incorrect.">
            <a:extLst>
              <a:ext uri="{FF2B5EF4-FFF2-40B4-BE49-F238E27FC236}">
                <a16:creationId xmlns:a16="http://schemas.microsoft.com/office/drawing/2014/main" id="{641FAEE9-4083-B865-2232-2C1854C3AAD2}"/>
              </a:ext>
            </a:extLst>
          </p:cNvPr>
          <p:cNvPicPr>
            <a:picLocks noChangeAspect="1"/>
          </p:cNvPicPr>
          <p:nvPr/>
        </p:nvPicPr>
        <p:blipFill>
          <a:blip r:embed="rId10"/>
          <a:stretch>
            <a:fillRect/>
          </a:stretch>
        </p:blipFill>
        <p:spPr>
          <a:xfrm>
            <a:off x="103749" y="2023815"/>
            <a:ext cx="5303802" cy="3604258"/>
          </a:xfrm>
          <a:prstGeom prst="rect">
            <a:avLst/>
          </a:prstGeom>
        </p:spPr>
      </p:pic>
      <p:pic>
        <p:nvPicPr>
          <p:cNvPr id="54" name="Picture 53" descr="A rainbow colored grid with white background&#10;&#10;AI-generated content may be incorrect.">
            <a:extLst>
              <a:ext uri="{FF2B5EF4-FFF2-40B4-BE49-F238E27FC236}">
                <a16:creationId xmlns:a16="http://schemas.microsoft.com/office/drawing/2014/main" id="{40387EAC-32C9-7E9B-9E80-1337DF47B10D}"/>
              </a:ext>
            </a:extLst>
          </p:cNvPr>
          <p:cNvPicPr>
            <a:picLocks noChangeAspect="1"/>
          </p:cNvPicPr>
          <p:nvPr/>
        </p:nvPicPr>
        <p:blipFill>
          <a:blip r:embed="rId11"/>
          <a:stretch>
            <a:fillRect/>
          </a:stretch>
        </p:blipFill>
        <p:spPr>
          <a:xfrm>
            <a:off x="5211881" y="2371839"/>
            <a:ext cx="4224800" cy="2948006"/>
          </a:xfrm>
          <a:prstGeom prst="rect">
            <a:avLst/>
          </a:prstGeom>
        </p:spPr>
      </p:pic>
      <p:pic>
        <p:nvPicPr>
          <p:cNvPr id="56" name="Picture 55" descr="A multicolored grid with holes&#10;&#10;AI-generated content may be incorrect.">
            <a:extLst>
              <a:ext uri="{FF2B5EF4-FFF2-40B4-BE49-F238E27FC236}">
                <a16:creationId xmlns:a16="http://schemas.microsoft.com/office/drawing/2014/main" id="{CB0F856F-9C06-7533-C411-387B324FBB3C}"/>
              </a:ext>
            </a:extLst>
          </p:cNvPr>
          <p:cNvPicPr>
            <a:picLocks noChangeAspect="1"/>
          </p:cNvPicPr>
          <p:nvPr/>
        </p:nvPicPr>
        <p:blipFill>
          <a:blip r:embed="rId12"/>
          <a:stretch>
            <a:fillRect/>
          </a:stretch>
        </p:blipFill>
        <p:spPr>
          <a:xfrm>
            <a:off x="5211881" y="2375751"/>
            <a:ext cx="4224801" cy="2940182"/>
          </a:xfrm>
          <a:prstGeom prst="rect">
            <a:avLst/>
          </a:prstGeom>
        </p:spPr>
      </p:pic>
      <p:pic>
        <p:nvPicPr>
          <p:cNvPr id="58" name="Picture 57" descr="A multicolored grid with xs&#10;&#10;AI-generated content may be incorrect.">
            <a:extLst>
              <a:ext uri="{FF2B5EF4-FFF2-40B4-BE49-F238E27FC236}">
                <a16:creationId xmlns:a16="http://schemas.microsoft.com/office/drawing/2014/main" id="{36BF3B8A-EC6A-D09C-EB51-8BE96FEA7505}"/>
              </a:ext>
            </a:extLst>
          </p:cNvPr>
          <p:cNvPicPr>
            <a:picLocks noChangeAspect="1"/>
          </p:cNvPicPr>
          <p:nvPr/>
        </p:nvPicPr>
        <p:blipFill>
          <a:blip r:embed="rId13"/>
          <a:stretch>
            <a:fillRect/>
          </a:stretch>
        </p:blipFill>
        <p:spPr>
          <a:xfrm>
            <a:off x="5211881" y="2376562"/>
            <a:ext cx="4224801" cy="2938561"/>
          </a:xfrm>
          <a:prstGeom prst="rect">
            <a:avLst/>
          </a:prstGeom>
        </p:spPr>
      </p:pic>
      <p:pic>
        <p:nvPicPr>
          <p:cNvPr id="62" name="Picture 61" descr="A multicolored grid with a white background&#10;&#10;AI-generated content may be incorrect.">
            <a:extLst>
              <a:ext uri="{FF2B5EF4-FFF2-40B4-BE49-F238E27FC236}">
                <a16:creationId xmlns:a16="http://schemas.microsoft.com/office/drawing/2014/main" id="{2642EB76-E972-5560-7C05-1311D8C26150}"/>
              </a:ext>
            </a:extLst>
          </p:cNvPr>
          <p:cNvPicPr>
            <a:picLocks noChangeAspect="1"/>
          </p:cNvPicPr>
          <p:nvPr/>
        </p:nvPicPr>
        <p:blipFill>
          <a:blip r:embed="rId14"/>
          <a:stretch>
            <a:fillRect/>
          </a:stretch>
        </p:blipFill>
        <p:spPr>
          <a:xfrm>
            <a:off x="5211881" y="2372191"/>
            <a:ext cx="4224801" cy="2947302"/>
          </a:xfrm>
          <a:prstGeom prst="rect">
            <a:avLst/>
          </a:prstGeom>
        </p:spPr>
      </p:pic>
      <p:pic>
        <p:nvPicPr>
          <p:cNvPr id="60" name="Picture 59" descr="A colorful xs on a white background&#10;&#10;AI-generated content may be incorrect.">
            <a:extLst>
              <a:ext uri="{FF2B5EF4-FFF2-40B4-BE49-F238E27FC236}">
                <a16:creationId xmlns:a16="http://schemas.microsoft.com/office/drawing/2014/main" id="{F0E67E48-B963-08F1-6DC3-62B5596C2B39}"/>
              </a:ext>
            </a:extLst>
          </p:cNvPr>
          <p:cNvPicPr>
            <a:picLocks noChangeAspect="1"/>
          </p:cNvPicPr>
          <p:nvPr/>
        </p:nvPicPr>
        <p:blipFill>
          <a:blip r:embed="rId15"/>
          <a:stretch>
            <a:fillRect/>
          </a:stretch>
        </p:blipFill>
        <p:spPr>
          <a:xfrm>
            <a:off x="5211881" y="2388844"/>
            <a:ext cx="4224800" cy="2913997"/>
          </a:xfrm>
          <a:prstGeom prst="rect">
            <a:avLst/>
          </a:prstGeom>
        </p:spPr>
      </p:pic>
      <p:pic>
        <p:nvPicPr>
          <p:cNvPr id="2048" name="Picture 2047" descr="A rainbow colored grid with holes&#10;&#10;AI-generated content may be incorrect.">
            <a:extLst>
              <a:ext uri="{FF2B5EF4-FFF2-40B4-BE49-F238E27FC236}">
                <a16:creationId xmlns:a16="http://schemas.microsoft.com/office/drawing/2014/main" id="{D041EB3B-B23B-269A-87EA-52B719404322}"/>
              </a:ext>
            </a:extLst>
          </p:cNvPr>
          <p:cNvPicPr>
            <a:picLocks noChangeAspect="1"/>
          </p:cNvPicPr>
          <p:nvPr/>
        </p:nvPicPr>
        <p:blipFill>
          <a:blip r:embed="rId16"/>
          <a:stretch>
            <a:fillRect/>
          </a:stretch>
        </p:blipFill>
        <p:spPr>
          <a:xfrm>
            <a:off x="5211881" y="2357617"/>
            <a:ext cx="4224801" cy="2976450"/>
          </a:xfrm>
          <a:prstGeom prst="rect">
            <a:avLst/>
          </a:prstGeom>
        </p:spPr>
      </p:pic>
      <p:pic>
        <p:nvPicPr>
          <p:cNvPr id="52" name="Picture 51" descr="A rainbow colored grid with white background&#10;&#10;AI-generated content may be incorrect.">
            <a:extLst>
              <a:ext uri="{FF2B5EF4-FFF2-40B4-BE49-F238E27FC236}">
                <a16:creationId xmlns:a16="http://schemas.microsoft.com/office/drawing/2014/main" id="{D49B71B1-9930-9E61-355A-3FDC802D6CAA}"/>
              </a:ext>
            </a:extLst>
          </p:cNvPr>
          <p:cNvPicPr>
            <a:picLocks noChangeAspect="1"/>
          </p:cNvPicPr>
          <p:nvPr/>
        </p:nvPicPr>
        <p:blipFill>
          <a:blip r:embed="rId17"/>
          <a:stretch>
            <a:fillRect/>
          </a:stretch>
        </p:blipFill>
        <p:spPr>
          <a:xfrm>
            <a:off x="5211881" y="2357532"/>
            <a:ext cx="4224801" cy="2976621"/>
          </a:xfrm>
          <a:prstGeom prst="rect">
            <a:avLst/>
          </a:prstGeom>
        </p:spPr>
      </p:pic>
      <p:sp>
        <p:nvSpPr>
          <p:cNvPr id="2049" name="TextBox 2048">
            <a:extLst>
              <a:ext uri="{FF2B5EF4-FFF2-40B4-BE49-F238E27FC236}">
                <a16:creationId xmlns:a16="http://schemas.microsoft.com/office/drawing/2014/main" id="{6E14C555-4649-99A0-53E1-95FBEE801920}"/>
              </a:ext>
            </a:extLst>
          </p:cNvPr>
          <p:cNvSpPr txBox="1"/>
          <p:nvPr/>
        </p:nvSpPr>
        <p:spPr>
          <a:xfrm>
            <a:off x="466234" y="1623705"/>
            <a:ext cx="4425768" cy="400110"/>
          </a:xfrm>
          <a:prstGeom prst="rect">
            <a:avLst/>
          </a:prstGeom>
          <a:noFill/>
        </p:spPr>
        <p:txBody>
          <a:bodyPr wrap="square" rtlCol="0">
            <a:spAutoFit/>
          </a:bodyPr>
          <a:lstStyle/>
          <a:p>
            <a:pPr algn="ctr"/>
            <a:r>
              <a:rPr lang="en-US" sz="2000" dirty="0">
                <a:latin typeface="Soleil" panose="02000503030000020004" pitchFamily="50" charset="0"/>
              </a:rPr>
              <a:t>Constant range – 3D</a:t>
            </a:r>
            <a:endParaRPr lang="en-BE" sz="2000" dirty="0">
              <a:latin typeface="Soleil" panose="02000503030000020004" pitchFamily="50" charset="0"/>
            </a:endParaRPr>
          </a:p>
        </p:txBody>
      </p:sp>
      <p:sp>
        <p:nvSpPr>
          <p:cNvPr id="2051" name="TextBox 2050">
            <a:extLst>
              <a:ext uri="{FF2B5EF4-FFF2-40B4-BE49-F238E27FC236}">
                <a16:creationId xmlns:a16="http://schemas.microsoft.com/office/drawing/2014/main" id="{7C0B8184-F529-44CD-C1E6-551F17BA8195}"/>
              </a:ext>
            </a:extLst>
          </p:cNvPr>
          <p:cNvSpPr txBox="1"/>
          <p:nvPr/>
        </p:nvSpPr>
        <p:spPr>
          <a:xfrm>
            <a:off x="5087114" y="1623705"/>
            <a:ext cx="4425768" cy="400110"/>
          </a:xfrm>
          <a:prstGeom prst="rect">
            <a:avLst/>
          </a:prstGeom>
          <a:noFill/>
        </p:spPr>
        <p:txBody>
          <a:bodyPr wrap="square" rtlCol="0">
            <a:spAutoFit/>
          </a:bodyPr>
          <a:lstStyle/>
          <a:p>
            <a:pPr algn="ctr"/>
            <a:r>
              <a:rPr lang="en-US" sz="2000" dirty="0">
                <a:latin typeface="Soleil" panose="02000503030000020004" pitchFamily="50" charset="0"/>
              </a:rPr>
              <a:t>Min-max – side view</a:t>
            </a:r>
            <a:endParaRPr lang="en-BE" sz="2000" dirty="0">
              <a:latin typeface="Soleil" panose="02000503030000020004" pitchFamily="50" charset="0"/>
            </a:endParaRPr>
          </a:p>
        </p:txBody>
      </p:sp>
      <p:cxnSp>
        <p:nvCxnSpPr>
          <p:cNvPr id="2054" name="Straight Connector 2053">
            <a:extLst>
              <a:ext uri="{FF2B5EF4-FFF2-40B4-BE49-F238E27FC236}">
                <a16:creationId xmlns:a16="http://schemas.microsoft.com/office/drawing/2014/main" id="{0D0AB09C-EDDF-C836-262C-AD181945A9A1}"/>
              </a:ext>
            </a:extLst>
          </p:cNvPr>
          <p:cNvCxnSpPr>
            <a:cxnSpLocks/>
          </p:cNvCxnSpPr>
          <p:nvPr/>
        </p:nvCxnSpPr>
        <p:spPr>
          <a:xfrm>
            <a:off x="9730287" y="851396"/>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5" name="Straight Connector 2064">
            <a:extLst>
              <a:ext uri="{FF2B5EF4-FFF2-40B4-BE49-F238E27FC236}">
                <a16:creationId xmlns:a16="http://schemas.microsoft.com/office/drawing/2014/main" id="{94892F61-4202-1F19-A170-A64081D0D13A}"/>
              </a:ext>
            </a:extLst>
          </p:cNvPr>
          <p:cNvCxnSpPr>
            <a:cxnSpLocks/>
          </p:cNvCxnSpPr>
          <p:nvPr/>
        </p:nvCxnSpPr>
        <p:spPr>
          <a:xfrm>
            <a:off x="9882687" y="851396"/>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6" name="Straight Connector 2065">
            <a:extLst>
              <a:ext uri="{FF2B5EF4-FFF2-40B4-BE49-F238E27FC236}">
                <a16:creationId xmlns:a16="http://schemas.microsoft.com/office/drawing/2014/main" id="{8E589B75-D2AA-2E79-4D5B-FF2E218B3FD4}"/>
              </a:ext>
            </a:extLst>
          </p:cNvPr>
          <p:cNvCxnSpPr>
            <a:cxnSpLocks/>
          </p:cNvCxnSpPr>
          <p:nvPr/>
        </p:nvCxnSpPr>
        <p:spPr>
          <a:xfrm>
            <a:off x="10025871" y="851396"/>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7" name="Straight Connector 2066">
            <a:extLst>
              <a:ext uri="{FF2B5EF4-FFF2-40B4-BE49-F238E27FC236}">
                <a16:creationId xmlns:a16="http://schemas.microsoft.com/office/drawing/2014/main" id="{96C7521F-50C0-491F-47B6-94F194B67842}"/>
              </a:ext>
            </a:extLst>
          </p:cNvPr>
          <p:cNvCxnSpPr>
            <a:cxnSpLocks/>
          </p:cNvCxnSpPr>
          <p:nvPr/>
        </p:nvCxnSpPr>
        <p:spPr>
          <a:xfrm>
            <a:off x="10186736" y="851396"/>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8" name="Straight Connector 2067">
            <a:extLst>
              <a:ext uri="{FF2B5EF4-FFF2-40B4-BE49-F238E27FC236}">
                <a16:creationId xmlns:a16="http://schemas.microsoft.com/office/drawing/2014/main" id="{CA819034-0B41-80A2-5A92-34BB2C87CB2B}"/>
              </a:ext>
            </a:extLst>
          </p:cNvPr>
          <p:cNvCxnSpPr>
            <a:cxnSpLocks/>
          </p:cNvCxnSpPr>
          <p:nvPr/>
        </p:nvCxnSpPr>
        <p:spPr>
          <a:xfrm>
            <a:off x="10643936" y="848221"/>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069" name="Straight Connector 2068">
            <a:extLst>
              <a:ext uri="{FF2B5EF4-FFF2-40B4-BE49-F238E27FC236}">
                <a16:creationId xmlns:a16="http://schemas.microsoft.com/office/drawing/2014/main" id="{08E76ACF-6DC3-B905-D56C-AC8007749F9D}"/>
              </a:ext>
            </a:extLst>
          </p:cNvPr>
          <p:cNvCxnSpPr>
            <a:cxnSpLocks/>
          </p:cNvCxnSpPr>
          <p:nvPr/>
        </p:nvCxnSpPr>
        <p:spPr>
          <a:xfrm>
            <a:off x="11391120" y="851396"/>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pic>
        <p:nvPicPr>
          <p:cNvPr id="31" name="Picture 30" descr="A red and yellow cube&#10;&#10;AI-generated content may be incorrect.">
            <a:extLst>
              <a:ext uri="{FF2B5EF4-FFF2-40B4-BE49-F238E27FC236}">
                <a16:creationId xmlns:a16="http://schemas.microsoft.com/office/drawing/2014/main" id="{2BD6B4C5-A9ED-3934-A720-EBA59546B9DB}"/>
              </a:ext>
            </a:extLst>
          </p:cNvPr>
          <p:cNvPicPr>
            <a:picLocks noChangeAspect="1"/>
          </p:cNvPicPr>
          <p:nvPr/>
        </p:nvPicPr>
        <p:blipFill>
          <a:blip r:embed="rId18"/>
          <a:stretch>
            <a:fillRect/>
          </a:stretch>
        </p:blipFill>
        <p:spPr>
          <a:xfrm>
            <a:off x="103418" y="2129639"/>
            <a:ext cx="5303801" cy="3567676"/>
          </a:xfrm>
          <a:prstGeom prst="rect">
            <a:avLst/>
          </a:prstGeom>
        </p:spPr>
      </p:pic>
      <p:pic>
        <p:nvPicPr>
          <p:cNvPr id="2070" name="Picture 2069" descr="A rainbow colored grid with white background&#10;&#10;AI-generated content may be incorrect.">
            <a:extLst>
              <a:ext uri="{FF2B5EF4-FFF2-40B4-BE49-F238E27FC236}">
                <a16:creationId xmlns:a16="http://schemas.microsoft.com/office/drawing/2014/main" id="{22174523-806D-FEC1-5E11-E851203C3212}"/>
              </a:ext>
            </a:extLst>
          </p:cNvPr>
          <p:cNvPicPr>
            <a:picLocks noChangeAspect="1"/>
          </p:cNvPicPr>
          <p:nvPr/>
        </p:nvPicPr>
        <p:blipFill>
          <a:blip r:embed="rId17"/>
          <a:srcRect t="95093" r="85215"/>
          <a:stretch>
            <a:fillRect/>
          </a:stretch>
        </p:blipFill>
        <p:spPr>
          <a:xfrm>
            <a:off x="9819465" y="5073650"/>
            <a:ext cx="1938118" cy="453194"/>
          </a:xfrm>
          <a:prstGeom prst="rect">
            <a:avLst/>
          </a:prstGeom>
        </p:spPr>
      </p:pic>
      <p:sp>
        <p:nvSpPr>
          <p:cNvPr id="2071" name="TextBox 2070">
            <a:extLst>
              <a:ext uri="{FF2B5EF4-FFF2-40B4-BE49-F238E27FC236}">
                <a16:creationId xmlns:a16="http://schemas.microsoft.com/office/drawing/2014/main" id="{3C1C3552-BEB7-41F6-64BE-C3A797A784E8}"/>
              </a:ext>
            </a:extLst>
          </p:cNvPr>
          <p:cNvSpPr txBox="1"/>
          <p:nvPr/>
        </p:nvSpPr>
        <p:spPr>
          <a:xfrm>
            <a:off x="9992656" y="4756912"/>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spTree>
    <p:extLst>
      <p:ext uri="{BB962C8B-B14F-4D97-AF65-F5344CB8AC3E}">
        <p14:creationId xmlns:p14="http://schemas.microsoft.com/office/powerpoint/2010/main" val="372496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05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06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2065"/>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06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2066"/>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06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68"/>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206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069"/>
                                        </p:tgtEl>
                                        <p:attrNameLst>
                                          <p:attrName>style.visibility</p:attrName>
                                        </p:attrNameLst>
                                      </p:cBhvr>
                                      <p:to>
                                        <p:strVal val="visible"/>
                                      </p:to>
                                    </p:set>
                                  </p:childTnLst>
                                </p:cTn>
                              </p:par>
                              <p:par>
                                <p:cTn id="59" presetID="1" presetClass="exit" presetSubtype="0" fill="hold" nodeType="withEffect">
                                  <p:stCondLst>
                                    <p:cond delay="0"/>
                                  </p:stCondLst>
                                  <p:childTnLst>
                                    <p:set>
                                      <p:cBhvr>
                                        <p:cTn id="60" dur="1" fill="hold">
                                          <p:stCondLst>
                                            <p:cond delay="0"/>
                                          </p:stCondLst>
                                        </p:cTn>
                                        <p:tgtEl>
                                          <p:spTgt spid="20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81091-66D3-F12E-92EC-2AAD133DE2B4}"/>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17EBBFB-B5EB-0173-F892-8D0D1C729FF5}"/>
              </a:ext>
            </a:extLst>
          </p:cNvPr>
          <p:cNvSpPr>
            <a:spLocks noGrp="1"/>
          </p:cNvSpPr>
          <p:nvPr>
            <p:ph type="sldNum" sz="quarter" idx="12"/>
          </p:nvPr>
        </p:nvSpPr>
        <p:spPr/>
        <p:txBody>
          <a:bodyPr/>
          <a:lstStyle/>
          <a:p>
            <a:fld id="{0A297500-7527-634B-90F4-69D0994C32B4}" type="slidenum">
              <a:rPr lang="nl-NL" smtClean="0"/>
              <a:t>25</a:t>
            </a:fld>
            <a:endParaRPr lang="nl-NL"/>
          </a:p>
        </p:txBody>
      </p:sp>
      <p:pic>
        <p:nvPicPr>
          <p:cNvPr id="6" name="Picture 5">
            <a:extLst>
              <a:ext uri="{FF2B5EF4-FFF2-40B4-BE49-F238E27FC236}">
                <a16:creationId xmlns:a16="http://schemas.microsoft.com/office/drawing/2014/main" id="{98A76AE2-1B76-31D4-35CD-9AC8D8904124}"/>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C780C396-2780-A827-F04A-B038E540745D}"/>
              </a:ext>
            </a:extLst>
          </p:cNvPr>
          <p:cNvSpPr>
            <a:spLocks noGrp="1"/>
          </p:cNvSpPr>
          <p:nvPr>
            <p:ph type="title"/>
          </p:nvPr>
        </p:nvSpPr>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01E98D24-26C1-C3A9-E771-23D6EED2F00F}"/>
              </a:ext>
            </a:extLst>
          </p:cNvPr>
          <p:cNvSpPr txBox="1">
            <a:spLocks/>
          </p:cNvSpPr>
          <p:nvPr/>
        </p:nvSpPr>
        <p:spPr>
          <a:xfrm>
            <a:off x="5206265" y="210665"/>
            <a:ext cx="6931635" cy="736393"/>
          </a:xfrm>
          <a:prstGeom prst="rect">
            <a:avLst/>
          </a:prstGeom>
        </p:spPr>
        <p:txBody>
          <a:bodyPr vert="horz" lIns="0" tIns="0" rIns="0" bIns="0" rtlCol="0" anchor="ctr" anchorCtr="0">
            <a:normAutofit fontScale="85000" lnSpcReduction="10000"/>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strategy: Inner contour to outer</a:t>
            </a:r>
            <a:endParaRPr lang="en-BE" sz="3200" dirty="0">
              <a:solidFill>
                <a:schemeClr val="tx1">
                  <a:lumMod val="75000"/>
                </a:schemeClr>
              </a:solidFill>
              <a:latin typeface="Soleil" panose="02000503030000020004" pitchFamily="50" charset="0"/>
            </a:endParaRPr>
          </a:p>
        </p:txBody>
      </p:sp>
      <p:pic>
        <p:nvPicPr>
          <p:cNvPr id="33" name="Picture 32" descr="A blue cube with white text&#10;&#10;AI-generated content may be incorrect.">
            <a:extLst>
              <a:ext uri="{FF2B5EF4-FFF2-40B4-BE49-F238E27FC236}">
                <a16:creationId xmlns:a16="http://schemas.microsoft.com/office/drawing/2014/main" id="{03FDBF83-B6D8-CA13-CEE3-1E701894CE76}"/>
              </a:ext>
            </a:extLst>
          </p:cNvPr>
          <p:cNvPicPr>
            <a:picLocks noChangeAspect="1"/>
          </p:cNvPicPr>
          <p:nvPr/>
        </p:nvPicPr>
        <p:blipFill>
          <a:blip r:embed="rId4"/>
          <a:stretch>
            <a:fillRect/>
          </a:stretch>
        </p:blipFill>
        <p:spPr>
          <a:xfrm>
            <a:off x="59449" y="2136973"/>
            <a:ext cx="4679337" cy="3865113"/>
          </a:xfrm>
          <a:prstGeom prst="rect">
            <a:avLst/>
          </a:prstGeom>
        </p:spPr>
      </p:pic>
      <p:pic>
        <p:nvPicPr>
          <p:cNvPr id="35" name="Picture 34" descr="A blue and green cube&#10;&#10;AI-generated content may be incorrect.">
            <a:extLst>
              <a:ext uri="{FF2B5EF4-FFF2-40B4-BE49-F238E27FC236}">
                <a16:creationId xmlns:a16="http://schemas.microsoft.com/office/drawing/2014/main" id="{DDA053F5-3070-2994-3574-7F69CF866EFC}"/>
              </a:ext>
            </a:extLst>
          </p:cNvPr>
          <p:cNvPicPr>
            <a:picLocks noChangeAspect="1"/>
          </p:cNvPicPr>
          <p:nvPr/>
        </p:nvPicPr>
        <p:blipFill>
          <a:blip r:embed="rId5"/>
          <a:stretch>
            <a:fillRect/>
          </a:stretch>
        </p:blipFill>
        <p:spPr>
          <a:xfrm>
            <a:off x="59450" y="2136974"/>
            <a:ext cx="4735896" cy="3865112"/>
          </a:xfrm>
          <a:prstGeom prst="rect">
            <a:avLst/>
          </a:prstGeom>
        </p:spPr>
      </p:pic>
      <p:pic>
        <p:nvPicPr>
          <p:cNvPr id="37" name="Picture 36" descr="A colorful object with white text&#10;&#10;AI-generated content may be incorrect.">
            <a:extLst>
              <a:ext uri="{FF2B5EF4-FFF2-40B4-BE49-F238E27FC236}">
                <a16:creationId xmlns:a16="http://schemas.microsoft.com/office/drawing/2014/main" id="{510EFB2B-A2F0-2753-7FF2-5EFA5D356A43}"/>
              </a:ext>
            </a:extLst>
          </p:cNvPr>
          <p:cNvPicPr>
            <a:picLocks noChangeAspect="1"/>
          </p:cNvPicPr>
          <p:nvPr/>
        </p:nvPicPr>
        <p:blipFill>
          <a:blip r:embed="rId6"/>
          <a:stretch>
            <a:fillRect/>
          </a:stretch>
        </p:blipFill>
        <p:spPr>
          <a:xfrm>
            <a:off x="59450" y="2136973"/>
            <a:ext cx="4676110" cy="3865113"/>
          </a:xfrm>
          <a:prstGeom prst="rect">
            <a:avLst/>
          </a:prstGeom>
        </p:spPr>
      </p:pic>
      <p:pic>
        <p:nvPicPr>
          <p:cNvPr id="39" name="Picture 38" descr="A red cube with yellow dots&#10;&#10;AI-generated content may be incorrect.">
            <a:extLst>
              <a:ext uri="{FF2B5EF4-FFF2-40B4-BE49-F238E27FC236}">
                <a16:creationId xmlns:a16="http://schemas.microsoft.com/office/drawing/2014/main" id="{558AF03E-6084-4F03-72A0-EFF5390DEF4C}"/>
              </a:ext>
            </a:extLst>
          </p:cNvPr>
          <p:cNvPicPr>
            <a:picLocks noChangeAspect="1"/>
          </p:cNvPicPr>
          <p:nvPr/>
        </p:nvPicPr>
        <p:blipFill>
          <a:blip r:embed="rId7"/>
          <a:stretch>
            <a:fillRect/>
          </a:stretch>
        </p:blipFill>
        <p:spPr>
          <a:xfrm>
            <a:off x="59450" y="2136974"/>
            <a:ext cx="4628390" cy="3865112"/>
          </a:xfrm>
          <a:prstGeom prst="rect">
            <a:avLst/>
          </a:prstGeom>
        </p:spPr>
      </p:pic>
      <p:pic>
        <p:nvPicPr>
          <p:cNvPr id="31" name="Picture 30" descr="A red cube with a white background&#10;&#10;AI-generated content may be incorrect.">
            <a:extLst>
              <a:ext uri="{FF2B5EF4-FFF2-40B4-BE49-F238E27FC236}">
                <a16:creationId xmlns:a16="http://schemas.microsoft.com/office/drawing/2014/main" id="{68AFA252-8667-03BC-E1E3-9DD2A83EC4BD}"/>
              </a:ext>
            </a:extLst>
          </p:cNvPr>
          <p:cNvPicPr>
            <a:picLocks noChangeAspect="1"/>
          </p:cNvPicPr>
          <p:nvPr/>
        </p:nvPicPr>
        <p:blipFill>
          <a:blip r:embed="rId8"/>
          <a:stretch>
            <a:fillRect/>
          </a:stretch>
        </p:blipFill>
        <p:spPr>
          <a:xfrm>
            <a:off x="59450" y="2136973"/>
            <a:ext cx="4640720" cy="3865113"/>
          </a:xfrm>
          <a:prstGeom prst="rect">
            <a:avLst/>
          </a:prstGeom>
        </p:spPr>
      </p:pic>
      <p:pic>
        <p:nvPicPr>
          <p:cNvPr id="2052" name="Picture 2051" descr="A graph with a line drawn on it&#10;&#10;AI-generated content may be incorrect.">
            <a:extLst>
              <a:ext uri="{FF2B5EF4-FFF2-40B4-BE49-F238E27FC236}">
                <a16:creationId xmlns:a16="http://schemas.microsoft.com/office/drawing/2014/main" id="{F7955A93-A463-54CD-A134-78EECF424888}"/>
              </a:ext>
            </a:extLst>
          </p:cNvPr>
          <p:cNvPicPr>
            <a:picLocks noChangeAspect="1"/>
          </p:cNvPicPr>
          <p:nvPr/>
        </p:nvPicPr>
        <p:blipFill>
          <a:blip r:embed="rId9"/>
          <a:stretch>
            <a:fillRect/>
          </a:stretch>
        </p:blipFill>
        <p:spPr>
          <a:xfrm>
            <a:off x="9063192" y="861181"/>
            <a:ext cx="3104748" cy="2328561"/>
          </a:xfrm>
          <a:prstGeom prst="rect">
            <a:avLst/>
          </a:prstGeom>
        </p:spPr>
      </p:pic>
      <p:pic>
        <p:nvPicPr>
          <p:cNvPr id="43" name="Picture 42" descr="A colorful grid with a scale&#10;&#10;AI-generated content may be incorrect.">
            <a:extLst>
              <a:ext uri="{FF2B5EF4-FFF2-40B4-BE49-F238E27FC236}">
                <a16:creationId xmlns:a16="http://schemas.microsoft.com/office/drawing/2014/main" id="{1BFEAB36-681B-2DA4-A43C-023CFD8048F1}"/>
              </a:ext>
            </a:extLst>
          </p:cNvPr>
          <p:cNvPicPr>
            <a:picLocks noChangeAspect="1"/>
          </p:cNvPicPr>
          <p:nvPr/>
        </p:nvPicPr>
        <p:blipFill>
          <a:blip r:embed="rId10"/>
          <a:stretch>
            <a:fillRect/>
          </a:stretch>
        </p:blipFill>
        <p:spPr>
          <a:xfrm>
            <a:off x="4598941" y="2417925"/>
            <a:ext cx="4689410" cy="3421123"/>
          </a:xfrm>
          <a:prstGeom prst="rect">
            <a:avLst/>
          </a:prstGeom>
        </p:spPr>
      </p:pic>
      <p:pic>
        <p:nvPicPr>
          <p:cNvPr id="45" name="Picture 44" descr="A rainbow colored grid with white text&#10;&#10;AI-generated content may be incorrect.">
            <a:extLst>
              <a:ext uri="{FF2B5EF4-FFF2-40B4-BE49-F238E27FC236}">
                <a16:creationId xmlns:a16="http://schemas.microsoft.com/office/drawing/2014/main" id="{07EE37CD-8728-C9C2-695E-FC3095A84361}"/>
              </a:ext>
            </a:extLst>
          </p:cNvPr>
          <p:cNvPicPr>
            <a:picLocks noChangeAspect="1"/>
          </p:cNvPicPr>
          <p:nvPr/>
        </p:nvPicPr>
        <p:blipFill>
          <a:blip r:embed="rId11"/>
          <a:stretch>
            <a:fillRect/>
          </a:stretch>
        </p:blipFill>
        <p:spPr>
          <a:xfrm>
            <a:off x="4598940" y="2417925"/>
            <a:ext cx="4656618" cy="3421123"/>
          </a:xfrm>
          <a:prstGeom prst="rect">
            <a:avLst/>
          </a:prstGeom>
        </p:spPr>
      </p:pic>
      <p:pic>
        <p:nvPicPr>
          <p:cNvPr id="47" name="Picture 46">
            <a:extLst>
              <a:ext uri="{FF2B5EF4-FFF2-40B4-BE49-F238E27FC236}">
                <a16:creationId xmlns:a16="http://schemas.microsoft.com/office/drawing/2014/main" id="{75AB8801-3E0B-5B96-B8E0-D6C82E27BBBC}"/>
              </a:ext>
            </a:extLst>
          </p:cNvPr>
          <p:cNvPicPr>
            <a:picLocks noChangeAspect="1"/>
          </p:cNvPicPr>
          <p:nvPr/>
        </p:nvPicPr>
        <p:blipFill>
          <a:blip r:embed="rId12"/>
          <a:stretch>
            <a:fillRect/>
          </a:stretch>
        </p:blipFill>
        <p:spPr>
          <a:xfrm>
            <a:off x="4598940" y="2417924"/>
            <a:ext cx="4642261" cy="3421124"/>
          </a:xfrm>
          <a:prstGeom prst="rect">
            <a:avLst/>
          </a:prstGeom>
        </p:spPr>
      </p:pic>
      <p:pic>
        <p:nvPicPr>
          <p:cNvPr id="49" name="Picture 48" descr="A rainbow colored grid with white text&#10;&#10;AI-generated content may be incorrect.">
            <a:extLst>
              <a:ext uri="{FF2B5EF4-FFF2-40B4-BE49-F238E27FC236}">
                <a16:creationId xmlns:a16="http://schemas.microsoft.com/office/drawing/2014/main" id="{49D6D643-90CA-89BB-7255-9DC815B871A8}"/>
              </a:ext>
            </a:extLst>
          </p:cNvPr>
          <p:cNvPicPr>
            <a:picLocks noChangeAspect="1"/>
          </p:cNvPicPr>
          <p:nvPr/>
        </p:nvPicPr>
        <p:blipFill>
          <a:blip r:embed="rId13"/>
          <a:stretch>
            <a:fillRect/>
          </a:stretch>
        </p:blipFill>
        <p:spPr>
          <a:xfrm>
            <a:off x="4598940" y="2417925"/>
            <a:ext cx="4628390" cy="3421123"/>
          </a:xfrm>
          <a:prstGeom prst="rect">
            <a:avLst/>
          </a:prstGeom>
        </p:spPr>
      </p:pic>
      <p:pic>
        <p:nvPicPr>
          <p:cNvPr id="41" name="Picture 40">
            <a:extLst>
              <a:ext uri="{FF2B5EF4-FFF2-40B4-BE49-F238E27FC236}">
                <a16:creationId xmlns:a16="http://schemas.microsoft.com/office/drawing/2014/main" id="{89656210-7017-F430-D72E-AD1A19773D37}"/>
              </a:ext>
            </a:extLst>
          </p:cNvPr>
          <p:cNvPicPr>
            <a:picLocks noChangeAspect="1"/>
          </p:cNvPicPr>
          <p:nvPr/>
        </p:nvPicPr>
        <p:blipFill>
          <a:blip r:embed="rId14"/>
          <a:stretch>
            <a:fillRect/>
          </a:stretch>
        </p:blipFill>
        <p:spPr>
          <a:xfrm>
            <a:off x="4598941" y="2417925"/>
            <a:ext cx="4667529" cy="3421123"/>
          </a:xfrm>
          <a:prstGeom prst="rect">
            <a:avLst/>
          </a:prstGeom>
        </p:spPr>
      </p:pic>
      <p:sp>
        <p:nvSpPr>
          <p:cNvPr id="53" name="TextBox 52">
            <a:extLst>
              <a:ext uri="{FF2B5EF4-FFF2-40B4-BE49-F238E27FC236}">
                <a16:creationId xmlns:a16="http://schemas.microsoft.com/office/drawing/2014/main" id="{B1A66545-E0FA-CF8C-8142-974F69012D89}"/>
              </a:ext>
            </a:extLst>
          </p:cNvPr>
          <p:cNvSpPr txBox="1"/>
          <p:nvPr/>
        </p:nvSpPr>
        <p:spPr>
          <a:xfrm>
            <a:off x="174466" y="1669042"/>
            <a:ext cx="4425768" cy="400110"/>
          </a:xfrm>
          <a:prstGeom prst="rect">
            <a:avLst/>
          </a:prstGeom>
          <a:noFill/>
        </p:spPr>
        <p:txBody>
          <a:bodyPr wrap="square" rtlCol="0">
            <a:spAutoFit/>
          </a:bodyPr>
          <a:lstStyle/>
          <a:p>
            <a:pPr algn="ctr"/>
            <a:r>
              <a:rPr lang="en-US" sz="2000" dirty="0">
                <a:latin typeface="Soleil" panose="02000503030000020004" pitchFamily="50" charset="0"/>
              </a:rPr>
              <a:t>Constant range – 3D</a:t>
            </a:r>
            <a:endParaRPr lang="en-BE" sz="2000" dirty="0">
              <a:latin typeface="Soleil" panose="02000503030000020004" pitchFamily="50" charset="0"/>
            </a:endParaRPr>
          </a:p>
        </p:txBody>
      </p:sp>
      <p:sp>
        <p:nvSpPr>
          <p:cNvPr id="54" name="TextBox 53">
            <a:extLst>
              <a:ext uri="{FF2B5EF4-FFF2-40B4-BE49-F238E27FC236}">
                <a16:creationId xmlns:a16="http://schemas.microsoft.com/office/drawing/2014/main" id="{E873325F-0985-1F04-DC3C-170CC6A7525B}"/>
              </a:ext>
            </a:extLst>
          </p:cNvPr>
          <p:cNvSpPr txBox="1"/>
          <p:nvPr/>
        </p:nvSpPr>
        <p:spPr>
          <a:xfrm>
            <a:off x="4829790" y="1664661"/>
            <a:ext cx="4425768" cy="400110"/>
          </a:xfrm>
          <a:prstGeom prst="rect">
            <a:avLst/>
          </a:prstGeom>
          <a:noFill/>
        </p:spPr>
        <p:txBody>
          <a:bodyPr wrap="square" rtlCol="0">
            <a:spAutoFit/>
          </a:bodyPr>
          <a:lstStyle/>
          <a:p>
            <a:pPr algn="ctr"/>
            <a:r>
              <a:rPr lang="en-US" sz="2000" dirty="0">
                <a:latin typeface="Soleil" panose="02000503030000020004" pitchFamily="50" charset="0"/>
              </a:rPr>
              <a:t>Min-max – side view</a:t>
            </a:r>
            <a:endParaRPr lang="en-BE" sz="2000" dirty="0">
              <a:latin typeface="Soleil" panose="02000503030000020004" pitchFamily="50" charset="0"/>
            </a:endParaRPr>
          </a:p>
        </p:txBody>
      </p:sp>
      <p:cxnSp>
        <p:nvCxnSpPr>
          <p:cNvPr id="55" name="Straight Connector 54">
            <a:extLst>
              <a:ext uri="{FF2B5EF4-FFF2-40B4-BE49-F238E27FC236}">
                <a16:creationId xmlns:a16="http://schemas.microsoft.com/office/drawing/2014/main" id="{6811A8CA-765F-597A-767B-27613BB99B26}"/>
              </a:ext>
            </a:extLst>
          </p:cNvPr>
          <p:cNvCxnSpPr>
            <a:cxnSpLocks/>
          </p:cNvCxnSpPr>
          <p:nvPr/>
        </p:nvCxnSpPr>
        <p:spPr>
          <a:xfrm>
            <a:off x="9537641" y="1063063"/>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DA26626-D6DD-BAF8-A103-023EF91F7D9A}"/>
              </a:ext>
            </a:extLst>
          </p:cNvPr>
          <p:cNvCxnSpPr>
            <a:cxnSpLocks/>
          </p:cNvCxnSpPr>
          <p:nvPr/>
        </p:nvCxnSpPr>
        <p:spPr>
          <a:xfrm>
            <a:off x="9658321" y="1063063"/>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8A30F12-151E-916A-A6E1-79846223F564}"/>
              </a:ext>
            </a:extLst>
          </p:cNvPr>
          <p:cNvCxnSpPr>
            <a:cxnSpLocks/>
          </p:cNvCxnSpPr>
          <p:nvPr/>
        </p:nvCxnSpPr>
        <p:spPr>
          <a:xfrm>
            <a:off x="9898871" y="1063063"/>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68DADE5-B4B6-5B4F-1762-1FCAB6C47BE8}"/>
              </a:ext>
            </a:extLst>
          </p:cNvPr>
          <p:cNvCxnSpPr>
            <a:cxnSpLocks/>
          </p:cNvCxnSpPr>
          <p:nvPr/>
        </p:nvCxnSpPr>
        <p:spPr>
          <a:xfrm>
            <a:off x="10151810" y="1063063"/>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9799095-B52F-7E53-6CD8-14FF01B71A6A}"/>
              </a:ext>
            </a:extLst>
          </p:cNvPr>
          <p:cNvCxnSpPr>
            <a:cxnSpLocks/>
          </p:cNvCxnSpPr>
          <p:nvPr/>
        </p:nvCxnSpPr>
        <p:spPr>
          <a:xfrm>
            <a:off x="10742360" y="1063063"/>
            <a:ext cx="0" cy="1846152"/>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pic>
        <p:nvPicPr>
          <p:cNvPr id="61" name="Picture 60" descr="A rainbow colored grid with white background&#10;&#10;AI-generated content may be incorrect.">
            <a:extLst>
              <a:ext uri="{FF2B5EF4-FFF2-40B4-BE49-F238E27FC236}">
                <a16:creationId xmlns:a16="http://schemas.microsoft.com/office/drawing/2014/main" id="{DB953DCA-C0D9-8B75-37AD-CB285FCEC747}"/>
              </a:ext>
            </a:extLst>
          </p:cNvPr>
          <p:cNvPicPr>
            <a:picLocks noChangeAspect="1"/>
          </p:cNvPicPr>
          <p:nvPr/>
        </p:nvPicPr>
        <p:blipFill>
          <a:blip r:embed="rId15"/>
          <a:srcRect t="95093" r="85215"/>
          <a:stretch>
            <a:fillRect/>
          </a:stretch>
        </p:blipFill>
        <p:spPr>
          <a:xfrm>
            <a:off x="9819465" y="5073650"/>
            <a:ext cx="1938118" cy="453194"/>
          </a:xfrm>
          <a:prstGeom prst="rect">
            <a:avLst/>
          </a:prstGeom>
        </p:spPr>
      </p:pic>
      <p:sp>
        <p:nvSpPr>
          <p:cNvPr id="62" name="TextBox 61">
            <a:extLst>
              <a:ext uri="{FF2B5EF4-FFF2-40B4-BE49-F238E27FC236}">
                <a16:creationId xmlns:a16="http://schemas.microsoft.com/office/drawing/2014/main" id="{BF52C8AF-BF8F-3788-CF16-53233EF2E866}"/>
              </a:ext>
            </a:extLst>
          </p:cNvPr>
          <p:cNvSpPr txBox="1"/>
          <p:nvPr/>
        </p:nvSpPr>
        <p:spPr>
          <a:xfrm>
            <a:off x="9992656" y="4756912"/>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spTree>
    <p:extLst>
      <p:ext uri="{BB962C8B-B14F-4D97-AF65-F5344CB8AC3E}">
        <p14:creationId xmlns:p14="http://schemas.microsoft.com/office/powerpoint/2010/main" val="264181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5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5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8"/>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91D5A-684C-741C-453C-ECDEF5747E25}"/>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881F1087-A7B9-E7B6-AAF2-0B5FD19B9887}"/>
              </a:ext>
            </a:extLst>
          </p:cNvPr>
          <p:cNvSpPr>
            <a:spLocks noGrp="1"/>
          </p:cNvSpPr>
          <p:nvPr>
            <p:ph type="sldNum" sz="quarter" idx="12"/>
          </p:nvPr>
        </p:nvSpPr>
        <p:spPr/>
        <p:txBody>
          <a:bodyPr/>
          <a:lstStyle/>
          <a:p>
            <a:fld id="{0A297500-7527-634B-90F4-69D0994C32B4}" type="slidenum">
              <a:rPr lang="nl-NL" smtClean="0"/>
              <a:t>26</a:t>
            </a:fld>
            <a:endParaRPr lang="nl-NL"/>
          </a:p>
        </p:txBody>
      </p:sp>
      <p:pic>
        <p:nvPicPr>
          <p:cNvPr id="6" name="Picture 5">
            <a:extLst>
              <a:ext uri="{FF2B5EF4-FFF2-40B4-BE49-F238E27FC236}">
                <a16:creationId xmlns:a16="http://schemas.microsoft.com/office/drawing/2014/main" id="{F8AC3E37-96B5-6AFB-E13D-32CC704F308D}"/>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5E05C13F-BFC3-D530-DB43-3D84F39EA18F}"/>
              </a:ext>
            </a:extLst>
          </p:cNvPr>
          <p:cNvSpPr>
            <a:spLocks noGrp="1"/>
          </p:cNvSpPr>
          <p:nvPr>
            <p:ph type="title"/>
          </p:nvPr>
        </p:nvSpPr>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196ACAC7-4002-C8D4-4AF4-4735DBDC1FFC}"/>
              </a:ext>
            </a:extLst>
          </p:cNvPr>
          <p:cNvSpPr txBox="1">
            <a:spLocks/>
          </p:cNvSpPr>
          <p:nvPr/>
        </p:nvSpPr>
        <p:spPr>
          <a:xfrm>
            <a:off x="5260365" y="207036"/>
            <a:ext cx="6817335" cy="736393"/>
          </a:xfrm>
          <a:prstGeom prst="rect">
            <a:avLst/>
          </a:prstGeom>
        </p:spPr>
        <p:txBody>
          <a:bodyPr vert="horz" lIns="0" tIns="0" rIns="0" bIns="0" rtlCol="0" anchor="ctr" anchorCtr="0">
            <a:normAutofit fontScale="85000" lnSpcReduction="10000"/>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strategy: outer contour to inner</a:t>
            </a:r>
            <a:endParaRPr lang="en-BE" sz="3200" dirty="0">
              <a:solidFill>
                <a:schemeClr val="tx1">
                  <a:lumMod val="75000"/>
                </a:schemeClr>
              </a:solidFill>
              <a:latin typeface="Soleil" panose="02000503030000020004" pitchFamily="50" charset="0"/>
            </a:endParaRPr>
          </a:p>
        </p:txBody>
      </p:sp>
      <p:pic>
        <p:nvPicPr>
          <p:cNvPr id="7" name="Picture 6" descr="A graph with a line&#10;&#10;AI-generated content may be incorrect.">
            <a:extLst>
              <a:ext uri="{FF2B5EF4-FFF2-40B4-BE49-F238E27FC236}">
                <a16:creationId xmlns:a16="http://schemas.microsoft.com/office/drawing/2014/main" id="{5ADDBAA4-3B25-76CB-F27B-7528E4F21F9D}"/>
              </a:ext>
            </a:extLst>
          </p:cNvPr>
          <p:cNvPicPr>
            <a:picLocks noChangeAspect="1"/>
          </p:cNvPicPr>
          <p:nvPr/>
        </p:nvPicPr>
        <p:blipFill>
          <a:blip r:embed="rId4"/>
          <a:stretch>
            <a:fillRect/>
          </a:stretch>
        </p:blipFill>
        <p:spPr>
          <a:xfrm>
            <a:off x="8009439" y="1123007"/>
            <a:ext cx="3867251" cy="2900438"/>
          </a:xfrm>
          <a:prstGeom prst="rect">
            <a:avLst/>
          </a:prstGeom>
        </p:spPr>
      </p:pic>
      <p:pic>
        <p:nvPicPr>
          <p:cNvPr id="8" name="Picture 7">
            <a:extLst>
              <a:ext uri="{FF2B5EF4-FFF2-40B4-BE49-F238E27FC236}">
                <a16:creationId xmlns:a16="http://schemas.microsoft.com/office/drawing/2014/main" id="{F2B2888E-7FC9-864B-770F-82B06A2E4796}"/>
              </a:ext>
            </a:extLst>
          </p:cNvPr>
          <p:cNvPicPr>
            <a:picLocks noChangeAspect="1"/>
          </p:cNvPicPr>
          <p:nvPr/>
        </p:nvPicPr>
        <p:blipFill>
          <a:blip r:embed="rId5"/>
          <a:stretch>
            <a:fillRect/>
          </a:stretch>
        </p:blipFill>
        <p:spPr>
          <a:xfrm>
            <a:off x="1386913" y="1386768"/>
            <a:ext cx="5380433" cy="4698701"/>
          </a:xfrm>
          <a:prstGeom prst="rect">
            <a:avLst/>
          </a:prstGeom>
        </p:spPr>
      </p:pic>
      <p:cxnSp>
        <p:nvCxnSpPr>
          <p:cNvPr id="9" name="Straight Connector 8">
            <a:extLst>
              <a:ext uri="{FF2B5EF4-FFF2-40B4-BE49-F238E27FC236}">
                <a16:creationId xmlns:a16="http://schemas.microsoft.com/office/drawing/2014/main" id="{1E69686D-2DCF-0710-1E62-C67448670EA3}"/>
              </a:ext>
            </a:extLst>
          </p:cNvPr>
          <p:cNvCxnSpPr>
            <a:cxnSpLocks/>
          </p:cNvCxnSpPr>
          <p:nvPr/>
        </p:nvCxnSpPr>
        <p:spPr>
          <a:xfrm>
            <a:off x="9112154" y="1386768"/>
            <a:ext cx="0" cy="2298163"/>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pic>
        <p:nvPicPr>
          <p:cNvPr id="13" name="Picture 12" descr="A rainbow colored grid with white background&#10;&#10;AI-generated content may be incorrect.">
            <a:extLst>
              <a:ext uri="{FF2B5EF4-FFF2-40B4-BE49-F238E27FC236}">
                <a16:creationId xmlns:a16="http://schemas.microsoft.com/office/drawing/2014/main" id="{729749D6-D9D3-7446-6373-A11D8D201B40}"/>
              </a:ext>
            </a:extLst>
          </p:cNvPr>
          <p:cNvPicPr>
            <a:picLocks noChangeAspect="1"/>
          </p:cNvPicPr>
          <p:nvPr/>
        </p:nvPicPr>
        <p:blipFill>
          <a:blip r:embed="rId6"/>
          <a:srcRect t="95093" r="85215"/>
          <a:stretch>
            <a:fillRect/>
          </a:stretch>
        </p:blipFill>
        <p:spPr>
          <a:xfrm>
            <a:off x="9819465" y="5073650"/>
            <a:ext cx="1938118" cy="453194"/>
          </a:xfrm>
          <a:prstGeom prst="rect">
            <a:avLst/>
          </a:prstGeom>
        </p:spPr>
      </p:pic>
      <p:sp>
        <p:nvSpPr>
          <p:cNvPr id="14" name="TextBox 13">
            <a:extLst>
              <a:ext uri="{FF2B5EF4-FFF2-40B4-BE49-F238E27FC236}">
                <a16:creationId xmlns:a16="http://schemas.microsoft.com/office/drawing/2014/main" id="{0663C3B3-2AB0-7D79-641B-91782074F3FD}"/>
              </a:ext>
            </a:extLst>
          </p:cNvPr>
          <p:cNvSpPr txBox="1"/>
          <p:nvPr/>
        </p:nvSpPr>
        <p:spPr>
          <a:xfrm>
            <a:off x="9992656" y="4756912"/>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spTree>
    <p:extLst>
      <p:ext uri="{BB962C8B-B14F-4D97-AF65-F5344CB8AC3E}">
        <p14:creationId xmlns:p14="http://schemas.microsoft.com/office/powerpoint/2010/main" val="2078889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64599-5804-6D97-32F4-D3CBBF735D62}"/>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1065D56-9EEC-D29A-25F9-784D953C3E85}"/>
              </a:ext>
            </a:extLst>
          </p:cNvPr>
          <p:cNvSpPr>
            <a:spLocks noGrp="1"/>
          </p:cNvSpPr>
          <p:nvPr>
            <p:ph type="sldNum" sz="quarter" idx="12"/>
          </p:nvPr>
        </p:nvSpPr>
        <p:spPr/>
        <p:txBody>
          <a:bodyPr/>
          <a:lstStyle/>
          <a:p>
            <a:fld id="{0A297500-7527-634B-90F4-69D0994C32B4}" type="slidenum">
              <a:rPr lang="nl-NL" smtClean="0"/>
              <a:t>27</a:t>
            </a:fld>
            <a:endParaRPr lang="nl-NL"/>
          </a:p>
        </p:txBody>
      </p:sp>
      <p:pic>
        <p:nvPicPr>
          <p:cNvPr id="6" name="Picture 5">
            <a:extLst>
              <a:ext uri="{FF2B5EF4-FFF2-40B4-BE49-F238E27FC236}">
                <a16:creationId xmlns:a16="http://schemas.microsoft.com/office/drawing/2014/main" id="{4EB75D69-28C4-B60E-BDB8-1E1B6732CE6A}"/>
              </a:ext>
            </a:extLst>
          </p:cNvPr>
          <p:cNvPicPr>
            <a:picLocks noChangeAspect="1"/>
          </p:cNvPicPr>
          <p:nvPr/>
        </p:nvPicPr>
        <p:blipFill>
          <a:blip r:embed="rId3"/>
          <a:stretch>
            <a:fillRect/>
          </a:stretch>
        </p:blipFill>
        <p:spPr>
          <a:xfrm>
            <a:off x="8094134" y="6374800"/>
            <a:ext cx="1938117" cy="360000"/>
          </a:xfrm>
          <a:prstGeom prst="rect">
            <a:avLst/>
          </a:prstGeom>
        </p:spPr>
      </p:pic>
      <p:sp>
        <p:nvSpPr>
          <p:cNvPr id="3" name="Title 2">
            <a:extLst>
              <a:ext uri="{FF2B5EF4-FFF2-40B4-BE49-F238E27FC236}">
                <a16:creationId xmlns:a16="http://schemas.microsoft.com/office/drawing/2014/main" id="{2A1D6BE4-43F5-19DB-CD45-23A7B34412D3}"/>
              </a:ext>
            </a:extLst>
          </p:cNvPr>
          <p:cNvSpPr>
            <a:spLocks noGrp="1"/>
          </p:cNvSpPr>
          <p:nvPr>
            <p:ph type="title"/>
          </p:nvPr>
        </p:nvSpPr>
        <p:spPr/>
        <p:txBody>
          <a:bodyPr/>
          <a:lstStyle/>
          <a:p>
            <a:r>
              <a:rPr lang="en-US" b="1" dirty="0">
                <a:latin typeface="Soleil" panose="02000503030000020004" pitchFamily="50" charset="0"/>
              </a:rPr>
              <a:t>Incremental DVC</a:t>
            </a:r>
            <a:endParaRPr lang="en-BE" b="1" dirty="0">
              <a:latin typeface="Soleil" panose="02000503030000020004" pitchFamily="50" charset="0"/>
            </a:endParaRPr>
          </a:p>
        </p:txBody>
      </p:sp>
      <p:sp>
        <p:nvSpPr>
          <p:cNvPr id="27" name="Title 2">
            <a:extLst>
              <a:ext uri="{FF2B5EF4-FFF2-40B4-BE49-F238E27FC236}">
                <a16:creationId xmlns:a16="http://schemas.microsoft.com/office/drawing/2014/main" id="{78A0EE6F-995B-1A19-84F5-CD6B5F30B541}"/>
              </a:ext>
            </a:extLst>
          </p:cNvPr>
          <p:cNvSpPr txBox="1">
            <a:spLocks/>
          </p:cNvSpPr>
          <p:nvPr/>
        </p:nvSpPr>
        <p:spPr>
          <a:xfrm>
            <a:off x="5260365" y="207036"/>
            <a:ext cx="6356835" cy="736393"/>
          </a:xfrm>
          <a:prstGeom prst="rect">
            <a:avLst/>
          </a:prstGeom>
        </p:spPr>
        <p:txBody>
          <a:bodyPr vert="horz" lIns="0" tIns="0" rIns="0" bIns="0" rtlCol="0" anchor="ctr" anchorCtr="0">
            <a:normAutofit fontScale="85000" lnSpcReduction="20000"/>
          </a:bodyPr>
          <a:lstStyle>
            <a:lvl1pPr algn="l" defTabSz="914400" rtl="0" eaLnBrk="1" latinLnBrk="0" hangingPunct="1">
              <a:lnSpc>
                <a:spcPct val="100000"/>
              </a:lnSpc>
              <a:spcBef>
                <a:spcPct val="0"/>
              </a:spcBef>
              <a:buNone/>
              <a:defRPr sz="3600" kern="1200" baseline="0">
                <a:solidFill>
                  <a:schemeClr val="tx2"/>
                </a:solidFill>
                <a:latin typeface="Arial" charset="0"/>
                <a:ea typeface="+mj-ea"/>
                <a:cs typeface="+mj-cs"/>
              </a:defRPr>
            </a:lvl1pPr>
          </a:lstStyle>
          <a:p>
            <a:r>
              <a:rPr lang="en-US" sz="3200" dirty="0">
                <a:solidFill>
                  <a:schemeClr val="tx1">
                    <a:lumMod val="75000"/>
                  </a:schemeClr>
                </a:solidFill>
                <a:latin typeface="Soleil" panose="02000503030000020004" pitchFamily="50" charset="0"/>
              </a:rPr>
              <a:t>Scanning strategy: </a:t>
            </a:r>
            <a:r>
              <a:rPr lang="en-US" sz="3200" dirty="0">
                <a:solidFill>
                  <a:srgbClr val="C00000"/>
                </a:solidFill>
                <a:latin typeface="Soleil" panose="02000503030000020004" pitchFamily="50" charset="0"/>
              </a:rPr>
              <a:t>without</a:t>
            </a:r>
            <a:r>
              <a:rPr lang="en-US" sz="3200" dirty="0">
                <a:solidFill>
                  <a:schemeClr val="tx1">
                    <a:lumMod val="75000"/>
                  </a:schemeClr>
                </a:solidFill>
                <a:latin typeface="Soleil" panose="02000503030000020004" pitchFamily="50" charset="0"/>
              </a:rPr>
              <a:t> adapted contour mode</a:t>
            </a:r>
            <a:endParaRPr lang="en-BE" sz="3200" dirty="0">
              <a:solidFill>
                <a:schemeClr val="tx1">
                  <a:lumMod val="75000"/>
                </a:schemeClr>
              </a:solidFill>
              <a:latin typeface="Soleil" panose="02000503030000020004" pitchFamily="50" charset="0"/>
            </a:endParaRPr>
          </a:p>
        </p:txBody>
      </p:sp>
      <p:pic>
        <p:nvPicPr>
          <p:cNvPr id="9" name="Picture 8" descr="A graph with a line drawn on it&#10;&#10;AI-generated content may be incorrect.">
            <a:extLst>
              <a:ext uri="{FF2B5EF4-FFF2-40B4-BE49-F238E27FC236}">
                <a16:creationId xmlns:a16="http://schemas.microsoft.com/office/drawing/2014/main" id="{6E8CAAF5-46B0-7E67-E861-A696B44E0CB2}"/>
              </a:ext>
            </a:extLst>
          </p:cNvPr>
          <p:cNvPicPr>
            <a:picLocks noChangeAspect="1"/>
          </p:cNvPicPr>
          <p:nvPr/>
        </p:nvPicPr>
        <p:blipFill>
          <a:blip r:embed="rId4"/>
          <a:stretch>
            <a:fillRect/>
          </a:stretch>
        </p:blipFill>
        <p:spPr>
          <a:xfrm>
            <a:off x="8774349" y="865762"/>
            <a:ext cx="3417651" cy="2563238"/>
          </a:xfrm>
          <a:prstGeom prst="rect">
            <a:avLst/>
          </a:prstGeom>
        </p:spPr>
      </p:pic>
      <p:pic>
        <p:nvPicPr>
          <p:cNvPr id="13" name="Picture 12" descr="A colorful cube with white text&#10;&#10;AI-generated content may be incorrect.">
            <a:extLst>
              <a:ext uri="{FF2B5EF4-FFF2-40B4-BE49-F238E27FC236}">
                <a16:creationId xmlns:a16="http://schemas.microsoft.com/office/drawing/2014/main" id="{010DE218-BFA3-480C-77EB-2D331A41D5B1}"/>
              </a:ext>
            </a:extLst>
          </p:cNvPr>
          <p:cNvPicPr>
            <a:picLocks noChangeAspect="1"/>
          </p:cNvPicPr>
          <p:nvPr/>
        </p:nvPicPr>
        <p:blipFill>
          <a:blip r:embed="rId5"/>
          <a:stretch>
            <a:fillRect/>
          </a:stretch>
        </p:blipFill>
        <p:spPr>
          <a:xfrm>
            <a:off x="78815" y="2153274"/>
            <a:ext cx="4885479" cy="3636816"/>
          </a:xfrm>
          <a:prstGeom prst="rect">
            <a:avLst/>
          </a:prstGeom>
        </p:spPr>
      </p:pic>
      <p:pic>
        <p:nvPicPr>
          <p:cNvPr id="15" name="Picture 14" descr="A colorfully colored cube&#10;&#10;AI-generated content may be incorrect.">
            <a:extLst>
              <a:ext uri="{FF2B5EF4-FFF2-40B4-BE49-F238E27FC236}">
                <a16:creationId xmlns:a16="http://schemas.microsoft.com/office/drawing/2014/main" id="{D2F99EEF-BD69-E4BD-5034-10E9D2E94446}"/>
              </a:ext>
            </a:extLst>
          </p:cNvPr>
          <p:cNvPicPr>
            <a:picLocks noChangeAspect="1"/>
          </p:cNvPicPr>
          <p:nvPr/>
        </p:nvPicPr>
        <p:blipFill>
          <a:blip r:embed="rId6"/>
          <a:stretch>
            <a:fillRect/>
          </a:stretch>
        </p:blipFill>
        <p:spPr>
          <a:xfrm>
            <a:off x="86823" y="2153274"/>
            <a:ext cx="4869463" cy="3636817"/>
          </a:xfrm>
          <a:prstGeom prst="rect">
            <a:avLst/>
          </a:prstGeom>
        </p:spPr>
      </p:pic>
      <p:pic>
        <p:nvPicPr>
          <p:cNvPr id="17" name="Picture 16">
            <a:extLst>
              <a:ext uri="{FF2B5EF4-FFF2-40B4-BE49-F238E27FC236}">
                <a16:creationId xmlns:a16="http://schemas.microsoft.com/office/drawing/2014/main" id="{EA33524A-B1B6-66BB-99DC-A9960713260D}"/>
              </a:ext>
            </a:extLst>
          </p:cNvPr>
          <p:cNvPicPr>
            <a:picLocks noChangeAspect="1"/>
          </p:cNvPicPr>
          <p:nvPr/>
        </p:nvPicPr>
        <p:blipFill>
          <a:blip r:embed="rId7"/>
          <a:stretch>
            <a:fillRect/>
          </a:stretch>
        </p:blipFill>
        <p:spPr>
          <a:xfrm>
            <a:off x="4933910" y="2697014"/>
            <a:ext cx="4236948" cy="2906434"/>
          </a:xfrm>
          <a:prstGeom prst="rect">
            <a:avLst/>
          </a:prstGeom>
        </p:spPr>
      </p:pic>
      <p:pic>
        <p:nvPicPr>
          <p:cNvPr id="19" name="Picture 18" descr="A colorful pattern with white text&#10;&#10;AI-generated content may be incorrect.">
            <a:extLst>
              <a:ext uri="{FF2B5EF4-FFF2-40B4-BE49-F238E27FC236}">
                <a16:creationId xmlns:a16="http://schemas.microsoft.com/office/drawing/2014/main" id="{F3F86142-999D-B240-FA5E-F9B0C22FF825}"/>
              </a:ext>
            </a:extLst>
          </p:cNvPr>
          <p:cNvPicPr>
            <a:picLocks noChangeAspect="1"/>
          </p:cNvPicPr>
          <p:nvPr/>
        </p:nvPicPr>
        <p:blipFill>
          <a:blip r:embed="rId8"/>
          <a:stretch>
            <a:fillRect/>
          </a:stretch>
        </p:blipFill>
        <p:spPr>
          <a:xfrm>
            <a:off x="4964294" y="2697014"/>
            <a:ext cx="4176180" cy="2906435"/>
          </a:xfrm>
          <a:prstGeom prst="rect">
            <a:avLst/>
          </a:prstGeom>
        </p:spPr>
      </p:pic>
      <p:sp>
        <p:nvSpPr>
          <p:cNvPr id="20" name="TextBox 19">
            <a:extLst>
              <a:ext uri="{FF2B5EF4-FFF2-40B4-BE49-F238E27FC236}">
                <a16:creationId xmlns:a16="http://schemas.microsoft.com/office/drawing/2014/main" id="{042B7797-2CB2-7609-43F2-13E0570268A4}"/>
              </a:ext>
            </a:extLst>
          </p:cNvPr>
          <p:cNvSpPr txBox="1"/>
          <p:nvPr/>
        </p:nvSpPr>
        <p:spPr>
          <a:xfrm>
            <a:off x="174466" y="1669042"/>
            <a:ext cx="4425768" cy="400110"/>
          </a:xfrm>
          <a:prstGeom prst="rect">
            <a:avLst/>
          </a:prstGeom>
          <a:noFill/>
        </p:spPr>
        <p:txBody>
          <a:bodyPr wrap="square" rtlCol="0">
            <a:spAutoFit/>
          </a:bodyPr>
          <a:lstStyle/>
          <a:p>
            <a:pPr algn="ctr"/>
            <a:r>
              <a:rPr lang="en-US" sz="2000" dirty="0">
                <a:latin typeface="Soleil" panose="02000503030000020004" pitchFamily="50" charset="0"/>
              </a:rPr>
              <a:t>Constant range – 3D</a:t>
            </a:r>
            <a:endParaRPr lang="en-BE" sz="2000" dirty="0">
              <a:latin typeface="Soleil" panose="02000503030000020004" pitchFamily="50" charset="0"/>
            </a:endParaRPr>
          </a:p>
        </p:txBody>
      </p:sp>
      <p:sp>
        <p:nvSpPr>
          <p:cNvPr id="21" name="TextBox 20">
            <a:extLst>
              <a:ext uri="{FF2B5EF4-FFF2-40B4-BE49-F238E27FC236}">
                <a16:creationId xmlns:a16="http://schemas.microsoft.com/office/drawing/2014/main" id="{609EFAC6-62D5-E5CD-6F38-DD45E349D1EF}"/>
              </a:ext>
            </a:extLst>
          </p:cNvPr>
          <p:cNvSpPr txBox="1"/>
          <p:nvPr/>
        </p:nvSpPr>
        <p:spPr>
          <a:xfrm>
            <a:off x="4829790" y="1664661"/>
            <a:ext cx="4425768" cy="400110"/>
          </a:xfrm>
          <a:prstGeom prst="rect">
            <a:avLst/>
          </a:prstGeom>
          <a:noFill/>
        </p:spPr>
        <p:txBody>
          <a:bodyPr wrap="square" rtlCol="0">
            <a:spAutoFit/>
          </a:bodyPr>
          <a:lstStyle/>
          <a:p>
            <a:pPr algn="ctr"/>
            <a:r>
              <a:rPr lang="en-US" sz="2000" dirty="0">
                <a:latin typeface="Soleil" panose="02000503030000020004" pitchFamily="50" charset="0"/>
              </a:rPr>
              <a:t>Min-max – side view</a:t>
            </a:r>
            <a:endParaRPr lang="en-BE" sz="2000" dirty="0">
              <a:latin typeface="Soleil" panose="02000503030000020004" pitchFamily="50" charset="0"/>
            </a:endParaRPr>
          </a:p>
        </p:txBody>
      </p:sp>
      <p:cxnSp>
        <p:nvCxnSpPr>
          <p:cNvPr id="22" name="Straight Connector 21">
            <a:extLst>
              <a:ext uri="{FF2B5EF4-FFF2-40B4-BE49-F238E27FC236}">
                <a16:creationId xmlns:a16="http://schemas.microsoft.com/office/drawing/2014/main" id="{01D45880-CC6A-BECB-9519-0E7FCACD09E0}"/>
              </a:ext>
            </a:extLst>
          </p:cNvPr>
          <p:cNvCxnSpPr>
            <a:cxnSpLocks/>
          </p:cNvCxnSpPr>
          <p:nvPr/>
        </p:nvCxnSpPr>
        <p:spPr>
          <a:xfrm>
            <a:off x="9998156" y="1051037"/>
            <a:ext cx="0" cy="208800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1F286C0-7035-143B-5302-C793747BB4CA}"/>
              </a:ext>
            </a:extLst>
          </p:cNvPr>
          <p:cNvCxnSpPr>
            <a:cxnSpLocks/>
          </p:cNvCxnSpPr>
          <p:nvPr/>
        </p:nvCxnSpPr>
        <p:spPr>
          <a:xfrm>
            <a:off x="11443329" y="1051036"/>
            <a:ext cx="0" cy="2088000"/>
          </a:xfrm>
          <a:prstGeom prst="line">
            <a:avLst/>
          </a:prstGeom>
          <a:ln w="38100">
            <a:solidFill>
              <a:srgbClr val="920000"/>
            </a:solidFill>
            <a:prstDash val="sysDot"/>
          </a:ln>
        </p:spPr>
        <p:style>
          <a:lnRef idx="1">
            <a:schemeClr val="accent1"/>
          </a:lnRef>
          <a:fillRef idx="0">
            <a:schemeClr val="accent1"/>
          </a:fillRef>
          <a:effectRef idx="0">
            <a:schemeClr val="accent1"/>
          </a:effectRef>
          <a:fontRef idx="minor">
            <a:schemeClr val="tx1"/>
          </a:fontRef>
        </p:style>
      </p:cxnSp>
      <p:pic>
        <p:nvPicPr>
          <p:cNvPr id="26" name="Picture 25" descr="A rainbow colored grid with white background&#10;&#10;AI-generated content may be incorrect.">
            <a:extLst>
              <a:ext uri="{FF2B5EF4-FFF2-40B4-BE49-F238E27FC236}">
                <a16:creationId xmlns:a16="http://schemas.microsoft.com/office/drawing/2014/main" id="{FAFFC907-FB5C-8256-4607-9E9E1AC749BD}"/>
              </a:ext>
            </a:extLst>
          </p:cNvPr>
          <p:cNvPicPr>
            <a:picLocks noChangeAspect="1"/>
          </p:cNvPicPr>
          <p:nvPr/>
        </p:nvPicPr>
        <p:blipFill>
          <a:blip r:embed="rId9"/>
          <a:srcRect t="95093" r="85215"/>
          <a:stretch>
            <a:fillRect/>
          </a:stretch>
        </p:blipFill>
        <p:spPr>
          <a:xfrm>
            <a:off x="9819465" y="5073650"/>
            <a:ext cx="1938118" cy="453194"/>
          </a:xfrm>
          <a:prstGeom prst="rect">
            <a:avLst/>
          </a:prstGeom>
        </p:spPr>
      </p:pic>
      <p:sp>
        <p:nvSpPr>
          <p:cNvPr id="28" name="TextBox 27">
            <a:extLst>
              <a:ext uri="{FF2B5EF4-FFF2-40B4-BE49-F238E27FC236}">
                <a16:creationId xmlns:a16="http://schemas.microsoft.com/office/drawing/2014/main" id="{9FF74BA7-296E-BBDB-ED9D-EF701116C6A6}"/>
              </a:ext>
            </a:extLst>
          </p:cNvPr>
          <p:cNvSpPr txBox="1"/>
          <p:nvPr/>
        </p:nvSpPr>
        <p:spPr>
          <a:xfrm>
            <a:off x="9992656" y="4756912"/>
            <a:ext cx="1734513" cy="369332"/>
          </a:xfrm>
          <a:prstGeom prst="rect">
            <a:avLst/>
          </a:prstGeom>
          <a:noFill/>
        </p:spPr>
        <p:txBody>
          <a:bodyPr wrap="square" rtlCol="0">
            <a:spAutoFit/>
          </a:bodyPr>
          <a:lstStyle/>
          <a:p>
            <a:r>
              <a:rPr lang="en-US" dirty="0">
                <a:solidFill>
                  <a:schemeClr val="tx1">
                    <a:lumMod val="50000"/>
                  </a:schemeClr>
                </a:solidFill>
              </a:rPr>
              <a:t>Low        High</a:t>
            </a:r>
            <a:endParaRPr lang="en-BE" dirty="0">
              <a:solidFill>
                <a:schemeClr val="tx1">
                  <a:lumMod val="50000"/>
                </a:schemeClr>
              </a:solidFill>
            </a:endParaRPr>
          </a:p>
        </p:txBody>
      </p:sp>
    </p:spTree>
    <p:extLst>
      <p:ext uri="{BB962C8B-B14F-4D97-AF65-F5344CB8AC3E}">
        <p14:creationId xmlns:p14="http://schemas.microsoft.com/office/powerpoint/2010/main" val="264868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U Leuven Sedes">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 Leuven" id="{BC384CAF-57B4-4083-BC3D-22218BF4A46A}" vid="{75672E21-F18C-4958-94B8-19E54344552B}"/>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402B8D7E5D554D9433B2BB5C2AA5A0" ma:contentTypeVersion="16" ma:contentTypeDescription="Een nieuw document maken." ma:contentTypeScope="" ma:versionID="96b78573a57fb4f6aede73ede012a3c8">
  <xsd:schema xmlns:xsd="http://www.w3.org/2001/XMLSchema" xmlns:xs="http://www.w3.org/2001/XMLSchema" xmlns:p="http://schemas.microsoft.com/office/2006/metadata/properties" xmlns:ns2="902f074c-c34b-49ac-9674-7792c66f7c22" xmlns:ns3="dc1c073c-0160-4d45-88f0-81251139cab1" targetNamespace="http://schemas.microsoft.com/office/2006/metadata/properties" ma:root="true" ma:fieldsID="6eacac6975f964f78c8cacc3a5cb8f48" ns2:_="" ns3:_="">
    <xsd:import namespace="902f074c-c34b-49ac-9674-7792c66f7c22"/>
    <xsd:import namespace="dc1c073c-0160-4d45-88f0-81251139cab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2f074c-c34b-49ac-9674-7792c66f7c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8b6fc0cd-01fe-45a4-a6f7-42bcc5426b5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c1c073c-0160-4d45-88f0-81251139cab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b209984-a599-4fa2-8dd7-a323f901fb97}" ma:internalName="TaxCatchAll" ma:showField="CatchAllData" ma:web="dc1c073c-0160-4d45-88f0-81251139cab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02f074c-c34b-49ac-9674-7792c66f7c22">
      <Terms xmlns="http://schemas.microsoft.com/office/infopath/2007/PartnerControls"/>
    </lcf76f155ced4ddcb4097134ff3c332f>
    <TaxCatchAll xmlns="dc1c073c-0160-4d45-88f0-81251139cab1" xsi:nil="true"/>
  </documentManagement>
</p:properties>
</file>

<file path=customXml/itemProps1.xml><?xml version="1.0" encoding="utf-8"?>
<ds:datastoreItem xmlns:ds="http://schemas.openxmlformats.org/officeDocument/2006/customXml" ds:itemID="{02C2CE9A-3DE4-4528-9E2D-8D57BE6057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2f074c-c34b-49ac-9674-7792c66f7c22"/>
    <ds:schemaRef ds:uri="dc1c073c-0160-4d45-88f0-81251139ca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7F3562-2CC1-40D9-90B8-C29537805CAB}">
  <ds:schemaRefs>
    <ds:schemaRef ds:uri="http://schemas.microsoft.com/sharepoint/v3/contenttype/forms"/>
  </ds:schemaRefs>
</ds:datastoreItem>
</file>

<file path=customXml/itemProps3.xml><?xml version="1.0" encoding="utf-8"?>
<ds:datastoreItem xmlns:ds="http://schemas.openxmlformats.org/officeDocument/2006/customXml" ds:itemID="{7D44B308-8BD0-4850-9162-E63C7D59610D}">
  <ds:schemaRefs>
    <ds:schemaRef ds:uri="http://schemas.microsoft.com/office/2006/metadata/properties"/>
    <ds:schemaRef ds:uri="http://schemas.microsoft.com/office/infopath/2007/PartnerControls"/>
    <ds:schemaRef ds:uri="902f074c-c34b-49ac-9674-7792c66f7c22"/>
    <ds:schemaRef ds:uri="dc1c073c-0160-4d45-88f0-81251139cab1"/>
  </ds:schemaRefs>
</ds:datastoreItem>
</file>

<file path=docProps/app.xml><?xml version="1.0" encoding="utf-8"?>
<Properties xmlns="http://schemas.openxmlformats.org/officeDocument/2006/extended-properties" xmlns:vt="http://schemas.openxmlformats.org/officeDocument/2006/docPropsVTypes">
  <Template>KU Leuven</Template>
  <TotalTime>0</TotalTime>
  <Words>1469</Words>
  <Application>Microsoft Office PowerPoint</Application>
  <PresentationFormat>Widescreen</PresentationFormat>
  <Paragraphs>265</Paragraphs>
  <Slides>27</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Wingdings</vt:lpstr>
      <vt:lpstr>Calibri</vt:lpstr>
      <vt:lpstr>Soleil</vt:lpstr>
      <vt:lpstr>Arial</vt:lpstr>
      <vt:lpstr>Flux-regular</vt:lpstr>
      <vt:lpstr>KU Leuven</vt:lpstr>
      <vt:lpstr>KU Leuven Sedes</vt:lpstr>
      <vt:lpstr>EMMC 2026  Dimensional accuracy and compression behaviour of copper LPBF lattices  Digital Volume Correlation characterization</vt:lpstr>
      <vt:lpstr>Content</vt:lpstr>
      <vt:lpstr>Laser Powder Bed Fusion of pure copper</vt:lpstr>
      <vt:lpstr>Lattices and applications</vt:lpstr>
      <vt:lpstr>Research goals</vt:lpstr>
      <vt:lpstr>Experimental</vt:lpstr>
      <vt:lpstr>Local deviation</vt:lpstr>
      <vt:lpstr>Adapted contour mode</vt:lpstr>
      <vt:lpstr>Adapted contour mode</vt:lpstr>
      <vt:lpstr>Manufacturing limit – Point scan BCC</vt:lpstr>
      <vt:lpstr>Regular quasi-static compression</vt:lpstr>
      <vt:lpstr>Mechanical properties</vt:lpstr>
      <vt:lpstr>Mechanical properties</vt:lpstr>
      <vt:lpstr>In-situ CT scans</vt:lpstr>
      <vt:lpstr>Incremental DVC</vt:lpstr>
      <vt:lpstr>Incremental DVC</vt:lpstr>
      <vt:lpstr>Incremental DVC</vt:lpstr>
      <vt:lpstr>Incremental DVC</vt:lpstr>
      <vt:lpstr>Conclusions</vt:lpstr>
      <vt:lpstr>Laser parameter optimisation</vt:lpstr>
      <vt:lpstr>Manufacturing limit – Point scan BCC</vt:lpstr>
      <vt:lpstr>Segmenting the stress strain curve</vt:lpstr>
      <vt:lpstr>Incremental Digital Volume Correlation (DVC)</vt:lpstr>
      <vt:lpstr>Incremental DVC</vt:lpstr>
      <vt:lpstr>Incremental DVC</vt:lpstr>
      <vt:lpstr>Incremental DVC</vt:lpstr>
      <vt:lpstr>Incremental DVC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LEUVEN.AM</dc:title>
  <dc:creator/>
  <cp:lastModifiedBy/>
  <cp:revision>4</cp:revision>
  <dcterms:created xsi:type="dcterms:W3CDTF">2017-09-13T11:47:32Z</dcterms:created>
  <dcterms:modified xsi:type="dcterms:W3CDTF">2026-05-26T11:22:33Z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0x010100DE402B8D7E5D554D9433B2BB5C2AA5A0</vt:lpwstr>
  </property>
  <property fmtid="{D5CDD505-2E9C-101B-9397-08002B2CF9AE}" pid="3" name="MediaServiceImageTags">
    <vt:lpwstr/>
  </property>
</Properties>
</file>