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2"/>
  </p:notesMasterIdLst>
  <p:sldIdLst>
    <p:sldId id="343" r:id="rId2"/>
    <p:sldId id="344" r:id="rId3"/>
    <p:sldId id="362" r:id="rId4"/>
    <p:sldId id="364" r:id="rId5"/>
    <p:sldId id="363" r:id="rId6"/>
    <p:sldId id="365" r:id="rId7"/>
    <p:sldId id="366" r:id="rId8"/>
    <p:sldId id="369" r:id="rId9"/>
    <p:sldId id="367" r:id="rId10"/>
    <p:sldId id="368" r:id="rId11"/>
    <p:sldId id="370" r:id="rId12"/>
    <p:sldId id="371" r:id="rId13"/>
    <p:sldId id="372" r:id="rId14"/>
    <p:sldId id="373" r:id="rId15"/>
    <p:sldId id="374" r:id="rId16"/>
    <p:sldId id="375" r:id="rId17"/>
    <p:sldId id="376" r:id="rId18"/>
    <p:sldId id="377" r:id="rId19"/>
    <p:sldId id="379" r:id="rId20"/>
    <p:sldId id="378"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48"/>
    <p:restoredTop sz="94629"/>
  </p:normalViewPr>
  <p:slideViewPr>
    <p:cSldViewPr snapToGrid="0" snapToObjects="1">
      <p:cViewPr varScale="1">
        <p:scale>
          <a:sx n="108" d="100"/>
          <a:sy n="108" d="100"/>
        </p:scale>
        <p:origin x="31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1FAC1-D350-6C4E-A49B-4034BD1D9EA7}" type="datetimeFigureOut">
              <a:rPr lang="fr-FR" smtClean="0"/>
              <a:t>02/09/2021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27245A-92D2-7C42-B35D-9DBB46473806}" type="slidenum">
              <a:rPr lang="fr-FR" smtClean="0"/>
              <a:t>‹N°›</a:t>
            </a:fld>
            <a:endParaRPr lang="fr-FR"/>
          </a:p>
        </p:txBody>
      </p:sp>
    </p:spTree>
    <p:extLst>
      <p:ext uri="{BB962C8B-B14F-4D97-AF65-F5344CB8AC3E}">
        <p14:creationId xmlns:p14="http://schemas.microsoft.com/office/powerpoint/2010/main" val="2838785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E5BF7-8F95-674C-9804-BD922AA8D9F7}" type="datetime1">
              <a:rPr lang="fr-BE" smtClean="0"/>
              <a:t>2/09/21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17291EE4-DB28-7A4F-A4DE-74BC33C2388E}" type="datetime1">
              <a:rPr lang="fr-BE" smtClean="0"/>
              <a:t>2/09/21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51F954B7-0EC4-DC43-AF25-F88B5CB99385}" type="datetime1">
              <a:rPr lang="fr-BE" smtClean="0"/>
              <a:t>2/09/21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15BFD7F6-C6F6-F64F-931D-217F8831526A}" type="datetime1">
              <a:rPr lang="fr-BE" smtClean="0"/>
              <a:t>2/09/21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5043FC29-0254-954D-8FDF-0A83028F86AD}" type="datetime1">
              <a:rPr lang="fr-BE" smtClean="0"/>
              <a:t>2/09/21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D27A0D83-DEB9-C645-88A5-159EABC95E5A}" type="datetime1">
              <a:rPr lang="fr-BE" smtClean="0"/>
              <a:t>2/09/21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A040180-0495-E549-ADE4-8A2DAF2208DA}" type="datetime1">
              <a:rPr lang="fr-BE" smtClean="0"/>
              <a:t>2/09/21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6D03344-E234-8D42-9CBE-438675BB6DE4}" type="datetime1">
              <a:rPr lang="fr-BE" smtClean="0"/>
              <a:t>2/09/21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96A0E4-7D83-D045-8EE3-E668B2F29624}" type="datetime1">
              <a:rPr lang="fr-BE" smtClean="0"/>
              <a:t>2/09/21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F36984E-42ED-B541-B44E-93107749C9CE}" type="datetime1">
              <a:rPr lang="fr-BE" smtClean="0"/>
              <a:t>2/09/21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4CE38DA-CA03-2F4C-9843-4B31F6F1E00F}" type="datetime1">
              <a:rPr lang="fr-BE" smtClean="0"/>
              <a:t>2/09/21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5091763-3FFD-4C47-96A3-C814492BD11D}" type="datetime1">
              <a:rPr lang="fr-BE" smtClean="0"/>
              <a:t>2/09/21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6914C497-5C0F-2748-8D0F-FEA069553250}" type="datetime1">
              <a:rPr lang="fr-BE" smtClean="0"/>
              <a:t>2/09/21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D9730B-C5F1-1347-A302-76A267DD7DB7}" type="datetime1">
              <a:rPr lang="fr-BE" smtClean="0"/>
              <a:t>2/09/21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E6EAFA5-EE0E-2547-BC21-6D9180FAD0B2}" type="datetime1">
              <a:rPr lang="fr-BE" smtClean="0"/>
              <a:t>2/09/21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37C94E4-5FA5-F640-BF6B-5E5528D9E8C7}" type="datetime1">
              <a:rPr lang="fr-BE" smtClean="0"/>
              <a:t>2/09/21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9E9C168-D7AD-5149-869D-64508DAB3C88}" type="datetime1">
              <a:rPr lang="fr-BE" smtClean="0"/>
              <a:t>2/09/21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ogle.com/imgres?imgurl=https%3A%2F%2Fwww.jesuites.com%2Fwp-content%2Fuploads%2F2021%2F02%2FPleniere_20_Mars_KTOjpeg.jpg&amp;imgrefurl=https%3A%2F%2Fwww.jesuites.com%2Fagenda%2Fpre-congres-mcc-ruptures-ou-transitions%2F&amp;tbnid=nzIMxMrol9DPzM&amp;vet=12ahUKEwiczPvp8tryAhWT67sIHeorAdEQMyg5egQIARBA..i&amp;docid=bjc95G6qTfxxhM&amp;w=714&amp;h=500&amp;q=transitions%20paroisse&amp;hl=fr&amp;client=firefox-b-d&amp;ved=2ahUKEwiczPvp8tryAhWT67sIHeorAdEQMyg5egQIARBA" TargetMode="External"/><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vatican.va/content/francesco/fr/speeches/2015/october/documents/papa-francesco_20151017_50-anniversario-sinodo.html#_edn12"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7AEFB0-51F2-5449-996C-73382891D2F9}"/>
              </a:ext>
            </a:extLst>
          </p:cNvPr>
          <p:cNvSpPr>
            <a:spLocks noGrp="1"/>
          </p:cNvSpPr>
          <p:nvPr>
            <p:ph type="ctrTitle"/>
          </p:nvPr>
        </p:nvSpPr>
        <p:spPr/>
        <p:txBody>
          <a:bodyPr>
            <a:normAutofit fontScale="90000"/>
          </a:bodyPr>
          <a:lstStyle/>
          <a:p>
            <a:pPr algn="ctr"/>
            <a:r>
              <a:rPr lang="fr-FR" b="1" dirty="0"/>
              <a:t>LE « TUILAGE » EN PASTORALE </a:t>
            </a:r>
            <a:br>
              <a:rPr lang="fr-FR" b="1" dirty="0"/>
            </a:br>
            <a:r>
              <a:rPr lang="fr-FR" b="1" dirty="0"/>
              <a:t>OU </a:t>
            </a:r>
            <a:br>
              <a:rPr lang="fr-FR" b="1" dirty="0"/>
            </a:br>
            <a:r>
              <a:rPr lang="fr-FR" b="1" dirty="0"/>
              <a:t>COMMENT FAIRE DU NEUF SANS DÉSAVOUER LE PASSÉ ?</a:t>
            </a:r>
            <a:br>
              <a:rPr lang="fr-BE" dirty="0"/>
            </a:br>
            <a:endParaRPr lang="en-US" dirty="0"/>
          </a:p>
        </p:txBody>
      </p:sp>
      <p:sp>
        <p:nvSpPr>
          <p:cNvPr id="5" name="Subtitle 4">
            <a:extLst>
              <a:ext uri="{FF2B5EF4-FFF2-40B4-BE49-F238E27FC236}">
                <a16:creationId xmlns:a16="http://schemas.microsoft.com/office/drawing/2014/main" id="{B0F6D6CF-8D73-6643-A348-53AAE29FD1C2}"/>
              </a:ext>
            </a:extLst>
          </p:cNvPr>
          <p:cNvSpPr>
            <a:spLocks noGrp="1"/>
          </p:cNvSpPr>
          <p:nvPr>
            <p:ph type="subTitle" idx="1"/>
          </p:nvPr>
        </p:nvSpPr>
        <p:spPr>
          <a:xfrm>
            <a:off x="2334569" y="4777381"/>
            <a:ext cx="8915399" cy="1126283"/>
          </a:xfrm>
        </p:spPr>
        <p:txBody>
          <a:bodyPr>
            <a:normAutofit/>
          </a:bodyPr>
          <a:lstStyle/>
          <a:p>
            <a:r>
              <a:rPr lang="en-US" dirty="0"/>
              <a:t>Session </a:t>
            </a:r>
            <a:r>
              <a:rPr lang="en-US" dirty="0" err="1"/>
              <a:t>à</a:t>
            </a:r>
            <a:r>
              <a:rPr lang="en-US" dirty="0"/>
              <a:t> </a:t>
            </a:r>
            <a:r>
              <a:rPr lang="en-US" dirty="0" err="1"/>
              <a:t>Delémont</a:t>
            </a:r>
            <a:r>
              <a:rPr lang="en-US" dirty="0"/>
              <a:t>, </a:t>
            </a:r>
            <a:r>
              <a:rPr lang="en-US" dirty="0" err="1"/>
              <a:t>Septembre</a:t>
            </a:r>
            <a:r>
              <a:rPr lang="en-US" dirty="0"/>
              <a:t> 2021</a:t>
            </a:r>
          </a:p>
        </p:txBody>
      </p:sp>
      <p:sp>
        <p:nvSpPr>
          <p:cNvPr id="2" name="Espace réservé du numéro de diapositive 1">
            <a:extLst>
              <a:ext uri="{FF2B5EF4-FFF2-40B4-BE49-F238E27FC236}">
                <a16:creationId xmlns:a16="http://schemas.microsoft.com/office/drawing/2014/main" id="{F42C967D-665B-3D4F-B001-69CEE461EE4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833365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96907A-786B-6B48-BD2C-81AB37284EB8}"/>
              </a:ext>
            </a:extLst>
          </p:cNvPr>
          <p:cNvSpPr>
            <a:spLocks noGrp="1"/>
          </p:cNvSpPr>
          <p:nvPr>
            <p:ph type="title"/>
          </p:nvPr>
        </p:nvSpPr>
        <p:spPr/>
        <p:txBody>
          <a:bodyPr/>
          <a:lstStyle/>
          <a:p>
            <a:r>
              <a:rPr lang="fr-FR" dirty="0"/>
              <a:t>La mise en projet</a:t>
            </a:r>
          </a:p>
        </p:txBody>
      </p:sp>
      <p:graphicFrame>
        <p:nvGraphicFramePr>
          <p:cNvPr id="6" name="Tableau 6">
            <a:extLst>
              <a:ext uri="{FF2B5EF4-FFF2-40B4-BE49-F238E27FC236}">
                <a16:creationId xmlns:a16="http://schemas.microsoft.com/office/drawing/2014/main" id="{4A60B8C5-CE50-FF4F-ABDB-3A84D7D60AA1}"/>
              </a:ext>
            </a:extLst>
          </p:cNvPr>
          <p:cNvGraphicFramePr>
            <a:graphicFrameLocks noGrp="1"/>
          </p:cNvGraphicFramePr>
          <p:nvPr>
            <p:ph idx="1"/>
            <p:extLst>
              <p:ext uri="{D42A27DB-BD31-4B8C-83A1-F6EECF244321}">
                <p14:modId xmlns:p14="http://schemas.microsoft.com/office/powerpoint/2010/main" val="2280885119"/>
              </p:ext>
            </p:extLst>
          </p:nvPr>
        </p:nvGraphicFramePr>
        <p:xfrm>
          <a:off x="2589213" y="2133600"/>
          <a:ext cx="8915400" cy="2595880"/>
        </p:xfrm>
        <a:graphic>
          <a:graphicData uri="http://schemas.openxmlformats.org/drawingml/2006/table">
            <a:tbl>
              <a:tblPr firstRow="1" bandRow="1">
                <a:tableStyleId>{5C22544A-7EE6-4342-B048-85BDC9FD1C3A}</a:tableStyleId>
              </a:tblPr>
              <a:tblGrid>
                <a:gridCol w="4457700">
                  <a:extLst>
                    <a:ext uri="{9D8B030D-6E8A-4147-A177-3AD203B41FA5}">
                      <a16:colId xmlns:a16="http://schemas.microsoft.com/office/drawing/2014/main" val="1293716147"/>
                    </a:ext>
                  </a:extLst>
                </a:gridCol>
                <a:gridCol w="4457700">
                  <a:extLst>
                    <a:ext uri="{9D8B030D-6E8A-4147-A177-3AD203B41FA5}">
                      <a16:colId xmlns:a16="http://schemas.microsoft.com/office/drawing/2014/main" val="547826491"/>
                    </a:ext>
                  </a:extLst>
                </a:gridCol>
              </a:tblGrid>
              <a:tr h="370840">
                <a:tc>
                  <a:txBody>
                    <a:bodyPr/>
                    <a:lstStyle/>
                    <a:p>
                      <a:r>
                        <a:rPr lang="fr-FR" dirty="0"/>
                        <a:t>Avantages</a:t>
                      </a:r>
                    </a:p>
                  </a:txBody>
                  <a:tcPr/>
                </a:tc>
                <a:tc>
                  <a:txBody>
                    <a:bodyPr/>
                    <a:lstStyle/>
                    <a:p>
                      <a:r>
                        <a:rPr lang="fr-FR" dirty="0"/>
                        <a:t>Limites</a:t>
                      </a:r>
                    </a:p>
                  </a:txBody>
                  <a:tcPr/>
                </a:tc>
                <a:extLst>
                  <a:ext uri="{0D108BD9-81ED-4DB2-BD59-A6C34878D82A}">
                    <a16:rowId xmlns:a16="http://schemas.microsoft.com/office/drawing/2014/main" val="3588361380"/>
                  </a:ext>
                </a:extLst>
              </a:tr>
              <a:tr h="370840">
                <a:tc gridSpan="2">
                  <a:txBody>
                    <a:bodyPr/>
                    <a:lstStyle/>
                    <a:p>
                      <a:pPr algn="ctr"/>
                      <a:r>
                        <a:rPr lang="fr-FR" dirty="0"/>
                        <a:t>motivation des acteurs</a:t>
                      </a:r>
                    </a:p>
                  </a:txBody>
                  <a:tcPr/>
                </a:tc>
                <a:tc hMerge="1">
                  <a:txBody>
                    <a:bodyPr/>
                    <a:lstStyle/>
                    <a:p>
                      <a:endParaRPr lang="fr-FR" dirty="0"/>
                    </a:p>
                  </a:txBody>
                  <a:tcPr/>
                </a:tc>
                <a:extLst>
                  <a:ext uri="{0D108BD9-81ED-4DB2-BD59-A6C34878D82A}">
                    <a16:rowId xmlns:a16="http://schemas.microsoft.com/office/drawing/2014/main" val="2143132810"/>
                  </a:ext>
                </a:extLst>
              </a:tr>
              <a:tr h="370840">
                <a:tc gridSpan="2">
                  <a:txBody>
                    <a:bodyPr/>
                    <a:lstStyle/>
                    <a:p>
                      <a:pPr algn="ctr"/>
                      <a:r>
                        <a:rPr lang="fr-FR" dirty="0"/>
                        <a:t>lisibilité des repères</a:t>
                      </a:r>
                    </a:p>
                  </a:txBody>
                  <a:tcPr/>
                </a:tc>
                <a:tc hMerge="1">
                  <a:txBody>
                    <a:bodyPr/>
                    <a:lstStyle/>
                    <a:p>
                      <a:endParaRPr lang="fr-FR" dirty="0"/>
                    </a:p>
                  </a:txBody>
                  <a:tcPr/>
                </a:tc>
                <a:extLst>
                  <a:ext uri="{0D108BD9-81ED-4DB2-BD59-A6C34878D82A}">
                    <a16:rowId xmlns:a16="http://schemas.microsoft.com/office/drawing/2014/main" val="378057028"/>
                  </a:ext>
                </a:extLst>
              </a:tr>
              <a:tr h="370840">
                <a:tc gridSpan="2">
                  <a:txBody>
                    <a:bodyPr/>
                    <a:lstStyle/>
                    <a:p>
                      <a:pPr algn="ctr"/>
                      <a:r>
                        <a:rPr lang="fr-FR" dirty="0"/>
                        <a:t>cohérence</a:t>
                      </a:r>
                    </a:p>
                  </a:txBody>
                  <a:tcPr/>
                </a:tc>
                <a:tc hMerge="1">
                  <a:txBody>
                    <a:bodyPr/>
                    <a:lstStyle/>
                    <a:p>
                      <a:endParaRPr lang="fr-FR" dirty="0"/>
                    </a:p>
                  </a:txBody>
                  <a:tcPr/>
                </a:tc>
                <a:extLst>
                  <a:ext uri="{0D108BD9-81ED-4DB2-BD59-A6C34878D82A}">
                    <a16:rowId xmlns:a16="http://schemas.microsoft.com/office/drawing/2014/main" val="755834908"/>
                  </a:ext>
                </a:extLst>
              </a:tr>
              <a:tr h="370840">
                <a:tc gridSpan="2">
                  <a:txBody>
                    <a:bodyPr/>
                    <a:lstStyle/>
                    <a:p>
                      <a:pPr algn="ctr"/>
                      <a:r>
                        <a:rPr lang="fr-FR" dirty="0"/>
                        <a:t>unanimisme et voix différentes</a:t>
                      </a:r>
                    </a:p>
                  </a:txBody>
                  <a:tcPr/>
                </a:tc>
                <a:tc hMerge="1">
                  <a:txBody>
                    <a:bodyPr/>
                    <a:lstStyle/>
                    <a:p>
                      <a:endParaRPr lang="fr-FR"/>
                    </a:p>
                  </a:txBody>
                  <a:tcPr/>
                </a:tc>
                <a:extLst>
                  <a:ext uri="{0D108BD9-81ED-4DB2-BD59-A6C34878D82A}">
                    <a16:rowId xmlns:a16="http://schemas.microsoft.com/office/drawing/2014/main" val="1891916533"/>
                  </a:ext>
                </a:extLst>
              </a:tr>
              <a:tr h="370840">
                <a:tc gridSpan="2">
                  <a:txBody>
                    <a:bodyPr/>
                    <a:lstStyle/>
                    <a:p>
                      <a:pPr algn="ctr"/>
                      <a:r>
                        <a:rPr lang="fr-FR" dirty="0"/>
                        <a:t>continuité ou variation dans le temps (changements dans la gouvernance)</a:t>
                      </a:r>
                    </a:p>
                  </a:txBody>
                  <a:tcPr/>
                </a:tc>
                <a:tc hMerge="1">
                  <a:txBody>
                    <a:bodyPr/>
                    <a:lstStyle/>
                    <a:p>
                      <a:endParaRPr lang="fr-FR"/>
                    </a:p>
                  </a:txBody>
                  <a:tcPr/>
                </a:tc>
                <a:extLst>
                  <a:ext uri="{0D108BD9-81ED-4DB2-BD59-A6C34878D82A}">
                    <a16:rowId xmlns:a16="http://schemas.microsoft.com/office/drawing/2014/main" val="1543042694"/>
                  </a:ext>
                </a:extLst>
              </a:tr>
              <a:tr h="370840">
                <a:tc gridSpan="2">
                  <a:txBody>
                    <a:bodyPr/>
                    <a:lstStyle/>
                    <a:p>
                      <a:pPr algn="ctr"/>
                      <a:r>
                        <a:rPr lang="fr-FR" dirty="0"/>
                        <a:t>durée de vie</a:t>
                      </a:r>
                    </a:p>
                  </a:txBody>
                  <a:tcPr/>
                </a:tc>
                <a:tc hMerge="1">
                  <a:txBody>
                    <a:bodyPr/>
                    <a:lstStyle/>
                    <a:p>
                      <a:endParaRPr lang="fr-FR"/>
                    </a:p>
                  </a:txBody>
                  <a:tcPr/>
                </a:tc>
                <a:extLst>
                  <a:ext uri="{0D108BD9-81ED-4DB2-BD59-A6C34878D82A}">
                    <a16:rowId xmlns:a16="http://schemas.microsoft.com/office/drawing/2014/main" val="3671866854"/>
                  </a:ext>
                </a:extLst>
              </a:tr>
            </a:tbl>
          </a:graphicData>
        </a:graphic>
      </p:graphicFrame>
      <p:sp>
        <p:nvSpPr>
          <p:cNvPr id="4" name="Espace réservé du numéro de diapositive 3">
            <a:extLst>
              <a:ext uri="{FF2B5EF4-FFF2-40B4-BE49-F238E27FC236}">
                <a16:creationId xmlns:a16="http://schemas.microsoft.com/office/drawing/2014/main" id="{386F4BBF-7FB3-374E-912A-81D2F0381F5B}"/>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487207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56AFA3-D32A-E542-B60F-16DDB295F880}"/>
              </a:ext>
            </a:extLst>
          </p:cNvPr>
          <p:cNvSpPr>
            <a:spLocks noGrp="1"/>
          </p:cNvSpPr>
          <p:nvPr>
            <p:ph type="title"/>
          </p:nvPr>
        </p:nvSpPr>
        <p:spPr/>
        <p:txBody>
          <a:bodyPr/>
          <a:lstStyle/>
          <a:p>
            <a:r>
              <a:rPr lang="fr-FR" dirty="0"/>
              <a:t>Les transitions</a:t>
            </a:r>
          </a:p>
        </p:txBody>
      </p:sp>
      <p:sp>
        <p:nvSpPr>
          <p:cNvPr id="3" name="Espace réservé du contenu 2">
            <a:extLst>
              <a:ext uri="{FF2B5EF4-FFF2-40B4-BE49-F238E27FC236}">
                <a16:creationId xmlns:a16="http://schemas.microsoft.com/office/drawing/2014/main" id="{07093CE3-808C-A54F-B044-019A9B15B046}"/>
              </a:ext>
            </a:extLst>
          </p:cNvPr>
          <p:cNvSpPr>
            <a:spLocks noGrp="1"/>
          </p:cNvSpPr>
          <p:nvPr>
            <p:ph idx="1"/>
          </p:nvPr>
        </p:nvSpPr>
        <p:spPr>
          <a:xfrm>
            <a:off x="2589212" y="2133600"/>
            <a:ext cx="8915400" cy="1143990"/>
          </a:xfrm>
        </p:spPr>
        <p:txBody>
          <a:bodyPr/>
          <a:lstStyle/>
          <a:p>
            <a:r>
              <a:rPr lang="fr-BE" dirty="0"/>
              <a:t>Il ne s’agira pas d’opter pour des brusques ruptures, mais parce que – bien compris -il permet de piloter des « évolutions » qui, cumulées, permettront la transformation de l’ensemble d’une pratique pastorale </a:t>
            </a:r>
            <a:endParaRPr lang="fr-FR" dirty="0"/>
          </a:p>
        </p:txBody>
      </p:sp>
      <p:sp>
        <p:nvSpPr>
          <p:cNvPr id="4" name="Espace réservé du numéro de diapositive 3">
            <a:extLst>
              <a:ext uri="{FF2B5EF4-FFF2-40B4-BE49-F238E27FC236}">
                <a16:creationId xmlns:a16="http://schemas.microsoft.com/office/drawing/2014/main" id="{8AED9066-F348-454E-BFAA-503006E82A05}"/>
              </a:ext>
            </a:extLst>
          </p:cNvPr>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3074" name="Picture 2" descr="Managing Transitions: Making the Most of Change: Bridges, William, Bridges,  Susan: 9780738213804: Books - Amazon.ca">
            <a:extLst>
              <a:ext uri="{FF2B5EF4-FFF2-40B4-BE49-F238E27FC236}">
                <a16:creationId xmlns:a16="http://schemas.microsoft.com/office/drawing/2014/main" id="{58C4A7CC-D8EE-D046-BD68-C82DBB9A951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80458" y="3182586"/>
            <a:ext cx="2681086" cy="3326410"/>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Table-ronde en ligne du MCC : « Ruptures ou transitions ». | Jésuites">
            <a:hlinkClick r:id="rId3"/>
            <a:extLst>
              <a:ext uri="{FF2B5EF4-FFF2-40B4-BE49-F238E27FC236}">
                <a16:creationId xmlns:a16="http://schemas.microsoft.com/office/drawing/2014/main" id="{DE29798D-96FF-0346-B475-4C942CE4452F}"/>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24827" y="3182586"/>
            <a:ext cx="3602041" cy="2526805"/>
          </a:xfrm>
          <a:prstGeom prst="rect">
            <a:avLst/>
          </a:prstGeom>
          <a:noFill/>
          <a:extLst>
            <a:ext uri="{909E8E84-426E-40DD-AFC4-6F175D3DCCD1}">
              <a14:hiddenFill xmlns:a14="http://schemas.microsoft.com/office/drawing/2010/main">
                <a:solidFill>
                  <a:srgbClr val="FFFFFF"/>
                </a:solidFill>
              </a14:hiddenFill>
            </a:ext>
          </a:extLst>
        </p:spPr>
      </p:pic>
      <p:pic>
        <p:nvPicPr>
          <p:cNvPr id="3092" name="Picture 20" descr="Les transitions dans le ministère à partir d&amp;#39;un regard sur un parcours  personnel">
            <a:extLst>
              <a:ext uri="{FF2B5EF4-FFF2-40B4-BE49-F238E27FC236}">
                <a16:creationId xmlns:a16="http://schemas.microsoft.com/office/drawing/2014/main" id="{2D4AFAA5-F878-DA48-AAAE-FF150B5ED299}"/>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551248" y="3200396"/>
            <a:ext cx="2278966" cy="3179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0286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E19508E2-33FF-7F45-906F-750FCAFB6BF0}"/>
              </a:ext>
            </a:extLst>
          </p:cNvPr>
          <p:cNvSpPr/>
          <p:nvPr/>
        </p:nvSpPr>
        <p:spPr>
          <a:xfrm>
            <a:off x="3192874" y="2136816"/>
            <a:ext cx="5688281" cy="608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21">
            <a:extLst>
              <a:ext uri="{FF2B5EF4-FFF2-40B4-BE49-F238E27FC236}">
                <a16:creationId xmlns:a16="http://schemas.microsoft.com/office/drawing/2014/main" id="{DEDA7C2A-296D-0246-9141-91FC788F4D88}"/>
              </a:ext>
            </a:extLst>
          </p:cNvPr>
          <p:cNvSpPr/>
          <p:nvPr/>
        </p:nvSpPr>
        <p:spPr>
          <a:xfrm>
            <a:off x="3192874" y="3023012"/>
            <a:ext cx="6906791" cy="5019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68779A34-6348-F740-9563-1D0B78B9277F}"/>
              </a:ext>
            </a:extLst>
          </p:cNvPr>
          <p:cNvSpPr/>
          <p:nvPr/>
        </p:nvSpPr>
        <p:spPr>
          <a:xfrm>
            <a:off x="3219547" y="3686298"/>
            <a:ext cx="6765276" cy="467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4A392FF5-6A79-6D45-B3DF-ABA65988862E}"/>
              </a:ext>
            </a:extLst>
          </p:cNvPr>
          <p:cNvSpPr/>
          <p:nvPr/>
        </p:nvSpPr>
        <p:spPr>
          <a:xfrm>
            <a:off x="3192874" y="4288845"/>
            <a:ext cx="6297490" cy="7597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C656AFA3-D32A-E542-B60F-16DDB295F880}"/>
              </a:ext>
            </a:extLst>
          </p:cNvPr>
          <p:cNvSpPr>
            <a:spLocks noGrp="1"/>
          </p:cNvSpPr>
          <p:nvPr>
            <p:ph type="title"/>
          </p:nvPr>
        </p:nvSpPr>
        <p:spPr>
          <a:xfrm>
            <a:off x="2462297" y="512778"/>
            <a:ext cx="8911687" cy="1280890"/>
          </a:xfrm>
        </p:spPr>
        <p:txBody>
          <a:bodyPr/>
          <a:lstStyle/>
          <a:p>
            <a:r>
              <a:rPr lang="fr-FR" dirty="0"/>
              <a:t>Les transitions</a:t>
            </a:r>
          </a:p>
        </p:txBody>
      </p:sp>
      <p:sp>
        <p:nvSpPr>
          <p:cNvPr id="3" name="Espace réservé du contenu 2">
            <a:extLst>
              <a:ext uri="{FF2B5EF4-FFF2-40B4-BE49-F238E27FC236}">
                <a16:creationId xmlns:a16="http://schemas.microsoft.com/office/drawing/2014/main" id="{07093CE3-808C-A54F-B044-019A9B15B046}"/>
              </a:ext>
            </a:extLst>
          </p:cNvPr>
          <p:cNvSpPr>
            <a:spLocks noGrp="1"/>
          </p:cNvSpPr>
          <p:nvPr>
            <p:ph idx="1"/>
          </p:nvPr>
        </p:nvSpPr>
        <p:spPr>
          <a:xfrm>
            <a:off x="3259080" y="2280186"/>
            <a:ext cx="8915400" cy="467096"/>
          </a:xfrm>
        </p:spPr>
        <p:txBody>
          <a:bodyPr/>
          <a:lstStyle/>
          <a:p>
            <a:pPr marL="0" indent="0">
              <a:buNone/>
            </a:pPr>
            <a:r>
              <a:rPr lang="fr-BE"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Analyser l’existant, le modèle actuel dominant</a:t>
            </a:r>
            <a:endParaRPr lang="fr-FR"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4" name="Espace réservé du numéro de diapositive 3">
            <a:extLst>
              <a:ext uri="{FF2B5EF4-FFF2-40B4-BE49-F238E27FC236}">
                <a16:creationId xmlns:a16="http://schemas.microsoft.com/office/drawing/2014/main" id="{8AED9066-F348-454E-BFAA-503006E82A05}"/>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
        <p:nvSpPr>
          <p:cNvPr id="7" name="Espace réservé du contenu 2">
            <a:extLst>
              <a:ext uri="{FF2B5EF4-FFF2-40B4-BE49-F238E27FC236}">
                <a16:creationId xmlns:a16="http://schemas.microsoft.com/office/drawing/2014/main" id="{ABE22DFD-475F-AC4B-B8DB-05E0ACD681E3}"/>
              </a:ext>
            </a:extLst>
          </p:cNvPr>
          <p:cNvSpPr txBox="1">
            <a:spLocks/>
          </p:cNvSpPr>
          <p:nvPr/>
        </p:nvSpPr>
        <p:spPr>
          <a:xfrm>
            <a:off x="3192874" y="3070019"/>
            <a:ext cx="8915400" cy="46709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fr-BE"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Analyse prospective: à partir de réalisations expérimentales</a:t>
            </a:r>
            <a:endParaRPr lang="fr-FR"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8" name="Espace réservé du contenu 2">
            <a:extLst>
              <a:ext uri="{FF2B5EF4-FFF2-40B4-BE49-F238E27FC236}">
                <a16:creationId xmlns:a16="http://schemas.microsoft.com/office/drawing/2014/main" id="{A330DE1A-491E-884A-8E40-ACEF2E673040}"/>
              </a:ext>
            </a:extLst>
          </p:cNvPr>
          <p:cNvSpPr txBox="1">
            <a:spLocks/>
          </p:cNvSpPr>
          <p:nvPr/>
        </p:nvSpPr>
        <p:spPr>
          <a:xfrm>
            <a:off x="3276600" y="3682587"/>
            <a:ext cx="8915400" cy="46709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fr-BE"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Analyse prospective: à partir de simulations théoriques</a:t>
            </a:r>
            <a:endParaRPr lang="fr-FR"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9" name="Espace réservé du contenu 2">
            <a:extLst>
              <a:ext uri="{FF2B5EF4-FFF2-40B4-BE49-F238E27FC236}">
                <a16:creationId xmlns:a16="http://schemas.microsoft.com/office/drawing/2014/main" id="{8A49F9E9-CB37-F143-BD96-29DD9112C7A4}"/>
              </a:ext>
            </a:extLst>
          </p:cNvPr>
          <p:cNvSpPr txBox="1">
            <a:spLocks/>
          </p:cNvSpPr>
          <p:nvPr/>
        </p:nvSpPr>
        <p:spPr>
          <a:xfrm>
            <a:off x="3259080" y="4349583"/>
            <a:ext cx="6651171" cy="638299"/>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fr-BE"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Analyse de fonctionnements actuellement vécus qui pourront servir de leviers pour une transition</a:t>
            </a:r>
            <a:endParaRPr lang="fr-FR"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cxnSp>
        <p:nvCxnSpPr>
          <p:cNvPr id="11" name="Connecteur droit avec flèche 10">
            <a:extLst>
              <a:ext uri="{FF2B5EF4-FFF2-40B4-BE49-F238E27FC236}">
                <a16:creationId xmlns:a16="http://schemas.microsoft.com/office/drawing/2014/main" id="{39E036E8-608D-634E-B376-FE9E73E0FBE3}"/>
              </a:ext>
            </a:extLst>
          </p:cNvPr>
          <p:cNvCxnSpPr>
            <a:cxnSpLocks/>
          </p:cNvCxnSpPr>
          <p:nvPr/>
        </p:nvCxnSpPr>
        <p:spPr>
          <a:xfrm flipH="1" flipV="1">
            <a:off x="9290163" y="2435678"/>
            <a:ext cx="2683824" cy="1174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C0C8406F-BBFD-A24F-AC47-F779B155C7ED}"/>
              </a:ext>
            </a:extLst>
          </p:cNvPr>
          <p:cNvCxnSpPr>
            <a:cxnSpLocks/>
          </p:cNvCxnSpPr>
          <p:nvPr/>
        </p:nvCxnSpPr>
        <p:spPr>
          <a:xfrm flipH="1" flipV="1">
            <a:off x="10099665" y="3166011"/>
            <a:ext cx="1874322" cy="6056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B6B7A6DA-1311-1142-8C36-043F6FFF81B1}"/>
              </a:ext>
            </a:extLst>
          </p:cNvPr>
          <p:cNvCxnSpPr>
            <a:cxnSpLocks/>
          </p:cNvCxnSpPr>
          <p:nvPr/>
        </p:nvCxnSpPr>
        <p:spPr>
          <a:xfrm flipH="1">
            <a:off x="9690265" y="3830782"/>
            <a:ext cx="2354284" cy="71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4C5C8547-C499-144A-B636-4BE6346A6F18}"/>
              </a:ext>
            </a:extLst>
          </p:cNvPr>
          <p:cNvCxnSpPr>
            <a:cxnSpLocks/>
          </p:cNvCxnSpPr>
          <p:nvPr/>
        </p:nvCxnSpPr>
        <p:spPr>
          <a:xfrm flipH="1">
            <a:off x="9690265" y="3998026"/>
            <a:ext cx="2301834" cy="5507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225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4B334B-2DB1-E242-9953-4EFB7242A705}"/>
              </a:ext>
            </a:extLst>
          </p:cNvPr>
          <p:cNvSpPr>
            <a:spLocks noGrp="1"/>
          </p:cNvSpPr>
          <p:nvPr>
            <p:ph type="title"/>
          </p:nvPr>
        </p:nvSpPr>
        <p:spPr>
          <a:xfrm>
            <a:off x="2582440" y="329899"/>
            <a:ext cx="8911687" cy="1280890"/>
          </a:xfrm>
        </p:spPr>
        <p:txBody>
          <a:bodyPr/>
          <a:lstStyle/>
          <a:p>
            <a:r>
              <a:rPr lang="fr-FR" dirty="0"/>
              <a:t>Les transitions</a:t>
            </a:r>
          </a:p>
        </p:txBody>
      </p:sp>
      <p:pic>
        <p:nvPicPr>
          <p:cNvPr id="6" name="Espace réservé du contenu 5">
            <a:extLst>
              <a:ext uri="{FF2B5EF4-FFF2-40B4-BE49-F238E27FC236}">
                <a16:creationId xmlns:a16="http://schemas.microsoft.com/office/drawing/2014/main" id="{0D53157C-4590-5746-9C70-5E5FBB61AC4B}"/>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2224792" y="919063"/>
            <a:ext cx="8617380" cy="5938937"/>
          </a:xfrm>
        </p:spPr>
      </p:pic>
      <p:sp>
        <p:nvSpPr>
          <p:cNvPr id="4" name="Espace réservé du numéro de diapositive 3">
            <a:extLst>
              <a:ext uri="{FF2B5EF4-FFF2-40B4-BE49-F238E27FC236}">
                <a16:creationId xmlns:a16="http://schemas.microsoft.com/office/drawing/2014/main" id="{238B0A33-5EBA-334C-9027-CB5F8BF42166}"/>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37940310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4BDD00-793E-FE45-B9F9-A27E8DB44885}"/>
              </a:ext>
            </a:extLst>
          </p:cNvPr>
          <p:cNvSpPr>
            <a:spLocks noGrp="1"/>
          </p:cNvSpPr>
          <p:nvPr>
            <p:ph type="title"/>
          </p:nvPr>
        </p:nvSpPr>
        <p:spPr/>
        <p:txBody>
          <a:bodyPr/>
          <a:lstStyle/>
          <a:p>
            <a:r>
              <a:rPr lang="fr-FR" dirty="0"/>
              <a:t>Les transitions</a:t>
            </a:r>
          </a:p>
        </p:txBody>
      </p:sp>
      <p:pic>
        <p:nvPicPr>
          <p:cNvPr id="6" name="Espace réservé du contenu 5">
            <a:extLst>
              <a:ext uri="{FF2B5EF4-FFF2-40B4-BE49-F238E27FC236}">
                <a16:creationId xmlns:a16="http://schemas.microsoft.com/office/drawing/2014/main" id="{C89B7359-22F8-3146-B74B-E0310180F10A}"/>
              </a:ext>
            </a:extLst>
          </p:cNvPr>
          <p:cNvPicPr>
            <a:picLocks noGrp="1" noChangeAspect="1"/>
          </p:cNvPicPr>
          <p:nvPr>
            <p:ph idx="1"/>
          </p:nvPr>
        </p:nvPicPr>
        <p:blipFill>
          <a:blip r:embed="rId2"/>
          <a:stretch>
            <a:fillRect/>
          </a:stretch>
        </p:blipFill>
        <p:spPr>
          <a:xfrm>
            <a:off x="1311579" y="1698171"/>
            <a:ext cx="10697321" cy="2641545"/>
          </a:xfrm>
        </p:spPr>
      </p:pic>
      <p:sp>
        <p:nvSpPr>
          <p:cNvPr id="4" name="Espace réservé du numéro de diapositive 3">
            <a:extLst>
              <a:ext uri="{FF2B5EF4-FFF2-40B4-BE49-F238E27FC236}">
                <a16:creationId xmlns:a16="http://schemas.microsoft.com/office/drawing/2014/main" id="{B2D691EF-A1B1-424A-AA12-B6B124C6CC07}"/>
              </a:ext>
            </a:extLst>
          </p:cNvPr>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4098" name="Picture 2" descr="Transitions en catéchèse - Expériences... - Luc Aerens - Livres - Furet du  Nord">
            <a:extLst>
              <a:ext uri="{FF2B5EF4-FFF2-40B4-BE49-F238E27FC236}">
                <a16:creationId xmlns:a16="http://schemas.microsoft.com/office/drawing/2014/main" id="{F11AF9D2-81ED-3B4F-BE8A-E43D85007E8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96869" y="3740068"/>
            <a:ext cx="2192111" cy="283952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atéfil n° 21">
            <a:extLst>
              <a:ext uri="{FF2B5EF4-FFF2-40B4-BE49-F238E27FC236}">
                <a16:creationId xmlns:a16="http://schemas.microsoft.com/office/drawing/2014/main" id="{A95E41B3-F542-D841-B746-783C826E8E39}"/>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874270" y="4292805"/>
            <a:ext cx="1807853" cy="2413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4887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96907A-786B-6B48-BD2C-81AB37284EB8}"/>
              </a:ext>
            </a:extLst>
          </p:cNvPr>
          <p:cNvSpPr>
            <a:spLocks noGrp="1"/>
          </p:cNvSpPr>
          <p:nvPr>
            <p:ph type="title"/>
          </p:nvPr>
        </p:nvSpPr>
        <p:spPr/>
        <p:txBody>
          <a:bodyPr/>
          <a:lstStyle/>
          <a:p>
            <a:r>
              <a:rPr lang="fr-FR" dirty="0"/>
              <a:t>Les transitions</a:t>
            </a:r>
          </a:p>
        </p:txBody>
      </p:sp>
      <p:graphicFrame>
        <p:nvGraphicFramePr>
          <p:cNvPr id="6" name="Tableau 6">
            <a:extLst>
              <a:ext uri="{FF2B5EF4-FFF2-40B4-BE49-F238E27FC236}">
                <a16:creationId xmlns:a16="http://schemas.microsoft.com/office/drawing/2014/main" id="{4A60B8C5-CE50-FF4F-ABDB-3A84D7D60AA1}"/>
              </a:ext>
            </a:extLst>
          </p:cNvPr>
          <p:cNvGraphicFramePr>
            <a:graphicFrameLocks noGrp="1"/>
          </p:cNvGraphicFramePr>
          <p:nvPr>
            <p:ph idx="1"/>
            <p:extLst>
              <p:ext uri="{D42A27DB-BD31-4B8C-83A1-F6EECF244321}">
                <p14:modId xmlns:p14="http://schemas.microsoft.com/office/powerpoint/2010/main" val="3871993018"/>
              </p:ext>
            </p:extLst>
          </p:nvPr>
        </p:nvGraphicFramePr>
        <p:xfrm>
          <a:off x="2589213" y="2133600"/>
          <a:ext cx="8915400" cy="2595880"/>
        </p:xfrm>
        <a:graphic>
          <a:graphicData uri="http://schemas.openxmlformats.org/drawingml/2006/table">
            <a:tbl>
              <a:tblPr firstRow="1" bandRow="1">
                <a:tableStyleId>{5C22544A-7EE6-4342-B048-85BDC9FD1C3A}</a:tableStyleId>
              </a:tblPr>
              <a:tblGrid>
                <a:gridCol w="4457700">
                  <a:extLst>
                    <a:ext uri="{9D8B030D-6E8A-4147-A177-3AD203B41FA5}">
                      <a16:colId xmlns:a16="http://schemas.microsoft.com/office/drawing/2014/main" val="1293716147"/>
                    </a:ext>
                  </a:extLst>
                </a:gridCol>
                <a:gridCol w="4457700">
                  <a:extLst>
                    <a:ext uri="{9D8B030D-6E8A-4147-A177-3AD203B41FA5}">
                      <a16:colId xmlns:a16="http://schemas.microsoft.com/office/drawing/2014/main" val="547826491"/>
                    </a:ext>
                  </a:extLst>
                </a:gridCol>
              </a:tblGrid>
              <a:tr h="370840">
                <a:tc>
                  <a:txBody>
                    <a:bodyPr/>
                    <a:lstStyle/>
                    <a:p>
                      <a:r>
                        <a:rPr lang="fr-FR" dirty="0"/>
                        <a:t>Avantages</a:t>
                      </a:r>
                    </a:p>
                  </a:txBody>
                  <a:tcPr/>
                </a:tc>
                <a:tc>
                  <a:txBody>
                    <a:bodyPr/>
                    <a:lstStyle/>
                    <a:p>
                      <a:r>
                        <a:rPr lang="fr-FR" dirty="0"/>
                        <a:t>Limites</a:t>
                      </a:r>
                    </a:p>
                  </a:txBody>
                  <a:tcPr/>
                </a:tc>
                <a:extLst>
                  <a:ext uri="{0D108BD9-81ED-4DB2-BD59-A6C34878D82A}">
                    <a16:rowId xmlns:a16="http://schemas.microsoft.com/office/drawing/2014/main" val="3588361380"/>
                  </a:ext>
                </a:extLst>
              </a:tr>
              <a:tr h="370840">
                <a:tc gridSpan="2">
                  <a:txBody>
                    <a:bodyPr/>
                    <a:lstStyle/>
                    <a:p>
                      <a:pPr algn="ctr"/>
                      <a:r>
                        <a:rPr lang="fr-FR" dirty="0"/>
                        <a:t>Quid du discernement spirituel</a:t>
                      </a:r>
                    </a:p>
                  </a:txBody>
                  <a:tcPr/>
                </a:tc>
                <a:tc hMerge="1">
                  <a:txBody>
                    <a:bodyPr/>
                    <a:lstStyle/>
                    <a:p>
                      <a:endParaRPr lang="fr-FR" dirty="0"/>
                    </a:p>
                  </a:txBody>
                  <a:tcPr/>
                </a:tc>
                <a:extLst>
                  <a:ext uri="{0D108BD9-81ED-4DB2-BD59-A6C34878D82A}">
                    <a16:rowId xmlns:a16="http://schemas.microsoft.com/office/drawing/2014/main" val="2143132810"/>
                  </a:ext>
                </a:extLst>
              </a:tr>
              <a:tr h="370840">
                <a:tc gridSpan="2">
                  <a:txBody>
                    <a:bodyPr/>
                    <a:lstStyle/>
                    <a:p>
                      <a:pPr algn="ctr"/>
                      <a:r>
                        <a:rPr lang="fr-FR" dirty="0"/>
                        <a:t>Implications personnelles et relationnelles</a:t>
                      </a:r>
                    </a:p>
                  </a:txBody>
                  <a:tcPr/>
                </a:tc>
                <a:tc hMerge="1">
                  <a:txBody>
                    <a:bodyPr/>
                    <a:lstStyle/>
                    <a:p>
                      <a:endParaRPr lang="fr-FR" dirty="0"/>
                    </a:p>
                  </a:txBody>
                  <a:tcPr/>
                </a:tc>
                <a:extLst>
                  <a:ext uri="{0D108BD9-81ED-4DB2-BD59-A6C34878D82A}">
                    <a16:rowId xmlns:a16="http://schemas.microsoft.com/office/drawing/2014/main" val="378057028"/>
                  </a:ext>
                </a:extLst>
              </a:tr>
              <a:tr h="370840">
                <a:tc gridSpan="2">
                  <a:txBody>
                    <a:bodyPr/>
                    <a:lstStyle/>
                    <a:p>
                      <a:pPr algn="ctr"/>
                      <a:r>
                        <a:rPr lang="fr-FR" dirty="0"/>
                        <a:t>Lieu de la décision</a:t>
                      </a:r>
                    </a:p>
                  </a:txBody>
                  <a:tcPr/>
                </a:tc>
                <a:tc hMerge="1">
                  <a:txBody>
                    <a:bodyPr/>
                    <a:lstStyle/>
                    <a:p>
                      <a:endParaRPr lang="fr-FR" dirty="0"/>
                    </a:p>
                  </a:txBody>
                  <a:tcPr/>
                </a:tc>
                <a:extLst>
                  <a:ext uri="{0D108BD9-81ED-4DB2-BD59-A6C34878D82A}">
                    <a16:rowId xmlns:a16="http://schemas.microsoft.com/office/drawing/2014/main" val="755834908"/>
                  </a:ext>
                </a:extLst>
              </a:tr>
              <a:tr h="370840">
                <a:tc gridSpan="2">
                  <a:txBody>
                    <a:bodyPr/>
                    <a:lstStyle/>
                    <a:p>
                      <a:pPr algn="ctr"/>
                      <a:r>
                        <a:rPr lang="fr-FR" dirty="0"/>
                        <a:t>dans une logique du « presque plus » </a:t>
                      </a:r>
                    </a:p>
                  </a:txBody>
                  <a:tcPr/>
                </a:tc>
                <a:tc hMerge="1">
                  <a:txBody>
                    <a:bodyPr/>
                    <a:lstStyle/>
                    <a:p>
                      <a:endParaRPr lang="fr-FR"/>
                    </a:p>
                  </a:txBody>
                  <a:tcPr/>
                </a:tc>
                <a:extLst>
                  <a:ext uri="{0D108BD9-81ED-4DB2-BD59-A6C34878D82A}">
                    <a16:rowId xmlns:a16="http://schemas.microsoft.com/office/drawing/2014/main" val="1891916533"/>
                  </a:ext>
                </a:extLst>
              </a:tr>
              <a:tr h="370840">
                <a:tc gridSpan="2">
                  <a:txBody>
                    <a:bodyPr/>
                    <a:lstStyle/>
                    <a:p>
                      <a:pPr algn="ctr"/>
                      <a:r>
                        <a:rPr lang="fr-FR" dirty="0"/>
                        <a:t>continuité ou variation dans le temps (changements dans la gouvernance)</a:t>
                      </a:r>
                    </a:p>
                  </a:txBody>
                  <a:tcPr/>
                </a:tc>
                <a:tc hMerge="1">
                  <a:txBody>
                    <a:bodyPr/>
                    <a:lstStyle/>
                    <a:p>
                      <a:endParaRPr lang="fr-FR"/>
                    </a:p>
                  </a:txBody>
                  <a:tcPr/>
                </a:tc>
                <a:extLst>
                  <a:ext uri="{0D108BD9-81ED-4DB2-BD59-A6C34878D82A}">
                    <a16:rowId xmlns:a16="http://schemas.microsoft.com/office/drawing/2014/main" val="1543042694"/>
                  </a:ext>
                </a:extLst>
              </a:tr>
              <a:tr h="370840">
                <a:tc gridSpan="2">
                  <a:txBody>
                    <a:bodyPr/>
                    <a:lstStyle/>
                    <a:p>
                      <a:pPr algn="ctr"/>
                      <a:r>
                        <a:rPr lang="fr-FR" dirty="0"/>
                        <a:t>durée de vie</a:t>
                      </a:r>
                    </a:p>
                  </a:txBody>
                  <a:tcPr/>
                </a:tc>
                <a:tc hMerge="1">
                  <a:txBody>
                    <a:bodyPr/>
                    <a:lstStyle/>
                    <a:p>
                      <a:endParaRPr lang="fr-FR"/>
                    </a:p>
                  </a:txBody>
                  <a:tcPr/>
                </a:tc>
                <a:extLst>
                  <a:ext uri="{0D108BD9-81ED-4DB2-BD59-A6C34878D82A}">
                    <a16:rowId xmlns:a16="http://schemas.microsoft.com/office/drawing/2014/main" val="3671866854"/>
                  </a:ext>
                </a:extLst>
              </a:tr>
            </a:tbl>
          </a:graphicData>
        </a:graphic>
      </p:graphicFrame>
      <p:sp>
        <p:nvSpPr>
          <p:cNvPr id="4" name="Espace réservé du numéro de diapositive 3">
            <a:extLst>
              <a:ext uri="{FF2B5EF4-FFF2-40B4-BE49-F238E27FC236}">
                <a16:creationId xmlns:a16="http://schemas.microsoft.com/office/drawing/2014/main" id="{386F4BBF-7FB3-374E-912A-81D2F0381F5B}"/>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349900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EFD547D-C39E-1247-ADD1-9B8527056D4A}"/>
              </a:ext>
            </a:extLst>
          </p:cNvPr>
          <p:cNvSpPr>
            <a:spLocks noGrp="1"/>
          </p:cNvSpPr>
          <p:nvPr>
            <p:ph type="title"/>
          </p:nvPr>
        </p:nvSpPr>
        <p:spPr/>
        <p:txBody>
          <a:bodyPr/>
          <a:lstStyle/>
          <a:p>
            <a:r>
              <a:rPr lang="fr-FR" dirty="0"/>
              <a:t>La logique historique</a:t>
            </a:r>
          </a:p>
        </p:txBody>
      </p:sp>
      <p:sp>
        <p:nvSpPr>
          <p:cNvPr id="3" name="Espace réservé du contenu 2">
            <a:extLst>
              <a:ext uri="{FF2B5EF4-FFF2-40B4-BE49-F238E27FC236}">
                <a16:creationId xmlns:a16="http://schemas.microsoft.com/office/drawing/2014/main" id="{C2C6FC43-212F-6E47-8789-3813D6B25F2C}"/>
              </a:ext>
            </a:extLst>
          </p:cNvPr>
          <p:cNvSpPr>
            <a:spLocks noGrp="1"/>
          </p:cNvSpPr>
          <p:nvPr>
            <p:ph idx="1"/>
          </p:nvPr>
        </p:nvSpPr>
        <p:spPr>
          <a:xfrm>
            <a:off x="5961412" y="1425039"/>
            <a:ext cx="5543199" cy="4486183"/>
          </a:xfrm>
        </p:spPr>
        <p:txBody>
          <a:bodyPr>
            <a:normAutofit/>
          </a:bodyPr>
          <a:lstStyle/>
          <a:p>
            <a:r>
              <a:rPr lang="fr-FR" dirty="0"/>
              <a:t>Elle </a:t>
            </a:r>
            <a:r>
              <a:rPr lang="fr-BE" dirty="0"/>
              <a:t>valorise la diversité et la non-permanence.  </a:t>
            </a:r>
          </a:p>
          <a:p>
            <a:r>
              <a:rPr lang="fr-BE" dirty="0"/>
              <a:t>Il va être ici question de présenter un ou plusieurs aperçus d’uns situation pastorale ancienne, parfois complètement périmée, parfois encore reconnaissable dans les communautés chrétiennes. Et il va parallèlement être question de montrer que la « crise » actuelle, les problèmes lourds qui assaillent les acteurs dans leur quotidien, tout cela ne sonne pas le glas de la mission et qu’ils même « appelés à une nouvelle tâche de pionniers qui sera plus exigeante et moins romantique » que les faits du passé …</a:t>
            </a:r>
            <a:endParaRPr lang="fr-FR" dirty="0"/>
          </a:p>
        </p:txBody>
      </p:sp>
      <p:sp>
        <p:nvSpPr>
          <p:cNvPr id="4" name="Espace réservé du numéro de diapositive 3">
            <a:extLst>
              <a:ext uri="{FF2B5EF4-FFF2-40B4-BE49-F238E27FC236}">
                <a16:creationId xmlns:a16="http://schemas.microsoft.com/office/drawing/2014/main" id="{9BAE2013-61CB-1747-90E4-89F7A1CF3F14}"/>
              </a:ext>
            </a:extLst>
          </p:cNvPr>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7" name="Image 6">
            <a:extLst>
              <a:ext uri="{FF2B5EF4-FFF2-40B4-BE49-F238E27FC236}">
                <a16:creationId xmlns:a16="http://schemas.microsoft.com/office/drawing/2014/main" id="{BEAC9311-8285-224F-AF52-0D9EFF050AB5}"/>
              </a:ext>
            </a:extLst>
          </p:cNvPr>
          <p:cNvPicPr>
            <a:picLocks noChangeAspect="1"/>
          </p:cNvPicPr>
          <p:nvPr/>
        </p:nvPicPr>
        <p:blipFill>
          <a:blip r:embed="rId2"/>
          <a:stretch>
            <a:fillRect/>
          </a:stretch>
        </p:blipFill>
        <p:spPr>
          <a:xfrm>
            <a:off x="1054925" y="3492501"/>
            <a:ext cx="4572000" cy="2921000"/>
          </a:xfrm>
          <a:prstGeom prst="rect">
            <a:avLst/>
          </a:prstGeom>
        </p:spPr>
      </p:pic>
    </p:spTree>
    <p:extLst>
      <p:ext uri="{BB962C8B-B14F-4D97-AF65-F5344CB8AC3E}">
        <p14:creationId xmlns:p14="http://schemas.microsoft.com/office/powerpoint/2010/main" val="3675555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2C3EC8-4039-3448-8FED-37F65F4233BE}"/>
              </a:ext>
            </a:extLst>
          </p:cNvPr>
          <p:cNvSpPr>
            <a:spLocks noGrp="1"/>
          </p:cNvSpPr>
          <p:nvPr>
            <p:ph type="title"/>
          </p:nvPr>
        </p:nvSpPr>
        <p:spPr/>
        <p:txBody>
          <a:bodyPr/>
          <a:lstStyle/>
          <a:p>
            <a:r>
              <a:rPr lang="fr-FR" dirty="0"/>
              <a:t>La logique historique</a:t>
            </a:r>
          </a:p>
        </p:txBody>
      </p:sp>
      <p:sp>
        <p:nvSpPr>
          <p:cNvPr id="4" name="Espace réservé du numéro de diapositive 3">
            <a:extLst>
              <a:ext uri="{FF2B5EF4-FFF2-40B4-BE49-F238E27FC236}">
                <a16:creationId xmlns:a16="http://schemas.microsoft.com/office/drawing/2014/main" id="{2AE5623A-BB50-9641-9FE8-9B00DCE88D91}"/>
              </a:ext>
            </a:extLst>
          </p:cNvPr>
          <p:cNvSpPr>
            <a:spLocks noGrp="1"/>
          </p:cNvSpPr>
          <p:nvPr>
            <p:ph type="sldNum" sz="quarter" idx="12"/>
          </p:nvPr>
        </p:nvSpPr>
        <p:spPr/>
        <p:txBody>
          <a:bodyPr/>
          <a:lstStyle/>
          <a:p>
            <a:fld id="{D57F1E4F-1CFF-5643-939E-217C01CDF565}" type="slidenum">
              <a:rPr lang="en-US" smtClean="0"/>
              <a:pPr/>
              <a:t>17</a:t>
            </a:fld>
            <a:endParaRPr lang="en-US" dirty="0"/>
          </a:p>
        </p:txBody>
      </p:sp>
      <p:pic>
        <p:nvPicPr>
          <p:cNvPr id="14" name="Espace réservé du contenu 13">
            <a:extLst>
              <a:ext uri="{FF2B5EF4-FFF2-40B4-BE49-F238E27FC236}">
                <a16:creationId xmlns:a16="http://schemas.microsoft.com/office/drawing/2014/main" id="{01C5115B-896F-2147-8CC7-4424BE715D76}"/>
              </a:ext>
            </a:extLst>
          </p:cNvPr>
          <p:cNvPicPr>
            <a:picLocks noGrp="1" noChangeAspect="1"/>
          </p:cNvPicPr>
          <p:nvPr>
            <p:ph idx="1"/>
          </p:nvPr>
        </p:nvPicPr>
        <p:blipFill>
          <a:blip r:embed="rId2"/>
          <a:stretch>
            <a:fillRect/>
          </a:stretch>
        </p:blipFill>
        <p:spPr>
          <a:xfrm>
            <a:off x="8180740" y="1264554"/>
            <a:ext cx="3323871" cy="5366913"/>
          </a:xfrm>
        </p:spPr>
      </p:pic>
      <p:pic>
        <p:nvPicPr>
          <p:cNvPr id="16" name="Image 15">
            <a:extLst>
              <a:ext uri="{FF2B5EF4-FFF2-40B4-BE49-F238E27FC236}">
                <a16:creationId xmlns:a16="http://schemas.microsoft.com/office/drawing/2014/main" id="{99B54B53-3D6C-3A4E-9913-7DD61CDC5CA0}"/>
              </a:ext>
            </a:extLst>
          </p:cNvPr>
          <p:cNvPicPr>
            <a:picLocks noChangeAspect="1"/>
          </p:cNvPicPr>
          <p:nvPr/>
        </p:nvPicPr>
        <p:blipFill>
          <a:blip r:embed="rId3"/>
          <a:stretch>
            <a:fillRect/>
          </a:stretch>
        </p:blipFill>
        <p:spPr>
          <a:xfrm>
            <a:off x="1553561" y="1264554"/>
            <a:ext cx="6634034" cy="4022765"/>
          </a:xfrm>
          <a:prstGeom prst="rect">
            <a:avLst/>
          </a:prstGeom>
        </p:spPr>
      </p:pic>
      <p:pic>
        <p:nvPicPr>
          <p:cNvPr id="18" name="Image 17">
            <a:extLst>
              <a:ext uri="{FF2B5EF4-FFF2-40B4-BE49-F238E27FC236}">
                <a16:creationId xmlns:a16="http://schemas.microsoft.com/office/drawing/2014/main" id="{8DECB1ED-CC33-0547-B0E5-015328D7648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2254" y="4986157"/>
            <a:ext cx="3299212" cy="1645310"/>
          </a:xfrm>
          <a:prstGeom prst="rect">
            <a:avLst/>
          </a:prstGeom>
        </p:spPr>
      </p:pic>
    </p:spTree>
    <p:extLst>
      <p:ext uri="{BB962C8B-B14F-4D97-AF65-F5344CB8AC3E}">
        <p14:creationId xmlns:p14="http://schemas.microsoft.com/office/powerpoint/2010/main" val="2921226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68C9F3-1701-794A-8B6F-F423E1475214}"/>
              </a:ext>
            </a:extLst>
          </p:cNvPr>
          <p:cNvSpPr>
            <a:spLocks noGrp="1"/>
          </p:cNvSpPr>
          <p:nvPr>
            <p:ph type="title"/>
          </p:nvPr>
        </p:nvSpPr>
        <p:spPr/>
        <p:txBody>
          <a:bodyPr/>
          <a:lstStyle/>
          <a:p>
            <a:r>
              <a:rPr lang="fr-FR" dirty="0"/>
              <a:t>La logique historique</a:t>
            </a:r>
          </a:p>
        </p:txBody>
      </p:sp>
      <p:sp>
        <p:nvSpPr>
          <p:cNvPr id="4" name="Espace réservé du numéro de diapositive 3">
            <a:extLst>
              <a:ext uri="{FF2B5EF4-FFF2-40B4-BE49-F238E27FC236}">
                <a16:creationId xmlns:a16="http://schemas.microsoft.com/office/drawing/2014/main" id="{E3804B8B-F6F1-F04D-B958-D185F2B1D8C7}"/>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
        <p:nvSpPr>
          <p:cNvPr id="5" name="Rectangle 4">
            <a:extLst>
              <a:ext uri="{FF2B5EF4-FFF2-40B4-BE49-F238E27FC236}">
                <a16:creationId xmlns:a16="http://schemas.microsoft.com/office/drawing/2014/main" id="{23986C4D-37A9-1344-917B-5F731CB4B66B}"/>
              </a:ext>
            </a:extLst>
          </p:cNvPr>
          <p:cNvSpPr/>
          <p:nvPr/>
        </p:nvSpPr>
        <p:spPr>
          <a:xfrm>
            <a:off x="2489858" y="1905000"/>
            <a:ext cx="8911687" cy="4618380"/>
          </a:xfrm>
          <a:prstGeom prst="rect">
            <a:avLst/>
          </a:prstGeom>
        </p:spPr>
        <p:txBody>
          <a:bodyPr wrap="square">
            <a:spAutoFit/>
          </a:bodyPr>
          <a:lstStyle/>
          <a:p>
            <a:pPr algn="just">
              <a:lnSpc>
                <a:spcPct val="150000"/>
              </a:lnSpc>
            </a:pPr>
            <a:r>
              <a:rPr lang="fr-BE" dirty="0">
                <a:latin typeface="Calibri" panose="020F0502020204030204" pitchFamily="34" charset="0"/>
                <a:ea typeface="Times New Roman" panose="02020603050405020304" pitchFamily="18" charset="0"/>
              </a:rPr>
              <a:t>Comment vivre l’actuel passage, le fameux tuilage ? D’une manière effrayée ? </a:t>
            </a:r>
            <a:r>
              <a:rPr lang="fr-BE" dirty="0">
                <a:solidFill>
                  <a:srgbClr val="000000"/>
                </a:solidFill>
                <a:latin typeface="Calibri" panose="020F0502020204030204" pitchFamily="34" charset="0"/>
                <a:ea typeface="Times New Roman" panose="02020603050405020304" pitchFamily="18" charset="0"/>
              </a:rPr>
              <a:t>Est-ce que ceci doit faire peur ? Repartons à l’analyse d’Enzo Biemmi. Il est catégorique : non, trois fois non. D’abord, si cette perspective est correcte, elle est positive : on ne va pas vers la mort : ce n’est pas la fin de la foi, du catholicisme, etc. C’</a:t>
            </a:r>
            <a:r>
              <a:rPr lang="fr-BE" dirty="0">
                <a:latin typeface="Calibri" panose="020F0502020204030204" pitchFamily="34" charset="0"/>
                <a:ea typeface="Times New Roman" panose="02020603050405020304" pitchFamily="18" charset="0"/>
              </a:rPr>
              <a:t>est la fin seulement d’une figure de foi. Deuxièmement, il faut se libérer de culpabilité ou de crainte mal venues : le catholicisme de demain n’est pas pire, moins pertinent que celui d’hier. Il ne faut pas regretter pour la culture contemporaine du XXIe siècle le temps d’un catholicisme d’habitude et d’obligation. Tertio, nous n’allons certes pas vers la facilité, mais nous n’allons pas non plus vers de plus graves difficultés. Nous allons vers une autre signification, dans laquelle nous aurons tout autant qu’hier ou qu’aujourd’hui à faire confiance dans l’œuvre du Saint-Esprit, présent et agissant au cœur de notre monde.</a:t>
            </a:r>
            <a:endParaRPr lang="fr-BE"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28965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96907A-786B-6B48-BD2C-81AB37284EB8}"/>
              </a:ext>
            </a:extLst>
          </p:cNvPr>
          <p:cNvSpPr>
            <a:spLocks noGrp="1"/>
          </p:cNvSpPr>
          <p:nvPr>
            <p:ph type="title"/>
          </p:nvPr>
        </p:nvSpPr>
        <p:spPr/>
        <p:txBody>
          <a:bodyPr/>
          <a:lstStyle/>
          <a:p>
            <a:r>
              <a:rPr lang="fr-FR" dirty="0"/>
              <a:t>La logique historique</a:t>
            </a:r>
          </a:p>
        </p:txBody>
      </p:sp>
      <p:graphicFrame>
        <p:nvGraphicFramePr>
          <p:cNvPr id="6" name="Tableau 6">
            <a:extLst>
              <a:ext uri="{FF2B5EF4-FFF2-40B4-BE49-F238E27FC236}">
                <a16:creationId xmlns:a16="http://schemas.microsoft.com/office/drawing/2014/main" id="{4A60B8C5-CE50-FF4F-ABDB-3A84D7D60AA1}"/>
              </a:ext>
            </a:extLst>
          </p:cNvPr>
          <p:cNvGraphicFramePr>
            <a:graphicFrameLocks noGrp="1"/>
          </p:cNvGraphicFramePr>
          <p:nvPr>
            <p:ph idx="1"/>
            <p:extLst>
              <p:ext uri="{D42A27DB-BD31-4B8C-83A1-F6EECF244321}">
                <p14:modId xmlns:p14="http://schemas.microsoft.com/office/powerpoint/2010/main" val="4148874821"/>
              </p:ext>
            </p:extLst>
          </p:nvPr>
        </p:nvGraphicFramePr>
        <p:xfrm>
          <a:off x="2589213" y="2133600"/>
          <a:ext cx="8915400" cy="2595880"/>
        </p:xfrm>
        <a:graphic>
          <a:graphicData uri="http://schemas.openxmlformats.org/drawingml/2006/table">
            <a:tbl>
              <a:tblPr firstRow="1" bandRow="1">
                <a:tableStyleId>{5C22544A-7EE6-4342-B048-85BDC9FD1C3A}</a:tableStyleId>
              </a:tblPr>
              <a:tblGrid>
                <a:gridCol w="4457700">
                  <a:extLst>
                    <a:ext uri="{9D8B030D-6E8A-4147-A177-3AD203B41FA5}">
                      <a16:colId xmlns:a16="http://schemas.microsoft.com/office/drawing/2014/main" val="1293716147"/>
                    </a:ext>
                  </a:extLst>
                </a:gridCol>
                <a:gridCol w="4457700">
                  <a:extLst>
                    <a:ext uri="{9D8B030D-6E8A-4147-A177-3AD203B41FA5}">
                      <a16:colId xmlns:a16="http://schemas.microsoft.com/office/drawing/2014/main" val="547826491"/>
                    </a:ext>
                  </a:extLst>
                </a:gridCol>
              </a:tblGrid>
              <a:tr h="370840">
                <a:tc>
                  <a:txBody>
                    <a:bodyPr/>
                    <a:lstStyle/>
                    <a:p>
                      <a:r>
                        <a:rPr lang="fr-FR" dirty="0"/>
                        <a:t>Avantages</a:t>
                      </a:r>
                    </a:p>
                  </a:txBody>
                  <a:tcPr/>
                </a:tc>
                <a:tc>
                  <a:txBody>
                    <a:bodyPr/>
                    <a:lstStyle/>
                    <a:p>
                      <a:r>
                        <a:rPr lang="fr-FR" dirty="0"/>
                        <a:t>Limites</a:t>
                      </a:r>
                    </a:p>
                  </a:txBody>
                  <a:tcPr/>
                </a:tc>
                <a:extLst>
                  <a:ext uri="{0D108BD9-81ED-4DB2-BD59-A6C34878D82A}">
                    <a16:rowId xmlns:a16="http://schemas.microsoft.com/office/drawing/2014/main" val="3588361380"/>
                  </a:ext>
                </a:extLst>
              </a:tr>
              <a:tr h="370840">
                <a:tc gridSpan="2">
                  <a:txBody>
                    <a:bodyPr/>
                    <a:lstStyle/>
                    <a:p>
                      <a:pPr algn="ctr"/>
                      <a:r>
                        <a:rPr lang="fr-FR" dirty="0"/>
                        <a:t>Et le « tout neuf »?</a:t>
                      </a:r>
                    </a:p>
                  </a:txBody>
                  <a:tcPr/>
                </a:tc>
                <a:tc hMerge="1">
                  <a:txBody>
                    <a:bodyPr/>
                    <a:lstStyle/>
                    <a:p>
                      <a:endParaRPr lang="fr-FR" dirty="0"/>
                    </a:p>
                  </a:txBody>
                  <a:tcPr/>
                </a:tc>
                <a:extLst>
                  <a:ext uri="{0D108BD9-81ED-4DB2-BD59-A6C34878D82A}">
                    <a16:rowId xmlns:a16="http://schemas.microsoft.com/office/drawing/2014/main" val="2143132810"/>
                  </a:ext>
                </a:extLst>
              </a:tr>
              <a:tr h="370840">
                <a:tc gridSpan="2">
                  <a:txBody>
                    <a:bodyPr/>
                    <a:lstStyle/>
                    <a:p>
                      <a:pPr algn="ctr"/>
                      <a:r>
                        <a:rPr lang="fr-FR" dirty="0"/>
                        <a:t>L’offre et la demande en pastorale</a:t>
                      </a:r>
                    </a:p>
                  </a:txBody>
                  <a:tcPr/>
                </a:tc>
                <a:tc hMerge="1">
                  <a:txBody>
                    <a:bodyPr/>
                    <a:lstStyle/>
                    <a:p>
                      <a:endParaRPr lang="fr-FR" dirty="0"/>
                    </a:p>
                  </a:txBody>
                  <a:tcPr/>
                </a:tc>
                <a:extLst>
                  <a:ext uri="{0D108BD9-81ED-4DB2-BD59-A6C34878D82A}">
                    <a16:rowId xmlns:a16="http://schemas.microsoft.com/office/drawing/2014/main" val="378057028"/>
                  </a:ext>
                </a:extLst>
              </a:tr>
              <a:tr h="370840">
                <a:tc gridSpan="2">
                  <a:txBody>
                    <a:bodyPr/>
                    <a:lstStyle/>
                    <a:p>
                      <a:pPr algn="ctr"/>
                      <a:r>
                        <a:rPr lang="fr-FR" dirty="0"/>
                        <a:t>Lieu de la décision</a:t>
                      </a:r>
                    </a:p>
                  </a:txBody>
                  <a:tcPr/>
                </a:tc>
                <a:tc hMerge="1">
                  <a:txBody>
                    <a:bodyPr/>
                    <a:lstStyle/>
                    <a:p>
                      <a:endParaRPr lang="fr-FR" dirty="0"/>
                    </a:p>
                  </a:txBody>
                  <a:tcPr/>
                </a:tc>
                <a:extLst>
                  <a:ext uri="{0D108BD9-81ED-4DB2-BD59-A6C34878D82A}">
                    <a16:rowId xmlns:a16="http://schemas.microsoft.com/office/drawing/2014/main" val="755834908"/>
                  </a:ext>
                </a:extLst>
              </a:tr>
              <a:tr h="370840">
                <a:tc gridSpan="2">
                  <a:txBody>
                    <a:bodyPr/>
                    <a:lstStyle/>
                    <a:p>
                      <a:pPr algn="ctr"/>
                      <a:r>
                        <a:rPr lang="fr-FR" dirty="0"/>
                        <a:t>libératoire, profanatoire</a:t>
                      </a:r>
                    </a:p>
                  </a:txBody>
                  <a:tcPr/>
                </a:tc>
                <a:tc hMerge="1">
                  <a:txBody>
                    <a:bodyPr/>
                    <a:lstStyle/>
                    <a:p>
                      <a:endParaRPr lang="fr-FR"/>
                    </a:p>
                  </a:txBody>
                  <a:tcPr/>
                </a:tc>
                <a:extLst>
                  <a:ext uri="{0D108BD9-81ED-4DB2-BD59-A6C34878D82A}">
                    <a16:rowId xmlns:a16="http://schemas.microsoft.com/office/drawing/2014/main" val="1891916533"/>
                  </a:ext>
                </a:extLst>
              </a:tr>
              <a:tr h="370840">
                <a:tc gridSpan="2">
                  <a:txBody>
                    <a:bodyPr/>
                    <a:lstStyle/>
                    <a:p>
                      <a:pPr algn="ctr"/>
                      <a:r>
                        <a:rPr lang="fr-FR" dirty="0"/>
                        <a:t>les rythmes du très court terme</a:t>
                      </a:r>
                    </a:p>
                  </a:txBody>
                  <a:tcPr/>
                </a:tc>
                <a:tc hMerge="1">
                  <a:txBody>
                    <a:bodyPr/>
                    <a:lstStyle/>
                    <a:p>
                      <a:endParaRPr lang="fr-FR"/>
                    </a:p>
                  </a:txBody>
                  <a:tcPr/>
                </a:tc>
                <a:extLst>
                  <a:ext uri="{0D108BD9-81ED-4DB2-BD59-A6C34878D82A}">
                    <a16:rowId xmlns:a16="http://schemas.microsoft.com/office/drawing/2014/main" val="1543042694"/>
                  </a:ext>
                </a:extLst>
              </a:tr>
              <a:tr h="370840">
                <a:tc gridSpan="2">
                  <a:txBody>
                    <a:bodyPr/>
                    <a:lstStyle/>
                    <a:p>
                      <a:pPr algn="ctr"/>
                      <a:r>
                        <a:rPr lang="fr-FR" dirty="0"/>
                        <a:t>décider </a:t>
                      </a:r>
                      <a:r>
                        <a:rPr lang="fr-FR"/>
                        <a:t>en temps de crise</a:t>
                      </a:r>
                      <a:endParaRPr lang="fr-FR" dirty="0"/>
                    </a:p>
                  </a:txBody>
                  <a:tcPr/>
                </a:tc>
                <a:tc hMerge="1">
                  <a:txBody>
                    <a:bodyPr/>
                    <a:lstStyle/>
                    <a:p>
                      <a:endParaRPr lang="fr-FR"/>
                    </a:p>
                  </a:txBody>
                  <a:tcPr/>
                </a:tc>
                <a:extLst>
                  <a:ext uri="{0D108BD9-81ED-4DB2-BD59-A6C34878D82A}">
                    <a16:rowId xmlns:a16="http://schemas.microsoft.com/office/drawing/2014/main" val="3671866854"/>
                  </a:ext>
                </a:extLst>
              </a:tr>
            </a:tbl>
          </a:graphicData>
        </a:graphic>
      </p:graphicFrame>
      <p:sp>
        <p:nvSpPr>
          <p:cNvPr id="4" name="Espace réservé du numéro de diapositive 3">
            <a:extLst>
              <a:ext uri="{FF2B5EF4-FFF2-40B4-BE49-F238E27FC236}">
                <a16:creationId xmlns:a16="http://schemas.microsoft.com/office/drawing/2014/main" id="{386F4BBF-7FB3-374E-912A-81D2F0381F5B}"/>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2798595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75C3675-244E-AA4A-B822-F5305A77DD2D}"/>
              </a:ext>
            </a:extLst>
          </p:cNvPr>
          <p:cNvSpPr>
            <a:spLocks noGrp="1"/>
          </p:cNvSpPr>
          <p:nvPr>
            <p:ph type="title"/>
          </p:nvPr>
        </p:nvSpPr>
        <p:spPr/>
        <p:txBody>
          <a:bodyPr/>
          <a:lstStyle/>
          <a:p>
            <a:r>
              <a:rPr lang="fr-FR" dirty="0"/>
              <a:t> 5</a:t>
            </a:r>
            <a:r>
              <a:rPr lang="fr-FR" baseline="30000" dirty="0"/>
              <a:t>ème</a:t>
            </a:r>
            <a:r>
              <a:rPr lang="fr-FR" dirty="0"/>
              <a:t> section</a:t>
            </a:r>
          </a:p>
        </p:txBody>
      </p:sp>
      <p:sp>
        <p:nvSpPr>
          <p:cNvPr id="3" name="Espace réservé du texte 2">
            <a:extLst>
              <a:ext uri="{FF2B5EF4-FFF2-40B4-BE49-F238E27FC236}">
                <a16:creationId xmlns:a16="http://schemas.microsoft.com/office/drawing/2014/main" id="{63DCE1DB-15DA-BE41-A471-5318A9F106EC}"/>
              </a:ext>
            </a:extLst>
          </p:cNvPr>
          <p:cNvSpPr>
            <a:spLocks noGrp="1"/>
          </p:cNvSpPr>
          <p:nvPr>
            <p:ph type="body" sz="half" idx="2"/>
          </p:nvPr>
        </p:nvSpPr>
        <p:spPr/>
        <p:txBody>
          <a:bodyPr>
            <a:normAutofit/>
          </a:bodyPr>
          <a:lstStyle/>
          <a:p>
            <a:pPr algn="ctr"/>
            <a:r>
              <a:rPr lang="fr-FR" sz="3600" b="1" dirty="0">
                <a:solidFill>
                  <a:srgbClr val="FF0000"/>
                </a:solidFill>
              </a:rPr>
              <a:t>Comment faire?</a:t>
            </a:r>
          </a:p>
        </p:txBody>
      </p:sp>
      <p:sp>
        <p:nvSpPr>
          <p:cNvPr id="2" name="Espace réservé du numéro de diapositive 1">
            <a:extLst>
              <a:ext uri="{FF2B5EF4-FFF2-40B4-BE49-F238E27FC236}">
                <a16:creationId xmlns:a16="http://schemas.microsoft.com/office/drawing/2014/main" id="{D489A4E1-F5FD-8243-914E-D45250CED473}"/>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1810835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7FD2F9-04E4-524D-B368-455CB9A41319}"/>
              </a:ext>
            </a:extLst>
          </p:cNvPr>
          <p:cNvSpPr>
            <a:spLocks noGrp="1"/>
          </p:cNvSpPr>
          <p:nvPr>
            <p:ph type="title"/>
          </p:nvPr>
        </p:nvSpPr>
        <p:spPr/>
        <p:txBody>
          <a:bodyPr/>
          <a:lstStyle/>
          <a:p>
            <a:r>
              <a:rPr lang="fr-FR" dirty="0"/>
              <a:t>Conclusions</a:t>
            </a:r>
          </a:p>
        </p:txBody>
      </p:sp>
      <p:sp>
        <p:nvSpPr>
          <p:cNvPr id="3" name="Espace réservé du contenu 2">
            <a:extLst>
              <a:ext uri="{FF2B5EF4-FFF2-40B4-BE49-F238E27FC236}">
                <a16:creationId xmlns:a16="http://schemas.microsoft.com/office/drawing/2014/main" id="{BDD98760-F60C-224C-8B66-2918F427CA6D}"/>
              </a:ext>
            </a:extLst>
          </p:cNvPr>
          <p:cNvSpPr>
            <a:spLocks noGrp="1"/>
          </p:cNvSpPr>
          <p:nvPr>
            <p:ph idx="1"/>
          </p:nvPr>
        </p:nvSpPr>
        <p:spPr/>
        <p:txBody>
          <a:bodyPr/>
          <a:lstStyle/>
          <a:p>
            <a:pPr>
              <a:buFont typeface="+mj-lt"/>
              <a:buAutoNum type="arabicPeriod"/>
            </a:pPr>
            <a:r>
              <a:rPr lang="fr-FR" dirty="0"/>
              <a:t>Les 3 modèles peuvent s’articuler les uns aux autres;</a:t>
            </a:r>
          </a:p>
          <a:p>
            <a:pPr>
              <a:buFont typeface="+mj-lt"/>
              <a:buAutoNum type="arabicPeriod"/>
            </a:pPr>
            <a:endParaRPr lang="fr-FR" dirty="0"/>
          </a:p>
          <a:p>
            <a:pPr>
              <a:buFont typeface="+mj-lt"/>
              <a:buAutoNum type="arabicPeriod"/>
            </a:pPr>
            <a:r>
              <a:rPr lang="fr-FR" dirty="0"/>
              <a:t>Cela demande de l’audace: </a:t>
            </a:r>
            <a:r>
              <a:rPr lang="fr-BE" dirty="0"/>
              <a:t>document final du Synode pour l’Amazonie, « Avec une audace évangélique, nous voilons mettre en œuvre de nouvelles pistes pour la vie de l’Église ».</a:t>
            </a:r>
          </a:p>
          <a:p>
            <a:pPr>
              <a:buFont typeface="+mj-lt"/>
              <a:buAutoNum type="arabicPeriod"/>
            </a:pPr>
            <a:endParaRPr lang="fr-BE" dirty="0"/>
          </a:p>
          <a:p>
            <a:pPr>
              <a:buFont typeface="+mj-lt"/>
              <a:buAutoNum type="arabicPeriod"/>
            </a:pPr>
            <a:r>
              <a:rPr lang="fr-BE" dirty="0"/>
              <a:t>Et de la perspicacité: entre ceux qui veulent tout conserver dans un </a:t>
            </a:r>
            <a:r>
              <a:rPr lang="fr-BE" i="1" dirty="0"/>
              <a:t>statu quo</a:t>
            </a:r>
            <a:r>
              <a:rPr lang="fr-BE" dirty="0"/>
              <a:t> intemporel et ceux qui veulent tout révolutionner en Église, le cap à prendre est missionnaire. </a:t>
            </a:r>
          </a:p>
          <a:p>
            <a:pPr>
              <a:buFont typeface="+mj-lt"/>
              <a:buAutoNum type="arabicPeriod"/>
            </a:pPr>
            <a:endParaRPr lang="fr-FR" dirty="0"/>
          </a:p>
        </p:txBody>
      </p:sp>
      <p:sp>
        <p:nvSpPr>
          <p:cNvPr id="4" name="Espace réservé du numéro de diapositive 3">
            <a:extLst>
              <a:ext uri="{FF2B5EF4-FFF2-40B4-BE49-F238E27FC236}">
                <a16:creationId xmlns:a16="http://schemas.microsoft.com/office/drawing/2014/main" id="{B76B7BF1-1AF4-1F49-9987-186C16552F03}"/>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427766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796B20-5401-E44E-A76E-6449B064ADC7}"/>
              </a:ext>
            </a:extLst>
          </p:cNvPr>
          <p:cNvSpPr>
            <a:spLocks noGrp="1"/>
          </p:cNvSpPr>
          <p:nvPr>
            <p:ph type="title"/>
          </p:nvPr>
        </p:nvSpPr>
        <p:spPr/>
        <p:txBody>
          <a:bodyPr/>
          <a:lstStyle/>
          <a:p>
            <a:r>
              <a:rPr lang="fr-FR" dirty="0"/>
              <a:t>Prendre un bon point de départ</a:t>
            </a:r>
          </a:p>
        </p:txBody>
      </p:sp>
      <p:sp>
        <p:nvSpPr>
          <p:cNvPr id="3" name="Espace réservé du contenu 2">
            <a:extLst>
              <a:ext uri="{FF2B5EF4-FFF2-40B4-BE49-F238E27FC236}">
                <a16:creationId xmlns:a16="http://schemas.microsoft.com/office/drawing/2014/main" id="{DB4B6413-174A-D745-8C69-A4FE784ECA25}"/>
              </a:ext>
            </a:extLst>
          </p:cNvPr>
          <p:cNvSpPr>
            <a:spLocks noGrp="1"/>
          </p:cNvSpPr>
          <p:nvPr>
            <p:ph idx="1"/>
          </p:nvPr>
        </p:nvSpPr>
        <p:spPr>
          <a:xfrm>
            <a:off x="1615436" y="1948543"/>
            <a:ext cx="6542912" cy="4784766"/>
          </a:xfrm>
        </p:spPr>
        <p:txBody>
          <a:bodyPr>
            <a:normAutofit/>
          </a:bodyPr>
          <a:lstStyle/>
          <a:p>
            <a:r>
              <a:rPr lang="fr-FR" dirty="0"/>
              <a:t>29 : « </a:t>
            </a:r>
            <a:r>
              <a:rPr lang="fr-BE" dirty="0"/>
              <a:t>Il ne s'agit pas d'inventer un « nouveau programme ». Le programme existe déjà: c'est celui de toujours, tiré de l'Évangile et de la Tradition vivante. Il est centré, en dernière analyse, sur le Christ lui-même, qu'il faut connaître, aimer, imiter, pour vivre en lui la vie trinitaire et pour transformer avec lui l'histoire jusqu'à son achèvement dans la Jérusalem céleste. C'est un programme qui ne change pas avec la variation des temps et des cultures, même s'il tient compte du temps et de la culture pour un dialogue vrai et une communication efficace. Ce programme de toujours est notre programme pour le troisième millénaire. </a:t>
            </a:r>
          </a:p>
          <a:p>
            <a:r>
              <a:rPr lang="fr-BE" dirty="0"/>
              <a:t>Il est toutefois nécessaire qu'il se traduise par </a:t>
            </a:r>
            <a:r>
              <a:rPr lang="fr-BE" i="1" dirty="0"/>
              <a:t>des orientations pastorales adaptées aux conditions de chaque communauté ».</a:t>
            </a:r>
            <a:endParaRPr lang="fr-BE" dirty="0"/>
          </a:p>
        </p:txBody>
      </p:sp>
      <p:sp>
        <p:nvSpPr>
          <p:cNvPr id="4" name="Espace réservé du numéro de diapositive 3">
            <a:extLst>
              <a:ext uri="{FF2B5EF4-FFF2-40B4-BE49-F238E27FC236}">
                <a16:creationId xmlns:a16="http://schemas.microsoft.com/office/drawing/2014/main" id="{7D0F19D4-8A23-6E4B-93A9-9B43401C8C08}"/>
              </a:ext>
            </a:extLst>
          </p:cNvPr>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1026" name="Picture 2" descr="Au début du nouveau millénaire - Lettre apostolique">
            <a:extLst>
              <a:ext uri="{FF2B5EF4-FFF2-40B4-BE49-F238E27FC236}">
                <a16:creationId xmlns:a16="http://schemas.microsoft.com/office/drawing/2014/main" id="{70F8E404-1424-0740-8389-2D9AC641F7A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491577" y="1616918"/>
            <a:ext cx="3620099" cy="3620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7618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796B20-5401-E44E-A76E-6449B064ADC7}"/>
              </a:ext>
            </a:extLst>
          </p:cNvPr>
          <p:cNvSpPr>
            <a:spLocks noGrp="1"/>
          </p:cNvSpPr>
          <p:nvPr>
            <p:ph type="title"/>
          </p:nvPr>
        </p:nvSpPr>
        <p:spPr/>
        <p:txBody>
          <a:bodyPr/>
          <a:lstStyle/>
          <a:p>
            <a:r>
              <a:rPr lang="fr-FR" dirty="0"/>
              <a:t>Prendre un bon point de départ</a:t>
            </a:r>
          </a:p>
        </p:txBody>
      </p:sp>
      <p:sp>
        <p:nvSpPr>
          <p:cNvPr id="3" name="Espace réservé du contenu 2">
            <a:extLst>
              <a:ext uri="{FF2B5EF4-FFF2-40B4-BE49-F238E27FC236}">
                <a16:creationId xmlns:a16="http://schemas.microsoft.com/office/drawing/2014/main" id="{DB4B6413-174A-D745-8C69-A4FE784ECA25}"/>
              </a:ext>
            </a:extLst>
          </p:cNvPr>
          <p:cNvSpPr>
            <a:spLocks noGrp="1"/>
          </p:cNvSpPr>
          <p:nvPr>
            <p:ph idx="1"/>
          </p:nvPr>
        </p:nvSpPr>
        <p:spPr>
          <a:xfrm>
            <a:off x="1615436" y="1948543"/>
            <a:ext cx="6542912" cy="4784766"/>
          </a:xfrm>
        </p:spPr>
        <p:txBody>
          <a:bodyPr>
            <a:normAutofit fontScale="92500"/>
          </a:bodyPr>
          <a:lstStyle/>
          <a:p>
            <a:r>
              <a:rPr lang="fr-FR" dirty="0"/>
              <a:t>29 : « </a:t>
            </a:r>
            <a:r>
              <a:rPr lang="fr-BE" dirty="0"/>
              <a:t>Au milieu des données universelles et inaliénables, il est nécessaire que le programme unique de l'Évangile continue à s'inscrire dans l'histoire de chaque réalité ecclésiale, comme cela est toujours advenu. C'est </a:t>
            </a:r>
            <a:r>
              <a:rPr lang="fr-BE" i="1" dirty="0"/>
              <a:t>dans les Églises locales </a:t>
            </a:r>
            <a:r>
              <a:rPr lang="fr-BE" dirty="0"/>
              <a:t>que l'on peut fixer les éléments concrets d'un programme — objectifs et méthodes de travail, formation et valorisation du personnel, recherche des moyens nécessaires — qui permettent à l'annonce du Christ d'atteindre les personnes, de modeler les communautés, d'agir en profondeur par le témoignage des valeurs évangéliques sur la société et sur la culture. </a:t>
            </a:r>
          </a:p>
          <a:p>
            <a:r>
              <a:rPr lang="fr-BE" dirty="0"/>
              <a:t>J'exhorte donc vivement les Pasteurs des Églises particulières, aidés par la participation des diverses composantes du peuple de Dieu, à tracer avec confiance les étapes du chemin futur, en harmonisant les choix de chaque communauté diocésaine avec ceux des Églises limitrophes et avec ceux de l'Église universelle. </a:t>
            </a:r>
          </a:p>
        </p:txBody>
      </p:sp>
      <p:sp>
        <p:nvSpPr>
          <p:cNvPr id="4" name="Espace réservé du numéro de diapositive 3">
            <a:extLst>
              <a:ext uri="{FF2B5EF4-FFF2-40B4-BE49-F238E27FC236}">
                <a16:creationId xmlns:a16="http://schemas.microsoft.com/office/drawing/2014/main" id="{7D0F19D4-8A23-6E4B-93A9-9B43401C8C08}"/>
              </a:ext>
            </a:extLst>
          </p:cNvPr>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1026" name="Picture 2" descr="Au début du nouveau millénaire - Lettre apostolique">
            <a:extLst>
              <a:ext uri="{FF2B5EF4-FFF2-40B4-BE49-F238E27FC236}">
                <a16:creationId xmlns:a16="http://schemas.microsoft.com/office/drawing/2014/main" id="{70F8E404-1424-0740-8389-2D9AC641F7A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491577" y="1616918"/>
            <a:ext cx="3620099" cy="3620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898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DB357D9-ACD9-2E41-A28E-5BF1B6F216CB}"/>
              </a:ext>
            </a:extLst>
          </p:cNvPr>
          <p:cNvSpPr>
            <a:spLocks noGrp="1"/>
          </p:cNvSpPr>
          <p:nvPr>
            <p:ph type="title"/>
          </p:nvPr>
        </p:nvSpPr>
        <p:spPr/>
        <p:txBody>
          <a:bodyPr/>
          <a:lstStyle/>
          <a:p>
            <a:r>
              <a:rPr lang="fr-FR" dirty="0"/>
              <a:t>… la logique synodale</a:t>
            </a:r>
          </a:p>
        </p:txBody>
      </p:sp>
      <p:sp>
        <p:nvSpPr>
          <p:cNvPr id="3" name="Espace réservé du contenu 2">
            <a:extLst>
              <a:ext uri="{FF2B5EF4-FFF2-40B4-BE49-F238E27FC236}">
                <a16:creationId xmlns:a16="http://schemas.microsoft.com/office/drawing/2014/main" id="{211BA5C4-930B-854A-B746-95BE1BB803DF}"/>
              </a:ext>
            </a:extLst>
          </p:cNvPr>
          <p:cNvSpPr>
            <a:spLocks noGrp="1"/>
          </p:cNvSpPr>
          <p:nvPr>
            <p:ph idx="1"/>
          </p:nvPr>
        </p:nvSpPr>
        <p:spPr>
          <a:xfrm>
            <a:off x="2137950" y="2890978"/>
            <a:ext cx="8915400" cy="3777622"/>
          </a:xfrm>
        </p:spPr>
        <p:txBody>
          <a:bodyPr/>
          <a:lstStyle/>
          <a:p>
            <a:r>
              <a:rPr lang="fr-BE" dirty="0"/>
              <a:t>Une Église synodale est une Église de l’écoute, avec la conscience qu’écouter « est plus qu’entendre »</a:t>
            </a:r>
            <a:r>
              <a:rPr lang="fr-BE" dirty="0">
                <a:hlinkClick r:id="rId2"/>
              </a:rPr>
              <a:t>[12]</a:t>
            </a:r>
            <a:r>
              <a:rPr lang="fr-BE" dirty="0"/>
              <a:t>. C’est une écoute réciproque dans laquelle chacun a quelque chose à apprendre. Le peuple fidèle, le Collège épiscopal, l’Évêque de Rome, chacun à l’écoute des autres ; et tous à l’écoute de l’Esprit Saint, l’« Esprit de Vérité » (</a:t>
            </a:r>
            <a:r>
              <a:rPr lang="fr-BE" i="1" dirty="0"/>
              <a:t>Jn</a:t>
            </a:r>
            <a:r>
              <a:rPr lang="fr-BE" dirty="0"/>
              <a:t> 14, 17), pour savoir ce qu’il dit aux Églises (</a:t>
            </a:r>
            <a:r>
              <a:rPr lang="fr-BE" i="1" dirty="0" err="1"/>
              <a:t>Ap</a:t>
            </a:r>
            <a:r>
              <a:rPr lang="fr-BE" dirty="0"/>
              <a:t> 2, 7). (Pape François, discours de 2015, pour le 50</a:t>
            </a:r>
            <a:r>
              <a:rPr lang="fr-BE" baseline="30000" dirty="0"/>
              <a:t>e</a:t>
            </a:r>
            <a:r>
              <a:rPr lang="fr-BE" dirty="0"/>
              <a:t> anniversaire de l’institution du synode des évêques)</a:t>
            </a:r>
          </a:p>
          <a:p>
            <a:endParaRPr lang="fr-BE" dirty="0"/>
          </a:p>
          <a:p>
            <a:r>
              <a:rPr lang="fr-BE" dirty="0"/>
              <a:t>« L’histoire de l’Église témoigne largement de l’importance du processus consultatif, afin de connaître l’opinion des Pasteurs et des fidèles en ce qui concerne le bien de l’Église. » (Constitution </a:t>
            </a:r>
            <a:r>
              <a:rPr lang="fr-BE" i="1" dirty="0" err="1"/>
              <a:t>episcopalis</a:t>
            </a:r>
            <a:r>
              <a:rPr lang="fr-BE" i="1" dirty="0"/>
              <a:t> </a:t>
            </a:r>
            <a:r>
              <a:rPr lang="fr-BE" i="1" dirty="0" err="1"/>
              <a:t>communio</a:t>
            </a:r>
            <a:r>
              <a:rPr lang="fr-BE" i="1" dirty="0"/>
              <a:t> </a:t>
            </a:r>
            <a:r>
              <a:rPr lang="fr-BE" dirty="0"/>
              <a:t>de 2017) </a:t>
            </a:r>
            <a:endParaRPr lang="fr-FR" dirty="0"/>
          </a:p>
        </p:txBody>
      </p:sp>
      <p:sp>
        <p:nvSpPr>
          <p:cNvPr id="4" name="Espace réservé du numéro de diapositive 3">
            <a:extLst>
              <a:ext uri="{FF2B5EF4-FFF2-40B4-BE49-F238E27FC236}">
                <a16:creationId xmlns:a16="http://schemas.microsoft.com/office/drawing/2014/main" id="{1E960C34-605B-8144-B8ED-39781239D8F1}"/>
              </a:ext>
            </a:extLst>
          </p:cNvPr>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1026" name="Picture 2" descr="Un synode sur l&amp;#39;Église et la synodalité en 2022">
            <a:extLst>
              <a:ext uri="{FF2B5EF4-FFF2-40B4-BE49-F238E27FC236}">
                <a16:creationId xmlns:a16="http://schemas.microsoft.com/office/drawing/2014/main" id="{83EBBCA2-95E4-A24F-AB14-B73D4DA1841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358188" y="356425"/>
            <a:ext cx="3302000" cy="246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1203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9951FA-4B97-B942-89D3-16EFD7209072}"/>
              </a:ext>
            </a:extLst>
          </p:cNvPr>
          <p:cNvSpPr>
            <a:spLocks noGrp="1"/>
          </p:cNvSpPr>
          <p:nvPr>
            <p:ph type="title"/>
          </p:nvPr>
        </p:nvSpPr>
        <p:spPr/>
        <p:txBody>
          <a:bodyPr/>
          <a:lstStyle/>
          <a:p>
            <a:r>
              <a:rPr lang="fr-FR" dirty="0"/>
              <a:t>Trois articulations à considérer</a:t>
            </a:r>
          </a:p>
        </p:txBody>
      </p:sp>
      <p:graphicFrame>
        <p:nvGraphicFramePr>
          <p:cNvPr id="5" name="Tableau 5">
            <a:extLst>
              <a:ext uri="{FF2B5EF4-FFF2-40B4-BE49-F238E27FC236}">
                <a16:creationId xmlns:a16="http://schemas.microsoft.com/office/drawing/2014/main" id="{3FAB2530-2FA5-8946-9F59-63AF2170104B}"/>
              </a:ext>
            </a:extLst>
          </p:cNvPr>
          <p:cNvGraphicFramePr>
            <a:graphicFrameLocks noGrp="1"/>
          </p:cNvGraphicFramePr>
          <p:nvPr>
            <p:ph idx="1"/>
            <p:extLst>
              <p:ext uri="{D42A27DB-BD31-4B8C-83A1-F6EECF244321}">
                <p14:modId xmlns:p14="http://schemas.microsoft.com/office/powerpoint/2010/main" val="3473930671"/>
              </p:ext>
            </p:extLst>
          </p:nvPr>
        </p:nvGraphicFramePr>
        <p:xfrm>
          <a:off x="2589213" y="2133600"/>
          <a:ext cx="8915400" cy="2286000"/>
        </p:xfrm>
        <a:graphic>
          <a:graphicData uri="http://schemas.openxmlformats.org/drawingml/2006/table">
            <a:tbl>
              <a:tblPr firstRow="1" bandRow="1">
                <a:tableStyleId>{22838BEF-8BB2-4498-84A7-C5851F593DF1}</a:tableStyleId>
              </a:tblPr>
              <a:tblGrid>
                <a:gridCol w="2196543">
                  <a:extLst>
                    <a:ext uri="{9D8B030D-6E8A-4147-A177-3AD203B41FA5}">
                      <a16:colId xmlns:a16="http://schemas.microsoft.com/office/drawing/2014/main" val="2651635676"/>
                    </a:ext>
                  </a:extLst>
                </a:gridCol>
                <a:gridCol w="6718857">
                  <a:extLst>
                    <a:ext uri="{9D8B030D-6E8A-4147-A177-3AD203B41FA5}">
                      <a16:colId xmlns:a16="http://schemas.microsoft.com/office/drawing/2014/main" val="1147043262"/>
                    </a:ext>
                  </a:extLst>
                </a:gridCol>
              </a:tblGrid>
              <a:tr h="370840">
                <a:tc>
                  <a:txBody>
                    <a:bodyPr/>
                    <a:lstStyle/>
                    <a:p>
                      <a:r>
                        <a:rPr lang="fr-FR" sz="4400" b="1" dirty="0"/>
                        <a:t>1</a:t>
                      </a:r>
                    </a:p>
                  </a:txBody>
                  <a:tcPr/>
                </a:tc>
                <a:tc>
                  <a:txBody>
                    <a:bodyPr/>
                    <a:lstStyle/>
                    <a:p>
                      <a:r>
                        <a:rPr lang="fr-FR" sz="4400" b="1" dirty="0"/>
                        <a:t>La mise en projet</a:t>
                      </a:r>
                    </a:p>
                  </a:txBody>
                  <a:tcPr/>
                </a:tc>
                <a:extLst>
                  <a:ext uri="{0D108BD9-81ED-4DB2-BD59-A6C34878D82A}">
                    <a16:rowId xmlns:a16="http://schemas.microsoft.com/office/drawing/2014/main" val="3405214487"/>
                  </a:ext>
                </a:extLst>
              </a:tr>
              <a:tr h="370840">
                <a:tc>
                  <a:txBody>
                    <a:bodyPr/>
                    <a:lstStyle/>
                    <a:p>
                      <a:r>
                        <a:rPr lang="fr-FR" sz="4400" b="1" dirty="0"/>
                        <a:t>2</a:t>
                      </a:r>
                    </a:p>
                  </a:txBody>
                  <a:tcPr/>
                </a:tc>
                <a:tc>
                  <a:txBody>
                    <a:bodyPr/>
                    <a:lstStyle/>
                    <a:p>
                      <a:r>
                        <a:rPr lang="fr-FR" sz="4400" b="1" dirty="0"/>
                        <a:t>les transitions</a:t>
                      </a:r>
                    </a:p>
                  </a:txBody>
                  <a:tcPr/>
                </a:tc>
                <a:extLst>
                  <a:ext uri="{0D108BD9-81ED-4DB2-BD59-A6C34878D82A}">
                    <a16:rowId xmlns:a16="http://schemas.microsoft.com/office/drawing/2014/main" val="180263657"/>
                  </a:ext>
                </a:extLst>
              </a:tr>
              <a:tr h="370840">
                <a:tc>
                  <a:txBody>
                    <a:bodyPr/>
                    <a:lstStyle/>
                    <a:p>
                      <a:r>
                        <a:rPr lang="fr-FR" sz="4400" b="1" dirty="0"/>
                        <a:t>3</a:t>
                      </a:r>
                    </a:p>
                  </a:txBody>
                  <a:tcPr/>
                </a:tc>
                <a:tc>
                  <a:txBody>
                    <a:bodyPr/>
                    <a:lstStyle/>
                    <a:p>
                      <a:r>
                        <a:rPr lang="fr-FR" sz="4400" b="1" dirty="0"/>
                        <a:t>La logique historique</a:t>
                      </a:r>
                    </a:p>
                  </a:txBody>
                  <a:tcPr/>
                </a:tc>
                <a:extLst>
                  <a:ext uri="{0D108BD9-81ED-4DB2-BD59-A6C34878D82A}">
                    <a16:rowId xmlns:a16="http://schemas.microsoft.com/office/drawing/2014/main" val="4053131305"/>
                  </a:ext>
                </a:extLst>
              </a:tr>
            </a:tbl>
          </a:graphicData>
        </a:graphic>
      </p:graphicFrame>
      <p:sp>
        <p:nvSpPr>
          <p:cNvPr id="4" name="Espace réservé du numéro de diapositive 3">
            <a:extLst>
              <a:ext uri="{FF2B5EF4-FFF2-40B4-BE49-F238E27FC236}">
                <a16:creationId xmlns:a16="http://schemas.microsoft.com/office/drawing/2014/main" id="{0B7E341F-352B-E342-AA45-F96E57827DF0}"/>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041739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504F54-E093-244F-8ABC-8446EDB043EB}"/>
              </a:ext>
            </a:extLst>
          </p:cNvPr>
          <p:cNvSpPr>
            <a:spLocks noGrp="1"/>
          </p:cNvSpPr>
          <p:nvPr>
            <p:ph type="title"/>
          </p:nvPr>
        </p:nvSpPr>
        <p:spPr/>
        <p:txBody>
          <a:bodyPr/>
          <a:lstStyle/>
          <a:p>
            <a:r>
              <a:rPr lang="fr-FR" dirty="0"/>
              <a:t>La mise en projet</a:t>
            </a:r>
          </a:p>
        </p:txBody>
      </p:sp>
      <p:sp>
        <p:nvSpPr>
          <p:cNvPr id="3" name="Espace réservé du contenu 2">
            <a:extLst>
              <a:ext uri="{FF2B5EF4-FFF2-40B4-BE49-F238E27FC236}">
                <a16:creationId xmlns:a16="http://schemas.microsoft.com/office/drawing/2014/main" id="{86BF4E9A-7600-D54C-849D-8899A71F5437}"/>
              </a:ext>
            </a:extLst>
          </p:cNvPr>
          <p:cNvSpPr>
            <a:spLocks noGrp="1"/>
          </p:cNvSpPr>
          <p:nvPr>
            <p:ph idx="1"/>
          </p:nvPr>
        </p:nvSpPr>
        <p:spPr/>
        <p:txBody>
          <a:bodyPr/>
          <a:lstStyle/>
          <a:p>
            <a:r>
              <a:rPr lang="fr-FR" dirty="0"/>
              <a:t>Très fréquent</a:t>
            </a:r>
          </a:p>
          <a:p>
            <a:r>
              <a:rPr lang="fr-FR" dirty="0"/>
              <a:t>Belle description dans le DGC de 1997 : vers la rédaction d’un « projet diocésain de catéchèse » (n° 274-275)</a:t>
            </a:r>
          </a:p>
        </p:txBody>
      </p:sp>
      <p:sp>
        <p:nvSpPr>
          <p:cNvPr id="4" name="Espace réservé du numéro de diapositive 3">
            <a:extLst>
              <a:ext uri="{FF2B5EF4-FFF2-40B4-BE49-F238E27FC236}">
                <a16:creationId xmlns:a16="http://schemas.microsoft.com/office/drawing/2014/main" id="{07F645B6-80CA-B444-A1EC-3D75A8AF5624}"/>
              </a:ext>
            </a:extLst>
          </p:cNvPr>
          <p:cNvSpPr>
            <a:spLocks noGrp="1"/>
          </p:cNvSpPr>
          <p:nvPr>
            <p:ph type="sldNum" sz="quarter" idx="12"/>
          </p:nvPr>
        </p:nvSpPr>
        <p:spPr/>
        <p:txBody>
          <a:bodyPr/>
          <a:lstStyle/>
          <a:p>
            <a:fld id="{D57F1E4F-1CFF-5643-939E-217C01CDF565}" type="slidenum">
              <a:rPr lang="en-US" smtClean="0"/>
              <a:pPr/>
              <a:t>7</a:t>
            </a:fld>
            <a:endParaRPr lang="en-US" dirty="0"/>
          </a:p>
        </p:txBody>
      </p:sp>
      <p:pic>
        <p:nvPicPr>
          <p:cNvPr id="2050" name="Picture 2" descr="Quelles sont vos motivations ?">
            <a:extLst>
              <a:ext uri="{FF2B5EF4-FFF2-40B4-BE49-F238E27FC236}">
                <a16:creationId xmlns:a16="http://schemas.microsoft.com/office/drawing/2014/main" id="{BB16F1A6-5123-904D-9DB4-3CB586E3157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776353" y="3599586"/>
            <a:ext cx="5725968" cy="28784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414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88FCE6-50EC-CC4C-9246-CC6624BEE613}"/>
              </a:ext>
            </a:extLst>
          </p:cNvPr>
          <p:cNvSpPr>
            <a:spLocks noGrp="1"/>
          </p:cNvSpPr>
          <p:nvPr>
            <p:ph type="title"/>
          </p:nvPr>
        </p:nvSpPr>
        <p:spPr/>
        <p:txBody>
          <a:bodyPr/>
          <a:lstStyle/>
          <a:p>
            <a:r>
              <a:rPr lang="fr-FR" dirty="0"/>
              <a:t>La mise en projet</a:t>
            </a:r>
          </a:p>
        </p:txBody>
      </p:sp>
      <p:sp>
        <p:nvSpPr>
          <p:cNvPr id="4" name="Espace réservé du numéro de diapositive 3">
            <a:extLst>
              <a:ext uri="{FF2B5EF4-FFF2-40B4-BE49-F238E27FC236}">
                <a16:creationId xmlns:a16="http://schemas.microsoft.com/office/drawing/2014/main" id="{60B2745C-C31F-8246-B80D-E6BB1C79990E}"/>
              </a:ext>
            </a:extLst>
          </p:cNvPr>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3074" name="Picture 2" descr="Lancement du projet pastoral Diocésain - YouTube">
            <a:extLst>
              <a:ext uri="{FF2B5EF4-FFF2-40B4-BE49-F238E27FC236}">
                <a16:creationId xmlns:a16="http://schemas.microsoft.com/office/drawing/2014/main" id="{43959316-4465-F745-83FB-0E1AC9AA0F5E}"/>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a:ext>
            </a:extLst>
          </a:blip>
          <a:srcRect/>
          <a:stretch>
            <a:fillRect/>
          </a:stretch>
        </p:blipFill>
        <p:spPr bwMode="auto">
          <a:xfrm>
            <a:off x="1467784" y="1765465"/>
            <a:ext cx="4419379" cy="248590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Projet diocésain de catéchèse">
            <a:extLst>
              <a:ext uri="{FF2B5EF4-FFF2-40B4-BE49-F238E27FC236}">
                <a16:creationId xmlns:a16="http://schemas.microsoft.com/office/drawing/2014/main" id="{E7CD66C6-8F48-0143-A2FB-068FAE395E1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25349" y="2830290"/>
            <a:ext cx="2387600" cy="34036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Disposition diocésaine pour le renouveau de la catéchèse paroissiale.  Diocèse. de Namur">
            <a:extLst>
              <a:ext uri="{FF2B5EF4-FFF2-40B4-BE49-F238E27FC236}">
                <a16:creationId xmlns:a16="http://schemas.microsoft.com/office/drawing/2014/main" id="{BB76A404-ABE3-3944-AF62-3BF515BE3F8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551135" y="1264555"/>
            <a:ext cx="3413647" cy="4803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4492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Ellipse 22">
            <a:extLst>
              <a:ext uri="{FF2B5EF4-FFF2-40B4-BE49-F238E27FC236}">
                <a16:creationId xmlns:a16="http://schemas.microsoft.com/office/drawing/2014/main" id="{029DD027-E4B0-8E46-9CBC-D9924142D2BA}"/>
              </a:ext>
            </a:extLst>
          </p:cNvPr>
          <p:cNvSpPr/>
          <p:nvPr/>
        </p:nvSpPr>
        <p:spPr>
          <a:xfrm>
            <a:off x="6038802" y="5106390"/>
            <a:ext cx="2394460" cy="16506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Ellipse 20">
            <a:extLst>
              <a:ext uri="{FF2B5EF4-FFF2-40B4-BE49-F238E27FC236}">
                <a16:creationId xmlns:a16="http://schemas.microsoft.com/office/drawing/2014/main" id="{B67CD9C6-4C14-0346-ADC0-98D794B7922B}"/>
              </a:ext>
            </a:extLst>
          </p:cNvPr>
          <p:cNvSpPr/>
          <p:nvPr/>
        </p:nvSpPr>
        <p:spPr>
          <a:xfrm>
            <a:off x="6187044" y="4583875"/>
            <a:ext cx="1784863" cy="52251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dirty="0"/>
              <a:t>Cadrage</a:t>
            </a:r>
          </a:p>
        </p:txBody>
      </p:sp>
      <p:sp>
        <p:nvSpPr>
          <p:cNvPr id="20" name="Ellipse 19">
            <a:extLst>
              <a:ext uri="{FF2B5EF4-FFF2-40B4-BE49-F238E27FC236}">
                <a16:creationId xmlns:a16="http://schemas.microsoft.com/office/drawing/2014/main" id="{1D79A4B4-5379-2941-A185-2ED4A91F05D3}"/>
              </a:ext>
            </a:extLst>
          </p:cNvPr>
          <p:cNvSpPr/>
          <p:nvPr/>
        </p:nvSpPr>
        <p:spPr>
          <a:xfrm>
            <a:off x="6040584" y="3538847"/>
            <a:ext cx="2022761" cy="938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a:extLst>
              <a:ext uri="{FF2B5EF4-FFF2-40B4-BE49-F238E27FC236}">
                <a16:creationId xmlns:a16="http://schemas.microsoft.com/office/drawing/2014/main" id="{BDDDE501-AFC3-6044-84DD-E4D583F0822B}"/>
              </a:ext>
            </a:extLst>
          </p:cNvPr>
          <p:cNvSpPr/>
          <p:nvPr/>
        </p:nvSpPr>
        <p:spPr>
          <a:xfrm>
            <a:off x="6004958" y="2274125"/>
            <a:ext cx="2200892" cy="1154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3E117461-368C-8843-BDAA-245C3164A14C}"/>
              </a:ext>
            </a:extLst>
          </p:cNvPr>
          <p:cNvSpPr>
            <a:spLocks noGrp="1"/>
          </p:cNvSpPr>
          <p:nvPr>
            <p:ph type="title"/>
          </p:nvPr>
        </p:nvSpPr>
        <p:spPr/>
        <p:txBody>
          <a:bodyPr/>
          <a:lstStyle/>
          <a:p>
            <a:r>
              <a:rPr lang="fr-FR" dirty="0"/>
              <a:t>La mise en projet</a:t>
            </a:r>
          </a:p>
        </p:txBody>
      </p:sp>
      <p:sp>
        <p:nvSpPr>
          <p:cNvPr id="3" name="Espace réservé du contenu 2">
            <a:extLst>
              <a:ext uri="{FF2B5EF4-FFF2-40B4-BE49-F238E27FC236}">
                <a16:creationId xmlns:a16="http://schemas.microsoft.com/office/drawing/2014/main" id="{DDE35578-8AAD-3C4A-93E5-DECDFEC81C98}"/>
              </a:ext>
            </a:extLst>
          </p:cNvPr>
          <p:cNvSpPr>
            <a:spLocks noGrp="1"/>
          </p:cNvSpPr>
          <p:nvPr>
            <p:ph idx="1"/>
          </p:nvPr>
        </p:nvSpPr>
        <p:spPr>
          <a:xfrm>
            <a:off x="2589212" y="2208810"/>
            <a:ext cx="3300949" cy="3702412"/>
          </a:xfrm>
          <a:ln>
            <a:solidFill>
              <a:schemeClr val="accent4">
                <a:lumMod val="60000"/>
                <a:lumOff val="40000"/>
              </a:schemeClr>
            </a:solidFill>
          </a:ln>
        </p:spPr>
        <p:txBody>
          <a:bodyPr/>
          <a:lstStyle/>
          <a:p>
            <a:r>
              <a:rPr lang="fr-FR" dirty="0"/>
              <a:t>Etapes du projet</a:t>
            </a:r>
          </a:p>
        </p:txBody>
      </p:sp>
      <p:sp>
        <p:nvSpPr>
          <p:cNvPr id="4" name="Espace réservé du numéro de diapositive 3">
            <a:extLst>
              <a:ext uri="{FF2B5EF4-FFF2-40B4-BE49-F238E27FC236}">
                <a16:creationId xmlns:a16="http://schemas.microsoft.com/office/drawing/2014/main" id="{AF4282FF-AED4-604B-99D1-8906B356A42B}"/>
              </a:ext>
            </a:extLst>
          </p:cNvPr>
          <p:cNvSpPr>
            <a:spLocks noGrp="1"/>
          </p:cNvSpPr>
          <p:nvPr>
            <p:ph type="sldNum" sz="quarter" idx="12"/>
          </p:nvPr>
        </p:nvSpPr>
        <p:spPr/>
        <p:txBody>
          <a:bodyPr/>
          <a:lstStyle/>
          <a:p>
            <a:fld id="{D57F1E4F-1CFF-5643-939E-217C01CDF565}" type="slidenum">
              <a:rPr lang="en-US" smtClean="0"/>
              <a:pPr/>
              <a:t>9</a:t>
            </a:fld>
            <a:endParaRPr lang="en-US" dirty="0"/>
          </a:p>
        </p:txBody>
      </p:sp>
      <p:cxnSp>
        <p:nvCxnSpPr>
          <p:cNvPr id="6" name="Connecteur droit avec flèche 5">
            <a:extLst>
              <a:ext uri="{FF2B5EF4-FFF2-40B4-BE49-F238E27FC236}">
                <a16:creationId xmlns:a16="http://schemas.microsoft.com/office/drawing/2014/main" id="{0A8507C9-4A77-524F-8FFF-BE7F60460678}"/>
              </a:ext>
            </a:extLst>
          </p:cNvPr>
          <p:cNvCxnSpPr>
            <a:cxnSpLocks/>
            <a:endCxn id="18" idx="2"/>
          </p:cNvCxnSpPr>
          <p:nvPr/>
        </p:nvCxnSpPr>
        <p:spPr>
          <a:xfrm flipV="1">
            <a:off x="3141218" y="2851563"/>
            <a:ext cx="2863740" cy="998732"/>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8" name="Connecteur droit avec flèche 7">
            <a:extLst>
              <a:ext uri="{FF2B5EF4-FFF2-40B4-BE49-F238E27FC236}">
                <a16:creationId xmlns:a16="http://schemas.microsoft.com/office/drawing/2014/main" id="{B0B8B913-318D-FF49-B611-ABC4171947BF}"/>
              </a:ext>
            </a:extLst>
          </p:cNvPr>
          <p:cNvCxnSpPr>
            <a:cxnSpLocks/>
            <a:endCxn id="3" idx="3"/>
          </p:cNvCxnSpPr>
          <p:nvPr/>
        </p:nvCxnSpPr>
        <p:spPr>
          <a:xfrm>
            <a:off x="3455719" y="3990109"/>
            <a:ext cx="2434442" cy="699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2204B8DF-6373-F046-B2DE-4419A292C61A}"/>
              </a:ext>
            </a:extLst>
          </p:cNvPr>
          <p:cNvCxnSpPr>
            <a:cxnSpLocks/>
          </p:cNvCxnSpPr>
          <p:nvPr/>
        </p:nvCxnSpPr>
        <p:spPr>
          <a:xfrm>
            <a:off x="3360717" y="4107099"/>
            <a:ext cx="2644241" cy="6897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E4E030E1-5FEE-3244-9AA3-2AA3ED0C873C}"/>
              </a:ext>
            </a:extLst>
          </p:cNvPr>
          <p:cNvCxnSpPr>
            <a:cxnSpLocks/>
          </p:cNvCxnSpPr>
          <p:nvPr/>
        </p:nvCxnSpPr>
        <p:spPr>
          <a:xfrm>
            <a:off x="3336966" y="4441371"/>
            <a:ext cx="2667592" cy="12469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0983F014-2FA0-884A-89FC-E968DD9C2376}"/>
              </a:ext>
            </a:extLst>
          </p:cNvPr>
          <p:cNvSpPr txBox="1"/>
          <p:nvPr/>
        </p:nvSpPr>
        <p:spPr>
          <a:xfrm>
            <a:off x="6187044" y="2660073"/>
            <a:ext cx="2565070" cy="646331"/>
          </a:xfrm>
          <a:prstGeom prst="rect">
            <a:avLst/>
          </a:prstGeom>
          <a:noFill/>
        </p:spPr>
        <p:txBody>
          <a:bodyPr wrap="square" rtlCol="0">
            <a:spAutoFit/>
          </a:bodyPr>
          <a:lstStyle/>
          <a:p>
            <a:r>
              <a:rPr lang="fr-FR"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Analyse de la situation</a:t>
            </a:r>
          </a:p>
        </p:txBody>
      </p:sp>
      <p:sp>
        <p:nvSpPr>
          <p:cNvPr id="15" name="ZoneTexte 14">
            <a:extLst>
              <a:ext uri="{FF2B5EF4-FFF2-40B4-BE49-F238E27FC236}">
                <a16:creationId xmlns:a16="http://schemas.microsoft.com/office/drawing/2014/main" id="{9AAA5767-F99E-0D4E-95F6-B7F48BD8E04C}"/>
              </a:ext>
            </a:extLst>
          </p:cNvPr>
          <p:cNvSpPr txBox="1"/>
          <p:nvPr/>
        </p:nvSpPr>
        <p:spPr>
          <a:xfrm>
            <a:off x="6270171" y="3705101"/>
            <a:ext cx="1935678" cy="646331"/>
          </a:xfrm>
          <a:prstGeom prst="rect">
            <a:avLst/>
          </a:prstGeom>
          <a:noFill/>
        </p:spPr>
        <p:txBody>
          <a:bodyPr wrap="square" rtlCol="0">
            <a:spAutoFit/>
          </a:bodyPr>
          <a:lstStyle/>
          <a:p>
            <a:r>
              <a:rPr lang="fr-FR"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Rédaction du projet</a:t>
            </a:r>
          </a:p>
        </p:txBody>
      </p:sp>
      <p:sp>
        <p:nvSpPr>
          <p:cNvPr id="17" name="ZoneTexte 16">
            <a:extLst>
              <a:ext uri="{FF2B5EF4-FFF2-40B4-BE49-F238E27FC236}">
                <a16:creationId xmlns:a16="http://schemas.microsoft.com/office/drawing/2014/main" id="{E6E9754F-0616-A942-AF45-31D59C529F75}"/>
              </a:ext>
            </a:extLst>
          </p:cNvPr>
          <p:cNvSpPr txBox="1"/>
          <p:nvPr/>
        </p:nvSpPr>
        <p:spPr>
          <a:xfrm>
            <a:off x="6153199" y="5331560"/>
            <a:ext cx="2517569" cy="1200329"/>
          </a:xfrm>
          <a:prstGeom prst="rect">
            <a:avLst/>
          </a:prstGeom>
          <a:noFill/>
        </p:spPr>
        <p:txBody>
          <a:bodyPr wrap="square" rtlCol="0">
            <a:spAutoFit/>
          </a:bodyPr>
          <a:lstStyle/>
          <a:p>
            <a:r>
              <a:rPr lang="fr-FR" b="1" dirty="0">
                <a:ln w="6600">
                  <a:solidFill>
                    <a:schemeClr val="accent2"/>
                  </a:solidFill>
                  <a:prstDash val="solid"/>
                </a:ln>
                <a:solidFill>
                  <a:srgbClr val="FFFFFF"/>
                </a:solidFill>
                <a:effectLst>
                  <a:outerShdw dist="38100" dir="2700000" algn="tl" rotWithShape="0">
                    <a:schemeClr val="accent2"/>
                  </a:outerShdw>
                </a:effectLst>
              </a:rPr>
              <a:t>Mise en œuvre : formation, instruments, publications…</a:t>
            </a:r>
          </a:p>
        </p:txBody>
      </p:sp>
      <p:sp>
        <p:nvSpPr>
          <p:cNvPr id="22" name="Ellipse 21">
            <a:extLst>
              <a:ext uri="{FF2B5EF4-FFF2-40B4-BE49-F238E27FC236}">
                <a16:creationId xmlns:a16="http://schemas.microsoft.com/office/drawing/2014/main" id="{9571B971-B039-0041-9F9F-8B69B1B5BDCB}"/>
              </a:ext>
            </a:extLst>
          </p:cNvPr>
          <p:cNvSpPr/>
          <p:nvPr/>
        </p:nvSpPr>
        <p:spPr>
          <a:xfrm>
            <a:off x="10903330" y="5106390"/>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52710096"/>
      </p:ext>
    </p:extLst>
  </p:cSld>
  <p:clrMapOvr>
    <a:masterClrMapping/>
  </p:clrMapOvr>
</p:sld>
</file>

<file path=ppt/theme/theme1.xml><?xml version="1.0" encoding="utf-8"?>
<a:theme xmlns:a="http://schemas.openxmlformats.org/drawingml/2006/main" name="Brin">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Brin</Template>
  <TotalTime>1370</TotalTime>
  <Words>1122</Words>
  <Application>Microsoft Macintosh PowerPoint</Application>
  <PresentationFormat>Grand écran</PresentationFormat>
  <Paragraphs>99</Paragraphs>
  <Slides>20</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20</vt:i4>
      </vt:variant>
    </vt:vector>
  </HeadingPairs>
  <TitlesOfParts>
    <vt:vector size="26" baseType="lpstr">
      <vt:lpstr>Arial</vt:lpstr>
      <vt:lpstr>Calibri</vt:lpstr>
      <vt:lpstr>Century Gothic</vt:lpstr>
      <vt:lpstr>Times New Roman</vt:lpstr>
      <vt:lpstr>Wingdings 3</vt:lpstr>
      <vt:lpstr>Brin</vt:lpstr>
      <vt:lpstr>LE « TUILAGE » EN PASTORALE  OU  COMMENT FAIRE DU NEUF SANS DÉSAVOUER LE PASSÉ ? </vt:lpstr>
      <vt:lpstr> 5ème section</vt:lpstr>
      <vt:lpstr>Prendre un bon point de départ</vt:lpstr>
      <vt:lpstr>Prendre un bon point de départ</vt:lpstr>
      <vt:lpstr>… la logique synodale</vt:lpstr>
      <vt:lpstr>Trois articulations à considérer</vt:lpstr>
      <vt:lpstr>La mise en projet</vt:lpstr>
      <vt:lpstr>La mise en projet</vt:lpstr>
      <vt:lpstr>La mise en projet</vt:lpstr>
      <vt:lpstr>La mise en projet</vt:lpstr>
      <vt:lpstr>Les transitions</vt:lpstr>
      <vt:lpstr>Les transitions</vt:lpstr>
      <vt:lpstr>Les transitions</vt:lpstr>
      <vt:lpstr>Les transitions</vt:lpstr>
      <vt:lpstr>Les transitions</vt:lpstr>
      <vt:lpstr>La logique historique</vt:lpstr>
      <vt:lpstr>La logique historique</vt:lpstr>
      <vt:lpstr>La logique historique</vt:lpstr>
      <vt:lpstr>La logique historique</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 TUILAGE » EN PASTORALE  OU  COMMENT FAIRE DU NEUF SANS DÉSAVOUER LE PASSÉ ? </dc:title>
  <dc:creator>Henri Derroitte</dc:creator>
  <cp:lastModifiedBy>Henri Derroitte</cp:lastModifiedBy>
  <cp:revision>19</cp:revision>
  <cp:lastPrinted>2021-09-02T12:30:57Z</cp:lastPrinted>
  <dcterms:created xsi:type="dcterms:W3CDTF">2021-08-20T11:41:47Z</dcterms:created>
  <dcterms:modified xsi:type="dcterms:W3CDTF">2021-09-02T12:47:03Z</dcterms:modified>
</cp:coreProperties>
</file>