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63" r:id="rId4"/>
    <p:sldId id="264" r:id="rId5"/>
    <p:sldId id="258" r:id="rId6"/>
    <p:sldId id="259" r:id="rId7"/>
    <p:sldId id="265" r:id="rId8"/>
    <p:sldId id="266" r:id="rId9"/>
    <p:sldId id="267" r:id="rId10"/>
    <p:sldId id="268" r:id="rId11"/>
    <p:sldId id="269" r:id="rId12"/>
    <p:sldId id="270" r:id="rId13"/>
    <p:sldId id="271" r:id="rId14"/>
    <p:sldId id="275" r:id="rId15"/>
    <p:sldId id="274" r:id="rId16"/>
    <p:sldId id="262" r:id="rId17"/>
    <p:sldId id="272" r:id="rId18"/>
    <p:sldId id="273" r:id="rId19"/>
    <p:sldId id="276" r:id="rId20"/>
    <p:sldId id="277" r:id="rId21"/>
    <p:sldId id="279" r:id="rId22"/>
    <p:sldId id="283" r:id="rId23"/>
    <p:sldId id="280" r:id="rId24"/>
    <p:sldId id="278" r:id="rId25"/>
    <p:sldId id="282" r:id="rId26"/>
    <p:sldId id="285" r:id="rId27"/>
    <p:sldId id="281" r:id="rId28"/>
    <p:sldId id="284" r:id="rId29"/>
    <p:sldId id="286" r:id="rId30"/>
    <p:sldId id="288" r:id="rId31"/>
    <p:sldId id="290" r:id="rId32"/>
    <p:sldId id="291" r:id="rId33"/>
    <p:sldId id="289" r:id="rId34"/>
    <p:sldId id="304" r:id="rId35"/>
    <p:sldId id="292" r:id="rId36"/>
    <p:sldId id="293" r:id="rId37"/>
    <p:sldId id="294" r:id="rId38"/>
    <p:sldId id="295" r:id="rId39"/>
    <p:sldId id="299" r:id="rId40"/>
    <p:sldId id="296" r:id="rId41"/>
    <p:sldId id="297" r:id="rId42"/>
    <p:sldId id="303" r:id="rId43"/>
    <p:sldId id="300" r:id="rId44"/>
    <p:sldId id="301" r:id="rId45"/>
    <p:sldId id="302" r:id="rId46"/>
    <p:sldId id="298" r:id="rId47"/>
    <p:sldId id="305" r:id="rId48"/>
    <p:sldId id="306" r:id="rId49"/>
    <p:sldId id="307" r:id="rId50"/>
    <p:sldId id="308" r:id="rId51"/>
    <p:sldId id="309" r:id="rId52"/>
    <p:sldId id="310" r:id="rId53"/>
    <p:sldId id="313" r:id="rId54"/>
    <p:sldId id="316" r:id="rId55"/>
    <p:sldId id="315" r:id="rId56"/>
    <p:sldId id="314" r:id="rId57"/>
    <p:sldId id="317" r:id="rId58"/>
    <p:sldId id="318" r:id="rId59"/>
    <p:sldId id="319" r:id="rId60"/>
    <p:sldId id="320" r:id="rId61"/>
    <p:sldId id="321" r:id="rId62"/>
    <p:sldId id="322" r:id="rId63"/>
    <p:sldId id="324" r:id="rId64"/>
    <p:sldId id="325" r:id="rId65"/>
    <p:sldId id="326" r:id="rId66"/>
    <p:sldId id="323" r:id="rId67"/>
    <p:sldId id="327" r:id="rId68"/>
    <p:sldId id="328" r:id="rId69"/>
    <p:sldId id="329" r:id="rId70"/>
    <p:sldId id="330" r:id="rId71"/>
    <p:sldId id="331" r:id="rId72"/>
    <p:sldId id="332" r:id="rId73"/>
    <p:sldId id="333" r:id="rId74"/>
    <p:sldId id="334" r:id="rId75"/>
    <p:sldId id="335" r:id="rId76"/>
    <p:sldId id="338" r:id="rId77"/>
    <p:sldId id="337" r:id="rId78"/>
    <p:sldId id="336" r:id="rId79"/>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A0000"/>
  </p:clrMru>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94713" autoAdjust="0"/>
  </p:normalViewPr>
  <p:slideViewPr>
    <p:cSldViewPr>
      <p:cViewPr varScale="1">
        <p:scale>
          <a:sx n="110" d="100"/>
          <a:sy n="110" d="100"/>
        </p:scale>
        <p:origin x="-164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8" name="Titr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fr-FR" smtClean="0"/>
              <a:t>Cliquez pour modifier le style du titre</a:t>
            </a:r>
            <a:endParaRPr kumimoji="0" lang="en-US"/>
          </a:p>
        </p:txBody>
      </p:sp>
      <p:sp>
        <p:nvSpPr>
          <p:cNvPr id="28" name="Espace réservé de la date 27"/>
          <p:cNvSpPr>
            <a:spLocks noGrp="1"/>
          </p:cNvSpPr>
          <p:nvPr>
            <p:ph type="dt" sz="half" idx="10"/>
          </p:nvPr>
        </p:nvSpPr>
        <p:spPr/>
        <p:txBody>
          <a:bodyPr/>
          <a:lstStyle/>
          <a:p>
            <a:fld id="{7A50A6AE-B2A8-4C09-82B4-D3D0A8D1D729}" type="datetimeFigureOut">
              <a:rPr lang="fr-BE" smtClean="0"/>
              <a:pPr/>
              <a:t>1/12/2011</a:t>
            </a:fld>
            <a:endParaRPr lang="fr-BE"/>
          </a:p>
        </p:txBody>
      </p:sp>
      <p:sp>
        <p:nvSpPr>
          <p:cNvPr id="17" name="Espace réservé du pied de page 16"/>
          <p:cNvSpPr>
            <a:spLocks noGrp="1"/>
          </p:cNvSpPr>
          <p:nvPr>
            <p:ph type="ftr" sz="quarter" idx="11"/>
          </p:nvPr>
        </p:nvSpPr>
        <p:spPr/>
        <p:txBody>
          <a:bodyPr/>
          <a:lstStyle/>
          <a:p>
            <a:endParaRPr lang="fr-BE"/>
          </a:p>
        </p:txBody>
      </p:sp>
      <p:sp>
        <p:nvSpPr>
          <p:cNvPr id="29" name="Espace réservé du numéro de diapositive 28"/>
          <p:cNvSpPr>
            <a:spLocks noGrp="1"/>
          </p:cNvSpPr>
          <p:nvPr>
            <p:ph type="sldNum" sz="quarter" idx="12"/>
          </p:nvPr>
        </p:nvSpPr>
        <p:spPr/>
        <p:txBody>
          <a:bodyPr/>
          <a:lstStyle/>
          <a:p>
            <a:fld id="{0AD10B09-4725-4B84-8ED7-7A6C8CFB0486}" type="slidenum">
              <a:rPr lang="fr-BE" smtClean="0"/>
              <a:pPr/>
              <a:t>‹N°›</a:t>
            </a:fld>
            <a:endParaRPr lang="fr-BE"/>
          </a:p>
        </p:txBody>
      </p:sp>
      <p:sp>
        <p:nvSpPr>
          <p:cNvPr id="9" name="Sous-titr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7A50A6AE-B2A8-4C09-82B4-D3D0A8D1D729}" type="datetimeFigureOut">
              <a:rPr lang="fr-BE" smtClean="0"/>
              <a:pPr/>
              <a:t>1/12/2011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0AD10B09-4725-4B84-8ED7-7A6C8CFB0486}" type="slidenum">
              <a:rPr lang="fr-BE" smtClean="0"/>
              <a:pPr/>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3">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7A50A6AE-B2A8-4C09-82B4-D3D0A8D1D729}" type="datetimeFigureOut">
              <a:rPr lang="fr-BE" smtClean="0"/>
              <a:pPr/>
              <a:t>1/12/2011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a:xfrm>
            <a:off x="7924800" y="6416675"/>
            <a:ext cx="762000" cy="365125"/>
          </a:xfrm>
        </p:spPr>
        <p:txBody>
          <a:bodyPr/>
          <a:lstStyle/>
          <a:p>
            <a:fld id="{0AD10B09-4725-4B84-8ED7-7A6C8CFB0486}" type="slidenum">
              <a:rPr lang="fr-BE" smtClean="0"/>
              <a:pPr/>
              <a:t>‹N°›</a:t>
            </a:fld>
            <a:endParaRPr lang="fr-BE"/>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7A50A6AE-B2A8-4C09-82B4-D3D0A8D1D729}" type="datetimeFigureOut">
              <a:rPr lang="fr-BE" smtClean="0"/>
              <a:pPr/>
              <a:t>1/12/2011</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0AD10B09-4725-4B84-8ED7-7A6C8CFB0486}" type="slidenum">
              <a:rPr lang="fr-BE" smtClean="0"/>
              <a:pPr/>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8229600" cy="1143000"/>
          </a:xfrm>
        </p:spPr>
        <p:txBody>
          <a:bodyPr anchor="ctr"/>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fld id="{7A50A6AE-B2A8-4C09-82B4-D3D0A8D1D729}" type="datetimeFigureOut">
              <a:rPr lang="fr-BE" smtClean="0"/>
              <a:pPr/>
              <a:t>1/12/2011</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0AD10B09-4725-4B84-8ED7-7A6C8CFB0486}" type="slidenum">
              <a:rPr lang="fr-BE" smtClean="0"/>
              <a:pPr/>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7A50A6AE-B2A8-4C09-82B4-D3D0A8D1D729}" type="datetimeFigureOut">
              <a:rPr lang="fr-BE" smtClean="0"/>
              <a:pPr/>
              <a:t>1/12/2011</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0AD10B09-4725-4B84-8ED7-7A6C8CFB0486}" type="slidenum">
              <a:rPr lang="fr-BE" smtClean="0"/>
              <a:pPr/>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A50A6AE-B2A8-4C09-82B4-D3D0A8D1D729}" type="datetimeFigureOut">
              <a:rPr lang="fr-BE" smtClean="0"/>
              <a:pPr/>
              <a:t>1/12/2011</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0AD10B09-4725-4B84-8ED7-7A6C8CFB0486}"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7A50A6AE-B2A8-4C09-82B4-D3D0A8D1D729}" type="datetimeFigureOut">
              <a:rPr lang="fr-BE" smtClean="0"/>
              <a:pPr/>
              <a:t>1/12/2011</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0AD10B09-4725-4B84-8ED7-7A6C8CFB0486}" type="slidenum">
              <a:rPr lang="fr-BE" smtClean="0"/>
              <a:pPr/>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fr-FR" smtClean="0">
                <a:solidFill>
                  <a:schemeClr val="lt1"/>
                </a:solidFill>
                <a:latin typeface="+mn-lt"/>
                <a:ea typeface="+mn-ea"/>
                <a:cs typeface="+mn-cs"/>
              </a:rPr>
              <a:t>Cliquez sur l'icône pour ajouter une image</a:t>
            </a:r>
            <a:endParaRPr kumimoji="0" lang="en-US" dirty="0">
              <a:solidFill>
                <a:schemeClr val="lt1"/>
              </a:solidFill>
              <a:latin typeface="+mn-lt"/>
              <a:ea typeface="+mn-ea"/>
              <a:cs typeface="+mn-cs"/>
            </a:endParaRPr>
          </a:p>
        </p:txBody>
      </p:sp>
      <p:sp>
        <p:nvSpPr>
          <p:cNvPr id="4" name="Espace réservé du texte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7A50A6AE-B2A8-4C09-82B4-D3D0A8D1D729}" type="datetimeFigureOut">
              <a:rPr lang="fr-BE" smtClean="0"/>
              <a:pPr/>
              <a:t>1/12/2011</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0AD10B09-4725-4B84-8ED7-7A6C8CFB0486}" type="slidenum">
              <a:rPr lang="fr-BE" smtClean="0"/>
              <a:pPr/>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7A50A6AE-B2A8-4C09-82B4-D3D0A8D1D729}" type="datetimeFigureOut">
              <a:rPr lang="fr-BE" smtClean="0"/>
              <a:pPr/>
              <a:t>1/12/2011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0AD10B09-4725-4B84-8ED7-7A6C8CFB0486}"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7A50A6AE-B2A8-4C09-82B4-D3D0A8D1D729}" type="datetimeFigureOut">
              <a:rPr lang="fr-BE" smtClean="0"/>
              <a:pPr/>
              <a:t>1/12/2011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0AD10B09-4725-4B84-8ED7-7A6C8CFB0486}" type="slidenum">
              <a:rPr lang="fr-BE" smtClean="0"/>
              <a:pPr/>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Espace réservé du titre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7A50A6AE-B2A8-4C09-82B4-D3D0A8D1D729}" type="datetimeFigureOut">
              <a:rPr lang="fr-BE" smtClean="0"/>
              <a:pPr/>
              <a:t>1/12/2011</a:t>
            </a:fld>
            <a:endParaRPr lang="fr-BE"/>
          </a:p>
        </p:txBody>
      </p:sp>
      <p:sp>
        <p:nvSpPr>
          <p:cNvPr id="3" name="Espace réservé du pied de page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fr-BE"/>
          </a:p>
        </p:txBody>
      </p:sp>
      <p:sp>
        <p:nvSpPr>
          <p:cNvPr id="23" name="Espace réservé du numéro de diapositive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0AD10B09-4725-4B84-8ED7-7A6C8CFB0486}" type="slidenum">
              <a:rPr lang="fr-BE" smtClean="0"/>
              <a:pPr/>
              <a:t>‹N°›</a:t>
            </a:fld>
            <a:endParaRPr lang="fr-BE"/>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hyperlink" Target="http://www.icrc.org/dih.nsf/1a13044f3bbb5b8ec12563fb0066f226/8a09c8bcce99d2d6c12563bd002d9cb1!OpenDocument" TargetMode="External"/><Relationship Id="rId1" Type="http://schemas.openxmlformats.org/officeDocument/2006/relationships/slideLayout" Target="../slideLayouts/slideLayout2.xml"/><Relationship Id="rId4" Type="http://schemas.openxmlformats.org/officeDocument/2006/relationships/hyperlink" Target="http://www.icrc.org/dih.nsf/51b22df69e39d9d3c12563cd00587b41/3b49045ec70e0dffc12563bd002c24ee!OpenDocument"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hyperlink" Target="http://www.icrc.org/dih.nsf/1a13044f3bbb5b8ec12563fb0066f226/8a09c8bcce99d2d6c12563bd002d9cb1!OpenDocument" TargetMode="External"/><Relationship Id="rId1" Type="http://schemas.openxmlformats.org/officeDocument/2006/relationships/slideLayout" Target="../slideLayouts/slideLayout2.xml"/><Relationship Id="rId4" Type="http://schemas.openxmlformats.org/officeDocument/2006/relationships/hyperlink" Target="http://www.icrc.org/dih.nsf/51b22df69e39d9d3c12563cd00587b41/3b49045ec70e0dffc12563bd002c24ee!OpenDocument"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www.icrc.org/dih.nsf/1a13044f3bbb5b8ec12563fb0066f226/8a09c8bcce99d2d6c12563bd002d9cb1!OpenDocument" TargetMode="External"/><Relationship Id="rId2" Type="http://schemas.openxmlformats.org/officeDocument/2006/relationships/slideLayout" Target="../slideLayouts/slideLayout2.xml"/><Relationship Id="rId1" Type="http://schemas.openxmlformats.org/officeDocument/2006/relationships/video" Target="file:///C:\Users\GBiaumet\Documents\Dropbox\Pr&#233;sentation%20M&#233;moire%20Centre%20&#233;tude%20Droit%20militaire\Nato%20Bombing%20on%20Grdelica%20Bridge%20-%20first%20strike.avi" TargetMode="External"/><Relationship Id="rId6" Type="http://schemas.openxmlformats.org/officeDocument/2006/relationships/image" Target="../media/image6.png"/><Relationship Id="rId5" Type="http://schemas.openxmlformats.org/officeDocument/2006/relationships/hyperlink" Target="http://www.icrc.org/dih.nsf/51b22df69e39d9d3c12563cd00587b41/3b49045ec70e0dffc12563bd002c24ee!OpenDocument" TargetMode="External"/><Relationship Id="rId4" Type="http://schemas.openxmlformats.org/officeDocument/2006/relationships/image" Target="../media/image5.gif"/></Relationships>
</file>

<file path=ppt/slides/_rels/slide1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video" Target="file:///C:\Users\GBiaumet\Documents\Dropbox\Pr&#233;sentation%20M&#233;moire%20Centre%20&#233;tude%20Droit%20militaire\Nato%20Bombing%20on%20Grdelica%20Bridge%20-%20second%20strike.avi" TargetMode="External"/><Relationship Id="rId1" Type="http://schemas.openxmlformats.org/officeDocument/2006/relationships/video" Target="file:///C:\Users\GBiaumet\Documents\Dropbox\Pr&#233;sentation%20M&#233;moire%20Centre%20&#233;tude%20Droit%20militaire\Nato%20Bombing%20on%20Grdelica%20Bridge%20-%20first%20strike.avi" TargetMode="External"/><Relationship Id="rId6" Type="http://schemas.openxmlformats.org/officeDocument/2006/relationships/hyperlink" Target="http://www.icrc.org/dih.nsf/51b22df69e39d9d3c12563cd00587b41/3b49045ec70e0dffc12563bd002c24ee!OpenDocument" TargetMode="External"/><Relationship Id="rId5" Type="http://schemas.openxmlformats.org/officeDocument/2006/relationships/image" Target="../media/image5.gif"/><Relationship Id="rId4" Type="http://schemas.openxmlformats.org/officeDocument/2006/relationships/hyperlink" Target="http://www.icrc.org/dih.nsf/1a13044f3bbb5b8ec12563fb0066f226/8a09c8bcce99d2d6c12563bd002d9cb1!OpenDocument"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video" Target="file:///C:\Users\GBiaumet\Documents\Dropbox\Pr&#233;sentation%20M&#233;moire%20Centre%20&#233;tude%20Droit%20militaire\Nato%20Bombing%20on%20Grdelica%20Bridge%20-%20second%20strike.avi" TargetMode="External"/><Relationship Id="rId1" Type="http://schemas.openxmlformats.org/officeDocument/2006/relationships/video" Target="file:///C:\Users\GBiaumet\Documents\Dropbox\Pr&#233;sentation%20M&#233;moire%20Centre%20&#233;tude%20Droit%20militaire\Nato%20Bombing%20on%20Grdelica%20Bridge%20-%20first%20strike.avi" TargetMode="External"/><Relationship Id="rId6" Type="http://schemas.openxmlformats.org/officeDocument/2006/relationships/hyperlink" Target="http://www.icrc.org/dih.nsf/51b22df69e39d9d3c12563cd00587b41/3b49045ec70e0dffc12563bd002c24ee!OpenDocument" TargetMode="External"/><Relationship Id="rId5" Type="http://schemas.openxmlformats.org/officeDocument/2006/relationships/image" Target="../media/image5.gif"/><Relationship Id="rId4" Type="http://schemas.openxmlformats.org/officeDocument/2006/relationships/hyperlink" Target="http://www.icrc.org/dih.nsf/1a13044f3bbb5b8ec12563fb0066f226/8a09c8bcce99d2d6c12563bd002d9cb1!OpenDocument"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4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ChangeArrowheads="1"/>
          </p:cNvSpPr>
          <p:nvPr/>
        </p:nvSpPr>
        <p:spPr bwMode="auto">
          <a:xfrm>
            <a:off x="0" y="43934"/>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BE">
              <a:solidFill>
                <a:schemeClr val="tx1">
                  <a:lumMod val="95000"/>
                </a:schemeClr>
              </a:solidFill>
            </a:endParaRPr>
          </a:p>
        </p:txBody>
      </p:sp>
      <p:sp>
        <p:nvSpPr>
          <p:cNvPr id="60419" name="Rectangle 3"/>
          <p:cNvSpPr>
            <a:spLocks noChangeArrowheads="1"/>
          </p:cNvSpPr>
          <p:nvPr/>
        </p:nvSpPr>
        <p:spPr bwMode="auto">
          <a:xfrm>
            <a:off x="1008112" y="692696"/>
            <a:ext cx="7236296"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BE" sz="2400" b="1" i="0" u="none" strike="noStrike" cap="none" normalizeH="0" baseline="0" dirty="0" smtClean="0">
                <a:ln>
                  <a:noFill/>
                </a:ln>
                <a:solidFill>
                  <a:schemeClr val="tx1">
                    <a:lumMod val="95000"/>
                  </a:schemeClr>
                </a:solidFill>
                <a:effectLst/>
                <a:ea typeface="Times New Roman" pitchFamily="18" charset="0"/>
                <a:cs typeface="Arial" pitchFamily="34" charset="0"/>
              </a:rPr>
              <a:t>La guerre aérienne contemporaine et les principes de précaution en droit international humanitaire, une incompatibilité ?</a:t>
            </a:r>
            <a:endParaRPr kumimoji="0" lang="fr-BE" sz="2400" b="0" i="0" u="none" strike="noStrike" cap="none" normalizeH="0" baseline="0" dirty="0" smtClean="0">
              <a:ln>
                <a:noFill/>
              </a:ln>
              <a:solidFill>
                <a:schemeClr val="tx1">
                  <a:lumMod val="95000"/>
                </a:schemeClr>
              </a:solidFill>
              <a:effectLst/>
              <a:cs typeface="Arial" pitchFamily="34" charset="0"/>
            </a:endParaRPr>
          </a:p>
        </p:txBody>
      </p:sp>
      <p:pic>
        <p:nvPicPr>
          <p:cNvPr id="60420" name="Picture 4" descr="C:\Users\GBiaumet\Documents\Présentation Mémoire Centre étude Droit militaire\Splash.png"/>
          <p:cNvPicPr>
            <a:picLocks noChangeAspect="1" noChangeArrowheads="1"/>
          </p:cNvPicPr>
          <p:nvPr/>
        </p:nvPicPr>
        <p:blipFill>
          <a:blip r:embed="rId2" cstate="print"/>
          <a:srcRect/>
          <a:stretch>
            <a:fillRect/>
          </a:stretch>
        </p:blipFill>
        <p:spPr bwMode="auto">
          <a:xfrm>
            <a:off x="2699792" y="1988840"/>
            <a:ext cx="3789219" cy="2899693"/>
          </a:xfrm>
          <a:prstGeom prst="rect">
            <a:avLst/>
          </a:prstGeom>
          <a:noFill/>
        </p:spPr>
      </p:pic>
      <p:sp>
        <p:nvSpPr>
          <p:cNvPr id="8" name="Rectangle 7"/>
          <p:cNvSpPr/>
          <p:nvPr/>
        </p:nvSpPr>
        <p:spPr>
          <a:xfrm>
            <a:off x="611560" y="5085184"/>
            <a:ext cx="8064896" cy="1200329"/>
          </a:xfrm>
          <a:prstGeom prst="rect">
            <a:avLst/>
          </a:prstGeom>
        </p:spPr>
        <p:txBody>
          <a:bodyPr wrap="square">
            <a:spAutoFit/>
          </a:bodyPr>
          <a:lstStyle/>
          <a:p>
            <a:pPr lvl="0" algn="ctr" eaLnBrk="0" fontAlgn="base" hangingPunct="0">
              <a:spcBef>
                <a:spcPct val="0"/>
              </a:spcBef>
              <a:spcAft>
                <a:spcPct val="0"/>
              </a:spcAft>
            </a:pPr>
            <a:r>
              <a:rPr kumimoji="0" lang="fr-BE" sz="1200" b="1" i="0" u="none" strike="noStrike" cap="none" normalizeH="0" baseline="0" dirty="0" smtClean="0">
                <a:ln>
                  <a:noFill/>
                </a:ln>
                <a:solidFill>
                  <a:schemeClr val="tx1">
                    <a:lumMod val="95000"/>
                  </a:schemeClr>
                </a:solidFill>
                <a:effectLst/>
                <a:ea typeface="Times New Roman" pitchFamily="18" charset="0"/>
                <a:cs typeface="Arial" pitchFamily="34" charset="0"/>
              </a:rPr>
              <a:t>Travail de fin d’études présenté par</a:t>
            </a:r>
            <a:r>
              <a:rPr kumimoji="0" lang="fr-BE" sz="1200" b="0" i="0" u="none" strike="noStrike" cap="none" normalizeH="0" baseline="0" dirty="0" smtClean="0">
                <a:ln>
                  <a:noFill/>
                </a:ln>
                <a:solidFill>
                  <a:schemeClr val="tx1">
                    <a:lumMod val="95000"/>
                  </a:schemeClr>
                </a:solidFill>
                <a:effectLst/>
                <a:ea typeface="Times New Roman" pitchFamily="18" charset="0"/>
                <a:cs typeface="Arial" pitchFamily="34" charset="0"/>
              </a:rPr>
              <a:t> Gilles BIAUMET</a:t>
            </a:r>
          </a:p>
          <a:p>
            <a:pPr lvl="0" algn="ctr" eaLnBrk="0" fontAlgn="base" hangingPunct="0">
              <a:spcBef>
                <a:spcPct val="0"/>
              </a:spcBef>
              <a:spcAft>
                <a:spcPct val="0"/>
              </a:spcAft>
            </a:pPr>
            <a:endParaRPr kumimoji="0" lang="fr-BE" sz="1200" b="0" i="0" u="none" strike="noStrike" cap="none" normalizeH="0" baseline="0" dirty="0" smtClean="0">
              <a:ln>
                <a:noFill/>
              </a:ln>
              <a:solidFill>
                <a:schemeClr val="tx1">
                  <a:lumMod val="95000"/>
                </a:schemeClr>
              </a:solidFill>
              <a:effectLst/>
              <a:cs typeface="Arial" pitchFamily="34" charset="0"/>
            </a:endParaRPr>
          </a:p>
          <a:p>
            <a:pPr lvl="0" algn="ctr" eaLnBrk="0" fontAlgn="base" hangingPunct="0">
              <a:spcBef>
                <a:spcPct val="0"/>
              </a:spcBef>
              <a:spcAft>
                <a:spcPct val="0"/>
              </a:spcAft>
            </a:pPr>
            <a:r>
              <a:rPr kumimoji="0" lang="fr-BE" sz="1200" b="1" i="0" u="none" strike="noStrike" cap="none" normalizeH="0" baseline="0" dirty="0" smtClean="0">
                <a:ln>
                  <a:noFill/>
                </a:ln>
                <a:solidFill>
                  <a:schemeClr val="tx1">
                    <a:lumMod val="95000"/>
                  </a:schemeClr>
                </a:solidFill>
                <a:effectLst/>
                <a:ea typeface="Times New Roman" pitchFamily="18" charset="0"/>
                <a:cs typeface="Arial" pitchFamily="34" charset="0"/>
              </a:rPr>
              <a:t>Directeur :</a:t>
            </a:r>
            <a:r>
              <a:rPr kumimoji="0" lang="fr-BE" sz="1200" b="0" i="0" u="none" strike="noStrike" cap="none" normalizeH="0" baseline="0" dirty="0" smtClean="0">
                <a:ln>
                  <a:noFill/>
                </a:ln>
                <a:solidFill>
                  <a:schemeClr val="tx1">
                    <a:lumMod val="95000"/>
                  </a:schemeClr>
                </a:solidFill>
                <a:effectLst/>
                <a:ea typeface="Times New Roman" pitchFamily="18" charset="0"/>
                <a:cs typeface="Arial" pitchFamily="34" charset="0"/>
              </a:rPr>
              <a:t> Eric DAVID</a:t>
            </a:r>
            <a:endParaRPr kumimoji="0" lang="fr-BE" sz="1200" b="0" i="0" u="none" strike="noStrike" cap="none" normalizeH="0" baseline="0" dirty="0" smtClean="0">
              <a:ln>
                <a:noFill/>
              </a:ln>
              <a:solidFill>
                <a:schemeClr val="tx1">
                  <a:lumMod val="95000"/>
                </a:schemeClr>
              </a:solidFill>
              <a:effectLst/>
              <a:cs typeface="Arial" pitchFamily="34" charset="0"/>
            </a:endParaRPr>
          </a:p>
          <a:p>
            <a:pPr lvl="0" algn="ctr" eaLnBrk="0" fontAlgn="base" hangingPunct="0">
              <a:spcBef>
                <a:spcPct val="0"/>
              </a:spcBef>
              <a:spcAft>
                <a:spcPct val="0"/>
              </a:spcAft>
            </a:pPr>
            <a:r>
              <a:rPr kumimoji="0" lang="fr-BE" sz="1200" b="1" i="0" u="none" strike="noStrike" cap="none" normalizeH="0" baseline="0" dirty="0" smtClean="0">
                <a:ln>
                  <a:noFill/>
                </a:ln>
                <a:solidFill>
                  <a:schemeClr val="tx1">
                    <a:lumMod val="95000"/>
                  </a:schemeClr>
                </a:solidFill>
                <a:effectLst/>
                <a:ea typeface="Times New Roman" pitchFamily="18" charset="0"/>
                <a:cs typeface="Arial" pitchFamily="34" charset="0"/>
              </a:rPr>
              <a:t>Assesseur :</a:t>
            </a:r>
            <a:r>
              <a:rPr kumimoji="0" lang="fr-BE" sz="1200" b="0" i="0" u="none" strike="noStrike" cap="none" normalizeH="0" baseline="0" dirty="0" smtClean="0">
                <a:ln>
                  <a:noFill/>
                </a:ln>
                <a:solidFill>
                  <a:schemeClr val="tx1">
                    <a:lumMod val="95000"/>
                  </a:schemeClr>
                </a:solidFill>
                <a:effectLst/>
                <a:ea typeface="Times New Roman" pitchFamily="18" charset="0"/>
                <a:cs typeface="Arial" pitchFamily="34" charset="0"/>
              </a:rPr>
              <a:t> Olivier CORTEN (</a:t>
            </a:r>
            <a:r>
              <a:rPr kumimoji="0" lang="fr-BE" sz="1200" b="0" i="0" u="none" strike="noStrike" cap="none" normalizeH="0" baseline="0" dirty="0" err="1" smtClean="0">
                <a:ln>
                  <a:noFill/>
                </a:ln>
                <a:solidFill>
                  <a:schemeClr val="tx1">
                    <a:lumMod val="95000"/>
                  </a:schemeClr>
                </a:solidFill>
                <a:effectLst/>
                <a:ea typeface="Times New Roman" pitchFamily="18" charset="0"/>
                <a:cs typeface="Arial" pitchFamily="34" charset="0"/>
              </a:rPr>
              <a:t>Vaios</a:t>
            </a:r>
            <a:r>
              <a:rPr kumimoji="0" lang="fr-BE" sz="1200" b="0" i="0" u="none" strike="noStrike" cap="none" normalizeH="0" baseline="0" dirty="0" smtClean="0">
                <a:ln>
                  <a:noFill/>
                </a:ln>
                <a:solidFill>
                  <a:schemeClr val="tx1">
                    <a:lumMod val="95000"/>
                  </a:schemeClr>
                </a:solidFill>
                <a:effectLst/>
                <a:ea typeface="Times New Roman" pitchFamily="18" charset="0"/>
                <a:cs typeface="Arial" pitchFamily="34" charset="0"/>
              </a:rPr>
              <a:t> KOUTROULIS)</a:t>
            </a:r>
          </a:p>
          <a:p>
            <a:pPr lvl="0" algn="ctr" eaLnBrk="0" fontAlgn="base" hangingPunct="0">
              <a:spcBef>
                <a:spcPct val="0"/>
              </a:spcBef>
              <a:spcAft>
                <a:spcPct val="0"/>
              </a:spcAft>
            </a:pPr>
            <a:endParaRPr kumimoji="0" lang="fr-BE" sz="1200" b="0" i="0" u="none" strike="noStrike" cap="none" normalizeH="0" baseline="0" dirty="0" smtClean="0">
              <a:ln>
                <a:noFill/>
              </a:ln>
              <a:solidFill>
                <a:schemeClr val="tx1">
                  <a:lumMod val="95000"/>
                </a:schemeClr>
              </a:solidFill>
              <a:effectLst/>
              <a:cs typeface="Arial" pitchFamily="34" charset="0"/>
            </a:endParaRPr>
          </a:p>
          <a:p>
            <a:pPr lvl="0" algn="ctr" eaLnBrk="0" fontAlgn="base" hangingPunct="0">
              <a:spcBef>
                <a:spcPct val="0"/>
              </a:spcBef>
              <a:spcAft>
                <a:spcPct val="0"/>
              </a:spcAft>
            </a:pPr>
            <a:r>
              <a:rPr kumimoji="0" lang="fr-BE" sz="1200" b="0" i="1" u="none" strike="noStrike" cap="none" normalizeH="0" baseline="0" dirty="0" smtClean="0">
                <a:ln>
                  <a:noFill/>
                </a:ln>
                <a:solidFill>
                  <a:schemeClr val="tx1">
                    <a:lumMod val="95000"/>
                  </a:schemeClr>
                </a:solidFill>
                <a:effectLst/>
                <a:ea typeface="Times New Roman" pitchFamily="18" charset="0"/>
                <a:cs typeface="Arial" pitchFamily="34" charset="0"/>
              </a:rPr>
              <a:t>Master complémentaire en droit international public - ULB</a:t>
            </a:r>
            <a:endParaRPr kumimoji="0" lang="fr-BE" sz="1200" b="0" i="0" u="none" strike="noStrike" cap="none" normalizeH="0" baseline="0" dirty="0" smtClean="0">
              <a:ln>
                <a:noFill/>
              </a:ln>
              <a:solidFill>
                <a:schemeClr val="tx1">
                  <a:lumMod val="95000"/>
                </a:schemeClr>
              </a:solidFill>
              <a:effectLst/>
              <a:cs typeface="Arial" pitchFamily="34" charset="0"/>
            </a:endParaRPr>
          </a:p>
        </p:txBody>
      </p:sp>
      <p:sp>
        <p:nvSpPr>
          <p:cNvPr id="9" name="ZoneTexte 8"/>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10" name="ZoneTexte 9"/>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pic>
        <p:nvPicPr>
          <p:cNvPr id="11" name="Image 10" descr="logo_crespo_web.png"/>
          <p:cNvPicPr>
            <a:picLocks noChangeAspect="1"/>
          </p:cNvPicPr>
          <p:nvPr/>
        </p:nvPicPr>
        <p:blipFill>
          <a:blip r:embed="rId3" cstate="print"/>
          <a:stretch>
            <a:fillRect/>
          </a:stretch>
        </p:blipFill>
        <p:spPr>
          <a:xfrm>
            <a:off x="7657600" y="5733256"/>
            <a:ext cx="1486400" cy="789128"/>
          </a:xfrm>
          <a:prstGeom prst="rect">
            <a:avLst/>
          </a:prstGeom>
        </p:spPr>
      </p:pic>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6" name="Rectangle 5"/>
          <p:cNvSpPr/>
          <p:nvPr/>
        </p:nvSpPr>
        <p:spPr>
          <a:xfrm>
            <a:off x="539552" y="548680"/>
            <a:ext cx="8064896" cy="1200329"/>
          </a:xfrm>
          <a:prstGeom prst="rect">
            <a:avLst/>
          </a:prstGeom>
        </p:spPr>
        <p:txBody>
          <a:bodyPr wrap="square">
            <a:spAutoFit/>
          </a:bodyPr>
          <a:lstStyle/>
          <a:p>
            <a:pPr lvl="0" eaLnBrk="0" fontAlgn="base" hangingPunct="0">
              <a:spcBef>
                <a:spcPct val="0"/>
              </a:spcBef>
              <a:spcAft>
                <a:spcPct val="0"/>
              </a:spcAft>
              <a:buFont typeface="Wingdings" pitchFamily="2" charset="2"/>
              <a:buChar char="§"/>
            </a:pPr>
            <a:r>
              <a:rPr kumimoji="0" lang="fr-BE" b="0" i="0" u="none" strike="noStrike" cap="none" normalizeH="0" baseline="0" dirty="0" smtClean="0">
                <a:ln>
                  <a:noFill/>
                </a:ln>
                <a:solidFill>
                  <a:schemeClr val="tx1">
                    <a:lumMod val="95000"/>
                  </a:schemeClr>
                </a:solidFill>
                <a:effectLst/>
                <a:ea typeface="Times New Roman" pitchFamily="18" charset="0"/>
                <a:cs typeface="Arial" pitchFamily="34" charset="0"/>
              </a:rPr>
              <a:t> </a:t>
            </a: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Objet matériel du travail</a:t>
            </a:r>
            <a:r>
              <a:rPr kumimoji="0" lang="fr-BE" b="0" i="0" u="none" strike="noStrike" cap="none" normalizeH="0" baseline="0" dirty="0" smtClean="0">
                <a:ln>
                  <a:noFill/>
                </a:ln>
                <a:solidFill>
                  <a:schemeClr val="tx1">
                    <a:lumMod val="95000"/>
                  </a:schemeClr>
                </a:solidFill>
                <a:effectLst/>
                <a:ea typeface="Times New Roman" pitchFamily="18" charset="0"/>
                <a:cs typeface="Arial" pitchFamily="34" charset="0"/>
              </a:rPr>
              <a:t> : la guerre aérienne (entendue comme une</a:t>
            </a:r>
            <a:r>
              <a:rPr kumimoji="0" lang="fr-BE" b="0" i="0" u="none" strike="noStrike" cap="none" normalizeH="0" dirty="0" smtClean="0">
                <a:ln>
                  <a:noFill/>
                </a:ln>
                <a:solidFill>
                  <a:schemeClr val="tx1">
                    <a:lumMod val="95000"/>
                  </a:schemeClr>
                </a:solidFill>
                <a:effectLst/>
                <a:ea typeface="Times New Roman" pitchFamily="18" charset="0"/>
                <a:cs typeface="Arial" pitchFamily="34" charset="0"/>
              </a:rPr>
              <a:t> série d’engagements air-sol) et les nouvelles technologies ;</a:t>
            </a:r>
          </a:p>
          <a:p>
            <a:pPr lvl="0" eaLnBrk="0" fontAlgn="base" hangingPunct="0">
              <a:spcBef>
                <a:spcPct val="0"/>
              </a:spcBef>
              <a:spcAft>
                <a:spcPct val="0"/>
              </a:spcAft>
            </a:pPr>
            <a:endParaRPr lang="fr-BE" dirty="0" smtClean="0">
              <a:solidFill>
                <a:schemeClr val="tx1">
                  <a:lumMod val="95000"/>
                </a:schemeClr>
              </a:solidFill>
              <a:cs typeface="Arial" pitchFamily="34" charset="0"/>
            </a:endParaRPr>
          </a:p>
          <a:p>
            <a:pPr lvl="0" eaLnBrk="0" fontAlgn="base" hangingPunct="0">
              <a:spcBef>
                <a:spcPct val="0"/>
              </a:spcBef>
              <a:spcAft>
                <a:spcPct val="0"/>
              </a:spcAft>
              <a:buFont typeface="Wingdings" pitchFamily="2" charset="2"/>
              <a:buChar char="§"/>
            </a:pPr>
            <a:r>
              <a:rPr lang="fr-BE" dirty="0" smtClean="0">
                <a:solidFill>
                  <a:schemeClr val="tx1">
                    <a:lumMod val="95000"/>
                  </a:schemeClr>
                </a:solidFill>
                <a:ea typeface="Times New Roman" pitchFamily="18" charset="0"/>
                <a:cs typeface="Arial" pitchFamily="34" charset="0"/>
              </a:rPr>
              <a:t> </a:t>
            </a:r>
            <a:r>
              <a:rPr lang="fr-BE" b="1" dirty="0" smtClean="0">
                <a:solidFill>
                  <a:schemeClr val="tx1">
                    <a:lumMod val="95000"/>
                  </a:schemeClr>
                </a:solidFill>
                <a:ea typeface="Times New Roman" pitchFamily="18" charset="0"/>
                <a:cs typeface="Arial" pitchFamily="34" charset="0"/>
              </a:rPr>
              <a:t>Objet juridique du travail</a:t>
            </a:r>
            <a:r>
              <a:rPr lang="fr-BE" dirty="0" smtClean="0">
                <a:solidFill>
                  <a:schemeClr val="tx1">
                    <a:lumMod val="95000"/>
                  </a:schemeClr>
                </a:solidFill>
                <a:ea typeface="Times New Roman" pitchFamily="18" charset="0"/>
                <a:cs typeface="Arial" pitchFamily="34" charset="0"/>
              </a:rPr>
              <a:t> : les principes de précaution en droit des conflits armés.</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sp>
        <p:nvSpPr>
          <p:cNvPr id="8" name="ZoneTexte 7"/>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6" name="Rectangle 5"/>
          <p:cNvSpPr/>
          <p:nvPr/>
        </p:nvSpPr>
        <p:spPr>
          <a:xfrm>
            <a:off x="539552" y="548680"/>
            <a:ext cx="8064896" cy="1200329"/>
          </a:xfrm>
          <a:prstGeom prst="rect">
            <a:avLst/>
          </a:prstGeom>
        </p:spPr>
        <p:txBody>
          <a:bodyPr wrap="square">
            <a:spAutoFit/>
          </a:bodyPr>
          <a:lstStyle/>
          <a:p>
            <a:pPr lvl="0" eaLnBrk="0" fontAlgn="base" hangingPunct="0">
              <a:spcBef>
                <a:spcPct val="0"/>
              </a:spcBef>
              <a:spcAft>
                <a:spcPct val="0"/>
              </a:spcAft>
              <a:buFont typeface="Wingdings" pitchFamily="2" charset="2"/>
              <a:buChar char="§"/>
            </a:pPr>
            <a:r>
              <a:rPr kumimoji="0" lang="fr-BE" b="0" i="0" u="none" strike="noStrike" cap="none" normalizeH="0" baseline="0" dirty="0" smtClean="0">
                <a:ln>
                  <a:noFill/>
                </a:ln>
                <a:solidFill>
                  <a:schemeClr val="tx1">
                    <a:lumMod val="95000"/>
                  </a:schemeClr>
                </a:solidFill>
                <a:effectLst/>
                <a:ea typeface="Times New Roman" pitchFamily="18" charset="0"/>
                <a:cs typeface="Arial" pitchFamily="34" charset="0"/>
              </a:rPr>
              <a:t> </a:t>
            </a:r>
            <a:r>
              <a:rPr lang="fr-BE" b="1" dirty="0" smtClean="0">
                <a:solidFill>
                  <a:schemeClr val="tx1">
                    <a:lumMod val="95000"/>
                  </a:schemeClr>
                </a:solidFill>
                <a:ea typeface="Times New Roman" pitchFamily="18" charset="0"/>
                <a:cs typeface="Arial" pitchFamily="34" charset="0"/>
              </a:rPr>
              <a:t>Objet matériel du travail</a:t>
            </a:r>
            <a:r>
              <a:rPr lang="fr-BE" dirty="0" smtClean="0">
                <a:solidFill>
                  <a:schemeClr val="tx1">
                    <a:lumMod val="95000"/>
                  </a:schemeClr>
                </a:solidFill>
                <a:ea typeface="Times New Roman" pitchFamily="18" charset="0"/>
                <a:cs typeface="Arial" pitchFamily="34" charset="0"/>
              </a:rPr>
              <a:t> : la guerre aérienne (entendue comme une série d’engagements air-sol) et les nouvelles technologies ;</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a:p>
            <a:pPr lvl="0" eaLnBrk="0" fontAlgn="base" hangingPunct="0">
              <a:spcBef>
                <a:spcPct val="0"/>
              </a:spcBef>
              <a:spcAft>
                <a:spcPct val="0"/>
              </a:spcAft>
            </a:pPr>
            <a:endParaRPr lang="fr-BE" dirty="0" smtClean="0">
              <a:solidFill>
                <a:schemeClr val="tx1">
                  <a:lumMod val="95000"/>
                </a:schemeClr>
              </a:solidFill>
              <a:cs typeface="Arial" pitchFamily="34" charset="0"/>
            </a:endParaRPr>
          </a:p>
          <a:p>
            <a:pPr lvl="0" eaLnBrk="0" fontAlgn="base" hangingPunct="0">
              <a:spcBef>
                <a:spcPct val="0"/>
              </a:spcBef>
              <a:spcAft>
                <a:spcPct val="0"/>
              </a:spcAft>
              <a:buFont typeface="Wingdings" pitchFamily="2" charset="2"/>
              <a:buChar char="§"/>
            </a:pPr>
            <a:r>
              <a:rPr lang="fr-BE" dirty="0" smtClean="0">
                <a:solidFill>
                  <a:schemeClr val="tx1">
                    <a:lumMod val="95000"/>
                  </a:schemeClr>
                </a:solidFill>
                <a:ea typeface="Times New Roman" pitchFamily="18" charset="0"/>
                <a:cs typeface="Arial" pitchFamily="34" charset="0"/>
              </a:rPr>
              <a:t> </a:t>
            </a:r>
            <a:r>
              <a:rPr lang="fr-BE" b="1" dirty="0" smtClean="0">
                <a:solidFill>
                  <a:schemeClr val="tx1">
                    <a:lumMod val="95000"/>
                  </a:schemeClr>
                </a:solidFill>
                <a:ea typeface="Times New Roman" pitchFamily="18" charset="0"/>
                <a:cs typeface="Arial" pitchFamily="34" charset="0"/>
              </a:rPr>
              <a:t>Objet juridique du travail</a:t>
            </a:r>
            <a:r>
              <a:rPr lang="fr-BE" dirty="0" smtClean="0">
                <a:solidFill>
                  <a:schemeClr val="tx1">
                    <a:lumMod val="95000"/>
                  </a:schemeClr>
                </a:solidFill>
                <a:ea typeface="Times New Roman" pitchFamily="18" charset="0"/>
                <a:cs typeface="Arial" pitchFamily="34" charset="0"/>
              </a:rPr>
              <a:t> : les principes de précaution en droit des conflits armés.</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sp>
        <p:nvSpPr>
          <p:cNvPr id="7" name="Rectangle 6"/>
          <p:cNvSpPr/>
          <p:nvPr/>
        </p:nvSpPr>
        <p:spPr>
          <a:xfrm>
            <a:off x="539552" y="2420888"/>
            <a:ext cx="8064896" cy="461665"/>
          </a:xfrm>
          <a:prstGeom prst="rect">
            <a:avLst/>
          </a:prstGeom>
        </p:spPr>
        <p:txBody>
          <a:bodyPr wrap="square">
            <a:spAutoFit/>
          </a:bodyPr>
          <a:lstStyle/>
          <a:p>
            <a:pPr lvl="0" eaLnBrk="0" fontAlgn="base" hangingPunct="0">
              <a:spcBef>
                <a:spcPct val="0"/>
              </a:spcBef>
              <a:spcAft>
                <a:spcPct val="0"/>
              </a:spcAft>
            </a:pPr>
            <a:r>
              <a:rPr lang="fr-BE" sz="2400" b="1" dirty="0" smtClean="0">
                <a:solidFill>
                  <a:schemeClr val="tx1">
                    <a:lumMod val="95000"/>
                  </a:schemeClr>
                </a:solidFill>
                <a:ea typeface="Times New Roman" pitchFamily="18" charset="0"/>
                <a:cs typeface="Arial" pitchFamily="34" charset="0"/>
              </a:rPr>
              <a:t>« À la base de toute recherche, un étonnement… » (1/3)</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10" name="Connecteur droit 9"/>
          <p:cNvCxnSpPr/>
          <p:nvPr/>
        </p:nvCxnSpPr>
        <p:spPr>
          <a:xfrm>
            <a:off x="539552" y="2924944"/>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 name="ZoneTexte 7"/>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6" name="Rectangle 5"/>
          <p:cNvSpPr/>
          <p:nvPr/>
        </p:nvSpPr>
        <p:spPr>
          <a:xfrm>
            <a:off x="539552" y="548680"/>
            <a:ext cx="8064896" cy="1200329"/>
          </a:xfrm>
          <a:prstGeom prst="rect">
            <a:avLst/>
          </a:prstGeom>
        </p:spPr>
        <p:txBody>
          <a:bodyPr wrap="square">
            <a:spAutoFit/>
          </a:bodyPr>
          <a:lstStyle/>
          <a:p>
            <a:pPr lvl="0" eaLnBrk="0" fontAlgn="base" hangingPunct="0">
              <a:spcBef>
                <a:spcPct val="0"/>
              </a:spcBef>
              <a:spcAft>
                <a:spcPct val="0"/>
              </a:spcAft>
              <a:buFont typeface="Wingdings" pitchFamily="2" charset="2"/>
              <a:buChar char="§"/>
            </a:pPr>
            <a:r>
              <a:rPr kumimoji="0" lang="fr-BE" b="0" i="0" u="none" strike="noStrike" cap="none" normalizeH="0" baseline="0" dirty="0" smtClean="0">
                <a:ln>
                  <a:noFill/>
                </a:ln>
                <a:solidFill>
                  <a:schemeClr val="tx1">
                    <a:lumMod val="95000"/>
                  </a:schemeClr>
                </a:solidFill>
                <a:effectLst/>
                <a:ea typeface="Times New Roman" pitchFamily="18" charset="0"/>
                <a:cs typeface="Arial" pitchFamily="34" charset="0"/>
              </a:rPr>
              <a:t> </a:t>
            </a:r>
            <a:r>
              <a:rPr lang="fr-BE" b="1" dirty="0" smtClean="0">
                <a:solidFill>
                  <a:schemeClr val="tx1">
                    <a:lumMod val="95000"/>
                  </a:schemeClr>
                </a:solidFill>
                <a:ea typeface="Times New Roman" pitchFamily="18" charset="0"/>
                <a:cs typeface="Arial" pitchFamily="34" charset="0"/>
              </a:rPr>
              <a:t>Objet matériel du travail</a:t>
            </a:r>
            <a:r>
              <a:rPr lang="fr-BE" dirty="0" smtClean="0">
                <a:solidFill>
                  <a:schemeClr val="tx1">
                    <a:lumMod val="95000"/>
                  </a:schemeClr>
                </a:solidFill>
                <a:ea typeface="Times New Roman" pitchFamily="18" charset="0"/>
                <a:cs typeface="Arial" pitchFamily="34" charset="0"/>
              </a:rPr>
              <a:t> : la guerre aérienne (entendue comme une série d’engagements air-sol) et les nouvelles technologies ;</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a:p>
            <a:pPr lvl="0" eaLnBrk="0" fontAlgn="base" hangingPunct="0">
              <a:spcBef>
                <a:spcPct val="0"/>
              </a:spcBef>
              <a:spcAft>
                <a:spcPct val="0"/>
              </a:spcAft>
            </a:pPr>
            <a:endParaRPr lang="fr-BE" dirty="0" smtClean="0">
              <a:solidFill>
                <a:schemeClr val="tx1">
                  <a:lumMod val="95000"/>
                </a:schemeClr>
              </a:solidFill>
              <a:cs typeface="Arial" pitchFamily="34" charset="0"/>
            </a:endParaRPr>
          </a:p>
          <a:p>
            <a:pPr lvl="0" eaLnBrk="0" fontAlgn="base" hangingPunct="0">
              <a:spcBef>
                <a:spcPct val="0"/>
              </a:spcBef>
              <a:spcAft>
                <a:spcPct val="0"/>
              </a:spcAft>
              <a:buFont typeface="Wingdings" pitchFamily="2" charset="2"/>
              <a:buChar char="§"/>
            </a:pPr>
            <a:r>
              <a:rPr lang="fr-BE" dirty="0" smtClean="0">
                <a:solidFill>
                  <a:schemeClr val="tx1">
                    <a:lumMod val="95000"/>
                  </a:schemeClr>
                </a:solidFill>
                <a:ea typeface="Times New Roman" pitchFamily="18" charset="0"/>
                <a:cs typeface="Arial" pitchFamily="34" charset="0"/>
              </a:rPr>
              <a:t> </a:t>
            </a:r>
            <a:r>
              <a:rPr lang="fr-BE" b="1" dirty="0" smtClean="0">
                <a:solidFill>
                  <a:schemeClr val="tx1">
                    <a:lumMod val="95000"/>
                  </a:schemeClr>
                </a:solidFill>
                <a:ea typeface="Times New Roman" pitchFamily="18" charset="0"/>
                <a:cs typeface="Arial" pitchFamily="34" charset="0"/>
              </a:rPr>
              <a:t>Objet juridique du travail</a:t>
            </a:r>
            <a:r>
              <a:rPr lang="fr-BE" dirty="0" smtClean="0">
                <a:solidFill>
                  <a:schemeClr val="tx1">
                    <a:lumMod val="95000"/>
                  </a:schemeClr>
                </a:solidFill>
                <a:ea typeface="Times New Roman" pitchFamily="18" charset="0"/>
                <a:cs typeface="Arial" pitchFamily="34" charset="0"/>
              </a:rPr>
              <a:t> : les principes de précaution en droit des conflits armés.</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sp>
        <p:nvSpPr>
          <p:cNvPr id="7" name="Rectangle 6"/>
          <p:cNvSpPr/>
          <p:nvPr/>
        </p:nvSpPr>
        <p:spPr>
          <a:xfrm>
            <a:off x="539552" y="2420888"/>
            <a:ext cx="8064896" cy="461665"/>
          </a:xfrm>
          <a:prstGeom prst="rect">
            <a:avLst/>
          </a:prstGeom>
        </p:spPr>
        <p:txBody>
          <a:bodyPr wrap="square">
            <a:spAutoFit/>
          </a:bodyPr>
          <a:lstStyle/>
          <a:p>
            <a:pPr lvl="0" eaLnBrk="0" fontAlgn="base" hangingPunct="0">
              <a:spcBef>
                <a:spcPct val="0"/>
              </a:spcBef>
              <a:spcAft>
                <a:spcPct val="0"/>
              </a:spcAft>
            </a:pPr>
            <a:r>
              <a:rPr lang="fr-BE" sz="2400" b="1" dirty="0" smtClean="0">
                <a:solidFill>
                  <a:schemeClr val="tx1">
                    <a:lumMod val="95000"/>
                  </a:schemeClr>
                </a:solidFill>
                <a:ea typeface="Times New Roman" pitchFamily="18" charset="0"/>
                <a:cs typeface="Arial" pitchFamily="34" charset="0"/>
              </a:rPr>
              <a:t>« À la base de toute recherche, un étonnement… » (1/3)</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sp>
        <p:nvSpPr>
          <p:cNvPr id="8" name="Rectangle 7"/>
          <p:cNvSpPr/>
          <p:nvPr/>
        </p:nvSpPr>
        <p:spPr>
          <a:xfrm>
            <a:off x="539552" y="3059668"/>
            <a:ext cx="8064896" cy="3693319"/>
          </a:xfrm>
          <a:prstGeom prst="rect">
            <a:avLst/>
          </a:prstGeom>
        </p:spPr>
        <p:txBody>
          <a:bodyPr wrap="square">
            <a:spAutoFit/>
          </a:bodyPr>
          <a:lstStyle/>
          <a:p>
            <a:pPr lvl="0" eaLnBrk="0" fontAlgn="base" hangingPunct="0">
              <a:spcBef>
                <a:spcPct val="0"/>
              </a:spcBef>
              <a:spcAft>
                <a:spcPct val="0"/>
              </a:spcAft>
              <a:buFont typeface="Wingdings" pitchFamily="2" charset="2"/>
              <a:buChar char="§"/>
            </a:pPr>
            <a:r>
              <a:rPr lang="fr-BE" dirty="0" smtClean="0">
                <a:solidFill>
                  <a:schemeClr val="tx1">
                    <a:lumMod val="95000"/>
                  </a:schemeClr>
                </a:solidFill>
                <a:ea typeface="Times New Roman" pitchFamily="18" charset="0"/>
                <a:cs typeface="Arial" pitchFamily="34" charset="0"/>
              </a:rPr>
              <a:t> Séries de campagnes théâtres d’engagements air-sol</a:t>
            </a:r>
          </a:p>
          <a:p>
            <a:pPr lvl="1" eaLnBrk="0" fontAlgn="base" hangingPunct="0">
              <a:spcBef>
                <a:spcPct val="0"/>
              </a:spcBef>
              <a:spcAft>
                <a:spcPct val="0"/>
              </a:spcAft>
              <a:buFont typeface="Wingdings" pitchFamily="2" charset="2"/>
              <a:buChar char="§"/>
            </a:pPr>
            <a:r>
              <a:rPr lang="fr-BE" i="1" dirty="0" smtClean="0">
                <a:solidFill>
                  <a:schemeClr val="tx1">
                    <a:lumMod val="95000"/>
                  </a:schemeClr>
                </a:solidFill>
                <a:ea typeface="Times New Roman" pitchFamily="18" charset="0"/>
                <a:cs typeface="Arial" pitchFamily="34" charset="0"/>
              </a:rPr>
              <a:t> </a:t>
            </a:r>
            <a:r>
              <a:rPr lang="fr-BE" i="1" dirty="0" err="1" smtClean="0">
                <a:solidFill>
                  <a:schemeClr val="tx1">
                    <a:lumMod val="95000"/>
                  </a:schemeClr>
                </a:solidFill>
                <a:ea typeface="Times New Roman" pitchFamily="18" charset="0"/>
                <a:cs typeface="Arial" pitchFamily="34" charset="0"/>
              </a:rPr>
              <a:t>Desert</a:t>
            </a:r>
            <a:r>
              <a:rPr lang="fr-BE" i="1" dirty="0" smtClean="0">
                <a:solidFill>
                  <a:schemeClr val="tx1">
                    <a:lumMod val="95000"/>
                  </a:schemeClr>
                </a:solidFill>
                <a:ea typeface="Times New Roman" pitchFamily="18" charset="0"/>
                <a:cs typeface="Arial" pitchFamily="34" charset="0"/>
              </a:rPr>
              <a:t> Storm</a:t>
            </a:r>
          </a:p>
          <a:p>
            <a:pPr lvl="1" eaLnBrk="0" fontAlgn="base" hangingPunct="0">
              <a:spcBef>
                <a:spcPct val="0"/>
              </a:spcBef>
              <a:spcAft>
                <a:spcPct val="0"/>
              </a:spcAft>
              <a:buFont typeface="Wingdings" pitchFamily="2" charset="2"/>
              <a:buChar char="§"/>
            </a:pPr>
            <a:r>
              <a:rPr lang="fr-BE" i="1" dirty="0" smtClean="0">
                <a:solidFill>
                  <a:schemeClr val="tx1">
                    <a:lumMod val="95000"/>
                  </a:schemeClr>
                </a:solidFill>
                <a:ea typeface="Times New Roman" pitchFamily="18" charset="0"/>
                <a:cs typeface="Arial" pitchFamily="34" charset="0"/>
              </a:rPr>
              <a:t> </a:t>
            </a:r>
            <a:r>
              <a:rPr lang="fr-BE" i="1" dirty="0" err="1" smtClean="0">
                <a:solidFill>
                  <a:schemeClr val="tx1">
                    <a:lumMod val="95000"/>
                  </a:schemeClr>
                </a:solidFill>
                <a:ea typeface="Times New Roman" pitchFamily="18" charset="0"/>
                <a:cs typeface="Arial" pitchFamily="34" charset="0"/>
              </a:rPr>
              <a:t>Allied</a:t>
            </a:r>
            <a:r>
              <a:rPr lang="fr-BE" i="1" dirty="0" smtClean="0">
                <a:solidFill>
                  <a:schemeClr val="tx1">
                    <a:lumMod val="95000"/>
                  </a:schemeClr>
                </a:solidFill>
                <a:ea typeface="Times New Roman" pitchFamily="18" charset="0"/>
                <a:cs typeface="Arial" pitchFamily="34" charset="0"/>
              </a:rPr>
              <a:t> Force</a:t>
            </a:r>
          </a:p>
          <a:p>
            <a:pPr lvl="1" eaLnBrk="0" fontAlgn="base" hangingPunct="0">
              <a:spcBef>
                <a:spcPct val="0"/>
              </a:spcBef>
              <a:spcAft>
                <a:spcPct val="0"/>
              </a:spcAft>
              <a:buFont typeface="Wingdings" pitchFamily="2" charset="2"/>
              <a:buChar char="§"/>
            </a:pPr>
            <a:r>
              <a:rPr lang="fr-BE" i="1" dirty="0" smtClean="0">
                <a:solidFill>
                  <a:schemeClr val="tx1">
                    <a:lumMod val="95000"/>
                  </a:schemeClr>
                </a:solidFill>
                <a:ea typeface="Times New Roman" pitchFamily="18" charset="0"/>
                <a:cs typeface="Arial" pitchFamily="34" charset="0"/>
              </a:rPr>
              <a:t> </a:t>
            </a:r>
            <a:r>
              <a:rPr lang="fr-BE" i="1" dirty="0" err="1" smtClean="0">
                <a:solidFill>
                  <a:schemeClr val="tx1">
                    <a:lumMod val="95000"/>
                  </a:schemeClr>
                </a:solidFill>
                <a:ea typeface="Times New Roman" pitchFamily="18" charset="0"/>
                <a:cs typeface="Arial" pitchFamily="34" charset="0"/>
              </a:rPr>
              <a:t>Enduring</a:t>
            </a:r>
            <a:r>
              <a:rPr lang="fr-BE" i="1" dirty="0" smtClean="0">
                <a:solidFill>
                  <a:schemeClr val="tx1">
                    <a:lumMod val="95000"/>
                  </a:schemeClr>
                </a:solidFill>
                <a:ea typeface="Times New Roman" pitchFamily="18" charset="0"/>
                <a:cs typeface="Arial" pitchFamily="34" charset="0"/>
              </a:rPr>
              <a:t> </a:t>
            </a:r>
            <a:r>
              <a:rPr lang="fr-BE" i="1" dirty="0" err="1" smtClean="0">
                <a:solidFill>
                  <a:schemeClr val="tx1">
                    <a:lumMod val="95000"/>
                  </a:schemeClr>
                </a:solidFill>
                <a:ea typeface="Times New Roman" pitchFamily="18" charset="0"/>
                <a:cs typeface="Arial" pitchFamily="34" charset="0"/>
              </a:rPr>
              <a:t>Freedom</a:t>
            </a:r>
            <a:endParaRPr lang="fr-BE" i="1" dirty="0" smtClean="0">
              <a:solidFill>
                <a:schemeClr val="tx1">
                  <a:lumMod val="95000"/>
                </a:schemeClr>
              </a:solidFill>
              <a:ea typeface="Times New Roman" pitchFamily="18" charset="0"/>
              <a:cs typeface="Arial" pitchFamily="34" charset="0"/>
            </a:endParaRPr>
          </a:p>
          <a:p>
            <a:pPr lvl="1" eaLnBrk="0" fontAlgn="base" hangingPunct="0">
              <a:spcBef>
                <a:spcPct val="0"/>
              </a:spcBef>
              <a:spcAft>
                <a:spcPct val="0"/>
              </a:spcAft>
              <a:buFont typeface="Wingdings" pitchFamily="2" charset="2"/>
              <a:buChar char="§"/>
            </a:pPr>
            <a:r>
              <a:rPr lang="fr-BE" i="1" dirty="0" smtClean="0">
                <a:solidFill>
                  <a:schemeClr val="tx1">
                    <a:lumMod val="95000"/>
                  </a:schemeClr>
                </a:solidFill>
                <a:ea typeface="Times New Roman" pitchFamily="18" charset="0"/>
                <a:cs typeface="Arial" pitchFamily="34" charset="0"/>
              </a:rPr>
              <a:t> Iraqi </a:t>
            </a:r>
            <a:r>
              <a:rPr lang="fr-BE" i="1" dirty="0" err="1" smtClean="0">
                <a:solidFill>
                  <a:schemeClr val="tx1">
                    <a:lumMod val="95000"/>
                  </a:schemeClr>
                </a:solidFill>
                <a:ea typeface="Times New Roman" pitchFamily="18" charset="0"/>
                <a:cs typeface="Arial" pitchFamily="34" charset="0"/>
              </a:rPr>
              <a:t>Freedom</a:t>
            </a:r>
            <a:endParaRPr lang="fr-BE" i="1" dirty="0" smtClean="0">
              <a:solidFill>
                <a:schemeClr val="tx1">
                  <a:lumMod val="95000"/>
                </a:schemeClr>
              </a:solidFill>
              <a:ea typeface="Times New Roman" pitchFamily="18" charset="0"/>
              <a:cs typeface="Arial" pitchFamily="34" charset="0"/>
            </a:endParaRPr>
          </a:p>
          <a:p>
            <a:pPr lvl="1" eaLnBrk="0" fontAlgn="base" hangingPunct="0">
              <a:spcBef>
                <a:spcPct val="0"/>
              </a:spcBef>
              <a:spcAft>
                <a:spcPct val="0"/>
              </a:spcAft>
              <a:buFont typeface="Wingdings" pitchFamily="2" charset="2"/>
              <a:buChar char="§"/>
            </a:pPr>
            <a:r>
              <a:rPr lang="fr-BE" i="1" dirty="0" smtClean="0">
                <a:solidFill>
                  <a:schemeClr val="tx1">
                    <a:lumMod val="95000"/>
                  </a:schemeClr>
                </a:solidFill>
                <a:ea typeface="Times New Roman" pitchFamily="18" charset="0"/>
                <a:cs typeface="Arial" pitchFamily="34" charset="0"/>
              </a:rPr>
              <a:t> </a:t>
            </a:r>
            <a:r>
              <a:rPr lang="fr-BE" i="1" dirty="0" err="1" smtClean="0">
                <a:solidFill>
                  <a:schemeClr val="tx1">
                    <a:lumMod val="95000"/>
                  </a:schemeClr>
                </a:solidFill>
                <a:ea typeface="Times New Roman" pitchFamily="18" charset="0"/>
                <a:cs typeface="Arial" pitchFamily="34" charset="0"/>
              </a:rPr>
              <a:t>Unified</a:t>
            </a:r>
            <a:r>
              <a:rPr lang="fr-BE" i="1" dirty="0" smtClean="0">
                <a:solidFill>
                  <a:schemeClr val="tx1">
                    <a:lumMod val="95000"/>
                  </a:schemeClr>
                </a:solidFill>
                <a:ea typeface="Times New Roman" pitchFamily="18" charset="0"/>
                <a:cs typeface="Arial" pitchFamily="34" charset="0"/>
              </a:rPr>
              <a:t> </a:t>
            </a:r>
            <a:r>
              <a:rPr lang="fr-BE" i="1" dirty="0" err="1" smtClean="0">
                <a:solidFill>
                  <a:schemeClr val="tx1">
                    <a:lumMod val="95000"/>
                  </a:schemeClr>
                </a:solidFill>
                <a:ea typeface="Times New Roman" pitchFamily="18" charset="0"/>
                <a:cs typeface="Arial" pitchFamily="34" charset="0"/>
              </a:rPr>
              <a:t>Protector</a:t>
            </a:r>
            <a:endParaRPr lang="fr-BE" i="1" dirty="0" smtClean="0">
              <a:solidFill>
                <a:schemeClr val="tx1">
                  <a:lumMod val="95000"/>
                </a:schemeClr>
              </a:solidFill>
              <a:ea typeface="Times New Roman" pitchFamily="18" charset="0"/>
              <a:cs typeface="Arial" pitchFamily="34" charset="0"/>
            </a:endParaRPr>
          </a:p>
          <a:p>
            <a:pPr lvl="1" eaLnBrk="0" fontAlgn="base" hangingPunct="0">
              <a:spcBef>
                <a:spcPct val="0"/>
              </a:spcBef>
              <a:spcAft>
                <a:spcPct val="0"/>
              </a:spcAft>
              <a:buFont typeface="Wingdings" pitchFamily="2" charset="2"/>
              <a:buChar char="§"/>
            </a:pPr>
            <a:r>
              <a:rPr lang="fr-BE" dirty="0" smtClean="0">
                <a:solidFill>
                  <a:schemeClr val="tx1">
                    <a:lumMod val="95000"/>
                  </a:schemeClr>
                </a:solidFill>
                <a:ea typeface="Times New Roman" pitchFamily="18" charset="0"/>
                <a:cs typeface="Arial" pitchFamily="34" charset="0"/>
              </a:rPr>
              <a:t> …</a:t>
            </a:r>
          </a:p>
          <a:p>
            <a:pPr eaLnBrk="0" fontAlgn="base" hangingPunct="0">
              <a:spcBef>
                <a:spcPct val="0"/>
              </a:spcBef>
              <a:spcAft>
                <a:spcPct val="0"/>
              </a:spcAft>
              <a:buFont typeface="Wingdings" pitchFamily="2" charset="2"/>
              <a:buChar char="§"/>
            </a:pPr>
            <a:r>
              <a:rPr lang="fr-BE" dirty="0" smtClean="0">
                <a:solidFill>
                  <a:schemeClr val="tx1">
                    <a:lumMod val="95000"/>
                  </a:schemeClr>
                </a:solidFill>
                <a:ea typeface="Times New Roman" pitchFamily="18" charset="0"/>
                <a:cs typeface="Arial" pitchFamily="34" charset="0"/>
              </a:rPr>
              <a:t> Révolution dans les affaires militaires, émergence ou résurgence de concepts comme la guerre « zéro-mort », …</a:t>
            </a:r>
          </a:p>
          <a:p>
            <a:pPr eaLnBrk="0" fontAlgn="base" hangingPunct="0">
              <a:spcBef>
                <a:spcPct val="0"/>
              </a:spcBef>
              <a:spcAft>
                <a:spcPct val="0"/>
              </a:spcAft>
              <a:buFont typeface="Wingdings" pitchFamily="2" charset="2"/>
              <a:buChar char="§"/>
            </a:pPr>
            <a:r>
              <a:rPr lang="fr-BE" dirty="0" smtClean="0">
                <a:solidFill>
                  <a:schemeClr val="tx1">
                    <a:lumMod val="95000"/>
                  </a:schemeClr>
                </a:solidFill>
                <a:ea typeface="Times New Roman" pitchFamily="18" charset="0"/>
                <a:cs typeface="Arial" pitchFamily="34" charset="0"/>
              </a:rPr>
              <a:t> Communication axée sur les bienfaits de l’emploi de technologies nouvelles</a:t>
            </a:r>
          </a:p>
          <a:p>
            <a:pPr lvl="1" eaLnBrk="0" fontAlgn="base" hangingPunct="0">
              <a:spcBef>
                <a:spcPct val="0"/>
              </a:spcBef>
              <a:spcAft>
                <a:spcPct val="0"/>
              </a:spcAft>
              <a:buFont typeface="Wingdings" pitchFamily="2" charset="2"/>
              <a:buChar char="§"/>
            </a:pPr>
            <a:r>
              <a:rPr lang="fr-BE" dirty="0" smtClean="0">
                <a:solidFill>
                  <a:schemeClr val="tx1">
                    <a:lumMod val="95000"/>
                  </a:schemeClr>
                </a:solidFill>
                <a:ea typeface="Times New Roman" pitchFamily="18" charset="0"/>
                <a:cs typeface="Arial" pitchFamily="34" charset="0"/>
              </a:rPr>
              <a:t> Voir les briefings presse menés à grand renfort de prises de vue aérienne</a:t>
            </a:r>
          </a:p>
          <a:p>
            <a:pPr lvl="1" eaLnBrk="0" fontAlgn="base" hangingPunct="0">
              <a:spcBef>
                <a:spcPct val="0"/>
              </a:spcBef>
              <a:spcAft>
                <a:spcPct val="0"/>
              </a:spcAft>
              <a:buFont typeface="Wingdings" pitchFamily="2" charset="2"/>
              <a:buChar char="§"/>
            </a:pPr>
            <a:r>
              <a:rPr lang="fr-BE" dirty="0" smtClean="0">
                <a:solidFill>
                  <a:schemeClr val="tx1">
                    <a:lumMod val="95000"/>
                  </a:schemeClr>
                </a:solidFill>
                <a:ea typeface="Times New Roman" pitchFamily="18" charset="0"/>
                <a:cs typeface="Arial" pitchFamily="34" charset="0"/>
              </a:rPr>
              <a:t> Ou plus simplement…</a:t>
            </a:r>
          </a:p>
          <a:p>
            <a:pPr lvl="0" eaLnBrk="0" fontAlgn="base" hangingPunct="0">
              <a:spcBef>
                <a:spcPct val="0"/>
              </a:spcBef>
              <a:spcAft>
                <a:spcPct val="0"/>
              </a:spcAft>
            </a:pPr>
            <a:endParaRPr lang="fr-BE" dirty="0" smtClean="0">
              <a:solidFill>
                <a:schemeClr val="tx1">
                  <a:lumMod val="95000"/>
                </a:schemeClr>
              </a:solidFill>
              <a:ea typeface="Times New Roman" pitchFamily="18" charset="0"/>
              <a:cs typeface="Arial" pitchFamily="34" charset="0"/>
            </a:endParaRPr>
          </a:p>
        </p:txBody>
      </p:sp>
      <p:cxnSp>
        <p:nvCxnSpPr>
          <p:cNvPr id="10" name="Connecteur droit 9"/>
          <p:cNvCxnSpPr/>
          <p:nvPr/>
        </p:nvCxnSpPr>
        <p:spPr>
          <a:xfrm>
            <a:off x="539552" y="2924944"/>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 name="ZoneTexte 8"/>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pic>
        <p:nvPicPr>
          <p:cNvPr id="1027" name="Picture 3" descr="C:\Users\GBiaumet\Documents\Présentation Mémoire Centre étude Droit militaire\comm.png"/>
          <p:cNvPicPr>
            <a:picLocks noChangeAspect="1" noChangeArrowheads="1"/>
          </p:cNvPicPr>
          <p:nvPr/>
        </p:nvPicPr>
        <p:blipFill>
          <a:blip r:embed="rId2" cstate="print"/>
          <a:srcRect/>
          <a:stretch>
            <a:fillRect/>
          </a:stretch>
        </p:blipFill>
        <p:spPr bwMode="auto">
          <a:xfrm>
            <a:off x="1763688" y="44624"/>
            <a:ext cx="5614819" cy="6281662"/>
          </a:xfrm>
          <a:prstGeom prst="rect">
            <a:avLst/>
          </a:prstGeom>
          <a:noFill/>
        </p:spPr>
      </p:pic>
      <p:sp>
        <p:nvSpPr>
          <p:cNvPr id="8" name="Rectangle à coins arrondis 7"/>
          <p:cNvSpPr/>
          <p:nvPr/>
        </p:nvSpPr>
        <p:spPr>
          <a:xfrm>
            <a:off x="1777042" y="1411372"/>
            <a:ext cx="5581290" cy="181154"/>
          </a:xfrm>
          <a:prstGeom prst="roundRect">
            <a:avLst/>
          </a:prstGeom>
          <a:solidFill>
            <a:srgbClr val="5A0000">
              <a:alpha val="3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9" name="ZoneTexte 8"/>
          <p:cNvSpPr txBox="1"/>
          <p:nvPr/>
        </p:nvSpPr>
        <p:spPr>
          <a:xfrm>
            <a:off x="0" y="6309321"/>
            <a:ext cx="9252520" cy="253916"/>
          </a:xfrm>
          <a:prstGeom prst="rect">
            <a:avLst/>
          </a:prstGeom>
          <a:noFill/>
        </p:spPr>
        <p:txBody>
          <a:bodyPr wrap="square" rtlCol="0">
            <a:spAutoFit/>
          </a:bodyPr>
          <a:lstStyle/>
          <a:p>
            <a:r>
              <a:rPr lang="fr-BE" sz="1050" dirty="0" smtClean="0">
                <a:solidFill>
                  <a:schemeClr val="tx1">
                    <a:lumMod val="95000"/>
                  </a:schemeClr>
                </a:solidFill>
              </a:rPr>
              <a:t>Source : Défense belge, </a:t>
            </a:r>
            <a:r>
              <a:rPr lang="fr-BE" sz="1050" i="1" dirty="0" smtClean="0">
                <a:solidFill>
                  <a:schemeClr val="tx1">
                    <a:lumMod val="95000"/>
                  </a:schemeClr>
                </a:solidFill>
              </a:rPr>
              <a:t>Gros plans sur les armuriers, Fiche d’information opération : Libye</a:t>
            </a:r>
            <a:r>
              <a:rPr lang="fr-BE" sz="1050" dirty="0" smtClean="0">
                <a:solidFill>
                  <a:schemeClr val="tx1">
                    <a:lumMod val="95000"/>
                  </a:schemeClr>
                </a:solidFill>
              </a:rPr>
              <a:t>, 22 avril 2011, &lt;http://www.mil.be/def/subject/index.asp?LAN=fr&amp;ID=1982&gt;</a:t>
            </a:r>
            <a:endParaRPr lang="fr-BE" sz="1050" dirty="0">
              <a:solidFill>
                <a:schemeClr val="tx1">
                  <a:lumMod val="95000"/>
                </a:schemeClr>
              </a:solidFill>
            </a:endParaRPr>
          </a:p>
        </p:txBody>
      </p:sp>
      <p:sp>
        <p:nvSpPr>
          <p:cNvPr id="7" name="ZoneTexte 6"/>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548680"/>
            <a:ext cx="8064896" cy="461665"/>
          </a:xfrm>
          <a:prstGeom prst="rect">
            <a:avLst/>
          </a:prstGeom>
        </p:spPr>
        <p:txBody>
          <a:bodyPr wrap="square">
            <a:spAutoFit/>
          </a:bodyPr>
          <a:lstStyle/>
          <a:p>
            <a:pPr lvl="0" eaLnBrk="0" fontAlgn="base" hangingPunct="0">
              <a:spcBef>
                <a:spcPct val="0"/>
              </a:spcBef>
              <a:spcAft>
                <a:spcPct val="0"/>
              </a:spcAft>
            </a:pPr>
            <a:r>
              <a:rPr lang="fr-BE" sz="2400" b="1" dirty="0" smtClean="0">
                <a:solidFill>
                  <a:schemeClr val="tx1">
                    <a:lumMod val="95000"/>
                  </a:schemeClr>
                </a:solidFill>
                <a:ea typeface="Times New Roman" pitchFamily="18" charset="0"/>
                <a:cs typeface="Arial" pitchFamily="34" charset="0"/>
              </a:rPr>
              <a:t>« À la base de toute recherche, un étonnement… » (2/3)</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ZoneTexte 5"/>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548680"/>
            <a:ext cx="8064896" cy="461665"/>
          </a:xfrm>
          <a:prstGeom prst="rect">
            <a:avLst/>
          </a:prstGeom>
        </p:spPr>
        <p:txBody>
          <a:bodyPr wrap="square">
            <a:spAutoFit/>
          </a:bodyPr>
          <a:lstStyle/>
          <a:p>
            <a:pPr lvl="0" eaLnBrk="0" fontAlgn="base" hangingPunct="0">
              <a:spcBef>
                <a:spcPct val="0"/>
              </a:spcBef>
              <a:spcAft>
                <a:spcPct val="0"/>
              </a:spcAft>
            </a:pPr>
            <a:r>
              <a:rPr lang="fr-BE" sz="2400" b="1" dirty="0" smtClean="0">
                <a:solidFill>
                  <a:schemeClr val="tx1">
                    <a:lumMod val="95000"/>
                  </a:schemeClr>
                </a:solidFill>
                <a:ea typeface="Times New Roman" pitchFamily="18" charset="0"/>
                <a:cs typeface="Arial" pitchFamily="34" charset="0"/>
              </a:rPr>
              <a:t>« À la base de toute recherche, un étonnement… » (2/3)</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539552" y="1268760"/>
            <a:ext cx="3816424" cy="1200329"/>
          </a:xfrm>
          <a:prstGeom prst="rect">
            <a:avLst/>
          </a:prstGeom>
        </p:spPr>
        <p:txBody>
          <a:bodyPr wrap="square">
            <a:spAutoFit/>
          </a:bodyPr>
          <a:lstStyle/>
          <a:p>
            <a:pPr lvl="0" eaLnBrk="0" fontAlgn="base" hangingPunct="0">
              <a:spcBef>
                <a:spcPct val="0"/>
              </a:spcBef>
              <a:spcAft>
                <a:spcPct val="0"/>
              </a:spcAft>
            </a:pPr>
            <a:r>
              <a:rPr lang="fr-BE" sz="2400" b="1" dirty="0" smtClean="0">
                <a:solidFill>
                  <a:schemeClr val="tx1">
                    <a:lumMod val="95000"/>
                  </a:schemeClr>
                </a:solidFill>
                <a:ea typeface="Times New Roman" pitchFamily="18" charset="0"/>
                <a:cs typeface="Arial" pitchFamily="34" charset="0"/>
              </a:rPr>
              <a:t>Les précautions dans l’attaque en droit des conflits armés</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sp>
        <p:nvSpPr>
          <p:cNvPr id="9" name="ZoneTexte 8"/>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548680"/>
            <a:ext cx="8064896" cy="461665"/>
          </a:xfrm>
          <a:prstGeom prst="rect">
            <a:avLst/>
          </a:prstGeom>
        </p:spPr>
        <p:txBody>
          <a:bodyPr wrap="square">
            <a:spAutoFit/>
          </a:bodyPr>
          <a:lstStyle/>
          <a:p>
            <a:pPr lvl="0" eaLnBrk="0" fontAlgn="base" hangingPunct="0">
              <a:spcBef>
                <a:spcPct val="0"/>
              </a:spcBef>
              <a:spcAft>
                <a:spcPct val="0"/>
              </a:spcAft>
            </a:pPr>
            <a:r>
              <a:rPr lang="fr-BE" sz="2400" b="1" dirty="0" smtClean="0">
                <a:solidFill>
                  <a:schemeClr val="tx1">
                    <a:lumMod val="95000"/>
                  </a:schemeClr>
                </a:solidFill>
                <a:ea typeface="Times New Roman" pitchFamily="18" charset="0"/>
                <a:cs typeface="Arial" pitchFamily="34" charset="0"/>
              </a:rPr>
              <a:t>« À la base de toute recherche, un étonnement… » (2/3)</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4644008" y="1268760"/>
            <a:ext cx="3960440" cy="1200329"/>
          </a:xfrm>
          <a:prstGeom prst="rect">
            <a:avLst/>
          </a:prstGeom>
        </p:spPr>
        <p:txBody>
          <a:bodyPr wrap="square">
            <a:spAutoFit/>
          </a:bodyPr>
          <a:lstStyle/>
          <a:p>
            <a:pPr algn="just"/>
            <a:r>
              <a:rPr lang="fr-BE" i="1" dirty="0" smtClean="0"/>
              <a:t>« </a:t>
            </a:r>
            <a:r>
              <a:rPr lang="fr-BE" b="1" i="1" dirty="0" smtClean="0"/>
              <a:t>Précaution</a:t>
            </a:r>
            <a:r>
              <a:rPr lang="fr-BE" i="1" dirty="0" smtClean="0"/>
              <a:t> : </a:t>
            </a:r>
            <a:r>
              <a:rPr lang="fr-BE" i="1" dirty="0" err="1" smtClean="0"/>
              <a:t>n.f</a:t>
            </a:r>
            <a:r>
              <a:rPr lang="fr-BE" i="1" dirty="0" smtClean="0"/>
              <a:t>. (bas lat. </a:t>
            </a:r>
            <a:r>
              <a:rPr lang="fr-BE" i="1" dirty="0" err="1" smtClean="0"/>
              <a:t>praecautio</a:t>
            </a:r>
            <a:r>
              <a:rPr lang="fr-BE" i="1" dirty="0" smtClean="0"/>
              <a:t>). </a:t>
            </a:r>
            <a:endParaRPr lang="fr-BE" dirty="0" smtClean="0"/>
          </a:p>
          <a:p>
            <a:pPr algn="just"/>
            <a:r>
              <a:rPr lang="fr-BE" i="1" dirty="0" smtClean="0"/>
              <a:t>1. Disposition prise par prévoyance, pour éviter un mal ou pour en limiter les conséquences »</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sp>
        <p:nvSpPr>
          <p:cNvPr id="10" name="Rectangle 9"/>
          <p:cNvSpPr/>
          <p:nvPr/>
        </p:nvSpPr>
        <p:spPr>
          <a:xfrm>
            <a:off x="539552" y="1268760"/>
            <a:ext cx="3816424" cy="1200329"/>
          </a:xfrm>
          <a:prstGeom prst="rect">
            <a:avLst/>
          </a:prstGeom>
        </p:spPr>
        <p:txBody>
          <a:bodyPr wrap="square">
            <a:spAutoFit/>
          </a:bodyPr>
          <a:lstStyle/>
          <a:p>
            <a:pPr lvl="0" eaLnBrk="0" fontAlgn="base" hangingPunct="0">
              <a:spcBef>
                <a:spcPct val="0"/>
              </a:spcBef>
              <a:spcAft>
                <a:spcPct val="0"/>
              </a:spcAft>
            </a:pPr>
            <a:r>
              <a:rPr lang="fr-BE" sz="2400" b="1" dirty="0" smtClean="0">
                <a:solidFill>
                  <a:schemeClr val="tx1">
                    <a:lumMod val="95000"/>
                  </a:schemeClr>
                </a:solidFill>
                <a:ea typeface="Times New Roman" pitchFamily="18" charset="0"/>
                <a:cs typeface="Arial" pitchFamily="34" charset="0"/>
              </a:rPr>
              <a:t>Les précautions dans l’attaque en droit des conflits armés</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sp>
        <p:nvSpPr>
          <p:cNvPr id="11" name="ZoneTexte 10"/>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548680"/>
            <a:ext cx="8064896" cy="461665"/>
          </a:xfrm>
          <a:prstGeom prst="rect">
            <a:avLst/>
          </a:prstGeom>
        </p:spPr>
        <p:txBody>
          <a:bodyPr wrap="square">
            <a:spAutoFit/>
          </a:bodyPr>
          <a:lstStyle/>
          <a:p>
            <a:pPr lvl="0" eaLnBrk="0" fontAlgn="base" hangingPunct="0">
              <a:spcBef>
                <a:spcPct val="0"/>
              </a:spcBef>
              <a:spcAft>
                <a:spcPct val="0"/>
              </a:spcAft>
            </a:pPr>
            <a:r>
              <a:rPr lang="fr-BE" sz="2400" b="1" dirty="0" smtClean="0">
                <a:solidFill>
                  <a:schemeClr val="tx1">
                    <a:lumMod val="95000"/>
                  </a:schemeClr>
                </a:solidFill>
                <a:ea typeface="Times New Roman" pitchFamily="18" charset="0"/>
                <a:cs typeface="Arial" pitchFamily="34" charset="0"/>
              </a:rPr>
              <a:t>« À la base de toute recherche, un étonnement… » (2/3)</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4644008" y="1268760"/>
            <a:ext cx="3960440" cy="1200329"/>
          </a:xfrm>
          <a:prstGeom prst="rect">
            <a:avLst/>
          </a:prstGeom>
        </p:spPr>
        <p:txBody>
          <a:bodyPr wrap="square">
            <a:spAutoFit/>
          </a:bodyPr>
          <a:lstStyle/>
          <a:p>
            <a:pPr algn="just"/>
            <a:r>
              <a:rPr lang="fr-BE" i="1" dirty="0" smtClean="0"/>
              <a:t>« </a:t>
            </a:r>
            <a:r>
              <a:rPr lang="fr-BE" b="1" i="1" dirty="0" smtClean="0"/>
              <a:t>Précaution</a:t>
            </a:r>
            <a:r>
              <a:rPr lang="fr-BE" i="1" dirty="0" smtClean="0"/>
              <a:t> : </a:t>
            </a:r>
            <a:r>
              <a:rPr lang="fr-BE" i="1" dirty="0" err="1" smtClean="0"/>
              <a:t>n.f</a:t>
            </a:r>
            <a:r>
              <a:rPr lang="fr-BE" i="1" dirty="0" smtClean="0"/>
              <a:t>. (bas lat. </a:t>
            </a:r>
            <a:r>
              <a:rPr lang="fr-BE" i="1" dirty="0" err="1" smtClean="0"/>
              <a:t>praecautio</a:t>
            </a:r>
            <a:r>
              <a:rPr lang="fr-BE" i="1" dirty="0" smtClean="0"/>
              <a:t>). </a:t>
            </a:r>
            <a:endParaRPr lang="fr-BE" dirty="0" smtClean="0"/>
          </a:p>
          <a:p>
            <a:pPr algn="just"/>
            <a:r>
              <a:rPr lang="fr-BE" i="1" dirty="0" smtClean="0"/>
              <a:t>1. Disposition prise par prévoyance, pour éviter un mal ou pour en limiter les conséquences »</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sp>
        <p:nvSpPr>
          <p:cNvPr id="10" name="Rectangle 9"/>
          <p:cNvSpPr/>
          <p:nvPr/>
        </p:nvSpPr>
        <p:spPr>
          <a:xfrm>
            <a:off x="539552" y="1268760"/>
            <a:ext cx="3816424" cy="1200329"/>
          </a:xfrm>
          <a:prstGeom prst="rect">
            <a:avLst/>
          </a:prstGeom>
        </p:spPr>
        <p:txBody>
          <a:bodyPr wrap="square">
            <a:spAutoFit/>
          </a:bodyPr>
          <a:lstStyle/>
          <a:p>
            <a:pPr lvl="0" eaLnBrk="0" fontAlgn="base" hangingPunct="0">
              <a:spcBef>
                <a:spcPct val="0"/>
              </a:spcBef>
              <a:spcAft>
                <a:spcPct val="0"/>
              </a:spcAft>
            </a:pPr>
            <a:r>
              <a:rPr lang="fr-BE" sz="2400" b="1" dirty="0" smtClean="0">
                <a:solidFill>
                  <a:schemeClr val="tx1">
                    <a:lumMod val="95000"/>
                  </a:schemeClr>
                </a:solidFill>
                <a:ea typeface="Times New Roman" pitchFamily="18" charset="0"/>
                <a:cs typeface="Arial" pitchFamily="34" charset="0"/>
              </a:rPr>
              <a:t>Les précautions dans l’attaque en droit des conflits armés</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sp>
        <p:nvSpPr>
          <p:cNvPr id="11" name="Rectangle 10"/>
          <p:cNvSpPr/>
          <p:nvPr/>
        </p:nvSpPr>
        <p:spPr>
          <a:xfrm>
            <a:off x="539552" y="2564904"/>
            <a:ext cx="8064896" cy="707886"/>
          </a:xfrm>
          <a:prstGeom prst="rect">
            <a:avLst/>
          </a:prstGeom>
        </p:spPr>
        <p:txBody>
          <a:bodyPr wrap="square">
            <a:spAutoFit/>
          </a:bodyPr>
          <a:lstStyle/>
          <a:p>
            <a:pPr lvl="0" eaLnBrk="0" fontAlgn="base" hangingPunct="0">
              <a:spcBef>
                <a:spcPct val="0"/>
              </a:spcBef>
              <a:spcAft>
                <a:spcPct val="0"/>
              </a:spcAft>
            </a:pPr>
            <a:r>
              <a:rPr lang="fr-BE" sz="2000" dirty="0" smtClean="0">
                <a:solidFill>
                  <a:schemeClr val="tx1">
                    <a:lumMod val="95000"/>
                  </a:schemeClr>
                </a:solidFill>
                <a:ea typeface="Times New Roman" pitchFamily="18" charset="0"/>
                <a:cs typeface="Arial" pitchFamily="34" charset="0"/>
              </a:rPr>
              <a:t>Codification la plus explicite dans l’article 57 du Premier Protocole additionnel aux Conventions de Genève (PA I)</a:t>
            </a:r>
            <a:endParaRPr kumimoji="0" lang="fr-BE" sz="2000" i="0" u="none" strike="noStrike" cap="none" normalizeH="0" dirty="0" smtClean="0">
              <a:ln>
                <a:noFill/>
              </a:ln>
              <a:solidFill>
                <a:schemeClr val="tx1">
                  <a:lumMod val="95000"/>
                </a:schemeClr>
              </a:solidFill>
              <a:effectLst/>
              <a:ea typeface="Times New Roman" pitchFamily="18" charset="0"/>
              <a:cs typeface="Arial" pitchFamily="34" charset="0"/>
            </a:endParaRPr>
          </a:p>
        </p:txBody>
      </p:sp>
      <p:sp>
        <p:nvSpPr>
          <p:cNvPr id="2049" name="Rectangle 1"/>
          <p:cNvSpPr>
            <a:spLocks noChangeArrowheads="1"/>
          </p:cNvSpPr>
          <p:nvPr/>
        </p:nvSpPr>
        <p:spPr bwMode="auto">
          <a:xfrm>
            <a:off x="-36512" y="3129930"/>
            <a:ext cx="9144000" cy="35394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sz="800" b="0" i="0" u="none" strike="noStrike" cap="none" normalizeH="0" baseline="0" dirty="0" smtClean="0">
                <a:ln>
                  <a:noFill/>
                </a:ln>
                <a:solidFill>
                  <a:schemeClr val="tx1"/>
                </a:solidFill>
                <a:effectLst/>
                <a:cs typeface="Arial" pitchFamily="34" charset="0"/>
              </a:rPr>
              <a:t>« 1. Les opérations militaires doivent être conduites en veillant constamment à épargner la population civile, les personnes civiles et les biens de caractère civil.</a:t>
            </a:r>
            <a:br>
              <a:rPr kumimoji="0" lang="fr-FR" sz="800" b="0" i="0" u="none" strike="noStrike" cap="none" normalizeH="0" baseline="0" dirty="0" smtClean="0">
                <a:ln>
                  <a:noFill/>
                </a:ln>
                <a:solidFill>
                  <a:schemeClr val="tx1"/>
                </a:solidFill>
                <a:effectLst/>
                <a:cs typeface="Arial" pitchFamily="34" charset="0"/>
              </a:rPr>
            </a:br>
            <a:r>
              <a:rPr kumimoji="0" lang="fr-FR" sz="800" b="0" i="0" u="none" strike="noStrike" cap="none" normalizeH="0" baseline="0" dirty="0" smtClean="0">
                <a:ln>
                  <a:noFill/>
                </a:ln>
                <a:solidFill>
                  <a:schemeClr val="tx1"/>
                </a:solidFill>
                <a:effectLst/>
                <a:cs typeface="Arial" pitchFamily="34" charset="0"/>
              </a:rPr>
              <a:t/>
            </a:r>
            <a:br>
              <a:rPr kumimoji="0" lang="fr-FR" sz="800" b="0" i="0" u="none" strike="noStrike" cap="none" normalizeH="0" baseline="0" dirty="0" smtClean="0">
                <a:ln>
                  <a:noFill/>
                </a:ln>
                <a:solidFill>
                  <a:schemeClr val="tx1"/>
                </a:solidFill>
                <a:effectLst/>
                <a:cs typeface="Arial" pitchFamily="34" charset="0"/>
              </a:rPr>
            </a:br>
            <a:r>
              <a:rPr kumimoji="0" lang="fr-FR" sz="800" b="0" i="0" u="none" strike="noStrike" cap="none" normalizeH="0" baseline="0" dirty="0" smtClean="0">
                <a:ln>
                  <a:noFill/>
                </a:ln>
                <a:solidFill>
                  <a:schemeClr val="tx1"/>
                </a:solidFill>
                <a:effectLst/>
                <a:cs typeface="Arial" pitchFamily="34" charset="0"/>
              </a:rPr>
              <a:t>2. En ce qui concerne les attaques, les précautions suivantes doivent être prises :</a:t>
            </a:r>
            <a:br>
              <a:rPr kumimoji="0" lang="fr-FR" sz="800" b="0" i="0" u="none" strike="noStrike" cap="none" normalizeH="0" baseline="0" dirty="0" smtClean="0">
                <a:ln>
                  <a:noFill/>
                </a:ln>
                <a:solidFill>
                  <a:schemeClr val="tx1"/>
                </a:solidFill>
                <a:effectLst/>
                <a:cs typeface="Arial" pitchFamily="34" charset="0"/>
              </a:rPr>
            </a:br>
            <a:r>
              <a:rPr kumimoji="0" lang="fr-FR" sz="800" b="0" i="0" u="none" strike="noStrike" cap="none" normalizeH="0" baseline="0" dirty="0" smtClean="0">
                <a:ln>
                  <a:noFill/>
                </a:ln>
                <a:solidFill>
                  <a:schemeClr val="tx1"/>
                </a:solidFill>
                <a:effectLst/>
                <a:cs typeface="Arial" pitchFamily="34" charset="0"/>
              </a:rPr>
              <a:t/>
            </a:r>
            <a:br>
              <a:rPr kumimoji="0" lang="fr-FR" sz="800" b="0" i="0" u="none" strike="noStrike" cap="none" normalizeH="0" baseline="0" dirty="0" smtClean="0">
                <a:ln>
                  <a:noFill/>
                </a:ln>
                <a:solidFill>
                  <a:schemeClr val="tx1"/>
                </a:solidFill>
                <a:effectLst/>
                <a:cs typeface="Arial" pitchFamily="34" charset="0"/>
              </a:rPr>
            </a:br>
            <a:r>
              <a:rPr kumimoji="0" lang="fr-FR" sz="800" b="0" i="0" u="none" strike="noStrike" cap="none" normalizeH="0" baseline="0" dirty="0" smtClean="0">
                <a:ln>
                  <a:noFill/>
                </a:ln>
                <a:solidFill>
                  <a:schemeClr val="tx1"/>
                </a:solidFill>
                <a:effectLst/>
                <a:cs typeface="Arial" pitchFamily="34" charset="0"/>
              </a:rPr>
              <a:t>a) ceux qui préparent ou décident une attaque doivent :</a:t>
            </a:r>
            <a:br>
              <a:rPr kumimoji="0" lang="fr-FR" sz="800" b="0" i="0" u="none" strike="noStrike" cap="none" normalizeH="0" baseline="0" dirty="0" smtClean="0">
                <a:ln>
                  <a:noFill/>
                </a:ln>
                <a:solidFill>
                  <a:schemeClr val="tx1"/>
                </a:solidFill>
                <a:effectLst/>
                <a:cs typeface="Arial" pitchFamily="34" charset="0"/>
              </a:rPr>
            </a:br>
            <a:r>
              <a:rPr kumimoji="0" lang="fr-FR" sz="800" b="0" i="0" u="none" strike="noStrike" cap="none" normalizeH="0" baseline="0" dirty="0" smtClean="0">
                <a:ln>
                  <a:noFill/>
                </a:ln>
                <a:solidFill>
                  <a:schemeClr val="tx1"/>
                </a:solidFill>
                <a:effectLst/>
                <a:cs typeface="Arial" pitchFamily="34" charset="0"/>
              </a:rPr>
              <a:t/>
            </a:r>
            <a:br>
              <a:rPr kumimoji="0" lang="fr-FR" sz="800" b="0" i="0" u="none" strike="noStrike" cap="none" normalizeH="0" baseline="0" dirty="0" smtClean="0">
                <a:ln>
                  <a:noFill/>
                </a:ln>
                <a:solidFill>
                  <a:schemeClr val="tx1"/>
                </a:solidFill>
                <a:effectLst/>
                <a:cs typeface="Arial" pitchFamily="34" charset="0"/>
              </a:rPr>
            </a:br>
            <a:r>
              <a:rPr kumimoji="0" lang="fr-FR" sz="800" b="0" i="0" u="none" strike="noStrike" cap="none" normalizeH="0" baseline="0" dirty="0" smtClean="0">
                <a:ln>
                  <a:noFill/>
                </a:ln>
                <a:solidFill>
                  <a:schemeClr val="tx1"/>
                </a:solidFill>
                <a:effectLst/>
                <a:cs typeface="Arial" pitchFamily="34" charset="0"/>
              </a:rPr>
              <a:t>i) faire tout ce qui est pratiquement possible pour vérifier que les objectifs à attaquer ne sont ni des personnes civiles, ni des biens de caractère civil, et ne bénéficient pas d'une protection spéciale, mais qu'ils sont des objectifs militaires au sens du paragraphe 2 de l'article 52, et que les dispositions du présent Protocole n'en interdisent pas l'attaque ;</a:t>
            </a:r>
            <a:br>
              <a:rPr kumimoji="0" lang="fr-FR" sz="800" b="0" i="0" u="none" strike="noStrike" cap="none" normalizeH="0" baseline="0" dirty="0" smtClean="0">
                <a:ln>
                  <a:noFill/>
                </a:ln>
                <a:solidFill>
                  <a:schemeClr val="tx1"/>
                </a:solidFill>
                <a:effectLst/>
                <a:cs typeface="Arial" pitchFamily="34" charset="0"/>
              </a:rPr>
            </a:br>
            <a:endParaRPr kumimoji="0" lang="fr-FR" sz="8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800" b="0" i="0" u="none" strike="noStrike" cap="none" normalizeH="0" baseline="0" dirty="0" smtClean="0">
                <a:ln>
                  <a:noFill/>
                </a:ln>
                <a:solidFill>
                  <a:schemeClr val="tx1"/>
                </a:solidFill>
                <a:effectLst/>
                <a:cs typeface="Arial" pitchFamily="34" charset="0"/>
              </a:rPr>
              <a:t>ii) prendre toutes les précautions pratiquement possibles quant au choix des moyens et méthodes d'attaque en vue d'éviter et, en tout cas, de réduire au minimum les pertes en vies humaines dans la population civile, les blessures aux personnes civiles et les dommages aux biens de caractère civil qui pourraient être causés incidemment ;</a:t>
            </a:r>
            <a:br>
              <a:rPr kumimoji="0" lang="fr-FR" sz="800" b="0" i="0" u="none" strike="noStrike" cap="none" normalizeH="0" baseline="0" dirty="0" smtClean="0">
                <a:ln>
                  <a:noFill/>
                </a:ln>
                <a:solidFill>
                  <a:schemeClr val="tx1"/>
                </a:solidFill>
                <a:effectLst/>
                <a:cs typeface="Arial" pitchFamily="34" charset="0"/>
              </a:rPr>
            </a:br>
            <a:r>
              <a:rPr kumimoji="0" lang="fr-FR" sz="800" b="0" i="0" u="none" strike="noStrike" cap="none" normalizeH="0" baseline="0" dirty="0" smtClean="0">
                <a:ln>
                  <a:noFill/>
                </a:ln>
                <a:solidFill>
                  <a:schemeClr val="tx1"/>
                </a:solidFill>
                <a:effectLst/>
                <a:cs typeface="Arial" pitchFamily="34" charset="0"/>
              </a:rPr>
              <a:t/>
            </a:r>
            <a:br>
              <a:rPr kumimoji="0" lang="fr-FR" sz="800" b="0" i="0" u="none" strike="noStrike" cap="none" normalizeH="0" baseline="0" dirty="0" smtClean="0">
                <a:ln>
                  <a:noFill/>
                </a:ln>
                <a:solidFill>
                  <a:schemeClr val="tx1"/>
                </a:solidFill>
                <a:effectLst/>
                <a:cs typeface="Arial" pitchFamily="34" charset="0"/>
              </a:rPr>
            </a:br>
            <a:r>
              <a:rPr kumimoji="0" lang="fr-FR" sz="800" b="0" i="0" u="none" strike="noStrike" cap="none" normalizeH="0" baseline="0" dirty="0" smtClean="0">
                <a:ln>
                  <a:noFill/>
                </a:ln>
                <a:solidFill>
                  <a:schemeClr val="tx1"/>
                </a:solidFill>
                <a:effectLst/>
                <a:cs typeface="Arial" pitchFamily="34" charset="0"/>
              </a:rPr>
              <a:t>iii) s'abstenir de lancer une attaque dont on peut attendre qu'elle cause incidemment des pertes en vies humaines dans la population civile, des blessures aux personnes civiles, des dommages aux biens de caractère civil, ou une combinaison de ces pertes et dommages, qui seraient excessifs par rapport à l'avantage militaire concret et direct attendu ;</a:t>
            </a:r>
            <a:br>
              <a:rPr kumimoji="0" lang="fr-FR" sz="800" b="0" i="0" u="none" strike="noStrike" cap="none" normalizeH="0" baseline="0" dirty="0" smtClean="0">
                <a:ln>
                  <a:noFill/>
                </a:ln>
                <a:solidFill>
                  <a:schemeClr val="tx1"/>
                </a:solidFill>
                <a:effectLst/>
                <a:cs typeface="Arial" pitchFamily="34" charset="0"/>
              </a:rPr>
            </a:br>
            <a:r>
              <a:rPr kumimoji="0" lang="fr-FR" sz="800" b="0" i="0" u="none" strike="noStrike" cap="none" normalizeH="0" baseline="0" dirty="0" smtClean="0">
                <a:ln>
                  <a:noFill/>
                </a:ln>
                <a:solidFill>
                  <a:schemeClr val="tx1"/>
                </a:solidFill>
                <a:effectLst/>
                <a:cs typeface="Arial" pitchFamily="34" charset="0"/>
              </a:rPr>
              <a:t/>
            </a:r>
            <a:br>
              <a:rPr kumimoji="0" lang="fr-FR" sz="800" b="0" i="0" u="none" strike="noStrike" cap="none" normalizeH="0" baseline="0" dirty="0" smtClean="0">
                <a:ln>
                  <a:noFill/>
                </a:ln>
                <a:solidFill>
                  <a:schemeClr val="tx1"/>
                </a:solidFill>
                <a:effectLst/>
                <a:cs typeface="Arial" pitchFamily="34" charset="0"/>
              </a:rPr>
            </a:br>
            <a:r>
              <a:rPr kumimoji="0" lang="fr-FR" sz="800" b="0" i="0" u="none" strike="noStrike" cap="none" normalizeH="0" baseline="0" dirty="0" smtClean="0">
                <a:ln>
                  <a:noFill/>
                </a:ln>
                <a:solidFill>
                  <a:schemeClr val="tx1"/>
                </a:solidFill>
                <a:effectLst/>
                <a:cs typeface="Arial" pitchFamily="34" charset="0"/>
              </a:rPr>
              <a:t>b) une attaque doit être annulée ou interrompue lorsqu'il apparaît que son objectif n'est pas militaire ou qu'il bénéficie d'une protection spéciale ou que l'on peut attendre qu'elle cause incidemment des pertes en vies humaines dans la population civile, des blessures aux personnes civiles, des dommages aux biens de caractère civil, ou une combinaison de ces pertes et dommages, qui seraient excessifs par rapport à l'avantage militaire concret et direct attendu ;</a:t>
            </a:r>
            <a:br>
              <a:rPr kumimoji="0" lang="fr-FR" sz="800" b="0" i="0" u="none" strike="noStrike" cap="none" normalizeH="0" baseline="0" dirty="0" smtClean="0">
                <a:ln>
                  <a:noFill/>
                </a:ln>
                <a:solidFill>
                  <a:schemeClr val="tx1"/>
                </a:solidFill>
                <a:effectLst/>
                <a:cs typeface="Arial" pitchFamily="34" charset="0"/>
              </a:rPr>
            </a:br>
            <a:r>
              <a:rPr kumimoji="0" lang="fr-FR" sz="800" b="0" i="0" u="none" strike="noStrike" cap="none" normalizeH="0" baseline="0" dirty="0" smtClean="0">
                <a:ln>
                  <a:noFill/>
                </a:ln>
                <a:solidFill>
                  <a:schemeClr val="tx1"/>
                </a:solidFill>
                <a:effectLst/>
                <a:cs typeface="Arial" pitchFamily="34" charset="0"/>
              </a:rPr>
              <a:t/>
            </a:r>
            <a:br>
              <a:rPr kumimoji="0" lang="fr-FR" sz="800" b="0" i="0" u="none" strike="noStrike" cap="none" normalizeH="0" baseline="0" dirty="0" smtClean="0">
                <a:ln>
                  <a:noFill/>
                </a:ln>
                <a:solidFill>
                  <a:schemeClr val="tx1"/>
                </a:solidFill>
                <a:effectLst/>
                <a:cs typeface="Arial" pitchFamily="34" charset="0"/>
              </a:rPr>
            </a:br>
            <a:r>
              <a:rPr kumimoji="0" lang="fr-FR" sz="800" b="0" i="0" u="none" strike="noStrike" cap="none" normalizeH="0" baseline="0" dirty="0" smtClean="0">
                <a:ln>
                  <a:noFill/>
                </a:ln>
                <a:solidFill>
                  <a:schemeClr val="tx1"/>
                </a:solidFill>
                <a:effectLst/>
                <a:cs typeface="Arial" pitchFamily="34" charset="0"/>
              </a:rPr>
              <a:t>c) dans le cas d'attaques pouvant affecter la population civile, un avertissement doit être donné en temps utile et par des moyens efficaces, à moins que les circonstances ne le permettent pas.</a:t>
            </a:r>
            <a:br>
              <a:rPr kumimoji="0" lang="fr-FR" sz="800" b="0" i="0" u="none" strike="noStrike" cap="none" normalizeH="0" baseline="0" dirty="0" smtClean="0">
                <a:ln>
                  <a:noFill/>
                </a:ln>
                <a:solidFill>
                  <a:schemeClr val="tx1"/>
                </a:solidFill>
                <a:effectLst/>
                <a:cs typeface="Arial" pitchFamily="34" charset="0"/>
              </a:rPr>
            </a:br>
            <a:r>
              <a:rPr kumimoji="0" lang="fr-FR" sz="800" b="0" i="0" u="none" strike="noStrike" cap="none" normalizeH="0" baseline="0" dirty="0" smtClean="0">
                <a:ln>
                  <a:noFill/>
                </a:ln>
                <a:solidFill>
                  <a:schemeClr val="tx1"/>
                </a:solidFill>
                <a:effectLst/>
                <a:cs typeface="Arial" pitchFamily="34" charset="0"/>
              </a:rPr>
              <a:t/>
            </a:r>
            <a:br>
              <a:rPr kumimoji="0" lang="fr-FR" sz="800" b="0" i="0" u="none" strike="noStrike" cap="none" normalizeH="0" baseline="0" dirty="0" smtClean="0">
                <a:ln>
                  <a:noFill/>
                </a:ln>
                <a:solidFill>
                  <a:schemeClr val="tx1"/>
                </a:solidFill>
                <a:effectLst/>
                <a:cs typeface="Arial" pitchFamily="34" charset="0"/>
              </a:rPr>
            </a:br>
            <a:r>
              <a:rPr kumimoji="0" lang="fr-FR" sz="800" b="0" i="0" u="none" strike="noStrike" cap="none" normalizeH="0" baseline="0" dirty="0" smtClean="0">
                <a:ln>
                  <a:noFill/>
                </a:ln>
                <a:solidFill>
                  <a:schemeClr val="tx1"/>
                </a:solidFill>
                <a:effectLst/>
                <a:cs typeface="Arial" pitchFamily="34" charset="0"/>
              </a:rPr>
              <a:t>3. Lorsque le choix est possible entre plusieurs objectifs militaires pour obtenir un avantage militaire équivalent, ce choix doit porter sur l'objectif dont on peut penser que l'attaque présente le moins de danger pour les personnes civiles ou pour les biens de caractère civil.</a:t>
            </a:r>
            <a:br>
              <a:rPr kumimoji="0" lang="fr-FR" sz="800" b="0" i="0" u="none" strike="noStrike" cap="none" normalizeH="0" baseline="0" dirty="0" smtClean="0">
                <a:ln>
                  <a:noFill/>
                </a:ln>
                <a:solidFill>
                  <a:schemeClr val="tx1"/>
                </a:solidFill>
                <a:effectLst/>
                <a:cs typeface="Arial" pitchFamily="34" charset="0"/>
              </a:rPr>
            </a:br>
            <a:r>
              <a:rPr kumimoji="0" lang="fr-FR" sz="800" b="0" i="0" u="none" strike="noStrike" cap="none" normalizeH="0" baseline="0" dirty="0" smtClean="0">
                <a:ln>
                  <a:noFill/>
                </a:ln>
                <a:solidFill>
                  <a:schemeClr val="tx1"/>
                </a:solidFill>
                <a:effectLst/>
                <a:cs typeface="Arial" pitchFamily="34" charset="0"/>
              </a:rPr>
              <a:t/>
            </a:r>
            <a:br>
              <a:rPr kumimoji="0" lang="fr-FR" sz="800" b="0" i="0" u="none" strike="noStrike" cap="none" normalizeH="0" baseline="0" dirty="0" smtClean="0">
                <a:ln>
                  <a:noFill/>
                </a:ln>
                <a:solidFill>
                  <a:schemeClr val="tx1"/>
                </a:solidFill>
                <a:effectLst/>
                <a:cs typeface="Arial" pitchFamily="34" charset="0"/>
              </a:rPr>
            </a:br>
            <a:r>
              <a:rPr kumimoji="0" lang="fr-FR" sz="800" b="0" i="0" u="none" strike="noStrike" cap="none" normalizeH="0" baseline="0" dirty="0" smtClean="0">
                <a:ln>
                  <a:noFill/>
                </a:ln>
                <a:solidFill>
                  <a:schemeClr val="tx1"/>
                </a:solidFill>
                <a:effectLst/>
                <a:cs typeface="Arial" pitchFamily="34" charset="0"/>
              </a:rPr>
              <a:t>4. Dans la conduite des opérations militaires sur mer ou dans les airs, chaque Partie au conflit doit prendre, conformément aux droits et aux devoirs qui découlent pour elle des règles du droit international applicable dans les conflits armés, toutes les précautions raisonnables pour éviter des pertes en vies humaines dans la population civile et des dommages aux biens de caractère civil.</a:t>
            </a:r>
            <a:br>
              <a:rPr kumimoji="0" lang="fr-FR" sz="800" b="0" i="0" u="none" strike="noStrike" cap="none" normalizeH="0" baseline="0" dirty="0" smtClean="0">
                <a:ln>
                  <a:noFill/>
                </a:ln>
                <a:solidFill>
                  <a:schemeClr val="tx1"/>
                </a:solidFill>
                <a:effectLst/>
                <a:cs typeface="Arial" pitchFamily="34" charset="0"/>
              </a:rPr>
            </a:br>
            <a:r>
              <a:rPr kumimoji="0" lang="fr-FR" sz="800" b="0" i="0" u="none" strike="noStrike" cap="none" normalizeH="0" baseline="0" dirty="0" smtClean="0">
                <a:ln>
                  <a:noFill/>
                </a:ln>
                <a:solidFill>
                  <a:schemeClr val="tx1"/>
                </a:solidFill>
                <a:effectLst/>
                <a:cs typeface="Arial" pitchFamily="34" charset="0"/>
              </a:rPr>
              <a:t/>
            </a:r>
            <a:br>
              <a:rPr kumimoji="0" lang="fr-FR" sz="800" b="0" i="0" u="none" strike="noStrike" cap="none" normalizeH="0" baseline="0" dirty="0" smtClean="0">
                <a:ln>
                  <a:noFill/>
                </a:ln>
                <a:solidFill>
                  <a:schemeClr val="tx1"/>
                </a:solidFill>
                <a:effectLst/>
                <a:cs typeface="Arial" pitchFamily="34" charset="0"/>
              </a:rPr>
            </a:br>
            <a:r>
              <a:rPr kumimoji="0" lang="fr-FR" sz="800" b="0" i="0" u="none" strike="noStrike" cap="none" normalizeH="0" baseline="0" dirty="0" smtClean="0">
                <a:ln>
                  <a:noFill/>
                </a:ln>
                <a:solidFill>
                  <a:schemeClr val="tx1"/>
                </a:solidFill>
                <a:effectLst/>
                <a:cs typeface="Arial" pitchFamily="34" charset="0"/>
              </a:rPr>
              <a:t>5. Aucune disposition du présent article ne peut être interprétée comme autorisant des attaques contre la population civile, les personnes civiles ou les biens de caractère civil ».</a:t>
            </a:r>
          </a:p>
        </p:txBody>
      </p:sp>
      <p:pic>
        <p:nvPicPr>
          <p:cNvPr id="2050" name="Picture 2" descr="Database 'DIH - Traités &amp; Commentaires', View 'COMART'">
            <a:hlinkClick r:id="rId2"/>
          </p:cNvPr>
          <p:cNvPicPr>
            <a:picLocks noChangeAspect="1" noChangeArrowheads="1"/>
          </p:cNvPicPr>
          <p:nvPr/>
        </p:nvPicPr>
        <p:blipFill>
          <a:blip r:embed="rId3" cstate="print"/>
          <a:srcRect/>
          <a:stretch>
            <a:fillRect/>
          </a:stretch>
        </p:blipFill>
        <p:spPr bwMode="auto">
          <a:xfrm>
            <a:off x="1108075" y="-4394200"/>
            <a:ext cx="114300" cy="133350"/>
          </a:xfrm>
          <a:prstGeom prst="rect">
            <a:avLst/>
          </a:prstGeom>
          <a:noFill/>
        </p:spPr>
      </p:pic>
      <p:pic>
        <p:nvPicPr>
          <p:cNvPr id="2051" name="Picture 3" descr="Database 'DIH - Traités &amp; Commentaires', View '1. Tous traités \1.2. Par Articles'">
            <a:hlinkClick r:id="rId4"/>
          </p:cNvPr>
          <p:cNvPicPr>
            <a:picLocks noChangeAspect="1" noChangeArrowheads="1"/>
          </p:cNvPicPr>
          <p:nvPr/>
        </p:nvPicPr>
        <p:blipFill>
          <a:blip r:embed="rId3" cstate="print"/>
          <a:srcRect/>
          <a:stretch>
            <a:fillRect/>
          </a:stretch>
        </p:blipFill>
        <p:spPr bwMode="auto">
          <a:xfrm>
            <a:off x="10045700" y="-2197100"/>
            <a:ext cx="114300" cy="133350"/>
          </a:xfrm>
          <a:prstGeom prst="rect">
            <a:avLst/>
          </a:prstGeom>
          <a:noFill/>
        </p:spPr>
      </p:pic>
      <p:sp>
        <p:nvSpPr>
          <p:cNvPr id="12" name="ZoneTexte 11"/>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548680"/>
            <a:ext cx="8064896" cy="461665"/>
          </a:xfrm>
          <a:prstGeom prst="rect">
            <a:avLst/>
          </a:prstGeom>
        </p:spPr>
        <p:txBody>
          <a:bodyPr wrap="square">
            <a:spAutoFit/>
          </a:bodyPr>
          <a:lstStyle/>
          <a:p>
            <a:pPr lvl="0" eaLnBrk="0" fontAlgn="base" hangingPunct="0">
              <a:spcBef>
                <a:spcPct val="0"/>
              </a:spcBef>
              <a:spcAft>
                <a:spcPct val="0"/>
              </a:spcAft>
            </a:pPr>
            <a:r>
              <a:rPr lang="fr-BE" sz="2400" b="1" dirty="0" smtClean="0">
                <a:solidFill>
                  <a:schemeClr val="tx1">
                    <a:lumMod val="95000"/>
                  </a:schemeClr>
                </a:solidFill>
                <a:ea typeface="Times New Roman" pitchFamily="18" charset="0"/>
                <a:cs typeface="Arial" pitchFamily="34" charset="0"/>
              </a:rPr>
              <a:t>« À la base de toute recherche, un étonnement… » (3/3)</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2050" name="Picture 2" descr="Database 'DIH - Traités &amp; Commentaires', View 'COMART'">
            <a:hlinkClick r:id="rId2"/>
          </p:cNvPr>
          <p:cNvPicPr>
            <a:picLocks noChangeAspect="1" noChangeArrowheads="1"/>
          </p:cNvPicPr>
          <p:nvPr/>
        </p:nvPicPr>
        <p:blipFill>
          <a:blip r:embed="rId3" cstate="print"/>
          <a:srcRect/>
          <a:stretch>
            <a:fillRect/>
          </a:stretch>
        </p:blipFill>
        <p:spPr bwMode="auto">
          <a:xfrm>
            <a:off x="1108075" y="-4394200"/>
            <a:ext cx="114300" cy="133350"/>
          </a:xfrm>
          <a:prstGeom prst="rect">
            <a:avLst/>
          </a:prstGeom>
          <a:noFill/>
        </p:spPr>
      </p:pic>
      <p:pic>
        <p:nvPicPr>
          <p:cNvPr id="2051" name="Picture 3" descr="Database 'DIH - Traités &amp; Commentaires', View '1. Tous traités \1.2. Par Articles'">
            <a:hlinkClick r:id="rId4"/>
          </p:cNvPr>
          <p:cNvPicPr>
            <a:picLocks noChangeAspect="1" noChangeArrowheads="1"/>
          </p:cNvPicPr>
          <p:nvPr/>
        </p:nvPicPr>
        <p:blipFill>
          <a:blip r:embed="rId3" cstate="print"/>
          <a:srcRect/>
          <a:stretch>
            <a:fillRect/>
          </a:stretch>
        </p:blipFill>
        <p:spPr bwMode="auto">
          <a:xfrm>
            <a:off x="10045700" y="-2197100"/>
            <a:ext cx="114300" cy="133350"/>
          </a:xfrm>
          <a:prstGeom prst="rect">
            <a:avLst/>
          </a:prstGeom>
          <a:noFill/>
        </p:spPr>
      </p:pic>
      <p:sp>
        <p:nvSpPr>
          <p:cNvPr id="12" name="Rectangle 11"/>
          <p:cNvSpPr/>
          <p:nvPr/>
        </p:nvSpPr>
        <p:spPr>
          <a:xfrm>
            <a:off x="539552" y="1268760"/>
            <a:ext cx="3816424" cy="461665"/>
          </a:xfrm>
          <a:prstGeom prst="rect">
            <a:avLst/>
          </a:prstGeom>
        </p:spPr>
        <p:txBody>
          <a:bodyPr wrap="square">
            <a:spAutoFit/>
          </a:bodyPr>
          <a:lstStyle/>
          <a:p>
            <a:pPr lvl="0" eaLnBrk="0" fontAlgn="base" hangingPunct="0">
              <a:spcBef>
                <a:spcPct val="0"/>
              </a:spcBef>
              <a:spcAft>
                <a:spcPct val="0"/>
              </a:spcAft>
            </a:pPr>
            <a:r>
              <a:rPr lang="fr-BE" sz="2400" b="1" dirty="0" smtClean="0">
                <a:solidFill>
                  <a:schemeClr val="tx1">
                    <a:lumMod val="95000"/>
                  </a:schemeClr>
                </a:solidFill>
                <a:ea typeface="Times New Roman" pitchFamily="18" charset="0"/>
                <a:cs typeface="Arial" pitchFamily="34" charset="0"/>
              </a:rPr>
              <a:t>Et pourtant…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sp>
        <p:nvSpPr>
          <p:cNvPr id="9" name="ZoneTexte 8"/>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548680"/>
            <a:ext cx="8064896" cy="461665"/>
          </a:xfrm>
          <a:prstGeom prst="rect">
            <a:avLst/>
          </a:prstGeom>
        </p:spPr>
        <p:txBody>
          <a:bodyPr wrap="square">
            <a:spAutoFit/>
          </a:bodyPr>
          <a:lstStyle/>
          <a:p>
            <a:pPr lvl="0" eaLnBrk="0" fontAlgn="base" hangingPunct="0">
              <a:spcBef>
                <a:spcPct val="0"/>
              </a:spcBef>
              <a:spcAft>
                <a:spcPct val="0"/>
              </a:spcAft>
            </a:pPr>
            <a:r>
              <a:rPr lang="fr-BE" sz="2400" b="1" dirty="0" smtClean="0">
                <a:solidFill>
                  <a:schemeClr val="tx1">
                    <a:lumMod val="95000"/>
                  </a:schemeClr>
                </a:solidFill>
                <a:ea typeface="Times New Roman" pitchFamily="18" charset="0"/>
                <a:cs typeface="Arial" pitchFamily="34" charset="0"/>
              </a:rPr>
              <a:t>« À la base de toute recherche, un étonnement… » (3/3)</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2050" name="Picture 2" descr="Database 'DIH - Traités &amp; Commentaires', View 'COMART'">
            <a:hlinkClick r:id="rId3"/>
          </p:cNvPr>
          <p:cNvPicPr>
            <a:picLocks noChangeAspect="1" noChangeArrowheads="1"/>
          </p:cNvPicPr>
          <p:nvPr/>
        </p:nvPicPr>
        <p:blipFill>
          <a:blip r:embed="rId4" cstate="print"/>
          <a:srcRect/>
          <a:stretch>
            <a:fillRect/>
          </a:stretch>
        </p:blipFill>
        <p:spPr bwMode="auto">
          <a:xfrm>
            <a:off x="1108075" y="-4394200"/>
            <a:ext cx="114300" cy="133350"/>
          </a:xfrm>
          <a:prstGeom prst="rect">
            <a:avLst/>
          </a:prstGeom>
          <a:noFill/>
        </p:spPr>
      </p:pic>
      <p:pic>
        <p:nvPicPr>
          <p:cNvPr id="2051" name="Picture 3" descr="Database 'DIH - Traités &amp; Commentaires', View '1. Tous traités \1.2. Par Articles'">
            <a:hlinkClick r:id="rId5"/>
          </p:cNvPr>
          <p:cNvPicPr>
            <a:picLocks noChangeAspect="1" noChangeArrowheads="1"/>
          </p:cNvPicPr>
          <p:nvPr/>
        </p:nvPicPr>
        <p:blipFill>
          <a:blip r:embed="rId4" cstate="print"/>
          <a:srcRect/>
          <a:stretch>
            <a:fillRect/>
          </a:stretch>
        </p:blipFill>
        <p:spPr bwMode="auto">
          <a:xfrm>
            <a:off x="10045700" y="-2197100"/>
            <a:ext cx="114300" cy="133350"/>
          </a:xfrm>
          <a:prstGeom prst="rect">
            <a:avLst/>
          </a:prstGeom>
          <a:noFill/>
        </p:spPr>
      </p:pic>
      <p:sp>
        <p:nvSpPr>
          <p:cNvPr id="12" name="Rectangle 11"/>
          <p:cNvSpPr/>
          <p:nvPr/>
        </p:nvSpPr>
        <p:spPr>
          <a:xfrm>
            <a:off x="539552" y="1268760"/>
            <a:ext cx="3816424" cy="461665"/>
          </a:xfrm>
          <a:prstGeom prst="rect">
            <a:avLst/>
          </a:prstGeom>
        </p:spPr>
        <p:txBody>
          <a:bodyPr wrap="square">
            <a:spAutoFit/>
          </a:bodyPr>
          <a:lstStyle/>
          <a:p>
            <a:pPr lvl="0" eaLnBrk="0" fontAlgn="base" hangingPunct="0">
              <a:spcBef>
                <a:spcPct val="0"/>
              </a:spcBef>
              <a:spcAft>
                <a:spcPct val="0"/>
              </a:spcAft>
            </a:pPr>
            <a:r>
              <a:rPr lang="fr-BE" sz="2400" b="1" dirty="0" smtClean="0">
                <a:solidFill>
                  <a:schemeClr val="tx1">
                    <a:lumMod val="95000"/>
                  </a:schemeClr>
                </a:solidFill>
                <a:ea typeface="Times New Roman" pitchFamily="18" charset="0"/>
                <a:cs typeface="Arial" pitchFamily="34" charset="0"/>
              </a:rPr>
              <a:t>Et pourtant…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pic>
        <p:nvPicPr>
          <p:cNvPr id="13" name="Nato Bombing on Grdelica Bridge - first strike.avi">
            <a:hlinkClick r:id="" action="ppaction://media"/>
          </p:cNvPr>
          <p:cNvPicPr>
            <a:picLocks noRot="1" noChangeAspect="1"/>
          </p:cNvPicPr>
          <p:nvPr>
            <a:videoFile r:link="rId1"/>
          </p:nvPr>
        </p:nvPicPr>
        <p:blipFill>
          <a:blip r:embed="rId6" cstate="print"/>
          <a:stretch>
            <a:fillRect/>
          </a:stretch>
        </p:blipFill>
        <p:spPr>
          <a:xfrm>
            <a:off x="971600" y="1988840"/>
            <a:ext cx="3048000" cy="2286000"/>
          </a:xfrm>
          <a:prstGeom prst="rect">
            <a:avLst/>
          </a:prstGeom>
        </p:spPr>
      </p:pic>
      <p:sp>
        <p:nvSpPr>
          <p:cNvPr id="10" name="ZoneTexte 9"/>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06"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remove" display="0">
                  <p:stCondLst>
                    <p:cond delay="indefinite"/>
                  </p:stCondLst>
                  <p:endCondLst>
                    <p:cond evt="onNext" delay="0">
                      <p:tgtEl>
                        <p:sldTgt/>
                      </p:tgtEl>
                    </p:cond>
                    <p:cond evt="onPrev" delay="0">
                      <p:tgtEl>
                        <p:sldTgt/>
                      </p:tgtEl>
                    </p:cond>
                  </p:endCondLst>
                </p:cTn>
                <p:tgtEl>
                  <p:spTgt spid="13"/>
                </p:tgtEl>
              </p:cMediaNode>
            </p:video>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548680"/>
            <a:ext cx="8064896" cy="461665"/>
          </a:xfrm>
          <a:prstGeom prst="rect">
            <a:avLst/>
          </a:prstGeom>
        </p:spPr>
        <p:txBody>
          <a:bodyPr wrap="square">
            <a:spAutoFit/>
          </a:bodyPr>
          <a:lstStyle/>
          <a:p>
            <a:pPr lvl="0" eaLnBrk="0" fontAlgn="base" hangingPunct="0">
              <a:spcBef>
                <a:spcPct val="0"/>
              </a:spcBef>
              <a:spcAft>
                <a:spcPct val="0"/>
              </a:spcAft>
            </a:pPr>
            <a:r>
              <a:rPr lang="fr-BE" sz="2400" b="1" dirty="0" smtClean="0">
                <a:solidFill>
                  <a:schemeClr val="tx1">
                    <a:lumMod val="95000"/>
                  </a:schemeClr>
                </a:solidFill>
                <a:ea typeface="Times New Roman" pitchFamily="18" charset="0"/>
                <a:cs typeface="Arial" pitchFamily="34" charset="0"/>
              </a:rPr>
              <a:t>« À la base de toute recherche, un étonnement… » (3/3)</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2050" name="Picture 2" descr="Database 'DIH - Traités &amp; Commentaires', View 'COMART'">
            <a:hlinkClick r:id="rId4"/>
          </p:cNvPr>
          <p:cNvPicPr>
            <a:picLocks noChangeAspect="1" noChangeArrowheads="1"/>
          </p:cNvPicPr>
          <p:nvPr/>
        </p:nvPicPr>
        <p:blipFill>
          <a:blip r:embed="rId5" cstate="print"/>
          <a:srcRect/>
          <a:stretch>
            <a:fillRect/>
          </a:stretch>
        </p:blipFill>
        <p:spPr bwMode="auto">
          <a:xfrm>
            <a:off x="1108075" y="-4394200"/>
            <a:ext cx="114300" cy="133350"/>
          </a:xfrm>
          <a:prstGeom prst="rect">
            <a:avLst/>
          </a:prstGeom>
          <a:noFill/>
        </p:spPr>
      </p:pic>
      <p:pic>
        <p:nvPicPr>
          <p:cNvPr id="2051" name="Picture 3" descr="Database 'DIH - Traités &amp; Commentaires', View '1. Tous traités \1.2. Par Articles'">
            <a:hlinkClick r:id="rId6"/>
          </p:cNvPr>
          <p:cNvPicPr>
            <a:picLocks noChangeAspect="1" noChangeArrowheads="1"/>
          </p:cNvPicPr>
          <p:nvPr/>
        </p:nvPicPr>
        <p:blipFill>
          <a:blip r:embed="rId5" cstate="print"/>
          <a:srcRect/>
          <a:stretch>
            <a:fillRect/>
          </a:stretch>
        </p:blipFill>
        <p:spPr bwMode="auto">
          <a:xfrm>
            <a:off x="10045700" y="-2197100"/>
            <a:ext cx="114300" cy="133350"/>
          </a:xfrm>
          <a:prstGeom prst="rect">
            <a:avLst/>
          </a:prstGeom>
          <a:noFill/>
        </p:spPr>
      </p:pic>
      <p:sp>
        <p:nvSpPr>
          <p:cNvPr id="12" name="Rectangle 11"/>
          <p:cNvSpPr/>
          <p:nvPr/>
        </p:nvSpPr>
        <p:spPr>
          <a:xfrm>
            <a:off x="539552" y="1268760"/>
            <a:ext cx="3816424" cy="461665"/>
          </a:xfrm>
          <a:prstGeom prst="rect">
            <a:avLst/>
          </a:prstGeom>
        </p:spPr>
        <p:txBody>
          <a:bodyPr wrap="square">
            <a:spAutoFit/>
          </a:bodyPr>
          <a:lstStyle/>
          <a:p>
            <a:pPr lvl="0" eaLnBrk="0" fontAlgn="base" hangingPunct="0">
              <a:spcBef>
                <a:spcPct val="0"/>
              </a:spcBef>
              <a:spcAft>
                <a:spcPct val="0"/>
              </a:spcAft>
            </a:pPr>
            <a:r>
              <a:rPr lang="fr-BE" sz="2400" b="1" dirty="0" smtClean="0">
                <a:solidFill>
                  <a:schemeClr val="tx1">
                    <a:lumMod val="95000"/>
                  </a:schemeClr>
                </a:solidFill>
                <a:ea typeface="Times New Roman" pitchFamily="18" charset="0"/>
                <a:cs typeface="Arial" pitchFamily="34" charset="0"/>
              </a:rPr>
              <a:t>Et pourtant…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pic>
        <p:nvPicPr>
          <p:cNvPr id="13" name="Nato Bombing on Grdelica Bridge - first strike.avi">
            <a:hlinkClick r:id="" action="ppaction://media"/>
          </p:cNvPr>
          <p:cNvPicPr>
            <a:picLocks noRot="1" noChangeAspect="1"/>
          </p:cNvPicPr>
          <p:nvPr>
            <a:videoFile r:link="rId1"/>
          </p:nvPr>
        </p:nvPicPr>
        <p:blipFill>
          <a:blip r:embed="rId7" cstate="print"/>
          <a:stretch>
            <a:fillRect/>
          </a:stretch>
        </p:blipFill>
        <p:spPr>
          <a:xfrm>
            <a:off x="971600" y="1988840"/>
            <a:ext cx="3048000" cy="2286000"/>
          </a:xfrm>
          <a:prstGeom prst="rect">
            <a:avLst/>
          </a:prstGeom>
        </p:spPr>
      </p:pic>
      <p:pic>
        <p:nvPicPr>
          <p:cNvPr id="10" name="Nato Bombing on Grdelica Bridge - second strike.avi">
            <a:hlinkClick r:id="" action="ppaction://media"/>
          </p:cNvPr>
          <p:cNvPicPr>
            <a:picLocks noRot="1" noChangeAspect="1"/>
          </p:cNvPicPr>
          <p:nvPr>
            <a:videoFile r:link="rId2"/>
          </p:nvPr>
        </p:nvPicPr>
        <p:blipFill>
          <a:blip r:embed="rId8" cstate="print"/>
          <a:stretch>
            <a:fillRect/>
          </a:stretch>
        </p:blipFill>
        <p:spPr>
          <a:xfrm>
            <a:off x="5148064" y="1988840"/>
            <a:ext cx="3048000" cy="2286000"/>
          </a:xfrm>
          <a:prstGeom prst="rect">
            <a:avLst/>
          </a:prstGeom>
        </p:spPr>
      </p:pic>
      <p:sp>
        <p:nvSpPr>
          <p:cNvPr id="11" name="ZoneTexte 10"/>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303"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remove" display="0">
                  <p:stCondLst>
                    <p:cond delay="indefinite"/>
                  </p:stCondLst>
                  <p:endCondLst>
                    <p:cond evt="onNext" delay="0">
                      <p:tgtEl>
                        <p:sldTgt/>
                      </p:tgtEl>
                    </p:cond>
                    <p:cond evt="onPrev" delay="0">
                      <p:tgtEl>
                        <p:sldTgt/>
                      </p:tgtEl>
                    </p:cond>
                  </p:end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seq concurrent="1" nextAc="seek">
              <p:cTn id="13" restart="whenNotActive" fill="hold" evtFilter="cancelBubble" nodeType="interactiveSeq">
                <p:stCondLst>
                  <p:cond evt="onClick" delay="0">
                    <p:tgtEl>
                      <p:spTgt spid="13"/>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13"/>
                                        </p:tgtEl>
                                      </p:cBhvr>
                                    </p:cmd>
                                  </p:childTnLst>
                                </p:cTn>
                              </p:par>
                            </p:childTnLst>
                          </p:cTn>
                        </p:par>
                      </p:childTnLst>
                    </p:cTn>
                  </p:par>
                </p:childTnLst>
              </p:cTn>
              <p:nextCondLst>
                <p:cond evt="onClick" delay="0">
                  <p:tgtEl>
                    <p:spTgt spid="13"/>
                  </p:tgtEl>
                </p:cond>
              </p:nextCondLst>
            </p:seq>
            <p:video>
              <p:cMediaNode>
                <p:cTn id="18" fill="hold" display="0">
                  <p:stCondLst>
                    <p:cond delay="indefinite"/>
                  </p:stCondLst>
                  <p:endCondLst>
                    <p:cond evt="onNext" delay="0">
                      <p:tgtEl>
                        <p:sldTgt/>
                      </p:tgtEl>
                    </p:cond>
                    <p:cond evt="onPrev" delay="0">
                      <p:tgtEl>
                        <p:sldTgt/>
                      </p:tgtEl>
                    </p:cond>
                  </p:endCondLst>
                </p:cTn>
                <p:tgtEl>
                  <p:spTgt spid="13"/>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548680"/>
            <a:ext cx="8064896" cy="461665"/>
          </a:xfrm>
          <a:prstGeom prst="rect">
            <a:avLst/>
          </a:prstGeom>
        </p:spPr>
        <p:txBody>
          <a:bodyPr wrap="square">
            <a:spAutoFit/>
          </a:bodyPr>
          <a:lstStyle/>
          <a:p>
            <a:pPr lvl="0" eaLnBrk="0" fontAlgn="base" hangingPunct="0">
              <a:spcBef>
                <a:spcPct val="0"/>
              </a:spcBef>
              <a:spcAft>
                <a:spcPct val="0"/>
              </a:spcAft>
            </a:pPr>
            <a:r>
              <a:rPr lang="fr-BE" sz="2400" b="1" dirty="0" smtClean="0">
                <a:solidFill>
                  <a:schemeClr val="tx1">
                    <a:lumMod val="95000"/>
                  </a:schemeClr>
                </a:solidFill>
                <a:ea typeface="Times New Roman" pitchFamily="18" charset="0"/>
                <a:cs typeface="Arial" pitchFamily="34" charset="0"/>
              </a:rPr>
              <a:t>« À la base de toute recherche, un étonnement… » (3/3)</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2050" name="Picture 2" descr="Database 'DIH - Traités &amp; Commentaires', View 'COMART'">
            <a:hlinkClick r:id="rId4"/>
          </p:cNvPr>
          <p:cNvPicPr>
            <a:picLocks noChangeAspect="1" noChangeArrowheads="1"/>
          </p:cNvPicPr>
          <p:nvPr/>
        </p:nvPicPr>
        <p:blipFill>
          <a:blip r:embed="rId5" cstate="print"/>
          <a:srcRect/>
          <a:stretch>
            <a:fillRect/>
          </a:stretch>
        </p:blipFill>
        <p:spPr bwMode="auto">
          <a:xfrm>
            <a:off x="1108075" y="-4394200"/>
            <a:ext cx="114300" cy="133350"/>
          </a:xfrm>
          <a:prstGeom prst="rect">
            <a:avLst/>
          </a:prstGeom>
          <a:noFill/>
        </p:spPr>
      </p:pic>
      <p:pic>
        <p:nvPicPr>
          <p:cNvPr id="2051" name="Picture 3" descr="Database 'DIH - Traités &amp; Commentaires', View '1. Tous traités \1.2. Par Articles'">
            <a:hlinkClick r:id="rId6"/>
          </p:cNvPr>
          <p:cNvPicPr>
            <a:picLocks noChangeAspect="1" noChangeArrowheads="1"/>
          </p:cNvPicPr>
          <p:nvPr/>
        </p:nvPicPr>
        <p:blipFill>
          <a:blip r:embed="rId5" cstate="print"/>
          <a:srcRect/>
          <a:stretch>
            <a:fillRect/>
          </a:stretch>
        </p:blipFill>
        <p:spPr bwMode="auto">
          <a:xfrm>
            <a:off x="10045700" y="-2197100"/>
            <a:ext cx="114300" cy="133350"/>
          </a:xfrm>
          <a:prstGeom prst="rect">
            <a:avLst/>
          </a:prstGeom>
          <a:noFill/>
        </p:spPr>
      </p:pic>
      <p:sp>
        <p:nvSpPr>
          <p:cNvPr id="12" name="Rectangle 11"/>
          <p:cNvSpPr/>
          <p:nvPr/>
        </p:nvSpPr>
        <p:spPr>
          <a:xfrm>
            <a:off x="539552" y="1268760"/>
            <a:ext cx="3816424" cy="461665"/>
          </a:xfrm>
          <a:prstGeom prst="rect">
            <a:avLst/>
          </a:prstGeom>
        </p:spPr>
        <p:txBody>
          <a:bodyPr wrap="square">
            <a:spAutoFit/>
          </a:bodyPr>
          <a:lstStyle/>
          <a:p>
            <a:pPr lvl="0" eaLnBrk="0" fontAlgn="base" hangingPunct="0">
              <a:spcBef>
                <a:spcPct val="0"/>
              </a:spcBef>
              <a:spcAft>
                <a:spcPct val="0"/>
              </a:spcAft>
            </a:pPr>
            <a:r>
              <a:rPr lang="fr-BE" sz="2400" b="1" dirty="0" smtClean="0">
                <a:solidFill>
                  <a:schemeClr val="tx1">
                    <a:lumMod val="95000"/>
                  </a:schemeClr>
                </a:solidFill>
                <a:ea typeface="Times New Roman" pitchFamily="18" charset="0"/>
                <a:cs typeface="Arial" pitchFamily="34" charset="0"/>
              </a:rPr>
              <a:t>Et pourtant…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pic>
        <p:nvPicPr>
          <p:cNvPr id="13" name="Nato Bombing on Grdelica Bridge - first strike.avi">
            <a:hlinkClick r:id="" action="ppaction://media"/>
          </p:cNvPr>
          <p:cNvPicPr>
            <a:picLocks noRot="1" noChangeAspect="1"/>
          </p:cNvPicPr>
          <p:nvPr>
            <a:videoFile r:link="rId1"/>
          </p:nvPr>
        </p:nvPicPr>
        <p:blipFill>
          <a:blip r:embed="rId7" cstate="print"/>
          <a:stretch>
            <a:fillRect/>
          </a:stretch>
        </p:blipFill>
        <p:spPr>
          <a:xfrm>
            <a:off x="971600" y="1988840"/>
            <a:ext cx="3048000" cy="2286000"/>
          </a:xfrm>
          <a:prstGeom prst="rect">
            <a:avLst/>
          </a:prstGeom>
        </p:spPr>
      </p:pic>
      <p:pic>
        <p:nvPicPr>
          <p:cNvPr id="10" name="Nato Bombing on Grdelica Bridge - second strike.avi">
            <a:hlinkClick r:id="" action="ppaction://media"/>
          </p:cNvPr>
          <p:cNvPicPr>
            <a:picLocks noRot="1" noChangeAspect="1"/>
          </p:cNvPicPr>
          <p:nvPr>
            <a:videoFile r:link="rId2"/>
          </p:nvPr>
        </p:nvPicPr>
        <p:blipFill>
          <a:blip r:embed="rId8" cstate="print"/>
          <a:stretch>
            <a:fillRect/>
          </a:stretch>
        </p:blipFill>
        <p:spPr>
          <a:xfrm>
            <a:off x="5148064" y="1988840"/>
            <a:ext cx="3048000" cy="2286000"/>
          </a:xfrm>
          <a:prstGeom prst="rect">
            <a:avLst/>
          </a:prstGeom>
        </p:spPr>
      </p:pic>
      <p:sp>
        <p:nvSpPr>
          <p:cNvPr id="11" name="Rectangle 10"/>
          <p:cNvSpPr/>
          <p:nvPr/>
        </p:nvSpPr>
        <p:spPr>
          <a:xfrm>
            <a:off x="539552" y="4221088"/>
            <a:ext cx="8064896" cy="461665"/>
          </a:xfrm>
          <a:prstGeom prst="rect">
            <a:avLst/>
          </a:prstGeom>
        </p:spPr>
        <p:txBody>
          <a:bodyPr wrap="square">
            <a:spAutoFit/>
          </a:bodyPr>
          <a:lstStyle/>
          <a:p>
            <a:pPr lvl="0" eaLnBrk="0" fontAlgn="base" hangingPunct="0">
              <a:spcBef>
                <a:spcPct val="0"/>
              </a:spcBef>
              <a:spcAft>
                <a:spcPct val="0"/>
              </a:spcAft>
            </a:pPr>
            <a:r>
              <a:rPr lang="fr-BE" sz="2400" dirty="0" smtClean="0">
                <a:solidFill>
                  <a:schemeClr val="tx1">
                    <a:lumMod val="95000"/>
                  </a:schemeClr>
                </a:solidFill>
                <a:ea typeface="Times New Roman" pitchFamily="18" charset="0"/>
                <a:cs typeface="Arial" pitchFamily="34" charset="0"/>
              </a:rPr>
              <a:t>             Première frappe                                 Seconde frappe</a:t>
            </a:r>
            <a:endParaRPr kumimoji="0" lang="fr-BE" i="0" u="none" strike="noStrike" cap="none" normalizeH="0" dirty="0" smtClean="0">
              <a:ln>
                <a:noFill/>
              </a:ln>
              <a:solidFill>
                <a:schemeClr val="tx1">
                  <a:lumMod val="95000"/>
                </a:schemeClr>
              </a:solidFill>
              <a:effectLst/>
              <a:ea typeface="Times New Roman" pitchFamily="18" charset="0"/>
              <a:cs typeface="Arial" pitchFamily="34" charset="0"/>
            </a:endParaRPr>
          </a:p>
        </p:txBody>
      </p:sp>
      <p:sp>
        <p:nvSpPr>
          <p:cNvPr id="14" name="Rectangle 13"/>
          <p:cNvSpPr/>
          <p:nvPr/>
        </p:nvSpPr>
        <p:spPr>
          <a:xfrm>
            <a:off x="107504" y="4609435"/>
            <a:ext cx="8928992" cy="1915909"/>
          </a:xfrm>
          <a:prstGeom prst="rect">
            <a:avLst/>
          </a:prstGeom>
        </p:spPr>
        <p:txBody>
          <a:bodyPr wrap="square">
            <a:spAutoFit/>
          </a:bodyPr>
          <a:lstStyle/>
          <a:p>
            <a:pPr lvl="0" algn="just" eaLnBrk="0" fontAlgn="base" hangingPunct="0">
              <a:spcBef>
                <a:spcPct val="0"/>
              </a:spcBef>
              <a:spcAft>
                <a:spcPct val="0"/>
              </a:spcAft>
            </a:pPr>
            <a:r>
              <a:rPr lang="en-US" sz="1200" dirty="0" smtClean="0"/>
              <a:t>“On 12 April 1999, a NATO aircraft launched two laser guided bombs at the </a:t>
            </a:r>
            <a:r>
              <a:rPr lang="en-US" sz="1200" dirty="0" err="1" smtClean="0"/>
              <a:t>Leskovac</a:t>
            </a:r>
            <a:r>
              <a:rPr lang="en-US" sz="1200" dirty="0" smtClean="0"/>
              <a:t> railway bridge over the </a:t>
            </a:r>
            <a:r>
              <a:rPr lang="en-US" sz="1200" dirty="0" err="1" smtClean="0"/>
              <a:t>Grdelica</a:t>
            </a:r>
            <a:r>
              <a:rPr lang="en-US" sz="1200" dirty="0" smtClean="0"/>
              <a:t> gorge and </a:t>
            </a:r>
            <a:r>
              <a:rPr lang="en-US" sz="1200" dirty="0" err="1" smtClean="0"/>
              <a:t>Juzna</a:t>
            </a:r>
            <a:r>
              <a:rPr lang="en-US" sz="1200" dirty="0" smtClean="0"/>
              <a:t> Morava river, in eastern Serbia. A 5-carriage passenger train, travelling from Belgrade to </a:t>
            </a:r>
            <a:r>
              <a:rPr lang="en-US" sz="1200" dirty="0" err="1" smtClean="0"/>
              <a:t>Ristovac</a:t>
            </a:r>
            <a:r>
              <a:rPr lang="en-US" sz="1200" dirty="0" smtClean="0"/>
              <a:t> on the Macedonian border, was crossing the bridge at the time, and was struck by both missiles. The various reports made of this incident concur that the incident occurred at about 11.40 a.m. At least ten people were killed in this incident and at least 15 individuals were injured. The designated target was the railway bridge, which was claimed to be part of a re-supply route being used for Serb forces in Kosovo. After launching the first bomb, the person controlling the weapon, at the last instant before impact, sighted movement on the bridge. The controller was unable to dump the bomb at that stage and it hit the train, the impact of the bomb cutting the second of the passenger coaches in half. </a:t>
            </a:r>
            <a:r>
              <a:rPr lang="en-US" sz="1200" dirty="0" err="1" smtClean="0"/>
              <a:t>Realising</a:t>
            </a:r>
            <a:r>
              <a:rPr lang="en-US" sz="1200" dirty="0" smtClean="0"/>
              <a:t> the bridge was still intact, the controller picked a second aim point on the bridge at the opposite end from where the train had come and launched the second bomb. In the meantime the train had slid forward as a result of the original impact and parts of the train were also hit by the second bomb”.</a:t>
            </a:r>
          </a:p>
          <a:p>
            <a:pPr lvl="0" algn="r" eaLnBrk="0" fontAlgn="base" hangingPunct="0">
              <a:spcBef>
                <a:spcPct val="0"/>
              </a:spcBef>
              <a:spcAft>
                <a:spcPct val="0"/>
              </a:spcAft>
            </a:pPr>
            <a:r>
              <a:rPr kumimoji="0" lang="en-US" sz="1050" i="0" u="none" strike="noStrike" cap="none" normalizeH="0" dirty="0" smtClean="0">
                <a:ln>
                  <a:noFill/>
                </a:ln>
                <a:solidFill>
                  <a:schemeClr val="tx1">
                    <a:lumMod val="95000"/>
                  </a:schemeClr>
                </a:solidFill>
                <a:effectLst/>
                <a:ea typeface="Times New Roman" pitchFamily="18" charset="0"/>
                <a:cs typeface="Arial" pitchFamily="34" charset="0"/>
              </a:rPr>
              <a:t>Source : TPIY, </a:t>
            </a:r>
            <a:r>
              <a:rPr kumimoji="0" lang="en-US" sz="1050" i="0" u="none" strike="noStrike" cap="none" normalizeH="0" dirty="0" err="1" smtClean="0">
                <a:ln>
                  <a:noFill/>
                </a:ln>
                <a:solidFill>
                  <a:schemeClr val="tx1">
                    <a:lumMod val="95000"/>
                  </a:schemeClr>
                </a:solidFill>
                <a:effectLst/>
                <a:ea typeface="Times New Roman" pitchFamily="18" charset="0"/>
                <a:cs typeface="Arial" pitchFamily="34" charset="0"/>
              </a:rPr>
              <a:t>Fianl</a:t>
            </a:r>
            <a:r>
              <a:rPr kumimoji="0" lang="en-US" sz="1050" i="0" u="none" strike="noStrike" cap="none" normalizeH="0" dirty="0" smtClean="0">
                <a:ln>
                  <a:noFill/>
                </a:ln>
                <a:solidFill>
                  <a:schemeClr val="tx1">
                    <a:lumMod val="95000"/>
                  </a:schemeClr>
                </a:solidFill>
                <a:effectLst/>
                <a:ea typeface="Times New Roman" pitchFamily="18" charset="0"/>
                <a:cs typeface="Arial" pitchFamily="34" charset="0"/>
              </a:rPr>
              <a:t> Report to the Prosecutor by the Committee Established to Review the NATO Bombing Campaign Against the FRY, 2001, p. 20.</a:t>
            </a:r>
            <a:endParaRPr kumimoji="0" lang="fr-BE" sz="1050" i="0" u="none" strike="noStrike" cap="none" normalizeH="0" dirty="0" smtClean="0">
              <a:ln>
                <a:noFill/>
              </a:ln>
              <a:solidFill>
                <a:schemeClr val="tx1">
                  <a:lumMod val="95000"/>
                </a:schemeClr>
              </a:solidFill>
              <a:effectLst/>
              <a:ea typeface="Times New Roman" pitchFamily="18" charset="0"/>
              <a:cs typeface="Arial" pitchFamily="34" charset="0"/>
            </a:endParaRPr>
          </a:p>
        </p:txBody>
      </p:sp>
      <p:sp>
        <p:nvSpPr>
          <p:cNvPr id="15" name="ZoneTexte 14"/>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3"/>
                                        </p:tgtEl>
                                      </p:cBhvr>
                                    </p:cmd>
                                  </p:childTnLst>
                                </p:cTn>
                              </p:par>
                            </p:childTnLst>
                          </p:cTn>
                        </p:par>
                      </p:childTnLst>
                    </p:cTn>
                  </p:par>
                </p:childTnLst>
              </p:cTn>
              <p:nextCondLst>
                <p:cond evt="onClick" delay="0">
                  <p:tgtEl>
                    <p:spTgt spid="13"/>
                  </p:tgtEl>
                </p:cond>
              </p:nextCondLst>
            </p:seq>
            <p:video>
              <p:cMediaNode>
                <p:cTn id="7" fill="hold" display="0">
                  <p:stCondLst>
                    <p:cond delay="indefinite"/>
                  </p:stCondLst>
                  <p:endCondLst>
                    <p:cond evt="onNext" delay="0">
                      <p:tgtEl>
                        <p:sldTgt/>
                      </p:tgtEl>
                    </p:cond>
                    <p:cond evt="onPrev" delay="0">
                      <p:tgtEl>
                        <p:sldTgt/>
                      </p:tgtEl>
                    </p:cond>
                  </p:endCondLst>
                </p:cTn>
                <p:tgtEl>
                  <p:spTgt spid="13"/>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video>
              <p:cMediaNode>
                <p:cTn id="13" fill="hold" display="0">
                  <p:stCondLst>
                    <p:cond delay="indefinite"/>
                  </p:stCondLst>
                  <p:endCondLst>
                    <p:cond evt="onNext" delay="0">
                      <p:tgtEl>
                        <p:sldTgt/>
                      </p:tgtEl>
                    </p:cond>
                    <p:cond evt="onPrev" delay="0">
                      <p:tgtEl>
                        <p:sldTgt/>
                      </p:tgtEl>
                    </p:cond>
                  </p:endCondLst>
                </p:cTn>
                <p:tgtEl>
                  <p:spTgt spid="10"/>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548680"/>
            <a:ext cx="8064896" cy="461665"/>
          </a:xfrm>
          <a:prstGeom prst="rect">
            <a:avLst/>
          </a:prstGeom>
        </p:spPr>
        <p:txBody>
          <a:bodyPr wrap="square">
            <a:spAutoFit/>
          </a:bodyPr>
          <a:lstStyle/>
          <a:p>
            <a:pPr lvl="0" eaLnBrk="0" fontAlgn="base" hangingPunct="0">
              <a:spcBef>
                <a:spcPct val="0"/>
              </a:spcBef>
              <a:spcAft>
                <a:spcPct val="0"/>
              </a:spcAft>
            </a:pPr>
            <a:r>
              <a:rPr lang="fr-BE" sz="2400" b="1" dirty="0" smtClean="0">
                <a:solidFill>
                  <a:schemeClr val="tx1">
                    <a:lumMod val="95000"/>
                  </a:schemeClr>
                </a:solidFill>
                <a:ea typeface="Times New Roman" pitchFamily="18" charset="0"/>
                <a:cs typeface="Arial" pitchFamily="34" charset="0"/>
              </a:rPr>
              <a:t>Démarche méthodologique</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ZoneTexte 5"/>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548680"/>
            <a:ext cx="8064896" cy="461665"/>
          </a:xfrm>
          <a:prstGeom prst="rect">
            <a:avLst/>
          </a:prstGeom>
        </p:spPr>
        <p:txBody>
          <a:bodyPr wrap="square">
            <a:spAutoFit/>
          </a:bodyPr>
          <a:lstStyle/>
          <a:p>
            <a:pPr lvl="0" eaLnBrk="0" fontAlgn="base" hangingPunct="0">
              <a:spcBef>
                <a:spcPct val="0"/>
              </a:spcBef>
              <a:spcAft>
                <a:spcPct val="0"/>
              </a:spcAft>
            </a:pPr>
            <a:r>
              <a:rPr lang="fr-BE" sz="2400" b="1" dirty="0" smtClean="0">
                <a:solidFill>
                  <a:schemeClr val="tx1">
                    <a:lumMod val="95000"/>
                  </a:schemeClr>
                </a:solidFill>
                <a:ea typeface="Times New Roman" pitchFamily="18" charset="0"/>
                <a:cs typeface="Arial" pitchFamily="34" charset="0"/>
              </a:rPr>
              <a:t>Démarche méthodologique</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539552" y="1707773"/>
            <a:ext cx="8064896" cy="2585323"/>
          </a:xfrm>
          <a:prstGeom prst="rect">
            <a:avLst/>
          </a:prstGeom>
        </p:spPr>
        <p:txBody>
          <a:bodyPr wrap="square">
            <a:spAutoFit/>
          </a:bodyPr>
          <a:lstStyle/>
          <a:p>
            <a:pPr lvl="0"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Technique juridique</a:t>
            </a:r>
          </a:p>
          <a:p>
            <a:pPr marL="342900" lvl="0" indent="-342900" eaLnBrk="0" fontAlgn="base" hangingPunct="0">
              <a:spcBef>
                <a:spcPct val="0"/>
              </a:spcBef>
              <a:spcAft>
                <a:spcPct val="0"/>
              </a:spcAft>
              <a:buFont typeface="+mj-lt"/>
              <a:buAutoNum type="arabicPeriod"/>
            </a:pPr>
            <a:r>
              <a:rPr lang="fr-BE" dirty="0" smtClean="0">
                <a:solidFill>
                  <a:schemeClr val="tx1">
                    <a:lumMod val="95000"/>
                  </a:schemeClr>
                </a:solidFill>
                <a:ea typeface="Times New Roman" pitchFamily="18" charset="0"/>
                <a:cs typeface="Arial" pitchFamily="34" charset="0"/>
              </a:rPr>
              <a:t>Déterminer le contenu des règles relatives aux précautions dans l’attaque ;</a:t>
            </a:r>
          </a:p>
          <a:p>
            <a:pPr marL="342900" lvl="0" indent="-342900" eaLnBrk="0" fontAlgn="base" hangingPunct="0">
              <a:spcBef>
                <a:spcPct val="0"/>
              </a:spcBef>
              <a:spcAft>
                <a:spcPct val="0"/>
              </a:spcAft>
              <a:buFont typeface="+mj-lt"/>
              <a:buAutoNum type="arabicPeriod"/>
            </a:pPr>
            <a:endParaRPr lang="fr-BE" dirty="0" smtClean="0">
              <a:solidFill>
                <a:schemeClr val="tx1">
                  <a:lumMod val="95000"/>
                </a:schemeClr>
              </a:solidFill>
              <a:ea typeface="Times New Roman" pitchFamily="18" charset="0"/>
              <a:cs typeface="Arial" pitchFamily="34" charset="0"/>
            </a:endParaRPr>
          </a:p>
          <a:p>
            <a:pPr marL="342900" lvl="0" indent="-342900" eaLnBrk="0" fontAlgn="base" hangingPunct="0">
              <a:spcBef>
                <a:spcPct val="0"/>
              </a:spcBef>
              <a:spcAft>
                <a:spcPct val="0"/>
              </a:spcAft>
              <a:buFont typeface="+mj-lt"/>
              <a:buAutoNum type="arabicPeriod"/>
            </a:pPr>
            <a:r>
              <a:rPr lang="fr-BE" dirty="0" smtClean="0">
                <a:solidFill>
                  <a:schemeClr val="tx1">
                    <a:lumMod val="95000"/>
                  </a:schemeClr>
                </a:solidFill>
                <a:ea typeface="Times New Roman" pitchFamily="18" charset="0"/>
                <a:cs typeface="Arial" pitchFamily="34" charset="0"/>
              </a:rPr>
              <a:t>Confronter ce contenu à des précédents afin de déterminer l’inscription ou non de ces derniers dans le droit des conflits armés ;</a:t>
            </a:r>
          </a:p>
          <a:p>
            <a:pPr marL="342900" lvl="0" indent="-342900" eaLnBrk="0" fontAlgn="base" hangingPunct="0">
              <a:spcBef>
                <a:spcPct val="0"/>
              </a:spcBef>
              <a:spcAft>
                <a:spcPct val="0"/>
              </a:spcAft>
              <a:buFont typeface="+mj-lt"/>
              <a:buAutoNum type="arabicPeriod"/>
            </a:pPr>
            <a:endParaRPr lang="fr-BE" dirty="0" smtClean="0">
              <a:solidFill>
                <a:schemeClr val="tx1">
                  <a:lumMod val="95000"/>
                </a:schemeClr>
              </a:solidFill>
              <a:ea typeface="Times New Roman" pitchFamily="18" charset="0"/>
              <a:cs typeface="Arial" pitchFamily="34" charset="0"/>
            </a:endParaRPr>
          </a:p>
          <a:p>
            <a:pPr marL="342900" lvl="0" indent="-342900" eaLnBrk="0" fontAlgn="base" hangingPunct="0">
              <a:spcBef>
                <a:spcPct val="0"/>
              </a:spcBef>
              <a:spcAft>
                <a:spcPct val="0"/>
              </a:spcAft>
              <a:buFont typeface="+mj-lt"/>
              <a:buAutoNum type="arabicPeriod"/>
            </a:pPr>
            <a:r>
              <a:rPr kumimoji="0" lang="fr-BE" i="0" u="none" strike="noStrike" cap="none" normalizeH="0" dirty="0" smtClean="0">
                <a:ln>
                  <a:noFill/>
                </a:ln>
                <a:solidFill>
                  <a:schemeClr val="tx1">
                    <a:lumMod val="95000"/>
                  </a:schemeClr>
                </a:solidFill>
                <a:effectLst/>
                <a:ea typeface="Times New Roman" pitchFamily="18" charset="0"/>
                <a:cs typeface="Arial" pitchFamily="34" charset="0"/>
              </a:rPr>
              <a:t>Confronter ce contenu à des précédents hypothétiquement altéré par l’utilisation de moyens non-utilisés </a:t>
            </a:r>
            <a:r>
              <a:rPr kumimoji="0" lang="fr-BE" i="1" u="none" strike="noStrike" cap="none" normalizeH="0" dirty="0" smtClean="0">
                <a:ln>
                  <a:noFill/>
                </a:ln>
                <a:solidFill>
                  <a:schemeClr val="tx1">
                    <a:lumMod val="95000"/>
                  </a:schemeClr>
                </a:solidFill>
                <a:effectLst/>
                <a:ea typeface="Times New Roman" pitchFamily="18" charset="0"/>
                <a:cs typeface="Arial" pitchFamily="34" charset="0"/>
              </a:rPr>
              <a:t>in </a:t>
            </a:r>
            <a:r>
              <a:rPr kumimoji="0" lang="fr-BE" i="1" u="none" strike="noStrike" cap="none" normalizeH="0" dirty="0" err="1" smtClean="0">
                <a:ln>
                  <a:noFill/>
                </a:ln>
                <a:solidFill>
                  <a:schemeClr val="tx1">
                    <a:lumMod val="95000"/>
                  </a:schemeClr>
                </a:solidFill>
                <a:effectLst/>
                <a:ea typeface="Times New Roman" pitchFamily="18" charset="0"/>
                <a:cs typeface="Arial" pitchFamily="34" charset="0"/>
              </a:rPr>
              <a:t>casu</a:t>
            </a:r>
            <a:r>
              <a:rPr kumimoji="0" lang="fr-BE" i="0" u="none" strike="noStrike" cap="none" normalizeH="0" dirty="0" smtClean="0">
                <a:ln>
                  <a:noFill/>
                </a:ln>
                <a:solidFill>
                  <a:schemeClr val="tx1">
                    <a:lumMod val="95000"/>
                  </a:schemeClr>
                </a:solidFill>
                <a:effectLst/>
                <a:ea typeface="Times New Roman" pitchFamily="18" charset="0"/>
                <a:cs typeface="Arial" pitchFamily="34" charset="0"/>
              </a:rPr>
              <a:t> afin de déterminer l’inscription ou non de ces dernier dans le droit des conflits armés.</a:t>
            </a:r>
          </a:p>
        </p:txBody>
      </p:sp>
      <p:sp>
        <p:nvSpPr>
          <p:cNvPr id="10" name="ZoneTexte 9"/>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6" name="Rectangle 5"/>
          <p:cNvSpPr/>
          <p:nvPr/>
        </p:nvSpPr>
        <p:spPr>
          <a:xfrm>
            <a:off x="2339752" y="1242626"/>
            <a:ext cx="4572000" cy="1754326"/>
          </a:xfrm>
          <a:prstGeom prst="rect">
            <a:avLst/>
          </a:prstGeom>
        </p:spPr>
        <p:txBody>
          <a:bodyPr>
            <a:spAutoFit/>
          </a:bodyPr>
          <a:lstStyle/>
          <a:p>
            <a:pPr lvl="0" algn="ctr" eaLnBrk="0" fontAlgn="base" hangingPunct="0">
              <a:spcBef>
                <a:spcPct val="0"/>
              </a:spcBef>
              <a:spcAft>
                <a:spcPct val="0"/>
              </a:spcAft>
            </a:pPr>
            <a:r>
              <a:rPr lang="fr-BE" dirty="0" smtClean="0">
                <a:solidFill>
                  <a:schemeClr val="tx1">
                    <a:lumMod val="95000"/>
                  </a:schemeClr>
                </a:solidFill>
                <a:ea typeface="Times New Roman" pitchFamily="18" charset="0"/>
                <a:cs typeface="Arial" pitchFamily="34" charset="0"/>
              </a:rPr>
              <a:t>Hypothèse générale</a:t>
            </a:r>
            <a:endParaRPr kumimoji="0" lang="fr-BE" b="0" i="1" u="none" strike="noStrike" cap="none" normalizeH="0" baseline="0" dirty="0" smtClean="0">
              <a:ln>
                <a:noFill/>
              </a:ln>
              <a:solidFill>
                <a:schemeClr val="tx1">
                  <a:lumMod val="95000"/>
                </a:schemeClr>
              </a:solidFill>
              <a:effectLst/>
              <a:ea typeface="Times New Roman" pitchFamily="18" charset="0"/>
              <a:cs typeface="Arial" pitchFamily="34" charset="0"/>
            </a:endParaRPr>
          </a:p>
          <a:p>
            <a:pPr lvl="0" algn="just" eaLnBrk="0" fontAlgn="base" hangingPunct="0">
              <a:spcBef>
                <a:spcPct val="0"/>
              </a:spcBef>
              <a:spcAft>
                <a:spcPct val="0"/>
              </a:spcAft>
            </a:pPr>
            <a:r>
              <a:rPr kumimoji="0" lang="fr-BE" b="0" i="1" u="none" strike="noStrike" cap="none" normalizeH="0" baseline="0" dirty="0" smtClean="0">
                <a:ln>
                  <a:noFill/>
                </a:ln>
                <a:solidFill>
                  <a:schemeClr val="tx1">
                    <a:lumMod val="95000"/>
                  </a:schemeClr>
                </a:solidFill>
                <a:effectLst/>
                <a:ea typeface="Times New Roman" pitchFamily="18" charset="0"/>
                <a:cs typeface="Arial" pitchFamily="34" charset="0"/>
              </a:rPr>
              <a:t>Les nouvelles technologies appuyant l’essor de la guerre aérienne contemporaine permettent-elles aux belligérants de mener leurs actions de manière plus compatible avec les principes de précaution en droit international humanitaire ?</a:t>
            </a:r>
            <a:endParaRPr kumimoji="0" lang="fr-BE" sz="800" b="0" i="0" u="none" strike="noStrike" cap="none" normalizeH="0" baseline="0" dirty="0" smtClean="0">
              <a:ln>
                <a:noFill/>
              </a:ln>
              <a:solidFill>
                <a:schemeClr val="tx1">
                  <a:lumMod val="95000"/>
                </a:schemeClr>
              </a:solidFill>
              <a:effectLst/>
              <a:cs typeface="Arial" pitchFamily="34" charset="0"/>
            </a:endParaRPr>
          </a:p>
        </p:txBody>
      </p:sp>
      <p:sp>
        <p:nvSpPr>
          <p:cNvPr id="7" name="Rectangle 6"/>
          <p:cNvSpPr/>
          <p:nvPr/>
        </p:nvSpPr>
        <p:spPr>
          <a:xfrm>
            <a:off x="539552" y="548680"/>
            <a:ext cx="8064896" cy="461665"/>
          </a:xfrm>
          <a:prstGeom prst="rect">
            <a:avLst/>
          </a:prstGeom>
        </p:spPr>
        <p:txBody>
          <a:bodyPr wrap="square">
            <a:spAutoFit/>
          </a:bodyPr>
          <a:lstStyle/>
          <a:p>
            <a:pPr lvl="0" eaLnBrk="0" fontAlgn="base" hangingPunct="0">
              <a:spcBef>
                <a:spcPct val="0"/>
              </a:spcBef>
              <a:spcAft>
                <a:spcPct val="0"/>
              </a:spcAft>
            </a:pPr>
            <a:r>
              <a:rPr lang="fr-BE" sz="2400" b="1" dirty="0" smtClean="0">
                <a:solidFill>
                  <a:schemeClr val="tx1">
                    <a:lumMod val="95000"/>
                  </a:schemeClr>
                </a:solidFill>
                <a:ea typeface="Times New Roman" pitchFamily="18" charset="0"/>
                <a:cs typeface="Arial" pitchFamily="34" charset="0"/>
              </a:rPr>
              <a:t>Construction des hypothèses de travail</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 name="ZoneTexte 8"/>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6" name="Rectangle 5"/>
          <p:cNvSpPr/>
          <p:nvPr/>
        </p:nvSpPr>
        <p:spPr>
          <a:xfrm>
            <a:off x="2339752" y="1242626"/>
            <a:ext cx="4572000" cy="1754326"/>
          </a:xfrm>
          <a:prstGeom prst="rect">
            <a:avLst/>
          </a:prstGeom>
        </p:spPr>
        <p:txBody>
          <a:bodyPr>
            <a:spAutoFit/>
          </a:bodyPr>
          <a:lstStyle/>
          <a:p>
            <a:pPr lvl="0" algn="ctr" eaLnBrk="0" fontAlgn="base" hangingPunct="0">
              <a:spcBef>
                <a:spcPct val="0"/>
              </a:spcBef>
              <a:spcAft>
                <a:spcPct val="0"/>
              </a:spcAft>
            </a:pPr>
            <a:r>
              <a:rPr lang="fr-BE" dirty="0" smtClean="0">
                <a:solidFill>
                  <a:schemeClr val="tx1">
                    <a:lumMod val="95000"/>
                  </a:schemeClr>
                </a:solidFill>
                <a:ea typeface="Times New Roman" pitchFamily="18" charset="0"/>
                <a:cs typeface="Arial" pitchFamily="34" charset="0"/>
              </a:rPr>
              <a:t>Hypothèse générale</a:t>
            </a:r>
            <a:endParaRPr kumimoji="0" lang="fr-BE" b="0" i="1" u="none" strike="noStrike" cap="none" normalizeH="0" baseline="0" dirty="0" smtClean="0">
              <a:ln>
                <a:noFill/>
              </a:ln>
              <a:solidFill>
                <a:schemeClr val="tx1">
                  <a:lumMod val="95000"/>
                </a:schemeClr>
              </a:solidFill>
              <a:effectLst/>
              <a:ea typeface="Times New Roman" pitchFamily="18" charset="0"/>
              <a:cs typeface="Arial" pitchFamily="34" charset="0"/>
            </a:endParaRPr>
          </a:p>
          <a:p>
            <a:pPr lvl="0" algn="just" eaLnBrk="0" fontAlgn="base" hangingPunct="0">
              <a:spcBef>
                <a:spcPct val="0"/>
              </a:spcBef>
              <a:spcAft>
                <a:spcPct val="0"/>
              </a:spcAft>
            </a:pPr>
            <a:r>
              <a:rPr kumimoji="0" lang="fr-BE" b="0" i="1" u="none" strike="noStrike" cap="none" normalizeH="0" baseline="0" dirty="0" smtClean="0">
                <a:ln>
                  <a:noFill/>
                </a:ln>
                <a:solidFill>
                  <a:schemeClr val="tx1">
                    <a:lumMod val="95000"/>
                  </a:schemeClr>
                </a:solidFill>
                <a:effectLst/>
                <a:ea typeface="Times New Roman" pitchFamily="18" charset="0"/>
                <a:cs typeface="Arial" pitchFamily="34" charset="0"/>
              </a:rPr>
              <a:t>Les nouvelles technologies appuyant l’essor de la guerre aérienne contemporaine permettent-elles aux belligérants de mener leurs actions de manière plus compatible avec les principes de précaution en droit international humanitaire ?</a:t>
            </a:r>
            <a:endParaRPr kumimoji="0" lang="fr-BE" sz="800" b="0" i="0" u="none" strike="noStrike" cap="none" normalizeH="0" baseline="0" dirty="0" smtClean="0">
              <a:ln>
                <a:noFill/>
              </a:ln>
              <a:solidFill>
                <a:schemeClr val="tx1">
                  <a:lumMod val="95000"/>
                </a:schemeClr>
              </a:solidFill>
              <a:effectLst/>
              <a:cs typeface="Arial" pitchFamily="34" charset="0"/>
            </a:endParaRPr>
          </a:p>
        </p:txBody>
      </p:sp>
      <p:sp>
        <p:nvSpPr>
          <p:cNvPr id="7" name="Rectangle 6"/>
          <p:cNvSpPr/>
          <p:nvPr/>
        </p:nvSpPr>
        <p:spPr>
          <a:xfrm>
            <a:off x="539552" y="548680"/>
            <a:ext cx="8064896" cy="461665"/>
          </a:xfrm>
          <a:prstGeom prst="rect">
            <a:avLst/>
          </a:prstGeom>
        </p:spPr>
        <p:txBody>
          <a:bodyPr wrap="square">
            <a:spAutoFit/>
          </a:bodyPr>
          <a:lstStyle/>
          <a:p>
            <a:pPr lvl="0" eaLnBrk="0" fontAlgn="base" hangingPunct="0">
              <a:spcBef>
                <a:spcPct val="0"/>
              </a:spcBef>
              <a:spcAft>
                <a:spcPct val="0"/>
              </a:spcAft>
            </a:pPr>
            <a:r>
              <a:rPr lang="fr-BE" sz="2400" b="1" dirty="0" smtClean="0">
                <a:solidFill>
                  <a:schemeClr val="tx1">
                    <a:lumMod val="95000"/>
                  </a:schemeClr>
                </a:solidFill>
                <a:ea typeface="Times New Roman" pitchFamily="18" charset="0"/>
                <a:cs typeface="Arial" pitchFamily="34" charset="0"/>
              </a:rPr>
              <a:t>Construction des hypothèses de travail</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251520" y="3429000"/>
            <a:ext cx="4032448" cy="2308324"/>
          </a:xfrm>
          <a:prstGeom prst="rect">
            <a:avLst/>
          </a:prstGeom>
        </p:spPr>
        <p:txBody>
          <a:bodyPr wrap="square">
            <a:spAutoFit/>
          </a:bodyPr>
          <a:lstStyle/>
          <a:p>
            <a:pPr algn="ctr"/>
            <a:r>
              <a:rPr lang="fr-BE" dirty="0" smtClean="0"/>
              <a:t>Hypothèse de travail n°1 (substance)</a:t>
            </a:r>
          </a:p>
          <a:p>
            <a:pPr algn="ctr"/>
            <a:endParaRPr lang="fr-BE" dirty="0" smtClean="0"/>
          </a:p>
          <a:p>
            <a:pPr algn="just"/>
            <a:endParaRPr lang="fr-BE" i="1" dirty="0" smtClean="0"/>
          </a:p>
          <a:p>
            <a:pPr algn="just"/>
            <a:r>
              <a:rPr lang="fr-BE" i="1" dirty="0" smtClean="0"/>
              <a:t>Les principes de précaution dans l’attaque et les autres dispositions régissant la conduite des hostilités sont interdépendants, dans leurs substances et dans l’interprétation de celles-ci.</a:t>
            </a:r>
            <a:endParaRPr lang="fr-BE" dirty="0"/>
          </a:p>
        </p:txBody>
      </p:sp>
      <p:cxnSp>
        <p:nvCxnSpPr>
          <p:cNvPr id="17" name="Connecteur droit 16"/>
          <p:cNvCxnSpPr>
            <a:stCxn id="9" idx="0"/>
            <a:endCxn id="6" idx="2"/>
          </p:cNvCxnSpPr>
          <p:nvPr/>
        </p:nvCxnSpPr>
        <p:spPr>
          <a:xfrm flipV="1">
            <a:off x="2267744" y="2996952"/>
            <a:ext cx="2358008" cy="432048"/>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ZoneTexte 9"/>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6" name="Rectangle 5"/>
          <p:cNvSpPr/>
          <p:nvPr/>
        </p:nvSpPr>
        <p:spPr>
          <a:xfrm>
            <a:off x="2339752" y="1242626"/>
            <a:ext cx="4572000" cy="1754326"/>
          </a:xfrm>
          <a:prstGeom prst="rect">
            <a:avLst/>
          </a:prstGeom>
        </p:spPr>
        <p:txBody>
          <a:bodyPr>
            <a:spAutoFit/>
          </a:bodyPr>
          <a:lstStyle/>
          <a:p>
            <a:pPr lvl="0" algn="ctr" eaLnBrk="0" fontAlgn="base" hangingPunct="0">
              <a:spcBef>
                <a:spcPct val="0"/>
              </a:spcBef>
              <a:spcAft>
                <a:spcPct val="0"/>
              </a:spcAft>
            </a:pPr>
            <a:r>
              <a:rPr lang="fr-BE" dirty="0" smtClean="0">
                <a:solidFill>
                  <a:schemeClr val="tx1">
                    <a:lumMod val="95000"/>
                  </a:schemeClr>
                </a:solidFill>
                <a:ea typeface="Times New Roman" pitchFamily="18" charset="0"/>
                <a:cs typeface="Arial" pitchFamily="34" charset="0"/>
              </a:rPr>
              <a:t>Hypothèse générale</a:t>
            </a:r>
            <a:endParaRPr kumimoji="0" lang="fr-BE" b="0" i="1" u="none" strike="noStrike" cap="none" normalizeH="0" baseline="0" dirty="0" smtClean="0">
              <a:ln>
                <a:noFill/>
              </a:ln>
              <a:solidFill>
                <a:schemeClr val="tx1">
                  <a:lumMod val="95000"/>
                </a:schemeClr>
              </a:solidFill>
              <a:effectLst/>
              <a:ea typeface="Times New Roman" pitchFamily="18" charset="0"/>
              <a:cs typeface="Arial" pitchFamily="34" charset="0"/>
            </a:endParaRPr>
          </a:p>
          <a:p>
            <a:pPr lvl="0" algn="just" eaLnBrk="0" fontAlgn="base" hangingPunct="0">
              <a:spcBef>
                <a:spcPct val="0"/>
              </a:spcBef>
              <a:spcAft>
                <a:spcPct val="0"/>
              </a:spcAft>
            </a:pPr>
            <a:r>
              <a:rPr kumimoji="0" lang="fr-BE" b="0" i="1" u="none" strike="noStrike" cap="none" normalizeH="0" baseline="0" dirty="0" smtClean="0">
                <a:ln>
                  <a:noFill/>
                </a:ln>
                <a:solidFill>
                  <a:schemeClr val="tx1">
                    <a:lumMod val="95000"/>
                  </a:schemeClr>
                </a:solidFill>
                <a:effectLst/>
                <a:ea typeface="Times New Roman" pitchFamily="18" charset="0"/>
                <a:cs typeface="Arial" pitchFamily="34" charset="0"/>
              </a:rPr>
              <a:t>Les nouvelles technologies appuyant l’essor de la guerre aérienne contemporaine permettent-elles aux belligérants de mener leurs actions de manière plus compatible avec les principes de précaution en droit international humanitaire ?</a:t>
            </a:r>
            <a:endParaRPr kumimoji="0" lang="fr-BE" sz="800" b="0" i="0" u="none" strike="noStrike" cap="none" normalizeH="0" baseline="0" dirty="0" smtClean="0">
              <a:ln>
                <a:noFill/>
              </a:ln>
              <a:solidFill>
                <a:schemeClr val="tx1">
                  <a:lumMod val="95000"/>
                </a:schemeClr>
              </a:solidFill>
              <a:effectLst/>
              <a:cs typeface="Arial" pitchFamily="34" charset="0"/>
            </a:endParaRPr>
          </a:p>
        </p:txBody>
      </p:sp>
      <p:sp>
        <p:nvSpPr>
          <p:cNvPr id="7" name="Rectangle 6"/>
          <p:cNvSpPr/>
          <p:nvPr/>
        </p:nvSpPr>
        <p:spPr>
          <a:xfrm>
            <a:off x="539552" y="548680"/>
            <a:ext cx="8064896" cy="461665"/>
          </a:xfrm>
          <a:prstGeom prst="rect">
            <a:avLst/>
          </a:prstGeom>
        </p:spPr>
        <p:txBody>
          <a:bodyPr wrap="square">
            <a:spAutoFit/>
          </a:bodyPr>
          <a:lstStyle/>
          <a:p>
            <a:pPr lvl="0" eaLnBrk="0" fontAlgn="base" hangingPunct="0">
              <a:spcBef>
                <a:spcPct val="0"/>
              </a:spcBef>
              <a:spcAft>
                <a:spcPct val="0"/>
              </a:spcAft>
            </a:pPr>
            <a:r>
              <a:rPr lang="fr-BE" sz="2400" b="1" dirty="0" smtClean="0">
                <a:solidFill>
                  <a:schemeClr val="tx1">
                    <a:lumMod val="95000"/>
                  </a:schemeClr>
                </a:solidFill>
                <a:ea typeface="Times New Roman" pitchFamily="18" charset="0"/>
                <a:cs typeface="Arial" pitchFamily="34" charset="0"/>
              </a:rPr>
              <a:t>Construction des hypothèses de travail</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251520" y="3429000"/>
            <a:ext cx="4032448" cy="2308324"/>
          </a:xfrm>
          <a:prstGeom prst="rect">
            <a:avLst/>
          </a:prstGeom>
        </p:spPr>
        <p:txBody>
          <a:bodyPr wrap="square">
            <a:spAutoFit/>
          </a:bodyPr>
          <a:lstStyle/>
          <a:p>
            <a:pPr algn="ctr"/>
            <a:r>
              <a:rPr lang="fr-BE" dirty="0" smtClean="0"/>
              <a:t>Hypothèse de travail n°1 (substance)</a:t>
            </a:r>
          </a:p>
          <a:p>
            <a:pPr algn="ctr"/>
            <a:endParaRPr lang="fr-BE" dirty="0" smtClean="0"/>
          </a:p>
          <a:p>
            <a:pPr algn="just"/>
            <a:endParaRPr lang="fr-BE" i="1" dirty="0" smtClean="0"/>
          </a:p>
          <a:p>
            <a:pPr algn="just"/>
            <a:r>
              <a:rPr lang="fr-BE" i="1" dirty="0" smtClean="0"/>
              <a:t>Les principes de précaution dans l’attaque et les autres dispositions régissant la conduite des hostilités sont interdépendants, dans leurs substances et dans l’interprétation de celles-ci.</a:t>
            </a:r>
            <a:endParaRPr lang="fr-BE" dirty="0"/>
          </a:p>
        </p:txBody>
      </p:sp>
      <p:sp>
        <p:nvSpPr>
          <p:cNvPr id="10" name="Rectangle 9"/>
          <p:cNvSpPr/>
          <p:nvPr/>
        </p:nvSpPr>
        <p:spPr>
          <a:xfrm>
            <a:off x="4860032" y="3429000"/>
            <a:ext cx="4032448" cy="2585323"/>
          </a:xfrm>
          <a:prstGeom prst="rect">
            <a:avLst/>
          </a:prstGeom>
        </p:spPr>
        <p:txBody>
          <a:bodyPr wrap="square">
            <a:spAutoFit/>
          </a:bodyPr>
          <a:lstStyle/>
          <a:p>
            <a:pPr algn="ctr"/>
            <a:r>
              <a:rPr lang="fr-BE" i="1" dirty="0" smtClean="0"/>
              <a:t>Hypothèse de travail n°2 (relativité et technologie)</a:t>
            </a:r>
          </a:p>
          <a:p>
            <a:pPr algn="ctr"/>
            <a:endParaRPr lang="fr-BE" i="1" dirty="0" smtClean="0"/>
          </a:p>
          <a:p>
            <a:pPr algn="just"/>
            <a:r>
              <a:rPr lang="fr-BE" i="1" dirty="0" smtClean="0"/>
              <a:t>Les nouvelles technologies, en ce qu’elles constituent une extension du champ du pratiquement possible pour les membres des forces armées, assurent un respect plus étroit des principes de précaution dans l’attaque.</a:t>
            </a:r>
            <a:endParaRPr lang="fr-BE" dirty="0"/>
          </a:p>
        </p:txBody>
      </p:sp>
      <p:cxnSp>
        <p:nvCxnSpPr>
          <p:cNvPr id="17" name="Connecteur droit 16"/>
          <p:cNvCxnSpPr>
            <a:stCxn id="9" idx="0"/>
            <a:endCxn id="6" idx="2"/>
          </p:cNvCxnSpPr>
          <p:nvPr/>
        </p:nvCxnSpPr>
        <p:spPr>
          <a:xfrm flipV="1">
            <a:off x="2267744" y="2996952"/>
            <a:ext cx="2358008" cy="432048"/>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0" name="Connecteur droit 19"/>
          <p:cNvCxnSpPr>
            <a:endCxn id="6" idx="2"/>
          </p:cNvCxnSpPr>
          <p:nvPr/>
        </p:nvCxnSpPr>
        <p:spPr>
          <a:xfrm flipH="1" flipV="1">
            <a:off x="4625752" y="2996952"/>
            <a:ext cx="2258127" cy="410482"/>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ZoneTexte 10"/>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H1 : Les précautions dans l’attaque : des principes dépendant de l’ensemble des règles relatives à la conduite des hostilités (1/x</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539552" y="1275725"/>
            <a:ext cx="8064896" cy="553998"/>
          </a:xfrm>
          <a:prstGeom prst="rect">
            <a:avLst/>
          </a:prstGeom>
        </p:spPr>
        <p:txBody>
          <a:bodyPr wrap="square">
            <a:spAutoFit/>
          </a:bodyPr>
          <a:lstStyle/>
          <a:p>
            <a:pPr lvl="0"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Dispositions « parentes »</a:t>
            </a:r>
          </a:p>
          <a:p>
            <a:pPr marL="342900" lvl="0" indent="-342900" algn="r" eaLnBrk="0" fontAlgn="base" hangingPunct="0">
              <a:spcBef>
                <a:spcPct val="0"/>
              </a:spcBef>
              <a:spcAft>
                <a:spcPct val="0"/>
              </a:spcAft>
            </a:pPr>
            <a:endParaRPr lang="fr-BE" sz="1200" dirty="0" smtClean="0">
              <a:solidFill>
                <a:schemeClr val="tx1">
                  <a:lumMod val="95000"/>
                </a:schemeClr>
              </a:solidFill>
              <a:ea typeface="Times New Roman" pitchFamily="18" charset="0"/>
              <a:cs typeface="Arial" pitchFamily="34" charset="0"/>
            </a:endParaRPr>
          </a:p>
        </p:txBody>
      </p:sp>
      <p:sp>
        <p:nvSpPr>
          <p:cNvPr id="9" name="ZoneTexte 8"/>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H1 : Les précautions dans l’attaque : des principes dépendant de l’ensemble des règles relatives à la conduite des hostilités (1/4</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539552" y="1275725"/>
            <a:ext cx="8064896" cy="1477328"/>
          </a:xfrm>
          <a:prstGeom prst="rect">
            <a:avLst/>
          </a:prstGeom>
        </p:spPr>
        <p:txBody>
          <a:bodyPr wrap="square">
            <a:spAutoFit/>
          </a:bodyPr>
          <a:lstStyle/>
          <a:p>
            <a:pPr lvl="0"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Dispositions « parentes »</a:t>
            </a:r>
          </a:p>
          <a:p>
            <a:pPr marL="342900" lvl="0" indent="-342900" eaLnBrk="0" fontAlgn="base" hangingPunct="0">
              <a:spcBef>
                <a:spcPct val="0"/>
              </a:spcBef>
              <a:spcAft>
                <a:spcPct val="0"/>
              </a:spcAft>
              <a:buFont typeface="Wingdings" pitchFamily="2" charset="2"/>
              <a:buChar char="§"/>
            </a:pPr>
            <a:r>
              <a:rPr lang="fr-BE" dirty="0" smtClean="0">
                <a:solidFill>
                  <a:schemeClr val="tx1">
                    <a:lumMod val="95000"/>
                  </a:schemeClr>
                </a:solidFill>
                <a:ea typeface="Times New Roman" pitchFamily="18" charset="0"/>
                <a:cs typeface="Arial" pitchFamily="34" charset="0"/>
              </a:rPr>
              <a:t>« Les obligations contenues dans l’article 57 du PA I constituent des dérivés du principe fondamental de distinction » ;</a:t>
            </a:r>
          </a:p>
          <a:p>
            <a:pPr marL="342900" lvl="0" indent="-342900" algn="r" eaLnBrk="0" fontAlgn="base" hangingPunct="0">
              <a:spcBef>
                <a:spcPct val="0"/>
              </a:spcBef>
              <a:spcAft>
                <a:spcPct val="0"/>
              </a:spcAft>
            </a:pPr>
            <a:r>
              <a:rPr lang="fr-BE" sz="1200" dirty="0" smtClean="0">
                <a:solidFill>
                  <a:schemeClr val="tx1">
                    <a:lumMod val="95000"/>
                  </a:schemeClr>
                </a:solidFill>
                <a:ea typeface="Times New Roman" pitchFamily="18" charset="0"/>
                <a:cs typeface="Arial" pitchFamily="34" charset="0"/>
              </a:rPr>
              <a:t>Source : C. PILLOUD &amp; J. PICTET, « Article 57 », </a:t>
            </a:r>
            <a:r>
              <a:rPr lang="fr-BE" sz="1200" i="1" dirty="0" smtClean="0">
                <a:solidFill>
                  <a:schemeClr val="tx1">
                    <a:lumMod val="95000"/>
                  </a:schemeClr>
                </a:solidFill>
                <a:ea typeface="Times New Roman" pitchFamily="18" charset="0"/>
                <a:cs typeface="Arial" pitchFamily="34" charset="0"/>
              </a:rPr>
              <a:t>in</a:t>
            </a:r>
            <a:r>
              <a:rPr lang="fr-BE" sz="1200" dirty="0" smtClean="0">
                <a:solidFill>
                  <a:schemeClr val="tx1">
                    <a:lumMod val="95000"/>
                  </a:schemeClr>
                </a:solidFill>
                <a:ea typeface="Times New Roman" pitchFamily="18" charset="0"/>
                <a:cs typeface="Arial" pitchFamily="34" charset="0"/>
              </a:rPr>
              <a:t>: Y. SANDOZ, C. SWINARSKI et B. ZIMMERMANN (</a:t>
            </a:r>
            <a:r>
              <a:rPr lang="fr-BE" sz="1200" dirty="0" err="1" smtClean="0">
                <a:solidFill>
                  <a:schemeClr val="tx1">
                    <a:lumMod val="95000"/>
                  </a:schemeClr>
                </a:solidFill>
                <a:ea typeface="Times New Roman" pitchFamily="18" charset="0"/>
                <a:cs typeface="Arial" pitchFamily="34" charset="0"/>
              </a:rPr>
              <a:t>éds</a:t>
            </a:r>
            <a:r>
              <a:rPr lang="fr-BE" sz="1200" dirty="0" smtClean="0">
                <a:solidFill>
                  <a:schemeClr val="tx1">
                    <a:lumMod val="95000"/>
                  </a:schemeClr>
                </a:solidFill>
                <a:ea typeface="Times New Roman" pitchFamily="18" charset="0"/>
                <a:cs typeface="Arial" pitchFamily="34" charset="0"/>
              </a:rPr>
              <a:t>.), </a:t>
            </a:r>
            <a:r>
              <a:rPr lang="fr-BE" sz="1200" i="1" dirty="0" smtClean="0">
                <a:solidFill>
                  <a:schemeClr val="tx1">
                    <a:lumMod val="95000"/>
                  </a:schemeClr>
                </a:solidFill>
                <a:ea typeface="Times New Roman" pitchFamily="18" charset="0"/>
                <a:cs typeface="Arial" pitchFamily="34" charset="0"/>
              </a:rPr>
              <a:t>Commentaires des Protocoles additionnels du 8 juin 1977 aux Conventions de Genève du 12 août 1949 (Commentaires Pictet)</a:t>
            </a:r>
            <a:r>
              <a:rPr lang="fr-BE" sz="1200" dirty="0" smtClean="0">
                <a:solidFill>
                  <a:schemeClr val="tx1">
                    <a:lumMod val="95000"/>
                  </a:schemeClr>
                </a:solidFill>
                <a:ea typeface="Times New Roman" pitchFamily="18" charset="0"/>
                <a:cs typeface="Arial" pitchFamily="34" charset="0"/>
              </a:rPr>
              <a:t>, Genève, CICR, </a:t>
            </a:r>
            <a:r>
              <a:rPr lang="fr-BE" sz="1200" dirty="0" err="1" smtClean="0">
                <a:solidFill>
                  <a:schemeClr val="tx1">
                    <a:lumMod val="95000"/>
                  </a:schemeClr>
                </a:solidFill>
                <a:ea typeface="Times New Roman" pitchFamily="18" charset="0"/>
                <a:cs typeface="Arial" pitchFamily="34" charset="0"/>
              </a:rPr>
              <a:t>Martinus</a:t>
            </a:r>
            <a:r>
              <a:rPr lang="fr-BE" sz="1200" dirty="0" smtClean="0">
                <a:solidFill>
                  <a:schemeClr val="tx1">
                    <a:lumMod val="95000"/>
                  </a:schemeClr>
                </a:solidFill>
                <a:ea typeface="Times New Roman" pitchFamily="18" charset="0"/>
                <a:cs typeface="Arial" pitchFamily="34" charset="0"/>
              </a:rPr>
              <a:t> </a:t>
            </a:r>
            <a:r>
              <a:rPr lang="fr-BE" sz="1200" dirty="0" err="1" smtClean="0">
                <a:solidFill>
                  <a:schemeClr val="tx1">
                    <a:lumMod val="95000"/>
                  </a:schemeClr>
                </a:solidFill>
                <a:ea typeface="Times New Roman" pitchFamily="18" charset="0"/>
                <a:cs typeface="Arial" pitchFamily="34" charset="0"/>
              </a:rPr>
              <a:t>Nijhoff</a:t>
            </a:r>
            <a:r>
              <a:rPr lang="fr-BE" sz="1200" dirty="0" smtClean="0">
                <a:solidFill>
                  <a:schemeClr val="tx1">
                    <a:lumMod val="95000"/>
                  </a:schemeClr>
                </a:solidFill>
                <a:ea typeface="Times New Roman" pitchFamily="18" charset="0"/>
                <a:cs typeface="Arial" pitchFamily="34" charset="0"/>
              </a:rPr>
              <a:t> </a:t>
            </a:r>
            <a:r>
              <a:rPr lang="fr-BE" sz="1200" dirty="0" err="1" smtClean="0">
                <a:solidFill>
                  <a:schemeClr val="tx1">
                    <a:lumMod val="95000"/>
                  </a:schemeClr>
                </a:solidFill>
                <a:ea typeface="Times New Roman" pitchFamily="18" charset="0"/>
                <a:cs typeface="Arial" pitchFamily="34" charset="0"/>
              </a:rPr>
              <a:t>Publishers</a:t>
            </a:r>
            <a:r>
              <a:rPr lang="fr-BE" sz="1200" dirty="0" smtClean="0">
                <a:solidFill>
                  <a:schemeClr val="tx1">
                    <a:lumMod val="95000"/>
                  </a:schemeClr>
                </a:solidFill>
                <a:ea typeface="Times New Roman" pitchFamily="18" charset="0"/>
                <a:cs typeface="Arial" pitchFamily="34" charset="0"/>
              </a:rPr>
              <a:t>, 1986, pp. 698-699.</a:t>
            </a:r>
          </a:p>
        </p:txBody>
      </p:sp>
      <p:sp>
        <p:nvSpPr>
          <p:cNvPr id="9" name="ZoneTexte 8"/>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11" name="Rectangle 10"/>
          <p:cNvSpPr/>
          <p:nvPr/>
        </p:nvSpPr>
        <p:spPr>
          <a:xfrm>
            <a:off x="539552" y="116633"/>
            <a:ext cx="8064896" cy="1477328"/>
          </a:xfrm>
          <a:prstGeom prst="rect">
            <a:avLst/>
          </a:prstGeom>
        </p:spPr>
        <p:txBody>
          <a:bodyPr wrap="square">
            <a:spAutoFit/>
          </a:bodyPr>
          <a:lstStyle/>
          <a:p>
            <a:pPr lvl="0"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Disposition « parente » A : distinction</a:t>
            </a:r>
          </a:p>
          <a:p>
            <a:pPr marL="342900" lvl="0" indent="-342900" eaLnBrk="0" fontAlgn="base" hangingPunct="0">
              <a:spcBef>
                <a:spcPct val="0"/>
              </a:spcBef>
              <a:spcAft>
                <a:spcPct val="0"/>
              </a:spcAft>
              <a:buFont typeface="Wingdings" pitchFamily="2" charset="2"/>
              <a:buChar char="§"/>
            </a:pPr>
            <a:r>
              <a:rPr lang="fr-BE" dirty="0" smtClean="0">
                <a:solidFill>
                  <a:schemeClr val="tx1">
                    <a:lumMod val="95000"/>
                  </a:schemeClr>
                </a:solidFill>
                <a:ea typeface="Times New Roman" pitchFamily="18" charset="0"/>
                <a:cs typeface="Arial" pitchFamily="34" charset="0"/>
              </a:rPr>
              <a:t>« Les obligations contenues dans l’article 57 du PA I constituent des dérivés du principe fondamental de distinction » ;</a:t>
            </a:r>
          </a:p>
          <a:p>
            <a:pPr marL="342900" lvl="0" indent="-342900" algn="r" eaLnBrk="0" fontAlgn="base" hangingPunct="0">
              <a:spcBef>
                <a:spcPct val="0"/>
              </a:spcBef>
              <a:spcAft>
                <a:spcPct val="0"/>
              </a:spcAft>
            </a:pPr>
            <a:r>
              <a:rPr lang="fr-BE" sz="1200" dirty="0" smtClean="0">
                <a:solidFill>
                  <a:schemeClr val="tx1">
                    <a:lumMod val="95000"/>
                  </a:schemeClr>
                </a:solidFill>
                <a:ea typeface="Times New Roman" pitchFamily="18" charset="0"/>
                <a:cs typeface="Arial" pitchFamily="34" charset="0"/>
              </a:rPr>
              <a:t>Source : C. PILLOUD &amp; J. PICTET, « Article 57 », </a:t>
            </a:r>
            <a:r>
              <a:rPr lang="fr-BE" sz="1200" i="1" dirty="0" smtClean="0">
                <a:solidFill>
                  <a:schemeClr val="tx1">
                    <a:lumMod val="95000"/>
                  </a:schemeClr>
                </a:solidFill>
                <a:ea typeface="Times New Roman" pitchFamily="18" charset="0"/>
                <a:cs typeface="Arial" pitchFamily="34" charset="0"/>
              </a:rPr>
              <a:t>in</a:t>
            </a:r>
            <a:r>
              <a:rPr lang="fr-BE" sz="1200" dirty="0" smtClean="0">
                <a:solidFill>
                  <a:schemeClr val="tx1">
                    <a:lumMod val="95000"/>
                  </a:schemeClr>
                </a:solidFill>
                <a:ea typeface="Times New Roman" pitchFamily="18" charset="0"/>
                <a:cs typeface="Arial" pitchFamily="34" charset="0"/>
              </a:rPr>
              <a:t>: Y. SANDOZ, C. SWINARSKI et B. ZIMMERMANN (</a:t>
            </a:r>
            <a:r>
              <a:rPr lang="fr-BE" sz="1200" dirty="0" err="1" smtClean="0">
                <a:solidFill>
                  <a:schemeClr val="tx1">
                    <a:lumMod val="95000"/>
                  </a:schemeClr>
                </a:solidFill>
                <a:ea typeface="Times New Roman" pitchFamily="18" charset="0"/>
                <a:cs typeface="Arial" pitchFamily="34" charset="0"/>
              </a:rPr>
              <a:t>éds</a:t>
            </a:r>
            <a:r>
              <a:rPr lang="fr-BE" sz="1200" dirty="0" smtClean="0">
                <a:solidFill>
                  <a:schemeClr val="tx1">
                    <a:lumMod val="95000"/>
                  </a:schemeClr>
                </a:solidFill>
                <a:ea typeface="Times New Roman" pitchFamily="18" charset="0"/>
                <a:cs typeface="Arial" pitchFamily="34" charset="0"/>
              </a:rPr>
              <a:t>.), </a:t>
            </a:r>
            <a:r>
              <a:rPr lang="fr-BE" sz="1200" i="1" dirty="0" smtClean="0">
                <a:solidFill>
                  <a:schemeClr val="tx1">
                    <a:lumMod val="95000"/>
                  </a:schemeClr>
                </a:solidFill>
                <a:ea typeface="Times New Roman" pitchFamily="18" charset="0"/>
                <a:cs typeface="Arial" pitchFamily="34" charset="0"/>
              </a:rPr>
              <a:t>Commentaires des Protocoles additionnels du 8 juin 1977 aux Conventions de Genève du 12 août 1949 (Commentaires Pictet)</a:t>
            </a:r>
            <a:r>
              <a:rPr lang="fr-BE" sz="1200" dirty="0" smtClean="0">
                <a:solidFill>
                  <a:schemeClr val="tx1">
                    <a:lumMod val="95000"/>
                  </a:schemeClr>
                </a:solidFill>
                <a:ea typeface="Times New Roman" pitchFamily="18" charset="0"/>
                <a:cs typeface="Arial" pitchFamily="34" charset="0"/>
              </a:rPr>
              <a:t>, Genève, CICR, </a:t>
            </a:r>
            <a:r>
              <a:rPr lang="fr-BE" sz="1200" dirty="0" err="1" smtClean="0">
                <a:solidFill>
                  <a:schemeClr val="tx1">
                    <a:lumMod val="95000"/>
                  </a:schemeClr>
                </a:solidFill>
                <a:ea typeface="Times New Roman" pitchFamily="18" charset="0"/>
                <a:cs typeface="Arial" pitchFamily="34" charset="0"/>
              </a:rPr>
              <a:t>Martinus</a:t>
            </a:r>
            <a:r>
              <a:rPr lang="fr-BE" sz="1200" dirty="0" smtClean="0">
                <a:solidFill>
                  <a:schemeClr val="tx1">
                    <a:lumMod val="95000"/>
                  </a:schemeClr>
                </a:solidFill>
                <a:ea typeface="Times New Roman" pitchFamily="18" charset="0"/>
                <a:cs typeface="Arial" pitchFamily="34" charset="0"/>
              </a:rPr>
              <a:t> </a:t>
            </a:r>
            <a:r>
              <a:rPr lang="fr-BE" sz="1200" dirty="0" err="1" smtClean="0">
                <a:solidFill>
                  <a:schemeClr val="tx1">
                    <a:lumMod val="95000"/>
                  </a:schemeClr>
                </a:solidFill>
                <a:ea typeface="Times New Roman" pitchFamily="18" charset="0"/>
                <a:cs typeface="Arial" pitchFamily="34" charset="0"/>
              </a:rPr>
              <a:t>Nijhoff</a:t>
            </a:r>
            <a:r>
              <a:rPr lang="fr-BE" sz="1200" dirty="0" smtClean="0">
                <a:solidFill>
                  <a:schemeClr val="tx1">
                    <a:lumMod val="95000"/>
                  </a:schemeClr>
                </a:solidFill>
                <a:ea typeface="Times New Roman" pitchFamily="18" charset="0"/>
                <a:cs typeface="Arial" pitchFamily="34" charset="0"/>
              </a:rPr>
              <a:t> </a:t>
            </a:r>
            <a:r>
              <a:rPr lang="fr-BE" sz="1200" dirty="0" err="1" smtClean="0">
                <a:solidFill>
                  <a:schemeClr val="tx1">
                    <a:lumMod val="95000"/>
                  </a:schemeClr>
                </a:solidFill>
                <a:ea typeface="Times New Roman" pitchFamily="18" charset="0"/>
                <a:cs typeface="Arial" pitchFamily="34" charset="0"/>
              </a:rPr>
              <a:t>Publishers</a:t>
            </a:r>
            <a:r>
              <a:rPr lang="fr-BE" sz="1200" dirty="0" smtClean="0">
                <a:solidFill>
                  <a:schemeClr val="tx1">
                    <a:lumMod val="95000"/>
                  </a:schemeClr>
                </a:solidFill>
                <a:ea typeface="Times New Roman" pitchFamily="18" charset="0"/>
                <a:cs typeface="Arial" pitchFamily="34" charset="0"/>
              </a:rPr>
              <a:t>, 1986, pp. 698-699.</a:t>
            </a:r>
          </a:p>
        </p:txBody>
      </p:sp>
      <p:sp>
        <p:nvSpPr>
          <p:cNvPr id="6" name="ZoneTexte 5"/>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11" name="Rectangle 10"/>
          <p:cNvSpPr/>
          <p:nvPr/>
        </p:nvSpPr>
        <p:spPr>
          <a:xfrm>
            <a:off x="539552" y="116633"/>
            <a:ext cx="8064896" cy="1477328"/>
          </a:xfrm>
          <a:prstGeom prst="rect">
            <a:avLst/>
          </a:prstGeom>
        </p:spPr>
        <p:txBody>
          <a:bodyPr wrap="square">
            <a:spAutoFit/>
          </a:bodyPr>
          <a:lstStyle/>
          <a:p>
            <a:pPr lvl="0"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Disposition « parente » A : distinction</a:t>
            </a:r>
          </a:p>
          <a:p>
            <a:pPr marL="342900" lvl="0" indent="-342900" eaLnBrk="0" fontAlgn="base" hangingPunct="0">
              <a:spcBef>
                <a:spcPct val="0"/>
              </a:spcBef>
              <a:spcAft>
                <a:spcPct val="0"/>
              </a:spcAft>
              <a:buFont typeface="Wingdings" pitchFamily="2" charset="2"/>
              <a:buChar char="§"/>
            </a:pPr>
            <a:r>
              <a:rPr lang="fr-BE" dirty="0" smtClean="0">
                <a:solidFill>
                  <a:schemeClr val="tx1">
                    <a:lumMod val="95000"/>
                  </a:schemeClr>
                </a:solidFill>
                <a:ea typeface="Times New Roman" pitchFamily="18" charset="0"/>
                <a:cs typeface="Arial" pitchFamily="34" charset="0"/>
              </a:rPr>
              <a:t>« Les obligations contenues dans l’article 57 du PA I constituent des dérivés du principe fondamental de distinction » ;</a:t>
            </a:r>
          </a:p>
          <a:p>
            <a:pPr marL="342900" lvl="0" indent="-342900" algn="r" eaLnBrk="0" fontAlgn="base" hangingPunct="0">
              <a:spcBef>
                <a:spcPct val="0"/>
              </a:spcBef>
              <a:spcAft>
                <a:spcPct val="0"/>
              </a:spcAft>
            </a:pPr>
            <a:r>
              <a:rPr lang="fr-BE" sz="1200" dirty="0" smtClean="0">
                <a:solidFill>
                  <a:schemeClr val="tx1">
                    <a:lumMod val="95000"/>
                  </a:schemeClr>
                </a:solidFill>
                <a:ea typeface="Times New Roman" pitchFamily="18" charset="0"/>
                <a:cs typeface="Arial" pitchFamily="34" charset="0"/>
              </a:rPr>
              <a:t>Source : C. PILLOUD &amp; J. PICTET, « Article 57 », </a:t>
            </a:r>
            <a:r>
              <a:rPr lang="fr-BE" sz="1200" i="1" dirty="0" smtClean="0">
                <a:solidFill>
                  <a:schemeClr val="tx1">
                    <a:lumMod val="95000"/>
                  </a:schemeClr>
                </a:solidFill>
                <a:ea typeface="Times New Roman" pitchFamily="18" charset="0"/>
                <a:cs typeface="Arial" pitchFamily="34" charset="0"/>
              </a:rPr>
              <a:t>in</a:t>
            </a:r>
            <a:r>
              <a:rPr lang="fr-BE" sz="1200" dirty="0" smtClean="0">
                <a:solidFill>
                  <a:schemeClr val="tx1">
                    <a:lumMod val="95000"/>
                  </a:schemeClr>
                </a:solidFill>
                <a:ea typeface="Times New Roman" pitchFamily="18" charset="0"/>
                <a:cs typeface="Arial" pitchFamily="34" charset="0"/>
              </a:rPr>
              <a:t>: Y. SANDOZ, C. SWINARSKI et B. ZIMMERMANN (</a:t>
            </a:r>
            <a:r>
              <a:rPr lang="fr-BE" sz="1200" dirty="0" err="1" smtClean="0">
                <a:solidFill>
                  <a:schemeClr val="tx1">
                    <a:lumMod val="95000"/>
                  </a:schemeClr>
                </a:solidFill>
                <a:ea typeface="Times New Roman" pitchFamily="18" charset="0"/>
                <a:cs typeface="Arial" pitchFamily="34" charset="0"/>
              </a:rPr>
              <a:t>éds</a:t>
            </a:r>
            <a:r>
              <a:rPr lang="fr-BE" sz="1200" dirty="0" smtClean="0">
                <a:solidFill>
                  <a:schemeClr val="tx1">
                    <a:lumMod val="95000"/>
                  </a:schemeClr>
                </a:solidFill>
                <a:ea typeface="Times New Roman" pitchFamily="18" charset="0"/>
                <a:cs typeface="Arial" pitchFamily="34" charset="0"/>
              </a:rPr>
              <a:t>.), </a:t>
            </a:r>
            <a:r>
              <a:rPr lang="fr-BE" sz="1200" i="1" dirty="0" smtClean="0">
                <a:solidFill>
                  <a:schemeClr val="tx1">
                    <a:lumMod val="95000"/>
                  </a:schemeClr>
                </a:solidFill>
                <a:ea typeface="Times New Roman" pitchFamily="18" charset="0"/>
                <a:cs typeface="Arial" pitchFamily="34" charset="0"/>
              </a:rPr>
              <a:t>Commentaires des Protocoles additionnels du 8 juin 1977 aux Conventions de Genève du 12 août 1949 (Commentaires Pictet)</a:t>
            </a:r>
            <a:r>
              <a:rPr lang="fr-BE" sz="1200" dirty="0" smtClean="0">
                <a:solidFill>
                  <a:schemeClr val="tx1">
                    <a:lumMod val="95000"/>
                  </a:schemeClr>
                </a:solidFill>
                <a:ea typeface="Times New Roman" pitchFamily="18" charset="0"/>
                <a:cs typeface="Arial" pitchFamily="34" charset="0"/>
              </a:rPr>
              <a:t>, Genève, CICR, </a:t>
            </a:r>
            <a:r>
              <a:rPr lang="fr-BE" sz="1200" dirty="0" err="1" smtClean="0">
                <a:solidFill>
                  <a:schemeClr val="tx1">
                    <a:lumMod val="95000"/>
                  </a:schemeClr>
                </a:solidFill>
                <a:ea typeface="Times New Roman" pitchFamily="18" charset="0"/>
                <a:cs typeface="Arial" pitchFamily="34" charset="0"/>
              </a:rPr>
              <a:t>Martinus</a:t>
            </a:r>
            <a:r>
              <a:rPr lang="fr-BE" sz="1200" dirty="0" smtClean="0">
                <a:solidFill>
                  <a:schemeClr val="tx1">
                    <a:lumMod val="95000"/>
                  </a:schemeClr>
                </a:solidFill>
                <a:ea typeface="Times New Roman" pitchFamily="18" charset="0"/>
                <a:cs typeface="Arial" pitchFamily="34" charset="0"/>
              </a:rPr>
              <a:t> </a:t>
            </a:r>
            <a:r>
              <a:rPr lang="fr-BE" sz="1200" dirty="0" err="1" smtClean="0">
                <a:solidFill>
                  <a:schemeClr val="tx1">
                    <a:lumMod val="95000"/>
                  </a:schemeClr>
                </a:solidFill>
                <a:ea typeface="Times New Roman" pitchFamily="18" charset="0"/>
                <a:cs typeface="Arial" pitchFamily="34" charset="0"/>
              </a:rPr>
              <a:t>Nijhoff</a:t>
            </a:r>
            <a:r>
              <a:rPr lang="fr-BE" sz="1200" dirty="0" smtClean="0">
                <a:solidFill>
                  <a:schemeClr val="tx1">
                    <a:lumMod val="95000"/>
                  </a:schemeClr>
                </a:solidFill>
                <a:ea typeface="Times New Roman" pitchFamily="18" charset="0"/>
                <a:cs typeface="Arial" pitchFamily="34" charset="0"/>
              </a:rPr>
              <a:t> </a:t>
            </a:r>
            <a:r>
              <a:rPr lang="fr-BE" sz="1200" dirty="0" err="1" smtClean="0">
                <a:solidFill>
                  <a:schemeClr val="tx1">
                    <a:lumMod val="95000"/>
                  </a:schemeClr>
                </a:solidFill>
                <a:ea typeface="Times New Roman" pitchFamily="18" charset="0"/>
                <a:cs typeface="Arial" pitchFamily="34" charset="0"/>
              </a:rPr>
              <a:t>Publishers</a:t>
            </a:r>
            <a:r>
              <a:rPr lang="fr-BE" sz="1200" dirty="0" smtClean="0">
                <a:solidFill>
                  <a:schemeClr val="tx1">
                    <a:lumMod val="95000"/>
                  </a:schemeClr>
                </a:solidFill>
                <a:ea typeface="Times New Roman" pitchFamily="18" charset="0"/>
                <a:cs typeface="Arial" pitchFamily="34" charset="0"/>
              </a:rPr>
              <a:t>, 1986, pp. 698-699.</a:t>
            </a:r>
          </a:p>
        </p:txBody>
      </p:sp>
      <p:sp>
        <p:nvSpPr>
          <p:cNvPr id="9" name="Rectangle 8"/>
          <p:cNvSpPr/>
          <p:nvPr/>
        </p:nvSpPr>
        <p:spPr>
          <a:xfrm>
            <a:off x="539552" y="1735648"/>
            <a:ext cx="8064896" cy="4801314"/>
          </a:xfrm>
          <a:prstGeom prst="rect">
            <a:avLst/>
          </a:prstGeom>
        </p:spPr>
        <p:txBody>
          <a:bodyPr wrap="square" numCol="2">
            <a:spAutoFit/>
          </a:bodyPr>
          <a:lstStyle/>
          <a:p>
            <a:pPr lvl="0"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Ainsi</a:t>
            </a:r>
          </a:p>
          <a:p>
            <a:pPr lvl="0" eaLnBrk="0" fontAlgn="base" hangingPunct="0">
              <a:spcBef>
                <a:spcPct val="0"/>
              </a:spcBef>
              <a:spcAft>
                <a:spcPct val="0"/>
              </a:spcAft>
            </a:pPr>
            <a:r>
              <a:rPr lang="fr-BE" dirty="0" smtClean="0">
                <a:solidFill>
                  <a:schemeClr val="tx1">
                    <a:lumMod val="95000"/>
                  </a:schemeClr>
                </a:solidFill>
                <a:ea typeface="Times New Roman" pitchFamily="18" charset="0"/>
                <a:cs typeface="Arial" pitchFamily="34" charset="0"/>
              </a:rPr>
              <a:t>Art. 57 du PA I</a:t>
            </a:r>
          </a:p>
          <a:p>
            <a:pPr lvl="0" eaLnBrk="0" fontAlgn="base" hangingPunct="0">
              <a:spcBef>
                <a:spcPct val="0"/>
              </a:spcBef>
              <a:spcAft>
                <a:spcPct val="0"/>
              </a:spcAft>
            </a:pPr>
            <a:r>
              <a:rPr lang="fr-FR" sz="1400" dirty="0" smtClean="0">
                <a:cs typeface="Arial" pitchFamily="34" charset="0"/>
              </a:rPr>
              <a:t>« 2. En ce qui concerne les attaques, les précautions suivantes doivent être prises :</a:t>
            </a:r>
            <a:br>
              <a:rPr lang="fr-FR" sz="1400" dirty="0" smtClean="0">
                <a:cs typeface="Arial" pitchFamily="34" charset="0"/>
              </a:rPr>
            </a:br>
            <a:r>
              <a:rPr lang="fr-FR" sz="1400" dirty="0" smtClean="0">
                <a:cs typeface="Arial" pitchFamily="34" charset="0"/>
              </a:rPr>
              <a:t/>
            </a:r>
            <a:br>
              <a:rPr lang="fr-FR" sz="1400" dirty="0" smtClean="0">
                <a:cs typeface="Arial" pitchFamily="34" charset="0"/>
              </a:rPr>
            </a:br>
            <a:r>
              <a:rPr lang="fr-FR" sz="1400" dirty="0" smtClean="0">
                <a:cs typeface="Arial" pitchFamily="34" charset="0"/>
              </a:rPr>
              <a:t>a) ceux qui préparent ou décident une attaque doivent :</a:t>
            </a:r>
            <a:br>
              <a:rPr lang="fr-FR" sz="1400" dirty="0" smtClean="0">
                <a:cs typeface="Arial" pitchFamily="34" charset="0"/>
              </a:rPr>
            </a:br>
            <a:r>
              <a:rPr lang="fr-FR" sz="1400" dirty="0" smtClean="0">
                <a:cs typeface="Arial" pitchFamily="34" charset="0"/>
              </a:rPr>
              <a:t/>
            </a:r>
            <a:br>
              <a:rPr lang="fr-FR" sz="1400" dirty="0" smtClean="0">
                <a:cs typeface="Arial" pitchFamily="34" charset="0"/>
              </a:rPr>
            </a:br>
            <a:r>
              <a:rPr lang="fr-FR" sz="1400" dirty="0" smtClean="0">
                <a:cs typeface="Arial" pitchFamily="34" charset="0"/>
              </a:rPr>
              <a:t>i) faire tout ce qui est pratiquement possible pour </a:t>
            </a:r>
            <a:r>
              <a:rPr lang="fr-FR" sz="1400" b="1" dirty="0" smtClean="0">
                <a:cs typeface="Arial" pitchFamily="34" charset="0"/>
              </a:rPr>
              <a:t>vérifier que les objectifs à attaquer ne sont ni des personnes civiles, ni des biens de caractère civil</a:t>
            </a:r>
            <a:r>
              <a:rPr lang="fr-FR" sz="1400" dirty="0" smtClean="0">
                <a:cs typeface="Arial" pitchFamily="34" charset="0"/>
              </a:rPr>
              <a:t>, et ne bénéficient pas d'une protection spéciale, mais qu'ils sont des objectifs militaires au sens du paragraphe 2 de l'article 52, et que les dispositions du présent Protocole n'en interdisent pas l'attaque ;</a:t>
            </a:r>
          </a:p>
          <a:p>
            <a:pPr lvl="0" eaLnBrk="0" fontAlgn="base" hangingPunct="0">
              <a:spcBef>
                <a:spcPct val="0"/>
              </a:spcBef>
              <a:spcAft>
                <a:spcPct val="0"/>
              </a:spcAft>
            </a:pPr>
            <a:endParaRPr lang="fr-BE" sz="1400" b="1" dirty="0" smtClean="0">
              <a:solidFill>
                <a:schemeClr val="tx1">
                  <a:lumMod val="95000"/>
                </a:schemeClr>
              </a:solidFill>
              <a:ea typeface="Times New Roman" pitchFamily="18" charset="0"/>
              <a:cs typeface="Arial" pitchFamily="34" charset="0"/>
            </a:endParaRPr>
          </a:p>
          <a:p>
            <a:pPr lvl="0" eaLnBrk="0" fontAlgn="base" hangingPunct="0">
              <a:spcBef>
                <a:spcPct val="0"/>
              </a:spcBef>
              <a:spcAft>
                <a:spcPct val="0"/>
              </a:spcAft>
            </a:pPr>
            <a:r>
              <a:rPr lang="fr-BE" sz="1400" dirty="0" smtClean="0">
                <a:solidFill>
                  <a:schemeClr val="tx1">
                    <a:lumMod val="95000"/>
                  </a:schemeClr>
                </a:solidFill>
                <a:ea typeface="Times New Roman" pitchFamily="18" charset="0"/>
                <a:cs typeface="Arial" pitchFamily="34" charset="0"/>
              </a:rPr>
              <a:t>[…]</a:t>
            </a:r>
          </a:p>
          <a:p>
            <a:pPr lvl="0" eaLnBrk="0" fontAlgn="base" hangingPunct="0">
              <a:spcBef>
                <a:spcPct val="0"/>
              </a:spcBef>
              <a:spcAft>
                <a:spcPct val="0"/>
              </a:spcAft>
            </a:pPr>
            <a:r>
              <a:rPr lang="fr-FR" sz="1400" dirty="0" smtClean="0">
                <a:cs typeface="Arial" pitchFamily="34" charset="0"/>
              </a:rPr>
              <a:t>b) une attaque doit </a:t>
            </a:r>
            <a:r>
              <a:rPr lang="fr-FR" sz="1400" b="1" dirty="0" smtClean="0">
                <a:cs typeface="Arial" pitchFamily="34" charset="0"/>
              </a:rPr>
              <a:t>être annulée ou interrompue lorsqu'il apparaît que son objectif n'est pas militaire</a:t>
            </a:r>
            <a:r>
              <a:rPr lang="fr-FR" sz="1400" dirty="0" smtClean="0">
                <a:cs typeface="Arial" pitchFamily="34" charset="0"/>
              </a:rPr>
              <a:t> […] ».</a:t>
            </a:r>
          </a:p>
          <a:p>
            <a:pPr lvl="0" eaLnBrk="0" fontAlgn="base" hangingPunct="0">
              <a:spcBef>
                <a:spcPct val="0"/>
              </a:spcBef>
              <a:spcAft>
                <a:spcPct val="0"/>
              </a:spcAft>
            </a:pPr>
            <a:endParaRPr lang="fr-FR" dirty="0" smtClean="0">
              <a:cs typeface="Arial" pitchFamily="34" charset="0"/>
            </a:endParaRPr>
          </a:p>
          <a:p>
            <a:pPr eaLnBrk="0" fontAlgn="base" hangingPunct="0">
              <a:spcBef>
                <a:spcPct val="0"/>
              </a:spcBef>
              <a:spcAft>
                <a:spcPct val="0"/>
              </a:spcAft>
            </a:pPr>
            <a:endParaRPr lang="fr-BE" dirty="0" smtClean="0">
              <a:solidFill>
                <a:schemeClr val="tx1">
                  <a:lumMod val="95000"/>
                </a:schemeClr>
              </a:solidFill>
              <a:ea typeface="Times New Roman" pitchFamily="18" charset="0"/>
              <a:cs typeface="Arial" pitchFamily="34" charset="0"/>
            </a:endParaRPr>
          </a:p>
          <a:p>
            <a:pPr eaLnBrk="0" fontAlgn="base" hangingPunct="0">
              <a:spcBef>
                <a:spcPct val="0"/>
              </a:spcBef>
              <a:spcAft>
                <a:spcPct val="0"/>
              </a:spcAft>
            </a:pPr>
            <a:r>
              <a:rPr lang="fr-BE" dirty="0" smtClean="0">
                <a:solidFill>
                  <a:schemeClr val="tx1">
                    <a:lumMod val="95000"/>
                  </a:schemeClr>
                </a:solidFill>
                <a:ea typeface="Times New Roman" pitchFamily="18" charset="0"/>
                <a:cs typeface="Arial" pitchFamily="34" charset="0"/>
              </a:rPr>
              <a:t>Art. 48 du PA I</a:t>
            </a:r>
          </a:p>
          <a:p>
            <a:pPr lvl="0" eaLnBrk="0" fontAlgn="base" hangingPunct="0">
              <a:spcBef>
                <a:spcPct val="0"/>
              </a:spcBef>
              <a:spcAft>
                <a:spcPct val="0"/>
              </a:spcAft>
            </a:pPr>
            <a:r>
              <a:rPr lang="fr-FR" sz="1400" dirty="0" smtClean="0">
                <a:cs typeface="Arial" pitchFamily="34" charset="0"/>
              </a:rPr>
              <a:t>« En vue d’assurer le respect de la protection de la population civile et des biens de caractère civil, les Parties au conflit doivent en tout temps faire la distinction entre la population civile et les combattants, ainsi qu’entre les biens de caractère civil et les objectifs militaires et, par conséquent</a:t>
            </a:r>
            <a:r>
              <a:rPr lang="fr-FR" sz="1400" b="1" dirty="0" smtClean="0">
                <a:cs typeface="Arial" pitchFamily="34" charset="0"/>
              </a:rPr>
              <a:t>, ne diriger leurs opérations que contre des objectifs militaires</a:t>
            </a:r>
            <a:r>
              <a:rPr lang="fr-FR" sz="1400" dirty="0" smtClean="0">
                <a:cs typeface="Arial" pitchFamily="34" charset="0"/>
              </a:rPr>
              <a:t> ».</a:t>
            </a:r>
          </a:p>
          <a:p>
            <a:pPr lvl="0" eaLnBrk="0" fontAlgn="base" hangingPunct="0">
              <a:spcBef>
                <a:spcPct val="0"/>
              </a:spcBef>
              <a:spcAft>
                <a:spcPct val="0"/>
              </a:spcAft>
            </a:pPr>
            <a:endParaRPr lang="fr-FR" sz="1400" dirty="0" smtClean="0">
              <a:cs typeface="Arial" pitchFamily="34" charset="0"/>
            </a:endParaRPr>
          </a:p>
          <a:p>
            <a:pPr lvl="0" eaLnBrk="0" fontAlgn="base" hangingPunct="0">
              <a:spcBef>
                <a:spcPct val="0"/>
              </a:spcBef>
              <a:spcAft>
                <a:spcPct val="0"/>
              </a:spcAft>
            </a:pPr>
            <a:r>
              <a:rPr lang="fr-BE" dirty="0" smtClean="0">
                <a:solidFill>
                  <a:prstClr val="white">
                    <a:lumMod val="95000"/>
                  </a:prstClr>
                </a:solidFill>
                <a:ea typeface="Times New Roman" pitchFamily="18" charset="0"/>
                <a:cs typeface="Arial" pitchFamily="34" charset="0"/>
              </a:rPr>
              <a:t>Art. 51 du PA I</a:t>
            </a:r>
          </a:p>
          <a:p>
            <a:pPr lvl="0" eaLnBrk="0" fontAlgn="base" hangingPunct="0">
              <a:spcBef>
                <a:spcPct val="0"/>
              </a:spcBef>
              <a:spcAft>
                <a:spcPct val="0"/>
              </a:spcAft>
            </a:pPr>
            <a:r>
              <a:rPr lang="fr-FR" sz="1400" dirty="0" smtClean="0">
                <a:solidFill>
                  <a:schemeClr val="tx1">
                    <a:lumMod val="95000"/>
                  </a:schemeClr>
                </a:solidFill>
                <a:ea typeface="Times New Roman" pitchFamily="18" charset="0"/>
                <a:cs typeface="Arial" pitchFamily="34" charset="0"/>
              </a:rPr>
              <a:t>« 1. </a:t>
            </a:r>
            <a:r>
              <a:rPr lang="fr-FR" sz="1400" b="1" dirty="0" smtClean="0">
                <a:solidFill>
                  <a:schemeClr val="tx1">
                    <a:lumMod val="95000"/>
                  </a:schemeClr>
                </a:solidFill>
                <a:ea typeface="Times New Roman" pitchFamily="18" charset="0"/>
                <a:cs typeface="Arial" pitchFamily="34" charset="0"/>
              </a:rPr>
              <a:t>La population civile et les personnes civiles jouissent d’une protection générale contre les dangers résultant d’opérations militaires</a:t>
            </a:r>
            <a:r>
              <a:rPr lang="fr-FR" sz="1400" dirty="0" smtClean="0">
                <a:solidFill>
                  <a:schemeClr val="tx1">
                    <a:lumMod val="95000"/>
                  </a:schemeClr>
                </a:solidFill>
                <a:ea typeface="Times New Roman" pitchFamily="18" charset="0"/>
                <a:cs typeface="Arial" pitchFamily="34" charset="0"/>
              </a:rPr>
              <a:t> […] »</a:t>
            </a:r>
          </a:p>
          <a:p>
            <a:pPr lvl="0" eaLnBrk="0" fontAlgn="base" hangingPunct="0">
              <a:spcBef>
                <a:spcPct val="0"/>
              </a:spcBef>
              <a:spcAft>
                <a:spcPct val="0"/>
              </a:spcAft>
            </a:pPr>
            <a:endParaRPr lang="fr-BE" sz="1400" b="1" dirty="0" smtClean="0">
              <a:solidFill>
                <a:schemeClr val="tx1">
                  <a:lumMod val="95000"/>
                </a:schemeClr>
              </a:solidFill>
              <a:ea typeface="Times New Roman" pitchFamily="18" charset="0"/>
              <a:cs typeface="Arial" pitchFamily="34" charset="0"/>
            </a:endParaRPr>
          </a:p>
          <a:p>
            <a:pPr lvl="0" eaLnBrk="0" fontAlgn="base" hangingPunct="0">
              <a:spcBef>
                <a:spcPct val="0"/>
              </a:spcBef>
              <a:spcAft>
                <a:spcPct val="0"/>
              </a:spcAft>
            </a:pPr>
            <a:r>
              <a:rPr lang="fr-BE" dirty="0" smtClean="0">
                <a:solidFill>
                  <a:prstClr val="white">
                    <a:lumMod val="95000"/>
                  </a:prstClr>
                </a:solidFill>
                <a:ea typeface="Times New Roman" pitchFamily="18" charset="0"/>
                <a:cs typeface="Arial" pitchFamily="34" charset="0"/>
              </a:rPr>
              <a:t>Art. 52 du PA I</a:t>
            </a:r>
          </a:p>
          <a:p>
            <a:pPr lvl="0" eaLnBrk="0" fontAlgn="base" hangingPunct="0">
              <a:spcBef>
                <a:spcPct val="0"/>
              </a:spcBef>
              <a:spcAft>
                <a:spcPct val="0"/>
              </a:spcAft>
            </a:pPr>
            <a:r>
              <a:rPr lang="fr-BE" sz="1400" dirty="0" smtClean="0">
                <a:solidFill>
                  <a:schemeClr val="tx1">
                    <a:lumMod val="95000"/>
                  </a:schemeClr>
                </a:solidFill>
                <a:ea typeface="Times New Roman" pitchFamily="18" charset="0"/>
                <a:cs typeface="Arial" pitchFamily="34" charset="0"/>
              </a:rPr>
              <a:t>« 1. </a:t>
            </a:r>
            <a:r>
              <a:rPr lang="fr-BE" sz="1400" b="1" dirty="0" smtClean="0">
                <a:solidFill>
                  <a:schemeClr val="tx1">
                    <a:lumMod val="95000"/>
                  </a:schemeClr>
                </a:solidFill>
                <a:ea typeface="Times New Roman" pitchFamily="18" charset="0"/>
                <a:cs typeface="Arial" pitchFamily="34" charset="0"/>
              </a:rPr>
              <a:t>Les biens de caractère civile ne doivent être l’objet ni d’attaques ni de représailles</a:t>
            </a:r>
            <a:r>
              <a:rPr lang="fr-BE" sz="1400" dirty="0" smtClean="0">
                <a:solidFill>
                  <a:schemeClr val="tx1">
                    <a:lumMod val="95000"/>
                  </a:schemeClr>
                </a:solidFill>
                <a:ea typeface="Times New Roman" pitchFamily="18" charset="0"/>
                <a:cs typeface="Arial" pitchFamily="34" charset="0"/>
              </a:rPr>
              <a:t> […] »</a:t>
            </a:r>
          </a:p>
          <a:p>
            <a:pPr lvl="0" eaLnBrk="0" fontAlgn="base" hangingPunct="0">
              <a:spcBef>
                <a:spcPct val="0"/>
              </a:spcBef>
              <a:spcAft>
                <a:spcPct val="0"/>
              </a:spcAft>
            </a:pPr>
            <a:endParaRPr lang="fr-BE" dirty="0" smtClean="0">
              <a:solidFill>
                <a:schemeClr val="tx1">
                  <a:lumMod val="95000"/>
                </a:schemeClr>
              </a:solidFill>
              <a:ea typeface="Times New Roman" pitchFamily="18" charset="0"/>
              <a:cs typeface="Arial" pitchFamily="34" charset="0"/>
            </a:endParaRPr>
          </a:p>
        </p:txBody>
      </p:sp>
      <p:sp>
        <p:nvSpPr>
          <p:cNvPr id="6" name="ZoneTexte 5"/>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H1 : Les précautions dans l’attaque : des principes dépendant de l’ensemble des règles relatives à la conduite des hostilités (1/4</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539552" y="1275725"/>
            <a:ext cx="8064896" cy="1477328"/>
          </a:xfrm>
          <a:prstGeom prst="rect">
            <a:avLst/>
          </a:prstGeom>
        </p:spPr>
        <p:txBody>
          <a:bodyPr wrap="square">
            <a:spAutoFit/>
          </a:bodyPr>
          <a:lstStyle/>
          <a:p>
            <a:pPr lvl="0"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Dispositions « parentes »</a:t>
            </a:r>
          </a:p>
          <a:p>
            <a:pPr marL="342900" lvl="0" indent="-342900" eaLnBrk="0" fontAlgn="base" hangingPunct="0">
              <a:spcBef>
                <a:spcPct val="0"/>
              </a:spcBef>
              <a:spcAft>
                <a:spcPct val="0"/>
              </a:spcAft>
              <a:buFont typeface="Wingdings" pitchFamily="2" charset="2"/>
              <a:buChar char="§"/>
            </a:pPr>
            <a:r>
              <a:rPr lang="fr-BE" dirty="0" smtClean="0">
                <a:solidFill>
                  <a:schemeClr val="tx1">
                    <a:lumMod val="95000"/>
                  </a:schemeClr>
                </a:solidFill>
                <a:ea typeface="Times New Roman" pitchFamily="18" charset="0"/>
                <a:cs typeface="Arial" pitchFamily="34" charset="0"/>
              </a:rPr>
              <a:t>« Les obligations contenues dans l’article 57 du PA I constituent des dérivés du principe fondamental de distinction » ;</a:t>
            </a:r>
          </a:p>
          <a:p>
            <a:pPr marL="342900" lvl="0" indent="-342900" algn="r" eaLnBrk="0" fontAlgn="base" hangingPunct="0">
              <a:spcBef>
                <a:spcPct val="0"/>
              </a:spcBef>
              <a:spcAft>
                <a:spcPct val="0"/>
              </a:spcAft>
            </a:pPr>
            <a:r>
              <a:rPr lang="fr-BE" sz="1200" dirty="0" smtClean="0">
                <a:solidFill>
                  <a:schemeClr val="tx1">
                    <a:lumMod val="95000"/>
                  </a:schemeClr>
                </a:solidFill>
                <a:ea typeface="Times New Roman" pitchFamily="18" charset="0"/>
                <a:cs typeface="Arial" pitchFamily="34" charset="0"/>
              </a:rPr>
              <a:t>Source : C. PILLOUD &amp; J. PICTET, « Article 57 », </a:t>
            </a:r>
            <a:r>
              <a:rPr lang="fr-BE" sz="1200" i="1" dirty="0" smtClean="0">
                <a:solidFill>
                  <a:schemeClr val="tx1">
                    <a:lumMod val="95000"/>
                  </a:schemeClr>
                </a:solidFill>
                <a:ea typeface="Times New Roman" pitchFamily="18" charset="0"/>
                <a:cs typeface="Arial" pitchFamily="34" charset="0"/>
              </a:rPr>
              <a:t>in</a:t>
            </a:r>
            <a:r>
              <a:rPr lang="fr-BE" sz="1200" dirty="0" smtClean="0">
                <a:solidFill>
                  <a:schemeClr val="tx1">
                    <a:lumMod val="95000"/>
                  </a:schemeClr>
                </a:solidFill>
                <a:ea typeface="Times New Roman" pitchFamily="18" charset="0"/>
                <a:cs typeface="Arial" pitchFamily="34" charset="0"/>
              </a:rPr>
              <a:t>: Y. SANDOZ, C. SWINARSKI et B. ZIMMERMANN (</a:t>
            </a:r>
            <a:r>
              <a:rPr lang="fr-BE" sz="1200" dirty="0" err="1" smtClean="0">
                <a:solidFill>
                  <a:schemeClr val="tx1">
                    <a:lumMod val="95000"/>
                  </a:schemeClr>
                </a:solidFill>
                <a:ea typeface="Times New Roman" pitchFamily="18" charset="0"/>
                <a:cs typeface="Arial" pitchFamily="34" charset="0"/>
              </a:rPr>
              <a:t>éds</a:t>
            </a:r>
            <a:r>
              <a:rPr lang="fr-BE" sz="1200" dirty="0" smtClean="0">
                <a:solidFill>
                  <a:schemeClr val="tx1">
                    <a:lumMod val="95000"/>
                  </a:schemeClr>
                </a:solidFill>
                <a:ea typeface="Times New Roman" pitchFamily="18" charset="0"/>
                <a:cs typeface="Arial" pitchFamily="34" charset="0"/>
              </a:rPr>
              <a:t>.), </a:t>
            </a:r>
            <a:r>
              <a:rPr lang="fr-BE" sz="1200" i="1" dirty="0" smtClean="0">
                <a:solidFill>
                  <a:schemeClr val="tx1">
                    <a:lumMod val="95000"/>
                  </a:schemeClr>
                </a:solidFill>
                <a:ea typeface="Times New Roman" pitchFamily="18" charset="0"/>
                <a:cs typeface="Arial" pitchFamily="34" charset="0"/>
              </a:rPr>
              <a:t>Commentaires des Protocoles additionnels du 8 juin 1977 aux Conventions de Genève du 12 août 1949 (Commentaires Pictet)</a:t>
            </a:r>
            <a:r>
              <a:rPr lang="fr-BE" sz="1200" dirty="0" smtClean="0">
                <a:solidFill>
                  <a:schemeClr val="tx1">
                    <a:lumMod val="95000"/>
                  </a:schemeClr>
                </a:solidFill>
                <a:ea typeface="Times New Roman" pitchFamily="18" charset="0"/>
                <a:cs typeface="Arial" pitchFamily="34" charset="0"/>
              </a:rPr>
              <a:t>, Genève, CICR, </a:t>
            </a:r>
            <a:r>
              <a:rPr lang="fr-BE" sz="1200" dirty="0" err="1" smtClean="0">
                <a:solidFill>
                  <a:schemeClr val="tx1">
                    <a:lumMod val="95000"/>
                  </a:schemeClr>
                </a:solidFill>
                <a:ea typeface="Times New Roman" pitchFamily="18" charset="0"/>
                <a:cs typeface="Arial" pitchFamily="34" charset="0"/>
              </a:rPr>
              <a:t>Martinus</a:t>
            </a:r>
            <a:r>
              <a:rPr lang="fr-BE" sz="1200" dirty="0" smtClean="0">
                <a:solidFill>
                  <a:schemeClr val="tx1">
                    <a:lumMod val="95000"/>
                  </a:schemeClr>
                </a:solidFill>
                <a:ea typeface="Times New Roman" pitchFamily="18" charset="0"/>
                <a:cs typeface="Arial" pitchFamily="34" charset="0"/>
              </a:rPr>
              <a:t> </a:t>
            </a:r>
            <a:r>
              <a:rPr lang="fr-BE" sz="1200" dirty="0" err="1" smtClean="0">
                <a:solidFill>
                  <a:schemeClr val="tx1">
                    <a:lumMod val="95000"/>
                  </a:schemeClr>
                </a:solidFill>
                <a:ea typeface="Times New Roman" pitchFamily="18" charset="0"/>
                <a:cs typeface="Arial" pitchFamily="34" charset="0"/>
              </a:rPr>
              <a:t>Nijhoff</a:t>
            </a:r>
            <a:r>
              <a:rPr lang="fr-BE" sz="1200" dirty="0" smtClean="0">
                <a:solidFill>
                  <a:schemeClr val="tx1">
                    <a:lumMod val="95000"/>
                  </a:schemeClr>
                </a:solidFill>
                <a:ea typeface="Times New Roman" pitchFamily="18" charset="0"/>
                <a:cs typeface="Arial" pitchFamily="34" charset="0"/>
              </a:rPr>
              <a:t> </a:t>
            </a:r>
            <a:r>
              <a:rPr lang="fr-BE" sz="1200" dirty="0" err="1" smtClean="0">
                <a:solidFill>
                  <a:schemeClr val="tx1">
                    <a:lumMod val="95000"/>
                  </a:schemeClr>
                </a:solidFill>
                <a:ea typeface="Times New Roman" pitchFamily="18" charset="0"/>
                <a:cs typeface="Arial" pitchFamily="34" charset="0"/>
              </a:rPr>
              <a:t>Publishers</a:t>
            </a:r>
            <a:r>
              <a:rPr lang="fr-BE" sz="1200" dirty="0" smtClean="0">
                <a:solidFill>
                  <a:schemeClr val="tx1">
                    <a:lumMod val="95000"/>
                  </a:schemeClr>
                </a:solidFill>
                <a:ea typeface="Times New Roman" pitchFamily="18" charset="0"/>
                <a:cs typeface="Arial" pitchFamily="34" charset="0"/>
              </a:rPr>
              <a:t>, 1986, pp. 698-699.</a:t>
            </a:r>
          </a:p>
        </p:txBody>
      </p:sp>
      <p:sp>
        <p:nvSpPr>
          <p:cNvPr id="9" name="ZoneTexte 8"/>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H1 : Les précautions dans l’attaque : des principes dépendant de l’ensemble des règles relatives à la conduite des hostilités (1/4</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539552" y="1275725"/>
            <a:ext cx="8064896" cy="2400657"/>
          </a:xfrm>
          <a:prstGeom prst="rect">
            <a:avLst/>
          </a:prstGeom>
        </p:spPr>
        <p:txBody>
          <a:bodyPr wrap="square">
            <a:spAutoFit/>
          </a:bodyPr>
          <a:lstStyle/>
          <a:p>
            <a:pPr lvl="0"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Dispositions « parentes »</a:t>
            </a:r>
          </a:p>
          <a:p>
            <a:pPr marL="342900" lvl="0" indent="-342900" eaLnBrk="0" fontAlgn="base" hangingPunct="0">
              <a:spcBef>
                <a:spcPct val="0"/>
              </a:spcBef>
              <a:spcAft>
                <a:spcPct val="0"/>
              </a:spcAft>
              <a:buFont typeface="Wingdings" pitchFamily="2" charset="2"/>
              <a:buChar char="§"/>
            </a:pPr>
            <a:r>
              <a:rPr lang="fr-BE" dirty="0" smtClean="0">
                <a:solidFill>
                  <a:schemeClr val="tx1">
                    <a:lumMod val="95000"/>
                  </a:schemeClr>
                </a:solidFill>
                <a:ea typeface="Times New Roman" pitchFamily="18" charset="0"/>
                <a:cs typeface="Arial" pitchFamily="34" charset="0"/>
              </a:rPr>
              <a:t>« Les obligations contenues dans l’article 57 du PA I constituent des dérivés du principe fondamental de distinction » ;</a:t>
            </a:r>
          </a:p>
          <a:p>
            <a:pPr marL="342900" lvl="0" indent="-342900" algn="r" eaLnBrk="0" fontAlgn="base" hangingPunct="0">
              <a:spcBef>
                <a:spcPct val="0"/>
              </a:spcBef>
              <a:spcAft>
                <a:spcPct val="0"/>
              </a:spcAft>
            </a:pPr>
            <a:r>
              <a:rPr lang="fr-BE" sz="1200" dirty="0" smtClean="0">
                <a:solidFill>
                  <a:schemeClr val="tx1">
                    <a:lumMod val="95000"/>
                  </a:schemeClr>
                </a:solidFill>
                <a:ea typeface="Times New Roman" pitchFamily="18" charset="0"/>
                <a:cs typeface="Arial" pitchFamily="34" charset="0"/>
              </a:rPr>
              <a:t>Source : C. PILLOUD &amp; J. PICTET, « Article 57 », </a:t>
            </a:r>
            <a:r>
              <a:rPr lang="fr-BE" sz="1200" i="1" dirty="0" smtClean="0">
                <a:solidFill>
                  <a:schemeClr val="tx1">
                    <a:lumMod val="95000"/>
                  </a:schemeClr>
                </a:solidFill>
                <a:ea typeface="Times New Roman" pitchFamily="18" charset="0"/>
                <a:cs typeface="Arial" pitchFamily="34" charset="0"/>
              </a:rPr>
              <a:t>in</a:t>
            </a:r>
            <a:r>
              <a:rPr lang="fr-BE" sz="1200" dirty="0" smtClean="0">
                <a:solidFill>
                  <a:schemeClr val="tx1">
                    <a:lumMod val="95000"/>
                  </a:schemeClr>
                </a:solidFill>
                <a:ea typeface="Times New Roman" pitchFamily="18" charset="0"/>
                <a:cs typeface="Arial" pitchFamily="34" charset="0"/>
              </a:rPr>
              <a:t>: Y. SANDOZ, C. SWINARSKI et B. ZIMMERMANN (</a:t>
            </a:r>
            <a:r>
              <a:rPr lang="fr-BE" sz="1200" dirty="0" err="1" smtClean="0">
                <a:solidFill>
                  <a:schemeClr val="tx1">
                    <a:lumMod val="95000"/>
                  </a:schemeClr>
                </a:solidFill>
                <a:ea typeface="Times New Roman" pitchFamily="18" charset="0"/>
                <a:cs typeface="Arial" pitchFamily="34" charset="0"/>
              </a:rPr>
              <a:t>éds</a:t>
            </a:r>
            <a:r>
              <a:rPr lang="fr-BE" sz="1200" dirty="0" smtClean="0">
                <a:solidFill>
                  <a:schemeClr val="tx1">
                    <a:lumMod val="95000"/>
                  </a:schemeClr>
                </a:solidFill>
                <a:ea typeface="Times New Roman" pitchFamily="18" charset="0"/>
                <a:cs typeface="Arial" pitchFamily="34" charset="0"/>
              </a:rPr>
              <a:t>.), </a:t>
            </a:r>
            <a:r>
              <a:rPr lang="fr-BE" sz="1200" i="1" dirty="0" smtClean="0">
                <a:solidFill>
                  <a:schemeClr val="tx1">
                    <a:lumMod val="95000"/>
                  </a:schemeClr>
                </a:solidFill>
                <a:ea typeface="Times New Roman" pitchFamily="18" charset="0"/>
                <a:cs typeface="Arial" pitchFamily="34" charset="0"/>
              </a:rPr>
              <a:t>Commentaires des Protocoles additionnels du 8 juin 1977 aux Conventions de Genève du 12 août 1949 (Commentaires Pictet)</a:t>
            </a:r>
            <a:r>
              <a:rPr lang="fr-BE" sz="1200" dirty="0" smtClean="0">
                <a:solidFill>
                  <a:schemeClr val="tx1">
                    <a:lumMod val="95000"/>
                  </a:schemeClr>
                </a:solidFill>
                <a:ea typeface="Times New Roman" pitchFamily="18" charset="0"/>
                <a:cs typeface="Arial" pitchFamily="34" charset="0"/>
              </a:rPr>
              <a:t>, Genève, CICR, </a:t>
            </a:r>
            <a:r>
              <a:rPr lang="fr-BE" sz="1200" dirty="0" err="1" smtClean="0">
                <a:solidFill>
                  <a:schemeClr val="tx1">
                    <a:lumMod val="95000"/>
                  </a:schemeClr>
                </a:solidFill>
                <a:ea typeface="Times New Roman" pitchFamily="18" charset="0"/>
                <a:cs typeface="Arial" pitchFamily="34" charset="0"/>
              </a:rPr>
              <a:t>Martinus</a:t>
            </a:r>
            <a:r>
              <a:rPr lang="fr-BE" sz="1200" dirty="0" smtClean="0">
                <a:solidFill>
                  <a:schemeClr val="tx1">
                    <a:lumMod val="95000"/>
                  </a:schemeClr>
                </a:solidFill>
                <a:ea typeface="Times New Roman" pitchFamily="18" charset="0"/>
                <a:cs typeface="Arial" pitchFamily="34" charset="0"/>
              </a:rPr>
              <a:t> </a:t>
            </a:r>
            <a:r>
              <a:rPr lang="fr-BE" sz="1200" dirty="0" err="1" smtClean="0">
                <a:solidFill>
                  <a:schemeClr val="tx1">
                    <a:lumMod val="95000"/>
                  </a:schemeClr>
                </a:solidFill>
                <a:ea typeface="Times New Roman" pitchFamily="18" charset="0"/>
                <a:cs typeface="Arial" pitchFamily="34" charset="0"/>
              </a:rPr>
              <a:t>Nijhoff</a:t>
            </a:r>
            <a:r>
              <a:rPr lang="fr-BE" sz="1200" dirty="0" smtClean="0">
                <a:solidFill>
                  <a:schemeClr val="tx1">
                    <a:lumMod val="95000"/>
                  </a:schemeClr>
                </a:solidFill>
                <a:ea typeface="Times New Roman" pitchFamily="18" charset="0"/>
                <a:cs typeface="Arial" pitchFamily="34" charset="0"/>
              </a:rPr>
              <a:t> </a:t>
            </a:r>
            <a:r>
              <a:rPr lang="fr-BE" sz="1200" dirty="0" err="1" smtClean="0">
                <a:solidFill>
                  <a:schemeClr val="tx1">
                    <a:lumMod val="95000"/>
                  </a:schemeClr>
                </a:solidFill>
                <a:ea typeface="Times New Roman" pitchFamily="18" charset="0"/>
                <a:cs typeface="Arial" pitchFamily="34" charset="0"/>
              </a:rPr>
              <a:t>Publishers</a:t>
            </a:r>
            <a:r>
              <a:rPr lang="fr-BE" sz="1200" dirty="0" smtClean="0">
                <a:solidFill>
                  <a:schemeClr val="tx1">
                    <a:lumMod val="95000"/>
                  </a:schemeClr>
                </a:solidFill>
                <a:ea typeface="Times New Roman" pitchFamily="18" charset="0"/>
                <a:cs typeface="Arial" pitchFamily="34" charset="0"/>
              </a:rPr>
              <a:t>, 1986, pp. 698-699.</a:t>
            </a:r>
          </a:p>
          <a:p>
            <a:pPr marL="342900" lvl="0" indent="-342900" algn="r" eaLnBrk="0" fontAlgn="base" hangingPunct="0">
              <a:spcBef>
                <a:spcPct val="0"/>
              </a:spcBef>
              <a:spcAft>
                <a:spcPct val="0"/>
              </a:spcAft>
            </a:pPr>
            <a:endParaRPr lang="fr-BE" sz="1200" dirty="0" smtClean="0">
              <a:solidFill>
                <a:schemeClr val="tx1">
                  <a:lumMod val="95000"/>
                </a:schemeClr>
              </a:solidFill>
              <a:ea typeface="Times New Roman" pitchFamily="18" charset="0"/>
              <a:cs typeface="Arial" pitchFamily="34" charset="0"/>
            </a:endParaRPr>
          </a:p>
          <a:p>
            <a:pPr marL="342900" lvl="0" indent="-342900" eaLnBrk="0" fontAlgn="base" hangingPunct="0">
              <a:spcBef>
                <a:spcPct val="0"/>
              </a:spcBef>
              <a:spcAft>
                <a:spcPct val="0"/>
              </a:spcAft>
              <a:buFont typeface="Wingdings" pitchFamily="2" charset="2"/>
              <a:buChar char="§"/>
            </a:pPr>
            <a:r>
              <a:rPr lang="fr-BE" dirty="0" smtClean="0">
                <a:solidFill>
                  <a:prstClr val="white">
                    <a:lumMod val="95000"/>
                  </a:prstClr>
                </a:solidFill>
                <a:ea typeface="Times New Roman" pitchFamily="18" charset="0"/>
                <a:cs typeface="Arial" pitchFamily="34" charset="0"/>
              </a:rPr>
              <a:t>« Les obligations contenues dans l’article 57 du PA I constituent également des dérivés du principe fondamental de proportionnalité » ;</a:t>
            </a:r>
          </a:p>
          <a:p>
            <a:pPr marL="342900" lvl="0" indent="-342900" algn="r" eaLnBrk="0" fontAlgn="base" hangingPunct="0">
              <a:spcBef>
                <a:spcPct val="0"/>
              </a:spcBef>
              <a:spcAft>
                <a:spcPct val="0"/>
              </a:spcAft>
            </a:pPr>
            <a:endParaRPr lang="fr-BE" sz="1200" dirty="0" smtClean="0">
              <a:solidFill>
                <a:schemeClr val="tx1">
                  <a:lumMod val="95000"/>
                </a:schemeClr>
              </a:solidFill>
              <a:ea typeface="Times New Roman" pitchFamily="18" charset="0"/>
              <a:cs typeface="Arial" pitchFamily="34" charset="0"/>
            </a:endParaRPr>
          </a:p>
        </p:txBody>
      </p:sp>
      <p:sp>
        <p:nvSpPr>
          <p:cNvPr id="9" name="ZoneTexte 8"/>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11" name="Rectangle 10"/>
          <p:cNvSpPr/>
          <p:nvPr/>
        </p:nvSpPr>
        <p:spPr>
          <a:xfrm>
            <a:off x="539552" y="116632"/>
            <a:ext cx="8064896" cy="1107996"/>
          </a:xfrm>
          <a:prstGeom prst="rect">
            <a:avLst/>
          </a:prstGeom>
        </p:spPr>
        <p:txBody>
          <a:bodyPr wrap="square">
            <a:spAutoFit/>
          </a:bodyPr>
          <a:lstStyle/>
          <a:p>
            <a:pPr marL="342900" indent="-342900" eaLnBrk="0" fontAlgn="base" hangingPunct="0">
              <a:spcBef>
                <a:spcPct val="0"/>
              </a:spcBef>
              <a:spcAft>
                <a:spcPct val="0"/>
              </a:spcAft>
            </a:pPr>
            <a:r>
              <a:rPr lang="fr-BE" b="1" dirty="0" smtClean="0">
                <a:solidFill>
                  <a:schemeClr val="tx1">
                    <a:lumMod val="95000"/>
                  </a:schemeClr>
                </a:solidFill>
                <a:ea typeface="Times New Roman" pitchFamily="18" charset="0"/>
                <a:cs typeface="Arial" pitchFamily="34" charset="0"/>
              </a:rPr>
              <a:t>Disposition « parente » B : proportionnalité</a:t>
            </a:r>
          </a:p>
          <a:p>
            <a:pPr marL="342900" lvl="0" indent="-342900" eaLnBrk="0" fontAlgn="base" hangingPunct="0">
              <a:spcBef>
                <a:spcPct val="0"/>
              </a:spcBef>
              <a:spcAft>
                <a:spcPct val="0"/>
              </a:spcAft>
              <a:buFont typeface="Wingdings" pitchFamily="2" charset="2"/>
              <a:buChar char="§"/>
            </a:pPr>
            <a:r>
              <a:rPr lang="fr-BE" dirty="0" smtClean="0">
                <a:solidFill>
                  <a:prstClr val="white">
                    <a:lumMod val="95000"/>
                  </a:prstClr>
                </a:solidFill>
                <a:ea typeface="Times New Roman" pitchFamily="18" charset="0"/>
                <a:cs typeface="Arial" pitchFamily="34" charset="0"/>
              </a:rPr>
              <a:t>« Les obligations contenues dans l’article 57 du PA I constituent également des dérivés du principe fondamental de proportionnalité » ;</a:t>
            </a:r>
          </a:p>
          <a:p>
            <a:pPr marL="342900" lvl="0" indent="-342900" algn="r" eaLnBrk="0" fontAlgn="base" hangingPunct="0">
              <a:spcBef>
                <a:spcPct val="0"/>
              </a:spcBef>
              <a:spcAft>
                <a:spcPct val="0"/>
              </a:spcAft>
            </a:pPr>
            <a:endParaRPr lang="fr-BE" sz="1200" dirty="0" smtClean="0">
              <a:solidFill>
                <a:schemeClr val="tx1">
                  <a:lumMod val="95000"/>
                </a:schemeClr>
              </a:solidFill>
              <a:ea typeface="Times New Roman" pitchFamily="18" charset="0"/>
              <a:cs typeface="Arial" pitchFamily="34" charset="0"/>
            </a:endParaRPr>
          </a:p>
        </p:txBody>
      </p:sp>
      <p:sp>
        <p:nvSpPr>
          <p:cNvPr id="6" name="ZoneTexte 5"/>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11" name="Rectangle 10"/>
          <p:cNvSpPr/>
          <p:nvPr/>
        </p:nvSpPr>
        <p:spPr>
          <a:xfrm>
            <a:off x="539552" y="116632"/>
            <a:ext cx="8064896" cy="1107996"/>
          </a:xfrm>
          <a:prstGeom prst="rect">
            <a:avLst/>
          </a:prstGeom>
        </p:spPr>
        <p:txBody>
          <a:bodyPr wrap="square">
            <a:spAutoFit/>
          </a:bodyPr>
          <a:lstStyle/>
          <a:p>
            <a:pPr marL="342900" indent="-342900" eaLnBrk="0" fontAlgn="base" hangingPunct="0">
              <a:spcBef>
                <a:spcPct val="0"/>
              </a:spcBef>
              <a:spcAft>
                <a:spcPct val="0"/>
              </a:spcAft>
            </a:pPr>
            <a:r>
              <a:rPr lang="fr-BE" b="1" dirty="0" smtClean="0">
                <a:solidFill>
                  <a:schemeClr val="tx1">
                    <a:lumMod val="95000"/>
                  </a:schemeClr>
                </a:solidFill>
                <a:ea typeface="Times New Roman" pitchFamily="18" charset="0"/>
                <a:cs typeface="Arial" pitchFamily="34" charset="0"/>
              </a:rPr>
              <a:t>Disposition « parente » B : proportionnalité</a:t>
            </a:r>
          </a:p>
          <a:p>
            <a:pPr marL="342900" lvl="0" indent="-342900" eaLnBrk="0" fontAlgn="base" hangingPunct="0">
              <a:spcBef>
                <a:spcPct val="0"/>
              </a:spcBef>
              <a:spcAft>
                <a:spcPct val="0"/>
              </a:spcAft>
              <a:buFont typeface="Wingdings" pitchFamily="2" charset="2"/>
              <a:buChar char="§"/>
            </a:pPr>
            <a:r>
              <a:rPr lang="fr-BE" dirty="0" smtClean="0">
                <a:solidFill>
                  <a:schemeClr val="tx1">
                    <a:lumMod val="95000"/>
                  </a:schemeClr>
                </a:solidFill>
                <a:ea typeface="Times New Roman" pitchFamily="18" charset="0"/>
                <a:cs typeface="Arial" pitchFamily="34" charset="0"/>
              </a:rPr>
              <a:t>« Les obligations contenues dans l’article 57 du PA I constituent également des dérivés du principe fondamental de proportionnalité » ;</a:t>
            </a:r>
          </a:p>
          <a:p>
            <a:pPr marL="342900" lvl="0" indent="-342900" algn="r" eaLnBrk="0" fontAlgn="base" hangingPunct="0">
              <a:spcBef>
                <a:spcPct val="0"/>
              </a:spcBef>
              <a:spcAft>
                <a:spcPct val="0"/>
              </a:spcAft>
            </a:pPr>
            <a:endParaRPr lang="fr-BE" sz="1200" dirty="0" smtClean="0">
              <a:solidFill>
                <a:schemeClr val="tx1">
                  <a:lumMod val="95000"/>
                </a:schemeClr>
              </a:solidFill>
              <a:ea typeface="Times New Roman" pitchFamily="18" charset="0"/>
              <a:cs typeface="Arial" pitchFamily="34" charset="0"/>
            </a:endParaRPr>
          </a:p>
        </p:txBody>
      </p:sp>
      <p:sp>
        <p:nvSpPr>
          <p:cNvPr id="9" name="Rectangle 8"/>
          <p:cNvSpPr/>
          <p:nvPr/>
        </p:nvSpPr>
        <p:spPr>
          <a:xfrm>
            <a:off x="539552" y="1735648"/>
            <a:ext cx="8064896" cy="5170646"/>
          </a:xfrm>
          <a:prstGeom prst="rect">
            <a:avLst/>
          </a:prstGeom>
        </p:spPr>
        <p:txBody>
          <a:bodyPr wrap="square" numCol="2">
            <a:spAutoFit/>
          </a:bodyPr>
          <a:lstStyle/>
          <a:p>
            <a:pPr lvl="0"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Ainsi</a:t>
            </a:r>
          </a:p>
          <a:p>
            <a:pPr lvl="0" eaLnBrk="0" fontAlgn="base" hangingPunct="0">
              <a:spcBef>
                <a:spcPct val="0"/>
              </a:spcBef>
              <a:spcAft>
                <a:spcPct val="0"/>
              </a:spcAft>
            </a:pPr>
            <a:r>
              <a:rPr lang="fr-BE" dirty="0" smtClean="0">
                <a:solidFill>
                  <a:schemeClr val="tx1">
                    <a:lumMod val="95000"/>
                  </a:schemeClr>
                </a:solidFill>
                <a:ea typeface="Times New Roman" pitchFamily="18" charset="0"/>
                <a:cs typeface="Arial" pitchFamily="34" charset="0"/>
              </a:rPr>
              <a:t>Art. 57 du PA I</a:t>
            </a:r>
          </a:p>
          <a:p>
            <a:pPr lvl="0" eaLnBrk="0" fontAlgn="base" hangingPunct="0">
              <a:spcBef>
                <a:spcPct val="0"/>
              </a:spcBef>
              <a:spcAft>
                <a:spcPct val="0"/>
              </a:spcAft>
            </a:pPr>
            <a:r>
              <a:rPr lang="fr-FR" sz="1400" dirty="0" smtClean="0">
                <a:cs typeface="Arial" pitchFamily="34" charset="0"/>
              </a:rPr>
              <a:t>a) ceux qui préparent ou décident une attaque doivent :</a:t>
            </a:r>
            <a:br>
              <a:rPr lang="fr-FR" sz="1400" dirty="0" smtClean="0">
                <a:cs typeface="Arial" pitchFamily="34" charset="0"/>
              </a:rPr>
            </a:br>
            <a:r>
              <a:rPr lang="fr-FR" sz="1400" dirty="0" smtClean="0">
                <a:cs typeface="Arial" pitchFamily="34" charset="0"/>
              </a:rPr>
              <a:t/>
            </a:r>
            <a:br>
              <a:rPr lang="fr-FR" sz="1400" dirty="0" smtClean="0">
                <a:cs typeface="Arial" pitchFamily="34" charset="0"/>
              </a:rPr>
            </a:br>
            <a:r>
              <a:rPr lang="fr-BE" sz="1400" dirty="0" smtClean="0">
                <a:cs typeface="Arial" pitchFamily="34" charset="0"/>
              </a:rPr>
              <a:t>iii) s’abstenir de lancer une attaque dont on peut attendre qu’elle cause incidemment des pertes en vies humaines dans la population civile, des blessures aux personnes civiles, des dommages aux biens de caractère civil, ou une combinaison de ces pertes et dommages, </a:t>
            </a:r>
            <a:r>
              <a:rPr lang="fr-BE" sz="1400" b="1" dirty="0" smtClean="0">
                <a:cs typeface="Arial" pitchFamily="34" charset="0"/>
              </a:rPr>
              <a:t>qui seraient excessifs par rapport à l’avantage militaire concret et direct attendu </a:t>
            </a:r>
            <a:r>
              <a:rPr lang="fr-BE" sz="1400" dirty="0" smtClean="0">
                <a:cs typeface="Arial" pitchFamily="34" charset="0"/>
              </a:rPr>
              <a:t>;</a:t>
            </a:r>
          </a:p>
          <a:p>
            <a:pPr lvl="0" eaLnBrk="0" fontAlgn="base" hangingPunct="0">
              <a:spcBef>
                <a:spcPct val="0"/>
              </a:spcBef>
              <a:spcAft>
                <a:spcPct val="0"/>
              </a:spcAft>
            </a:pPr>
            <a:endParaRPr lang="fr-BE" sz="1400" dirty="0" smtClean="0">
              <a:cs typeface="Arial" pitchFamily="34" charset="0"/>
            </a:endParaRPr>
          </a:p>
          <a:p>
            <a:pPr lvl="0" eaLnBrk="0" fontAlgn="base" hangingPunct="0">
              <a:spcBef>
                <a:spcPct val="0"/>
              </a:spcBef>
              <a:spcAft>
                <a:spcPct val="0"/>
              </a:spcAft>
            </a:pPr>
            <a:r>
              <a:rPr lang="fr-BE" sz="1400" dirty="0" smtClean="0">
                <a:cs typeface="Arial" pitchFamily="34" charset="0"/>
              </a:rPr>
              <a:t>b) Une attaque doit être annulée ou interrompue  lorsque […] l’on peut s’attendre qu’elle cause incidemment des pertes en vies humaines dans la population civile, des blessures aux personnes civiles, des dommages aux biens de caractère civil, ou une combinaison de ces pertes et dommages, </a:t>
            </a:r>
            <a:r>
              <a:rPr lang="fr-BE" sz="1400" b="1" dirty="0" smtClean="0">
                <a:cs typeface="Arial" pitchFamily="34" charset="0"/>
              </a:rPr>
              <a:t>qui seraient excessifs par rapport à l’avantage militaire concret direct et attendu</a:t>
            </a:r>
            <a:r>
              <a:rPr lang="fr-BE" sz="1400" dirty="0" smtClean="0">
                <a:cs typeface="Arial" pitchFamily="34" charset="0"/>
              </a:rPr>
              <a:t> ».</a:t>
            </a:r>
            <a:endParaRPr lang="fr-FR" sz="1400" dirty="0" smtClean="0">
              <a:cs typeface="Arial" pitchFamily="34" charset="0"/>
            </a:endParaRPr>
          </a:p>
          <a:p>
            <a:pPr lvl="0" eaLnBrk="0" fontAlgn="base" hangingPunct="0">
              <a:spcBef>
                <a:spcPct val="0"/>
              </a:spcBef>
              <a:spcAft>
                <a:spcPct val="0"/>
              </a:spcAft>
            </a:pPr>
            <a:endParaRPr lang="fr-FR" dirty="0" smtClean="0">
              <a:cs typeface="Arial" pitchFamily="34" charset="0"/>
            </a:endParaRPr>
          </a:p>
          <a:p>
            <a:pPr eaLnBrk="0" fontAlgn="base" hangingPunct="0">
              <a:spcBef>
                <a:spcPct val="0"/>
              </a:spcBef>
              <a:spcAft>
                <a:spcPct val="0"/>
              </a:spcAft>
            </a:pPr>
            <a:endParaRPr lang="fr-BE" dirty="0" smtClean="0">
              <a:solidFill>
                <a:schemeClr val="tx1">
                  <a:lumMod val="95000"/>
                </a:schemeClr>
              </a:solidFill>
              <a:ea typeface="Times New Roman" pitchFamily="18" charset="0"/>
              <a:cs typeface="Arial" pitchFamily="34" charset="0"/>
            </a:endParaRPr>
          </a:p>
          <a:p>
            <a:pPr eaLnBrk="0" fontAlgn="base" hangingPunct="0">
              <a:spcBef>
                <a:spcPct val="0"/>
              </a:spcBef>
              <a:spcAft>
                <a:spcPct val="0"/>
              </a:spcAft>
            </a:pPr>
            <a:r>
              <a:rPr lang="fr-BE" dirty="0" smtClean="0">
                <a:solidFill>
                  <a:schemeClr val="tx1">
                    <a:lumMod val="95000"/>
                  </a:schemeClr>
                </a:solidFill>
                <a:ea typeface="Times New Roman" pitchFamily="18" charset="0"/>
                <a:cs typeface="Arial" pitchFamily="34" charset="0"/>
              </a:rPr>
              <a:t>Art. 51 du PA I</a:t>
            </a:r>
          </a:p>
          <a:p>
            <a:pPr eaLnBrk="0" fontAlgn="base" hangingPunct="0">
              <a:spcBef>
                <a:spcPct val="0"/>
              </a:spcBef>
              <a:spcAft>
                <a:spcPct val="0"/>
              </a:spcAft>
            </a:pPr>
            <a:r>
              <a:rPr lang="fr-FR" sz="1400" dirty="0" smtClean="0">
                <a:cs typeface="Arial" pitchFamily="34" charset="0"/>
              </a:rPr>
              <a:t>« </a:t>
            </a:r>
            <a:r>
              <a:rPr lang="fr-BE" sz="1400" dirty="0" smtClean="0">
                <a:cs typeface="Arial" pitchFamily="34" charset="0"/>
              </a:rPr>
              <a:t>4. Les attaques sans discrimination sont interdites.</a:t>
            </a:r>
          </a:p>
          <a:p>
            <a:pPr eaLnBrk="0" fontAlgn="base" hangingPunct="0">
              <a:spcBef>
                <a:spcPct val="0"/>
              </a:spcBef>
              <a:spcAft>
                <a:spcPct val="0"/>
              </a:spcAft>
            </a:pPr>
            <a:endParaRPr lang="fr-BE" sz="1400" dirty="0" smtClean="0">
              <a:cs typeface="Arial" pitchFamily="34" charset="0"/>
            </a:endParaRPr>
          </a:p>
          <a:p>
            <a:pPr eaLnBrk="0" fontAlgn="base" hangingPunct="0">
              <a:spcBef>
                <a:spcPct val="0"/>
              </a:spcBef>
              <a:spcAft>
                <a:spcPct val="0"/>
              </a:spcAft>
            </a:pPr>
            <a:r>
              <a:rPr lang="fr-BE" sz="1400" dirty="0" smtClean="0">
                <a:cs typeface="Arial" pitchFamily="34" charset="0"/>
              </a:rPr>
              <a:t>5. Seront entre entres, considérés comme effectués sans discrimination les types d’attaques suivants :</a:t>
            </a:r>
          </a:p>
          <a:p>
            <a:pPr eaLnBrk="0" fontAlgn="base" hangingPunct="0">
              <a:spcBef>
                <a:spcPct val="0"/>
              </a:spcBef>
              <a:spcAft>
                <a:spcPct val="0"/>
              </a:spcAft>
            </a:pPr>
            <a:endParaRPr lang="fr-BE" sz="1400" dirty="0" smtClean="0">
              <a:cs typeface="Arial" pitchFamily="34" charset="0"/>
            </a:endParaRPr>
          </a:p>
          <a:p>
            <a:pPr eaLnBrk="0" fontAlgn="base" hangingPunct="0">
              <a:spcBef>
                <a:spcPct val="0"/>
              </a:spcBef>
              <a:spcAft>
                <a:spcPct val="0"/>
              </a:spcAft>
            </a:pPr>
            <a:r>
              <a:rPr lang="fr-BE" sz="1400" dirty="0" smtClean="0">
                <a:cs typeface="Arial" pitchFamily="34" charset="0"/>
              </a:rPr>
              <a:t>b) les attaques dont on peut attendre qu’elles causent incidemment des pertes en vies humaines dans la population civile, des blessures aux personnes civiles, des dommages aux biens de caractère civil ou une combinaison de ces pertes et dommages, </a:t>
            </a:r>
            <a:r>
              <a:rPr lang="fr-BE" sz="1400" b="1" dirty="0" smtClean="0">
                <a:cs typeface="Arial" pitchFamily="34" charset="0"/>
              </a:rPr>
              <a:t>qui seraient excessifs par rapport à l’avantage militaire concret et direct attendu</a:t>
            </a:r>
            <a:r>
              <a:rPr lang="fr-BE" sz="1400" dirty="0" smtClean="0">
                <a:cs typeface="Arial" pitchFamily="34" charset="0"/>
              </a:rPr>
              <a:t> ».</a:t>
            </a:r>
            <a:endParaRPr lang="fr-BE" dirty="0" smtClean="0">
              <a:solidFill>
                <a:schemeClr val="tx1">
                  <a:lumMod val="95000"/>
                </a:schemeClr>
              </a:solidFill>
              <a:ea typeface="Times New Roman" pitchFamily="18" charset="0"/>
              <a:cs typeface="Arial" pitchFamily="34" charset="0"/>
            </a:endParaRPr>
          </a:p>
        </p:txBody>
      </p:sp>
      <p:sp>
        <p:nvSpPr>
          <p:cNvPr id="6" name="ZoneTexte 5"/>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H1 : Les précautions dans l’attaque : des principes dépendant de l’ensemble des règles relatives à la conduite des hostilités (1/4</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539552" y="1275725"/>
            <a:ext cx="8064896" cy="2215991"/>
          </a:xfrm>
          <a:prstGeom prst="rect">
            <a:avLst/>
          </a:prstGeom>
        </p:spPr>
        <p:txBody>
          <a:bodyPr wrap="square">
            <a:spAutoFit/>
          </a:bodyPr>
          <a:lstStyle/>
          <a:p>
            <a:pPr lvl="0"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Dispositions parentes</a:t>
            </a:r>
          </a:p>
          <a:p>
            <a:pPr marL="342900" lvl="0" indent="-342900" eaLnBrk="0" fontAlgn="base" hangingPunct="0">
              <a:spcBef>
                <a:spcPct val="0"/>
              </a:spcBef>
              <a:spcAft>
                <a:spcPct val="0"/>
              </a:spcAft>
              <a:buFont typeface="Wingdings" pitchFamily="2" charset="2"/>
              <a:buChar char="§"/>
            </a:pPr>
            <a:r>
              <a:rPr lang="fr-BE" dirty="0" smtClean="0">
                <a:solidFill>
                  <a:schemeClr val="tx1">
                    <a:lumMod val="95000"/>
                  </a:schemeClr>
                </a:solidFill>
                <a:ea typeface="Times New Roman" pitchFamily="18" charset="0"/>
                <a:cs typeface="Arial" pitchFamily="34" charset="0"/>
              </a:rPr>
              <a:t>« Les obligations contenues dans l’article 57 du PA I constituent des dérivés du principe fondamental de distinction » ;</a:t>
            </a:r>
          </a:p>
          <a:p>
            <a:pPr marL="342900" lvl="0" indent="-342900" algn="r" eaLnBrk="0" fontAlgn="base" hangingPunct="0">
              <a:spcBef>
                <a:spcPct val="0"/>
              </a:spcBef>
              <a:spcAft>
                <a:spcPct val="0"/>
              </a:spcAft>
            </a:pPr>
            <a:r>
              <a:rPr lang="fr-BE" sz="1200" dirty="0" smtClean="0">
                <a:solidFill>
                  <a:schemeClr val="tx1">
                    <a:lumMod val="95000"/>
                  </a:schemeClr>
                </a:solidFill>
                <a:ea typeface="Times New Roman" pitchFamily="18" charset="0"/>
                <a:cs typeface="Arial" pitchFamily="34" charset="0"/>
              </a:rPr>
              <a:t>Source : C. PILLOUD &amp; J. PICTET, « Article 57 », </a:t>
            </a:r>
            <a:r>
              <a:rPr lang="fr-BE" sz="1200" i="1" dirty="0" smtClean="0">
                <a:solidFill>
                  <a:schemeClr val="tx1">
                    <a:lumMod val="95000"/>
                  </a:schemeClr>
                </a:solidFill>
                <a:ea typeface="Times New Roman" pitchFamily="18" charset="0"/>
                <a:cs typeface="Arial" pitchFamily="34" charset="0"/>
              </a:rPr>
              <a:t>in</a:t>
            </a:r>
            <a:r>
              <a:rPr lang="fr-BE" sz="1200" dirty="0" smtClean="0">
                <a:solidFill>
                  <a:schemeClr val="tx1">
                    <a:lumMod val="95000"/>
                  </a:schemeClr>
                </a:solidFill>
                <a:ea typeface="Times New Roman" pitchFamily="18" charset="0"/>
                <a:cs typeface="Arial" pitchFamily="34" charset="0"/>
              </a:rPr>
              <a:t>: Y. SANDOZ, C. SWINARSKI et B. ZIMMERMANN (</a:t>
            </a:r>
            <a:r>
              <a:rPr lang="fr-BE" sz="1200" dirty="0" err="1" smtClean="0">
                <a:solidFill>
                  <a:schemeClr val="tx1">
                    <a:lumMod val="95000"/>
                  </a:schemeClr>
                </a:solidFill>
                <a:ea typeface="Times New Roman" pitchFamily="18" charset="0"/>
                <a:cs typeface="Arial" pitchFamily="34" charset="0"/>
              </a:rPr>
              <a:t>éds</a:t>
            </a:r>
            <a:r>
              <a:rPr lang="fr-BE" sz="1200" dirty="0" smtClean="0">
                <a:solidFill>
                  <a:schemeClr val="tx1">
                    <a:lumMod val="95000"/>
                  </a:schemeClr>
                </a:solidFill>
                <a:ea typeface="Times New Roman" pitchFamily="18" charset="0"/>
                <a:cs typeface="Arial" pitchFamily="34" charset="0"/>
              </a:rPr>
              <a:t>.), </a:t>
            </a:r>
            <a:r>
              <a:rPr lang="fr-BE" sz="1200" i="1" dirty="0" smtClean="0">
                <a:solidFill>
                  <a:schemeClr val="tx1">
                    <a:lumMod val="95000"/>
                  </a:schemeClr>
                </a:solidFill>
                <a:ea typeface="Times New Roman" pitchFamily="18" charset="0"/>
                <a:cs typeface="Arial" pitchFamily="34" charset="0"/>
              </a:rPr>
              <a:t>Commentaires des Protocoles additionnels du 8 juin 1977 aux Conventions de Genève du 12 août 1949 (Commentaires Pictet)</a:t>
            </a:r>
            <a:r>
              <a:rPr lang="fr-BE" sz="1200" dirty="0" smtClean="0">
                <a:solidFill>
                  <a:schemeClr val="tx1">
                    <a:lumMod val="95000"/>
                  </a:schemeClr>
                </a:solidFill>
                <a:ea typeface="Times New Roman" pitchFamily="18" charset="0"/>
                <a:cs typeface="Arial" pitchFamily="34" charset="0"/>
              </a:rPr>
              <a:t>, Genève, CICR, </a:t>
            </a:r>
            <a:r>
              <a:rPr lang="fr-BE" sz="1200" dirty="0" err="1" smtClean="0">
                <a:solidFill>
                  <a:schemeClr val="tx1">
                    <a:lumMod val="95000"/>
                  </a:schemeClr>
                </a:solidFill>
                <a:ea typeface="Times New Roman" pitchFamily="18" charset="0"/>
                <a:cs typeface="Arial" pitchFamily="34" charset="0"/>
              </a:rPr>
              <a:t>Martinus</a:t>
            </a:r>
            <a:r>
              <a:rPr lang="fr-BE" sz="1200" dirty="0" smtClean="0">
                <a:solidFill>
                  <a:schemeClr val="tx1">
                    <a:lumMod val="95000"/>
                  </a:schemeClr>
                </a:solidFill>
                <a:ea typeface="Times New Roman" pitchFamily="18" charset="0"/>
                <a:cs typeface="Arial" pitchFamily="34" charset="0"/>
              </a:rPr>
              <a:t> </a:t>
            </a:r>
            <a:r>
              <a:rPr lang="fr-BE" sz="1200" dirty="0" err="1" smtClean="0">
                <a:solidFill>
                  <a:schemeClr val="tx1">
                    <a:lumMod val="95000"/>
                  </a:schemeClr>
                </a:solidFill>
                <a:ea typeface="Times New Roman" pitchFamily="18" charset="0"/>
                <a:cs typeface="Arial" pitchFamily="34" charset="0"/>
              </a:rPr>
              <a:t>Nijhoff</a:t>
            </a:r>
            <a:r>
              <a:rPr lang="fr-BE" sz="1200" dirty="0" smtClean="0">
                <a:solidFill>
                  <a:schemeClr val="tx1">
                    <a:lumMod val="95000"/>
                  </a:schemeClr>
                </a:solidFill>
                <a:ea typeface="Times New Roman" pitchFamily="18" charset="0"/>
                <a:cs typeface="Arial" pitchFamily="34" charset="0"/>
              </a:rPr>
              <a:t> </a:t>
            </a:r>
            <a:r>
              <a:rPr lang="fr-BE" sz="1200" dirty="0" err="1" smtClean="0">
                <a:solidFill>
                  <a:schemeClr val="tx1">
                    <a:lumMod val="95000"/>
                  </a:schemeClr>
                </a:solidFill>
                <a:ea typeface="Times New Roman" pitchFamily="18" charset="0"/>
                <a:cs typeface="Arial" pitchFamily="34" charset="0"/>
              </a:rPr>
              <a:t>Publishers</a:t>
            </a:r>
            <a:r>
              <a:rPr lang="fr-BE" sz="1200" dirty="0" smtClean="0">
                <a:solidFill>
                  <a:schemeClr val="tx1">
                    <a:lumMod val="95000"/>
                  </a:schemeClr>
                </a:solidFill>
                <a:ea typeface="Times New Roman" pitchFamily="18" charset="0"/>
                <a:cs typeface="Arial" pitchFamily="34" charset="0"/>
              </a:rPr>
              <a:t>, 1986, pp. 698-699.</a:t>
            </a:r>
          </a:p>
          <a:p>
            <a:pPr marL="342900" lvl="0" indent="-342900" algn="r" eaLnBrk="0" fontAlgn="base" hangingPunct="0">
              <a:spcBef>
                <a:spcPct val="0"/>
              </a:spcBef>
              <a:spcAft>
                <a:spcPct val="0"/>
              </a:spcAft>
            </a:pPr>
            <a:endParaRPr lang="fr-BE" sz="1200" dirty="0" smtClean="0">
              <a:solidFill>
                <a:schemeClr val="tx1">
                  <a:lumMod val="95000"/>
                </a:schemeClr>
              </a:solidFill>
              <a:ea typeface="Times New Roman" pitchFamily="18" charset="0"/>
              <a:cs typeface="Arial" pitchFamily="34" charset="0"/>
            </a:endParaRPr>
          </a:p>
          <a:p>
            <a:pPr marL="342900" lvl="0" indent="-342900" eaLnBrk="0" fontAlgn="base" hangingPunct="0">
              <a:spcBef>
                <a:spcPct val="0"/>
              </a:spcBef>
              <a:spcAft>
                <a:spcPct val="0"/>
              </a:spcAft>
              <a:buFont typeface="Wingdings" pitchFamily="2" charset="2"/>
              <a:buChar char="§"/>
            </a:pPr>
            <a:r>
              <a:rPr lang="fr-BE" dirty="0" smtClean="0">
                <a:solidFill>
                  <a:prstClr val="white">
                    <a:lumMod val="95000"/>
                  </a:prstClr>
                </a:solidFill>
                <a:ea typeface="Times New Roman" pitchFamily="18" charset="0"/>
                <a:cs typeface="Arial" pitchFamily="34" charset="0"/>
              </a:rPr>
              <a:t>« Les obligations contenues dans l’article 57 du PA I constituent également des dérivés du principe fondamental de proportionnalité » ;</a:t>
            </a:r>
          </a:p>
        </p:txBody>
      </p:sp>
      <p:sp>
        <p:nvSpPr>
          <p:cNvPr id="9" name="ZoneTexte 8"/>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H1 : Les précautions dans l’attaque : des principes dépendant de l’ensemble des règles relatives à la conduite des hostilités (1/4</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539552" y="1275725"/>
            <a:ext cx="8064896" cy="5078313"/>
          </a:xfrm>
          <a:prstGeom prst="rect">
            <a:avLst/>
          </a:prstGeom>
        </p:spPr>
        <p:txBody>
          <a:bodyPr wrap="square">
            <a:spAutoFit/>
          </a:bodyPr>
          <a:lstStyle/>
          <a:p>
            <a:pPr lvl="0"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Dispositions parentes</a:t>
            </a:r>
          </a:p>
          <a:p>
            <a:pPr marL="342900" lvl="0" indent="-342900" eaLnBrk="0" fontAlgn="base" hangingPunct="0">
              <a:spcBef>
                <a:spcPct val="0"/>
              </a:spcBef>
              <a:spcAft>
                <a:spcPct val="0"/>
              </a:spcAft>
              <a:buFont typeface="Wingdings" pitchFamily="2" charset="2"/>
              <a:buChar char="§"/>
            </a:pPr>
            <a:r>
              <a:rPr lang="fr-BE" dirty="0" smtClean="0">
                <a:solidFill>
                  <a:schemeClr val="tx1">
                    <a:lumMod val="95000"/>
                  </a:schemeClr>
                </a:solidFill>
                <a:ea typeface="Times New Roman" pitchFamily="18" charset="0"/>
                <a:cs typeface="Arial" pitchFamily="34" charset="0"/>
              </a:rPr>
              <a:t>« Les obligations contenues dans l’article 57 du PA I constituent des dérivés du principe fondamental de distinction » ;</a:t>
            </a:r>
          </a:p>
          <a:p>
            <a:pPr marL="342900" lvl="0" indent="-342900" algn="r" eaLnBrk="0" fontAlgn="base" hangingPunct="0">
              <a:spcBef>
                <a:spcPct val="0"/>
              </a:spcBef>
              <a:spcAft>
                <a:spcPct val="0"/>
              </a:spcAft>
            </a:pPr>
            <a:r>
              <a:rPr lang="fr-BE" sz="1200" dirty="0" smtClean="0">
                <a:solidFill>
                  <a:schemeClr val="tx1">
                    <a:lumMod val="95000"/>
                  </a:schemeClr>
                </a:solidFill>
                <a:ea typeface="Times New Roman" pitchFamily="18" charset="0"/>
                <a:cs typeface="Arial" pitchFamily="34" charset="0"/>
              </a:rPr>
              <a:t>Source : C. PILLOUD &amp; J. PICTET, « Article 57 », </a:t>
            </a:r>
            <a:r>
              <a:rPr lang="fr-BE" sz="1200" i="1" dirty="0" smtClean="0">
                <a:solidFill>
                  <a:schemeClr val="tx1">
                    <a:lumMod val="95000"/>
                  </a:schemeClr>
                </a:solidFill>
                <a:ea typeface="Times New Roman" pitchFamily="18" charset="0"/>
                <a:cs typeface="Arial" pitchFamily="34" charset="0"/>
              </a:rPr>
              <a:t>in</a:t>
            </a:r>
            <a:r>
              <a:rPr lang="fr-BE" sz="1200" dirty="0" smtClean="0">
                <a:solidFill>
                  <a:schemeClr val="tx1">
                    <a:lumMod val="95000"/>
                  </a:schemeClr>
                </a:solidFill>
                <a:ea typeface="Times New Roman" pitchFamily="18" charset="0"/>
                <a:cs typeface="Arial" pitchFamily="34" charset="0"/>
              </a:rPr>
              <a:t>: Y. SANDOZ, C. SWINARSKI et B. ZIMMERMANN (</a:t>
            </a:r>
            <a:r>
              <a:rPr lang="fr-BE" sz="1200" dirty="0" err="1" smtClean="0">
                <a:solidFill>
                  <a:schemeClr val="tx1">
                    <a:lumMod val="95000"/>
                  </a:schemeClr>
                </a:solidFill>
                <a:ea typeface="Times New Roman" pitchFamily="18" charset="0"/>
                <a:cs typeface="Arial" pitchFamily="34" charset="0"/>
              </a:rPr>
              <a:t>éds</a:t>
            </a:r>
            <a:r>
              <a:rPr lang="fr-BE" sz="1200" dirty="0" smtClean="0">
                <a:solidFill>
                  <a:schemeClr val="tx1">
                    <a:lumMod val="95000"/>
                  </a:schemeClr>
                </a:solidFill>
                <a:ea typeface="Times New Roman" pitchFamily="18" charset="0"/>
                <a:cs typeface="Arial" pitchFamily="34" charset="0"/>
              </a:rPr>
              <a:t>.), </a:t>
            </a:r>
            <a:r>
              <a:rPr lang="fr-BE" sz="1200" i="1" dirty="0" smtClean="0">
                <a:solidFill>
                  <a:schemeClr val="tx1">
                    <a:lumMod val="95000"/>
                  </a:schemeClr>
                </a:solidFill>
                <a:ea typeface="Times New Roman" pitchFamily="18" charset="0"/>
                <a:cs typeface="Arial" pitchFamily="34" charset="0"/>
              </a:rPr>
              <a:t>Commentaires des Protocoles additionnels du 8 juin 1977 aux Conventions de Genève du 12 août 1949 (Commentaires Pictet)</a:t>
            </a:r>
            <a:r>
              <a:rPr lang="fr-BE" sz="1200" dirty="0" smtClean="0">
                <a:solidFill>
                  <a:schemeClr val="tx1">
                    <a:lumMod val="95000"/>
                  </a:schemeClr>
                </a:solidFill>
                <a:ea typeface="Times New Roman" pitchFamily="18" charset="0"/>
                <a:cs typeface="Arial" pitchFamily="34" charset="0"/>
              </a:rPr>
              <a:t>, Genève, CICR, </a:t>
            </a:r>
            <a:r>
              <a:rPr lang="fr-BE" sz="1200" dirty="0" err="1" smtClean="0">
                <a:solidFill>
                  <a:schemeClr val="tx1">
                    <a:lumMod val="95000"/>
                  </a:schemeClr>
                </a:solidFill>
                <a:ea typeface="Times New Roman" pitchFamily="18" charset="0"/>
                <a:cs typeface="Arial" pitchFamily="34" charset="0"/>
              </a:rPr>
              <a:t>Martinus</a:t>
            </a:r>
            <a:r>
              <a:rPr lang="fr-BE" sz="1200" dirty="0" smtClean="0">
                <a:solidFill>
                  <a:schemeClr val="tx1">
                    <a:lumMod val="95000"/>
                  </a:schemeClr>
                </a:solidFill>
                <a:ea typeface="Times New Roman" pitchFamily="18" charset="0"/>
                <a:cs typeface="Arial" pitchFamily="34" charset="0"/>
              </a:rPr>
              <a:t> </a:t>
            </a:r>
            <a:r>
              <a:rPr lang="fr-BE" sz="1200" dirty="0" err="1" smtClean="0">
                <a:solidFill>
                  <a:schemeClr val="tx1">
                    <a:lumMod val="95000"/>
                  </a:schemeClr>
                </a:solidFill>
                <a:ea typeface="Times New Roman" pitchFamily="18" charset="0"/>
                <a:cs typeface="Arial" pitchFamily="34" charset="0"/>
              </a:rPr>
              <a:t>Nijhoff</a:t>
            </a:r>
            <a:r>
              <a:rPr lang="fr-BE" sz="1200" dirty="0" smtClean="0">
                <a:solidFill>
                  <a:schemeClr val="tx1">
                    <a:lumMod val="95000"/>
                  </a:schemeClr>
                </a:solidFill>
                <a:ea typeface="Times New Roman" pitchFamily="18" charset="0"/>
                <a:cs typeface="Arial" pitchFamily="34" charset="0"/>
              </a:rPr>
              <a:t> </a:t>
            </a:r>
            <a:r>
              <a:rPr lang="fr-BE" sz="1200" dirty="0" err="1" smtClean="0">
                <a:solidFill>
                  <a:schemeClr val="tx1">
                    <a:lumMod val="95000"/>
                  </a:schemeClr>
                </a:solidFill>
                <a:ea typeface="Times New Roman" pitchFamily="18" charset="0"/>
                <a:cs typeface="Arial" pitchFamily="34" charset="0"/>
              </a:rPr>
              <a:t>Publishers</a:t>
            </a:r>
            <a:r>
              <a:rPr lang="fr-BE" sz="1200" dirty="0" smtClean="0">
                <a:solidFill>
                  <a:schemeClr val="tx1">
                    <a:lumMod val="95000"/>
                  </a:schemeClr>
                </a:solidFill>
                <a:ea typeface="Times New Roman" pitchFamily="18" charset="0"/>
                <a:cs typeface="Arial" pitchFamily="34" charset="0"/>
              </a:rPr>
              <a:t>, 1986, pp. 698-699.</a:t>
            </a:r>
          </a:p>
          <a:p>
            <a:pPr marL="342900" lvl="0" indent="-342900" algn="r" eaLnBrk="0" fontAlgn="base" hangingPunct="0">
              <a:spcBef>
                <a:spcPct val="0"/>
              </a:spcBef>
              <a:spcAft>
                <a:spcPct val="0"/>
              </a:spcAft>
            </a:pPr>
            <a:endParaRPr lang="fr-BE" sz="1200" dirty="0" smtClean="0">
              <a:solidFill>
                <a:schemeClr val="tx1">
                  <a:lumMod val="95000"/>
                </a:schemeClr>
              </a:solidFill>
              <a:ea typeface="Times New Roman" pitchFamily="18" charset="0"/>
              <a:cs typeface="Arial" pitchFamily="34" charset="0"/>
            </a:endParaRPr>
          </a:p>
          <a:p>
            <a:pPr marL="342900" lvl="0" indent="-342900" eaLnBrk="0" fontAlgn="base" hangingPunct="0">
              <a:spcBef>
                <a:spcPct val="0"/>
              </a:spcBef>
              <a:spcAft>
                <a:spcPct val="0"/>
              </a:spcAft>
              <a:buFont typeface="Wingdings" pitchFamily="2" charset="2"/>
              <a:buChar char="§"/>
            </a:pPr>
            <a:r>
              <a:rPr lang="fr-BE" dirty="0" smtClean="0">
                <a:solidFill>
                  <a:schemeClr val="tx1">
                    <a:lumMod val="95000"/>
                  </a:schemeClr>
                </a:solidFill>
                <a:ea typeface="Times New Roman" pitchFamily="18" charset="0"/>
                <a:cs typeface="Arial" pitchFamily="34" charset="0"/>
              </a:rPr>
              <a:t>« Les obligations contenues dans l’article 57 du PA I constituent également des dérivés du principe fondamental de proportionnalité » ;</a:t>
            </a:r>
          </a:p>
          <a:p>
            <a:pPr marL="342900" lvl="0" indent="-342900" eaLnBrk="0" fontAlgn="base" hangingPunct="0">
              <a:spcBef>
                <a:spcPct val="0"/>
              </a:spcBef>
              <a:spcAft>
                <a:spcPct val="0"/>
              </a:spcAft>
              <a:buFont typeface="Wingdings" pitchFamily="2" charset="2"/>
              <a:buChar char="§"/>
            </a:pPr>
            <a:endParaRPr lang="fr-BE" dirty="0" smtClean="0">
              <a:solidFill>
                <a:schemeClr val="tx1">
                  <a:lumMod val="95000"/>
                </a:schemeClr>
              </a:solidFill>
              <a:ea typeface="Times New Roman" pitchFamily="18" charset="0"/>
              <a:cs typeface="Arial" pitchFamily="34" charset="0"/>
            </a:endParaRPr>
          </a:p>
          <a:p>
            <a:pPr marL="1257300" lvl="2" indent="-342900" eaLnBrk="0" fontAlgn="base" hangingPunct="0">
              <a:spcBef>
                <a:spcPct val="0"/>
              </a:spcBef>
              <a:spcAft>
                <a:spcPct val="0"/>
              </a:spcAft>
              <a:buFont typeface="Wingdings" pitchFamily="2" charset="2"/>
              <a:buChar char="Ø"/>
            </a:pPr>
            <a:r>
              <a:rPr lang="fr-BE" sz="1600" dirty="0" err="1" smtClean="0">
                <a:solidFill>
                  <a:schemeClr val="tx1">
                    <a:lumMod val="95000"/>
                  </a:schemeClr>
                </a:solidFill>
                <a:ea typeface="Times New Roman" pitchFamily="18" charset="0"/>
                <a:cs typeface="Arial" pitchFamily="34" charset="0"/>
              </a:rPr>
              <a:t>Voy</a:t>
            </a:r>
            <a:r>
              <a:rPr lang="fr-BE" sz="1600" dirty="0" smtClean="0">
                <a:solidFill>
                  <a:schemeClr val="tx1">
                    <a:lumMod val="95000"/>
                  </a:schemeClr>
                </a:solidFill>
                <a:ea typeface="Times New Roman" pitchFamily="18" charset="0"/>
                <a:cs typeface="Arial" pitchFamily="34" charset="0"/>
              </a:rPr>
              <a:t>. aussi par exemple le renvoi systématique aux dispositions « parentes » pour l’interprétation des principes de précaution, que ce soit :</a:t>
            </a:r>
          </a:p>
          <a:p>
            <a:pPr marL="2171700" lvl="4" indent="-342900" eaLnBrk="0" fontAlgn="base" hangingPunct="0">
              <a:spcBef>
                <a:spcPct val="0"/>
              </a:spcBef>
              <a:spcAft>
                <a:spcPct val="0"/>
              </a:spcAft>
              <a:buFont typeface="+mj-lt"/>
              <a:buAutoNum type="arabicPeriod"/>
            </a:pPr>
            <a:r>
              <a:rPr lang="fr-BE" sz="1600" dirty="0" smtClean="0">
                <a:solidFill>
                  <a:schemeClr val="tx1">
                    <a:lumMod val="95000"/>
                  </a:schemeClr>
                </a:solidFill>
                <a:ea typeface="Times New Roman" pitchFamily="18" charset="0"/>
                <a:cs typeface="Arial" pitchFamily="34" charset="0"/>
              </a:rPr>
              <a:t>dans les commentaires Pictet pour l’article 57 du PA I ;</a:t>
            </a:r>
          </a:p>
          <a:p>
            <a:pPr marL="2171700" lvl="4" indent="-342900" eaLnBrk="0" fontAlgn="base" hangingPunct="0">
              <a:spcBef>
                <a:spcPct val="0"/>
              </a:spcBef>
              <a:spcAft>
                <a:spcPct val="0"/>
              </a:spcAft>
              <a:buFont typeface="+mj-lt"/>
              <a:buAutoNum type="arabicPeriod"/>
            </a:pPr>
            <a:r>
              <a:rPr lang="fr-BE" sz="1600" dirty="0" smtClean="0">
                <a:solidFill>
                  <a:schemeClr val="tx1">
                    <a:lumMod val="95000"/>
                  </a:schemeClr>
                </a:solidFill>
                <a:ea typeface="Times New Roman" pitchFamily="18" charset="0"/>
                <a:cs typeface="Arial" pitchFamily="34" charset="0"/>
              </a:rPr>
              <a:t>dans les démonstrations du caractère coutumier des règles 15 à 21 (Précautions dans l’attaque) de l’étude du Comité international de la Croix-Rouge (CICR) ;</a:t>
            </a:r>
          </a:p>
          <a:p>
            <a:pPr marL="2171700" lvl="4" indent="-342900" eaLnBrk="0" fontAlgn="base" hangingPunct="0">
              <a:spcBef>
                <a:spcPct val="0"/>
              </a:spcBef>
              <a:spcAft>
                <a:spcPct val="0"/>
              </a:spcAft>
              <a:buFont typeface="+mj-lt"/>
              <a:buAutoNum type="arabicPeriod"/>
            </a:pPr>
            <a:r>
              <a:rPr lang="fr-BE" sz="1600" dirty="0" smtClean="0">
                <a:solidFill>
                  <a:schemeClr val="tx1">
                    <a:lumMod val="95000"/>
                  </a:schemeClr>
                </a:solidFill>
                <a:ea typeface="Times New Roman" pitchFamily="18" charset="0"/>
                <a:cs typeface="Arial" pitchFamily="34" charset="0"/>
              </a:rPr>
              <a:t>dans les démonstrations du caractère coutumier des règles relatives aux principes de précaution dans l’attaque d’autres organismes (</a:t>
            </a:r>
            <a:r>
              <a:rPr lang="fr-BE" sz="1200" dirty="0" smtClean="0">
                <a:solidFill>
                  <a:schemeClr val="tx1">
                    <a:lumMod val="95000"/>
                  </a:schemeClr>
                </a:solidFill>
                <a:ea typeface="Times New Roman" pitchFamily="18" charset="0"/>
                <a:cs typeface="Arial" pitchFamily="34" charset="0"/>
              </a:rPr>
              <a:t>ex. : HPCR </a:t>
            </a:r>
            <a:r>
              <a:rPr lang="fr-BE" sz="1200" dirty="0" err="1" smtClean="0">
                <a:solidFill>
                  <a:schemeClr val="tx1">
                    <a:lumMod val="95000"/>
                  </a:schemeClr>
                </a:solidFill>
                <a:ea typeface="Times New Roman" pitchFamily="18" charset="0"/>
                <a:cs typeface="Arial" pitchFamily="34" charset="0"/>
              </a:rPr>
              <a:t>Manual</a:t>
            </a:r>
            <a:r>
              <a:rPr lang="fr-BE" sz="1200" dirty="0" smtClean="0">
                <a:solidFill>
                  <a:schemeClr val="tx1">
                    <a:lumMod val="95000"/>
                  </a:schemeClr>
                </a:solidFill>
                <a:ea typeface="Times New Roman" pitchFamily="18" charset="0"/>
                <a:cs typeface="Arial" pitchFamily="34" charset="0"/>
              </a:rPr>
              <a:t> on International Law Applicable to Air and Missile </a:t>
            </a:r>
            <a:r>
              <a:rPr lang="fr-BE" sz="1200" dirty="0" err="1" smtClean="0">
                <a:solidFill>
                  <a:schemeClr val="tx1">
                    <a:lumMod val="95000"/>
                  </a:schemeClr>
                </a:solidFill>
                <a:ea typeface="Times New Roman" pitchFamily="18" charset="0"/>
                <a:cs typeface="Arial" pitchFamily="34" charset="0"/>
              </a:rPr>
              <a:t>Warfare</a:t>
            </a:r>
            <a:r>
              <a:rPr lang="fr-BE" sz="1200" dirty="0" smtClean="0">
                <a:solidFill>
                  <a:schemeClr val="tx1">
                    <a:lumMod val="95000"/>
                  </a:schemeClr>
                </a:solidFill>
                <a:ea typeface="Times New Roman" pitchFamily="18" charset="0"/>
                <a:cs typeface="Arial" pitchFamily="34" charset="0"/>
              </a:rPr>
              <a:t>, Berne, mars 2010, pp. 124-135</a:t>
            </a:r>
            <a:r>
              <a:rPr lang="fr-BE" sz="1600" dirty="0" smtClean="0">
                <a:solidFill>
                  <a:schemeClr val="tx1">
                    <a:lumMod val="95000"/>
                  </a:schemeClr>
                </a:solidFill>
                <a:ea typeface="Times New Roman" pitchFamily="18" charset="0"/>
                <a:cs typeface="Arial" pitchFamily="34" charset="0"/>
              </a:rPr>
              <a:t>).</a:t>
            </a:r>
            <a:endParaRPr lang="fr-BE" sz="1200" dirty="0" smtClean="0">
              <a:solidFill>
                <a:schemeClr val="tx1">
                  <a:lumMod val="95000"/>
                </a:schemeClr>
              </a:solidFill>
              <a:ea typeface="Times New Roman" pitchFamily="18" charset="0"/>
              <a:cs typeface="Arial" pitchFamily="34" charset="0"/>
            </a:endParaRPr>
          </a:p>
          <a:p>
            <a:pPr marL="342900" lvl="0" indent="-342900" algn="r" eaLnBrk="0" fontAlgn="base" hangingPunct="0">
              <a:spcBef>
                <a:spcPct val="0"/>
              </a:spcBef>
              <a:spcAft>
                <a:spcPct val="0"/>
              </a:spcAft>
            </a:pPr>
            <a:endParaRPr lang="fr-BE" sz="1200" dirty="0" smtClean="0">
              <a:solidFill>
                <a:schemeClr val="tx1">
                  <a:lumMod val="95000"/>
                </a:schemeClr>
              </a:solidFill>
              <a:ea typeface="Times New Roman" pitchFamily="18" charset="0"/>
              <a:cs typeface="Arial" pitchFamily="34" charset="0"/>
            </a:endParaRPr>
          </a:p>
        </p:txBody>
      </p:sp>
      <p:sp>
        <p:nvSpPr>
          <p:cNvPr id="9" name="ZoneTexte 8"/>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H1 : Les précautions dans l’attaque : des principes dépendant de l’ensemble des règles relatives à la conduite des hostilités (2/4</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539552" y="1275725"/>
            <a:ext cx="8064896" cy="1107996"/>
          </a:xfrm>
          <a:prstGeom prst="rect">
            <a:avLst/>
          </a:prstGeom>
        </p:spPr>
        <p:txBody>
          <a:bodyPr wrap="square">
            <a:spAutoFit/>
          </a:bodyPr>
          <a:lstStyle/>
          <a:p>
            <a:pPr lvl="0"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Conséquences analytiques</a:t>
            </a:r>
          </a:p>
          <a:p>
            <a:pPr lvl="0" eaLnBrk="0" fontAlgn="base" hangingPunct="0">
              <a:spcBef>
                <a:spcPct val="0"/>
              </a:spcBef>
              <a:spcAft>
                <a:spcPct val="0"/>
              </a:spcAft>
            </a:pPr>
            <a:endPar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lvl="0" eaLnBrk="0" fontAlgn="base" hangingPunct="0">
              <a:spcBef>
                <a:spcPct val="0"/>
              </a:spcBef>
              <a:spcAft>
                <a:spcPct val="0"/>
              </a:spcAft>
            </a:pPr>
            <a:endPar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marL="342900" lvl="0" indent="-342900" algn="r" eaLnBrk="0" fontAlgn="base" hangingPunct="0">
              <a:spcBef>
                <a:spcPct val="0"/>
              </a:spcBef>
              <a:spcAft>
                <a:spcPct val="0"/>
              </a:spcAft>
            </a:pPr>
            <a:endParaRPr lang="fr-BE" sz="1200" dirty="0" smtClean="0">
              <a:solidFill>
                <a:schemeClr val="tx1">
                  <a:lumMod val="95000"/>
                </a:schemeClr>
              </a:solidFill>
              <a:ea typeface="Times New Roman" pitchFamily="18" charset="0"/>
              <a:cs typeface="Arial" pitchFamily="34" charset="0"/>
            </a:endParaRPr>
          </a:p>
        </p:txBody>
      </p:sp>
      <p:sp>
        <p:nvSpPr>
          <p:cNvPr id="9" name="ZoneTexte 8"/>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H1 : Les précautions dans l’attaque : des principes dépendant de l’ensemble des règles relatives à la conduite des hostilités (2/4</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539552" y="1275725"/>
            <a:ext cx="8064896" cy="2769989"/>
          </a:xfrm>
          <a:prstGeom prst="rect">
            <a:avLst/>
          </a:prstGeom>
        </p:spPr>
        <p:txBody>
          <a:bodyPr wrap="square">
            <a:spAutoFit/>
          </a:bodyPr>
          <a:lstStyle/>
          <a:p>
            <a:pPr lvl="0"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Conséquences analytiques</a:t>
            </a:r>
          </a:p>
          <a:p>
            <a:pPr marL="342900" indent="-342900" eaLnBrk="0" fontAlgn="base" hangingPunct="0">
              <a:spcBef>
                <a:spcPct val="0"/>
              </a:spcBef>
              <a:spcAft>
                <a:spcPct val="0"/>
              </a:spcAft>
              <a:buFont typeface="Wingdings" pitchFamily="2" charset="2"/>
              <a:buChar char="§"/>
            </a:pPr>
            <a:r>
              <a:rPr lang="fr-BE" dirty="0" smtClean="0">
                <a:solidFill>
                  <a:prstClr val="white">
                    <a:lumMod val="95000"/>
                  </a:prstClr>
                </a:solidFill>
                <a:ea typeface="Times New Roman" pitchFamily="18" charset="0"/>
                <a:cs typeface="Arial" pitchFamily="34" charset="0"/>
              </a:rPr>
              <a:t>Les dispositions « parentes » font partie du texte du traité (faisant partie lui-même du contexte) et sont donc à utiliser aux fins de l’interprétation de l’article 57 du PA I (</a:t>
            </a:r>
            <a:r>
              <a:rPr lang="fr-BE" sz="1200" dirty="0" err="1" smtClean="0">
                <a:solidFill>
                  <a:prstClr val="white">
                    <a:lumMod val="95000"/>
                  </a:prstClr>
                </a:solidFill>
                <a:ea typeface="Times New Roman" pitchFamily="18" charset="0"/>
                <a:cs typeface="Arial" pitchFamily="34" charset="0"/>
              </a:rPr>
              <a:t>voy</a:t>
            </a:r>
            <a:r>
              <a:rPr lang="fr-BE" sz="1200" dirty="0" smtClean="0">
                <a:solidFill>
                  <a:prstClr val="white">
                    <a:lumMod val="95000"/>
                  </a:prstClr>
                </a:solidFill>
                <a:ea typeface="Times New Roman" pitchFamily="18" charset="0"/>
                <a:cs typeface="Arial" pitchFamily="34" charset="0"/>
              </a:rPr>
              <a:t>. Convention de Vienne sur le droit des traités, Vienne, 23 mai 1969, art. 31 § 1 &amp; 2</a:t>
            </a:r>
            <a:r>
              <a:rPr lang="fr-BE" dirty="0" smtClean="0">
                <a:solidFill>
                  <a:prstClr val="white">
                    <a:lumMod val="95000"/>
                  </a:prstClr>
                </a:solidFill>
                <a:ea typeface="Times New Roman" pitchFamily="18" charset="0"/>
                <a:cs typeface="Arial" pitchFamily="34" charset="0"/>
              </a:rPr>
              <a:t>)</a:t>
            </a:r>
          </a:p>
          <a:p>
            <a:pPr marL="800100" lvl="1" indent="-342900" eaLnBrk="0" fontAlgn="base" hangingPunct="0">
              <a:spcBef>
                <a:spcPct val="0"/>
              </a:spcBef>
              <a:spcAft>
                <a:spcPct val="0"/>
              </a:spcAft>
              <a:buFont typeface="+mj-lt"/>
              <a:buAutoNum type="arabicPeriod"/>
            </a:pPr>
            <a:endParaRPr lang="fr-BE" dirty="0" smtClean="0">
              <a:solidFill>
                <a:prstClr val="white">
                  <a:lumMod val="95000"/>
                </a:prstClr>
              </a:solidFill>
              <a:ea typeface="Times New Roman" pitchFamily="18" charset="0"/>
              <a:cs typeface="Arial" pitchFamily="34" charset="0"/>
            </a:endParaRPr>
          </a:p>
          <a:p>
            <a:pPr marL="342900" indent="-342900" eaLnBrk="0" fontAlgn="base" hangingPunct="0">
              <a:spcBef>
                <a:spcPct val="0"/>
              </a:spcBef>
              <a:spcAft>
                <a:spcPct val="0"/>
              </a:spcAft>
              <a:buFont typeface="Wingdings" pitchFamily="2" charset="2"/>
              <a:buChar char="§"/>
            </a:pPr>
            <a:endParaRPr lang="fr-BE" dirty="0" smtClean="0">
              <a:solidFill>
                <a:prstClr val="white">
                  <a:lumMod val="95000"/>
                </a:prstClr>
              </a:solidFill>
              <a:ea typeface="Times New Roman" pitchFamily="18" charset="0"/>
              <a:cs typeface="Arial" pitchFamily="34" charset="0"/>
            </a:endParaRPr>
          </a:p>
          <a:p>
            <a:pPr marL="342900" indent="-342900" eaLnBrk="0" fontAlgn="base" hangingPunct="0">
              <a:spcBef>
                <a:spcPct val="0"/>
              </a:spcBef>
              <a:spcAft>
                <a:spcPct val="0"/>
              </a:spcAft>
              <a:buFont typeface="Wingdings" pitchFamily="2" charset="2"/>
              <a:buChar char="§"/>
            </a:pPr>
            <a:endParaRPr lang="fr-BE" dirty="0" smtClean="0">
              <a:solidFill>
                <a:prstClr val="white">
                  <a:lumMod val="95000"/>
                </a:prstClr>
              </a:solidFill>
              <a:ea typeface="Times New Roman" pitchFamily="18" charset="0"/>
              <a:cs typeface="Arial" pitchFamily="34" charset="0"/>
            </a:endParaRPr>
          </a:p>
          <a:p>
            <a:pPr lvl="0" eaLnBrk="0" fontAlgn="base" hangingPunct="0">
              <a:spcBef>
                <a:spcPct val="0"/>
              </a:spcBef>
              <a:spcAft>
                <a:spcPct val="0"/>
              </a:spcAft>
            </a:pPr>
            <a:endPar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lvl="0" eaLnBrk="0" fontAlgn="base" hangingPunct="0">
              <a:spcBef>
                <a:spcPct val="0"/>
              </a:spcBef>
              <a:spcAft>
                <a:spcPct val="0"/>
              </a:spcAft>
            </a:pPr>
            <a:endPar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marL="342900" lvl="0" indent="-342900" algn="r" eaLnBrk="0" fontAlgn="base" hangingPunct="0">
              <a:spcBef>
                <a:spcPct val="0"/>
              </a:spcBef>
              <a:spcAft>
                <a:spcPct val="0"/>
              </a:spcAft>
            </a:pPr>
            <a:endParaRPr lang="fr-BE" sz="1200" dirty="0" smtClean="0">
              <a:solidFill>
                <a:schemeClr val="tx1">
                  <a:lumMod val="95000"/>
                </a:schemeClr>
              </a:solidFill>
              <a:ea typeface="Times New Roman" pitchFamily="18" charset="0"/>
              <a:cs typeface="Arial" pitchFamily="34" charset="0"/>
            </a:endParaRPr>
          </a:p>
        </p:txBody>
      </p:sp>
      <p:sp>
        <p:nvSpPr>
          <p:cNvPr id="9" name="ZoneTexte 8"/>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H1 : Les précautions dans l’attaque : des principes dépendant de l’ensemble des règles relatives à la conduite des hostilités (2/4</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539552" y="1275725"/>
            <a:ext cx="8064896" cy="4154984"/>
          </a:xfrm>
          <a:prstGeom prst="rect">
            <a:avLst/>
          </a:prstGeom>
        </p:spPr>
        <p:txBody>
          <a:bodyPr wrap="square">
            <a:spAutoFit/>
          </a:bodyPr>
          <a:lstStyle/>
          <a:p>
            <a:pPr lvl="0"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Conséquences analytiques</a:t>
            </a:r>
          </a:p>
          <a:p>
            <a:pPr marL="342900" indent="-342900" eaLnBrk="0" fontAlgn="base" hangingPunct="0">
              <a:spcBef>
                <a:spcPct val="0"/>
              </a:spcBef>
              <a:spcAft>
                <a:spcPct val="0"/>
              </a:spcAft>
              <a:buFont typeface="Wingdings" pitchFamily="2" charset="2"/>
              <a:buChar char="§"/>
            </a:pPr>
            <a:r>
              <a:rPr lang="fr-BE" dirty="0" smtClean="0">
                <a:solidFill>
                  <a:prstClr val="white">
                    <a:lumMod val="95000"/>
                  </a:prstClr>
                </a:solidFill>
                <a:ea typeface="Times New Roman" pitchFamily="18" charset="0"/>
                <a:cs typeface="Arial" pitchFamily="34" charset="0"/>
              </a:rPr>
              <a:t>Les dispositions « parentes » font partie du texte du traité (faisant partie lui-même du contexte) et sont donc à utiliser aux fins de l’interprétation de l’article 57 du PA I (</a:t>
            </a:r>
            <a:r>
              <a:rPr lang="fr-BE" sz="1200" dirty="0" err="1" smtClean="0">
                <a:solidFill>
                  <a:prstClr val="white">
                    <a:lumMod val="95000"/>
                  </a:prstClr>
                </a:solidFill>
                <a:ea typeface="Times New Roman" pitchFamily="18" charset="0"/>
                <a:cs typeface="Arial" pitchFamily="34" charset="0"/>
              </a:rPr>
              <a:t>voy</a:t>
            </a:r>
            <a:r>
              <a:rPr lang="fr-BE" sz="1200" dirty="0" smtClean="0">
                <a:solidFill>
                  <a:prstClr val="white">
                    <a:lumMod val="95000"/>
                  </a:prstClr>
                </a:solidFill>
                <a:ea typeface="Times New Roman" pitchFamily="18" charset="0"/>
                <a:cs typeface="Arial" pitchFamily="34" charset="0"/>
              </a:rPr>
              <a:t>. Convention de Vienne sur le droit des traités, Vienne, 23 mai 1969, art. 31 § 1 &amp; 2</a:t>
            </a:r>
            <a:r>
              <a:rPr lang="fr-BE" dirty="0" smtClean="0">
                <a:solidFill>
                  <a:prstClr val="white">
                    <a:lumMod val="95000"/>
                  </a:prstClr>
                </a:solidFill>
                <a:ea typeface="Times New Roman" pitchFamily="18" charset="0"/>
                <a:cs typeface="Arial" pitchFamily="34" charset="0"/>
              </a:rPr>
              <a:t>)</a:t>
            </a:r>
          </a:p>
          <a:p>
            <a:pPr marL="342900" lvl="0" indent="-342900" eaLnBrk="0" fontAlgn="base" hangingPunct="0">
              <a:spcBef>
                <a:spcPct val="0"/>
              </a:spcBef>
              <a:spcAft>
                <a:spcPct val="0"/>
              </a:spcAft>
              <a:buFont typeface="Wingdings" pitchFamily="2" charset="2"/>
              <a:buChar char="§"/>
            </a:pPr>
            <a:endParaRPr lang="fr-BE" dirty="0" smtClean="0">
              <a:solidFill>
                <a:prstClr val="white">
                  <a:lumMod val="95000"/>
                </a:prstClr>
              </a:solidFill>
              <a:ea typeface="Times New Roman" pitchFamily="18" charset="0"/>
              <a:cs typeface="Arial" pitchFamily="34" charset="0"/>
            </a:endParaRPr>
          </a:p>
          <a:p>
            <a:pPr marL="342900" lvl="0" indent="-342900" eaLnBrk="0" fontAlgn="base" hangingPunct="0">
              <a:spcBef>
                <a:spcPct val="0"/>
              </a:spcBef>
              <a:spcAft>
                <a:spcPct val="0"/>
              </a:spcAft>
              <a:buFont typeface="Wingdings" pitchFamily="2" charset="2"/>
              <a:buChar char="§"/>
            </a:pPr>
            <a:r>
              <a:rPr lang="fr-BE" dirty="0" smtClean="0">
                <a:solidFill>
                  <a:prstClr val="white">
                    <a:lumMod val="95000"/>
                  </a:prstClr>
                </a:solidFill>
                <a:ea typeface="Times New Roman" pitchFamily="18" charset="0"/>
                <a:cs typeface="Arial" pitchFamily="34" charset="0"/>
              </a:rPr>
              <a:t>Examen des principes de précaution = Examen des dispositions « parentes » ;</a:t>
            </a:r>
          </a:p>
          <a:p>
            <a:pPr marL="342900" lvl="0" indent="-342900" eaLnBrk="0" fontAlgn="base" hangingPunct="0">
              <a:spcBef>
                <a:spcPct val="0"/>
              </a:spcBef>
              <a:spcAft>
                <a:spcPct val="0"/>
              </a:spcAft>
              <a:buFont typeface="Wingdings" pitchFamily="2" charset="2"/>
              <a:buChar char="§"/>
            </a:pPr>
            <a:endParaRPr lang="fr-BE" dirty="0" smtClean="0">
              <a:solidFill>
                <a:prstClr val="white">
                  <a:lumMod val="95000"/>
                </a:prstClr>
              </a:solidFill>
              <a:ea typeface="Times New Roman" pitchFamily="18" charset="0"/>
              <a:cs typeface="Arial" pitchFamily="34" charset="0"/>
            </a:endParaRPr>
          </a:p>
          <a:p>
            <a:pPr marL="342900" lvl="0" indent="-342900" eaLnBrk="0" fontAlgn="base" hangingPunct="0">
              <a:spcBef>
                <a:spcPct val="0"/>
              </a:spcBef>
              <a:spcAft>
                <a:spcPct val="0"/>
              </a:spcAft>
              <a:buFont typeface="Wingdings" pitchFamily="2" charset="2"/>
              <a:buChar char="§"/>
            </a:pPr>
            <a:r>
              <a:rPr lang="fr-BE" dirty="0" smtClean="0">
                <a:solidFill>
                  <a:prstClr val="white">
                    <a:lumMod val="95000"/>
                  </a:prstClr>
                </a:solidFill>
                <a:ea typeface="Times New Roman" pitchFamily="18" charset="0"/>
                <a:cs typeface="Arial" pitchFamily="34" charset="0"/>
              </a:rPr>
              <a:t>Réaffirmation du caractère coutumier de chacune des dispositions « parentes » = réaffirmation du caractère coutumier des principes de précaution ;</a:t>
            </a:r>
          </a:p>
          <a:p>
            <a:pPr marL="800100" lvl="1" indent="-342900" eaLnBrk="0" fontAlgn="base" hangingPunct="0">
              <a:spcBef>
                <a:spcPct val="0"/>
              </a:spcBef>
              <a:spcAft>
                <a:spcPct val="0"/>
              </a:spcAft>
              <a:buFont typeface="+mj-lt"/>
              <a:buAutoNum type="arabicPeriod"/>
            </a:pPr>
            <a:endParaRPr lang="fr-BE" dirty="0" smtClean="0">
              <a:solidFill>
                <a:prstClr val="white">
                  <a:lumMod val="95000"/>
                </a:prstClr>
              </a:solidFill>
              <a:ea typeface="Times New Roman" pitchFamily="18" charset="0"/>
              <a:cs typeface="Arial" pitchFamily="34" charset="0"/>
            </a:endParaRPr>
          </a:p>
          <a:p>
            <a:pPr marL="342900" indent="-342900" eaLnBrk="0" fontAlgn="base" hangingPunct="0">
              <a:spcBef>
                <a:spcPct val="0"/>
              </a:spcBef>
              <a:spcAft>
                <a:spcPct val="0"/>
              </a:spcAft>
              <a:buFont typeface="Wingdings" pitchFamily="2" charset="2"/>
              <a:buChar char="§"/>
            </a:pPr>
            <a:endParaRPr lang="fr-BE" dirty="0" smtClean="0">
              <a:solidFill>
                <a:prstClr val="white">
                  <a:lumMod val="95000"/>
                </a:prstClr>
              </a:solidFill>
              <a:ea typeface="Times New Roman" pitchFamily="18" charset="0"/>
              <a:cs typeface="Arial" pitchFamily="34" charset="0"/>
            </a:endParaRPr>
          </a:p>
          <a:p>
            <a:pPr marL="342900" indent="-342900" eaLnBrk="0" fontAlgn="base" hangingPunct="0">
              <a:spcBef>
                <a:spcPct val="0"/>
              </a:spcBef>
              <a:spcAft>
                <a:spcPct val="0"/>
              </a:spcAft>
              <a:buFont typeface="Wingdings" pitchFamily="2" charset="2"/>
              <a:buChar char="§"/>
            </a:pPr>
            <a:endParaRPr lang="fr-BE" dirty="0" smtClean="0">
              <a:solidFill>
                <a:prstClr val="white">
                  <a:lumMod val="95000"/>
                </a:prstClr>
              </a:solidFill>
              <a:ea typeface="Times New Roman" pitchFamily="18" charset="0"/>
              <a:cs typeface="Arial" pitchFamily="34" charset="0"/>
            </a:endParaRPr>
          </a:p>
          <a:p>
            <a:pPr lvl="0" eaLnBrk="0" fontAlgn="base" hangingPunct="0">
              <a:spcBef>
                <a:spcPct val="0"/>
              </a:spcBef>
              <a:spcAft>
                <a:spcPct val="0"/>
              </a:spcAft>
            </a:pPr>
            <a:endPar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lvl="0" eaLnBrk="0" fontAlgn="base" hangingPunct="0">
              <a:spcBef>
                <a:spcPct val="0"/>
              </a:spcBef>
              <a:spcAft>
                <a:spcPct val="0"/>
              </a:spcAft>
            </a:pPr>
            <a:endPar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marL="342900" lvl="0" indent="-342900" algn="r" eaLnBrk="0" fontAlgn="base" hangingPunct="0">
              <a:spcBef>
                <a:spcPct val="0"/>
              </a:spcBef>
              <a:spcAft>
                <a:spcPct val="0"/>
              </a:spcAft>
            </a:pPr>
            <a:endParaRPr lang="fr-BE" sz="1200" dirty="0" smtClean="0">
              <a:solidFill>
                <a:schemeClr val="tx1">
                  <a:lumMod val="95000"/>
                </a:schemeClr>
              </a:solidFill>
              <a:ea typeface="Times New Roman" pitchFamily="18" charset="0"/>
              <a:cs typeface="Arial" pitchFamily="34" charset="0"/>
            </a:endParaRPr>
          </a:p>
        </p:txBody>
      </p:sp>
      <p:sp>
        <p:nvSpPr>
          <p:cNvPr id="9" name="ZoneTexte 8"/>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H1 : Les précautions dans l’attaque : des principes dépendant de l’ensemble des règles relatives à la conduite des hostilités (2/4</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539552" y="1275725"/>
            <a:ext cx="8064896" cy="5539978"/>
          </a:xfrm>
          <a:prstGeom prst="rect">
            <a:avLst/>
          </a:prstGeom>
        </p:spPr>
        <p:txBody>
          <a:bodyPr wrap="square">
            <a:spAutoFit/>
          </a:bodyPr>
          <a:lstStyle/>
          <a:p>
            <a:pPr lvl="0"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Conséquences analytiques</a:t>
            </a:r>
          </a:p>
          <a:p>
            <a:pPr marL="342900" indent="-342900" eaLnBrk="0" fontAlgn="base" hangingPunct="0">
              <a:spcBef>
                <a:spcPct val="0"/>
              </a:spcBef>
              <a:spcAft>
                <a:spcPct val="0"/>
              </a:spcAft>
              <a:buFont typeface="Wingdings" pitchFamily="2" charset="2"/>
              <a:buChar char="§"/>
            </a:pPr>
            <a:r>
              <a:rPr lang="fr-BE" dirty="0" smtClean="0">
                <a:solidFill>
                  <a:prstClr val="white">
                    <a:lumMod val="95000"/>
                  </a:prstClr>
                </a:solidFill>
                <a:ea typeface="Times New Roman" pitchFamily="18" charset="0"/>
                <a:cs typeface="Arial" pitchFamily="34" charset="0"/>
              </a:rPr>
              <a:t>Les dispositions « parentes » font partie du texte du traité (faisant partie lui-même du contexte) et sont donc à utiliser aux fins de l’interprétation de l’article 57 du PA I (</a:t>
            </a:r>
            <a:r>
              <a:rPr lang="fr-BE" sz="1200" dirty="0" err="1" smtClean="0">
                <a:solidFill>
                  <a:prstClr val="white">
                    <a:lumMod val="95000"/>
                  </a:prstClr>
                </a:solidFill>
                <a:ea typeface="Times New Roman" pitchFamily="18" charset="0"/>
                <a:cs typeface="Arial" pitchFamily="34" charset="0"/>
              </a:rPr>
              <a:t>voy</a:t>
            </a:r>
            <a:r>
              <a:rPr lang="fr-BE" sz="1200" dirty="0" smtClean="0">
                <a:solidFill>
                  <a:prstClr val="white">
                    <a:lumMod val="95000"/>
                  </a:prstClr>
                </a:solidFill>
                <a:ea typeface="Times New Roman" pitchFamily="18" charset="0"/>
                <a:cs typeface="Arial" pitchFamily="34" charset="0"/>
              </a:rPr>
              <a:t>. Convention de Vienne sur le droit des traités, Vienne, 23 mai 1969, art. 31 § 1 &amp; 2</a:t>
            </a:r>
            <a:r>
              <a:rPr lang="fr-BE" dirty="0" smtClean="0">
                <a:solidFill>
                  <a:prstClr val="white">
                    <a:lumMod val="95000"/>
                  </a:prstClr>
                </a:solidFill>
                <a:ea typeface="Times New Roman" pitchFamily="18" charset="0"/>
                <a:cs typeface="Arial" pitchFamily="34" charset="0"/>
              </a:rPr>
              <a:t>)</a:t>
            </a:r>
          </a:p>
          <a:p>
            <a:pPr marL="342900" lvl="0" indent="-342900" eaLnBrk="0" fontAlgn="base" hangingPunct="0">
              <a:spcBef>
                <a:spcPct val="0"/>
              </a:spcBef>
              <a:spcAft>
                <a:spcPct val="0"/>
              </a:spcAft>
              <a:buFont typeface="Wingdings" pitchFamily="2" charset="2"/>
              <a:buChar char="§"/>
            </a:pPr>
            <a:endParaRPr lang="fr-BE" dirty="0" smtClean="0">
              <a:solidFill>
                <a:prstClr val="white">
                  <a:lumMod val="95000"/>
                </a:prstClr>
              </a:solidFill>
              <a:ea typeface="Times New Roman" pitchFamily="18" charset="0"/>
              <a:cs typeface="Arial" pitchFamily="34" charset="0"/>
            </a:endParaRPr>
          </a:p>
          <a:p>
            <a:pPr marL="342900" lvl="0" indent="-342900" eaLnBrk="0" fontAlgn="base" hangingPunct="0">
              <a:spcBef>
                <a:spcPct val="0"/>
              </a:spcBef>
              <a:spcAft>
                <a:spcPct val="0"/>
              </a:spcAft>
              <a:buFont typeface="Wingdings" pitchFamily="2" charset="2"/>
              <a:buChar char="§"/>
            </a:pPr>
            <a:r>
              <a:rPr lang="fr-BE" dirty="0" smtClean="0">
                <a:solidFill>
                  <a:prstClr val="white">
                    <a:lumMod val="95000"/>
                  </a:prstClr>
                </a:solidFill>
                <a:ea typeface="Times New Roman" pitchFamily="18" charset="0"/>
                <a:cs typeface="Arial" pitchFamily="34" charset="0"/>
              </a:rPr>
              <a:t>Examen des principes de précaution = Examen des dispositions « parentes » ;</a:t>
            </a:r>
          </a:p>
          <a:p>
            <a:pPr marL="342900" lvl="0" indent="-342900" eaLnBrk="0" fontAlgn="base" hangingPunct="0">
              <a:spcBef>
                <a:spcPct val="0"/>
              </a:spcBef>
              <a:spcAft>
                <a:spcPct val="0"/>
              </a:spcAft>
              <a:buFont typeface="Wingdings" pitchFamily="2" charset="2"/>
              <a:buChar char="§"/>
            </a:pPr>
            <a:endParaRPr lang="fr-BE" dirty="0" smtClean="0">
              <a:solidFill>
                <a:prstClr val="white">
                  <a:lumMod val="95000"/>
                </a:prstClr>
              </a:solidFill>
              <a:ea typeface="Times New Roman" pitchFamily="18" charset="0"/>
              <a:cs typeface="Arial" pitchFamily="34" charset="0"/>
            </a:endParaRPr>
          </a:p>
          <a:p>
            <a:pPr marL="342900" lvl="0" indent="-342900" eaLnBrk="0" fontAlgn="base" hangingPunct="0">
              <a:spcBef>
                <a:spcPct val="0"/>
              </a:spcBef>
              <a:spcAft>
                <a:spcPct val="0"/>
              </a:spcAft>
              <a:buFont typeface="Wingdings" pitchFamily="2" charset="2"/>
              <a:buChar char="§"/>
            </a:pPr>
            <a:r>
              <a:rPr lang="fr-BE" dirty="0" smtClean="0">
                <a:solidFill>
                  <a:prstClr val="white">
                    <a:lumMod val="95000"/>
                  </a:prstClr>
                </a:solidFill>
                <a:ea typeface="Times New Roman" pitchFamily="18" charset="0"/>
                <a:cs typeface="Arial" pitchFamily="34" charset="0"/>
              </a:rPr>
              <a:t>Réaffirmation du caractère coutumier de chacune des dispositions « parentes » = réaffirmation du caractère coutumier des principes de précaution ;</a:t>
            </a:r>
          </a:p>
          <a:p>
            <a:pPr marL="342900" lvl="0" indent="-342900" eaLnBrk="0" fontAlgn="base" hangingPunct="0">
              <a:spcBef>
                <a:spcPct val="0"/>
              </a:spcBef>
              <a:spcAft>
                <a:spcPct val="0"/>
              </a:spcAft>
              <a:buFont typeface="Wingdings" pitchFamily="2" charset="2"/>
              <a:buChar char="§"/>
            </a:pPr>
            <a:endParaRPr lang="fr-BE" dirty="0" smtClean="0">
              <a:solidFill>
                <a:prstClr val="white">
                  <a:lumMod val="95000"/>
                </a:prstClr>
              </a:solidFill>
              <a:ea typeface="Times New Roman" pitchFamily="18" charset="0"/>
              <a:cs typeface="Arial" pitchFamily="34" charset="0"/>
            </a:endParaRPr>
          </a:p>
          <a:p>
            <a:pPr marL="342900" lvl="0" indent="-342900" eaLnBrk="0" fontAlgn="base" hangingPunct="0">
              <a:spcBef>
                <a:spcPct val="0"/>
              </a:spcBef>
              <a:spcAft>
                <a:spcPct val="0"/>
              </a:spcAft>
              <a:buFont typeface="Wingdings" pitchFamily="2" charset="2"/>
              <a:buChar char="§"/>
            </a:pPr>
            <a:r>
              <a:rPr lang="fr-BE" dirty="0" smtClean="0">
                <a:solidFill>
                  <a:prstClr val="white">
                    <a:lumMod val="95000"/>
                  </a:prstClr>
                </a:solidFill>
                <a:ea typeface="Times New Roman" pitchFamily="18" charset="0"/>
                <a:cs typeface="Arial" pitchFamily="34" charset="0"/>
              </a:rPr>
              <a:t>Appréhension d’un maximum de </a:t>
            </a:r>
          </a:p>
          <a:p>
            <a:pPr marL="800100" lvl="1" indent="-342900" eaLnBrk="0" fontAlgn="base" hangingPunct="0">
              <a:spcBef>
                <a:spcPct val="0"/>
              </a:spcBef>
              <a:spcAft>
                <a:spcPct val="0"/>
              </a:spcAft>
              <a:buFont typeface="+mj-lt"/>
              <a:buAutoNum type="arabicPeriod"/>
            </a:pPr>
            <a:r>
              <a:rPr lang="fr-BE" dirty="0" smtClean="0">
                <a:solidFill>
                  <a:prstClr val="white">
                    <a:lumMod val="95000"/>
                  </a:prstClr>
                </a:solidFill>
                <a:ea typeface="Times New Roman" pitchFamily="18" charset="0"/>
                <a:cs typeface="Arial" pitchFamily="34" charset="0"/>
              </a:rPr>
              <a:t>Précédents ;</a:t>
            </a:r>
          </a:p>
          <a:p>
            <a:pPr marL="800100" lvl="1" indent="-342900" eaLnBrk="0" fontAlgn="base" hangingPunct="0">
              <a:spcBef>
                <a:spcPct val="0"/>
              </a:spcBef>
              <a:spcAft>
                <a:spcPct val="0"/>
              </a:spcAft>
              <a:buFont typeface="+mj-lt"/>
              <a:buAutoNum type="arabicPeriod"/>
            </a:pPr>
            <a:r>
              <a:rPr lang="fr-BE" dirty="0" smtClean="0">
                <a:solidFill>
                  <a:prstClr val="white">
                    <a:lumMod val="95000"/>
                  </a:prstClr>
                </a:solidFill>
                <a:ea typeface="Times New Roman" pitchFamily="18" charset="0"/>
                <a:cs typeface="Arial" pitchFamily="34" charset="0"/>
              </a:rPr>
              <a:t>Interprétations ;</a:t>
            </a:r>
          </a:p>
          <a:p>
            <a:pPr marL="800100" lvl="1" indent="-342900" eaLnBrk="0" fontAlgn="base" hangingPunct="0">
              <a:spcBef>
                <a:spcPct val="0"/>
              </a:spcBef>
              <a:spcAft>
                <a:spcPct val="0"/>
              </a:spcAft>
              <a:buFont typeface="+mj-lt"/>
              <a:buAutoNum type="arabicPeriod"/>
            </a:pPr>
            <a:r>
              <a:rPr lang="fr-BE" dirty="0" smtClean="0">
                <a:solidFill>
                  <a:prstClr val="white">
                    <a:lumMod val="95000"/>
                  </a:prstClr>
                </a:solidFill>
                <a:ea typeface="Times New Roman" pitchFamily="18" charset="0"/>
                <a:cs typeface="Arial" pitchFamily="34" charset="0"/>
              </a:rPr>
              <a:t>Réserves pertinentes exprimées par les États.</a:t>
            </a:r>
          </a:p>
          <a:p>
            <a:pPr marL="800100" lvl="1" indent="-342900" eaLnBrk="0" fontAlgn="base" hangingPunct="0">
              <a:spcBef>
                <a:spcPct val="0"/>
              </a:spcBef>
              <a:spcAft>
                <a:spcPct val="0"/>
              </a:spcAft>
              <a:buFont typeface="+mj-lt"/>
              <a:buAutoNum type="arabicPeriod"/>
            </a:pPr>
            <a:endParaRPr lang="fr-BE" dirty="0" smtClean="0">
              <a:solidFill>
                <a:prstClr val="white">
                  <a:lumMod val="95000"/>
                </a:prstClr>
              </a:solidFill>
              <a:ea typeface="Times New Roman" pitchFamily="18" charset="0"/>
              <a:cs typeface="Arial" pitchFamily="34" charset="0"/>
            </a:endParaRPr>
          </a:p>
          <a:p>
            <a:pPr marL="342900" indent="-342900" eaLnBrk="0" fontAlgn="base" hangingPunct="0">
              <a:spcBef>
                <a:spcPct val="0"/>
              </a:spcBef>
              <a:spcAft>
                <a:spcPct val="0"/>
              </a:spcAft>
              <a:buFont typeface="Wingdings" pitchFamily="2" charset="2"/>
              <a:buChar char="§"/>
            </a:pPr>
            <a:endParaRPr lang="fr-BE" dirty="0" smtClean="0">
              <a:solidFill>
                <a:prstClr val="white">
                  <a:lumMod val="95000"/>
                </a:prstClr>
              </a:solidFill>
              <a:ea typeface="Times New Roman" pitchFamily="18" charset="0"/>
              <a:cs typeface="Arial" pitchFamily="34" charset="0"/>
            </a:endParaRPr>
          </a:p>
          <a:p>
            <a:pPr marL="342900" indent="-342900" eaLnBrk="0" fontAlgn="base" hangingPunct="0">
              <a:spcBef>
                <a:spcPct val="0"/>
              </a:spcBef>
              <a:spcAft>
                <a:spcPct val="0"/>
              </a:spcAft>
              <a:buFont typeface="Wingdings" pitchFamily="2" charset="2"/>
              <a:buChar char="§"/>
            </a:pPr>
            <a:endParaRPr lang="fr-BE" dirty="0" smtClean="0">
              <a:solidFill>
                <a:prstClr val="white">
                  <a:lumMod val="95000"/>
                </a:prstClr>
              </a:solidFill>
              <a:ea typeface="Times New Roman" pitchFamily="18" charset="0"/>
              <a:cs typeface="Arial" pitchFamily="34" charset="0"/>
            </a:endParaRPr>
          </a:p>
          <a:p>
            <a:pPr lvl="0" eaLnBrk="0" fontAlgn="base" hangingPunct="0">
              <a:spcBef>
                <a:spcPct val="0"/>
              </a:spcBef>
              <a:spcAft>
                <a:spcPct val="0"/>
              </a:spcAft>
            </a:pPr>
            <a:endPar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lvl="0" eaLnBrk="0" fontAlgn="base" hangingPunct="0">
              <a:spcBef>
                <a:spcPct val="0"/>
              </a:spcBef>
              <a:spcAft>
                <a:spcPct val="0"/>
              </a:spcAft>
            </a:pPr>
            <a:endPar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marL="342900" lvl="0" indent="-342900" algn="r" eaLnBrk="0" fontAlgn="base" hangingPunct="0">
              <a:spcBef>
                <a:spcPct val="0"/>
              </a:spcBef>
              <a:spcAft>
                <a:spcPct val="0"/>
              </a:spcAft>
            </a:pPr>
            <a:endParaRPr lang="fr-BE" sz="1200" dirty="0" smtClean="0">
              <a:solidFill>
                <a:schemeClr val="tx1">
                  <a:lumMod val="95000"/>
                </a:schemeClr>
              </a:solidFill>
              <a:ea typeface="Times New Roman" pitchFamily="18" charset="0"/>
              <a:cs typeface="Arial" pitchFamily="34" charset="0"/>
            </a:endParaRPr>
          </a:p>
        </p:txBody>
      </p:sp>
      <p:sp>
        <p:nvSpPr>
          <p:cNvPr id="9" name="ZoneTexte 8"/>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H1 : Les précautions dans l’attaque : des principes dépendant de l’ensemble des règles relatives à la conduite des hostilités (2/4</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539552" y="1275725"/>
            <a:ext cx="8064896" cy="1107996"/>
          </a:xfrm>
          <a:prstGeom prst="rect">
            <a:avLst/>
          </a:prstGeom>
        </p:spPr>
        <p:txBody>
          <a:bodyPr wrap="square">
            <a:spAutoFit/>
          </a:bodyPr>
          <a:lstStyle/>
          <a:p>
            <a:pPr lvl="0"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Conséquences opérationnelles</a:t>
            </a:r>
          </a:p>
          <a:p>
            <a:pPr marL="342900" lvl="0" indent="-342900" eaLnBrk="0" fontAlgn="base" hangingPunct="0">
              <a:spcBef>
                <a:spcPct val="0"/>
              </a:spcBef>
              <a:spcAft>
                <a:spcPct val="0"/>
              </a:spcAft>
              <a:buFont typeface="Wingdings" pitchFamily="2" charset="2"/>
              <a:buChar char="§"/>
            </a:pPr>
            <a:endParaRPr kumimoji="0" lang="fr-BE"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lvl="0" eaLnBrk="0" fontAlgn="base" hangingPunct="0">
              <a:spcBef>
                <a:spcPct val="0"/>
              </a:spcBef>
              <a:spcAft>
                <a:spcPct val="0"/>
              </a:spcAft>
            </a:pPr>
            <a:endPar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marL="342900" lvl="0" indent="-342900" algn="r" eaLnBrk="0" fontAlgn="base" hangingPunct="0">
              <a:spcBef>
                <a:spcPct val="0"/>
              </a:spcBef>
              <a:spcAft>
                <a:spcPct val="0"/>
              </a:spcAft>
            </a:pPr>
            <a:endParaRPr lang="fr-BE" sz="1200" dirty="0" smtClean="0">
              <a:solidFill>
                <a:schemeClr val="tx1">
                  <a:lumMod val="95000"/>
                </a:schemeClr>
              </a:solidFill>
              <a:ea typeface="Times New Roman" pitchFamily="18" charset="0"/>
              <a:cs typeface="Arial" pitchFamily="34" charset="0"/>
            </a:endParaRPr>
          </a:p>
        </p:txBody>
      </p:sp>
      <p:sp>
        <p:nvSpPr>
          <p:cNvPr id="9" name="ZoneTexte 8"/>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H1 : Les précautions dans l’attaque : des principes dépendant de l’ensemble des règles relatives à la conduite des hostilités (2/4</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539552" y="1275725"/>
            <a:ext cx="8064896" cy="2215991"/>
          </a:xfrm>
          <a:prstGeom prst="rect">
            <a:avLst/>
          </a:prstGeom>
        </p:spPr>
        <p:txBody>
          <a:bodyPr wrap="square">
            <a:spAutoFit/>
          </a:bodyPr>
          <a:lstStyle/>
          <a:p>
            <a:pPr lvl="0"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Conséquences opérationnelles</a:t>
            </a:r>
          </a:p>
          <a:p>
            <a:pPr marL="342900" lvl="0" indent="-342900" eaLnBrk="0" fontAlgn="base" hangingPunct="0">
              <a:spcBef>
                <a:spcPct val="0"/>
              </a:spcBef>
              <a:spcAft>
                <a:spcPct val="0"/>
              </a:spcAft>
              <a:buFont typeface="Wingdings" pitchFamily="2" charset="2"/>
              <a:buChar char="§"/>
            </a:pPr>
            <a:r>
              <a:rPr kumimoji="0" lang="fr-BE" i="0" u="none" strike="noStrike" cap="none" normalizeH="0" baseline="0" dirty="0" smtClean="0">
                <a:ln>
                  <a:noFill/>
                </a:ln>
                <a:solidFill>
                  <a:schemeClr val="tx1">
                    <a:lumMod val="95000"/>
                  </a:schemeClr>
                </a:solidFill>
                <a:effectLst/>
                <a:ea typeface="Times New Roman" pitchFamily="18" charset="0"/>
                <a:cs typeface="Arial" pitchFamily="34" charset="0"/>
              </a:rPr>
              <a:t>Dans des </a:t>
            </a: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conditions strictement cliniques</a:t>
            </a:r>
            <a:r>
              <a:rPr kumimoji="0" lang="fr-BE" i="0" u="none" strike="noStrike" cap="none" normalizeH="0" baseline="0" dirty="0" smtClean="0">
                <a:ln>
                  <a:noFill/>
                </a:ln>
                <a:solidFill>
                  <a:schemeClr val="tx1">
                    <a:lumMod val="95000"/>
                  </a:schemeClr>
                </a:solidFill>
                <a:effectLst/>
                <a:ea typeface="Times New Roman" pitchFamily="18" charset="0"/>
                <a:cs typeface="Arial" pitchFamily="34" charset="0"/>
              </a:rPr>
              <a:t> : un respect absolu de l’ensemble des précautions dans l’attaque constitue une condition suffisante pour assurer le respect des dispositions « parentes »</a:t>
            </a:r>
            <a:r>
              <a:rPr kumimoji="0" lang="fr-BE" i="0" u="none" strike="noStrike" cap="none" normalizeH="0" dirty="0" smtClean="0">
                <a:ln>
                  <a:noFill/>
                </a:ln>
                <a:solidFill>
                  <a:schemeClr val="tx1">
                    <a:lumMod val="95000"/>
                  </a:schemeClr>
                </a:solidFill>
                <a:effectLst/>
                <a:ea typeface="Times New Roman" pitchFamily="18" charset="0"/>
                <a:cs typeface="Arial" pitchFamily="34" charset="0"/>
              </a:rPr>
              <a:t> que sont la distinction et la proportionnalité (</a:t>
            </a:r>
            <a:r>
              <a:rPr kumimoji="0" lang="fr-BE" sz="1200" i="0" u="none" strike="noStrike" cap="none" normalizeH="0" dirty="0" err="1" smtClean="0">
                <a:ln>
                  <a:noFill/>
                </a:ln>
                <a:solidFill>
                  <a:schemeClr val="tx1">
                    <a:lumMod val="95000"/>
                  </a:schemeClr>
                </a:solidFill>
                <a:effectLst/>
                <a:ea typeface="Times New Roman" pitchFamily="18" charset="0"/>
                <a:cs typeface="Arial" pitchFamily="34" charset="0"/>
              </a:rPr>
              <a:t>voy</a:t>
            </a:r>
            <a:r>
              <a:rPr kumimoji="0" lang="fr-BE" sz="1200" i="0" u="none" strike="noStrike" cap="none" normalizeH="0" dirty="0" smtClean="0">
                <a:ln>
                  <a:noFill/>
                </a:ln>
                <a:solidFill>
                  <a:schemeClr val="tx1">
                    <a:lumMod val="95000"/>
                  </a:schemeClr>
                </a:solidFill>
                <a:effectLst/>
                <a:ea typeface="Times New Roman" pitchFamily="18" charset="0"/>
                <a:cs typeface="Arial" pitchFamily="34" charset="0"/>
              </a:rPr>
              <a:t>. </a:t>
            </a:r>
            <a:r>
              <a:rPr kumimoji="0" lang="fr-BE" sz="1200" i="1" u="none" strike="noStrike" cap="none" normalizeH="0" dirty="0" smtClean="0">
                <a:ln>
                  <a:noFill/>
                </a:ln>
                <a:solidFill>
                  <a:schemeClr val="tx1">
                    <a:lumMod val="95000"/>
                  </a:schemeClr>
                </a:solidFill>
                <a:effectLst/>
                <a:ea typeface="Times New Roman" pitchFamily="18" charset="0"/>
                <a:cs typeface="Arial" pitchFamily="34" charset="0"/>
              </a:rPr>
              <a:t>Commentaires Pictet au PA I</a:t>
            </a:r>
            <a:r>
              <a:rPr kumimoji="0" lang="fr-BE" sz="1200" u="none" strike="noStrike" cap="none" normalizeH="0" dirty="0" smtClean="0">
                <a:ln>
                  <a:noFill/>
                </a:ln>
                <a:solidFill>
                  <a:schemeClr val="tx1">
                    <a:lumMod val="95000"/>
                  </a:schemeClr>
                </a:solidFill>
                <a:effectLst/>
                <a:ea typeface="Times New Roman" pitchFamily="18" charset="0"/>
                <a:cs typeface="Arial" pitchFamily="34" charset="0"/>
              </a:rPr>
              <a:t>, p. 698</a:t>
            </a:r>
            <a:r>
              <a:rPr kumimoji="0" lang="fr-BE" u="none" strike="noStrike" cap="none" normalizeH="0" dirty="0" smtClean="0">
                <a:ln>
                  <a:noFill/>
                </a:ln>
                <a:solidFill>
                  <a:schemeClr val="tx1">
                    <a:lumMod val="95000"/>
                  </a:schemeClr>
                </a:solidFill>
                <a:effectLst/>
                <a:ea typeface="Times New Roman" pitchFamily="18" charset="0"/>
                <a:cs typeface="Arial" pitchFamily="34" charset="0"/>
              </a:rPr>
              <a:t>).</a:t>
            </a:r>
          </a:p>
          <a:p>
            <a:pPr marL="342900" lvl="0" indent="-342900" eaLnBrk="0" fontAlgn="base" hangingPunct="0">
              <a:spcBef>
                <a:spcPct val="0"/>
              </a:spcBef>
              <a:spcAft>
                <a:spcPct val="0"/>
              </a:spcAft>
              <a:buFont typeface="Wingdings" pitchFamily="2" charset="2"/>
              <a:buChar char="§"/>
            </a:pPr>
            <a:endParaRPr kumimoji="0" lang="fr-BE"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lvl="0" eaLnBrk="0" fontAlgn="base" hangingPunct="0">
              <a:spcBef>
                <a:spcPct val="0"/>
              </a:spcBef>
              <a:spcAft>
                <a:spcPct val="0"/>
              </a:spcAft>
            </a:pPr>
            <a:endPar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marL="342900" lvl="0" indent="-342900" algn="r" eaLnBrk="0" fontAlgn="base" hangingPunct="0">
              <a:spcBef>
                <a:spcPct val="0"/>
              </a:spcBef>
              <a:spcAft>
                <a:spcPct val="0"/>
              </a:spcAft>
            </a:pPr>
            <a:endParaRPr lang="fr-BE" sz="1200" dirty="0" smtClean="0">
              <a:solidFill>
                <a:schemeClr val="tx1">
                  <a:lumMod val="95000"/>
                </a:schemeClr>
              </a:solidFill>
              <a:ea typeface="Times New Roman" pitchFamily="18" charset="0"/>
              <a:cs typeface="Arial" pitchFamily="34" charset="0"/>
            </a:endParaRPr>
          </a:p>
        </p:txBody>
      </p:sp>
      <p:sp>
        <p:nvSpPr>
          <p:cNvPr id="9" name="ZoneTexte 8"/>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H1 : Les précautions dans l’attaque : des principes dépendant de l’ensemble des règles relatives à la conduite des hostilités (2/4</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539552" y="1275725"/>
            <a:ext cx="8064896" cy="2769989"/>
          </a:xfrm>
          <a:prstGeom prst="rect">
            <a:avLst/>
          </a:prstGeom>
        </p:spPr>
        <p:txBody>
          <a:bodyPr wrap="square">
            <a:spAutoFit/>
          </a:bodyPr>
          <a:lstStyle/>
          <a:p>
            <a:pPr lvl="0"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Conséquences opérationnelles</a:t>
            </a:r>
          </a:p>
          <a:p>
            <a:pPr marL="342900" lvl="0" indent="-342900" eaLnBrk="0" fontAlgn="base" hangingPunct="0">
              <a:spcBef>
                <a:spcPct val="0"/>
              </a:spcBef>
              <a:spcAft>
                <a:spcPct val="0"/>
              </a:spcAft>
              <a:buFont typeface="Wingdings" pitchFamily="2" charset="2"/>
              <a:buChar char="§"/>
            </a:pPr>
            <a:r>
              <a:rPr kumimoji="0" lang="fr-BE" i="0" u="none" strike="noStrike" cap="none" normalizeH="0" baseline="0" dirty="0" smtClean="0">
                <a:ln>
                  <a:noFill/>
                </a:ln>
                <a:solidFill>
                  <a:schemeClr val="tx1">
                    <a:lumMod val="95000"/>
                  </a:schemeClr>
                </a:solidFill>
                <a:effectLst/>
                <a:ea typeface="Times New Roman" pitchFamily="18" charset="0"/>
                <a:cs typeface="Arial" pitchFamily="34" charset="0"/>
              </a:rPr>
              <a:t>Dans des </a:t>
            </a: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conditions strictement cliniques</a:t>
            </a:r>
            <a:r>
              <a:rPr kumimoji="0" lang="fr-BE" i="0" u="none" strike="noStrike" cap="none" normalizeH="0" baseline="0" dirty="0" smtClean="0">
                <a:ln>
                  <a:noFill/>
                </a:ln>
                <a:solidFill>
                  <a:schemeClr val="tx1">
                    <a:lumMod val="95000"/>
                  </a:schemeClr>
                </a:solidFill>
                <a:effectLst/>
                <a:ea typeface="Times New Roman" pitchFamily="18" charset="0"/>
                <a:cs typeface="Arial" pitchFamily="34" charset="0"/>
              </a:rPr>
              <a:t> : un respect absolu de l’ensemble des précautions dans l’attaque constitue une condition suffisante pour assurer le respect des dispositions « parentes »</a:t>
            </a:r>
            <a:r>
              <a:rPr kumimoji="0" lang="fr-BE" i="0" u="none" strike="noStrike" cap="none" normalizeH="0" dirty="0" smtClean="0">
                <a:ln>
                  <a:noFill/>
                </a:ln>
                <a:solidFill>
                  <a:schemeClr val="tx1">
                    <a:lumMod val="95000"/>
                  </a:schemeClr>
                </a:solidFill>
                <a:effectLst/>
                <a:ea typeface="Times New Roman" pitchFamily="18" charset="0"/>
                <a:cs typeface="Arial" pitchFamily="34" charset="0"/>
              </a:rPr>
              <a:t> que sont la distinction et la proportionnalité (</a:t>
            </a:r>
            <a:r>
              <a:rPr kumimoji="0" lang="fr-BE" sz="1200" i="0" u="none" strike="noStrike" cap="none" normalizeH="0" dirty="0" err="1" smtClean="0">
                <a:ln>
                  <a:noFill/>
                </a:ln>
                <a:solidFill>
                  <a:schemeClr val="tx1">
                    <a:lumMod val="95000"/>
                  </a:schemeClr>
                </a:solidFill>
                <a:effectLst/>
                <a:ea typeface="Times New Roman" pitchFamily="18" charset="0"/>
                <a:cs typeface="Arial" pitchFamily="34" charset="0"/>
              </a:rPr>
              <a:t>voy</a:t>
            </a:r>
            <a:r>
              <a:rPr kumimoji="0" lang="fr-BE" sz="1200" i="0" u="none" strike="noStrike" cap="none" normalizeH="0" dirty="0" smtClean="0">
                <a:ln>
                  <a:noFill/>
                </a:ln>
                <a:solidFill>
                  <a:schemeClr val="tx1">
                    <a:lumMod val="95000"/>
                  </a:schemeClr>
                </a:solidFill>
                <a:effectLst/>
                <a:ea typeface="Times New Roman" pitchFamily="18" charset="0"/>
                <a:cs typeface="Arial" pitchFamily="34" charset="0"/>
              </a:rPr>
              <a:t>. </a:t>
            </a:r>
            <a:r>
              <a:rPr kumimoji="0" lang="fr-BE" sz="1200" i="1" u="none" strike="noStrike" cap="none" normalizeH="0" dirty="0" smtClean="0">
                <a:ln>
                  <a:noFill/>
                </a:ln>
                <a:solidFill>
                  <a:schemeClr val="tx1">
                    <a:lumMod val="95000"/>
                  </a:schemeClr>
                </a:solidFill>
                <a:effectLst/>
                <a:ea typeface="Times New Roman" pitchFamily="18" charset="0"/>
                <a:cs typeface="Arial" pitchFamily="34" charset="0"/>
              </a:rPr>
              <a:t>Commentaires Pictet au PA I</a:t>
            </a:r>
            <a:r>
              <a:rPr kumimoji="0" lang="fr-BE" sz="1200" u="none" strike="noStrike" cap="none" normalizeH="0" dirty="0" smtClean="0">
                <a:ln>
                  <a:noFill/>
                </a:ln>
                <a:solidFill>
                  <a:schemeClr val="tx1">
                    <a:lumMod val="95000"/>
                  </a:schemeClr>
                </a:solidFill>
                <a:effectLst/>
                <a:ea typeface="Times New Roman" pitchFamily="18" charset="0"/>
                <a:cs typeface="Arial" pitchFamily="34" charset="0"/>
              </a:rPr>
              <a:t>, p. 698</a:t>
            </a:r>
            <a:r>
              <a:rPr kumimoji="0" lang="fr-BE" u="none" strike="noStrike" cap="none" normalizeH="0" dirty="0" smtClean="0">
                <a:ln>
                  <a:noFill/>
                </a:ln>
                <a:solidFill>
                  <a:schemeClr val="tx1">
                    <a:lumMod val="95000"/>
                  </a:schemeClr>
                </a:solidFill>
                <a:effectLst/>
                <a:ea typeface="Times New Roman" pitchFamily="18" charset="0"/>
                <a:cs typeface="Arial" pitchFamily="34" charset="0"/>
              </a:rPr>
              <a:t>).</a:t>
            </a:r>
          </a:p>
          <a:p>
            <a:pPr marL="342900" lvl="0" indent="-342900" eaLnBrk="0" fontAlgn="base" hangingPunct="0">
              <a:spcBef>
                <a:spcPct val="0"/>
              </a:spcBef>
              <a:spcAft>
                <a:spcPct val="0"/>
              </a:spcAft>
              <a:buFont typeface="Wingdings" pitchFamily="2" charset="2"/>
              <a:buChar char="§"/>
            </a:pPr>
            <a:endParaRPr kumimoji="0" lang="fr-BE" u="none" strike="noStrike" cap="none" normalizeH="0" dirty="0" smtClean="0">
              <a:ln>
                <a:noFill/>
              </a:ln>
              <a:solidFill>
                <a:schemeClr val="tx1">
                  <a:lumMod val="95000"/>
                </a:schemeClr>
              </a:solidFill>
              <a:effectLst/>
              <a:ea typeface="Times New Roman" pitchFamily="18" charset="0"/>
              <a:cs typeface="Arial" pitchFamily="34" charset="0"/>
            </a:endParaRPr>
          </a:p>
          <a:p>
            <a:pPr marL="342900" lvl="0" indent="-342900" eaLnBrk="0" fontAlgn="base" hangingPunct="0">
              <a:spcBef>
                <a:spcPct val="0"/>
              </a:spcBef>
              <a:spcAft>
                <a:spcPct val="0"/>
              </a:spcAft>
              <a:buFont typeface="Wingdings" pitchFamily="2" charset="2"/>
              <a:buChar char="§"/>
            </a:pPr>
            <a:r>
              <a:rPr lang="fr-BE" i="0" baseline="0" dirty="0" smtClean="0">
                <a:solidFill>
                  <a:schemeClr val="tx1">
                    <a:lumMod val="95000"/>
                  </a:schemeClr>
                </a:solidFill>
                <a:ea typeface="Times New Roman" pitchFamily="18" charset="0"/>
                <a:cs typeface="Arial" pitchFamily="34" charset="0"/>
              </a:rPr>
              <a:t>Suffisante mais pas nécessaire (Voir Partie H2).</a:t>
            </a:r>
          </a:p>
          <a:p>
            <a:pPr marL="342900" lvl="0" indent="-342900" eaLnBrk="0" fontAlgn="base" hangingPunct="0">
              <a:spcBef>
                <a:spcPct val="0"/>
              </a:spcBef>
              <a:spcAft>
                <a:spcPct val="0"/>
              </a:spcAft>
              <a:buFont typeface="Wingdings" pitchFamily="2" charset="2"/>
              <a:buChar char="§"/>
            </a:pPr>
            <a:endParaRPr kumimoji="0" lang="fr-BE"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lvl="0" eaLnBrk="0" fontAlgn="base" hangingPunct="0">
              <a:spcBef>
                <a:spcPct val="0"/>
              </a:spcBef>
              <a:spcAft>
                <a:spcPct val="0"/>
              </a:spcAft>
            </a:pPr>
            <a:endPar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marL="342900" lvl="0" indent="-342900" algn="r" eaLnBrk="0" fontAlgn="base" hangingPunct="0">
              <a:spcBef>
                <a:spcPct val="0"/>
              </a:spcBef>
              <a:spcAft>
                <a:spcPct val="0"/>
              </a:spcAft>
            </a:pPr>
            <a:endParaRPr lang="fr-BE" sz="1200" dirty="0" smtClean="0">
              <a:solidFill>
                <a:schemeClr val="tx1">
                  <a:lumMod val="95000"/>
                </a:schemeClr>
              </a:solidFill>
              <a:ea typeface="Times New Roman" pitchFamily="18" charset="0"/>
              <a:cs typeface="Arial" pitchFamily="34" charset="0"/>
            </a:endParaRPr>
          </a:p>
        </p:txBody>
      </p:sp>
      <p:sp>
        <p:nvSpPr>
          <p:cNvPr id="9" name="ZoneTexte 8"/>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H1 : Les précautions dans l’attaque : des principes dépendant de l’ensemble des règles relatives à la conduite des hostilités (2/4</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539552" y="1275725"/>
            <a:ext cx="8064896" cy="3323987"/>
          </a:xfrm>
          <a:prstGeom prst="rect">
            <a:avLst/>
          </a:prstGeom>
        </p:spPr>
        <p:txBody>
          <a:bodyPr wrap="square">
            <a:spAutoFit/>
          </a:bodyPr>
          <a:lstStyle/>
          <a:p>
            <a:pPr lvl="0"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Conséquences opérationnelles</a:t>
            </a:r>
          </a:p>
          <a:p>
            <a:pPr marL="342900" lvl="0" indent="-342900" eaLnBrk="0" fontAlgn="base" hangingPunct="0">
              <a:spcBef>
                <a:spcPct val="0"/>
              </a:spcBef>
              <a:spcAft>
                <a:spcPct val="0"/>
              </a:spcAft>
              <a:buFont typeface="Wingdings" pitchFamily="2" charset="2"/>
              <a:buChar char="§"/>
            </a:pPr>
            <a:r>
              <a:rPr kumimoji="0" lang="fr-BE" i="0" u="none" strike="noStrike" cap="none" normalizeH="0" baseline="0" dirty="0" smtClean="0">
                <a:ln>
                  <a:noFill/>
                </a:ln>
                <a:solidFill>
                  <a:schemeClr val="tx1">
                    <a:lumMod val="95000"/>
                  </a:schemeClr>
                </a:solidFill>
                <a:effectLst/>
                <a:ea typeface="Times New Roman" pitchFamily="18" charset="0"/>
                <a:cs typeface="Arial" pitchFamily="34" charset="0"/>
              </a:rPr>
              <a:t>Dans des </a:t>
            </a: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conditions strictement cliniques</a:t>
            </a:r>
            <a:r>
              <a:rPr kumimoji="0" lang="fr-BE" i="0" u="none" strike="noStrike" cap="none" normalizeH="0" baseline="0" dirty="0" smtClean="0">
                <a:ln>
                  <a:noFill/>
                </a:ln>
                <a:solidFill>
                  <a:schemeClr val="tx1">
                    <a:lumMod val="95000"/>
                  </a:schemeClr>
                </a:solidFill>
                <a:effectLst/>
                <a:ea typeface="Times New Roman" pitchFamily="18" charset="0"/>
                <a:cs typeface="Arial" pitchFamily="34" charset="0"/>
              </a:rPr>
              <a:t> : un respect absolu de l’ensemble des précautions dans l’attaque constitue une condition suffisante pour assurer le respect des dispositions « parentes »</a:t>
            </a:r>
            <a:r>
              <a:rPr kumimoji="0" lang="fr-BE" i="0" u="none" strike="noStrike" cap="none" normalizeH="0" dirty="0" smtClean="0">
                <a:ln>
                  <a:noFill/>
                </a:ln>
                <a:solidFill>
                  <a:schemeClr val="tx1">
                    <a:lumMod val="95000"/>
                  </a:schemeClr>
                </a:solidFill>
                <a:effectLst/>
                <a:ea typeface="Times New Roman" pitchFamily="18" charset="0"/>
                <a:cs typeface="Arial" pitchFamily="34" charset="0"/>
              </a:rPr>
              <a:t> que sont la distinction et la proportionnalité (</a:t>
            </a:r>
            <a:r>
              <a:rPr kumimoji="0" lang="fr-BE" sz="1200" i="0" u="none" strike="noStrike" cap="none" normalizeH="0" dirty="0" err="1" smtClean="0">
                <a:ln>
                  <a:noFill/>
                </a:ln>
                <a:solidFill>
                  <a:schemeClr val="tx1">
                    <a:lumMod val="95000"/>
                  </a:schemeClr>
                </a:solidFill>
                <a:effectLst/>
                <a:ea typeface="Times New Roman" pitchFamily="18" charset="0"/>
                <a:cs typeface="Arial" pitchFamily="34" charset="0"/>
              </a:rPr>
              <a:t>voy</a:t>
            </a:r>
            <a:r>
              <a:rPr kumimoji="0" lang="fr-BE" sz="1200" i="0" u="none" strike="noStrike" cap="none" normalizeH="0" dirty="0" smtClean="0">
                <a:ln>
                  <a:noFill/>
                </a:ln>
                <a:solidFill>
                  <a:schemeClr val="tx1">
                    <a:lumMod val="95000"/>
                  </a:schemeClr>
                </a:solidFill>
                <a:effectLst/>
                <a:ea typeface="Times New Roman" pitchFamily="18" charset="0"/>
                <a:cs typeface="Arial" pitchFamily="34" charset="0"/>
              </a:rPr>
              <a:t>. </a:t>
            </a:r>
            <a:r>
              <a:rPr kumimoji="0" lang="fr-BE" sz="1200" i="1" u="none" strike="noStrike" cap="none" normalizeH="0" dirty="0" smtClean="0">
                <a:ln>
                  <a:noFill/>
                </a:ln>
                <a:solidFill>
                  <a:schemeClr val="tx1">
                    <a:lumMod val="95000"/>
                  </a:schemeClr>
                </a:solidFill>
                <a:effectLst/>
                <a:ea typeface="Times New Roman" pitchFamily="18" charset="0"/>
                <a:cs typeface="Arial" pitchFamily="34" charset="0"/>
              </a:rPr>
              <a:t>Commentaires Pictet au PA I</a:t>
            </a:r>
            <a:r>
              <a:rPr kumimoji="0" lang="fr-BE" sz="1200" u="none" strike="noStrike" cap="none" normalizeH="0" dirty="0" smtClean="0">
                <a:ln>
                  <a:noFill/>
                </a:ln>
                <a:solidFill>
                  <a:schemeClr val="tx1">
                    <a:lumMod val="95000"/>
                  </a:schemeClr>
                </a:solidFill>
                <a:effectLst/>
                <a:ea typeface="Times New Roman" pitchFamily="18" charset="0"/>
                <a:cs typeface="Arial" pitchFamily="34" charset="0"/>
              </a:rPr>
              <a:t>, p. 698</a:t>
            </a:r>
            <a:r>
              <a:rPr kumimoji="0" lang="fr-BE" u="none" strike="noStrike" cap="none" normalizeH="0" dirty="0" smtClean="0">
                <a:ln>
                  <a:noFill/>
                </a:ln>
                <a:solidFill>
                  <a:schemeClr val="tx1">
                    <a:lumMod val="95000"/>
                  </a:schemeClr>
                </a:solidFill>
                <a:effectLst/>
                <a:ea typeface="Times New Roman" pitchFamily="18" charset="0"/>
                <a:cs typeface="Arial" pitchFamily="34" charset="0"/>
              </a:rPr>
              <a:t>).</a:t>
            </a:r>
          </a:p>
          <a:p>
            <a:pPr marL="342900" lvl="0" indent="-342900" eaLnBrk="0" fontAlgn="base" hangingPunct="0">
              <a:spcBef>
                <a:spcPct val="0"/>
              </a:spcBef>
              <a:spcAft>
                <a:spcPct val="0"/>
              </a:spcAft>
              <a:buFont typeface="Wingdings" pitchFamily="2" charset="2"/>
              <a:buChar char="§"/>
            </a:pPr>
            <a:endParaRPr kumimoji="0" lang="fr-BE" u="none" strike="noStrike" cap="none" normalizeH="0" dirty="0" smtClean="0">
              <a:ln>
                <a:noFill/>
              </a:ln>
              <a:solidFill>
                <a:schemeClr val="tx1">
                  <a:lumMod val="95000"/>
                </a:schemeClr>
              </a:solidFill>
              <a:effectLst/>
              <a:ea typeface="Times New Roman" pitchFamily="18" charset="0"/>
              <a:cs typeface="Arial" pitchFamily="34" charset="0"/>
            </a:endParaRPr>
          </a:p>
          <a:p>
            <a:pPr marL="342900" lvl="0" indent="-342900" eaLnBrk="0" fontAlgn="base" hangingPunct="0">
              <a:spcBef>
                <a:spcPct val="0"/>
              </a:spcBef>
              <a:spcAft>
                <a:spcPct val="0"/>
              </a:spcAft>
              <a:buFont typeface="Wingdings" pitchFamily="2" charset="2"/>
              <a:buChar char="§"/>
            </a:pPr>
            <a:r>
              <a:rPr lang="fr-BE" i="0" baseline="0" dirty="0" smtClean="0">
                <a:solidFill>
                  <a:schemeClr val="tx1">
                    <a:lumMod val="95000"/>
                  </a:schemeClr>
                </a:solidFill>
                <a:ea typeface="Times New Roman" pitchFamily="18" charset="0"/>
                <a:cs typeface="Arial" pitchFamily="34" charset="0"/>
              </a:rPr>
              <a:t>Suffisante mais pas nécessaire (Voir Partie H2).</a:t>
            </a:r>
          </a:p>
          <a:p>
            <a:pPr marL="342900" lvl="0" indent="-342900" eaLnBrk="0" fontAlgn="base" hangingPunct="0">
              <a:spcBef>
                <a:spcPct val="0"/>
              </a:spcBef>
              <a:spcAft>
                <a:spcPct val="0"/>
              </a:spcAft>
              <a:buFont typeface="Wingdings" pitchFamily="2" charset="2"/>
              <a:buChar char="§"/>
            </a:pPr>
            <a:endParaRPr lang="fr-BE" dirty="0" smtClean="0">
              <a:solidFill>
                <a:schemeClr val="tx1">
                  <a:lumMod val="95000"/>
                </a:schemeClr>
              </a:solidFill>
              <a:ea typeface="Times New Roman" pitchFamily="18" charset="0"/>
              <a:cs typeface="Arial" pitchFamily="34" charset="0"/>
            </a:endParaRPr>
          </a:p>
          <a:p>
            <a:pPr marL="342900" lvl="0" indent="-342900" eaLnBrk="0" fontAlgn="base" hangingPunct="0">
              <a:spcBef>
                <a:spcPct val="0"/>
              </a:spcBef>
              <a:spcAft>
                <a:spcPct val="0"/>
              </a:spcAft>
              <a:buFont typeface="Wingdings" pitchFamily="2" charset="2"/>
              <a:buChar char="§"/>
            </a:pPr>
            <a:r>
              <a:rPr lang="fr-BE" i="0" baseline="0" dirty="0" smtClean="0">
                <a:solidFill>
                  <a:schemeClr val="tx1">
                    <a:lumMod val="95000"/>
                  </a:schemeClr>
                </a:solidFill>
                <a:ea typeface="Times New Roman" pitchFamily="18" charset="0"/>
                <a:cs typeface="Arial" pitchFamily="34" charset="0"/>
              </a:rPr>
              <a:t>Des conditions cliniques ?</a:t>
            </a:r>
          </a:p>
          <a:p>
            <a:pPr marL="342900" lvl="0" indent="-342900" eaLnBrk="0" fontAlgn="base" hangingPunct="0">
              <a:spcBef>
                <a:spcPct val="0"/>
              </a:spcBef>
              <a:spcAft>
                <a:spcPct val="0"/>
              </a:spcAft>
              <a:buFont typeface="Wingdings" pitchFamily="2" charset="2"/>
              <a:buChar char="§"/>
            </a:pPr>
            <a:endParaRPr kumimoji="0" lang="fr-BE"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lvl="0" eaLnBrk="0" fontAlgn="base" hangingPunct="0">
              <a:spcBef>
                <a:spcPct val="0"/>
              </a:spcBef>
              <a:spcAft>
                <a:spcPct val="0"/>
              </a:spcAft>
            </a:pPr>
            <a:endPar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marL="342900" lvl="0" indent="-342900" algn="r" eaLnBrk="0" fontAlgn="base" hangingPunct="0">
              <a:spcBef>
                <a:spcPct val="0"/>
              </a:spcBef>
              <a:spcAft>
                <a:spcPct val="0"/>
              </a:spcAft>
            </a:pPr>
            <a:endParaRPr lang="fr-BE" sz="1200" dirty="0" smtClean="0">
              <a:solidFill>
                <a:schemeClr val="tx1">
                  <a:lumMod val="95000"/>
                </a:schemeClr>
              </a:solidFill>
              <a:ea typeface="Times New Roman" pitchFamily="18" charset="0"/>
              <a:cs typeface="Arial" pitchFamily="34" charset="0"/>
            </a:endParaRPr>
          </a:p>
        </p:txBody>
      </p:sp>
      <p:sp>
        <p:nvSpPr>
          <p:cNvPr id="9" name="ZoneTexte 8"/>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H1 : Les précautions dans l’attaque : des principes dépendant de l’ensemble des règles relatives à la conduite des hostilités (3/4</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539552" y="1275725"/>
            <a:ext cx="8064896" cy="553998"/>
          </a:xfrm>
          <a:prstGeom prst="rect">
            <a:avLst/>
          </a:prstGeom>
        </p:spPr>
        <p:txBody>
          <a:bodyPr wrap="square">
            <a:spAutoFit/>
          </a:bodyPr>
          <a:lstStyle/>
          <a:p>
            <a:pPr lvl="0"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Des conditions cliniques ?</a:t>
            </a:r>
          </a:p>
          <a:p>
            <a:pPr marL="342900" lvl="0" indent="-342900" algn="r" eaLnBrk="0" fontAlgn="base" hangingPunct="0">
              <a:spcBef>
                <a:spcPct val="0"/>
              </a:spcBef>
              <a:spcAft>
                <a:spcPct val="0"/>
              </a:spcAft>
            </a:pPr>
            <a:endParaRPr lang="fr-BE" sz="1200" dirty="0" smtClean="0">
              <a:solidFill>
                <a:schemeClr val="tx1">
                  <a:lumMod val="95000"/>
                </a:schemeClr>
              </a:solidFill>
              <a:ea typeface="Times New Roman" pitchFamily="18" charset="0"/>
              <a:cs typeface="Arial" pitchFamily="34" charset="0"/>
            </a:endParaRPr>
          </a:p>
        </p:txBody>
      </p:sp>
      <p:sp>
        <p:nvSpPr>
          <p:cNvPr id="9" name="ZoneTexte 8"/>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H1 : Les précautions dans l’attaque : des principes dépendant de l’ensemble des règles relatives à la conduite des hostilités (3/4</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539552" y="1275725"/>
            <a:ext cx="8064896" cy="553998"/>
          </a:xfrm>
          <a:prstGeom prst="rect">
            <a:avLst/>
          </a:prstGeom>
        </p:spPr>
        <p:txBody>
          <a:bodyPr wrap="square">
            <a:spAutoFit/>
          </a:bodyPr>
          <a:lstStyle/>
          <a:p>
            <a:pPr lvl="0"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Des conditions cliniques ?</a:t>
            </a:r>
          </a:p>
          <a:p>
            <a:pPr marL="342900" lvl="0" indent="-342900" algn="r" eaLnBrk="0" fontAlgn="base" hangingPunct="0">
              <a:spcBef>
                <a:spcPct val="0"/>
              </a:spcBef>
              <a:spcAft>
                <a:spcPct val="0"/>
              </a:spcAft>
            </a:pPr>
            <a:endParaRPr lang="fr-BE" sz="1200" dirty="0" smtClean="0">
              <a:solidFill>
                <a:schemeClr val="tx1">
                  <a:lumMod val="95000"/>
                </a:schemeClr>
              </a:solidFill>
              <a:ea typeface="Times New Roman" pitchFamily="18" charset="0"/>
              <a:cs typeface="Arial" pitchFamily="34" charset="0"/>
            </a:endParaRPr>
          </a:p>
        </p:txBody>
      </p:sp>
      <p:pic>
        <p:nvPicPr>
          <p:cNvPr id="1026" name="Picture 2" descr="C:\Users\GBiaumet\Documents\Présentation Mémoire Centre étude Droit militaire\35718726.jpg"/>
          <p:cNvPicPr>
            <a:picLocks noChangeAspect="1" noChangeArrowheads="1"/>
          </p:cNvPicPr>
          <p:nvPr/>
        </p:nvPicPr>
        <p:blipFill>
          <a:blip r:embed="rId2" cstate="print"/>
          <a:srcRect/>
          <a:stretch>
            <a:fillRect/>
          </a:stretch>
        </p:blipFill>
        <p:spPr bwMode="auto">
          <a:xfrm>
            <a:off x="971600" y="1628800"/>
            <a:ext cx="3166591" cy="2392438"/>
          </a:xfrm>
          <a:prstGeom prst="rect">
            <a:avLst/>
          </a:prstGeom>
          <a:noFill/>
          <a:effectLst>
            <a:outerShdw blurRad="50800" dist="38100" dir="2700000" algn="tl" rotWithShape="0">
              <a:prstClr val="black">
                <a:alpha val="40000"/>
              </a:prstClr>
            </a:outerShdw>
          </a:effectLst>
        </p:spPr>
      </p:pic>
      <p:pic>
        <p:nvPicPr>
          <p:cNvPr id="1027" name="Picture 3" descr="C:\Users\GBiaumet\Documents\Présentation Mémoire Centre étude Droit militaire\photo.insurgents.jpg"/>
          <p:cNvPicPr>
            <a:picLocks noChangeAspect="1" noChangeArrowheads="1"/>
          </p:cNvPicPr>
          <p:nvPr/>
        </p:nvPicPr>
        <p:blipFill>
          <a:blip r:embed="rId3" cstate="print"/>
          <a:srcRect/>
          <a:stretch>
            <a:fillRect/>
          </a:stretch>
        </p:blipFill>
        <p:spPr bwMode="auto">
          <a:xfrm>
            <a:off x="5286937" y="1628800"/>
            <a:ext cx="2885463" cy="2376264"/>
          </a:xfrm>
          <a:prstGeom prst="rect">
            <a:avLst/>
          </a:prstGeom>
          <a:noFill/>
          <a:effectLst>
            <a:outerShdw blurRad="50800" dist="38100" dir="2700000" algn="tl" rotWithShape="0">
              <a:prstClr val="black">
                <a:alpha val="40000"/>
              </a:prstClr>
            </a:outerShdw>
          </a:effectLst>
        </p:spPr>
      </p:pic>
      <p:sp>
        <p:nvSpPr>
          <p:cNvPr id="9" name="ZoneTexte 8"/>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H1 : Les précautions dans l’attaque : des principes dépendant de l’ensemble des règles relatives à la conduite des hostilités (3/4</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539552" y="1275725"/>
            <a:ext cx="8064896" cy="553998"/>
          </a:xfrm>
          <a:prstGeom prst="rect">
            <a:avLst/>
          </a:prstGeom>
        </p:spPr>
        <p:txBody>
          <a:bodyPr wrap="square">
            <a:spAutoFit/>
          </a:bodyPr>
          <a:lstStyle/>
          <a:p>
            <a:pPr lvl="0"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Des conditions cliniques ?</a:t>
            </a:r>
          </a:p>
          <a:p>
            <a:pPr marL="342900" lvl="0" indent="-342900" algn="r" eaLnBrk="0" fontAlgn="base" hangingPunct="0">
              <a:spcBef>
                <a:spcPct val="0"/>
              </a:spcBef>
              <a:spcAft>
                <a:spcPct val="0"/>
              </a:spcAft>
            </a:pPr>
            <a:endParaRPr lang="fr-BE" sz="1200" dirty="0" smtClean="0">
              <a:solidFill>
                <a:schemeClr val="tx1">
                  <a:lumMod val="95000"/>
                </a:schemeClr>
              </a:solidFill>
              <a:ea typeface="Times New Roman" pitchFamily="18" charset="0"/>
              <a:cs typeface="Arial" pitchFamily="34" charset="0"/>
            </a:endParaRPr>
          </a:p>
        </p:txBody>
      </p:sp>
      <p:pic>
        <p:nvPicPr>
          <p:cNvPr id="1026" name="Picture 2" descr="C:\Users\GBiaumet\Documents\Présentation Mémoire Centre étude Droit militaire\35718726.jpg"/>
          <p:cNvPicPr>
            <a:picLocks noChangeAspect="1" noChangeArrowheads="1"/>
          </p:cNvPicPr>
          <p:nvPr/>
        </p:nvPicPr>
        <p:blipFill>
          <a:blip r:embed="rId2" cstate="print"/>
          <a:srcRect/>
          <a:stretch>
            <a:fillRect/>
          </a:stretch>
        </p:blipFill>
        <p:spPr bwMode="auto">
          <a:xfrm>
            <a:off x="971600" y="1628800"/>
            <a:ext cx="3166591" cy="2392438"/>
          </a:xfrm>
          <a:prstGeom prst="rect">
            <a:avLst/>
          </a:prstGeom>
          <a:noFill/>
          <a:effectLst>
            <a:outerShdw blurRad="50800" dist="38100" dir="2700000" algn="tl" rotWithShape="0">
              <a:prstClr val="black">
                <a:alpha val="40000"/>
              </a:prstClr>
            </a:outerShdw>
          </a:effectLst>
        </p:spPr>
      </p:pic>
      <p:pic>
        <p:nvPicPr>
          <p:cNvPr id="1027" name="Picture 3" descr="C:\Users\GBiaumet\Documents\Présentation Mémoire Centre étude Droit militaire\photo.insurgents.jpg"/>
          <p:cNvPicPr>
            <a:picLocks noChangeAspect="1" noChangeArrowheads="1"/>
          </p:cNvPicPr>
          <p:nvPr/>
        </p:nvPicPr>
        <p:blipFill>
          <a:blip r:embed="rId3" cstate="print"/>
          <a:srcRect/>
          <a:stretch>
            <a:fillRect/>
          </a:stretch>
        </p:blipFill>
        <p:spPr bwMode="auto">
          <a:xfrm>
            <a:off x="5286937" y="1628800"/>
            <a:ext cx="2885463" cy="2376264"/>
          </a:xfrm>
          <a:prstGeom prst="rect">
            <a:avLst/>
          </a:prstGeom>
          <a:noFill/>
          <a:effectLst>
            <a:outerShdw blurRad="50800" dist="38100" dir="2700000" algn="tl" rotWithShape="0">
              <a:prstClr val="black">
                <a:alpha val="40000"/>
              </a:prstClr>
            </a:outerShdw>
          </a:effectLst>
        </p:spPr>
      </p:pic>
      <p:pic>
        <p:nvPicPr>
          <p:cNvPr id="1029" name="Picture 5" descr="C:\Users\GBiaumet\Documents\Présentation Mémoire Centre étude Droit militaire\633f.jpg"/>
          <p:cNvPicPr>
            <a:picLocks noChangeAspect="1" noChangeArrowheads="1"/>
          </p:cNvPicPr>
          <p:nvPr/>
        </p:nvPicPr>
        <p:blipFill>
          <a:blip r:embed="rId4" cstate="print"/>
          <a:srcRect/>
          <a:stretch>
            <a:fillRect/>
          </a:stretch>
        </p:blipFill>
        <p:spPr bwMode="auto">
          <a:xfrm>
            <a:off x="964573" y="4143080"/>
            <a:ext cx="3238761" cy="2304256"/>
          </a:xfrm>
          <a:prstGeom prst="rect">
            <a:avLst/>
          </a:prstGeom>
          <a:noFill/>
        </p:spPr>
      </p:pic>
      <p:pic>
        <p:nvPicPr>
          <p:cNvPr id="1030" name="Picture 6" descr="C:\Users\GBiaumet\Documents\Présentation Mémoire Centre étude Droit militaire\Still_18.jpg"/>
          <p:cNvPicPr>
            <a:picLocks noChangeAspect="1" noChangeArrowheads="1"/>
          </p:cNvPicPr>
          <p:nvPr/>
        </p:nvPicPr>
        <p:blipFill>
          <a:blip r:embed="rId5" cstate="print"/>
          <a:srcRect/>
          <a:stretch>
            <a:fillRect/>
          </a:stretch>
        </p:blipFill>
        <p:spPr bwMode="auto">
          <a:xfrm>
            <a:off x="5188194" y="4134850"/>
            <a:ext cx="3080871" cy="2307899"/>
          </a:xfrm>
          <a:prstGeom prst="rect">
            <a:avLst/>
          </a:prstGeom>
          <a:noFill/>
        </p:spPr>
      </p:pic>
      <p:sp>
        <p:nvSpPr>
          <p:cNvPr id="12" name="ZoneTexte 11"/>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H1 : Les précautions dans l’attaque : des principes dépendant de l’ensemble des règles relatives à la conduite des hostilités (3/4</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539552" y="1275725"/>
            <a:ext cx="8064896" cy="553998"/>
          </a:xfrm>
          <a:prstGeom prst="rect">
            <a:avLst/>
          </a:prstGeom>
        </p:spPr>
        <p:txBody>
          <a:bodyPr wrap="square">
            <a:spAutoFit/>
          </a:bodyPr>
          <a:lstStyle/>
          <a:p>
            <a:pPr lvl="0"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Des conditions cliniques ?</a:t>
            </a:r>
          </a:p>
          <a:p>
            <a:pPr marL="342900" lvl="0" indent="-342900" algn="r" eaLnBrk="0" fontAlgn="base" hangingPunct="0">
              <a:spcBef>
                <a:spcPct val="0"/>
              </a:spcBef>
              <a:spcAft>
                <a:spcPct val="0"/>
              </a:spcAft>
            </a:pPr>
            <a:endParaRPr lang="fr-BE" sz="1200" dirty="0" smtClean="0">
              <a:solidFill>
                <a:schemeClr val="tx1">
                  <a:lumMod val="95000"/>
                </a:schemeClr>
              </a:solidFill>
              <a:ea typeface="Times New Roman" pitchFamily="18" charset="0"/>
              <a:cs typeface="Arial" pitchFamily="34" charset="0"/>
            </a:endParaRPr>
          </a:p>
        </p:txBody>
      </p:sp>
      <p:pic>
        <p:nvPicPr>
          <p:cNvPr id="1026" name="Picture 2" descr="C:\Users\GBiaumet\Documents\Présentation Mémoire Centre étude Droit militaire\35718726.jpg"/>
          <p:cNvPicPr>
            <a:picLocks noChangeAspect="1" noChangeArrowheads="1"/>
          </p:cNvPicPr>
          <p:nvPr/>
        </p:nvPicPr>
        <p:blipFill>
          <a:blip r:embed="rId2" cstate="print"/>
          <a:srcRect/>
          <a:stretch>
            <a:fillRect/>
          </a:stretch>
        </p:blipFill>
        <p:spPr bwMode="auto">
          <a:xfrm>
            <a:off x="971600" y="1628800"/>
            <a:ext cx="3166591" cy="2392438"/>
          </a:xfrm>
          <a:prstGeom prst="rect">
            <a:avLst/>
          </a:prstGeom>
          <a:noFill/>
          <a:effectLst>
            <a:outerShdw blurRad="50800" dist="38100" dir="2700000" algn="tl" rotWithShape="0">
              <a:prstClr val="black">
                <a:alpha val="40000"/>
              </a:prstClr>
            </a:outerShdw>
          </a:effectLst>
        </p:spPr>
      </p:pic>
      <p:pic>
        <p:nvPicPr>
          <p:cNvPr id="1027" name="Picture 3" descr="C:\Users\GBiaumet\Documents\Présentation Mémoire Centre étude Droit militaire\photo.insurgents.jpg"/>
          <p:cNvPicPr>
            <a:picLocks noChangeAspect="1" noChangeArrowheads="1"/>
          </p:cNvPicPr>
          <p:nvPr/>
        </p:nvPicPr>
        <p:blipFill>
          <a:blip r:embed="rId3" cstate="print"/>
          <a:srcRect/>
          <a:stretch>
            <a:fillRect/>
          </a:stretch>
        </p:blipFill>
        <p:spPr bwMode="auto">
          <a:xfrm>
            <a:off x="5286937" y="1628800"/>
            <a:ext cx="2885463" cy="2376264"/>
          </a:xfrm>
          <a:prstGeom prst="rect">
            <a:avLst/>
          </a:prstGeom>
          <a:noFill/>
          <a:effectLst>
            <a:outerShdw blurRad="50800" dist="38100" dir="2700000" algn="tl" rotWithShape="0">
              <a:prstClr val="black">
                <a:alpha val="40000"/>
              </a:prstClr>
            </a:outerShdw>
          </a:effectLst>
        </p:spPr>
      </p:pic>
      <p:pic>
        <p:nvPicPr>
          <p:cNvPr id="1029" name="Picture 5" descr="C:\Users\GBiaumet\Documents\Présentation Mémoire Centre étude Droit militaire\633f.jpg"/>
          <p:cNvPicPr>
            <a:picLocks noChangeAspect="1" noChangeArrowheads="1"/>
          </p:cNvPicPr>
          <p:nvPr/>
        </p:nvPicPr>
        <p:blipFill>
          <a:blip r:embed="rId4" cstate="print"/>
          <a:srcRect/>
          <a:stretch>
            <a:fillRect/>
          </a:stretch>
        </p:blipFill>
        <p:spPr bwMode="auto">
          <a:xfrm>
            <a:off x="964573" y="4143080"/>
            <a:ext cx="3238761" cy="2304256"/>
          </a:xfrm>
          <a:prstGeom prst="rect">
            <a:avLst/>
          </a:prstGeom>
          <a:noFill/>
        </p:spPr>
      </p:pic>
      <p:pic>
        <p:nvPicPr>
          <p:cNvPr id="1030" name="Picture 6" descr="C:\Users\GBiaumet\Documents\Présentation Mémoire Centre étude Droit militaire\Still_18.jpg"/>
          <p:cNvPicPr>
            <a:picLocks noChangeAspect="1" noChangeArrowheads="1"/>
          </p:cNvPicPr>
          <p:nvPr/>
        </p:nvPicPr>
        <p:blipFill>
          <a:blip r:embed="rId5" cstate="print"/>
          <a:srcRect/>
          <a:stretch>
            <a:fillRect/>
          </a:stretch>
        </p:blipFill>
        <p:spPr bwMode="auto">
          <a:xfrm>
            <a:off x="5188194" y="4134850"/>
            <a:ext cx="3080871" cy="2307899"/>
          </a:xfrm>
          <a:prstGeom prst="rect">
            <a:avLst/>
          </a:prstGeom>
          <a:noFill/>
        </p:spPr>
      </p:pic>
      <p:sp>
        <p:nvSpPr>
          <p:cNvPr id="13" name="ZoneTexte 12"/>
          <p:cNvSpPr txBox="1"/>
          <p:nvPr/>
        </p:nvSpPr>
        <p:spPr>
          <a:xfrm>
            <a:off x="251520" y="2362900"/>
            <a:ext cx="513410" cy="2722284"/>
          </a:xfrm>
          <a:prstGeom prst="rect">
            <a:avLst/>
          </a:prstGeom>
          <a:noFill/>
        </p:spPr>
        <p:txBody>
          <a:bodyPr vert="wordArtVert" wrap="none" rtlCol="0">
            <a:spAutoFit/>
          </a:bodyPr>
          <a:lstStyle/>
          <a:p>
            <a:r>
              <a:rPr lang="fr-BE" dirty="0" smtClean="0">
                <a:solidFill>
                  <a:schemeClr val="tx1">
                    <a:lumMod val="95000"/>
                  </a:schemeClr>
                </a:solidFill>
              </a:rPr>
              <a:t>Dual-Use</a:t>
            </a:r>
            <a:endParaRPr lang="fr-BE" dirty="0">
              <a:solidFill>
                <a:schemeClr val="tx1">
                  <a:lumMod val="95000"/>
                </a:schemeClr>
              </a:solidFill>
            </a:endParaRPr>
          </a:p>
        </p:txBody>
      </p:sp>
      <p:sp>
        <p:nvSpPr>
          <p:cNvPr id="14" name="ZoneTexte 13"/>
          <p:cNvSpPr txBox="1"/>
          <p:nvPr/>
        </p:nvSpPr>
        <p:spPr>
          <a:xfrm>
            <a:off x="4499992" y="1628800"/>
            <a:ext cx="513410" cy="5018746"/>
          </a:xfrm>
          <a:prstGeom prst="rect">
            <a:avLst/>
          </a:prstGeom>
          <a:noFill/>
        </p:spPr>
        <p:txBody>
          <a:bodyPr vert="wordArtVert" wrap="none" rtlCol="0">
            <a:spAutoFit/>
          </a:bodyPr>
          <a:lstStyle/>
          <a:p>
            <a:r>
              <a:rPr lang="fr-BE" dirty="0" smtClean="0">
                <a:solidFill>
                  <a:schemeClr val="tx1">
                    <a:lumMod val="95000"/>
                  </a:schemeClr>
                </a:solidFill>
              </a:rPr>
              <a:t>Rôle des civils</a:t>
            </a:r>
            <a:endParaRPr lang="fr-BE" dirty="0">
              <a:solidFill>
                <a:schemeClr val="tx1">
                  <a:lumMod val="95000"/>
                </a:schemeClr>
              </a:solidFill>
            </a:endParaRPr>
          </a:p>
        </p:txBody>
      </p:sp>
      <p:sp>
        <p:nvSpPr>
          <p:cNvPr id="15" name="ZoneTexte 14"/>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H1 : Les précautions dans l’attaque : des principes dépendant de l’ensemble des règles relatives à la conduite des hostilités (4/4</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539552" y="1275725"/>
            <a:ext cx="8064896" cy="830997"/>
          </a:xfrm>
          <a:prstGeom prst="rect">
            <a:avLst/>
          </a:prstGeom>
        </p:spPr>
        <p:txBody>
          <a:bodyPr wrap="square">
            <a:spAutoFit/>
          </a:bodyPr>
          <a:lstStyle/>
          <a:p>
            <a:pPr lvl="0"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Conclusions H1</a:t>
            </a:r>
          </a:p>
          <a:p>
            <a:pPr lvl="0" eaLnBrk="0" fontAlgn="base" hangingPunct="0">
              <a:spcBef>
                <a:spcPct val="0"/>
              </a:spcBef>
              <a:spcAft>
                <a:spcPct val="0"/>
              </a:spcAft>
            </a:pPr>
            <a:endPar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marL="342900" lvl="0" indent="-342900" algn="r" eaLnBrk="0" fontAlgn="base" hangingPunct="0">
              <a:spcBef>
                <a:spcPct val="0"/>
              </a:spcBef>
              <a:spcAft>
                <a:spcPct val="0"/>
              </a:spcAft>
            </a:pPr>
            <a:endParaRPr lang="fr-BE" sz="1200" dirty="0" smtClean="0">
              <a:solidFill>
                <a:schemeClr val="tx1">
                  <a:lumMod val="95000"/>
                </a:schemeClr>
              </a:solidFill>
              <a:ea typeface="Times New Roman" pitchFamily="18" charset="0"/>
              <a:cs typeface="Arial" pitchFamily="34" charset="0"/>
            </a:endParaRPr>
          </a:p>
        </p:txBody>
      </p:sp>
      <p:sp>
        <p:nvSpPr>
          <p:cNvPr id="9" name="ZoneTexte 8"/>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H1 : Les précautions dans l’attaque : des principes dépendant de l’ensemble des règles relatives à la conduite des hostilités (4/4</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539552" y="1275725"/>
            <a:ext cx="8064896" cy="1661993"/>
          </a:xfrm>
          <a:prstGeom prst="rect">
            <a:avLst/>
          </a:prstGeom>
        </p:spPr>
        <p:txBody>
          <a:bodyPr wrap="square">
            <a:spAutoFit/>
          </a:bodyPr>
          <a:lstStyle/>
          <a:p>
            <a:pPr lvl="0"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Conclusions H1</a:t>
            </a:r>
          </a:p>
          <a:p>
            <a:pPr lvl="0" algn="just">
              <a:buFont typeface="Wingdings" pitchFamily="2" charset="2"/>
              <a:buChar char="§"/>
            </a:pPr>
            <a:r>
              <a:rPr lang="fr-BE" dirty="0" smtClean="0">
                <a:solidFill>
                  <a:schemeClr val="tx1">
                    <a:lumMod val="95000"/>
                  </a:schemeClr>
                </a:solidFill>
              </a:rPr>
              <a:t> </a:t>
            </a:r>
            <a:r>
              <a:rPr lang="fr-BE" b="1" dirty="0" smtClean="0">
                <a:solidFill>
                  <a:schemeClr val="tx1">
                    <a:lumMod val="95000"/>
                  </a:schemeClr>
                </a:solidFill>
              </a:rPr>
              <a:t>Hypothèse de travail vérifiée </a:t>
            </a:r>
            <a:r>
              <a:rPr lang="fr-BE" dirty="0" smtClean="0">
                <a:solidFill>
                  <a:schemeClr val="tx1">
                    <a:lumMod val="95000"/>
                  </a:schemeClr>
                </a:solidFill>
              </a:rPr>
              <a:t>: Les principes de précaution dans l’attaque et les autres dispositions régissant la conduite des hostilités sont bien interdépendants, dans leurs substances et dans l’interprétation de celles-ci ;</a:t>
            </a:r>
          </a:p>
          <a:p>
            <a:pPr lvl="0" eaLnBrk="0" fontAlgn="base" hangingPunct="0">
              <a:spcBef>
                <a:spcPct val="0"/>
              </a:spcBef>
              <a:spcAft>
                <a:spcPct val="0"/>
              </a:spcAft>
            </a:pPr>
            <a:endPar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marL="342900" lvl="0" indent="-342900" algn="r" eaLnBrk="0" fontAlgn="base" hangingPunct="0">
              <a:spcBef>
                <a:spcPct val="0"/>
              </a:spcBef>
              <a:spcAft>
                <a:spcPct val="0"/>
              </a:spcAft>
            </a:pPr>
            <a:endParaRPr lang="fr-BE" sz="1200" dirty="0" smtClean="0">
              <a:solidFill>
                <a:schemeClr val="tx1">
                  <a:lumMod val="95000"/>
                </a:schemeClr>
              </a:solidFill>
              <a:ea typeface="Times New Roman" pitchFamily="18" charset="0"/>
              <a:cs typeface="Arial" pitchFamily="34" charset="0"/>
            </a:endParaRPr>
          </a:p>
        </p:txBody>
      </p:sp>
      <p:sp>
        <p:nvSpPr>
          <p:cNvPr id="9" name="ZoneTexte 8"/>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H1 : Les précautions dans l’attaque : des principes dépendant de l’ensemble des règles relatives à la conduite des hostilités (4/4</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539552" y="1275725"/>
            <a:ext cx="8064896" cy="2769989"/>
          </a:xfrm>
          <a:prstGeom prst="rect">
            <a:avLst/>
          </a:prstGeom>
        </p:spPr>
        <p:txBody>
          <a:bodyPr wrap="square">
            <a:spAutoFit/>
          </a:bodyPr>
          <a:lstStyle/>
          <a:p>
            <a:pPr lvl="0"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Conclusions H1</a:t>
            </a:r>
          </a:p>
          <a:p>
            <a:pPr lvl="0" algn="just">
              <a:buFont typeface="Wingdings" pitchFamily="2" charset="2"/>
              <a:buChar char="§"/>
            </a:pPr>
            <a:r>
              <a:rPr lang="fr-BE" dirty="0" smtClean="0">
                <a:solidFill>
                  <a:schemeClr val="tx1">
                    <a:lumMod val="95000"/>
                  </a:schemeClr>
                </a:solidFill>
              </a:rPr>
              <a:t> </a:t>
            </a:r>
            <a:r>
              <a:rPr lang="fr-BE" b="1" dirty="0" smtClean="0">
                <a:solidFill>
                  <a:schemeClr val="tx1">
                    <a:lumMod val="95000"/>
                  </a:schemeClr>
                </a:solidFill>
              </a:rPr>
              <a:t>Hypothèse de travail vérifiée </a:t>
            </a:r>
            <a:r>
              <a:rPr lang="fr-BE" dirty="0" smtClean="0">
                <a:solidFill>
                  <a:schemeClr val="tx1">
                    <a:lumMod val="95000"/>
                  </a:schemeClr>
                </a:solidFill>
              </a:rPr>
              <a:t>: Les principes de précaution dans l’attaque et les autres dispositions régissant la conduite des hostilités sont bien interdépendants, dans leurs substances et dans l’interprétation de celles-ci ;</a:t>
            </a:r>
          </a:p>
          <a:p>
            <a:pPr lvl="0" algn="just" eaLnBrk="0" fontAlgn="base" hangingPunct="0">
              <a:spcBef>
                <a:spcPct val="0"/>
              </a:spcBef>
              <a:spcAft>
                <a:spcPct val="0"/>
              </a:spcAft>
              <a:buFont typeface="Wingdings" pitchFamily="2" charset="2"/>
              <a:buChar char="§"/>
            </a:pPr>
            <a:endParaRPr kumimoji="0" lang="fr-BE"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lvl="0" algn="just" eaLnBrk="0" fontAlgn="base" hangingPunct="0">
              <a:spcBef>
                <a:spcPct val="0"/>
              </a:spcBef>
              <a:spcAft>
                <a:spcPct val="0"/>
              </a:spcAft>
              <a:buFont typeface="Wingdings" pitchFamily="2" charset="2"/>
              <a:buChar char="§"/>
            </a:pPr>
            <a:r>
              <a:rPr lang="fr-BE" dirty="0" smtClean="0">
                <a:solidFill>
                  <a:schemeClr val="tx1">
                    <a:lumMod val="95000"/>
                  </a:schemeClr>
                </a:solidFill>
                <a:ea typeface="Times New Roman" pitchFamily="18" charset="0"/>
                <a:cs typeface="Arial" pitchFamily="34" charset="0"/>
              </a:rPr>
              <a:t> Démonstration de toute la </a:t>
            </a:r>
            <a:r>
              <a:rPr lang="fr-BE" b="1" dirty="0" smtClean="0">
                <a:solidFill>
                  <a:schemeClr val="tx1">
                    <a:lumMod val="95000"/>
                  </a:schemeClr>
                </a:solidFill>
                <a:ea typeface="Times New Roman" pitchFamily="18" charset="0"/>
                <a:cs typeface="Arial" pitchFamily="34" charset="0"/>
              </a:rPr>
              <a:t>difficulté dans la mise en œuvre des dispositions relatives aux précautions</a:t>
            </a:r>
            <a:r>
              <a:rPr lang="fr-BE" dirty="0" smtClean="0">
                <a:solidFill>
                  <a:schemeClr val="tx1">
                    <a:lumMod val="95000"/>
                  </a:schemeClr>
                </a:solidFill>
                <a:ea typeface="Times New Roman" pitchFamily="18" charset="0"/>
                <a:cs typeface="Arial" pitchFamily="34" charset="0"/>
              </a:rPr>
              <a:t>, y compris uniquement dans leur substance ;</a:t>
            </a:r>
          </a:p>
          <a:p>
            <a:pPr lvl="0" algn="just" eaLnBrk="0" fontAlgn="base" hangingPunct="0">
              <a:spcBef>
                <a:spcPct val="0"/>
              </a:spcBef>
              <a:spcAft>
                <a:spcPct val="0"/>
              </a:spcAft>
              <a:buFont typeface="Wingdings" pitchFamily="2" charset="2"/>
              <a:buChar char="§"/>
            </a:pPr>
            <a:endParaRPr kumimoji="0" lang="fr-BE"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lvl="0" eaLnBrk="0" fontAlgn="base" hangingPunct="0">
              <a:spcBef>
                <a:spcPct val="0"/>
              </a:spcBef>
              <a:spcAft>
                <a:spcPct val="0"/>
              </a:spcAft>
            </a:pPr>
            <a:endPar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marL="342900" lvl="0" indent="-342900" algn="r" eaLnBrk="0" fontAlgn="base" hangingPunct="0">
              <a:spcBef>
                <a:spcPct val="0"/>
              </a:spcBef>
              <a:spcAft>
                <a:spcPct val="0"/>
              </a:spcAft>
            </a:pPr>
            <a:endParaRPr lang="fr-BE" sz="1200" dirty="0" smtClean="0">
              <a:solidFill>
                <a:schemeClr val="tx1">
                  <a:lumMod val="95000"/>
                </a:schemeClr>
              </a:solidFill>
              <a:ea typeface="Times New Roman" pitchFamily="18" charset="0"/>
              <a:cs typeface="Arial" pitchFamily="34" charset="0"/>
            </a:endParaRPr>
          </a:p>
        </p:txBody>
      </p:sp>
      <p:sp>
        <p:nvSpPr>
          <p:cNvPr id="9" name="ZoneTexte 8"/>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H1 : Les précautions dans l’attaque : des principes dépendant de l’ensemble des règles relatives à la conduite des hostilités (4/4</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539552" y="1275725"/>
            <a:ext cx="8064896" cy="4154984"/>
          </a:xfrm>
          <a:prstGeom prst="rect">
            <a:avLst/>
          </a:prstGeom>
        </p:spPr>
        <p:txBody>
          <a:bodyPr wrap="square">
            <a:spAutoFit/>
          </a:bodyPr>
          <a:lstStyle/>
          <a:p>
            <a:pPr lvl="0"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Conclusions H1</a:t>
            </a:r>
          </a:p>
          <a:p>
            <a:pPr lvl="0" algn="just">
              <a:buFont typeface="Wingdings" pitchFamily="2" charset="2"/>
              <a:buChar char="§"/>
            </a:pPr>
            <a:r>
              <a:rPr lang="fr-BE" dirty="0" smtClean="0">
                <a:solidFill>
                  <a:schemeClr val="tx1">
                    <a:lumMod val="95000"/>
                  </a:schemeClr>
                </a:solidFill>
              </a:rPr>
              <a:t> </a:t>
            </a:r>
            <a:r>
              <a:rPr lang="fr-BE" b="1" dirty="0" smtClean="0">
                <a:solidFill>
                  <a:schemeClr val="tx1">
                    <a:lumMod val="95000"/>
                  </a:schemeClr>
                </a:solidFill>
              </a:rPr>
              <a:t>Hypothèse de travail vérifiée </a:t>
            </a:r>
            <a:r>
              <a:rPr lang="fr-BE" dirty="0" smtClean="0">
                <a:solidFill>
                  <a:schemeClr val="tx1">
                    <a:lumMod val="95000"/>
                  </a:schemeClr>
                </a:solidFill>
              </a:rPr>
              <a:t>: Les principes de précaution dans l’attaque et les autres dispositions régissant la conduite des hostilités sont bien interdépendants, dans leurs substances et dans l’interprétation de celles-ci ;</a:t>
            </a:r>
          </a:p>
          <a:p>
            <a:pPr lvl="0" algn="just" eaLnBrk="0" fontAlgn="base" hangingPunct="0">
              <a:spcBef>
                <a:spcPct val="0"/>
              </a:spcBef>
              <a:spcAft>
                <a:spcPct val="0"/>
              </a:spcAft>
              <a:buFont typeface="Wingdings" pitchFamily="2" charset="2"/>
              <a:buChar char="§"/>
            </a:pPr>
            <a:endParaRPr kumimoji="0" lang="fr-BE"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lvl="0" algn="just" eaLnBrk="0" fontAlgn="base" hangingPunct="0">
              <a:spcBef>
                <a:spcPct val="0"/>
              </a:spcBef>
              <a:spcAft>
                <a:spcPct val="0"/>
              </a:spcAft>
              <a:buFont typeface="Wingdings" pitchFamily="2" charset="2"/>
              <a:buChar char="§"/>
            </a:pPr>
            <a:r>
              <a:rPr lang="fr-BE" dirty="0" smtClean="0">
                <a:solidFill>
                  <a:schemeClr val="tx1">
                    <a:lumMod val="95000"/>
                  </a:schemeClr>
                </a:solidFill>
                <a:ea typeface="Times New Roman" pitchFamily="18" charset="0"/>
                <a:cs typeface="Arial" pitchFamily="34" charset="0"/>
              </a:rPr>
              <a:t> Démonstration de toute la </a:t>
            </a:r>
            <a:r>
              <a:rPr lang="fr-BE" b="1" dirty="0" smtClean="0">
                <a:solidFill>
                  <a:schemeClr val="tx1">
                    <a:lumMod val="95000"/>
                  </a:schemeClr>
                </a:solidFill>
                <a:ea typeface="Times New Roman" pitchFamily="18" charset="0"/>
                <a:cs typeface="Arial" pitchFamily="34" charset="0"/>
              </a:rPr>
              <a:t>difficulté dans la mise en œuvre des dispositions relatives aux précautions</a:t>
            </a:r>
            <a:r>
              <a:rPr lang="fr-BE" dirty="0" smtClean="0">
                <a:solidFill>
                  <a:schemeClr val="tx1">
                    <a:lumMod val="95000"/>
                  </a:schemeClr>
                </a:solidFill>
                <a:ea typeface="Times New Roman" pitchFamily="18" charset="0"/>
                <a:cs typeface="Arial" pitchFamily="34" charset="0"/>
              </a:rPr>
              <a:t>, y compris uniquement dans leur substance ;</a:t>
            </a:r>
          </a:p>
          <a:p>
            <a:pPr lvl="0" algn="just" eaLnBrk="0" fontAlgn="base" hangingPunct="0">
              <a:spcBef>
                <a:spcPct val="0"/>
              </a:spcBef>
              <a:spcAft>
                <a:spcPct val="0"/>
              </a:spcAft>
              <a:buFont typeface="Wingdings" pitchFamily="2" charset="2"/>
              <a:buChar char="§"/>
            </a:pPr>
            <a:endParaRPr kumimoji="0" lang="fr-BE"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lvl="0" algn="just" eaLnBrk="0" fontAlgn="base" hangingPunct="0">
              <a:spcBef>
                <a:spcPct val="0"/>
              </a:spcBef>
              <a:spcAft>
                <a:spcPct val="0"/>
              </a:spcAft>
              <a:buFont typeface="Wingdings" pitchFamily="2" charset="2"/>
              <a:buChar char="§"/>
            </a:pPr>
            <a:r>
              <a:rPr lang="fr-BE" dirty="0" smtClean="0">
                <a:solidFill>
                  <a:schemeClr val="tx1">
                    <a:lumMod val="95000"/>
                  </a:schemeClr>
                </a:solidFill>
                <a:ea typeface="Times New Roman" pitchFamily="18" charset="0"/>
                <a:cs typeface="Arial" pitchFamily="34" charset="0"/>
              </a:rPr>
              <a:t> </a:t>
            </a:r>
            <a:r>
              <a:rPr lang="fr-BE" b="1" dirty="0" smtClean="0">
                <a:solidFill>
                  <a:schemeClr val="tx1">
                    <a:lumMod val="95000"/>
                  </a:schemeClr>
                </a:solidFill>
                <a:ea typeface="Times New Roman" pitchFamily="18" charset="0"/>
                <a:cs typeface="Arial" pitchFamily="34" charset="0"/>
              </a:rPr>
              <a:t>L’information et la disponibilité de certains moyens </a:t>
            </a:r>
            <a:r>
              <a:rPr lang="fr-BE" dirty="0" smtClean="0">
                <a:solidFill>
                  <a:schemeClr val="tx1">
                    <a:lumMod val="95000"/>
                  </a:schemeClr>
                </a:solidFill>
                <a:ea typeface="Times New Roman" pitchFamily="18" charset="0"/>
                <a:cs typeface="Arial" pitchFamily="34" charset="0"/>
              </a:rPr>
              <a:t>occupent des places prépondérantes dans cette mise en œuvre, particulièrement dans la mesure où, selon les principes de précaution, cette mise en œuvre exige une évaluation anticipée et concomitante à l’attaque ;</a:t>
            </a:r>
          </a:p>
          <a:p>
            <a:pPr lvl="0" eaLnBrk="0" fontAlgn="base" hangingPunct="0">
              <a:spcBef>
                <a:spcPct val="0"/>
              </a:spcBef>
              <a:spcAft>
                <a:spcPct val="0"/>
              </a:spcAft>
            </a:pPr>
            <a:endParaRPr kumimoji="0" lang="fr-BE"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lvl="0" eaLnBrk="0" fontAlgn="base" hangingPunct="0">
              <a:spcBef>
                <a:spcPct val="0"/>
              </a:spcBef>
              <a:spcAft>
                <a:spcPct val="0"/>
              </a:spcAft>
            </a:pPr>
            <a:endPar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marL="342900" lvl="0" indent="-342900" algn="r" eaLnBrk="0" fontAlgn="base" hangingPunct="0">
              <a:spcBef>
                <a:spcPct val="0"/>
              </a:spcBef>
              <a:spcAft>
                <a:spcPct val="0"/>
              </a:spcAft>
            </a:pPr>
            <a:endParaRPr lang="fr-BE" sz="1200" dirty="0" smtClean="0">
              <a:solidFill>
                <a:schemeClr val="tx1">
                  <a:lumMod val="95000"/>
                </a:schemeClr>
              </a:solidFill>
              <a:ea typeface="Times New Roman" pitchFamily="18" charset="0"/>
              <a:cs typeface="Arial" pitchFamily="34" charset="0"/>
            </a:endParaRPr>
          </a:p>
        </p:txBody>
      </p:sp>
      <p:sp>
        <p:nvSpPr>
          <p:cNvPr id="9" name="ZoneTexte 8"/>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H1 : Les précautions dans l’attaque : des principes dépendant de l’ensemble des règles relatives à la conduite des hostilités (4/4</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539552" y="1275725"/>
            <a:ext cx="8064896" cy="5355312"/>
          </a:xfrm>
          <a:prstGeom prst="rect">
            <a:avLst/>
          </a:prstGeom>
        </p:spPr>
        <p:txBody>
          <a:bodyPr wrap="square">
            <a:spAutoFit/>
          </a:bodyPr>
          <a:lstStyle/>
          <a:p>
            <a:pPr lvl="0"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Conclusions H1</a:t>
            </a:r>
          </a:p>
          <a:p>
            <a:pPr lvl="0" algn="just">
              <a:buFont typeface="Wingdings" pitchFamily="2" charset="2"/>
              <a:buChar char="§"/>
            </a:pPr>
            <a:r>
              <a:rPr lang="fr-BE" dirty="0" smtClean="0">
                <a:solidFill>
                  <a:schemeClr val="tx1">
                    <a:lumMod val="95000"/>
                  </a:schemeClr>
                </a:solidFill>
              </a:rPr>
              <a:t> </a:t>
            </a:r>
            <a:r>
              <a:rPr lang="fr-BE" b="1" dirty="0" smtClean="0">
                <a:solidFill>
                  <a:schemeClr val="tx1">
                    <a:lumMod val="95000"/>
                  </a:schemeClr>
                </a:solidFill>
              </a:rPr>
              <a:t>Hypothèse de travail vérifiée</a:t>
            </a:r>
            <a:r>
              <a:rPr lang="fr-BE" dirty="0" smtClean="0">
                <a:solidFill>
                  <a:schemeClr val="tx1">
                    <a:lumMod val="95000"/>
                  </a:schemeClr>
                </a:solidFill>
              </a:rPr>
              <a:t> : Les principes de précaution dans l’attaque et les autres dispositions régissant la conduite des hostilités sont bien interdépendants, dans leurs substances et dans l’interprétation de celles-ci ;</a:t>
            </a:r>
          </a:p>
          <a:p>
            <a:pPr lvl="0" algn="just" eaLnBrk="0" fontAlgn="base" hangingPunct="0">
              <a:spcBef>
                <a:spcPct val="0"/>
              </a:spcBef>
              <a:spcAft>
                <a:spcPct val="0"/>
              </a:spcAft>
              <a:buFont typeface="Wingdings" pitchFamily="2" charset="2"/>
              <a:buChar char="§"/>
            </a:pPr>
            <a:endParaRPr kumimoji="0" lang="fr-BE"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lvl="0" algn="just" eaLnBrk="0" fontAlgn="base" hangingPunct="0">
              <a:spcBef>
                <a:spcPct val="0"/>
              </a:spcBef>
              <a:spcAft>
                <a:spcPct val="0"/>
              </a:spcAft>
              <a:buFont typeface="Wingdings" pitchFamily="2" charset="2"/>
              <a:buChar char="§"/>
            </a:pPr>
            <a:r>
              <a:rPr lang="fr-BE" dirty="0" smtClean="0">
                <a:solidFill>
                  <a:schemeClr val="tx1">
                    <a:lumMod val="95000"/>
                  </a:schemeClr>
                </a:solidFill>
                <a:ea typeface="Times New Roman" pitchFamily="18" charset="0"/>
                <a:cs typeface="Arial" pitchFamily="34" charset="0"/>
              </a:rPr>
              <a:t> Démonstration de toute la </a:t>
            </a:r>
            <a:r>
              <a:rPr lang="fr-BE" b="1" dirty="0" smtClean="0">
                <a:solidFill>
                  <a:schemeClr val="tx1">
                    <a:lumMod val="95000"/>
                  </a:schemeClr>
                </a:solidFill>
                <a:ea typeface="Times New Roman" pitchFamily="18" charset="0"/>
                <a:cs typeface="Arial" pitchFamily="34" charset="0"/>
              </a:rPr>
              <a:t>difficulté dans la mise en œuvre des dispositions relatives aux précautions</a:t>
            </a:r>
            <a:r>
              <a:rPr lang="fr-BE" dirty="0" smtClean="0">
                <a:solidFill>
                  <a:schemeClr val="tx1">
                    <a:lumMod val="95000"/>
                  </a:schemeClr>
                </a:solidFill>
                <a:ea typeface="Times New Roman" pitchFamily="18" charset="0"/>
                <a:cs typeface="Arial" pitchFamily="34" charset="0"/>
              </a:rPr>
              <a:t>, y compris uniquement dans leur substance ;</a:t>
            </a:r>
          </a:p>
          <a:p>
            <a:pPr lvl="0" algn="just" eaLnBrk="0" fontAlgn="base" hangingPunct="0">
              <a:spcBef>
                <a:spcPct val="0"/>
              </a:spcBef>
              <a:spcAft>
                <a:spcPct val="0"/>
              </a:spcAft>
              <a:buFont typeface="Wingdings" pitchFamily="2" charset="2"/>
              <a:buChar char="§"/>
            </a:pPr>
            <a:endParaRPr kumimoji="0" lang="fr-BE"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lvl="0" algn="just" eaLnBrk="0" fontAlgn="base" hangingPunct="0">
              <a:spcBef>
                <a:spcPct val="0"/>
              </a:spcBef>
              <a:spcAft>
                <a:spcPct val="0"/>
              </a:spcAft>
              <a:buFont typeface="Wingdings" pitchFamily="2" charset="2"/>
              <a:buChar char="§"/>
            </a:pPr>
            <a:r>
              <a:rPr lang="fr-BE" dirty="0" smtClean="0">
                <a:solidFill>
                  <a:schemeClr val="tx1">
                    <a:lumMod val="95000"/>
                  </a:schemeClr>
                </a:solidFill>
                <a:ea typeface="Times New Roman" pitchFamily="18" charset="0"/>
                <a:cs typeface="Arial" pitchFamily="34" charset="0"/>
              </a:rPr>
              <a:t> </a:t>
            </a:r>
            <a:r>
              <a:rPr lang="fr-BE" b="1" dirty="0" smtClean="0">
                <a:solidFill>
                  <a:schemeClr val="tx1">
                    <a:lumMod val="95000"/>
                  </a:schemeClr>
                </a:solidFill>
                <a:ea typeface="Times New Roman" pitchFamily="18" charset="0"/>
                <a:cs typeface="Arial" pitchFamily="34" charset="0"/>
              </a:rPr>
              <a:t>L’information et la disponibilité de certains moyens</a:t>
            </a:r>
            <a:r>
              <a:rPr lang="fr-BE" dirty="0" smtClean="0">
                <a:solidFill>
                  <a:schemeClr val="tx1">
                    <a:lumMod val="95000"/>
                  </a:schemeClr>
                </a:solidFill>
                <a:ea typeface="Times New Roman" pitchFamily="18" charset="0"/>
                <a:cs typeface="Arial" pitchFamily="34" charset="0"/>
              </a:rPr>
              <a:t> occupent des places prépondérantes dans cette mise en œuvre, particulièrement dans la mesure où, selon les principes de précaution, cette mise en œuvre exige une évaluation anticipée et concomitante à l’attaque ;</a:t>
            </a:r>
          </a:p>
          <a:p>
            <a:pPr lvl="0" eaLnBrk="0" fontAlgn="base" hangingPunct="0">
              <a:spcBef>
                <a:spcPct val="0"/>
              </a:spcBef>
              <a:spcAft>
                <a:spcPct val="0"/>
              </a:spcAft>
            </a:pPr>
            <a:endParaRPr kumimoji="0" lang="fr-BE"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lvl="0" algn="ctr" eaLnBrk="0" fontAlgn="base" hangingPunct="0">
              <a:spcBef>
                <a:spcPct val="0"/>
              </a:spcBef>
              <a:spcAft>
                <a:spcPct val="0"/>
              </a:spcAft>
            </a:pPr>
            <a:r>
              <a:rPr kumimoji="0" lang="fr-BE" i="0" u="none" strike="noStrike" cap="none" normalizeH="0" baseline="0" dirty="0" smtClean="0">
                <a:ln>
                  <a:noFill/>
                </a:ln>
                <a:solidFill>
                  <a:schemeClr val="tx1">
                    <a:lumMod val="95000"/>
                  </a:schemeClr>
                </a:solidFill>
                <a:effectLst/>
                <a:ea typeface="Times New Roman" pitchFamily="18" charset="0"/>
                <a:cs typeface="Arial" pitchFamily="34" charset="0"/>
              </a:rPr>
              <a:t>« </a:t>
            </a:r>
            <a:r>
              <a:rPr kumimoji="0" lang="fr-BE" i="1" u="none" strike="noStrike" cap="none" normalizeH="0" baseline="0" dirty="0" smtClean="0">
                <a:ln>
                  <a:noFill/>
                </a:ln>
                <a:solidFill>
                  <a:schemeClr val="tx1">
                    <a:lumMod val="95000"/>
                  </a:schemeClr>
                </a:solidFill>
                <a:effectLst/>
                <a:ea typeface="Times New Roman" pitchFamily="18" charset="0"/>
                <a:cs typeface="Arial" pitchFamily="34" charset="0"/>
              </a:rPr>
              <a:t>Dans la pratique,</a:t>
            </a:r>
            <a:r>
              <a:rPr kumimoji="0" lang="fr-BE" i="1" u="none" strike="noStrike" cap="none" normalizeH="0" dirty="0" smtClean="0">
                <a:ln>
                  <a:noFill/>
                </a:ln>
                <a:solidFill>
                  <a:schemeClr val="tx1">
                    <a:lumMod val="95000"/>
                  </a:schemeClr>
                </a:solidFill>
                <a:effectLst/>
                <a:ea typeface="Times New Roman" pitchFamily="18" charset="0"/>
                <a:cs typeface="Arial" pitchFamily="34" charset="0"/>
              </a:rPr>
              <a:t> ces principes doivent être appliqués en se fondant sur les informations qui se trouvent effectivement à disposition et peuvent raisonnablement être considérées comme fiables dans les circonstances qui prévalent</a:t>
            </a:r>
            <a:r>
              <a:rPr kumimoji="0" lang="fr-BE" i="0" u="none" strike="noStrike" cap="none" normalizeH="0" dirty="0" smtClean="0">
                <a:ln>
                  <a:noFill/>
                </a:ln>
                <a:solidFill>
                  <a:schemeClr val="tx1">
                    <a:lumMod val="95000"/>
                  </a:schemeClr>
                </a:solidFill>
                <a:effectLst/>
                <a:ea typeface="Times New Roman" pitchFamily="18" charset="0"/>
                <a:cs typeface="Arial" pitchFamily="34" charset="0"/>
              </a:rPr>
              <a:t> »</a:t>
            </a:r>
          </a:p>
          <a:p>
            <a:pPr lvl="0" algn="r" eaLnBrk="0" fontAlgn="base" hangingPunct="0">
              <a:spcBef>
                <a:spcPct val="0"/>
              </a:spcBef>
              <a:spcAft>
                <a:spcPct val="0"/>
              </a:spcAft>
            </a:pPr>
            <a:r>
              <a:rPr kumimoji="0" lang="fr-BE" sz="1200" i="0" u="none" strike="noStrike" cap="none" normalizeH="0" dirty="0" smtClean="0">
                <a:ln>
                  <a:noFill/>
                </a:ln>
                <a:solidFill>
                  <a:schemeClr val="tx1">
                    <a:lumMod val="95000"/>
                  </a:schemeClr>
                </a:solidFill>
                <a:effectLst/>
                <a:ea typeface="Times New Roman" pitchFamily="18" charset="0"/>
                <a:cs typeface="Arial" pitchFamily="34" charset="0"/>
              </a:rPr>
              <a:t> (Source : Guide interprétatif sur la notion de participation directe aux hostilités en droit international humanitaire, CICR, Genève, 2009, pp. 18-19)</a:t>
            </a:r>
            <a:endParaRPr kumimoji="0" lang="fr-BE" sz="1200"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lvl="0" eaLnBrk="0" fontAlgn="base" hangingPunct="0">
              <a:spcBef>
                <a:spcPct val="0"/>
              </a:spcBef>
              <a:spcAft>
                <a:spcPct val="0"/>
              </a:spcAft>
            </a:pPr>
            <a:endPar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marL="342900" lvl="0" indent="-342900" algn="r" eaLnBrk="0" fontAlgn="base" hangingPunct="0">
              <a:spcBef>
                <a:spcPct val="0"/>
              </a:spcBef>
              <a:spcAft>
                <a:spcPct val="0"/>
              </a:spcAft>
            </a:pPr>
            <a:endParaRPr lang="fr-BE" sz="1200" dirty="0" smtClean="0">
              <a:solidFill>
                <a:schemeClr val="tx1">
                  <a:lumMod val="95000"/>
                </a:schemeClr>
              </a:solidFill>
              <a:ea typeface="Times New Roman" pitchFamily="18" charset="0"/>
              <a:cs typeface="Arial" pitchFamily="34" charset="0"/>
            </a:endParaRPr>
          </a:p>
        </p:txBody>
      </p:sp>
      <p:sp>
        <p:nvSpPr>
          <p:cNvPr id="9" name="ZoneTexte 8"/>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H2 : Les nouvelles technologies, une assurance du respect des principes de précaution dans l’attaque ? (</a:t>
            </a:r>
            <a:r>
              <a:rPr lang="fr-BE" sz="2200" b="1" dirty="0" smtClean="0">
                <a:solidFill>
                  <a:schemeClr val="tx1">
                    <a:lumMod val="95000"/>
                  </a:schemeClr>
                </a:solidFill>
                <a:ea typeface="Times New Roman" pitchFamily="18" charset="0"/>
                <a:cs typeface="Arial" pitchFamily="34" charset="0"/>
              </a:rPr>
              <a:t>1/8</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539552" y="1275725"/>
            <a:ext cx="8064896" cy="1107996"/>
          </a:xfrm>
          <a:prstGeom prst="rect">
            <a:avLst/>
          </a:prstGeom>
        </p:spPr>
        <p:txBody>
          <a:bodyPr wrap="square">
            <a:spAutoFit/>
          </a:bodyPr>
          <a:lstStyle/>
          <a:p>
            <a:pPr lvl="0"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Rappel conclusions H1</a:t>
            </a:r>
          </a:p>
          <a:p>
            <a:pPr marL="342900" lvl="0" indent="-342900" eaLnBrk="0" fontAlgn="base" hangingPunct="0">
              <a:spcBef>
                <a:spcPct val="0"/>
              </a:spcBef>
              <a:spcAft>
                <a:spcPct val="0"/>
              </a:spcAft>
              <a:buFont typeface="Wingdings" pitchFamily="2" charset="2"/>
              <a:buChar char="§"/>
            </a:pPr>
            <a:endParaRPr kumimoji="0" lang="fr-BE"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lvl="0" eaLnBrk="0" fontAlgn="base" hangingPunct="0">
              <a:spcBef>
                <a:spcPct val="0"/>
              </a:spcBef>
              <a:spcAft>
                <a:spcPct val="0"/>
              </a:spcAft>
            </a:pPr>
            <a:endPar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marL="342900" lvl="0" indent="-342900" algn="r" eaLnBrk="0" fontAlgn="base" hangingPunct="0">
              <a:spcBef>
                <a:spcPct val="0"/>
              </a:spcBef>
              <a:spcAft>
                <a:spcPct val="0"/>
              </a:spcAft>
            </a:pPr>
            <a:endParaRPr lang="fr-BE" sz="1200" dirty="0" smtClean="0">
              <a:solidFill>
                <a:schemeClr val="tx1">
                  <a:lumMod val="95000"/>
                </a:schemeClr>
              </a:solidFill>
              <a:ea typeface="Times New Roman" pitchFamily="18" charset="0"/>
              <a:cs typeface="Arial" pitchFamily="34" charset="0"/>
            </a:endParaRPr>
          </a:p>
        </p:txBody>
      </p:sp>
      <p:sp>
        <p:nvSpPr>
          <p:cNvPr id="9" name="ZoneTexte 8"/>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H2 : Les nouvelles technologies, une assurance du respect des principes de précaution dans l’attaque ? (</a:t>
            </a:r>
            <a:r>
              <a:rPr lang="fr-BE" sz="2200" b="1" dirty="0" smtClean="0">
                <a:solidFill>
                  <a:schemeClr val="tx1">
                    <a:lumMod val="95000"/>
                  </a:schemeClr>
                </a:solidFill>
                <a:ea typeface="Times New Roman" pitchFamily="18" charset="0"/>
                <a:cs typeface="Arial" pitchFamily="34" charset="0"/>
              </a:rPr>
              <a:t>1/8</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539552" y="1275725"/>
            <a:ext cx="8064896" cy="3046988"/>
          </a:xfrm>
          <a:prstGeom prst="rect">
            <a:avLst/>
          </a:prstGeom>
        </p:spPr>
        <p:txBody>
          <a:bodyPr wrap="square">
            <a:spAutoFit/>
          </a:bodyPr>
          <a:lstStyle/>
          <a:p>
            <a:pPr lvl="0"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Rappel conclusions H1</a:t>
            </a:r>
          </a:p>
          <a:p>
            <a:pPr marL="342900" lvl="0" indent="-342900" eaLnBrk="0" fontAlgn="base" hangingPunct="0">
              <a:spcBef>
                <a:spcPct val="0"/>
              </a:spcBef>
              <a:spcAft>
                <a:spcPct val="0"/>
              </a:spcAft>
              <a:buFont typeface="Wingdings" pitchFamily="2" charset="2"/>
              <a:buChar char="§"/>
            </a:pPr>
            <a:r>
              <a:rPr kumimoji="0" lang="fr-BE" i="0" u="none" strike="noStrike" cap="none" normalizeH="0" baseline="0" dirty="0" smtClean="0">
                <a:ln>
                  <a:noFill/>
                </a:ln>
                <a:solidFill>
                  <a:schemeClr val="tx1">
                    <a:lumMod val="95000"/>
                  </a:schemeClr>
                </a:solidFill>
                <a:effectLst/>
                <a:ea typeface="Times New Roman" pitchFamily="18" charset="0"/>
                <a:cs typeface="Arial" pitchFamily="34" charset="0"/>
              </a:rPr>
              <a:t>Dans des </a:t>
            </a: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conditions strictement cliniques</a:t>
            </a:r>
            <a:r>
              <a:rPr kumimoji="0" lang="fr-BE" i="0" u="none" strike="noStrike" cap="none" normalizeH="0" baseline="0" dirty="0" smtClean="0">
                <a:ln>
                  <a:noFill/>
                </a:ln>
                <a:solidFill>
                  <a:schemeClr val="tx1">
                    <a:lumMod val="95000"/>
                  </a:schemeClr>
                </a:solidFill>
                <a:effectLst/>
                <a:ea typeface="Times New Roman" pitchFamily="18" charset="0"/>
                <a:cs typeface="Arial" pitchFamily="34" charset="0"/>
              </a:rPr>
              <a:t> : un respect absolu de l’ensemble des précautions dans l’attaque constitue une condition suffisante pour assurer le respect des dispositions « parentes »</a:t>
            </a:r>
            <a:r>
              <a:rPr kumimoji="0" lang="fr-BE" i="0" u="none" strike="noStrike" cap="none" normalizeH="0" dirty="0" smtClean="0">
                <a:ln>
                  <a:noFill/>
                </a:ln>
                <a:solidFill>
                  <a:schemeClr val="tx1">
                    <a:lumMod val="95000"/>
                  </a:schemeClr>
                </a:solidFill>
                <a:effectLst/>
                <a:ea typeface="Times New Roman" pitchFamily="18" charset="0"/>
                <a:cs typeface="Arial" pitchFamily="34" charset="0"/>
              </a:rPr>
              <a:t> que sont la distinction et la proportionnalité (</a:t>
            </a:r>
            <a:r>
              <a:rPr kumimoji="0" lang="fr-BE" sz="1200" i="0" u="none" strike="noStrike" cap="none" normalizeH="0" dirty="0" err="1" smtClean="0">
                <a:ln>
                  <a:noFill/>
                </a:ln>
                <a:solidFill>
                  <a:schemeClr val="tx1">
                    <a:lumMod val="95000"/>
                  </a:schemeClr>
                </a:solidFill>
                <a:effectLst/>
                <a:ea typeface="Times New Roman" pitchFamily="18" charset="0"/>
                <a:cs typeface="Arial" pitchFamily="34" charset="0"/>
              </a:rPr>
              <a:t>voy</a:t>
            </a:r>
            <a:r>
              <a:rPr kumimoji="0" lang="fr-BE" sz="1200" i="0" u="none" strike="noStrike" cap="none" normalizeH="0" dirty="0" smtClean="0">
                <a:ln>
                  <a:noFill/>
                </a:ln>
                <a:solidFill>
                  <a:schemeClr val="tx1">
                    <a:lumMod val="95000"/>
                  </a:schemeClr>
                </a:solidFill>
                <a:effectLst/>
                <a:ea typeface="Times New Roman" pitchFamily="18" charset="0"/>
                <a:cs typeface="Arial" pitchFamily="34" charset="0"/>
              </a:rPr>
              <a:t>. </a:t>
            </a:r>
            <a:r>
              <a:rPr kumimoji="0" lang="fr-BE" sz="1200" i="1" u="none" strike="noStrike" cap="none" normalizeH="0" dirty="0" smtClean="0">
                <a:ln>
                  <a:noFill/>
                </a:ln>
                <a:solidFill>
                  <a:schemeClr val="tx1">
                    <a:lumMod val="95000"/>
                  </a:schemeClr>
                </a:solidFill>
                <a:effectLst/>
                <a:ea typeface="Times New Roman" pitchFamily="18" charset="0"/>
                <a:cs typeface="Arial" pitchFamily="34" charset="0"/>
              </a:rPr>
              <a:t>Commentaires Pictet au PA I</a:t>
            </a:r>
            <a:r>
              <a:rPr kumimoji="0" lang="fr-BE" sz="1200" u="none" strike="noStrike" cap="none" normalizeH="0" dirty="0" smtClean="0">
                <a:ln>
                  <a:noFill/>
                </a:ln>
                <a:solidFill>
                  <a:schemeClr val="tx1">
                    <a:lumMod val="95000"/>
                  </a:schemeClr>
                </a:solidFill>
                <a:effectLst/>
                <a:ea typeface="Times New Roman" pitchFamily="18" charset="0"/>
                <a:cs typeface="Arial" pitchFamily="34" charset="0"/>
              </a:rPr>
              <a:t>, p. 698</a:t>
            </a:r>
            <a:r>
              <a:rPr kumimoji="0" lang="fr-BE" u="none" strike="noStrike" cap="none" normalizeH="0" dirty="0" smtClean="0">
                <a:ln>
                  <a:noFill/>
                </a:ln>
                <a:solidFill>
                  <a:schemeClr val="tx1">
                    <a:lumMod val="95000"/>
                  </a:schemeClr>
                </a:solidFill>
                <a:effectLst/>
                <a:ea typeface="Times New Roman" pitchFamily="18" charset="0"/>
                <a:cs typeface="Arial" pitchFamily="34" charset="0"/>
              </a:rPr>
              <a:t>) ;</a:t>
            </a:r>
          </a:p>
          <a:p>
            <a:pPr marL="342900" lvl="0" indent="-342900" eaLnBrk="0" fontAlgn="base" hangingPunct="0">
              <a:spcBef>
                <a:spcPct val="0"/>
              </a:spcBef>
              <a:spcAft>
                <a:spcPct val="0"/>
              </a:spcAft>
              <a:buFont typeface="Wingdings" pitchFamily="2" charset="2"/>
              <a:buChar char="§"/>
            </a:pPr>
            <a:endParaRPr kumimoji="0" lang="fr-BE" u="none" strike="noStrike" cap="none" normalizeH="0" dirty="0" smtClean="0">
              <a:ln>
                <a:noFill/>
              </a:ln>
              <a:solidFill>
                <a:schemeClr val="tx1">
                  <a:lumMod val="95000"/>
                </a:schemeClr>
              </a:solidFill>
              <a:effectLst/>
              <a:ea typeface="Times New Roman" pitchFamily="18" charset="0"/>
              <a:cs typeface="Arial" pitchFamily="34" charset="0"/>
            </a:endParaRPr>
          </a:p>
          <a:p>
            <a:pPr marL="342900" lvl="0" indent="-342900" eaLnBrk="0" fontAlgn="base" hangingPunct="0">
              <a:spcBef>
                <a:spcPct val="0"/>
              </a:spcBef>
              <a:spcAft>
                <a:spcPct val="0"/>
              </a:spcAft>
              <a:buFont typeface="Wingdings" pitchFamily="2" charset="2"/>
              <a:buChar char="§"/>
            </a:pPr>
            <a:r>
              <a:rPr lang="fr-BE" b="1" i="0" baseline="0" dirty="0" smtClean="0">
                <a:solidFill>
                  <a:schemeClr val="tx1">
                    <a:lumMod val="95000"/>
                  </a:schemeClr>
                </a:solidFill>
                <a:ea typeface="Times New Roman" pitchFamily="18" charset="0"/>
                <a:cs typeface="Arial" pitchFamily="34" charset="0"/>
              </a:rPr>
              <a:t>Suffisante mais pas nécessaire</a:t>
            </a:r>
            <a:r>
              <a:rPr lang="fr-BE" dirty="0" smtClean="0">
                <a:solidFill>
                  <a:schemeClr val="tx1">
                    <a:lumMod val="95000"/>
                  </a:schemeClr>
                </a:solidFill>
                <a:ea typeface="Times New Roman" pitchFamily="18" charset="0"/>
                <a:cs typeface="Arial" pitchFamily="34" charset="0"/>
              </a:rPr>
              <a:t> ;</a:t>
            </a:r>
            <a:endParaRPr lang="fr-BE" i="0" baseline="0" dirty="0" smtClean="0">
              <a:solidFill>
                <a:schemeClr val="tx1">
                  <a:lumMod val="95000"/>
                </a:schemeClr>
              </a:solidFill>
              <a:ea typeface="Times New Roman" pitchFamily="18" charset="0"/>
              <a:cs typeface="Arial" pitchFamily="34" charset="0"/>
            </a:endParaRPr>
          </a:p>
          <a:p>
            <a:pPr marL="342900" lvl="0" indent="-342900" eaLnBrk="0" fontAlgn="base" hangingPunct="0">
              <a:spcBef>
                <a:spcPct val="0"/>
              </a:spcBef>
              <a:spcAft>
                <a:spcPct val="0"/>
              </a:spcAft>
              <a:buFont typeface="Wingdings" pitchFamily="2" charset="2"/>
              <a:buChar char="§"/>
            </a:pPr>
            <a:endParaRPr lang="fr-BE" dirty="0" smtClean="0">
              <a:solidFill>
                <a:schemeClr val="tx1">
                  <a:lumMod val="95000"/>
                </a:schemeClr>
              </a:solidFill>
              <a:ea typeface="Times New Roman" pitchFamily="18" charset="0"/>
              <a:cs typeface="Arial" pitchFamily="34" charset="0"/>
            </a:endParaRPr>
          </a:p>
          <a:p>
            <a:pPr marL="342900" lvl="0" indent="-342900" eaLnBrk="0" fontAlgn="base" hangingPunct="0">
              <a:spcBef>
                <a:spcPct val="0"/>
              </a:spcBef>
              <a:spcAft>
                <a:spcPct val="0"/>
              </a:spcAft>
              <a:buFont typeface="Wingdings" pitchFamily="2" charset="2"/>
              <a:buChar char="§"/>
            </a:pPr>
            <a:endParaRPr kumimoji="0" lang="fr-BE"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lvl="0" eaLnBrk="0" fontAlgn="base" hangingPunct="0">
              <a:spcBef>
                <a:spcPct val="0"/>
              </a:spcBef>
              <a:spcAft>
                <a:spcPct val="0"/>
              </a:spcAft>
            </a:pPr>
            <a:endPar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marL="342900" lvl="0" indent="-342900" algn="r" eaLnBrk="0" fontAlgn="base" hangingPunct="0">
              <a:spcBef>
                <a:spcPct val="0"/>
              </a:spcBef>
              <a:spcAft>
                <a:spcPct val="0"/>
              </a:spcAft>
            </a:pPr>
            <a:endParaRPr lang="fr-BE" sz="1200" dirty="0" smtClean="0">
              <a:solidFill>
                <a:schemeClr val="tx1">
                  <a:lumMod val="95000"/>
                </a:schemeClr>
              </a:solidFill>
              <a:ea typeface="Times New Roman" pitchFamily="18" charset="0"/>
              <a:cs typeface="Arial" pitchFamily="34" charset="0"/>
            </a:endParaRPr>
          </a:p>
        </p:txBody>
      </p:sp>
      <p:sp>
        <p:nvSpPr>
          <p:cNvPr id="9" name="ZoneTexte 8"/>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H2 : Les nouvelles technologies, une assurance du respect des principes de précaution dans l’attaque ? (</a:t>
            </a:r>
            <a:r>
              <a:rPr lang="fr-BE" sz="2200" b="1" dirty="0" smtClean="0">
                <a:solidFill>
                  <a:schemeClr val="tx1">
                    <a:lumMod val="95000"/>
                  </a:schemeClr>
                </a:solidFill>
                <a:ea typeface="Times New Roman" pitchFamily="18" charset="0"/>
                <a:cs typeface="Arial" pitchFamily="34" charset="0"/>
              </a:rPr>
              <a:t>1/8</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539552" y="1275725"/>
            <a:ext cx="8064896" cy="4985980"/>
          </a:xfrm>
          <a:prstGeom prst="rect">
            <a:avLst/>
          </a:prstGeom>
        </p:spPr>
        <p:txBody>
          <a:bodyPr wrap="square">
            <a:spAutoFit/>
          </a:bodyPr>
          <a:lstStyle/>
          <a:p>
            <a:pPr lvl="0"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Rappel conclusions H1</a:t>
            </a:r>
          </a:p>
          <a:p>
            <a:pPr marL="342900" lvl="0" indent="-342900" eaLnBrk="0" fontAlgn="base" hangingPunct="0">
              <a:spcBef>
                <a:spcPct val="0"/>
              </a:spcBef>
              <a:spcAft>
                <a:spcPct val="0"/>
              </a:spcAft>
              <a:buFont typeface="Wingdings" pitchFamily="2" charset="2"/>
              <a:buChar char="§"/>
            </a:pPr>
            <a:r>
              <a:rPr kumimoji="0" lang="fr-BE" i="0" u="none" strike="noStrike" cap="none" normalizeH="0" baseline="0" dirty="0" smtClean="0">
                <a:ln>
                  <a:noFill/>
                </a:ln>
                <a:solidFill>
                  <a:schemeClr val="tx1">
                    <a:lumMod val="95000"/>
                  </a:schemeClr>
                </a:solidFill>
                <a:effectLst/>
                <a:ea typeface="Times New Roman" pitchFamily="18" charset="0"/>
                <a:cs typeface="Arial" pitchFamily="34" charset="0"/>
              </a:rPr>
              <a:t>Dans des </a:t>
            </a: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conditions strictement cliniques</a:t>
            </a:r>
            <a:r>
              <a:rPr kumimoji="0" lang="fr-BE" i="0" u="none" strike="noStrike" cap="none" normalizeH="0" baseline="0" dirty="0" smtClean="0">
                <a:ln>
                  <a:noFill/>
                </a:ln>
                <a:solidFill>
                  <a:schemeClr val="tx1">
                    <a:lumMod val="95000"/>
                  </a:schemeClr>
                </a:solidFill>
                <a:effectLst/>
                <a:ea typeface="Times New Roman" pitchFamily="18" charset="0"/>
                <a:cs typeface="Arial" pitchFamily="34" charset="0"/>
              </a:rPr>
              <a:t> : un respect absolu de l’ensemble des précautions dans l’attaque constitue une condition suffisante pour assurer le respect des dispositions « parentes »</a:t>
            </a:r>
            <a:r>
              <a:rPr kumimoji="0" lang="fr-BE" i="0" u="none" strike="noStrike" cap="none" normalizeH="0" dirty="0" smtClean="0">
                <a:ln>
                  <a:noFill/>
                </a:ln>
                <a:solidFill>
                  <a:schemeClr val="tx1">
                    <a:lumMod val="95000"/>
                  </a:schemeClr>
                </a:solidFill>
                <a:effectLst/>
                <a:ea typeface="Times New Roman" pitchFamily="18" charset="0"/>
                <a:cs typeface="Arial" pitchFamily="34" charset="0"/>
              </a:rPr>
              <a:t> que sont la distinction et la proportionnalité (</a:t>
            </a:r>
            <a:r>
              <a:rPr kumimoji="0" lang="fr-BE" sz="1200" i="0" u="none" strike="noStrike" cap="none" normalizeH="0" dirty="0" err="1" smtClean="0">
                <a:ln>
                  <a:noFill/>
                </a:ln>
                <a:solidFill>
                  <a:schemeClr val="tx1">
                    <a:lumMod val="95000"/>
                  </a:schemeClr>
                </a:solidFill>
                <a:effectLst/>
                <a:ea typeface="Times New Roman" pitchFamily="18" charset="0"/>
                <a:cs typeface="Arial" pitchFamily="34" charset="0"/>
              </a:rPr>
              <a:t>voy</a:t>
            </a:r>
            <a:r>
              <a:rPr kumimoji="0" lang="fr-BE" sz="1200" i="0" u="none" strike="noStrike" cap="none" normalizeH="0" dirty="0" smtClean="0">
                <a:ln>
                  <a:noFill/>
                </a:ln>
                <a:solidFill>
                  <a:schemeClr val="tx1">
                    <a:lumMod val="95000"/>
                  </a:schemeClr>
                </a:solidFill>
                <a:effectLst/>
                <a:ea typeface="Times New Roman" pitchFamily="18" charset="0"/>
                <a:cs typeface="Arial" pitchFamily="34" charset="0"/>
              </a:rPr>
              <a:t>. </a:t>
            </a:r>
            <a:r>
              <a:rPr kumimoji="0" lang="fr-BE" sz="1200" i="1" u="none" strike="noStrike" cap="none" normalizeH="0" dirty="0" smtClean="0">
                <a:ln>
                  <a:noFill/>
                </a:ln>
                <a:solidFill>
                  <a:schemeClr val="tx1">
                    <a:lumMod val="95000"/>
                  </a:schemeClr>
                </a:solidFill>
                <a:effectLst/>
                <a:ea typeface="Times New Roman" pitchFamily="18" charset="0"/>
                <a:cs typeface="Arial" pitchFamily="34" charset="0"/>
              </a:rPr>
              <a:t>Commentaires Pictet au PA I</a:t>
            </a:r>
            <a:r>
              <a:rPr kumimoji="0" lang="fr-BE" sz="1200" u="none" strike="noStrike" cap="none" normalizeH="0" dirty="0" smtClean="0">
                <a:ln>
                  <a:noFill/>
                </a:ln>
                <a:solidFill>
                  <a:schemeClr val="tx1">
                    <a:lumMod val="95000"/>
                  </a:schemeClr>
                </a:solidFill>
                <a:effectLst/>
                <a:ea typeface="Times New Roman" pitchFamily="18" charset="0"/>
                <a:cs typeface="Arial" pitchFamily="34" charset="0"/>
              </a:rPr>
              <a:t>, p. 698</a:t>
            </a:r>
            <a:r>
              <a:rPr kumimoji="0" lang="fr-BE" u="none" strike="noStrike" cap="none" normalizeH="0" dirty="0" smtClean="0">
                <a:ln>
                  <a:noFill/>
                </a:ln>
                <a:solidFill>
                  <a:schemeClr val="tx1">
                    <a:lumMod val="95000"/>
                  </a:schemeClr>
                </a:solidFill>
                <a:effectLst/>
                <a:ea typeface="Times New Roman" pitchFamily="18" charset="0"/>
                <a:cs typeface="Arial" pitchFamily="34" charset="0"/>
              </a:rPr>
              <a:t>) ;</a:t>
            </a:r>
          </a:p>
          <a:p>
            <a:pPr marL="342900" lvl="0" indent="-342900" eaLnBrk="0" fontAlgn="base" hangingPunct="0">
              <a:spcBef>
                <a:spcPct val="0"/>
              </a:spcBef>
              <a:spcAft>
                <a:spcPct val="0"/>
              </a:spcAft>
              <a:buFont typeface="Wingdings" pitchFamily="2" charset="2"/>
              <a:buChar char="§"/>
            </a:pPr>
            <a:endParaRPr kumimoji="0" lang="fr-BE" u="none" strike="noStrike" cap="none" normalizeH="0" dirty="0" smtClean="0">
              <a:ln>
                <a:noFill/>
              </a:ln>
              <a:solidFill>
                <a:schemeClr val="tx1">
                  <a:lumMod val="95000"/>
                </a:schemeClr>
              </a:solidFill>
              <a:effectLst/>
              <a:ea typeface="Times New Roman" pitchFamily="18" charset="0"/>
              <a:cs typeface="Arial" pitchFamily="34" charset="0"/>
            </a:endParaRPr>
          </a:p>
          <a:p>
            <a:pPr marL="342900" lvl="0" indent="-342900" eaLnBrk="0" fontAlgn="base" hangingPunct="0">
              <a:spcBef>
                <a:spcPct val="0"/>
              </a:spcBef>
              <a:spcAft>
                <a:spcPct val="0"/>
              </a:spcAft>
              <a:buFont typeface="Wingdings" pitchFamily="2" charset="2"/>
              <a:buChar char="§"/>
            </a:pPr>
            <a:r>
              <a:rPr lang="fr-BE" b="1" i="0" baseline="0" dirty="0" smtClean="0">
                <a:solidFill>
                  <a:schemeClr val="tx1">
                    <a:lumMod val="95000"/>
                  </a:schemeClr>
                </a:solidFill>
                <a:ea typeface="Times New Roman" pitchFamily="18" charset="0"/>
                <a:cs typeface="Arial" pitchFamily="34" charset="0"/>
              </a:rPr>
              <a:t>Suffisante mais pas nécessaire</a:t>
            </a:r>
            <a:r>
              <a:rPr lang="fr-BE" dirty="0" smtClean="0">
                <a:solidFill>
                  <a:schemeClr val="tx1">
                    <a:lumMod val="95000"/>
                  </a:schemeClr>
                </a:solidFill>
                <a:ea typeface="Times New Roman" pitchFamily="18" charset="0"/>
                <a:cs typeface="Arial" pitchFamily="34" charset="0"/>
              </a:rPr>
              <a:t> ;</a:t>
            </a:r>
            <a:endParaRPr lang="fr-BE" i="0" baseline="0" dirty="0" smtClean="0">
              <a:solidFill>
                <a:schemeClr val="tx1">
                  <a:lumMod val="95000"/>
                </a:schemeClr>
              </a:solidFill>
              <a:ea typeface="Times New Roman" pitchFamily="18" charset="0"/>
              <a:cs typeface="Arial" pitchFamily="34" charset="0"/>
            </a:endParaRPr>
          </a:p>
          <a:p>
            <a:pPr marL="342900" lvl="0" indent="-342900" eaLnBrk="0" fontAlgn="base" hangingPunct="0">
              <a:spcBef>
                <a:spcPct val="0"/>
              </a:spcBef>
              <a:spcAft>
                <a:spcPct val="0"/>
              </a:spcAft>
              <a:buFont typeface="Wingdings" pitchFamily="2" charset="2"/>
              <a:buChar char="§"/>
            </a:pPr>
            <a:endParaRPr lang="fr-BE" dirty="0" smtClean="0">
              <a:solidFill>
                <a:schemeClr val="tx1">
                  <a:lumMod val="95000"/>
                </a:schemeClr>
              </a:solidFill>
              <a:ea typeface="Times New Roman" pitchFamily="18" charset="0"/>
              <a:cs typeface="Arial" pitchFamily="34" charset="0"/>
            </a:endParaRPr>
          </a:p>
          <a:p>
            <a:pPr marL="342900" lvl="0" indent="-342900" eaLnBrk="0" fontAlgn="base" hangingPunct="0">
              <a:spcBef>
                <a:spcPct val="0"/>
              </a:spcBef>
              <a:spcAft>
                <a:spcPct val="0"/>
              </a:spcAft>
              <a:buFont typeface="Wingdings" pitchFamily="2" charset="2"/>
              <a:buChar char="§"/>
            </a:pPr>
            <a:r>
              <a:rPr lang="fr-BE" i="0" baseline="0" dirty="0" smtClean="0">
                <a:solidFill>
                  <a:schemeClr val="tx1">
                    <a:lumMod val="95000"/>
                  </a:schemeClr>
                </a:solidFill>
                <a:ea typeface="Times New Roman" pitchFamily="18" charset="0"/>
                <a:cs typeface="Arial" pitchFamily="34" charset="0"/>
              </a:rPr>
              <a:t>Nécessaire dans </a:t>
            </a:r>
            <a:r>
              <a:rPr lang="fr-BE" b="1" i="0" baseline="0" dirty="0" smtClean="0">
                <a:solidFill>
                  <a:schemeClr val="tx1">
                    <a:lumMod val="95000"/>
                  </a:schemeClr>
                </a:solidFill>
                <a:ea typeface="Times New Roman" pitchFamily="18" charset="0"/>
                <a:cs typeface="Arial" pitchFamily="34" charset="0"/>
              </a:rPr>
              <a:t>toute la mesure du pratiquement possible</a:t>
            </a:r>
            <a:r>
              <a:rPr lang="fr-BE" dirty="0" smtClean="0">
                <a:solidFill>
                  <a:schemeClr val="tx1">
                    <a:lumMod val="95000"/>
                  </a:schemeClr>
                </a:solidFill>
                <a:ea typeface="Times New Roman" pitchFamily="18" charset="0"/>
                <a:cs typeface="Arial" pitchFamily="34" charset="0"/>
              </a:rPr>
              <a:t> ;</a:t>
            </a:r>
            <a:endParaRPr lang="fr-BE" i="0" baseline="0" dirty="0" smtClean="0">
              <a:solidFill>
                <a:schemeClr val="tx1">
                  <a:lumMod val="95000"/>
                </a:schemeClr>
              </a:solidFill>
              <a:ea typeface="Times New Roman" pitchFamily="18" charset="0"/>
              <a:cs typeface="Arial" pitchFamily="34" charset="0"/>
            </a:endParaRPr>
          </a:p>
          <a:p>
            <a:pPr marL="342900" lvl="0" indent="-342900" eaLnBrk="0" fontAlgn="base" hangingPunct="0">
              <a:spcBef>
                <a:spcPct val="0"/>
              </a:spcBef>
              <a:spcAft>
                <a:spcPct val="0"/>
              </a:spcAft>
              <a:buFont typeface="Wingdings" pitchFamily="2" charset="2"/>
              <a:buChar char="§"/>
            </a:pPr>
            <a:endParaRPr lang="fr-BE" sz="1200" dirty="0" smtClean="0">
              <a:solidFill>
                <a:schemeClr val="tx1">
                  <a:lumMod val="95000"/>
                </a:schemeClr>
              </a:solidFill>
              <a:ea typeface="Times New Roman" pitchFamily="18" charset="0"/>
              <a:cs typeface="Arial" pitchFamily="34" charset="0"/>
            </a:endParaRPr>
          </a:p>
          <a:p>
            <a:pPr marL="342900" lvl="0" indent="-342900" algn="ctr" eaLnBrk="0" fontAlgn="base" hangingPunct="0">
              <a:spcBef>
                <a:spcPct val="0"/>
              </a:spcBef>
              <a:spcAft>
                <a:spcPct val="0"/>
              </a:spcAft>
            </a:pPr>
            <a:r>
              <a:rPr lang="fr-BE" sz="1400" dirty="0" smtClean="0">
                <a:solidFill>
                  <a:schemeClr val="tx1">
                    <a:lumMod val="95000"/>
                  </a:schemeClr>
                </a:solidFill>
              </a:rPr>
              <a:t>Art. 57 § 2 a) </a:t>
            </a:r>
          </a:p>
          <a:p>
            <a:pPr marL="342900" lvl="0" indent="-342900" algn="ctr" eaLnBrk="0" fontAlgn="base" hangingPunct="0">
              <a:spcBef>
                <a:spcPct val="0"/>
              </a:spcBef>
              <a:spcAft>
                <a:spcPct val="0"/>
              </a:spcAft>
            </a:pPr>
            <a:r>
              <a:rPr lang="fr-BE" sz="1400" dirty="0" smtClean="0">
                <a:solidFill>
                  <a:schemeClr val="tx1">
                    <a:lumMod val="95000"/>
                  </a:schemeClr>
                </a:solidFill>
              </a:rPr>
              <a:t>« Ceux qui préparent ou décident une attaque doivent :</a:t>
            </a:r>
          </a:p>
          <a:p>
            <a:pPr marL="342900" lvl="0" indent="-342900" algn="ctr" eaLnBrk="0" fontAlgn="base" hangingPunct="0">
              <a:spcBef>
                <a:spcPct val="0"/>
              </a:spcBef>
              <a:spcAft>
                <a:spcPct val="0"/>
              </a:spcAft>
            </a:pPr>
            <a:r>
              <a:rPr lang="fr-BE" sz="1400" dirty="0" smtClean="0">
                <a:solidFill>
                  <a:schemeClr val="tx1">
                    <a:lumMod val="95000"/>
                  </a:schemeClr>
                </a:solidFill>
              </a:rPr>
              <a:t>i) </a:t>
            </a:r>
            <a:r>
              <a:rPr lang="fr-BE" sz="1400" b="1" dirty="0" smtClean="0">
                <a:solidFill>
                  <a:schemeClr val="tx1">
                    <a:lumMod val="95000"/>
                  </a:schemeClr>
                </a:solidFill>
              </a:rPr>
              <a:t>faire tout ce qui est pratiquement possible</a:t>
            </a:r>
            <a:r>
              <a:rPr lang="fr-BE" sz="1400" dirty="0" smtClean="0">
                <a:solidFill>
                  <a:schemeClr val="tx1">
                    <a:lumMod val="95000"/>
                  </a:schemeClr>
                </a:solidFill>
              </a:rPr>
              <a:t> pour vérifier [la nature de l’objectif ; distinction] ;</a:t>
            </a:r>
          </a:p>
          <a:p>
            <a:pPr marL="342900" lvl="0" indent="-342900" algn="ctr" eaLnBrk="0" fontAlgn="base" hangingPunct="0">
              <a:spcBef>
                <a:spcPct val="0"/>
              </a:spcBef>
              <a:spcAft>
                <a:spcPct val="0"/>
              </a:spcAft>
            </a:pPr>
            <a:r>
              <a:rPr lang="fr-BE" sz="1400" dirty="0" smtClean="0">
                <a:solidFill>
                  <a:schemeClr val="tx1">
                    <a:lumMod val="95000"/>
                  </a:schemeClr>
                </a:solidFill>
                <a:ea typeface="Times New Roman" pitchFamily="18" charset="0"/>
                <a:cs typeface="Arial" pitchFamily="34" charset="0"/>
              </a:rPr>
              <a:t>ii</a:t>
            </a:r>
            <a:r>
              <a:rPr lang="fr-BE" sz="1400" dirty="0" smtClean="0">
                <a:solidFill>
                  <a:schemeClr val="tx1">
                    <a:lumMod val="95000"/>
                  </a:schemeClr>
                </a:solidFill>
              </a:rPr>
              <a:t>) </a:t>
            </a:r>
            <a:r>
              <a:rPr lang="fr-BE" sz="1400" b="1" dirty="0" smtClean="0">
                <a:solidFill>
                  <a:schemeClr val="tx1">
                    <a:lumMod val="95000"/>
                  </a:schemeClr>
                </a:solidFill>
              </a:rPr>
              <a:t>prendre toutes les précautions pratiquement possibles</a:t>
            </a:r>
            <a:r>
              <a:rPr lang="fr-BE" sz="1400" dirty="0" smtClean="0">
                <a:solidFill>
                  <a:schemeClr val="tx1">
                    <a:lumMod val="95000"/>
                  </a:schemeClr>
                </a:solidFill>
              </a:rPr>
              <a:t> quant au choix des moyens et méthodes d'attaque en vue d'éviter et, en tout cas, de réduire [les pertes incidentes ; proportionnalité]</a:t>
            </a:r>
          </a:p>
          <a:p>
            <a:pPr marL="342900" lvl="0" indent="-342900" algn="ctr" eaLnBrk="0" fontAlgn="base" hangingPunct="0">
              <a:spcBef>
                <a:spcPct val="0"/>
              </a:spcBef>
              <a:spcAft>
                <a:spcPct val="0"/>
              </a:spcAft>
            </a:pPr>
            <a:r>
              <a:rPr lang="fr-BE" sz="1400" dirty="0" smtClean="0">
                <a:solidFill>
                  <a:schemeClr val="tx1">
                    <a:lumMod val="95000"/>
                  </a:schemeClr>
                </a:solidFill>
                <a:ea typeface="Times New Roman" pitchFamily="18" charset="0"/>
                <a:cs typeface="Arial" pitchFamily="34" charset="0"/>
              </a:rPr>
              <a:t>[…] »</a:t>
            </a:r>
          </a:p>
          <a:p>
            <a:pPr marL="342900" lvl="0" indent="-342900" algn="ctr" eaLnBrk="0" fontAlgn="base" hangingPunct="0">
              <a:spcBef>
                <a:spcPct val="0"/>
              </a:spcBef>
              <a:spcAft>
                <a:spcPct val="0"/>
              </a:spcAft>
            </a:pPr>
            <a:endParaRPr lang="fr-BE" sz="1200" dirty="0" smtClean="0">
              <a:solidFill>
                <a:schemeClr val="tx1">
                  <a:lumMod val="95000"/>
                </a:schemeClr>
              </a:solidFill>
              <a:ea typeface="Times New Roman" pitchFamily="18" charset="0"/>
              <a:cs typeface="Arial" pitchFamily="34" charset="0"/>
            </a:endParaRPr>
          </a:p>
          <a:p>
            <a:pPr marL="342900" lvl="0" indent="-342900" eaLnBrk="0" fontAlgn="base" hangingPunct="0">
              <a:spcBef>
                <a:spcPct val="0"/>
              </a:spcBef>
              <a:spcAft>
                <a:spcPct val="0"/>
              </a:spcAft>
              <a:buFont typeface="Wingdings" pitchFamily="2" charset="2"/>
              <a:buChar char="§"/>
            </a:pPr>
            <a:endParaRPr kumimoji="0" lang="fr-BE"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lvl="0" eaLnBrk="0" fontAlgn="base" hangingPunct="0">
              <a:spcBef>
                <a:spcPct val="0"/>
              </a:spcBef>
              <a:spcAft>
                <a:spcPct val="0"/>
              </a:spcAft>
            </a:pPr>
            <a:endPar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marL="342900" lvl="0" indent="-342900" algn="r" eaLnBrk="0" fontAlgn="base" hangingPunct="0">
              <a:spcBef>
                <a:spcPct val="0"/>
              </a:spcBef>
              <a:spcAft>
                <a:spcPct val="0"/>
              </a:spcAft>
            </a:pPr>
            <a:endParaRPr lang="fr-BE" sz="1200" dirty="0" smtClean="0">
              <a:solidFill>
                <a:schemeClr val="tx1">
                  <a:lumMod val="95000"/>
                </a:schemeClr>
              </a:solidFill>
              <a:ea typeface="Times New Roman" pitchFamily="18" charset="0"/>
              <a:cs typeface="Arial" pitchFamily="34" charset="0"/>
            </a:endParaRPr>
          </a:p>
        </p:txBody>
      </p:sp>
      <p:sp>
        <p:nvSpPr>
          <p:cNvPr id="9" name="ZoneTexte 8"/>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H2 : Les nouvelles technologies, une assurance du respect des principes de précaution dans l’attaque ? (</a:t>
            </a:r>
            <a:r>
              <a:rPr lang="fr-BE" sz="2200" b="1" dirty="0" smtClean="0">
                <a:solidFill>
                  <a:schemeClr val="tx1">
                    <a:lumMod val="95000"/>
                  </a:schemeClr>
                </a:solidFill>
                <a:ea typeface="Times New Roman" pitchFamily="18" charset="0"/>
                <a:cs typeface="Arial" pitchFamily="34" charset="0"/>
              </a:rPr>
              <a:t>1/8</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539552" y="1275725"/>
            <a:ext cx="8064896" cy="6093976"/>
          </a:xfrm>
          <a:prstGeom prst="rect">
            <a:avLst/>
          </a:prstGeom>
        </p:spPr>
        <p:txBody>
          <a:bodyPr wrap="square">
            <a:spAutoFit/>
          </a:bodyPr>
          <a:lstStyle/>
          <a:p>
            <a:pPr lvl="0"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Rappel conclusions H1</a:t>
            </a:r>
          </a:p>
          <a:p>
            <a:pPr marL="342900" lvl="0" indent="-342900" eaLnBrk="0" fontAlgn="base" hangingPunct="0">
              <a:spcBef>
                <a:spcPct val="0"/>
              </a:spcBef>
              <a:spcAft>
                <a:spcPct val="0"/>
              </a:spcAft>
              <a:buFont typeface="Wingdings" pitchFamily="2" charset="2"/>
              <a:buChar char="§"/>
            </a:pPr>
            <a:r>
              <a:rPr kumimoji="0" lang="fr-BE" i="0" u="none" strike="noStrike" cap="none" normalizeH="0" baseline="0" dirty="0" smtClean="0">
                <a:ln>
                  <a:noFill/>
                </a:ln>
                <a:solidFill>
                  <a:schemeClr val="tx1">
                    <a:lumMod val="95000"/>
                  </a:schemeClr>
                </a:solidFill>
                <a:effectLst/>
                <a:ea typeface="Times New Roman" pitchFamily="18" charset="0"/>
                <a:cs typeface="Arial" pitchFamily="34" charset="0"/>
              </a:rPr>
              <a:t>Dans des </a:t>
            </a: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conditions strictement cliniques</a:t>
            </a:r>
            <a:r>
              <a:rPr kumimoji="0" lang="fr-BE" i="0" u="none" strike="noStrike" cap="none" normalizeH="0" baseline="0" dirty="0" smtClean="0">
                <a:ln>
                  <a:noFill/>
                </a:ln>
                <a:solidFill>
                  <a:schemeClr val="tx1">
                    <a:lumMod val="95000"/>
                  </a:schemeClr>
                </a:solidFill>
                <a:effectLst/>
                <a:ea typeface="Times New Roman" pitchFamily="18" charset="0"/>
                <a:cs typeface="Arial" pitchFamily="34" charset="0"/>
              </a:rPr>
              <a:t> : un respect absolu de l’ensemble des précautions dans l’attaque constitue une condition suffisante pour assurer le respect des dispositions « parentes »</a:t>
            </a:r>
            <a:r>
              <a:rPr kumimoji="0" lang="fr-BE" i="0" u="none" strike="noStrike" cap="none" normalizeH="0" dirty="0" smtClean="0">
                <a:ln>
                  <a:noFill/>
                </a:ln>
                <a:solidFill>
                  <a:schemeClr val="tx1">
                    <a:lumMod val="95000"/>
                  </a:schemeClr>
                </a:solidFill>
                <a:effectLst/>
                <a:ea typeface="Times New Roman" pitchFamily="18" charset="0"/>
                <a:cs typeface="Arial" pitchFamily="34" charset="0"/>
              </a:rPr>
              <a:t> que sont la distinction et la proportionnalité (</a:t>
            </a:r>
            <a:r>
              <a:rPr kumimoji="0" lang="fr-BE" sz="1200" i="0" u="none" strike="noStrike" cap="none" normalizeH="0" dirty="0" err="1" smtClean="0">
                <a:ln>
                  <a:noFill/>
                </a:ln>
                <a:solidFill>
                  <a:schemeClr val="tx1">
                    <a:lumMod val="95000"/>
                  </a:schemeClr>
                </a:solidFill>
                <a:effectLst/>
                <a:ea typeface="Times New Roman" pitchFamily="18" charset="0"/>
                <a:cs typeface="Arial" pitchFamily="34" charset="0"/>
              </a:rPr>
              <a:t>voy</a:t>
            </a:r>
            <a:r>
              <a:rPr kumimoji="0" lang="fr-BE" sz="1200" i="0" u="none" strike="noStrike" cap="none" normalizeH="0" dirty="0" smtClean="0">
                <a:ln>
                  <a:noFill/>
                </a:ln>
                <a:solidFill>
                  <a:schemeClr val="tx1">
                    <a:lumMod val="95000"/>
                  </a:schemeClr>
                </a:solidFill>
                <a:effectLst/>
                <a:ea typeface="Times New Roman" pitchFamily="18" charset="0"/>
                <a:cs typeface="Arial" pitchFamily="34" charset="0"/>
              </a:rPr>
              <a:t>. </a:t>
            </a:r>
            <a:r>
              <a:rPr kumimoji="0" lang="fr-BE" sz="1200" i="1" u="none" strike="noStrike" cap="none" normalizeH="0" dirty="0" smtClean="0">
                <a:ln>
                  <a:noFill/>
                </a:ln>
                <a:solidFill>
                  <a:schemeClr val="tx1">
                    <a:lumMod val="95000"/>
                  </a:schemeClr>
                </a:solidFill>
                <a:effectLst/>
                <a:ea typeface="Times New Roman" pitchFamily="18" charset="0"/>
                <a:cs typeface="Arial" pitchFamily="34" charset="0"/>
              </a:rPr>
              <a:t>Commentaires Pictet au PA I</a:t>
            </a:r>
            <a:r>
              <a:rPr kumimoji="0" lang="fr-BE" sz="1200" u="none" strike="noStrike" cap="none" normalizeH="0" dirty="0" smtClean="0">
                <a:ln>
                  <a:noFill/>
                </a:ln>
                <a:solidFill>
                  <a:schemeClr val="tx1">
                    <a:lumMod val="95000"/>
                  </a:schemeClr>
                </a:solidFill>
                <a:effectLst/>
                <a:ea typeface="Times New Roman" pitchFamily="18" charset="0"/>
                <a:cs typeface="Arial" pitchFamily="34" charset="0"/>
              </a:rPr>
              <a:t>, p. 698</a:t>
            </a:r>
            <a:r>
              <a:rPr kumimoji="0" lang="fr-BE" u="none" strike="noStrike" cap="none" normalizeH="0" dirty="0" smtClean="0">
                <a:ln>
                  <a:noFill/>
                </a:ln>
                <a:solidFill>
                  <a:schemeClr val="tx1">
                    <a:lumMod val="95000"/>
                  </a:schemeClr>
                </a:solidFill>
                <a:effectLst/>
                <a:ea typeface="Times New Roman" pitchFamily="18" charset="0"/>
                <a:cs typeface="Arial" pitchFamily="34" charset="0"/>
              </a:rPr>
              <a:t>) ;</a:t>
            </a:r>
          </a:p>
          <a:p>
            <a:pPr marL="342900" lvl="0" indent="-342900" eaLnBrk="0" fontAlgn="base" hangingPunct="0">
              <a:spcBef>
                <a:spcPct val="0"/>
              </a:spcBef>
              <a:spcAft>
                <a:spcPct val="0"/>
              </a:spcAft>
              <a:buFont typeface="Wingdings" pitchFamily="2" charset="2"/>
              <a:buChar char="§"/>
            </a:pPr>
            <a:endParaRPr kumimoji="0" lang="fr-BE" u="none" strike="noStrike" cap="none" normalizeH="0" dirty="0" smtClean="0">
              <a:ln>
                <a:noFill/>
              </a:ln>
              <a:solidFill>
                <a:schemeClr val="tx1">
                  <a:lumMod val="95000"/>
                </a:schemeClr>
              </a:solidFill>
              <a:effectLst/>
              <a:ea typeface="Times New Roman" pitchFamily="18" charset="0"/>
              <a:cs typeface="Arial" pitchFamily="34" charset="0"/>
            </a:endParaRPr>
          </a:p>
          <a:p>
            <a:pPr marL="342900" lvl="0" indent="-342900" eaLnBrk="0" fontAlgn="base" hangingPunct="0">
              <a:spcBef>
                <a:spcPct val="0"/>
              </a:spcBef>
              <a:spcAft>
                <a:spcPct val="0"/>
              </a:spcAft>
              <a:buFont typeface="Wingdings" pitchFamily="2" charset="2"/>
              <a:buChar char="§"/>
            </a:pPr>
            <a:r>
              <a:rPr lang="fr-BE" b="1" i="0" baseline="0" dirty="0" smtClean="0">
                <a:solidFill>
                  <a:schemeClr val="tx1">
                    <a:lumMod val="95000"/>
                  </a:schemeClr>
                </a:solidFill>
                <a:ea typeface="Times New Roman" pitchFamily="18" charset="0"/>
                <a:cs typeface="Arial" pitchFamily="34" charset="0"/>
              </a:rPr>
              <a:t>Suffisante mais pas nécessaire</a:t>
            </a:r>
            <a:r>
              <a:rPr lang="fr-BE" dirty="0" smtClean="0">
                <a:solidFill>
                  <a:schemeClr val="tx1">
                    <a:lumMod val="95000"/>
                  </a:schemeClr>
                </a:solidFill>
                <a:ea typeface="Times New Roman" pitchFamily="18" charset="0"/>
                <a:cs typeface="Arial" pitchFamily="34" charset="0"/>
              </a:rPr>
              <a:t> ;</a:t>
            </a:r>
            <a:endParaRPr lang="fr-BE" i="0" baseline="0" dirty="0" smtClean="0">
              <a:solidFill>
                <a:schemeClr val="tx1">
                  <a:lumMod val="95000"/>
                </a:schemeClr>
              </a:solidFill>
              <a:ea typeface="Times New Roman" pitchFamily="18" charset="0"/>
              <a:cs typeface="Arial" pitchFamily="34" charset="0"/>
            </a:endParaRPr>
          </a:p>
          <a:p>
            <a:pPr marL="342900" lvl="0" indent="-342900" eaLnBrk="0" fontAlgn="base" hangingPunct="0">
              <a:spcBef>
                <a:spcPct val="0"/>
              </a:spcBef>
              <a:spcAft>
                <a:spcPct val="0"/>
              </a:spcAft>
              <a:buFont typeface="Wingdings" pitchFamily="2" charset="2"/>
              <a:buChar char="§"/>
            </a:pPr>
            <a:endParaRPr lang="fr-BE" dirty="0" smtClean="0">
              <a:solidFill>
                <a:schemeClr val="tx1">
                  <a:lumMod val="95000"/>
                </a:schemeClr>
              </a:solidFill>
              <a:ea typeface="Times New Roman" pitchFamily="18" charset="0"/>
              <a:cs typeface="Arial" pitchFamily="34" charset="0"/>
            </a:endParaRPr>
          </a:p>
          <a:p>
            <a:pPr marL="342900" lvl="0" indent="-342900" eaLnBrk="0" fontAlgn="base" hangingPunct="0">
              <a:spcBef>
                <a:spcPct val="0"/>
              </a:spcBef>
              <a:spcAft>
                <a:spcPct val="0"/>
              </a:spcAft>
              <a:buFont typeface="Wingdings" pitchFamily="2" charset="2"/>
              <a:buChar char="§"/>
            </a:pPr>
            <a:r>
              <a:rPr lang="fr-BE" i="0" baseline="0" dirty="0" smtClean="0">
                <a:solidFill>
                  <a:schemeClr val="tx1">
                    <a:lumMod val="95000"/>
                  </a:schemeClr>
                </a:solidFill>
                <a:ea typeface="Times New Roman" pitchFamily="18" charset="0"/>
                <a:cs typeface="Arial" pitchFamily="34" charset="0"/>
              </a:rPr>
              <a:t>Nécessaire dans </a:t>
            </a:r>
            <a:r>
              <a:rPr lang="fr-BE" b="1" i="0" baseline="0" dirty="0" smtClean="0">
                <a:solidFill>
                  <a:schemeClr val="tx1">
                    <a:lumMod val="95000"/>
                  </a:schemeClr>
                </a:solidFill>
                <a:ea typeface="Times New Roman" pitchFamily="18" charset="0"/>
                <a:cs typeface="Arial" pitchFamily="34" charset="0"/>
              </a:rPr>
              <a:t>toute la mesure du pratiquement possible</a:t>
            </a:r>
            <a:r>
              <a:rPr lang="fr-BE" dirty="0" smtClean="0">
                <a:solidFill>
                  <a:schemeClr val="tx1">
                    <a:lumMod val="95000"/>
                  </a:schemeClr>
                </a:solidFill>
                <a:ea typeface="Times New Roman" pitchFamily="18" charset="0"/>
                <a:cs typeface="Arial" pitchFamily="34" charset="0"/>
              </a:rPr>
              <a:t> ;</a:t>
            </a:r>
            <a:endParaRPr lang="fr-BE" i="0" baseline="0" dirty="0" smtClean="0">
              <a:solidFill>
                <a:schemeClr val="tx1">
                  <a:lumMod val="95000"/>
                </a:schemeClr>
              </a:solidFill>
              <a:ea typeface="Times New Roman" pitchFamily="18" charset="0"/>
              <a:cs typeface="Arial" pitchFamily="34" charset="0"/>
            </a:endParaRPr>
          </a:p>
          <a:p>
            <a:pPr marL="342900" lvl="0" indent="-342900" eaLnBrk="0" fontAlgn="base" hangingPunct="0">
              <a:spcBef>
                <a:spcPct val="0"/>
              </a:spcBef>
              <a:spcAft>
                <a:spcPct val="0"/>
              </a:spcAft>
              <a:buFont typeface="Wingdings" pitchFamily="2" charset="2"/>
              <a:buChar char="§"/>
            </a:pPr>
            <a:endParaRPr lang="fr-BE" sz="1200" dirty="0" smtClean="0">
              <a:solidFill>
                <a:schemeClr val="tx1">
                  <a:lumMod val="95000"/>
                </a:schemeClr>
              </a:solidFill>
              <a:ea typeface="Times New Roman" pitchFamily="18" charset="0"/>
              <a:cs typeface="Arial" pitchFamily="34" charset="0"/>
            </a:endParaRPr>
          </a:p>
          <a:p>
            <a:pPr marL="342900" lvl="0" indent="-342900" algn="ctr" eaLnBrk="0" fontAlgn="base" hangingPunct="0">
              <a:spcBef>
                <a:spcPct val="0"/>
              </a:spcBef>
              <a:spcAft>
                <a:spcPct val="0"/>
              </a:spcAft>
            </a:pPr>
            <a:r>
              <a:rPr lang="fr-BE" sz="1400" dirty="0" smtClean="0"/>
              <a:t>Art. 57 § 2 a) </a:t>
            </a:r>
          </a:p>
          <a:p>
            <a:pPr marL="342900" lvl="0" indent="-342900" algn="ctr" eaLnBrk="0" fontAlgn="base" hangingPunct="0">
              <a:spcBef>
                <a:spcPct val="0"/>
              </a:spcBef>
              <a:spcAft>
                <a:spcPct val="0"/>
              </a:spcAft>
            </a:pPr>
            <a:r>
              <a:rPr lang="fr-BE" sz="1400" dirty="0" smtClean="0"/>
              <a:t>« Ceux qui préparent ou décident une attaque doivent :</a:t>
            </a:r>
          </a:p>
          <a:p>
            <a:pPr marL="342900" lvl="0" indent="-342900" algn="ctr" eaLnBrk="0" fontAlgn="base" hangingPunct="0">
              <a:spcBef>
                <a:spcPct val="0"/>
              </a:spcBef>
              <a:spcAft>
                <a:spcPct val="0"/>
              </a:spcAft>
            </a:pPr>
            <a:r>
              <a:rPr lang="fr-BE" sz="1400" dirty="0" smtClean="0"/>
              <a:t>i) </a:t>
            </a:r>
            <a:r>
              <a:rPr lang="fr-BE" sz="1400" b="1" dirty="0" smtClean="0"/>
              <a:t>faire tout ce qui est pratiquement possible</a:t>
            </a:r>
            <a:r>
              <a:rPr lang="fr-BE" sz="1400" dirty="0" smtClean="0"/>
              <a:t> pour vérifier [la nature de l’objectif ; distinction] ;</a:t>
            </a:r>
          </a:p>
          <a:p>
            <a:pPr marL="342900" lvl="0" indent="-342900" algn="ctr" eaLnBrk="0" fontAlgn="base" hangingPunct="0">
              <a:spcBef>
                <a:spcPct val="0"/>
              </a:spcBef>
              <a:spcAft>
                <a:spcPct val="0"/>
              </a:spcAft>
            </a:pPr>
            <a:r>
              <a:rPr lang="fr-BE" sz="1400" dirty="0" smtClean="0">
                <a:solidFill>
                  <a:schemeClr val="tx1">
                    <a:lumMod val="95000"/>
                  </a:schemeClr>
                </a:solidFill>
                <a:ea typeface="Times New Roman" pitchFamily="18" charset="0"/>
                <a:cs typeface="Arial" pitchFamily="34" charset="0"/>
              </a:rPr>
              <a:t>ii</a:t>
            </a:r>
            <a:r>
              <a:rPr lang="fr-BE" sz="1400" dirty="0" smtClean="0"/>
              <a:t>) </a:t>
            </a:r>
            <a:r>
              <a:rPr lang="fr-BE" sz="1400" b="1" dirty="0" smtClean="0"/>
              <a:t>prendre toutes les précautions pratiquement possibles</a:t>
            </a:r>
            <a:r>
              <a:rPr lang="fr-BE" sz="1400" dirty="0" smtClean="0"/>
              <a:t> quant au choix des moyens et méthodes d'attaque en vue d'éviter et, en tout cas, de réduire [les pertes incidentes ; proportionnalité]</a:t>
            </a:r>
          </a:p>
          <a:p>
            <a:pPr marL="342900" lvl="0" indent="-342900" algn="ctr" eaLnBrk="0" fontAlgn="base" hangingPunct="0">
              <a:spcBef>
                <a:spcPct val="0"/>
              </a:spcBef>
              <a:spcAft>
                <a:spcPct val="0"/>
              </a:spcAft>
            </a:pPr>
            <a:r>
              <a:rPr lang="fr-BE" sz="1400" dirty="0" smtClean="0">
                <a:solidFill>
                  <a:schemeClr val="tx1">
                    <a:lumMod val="95000"/>
                  </a:schemeClr>
                </a:solidFill>
                <a:ea typeface="Times New Roman" pitchFamily="18" charset="0"/>
                <a:cs typeface="Arial" pitchFamily="34" charset="0"/>
              </a:rPr>
              <a:t>[…] »</a:t>
            </a:r>
          </a:p>
          <a:p>
            <a:pPr marL="342900" lvl="0" indent="-342900" algn="ctr" eaLnBrk="0" fontAlgn="base" hangingPunct="0">
              <a:spcBef>
                <a:spcPct val="0"/>
              </a:spcBef>
              <a:spcAft>
                <a:spcPct val="0"/>
              </a:spcAft>
            </a:pPr>
            <a:endParaRPr lang="fr-BE" sz="1200" dirty="0" smtClean="0">
              <a:solidFill>
                <a:schemeClr val="tx1">
                  <a:lumMod val="95000"/>
                </a:schemeClr>
              </a:solidFill>
              <a:ea typeface="Times New Roman" pitchFamily="18" charset="0"/>
              <a:cs typeface="Arial" pitchFamily="34" charset="0"/>
            </a:endParaRPr>
          </a:p>
          <a:p>
            <a:pPr marL="342900" lvl="0" indent="-342900" eaLnBrk="0" fontAlgn="base" hangingPunct="0">
              <a:spcBef>
                <a:spcPct val="0"/>
              </a:spcBef>
              <a:spcAft>
                <a:spcPct val="0"/>
              </a:spcAft>
              <a:buFont typeface="Wingdings" pitchFamily="2" charset="2"/>
              <a:buChar char="§"/>
            </a:pPr>
            <a:r>
              <a:rPr lang="fr-BE" i="0" baseline="0" dirty="0" smtClean="0">
                <a:solidFill>
                  <a:schemeClr val="tx1">
                    <a:lumMod val="95000"/>
                  </a:schemeClr>
                </a:solidFill>
                <a:ea typeface="Times New Roman" pitchFamily="18" charset="0"/>
                <a:cs typeface="Arial" pitchFamily="34" charset="0"/>
              </a:rPr>
              <a:t>Pratiquement possible ?</a:t>
            </a:r>
          </a:p>
          <a:p>
            <a:pPr marL="800100" lvl="1" indent="-342900" eaLnBrk="0" fontAlgn="base" hangingPunct="0">
              <a:spcBef>
                <a:spcPct val="0"/>
              </a:spcBef>
              <a:spcAft>
                <a:spcPct val="0"/>
              </a:spcAft>
              <a:buFont typeface="+mj-lt"/>
              <a:buAutoNum type="arabicPeriod"/>
            </a:pPr>
            <a:r>
              <a:rPr lang="fr-BE" dirty="0" smtClean="0">
                <a:solidFill>
                  <a:schemeClr val="tx1">
                    <a:lumMod val="95000"/>
                  </a:schemeClr>
                </a:solidFill>
                <a:ea typeface="Times New Roman" pitchFamily="18" charset="0"/>
                <a:cs typeface="Arial" pitchFamily="34" charset="0"/>
              </a:rPr>
              <a:t>Moyens ;</a:t>
            </a:r>
          </a:p>
          <a:p>
            <a:pPr marL="800100" lvl="1" indent="-342900" eaLnBrk="0" fontAlgn="base" hangingPunct="0">
              <a:spcBef>
                <a:spcPct val="0"/>
              </a:spcBef>
              <a:spcAft>
                <a:spcPct val="0"/>
              </a:spcAft>
              <a:buFont typeface="+mj-lt"/>
              <a:buAutoNum type="arabicPeriod"/>
            </a:pPr>
            <a:r>
              <a:rPr lang="fr-BE" dirty="0" smtClean="0">
                <a:solidFill>
                  <a:schemeClr val="tx1">
                    <a:lumMod val="95000"/>
                  </a:schemeClr>
                </a:solidFill>
                <a:ea typeface="Times New Roman" pitchFamily="18" charset="0"/>
                <a:cs typeface="Arial" pitchFamily="34" charset="0"/>
              </a:rPr>
              <a:t>Contexte (évolue entre la planification et l’exécution, au même titre qu’évoluent les obligations des États?).</a:t>
            </a:r>
          </a:p>
          <a:p>
            <a:pPr marL="342900" lvl="0" indent="-342900" eaLnBrk="0" fontAlgn="base" hangingPunct="0">
              <a:spcBef>
                <a:spcPct val="0"/>
              </a:spcBef>
              <a:spcAft>
                <a:spcPct val="0"/>
              </a:spcAft>
              <a:buFont typeface="Wingdings" pitchFamily="2" charset="2"/>
              <a:buChar char="§"/>
            </a:pPr>
            <a:endParaRPr kumimoji="0" lang="fr-BE"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lvl="0" eaLnBrk="0" fontAlgn="base" hangingPunct="0">
              <a:spcBef>
                <a:spcPct val="0"/>
              </a:spcBef>
              <a:spcAft>
                <a:spcPct val="0"/>
              </a:spcAft>
            </a:pPr>
            <a:endPar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marL="342900" lvl="0" indent="-342900" algn="r" eaLnBrk="0" fontAlgn="base" hangingPunct="0">
              <a:spcBef>
                <a:spcPct val="0"/>
              </a:spcBef>
              <a:spcAft>
                <a:spcPct val="0"/>
              </a:spcAft>
            </a:pPr>
            <a:endParaRPr lang="fr-BE" sz="1200" dirty="0" smtClean="0">
              <a:solidFill>
                <a:schemeClr val="tx1">
                  <a:lumMod val="95000"/>
                </a:schemeClr>
              </a:solidFill>
              <a:ea typeface="Times New Roman" pitchFamily="18" charset="0"/>
              <a:cs typeface="Arial" pitchFamily="34" charset="0"/>
            </a:endParaRPr>
          </a:p>
        </p:txBody>
      </p:sp>
      <p:sp>
        <p:nvSpPr>
          <p:cNvPr id="9" name="ZoneTexte 8"/>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H2 : Les nouvelles technologies, une assurance du respect des principes de précaution dans l’attaque ? (</a:t>
            </a:r>
            <a:r>
              <a:rPr lang="fr-BE" sz="2200" b="1" dirty="0" smtClean="0">
                <a:solidFill>
                  <a:schemeClr val="tx1">
                    <a:lumMod val="95000"/>
                  </a:schemeClr>
                </a:solidFill>
                <a:ea typeface="Times New Roman" pitchFamily="18" charset="0"/>
                <a:cs typeface="Arial" pitchFamily="34" charset="0"/>
              </a:rPr>
              <a:t>2/8</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539552" y="1275725"/>
            <a:ext cx="8064896" cy="369332"/>
          </a:xfrm>
          <a:prstGeom prst="rect">
            <a:avLst/>
          </a:prstGeom>
        </p:spPr>
        <p:txBody>
          <a:bodyPr wrap="square">
            <a:spAutoFit/>
          </a:bodyPr>
          <a:lstStyle/>
          <a:p>
            <a:pPr lvl="0"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Quelles</a:t>
            </a:r>
            <a:r>
              <a:rPr kumimoji="0" lang="fr-BE" b="1" i="0" u="none" strike="noStrike" cap="none" normalizeH="0" dirty="0" smtClean="0">
                <a:ln>
                  <a:noFill/>
                </a:ln>
                <a:solidFill>
                  <a:schemeClr val="tx1">
                    <a:lumMod val="95000"/>
                  </a:schemeClr>
                </a:solidFill>
                <a:effectLst/>
                <a:ea typeface="Times New Roman" pitchFamily="18" charset="0"/>
                <a:cs typeface="Arial" pitchFamily="34" charset="0"/>
              </a:rPr>
              <a:t> nouvelles technologies?</a:t>
            </a:r>
            <a:endPar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endParaRPr>
          </a:p>
        </p:txBody>
      </p:sp>
      <p:sp>
        <p:nvSpPr>
          <p:cNvPr id="9" name="ZoneTexte 8"/>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H2 : Les nouvelles technologies, une assurance du respect des principes de précaution dans l’attaque ? (</a:t>
            </a:r>
            <a:r>
              <a:rPr lang="fr-BE" sz="2200" b="1" dirty="0" smtClean="0">
                <a:solidFill>
                  <a:schemeClr val="tx1">
                    <a:lumMod val="95000"/>
                  </a:schemeClr>
                </a:solidFill>
                <a:ea typeface="Times New Roman" pitchFamily="18" charset="0"/>
                <a:cs typeface="Arial" pitchFamily="34" charset="0"/>
              </a:rPr>
              <a:t>2/8</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539552" y="1275725"/>
            <a:ext cx="8064896" cy="1015663"/>
          </a:xfrm>
          <a:prstGeom prst="rect">
            <a:avLst/>
          </a:prstGeom>
        </p:spPr>
        <p:txBody>
          <a:bodyPr wrap="square">
            <a:spAutoFit/>
          </a:bodyPr>
          <a:lstStyle/>
          <a:p>
            <a:pPr lvl="0"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Quelles</a:t>
            </a:r>
            <a:r>
              <a:rPr kumimoji="0" lang="fr-BE" b="1" i="0" u="none" strike="noStrike" cap="none" normalizeH="0" dirty="0" smtClean="0">
                <a:ln>
                  <a:noFill/>
                </a:ln>
                <a:solidFill>
                  <a:schemeClr val="tx1">
                    <a:lumMod val="95000"/>
                  </a:schemeClr>
                </a:solidFill>
                <a:effectLst/>
                <a:ea typeface="Times New Roman" pitchFamily="18" charset="0"/>
                <a:cs typeface="Arial" pitchFamily="34" charset="0"/>
              </a:rPr>
              <a:t> nouvelles technologies?</a:t>
            </a:r>
            <a:endPar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marL="342900" lvl="0" indent="-342900" eaLnBrk="0" fontAlgn="base" hangingPunct="0">
              <a:spcBef>
                <a:spcPct val="0"/>
              </a:spcBef>
              <a:spcAft>
                <a:spcPct val="0"/>
              </a:spcAft>
              <a:buFont typeface="Wingdings" pitchFamily="2" charset="2"/>
              <a:buChar char="§"/>
            </a:pPr>
            <a:endParaRPr kumimoji="0" lang="fr-BE" sz="1400"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marL="342900" lvl="0" indent="-342900" eaLnBrk="0" fontAlgn="base" hangingPunct="0">
              <a:spcBef>
                <a:spcPct val="0"/>
              </a:spcBef>
              <a:spcAft>
                <a:spcPct val="0"/>
              </a:spcAft>
              <a:buFont typeface="Wingdings" pitchFamily="2" charset="2"/>
              <a:buChar char="§"/>
            </a:pPr>
            <a:r>
              <a:rPr lang="fr-BE" sz="1400" dirty="0" err="1" smtClean="0">
                <a:solidFill>
                  <a:schemeClr val="tx1">
                    <a:lumMod val="95000"/>
                  </a:schemeClr>
                </a:solidFill>
                <a:ea typeface="Times New Roman" pitchFamily="18" charset="0"/>
                <a:cs typeface="Arial" pitchFamily="34" charset="0"/>
              </a:rPr>
              <a:t>Voy</a:t>
            </a:r>
            <a:r>
              <a:rPr lang="fr-BE" sz="1400" dirty="0" smtClean="0">
                <a:solidFill>
                  <a:schemeClr val="tx1">
                    <a:lumMod val="95000"/>
                  </a:schemeClr>
                </a:solidFill>
                <a:ea typeface="Times New Roman" pitchFamily="18" charset="0"/>
                <a:cs typeface="Arial" pitchFamily="34" charset="0"/>
              </a:rPr>
              <a:t>. Michael N. SCHMITT, « </a:t>
            </a:r>
            <a:r>
              <a:rPr lang="fr-BE" sz="1400" dirty="0" err="1" smtClean="0">
                <a:solidFill>
                  <a:schemeClr val="tx1">
                    <a:lumMod val="95000"/>
                  </a:schemeClr>
                </a:solidFill>
                <a:ea typeface="Times New Roman" pitchFamily="18" charset="0"/>
                <a:cs typeface="Arial" pitchFamily="34" charset="0"/>
              </a:rPr>
              <a:t>Precision</a:t>
            </a:r>
            <a:r>
              <a:rPr lang="fr-BE" sz="1400" dirty="0" smtClean="0">
                <a:solidFill>
                  <a:schemeClr val="tx1">
                    <a:lumMod val="95000"/>
                  </a:schemeClr>
                </a:solidFill>
                <a:ea typeface="Times New Roman" pitchFamily="18" charset="0"/>
                <a:cs typeface="Arial" pitchFamily="34" charset="0"/>
              </a:rPr>
              <a:t> </a:t>
            </a:r>
            <a:r>
              <a:rPr lang="fr-BE" sz="1400" dirty="0" err="1" smtClean="0">
                <a:solidFill>
                  <a:schemeClr val="tx1">
                    <a:lumMod val="95000"/>
                  </a:schemeClr>
                </a:solidFill>
                <a:ea typeface="Times New Roman" pitchFamily="18" charset="0"/>
                <a:cs typeface="Arial" pitchFamily="34" charset="0"/>
              </a:rPr>
              <a:t>attack</a:t>
            </a:r>
            <a:r>
              <a:rPr lang="fr-BE" sz="1400" dirty="0" smtClean="0">
                <a:solidFill>
                  <a:schemeClr val="tx1">
                    <a:lumMod val="95000"/>
                  </a:schemeClr>
                </a:solidFill>
                <a:ea typeface="Times New Roman" pitchFamily="18" charset="0"/>
                <a:cs typeface="Arial" pitchFamily="34" charset="0"/>
              </a:rPr>
              <a:t> and international </a:t>
            </a:r>
            <a:r>
              <a:rPr lang="fr-BE" sz="1400" dirty="0" err="1" smtClean="0">
                <a:solidFill>
                  <a:schemeClr val="tx1">
                    <a:lumMod val="95000"/>
                  </a:schemeClr>
                </a:solidFill>
                <a:ea typeface="Times New Roman" pitchFamily="18" charset="0"/>
                <a:cs typeface="Arial" pitchFamily="34" charset="0"/>
              </a:rPr>
              <a:t>humanitarian</a:t>
            </a:r>
            <a:r>
              <a:rPr lang="fr-BE" sz="1400" dirty="0" smtClean="0">
                <a:solidFill>
                  <a:schemeClr val="tx1">
                    <a:lumMod val="95000"/>
                  </a:schemeClr>
                </a:solidFill>
                <a:ea typeface="Times New Roman" pitchFamily="18" charset="0"/>
                <a:cs typeface="Arial" pitchFamily="34" charset="0"/>
              </a:rPr>
              <a:t> </a:t>
            </a:r>
            <a:r>
              <a:rPr lang="fr-BE" sz="1400" dirty="0" err="1" smtClean="0">
                <a:solidFill>
                  <a:schemeClr val="tx1">
                    <a:lumMod val="95000"/>
                  </a:schemeClr>
                </a:solidFill>
                <a:ea typeface="Times New Roman" pitchFamily="18" charset="0"/>
                <a:cs typeface="Arial" pitchFamily="34" charset="0"/>
              </a:rPr>
              <a:t>law</a:t>
            </a:r>
            <a:r>
              <a:rPr lang="fr-BE" sz="1400" dirty="0" smtClean="0">
                <a:solidFill>
                  <a:schemeClr val="tx1">
                    <a:lumMod val="95000"/>
                  </a:schemeClr>
                </a:solidFill>
                <a:ea typeface="Times New Roman" pitchFamily="18" charset="0"/>
                <a:cs typeface="Arial" pitchFamily="34" charset="0"/>
              </a:rPr>
              <a:t> », </a:t>
            </a:r>
            <a:r>
              <a:rPr lang="fr-BE" sz="1400" i="1" dirty="0" smtClean="0">
                <a:solidFill>
                  <a:schemeClr val="tx1">
                    <a:lumMod val="95000"/>
                  </a:schemeClr>
                </a:solidFill>
                <a:ea typeface="Times New Roman" pitchFamily="18" charset="0"/>
                <a:cs typeface="Arial" pitchFamily="34" charset="0"/>
              </a:rPr>
              <a:t>RICR</a:t>
            </a:r>
            <a:r>
              <a:rPr lang="fr-BE" sz="1400" dirty="0" smtClean="0">
                <a:solidFill>
                  <a:schemeClr val="tx1">
                    <a:lumMod val="95000"/>
                  </a:schemeClr>
                </a:solidFill>
                <a:ea typeface="Times New Roman" pitchFamily="18" charset="0"/>
                <a:cs typeface="Arial" pitchFamily="34" charset="0"/>
              </a:rPr>
              <a:t>, vol. 87, n°859, septembre 2005, p. 446.</a:t>
            </a:r>
          </a:p>
        </p:txBody>
      </p:sp>
      <p:sp>
        <p:nvSpPr>
          <p:cNvPr id="9" name="Rectangle 8"/>
          <p:cNvSpPr/>
          <p:nvPr/>
        </p:nvSpPr>
        <p:spPr>
          <a:xfrm>
            <a:off x="539552" y="2492896"/>
            <a:ext cx="8064896" cy="369332"/>
          </a:xfrm>
          <a:prstGeom prst="rect">
            <a:avLst/>
          </a:prstGeom>
        </p:spPr>
        <p:txBody>
          <a:bodyPr wrap="square">
            <a:spAutoFit/>
          </a:bodyPr>
          <a:lstStyle/>
          <a:p>
            <a:pPr lvl="0"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Distinction entre</a:t>
            </a:r>
          </a:p>
        </p:txBody>
      </p:sp>
      <p:sp>
        <p:nvSpPr>
          <p:cNvPr id="11" name="ZoneTexte 10"/>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H2 : Les nouvelles technologies, une assurance du respect des principes de précaution dans l’attaque ? (</a:t>
            </a:r>
            <a:r>
              <a:rPr lang="fr-BE" sz="2200" b="1" dirty="0" smtClean="0">
                <a:solidFill>
                  <a:schemeClr val="tx1">
                    <a:lumMod val="95000"/>
                  </a:schemeClr>
                </a:solidFill>
                <a:ea typeface="Times New Roman" pitchFamily="18" charset="0"/>
                <a:cs typeface="Arial" pitchFamily="34" charset="0"/>
              </a:rPr>
              <a:t>2/8</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539552" y="1275725"/>
            <a:ext cx="8064896" cy="1015663"/>
          </a:xfrm>
          <a:prstGeom prst="rect">
            <a:avLst/>
          </a:prstGeom>
        </p:spPr>
        <p:txBody>
          <a:bodyPr wrap="square">
            <a:spAutoFit/>
          </a:bodyPr>
          <a:lstStyle/>
          <a:p>
            <a:pPr lvl="0"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Quelles</a:t>
            </a:r>
            <a:r>
              <a:rPr kumimoji="0" lang="fr-BE" b="1" i="0" u="none" strike="noStrike" cap="none" normalizeH="0" dirty="0" smtClean="0">
                <a:ln>
                  <a:noFill/>
                </a:ln>
                <a:solidFill>
                  <a:schemeClr val="tx1">
                    <a:lumMod val="95000"/>
                  </a:schemeClr>
                </a:solidFill>
                <a:effectLst/>
                <a:ea typeface="Times New Roman" pitchFamily="18" charset="0"/>
                <a:cs typeface="Arial" pitchFamily="34" charset="0"/>
              </a:rPr>
              <a:t> nouvelles technologies?</a:t>
            </a:r>
            <a:endPar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marL="342900" lvl="0" indent="-342900" eaLnBrk="0" fontAlgn="base" hangingPunct="0">
              <a:spcBef>
                <a:spcPct val="0"/>
              </a:spcBef>
              <a:spcAft>
                <a:spcPct val="0"/>
              </a:spcAft>
              <a:buFont typeface="Wingdings" pitchFamily="2" charset="2"/>
              <a:buChar char="§"/>
            </a:pPr>
            <a:endParaRPr kumimoji="0" lang="fr-BE" sz="1400"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marL="342900" lvl="0" indent="-342900" eaLnBrk="0" fontAlgn="base" hangingPunct="0">
              <a:spcBef>
                <a:spcPct val="0"/>
              </a:spcBef>
              <a:spcAft>
                <a:spcPct val="0"/>
              </a:spcAft>
              <a:buFont typeface="Wingdings" pitchFamily="2" charset="2"/>
              <a:buChar char="§"/>
            </a:pPr>
            <a:r>
              <a:rPr lang="fr-BE" sz="1400" dirty="0" err="1" smtClean="0">
                <a:solidFill>
                  <a:schemeClr val="tx1">
                    <a:lumMod val="95000"/>
                  </a:schemeClr>
                </a:solidFill>
                <a:ea typeface="Times New Roman" pitchFamily="18" charset="0"/>
                <a:cs typeface="Arial" pitchFamily="34" charset="0"/>
              </a:rPr>
              <a:t>Voy</a:t>
            </a:r>
            <a:r>
              <a:rPr lang="fr-BE" sz="1400" dirty="0" smtClean="0">
                <a:solidFill>
                  <a:schemeClr val="tx1">
                    <a:lumMod val="95000"/>
                  </a:schemeClr>
                </a:solidFill>
                <a:ea typeface="Times New Roman" pitchFamily="18" charset="0"/>
                <a:cs typeface="Arial" pitchFamily="34" charset="0"/>
              </a:rPr>
              <a:t>. Michael N. SCHMITT, « </a:t>
            </a:r>
            <a:r>
              <a:rPr lang="fr-BE" sz="1400" dirty="0" err="1" smtClean="0">
                <a:solidFill>
                  <a:schemeClr val="tx1">
                    <a:lumMod val="95000"/>
                  </a:schemeClr>
                </a:solidFill>
                <a:ea typeface="Times New Roman" pitchFamily="18" charset="0"/>
                <a:cs typeface="Arial" pitchFamily="34" charset="0"/>
              </a:rPr>
              <a:t>Precision</a:t>
            </a:r>
            <a:r>
              <a:rPr lang="fr-BE" sz="1400" dirty="0" smtClean="0">
                <a:solidFill>
                  <a:schemeClr val="tx1">
                    <a:lumMod val="95000"/>
                  </a:schemeClr>
                </a:solidFill>
                <a:ea typeface="Times New Roman" pitchFamily="18" charset="0"/>
                <a:cs typeface="Arial" pitchFamily="34" charset="0"/>
              </a:rPr>
              <a:t> </a:t>
            </a:r>
            <a:r>
              <a:rPr lang="fr-BE" sz="1400" dirty="0" err="1" smtClean="0">
                <a:solidFill>
                  <a:schemeClr val="tx1">
                    <a:lumMod val="95000"/>
                  </a:schemeClr>
                </a:solidFill>
                <a:ea typeface="Times New Roman" pitchFamily="18" charset="0"/>
                <a:cs typeface="Arial" pitchFamily="34" charset="0"/>
              </a:rPr>
              <a:t>attack</a:t>
            </a:r>
            <a:r>
              <a:rPr lang="fr-BE" sz="1400" dirty="0" smtClean="0">
                <a:solidFill>
                  <a:schemeClr val="tx1">
                    <a:lumMod val="95000"/>
                  </a:schemeClr>
                </a:solidFill>
                <a:ea typeface="Times New Roman" pitchFamily="18" charset="0"/>
                <a:cs typeface="Arial" pitchFamily="34" charset="0"/>
              </a:rPr>
              <a:t> and international </a:t>
            </a:r>
            <a:r>
              <a:rPr lang="fr-BE" sz="1400" dirty="0" err="1" smtClean="0">
                <a:solidFill>
                  <a:schemeClr val="tx1">
                    <a:lumMod val="95000"/>
                  </a:schemeClr>
                </a:solidFill>
                <a:ea typeface="Times New Roman" pitchFamily="18" charset="0"/>
                <a:cs typeface="Arial" pitchFamily="34" charset="0"/>
              </a:rPr>
              <a:t>humanitarian</a:t>
            </a:r>
            <a:r>
              <a:rPr lang="fr-BE" sz="1400" dirty="0" smtClean="0">
                <a:solidFill>
                  <a:schemeClr val="tx1">
                    <a:lumMod val="95000"/>
                  </a:schemeClr>
                </a:solidFill>
                <a:ea typeface="Times New Roman" pitchFamily="18" charset="0"/>
                <a:cs typeface="Arial" pitchFamily="34" charset="0"/>
              </a:rPr>
              <a:t> </a:t>
            </a:r>
            <a:r>
              <a:rPr lang="fr-BE" sz="1400" dirty="0" err="1" smtClean="0">
                <a:solidFill>
                  <a:schemeClr val="tx1">
                    <a:lumMod val="95000"/>
                  </a:schemeClr>
                </a:solidFill>
                <a:ea typeface="Times New Roman" pitchFamily="18" charset="0"/>
                <a:cs typeface="Arial" pitchFamily="34" charset="0"/>
              </a:rPr>
              <a:t>law</a:t>
            </a:r>
            <a:r>
              <a:rPr lang="fr-BE" sz="1400" dirty="0" smtClean="0">
                <a:solidFill>
                  <a:schemeClr val="tx1">
                    <a:lumMod val="95000"/>
                  </a:schemeClr>
                </a:solidFill>
                <a:ea typeface="Times New Roman" pitchFamily="18" charset="0"/>
                <a:cs typeface="Arial" pitchFamily="34" charset="0"/>
              </a:rPr>
              <a:t> », </a:t>
            </a:r>
            <a:r>
              <a:rPr lang="fr-BE" sz="1400" i="1" dirty="0" smtClean="0">
                <a:solidFill>
                  <a:schemeClr val="tx1">
                    <a:lumMod val="95000"/>
                  </a:schemeClr>
                </a:solidFill>
                <a:ea typeface="Times New Roman" pitchFamily="18" charset="0"/>
                <a:cs typeface="Arial" pitchFamily="34" charset="0"/>
              </a:rPr>
              <a:t>RICR</a:t>
            </a:r>
            <a:r>
              <a:rPr lang="fr-BE" sz="1400" dirty="0" smtClean="0">
                <a:solidFill>
                  <a:schemeClr val="tx1">
                    <a:lumMod val="95000"/>
                  </a:schemeClr>
                </a:solidFill>
                <a:ea typeface="Times New Roman" pitchFamily="18" charset="0"/>
                <a:cs typeface="Arial" pitchFamily="34" charset="0"/>
              </a:rPr>
              <a:t>, vol. 87, n°859, septembre 2005, p. 446.</a:t>
            </a:r>
          </a:p>
        </p:txBody>
      </p:sp>
      <p:sp>
        <p:nvSpPr>
          <p:cNvPr id="9" name="Rectangle 8"/>
          <p:cNvSpPr/>
          <p:nvPr/>
        </p:nvSpPr>
        <p:spPr>
          <a:xfrm>
            <a:off x="539552" y="2492896"/>
            <a:ext cx="8064896" cy="369332"/>
          </a:xfrm>
          <a:prstGeom prst="rect">
            <a:avLst/>
          </a:prstGeom>
        </p:spPr>
        <p:txBody>
          <a:bodyPr wrap="square">
            <a:spAutoFit/>
          </a:bodyPr>
          <a:lstStyle/>
          <a:p>
            <a:pPr lvl="0"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Distinction entre</a:t>
            </a:r>
          </a:p>
        </p:txBody>
      </p:sp>
      <p:graphicFrame>
        <p:nvGraphicFramePr>
          <p:cNvPr id="11" name="Tableau 10"/>
          <p:cNvGraphicFramePr>
            <a:graphicFrameLocks noGrp="1"/>
          </p:cNvGraphicFramePr>
          <p:nvPr/>
        </p:nvGraphicFramePr>
        <p:xfrm>
          <a:off x="251520" y="2924944"/>
          <a:ext cx="8640960" cy="3571240"/>
        </p:xfrm>
        <a:graphic>
          <a:graphicData uri="http://schemas.openxmlformats.org/drawingml/2006/table">
            <a:tbl>
              <a:tblPr firstRow="1" bandRow="1">
                <a:effectLst>
                  <a:outerShdw blurRad="50800" dist="38100" dir="2700000" algn="tl" rotWithShape="0">
                    <a:prstClr val="black">
                      <a:alpha val="40000"/>
                    </a:prstClr>
                  </a:outerShdw>
                </a:effectLst>
                <a:tableStyleId>{073A0DAA-6AF3-43AB-8588-CEC1D06C72B9}</a:tableStyleId>
              </a:tblPr>
              <a:tblGrid>
                <a:gridCol w="4320480"/>
                <a:gridCol w="4320480"/>
              </a:tblGrid>
              <a:tr h="370840">
                <a:tc>
                  <a:txBody>
                    <a:bodyPr/>
                    <a:lstStyle/>
                    <a:p>
                      <a:pPr algn="ctr"/>
                      <a:r>
                        <a:rPr lang="fr-BE" i="1" dirty="0" err="1" smtClean="0">
                          <a:ln>
                            <a:noFill/>
                          </a:ln>
                          <a:solidFill>
                            <a:schemeClr val="tx1">
                              <a:lumMod val="95000"/>
                            </a:schemeClr>
                          </a:solidFill>
                        </a:rPr>
                        <a:t>Accuracy</a:t>
                      </a:r>
                      <a:endParaRPr lang="fr-BE" i="1" dirty="0">
                        <a:ln>
                          <a:noFill/>
                        </a:ln>
                        <a:solidFill>
                          <a:schemeClr val="tx1">
                            <a:lumMod val="95000"/>
                          </a:schemeClr>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BE" i="1" dirty="0" err="1" smtClean="0">
                          <a:solidFill>
                            <a:schemeClr val="tx1">
                              <a:lumMod val="95000"/>
                            </a:schemeClr>
                          </a:solidFill>
                        </a:rPr>
                        <a:t>Precision</a:t>
                      </a:r>
                      <a:endParaRPr lang="fr-BE" i="1" dirty="0">
                        <a:solidFill>
                          <a:schemeClr val="tx1">
                            <a:lumMod val="95000"/>
                          </a:schemeClr>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370840">
                <a:tc>
                  <a:txBody>
                    <a:bodyPr/>
                    <a:lstStyle/>
                    <a:p>
                      <a:pPr marL="342900" indent="-342900">
                        <a:buFont typeface="+mj-lt"/>
                        <a:buAutoNum type="arabicPeriod"/>
                      </a:pPr>
                      <a:r>
                        <a:rPr lang="fr-BE" sz="1700" i="0" dirty="0" smtClean="0">
                          <a:ln>
                            <a:noFill/>
                          </a:ln>
                          <a:solidFill>
                            <a:schemeClr val="tx1">
                              <a:lumMod val="95000"/>
                            </a:schemeClr>
                          </a:solidFill>
                        </a:rPr>
                        <a:t>Capacité d’un système à </a:t>
                      </a:r>
                      <a:r>
                        <a:rPr lang="fr-BE" sz="1700" b="1" i="0" dirty="0" smtClean="0">
                          <a:ln>
                            <a:noFill/>
                          </a:ln>
                          <a:solidFill>
                            <a:schemeClr val="tx1">
                              <a:lumMod val="95000"/>
                            </a:schemeClr>
                          </a:solidFill>
                        </a:rPr>
                        <a:t>atteindre une cible acquise </a:t>
                      </a:r>
                      <a:r>
                        <a:rPr lang="fr-BE" sz="1700" i="0" dirty="0" smtClean="0">
                          <a:ln>
                            <a:noFill/>
                          </a:ln>
                          <a:solidFill>
                            <a:schemeClr val="tx1">
                              <a:lumMod val="95000"/>
                            </a:schemeClr>
                          </a:solidFill>
                        </a:rPr>
                        <a:t>;</a:t>
                      </a:r>
                    </a:p>
                    <a:p>
                      <a:pPr marL="342900" indent="-342900">
                        <a:buFont typeface="+mj-lt"/>
                        <a:buAutoNum type="arabicPeriod"/>
                      </a:pPr>
                      <a:r>
                        <a:rPr lang="fr-BE" sz="1700" i="0" dirty="0" smtClean="0">
                          <a:ln>
                            <a:noFill/>
                          </a:ln>
                          <a:solidFill>
                            <a:schemeClr val="tx1">
                              <a:lumMod val="95000"/>
                            </a:schemeClr>
                          </a:solidFill>
                        </a:rPr>
                        <a:t>Capacité à réduire ou augmenter le potentiel nuisible d’une munition ;</a:t>
                      </a:r>
                    </a:p>
                    <a:p>
                      <a:pPr marL="342900" indent="-342900">
                        <a:buFont typeface="+mj-lt"/>
                        <a:buAutoNum type="arabicPeriod"/>
                      </a:pPr>
                      <a:r>
                        <a:rPr lang="fr-BE" sz="1700" i="0" dirty="0" smtClean="0">
                          <a:ln>
                            <a:noFill/>
                          </a:ln>
                          <a:solidFill>
                            <a:schemeClr val="tx1">
                              <a:lumMod val="95000"/>
                            </a:schemeClr>
                          </a:solidFill>
                        </a:rPr>
                        <a:t>Capacité</a:t>
                      </a:r>
                      <a:r>
                        <a:rPr lang="fr-BE" sz="1700" i="0" baseline="0" dirty="0" smtClean="0">
                          <a:ln>
                            <a:noFill/>
                          </a:ln>
                          <a:solidFill>
                            <a:schemeClr val="tx1">
                              <a:lumMod val="95000"/>
                            </a:schemeClr>
                          </a:solidFill>
                        </a:rPr>
                        <a:t> à offrir une alternative à la destruction de la cible (neutralisation).</a:t>
                      </a:r>
                    </a:p>
                    <a:p>
                      <a:pPr marL="342900" indent="-342900">
                        <a:buFont typeface="+mj-lt"/>
                        <a:buAutoNum type="arabicPeriod"/>
                      </a:pPr>
                      <a:endParaRPr lang="fr-BE" sz="1700" i="0" baseline="0" dirty="0" smtClean="0">
                        <a:ln>
                          <a:noFill/>
                        </a:ln>
                        <a:solidFill>
                          <a:schemeClr val="tx1">
                            <a:lumMod val="95000"/>
                          </a:schemeClr>
                        </a:solidFill>
                      </a:endParaRPr>
                    </a:p>
                    <a:p>
                      <a:pPr marL="342900" indent="-342900">
                        <a:buFont typeface="+mj-lt"/>
                        <a:buNone/>
                      </a:pPr>
                      <a:r>
                        <a:rPr lang="fr-BE" sz="1700" i="0" baseline="0" dirty="0" smtClean="0">
                          <a:ln>
                            <a:noFill/>
                          </a:ln>
                          <a:solidFill>
                            <a:schemeClr val="tx1">
                              <a:lumMod val="95000"/>
                            </a:schemeClr>
                          </a:solidFill>
                        </a:rPr>
                        <a:t>Ex. : </a:t>
                      </a:r>
                      <a:r>
                        <a:rPr lang="fr-BE" sz="1700" i="1" baseline="0" dirty="0" err="1" smtClean="0">
                          <a:ln>
                            <a:noFill/>
                          </a:ln>
                          <a:solidFill>
                            <a:schemeClr val="tx1">
                              <a:lumMod val="95000"/>
                            </a:schemeClr>
                          </a:solidFill>
                        </a:rPr>
                        <a:t>Precision</a:t>
                      </a:r>
                      <a:r>
                        <a:rPr lang="fr-BE" sz="1700" i="1" baseline="0" dirty="0" smtClean="0">
                          <a:ln>
                            <a:noFill/>
                          </a:ln>
                          <a:solidFill>
                            <a:schemeClr val="tx1">
                              <a:lumMod val="95000"/>
                            </a:schemeClr>
                          </a:solidFill>
                        </a:rPr>
                        <a:t>-</a:t>
                      </a:r>
                      <a:r>
                        <a:rPr lang="fr-BE" sz="1700" i="1" baseline="0" dirty="0" err="1" smtClean="0">
                          <a:ln>
                            <a:noFill/>
                          </a:ln>
                          <a:solidFill>
                            <a:schemeClr val="tx1">
                              <a:lumMod val="95000"/>
                            </a:schemeClr>
                          </a:solidFill>
                        </a:rPr>
                        <a:t>guided</a:t>
                      </a:r>
                      <a:r>
                        <a:rPr lang="fr-BE" sz="1700" i="1" baseline="0" dirty="0" smtClean="0">
                          <a:ln>
                            <a:noFill/>
                          </a:ln>
                          <a:solidFill>
                            <a:schemeClr val="tx1">
                              <a:lumMod val="95000"/>
                            </a:schemeClr>
                          </a:solidFill>
                        </a:rPr>
                        <a:t> munitions (PGM)</a:t>
                      </a:r>
                      <a:r>
                        <a:rPr lang="fr-BE" sz="1700" i="0" baseline="0" dirty="0" smtClean="0">
                          <a:ln>
                            <a:noFill/>
                          </a:ln>
                          <a:solidFill>
                            <a:schemeClr val="tx1">
                              <a:lumMod val="95000"/>
                            </a:schemeClr>
                          </a:solidFill>
                        </a:rPr>
                        <a:t> ; </a:t>
                      </a:r>
                      <a:r>
                        <a:rPr lang="fr-BE" sz="1700" i="1" baseline="0" dirty="0" smtClean="0">
                          <a:ln>
                            <a:noFill/>
                          </a:ln>
                          <a:solidFill>
                            <a:schemeClr val="tx1">
                              <a:lumMod val="95000"/>
                            </a:schemeClr>
                          </a:solidFill>
                        </a:rPr>
                        <a:t>Dime</a:t>
                      </a:r>
                      <a:r>
                        <a:rPr lang="fr-BE" sz="1700" i="0" baseline="0" dirty="0" smtClean="0">
                          <a:ln>
                            <a:noFill/>
                          </a:ln>
                          <a:solidFill>
                            <a:schemeClr val="tx1">
                              <a:lumMod val="95000"/>
                            </a:schemeClr>
                          </a:solidFill>
                        </a:rPr>
                        <a:t> ; </a:t>
                      </a:r>
                      <a:r>
                        <a:rPr lang="fr-BE" sz="1700" i="1" baseline="0" dirty="0" smtClean="0">
                          <a:ln>
                            <a:noFill/>
                          </a:ln>
                          <a:solidFill>
                            <a:schemeClr val="tx1">
                              <a:lumMod val="95000"/>
                            </a:schemeClr>
                          </a:solidFill>
                        </a:rPr>
                        <a:t>Blackout-</a:t>
                      </a:r>
                      <a:r>
                        <a:rPr lang="fr-BE" sz="1700" i="1" baseline="0" dirty="0" err="1" smtClean="0">
                          <a:ln>
                            <a:noFill/>
                          </a:ln>
                          <a:solidFill>
                            <a:schemeClr val="tx1">
                              <a:lumMod val="95000"/>
                            </a:schemeClr>
                          </a:solidFill>
                        </a:rPr>
                        <a:t>bomb</a:t>
                      </a:r>
                      <a:r>
                        <a:rPr lang="fr-BE" sz="1700" i="0" baseline="0" dirty="0" smtClean="0">
                          <a:ln>
                            <a:noFill/>
                          </a:ln>
                          <a:solidFill>
                            <a:schemeClr val="tx1">
                              <a:lumMod val="95000"/>
                            </a:schemeClr>
                          </a:solidFill>
                        </a:rPr>
                        <a:t> (CBU-94).</a:t>
                      </a:r>
                    </a:p>
                    <a:p>
                      <a:pPr marL="342900" indent="-342900">
                        <a:buFont typeface="+mj-lt"/>
                        <a:buNone/>
                      </a:pPr>
                      <a:endParaRPr lang="fr-BE" sz="1700" i="0" baseline="0" dirty="0" smtClean="0">
                        <a:ln>
                          <a:noFill/>
                        </a:ln>
                        <a:solidFill>
                          <a:schemeClr val="tx1">
                            <a:lumMod val="95000"/>
                          </a:schemeClr>
                        </a:solidFill>
                      </a:endParaRPr>
                    </a:p>
                    <a:p>
                      <a:pPr marL="342900" indent="-342900">
                        <a:buFont typeface="+mj-lt"/>
                        <a:buNone/>
                      </a:pPr>
                      <a:endParaRPr lang="fr-BE" sz="1700" i="0" baseline="0" dirty="0" smtClean="0">
                        <a:ln>
                          <a:noFill/>
                        </a:ln>
                        <a:solidFill>
                          <a:schemeClr val="tx1">
                            <a:lumMod val="95000"/>
                          </a:schemeClr>
                        </a:solidFill>
                      </a:endParaRPr>
                    </a:p>
                    <a:p>
                      <a:pPr marL="342900" indent="-342900">
                        <a:buFont typeface="+mj-lt"/>
                        <a:buNone/>
                      </a:pPr>
                      <a:r>
                        <a:rPr lang="fr-BE" sz="1700" i="0" baseline="0" dirty="0" smtClean="0">
                          <a:ln>
                            <a:noFill/>
                          </a:ln>
                          <a:solidFill>
                            <a:schemeClr val="tx1">
                              <a:lumMod val="95000"/>
                            </a:schemeClr>
                          </a:solidFill>
                          <a:sym typeface="Wingdings" pitchFamily="2" charset="2"/>
                        </a:rPr>
                        <a:t> Plutôt lié à la munition</a:t>
                      </a:r>
                      <a:endParaRPr lang="fr-BE" sz="1700" i="0" dirty="0">
                        <a:ln>
                          <a:noFill/>
                        </a:ln>
                        <a:solidFill>
                          <a:schemeClr val="tx1">
                            <a:lumMod val="95000"/>
                          </a:schemeClr>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342900" indent="-342900">
                        <a:buFont typeface="+mj-lt"/>
                        <a:buAutoNum type="arabicPeriod"/>
                      </a:pPr>
                      <a:r>
                        <a:rPr lang="fr-BE" sz="1700" i="0" dirty="0" smtClean="0">
                          <a:solidFill>
                            <a:schemeClr val="tx1">
                              <a:lumMod val="95000"/>
                            </a:schemeClr>
                          </a:solidFill>
                        </a:rPr>
                        <a:t>Capacité à </a:t>
                      </a:r>
                      <a:r>
                        <a:rPr lang="fr-BE" sz="1700" b="1" i="0" dirty="0" smtClean="0">
                          <a:solidFill>
                            <a:schemeClr val="tx1">
                              <a:lumMod val="95000"/>
                            </a:schemeClr>
                          </a:solidFill>
                        </a:rPr>
                        <a:t>acquérir la cible</a:t>
                      </a:r>
                      <a:r>
                        <a:rPr lang="fr-BE" sz="1700" b="1" i="0" baseline="0" dirty="0" smtClean="0">
                          <a:solidFill>
                            <a:schemeClr val="tx1">
                              <a:lumMod val="95000"/>
                            </a:schemeClr>
                          </a:solidFill>
                        </a:rPr>
                        <a:t> adéquate</a:t>
                      </a:r>
                      <a:r>
                        <a:rPr lang="fr-BE" sz="1700" i="0" baseline="0" dirty="0" smtClean="0">
                          <a:solidFill>
                            <a:schemeClr val="tx1">
                              <a:lumMod val="95000"/>
                            </a:schemeClr>
                          </a:solidFill>
                        </a:rPr>
                        <a:t> ;</a:t>
                      </a:r>
                    </a:p>
                    <a:p>
                      <a:pPr marL="342900" indent="-342900">
                        <a:buFont typeface="+mj-lt"/>
                        <a:buAutoNum type="arabicPeriod"/>
                      </a:pPr>
                      <a:r>
                        <a:rPr lang="fr-BE" sz="1700" i="0" baseline="0" dirty="0" smtClean="0">
                          <a:solidFill>
                            <a:schemeClr val="tx1">
                              <a:lumMod val="95000"/>
                            </a:schemeClr>
                          </a:solidFill>
                        </a:rPr>
                        <a:t>Capacité à détecter, identifier et suivre une cible potentielle et surveiller ses environs ;</a:t>
                      </a:r>
                    </a:p>
                    <a:p>
                      <a:pPr marL="342900" indent="-342900">
                        <a:buFont typeface="+mj-lt"/>
                        <a:buAutoNum type="arabicPeriod"/>
                      </a:pPr>
                      <a:r>
                        <a:rPr lang="fr-BE" sz="1700" b="1" i="0" baseline="0" dirty="0" smtClean="0">
                          <a:solidFill>
                            <a:schemeClr val="tx1">
                              <a:lumMod val="95000"/>
                            </a:schemeClr>
                          </a:solidFill>
                        </a:rPr>
                        <a:t>Capacité d’appréhension</a:t>
                      </a:r>
                      <a:r>
                        <a:rPr lang="fr-BE" sz="1700" i="0" baseline="0" dirty="0" smtClean="0">
                          <a:solidFill>
                            <a:schemeClr val="tx1">
                              <a:lumMod val="95000"/>
                            </a:schemeClr>
                          </a:solidFill>
                        </a:rPr>
                        <a:t> du champ de bataille.</a:t>
                      </a:r>
                    </a:p>
                    <a:p>
                      <a:pPr marL="342900" indent="-342900">
                        <a:buFont typeface="+mj-lt"/>
                        <a:buAutoNum type="arabicPeriod"/>
                      </a:pPr>
                      <a:endParaRPr lang="fr-BE" sz="1700" i="0" baseline="0" dirty="0" smtClean="0">
                        <a:solidFill>
                          <a:schemeClr val="tx1">
                            <a:lumMod val="95000"/>
                          </a:schemeClr>
                        </a:solidFill>
                      </a:endParaRPr>
                    </a:p>
                    <a:p>
                      <a:pPr marL="342900" indent="-342900">
                        <a:buFont typeface="+mj-lt"/>
                        <a:buNone/>
                      </a:pPr>
                      <a:endParaRPr lang="fr-BE" sz="1700" i="0" baseline="0" dirty="0" smtClean="0">
                        <a:solidFill>
                          <a:schemeClr val="tx1">
                            <a:lumMod val="95000"/>
                          </a:schemeClr>
                        </a:solidFill>
                      </a:endParaRPr>
                    </a:p>
                    <a:p>
                      <a:pPr marL="342900" indent="-342900">
                        <a:buFont typeface="+mj-lt"/>
                        <a:buNone/>
                      </a:pPr>
                      <a:r>
                        <a:rPr lang="fr-BE" sz="1700" i="0" baseline="0" dirty="0" smtClean="0">
                          <a:solidFill>
                            <a:schemeClr val="tx1">
                              <a:lumMod val="95000"/>
                            </a:schemeClr>
                          </a:solidFill>
                        </a:rPr>
                        <a:t>Ex. : </a:t>
                      </a:r>
                      <a:r>
                        <a:rPr lang="fr-BE" sz="1700" i="1" baseline="0" dirty="0" smtClean="0">
                          <a:solidFill>
                            <a:schemeClr val="tx1">
                              <a:lumMod val="95000"/>
                            </a:schemeClr>
                          </a:solidFill>
                        </a:rPr>
                        <a:t>JSTARS</a:t>
                      </a:r>
                      <a:r>
                        <a:rPr lang="fr-BE" sz="1700" i="0" baseline="0" dirty="0" smtClean="0">
                          <a:solidFill>
                            <a:schemeClr val="tx1">
                              <a:lumMod val="95000"/>
                            </a:schemeClr>
                          </a:solidFill>
                        </a:rPr>
                        <a:t> ; ensemble d’un système </a:t>
                      </a:r>
                      <a:r>
                        <a:rPr lang="fr-BE" sz="1700" i="1" baseline="0" dirty="0" smtClean="0">
                          <a:solidFill>
                            <a:schemeClr val="tx1">
                              <a:lumMod val="95000"/>
                            </a:schemeClr>
                          </a:solidFill>
                        </a:rPr>
                        <a:t>C4ISR</a:t>
                      </a:r>
                      <a:r>
                        <a:rPr lang="fr-BE" sz="1700" i="0" baseline="0" dirty="0" smtClean="0">
                          <a:solidFill>
                            <a:schemeClr val="tx1">
                              <a:lumMod val="95000"/>
                            </a:schemeClr>
                          </a:solidFill>
                        </a:rPr>
                        <a:t> (Command, Control, Communications, Computers, Intelligence, Surveillance and Reconnaissance).</a:t>
                      </a:r>
                    </a:p>
                    <a:p>
                      <a:pPr marL="342900" indent="-342900">
                        <a:buFont typeface="+mj-lt"/>
                        <a:buNone/>
                      </a:pPr>
                      <a:r>
                        <a:rPr lang="fr-BE" sz="1700" i="0" baseline="0" dirty="0" smtClean="0">
                          <a:solidFill>
                            <a:schemeClr val="tx1">
                              <a:lumMod val="95000"/>
                            </a:schemeClr>
                          </a:solidFill>
                          <a:sym typeface="Wingdings" pitchFamily="2" charset="2"/>
                        </a:rPr>
                        <a:t> Plutôt lié à un ensemble d’éléments</a:t>
                      </a:r>
                      <a:endParaRPr lang="fr-BE" sz="1700" i="0" baseline="0" dirty="0" smtClean="0">
                        <a:solidFill>
                          <a:schemeClr val="tx1">
                            <a:lumMod val="95000"/>
                          </a:schemeClr>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r>
            </a:tbl>
          </a:graphicData>
        </a:graphic>
      </p:graphicFrame>
      <p:sp>
        <p:nvSpPr>
          <p:cNvPr id="12" name="ZoneTexte 11"/>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H2 : Les nouvelles technologies, une assurance du respect des principes de précaution dans l’attaque ? (</a:t>
            </a:r>
            <a:r>
              <a:rPr lang="fr-BE" sz="2200" b="1" dirty="0" smtClean="0">
                <a:solidFill>
                  <a:schemeClr val="tx1">
                    <a:lumMod val="95000"/>
                  </a:schemeClr>
                </a:solidFill>
                <a:ea typeface="Times New Roman" pitchFamily="18" charset="0"/>
                <a:cs typeface="Arial" pitchFamily="34" charset="0"/>
              </a:rPr>
              <a:t>3/8</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539552" y="1275725"/>
            <a:ext cx="8064896" cy="2092881"/>
          </a:xfrm>
          <a:prstGeom prst="rect">
            <a:avLst/>
          </a:prstGeom>
        </p:spPr>
        <p:txBody>
          <a:bodyPr wrap="square">
            <a:spAutoFit/>
          </a:bodyPr>
          <a:lstStyle/>
          <a:p>
            <a:pPr lvl="0"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Quelles</a:t>
            </a:r>
            <a:r>
              <a:rPr kumimoji="0" lang="fr-BE" b="1" i="0" u="none" strike="noStrike" cap="none" normalizeH="0" dirty="0" smtClean="0">
                <a:ln>
                  <a:noFill/>
                </a:ln>
                <a:solidFill>
                  <a:schemeClr val="tx1">
                    <a:lumMod val="95000"/>
                  </a:schemeClr>
                </a:solidFill>
                <a:effectLst/>
                <a:ea typeface="Times New Roman" pitchFamily="18" charset="0"/>
                <a:cs typeface="Arial" pitchFamily="34" charset="0"/>
              </a:rPr>
              <a:t> nouvelles technologies?</a:t>
            </a:r>
            <a:endPar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marL="342900" lvl="0" indent="-342900" eaLnBrk="0" fontAlgn="base" hangingPunct="0">
              <a:spcBef>
                <a:spcPct val="0"/>
              </a:spcBef>
              <a:spcAft>
                <a:spcPct val="0"/>
              </a:spcAft>
            </a:pPr>
            <a:endParaRPr kumimoji="0" lang="fr-BE" sz="1600"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marL="342900" lvl="0" indent="-342900" eaLnBrk="0" fontAlgn="base" hangingPunct="0">
              <a:spcBef>
                <a:spcPct val="0"/>
              </a:spcBef>
              <a:spcAft>
                <a:spcPct val="0"/>
              </a:spcAft>
            </a:pPr>
            <a:r>
              <a:rPr lang="fr-BE" sz="1600" dirty="0" smtClean="0">
                <a:solidFill>
                  <a:schemeClr val="tx1">
                    <a:lumMod val="95000"/>
                  </a:schemeClr>
                </a:solidFill>
                <a:ea typeface="Times New Roman" pitchFamily="18" charset="0"/>
                <a:cs typeface="Arial" pitchFamily="34" charset="0"/>
              </a:rPr>
              <a:t>Dans les précédents les plus discutés :</a:t>
            </a:r>
          </a:p>
          <a:p>
            <a:pPr marL="800100" lvl="1" indent="-342900" eaLnBrk="0" fontAlgn="base" hangingPunct="0">
              <a:spcBef>
                <a:spcPct val="0"/>
              </a:spcBef>
              <a:spcAft>
                <a:spcPct val="0"/>
              </a:spcAft>
              <a:buFont typeface="Wingdings" pitchFamily="2" charset="2"/>
              <a:buChar char="§"/>
            </a:pPr>
            <a:r>
              <a:rPr lang="fr-BE" sz="1600" dirty="0" smtClean="0">
                <a:solidFill>
                  <a:schemeClr val="tx1">
                    <a:lumMod val="95000"/>
                  </a:schemeClr>
                </a:solidFill>
                <a:ea typeface="Times New Roman" pitchFamily="18" charset="0"/>
                <a:cs typeface="Arial" pitchFamily="34" charset="0"/>
              </a:rPr>
              <a:t>Attaque sur la </a:t>
            </a:r>
            <a:r>
              <a:rPr lang="fr-BE" sz="1600" dirty="0" err="1" smtClean="0">
                <a:solidFill>
                  <a:schemeClr val="tx1">
                    <a:lumMod val="95000"/>
                  </a:schemeClr>
                </a:solidFill>
                <a:ea typeface="Times New Roman" pitchFamily="18" charset="0"/>
                <a:cs typeface="Arial" pitchFamily="34" charset="0"/>
              </a:rPr>
              <a:t>Radio-télévision</a:t>
            </a:r>
            <a:r>
              <a:rPr lang="fr-BE" sz="1600" dirty="0" smtClean="0">
                <a:solidFill>
                  <a:schemeClr val="tx1">
                    <a:lumMod val="95000"/>
                  </a:schemeClr>
                </a:solidFill>
                <a:ea typeface="Times New Roman" pitchFamily="18" charset="0"/>
                <a:cs typeface="Arial" pitchFamily="34" charset="0"/>
              </a:rPr>
              <a:t> serbe ;</a:t>
            </a:r>
          </a:p>
          <a:p>
            <a:pPr marL="800100" lvl="1" indent="-342900" eaLnBrk="0" fontAlgn="base" hangingPunct="0">
              <a:spcBef>
                <a:spcPct val="0"/>
              </a:spcBef>
              <a:spcAft>
                <a:spcPct val="0"/>
              </a:spcAft>
              <a:buFont typeface="Wingdings" pitchFamily="2" charset="2"/>
              <a:buChar char="§"/>
            </a:pPr>
            <a:r>
              <a:rPr lang="fr-BE" sz="1600" dirty="0" smtClean="0">
                <a:solidFill>
                  <a:schemeClr val="tx1">
                    <a:lumMod val="95000"/>
                  </a:schemeClr>
                </a:solidFill>
                <a:ea typeface="Times New Roman" pitchFamily="18" charset="0"/>
                <a:cs typeface="Arial" pitchFamily="34" charset="0"/>
              </a:rPr>
              <a:t>Attaque sur le pont de </a:t>
            </a:r>
            <a:r>
              <a:rPr lang="fr-BE" sz="1600" dirty="0" err="1" smtClean="0">
                <a:solidFill>
                  <a:schemeClr val="tx1">
                    <a:lumMod val="95000"/>
                  </a:schemeClr>
                </a:solidFill>
                <a:ea typeface="Times New Roman" pitchFamily="18" charset="0"/>
                <a:cs typeface="Arial" pitchFamily="34" charset="0"/>
              </a:rPr>
              <a:t>Grdelica</a:t>
            </a:r>
            <a:r>
              <a:rPr lang="fr-BE" sz="1600" dirty="0" smtClean="0">
                <a:solidFill>
                  <a:schemeClr val="tx1">
                    <a:lumMod val="95000"/>
                  </a:schemeClr>
                </a:solidFill>
                <a:ea typeface="Times New Roman" pitchFamily="18" charset="0"/>
                <a:cs typeface="Arial" pitchFamily="34" charset="0"/>
              </a:rPr>
              <a:t> ;</a:t>
            </a:r>
          </a:p>
          <a:p>
            <a:pPr marL="800100" lvl="1" indent="-342900" eaLnBrk="0" fontAlgn="base" hangingPunct="0">
              <a:spcBef>
                <a:spcPct val="0"/>
              </a:spcBef>
              <a:spcAft>
                <a:spcPct val="0"/>
              </a:spcAft>
              <a:buFont typeface="Wingdings" pitchFamily="2" charset="2"/>
              <a:buChar char="§"/>
            </a:pPr>
            <a:r>
              <a:rPr lang="fr-BE" sz="1600" dirty="0" smtClean="0">
                <a:solidFill>
                  <a:schemeClr val="tx1">
                    <a:lumMod val="95000"/>
                  </a:schemeClr>
                </a:solidFill>
                <a:ea typeface="Times New Roman" pitchFamily="18" charset="0"/>
                <a:cs typeface="Arial" pitchFamily="34" charset="0"/>
              </a:rPr>
              <a:t>Attaque des camions-citernes de l’OTAN ;</a:t>
            </a:r>
          </a:p>
          <a:p>
            <a:pPr marL="800100" lvl="1" indent="-342900" eaLnBrk="0" fontAlgn="base" hangingPunct="0">
              <a:spcBef>
                <a:spcPct val="0"/>
              </a:spcBef>
              <a:spcAft>
                <a:spcPct val="0"/>
              </a:spcAft>
              <a:buFont typeface="Wingdings" pitchFamily="2" charset="2"/>
              <a:buChar char="§"/>
            </a:pPr>
            <a:r>
              <a:rPr lang="fr-BE" sz="1600" dirty="0" smtClean="0">
                <a:solidFill>
                  <a:schemeClr val="tx1">
                    <a:lumMod val="95000"/>
                  </a:schemeClr>
                </a:solidFill>
                <a:ea typeface="Times New Roman" pitchFamily="18" charset="0"/>
                <a:cs typeface="Arial" pitchFamily="34" charset="0"/>
              </a:rPr>
              <a:t>…</a:t>
            </a:r>
          </a:p>
          <a:p>
            <a:pPr marL="342900" lvl="0" indent="-342900" eaLnBrk="0" fontAlgn="base" hangingPunct="0">
              <a:spcBef>
                <a:spcPct val="0"/>
              </a:spcBef>
              <a:spcAft>
                <a:spcPct val="0"/>
              </a:spcAft>
            </a:pPr>
            <a:endParaRPr lang="fr-BE" sz="1600" dirty="0" smtClean="0">
              <a:solidFill>
                <a:schemeClr val="tx1">
                  <a:lumMod val="95000"/>
                </a:schemeClr>
              </a:solidFill>
              <a:ea typeface="Times New Roman" pitchFamily="18" charset="0"/>
              <a:cs typeface="Arial" pitchFamily="34" charset="0"/>
            </a:endParaRPr>
          </a:p>
        </p:txBody>
      </p:sp>
      <p:sp>
        <p:nvSpPr>
          <p:cNvPr id="11" name="ZoneTexte 10"/>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H2 : Les nouvelles technologies, une assurance du respect des principes de précaution dans l’attaque ? (</a:t>
            </a:r>
            <a:r>
              <a:rPr lang="fr-BE" sz="2200" b="1" dirty="0" smtClean="0">
                <a:solidFill>
                  <a:schemeClr val="tx1">
                    <a:lumMod val="95000"/>
                  </a:schemeClr>
                </a:solidFill>
                <a:ea typeface="Times New Roman" pitchFamily="18" charset="0"/>
                <a:cs typeface="Arial" pitchFamily="34" charset="0"/>
              </a:rPr>
              <a:t>3/8</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539552" y="1275725"/>
            <a:ext cx="8064896" cy="3323987"/>
          </a:xfrm>
          <a:prstGeom prst="rect">
            <a:avLst/>
          </a:prstGeom>
        </p:spPr>
        <p:txBody>
          <a:bodyPr wrap="square">
            <a:spAutoFit/>
          </a:bodyPr>
          <a:lstStyle/>
          <a:p>
            <a:pPr lvl="0"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Quelles</a:t>
            </a:r>
            <a:r>
              <a:rPr kumimoji="0" lang="fr-BE" b="1" i="0" u="none" strike="noStrike" cap="none" normalizeH="0" dirty="0" smtClean="0">
                <a:ln>
                  <a:noFill/>
                </a:ln>
                <a:solidFill>
                  <a:schemeClr val="tx1">
                    <a:lumMod val="95000"/>
                  </a:schemeClr>
                </a:solidFill>
                <a:effectLst/>
                <a:ea typeface="Times New Roman" pitchFamily="18" charset="0"/>
                <a:cs typeface="Arial" pitchFamily="34" charset="0"/>
              </a:rPr>
              <a:t> nouvelles technologies?</a:t>
            </a:r>
            <a:endPar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marL="342900" lvl="0" indent="-342900" eaLnBrk="0" fontAlgn="base" hangingPunct="0">
              <a:spcBef>
                <a:spcPct val="0"/>
              </a:spcBef>
              <a:spcAft>
                <a:spcPct val="0"/>
              </a:spcAft>
            </a:pPr>
            <a:endParaRPr kumimoji="0" lang="fr-BE" sz="1600"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marL="342900" lvl="0" indent="-342900" eaLnBrk="0" fontAlgn="base" hangingPunct="0">
              <a:spcBef>
                <a:spcPct val="0"/>
              </a:spcBef>
              <a:spcAft>
                <a:spcPct val="0"/>
              </a:spcAft>
            </a:pPr>
            <a:r>
              <a:rPr lang="fr-BE" sz="1600" dirty="0" smtClean="0">
                <a:solidFill>
                  <a:schemeClr val="tx1">
                    <a:lumMod val="95000"/>
                  </a:schemeClr>
                </a:solidFill>
                <a:ea typeface="Times New Roman" pitchFamily="18" charset="0"/>
                <a:cs typeface="Arial" pitchFamily="34" charset="0"/>
              </a:rPr>
              <a:t>Dans les précédents les plus discutés :</a:t>
            </a:r>
          </a:p>
          <a:p>
            <a:pPr marL="800100" lvl="1" indent="-342900" eaLnBrk="0" fontAlgn="base" hangingPunct="0">
              <a:spcBef>
                <a:spcPct val="0"/>
              </a:spcBef>
              <a:spcAft>
                <a:spcPct val="0"/>
              </a:spcAft>
              <a:buFont typeface="Wingdings" pitchFamily="2" charset="2"/>
              <a:buChar char="§"/>
            </a:pPr>
            <a:r>
              <a:rPr lang="fr-BE" sz="1600" dirty="0" smtClean="0">
                <a:solidFill>
                  <a:schemeClr val="tx1">
                    <a:lumMod val="95000"/>
                  </a:schemeClr>
                </a:solidFill>
                <a:ea typeface="Times New Roman" pitchFamily="18" charset="0"/>
                <a:cs typeface="Arial" pitchFamily="34" charset="0"/>
              </a:rPr>
              <a:t>Attaque sur la </a:t>
            </a:r>
            <a:r>
              <a:rPr lang="fr-BE" sz="1600" dirty="0" err="1" smtClean="0">
                <a:solidFill>
                  <a:schemeClr val="tx1">
                    <a:lumMod val="95000"/>
                  </a:schemeClr>
                </a:solidFill>
                <a:ea typeface="Times New Roman" pitchFamily="18" charset="0"/>
                <a:cs typeface="Arial" pitchFamily="34" charset="0"/>
              </a:rPr>
              <a:t>Radio-télévision</a:t>
            </a:r>
            <a:r>
              <a:rPr lang="fr-BE" sz="1600" dirty="0" smtClean="0">
                <a:solidFill>
                  <a:schemeClr val="tx1">
                    <a:lumMod val="95000"/>
                  </a:schemeClr>
                </a:solidFill>
                <a:ea typeface="Times New Roman" pitchFamily="18" charset="0"/>
                <a:cs typeface="Arial" pitchFamily="34" charset="0"/>
              </a:rPr>
              <a:t> serbe ;</a:t>
            </a:r>
          </a:p>
          <a:p>
            <a:pPr marL="800100" lvl="1" indent="-342900" eaLnBrk="0" fontAlgn="base" hangingPunct="0">
              <a:spcBef>
                <a:spcPct val="0"/>
              </a:spcBef>
              <a:spcAft>
                <a:spcPct val="0"/>
              </a:spcAft>
              <a:buFont typeface="Wingdings" pitchFamily="2" charset="2"/>
              <a:buChar char="§"/>
            </a:pPr>
            <a:r>
              <a:rPr lang="fr-BE" sz="1600" dirty="0" smtClean="0">
                <a:solidFill>
                  <a:schemeClr val="tx1">
                    <a:lumMod val="95000"/>
                  </a:schemeClr>
                </a:solidFill>
                <a:ea typeface="Times New Roman" pitchFamily="18" charset="0"/>
                <a:cs typeface="Arial" pitchFamily="34" charset="0"/>
              </a:rPr>
              <a:t>Attaque sur le pont de </a:t>
            </a:r>
            <a:r>
              <a:rPr lang="fr-BE" sz="1600" dirty="0" err="1" smtClean="0">
                <a:solidFill>
                  <a:schemeClr val="tx1">
                    <a:lumMod val="95000"/>
                  </a:schemeClr>
                </a:solidFill>
                <a:ea typeface="Times New Roman" pitchFamily="18" charset="0"/>
                <a:cs typeface="Arial" pitchFamily="34" charset="0"/>
              </a:rPr>
              <a:t>Grdelica</a:t>
            </a:r>
            <a:r>
              <a:rPr lang="fr-BE" sz="1600" dirty="0" smtClean="0">
                <a:solidFill>
                  <a:schemeClr val="tx1">
                    <a:lumMod val="95000"/>
                  </a:schemeClr>
                </a:solidFill>
                <a:ea typeface="Times New Roman" pitchFamily="18" charset="0"/>
                <a:cs typeface="Arial" pitchFamily="34" charset="0"/>
              </a:rPr>
              <a:t> ;</a:t>
            </a:r>
          </a:p>
          <a:p>
            <a:pPr marL="800100" lvl="1" indent="-342900" eaLnBrk="0" fontAlgn="base" hangingPunct="0">
              <a:spcBef>
                <a:spcPct val="0"/>
              </a:spcBef>
              <a:spcAft>
                <a:spcPct val="0"/>
              </a:spcAft>
              <a:buFont typeface="Wingdings" pitchFamily="2" charset="2"/>
              <a:buChar char="§"/>
            </a:pPr>
            <a:r>
              <a:rPr lang="fr-BE" sz="1600" dirty="0" smtClean="0">
                <a:solidFill>
                  <a:schemeClr val="tx1">
                    <a:lumMod val="95000"/>
                  </a:schemeClr>
                </a:solidFill>
                <a:ea typeface="Times New Roman" pitchFamily="18" charset="0"/>
                <a:cs typeface="Arial" pitchFamily="34" charset="0"/>
              </a:rPr>
              <a:t>Attaque des camions-citernes de l’OTAN ;</a:t>
            </a:r>
          </a:p>
          <a:p>
            <a:pPr marL="800100" lvl="1" indent="-342900" eaLnBrk="0" fontAlgn="base" hangingPunct="0">
              <a:spcBef>
                <a:spcPct val="0"/>
              </a:spcBef>
              <a:spcAft>
                <a:spcPct val="0"/>
              </a:spcAft>
              <a:buFont typeface="Wingdings" pitchFamily="2" charset="2"/>
              <a:buChar char="§"/>
            </a:pPr>
            <a:r>
              <a:rPr lang="fr-BE" sz="1600" dirty="0" smtClean="0">
                <a:solidFill>
                  <a:schemeClr val="tx1">
                    <a:lumMod val="95000"/>
                  </a:schemeClr>
                </a:solidFill>
                <a:ea typeface="Times New Roman" pitchFamily="18" charset="0"/>
                <a:cs typeface="Arial" pitchFamily="34" charset="0"/>
              </a:rPr>
              <a:t>…</a:t>
            </a:r>
          </a:p>
          <a:p>
            <a:pPr marL="342900" lvl="0" indent="-342900" eaLnBrk="0" fontAlgn="base" hangingPunct="0">
              <a:spcBef>
                <a:spcPct val="0"/>
              </a:spcBef>
              <a:spcAft>
                <a:spcPct val="0"/>
              </a:spcAft>
            </a:pPr>
            <a:endParaRPr lang="fr-BE" sz="1600" dirty="0" smtClean="0">
              <a:solidFill>
                <a:schemeClr val="tx1">
                  <a:lumMod val="95000"/>
                </a:schemeClr>
              </a:solidFill>
              <a:ea typeface="Times New Roman" pitchFamily="18" charset="0"/>
              <a:cs typeface="Arial" pitchFamily="34" charset="0"/>
            </a:endParaRPr>
          </a:p>
          <a:p>
            <a:pPr marL="342900" lvl="0" indent="-342900" eaLnBrk="0" fontAlgn="base" hangingPunct="0">
              <a:spcBef>
                <a:spcPct val="0"/>
              </a:spcBef>
              <a:spcAft>
                <a:spcPct val="0"/>
              </a:spcAft>
            </a:pPr>
            <a:r>
              <a:rPr lang="fr-BE" sz="1600" dirty="0" smtClean="0">
                <a:solidFill>
                  <a:schemeClr val="tx1">
                    <a:lumMod val="95000"/>
                  </a:schemeClr>
                </a:solidFill>
                <a:ea typeface="Times New Roman" pitchFamily="18" charset="0"/>
                <a:cs typeface="Arial" pitchFamily="34" charset="0"/>
              </a:rPr>
              <a:t>Où se situe le problème? Alors que, assumé ou non, le discours sur le rôle présenté comme primordial des PGM reste dominant :</a:t>
            </a:r>
          </a:p>
          <a:p>
            <a:pPr marL="342900" lvl="0" indent="-342900" eaLnBrk="0" fontAlgn="base" hangingPunct="0">
              <a:spcBef>
                <a:spcPct val="0"/>
              </a:spcBef>
              <a:spcAft>
                <a:spcPct val="0"/>
              </a:spcAft>
              <a:buFont typeface="+mj-lt"/>
              <a:buAutoNum type="arabicPeriod"/>
            </a:pPr>
            <a:r>
              <a:rPr lang="fr-BE" sz="1600" dirty="0" smtClean="0">
                <a:solidFill>
                  <a:schemeClr val="tx1">
                    <a:lumMod val="95000"/>
                  </a:schemeClr>
                </a:solidFill>
                <a:ea typeface="Times New Roman" pitchFamily="18" charset="0"/>
                <a:cs typeface="Arial" pitchFamily="34" charset="0"/>
              </a:rPr>
              <a:t>Dans les médias (images spectaculaires, emploi d’un vocable rassurant) ;</a:t>
            </a:r>
          </a:p>
          <a:p>
            <a:pPr marL="342900" indent="-342900" eaLnBrk="0" fontAlgn="base" hangingPunct="0">
              <a:spcBef>
                <a:spcPct val="0"/>
              </a:spcBef>
              <a:spcAft>
                <a:spcPct val="0"/>
              </a:spcAft>
              <a:buFont typeface="+mj-lt"/>
              <a:buAutoNum type="arabicPeriod"/>
            </a:pPr>
            <a:r>
              <a:rPr lang="fr-BE" sz="1600" dirty="0" smtClean="0">
                <a:solidFill>
                  <a:schemeClr val="tx1">
                    <a:lumMod val="95000"/>
                  </a:schemeClr>
                </a:solidFill>
                <a:ea typeface="Times New Roman" pitchFamily="18" charset="0"/>
                <a:cs typeface="Arial" pitchFamily="34" charset="0"/>
              </a:rPr>
              <a:t>Auprès d’acteurs non gouvernementaux, </a:t>
            </a:r>
            <a:r>
              <a:rPr lang="fr-BE" sz="1600" dirty="0" err="1" smtClean="0">
                <a:solidFill>
                  <a:schemeClr val="tx1">
                    <a:lumMod val="95000"/>
                  </a:schemeClr>
                </a:solidFill>
                <a:ea typeface="Times New Roman" pitchFamily="18" charset="0"/>
                <a:cs typeface="Arial" pitchFamily="34" charset="0"/>
              </a:rPr>
              <a:t>ONGs</a:t>
            </a:r>
            <a:r>
              <a:rPr lang="fr-BE" sz="1600" dirty="0" smtClean="0">
                <a:solidFill>
                  <a:schemeClr val="tx1">
                    <a:lumMod val="95000"/>
                  </a:schemeClr>
                </a:solidFill>
                <a:ea typeface="Times New Roman" pitchFamily="18" charset="0"/>
                <a:cs typeface="Arial" pitchFamily="34" charset="0"/>
              </a:rPr>
              <a:t>, </a:t>
            </a:r>
            <a:r>
              <a:rPr lang="fr-BE" sz="1600" dirty="0" err="1" smtClean="0">
                <a:solidFill>
                  <a:schemeClr val="tx1">
                    <a:lumMod val="95000"/>
                  </a:schemeClr>
                </a:solidFill>
                <a:ea typeface="Times New Roman" pitchFamily="18" charset="0"/>
                <a:cs typeface="Arial" pitchFamily="34" charset="0"/>
              </a:rPr>
              <a:t>etc</a:t>
            </a:r>
            <a:r>
              <a:rPr lang="fr-BE" sz="1600" dirty="0" smtClean="0">
                <a:solidFill>
                  <a:schemeClr val="tx1">
                    <a:lumMod val="95000"/>
                  </a:schemeClr>
                </a:solidFill>
                <a:ea typeface="Times New Roman" pitchFamily="18" charset="0"/>
                <a:cs typeface="Arial" pitchFamily="34" charset="0"/>
              </a:rPr>
              <a:t> (souvent mal informés et abusés par le caractère rassurant de bombes intelligentes).</a:t>
            </a:r>
            <a:endParaRPr kumimoji="0" lang="fr-BE" sz="1200" i="0" u="none" strike="noStrike" cap="none" normalizeH="0" baseline="0" dirty="0" smtClean="0">
              <a:ln>
                <a:noFill/>
              </a:ln>
              <a:solidFill>
                <a:schemeClr val="tx1">
                  <a:lumMod val="95000"/>
                </a:schemeClr>
              </a:solidFill>
              <a:effectLst/>
              <a:ea typeface="Times New Roman" pitchFamily="18" charset="0"/>
              <a:cs typeface="Arial" pitchFamily="34" charset="0"/>
            </a:endParaRPr>
          </a:p>
        </p:txBody>
      </p:sp>
      <p:sp>
        <p:nvSpPr>
          <p:cNvPr id="9" name="ZoneTexte 8"/>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H2 : Les nouvelles technologies, une assurance du respect des principes de précaution dans l’attaque ? (</a:t>
            </a:r>
            <a:r>
              <a:rPr lang="fr-BE" sz="2200" b="1" dirty="0" smtClean="0">
                <a:solidFill>
                  <a:schemeClr val="tx1">
                    <a:lumMod val="95000"/>
                  </a:schemeClr>
                </a:solidFill>
                <a:ea typeface="Times New Roman" pitchFamily="18" charset="0"/>
                <a:cs typeface="Arial" pitchFamily="34" charset="0"/>
              </a:rPr>
              <a:t>3/8</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539552" y="1275725"/>
            <a:ext cx="8064896" cy="5355312"/>
          </a:xfrm>
          <a:prstGeom prst="rect">
            <a:avLst/>
          </a:prstGeom>
        </p:spPr>
        <p:txBody>
          <a:bodyPr wrap="square">
            <a:spAutoFit/>
          </a:bodyPr>
          <a:lstStyle/>
          <a:p>
            <a:pPr lvl="0"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Quelles</a:t>
            </a:r>
            <a:r>
              <a:rPr kumimoji="0" lang="fr-BE" b="1" i="0" u="none" strike="noStrike" cap="none" normalizeH="0" dirty="0" smtClean="0">
                <a:ln>
                  <a:noFill/>
                </a:ln>
                <a:solidFill>
                  <a:schemeClr val="tx1">
                    <a:lumMod val="95000"/>
                  </a:schemeClr>
                </a:solidFill>
                <a:effectLst/>
                <a:ea typeface="Times New Roman" pitchFamily="18" charset="0"/>
                <a:cs typeface="Arial" pitchFamily="34" charset="0"/>
              </a:rPr>
              <a:t> nouvelles technologies?</a:t>
            </a:r>
            <a:endPar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marL="342900" lvl="0" indent="-342900" eaLnBrk="0" fontAlgn="base" hangingPunct="0">
              <a:spcBef>
                <a:spcPct val="0"/>
              </a:spcBef>
              <a:spcAft>
                <a:spcPct val="0"/>
              </a:spcAft>
            </a:pPr>
            <a:endParaRPr kumimoji="0" lang="fr-BE" sz="1600"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marL="342900" lvl="0" indent="-342900" eaLnBrk="0" fontAlgn="base" hangingPunct="0">
              <a:spcBef>
                <a:spcPct val="0"/>
              </a:spcBef>
              <a:spcAft>
                <a:spcPct val="0"/>
              </a:spcAft>
            </a:pPr>
            <a:r>
              <a:rPr lang="fr-BE" sz="1600" dirty="0" smtClean="0">
                <a:solidFill>
                  <a:schemeClr val="tx1">
                    <a:lumMod val="95000"/>
                  </a:schemeClr>
                </a:solidFill>
                <a:ea typeface="Times New Roman" pitchFamily="18" charset="0"/>
                <a:cs typeface="Arial" pitchFamily="34" charset="0"/>
              </a:rPr>
              <a:t>Dans les précédents les plus discutés :</a:t>
            </a:r>
          </a:p>
          <a:p>
            <a:pPr marL="800100" lvl="1" indent="-342900" eaLnBrk="0" fontAlgn="base" hangingPunct="0">
              <a:spcBef>
                <a:spcPct val="0"/>
              </a:spcBef>
              <a:spcAft>
                <a:spcPct val="0"/>
              </a:spcAft>
              <a:buFont typeface="Wingdings" pitchFamily="2" charset="2"/>
              <a:buChar char="§"/>
            </a:pPr>
            <a:r>
              <a:rPr lang="fr-BE" sz="1600" dirty="0" smtClean="0">
                <a:solidFill>
                  <a:schemeClr val="tx1">
                    <a:lumMod val="95000"/>
                  </a:schemeClr>
                </a:solidFill>
                <a:ea typeface="Times New Roman" pitchFamily="18" charset="0"/>
                <a:cs typeface="Arial" pitchFamily="34" charset="0"/>
              </a:rPr>
              <a:t>Attaque sur la </a:t>
            </a:r>
            <a:r>
              <a:rPr lang="fr-BE" sz="1600" dirty="0" err="1" smtClean="0">
                <a:solidFill>
                  <a:schemeClr val="tx1">
                    <a:lumMod val="95000"/>
                  </a:schemeClr>
                </a:solidFill>
                <a:ea typeface="Times New Roman" pitchFamily="18" charset="0"/>
                <a:cs typeface="Arial" pitchFamily="34" charset="0"/>
              </a:rPr>
              <a:t>Radio-télévision</a:t>
            </a:r>
            <a:r>
              <a:rPr lang="fr-BE" sz="1600" dirty="0" smtClean="0">
                <a:solidFill>
                  <a:schemeClr val="tx1">
                    <a:lumMod val="95000"/>
                  </a:schemeClr>
                </a:solidFill>
                <a:ea typeface="Times New Roman" pitchFamily="18" charset="0"/>
                <a:cs typeface="Arial" pitchFamily="34" charset="0"/>
              </a:rPr>
              <a:t> serbe ;</a:t>
            </a:r>
          </a:p>
          <a:p>
            <a:pPr marL="800100" lvl="1" indent="-342900" eaLnBrk="0" fontAlgn="base" hangingPunct="0">
              <a:spcBef>
                <a:spcPct val="0"/>
              </a:spcBef>
              <a:spcAft>
                <a:spcPct val="0"/>
              </a:spcAft>
              <a:buFont typeface="Wingdings" pitchFamily="2" charset="2"/>
              <a:buChar char="§"/>
            </a:pPr>
            <a:r>
              <a:rPr lang="fr-BE" sz="1600" dirty="0" smtClean="0">
                <a:solidFill>
                  <a:schemeClr val="tx1">
                    <a:lumMod val="95000"/>
                  </a:schemeClr>
                </a:solidFill>
                <a:ea typeface="Times New Roman" pitchFamily="18" charset="0"/>
                <a:cs typeface="Arial" pitchFamily="34" charset="0"/>
              </a:rPr>
              <a:t>Attaque sur le pont de </a:t>
            </a:r>
            <a:r>
              <a:rPr lang="fr-BE" sz="1600" dirty="0" err="1" smtClean="0">
                <a:solidFill>
                  <a:schemeClr val="tx1">
                    <a:lumMod val="95000"/>
                  </a:schemeClr>
                </a:solidFill>
                <a:ea typeface="Times New Roman" pitchFamily="18" charset="0"/>
                <a:cs typeface="Arial" pitchFamily="34" charset="0"/>
              </a:rPr>
              <a:t>Grdelica</a:t>
            </a:r>
            <a:r>
              <a:rPr lang="fr-BE" sz="1600" dirty="0" smtClean="0">
                <a:solidFill>
                  <a:schemeClr val="tx1">
                    <a:lumMod val="95000"/>
                  </a:schemeClr>
                </a:solidFill>
                <a:ea typeface="Times New Roman" pitchFamily="18" charset="0"/>
                <a:cs typeface="Arial" pitchFamily="34" charset="0"/>
              </a:rPr>
              <a:t> ;</a:t>
            </a:r>
          </a:p>
          <a:p>
            <a:pPr marL="800100" lvl="1" indent="-342900" eaLnBrk="0" fontAlgn="base" hangingPunct="0">
              <a:spcBef>
                <a:spcPct val="0"/>
              </a:spcBef>
              <a:spcAft>
                <a:spcPct val="0"/>
              </a:spcAft>
              <a:buFont typeface="Wingdings" pitchFamily="2" charset="2"/>
              <a:buChar char="§"/>
            </a:pPr>
            <a:r>
              <a:rPr lang="fr-BE" sz="1600" dirty="0" smtClean="0">
                <a:solidFill>
                  <a:schemeClr val="tx1">
                    <a:lumMod val="95000"/>
                  </a:schemeClr>
                </a:solidFill>
                <a:ea typeface="Times New Roman" pitchFamily="18" charset="0"/>
                <a:cs typeface="Arial" pitchFamily="34" charset="0"/>
              </a:rPr>
              <a:t>Attaque des camions-citernes de l’OTAN ;</a:t>
            </a:r>
          </a:p>
          <a:p>
            <a:pPr marL="800100" lvl="1" indent="-342900" eaLnBrk="0" fontAlgn="base" hangingPunct="0">
              <a:spcBef>
                <a:spcPct val="0"/>
              </a:spcBef>
              <a:spcAft>
                <a:spcPct val="0"/>
              </a:spcAft>
              <a:buFont typeface="Wingdings" pitchFamily="2" charset="2"/>
              <a:buChar char="§"/>
            </a:pPr>
            <a:r>
              <a:rPr lang="fr-BE" sz="1600" dirty="0" smtClean="0">
                <a:solidFill>
                  <a:schemeClr val="tx1">
                    <a:lumMod val="95000"/>
                  </a:schemeClr>
                </a:solidFill>
                <a:ea typeface="Times New Roman" pitchFamily="18" charset="0"/>
                <a:cs typeface="Arial" pitchFamily="34" charset="0"/>
              </a:rPr>
              <a:t>…</a:t>
            </a:r>
          </a:p>
          <a:p>
            <a:pPr marL="342900" lvl="0" indent="-342900" eaLnBrk="0" fontAlgn="base" hangingPunct="0">
              <a:spcBef>
                <a:spcPct val="0"/>
              </a:spcBef>
              <a:spcAft>
                <a:spcPct val="0"/>
              </a:spcAft>
            </a:pPr>
            <a:endParaRPr lang="fr-BE" sz="1600" dirty="0" smtClean="0">
              <a:solidFill>
                <a:schemeClr val="tx1">
                  <a:lumMod val="95000"/>
                </a:schemeClr>
              </a:solidFill>
              <a:ea typeface="Times New Roman" pitchFamily="18" charset="0"/>
              <a:cs typeface="Arial" pitchFamily="34" charset="0"/>
            </a:endParaRPr>
          </a:p>
          <a:p>
            <a:pPr marL="342900" lvl="0" indent="-342900" eaLnBrk="0" fontAlgn="base" hangingPunct="0">
              <a:spcBef>
                <a:spcPct val="0"/>
              </a:spcBef>
              <a:spcAft>
                <a:spcPct val="0"/>
              </a:spcAft>
            </a:pPr>
            <a:r>
              <a:rPr lang="fr-BE" sz="1600" dirty="0" smtClean="0">
                <a:solidFill>
                  <a:schemeClr val="tx1">
                    <a:lumMod val="95000"/>
                  </a:schemeClr>
                </a:solidFill>
                <a:ea typeface="Times New Roman" pitchFamily="18" charset="0"/>
                <a:cs typeface="Arial" pitchFamily="34" charset="0"/>
              </a:rPr>
              <a:t>Où se situe le problème? Alors que, assumé ou non, le discours sur le rôle présenté comme primordial des PGM reste dominant :</a:t>
            </a:r>
          </a:p>
          <a:p>
            <a:pPr marL="342900" lvl="0" indent="-342900" eaLnBrk="0" fontAlgn="base" hangingPunct="0">
              <a:spcBef>
                <a:spcPct val="0"/>
              </a:spcBef>
              <a:spcAft>
                <a:spcPct val="0"/>
              </a:spcAft>
              <a:buFont typeface="+mj-lt"/>
              <a:buAutoNum type="arabicPeriod"/>
            </a:pPr>
            <a:r>
              <a:rPr lang="fr-BE" sz="1600" dirty="0" smtClean="0">
                <a:solidFill>
                  <a:schemeClr val="tx1">
                    <a:lumMod val="95000"/>
                  </a:schemeClr>
                </a:solidFill>
                <a:ea typeface="Times New Roman" pitchFamily="18" charset="0"/>
                <a:cs typeface="Arial" pitchFamily="34" charset="0"/>
              </a:rPr>
              <a:t>Dans les médias (images spectaculaires, emploi d’un vocable rassurant) ;</a:t>
            </a:r>
          </a:p>
          <a:p>
            <a:pPr marL="342900" indent="-342900" eaLnBrk="0" fontAlgn="base" hangingPunct="0">
              <a:spcBef>
                <a:spcPct val="0"/>
              </a:spcBef>
              <a:spcAft>
                <a:spcPct val="0"/>
              </a:spcAft>
              <a:buFont typeface="+mj-lt"/>
              <a:buAutoNum type="arabicPeriod"/>
            </a:pPr>
            <a:r>
              <a:rPr lang="fr-BE" sz="1600" dirty="0" smtClean="0">
                <a:solidFill>
                  <a:schemeClr val="tx1">
                    <a:lumMod val="95000"/>
                  </a:schemeClr>
                </a:solidFill>
                <a:ea typeface="Times New Roman" pitchFamily="18" charset="0"/>
                <a:cs typeface="Arial" pitchFamily="34" charset="0"/>
              </a:rPr>
              <a:t>Auprès d’acteurs non gouvernementaux, </a:t>
            </a:r>
            <a:r>
              <a:rPr lang="fr-BE" sz="1600" dirty="0" err="1" smtClean="0">
                <a:solidFill>
                  <a:schemeClr val="tx1">
                    <a:lumMod val="95000"/>
                  </a:schemeClr>
                </a:solidFill>
                <a:ea typeface="Times New Roman" pitchFamily="18" charset="0"/>
                <a:cs typeface="Arial" pitchFamily="34" charset="0"/>
              </a:rPr>
              <a:t>ONGs</a:t>
            </a:r>
            <a:r>
              <a:rPr lang="fr-BE" sz="1600" dirty="0" smtClean="0">
                <a:solidFill>
                  <a:schemeClr val="tx1">
                    <a:lumMod val="95000"/>
                  </a:schemeClr>
                </a:solidFill>
                <a:ea typeface="Times New Roman" pitchFamily="18" charset="0"/>
                <a:cs typeface="Arial" pitchFamily="34" charset="0"/>
              </a:rPr>
              <a:t>, </a:t>
            </a:r>
            <a:r>
              <a:rPr lang="fr-BE" sz="1600" dirty="0" err="1" smtClean="0">
                <a:solidFill>
                  <a:schemeClr val="tx1">
                    <a:lumMod val="95000"/>
                  </a:schemeClr>
                </a:solidFill>
                <a:ea typeface="Times New Roman" pitchFamily="18" charset="0"/>
                <a:cs typeface="Arial" pitchFamily="34" charset="0"/>
              </a:rPr>
              <a:t>etc</a:t>
            </a:r>
            <a:r>
              <a:rPr lang="fr-BE" sz="1600" dirty="0" smtClean="0">
                <a:solidFill>
                  <a:schemeClr val="tx1">
                    <a:lumMod val="95000"/>
                  </a:schemeClr>
                </a:solidFill>
                <a:ea typeface="Times New Roman" pitchFamily="18" charset="0"/>
                <a:cs typeface="Arial" pitchFamily="34" charset="0"/>
              </a:rPr>
              <a:t> (souvent mal informés et abusés par le caractère rassurant de bombes intelligentes).</a:t>
            </a:r>
          </a:p>
          <a:p>
            <a:pPr marL="342900" lvl="0" indent="-342900" eaLnBrk="0" fontAlgn="base" hangingPunct="0">
              <a:spcBef>
                <a:spcPct val="0"/>
              </a:spcBef>
              <a:spcAft>
                <a:spcPct val="0"/>
              </a:spcAft>
            </a:pPr>
            <a:endParaRPr lang="fr-BE" sz="1600" dirty="0" smtClean="0">
              <a:solidFill>
                <a:schemeClr val="tx1">
                  <a:lumMod val="95000"/>
                </a:schemeClr>
              </a:solidFill>
              <a:ea typeface="Times New Roman" pitchFamily="18" charset="0"/>
              <a:cs typeface="Arial" pitchFamily="34" charset="0"/>
            </a:endParaRPr>
          </a:p>
          <a:p>
            <a:pPr marL="342900" lvl="0" indent="-342900" eaLnBrk="0" fontAlgn="base" hangingPunct="0">
              <a:spcBef>
                <a:spcPct val="0"/>
              </a:spcBef>
              <a:spcAft>
                <a:spcPct val="0"/>
              </a:spcAft>
            </a:pPr>
            <a:r>
              <a:rPr lang="fr-BE" sz="1600" dirty="0" smtClean="0">
                <a:solidFill>
                  <a:schemeClr val="tx1">
                    <a:lumMod val="95000"/>
                  </a:schemeClr>
                </a:solidFill>
                <a:ea typeface="Times New Roman" pitchFamily="18" charset="0"/>
                <a:cs typeface="Arial" pitchFamily="34" charset="0"/>
              </a:rPr>
              <a:t>Dans la </a:t>
            </a:r>
            <a:r>
              <a:rPr lang="fr-BE" sz="1600" b="1" i="1" dirty="0" err="1" smtClean="0">
                <a:solidFill>
                  <a:schemeClr val="tx1">
                    <a:lumMod val="95000"/>
                  </a:schemeClr>
                </a:solidFill>
                <a:ea typeface="Times New Roman" pitchFamily="18" charset="0"/>
                <a:cs typeface="Arial" pitchFamily="34" charset="0"/>
              </a:rPr>
              <a:t>precision</a:t>
            </a:r>
            <a:r>
              <a:rPr lang="fr-BE" sz="1600" dirty="0" smtClean="0">
                <a:solidFill>
                  <a:schemeClr val="tx1">
                    <a:lumMod val="95000"/>
                  </a:schemeClr>
                </a:solidFill>
                <a:ea typeface="Times New Roman" pitchFamily="18" charset="0"/>
                <a:cs typeface="Arial" pitchFamily="34" charset="0"/>
              </a:rPr>
              <a:t> au sens où l’entend Schmitt…,la guerre aérienne est </a:t>
            </a:r>
          </a:p>
          <a:p>
            <a:pPr marL="342900" lvl="0" indent="-342900" algn="ctr" eaLnBrk="0" fontAlgn="base" hangingPunct="0">
              <a:spcBef>
                <a:spcPct val="0"/>
              </a:spcBef>
              <a:spcAft>
                <a:spcPct val="0"/>
              </a:spcAft>
            </a:pPr>
            <a:endParaRPr lang="fr-BE" sz="1600" dirty="0" smtClean="0">
              <a:solidFill>
                <a:schemeClr val="tx1">
                  <a:lumMod val="95000"/>
                </a:schemeClr>
              </a:solidFill>
              <a:ea typeface="Times New Roman" pitchFamily="18" charset="0"/>
              <a:cs typeface="Arial" pitchFamily="34" charset="0"/>
            </a:endParaRPr>
          </a:p>
          <a:p>
            <a:pPr marL="342900" lvl="0" indent="-342900" algn="ctr" eaLnBrk="0" fontAlgn="base" hangingPunct="0">
              <a:spcBef>
                <a:spcPct val="0"/>
              </a:spcBef>
              <a:spcAft>
                <a:spcPct val="0"/>
              </a:spcAft>
            </a:pPr>
            <a:r>
              <a:rPr lang="fr-BE" sz="1600" dirty="0" smtClean="0">
                <a:solidFill>
                  <a:schemeClr val="tx1">
                    <a:lumMod val="95000"/>
                  </a:schemeClr>
                </a:solidFill>
                <a:ea typeface="Times New Roman" pitchFamily="18" charset="0"/>
                <a:cs typeface="Arial" pitchFamily="34" charset="0"/>
              </a:rPr>
              <a:t>« </a:t>
            </a:r>
            <a:r>
              <a:rPr lang="fr-BE" sz="1600" i="1" dirty="0" smtClean="0">
                <a:solidFill>
                  <a:schemeClr val="tx1">
                    <a:lumMod val="95000"/>
                  </a:schemeClr>
                </a:solidFill>
                <a:ea typeface="Times New Roman" pitchFamily="18" charset="0"/>
                <a:cs typeface="Arial" pitchFamily="34" charset="0"/>
              </a:rPr>
              <a:t>[…] more </a:t>
            </a:r>
            <a:r>
              <a:rPr lang="fr-BE" sz="1600" i="1" dirty="0" err="1" smtClean="0">
                <a:solidFill>
                  <a:schemeClr val="tx1">
                    <a:lumMod val="95000"/>
                  </a:schemeClr>
                </a:solidFill>
                <a:ea typeface="Times New Roman" pitchFamily="18" charset="0"/>
                <a:cs typeface="Arial" pitchFamily="34" charset="0"/>
              </a:rPr>
              <a:t>than</a:t>
            </a:r>
            <a:r>
              <a:rPr lang="fr-BE" sz="1600" i="1" dirty="0" smtClean="0">
                <a:solidFill>
                  <a:schemeClr val="tx1">
                    <a:lumMod val="95000"/>
                  </a:schemeClr>
                </a:solidFill>
                <a:ea typeface="Times New Roman" pitchFamily="18" charset="0"/>
                <a:cs typeface="Arial" pitchFamily="34" charset="0"/>
              </a:rPr>
              <a:t> </a:t>
            </a:r>
            <a:r>
              <a:rPr lang="fr-BE" sz="1600" i="1" dirty="0" err="1" smtClean="0">
                <a:solidFill>
                  <a:schemeClr val="tx1">
                    <a:lumMod val="95000"/>
                  </a:schemeClr>
                </a:solidFill>
                <a:ea typeface="Times New Roman" pitchFamily="18" charset="0"/>
                <a:cs typeface="Arial" pitchFamily="34" charset="0"/>
              </a:rPr>
              <a:t>just</a:t>
            </a:r>
            <a:r>
              <a:rPr lang="fr-BE" sz="1600" i="1" dirty="0" smtClean="0">
                <a:solidFill>
                  <a:schemeClr val="tx1">
                    <a:lumMod val="95000"/>
                  </a:schemeClr>
                </a:solidFill>
                <a:ea typeface="Times New Roman" pitchFamily="18" charset="0"/>
                <a:cs typeface="Arial" pitchFamily="34" charset="0"/>
              </a:rPr>
              <a:t> the </a:t>
            </a:r>
            <a:r>
              <a:rPr lang="fr-BE" sz="1600" i="1" dirty="0" err="1" smtClean="0">
                <a:solidFill>
                  <a:schemeClr val="tx1">
                    <a:lumMod val="95000"/>
                  </a:schemeClr>
                </a:solidFill>
                <a:ea typeface="Times New Roman" pitchFamily="18" charset="0"/>
                <a:cs typeface="Arial" pitchFamily="34" charset="0"/>
              </a:rPr>
              <a:t>capability</a:t>
            </a:r>
            <a:r>
              <a:rPr lang="fr-BE" sz="1600" i="1" dirty="0" smtClean="0">
                <a:solidFill>
                  <a:schemeClr val="tx1">
                    <a:lumMod val="95000"/>
                  </a:schemeClr>
                </a:solidFill>
                <a:ea typeface="Times New Roman" pitchFamily="18" charset="0"/>
                <a:cs typeface="Arial" pitchFamily="34" charset="0"/>
              </a:rPr>
              <a:t> to put a </a:t>
            </a:r>
            <a:r>
              <a:rPr lang="fr-BE" sz="1600" i="1" dirty="0" err="1" smtClean="0">
                <a:solidFill>
                  <a:schemeClr val="tx1">
                    <a:lumMod val="95000"/>
                  </a:schemeClr>
                </a:solidFill>
                <a:ea typeface="Times New Roman" pitchFamily="18" charset="0"/>
                <a:cs typeface="Arial" pitchFamily="34" charset="0"/>
              </a:rPr>
              <a:t>bomb</a:t>
            </a:r>
            <a:r>
              <a:rPr lang="fr-BE" sz="1600" i="1" dirty="0" smtClean="0">
                <a:solidFill>
                  <a:schemeClr val="tx1">
                    <a:lumMod val="95000"/>
                  </a:schemeClr>
                </a:solidFill>
                <a:ea typeface="Times New Roman" pitchFamily="18" charset="0"/>
                <a:cs typeface="Arial" pitchFamily="34" charset="0"/>
              </a:rPr>
              <a:t> </a:t>
            </a:r>
            <a:r>
              <a:rPr lang="fr-BE" sz="1600" i="1" dirty="0" err="1" smtClean="0">
                <a:solidFill>
                  <a:schemeClr val="tx1">
                    <a:lumMod val="95000"/>
                  </a:schemeClr>
                </a:solidFill>
                <a:ea typeface="Times New Roman" pitchFamily="18" charset="0"/>
                <a:cs typeface="Arial" pitchFamily="34" charset="0"/>
              </a:rPr>
              <a:t>through</a:t>
            </a:r>
            <a:r>
              <a:rPr lang="fr-BE" sz="1600" i="1" dirty="0" smtClean="0">
                <a:solidFill>
                  <a:schemeClr val="tx1">
                    <a:lumMod val="95000"/>
                  </a:schemeClr>
                </a:solidFill>
                <a:ea typeface="Times New Roman" pitchFamily="18" charset="0"/>
                <a:cs typeface="Arial" pitchFamily="34" charset="0"/>
              </a:rPr>
              <a:t> a building </a:t>
            </a:r>
            <a:r>
              <a:rPr lang="fr-BE" sz="1600" i="1" dirty="0" err="1" smtClean="0">
                <a:solidFill>
                  <a:schemeClr val="tx1">
                    <a:lumMod val="95000"/>
                  </a:schemeClr>
                </a:solidFill>
                <a:ea typeface="Times New Roman" pitchFamily="18" charset="0"/>
                <a:cs typeface="Arial" pitchFamily="34" charset="0"/>
              </a:rPr>
              <a:t>window</a:t>
            </a:r>
            <a:r>
              <a:rPr lang="fr-BE" sz="1600" i="1" dirty="0" smtClean="0">
                <a:solidFill>
                  <a:schemeClr val="tx1">
                    <a:lumMod val="95000"/>
                  </a:schemeClr>
                </a:solidFill>
                <a:ea typeface="Times New Roman" pitchFamily="18" charset="0"/>
                <a:cs typeface="Arial" pitchFamily="34" charset="0"/>
              </a:rPr>
              <a:t> ; </a:t>
            </a:r>
            <a:r>
              <a:rPr lang="fr-BE" sz="1600" i="1" dirty="0" err="1" smtClean="0">
                <a:solidFill>
                  <a:schemeClr val="tx1">
                    <a:lumMod val="95000"/>
                  </a:schemeClr>
                </a:solidFill>
                <a:ea typeface="Times New Roman" pitchFamily="18" charset="0"/>
                <a:cs typeface="Arial" pitchFamily="34" charset="0"/>
              </a:rPr>
              <a:t>it</a:t>
            </a:r>
            <a:r>
              <a:rPr lang="fr-BE" sz="1600" i="1" dirty="0" smtClean="0">
                <a:solidFill>
                  <a:schemeClr val="tx1">
                    <a:lumMod val="95000"/>
                  </a:schemeClr>
                </a:solidFill>
                <a:ea typeface="Times New Roman" pitchFamily="18" charset="0"/>
                <a:cs typeface="Arial" pitchFamily="34" charset="0"/>
              </a:rPr>
              <a:t> </a:t>
            </a:r>
            <a:r>
              <a:rPr lang="fr-BE" sz="1600" i="1" dirty="0" err="1" smtClean="0">
                <a:solidFill>
                  <a:schemeClr val="tx1">
                    <a:lumMod val="95000"/>
                  </a:schemeClr>
                </a:solidFill>
                <a:ea typeface="Times New Roman" pitchFamily="18" charset="0"/>
                <a:cs typeface="Arial" pitchFamily="34" charset="0"/>
              </a:rPr>
              <a:t>is</a:t>
            </a:r>
            <a:r>
              <a:rPr lang="fr-BE" sz="1600" i="1" dirty="0" smtClean="0">
                <a:solidFill>
                  <a:schemeClr val="tx1">
                    <a:lumMod val="95000"/>
                  </a:schemeClr>
                </a:solidFill>
                <a:ea typeface="Times New Roman" pitchFamily="18" charset="0"/>
                <a:cs typeface="Arial" pitchFamily="34" charset="0"/>
              </a:rPr>
              <a:t> putting a </a:t>
            </a:r>
            <a:r>
              <a:rPr lang="fr-BE" sz="1600" i="1" dirty="0" err="1" smtClean="0">
                <a:solidFill>
                  <a:schemeClr val="tx1">
                    <a:lumMod val="95000"/>
                  </a:schemeClr>
                </a:solidFill>
                <a:ea typeface="Times New Roman" pitchFamily="18" charset="0"/>
                <a:cs typeface="Arial" pitchFamily="34" charset="0"/>
              </a:rPr>
              <a:t>bomb</a:t>
            </a:r>
            <a:r>
              <a:rPr lang="fr-BE" sz="1600" i="1" dirty="0" smtClean="0">
                <a:solidFill>
                  <a:schemeClr val="tx1">
                    <a:lumMod val="95000"/>
                  </a:schemeClr>
                </a:solidFill>
                <a:ea typeface="Times New Roman" pitchFamily="18" charset="0"/>
                <a:cs typeface="Arial" pitchFamily="34" charset="0"/>
              </a:rPr>
              <a:t> </a:t>
            </a:r>
            <a:r>
              <a:rPr lang="fr-BE" sz="1600" i="1" dirty="0" err="1" smtClean="0">
                <a:solidFill>
                  <a:schemeClr val="tx1">
                    <a:lumMod val="95000"/>
                  </a:schemeClr>
                </a:solidFill>
                <a:ea typeface="Times New Roman" pitchFamily="18" charset="0"/>
                <a:cs typeface="Arial" pitchFamily="34" charset="0"/>
              </a:rPr>
              <a:t>through</a:t>
            </a:r>
            <a:r>
              <a:rPr lang="fr-BE" sz="1600" i="1" dirty="0" smtClean="0">
                <a:solidFill>
                  <a:schemeClr val="tx1">
                    <a:lumMod val="95000"/>
                  </a:schemeClr>
                </a:solidFill>
                <a:ea typeface="Times New Roman" pitchFamily="18" charset="0"/>
                <a:cs typeface="Arial" pitchFamily="34" charset="0"/>
              </a:rPr>
              <a:t> the right building </a:t>
            </a:r>
            <a:r>
              <a:rPr lang="fr-BE" sz="1600" i="1" dirty="0" err="1" smtClean="0">
                <a:solidFill>
                  <a:schemeClr val="tx1">
                    <a:lumMod val="95000"/>
                  </a:schemeClr>
                </a:solidFill>
                <a:ea typeface="Times New Roman" pitchFamily="18" charset="0"/>
                <a:cs typeface="Arial" pitchFamily="34" charset="0"/>
              </a:rPr>
              <a:t>window</a:t>
            </a:r>
            <a:r>
              <a:rPr lang="fr-BE" sz="1600" i="1" dirty="0" smtClean="0">
                <a:solidFill>
                  <a:schemeClr val="tx1">
                    <a:lumMod val="95000"/>
                  </a:schemeClr>
                </a:solidFill>
                <a:ea typeface="Times New Roman" pitchFamily="18" charset="0"/>
                <a:cs typeface="Arial" pitchFamily="34" charset="0"/>
              </a:rPr>
              <a:t> – a </a:t>
            </a:r>
            <a:r>
              <a:rPr lang="fr-BE" sz="1600" i="1" dirty="0" err="1" smtClean="0">
                <a:solidFill>
                  <a:schemeClr val="tx1">
                    <a:lumMod val="95000"/>
                  </a:schemeClr>
                </a:solidFill>
                <a:ea typeface="Times New Roman" pitchFamily="18" charset="0"/>
                <a:cs typeface="Arial" pitchFamily="34" charset="0"/>
              </a:rPr>
              <a:t>feat</a:t>
            </a:r>
            <a:r>
              <a:rPr lang="fr-BE" sz="1600" i="1" dirty="0" smtClean="0">
                <a:solidFill>
                  <a:schemeClr val="tx1">
                    <a:lumMod val="95000"/>
                  </a:schemeClr>
                </a:solidFill>
                <a:ea typeface="Times New Roman" pitchFamily="18" charset="0"/>
                <a:cs typeface="Arial" pitchFamily="34" charset="0"/>
              </a:rPr>
              <a:t> </a:t>
            </a:r>
            <a:r>
              <a:rPr lang="fr-BE" sz="1600" i="1" dirty="0" err="1" smtClean="0">
                <a:solidFill>
                  <a:schemeClr val="tx1">
                    <a:lumMod val="95000"/>
                  </a:schemeClr>
                </a:solidFill>
                <a:ea typeface="Times New Roman" pitchFamily="18" charset="0"/>
                <a:cs typeface="Arial" pitchFamily="34" charset="0"/>
              </a:rPr>
              <a:t>that</a:t>
            </a:r>
            <a:r>
              <a:rPr lang="fr-BE" sz="1600" i="1" dirty="0" smtClean="0">
                <a:solidFill>
                  <a:schemeClr val="tx1">
                    <a:lumMod val="95000"/>
                  </a:schemeClr>
                </a:solidFill>
                <a:ea typeface="Times New Roman" pitchFamily="18" charset="0"/>
                <a:cs typeface="Arial" pitchFamily="34" charset="0"/>
              </a:rPr>
              <a:t> </a:t>
            </a:r>
            <a:r>
              <a:rPr lang="fr-BE" sz="1600" i="1" dirty="0" err="1" smtClean="0">
                <a:solidFill>
                  <a:schemeClr val="tx1">
                    <a:lumMod val="95000"/>
                  </a:schemeClr>
                </a:solidFill>
                <a:ea typeface="Times New Roman" pitchFamily="18" charset="0"/>
                <a:cs typeface="Arial" pitchFamily="34" charset="0"/>
              </a:rPr>
              <a:t>implies</a:t>
            </a:r>
            <a:r>
              <a:rPr lang="fr-BE" sz="1600" i="1" dirty="0" smtClean="0">
                <a:solidFill>
                  <a:schemeClr val="tx1">
                    <a:lumMod val="95000"/>
                  </a:schemeClr>
                </a:solidFill>
                <a:ea typeface="Times New Roman" pitchFamily="18" charset="0"/>
                <a:cs typeface="Arial" pitchFamily="34" charset="0"/>
              </a:rPr>
              <a:t> an </a:t>
            </a:r>
            <a:r>
              <a:rPr lang="fr-BE" sz="1600" i="1" dirty="0" err="1" smtClean="0">
                <a:solidFill>
                  <a:schemeClr val="tx1">
                    <a:lumMod val="95000"/>
                  </a:schemeClr>
                </a:solidFill>
                <a:ea typeface="Times New Roman" pitchFamily="18" charset="0"/>
                <a:cs typeface="Arial" pitchFamily="34" charset="0"/>
              </a:rPr>
              <a:t>underlying</a:t>
            </a:r>
            <a:r>
              <a:rPr lang="fr-BE" sz="1600" i="1" dirty="0" smtClean="0">
                <a:solidFill>
                  <a:schemeClr val="tx1">
                    <a:lumMod val="95000"/>
                  </a:schemeClr>
                </a:solidFill>
                <a:ea typeface="Times New Roman" pitchFamily="18" charset="0"/>
                <a:cs typeface="Arial" pitchFamily="34" charset="0"/>
              </a:rPr>
              <a:t> acquisition of </a:t>
            </a:r>
            <a:r>
              <a:rPr lang="fr-BE" sz="1600" i="1" dirty="0" err="1" smtClean="0">
                <a:solidFill>
                  <a:schemeClr val="tx1">
                    <a:lumMod val="95000"/>
                  </a:schemeClr>
                </a:solidFill>
                <a:ea typeface="Times New Roman" pitchFamily="18" charset="0"/>
                <a:cs typeface="Arial" pitchFamily="34" charset="0"/>
              </a:rPr>
              <a:t>actionable</a:t>
            </a:r>
            <a:r>
              <a:rPr lang="fr-BE" sz="1600" i="1" dirty="0" smtClean="0">
                <a:solidFill>
                  <a:schemeClr val="tx1">
                    <a:lumMod val="95000"/>
                  </a:schemeClr>
                </a:solidFill>
                <a:ea typeface="Times New Roman" pitchFamily="18" charset="0"/>
                <a:cs typeface="Arial" pitchFamily="34" charset="0"/>
              </a:rPr>
              <a:t> intelligence</a:t>
            </a:r>
            <a:r>
              <a:rPr lang="fr-BE" sz="1600" dirty="0" smtClean="0">
                <a:solidFill>
                  <a:schemeClr val="tx1">
                    <a:lumMod val="95000"/>
                  </a:schemeClr>
                </a:solidFill>
                <a:ea typeface="Times New Roman" pitchFamily="18" charset="0"/>
                <a:cs typeface="Arial" pitchFamily="34" charset="0"/>
              </a:rPr>
              <a:t> ».</a:t>
            </a:r>
          </a:p>
          <a:p>
            <a:pPr marL="342900" lvl="0" indent="-342900" algn="r" eaLnBrk="0" fontAlgn="base" hangingPunct="0">
              <a:spcBef>
                <a:spcPct val="0"/>
              </a:spcBef>
              <a:spcAft>
                <a:spcPct val="0"/>
              </a:spcAft>
            </a:pPr>
            <a:r>
              <a:rPr lang="fr-BE" sz="1200" dirty="0" smtClean="0">
                <a:solidFill>
                  <a:schemeClr val="tx1">
                    <a:lumMod val="95000"/>
                  </a:schemeClr>
                </a:solidFill>
                <a:ea typeface="Times New Roman" pitchFamily="18" charset="0"/>
                <a:cs typeface="Arial" pitchFamily="34" charset="0"/>
              </a:rPr>
              <a:t>Source : N.A. CANESTARO, « </a:t>
            </a:r>
            <a:r>
              <a:rPr lang="fr-BE" sz="1200" dirty="0" err="1" smtClean="0">
                <a:solidFill>
                  <a:schemeClr val="tx1">
                    <a:lumMod val="95000"/>
                  </a:schemeClr>
                </a:solidFill>
                <a:ea typeface="Times New Roman" pitchFamily="18" charset="0"/>
                <a:cs typeface="Arial" pitchFamily="34" charset="0"/>
              </a:rPr>
              <a:t>Legal</a:t>
            </a:r>
            <a:r>
              <a:rPr lang="fr-BE" sz="1200" dirty="0" smtClean="0">
                <a:solidFill>
                  <a:schemeClr val="tx1">
                    <a:lumMod val="95000"/>
                  </a:schemeClr>
                </a:solidFill>
                <a:ea typeface="Times New Roman" pitchFamily="18" charset="0"/>
                <a:cs typeface="Arial" pitchFamily="34" charset="0"/>
              </a:rPr>
              <a:t> and Policy </a:t>
            </a:r>
            <a:r>
              <a:rPr lang="fr-BE" sz="1200" dirty="0" err="1" smtClean="0">
                <a:solidFill>
                  <a:schemeClr val="tx1">
                    <a:lumMod val="95000"/>
                  </a:schemeClr>
                </a:solidFill>
                <a:ea typeface="Times New Roman" pitchFamily="18" charset="0"/>
                <a:cs typeface="Arial" pitchFamily="34" charset="0"/>
              </a:rPr>
              <a:t>Constraints</a:t>
            </a:r>
            <a:r>
              <a:rPr lang="fr-BE" sz="1200" dirty="0" smtClean="0">
                <a:solidFill>
                  <a:schemeClr val="tx1">
                    <a:lumMod val="95000"/>
                  </a:schemeClr>
                </a:solidFill>
                <a:ea typeface="Times New Roman" pitchFamily="18" charset="0"/>
                <a:cs typeface="Arial" pitchFamily="34" charset="0"/>
              </a:rPr>
              <a:t> on the </a:t>
            </a:r>
            <a:r>
              <a:rPr lang="fr-BE" sz="1200" dirty="0" err="1" smtClean="0">
                <a:solidFill>
                  <a:schemeClr val="tx1">
                    <a:lumMod val="95000"/>
                  </a:schemeClr>
                </a:solidFill>
                <a:ea typeface="Times New Roman" pitchFamily="18" charset="0"/>
                <a:cs typeface="Arial" pitchFamily="34" charset="0"/>
              </a:rPr>
              <a:t>Conduct</a:t>
            </a:r>
            <a:r>
              <a:rPr lang="fr-BE" sz="1200" dirty="0" smtClean="0">
                <a:solidFill>
                  <a:schemeClr val="tx1">
                    <a:lumMod val="95000"/>
                  </a:schemeClr>
                </a:solidFill>
                <a:ea typeface="Times New Roman" pitchFamily="18" charset="0"/>
                <a:cs typeface="Arial" pitchFamily="34" charset="0"/>
              </a:rPr>
              <a:t> of </a:t>
            </a:r>
            <a:r>
              <a:rPr lang="fr-BE" sz="1200" dirty="0" err="1" smtClean="0">
                <a:solidFill>
                  <a:schemeClr val="tx1">
                    <a:lumMod val="95000"/>
                  </a:schemeClr>
                </a:solidFill>
                <a:ea typeface="Times New Roman" pitchFamily="18" charset="0"/>
                <a:cs typeface="Arial" pitchFamily="34" charset="0"/>
              </a:rPr>
              <a:t>Aerial</a:t>
            </a:r>
            <a:r>
              <a:rPr lang="fr-BE" sz="1200" dirty="0" smtClean="0">
                <a:solidFill>
                  <a:schemeClr val="tx1">
                    <a:lumMod val="95000"/>
                  </a:schemeClr>
                </a:solidFill>
                <a:ea typeface="Times New Roman" pitchFamily="18" charset="0"/>
                <a:cs typeface="Arial" pitchFamily="34" charset="0"/>
              </a:rPr>
              <a:t> </a:t>
            </a:r>
            <a:r>
              <a:rPr lang="fr-BE" sz="1200" dirty="0" err="1" smtClean="0">
                <a:solidFill>
                  <a:schemeClr val="tx1">
                    <a:lumMod val="95000"/>
                  </a:schemeClr>
                </a:solidFill>
                <a:ea typeface="Times New Roman" pitchFamily="18" charset="0"/>
                <a:cs typeface="Arial" pitchFamily="34" charset="0"/>
              </a:rPr>
              <a:t>Precision</a:t>
            </a:r>
            <a:r>
              <a:rPr lang="fr-BE" sz="1200" dirty="0" smtClean="0">
                <a:solidFill>
                  <a:schemeClr val="tx1">
                    <a:lumMod val="95000"/>
                  </a:schemeClr>
                </a:solidFill>
                <a:ea typeface="Times New Roman" pitchFamily="18" charset="0"/>
                <a:cs typeface="Arial" pitchFamily="34" charset="0"/>
              </a:rPr>
              <a:t> </a:t>
            </a:r>
            <a:r>
              <a:rPr lang="fr-BE" sz="1200" dirty="0" err="1" smtClean="0">
                <a:solidFill>
                  <a:schemeClr val="tx1">
                    <a:lumMod val="95000"/>
                  </a:schemeClr>
                </a:solidFill>
                <a:ea typeface="Times New Roman" pitchFamily="18" charset="0"/>
                <a:cs typeface="Arial" pitchFamily="34" charset="0"/>
              </a:rPr>
              <a:t>Warfare</a:t>
            </a:r>
            <a:r>
              <a:rPr lang="fr-BE" sz="1200" dirty="0" smtClean="0">
                <a:solidFill>
                  <a:schemeClr val="tx1">
                    <a:lumMod val="95000"/>
                  </a:schemeClr>
                </a:solidFill>
                <a:ea typeface="Times New Roman" pitchFamily="18" charset="0"/>
                <a:cs typeface="Arial" pitchFamily="34" charset="0"/>
              </a:rPr>
              <a:t> »,</a:t>
            </a:r>
            <a:r>
              <a:rPr lang="fr-BE" sz="1200" i="1" dirty="0" smtClean="0">
                <a:solidFill>
                  <a:schemeClr val="tx1">
                    <a:lumMod val="95000"/>
                  </a:schemeClr>
                </a:solidFill>
                <a:ea typeface="Times New Roman" pitchFamily="18" charset="0"/>
                <a:cs typeface="Arial" pitchFamily="34" charset="0"/>
              </a:rPr>
              <a:t> Vanderbilt Journal of Transnational Law</a:t>
            </a:r>
            <a:r>
              <a:rPr lang="fr-BE" sz="1200" dirty="0" smtClean="0">
                <a:solidFill>
                  <a:schemeClr val="tx1">
                    <a:lumMod val="95000"/>
                  </a:schemeClr>
                </a:solidFill>
                <a:ea typeface="Times New Roman" pitchFamily="18" charset="0"/>
                <a:cs typeface="Arial" pitchFamily="34" charset="0"/>
              </a:rPr>
              <a:t>, vol. 37, 2004, p. 450.</a:t>
            </a:r>
          </a:p>
          <a:p>
            <a:pPr marL="342900" indent="-342900" eaLnBrk="0" fontAlgn="base" hangingPunct="0">
              <a:spcBef>
                <a:spcPct val="0"/>
              </a:spcBef>
              <a:spcAft>
                <a:spcPct val="0"/>
              </a:spcAft>
              <a:buFont typeface="+mj-lt"/>
              <a:buAutoNum type="arabicPeriod"/>
            </a:pPr>
            <a:endParaRPr kumimoji="0" lang="fr-BE" sz="1200" i="0" u="none" strike="noStrike" cap="none" normalizeH="0" baseline="0" dirty="0" smtClean="0">
              <a:ln>
                <a:noFill/>
              </a:ln>
              <a:solidFill>
                <a:schemeClr val="tx1">
                  <a:lumMod val="95000"/>
                </a:schemeClr>
              </a:solidFill>
              <a:effectLst/>
              <a:ea typeface="Times New Roman" pitchFamily="18" charset="0"/>
              <a:cs typeface="Arial" pitchFamily="34" charset="0"/>
            </a:endParaRPr>
          </a:p>
        </p:txBody>
      </p:sp>
      <p:sp>
        <p:nvSpPr>
          <p:cNvPr id="9" name="ZoneTexte 8"/>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H2 : Les nouvelles technologies, une assurance du respect des principes de précaution dans l’attaque ? (</a:t>
            </a:r>
            <a:r>
              <a:rPr lang="fr-BE" sz="2200" b="1" dirty="0" smtClean="0">
                <a:solidFill>
                  <a:schemeClr val="tx1">
                    <a:lumMod val="95000"/>
                  </a:schemeClr>
                </a:solidFill>
                <a:ea typeface="Times New Roman" pitchFamily="18" charset="0"/>
                <a:cs typeface="Arial" pitchFamily="34" charset="0"/>
              </a:rPr>
              <a:t>4/8</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539552" y="1275725"/>
            <a:ext cx="8064896" cy="646331"/>
          </a:xfrm>
          <a:prstGeom prst="rect">
            <a:avLst/>
          </a:prstGeom>
        </p:spPr>
        <p:txBody>
          <a:bodyPr wrap="square">
            <a:spAutoFit/>
          </a:bodyPr>
          <a:lstStyle/>
          <a:p>
            <a:pPr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La </a:t>
            </a:r>
            <a:r>
              <a:rPr kumimoji="0" lang="fr-BE" b="1" i="1" u="none" strike="noStrike" cap="none" normalizeH="0" baseline="0" dirty="0" err="1" smtClean="0">
                <a:ln>
                  <a:noFill/>
                </a:ln>
                <a:solidFill>
                  <a:schemeClr val="tx1">
                    <a:lumMod val="95000"/>
                  </a:schemeClr>
                </a:solidFill>
                <a:effectLst/>
                <a:ea typeface="Times New Roman" pitchFamily="18" charset="0"/>
                <a:cs typeface="Arial" pitchFamily="34" charset="0"/>
              </a:rPr>
              <a:t>Precision</a:t>
            </a:r>
            <a:r>
              <a:rPr kumimoji="0" lang="fr-BE" b="1" u="none" strike="noStrike" cap="none" normalizeH="0" baseline="0" dirty="0" smtClean="0">
                <a:ln>
                  <a:noFill/>
                </a:ln>
                <a:solidFill>
                  <a:schemeClr val="tx1">
                    <a:lumMod val="95000"/>
                  </a:schemeClr>
                </a:solidFill>
                <a:effectLst/>
                <a:ea typeface="Times New Roman" pitchFamily="18" charset="0"/>
                <a:cs typeface="Arial" pitchFamily="34" charset="0"/>
              </a:rPr>
              <a:t> et les principes de précaution, au carrefour d’une utilisation des nouvelles technologies raisonnée par un processus de </a:t>
            </a:r>
            <a:r>
              <a:rPr kumimoji="0" lang="fr-BE" b="1" i="1" u="none" strike="noStrike" cap="none" normalizeH="0" baseline="0" dirty="0" err="1" smtClean="0">
                <a:ln>
                  <a:noFill/>
                </a:ln>
                <a:solidFill>
                  <a:schemeClr val="tx1">
                    <a:lumMod val="95000"/>
                  </a:schemeClr>
                </a:solidFill>
                <a:effectLst/>
                <a:ea typeface="Times New Roman" pitchFamily="18" charset="0"/>
                <a:cs typeface="Arial" pitchFamily="34" charset="0"/>
              </a:rPr>
              <a:t>targeting</a:t>
            </a:r>
            <a:r>
              <a:rPr kumimoji="0" lang="fr-BE" b="1" u="none" strike="noStrike" cap="none" normalizeH="0" baseline="0" dirty="0" smtClean="0">
                <a:ln>
                  <a:noFill/>
                </a:ln>
                <a:solidFill>
                  <a:schemeClr val="tx1">
                    <a:lumMod val="95000"/>
                  </a:schemeClr>
                </a:solidFill>
                <a:effectLst/>
                <a:ea typeface="Times New Roman" pitchFamily="18" charset="0"/>
                <a:cs typeface="Arial" pitchFamily="34" charset="0"/>
              </a:rPr>
              <a:t> sain</a:t>
            </a:r>
          </a:p>
        </p:txBody>
      </p:sp>
      <p:sp>
        <p:nvSpPr>
          <p:cNvPr id="13" name="ZoneTexte 12"/>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H2 : Les nouvelles technologies, une assurance du respect des principes de précaution dans l’attaque ? (</a:t>
            </a:r>
            <a:r>
              <a:rPr lang="fr-BE" sz="2200" b="1" dirty="0" smtClean="0">
                <a:solidFill>
                  <a:schemeClr val="tx1">
                    <a:lumMod val="95000"/>
                  </a:schemeClr>
                </a:solidFill>
                <a:ea typeface="Times New Roman" pitchFamily="18" charset="0"/>
                <a:cs typeface="Arial" pitchFamily="34" charset="0"/>
              </a:rPr>
              <a:t>4/8</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539552" y="1275725"/>
            <a:ext cx="8064896" cy="2923877"/>
          </a:xfrm>
          <a:prstGeom prst="rect">
            <a:avLst/>
          </a:prstGeom>
        </p:spPr>
        <p:txBody>
          <a:bodyPr wrap="square">
            <a:spAutoFit/>
          </a:bodyPr>
          <a:lstStyle/>
          <a:p>
            <a:pPr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La </a:t>
            </a:r>
            <a:r>
              <a:rPr kumimoji="0" lang="fr-BE" b="1" i="1" u="none" strike="noStrike" cap="none" normalizeH="0" baseline="0" dirty="0" err="1" smtClean="0">
                <a:ln>
                  <a:noFill/>
                </a:ln>
                <a:solidFill>
                  <a:schemeClr val="tx1">
                    <a:lumMod val="95000"/>
                  </a:schemeClr>
                </a:solidFill>
                <a:effectLst/>
                <a:ea typeface="Times New Roman" pitchFamily="18" charset="0"/>
                <a:cs typeface="Arial" pitchFamily="34" charset="0"/>
              </a:rPr>
              <a:t>Precision</a:t>
            </a:r>
            <a:r>
              <a:rPr kumimoji="0" lang="fr-BE" b="1" u="none" strike="noStrike" cap="none" normalizeH="0" baseline="0" dirty="0" smtClean="0">
                <a:ln>
                  <a:noFill/>
                </a:ln>
                <a:solidFill>
                  <a:schemeClr val="tx1">
                    <a:lumMod val="95000"/>
                  </a:schemeClr>
                </a:solidFill>
                <a:effectLst/>
                <a:ea typeface="Times New Roman" pitchFamily="18" charset="0"/>
                <a:cs typeface="Arial" pitchFamily="34" charset="0"/>
              </a:rPr>
              <a:t> et les principes de précaution, au carrefour d’une utilisation des nouvelles technologies raisonnée par un processus de </a:t>
            </a:r>
            <a:r>
              <a:rPr kumimoji="0" lang="fr-BE" b="1" i="1" u="none" strike="noStrike" cap="none" normalizeH="0" baseline="0" dirty="0" err="1" smtClean="0">
                <a:ln>
                  <a:noFill/>
                </a:ln>
                <a:solidFill>
                  <a:schemeClr val="tx1">
                    <a:lumMod val="95000"/>
                  </a:schemeClr>
                </a:solidFill>
                <a:effectLst/>
                <a:ea typeface="Times New Roman" pitchFamily="18" charset="0"/>
                <a:cs typeface="Arial" pitchFamily="34" charset="0"/>
              </a:rPr>
              <a:t>targeting</a:t>
            </a:r>
            <a:r>
              <a:rPr kumimoji="0" lang="fr-BE" b="1" u="none" strike="noStrike" cap="none" normalizeH="0" baseline="0" dirty="0" smtClean="0">
                <a:ln>
                  <a:noFill/>
                </a:ln>
                <a:solidFill>
                  <a:schemeClr val="tx1">
                    <a:lumMod val="95000"/>
                  </a:schemeClr>
                </a:solidFill>
                <a:effectLst/>
                <a:ea typeface="Times New Roman" pitchFamily="18" charset="0"/>
                <a:cs typeface="Arial" pitchFamily="34" charset="0"/>
              </a:rPr>
              <a:t> sain</a:t>
            </a:r>
          </a:p>
          <a:p>
            <a:pPr eaLnBrk="0" fontAlgn="base" hangingPunct="0">
              <a:spcBef>
                <a:spcPct val="0"/>
              </a:spcBef>
              <a:spcAft>
                <a:spcPct val="0"/>
              </a:spcAft>
            </a:pPr>
            <a:endParaRPr lang="fr-BE" sz="1600" i="0" dirty="0" smtClean="0">
              <a:solidFill>
                <a:schemeClr val="tx1">
                  <a:lumMod val="95000"/>
                </a:schemeClr>
              </a:solidFill>
              <a:ea typeface="Times New Roman" pitchFamily="18" charset="0"/>
              <a:cs typeface="Arial" pitchFamily="34" charset="0"/>
            </a:endParaRPr>
          </a:p>
          <a:p>
            <a:pPr eaLnBrk="0" fontAlgn="base" hangingPunct="0">
              <a:spcBef>
                <a:spcPct val="0"/>
              </a:spcBef>
              <a:spcAft>
                <a:spcPct val="0"/>
              </a:spcAft>
            </a:pPr>
            <a:r>
              <a:rPr kumimoji="0" lang="fr-BE" sz="1600" b="1" u="none" strike="noStrike" cap="none" normalizeH="0" baseline="0" dirty="0" err="1" smtClean="0">
                <a:ln>
                  <a:noFill/>
                </a:ln>
                <a:solidFill>
                  <a:schemeClr val="tx1">
                    <a:lumMod val="95000"/>
                  </a:schemeClr>
                </a:solidFill>
                <a:effectLst/>
                <a:ea typeface="Times New Roman" pitchFamily="18" charset="0"/>
                <a:cs typeface="Arial" pitchFamily="34" charset="0"/>
              </a:rPr>
              <a:t>Targeting</a:t>
            </a:r>
            <a:r>
              <a:rPr lang="fr-BE" sz="1600" dirty="0" smtClean="0">
                <a:solidFill>
                  <a:schemeClr val="tx1">
                    <a:lumMod val="95000"/>
                  </a:schemeClr>
                </a:solidFill>
                <a:ea typeface="Times New Roman" pitchFamily="18" charset="0"/>
                <a:cs typeface="Arial" pitchFamily="34" charset="0"/>
              </a:rPr>
              <a:t> : « </a:t>
            </a:r>
            <a:r>
              <a:rPr lang="fr-BE" sz="1600" i="1" dirty="0" smtClean="0">
                <a:solidFill>
                  <a:schemeClr val="tx1">
                    <a:lumMod val="95000"/>
                  </a:schemeClr>
                </a:solidFill>
                <a:ea typeface="Times New Roman" pitchFamily="18" charset="0"/>
                <a:cs typeface="Arial" pitchFamily="34" charset="0"/>
              </a:rPr>
              <a:t>The </a:t>
            </a:r>
            <a:r>
              <a:rPr lang="fr-BE" sz="1600" i="1" dirty="0" err="1" smtClean="0">
                <a:solidFill>
                  <a:schemeClr val="tx1">
                    <a:lumMod val="95000"/>
                  </a:schemeClr>
                </a:solidFill>
                <a:ea typeface="Times New Roman" pitchFamily="18" charset="0"/>
                <a:cs typeface="Arial" pitchFamily="34" charset="0"/>
              </a:rPr>
              <a:t>process</a:t>
            </a:r>
            <a:r>
              <a:rPr lang="fr-BE" sz="1600" i="1" dirty="0" smtClean="0">
                <a:solidFill>
                  <a:schemeClr val="tx1">
                    <a:lumMod val="95000"/>
                  </a:schemeClr>
                </a:solidFill>
                <a:ea typeface="Times New Roman" pitchFamily="18" charset="0"/>
                <a:cs typeface="Arial" pitchFamily="34" charset="0"/>
              </a:rPr>
              <a:t> of </a:t>
            </a:r>
            <a:r>
              <a:rPr lang="fr-BE" sz="1600" b="1" i="1" dirty="0" err="1" smtClean="0">
                <a:solidFill>
                  <a:schemeClr val="tx1">
                    <a:lumMod val="95000"/>
                  </a:schemeClr>
                </a:solidFill>
                <a:ea typeface="Times New Roman" pitchFamily="18" charset="0"/>
                <a:cs typeface="Arial" pitchFamily="34" charset="0"/>
              </a:rPr>
              <a:t>selecting</a:t>
            </a:r>
            <a:r>
              <a:rPr lang="fr-BE" sz="1600" i="1" dirty="0" smtClean="0">
                <a:solidFill>
                  <a:schemeClr val="tx1">
                    <a:lumMod val="95000"/>
                  </a:schemeClr>
                </a:solidFill>
                <a:ea typeface="Times New Roman" pitchFamily="18" charset="0"/>
                <a:cs typeface="Arial" pitchFamily="34" charset="0"/>
              </a:rPr>
              <a:t> and </a:t>
            </a:r>
            <a:r>
              <a:rPr lang="fr-BE" sz="1600" b="1" i="1" dirty="0" err="1" smtClean="0">
                <a:solidFill>
                  <a:schemeClr val="tx1">
                    <a:lumMod val="95000"/>
                  </a:schemeClr>
                </a:solidFill>
                <a:ea typeface="Times New Roman" pitchFamily="18" charset="0"/>
                <a:cs typeface="Arial" pitchFamily="34" charset="0"/>
              </a:rPr>
              <a:t>prioritizing</a:t>
            </a:r>
            <a:r>
              <a:rPr lang="fr-BE" sz="1600" b="1" i="1" dirty="0" smtClean="0">
                <a:solidFill>
                  <a:schemeClr val="tx1">
                    <a:lumMod val="95000"/>
                  </a:schemeClr>
                </a:solidFill>
                <a:ea typeface="Times New Roman" pitchFamily="18" charset="0"/>
                <a:cs typeface="Arial" pitchFamily="34" charset="0"/>
              </a:rPr>
              <a:t> </a:t>
            </a:r>
            <a:r>
              <a:rPr lang="fr-BE" sz="1600" b="1" i="1" dirty="0" err="1" smtClean="0">
                <a:solidFill>
                  <a:schemeClr val="tx1">
                    <a:lumMod val="95000"/>
                  </a:schemeClr>
                </a:solidFill>
                <a:ea typeface="Times New Roman" pitchFamily="18" charset="0"/>
                <a:cs typeface="Arial" pitchFamily="34" charset="0"/>
              </a:rPr>
              <a:t>targets</a:t>
            </a:r>
            <a:r>
              <a:rPr lang="fr-BE" sz="1600" b="1" i="1" dirty="0" smtClean="0">
                <a:solidFill>
                  <a:schemeClr val="tx1">
                    <a:lumMod val="95000"/>
                  </a:schemeClr>
                </a:solidFill>
                <a:ea typeface="Times New Roman" pitchFamily="18" charset="0"/>
                <a:cs typeface="Arial" pitchFamily="34" charset="0"/>
              </a:rPr>
              <a:t> and </a:t>
            </a:r>
            <a:r>
              <a:rPr lang="fr-BE" sz="1600" b="1" i="1" dirty="0" err="1" smtClean="0">
                <a:solidFill>
                  <a:schemeClr val="tx1">
                    <a:lumMod val="95000"/>
                  </a:schemeClr>
                </a:solidFill>
                <a:ea typeface="Times New Roman" pitchFamily="18" charset="0"/>
                <a:cs typeface="Arial" pitchFamily="34" charset="0"/>
              </a:rPr>
              <a:t>matching</a:t>
            </a:r>
            <a:r>
              <a:rPr lang="fr-BE" sz="1600" b="1" i="1" dirty="0" smtClean="0">
                <a:solidFill>
                  <a:schemeClr val="tx1">
                    <a:lumMod val="95000"/>
                  </a:schemeClr>
                </a:solidFill>
                <a:ea typeface="Times New Roman" pitchFamily="18" charset="0"/>
                <a:cs typeface="Arial" pitchFamily="34" charset="0"/>
              </a:rPr>
              <a:t> the </a:t>
            </a:r>
            <a:r>
              <a:rPr lang="fr-BE" sz="1600" b="1" i="1" dirty="0" err="1" smtClean="0">
                <a:solidFill>
                  <a:schemeClr val="tx1">
                    <a:lumMod val="95000"/>
                  </a:schemeClr>
                </a:solidFill>
                <a:ea typeface="Times New Roman" pitchFamily="18" charset="0"/>
                <a:cs typeface="Arial" pitchFamily="34" charset="0"/>
              </a:rPr>
              <a:t>appropriate</a:t>
            </a:r>
            <a:r>
              <a:rPr lang="fr-BE" sz="1600" b="1" i="1" dirty="0" smtClean="0">
                <a:solidFill>
                  <a:schemeClr val="tx1">
                    <a:lumMod val="95000"/>
                  </a:schemeClr>
                </a:solidFill>
                <a:ea typeface="Times New Roman" pitchFamily="18" charset="0"/>
                <a:cs typeface="Arial" pitchFamily="34" charset="0"/>
              </a:rPr>
              <a:t> </a:t>
            </a:r>
            <a:r>
              <a:rPr lang="fr-BE" sz="1600" b="1" i="1" dirty="0" err="1" smtClean="0">
                <a:solidFill>
                  <a:schemeClr val="tx1">
                    <a:lumMod val="95000"/>
                  </a:schemeClr>
                </a:solidFill>
                <a:ea typeface="Times New Roman" pitchFamily="18" charset="0"/>
                <a:cs typeface="Arial" pitchFamily="34" charset="0"/>
              </a:rPr>
              <a:t>response</a:t>
            </a:r>
            <a:r>
              <a:rPr lang="fr-BE" sz="1600" i="1" dirty="0" smtClean="0">
                <a:solidFill>
                  <a:schemeClr val="tx1">
                    <a:lumMod val="95000"/>
                  </a:schemeClr>
                </a:solidFill>
                <a:ea typeface="Times New Roman" pitchFamily="18" charset="0"/>
                <a:cs typeface="Arial" pitchFamily="34" charset="0"/>
              </a:rPr>
              <a:t> to </a:t>
            </a:r>
            <a:r>
              <a:rPr lang="fr-BE" sz="1600" i="1" dirty="0" err="1" smtClean="0">
                <a:solidFill>
                  <a:schemeClr val="tx1">
                    <a:lumMod val="95000"/>
                  </a:schemeClr>
                </a:solidFill>
                <a:ea typeface="Times New Roman" pitchFamily="18" charset="0"/>
                <a:cs typeface="Arial" pitchFamily="34" charset="0"/>
              </a:rPr>
              <a:t>them</a:t>
            </a:r>
            <a:r>
              <a:rPr lang="fr-BE" sz="1600" i="1" dirty="0" smtClean="0">
                <a:solidFill>
                  <a:schemeClr val="tx1">
                    <a:lumMod val="95000"/>
                  </a:schemeClr>
                </a:solidFill>
                <a:ea typeface="Times New Roman" pitchFamily="18" charset="0"/>
                <a:cs typeface="Arial" pitchFamily="34" charset="0"/>
              </a:rPr>
              <a:t>, </a:t>
            </a:r>
            <a:r>
              <a:rPr lang="fr-BE" sz="1600" i="1" dirty="0" err="1" smtClean="0">
                <a:solidFill>
                  <a:schemeClr val="tx1">
                    <a:lumMod val="95000"/>
                  </a:schemeClr>
                </a:solidFill>
                <a:ea typeface="Times New Roman" pitchFamily="18" charset="0"/>
                <a:cs typeface="Arial" pitchFamily="34" charset="0"/>
              </a:rPr>
              <a:t>considering</a:t>
            </a:r>
            <a:r>
              <a:rPr lang="fr-BE" sz="1600" i="1" dirty="0" smtClean="0">
                <a:solidFill>
                  <a:schemeClr val="tx1">
                    <a:lumMod val="95000"/>
                  </a:schemeClr>
                </a:solidFill>
                <a:ea typeface="Times New Roman" pitchFamily="18" charset="0"/>
                <a:cs typeface="Arial" pitchFamily="34" charset="0"/>
              </a:rPr>
              <a:t> </a:t>
            </a:r>
            <a:r>
              <a:rPr lang="fr-BE" sz="1600" b="1" i="1" dirty="0" err="1" smtClean="0">
                <a:solidFill>
                  <a:schemeClr val="tx1">
                    <a:lumMod val="95000"/>
                  </a:schemeClr>
                </a:solidFill>
                <a:ea typeface="Times New Roman" pitchFamily="18" charset="0"/>
                <a:cs typeface="Arial" pitchFamily="34" charset="0"/>
              </a:rPr>
              <a:t>operational</a:t>
            </a:r>
            <a:r>
              <a:rPr lang="fr-BE" sz="1600" b="1" i="1" dirty="0" smtClean="0">
                <a:solidFill>
                  <a:schemeClr val="tx1">
                    <a:lumMod val="95000"/>
                  </a:schemeClr>
                </a:solidFill>
                <a:ea typeface="Times New Roman" pitchFamily="18" charset="0"/>
                <a:cs typeface="Arial" pitchFamily="34" charset="0"/>
              </a:rPr>
              <a:t> </a:t>
            </a:r>
            <a:r>
              <a:rPr lang="fr-BE" sz="1600" b="1" i="1" dirty="0" err="1" smtClean="0">
                <a:solidFill>
                  <a:schemeClr val="tx1">
                    <a:lumMod val="95000"/>
                  </a:schemeClr>
                </a:solidFill>
                <a:ea typeface="Times New Roman" pitchFamily="18" charset="0"/>
                <a:cs typeface="Arial" pitchFamily="34" charset="0"/>
              </a:rPr>
              <a:t>requirements</a:t>
            </a:r>
            <a:r>
              <a:rPr lang="fr-BE" sz="1600" i="1" dirty="0" smtClean="0">
                <a:solidFill>
                  <a:schemeClr val="tx1">
                    <a:lumMod val="95000"/>
                  </a:schemeClr>
                </a:solidFill>
                <a:ea typeface="Times New Roman" pitchFamily="18" charset="0"/>
                <a:cs typeface="Arial" pitchFamily="34" charset="0"/>
              </a:rPr>
              <a:t> and </a:t>
            </a:r>
            <a:r>
              <a:rPr lang="fr-BE" sz="1600" b="1" i="1" dirty="0" err="1" smtClean="0">
                <a:solidFill>
                  <a:schemeClr val="tx1">
                    <a:lumMod val="95000"/>
                  </a:schemeClr>
                </a:solidFill>
                <a:ea typeface="Times New Roman" pitchFamily="18" charset="0"/>
                <a:cs typeface="Arial" pitchFamily="34" charset="0"/>
              </a:rPr>
              <a:t>capabilities</a:t>
            </a:r>
            <a:r>
              <a:rPr lang="fr-BE" sz="1600" dirty="0" smtClean="0">
                <a:solidFill>
                  <a:schemeClr val="tx1">
                    <a:lumMod val="95000"/>
                  </a:schemeClr>
                </a:solidFill>
                <a:ea typeface="Times New Roman" pitchFamily="18" charset="0"/>
                <a:cs typeface="Arial" pitchFamily="34" charset="0"/>
              </a:rPr>
              <a:t> » (</a:t>
            </a:r>
            <a:r>
              <a:rPr lang="fr-BE" sz="1200" dirty="0" smtClean="0">
                <a:solidFill>
                  <a:schemeClr val="tx1">
                    <a:lumMod val="95000"/>
                  </a:schemeClr>
                </a:solidFill>
                <a:ea typeface="Times New Roman" pitchFamily="18" charset="0"/>
                <a:cs typeface="Arial" pitchFamily="34" charset="0"/>
              </a:rPr>
              <a:t>Source : US </a:t>
            </a:r>
            <a:r>
              <a:rPr lang="fr-BE" sz="1200" dirty="0" err="1" smtClean="0">
                <a:solidFill>
                  <a:schemeClr val="tx1">
                    <a:lumMod val="95000"/>
                  </a:schemeClr>
                </a:solidFill>
                <a:ea typeface="Times New Roman" pitchFamily="18" charset="0"/>
                <a:cs typeface="Arial" pitchFamily="34" charset="0"/>
              </a:rPr>
              <a:t>DoD</a:t>
            </a:r>
            <a:r>
              <a:rPr lang="fr-BE" sz="1600" dirty="0" smtClean="0">
                <a:solidFill>
                  <a:schemeClr val="tx1">
                    <a:lumMod val="95000"/>
                  </a:schemeClr>
                </a:solidFill>
                <a:ea typeface="Times New Roman" pitchFamily="18" charset="0"/>
                <a:cs typeface="Arial" pitchFamily="34" charset="0"/>
              </a:rPr>
              <a:t>) ;</a:t>
            </a:r>
          </a:p>
          <a:p>
            <a:pPr eaLnBrk="0" fontAlgn="base" hangingPunct="0">
              <a:spcBef>
                <a:spcPct val="0"/>
              </a:spcBef>
              <a:spcAft>
                <a:spcPct val="0"/>
              </a:spcAft>
            </a:pPr>
            <a:endParaRPr lang="fr-BE" sz="1600" dirty="0" smtClean="0">
              <a:solidFill>
                <a:schemeClr val="tx1">
                  <a:lumMod val="95000"/>
                </a:schemeClr>
              </a:solidFill>
              <a:ea typeface="Times New Roman" pitchFamily="18" charset="0"/>
              <a:cs typeface="Arial" pitchFamily="34" charset="0"/>
            </a:endParaRPr>
          </a:p>
          <a:p>
            <a:pPr marL="800100" lvl="1" indent="-342900" eaLnBrk="0" fontAlgn="base" hangingPunct="0">
              <a:spcBef>
                <a:spcPct val="0"/>
              </a:spcBef>
              <a:spcAft>
                <a:spcPct val="0"/>
              </a:spcAft>
              <a:buFont typeface="+mj-lt"/>
              <a:buAutoNum type="arabicPeriod"/>
            </a:pPr>
            <a:r>
              <a:rPr lang="fr-BE" sz="1600" dirty="0" smtClean="0">
                <a:solidFill>
                  <a:schemeClr val="tx1">
                    <a:lumMod val="95000"/>
                  </a:schemeClr>
                </a:solidFill>
                <a:ea typeface="Times New Roman" pitchFamily="18" charset="0"/>
                <a:cs typeface="Arial" pitchFamily="34" charset="0"/>
              </a:rPr>
              <a:t>Quels sont les </a:t>
            </a:r>
            <a:r>
              <a:rPr lang="fr-BE" sz="1600" b="1" dirty="0" smtClean="0">
                <a:solidFill>
                  <a:schemeClr val="tx1">
                    <a:lumMod val="95000"/>
                  </a:schemeClr>
                </a:solidFill>
                <a:ea typeface="Times New Roman" pitchFamily="18" charset="0"/>
                <a:cs typeface="Arial" pitchFamily="34" charset="0"/>
              </a:rPr>
              <a:t>objectifs</a:t>
            </a:r>
            <a:r>
              <a:rPr lang="fr-BE" sz="1600" dirty="0" smtClean="0">
                <a:solidFill>
                  <a:schemeClr val="tx1">
                    <a:lumMod val="95000"/>
                  </a:schemeClr>
                </a:solidFill>
                <a:ea typeface="Times New Roman" pitchFamily="18" charset="0"/>
                <a:cs typeface="Arial" pitchFamily="34" charset="0"/>
              </a:rPr>
              <a:t> ?</a:t>
            </a:r>
          </a:p>
          <a:p>
            <a:pPr marL="800100" lvl="1" indent="-342900" eaLnBrk="0" fontAlgn="base" hangingPunct="0">
              <a:spcBef>
                <a:spcPct val="0"/>
              </a:spcBef>
              <a:spcAft>
                <a:spcPct val="0"/>
              </a:spcAft>
              <a:buFont typeface="+mj-lt"/>
              <a:buAutoNum type="arabicPeriod"/>
            </a:pPr>
            <a:r>
              <a:rPr lang="fr-BE" sz="1600" dirty="0" smtClean="0">
                <a:solidFill>
                  <a:schemeClr val="tx1">
                    <a:lumMod val="95000"/>
                  </a:schemeClr>
                </a:solidFill>
                <a:ea typeface="Times New Roman" pitchFamily="18" charset="0"/>
                <a:cs typeface="Arial" pitchFamily="34" charset="0"/>
              </a:rPr>
              <a:t>Quels sont les </a:t>
            </a:r>
            <a:r>
              <a:rPr lang="fr-BE" sz="1600" b="1" dirty="0" smtClean="0">
                <a:solidFill>
                  <a:schemeClr val="tx1">
                    <a:lumMod val="95000"/>
                  </a:schemeClr>
                </a:solidFill>
                <a:ea typeface="Times New Roman" pitchFamily="18" charset="0"/>
                <a:cs typeface="Arial" pitchFamily="34" charset="0"/>
              </a:rPr>
              <a:t>capacités</a:t>
            </a:r>
            <a:r>
              <a:rPr lang="fr-BE" sz="1600" dirty="0" smtClean="0">
                <a:solidFill>
                  <a:schemeClr val="tx1">
                    <a:lumMod val="95000"/>
                  </a:schemeClr>
                </a:solidFill>
                <a:ea typeface="Times New Roman" pitchFamily="18" charset="0"/>
                <a:cs typeface="Arial" pitchFamily="34" charset="0"/>
              </a:rPr>
              <a:t> ?</a:t>
            </a:r>
          </a:p>
          <a:p>
            <a:pPr marL="800100" lvl="1" indent="-342900" eaLnBrk="0" fontAlgn="base" hangingPunct="0">
              <a:spcBef>
                <a:spcPct val="0"/>
              </a:spcBef>
              <a:spcAft>
                <a:spcPct val="0"/>
              </a:spcAft>
              <a:buFont typeface="+mj-lt"/>
              <a:buAutoNum type="arabicPeriod"/>
            </a:pPr>
            <a:r>
              <a:rPr lang="fr-BE" sz="1600" dirty="0" smtClean="0">
                <a:solidFill>
                  <a:schemeClr val="tx1">
                    <a:lumMod val="95000"/>
                  </a:schemeClr>
                </a:solidFill>
                <a:ea typeface="Times New Roman" pitchFamily="18" charset="0"/>
                <a:cs typeface="Arial" pitchFamily="34" charset="0"/>
              </a:rPr>
              <a:t>Quels sont les </a:t>
            </a:r>
            <a:r>
              <a:rPr lang="fr-BE" sz="1600" b="1" dirty="0" smtClean="0">
                <a:solidFill>
                  <a:schemeClr val="tx1">
                    <a:lumMod val="95000"/>
                  </a:schemeClr>
                </a:solidFill>
                <a:ea typeface="Times New Roman" pitchFamily="18" charset="0"/>
                <a:cs typeface="Arial" pitchFamily="34" charset="0"/>
              </a:rPr>
              <a:t>effets recherchés</a:t>
            </a:r>
            <a:r>
              <a:rPr lang="fr-BE" sz="1600" dirty="0" smtClean="0">
                <a:solidFill>
                  <a:schemeClr val="tx1">
                    <a:lumMod val="95000"/>
                  </a:schemeClr>
                </a:solidFill>
                <a:ea typeface="Times New Roman" pitchFamily="18" charset="0"/>
                <a:cs typeface="Arial" pitchFamily="34" charset="0"/>
              </a:rPr>
              <a:t> sur ces objectifs ?</a:t>
            </a:r>
          </a:p>
          <a:p>
            <a:pPr marL="800100" lvl="1" indent="-342900" eaLnBrk="0" fontAlgn="base" hangingPunct="0">
              <a:spcBef>
                <a:spcPct val="0"/>
              </a:spcBef>
              <a:spcAft>
                <a:spcPct val="0"/>
              </a:spcAft>
              <a:buFont typeface="+mj-lt"/>
              <a:buAutoNum type="arabicPeriod"/>
            </a:pPr>
            <a:r>
              <a:rPr lang="fr-BE" sz="1600" dirty="0" smtClean="0">
                <a:solidFill>
                  <a:schemeClr val="tx1">
                    <a:lumMod val="95000"/>
                  </a:schemeClr>
                </a:solidFill>
                <a:ea typeface="Times New Roman" pitchFamily="18" charset="0"/>
                <a:cs typeface="Arial" pitchFamily="34" charset="0"/>
              </a:rPr>
              <a:t>Dans quelles </a:t>
            </a:r>
            <a:r>
              <a:rPr lang="fr-BE" sz="1600" b="1" dirty="0" smtClean="0">
                <a:solidFill>
                  <a:schemeClr val="tx1">
                    <a:lumMod val="95000"/>
                  </a:schemeClr>
                </a:solidFill>
                <a:ea typeface="Times New Roman" pitchFamily="18" charset="0"/>
                <a:cs typeface="Arial" pitchFamily="34" charset="0"/>
              </a:rPr>
              <a:t>circonstances</a:t>
            </a:r>
            <a:r>
              <a:rPr lang="fr-BE" sz="1600" dirty="0" smtClean="0">
                <a:solidFill>
                  <a:schemeClr val="tx1">
                    <a:lumMod val="95000"/>
                  </a:schemeClr>
                </a:solidFill>
                <a:ea typeface="Times New Roman" pitchFamily="18" charset="0"/>
                <a:cs typeface="Arial" pitchFamily="34" charset="0"/>
              </a:rPr>
              <a:t> l’objectif peut-il être engagé ?</a:t>
            </a:r>
          </a:p>
          <a:p>
            <a:pPr eaLnBrk="0" fontAlgn="base" hangingPunct="0">
              <a:spcBef>
                <a:spcPct val="0"/>
              </a:spcBef>
              <a:spcAft>
                <a:spcPct val="0"/>
              </a:spcAft>
            </a:pPr>
            <a:endParaRPr kumimoji="0" lang="fr-BE" sz="1600" i="1" u="none" strike="noStrike" cap="none" normalizeH="0" baseline="0" dirty="0" smtClean="0">
              <a:ln>
                <a:noFill/>
              </a:ln>
              <a:solidFill>
                <a:schemeClr val="tx1">
                  <a:lumMod val="95000"/>
                </a:schemeClr>
              </a:solidFill>
              <a:effectLst/>
              <a:ea typeface="Times New Roman" pitchFamily="18" charset="0"/>
              <a:cs typeface="Arial" pitchFamily="34" charset="0"/>
            </a:endParaRPr>
          </a:p>
        </p:txBody>
      </p:sp>
      <p:sp>
        <p:nvSpPr>
          <p:cNvPr id="13" name="ZoneTexte 12"/>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H2 : Les nouvelles technologies, une assurance du respect des principes de précaution dans l’attaque ? (</a:t>
            </a:r>
            <a:r>
              <a:rPr lang="fr-BE" sz="2200" b="1" dirty="0" smtClean="0">
                <a:solidFill>
                  <a:schemeClr val="tx1">
                    <a:lumMod val="95000"/>
                  </a:schemeClr>
                </a:solidFill>
                <a:ea typeface="Times New Roman" pitchFamily="18" charset="0"/>
                <a:cs typeface="Arial" pitchFamily="34" charset="0"/>
              </a:rPr>
              <a:t>4/8</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539552" y="1275725"/>
            <a:ext cx="8064896" cy="5078313"/>
          </a:xfrm>
          <a:prstGeom prst="rect">
            <a:avLst/>
          </a:prstGeom>
        </p:spPr>
        <p:txBody>
          <a:bodyPr wrap="square">
            <a:spAutoFit/>
          </a:bodyPr>
          <a:lstStyle/>
          <a:p>
            <a:pPr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La </a:t>
            </a:r>
            <a:r>
              <a:rPr kumimoji="0" lang="fr-BE" b="1" i="1" u="none" strike="noStrike" cap="none" normalizeH="0" baseline="0" dirty="0" err="1" smtClean="0">
                <a:ln>
                  <a:noFill/>
                </a:ln>
                <a:solidFill>
                  <a:schemeClr val="tx1">
                    <a:lumMod val="95000"/>
                  </a:schemeClr>
                </a:solidFill>
                <a:effectLst/>
                <a:ea typeface="Times New Roman" pitchFamily="18" charset="0"/>
                <a:cs typeface="Arial" pitchFamily="34" charset="0"/>
              </a:rPr>
              <a:t>Precision</a:t>
            </a:r>
            <a:r>
              <a:rPr kumimoji="0" lang="fr-BE" b="1" u="none" strike="noStrike" cap="none" normalizeH="0" baseline="0" dirty="0" smtClean="0">
                <a:ln>
                  <a:noFill/>
                </a:ln>
                <a:solidFill>
                  <a:schemeClr val="tx1">
                    <a:lumMod val="95000"/>
                  </a:schemeClr>
                </a:solidFill>
                <a:effectLst/>
                <a:ea typeface="Times New Roman" pitchFamily="18" charset="0"/>
                <a:cs typeface="Arial" pitchFamily="34" charset="0"/>
              </a:rPr>
              <a:t> et les principes de précaution, au carrefour d’une utilisation des nouvelles technologies raisonnée par un processus de </a:t>
            </a:r>
            <a:r>
              <a:rPr kumimoji="0" lang="fr-BE" b="1" i="1" u="none" strike="noStrike" cap="none" normalizeH="0" baseline="0" dirty="0" err="1" smtClean="0">
                <a:ln>
                  <a:noFill/>
                </a:ln>
                <a:solidFill>
                  <a:schemeClr val="tx1">
                    <a:lumMod val="95000"/>
                  </a:schemeClr>
                </a:solidFill>
                <a:effectLst/>
                <a:ea typeface="Times New Roman" pitchFamily="18" charset="0"/>
                <a:cs typeface="Arial" pitchFamily="34" charset="0"/>
              </a:rPr>
              <a:t>targeting</a:t>
            </a:r>
            <a:r>
              <a:rPr kumimoji="0" lang="fr-BE" b="1" u="none" strike="noStrike" cap="none" normalizeH="0" baseline="0" dirty="0" smtClean="0">
                <a:ln>
                  <a:noFill/>
                </a:ln>
                <a:solidFill>
                  <a:schemeClr val="tx1">
                    <a:lumMod val="95000"/>
                  </a:schemeClr>
                </a:solidFill>
                <a:effectLst/>
                <a:ea typeface="Times New Roman" pitchFamily="18" charset="0"/>
                <a:cs typeface="Arial" pitchFamily="34" charset="0"/>
              </a:rPr>
              <a:t> sain</a:t>
            </a:r>
          </a:p>
          <a:p>
            <a:pPr eaLnBrk="0" fontAlgn="base" hangingPunct="0">
              <a:spcBef>
                <a:spcPct val="0"/>
              </a:spcBef>
              <a:spcAft>
                <a:spcPct val="0"/>
              </a:spcAft>
            </a:pPr>
            <a:endParaRPr lang="fr-BE" sz="1600" i="0" dirty="0" smtClean="0">
              <a:solidFill>
                <a:schemeClr val="tx1">
                  <a:lumMod val="95000"/>
                </a:schemeClr>
              </a:solidFill>
              <a:ea typeface="Times New Roman" pitchFamily="18" charset="0"/>
              <a:cs typeface="Arial" pitchFamily="34" charset="0"/>
            </a:endParaRPr>
          </a:p>
          <a:p>
            <a:pPr eaLnBrk="0" fontAlgn="base" hangingPunct="0">
              <a:spcBef>
                <a:spcPct val="0"/>
              </a:spcBef>
              <a:spcAft>
                <a:spcPct val="0"/>
              </a:spcAft>
            </a:pPr>
            <a:r>
              <a:rPr kumimoji="0" lang="fr-BE" sz="1600" b="1" u="none" strike="noStrike" cap="none" normalizeH="0" baseline="0" dirty="0" err="1" smtClean="0">
                <a:ln>
                  <a:noFill/>
                </a:ln>
                <a:solidFill>
                  <a:schemeClr val="tx1">
                    <a:lumMod val="95000"/>
                  </a:schemeClr>
                </a:solidFill>
                <a:effectLst/>
                <a:ea typeface="Times New Roman" pitchFamily="18" charset="0"/>
                <a:cs typeface="Arial" pitchFamily="34" charset="0"/>
              </a:rPr>
              <a:t>Targeting</a:t>
            </a:r>
            <a:r>
              <a:rPr lang="fr-BE" sz="1600" dirty="0" smtClean="0">
                <a:solidFill>
                  <a:schemeClr val="tx1">
                    <a:lumMod val="95000"/>
                  </a:schemeClr>
                </a:solidFill>
                <a:ea typeface="Times New Roman" pitchFamily="18" charset="0"/>
                <a:cs typeface="Arial" pitchFamily="34" charset="0"/>
              </a:rPr>
              <a:t> : « </a:t>
            </a:r>
            <a:r>
              <a:rPr lang="fr-BE" sz="1600" i="1" dirty="0" smtClean="0">
                <a:solidFill>
                  <a:schemeClr val="tx1">
                    <a:lumMod val="95000"/>
                  </a:schemeClr>
                </a:solidFill>
                <a:ea typeface="Times New Roman" pitchFamily="18" charset="0"/>
                <a:cs typeface="Arial" pitchFamily="34" charset="0"/>
              </a:rPr>
              <a:t>The </a:t>
            </a:r>
            <a:r>
              <a:rPr lang="fr-BE" sz="1600" i="1" dirty="0" err="1" smtClean="0">
                <a:solidFill>
                  <a:schemeClr val="tx1">
                    <a:lumMod val="95000"/>
                  </a:schemeClr>
                </a:solidFill>
                <a:ea typeface="Times New Roman" pitchFamily="18" charset="0"/>
                <a:cs typeface="Arial" pitchFamily="34" charset="0"/>
              </a:rPr>
              <a:t>process</a:t>
            </a:r>
            <a:r>
              <a:rPr lang="fr-BE" sz="1600" i="1" dirty="0" smtClean="0">
                <a:solidFill>
                  <a:schemeClr val="tx1">
                    <a:lumMod val="95000"/>
                  </a:schemeClr>
                </a:solidFill>
                <a:ea typeface="Times New Roman" pitchFamily="18" charset="0"/>
                <a:cs typeface="Arial" pitchFamily="34" charset="0"/>
              </a:rPr>
              <a:t> of </a:t>
            </a:r>
            <a:r>
              <a:rPr lang="fr-BE" sz="1600" b="1" i="1" dirty="0" err="1" smtClean="0">
                <a:solidFill>
                  <a:schemeClr val="tx1">
                    <a:lumMod val="95000"/>
                  </a:schemeClr>
                </a:solidFill>
                <a:ea typeface="Times New Roman" pitchFamily="18" charset="0"/>
                <a:cs typeface="Arial" pitchFamily="34" charset="0"/>
              </a:rPr>
              <a:t>selecting</a:t>
            </a:r>
            <a:r>
              <a:rPr lang="fr-BE" sz="1600" i="1" dirty="0" smtClean="0">
                <a:solidFill>
                  <a:schemeClr val="tx1">
                    <a:lumMod val="95000"/>
                  </a:schemeClr>
                </a:solidFill>
                <a:ea typeface="Times New Roman" pitchFamily="18" charset="0"/>
                <a:cs typeface="Arial" pitchFamily="34" charset="0"/>
              </a:rPr>
              <a:t> and </a:t>
            </a:r>
            <a:r>
              <a:rPr lang="fr-BE" sz="1600" b="1" i="1" dirty="0" err="1" smtClean="0">
                <a:solidFill>
                  <a:schemeClr val="tx1">
                    <a:lumMod val="95000"/>
                  </a:schemeClr>
                </a:solidFill>
                <a:ea typeface="Times New Roman" pitchFamily="18" charset="0"/>
                <a:cs typeface="Arial" pitchFamily="34" charset="0"/>
              </a:rPr>
              <a:t>prioritizing</a:t>
            </a:r>
            <a:r>
              <a:rPr lang="fr-BE" sz="1600" b="1" i="1" dirty="0" smtClean="0">
                <a:solidFill>
                  <a:schemeClr val="tx1">
                    <a:lumMod val="95000"/>
                  </a:schemeClr>
                </a:solidFill>
                <a:ea typeface="Times New Roman" pitchFamily="18" charset="0"/>
                <a:cs typeface="Arial" pitchFamily="34" charset="0"/>
              </a:rPr>
              <a:t> </a:t>
            </a:r>
            <a:r>
              <a:rPr lang="fr-BE" sz="1600" b="1" i="1" dirty="0" err="1" smtClean="0">
                <a:solidFill>
                  <a:schemeClr val="tx1">
                    <a:lumMod val="95000"/>
                  </a:schemeClr>
                </a:solidFill>
                <a:ea typeface="Times New Roman" pitchFamily="18" charset="0"/>
                <a:cs typeface="Arial" pitchFamily="34" charset="0"/>
              </a:rPr>
              <a:t>targets</a:t>
            </a:r>
            <a:r>
              <a:rPr lang="fr-BE" sz="1600" b="1" i="1" dirty="0" smtClean="0">
                <a:solidFill>
                  <a:schemeClr val="tx1">
                    <a:lumMod val="95000"/>
                  </a:schemeClr>
                </a:solidFill>
                <a:ea typeface="Times New Roman" pitchFamily="18" charset="0"/>
                <a:cs typeface="Arial" pitchFamily="34" charset="0"/>
              </a:rPr>
              <a:t> and </a:t>
            </a:r>
            <a:r>
              <a:rPr lang="fr-BE" sz="1600" b="1" i="1" dirty="0" err="1" smtClean="0">
                <a:solidFill>
                  <a:schemeClr val="tx1">
                    <a:lumMod val="95000"/>
                  </a:schemeClr>
                </a:solidFill>
                <a:ea typeface="Times New Roman" pitchFamily="18" charset="0"/>
                <a:cs typeface="Arial" pitchFamily="34" charset="0"/>
              </a:rPr>
              <a:t>matching</a:t>
            </a:r>
            <a:r>
              <a:rPr lang="fr-BE" sz="1600" b="1" i="1" dirty="0" smtClean="0">
                <a:solidFill>
                  <a:schemeClr val="tx1">
                    <a:lumMod val="95000"/>
                  </a:schemeClr>
                </a:solidFill>
                <a:ea typeface="Times New Roman" pitchFamily="18" charset="0"/>
                <a:cs typeface="Arial" pitchFamily="34" charset="0"/>
              </a:rPr>
              <a:t> the </a:t>
            </a:r>
            <a:r>
              <a:rPr lang="fr-BE" sz="1600" b="1" i="1" dirty="0" err="1" smtClean="0">
                <a:solidFill>
                  <a:schemeClr val="tx1">
                    <a:lumMod val="95000"/>
                  </a:schemeClr>
                </a:solidFill>
                <a:ea typeface="Times New Roman" pitchFamily="18" charset="0"/>
                <a:cs typeface="Arial" pitchFamily="34" charset="0"/>
              </a:rPr>
              <a:t>appropriate</a:t>
            </a:r>
            <a:r>
              <a:rPr lang="fr-BE" sz="1600" b="1" i="1" dirty="0" smtClean="0">
                <a:solidFill>
                  <a:schemeClr val="tx1">
                    <a:lumMod val="95000"/>
                  </a:schemeClr>
                </a:solidFill>
                <a:ea typeface="Times New Roman" pitchFamily="18" charset="0"/>
                <a:cs typeface="Arial" pitchFamily="34" charset="0"/>
              </a:rPr>
              <a:t> </a:t>
            </a:r>
            <a:r>
              <a:rPr lang="fr-BE" sz="1600" b="1" i="1" dirty="0" err="1" smtClean="0">
                <a:solidFill>
                  <a:schemeClr val="tx1">
                    <a:lumMod val="95000"/>
                  </a:schemeClr>
                </a:solidFill>
                <a:ea typeface="Times New Roman" pitchFamily="18" charset="0"/>
                <a:cs typeface="Arial" pitchFamily="34" charset="0"/>
              </a:rPr>
              <a:t>response</a:t>
            </a:r>
            <a:r>
              <a:rPr lang="fr-BE" sz="1600" i="1" dirty="0" smtClean="0">
                <a:solidFill>
                  <a:schemeClr val="tx1">
                    <a:lumMod val="95000"/>
                  </a:schemeClr>
                </a:solidFill>
                <a:ea typeface="Times New Roman" pitchFamily="18" charset="0"/>
                <a:cs typeface="Arial" pitchFamily="34" charset="0"/>
              </a:rPr>
              <a:t> to </a:t>
            </a:r>
            <a:r>
              <a:rPr lang="fr-BE" sz="1600" i="1" dirty="0" err="1" smtClean="0">
                <a:solidFill>
                  <a:schemeClr val="tx1">
                    <a:lumMod val="95000"/>
                  </a:schemeClr>
                </a:solidFill>
                <a:ea typeface="Times New Roman" pitchFamily="18" charset="0"/>
                <a:cs typeface="Arial" pitchFamily="34" charset="0"/>
              </a:rPr>
              <a:t>them</a:t>
            </a:r>
            <a:r>
              <a:rPr lang="fr-BE" sz="1600" i="1" dirty="0" smtClean="0">
                <a:solidFill>
                  <a:schemeClr val="tx1">
                    <a:lumMod val="95000"/>
                  </a:schemeClr>
                </a:solidFill>
                <a:ea typeface="Times New Roman" pitchFamily="18" charset="0"/>
                <a:cs typeface="Arial" pitchFamily="34" charset="0"/>
              </a:rPr>
              <a:t>, </a:t>
            </a:r>
            <a:r>
              <a:rPr lang="fr-BE" sz="1600" i="1" dirty="0" err="1" smtClean="0">
                <a:solidFill>
                  <a:schemeClr val="tx1">
                    <a:lumMod val="95000"/>
                  </a:schemeClr>
                </a:solidFill>
                <a:ea typeface="Times New Roman" pitchFamily="18" charset="0"/>
                <a:cs typeface="Arial" pitchFamily="34" charset="0"/>
              </a:rPr>
              <a:t>considering</a:t>
            </a:r>
            <a:r>
              <a:rPr lang="fr-BE" sz="1600" i="1" dirty="0" smtClean="0">
                <a:solidFill>
                  <a:schemeClr val="tx1">
                    <a:lumMod val="95000"/>
                  </a:schemeClr>
                </a:solidFill>
                <a:ea typeface="Times New Roman" pitchFamily="18" charset="0"/>
                <a:cs typeface="Arial" pitchFamily="34" charset="0"/>
              </a:rPr>
              <a:t> </a:t>
            </a:r>
            <a:r>
              <a:rPr lang="fr-BE" sz="1600" b="1" i="1" dirty="0" err="1" smtClean="0">
                <a:solidFill>
                  <a:schemeClr val="tx1">
                    <a:lumMod val="95000"/>
                  </a:schemeClr>
                </a:solidFill>
                <a:ea typeface="Times New Roman" pitchFamily="18" charset="0"/>
                <a:cs typeface="Arial" pitchFamily="34" charset="0"/>
              </a:rPr>
              <a:t>operational</a:t>
            </a:r>
            <a:r>
              <a:rPr lang="fr-BE" sz="1600" b="1" i="1" dirty="0" smtClean="0">
                <a:solidFill>
                  <a:schemeClr val="tx1">
                    <a:lumMod val="95000"/>
                  </a:schemeClr>
                </a:solidFill>
                <a:ea typeface="Times New Roman" pitchFamily="18" charset="0"/>
                <a:cs typeface="Arial" pitchFamily="34" charset="0"/>
              </a:rPr>
              <a:t> </a:t>
            </a:r>
            <a:r>
              <a:rPr lang="fr-BE" sz="1600" b="1" i="1" dirty="0" err="1" smtClean="0">
                <a:solidFill>
                  <a:schemeClr val="tx1">
                    <a:lumMod val="95000"/>
                  </a:schemeClr>
                </a:solidFill>
                <a:ea typeface="Times New Roman" pitchFamily="18" charset="0"/>
                <a:cs typeface="Arial" pitchFamily="34" charset="0"/>
              </a:rPr>
              <a:t>requirements</a:t>
            </a:r>
            <a:r>
              <a:rPr lang="fr-BE" sz="1600" i="1" dirty="0" smtClean="0">
                <a:solidFill>
                  <a:schemeClr val="tx1">
                    <a:lumMod val="95000"/>
                  </a:schemeClr>
                </a:solidFill>
                <a:ea typeface="Times New Roman" pitchFamily="18" charset="0"/>
                <a:cs typeface="Arial" pitchFamily="34" charset="0"/>
              </a:rPr>
              <a:t> and </a:t>
            </a:r>
            <a:r>
              <a:rPr lang="fr-BE" sz="1600" b="1" i="1" dirty="0" err="1" smtClean="0">
                <a:solidFill>
                  <a:schemeClr val="tx1">
                    <a:lumMod val="95000"/>
                  </a:schemeClr>
                </a:solidFill>
                <a:ea typeface="Times New Roman" pitchFamily="18" charset="0"/>
                <a:cs typeface="Arial" pitchFamily="34" charset="0"/>
              </a:rPr>
              <a:t>capabilities</a:t>
            </a:r>
            <a:r>
              <a:rPr lang="fr-BE" sz="1600" dirty="0" smtClean="0">
                <a:solidFill>
                  <a:schemeClr val="tx1">
                    <a:lumMod val="95000"/>
                  </a:schemeClr>
                </a:solidFill>
                <a:ea typeface="Times New Roman" pitchFamily="18" charset="0"/>
                <a:cs typeface="Arial" pitchFamily="34" charset="0"/>
              </a:rPr>
              <a:t> » (</a:t>
            </a:r>
            <a:r>
              <a:rPr lang="fr-BE" sz="1200" dirty="0" smtClean="0">
                <a:solidFill>
                  <a:schemeClr val="tx1">
                    <a:lumMod val="95000"/>
                  </a:schemeClr>
                </a:solidFill>
                <a:ea typeface="Times New Roman" pitchFamily="18" charset="0"/>
                <a:cs typeface="Arial" pitchFamily="34" charset="0"/>
              </a:rPr>
              <a:t>Source : US </a:t>
            </a:r>
            <a:r>
              <a:rPr lang="fr-BE" sz="1200" dirty="0" err="1" smtClean="0">
                <a:solidFill>
                  <a:schemeClr val="tx1">
                    <a:lumMod val="95000"/>
                  </a:schemeClr>
                </a:solidFill>
                <a:ea typeface="Times New Roman" pitchFamily="18" charset="0"/>
                <a:cs typeface="Arial" pitchFamily="34" charset="0"/>
              </a:rPr>
              <a:t>DoD</a:t>
            </a:r>
            <a:r>
              <a:rPr lang="fr-BE" sz="1600" dirty="0" smtClean="0">
                <a:solidFill>
                  <a:schemeClr val="tx1">
                    <a:lumMod val="95000"/>
                  </a:schemeClr>
                </a:solidFill>
                <a:ea typeface="Times New Roman" pitchFamily="18" charset="0"/>
                <a:cs typeface="Arial" pitchFamily="34" charset="0"/>
              </a:rPr>
              <a:t>) ;</a:t>
            </a:r>
          </a:p>
          <a:p>
            <a:pPr eaLnBrk="0" fontAlgn="base" hangingPunct="0">
              <a:spcBef>
                <a:spcPct val="0"/>
              </a:spcBef>
              <a:spcAft>
                <a:spcPct val="0"/>
              </a:spcAft>
            </a:pPr>
            <a:endParaRPr lang="fr-BE" sz="1600" dirty="0" smtClean="0">
              <a:solidFill>
                <a:schemeClr val="tx1">
                  <a:lumMod val="95000"/>
                </a:schemeClr>
              </a:solidFill>
              <a:ea typeface="Times New Roman" pitchFamily="18" charset="0"/>
              <a:cs typeface="Arial" pitchFamily="34" charset="0"/>
            </a:endParaRPr>
          </a:p>
          <a:p>
            <a:pPr marL="800100" lvl="1" indent="-342900" eaLnBrk="0" fontAlgn="base" hangingPunct="0">
              <a:spcBef>
                <a:spcPct val="0"/>
              </a:spcBef>
              <a:spcAft>
                <a:spcPct val="0"/>
              </a:spcAft>
              <a:buFont typeface="+mj-lt"/>
              <a:buAutoNum type="arabicPeriod"/>
            </a:pPr>
            <a:r>
              <a:rPr lang="fr-BE" sz="1600" dirty="0" smtClean="0">
                <a:solidFill>
                  <a:schemeClr val="tx1">
                    <a:lumMod val="95000"/>
                  </a:schemeClr>
                </a:solidFill>
                <a:ea typeface="Times New Roman" pitchFamily="18" charset="0"/>
                <a:cs typeface="Arial" pitchFamily="34" charset="0"/>
              </a:rPr>
              <a:t>Quels sont les </a:t>
            </a:r>
            <a:r>
              <a:rPr lang="fr-BE" sz="1600" b="1" dirty="0" smtClean="0">
                <a:solidFill>
                  <a:schemeClr val="tx1">
                    <a:lumMod val="95000"/>
                  </a:schemeClr>
                </a:solidFill>
                <a:ea typeface="Times New Roman" pitchFamily="18" charset="0"/>
                <a:cs typeface="Arial" pitchFamily="34" charset="0"/>
              </a:rPr>
              <a:t>objectifs</a:t>
            </a:r>
            <a:r>
              <a:rPr lang="fr-BE" sz="1600" dirty="0" smtClean="0">
                <a:solidFill>
                  <a:schemeClr val="tx1">
                    <a:lumMod val="95000"/>
                  </a:schemeClr>
                </a:solidFill>
                <a:ea typeface="Times New Roman" pitchFamily="18" charset="0"/>
                <a:cs typeface="Arial" pitchFamily="34" charset="0"/>
              </a:rPr>
              <a:t> ?</a:t>
            </a:r>
          </a:p>
          <a:p>
            <a:pPr marL="800100" lvl="1" indent="-342900" eaLnBrk="0" fontAlgn="base" hangingPunct="0">
              <a:spcBef>
                <a:spcPct val="0"/>
              </a:spcBef>
              <a:spcAft>
                <a:spcPct val="0"/>
              </a:spcAft>
              <a:buFont typeface="+mj-lt"/>
              <a:buAutoNum type="arabicPeriod"/>
            </a:pPr>
            <a:r>
              <a:rPr lang="fr-BE" sz="1600" dirty="0" smtClean="0">
                <a:solidFill>
                  <a:schemeClr val="tx1">
                    <a:lumMod val="95000"/>
                  </a:schemeClr>
                </a:solidFill>
                <a:ea typeface="Times New Roman" pitchFamily="18" charset="0"/>
                <a:cs typeface="Arial" pitchFamily="34" charset="0"/>
              </a:rPr>
              <a:t>Quels sont les </a:t>
            </a:r>
            <a:r>
              <a:rPr lang="fr-BE" sz="1600" b="1" dirty="0" smtClean="0">
                <a:solidFill>
                  <a:schemeClr val="tx1">
                    <a:lumMod val="95000"/>
                  </a:schemeClr>
                </a:solidFill>
                <a:ea typeface="Times New Roman" pitchFamily="18" charset="0"/>
                <a:cs typeface="Arial" pitchFamily="34" charset="0"/>
              </a:rPr>
              <a:t>capacités</a:t>
            </a:r>
            <a:r>
              <a:rPr lang="fr-BE" sz="1600" dirty="0" smtClean="0">
                <a:solidFill>
                  <a:schemeClr val="tx1">
                    <a:lumMod val="95000"/>
                  </a:schemeClr>
                </a:solidFill>
                <a:ea typeface="Times New Roman" pitchFamily="18" charset="0"/>
                <a:cs typeface="Arial" pitchFamily="34" charset="0"/>
              </a:rPr>
              <a:t> ?</a:t>
            </a:r>
          </a:p>
          <a:p>
            <a:pPr marL="800100" lvl="1" indent="-342900" eaLnBrk="0" fontAlgn="base" hangingPunct="0">
              <a:spcBef>
                <a:spcPct val="0"/>
              </a:spcBef>
              <a:spcAft>
                <a:spcPct val="0"/>
              </a:spcAft>
              <a:buFont typeface="+mj-lt"/>
              <a:buAutoNum type="arabicPeriod"/>
            </a:pPr>
            <a:r>
              <a:rPr lang="fr-BE" sz="1600" dirty="0" smtClean="0">
                <a:solidFill>
                  <a:schemeClr val="tx1">
                    <a:lumMod val="95000"/>
                  </a:schemeClr>
                </a:solidFill>
                <a:ea typeface="Times New Roman" pitchFamily="18" charset="0"/>
                <a:cs typeface="Arial" pitchFamily="34" charset="0"/>
              </a:rPr>
              <a:t>Quels sont les </a:t>
            </a:r>
            <a:r>
              <a:rPr lang="fr-BE" sz="1600" b="1" dirty="0" smtClean="0">
                <a:solidFill>
                  <a:schemeClr val="tx1">
                    <a:lumMod val="95000"/>
                  </a:schemeClr>
                </a:solidFill>
                <a:ea typeface="Times New Roman" pitchFamily="18" charset="0"/>
                <a:cs typeface="Arial" pitchFamily="34" charset="0"/>
              </a:rPr>
              <a:t>effets recherchés</a:t>
            </a:r>
            <a:r>
              <a:rPr lang="fr-BE" sz="1600" dirty="0" smtClean="0">
                <a:solidFill>
                  <a:schemeClr val="tx1">
                    <a:lumMod val="95000"/>
                  </a:schemeClr>
                </a:solidFill>
                <a:ea typeface="Times New Roman" pitchFamily="18" charset="0"/>
                <a:cs typeface="Arial" pitchFamily="34" charset="0"/>
              </a:rPr>
              <a:t> sur ces objectifs ?</a:t>
            </a:r>
          </a:p>
          <a:p>
            <a:pPr marL="800100" lvl="1" indent="-342900" eaLnBrk="0" fontAlgn="base" hangingPunct="0">
              <a:spcBef>
                <a:spcPct val="0"/>
              </a:spcBef>
              <a:spcAft>
                <a:spcPct val="0"/>
              </a:spcAft>
              <a:buFont typeface="+mj-lt"/>
              <a:buAutoNum type="arabicPeriod"/>
            </a:pPr>
            <a:r>
              <a:rPr lang="fr-BE" sz="1600" dirty="0" smtClean="0">
                <a:solidFill>
                  <a:schemeClr val="tx1">
                    <a:lumMod val="95000"/>
                  </a:schemeClr>
                </a:solidFill>
                <a:ea typeface="Times New Roman" pitchFamily="18" charset="0"/>
                <a:cs typeface="Arial" pitchFamily="34" charset="0"/>
              </a:rPr>
              <a:t>Dans quelles </a:t>
            </a:r>
            <a:r>
              <a:rPr lang="fr-BE" sz="1600" b="1" dirty="0" smtClean="0">
                <a:solidFill>
                  <a:schemeClr val="tx1">
                    <a:lumMod val="95000"/>
                  </a:schemeClr>
                </a:solidFill>
                <a:ea typeface="Times New Roman" pitchFamily="18" charset="0"/>
                <a:cs typeface="Arial" pitchFamily="34" charset="0"/>
              </a:rPr>
              <a:t>circonstances</a:t>
            </a:r>
            <a:r>
              <a:rPr lang="fr-BE" sz="1600" dirty="0" smtClean="0">
                <a:solidFill>
                  <a:schemeClr val="tx1">
                    <a:lumMod val="95000"/>
                  </a:schemeClr>
                </a:solidFill>
                <a:ea typeface="Times New Roman" pitchFamily="18" charset="0"/>
                <a:cs typeface="Arial" pitchFamily="34" charset="0"/>
              </a:rPr>
              <a:t> l’objectif peut-il être engagé ?</a:t>
            </a:r>
          </a:p>
          <a:p>
            <a:pPr eaLnBrk="0" fontAlgn="base" hangingPunct="0">
              <a:spcBef>
                <a:spcPct val="0"/>
              </a:spcBef>
              <a:spcAft>
                <a:spcPct val="0"/>
              </a:spcAft>
            </a:pPr>
            <a:endParaRPr kumimoji="0" lang="fr-BE" sz="1600" i="1" u="none" strike="noStrike" cap="none" normalizeH="0" baseline="0" dirty="0" smtClean="0">
              <a:ln>
                <a:noFill/>
              </a:ln>
              <a:solidFill>
                <a:schemeClr val="tx1">
                  <a:lumMod val="95000"/>
                </a:schemeClr>
              </a:solidFill>
              <a:effectLst/>
              <a:ea typeface="Times New Roman" pitchFamily="18" charset="0"/>
              <a:cs typeface="Arial" pitchFamily="34" charset="0"/>
            </a:endParaRPr>
          </a:p>
          <a:p>
            <a:pPr eaLnBrk="0" fontAlgn="base" hangingPunct="0">
              <a:spcBef>
                <a:spcPct val="0"/>
              </a:spcBef>
              <a:spcAft>
                <a:spcPct val="0"/>
              </a:spcAft>
            </a:pPr>
            <a:r>
              <a:rPr lang="fr-BE" sz="1600" dirty="0" smtClean="0">
                <a:solidFill>
                  <a:schemeClr val="tx1">
                    <a:lumMod val="95000"/>
                  </a:schemeClr>
                </a:solidFill>
                <a:ea typeface="Times New Roman" pitchFamily="18" charset="0"/>
                <a:cs typeface="Arial" pitchFamily="34" charset="0"/>
                <a:sym typeface="Wingdings" pitchFamily="2" charset="2"/>
              </a:rPr>
              <a:t> </a:t>
            </a:r>
            <a:r>
              <a:rPr lang="fr-BE" sz="1600" b="1" dirty="0" err="1" smtClean="0">
                <a:solidFill>
                  <a:schemeClr val="tx1">
                    <a:lumMod val="95000"/>
                  </a:schemeClr>
                </a:solidFill>
                <a:ea typeface="Times New Roman" pitchFamily="18" charset="0"/>
                <a:cs typeface="Arial" pitchFamily="34" charset="0"/>
              </a:rPr>
              <a:t>Rules</a:t>
            </a:r>
            <a:r>
              <a:rPr lang="fr-BE" sz="1600" b="1" dirty="0" smtClean="0">
                <a:solidFill>
                  <a:schemeClr val="tx1">
                    <a:lumMod val="95000"/>
                  </a:schemeClr>
                </a:solidFill>
                <a:ea typeface="Times New Roman" pitchFamily="18" charset="0"/>
                <a:cs typeface="Arial" pitchFamily="34" charset="0"/>
              </a:rPr>
              <a:t> of engagement (</a:t>
            </a:r>
            <a:r>
              <a:rPr lang="fr-BE" sz="1600" b="1" dirty="0" err="1" smtClean="0">
                <a:solidFill>
                  <a:schemeClr val="tx1">
                    <a:lumMod val="95000"/>
                  </a:schemeClr>
                </a:solidFill>
                <a:ea typeface="Times New Roman" pitchFamily="18" charset="0"/>
                <a:cs typeface="Arial" pitchFamily="34" charset="0"/>
              </a:rPr>
              <a:t>RoE</a:t>
            </a:r>
            <a:r>
              <a:rPr lang="fr-BE" sz="1600" b="1" dirty="0" smtClean="0">
                <a:solidFill>
                  <a:schemeClr val="tx1">
                    <a:lumMod val="95000"/>
                  </a:schemeClr>
                </a:solidFill>
                <a:ea typeface="Times New Roman" pitchFamily="18" charset="0"/>
                <a:cs typeface="Arial" pitchFamily="34" charset="0"/>
              </a:rPr>
              <a:t>)</a:t>
            </a:r>
            <a:r>
              <a:rPr lang="fr-BE" sz="1600" dirty="0" smtClean="0">
                <a:solidFill>
                  <a:schemeClr val="tx1">
                    <a:lumMod val="95000"/>
                  </a:schemeClr>
                </a:solidFill>
                <a:ea typeface="Times New Roman" pitchFamily="18" charset="0"/>
                <a:cs typeface="Arial" pitchFamily="34" charset="0"/>
              </a:rPr>
              <a:t> : « </a:t>
            </a:r>
            <a:r>
              <a:rPr lang="fr-BE" sz="1600" i="1" dirty="0" smtClean="0">
                <a:solidFill>
                  <a:schemeClr val="tx1">
                    <a:lumMod val="95000"/>
                  </a:schemeClr>
                </a:solidFill>
                <a:ea typeface="Times New Roman" pitchFamily="18" charset="0"/>
                <a:cs typeface="Arial" pitchFamily="34" charset="0"/>
              </a:rPr>
              <a:t>Directives </a:t>
            </a:r>
            <a:r>
              <a:rPr lang="fr-BE" sz="1600" i="1" dirty="0" err="1" smtClean="0">
                <a:solidFill>
                  <a:schemeClr val="tx1">
                    <a:lumMod val="95000"/>
                  </a:schemeClr>
                </a:solidFill>
                <a:ea typeface="Times New Roman" pitchFamily="18" charset="0"/>
                <a:cs typeface="Arial" pitchFamily="34" charset="0"/>
              </a:rPr>
              <a:t>issued</a:t>
            </a:r>
            <a:r>
              <a:rPr lang="fr-BE" sz="1600" i="1" dirty="0" smtClean="0">
                <a:solidFill>
                  <a:schemeClr val="tx1">
                    <a:lumMod val="95000"/>
                  </a:schemeClr>
                </a:solidFill>
                <a:ea typeface="Times New Roman" pitchFamily="18" charset="0"/>
                <a:cs typeface="Arial" pitchFamily="34" charset="0"/>
              </a:rPr>
              <a:t> by a </a:t>
            </a:r>
            <a:r>
              <a:rPr lang="fr-BE" sz="1600" i="1" dirty="0" err="1" smtClean="0">
                <a:solidFill>
                  <a:schemeClr val="tx1">
                    <a:lumMod val="95000"/>
                  </a:schemeClr>
                </a:solidFill>
                <a:ea typeface="Times New Roman" pitchFamily="18" charset="0"/>
                <a:cs typeface="Arial" pitchFamily="34" charset="0"/>
              </a:rPr>
              <a:t>competent</a:t>
            </a:r>
            <a:r>
              <a:rPr lang="fr-BE" sz="1600" i="1" dirty="0" smtClean="0">
                <a:solidFill>
                  <a:schemeClr val="tx1">
                    <a:lumMod val="95000"/>
                  </a:schemeClr>
                </a:solidFill>
                <a:ea typeface="Times New Roman" pitchFamily="18" charset="0"/>
                <a:cs typeface="Arial" pitchFamily="34" charset="0"/>
              </a:rPr>
              <a:t> </a:t>
            </a:r>
            <a:r>
              <a:rPr lang="fr-BE" sz="1600" i="1" dirty="0" err="1" smtClean="0">
                <a:solidFill>
                  <a:schemeClr val="tx1">
                    <a:lumMod val="95000"/>
                  </a:schemeClr>
                </a:solidFill>
                <a:ea typeface="Times New Roman" pitchFamily="18" charset="0"/>
                <a:cs typeface="Arial" pitchFamily="34" charset="0"/>
              </a:rPr>
              <a:t>military</a:t>
            </a:r>
            <a:r>
              <a:rPr lang="fr-BE" sz="1600" i="1" dirty="0" smtClean="0">
                <a:solidFill>
                  <a:schemeClr val="tx1">
                    <a:lumMod val="95000"/>
                  </a:schemeClr>
                </a:solidFill>
                <a:ea typeface="Times New Roman" pitchFamily="18" charset="0"/>
                <a:cs typeface="Arial" pitchFamily="34" charset="0"/>
              </a:rPr>
              <a:t> </a:t>
            </a:r>
            <a:r>
              <a:rPr lang="fr-BE" sz="1600" i="1" dirty="0" err="1" smtClean="0">
                <a:solidFill>
                  <a:schemeClr val="tx1">
                    <a:lumMod val="95000"/>
                  </a:schemeClr>
                </a:solidFill>
                <a:ea typeface="Times New Roman" pitchFamily="18" charset="0"/>
                <a:cs typeface="Arial" pitchFamily="34" charset="0"/>
              </a:rPr>
              <a:t>authority</a:t>
            </a:r>
            <a:r>
              <a:rPr lang="fr-BE" sz="1600" i="1" dirty="0" smtClean="0">
                <a:solidFill>
                  <a:schemeClr val="tx1">
                    <a:lumMod val="95000"/>
                  </a:schemeClr>
                </a:solidFill>
                <a:ea typeface="Times New Roman" pitchFamily="18" charset="0"/>
                <a:cs typeface="Arial" pitchFamily="34" charset="0"/>
              </a:rPr>
              <a:t> </a:t>
            </a:r>
            <a:r>
              <a:rPr lang="fr-BE" sz="1600" i="1" dirty="0" err="1" smtClean="0">
                <a:solidFill>
                  <a:schemeClr val="tx1">
                    <a:lumMod val="95000"/>
                  </a:schemeClr>
                </a:solidFill>
                <a:ea typeface="Times New Roman" pitchFamily="18" charset="0"/>
                <a:cs typeface="Arial" pitchFamily="34" charset="0"/>
              </a:rPr>
              <a:t>that</a:t>
            </a:r>
            <a:r>
              <a:rPr lang="fr-BE" sz="1600" i="1" dirty="0" smtClean="0">
                <a:solidFill>
                  <a:schemeClr val="tx1">
                    <a:lumMod val="95000"/>
                  </a:schemeClr>
                </a:solidFill>
                <a:ea typeface="Times New Roman" pitchFamily="18" charset="0"/>
                <a:cs typeface="Arial" pitchFamily="34" charset="0"/>
              </a:rPr>
              <a:t> </a:t>
            </a:r>
            <a:r>
              <a:rPr lang="fr-BE" sz="1600" i="1" dirty="0" err="1" smtClean="0">
                <a:solidFill>
                  <a:schemeClr val="tx1">
                    <a:lumMod val="95000"/>
                  </a:schemeClr>
                </a:solidFill>
                <a:ea typeface="Times New Roman" pitchFamily="18" charset="0"/>
                <a:cs typeface="Arial" pitchFamily="34" charset="0"/>
              </a:rPr>
              <a:t>delineate</a:t>
            </a:r>
            <a:r>
              <a:rPr lang="fr-BE" sz="1600" i="1" dirty="0" smtClean="0">
                <a:solidFill>
                  <a:schemeClr val="tx1">
                    <a:lumMod val="95000"/>
                  </a:schemeClr>
                </a:solidFill>
                <a:ea typeface="Times New Roman" pitchFamily="18" charset="0"/>
                <a:cs typeface="Arial" pitchFamily="34" charset="0"/>
              </a:rPr>
              <a:t> the </a:t>
            </a:r>
            <a:r>
              <a:rPr lang="fr-BE" sz="1600" i="1" dirty="0" err="1" smtClean="0">
                <a:solidFill>
                  <a:schemeClr val="tx1">
                    <a:lumMod val="95000"/>
                  </a:schemeClr>
                </a:solidFill>
                <a:ea typeface="Times New Roman" pitchFamily="18" charset="0"/>
                <a:cs typeface="Arial" pitchFamily="34" charset="0"/>
              </a:rPr>
              <a:t>circumstances</a:t>
            </a:r>
            <a:r>
              <a:rPr lang="fr-BE" sz="1600" i="1" dirty="0" smtClean="0">
                <a:solidFill>
                  <a:schemeClr val="tx1">
                    <a:lumMod val="95000"/>
                  </a:schemeClr>
                </a:solidFill>
                <a:ea typeface="Times New Roman" pitchFamily="18" charset="0"/>
                <a:cs typeface="Arial" pitchFamily="34" charset="0"/>
              </a:rPr>
              <a:t> and limitations </a:t>
            </a:r>
            <a:r>
              <a:rPr lang="fr-BE" sz="1600" i="1" dirty="0" err="1" smtClean="0">
                <a:solidFill>
                  <a:schemeClr val="tx1">
                    <a:lumMod val="95000"/>
                  </a:schemeClr>
                </a:solidFill>
                <a:ea typeface="Times New Roman" pitchFamily="18" charset="0"/>
                <a:cs typeface="Arial" pitchFamily="34" charset="0"/>
              </a:rPr>
              <a:t>under</a:t>
            </a:r>
            <a:r>
              <a:rPr lang="fr-BE" sz="1600" i="1" dirty="0" smtClean="0">
                <a:solidFill>
                  <a:schemeClr val="tx1">
                    <a:lumMod val="95000"/>
                  </a:schemeClr>
                </a:solidFill>
                <a:ea typeface="Times New Roman" pitchFamily="18" charset="0"/>
                <a:cs typeface="Arial" pitchFamily="34" charset="0"/>
              </a:rPr>
              <a:t> </a:t>
            </a:r>
            <a:r>
              <a:rPr lang="fr-BE" sz="1600" i="1" dirty="0" err="1" smtClean="0">
                <a:solidFill>
                  <a:schemeClr val="tx1">
                    <a:lumMod val="95000"/>
                  </a:schemeClr>
                </a:solidFill>
                <a:ea typeface="Times New Roman" pitchFamily="18" charset="0"/>
                <a:cs typeface="Arial" pitchFamily="34" charset="0"/>
              </a:rPr>
              <a:t>which</a:t>
            </a:r>
            <a:r>
              <a:rPr lang="fr-BE" sz="1600" i="1" dirty="0" smtClean="0">
                <a:solidFill>
                  <a:schemeClr val="tx1">
                    <a:lumMod val="95000"/>
                  </a:schemeClr>
                </a:solidFill>
                <a:ea typeface="Times New Roman" pitchFamily="18" charset="0"/>
                <a:cs typeface="Arial" pitchFamily="34" charset="0"/>
              </a:rPr>
              <a:t> US forces </a:t>
            </a:r>
            <a:r>
              <a:rPr lang="fr-BE" sz="1600" i="1" dirty="0" err="1" smtClean="0">
                <a:solidFill>
                  <a:schemeClr val="tx1">
                    <a:lumMod val="95000"/>
                  </a:schemeClr>
                </a:solidFill>
                <a:ea typeface="Times New Roman" pitchFamily="18" charset="0"/>
                <a:cs typeface="Arial" pitchFamily="34" charset="0"/>
              </a:rPr>
              <a:t>will</a:t>
            </a:r>
            <a:r>
              <a:rPr lang="fr-BE" sz="1600" i="1" dirty="0" smtClean="0">
                <a:solidFill>
                  <a:schemeClr val="tx1">
                    <a:lumMod val="95000"/>
                  </a:schemeClr>
                </a:solidFill>
                <a:ea typeface="Times New Roman" pitchFamily="18" charset="0"/>
                <a:cs typeface="Arial" pitchFamily="34" charset="0"/>
              </a:rPr>
              <a:t> </a:t>
            </a:r>
            <a:r>
              <a:rPr lang="fr-BE" sz="1600" i="1" dirty="0" err="1" smtClean="0">
                <a:solidFill>
                  <a:schemeClr val="tx1">
                    <a:lumMod val="95000"/>
                  </a:schemeClr>
                </a:solidFill>
                <a:ea typeface="Times New Roman" pitchFamily="18" charset="0"/>
                <a:cs typeface="Arial" pitchFamily="34" charset="0"/>
              </a:rPr>
              <a:t>initiate</a:t>
            </a:r>
            <a:r>
              <a:rPr lang="fr-BE" sz="1600" i="1" dirty="0" smtClean="0">
                <a:solidFill>
                  <a:schemeClr val="tx1">
                    <a:lumMod val="95000"/>
                  </a:schemeClr>
                </a:solidFill>
                <a:ea typeface="Times New Roman" pitchFamily="18" charset="0"/>
                <a:cs typeface="Arial" pitchFamily="34" charset="0"/>
              </a:rPr>
              <a:t> and/or continue combat engagement </a:t>
            </a:r>
            <a:r>
              <a:rPr lang="fr-BE" sz="1600" i="1" dirty="0" err="1" smtClean="0">
                <a:solidFill>
                  <a:schemeClr val="tx1">
                    <a:lumMod val="95000"/>
                  </a:schemeClr>
                </a:solidFill>
                <a:ea typeface="Times New Roman" pitchFamily="18" charset="0"/>
                <a:cs typeface="Arial" pitchFamily="34" charset="0"/>
              </a:rPr>
              <a:t>with</a:t>
            </a:r>
            <a:r>
              <a:rPr lang="fr-BE" sz="1600" i="1" dirty="0" smtClean="0">
                <a:solidFill>
                  <a:schemeClr val="tx1">
                    <a:lumMod val="95000"/>
                  </a:schemeClr>
                </a:solidFill>
                <a:ea typeface="Times New Roman" pitchFamily="18" charset="0"/>
                <a:cs typeface="Arial" pitchFamily="34" charset="0"/>
              </a:rPr>
              <a:t> </a:t>
            </a:r>
            <a:r>
              <a:rPr lang="fr-BE" sz="1600" i="1" dirty="0" err="1" smtClean="0">
                <a:solidFill>
                  <a:schemeClr val="tx1">
                    <a:lumMod val="95000"/>
                  </a:schemeClr>
                </a:solidFill>
                <a:ea typeface="Times New Roman" pitchFamily="18" charset="0"/>
                <a:cs typeface="Arial" pitchFamily="34" charset="0"/>
              </a:rPr>
              <a:t>other</a:t>
            </a:r>
            <a:r>
              <a:rPr lang="fr-BE" sz="1600" i="1" dirty="0" smtClean="0">
                <a:solidFill>
                  <a:schemeClr val="tx1">
                    <a:lumMod val="95000"/>
                  </a:schemeClr>
                </a:solidFill>
                <a:ea typeface="Times New Roman" pitchFamily="18" charset="0"/>
                <a:cs typeface="Arial" pitchFamily="34" charset="0"/>
              </a:rPr>
              <a:t> forces </a:t>
            </a:r>
            <a:r>
              <a:rPr lang="fr-BE" sz="1600" i="1" dirty="0" err="1" smtClean="0">
                <a:solidFill>
                  <a:schemeClr val="tx1">
                    <a:lumMod val="95000"/>
                  </a:schemeClr>
                </a:solidFill>
                <a:ea typeface="Times New Roman" pitchFamily="18" charset="0"/>
                <a:cs typeface="Arial" pitchFamily="34" charset="0"/>
              </a:rPr>
              <a:t>encountered</a:t>
            </a:r>
            <a:r>
              <a:rPr lang="fr-BE" sz="1600" i="1" dirty="0" smtClean="0">
                <a:solidFill>
                  <a:schemeClr val="tx1">
                    <a:lumMod val="95000"/>
                  </a:schemeClr>
                </a:solidFill>
                <a:ea typeface="Times New Roman" pitchFamily="18" charset="0"/>
                <a:cs typeface="Arial" pitchFamily="34" charset="0"/>
              </a:rPr>
              <a:t> </a:t>
            </a:r>
            <a:r>
              <a:rPr lang="fr-BE" sz="1600" dirty="0" smtClean="0">
                <a:solidFill>
                  <a:schemeClr val="tx1">
                    <a:lumMod val="95000"/>
                  </a:schemeClr>
                </a:solidFill>
                <a:ea typeface="Times New Roman" pitchFamily="18" charset="0"/>
                <a:cs typeface="Arial" pitchFamily="34" charset="0"/>
              </a:rPr>
              <a:t>» (</a:t>
            </a:r>
            <a:r>
              <a:rPr lang="fr-BE" sz="1200" dirty="0" smtClean="0">
                <a:solidFill>
                  <a:schemeClr val="tx1">
                    <a:lumMod val="95000"/>
                  </a:schemeClr>
                </a:solidFill>
                <a:ea typeface="Times New Roman" pitchFamily="18" charset="0"/>
                <a:cs typeface="Arial" pitchFamily="34" charset="0"/>
              </a:rPr>
              <a:t>Source : US </a:t>
            </a:r>
            <a:r>
              <a:rPr lang="fr-BE" sz="1200" dirty="0" err="1" smtClean="0">
                <a:solidFill>
                  <a:schemeClr val="tx1">
                    <a:lumMod val="95000"/>
                  </a:schemeClr>
                </a:solidFill>
                <a:ea typeface="Times New Roman" pitchFamily="18" charset="0"/>
                <a:cs typeface="Arial" pitchFamily="34" charset="0"/>
              </a:rPr>
              <a:t>DoD</a:t>
            </a:r>
            <a:r>
              <a:rPr lang="fr-BE" sz="1600" dirty="0" smtClean="0">
                <a:solidFill>
                  <a:schemeClr val="tx1">
                    <a:lumMod val="95000"/>
                  </a:schemeClr>
                </a:solidFill>
                <a:ea typeface="Times New Roman" pitchFamily="18" charset="0"/>
                <a:cs typeface="Arial" pitchFamily="34" charset="0"/>
              </a:rPr>
              <a:t>)</a:t>
            </a:r>
            <a:r>
              <a:rPr lang="fr-BE" sz="1600" i="1" dirty="0" smtClean="0">
                <a:solidFill>
                  <a:schemeClr val="tx1">
                    <a:lumMod val="95000"/>
                  </a:schemeClr>
                </a:solidFill>
                <a:ea typeface="Times New Roman" pitchFamily="18" charset="0"/>
                <a:cs typeface="Arial" pitchFamily="34" charset="0"/>
              </a:rPr>
              <a:t> ;</a:t>
            </a:r>
          </a:p>
          <a:p>
            <a:pPr eaLnBrk="0" fontAlgn="base" hangingPunct="0">
              <a:spcBef>
                <a:spcPct val="0"/>
              </a:spcBef>
              <a:spcAft>
                <a:spcPct val="0"/>
              </a:spcAft>
            </a:pPr>
            <a:endParaRPr kumimoji="0" lang="fr-BE" sz="160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marL="342900" indent="-342900" eaLnBrk="0" fontAlgn="base" hangingPunct="0">
              <a:spcBef>
                <a:spcPct val="0"/>
              </a:spcBef>
              <a:spcAft>
                <a:spcPct val="0"/>
              </a:spcAft>
              <a:buFont typeface="+mj-lt"/>
              <a:buAutoNum type="arabicPeriod"/>
            </a:pPr>
            <a:r>
              <a:rPr lang="fr-BE" sz="1600" dirty="0" smtClean="0">
                <a:solidFill>
                  <a:schemeClr val="tx1">
                    <a:lumMod val="95000"/>
                  </a:schemeClr>
                </a:solidFill>
                <a:ea typeface="Times New Roman" pitchFamily="18" charset="0"/>
                <a:cs typeface="Arial" pitchFamily="34" charset="0"/>
              </a:rPr>
              <a:t>Traditionnellement </a:t>
            </a:r>
            <a:r>
              <a:rPr lang="fr-BE" sz="1600" b="1" dirty="0" smtClean="0">
                <a:solidFill>
                  <a:schemeClr val="tx1">
                    <a:lumMod val="95000"/>
                  </a:schemeClr>
                </a:solidFill>
                <a:ea typeface="Times New Roman" pitchFamily="18" charset="0"/>
                <a:cs typeface="Arial" pitchFamily="34" charset="0"/>
              </a:rPr>
              <a:t>influencées par les principes de précaution </a:t>
            </a:r>
            <a:r>
              <a:rPr lang="fr-BE" sz="1600" dirty="0" smtClean="0">
                <a:solidFill>
                  <a:schemeClr val="tx1">
                    <a:lumMod val="95000"/>
                  </a:schemeClr>
                </a:solidFill>
                <a:ea typeface="Times New Roman" pitchFamily="18" charset="0"/>
                <a:cs typeface="Arial" pitchFamily="34" charset="0"/>
              </a:rPr>
              <a:t>tels qu’ils sont exprimés à l’art. 57 du PA I ;</a:t>
            </a:r>
          </a:p>
          <a:p>
            <a:pPr marL="342900" indent="-342900" eaLnBrk="0" fontAlgn="base" hangingPunct="0">
              <a:spcBef>
                <a:spcPct val="0"/>
              </a:spcBef>
              <a:spcAft>
                <a:spcPct val="0"/>
              </a:spcAft>
              <a:buFont typeface="+mj-lt"/>
              <a:buAutoNum type="arabicPeriod"/>
            </a:pPr>
            <a:r>
              <a:rPr kumimoji="0" lang="fr-BE" sz="1600" u="none" strike="noStrike" cap="none" normalizeH="0" baseline="0" dirty="0" smtClean="0">
                <a:ln>
                  <a:noFill/>
                </a:ln>
                <a:solidFill>
                  <a:schemeClr val="tx1">
                    <a:lumMod val="95000"/>
                  </a:schemeClr>
                </a:solidFill>
                <a:effectLst/>
                <a:ea typeface="Times New Roman" pitchFamily="18" charset="0"/>
                <a:cs typeface="Arial" pitchFamily="34" charset="0"/>
              </a:rPr>
              <a:t>Objet</a:t>
            </a:r>
            <a:r>
              <a:rPr kumimoji="0" lang="fr-BE" sz="1600" u="none" strike="noStrike" cap="none" normalizeH="0" dirty="0" smtClean="0">
                <a:ln>
                  <a:noFill/>
                </a:ln>
                <a:solidFill>
                  <a:schemeClr val="tx1">
                    <a:lumMod val="95000"/>
                  </a:schemeClr>
                </a:solidFill>
                <a:effectLst/>
                <a:ea typeface="Times New Roman" pitchFamily="18" charset="0"/>
                <a:cs typeface="Arial" pitchFamily="34" charset="0"/>
              </a:rPr>
              <a:t> d’âpres </a:t>
            </a:r>
            <a:r>
              <a:rPr kumimoji="0" lang="fr-BE" sz="1600" b="1" u="none" strike="noStrike" cap="none" normalizeH="0" dirty="0" smtClean="0">
                <a:ln>
                  <a:noFill/>
                </a:ln>
                <a:solidFill>
                  <a:schemeClr val="tx1">
                    <a:lumMod val="95000"/>
                  </a:schemeClr>
                </a:solidFill>
                <a:effectLst/>
                <a:ea typeface="Times New Roman" pitchFamily="18" charset="0"/>
                <a:cs typeface="Arial" pitchFamily="34" charset="0"/>
              </a:rPr>
              <a:t>négociations </a:t>
            </a:r>
            <a:r>
              <a:rPr kumimoji="0" lang="fr-BE" sz="1600" u="none" strike="noStrike" cap="none" normalizeH="0" dirty="0" smtClean="0">
                <a:ln>
                  <a:noFill/>
                </a:ln>
                <a:solidFill>
                  <a:schemeClr val="tx1">
                    <a:lumMod val="95000"/>
                  </a:schemeClr>
                </a:solidFill>
                <a:effectLst/>
                <a:ea typeface="Times New Roman" pitchFamily="18" charset="0"/>
                <a:cs typeface="Arial" pitchFamily="34" charset="0"/>
              </a:rPr>
              <a:t>(ex. opérations multilatérales aux alliés opérant dans des cadres juridiques différents) ;</a:t>
            </a:r>
          </a:p>
          <a:p>
            <a:pPr marL="342900" indent="-342900" eaLnBrk="0" fontAlgn="base" hangingPunct="0">
              <a:spcBef>
                <a:spcPct val="0"/>
              </a:spcBef>
              <a:spcAft>
                <a:spcPct val="0"/>
              </a:spcAft>
              <a:buFont typeface="+mj-lt"/>
              <a:buAutoNum type="arabicPeriod"/>
            </a:pPr>
            <a:r>
              <a:rPr lang="fr-BE" sz="1600" baseline="0" dirty="0" smtClean="0">
                <a:solidFill>
                  <a:schemeClr val="tx1">
                    <a:lumMod val="95000"/>
                  </a:schemeClr>
                </a:solidFill>
                <a:ea typeface="Times New Roman" pitchFamily="18" charset="0"/>
                <a:cs typeface="Arial" pitchFamily="34" charset="0"/>
              </a:rPr>
              <a:t>Influencées</a:t>
            </a:r>
            <a:r>
              <a:rPr lang="fr-BE" sz="1600" dirty="0" smtClean="0">
                <a:solidFill>
                  <a:schemeClr val="tx1">
                    <a:lumMod val="95000"/>
                  </a:schemeClr>
                </a:solidFill>
                <a:ea typeface="Times New Roman" pitchFamily="18" charset="0"/>
                <a:cs typeface="Arial" pitchFamily="34" charset="0"/>
              </a:rPr>
              <a:t> par des considérations aussi bien </a:t>
            </a:r>
            <a:r>
              <a:rPr lang="fr-BE" sz="1600" b="1" dirty="0" smtClean="0">
                <a:solidFill>
                  <a:schemeClr val="tx1">
                    <a:lumMod val="95000"/>
                  </a:schemeClr>
                </a:solidFill>
                <a:ea typeface="Times New Roman" pitchFamily="18" charset="0"/>
                <a:cs typeface="Arial" pitchFamily="34" charset="0"/>
              </a:rPr>
              <a:t>opérationnelles</a:t>
            </a:r>
            <a:r>
              <a:rPr lang="fr-BE" sz="1600" dirty="0" smtClean="0">
                <a:solidFill>
                  <a:schemeClr val="tx1">
                    <a:lumMod val="95000"/>
                  </a:schemeClr>
                </a:solidFill>
                <a:ea typeface="Times New Roman" pitchFamily="18" charset="0"/>
                <a:cs typeface="Arial" pitchFamily="34" charset="0"/>
              </a:rPr>
              <a:t> que </a:t>
            </a:r>
            <a:r>
              <a:rPr lang="fr-BE" sz="1600" b="1" dirty="0" smtClean="0">
                <a:solidFill>
                  <a:schemeClr val="tx1">
                    <a:lumMod val="95000"/>
                  </a:schemeClr>
                </a:solidFill>
                <a:ea typeface="Times New Roman" pitchFamily="18" charset="0"/>
                <a:cs typeface="Arial" pitchFamily="34" charset="0"/>
              </a:rPr>
              <a:t>juridique</a:t>
            </a:r>
            <a:r>
              <a:rPr lang="fr-BE" sz="1600" dirty="0" smtClean="0">
                <a:solidFill>
                  <a:schemeClr val="tx1">
                    <a:lumMod val="95000"/>
                  </a:schemeClr>
                </a:solidFill>
                <a:ea typeface="Times New Roman" pitchFamily="18" charset="0"/>
                <a:cs typeface="Arial" pitchFamily="34" charset="0"/>
              </a:rPr>
              <a:t>s ou </a:t>
            </a:r>
            <a:r>
              <a:rPr lang="fr-BE" sz="1600" b="1" dirty="0" smtClean="0">
                <a:solidFill>
                  <a:schemeClr val="tx1">
                    <a:lumMod val="95000"/>
                  </a:schemeClr>
                </a:solidFill>
                <a:ea typeface="Times New Roman" pitchFamily="18" charset="0"/>
                <a:cs typeface="Arial" pitchFamily="34" charset="0"/>
              </a:rPr>
              <a:t>politiques</a:t>
            </a:r>
            <a:r>
              <a:rPr lang="fr-BE" sz="1600" dirty="0" smtClean="0">
                <a:solidFill>
                  <a:schemeClr val="tx1">
                    <a:lumMod val="95000"/>
                  </a:schemeClr>
                </a:solidFill>
                <a:ea typeface="Times New Roman" pitchFamily="18" charset="0"/>
                <a:cs typeface="Arial" pitchFamily="34" charset="0"/>
              </a:rPr>
              <a:t>.</a:t>
            </a:r>
            <a:endParaRPr kumimoji="0" lang="fr-BE" sz="1600" u="none" strike="noStrike" cap="none" normalizeH="0" baseline="0" dirty="0" smtClean="0">
              <a:ln>
                <a:noFill/>
              </a:ln>
              <a:solidFill>
                <a:schemeClr val="tx1">
                  <a:lumMod val="95000"/>
                </a:schemeClr>
              </a:solidFill>
              <a:effectLst/>
              <a:ea typeface="Times New Roman" pitchFamily="18" charset="0"/>
              <a:cs typeface="Arial" pitchFamily="34" charset="0"/>
            </a:endParaRPr>
          </a:p>
        </p:txBody>
      </p:sp>
      <p:sp>
        <p:nvSpPr>
          <p:cNvPr id="13" name="ZoneTexte 12"/>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H2 : Les nouvelles technologies, une assurance du respect des principes de précaution dans l’attaque ? (</a:t>
            </a:r>
            <a:r>
              <a:rPr lang="fr-BE" sz="2200" b="1" dirty="0" smtClean="0">
                <a:solidFill>
                  <a:schemeClr val="tx1">
                    <a:lumMod val="95000"/>
                  </a:schemeClr>
                </a:solidFill>
                <a:ea typeface="Times New Roman" pitchFamily="18" charset="0"/>
                <a:cs typeface="Arial" pitchFamily="34" charset="0"/>
              </a:rPr>
              <a:t>5/8</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539552" y="1275725"/>
            <a:ext cx="8064896" cy="369332"/>
          </a:xfrm>
          <a:prstGeom prst="rect">
            <a:avLst/>
          </a:prstGeom>
        </p:spPr>
        <p:txBody>
          <a:bodyPr wrap="square">
            <a:spAutoFit/>
          </a:bodyPr>
          <a:lstStyle/>
          <a:p>
            <a:pPr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Des conséquences réelles mais qui connaissent une limite</a:t>
            </a:r>
            <a:endParaRPr lang="fr-BE" sz="1600" i="0" dirty="0" smtClean="0">
              <a:solidFill>
                <a:schemeClr val="tx1">
                  <a:lumMod val="95000"/>
                </a:schemeClr>
              </a:solidFill>
              <a:ea typeface="Times New Roman" pitchFamily="18" charset="0"/>
              <a:cs typeface="Arial" pitchFamily="34" charset="0"/>
            </a:endParaRPr>
          </a:p>
        </p:txBody>
      </p:sp>
      <p:sp>
        <p:nvSpPr>
          <p:cNvPr id="13" name="ZoneTexte 12"/>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H2 : Les nouvelles technologies, une assurance du respect des principes de précaution dans l’attaque ? (</a:t>
            </a:r>
            <a:r>
              <a:rPr lang="fr-BE" sz="2200" b="1" dirty="0" smtClean="0">
                <a:solidFill>
                  <a:schemeClr val="tx1">
                    <a:lumMod val="95000"/>
                  </a:schemeClr>
                </a:solidFill>
                <a:ea typeface="Times New Roman" pitchFamily="18" charset="0"/>
                <a:cs typeface="Arial" pitchFamily="34" charset="0"/>
              </a:rPr>
              <a:t>5/8</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539552" y="1275725"/>
            <a:ext cx="8064896" cy="369332"/>
          </a:xfrm>
          <a:prstGeom prst="rect">
            <a:avLst/>
          </a:prstGeom>
        </p:spPr>
        <p:txBody>
          <a:bodyPr wrap="square">
            <a:spAutoFit/>
          </a:bodyPr>
          <a:lstStyle/>
          <a:p>
            <a:pPr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Des conséquences réelles mais qui connaissent une limite</a:t>
            </a:r>
            <a:endParaRPr lang="fr-BE" sz="1600" i="0" dirty="0" smtClean="0">
              <a:solidFill>
                <a:schemeClr val="tx1">
                  <a:lumMod val="95000"/>
                </a:schemeClr>
              </a:solidFill>
              <a:ea typeface="Times New Roman" pitchFamily="18" charset="0"/>
              <a:cs typeface="Arial" pitchFamily="34" charset="0"/>
            </a:endParaRPr>
          </a:p>
        </p:txBody>
      </p:sp>
      <p:sp>
        <p:nvSpPr>
          <p:cNvPr id="13" name="ZoneTexte 12"/>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graphicFrame>
        <p:nvGraphicFramePr>
          <p:cNvPr id="9" name="Tableau 8"/>
          <p:cNvGraphicFramePr>
            <a:graphicFrameLocks noGrp="1"/>
          </p:cNvGraphicFramePr>
          <p:nvPr/>
        </p:nvGraphicFramePr>
        <p:xfrm>
          <a:off x="107504" y="1591082"/>
          <a:ext cx="8856985" cy="3276600"/>
        </p:xfrm>
        <a:graphic>
          <a:graphicData uri="http://schemas.openxmlformats.org/drawingml/2006/table">
            <a:tbl>
              <a:tblPr firstRow="1" bandRow="1">
                <a:tableStyleId>{5C22544A-7EE6-4342-B048-85BDC9FD1C3A}</a:tableStyleId>
              </a:tblPr>
              <a:tblGrid>
                <a:gridCol w="1289842"/>
                <a:gridCol w="2252952"/>
                <a:gridCol w="1771397"/>
                <a:gridCol w="1771397"/>
                <a:gridCol w="1771397"/>
              </a:tblGrid>
              <a:tr h="128243">
                <a:tc>
                  <a:txBody>
                    <a:bodyPr/>
                    <a:lstStyle/>
                    <a:p>
                      <a:r>
                        <a:rPr lang="fr-BE" sz="1100" b="1" dirty="0" smtClean="0">
                          <a:solidFill>
                            <a:schemeClr val="tx1">
                              <a:lumMod val="95000"/>
                            </a:schemeClr>
                          </a:solidFill>
                        </a:rPr>
                        <a:t>Target</a:t>
                      </a:r>
                      <a:endParaRPr lang="fr-BE" sz="1100" b="1"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r>
                        <a:rPr lang="fr-BE" sz="1100" b="1" dirty="0" smtClean="0">
                          <a:solidFill>
                            <a:schemeClr val="tx1">
                              <a:lumMod val="95000"/>
                            </a:schemeClr>
                          </a:solidFill>
                        </a:rPr>
                        <a:t>Date(s)</a:t>
                      </a:r>
                      <a:endParaRPr lang="fr-BE" sz="1100" b="1"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r>
                        <a:rPr lang="fr-BE" sz="1100" b="1" dirty="0" err="1" smtClean="0">
                          <a:solidFill>
                            <a:schemeClr val="tx1">
                              <a:lumMod val="95000"/>
                            </a:schemeClr>
                          </a:solidFill>
                        </a:rPr>
                        <a:t>Bomb</a:t>
                      </a:r>
                      <a:r>
                        <a:rPr lang="fr-BE" sz="1100" b="1" dirty="0" smtClean="0">
                          <a:solidFill>
                            <a:schemeClr val="tx1">
                              <a:lumMod val="95000"/>
                            </a:schemeClr>
                          </a:solidFill>
                        </a:rPr>
                        <a:t> tonnage</a:t>
                      </a:r>
                      <a:endParaRPr lang="fr-BE" sz="1100" b="1"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r>
                        <a:rPr lang="fr-BE" sz="1100" b="1" dirty="0" err="1" smtClean="0">
                          <a:solidFill>
                            <a:schemeClr val="tx1">
                              <a:lumMod val="95000"/>
                            </a:schemeClr>
                          </a:solidFill>
                        </a:rPr>
                        <a:t>Civilian</a:t>
                      </a:r>
                      <a:r>
                        <a:rPr lang="fr-BE" sz="1100" b="1" dirty="0" smtClean="0">
                          <a:solidFill>
                            <a:schemeClr val="tx1">
                              <a:lumMod val="95000"/>
                            </a:schemeClr>
                          </a:solidFill>
                        </a:rPr>
                        <a:t> </a:t>
                      </a:r>
                      <a:r>
                        <a:rPr lang="fr-BE" sz="1100" b="1" dirty="0" err="1" smtClean="0">
                          <a:solidFill>
                            <a:schemeClr val="tx1">
                              <a:lumMod val="95000"/>
                            </a:schemeClr>
                          </a:solidFill>
                        </a:rPr>
                        <a:t>Deaths</a:t>
                      </a:r>
                      <a:endParaRPr lang="fr-BE" sz="1100" b="1"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r>
                        <a:rPr lang="fr-BE" sz="1100" b="1" dirty="0" err="1" smtClean="0">
                          <a:solidFill>
                            <a:schemeClr val="tx1">
                              <a:lumMod val="95000"/>
                            </a:schemeClr>
                          </a:solidFill>
                        </a:rPr>
                        <a:t>Deaths</a:t>
                      </a:r>
                      <a:r>
                        <a:rPr lang="fr-BE" sz="1100" b="1" dirty="0" smtClean="0">
                          <a:solidFill>
                            <a:schemeClr val="tx1">
                              <a:lumMod val="95000"/>
                            </a:schemeClr>
                          </a:solidFill>
                        </a:rPr>
                        <a:t> per ton of </a:t>
                      </a:r>
                      <a:r>
                        <a:rPr lang="fr-BE" sz="1100" b="1" dirty="0" err="1" smtClean="0">
                          <a:solidFill>
                            <a:schemeClr val="tx1">
                              <a:lumMod val="95000"/>
                            </a:schemeClr>
                          </a:solidFill>
                        </a:rPr>
                        <a:t>bombs</a:t>
                      </a:r>
                      <a:endParaRPr lang="fr-BE" sz="1100" b="1"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r>
              <a:tr h="128243">
                <a:tc>
                  <a:txBody>
                    <a:bodyPr/>
                    <a:lstStyle/>
                    <a:p>
                      <a:r>
                        <a:rPr lang="fr-BE" sz="1100" b="1" dirty="0" smtClean="0">
                          <a:solidFill>
                            <a:schemeClr val="tx1">
                              <a:lumMod val="95000"/>
                            </a:schemeClr>
                          </a:solidFill>
                        </a:rPr>
                        <a:t>Guernica</a:t>
                      </a:r>
                      <a:endParaRPr lang="fr-BE" sz="1100" b="1" dirty="0">
                        <a:solidFill>
                          <a:schemeClr val="tx1">
                            <a:lumMod val="95000"/>
                          </a:schemeClr>
                        </a:solidFill>
                      </a:endParaRP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26 April 1937</a:t>
                      </a:r>
                      <a:endParaRPr lang="fr-BE" sz="1100" dirty="0">
                        <a:solidFill>
                          <a:schemeClr val="tx1">
                            <a:lumMod val="95000"/>
                          </a:schemeClr>
                        </a:solidFill>
                      </a:endParaRPr>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40,5</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1,654</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40,83</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11223">
                <a:tc>
                  <a:txBody>
                    <a:bodyPr/>
                    <a:lstStyle/>
                    <a:p>
                      <a:r>
                        <a:rPr lang="fr-BE" sz="1100" b="1" dirty="0" smtClean="0">
                          <a:solidFill>
                            <a:schemeClr val="tx1">
                              <a:lumMod val="95000"/>
                            </a:schemeClr>
                          </a:solidFill>
                        </a:rPr>
                        <a:t>Great </a:t>
                      </a:r>
                      <a:r>
                        <a:rPr lang="fr-BE" sz="1100" b="1" dirty="0" err="1" smtClean="0">
                          <a:solidFill>
                            <a:schemeClr val="tx1">
                              <a:lumMod val="95000"/>
                            </a:schemeClr>
                          </a:solidFill>
                        </a:rPr>
                        <a:t>Britain</a:t>
                      </a:r>
                      <a:endParaRPr lang="fr-BE" sz="1100" b="1" dirty="0">
                        <a:solidFill>
                          <a:schemeClr val="tx1">
                            <a:lumMod val="95000"/>
                          </a:schemeClr>
                        </a:solidFill>
                      </a:endParaRP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Battle of </a:t>
                      </a:r>
                      <a:r>
                        <a:rPr lang="fr-BE" sz="1100" dirty="0" err="1" smtClean="0">
                          <a:solidFill>
                            <a:schemeClr val="tx1">
                              <a:lumMod val="95000"/>
                            </a:schemeClr>
                          </a:solidFill>
                        </a:rPr>
                        <a:t>Britain</a:t>
                      </a:r>
                      <a:r>
                        <a:rPr lang="fr-BE" sz="1100" dirty="0" smtClean="0">
                          <a:solidFill>
                            <a:schemeClr val="tx1">
                              <a:lumMod val="95000"/>
                            </a:schemeClr>
                          </a:solidFill>
                        </a:rPr>
                        <a:t> (</a:t>
                      </a:r>
                      <a:r>
                        <a:rPr lang="fr-BE" sz="1100" dirty="0" err="1" smtClean="0">
                          <a:solidFill>
                            <a:schemeClr val="tx1">
                              <a:lumMod val="95000"/>
                            </a:schemeClr>
                          </a:solidFill>
                        </a:rPr>
                        <a:t>June</a:t>
                      </a:r>
                      <a:r>
                        <a:rPr lang="fr-BE" sz="1100" dirty="0" smtClean="0">
                          <a:solidFill>
                            <a:schemeClr val="tx1">
                              <a:lumMod val="95000"/>
                            </a:schemeClr>
                          </a:solidFill>
                        </a:rPr>
                        <a:t>-</a:t>
                      </a:r>
                      <a:r>
                        <a:rPr lang="fr-BE" sz="1100" dirty="0" err="1" smtClean="0">
                          <a:solidFill>
                            <a:schemeClr val="tx1">
                              <a:lumMod val="95000"/>
                            </a:schemeClr>
                          </a:solidFill>
                        </a:rPr>
                        <a:t>December</a:t>
                      </a:r>
                      <a:r>
                        <a:rPr lang="fr-BE" sz="1100" dirty="0" smtClean="0">
                          <a:solidFill>
                            <a:schemeClr val="tx1">
                              <a:lumMod val="95000"/>
                            </a:schemeClr>
                          </a:solidFill>
                        </a:rPr>
                        <a:t> 1940)</a:t>
                      </a:r>
                      <a:endParaRPr lang="fr-BE" sz="1100" dirty="0">
                        <a:solidFill>
                          <a:schemeClr val="tx1">
                            <a:lumMod val="95000"/>
                          </a:schemeClr>
                        </a:solidFill>
                      </a:endParaRPr>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40,885</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23,002</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0,56</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28243">
                <a:tc>
                  <a:txBody>
                    <a:bodyPr/>
                    <a:lstStyle/>
                    <a:p>
                      <a:r>
                        <a:rPr lang="fr-BE" sz="1100" b="1" dirty="0" smtClean="0">
                          <a:solidFill>
                            <a:schemeClr val="tx1">
                              <a:lumMod val="95000"/>
                            </a:schemeClr>
                          </a:solidFill>
                        </a:rPr>
                        <a:t>Coventry</a:t>
                      </a:r>
                      <a:endParaRPr lang="fr-BE" sz="1100" b="1" dirty="0">
                        <a:solidFill>
                          <a:schemeClr val="tx1">
                            <a:lumMod val="95000"/>
                          </a:schemeClr>
                        </a:solidFill>
                      </a:endParaRP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14 </a:t>
                      </a:r>
                      <a:r>
                        <a:rPr lang="fr-BE" sz="1100" dirty="0" err="1" smtClean="0">
                          <a:solidFill>
                            <a:schemeClr val="tx1">
                              <a:lumMod val="95000"/>
                            </a:schemeClr>
                          </a:solidFill>
                        </a:rPr>
                        <a:t>November</a:t>
                      </a:r>
                      <a:r>
                        <a:rPr lang="fr-BE" sz="1100" dirty="0" smtClean="0">
                          <a:solidFill>
                            <a:schemeClr val="tx1">
                              <a:lumMod val="95000"/>
                            </a:schemeClr>
                          </a:solidFill>
                        </a:rPr>
                        <a:t> 1940</a:t>
                      </a:r>
                      <a:endParaRPr lang="fr-BE" sz="1100" dirty="0">
                        <a:solidFill>
                          <a:schemeClr val="tx1">
                            <a:lumMod val="95000"/>
                          </a:schemeClr>
                        </a:solidFill>
                      </a:endParaRPr>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533</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568</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1,06</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28243">
                <a:tc>
                  <a:txBody>
                    <a:bodyPr/>
                    <a:lstStyle/>
                    <a:p>
                      <a:r>
                        <a:rPr lang="fr-BE" sz="1100" b="1" dirty="0" err="1" smtClean="0">
                          <a:solidFill>
                            <a:schemeClr val="tx1">
                              <a:lumMod val="95000"/>
                            </a:schemeClr>
                          </a:solidFill>
                        </a:rPr>
                        <a:t>Hamburg</a:t>
                      </a:r>
                      <a:endParaRPr lang="fr-BE" sz="1100" b="1" dirty="0">
                        <a:solidFill>
                          <a:schemeClr val="tx1">
                            <a:lumMod val="95000"/>
                          </a:schemeClr>
                        </a:solidFill>
                      </a:endParaRP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24-30 July 1943</a:t>
                      </a:r>
                      <a:endParaRPr lang="fr-BE" sz="1100" dirty="0">
                        <a:solidFill>
                          <a:schemeClr val="tx1">
                            <a:lumMod val="95000"/>
                          </a:schemeClr>
                        </a:solidFill>
                      </a:endParaRPr>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5,128</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42,600</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8,03</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28243">
                <a:tc>
                  <a:txBody>
                    <a:bodyPr/>
                    <a:lstStyle/>
                    <a:p>
                      <a:r>
                        <a:rPr lang="fr-BE" sz="1100" b="1" dirty="0" smtClean="0">
                          <a:solidFill>
                            <a:schemeClr val="tx1">
                              <a:lumMod val="95000"/>
                            </a:schemeClr>
                          </a:solidFill>
                        </a:rPr>
                        <a:t>Remscheid</a:t>
                      </a:r>
                      <a:endParaRPr lang="fr-BE" sz="1100" b="1" dirty="0">
                        <a:solidFill>
                          <a:schemeClr val="tx1">
                            <a:lumMod val="95000"/>
                          </a:schemeClr>
                        </a:solidFill>
                      </a:endParaRP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30-31 July 1943</a:t>
                      </a:r>
                      <a:endParaRPr lang="fr-BE" sz="1100" dirty="0">
                        <a:solidFill>
                          <a:schemeClr val="tx1">
                            <a:lumMod val="95000"/>
                          </a:schemeClr>
                        </a:solidFill>
                      </a:endParaRPr>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860</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1,120</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1,30</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28243">
                <a:tc>
                  <a:txBody>
                    <a:bodyPr/>
                    <a:lstStyle/>
                    <a:p>
                      <a:r>
                        <a:rPr lang="fr-BE" sz="1100" b="1" dirty="0" smtClean="0">
                          <a:solidFill>
                            <a:schemeClr val="tx1">
                              <a:lumMod val="95000"/>
                            </a:schemeClr>
                          </a:solidFill>
                        </a:rPr>
                        <a:t>Darmstadt</a:t>
                      </a:r>
                      <a:endParaRPr lang="fr-BE" sz="1100" b="1" dirty="0">
                        <a:solidFill>
                          <a:schemeClr val="tx1">
                            <a:lumMod val="95000"/>
                          </a:schemeClr>
                        </a:solidFill>
                      </a:endParaRP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11 </a:t>
                      </a:r>
                      <a:r>
                        <a:rPr lang="fr-BE" sz="1100" dirty="0" err="1" smtClean="0">
                          <a:solidFill>
                            <a:schemeClr val="tx1">
                              <a:lumMod val="95000"/>
                            </a:schemeClr>
                          </a:solidFill>
                        </a:rPr>
                        <a:t>September</a:t>
                      </a:r>
                      <a:r>
                        <a:rPr lang="fr-BE" sz="1100" dirty="0" smtClean="0">
                          <a:solidFill>
                            <a:schemeClr val="tx1">
                              <a:lumMod val="95000"/>
                            </a:schemeClr>
                          </a:solidFill>
                        </a:rPr>
                        <a:t> 1944</a:t>
                      </a:r>
                      <a:endParaRPr lang="fr-BE" sz="1100" dirty="0">
                        <a:solidFill>
                          <a:schemeClr val="tx1">
                            <a:lumMod val="95000"/>
                          </a:schemeClr>
                        </a:solidFill>
                      </a:endParaRPr>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979</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8,433</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8,61</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28243">
                <a:tc>
                  <a:txBody>
                    <a:bodyPr/>
                    <a:lstStyle/>
                    <a:p>
                      <a:r>
                        <a:rPr lang="fr-BE" sz="1100" b="1" dirty="0" err="1" smtClean="0">
                          <a:solidFill>
                            <a:schemeClr val="tx1">
                              <a:lumMod val="95000"/>
                            </a:schemeClr>
                          </a:solidFill>
                        </a:rPr>
                        <a:t>Dresden</a:t>
                      </a:r>
                      <a:endParaRPr lang="fr-BE" sz="1100" b="1" dirty="0">
                        <a:solidFill>
                          <a:schemeClr val="tx1">
                            <a:lumMod val="95000"/>
                          </a:schemeClr>
                        </a:solidFill>
                      </a:endParaRP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14-15 </a:t>
                      </a:r>
                      <a:r>
                        <a:rPr lang="fr-BE" sz="1100" dirty="0" err="1" smtClean="0">
                          <a:solidFill>
                            <a:schemeClr val="tx1">
                              <a:lumMod val="95000"/>
                            </a:schemeClr>
                          </a:solidFill>
                        </a:rPr>
                        <a:t>February</a:t>
                      </a:r>
                      <a:r>
                        <a:rPr lang="fr-BE" sz="1100" dirty="0" smtClean="0">
                          <a:solidFill>
                            <a:schemeClr val="tx1">
                              <a:lumMod val="95000"/>
                            </a:schemeClr>
                          </a:solidFill>
                        </a:rPr>
                        <a:t> 1945</a:t>
                      </a:r>
                      <a:endParaRPr lang="fr-BE" sz="1100" dirty="0">
                        <a:solidFill>
                          <a:schemeClr val="tx1">
                            <a:lumMod val="95000"/>
                          </a:schemeClr>
                        </a:solidFill>
                      </a:endParaRPr>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7,100</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25,000</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3,52</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28243">
                <a:tc>
                  <a:txBody>
                    <a:bodyPr/>
                    <a:lstStyle/>
                    <a:p>
                      <a:r>
                        <a:rPr lang="fr-BE" sz="1100" b="1" dirty="0" smtClean="0">
                          <a:solidFill>
                            <a:schemeClr val="tx1">
                              <a:lumMod val="95000"/>
                            </a:schemeClr>
                          </a:solidFill>
                        </a:rPr>
                        <a:t>Tokyo</a:t>
                      </a:r>
                      <a:endParaRPr lang="fr-BE" sz="1100" b="1" dirty="0">
                        <a:solidFill>
                          <a:schemeClr val="tx1">
                            <a:lumMod val="95000"/>
                          </a:schemeClr>
                        </a:solidFill>
                      </a:endParaRP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9-10 March 1945</a:t>
                      </a:r>
                      <a:endParaRPr lang="fr-BE" sz="1100" dirty="0">
                        <a:solidFill>
                          <a:schemeClr val="tx1">
                            <a:lumMod val="95000"/>
                          </a:schemeClr>
                        </a:solidFill>
                      </a:endParaRPr>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1,655</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83,793</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50,33</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28243">
                <a:tc>
                  <a:txBody>
                    <a:bodyPr/>
                    <a:lstStyle/>
                    <a:p>
                      <a:r>
                        <a:rPr lang="fr-BE" sz="1100" b="1" dirty="0" smtClean="0">
                          <a:solidFill>
                            <a:schemeClr val="tx1">
                              <a:lumMod val="95000"/>
                            </a:schemeClr>
                          </a:solidFill>
                        </a:rPr>
                        <a:t>Osaka</a:t>
                      </a:r>
                      <a:endParaRPr lang="fr-BE" sz="1100" b="1" dirty="0">
                        <a:solidFill>
                          <a:schemeClr val="tx1">
                            <a:lumMod val="95000"/>
                          </a:schemeClr>
                        </a:solidFill>
                      </a:endParaRP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13-14 March 1945</a:t>
                      </a:r>
                      <a:endParaRPr lang="fr-BE" sz="1100" dirty="0">
                        <a:solidFill>
                          <a:schemeClr val="tx1">
                            <a:lumMod val="95000"/>
                          </a:schemeClr>
                        </a:solidFill>
                      </a:endParaRPr>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1,732</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3,988</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2,30</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28243">
                <a:tc>
                  <a:txBody>
                    <a:bodyPr/>
                    <a:lstStyle/>
                    <a:p>
                      <a:r>
                        <a:rPr lang="fr-BE" sz="1100" b="1" dirty="0" err="1" smtClean="0">
                          <a:solidFill>
                            <a:schemeClr val="tx1">
                              <a:lumMod val="95000"/>
                            </a:schemeClr>
                          </a:solidFill>
                        </a:rPr>
                        <a:t>Linebacker</a:t>
                      </a:r>
                      <a:r>
                        <a:rPr lang="fr-BE" sz="1100" b="1" dirty="0" smtClean="0">
                          <a:solidFill>
                            <a:schemeClr val="tx1">
                              <a:lumMod val="95000"/>
                            </a:schemeClr>
                          </a:solidFill>
                        </a:rPr>
                        <a:t> II</a:t>
                      </a:r>
                      <a:endParaRPr lang="fr-BE" sz="1100" b="1" dirty="0">
                        <a:solidFill>
                          <a:schemeClr val="tx1">
                            <a:lumMod val="95000"/>
                          </a:schemeClr>
                        </a:solidFill>
                      </a:endParaRP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18-29 </a:t>
                      </a:r>
                      <a:r>
                        <a:rPr lang="fr-BE" sz="1100" dirty="0" err="1" smtClean="0">
                          <a:solidFill>
                            <a:schemeClr val="tx1">
                              <a:lumMod val="95000"/>
                            </a:schemeClr>
                          </a:solidFill>
                        </a:rPr>
                        <a:t>December</a:t>
                      </a:r>
                      <a:r>
                        <a:rPr lang="fr-BE" sz="1100" dirty="0" smtClean="0">
                          <a:solidFill>
                            <a:schemeClr val="tx1">
                              <a:lumMod val="95000"/>
                            </a:schemeClr>
                          </a:solidFill>
                        </a:rPr>
                        <a:t> 1972</a:t>
                      </a:r>
                      <a:endParaRPr lang="fr-BE" sz="1100" dirty="0">
                        <a:solidFill>
                          <a:schemeClr val="tx1">
                            <a:lumMod val="95000"/>
                          </a:schemeClr>
                        </a:solidFill>
                      </a:endParaRPr>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20,237</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1,623</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b="1" dirty="0" smtClean="0">
                          <a:solidFill>
                            <a:schemeClr val="tx1">
                              <a:lumMod val="95000"/>
                            </a:schemeClr>
                          </a:solidFill>
                        </a:rPr>
                        <a:t>0,08</a:t>
                      </a:r>
                      <a:endParaRPr lang="fr-BE" sz="1100" b="1"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28243">
                <a:tc>
                  <a:txBody>
                    <a:bodyPr/>
                    <a:lstStyle/>
                    <a:p>
                      <a:r>
                        <a:rPr lang="fr-BE" sz="1100" b="1" dirty="0" err="1" smtClean="0">
                          <a:solidFill>
                            <a:schemeClr val="tx1">
                              <a:lumMod val="95000"/>
                            </a:schemeClr>
                          </a:solidFill>
                        </a:rPr>
                        <a:t>Allied</a:t>
                      </a:r>
                      <a:r>
                        <a:rPr lang="fr-BE" sz="1100" b="1" dirty="0" smtClean="0">
                          <a:solidFill>
                            <a:schemeClr val="tx1">
                              <a:lumMod val="95000"/>
                            </a:schemeClr>
                          </a:solidFill>
                        </a:rPr>
                        <a:t> Force</a:t>
                      </a:r>
                      <a:endParaRPr lang="fr-BE" sz="1100" b="1" dirty="0">
                        <a:solidFill>
                          <a:schemeClr val="tx1">
                            <a:lumMod val="95000"/>
                          </a:schemeClr>
                        </a:solidFill>
                      </a:endParaRP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24 March-9</a:t>
                      </a:r>
                      <a:r>
                        <a:rPr lang="fr-BE" sz="1100" baseline="0" dirty="0" smtClean="0">
                          <a:solidFill>
                            <a:schemeClr val="tx1">
                              <a:lumMod val="95000"/>
                            </a:schemeClr>
                          </a:solidFill>
                        </a:rPr>
                        <a:t> </a:t>
                      </a:r>
                      <a:r>
                        <a:rPr lang="fr-BE" sz="1100" baseline="0" dirty="0" err="1" smtClean="0">
                          <a:solidFill>
                            <a:schemeClr val="tx1">
                              <a:lumMod val="95000"/>
                            </a:schemeClr>
                          </a:solidFill>
                        </a:rPr>
                        <a:t>June</a:t>
                      </a:r>
                      <a:r>
                        <a:rPr lang="fr-BE" sz="1100" baseline="0" dirty="0" smtClean="0">
                          <a:solidFill>
                            <a:schemeClr val="tx1">
                              <a:lumMod val="95000"/>
                            </a:schemeClr>
                          </a:solidFill>
                        </a:rPr>
                        <a:t> 1999</a:t>
                      </a:r>
                      <a:endParaRPr lang="fr-BE" sz="1100" dirty="0">
                        <a:solidFill>
                          <a:schemeClr val="tx1">
                            <a:lumMod val="95000"/>
                          </a:schemeClr>
                        </a:solidFill>
                      </a:endParaRPr>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6,303</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500</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b="1" dirty="0" smtClean="0">
                          <a:solidFill>
                            <a:schemeClr val="tx1">
                              <a:lumMod val="95000"/>
                            </a:schemeClr>
                          </a:solidFill>
                        </a:rPr>
                        <a:t>0,08</a:t>
                      </a:r>
                      <a:endParaRPr lang="fr-BE" sz="1100" b="1"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11" name="Rectangle 10"/>
          <p:cNvSpPr/>
          <p:nvPr/>
        </p:nvSpPr>
        <p:spPr>
          <a:xfrm>
            <a:off x="971600" y="4859868"/>
            <a:ext cx="8064896" cy="461665"/>
          </a:xfrm>
          <a:prstGeom prst="rect">
            <a:avLst/>
          </a:prstGeom>
        </p:spPr>
        <p:txBody>
          <a:bodyPr wrap="square">
            <a:spAutoFit/>
          </a:bodyPr>
          <a:lstStyle/>
          <a:p>
            <a:pPr algn="r" eaLnBrk="0" fontAlgn="base" hangingPunct="0">
              <a:spcBef>
                <a:spcPct val="0"/>
              </a:spcBef>
              <a:spcAft>
                <a:spcPct val="0"/>
              </a:spcAft>
            </a:pPr>
            <a:r>
              <a:rPr kumimoji="0" lang="fr-BE" sz="1200" i="0" u="none" strike="noStrike" cap="none" normalizeH="0" baseline="0" dirty="0" smtClean="0">
                <a:ln>
                  <a:noFill/>
                </a:ln>
                <a:solidFill>
                  <a:schemeClr val="tx1">
                    <a:lumMod val="95000"/>
                  </a:schemeClr>
                </a:solidFill>
                <a:effectLst/>
                <a:ea typeface="Times New Roman" pitchFamily="18" charset="0"/>
                <a:cs typeface="Arial" pitchFamily="34" charset="0"/>
              </a:rPr>
              <a:t>Source : W. J. FENRICK, « </a:t>
            </a:r>
            <a:r>
              <a:rPr kumimoji="0" lang="fr-BE" sz="1200" i="0" u="none" strike="noStrike" cap="none" normalizeH="0" baseline="0" dirty="0" err="1" smtClean="0">
                <a:ln>
                  <a:noFill/>
                </a:ln>
                <a:solidFill>
                  <a:schemeClr val="tx1">
                    <a:lumMod val="95000"/>
                  </a:schemeClr>
                </a:solidFill>
                <a:effectLst/>
                <a:ea typeface="Times New Roman" pitchFamily="18" charset="0"/>
                <a:cs typeface="Arial" pitchFamily="34" charset="0"/>
              </a:rPr>
              <a:t>Targeting</a:t>
            </a:r>
            <a:r>
              <a:rPr kumimoji="0" lang="fr-BE" sz="1200" i="0" u="none" strike="noStrike" cap="none" normalizeH="0" baseline="0" dirty="0" smtClean="0">
                <a:ln>
                  <a:noFill/>
                </a:ln>
                <a:solidFill>
                  <a:schemeClr val="tx1">
                    <a:lumMod val="95000"/>
                  </a:schemeClr>
                </a:solidFill>
                <a:effectLst/>
                <a:ea typeface="Times New Roman" pitchFamily="18" charset="0"/>
                <a:cs typeface="Arial" pitchFamily="34" charset="0"/>
              </a:rPr>
              <a:t> and </a:t>
            </a:r>
            <a:r>
              <a:rPr kumimoji="0" lang="fr-BE" sz="1200" i="0" u="none" strike="noStrike" cap="none" normalizeH="0" baseline="0" dirty="0" err="1" smtClean="0">
                <a:ln>
                  <a:noFill/>
                </a:ln>
                <a:solidFill>
                  <a:schemeClr val="tx1">
                    <a:lumMod val="95000"/>
                  </a:schemeClr>
                </a:solidFill>
                <a:effectLst/>
                <a:ea typeface="Times New Roman" pitchFamily="18" charset="0"/>
                <a:cs typeface="Arial" pitchFamily="34" charset="0"/>
              </a:rPr>
              <a:t>Proportionality</a:t>
            </a:r>
            <a:r>
              <a:rPr kumimoji="0" lang="fr-BE" sz="1200" i="0" u="none" strike="noStrike" cap="none" normalizeH="0" baseline="0" dirty="0" smtClean="0">
                <a:ln>
                  <a:noFill/>
                </a:ln>
                <a:solidFill>
                  <a:schemeClr val="tx1">
                    <a:lumMod val="95000"/>
                  </a:schemeClr>
                </a:solidFill>
                <a:effectLst/>
                <a:ea typeface="Times New Roman" pitchFamily="18" charset="0"/>
                <a:cs typeface="Arial" pitchFamily="34" charset="0"/>
              </a:rPr>
              <a:t> </a:t>
            </a:r>
            <a:r>
              <a:rPr kumimoji="0" lang="fr-BE" sz="1200" i="0" u="none" strike="noStrike" cap="none" normalizeH="0" baseline="0" dirty="0" err="1" smtClean="0">
                <a:ln>
                  <a:noFill/>
                </a:ln>
                <a:solidFill>
                  <a:schemeClr val="tx1">
                    <a:lumMod val="95000"/>
                  </a:schemeClr>
                </a:solidFill>
                <a:effectLst/>
                <a:ea typeface="Times New Roman" pitchFamily="18" charset="0"/>
                <a:cs typeface="Arial" pitchFamily="34" charset="0"/>
              </a:rPr>
              <a:t>during</a:t>
            </a:r>
            <a:r>
              <a:rPr kumimoji="0" lang="fr-BE" sz="1200" i="0" u="none" strike="noStrike" cap="none" normalizeH="0" baseline="0" dirty="0" smtClean="0">
                <a:ln>
                  <a:noFill/>
                </a:ln>
                <a:solidFill>
                  <a:schemeClr val="tx1">
                    <a:lumMod val="95000"/>
                  </a:schemeClr>
                </a:solidFill>
                <a:effectLst/>
                <a:ea typeface="Times New Roman" pitchFamily="18" charset="0"/>
                <a:cs typeface="Arial" pitchFamily="34" charset="0"/>
              </a:rPr>
              <a:t> the NATO </a:t>
            </a:r>
            <a:r>
              <a:rPr kumimoji="0" lang="fr-BE" sz="1200" i="0" u="none" strike="noStrike" cap="none" normalizeH="0" baseline="0" dirty="0" err="1" smtClean="0">
                <a:ln>
                  <a:noFill/>
                </a:ln>
                <a:solidFill>
                  <a:schemeClr val="tx1">
                    <a:lumMod val="95000"/>
                  </a:schemeClr>
                </a:solidFill>
                <a:effectLst/>
                <a:ea typeface="Times New Roman" pitchFamily="18" charset="0"/>
                <a:cs typeface="Arial" pitchFamily="34" charset="0"/>
              </a:rPr>
              <a:t>Bombing</a:t>
            </a:r>
            <a:r>
              <a:rPr kumimoji="0" lang="fr-BE" sz="1200" i="0" u="none" strike="noStrike" cap="none" normalizeH="0" baseline="0" dirty="0" smtClean="0">
                <a:ln>
                  <a:noFill/>
                </a:ln>
                <a:solidFill>
                  <a:schemeClr val="tx1">
                    <a:lumMod val="95000"/>
                  </a:schemeClr>
                </a:solidFill>
                <a:effectLst/>
                <a:ea typeface="Times New Roman" pitchFamily="18" charset="0"/>
                <a:cs typeface="Arial" pitchFamily="34" charset="0"/>
              </a:rPr>
              <a:t> </a:t>
            </a:r>
            <a:r>
              <a:rPr kumimoji="0" lang="fr-BE" sz="1200" i="0" u="none" strike="noStrike" cap="none" normalizeH="0" baseline="0" dirty="0" err="1" smtClean="0">
                <a:ln>
                  <a:noFill/>
                </a:ln>
                <a:solidFill>
                  <a:schemeClr val="tx1">
                    <a:lumMod val="95000"/>
                  </a:schemeClr>
                </a:solidFill>
                <a:effectLst/>
                <a:ea typeface="Times New Roman" pitchFamily="18" charset="0"/>
                <a:cs typeface="Arial" pitchFamily="34" charset="0"/>
              </a:rPr>
              <a:t>Campaign</a:t>
            </a:r>
            <a:r>
              <a:rPr kumimoji="0" lang="fr-BE" sz="1200" i="0" u="none" strike="noStrike" cap="none" normalizeH="0" dirty="0" smtClean="0">
                <a:ln>
                  <a:noFill/>
                </a:ln>
                <a:solidFill>
                  <a:schemeClr val="tx1">
                    <a:lumMod val="95000"/>
                  </a:schemeClr>
                </a:solidFill>
                <a:effectLst/>
                <a:ea typeface="Times New Roman" pitchFamily="18" charset="0"/>
                <a:cs typeface="Arial" pitchFamily="34" charset="0"/>
              </a:rPr>
              <a:t> </a:t>
            </a:r>
            <a:r>
              <a:rPr kumimoji="0" lang="fr-BE" sz="1200" i="0" u="none" strike="noStrike" cap="none" normalizeH="0" dirty="0" err="1" smtClean="0">
                <a:ln>
                  <a:noFill/>
                </a:ln>
                <a:solidFill>
                  <a:schemeClr val="tx1">
                    <a:lumMod val="95000"/>
                  </a:schemeClr>
                </a:solidFill>
                <a:effectLst/>
                <a:ea typeface="Times New Roman" pitchFamily="18" charset="0"/>
                <a:cs typeface="Arial" pitchFamily="34" charset="0"/>
              </a:rPr>
              <a:t>against</a:t>
            </a:r>
            <a:r>
              <a:rPr kumimoji="0" lang="fr-BE" sz="1200" i="0" u="none" strike="noStrike" cap="none" normalizeH="0" dirty="0" smtClean="0">
                <a:ln>
                  <a:noFill/>
                </a:ln>
                <a:solidFill>
                  <a:schemeClr val="tx1">
                    <a:lumMod val="95000"/>
                  </a:schemeClr>
                </a:solidFill>
                <a:effectLst/>
                <a:ea typeface="Times New Roman" pitchFamily="18" charset="0"/>
                <a:cs typeface="Arial" pitchFamily="34" charset="0"/>
              </a:rPr>
              <a:t> </a:t>
            </a:r>
            <a:r>
              <a:rPr kumimoji="0" lang="fr-BE" sz="1200" i="0" u="none" strike="noStrike" cap="none" normalizeH="0" dirty="0" err="1" smtClean="0">
                <a:ln>
                  <a:noFill/>
                </a:ln>
                <a:solidFill>
                  <a:schemeClr val="tx1">
                    <a:lumMod val="95000"/>
                  </a:schemeClr>
                </a:solidFill>
                <a:effectLst/>
                <a:ea typeface="Times New Roman" pitchFamily="18" charset="0"/>
                <a:cs typeface="Arial" pitchFamily="34" charset="0"/>
              </a:rPr>
              <a:t>Yougoslavia</a:t>
            </a:r>
            <a:r>
              <a:rPr kumimoji="0" lang="fr-BE" sz="1200" i="0" u="none" strike="noStrike" cap="none" normalizeH="0" dirty="0" smtClean="0">
                <a:ln>
                  <a:noFill/>
                </a:ln>
                <a:solidFill>
                  <a:schemeClr val="tx1">
                    <a:lumMod val="95000"/>
                  </a:schemeClr>
                </a:solidFill>
                <a:effectLst/>
                <a:ea typeface="Times New Roman" pitchFamily="18" charset="0"/>
                <a:cs typeface="Arial" pitchFamily="34" charset="0"/>
              </a:rPr>
              <a:t> </a:t>
            </a:r>
            <a:r>
              <a:rPr kumimoji="0" lang="fr-BE" sz="1200" i="0" u="none" strike="noStrike" cap="none" normalizeH="0" baseline="0" dirty="0" smtClean="0">
                <a:ln>
                  <a:noFill/>
                </a:ln>
                <a:solidFill>
                  <a:schemeClr val="tx1">
                    <a:lumMod val="95000"/>
                  </a:schemeClr>
                </a:solidFill>
                <a:effectLst/>
                <a:ea typeface="Times New Roman" pitchFamily="18" charset="0"/>
                <a:cs typeface="Arial" pitchFamily="34" charset="0"/>
              </a:rPr>
              <a:t>», </a:t>
            </a:r>
            <a:r>
              <a:rPr kumimoji="0" lang="fr-BE" sz="1200" i="1" u="none" strike="noStrike" cap="none" normalizeH="0" baseline="0" dirty="0" err="1" smtClean="0">
                <a:ln>
                  <a:noFill/>
                </a:ln>
                <a:solidFill>
                  <a:schemeClr val="tx1">
                    <a:lumMod val="95000"/>
                  </a:schemeClr>
                </a:solidFill>
                <a:effectLst/>
                <a:ea typeface="Times New Roman" pitchFamily="18" charset="0"/>
                <a:cs typeface="Arial" pitchFamily="34" charset="0"/>
              </a:rPr>
              <a:t>European</a:t>
            </a:r>
            <a:r>
              <a:rPr kumimoji="0" lang="fr-BE" sz="1200" i="1" u="none" strike="noStrike" cap="none" normalizeH="0" baseline="0" dirty="0" smtClean="0">
                <a:ln>
                  <a:noFill/>
                </a:ln>
                <a:solidFill>
                  <a:schemeClr val="tx1">
                    <a:lumMod val="95000"/>
                  </a:schemeClr>
                </a:solidFill>
                <a:effectLst/>
                <a:ea typeface="Times New Roman" pitchFamily="18" charset="0"/>
                <a:cs typeface="Arial" pitchFamily="34" charset="0"/>
              </a:rPr>
              <a:t> Journal of International Law</a:t>
            </a:r>
            <a:r>
              <a:rPr kumimoji="0" lang="fr-BE" sz="1200" u="none" strike="noStrike" cap="none" normalizeH="0" baseline="0" dirty="0" smtClean="0">
                <a:ln>
                  <a:noFill/>
                </a:ln>
                <a:solidFill>
                  <a:schemeClr val="tx1">
                    <a:lumMod val="95000"/>
                  </a:schemeClr>
                </a:solidFill>
                <a:effectLst/>
                <a:ea typeface="Times New Roman" pitchFamily="18" charset="0"/>
                <a:cs typeface="Arial" pitchFamily="34" charset="0"/>
              </a:rPr>
              <a:t>, vol. </a:t>
            </a:r>
            <a:r>
              <a:rPr lang="fr-BE" sz="1200" dirty="0" smtClean="0">
                <a:solidFill>
                  <a:schemeClr val="tx1">
                    <a:lumMod val="95000"/>
                  </a:schemeClr>
                </a:solidFill>
                <a:ea typeface="Times New Roman" pitchFamily="18" charset="0"/>
                <a:cs typeface="Arial" pitchFamily="34" charset="0"/>
              </a:rPr>
              <a:t>12, n°3, p. 493.</a:t>
            </a:r>
            <a:endParaRPr lang="fr-BE" sz="1200" i="0" dirty="0" smtClean="0">
              <a:solidFill>
                <a:schemeClr val="tx1">
                  <a:lumMod val="95000"/>
                </a:schemeClr>
              </a:solidFill>
              <a:ea typeface="Times New Roman" pitchFamily="18" charset="0"/>
              <a:cs typeface="Arial" pitchFamily="34" charset="0"/>
            </a:endParaRPr>
          </a:p>
        </p:txBody>
      </p:sp>
    </p:spTree>
  </p:cSld>
  <p:clrMapOvr>
    <a:masterClrMapping/>
  </p:clrMapOvr>
  <p:transition>
    <p:fade/>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H2 : Les nouvelles technologies, une assurance du respect des principes de précaution dans l’attaque ? (</a:t>
            </a:r>
            <a:r>
              <a:rPr lang="fr-BE" sz="2200" b="1" dirty="0" smtClean="0">
                <a:solidFill>
                  <a:schemeClr val="tx1">
                    <a:lumMod val="95000"/>
                  </a:schemeClr>
                </a:solidFill>
                <a:ea typeface="Times New Roman" pitchFamily="18" charset="0"/>
                <a:cs typeface="Arial" pitchFamily="34" charset="0"/>
              </a:rPr>
              <a:t>5/8</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539552" y="1275725"/>
            <a:ext cx="8064896" cy="369332"/>
          </a:xfrm>
          <a:prstGeom prst="rect">
            <a:avLst/>
          </a:prstGeom>
        </p:spPr>
        <p:txBody>
          <a:bodyPr wrap="square">
            <a:spAutoFit/>
          </a:bodyPr>
          <a:lstStyle/>
          <a:p>
            <a:pPr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Des conséquences réelles mais qui connaissent une limite</a:t>
            </a:r>
            <a:endParaRPr lang="fr-BE" sz="1600" i="0" dirty="0" smtClean="0">
              <a:solidFill>
                <a:schemeClr val="tx1">
                  <a:lumMod val="95000"/>
                </a:schemeClr>
              </a:solidFill>
              <a:ea typeface="Times New Roman" pitchFamily="18" charset="0"/>
              <a:cs typeface="Arial" pitchFamily="34" charset="0"/>
            </a:endParaRPr>
          </a:p>
        </p:txBody>
      </p:sp>
      <p:sp>
        <p:nvSpPr>
          <p:cNvPr id="13" name="ZoneTexte 12"/>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graphicFrame>
        <p:nvGraphicFramePr>
          <p:cNvPr id="9" name="Tableau 8"/>
          <p:cNvGraphicFramePr>
            <a:graphicFrameLocks noGrp="1"/>
          </p:cNvGraphicFramePr>
          <p:nvPr/>
        </p:nvGraphicFramePr>
        <p:xfrm>
          <a:off x="107504" y="1591082"/>
          <a:ext cx="8856985" cy="3276600"/>
        </p:xfrm>
        <a:graphic>
          <a:graphicData uri="http://schemas.openxmlformats.org/drawingml/2006/table">
            <a:tbl>
              <a:tblPr firstRow="1" bandRow="1">
                <a:tableStyleId>{5C22544A-7EE6-4342-B048-85BDC9FD1C3A}</a:tableStyleId>
              </a:tblPr>
              <a:tblGrid>
                <a:gridCol w="1289842"/>
                <a:gridCol w="2252952"/>
                <a:gridCol w="1771397"/>
                <a:gridCol w="1771397"/>
                <a:gridCol w="1771397"/>
              </a:tblGrid>
              <a:tr h="128243">
                <a:tc>
                  <a:txBody>
                    <a:bodyPr/>
                    <a:lstStyle/>
                    <a:p>
                      <a:r>
                        <a:rPr lang="fr-BE" sz="1100" b="1" dirty="0" smtClean="0">
                          <a:solidFill>
                            <a:schemeClr val="tx1">
                              <a:lumMod val="95000"/>
                            </a:schemeClr>
                          </a:solidFill>
                        </a:rPr>
                        <a:t>Target</a:t>
                      </a:r>
                      <a:endParaRPr lang="fr-BE" sz="1100" b="1"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r>
                        <a:rPr lang="fr-BE" sz="1100" b="1" dirty="0" smtClean="0">
                          <a:solidFill>
                            <a:schemeClr val="tx1">
                              <a:lumMod val="95000"/>
                            </a:schemeClr>
                          </a:solidFill>
                        </a:rPr>
                        <a:t>Date(s)</a:t>
                      </a:r>
                      <a:endParaRPr lang="fr-BE" sz="1100" b="1"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r>
                        <a:rPr lang="fr-BE" sz="1100" b="1" dirty="0" err="1" smtClean="0">
                          <a:solidFill>
                            <a:schemeClr val="tx1">
                              <a:lumMod val="95000"/>
                            </a:schemeClr>
                          </a:solidFill>
                        </a:rPr>
                        <a:t>Bomb</a:t>
                      </a:r>
                      <a:r>
                        <a:rPr lang="fr-BE" sz="1100" b="1" dirty="0" smtClean="0">
                          <a:solidFill>
                            <a:schemeClr val="tx1">
                              <a:lumMod val="95000"/>
                            </a:schemeClr>
                          </a:solidFill>
                        </a:rPr>
                        <a:t> tonnage</a:t>
                      </a:r>
                      <a:endParaRPr lang="fr-BE" sz="1100" b="1"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r>
                        <a:rPr lang="fr-BE" sz="1100" b="1" dirty="0" err="1" smtClean="0">
                          <a:solidFill>
                            <a:schemeClr val="tx1">
                              <a:lumMod val="95000"/>
                            </a:schemeClr>
                          </a:solidFill>
                        </a:rPr>
                        <a:t>Civilian</a:t>
                      </a:r>
                      <a:r>
                        <a:rPr lang="fr-BE" sz="1100" b="1" dirty="0" smtClean="0">
                          <a:solidFill>
                            <a:schemeClr val="tx1">
                              <a:lumMod val="95000"/>
                            </a:schemeClr>
                          </a:solidFill>
                        </a:rPr>
                        <a:t> </a:t>
                      </a:r>
                      <a:r>
                        <a:rPr lang="fr-BE" sz="1100" b="1" dirty="0" err="1" smtClean="0">
                          <a:solidFill>
                            <a:schemeClr val="tx1">
                              <a:lumMod val="95000"/>
                            </a:schemeClr>
                          </a:solidFill>
                        </a:rPr>
                        <a:t>Deaths</a:t>
                      </a:r>
                      <a:endParaRPr lang="fr-BE" sz="1100" b="1"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r>
                        <a:rPr lang="fr-BE" sz="1100" b="1" dirty="0" err="1" smtClean="0">
                          <a:solidFill>
                            <a:schemeClr val="tx1">
                              <a:lumMod val="95000"/>
                            </a:schemeClr>
                          </a:solidFill>
                        </a:rPr>
                        <a:t>Deaths</a:t>
                      </a:r>
                      <a:r>
                        <a:rPr lang="fr-BE" sz="1100" b="1" dirty="0" smtClean="0">
                          <a:solidFill>
                            <a:schemeClr val="tx1">
                              <a:lumMod val="95000"/>
                            </a:schemeClr>
                          </a:solidFill>
                        </a:rPr>
                        <a:t> per ton of </a:t>
                      </a:r>
                      <a:r>
                        <a:rPr lang="fr-BE" sz="1100" b="1" dirty="0" err="1" smtClean="0">
                          <a:solidFill>
                            <a:schemeClr val="tx1">
                              <a:lumMod val="95000"/>
                            </a:schemeClr>
                          </a:solidFill>
                        </a:rPr>
                        <a:t>bombs</a:t>
                      </a:r>
                      <a:endParaRPr lang="fr-BE" sz="1100" b="1"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r>
              <a:tr h="128243">
                <a:tc>
                  <a:txBody>
                    <a:bodyPr/>
                    <a:lstStyle/>
                    <a:p>
                      <a:r>
                        <a:rPr lang="fr-BE" sz="1100" b="1" dirty="0" smtClean="0">
                          <a:solidFill>
                            <a:schemeClr val="tx1">
                              <a:lumMod val="95000"/>
                            </a:schemeClr>
                          </a:solidFill>
                        </a:rPr>
                        <a:t>Guernica</a:t>
                      </a:r>
                      <a:endParaRPr lang="fr-BE" sz="1100" b="1" dirty="0">
                        <a:solidFill>
                          <a:schemeClr val="tx1">
                            <a:lumMod val="95000"/>
                          </a:schemeClr>
                        </a:solidFill>
                      </a:endParaRP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26 April 1937</a:t>
                      </a:r>
                      <a:endParaRPr lang="fr-BE" sz="1100" dirty="0">
                        <a:solidFill>
                          <a:schemeClr val="tx1">
                            <a:lumMod val="95000"/>
                          </a:schemeClr>
                        </a:solidFill>
                      </a:endParaRPr>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40,5</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1,654</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40,83</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11223">
                <a:tc>
                  <a:txBody>
                    <a:bodyPr/>
                    <a:lstStyle/>
                    <a:p>
                      <a:r>
                        <a:rPr lang="fr-BE" sz="1100" b="1" dirty="0" smtClean="0">
                          <a:solidFill>
                            <a:schemeClr val="tx1">
                              <a:lumMod val="95000"/>
                            </a:schemeClr>
                          </a:solidFill>
                        </a:rPr>
                        <a:t>Great </a:t>
                      </a:r>
                      <a:r>
                        <a:rPr lang="fr-BE" sz="1100" b="1" dirty="0" err="1" smtClean="0">
                          <a:solidFill>
                            <a:schemeClr val="tx1">
                              <a:lumMod val="95000"/>
                            </a:schemeClr>
                          </a:solidFill>
                        </a:rPr>
                        <a:t>Britain</a:t>
                      </a:r>
                      <a:endParaRPr lang="fr-BE" sz="1100" b="1" dirty="0">
                        <a:solidFill>
                          <a:schemeClr val="tx1">
                            <a:lumMod val="95000"/>
                          </a:schemeClr>
                        </a:solidFill>
                      </a:endParaRP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Battle of </a:t>
                      </a:r>
                      <a:r>
                        <a:rPr lang="fr-BE" sz="1100" dirty="0" err="1" smtClean="0">
                          <a:solidFill>
                            <a:schemeClr val="tx1">
                              <a:lumMod val="95000"/>
                            </a:schemeClr>
                          </a:solidFill>
                        </a:rPr>
                        <a:t>Britain</a:t>
                      </a:r>
                      <a:r>
                        <a:rPr lang="fr-BE" sz="1100" dirty="0" smtClean="0">
                          <a:solidFill>
                            <a:schemeClr val="tx1">
                              <a:lumMod val="95000"/>
                            </a:schemeClr>
                          </a:solidFill>
                        </a:rPr>
                        <a:t> (</a:t>
                      </a:r>
                      <a:r>
                        <a:rPr lang="fr-BE" sz="1100" dirty="0" err="1" smtClean="0">
                          <a:solidFill>
                            <a:schemeClr val="tx1">
                              <a:lumMod val="95000"/>
                            </a:schemeClr>
                          </a:solidFill>
                        </a:rPr>
                        <a:t>June</a:t>
                      </a:r>
                      <a:r>
                        <a:rPr lang="fr-BE" sz="1100" dirty="0" smtClean="0">
                          <a:solidFill>
                            <a:schemeClr val="tx1">
                              <a:lumMod val="95000"/>
                            </a:schemeClr>
                          </a:solidFill>
                        </a:rPr>
                        <a:t>-</a:t>
                      </a:r>
                      <a:r>
                        <a:rPr lang="fr-BE" sz="1100" dirty="0" err="1" smtClean="0">
                          <a:solidFill>
                            <a:schemeClr val="tx1">
                              <a:lumMod val="95000"/>
                            </a:schemeClr>
                          </a:solidFill>
                        </a:rPr>
                        <a:t>December</a:t>
                      </a:r>
                      <a:r>
                        <a:rPr lang="fr-BE" sz="1100" dirty="0" smtClean="0">
                          <a:solidFill>
                            <a:schemeClr val="tx1">
                              <a:lumMod val="95000"/>
                            </a:schemeClr>
                          </a:solidFill>
                        </a:rPr>
                        <a:t> 1940)</a:t>
                      </a:r>
                      <a:endParaRPr lang="fr-BE" sz="1100" dirty="0">
                        <a:solidFill>
                          <a:schemeClr val="tx1">
                            <a:lumMod val="95000"/>
                          </a:schemeClr>
                        </a:solidFill>
                      </a:endParaRPr>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40,885</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23,002</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0,56</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28243">
                <a:tc>
                  <a:txBody>
                    <a:bodyPr/>
                    <a:lstStyle/>
                    <a:p>
                      <a:r>
                        <a:rPr lang="fr-BE" sz="1100" b="1" dirty="0" smtClean="0">
                          <a:solidFill>
                            <a:schemeClr val="tx1">
                              <a:lumMod val="95000"/>
                            </a:schemeClr>
                          </a:solidFill>
                        </a:rPr>
                        <a:t>Coventry</a:t>
                      </a:r>
                      <a:endParaRPr lang="fr-BE" sz="1100" b="1" dirty="0">
                        <a:solidFill>
                          <a:schemeClr val="tx1">
                            <a:lumMod val="95000"/>
                          </a:schemeClr>
                        </a:solidFill>
                      </a:endParaRP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14 </a:t>
                      </a:r>
                      <a:r>
                        <a:rPr lang="fr-BE" sz="1100" dirty="0" err="1" smtClean="0">
                          <a:solidFill>
                            <a:schemeClr val="tx1">
                              <a:lumMod val="95000"/>
                            </a:schemeClr>
                          </a:solidFill>
                        </a:rPr>
                        <a:t>November</a:t>
                      </a:r>
                      <a:r>
                        <a:rPr lang="fr-BE" sz="1100" dirty="0" smtClean="0">
                          <a:solidFill>
                            <a:schemeClr val="tx1">
                              <a:lumMod val="95000"/>
                            </a:schemeClr>
                          </a:solidFill>
                        </a:rPr>
                        <a:t> 1940</a:t>
                      </a:r>
                      <a:endParaRPr lang="fr-BE" sz="1100" dirty="0">
                        <a:solidFill>
                          <a:schemeClr val="tx1">
                            <a:lumMod val="95000"/>
                          </a:schemeClr>
                        </a:solidFill>
                      </a:endParaRPr>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533</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568</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1,06</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28243">
                <a:tc>
                  <a:txBody>
                    <a:bodyPr/>
                    <a:lstStyle/>
                    <a:p>
                      <a:r>
                        <a:rPr lang="fr-BE" sz="1100" b="1" dirty="0" err="1" smtClean="0">
                          <a:solidFill>
                            <a:schemeClr val="tx1">
                              <a:lumMod val="95000"/>
                            </a:schemeClr>
                          </a:solidFill>
                        </a:rPr>
                        <a:t>Hamburg</a:t>
                      </a:r>
                      <a:endParaRPr lang="fr-BE" sz="1100" b="1" dirty="0">
                        <a:solidFill>
                          <a:schemeClr val="tx1">
                            <a:lumMod val="95000"/>
                          </a:schemeClr>
                        </a:solidFill>
                      </a:endParaRP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24-30 July 1943</a:t>
                      </a:r>
                      <a:endParaRPr lang="fr-BE" sz="1100" dirty="0">
                        <a:solidFill>
                          <a:schemeClr val="tx1">
                            <a:lumMod val="95000"/>
                          </a:schemeClr>
                        </a:solidFill>
                      </a:endParaRPr>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5,128</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42,600</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8,03</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28243">
                <a:tc>
                  <a:txBody>
                    <a:bodyPr/>
                    <a:lstStyle/>
                    <a:p>
                      <a:r>
                        <a:rPr lang="fr-BE" sz="1100" b="1" dirty="0" smtClean="0">
                          <a:solidFill>
                            <a:schemeClr val="tx1">
                              <a:lumMod val="95000"/>
                            </a:schemeClr>
                          </a:solidFill>
                        </a:rPr>
                        <a:t>Remscheid</a:t>
                      </a:r>
                      <a:endParaRPr lang="fr-BE" sz="1100" b="1" dirty="0">
                        <a:solidFill>
                          <a:schemeClr val="tx1">
                            <a:lumMod val="95000"/>
                          </a:schemeClr>
                        </a:solidFill>
                      </a:endParaRP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30-31 July 1943</a:t>
                      </a:r>
                      <a:endParaRPr lang="fr-BE" sz="1100" dirty="0">
                        <a:solidFill>
                          <a:schemeClr val="tx1">
                            <a:lumMod val="95000"/>
                          </a:schemeClr>
                        </a:solidFill>
                      </a:endParaRPr>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860</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1,120</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1,30</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28243">
                <a:tc>
                  <a:txBody>
                    <a:bodyPr/>
                    <a:lstStyle/>
                    <a:p>
                      <a:r>
                        <a:rPr lang="fr-BE" sz="1100" b="1" dirty="0" smtClean="0">
                          <a:solidFill>
                            <a:schemeClr val="tx1">
                              <a:lumMod val="95000"/>
                            </a:schemeClr>
                          </a:solidFill>
                        </a:rPr>
                        <a:t>Darmstadt</a:t>
                      </a:r>
                      <a:endParaRPr lang="fr-BE" sz="1100" b="1" dirty="0">
                        <a:solidFill>
                          <a:schemeClr val="tx1">
                            <a:lumMod val="95000"/>
                          </a:schemeClr>
                        </a:solidFill>
                      </a:endParaRP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11 </a:t>
                      </a:r>
                      <a:r>
                        <a:rPr lang="fr-BE" sz="1100" dirty="0" err="1" smtClean="0">
                          <a:solidFill>
                            <a:schemeClr val="tx1">
                              <a:lumMod val="95000"/>
                            </a:schemeClr>
                          </a:solidFill>
                        </a:rPr>
                        <a:t>September</a:t>
                      </a:r>
                      <a:r>
                        <a:rPr lang="fr-BE" sz="1100" dirty="0" smtClean="0">
                          <a:solidFill>
                            <a:schemeClr val="tx1">
                              <a:lumMod val="95000"/>
                            </a:schemeClr>
                          </a:solidFill>
                        </a:rPr>
                        <a:t> 1944</a:t>
                      </a:r>
                      <a:endParaRPr lang="fr-BE" sz="1100" dirty="0">
                        <a:solidFill>
                          <a:schemeClr val="tx1">
                            <a:lumMod val="95000"/>
                          </a:schemeClr>
                        </a:solidFill>
                      </a:endParaRPr>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979</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8,433</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8,61</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28243">
                <a:tc>
                  <a:txBody>
                    <a:bodyPr/>
                    <a:lstStyle/>
                    <a:p>
                      <a:r>
                        <a:rPr lang="fr-BE" sz="1100" b="1" dirty="0" err="1" smtClean="0">
                          <a:solidFill>
                            <a:schemeClr val="tx1">
                              <a:lumMod val="95000"/>
                            </a:schemeClr>
                          </a:solidFill>
                        </a:rPr>
                        <a:t>Dresden</a:t>
                      </a:r>
                      <a:endParaRPr lang="fr-BE" sz="1100" b="1" dirty="0">
                        <a:solidFill>
                          <a:schemeClr val="tx1">
                            <a:lumMod val="95000"/>
                          </a:schemeClr>
                        </a:solidFill>
                      </a:endParaRP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14-15 </a:t>
                      </a:r>
                      <a:r>
                        <a:rPr lang="fr-BE" sz="1100" dirty="0" err="1" smtClean="0">
                          <a:solidFill>
                            <a:schemeClr val="tx1">
                              <a:lumMod val="95000"/>
                            </a:schemeClr>
                          </a:solidFill>
                        </a:rPr>
                        <a:t>February</a:t>
                      </a:r>
                      <a:r>
                        <a:rPr lang="fr-BE" sz="1100" dirty="0" smtClean="0">
                          <a:solidFill>
                            <a:schemeClr val="tx1">
                              <a:lumMod val="95000"/>
                            </a:schemeClr>
                          </a:solidFill>
                        </a:rPr>
                        <a:t> 1945</a:t>
                      </a:r>
                      <a:endParaRPr lang="fr-BE" sz="1100" dirty="0">
                        <a:solidFill>
                          <a:schemeClr val="tx1">
                            <a:lumMod val="95000"/>
                          </a:schemeClr>
                        </a:solidFill>
                      </a:endParaRPr>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7,100</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25,000</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3,52</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28243">
                <a:tc>
                  <a:txBody>
                    <a:bodyPr/>
                    <a:lstStyle/>
                    <a:p>
                      <a:r>
                        <a:rPr lang="fr-BE" sz="1100" b="1" dirty="0" smtClean="0">
                          <a:solidFill>
                            <a:schemeClr val="tx1">
                              <a:lumMod val="95000"/>
                            </a:schemeClr>
                          </a:solidFill>
                        </a:rPr>
                        <a:t>Tokyo</a:t>
                      </a:r>
                      <a:endParaRPr lang="fr-BE" sz="1100" b="1" dirty="0">
                        <a:solidFill>
                          <a:schemeClr val="tx1">
                            <a:lumMod val="95000"/>
                          </a:schemeClr>
                        </a:solidFill>
                      </a:endParaRP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9-10 March 1945</a:t>
                      </a:r>
                      <a:endParaRPr lang="fr-BE" sz="1100" dirty="0">
                        <a:solidFill>
                          <a:schemeClr val="tx1">
                            <a:lumMod val="95000"/>
                          </a:schemeClr>
                        </a:solidFill>
                      </a:endParaRPr>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1,655</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83,793</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50,33</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28243">
                <a:tc>
                  <a:txBody>
                    <a:bodyPr/>
                    <a:lstStyle/>
                    <a:p>
                      <a:r>
                        <a:rPr lang="fr-BE" sz="1100" b="1" dirty="0" smtClean="0">
                          <a:solidFill>
                            <a:schemeClr val="tx1">
                              <a:lumMod val="95000"/>
                            </a:schemeClr>
                          </a:solidFill>
                        </a:rPr>
                        <a:t>Osaka</a:t>
                      </a:r>
                      <a:endParaRPr lang="fr-BE" sz="1100" b="1" dirty="0">
                        <a:solidFill>
                          <a:schemeClr val="tx1">
                            <a:lumMod val="95000"/>
                          </a:schemeClr>
                        </a:solidFill>
                      </a:endParaRP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13-14 March 1945</a:t>
                      </a:r>
                      <a:endParaRPr lang="fr-BE" sz="1100" dirty="0">
                        <a:solidFill>
                          <a:schemeClr val="tx1">
                            <a:lumMod val="95000"/>
                          </a:schemeClr>
                        </a:solidFill>
                      </a:endParaRPr>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1,732</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3,988</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2,30</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28243">
                <a:tc>
                  <a:txBody>
                    <a:bodyPr/>
                    <a:lstStyle/>
                    <a:p>
                      <a:r>
                        <a:rPr lang="fr-BE" sz="1100" b="1" dirty="0" err="1" smtClean="0">
                          <a:solidFill>
                            <a:schemeClr val="tx1">
                              <a:lumMod val="95000"/>
                            </a:schemeClr>
                          </a:solidFill>
                        </a:rPr>
                        <a:t>Linebacker</a:t>
                      </a:r>
                      <a:r>
                        <a:rPr lang="fr-BE" sz="1100" b="1" dirty="0" smtClean="0">
                          <a:solidFill>
                            <a:schemeClr val="tx1">
                              <a:lumMod val="95000"/>
                            </a:schemeClr>
                          </a:solidFill>
                        </a:rPr>
                        <a:t> II</a:t>
                      </a:r>
                      <a:endParaRPr lang="fr-BE" sz="1100" b="1" dirty="0">
                        <a:solidFill>
                          <a:schemeClr val="tx1">
                            <a:lumMod val="95000"/>
                          </a:schemeClr>
                        </a:solidFill>
                      </a:endParaRP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18-29 </a:t>
                      </a:r>
                      <a:r>
                        <a:rPr lang="fr-BE" sz="1100" dirty="0" err="1" smtClean="0">
                          <a:solidFill>
                            <a:schemeClr val="tx1">
                              <a:lumMod val="95000"/>
                            </a:schemeClr>
                          </a:solidFill>
                        </a:rPr>
                        <a:t>December</a:t>
                      </a:r>
                      <a:r>
                        <a:rPr lang="fr-BE" sz="1100" dirty="0" smtClean="0">
                          <a:solidFill>
                            <a:schemeClr val="tx1">
                              <a:lumMod val="95000"/>
                            </a:schemeClr>
                          </a:solidFill>
                        </a:rPr>
                        <a:t> 1972</a:t>
                      </a:r>
                      <a:endParaRPr lang="fr-BE" sz="1100" dirty="0">
                        <a:solidFill>
                          <a:schemeClr val="tx1">
                            <a:lumMod val="95000"/>
                          </a:schemeClr>
                        </a:solidFill>
                      </a:endParaRPr>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20,237</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1,623</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b="1" dirty="0" smtClean="0">
                          <a:solidFill>
                            <a:schemeClr val="tx1">
                              <a:lumMod val="95000"/>
                            </a:schemeClr>
                          </a:solidFill>
                        </a:rPr>
                        <a:t>0,08</a:t>
                      </a:r>
                      <a:endParaRPr lang="fr-BE" sz="1100" b="1"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28243">
                <a:tc>
                  <a:txBody>
                    <a:bodyPr/>
                    <a:lstStyle/>
                    <a:p>
                      <a:r>
                        <a:rPr lang="fr-BE" sz="1100" b="1" dirty="0" err="1" smtClean="0">
                          <a:solidFill>
                            <a:schemeClr val="tx1">
                              <a:lumMod val="95000"/>
                            </a:schemeClr>
                          </a:solidFill>
                        </a:rPr>
                        <a:t>Allied</a:t>
                      </a:r>
                      <a:r>
                        <a:rPr lang="fr-BE" sz="1100" b="1" dirty="0" smtClean="0">
                          <a:solidFill>
                            <a:schemeClr val="tx1">
                              <a:lumMod val="95000"/>
                            </a:schemeClr>
                          </a:solidFill>
                        </a:rPr>
                        <a:t> Force</a:t>
                      </a:r>
                      <a:endParaRPr lang="fr-BE" sz="1100" b="1" dirty="0">
                        <a:solidFill>
                          <a:schemeClr val="tx1">
                            <a:lumMod val="95000"/>
                          </a:schemeClr>
                        </a:solidFill>
                      </a:endParaRP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24 March-9</a:t>
                      </a:r>
                      <a:r>
                        <a:rPr lang="fr-BE" sz="1100" baseline="0" dirty="0" smtClean="0">
                          <a:solidFill>
                            <a:schemeClr val="tx1">
                              <a:lumMod val="95000"/>
                            </a:schemeClr>
                          </a:solidFill>
                        </a:rPr>
                        <a:t> </a:t>
                      </a:r>
                      <a:r>
                        <a:rPr lang="fr-BE" sz="1100" baseline="0" dirty="0" err="1" smtClean="0">
                          <a:solidFill>
                            <a:schemeClr val="tx1">
                              <a:lumMod val="95000"/>
                            </a:schemeClr>
                          </a:solidFill>
                        </a:rPr>
                        <a:t>June</a:t>
                      </a:r>
                      <a:r>
                        <a:rPr lang="fr-BE" sz="1100" baseline="0" dirty="0" smtClean="0">
                          <a:solidFill>
                            <a:schemeClr val="tx1">
                              <a:lumMod val="95000"/>
                            </a:schemeClr>
                          </a:solidFill>
                        </a:rPr>
                        <a:t> 1999</a:t>
                      </a:r>
                      <a:endParaRPr lang="fr-BE" sz="1100" dirty="0">
                        <a:solidFill>
                          <a:schemeClr val="tx1">
                            <a:lumMod val="95000"/>
                          </a:schemeClr>
                        </a:solidFill>
                      </a:endParaRPr>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6,303</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dirty="0" smtClean="0">
                          <a:solidFill>
                            <a:schemeClr val="tx1">
                              <a:lumMod val="95000"/>
                            </a:schemeClr>
                          </a:solidFill>
                        </a:rPr>
                        <a:t>500</a:t>
                      </a:r>
                      <a:endParaRPr lang="fr-BE" sz="11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100" b="1" dirty="0" smtClean="0">
                          <a:solidFill>
                            <a:schemeClr val="tx1">
                              <a:lumMod val="95000"/>
                            </a:schemeClr>
                          </a:solidFill>
                        </a:rPr>
                        <a:t>0,08</a:t>
                      </a:r>
                      <a:endParaRPr lang="fr-BE" sz="1100" b="1"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10" name="Rectangle 9"/>
          <p:cNvSpPr/>
          <p:nvPr/>
        </p:nvSpPr>
        <p:spPr>
          <a:xfrm>
            <a:off x="539552" y="5322694"/>
            <a:ext cx="8064896" cy="1077218"/>
          </a:xfrm>
          <a:prstGeom prst="rect">
            <a:avLst/>
          </a:prstGeom>
        </p:spPr>
        <p:txBody>
          <a:bodyPr wrap="square">
            <a:spAutoFit/>
          </a:bodyPr>
          <a:lstStyle/>
          <a:p>
            <a:pPr eaLnBrk="0" fontAlgn="base" hangingPunct="0">
              <a:spcBef>
                <a:spcPct val="0"/>
              </a:spcBef>
              <a:spcAft>
                <a:spcPct val="0"/>
              </a:spcAft>
              <a:buFont typeface="Wingdings"/>
              <a:buChar char="à"/>
            </a:pPr>
            <a:r>
              <a:rPr kumimoji="0" lang="fr-BE" sz="1600" i="0" u="none" strike="noStrike" cap="none" normalizeH="0" baseline="0" dirty="0" smtClean="0">
                <a:ln>
                  <a:noFill/>
                </a:ln>
                <a:solidFill>
                  <a:schemeClr val="tx1">
                    <a:lumMod val="95000"/>
                  </a:schemeClr>
                </a:solidFill>
                <a:effectLst/>
                <a:ea typeface="Times New Roman" pitchFamily="18" charset="0"/>
                <a:cs typeface="Arial" pitchFamily="34" charset="0"/>
              </a:rPr>
              <a:t>Ratio inchangé depuis </a:t>
            </a:r>
            <a:r>
              <a:rPr kumimoji="0" lang="fr-BE" sz="1600" i="0" u="none" strike="noStrike" cap="none" normalizeH="0" baseline="0" dirty="0" err="1" smtClean="0">
                <a:ln>
                  <a:noFill/>
                </a:ln>
                <a:solidFill>
                  <a:schemeClr val="tx1">
                    <a:lumMod val="95000"/>
                  </a:schemeClr>
                </a:solidFill>
                <a:effectLst/>
                <a:ea typeface="Times New Roman" pitchFamily="18" charset="0"/>
                <a:cs typeface="Arial" pitchFamily="34" charset="0"/>
              </a:rPr>
              <a:t>Linebacker</a:t>
            </a:r>
            <a:r>
              <a:rPr kumimoji="0" lang="fr-BE" sz="1600" i="0" u="none" strike="noStrike" cap="none" normalizeH="0" baseline="0" dirty="0" smtClean="0">
                <a:ln>
                  <a:noFill/>
                </a:ln>
                <a:solidFill>
                  <a:schemeClr val="tx1">
                    <a:lumMod val="95000"/>
                  </a:schemeClr>
                </a:solidFill>
                <a:effectLst/>
                <a:ea typeface="Times New Roman" pitchFamily="18" charset="0"/>
                <a:cs typeface="Arial" pitchFamily="34" charset="0"/>
              </a:rPr>
              <a:t> II (1972) malgré l’amélioration de</a:t>
            </a:r>
            <a:r>
              <a:rPr kumimoji="0" lang="fr-BE" sz="1600" i="0" u="none" strike="noStrike" cap="none" normalizeH="0" dirty="0" smtClean="0">
                <a:ln>
                  <a:noFill/>
                </a:ln>
                <a:solidFill>
                  <a:schemeClr val="tx1">
                    <a:lumMod val="95000"/>
                  </a:schemeClr>
                </a:solidFill>
                <a:effectLst/>
                <a:ea typeface="Times New Roman" pitchFamily="18" charset="0"/>
                <a:cs typeface="Arial" pitchFamily="34" charset="0"/>
              </a:rPr>
              <a:t> :</a:t>
            </a:r>
          </a:p>
          <a:p>
            <a:pPr marL="800100" lvl="1" indent="-342900" eaLnBrk="0" fontAlgn="base" hangingPunct="0">
              <a:spcBef>
                <a:spcPct val="0"/>
              </a:spcBef>
              <a:spcAft>
                <a:spcPct val="0"/>
              </a:spcAft>
              <a:buFont typeface="+mj-lt"/>
              <a:buAutoNum type="arabicPeriod"/>
            </a:pPr>
            <a:r>
              <a:rPr lang="fr-BE" sz="1600" dirty="0" smtClean="0">
                <a:solidFill>
                  <a:schemeClr val="tx1">
                    <a:lumMod val="95000"/>
                  </a:schemeClr>
                </a:solidFill>
                <a:ea typeface="Times New Roman" pitchFamily="18" charset="0"/>
                <a:cs typeface="Arial" pitchFamily="34" charset="0"/>
              </a:rPr>
              <a:t>La technologie (en termes d’</a:t>
            </a:r>
            <a:r>
              <a:rPr lang="fr-BE" sz="1600" i="1" dirty="0" err="1" smtClean="0">
                <a:solidFill>
                  <a:schemeClr val="tx1">
                    <a:lumMod val="95000"/>
                  </a:schemeClr>
                </a:solidFill>
                <a:ea typeface="Times New Roman" pitchFamily="18" charset="0"/>
                <a:cs typeface="Arial" pitchFamily="34" charset="0"/>
              </a:rPr>
              <a:t>accuracy</a:t>
            </a:r>
            <a:r>
              <a:rPr lang="fr-BE" sz="1600" dirty="0" smtClean="0">
                <a:solidFill>
                  <a:schemeClr val="tx1">
                    <a:lumMod val="95000"/>
                  </a:schemeClr>
                </a:solidFill>
                <a:ea typeface="Times New Roman" pitchFamily="18" charset="0"/>
                <a:cs typeface="Arial" pitchFamily="34" charset="0"/>
              </a:rPr>
              <a:t> et de </a:t>
            </a:r>
            <a:r>
              <a:rPr lang="fr-BE" sz="1600" i="1" dirty="0" err="1" smtClean="0">
                <a:solidFill>
                  <a:schemeClr val="tx1">
                    <a:lumMod val="95000"/>
                  </a:schemeClr>
                </a:solidFill>
                <a:ea typeface="Times New Roman" pitchFamily="18" charset="0"/>
                <a:cs typeface="Arial" pitchFamily="34" charset="0"/>
              </a:rPr>
              <a:t>precision</a:t>
            </a:r>
            <a:r>
              <a:rPr lang="fr-BE" sz="1600" dirty="0" smtClean="0">
                <a:solidFill>
                  <a:schemeClr val="tx1">
                    <a:lumMod val="95000"/>
                  </a:schemeClr>
                </a:solidFill>
                <a:ea typeface="Times New Roman" pitchFamily="18" charset="0"/>
                <a:cs typeface="Arial" pitchFamily="34" charset="0"/>
              </a:rPr>
              <a:t>) ;</a:t>
            </a:r>
          </a:p>
          <a:p>
            <a:pPr marL="800100" lvl="1" indent="-342900" eaLnBrk="0" fontAlgn="base" hangingPunct="0">
              <a:spcBef>
                <a:spcPct val="0"/>
              </a:spcBef>
              <a:spcAft>
                <a:spcPct val="0"/>
              </a:spcAft>
              <a:buFont typeface="+mj-lt"/>
              <a:buAutoNum type="arabicPeriod"/>
            </a:pPr>
            <a:r>
              <a:rPr lang="fr-BE" sz="1600" i="0" dirty="0" smtClean="0">
                <a:solidFill>
                  <a:schemeClr val="tx1">
                    <a:lumMod val="95000"/>
                  </a:schemeClr>
                </a:solidFill>
                <a:ea typeface="Times New Roman" pitchFamily="18" charset="0"/>
                <a:cs typeface="Arial" pitchFamily="34" charset="0"/>
              </a:rPr>
              <a:t>L’amélioration des processus de </a:t>
            </a:r>
            <a:r>
              <a:rPr lang="fr-BE" sz="1600" i="1" dirty="0" err="1" smtClean="0">
                <a:solidFill>
                  <a:schemeClr val="tx1">
                    <a:lumMod val="95000"/>
                  </a:schemeClr>
                </a:solidFill>
                <a:ea typeface="Times New Roman" pitchFamily="18" charset="0"/>
                <a:cs typeface="Arial" pitchFamily="34" charset="0"/>
              </a:rPr>
              <a:t>targeting</a:t>
            </a:r>
            <a:r>
              <a:rPr lang="fr-BE" sz="1600" i="0" dirty="0" smtClean="0">
                <a:solidFill>
                  <a:schemeClr val="tx1">
                    <a:lumMod val="95000"/>
                  </a:schemeClr>
                </a:solidFill>
                <a:ea typeface="Times New Roman" pitchFamily="18" charset="0"/>
                <a:cs typeface="Arial" pitchFamily="34" charset="0"/>
              </a:rPr>
              <a:t> ;</a:t>
            </a:r>
          </a:p>
          <a:p>
            <a:pPr marL="800100" lvl="1" indent="-342900" eaLnBrk="0" fontAlgn="base" hangingPunct="0">
              <a:spcBef>
                <a:spcPct val="0"/>
              </a:spcBef>
              <a:spcAft>
                <a:spcPct val="0"/>
              </a:spcAft>
              <a:buFont typeface="+mj-lt"/>
              <a:buAutoNum type="arabicPeriod"/>
            </a:pPr>
            <a:r>
              <a:rPr lang="fr-BE" sz="1600" dirty="0" smtClean="0">
                <a:solidFill>
                  <a:schemeClr val="tx1">
                    <a:lumMod val="95000"/>
                  </a:schemeClr>
                </a:solidFill>
                <a:ea typeface="Times New Roman" pitchFamily="18" charset="0"/>
                <a:cs typeface="Arial" pitchFamily="34" charset="0"/>
              </a:rPr>
              <a:t>Ultimement exprimée dans la doctrine de l’</a:t>
            </a:r>
            <a:r>
              <a:rPr lang="fr-BE" sz="1600" i="1" dirty="0" err="1" smtClean="0">
                <a:solidFill>
                  <a:schemeClr val="tx1">
                    <a:lumMod val="95000"/>
                  </a:schemeClr>
                </a:solidFill>
                <a:ea typeface="Times New Roman" pitchFamily="18" charset="0"/>
                <a:cs typeface="Arial" pitchFamily="34" charset="0"/>
              </a:rPr>
              <a:t>effect</a:t>
            </a:r>
            <a:r>
              <a:rPr lang="fr-BE" sz="1600" i="1" dirty="0" smtClean="0">
                <a:solidFill>
                  <a:schemeClr val="tx1">
                    <a:lumMod val="95000"/>
                  </a:schemeClr>
                </a:solidFill>
                <a:ea typeface="Times New Roman" pitchFamily="18" charset="0"/>
                <a:cs typeface="Arial" pitchFamily="34" charset="0"/>
              </a:rPr>
              <a:t>-</a:t>
            </a:r>
            <a:r>
              <a:rPr lang="fr-BE" sz="1600" i="1" dirty="0" err="1" smtClean="0">
                <a:solidFill>
                  <a:schemeClr val="tx1">
                    <a:lumMod val="95000"/>
                  </a:schemeClr>
                </a:solidFill>
                <a:ea typeface="Times New Roman" pitchFamily="18" charset="0"/>
                <a:cs typeface="Arial" pitchFamily="34" charset="0"/>
              </a:rPr>
              <a:t>based</a:t>
            </a:r>
            <a:r>
              <a:rPr lang="fr-BE" sz="1600" i="1" dirty="0" smtClean="0">
                <a:solidFill>
                  <a:schemeClr val="tx1">
                    <a:lumMod val="95000"/>
                  </a:schemeClr>
                </a:solidFill>
                <a:ea typeface="Times New Roman" pitchFamily="18" charset="0"/>
                <a:cs typeface="Arial" pitchFamily="34" charset="0"/>
              </a:rPr>
              <a:t> </a:t>
            </a:r>
            <a:r>
              <a:rPr lang="fr-BE" sz="1600" i="1" dirty="0" err="1" smtClean="0">
                <a:solidFill>
                  <a:schemeClr val="tx1">
                    <a:lumMod val="95000"/>
                  </a:schemeClr>
                </a:solidFill>
                <a:ea typeface="Times New Roman" pitchFamily="18" charset="0"/>
                <a:cs typeface="Arial" pitchFamily="34" charset="0"/>
              </a:rPr>
              <a:t>operations</a:t>
            </a:r>
            <a:r>
              <a:rPr lang="fr-BE" sz="1600" dirty="0" smtClean="0">
                <a:solidFill>
                  <a:schemeClr val="tx1">
                    <a:lumMod val="95000"/>
                  </a:schemeClr>
                </a:solidFill>
                <a:ea typeface="Times New Roman" pitchFamily="18" charset="0"/>
                <a:cs typeface="Arial" pitchFamily="34" charset="0"/>
              </a:rPr>
              <a:t>.</a:t>
            </a:r>
            <a:endParaRPr lang="fr-BE" sz="1600" i="0" dirty="0" smtClean="0">
              <a:solidFill>
                <a:schemeClr val="tx1">
                  <a:lumMod val="95000"/>
                </a:schemeClr>
              </a:solidFill>
              <a:ea typeface="Times New Roman" pitchFamily="18" charset="0"/>
              <a:cs typeface="Arial" pitchFamily="34" charset="0"/>
            </a:endParaRPr>
          </a:p>
        </p:txBody>
      </p:sp>
      <p:sp>
        <p:nvSpPr>
          <p:cNvPr id="11" name="Rectangle 10"/>
          <p:cNvSpPr/>
          <p:nvPr/>
        </p:nvSpPr>
        <p:spPr>
          <a:xfrm>
            <a:off x="971600" y="4859868"/>
            <a:ext cx="8064896" cy="461665"/>
          </a:xfrm>
          <a:prstGeom prst="rect">
            <a:avLst/>
          </a:prstGeom>
        </p:spPr>
        <p:txBody>
          <a:bodyPr wrap="square">
            <a:spAutoFit/>
          </a:bodyPr>
          <a:lstStyle/>
          <a:p>
            <a:pPr algn="r" eaLnBrk="0" fontAlgn="base" hangingPunct="0">
              <a:spcBef>
                <a:spcPct val="0"/>
              </a:spcBef>
              <a:spcAft>
                <a:spcPct val="0"/>
              </a:spcAft>
            </a:pPr>
            <a:r>
              <a:rPr kumimoji="0" lang="fr-BE" sz="1200" i="0" u="none" strike="noStrike" cap="none" normalizeH="0" baseline="0" dirty="0" smtClean="0">
                <a:ln>
                  <a:noFill/>
                </a:ln>
                <a:solidFill>
                  <a:schemeClr val="tx1">
                    <a:lumMod val="95000"/>
                  </a:schemeClr>
                </a:solidFill>
                <a:effectLst/>
                <a:ea typeface="Times New Roman" pitchFamily="18" charset="0"/>
                <a:cs typeface="Arial" pitchFamily="34" charset="0"/>
              </a:rPr>
              <a:t>Source : W. J. FENRICK, « </a:t>
            </a:r>
            <a:r>
              <a:rPr kumimoji="0" lang="fr-BE" sz="1200" i="0" u="none" strike="noStrike" cap="none" normalizeH="0" baseline="0" dirty="0" err="1" smtClean="0">
                <a:ln>
                  <a:noFill/>
                </a:ln>
                <a:solidFill>
                  <a:schemeClr val="tx1">
                    <a:lumMod val="95000"/>
                  </a:schemeClr>
                </a:solidFill>
                <a:effectLst/>
                <a:ea typeface="Times New Roman" pitchFamily="18" charset="0"/>
                <a:cs typeface="Arial" pitchFamily="34" charset="0"/>
              </a:rPr>
              <a:t>Targeting</a:t>
            </a:r>
            <a:r>
              <a:rPr kumimoji="0" lang="fr-BE" sz="1200" i="0" u="none" strike="noStrike" cap="none" normalizeH="0" baseline="0" dirty="0" smtClean="0">
                <a:ln>
                  <a:noFill/>
                </a:ln>
                <a:solidFill>
                  <a:schemeClr val="tx1">
                    <a:lumMod val="95000"/>
                  </a:schemeClr>
                </a:solidFill>
                <a:effectLst/>
                <a:ea typeface="Times New Roman" pitchFamily="18" charset="0"/>
                <a:cs typeface="Arial" pitchFamily="34" charset="0"/>
              </a:rPr>
              <a:t> and </a:t>
            </a:r>
            <a:r>
              <a:rPr kumimoji="0" lang="fr-BE" sz="1200" i="0" u="none" strike="noStrike" cap="none" normalizeH="0" baseline="0" dirty="0" err="1" smtClean="0">
                <a:ln>
                  <a:noFill/>
                </a:ln>
                <a:solidFill>
                  <a:schemeClr val="tx1">
                    <a:lumMod val="95000"/>
                  </a:schemeClr>
                </a:solidFill>
                <a:effectLst/>
                <a:ea typeface="Times New Roman" pitchFamily="18" charset="0"/>
                <a:cs typeface="Arial" pitchFamily="34" charset="0"/>
              </a:rPr>
              <a:t>Proportionality</a:t>
            </a:r>
            <a:r>
              <a:rPr kumimoji="0" lang="fr-BE" sz="1200" i="0" u="none" strike="noStrike" cap="none" normalizeH="0" baseline="0" dirty="0" smtClean="0">
                <a:ln>
                  <a:noFill/>
                </a:ln>
                <a:solidFill>
                  <a:schemeClr val="tx1">
                    <a:lumMod val="95000"/>
                  </a:schemeClr>
                </a:solidFill>
                <a:effectLst/>
                <a:ea typeface="Times New Roman" pitchFamily="18" charset="0"/>
                <a:cs typeface="Arial" pitchFamily="34" charset="0"/>
              </a:rPr>
              <a:t> </a:t>
            </a:r>
            <a:r>
              <a:rPr kumimoji="0" lang="fr-BE" sz="1200" i="0" u="none" strike="noStrike" cap="none" normalizeH="0" baseline="0" dirty="0" err="1" smtClean="0">
                <a:ln>
                  <a:noFill/>
                </a:ln>
                <a:solidFill>
                  <a:schemeClr val="tx1">
                    <a:lumMod val="95000"/>
                  </a:schemeClr>
                </a:solidFill>
                <a:effectLst/>
                <a:ea typeface="Times New Roman" pitchFamily="18" charset="0"/>
                <a:cs typeface="Arial" pitchFamily="34" charset="0"/>
              </a:rPr>
              <a:t>during</a:t>
            </a:r>
            <a:r>
              <a:rPr kumimoji="0" lang="fr-BE" sz="1200" i="0" u="none" strike="noStrike" cap="none" normalizeH="0" baseline="0" dirty="0" smtClean="0">
                <a:ln>
                  <a:noFill/>
                </a:ln>
                <a:solidFill>
                  <a:schemeClr val="tx1">
                    <a:lumMod val="95000"/>
                  </a:schemeClr>
                </a:solidFill>
                <a:effectLst/>
                <a:ea typeface="Times New Roman" pitchFamily="18" charset="0"/>
                <a:cs typeface="Arial" pitchFamily="34" charset="0"/>
              </a:rPr>
              <a:t> the NATO </a:t>
            </a:r>
            <a:r>
              <a:rPr kumimoji="0" lang="fr-BE" sz="1200" i="0" u="none" strike="noStrike" cap="none" normalizeH="0" baseline="0" dirty="0" err="1" smtClean="0">
                <a:ln>
                  <a:noFill/>
                </a:ln>
                <a:solidFill>
                  <a:schemeClr val="tx1">
                    <a:lumMod val="95000"/>
                  </a:schemeClr>
                </a:solidFill>
                <a:effectLst/>
                <a:ea typeface="Times New Roman" pitchFamily="18" charset="0"/>
                <a:cs typeface="Arial" pitchFamily="34" charset="0"/>
              </a:rPr>
              <a:t>Bombing</a:t>
            </a:r>
            <a:r>
              <a:rPr kumimoji="0" lang="fr-BE" sz="1200" i="0" u="none" strike="noStrike" cap="none" normalizeH="0" baseline="0" dirty="0" smtClean="0">
                <a:ln>
                  <a:noFill/>
                </a:ln>
                <a:solidFill>
                  <a:schemeClr val="tx1">
                    <a:lumMod val="95000"/>
                  </a:schemeClr>
                </a:solidFill>
                <a:effectLst/>
                <a:ea typeface="Times New Roman" pitchFamily="18" charset="0"/>
                <a:cs typeface="Arial" pitchFamily="34" charset="0"/>
              </a:rPr>
              <a:t> </a:t>
            </a:r>
            <a:r>
              <a:rPr kumimoji="0" lang="fr-BE" sz="1200" i="0" u="none" strike="noStrike" cap="none" normalizeH="0" baseline="0" dirty="0" err="1" smtClean="0">
                <a:ln>
                  <a:noFill/>
                </a:ln>
                <a:solidFill>
                  <a:schemeClr val="tx1">
                    <a:lumMod val="95000"/>
                  </a:schemeClr>
                </a:solidFill>
                <a:effectLst/>
                <a:ea typeface="Times New Roman" pitchFamily="18" charset="0"/>
                <a:cs typeface="Arial" pitchFamily="34" charset="0"/>
              </a:rPr>
              <a:t>Campaign</a:t>
            </a:r>
            <a:r>
              <a:rPr kumimoji="0" lang="fr-BE" sz="1200" i="0" u="none" strike="noStrike" cap="none" normalizeH="0" dirty="0" smtClean="0">
                <a:ln>
                  <a:noFill/>
                </a:ln>
                <a:solidFill>
                  <a:schemeClr val="tx1">
                    <a:lumMod val="95000"/>
                  </a:schemeClr>
                </a:solidFill>
                <a:effectLst/>
                <a:ea typeface="Times New Roman" pitchFamily="18" charset="0"/>
                <a:cs typeface="Arial" pitchFamily="34" charset="0"/>
              </a:rPr>
              <a:t> </a:t>
            </a:r>
            <a:r>
              <a:rPr kumimoji="0" lang="fr-BE" sz="1200" i="0" u="none" strike="noStrike" cap="none" normalizeH="0" dirty="0" err="1" smtClean="0">
                <a:ln>
                  <a:noFill/>
                </a:ln>
                <a:solidFill>
                  <a:schemeClr val="tx1">
                    <a:lumMod val="95000"/>
                  </a:schemeClr>
                </a:solidFill>
                <a:effectLst/>
                <a:ea typeface="Times New Roman" pitchFamily="18" charset="0"/>
                <a:cs typeface="Arial" pitchFamily="34" charset="0"/>
              </a:rPr>
              <a:t>against</a:t>
            </a:r>
            <a:r>
              <a:rPr kumimoji="0" lang="fr-BE" sz="1200" i="0" u="none" strike="noStrike" cap="none" normalizeH="0" dirty="0" smtClean="0">
                <a:ln>
                  <a:noFill/>
                </a:ln>
                <a:solidFill>
                  <a:schemeClr val="tx1">
                    <a:lumMod val="95000"/>
                  </a:schemeClr>
                </a:solidFill>
                <a:effectLst/>
                <a:ea typeface="Times New Roman" pitchFamily="18" charset="0"/>
                <a:cs typeface="Arial" pitchFamily="34" charset="0"/>
              </a:rPr>
              <a:t> </a:t>
            </a:r>
            <a:r>
              <a:rPr kumimoji="0" lang="fr-BE" sz="1200" i="0" u="none" strike="noStrike" cap="none" normalizeH="0" dirty="0" err="1" smtClean="0">
                <a:ln>
                  <a:noFill/>
                </a:ln>
                <a:solidFill>
                  <a:schemeClr val="tx1">
                    <a:lumMod val="95000"/>
                  </a:schemeClr>
                </a:solidFill>
                <a:effectLst/>
                <a:ea typeface="Times New Roman" pitchFamily="18" charset="0"/>
                <a:cs typeface="Arial" pitchFamily="34" charset="0"/>
              </a:rPr>
              <a:t>Yougoslavia</a:t>
            </a:r>
            <a:r>
              <a:rPr kumimoji="0" lang="fr-BE" sz="1200" i="0" u="none" strike="noStrike" cap="none" normalizeH="0" dirty="0" smtClean="0">
                <a:ln>
                  <a:noFill/>
                </a:ln>
                <a:solidFill>
                  <a:schemeClr val="tx1">
                    <a:lumMod val="95000"/>
                  </a:schemeClr>
                </a:solidFill>
                <a:effectLst/>
                <a:ea typeface="Times New Roman" pitchFamily="18" charset="0"/>
                <a:cs typeface="Arial" pitchFamily="34" charset="0"/>
              </a:rPr>
              <a:t> </a:t>
            </a:r>
            <a:r>
              <a:rPr kumimoji="0" lang="fr-BE" sz="1200" i="0" u="none" strike="noStrike" cap="none" normalizeH="0" baseline="0" dirty="0" smtClean="0">
                <a:ln>
                  <a:noFill/>
                </a:ln>
                <a:solidFill>
                  <a:schemeClr val="tx1">
                    <a:lumMod val="95000"/>
                  </a:schemeClr>
                </a:solidFill>
                <a:effectLst/>
                <a:ea typeface="Times New Roman" pitchFamily="18" charset="0"/>
                <a:cs typeface="Arial" pitchFamily="34" charset="0"/>
              </a:rPr>
              <a:t>», </a:t>
            </a:r>
            <a:r>
              <a:rPr kumimoji="0" lang="fr-BE" sz="1200" i="1" u="none" strike="noStrike" cap="none" normalizeH="0" baseline="0" dirty="0" err="1" smtClean="0">
                <a:ln>
                  <a:noFill/>
                </a:ln>
                <a:solidFill>
                  <a:schemeClr val="tx1">
                    <a:lumMod val="95000"/>
                  </a:schemeClr>
                </a:solidFill>
                <a:effectLst/>
                <a:ea typeface="Times New Roman" pitchFamily="18" charset="0"/>
                <a:cs typeface="Arial" pitchFamily="34" charset="0"/>
              </a:rPr>
              <a:t>European</a:t>
            </a:r>
            <a:r>
              <a:rPr kumimoji="0" lang="fr-BE" sz="1200" i="1" u="none" strike="noStrike" cap="none" normalizeH="0" baseline="0" dirty="0" smtClean="0">
                <a:ln>
                  <a:noFill/>
                </a:ln>
                <a:solidFill>
                  <a:schemeClr val="tx1">
                    <a:lumMod val="95000"/>
                  </a:schemeClr>
                </a:solidFill>
                <a:effectLst/>
                <a:ea typeface="Times New Roman" pitchFamily="18" charset="0"/>
                <a:cs typeface="Arial" pitchFamily="34" charset="0"/>
              </a:rPr>
              <a:t> Journal of International Law</a:t>
            </a:r>
            <a:r>
              <a:rPr kumimoji="0" lang="fr-BE" sz="1200" u="none" strike="noStrike" cap="none" normalizeH="0" baseline="0" dirty="0" smtClean="0">
                <a:ln>
                  <a:noFill/>
                </a:ln>
                <a:solidFill>
                  <a:schemeClr val="tx1">
                    <a:lumMod val="95000"/>
                  </a:schemeClr>
                </a:solidFill>
                <a:effectLst/>
                <a:ea typeface="Times New Roman" pitchFamily="18" charset="0"/>
                <a:cs typeface="Arial" pitchFamily="34" charset="0"/>
              </a:rPr>
              <a:t>, vol. </a:t>
            </a:r>
            <a:r>
              <a:rPr lang="fr-BE" sz="1200" dirty="0" smtClean="0">
                <a:solidFill>
                  <a:schemeClr val="tx1">
                    <a:lumMod val="95000"/>
                  </a:schemeClr>
                </a:solidFill>
                <a:ea typeface="Times New Roman" pitchFamily="18" charset="0"/>
                <a:cs typeface="Arial" pitchFamily="34" charset="0"/>
              </a:rPr>
              <a:t>12, n°3, p. 493.</a:t>
            </a:r>
            <a:endParaRPr lang="fr-BE" sz="1200" i="0" dirty="0" smtClean="0">
              <a:solidFill>
                <a:schemeClr val="tx1">
                  <a:lumMod val="95000"/>
                </a:schemeClr>
              </a:solidFill>
              <a:ea typeface="Times New Roman" pitchFamily="18" charset="0"/>
              <a:cs typeface="Arial" pitchFamily="34" charset="0"/>
            </a:endParaRPr>
          </a:p>
        </p:txBody>
      </p:sp>
    </p:spTree>
  </p:cSld>
  <p:clrMapOvr>
    <a:masterClrMapping/>
  </p:clrMapOvr>
  <p:transition>
    <p:fad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H2 : Les nouvelles technologies, une assurance du respect des principes de précaution dans l’attaque ? (</a:t>
            </a:r>
            <a:r>
              <a:rPr lang="fr-BE" sz="2200" b="1" dirty="0" smtClean="0">
                <a:solidFill>
                  <a:schemeClr val="tx1">
                    <a:lumMod val="95000"/>
                  </a:schemeClr>
                </a:solidFill>
                <a:ea typeface="Times New Roman" pitchFamily="18" charset="0"/>
                <a:cs typeface="Arial" pitchFamily="34" charset="0"/>
              </a:rPr>
              <a:t>6/8</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539552" y="1275725"/>
            <a:ext cx="8064896" cy="861774"/>
          </a:xfrm>
          <a:prstGeom prst="rect">
            <a:avLst/>
          </a:prstGeom>
        </p:spPr>
        <p:txBody>
          <a:bodyPr wrap="square">
            <a:spAutoFit/>
          </a:bodyPr>
          <a:lstStyle/>
          <a:p>
            <a:pPr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L’exécution : </a:t>
            </a:r>
            <a:r>
              <a:rPr lang="fr-BE" b="1" dirty="0" smtClean="0">
                <a:solidFill>
                  <a:schemeClr val="tx1">
                    <a:lumMod val="95000"/>
                  </a:schemeClr>
                </a:solidFill>
                <a:ea typeface="Times New Roman" pitchFamily="18" charset="0"/>
                <a:cs typeface="Arial" pitchFamily="34" charset="0"/>
              </a:rPr>
              <a:t>problèmes posés par la structuration du § 2 de l’article 57</a:t>
            </a:r>
            <a:endPar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eaLnBrk="0" fontAlgn="base" hangingPunct="0">
              <a:spcBef>
                <a:spcPct val="0"/>
              </a:spcBef>
              <a:spcAft>
                <a:spcPct val="0"/>
              </a:spcAft>
            </a:pPr>
            <a:endParaRPr lang="fr-BE" sz="1600" dirty="0" smtClean="0">
              <a:solidFill>
                <a:schemeClr val="tx1">
                  <a:lumMod val="95000"/>
                </a:schemeClr>
              </a:solidFill>
              <a:ea typeface="Times New Roman" pitchFamily="18" charset="0"/>
              <a:cs typeface="Arial" pitchFamily="34" charset="0"/>
            </a:endParaRPr>
          </a:p>
          <a:p>
            <a:pPr eaLnBrk="0" fontAlgn="base" hangingPunct="0">
              <a:spcBef>
                <a:spcPct val="0"/>
              </a:spcBef>
              <a:spcAft>
                <a:spcPct val="0"/>
              </a:spcAft>
            </a:pPr>
            <a:endParaRPr lang="fr-BE" sz="1600" i="0" dirty="0" smtClean="0">
              <a:solidFill>
                <a:schemeClr val="tx1">
                  <a:lumMod val="95000"/>
                </a:schemeClr>
              </a:solidFill>
              <a:ea typeface="Times New Roman" pitchFamily="18" charset="0"/>
              <a:cs typeface="Arial" pitchFamily="34" charset="0"/>
            </a:endParaRPr>
          </a:p>
        </p:txBody>
      </p:sp>
      <p:sp>
        <p:nvSpPr>
          <p:cNvPr id="13" name="ZoneTexte 12"/>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H2 : Les nouvelles technologies, une assurance du respect des principes de précaution dans l’attaque ? (</a:t>
            </a:r>
            <a:r>
              <a:rPr lang="fr-BE" sz="2200" b="1" dirty="0" smtClean="0">
                <a:solidFill>
                  <a:schemeClr val="tx1">
                    <a:lumMod val="95000"/>
                  </a:schemeClr>
                </a:solidFill>
                <a:ea typeface="Times New Roman" pitchFamily="18" charset="0"/>
                <a:cs typeface="Arial" pitchFamily="34" charset="0"/>
              </a:rPr>
              <a:t>6/8</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539552" y="1275725"/>
            <a:ext cx="8064896" cy="2092881"/>
          </a:xfrm>
          <a:prstGeom prst="rect">
            <a:avLst/>
          </a:prstGeom>
        </p:spPr>
        <p:txBody>
          <a:bodyPr wrap="square">
            <a:spAutoFit/>
          </a:bodyPr>
          <a:lstStyle/>
          <a:p>
            <a:pPr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L’exécution : </a:t>
            </a:r>
            <a:r>
              <a:rPr lang="fr-BE" b="1" dirty="0" smtClean="0">
                <a:solidFill>
                  <a:schemeClr val="tx1">
                    <a:lumMod val="95000"/>
                  </a:schemeClr>
                </a:solidFill>
                <a:ea typeface="Times New Roman" pitchFamily="18" charset="0"/>
                <a:cs typeface="Arial" pitchFamily="34" charset="0"/>
              </a:rPr>
              <a:t>problèmes posés par la structuration du § 2 de l’article 57</a:t>
            </a:r>
            <a:endPar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eaLnBrk="0" fontAlgn="base" hangingPunct="0">
              <a:spcBef>
                <a:spcPct val="0"/>
              </a:spcBef>
              <a:spcAft>
                <a:spcPct val="0"/>
              </a:spcAft>
            </a:pPr>
            <a:endParaRPr lang="fr-BE" sz="1600" dirty="0" smtClean="0">
              <a:solidFill>
                <a:schemeClr val="tx1">
                  <a:lumMod val="95000"/>
                </a:schemeClr>
              </a:solidFill>
              <a:ea typeface="Times New Roman" pitchFamily="18" charset="0"/>
              <a:cs typeface="Arial" pitchFamily="34" charset="0"/>
            </a:endParaRPr>
          </a:p>
          <a:p>
            <a:pPr eaLnBrk="0" fontAlgn="base" hangingPunct="0">
              <a:spcBef>
                <a:spcPct val="0"/>
              </a:spcBef>
              <a:spcAft>
                <a:spcPct val="0"/>
              </a:spcAft>
              <a:buFont typeface="Wingdings" pitchFamily="2" charset="2"/>
              <a:buChar char="§"/>
            </a:pPr>
            <a:r>
              <a:rPr lang="fr-BE" sz="1600" dirty="0" smtClean="0">
                <a:solidFill>
                  <a:schemeClr val="tx1">
                    <a:lumMod val="95000"/>
                  </a:schemeClr>
                </a:solidFill>
                <a:ea typeface="Times New Roman" pitchFamily="18" charset="0"/>
                <a:cs typeface="Arial" pitchFamily="34" charset="0"/>
              </a:rPr>
              <a:t> Clause relative aux  destinataires du § 2 :</a:t>
            </a:r>
          </a:p>
          <a:p>
            <a:pPr algn="ctr" eaLnBrk="0" fontAlgn="base" hangingPunct="0">
              <a:spcBef>
                <a:spcPct val="0"/>
              </a:spcBef>
              <a:spcAft>
                <a:spcPct val="0"/>
              </a:spcAft>
            </a:pPr>
            <a:r>
              <a:rPr lang="fr-BE" sz="1600" dirty="0" smtClean="0">
                <a:solidFill>
                  <a:schemeClr val="tx1">
                    <a:lumMod val="95000"/>
                  </a:schemeClr>
                </a:solidFill>
                <a:ea typeface="Times New Roman" pitchFamily="18" charset="0"/>
                <a:cs typeface="Arial" pitchFamily="34" charset="0"/>
              </a:rPr>
              <a:t>«</a:t>
            </a:r>
            <a:r>
              <a:rPr lang="fr-BE" sz="1600" i="1" dirty="0" smtClean="0">
                <a:solidFill>
                  <a:schemeClr val="tx1">
                    <a:lumMod val="95000"/>
                  </a:schemeClr>
                </a:solidFill>
                <a:ea typeface="Times New Roman" pitchFamily="18" charset="0"/>
                <a:cs typeface="Arial" pitchFamily="34" charset="0"/>
              </a:rPr>
              <a:t> a) Ceux qui préparent ou décident une attaque doivent… </a:t>
            </a:r>
            <a:r>
              <a:rPr lang="fr-BE" sz="1600" dirty="0" smtClean="0">
                <a:solidFill>
                  <a:schemeClr val="tx1">
                    <a:lumMod val="95000"/>
                  </a:schemeClr>
                </a:solidFill>
                <a:ea typeface="Times New Roman" pitchFamily="18" charset="0"/>
                <a:cs typeface="Arial" pitchFamily="34" charset="0"/>
              </a:rPr>
              <a:t>»</a:t>
            </a:r>
          </a:p>
          <a:p>
            <a:pPr algn="ctr" eaLnBrk="0" fontAlgn="base" hangingPunct="0">
              <a:spcBef>
                <a:spcPct val="0"/>
              </a:spcBef>
              <a:spcAft>
                <a:spcPct val="0"/>
              </a:spcAft>
            </a:pPr>
            <a:endParaRPr lang="fr-BE" sz="1600" i="1" dirty="0" smtClean="0">
              <a:solidFill>
                <a:schemeClr val="tx1">
                  <a:lumMod val="95000"/>
                </a:schemeClr>
              </a:solidFill>
              <a:ea typeface="Times New Roman" pitchFamily="18" charset="0"/>
              <a:cs typeface="Arial" pitchFamily="34" charset="0"/>
            </a:endParaRPr>
          </a:p>
          <a:p>
            <a:pPr eaLnBrk="0" fontAlgn="base" hangingPunct="0">
              <a:spcBef>
                <a:spcPct val="0"/>
              </a:spcBef>
              <a:spcAft>
                <a:spcPct val="0"/>
              </a:spcAft>
              <a:buFont typeface="Wingdings" pitchFamily="2" charset="2"/>
              <a:buChar char="§"/>
            </a:pPr>
            <a:r>
              <a:rPr lang="fr-BE" sz="1600" dirty="0" smtClean="0">
                <a:solidFill>
                  <a:schemeClr val="tx1">
                    <a:lumMod val="95000"/>
                  </a:schemeClr>
                </a:solidFill>
                <a:ea typeface="Times New Roman" pitchFamily="18" charset="0"/>
                <a:cs typeface="Arial" pitchFamily="34" charset="0"/>
              </a:rPr>
              <a:t> Nette différence entre les devoirs de précaution assignés d’une part aux décideurs et planificateurs d’une attaque ?</a:t>
            </a:r>
          </a:p>
          <a:p>
            <a:pPr eaLnBrk="0" fontAlgn="base" hangingPunct="0">
              <a:spcBef>
                <a:spcPct val="0"/>
              </a:spcBef>
              <a:spcAft>
                <a:spcPct val="0"/>
              </a:spcAft>
            </a:pPr>
            <a:endParaRPr lang="fr-BE" sz="1600" i="0" dirty="0" smtClean="0">
              <a:solidFill>
                <a:schemeClr val="tx1">
                  <a:lumMod val="95000"/>
                </a:schemeClr>
              </a:solidFill>
              <a:ea typeface="Times New Roman" pitchFamily="18" charset="0"/>
              <a:cs typeface="Arial" pitchFamily="34" charset="0"/>
            </a:endParaRPr>
          </a:p>
        </p:txBody>
      </p:sp>
      <p:sp>
        <p:nvSpPr>
          <p:cNvPr id="13" name="ZoneTexte 12"/>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H2 : Les nouvelles technologies, une assurance du respect des principes de précaution dans l’attaque ? (</a:t>
            </a:r>
            <a:r>
              <a:rPr lang="fr-BE" sz="2200" b="1" dirty="0" smtClean="0">
                <a:solidFill>
                  <a:schemeClr val="tx1">
                    <a:lumMod val="95000"/>
                  </a:schemeClr>
                </a:solidFill>
                <a:ea typeface="Times New Roman" pitchFamily="18" charset="0"/>
                <a:cs typeface="Arial" pitchFamily="34" charset="0"/>
              </a:rPr>
              <a:t>6/8</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539552" y="1275725"/>
            <a:ext cx="8064896" cy="2831544"/>
          </a:xfrm>
          <a:prstGeom prst="rect">
            <a:avLst/>
          </a:prstGeom>
        </p:spPr>
        <p:txBody>
          <a:bodyPr wrap="square">
            <a:spAutoFit/>
          </a:bodyPr>
          <a:lstStyle/>
          <a:p>
            <a:pPr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L’exécution : </a:t>
            </a:r>
            <a:r>
              <a:rPr lang="fr-BE" b="1" dirty="0" smtClean="0">
                <a:solidFill>
                  <a:schemeClr val="tx1">
                    <a:lumMod val="95000"/>
                  </a:schemeClr>
                </a:solidFill>
                <a:ea typeface="Times New Roman" pitchFamily="18" charset="0"/>
                <a:cs typeface="Arial" pitchFamily="34" charset="0"/>
              </a:rPr>
              <a:t>problèmes posés par la structuration du § 2 de l’article 57</a:t>
            </a:r>
            <a:endPar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eaLnBrk="0" fontAlgn="base" hangingPunct="0">
              <a:spcBef>
                <a:spcPct val="0"/>
              </a:spcBef>
              <a:spcAft>
                <a:spcPct val="0"/>
              </a:spcAft>
            </a:pPr>
            <a:endParaRPr lang="fr-BE" sz="1600" dirty="0" smtClean="0">
              <a:solidFill>
                <a:schemeClr val="tx1">
                  <a:lumMod val="95000"/>
                </a:schemeClr>
              </a:solidFill>
              <a:ea typeface="Times New Roman" pitchFamily="18" charset="0"/>
              <a:cs typeface="Arial" pitchFamily="34" charset="0"/>
            </a:endParaRPr>
          </a:p>
          <a:p>
            <a:pPr eaLnBrk="0" fontAlgn="base" hangingPunct="0">
              <a:spcBef>
                <a:spcPct val="0"/>
              </a:spcBef>
              <a:spcAft>
                <a:spcPct val="0"/>
              </a:spcAft>
              <a:buFont typeface="Wingdings" pitchFamily="2" charset="2"/>
              <a:buChar char="§"/>
            </a:pPr>
            <a:r>
              <a:rPr lang="fr-BE" sz="1600" dirty="0" smtClean="0">
                <a:solidFill>
                  <a:schemeClr val="tx1">
                    <a:lumMod val="95000"/>
                  </a:schemeClr>
                </a:solidFill>
                <a:ea typeface="Times New Roman" pitchFamily="18" charset="0"/>
                <a:cs typeface="Arial" pitchFamily="34" charset="0"/>
              </a:rPr>
              <a:t> Clause relative aux  destinataires du § 2 :</a:t>
            </a:r>
          </a:p>
          <a:p>
            <a:pPr algn="ctr" eaLnBrk="0" fontAlgn="base" hangingPunct="0">
              <a:spcBef>
                <a:spcPct val="0"/>
              </a:spcBef>
              <a:spcAft>
                <a:spcPct val="0"/>
              </a:spcAft>
            </a:pPr>
            <a:r>
              <a:rPr lang="fr-BE" sz="1600" dirty="0" smtClean="0">
                <a:solidFill>
                  <a:schemeClr val="tx1">
                    <a:lumMod val="95000"/>
                  </a:schemeClr>
                </a:solidFill>
                <a:ea typeface="Times New Roman" pitchFamily="18" charset="0"/>
                <a:cs typeface="Arial" pitchFamily="34" charset="0"/>
              </a:rPr>
              <a:t>«</a:t>
            </a:r>
            <a:r>
              <a:rPr lang="fr-BE" sz="1600" i="1" dirty="0" smtClean="0">
                <a:solidFill>
                  <a:schemeClr val="tx1">
                    <a:lumMod val="95000"/>
                  </a:schemeClr>
                </a:solidFill>
                <a:ea typeface="Times New Roman" pitchFamily="18" charset="0"/>
                <a:cs typeface="Arial" pitchFamily="34" charset="0"/>
              </a:rPr>
              <a:t> a) Ceux qui préparent ou décident une attaque doivent… </a:t>
            </a:r>
            <a:r>
              <a:rPr lang="fr-BE" sz="1600" dirty="0" smtClean="0">
                <a:solidFill>
                  <a:schemeClr val="tx1">
                    <a:lumMod val="95000"/>
                  </a:schemeClr>
                </a:solidFill>
                <a:ea typeface="Times New Roman" pitchFamily="18" charset="0"/>
                <a:cs typeface="Arial" pitchFamily="34" charset="0"/>
              </a:rPr>
              <a:t>»</a:t>
            </a:r>
          </a:p>
          <a:p>
            <a:pPr algn="ctr" eaLnBrk="0" fontAlgn="base" hangingPunct="0">
              <a:spcBef>
                <a:spcPct val="0"/>
              </a:spcBef>
              <a:spcAft>
                <a:spcPct val="0"/>
              </a:spcAft>
            </a:pPr>
            <a:endParaRPr lang="fr-BE" sz="1600" i="1" dirty="0" smtClean="0">
              <a:solidFill>
                <a:schemeClr val="tx1">
                  <a:lumMod val="95000"/>
                </a:schemeClr>
              </a:solidFill>
              <a:ea typeface="Times New Roman" pitchFamily="18" charset="0"/>
              <a:cs typeface="Arial" pitchFamily="34" charset="0"/>
            </a:endParaRPr>
          </a:p>
          <a:p>
            <a:pPr eaLnBrk="0" fontAlgn="base" hangingPunct="0">
              <a:spcBef>
                <a:spcPct val="0"/>
              </a:spcBef>
              <a:spcAft>
                <a:spcPct val="0"/>
              </a:spcAft>
              <a:buFont typeface="Wingdings" pitchFamily="2" charset="2"/>
              <a:buChar char="§"/>
            </a:pPr>
            <a:r>
              <a:rPr lang="fr-BE" sz="1600" dirty="0" smtClean="0">
                <a:solidFill>
                  <a:schemeClr val="tx1">
                    <a:lumMod val="95000"/>
                  </a:schemeClr>
                </a:solidFill>
                <a:ea typeface="Times New Roman" pitchFamily="18" charset="0"/>
                <a:cs typeface="Arial" pitchFamily="34" charset="0"/>
              </a:rPr>
              <a:t> Nette différence entre les devoirs de précaution assignés d’une part aux décideurs et planificateurs d’une attaque ?</a:t>
            </a:r>
          </a:p>
          <a:p>
            <a:pPr eaLnBrk="0" fontAlgn="base" hangingPunct="0">
              <a:spcBef>
                <a:spcPct val="0"/>
              </a:spcBef>
              <a:spcAft>
                <a:spcPct val="0"/>
              </a:spcAft>
            </a:pPr>
            <a:endParaRPr lang="fr-BE" sz="1600" dirty="0" smtClean="0">
              <a:solidFill>
                <a:schemeClr val="tx1">
                  <a:lumMod val="95000"/>
                </a:schemeClr>
              </a:solidFill>
              <a:ea typeface="Times New Roman" pitchFamily="18" charset="0"/>
              <a:cs typeface="Arial" pitchFamily="34" charset="0"/>
            </a:endParaRPr>
          </a:p>
          <a:p>
            <a:pPr eaLnBrk="0" fontAlgn="base" hangingPunct="0">
              <a:spcBef>
                <a:spcPct val="0"/>
              </a:spcBef>
              <a:spcAft>
                <a:spcPct val="0"/>
              </a:spcAft>
              <a:buFont typeface="Wingdings" pitchFamily="2" charset="2"/>
              <a:buChar char="§"/>
            </a:pPr>
            <a:r>
              <a:rPr lang="fr-BE" sz="1600" dirty="0" smtClean="0">
                <a:solidFill>
                  <a:schemeClr val="tx1">
                    <a:lumMod val="95000"/>
                  </a:schemeClr>
                </a:solidFill>
                <a:ea typeface="Times New Roman" pitchFamily="18" charset="0"/>
                <a:cs typeface="Arial" pitchFamily="34" charset="0"/>
              </a:rPr>
              <a:t> Incertitude lors des négociations du PA I ;</a:t>
            </a:r>
          </a:p>
          <a:p>
            <a:pPr eaLnBrk="0" fontAlgn="base" hangingPunct="0">
              <a:spcBef>
                <a:spcPct val="0"/>
              </a:spcBef>
              <a:spcAft>
                <a:spcPct val="0"/>
              </a:spcAft>
            </a:pPr>
            <a:endParaRPr lang="fr-BE" sz="1600" dirty="0" smtClean="0">
              <a:solidFill>
                <a:schemeClr val="tx1">
                  <a:lumMod val="95000"/>
                </a:schemeClr>
              </a:solidFill>
              <a:ea typeface="Times New Roman" pitchFamily="18" charset="0"/>
              <a:cs typeface="Arial" pitchFamily="34" charset="0"/>
            </a:endParaRPr>
          </a:p>
          <a:p>
            <a:pPr eaLnBrk="0" fontAlgn="base" hangingPunct="0">
              <a:spcBef>
                <a:spcPct val="0"/>
              </a:spcBef>
              <a:spcAft>
                <a:spcPct val="0"/>
              </a:spcAft>
            </a:pPr>
            <a:endParaRPr lang="fr-BE" sz="1600" i="0" dirty="0" smtClean="0">
              <a:solidFill>
                <a:schemeClr val="tx1">
                  <a:lumMod val="95000"/>
                </a:schemeClr>
              </a:solidFill>
              <a:ea typeface="Times New Roman" pitchFamily="18" charset="0"/>
              <a:cs typeface="Arial" pitchFamily="34" charset="0"/>
            </a:endParaRPr>
          </a:p>
        </p:txBody>
      </p:sp>
      <p:sp>
        <p:nvSpPr>
          <p:cNvPr id="13" name="ZoneTexte 12"/>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H2 : Les nouvelles technologies, une assurance du respect des principes de précaution dans l’attaque ? (</a:t>
            </a:r>
            <a:r>
              <a:rPr lang="fr-BE" sz="2200" b="1" dirty="0" smtClean="0">
                <a:solidFill>
                  <a:schemeClr val="tx1">
                    <a:lumMod val="95000"/>
                  </a:schemeClr>
                </a:solidFill>
                <a:ea typeface="Times New Roman" pitchFamily="18" charset="0"/>
                <a:cs typeface="Arial" pitchFamily="34" charset="0"/>
              </a:rPr>
              <a:t>6/8</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539552" y="1275725"/>
            <a:ext cx="8064896" cy="4431983"/>
          </a:xfrm>
          <a:prstGeom prst="rect">
            <a:avLst/>
          </a:prstGeom>
        </p:spPr>
        <p:txBody>
          <a:bodyPr wrap="square">
            <a:spAutoFit/>
          </a:bodyPr>
          <a:lstStyle/>
          <a:p>
            <a:pPr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L’exécution : </a:t>
            </a:r>
            <a:r>
              <a:rPr lang="fr-BE" b="1" dirty="0" smtClean="0">
                <a:solidFill>
                  <a:schemeClr val="tx1">
                    <a:lumMod val="95000"/>
                  </a:schemeClr>
                </a:solidFill>
                <a:ea typeface="Times New Roman" pitchFamily="18" charset="0"/>
                <a:cs typeface="Arial" pitchFamily="34" charset="0"/>
              </a:rPr>
              <a:t>problèmes posés par la structuration du § 2 de l’article 57</a:t>
            </a:r>
            <a:endPar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eaLnBrk="0" fontAlgn="base" hangingPunct="0">
              <a:spcBef>
                <a:spcPct val="0"/>
              </a:spcBef>
              <a:spcAft>
                <a:spcPct val="0"/>
              </a:spcAft>
            </a:pPr>
            <a:endParaRPr lang="fr-BE" sz="1600" dirty="0" smtClean="0">
              <a:solidFill>
                <a:schemeClr val="tx1">
                  <a:lumMod val="95000"/>
                </a:schemeClr>
              </a:solidFill>
              <a:ea typeface="Times New Roman" pitchFamily="18" charset="0"/>
              <a:cs typeface="Arial" pitchFamily="34" charset="0"/>
            </a:endParaRPr>
          </a:p>
          <a:p>
            <a:pPr eaLnBrk="0" fontAlgn="base" hangingPunct="0">
              <a:spcBef>
                <a:spcPct val="0"/>
              </a:spcBef>
              <a:spcAft>
                <a:spcPct val="0"/>
              </a:spcAft>
              <a:buFont typeface="Wingdings" pitchFamily="2" charset="2"/>
              <a:buChar char="§"/>
            </a:pPr>
            <a:r>
              <a:rPr lang="fr-BE" sz="1600" dirty="0" smtClean="0">
                <a:solidFill>
                  <a:schemeClr val="tx1">
                    <a:lumMod val="95000"/>
                  </a:schemeClr>
                </a:solidFill>
                <a:ea typeface="Times New Roman" pitchFamily="18" charset="0"/>
                <a:cs typeface="Arial" pitchFamily="34" charset="0"/>
              </a:rPr>
              <a:t> Clause relative aux  destinataires du § 2 :</a:t>
            </a:r>
          </a:p>
          <a:p>
            <a:pPr algn="ctr" eaLnBrk="0" fontAlgn="base" hangingPunct="0">
              <a:spcBef>
                <a:spcPct val="0"/>
              </a:spcBef>
              <a:spcAft>
                <a:spcPct val="0"/>
              </a:spcAft>
            </a:pPr>
            <a:r>
              <a:rPr lang="fr-BE" sz="1600" dirty="0" smtClean="0">
                <a:solidFill>
                  <a:schemeClr val="tx1">
                    <a:lumMod val="95000"/>
                  </a:schemeClr>
                </a:solidFill>
                <a:ea typeface="Times New Roman" pitchFamily="18" charset="0"/>
                <a:cs typeface="Arial" pitchFamily="34" charset="0"/>
              </a:rPr>
              <a:t>«</a:t>
            </a:r>
            <a:r>
              <a:rPr lang="fr-BE" sz="1600" i="1" dirty="0" smtClean="0">
                <a:solidFill>
                  <a:schemeClr val="tx1">
                    <a:lumMod val="95000"/>
                  </a:schemeClr>
                </a:solidFill>
                <a:ea typeface="Times New Roman" pitchFamily="18" charset="0"/>
                <a:cs typeface="Arial" pitchFamily="34" charset="0"/>
              </a:rPr>
              <a:t> a) Ceux qui préparent ou décident une attaque doivent… </a:t>
            </a:r>
            <a:r>
              <a:rPr lang="fr-BE" sz="1600" dirty="0" smtClean="0">
                <a:solidFill>
                  <a:schemeClr val="tx1">
                    <a:lumMod val="95000"/>
                  </a:schemeClr>
                </a:solidFill>
                <a:ea typeface="Times New Roman" pitchFamily="18" charset="0"/>
                <a:cs typeface="Arial" pitchFamily="34" charset="0"/>
              </a:rPr>
              <a:t>»</a:t>
            </a:r>
          </a:p>
          <a:p>
            <a:pPr algn="ctr" eaLnBrk="0" fontAlgn="base" hangingPunct="0">
              <a:spcBef>
                <a:spcPct val="0"/>
              </a:spcBef>
              <a:spcAft>
                <a:spcPct val="0"/>
              </a:spcAft>
            </a:pPr>
            <a:endParaRPr lang="fr-BE" sz="1600" i="1" dirty="0" smtClean="0">
              <a:solidFill>
                <a:schemeClr val="tx1">
                  <a:lumMod val="95000"/>
                </a:schemeClr>
              </a:solidFill>
              <a:ea typeface="Times New Roman" pitchFamily="18" charset="0"/>
              <a:cs typeface="Arial" pitchFamily="34" charset="0"/>
            </a:endParaRPr>
          </a:p>
          <a:p>
            <a:pPr eaLnBrk="0" fontAlgn="base" hangingPunct="0">
              <a:spcBef>
                <a:spcPct val="0"/>
              </a:spcBef>
              <a:spcAft>
                <a:spcPct val="0"/>
              </a:spcAft>
              <a:buFont typeface="Wingdings" pitchFamily="2" charset="2"/>
              <a:buChar char="§"/>
            </a:pPr>
            <a:r>
              <a:rPr lang="fr-BE" sz="1600" dirty="0" smtClean="0">
                <a:solidFill>
                  <a:schemeClr val="tx1">
                    <a:lumMod val="95000"/>
                  </a:schemeClr>
                </a:solidFill>
                <a:ea typeface="Times New Roman" pitchFamily="18" charset="0"/>
                <a:cs typeface="Arial" pitchFamily="34" charset="0"/>
              </a:rPr>
              <a:t> Nette différence entre les devoirs de précaution assignés d’une part aux décideurs et planificateurs d’une attaque ?</a:t>
            </a:r>
          </a:p>
          <a:p>
            <a:pPr eaLnBrk="0" fontAlgn="base" hangingPunct="0">
              <a:spcBef>
                <a:spcPct val="0"/>
              </a:spcBef>
              <a:spcAft>
                <a:spcPct val="0"/>
              </a:spcAft>
            </a:pPr>
            <a:endParaRPr lang="fr-BE" sz="1600" dirty="0" smtClean="0">
              <a:solidFill>
                <a:schemeClr val="tx1">
                  <a:lumMod val="95000"/>
                </a:schemeClr>
              </a:solidFill>
              <a:ea typeface="Times New Roman" pitchFamily="18" charset="0"/>
              <a:cs typeface="Arial" pitchFamily="34" charset="0"/>
            </a:endParaRPr>
          </a:p>
          <a:p>
            <a:pPr eaLnBrk="0" fontAlgn="base" hangingPunct="0">
              <a:spcBef>
                <a:spcPct val="0"/>
              </a:spcBef>
              <a:spcAft>
                <a:spcPct val="0"/>
              </a:spcAft>
              <a:buFont typeface="Wingdings" pitchFamily="2" charset="2"/>
              <a:buChar char="§"/>
            </a:pPr>
            <a:r>
              <a:rPr lang="fr-BE" sz="1600" dirty="0" smtClean="0">
                <a:solidFill>
                  <a:schemeClr val="tx1">
                    <a:lumMod val="95000"/>
                  </a:schemeClr>
                </a:solidFill>
                <a:ea typeface="Times New Roman" pitchFamily="18" charset="0"/>
                <a:cs typeface="Arial" pitchFamily="34" charset="0"/>
              </a:rPr>
              <a:t> Incertitude lors des négociations du PA I ;</a:t>
            </a:r>
          </a:p>
          <a:p>
            <a:pPr eaLnBrk="0" fontAlgn="base" hangingPunct="0">
              <a:spcBef>
                <a:spcPct val="0"/>
              </a:spcBef>
              <a:spcAft>
                <a:spcPct val="0"/>
              </a:spcAft>
            </a:pPr>
            <a:endParaRPr lang="fr-BE" sz="1600" dirty="0" smtClean="0">
              <a:solidFill>
                <a:schemeClr val="tx1">
                  <a:lumMod val="95000"/>
                </a:schemeClr>
              </a:solidFill>
              <a:ea typeface="Times New Roman" pitchFamily="18" charset="0"/>
              <a:cs typeface="Arial" pitchFamily="34" charset="0"/>
            </a:endParaRPr>
          </a:p>
          <a:p>
            <a:pPr eaLnBrk="0" fontAlgn="base" hangingPunct="0">
              <a:spcBef>
                <a:spcPct val="0"/>
              </a:spcBef>
              <a:spcAft>
                <a:spcPct val="0"/>
              </a:spcAft>
              <a:buFont typeface="Wingdings" pitchFamily="2" charset="2"/>
              <a:buChar char="§"/>
            </a:pPr>
            <a:r>
              <a:rPr lang="fr-BE" sz="1600" dirty="0" smtClean="0">
                <a:solidFill>
                  <a:schemeClr val="tx1">
                    <a:lumMod val="95000"/>
                  </a:schemeClr>
                </a:solidFill>
                <a:ea typeface="Times New Roman" pitchFamily="18" charset="0"/>
                <a:cs typeface="Arial" pitchFamily="34" charset="0"/>
              </a:rPr>
              <a:t> L’interprétation de Robert </a:t>
            </a:r>
            <a:r>
              <a:rPr lang="fr-BE" sz="1600" dirty="0" err="1" smtClean="0">
                <a:solidFill>
                  <a:schemeClr val="tx1">
                    <a:lumMod val="95000"/>
                  </a:schemeClr>
                </a:solidFill>
                <a:ea typeface="Times New Roman" pitchFamily="18" charset="0"/>
                <a:cs typeface="Arial" pitchFamily="34" charset="0"/>
              </a:rPr>
              <a:t>Kolb</a:t>
            </a:r>
            <a:r>
              <a:rPr lang="fr-BE" sz="1600" dirty="0" smtClean="0">
                <a:solidFill>
                  <a:schemeClr val="tx1">
                    <a:lumMod val="95000"/>
                  </a:schemeClr>
                </a:solidFill>
                <a:ea typeface="Times New Roman" pitchFamily="18" charset="0"/>
                <a:cs typeface="Arial" pitchFamily="34" charset="0"/>
              </a:rPr>
              <a:t> :</a:t>
            </a:r>
          </a:p>
          <a:p>
            <a:pPr algn="ctr" eaLnBrk="0" fontAlgn="base" hangingPunct="0">
              <a:spcBef>
                <a:spcPct val="0"/>
              </a:spcBef>
              <a:spcAft>
                <a:spcPct val="0"/>
              </a:spcAft>
            </a:pPr>
            <a:r>
              <a:rPr lang="fr-BE" sz="1600" i="1" dirty="0" smtClean="0">
                <a:solidFill>
                  <a:schemeClr val="tx1">
                    <a:lumMod val="95000"/>
                  </a:schemeClr>
                </a:solidFill>
                <a:ea typeface="Times New Roman" pitchFamily="18" charset="0"/>
                <a:cs typeface="Arial" pitchFamily="34" charset="0"/>
              </a:rPr>
              <a:t>« Une limitation rigide </a:t>
            </a:r>
            <a:r>
              <a:rPr lang="fr-BE" sz="1600" i="1" dirty="0" err="1" smtClean="0">
                <a:solidFill>
                  <a:schemeClr val="tx1">
                    <a:lumMod val="95000"/>
                  </a:schemeClr>
                </a:solidFill>
                <a:ea typeface="Times New Roman" pitchFamily="18" charset="0"/>
                <a:cs typeface="Arial" pitchFamily="34" charset="0"/>
              </a:rPr>
              <a:t>ratione</a:t>
            </a:r>
            <a:r>
              <a:rPr lang="fr-BE" sz="1600" i="1" dirty="0" smtClean="0">
                <a:solidFill>
                  <a:schemeClr val="tx1">
                    <a:lumMod val="95000"/>
                  </a:schemeClr>
                </a:solidFill>
                <a:ea typeface="Times New Roman" pitchFamily="18" charset="0"/>
                <a:cs typeface="Arial" pitchFamily="34" charset="0"/>
              </a:rPr>
              <a:t> </a:t>
            </a:r>
            <a:r>
              <a:rPr lang="fr-BE" sz="1600" i="1" dirty="0" err="1" smtClean="0">
                <a:solidFill>
                  <a:schemeClr val="tx1">
                    <a:lumMod val="95000"/>
                  </a:schemeClr>
                </a:solidFill>
                <a:ea typeface="Times New Roman" pitchFamily="18" charset="0"/>
                <a:cs typeface="Arial" pitchFamily="34" charset="0"/>
              </a:rPr>
              <a:t>personarum</a:t>
            </a:r>
            <a:r>
              <a:rPr lang="fr-BE" sz="1600" i="1" dirty="0" smtClean="0">
                <a:solidFill>
                  <a:schemeClr val="tx1">
                    <a:lumMod val="95000"/>
                  </a:schemeClr>
                </a:solidFill>
                <a:ea typeface="Times New Roman" pitchFamily="18" charset="0"/>
                <a:cs typeface="Arial" pitchFamily="34" charset="0"/>
              </a:rPr>
              <a:t> ne se justifie en effet pas » </a:t>
            </a:r>
          </a:p>
          <a:p>
            <a:pPr algn="r" eaLnBrk="0" fontAlgn="base" hangingPunct="0">
              <a:spcBef>
                <a:spcPct val="0"/>
              </a:spcBef>
              <a:spcAft>
                <a:spcPct val="0"/>
              </a:spcAft>
            </a:pPr>
            <a:r>
              <a:rPr lang="fr-BE" sz="1200" dirty="0" smtClean="0">
                <a:solidFill>
                  <a:schemeClr val="tx1">
                    <a:lumMod val="95000"/>
                  </a:schemeClr>
                </a:solidFill>
                <a:ea typeface="Times New Roman" pitchFamily="18" charset="0"/>
                <a:cs typeface="Arial" pitchFamily="34" charset="0"/>
              </a:rPr>
              <a:t>(Source : R. KOLB, </a:t>
            </a:r>
            <a:r>
              <a:rPr lang="fr-BE" sz="1200" i="1" dirty="0" err="1" smtClean="0">
                <a:solidFill>
                  <a:schemeClr val="tx1">
                    <a:lumMod val="95000"/>
                  </a:schemeClr>
                </a:solidFill>
                <a:ea typeface="Times New Roman" pitchFamily="18" charset="0"/>
                <a:cs typeface="Arial" pitchFamily="34" charset="0"/>
              </a:rPr>
              <a:t>Ius</a:t>
            </a:r>
            <a:r>
              <a:rPr lang="fr-BE" sz="1200" i="1" dirty="0" smtClean="0">
                <a:solidFill>
                  <a:schemeClr val="tx1">
                    <a:lumMod val="95000"/>
                  </a:schemeClr>
                </a:solidFill>
                <a:ea typeface="Times New Roman" pitchFamily="18" charset="0"/>
                <a:cs typeface="Arial" pitchFamily="34" charset="0"/>
              </a:rPr>
              <a:t> in </a:t>
            </a:r>
            <a:r>
              <a:rPr lang="fr-BE" sz="1200" i="1" dirty="0" err="1" smtClean="0">
                <a:solidFill>
                  <a:schemeClr val="tx1">
                    <a:lumMod val="95000"/>
                  </a:schemeClr>
                </a:solidFill>
                <a:ea typeface="Times New Roman" pitchFamily="18" charset="0"/>
                <a:cs typeface="Arial" pitchFamily="34" charset="0"/>
              </a:rPr>
              <a:t>bello</a:t>
            </a:r>
            <a:r>
              <a:rPr lang="fr-BE" sz="1200" i="1" dirty="0" smtClean="0">
                <a:solidFill>
                  <a:schemeClr val="tx1">
                    <a:lumMod val="95000"/>
                  </a:schemeClr>
                </a:solidFill>
                <a:ea typeface="Times New Roman" pitchFamily="18" charset="0"/>
                <a:cs typeface="Arial" pitchFamily="34" charset="0"/>
              </a:rPr>
              <a:t> – Le droit international des conflits armés</a:t>
            </a:r>
            <a:r>
              <a:rPr lang="fr-BE" sz="1200" dirty="0" smtClean="0">
                <a:solidFill>
                  <a:schemeClr val="tx1">
                    <a:lumMod val="95000"/>
                  </a:schemeClr>
                </a:solidFill>
                <a:ea typeface="Times New Roman" pitchFamily="18" charset="0"/>
                <a:cs typeface="Arial" pitchFamily="34" charset="0"/>
              </a:rPr>
              <a:t>, 2</a:t>
            </a:r>
            <a:r>
              <a:rPr lang="fr-BE" sz="1200" baseline="30000" dirty="0" smtClean="0">
                <a:solidFill>
                  <a:schemeClr val="tx1">
                    <a:lumMod val="95000"/>
                  </a:schemeClr>
                </a:solidFill>
                <a:ea typeface="Times New Roman" pitchFamily="18" charset="0"/>
                <a:cs typeface="Arial" pitchFamily="34" charset="0"/>
              </a:rPr>
              <a:t>ième</a:t>
            </a:r>
            <a:r>
              <a:rPr lang="fr-BE" sz="1200" dirty="0" smtClean="0">
                <a:solidFill>
                  <a:schemeClr val="tx1">
                    <a:lumMod val="95000"/>
                  </a:schemeClr>
                </a:solidFill>
                <a:ea typeface="Times New Roman" pitchFamily="18" charset="0"/>
                <a:cs typeface="Arial" pitchFamily="34" charset="0"/>
              </a:rPr>
              <a:t> éd., Bâle, Bruxelles, </a:t>
            </a:r>
            <a:r>
              <a:rPr lang="fr-BE" sz="1200" dirty="0" err="1" smtClean="0">
                <a:solidFill>
                  <a:schemeClr val="tx1">
                    <a:lumMod val="95000"/>
                  </a:schemeClr>
                </a:solidFill>
                <a:ea typeface="Times New Roman" pitchFamily="18" charset="0"/>
                <a:cs typeface="Arial" pitchFamily="34" charset="0"/>
              </a:rPr>
              <a:t>Helbing</a:t>
            </a:r>
            <a:r>
              <a:rPr lang="fr-BE" sz="1200" dirty="0" smtClean="0">
                <a:solidFill>
                  <a:schemeClr val="tx1">
                    <a:lumMod val="95000"/>
                  </a:schemeClr>
                </a:solidFill>
                <a:ea typeface="Times New Roman" pitchFamily="18" charset="0"/>
                <a:cs typeface="Arial" pitchFamily="34" charset="0"/>
              </a:rPr>
              <a:t> </a:t>
            </a:r>
            <a:r>
              <a:rPr lang="fr-BE" sz="1200" dirty="0" err="1" smtClean="0">
                <a:solidFill>
                  <a:schemeClr val="tx1">
                    <a:lumMod val="95000"/>
                  </a:schemeClr>
                </a:solidFill>
                <a:ea typeface="Times New Roman" pitchFamily="18" charset="0"/>
                <a:cs typeface="Arial" pitchFamily="34" charset="0"/>
              </a:rPr>
              <a:t>Lichtenhahn</a:t>
            </a:r>
            <a:r>
              <a:rPr lang="fr-BE" sz="1200" dirty="0" smtClean="0">
                <a:solidFill>
                  <a:schemeClr val="tx1">
                    <a:lumMod val="95000"/>
                  </a:schemeClr>
                </a:solidFill>
                <a:ea typeface="Times New Roman" pitchFamily="18" charset="0"/>
                <a:cs typeface="Arial" pitchFamily="34" charset="0"/>
              </a:rPr>
              <a:t>, </a:t>
            </a:r>
            <a:r>
              <a:rPr lang="fr-BE" sz="1200" dirty="0" err="1" smtClean="0">
                <a:solidFill>
                  <a:schemeClr val="tx1">
                    <a:lumMod val="95000"/>
                  </a:schemeClr>
                </a:solidFill>
                <a:ea typeface="Times New Roman" pitchFamily="18" charset="0"/>
                <a:cs typeface="Arial" pitchFamily="34" charset="0"/>
              </a:rPr>
              <a:t>Bruylant</a:t>
            </a:r>
            <a:r>
              <a:rPr lang="fr-BE" sz="1200" dirty="0" smtClean="0">
                <a:solidFill>
                  <a:schemeClr val="tx1">
                    <a:lumMod val="95000"/>
                  </a:schemeClr>
                </a:solidFill>
                <a:ea typeface="Times New Roman" pitchFamily="18" charset="0"/>
                <a:cs typeface="Arial" pitchFamily="34" charset="0"/>
              </a:rPr>
              <a:t>, 2009, p. 154) ;</a:t>
            </a:r>
          </a:p>
          <a:p>
            <a:pPr eaLnBrk="0" fontAlgn="base" hangingPunct="0">
              <a:spcBef>
                <a:spcPct val="0"/>
              </a:spcBef>
              <a:spcAft>
                <a:spcPct val="0"/>
              </a:spcAft>
            </a:pPr>
            <a:r>
              <a:rPr lang="fr-BE" sz="1600" dirty="0" smtClean="0">
                <a:solidFill>
                  <a:schemeClr val="tx1">
                    <a:lumMod val="95000"/>
                  </a:schemeClr>
                </a:solidFill>
                <a:ea typeface="Times New Roman" pitchFamily="18" charset="0"/>
                <a:cs typeface="Arial" pitchFamily="34" charset="0"/>
                <a:sym typeface="Wingdings" pitchFamily="2" charset="2"/>
              </a:rPr>
              <a:t> </a:t>
            </a:r>
            <a:r>
              <a:rPr lang="fr-BE" sz="1600" dirty="0" smtClean="0">
                <a:solidFill>
                  <a:schemeClr val="tx1">
                    <a:lumMod val="95000"/>
                  </a:schemeClr>
                </a:solidFill>
                <a:ea typeface="Times New Roman" pitchFamily="18" charset="0"/>
                <a:cs typeface="Arial" pitchFamily="34" charset="0"/>
              </a:rPr>
              <a:t>Une approche protectrice ?</a:t>
            </a:r>
          </a:p>
          <a:p>
            <a:pPr marL="1257300" lvl="2" indent="-342900" eaLnBrk="0" fontAlgn="base" hangingPunct="0">
              <a:spcBef>
                <a:spcPct val="0"/>
              </a:spcBef>
              <a:spcAft>
                <a:spcPct val="0"/>
              </a:spcAft>
              <a:buFont typeface="+mj-lt"/>
              <a:buAutoNum type="arabicPeriod"/>
            </a:pPr>
            <a:r>
              <a:rPr lang="fr-BE" sz="1600" dirty="0" err="1" smtClean="0">
                <a:solidFill>
                  <a:schemeClr val="tx1">
                    <a:lumMod val="95000"/>
                  </a:schemeClr>
                </a:solidFill>
                <a:ea typeface="Times New Roman" pitchFamily="18" charset="0"/>
                <a:cs typeface="Arial" pitchFamily="34" charset="0"/>
              </a:rPr>
              <a:t>Grdelica</a:t>
            </a:r>
            <a:r>
              <a:rPr lang="fr-BE" sz="1600" dirty="0" smtClean="0">
                <a:solidFill>
                  <a:schemeClr val="tx1">
                    <a:lumMod val="95000"/>
                  </a:schemeClr>
                </a:solidFill>
                <a:ea typeface="Times New Roman" pitchFamily="18" charset="0"/>
                <a:cs typeface="Arial" pitchFamily="34" charset="0"/>
              </a:rPr>
              <a:t> ;</a:t>
            </a:r>
          </a:p>
          <a:p>
            <a:pPr marL="1257300" lvl="2" indent="-342900" eaLnBrk="0" fontAlgn="base" hangingPunct="0">
              <a:spcBef>
                <a:spcPct val="0"/>
              </a:spcBef>
              <a:spcAft>
                <a:spcPct val="0"/>
              </a:spcAft>
              <a:buFont typeface="+mj-lt"/>
              <a:buAutoNum type="arabicPeriod"/>
            </a:pPr>
            <a:r>
              <a:rPr lang="fr-BE" sz="1600" dirty="0" smtClean="0">
                <a:solidFill>
                  <a:schemeClr val="tx1">
                    <a:lumMod val="95000"/>
                  </a:schemeClr>
                </a:solidFill>
                <a:ea typeface="Times New Roman" pitchFamily="18" charset="0"/>
                <a:cs typeface="Arial" pitchFamily="34" charset="0"/>
              </a:rPr>
              <a:t>CAS AH-64 débouchant sur la mort des collaborateurs Reuters.</a:t>
            </a:r>
          </a:p>
          <a:p>
            <a:pPr eaLnBrk="0" fontAlgn="base" hangingPunct="0">
              <a:spcBef>
                <a:spcPct val="0"/>
              </a:spcBef>
              <a:spcAft>
                <a:spcPct val="0"/>
              </a:spcAft>
            </a:pPr>
            <a:endParaRPr lang="fr-BE" sz="1600" i="0" dirty="0" smtClean="0">
              <a:solidFill>
                <a:schemeClr val="tx1">
                  <a:lumMod val="95000"/>
                </a:schemeClr>
              </a:solidFill>
              <a:ea typeface="Times New Roman" pitchFamily="18" charset="0"/>
              <a:cs typeface="Arial" pitchFamily="34" charset="0"/>
            </a:endParaRPr>
          </a:p>
        </p:txBody>
      </p:sp>
      <p:sp>
        <p:nvSpPr>
          <p:cNvPr id="13" name="ZoneTexte 12"/>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H2 : Les nouvelles technologies, une assurance du respect des principes de précaution dans l’attaque ? (</a:t>
            </a:r>
            <a:r>
              <a:rPr lang="fr-BE" sz="2200" b="1" dirty="0" smtClean="0">
                <a:solidFill>
                  <a:schemeClr val="tx1">
                    <a:lumMod val="95000"/>
                  </a:schemeClr>
                </a:solidFill>
                <a:ea typeface="Times New Roman" pitchFamily="18" charset="0"/>
                <a:cs typeface="Arial" pitchFamily="34" charset="0"/>
              </a:rPr>
              <a:t>7/8</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539552" y="1275725"/>
            <a:ext cx="8064896" cy="800219"/>
          </a:xfrm>
          <a:prstGeom prst="rect">
            <a:avLst/>
          </a:prstGeom>
        </p:spPr>
        <p:txBody>
          <a:bodyPr wrap="square">
            <a:spAutoFit/>
          </a:bodyPr>
          <a:lstStyle/>
          <a:p>
            <a:pPr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Evaluation positive (feu</a:t>
            </a:r>
            <a:r>
              <a:rPr kumimoji="0" lang="fr-BE" b="1" i="0" u="none" strike="noStrike" cap="none" normalizeH="0" dirty="0" smtClean="0">
                <a:ln>
                  <a:noFill/>
                </a:ln>
                <a:solidFill>
                  <a:schemeClr val="tx1">
                    <a:lumMod val="95000"/>
                  </a:schemeClr>
                </a:solidFill>
                <a:effectLst/>
                <a:ea typeface="Times New Roman" pitchFamily="18" charset="0"/>
                <a:cs typeface="Arial" pitchFamily="34" charset="0"/>
              </a:rPr>
              <a:t> </a:t>
            </a: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vert) et négative (feu rouge) d’une</a:t>
            </a:r>
            <a:r>
              <a:rPr kumimoji="0" lang="fr-BE" b="1" i="0" u="none" strike="noStrike" cap="none" normalizeH="0" dirty="0" smtClean="0">
                <a:ln>
                  <a:noFill/>
                </a:ln>
                <a:solidFill>
                  <a:schemeClr val="tx1">
                    <a:lumMod val="95000"/>
                  </a:schemeClr>
                </a:solidFill>
                <a:effectLst/>
                <a:ea typeface="Times New Roman" pitchFamily="18" charset="0"/>
                <a:cs typeface="Arial" pitchFamily="34" charset="0"/>
              </a:rPr>
              <a:t> situation</a:t>
            </a:r>
            <a:endPar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eaLnBrk="0" fontAlgn="base" hangingPunct="0">
              <a:spcBef>
                <a:spcPct val="0"/>
              </a:spcBef>
              <a:spcAft>
                <a:spcPct val="0"/>
              </a:spcAft>
            </a:pPr>
            <a:endParaRPr lang="fr-BE" sz="1200" dirty="0" smtClean="0">
              <a:solidFill>
                <a:schemeClr val="tx1">
                  <a:lumMod val="95000"/>
                </a:schemeClr>
              </a:solidFill>
              <a:ea typeface="Times New Roman" pitchFamily="18" charset="0"/>
              <a:cs typeface="Arial" pitchFamily="34" charset="0"/>
            </a:endParaRPr>
          </a:p>
          <a:p>
            <a:pPr eaLnBrk="0" fontAlgn="base" hangingPunct="0">
              <a:spcBef>
                <a:spcPct val="0"/>
              </a:spcBef>
              <a:spcAft>
                <a:spcPct val="0"/>
              </a:spcAft>
            </a:pPr>
            <a:r>
              <a:rPr lang="fr-BE" sz="1600" dirty="0" smtClean="0">
                <a:solidFill>
                  <a:schemeClr val="tx1">
                    <a:lumMod val="95000"/>
                  </a:schemeClr>
                </a:solidFill>
                <a:ea typeface="Times New Roman" pitchFamily="18" charset="0"/>
                <a:cs typeface="Arial" pitchFamily="34" charset="0"/>
              </a:rPr>
              <a:t>Trois cas de figures lors d’un engagement air-sol :</a:t>
            </a:r>
          </a:p>
        </p:txBody>
      </p:sp>
      <p:sp>
        <p:nvSpPr>
          <p:cNvPr id="13" name="ZoneTexte 12"/>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H2 : Les nouvelles technologies, une assurance du respect des principes de précaution dans l’attaque ? (</a:t>
            </a:r>
            <a:r>
              <a:rPr lang="fr-BE" sz="2200" b="1" dirty="0" smtClean="0">
                <a:solidFill>
                  <a:schemeClr val="tx1">
                    <a:lumMod val="95000"/>
                  </a:schemeClr>
                </a:solidFill>
                <a:ea typeface="Times New Roman" pitchFamily="18" charset="0"/>
                <a:cs typeface="Arial" pitchFamily="34" charset="0"/>
              </a:rPr>
              <a:t>7/8</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539552" y="1275725"/>
            <a:ext cx="8064896" cy="800219"/>
          </a:xfrm>
          <a:prstGeom prst="rect">
            <a:avLst/>
          </a:prstGeom>
        </p:spPr>
        <p:txBody>
          <a:bodyPr wrap="square">
            <a:spAutoFit/>
          </a:bodyPr>
          <a:lstStyle/>
          <a:p>
            <a:pPr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Evaluation positive (feu</a:t>
            </a:r>
            <a:r>
              <a:rPr kumimoji="0" lang="fr-BE" b="1" i="0" u="none" strike="noStrike" cap="none" normalizeH="0" dirty="0" smtClean="0">
                <a:ln>
                  <a:noFill/>
                </a:ln>
                <a:solidFill>
                  <a:schemeClr val="tx1">
                    <a:lumMod val="95000"/>
                  </a:schemeClr>
                </a:solidFill>
                <a:effectLst/>
                <a:ea typeface="Times New Roman" pitchFamily="18" charset="0"/>
                <a:cs typeface="Arial" pitchFamily="34" charset="0"/>
              </a:rPr>
              <a:t> </a:t>
            </a: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vert) et négative (feu rouge) d’une</a:t>
            </a:r>
            <a:r>
              <a:rPr kumimoji="0" lang="fr-BE" b="1" i="0" u="none" strike="noStrike" cap="none" normalizeH="0" dirty="0" smtClean="0">
                <a:ln>
                  <a:noFill/>
                </a:ln>
                <a:solidFill>
                  <a:schemeClr val="tx1">
                    <a:lumMod val="95000"/>
                  </a:schemeClr>
                </a:solidFill>
                <a:effectLst/>
                <a:ea typeface="Times New Roman" pitchFamily="18" charset="0"/>
                <a:cs typeface="Arial" pitchFamily="34" charset="0"/>
              </a:rPr>
              <a:t> situation</a:t>
            </a:r>
            <a:endPar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eaLnBrk="0" fontAlgn="base" hangingPunct="0">
              <a:spcBef>
                <a:spcPct val="0"/>
              </a:spcBef>
              <a:spcAft>
                <a:spcPct val="0"/>
              </a:spcAft>
            </a:pPr>
            <a:endParaRPr lang="fr-BE" sz="1200" dirty="0" smtClean="0">
              <a:solidFill>
                <a:schemeClr val="tx1">
                  <a:lumMod val="95000"/>
                </a:schemeClr>
              </a:solidFill>
              <a:ea typeface="Times New Roman" pitchFamily="18" charset="0"/>
              <a:cs typeface="Arial" pitchFamily="34" charset="0"/>
            </a:endParaRPr>
          </a:p>
          <a:p>
            <a:pPr eaLnBrk="0" fontAlgn="base" hangingPunct="0">
              <a:spcBef>
                <a:spcPct val="0"/>
              </a:spcBef>
              <a:spcAft>
                <a:spcPct val="0"/>
              </a:spcAft>
            </a:pPr>
            <a:r>
              <a:rPr lang="fr-BE" sz="1600" dirty="0" smtClean="0">
                <a:solidFill>
                  <a:schemeClr val="tx1">
                    <a:lumMod val="95000"/>
                  </a:schemeClr>
                </a:solidFill>
                <a:ea typeface="Times New Roman" pitchFamily="18" charset="0"/>
                <a:cs typeface="Arial" pitchFamily="34" charset="0"/>
              </a:rPr>
              <a:t>Trois cas de figures lors d’un engagement air-sol :</a:t>
            </a:r>
          </a:p>
        </p:txBody>
      </p:sp>
      <p:sp>
        <p:nvSpPr>
          <p:cNvPr id="13" name="ZoneTexte 12"/>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graphicFrame>
        <p:nvGraphicFramePr>
          <p:cNvPr id="10" name="Tableau 9"/>
          <p:cNvGraphicFramePr>
            <a:graphicFrameLocks noGrp="1"/>
          </p:cNvGraphicFramePr>
          <p:nvPr/>
        </p:nvGraphicFramePr>
        <p:xfrm>
          <a:off x="251520" y="2060848"/>
          <a:ext cx="8640960" cy="4392488"/>
        </p:xfrm>
        <a:graphic>
          <a:graphicData uri="http://schemas.openxmlformats.org/drawingml/2006/table">
            <a:tbl>
              <a:tblPr firstRow="1" bandRow="1">
                <a:tableStyleId>{5C22544A-7EE6-4342-B048-85BDC9FD1C3A}</a:tableStyleId>
              </a:tblPr>
              <a:tblGrid>
                <a:gridCol w="1368152"/>
                <a:gridCol w="2016224"/>
                <a:gridCol w="2520280"/>
                <a:gridCol w="2736304"/>
              </a:tblGrid>
              <a:tr h="553128">
                <a:tc>
                  <a:txBody>
                    <a:bodyPr/>
                    <a:lstStyle/>
                    <a:p>
                      <a:endParaRPr lang="fr-BE" sz="14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400" dirty="0" smtClean="0">
                          <a:solidFill>
                            <a:schemeClr val="tx1">
                              <a:lumMod val="95000"/>
                            </a:schemeClr>
                          </a:solidFill>
                        </a:rPr>
                        <a:t>Situation idéale</a:t>
                      </a:r>
                      <a:endParaRPr lang="fr-BE" sz="14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400" dirty="0" smtClean="0">
                          <a:solidFill>
                            <a:schemeClr val="tx1">
                              <a:lumMod val="95000"/>
                            </a:schemeClr>
                          </a:solidFill>
                        </a:rPr>
                        <a:t>Changement des conditions d’engagement</a:t>
                      </a:r>
                      <a:endParaRPr lang="fr-BE" sz="14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400" dirty="0" smtClean="0">
                          <a:solidFill>
                            <a:schemeClr val="tx1">
                              <a:lumMod val="95000"/>
                            </a:schemeClr>
                          </a:solidFill>
                        </a:rPr>
                        <a:t>Cibles</a:t>
                      </a:r>
                      <a:r>
                        <a:rPr lang="fr-BE" sz="1400" baseline="0" dirty="0" smtClean="0">
                          <a:solidFill>
                            <a:schemeClr val="tx1">
                              <a:lumMod val="95000"/>
                            </a:schemeClr>
                          </a:solidFill>
                        </a:rPr>
                        <a:t> d’opportunité &amp; Close Air Support (CAS)</a:t>
                      </a:r>
                      <a:endParaRPr lang="fr-BE" sz="14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236404">
                <a:tc>
                  <a:txBody>
                    <a:bodyPr/>
                    <a:lstStyle/>
                    <a:p>
                      <a:pPr marL="342900" indent="-342900">
                        <a:buNone/>
                      </a:pPr>
                      <a:r>
                        <a:rPr lang="fr-BE" sz="1400" dirty="0" smtClean="0">
                          <a:solidFill>
                            <a:schemeClr val="tx1">
                              <a:lumMod val="95000"/>
                            </a:schemeClr>
                          </a:solidFill>
                        </a:rPr>
                        <a:t>1. Préparation</a:t>
                      </a:r>
                      <a:endParaRPr lang="fr-BE" sz="14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400" b="1" dirty="0" smtClean="0">
                          <a:solidFill>
                            <a:schemeClr val="tx1">
                              <a:lumMod val="95000"/>
                            </a:schemeClr>
                          </a:solidFill>
                        </a:rPr>
                        <a:t>Evaluation positive </a:t>
                      </a:r>
                      <a:r>
                        <a:rPr lang="fr-BE" sz="1400" dirty="0" smtClean="0">
                          <a:solidFill>
                            <a:schemeClr val="tx1">
                              <a:lumMod val="95000"/>
                            </a:schemeClr>
                          </a:solidFill>
                        </a:rPr>
                        <a:t>de l’engagement par les « planificateurs et décideurs » (art. 57 §</a:t>
                      </a:r>
                      <a:r>
                        <a:rPr lang="fr-BE" sz="1400" baseline="0" dirty="0" smtClean="0">
                          <a:solidFill>
                            <a:schemeClr val="tx1">
                              <a:lumMod val="95000"/>
                            </a:schemeClr>
                          </a:solidFill>
                        </a:rPr>
                        <a:t> 2 a).</a:t>
                      </a:r>
                      <a:endParaRPr lang="fr-BE" sz="14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400" b="1" dirty="0" smtClean="0">
                          <a:solidFill>
                            <a:schemeClr val="tx1">
                              <a:lumMod val="95000"/>
                            </a:schemeClr>
                          </a:solidFill>
                        </a:rPr>
                        <a:t>Evaluation positive </a:t>
                      </a:r>
                      <a:r>
                        <a:rPr lang="fr-BE" sz="1400" dirty="0" smtClean="0">
                          <a:solidFill>
                            <a:schemeClr val="tx1">
                              <a:lumMod val="95000"/>
                            </a:schemeClr>
                          </a:solidFill>
                        </a:rPr>
                        <a:t>de l’engagement par les « planificateurs et décideurs » (art. 57 §</a:t>
                      </a:r>
                      <a:r>
                        <a:rPr lang="fr-BE" sz="1400" baseline="0" dirty="0" smtClean="0">
                          <a:solidFill>
                            <a:schemeClr val="tx1">
                              <a:lumMod val="95000"/>
                            </a:schemeClr>
                          </a:solidFill>
                        </a:rPr>
                        <a:t> 2 a).</a:t>
                      </a:r>
                      <a:endParaRPr lang="fr-BE" sz="14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400" b="1" dirty="0" smtClean="0">
                          <a:solidFill>
                            <a:schemeClr val="tx1">
                              <a:lumMod val="95000"/>
                            </a:schemeClr>
                          </a:solidFill>
                        </a:rPr>
                        <a:t>Néant </a:t>
                      </a:r>
                      <a:r>
                        <a:rPr lang="fr-BE" sz="1400" dirty="0" smtClean="0">
                          <a:solidFill>
                            <a:schemeClr val="tx1">
                              <a:lumMod val="95000"/>
                            </a:schemeClr>
                          </a:solidFill>
                        </a:rPr>
                        <a:t>: « A </a:t>
                      </a:r>
                      <a:r>
                        <a:rPr lang="fr-BE" sz="1400" dirty="0" err="1" smtClean="0">
                          <a:solidFill>
                            <a:schemeClr val="tx1">
                              <a:lumMod val="95000"/>
                            </a:schemeClr>
                          </a:solidFill>
                        </a:rPr>
                        <a:t>target</a:t>
                      </a:r>
                      <a:r>
                        <a:rPr lang="fr-BE" sz="1400" dirty="0" smtClean="0">
                          <a:solidFill>
                            <a:schemeClr val="tx1">
                              <a:lumMod val="95000"/>
                            </a:schemeClr>
                          </a:solidFill>
                        </a:rPr>
                        <a:t> </a:t>
                      </a:r>
                      <a:r>
                        <a:rPr lang="fr-BE" sz="1400" dirty="0" err="1" smtClean="0">
                          <a:solidFill>
                            <a:schemeClr val="tx1">
                              <a:lumMod val="95000"/>
                            </a:schemeClr>
                          </a:solidFill>
                        </a:rPr>
                        <a:t>identified</a:t>
                      </a:r>
                      <a:r>
                        <a:rPr lang="fr-BE" sz="1400" dirty="0" smtClean="0">
                          <a:solidFill>
                            <a:schemeClr val="tx1">
                              <a:lumMod val="95000"/>
                            </a:schemeClr>
                          </a:solidFill>
                        </a:rPr>
                        <a:t> </a:t>
                      </a:r>
                      <a:r>
                        <a:rPr lang="fr-BE" sz="1400" dirty="0" err="1" smtClean="0">
                          <a:solidFill>
                            <a:schemeClr val="tx1">
                              <a:lumMod val="95000"/>
                            </a:schemeClr>
                          </a:solidFill>
                        </a:rPr>
                        <a:t>too</a:t>
                      </a:r>
                      <a:r>
                        <a:rPr lang="fr-BE" sz="1400" dirty="0" smtClean="0">
                          <a:solidFill>
                            <a:schemeClr val="tx1">
                              <a:lumMod val="95000"/>
                            </a:schemeClr>
                          </a:solidFill>
                        </a:rPr>
                        <a:t> </a:t>
                      </a:r>
                      <a:r>
                        <a:rPr lang="fr-BE" sz="1400" dirty="0" err="1" smtClean="0">
                          <a:solidFill>
                            <a:schemeClr val="tx1">
                              <a:lumMod val="95000"/>
                            </a:schemeClr>
                          </a:solidFill>
                        </a:rPr>
                        <a:t>late</a:t>
                      </a:r>
                      <a:r>
                        <a:rPr lang="fr-BE" sz="1400" dirty="0" smtClean="0">
                          <a:solidFill>
                            <a:schemeClr val="tx1">
                              <a:lumMod val="95000"/>
                            </a:schemeClr>
                          </a:solidFill>
                        </a:rPr>
                        <a:t>, or not </a:t>
                      </a:r>
                      <a:r>
                        <a:rPr lang="fr-BE" sz="1400" dirty="0" err="1" smtClean="0">
                          <a:solidFill>
                            <a:schemeClr val="tx1">
                              <a:lumMod val="95000"/>
                            </a:schemeClr>
                          </a:solidFill>
                        </a:rPr>
                        <a:t>selected</a:t>
                      </a:r>
                      <a:r>
                        <a:rPr lang="fr-BE" sz="1400" dirty="0" smtClean="0">
                          <a:solidFill>
                            <a:schemeClr val="tx1">
                              <a:lumMod val="95000"/>
                            </a:schemeClr>
                          </a:solidFill>
                        </a:rPr>
                        <a:t> for action in time, to </a:t>
                      </a:r>
                      <a:r>
                        <a:rPr lang="fr-BE" sz="1400" dirty="0" err="1" smtClean="0">
                          <a:solidFill>
                            <a:schemeClr val="tx1">
                              <a:lumMod val="95000"/>
                            </a:schemeClr>
                          </a:solidFill>
                        </a:rPr>
                        <a:t>be</a:t>
                      </a:r>
                      <a:r>
                        <a:rPr lang="fr-BE" sz="1400" dirty="0" smtClean="0">
                          <a:solidFill>
                            <a:schemeClr val="tx1">
                              <a:lumMod val="95000"/>
                            </a:schemeClr>
                          </a:solidFill>
                        </a:rPr>
                        <a:t> </a:t>
                      </a:r>
                      <a:r>
                        <a:rPr lang="fr-BE" sz="1400" dirty="0" err="1" smtClean="0">
                          <a:solidFill>
                            <a:schemeClr val="tx1">
                              <a:lumMod val="95000"/>
                            </a:schemeClr>
                          </a:solidFill>
                        </a:rPr>
                        <a:t>included</a:t>
                      </a:r>
                      <a:r>
                        <a:rPr lang="fr-BE" sz="1400" dirty="0" smtClean="0">
                          <a:solidFill>
                            <a:schemeClr val="tx1">
                              <a:lumMod val="95000"/>
                            </a:schemeClr>
                          </a:solidFill>
                        </a:rPr>
                        <a:t> in </a:t>
                      </a:r>
                      <a:r>
                        <a:rPr lang="fr-BE" sz="1400" dirty="0" err="1" smtClean="0">
                          <a:solidFill>
                            <a:schemeClr val="tx1">
                              <a:lumMod val="95000"/>
                            </a:schemeClr>
                          </a:solidFill>
                        </a:rPr>
                        <a:t>deliberate</a:t>
                      </a:r>
                      <a:r>
                        <a:rPr lang="fr-BE" sz="1400" dirty="0" smtClean="0">
                          <a:solidFill>
                            <a:schemeClr val="tx1">
                              <a:lumMod val="95000"/>
                            </a:schemeClr>
                          </a:solidFill>
                        </a:rPr>
                        <a:t> </a:t>
                      </a:r>
                      <a:r>
                        <a:rPr lang="fr-BE" sz="1400" dirty="0" err="1" smtClean="0">
                          <a:solidFill>
                            <a:schemeClr val="tx1">
                              <a:lumMod val="95000"/>
                            </a:schemeClr>
                          </a:solidFill>
                        </a:rPr>
                        <a:t>targeting</a:t>
                      </a:r>
                      <a:r>
                        <a:rPr lang="fr-BE" sz="1400" dirty="0" smtClean="0">
                          <a:solidFill>
                            <a:schemeClr val="tx1">
                              <a:lumMod val="95000"/>
                            </a:schemeClr>
                          </a:solidFill>
                        </a:rPr>
                        <a:t> ».</a:t>
                      </a:r>
                      <a:endParaRPr lang="fr-BE" sz="14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602956">
                <a:tc>
                  <a:txBody>
                    <a:bodyPr/>
                    <a:lstStyle/>
                    <a:p>
                      <a:r>
                        <a:rPr lang="fr-BE" sz="1400" dirty="0" smtClean="0">
                          <a:solidFill>
                            <a:schemeClr val="tx1">
                              <a:lumMod val="95000"/>
                            </a:schemeClr>
                          </a:solidFill>
                        </a:rPr>
                        <a:t>2. Exécution</a:t>
                      </a:r>
                      <a:endParaRPr lang="fr-BE" sz="14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400" b="1" dirty="0" smtClean="0">
                          <a:solidFill>
                            <a:schemeClr val="tx1">
                              <a:lumMod val="95000"/>
                            </a:schemeClr>
                          </a:solidFill>
                        </a:rPr>
                        <a:t>Aucun changement</a:t>
                      </a:r>
                      <a:r>
                        <a:rPr lang="fr-BE" sz="1400" dirty="0" smtClean="0">
                          <a:solidFill>
                            <a:schemeClr val="tx1">
                              <a:lumMod val="95000"/>
                            </a:schemeClr>
                          </a:solidFill>
                        </a:rPr>
                        <a:t>, pas de raisons pour l’exécutant d’interrompre son attaque en vertu de l’art. 57 § 2 b).</a:t>
                      </a:r>
                      <a:endParaRPr lang="fr-BE" sz="14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BE" sz="1400" b="1" dirty="0" smtClean="0">
                          <a:solidFill>
                            <a:schemeClr val="tx1">
                              <a:lumMod val="95000"/>
                            </a:schemeClr>
                          </a:solidFill>
                        </a:rPr>
                        <a:t>Changement intervenant</a:t>
                      </a:r>
                      <a:r>
                        <a:rPr lang="fr-BE" sz="1400" dirty="0" smtClean="0">
                          <a:solidFill>
                            <a:schemeClr val="tx1">
                              <a:lumMod val="95000"/>
                            </a:schemeClr>
                          </a:solidFill>
                        </a:rPr>
                        <a:t>, l’exécutant peut</a:t>
                      </a:r>
                    </a:p>
                    <a:p>
                      <a:pPr marL="342900" indent="-342900">
                        <a:buAutoNum type="alphaLcParenR"/>
                      </a:pPr>
                      <a:r>
                        <a:rPr lang="fr-BE" sz="1400" dirty="0" smtClean="0">
                          <a:solidFill>
                            <a:schemeClr val="tx1">
                              <a:lumMod val="95000"/>
                            </a:schemeClr>
                          </a:solidFill>
                        </a:rPr>
                        <a:t>recourir à </a:t>
                      </a:r>
                      <a:r>
                        <a:rPr lang="fr-BE" sz="1400" b="1" dirty="0" smtClean="0">
                          <a:solidFill>
                            <a:schemeClr val="tx1">
                              <a:lumMod val="95000"/>
                            </a:schemeClr>
                          </a:solidFill>
                        </a:rPr>
                        <a:t>une évaluation positive </a:t>
                      </a:r>
                      <a:r>
                        <a:rPr lang="fr-BE" sz="1400" dirty="0" smtClean="0">
                          <a:solidFill>
                            <a:schemeClr val="tx1">
                              <a:lumMod val="95000"/>
                            </a:schemeClr>
                          </a:solidFill>
                        </a:rPr>
                        <a:t>de l’engagement (feu vert ; art. 57 § 2 a).) (</a:t>
                      </a:r>
                      <a:r>
                        <a:rPr lang="fr-BE" sz="1400" dirty="0" err="1" smtClean="0">
                          <a:solidFill>
                            <a:schemeClr val="tx1">
                              <a:lumMod val="95000"/>
                            </a:schemeClr>
                          </a:solidFill>
                        </a:rPr>
                        <a:t>Kolb</a:t>
                      </a:r>
                      <a:r>
                        <a:rPr lang="fr-BE" sz="1400" dirty="0" smtClean="0">
                          <a:solidFill>
                            <a:schemeClr val="tx1">
                              <a:lumMod val="95000"/>
                            </a:schemeClr>
                          </a:solidFill>
                        </a:rPr>
                        <a:t>) </a:t>
                      </a:r>
                    </a:p>
                    <a:p>
                      <a:pPr marL="342900" indent="-342900">
                        <a:buAutoNum type="alphaLcParenR"/>
                      </a:pPr>
                      <a:r>
                        <a:rPr lang="fr-BE" sz="1400" dirty="0" smtClean="0">
                          <a:solidFill>
                            <a:schemeClr val="tx1">
                              <a:lumMod val="95000"/>
                            </a:schemeClr>
                          </a:solidFill>
                        </a:rPr>
                        <a:t>ne peut recourir qu’à une </a:t>
                      </a:r>
                      <a:r>
                        <a:rPr lang="fr-BE" sz="1400" b="1" dirty="0" smtClean="0">
                          <a:solidFill>
                            <a:schemeClr val="tx1">
                              <a:lumMod val="95000"/>
                            </a:schemeClr>
                          </a:solidFill>
                        </a:rPr>
                        <a:t>évaluation négative </a:t>
                      </a:r>
                      <a:r>
                        <a:rPr lang="fr-BE" sz="1400" dirty="0" smtClean="0">
                          <a:solidFill>
                            <a:schemeClr val="tx1">
                              <a:lumMod val="95000"/>
                            </a:schemeClr>
                          </a:solidFill>
                        </a:rPr>
                        <a:t>(feu rouge, interruption de l’attaque ; art. 57 § 2 b).)</a:t>
                      </a:r>
                      <a:r>
                        <a:rPr lang="fr-BE" sz="1400" baseline="0" dirty="0" smtClean="0">
                          <a:solidFill>
                            <a:schemeClr val="tx1">
                              <a:lumMod val="95000"/>
                            </a:schemeClr>
                          </a:solidFill>
                        </a:rPr>
                        <a:t> et </a:t>
                      </a:r>
                      <a:r>
                        <a:rPr lang="fr-BE" sz="1400" b="1" baseline="0" dirty="0" smtClean="0">
                          <a:solidFill>
                            <a:schemeClr val="tx1">
                              <a:lumMod val="95000"/>
                            </a:schemeClr>
                          </a:solidFill>
                        </a:rPr>
                        <a:t>revenir à l’étape 1 ?</a:t>
                      </a:r>
                      <a:endParaRPr lang="fr-BE" sz="1400" b="1"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BE" sz="1400" b="1" dirty="0" smtClean="0">
                          <a:solidFill>
                            <a:schemeClr val="tx1">
                              <a:lumMod val="95000"/>
                            </a:schemeClr>
                          </a:solidFill>
                        </a:rPr>
                        <a:t>Situation non anticipée à l’étape 1</a:t>
                      </a:r>
                      <a:r>
                        <a:rPr lang="fr-BE" sz="1400" dirty="0" smtClean="0">
                          <a:solidFill>
                            <a:schemeClr val="tx1">
                              <a:lumMod val="95000"/>
                            </a:schemeClr>
                          </a:solidFill>
                        </a:rPr>
                        <a:t>, l’exécutant peut </a:t>
                      </a:r>
                    </a:p>
                    <a:p>
                      <a:pPr marL="342900" marR="0" indent="-342900" algn="l" defTabSz="914400" rtl="0" eaLnBrk="1" fontAlgn="auto" latinLnBrk="0" hangingPunct="1">
                        <a:lnSpc>
                          <a:spcPct val="100000"/>
                        </a:lnSpc>
                        <a:spcBef>
                          <a:spcPts val="0"/>
                        </a:spcBef>
                        <a:spcAft>
                          <a:spcPts val="0"/>
                        </a:spcAft>
                        <a:buClrTx/>
                        <a:buSzTx/>
                        <a:buFontTx/>
                        <a:buAutoNum type="alphaLcParenR"/>
                        <a:tabLst/>
                        <a:defRPr/>
                      </a:pPr>
                      <a:r>
                        <a:rPr lang="fr-BE" sz="1400" dirty="0" smtClean="0">
                          <a:solidFill>
                            <a:schemeClr val="tx1">
                              <a:lumMod val="95000"/>
                            </a:schemeClr>
                          </a:solidFill>
                        </a:rPr>
                        <a:t>recourir à une </a:t>
                      </a:r>
                      <a:r>
                        <a:rPr lang="fr-BE" sz="1400" b="1" dirty="0" smtClean="0">
                          <a:solidFill>
                            <a:schemeClr val="tx1">
                              <a:lumMod val="95000"/>
                            </a:schemeClr>
                          </a:solidFill>
                        </a:rPr>
                        <a:t>évaluation positive </a:t>
                      </a:r>
                      <a:r>
                        <a:rPr lang="fr-BE" sz="1400" dirty="0" smtClean="0">
                          <a:solidFill>
                            <a:schemeClr val="tx1">
                              <a:lumMod val="95000"/>
                            </a:schemeClr>
                          </a:solidFill>
                        </a:rPr>
                        <a:t>de l’engagement (feu vert ; art. 57 § 2 a).) (</a:t>
                      </a:r>
                      <a:r>
                        <a:rPr lang="fr-BE" sz="1400" dirty="0" err="1" smtClean="0">
                          <a:solidFill>
                            <a:schemeClr val="tx1">
                              <a:lumMod val="95000"/>
                            </a:schemeClr>
                          </a:solidFill>
                        </a:rPr>
                        <a:t>Kolb</a:t>
                      </a:r>
                      <a:r>
                        <a:rPr lang="fr-BE" sz="1400" dirty="0" smtClean="0">
                          <a:solidFill>
                            <a:schemeClr val="tx1">
                              <a:lumMod val="95000"/>
                            </a:schemeClr>
                          </a:solidFill>
                        </a:rPr>
                        <a:t>)</a:t>
                      </a:r>
                    </a:p>
                    <a:p>
                      <a:pPr marL="342900" marR="0" indent="-342900" algn="l" defTabSz="914400" rtl="0" eaLnBrk="1" fontAlgn="auto" latinLnBrk="0" hangingPunct="1">
                        <a:lnSpc>
                          <a:spcPct val="100000"/>
                        </a:lnSpc>
                        <a:spcBef>
                          <a:spcPts val="0"/>
                        </a:spcBef>
                        <a:spcAft>
                          <a:spcPts val="0"/>
                        </a:spcAft>
                        <a:buClrTx/>
                        <a:buSzTx/>
                        <a:buFontTx/>
                        <a:buAutoNum type="alphaLcParenR"/>
                        <a:tabLst/>
                        <a:defRPr/>
                      </a:pPr>
                      <a:r>
                        <a:rPr lang="fr-BE" sz="1400" dirty="0" smtClean="0">
                          <a:solidFill>
                            <a:schemeClr val="tx1">
                              <a:lumMod val="95000"/>
                            </a:schemeClr>
                          </a:solidFill>
                        </a:rPr>
                        <a:t>ne peut recourir qu’à </a:t>
                      </a:r>
                      <a:r>
                        <a:rPr lang="fr-BE" sz="1400" b="1" dirty="0" smtClean="0">
                          <a:solidFill>
                            <a:schemeClr val="tx1">
                              <a:lumMod val="95000"/>
                            </a:schemeClr>
                          </a:solidFill>
                        </a:rPr>
                        <a:t>une évaluation négative </a:t>
                      </a:r>
                      <a:r>
                        <a:rPr lang="fr-BE" sz="1400" dirty="0" smtClean="0">
                          <a:solidFill>
                            <a:schemeClr val="tx1">
                              <a:lumMod val="95000"/>
                            </a:schemeClr>
                          </a:solidFill>
                        </a:rPr>
                        <a:t>(feu rouge, interruption de l’attaque ; art. 57 § 2 b).)</a:t>
                      </a:r>
                      <a:r>
                        <a:rPr lang="fr-BE" sz="1400" baseline="0" dirty="0" smtClean="0">
                          <a:solidFill>
                            <a:schemeClr val="tx1">
                              <a:lumMod val="95000"/>
                            </a:schemeClr>
                          </a:solidFill>
                        </a:rPr>
                        <a:t> et </a:t>
                      </a:r>
                      <a:r>
                        <a:rPr lang="fr-BE" sz="1400" b="1" baseline="0" dirty="0" smtClean="0">
                          <a:solidFill>
                            <a:schemeClr val="tx1">
                              <a:lumMod val="95000"/>
                            </a:schemeClr>
                          </a:solidFill>
                        </a:rPr>
                        <a:t>revenir à l’étape 1 ?</a:t>
                      </a:r>
                      <a:endParaRPr lang="fr-BE" sz="1400" b="1" dirty="0" smtClean="0">
                        <a:solidFill>
                          <a:schemeClr val="tx1">
                            <a:lumMod val="95000"/>
                          </a:schemeClr>
                        </a:solidFill>
                      </a:endParaRPr>
                    </a:p>
                    <a:p>
                      <a:endParaRPr lang="fr-BE" sz="1400" dirty="0">
                        <a:solidFill>
                          <a:schemeClr val="tx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ransition>
    <p:fade/>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H2 : Les nouvelles technologies, une assurance du respect des principes de précaution dans l’attaque ? (</a:t>
            </a:r>
            <a:r>
              <a:rPr lang="fr-BE" sz="2200" b="1" dirty="0" smtClean="0">
                <a:solidFill>
                  <a:schemeClr val="tx1">
                    <a:lumMod val="95000"/>
                  </a:schemeClr>
                </a:solidFill>
                <a:ea typeface="Times New Roman" pitchFamily="18" charset="0"/>
                <a:cs typeface="Arial" pitchFamily="34" charset="0"/>
              </a:rPr>
              <a:t>8/8</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539552" y="1275725"/>
            <a:ext cx="8064896" cy="1846659"/>
          </a:xfrm>
          <a:prstGeom prst="rect">
            <a:avLst/>
          </a:prstGeom>
        </p:spPr>
        <p:txBody>
          <a:bodyPr wrap="square">
            <a:spAutoFit/>
          </a:bodyPr>
          <a:lstStyle/>
          <a:p>
            <a:pPr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Revenir à l’étape 1,</a:t>
            </a:r>
            <a:r>
              <a:rPr kumimoji="0" lang="fr-BE" b="1" i="0" u="none" strike="noStrike" cap="none" normalizeH="0" dirty="0" smtClean="0">
                <a:ln>
                  <a:noFill/>
                </a:ln>
                <a:solidFill>
                  <a:schemeClr val="tx1">
                    <a:lumMod val="95000"/>
                  </a:schemeClr>
                </a:solidFill>
                <a:effectLst/>
                <a:ea typeface="Times New Roman" pitchFamily="18" charset="0"/>
                <a:cs typeface="Arial" pitchFamily="34" charset="0"/>
              </a:rPr>
              <a:t> une utopie ?</a:t>
            </a:r>
          </a:p>
          <a:p>
            <a:pPr eaLnBrk="0" fontAlgn="base" hangingPunct="0">
              <a:spcBef>
                <a:spcPct val="0"/>
              </a:spcBef>
              <a:spcAft>
                <a:spcPct val="0"/>
              </a:spcAft>
            </a:pPr>
            <a:endParaRPr lang="fr-BE" sz="1600" dirty="0" smtClean="0">
              <a:solidFill>
                <a:schemeClr val="tx1">
                  <a:lumMod val="95000"/>
                </a:schemeClr>
              </a:solidFill>
              <a:ea typeface="Times New Roman" pitchFamily="18" charset="0"/>
              <a:cs typeface="Arial" pitchFamily="34" charset="0"/>
            </a:endParaRPr>
          </a:p>
          <a:p>
            <a:pPr eaLnBrk="0" fontAlgn="base" hangingPunct="0">
              <a:spcBef>
                <a:spcPct val="0"/>
              </a:spcBef>
              <a:spcAft>
                <a:spcPct val="0"/>
              </a:spcAft>
            </a:pPr>
            <a:r>
              <a:rPr lang="fr-BE" sz="1600" dirty="0" smtClean="0">
                <a:solidFill>
                  <a:schemeClr val="tx1">
                    <a:lumMod val="95000"/>
                  </a:schemeClr>
                </a:solidFill>
                <a:ea typeface="Times New Roman" pitchFamily="18" charset="0"/>
                <a:cs typeface="Arial" pitchFamily="34" charset="0"/>
              </a:rPr>
              <a:t>Un des aspects décisifs des nouvelles technologies :</a:t>
            </a:r>
          </a:p>
          <a:p>
            <a:pPr eaLnBrk="0" fontAlgn="base" hangingPunct="0">
              <a:spcBef>
                <a:spcPct val="0"/>
              </a:spcBef>
              <a:spcAft>
                <a:spcPct val="0"/>
              </a:spcAft>
            </a:pPr>
            <a:endParaRPr lang="fr-BE" sz="1600" dirty="0" smtClean="0">
              <a:solidFill>
                <a:schemeClr val="tx1">
                  <a:lumMod val="95000"/>
                </a:schemeClr>
              </a:solidFill>
              <a:ea typeface="Times New Roman" pitchFamily="18" charset="0"/>
              <a:cs typeface="Arial" pitchFamily="34" charset="0"/>
            </a:endParaRPr>
          </a:p>
          <a:p>
            <a:pPr algn="ctr" eaLnBrk="0" fontAlgn="base" hangingPunct="0">
              <a:spcBef>
                <a:spcPct val="0"/>
              </a:spcBef>
              <a:spcAft>
                <a:spcPct val="0"/>
              </a:spcAft>
            </a:pPr>
            <a:r>
              <a:rPr lang="fr-BE" sz="1600" dirty="0" smtClean="0">
                <a:solidFill>
                  <a:schemeClr val="tx1">
                    <a:lumMod val="95000"/>
                  </a:schemeClr>
                </a:solidFill>
                <a:ea typeface="Times New Roman" pitchFamily="18" charset="0"/>
                <a:cs typeface="Arial" pitchFamily="34" charset="0"/>
              </a:rPr>
              <a:t>Communication</a:t>
            </a:r>
          </a:p>
          <a:p>
            <a:pPr algn="ctr" eaLnBrk="0" fontAlgn="base" hangingPunct="0">
              <a:spcBef>
                <a:spcPct val="0"/>
              </a:spcBef>
              <a:spcAft>
                <a:spcPct val="0"/>
              </a:spcAft>
            </a:pPr>
            <a:r>
              <a:rPr lang="fr-BE" sz="1600" dirty="0" smtClean="0">
                <a:solidFill>
                  <a:schemeClr val="tx1">
                    <a:lumMod val="95000"/>
                  </a:schemeClr>
                </a:solidFill>
                <a:ea typeface="Times New Roman" pitchFamily="18" charset="0"/>
                <a:cs typeface="Arial" pitchFamily="34" charset="0"/>
              </a:rPr>
              <a:t>=</a:t>
            </a:r>
          </a:p>
          <a:p>
            <a:pPr algn="ctr" eaLnBrk="0" fontAlgn="base" hangingPunct="0">
              <a:spcBef>
                <a:spcPct val="0"/>
              </a:spcBef>
              <a:spcAft>
                <a:spcPct val="0"/>
              </a:spcAft>
            </a:pPr>
            <a:r>
              <a:rPr lang="fr-BE" sz="1600" dirty="0" smtClean="0">
                <a:solidFill>
                  <a:schemeClr val="tx1">
                    <a:lumMod val="95000"/>
                  </a:schemeClr>
                </a:solidFill>
                <a:ea typeface="Times New Roman" pitchFamily="18" charset="0"/>
                <a:cs typeface="Arial" pitchFamily="34" charset="0"/>
              </a:rPr>
              <a:t>Chaînes de décision intégrées</a:t>
            </a:r>
          </a:p>
        </p:txBody>
      </p:sp>
      <p:sp>
        <p:nvSpPr>
          <p:cNvPr id="13" name="ZoneTexte 12"/>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H2 : Les nouvelles technologies, une assurance du respect des principes de précaution dans l’attaque ? (</a:t>
            </a:r>
            <a:r>
              <a:rPr lang="fr-BE" sz="2200" b="1" dirty="0" smtClean="0">
                <a:solidFill>
                  <a:schemeClr val="tx1">
                    <a:lumMod val="95000"/>
                  </a:schemeClr>
                </a:solidFill>
                <a:ea typeface="Times New Roman" pitchFamily="18" charset="0"/>
                <a:cs typeface="Arial" pitchFamily="34" charset="0"/>
              </a:rPr>
              <a:t>8/8</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539552" y="1275725"/>
            <a:ext cx="8064896" cy="1846659"/>
          </a:xfrm>
          <a:prstGeom prst="rect">
            <a:avLst/>
          </a:prstGeom>
        </p:spPr>
        <p:txBody>
          <a:bodyPr wrap="square">
            <a:spAutoFit/>
          </a:bodyPr>
          <a:lstStyle/>
          <a:p>
            <a:pPr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Revenir à l’étape 1,</a:t>
            </a:r>
            <a:r>
              <a:rPr kumimoji="0" lang="fr-BE" b="1" i="0" u="none" strike="noStrike" cap="none" normalizeH="0" dirty="0" smtClean="0">
                <a:ln>
                  <a:noFill/>
                </a:ln>
                <a:solidFill>
                  <a:schemeClr val="tx1">
                    <a:lumMod val="95000"/>
                  </a:schemeClr>
                </a:solidFill>
                <a:effectLst/>
                <a:ea typeface="Times New Roman" pitchFamily="18" charset="0"/>
                <a:cs typeface="Arial" pitchFamily="34" charset="0"/>
              </a:rPr>
              <a:t> une utopie ?</a:t>
            </a:r>
          </a:p>
          <a:p>
            <a:pPr eaLnBrk="0" fontAlgn="base" hangingPunct="0">
              <a:spcBef>
                <a:spcPct val="0"/>
              </a:spcBef>
              <a:spcAft>
                <a:spcPct val="0"/>
              </a:spcAft>
            </a:pPr>
            <a:endParaRPr lang="fr-BE" sz="1600" dirty="0" smtClean="0">
              <a:solidFill>
                <a:schemeClr val="tx1">
                  <a:lumMod val="95000"/>
                </a:schemeClr>
              </a:solidFill>
              <a:ea typeface="Times New Roman" pitchFamily="18" charset="0"/>
              <a:cs typeface="Arial" pitchFamily="34" charset="0"/>
            </a:endParaRPr>
          </a:p>
          <a:p>
            <a:pPr eaLnBrk="0" fontAlgn="base" hangingPunct="0">
              <a:spcBef>
                <a:spcPct val="0"/>
              </a:spcBef>
              <a:spcAft>
                <a:spcPct val="0"/>
              </a:spcAft>
            </a:pPr>
            <a:r>
              <a:rPr lang="fr-BE" sz="1600" dirty="0" smtClean="0">
                <a:solidFill>
                  <a:schemeClr val="tx1">
                    <a:lumMod val="95000"/>
                  </a:schemeClr>
                </a:solidFill>
                <a:ea typeface="Times New Roman" pitchFamily="18" charset="0"/>
                <a:cs typeface="Arial" pitchFamily="34" charset="0"/>
              </a:rPr>
              <a:t>Un des aspects décisifs des nouvelles technologies :</a:t>
            </a:r>
          </a:p>
          <a:p>
            <a:pPr eaLnBrk="0" fontAlgn="base" hangingPunct="0">
              <a:spcBef>
                <a:spcPct val="0"/>
              </a:spcBef>
              <a:spcAft>
                <a:spcPct val="0"/>
              </a:spcAft>
            </a:pPr>
            <a:endParaRPr lang="fr-BE" sz="1600" dirty="0" smtClean="0">
              <a:solidFill>
                <a:schemeClr val="tx1">
                  <a:lumMod val="95000"/>
                </a:schemeClr>
              </a:solidFill>
              <a:ea typeface="Times New Roman" pitchFamily="18" charset="0"/>
              <a:cs typeface="Arial" pitchFamily="34" charset="0"/>
            </a:endParaRPr>
          </a:p>
          <a:p>
            <a:pPr algn="ctr" eaLnBrk="0" fontAlgn="base" hangingPunct="0">
              <a:spcBef>
                <a:spcPct val="0"/>
              </a:spcBef>
              <a:spcAft>
                <a:spcPct val="0"/>
              </a:spcAft>
            </a:pPr>
            <a:r>
              <a:rPr lang="fr-BE" sz="1600" dirty="0" smtClean="0">
                <a:solidFill>
                  <a:schemeClr val="tx1">
                    <a:lumMod val="95000"/>
                  </a:schemeClr>
                </a:solidFill>
                <a:ea typeface="Times New Roman" pitchFamily="18" charset="0"/>
                <a:cs typeface="Arial" pitchFamily="34" charset="0"/>
              </a:rPr>
              <a:t>Communication</a:t>
            </a:r>
          </a:p>
          <a:p>
            <a:pPr algn="ctr" eaLnBrk="0" fontAlgn="base" hangingPunct="0">
              <a:spcBef>
                <a:spcPct val="0"/>
              </a:spcBef>
              <a:spcAft>
                <a:spcPct val="0"/>
              </a:spcAft>
            </a:pPr>
            <a:r>
              <a:rPr lang="fr-BE" sz="1600" dirty="0" smtClean="0">
                <a:solidFill>
                  <a:schemeClr val="tx1">
                    <a:lumMod val="95000"/>
                  </a:schemeClr>
                </a:solidFill>
                <a:ea typeface="Times New Roman" pitchFamily="18" charset="0"/>
                <a:cs typeface="Arial" pitchFamily="34" charset="0"/>
              </a:rPr>
              <a:t>=</a:t>
            </a:r>
          </a:p>
          <a:p>
            <a:pPr algn="ctr" eaLnBrk="0" fontAlgn="base" hangingPunct="0">
              <a:spcBef>
                <a:spcPct val="0"/>
              </a:spcBef>
              <a:spcAft>
                <a:spcPct val="0"/>
              </a:spcAft>
            </a:pPr>
            <a:r>
              <a:rPr lang="fr-BE" sz="1600" dirty="0" smtClean="0">
                <a:solidFill>
                  <a:schemeClr val="tx1">
                    <a:lumMod val="95000"/>
                  </a:schemeClr>
                </a:solidFill>
                <a:ea typeface="Times New Roman" pitchFamily="18" charset="0"/>
                <a:cs typeface="Arial" pitchFamily="34" charset="0"/>
              </a:rPr>
              <a:t>Chaînes de décision intégrées</a:t>
            </a:r>
          </a:p>
        </p:txBody>
      </p:sp>
      <p:sp>
        <p:nvSpPr>
          <p:cNvPr id="13" name="ZoneTexte 12"/>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
        <p:nvSpPr>
          <p:cNvPr id="14" name="Rectangle 13"/>
          <p:cNvSpPr/>
          <p:nvPr/>
        </p:nvSpPr>
        <p:spPr>
          <a:xfrm>
            <a:off x="3690320" y="3195392"/>
            <a:ext cx="1753237" cy="461665"/>
          </a:xfrm>
          <a:prstGeom prst="rect">
            <a:avLst/>
          </a:prstGeom>
        </p:spPr>
        <p:txBody>
          <a:bodyPr wrap="none">
            <a:spAutoFit/>
          </a:bodyPr>
          <a:lstStyle/>
          <a:p>
            <a:r>
              <a:rPr lang="fr-BE" sz="2400" dirty="0" smtClean="0">
                <a:solidFill>
                  <a:schemeClr val="tx1">
                    <a:lumMod val="95000"/>
                  </a:schemeClr>
                </a:solidFill>
                <a:ea typeface="Times New Roman" pitchFamily="18" charset="0"/>
                <a:cs typeface="Arial" pitchFamily="34" charset="0"/>
              </a:rPr>
              <a:t>Planificateur</a:t>
            </a:r>
            <a:endParaRPr lang="fr-BE" sz="2400" dirty="0"/>
          </a:p>
        </p:txBody>
      </p:sp>
      <p:sp>
        <p:nvSpPr>
          <p:cNvPr id="15" name="Rectangle 14"/>
          <p:cNvSpPr/>
          <p:nvPr/>
        </p:nvSpPr>
        <p:spPr>
          <a:xfrm>
            <a:off x="6739359" y="3195392"/>
            <a:ext cx="1413785" cy="461665"/>
          </a:xfrm>
          <a:prstGeom prst="rect">
            <a:avLst/>
          </a:prstGeom>
        </p:spPr>
        <p:txBody>
          <a:bodyPr wrap="none">
            <a:spAutoFit/>
          </a:bodyPr>
          <a:lstStyle/>
          <a:p>
            <a:r>
              <a:rPr lang="fr-BE" sz="2400" dirty="0" smtClean="0">
                <a:solidFill>
                  <a:schemeClr val="tx1">
                    <a:lumMod val="95000"/>
                  </a:schemeClr>
                </a:solidFill>
                <a:ea typeface="Times New Roman" pitchFamily="18" charset="0"/>
                <a:cs typeface="Arial" pitchFamily="34" charset="0"/>
              </a:rPr>
              <a:t>Exécutant</a:t>
            </a:r>
            <a:endParaRPr lang="fr-BE" sz="2400" dirty="0"/>
          </a:p>
        </p:txBody>
      </p:sp>
      <p:cxnSp>
        <p:nvCxnSpPr>
          <p:cNvPr id="18" name="Connecteur droit avec flèche 17"/>
          <p:cNvCxnSpPr>
            <a:stCxn id="14" idx="3"/>
            <a:endCxn id="15" idx="1"/>
          </p:cNvCxnSpPr>
          <p:nvPr/>
        </p:nvCxnSpPr>
        <p:spPr>
          <a:xfrm>
            <a:off x="5443557" y="3426225"/>
            <a:ext cx="1295802" cy="0"/>
          </a:xfrm>
          <a:prstGeom prst="straightConnector1">
            <a:avLst/>
          </a:prstGeom>
          <a:ln>
            <a:solidFill>
              <a:schemeClr val="tx1">
                <a:lumMod val="95000"/>
              </a:schemeClr>
            </a:solidFill>
            <a:headEnd type="none"/>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H2 : Les nouvelles technologies, une assurance du respect des principes de précaution dans l’attaque ? (</a:t>
            </a:r>
            <a:r>
              <a:rPr lang="fr-BE" sz="2200" b="1" dirty="0" smtClean="0">
                <a:solidFill>
                  <a:schemeClr val="tx1">
                    <a:lumMod val="95000"/>
                  </a:schemeClr>
                </a:solidFill>
                <a:ea typeface="Times New Roman" pitchFamily="18" charset="0"/>
                <a:cs typeface="Arial" pitchFamily="34" charset="0"/>
              </a:rPr>
              <a:t>8/8</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539552" y="1275725"/>
            <a:ext cx="8064896" cy="1846659"/>
          </a:xfrm>
          <a:prstGeom prst="rect">
            <a:avLst/>
          </a:prstGeom>
        </p:spPr>
        <p:txBody>
          <a:bodyPr wrap="square">
            <a:spAutoFit/>
          </a:bodyPr>
          <a:lstStyle/>
          <a:p>
            <a:pPr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Revenir à l’étape 1,</a:t>
            </a:r>
            <a:r>
              <a:rPr kumimoji="0" lang="fr-BE" b="1" i="0" u="none" strike="noStrike" cap="none" normalizeH="0" dirty="0" smtClean="0">
                <a:ln>
                  <a:noFill/>
                </a:ln>
                <a:solidFill>
                  <a:schemeClr val="tx1">
                    <a:lumMod val="95000"/>
                  </a:schemeClr>
                </a:solidFill>
                <a:effectLst/>
                <a:ea typeface="Times New Roman" pitchFamily="18" charset="0"/>
                <a:cs typeface="Arial" pitchFamily="34" charset="0"/>
              </a:rPr>
              <a:t> une utopie ?</a:t>
            </a:r>
          </a:p>
          <a:p>
            <a:pPr eaLnBrk="0" fontAlgn="base" hangingPunct="0">
              <a:spcBef>
                <a:spcPct val="0"/>
              </a:spcBef>
              <a:spcAft>
                <a:spcPct val="0"/>
              </a:spcAft>
            </a:pPr>
            <a:endParaRPr lang="fr-BE" sz="1600" dirty="0" smtClean="0">
              <a:solidFill>
                <a:schemeClr val="tx1">
                  <a:lumMod val="95000"/>
                </a:schemeClr>
              </a:solidFill>
              <a:ea typeface="Times New Roman" pitchFamily="18" charset="0"/>
              <a:cs typeface="Arial" pitchFamily="34" charset="0"/>
            </a:endParaRPr>
          </a:p>
          <a:p>
            <a:pPr eaLnBrk="0" fontAlgn="base" hangingPunct="0">
              <a:spcBef>
                <a:spcPct val="0"/>
              </a:spcBef>
              <a:spcAft>
                <a:spcPct val="0"/>
              </a:spcAft>
            </a:pPr>
            <a:r>
              <a:rPr lang="fr-BE" sz="1600" dirty="0" smtClean="0">
                <a:solidFill>
                  <a:schemeClr val="tx1">
                    <a:lumMod val="95000"/>
                  </a:schemeClr>
                </a:solidFill>
                <a:ea typeface="Times New Roman" pitchFamily="18" charset="0"/>
                <a:cs typeface="Arial" pitchFamily="34" charset="0"/>
              </a:rPr>
              <a:t>Un des aspects décisifs des nouvelles technologies :</a:t>
            </a:r>
          </a:p>
          <a:p>
            <a:pPr eaLnBrk="0" fontAlgn="base" hangingPunct="0">
              <a:spcBef>
                <a:spcPct val="0"/>
              </a:spcBef>
              <a:spcAft>
                <a:spcPct val="0"/>
              </a:spcAft>
            </a:pPr>
            <a:endParaRPr lang="fr-BE" sz="1600" dirty="0" smtClean="0">
              <a:solidFill>
                <a:schemeClr val="tx1">
                  <a:lumMod val="95000"/>
                </a:schemeClr>
              </a:solidFill>
              <a:ea typeface="Times New Roman" pitchFamily="18" charset="0"/>
              <a:cs typeface="Arial" pitchFamily="34" charset="0"/>
            </a:endParaRPr>
          </a:p>
          <a:p>
            <a:pPr algn="ctr" eaLnBrk="0" fontAlgn="base" hangingPunct="0">
              <a:spcBef>
                <a:spcPct val="0"/>
              </a:spcBef>
              <a:spcAft>
                <a:spcPct val="0"/>
              </a:spcAft>
            </a:pPr>
            <a:r>
              <a:rPr lang="fr-BE" sz="1600" dirty="0" smtClean="0">
                <a:solidFill>
                  <a:schemeClr val="tx1">
                    <a:lumMod val="95000"/>
                  </a:schemeClr>
                </a:solidFill>
                <a:ea typeface="Times New Roman" pitchFamily="18" charset="0"/>
                <a:cs typeface="Arial" pitchFamily="34" charset="0"/>
              </a:rPr>
              <a:t>Communication</a:t>
            </a:r>
          </a:p>
          <a:p>
            <a:pPr algn="ctr" eaLnBrk="0" fontAlgn="base" hangingPunct="0">
              <a:spcBef>
                <a:spcPct val="0"/>
              </a:spcBef>
              <a:spcAft>
                <a:spcPct val="0"/>
              </a:spcAft>
            </a:pPr>
            <a:r>
              <a:rPr lang="fr-BE" sz="1600" dirty="0" smtClean="0">
                <a:solidFill>
                  <a:schemeClr val="tx1">
                    <a:lumMod val="95000"/>
                  </a:schemeClr>
                </a:solidFill>
                <a:ea typeface="Times New Roman" pitchFamily="18" charset="0"/>
                <a:cs typeface="Arial" pitchFamily="34" charset="0"/>
              </a:rPr>
              <a:t>=</a:t>
            </a:r>
          </a:p>
          <a:p>
            <a:pPr algn="ctr" eaLnBrk="0" fontAlgn="base" hangingPunct="0">
              <a:spcBef>
                <a:spcPct val="0"/>
              </a:spcBef>
              <a:spcAft>
                <a:spcPct val="0"/>
              </a:spcAft>
            </a:pPr>
            <a:r>
              <a:rPr lang="fr-BE" sz="1600" dirty="0" smtClean="0">
                <a:solidFill>
                  <a:schemeClr val="tx1">
                    <a:lumMod val="95000"/>
                  </a:schemeClr>
                </a:solidFill>
                <a:ea typeface="Times New Roman" pitchFamily="18" charset="0"/>
                <a:cs typeface="Arial" pitchFamily="34" charset="0"/>
              </a:rPr>
              <a:t>Chaînes de décision intégrées</a:t>
            </a:r>
          </a:p>
        </p:txBody>
      </p:sp>
      <p:sp>
        <p:nvSpPr>
          <p:cNvPr id="13" name="ZoneTexte 12"/>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
        <p:nvSpPr>
          <p:cNvPr id="14" name="Rectangle 13"/>
          <p:cNvSpPr/>
          <p:nvPr/>
        </p:nvSpPr>
        <p:spPr>
          <a:xfrm>
            <a:off x="3690320" y="3195392"/>
            <a:ext cx="1753237" cy="461665"/>
          </a:xfrm>
          <a:prstGeom prst="rect">
            <a:avLst/>
          </a:prstGeom>
        </p:spPr>
        <p:txBody>
          <a:bodyPr wrap="none">
            <a:spAutoFit/>
          </a:bodyPr>
          <a:lstStyle/>
          <a:p>
            <a:r>
              <a:rPr lang="fr-BE" sz="2400" dirty="0" smtClean="0">
                <a:solidFill>
                  <a:schemeClr val="tx1">
                    <a:lumMod val="95000"/>
                  </a:schemeClr>
                </a:solidFill>
                <a:ea typeface="Times New Roman" pitchFamily="18" charset="0"/>
                <a:cs typeface="Arial" pitchFamily="34" charset="0"/>
              </a:rPr>
              <a:t>Planificateur</a:t>
            </a:r>
            <a:endParaRPr lang="fr-BE" sz="2400" dirty="0"/>
          </a:p>
        </p:txBody>
      </p:sp>
      <p:sp>
        <p:nvSpPr>
          <p:cNvPr id="15" name="Rectangle 14"/>
          <p:cNvSpPr/>
          <p:nvPr/>
        </p:nvSpPr>
        <p:spPr>
          <a:xfrm>
            <a:off x="6739359" y="3195392"/>
            <a:ext cx="1413785" cy="461665"/>
          </a:xfrm>
          <a:prstGeom prst="rect">
            <a:avLst/>
          </a:prstGeom>
        </p:spPr>
        <p:txBody>
          <a:bodyPr wrap="none">
            <a:spAutoFit/>
          </a:bodyPr>
          <a:lstStyle/>
          <a:p>
            <a:r>
              <a:rPr lang="fr-BE" sz="2400" dirty="0" smtClean="0">
                <a:solidFill>
                  <a:schemeClr val="tx1">
                    <a:lumMod val="95000"/>
                  </a:schemeClr>
                </a:solidFill>
                <a:ea typeface="Times New Roman" pitchFamily="18" charset="0"/>
                <a:cs typeface="Arial" pitchFamily="34" charset="0"/>
              </a:rPr>
              <a:t>Exécutant</a:t>
            </a:r>
            <a:endParaRPr lang="fr-BE" sz="2400" dirty="0"/>
          </a:p>
        </p:txBody>
      </p:sp>
      <p:cxnSp>
        <p:nvCxnSpPr>
          <p:cNvPr id="18" name="Connecteur droit avec flèche 17"/>
          <p:cNvCxnSpPr>
            <a:stCxn id="14" idx="3"/>
            <a:endCxn id="15" idx="1"/>
          </p:cNvCxnSpPr>
          <p:nvPr/>
        </p:nvCxnSpPr>
        <p:spPr>
          <a:xfrm>
            <a:off x="5443557" y="3426225"/>
            <a:ext cx="1295802" cy="0"/>
          </a:xfrm>
          <a:prstGeom prst="straightConnector1">
            <a:avLst/>
          </a:prstGeom>
          <a:ln>
            <a:solidFill>
              <a:schemeClr val="tx1">
                <a:lumMod val="9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H2 : Les nouvelles technologies, une assurance du respect des principes de précaution dans l’attaque ? (</a:t>
            </a:r>
            <a:r>
              <a:rPr lang="fr-BE" sz="2200" b="1" dirty="0" smtClean="0">
                <a:solidFill>
                  <a:schemeClr val="tx1">
                    <a:lumMod val="95000"/>
                  </a:schemeClr>
                </a:solidFill>
                <a:ea typeface="Times New Roman" pitchFamily="18" charset="0"/>
                <a:cs typeface="Arial" pitchFamily="34" charset="0"/>
              </a:rPr>
              <a:t>8/8</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539552" y="1275725"/>
            <a:ext cx="8064896" cy="1846659"/>
          </a:xfrm>
          <a:prstGeom prst="rect">
            <a:avLst/>
          </a:prstGeom>
        </p:spPr>
        <p:txBody>
          <a:bodyPr wrap="square">
            <a:spAutoFit/>
          </a:bodyPr>
          <a:lstStyle/>
          <a:p>
            <a:pPr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Revenir à l’étape 1,</a:t>
            </a:r>
            <a:r>
              <a:rPr kumimoji="0" lang="fr-BE" b="1" i="0" u="none" strike="noStrike" cap="none" normalizeH="0" dirty="0" smtClean="0">
                <a:ln>
                  <a:noFill/>
                </a:ln>
                <a:solidFill>
                  <a:schemeClr val="tx1">
                    <a:lumMod val="95000"/>
                  </a:schemeClr>
                </a:solidFill>
                <a:effectLst/>
                <a:ea typeface="Times New Roman" pitchFamily="18" charset="0"/>
                <a:cs typeface="Arial" pitchFamily="34" charset="0"/>
              </a:rPr>
              <a:t> une utopie ?</a:t>
            </a:r>
          </a:p>
          <a:p>
            <a:pPr eaLnBrk="0" fontAlgn="base" hangingPunct="0">
              <a:spcBef>
                <a:spcPct val="0"/>
              </a:spcBef>
              <a:spcAft>
                <a:spcPct val="0"/>
              </a:spcAft>
            </a:pPr>
            <a:endParaRPr lang="fr-BE" sz="1600" dirty="0" smtClean="0">
              <a:solidFill>
                <a:schemeClr val="tx1">
                  <a:lumMod val="95000"/>
                </a:schemeClr>
              </a:solidFill>
              <a:ea typeface="Times New Roman" pitchFamily="18" charset="0"/>
              <a:cs typeface="Arial" pitchFamily="34" charset="0"/>
            </a:endParaRPr>
          </a:p>
          <a:p>
            <a:pPr eaLnBrk="0" fontAlgn="base" hangingPunct="0">
              <a:spcBef>
                <a:spcPct val="0"/>
              </a:spcBef>
              <a:spcAft>
                <a:spcPct val="0"/>
              </a:spcAft>
            </a:pPr>
            <a:r>
              <a:rPr lang="fr-BE" sz="1600" dirty="0" smtClean="0">
                <a:solidFill>
                  <a:schemeClr val="tx1">
                    <a:lumMod val="95000"/>
                  </a:schemeClr>
                </a:solidFill>
                <a:ea typeface="Times New Roman" pitchFamily="18" charset="0"/>
                <a:cs typeface="Arial" pitchFamily="34" charset="0"/>
              </a:rPr>
              <a:t>Un des aspects décisifs des nouvelles technologies :</a:t>
            </a:r>
          </a:p>
          <a:p>
            <a:pPr eaLnBrk="0" fontAlgn="base" hangingPunct="0">
              <a:spcBef>
                <a:spcPct val="0"/>
              </a:spcBef>
              <a:spcAft>
                <a:spcPct val="0"/>
              </a:spcAft>
            </a:pPr>
            <a:endParaRPr lang="fr-BE" sz="1600" dirty="0" smtClean="0">
              <a:solidFill>
                <a:schemeClr val="tx1">
                  <a:lumMod val="95000"/>
                </a:schemeClr>
              </a:solidFill>
              <a:ea typeface="Times New Roman" pitchFamily="18" charset="0"/>
              <a:cs typeface="Arial" pitchFamily="34" charset="0"/>
            </a:endParaRPr>
          </a:p>
          <a:p>
            <a:pPr algn="ctr" eaLnBrk="0" fontAlgn="base" hangingPunct="0">
              <a:spcBef>
                <a:spcPct val="0"/>
              </a:spcBef>
              <a:spcAft>
                <a:spcPct val="0"/>
              </a:spcAft>
            </a:pPr>
            <a:r>
              <a:rPr lang="fr-BE" sz="1600" dirty="0" smtClean="0">
                <a:solidFill>
                  <a:schemeClr val="tx1">
                    <a:lumMod val="95000"/>
                  </a:schemeClr>
                </a:solidFill>
                <a:ea typeface="Times New Roman" pitchFamily="18" charset="0"/>
                <a:cs typeface="Arial" pitchFamily="34" charset="0"/>
              </a:rPr>
              <a:t>Communication</a:t>
            </a:r>
          </a:p>
          <a:p>
            <a:pPr algn="ctr" eaLnBrk="0" fontAlgn="base" hangingPunct="0">
              <a:spcBef>
                <a:spcPct val="0"/>
              </a:spcBef>
              <a:spcAft>
                <a:spcPct val="0"/>
              </a:spcAft>
            </a:pPr>
            <a:r>
              <a:rPr lang="fr-BE" sz="1600" dirty="0" smtClean="0">
                <a:solidFill>
                  <a:schemeClr val="tx1">
                    <a:lumMod val="95000"/>
                  </a:schemeClr>
                </a:solidFill>
                <a:ea typeface="Times New Roman" pitchFamily="18" charset="0"/>
                <a:cs typeface="Arial" pitchFamily="34" charset="0"/>
              </a:rPr>
              <a:t>=</a:t>
            </a:r>
          </a:p>
          <a:p>
            <a:pPr algn="ctr" eaLnBrk="0" fontAlgn="base" hangingPunct="0">
              <a:spcBef>
                <a:spcPct val="0"/>
              </a:spcBef>
              <a:spcAft>
                <a:spcPct val="0"/>
              </a:spcAft>
            </a:pPr>
            <a:r>
              <a:rPr lang="fr-BE" sz="1600" dirty="0" smtClean="0">
                <a:solidFill>
                  <a:schemeClr val="tx1">
                    <a:lumMod val="95000"/>
                  </a:schemeClr>
                </a:solidFill>
                <a:ea typeface="Times New Roman" pitchFamily="18" charset="0"/>
                <a:cs typeface="Arial" pitchFamily="34" charset="0"/>
              </a:rPr>
              <a:t>Chaînes de décision intégrées</a:t>
            </a:r>
          </a:p>
        </p:txBody>
      </p:sp>
      <p:sp>
        <p:nvSpPr>
          <p:cNvPr id="13" name="ZoneTexte 12"/>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
        <p:nvSpPr>
          <p:cNvPr id="14" name="Rectangle 13"/>
          <p:cNvSpPr/>
          <p:nvPr/>
        </p:nvSpPr>
        <p:spPr>
          <a:xfrm>
            <a:off x="3690320" y="3195392"/>
            <a:ext cx="1753237" cy="461665"/>
          </a:xfrm>
          <a:prstGeom prst="rect">
            <a:avLst/>
          </a:prstGeom>
        </p:spPr>
        <p:txBody>
          <a:bodyPr wrap="none">
            <a:spAutoFit/>
          </a:bodyPr>
          <a:lstStyle/>
          <a:p>
            <a:r>
              <a:rPr lang="fr-BE" sz="2400" dirty="0" smtClean="0">
                <a:solidFill>
                  <a:schemeClr val="tx1">
                    <a:lumMod val="95000"/>
                  </a:schemeClr>
                </a:solidFill>
                <a:ea typeface="Times New Roman" pitchFamily="18" charset="0"/>
                <a:cs typeface="Arial" pitchFamily="34" charset="0"/>
              </a:rPr>
              <a:t>Planificateur</a:t>
            </a:r>
            <a:endParaRPr lang="fr-BE" sz="2400" dirty="0"/>
          </a:p>
        </p:txBody>
      </p:sp>
      <p:sp>
        <p:nvSpPr>
          <p:cNvPr id="15" name="Rectangle 14"/>
          <p:cNvSpPr/>
          <p:nvPr/>
        </p:nvSpPr>
        <p:spPr>
          <a:xfrm>
            <a:off x="6739359" y="3195392"/>
            <a:ext cx="1413785" cy="461665"/>
          </a:xfrm>
          <a:prstGeom prst="rect">
            <a:avLst/>
          </a:prstGeom>
        </p:spPr>
        <p:txBody>
          <a:bodyPr wrap="none">
            <a:spAutoFit/>
          </a:bodyPr>
          <a:lstStyle/>
          <a:p>
            <a:r>
              <a:rPr lang="fr-BE" sz="2400" dirty="0" smtClean="0">
                <a:solidFill>
                  <a:schemeClr val="tx1">
                    <a:lumMod val="95000"/>
                  </a:schemeClr>
                </a:solidFill>
                <a:ea typeface="Times New Roman" pitchFamily="18" charset="0"/>
                <a:cs typeface="Arial" pitchFamily="34" charset="0"/>
              </a:rPr>
              <a:t>Exécutant</a:t>
            </a:r>
            <a:endParaRPr lang="fr-BE" sz="2400" dirty="0"/>
          </a:p>
        </p:txBody>
      </p:sp>
      <p:cxnSp>
        <p:nvCxnSpPr>
          <p:cNvPr id="18" name="Connecteur droit avec flèche 17"/>
          <p:cNvCxnSpPr>
            <a:stCxn id="14" idx="3"/>
            <a:endCxn id="15" idx="1"/>
          </p:cNvCxnSpPr>
          <p:nvPr/>
        </p:nvCxnSpPr>
        <p:spPr>
          <a:xfrm>
            <a:off x="5443557" y="3426225"/>
            <a:ext cx="1295802" cy="0"/>
          </a:xfrm>
          <a:prstGeom prst="straightConnector1">
            <a:avLst/>
          </a:prstGeom>
          <a:ln>
            <a:solidFill>
              <a:schemeClr val="tx1">
                <a:lumMod val="9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4" name="ZoneTexte 23"/>
          <p:cNvSpPr txBox="1"/>
          <p:nvPr/>
        </p:nvSpPr>
        <p:spPr>
          <a:xfrm>
            <a:off x="3581140" y="3795040"/>
            <a:ext cx="1944216" cy="1077218"/>
          </a:xfrm>
          <a:prstGeom prst="rect">
            <a:avLst/>
          </a:prstGeom>
          <a:noFill/>
        </p:spPr>
        <p:txBody>
          <a:bodyPr wrap="square" rtlCol="0">
            <a:spAutoFit/>
          </a:bodyPr>
          <a:lstStyle/>
          <a:p>
            <a:pPr algn="ctr"/>
            <a:r>
              <a:rPr lang="fr-BE" sz="1600" dirty="0" smtClean="0">
                <a:solidFill>
                  <a:schemeClr val="tx1">
                    <a:lumMod val="95000"/>
                  </a:schemeClr>
                </a:solidFill>
              </a:rPr>
              <a:t>Doit s’en remettre aux informations fournies par l’exécutant</a:t>
            </a:r>
            <a:endParaRPr lang="fr-BE" sz="16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H2 : Les nouvelles technologies, une assurance du respect des principes de précaution dans l’attaque ? (</a:t>
            </a:r>
            <a:r>
              <a:rPr lang="fr-BE" sz="2200" b="1" dirty="0" smtClean="0">
                <a:solidFill>
                  <a:schemeClr val="tx1">
                    <a:lumMod val="95000"/>
                  </a:schemeClr>
                </a:solidFill>
                <a:ea typeface="Times New Roman" pitchFamily="18" charset="0"/>
                <a:cs typeface="Arial" pitchFamily="34" charset="0"/>
              </a:rPr>
              <a:t>8/8</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539552" y="1275725"/>
            <a:ext cx="8064896" cy="1846659"/>
          </a:xfrm>
          <a:prstGeom prst="rect">
            <a:avLst/>
          </a:prstGeom>
        </p:spPr>
        <p:txBody>
          <a:bodyPr wrap="square">
            <a:spAutoFit/>
          </a:bodyPr>
          <a:lstStyle/>
          <a:p>
            <a:pPr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Revenir à l’étape 1,</a:t>
            </a:r>
            <a:r>
              <a:rPr kumimoji="0" lang="fr-BE" b="1" i="0" u="none" strike="noStrike" cap="none" normalizeH="0" dirty="0" smtClean="0">
                <a:ln>
                  <a:noFill/>
                </a:ln>
                <a:solidFill>
                  <a:schemeClr val="tx1">
                    <a:lumMod val="95000"/>
                  </a:schemeClr>
                </a:solidFill>
                <a:effectLst/>
                <a:ea typeface="Times New Roman" pitchFamily="18" charset="0"/>
                <a:cs typeface="Arial" pitchFamily="34" charset="0"/>
              </a:rPr>
              <a:t> une utopie ?</a:t>
            </a:r>
          </a:p>
          <a:p>
            <a:pPr eaLnBrk="0" fontAlgn="base" hangingPunct="0">
              <a:spcBef>
                <a:spcPct val="0"/>
              </a:spcBef>
              <a:spcAft>
                <a:spcPct val="0"/>
              </a:spcAft>
            </a:pPr>
            <a:endParaRPr lang="fr-BE" sz="1600" dirty="0" smtClean="0">
              <a:solidFill>
                <a:schemeClr val="tx1">
                  <a:lumMod val="95000"/>
                </a:schemeClr>
              </a:solidFill>
              <a:ea typeface="Times New Roman" pitchFamily="18" charset="0"/>
              <a:cs typeface="Arial" pitchFamily="34" charset="0"/>
            </a:endParaRPr>
          </a:p>
          <a:p>
            <a:pPr eaLnBrk="0" fontAlgn="base" hangingPunct="0">
              <a:spcBef>
                <a:spcPct val="0"/>
              </a:spcBef>
              <a:spcAft>
                <a:spcPct val="0"/>
              </a:spcAft>
            </a:pPr>
            <a:r>
              <a:rPr lang="fr-BE" sz="1600" dirty="0" smtClean="0">
                <a:solidFill>
                  <a:schemeClr val="tx1">
                    <a:lumMod val="95000"/>
                  </a:schemeClr>
                </a:solidFill>
                <a:ea typeface="Times New Roman" pitchFamily="18" charset="0"/>
                <a:cs typeface="Arial" pitchFamily="34" charset="0"/>
              </a:rPr>
              <a:t>Un des aspects décisifs des nouvelles technologies :</a:t>
            </a:r>
          </a:p>
          <a:p>
            <a:pPr eaLnBrk="0" fontAlgn="base" hangingPunct="0">
              <a:spcBef>
                <a:spcPct val="0"/>
              </a:spcBef>
              <a:spcAft>
                <a:spcPct val="0"/>
              </a:spcAft>
            </a:pPr>
            <a:endParaRPr lang="fr-BE" sz="1600" dirty="0" smtClean="0">
              <a:solidFill>
                <a:schemeClr val="tx1">
                  <a:lumMod val="95000"/>
                </a:schemeClr>
              </a:solidFill>
              <a:ea typeface="Times New Roman" pitchFamily="18" charset="0"/>
              <a:cs typeface="Arial" pitchFamily="34" charset="0"/>
            </a:endParaRPr>
          </a:p>
          <a:p>
            <a:pPr algn="ctr" eaLnBrk="0" fontAlgn="base" hangingPunct="0">
              <a:spcBef>
                <a:spcPct val="0"/>
              </a:spcBef>
              <a:spcAft>
                <a:spcPct val="0"/>
              </a:spcAft>
            </a:pPr>
            <a:r>
              <a:rPr lang="fr-BE" sz="1600" dirty="0" smtClean="0">
                <a:solidFill>
                  <a:schemeClr val="tx1">
                    <a:lumMod val="95000"/>
                  </a:schemeClr>
                </a:solidFill>
                <a:ea typeface="Times New Roman" pitchFamily="18" charset="0"/>
                <a:cs typeface="Arial" pitchFamily="34" charset="0"/>
              </a:rPr>
              <a:t>Communication</a:t>
            </a:r>
          </a:p>
          <a:p>
            <a:pPr algn="ctr" eaLnBrk="0" fontAlgn="base" hangingPunct="0">
              <a:spcBef>
                <a:spcPct val="0"/>
              </a:spcBef>
              <a:spcAft>
                <a:spcPct val="0"/>
              </a:spcAft>
            </a:pPr>
            <a:r>
              <a:rPr lang="fr-BE" sz="1600" dirty="0" smtClean="0">
                <a:solidFill>
                  <a:schemeClr val="tx1">
                    <a:lumMod val="95000"/>
                  </a:schemeClr>
                </a:solidFill>
                <a:ea typeface="Times New Roman" pitchFamily="18" charset="0"/>
                <a:cs typeface="Arial" pitchFamily="34" charset="0"/>
              </a:rPr>
              <a:t>=</a:t>
            </a:r>
          </a:p>
          <a:p>
            <a:pPr algn="ctr" eaLnBrk="0" fontAlgn="base" hangingPunct="0">
              <a:spcBef>
                <a:spcPct val="0"/>
              </a:spcBef>
              <a:spcAft>
                <a:spcPct val="0"/>
              </a:spcAft>
            </a:pPr>
            <a:r>
              <a:rPr lang="fr-BE" sz="1600" dirty="0" smtClean="0">
                <a:solidFill>
                  <a:schemeClr val="tx1">
                    <a:lumMod val="95000"/>
                  </a:schemeClr>
                </a:solidFill>
                <a:ea typeface="Times New Roman" pitchFamily="18" charset="0"/>
                <a:cs typeface="Arial" pitchFamily="34" charset="0"/>
              </a:rPr>
              <a:t>Chaînes de décision intégrées</a:t>
            </a:r>
          </a:p>
        </p:txBody>
      </p:sp>
      <p:sp>
        <p:nvSpPr>
          <p:cNvPr id="13" name="ZoneTexte 12"/>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
        <p:nvSpPr>
          <p:cNvPr id="11" name="Rectangle 10"/>
          <p:cNvSpPr/>
          <p:nvPr/>
        </p:nvSpPr>
        <p:spPr>
          <a:xfrm>
            <a:off x="376212" y="3202615"/>
            <a:ext cx="2611612" cy="461665"/>
          </a:xfrm>
          <a:prstGeom prst="rect">
            <a:avLst/>
          </a:prstGeom>
        </p:spPr>
        <p:txBody>
          <a:bodyPr wrap="none">
            <a:spAutoFit/>
          </a:bodyPr>
          <a:lstStyle/>
          <a:p>
            <a:r>
              <a:rPr lang="fr-BE" sz="2400" dirty="0" smtClean="0">
                <a:solidFill>
                  <a:schemeClr val="tx1">
                    <a:lumMod val="95000"/>
                  </a:schemeClr>
                </a:solidFill>
                <a:ea typeface="Times New Roman" pitchFamily="18" charset="0"/>
                <a:cs typeface="Arial" pitchFamily="34" charset="0"/>
              </a:rPr>
              <a:t>Conseiller juridique</a:t>
            </a:r>
            <a:endParaRPr lang="fr-BE" sz="2400" dirty="0"/>
          </a:p>
        </p:txBody>
      </p:sp>
      <p:sp>
        <p:nvSpPr>
          <p:cNvPr id="14" name="Rectangle 13"/>
          <p:cNvSpPr/>
          <p:nvPr/>
        </p:nvSpPr>
        <p:spPr>
          <a:xfrm>
            <a:off x="3690320" y="3195392"/>
            <a:ext cx="1753237" cy="461665"/>
          </a:xfrm>
          <a:prstGeom prst="rect">
            <a:avLst/>
          </a:prstGeom>
        </p:spPr>
        <p:txBody>
          <a:bodyPr wrap="none">
            <a:spAutoFit/>
          </a:bodyPr>
          <a:lstStyle/>
          <a:p>
            <a:r>
              <a:rPr lang="fr-BE" sz="2400" dirty="0" smtClean="0">
                <a:solidFill>
                  <a:schemeClr val="tx1">
                    <a:lumMod val="95000"/>
                  </a:schemeClr>
                </a:solidFill>
                <a:ea typeface="Times New Roman" pitchFamily="18" charset="0"/>
                <a:cs typeface="Arial" pitchFamily="34" charset="0"/>
              </a:rPr>
              <a:t>Planificateur</a:t>
            </a:r>
            <a:endParaRPr lang="fr-BE" sz="2400" dirty="0"/>
          </a:p>
        </p:txBody>
      </p:sp>
      <p:sp>
        <p:nvSpPr>
          <p:cNvPr id="15" name="Rectangle 14"/>
          <p:cNvSpPr/>
          <p:nvPr/>
        </p:nvSpPr>
        <p:spPr>
          <a:xfrm>
            <a:off x="6739359" y="3195392"/>
            <a:ext cx="1413785" cy="461665"/>
          </a:xfrm>
          <a:prstGeom prst="rect">
            <a:avLst/>
          </a:prstGeom>
        </p:spPr>
        <p:txBody>
          <a:bodyPr wrap="none">
            <a:spAutoFit/>
          </a:bodyPr>
          <a:lstStyle/>
          <a:p>
            <a:r>
              <a:rPr lang="fr-BE" sz="2400" dirty="0" smtClean="0">
                <a:solidFill>
                  <a:schemeClr val="tx1">
                    <a:lumMod val="95000"/>
                  </a:schemeClr>
                </a:solidFill>
                <a:ea typeface="Times New Roman" pitchFamily="18" charset="0"/>
                <a:cs typeface="Arial" pitchFamily="34" charset="0"/>
              </a:rPr>
              <a:t>Exécutant</a:t>
            </a:r>
            <a:endParaRPr lang="fr-BE" sz="2400" dirty="0"/>
          </a:p>
        </p:txBody>
      </p:sp>
      <p:cxnSp>
        <p:nvCxnSpPr>
          <p:cNvPr id="18" name="Connecteur droit avec flèche 17"/>
          <p:cNvCxnSpPr>
            <a:stCxn id="14" idx="3"/>
            <a:endCxn id="15" idx="1"/>
          </p:cNvCxnSpPr>
          <p:nvPr/>
        </p:nvCxnSpPr>
        <p:spPr>
          <a:xfrm>
            <a:off x="5443557" y="3426225"/>
            <a:ext cx="1295802" cy="0"/>
          </a:xfrm>
          <a:prstGeom prst="straightConnector1">
            <a:avLst/>
          </a:prstGeom>
          <a:ln>
            <a:solidFill>
              <a:schemeClr val="tx1">
                <a:lumMod val="9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 name="Connecteur droit avec flèche 20"/>
          <p:cNvCxnSpPr/>
          <p:nvPr/>
        </p:nvCxnSpPr>
        <p:spPr>
          <a:xfrm flipV="1">
            <a:off x="2878312" y="3426225"/>
            <a:ext cx="846512" cy="2775"/>
          </a:xfrm>
          <a:prstGeom prst="straightConnector1">
            <a:avLst/>
          </a:prstGeom>
          <a:ln>
            <a:solidFill>
              <a:schemeClr val="tx1">
                <a:lumMod val="9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4" name="ZoneTexte 23"/>
          <p:cNvSpPr txBox="1"/>
          <p:nvPr/>
        </p:nvSpPr>
        <p:spPr>
          <a:xfrm>
            <a:off x="3581140" y="3795040"/>
            <a:ext cx="1944216" cy="1077218"/>
          </a:xfrm>
          <a:prstGeom prst="rect">
            <a:avLst/>
          </a:prstGeom>
          <a:noFill/>
        </p:spPr>
        <p:txBody>
          <a:bodyPr wrap="square" rtlCol="0">
            <a:spAutoFit/>
          </a:bodyPr>
          <a:lstStyle/>
          <a:p>
            <a:pPr algn="ctr"/>
            <a:r>
              <a:rPr lang="fr-BE" sz="1600" dirty="0" smtClean="0">
                <a:solidFill>
                  <a:schemeClr val="tx1">
                    <a:lumMod val="95000"/>
                  </a:schemeClr>
                </a:solidFill>
              </a:rPr>
              <a:t>Doit s’en remettre aux informations fournies par l’exécutant</a:t>
            </a:r>
            <a:endParaRPr lang="fr-BE" sz="16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H2 : Les nouvelles technologies, une assurance du respect des principes de précaution dans l’attaque ? (</a:t>
            </a:r>
            <a:r>
              <a:rPr lang="fr-BE" sz="2200" b="1" dirty="0" smtClean="0">
                <a:solidFill>
                  <a:schemeClr val="tx1">
                    <a:lumMod val="95000"/>
                  </a:schemeClr>
                </a:solidFill>
                <a:ea typeface="Times New Roman" pitchFamily="18" charset="0"/>
                <a:cs typeface="Arial" pitchFamily="34" charset="0"/>
              </a:rPr>
              <a:t>8/8</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539552" y="1275725"/>
            <a:ext cx="8064896" cy="1846659"/>
          </a:xfrm>
          <a:prstGeom prst="rect">
            <a:avLst/>
          </a:prstGeom>
        </p:spPr>
        <p:txBody>
          <a:bodyPr wrap="square">
            <a:spAutoFit/>
          </a:bodyPr>
          <a:lstStyle/>
          <a:p>
            <a:pPr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Revenir à l’étape 1,</a:t>
            </a:r>
            <a:r>
              <a:rPr kumimoji="0" lang="fr-BE" b="1" i="0" u="none" strike="noStrike" cap="none" normalizeH="0" dirty="0" smtClean="0">
                <a:ln>
                  <a:noFill/>
                </a:ln>
                <a:solidFill>
                  <a:schemeClr val="tx1">
                    <a:lumMod val="95000"/>
                  </a:schemeClr>
                </a:solidFill>
                <a:effectLst/>
                <a:ea typeface="Times New Roman" pitchFamily="18" charset="0"/>
                <a:cs typeface="Arial" pitchFamily="34" charset="0"/>
              </a:rPr>
              <a:t> une utopie ?</a:t>
            </a:r>
          </a:p>
          <a:p>
            <a:pPr eaLnBrk="0" fontAlgn="base" hangingPunct="0">
              <a:spcBef>
                <a:spcPct val="0"/>
              </a:spcBef>
              <a:spcAft>
                <a:spcPct val="0"/>
              </a:spcAft>
            </a:pPr>
            <a:endParaRPr lang="fr-BE" sz="1600" dirty="0" smtClean="0">
              <a:solidFill>
                <a:schemeClr val="tx1">
                  <a:lumMod val="95000"/>
                </a:schemeClr>
              </a:solidFill>
              <a:ea typeface="Times New Roman" pitchFamily="18" charset="0"/>
              <a:cs typeface="Arial" pitchFamily="34" charset="0"/>
            </a:endParaRPr>
          </a:p>
          <a:p>
            <a:pPr eaLnBrk="0" fontAlgn="base" hangingPunct="0">
              <a:spcBef>
                <a:spcPct val="0"/>
              </a:spcBef>
              <a:spcAft>
                <a:spcPct val="0"/>
              </a:spcAft>
            </a:pPr>
            <a:r>
              <a:rPr lang="fr-BE" sz="1600" dirty="0" smtClean="0">
                <a:solidFill>
                  <a:schemeClr val="tx1">
                    <a:lumMod val="95000"/>
                  </a:schemeClr>
                </a:solidFill>
                <a:ea typeface="Times New Roman" pitchFamily="18" charset="0"/>
                <a:cs typeface="Arial" pitchFamily="34" charset="0"/>
              </a:rPr>
              <a:t>Un des aspects décisifs des nouvelles technologies :</a:t>
            </a:r>
          </a:p>
          <a:p>
            <a:pPr eaLnBrk="0" fontAlgn="base" hangingPunct="0">
              <a:spcBef>
                <a:spcPct val="0"/>
              </a:spcBef>
              <a:spcAft>
                <a:spcPct val="0"/>
              </a:spcAft>
            </a:pPr>
            <a:endParaRPr lang="fr-BE" sz="1600" dirty="0" smtClean="0">
              <a:solidFill>
                <a:schemeClr val="tx1">
                  <a:lumMod val="95000"/>
                </a:schemeClr>
              </a:solidFill>
              <a:ea typeface="Times New Roman" pitchFamily="18" charset="0"/>
              <a:cs typeface="Arial" pitchFamily="34" charset="0"/>
            </a:endParaRPr>
          </a:p>
          <a:p>
            <a:pPr algn="ctr" eaLnBrk="0" fontAlgn="base" hangingPunct="0">
              <a:spcBef>
                <a:spcPct val="0"/>
              </a:spcBef>
              <a:spcAft>
                <a:spcPct val="0"/>
              </a:spcAft>
            </a:pPr>
            <a:r>
              <a:rPr lang="fr-BE" sz="1600" dirty="0" smtClean="0">
                <a:solidFill>
                  <a:schemeClr val="tx1">
                    <a:lumMod val="95000"/>
                  </a:schemeClr>
                </a:solidFill>
                <a:ea typeface="Times New Roman" pitchFamily="18" charset="0"/>
                <a:cs typeface="Arial" pitchFamily="34" charset="0"/>
              </a:rPr>
              <a:t>Communication</a:t>
            </a:r>
          </a:p>
          <a:p>
            <a:pPr algn="ctr" eaLnBrk="0" fontAlgn="base" hangingPunct="0">
              <a:spcBef>
                <a:spcPct val="0"/>
              </a:spcBef>
              <a:spcAft>
                <a:spcPct val="0"/>
              </a:spcAft>
            </a:pPr>
            <a:r>
              <a:rPr lang="fr-BE" sz="1600" dirty="0" smtClean="0">
                <a:solidFill>
                  <a:schemeClr val="tx1">
                    <a:lumMod val="95000"/>
                  </a:schemeClr>
                </a:solidFill>
                <a:ea typeface="Times New Roman" pitchFamily="18" charset="0"/>
                <a:cs typeface="Arial" pitchFamily="34" charset="0"/>
              </a:rPr>
              <a:t>=</a:t>
            </a:r>
          </a:p>
          <a:p>
            <a:pPr algn="ctr" eaLnBrk="0" fontAlgn="base" hangingPunct="0">
              <a:spcBef>
                <a:spcPct val="0"/>
              </a:spcBef>
              <a:spcAft>
                <a:spcPct val="0"/>
              </a:spcAft>
            </a:pPr>
            <a:r>
              <a:rPr lang="fr-BE" sz="1600" dirty="0" smtClean="0">
                <a:solidFill>
                  <a:schemeClr val="tx1">
                    <a:lumMod val="95000"/>
                  </a:schemeClr>
                </a:solidFill>
                <a:ea typeface="Times New Roman" pitchFamily="18" charset="0"/>
                <a:cs typeface="Arial" pitchFamily="34" charset="0"/>
              </a:rPr>
              <a:t>Chaînes de décision intégrées</a:t>
            </a:r>
          </a:p>
        </p:txBody>
      </p:sp>
      <p:sp>
        <p:nvSpPr>
          <p:cNvPr id="13" name="ZoneTexte 12"/>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
        <p:nvSpPr>
          <p:cNvPr id="11" name="Rectangle 10"/>
          <p:cNvSpPr/>
          <p:nvPr/>
        </p:nvSpPr>
        <p:spPr>
          <a:xfrm>
            <a:off x="376212" y="3202615"/>
            <a:ext cx="2611612" cy="461665"/>
          </a:xfrm>
          <a:prstGeom prst="rect">
            <a:avLst/>
          </a:prstGeom>
        </p:spPr>
        <p:txBody>
          <a:bodyPr wrap="none">
            <a:spAutoFit/>
          </a:bodyPr>
          <a:lstStyle/>
          <a:p>
            <a:r>
              <a:rPr lang="fr-BE" sz="2400" dirty="0" smtClean="0">
                <a:solidFill>
                  <a:schemeClr val="tx1">
                    <a:lumMod val="95000"/>
                  </a:schemeClr>
                </a:solidFill>
                <a:ea typeface="Times New Roman" pitchFamily="18" charset="0"/>
                <a:cs typeface="Arial" pitchFamily="34" charset="0"/>
              </a:rPr>
              <a:t>Conseiller juridique</a:t>
            </a:r>
            <a:endParaRPr lang="fr-BE" sz="2400" dirty="0"/>
          </a:p>
        </p:txBody>
      </p:sp>
      <p:sp>
        <p:nvSpPr>
          <p:cNvPr id="14" name="Rectangle 13"/>
          <p:cNvSpPr/>
          <p:nvPr/>
        </p:nvSpPr>
        <p:spPr>
          <a:xfrm>
            <a:off x="3690320" y="3195392"/>
            <a:ext cx="1753237" cy="461665"/>
          </a:xfrm>
          <a:prstGeom prst="rect">
            <a:avLst/>
          </a:prstGeom>
        </p:spPr>
        <p:txBody>
          <a:bodyPr wrap="none">
            <a:spAutoFit/>
          </a:bodyPr>
          <a:lstStyle/>
          <a:p>
            <a:r>
              <a:rPr lang="fr-BE" sz="2400" dirty="0" smtClean="0">
                <a:solidFill>
                  <a:schemeClr val="tx1">
                    <a:lumMod val="95000"/>
                  </a:schemeClr>
                </a:solidFill>
                <a:ea typeface="Times New Roman" pitchFamily="18" charset="0"/>
                <a:cs typeface="Arial" pitchFamily="34" charset="0"/>
              </a:rPr>
              <a:t>Planificateur</a:t>
            </a:r>
            <a:endParaRPr lang="fr-BE" sz="2400" dirty="0"/>
          </a:p>
        </p:txBody>
      </p:sp>
      <p:sp>
        <p:nvSpPr>
          <p:cNvPr id="15" name="Rectangle 14"/>
          <p:cNvSpPr/>
          <p:nvPr/>
        </p:nvSpPr>
        <p:spPr>
          <a:xfrm>
            <a:off x="6739359" y="3195392"/>
            <a:ext cx="1413785" cy="461665"/>
          </a:xfrm>
          <a:prstGeom prst="rect">
            <a:avLst/>
          </a:prstGeom>
        </p:spPr>
        <p:txBody>
          <a:bodyPr wrap="none">
            <a:spAutoFit/>
          </a:bodyPr>
          <a:lstStyle/>
          <a:p>
            <a:r>
              <a:rPr lang="fr-BE" sz="2400" dirty="0" smtClean="0">
                <a:solidFill>
                  <a:schemeClr val="tx1">
                    <a:lumMod val="95000"/>
                  </a:schemeClr>
                </a:solidFill>
                <a:ea typeface="Times New Roman" pitchFamily="18" charset="0"/>
                <a:cs typeface="Arial" pitchFamily="34" charset="0"/>
              </a:rPr>
              <a:t>Exécutant</a:t>
            </a:r>
            <a:endParaRPr lang="fr-BE" sz="2400" dirty="0"/>
          </a:p>
        </p:txBody>
      </p:sp>
      <p:cxnSp>
        <p:nvCxnSpPr>
          <p:cNvPr id="18" name="Connecteur droit avec flèche 17"/>
          <p:cNvCxnSpPr>
            <a:stCxn id="14" idx="3"/>
            <a:endCxn id="15" idx="1"/>
          </p:cNvCxnSpPr>
          <p:nvPr/>
        </p:nvCxnSpPr>
        <p:spPr>
          <a:xfrm>
            <a:off x="5443557" y="3426225"/>
            <a:ext cx="1295802" cy="0"/>
          </a:xfrm>
          <a:prstGeom prst="straightConnector1">
            <a:avLst/>
          </a:prstGeom>
          <a:ln>
            <a:solidFill>
              <a:schemeClr val="tx1">
                <a:lumMod val="9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 name="Connecteur droit avec flèche 20"/>
          <p:cNvCxnSpPr/>
          <p:nvPr/>
        </p:nvCxnSpPr>
        <p:spPr>
          <a:xfrm flipV="1">
            <a:off x="2878312" y="3426225"/>
            <a:ext cx="846512" cy="2775"/>
          </a:xfrm>
          <a:prstGeom prst="straightConnector1">
            <a:avLst/>
          </a:prstGeom>
          <a:ln>
            <a:solidFill>
              <a:schemeClr val="tx1">
                <a:lumMod val="9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4" name="ZoneTexte 23"/>
          <p:cNvSpPr txBox="1"/>
          <p:nvPr/>
        </p:nvSpPr>
        <p:spPr>
          <a:xfrm>
            <a:off x="3581140" y="3795040"/>
            <a:ext cx="1944216" cy="1077218"/>
          </a:xfrm>
          <a:prstGeom prst="rect">
            <a:avLst/>
          </a:prstGeom>
          <a:noFill/>
        </p:spPr>
        <p:txBody>
          <a:bodyPr wrap="square" rtlCol="0">
            <a:spAutoFit/>
          </a:bodyPr>
          <a:lstStyle/>
          <a:p>
            <a:pPr algn="ctr"/>
            <a:r>
              <a:rPr lang="fr-BE" sz="1600" dirty="0" smtClean="0">
                <a:solidFill>
                  <a:schemeClr val="tx1">
                    <a:lumMod val="95000"/>
                  </a:schemeClr>
                </a:solidFill>
              </a:rPr>
              <a:t>Doit s’en remettre aux informations fournies par l’exécutant</a:t>
            </a:r>
            <a:endParaRPr lang="fr-BE" sz="1600" dirty="0">
              <a:solidFill>
                <a:schemeClr val="tx1">
                  <a:lumMod val="95000"/>
                </a:schemeClr>
              </a:solidFill>
            </a:endParaRPr>
          </a:p>
        </p:txBody>
      </p:sp>
      <p:sp>
        <p:nvSpPr>
          <p:cNvPr id="25" name="ZoneTexte 24"/>
          <p:cNvSpPr txBox="1"/>
          <p:nvPr/>
        </p:nvSpPr>
        <p:spPr>
          <a:xfrm>
            <a:off x="6498964" y="3789040"/>
            <a:ext cx="1944216" cy="1323439"/>
          </a:xfrm>
          <a:prstGeom prst="rect">
            <a:avLst/>
          </a:prstGeom>
          <a:noFill/>
        </p:spPr>
        <p:txBody>
          <a:bodyPr wrap="square" rtlCol="0">
            <a:spAutoFit/>
          </a:bodyPr>
          <a:lstStyle/>
          <a:p>
            <a:pPr algn="ctr"/>
            <a:r>
              <a:rPr lang="fr-BE" sz="1600" dirty="0" smtClean="0">
                <a:solidFill>
                  <a:schemeClr val="tx1">
                    <a:lumMod val="95000"/>
                  </a:schemeClr>
                </a:solidFill>
              </a:rPr>
              <a:t>Ajout d’un élément de confiance lié à son équipement ? (ex. : retransmission vidéo)</a:t>
            </a:r>
            <a:endParaRPr lang="fr-BE" sz="1600" dirty="0">
              <a:solidFill>
                <a:schemeClr val="tx1">
                  <a:lumMod val="95000"/>
                </a:schemeClr>
              </a:solidFill>
            </a:endParaRPr>
          </a:p>
        </p:txBody>
      </p:sp>
      <p:sp>
        <p:nvSpPr>
          <p:cNvPr id="26" name="ZoneTexte 25"/>
          <p:cNvSpPr txBox="1"/>
          <p:nvPr/>
        </p:nvSpPr>
        <p:spPr>
          <a:xfrm>
            <a:off x="755576" y="3791942"/>
            <a:ext cx="1944216" cy="1569660"/>
          </a:xfrm>
          <a:prstGeom prst="rect">
            <a:avLst/>
          </a:prstGeom>
          <a:noFill/>
        </p:spPr>
        <p:txBody>
          <a:bodyPr wrap="square" rtlCol="0">
            <a:spAutoFit/>
          </a:bodyPr>
          <a:lstStyle/>
          <a:p>
            <a:pPr algn="ctr"/>
            <a:r>
              <a:rPr lang="fr-BE" sz="1600" dirty="0" smtClean="0">
                <a:solidFill>
                  <a:schemeClr val="tx1">
                    <a:lumMod val="95000"/>
                  </a:schemeClr>
                </a:solidFill>
              </a:rPr>
              <a:t>Un conseil ne supplante pas la décision (US ; Bel?) du commandant et ses éventuelles convictions</a:t>
            </a:r>
            <a:endParaRPr lang="fr-BE" sz="16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188640"/>
            <a:ext cx="8064896" cy="800219"/>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H2 : Les nouvelles technologies, une assurance du respect des principes de précaution dans l’attaque ? (</a:t>
            </a:r>
            <a:r>
              <a:rPr lang="fr-BE" sz="2200" b="1" dirty="0" smtClean="0">
                <a:solidFill>
                  <a:schemeClr val="tx1">
                    <a:lumMod val="95000"/>
                  </a:schemeClr>
                </a:solidFill>
                <a:ea typeface="Times New Roman" pitchFamily="18" charset="0"/>
                <a:cs typeface="Arial" pitchFamily="34" charset="0"/>
              </a:rPr>
              <a:t>8/8</a:t>
            </a:r>
            <a:r>
              <a:rPr lang="fr-BE" sz="2400" b="1" dirty="0" smtClean="0">
                <a:solidFill>
                  <a:schemeClr val="tx1">
                    <a:lumMod val="95000"/>
                  </a:schemeClr>
                </a:solidFill>
                <a:ea typeface="Times New Roman" pitchFamily="18" charset="0"/>
                <a:cs typeface="Arial" pitchFamily="34" charset="0"/>
              </a:rPr>
              <a:t>)</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539552" y="1275725"/>
            <a:ext cx="8064896" cy="1846659"/>
          </a:xfrm>
          <a:prstGeom prst="rect">
            <a:avLst/>
          </a:prstGeom>
        </p:spPr>
        <p:txBody>
          <a:bodyPr wrap="square">
            <a:spAutoFit/>
          </a:bodyPr>
          <a:lstStyle/>
          <a:p>
            <a:pPr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Revenir à l’étape 1,</a:t>
            </a:r>
            <a:r>
              <a:rPr kumimoji="0" lang="fr-BE" b="1" i="0" u="none" strike="noStrike" cap="none" normalizeH="0" dirty="0" smtClean="0">
                <a:ln>
                  <a:noFill/>
                </a:ln>
                <a:solidFill>
                  <a:schemeClr val="tx1">
                    <a:lumMod val="95000"/>
                  </a:schemeClr>
                </a:solidFill>
                <a:effectLst/>
                <a:ea typeface="Times New Roman" pitchFamily="18" charset="0"/>
                <a:cs typeface="Arial" pitchFamily="34" charset="0"/>
              </a:rPr>
              <a:t> une utopie ?</a:t>
            </a:r>
          </a:p>
          <a:p>
            <a:pPr eaLnBrk="0" fontAlgn="base" hangingPunct="0">
              <a:spcBef>
                <a:spcPct val="0"/>
              </a:spcBef>
              <a:spcAft>
                <a:spcPct val="0"/>
              </a:spcAft>
            </a:pPr>
            <a:endParaRPr lang="fr-BE" sz="1600" dirty="0" smtClean="0">
              <a:solidFill>
                <a:schemeClr val="tx1">
                  <a:lumMod val="95000"/>
                </a:schemeClr>
              </a:solidFill>
              <a:ea typeface="Times New Roman" pitchFamily="18" charset="0"/>
              <a:cs typeface="Arial" pitchFamily="34" charset="0"/>
            </a:endParaRPr>
          </a:p>
          <a:p>
            <a:pPr eaLnBrk="0" fontAlgn="base" hangingPunct="0">
              <a:spcBef>
                <a:spcPct val="0"/>
              </a:spcBef>
              <a:spcAft>
                <a:spcPct val="0"/>
              </a:spcAft>
            </a:pPr>
            <a:r>
              <a:rPr lang="fr-BE" sz="1600" dirty="0" smtClean="0">
                <a:solidFill>
                  <a:schemeClr val="tx1">
                    <a:lumMod val="95000"/>
                  </a:schemeClr>
                </a:solidFill>
                <a:ea typeface="Times New Roman" pitchFamily="18" charset="0"/>
                <a:cs typeface="Arial" pitchFamily="34" charset="0"/>
              </a:rPr>
              <a:t>Un des aspects décisifs des nouvelles technologies :</a:t>
            </a:r>
          </a:p>
          <a:p>
            <a:pPr eaLnBrk="0" fontAlgn="base" hangingPunct="0">
              <a:spcBef>
                <a:spcPct val="0"/>
              </a:spcBef>
              <a:spcAft>
                <a:spcPct val="0"/>
              </a:spcAft>
            </a:pPr>
            <a:endParaRPr lang="fr-BE" sz="1600" dirty="0" smtClean="0">
              <a:solidFill>
                <a:schemeClr val="tx1">
                  <a:lumMod val="95000"/>
                </a:schemeClr>
              </a:solidFill>
              <a:ea typeface="Times New Roman" pitchFamily="18" charset="0"/>
              <a:cs typeface="Arial" pitchFamily="34" charset="0"/>
            </a:endParaRPr>
          </a:p>
          <a:p>
            <a:pPr algn="ctr" eaLnBrk="0" fontAlgn="base" hangingPunct="0">
              <a:spcBef>
                <a:spcPct val="0"/>
              </a:spcBef>
              <a:spcAft>
                <a:spcPct val="0"/>
              </a:spcAft>
            </a:pPr>
            <a:r>
              <a:rPr lang="fr-BE" sz="1600" dirty="0" smtClean="0">
                <a:solidFill>
                  <a:schemeClr val="tx1">
                    <a:lumMod val="95000"/>
                  </a:schemeClr>
                </a:solidFill>
                <a:ea typeface="Times New Roman" pitchFamily="18" charset="0"/>
                <a:cs typeface="Arial" pitchFamily="34" charset="0"/>
              </a:rPr>
              <a:t>Communication</a:t>
            </a:r>
          </a:p>
          <a:p>
            <a:pPr algn="ctr" eaLnBrk="0" fontAlgn="base" hangingPunct="0">
              <a:spcBef>
                <a:spcPct val="0"/>
              </a:spcBef>
              <a:spcAft>
                <a:spcPct val="0"/>
              </a:spcAft>
            </a:pPr>
            <a:r>
              <a:rPr lang="fr-BE" sz="1600" dirty="0" smtClean="0">
                <a:solidFill>
                  <a:schemeClr val="tx1">
                    <a:lumMod val="95000"/>
                  </a:schemeClr>
                </a:solidFill>
                <a:ea typeface="Times New Roman" pitchFamily="18" charset="0"/>
                <a:cs typeface="Arial" pitchFamily="34" charset="0"/>
              </a:rPr>
              <a:t>=</a:t>
            </a:r>
          </a:p>
          <a:p>
            <a:pPr algn="ctr" eaLnBrk="0" fontAlgn="base" hangingPunct="0">
              <a:spcBef>
                <a:spcPct val="0"/>
              </a:spcBef>
              <a:spcAft>
                <a:spcPct val="0"/>
              </a:spcAft>
            </a:pPr>
            <a:r>
              <a:rPr lang="fr-BE" sz="1600" dirty="0" smtClean="0">
                <a:solidFill>
                  <a:schemeClr val="tx1">
                    <a:lumMod val="95000"/>
                  </a:schemeClr>
                </a:solidFill>
                <a:ea typeface="Times New Roman" pitchFamily="18" charset="0"/>
                <a:cs typeface="Arial" pitchFamily="34" charset="0"/>
              </a:rPr>
              <a:t>Chaînes de décision intégrées</a:t>
            </a:r>
          </a:p>
        </p:txBody>
      </p:sp>
      <p:sp>
        <p:nvSpPr>
          <p:cNvPr id="13" name="ZoneTexte 12"/>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
        <p:nvSpPr>
          <p:cNvPr id="11" name="Rectangle 10"/>
          <p:cNvSpPr/>
          <p:nvPr/>
        </p:nvSpPr>
        <p:spPr>
          <a:xfrm>
            <a:off x="376212" y="3202615"/>
            <a:ext cx="2611612" cy="461665"/>
          </a:xfrm>
          <a:prstGeom prst="rect">
            <a:avLst/>
          </a:prstGeom>
        </p:spPr>
        <p:txBody>
          <a:bodyPr wrap="none">
            <a:spAutoFit/>
          </a:bodyPr>
          <a:lstStyle/>
          <a:p>
            <a:r>
              <a:rPr lang="fr-BE" sz="2400" dirty="0" smtClean="0">
                <a:solidFill>
                  <a:schemeClr val="tx1">
                    <a:lumMod val="95000"/>
                  </a:schemeClr>
                </a:solidFill>
                <a:ea typeface="Times New Roman" pitchFamily="18" charset="0"/>
                <a:cs typeface="Arial" pitchFamily="34" charset="0"/>
              </a:rPr>
              <a:t>Conseiller juridique</a:t>
            </a:r>
            <a:endParaRPr lang="fr-BE" sz="2400" dirty="0"/>
          </a:p>
        </p:txBody>
      </p:sp>
      <p:sp>
        <p:nvSpPr>
          <p:cNvPr id="14" name="Rectangle 13"/>
          <p:cNvSpPr/>
          <p:nvPr/>
        </p:nvSpPr>
        <p:spPr>
          <a:xfrm>
            <a:off x="3690320" y="3195392"/>
            <a:ext cx="1753237" cy="461665"/>
          </a:xfrm>
          <a:prstGeom prst="rect">
            <a:avLst/>
          </a:prstGeom>
        </p:spPr>
        <p:txBody>
          <a:bodyPr wrap="none">
            <a:spAutoFit/>
          </a:bodyPr>
          <a:lstStyle/>
          <a:p>
            <a:r>
              <a:rPr lang="fr-BE" sz="2400" dirty="0" smtClean="0">
                <a:solidFill>
                  <a:schemeClr val="tx1">
                    <a:lumMod val="95000"/>
                  </a:schemeClr>
                </a:solidFill>
                <a:ea typeface="Times New Roman" pitchFamily="18" charset="0"/>
                <a:cs typeface="Arial" pitchFamily="34" charset="0"/>
              </a:rPr>
              <a:t>Planificateur</a:t>
            </a:r>
            <a:endParaRPr lang="fr-BE" sz="2400" dirty="0"/>
          </a:p>
        </p:txBody>
      </p:sp>
      <p:sp>
        <p:nvSpPr>
          <p:cNvPr id="15" name="Rectangle 14"/>
          <p:cNvSpPr/>
          <p:nvPr/>
        </p:nvSpPr>
        <p:spPr>
          <a:xfrm>
            <a:off x="6739359" y="3195392"/>
            <a:ext cx="1413785" cy="461665"/>
          </a:xfrm>
          <a:prstGeom prst="rect">
            <a:avLst/>
          </a:prstGeom>
        </p:spPr>
        <p:txBody>
          <a:bodyPr wrap="none">
            <a:spAutoFit/>
          </a:bodyPr>
          <a:lstStyle/>
          <a:p>
            <a:r>
              <a:rPr lang="fr-BE" sz="2400" dirty="0" smtClean="0">
                <a:solidFill>
                  <a:schemeClr val="tx1">
                    <a:lumMod val="95000"/>
                  </a:schemeClr>
                </a:solidFill>
                <a:ea typeface="Times New Roman" pitchFamily="18" charset="0"/>
                <a:cs typeface="Arial" pitchFamily="34" charset="0"/>
              </a:rPr>
              <a:t>Exécutant</a:t>
            </a:r>
            <a:endParaRPr lang="fr-BE" sz="2400" dirty="0"/>
          </a:p>
        </p:txBody>
      </p:sp>
      <p:cxnSp>
        <p:nvCxnSpPr>
          <p:cNvPr id="18" name="Connecteur droit avec flèche 17"/>
          <p:cNvCxnSpPr>
            <a:stCxn id="14" idx="3"/>
            <a:endCxn id="15" idx="1"/>
          </p:cNvCxnSpPr>
          <p:nvPr/>
        </p:nvCxnSpPr>
        <p:spPr>
          <a:xfrm>
            <a:off x="5443557" y="3426225"/>
            <a:ext cx="1295802" cy="0"/>
          </a:xfrm>
          <a:prstGeom prst="straightConnector1">
            <a:avLst/>
          </a:prstGeom>
          <a:ln>
            <a:solidFill>
              <a:schemeClr val="tx1">
                <a:lumMod val="9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 name="Connecteur droit avec flèche 20"/>
          <p:cNvCxnSpPr/>
          <p:nvPr/>
        </p:nvCxnSpPr>
        <p:spPr>
          <a:xfrm flipV="1">
            <a:off x="2878312" y="3426225"/>
            <a:ext cx="846512" cy="2775"/>
          </a:xfrm>
          <a:prstGeom prst="straightConnector1">
            <a:avLst/>
          </a:prstGeom>
          <a:ln>
            <a:solidFill>
              <a:schemeClr val="tx1">
                <a:lumMod val="9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4" name="ZoneTexte 23"/>
          <p:cNvSpPr txBox="1"/>
          <p:nvPr/>
        </p:nvSpPr>
        <p:spPr>
          <a:xfrm>
            <a:off x="3581140" y="3795040"/>
            <a:ext cx="1944216" cy="1077218"/>
          </a:xfrm>
          <a:prstGeom prst="rect">
            <a:avLst/>
          </a:prstGeom>
          <a:noFill/>
        </p:spPr>
        <p:txBody>
          <a:bodyPr wrap="square" rtlCol="0">
            <a:spAutoFit/>
          </a:bodyPr>
          <a:lstStyle/>
          <a:p>
            <a:pPr algn="ctr"/>
            <a:r>
              <a:rPr lang="fr-BE" sz="1600" dirty="0" smtClean="0">
                <a:solidFill>
                  <a:schemeClr val="tx1">
                    <a:lumMod val="95000"/>
                  </a:schemeClr>
                </a:solidFill>
              </a:rPr>
              <a:t>Doit s’en remettre aux informations fournies par l’exécutant</a:t>
            </a:r>
            <a:endParaRPr lang="fr-BE" sz="1600" dirty="0">
              <a:solidFill>
                <a:schemeClr val="tx1">
                  <a:lumMod val="95000"/>
                </a:schemeClr>
              </a:solidFill>
            </a:endParaRPr>
          </a:p>
        </p:txBody>
      </p:sp>
      <p:sp>
        <p:nvSpPr>
          <p:cNvPr id="25" name="ZoneTexte 24"/>
          <p:cNvSpPr txBox="1"/>
          <p:nvPr/>
        </p:nvSpPr>
        <p:spPr>
          <a:xfrm>
            <a:off x="6498964" y="3789040"/>
            <a:ext cx="1944216" cy="1323439"/>
          </a:xfrm>
          <a:prstGeom prst="rect">
            <a:avLst/>
          </a:prstGeom>
          <a:noFill/>
        </p:spPr>
        <p:txBody>
          <a:bodyPr wrap="square" rtlCol="0">
            <a:spAutoFit/>
          </a:bodyPr>
          <a:lstStyle/>
          <a:p>
            <a:pPr algn="ctr"/>
            <a:r>
              <a:rPr lang="fr-BE" sz="1600" dirty="0" smtClean="0">
                <a:solidFill>
                  <a:schemeClr val="tx1">
                    <a:lumMod val="95000"/>
                  </a:schemeClr>
                </a:solidFill>
              </a:rPr>
              <a:t>Ajout d’un élément de confiance lié à son équipement ? (ex. : retransmission vidéo)</a:t>
            </a:r>
            <a:endParaRPr lang="fr-BE" sz="1600" dirty="0">
              <a:solidFill>
                <a:schemeClr val="tx1">
                  <a:lumMod val="95000"/>
                </a:schemeClr>
              </a:solidFill>
            </a:endParaRPr>
          </a:p>
        </p:txBody>
      </p:sp>
      <p:sp>
        <p:nvSpPr>
          <p:cNvPr id="26" name="ZoneTexte 25"/>
          <p:cNvSpPr txBox="1"/>
          <p:nvPr/>
        </p:nvSpPr>
        <p:spPr>
          <a:xfrm>
            <a:off x="755576" y="3791942"/>
            <a:ext cx="1944216" cy="1569660"/>
          </a:xfrm>
          <a:prstGeom prst="rect">
            <a:avLst/>
          </a:prstGeom>
          <a:noFill/>
        </p:spPr>
        <p:txBody>
          <a:bodyPr wrap="square" rtlCol="0">
            <a:spAutoFit/>
          </a:bodyPr>
          <a:lstStyle/>
          <a:p>
            <a:pPr algn="ctr"/>
            <a:r>
              <a:rPr lang="fr-BE" sz="1600" dirty="0" smtClean="0">
                <a:solidFill>
                  <a:schemeClr val="tx1">
                    <a:lumMod val="95000"/>
                  </a:schemeClr>
                </a:solidFill>
              </a:rPr>
              <a:t>Un conseil ne supplante pas la décision (US ; Bel?) du commandant et ses éventuelles convictions</a:t>
            </a:r>
            <a:endParaRPr lang="fr-BE" sz="1600" dirty="0">
              <a:solidFill>
                <a:schemeClr val="tx1">
                  <a:lumMod val="95000"/>
                </a:schemeClr>
              </a:solidFill>
            </a:endParaRPr>
          </a:p>
        </p:txBody>
      </p:sp>
      <p:cxnSp>
        <p:nvCxnSpPr>
          <p:cNvPr id="28" name="Connecteur droit avec flèche 27"/>
          <p:cNvCxnSpPr/>
          <p:nvPr/>
        </p:nvCxnSpPr>
        <p:spPr>
          <a:xfrm>
            <a:off x="1727684" y="5361602"/>
            <a:ext cx="6225" cy="228315"/>
          </a:xfrm>
          <a:prstGeom prst="straightConnector1">
            <a:avLst/>
          </a:prstGeom>
          <a:ln>
            <a:solidFill>
              <a:schemeClr val="tx1">
                <a:lumMod val="95000"/>
              </a:schemeClr>
            </a:solidFill>
            <a:tailEnd type="arrow"/>
          </a:ln>
        </p:spPr>
        <p:style>
          <a:lnRef idx="1">
            <a:schemeClr val="accent1"/>
          </a:lnRef>
          <a:fillRef idx="0">
            <a:schemeClr val="accent1"/>
          </a:fillRef>
          <a:effectRef idx="0">
            <a:schemeClr val="accent1"/>
          </a:effectRef>
          <a:fontRef idx="minor">
            <a:schemeClr val="tx1"/>
          </a:fontRef>
        </p:style>
      </p:cxnSp>
      <p:sp>
        <p:nvSpPr>
          <p:cNvPr id="32" name="ZoneTexte 31"/>
          <p:cNvSpPr txBox="1"/>
          <p:nvPr/>
        </p:nvSpPr>
        <p:spPr>
          <a:xfrm>
            <a:off x="179512" y="5550331"/>
            <a:ext cx="5688632" cy="954107"/>
          </a:xfrm>
          <a:prstGeom prst="rect">
            <a:avLst/>
          </a:prstGeom>
          <a:noFill/>
        </p:spPr>
        <p:txBody>
          <a:bodyPr wrap="square" rtlCol="0">
            <a:spAutoFit/>
          </a:bodyPr>
          <a:lstStyle/>
          <a:p>
            <a:pPr algn="r"/>
            <a:r>
              <a:rPr lang="fr-BE" sz="1600" dirty="0" smtClean="0">
                <a:solidFill>
                  <a:schemeClr val="tx1">
                    <a:lumMod val="95000"/>
                  </a:schemeClr>
                </a:solidFill>
              </a:rPr>
              <a:t>Objectif du CICR : formation des conseillers  juridiques, visant </a:t>
            </a:r>
            <a:r>
              <a:rPr lang="fr-BE" sz="1600" b="1" dirty="0" smtClean="0">
                <a:solidFill>
                  <a:schemeClr val="tx1">
                    <a:lumMod val="95000"/>
                  </a:schemeClr>
                </a:solidFill>
              </a:rPr>
              <a:t>« […] à se faire entendre dans la chaîne de commandement » </a:t>
            </a:r>
            <a:r>
              <a:rPr lang="fr-BE" sz="1200" dirty="0" smtClean="0">
                <a:solidFill>
                  <a:schemeClr val="tx1">
                    <a:lumMod val="95000"/>
                  </a:schemeClr>
                </a:solidFill>
              </a:rPr>
              <a:t>(Source : CICR, </a:t>
            </a:r>
            <a:r>
              <a:rPr lang="fr-BE" sz="1200" i="1" dirty="0" smtClean="0">
                <a:solidFill>
                  <a:schemeClr val="tx1">
                    <a:lumMod val="95000"/>
                  </a:schemeClr>
                </a:solidFill>
              </a:rPr>
              <a:t>Le droit international </a:t>
            </a:r>
            <a:r>
              <a:rPr lang="fr-BE" sz="1200" i="1" dirty="0" err="1" smtClean="0">
                <a:solidFill>
                  <a:schemeClr val="tx1">
                    <a:lumMod val="95000"/>
                  </a:schemeClr>
                </a:solidFill>
              </a:rPr>
              <a:t>humani!taire</a:t>
            </a:r>
            <a:r>
              <a:rPr lang="fr-BE" sz="1200" i="1" dirty="0" smtClean="0">
                <a:solidFill>
                  <a:schemeClr val="tx1">
                    <a:lumMod val="95000"/>
                  </a:schemeClr>
                </a:solidFill>
              </a:rPr>
              <a:t> et les dé&amp;fis posés par les conflits armés contemporains (03/IC/09), p. 60.)</a:t>
            </a:r>
            <a:endParaRPr lang="fr-BE" sz="1200" dirty="0">
              <a:solidFill>
                <a:schemeClr val="tx1">
                  <a:lumMod val="95000"/>
                </a:schemeClr>
              </a:solidFill>
            </a:endParaRPr>
          </a:p>
        </p:txBody>
      </p:sp>
    </p:spTree>
  </p:cSld>
  <p:clrMapOvr>
    <a:masterClrMapping/>
  </p:clrMapOvr>
  <p:transition>
    <p:fade/>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621849"/>
            <a:ext cx="8064896" cy="430887"/>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Conclusions</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 name="ZoneTexte 12"/>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
        <p:nvSpPr>
          <p:cNvPr id="17" name="Rectangle 16"/>
          <p:cNvSpPr/>
          <p:nvPr/>
        </p:nvSpPr>
        <p:spPr>
          <a:xfrm>
            <a:off x="539552" y="1275725"/>
            <a:ext cx="8064896" cy="1046440"/>
          </a:xfrm>
          <a:prstGeom prst="rect">
            <a:avLst/>
          </a:prstGeom>
        </p:spPr>
        <p:txBody>
          <a:bodyPr wrap="square">
            <a:spAutoFit/>
          </a:bodyPr>
          <a:lstStyle/>
          <a:p>
            <a:pPr eaLnBrk="0" fontAlgn="base" hangingPunct="0">
              <a:spcBef>
                <a:spcPct val="0"/>
              </a:spcBef>
              <a:spcAft>
                <a:spcPct val="0"/>
              </a:spcAft>
            </a:pPr>
            <a:endParaRPr lang="fr-BE" sz="1600" b="1" dirty="0" smtClean="0">
              <a:solidFill>
                <a:schemeClr val="tx1">
                  <a:lumMod val="95000"/>
                </a:schemeClr>
              </a:solidFill>
              <a:ea typeface="Times New Roman" pitchFamily="18" charset="0"/>
              <a:cs typeface="Arial" pitchFamily="34" charset="0"/>
            </a:endParaRPr>
          </a:p>
          <a:p>
            <a:pPr lvl="0" eaLnBrk="0" fontAlgn="base" hangingPunct="0">
              <a:spcBef>
                <a:spcPct val="0"/>
              </a:spcBef>
              <a:spcAft>
                <a:spcPct val="0"/>
              </a:spcAft>
            </a:pPr>
            <a:endParaRPr kumimoji="0" lang="fr-BE" sz="1600"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lvl="0" eaLnBrk="0" fontAlgn="base" hangingPunct="0">
              <a:spcBef>
                <a:spcPct val="0"/>
              </a:spcBef>
              <a:spcAft>
                <a:spcPct val="0"/>
              </a:spcAft>
            </a:pPr>
            <a:endPar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marL="342900" lvl="0" indent="-342900" algn="r" eaLnBrk="0" fontAlgn="base" hangingPunct="0">
              <a:spcBef>
                <a:spcPct val="0"/>
              </a:spcBef>
              <a:spcAft>
                <a:spcPct val="0"/>
              </a:spcAft>
            </a:pPr>
            <a:endParaRPr lang="fr-BE" sz="1200" dirty="0" smtClean="0">
              <a:solidFill>
                <a:schemeClr val="tx1">
                  <a:lumMod val="95000"/>
                </a:schemeClr>
              </a:solidFill>
              <a:ea typeface="Times New Roman" pitchFamily="18" charset="0"/>
              <a:cs typeface="Arial" pitchFamily="34" charset="0"/>
            </a:endParaRPr>
          </a:p>
        </p:txBody>
      </p:sp>
    </p:spTree>
  </p:cSld>
  <p:clrMapOvr>
    <a:masterClrMapping/>
  </p:clrMapOvr>
  <p:transition>
    <p:fade/>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621849"/>
            <a:ext cx="8064896" cy="430887"/>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Conclusions</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 name="ZoneTexte 12"/>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
        <p:nvSpPr>
          <p:cNvPr id="17" name="Rectangle 16"/>
          <p:cNvSpPr/>
          <p:nvPr/>
        </p:nvSpPr>
        <p:spPr>
          <a:xfrm>
            <a:off x="539552" y="1275725"/>
            <a:ext cx="8064896" cy="2800767"/>
          </a:xfrm>
          <a:prstGeom prst="rect">
            <a:avLst/>
          </a:prstGeom>
        </p:spPr>
        <p:txBody>
          <a:bodyPr wrap="square">
            <a:spAutoFit/>
          </a:bodyPr>
          <a:lstStyle/>
          <a:p>
            <a:pPr lvl="0"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Conclusions H2</a:t>
            </a:r>
          </a:p>
          <a:p>
            <a:pPr lvl="0" eaLnBrk="0" fontAlgn="base" hangingPunct="0">
              <a:spcBef>
                <a:spcPct val="0"/>
              </a:spcBef>
              <a:spcAft>
                <a:spcPct val="0"/>
              </a:spcAft>
            </a:pPr>
            <a:endParaRPr lang="fr-BE" sz="1600" dirty="0" smtClean="0">
              <a:solidFill>
                <a:schemeClr val="tx1">
                  <a:lumMod val="95000"/>
                </a:schemeClr>
              </a:solidFill>
              <a:ea typeface="Times New Roman" pitchFamily="18" charset="0"/>
              <a:cs typeface="Arial" pitchFamily="34" charset="0"/>
            </a:endParaRPr>
          </a:p>
          <a:p>
            <a:pPr lvl="0" eaLnBrk="0" fontAlgn="base" hangingPunct="0">
              <a:spcBef>
                <a:spcPct val="0"/>
              </a:spcBef>
              <a:spcAft>
                <a:spcPct val="0"/>
              </a:spcAft>
            </a:pPr>
            <a:r>
              <a:rPr lang="fr-BE" sz="1600" dirty="0" smtClean="0">
                <a:solidFill>
                  <a:schemeClr val="tx1">
                    <a:lumMod val="95000"/>
                  </a:schemeClr>
                </a:solidFill>
                <a:ea typeface="Times New Roman" pitchFamily="18" charset="0"/>
                <a:cs typeface="Arial" pitchFamily="34" charset="0"/>
              </a:rPr>
              <a:t>Hypothèse de travail </a:t>
            </a:r>
            <a:r>
              <a:rPr lang="fr-BE" sz="1600" i="1" dirty="0" smtClean="0">
                <a:solidFill>
                  <a:schemeClr val="tx1">
                    <a:lumMod val="95000"/>
                  </a:schemeClr>
                </a:solidFill>
                <a:ea typeface="Times New Roman" pitchFamily="18" charset="0"/>
                <a:cs typeface="Arial" pitchFamily="34" charset="0"/>
              </a:rPr>
              <a:t>« Les nouvelles technologies, en ce qu’elles constituent une extension du champ du pratiquement possible pour les membres des forces armées, assurent un respect plus étroit des principes de précaution dans l’attaque »</a:t>
            </a:r>
          </a:p>
          <a:p>
            <a:pPr lvl="0" eaLnBrk="0" fontAlgn="base" hangingPunct="0">
              <a:spcBef>
                <a:spcPct val="0"/>
              </a:spcBef>
              <a:spcAft>
                <a:spcPct val="0"/>
              </a:spcAft>
              <a:buFont typeface="Wingdings" pitchFamily="2" charset="2"/>
              <a:buChar char="à"/>
            </a:pPr>
            <a:r>
              <a:rPr kumimoji="0" lang="fr-BE" sz="1600" i="0" u="none" strike="noStrike" cap="none" normalizeH="0" baseline="0" dirty="0" smtClean="0">
                <a:ln>
                  <a:noFill/>
                </a:ln>
                <a:solidFill>
                  <a:schemeClr val="tx1">
                    <a:lumMod val="95000"/>
                  </a:schemeClr>
                </a:solidFill>
                <a:effectLst/>
                <a:ea typeface="Times New Roman" pitchFamily="18" charset="0"/>
                <a:cs typeface="Arial" pitchFamily="34" charset="0"/>
                <a:sym typeface="Wingdings" pitchFamily="2" charset="2"/>
              </a:rPr>
              <a:t>Invalidée.</a:t>
            </a:r>
          </a:p>
          <a:p>
            <a:pPr lvl="0" eaLnBrk="0" fontAlgn="base" hangingPunct="0">
              <a:spcBef>
                <a:spcPct val="0"/>
              </a:spcBef>
              <a:spcAft>
                <a:spcPct val="0"/>
              </a:spcAft>
              <a:buFont typeface="Wingdings" pitchFamily="2" charset="2"/>
              <a:buChar char="à"/>
            </a:pPr>
            <a:endParaRPr lang="fr-BE" sz="1600" dirty="0" smtClean="0">
              <a:solidFill>
                <a:schemeClr val="tx1">
                  <a:lumMod val="95000"/>
                </a:schemeClr>
              </a:solidFill>
              <a:ea typeface="Times New Roman" pitchFamily="18" charset="0"/>
              <a:cs typeface="Arial" pitchFamily="34" charset="0"/>
              <a:sym typeface="Wingdings" pitchFamily="2" charset="2"/>
            </a:endParaRPr>
          </a:p>
          <a:p>
            <a:pPr eaLnBrk="0" fontAlgn="base" hangingPunct="0">
              <a:spcBef>
                <a:spcPct val="0"/>
              </a:spcBef>
              <a:spcAft>
                <a:spcPct val="0"/>
              </a:spcAft>
            </a:pPr>
            <a:endParaRPr lang="fr-BE" sz="1600" b="1" dirty="0" smtClean="0">
              <a:solidFill>
                <a:schemeClr val="tx1">
                  <a:lumMod val="95000"/>
                </a:schemeClr>
              </a:solidFill>
              <a:ea typeface="Times New Roman" pitchFamily="18" charset="0"/>
              <a:cs typeface="Arial" pitchFamily="34" charset="0"/>
            </a:endParaRPr>
          </a:p>
          <a:p>
            <a:pPr lvl="0" eaLnBrk="0" fontAlgn="base" hangingPunct="0">
              <a:spcBef>
                <a:spcPct val="0"/>
              </a:spcBef>
              <a:spcAft>
                <a:spcPct val="0"/>
              </a:spcAft>
            </a:pPr>
            <a:endParaRPr kumimoji="0" lang="fr-BE" sz="1600"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lvl="0" eaLnBrk="0" fontAlgn="base" hangingPunct="0">
              <a:spcBef>
                <a:spcPct val="0"/>
              </a:spcBef>
              <a:spcAft>
                <a:spcPct val="0"/>
              </a:spcAft>
            </a:pPr>
            <a:endPar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marL="342900" lvl="0" indent="-342900" algn="r" eaLnBrk="0" fontAlgn="base" hangingPunct="0">
              <a:spcBef>
                <a:spcPct val="0"/>
              </a:spcBef>
              <a:spcAft>
                <a:spcPct val="0"/>
              </a:spcAft>
            </a:pPr>
            <a:endParaRPr lang="fr-BE" sz="1200" dirty="0" smtClean="0">
              <a:solidFill>
                <a:schemeClr val="tx1">
                  <a:lumMod val="95000"/>
                </a:schemeClr>
              </a:solidFill>
              <a:ea typeface="Times New Roman" pitchFamily="18" charset="0"/>
              <a:cs typeface="Arial" pitchFamily="34" charset="0"/>
            </a:endParaRPr>
          </a:p>
        </p:txBody>
      </p:sp>
    </p:spTree>
  </p:cSld>
  <p:clrMapOvr>
    <a:masterClrMapping/>
  </p:clrMapOvr>
  <p:transition>
    <p:fade/>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621849"/>
            <a:ext cx="8064896" cy="430887"/>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Conclusions</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 name="ZoneTexte 12"/>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
        <p:nvSpPr>
          <p:cNvPr id="17" name="Rectangle 16"/>
          <p:cNvSpPr/>
          <p:nvPr/>
        </p:nvSpPr>
        <p:spPr>
          <a:xfrm>
            <a:off x="539552" y="1275725"/>
            <a:ext cx="8064896" cy="5509200"/>
          </a:xfrm>
          <a:prstGeom prst="rect">
            <a:avLst/>
          </a:prstGeom>
        </p:spPr>
        <p:txBody>
          <a:bodyPr wrap="square">
            <a:spAutoFit/>
          </a:bodyPr>
          <a:lstStyle/>
          <a:p>
            <a:pPr lvl="0" eaLnBrk="0" fontAlgn="base" hangingPunct="0">
              <a:spcBef>
                <a:spcPct val="0"/>
              </a:spcBef>
              <a:spcAft>
                <a:spcPct val="0"/>
              </a:spcAft>
            </a:pPr>
            <a:r>
              <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rPr>
              <a:t>Conclusions H2</a:t>
            </a:r>
          </a:p>
          <a:p>
            <a:pPr lvl="0" eaLnBrk="0" fontAlgn="base" hangingPunct="0">
              <a:spcBef>
                <a:spcPct val="0"/>
              </a:spcBef>
              <a:spcAft>
                <a:spcPct val="0"/>
              </a:spcAft>
            </a:pPr>
            <a:endParaRPr lang="fr-BE" sz="1600" dirty="0" smtClean="0">
              <a:solidFill>
                <a:schemeClr val="tx1">
                  <a:lumMod val="95000"/>
                </a:schemeClr>
              </a:solidFill>
              <a:ea typeface="Times New Roman" pitchFamily="18" charset="0"/>
              <a:cs typeface="Arial" pitchFamily="34" charset="0"/>
            </a:endParaRPr>
          </a:p>
          <a:p>
            <a:pPr lvl="0" eaLnBrk="0" fontAlgn="base" hangingPunct="0">
              <a:spcBef>
                <a:spcPct val="0"/>
              </a:spcBef>
              <a:spcAft>
                <a:spcPct val="0"/>
              </a:spcAft>
            </a:pPr>
            <a:r>
              <a:rPr lang="fr-BE" sz="1600" dirty="0" smtClean="0">
                <a:solidFill>
                  <a:schemeClr val="tx1">
                    <a:lumMod val="95000"/>
                  </a:schemeClr>
                </a:solidFill>
                <a:ea typeface="Times New Roman" pitchFamily="18" charset="0"/>
                <a:cs typeface="Arial" pitchFamily="34" charset="0"/>
              </a:rPr>
              <a:t>Hypothèse de travail </a:t>
            </a:r>
            <a:r>
              <a:rPr lang="fr-BE" sz="1600" i="1" dirty="0" smtClean="0">
                <a:solidFill>
                  <a:schemeClr val="tx1">
                    <a:lumMod val="95000"/>
                  </a:schemeClr>
                </a:solidFill>
                <a:ea typeface="Times New Roman" pitchFamily="18" charset="0"/>
                <a:cs typeface="Arial" pitchFamily="34" charset="0"/>
              </a:rPr>
              <a:t>« Les nouvelles technologies, en ce qu’elles constituent une extension du champ du pratiquement possible pour les membres des forces armées, assurent un respect plus étroit des principes de précaution dans l’attaque »</a:t>
            </a:r>
          </a:p>
          <a:p>
            <a:pPr lvl="0" eaLnBrk="0" fontAlgn="base" hangingPunct="0">
              <a:spcBef>
                <a:spcPct val="0"/>
              </a:spcBef>
              <a:spcAft>
                <a:spcPct val="0"/>
              </a:spcAft>
              <a:buFont typeface="Wingdings" pitchFamily="2" charset="2"/>
              <a:buChar char="à"/>
            </a:pPr>
            <a:r>
              <a:rPr kumimoji="0" lang="fr-BE" sz="1600" i="0" u="none" strike="noStrike" cap="none" normalizeH="0" baseline="0" dirty="0" smtClean="0">
                <a:ln>
                  <a:noFill/>
                </a:ln>
                <a:solidFill>
                  <a:schemeClr val="tx1">
                    <a:lumMod val="95000"/>
                  </a:schemeClr>
                </a:solidFill>
                <a:effectLst/>
                <a:ea typeface="Times New Roman" pitchFamily="18" charset="0"/>
                <a:cs typeface="Arial" pitchFamily="34" charset="0"/>
                <a:sym typeface="Wingdings" pitchFamily="2" charset="2"/>
              </a:rPr>
              <a:t>Invalidée.</a:t>
            </a:r>
          </a:p>
          <a:p>
            <a:pPr lvl="0" eaLnBrk="0" fontAlgn="base" hangingPunct="0">
              <a:spcBef>
                <a:spcPct val="0"/>
              </a:spcBef>
              <a:spcAft>
                <a:spcPct val="0"/>
              </a:spcAft>
              <a:buFont typeface="Wingdings" pitchFamily="2" charset="2"/>
              <a:buChar char="à"/>
            </a:pPr>
            <a:endParaRPr lang="fr-BE" sz="1600" dirty="0" smtClean="0">
              <a:solidFill>
                <a:schemeClr val="tx1">
                  <a:lumMod val="95000"/>
                </a:schemeClr>
              </a:solidFill>
              <a:ea typeface="Times New Roman" pitchFamily="18" charset="0"/>
              <a:cs typeface="Arial" pitchFamily="34" charset="0"/>
              <a:sym typeface="Wingdings" pitchFamily="2" charset="2"/>
            </a:endParaRPr>
          </a:p>
          <a:p>
            <a:pPr eaLnBrk="0" fontAlgn="base" hangingPunct="0">
              <a:spcBef>
                <a:spcPct val="0"/>
              </a:spcBef>
              <a:spcAft>
                <a:spcPct val="0"/>
              </a:spcAft>
            </a:pPr>
            <a:r>
              <a:rPr lang="fr-BE" sz="1600" b="1" dirty="0" smtClean="0">
                <a:solidFill>
                  <a:schemeClr val="tx1">
                    <a:lumMod val="95000"/>
                  </a:schemeClr>
                </a:solidFill>
                <a:ea typeface="Times New Roman" pitchFamily="18" charset="0"/>
                <a:cs typeface="Arial" pitchFamily="34" charset="0"/>
              </a:rPr>
              <a:t>Conclusions  générales</a:t>
            </a:r>
          </a:p>
          <a:p>
            <a:pPr algn="ctr" eaLnBrk="0" fontAlgn="base" hangingPunct="0">
              <a:spcBef>
                <a:spcPct val="0"/>
              </a:spcBef>
              <a:spcAft>
                <a:spcPct val="0"/>
              </a:spcAft>
            </a:pPr>
            <a:r>
              <a:rPr lang="fr-BE" sz="1600" i="1" dirty="0" smtClean="0">
                <a:solidFill>
                  <a:schemeClr val="tx1">
                    <a:lumMod val="95000"/>
                  </a:schemeClr>
                </a:solidFill>
                <a:ea typeface="Times New Roman" pitchFamily="18" charset="0"/>
                <a:cs typeface="Arial" pitchFamily="34" charset="0"/>
              </a:rPr>
              <a:t>Le développement de nouvelles technologies appuyant l’essor de la guerre aérienne contemporaine </a:t>
            </a:r>
            <a:r>
              <a:rPr lang="fr-BE" sz="1600" b="1" i="1" dirty="0" smtClean="0">
                <a:solidFill>
                  <a:schemeClr val="tx1">
                    <a:lumMod val="95000"/>
                  </a:schemeClr>
                </a:solidFill>
                <a:ea typeface="Times New Roman" pitchFamily="18" charset="0"/>
                <a:cs typeface="Arial" pitchFamily="34" charset="0"/>
              </a:rPr>
              <a:t>ne constitue ni un facteur nécessaire ni un facteur suffisant assurant aux belligérants de mener leurs actions de manière compatible avec les principes de précaution </a:t>
            </a:r>
            <a:r>
              <a:rPr lang="fr-BE" sz="1600" i="1" dirty="0" smtClean="0">
                <a:solidFill>
                  <a:schemeClr val="tx1">
                    <a:lumMod val="95000"/>
                  </a:schemeClr>
                </a:solidFill>
                <a:ea typeface="Times New Roman" pitchFamily="18" charset="0"/>
                <a:cs typeface="Arial" pitchFamily="34" charset="0"/>
              </a:rPr>
              <a:t>en droit international humanitaire. Bien que ces nouvelles technologies constituent </a:t>
            </a:r>
            <a:r>
              <a:rPr lang="fr-BE" sz="1600" b="1" i="1" dirty="0" smtClean="0">
                <a:solidFill>
                  <a:schemeClr val="tx1">
                    <a:lumMod val="95000"/>
                  </a:schemeClr>
                </a:solidFill>
                <a:ea typeface="Times New Roman" pitchFamily="18" charset="0"/>
                <a:cs typeface="Arial" pitchFamily="34" charset="0"/>
              </a:rPr>
              <a:t>un des outils améliorant la </a:t>
            </a:r>
            <a:r>
              <a:rPr lang="fr-BE" sz="1600" b="1" i="1" dirty="0" err="1" smtClean="0">
                <a:solidFill>
                  <a:schemeClr val="tx1">
                    <a:lumMod val="95000"/>
                  </a:schemeClr>
                </a:solidFill>
                <a:ea typeface="Times New Roman" pitchFamily="18" charset="0"/>
                <a:cs typeface="Arial" pitchFamily="34" charset="0"/>
              </a:rPr>
              <a:t>precision</a:t>
            </a:r>
            <a:r>
              <a:rPr lang="fr-BE" sz="1600" b="1" i="1" dirty="0" smtClean="0">
                <a:solidFill>
                  <a:schemeClr val="tx1">
                    <a:lumMod val="95000"/>
                  </a:schemeClr>
                </a:solidFill>
                <a:ea typeface="Times New Roman" pitchFamily="18" charset="0"/>
                <a:cs typeface="Arial" pitchFamily="34" charset="0"/>
              </a:rPr>
              <a:t> et l’</a:t>
            </a:r>
            <a:r>
              <a:rPr lang="fr-BE" sz="1600" b="1" i="1" dirty="0" err="1" smtClean="0">
                <a:solidFill>
                  <a:schemeClr val="tx1">
                    <a:lumMod val="95000"/>
                  </a:schemeClr>
                </a:solidFill>
                <a:ea typeface="Times New Roman" pitchFamily="18" charset="0"/>
                <a:cs typeface="Arial" pitchFamily="34" charset="0"/>
              </a:rPr>
              <a:t>accuracy</a:t>
            </a:r>
            <a:r>
              <a:rPr lang="fr-BE" sz="1600" i="1" dirty="0" smtClean="0">
                <a:solidFill>
                  <a:schemeClr val="tx1">
                    <a:lumMod val="95000"/>
                  </a:schemeClr>
                </a:solidFill>
                <a:ea typeface="Times New Roman" pitchFamily="18" charset="0"/>
                <a:cs typeface="Arial" pitchFamily="34" charset="0"/>
              </a:rPr>
              <a:t> des belligérants en disposant, cet outil peut également </a:t>
            </a:r>
            <a:r>
              <a:rPr lang="fr-BE" sz="1600" b="1" i="1" dirty="0" smtClean="0">
                <a:solidFill>
                  <a:schemeClr val="tx1">
                    <a:lumMod val="95000"/>
                  </a:schemeClr>
                </a:solidFill>
                <a:ea typeface="Times New Roman" pitchFamily="18" charset="0"/>
                <a:cs typeface="Arial" pitchFamily="34" charset="0"/>
              </a:rPr>
              <a:t>entraîner une variété d’effets pervers</a:t>
            </a:r>
            <a:r>
              <a:rPr lang="fr-BE" sz="1600" i="1" dirty="0" smtClean="0">
                <a:solidFill>
                  <a:schemeClr val="tx1">
                    <a:lumMod val="95000"/>
                  </a:schemeClr>
                </a:solidFill>
                <a:ea typeface="Times New Roman" pitchFamily="18" charset="0"/>
                <a:cs typeface="Arial" pitchFamily="34" charset="0"/>
              </a:rPr>
              <a:t> venant potentiellement entraver le respect des principes de précaution. Ultimement, </a:t>
            </a:r>
            <a:r>
              <a:rPr lang="fr-BE" sz="1600" b="1" i="1" dirty="0" smtClean="0">
                <a:solidFill>
                  <a:schemeClr val="tx1">
                    <a:lumMod val="95000"/>
                  </a:schemeClr>
                </a:solidFill>
                <a:ea typeface="Times New Roman" pitchFamily="18" charset="0"/>
                <a:cs typeface="Arial" pitchFamily="34" charset="0"/>
              </a:rPr>
              <a:t>seule la volonté d’un attaquant à mettre en œuvre tous les moyens et méthodes possibles </a:t>
            </a:r>
            <a:r>
              <a:rPr lang="fr-BE" sz="1600" i="1" dirty="0" smtClean="0">
                <a:solidFill>
                  <a:schemeClr val="tx1">
                    <a:lumMod val="95000"/>
                  </a:schemeClr>
                </a:solidFill>
                <a:ea typeface="Times New Roman" pitchFamily="18" charset="0"/>
                <a:cs typeface="Arial" pitchFamily="34" charset="0"/>
              </a:rPr>
              <a:t>– y compris en faisant un usage raisonné des moyens technologiques à sa portée – permettra d’assurer un respect des dispositions relatives aux précautions dans l’attaque.</a:t>
            </a:r>
          </a:p>
          <a:p>
            <a:pPr eaLnBrk="0" fontAlgn="base" hangingPunct="0">
              <a:spcBef>
                <a:spcPct val="0"/>
              </a:spcBef>
              <a:spcAft>
                <a:spcPct val="0"/>
              </a:spcAft>
            </a:pPr>
            <a:endParaRPr lang="fr-BE" sz="1600" b="1" dirty="0" smtClean="0">
              <a:solidFill>
                <a:schemeClr val="tx1">
                  <a:lumMod val="95000"/>
                </a:schemeClr>
              </a:solidFill>
              <a:ea typeface="Times New Roman" pitchFamily="18" charset="0"/>
              <a:cs typeface="Arial" pitchFamily="34" charset="0"/>
            </a:endParaRPr>
          </a:p>
          <a:p>
            <a:pPr lvl="0" eaLnBrk="0" fontAlgn="base" hangingPunct="0">
              <a:spcBef>
                <a:spcPct val="0"/>
              </a:spcBef>
              <a:spcAft>
                <a:spcPct val="0"/>
              </a:spcAft>
            </a:pPr>
            <a:endParaRPr kumimoji="0" lang="fr-BE" sz="1600"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lvl="0" eaLnBrk="0" fontAlgn="base" hangingPunct="0">
              <a:spcBef>
                <a:spcPct val="0"/>
              </a:spcBef>
              <a:spcAft>
                <a:spcPct val="0"/>
              </a:spcAft>
            </a:pPr>
            <a:endPar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marL="342900" lvl="0" indent="-342900" algn="r" eaLnBrk="0" fontAlgn="base" hangingPunct="0">
              <a:spcBef>
                <a:spcPct val="0"/>
              </a:spcBef>
              <a:spcAft>
                <a:spcPct val="0"/>
              </a:spcAft>
            </a:pPr>
            <a:endParaRPr lang="fr-BE" sz="1200" dirty="0" smtClean="0">
              <a:solidFill>
                <a:schemeClr val="tx1">
                  <a:lumMod val="95000"/>
                </a:schemeClr>
              </a:solidFill>
              <a:ea typeface="Times New Roman" pitchFamily="18" charset="0"/>
              <a:cs typeface="Arial" pitchFamily="34" charset="0"/>
            </a:endParaRPr>
          </a:p>
        </p:txBody>
      </p:sp>
    </p:spTree>
  </p:cSld>
  <p:clrMapOvr>
    <a:masterClrMapping/>
  </p:clrMapOvr>
  <p:transition>
    <p:fade/>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6550223"/>
            <a:ext cx="5436096" cy="307777"/>
          </a:xfrm>
          <a:prstGeom prst="rect">
            <a:avLst/>
          </a:prstGeom>
          <a:noFill/>
        </p:spPr>
        <p:txBody>
          <a:bodyPr wrap="square" rtlCol="0">
            <a:spAutoFit/>
          </a:bodyPr>
          <a:lstStyle/>
          <a:p>
            <a:r>
              <a:rPr lang="fr-BE" sz="1400" dirty="0" smtClean="0">
                <a:solidFill>
                  <a:schemeClr val="tx1">
                    <a:lumMod val="95000"/>
                  </a:schemeClr>
                </a:solidFill>
              </a:rPr>
              <a:t>Journée d’étude - Centre d’Étude de Droit Militaire et Droit de la Guerre</a:t>
            </a:r>
            <a:endParaRPr lang="fr-BE" sz="1400" dirty="0">
              <a:solidFill>
                <a:schemeClr val="tx1">
                  <a:lumMod val="95000"/>
                </a:schemeClr>
              </a:solidFill>
            </a:endParaRPr>
          </a:p>
        </p:txBody>
      </p:sp>
      <p:sp>
        <p:nvSpPr>
          <p:cNvPr id="7" name="Rectangle 6"/>
          <p:cNvSpPr/>
          <p:nvPr/>
        </p:nvSpPr>
        <p:spPr>
          <a:xfrm>
            <a:off x="539552" y="621849"/>
            <a:ext cx="8064896" cy="430887"/>
          </a:xfrm>
          <a:prstGeom prst="rect">
            <a:avLst/>
          </a:prstGeom>
        </p:spPr>
        <p:txBody>
          <a:bodyPr wrap="square">
            <a:spAutoFit/>
          </a:bodyPr>
          <a:lstStyle/>
          <a:p>
            <a:pPr lvl="0" eaLnBrk="0" fontAlgn="base" hangingPunct="0">
              <a:spcBef>
                <a:spcPct val="0"/>
              </a:spcBef>
              <a:spcAft>
                <a:spcPct val="0"/>
              </a:spcAft>
            </a:pPr>
            <a:r>
              <a:rPr lang="fr-BE" sz="2200" b="1" dirty="0" smtClean="0">
                <a:solidFill>
                  <a:schemeClr val="tx1">
                    <a:lumMod val="95000"/>
                  </a:schemeClr>
                </a:solidFill>
                <a:ea typeface="Times New Roman" pitchFamily="18" charset="0"/>
                <a:cs typeface="Arial" pitchFamily="34" charset="0"/>
              </a:rPr>
              <a:t>Fin</a:t>
            </a:r>
            <a:endParaRPr kumimoji="0" lang="fr-BE" b="0" i="0" u="none" strike="noStrike" cap="none" normalizeH="0" dirty="0" smtClean="0">
              <a:ln>
                <a:noFill/>
              </a:ln>
              <a:solidFill>
                <a:schemeClr val="tx1">
                  <a:lumMod val="95000"/>
                </a:schemeClr>
              </a:solidFill>
              <a:effectLst/>
              <a:ea typeface="Times New Roman" pitchFamily="18" charset="0"/>
              <a:cs typeface="Arial" pitchFamily="34" charset="0"/>
            </a:endParaRPr>
          </a:p>
        </p:txBody>
      </p:sp>
      <p:cxnSp>
        <p:nvCxnSpPr>
          <p:cNvPr id="8" name="Connecteur droit 7"/>
          <p:cNvCxnSpPr/>
          <p:nvPr/>
        </p:nvCxnSpPr>
        <p:spPr>
          <a:xfrm>
            <a:off x="539552" y="1052736"/>
            <a:ext cx="8064896" cy="0"/>
          </a:xfrm>
          <a:prstGeom prst="line">
            <a:avLst/>
          </a:prstGeom>
          <a:ln>
            <a:solidFill>
              <a:schemeClr val="tx1">
                <a:lumMod val="9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 name="ZoneTexte 12"/>
          <p:cNvSpPr txBox="1"/>
          <p:nvPr/>
        </p:nvSpPr>
        <p:spPr>
          <a:xfrm>
            <a:off x="6699127" y="6550223"/>
            <a:ext cx="2481385" cy="307777"/>
          </a:xfrm>
          <a:prstGeom prst="rect">
            <a:avLst/>
          </a:prstGeom>
          <a:noFill/>
        </p:spPr>
        <p:txBody>
          <a:bodyPr wrap="none" rtlCol="0">
            <a:spAutoFit/>
          </a:bodyPr>
          <a:lstStyle/>
          <a:p>
            <a:r>
              <a:rPr lang="fr-BE" sz="1400" dirty="0" smtClean="0">
                <a:solidFill>
                  <a:schemeClr val="tx1">
                    <a:lumMod val="95000"/>
                  </a:schemeClr>
                </a:solidFill>
              </a:rPr>
              <a:t>G. BIAUMET - 2 décembre 2011</a:t>
            </a:r>
            <a:endParaRPr lang="fr-BE" sz="1400" dirty="0">
              <a:solidFill>
                <a:schemeClr val="tx1">
                  <a:lumMod val="95000"/>
                </a:schemeClr>
              </a:solidFill>
            </a:endParaRPr>
          </a:p>
        </p:txBody>
      </p:sp>
      <p:sp>
        <p:nvSpPr>
          <p:cNvPr id="9" name="Rectangle 8"/>
          <p:cNvSpPr/>
          <p:nvPr/>
        </p:nvSpPr>
        <p:spPr>
          <a:xfrm>
            <a:off x="539552" y="1275725"/>
            <a:ext cx="8064896" cy="3139321"/>
          </a:xfrm>
          <a:prstGeom prst="rect">
            <a:avLst/>
          </a:prstGeom>
        </p:spPr>
        <p:txBody>
          <a:bodyPr wrap="square">
            <a:spAutoFit/>
          </a:bodyPr>
          <a:lstStyle/>
          <a:p>
            <a:pPr algn="ctr" eaLnBrk="0" fontAlgn="base" hangingPunct="0">
              <a:spcBef>
                <a:spcPct val="0"/>
              </a:spcBef>
              <a:spcAft>
                <a:spcPct val="0"/>
              </a:spcAft>
            </a:pPr>
            <a:r>
              <a:rPr lang="fr-BE" sz="4000" b="1" dirty="0" smtClean="0">
                <a:solidFill>
                  <a:schemeClr val="tx1">
                    <a:lumMod val="95000"/>
                  </a:schemeClr>
                </a:solidFill>
                <a:ea typeface="Times New Roman" pitchFamily="18" charset="0"/>
                <a:cs typeface="Arial" pitchFamily="34" charset="0"/>
              </a:rPr>
              <a:t>Questions ?</a:t>
            </a:r>
          </a:p>
          <a:p>
            <a:pPr algn="ctr" eaLnBrk="0" fontAlgn="base" hangingPunct="0">
              <a:spcBef>
                <a:spcPct val="0"/>
              </a:spcBef>
              <a:spcAft>
                <a:spcPct val="0"/>
              </a:spcAft>
            </a:pPr>
            <a:endParaRPr lang="fr-BE" sz="4000" b="1" dirty="0" smtClean="0">
              <a:solidFill>
                <a:schemeClr val="tx1">
                  <a:lumMod val="95000"/>
                </a:schemeClr>
              </a:solidFill>
              <a:ea typeface="Times New Roman" pitchFamily="18" charset="0"/>
              <a:cs typeface="Arial" pitchFamily="34" charset="0"/>
            </a:endParaRPr>
          </a:p>
          <a:p>
            <a:pPr algn="ctr" eaLnBrk="0" fontAlgn="base" hangingPunct="0">
              <a:spcBef>
                <a:spcPct val="0"/>
              </a:spcBef>
              <a:spcAft>
                <a:spcPct val="0"/>
              </a:spcAft>
            </a:pPr>
            <a:r>
              <a:rPr lang="fr-BE" sz="4000" b="1" dirty="0" smtClean="0">
                <a:solidFill>
                  <a:schemeClr val="tx1">
                    <a:lumMod val="95000"/>
                  </a:schemeClr>
                </a:solidFill>
                <a:ea typeface="Times New Roman" pitchFamily="18" charset="0"/>
                <a:cs typeface="Arial" pitchFamily="34" charset="0"/>
              </a:rPr>
              <a:t>Merci…</a:t>
            </a:r>
          </a:p>
          <a:p>
            <a:pPr eaLnBrk="0" fontAlgn="base" hangingPunct="0">
              <a:spcBef>
                <a:spcPct val="0"/>
              </a:spcBef>
              <a:spcAft>
                <a:spcPct val="0"/>
              </a:spcAft>
            </a:pPr>
            <a:endParaRPr lang="fr-BE" sz="1600" b="1" dirty="0" smtClean="0">
              <a:solidFill>
                <a:schemeClr val="tx1">
                  <a:lumMod val="95000"/>
                </a:schemeClr>
              </a:solidFill>
              <a:ea typeface="Times New Roman" pitchFamily="18" charset="0"/>
              <a:cs typeface="Arial" pitchFamily="34" charset="0"/>
            </a:endParaRPr>
          </a:p>
          <a:p>
            <a:pPr algn="r" eaLnBrk="0" fontAlgn="base" hangingPunct="0">
              <a:spcBef>
                <a:spcPct val="0"/>
              </a:spcBef>
              <a:spcAft>
                <a:spcPct val="0"/>
              </a:spcAft>
            </a:pPr>
            <a:r>
              <a:rPr lang="fr-BE" sz="1600" dirty="0" smtClean="0">
                <a:solidFill>
                  <a:schemeClr val="tx1">
                    <a:lumMod val="95000"/>
                  </a:schemeClr>
                </a:solidFill>
                <a:ea typeface="Times New Roman" pitchFamily="18" charset="0"/>
                <a:cs typeface="Arial" pitchFamily="34" charset="0"/>
              </a:rPr>
              <a:t>biaumet@fusl.ac.be</a:t>
            </a:r>
          </a:p>
          <a:p>
            <a:pPr lvl="0" eaLnBrk="0" fontAlgn="base" hangingPunct="0">
              <a:spcBef>
                <a:spcPct val="0"/>
              </a:spcBef>
              <a:spcAft>
                <a:spcPct val="0"/>
              </a:spcAft>
            </a:pPr>
            <a:endParaRPr kumimoji="0" lang="fr-BE" sz="1600"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lvl="0" eaLnBrk="0" fontAlgn="base" hangingPunct="0">
              <a:spcBef>
                <a:spcPct val="0"/>
              </a:spcBef>
              <a:spcAft>
                <a:spcPct val="0"/>
              </a:spcAft>
            </a:pPr>
            <a:endParaRPr kumimoji="0" lang="fr-BE" b="1" i="0" u="none" strike="noStrike" cap="none" normalizeH="0" baseline="0" dirty="0" smtClean="0">
              <a:ln>
                <a:noFill/>
              </a:ln>
              <a:solidFill>
                <a:schemeClr val="tx1">
                  <a:lumMod val="95000"/>
                </a:schemeClr>
              </a:solidFill>
              <a:effectLst/>
              <a:ea typeface="Times New Roman" pitchFamily="18" charset="0"/>
              <a:cs typeface="Arial" pitchFamily="34" charset="0"/>
            </a:endParaRPr>
          </a:p>
          <a:p>
            <a:pPr marL="342900" lvl="0" indent="-342900" algn="r" eaLnBrk="0" fontAlgn="base" hangingPunct="0">
              <a:spcBef>
                <a:spcPct val="0"/>
              </a:spcBef>
              <a:spcAft>
                <a:spcPct val="0"/>
              </a:spcAft>
            </a:pPr>
            <a:endParaRPr lang="fr-BE" sz="1200" dirty="0" smtClean="0">
              <a:solidFill>
                <a:schemeClr val="tx1">
                  <a:lumMod val="95000"/>
                </a:schemeClr>
              </a:solidFill>
              <a:ea typeface="Times New Roman" pitchFamily="18" charset="0"/>
              <a:cs typeface="Arial" pitchFamily="34" charset="0"/>
            </a:endParaRPr>
          </a:p>
        </p:txBody>
      </p:sp>
    </p:spTree>
  </p:cSld>
  <p:clrMapOvr>
    <a:masterClrMapping/>
  </p:clrMapOvr>
  <p:transition>
    <p:fad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Personnalisé 8">
      <a:dk1>
        <a:sysClr val="windowText" lastClr="000000"/>
      </a:dk1>
      <a:lt1>
        <a:sysClr val="window" lastClr="FFFFFF"/>
      </a:lt1>
      <a:dk2>
        <a:srgbClr val="4F271C"/>
      </a:dk2>
      <a:lt2>
        <a:srgbClr val="E7DEC9"/>
      </a:lt2>
      <a:accent1>
        <a:srgbClr val="800000"/>
      </a:accent1>
      <a:accent2>
        <a:srgbClr val="800000"/>
      </a:accent2>
      <a:accent3>
        <a:srgbClr val="800000"/>
      </a:accent3>
      <a:accent4>
        <a:srgbClr val="800000"/>
      </a:accent4>
      <a:accent5>
        <a:srgbClr val="800000"/>
      </a:accent5>
      <a:accent6>
        <a:srgbClr val="800000"/>
      </a:accent6>
      <a:hlink>
        <a:srgbClr val="8DC765"/>
      </a:hlink>
      <a:folHlink>
        <a:srgbClr val="AA8A1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818</TotalTime>
  <Words>5406</Words>
  <Application>Microsoft Office PowerPoint</Application>
  <PresentationFormat>Affichage à l'écran (4:3)</PresentationFormat>
  <Paragraphs>840</Paragraphs>
  <Slides>78</Slides>
  <Notes>0</Notes>
  <HiddenSlides>0</HiddenSlides>
  <MMClips>5</MMClips>
  <ScaleCrop>false</ScaleCrop>
  <HeadingPairs>
    <vt:vector size="4" baseType="variant">
      <vt:variant>
        <vt:lpstr>Thème</vt:lpstr>
      </vt:variant>
      <vt:variant>
        <vt:i4>1</vt:i4>
      </vt:variant>
      <vt:variant>
        <vt:lpstr>Titres des diapositives</vt:lpstr>
      </vt:variant>
      <vt:variant>
        <vt:i4>78</vt:i4>
      </vt:variant>
    </vt:vector>
  </HeadingPairs>
  <TitlesOfParts>
    <vt:vector size="79" baseType="lpstr">
      <vt:lpstr>Apex</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lpstr>Diapositive 24</vt:lpstr>
      <vt:lpstr>Diapositive 25</vt:lpstr>
      <vt:lpstr>Diapositive 26</vt:lpstr>
      <vt:lpstr>Diapositive 27</vt:lpstr>
      <vt:lpstr>Diapositive 28</vt:lpstr>
      <vt:lpstr>Diapositive 29</vt:lpstr>
      <vt:lpstr>Diapositive 30</vt:lpstr>
      <vt:lpstr>Diapositive 31</vt:lpstr>
      <vt:lpstr>Diapositive 32</vt:lpstr>
      <vt:lpstr>Diapositive 33</vt:lpstr>
      <vt:lpstr>Diapositive 34</vt:lpstr>
      <vt:lpstr>Diapositive 35</vt:lpstr>
      <vt:lpstr>Diapositive 36</vt:lpstr>
      <vt:lpstr>Diapositive 37</vt:lpstr>
      <vt:lpstr>Diapositive 38</vt:lpstr>
      <vt:lpstr>Diapositive 39</vt:lpstr>
      <vt:lpstr>Diapositive 40</vt:lpstr>
      <vt:lpstr>Diapositive 41</vt:lpstr>
      <vt:lpstr>Diapositive 42</vt:lpstr>
      <vt:lpstr>Diapositive 43</vt:lpstr>
      <vt:lpstr>Diapositive 44</vt:lpstr>
      <vt:lpstr>Diapositive 45</vt:lpstr>
      <vt:lpstr>Diapositive 46</vt:lpstr>
      <vt:lpstr>Diapositive 47</vt:lpstr>
      <vt:lpstr>Diapositive 48</vt:lpstr>
      <vt:lpstr>Diapositive 49</vt:lpstr>
      <vt:lpstr>Diapositive 50</vt:lpstr>
      <vt:lpstr>Diapositive 51</vt:lpstr>
      <vt:lpstr>Diapositive 52</vt:lpstr>
      <vt:lpstr>Diapositive 53</vt:lpstr>
      <vt:lpstr>Diapositive 54</vt:lpstr>
      <vt:lpstr>Diapositive 55</vt:lpstr>
      <vt:lpstr>Diapositive 56</vt:lpstr>
      <vt:lpstr>Diapositive 57</vt:lpstr>
      <vt:lpstr>Diapositive 58</vt:lpstr>
      <vt:lpstr>Diapositive 59</vt:lpstr>
      <vt:lpstr>Diapositive 60</vt:lpstr>
      <vt:lpstr>Diapositive 61</vt:lpstr>
      <vt:lpstr>Diapositive 62</vt:lpstr>
      <vt:lpstr>Diapositive 63</vt:lpstr>
      <vt:lpstr>Diapositive 64</vt:lpstr>
      <vt:lpstr>Diapositive 65</vt:lpstr>
      <vt:lpstr>Diapositive 66</vt:lpstr>
      <vt:lpstr>Diapositive 67</vt:lpstr>
      <vt:lpstr>Diapositive 68</vt:lpstr>
      <vt:lpstr>Diapositive 69</vt:lpstr>
      <vt:lpstr>Diapositive 70</vt:lpstr>
      <vt:lpstr>Diapositive 71</vt:lpstr>
      <vt:lpstr>Diapositive 72</vt:lpstr>
      <vt:lpstr>Diapositive 73</vt:lpstr>
      <vt:lpstr>Diapositive 74</vt:lpstr>
      <vt:lpstr>Diapositive 75</vt:lpstr>
      <vt:lpstr>Diapositive 76</vt:lpstr>
      <vt:lpstr>Diapositive 77</vt:lpstr>
      <vt:lpstr>Diapositive 78</vt:lpstr>
    </vt:vector>
  </TitlesOfParts>
  <Company>GRAPAX II</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Gilles Biaumet</dc:creator>
  <cp:lastModifiedBy>Gilles Biaumet</cp:lastModifiedBy>
  <cp:revision>107</cp:revision>
  <dcterms:created xsi:type="dcterms:W3CDTF">2011-11-17T14:41:41Z</dcterms:created>
  <dcterms:modified xsi:type="dcterms:W3CDTF">2011-12-01T15:13:36Z</dcterms:modified>
</cp:coreProperties>
</file>