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56" r:id="rId5"/>
    <p:sldId id="257" r:id="rId6"/>
    <p:sldId id="258" r:id="rId7"/>
    <p:sldId id="259" r:id="rId8"/>
    <p:sldId id="260" r:id="rId9"/>
    <p:sldId id="266" r:id="rId10"/>
    <p:sldId id="263" r:id="rId11"/>
    <p:sldId id="265" r:id="rId12"/>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839A42-0E3F-FA43-89D4-D7F8BFEB2259}" v="8" dt="2025-06-01T12:13:38.3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showGuides="1">
      <p:cViewPr varScale="1">
        <p:scale>
          <a:sx n="120" d="100"/>
          <a:sy n="120" d="100"/>
        </p:scale>
        <p:origin x="392" y="192"/>
      </p:cViewPr>
      <p:guideLst>
        <p:guide orient="horz" pos="2160"/>
        <p:guide pos="3840"/>
      </p:guideLst>
    </p:cSldViewPr>
  </p:slideViewPr>
  <p:notesTextViewPr>
    <p:cViewPr>
      <p:scale>
        <a:sx n="1" d="1"/>
        <a:sy n="1" d="1"/>
      </p:scale>
      <p:origin x="0" y="0"/>
    </p:cViewPr>
  </p:notesTextViewPr>
  <p:notesViewPr>
    <p:cSldViewPr snapToGrid="0" showGuides="1">
      <p:cViewPr varScale="1">
        <p:scale>
          <a:sx n="85" d="100"/>
          <a:sy n="85" d="100"/>
        </p:scale>
        <p:origin x="303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18FBF-3FF5-4C16-97CF-AF03740D7AB6}" type="doc">
      <dgm:prSet loTypeId="urn:microsoft.com/office/officeart/2005/8/layout/hList9" loCatId="list" qsTypeId="urn:microsoft.com/office/officeart/2005/8/quickstyle/simple4" qsCatId="simple" csTypeId="urn:microsoft.com/office/officeart/2005/8/colors/accent1_2" csCatId="accent1" phldr="1"/>
      <dgm:spPr/>
      <dgm:t>
        <a:bodyPr rtlCol="0"/>
        <a:lstStyle/>
        <a:p>
          <a:pPr rtl="0"/>
          <a:endParaRPr lang="en-US"/>
        </a:p>
      </dgm:t>
    </dgm:pt>
    <dgm:pt modelId="{B4F1B46E-22B2-4721-950C-8704487586DC}">
      <dgm:prSet phldrT="[Text]" custT="1"/>
      <dgm:spPr/>
      <dgm:t>
        <a:bodyPr rtlCol="0"/>
        <a:lstStyle/>
        <a:p>
          <a:pPr rtl="0"/>
          <a:r>
            <a:rPr lang="fr-FR" sz="1200" b="1" noProof="0" dirty="0"/>
            <a:t>La robotisation de l’enseignement</a:t>
          </a:r>
        </a:p>
      </dgm:t>
    </dgm:pt>
    <dgm:pt modelId="{E8A66543-CC4D-4785-A93E-5B125E09F826}" type="parTrans" cxnId="{2C8317B2-2EBB-4589-86EA-C77B3B6E81AA}">
      <dgm:prSet/>
      <dgm:spPr/>
      <dgm:t>
        <a:bodyPr rtlCol="0"/>
        <a:lstStyle/>
        <a:p>
          <a:pPr rtl="0"/>
          <a:endParaRPr lang="nl-NL" noProof="0" dirty="0"/>
        </a:p>
      </dgm:t>
    </dgm:pt>
    <dgm:pt modelId="{A7E2530A-34E2-4E9F-BC78-8920BA140C41}" type="sibTrans" cxnId="{2C8317B2-2EBB-4589-86EA-C77B3B6E81AA}">
      <dgm:prSet/>
      <dgm:spPr/>
      <dgm:t>
        <a:bodyPr rtlCol="0"/>
        <a:lstStyle/>
        <a:p>
          <a:pPr rtl="0"/>
          <a:endParaRPr lang="nl-NL" noProof="0" dirty="0"/>
        </a:p>
      </dgm:t>
    </dgm:pt>
    <dgm:pt modelId="{9D72CDD3-5859-43DB-BD75-0C3C30E3DE62}">
      <dgm:prSet phldrT="[Text]"/>
      <dgm:spPr/>
      <dgm:t>
        <a:bodyPr rtlCol="0"/>
        <a:lstStyle/>
        <a:p>
          <a:pPr rtl="0"/>
          <a:r>
            <a:rPr lang="fr-FR" b="1" noProof="0" dirty="0"/>
            <a:t>Andrey Watters, </a:t>
          </a:r>
          <a:r>
            <a:rPr lang="en-GB" b="1" i="1" noProof="0" dirty="0"/>
            <a:t>Teaching Machines</a:t>
          </a:r>
          <a:endParaRPr lang="fr-FR" b="1" noProof="0" dirty="0"/>
        </a:p>
        <a:p>
          <a:pPr rtl="0"/>
          <a:r>
            <a:rPr lang="fr-FR" b="1" noProof="0" dirty="0"/>
            <a:t>“</a:t>
          </a:r>
          <a:r>
            <a:rPr lang="fr-FR" b="0" noProof="0" dirty="0"/>
            <a:t>L’idée selon laquelle l’automatisation peut rationnaliser l’enseignement, “personnaliser” l’apprentissage et faire gagner du temps aux enseignants est ancienne. </a:t>
          </a:r>
        </a:p>
        <a:p>
          <a:pPr rtl="0"/>
          <a:r>
            <a:rPr lang="fr-FR" b="0" noProof="0" dirty="0"/>
            <a:t>Selon elle, plutôt que de reposer sur une vision éducative, l’enseignement mécanique relève davantage du fantasme industriel d’une scolarisation ultra-efficace”,</a:t>
          </a:r>
        </a:p>
      </dgm:t>
    </dgm:pt>
    <dgm:pt modelId="{1D5B1F83-33A7-4298-BC11-2B1252AFAEA5}" type="parTrans" cxnId="{DDB5AD9A-40B0-48EF-AF2C-8CCDA330F7FE}">
      <dgm:prSet/>
      <dgm:spPr/>
      <dgm:t>
        <a:bodyPr rtlCol="0"/>
        <a:lstStyle/>
        <a:p>
          <a:pPr rtl="0"/>
          <a:endParaRPr lang="nl-NL" noProof="0" dirty="0"/>
        </a:p>
      </dgm:t>
    </dgm:pt>
    <dgm:pt modelId="{15E25BD4-1EBF-43C2-8885-DBF66B8429E1}" type="sibTrans" cxnId="{DDB5AD9A-40B0-48EF-AF2C-8CCDA330F7FE}">
      <dgm:prSet/>
      <dgm:spPr/>
      <dgm:t>
        <a:bodyPr rtlCol="0"/>
        <a:lstStyle/>
        <a:p>
          <a:pPr rtl="0"/>
          <a:endParaRPr lang="nl-NL" noProof="0" dirty="0"/>
        </a:p>
      </dgm:t>
    </dgm:pt>
    <dgm:pt modelId="{F2881FB1-6580-4F21-A283-BFAA6F91D5D2}">
      <dgm:prSet phldrT="[Text]"/>
      <dgm:spPr/>
      <dgm:t>
        <a:bodyPr rtlCol="0"/>
        <a:lstStyle/>
        <a:p>
          <a:pPr rtl="0"/>
          <a:r>
            <a:rPr lang="fr-FR" noProof="0" dirty="0"/>
            <a:t>Contenus trompeurs</a:t>
          </a:r>
        </a:p>
      </dgm:t>
    </dgm:pt>
    <dgm:pt modelId="{2D960FDD-BADA-480D-9043-497C56588AD3}" type="parTrans" cxnId="{4A31D641-1B5D-46D3-B685-0C4DC6EFE71B}">
      <dgm:prSet/>
      <dgm:spPr/>
      <dgm:t>
        <a:bodyPr rtlCol="0"/>
        <a:lstStyle/>
        <a:p>
          <a:pPr rtl="0"/>
          <a:endParaRPr lang="nl-NL" noProof="0" dirty="0"/>
        </a:p>
      </dgm:t>
    </dgm:pt>
    <dgm:pt modelId="{A5ABDC17-7AB5-4F0E-992A-F9343F5D74EB}" type="sibTrans" cxnId="{4A31D641-1B5D-46D3-B685-0C4DC6EFE71B}">
      <dgm:prSet/>
      <dgm:spPr/>
      <dgm:t>
        <a:bodyPr rtlCol="0"/>
        <a:lstStyle/>
        <a:p>
          <a:pPr rtl="0"/>
          <a:endParaRPr lang="nl-NL" noProof="0" dirty="0"/>
        </a:p>
      </dgm:t>
    </dgm:pt>
    <dgm:pt modelId="{D5197DDB-D5D2-499F-B255-CF7BB5AE2B43}">
      <dgm:prSet phldrT="[Text]" custT="1"/>
      <dgm:spPr/>
      <dgm:t>
        <a:bodyPr rtlCol="0"/>
        <a:lstStyle/>
        <a:p>
          <a:pPr rtl="0"/>
          <a:r>
            <a:rPr lang="fr-FR" sz="1000" noProof="0" dirty="0"/>
            <a:t>Techniquement impressionnantes, les applications telles que </a:t>
          </a:r>
          <a:r>
            <a:rPr lang="fr-FR" sz="1000" b="1" noProof="0" dirty="0" err="1"/>
            <a:t>ChatGPT</a:t>
          </a:r>
          <a:r>
            <a:rPr lang="fr-FR" sz="1000" noProof="0" dirty="0"/>
            <a:t> ou </a:t>
          </a:r>
          <a:r>
            <a:rPr lang="fr-FR" sz="1000" b="1" noProof="0" dirty="0"/>
            <a:t>Google Bard </a:t>
          </a:r>
          <a:r>
            <a:rPr lang="fr-FR" sz="1000" b="0" noProof="0" dirty="0"/>
            <a:t>qui génèrent automatiquement du contenu en réponse à une demande de l’utilisateur, ne sont pas aussi fiables qu’on prétend; elles ont tendances à produire des contenus inexacts, faux ou trompeurs,</a:t>
          </a:r>
        </a:p>
        <a:p>
          <a:pPr rtl="0"/>
          <a:r>
            <a:rPr lang="fr-FR" sz="1000" b="0" noProof="0" dirty="0"/>
            <a:t>La dépendance à ces technologies empêche </a:t>
          </a:r>
          <a:r>
            <a:rPr lang="fr-FR" sz="1000" b="1" noProof="0" dirty="0"/>
            <a:t>l’imagination créative</a:t>
          </a:r>
          <a:r>
            <a:rPr lang="fr-FR" sz="1000" b="0" noProof="0" dirty="0"/>
            <a:t>, </a:t>
          </a:r>
          <a:r>
            <a:rPr lang="fr-FR" sz="1000" b="1" noProof="0" dirty="0"/>
            <a:t>l’esprit critique</a:t>
          </a:r>
          <a:r>
            <a:rPr lang="fr-FR" sz="1000" b="0" noProof="0" dirty="0"/>
            <a:t>, ,,,</a:t>
          </a:r>
        </a:p>
        <a:p>
          <a:pPr rtl="0"/>
          <a:r>
            <a:rPr lang="fr-FR" sz="1000" b="1" noProof="0" dirty="0"/>
            <a:t>Matthew KIRSHENBAUM</a:t>
          </a:r>
          <a:r>
            <a:rPr lang="fr-FR" sz="1000" b="0" noProof="0" dirty="0"/>
            <a:t>, a imaginé ce que serait un “</a:t>
          </a:r>
          <a:r>
            <a:rPr lang="fr-FR" sz="1000" b="0" noProof="0" dirty="0" err="1"/>
            <a:t>textpocalypse</a:t>
          </a:r>
          <a:r>
            <a:rPr lang="fr-FR" sz="1000" b="0" noProof="0" dirty="0"/>
            <a:t>” en cas d’inondation du web par des fausses informations. L’utilisation de ces technologies pourrait alors polluer le matériel pédagogique,</a:t>
          </a:r>
        </a:p>
      </dgm:t>
    </dgm:pt>
    <dgm:pt modelId="{B14A4DC9-F40A-4867-ADB8-4BA8A1F83766}" type="parTrans" cxnId="{3204ED53-15A0-4643-A582-021A785F1BA2}">
      <dgm:prSet/>
      <dgm:spPr/>
      <dgm:t>
        <a:bodyPr rtlCol="0"/>
        <a:lstStyle/>
        <a:p>
          <a:pPr rtl="0"/>
          <a:endParaRPr lang="nl-NL" noProof="0" dirty="0"/>
        </a:p>
      </dgm:t>
    </dgm:pt>
    <dgm:pt modelId="{29F2454A-2FA8-4B3A-AC63-4A0B9FD04A75}" type="sibTrans" cxnId="{3204ED53-15A0-4643-A582-021A785F1BA2}">
      <dgm:prSet/>
      <dgm:spPr/>
      <dgm:t>
        <a:bodyPr rtlCol="0"/>
        <a:lstStyle/>
        <a:p>
          <a:pPr rtl="0"/>
          <a:endParaRPr lang="nl-NL" noProof="0" dirty="0"/>
        </a:p>
      </dgm:t>
    </dgm:pt>
    <dgm:pt modelId="{6352CA33-6755-44BE-808F-400DA4CF80A7}">
      <dgm:prSet phldrT="[Text]"/>
      <dgm:spPr/>
      <dgm:t>
        <a:bodyPr rtlCol="0"/>
        <a:lstStyle/>
        <a:p>
          <a:pPr rtl="0"/>
          <a:r>
            <a:rPr lang="fr-FR" noProof="0" dirty="0"/>
            <a:t>Aspect politique et mercantiliste</a:t>
          </a:r>
        </a:p>
      </dgm:t>
    </dgm:pt>
    <dgm:pt modelId="{AEB59203-63BA-4A96-BADC-40BAEBD9AA40}" type="parTrans" cxnId="{82BAE5DD-3A79-4870-9019-1254385E0650}">
      <dgm:prSet/>
      <dgm:spPr/>
      <dgm:t>
        <a:bodyPr rtlCol="0"/>
        <a:lstStyle/>
        <a:p>
          <a:pPr rtl="0"/>
          <a:endParaRPr lang="nl-NL" noProof="0" dirty="0"/>
        </a:p>
      </dgm:t>
    </dgm:pt>
    <dgm:pt modelId="{AAB4CF73-4B9B-4AA0-9074-16C2D2AE00A1}" type="sibTrans" cxnId="{82BAE5DD-3A79-4870-9019-1254385E0650}">
      <dgm:prSet/>
      <dgm:spPr/>
      <dgm:t>
        <a:bodyPr rtlCol="0"/>
        <a:lstStyle/>
        <a:p>
          <a:pPr rtl="0"/>
          <a:endParaRPr lang="nl-NL" noProof="0" dirty="0"/>
        </a:p>
      </dgm:t>
    </dgm:pt>
    <dgm:pt modelId="{9614A323-64B1-4077-A841-022051EC749A}">
      <dgm:prSet phldrT="[Text]"/>
      <dgm:spPr/>
      <dgm:t>
        <a:bodyPr rtlCol="0"/>
        <a:lstStyle/>
        <a:p>
          <a:pPr rtl="0"/>
          <a:r>
            <a:rPr lang="fr-FR" noProof="0" dirty="0"/>
            <a:t>Il faut noter que la course à l’intégration de l’IA dans les écoles est moins motivée par des objectifs éducatifs que par d’autres: </a:t>
          </a:r>
        </a:p>
        <a:p>
          <a:pPr rtl="0"/>
          <a:r>
            <a:rPr lang="fr-FR" noProof="0" dirty="0"/>
            <a:t>Politiques : </a:t>
          </a:r>
          <a:r>
            <a:rPr lang="fr-FR" b="1" noProof="0" dirty="0"/>
            <a:t>Mark Hunyadi</a:t>
          </a:r>
        </a:p>
        <a:p>
          <a:pPr rtl="0"/>
          <a:r>
            <a:rPr lang="fr-FR" noProof="0" dirty="0"/>
            <a:t>Les visions et les intérêts financiers du secteur de l’IA,</a:t>
          </a:r>
        </a:p>
        <a:p>
          <a:pPr rtl="0"/>
          <a:r>
            <a:rPr lang="fr-FR" noProof="0" dirty="0"/>
            <a:t>Bien que les technologies soient coûteuses, l’IA dans l’éducation est considérée comme rentable, </a:t>
          </a:r>
        </a:p>
        <a:p>
          <a:pPr rtl="0"/>
          <a:r>
            <a:rPr lang="fr-FR" noProof="0" dirty="0"/>
            <a:t>+ risque de dépendance des écoles face aux entreprises technologiques et perdent leur autonomie</a:t>
          </a:r>
        </a:p>
        <a:p>
          <a:pPr rtl="0"/>
          <a:endParaRPr lang="fr-FR" noProof="0" dirty="0"/>
        </a:p>
      </dgm:t>
    </dgm:pt>
    <dgm:pt modelId="{E5F6BCBD-B84E-4018-BE9E-BF57FF3B4B36}" type="parTrans" cxnId="{FC7BD086-74EA-4D6C-9657-E916D355F209}">
      <dgm:prSet/>
      <dgm:spPr/>
      <dgm:t>
        <a:bodyPr rtlCol="0"/>
        <a:lstStyle/>
        <a:p>
          <a:pPr rtl="0"/>
          <a:endParaRPr lang="nl-NL" noProof="0" dirty="0"/>
        </a:p>
      </dgm:t>
    </dgm:pt>
    <dgm:pt modelId="{FEC2A79F-8857-403A-A738-E8CE75C965E2}" type="sibTrans" cxnId="{FC7BD086-74EA-4D6C-9657-E916D355F209}">
      <dgm:prSet/>
      <dgm:spPr/>
      <dgm:t>
        <a:bodyPr rtlCol="0"/>
        <a:lstStyle/>
        <a:p>
          <a:pPr rtl="0"/>
          <a:endParaRPr lang="nl-NL" noProof="0" dirty="0"/>
        </a:p>
      </dgm:t>
    </dgm:pt>
    <dgm:pt modelId="{0DC7A063-583D-4B0F-88B2-BD54F95D95AF}" type="pres">
      <dgm:prSet presAssocID="{00C18FBF-3FF5-4C16-97CF-AF03740D7AB6}" presName="list" presStyleCnt="0">
        <dgm:presLayoutVars>
          <dgm:dir/>
          <dgm:animLvl val="lvl"/>
        </dgm:presLayoutVars>
      </dgm:prSet>
      <dgm:spPr/>
    </dgm:pt>
    <dgm:pt modelId="{3B23570A-ECC9-4DF8-BCB4-0465C69CBB88}" type="pres">
      <dgm:prSet presAssocID="{B4F1B46E-22B2-4721-950C-8704487586DC}" presName="posSpace" presStyleCnt="0"/>
      <dgm:spPr/>
    </dgm:pt>
    <dgm:pt modelId="{FC66A233-6BBA-46AF-B2F6-28E379B158E2}" type="pres">
      <dgm:prSet presAssocID="{B4F1B46E-22B2-4721-950C-8704487586DC}" presName="vertFlow" presStyleCnt="0"/>
      <dgm:spPr/>
    </dgm:pt>
    <dgm:pt modelId="{46739A04-1AA3-49C6-8EA7-EB1DE975B900}" type="pres">
      <dgm:prSet presAssocID="{B4F1B46E-22B2-4721-950C-8704487586DC}" presName="topSpace" presStyleCnt="0"/>
      <dgm:spPr/>
    </dgm:pt>
    <dgm:pt modelId="{535C6EC9-8098-42C5-8527-E62FF045E4EB}" type="pres">
      <dgm:prSet presAssocID="{B4F1B46E-22B2-4721-950C-8704487586DC}" presName="firstComp" presStyleCnt="0"/>
      <dgm:spPr/>
    </dgm:pt>
    <dgm:pt modelId="{6B08AC4B-4CEC-41E5-AE19-47A4E2720563}" type="pres">
      <dgm:prSet presAssocID="{B4F1B46E-22B2-4721-950C-8704487586DC}" presName="firstChild" presStyleLbl="bgAccFollowNode1" presStyleIdx="0" presStyleCnt="3" custScaleX="115469" custScaleY="369450" custLinFactNeighborX="39578" custLinFactNeighborY="-5959"/>
      <dgm:spPr/>
    </dgm:pt>
    <dgm:pt modelId="{187D4E8C-5C91-4D00-870C-2C45D4EA263C}" type="pres">
      <dgm:prSet presAssocID="{B4F1B46E-22B2-4721-950C-8704487586DC}" presName="firstChildTx" presStyleLbl="bgAccFollowNode1" presStyleIdx="0" presStyleCnt="3">
        <dgm:presLayoutVars>
          <dgm:bulletEnabled val="1"/>
        </dgm:presLayoutVars>
      </dgm:prSet>
      <dgm:spPr/>
    </dgm:pt>
    <dgm:pt modelId="{3845DB9A-BEF3-4D5D-B9C7-5FC0456401AC}" type="pres">
      <dgm:prSet presAssocID="{B4F1B46E-22B2-4721-950C-8704487586DC}" presName="negSpace" presStyleCnt="0"/>
      <dgm:spPr/>
    </dgm:pt>
    <dgm:pt modelId="{FC7ED273-8CFD-43C2-9C05-44FADF3E0637}" type="pres">
      <dgm:prSet presAssocID="{B4F1B46E-22B2-4721-950C-8704487586DC}" presName="circle" presStyleLbl="node1" presStyleIdx="0" presStyleCnt="3" custScaleX="143925" custScaleY="111886" custLinFactNeighborX="-25080"/>
      <dgm:spPr/>
    </dgm:pt>
    <dgm:pt modelId="{13C564B0-C27E-4ABA-AFDA-59E145B256BA}" type="pres">
      <dgm:prSet presAssocID="{A7E2530A-34E2-4E9F-BC78-8920BA140C41}" presName="transSpace" presStyleCnt="0"/>
      <dgm:spPr/>
    </dgm:pt>
    <dgm:pt modelId="{6300E233-87DF-4270-9808-160BFEB8A5BE}" type="pres">
      <dgm:prSet presAssocID="{F2881FB1-6580-4F21-A283-BFAA6F91D5D2}" presName="posSpace" presStyleCnt="0"/>
      <dgm:spPr/>
    </dgm:pt>
    <dgm:pt modelId="{6E53DEF7-499E-42EE-802D-59B2F8915392}" type="pres">
      <dgm:prSet presAssocID="{F2881FB1-6580-4F21-A283-BFAA6F91D5D2}" presName="vertFlow" presStyleCnt="0"/>
      <dgm:spPr/>
    </dgm:pt>
    <dgm:pt modelId="{E08C30D1-35EA-4D05-9731-5D01E3FCBD09}" type="pres">
      <dgm:prSet presAssocID="{F2881FB1-6580-4F21-A283-BFAA6F91D5D2}" presName="topSpace" presStyleCnt="0"/>
      <dgm:spPr/>
    </dgm:pt>
    <dgm:pt modelId="{2F3BD88A-9166-4A26-B941-B9BAEE1A11D5}" type="pres">
      <dgm:prSet presAssocID="{F2881FB1-6580-4F21-A283-BFAA6F91D5D2}" presName="firstComp" presStyleCnt="0"/>
      <dgm:spPr/>
    </dgm:pt>
    <dgm:pt modelId="{F660F4B9-35DB-4256-A868-A35C6DCCF6B2}" type="pres">
      <dgm:prSet presAssocID="{F2881FB1-6580-4F21-A283-BFAA6F91D5D2}" presName="firstChild" presStyleLbl="bgAccFollowNode1" presStyleIdx="1" presStyleCnt="3" custScaleX="114719" custScaleY="372277" custLinFactNeighborX="13606" custLinFactNeighborY="-13754"/>
      <dgm:spPr/>
    </dgm:pt>
    <dgm:pt modelId="{10C9E3CF-3A8F-4100-8ACD-91E2373197A2}" type="pres">
      <dgm:prSet presAssocID="{F2881FB1-6580-4F21-A283-BFAA6F91D5D2}" presName="firstChildTx" presStyleLbl="bgAccFollowNode1" presStyleIdx="1" presStyleCnt="3">
        <dgm:presLayoutVars>
          <dgm:bulletEnabled val="1"/>
        </dgm:presLayoutVars>
      </dgm:prSet>
      <dgm:spPr/>
    </dgm:pt>
    <dgm:pt modelId="{69136330-53DB-4978-A56B-160862279381}" type="pres">
      <dgm:prSet presAssocID="{F2881FB1-6580-4F21-A283-BFAA6F91D5D2}" presName="negSpace" presStyleCnt="0"/>
      <dgm:spPr/>
    </dgm:pt>
    <dgm:pt modelId="{FD776C1E-557E-4553-9447-49B69EEC7907}" type="pres">
      <dgm:prSet presAssocID="{F2881FB1-6580-4F21-A283-BFAA6F91D5D2}" presName="circle" presStyleLbl="node1" presStyleIdx="1" presStyleCnt="3" custScaleX="165004" custScaleY="115593" custLinFactNeighborX="-55735" custLinFactNeighborY="835"/>
      <dgm:spPr/>
    </dgm:pt>
    <dgm:pt modelId="{FC2522F1-14BB-4B37-B60E-2E8A7E8A6C30}" type="pres">
      <dgm:prSet presAssocID="{A5ABDC17-7AB5-4F0E-992A-F9343F5D74EB}" presName="transSpace" presStyleCnt="0"/>
      <dgm:spPr/>
    </dgm:pt>
    <dgm:pt modelId="{2C2F6211-85A7-47FE-9239-DE94DF41A263}" type="pres">
      <dgm:prSet presAssocID="{6352CA33-6755-44BE-808F-400DA4CF80A7}" presName="posSpace" presStyleCnt="0"/>
      <dgm:spPr/>
    </dgm:pt>
    <dgm:pt modelId="{7B0C2EAE-70CB-4160-863D-210C3C66D5FD}" type="pres">
      <dgm:prSet presAssocID="{6352CA33-6755-44BE-808F-400DA4CF80A7}" presName="vertFlow" presStyleCnt="0"/>
      <dgm:spPr/>
    </dgm:pt>
    <dgm:pt modelId="{5AF3752E-55A6-443C-AD35-C49DF50A4566}" type="pres">
      <dgm:prSet presAssocID="{6352CA33-6755-44BE-808F-400DA4CF80A7}" presName="topSpace" presStyleCnt="0"/>
      <dgm:spPr/>
    </dgm:pt>
    <dgm:pt modelId="{53567A66-F0E9-4EF8-ADA9-764BA36AA6A9}" type="pres">
      <dgm:prSet presAssocID="{6352CA33-6755-44BE-808F-400DA4CF80A7}" presName="firstComp" presStyleCnt="0"/>
      <dgm:spPr/>
    </dgm:pt>
    <dgm:pt modelId="{AD2806AC-6A03-4F05-9F4D-F72EA0E56FBF}" type="pres">
      <dgm:prSet presAssocID="{6352CA33-6755-44BE-808F-400DA4CF80A7}" presName="firstChild" presStyleLbl="bgAccFollowNode1" presStyleIdx="2" presStyleCnt="3" custScaleX="117529" custScaleY="383842" custLinFactNeighborX="-13630" custLinFactNeighborY="-23612"/>
      <dgm:spPr/>
    </dgm:pt>
    <dgm:pt modelId="{F8977219-728E-448F-AE8B-46B14F4F17DE}" type="pres">
      <dgm:prSet presAssocID="{6352CA33-6755-44BE-808F-400DA4CF80A7}" presName="firstChildTx" presStyleLbl="bgAccFollowNode1" presStyleIdx="2" presStyleCnt="3">
        <dgm:presLayoutVars>
          <dgm:bulletEnabled val="1"/>
        </dgm:presLayoutVars>
      </dgm:prSet>
      <dgm:spPr/>
    </dgm:pt>
    <dgm:pt modelId="{FBCC4E74-37C0-494F-ABC0-7D18132E1437}" type="pres">
      <dgm:prSet presAssocID="{6352CA33-6755-44BE-808F-400DA4CF80A7}" presName="negSpace" presStyleCnt="0"/>
      <dgm:spPr/>
    </dgm:pt>
    <dgm:pt modelId="{89E6DA6E-7A23-44BD-8A99-378091FF741D}" type="pres">
      <dgm:prSet presAssocID="{6352CA33-6755-44BE-808F-400DA4CF80A7}" presName="circle" presStyleLbl="node1" presStyleIdx="2" presStyleCnt="3" custScaleX="137748" custScaleY="115769" custLinFactNeighborX="-49246" custLinFactNeighborY="-204"/>
      <dgm:spPr/>
    </dgm:pt>
  </dgm:ptLst>
  <dgm:cxnLst>
    <dgm:cxn modelId="{20AF3F0D-FCCC-4AE8-8B10-DDA56D69A389}" type="presOf" srcId="{6352CA33-6755-44BE-808F-400DA4CF80A7}" destId="{89E6DA6E-7A23-44BD-8A99-378091FF741D}" srcOrd="0" destOrd="0" presId="urn:microsoft.com/office/officeart/2005/8/layout/hList9"/>
    <dgm:cxn modelId="{7F3B5912-CE3A-4F69-B6A0-82162798FA63}" type="presOf" srcId="{00C18FBF-3FF5-4C16-97CF-AF03740D7AB6}" destId="{0DC7A063-583D-4B0F-88B2-BD54F95D95AF}" srcOrd="0" destOrd="0" presId="urn:microsoft.com/office/officeart/2005/8/layout/hList9"/>
    <dgm:cxn modelId="{9740321C-35B3-4F5F-BD46-905CB7B8FAEB}" type="presOf" srcId="{9614A323-64B1-4077-A841-022051EC749A}" destId="{AD2806AC-6A03-4F05-9F4D-F72EA0E56FBF}" srcOrd="0" destOrd="0" presId="urn:microsoft.com/office/officeart/2005/8/layout/hList9"/>
    <dgm:cxn modelId="{70AA2139-FA57-4EAA-83C0-CFBB31F3B2CD}" type="presOf" srcId="{9D72CDD3-5859-43DB-BD75-0C3C30E3DE62}" destId="{187D4E8C-5C91-4D00-870C-2C45D4EA263C}" srcOrd="1" destOrd="0" presId="urn:microsoft.com/office/officeart/2005/8/layout/hList9"/>
    <dgm:cxn modelId="{4A31D641-1B5D-46D3-B685-0C4DC6EFE71B}" srcId="{00C18FBF-3FF5-4C16-97CF-AF03740D7AB6}" destId="{F2881FB1-6580-4F21-A283-BFAA6F91D5D2}" srcOrd="1" destOrd="0" parTransId="{2D960FDD-BADA-480D-9043-497C56588AD3}" sibTransId="{A5ABDC17-7AB5-4F0E-992A-F9343F5D74EB}"/>
    <dgm:cxn modelId="{3204ED53-15A0-4643-A582-021A785F1BA2}" srcId="{F2881FB1-6580-4F21-A283-BFAA6F91D5D2}" destId="{D5197DDB-D5D2-499F-B255-CF7BB5AE2B43}" srcOrd="0" destOrd="0" parTransId="{B14A4DC9-F40A-4867-ADB8-4BA8A1F83766}" sibTransId="{29F2454A-2FA8-4B3A-AC63-4A0B9FD04A75}"/>
    <dgm:cxn modelId="{FC7BD086-74EA-4D6C-9657-E916D355F209}" srcId="{6352CA33-6755-44BE-808F-400DA4CF80A7}" destId="{9614A323-64B1-4077-A841-022051EC749A}" srcOrd="0" destOrd="0" parTransId="{E5F6BCBD-B84E-4018-BE9E-BF57FF3B4B36}" sibTransId="{FEC2A79F-8857-403A-A738-E8CE75C965E2}"/>
    <dgm:cxn modelId="{B736D792-8630-4423-BF25-ED6293A18ADD}" type="presOf" srcId="{9614A323-64B1-4077-A841-022051EC749A}" destId="{F8977219-728E-448F-AE8B-46B14F4F17DE}" srcOrd="1" destOrd="0" presId="urn:microsoft.com/office/officeart/2005/8/layout/hList9"/>
    <dgm:cxn modelId="{DDB5AD9A-40B0-48EF-AF2C-8CCDA330F7FE}" srcId="{B4F1B46E-22B2-4721-950C-8704487586DC}" destId="{9D72CDD3-5859-43DB-BD75-0C3C30E3DE62}" srcOrd="0" destOrd="0" parTransId="{1D5B1F83-33A7-4298-BC11-2B1252AFAEA5}" sibTransId="{15E25BD4-1EBF-43C2-8885-DBF66B8429E1}"/>
    <dgm:cxn modelId="{2C8317B2-2EBB-4589-86EA-C77B3B6E81AA}" srcId="{00C18FBF-3FF5-4C16-97CF-AF03740D7AB6}" destId="{B4F1B46E-22B2-4721-950C-8704487586DC}" srcOrd="0" destOrd="0" parTransId="{E8A66543-CC4D-4785-A93E-5B125E09F826}" sibTransId="{A7E2530A-34E2-4E9F-BC78-8920BA140C41}"/>
    <dgm:cxn modelId="{2DF4FDC6-9998-45E2-B49B-7BDDAE43878E}" type="presOf" srcId="{B4F1B46E-22B2-4721-950C-8704487586DC}" destId="{FC7ED273-8CFD-43C2-9C05-44FADF3E0637}" srcOrd="0" destOrd="0" presId="urn:microsoft.com/office/officeart/2005/8/layout/hList9"/>
    <dgm:cxn modelId="{A587C2CB-6562-4021-B4BF-D479DBE9444F}" type="presOf" srcId="{D5197DDB-D5D2-499F-B255-CF7BB5AE2B43}" destId="{F660F4B9-35DB-4256-A868-A35C6DCCF6B2}" srcOrd="0" destOrd="0" presId="urn:microsoft.com/office/officeart/2005/8/layout/hList9"/>
    <dgm:cxn modelId="{77F620CE-FC2D-42CF-890C-6A28A43BA06E}" type="presOf" srcId="{F2881FB1-6580-4F21-A283-BFAA6F91D5D2}" destId="{FD776C1E-557E-4553-9447-49B69EEC7907}" srcOrd="0" destOrd="0" presId="urn:microsoft.com/office/officeart/2005/8/layout/hList9"/>
    <dgm:cxn modelId="{AACC54D1-0243-46E9-9624-A663799E8A06}" type="presOf" srcId="{9D72CDD3-5859-43DB-BD75-0C3C30E3DE62}" destId="{6B08AC4B-4CEC-41E5-AE19-47A4E2720563}" srcOrd="0" destOrd="0" presId="urn:microsoft.com/office/officeart/2005/8/layout/hList9"/>
    <dgm:cxn modelId="{82BAE5DD-3A79-4870-9019-1254385E0650}" srcId="{00C18FBF-3FF5-4C16-97CF-AF03740D7AB6}" destId="{6352CA33-6755-44BE-808F-400DA4CF80A7}" srcOrd="2" destOrd="0" parTransId="{AEB59203-63BA-4A96-BADC-40BAEBD9AA40}" sibTransId="{AAB4CF73-4B9B-4AA0-9074-16C2D2AE00A1}"/>
    <dgm:cxn modelId="{59E871E8-E7D2-4CCC-B749-A714977AF5E6}" type="presOf" srcId="{D5197DDB-D5D2-499F-B255-CF7BB5AE2B43}" destId="{10C9E3CF-3A8F-4100-8ACD-91E2373197A2}" srcOrd="1" destOrd="0" presId="urn:microsoft.com/office/officeart/2005/8/layout/hList9"/>
    <dgm:cxn modelId="{E1D1E23B-EC87-45CC-9E87-38B27A23764D}" type="presParOf" srcId="{0DC7A063-583D-4B0F-88B2-BD54F95D95AF}" destId="{3B23570A-ECC9-4DF8-BCB4-0465C69CBB88}" srcOrd="0" destOrd="0" presId="urn:microsoft.com/office/officeart/2005/8/layout/hList9"/>
    <dgm:cxn modelId="{82537023-5CD7-4BB7-84CF-DE8196338CF2}" type="presParOf" srcId="{0DC7A063-583D-4B0F-88B2-BD54F95D95AF}" destId="{FC66A233-6BBA-46AF-B2F6-28E379B158E2}" srcOrd="1" destOrd="0" presId="urn:microsoft.com/office/officeart/2005/8/layout/hList9"/>
    <dgm:cxn modelId="{5DFED7C8-2E54-4441-B032-3A4788B2A8D3}" type="presParOf" srcId="{FC66A233-6BBA-46AF-B2F6-28E379B158E2}" destId="{46739A04-1AA3-49C6-8EA7-EB1DE975B900}" srcOrd="0" destOrd="0" presId="urn:microsoft.com/office/officeart/2005/8/layout/hList9"/>
    <dgm:cxn modelId="{59D81910-4316-4EAE-9A67-0B3EDF027306}" type="presParOf" srcId="{FC66A233-6BBA-46AF-B2F6-28E379B158E2}" destId="{535C6EC9-8098-42C5-8527-E62FF045E4EB}" srcOrd="1" destOrd="0" presId="urn:microsoft.com/office/officeart/2005/8/layout/hList9"/>
    <dgm:cxn modelId="{C4FBC461-0B5D-4B7E-9CAF-A88B1223F18A}" type="presParOf" srcId="{535C6EC9-8098-42C5-8527-E62FF045E4EB}" destId="{6B08AC4B-4CEC-41E5-AE19-47A4E2720563}" srcOrd="0" destOrd="0" presId="urn:microsoft.com/office/officeart/2005/8/layout/hList9"/>
    <dgm:cxn modelId="{16A1B336-CE68-4171-8D18-284543992BEA}" type="presParOf" srcId="{535C6EC9-8098-42C5-8527-E62FF045E4EB}" destId="{187D4E8C-5C91-4D00-870C-2C45D4EA263C}" srcOrd="1" destOrd="0" presId="urn:microsoft.com/office/officeart/2005/8/layout/hList9"/>
    <dgm:cxn modelId="{DEF99A7A-98F1-424D-AC92-7C6B69A0E544}" type="presParOf" srcId="{0DC7A063-583D-4B0F-88B2-BD54F95D95AF}" destId="{3845DB9A-BEF3-4D5D-B9C7-5FC0456401AC}" srcOrd="2" destOrd="0" presId="urn:microsoft.com/office/officeart/2005/8/layout/hList9"/>
    <dgm:cxn modelId="{ACD8FD0D-39C9-49DB-B77E-B03522FDF5FC}" type="presParOf" srcId="{0DC7A063-583D-4B0F-88B2-BD54F95D95AF}" destId="{FC7ED273-8CFD-43C2-9C05-44FADF3E0637}" srcOrd="3" destOrd="0" presId="urn:microsoft.com/office/officeart/2005/8/layout/hList9"/>
    <dgm:cxn modelId="{2C72EC61-81F4-4DCD-A533-255CBC66AE34}" type="presParOf" srcId="{0DC7A063-583D-4B0F-88B2-BD54F95D95AF}" destId="{13C564B0-C27E-4ABA-AFDA-59E145B256BA}" srcOrd="4" destOrd="0" presId="urn:microsoft.com/office/officeart/2005/8/layout/hList9"/>
    <dgm:cxn modelId="{775600F8-FCFE-4862-8108-85F84EA9DEE2}" type="presParOf" srcId="{0DC7A063-583D-4B0F-88B2-BD54F95D95AF}" destId="{6300E233-87DF-4270-9808-160BFEB8A5BE}" srcOrd="5" destOrd="0" presId="urn:microsoft.com/office/officeart/2005/8/layout/hList9"/>
    <dgm:cxn modelId="{AE3B7A69-67E7-41D2-BC1A-3586A3CC259D}" type="presParOf" srcId="{0DC7A063-583D-4B0F-88B2-BD54F95D95AF}" destId="{6E53DEF7-499E-42EE-802D-59B2F8915392}" srcOrd="6" destOrd="0" presId="urn:microsoft.com/office/officeart/2005/8/layout/hList9"/>
    <dgm:cxn modelId="{76A9B804-07B5-4060-AA61-249A1765ECB9}" type="presParOf" srcId="{6E53DEF7-499E-42EE-802D-59B2F8915392}" destId="{E08C30D1-35EA-4D05-9731-5D01E3FCBD09}" srcOrd="0" destOrd="0" presId="urn:microsoft.com/office/officeart/2005/8/layout/hList9"/>
    <dgm:cxn modelId="{6162898E-21FD-497B-BFEE-B78CF45F7D9A}" type="presParOf" srcId="{6E53DEF7-499E-42EE-802D-59B2F8915392}" destId="{2F3BD88A-9166-4A26-B941-B9BAEE1A11D5}" srcOrd="1" destOrd="0" presId="urn:microsoft.com/office/officeart/2005/8/layout/hList9"/>
    <dgm:cxn modelId="{71D4EFDE-15BC-4327-9242-5F72F9DAFAD4}" type="presParOf" srcId="{2F3BD88A-9166-4A26-B941-B9BAEE1A11D5}" destId="{F660F4B9-35DB-4256-A868-A35C6DCCF6B2}" srcOrd="0" destOrd="0" presId="urn:microsoft.com/office/officeart/2005/8/layout/hList9"/>
    <dgm:cxn modelId="{9B414BA4-2018-40DF-8E7D-AD7E78EF0217}" type="presParOf" srcId="{2F3BD88A-9166-4A26-B941-B9BAEE1A11D5}" destId="{10C9E3CF-3A8F-4100-8ACD-91E2373197A2}" srcOrd="1" destOrd="0" presId="urn:microsoft.com/office/officeart/2005/8/layout/hList9"/>
    <dgm:cxn modelId="{D8406746-50BE-425E-A523-9ED524500743}" type="presParOf" srcId="{0DC7A063-583D-4B0F-88B2-BD54F95D95AF}" destId="{69136330-53DB-4978-A56B-160862279381}" srcOrd="7" destOrd="0" presId="urn:microsoft.com/office/officeart/2005/8/layout/hList9"/>
    <dgm:cxn modelId="{A91BC494-75AC-4CCA-8CC1-7E9884C2F3AD}" type="presParOf" srcId="{0DC7A063-583D-4B0F-88B2-BD54F95D95AF}" destId="{FD776C1E-557E-4553-9447-49B69EEC7907}" srcOrd="8" destOrd="0" presId="urn:microsoft.com/office/officeart/2005/8/layout/hList9"/>
    <dgm:cxn modelId="{487F9920-08DF-4AC5-BA64-D35F42602B66}" type="presParOf" srcId="{0DC7A063-583D-4B0F-88B2-BD54F95D95AF}" destId="{FC2522F1-14BB-4B37-B60E-2E8A7E8A6C30}" srcOrd="9" destOrd="0" presId="urn:microsoft.com/office/officeart/2005/8/layout/hList9"/>
    <dgm:cxn modelId="{DC194D92-7E98-42DD-A8CA-BCD1EDD2C95D}" type="presParOf" srcId="{0DC7A063-583D-4B0F-88B2-BD54F95D95AF}" destId="{2C2F6211-85A7-47FE-9239-DE94DF41A263}" srcOrd="10" destOrd="0" presId="urn:microsoft.com/office/officeart/2005/8/layout/hList9"/>
    <dgm:cxn modelId="{575F4FD6-9E0F-4F5E-88EE-9B265B6FD4F4}" type="presParOf" srcId="{0DC7A063-583D-4B0F-88B2-BD54F95D95AF}" destId="{7B0C2EAE-70CB-4160-863D-210C3C66D5FD}" srcOrd="11" destOrd="0" presId="urn:microsoft.com/office/officeart/2005/8/layout/hList9"/>
    <dgm:cxn modelId="{8AE96C49-A416-4FC7-84EE-2BDAF35C57FF}" type="presParOf" srcId="{7B0C2EAE-70CB-4160-863D-210C3C66D5FD}" destId="{5AF3752E-55A6-443C-AD35-C49DF50A4566}" srcOrd="0" destOrd="0" presId="urn:microsoft.com/office/officeart/2005/8/layout/hList9"/>
    <dgm:cxn modelId="{235B263C-399E-4245-95BD-2AA1F19D4AB4}" type="presParOf" srcId="{7B0C2EAE-70CB-4160-863D-210C3C66D5FD}" destId="{53567A66-F0E9-4EF8-ADA9-764BA36AA6A9}" srcOrd="1" destOrd="0" presId="urn:microsoft.com/office/officeart/2005/8/layout/hList9"/>
    <dgm:cxn modelId="{265DA8D6-D429-4956-8CB8-10EE7EF20F0C}" type="presParOf" srcId="{53567A66-F0E9-4EF8-ADA9-764BA36AA6A9}" destId="{AD2806AC-6A03-4F05-9F4D-F72EA0E56FBF}" srcOrd="0" destOrd="0" presId="urn:microsoft.com/office/officeart/2005/8/layout/hList9"/>
    <dgm:cxn modelId="{35A8C2CA-EB30-45FD-8152-A7470BE42B4C}" type="presParOf" srcId="{53567A66-F0E9-4EF8-ADA9-764BA36AA6A9}" destId="{F8977219-728E-448F-AE8B-46B14F4F17DE}" srcOrd="1" destOrd="0" presId="urn:microsoft.com/office/officeart/2005/8/layout/hList9"/>
    <dgm:cxn modelId="{EF3F399A-E096-436A-AD74-CF747D62B02A}" type="presParOf" srcId="{0DC7A063-583D-4B0F-88B2-BD54F95D95AF}" destId="{FBCC4E74-37C0-494F-ABC0-7D18132E1437}" srcOrd="12" destOrd="0" presId="urn:microsoft.com/office/officeart/2005/8/layout/hList9"/>
    <dgm:cxn modelId="{5EA17F20-F6C6-4B5A-AFEB-38BD8F975065}" type="presParOf" srcId="{0DC7A063-583D-4B0F-88B2-BD54F95D95AF}" destId="{89E6DA6E-7A23-44BD-8A99-378091FF741D}"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8AC4B-4CEC-41E5-AE19-47A4E2720563}">
      <dsp:nvSpPr>
        <dsp:cNvPr id="0" name=""/>
        <dsp:cNvSpPr/>
      </dsp:nvSpPr>
      <dsp:spPr>
        <a:xfrm>
          <a:off x="1240210" y="368845"/>
          <a:ext cx="2154322" cy="3981634"/>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78232" rIns="78232" bIns="78232" numCol="1" spcCol="1270" rtlCol="0" anchor="ctr" anchorCtr="0">
          <a:noAutofit/>
        </a:bodyPr>
        <a:lstStyle/>
        <a:p>
          <a:pPr marL="0" lvl="0" indent="0" algn="l" defTabSz="488950" rtl="0">
            <a:lnSpc>
              <a:spcPct val="90000"/>
            </a:lnSpc>
            <a:spcBef>
              <a:spcPct val="0"/>
            </a:spcBef>
            <a:spcAft>
              <a:spcPct val="35000"/>
            </a:spcAft>
            <a:buNone/>
          </a:pPr>
          <a:r>
            <a:rPr lang="fr-FR" sz="1100" b="1" kern="1200" noProof="0" dirty="0"/>
            <a:t>Andrey Watters, </a:t>
          </a:r>
          <a:r>
            <a:rPr lang="en-GB" sz="1100" b="1" i="1" kern="1200" noProof="0" dirty="0"/>
            <a:t>Teaching Machines</a:t>
          </a:r>
          <a:endParaRPr lang="fr-FR" sz="1100" b="1" kern="1200" noProof="0" dirty="0"/>
        </a:p>
        <a:p>
          <a:pPr marL="0" lvl="0" indent="0" algn="l" defTabSz="488950" rtl="0">
            <a:lnSpc>
              <a:spcPct val="90000"/>
            </a:lnSpc>
            <a:spcBef>
              <a:spcPct val="0"/>
            </a:spcBef>
            <a:spcAft>
              <a:spcPct val="35000"/>
            </a:spcAft>
            <a:buNone/>
          </a:pPr>
          <a:r>
            <a:rPr lang="fr-FR" sz="1100" b="1" kern="1200" noProof="0" dirty="0"/>
            <a:t>“</a:t>
          </a:r>
          <a:r>
            <a:rPr lang="fr-FR" sz="1100" b="0" kern="1200" noProof="0" dirty="0"/>
            <a:t>L’idée selon laquelle l’automatisation peut rationnaliser l’enseignement, “personnaliser” l’apprentissage et faire gagner du temps aux enseignants est ancienne. </a:t>
          </a:r>
        </a:p>
        <a:p>
          <a:pPr marL="0" lvl="0" indent="0" algn="l" defTabSz="488950" rtl="0">
            <a:lnSpc>
              <a:spcPct val="90000"/>
            </a:lnSpc>
            <a:spcBef>
              <a:spcPct val="0"/>
            </a:spcBef>
            <a:spcAft>
              <a:spcPct val="35000"/>
            </a:spcAft>
            <a:buNone/>
          </a:pPr>
          <a:r>
            <a:rPr lang="fr-FR" sz="1100" b="0" kern="1200" noProof="0" dirty="0"/>
            <a:t>Selon elle, plutôt que de reposer sur une vision éducative, l’enseignement mécanique relève davantage du fantasme industriel d’une scolarisation ultra-efficace”,</a:t>
          </a:r>
        </a:p>
      </dsp:txBody>
      <dsp:txXfrm>
        <a:off x="1584902" y="368845"/>
        <a:ext cx="1809630" cy="3981634"/>
      </dsp:txXfrm>
    </dsp:sp>
    <dsp:sp modelId="{FC7ED273-8CFD-43C2-9C05-44FADF3E0637}">
      <dsp:nvSpPr>
        <dsp:cNvPr id="0" name=""/>
        <dsp:cNvSpPr/>
      </dsp:nvSpPr>
      <dsp:spPr>
        <a:xfrm>
          <a:off x="0" y="2194"/>
          <a:ext cx="1550332" cy="1205214"/>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La robotisation de l’enseignement</a:t>
          </a:r>
        </a:p>
      </dsp:txBody>
      <dsp:txXfrm>
        <a:off x="227041" y="178694"/>
        <a:ext cx="1096250" cy="852214"/>
      </dsp:txXfrm>
    </dsp:sp>
    <dsp:sp modelId="{F660F4B9-35DB-4256-A868-A35C6DCCF6B2}">
      <dsp:nvSpPr>
        <dsp:cNvPr id="0" name=""/>
        <dsp:cNvSpPr/>
      </dsp:nvSpPr>
      <dsp:spPr>
        <a:xfrm>
          <a:off x="4458652" y="284836"/>
          <a:ext cx="2126427" cy="4012101"/>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71120" rIns="71120" bIns="71120" numCol="1" spcCol="1270" rtlCol="0" anchor="ctr" anchorCtr="0">
          <a:noAutofit/>
        </a:bodyPr>
        <a:lstStyle/>
        <a:p>
          <a:pPr marL="0" lvl="0" indent="0" algn="l" defTabSz="444500" rtl="0">
            <a:lnSpc>
              <a:spcPct val="90000"/>
            </a:lnSpc>
            <a:spcBef>
              <a:spcPct val="0"/>
            </a:spcBef>
            <a:spcAft>
              <a:spcPct val="35000"/>
            </a:spcAft>
            <a:buNone/>
          </a:pPr>
          <a:r>
            <a:rPr lang="fr-FR" sz="1000" kern="1200" noProof="0" dirty="0"/>
            <a:t>Techniquement impressionnantes, les applications telles que </a:t>
          </a:r>
          <a:r>
            <a:rPr lang="fr-FR" sz="1000" b="1" kern="1200" noProof="0" dirty="0" err="1"/>
            <a:t>ChatGPT</a:t>
          </a:r>
          <a:r>
            <a:rPr lang="fr-FR" sz="1000" kern="1200" noProof="0" dirty="0"/>
            <a:t> ou </a:t>
          </a:r>
          <a:r>
            <a:rPr lang="fr-FR" sz="1000" b="1" kern="1200" noProof="0" dirty="0"/>
            <a:t>Google Bard </a:t>
          </a:r>
          <a:r>
            <a:rPr lang="fr-FR" sz="1000" b="0" kern="1200" noProof="0" dirty="0"/>
            <a:t>qui génèrent automatiquement du contenu en réponse à une demande de l’utilisateur, ne sont pas aussi fiables qu’on prétend; elles ont tendances à produire des contenus inexacts, faux ou trompeurs,</a:t>
          </a:r>
        </a:p>
        <a:p>
          <a:pPr marL="0" lvl="0" indent="0" algn="l" defTabSz="444500" rtl="0">
            <a:lnSpc>
              <a:spcPct val="90000"/>
            </a:lnSpc>
            <a:spcBef>
              <a:spcPct val="0"/>
            </a:spcBef>
            <a:spcAft>
              <a:spcPct val="35000"/>
            </a:spcAft>
            <a:buNone/>
          </a:pPr>
          <a:r>
            <a:rPr lang="fr-FR" sz="1000" b="0" kern="1200" noProof="0" dirty="0"/>
            <a:t>La dépendance à ces technologies empêche </a:t>
          </a:r>
          <a:r>
            <a:rPr lang="fr-FR" sz="1000" b="1" kern="1200" noProof="0" dirty="0"/>
            <a:t>l’imagination créative</a:t>
          </a:r>
          <a:r>
            <a:rPr lang="fr-FR" sz="1000" b="0" kern="1200" noProof="0" dirty="0"/>
            <a:t>, </a:t>
          </a:r>
          <a:r>
            <a:rPr lang="fr-FR" sz="1000" b="1" kern="1200" noProof="0" dirty="0"/>
            <a:t>l’esprit critique</a:t>
          </a:r>
          <a:r>
            <a:rPr lang="fr-FR" sz="1000" b="0" kern="1200" noProof="0" dirty="0"/>
            <a:t>, ,,,</a:t>
          </a:r>
        </a:p>
        <a:p>
          <a:pPr marL="0" lvl="0" indent="0" algn="l" defTabSz="444500" rtl="0">
            <a:lnSpc>
              <a:spcPct val="90000"/>
            </a:lnSpc>
            <a:spcBef>
              <a:spcPct val="0"/>
            </a:spcBef>
            <a:spcAft>
              <a:spcPct val="35000"/>
            </a:spcAft>
            <a:buNone/>
          </a:pPr>
          <a:r>
            <a:rPr lang="fr-FR" sz="1000" b="1" kern="1200" noProof="0" dirty="0"/>
            <a:t>Matthew KIRSHENBAUM</a:t>
          </a:r>
          <a:r>
            <a:rPr lang="fr-FR" sz="1000" b="0" kern="1200" noProof="0" dirty="0"/>
            <a:t>, a imaginé ce que serait un “</a:t>
          </a:r>
          <a:r>
            <a:rPr lang="fr-FR" sz="1000" b="0" kern="1200" noProof="0" dirty="0" err="1"/>
            <a:t>textpocalypse</a:t>
          </a:r>
          <a:r>
            <a:rPr lang="fr-FR" sz="1000" b="0" kern="1200" noProof="0" dirty="0"/>
            <a:t>” en cas d’inondation du web par des fausses informations. L’utilisation de ces technologies pourrait alors polluer le matériel pédagogique,</a:t>
          </a:r>
        </a:p>
      </dsp:txBody>
      <dsp:txXfrm>
        <a:off x="4798881" y="284836"/>
        <a:ext cx="1786198" cy="4012101"/>
      </dsp:txXfrm>
    </dsp:sp>
    <dsp:sp modelId="{FD776C1E-557E-4553-9447-49B69EEC7907}">
      <dsp:nvSpPr>
        <dsp:cNvPr id="0" name=""/>
        <dsp:cNvSpPr/>
      </dsp:nvSpPr>
      <dsp:spPr>
        <a:xfrm>
          <a:off x="2954814" y="11188"/>
          <a:ext cx="1777391" cy="1245145"/>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622300" rtl="0">
            <a:lnSpc>
              <a:spcPct val="90000"/>
            </a:lnSpc>
            <a:spcBef>
              <a:spcPct val="0"/>
            </a:spcBef>
            <a:spcAft>
              <a:spcPct val="35000"/>
            </a:spcAft>
            <a:buNone/>
          </a:pPr>
          <a:r>
            <a:rPr lang="fr-FR" sz="1400" kern="1200" noProof="0" dirty="0"/>
            <a:t>Contenus trompeurs</a:t>
          </a:r>
        </a:p>
      </dsp:txBody>
      <dsp:txXfrm>
        <a:off x="3215107" y="193535"/>
        <a:ext cx="1256805" cy="880451"/>
      </dsp:txXfrm>
    </dsp:sp>
    <dsp:sp modelId="{AD2806AC-6A03-4F05-9F4D-F72EA0E56FBF}">
      <dsp:nvSpPr>
        <dsp:cNvPr id="0" name=""/>
        <dsp:cNvSpPr/>
      </dsp:nvSpPr>
      <dsp:spPr>
        <a:xfrm>
          <a:off x="7851437" y="178595"/>
          <a:ext cx="2231875" cy="4136739"/>
        </a:xfrm>
        <a:prstGeom prst="rect">
          <a:avLst/>
        </a:prstGeom>
        <a:solidFill>
          <a:schemeClr val="accent1">
            <a:alpha val="90000"/>
            <a:tint val="40000"/>
            <a:hueOff val="0"/>
            <a:satOff val="0"/>
            <a:lumOff val="0"/>
            <a:alphaOff val="0"/>
          </a:schemeClr>
        </a:solidFill>
        <a:ln w="635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71120" rIns="71120" bIns="71120" numCol="1" spcCol="1270" rtlCol="0" anchor="ctr" anchorCtr="0">
          <a:noAutofit/>
        </a:bodyPr>
        <a:lstStyle/>
        <a:p>
          <a:pPr marL="0" lvl="0" indent="0" algn="l" defTabSz="444500" rtl="0">
            <a:lnSpc>
              <a:spcPct val="90000"/>
            </a:lnSpc>
            <a:spcBef>
              <a:spcPct val="0"/>
            </a:spcBef>
            <a:spcAft>
              <a:spcPct val="35000"/>
            </a:spcAft>
            <a:buNone/>
          </a:pPr>
          <a:r>
            <a:rPr lang="fr-FR" sz="1000" kern="1200" noProof="0" dirty="0"/>
            <a:t>Il faut noter que la course à l’intégration de l’IA dans les écoles est moins motivée par des objectifs éducatifs que par d’autres: </a:t>
          </a:r>
        </a:p>
        <a:p>
          <a:pPr marL="0" lvl="0" indent="0" algn="l" defTabSz="444500" rtl="0">
            <a:lnSpc>
              <a:spcPct val="90000"/>
            </a:lnSpc>
            <a:spcBef>
              <a:spcPct val="0"/>
            </a:spcBef>
            <a:spcAft>
              <a:spcPct val="35000"/>
            </a:spcAft>
            <a:buNone/>
          </a:pPr>
          <a:r>
            <a:rPr lang="fr-FR" sz="1000" kern="1200" noProof="0" dirty="0"/>
            <a:t>Politiques : </a:t>
          </a:r>
          <a:r>
            <a:rPr lang="fr-FR" sz="1000" b="1" kern="1200" noProof="0" dirty="0"/>
            <a:t>Mark Hunyadi</a:t>
          </a:r>
        </a:p>
        <a:p>
          <a:pPr marL="0" lvl="0" indent="0" algn="l" defTabSz="444500" rtl="0">
            <a:lnSpc>
              <a:spcPct val="90000"/>
            </a:lnSpc>
            <a:spcBef>
              <a:spcPct val="0"/>
            </a:spcBef>
            <a:spcAft>
              <a:spcPct val="35000"/>
            </a:spcAft>
            <a:buNone/>
          </a:pPr>
          <a:r>
            <a:rPr lang="fr-FR" sz="1000" kern="1200" noProof="0" dirty="0"/>
            <a:t>Les visions et les intérêts financiers du secteur de l’IA,</a:t>
          </a:r>
        </a:p>
        <a:p>
          <a:pPr marL="0" lvl="0" indent="0" algn="l" defTabSz="444500" rtl="0">
            <a:lnSpc>
              <a:spcPct val="90000"/>
            </a:lnSpc>
            <a:spcBef>
              <a:spcPct val="0"/>
            </a:spcBef>
            <a:spcAft>
              <a:spcPct val="35000"/>
            </a:spcAft>
            <a:buNone/>
          </a:pPr>
          <a:r>
            <a:rPr lang="fr-FR" sz="1000" kern="1200" noProof="0" dirty="0"/>
            <a:t>Bien que les technologies soient coûteuses, l’IA dans l’éducation est considérée comme rentable, </a:t>
          </a:r>
        </a:p>
        <a:p>
          <a:pPr marL="0" lvl="0" indent="0" algn="l" defTabSz="444500" rtl="0">
            <a:lnSpc>
              <a:spcPct val="90000"/>
            </a:lnSpc>
            <a:spcBef>
              <a:spcPct val="0"/>
            </a:spcBef>
            <a:spcAft>
              <a:spcPct val="35000"/>
            </a:spcAft>
            <a:buNone/>
          </a:pPr>
          <a:r>
            <a:rPr lang="fr-FR" sz="1000" kern="1200" noProof="0" dirty="0"/>
            <a:t>+ risque de dépendance des écoles face aux entreprises technologiques et perdent leur autonomie</a:t>
          </a:r>
        </a:p>
        <a:p>
          <a:pPr marL="0" lvl="0" indent="0" algn="l" defTabSz="444500" rtl="0">
            <a:lnSpc>
              <a:spcPct val="90000"/>
            </a:lnSpc>
            <a:spcBef>
              <a:spcPct val="0"/>
            </a:spcBef>
            <a:spcAft>
              <a:spcPct val="35000"/>
            </a:spcAft>
            <a:buNone/>
          </a:pPr>
          <a:endParaRPr lang="fr-FR" sz="1000" kern="1200" noProof="0" dirty="0"/>
        </a:p>
      </dsp:txBody>
      <dsp:txXfrm>
        <a:off x="8208537" y="178595"/>
        <a:ext cx="1874775" cy="4136739"/>
      </dsp:txXfrm>
    </dsp:sp>
    <dsp:sp modelId="{89E6DA6E-7A23-44BD-8A99-378091FF741D}">
      <dsp:nvSpPr>
        <dsp:cNvPr id="0" name=""/>
        <dsp:cNvSpPr/>
      </dsp:nvSpPr>
      <dsp:spPr>
        <a:xfrm>
          <a:off x="6644553" y="0"/>
          <a:ext cx="1483794" cy="1247041"/>
        </a:xfrm>
        <a:prstGeom prst="ellipse">
          <a:avLst/>
        </a:prstGeom>
        <a:gradFill rotWithShape="0">
          <a:gsLst>
            <a:gs pos="0">
              <a:schemeClr val="accent1">
                <a:hueOff val="0"/>
                <a:satOff val="0"/>
                <a:lumOff val="0"/>
                <a:alphaOff val="0"/>
                <a:shade val="100000"/>
                <a:satMod val="137000"/>
              </a:schemeClr>
            </a:gs>
            <a:gs pos="71000">
              <a:schemeClr val="accent1">
                <a:hueOff val="0"/>
                <a:satOff val="0"/>
                <a:lumOff val="0"/>
                <a:alphaOff val="0"/>
                <a:shade val="98000"/>
                <a:satMod val="137000"/>
              </a:schemeClr>
            </a:gs>
            <a:gs pos="100000">
              <a:schemeClr val="accent1">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rtlCol="0" anchor="ctr" anchorCtr="0">
          <a:noAutofit/>
        </a:bodyPr>
        <a:lstStyle/>
        <a:p>
          <a:pPr marL="0" lvl="0" indent="0" algn="ctr" defTabSz="622300" rtl="0">
            <a:lnSpc>
              <a:spcPct val="90000"/>
            </a:lnSpc>
            <a:spcBef>
              <a:spcPct val="0"/>
            </a:spcBef>
            <a:spcAft>
              <a:spcPct val="35000"/>
            </a:spcAft>
            <a:buNone/>
          </a:pPr>
          <a:r>
            <a:rPr lang="fr-FR" sz="1400" kern="1200" noProof="0" dirty="0"/>
            <a:t>Aspect politique et mercantiliste</a:t>
          </a:r>
        </a:p>
      </dsp:txBody>
      <dsp:txXfrm>
        <a:off x="6861850" y="182625"/>
        <a:ext cx="1049200" cy="881791"/>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CCE99D7-C7B3-40D9-BBE2-884A7698CE42}" type="datetime1">
              <a:rPr lang="nl-NL" smtClean="0"/>
              <a:t>01-06-2025</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nl-NL"/>
              <a:t>‹N°›</a:t>
            </a:fld>
            <a:endParaRPr lang="nl-NL"/>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94F71E7-644C-4726-8913-8B91FC22B8D7}" type="datetime1">
              <a:rPr lang="nl-NL" noProof="0" smtClean="0"/>
              <a:t>01-06-2025</a:t>
            </a:fld>
            <a:endParaRPr lang="nl-NL" noProof="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A3C37BE-C303-496D-B5CD-85F2937540FC}" type="slidenum">
              <a:rPr lang="nl-NL" noProof="0"/>
              <a:t>‹N°›</a:t>
            </a:fld>
            <a:endParaRPr lang="nl-NL" noProof="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r>
              <a:rPr lang="nl-NL" b="1" i="1">
                <a:latin typeface="Arial" pitchFamily="34" charset="0"/>
                <a:cs typeface="Arial" pitchFamily="34" charset="0"/>
              </a:rPr>
              <a:t>OPMERKING:</a:t>
            </a:r>
          </a:p>
          <a:p>
            <a:pPr rtl="0"/>
            <a:r>
              <a:rPr lang="nl-NL" i="1">
                <a:latin typeface="Arial" pitchFamily="34" charset="0"/>
                <a:cs typeface="Arial" pitchFamily="34" charset="0"/>
              </a:rPr>
              <a:t>Als u de afbeelding op deze dia wilt wijzigen, selecteert u de afbeelding en verwijdert u deze. Klik vervolgens op het pictogram Afbeelding in de tijdelijke aanduiding om uw eigen afbeelding in te voegen.</a:t>
            </a:r>
          </a:p>
        </p:txBody>
      </p:sp>
      <p:sp>
        <p:nvSpPr>
          <p:cNvPr id="4" name="Tijdelijke aanduiding voor dianummer 3"/>
          <p:cNvSpPr>
            <a:spLocks noGrp="1"/>
          </p:cNvSpPr>
          <p:nvPr>
            <p:ph type="sldNum" sz="quarter" idx="10"/>
          </p:nvPr>
        </p:nvSpPr>
        <p:spPr/>
        <p:txBody>
          <a:bodyPr rtlCol="0"/>
          <a:lstStyle/>
          <a:p>
            <a:pPr rtl="0"/>
            <a:fld id="{0A3C37BE-C303-496D-B5CD-85F2937540FC}" type="slidenum">
              <a:rPr lang="nl-NL" smtClean="0"/>
              <a:t>1</a:t>
            </a:fld>
            <a:endParaRPr lang="nl-NL"/>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2</a:t>
            </a:fld>
            <a:endParaRPr lang="nl-NL"/>
          </a:p>
        </p:txBody>
      </p:sp>
    </p:spTree>
    <p:extLst>
      <p:ext uri="{BB962C8B-B14F-4D97-AF65-F5344CB8AC3E}">
        <p14:creationId xmlns:p14="http://schemas.microsoft.com/office/powerpoint/2010/main" val="1443239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3</a:t>
            </a:fld>
            <a:endParaRPr lang="nl-NL"/>
          </a:p>
        </p:txBody>
      </p:sp>
    </p:spTree>
    <p:extLst>
      <p:ext uri="{BB962C8B-B14F-4D97-AF65-F5344CB8AC3E}">
        <p14:creationId xmlns:p14="http://schemas.microsoft.com/office/powerpoint/2010/main" val="3267214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4</a:t>
            </a:fld>
            <a:endParaRPr lang="nl-NL"/>
          </a:p>
        </p:txBody>
      </p:sp>
    </p:spTree>
    <p:extLst>
      <p:ext uri="{BB962C8B-B14F-4D97-AF65-F5344CB8AC3E}">
        <p14:creationId xmlns:p14="http://schemas.microsoft.com/office/powerpoint/2010/main" val="1128917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5</a:t>
            </a:fld>
            <a:endParaRPr lang="nl-NL"/>
          </a:p>
        </p:txBody>
      </p:sp>
    </p:spTree>
    <p:extLst>
      <p:ext uri="{BB962C8B-B14F-4D97-AF65-F5344CB8AC3E}">
        <p14:creationId xmlns:p14="http://schemas.microsoft.com/office/powerpoint/2010/main" val="1894558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6</a:t>
            </a:fld>
            <a:endParaRPr lang="nl-NL"/>
          </a:p>
        </p:txBody>
      </p:sp>
    </p:spTree>
    <p:extLst>
      <p:ext uri="{BB962C8B-B14F-4D97-AF65-F5344CB8AC3E}">
        <p14:creationId xmlns:p14="http://schemas.microsoft.com/office/powerpoint/2010/main" val="3804686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7</a:t>
            </a:fld>
            <a:endParaRPr lang="nl-NL"/>
          </a:p>
        </p:txBody>
      </p:sp>
    </p:spTree>
    <p:extLst>
      <p:ext uri="{BB962C8B-B14F-4D97-AF65-F5344CB8AC3E}">
        <p14:creationId xmlns:p14="http://schemas.microsoft.com/office/powerpoint/2010/main" val="2507115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p>
            <a:pPr rtl="0"/>
            <a:endParaRPr lang="nl-NL"/>
          </a:p>
        </p:txBody>
      </p:sp>
      <p:sp>
        <p:nvSpPr>
          <p:cNvPr id="4" name="Tijdelijke aanduiding voor dianummer 3"/>
          <p:cNvSpPr>
            <a:spLocks noGrp="1"/>
          </p:cNvSpPr>
          <p:nvPr>
            <p:ph type="sldNum" sz="quarter" idx="5"/>
          </p:nvPr>
        </p:nvSpPr>
        <p:spPr/>
        <p:txBody>
          <a:bodyPr rtlCol="0"/>
          <a:lstStyle/>
          <a:p>
            <a:pPr rtl="0"/>
            <a:fld id="{0A3C37BE-C303-496D-B5CD-85F2937540FC}" type="slidenum">
              <a:rPr lang="nl-NL" smtClean="0"/>
              <a:t>8</a:t>
            </a:fld>
            <a:endParaRPr lang="nl-NL"/>
          </a:p>
        </p:txBody>
      </p:sp>
    </p:spTree>
    <p:extLst>
      <p:ext uri="{BB962C8B-B14F-4D97-AF65-F5344CB8AC3E}">
        <p14:creationId xmlns:p14="http://schemas.microsoft.com/office/powerpoint/2010/main" val="125228504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8" name="Rechthoek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pic>
        <p:nvPicPr>
          <p:cNvPr id="11" name="Afbeelding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el 1"/>
          <p:cNvSpPr>
            <a:spLocks noGrp="1"/>
          </p:cNvSpPr>
          <p:nvPr>
            <p:ph type="ctrTitle" hasCustomPrompt="1"/>
          </p:nvPr>
        </p:nvSpPr>
        <p:spPr>
          <a:xfrm>
            <a:off x="1104900" y="2292094"/>
            <a:ext cx="10096500" cy="2219691"/>
          </a:xfrm>
        </p:spPr>
        <p:txBody>
          <a:bodyPr rtlCol="0" anchor="ctr">
            <a:normAutofit/>
          </a:bodyPr>
          <a:lstStyle>
            <a:lvl1pPr algn="l">
              <a:defRPr sz="4400" cap="all" baseline="0"/>
            </a:lvl1pPr>
          </a:lstStyle>
          <a:p>
            <a:pPr rtl="0"/>
            <a:r>
              <a:rPr lang="nl-NL" noProof="0"/>
              <a:t>Klik om de titelstijl van het model te bewerken</a:t>
            </a:r>
          </a:p>
        </p:txBody>
      </p:sp>
      <p:sp>
        <p:nvSpPr>
          <p:cNvPr id="3" name="Subtitel 2"/>
          <p:cNvSpPr>
            <a:spLocks noGrp="1"/>
          </p:cNvSpPr>
          <p:nvPr>
            <p:ph type="subTitle" idx="1" hasCustomPrompt="1"/>
          </p:nvPr>
        </p:nvSpPr>
        <p:spPr>
          <a:xfrm>
            <a:off x="1104898" y="4511784"/>
            <a:ext cx="10096501"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noProof="0"/>
              <a:t>Klik om de subtitelstijl van het model te bewerken</a:t>
            </a:r>
          </a:p>
        </p:txBody>
      </p:sp>
      <p:sp>
        <p:nvSpPr>
          <p:cNvPr id="7" name="Rechthoek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4" name="Tijdelijke aanduiding voor datum 3"/>
          <p:cNvSpPr>
            <a:spLocks noGrp="1"/>
          </p:cNvSpPr>
          <p:nvPr>
            <p:ph type="dt" sz="half" idx="10"/>
          </p:nvPr>
        </p:nvSpPr>
        <p:spPr/>
        <p:txBody>
          <a:bodyPr rtlCol="0"/>
          <a:lstStyle>
            <a:lvl1pPr>
              <a:defRPr baseline="0">
                <a:solidFill>
                  <a:schemeClr val="tx1">
                    <a:lumMod val="20000"/>
                    <a:lumOff val="80000"/>
                  </a:schemeClr>
                </a:solidFill>
              </a:defRPr>
            </a:lvl1pPr>
          </a:lstStyle>
          <a:p>
            <a:pPr rtl="0"/>
            <a:fld id="{9CF397B8-0FD9-464B-82FE-900500E206CA}" type="datetime1">
              <a:rPr lang="nl-NL" noProof="0" smtClean="0"/>
              <a:t>01-06-2025</a:t>
            </a:fld>
            <a:endParaRPr lang="nl-NL" noProof="0"/>
          </a:p>
        </p:txBody>
      </p:sp>
      <p:sp>
        <p:nvSpPr>
          <p:cNvPr id="5" name="Tijdelijke aanduiding voor voettekst 4"/>
          <p:cNvSpPr>
            <a:spLocks noGrp="1"/>
          </p:cNvSpPr>
          <p:nvPr>
            <p:ph type="ftr" sz="quarter" idx="11"/>
          </p:nvPr>
        </p:nvSpPr>
        <p:spPr/>
        <p:txBody>
          <a:bodyPr rtlCol="0"/>
          <a:lstStyle>
            <a:lvl1pPr>
              <a:defRPr baseline="0">
                <a:solidFill>
                  <a:schemeClr val="tx1">
                    <a:lumMod val="20000"/>
                    <a:lumOff val="80000"/>
                  </a:schemeClr>
                </a:solidFill>
              </a:defRPr>
            </a:lvl1pPr>
          </a:lstStyle>
          <a:p>
            <a:pPr rtl="0"/>
            <a:endParaRPr lang="nl-NL" noProof="0"/>
          </a:p>
        </p:txBody>
      </p:sp>
      <p:sp>
        <p:nvSpPr>
          <p:cNvPr id="6" name="Tijdelijke aanduiding voor dianummer 5"/>
          <p:cNvSpPr>
            <a:spLocks noGrp="1"/>
          </p:cNvSpPr>
          <p:nvPr>
            <p:ph type="sldNum" sz="quarter" idx="12"/>
          </p:nvPr>
        </p:nvSpPr>
        <p:spPr/>
        <p:txBody>
          <a:bodyPr rtlCol="0"/>
          <a:lstStyle>
            <a:lvl1pPr>
              <a:defRPr baseline="0">
                <a:solidFill>
                  <a:schemeClr val="tx1">
                    <a:lumMod val="20000"/>
                    <a:lumOff val="80000"/>
                  </a:schemeClr>
                </a:solidFill>
              </a:defRPr>
            </a:lvl1pPr>
          </a:lstStyle>
          <a:p>
            <a:pPr rtl="0"/>
            <a:fld id="{0FF54DE5-C571-48E8-A5BC-B369434E2F44}" type="slidenum">
              <a:rPr lang="nl-NL" noProof="0" smtClean="0"/>
              <a:pPr rtl="0"/>
              <a:t>‹N°›</a:t>
            </a:fld>
            <a:endParaRPr lang="nl-NL" noProof="0"/>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nchor="b"/>
          <a:lstStyle>
            <a:lvl1pPr>
              <a:defRPr sz="3200"/>
            </a:lvl1pPr>
          </a:lstStyle>
          <a:p>
            <a:pPr rtl="0"/>
            <a:r>
              <a:rPr lang="nl-NL" noProof="0"/>
              <a:t>Klik om de titelstijl van het model te bewerken</a:t>
            </a:r>
          </a:p>
        </p:txBody>
      </p:sp>
      <p:sp>
        <p:nvSpPr>
          <p:cNvPr id="4" name="Tijdelijke aanduiding voor tekst 3"/>
          <p:cNvSpPr>
            <a:spLocks noGrp="1"/>
          </p:cNvSpPr>
          <p:nvPr>
            <p:ph type="body" sz="half" idx="2" hasCustomPrompt="1"/>
          </p:nvPr>
        </p:nvSpPr>
        <p:spPr>
          <a:xfrm>
            <a:off x="1104900" y="1600200"/>
            <a:ext cx="3396996"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3" name="Tijdelijke aanduiding voor afbeelding 2" descr="Een lege tijdelijke aanduiding om een afbeelding toe te voegen. Klik op de tijdelijke aanduiding en selecteer de afbeelding die u wilt toevoegen."/>
          <p:cNvSpPr>
            <a:spLocks noGrp="1"/>
          </p:cNvSpPr>
          <p:nvPr>
            <p:ph type="pic" idx="1"/>
          </p:nvPr>
        </p:nvSpPr>
        <p:spPr>
          <a:xfrm>
            <a:off x="4654671" y="1600199"/>
            <a:ext cx="6430912" cy="4572001"/>
          </a:xfrm>
        </p:spPr>
        <p:txBody>
          <a:bodyPr tIns="118872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endParaRPr lang="nl-NL" noProof="0"/>
          </a:p>
        </p:txBody>
      </p:sp>
      <p:sp>
        <p:nvSpPr>
          <p:cNvPr id="5" name="Tijdelijke aanduiding voor datum 4"/>
          <p:cNvSpPr>
            <a:spLocks noGrp="1"/>
          </p:cNvSpPr>
          <p:nvPr>
            <p:ph type="dt" sz="half" idx="10"/>
          </p:nvPr>
        </p:nvSpPr>
        <p:spPr/>
        <p:txBody>
          <a:bodyPr rtlCol="0"/>
          <a:lstStyle/>
          <a:p>
            <a:pPr rtl="0"/>
            <a:fld id="{E8E77BDD-E5DB-4E5D-B97E-F641C165C0CA}" type="datetime1">
              <a:rPr lang="nl-NL" noProof="0" smtClean="0"/>
              <a:t>01-06-2025</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7" name="Tijdelijke aanduiding voor dianummer 6"/>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verticale tekst 2"/>
          <p:cNvSpPr>
            <a:spLocks noGrp="1"/>
          </p:cNvSpPr>
          <p:nvPr>
            <p:ph type="body" orient="vert" idx="1" hasCustomPrompt="1"/>
          </p:nvPr>
        </p:nvSpPr>
        <p:spPr/>
        <p:txBody>
          <a:bodyPr vert="eaVert"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10"/>
          </p:nvPr>
        </p:nvSpPr>
        <p:spPr/>
        <p:txBody>
          <a:bodyPr rtlCol="0"/>
          <a:lstStyle/>
          <a:p>
            <a:pPr rtl="0"/>
            <a:fld id="{6AEF4445-C1E9-43A8-83D4-E951CDAB616F}" type="datetime1">
              <a:rPr lang="nl-NL" noProof="0" smtClean="0"/>
              <a:t>01-06-2025</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hasCustomPrompt="1"/>
          </p:nvPr>
        </p:nvSpPr>
        <p:spPr>
          <a:xfrm>
            <a:off x="9372600" y="365125"/>
            <a:ext cx="1714500" cy="5811838"/>
          </a:xfrm>
        </p:spPr>
        <p:txBody>
          <a:bodyPr vert="eaVert" rtlCol="0"/>
          <a:lstStyle/>
          <a:p>
            <a:pPr rtl="0"/>
            <a:r>
              <a:rPr lang="nl-NL" noProof="0"/>
              <a:t>Klik om de titelstijl van het model te bewerken</a:t>
            </a:r>
          </a:p>
        </p:txBody>
      </p:sp>
      <p:sp>
        <p:nvSpPr>
          <p:cNvPr id="3" name="Tijdelijke aanduiding voor verticale tekst 2"/>
          <p:cNvSpPr>
            <a:spLocks noGrp="1"/>
          </p:cNvSpPr>
          <p:nvPr>
            <p:ph type="body" orient="vert" idx="1" hasCustomPrompt="1"/>
          </p:nvPr>
        </p:nvSpPr>
        <p:spPr>
          <a:xfrm>
            <a:off x="1104900" y="365125"/>
            <a:ext cx="8098896" cy="5811838"/>
          </a:xfrm>
        </p:spPr>
        <p:txBody>
          <a:bodyPr vert="eaVert"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10"/>
          </p:nvPr>
        </p:nvSpPr>
        <p:spPr/>
        <p:txBody>
          <a:bodyPr rtlCol="0"/>
          <a:lstStyle/>
          <a:p>
            <a:pPr rtl="0"/>
            <a:fld id="{5A89FCE6-7840-4C33-BAE9-691F78649E8F}" type="datetime1">
              <a:rPr lang="nl-NL" noProof="0" smtClean="0"/>
              <a:t>01-06-2025</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0FF54DE5-C571-48E8-A5BC-B369434E2F44}" type="slidenum">
              <a:rPr lang="nl-NL" noProof="0"/>
              <a:t>‹N°›</a:t>
            </a:fld>
            <a:endParaRPr lang="nl-NL" noProof="0"/>
          </a:p>
        </p:txBody>
      </p:sp>
      <p:grpSp>
        <p:nvGrpSpPr>
          <p:cNvPr id="7" name="Groep 6"/>
          <p:cNvGrpSpPr/>
          <p:nvPr/>
        </p:nvGrpSpPr>
        <p:grpSpPr>
          <a:xfrm rot="5400000">
            <a:off x="6514047" y="3228843"/>
            <a:ext cx="5632704" cy="84403"/>
            <a:chOff x="1073150" y="1219201"/>
            <a:chExt cx="10058400" cy="63125"/>
          </a:xfrm>
        </p:grpSpPr>
        <p:cxnSp>
          <p:nvCxnSpPr>
            <p:cNvPr id="8" name="Rechte verbindingslijn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Rechte verbindingslijn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idx="1" hasCustomPrompt="1"/>
          </p:nvPr>
        </p:nvSpPr>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10"/>
          </p:nvPr>
        </p:nvSpPr>
        <p:spPr/>
        <p:txBody>
          <a:bodyPr rtlCol="0"/>
          <a:lstStyle/>
          <a:p>
            <a:pPr rtl="0"/>
            <a:fld id="{C67148F4-9EF1-4497-80AA-502613E901C0}" type="datetime1">
              <a:rPr lang="nl-NL" noProof="0" smtClean="0"/>
              <a:t>01-06-2025</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dia met afbeeldin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04900" y="2292094"/>
            <a:ext cx="5734050" cy="2219691"/>
          </a:xfrm>
        </p:spPr>
        <p:txBody>
          <a:bodyPr rtlCol="0" anchor="ctr">
            <a:normAutofit/>
          </a:bodyPr>
          <a:lstStyle>
            <a:lvl1pPr algn="l">
              <a:defRPr sz="4400" cap="all" baseline="0"/>
            </a:lvl1pPr>
          </a:lstStyle>
          <a:p>
            <a:pPr rtl="0"/>
            <a:r>
              <a:rPr lang="nl-NL" noProof="0"/>
              <a:t>Klik om de titelstijl van het model te bewerken</a:t>
            </a:r>
          </a:p>
        </p:txBody>
      </p:sp>
      <p:sp>
        <p:nvSpPr>
          <p:cNvPr id="3" name="Subtitel 2"/>
          <p:cNvSpPr>
            <a:spLocks noGrp="1"/>
          </p:cNvSpPr>
          <p:nvPr>
            <p:ph type="subTitle" idx="1" hasCustomPrompt="1"/>
          </p:nvPr>
        </p:nvSpPr>
        <p:spPr>
          <a:xfrm>
            <a:off x="1104900" y="4511784"/>
            <a:ext cx="5734050"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noProof="0"/>
              <a:t>Klik om de subtitelstijl van het model te bewerken</a:t>
            </a:r>
          </a:p>
        </p:txBody>
      </p:sp>
      <p:sp>
        <p:nvSpPr>
          <p:cNvPr id="11" name="Tijdelijke aanduiding voor afbeelding 10" descr="Een lege tijdelijke aanduiding om een afbeelding toe te voegen. Klik op de tijdelijke aanduiding en selecteer de afbeelding die u wilt toevoegen."/>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a:buNone/>
              <a:defRPr/>
            </a:lvl1pPr>
          </a:lstStyle>
          <a:p>
            <a:pPr rtl="0"/>
            <a:r>
              <a:rPr lang="fr-FR" noProof="0"/>
              <a:t>Cliquez sur l'icône pour ajouter une image</a:t>
            </a:r>
            <a:endParaRPr lang="nl-NL" noProof="0"/>
          </a:p>
        </p:txBody>
      </p:sp>
      <p:sp>
        <p:nvSpPr>
          <p:cNvPr id="8" name="Rechthoek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grpSp>
        <p:nvGrpSpPr>
          <p:cNvPr id="14" name="Groep 13"/>
          <p:cNvGrpSpPr/>
          <p:nvPr/>
        </p:nvGrpSpPr>
        <p:grpSpPr>
          <a:xfrm>
            <a:off x="0" y="1143000"/>
            <a:ext cx="12192000" cy="63125"/>
            <a:chOff x="507492" y="1501519"/>
            <a:chExt cx="8129016" cy="63125"/>
          </a:xfrm>
        </p:grpSpPr>
        <p:cxnSp>
          <p:nvCxnSpPr>
            <p:cNvPr id="15" name="Rechte verbindingslijn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Rechte verbindingslijn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Afbeelding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ep 12"/>
          <p:cNvGrpSpPr/>
          <p:nvPr/>
        </p:nvGrpSpPr>
        <p:grpSpPr>
          <a:xfrm rot="10800000">
            <a:off x="0" y="5645510"/>
            <a:ext cx="12192000" cy="63125"/>
            <a:chOff x="507492" y="1501519"/>
            <a:chExt cx="8129016" cy="63125"/>
          </a:xfrm>
        </p:grpSpPr>
        <p:cxnSp>
          <p:nvCxnSpPr>
            <p:cNvPr id="17" name="Rechte verbindingslijn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Rechte verbindingslijn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hthoek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grpSp>
        <p:nvGrpSpPr>
          <p:cNvPr id="8" name="Groep 7"/>
          <p:cNvGrpSpPr/>
          <p:nvPr/>
        </p:nvGrpSpPr>
        <p:grpSpPr>
          <a:xfrm>
            <a:off x="0" y="2514600"/>
            <a:ext cx="12192000" cy="3194035"/>
            <a:chOff x="647402" y="2514600"/>
            <a:chExt cx="10838688" cy="3194035"/>
          </a:xfrm>
        </p:grpSpPr>
        <p:grpSp>
          <p:nvGrpSpPr>
            <p:cNvPr id="9" name="Groep 8"/>
            <p:cNvGrpSpPr/>
            <p:nvPr/>
          </p:nvGrpSpPr>
          <p:grpSpPr>
            <a:xfrm>
              <a:off x="647402" y="2514600"/>
              <a:ext cx="10838688" cy="63125"/>
              <a:chOff x="507492" y="1501519"/>
              <a:chExt cx="8129016" cy="63125"/>
            </a:xfrm>
          </p:grpSpPr>
          <p:cxnSp>
            <p:nvCxnSpPr>
              <p:cNvPr id="14" name="Rechte verbindingslijn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Rechte verbindingslijn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hthoek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grpSp>
          <p:nvGrpSpPr>
            <p:cNvPr id="11" name="Groep 10"/>
            <p:cNvGrpSpPr/>
            <p:nvPr/>
          </p:nvGrpSpPr>
          <p:grpSpPr>
            <a:xfrm rot="10800000">
              <a:off x="647402" y="5645510"/>
              <a:ext cx="10838688" cy="63125"/>
              <a:chOff x="507492" y="1501519"/>
              <a:chExt cx="8129016" cy="63125"/>
            </a:xfrm>
          </p:grpSpPr>
          <p:cxnSp>
            <p:nvCxnSpPr>
              <p:cNvPr id="12" name="Rechte verbindingslijn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Rechte verbindingslijn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Afbeelding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el 1"/>
          <p:cNvSpPr>
            <a:spLocks noGrp="1"/>
          </p:cNvSpPr>
          <p:nvPr>
            <p:ph type="title" hasCustomPrompt="1"/>
          </p:nvPr>
        </p:nvSpPr>
        <p:spPr>
          <a:xfrm>
            <a:off x="1104899" y="2971806"/>
            <a:ext cx="10071099" cy="1684150"/>
          </a:xfrm>
        </p:spPr>
        <p:txBody>
          <a:bodyPr rtlCol="0" anchor="ctr">
            <a:normAutofit/>
          </a:bodyPr>
          <a:lstStyle>
            <a:lvl1pPr>
              <a:defRPr sz="4400" cap="all" baseline="0">
                <a:solidFill>
                  <a:schemeClr val="bg1"/>
                </a:solidFill>
              </a:defRPr>
            </a:lvl1pPr>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1104899" y="4655956"/>
            <a:ext cx="10071099" cy="509750"/>
          </a:xfrm>
        </p:spPr>
        <p:txBody>
          <a:bodyPr rtlCol="0">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nl-NL" noProof="0"/>
              <a:t>Klik om de tekststijlen van het model te bewerken</a:t>
            </a:r>
          </a:p>
        </p:txBody>
      </p:sp>
      <p:sp>
        <p:nvSpPr>
          <p:cNvPr id="4" name="Tijdelijke aanduiding voor datum 3"/>
          <p:cNvSpPr>
            <a:spLocks noGrp="1"/>
          </p:cNvSpPr>
          <p:nvPr>
            <p:ph type="dt" sz="half" idx="10"/>
          </p:nvPr>
        </p:nvSpPr>
        <p:spPr/>
        <p:txBody>
          <a:bodyPr rtlCol="0"/>
          <a:lstStyle/>
          <a:p>
            <a:pPr rtl="0"/>
            <a:fld id="{4F5DC8B0-CACC-405C-80DC-A78EDA4D28AC}" type="datetime1">
              <a:rPr lang="nl-NL" noProof="0" smtClean="0"/>
              <a:t>01-06-2025</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ee,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sz="half" idx="1" hasCustomPrompt="1"/>
          </p:nvPr>
        </p:nvSpPr>
        <p:spPr>
          <a:xfrm>
            <a:off x="1104900" y="1600200"/>
            <a:ext cx="4914900" cy="4571999"/>
          </a:xfrm>
        </p:spPr>
        <p:txBody>
          <a:bodyPr rtlCol="0"/>
          <a:lstStyle>
            <a:lvl5pPr>
              <a:defRPr/>
            </a:lvl5pPr>
            <a:lvl6pPr>
              <a:defRPr/>
            </a:lvl6pPr>
            <a:lvl7pPr>
              <a:defRPr/>
            </a:lvl7pPr>
            <a:lvl8pPr>
              <a:defRPr/>
            </a:lvl8pPr>
            <a:lvl9pPr>
              <a:defRPr/>
            </a:lvl9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inhoud 3"/>
          <p:cNvSpPr>
            <a:spLocks noGrp="1"/>
          </p:cNvSpPr>
          <p:nvPr>
            <p:ph sz="half" idx="2" hasCustomPrompt="1"/>
          </p:nvPr>
        </p:nvSpPr>
        <p:spPr>
          <a:xfrm>
            <a:off x="6172200" y="1600200"/>
            <a:ext cx="4914900" cy="4571999"/>
          </a:xfrm>
        </p:spPr>
        <p:txBody>
          <a:bodyPr rtlCol="0"/>
          <a:lstStyle>
            <a:lvl5pPr>
              <a:defRPr/>
            </a:lvl5pPr>
            <a:lvl6pPr>
              <a:defRPr/>
            </a:lvl6pPr>
            <a:lvl7pPr>
              <a:defRPr/>
            </a:lvl7pPr>
            <a:lvl8pPr>
              <a:defRPr/>
            </a:lvl8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datum 4"/>
          <p:cNvSpPr>
            <a:spLocks noGrp="1"/>
          </p:cNvSpPr>
          <p:nvPr>
            <p:ph type="dt" sz="half" idx="10"/>
          </p:nvPr>
        </p:nvSpPr>
        <p:spPr/>
        <p:txBody>
          <a:bodyPr rtlCol="0"/>
          <a:lstStyle/>
          <a:p>
            <a:pPr rtl="0"/>
            <a:fld id="{8514DA2C-092E-4378-8446-1C60C0CEE763}" type="datetime1">
              <a:rPr lang="nl-NL" noProof="0" smtClean="0"/>
              <a:t>01-06-2025</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7" name="Tijdelijke aanduiding voor dianummer 6"/>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110490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4" name="Tijdelijke aanduiding voor inhoud 3"/>
          <p:cNvSpPr>
            <a:spLocks noGrp="1"/>
          </p:cNvSpPr>
          <p:nvPr>
            <p:ph sz="half" idx="2" hasCustomPrompt="1"/>
          </p:nvPr>
        </p:nvSpPr>
        <p:spPr>
          <a:xfrm>
            <a:off x="1104900" y="2424112"/>
            <a:ext cx="4919472" cy="3748088"/>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tekst 4"/>
          <p:cNvSpPr>
            <a:spLocks noGrp="1"/>
          </p:cNvSpPr>
          <p:nvPr>
            <p:ph type="body" sz="quarter" idx="3" hasCustomPrompt="1"/>
          </p:nvPr>
        </p:nvSpPr>
        <p:spPr>
          <a:xfrm>
            <a:off x="616611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6" name="Tijdelijke aanduiding voor inhoud 5"/>
          <p:cNvSpPr>
            <a:spLocks noGrp="1"/>
          </p:cNvSpPr>
          <p:nvPr>
            <p:ph sz="quarter" idx="4" hasCustomPrompt="1"/>
          </p:nvPr>
        </p:nvSpPr>
        <p:spPr>
          <a:xfrm>
            <a:off x="6166110" y="2424112"/>
            <a:ext cx="4919472" cy="3748088"/>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p:cNvSpPr>
            <a:spLocks noGrp="1"/>
          </p:cNvSpPr>
          <p:nvPr>
            <p:ph type="dt" sz="half" idx="10"/>
          </p:nvPr>
        </p:nvSpPr>
        <p:spPr/>
        <p:txBody>
          <a:bodyPr rtlCol="0"/>
          <a:lstStyle/>
          <a:p>
            <a:pPr rtl="0"/>
            <a:fld id="{999151EC-B9AC-47EC-8C64-786B4A17B716}" type="datetime1">
              <a:rPr lang="nl-NL" noProof="0" smtClean="0"/>
              <a:t>01-06-2025</a:t>
            </a:fld>
            <a:endParaRPr lang="nl-NL" noProof="0"/>
          </a:p>
        </p:txBody>
      </p:sp>
      <p:sp>
        <p:nvSpPr>
          <p:cNvPr id="8" name="Tijdelijke aanduiding voor voettekst 7"/>
          <p:cNvSpPr>
            <a:spLocks noGrp="1"/>
          </p:cNvSpPr>
          <p:nvPr>
            <p:ph type="ftr" sz="quarter" idx="11"/>
          </p:nvPr>
        </p:nvSpPr>
        <p:spPr/>
        <p:txBody>
          <a:bodyPr rtlCol="0"/>
          <a:lstStyle/>
          <a:p>
            <a:pPr rtl="0"/>
            <a:endParaRPr lang="nl-NL" noProof="0"/>
          </a:p>
        </p:txBody>
      </p:sp>
      <p:sp>
        <p:nvSpPr>
          <p:cNvPr id="9" name="Tijdelijke aanduiding voor dianummer 8"/>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datum 2"/>
          <p:cNvSpPr>
            <a:spLocks noGrp="1"/>
          </p:cNvSpPr>
          <p:nvPr>
            <p:ph type="dt" sz="half" idx="10"/>
          </p:nvPr>
        </p:nvSpPr>
        <p:spPr/>
        <p:txBody>
          <a:bodyPr rtlCol="0"/>
          <a:lstStyle/>
          <a:p>
            <a:pPr rtl="0"/>
            <a:fld id="{3051FEF9-3F1E-43CB-8798-20F3C85CFA16}" type="datetime1">
              <a:rPr lang="nl-NL" noProof="0" smtClean="0"/>
              <a:t>01-06-2025</a:t>
            </a:fld>
            <a:endParaRPr lang="nl-NL" noProof="0"/>
          </a:p>
        </p:txBody>
      </p:sp>
      <p:sp>
        <p:nvSpPr>
          <p:cNvPr id="4" name="Tijdelijke aanduiding voor voettekst 3"/>
          <p:cNvSpPr>
            <a:spLocks noGrp="1"/>
          </p:cNvSpPr>
          <p:nvPr>
            <p:ph type="ftr" sz="quarter" idx="11"/>
          </p:nvPr>
        </p:nvSpPr>
        <p:spPr/>
        <p:txBody>
          <a:bodyPr rtlCol="0"/>
          <a:lstStyle/>
          <a:p>
            <a:pPr rtl="0"/>
            <a:endParaRPr lang="nl-NL" noProof="0"/>
          </a:p>
        </p:txBody>
      </p:sp>
      <p:sp>
        <p:nvSpPr>
          <p:cNvPr id="5" name="Tijdelijke aanduiding voor dianummer 4"/>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rtlCol="0"/>
          <a:lstStyle/>
          <a:p>
            <a:pPr rtl="0"/>
            <a:fld id="{DAA163D1-6F74-4EB9-85FB-310C8EF6622D}" type="datetime1">
              <a:rPr lang="nl-NL" noProof="0" smtClean="0"/>
              <a:t>01-06-2025</a:t>
            </a:fld>
            <a:endParaRPr lang="nl-NL" noProof="0"/>
          </a:p>
        </p:txBody>
      </p:sp>
      <p:sp>
        <p:nvSpPr>
          <p:cNvPr id="3" name="Tijdelijke aanduiding voor voettekst 2"/>
          <p:cNvSpPr>
            <a:spLocks noGrp="1"/>
          </p:cNvSpPr>
          <p:nvPr>
            <p:ph type="ftr" sz="quarter" idx="11"/>
          </p:nvPr>
        </p:nvSpPr>
        <p:spPr/>
        <p:txBody>
          <a:bodyPr rtlCol="0"/>
          <a:lstStyle/>
          <a:p>
            <a:pPr rtl="0"/>
            <a:endParaRPr lang="nl-NL" noProof="0"/>
          </a:p>
        </p:txBody>
      </p:sp>
      <p:sp>
        <p:nvSpPr>
          <p:cNvPr id="4" name="Tijdelijke aanduiding voor dianummer 3"/>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nchor="b"/>
          <a:lstStyle>
            <a:lvl1pPr>
              <a:defRPr sz="3200"/>
            </a:lvl1pPr>
          </a:lstStyle>
          <a:p>
            <a:pPr rtl="0"/>
            <a:r>
              <a:rPr lang="nl-NL" noProof="0"/>
              <a:t>Klik om de titelstijl van het model te bewerken</a:t>
            </a:r>
          </a:p>
        </p:txBody>
      </p:sp>
      <p:sp>
        <p:nvSpPr>
          <p:cNvPr id="4" name="Tijdelijke aanduiding voor tekst 3"/>
          <p:cNvSpPr>
            <a:spLocks noGrp="1"/>
          </p:cNvSpPr>
          <p:nvPr>
            <p:ph type="body" sz="half" idx="2" hasCustomPrompt="1"/>
          </p:nvPr>
        </p:nvSpPr>
        <p:spPr>
          <a:xfrm>
            <a:off x="1104900" y="1600200"/>
            <a:ext cx="4384548"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3" name="Tijdelijke aanduiding voor inhoud 2"/>
          <p:cNvSpPr>
            <a:spLocks noGrp="1"/>
          </p:cNvSpPr>
          <p:nvPr>
            <p:ph idx="1" hasCustomPrompt="1"/>
          </p:nvPr>
        </p:nvSpPr>
        <p:spPr>
          <a:xfrm>
            <a:off x="5641848" y="1600199"/>
            <a:ext cx="5445252" cy="4572001"/>
          </a:xfrm>
        </p:spPr>
        <p:txBody>
          <a:bodyPr rtlCol="0">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datum 4"/>
          <p:cNvSpPr>
            <a:spLocks noGrp="1"/>
          </p:cNvSpPr>
          <p:nvPr>
            <p:ph type="dt" sz="half" idx="10"/>
          </p:nvPr>
        </p:nvSpPr>
        <p:spPr/>
        <p:txBody>
          <a:bodyPr rtlCol="0"/>
          <a:lstStyle/>
          <a:p>
            <a:pPr rtl="0"/>
            <a:fld id="{6EBA7B74-5E4F-49C8-AF52-937C5A57A50D}" type="datetime1">
              <a:rPr lang="nl-NL" noProof="0" smtClean="0"/>
              <a:t>01-06-2025</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7" name="Tijdelijke aanduiding voor dianummer 6"/>
          <p:cNvSpPr>
            <a:spLocks noGrp="1"/>
          </p:cNvSpPr>
          <p:nvPr>
            <p:ph type="sldNum" sz="quarter" idx="12"/>
          </p:nvPr>
        </p:nvSpPr>
        <p:spPr/>
        <p:txBody>
          <a:bodyPr rtlCol="0"/>
          <a:lstStyle/>
          <a:p>
            <a:pPr rtl="0"/>
            <a:fld id="{0FF54DE5-C571-48E8-A5BC-B369434E2F44}" type="slidenum">
              <a:rPr lang="nl-NL" noProof="0"/>
              <a:t>‹N°›</a:t>
            </a:fld>
            <a:endParaRPr lang="nl-NL" noProof="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nl-NL" noProof="0"/>
              <a:t>Klik om de titelstijl van het model te bewerken</a:t>
            </a:r>
          </a:p>
        </p:txBody>
      </p:sp>
      <p:sp>
        <p:nvSpPr>
          <p:cNvPr id="3" name="Tijdelijke aanduiding voor tekst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a:p>
            <a:pPr lvl="5" rtl="0"/>
            <a:r>
              <a:rPr lang="nl-NL" noProof="0"/>
              <a:t>Zesde niveau</a:t>
            </a:r>
          </a:p>
          <a:p>
            <a:pPr lvl="6" rtl="0"/>
            <a:r>
              <a:rPr lang="nl-NL" noProof="0"/>
              <a:t>Zevende niveau</a:t>
            </a:r>
          </a:p>
          <a:p>
            <a:pPr lvl="7" rtl="0"/>
            <a:r>
              <a:rPr lang="nl-NL" noProof="0"/>
              <a:t>Achtste niveau</a:t>
            </a:r>
          </a:p>
          <a:p>
            <a:pPr lvl="8" rtl="0"/>
            <a:r>
              <a:rPr lang="nl-NL" noProof="0"/>
              <a:t>Negende niveau</a:t>
            </a:r>
          </a:p>
        </p:txBody>
      </p:sp>
      <p:sp>
        <p:nvSpPr>
          <p:cNvPr id="4" name="Tijdelijke aanduiding voor datum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pPr rtl="0"/>
            <a:fld id="{55CB7142-FFEB-441C-A694-25A352F6BC41}" type="datetime1">
              <a:rPr lang="nl-NL" noProof="0" smtClean="0"/>
              <a:t>01-06-2025</a:t>
            </a:fld>
            <a:endParaRPr lang="nl-NL" noProof="0"/>
          </a:p>
        </p:txBody>
      </p:sp>
      <p:sp>
        <p:nvSpPr>
          <p:cNvPr id="5" name="Tijdelijke aanduiding voor voettekst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pPr rtl="0"/>
            <a:endParaRPr lang="nl-NL" noProof="0"/>
          </a:p>
        </p:txBody>
      </p:sp>
      <p:sp>
        <p:nvSpPr>
          <p:cNvPr id="6" name="Tijdelijke aanduiding voor dianumm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pPr rtl="0"/>
            <a:fld id="{0FF54DE5-C571-48E8-A5BC-B369434E2F44}" type="slidenum">
              <a:rPr lang="nl-NL" noProof="0" smtClean="0"/>
              <a:pPr rtl="0"/>
              <a:t>‹N°›</a:t>
            </a:fld>
            <a:endParaRPr lang="nl-NL" noProof="0"/>
          </a:p>
        </p:txBody>
      </p:sp>
      <p:grpSp>
        <p:nvGrpSpPr>
          <p:cNvPr id="15" name="Groep 14"/>
          <p:cNvGrpSpPr/>
          <p:nvPr/>
        </p:nvGrpSpPr>
        <p:grpSpPr>
          <a:xfrm>
            <a:off x="1103376" y="1219201"/>
            <a:ext cx="9985248" cy="84403"/>
            <a:chOff x="1073150" y="1219201"/>
            <a:chExt cx="10058400" cy="63125"/>
          </a:xfrm>
        </p:grpSpPr>
        <p:cxnSp>
          <p:nvCxnSpPr>
            <p:cNvPr id="13" name="Rechte verbindingslijn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Rechte verbindingslijn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958251" y="1852147"/>
            <a:ext cx="5734050" cy="2219691"/>
          </a:xfrm>
        </p:spPr>
        <p:txBody>
          <a:bodyPr rtlCol="0" anchor="ctr">
            <a:noAutofit/>
          </a:bodyPr>
          <a:lstStyle/>
          <a:p>
            <a:pPr rtl="0"/>
            <a:r>
              <a:rPr lang="nl-NL" sz="2000" dirty="0"/>
              <a:t>Enjeux epistémiques et pédagogiques des ai generatives en education: </a:t>
            </a:r>
            <a:br>
              <a:rPr lang="nl-NL" sz="2000" dirty="0"/>
            </a:br>
            <a:r>
              <a:rPr lang="nl-NL" sz="2000" dirty="0"/>
              <a:t>plaidoyer d’une approche d’Education axee sur les vertus intellectuelles</a:t>
            </a:r>
          </a:p>
        </p:txBody>
      </p:sp>
      <p:sp>
        <p:nvSpPr>
          <p:cNvPr id="7" name="Subtitel 6"/>
          <p:cNvSpPr>
            <a:spLocks noGrp="1"/>
          </p:cNvSpPr>
          <p:nvPr>
            <p:ph type="subTitle" idx="1"/>
          </p:nvPr>
        </p:nvSpPr>
        <p:spPr/>
        <p:txBody>
          <a:bodyPr rtlCol="0"/>
          <a:lstStyle/>
          <a:p>
            <a:pPr rtl="0"/>
            <a:r>
              <a:rPr lang="fr-FR" noProof="0" dirty="0"/>
              <a:t>Par </a:t>
            </a:r>
          </a:p>
          <a:p>
            <a:pPr rtl="0"/>
            <a:r>
              <a:rPr lang="fr-FR" b="1" noProof="0" dirty="0"/>
              <a:t>Dieu-Merci MANWANA SINDANI</a:t>
            </a:r>
            <a:r>
              <a:rPr lang="fr-FR" noProof="0" dirty="0"/>
              <a:t>,</a:t>
            </a:r>
          </a:p>
          <a:p>
            <a:pPr rtl="0"/>
            <a:r>
              <a:rPr lang="fr-FR" noProof="0" dirty="0"/>
              <a:t>Doctorant en Philosophie UCL</a:t>
            </a:r>
          </a:p>
        </p:txBody>
      </p:sp>
      <p:pic>
        <p:nvPicPr>
          <p:cNvPr id="4" name="Tijdelijke aanduiding voor afbeelding 3" descr="Open boek op tafel, vage boekenplanken op achtergro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rtlCol="0"/>
          <a:lstStyle/>
          <a:p>
            <a:pPr rtl="0"/>
            <a:r>
              <a:rPr lang="nl-NL" dirty="0"/>
              <a:t>Présentation personnelle 1</a:t>
            </a:r>
          </a:p>
        </p:txBody>
      </p:sp>
      <p:sp>
        <p:nvSpPr>
          <p:cNvPr id="14" name="Tijdelijke aanduiding voor inhoud 13"/>
          <p:cNvSpPr>
            <a:spLocks noGrp="1"/>
          </p:cNvSpPr>
          <p:nvPr>
            <p:ph idx="1"/>
          </p:nvPr>
        </p:nvSpPr>
        <p:spPr/>
        <p:txBody>
          <a:bodyPr rtlCol="0">
            <a:normAutofit fontScale="92500" lnSpcReduction="10000"/>
          </a:bodyPr>
          <a:lstStyle/>
          <a:p>
            <a:pPr rtl="0"/>
            <a:r>
              <a:rPr lang="nl-NL" b="1" dirty="0"/>
              <a:t>Parcours de vie</a:t>
            </a:r>
          </a:p>
          <a:p>
            <a:r>
              <a:rPr lang="fr-BE" dirty="0"/>
              <a:t>Après mes études primaires, secondaires et mes humanités en Pédagogie générale (de 1998 à 2011), j’ai développé une passion pour les sciences de l’éducation. C’est ce qui m’a conduit à entreprendre des démarches en vue d’une inscription à l’Université Pédagogique Nationale (UPN).</a:t>
            </a:r>
          </a:p>
          <a:p>
            <a:r>
              <a:rPr lang="fr-BE" dirty="0"/>
              <a:t>Parallèlement, je nourrissais un profond attachement à la vie religieuse. Je me suis ainsi orienté vers un parcours de formation au sein de la congrégation des Missionnaires du Verbe Divin, qui avait particulièrement retenu mon attention. Dans ce cadre, je devais participer à des récollections mensuelles pendant une année. Durant cette période (2011-2012), j’ai également enseigné à l’école primaire.</a:t>
            </a:r>
          </a:p>
          <a:p>
            <a:r>
              <a:rPr lang="fr-BE" dirty="0"/>
              <a:t>Ce passage dans l’enseignement a marqué mon parcours : au-delà de l’encadrement de tous mes élèves, j’ai particulièrement influencé la vie de deux enfants d’une même famille. En leur proposant des séances de soutien à domicile, j’ai réussi à éveiller en eux une réelle motivation à apprendre et à s’intéresser aux différentes matières que je leur enseignais.</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Présentation personnelle 2</a:t>
            </a:r>
          </a:p>
        </p:txBody>
      </p:sp>
      <p:sp>
        <p:nvSpPr>
          <p:cNvPr id="4" name="Espace réservé du contenu 3">
            <a:extLst>
              <a:ext uri="{FF2B5EF4-FFF2-40B4-BE49-F238E27FC236}">
                <a16:creationId xmlns:a16="http://schemas.microsoft.com/office/drawing/2014/main" id="{E4E8DFE1-7610-8F7B-A94A-3B79BB118E4C}"/>
              </a:ext>
            </a:extLst>
          </p:cNvPr>
          <p:cNvSpPr>
            <a:spLocks noGrp="1"/>
          </p:cNvSpPr>
          <p:nvPr>
            <p:ph idx="1"/>
          </p:nvPr>
        </p:nvSpPr>
        <p:spPr/>
        <p:txBody>
          <a:bodyPr/>
          <a:lstStyle/>
          <a:p>
            <a:r>
              <a:rPr lang="fr-FR" b="1" dirty="0"/>
              <a:t>Etudes faites</a:t>
            </a:r>
          </a:p>
          <a:p>
            <a:r>
              <a:rPr lang="fr-BE" dirty="0"/>
              <a:t>Sans entrer dans les détails de ma formation religieuse, j’ai fréquenté l’Université Saint Augustin de Kinshasa, affiliée à l’Université Pontificale </a:t>
            </a:r>
            <a:r>
              <a:rPr lang="fr-BE" dirty="0" err="1"/>
              <a:t>Urbaniana</a:t>
            </a:r>
            <a:r>
              <a:rPr lang="fr-BE" dirty="0"/>
              <a:t> de Rome, où j’ai effectué mon premier cycle en philosophie (2013-2016).</a:t>
            </a:r>
            <a:br>
              <a:rPr lang="fr-BE" dirty="0"/>
            </a:br>
            <a:r>
              <a:rPr lang="fr-BE" dirty="0"/>
              <a:t>Travail de fin de cycle : Éthique / Morale.</a:t>
            </a:r>
          </a:p>
          <a:p>
            <a:r>
              <a:rPr lang="fr-BE" dirty="0"/>
              <a:t>Lors de mes études de second cycle (2017-2019) à l’UCC, c’est au cours d’un séminaire de philosophie analytique (portant sur la connaissance) que j’ai découvert l’épistémologie des vertus.</a:t>
            </a:r>
            <a:br>
              <a:rPr lang="fr-BE" dirty="0"/>
            </a:br>
            <a:r>
              <a:rPr lang="fr-BE" dirty="0"/>
              <a:t>Mémoire : Épistémologie.</a:t>
            </a:r>
          </a:p>
          <a:p>
            <a:r>
              <a:rPr lang="fr-BE" dirty="0"/>
              <a:t>Dans le cadre de mes études de DEA (2021-2023), je me suis consacré à l’étude de l’épistémologie des vertus de Linda </a:t>
            </a:r>
            <a:r>
              <a:rPr lang="fr-BE" dirty="0" err="1"/>
              <a:t>Zagzebski</a:t>
            </a:r>
            <a:r>
              <a:rPr lang="fr-BE" dirty="0"/>
              <a:t>.</a:t>
            </a:r>
            <a:endParaRPr lang="fr-FR" dirty="0"/>
          </a:p>
          <a:p>
            <a:pPr marL="0" indent="0">
              <a:buNone/>
            </a:pPr>
            <a:endParaRPr lang="fr-FR" dirty="0"/>
          </a:p>
        </p:txBody>
      </p:sp>
    </p:spTree>
    <p:extLst>
      <p:ext uri="{BB962C8B-B14F-4D97-AF65-F5344CB8AC3E}">
        <p14:creationId xmlns:p14="http://schemas.microsoft.com/office/powerpoint/2010/main" val="40102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04900" y="76200"/>
            <a:ext cx="9980682" cy="1096962"/>
          </a:xfrm>
        </p:spPr>
        <p:txBody>
          <a:bodyPr rtlCol="0" anchor="b">
            <a:normAutofit/>
          </a:bodyPr>
          <a:lstStyle/>
          <a:p>
            <a:pPr rtl="0"/>
            <a:r>
              <a:rPr lang="fr-FR" noProof="0" dirty="0"/>
              <a:t>Enjeux ou défis des IA génératives en Education?</a:t>
            </a:r>
          </a:p>
        </p:txBody>
      </p:sp>
      <p:pic>
        <p:nvPicPr>
          <p:cNvPr id="6" name="Espace réservé du contenu 5">
            <a:extLst>
              <a:ext uri="{FF2B5EF4-FFF2-40B4-BE49-F238E27FC236}">
                <a16:creationId xmlns:a16="http://schemas.microsoft.com/office/drawing/2014/main" id="{2FCACA39-8F39-37B7-22C1-D3D109E94DBD}"/>
              </a:ext>
            </a:extLst>
          </p:cNvPr>
          <p:cNvPicPr>
            <a:picLocks noGrp="1" noChangeAspect="1"/>
          </p:cNvPicPr>
          <p:nvPr>
            <p:ph sz="half" idx="1"/>
          </p:nvPr>
        </p:nvPicPr>
        <p:blipFill>
          <a:blip r:embed="rId3"/>
          <a:srcRect l="7902"/>
          <a:stretch/>
        </p:blipFill>
        <p:spPr>
          <a:xfrm>
            <a:off x="1569492" y="1600200"/>
            <a:ext cx="4526507" cy="2273141"/>
          </a:xfrm>
          <a:prstGeom prst="rect">
            <a:avLst/>
          </a:prstGeom>
          <a:noFill/>
        </p:spPr>
      </p:pic>
      <p:sp>
        <p:nvSpPr>
          <p:cNvPr id="11" name="Content Placeholder 3">
            <a:extLst>
              <a:ext uri="{FF2B5EF4-FFF2-40B4-BE49-F238E27FC236}">
                <a16:creationId xmlns:a16="http://schemas.microsoft.com/office/drawing/2014/main" id="{D0F15623-03D0-8233-057B-CD825263EED6}"/>
              </a:ext>
            </a:extLst>
          </p:cNvPr>
          <p:cNvSpPr>
            <a:spLocks noGrp="1"/>
          </p:cNvSpPr>
          <p:nvPr>
            <p:ph sz="half" idx="2"/>
          </p:nvPr>
        </p:nvSpPr>
        <p:spPr>
          <a:xfrm>
            <a:off x="6172200" y="1600200"/>
            <a:ext cx="4914900" cy="4571999"/>
          </a:xfrm>
        </p:spPr>
        <p:txBody>
          <a:bodyPr>
            <a:normAutofit lnSpcReduction="10000"/>
          </a:bodyPr>
          <a:lstStyle/>
          <a:p>
            <a:r>
              <a:rPr lang="fr-FR" noProof="0" dirty="0"/>
              <a:t>Cette image illustre la communication entre machine</a:t>
            </a:r>
          </a:p>
          <a:p>
            <a:r>
              <a:rPr lang="fr-FR" noProof="0" dirty="0"/>
              <a:t>C’est pour s’imaginer le scenario d’un cours conçu et dispensé par des machines (Intelligence artificielle) et que les apprenants recourent à l’IA pour résoudre les examens ou travaux pratiques, l’évaluation est autant faite par l’IA, etc…</a:t>
            </a:r>
          </a:p>
          <a:p>
            <a:r>
              <a:rPr lang="fr-FR" noProof="0" dirty="0"/>
              <a:t>Impressions : l’homme n’a pas de place de ce scenario, ou s’il a une place, il est spectateur</a:t>
            </a:r>
          </a:p>
          <a:p>
            <a:r>
              <a:rPr lang="fr-FR" noProof="0" dirty="0"/>
              <a:t>Question : Quelle est la vraie visée de l’éducation?</a:t>
            </a:r>
          </a:p>
        </p:txBody>
      </p:sp>
    </p:spTree>
    <p:extLst>
      <p:ext uri="{BB962C8B-B14F-4D97-AF65-F5344CB8AC3E}">
        <p14:creationId xmlns:p14="http://schemas.microsoft.com/office/powerpoint/2010/main" val="285378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fr-FR" noProof="0" dirty="0"/>
              <a:t>Enjeux ou défis de l’AI en éducation</a:t>
            </a:r>
          </a:p>
        </p:txBody>
      </p:sp>
      <p:graphicFrame>
        <p:nvGraphicFramePr>
          <p:cNvPr id="4" name="Tijdelijke aanduiding voor inhoud 3" descr="Gestapelde lijst met 4 groepen die van links naar rechts zijn gerangschikt met taakbeschrijvingen onder elke groep"/>
          <p:cNvGraphicFramePr>
            <a:graphicFrameLocks noGrp="1"/>
          </p:cNvGraphicFramePr>
          <p:nvPr>
            <p:ph idx="1"/>
            <p:extLst>
              <p:ext uri="{D42A27DB-BD31-4B8C-83A1-F6EECF244321}">
                <p14:modId xmlns:p14="http://schemas.microsoft.com/office/powerpoint/2010/main" val="1902088613"/>
              </p:ext>
            </p:extLst>
          </p:nvPr>
        </p:nvGraphicFramePr>
        <p:xfrm>
          <a:off x="1002263" y="154682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450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rtl="0"/>
            <a:r>
              <a:rPr lang="fr-FR" sz="3000" noProof="0" dirty="0"/>
              <a:t>Approche d’éducation axée sur les vertus intellectuelles</a:t>
            </a:r>
          </a:p>
        </p:txBody>
      </p:sp>
      <p:sp>
        <p:nvSpPr>
          <p:cNvPr id="4" name="Tijdelijke aanduiding voor tekst 3"/>
          <p:cNvSpPr>
            <a:spLocks noGrp="1"/>
          </p:cNvSpPr>
          <p:nvPr>
            <p:ph type="body" sz="half" idx="2"/>
          </p:nvPr>
        </p:nvSpPr>
        <p:spPr>
          <a:xfrm>
            <a:off x="1104900" y="1600200"/>
            <a:ext cx="9980682" cy="4572000"/>
          </a:xfrm>
        </p:spPr>
        <p:txBody>
          <a:bodyPr rtlCol="0">
            <a:normAutofit/>
          </a:bodyPr>
          <a:lstStyle/>
          <a:p>
            <a:pPr rtl="0"/>
            <a:r>
              <a:rPr lang="fr-FR" noProof="0" dirty="0"/>
              <a:t>Cette approche d’éducation vise à former les individus sur plan moral et intellectuel en développant leur sens des valeurs et leur caractère vertueux. Il s’agit bel et bien des dispositions ou qualités intellectuelles telles que la curiosité, la rigueur, la créativité et la pensée critique.</a:t>
            </a:r>
          </a:p>
          <a:p>
            <a:pPr rtl="0"/>
            <a:r>
              <a:rPr lang="fr-FR" noProof="0" dirty="0"/>
              <a:t>Cette approche (Pédagogie de la vertu) trouve ses bases dans la philosophie morale et éthique, précisément dans l’éthique de la vertu et l’épistémologie de la vertu (intellectuelle).</a:t>
            </a:r>
          </a:p>
          <a:p>
            <a:r>
              <a:rPr lang="fr-FR" noProof="0" dirty="0"/>
              <a:t>Cette approche considère que l’éducation ne se limite pas seulement à l’acquisition de connaissances minimums, (contenu ou de la transmission d’un patrimoine) mais qu’elle doit également inclure le développement des dispositions profondément et durablement ancrées en la personne lui permettant de mieux apprendre.</a:t>
            </a:r>
          </a:p>
          <a:p>
            <a:pPr rtl="0"/>
            <a:r>
              <a:rPr lang="fr-FR" noProof="0" dirty="0"/>
              <a:t>Elle cherche à former des individus capables de réfléchir de manière autonome, de remettre en question des idées reçues et de prendre des décisions éclairées.</a:t>
            </a:r>
          </a:p>
        </p:txBody>
      </p:sp>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fr-FR" noProof="0" dirty="0"/>
              <a:t>Approche d’éducation axée sur les vertus intellectuelles</a:t>
            </a:r>
          </a:p>
        </p:txBody>
      </p:sp>
      <p:sp>
        <p:nvSpPr>
          <p:cNvPr id="4" name="ZoneTexte 3">
            <a:extLst>
              <a:ext uri="{FF2B5EF4-FFF2-40B4-BE49-F238E27FC236}">
                <a16:creationId xmlns:a16="http://schemas.microsoft.com/office/drawing/2014/main" id="{5F75D6D4-3392-63D0-132F-F7D52EA45F86}"/>
              </a:ext>
            </a:extLst>
          </p:cNvPr>
          <p:cNvSpPr txBox="1"/>
          <p:nvPr/>
        </p:nvSpPr>
        <p:spPr>
          <a:xfrm>
            <a:off x="1104900" y="1417320"/>
            <a:ext cx="10142220" cy="5740418"/>
          </a:xfrm>
          <a:prstGeom prst="rect">
            <a:avLst/>
          </a:prstGeom>
          <a:noFill/>
        </p:spPr>
        <p:txBody>
          <a:bodyPr wrap="square">
            <a:spAutoFit/>
          </a:bodyPr>
          <a:lstStyle/>
          <a:p>
            <a:r>
              <a:rPr lang="fr-FR" dirty="0"/>
              <a:t>Cette approche repose sur plusieurs principes clés:</a:t>
            </a:r>
          </a:p>
          <a:p>
            <a:r>
              <a:rPr lang="fr-FR" dirty="0"/>
              <a:t>1. </a:t>
            </a:r>
            <a:r>
              <a:rPr lang="fr-FR" b="1" dirty="0"/>
              <a:t>L’encouragement de la curiosité </a:t>
            </a:r>
            <a:r>
              <a:rPr lang="fr-FR" dirty="0"/>
              <a:t>: les enseignants doivent susciter la curiosité des élèves en leur proposant des activités et des sujets d’étude qui éveillent leur intérêt et les incitent à poser des questions.</a:t>
            </a:r>
          </a:p>
          <a:p>
            <a:pPr algn="just">
              <a:lnSpc>
                <a:spcPct val="107000"/>
              </a:lnSpc>
              <a:spcAft>
                <a:spcPts val="800"/>
              </a:spcAft>
            </a:pPr>
            <a:r>
              <a:rPr lang="fr-BE" sz="1800" kern="100" dirty="0">
                <a:effectLst/>
                <a:ea typeface="Calibri" panose="020F0502020204030204" pitchFamily="34" charset="0"/>
                <a:cs typeface="Times New Roman" panose="02020603050405020304" pitchFamily="18" charset="0"/>
              </a:rPr>
              <a:t>2. </a:t>
            </a:r>
            <a:r>
              <a:rPr lang="fr-BE" sz="1800" b="1" kern="100" dirty="0">
                <a:effectLst/>
                <a:ea typeface="Calibri" panose="020F0502020204030204" pitchFamily="34" charset="0"/>
                <a:cs typeface="Times New Roman" panose="02020603050405020304" pitchFamily="18" charset="0"/>
              </a:rPr>
              <a:t>L'enseignement de la pensée critique </a:t>
            </a:r>
            <a:r>
              <a:rPr lang="fr-BE" sz="1800" kern="100" dirty="0">
                <a:effectLst/>
                <a:ea typeface="Calibri" panose="020F0502020204030204" pitchFamily="34" charset="0"/>
                <a:cs typeface="Times New Roman" panose="02020603050405020304" pitchFamily="18" charset="0"/>
              </a:rPr>
              <a:t>: les élèves doivent être encouragés à analyser de manière critique les informations qu'ils reçoivent, à remettre en question les arguments présentés et à formuler leurs propres opinions.</a:t>
            </a:r>
          </a:p>
          <a:p>
            <a:pPr algn="just">
              <a:lnSpc>
                <a:spcPct val="107000"/>
              </a:lnSpc>
              <a:spcAft>
                <a:spcPts val="800"/>
              </a:spcAft>
            </a:pPr>
            <a:r>
              <a:rPr lang="fr-BE" kern="100" dirty="0">
                <a:ea typeface="Calibri" panose="020F0502020204030204" pitchFamily="34" charset="0"/>
                <a:cs typeface="Times New Roman" panose="02020603050405020304" pitchFamily="18" charset="0"/>
              </a:rPr>
              <a:t>3. </a:t>
            </a:r>
            <a:r>
              <a:rPr lang="fr-BE" sz="1800" b="1" kern="100" dirty="0">
                <a:effectLst/>
                <a:ea typeface="Calibri" panose="020F0502020204030204" pitchFamily="34" charset="0"/>
                <a:cs typeface="Times New Roman" panose="02020603050405020304" pitchFamily="18" charset="0"/>
              </a:rPr>
              <a:t>L'apprentissage de la rigueur intellectuelle </a:t>
            </a:r>
            <a:r>
              <a:rPr lang="fr-BE" sz="1800" kern="100" dirty="0">
                <a:effectLst/>
                <a:ea typeface="Calibri" panose="020F0502020204030204" pitchFamily="34" charset="0"/>
                <a:cs typeface="Times New Roman" panose="02020603050405020304" pitchFamily="18" charset="0"/>
              </a:rPr>
              <a:t>: les élèves doivent développer des compétences de recherche, d'analyse et de synthèse pour traiter l'information de manière cohérente et précise.</a:t>
            </a:r>
          </a:p>
          <a:p>
            <a:pPr algn="just">
              <a:lnSpc>
                <a:spcPct val="107000"/>
              </a:lnSpc>
              <a:spcAft>
                <a:spcPts val="800"/>
              </a:spcAft>
            </a:pPr>
            <a:r>
              <a:rPr lang="fr-BE" kern="100" dirty="0">
                <a:ea typeface="Calibri" panose="020F0502020204030204" pitchFamily="34" charset="0"/>
                <a:cs typeface="Times New Roman" panose="02020603050405020304" pitchFamily="18" charset="0"/>
              </a:rPr>
              <a:t>4. </a:t>
            </a:r>
            <a:r>
              <a:rPr lang="fr-BE" sz="1800" b="1" kern="100" dirty="0">
                <a:effectLst/>
                <a:ea typeface="Calibri" panose="020F0502020204030204" pitchFamily="34" charset="0"/>
                <a:cs typeface="Times New Roman" panose="02020603050405020304" pitchFamily="18" charset="0"/>
              </a:rPr>
              <a:t>La promotion de la créativité </a:t>
            </a:r>
            <a:r>
              <a:rPr lang="fr-BE" sz="1800" kern="100" dirty="0">
                <a:effectLst/>
                <a:ea typeface="Calibri" panose="020F0502020204030204" pitchFamily="34" charset="0"/>
                <a:cs typeface="Times New Roman" panose="02020603050405020304" pitchFamily="18" charset="0"/>
              </a:rPr>
              <a:t>: les élèves doivent être encouragés à développer leur créativité en proposant des idées originales et en cherchant des solutions innovantes aux problèmes qui se posent.</a:t>
            </a:r>
          </a:p>
          <a:p>
            <a:pPr algn="just">
              <a:lnSpc>
                <a:spcPct val="107000"/>
              </a:lnSpc>
              <a:spcAft>
                <a:spcPts val="800"/>
              </a:spcAft>
            </a:pPr>
            <a:r>
              <a:rPr lang="fr-BE" sz="1800" kern="100" dirty="0">
                <a:effectLst/>
                <a:ea typeface="Calibri" panose="020F0502020204030204" pitchFamily="34" charset="0"/>
                <a:cs typeface="Times New Roman" panose="02020603050405020304" pitchFamily="18" charset="0"/>
              </a:rPr>
              <a:t>Cette approche pédagogique met l'accent sur le développement des qualités intellectuelles à la fois dans les matières académiques et dans la vie quotidienne. Elle vise à former des individus capables de penser de manière indépendante, de résoudre des problèmes complexes et de contribuer de manière positive à la société.</a:t>
            </a:r>
          </a:p>
          <a:p>
            <a:endParaRPr lang="fr-FR" dirty="0"/>
          </a:p>
        </p:txBody>
      </p:sp>
    </p:spTree>
    <p:extLst>
      <p:ext uri="{BB962C8B-B14F-4D97-AF65-F5344CB8AC3E}">
        <p14:creationId xmlns:p14="http://schemas.microsoft.com/office/powerpoint/2010/main" val="152700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err="1"/>
              <a:t>Bibliographie</a:t>
            </a:r>
            <a:endParaRPr lang="nl-NL" dirty="0"/>
          </a:p>
        </p:txBody>
      </p:sp>
      <p:sp>
        <p:nvSpPr>
          <p:cNvPr id="4" name="Tijdelijke aanduiding voor tekst 3"/>
          <p:cNvSpPr>
            <a:spLocks noGrp="1"/>
          </p:cNvSpPr>
          <p:nvPr>
            <p:ph type="body" sz="half" idx="2"/>
          </p:nvPr>
        </p:nvSpPr>
        <p:spPr>
          <a:xfrm>
            <a:off x="1104900" y="1600200"/>
            <a:ext cx="9980682" cy="4572000"/>
          </a:xfrm>
        </p:spPr>
        <p:txBody>
          <a:bodyPr rtlCol="0">
            <a:normAutofit fontScale="77500" lnSpcReduction="20000"/>
          </a:bodyPr>
          <a:lstStyle/>
          <a:p>
            <a:r>
              <a:rPr lang="fr-FR" sz="1800" b="0" i="0" u="none" strike="noStrike" baseline="0" dirty="0">
                <a:solidFill>
                  <a:srgbClr val="000000"/>
                </a:solidFill>
                <a:latin typeface="Arial" panose="020B0604020202020204" pitchFamily="34" charset="0"/>
              </a:rPr>
              <a:t>DUTANT J. et ENGEL P. (</a:t>
            </a:r>
            <a:r>
              <a:rPr lang="fr-FR" sz="1800" b="0" i="0" u="none" strike="noStrike" baseline="0" dirty="0" err="1">
                <a:solidFill>
                  <a:srgbClr val="000000"/>
                </a:solidFill>
                <a:latin typeface="Arial" panose="020B0604020202020204" pitchFamily="34" charset="0"/>
              </a:rPr>
              <a:t>dir</a:t>
            </a:r>
            <a:r>
              <a:rPr lang="fr-FR" sz="1800" b="0" i="0" u="none" strike="noStrike" baseline="0" dirty="0">
                <a:solidFill>
                  <a:srgbClr val="000000"/>
                </a:solidFill>
                <a:latin typeface="Arial" panose="020B0604020202020204" pitchFamily="34" charset="0"/>
              </a:rPr>
              <a:t>.), </a:t>
            </a:r>
            <a:r>
              <a:rPr lang="fr-FR" sz="1800" b="0" i="1" u="none" strike="noStrike" baseline="0" dirty="0">
                <a:solidFill>
                  <a:srgbClr val="000000"/>
                </a:solidFill>
                <a:latin typeface="Arial" panose="020B0604020202020204" pitchFamily="34" charset="0"/>
              </a:rPr>
              <a:t>Philosophie de la connaissance : croyance, connaissance, justification</a:t>
            </a:r>
            <a:r>
              <a:rPr lang="fr-FR" sz="1800" b="0" i="0" u="none" strike="noStrike" baseline="0" dirty="0">
                <a:solidFill>
                  <a:srgbClr val="000000"/>
                </a:solidFill>
                <a:latin typeface="Arial" panose="020B0604020202020204" pitchFamily="34" charset="0"/>
              </a:rPr>
              <a:t>, Paris, </a:t>
            </a:r>
            <a:r>
              <a:rPr lang="fr-FR" sz="1800" b="0" i="0" u="none" strike="noStrike" baseline="0" dirty="0" err="1">
                <a:solidFill>
                  <a:srgbClr val="000000"/>
                </a:solidFill>
                <a:latin typeface="Arial" panose="020B0604020202020204" pitchFamily="34" charset="0"/>
              </a:rPr>
              <a:t>J.Vrin</a:t>
            </a:r>
            <a:r>
              <a:rPr lang="fr-FR" sz="1800" b="0" i="0" u="none" strike="noStrike" baseline="0" dirty="0">
                <a:solidFill>
                  <a:srgbClr val="000000"/>
                </a:solidFill>
                <a:latin typeface="Arial" panose="020B0604020202020204" pitchFamily="34" charset="0"/>
              </a:rPr>
              <a:t>, 2005. </a:t>
            </a:r>
          </a:p>
          <a:p>
            <a:r>
              <a:rPr lang="fr-FR" sz="1800" b="0" i="0" u="none" strike="noStrike" baseline="0" dirty="0">
                <a:solidFill>
                  <a:srgbClr val="000000"/>
                </a:solidFill>
                <a:latin typeface="Arial" panose="020B0604020202020204" pitchFamily="34" charset="0"/>
              </a:rPr>
              <a:t>CHARBONNIER S., « Les "vertus épistémiques" : un champ de problèmes crucial pour les sciences de l’éducation », Presses universitaires de Caen, « Le Télémaque », n°48 – novembre 2015, p. 105-116. </a:t>
            </a:r>
          </a:p>
          <a:p>
            <a:r>
              <a:rPr lang="fr-FR" sz="1800" b="0" i="0" u="none" strike="noStrike" baseline="0" dirty="0">
                <a:solidFill>
                  <a:srgbClr val="000000"/>
                </a:solidFill>
                <a:latin typeface="Arial" panose="020B0604020202020204" pitchFamily="34" charset="0"/>
              </a:rPr>
              <a:t>VERNEAUX R., </a:t>
            </a:r>
            <a:r>
              <a:rPr lang="fr-FR" sz="1800" b="0" i="1" u="none" strike="noStrike" baseline="0" dirty="0">
                <a:solidFill>
                  <a:srgbClr val="000000"/>
                </a:solidFill>
                <a:latin typeface="Arial" panose="020B0604020202020204" pitchFamily="34" charset="0"/>
              </a:rPr>
              <a:t>Philosophie de l’homme</a:t>
            </a:r>
            <a:r>
              <a:rPr lang="fr-FR" sz="1800" b="0" i="0" u="none" strike="noStrike" baseline="0" dirty="0">
                <a:solidFill>
                  <a:srgbClr val="000000"/>
                </a:solidFill>
                <a:latin typeface="Arial" panose="020B0604020202020204" pitchFamily="34" charset="0"/>
              </a:rPr>
              <a:t>, Paris, Beauchesne, 1956. </a:t>
            </a:r>
          </a:p>
          <a:p>
            <a:r>
              <a:rPr lang="fr-FR" sz="1800" b="0" i="0" u="none" strike="noStrike" baseline="0" dirty="0">
                <a:solidFill>
                  <a:srgbClr val="000000"/>
                </a:solidFill>
                <a:latin typeface="Arial" panose="020B0604020202020204" pitchFamily="34" charset="0"/>
              </a:rPr>
              <a:t>POUIVET R., </a:t>
            </a:r>
            <a:r>
              <a:rPr lang="fr-FR" sz="1800" b="0" i="1" u="none" strike="noStrike" baseline="0" dirty="0">
                <a:solidFill>
                  <a:srgbClr val="000000"/>
                </a:solidFill>
                <a:latin typeface="Arial" panose="020B0604020202020204" pitchFamily="34" charset="0"/>
              </a:rPr>
              <a:t>L’éthique intellectuelle</a:t>
            </a:r>
            <a:r>
              <a:rPr lang="fr-FR" sz="1800" b="0" i="0" u="none" strike="noStrike" baseline="0" dirty="0">
                <a:solidFill>
                  <a:srgbClr val="000000"/>
                </a:solidFill>
                <a:latin typeface="Arial" panose="020B0604020202020204" pitchFamily="34" charset="0"/>
              </a:rPr>
              <a:t>, </a:t>
            </a:r>
            <a:r>
              <a:rPr lang="fr-FR" sz="1800" b="0" i="1" u="none" strike="noStrike" baseline="0" dirty="0">
                <a:solidFill>
                  <a:srgbClr val="000000"/>
                </a:solidFill>
                <a:latin typeface="Arial" panose="020B0604020202020204" pitchFamily="34" charset="0"/>
              </a:rPr>
              <a:t>une épistémologie des vertus, </a:t>
            </a:r>
            <a:r>
              <a:rPr lang="fr-FR" sz="1800" b="0" i="0" u="none" strike="noStrike" baseline="0" dirty="0">
                <a:solidFill>
                  <a:srgbClr val="000000"/>
                </a:solidFill>
                <a:latin typeface="Arial" panose="020B0604020202020204" pitchFamily="34" charset="0"/>
              </a:rPr>
              <a:t>Paris, J. Vrin, 2020. </a:t>
            </a:r>
          </a:p>
          <a:p>
            <a:r>
              <a:rPr lang="fr-FR" sz="1800" b="0" i="0" u="none" strike="noStrike" baseline="0" dirty="0">
                <a:solidFill>
                  <a:srgbClr val="000000"/>
                </a:solidFill>
                <a:latin typeface="Arial" panose="020B0604020202020204" pitchFamily="34" charset="0"/>
              </a:rPr>
              <a:t>ARISTOTE, </a:t>
            </a:r>
            <a:r>
              <a:rPr lang="fr-FR" sz="1800" b="0" i="1" u="none" strike="noStrike" baseline="0" dirty="0">
                <a:solidFill>
                  <a:srgbClr val="000000"/>
                </a:solidFill>
                <a:latin typeface="Arial" panose="020B0604020202020204" pitchFamily="34" charset="0"/>
              </a:rPr>
              <a:t>Ethique à Nicomaque</a:t>
            </a:r>
            <a:r>
              <a:rPr lang="fr-FR" sz="1800" b="0" i="0" u="none" strike="noStrike" baseline="0" dirty="0">
                <a:solidFill>
                  <a:srgbClr val="000000"/>
                </a:solidFill>
                <a:latin typeface="Arial" panose="020B0604020202020204" pitchFamily="34" charset="0"/>
              </a:rPr>
              <a:t>, Trad. R. </a:t>
            </a:r>
            <a:r>
              <a:rPr lang="fr-FR" sz="1800" b="0" i="0" u="none" strike="noStrike" baseline="0" dirty="0" err="1">
                <a:solidFill>
                  <a:srgbClr val="000000"/>
                </a:solidFill>
                <a:latin typeface="Arial" panose="020B0604020202020204" pitchFamily="34" charset="0"/>
              </a:rPr>
              <a:t>Bodéüs</a:t>
            </a:r>
            <a:r>
              <a:rPr lang="fr-FR" sz="1800" b="0" i="0" u="none" strike="noStrike" baseline="0" dirty="0">
                <a:solidFill>
                  <a:srgbClr val="000000"/>
                </a:solidFill>
                <a:latin typeface="Arial" panose="020B0604020202020204" pitchFamily="34" charset="0"/>
              </a:rPr>
              <a:t>, Paris, Flammarion, 2004. </a:t>
            </a:r>
          </a:p>
          <a:p>
            <a:r>
              <a:rPr lang="fr-FR" sz="1800" b="0" i="0" u="none" strike="noStrike" baseline="0" dirty="0">
                <a:solidFill>
                  <a:srgbClr val="000000"/>
                </a:solidFill>
                <a:latin typeface="Arial" panose="020B0604020202020204" pitchFamily="34" charset="0"/>
              </a:rPr>
              <a:t>D’AQUIN T., </a:t>
            </a:r>
            <a:r>
              <a:rPr lang="fr-FR" sz="1800" b="0" i="1" u="none" strike="noStrike" baseline="0" dirty="0">
                <a:solidFill>
                  <a:srgbClr val="000000"/>
                </a:solidFill>
                <a:latin typeface="Arial" panose="020B0604020202020204" pitchFamily="34" charset="0"/>
              </a:rPr>
              <a:t>Somme Théologique, </a:t>
            </a:r>
            <a:r>
              <a:rPr lang="fr-FR" sz="1800" b="0" i="0" u="none" strike="noStrike" baseline="0" dirty="0">
                <a:solidFill>
                  <a:srgbClr val="000000"/>
                </a:solidFill>
                <a:latin typeface="Arial" panose="020B0604020202020204" pitchFamily="34" charset="0"/>
              </a:rPr>
              <a:t>Trad. P.G. Théry, Paris, Cerf, 1967. </a:t>
            </a:r>
          </a:p>
          <a:p>
            <a:r>
              <a:rPr lang="fr-FR" sz="1800" b="0" i="0" u="none" strike="noStrike" baseline="0" dirty="0">
                <a:solidFill>
                  <a:srgbClr val="000000"/>
                </a:solidFill>
                <a:latin typeface="Arial" panose="020B0604020202020204" pitchFamily="34" charset="0"/>
              </a:rPr>
              <a:t>MANWANA Sindani D-M., « L’épistémologie des vertus. Analyse des vertus épistémiques de Linda </a:t>
            </a:r>
            <a:r>
              <a:rPr lang="fr-FR" sz="1800" b="0" i="0" u="none" strike="noStrike" baseline="0" dirty="0" err="1">
                <a:solidFill>
                  <a:srgbClr val="000000"/>
                </a:solidFill>
                <a:latin typeface="Arial" panose="020B0604020202020204" pitchFamily="34" charset="0"/>
              </a:rPr>
              <a:t>Zagzebski</a:t>
            </a:r>
            <a:r>
              <a:rPr lang="fr-FR" sz="1800" b="0" i="0" u="none" strike="noStrike" baseline="0" dirty="0">
                <a:solidFill>
                  <a:srgbClr val="000000"/>
                </a:solidFill>
                <a:latin typeface="Arial" panose="020B0604020202020204" pitchFamily="34" charset="0"/>
              </a:rPr>
              <a:t> » dans </a:t>
            </a:r>
            <a:r>
              <a:rPr lang="fr-FR" sz="1800" b="0" i="1" u="none" strike="noStrike" baseline="0" dirty="0">
                <a:solidFill>
                  <a:srgbClr val="000000"/>
                </a:solidFill>
                <a:latin typeface="Arial" panose="020B0604020202020204" pitchFamily="34" charset="0"/>
              </a:rPr>
              <a:t>Revue philosophique de Kinshasa, </a:t>
            </a:r>
            <a:r>
              <a:rPr lang="fr-FR" sz="1800" b="0" i="0" u="none" strike="noStrike" baseline="0" dirty="0">
                <a:solidFill>
                  <a:srgbClr val="000000"/>
                </a:solidFill>
                <a:latin typeface="Arial" panose="020B0604020202020204" pitchFamily="34" charset="0"/>
              </a:rPr>
              <a:t>Nouvelle série, « Science et culture », Vol. 3. (Février 2020). </a:t>
            </a:r>
          </a:p>
          <a:p>
            <a:r>
              <a:rPr lang="fr-FR" sz="1800" b="0" i="0" u="none" strike="noStrike" baseline="0" dirty="0">
                <a:solidFill>
                  <a:srgbClr val="000000"/>
                </a:solidFill>
                <a:latin typeface="Arial" panose="020B0604020202020204" pitchFamily="34" charset="0"/>
              </a:rPr>
              <a:t>HOBBES T., </a:t>
            </a:r>
            <a:r>
              <a:rPr lang="fr-FR" sz="1800" b="0" i="1" u="none" strike="noStrike" baseline="0" dirty="0">
                <a:solidFill>
                  <a:srgbClr val="000000"/>
                </a:solidFill>
                <a:latin typeface="Arial" panose="020B0604020202020204" pitchFamily="34" charset="0"/>
              </a:rPr>
              <a:t>Léviathan</a:t>
            </a:r>
            <a:r>
              <a:rPr lang="fr-FR" sz="1800" b="0" i="0" u="none" strike="noStrike" baseline="0" dirty="0">
                <a:solidFill>
                  <a:srgbClr val="000000"/>
                </a:solidFill>
                <a:latin typeface="Arial" panose="020B0604020202020204" pitchFamily="34" charset="0"/>
              </a:rPr>
              <a:t>. </a:t>
            </a:r>
            <a:r>
              <a:rPr lang="fr-FR" sz="1800" b="0" i="1" u="none" strike="noStrike" baseline="0" dirty="0">
                <a:solidFill>
                  <a:srgbClr val="000000"/>
                </a:solidFill>
                <a:latin typeface="Arial" panose="020B0604020202020204" pitchFamily="34" charset="0"/>
              </a:rPr>
              <a:t>Traité de la matière, de la forme et du pouvoir de la République ecclésiastique et civile, </a:t>
            </a:r>
            <a:r>
              <a:rPr lang="fr-FR" sz="1800" b="0" i="0" u="none" strike="noStrike" baseline="0" dirty="0">
                <a:solidFill>
                  <a:srgbClr val="000000"/>
                </a:solidFill>
                <a:latin typeface="Arial" panose="020B0604020202020204" pitchFamily="34" charset="0"/>
              </a:rPr>
              <a:t>Trad. </a:t>
            </a:r>
            <a:r>
              <a:rPr lang="fr-FR" sz="1800" b="0" i="0" u="none" strike="noStrike" baseline="0" dirty="0" err="1">
                <a:solidFill>
                  <a:srgbClr val="000000"/>
                </a:solidFill>
                <a:latin typeface="Arial" panose="020B0604020202020204" pitchFamily="34" charset="0"/>
              </a:rPr>
              <a:t>fr.</a:t>
            </a:r>
            <a:r>
              <a:rPr lang="fr-FR" sz="1800" b="0" i="0" u="none" strike="noStrike" baseline="0" dirty="0">
                <a:solidFill>
                  <a:srgbClr val="000000"/>
                </a:solidFill>
                <a:latin typeface="Arial" panose="020B0604020202020204" pitchFamily="34" charset="0"/>
              </a:rPr>
              <a:t> F. Tricaud, </a:t>
            </a:r>
            <a:r>
              <a:rPr lang="fr-FR" sz="1800" b="0" i="0" u="none" strike="noStrike" baseline="0" dirty="0" err="1">
                <a:solidFill>
                  <a:srgbClr val="000000"/>
                </a:solidFill>
                <a:latin typeface="Arial" panose="020B0604020202020204" pitchFamily="34" charset="0"/>
              </a:rPr>
              <a:t>Parisn</a:t>
            </a:r>
            <a:r>
              <a:rPr lang="fr-FR" sz="1800" b="0" i="0" u="none" strike="noStrike" baseline="0" dirty="0">
                <a:solidFill>
                  <a:srgbClr val="000000"/>
                </a:solidFill>
                <a:latin typeface="Arial" panose="020B0604020202020204" pitchFamily="34" charset="0"/>
              </a:rPr>
              <a:t>, Sirey, 1971. </a:t>
            </a:r>
          </a:p>
          <a:p>
            <a:r>
              <a:rPr lang="fr-FR" sz="1800" b="0" i="0" u="none" strike="noStrike" baseline="0" dirty="0">
                <a:solidFill>
                  <a:srgbClr val="000000"/>
                </a:solidFill>
                <a:latin typeface="Arial" panose="020B0604020202020204" pitchFamily="34" charset="0"/>
              </a:rPr>
              <a:t>SPINOZA B., </a:t>
            </a:r>
            <a:r>
              <a:rPr lang="fr-FR" sz="1800" b="0" i="1" u="none" strike="noStrike" baseline="0" dirty="0">
                <a:solidFill>
                  <a:srgbClr val="000000"/>
                </a:solidFill>
                <a:latin typeface="Arial" panose="020B0604020202020204" pitchFamily="34" charset="0"/>
              </a:rPr>
              <a:t>Ethique</a:t>
            </a:r>
            <a:r>
              <a:rPr lang="fr-FR" sz="1800" b="0" i="0" u="none" strike="noStrike" baseline="0" dirty="0">
                <a:solidFill>
                  <a:srgbClr val="000000"/>
                </a:solidFill>
                <a:latin typeface="Arial" panose="020B0604020202020204" pitchFamily="34" charset="0"/>
              </a:rPr>
              <a:t>. Trad. R. </a:t>
            </a:r>
            <a:r>
              <a:rPr lang="fr-FR" sz="1800" b="0" i="0" u="none" strike="noStrike" baseline="0" dirty="0" err="1">
                <a:solidFill>
                  <a:srgbClr val="000000"/>
                </a:solidFill>
                <a:latin typeface="Arial" panose="020B0604020202020204" pitchFamily="34" charset="0"/>
              </a:rPr>
              <a:t>Misrahi</a:t>
            </a:r>
            <a:r>
              <a:rPr lang="fr-FR" sz="1800" b="0" i="0" u="none" strike="noStrike" baseline="0" dirty="0">
                <a:solidFill>
                  <a:srgbClr val="000000"/>
                </a:solidFill>
                <a:latin typeface="Arial" panose="020B0604020202020204" pitchFamily="34" charset="0"/>
              </a:rPr>
              <a:t>, Paris, </a:t>
            </a:r>
            <a:r>
              <a:rPr lang="fr-FR" sz="1800" b="0" i="0" u="none" strike="noStrike" baseline="0" dirty="0" err="1">
                <a:solidFill>
                  <a:srgbClr val="000000"/>
                </a:solidFill>
                <a:latin typeface="Arial" panose="020B0604020202020204" pitchFamily="34" charset="0"/>
              </a:rPr>
              <a:t>Puf</a:t>
            </a:r>
            <a:r>
              <a:rPr lang="fr-FR" sz="1800" b="0" i="0" u="none" strike="noStrike" baseline="0" dirty="0">
                <a:solidFill>
                  <a:srgbClr val="000000"/>
                </a:solidFill>
                <a:latin typeface="Arial" panose="020B0604020202020204" pitchFamily="34" charset="0"/>
              </a:rPr>
              <a:t>, 1990. Spinoza étend également le mécanisme des passions déduit dans l’Ethique au champ politique dans son Traité politique (Tractatus </a:t>
            </a:r>
            <a:r>
              <a:rPr lang="fr-FR" sz="1800" b="0" i="0" u="none" strike="noStrike" baseline="0" dirty="0" err="1">
                <a:solidFill>
                  <a:srgbClr val="000000"/>
                </a:solidFill>
                <a:latin typeface="Arial" panose="020B0604020202020204" pitchFamily="34" charset="0"/>
              </a:rPr>
              <a:t>politicus</a:t>
            </a:r>
            <a:r>
              <a:rPr lang="fr-FR" sz="1800" b="0" i="0" u="none" strike="noStrike" baseline="0" dirty="0">
                <a:solidFill>
                  <a:srgbClr val="000000"/>
                </a:solidFill>
                <a:latin typeface="Arial" panose="020B0604020202020204" pitchFamily="34" charset="0"/>
              </a:rPr>
              <a:t>) de 1677. C’est dans un tel contexte que se fonde ses thèses sur la liberté, entre autres sur la liberté de jugement. </a:t>
            </a:r>
          </a:p>
          <a:p>
            <a:r>
              <a:rPr lang="fr-FR" sz="1800" b="0" i="0" u="none" strike="noStrike" baseline="0" dirty="0">
                <a:solidFill>
                  <a:srgbClr val="000000"/>
                </a:solidFill>
                <a:latin typeface="Arial" panose="020B0604020202020204" pitchFamily="34" charset="0"/>
              </a:rPr>
              <a:t>DEWEY J., </a:t>
            </a:r>
            <a:r>
              <a:rPr lang="fr-FR" sz="1800" b="0" i="1" u="none" strike="noStrike" baseline="0" dirty="0">
                <a:solidFill>
                  <a:srgbClr val="000000"/>
                </a:solidFill>
                <a:latin typeface="Arial" panose="020B0604020202020204" pitchFamily="34" charset="0"/>
              </a:rPr>
              <a:t>Comment nous pensons, </a:t>
            </a:r>
            <a:r>
              <a:rPr lang="fr-FR" sz="1800" b="0" i="0" u="none" strike="noStrike" baseline="0" dirty="0">
                <a:solidFill>
                  <a:srgbClr val="000000"/>
                </a:solidFill>
                <a:latin typeface="Arial" panose="020B0604020202020204" pitchFamily="34" charset="0"/>
              </a:rPr>
              <a:t>Trad. Ovide Decroly, Paris, Les </a:t>
            </a:r>
            <a:r>
              <a:rPr lang="fr-FR" sz="1800" b="0" i="0" u="none" strike="noStrike" baseline="0" dirty="0" err="1">
                <a:solidFill>
                  <a:srgbClr val="000000"/>
                </a:solidFill>
                <a:latin typeface="Arial" panose="020B0604020202020204" pitchFamily="34" charset="0"/>
              </a:rPr>
              <a:t>Empecheurs</a:t>
            </a:r>
            <a:r>
              <a:rPr lang="fr-FR" sz="1800" b="0" i="0" u="none" strike="noStrike" baseline="0" dirty="0">
                <a:solidFill>
                  <a:srgbClr val="000000"/>
                </a:solidFill>
                <a:latin typeface="Arial" panose="020B0604020202020204" pitchFamily="34" charset="0"/>
              </a:rPr>
              <a:t> de penser en rond, 2004. </a:t>
            </a:r>
          </a:p>
          <a:p>
            <a:r>
              <a:rPr lang="fr-FR" sz="1800" b="0" i="0" u="none" strike="noStrike" baseline="0" dirty="0">
                <a:solidFill>
                  <a:srgbClr val="000000"/>
                </a:solidFill>
                <a:latin typeface="Arial" panose="020B0604020202020204" pitchFamily="34" charset="0"/>
              </a:rPr>
              <a:t>MONTMARQUET J.A., </a:t>
            </a:r>
            <a:r>
              <a:rPr lang="fr-FR" sz="1800" b="0" i="1" u="none" strike="noStrike" baseline="0" dirty="0" err="1">
                <a:solidFill>
                  <a:srgbClr val="000000"/>
                </a:solidFill>
                <a:latin typeface="Arial" panose="020B0604020202020204" pitchFamily="34" charset="0"/>
              </a:rPr>
              <a:t>Epistemic</a:t>
            </a:r>
            <a:r>
              <a:rPr lang="fr-FR" sz="1800" b="0" i="1" u="none" strike="noStrike" baseline="0" dirty="0">
                <a:solidFill>
                  <a:srgbClr val="000000"/>
                </a:solidFill>
                <a:latin typeface="Arial" panose="020B0604020202020204" pitchFamily="34" charset="0"/>
              </a:rPr>
              <a:t> </a:t>
            </a:r>
            <a:r>
              <a:rPr lang="fr-FR" sz="1800" b="0" i="1" u="none" strike="noStrike" baseline="0" dirty="0" err="1">
                <a:solidFill>
                  <a:srgbClr val="000000"/>
                </a:solidFill>
                <a:latin typeface="Arial" panose="020B0604020202020204" pitchFamily="34" charset="0"/>
              </a:rPr>
              <a:t>virtue</a:t>
            </a:r>
            <a:r>
              <a:rPr lang="fr-FR" sz="1800" b="0" i="1" u="none" strike="noStrike" baseline="0" dirty="0">
                <a:solidFill>
                  <a:srgbClr val="000000"/>
                </a:solidFill>
                <a:latin typeface="Arial" panose="020B0604020202020204" pitchFamily="34" charset="0"/>
              </a:rPr>
              <a:t> and </a:t>
            </a:r>
            <a:r>
              <a:rPr lang="fr-FR" sz="1800" b="0" i="1" u="none" strike="noStrike" baseline="0" dirty="0" err="1">
                <a:solidFill>
                  <a:srgbClr val="000000"/>
                </a:solidFill>
                <a:latin typeface="Arial" panose="020B0604020202020204" pitchFamily="34" charset="0"/>
              </a:rPr>
              <a:t>doxastic</a:t>
            </a:r>
            <a:r>
              <a:rPr lang="fr-FR" sz="1800" b="0" i="1" u="none" strike="noStrike" baseline="0" dirty="0">
                <a:solidFill>
                  <a:srgbClr val="000000"/>
                </a:solidFill>
                <a:latin typeface="Arial" panose="020B0604020202020204" pitchFamily="34" charset="0"/>
              </a:rPr>
              <a:t> </a:t>
            </a:r>
            <a:r>
              <a:rPr lang="fr-FR" sz="1800" b="0" i="1" u="none" strike="noStrike" baseline="0" dirty="0" err="1">
                <a:solidFill>
                  <a:srgbClr val="000000"/>
                </a:solidFill>
                <a:latin typeface="Arial" panose="020B0604020202020204" pitchFamily="34" charset="0"/>
              </a:rPr>
              <a:t>responsibility</a:t>
            </a:r>
            <a:r>
              <a:rPr lang="fr-FR" sz="1800" b="0" i="0" u="none" strike="noStrike" baseline="0" dirty="0">
                <a:solidFill>
                  <a:srgbClr val="000000"/>
                </a:solidFill>
                <a:latin typeface="Arial" panose="020B0604020202020204" pitchFamily="34" charset="0"/>
              </a:rPr>
              <a:t>, </a:t>
            </a:r>
            <a:r>
              <a:rPr lang="fr-FR" sz="1800" b="0" i="0" u="none" strike="noStrike" baseline="0" dirty="0" err="1">
                <a:solidFill>
                  <a:srgbClr val="000000"/>
                </a:solidFill>
                <a:latin typeface="Arial" panose="020B0604020202020204" pitchFamily="34" charset="0"/>
              </a:rPr>
              <a:t>Lanham</a:t>
            </a:r>
            <a:r>
              <a:rPr lang="fr-FR" sz="1800" b="0" i="0" u="none" strike="noStrike" baseline="0" dirty="0">
                <a:solidFill>
                  <a:srgbClr val="000000"/>
                </a:solidFill>
                <a:latin typeface="Arial" panose="020B0604020202020204" pitchFamily="34" charset="0"/>
              </a:rPr>
              <a:t>, Md., </a:t>
            </a:r>
            <a:r>
              <a:rPr lang="fr-FR" sz="1800" b="0" i="0" u="none" strike="noStrike" baseline="0" dirty="0" err="1">
                <a:solidFill>
                  <a:srgbClr val="000000"/>
                </a:solidFill>
                <a:latin typeface="Arial" panose="020B0604020202020204" pitchFamily="34" charset="0"/>
              </a:rPr>
              <a:t>Rowman</a:t>
            </a:r>
            <a:r>
              <a:rPr lang="fr-FR" sz="1800" b="0" i="0" u="none" strike="noStrike" baseline="0" dirty="0">
                <a:solidFill>
                  <a:srgbClr val="000000"/>
                </a:solidFill>
                <a:latin typeface="Arial" panose="020B0604020202020204" pitchFamily="34" charset="0"/>
              </a:rPr>
              <a:t> &amp; </a:t>
            </a:r>
            <a:r>
              <a:rPr lang="fr-FR" sz="1800" b="0" i="0" u="none" strike="noStrike" baseline="0" dirty="0" err="1">
                <a:solidFill>
                  <a:srgbClr val="000000"/>
                </a:solidFill>
                <a:latin typeface="Arial" panose="020B0604020202020204" pitchFamily="34" charset="0"/>
              </a:rPr>
              <a:t>Littlefield</a:t>
            </a:r>
            <a:r>
              <a:rPr lang="fr-FR" sz="1800" b="0" i="0" u="none" strike="noStrike" baseline="0" dirty="0">
                <a:solidFill>
                  <a:srgbClr val="000000"/>
                </a:solidFill>
                <a:latin typeface="Arial" panose="020B0604020202020204" pitchFamily="34" charset="0"/>
              </a:rPr>
              <a:t>, 1993. </a:t>
            </a:r>
          </a:p>
          <a:p>
            <a:r>
              <a:rPr lang="en-US" sz="1800" b="0" i="0" u="none" strike="noStrike" baseline="0" dirty="0">
                <a:solidFill>
                  <a:srgbClr val="000000"/>
                </a:solidFill>
                <a:latin typeface="Arial" panose="020B0604020202020204" pitchFamily="34" charset="0"/>
              </a:rPr>
              <a:t>ZAGZEBSKI L.T., </a:t>
            </a:r>
            <a:r>
              <a:rPr lang="en-US" sz="1800" b="0" i="1" u="none" strike="noStrike" baseline="0" dirty="0">
                <a:solidFill>
                  <a:srgbClr val="000000"/>
                </a:solidFill>
                <a:latin typeface="Arial" panose="020B0604020202020204" pitchFamily="34" charset="0"/>
              </a:rPr>
              <a:t>Virtues of the mind: an inquiry into the nature of virtue and the ethical foundations of knowledge</a:t>
            </a:r>
            <a:r>
              <a:rPr lang="en-US" sz="1800" b="0" i="0" u="none" strike="noStrike" baseline="0" dirty="0">
                <a:solidFill>
                  <a:srgbClr val="000000"/>
                </a:solidFill>
                <a:latin typeface="Arial" panose="020B0604020202020204" pitchFamily="34" charset="0"/>
              </a:rPr>
              <a:t>, Cambridge, Cambridge University Press, 1996. </a:t>
            </a:r>
            <a:endParaRPr lang="fr-FR" sz="1800" b="0" i="0" u="none" strike="noStrike" baseline="0" dirty="0">
              <a:solidFill>
                <a:srgbClr val="000000"/>
              </a:solidFill>
              <a:latin typeface="Arial" panose="020B0604020202020204" pitchFamily="34" charset="0"/>
            </a:endParaRPr>
          </a:p>
          <a:p>
            <a:endParaRPr lang="nl-NL" dirty="0"/>
          </a:p>
        </p:txBody>
      </p:sp>
    </p:spTree>
    <p:extLst>
      <p:ext uri="{BB962C8B-B14F-4D97-AF65-F5344CB8AC3E}">
        <p14:creationId xmlns:p14="http://schemas.microsoft.com/office/powerpoint/2010/main" val="319702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sche literatuur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0520988_TF03431380_Win32" id="{9F28DBBD-FDEC-42D7-93BF-836AA474EA1F}" vid="{CF1C74FA-1E1E-4AC8-9672-4DD48C0A7A40}"/>
    </a:ext>
  </a:extLst>
</a:theme>
</file>

<file path=ppt/theme/theme2.xml><?xml version="1.0" encoding="utf-8"?>
<a:theme xmlns:a="http://schemas.openxmlformats.org/drawingml/2006/main" name="Office-thema">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22C9534353614D88D87B1ADE2433DB" ma:contentTypeVersion="14" ma:contentTypeDescription="Crée un document." ma:contentTypeScope="" ma:versionID="a462fce43f6f80e644edfe71943a4a73">
  <xsd:schema xmlns:xsd="http://www.w3.org/2001/XMLSchema" xmlns:xs="http://www.w3.org/2001/XMLSchema" xmlns:p="http://schemas.microsoft.com/office/2006/metadata/properties" xmlns:ns3="7d31f8d0-88a3-4f8e-a1e2-46f3145c2f0c" xmlns:ns4="17cf37e1-b28c-41b7-88be-6cc064e8b0ac" targetNamespace="http://schemas.microsoft.com/office/2006/metadata/properties" ma:root="true" ma:fieldsID="ab9cbdfb972e66d71d67dd7f6dbd5d7b" ns3:_="" ns4:_="">
    <xsd:import namespace="7d31f8d0-88a3-4f8e-a1e2-46f3145c2f0c"/>
    <xsd:import namespace="17cf37e1-b28c-41b7-88be-6cc064e8b0a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4:SharedWithUsers" minOccurs="0"/>
                <xsd:element ref="ns4:SharedWithDetails" minOccurs="0"/>
                <xsd:element ref="ns4:SharingHintHash"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31f8d0-88a3-4f8e-a1e2-46f3145c2f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cf37e1-b28c-41b7-88be-6cc064e8b0ac"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SharingHintHash" ma:index="20"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d31f8d0-88a3-4f8e-a1e2-46f3145c2f0c" xsi:nil="true"/>
  </documentManagement>
</p:properties>
</file>

<file path=customXml/itemProps1.xml><?xml version="1.0" encoding="utf-8"?>
<ds:datastoreItem xmlns:ds="http://schemas.openxmlformats.org/officeDocument/2006/customXml" ds:itemID="{DD0B2B99-EF8E-4410-89D0-20AB3BB750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31f8d0-88a3-4f8e-a1e2-46f3145c2f0c"/>
    <ds:schemaRef ds:uri="17cf37e1-b28c-41b7-88be-6cc064e8b0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2BE17D-3272-4263-89AA-DD6EE9894102}">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schemas.openxmlformats.org/package/2006/metadata/core-properties"/>
    <ds:schemaRef ds:uri="http://schemas.microsoft.com/office/2006/documentManagement/types"/>
    <ds:schemaRef ds:uri="http://purl.org/dc/dcmitype/"/>
    <ds:schemaRef ds:uri="http://purl.org/dc/terms/"/>
    <ds:schemaRef ds:uri="http://schemas.microsoft.com/office/2006/metadata/properties"/>
    <ds:schemaRef ds:uri="http://schemas.microsoft.com/office/infopath/2007/PartnerControls"/>
    <ds:schemaRef ds:uri="http://www.w3.org/XML/1998/namespace"/>
    <ds:schemaRef ds:uri="http://purl.org/dc/elements/1.1/"/>
    <ds:schemaRef ds:uri="17cf37e1-b28c-41b7-88be-6cc064e8b0ac"/>
    <ds:schemaRef ds:uri="7d31f8d0-88a3-4f8e-a1e2-46f3145c2f0c"/>
  </ds:schemaRefs>
</ds:datastoreItem>
</file>

<file path=docProps/app.xml><?xml version="1.0" encoding="utf-8"?>
<Properties xmlns="http://schemas.openxmlformats.org/officeDocument/2006/extended-properties" xmlns:vt="http://schemas.openxmlformats.org/officeDocument/2006/docPropsVTypes">
  <Template>Présentation académique avec rayures et ruban (grand écran)</Template>
  <TotalTime>2376</TotalTime>
  <Words>1412</Words>
  <Application>Microsoft Macintosh PowerPoint</Application>
  <PresentationFormat>Grand écran</PresentationFormat>
  <Paragraphs>69</Paragraphs>
  <Slides>8</Slides>
  <Notes>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Arial</vt:lpstr>
      <vt:lpstr>Calibri</vt:lpstr>
      <vt:lpstr>Euphemia</vt:lpstr>
      <vt:lpstr>Plantagenet Cherokee</vt:lpstr>
      <vt:lpstr>Wingdings</vt:lpstr>
      <vt:lpstr>Academische literatuur 16x9</vt:lpstr>
      <vt:lpstr>Enjeux epistémiques et pédagogiques des ai generatives en education:  plaidoyer d’une approche d’Education axee sur les vertus intellectuelles</vt:lpstr>
      <vt:lpstr>Présentation personnelle 1</vt:lpstr>
      <vt:lpstr>Présentation personnelle 2</vt:lpstr>
      <vt:lpstr>Enjeux ou défis des IA génératives en Education?</vt:lpstr>
      <vt:lpstr>Enjeux ou défis de l’AI en éducation</vt:lpstr>
      <vt:lpstr>Approche d’éducation axée sur les vertus intellectuelles</vt:lpstr>
      <vt:lpstr>Approche d’éducation axée sur les vertus intellectuelles</vt:lpstr>
      <vt:lpstr>Bibliographie</vt:lpstr>
    </vt:vector>
  </TitlesOfParts>
  <Company>UCLouvain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Enjeux epistémiques et pédagogiques des ai generatives en education:  plaidoyer d’une approche d’Education axee sur les vertus intellectuelles</dc:title>
  <dc:creator>Dieu-Merci Manwana Sindani</dc:creator>
  <cp:lastModifiedBy>Dieu-Merci Manwana Sindani</cp:lastModifiedBy>
  <cp:revision>2</cp:revision>
  <dcterms:created xsi:type="dcterms:W3CDTF">2024-01-10T21:40:53Z</dcterms:created>
  <dcterms:modified xsi:type="dcterms:W3CDTF">2025-06-01T12:33:08Z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0x0101005E22C9534353614D88D87B1ADE2433DB</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