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30279975" cy="42808525"/>
  <p:notesSz cx="6888163" cy="10018713"/>
  <p:defaultTextStyle>
    <a:defPPr>
      <a:defRPr lang="de-DE"/>
    </a:defPPr>
    <a:lvl1pPr marL="0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1pPr>
    <a:lvl2pPr marL="2088215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2pPr>
    <a:lvl3pPr marL="4176431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3pPr>
    <a:lvl4pPr marL="6264646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4pPr>
    <a:lvl5pPr marL="8352861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5pPr>
    <a:lvl6pPr marL="10441076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6pPr>
    <a:lvl7pPr marL="12529292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7pPr>
    <a:lvl8pPr marL="14617507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8pPr>
    <a:lvl9pPr marL="16705722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003">
          <p15:clr>
            <a:srgbClr val="A4A3A4"/>
          </p15:clr>
        </p15:guide>
        <p15:guide id="2" pos="1126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3D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5" d="100"/>
          <a:sy n="15" d="100"/>
        </p:scale>
        <p:origin x="-2586" y="6"/>
      </p:cViewPr>
      <p:guideLst>
        <p:guide orient="horz" pos="4003"/>
        <p:guide pos="112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6036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46869" y="1476000"/>
            <a:ext cx="8405634" cy="2422800"/>
          </a:xfrm>
          <a:prstGeom prst="rect">
            <a:avLst/>
          </a:prstGeom>
        </p:spPr>
      </p:pic>
      <p:sp>
        <p:nvSpPr>
          <p:cNvPr id="13" name="Rechteck 12"/>
          <p:cNvSpPr/>
          <p:nvPr userDrawn="1"/>
        </p:nvSpPr>
        <p:spPr>
          <a:xfrm>
            <a:off x="17876838" y="0"/>
            <a:ext cx="12403137" cy="63547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/>
          <p:cNvSpPr/>
          <p:nvPr userDrawn="1"/>
        </p:nvSpPr>
        <p:spPr>
          <a:xfrm>
            <a:off x="0" y="41293453"/>
            <a:ext cx="30276000" cy="756000"/>
          </a:xfrm>
          <a:prstGeom prst="rect">
            <a:avLst/>
          </a:prstGeom>
          <a:solidFill>
            <a:srgbClr val="023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2675" y="41449203"/>
            <a:ext cx="10333038" cy="44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6907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4176431" rtl="0" eaLnBrk="1" latinLnBrk="0" hangingPunct="1">
        <a:spcBef>
          <a:spcPct val="0"/>
        </a:spcBef>
        <a:buNone/>
        <a:defRPr sz="20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66161" indent="-1566161" algn="l" defTabSz="4176431" rtl="0" eaLnBrk="1" latinLnBrk="0" hangingPunct="1">
        <a:spcBef>
          <a:spcPct val="20000"/>
        </a:spcBef>
        <a:buFont typeface="Arial" panose="020B0604020202020204" pitchFamily="34" charset="0"/>
        <a:buChar char="•"/>
        <a:defRPr sz="14600" kern="1200">
          <a:solidFill>
            <a:schemeClr val="tx1"/>
          </a:solidFill>
          <a:latin typeface="+mn-lt"/>
          <a:ea typeface="+mn-ea"/>
          <a:cs typeface="+mn-cs"/>
        </a:defRPr>
      </a:lvl1pPr>
      <a:lvl2pPr marL="3393350" indent="-1305135" algn="l" defTabSz="4176431" rtl="0" eaLnBrk="1" latinLnBrk="0" hangingPunct="1">
        <a:spcBef>
          <a:spcPct val="20000"/>
        </a:spcBef>
        <a:buFont typeface="Arial" panose="020B0604020202020204" pitchFamily="34" charset="0"/>
        <a:buChar char="–"/>
        <a:defRPr sz="12800" kern="1200">
          <a:solidFill>
            <a:schemeClr val="tx1"/>
          </a:solidFill>
          <a:latin typeface="+mn-lt"/>
          <a:ea typeface="+mn-ea"/>
          <a:cs typeface="+mn-cs"/>
        </a:defRPr>
      </a:lvl2pPr>
      <a:lvl3pPr marL="5220538" indent="-1044108" algn="l" defTabSz="4176431" rtl="0" eaLnBrk="1" latinLnBrk="0" hangingPunct="1">
        <a:spcBef>
          <a:spcPct val="20000"/>
        </a:spcBef>
        <a:buFont typeface="Arial" panose="020B0604020202020204" pitchFamily="34" charset="0"/>
        <a:buChar char="•"/>
        <a:defRPr sz="11000" kern="1200">
          <a:solidFill>
            <a:schemeClr val="tx1"/>
          </a:solidFill>
          <a:latin typeface="+mn-lt"/>
          <a:ea typeface="+mn-ea"/>
          <a:cs typeface="+mn-cs"/>
        </a:defRPr>
      </a:lvl3pPr>
      <a:lvl4pPr marL="7308753" indent="-1044108" algn="l" defTabSz="4176431" rtl="0" eaLnBrk="1" latinLnBrk="0" hangingPunct="1">
        <a:spcBef>
          <a:spcPct val="20000"/>
        </a:spcBef>
        <a:buFont typeface="Arial" panose="020B0604020202020204" pitchFamily="34" charset="0"/>
        <a:buChar char="–"/>
        <a:defRPr sz="9100" kern="1200">
          <a:solidFill>
            <a:schemeClr val="tx1"/>
          </a:solidFill>
          <a:latin typeface="+mn-lt"/>
          <a:ea typeface="+mn-ea"/>
          <a:cs typeface="+mn-cs"/>
        </a:defRPr>
      </a:lvl4pPr>
      <a:lvl5pPr marL="9396969" indent="-1044108" algn="l" defTabSz="4176431" rtl="0" eaLnBrk="1" latinLnBrk="0" hangingPunct="1">
        <a:spcBef>
          <a:spcPct val="20000"/>
        </a:spcBef>
        <a:buFont typeface="Arial" panose="020B0604020202020204" pitchFamily="34" charset="0"/>
        <a:buChar char="»"/>
        <a:defRPr sz="9100" kern="1200">
          <a:solidFill>
            <a:schemeClr val="tx1"/>
          </a:solidFill>
          <a:latin typeface="+mn-lt"/>
          <a:ea typeface="+mn-ea"/>
          <a:cs typeface="+mn-cs"/>
        </a:defRPr>
      </a:lvl5pPr>
      <a:lvl6pPr marL="11485184" indent="-1044108" algn="l" defTabSz="417643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6pPr>
      <a:lvl7pPr marL="13573399" indent="-1044108" algn="l" defTabSz="417643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7pPr>
      <a:lvl8pPr marL="15661615" indent="-1044108" algn="l" defTabSz="417643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8pPr>
      <a:lvl9pPr marL="17749830" indent="-1044108" algn="l" defTabSz="417643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2088215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2pPr>
      <a:lvl3pPr marL="4176431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6264646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352861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441076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529292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617507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6705722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4371" y="1494628"/>
            <a:ext cx="1958617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tx2"/>
                </a:solidFill>
              </a:rPr>
              <a:t>Linking functional structural plant models with root water uptake models in earth system models.</a:t>
            </a:r>
            <a:endParaRPr lang="de-DE" sz="7200" b="1" dirty="0">
              <a:solidFill>
                <a:schemeClr val="tx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48993" y="4122342"/>
            <a:ext cx="292159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/>
              <a:t>Jan </a:t>
            </a:r>
            <a:r>
              <a:rPr lang="en-US" sz="4800" dirty="0" smtClean="0"/>
              <a:t>Vanderborght</a:t>
            </a:r>
            <a:r>
              <a:rPr lang="en-US" sz="4800" baseline="30000" dirty="0" smtClean="0"/>
              <a:t>1</a:t>
            </a:r>
            <a:r>
              <a:rPr lang="en-US" sz="4800" dirty="0" smtClean="0"/>
              <a:t>, </a:t>
            </a:r>
            <a:r>
              <a:rPr lang="en-US" sz="4800" dirty="0"/>
              <a:t>Valentin </a:t>
            </a:r>
            <a:r>
              <a:rPr lang="en-US" sz="4800" dirty="0" smtClean="0"/>
              <a:t>Couvreur</a:t>
            </a:r>
            <a:r>
              <a:rPr lang="en-US" sz="4800" baseline="30000" dirty="0" smtClean="0"/>
              <a:t>2</a:t>
            </a:r>
            <a:r>
              <a:rPr lang="en-US" sz="4800" dirty="0" smtClean="0"/>
              <a:t>, </a:t>
            </a:r>
            <a:r>
              <a:rPr lang="en-US" sz="4800" dirty="0"/>
              <a:t>Mathieu </a:t>
            </a:r>
            <a:r>
              <a:rPr lang="en-US" sz="4800" dirty="0" smtClean="0"/>
              <a:t>Javaux</a:t>
            </a:r>
            <a:r>
              <a:rPr lang="en-US" sz="4800" baseline="30000" dirty="0" smtClean="0"/>
              <a:t>2,1</a:t>
            </a:r>
            <a:r>
              <a:rPr lang="en-US" sz="4800" dirty="0" smtClean="0"/>
              <a:t>, </a:t>
            </a:r>
            <a:r>
              <a:rPr lang="en-US" sz="4800" dirty="0"/>
              <a:t>Andrea </a:t>
            </a:r>
            <a:r>
              <a:rPr lang="en-US" sz="4800" dirty="0" smtClean="0"/>
              <a:t>Schnepf</a:t>
            </a:r>
            <a:r>
              <a:rPr lang="en-US" sz="4800" baseline="30000" dirty="0" smtClean="0"/>
              <a:t>1</a:t>
            </a:r>
            <a:r>
              <a:rPr lang="en-US" sz="4800" dirty="0" smtClean="0"/>
              <a:t>, </a:t>
            </a:r>
            <a:r>
              <a:rPr lang="en-US" sz="4800" dirty="0" err="1"/>
              <a:t>Felicien</a:t>
            </a:r>
            <a:r>
              <a:rPr lang="en-US" sz="4800" dirty="0"/>
              <a:t> </a:t>
            </a:r>
            <a:r>
              <a:rPr lang="en-US" sz="4800" dirty="0" smtClean="0"/>
              <a:t>Meunier</a:t>
            </a:r>
            <a:r>
              <a:rPr lang="en-US" sz="4800" baseline="30000" dirty="0" smtClean="0"/>
              <a:t>3</a:t>
            </a:r>
            <a:r>
              <a:rPr lang="en-US" sz="4800" dirty="0" smtClean="0"/>
              <a:t>, </a:t>
            </a:r>
            <a:r>
              <a:rPr lang="en-US" sz="4800" dirty="0"/>
              <a:t>and Mauro </a:t>
            </a:r>
            <a:r>
              <a:rPr lang="en-US" sz="4800" dirty="0" smtClean="0"/>
              <a:t>Sulis</a:t>
            </a:r>
            <a:r>
              <a:rPr lang="en-US" sz="4800" baseline="30000" dirty="0" smtClean="0"/>
              <a:t>4</a:t>
            </a:r>
            <a:r>
              <a:rPr lang="en-US" sz="4800" dirty="0" smtClean="0"/>
              <a:t>.</a:t>
            </a:r>
            <a:endParaRPr lang="de-DE" sz="4800" dirty="0"/>
          </a:p>
        </p:txBody>
      </p:sp>
      <p:sp>
        <p:nvSpPr>
          <p:cNvPr id="6" name="Rectangle 5"/>
          <p:cNvSpPr/>
          <p:nvPr/>
        </p:nvSpPr>
        <p:spPr>
          <a:xfrm>
            <a:off x="582934" y="5906439"/>
            <a:ext cx="2805836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dirty="0" smtClean="0">
                <a:solidFill>
                  <a:schemeClr val="tx2"/>
                </a:solidFill>
              </a:rPr>
              <a:t>Introduction</a:t>
            </a:r>
          </a:p>
          <a:p>
            <a:pPr algn="just"/>
            <a:r>
              <a:rPr lang="en-US" sz="4000" dirty="0" smtClean="0"/>
              <a:t>Functional-structural </a:t>
            </a:r>
            <a:r>
              <a:rPr lang="en-US" sz="4000" dirty="0"/>
              <a:t>plant models (FSPMs) </a:t>
            </a:r>
            <a:r>
              <a:rPr lang="en-US" sz="4000" dirty="0" smtClean="0"/>
              <a:t>link </a:t>
            </a:r>
            <a:r>
              <a:rPr lang="en-US" sz="4000" dirty="0"/>
              <a:t>the structure and properties of the plant to </a:t>
            </a:r>
            <a:r>
              <a:rPr lang="en-US" sz="4000" dirty="0" smtClean="0"/>
              <a:t>root </a:t>
            </a:r>
            <a:r>
              <a:rPr lang="en-US" sz="4000" dirty="0"/>
              <a:t>water </a:t>
            </a:r>
            <a:r>
              <a:rPr lang="en-US" sz="4000" dirty="0" smtClean="0"/>
              <a:t>uptake functions. There </a:t>
            </a:r>
            <a:r>
              <a:rPr lang="en-US" sz="4000" dirty="0"/>
              <a:t>is a large scale gap between </a:t>
            </a:r>
            <a:r>
              <a:rPr lang="en-US" sz="4000" dirty="0" smtClean="0"/>
              <a:t>water flow </a:t>
            </a:r>
            <a:r>
              <a:rPr lang="en-US" sz="4000" dirty="0"/>
              <a:t>towards a single root segment and the exchange processes between the land surface and the atmosphere that are represented in earth system models (ESM). </a:t>
            </a:r>
            <a:r>
              <a:rPr lang="en-US" sz="4000" dirty="0" smtClean="0"/>
              <a:t>Different </a:t>
            </a:r>
            <a:r>
              <a:rPr lang="en-US" sz="4000" dirty="0"/>
              <a:t>approaches </a:t>
            </a:r>
            <a:r>
              <a:rPr lang="en-US" sz="4000" dirty="0" smtClean="0"/>
              <a:t>exist to bridge </a:t>
            </a:r>
            <a:r>
              <a:rPr lang="en-US" sz="4000" dirty="0"/>
              <a:t>this scale </a:t>
            </a:r>
            <a:r>
              <a:rPr lang="en-US" sz="4000" dirty="0" smtClean="0"/>
              <a:t>gap. </a:t>
            </a:r>
            <a:endParaRPr lang="de-DE" sz="40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484" y="12889940"/>
            <a:ext cx="7967663" cy="5992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9076" y="12630546"/>
            <a:ext cx="8918208" cy="603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5854" y="21332254"/>
            <a:ext cx="8112525" cy="4567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7398" y="13350207"/>
            <a:ext cx="139065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8762" y="12763302"/>
            <a:ext cx="6338636" cy="4602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7565" y="17803862"/>
            <a:ext cx="9752410" cy="494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1349048" y="17299806"/>
            <a:ext cx="77521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 smtClean="0"/>
              <a:t>Amedu and Kumar , HESS 2008</a:t>
            </a:r>
            <a:endParaRPr lang="de-DE" sz="3600" dirty="0"/>
          </a:p>
        </p:txBody>
      </p:sp>
      <p:sp>
        <p:nvSpPr>
          <p:cNvPr id="16" name="TextBox 15"/>
          <p:cNvSpPr txBox="1"/>
          <p:nvPr/>
        </p:nvSpPr>
        <p:spPr>
          <a:xfrm>
            <a:off x="21395304" y="22844422"/>
            <a:ext cx="77521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 smtClean="0"/>
              <a:t>Quijano and Kumar , WRR 2015</a:t>
            </a:r>
            <a:endParaRPr lang="de-DE" sz="3600" dirty="0"/>
          </a:p>
        </p:txBody>
      </p:sp>
      <p:sp>
        <p:nvSpPr>
          <p:cNvPr id="17" name="TextBox 16"/>
          <p:cNvSpPr txBox="1"/>
          <p:nvPr/>
        </p:nvSpPr>
        <p:spPr>
          <a:xfrm>
            <a:off x="11035531" y="18735898"/>
            <a:ext cx="85689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 smtClean="0"/>
              <a:t>Gou and Miller, Ecohydrology, 2014</a:t>
            </a:r>
          </a:p>
          <a:p>
            <a:r>
              <a:rPr lang="de-DE" sz="3600" dirty="0" smtClean="0"/>
              <a:t>Manoli et al., AdvWR 2015</a:t>
            </a:r>
          </a:p>
          <a:p>
            <a:r>
              <a:rPr lang="de-DE" sz="3600" dirty="0" smtClean="0"/>
              <a:t>Nimah and Hanks, SSSAProc, 1973</a:t>
            </a:r>
          </a:p>
          <a:p>
            <a:r>
              <a:rPr lang="de-DE" sz="3600" dirty="0" smtClean="0"/>
              <a:t>Couvreur et al., HESS, 2012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48993" y="18883982"/>
            <a:ext cx="856895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 smtClean="0"/>
              <a:t>Doussan et al., Ann. Bot., 1998</a:t>
            </a:r>
          </a:p>
          <a:p>
            <a:r>
              <a:rPr lang="de-DE" sz="3600" dirty="0" smtClean="0"/>
              <a:t>Javaux et al., VZJ, 2008.</a:t>
            </a:r>
          </a:p>
          <a:p>
            <a:r>
              <a:rPr lang="de-DE" sz="3600" dirty="0" smtClean="0"/>
              <a:t>Huber et al., Plant Soil, 2014.</a:t>
            </a:r>
            <a:endParaRPr lang="de-DE" sz="3600" dirty="0"/>
          </a:p>
          <a:p>
            <a:endParaRPr lang="de-DE" sz="3600" dirty="0" smtClean="0"/>
          </a:p>
          <a:p>
            <a:endParaRPr lang="de-DE" sz="3600" dirty="0"/>
          </a:p>
        </p:txBody>
      </p:sp>
      <p:sp>
        <p:nvSpPr>
          <p:cNvPr id="19" name="TextBox 18"/>
          <p:cNvSpPr txBox="1"/>
          <p:nvPr/>
        </p:nvSpPr>
        <p:spPr>
          <a:xfrm>
            <a:off x="5562923" y="24864440"/>
            <a:ext cx="53583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 smtClean="0"/>
              <a:t>Meunier, PhD Thesis, 2017.</a:t>
            </a:r>
            <a:endParaRPr lang="de-DE" sz="3600" dirty="0"/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340" y="27794595"/>
            <a:ext cx="3019425" cy="492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765" y="28730699"/>
            <a:ext cx="3385992" cy="3848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3314" y="28790253"/>
            <a:ext cx="8208912" cy="4041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0992" y="26858491"/>
            <a:ext cx="9156139" cy="6323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928767" y="32832046"/>
            <a:ext cx="8568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 smtClean="0"/>
              <a:t>Fan et al., PNAS, 2017</a:t>
            </a:r>
            <a:endParaRPr lang="de-DE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1018036" y="8658846"/>
            <a:ext cx="936104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chemeClr val="tx2"/>
                </a:solidFill>
              </a:rPr>
              <a:t>Functional structural plant models: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4000" dirty="0"/>
              <a:t>Full 3-D </a:t>
            </a:r>
            <a:r>
              <a:rPr lang="de-DE" sz="4000" dirty="0" smtClean="0"/>
              <a:t>architecture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4000" dirty="0" smtClean="0"/>
              <a:t>Root segment hydraulic properties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4000" dirty="0" smtClean="0"/>
              <a:t>3-D water flow model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4000" dirty="0" smtClean="0"/>
              <a:t>Other controls (e.g. Hormonal control) can be implemented</a:t>
            </a:r>
            <a:endParaRPr lang="de-DE" sz="4000" dirty="0"/>
          </a:p>
        </p:txBody>
      </p:sp>
      <p:sp>
        <p:nvSpPr>
          <p:cNvPr id="26" name="TextBox 25"/>
          <p:cNvSpPr txBox="1"/>
          <p:nvPr/>
        </p:nvSpPr>
        <p:spPr>
          <a:xfrm>
            <a:off x="10595099" y="8650129"/>
            <a:ext cx="936104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chemeClr val="tx2"/>
                </a:solidFill>
              </a:rPr>
              <a:t>Parallel network models: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4000" dirty="0" smtClean="0"/>
              <a:t>Parallel roots resistances connected to reference node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4000" dirty="0" smtClean="0"/>
              <a:t>1-D to 3- water flow in soil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4000" dirty="0" smtClean="0"/>
              <a:t>Direct (simple) solution of flow in root system is possible.</a:t>
            </a:r>
          </a:p>
          <a:p>
            <a:endParaRPr lang="de-DE" sz="4000" dirty="0" smtClean="0">
              <a:solidFill>
                <a:schemeClr val="tx2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0180547" y="8586838"/>
            <a:ext cx="936104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chemeClr val="tx2"/>
                </a:solidFill>
              </a:rPr>
              <a:t>Big root models: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4000" dirty="0" smtClean="0"/>
              <a:t>Root segments at different depths are connected in series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4000" dirty="0" smtClean="0"/>
              <a:t>Coupled differential equations to describe flow in soil-root system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4000" dirty="0" smtClean="0"/>
              <a:t>Impact of resistance losses due to axial flow can be accounted for.</a:t>
            </a:r>
          </a:p>
          <a:p>
            <a:endParaRPr lang="de-DE" sz="4000" dirty="0" smtClean="0">
              <a:solidFill>
                <a:schemeClr val="tx2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10395" y="21690547"/>
            <a:ext cx="936104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chemeClr val="tx2"/>
                </a:solidFill>
              </a:rPr>
              <a:t>Use functional structural plant models to parameterize RWU parameters in ESM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4000" dirty="0" smtClean="0"/>
              <a:t>Mainly for parallel network models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4000" dirty="0" smtClean="0"/>
              <a:t>Dynamics and genetic variability of RWU parameters can be represented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71280" y="26660846"/>
            <a:ext cx="146176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chemeClr val="tx2"/>
                </a:solidFill>
              </a:rPr>
              <a:t>Use of parallel network model to simulate global root distributions as a function of groundwater table depth and soil type</a:t>
            </a:r>
            <a:endParaRPr lang="de-DE" sz="4000" dirty="0" smtClean="0"/>
          </a:p>
        </p:txBody>
      </p:sp>
      <p:sp>
        <p:nvSpPr>
          <p:cNvPr id="30" name="TextBox 29"/>
          <p:cNvSpPr txBox="1"/>
          <p:nvPr/>
        </p:nvSpPr>
        <p:spPr>
          <a:xfrm>
            <a:off x="907531" y="34940019"/>
            <a:ext cx="2821875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smtClean="0">
                <a:solidFill>
                  <a:schemeClr val="tx2"/>
                </a:solidFill>
              </a:rPr>
              <a:t>Questions for </a:t>
            </a:r>
            <a:r>
              <a:rPr lang="en-US" sz="4000" b="1" dirty="0">
                <a:solidFill>
                  <a:schemeClr val="tx2"/>
                </a:solidFill>
              </a:rPr>
              <a:t>future model </a:t>
            </a:r>
            <a:r>
              <a:rPr lang="en-US" sz="4000" b="1" dirty="0" err="1">
                <a:solidFill>
                  <a:schemeClr val="tx2"/>
                </a:solidFill>
              </a:rPr>
              <a:t>intercomparison</a:t>
            </a:r>
            <a:r>
              <a:rPr lang="en-US" sz="4000" b="1" dirty="0">
                <a:solidFill>
                  <a:schemeClr val="tx2"/>
                </a:solidFill>
              </a:rPr>
              <a:t> </a:t>
            </a:r>
            <a:r>
              <a:rPr lang="en-US" sz="4000" b="1" dirty="0" smtClean="0">
                <a:solidFill>
                  <a:schemeClr val="tx2"/>
                </a:solidFill>
              </a:rPr>
              <a:t>studies:</a:t>
            </a:r>
            <a:endParaRPr lang="en-US" sz="4000" b="1" dirty="0">
              <a:solidFill>
                <a:schemeClr val="tx2"/>
              </a:solidFill>
            </a:endParaRPr>
          </a:p>
          <a:p>
            <a:pPr marL="685800" indent="-685800" algn="just">
              <a:buFont typeface="Arial" panose="020B0604020202020204" pitchFamily="34" charset="0"/>
              <a:buChar char="•"/>
            </a:pPr>
            <a:r>
              <a:rPr lang="en-US" sz="4000" dirty="0"/>
              <a:t>What is the effect of model concepts on the simulated relations between soil state variables and fluxes by ESMs?</a:t>
            </a:r>
          </a:p>
          <a:p>
            <a:pPr marL="685800" indent="-685800" algn="just">
              <a:buFont typeface="Arial" panose="020B0604020202020204" pitchFamily="34" charset="0"/>
              <a:buChar char="•"/>
            </a:pPr>
            <a:r>
              <a:rPr lang="en-US" sz="4000" dirty="0"/>
              <a:t>How can parameterization be linked to root architecture and root hydraulic properties?</a:t>
            </a:r>
          </a:p>
          <a:p>
            <a:pPr marL="685800" indent="-685800" algn="just">
              <a:buFont typeface="Arial" panose="020B0604020202020204" pitchFamily="34" charset="0"/>
              <a:buChar char="•"/>
            </a:pPr>
            <a:r>
              <a:rPr lang="en-US" sz="4000" dirty="0"/>
              <a:t>Do we need to consider (seasonal) root growth and dynamic adaptation of root development to environmental conditions? </a:t>
            </a:r>
            <a:endParaRPr lang="de-DE" sz="4000" dirty="0"/>
          </a:p>
          <a:p>
            <a:endParaRPr lang="de-DE" sz="4000" dirty="0" smtClean="0"/>
          </a:p>
        </p:txBody>
      </p:sp>
      <p:sp>
        <p:nvSpPr>
          <p:cNvPr id="9" name="Rectangle 8"/>
          <p:cNvSpPr/>
          <p:nvPr/>
        </p:nvSpPr>
        <p:spPr>
          <a:xfrm>
            <a:off x="594371" y="8586838"/>
            <a:ext cx="9793087" cy="1245738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tangle 31"/>
          <p:cNvSpPr/>
          <p:nvPr/>
        </p:nvSpPr>
        <p:spPr>
          <a:xfrm>
            <a:off x="10531475" y="8586838"/>
            <a:ext cx="9532676" cy="1245738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tangle 32"/>
          <p:cNvSpPr/>
          <p:nvPr/>
        </p:nvSpPr>
        <p:spPr>
          <a:xfrm>
            <a:off x="20180547" y="8586838"/>
            <a:ext cx="9532676" cy="1540971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extBox 1"/>
          <p:cNvSpPr txBox="1"/>
          <p:nvPr/>
        </p:nvSpPr>
        <p:spPr>
          <a:xfrm>
            <a:off x="810395" y="4953339"/>
            <a:ext cx="28731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aseline="30000" dirty="0" smtClean="0"/>
              <a:t>1</a:t>
            </a:r>
            <a:r>
              <a:rPr lang="de-DE" sz="4000" dirty="0" smtClean="0"/>
              <a:t>Agrosphere, IBG-3 Forschungszentrum Jülich, </a:t>
            </a:r>
            <a:r>
              <a:rPr lang="de-DE" sz="4000" baseline="30000" dirty="0" smtClean="0"/>
              <a:t>2 </a:t>
            </a:r>
            <a:r>
              <a:rPr lang="de-DE" sz="4000" dirty="0" smtClean="0"/>
              <a:t>UC Louvain, </a:t>
            </a:r>
            <a:r>
              <a:rPr lang="de-DE" sz="4000" baseline="30000" dirty="0" smtClean="0"/>
              <a:t>3</a:t>
            </a:r>
            <a:r>
              <a:rPr lang="de-DE" sz="4000" dirty="0" smtClean="0"/>
              <a:t>Unversity Ghent, </a:t>
            </a:r>
            <a:r>
              <a:rPr lang="de-DE" sz="4000" baseline="30000" dirty="0" smtClean="0"/>
              <a:t>4</a:t>
            </a:r>
            <a:r>
              <a:rPr lang="de-DE" sz="4000" dirty="0" smtClean="0"/>
              <a:t>Luxembourg Institute of Science and Technology </a:t>
            </a:r>
            <a:endParaRPr lang="de-DE" sz="4000" dirty="0"/>
          </a:p>
        </p:txBody>
      </p:sp>
    </p:spTree>
    <p:extLst>
      <p:ext uri="{BB962C8B-B14F-4D97-AF65-F5344CB8AC3E}">
        <p14:creationId xmlns:p14="http://schemas.microsoft.com/office/powerpoint/2010/main" val="3529239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396</Words>
  <Application>Microsoft Office PowerPoint</Application>
  <PresentationFormat>Personnalisé</PresentationFormat>
  <Paragraphs>37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Larissa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Reisen, Clarissa</dc:creator>
  <cp:lastModifiedBy>Windows User</cp:lastModifiedBy>
  <cp:revision>26</cp:revision>
  <cp:lastPrinted>2018-12-14T20:21:16Z</cp:lastPrinted>
  <dcterms:created xsi:type="dcterms:W3CDTF">2017-11-16T08:14:45Z</dcterms:created>
  <dcterms:modified xsi:type="dcterms:W3CDTF">2018-12-14T20:22:06Z</dcterms:modified>
</cp:coreProperties>
</file>