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6"/>
  </p:notesMasterIdLst>
  <p:sldIdLst>
    <p:sldId id="256" r:id="rId5"/>
  </p:sldIdLst>
  <p:sldSz cx="30275213" cy="42803763"/>
  <p:notesSz cx="29513213" cy="4204176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3482">
          <p15:clr>
            <a:srgbClr val="000000"/>
          </p15:clr>
        </p15:guide>
        <p15:guide id="2" pos="9536">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 roundtripDataSignature="AMtx7mgOs1gslS8qOP8srB1se8mSoGwGe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660" autoAdjust="0"/>
  </p:normalViewPr>
  <p:slideViewPr>
    <p:cSldViewPr snapToGrid="0">
      <p:cViewPr>
        <p:scale>
          <a:sx n="50" d="100"/>
          <a:sy n="50" d="100"/>
        </p:scale>
        <p:origin x="-1915" y="-10541"/>
      </p:cViewPr>
      <p:guideLst>
        <p:guide orient="horz" pos="13482"/>
        <p:guide pos="9536"/>
      </p:guideLst>
    </p:cSldViewPr>
  </p:slideViewPr>
  <p:notesTextViewPr>
    <p:cViewPr>
      <p:scale>
        <a:sx n="1" d="1"/>
        <a:sy n="1" d="1"/>
      </p:scale>
      <p:origin x="0" y="-2424"/>
    </p:cViewPr>
  </p:notesTextViewPr>
  <p:gridSpacing cx="76200" cy="76200"/>
</p:viewPr>
</file>

<file path=ppt/_rels/presentation.xml.rels><?xml version="1.0" encoding="UTF-8" standalone="yes"?>
<Relationships xmlns="http://schemas.openxmlformats.org/package/2006/relationships"><Relationship Id="rId8" Type="http://customschemas.google.com/relationships/presentationmetadata" Target="metadata"/><Relationship Id="rId3" Type="http://schemas.openxmlformats.org/officeDocument/2006/relationships/customXml" Target="../customXml/item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12792075" cy="211137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16721137" y="0"/>
            <a:ext cx="12785725" cy="2111375"/>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3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9739312" y="5257800"/>
            <a:ext cx="10034587" cy="14185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2949575" y="20231100"/>
            <a:ext cx="23614062" cy="1655286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39930387"/>
            <a:ext cx="12792075" cy="211137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7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16721137" y="39930387"/>
            <a:ext cx="12785725" cy="211137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rgbClr val="000000"/>
                </a:solidFill>
                <a:latin typeface="Arial"/>
                <a:ea typeface="Arial"/>
                <a:cs typeface="Arial"/>
                <a:sym typeface="Arial"/>
              </a:rPr>
              <a:t>‹N°›</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txBox="1">
            <a:spLocks noGrp="1"/>
          </p:cNvSpPr>
          <p:nvPr>
            <p:ph type="body" idx="1"/>
          </p:nvPr>
        </p:nvSpPr>
        <p:spPr>
          <a:xfrm>
            <a:off x="2949575" y="20231100"/>
            <a:ext cx="23614062" cy="16552862"/>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b="1" dirty="0"/>
              <a:t>Background &amp; challenges :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 </a:t>
            </a:r>
            <a:r>
              <a:rPr lang="en-US" dirty="0"/>
              <a:t>Belgium has world-leading expertise in quantum key distribution (QKD), the surrounding photonics technologies, cryptography and cybersecurity. Yet, no actual QKD links were demonstrated in the country thus far.</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addressing current limitations of QKD deployment: high cost, limited distance, and security limitations of various forms (security of some novel QKD protocols, security of the complete communication chain, authentication).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The Be-QCI consortium consists of research centers, an internet provider, several industrial partners and a series of universities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a:t>
            </a:r>
            <a:r>
              <a:rPr lang="fr-BE" dirty="0" err="1"/>
              <a:t>deploy</a:t>
            </a:r>
            <a:r>
              <a:rPr lang="fr-BE" dirty="0"/>
              <a:t> a quantum network in </a:t>
            </a:r>
            <a:r>
              <a:rPr lang="fr-BE" dirty="0" err="1"/>
              <a:t>Belgium</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dates  : 2023 – mid 2025</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The project is funded by the EU to a ratio of 50%. The remaining 50% is entirely funded by a public authority: the Belgian Federal Science Policy Department (BELSPO).</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challenge : financial obstacle : Indeed, the cost and knowledge required to deploy and develop a Quantum Communication network is too high for industrial investment at this moment, especially given the unknown market for QKD in the very near future. It is one of the aims of this project to acquire a better view (via uses cases) of the market's needs on this topic. Therefore 100% public funding is needed to initiate the development and stimulate a clear market demand to enable industrial investment in the field.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challenge : satellite QKD : link with </a:t>
            </a:r>
            <a:r>
              <a:rPr lang="en-US" dirty="0" err="1"/>
              <a:t>IntUQKD</a:t>
            </a:r>
            <a:r>
              <a:rPr lang="en-US" dirty="0"/>
              <a:t> (mini presentation)</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main risks : challenges (?) : Quantum terminal component failures due to environments // Lack of having enough expertise to establish different components of networks, especially the QKD modules // inter-operating LUX-BE and BE-NL network // Difficulty to acquire QKD systems // Changes in the technical personnel involved in the program</a:t>
            </a:r>
          </a:p>
          <a:p>
            <a:pPr marL="0" lvl="0" indent="0" algn="l" rtl="0">
              <a:spcBef>
                <a:spcPts val="0"/>
              </a:spcBef>
              <a:spcAft>
                <a:spcPts val="0"/>
              </a:spcAft>
              <a:buNone/>
            </a:pPr>
            <a:endParaRPr lang="en-US" dirty="0"/>
          </a:p>
          <a:p>
            <a:pPr algn="l">
              <a:buFont typeface="+mj-lt"/>
              <a:buAutoNum type="arabicPeriod"/>
            </a:pPr>
            <a:r>
              <a:rPr lang="fr-BE" b="1" i="0" dirty="0">
                <a:solidFill>
                  <a:srgbClr val="F9F9F9"/>
                </a:solidFill>
                <a:effectLst/>
                <a:latin typeface="Söhne"/>
              </a:rPr>
              <a:t>IMEC</a:t>
            </a:r>
            <a:r>
              <a:rPr lang="fr-BE" b="0" i="0" dirty="0">
                <a:solidFill>
                  <a:srgbClr val="F9F9F9"/>
                </a:solidFill>
                <a:effectLst/>
                <a:latin typeface="Söhne"/>
              </a:rPr>
              <a:t>: Leader in </a:t>
            </a:r>
            <a:r>
              <a:rPr lang="fr-BE" b="0" i="0" dirty="0" err="1">
                <a:solidFill>
                  <a:srgbClr val="F9F9F9"/>
                </a:solidFill>
                <a:effectLst/>
                <a:latin typeface="Söhne"/>
              </a:rPr>
              <a:t>nano-electronics</a:t>
            </a:r>
            <a:r>
              <a:rPr lang="fr-BE" b="0" i="0" dirty="0">
                <a:solidFill>
                  <a:srgbClr val="F9F9F9"/>
                </a:solidFill>
                <a:effectLst/>
                <a:latin typeface="Söhne"/>
              </a:rPr>
              <a:t> and digital technologies. Unique </a:t>
            </a:r>
            <a:r>
              <a:rPr lang="fr-BE" b="0" i="0" dirty="0" err="1">
                <a:solidFill>
                  <a:srgbClr val="F9F9F9"/>
                </a:solidFill>
                <a:effectLst/>
                <a:latin typeface="Söhne"/>
              </a:rPr>
              <a:t>microchip</a:t>
            </a:r>
            <a:r>
              <a:rPr lang="fr-BE" b="0" i="0" dirty="0">
                <a:solidFill>
                  <a:srgbClr val="F9F9F9"/>
                </a:solidFill>
                <a:effectLst/>
                <a:latin typeface="Söhne"/>
              </a:rPr>
              <a:t> </a:t>
            </a:r>
            <a:r>
              <a:rPr lang="fr-BE" b="0" i="0" dirty="0" err="1">
                <a:solidFill>
                  <a:srgbClr val="F9F9F9"/>
                </a:solidFill>
                <a:effectLst/>
                <a:latin typeface="Söhne"/>
              </a:rPr>
              <a:t>technology</a:t>
            </a:r>
            <a:r>
              <a:rPr lang="fr-BE" b="0" i="0" dirty="0">
                <a:solidFill>
                  <a:srgbClr val="F9F9F9"/>
                </a:solidFill>
                <a:effectLst/>
                <a:latin typeface="Söhne"/>
              </a:rPr>
              <a:t> </a:t>
            </a:r>
            <a:r>
              <a:rPr lang="fr-BE" b="0" i="0" dirty="0" err="1">
                <a:solidFill>
                  <a:srgbClr val="F9F9F9"/>
                </a:solidFill>
                <a:effectLst/>
                <a:latin typeface="Söhne"/>
              </a:rPr>
              <a:t>combined</a:t>
            </a:r>
            <a:r>
              <a:rPr lang="fr-BE" b="0" i="0" dirty="0">
                <a:solidFill>
                  <a:srgbClr val="F9F9F9"/>
                </a:solidFill>
                <a:effectLst/>
                <a:latin typeface="Söhne"/>
              </a:rPr>
              <a:t> </a:t>
            </a:r>
            <a:r>
              <a:rPr lang="fr-BE" b="0" i="0" dirty="0" err="1">
                <a:solidFill>
                  <a:srgbClr val="F9F9F9"/>
                </a:solidFill>
                <a:effectLst/>
                <a:latin typeface="Söhne"/>
              </a:rPr>
              <a:t>with</a:t>
            </a:r>
            <a:r>
              <a:rPr lang="fr-BE" b="0" i="0" dirty="0">
                <a:solidFill>
                  <a:srgbClr val="F9F9F9"/>
                </a:solidFill>
                <a:effectLst/>
                <a:latin typeface="Söhne"/>
              </a:rPr>
              <a:t> ICT expertise. </a:t>
            </a:r>
            <a:r>
              <a:rPr lang="fr-BE" b="0" i="0" dirty="0" err="1">
                <a:solidFill>
                  <a:srgbClr val="F9F9F9"/>
                </a:solidFill>
                <a:effectLst/>
                <a:latin typeface="Söhne"/>
              </a:rPr>
              <a:t>Creates</a:t>
            </a:r>
            <a:r>
              <a:rPr lang="fr-BE" b="0" i="0" dirty="0">
                <a:solidFill>
                  <a:srgbClr val="F9F9F9"/>
                </a:solidFill>
                <a:effectLst/>
                <a:latin typeface="Söhne"/>
              </a:rPr>
              <a:t> innovations in </a:t>
            </a:r>
            <a:r>
              <a:rPr lang="fr-BE" b="0" i="0" dirty="0" err="1">
                <a:solidFill>
                  <a:srgbClr val="F9F9F9"/>
                </a:solidFill>
                <a:effectLst/>
                <a:latin typeface="Söhne"/>
              </a:rPr>
              <a:t>healthcare</a:t>
            </a:r>
            <a:r>
              <a:rPr lang="fr-BE" b="0" i="0" dirty="0">
                <a:solidFill>
                  <a:srgbClr val="F9F9F9"/>
                </a:solidFill>
                <a:effectLst/>
                <a:latin typeface="Söhne"/>
              </a:rPr>
              <a:t>, smart </a:t>
            </a:r>
            <a:r>
              <a:rPr lang="fr-BE" b="0" i="0" dirty="0" err="1">
                <a:solidFill>
                  <a:srgbClr val="F9F9F9"/>
                </a:solidFill>
                <a:effectLst/>
                <a:latin typeface="Söhne"/>
              </a:rPr>
              <a:t>cities</a:t>
            </a:r>
            <a:r>
              <a:rPr lang="fr-BE" b="0" i="0" dirty="0">
                <a:solidFill>
                  <a:srgbClr val="F9F9F9"/>
                </a:solidFill>
                <a:effectLst/>
                <a:latin typeface="Söhne"/>
              </a:rPr>
              <a:t>, and </a:t>
            </a:r>
            <a:r>
              <a:rPr lang="fr-BE" b="0" i="0" dirty="0" err="1">
                <a:solidFill>
                  <a:srgbClr val="F9F9F9"/>
                </a:solidFill>
                <a:effectLst/>
                <a:latin typeface="Söhne"/>
              </a:rPr>
              <a:t>energy</a:t>
            </a:r>
            <a:r>
              <a:rPr lang="fr-BE" b="0" i="0" dirty="0">
                <a:solidFill>
                  <a:srgbClr val="F9F9F9"/>
                </a:solidFill>
                <a:effectLst/>
                <a:latin typeface="Söhne"/>
              </a:rPr>
              <a:t>. Strong </a:t>
            </a:r>
            <a:r>
              <a:rPr lang="fr-BE" b="0" i="0" dirty="0" err="1">
                <a:solidFill>
                  <a:srgbClr val="F9F9F9"/>
                </a:solidFill>
                <a:effectLst/>
                <a:latin typeface="Söhne"/>
              </a:rPr>
              <a:t>experience</a:t>
            </a:r>
            <a:r>
              <a:rPr lang="fr-BE" b="0" i="0" dirty="0">
                <a:solidFill>
                  <a:srgbClr val="F9F9F9"/>
                </a:solidFill>
                <a:effectLst/>
                <a:latin typeface="Söhne"/>
              </a:rPr>
              <a:t> in </a:t>
            </a:r>
            <a:r>
              <a:rPr lang="fr-BE" b="0" i="0" dirty="0" err="1">
                <a:solidFill>
                  <a:srgbClr val="F9F9F9"/>
                </a:solidFill>
                <a:effectLst/>
                <a:latin typeface="Söhne"/>
              </a:rPr>
              <a:t>European</a:t>
            </a:r>
            <a:r>
              <a:rPr lang="fr-BE" b="0" i="0" dirty="0">
                <a:solidFill>
                  <a:srgbClr val="F9F9F9"/>
                </a:solidFill>
                <a:effectLst/>
                <a:latin typeface="Söhne"/>
              </a:rPr>
              <a:t> </a:t>
            </a:r>
            <a:r>
              <a:rPr lang="fr-BE" b="0" i="0" dirty="0" err="1">
                <a:solidFill>
                  <a:srgbClr val="F9F9F9"/>
                </a:solidFill>
                <a:effectLst/>
                <a:latin typeface="Söhne"/>
              </a:rPr>
              <a:t>projects</a:t>
            </a:r>
            <a:r>
              <a:rPr lang="fr-BE" b="0" i="0" dirty="0">
                <a:solidFill>
                  <a:srgbClr val="F9F9F9"/>
                </a:solidFill>
                <a:effectLst/>
                <a:latin typeface="Söhne"/>
              </a:rPr>
              <a:t>.</a:t>
            </a:r>
          </a:p>
          <a:p>
            <a:pPr algn="l">
              <a:buFont typeface="+mj-lt"/>
              <a:buAutoNum type="arabicPeriod"/>
            </a:pPr>
            <a:r>
              <a:rPr lang="fr-BE" b="1" i="0" dirty="0" err="1">
                <a:solidFill>
                  <a:srgbClr val="F9F9F9"/>
                </a:solidFill>
                <a:effectLst/>
                <a:latin typeface="Söhne"/>
              </a:rPr>
              <a:t>Belnet</a:t>
            </a:r>
            <a:r>
              <a:rPr lang="fr-BE" b="0" i="0" dirty="0">
                <a:solidFill>
                  <a:srgbClr val="F9F9F9"/>
                </a:solidFill>
                <a:effectLst/>
                <a:latin typeface="Söhne"/>
              </a:rPr>
              <a:t>: National </a:t>
            </a:r>
            <a:r>
              <a:rPr lang="fr-BE" b="0" i="0" dirty="0" err="1">
                <a:solidFill>
                  <a:srgbClr val="F9F9F9"/>
                </a:solidFill>
                <a:effectLst/>
                <a:latin typeface="Söhne"/>
              </a:rPr>
              <a:t>research</a:t>
            </a:r>
            <a:r>
              <a:rPr lang="fr-BE" b="0" i="0" dirty="0">
                <a:solidFill>
                  <a:srgbClr val="F9F9F9"/>
                </a:solidFill>
                <a:effectLst/>
                <a:latin typeface="Söhne"/>
              </a:rPr>
              <a:t> network </a:t>
            </a:r>
            <a:r>
              <a:rPr lang="fr-BE" b="0" i="0" dirty="0" err="1">
                <a:solidFill>
                  <a:srgbClr val="F9F9F9"/>
                </a:solidFill>
                <a:effectLst/>
                <a:latin typeface="Söhne"/>
              </a:rPr>
              <a:t>providing</a:t>
            </a:r>
            <a:r>
              <a:rPr lang="fr-BE" b="0" i="0" dirty="0">
                <a:solidFill>
                  <a:srgbClr val="F9F9F9"/>
                </a:solidFill>
                <a:effectLst/>
                <a:latin typeface="Söhne"/>
              </a:rPr>
              <a:t> high-</a:t>
            </a:r>
            <a:r>
              <a:rPr lang="fr-BE" b="0" i="0" dirty="0" err="1">
                <a:solidFill>
                  <a:srgbClr val="F9F9F9"/>
                </a:solidFill>
                <a:effectLst/>
                <a:latin typeface="Söhne"/>
              </a:rPr>
              <a:t>quality</a:t>
            </a:r>
            <a:r>
              <a:rPr lang="fr-BE" b="0" i="0" dirty="0">
                <a:solidFill>
                  <a:srgbClr val="F9F9F9"/>
                </a:solidFill>
                <a:effectLst/>
                <a:latin typeface="Söhne"/>
              </a:rPr>
              <a:t> infrastructures and services. </a:t>
            </a:r>
            <a:r>
              <a:rPr lang="fr-BE" b="0" i="0" dirty="0" err="1">
                <a:solidFill>
                  <a:srgbClr val="F9F9F9"/>
                </a:solidFill>
                <a:effectLst/>
                <a:latin typeface="Söhne"/>
              </a:rPr>
              <a:t>Stimulates</a:t>
            </a:r>
            <a:r>
              <a:rPr lang="fr-BE" b="0" i="0" dirty="0">
                <a:solidFill>
                  <a:srgbClr val="F9F9F9"/>
                </a:solidFill>
                <a:effectLst/>
                <a:latin typeface="Söhne"/>
              </a:rPr>
              <a:t> international </a:t>
            </a:r>
            <a:r>
              <a:rPr lang="fr-BE" b="0" i="0" dirty="0" err="1">
                <a:solidFill>
                  <a:srgbClr val="F9F9F9"/>
                </a:solidFill>
                <a:effectLst/>
                <a:latin typeface="Söhne"/>
              </a:rPr>
              <a:t>cooperation</a:t>
            </a:r>
            <a:r>
              <a:rPr lang="fr-BE" b="0" i="0" dirty="0">
                <a:solidFill>
                  <a:srgbClr val="F9F9F9"/>
                </a:solidFill>
                <a:effectLst/>
                <a:latin typeface="Söhne"/>
              </a:rPr>
              <a:t> in </a:t>
            </a:r>
            <a:r>
              <a:rPr lang="fr-BE" b="0" i="0" dirty="0" err="1">
                <a:solidFill>
                  <a:srgbClr val="F9F9F9"/>
                </a:solidFill>
                <a:effectLst/>
                <a:latin typeface="Söhne"/>
              </a:rPr>
              <a:t>research</a:t>
            </a:r>
            <a:r>
              <a:rPr lang="fr-BE" b="0" i="0" dirty="0">
                <a:solidFill>
                  <a:srgbClr val="F9F9F9"/>
                </a:solidFill>
                <a:effectLst/>
                <a:latin typeface="Söhne"/>
              </a:rPr>
              <a:t> and </a:t>
            </a:r>
            <a:r>
              <a:rPr lang="fr-BE" b="0" i="0" dirty="0" err="1">
                <a:solidFill>
                  <a:srgbClr val="F9F9F9"/>
                </a:solidFill>
                <a:effectLst/>
                <a:latin typeface="Söhne"/>
              </a:rPr>
              <a:t>education</a:t>
            </a:r>
            <a:r>
              <a:rPr lang="fr-BE" b="0" i="0" dirty="0">
                <a:solidFill>
                  <a:srgbClr val="F9F9F9"/>
                </a:solidFill>
                <a:effectLst/>
                <a:latin typeface="Söhne"/>
              </a:rPr>
              <a:t>. </a:t>
            </a:r>
            <a:r>
              <a:rPr lang="fr-BE" b="0" i="0" dirty="0" err="1">
                <a:solidFill>
                  <a:srgbClr val="F9F9F9"/>
                </a:solidFill>
                <a:effectLst/>
                <a:latin typeface="Söhne"/>
              </a:rPr>
              <a:t>Offers</a:t>
            </a:r>
            <a:r>
              <a:rPr lang="fr-BE" b="0" i="0" dirty="0">
                <a:solidFill>
                  <a:srgbClr val="F9F9F9"/>
                </a:solidFill>
                <a:effectLst/>
                <a:latin typeface="Söhne"/>
              </a:rPr>
              <a:t> </a:t>
            </a:r>
            <a:r>
              <a:rPr lang="fr-BE" b="0" i="0" dirty="0" err="1">
                <a:solidFill>
                  <a:srgbClr val="F9F9F9"/>
                </a:solidFill>
                <a:effectLst/>
                <a:latin typeface="Söhne"/>
              </a:rPr>
              <a:t>connectivity</a:t>
            </a:r>
            <a:r>
              <a:rPr lang="fr-BE" b="0" i="0" dirty="0">
                <a:solidFill>
                  <a:srgbClr val="F9F9F9"/>
                </a:solidFill>
                <a:effectLst/>
                <a:latin typeface="Söhne"/>
              </a:rPr>
              <a:t>, </a:t>
            </a:r>
            <a:r>
              <a:rPr lang="fr-BE" b="0" i="0" dirty="0" err="1">
                <a:solidFill>
                  <a:srgbClr val="F9F9F9"/>
                </a:solidFill>
                <a:effectLst/>
                <a:latin typeface="Söhne"/>
              </a:rPr>
              <a:t>security</a:t>
            </a:r>
            <a:r>
              <a:rPr lang="fr-BE" b="0" i="0" dirty="0">
                <a:solidFill>
                  <a:srgbClr val="F9F9F9"/>
                </a:solidFill>
                <a:effectLst/>
                <a:latin typeface="Söhne"/>
              </a:rPr>
              <a:t>, cloud, and </a:t>
            </a:r>
            <a:r>
              <a:rPr lang="fr-BE" b="0" i="0" dirty="0" err="1">
                <a:solidFill>
                  <a:srgbClr val="F9F9F9"/>
                </a:solidFill>
                <a:effectLst/>
                <a:latin typeface="Söhne"/>
              </a:rPr>
              <a:t>mobility</a:t>
            </a:r>
            <a:r>
              <a:rPr lang="fr-BE" b="0" i="0" dirty="0">
                <a:solidFill>
                  <a:srgbClr val="F9F9F9"/>
                </a:solidFill>
                <a:effectLst/>
                <a:latin typeface="Söhne"/>
              </a:rPr>
              <a:t> services.</a:t>
            </a:r>
          </a:p>
          <a:p>
            <a:pPr algn="l">
              <a:buFont typeface="+mj-lt"/>
              <a:buAutoNum type="arabicPeriod"/>
            </a:pPr>
            <a:r>
              <a:rPr lang="fr-BE" b="1" i="0" dirty="0">
                <a:solidFill>
                  <a:srgbClr val="F9F9F9"/>
                </a:solidFill>
                <a:effectLst/>
                <a:latin typeface="Söhne"/>
              </a:rPr>
              <a:t>RHEA Group</a:t>
            </a:r>
            <a:r>
              <a:rPr lang="fr-BE" b="0" i="0" dirty="0">
                <a:solidFill>
                  <a:srgbClr val="F9F9F9"/>
                </a:solidFill>
                <a:effectLst/>
                <a:latin typeface="Söhne"/>
              </a:rPr>
              <a:t>: Major </a:t>
            </a:r>
            <a:r>
              <a:rPr lang="fr-BE" b="0" i="0" dirty="0" err="1">
                <a:solidFill>
                  <a:srgbClr val="F9F9F9"/>
                </a:solidFill>
                <a:effectLst/>
                <a:latin typeface="Söhne"/>
              </a:rPr>
              <a:t>player</a:t>
            </a:r>
            <a:r>
              <a:rPr lang="fr-BE" b="0" i="0" dirty="0">
                <a:solidFill>
                  <a:srgbClr val="F9F9F9"/>
                </a:solidFill>
                <a:effectLst/>
                <a:latin typeface="Söhne"/>
              </a:rPr>
              <a:t> in </a:t>
            </a:r>
            <a:r>
              <a:rPr lang="fr-BE" b="0" i="0" dirty="0" err="1">
                <a:solidFill>
                  <a:srgbClr val="F9F9F9"/>
                </a:solidFill>
                <a:effectLst/>
                <a:latin typeface="Söhne"/>
              </a:rPr>
              <a:t>cybersecurity</a:t>
            </a:r>
            <a:r>
              <a:rPr lang="fr-BE" b="0" i="0" dirty="0">
                <a:solidFill>
                  <a:srgbClr val="F9F9F9"/>
                </a:solidFill>
                <a:effectLst/>
                <a:latin typeface="Söhne"/>
              </a:rPr>
              <a:t> and quantum communications. </a:t>
            </a:r>
            <a:r>
              <a:rPr lang="fr-BE" b="0" i="0" dirty="0" err="1">
                <a:solidFill>
                  <a:srgbClr val="F9F9F9"/>
                </a:solidFill>
                <a:effectLst/>
                <a:latin typeface="Söhne"/>
              </a:rPr>
              <a:t>Provides</a:t>
            </a:r>
            <a:r>
              <a:rPr lang="fr-BE" b="0" i="0" dirty="0">
                <a:solidFill>
                  <a:srgbClr val="F9F9F9"/>
                </a:solidFill>
                <a:effectLst/>
                <a:latin typeface="Söhne"/>
              </a:rPr>
              <a:t> engineering services and </a:t>
            </a:r>
            <a:r>
              <a:rPr lang="fr-BE" b="0" i="0" dirty="0" err="1">
                <a:solidFill>
                  <a:srgbClr val="F9F9F9"/>
                </a:solidFill>
                <a:effectLst/>
                <a:latin typeface="Söhne"/>
              </a:rPr>
              <a:t>security</a:t>
            </a:r>
            <a:r>
              <a:rPr lang="fr-BE" b="0" i="0" dirty="0">
                <a:solidFill>
                  <a:srgbClr val="F9F9F9"/>
                </a:solidFill>
                <a:effectLst/>
                <a:latin typeface="Söhne"/>
              </a:rPr>
              <a:t> solutions. International </a:t>
            </a:r>
            <a:r>
              <a:rPr lang="fr-BE" b="0" i="0" dirty="0" err="1">
                <a:solidFill>
                  <a:srgbClr val="F9F9F9"/>
                </a:solidFill>
                <a:effectLst/>
                <a:latin typeface="Söhne"/>
              </a:rPr>
              <a:t>presence</a:t>
            </a:r>
            <a:r>
              <a:rPr lang="fr-BE" b="0" i="0" dirty="0">
                <a:solidFill>
                  <a:srgbClr val="F9F9F9"/>
                </a:solidFill>
                <a:effectLst/>
                <a:latin typeface="Söhne"/>
              </a:rPr>
              <a:t> </a:t>
            </a:r>
            <a:r>
              <a:rPr lang="fr-BE" b="0" i="0" dirty="0" err="1">
                <a:solidFill>
                  <a:srgbClr val="F9F9F9"/>
                </a:solidFill>
                <a:effectLst/>
                <a:latin typeface="Söhne"/>
              </a:rPr>
              <a:t>across</a:t>
            </a:r>
            <a:r>
              <a:rPr lang="fr-BE" b="0" i="0" dirty="0">
                <a:solidFill>
                  <a:srgbClr val="F9F9F9"/>
                </a:solidFill>
                <a:effectLst/>
                <a:latin typeface="Söhne"/>
              </a:rPr>
              <a:t> Europe and North America.</a:t>
            </a:r>
          </a:p>
          <a:p>
            <a:pPr algn="l">
              <a:buFont typeface="+mj-lt"/>
              <a:buAutoNum type="arabicPeriod"/>
            </a:pPr>
            <a:r>
              <a:rPr lang="fr-BE" b="1" i="0" dirty="0" err="1">
                <a:solidFill>
                  <a:srgbClr val="F9F9F9"/>
                </a:solidFill>
                <a:effectLst/>
                <a:latin typeface="Söhne"/>
              </a:rPr>
              <a:t>Universiteit</a:t>
            </a:r>
            <a:r>
              <a:rPr lang="fr-BE" b="1" i="0" dirty="0">
                <a:solidFill>
                  <a:srgbClr val="F9F9F9"/>
                </a:solidFill>
                <a:effectLst/>
                <a:latin typeface="Söhne"/>
              </a:rPr>
              <a:t> Gent</a:t>
            </a:r>
            <a:r>
              <a:rPr lang="fr-BE" b="0" i="0" dirty="0">
                <a:solidFill>
                  <a:srgbClr val="F9F9F9"/>
                </a:solidFill>
                <a:effectLst/>
                <a:latin typeface="Söhne"/>
              </a:rPr>
              <a:t>: Hosts </a:t>
            </a:r>
            <a:r>
              <a:rPr lang="fr-BE" b="0" i="0" dirty="0" err="1">
                <a:solidFill>
                  <a:srgbClr val="F9F9F9"/>
                </a:solidFill>
                <a:effectLst/>
                <a:latin typeface="Söhne"/>
              </a:rPr>
              <a:t>photonics</a:t>
            </a:r>
            <a:r>
              <a:rPr lang="fr-BE" b="0" i="0" dirty="0">
                <a:solidFill>
                  <a:srgbClr val="F9F9F9"/>
                </a:solidFill>
                <a:effectLst/>
                <a:latin typeface="Söhne"/>
              </a:rPr>
              <a:t> and quantum </a:t>
            </a:r>
            <a:r>
              <a:rPr lang="fr-BE" b="0" i="0" dirty="0" err="1">
                <a:solidFill>
                  <a:srgbClr val="F9F9F9"/>
                </a:solidFill>
                <a:effectLst/>
                <a:latin typeface="Söhne"/>
              </a:rPr>
              <a:t>research</a:t>
            </a:r>
            <a:r>
              <a:rPr lang="fr-BE" b="0" i="0" dirty="0">
                <a:solidFill>
                  <a:srgbClr val="F9F9F9"/>
                </a:solidFill>
                <a:effectLst/>
                <a:latin typeface="Söhne"/>
              </a:rPr>
              <a:t> groups. Expertise in </a:t>
            </a:r>
            <a:r>
              <a:rPr lang="fr-BE" b="0" i="0" dirty="0" err="1">
                <a:solidFill>
                  <a:srgbClr val="F9F9F9"/>
                </a:solidFill>
                <a:effectLst/>
                <a:latin typeface="Söhne"/>
              </a:rPr>
              <a:t>integrated</a:t>
            </a:r>
            <a:r>
              <a:rPr lang="fr-BE" b="0" i="0" dirty="0">
                <a:solidFill>
                  <a:srgbClr val="F9F9F9"/>
                </a:solidFill>
                <a:effectLst/>
                <a:latin typeface="Söhne"/>
              </a:rPr>
              <a:t> </a:t>
            </a:r>
            <a:r>
              <a:rPr lang="fr-BE" b="0" i="0" dirty="0" err="1">
                <a:solidFill>
                  <a:srgbClr val="F9F9F9"/>
                </a:solidFill>
                <a:effectLst/>
                <a:latin typeface="Söhne"/>
              </a:rPr>
              <a:t>photonics</a:t>
            </a:r>
            <a:r>
              <a:rPr lang="fr-BE" b="0" i="0" dirty="0">
                <a:solidFill>
                  <a:srgbClr val="F9F9F9"/>
                </a:solidFill>
                <a:effectLst/>
                <a:latin typeface="Söhne"/>
              </a:rPr>
              <a:t> and quantum information </a:t>
            </a:r>
            <a:r>
              <a:rPr lang="fr-BE" b="0" i="0" dirty="0" err="1">
                <a:solidFill>
                  <a:srgbClr val="F9F9F9"/>
                </a:solidFill>
                <a:effectLst/>
                <a:latin typeface="Söhne"/>
              </a:rPr>
              <a:t>theory</a:t>
            </a:r>
            <a:r>
              <a:rPr lang="fr-BE" b="0" i="0" dirty="0">
                <a:solidFill>
                  <a:srgbClr val="F9F9F9"/>
                </a:solidFill>
                <a:effectLst/>
                <a:latin typeface="Söhne"/>
              </a:rPr>
              <a:t>. </a:t>
            </a:r>
            <a:r>
              <a:rPr lang="fr-BE" b="0" i="0" dirty="0" err="1">
                <a:solidFill>
                  <a:srgbClr val="F9F9F9"/>
                </a:solidFill>
                <a:effectLst/>
                <a:latin typeface="Söhne"/>
              </a:rPr>
              <a:t>Contributes</a:t>
            </a:r>
            <a:r>
              <a:rPr lang="fr-BE" b="0" i="0" dirty="0">
                <a:solidFill>
                  <a:srgbClr val="F9F9F9"/>
                </a:solidFill>
                <a:effectLst/>
                <a:latin typeface="Söhne"/>
              </a:rPr>
              <a:t> to quantum </a:t>
            </a:r>
            <a:r>
              <a:rPr lang="fr-BE" b="0" i="0" dirty="0" err="1">
                <a:solidFill>
                  <a:srgbClr val="F9F9F9"/>
                </a:solidFill>
                <a:effectLst/>
                <a:latin typeface="Söhne"/>
              </a:rPr>
              <a:t>optics</a:t>
            </a:r>
            <a:r>
              <a:rPr lang="fr-BE" b="0" i="0" dirty="0">
                <a:solidFill>
                  <a:srgbClr val="F9F9F9"/>
                </a:solidFill>
                <a:effectLst/>
                <a:latin typeface="Söhne"/>
              </a:rPr>
              <a:t> and quantum key distribution.</a:t>
            </a:r>
          </a:p>
          <a:p>
            <a:pPr algn="l">
              <a:buFont typeface="+mj-lt"/>
              <a:buAutoNum type="arabicPeriod"/>
            </a:pPr>
            <a:r>
              <a:rPr lang="fr-BE" b="1" i="0" dirty="0">
                <a:solidFill>
                  <a:srgbClr val="F9F9F9"/>
                </a:solidFill>
                <a:effectLst/>
                <a:latin typeface="Söhne"/>
              </a:rPr>
              <a:t>COSIC (KU Leuven)</a:t>
            </a:r>
            <a:r>
              <a:rPr lang="fr-BE" b="0" i="0" dirty="0">
                <a:solidFill>
                  <a:srgbClr val="F9F9F9"/>
                </a:solidFill>
                <a:effectLst/>
                <a:latin typeface="Söhne"/>
              </a:rPr>
              <a:t>: </a:t>
            </a:r>
            <a:r>
              <a:rPr lang="fr-BE" b="0" i="0" dirty="0" err="1">
                <a:solidFill>
                  <a:srgbClr val="F9F9F9"/>
                </a:solidFill>
                <a:effectLst/>
                <a:latin typeface="Söhne"/>
              </a:rPr>
              <a:t>Research</a:t>
            </a:r>
            <a:r>
              <a:rPr lang="fr-BE" b="0" i="0" dirty="0">
                <a:solidFill>
                  <a:srgbClr val="F9F9F9"/>
                </a:solidFill>
                <a:effectLst/>
                <a:latin typeface="Söhne"/>
              </a:rPr>
              <a:t> group </a:t>
            </a:r>
            <a:r>
              <a:rPr lang="fr-BE" b="0" i="0" dirty="0" err="1">
                <a:solidFill>
                  <a:srgbClr val="F9F9F9"/>
                </a:solidFill>
                <a:effectLst/>
                <a:latin typeface="Söhne"/>
              </a:rPr>
              <a:t>focused</a:t>
            </a:r>
            <a:r>
              <a:rPr lang="fr-BE" b="0" i="0" dirty="0">
                <a:solidFill>
                  <a:srgbClr val="F9F9F9"/>
                </a:solidFill>
                <a:effectLst/>
                <a:latin typeface="Söhne"/>
              </a:rPr>
              <a:t> on </a:t>
            </a:r>
            <a:r>
              <a:rPr lang="fr-BE" b="0" i="0" dirty="0" err="1">
                <a:solidFill>
                  <a:srgbClr val="F9F9F9"/>
                </a:solidFill>
                <a:effectLst/>
                <a:latin typeface="Söhne"/>
              </a:rPr>
              <a:t>cryptography</a:t>
            </a:r>
            <a:r>
              <a:rPr lang="fr-BE" b="0" i="0" dirty="0">
                <a:solidFill>
                  <a:srgbClr val="F9F9F9"/>
                </a:solidFill>
                <a:effectLst/>
                <a:latin typeface="Söhne"/>
              </a:rPr>
              <a:t> and </a:t>
            </a:r>
            <a:r>
              <a:rPr lang="fr-BE" b="0" i="0" dirty="0" err="1">
                <a:solidFill>
                  <a:srgbClr val="F9F9F9"/>
                </a:solidFill>
                <a:effectLst/>
                <a:latin typeface="Söhne"/>
              </a:rPr>
              <a:t>cryptanalysis</a:t>
            </a:r>
            <a:r>
              <a:rPr lang="fr-BE" b="0" i="0" dirty="0">
                <a:solidFill>
                  <a:srgbClr val="F9F9F9"/>
                </a:solidFill>
                <a:effectLst/>
                <a:latin typeface="Söhne"/>
              </a:rPr>
              <a:t>. Expertise in </a:t>
            </a:r>
            <a:r>
              <a:rPr lang="fr-BE" b="0" i="0" dirty="0" err="1">
                <a:solidFill>
                  <a:srgbClr val="F9F9F9"/>
                </a:solidFill>
                <a:effectLst/>
                <a:latin typeface="Söhne"/>
              </a:rPr>
              <a:t>symmetric</a:t>
            </a:r>
            <a:r>
              <a:rPr lang="fr-BE" b="0" i="0" dirty="0">
                <a:solidFill>
                  <a:srgbClr val="F9F9F9"/>
                </a:solidFill>
                <a:effectLst/>
                <a:latin typeface="Söhne"/>
              </a:rPr>
              <a:t> and post-quantum </a:t>
            </a:r>
            <a:r>
              <a:rPr lang="fr-BE" b="0" i="0" dirty="0" err="1">
                <a:solidFill>
                  <a:srgbClr val="F9F9F9"/>
                </a:solidFill>
                <a:effectLst/>
                <a:latin typeface="Söhne"/>
              </a:rPr>
              <a:t>cryptography</a:t>
            </a:r>
            <a:r>
              <a:rPr lang="fr-BE" b="0" i="0" dirty="0">
                <a:solidFill>
                  <a:srgbClr val="F9F9F9"/>
                </a:solidFill>
                <a:effectLst/>
                <a:latin typeface="Söhne"/>
              </a:rPr>
              <a:t>. </a:t>
            </a:r>
            <a:r>
              <a:rPr lang="fr-BE" b="0" i="0" dirty="0" err="1">
                <a:solidFill>
                  <a:srgbClr val="F9F9F9"/>
                </a:solidFill>
                <a:effectLst/>
                <a:latin typeface="Söhne"/>
              </a:rPr>
              <a:t>Actively</a:t>
            </a:r>
            <a:r>
              <a:rPr lang="fr-BE" b="0" i="0" dirty="0">
                <a:solidFill>
                  <a:srgbClr val="F9F9F9"/>
                </a:solidFill>
                <a:effectLst/>
                <a:latin typeface="Söhne"/>
              </a:rPr>
              <a:t> </a:t>
            </a:r>
            <a:r>
              <a:rPr lang="fr-BE" b="0" i="0" dirty="0" err="1">
                <a:solidFill>
                  <a:srgbClr val="F9F9F9"/>
                </a:solidFill>
                <a:effectLst/>
                <a:latin typeface="Söhne"/>
              </a:rPr>
              <a:t>involved</a:t>
            </a:r>
            <a:r>
              <a:rPr lang="fr-BE" b="0" i="0" dirty="0">
                <a:solidFill>
                  <a:srgbClr val="F9F9F9"/>
                </a:solidFill>
                <a:effectLst/>
                <a:latin typeface="Söhne"/>
              </a:rPr>
              <a:t> in NIST post-quantum </a:t>
            </a:r>
            <a:r>
              <a:rPr lang="fr-BE" b="0" i="0" dirty="0" err="1">
                <a:solidFill>
                  <a:srgbClr val="F9F9F9"/>
                </a:solidFill>
                <a:effectLst/>
                <a:latin typeface="Söhne"/>
              </a:rPr>
              <a:t>cryptography</a:t>
            </a:r>
            <a:r>
              <a:rPr lang="fr-BE" b="0" i="0" dirty="0">
                <a:solidFill>
                  <a:srgbClr val="F9F9F9"/>
                </a:solidFill>
                <a:effectLst/>
                <a:latin typeface="Söhne"/>
              </a:rPr>
              <a:t> </a:t>
            </a:r>
            <a:r>
              <a:rPr lang="fr-BE" b="0" i="0" dirty="0" err="1">
                <a:solidFill>
                  <a:srgbClr val="F9F9F9"/>
                </a:solidFill>
                <a:effectLst/>
                <a:latin typeface="Söhne"/>
              </a:rPr>
              <a:t>competition</a:t>
            </a:r>
            <a:r>
              <a:rPr lang="fr-BE" b="0" i="0" dirty="0">
                <a:solidFill>
                  <a:srgbClr val="F9F9F9"/>
                </a:solidFill>
                <a:effectLst/>
                <a:latin typeface="Söhne"/>
              </a:rPr>
              <a:t>.</a:t>
            </a:r>
          </a:p>
          <a:p>
            <a:pPr algn="l">
              <a:buFont typeface="+mj-lt"/>
              <a:buAutoNum type="arabicPeriod"/>
            </a:pPr>
            <a:r>
              <a:rPr lang="fr-BE" b="1" i="0" dirty="0">
                <a:solidFill>
                  <a:srgbClr val="F9F9F9"/>
                </a:solidFill>
                <a:effectLst/>
                <a:latin typeface="Söhne"/>
              </a:rPr>
              <a:t>Université Libre de Bruxelles</a:t>
            </a:r>
            <a:r>
              <a:rPr lang="fr-BE" b="0" i="0" dirty="0">
                <a:solidFill>
                  <a:srgbClr val="F9F9F9"/>
                </a:solidFill>
                <a:effectLst/>
                <a:latin typeface="Söhne"/>
              </a:rPr>
              <a:t>: Hosts groups </a:t>
            </a:r>
            <a:r>
              <a:rPr lang="fr-BE" b="0" i="0" dirty="0" err="1">
                <a:solidFill>
                  <a:srgbClr val="F9F9F9"/>
                </a:solidFill>
                <a:effectLst/>
                <a:latin typeface="Söhne"/>
              </a:rPr>
              <a:t>with</a:t>
            </a:r>
            <a:r>
              <a:rPr lang="fr-BE" b="0" i="0" dirty="0">
                <a:solidFill>
                  <a:srgbClr val="F9F9F9"/>
                </a:solidFill>
                <a:effectLst/>
                <a:latin typeface="Söhne"/>
              </a:rPr>
              <a:t> expertise in quantum communication and </a:t>
            </a:r>
            <a:r>
              <a:rPr lang="fr-BE" b="0" i="0" dirty="0" err="1">
                <a:solidFill>
                  <a:srgbClr val="F9F9F9"/>
                </a:solidFill>
                <a:effectLst/>
                <a:latin typeface="Söhne"/>
              </a:rPr>
              <a:t>photonics</a:t>
            </a:r>
            <a:r>
              <a:rPr lang="fr-BE" b="0" i="0" dirty="0">
                <a:solidFill>
                  <a:srgbClr val="F9F9F9"/>
                </a:solidFill>
                <a:effectLst/>
                <a:latin typeface="Söhne"/>
              </a:rPr>
              <a:t>. </a:t>
            </a:r>
            <a:r>
              <a:rPr lang="fr-BE" b="0" i="0" dirty="0" err="1">
                <a:solidFill>
                  <a:srgbClr val="F9F9F9"/>
                </a:solidFill>
                <a:effectLst/>
                <a:latin typeface="Söhne"/>
              </a:rPr>
              <a:t>Internationally</a:t>
            </a:r>
            <a:r>
              <a:rPr lang="fr-BE" b="0" i="0" dirty="0">
                <a:solidFill>
                  <a:srgbClr val="F9F9F9"/>
                </a:solidFill>
                <a:effectLst/>
                <a:latin typeface="Söhne"/>
              </a:rPr>
              <a:t> </a:t>
            </a:r>
            <a:r>
              <a:rPr lang="fr-BE" b="0" i="0" dirty="0" err="1">
                <a:solidFill>
                  <a:srgbClr val="F9F9F9"/>
                </a:solidFill>
                <a:effectLst/>
                <a:latin typeface="Söhne"/>
              </a:rPr>
              <a:t>recognized</a:t>
            </a:r>
            <a:r>
              <a:rPr lang="fr-BE" b="0" i="0" dirty="0">
                <a:solidFill>
                  <a:srgbClr val="F9F9F9"/>
                </a:solidFill>
                <a:effectLst/>
                <a:latin typeface="Söhne"/>
              </a:rPr>
              <a:t> for quantum information </a:t>
            </a:r>
            <a:r>
              <a:rPr lang="fr-BE" b="0" i="0" dirty="0" err="1">
                <a:solidFill>
                  <a:srgbClr val="F9F9F9"/>
                </a:solidFill>
                <a:effectLst/>
                <a:latin typeface="Söhne"/>
              </a:rPr>
              <a:t>theory</a:t>
            </a:r>
            <a:r>
              <a:rPr lang="fr-BE" b="0" i="0" dirty="0">
                <a:solidFill>
                  <a:srgbClr val="F9F9F9"/>
                </a:solidFill>
                <a:effectLst/>
                <a:latin typeface="Söhne"/>
              </a:rPr>
              <a:t>. </a:t>
            </a:r>
            <a:r>
              <a:rPr lang="fr-BE" b="0" i="0" dirty="0" err="1">
                <a:solidFill>
                  <a:srgbClr val="F9F9F9"/>
                </a:solidFill>
                <a:effectLst/>
                <a:latin typeface="Söhne"/>
              </a:rPr>
              <a:t>Contributes</a:t>
            </a:r>
            <a:r>
              <a:rPr lang="fr-BE" b="0" i="0" dirty="0">
                <a:solidFill>
                  <a:srgbClr val="F9F9F9"/>
                </a:solidFill>
                <a:effectLst/>
                <a:latin typeface="Söhne"/>
              </a:rPr>
              <a:t> to </a:t>
            </a:r>
            <a:r>
              <a:rPr lang="fr-BE" b="0" i="0" dirty="0" err="1">
                <a:solidFill>
                  <a:srgbClr val="F9F9F9"/>
                </a:solidFill>
                <a:effectLst/>
                <a:latin typeface="Söhne"/>
              </a:rPr>
              <a:t>developing</a:t>
            </a:r>
            <a:r>
              <a:rPr lang="fr-BE" b="0" i="0" dirty="0">
                <a:solidFill>
                  <a:srgbClr val="F9F9F9"/>
                </a:solidFill>
                <a:effectLst/>
                <a:latin typeface="Söhne"/>
              </a:rPr>
              <a:t> </a:t>
            </a:r>
            <a:r>
              <a:rPr lang="fr-BE" b="0" i="0" dirty="0" err="1">
                <a:solidFill>
                  <a:srgbClr val="F9F9F9"/>
                </a:solidFill>
                <a:effectLst/>
                <a:latin typeface="Söhne"/>
              </a:rPr>
              <a:t>novel</a:t>
            </a:r>
            <a:r>
              <a:rPr lang="fr-BE" b="0" i="0" dirty="0">
                <a:solidFill>
                  <a:srgbClr val="F9F9F9"/>
                </a:solidFill>
                <a:effectLst/>
                <a:latin typeface="Söhne"/>
              </a:rPr>
              <a:t> QKD </a:t>
            </a:r>
            <a:r>
              <a:rPr lang="fr-BE" b="0" i="0" dirty="0" err="1">
                <a:solidFill>
                  <a:srgbClr val="F9F9F9"/>
                </a:solidFill>
                <a:effectLst/>
                <a:latin typeface="Söhne"/>
              </a:rPr>
              <a:t>algorithms</a:t>
            </a:r>
            <a:r>
              <a:rPr lang="fr-BE" b="0" i="0" dirty="0">
                <a:solidFill>
                  <a:srgbClr val="F9F9F9"/>
                </a:solidFill>
                <a:effectLst/>
                <a:latin typeface="Söhne"/>
              </a:rPr>
              <a:t> and </a:t>
            </a:r>
            <a:r>
              <a:rPr lang="fr-BE" b="0" i="0" dirty="0" err="1">
                <a:solidFill>
                  <a:srgbClr val="F9F9F9"/>
                </a:solidFill>
                <a:effectLst/>
                <a:latin typeface="Söhne"/>
              </a:rPr>
              <a:t>protocols</a:t>
            </a:r>
            <a:r>
              <a:rPr lang="fr-BE" b="0" i="0" dirty="0">
                <a:solidFill>
                  <a:srgbClr val="F9F9F9"/>
                </a:solidFill>
                <a:effectLst/>
                <a:latin typeface="Söhne"/>
              </a:rPr>
              <a:t>.</a:t>
            </a:r>
          </a:p>
          <a:p>
            <a:pPr algn="l">
              <a:buFont typeface="+mj-lt"/>
              <a:buAutoNum type="arabicPeriod"/>
            </a:pPr>
            <a:r>
              <a:rPr lang="fr-BE" b="1" i="0" dirty="0" err="1">
                <a:solidFill>
                  <a:srgbClr val="F9F9F9"/>
                </a:solidFill>
                <a:effectLst/>
                <a:latin typeface="Söhne"/>
              </a:rPr>
              <a:t>UHasselt</a:t>
            </a:r>
            <a:r>
              <a:rPr lang="fr-BE" b="0" i="0" dirty="0">
                <a:solidFill>
                  <a:srgbClr val="F9F9F9"/>
                </a:solidFill>
                <a:effectLst/>
                <a:latin typeface="Söhne"/>
              </a:rPr>
              <a:t>: </a:t>
            </a:r>
            <a:r>
              <a:rPr lang="fr-BE" b="0" i="0" dirty="0" err="1">
                <a:solidFill>
                  <a:srgbClr val="F9F9F9"/>
                </a:solidFill>
                <a:effectLst/>
                <a:latin typeface="Söhne"/>
              </a:rPr>
              <a:t>Engaged</a:t>
            </a:r>
            <a:r>
              <a:rPr lang="fr-BE" b="0" i="0" dirty="0">
                <a:solidFill>
                  <a:srgbClr val="F9F9F9"/>
                </a:solidFill>
                <a:effectLst/>
                <a:latin typeface="Söhne"/>
              </a:rPr>
              <a:t> in quantum </a:t>
            </a:r>
            <a:r>
              <a:rPr lang="fr-BE" b="0" i="0" dirty="0" err="1">
                <a:solidFill>
                  <a:srgbClr val="F9F9F9"/>
                </a:solidFill>
                <a:effectLst/>
                <a:latin typeface="Söhne"/>
              </a:rPr>
              <a:t>technology</a:t>
            </a:r>
            <a:r>
              <a:rPr lang="fr-BE" b="0" i="0" dirty="0">
                <a:solidFill>
                  <a:srgbClr val="F9F9F9"/>
                </a:solidFill>
                <a:effectLst/>
                <a:latin typeface="Söhne"/>
              </a:rPr>
              <a:t> </a:t>
            </a:r>
            <a:r>
              <a:rPr lang="fr-BE" b="0" i="0" dirty="0" err="1">
                <a:solidFill>
                  <a:srgbClr val="F9F9F9"/>
                </a:solidFill>
                <a:effectLst/>
                <a:latin typeface="Söhne"/>
              </a:rPr>
              <a:t>research</a:t>
            </a:r>
            <a:r>
              <a:rPr lang="fr-BE" b="0" i="0" dirty="0">
                <a:solidFill>
                  <a:srgbClr val="F9F9F9"/>
                </a:solidFill>
                <a:effectLst/>
                <a:latin typeface="Söhne"/>
              </a:rPr>
              <a:t>, </a:t>
            </a:r>
            <a:r>
              <a:rPr lang="fr-BE" b="0" i="0" dirty="0" err="1">
                <a:solidFill>
                  <a:srgbClr val="F9F9F9"/>
                </a:solidFill>
                <a:effectLst/>
                <a:latin typeface="Söhne"/>
              </a:rPr>
              <a:t>particularly</a:t>
            </a:r>
            <a:r>
              <a:rPr lang="fr-BE" b="0" i="0" dirty="0">
                <a:solidFill>
                  <a:srgbClr val="F9F9F9"/>
                </a:solidFill>
                <a:effectLst/>
                <a:latin typeface="Söhne"/>
              </a:rPr>
              <a:t> in quantum </a:t>
            </a:r>
            <a:r>
              <a:rPr lang="fr-BE" b="0" i="0" dirty="0" err="1">
                <a:solidFill>
                  <a:srgbClr val="F9F9F9"/>
                </a:solidFill>
                <a:effectLst/>
                <a:latin typeface="Söhne"/>
              </a:rPr>
              <a:t>sensing</a:t>
            </a:r>
            <a:r>
              <a:rPr lang="fr-BE" b="0" i="0" dirty="0">
                <a:solidFill>
                  <a:srgbClr val="F9F9F9"/>
                </a:solidFill>
                <a:effectLst/>
                <a:latin typeface="Söhne"/>
              </a:rPr>
              <a:t>. Expertise in quantum </a:t>
            </a:r>
            <a:r>
              <a:rPr lang="fr-BE" b="0" i="0" dirty="0" err="1">
                <a:solidFill>
                  <a:srgbClr val="F9F9F9"/>
                </a:solidFill>
                <a:effectLst/>
                <a:latin typeface="Söhne"/>
              </a:rPr>
              <a:t>memories</a:t>
            </a:r>
            <a:r>
              <a:rPr lang="fr-BE" b="0" i="0" dirty="0">
                <a:solidFill>
                  <a:srgbClr val="F9F9F9"/>
                </a:solidFill>
                <a:effectLst/>
                <a:latin typeface="Söhne"/>
              </a:rPr>
              <a:t> and single photon sources. </a:t>
            </a:r>
            <a:r>
              <a:rPr lang="fr-BE" b="0" i="0" dirty="0" err="1">
                <a:solidFill>
                  <a:srgbClr val="F9F9F9"/>
                </a:solidFill>
                <a:effectLst/>
                <a:latin typeface="Söhne"/>
              </a:rPr>
              <a:t>Involved</a:t>
            </a:r>
            <a:r>
              <a:rPr lang="fr-BE" b="0" i="0" dirty="0">
                <a:solidFill>
                  <a:srgbClr val="F9F9F9"/>
                </a:solidFill>
                <a:effectLst/>
                <a:latin typeface="Söhne"/>
              </a:rPr>
              <a:t> in EU Quantum Flagship </a:t>
            </a:r>
            <a:r>
              <a:rPr lang="fr-BE" b="0" i="0" dirty="0" err="1">
                <a:solidFill>
                  <a:srgbClr val="F9F9F9"/>
                </a:solidFill>
                <a:effectLst/>
                <a:latin typeface="Söhne"/>
              </a:rPr>
              <a:t>projects</a:t>
            </a:r>
            <a:r>
              <a:rPr lang="fr-BE" b="0" i="0" dirty="0">
                <a:solidFill>
                  <a:srgbClr val="F9F9F9"/>
                </a:solidFill>
                <a:effectLst/>
                <a:latin typeface="Söhne"/>
              </a:rPr>
              <a:t>.</a:t>
            </a:r>
          </a:p>
          <a:p>
            <a:pPr algn="l">
              <a:buFont typeface="+mj-lt"/>
              <a:buAutoNum type="arabicPeriod"/>
            </a:pPr>
            <a:r>
              <a:rPr lang="fr-BE" b="1" i="0" dirty="0">
                <a:solidFill>
                  <a:srgbClr val="F9F9F9"/>
                </a:solidFill>
                <a:effectLst/>
                <a:latin typeface="Söhne"/>
              </a:rPr>
              <a:t>Royal </a:t>
            </a:r>
            <a:r>
              <a:rPr lang="fr-BE" b="1" i="0" dirty="0" err="1">
                <a:solidFill>
                  <a:srgbClr val="F9F9F9"/>
                </a:solidFill>
                <a:effectLst/>
                <a:latin typeface="Söhne"/>
              </a:rPr>
              <a:t>Military</a:t>
            </a:r>
            <a:r>
              <a:rPr lang="fr-BE" b="1" i="0" dirty="0">
                <a:solidFill>
                  <a:srgbClr val="F9F9F9"/>
                </a:solidFill>
                <a:effectLst/>
                <a:latin typeface="Söhne"/>
              </a:rPr>
              <a:t> </a:t>
            </a:r>
            <a:r>
              <a:rPr lang="fr-BE" b="1" i="0" dirty="0" err="1">
                <a:solidFill>
                  <a:srgbClr val="F9F9F9"/>
                </a:solidFill>
                <a:effectLst/>
                <a:latin typeface="Söhne"/>
              </a:rPr>
              <a:t>Academy</a:t>
            </a:r>
            <a:r>
              <a:rPr lang="fr-BE" b="1" i="0" dirty="0">
                <a:solidFill>
                  <a:srgbClr val="F9F9F9"/>
                </a:solidFill>
                <a:effectLst/>
                <a:latin typeface="Söhne"/>
              </a:rPr>
              <a:t> (RMA)</a:t>
            </a:r>
            <a:r>
              <a:rPr lang="fr-BE" b="0" i="0" dirty="0">
                <a:solidFill>
                  <a:srgbClr val="F9F9F9"/>
                </a:solidFill>
                <a:effectLst/>
                <a:latin typeface="Söhne"/>
              </a:rPr>
              <a:t>: </a:t>
            </a:r>
            <a:r>
              <a:rPr lang="fr-BE" b="0" i="0" dirty="0" err="1">
                <a:solidFill>
                  <a:srgbClr val="F9F9F9"/>
                </a:solidFill>
                <a:effectLst/>
                <a:latin typeface="Söhne"/>
              </a:rPr>
              <a:t>Conducts</a:t>
            </a:r>
            <a:r>
              <a:rPr lang="fr-BE" b="0" i="0" dirty="0">
                <a:solidFill>
                  <a:srgbClr val="F9F9F9"/>
                </a:solidFill>
                <a:effectLst/>
                <a:latin typeface="Söhne"/>
              </a:rPr>
              <a:t> </a:t>
            </a:r>
            <a:r>
              <a:rPr lang="fr-BE" b="0" i="0" dirty="0" err="1">
                <a:solidFill>
                  <a:srgbClr val="F9F9F9"/>
                </a:solidFill>
                <a:effectLst/>
                <a:latin typeface="Söhne"/>
              </a:rPr>
              <a:t>research</a:t>
            </a:r>
            <a:r>
              <a:rPr lang="fr-BE" b="0" i="0" dirty="0">
                <a:solidFill>
                  <a:srgbClr val="F9F9F9"/>
                </a:solidFill>
                <a:effectLst/>
                <a:latin typeface="Söhne"/>
              </a:rPr>
              <a:t> in </a:t>
            </a:r>
            <a:r>
              <a:rPr lang="fr-BE" b="0" i="0" dirty="0" err="1">
                <a:solidFill>
                  <a:srgbClr val="F9F9F9"/>
                </a:solidFill>
                <a:effectLst/>
                <a:latin typeface="Söhne"/>
              </a:rPr>
              <a:t>cryptography</a:t>
            </a:r>
            <a:r>
              <a:rPr lang="fr-BE" b="0" i="0" dirty="0">
                <a:solidFill>
                  <a:srgbClr val="F9F9F9"/>
                </a:solidFill>
                <a:effectLst/>
                <a:latin typeface="Söhne"/>
              </a:rPr>
              <a:t> and </a:t>
            </a:r>
            <a:r>
              <a:rPr lang="fr-BE" b="0" i="0" dirty="0" err="1">
                <a:solidFill>
                  <a:srgbClr val="F9F9F9"/>
                </a:solidFill>
                <a:effectLst/>
                <a:latin typeface="Söhne"/>
              </a:rPr>
              <a:t>steganography</a:t>
            </a:r>
            <a:r>
              <a:rPr lang="fr-BE" b="0" i="0" dirty="0">
                <a:solidFill>
                  <a:srgbClr val="F9F9F9"/>
                </a:solidFill>
                <a:effectLst/>
                <a:latin typeface="Söhne"/>
              </a:rPr>
              <a:t> for </a:t>
            </a:r>
            <a:r>
              <a:rPr lang="fr-BE" b="0" i="0" dirty="0" err="1">
                <a:solidFill>
                  <a:srgbClr val="F9F9F9"/>
                </a:solidFill>
                <a:effectLst/>
                <a:latin typeface="Söhne"/>
              </a:rPr>
              <a:t>defense</a:t>
            </a:r>
            <a:r>
              <a:rPr lang="fr-BE" b="0" i="0" dirty="0">
                <a:solidFill>
                  <a:srgbClr val="F9F9F9"/>
                </a:solidFill>
                <a:effectLst/>
                <a:latin typeface="Söhne"/>
              </a:rPr>
              <a:t>. Expertise in </a:t>
            </a:r>
            <a:r>
              <a:rPr lang="fr-BE" b="0" i="0" dirty="0" err="1">
                <a:solidFill>
                  <a:srgbClr val="F9F9F9"/>
                </a:solidFill>
                <a:effectLst/>
                <a:latin typeface="Söhne"/>
              </a:rPr>
              <a:t>developing</a:t>
            </a:r>
            <a:r>
              <a:rPr lang="fr-BE" b="0" i="0" dirty="0">
                <a:solidFill>
                  <a:srgbClr val="F9F9F9"/>
                </a:solidFill>
                <a:effectLst/>
                <a:latin typeface="Söhne"/>
              </a:rPr>
              <a:t> </a:t>
            </a:r>
            <a:r>
              <a:rPr lang="fr-BE" b="0" i="0" dirty="0" err="1">
                <a:solidFill>
                  <a:srgbClr val="F9F9F9"/>
                </a:solidFill>
                <a:effectLst/>
                <a:latin typeface="Söhne"/>
              </a:rPr>
              <a:t>cryptographic</a:t>
            </a:r>
            <a:r>
              <a:rPr lang="fr-BE" b="0" i="0" dirty="0">
                <a:solidFill>
                  <a:srgbClr val="F9F9F9"/>
                </a:solidFill>
                <a:effectLst/>
                <a:latin typeface="Söhne"/>
              </a:rPr>
              <a:t> </a:t>
            </a:r>
            <a:r>
              <a:rPr lang="fr-BE" b="0" i="0" dirty="0" err="1">
                <a:solidFill>
                  <a:srgbClr val="F9F9F9"/>
                </a:solidFill>
                <a:effectLst/>
                <a:latin typeface="Söhne"/>
              </a:rPr>
              <a:t>algorithms</a:t>
            </a:r>
            <a:r>
              <a:rPr lang="fr-BE" b="0" i="0" dirty="0">
                <a:solidFill>
                  <a:srgbClr val="F9F9F9"/>
                </a:solidFill>
                <a:effectLst/>
                <a:latin typeface="Söhne"/>
              </a:rPr>
              <a:t> and solutions. Supports </a:t>
            </a:r>
            <a:r>
              <a:rPr lang="fr-BE" b="0" i="0" dirty="0" err="1">
                <a:solidFill>
                  <a:srgbClr val="F9F9F9"/>
                </a:solidFill>
                <a:effectLst/>
                <a:latin typeface="Söhne"/>
              </a:rPr>
              <a:t>military</a:t>
            </a:r>
            <a:r>
              <a:rPr lang="fr-BE" b="0" i="0" dirty="0">
                <a:solidFill>
                  <a:srgbClr val="F9F9F9"/>
                </a:solidFill>
                <a:effectLst/>
                <a:latin typeface="Söhne"/>
              </a:rPr>
              <a:t> intelligence services in </a:t>
            </a:r>
            <a:r>
              <a:rPr lang="fr-BE" b="0" i="0" dirty="0" err="1">
                <a:solidFill>
                  <a:srgbClr val="F9F9F9"/>
                </a:solidFill>
                <a:effectLst/>
                <a:latin typeface="Söhne"/>
              </a:rPr>
              <a:t>cybersecurity</a:t>
            </a:r>
            <a:r>
              <a:rPr lang="fr-BE" b="0" i="0" dirty="0">
                <a:solidFill>
                  <a:srgbClr val="F9F9F9"/>
                </a:solidFill>
                <a:effectLst/>
                <a:latin typeface="Söhne"/>
              </a:rPr>
              <a:t>.</a:t>
            </a:r>
          </a:p>
          <a:p>
            <a:pPr algn="l">
              <a:buFont typeface="+mj-lt"/>
              <a:buAutoNum type="arabicPeriod"/>
            </a:pPr>
            <a:r>
              <a:rPr lang="fr-BE" b="1" i="0" dirty="0">
                <a:solidFill>
                  <a:srgbClr val="F9F9F9"/>
                </a:solidFill>
                <a:effectLst/>
                <a:latin typeface="Söhne"/>
              </a:rPr>
              <a:t>MULTITEL</a:t>
            </a:r>
            <a:r>
              <a:rPr lang="fr-BE" b="0" i="0" dirty="0">
                <a:solidFill>
                  <a:srgbClr val="F9F9F9"/>
                </a:solidFill>
                <a:effectLst/>
                <a:latin typeface="Söhne"/>
              </a:rPr>
              <a:t>: </a:t>
            </a:r>
            <a:r>
              <a:rPr lang="fr-BE" b="0" i="0" dirty="0" err="1">
                <a:solidFill>
                  <a:srgbClr val="F9F9F9"/>
                </a:solidFill>
                <a:effectLst/>
                <a:latin typeface="Söhne"/>
              </a:rPr>
              <a:t>Private</a:t>
            </a:r>
            <a:r>
              <a:rPr lang="fr-BE" b="0" i="0" dirty="0">
                <a:solidFill>
                  <a:srgbClr val="F9F9F9"/>
                </a:solidFill>
                <a:effectLst/>
                <a:latin typeface="Söhne"/>
              </a:rPr>
              <a:t> </a:t>
            </a:r>
            <a:r>
              <a:rPr lang="fr-BE" b="0" i="0" dirty="0" err="1">
                <a:solidFill>
                  <a:srgbClr val="F9F9F9"/>
                </a:solidFill>
                <a:effectLst/>
                <a:latin typeface="Söhne"/>
              </a:rPr>
              <a:t>research</a:t>
            </a:r>
            <a:r>
              <a:rPr lang="fr-BE" b="0" i="0" dirty="0">
                <a:solidFill>
                  <a:srgbClr val="F9F9F9"/>
                </a:solidFill>
                <a:effectLst/>
                <a:latin typeface="Söhne"/>
              </a:rPr>
              <a:t> center </a:t>
            </a:r>
            <a:r>
              <a:rPr lang="fr-BE" b="0" i="0" dirty="0" err="1">
                <a:solidFill>
                  <a:srgbClr val="F9F9F9"/>
                </a:solidFill>
                <a:effectLst/>
                <a:latin typeface="Söhne"/>
              </a:rPr>
              <a:t>specializing</a:t>
            </a:r>
            <a:r>
              <a:rPr lang="fr-BE" b="0" i="0" dirty="0">
                <a:solidFill>
                  <a:srgbClr val="F9F9F9"/>
                </a:solidFill>
                <a:effectLst/>
                <a:latin typeface="Söhne"/>
              </a:rPr>
              <a:t> in </a:t>
            </a:r>
            <a:r>
              <a:rPr lang="fr-BE" b="0" i="0" dirty="0" err="1">
                <a:solidFill>
                  <a:srgbClr val="F9F9F9"/>
                </a:solidFill>
                <a:effectLst/>
                <a:latin typeface="Söhne"/>
              </a:rPr>
              <a:t>applied</a:t>
            </a:r>
            <a:r>
              <a:rPr lang="fr-BE" b="0" i="0" dirty="0">
                <a:solidFill>
                  <a:srgbClr val="F9F9F9"/>
                </a:solidFill>
                <a:effectLst/>
                <a:latin typeface="Söhne"/>
              </a:rPr>
              <a:t> </a:t>
            </a:r>
            <a:r>
              <a:rPr lang="fr-BE" b="0" i="0" dirty="0" err="1">
                <a:solidFill>
                  <a:srgbClr val="F9F9F9"/>
                </a:solidFill>
                <a:effectLst/>
                <a:latin typeface="Söhne"/>
              </a:rPr>
              <a:t>photonics</a:t>
            </a:r>
            <a:r>
              <a:rPr lang="fr-BE" b="0" i="0" dirty="0">
                <a:solidFill>
                  <a:srgbClr val="F9F9F9"/>
                </a:solidFill>
                <a:effectLst/>
                <a:latin typeface="Söhne"/>
              </a:rPr>
              <a:t> and network engineering. Expertise in </a:t>
            </a:r>
            <a:r>
              <a:rPr lang="fr-BE" b="0" i="0" dirty="0" err="1">
                <a:solidFill>
                  <a:srgbClr val="F9F9F9"/>
                </a:solidFill>
                <a:effectLst/>
                <a:latin typeface="Söhne"/>
              </a:rPr>
              <a:t>optical</a:t>
            </a:r>
            <a:r>
              <a:rPr lang="fr-BE" b="0" i="0" dirty="0">
                <a:solidFill>
                  <a:srgbClr val="F9F9F9"/>
                </a:solidFill>
                <a:effectLst/>
                <a:latin typeface="Söhne"/>
              </a:rPr>
              <a:t> aspects of quantum </a:t>
            </a:r>
            <a:r>
              <a:rPr lang="fr-BE" b="0" i="0" dirty="0" err="1">
                <a:solidFill>
                  <a:srgbClr val="F9F9F9"/>
                </a:solidFill>
                <a:effectLst/>
                <a:latin typeface="Söhne"/>
              </a:rPr>
              <a:t>cryptography</a:t>
            </a:r>
            <a:r>
              <a:rPr lang="fr-BE" b="0" i="0" dirty="0">
                <a:solidFill>
                  <a:srgbClr val="F9F9F9"/>
                </a:solidFill>
                <a:effectLst/>
                <a:latin typeface="Söhne"/>
              </a:rPr>
              <a:t>. </a:t>
            </a:r>
            <a:r>
              <a:rPr lang="fr-BE" b="0" i="0" dirty="0" err="1">
                <a:solidFill>
                  <a:srgbClr val="F9F9F9"/>
                </a:solidFill>
                <a:effectLst/>
                <a:latin typeface="Söhne"/>
              </a:rPr>
              <a:t>Involved</a:t>
            </a:r>
            <a:r>
              <a:rPr lang="fr-BE" b="0" i="0" dirty="0">
                <a:solidFill>
                  <a:srgbClr val="F9F9F9"/>
                </a:solidFill>
                <a:effectLst/>
                <a:latin typeface="Söhne"/>
              </a:rPr>
              <a:t> in railway certification and </a:t>
            </a:r>
            <a:r>
              <a:rPr lang="fr-BE" b="0" i="0" dirty="0" err="1">
                <a:solidFill>
                  <a:srgbClr val="F9F9F9"/>
                </a:solidFill>
                <a:effectLst/>
                <a:latin typeface="Söhne"/>
              </a:rPr>
              <a:t>cybersecurity</a:t>
            </a:r>
            <a:r>
              <a:rPr lang="fr-BE" b="0" i="0" dirty="0">
                <a:solidFill>
                  <a:srgbClr val="F9F9F9"/>
                </a:solidFill>
                <a:effectLst/>
                <a:latin typeface="Söhne"/>
              </a:rPr>
              <a:t> </a:t>
            </a:r>
            <a:r>
              <a:rPr lang="fr-BE" b="0" i="0" dirty="0" err="1">
                <a:solidFill>
                  <a:srgbClr val="F9F9F9"/>
                </a:solidFill>
                <a:effectLst/>
                <a:latin typeface="Söhne"/>
              </a:rPr>
              <a:t>projects</a:t>
            </a:r>
            <a:r>
              <a:rPr lang="fr-BE" b="0" i="0" dirty="0">
                <a:solidFill>
                  <a:srgbClr val="F9F9F9"/>
                </a:solidFill>
                <a:effectLst/>
                <a:latin typeface="Söhne"/>
              </a:rPr>
              <a:t>.</a:t>
            </a:r>
          </a:p>
          <a:p>
            <a:pPr algn="l">
              <a:buFont typeface="+mj-lt"/>
              <a:buAutoNum type="arabicPeriod"/>
            </a:pPr>
            <a:r>
              <a:rPr lang="fr-BE" b="1" i="0" dirty="0">
                <a:solidFill>
                  <a:srgbClr val="F9F9F9"/>
                </a:solidFill>
                <a:effectLst/>
                <a:latin typeface="Söhne"/>
              </a:rPr>
              <a:t>UC-Louvain</a:t>
            </a:r>
            <a:r>
              <a:rPr lang="fr-BE" b="0" i="0" dirty="0">
                <a:solidFill>
                  <a:srgbClr val="F9F9F9"/>
                </a:solidFill>
                <a:effectLst/>
                <a:latin typeface="Söhne"/>
              </a:rPr>
              <a:t>: Hosts ICTEAM </a:t>
            </a:r>
            <a:r>
              <a:rPr lang="fr-BE" b="0" i="0" dirty="0" err="1">
                <a:solidFill>
                  <a:srgbClr val="F9F9F9"/>
                </a:solidFill>
                <a:effectLst/>
                <a:latin typeface="Söhne"/>
              </a:rPr>
              <a:t>engaged</a:t>
            </a:r>
            <a:r>
              <a:rPr lang="fr-BE" b="0" i="0" dirty="0">
                <a:solidFill>
                  <a:srgbClr val="F9F9F9"/>
                </a:solidFill>
                <a:effectLst/>
                <a:latin typeface="Söhne"/>
              </a:rPr>
              <a:t> in </a:t>
            </a:r>
            <a:r>
              <a:rPr lang="fr-BE" b="0" i="0" dirty="0" err="1">
                <a:solidFill>
                  <a:srgbClr val="F9F9F9"/>
                </a:solidFill>
                <a:effectLst/>
                <a:latin typeface="Söhne"/>
              </a:rPr>
              <a:t>cybersecurity</a:t>
            </a:r>
            <a:r>
              <a:rPr lang="fr-BE" b="0" i="0" dirty="0">
                <a:solidFill>
                  <a:srgbClr val="F9F9F9"/>
                </a:solidFill>
                <a:effectLst/>
                <a:latin typeface="Söhne"/>
              </a:rPr>
              <a:t> </a:t>
            </a:r>
            <a:r>
              <a:rPr lang="fr-BE" b="0" i="0" dirty="0" err="1">
                <a:solidFill>
                  <a:srgbClr val="F9F9F9"/>
                </a:solidFill>
                <a:effectLst/>
                <a:latin typeface="Söhne"/>
              </a:rPr>
              <a:t>research</a:t>
            </a:r>
            <a:r>
              <a:rPr lang="fr-BE" b="0" i="0" dirty="0">
                <a:solidFill>
                  <a:srgbClr val="F9F9F9"/>
                </a:solidFill>
                <a:effectLst/>
                <a:latin typeface="Söhne"/>
              </a:rPr>
              <a:t>. Expertise in </a:t>
            </a:r>
            <a:r>
              <a:rPr lang="fr-BE" b="0" i="0" dirty="0" err="1">
                <a:solidFill>
                  <a:srgbClr val="F9F9F9"/>
                </a:solidFill>
                <a:effectLst/>
                <a:latin typeface="Söhne"/>
              </a:rPr>
              <a:t>formal</a:t>
            </a:r>
            <a:r>
              <a:rPr lang="fr-BE" b="0" i="0" dirty="0">
                <a:solidFill>
                  <a:srgbClr val="F9F9F9"/>
                </a:solidFill>
                <a:effectLst/>
                <a:latin typeface="Söhne"/>
              </a:rPr>
              <a:t> </a:t>
            </a:r>
            <a:r>
              <a:rPr lang="fr-BE" b="0" i="0" dirty="0" err="1">
                <a:solidFill>
                  <a:srgbClr val="F9F9F9"/>
                </a:solidFill>
                <a:effectLst/>
                <a:latin typeface="Söhne"/>
              </a:rPr>
              <a:t>verification</a:t>
            </a:r>
            <a:r>
              <a:rPr lang="fr-BE" b="0" i="0" dirty="0">
                <a:solidFill>
                  <a:srgbClr val="F9F9F9"/>
                </a:solidFill>
                <a:effectLst/>
                <a:latin typeface="Söhne"/>
              </a:rPr>
              <a:t> and </a:t>
            </a:r>
            <a:r>
              <a:rPr lang="fr-BE" b="0" i="0" dirty="0" err="1">
                <a:solidFill>
                  <a:srgbClr val="F9F9F9"/>
                </a:solidFill>
                <a:effectLst/>
                <a:latin typeface="Söhne"/>
              </a:rPr>
              <a:t>cybersecurity</a:t>
            </a:r>
            <a:r>
              <a:rPr lang="fr-BE" b="0" i="0" dirty="0">
                <a:solidFill>
                  <a:srgbClr val="F9F9F9"/>
                </a:solidFill>
                <a:effectLst/>
                <a:latin typeface="Söhne"/>
              </a:rPr>
              <a:t>. </a:t>
            </a:r>
            <a:r>
              <a:rPr lang="fr-BE" b="0" i="0" dirty="0" err="1">
                <a:solidFill>
                  <a:srgbClr val="F9F9F9"/>
                </a:solidFill>
                <a:effectLst/>
                <a:latin typeface="Söhne"/>
              </a:rPr>
              <a:t>Coordinator</a:t>
            </a:r>
            <a:r>
              <a:rPr lang="fr-BE" b="0" i="0" dirty="0">
                <a:solidFill>
                  <a:srgbClr val="F9F9F9"/>
                </a:solidFill>
                <a:effectLst/>
                <a:latin typeface="Söhne"/>
              </a:rPr>
              <a:t> of </a:t>
            </a:r>
            <a:r>
              <a:rPr lang="fr-BE" b="0" i="0" dirty="0" err="1">
                <a:solidFill>
                  <a:srgbClr val="F9F9F9"/>
                </a:solidFill>
                <a:effectLst/>
                <a:latin typeface="Söhne"/>
              </a:rPr>
              <a:t>Walloon</a:t>
            </a:r>
            <a:r>
              <a:rPr lang="fr-BE" b="0" i="0" dirty="0">
                <a:solidFill>
                  <a:srgbClr val="F9F9F9"/>
                </a:solidFill>
                <a:effectLst/>
                <a:latin typeface="Söhne"/>
              </a:rPr>
              <a:t> </a:t>
            </a:r>
            <a:r>
              <a:rPr lang="fr-BE" b="0" i="0" dirty="0" err="1">
                <a:solidFill>
                  <a:srgbClr val="F9F9F9"/>
                </a:solidFill>
                <a:effectLst/>
                <a:latin typeface="Söhne"/>
              </a:rPr>
              <a:t>strategic</a:t>
            </a:r>
            <a:r>
              <a:rPr lang="fr-BE" b="0" i="0" dirty="0">
                <a:solidFill>
                  <a:srgbClr val="F9F9F9"/>
                </a:solidFill>
                <a:effectLst/>
                <a:latin typeface="Söhne"/>
              </a:rPr>
              <a:t> innovation initiative </a:t>
            </a:r>
            <a:r>
              <a:rPr lang="fr-BE" b="0" i="0" dirty="0" err="1">
                <a:solidFill>
                  <a:srgbClr val="F9F9F9"/>
                </a:solidFill>
                <a:effectLst/>
                <a:latin typeface="Söhne"/>
              </a:rPr>
              <a:t>CyberWal</a:t>
            </a:r>
            <a:r>
              <a:rPr lang="fr-BE" b="0" i="0" dirty="0">
                <a:solidFill>
                  <a:srgbClr val="F9F9F9"/>
                </a:solidFill>
                <a:effectLst/>
                <a:latin typeface="Söhne"/>
              </a:rPr>
              <a:t>.</a:t>
            </a:r>
          </a:p>
          <a:p>
            <a:pPr algn="l">
              <a:buFont typeface="+mj-lt"/>
              <a:buAutoNum type="arabicPeriod"/>
            </a:pPr>
            <a:r>
              <a:rPr lang="fr-BE" b="1" i="0" dirty="0">
                <a:solidFill>
                  <a:srgbClr val="F9F9F9"/>
                </a:solidFill>
                <a:effectLst/>
                <a:latin typeface="Söhne"/>
              </a:rPr>
              <a:t>Thales</a:t>
            </a:r>
            <a:r>
              <a:rPr lang="fr-BE" b="0" i="0" dirty="0">
                <a:solidFill>
                  <a:srgbClr val="F9F9F9"/>
                </a:solidFill>
                <a:effectLst/>
                <a:latin typeface="Söhne"/>
              </a:rPr>
              <a:t>: Supplier of communication </a:t>
            </a:r>
            <a:r>
              <a:rPr lang="fr-BE" b="0" i="0" dirty="0" err="1">
                <a:solidFill>
                  <a:srgbClr val="F9F9F9"/>
                </a:solidFill>
                <a:effectLst/>
                <a:latin typeface="Söhne"/>
              </a:rPr>
              <a:t>systems</a:t>
            </a:r>
            <a:r>
              <a:rPr lang="fr-BE" b="0" i="0" dirty="0">
                <a:solidFill>
                  <a:srgbClr val="F9F9F9"/>
                </a:solidFill>
                <a:effectLst/>
                <a:latin typeface="Söhne"/>
              </a:rPr>
              <a:t> and </a:t>
            </a:r>
            <a:r>
              <a:rPr lang="fr-BE" b="0" i="0" dirty="0" err="1">
                <a:solidFill>
                  <a:srgbClr val="F9F9F9"/>
                </a:solidFill>
                <a:effectLst/>
                <a:latin typeface="Söhne"/>
              </a:rPr>
              <a:t>sensors</a:t>
            </a:r>
            <a:r>
              <a:rPr lang="fr-BE" b="0" i="0" dirty="0">
                <a:solidFill>
                  <a:srgbClr val="F9F9F9"/>
                </a:solidFill>
                <a:effectLst/>
                <a:latin typeface="Söhne"/>
              </a:rPr>
              <a:t> for </a:t>
            </a:r>
            <a:r>
              <a:rPr lang="fr-BE" b="0" i="0" dirty="0" err="1">
                <a:solidFill>
                  <a:srgbClr val="F9F9F9"/>
                </a:solidFill>
                <a:effectLst/>
                <a:latin typeface="Söhne"/>
              </a:rPr>
              <a:t>defense</a:t>
            </a:r>
            <a:r>
              <a:rPr lang="fr-BE" b="0" i="0" dirty="0">
                <a:solidFill>
                  <a:srgbClr val="F9F9F9"/>
                </a:solidFill>
                <a:effectLst/>
                <a:latin typeface="Söhne"/>
              </a:rPr>
              <a:t> </a:t>
            </a:r>
            <a:r>
              <a:rPr lang="fr-BE" b="0" i="0" dirty="0" err="1">
                <a:solidFill>
                  <a:srgbClr val="F9F9F9"/>
                </a:solidFill>
                <a:effectLst/>
                <a:latin typeface="Söhne"/>
              </a:rPr>
              <a:t>sectors</a:t>
            </a:r>
            <a:r>
              <a:rPr lang="fr-BE" b="0" i="0" dirty="0">
                <a:solidFill>
                  <a:srgbClr val="F9F9F9"/>
                </a:solidFill>
                <a:effectLst/>
                <a:latin typeface="Söhne"/>
              </a:rPr>
              <a:t>. </a:t>
            </a:r>
            <a:r>
              <a:rPr lang="fr-BE" b="0" i="0" dirty="0" err="1">
                <a:solidFill>
                  <a:srgbClr val="F9F9F9"/>
                </a:solidFill>
                <a:effectLst/>
                <a:latin typeface="Söhne"/>
              </a:rPr>
              <a:t>Develops</a:t>
            </a:r>
            <a:r>
              <a:rPr lang="fr-BE" b="0" i="0" dirty="0">
                <a:solidFill>
                  <a:srgbClr val="F9F9F9"/>
                </a:solidFill>
                <a:effectLst/>
                <a:latin typeface="Söhne"/>
              </a:rPr>
              <a:t> </a:t>
            </a:r>
            <a:r>
              <a:rPr lang="fr-BE" b="0" i="0" dirty="0" err="1">
                <a:solidFill>
                  <a:srgbClr val="F9F9F9"/>
                </a:solidFill>
                <a:effectLst/>
                <a:latin typeface="Söhne"/>
              </a:rPr>
              <a:t>cryptographic</a:t>
            </a:r>
            <a:r>
              <a:rPr lang="fr-BE" b="0" i="0" dirty="0">
                <a:solidFill>
                  <a:srgbClr val="F9F9F9"/>
                </a:solidFill>
                <a:effectLst/>
                <a:latin typeface="Söhne"/>
              </a:rPr>
              <a:t> solutions and </a:t>
            </a:r>
            <a:r>
              <a:rPr lang="fr-BE" b="0" i="0" dirty="0" err="1">
                <a:solidFill>
                  <a:srgbClr val="F9F9F9"/>
                </a:solidFill>
                <a:effectLst/>
                <a:latin typeface="Söhne"/>
              </a:rPr>
              <a:t>cybersecurity</a:t>
            </a:r>
            <a:r>
              <a:rPr lang="fr-BE" b="0" i="0" dirty="0">
                <a:solidFill>
                  <a:srgbClr val="F9F9F9"/>
                </a:solidFill>
                <a:effectLst/>
                <a:latin typeface="Söhne"/>
              </a:rPr>
              <a:t> </a:t>
            </a:r>
            <a:r>
              <a:rPr lang="fr-BE" b="0" i="0" dirty="0" err="1">
                <a:solidFill>
                  <a:srgbClr val="F9F9F9"/>
                </a:solidFill>
                <a:effectLst/>
                <a:latin typeface="Söhne"/>
              </a:rPr>
              <a:t>products</a:t>
            </a:r>
            <a:r>
              <a:rPr lang="fr-BE" b="0" i="0" dirty="0">
                <a:solidFill>
                  <a:srgbClr val="F9F9F9"/>
                </a:solidFill>
                <a:effectLst/>
                <a:latin typeface="Söhne"/>
              </a:rPr>
              <a:t>. </a:t>
            </a:r>
            <a:r>
              <a:rPr lang="fr-BE" b="0" i="0" dirty="0" err="1">
                <a:solidFill>
                  <a:srgbClr val="F9F9F9"/>
                </a:solidFill>
                <a:effectLst/>
                <a:latin typeface="Söhne"/>
              </a:rPr>
              <a:t>Involved</a:t>
            </a:r>
            <a:r>
              <a:rPr lang="fr-BE" b="0" i="0" dirty="0">
                <a:solidFill>
                  <a:srgbClr val="F9F9F9"/>
                </a:solidFill>
                <a:effectLst/>
                <a:latin typeface="Söhne"/>
              </a:rPr>
              <a:t> in NATO programs and </a:t>
            </a:r>
            <a:r>
              <a:rPr lang="fr-BE" b="0" i="0" dirty="0" err="1">
                <a:solidFill>
                  <a:srgbClr val="F9F9F9"/>
                </a:solidFill>
                <a:effectLst/>
                <a:latin typeface="Söhne"/>
              </a:rPr>
              <a:t>cryptographic</a:t>
            </a:r>
            <a:r>
              <a:rPr lang="fr-BE" b="0" i="0" dirty="0">
                <a:solidFill>
                  <a:srgbClr val="F9F9F9"/>
                </a:solidFill>
                <a:effectLst/>
                <a:latin typeface="Söhne"/>
              </a:rPr>
              <a:t> suite </a:t>
            </a:r>
            <a:r>
              <a:rPr lang="fr-BE" b="0" i="0" dirty="0" err="1">
                <a:solidFill>
                  <a:srgbClr val="F9F9F9"/>
                </a:solidFill>
                <a:effectLst/>
                <a:latin typeface="Söhne"/>
              </a:rPr>
              <a:t>development</a:t>
            </a:r>
            <a:r>
              <a:rPr lang="fr-BE" b="0" i="0" dirty="0">
                <a:solidFill>
                  <a:srgbClr val="F9F9F9"/>
                </a:solidFill>
                <a:effectLst/>
                <a:latin typeface="Söhne"/>
              </a:rPr>
              <a:t>.</a:t>
            </a:r>
          </a:p>
          <a:p>
            <a:pPr marL="0" lvl="0" indent="0" algn="l" rtl="0">
              <a:spcBef>
                <a:spcPts val="0"/>
              </a:spcBef>
              <a:spcAft>
                <a:spcPts val="0"/>
              </a:spcAft>
              <a:buNone/>
            </a:pPr>
            <a:endParaRPr lang="en-US" dirty="0"/>
          </a:p>
          <a:p>
            <a:pPr marL="0" lvl="0" indent="0" algn="l" rtl="0">
              <a:spcBef>
                <a:spcPts val="0"/>
              </a:spcBef>
              <a:spcAft>
                <a:spcPts val="0"/>
              </a:spcAft>
              <a:buNone/>
            </a:pPr>
            <a:endParaRPr lang="fr-FR" dirty="0"/>
          </a:p>
          <a:p>
            <a:pPr marL="0" lvl="0" indent="0" algn="l" rtl="0">
              <a:spcBef>
                <a:spcPts val="0"/>
              </a:spcBef>
              <a:spcAft>
                <a:spcPts val="0"/>
              </a:spcAft>
              <a:buNone/>
            </a:pPr>
            <a:r>
              <a:rPr lang="fr-FR" b="1" dirty="0"/>
              <a:t>Description &amp; main innovation:</a:t>
            </a:r>
          </a:p>
          <a:p>
            <a:pPr marL="0" lvl="0" indent="0" algn="l" rtl="0">
              <a:spcBef>
                <a:spcPts val="0"/>
              </a:spcBef>
              <a:spcAft>
                <a:spcPts val="0"/>
              </a:spcAft>
              <a:buNone/>
            </a:pPr>
            <a:endParaRPr lang="fr-FR" b="1" dirty="0"/>
          </a:p>
          <a:p>
            <a:pPr marL="0" lvl="0" indent="0" algn="l" rtl="0">
              <a:spcBef>
                <a:spcPts val="0"/>
              </a:spcBef>
              <a:spcAft>
                <a:spcPts val="0"/>
              </a:spcAft>
              <a:buNone/>
            </a:pPr>
            <a:r>
              <a:rPr lang="fr-FR" b="1" dirty="0"/>
              <a:t>- </a:t>
            </a:r>
            <a:r>
              <a:rPr lang="en-US" dirty="0"/>
              <a:t>We will make use of various QKD technologies (DV-QKD, MDI-QKD, CVQKD, and satellite QKD)</a:t>
            </a:r>
            <a:endParaRPr lang="fr-FR" b="1" dirty="0"/>
          </a:p>
          <a:p>
            <a:pPr marL="0" lvl="0" indent="0" algn="l" rtl="0">
              <a:spcBef>
                <a:spcPts val="0"/>
              </a:spcBef>
              <a:spcAft>
                <a:spcPts val="0"/>
              </a:spcAft>
              <a:buNone/>
            </a:pPr>
            <a:endParaRPr lang="fr-FR" b="1" dirty="0"/>
          </a:p>
          <a:p>
            <a:pPr marL="0" lvl="0" indent="0" algn="l" rtl="0">
              <a:spcBef>
                <a:spcPts val="0"/>
              </a:spcBef>
              <a:spcAft>
                <a:spcPts val="0"/>
              </a:spcAft>
              <a:buNone/>
            </a:pPr>
            <a:r>
              <a:rPr lang="fr-FR" b="1" dirty="0"/>
              <a:t>- </a:t>
            </a:r>
            <a:r>
              <a:rPr lang="en-US" dirty="0"/>
              <a:t>QKD link to Luxembourg, a neighbor country, and preparation of further cross-border links with the Netherlands, France and Germany</a:t>
            </a:r>
          </a:p>
          <a:p>
            <a:pPr marL="0" lvl="0" indent="0" algn="l" rtl="0">
              <a:spcBef>
                <a:spcPts val="0"/>
              </a:spcBef>
              <a:spcAft>
                <a:spcPts val="0"/>
              </a:spcAft>
              <a:buNone/>
            </a:pPr>
            <a:endParaRPr lang="en-US" b="1" dirty="0"/>
          </a:p>
          <a:p>
            <a:pPr marL="0" lvl="0" indent="0" algn="l" rtl="0">
              <a:spcBef>
                <a:spcPts val="0"/>
              </a:spcBef>
              <a:spcAft>
                <a:spcPts val="0"/>
              </a:spcAft>
              <a:buNone/>
            </a:pPr>
            <a:r>
              <a:rPr lang="en-US" b="0" dirty="0"/>
              <a:t>- quick description of the different work packages</a:t>
            </a:r>
            <a:endParaRPr lang="fr-FR" b="0" dirty="0"/>
          </a:p>
          <a:p>
            <a:pPr marL="0" lvl="0" indent="0" algn="l" rtl="0">
              <a:spcBef>
                <a:spcPts val="0"/>
              </a:spcBef>
              <a:spcAft>
                <a:spcPts val="0"/>
              </a:spcAft>
              <a:buNone/>
            </a:pPr>
            <a:endParaRPr lang="fr-FR" b="0" dirty="0"/>
          </a:p>
          <a:p>
            <a:pPr marL="0" lvl="0" indent="0" algn="l" rtl="0">
              <a:spcBef>
                <a:spcPts val="0"/>
              </a:spcBef>
              <a:spcAft>
                <a:spcPts val="0"/>
              </a:spcAft>
              <a:buNone/>
            </a:pPr>
            <a:r>
              <a:rPr lang="fr-FR" b="0" dirty="0"/>
              <a:t>- main innovation = Quantum key distribution</a:t>
            </a:r>
            <a:endParaRPr lang="fr-FR" b="1" dirty="0"/>
          </a:p>
          <a:p>
            <a:pPr marL="0" lvl="0" indent="0" algn="l" rtl="0">
              <a:spcBef>
                <a:spcPts val="0"/>
              </a:spcBef>
              <a:spcAft>
                <a:spcPts val="0"/>
              </a:spcAft>
              <a:buNone/>
            </a:pPr>
            <a:endParaRPr lang="fr-FR" dirty="0"/>
          </a:p>
          <a:p>
            <a:pPr marL="0" lvl="0" indent="0" algn="l" rtl="0">
              <a:spcBef>
                <a:spcPts val="0"/>
              </a:spcBef>
              <a:spcAft>
                <a:spcPts val="0"/>
              </a:spcAft>
              <a:buNone/>
            </a:pPr>
            <a:r>
              <a:rPr lang="en-US" b="1" noProof="0" dirty="0"/>
              <a:t>Achievements</a:t>
            </a:r>
            <a:r>
              <a:rPr lang="fr-FR" b="1" dirty="0"/>
              <a:t>:</a:t>
            </a:r>
          </a:p>
          <a:p>
            <a:pPr marL="0" lvl="0" indent="0" algn="l" rtl="0">
              <a:spcBef>
                <a:spcPts val="0"/>
              </a:spcBef>
              <a:spcAft>
                <a:spcPts val="0"/>
              </a:spcAft>
              <a:buNone/>
            </a:pPr>
            <a:endParaRPr lang="fr-FR" b="1" dirty="0"/>
          </a:p>
          <a:p>
            <a:pPr algn="l" rtl="0" fontAlgn="base">
              <a:buFont typeface="Arial" panose="020B0604020202020204" pitchFamily="34" charset="0"/>
              <a:buChar char="•"/>
            </a:pPr>
            <a:r>
              <a:rPr lang="nl-NL" sz="1800" b="0" i="0" u="none" strike="noStrike" dirty="0">
                <a:solidFill>
                  <a:srgbClr val="706F6F"/>
                </a:solidFill>
                <a:effectLst/>
                <a:latin typeface="Arial" panose="020B0604020202020204" pitchFamily="34" charset="0"/>
              </a:rPr>
              <a:t>3 QKD systems </a:t>
            </a:r>
            <a:r>
              <a:rPr lang="nl-NL" sz="1800" b="0" i="0" u="none" strike="noStrike" dirty="0" err="1">
                <a:solidFill>
                  <a:srgbClr val="706F6F"/>
                </a:solidFill>
                <a:effectLst/>
                <a:latin typeface="Arial" panose="020B0604020202020204" pitchFamily="34" charset="0"/>
              </a:rPr>
              <a:t>already</a:t>
            </a:r>
            <a:r>
              <a:rPr lang="nl-NL" sz="1800" b="0" i="0" u="none" strike="noStrike" dirty="0">
                <a:solidFill>
                  <a:srgbClr val="706F6F"/>
                </a:solidFill>
                <a:effectLst/>
                <a:latin typeface="Arial" panose="020B0604020202020204" pitchFamily="34" charset="0"/>
              </a:rPr>
              <a:t> </a:t>
            </a:r>
            <a:r>
              <a:rPr lang="nl-NL" sz="1800" b="0" i="0" u="none" strike="noStrike" dirty="0" err="1">
                <a:solidFill>
                  <a:srgbClr val="706F6F"/>
                </a:solidFill>
                <a:effectLst/>
                <a:latin typeface="Arial" panose="020B0604020202020204" pitchFamily="34" charset="0"/>
              </a:rPr>
              <a:t>delivered</a:t>
            </a:r>
            <a:r>
              <a:rPr lang="nl-NL" sz="1800" b="0" i="0" u="none" strike="noStrike" dirty="0">
                <a:solidFill>
                  <a:srgbClr val="706F6F"/>
                </a:solidFill>
                <a:effectLst/>
                <a:latin typeface="Arial" panose="020B0604020202020204" pitchFamily="34" charset="0"/>
              </a:rPr>
              <a:t>: </a:t>
            </a:r>
            <a:r>
              <a:rPr lang="en-US" sz="1800" b="0" i="0" dirty="0">
                <a:solidFill>
                  <a:srgbClr val="000000"/>
                </a:solidFill>
                <a:effectLst/>
                <a:latin typeface="Arial" panose="020B0604020202020204" pitchFamily="34" charset="0"/>
              </a:rPr>
              <a:t>​</a:t>
            </a:r>
            <a:endParaRPr lang="en-US" b="0" i="0" dirty="0">
              <a:solidFill>
                <a:srgbClr val="706F6F"/>
              </a:solidFill>
              <a:effectLst/>
              <a:latin typeface="Arial" panose="020B0604020202020204" pitchFamily="34" charset="0"/>
            </a:endParaRPr>
          </a:p>
          <a:p>
            <a:pPr lvl="1" algn="l" rtl="0" fontAlgn="base">
              <a:buFont typeface="Arial" panose="020B0604020202020204" pitchFamily="34" charset="0"/>
              <a:buChar char="•"/>
            </a:pPr>
            <a:r>
              <a:rPr lang="nl-NL" sz="1800" b="0" i="0" u="none" strike="noStrike" dirty="0">
                <a:solidFill>
                  <a:srgbClr val="706F6F"/>
                </a:solidFill>
                <a:effectLst/>
                <a:latin typeface="Arial" panose="020B0604020202020204" pitchFamily="34" charset="0"/>
              </a:rPr>
              <a:t>1 pair CV-QKD </a:t>
            </a:r>
            <a:r>
              <a:rPr lang="nl-NL" sz="1800" b="0" i="0" u="none" strike="noStrike" dirty="0" err="1">
                <a:solidFill>
                  <a:srgbClr val="706F6F"/>
                </a:solidFill>
                <a:effectLst/>
                <a:latin typeface="Arial" panose="020B0604020202020204" pitchFamily="34" charset="0"/>
              </a:rPr>
              <a:t>LuxQuanta</a:t>
            </a:r>
            <a:r>
              <a:rPr lang="nl-NL" sz="1800" b="0" i="0" u="none" strike="noStrike" dirty="0">
                <a:solidFill>
                  <a:srgbClr val="706F6F"/>
                </a:solidFill>
                <a:effectLst/>
                <a:latin typeface="Arial" panose="020B0604020202020204" pitchFamily="34" charset="0"/>
              </a:rPr>
              <a:t> (Spain)</a:t>
            </a:r>
            <a:r>
              <a:rPr lang="nl-NL" sz="1800" b="0" i="0" dirty="0">
                <a:solidFill>
                  <a:srgbClr val="000000"/>
                </a:solidFill>
                <a:effectLst/>
                <a:latin typeface="Arial" panose="020B0604020202020204" pitchFamily="34" charset="0"/>
              </a:rPr>
              <a:t>​</a:t>
            </a:r>
            <a:endParaRPr lang="nl-NL" b="0" i="0" dirty="0">
              <a:solidFill>
                <a:srgbClr val="706F6F"/>
              </a:solidFill>
              <a:effectLst/>
              <a:latin typeface="Arial" panose="020B0604020202020204" pitchFamily="34" charset="0"/>
            </a:endParaRPr>
          </a:p>
          <a:p>
            <a:pPr lvl="1" algn="l" rtl="0" fontAlgn="base">
              <a:buFont typeface="Arial" panose="020B0604020202020204" pitchFamily="34" charset="0"/>
              <a:buChar char="•"/>
            </a:pPr>
            <a:r>
              <a:rPr lang="nl-NL" sz="1800" b="0" i="0" u="none" strike="noStrike" dirty="0">
                <a:solidFill>
                  <a:srgbClr val="706F6F"/>
                </a:solidFill>
                <a:effectLst/>
                <a:latin typeface="Arial" panose="020B0604020202020204" pitchFamily="34" charset="0"/>
              </a:rPr>
              <a:t>1 pair DV-QKD ID-</a:t>
            </a:r>
            <a:r>
              <a:rPr lang="nl-NL" sz="1800" b="0" i="0" u="none" strike="noStrike" dirty="0" err="1">
                <a:solidFill>
                  <a:srgbClr val="706F6F"/>
                </a:solidFill>
                <a:effectLst/>
                <a:latin typeface="Arial" panose="020B0604020202020204" pitchFamily="34" charset="0"/>
              </a:rPr>
              <a:t>Quantique</a:t>
            </a:r>
            <a:r>
              <a:rPr lang="nl-NL" sz="1800" b="0" i="0" u="none" strike="noStrike" dirty="0">
                <a:solidFill>
                  <a:srgbClr val="706F6F"/>
                </a:solidFill>
                <a:effectLst/>
                <a:latin typeface="Arial" panose="020B0604020202020204" pitchFamily="34" charset="0"/>
              </a:rPr>
              <a:t> (Swiss – Non-27EU)  </a:t>
            </a:r>
            <a:r>
              <a:rPr lang="nl-NL" sz="1800" b="0" i="0" dirty="0">
                <a:solidFill>
                  <a:srgbClr val="000000"/>
                </a:solidFill>
                <a:effectLst/>
                <a:latin typeface="Arial" panose="020B0604020202020204" pitchFamily="34" charset="0"/>
              </a:rPr>
              <a:t>​</a:t>
            </a:r>
            <a:endParaRPr lang="nl-NL" b="0" i="0" dirty="0">
              <a:solidFill>
                <a:srgbClr val="706F6F"/>
              </a:solidFill>
              <a:effectLst/>
              <a:latin typeface="Arial" panose="020B0604020202020204" pitchFamily="34" charset="0"/>
            </a:endParaRPr>
          </a:p>
          <a:p>
            <a:pPr lvl="1" algn="l" rtl="0" fontAlgn="base">
              <a:buFont typeface="Arial" panose="020B0604020202020204" pitchFamily="34" charset="0"/>
              <a:buChar char="•"/>
            </a:pPr>
            <a:r>
              <a:rPr lang="nl-NL" sz="1800" b="0" i="0" u="none" strike="noStrike" dirty="0">
                <a:solidFill>
                  <a:srgbClr val="706F6F"/>
                </a:solidFill>
                <a:effectLst/>
                <a:latin typeface="Arial" panose="020B0604020202020204" pitchFamily="34" charset="0"/>
              </a:rPr>
              <a:t>1 pair DV-QKD </a:t>
            </a:r>
            <a:r>
              <a:rPr lang="nl-NL" sz="1800" b="0" i="0" u="none" strike="noStrike" dirty="0" err="1">
                <a:solidFill>
                  <a:srgbClr val="706F6F"/>
                </a:solidFill>
                <a:effectLst/>
                <a:latin typeface="Arial" panose="020B0604020202020204" pitchFamily="34" charset="0"/>
              </a:rPr>
              <a:t>Think</a:t>
            </a:r>
            <a:r>
              <a:rPr lang="nl-NL" sz="1800" b="0" i="0" u="none" strike="noStrike" dirty="0">
                <a:solidFill>
                  <a:srgbClr val="706F6F"/>
                </a:solidFill>
                <a:effectLst/>
                <a:latin typeface="Arial" panose="020B0604020202020204" pitchFamily="34" charset="0"/>
              </a:rPr>
              <a:t> Quantum (Italy)</a:t>
            </a:r>
          </a:p>
          <a:p>
            <a:pPr marL="685800" lvl="1" indent="0" algn="l" rtl="0" fontAlgn="base">
              <a:buFont typeface="Arial" panose="020B0604020202020204" pitchFamily="34" charset="0"/>
              <a:buNone/>
            </a:pPr>
            <a:endParaRPr lang="nl-NL" sz="1800" b="0" i="0" u="none" strike="noStrike" dirty="0">
              <a:solidFill>
                <a:srgbClr val="706F6F"/>
              </a:solidFill>
              <a:effectLst/>
              <a:latin typeface="Arial" panose="020B0604020202020204" pitchFamily="34" charset="0"/>
            </a:endParaRPr>
          </a:p>
          <a:p>
            <a:pPr marL="685800" lvl="1" indent="0" algn="l" rtl="0" fontAlgn="base">
              <a:buFont typeface="Arial" panose="020B0604020202020204" pitchFamily="34" charset="0"/>
              <a:buNone/>
            </a:pPr>
            <a:r>
              <a:rPr lang="en-US" b="0" i="0" dirty="0">
                <a:solidFill>
                  <a:srgbClr val="F9F9F9"/>
                </a:solidFill>
                <a:effectLst/>
                <a:latin typeface="Söhne"/>
              </a:rPr>
              <a:t>A gateway has been developed and tested to enable secure communication between systems, ensuring interoperability and addressing availability concerns</a:t>
            </a:r>
            <a:endParaRPr lang="fr-FR" b="1" dirty="0"/>
          </a:p>
          <a:p>
            <a:pPr marL="0" lvl="0" indent="0" algn="l" rtl="0">
              <a:spcBef>
                <a:spcPts val="0"/>
              </a:spcBef>
              <a:spcAft>
                <a:spcPts val="0"/>
              </a:spcAft>
              <a:buNone/>
            </a:pPr>
            <a:endParaRPr lang="fr-FR" dirty="0"/>
          </a:p>
          <a:p>
            <a:pPr marL="0" lvl="0" indent="0" algn="l" rtl="0">
              <a:spcBef>
                <a:spcPts val="0"/>
              </a:spcBef>
              <a:spcAft>
                <a:spcPts val="0"/>
              </a:spcAft>
              <a:buNone/>
            </a:pPr>
            <a:endParaRPr lang="fr-FR" dirty="0"/>
          </a:p>
        </p:txBody>
      </p:sp>
      <p:sp>
        <p:nvSpPr>
          <p:cNvPr id="29" name="Google Shape;29;p1:notes"/>
          <p:cNvSpPr>
            <a:spLocks noGrp="1" noRot="1" noChangeAspect="1"/>
          </p:cNvSpPr>
          <p:nvPr>
            <p:ph type="sldImg" idx="2"/>
          </p:nvPr>
        </p:nvSpPr>
        <p:spPr>
          <a:xfrm>
            <a:off x="9739313" y="5257800"/>
            <a:ext cx="10034587" cy="14185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2"/>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jp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
          <p:cNvPicPr preferRelativeResize="0"/>
          <p:nvPr/>
        </p:nvPicPr>
        <p:blipFill rotWithShape="1">
          <a:blip r:embed="rId3">
            <a:alphaModFix/>
          </a:blip>
          <a:srcRect/>
          <a:stretch/>
        </p:blipFill>
        <p:spPr>
          <a:xfrm>
            <a:off x="1162050" y="3744912"/>
            <a:ext cx="21032787" cy="21185187"/>
          </a:xfrm>
          <a:prstGeom prst="rect">
            <a:avLst/>
          </a:prstGeom>
          <a:noFill/>
          <a:ln>
            <a:noFill/>
          </a:ln>
        </p:spPr>
      </p:pic>
      <p:pic>
        <p:nvPicPr>
          <p:cNvPr id="11" name="Google Shape;11;p2"/>
          <p:cNvPicPr preferRelativeResize="0"/>
          <p:nvPr/>
        </p:nvPicPr>
        <p:blipFill rotWithShape="1">
          <a:blip r:embed="rId4">
            <a:alphaModFix/>
          </a:blip>
          <a:srcRect/>
          <a:stretch/>
        </p:blipFill>
        <p:spPr>
          <a:xfrm>
            <a:off x="13901737" y="41263887"/>
            <a:ext cx="16373475" cy="1539875"/>
          </a:xfrm>
          <a:prstGeom prst="rect">
            <a:avLst/>
          </a:prstGeom>
          <a:noFill/>
          <a:ln>
            <a:noFill/>
          </a:ln>
        </p:spPr>
      </p:pic>
      <p:pic>
        <p:nvPicPr>
          <p:cNvPr id="12" name="Google Shape;12;p2"/>
          <p:cNvPicPr preferRelativeResize="0"/>
          <p:nvPr/>
        </p:nvPicPr>
        <p:blipFill rotWithShape="1">
          <a:blip r:embed="rId5">
            <a:alphaModFix/>
          </a:blip>
          <a:srcRect/>
          <a:stretch/>
        </p:blipFill>
        <p:spPr>
          <a:xfrm>
            <a:off x="520700" y="87312"/>
            <a:ext cx="11179175" cy="3889375"/>
          </a:xfrm>
          <a:prstGeom prst="rect">
            <a:avLst/>
          </a:prstGeom>
          <a:noFill/>
          <a:ln>
            <a:noFill/>
          </a:ln>
        </p:spPr>
      </p:pic>
      <p:pic>
        <p:nvPicPr>
          <p:cNvPr id="13" name="Google Shape;13;p2"/>
          <p:cNvPicPr preferRelativeResize="0"/>
          <p:nvPr/>
        </p:nvPicPr>
        <p:blipFill rotWithShape="1">
          <a:blip r:embed="rId6">
            <a:alphaModFix/>
          </a:blip>
          <a:srcRect/>
          <a:stretch/>
        </p:blipFill>
        <p:spPr>
          <a:xfrm>
            <a:off x="4841875" y="41047987"/>
            <a:ext cx="2014537" cy="811212"/>
          </a:xfrm>
          <a:prstGeom prst="rect">
            <a:avLst/>
          </a:prstGeom>
          <a:noFill/>
          <a:ln>
            <a:noFill/>
          </a:ln>
        </p:spPr>
      </p:pic>
      <p:pic>
        <p:nvPicPr>
          <p:cNvPr id="14" name="Google Shape;14;p2"/>
          <p:cNvPicPr preferRelativeResize="0"/>
          <p:nvPr/>
        </p:nvPicPr>
        <p:blipFill rotWithShape="1">
          <a:blip r:embed="rId7">
            <a:alphaModFix/>
          </a:blip>
          <a:srcRect/>
          <a:stretch/>
        </p:blipFill>
        <p:spPr>
          <a:xfrm>
            <a:off x="2616200" y="41146412"/>
            <a:ext cx="1863725" cy="512762"/>
          </a:xfrm>
          <a:prstGeom prst="rect">
            <a:avLst/>
          </a:prstGeom>
          <a:noFill/>
          <a:ln>
            <a:noFill/>
          </a:ln>
        </p:spPr>
      </p:pic>
      <p:pic>
        <p:nvPicPr>
          <p:cNvPr id="15" name="Google Shape;15;p2"/>
          <p:cNvPicPr preferRelativeResize="0"/>
          <p:nvPr/>
        </p:nvPicPr>
        <p:blipFill rotWithShape="1">
          <a:blip r:embed="rId8">
            <a:alphaModFix/>
          </a:blip>
          <a:srcRect/>
          <a:stretch/>
        </p:blipFill>
        <p:spPr>
          <a:xfrm>
            <a:off x="736600" y="42089387"/>
            <a:ext cx="1597025" cy="266700"/>
          </a:xfrm>
          <a:prstGeom prst="rect">
            <a:avLst/>
          </a:prstGeom>
          <a:noFill/>
          <a:ln>
            <a:noFill/>
          </a:ln>
        </p:spPr>
      </p:pic>
      <p:pic>
        <p:nvPicPr>
          <p:cNvPr id="16" name="Google Shape;16;p2"/>
          <p:cNvPicPr preferRelativeResize="0"/>
          <p:nvPr/>
        </p:nvPicPr>
        <p:blipFill rotWithShape="1">
          <a:blip r:embed="rId9">
            <a:alphaModFix/>
          </a:blip>
          <a:srcRect t="65942"/>
          <a:stretch/>
        </p:blipFill>
        <p:spPr>
          <a:xfrm>
            <a:off x="6859587" y="41062275"/>
            <a:ext cx="1941512" cy="927100"/>
          </a:xfrm>
          <a:prstGeom prst="rect">
            <a:avLst/>
          </a:prstGeom>
          <a:noFill/>
          <a:ln>
            <a:noFill/>
          </a:ln>
        </p:spPr>
      </p:pic>
      <p:pic>
        <p:nvPicPr>
          <p:cNvPr id="17" name="Google Shape;17;p2"/>
          <p:cNvPicPr preferRelativeResize="0"/>
          <p:nvPr/>
        </p:nvPicPr>
        <p:blipFill rotWithShape="1">
          <a:blip r:embed="rId10">
            <a:alphaModFix/>
          </a:blip>
          <a:srcRect/>
          <a:stretch/>
        </p:blipFill>
        <p:spPr>
          <a:xfrm>
            <a:off x="4705350" y="41995725"/>
            <a:ext cx="2151062" cy="422275"/>
          </a:xfrm>
          <a:prstGeom prst="rect">
            <a:avLst/>
          </a:prstGeom>
          <a:noFill/>
          <a:ln>
            <a:noFill/>
          </a:ln>
        </p:spPr>
      </p:pic>
      <p:pic>
        <p:nvPicPr>
          <p:cNvPr id="18" name="Google Shape;18;p2"/>
          <p:cNvPicPr preferRelativeResize="0"/>
          <p:nvPr/>
        </p:nvPicPr>
        <p:blipFill rotWithShape="1">
          <a:blip r:embed="rId11">
            <a:alphaModFix/>
          </a:blip>
          <a:srcRect/>
          <a:stretch/>
        </p:blipFill>
        <p:spPr>
          <a:xfrm>
            <a:off x="9088437" y="41132125"/>
            <a:ext cx="623887" cy="1423987"/>
          </a:xfrm>
          <a:prstGeom prst="rect">
            <a:avLst/>
          </a:prstGeom>
          <a:noFill/>
          <a:ln>
            <a:noFill/>
          </a:ln>
        </p:spPr>
      </p:pic>
      <p:pic>
        <p:nvPicPr>
          <p:cNvPr id="19" name="Google Shape;19;p2"/>
          <p:cNvPicPr preferRelativeResize="0"/>
          <p:nvPr/>
        </p:nvPicPr>
        <p:blipFill rotWithShape="1">
          <a:blip r:embed="rId12">
            <a:alphaModFix/>
          </a:blip>
          <a:srcRect/>
          <a:stretch/>
        </p:blipFill>
        <p:spPr>
          <a:xfrm>
            <a:off x="2381250" y="41824275"/>
            <a:ext cx="2247900" cy="792162"/>
          </a:xfrm>
          <a:prstGeom prst="rect">
            <a:avLst/>
          </a:prstGeom>
          <a:noFill/>
          <a:ln>
            <a:noFill/>
          </a:ln>
        </p:spPr>
      </p:pic>
      <p:pic>
        <p:nvPicPr>
          <p:cNvPr id="20" name="Google Shape;20;p2"/>
          <p:cNvPicPr preferRelativeResize="0"/>
          <p:nvPr/>
        </p:nvPicPr>
        <p:blipFill rotWithShape="1">
          <a:blip r:embed="rId13">
            <a:alphaModFix/>
          </a:blip>
          <a:srcRect/>
          <a:stretch/>
        </p:blipFill>
        <p:spPr>
          <a:xfrm>
            <a:off x="7072312" y="41924287"/>
            <a:ext cx="1724025" cy="601662"/>
          </a:xfrm>
          <a:prstGeom prst="rect">
            <a:avLst/>
          </a:prstGeom>
          <a:noFill/>
          <a:ln>
            <a:noFill/>
          </a:ln>
        </p:spPr>
      </p:pic>
      <p:pic>
        <p:nvPicPr>
          <p:cNvPr id="21" name="Google Shape;21;p2"/>
          <p:cNvPicPr preferRelativeResize="0"/>
          <p:nvPr/>
        </p:nvPicPr>
        <p:blipFill rotWithShape="1">
          <a:blip r:embed="rId14">
            <a:alphaModFix/>
          </a:blip>
          <a:srcRect/>
          <a:stretch/>
        </p:blipFill>
        <p:spPr>
          <a:xfrm>
            <a:off x="271462" y="40916225"/>
            <a:ext cx="2232025" cy="10572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hyperlink" Target="mailto:Dries.VanThourhout@UGent.be" TargetMode="External"/><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hyperlink" Target="mailto:Giacomo.carrara@Ugent.be" TargetMode="External"/><Relationship Id="rId2" Type="http://schemas.openxmlformats.org/officeDocument/2006/relationships/notesSlide" Target="../notesSlides/notesSlide1.xml"/><Relationship Id="rId16"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hyperlink" Target="mailto:Karel.Dumon@imec.be" TargetMode="External"/><Relationship Id="rId5" Type="http://schemas.openxmlformats.org/officeDocument/2006/relationships/image" Target="../media/image15.png"/><Relationship Id="rId15" Type="http://schemas.openxmlformats.org/officeDocument/2006/relationships/image" Target="../media/image21.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hyperlink" Target="mailto:Baptiste.dewasseige@UCLouvain.be"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30"/>
        <p:cNvGrpSpPr/>
        <p:nvPr/>
      </p:nvGrpSpPr>
      <p:grpSpPr>
        <a:xfrm>
          <a:off x="0" y="0"/>
          <a:ext cx="0" cy="0"/>
          <a:chOff x="0" y="0"/>
          <a:chExt cx="0" cy="0"/>
        </a:xfrm>
      </p:grpSpPr>
      <p:cxnSp>
        <p:nvCxnSpPr>
          <p:cNvPr id="31" name="Google Shape;31;p1"/>
          <p:cNvCxnSpPr/>
          <p:nvPr/>
        </p:nvCxnSpPr>
        <p:spPr>
          <a:xfrm>
            <a:off x="1203325" y="4121150"/>
            <a:ext cx="28225200" cy="0"/>
          </a:xfrm>
          <a:prstGeom prst="straightConnector1">
            <a:avLst/>
          </a:prstGeom>
          <a:noFill/>
          <a:ln w="152400" cap="flat" cmpd="sng">
            <a:solidFill>
              <a:srgbClr val="C00000"/>
            </a:solidFill>
            <a:prstDash val="solid"/>
            <a:miter lim="800000"/>
            <a:headEnd type="none" w="med" len="med"/>
            <a:tailEnd type="none" w="med" len="med"/>
          </a:ln>
        </p:spPr>
      </p:cxnSp>
      <p:sp>
        <p:nvSpPr>
          <p:cNvPr id="32" name="Google Shape;32;p1"/>
          <p:cNvSpPr txBox="1"/>
          <p:nvPr/>
        </p:nvSpPr>
        <p:spPr>
          <a:xfrm>
            <a:off x="1050925" y="7258050"/>
            <a:ext cx="28020962" cy="1293000"/>
          </a:xfrm>
          <a:prstGeom prst="rect">
            <a:avLst/>
          </a:prstGeom>
          <a:solidFill>
            <a:srgbClr val="D9D9D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F5597"/>
              </a:buClr>
              <a:buSzPts val="7800"/>
              <a:buFont typeface="Arial"/>
              <a:buNone/>
            </a:pPr>
            <a:r>
              <a:rPr lang="en-US" sz="7800" b="1" i="0" u="none" strike="noStrike" cap="none" dirty="0">
                <a:solidFill>
                  <a:srgbClr val="2F5597"/>
                </a:solidFill>
                <a:sym typeface="Arial"/>
              </a:rPr>
              <a:t>  </a:t>
            </a:r>
            <a:r>
              <a:rPr lang="en-US" sz="7200" b="1" i="0" u="none" strike="noStrike" cap="none" dirty="0">
                <a:solidFill>
                  <a:schemeClr val="dk1"/>
                </a:solidFill>
                <a:sym typeface="Arial"/>
              </a:rPr>
              <a:t>Background and challenges</a:t>
            </a:r>
            <a:endParaRPr lang="en-US" dirty="0"/>
          </a:p>
        </p:txBody>
      </p:sp>
      <p:cxnSp>
        <p:nvCxnSpPr>
          <p:cNvPr id="33" name="Google Shape;33;p1"/>
          <p:cNvCxnSpPr/>
          <p:nvPr/>
        </p:nvCxnSpPr>
        <p:spPr>
          <a:xfrm>
            <a:off x="1085575" y="16649700"/>
            <a:ext cx="28226400" cy="0"/>
          </a:xfrm>
          <a:prstGeom prst="straightConnector1">
            <a:avLst/>
          </a:prstGeom>
          <a:noFill/>
          <a:ln w="76200" cap="flat" cmpd="sng">
            <a:solidFill>
              <a:srgbClr val="C00000"/>
            </a:solidFill>
            <a:prstDash val="solid"/>
            <a:miter lim="800000"/>
            <a:headEnd type="none" w="med" len="med"/>
            <a:tailEnd type="none" w="med" len="med"/>
          </a:ln>
        </p:spPr>
      </p:cxnSp>
      <p:sp>
        <p:nvSpPr>
          <p:cNvPr id="35" name="Google Shape;35;p1"/>
          <p:cNvSpPr txBox="1"/>
          <p:nvPr/>
        </p:nvSpPr>
        <p:spPr>
          <a:xfrm>
            <a:off x="1087437" y="16832262"/>
            <a:ext cx="28225800" cy="1293000"/>
          </a:xfrm>
          <a:prstGeom prst="rect">
            <a:avLst/>
          </a:prstGeom>
          <a:solidFill>
            <a:srgbClr val="D9D9D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F5597"/>
              </a:buClr>
              <a:buSzPts val="7800"/>
              <a:buFont typeface="Arial"/>
              <a:buNone/>
            </a:pPr>
            <a:r>
              <a:rPr lang="en-US" sz="7800" b="1" dirty="0">
                <a:solidFill>
                  <a:schemeClr val="dk1"/>
                </a:solidFill>
              </a:rPr>
              <a:t>  </a:t>
            </a:r>
            <a:r>
              <a:rPr lang="en-US" sz="7800" b="1" i="0" u="none" strike="noStrike" cap="none" dirty="0">
                <a:solidFill>
                  <a:schemeClr val="dk1"/>
                </a:solidFill>
                <a:sym typeface="Arial"/>
              </a:rPr>
              <a:t>Description and </a:t>
            </a:r>
            <a:r>
              <a:rPr lang="en-US" sz="7800" b="1" dirty="0">
                <a:solidFill>
                  <a:schemeClr val="dk1"/>
                </a:solidFill>
              </a:rPr>
              <a:t>m</a:t>
            </a:r>
            <a:r>
              <a:rPr lang="en-US" sz="7800" b="1" i="0" u="none" strike="noStrike" cap="none" dirty="0">
                <a:solidFill>
                  <a:schemeClr val="dk1"/>
                </a:solidFill>
                <a:sym typeface="Arial"/>
              </a:rPr>
              <a:t>ain innovation </a:t>
            </a:r>
            <a:endParaRPr lang="en-US" dirty="0"/>
          </a:p>
        </p:txBody>
      </p:sp>
      <p:sp>
        <p:nvSpPr>
          <p:cNvPr id="36" name="Google Shape;36;p1"/>
          <p:cNvSpPr txBox="1"/>
          <p:nvPr/>
        </p:nvSpPr>
        <p:spPr>
          <a:xfrm>
            <a:off x="1050925" y="34304287"/>
            <a:ext cx="28298775" cy="1293812"/>
          </a:xfrm>
          <a:prstGeom prst="rect">
            <a:avLst/>
          </a:prstGeom>
          <a:solidFill>
            <a:srgbClr val="D9D9D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F5597"/>
              </a:buClr>
              <a:buSzPts val="7800"/>
              <a:buFont typeface="Arial"/>
              <a:buNone/>
            </a:pPr>
            <a:r>
              <a:rPr lang="en-US" sz="7800" b="1" i="0" u="none" strike="noStrike" cap="none" dirty="0">
                <a:solidFill>
                  <a:srgbClr val="2F5597"/>
                </a:solidFill>
                <a:sym typeface="Arial"/>
              </a:rPr>
              <a:t>   </a:t>
            </a:r>
            <a:r>
              <a:rPr lang="en-US" sz="7800" b="1" i="0" u="none" strike="noStrike" cap="none" dirty="0">
                <a:solidFill>
                  <a:schemeClr val="dk1"/>
                </a:solidFill>
                <a:sym typeface="Arial"/>
              </a:rPr>
              <a:t>Achievements</a:t>
            </a:r>
            <a:endParaRPr lang="en-US" dirty="0"/>
          </a:p>
        </p:txBody>
      </p:sp>
      <p:cxnSp>
        <p:nvCxnSpPr>
          <p:cNvPr id="37" name="Google Shape;37;p1"/>
          <p:cNvCxnSpPr/>
          <p:nvPr/>
        </p:nvCxnSpPr>
        <p:spPr>
          <a:xfrm>
            <a:off x="1050925" y="34156650"/>
            <a:ext cx="28298775" cy="0"/>
          </a:xfrm>
          <a:prstGeom prst="straightConnector1">
            <a:avLst/>
          </a:prstGeom>
          <a:noFill/>
          <a:ln w="76200" cap="flat" cmpd="sng">
            <a:solidFill>
              <a:srgbClr val="C00000"/>
            </a:solidFill>
            <a:prstDash val="solid"/>
            <a:miter lim="800000"/>
            <a:headEnd type="none" w="med" len="med"/>
            <a:tailEnd type="none" w="med" len="med"/>
          </a:ln>
        </p:spPr>
      </p:cxnSp>
      <p:cxnSp>
        <p:nvCxnSpPr>
          <p:cNvPr id="39" name="Google Shape;39;p1"/>
          <p:cNvCxnSpPr/>
          <p:nvPr/>
        </p:nvCxnSpPr>
        <p:spPr>
          <a:xfrm>
            <a:off x="1208075" y="7050075"/>
            <a:ext cx="28221000" cy="0"/>
          </a:xfrm>
          <a:prstGeom prst="straightConnector1">
            <a:avLst/>
          </a:prstGeom>
          <a:noFill/>
          <a:ln w="9525" cap="flat" cmpd="sng">
            <a:solidFill>
              <a:srgbClr val="C00000"/>
            </a:solidFill>
            <a:prstDash val="solid"/>
            <a:miter lim="800000"/>
            <a:headEnd type="none" w="med" len="med"/>
            <a:tailEnd type="none" w="med" len="med"/>
          </a:ln>
        </p:spPr>
      </p:cxnSp>
      <p:cxnSp>
        <p:nvCxnSpPr>
          <p:cNvPr id="40" name="Google Shape;40;p1"/>
          <p:cNvCxnSpPr/>
          <p:nvPr/>
        </p:nvCxnSpPr>
        <p:spPr>
          <a:xfrm>
            <a:off x="1208075" y="6326175"/>
            <a:ext cx="28220700" cy="0"/>
          </a:xfrm>
          <a:prstGeom prst="straightConnector1">
            <a:avLst/>
          </a:prstGeom>
          <a:noFill/>
          <a:ln w="76200" cap="flat" cmpd="sng">
            <a:solidFill>
              <a:srgbClr val="C00000"/>
            </a:solidFill>
            <a:prstDash val="solid"/>
            <a:miter lim="800000"/>
            <a:headEnd type="none" w="med" len="med"/>
            <a:tailEnd type="none" w="med" len="med"/>
          </a:ln>
        </p:spPr>
      </p:cxnSp>
      <p:pic>
        <p:nvPicPr>
          <p:cNvPr id="44" name="Google Shape;44;p1" descr="A black background with a black square&#10;&#10;Description automatically generated with medium confidence"/>
          <p:cNvPicPr preferRelativeResize="0"/>
          <p:nvPr/>
        </p:nvPicPr>
        <p:blipFill rotWithShape="1">
          <a:blip r:embed="rId3">
            <a:alphaModFix/>
          </a:blip>
          <a:srcRect/>
          <a:stretch/>
        </p:blipFill>
        <p:spPr>
          <a:xfrm>
            <a:off x="1203325" y="966275"/>
            <a:ext cx="6656388" cy="2408237"/>
          </a:xfrm>
          <a:prstGeom prst="rect">
            <a:avLst/>
          </a:prstGeom>
          <a:noFill/>
          <a:ln>
            <a:noFill/>
          </a:ln>
        </p:spPr>
      </p:pic>
      <p:sp>
        <p:nvSpPr>
          <p:cNvPr id="45" name="Google Shape;45;p1"/>
          <p:cNvSpPr txBox="1"/>
          <p:nvPr/>
        </p:nvSpPr>
        <p:spPr>
          <a:xfrm>
            <a:off x="1203325" y="4460875"/>
            <a:ext cx="28225800" cy="156962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9600"/>
              <a:buFont typeface="Arial"/>
              <a:buNone/>
            </a:pPr>
            <a:r>
              <a:rPr lang="en-US" sz="9600" b="1" dirty="0" err="1">
                <a:solidFill>
                  <a:schemeClr val="dk1"/>
                </a:solidFill>
              </a:rPr>
              <a:t>BeQCI</a:t>
            </a:r>
            <a:r>
              <a:rPr lang="en-US" sz="7800" b="1" i="0" u="none" dirty="0">
                <a:solidFill>
                  <a:schemeClr val="dk1"/>
                </a:solidFill>
                <a:sym typeface="Arial"/>
              </a:rPr>
              <a:t> </a:t>
            </a:r>
            <a:endParaRPr lang="en-US" dirty="0"/>
          </a:p>
        </p:txBody>
      </p:sp>
      <p:pic>
        <p:nvPicPr>
          <p:cNvPr id="46" name="Google Shape;46;p1" descr="A logo for a company&#10;&#10;Description automatically generated"/>
          <p:cNvPicPr preferRelativeResize="0"/>
          <p:nvPr/>
        </p:nvPicPr>
        <p:blipFill rotWithShape="1">
          <a:blip r:embed="rId4">
            <a:alphaModFix/>
          </a:blip>
          <a:srcRect t="17866" b="21577"/>
          <a:stretch/>
        </p:blipFill>
        <p:spPr>
          <a:xfrm>
            <a:off x="24031135" y="786625"/>
            <a:ext cx="6091666" cy="2767524"/>
          </a:xfrm>
          <a:prstGeom prst="rect">
            <a:avLst/>
          </a:prstGeom>
          <a:noFill/>
          <a:ln>
            <a:noFill/>
          </a:ln>
        </p:spPr>
      </p:pic>
      <p:sp>
        <p:nvSpPr>
          <p:cNvPr id="47" name="Google Shape;47;p1"/>
          <p:cNvSpPr/>
          <p:nvPr/>
        </p:nvSpPr>
        <p:spPr>
          <a:xfrm>
            <a:off x="14856875" y="1708688"/>
            <a:ext cx="923400" cy="923400"/>
          </a:xfrm>
          <a:prstGeom prst="ellipse">
            <a:avLst/>
          </a:prstGeom>
          <a:solidFill>
            <a:srgbClr val="C00000"/>
          </a:solid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lang="en-US" dirty="0"/>
          </a:p>
        </p:txBody>
      </p:sp>
      <p:cxnSp>
        <p:nvCxnSpPr>
          <p:cNvPr id="3" name="Google Shape;37;p1">
            <a:extLst>
              <a:ext uri="{FF2B5EF4-FFF2-40B4-BE49-F238E27FC236}">
                <a16:creationId xmlns:a16="http://schemas.microsoft.com/office/drawing/2014/main" id="{24C347F8-4CD8-4541-88E9-24C9BF775D55}"/>
              </a:ext>
            </a:extLst>
          </p:cNvPr>
          <p:cNvCxnSpPr/>
          <p:nvPr/>
        </p:nvCxnSpPr>
        <p:spPr>
          <a:xfrm>
            <a:off x="1203325" y="40299821"/>
            <a:ext cx="28298775" cy="0"/>
          </a:xfrm>
          <a:prstGeom prst="straightConnector1">
            <a:avLst/>
          </a:prstGeom>
          <a:noFill/>
          <a:ln w="76200" cap="flat" cmpd="sng">
            <a:solidFill>
              <a:srgbClr val="C00000"/>
            </a:solidFill>
            <a:prstDash val="solid"/>
            <a:miter lim="800000"/>
            <a:headEnd type="none" w="med" len="med"/>
            <a:tailEnd type="none" w="med" len="med"/>
          </a:ln>
        </p:spPr>
      </p:cxnSp>
      <p:sp>
        <p:nvSpPr>
          <p:cNvPr id="4" name="TextBox 1">
            <a:extLst>
              <a:ext uri="{FF2B5EF4-FFF2-40B4-BE49-F238E27FC236}">
                <a16:creationId xmlns:a16="http://schemas.microsoft.com/office/drawing/2014/main" id="{145A9F8B-B2ED-80AF-76A3-301F68356B3D}"/>
              </a:ext>
            </a:extLst>
          </p:cNvPr>
          <p:cNvSpPr txBox="1">
            <a:spLocks noChangeArrowheads="1"/>
          </p:cNvSpPr>
          <p:nvPr/>
        </p:nvSpPr>
        <p:spPr bwMode="auto">
          <a:xfrm>
            <a:off x="1050925" y="40969532"/>
            <a:ext cx="2038667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pt-PT"/>
            </a:defPPr>
            <a:lvl1pPr algn="l" rtl="0" eaLnBrk="0" fontAlgn="base" hangingPunct="0">
              <a:spcBef>
                <a:spcPct val="0"/>
              </a:spcBef>
              <a:spcAft>
                <a:spcPct val="0"/>
              </a:spcAft>
              <a:defRPr sz="7800" kern="1200">
                <a:solidFill>
                  <a:schemeClr val="tx1"/>
                </a:solidFill>
                <a:latin typeface="Arial" panose="020B0604020202020204" pitchFamily="34" charset="0"/>
                <a:ea typeface="+mn-ea"/>
                <a:cs typeface="+mn-cs"/>
              </a:defRPr>
            </a:lvl1pPr>
            <a:lvl2pPr marL="441325" indent="15875" algn="l" rtl="0" eaLnBrk="0" fontAlgn="base" hangingPunct="0">
              <a:spcBef>
                <a:spcPct val="0"/>
              </a:spcBef>
              <a:spcAft>
                <a:spcPct val="0"/>
              </a:spcAft>
              <a:defRPr sz="7800" kern="1200">
                <a:solidFill>
                  <a:schemeClr val="tx1"/>
                </a:solidFill>
                <a:latin typeface="Arial" panose="020B0604020202020204" pitchFamily="34" charset="0"/>
                <a:ea typeface="+mn-ea"/>
                <a:cs typeface="+mn-cs"/>
              </a:defRPr>
            </a:lvl2pPr>
            <a:lvl3pPr marL="882650" indent="31750" algn="l" rtl="0" eaLnBrk="0" fontAlgn="base" hangingPunct="0">
              <a:spcBef>
                <a:spcPct val="0"/>
              </a:spcBef>
              <a:spcAft>
                <a:spcPct val="0"/>
              </a:spcAft>
              <a:defRPr sz="7800" kern="1200">
                <a:solidFill>
                  <a:schemeClr val="tx1"/>
                </a:solidFill>
                <a:latin typeface="Arial" panose="020B0604020202020204" pitchFamily="34" charset="0"/>
                <a:ea typeface="+mn-ea"/>
                <a:cs typeface="+mn-cs"/>
              </a:defRPr>
            </a:lvl3pPr>
            <a:lvl4pPr marL="1325563" indent="46038" algn="l" rtl="0" eaLnBrk="0" fontAlgn="base" hangingPunct="0">
              <a:spcBef>
                <a:spcPct val="0"/>
              </a:spcBef>
              <a:spcAft>
                <a:spcPct val="0"/>
              </a:spcAft>
              <a:defRPr sz="7800" kern="1200">
                <a:solidFill>
                  <a:schemeClr val="tx1"/>
                </a:solidFill>
                <a:latin typeface="Arial" panose="020B0604020202020204" pitchFamily="34" charset="0"/>
                <a:ea typeface="+mn-ea"/>
                <a:cs typeface="+mn-cs"/>
              </a:defRPr>
            </a:lvl4pPr>
            <a:lvl5pPr marL="1766888" indent="61913" algn="l" rtl="0" eaLnBrk="0" fontAlgn="base" hangingPunct="0">
              <a:spcBef>
                <a:spcPct val="0"/>
              </a:spcBef>
              <a:spcAft>
                <a:spcPct val="0"/>
              </a:spcAft>
              <a:defRPr sz="7800" kern="1200">
                <a:solidFill>
                  <a:schemeClr val="tx1"/>
                </a:solidFill>
                <a:latin typeface="Arial" panose="020B0604020202020204" pitchFamily="34" charset="0"/>
                <a:ea typeface="+mn-ea"/>
                <a:cs typeface="+mn-cs"/>
              </a:defRPr>
            </a:lvl5pPr>
            <a:lvl6pPr marL="2286000" algn="l" defTabSz="914400" rtl="0" eaLnBrk="1" latinLnBrk="0" hangingPunct="1">
              <a:defRPr sz="7800" kern="1200">
                <a:solidFill>
                  <a:schemeClr val="tx1"/>
                </a:solidFill>
                <a:latin typeface="Arial" panose="020B0604020202020204" pitchFamily="34" charset="0"/>
                <a:ea typeface="+mn-ea"/>
                <a:cs typeface="+mn-cs"/>
              </a:defRPr>
            </a:lvl6pPr>
            <a:lvl7pPr marL="2743200" algn="l" defTabSz="914400" rtl="0" eaLnBrk="1" latinLnBrk="0" hangingPunct="1">
              <a:defRPr sz="7800" kern="1200">
                <a:solidFill>
                  <a:schemeClr val="tx1"/>
                </a:solidFill>
                <a:latin typeface="Arial" panose="020B0604020202020204" pitchFamily="34" charset="0"/>
                <a:ea typeface="+mn-ea"/>
                <a:cs typeface="+mn-cs"/>
              </a:defRPr>
            </a:lvl7pPr>
            <a:lvl8pPr marL="3200400" algn="l" defTabSz="914400" rtl="0" eaLnBrk="1" latinLnBrk="0" hangingPunct="1">
              <a:defRPr sz="7800" kern="1200">
                <a:solidFill>
                  <a:schemeClr val="tx1"/>
                </a:solidFill>
                <a:latin typeface="Arial" panose="020B0604020202020204" pitchFamily="34" charset="0"/>
                <a:ea typeface="+mn-ea"/>
                <a:cs typeface="+mn-cs"/>
              </a:defRPr>
            </a:lvl8pPr>
            <a:lvl9pPr marL="3657600" algn="l" defTabSz="914400" rtl="0" eaLnBrk="1" latinLnBrk="0" hangingPunct="1">
              <a:defRPr sz="7800" kern="1200">
                <a:solidFill>
                  <a:schemeClr val="tx1"/>
                </a:solidFill>
                <a:latin typeface="Arial" panose="020B0604020202020204" pitchFamily="34" charset="0"/>
                <a:ea typeface="+mn-ea"/>
                <a:cs typeface="+mn-cs"/>
              </a:defRPr>
            </a:lvl9pPr>
          </a:lstStyle>
          <a:p>
            <a:r>
              <a:rPr lang="en-US" altLang="en-US" sz="3200" dirty="0">
                <a:solidFill>
                  <a:srgbClr val="212529"/>
                </a:solidFill>
                <a:cs typeface="Arial" panose="020B0604020202020204" pitchFamily="34" charset="0"/>
              </a:rPr>
              <a:t>This project was funded within the DIGITAL-2021-QCI-01 </a:t>
            </a:r>
            <a:r>
              <a:rPr lang="en-US" altLang="en-US" sz="3200" dirty="0" err="1">
                <a:solidFill>
                  <a:srgbClr val="212529"/>
                </a:solidFill>
                <a:cs typeface="Arial" panose="020B0604020202020204" pitchFamily="34" charset="0"/>
              </a:rPr>
              <a:t>Programme</a:t>
            </a:r>
            <a:r>
              <a:rPr lang="en-US" altLang="en-US" sz="3200" dirty="0">
                <a:solidFill>
                  <a:srgbClr val="212529"/>
                </a:solidFill>
                <a:cs typeface="Arial" panose="020B0604020202020204" pitchFamily="34" charset="0"/>
              </a:rPr>
              <a:t> that has received funding from the European Union’s Horizon 2020 research and innovation </a:t>
            </a:r>
            <a:r>
              <a:rPr lang="en-US" altLang="en-US" sz="3200" dirty="0" err="1">
                <a:solidFill>
                  <a:srgbClr val="212529"/>
                </a:solidFill>
                <a:cs typeface="Arial" panose="020B0604020202020204" pitchFamily="34" charset="0"/>
              </a:rPr>
              <a:t>programme</a:t>
            </a:r>
            <a:r>
              <a:rPr lang="en-US" altLang="en-US" sz="3200" dirty="0">
                <a:solidFill>
                  <a:srgbClr val="212529"/>
                </a:solidFill>
                <a:cs typeface="Arial" panose="020B0604020202020204" pitchFamily="34" charset="0"/>
              </a:rPr>
              <a:t> under Grant Agreement No 101091730.</a:t>
            </a:r>
            <a:endParaRPr lang="en-US" altLang="en-US" sz="3200" dirty="0">
              <a:cs typeface="Arial" panose="020B0604020202020204" pitchFamily="34" charset="0"/>
            </a:endParaRPr>
          </a:p>
        </p:txBody>
      </p:sp>
      <p:pic>
        <p:nvPicPr>
          <p:cNvPr id="5" name="Picture 4" descr="Blue text on a black background&#10;&#10;Description automatically generated">
            <a:extLst>
              <a:ext uri="{FF2B5EF4-FFF2-40B4-BE49-F238E27FC236}">
                <a16:creationId xmlns:a16="http://schemas.microsoft.com/office/drawing/2014/main" id="{F53E666C-4387-15C2-80E9-31C14D1CC6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147213" y="40936500"/>
            <a:ext cx="6924675"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 12">
            <a:extLst>
              <a:ext uri="{FF2B5EF4-FFF2-40B4-BE49-F238E27FC236}">
                <a16:creationId xmlns:a16="http://schemas.microsoft.com/office/drawing/2014/main" id="{D7CEC46B-7158-F916-34E4-BE9F43F29F1D}"/>
              </a:ext>
            </a:extLst>
          </p:cNvPr>
          <p:cNvPicPr>
            <a:picLocks noChangeAspect="1"/>
          </p:cNvPicPr>
          <p:nvPr/>
        </p:nvPicPr>
        <p:blipFill>
          <a:blip r:embed="rId6"/>
          <a:stretch>
            <a:fillRect/>
          </a:stretch>
        </p:blipFill>
        <p:spPr>
          <a:xfrm>
            <a:off x="21232368" y="9372345"/>
            <a:ext cx="7839519" cy="6683372"/>
          </a:xfrm>
          <a:prstGeom prst="rect">
            <a:avLst/>
          </a:prstGeom>
          <a:ln w="76200">
            <a:solidFill>
              <a:schemeClr val="tx1"/>
            </a:solidFill>
          </a:ln>
        </p:spPr>
      </p:pic>
      <p:sp>
        <p:nvSpPr>
          <p:cNvPr id="17" name="Rectangle 16">
            <a:extLst>
              <a:ext uri="{FF2B5EF4-FFF2-40B4-BE49-F238E27FC236}">
                <a16:creationId xmlns:a16="http://schemas.microsoft.com/office/drawing/2014/main" id="{D2F27E02-6D23-1737-A2B0-E93AFF5A9D64}"/>
              </a:ext>
            </a:extLst>
          </p:cNvPr>
          <p:cNvSpPr/>
          <p:nvPr/>
        </p:nvSpPr>
        <p:spPr>
          <a:xfrm>
            <a:off x="8589327" y="26083820"/>
            <a:ext cx="7393459" cy="7550754"/>
          </a:xfrm>
          <a:prstGeom prst="rect">
            <a:avLst/>
          </a:prstGeom>
          <a:no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ZoneTexte 22">
            <a:extLst>
              <a:ext uri="{FF2B5EF4-FFF2-40B4-BE49-F238E27FC236}">
                <a16:creationId xmlns:a16="http://schemas.microsoft.com/office/drawing/2014/main" id="{6B11D3D1-FA3F-D226-A6B4-871302303DF7}"/>
              </a:ext>
            </a:extLst>
          </p:cNvPr>
          <p:cNvSpPr txBox="1"/>
          <p:nvPr/>
        </p:nvSpPr>
        <p:spPr>
          <a:xfrm>
            <a:off x="21232367" y="8618324"/>
            <a:ext cx="7862587" cy="523220"/>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2800" b="1" dirty="0"/>
              <a:t>Consortium presentation</a:t>
            </a:r>
          </a:p>
        </p:txBody>
      </p:sp>
      <p:sp>
        <p:nvSpPr>
          <p:cNvPr id="24" name="ZoneTexte 23">
            <a:extLst>
              <a:ext uri="{FF2B5EF4-FFF2-40B4-BE49-F238E27FC236}">
                <a16:creationId xmlns:a16="http://schemas.microsoft.com/office/drawing/2014/main" id="{1AE0368B-A4AC-1909-2D84-89BAC80A0547}"/>
              </a:ext>
            </a:extLst>
          </p:cNvPr>
          <p:cNvSpPr txBox="1"/>
          <p:nvPr/>
        </p:nvSpPr>
        <p:spPr>
          <a:xfrm>
            <a:off x="1050925" y="8621812"/>
            <a:ext cx="19953594" cy="523220"/>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2800" b="1" dirty="0"/>
              <a:t>The Project and Challenges</a:t>
            </a:r>
          </a:p>
        </p:txBody>
      </p:sp>
      <p:grpSp>
        <p:nvGrpSpPr>
          <p:cNvPr id="26" name="Groupe 25">
            <a:extLst>
              <a:ext uri="{FF2B5EF4-FFF2-40B4-BE49-F238E27FC236}">
                <a16:creationId xmlns:a16="http://schemas.microsoft.com/office/drawing/2014/main" id="{D5CF67BE-9003-6D6F-E868-E7F93111647E}"/>
              </a:ext>
            </a:extLst>
          </p:cNvPr>
          <p:cNvGrpSpPr/>
          <p:nvPr/>
        </p:nvGrpSpPr>
        <p:grpSpPr>
          <a:xfrm>
            <a:off x="1050924" y="9324804"/>
            <a:ext cx="19953595" cy="1882697"/>
            <a:chOff x="1050925" y="9220760"/>
            <a:chExt cx="14729350" cy="1986742"/>
          </a:xfrm>
        </p:grpSpPr>
        <p:sp>
          <p:nvSpPr>
            <p:cNvPr id="8" name="Rectangle 7">
              <a:extLst>
                <a:ext uri="{FF2B5EF4-FFF2-40B4-BE49-F238E27FC236}">
                  <a16:creationId xmlns:a16="http://schemas.microsoft.com/office/drawing/2014/main" id="{09E55CD7-5C98-8D79-DDFB-0923FFE1CD11}"/>
                </a:ext>
              </a:extLst>
            </p:cNvPr>
            <p:cNvSpPr/>
            <p:nvPr/>
          </p:nvSpPr>
          <p:spPr>
            <a:xfrm>
              <a:off x="1050925" y="9220760"/>
              <a:ext cx="14729350" cy="1986742"/>
            </a:xfrm>
            <a:prstGeom prst="rect">
              <a:avLst/>
            </a:prstGeom>
            <a:no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ZoneTexte 24">
              <a:extLst>
                <a:ext uri="{FF2B5EF4-FFF2-40B4-BE49-F238E27FC236}">
                  <a16:creationId xmlns:a16="http://schemas.microsoft.com/office/drawing/2014/main" id="{2D98F8AB-CF5D-15BD-063A-223495A2F0AC}"/>
                </a:ext>
              </a:extLst>
            </p:cNvPr>
            <p:cNvSpPr txBox="1"/>
            <p:nvPr/>
          </p:nvSpPr>
          <p:spPr>
            <a:xfrm>
              <a:off x="1114818" y="9298214"/>
              <a:ext cx="14601562" cy="1815882"/>
            </a:xfrm>
            <a:prstGeom prst="rect">
              <a:avLst/>
            </a:prstGeom>
            <a:noFill/>
          </p:spPr>
          <p:txBody>
            <a:bodyPr wrap="square" rtlCol="0">
              <a:spAutoFit/>
            </a:bodyPr>
            <a:lstStyle/>
            <a:p>
              <a:pPr algn="just"/>
              <a:r>
                <a:rPr lang="en-US" sz="2800" b="1" dirty="0" err="1"/>
                <a:t>BeQCI</a:t>
              </a:r>
              <a:r>
                <a:rPr lang="en-US" sz="2800" b="1" dirty="0"/>
                <a:t>: Belgium’s QCI project aims to deploy the first quantum key distribution (QKD) network in Belgium, leveraging world-leading expertise. This initiative addresses deployment challenges and fosters EU collaboration. The consortium, including research centers, industry partners, and universities, emphasizes workforce training and knowledge dissemination.</a:t>
              </a:r>
            </a:p>
          </p:txBody>
        </p:sp>
      </p:grpSp>
      <p:pic>
        <p:nvPicPr>
          <p:cNvPr id="28" name="Image 27">
            <a:extLst>
              <a:ext uri="{FF2B5EF4-FFF2-40B4-BE49-F238E27FC236}">
                <a16:creationId xmlns:a16="http://schemas.microsoft.com/office/drawing/2014/main" id="{5405F839-6EE6-9873-B083-88B8F1C4B8CD}"/>
              </a:ext>
            </a:extLst>
          </p:cNvPr>
          <p:cNvPicPr>
            <a:picLocks noChangeAspect="1"/>
          </p:cNvPicPr>
          <p:nvPr/>
        </p:nvPicPr>
        <p:blipFill>
          <a:blip r:embed="rId7"/>
          <a:stretch>
            <a:fillRect/>
          </a:stretch>
        </p:blipFill>
        <p:spPr>
          <a:xfrm>
            <a:off x="14790069" y="11411626"/>
            <a:ext cx="6214451" cy="4644090"/>
          </a:xfrm>
          <a:prstGeom prst="rect">
            <a:avLst/>
          </a:prstGeom>
          <a:ln w="76200">
            <a:solidFill>
              <a:schemeClr val="tx1"/>
            </a:solidFill>
          </a:ln>
        </p:spPr>
      </p:pic>
      <p:grpSp>
        <p:nvGrpSpPr>
          <p:cNvPr id="19" name="Groupe 18">
            <a:extLst>
              <a:ext uri="{FF2B5EF4-FFF2-40B4-BE49-F238E27FC236}">
                <a16:creationId xmlns:a16="http://schemas.microsoft.com/office/drawing/2014/main" id="{9764460E-F561-44A2-A4AD-6F2FFB2506E8}"/>
              </a:ext>
            </a:extLst>
          </p:cNvPr>
          <p:cNvGrpSpPr/>
          <p:nvPr/>
        </p:nvGrpSpPr>
        <p:grpSpPr>
          <a:xfrm>
            <a:off x="1050925" y="11351965"/>
            <a:ext cx="13511296" cy="4709225"/>
            <a:chOff x="1050925" y="11351965"/>
            <a:chExt cx="8312387" cy="4709225"/>
          </a:xfrm>
        </p:grpSpPr>
        <p:sp>
          <p:nvSpPr>
            <p:cNvPr id="10" name="Rectangle 9">
              <a:extLst>
                <a:ext uri="{FF2B5EF4-FFF2-40B4-BE49-F238E27FC236}">
                  <a16:creationId xmlns:a16="http://schemas.microsoft.com/office/drawing/2014/main" id="{0F01EB13-9EB1-3595-5CAA-CE639EBB33E1}"/>
                </a:ext>
              </a:extLst>
            </p:cNvPr>
            <p:cNvSpPr/>
            <p:nvPr/>
          </p:nvSpPr>
          <p:spPr>
            <a:xfrm>
              <a:off x="1050925" y="11351965"/>
              <a:ext cx="8312387" cy="4709225"/>
            </a:xfrm>
            <a:prstGeom prst="rect">
              <a:avLst/>
            </a:prstGeom>
            <a:no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ZoneTexte 28">
              <a:extLst>
                <a:ext uri="{FF2B5EF4-FFF2-40B4-BE49-F238E27FC236}">
                  <a16:creationId xmlns:a16="http://schemas.microsoft.com/office/drawing/2014/main" id="{C7BC12F9-66A2-03B8-7D1C-A74B63D9249E}"/>
                </a:ext>
              </a:extLst>
            </p:cNvPr>
            <p:cNvSpPr txBox="1"/>
            <p:nvPr/>
          </p:nvSpPr>
          <p:spPr>
            <a:xfrm>
              <a:off x="1180258" y="11505147"/>
              <a:ext cx="8159988" cy="4493538"/>
            </a:xfrm>
            <a:prstGeom prst="rect">
              <a:avLst/>
            </a:prstGeom>
            <a:noFill/>
          </p:spPr>
          <p:txBody>
            <a:bodyPr wrap="square" rtlCol="0">
              <a:spAutoFit/>
            </a:bodyPr>
            <a:lstStyle/>
            <a:p>
              <a:pPr algn="just"/>
              <a:r>
                <a:rPr lang="en-US" sz="2600" b="1" dirty="0"/>
                <a:t>Our challenge is to make Quantum key distribution “easy” to exploit for achieving much better security of existing businesses</a:t>
              </a:r>
            </a:p>
            <a:p>
              <a:pPr algn="just"/>
              <a:endParaRPr lang="en-US" sz="2600" dirty="0"/>
            </a:p>
            <a:p>
              <a:pPr algn="just"/>
              <a:r>
                <a:rPr lang="en-US" sz="2600" b="1" dirty="0"/>
                <a:t>Technical Challenges: </a:t>
              </a:r>
              <a:r>
                <a:rPr lang="en-US" sz="2600" dirty="0"/>
                <a:t>Current QKD systems face limitations due to high costs, inadequate long-distance communication, and security weaknesses in the entire communication chain.</a:t>
              </a:r>
            </a:p>
            <a:p>
              <a:pPr algn="just"/>
              <a:endParaRPr lang="en-US" sz="2600" dirty="0"/>
            </a:p>
            <a:p>
              <a:pPr algn="just"/>
              <a:r>
                <a:rPr lang="en-US" sz="2600" b="1" dirty="0"/>
                <a:t>Financial Challenge: </a:t>
              </a:r>
              <a:r>
                <a:rPr lang="en-US" sz="2600" dirty="0"/>
                <a:t>The high cost and specialized knowledge required for deploying a Quantum Communication network hinder industrial investment. This project seeks 100% public funding to stimulate market demand and enable future industrial investment by identifying market needs through use cases.</a:t>
              </a:r>
            </a:p>
          </p:txBody>
        </p:sp>
      </p:grpSp>
      <p:grpSp>
        <p:nvGrpSpPr>
          <p:cNvPr id="9" name="Groupe 8">
            <a:extLst>
              <a:ext uri="{FF2B5EF4-FFF2-40B4-BE49-F238E27FC236}">
                <a16:creationId xmlns:a16="http://schemas.microsoft.com/office/drawing/2014/main" id="{332BDE93-2720-06A2-D072-03A01CA1ED64}"/>
              </a:ext>
            </a:extLst>
          </p:cNvPr>
          <p:cNvGrpSpPr/>
          <p:nvPr/>
        </p:nvGrpSpPr>
        <p:grpSpPr>
          <a:xfrm>
            <a:off x="1203324" y="18956386"/>
            <a:ext cx="7209156" cy="8354552"/>
            <a:chOff x="1203324" y="18775771"/>
            <a:chExt cx="7209156" cy="8536693"/>
          </a:xfrm>
        </p:grpSpPr>
        <p:sp>
          <p:nvSpPr>
            <p:cNvPr id="15" name="Rectangle 14">
              <a:extLst>
                <a:ext uri="{FF2B5EF4-FFF2-40B4-BE49-F238E27FC236}">
                  <a16:creationId xmlns:a16="http://schemas.microsoft.com/office/drawing/2014/main" id="{338E223F-3D1A-C692-7116-FBB48B2A6564}"/>
                </a:ext>
              </a:extLst>
            </p:cNvPr>
            <p:cNvSpPr/>
            <p:nvPr/>
          </p:nvSpPr>
          <p:spPr>
            <a:xfrm>
              <a:off x="1203324" y="18775771"/>
              <a:ext cx="7209156" cy="8465163"/>
            </a:xfrm>
            <a:prstGeom prst="rect">
              <a:avLst/>
            </a:prstGeom>
            <a:no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ZoneTexte 47">
              <a:extLst>
                <a:ext uri="{FF2B5EF4-FFF2-40B4-BE49-F238E27FC236}">
                  <a16:creationId xmlns:a16="http://schemas.microsoft.com/office/drawing/2014/main" id="{C6B841DA-5275-C504-4E97-6F41D850A4CA}"/>
                </a:ext>
              </a:extLst>
            </p:cNvPr>
            <p:cNvSpPr txBox="1"/>
            <p:nvPr/>
          </p:nvSpPr>
          <p:spPr>
            <a:xfrm>
              <a:off x="1358634" y="18852776"/>
              <a:ext cx="6921930" cy="8459688"/>
            </a:xfrm>
            <a:prstGeom prst="rect">
              <a:avLst/>
            </a:prstGeom>
            <a:noFill/>
          </p:spPr>
          <p:txBody>
            <a:bodyPr wrap="square" lIns="91440" tIns="45720" rIns="91440" bIns="45720" rtlCol="0" anchor="t">
              <a:spAutoFit/>
            </a:bodyPr>
            <a:lstStyle/>
            <a:p>
              <a:pPr algn="just"/>
              <a:r>
                <a:rPr lang="en-US" sz="2800" dirty="0"/>
                <a:t>Addressing the impending threat of quantum computing, the European Commission initiated the </a:t>
              </a:r>
              <a:r>
                <a:rPr lang="en-US" sz="2800" b="1" dirty="0" err="1"/>
                <a:t>EuroQCI</a:t>
              </a:r>
              <a:r>
                <a:rPr lang="en-US" sz="2800" b="1" dirty="0"/>
                <a:t> initiative</a:t>
              </a:r>
              <a:r>
                <a:rPr lang="en-US" sz="2800" dirty="0"/>
                <a:t> to establish a secure quantum communication infrastructure. </a:t>
              </a:r>
            </a:p>
            <a:p>
              <a:pPr algn="just"/>
              <a:endParaRPr lang="en-US" sz="2800" dirty="0"/>
            </a:p>
            <a:p>
              <a:pPr algn="just"/>
              <a:r>
                <a:rPr lang="en-US" sz="2800" dirty="0" err="1"/>
                <a:t>BeQCI</a:t>
              </a:r>
              <a:r>
                <a:rPr lang="en-US" sz="2800" dirty="0"/>
                <a:t>, Belgium's response to this initiative, aims to deploy various Quantum Key Distribution (QKD) technologies, including </a:t>
              </a:r>
              <a:r>
                <a:rPr lang="en-US" sz="2800" b="1" dirty="0"/>
                <a:t>DV-QKD, MDI-QKD, CVQKD, and satellite QKD</a:t>
              </a:r>
              <a:r>
                <a:rPr lang="en-US" sz="2800" dirty="0"/>
                <a:t>, addressing the limitations of existing systems. </a:t>
              </a:r>
            </a:p>
            <a:p>
              <a:pPr algn="just"/>
              <a:endParaRPr lang="en-US" sz="2800" dirty="0"/>
            </a:p>
            <a:p>
              <a:pPr algn="just"/>
              <a:r>
                <a:rPr lang="en-US" sz="2800" dirty="0"/>
                <a:t>Through use cases involving </a:t>
              </a:r>
              <a:r>
                <a:rPr lang="en-US" sz="2800" b="1" dirty="0"/>
                <a:t>federal public services, hospitals, banks, and research centers,</a:t>
              </a:r>
              <a:r>
                <a:rPr lang="en-US" sz="2800" dirty="0"/>
                <a:t> </a:t>
              </a:r>
              <a:r>
                <a:rPr lang="en-US" sz="2800" dirty="0" err="1"/>
                <a:t>BeQCI</a:t>
              </a:r>
              <a:r>
                <a:rPr lang="en-US" sz="2800" dirty="0"/>
                <a:t> seeks to understand market demand and demonstrate the reliability and benefits of QKD for future cross-border links.</a:t>
              </a:r>
            </a:p>
          </p:txBody>
        </p:sp>
      </p:grpSp>
      <p:grpSp>
        <p:nvGrpSpPr>
          <p:cNvPr id="41" name="Groupe 40">
            <a:extLst>
              <a:ext uri="{FF2B5EF4-FFF2-40B4-BE49-F238E27FC236}">
                <a16:creationId xmlns:a16="http://schemas.microsoft.com/office/drawing/2014/main" id="{8724EAB3-E55C-BD21-2241-9C53336D03F4}"/>
              </a:ext>
            </a:extLst>
          </p:cNvPr>
          <p:cNvGrpSpPr/>
          <p:nvPr/>
        </p:nvGrpSpPr>
        <p:grpSpPr>
          <a:xfrm>
            <a:off x="8589326" y="18953102"/>
            <a:ext cx="20722649" cy="6337430"/>
            <a:chOff x="8589326" y="18775771"/>
            <a:chExt cx="20332493" cy="7163586"/>
          </a:xfrm>
        </p:grpSpPr>
        <p:sp>
          <p:nvSpPr>
            <p:cNvPr id="16" name="Rectangle 15">
              <a:extLst>
                <a:ext uri="{FF2B5EF4-FFF2-40B4-BE49-F238E27FC236}">
                  <a16:creationId xmlns:a16="http://schemas.microsoft.com/office/drawing/2014/main" id="{3666BFC2-4C0E-3B98-FC1E-679EB97B8E07}"/>
                </a:ext>
              </a:extLst>
            </p:cNvPr>
            <p:cNvSpPr/>
            <p:nvPr/>
          </p:nvSpPr>
          <p:spPr>
            <a:xfrm>
              <a:off x="8589326" y="18775771"/>
              <a:ext cx="20332493" cy="7163586"/>
            </a:xfrm>
            <a:prstGeom prst="rect">
              <a:avLst/>
            </a:prstGeom>
            <a:no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ZoneTexte 6">
              <a:extLst>
                <a:ext uri="{FF2B5EF4-FFF2-40B4-BE49-F238E27FC236}">
                  <a16:creationId xmlns:a16="http://schemas.microsoft.com/office/drawing/2014/main" id="{F882AEBE-F76D-EE96-524F-8B0487CDDC09}"/>
                </a:ext>
              </a:extLst>
            </p:cNvPr>
            <p:cNvSpPr txBox="1"/>
            <p:nvPr/>
          </p:nvSpPr>
          <p:spPr>
            <a:xfrm>
              <a:off x="8755380" y="18927218"/>
              <a:ext cx="19956780" cy="6784025"/>
            </a:xfrm>
            <a:prstGeom prst="rect">
              <a:avLst/>
            </a:prstGeom>
            <a:noFill/>
          </p:spPr>
          <p:txBody>
            <a:bodyPr wrap="square" rtlCol="0">
              <a:spAutoFit/>
            </a:bodyPr>
            <a:lstStyle/>
            <a:p>
              <a:pPr algn="just"/>
              <a:r>
                <a:rPr lang="en-US" sz="3200" dirty="0"/>
                <a:t>Quantum Key Distribution (QKD) stands as a cornerstone of secure communication, employing the </a:t>
              </a:r>
              <a:r>
                <a:rPr lang="en-US" sz="3200" b="1" dirty="0"/>
                <a:t>transmission of photons </a:t>
              </a:r>
              <a:r>
                <a:rPr lang="en-US" sz="3200" dirty="0"/>
                <a:t>with random quantum states through fiber optic cables to form encryption keys. At the receiver's end, each photon navigates a random path through a </a:t>
              </a:r>
              <a:r>
                <a:rPr lang="en-US" sz="3200" b="1" dirty="0"/>
                <a:t>beam splitter into a collector, culminating in the creation of an encryption key</a:t>
              </a:r>
              <a:r>
                <a:rPr lang="en-US" sz="3200" dirty="0"/>
                <a:t>. This key undergoes rigorous error correction and privacy amplification processes to fortify security against potential eavesdropping attempts. </a:t>
              </a:r>
            </a:p>
            <a:p>
              <a:pPr algn="just"/>
              <a:endParaRPr lang="en-US" sz="3200" dirty="0"/>
            </a:p>
            <a:p>
              <a:pPr algn="just"/>
              <a:r>
                <a:rPr lang="en-US" sz="3200" dirty="0"/>
                <a:t>Quantum key distribution is a way of </a:t>
              </a:r>
              <a:r>
                <a:rPr lang="en-US" sz="3200" b="1" dirty="0"/>
                <a:t>distributing secure cryptographic keys through an untrusted network</a:t>
              </a:r>
              <a:r>
                <a:rPr lang="en-US" sz="3200" dirty="0"/>
                <a:t>, without risking that the information slips away. Why? That is due </a:t>
              </a:r>
              <a:r>
                <a:rPr lang="en-US" sz="3200" b="1" dirty="0"/>
                <a:t>to 2 principles </a:t>
              </a:r>
              <a:r>
                <a:rPr lang="en-US" sz="3200" dirty="0"/>
                <a:t>:</a:t>
              </a:r>
            </a:p>
            <a:p>
              <a:pPr algn="just"/>
              <a:endParaRPr lang="en-US" sz="3200" dirty="0"/>
            </a:p>
            <a:p>
              <a:pPr marL="457200" indent="-457200" algn="just">
                <a:buFont typeface="Arial" panose="020B0604020202020204" pitchFamily="34" charset="0"/>
                <a:buChar char="•"/>
              </a:pPr>
              <a:r>
                <a:rPr lang="en-US" sz="3200" b="1" i="0" u="none" strike="noStrike" dirty="0">
                  <a:solidFill>
                    <a:srgbClr val="000000"/>
                  </a:solidFill>
                  <a:effectLst/>
                  <a:latin typeface="Arial" panose="020B0604020202020204" pitchFamily="34" charset="0"/>
                </a:rPr>
                <a:t>Heisenberg’s uncertainty principle : </a:t>
              </a:r>
              <a:r>
                <a:rPr lang="en-US" sz="3200" i="0" u="none" strike="noStrike" dirty="0">
                  <a:solidFill>
                    <a:srgbClr val="000000"/>
                  </a:solidFill>
                  <a:effectLst/>
                  <a:latin typeface="Arial" panose="020B0604020202020204" pitchFamily="34" charset="0"/>
                </a:rPr>
                <a:t>Certain pairs of properties cannot be precisely measured simultaneously in quantum systems.</a:t>
              </a:r>
            </a:p>
            <a:p>
              <a:pPr marL="457200" indent="-457200" algn="just">
                <a:buFont typeface="Arial" panose="020B0604020202020204" pitchFamily="34" charset="0"/>
                <a:buChar char="•"/>
              </a:pPr>
              <a:r>
                <a:rPr lang="en-US" sz="3200" b="1" i="0" u="none" strike="noStrike" dirty="0">
                  <a:solidFill>
                    <a:srgbClr val="000000"/>
                  </a:solidFill>
                  <a:effectLst/>
                  <a:latin typeface="Arial" panose="020B0604020202020204" pitchFamily="34" charset="0"/>
                </a:rPr>
                <a:t>No-Cloning Theorem  : </a:t>
              </a:r>
              <a:r>
                <a:rPr lang="en-US" sz="3200" i="0" u="none" strike="noStrike" dirty="0">
                  <a:solidFill>
                    <a:srgbClr val="000000"/>
                  </a:solidFill>
                  <a:effectLst/>
                  <a:latin typeface="Arial" panose="020B0604020202020204" pitchFamily="34" charset="0"/>
                </a:rPr>
                <a:t>It's impossible to create an exact copy of an unknown quantum state.</a:t>
              </a:r>
              <a:endParaRPr lang="en-US" sz="3200" dirty="0"/>
            </a:p>
          </p:txBody>
        </p:sp>
      </p:grpSp>
      <p:sp>
        <p:nvSpPr>
          <p:cNvPr id="34" name="ZoneTexte 33">
            <a:extLst>
              <a:ext uri="{FF2B5EF4-FFF2-40B4-BE49-F238E27FC236}">
                <a16:creationId xmlns:a16="http://schemas.microsoft.com/office/drawing/2014/main" id="{75849D7B-E2A7-26DD-2A44-D41ED6673F08}"/>
              </a:ext>
            </a:extLst>
          </p:cNvPr>
          <p:cNvSpPr txBox="1"/>
          <p:nvPr/>
        </p:nvSpPr>
        <p:spPr>
          <a:xfrm>
            <a:off x="8755380" y="26338052"/>
            <a:ext cx="7024894" cy="7478970"/>
          </a:xfrm>
          <a:prstGeom prst="rect">
            <a:avLst/>
          </a:prstGeom>
          <a:noFill/>
        </p:spPr>
        <p:txBody>
          <a:bodyPr wrap="square" rtlCol="0">
            <a:spAutoFit/>
          </a:bodyPr>
          <a:lstStyle/>
          <a:p>
            <a:pPr marL="342900" indent="-342900">
              <a:buFont typeface="Arial" panose="020B0604020202020204" pitchFamily="34" charset="0"/>
              <a:buChar char="•"/>
            </a:pPr>
            <a:r>
              <a:rPr lang="en-US" sz="2400" b="1" dirty="0"/>
              <a:t>Work package 1 </a:t>
            </a:r>
            <a:r>
              <a:rPr lang="en-US" sz="2400" dirty="0"/>
              <a:t>: Project management and coordination (IMEC)</a:t>
            </a:r>
          </a:p>
          <a:p>
            <a:pPr marL="342900" indent="-342900">
              <a:buFont typeface="Arial" panose="020B0604020202020204" pitchFamily="34" charset="0"/>
              <a:buChar char="•"/>
            </a:pPr>
            <a:endParaRPr lang="en-US" sz="2400" b="1" dirty="0"/>
          </a:p>
          <a:p>
            <a:pPr marL="342900" indent="-342900">
              <a:buFont typeface="Arial" panose="020B0604020202020204" pitchFamily="34" charset="0"/>
              <a:buChar char="•"/>
            </a:pPr>
            <a:r>
              <a:rPr lang="en-US" sz="2400" b="1" dirty="0"/>
              <a:t>Work package 2 </a:t>
            </a:r>
            <a:r>
              <a:rPr lang="en-US" sz="2400" dirty="0"/>
              <a:t>: Deployment of a QKD infrastructure in Belgium (</a:t>
            </a:r>
            <a:r>
              <a:rPr lang="en-US" sz="2400" dirty="0" err="1"/>
              <a:t>Belnet</a:t>
            </a:r>
            <a:r>
              <a:rPr lang="en-US" sz="2400" dirty="0"/>
              <a:t>)</a:t>
            </a:r>
          </a:p>
          <a:p>
            <a:pPr marL="342900" indent="-342900">
              <a:buFont typeface="Arial" panose="020B0604020202020204" pitchFamily="34" charset="0"/>
              <a:buChar char="•"/>
            </a:pPr>
            <a:endParaRPr lang="en-US" sz="2400" b="1" dirty="0"/>
          </a:p>
          <a:p>
            <a:pPr marL="342900" indent="-342900">
              <a:buFont typeface="Arial" panose="020B0604020202020204" pitchFamily="34" charset="0"/>
              <a:buChar char="•"/>
            </a:pPr>
            <a:r>
              <a:rPr lang="en-US" sz="2400" b="1" dirty="0"/>
              <a:t>Work package 3 : </a:t>
            </a:r>
            <a:r>
              <a:rPr lang="en-US" sz="2400" dirty="0"/>
              <a:t>Use cases (IMEC)</a:t>
            </a:r>
          </a:p>
          <a:p>
            <a:pPr marL="342900" indent="-342900">
              <a:buFont typeface="Arial" panose="020B0604020202020204" pitchFamily="34" charset="0"/>
              <a:buChar char="•"/>
            </a:pPr>
            <a:endParaRPr lang="en-US" sz="2400" b="1" dirty="0"/>
          </a:p>
          <a:p>
            <a:pPr marL="342900" indent="-342900">
              <a:buFont typeface="Arial" panose="020B0604020202020204" pitchFamily="34" charset="0"/>
              <a:buChar char="•"/>
            </a:pPr>
            <a:r>
              <a:rPr lang="en-US" sz="2400" b="1" dirty="0"/>
              <a:t>Work package 4 : </a:t>
            </a:r>
            <a:r>
              <a:rPr lang="en-US" sz="2400" dirty="0"/>
              <a:t>Selected research lines towards the future deployment of larger scale quantum network (ULB)</a:t>
            </a:r>
          </a:p>
          <a:p>
            <a:pPr marL="342900" indent="-342900">
              <a:buFont typeface="Arial" panose="020B0604020202020204" pitchFamily="34" charset="0"/>
              <a:buChar char="•"/>
            </a:pPr>
            <a:endParaRPr lang="en-US" sz="2400" b="1" dirty="0"/>
          </a:p>
          <a:p>
            <a:pPr marL="342900" indent="-342900">
              <a:buFont typeface="Arial" panose="020B0604020202020204" pitchFamily="34" charset="0"/>
              <a:buChar char="•"/>
            </a:pPr>
            <a:r>
              <a:rPr lang="en-US" sz="2400" b="1" dirty="0"/>
              <a:t>Work package 5 : </a:t>
            </a:r>
            <a:r>
              <a:rPr lang="en-US" sz="2400" dirty="0"/>
              <a:t>Dissemination and training (</a:t>
            </a:r>
            <a:r>
              <a:rPr lang="en-US" sz="2400" dirty="0" err="1"/>
              <a:t>UGent</a:t>
            </a:r>
            <a:r>
              <a:rPr lang="en-US" sz="2400" dirty="0"/>
              <a:t>)</a:t>
            </a:r>
          </a:p>
          <a:p>
            <a:pPr marL="342900" indent="-342900">
              <a:buFont typeface="Arial" panose="020B0604020202020204" pitchFamily="34" charset="0"/>
              <a:buChar char="•"/>
            </a:pPr>
            <a:endParaRPr lang="en-US" sz="2400" b="1" dirty="0"/>
          </a:p>
          <a:p>
            <a:pPr marL="342900" indent="-342900">
              <a:buFont typeface="Arial" panose="020B0604020202020204" pitchFamily="34" charset="0"/>
              <a:buChar char="•"/>
            </a:pPr>
            <a:r>
              <a:rPr lang="en-US" sz="2400" b="1" dirty="0"/>
              <a:t>Work package 6 : </a:t>
            </a:r>
            <a:r>
              <a:rPr lang="en-US" sz="2400" dirty="0"/>
              <a:t>cooperation and coordination with other national-QCI projects and regional (Belgian) cybersecurity initiatives (</a:t>
            </a:r>
            <a:r>
              <a:rPr lang="en-US" sz="2400" dirty="0" err="1"/>
              <a:t>UHasselt</a:t>
            </a:r>
            <a:r>
              <a:rPr lang="en-US" sz="2400" dirty="0"/>
              <a:t>)</a:t>
            </a:r>
          </a:p>
          <a:p>
            <a:endParaRPr lang="en-US" sz="2400" b="1" dirty="0"/>
          </a:p>
        </p:txBody>
      </p:sp>
      <p:pic>
        <p:nvPicPr>
          <p:cNvPr id="1034" name="Picture 10" descr="2. BB84 protocol basic scheme.">
            <a:extLst>
              <a:ext uri="{FF2B5EF4-FFF2-40B4-BE49-F238E27FC236}">
                <a16:creationId xmlns:a16="http://schemas.microsoft.com/office/drawing/2014/main" id="{37E46B21-819B-9D98-25F7-52F363D99EA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159632" y="25515819"/>
            <a:ext cx="13152343" cy="8111758"/>
          </a:xfrm>
          <a:prstGeom prst="rect">
            <a:avLst/>
          </a:prstGeom>
          <a:noFill/>
          <a:ln w="76200">
            <a:solidFill>
              <a:schemeClr val="tx1"/>
            </a:solidFill>
          </a:ln>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91DDF27F-C8E3-DB2E-9711-0BBC44FC4C4E}"/>
              </a:ext>
            </a:extLst>
          </p:cNvPr>
          <p:cNvSpPr txBox="1"/>
          <p:nvPr/>
        </p:nvSpPr>
        <p:spPr>
          <a:xfrm>
            <a:off x="16159632" y="33667609"/>
            <a:ext cx="12762187" cy="230832"/>
          </a:xfrm>
          <a:prstGeom prst="rect">
            <a:avLst/>
          </a:prstGeom>
          <a:noFill/>
        </p:spPr>
        <p:txBody>
          <a:bodyPr wrap="square" rtlCol="0">
            <a:spAutoFit/>
          </a:bodyPr>
          <a:lstStyle/>
          <a:p>
            <a:r>
              <a:rPr lang="en-US" sz="900" dirty="0"/>
              <a:t>Free-Space Quantum Key Distribution - Scientific Figure on ResearchGate. Available from: https://www.researchgate.net/figure/BB84-protocol-basic-scheme_fig11_309731586 [accessed 12 Feb, 2024]</a:t>
            </a:r>
          </a:p>
        </p:txBody>
      </p:sp>
      <p:grpSp>
        <p:nvGrpSpPr>
          <p:cNvPr id="30" name="Groupe 29">
            <a:extLst>
              <a:ext uri="{FF2B5EF4-FFF2-40B4-BE49-F238E27FC236}">
                <a16:creationId xmlns:a16="http://schemas.microsoft.com/office/drawing/2014/main" id="{9A00CB5F-2660-97DE-85AD-783E84E1E0FA}"/>
              </a:ext>
            </a:extLst>
          </p:cNvPr>
          <p:cNvGrpSpPr/>
          <p:nvPr/>
        </p:nvGrpSpPr>
        <p:grpSpPr>
          <a:xfrm>
            <a:off x="11325388" y="35745736"/>
            <a:ext cx="3361686" cy="1912854"/>
            <a:chOff x="8275321" y="35765464"/>
            <a:chExt cx="6377380" cy="1328013"/>
          </a:xfrm>
        </p:grpSpPr>
        <p:sp>
          <p:nvSpPr>
            <p:cNvPr id="54" name="ZoneTexte 53">
              <a:extLst>
                <a:ext uri="{FF2B5EF4-FFF2-40B4-BE49-F238E27FC236}">
                  <a16:creationId xmlns:a16="http://schemas.microsoft.com/office/drawing/2014/main" id="{AE7BC5DE-78C9-76D7-D027-55D864D292EB}"/>
                </a:ext>
              </a:extLst>
            </p:cNvPr>
            <p:cNvSpPr txBox="1"/>
            <p:nvPr/>
          </p:nvSpPr>
          <p:spPr>
            <a:xfrm>
              <a:off x="8275321" y="35777933"/>
              <a:ext cx="6069397" cy="1191981"/>
            </a:xfrm>
            <a:prstGeom prst="rect">
              <a:avLst/>
            </a:prstGeom>
            <a:noFill/>
          </p:spPr>
          <p:txBody>
            <a:bodyPr wrap="square" rtlCol="0">
              <a:spAutoFit/>
            </a:bodyPr>
            <a:lstStyle/>
            <a:p>
              <a:r>
                <a:rPr lang="en-US" sz="1800" b="1" dirty="0" err="1"/>
                <a:t>BeQCI</a:t>
              </a:r>
              <a:r>
                <a:rPr lang="en-US" sz="1800" b="1" dirty="0"/>
                <a:t> Events : </a:t>
              </a:r>
            </a:p>
            <a:p>
              <a:pPr marL="342900" indent="-342900">
                <a:buFont typeface="Arial" panose="020B0604020202020204" pitchFamily="34" charset="0"/>
                <a:buChar char="•"/>
              </a:pPr>
              <a:r>
                <a:rPr lang="en-US" sz="1800" b="1" dirty="0" err="1"/>
                <a:t>Cyberwal</a:t>
              </a:r>
              <a:r>
                <a:rPr lang="en-US" sz="1800" b="1" dirty="0"/>
                <a:t> (official event)</a:t>
              </a:r>
            </a:p>
            <a:p>
              <a:pPr marL="342900" indent="-342900">
                <a:buFont typeface="Arial" panose="020B0604020202020204" pitchFamily="34" charset="0"/>
                <a:buChar char="•"/>
              </a:pPr>
              <a:r>
                <a:rPr lang="en-US" sz="1800" b="1" dirty="0"/>
                <a:t>ITF world (demo booth and presentation)</a:t>
              </a:r>
            </a:p>
            <a:p>
              <a:pPr marL="342900" indent="-342900">
                <a:buFont typeface="Arial" panose="020B0604020202020204" pitchFamily="34" charset="0"/>
                <a:buChar char="•"/>
              </a:pPr>
              <a:r>
                <a:rPr lang="en-US" sz="1800" b="1" dirty="0"/>
                <a:t>QCI days Vienna (Elevator pitch)</a:t>
              </a:r>
            </a:p>
            <a:p>
              <a:endParaRPr lang="en-US" sz="1800" dirty="0"/>
            </a:p>
          </p:txBody>
        </p:sp>
        <p:sp>
          <p:nvSpPr>
            <p:cNvPr id="58" name="Rectangle 57">
              <a:extLst>
                <a:ext uri="{FF2B5EF4-FFF2-40B4-BE49-F238E27FC236}">
                  <a16:creationId xmlns:a16="http://schemas.microsoft.com/office/drawing/2014/main" id="{2BCB8384-2438-4A2D-5CC2-46E8A1F0B60C}"/>
                </a:ext>
              </a:extLst>
            </p:cNvPr>
            <p:cNvSpPr/>
            <p:nvPr/>
          </p:nvSpPr>
          <p:spPr>
            <a:xfrm>
              <a:off x="8275323" y="35765464"/>
              <a:ext cx="6377378" cy="1328013"/>
            </a:xfrm>
            <a:prstGeom prst="rect">
              <a:avLst/>
            </a:prstGeom>
            <a:no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9" name="Rectangle 58">
            <a:extLst>
              <a:ext uri="{FF2B5EF4-FFF2-40B4-BE49-F238E27FC236}">
                <a16:creationId xmlns:a16="http://schemas.microsoft.com/office/drawing/2014/main" id="{E1342745-41F3-C5BD-39D9-8A47FC04EAEF}"/>
              </a:ext>
            </a:extLst>
          </p:cNvPr>
          <p:cNvSpPr/>
          <p:nvPr/>
        </p:nvSpPr>
        <p:spPr>
          <a:xfrm>
            <a:off x="1237372" y="35755018"/>
            <a:ext cx="4868152" cy="2339777"/>
          </a:xfrm>
          <a:prstGeom prst="rect">
            <a:avLst/>
          </a:prstGeom>
          <a:no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0" name="Image 49">
            <a:extLst>
              <a:ext uri="{FF2B5EF4-FFF2-40B4-BE49-F238E27FC236}">
                <a16:creationId xmlns:a16="http://schemas.microsoft.com/office/drawing/2014/main" id="{66935EB1-9578-A2A1-6E9A-ABD9D8EB28AC}"/>
              </a:ext>
            </a:extLst>
          </p:cNvPr>
          <p:cNvPicPr>
            <a:picLocks noChangeAspect="1"/>
          </p:cNvPicPr>
          <p:nvPr/>
        </p:nvPicPr>
        <p:blipFill>
          <a:blip r:embed="rId9"/>
          <a:stretch>
            <a:fillRect/>
          </a:stretch>
        </p:blipFill>
        <p:spPr>
          <a:xfrm>
            <a:off x="6281381" y="35790596"/>
            <a:ext cx="4868151" cy="4319285"/>
          </a:xfrm>
          <a:prstGeom prst="rect">
            <a:avLst/>
          </a:prstGeom>
          <a:ln w="76200">
            <a:solidFill>
              <a:schemeClr val="tx1"/>
            </a:solidFill>
          </a:ln>
        </p:spPr>
      </p:pic>
      <p:sp>
        <p:nvSpPr>
          <p:cNvPr id="51" name="ZoneTexte 50">
            <a:extLst>
              <a:ext uri="{FF2B5EF4-FFF2-40B4-BE49-F238E27FC236}">
                <a16:creationId xmlns:a16="http://schemas.microsoft.com/office/drawing/2014/main" id="{F715EDD9-E754-DB93-FF98-A3BDFE440700}"/>
              </a:ext>
            </a:extLst>
          </p:cNvPr>
          <p:cNvSpPr txBox="1"/>
          <p:nvPr/>
        </p:nvSpPr>
        <p:spPr>
          <a:xfrm>
            <a:off x="1269823" y="35795820"/>
            <a:ext cx="4849212" cy="3170099"/>
          </a:xfrm>
          <a:prstGeom prst="rect">
            <a:avLst/>
          </a:prstGeom>
          <a:noFill/>
        </p:spPr>
        <p:txBody>
          <a:bodyPr wrap="square" rtlCol="0">
            <a:spAutoFit/>
          </a:bodyPr>
          <a:lstStyle/>
          <a:p>
            <a:r>
              <a:rPr lang="en-US" sz="2000" b="1" dirty="0">
                <a:solidFill>
                  <a:schemeClr val="tx1"/>
                </a:solidFill>
              </a:rPr>
              <a:t>Phase 1 60% done :  </a:t>
            </a:r>
          </a:p>
          <a:p>
            <a:pPr marL="342900" indent="-342900">
              <a:buFont typeface="Arial" panose="020B0604020202020204" pitchFamily="34" charset="0"/>
              <a:buChar char="•"/>
            </a:pPr>
            <a:r>
              <a:rPr lang="en-US" sz="2000" b="1" i="0" u="none" strike="noStrike" dirty="0">
                <a:solidFill>
                  <a:schemeClr val="tx1"/>
                </a:solidFill>
                <a:effectLst/>
                <a:latin typeface="Arial" panose="020B0604020202020204" pitchFamily="34" charset="0"/>
              </a:rPr>
              <a:t>3 QKD systems delivered: </a:t>
            </a:r>
            <a:r>
              <a:rPr lang="en-US" sz="2000" b="1" i="0" dirty="0">
                <a:solidFill>
                  <a:schemeClr val="tx1"/>
                </a:solidFill>
                <a:effectLst/>
                <a:latin typeface="Arial" panose="020B0604020202020204" pitchFamily="34" charset="0"/>
              </a:rPr>
              <a:t>​</a:t>
            </a:r>
          </a:p>
          <a:p>
            <a:pPr marL="342900" lvl="5" indent="-342900" fontAlgn="base">
              <a:buFont typeface="Arial" panose="020B0604020202020204" pitchFamily="34" charset="0"/>
              <a:buChar char="•"/>
            </a:pPr>
            <a:r>
              <a:rPr lang="en-US" sz="2000" b="1" i="0" u="none" strike="noStrike" dirty="0">
                <a:solidFill>
                  <a:schemeClr val="tx1"/>
                </a:solidFill>
                <a:effectLst/>
                <a:latin typeface="Arial" panose="020B0604020202020204" pitchFamily="34" charset="0"/>
              </a:rPr>
              <a:t>1 pair CV-QKD </a:t>
            </a:r>
            <a:r>
              <a:rPr lang="en-US" sz="2000" b="1" i="0" u="none" strike="noStrike" dirty="0" err="1">
                <a:solidFill>
                  <a:schemeClr val="tx1"/>
                </a:solidFill>
                <a:effectLst/>
                <a:latin typeface="Arial" panose="020B0604020202020204" pitchFamily="34" charset="0"/>
              </a:rPr>
              <a:t>LuxQuanta</a:t>
            </a:r>
            <a:r>
              <a:rPr lang="en-US" sz="2000" b="1" i="0" u="none" strike="noStrike" dirty="0">
                <a:solidFill>
                  <a:schemeClr val="tx1"/>
                </a:solidFill>
                <a:effectLst/>
                <a:latin typeface="Arial" panose="020B0604020202020204" pitchFamily="34" charset="0"/>
              </a:rPr>
              <a:t> </a:t>
            </a:r>
            <a:r>
              <a:rPr lang="en-US" sz="2000" b="1" i="0" dirty="0">
                <a:solidFill>
                  <a:schemeClr val="tx1"/>
                </a:solidFill>
                <a:effectLst/>
                <a:latin typeface="Arial" panose="020B0604020202020204" pitchFamily="34" charset="0"/>
              </a:rPr>
              <a:t>​</a:t>
            </a:r>
          </a:p>
          <a:p>
            <a:pPr marL="342900" lvl="3" indent="-342900" fontAlgn="base">
              <a:buFont typeface="Arial" panose="020B0604020202020204" pitchFamily="34" charset="0"/>
              <a:buChar char="•"/>
            </a:pPr>
            <a:r>
              <a:rPr lang="en-US" sz="2000" b="1" i="0" u="none" strike="noStrike" dirty="0">
                <a:solidFill>
                  <a:schemeClr val="tx1"/>
                </a:solidFill>
                <a:effectLst/>
                <a:latin typeface="Arial" panose="020B0604020202020204" pitchFamily="34" charset="0"/>
              </a:rPr>
              <a:t>1 pair DV-QKD ID-</a:t>
            </a:r>
            <a:r>
              <a:rPr lang="en-US" sz="2000" b="1" i="0" u="none" strike="noStrike" dirty="0" err="1">
                <a:solidFill>
                  <a:schemeClr val="tx1"/>
                </a:solidFill>
                <a:effectLst/>
                <a:latin typeface="Arial" panose="020B0604020202020204" pitchFamily="34" charset="0"/>
              </a:rPr>
              <a:t>Quantique</a:t>
            </a:r>
            <a:r>
              <a:rPr lang="en-US" sz="2000" b="1" i="0" u="none" strike="noStrike" dirty="0">
                <a:solidFill>
                  <a:schemeClr val="tx1"/>
                </a:solidFill>
                <a:effectLst/>
                <a:latin typeface="Arial" panose="020B0604020202020204" pitchFamily="34" charset="0"/>
              </a:rPr>
              <a:t> </a:t>
            </a:r>
            <a:endParaRPr lang="en-US" sz="2000" b="1" i="0" dirty="0">
              <a:solidFill>
                <a:schemeClr val="tx1"/>
              </a:solidFill>
              <a:effectLst/>
              <a:latin typeface="Arial" panose="020B0604020202020204" pitchFamily="34" charset="0"/>
            </a:endParaRPr>
          </a:p>
          <a:p>
            <a:pPr marL="342900" lvl="3" indent="-342900" fontAlgn="base">
              <a:buFont typeface="Arial" panose="020B0604020202020204" pitchFamily="34" charset="0"/>
              <a:buChar char="•"/>
            </a:pPr>
            <a:r>
              <a:rPr lang="en-US" sz="2000" b="1" i="0" u="none" strike="noStrike" dirty="0">
                <a:solidFill>
                  <a:schemeClr val="tx1"/>
                </a:solidFill>
                <a:effectLst/>
                <a:latin typeface="Arial" panose="020B0604020202020204" pitchFamily="34" charset="0"/>
              </a:rPr>
              <a:t>1 pair DV-QKD Think Quantum</a:t>
            </a:r>
          </a:p>
          <a:p>
            <a:pPr marL="342900" lvl="3" indent="-342900" fontAlgn="base">
              <a:buFont typeface="Arial" panose="020B0604020202020204" pitchFamily="34" charset="0"/>
              <a:buChar char="•"/>
            </a:pPr>
            <a:r>
              <a:rPr lang="en-US" sz="2000" b="1" dirty="0">
                <a:solidFill>
                  <a:schemeClr val="tx1"/>
                </a:solidFill>
                <a:latin typeface="Arial" panose="020B0604020202020204" pitchFamily="34" charset="0"/>
              </a:rPr>
              <a:t> First link of CV-QKD about to be deployed in Gent</a:t>
            </a:r>
            <a:endParaRPr lang="en-US" sz="2000" b="1" i="0" u="none" strike="noStrike" dirty="0">
              <a:solidFill>
                <a:schemeClr val="tx1"/>
              </a:solidFill>
              <a:effectLst/>
              <a:latin typeface="Arial" panose="020B0604020202020204" pitchFamily="34" charset="0"/>
            </a:endParaRPr>
          </a:p>
          <a:p>
            <a:pPr lvl="3" fontAlgn="base"/>
            <a:r>
              <a:rPr lang="en-US" sz="2000" b="1" dirty="0">
                <a:solidFill>
                  <a:schemeClr val="tx1"/>
                </a:solidFill>
                <a:latin typeface="Arial" panose="020B0604020202020204" pitchFamily="34" charset="0"/>
              </a:rPr>
              <a:t>	</a:t>
            </a:r>
            <a:r>
              <a:rPr lang="en-US" sz="2000" b="1" i="0" u="none" strike="noStrike" dirty="0">
                <a:solidFill>
                  <a:schemeClr val="tx1"/>
                </a:solidFill>
                <a:effectLst/>
                <a:latin typeface="Arial" panose="020B0604020202020204" pitchFamily="34" charset="0"/>
              </a:rPr>
              <a:t> </a:t>
            </a:r>
          </a:p>
          <a:p>
            <a:endParaRPr lang="en-US" sz="2000" dirty="0">
              <a:solidFill>
                <a:schemeClr val="tx1"/>
              </a:solidFill>
            </a:endParaRPr>
          </a:p>
          <a:p>
            <a:endParaRPr lang="en-US" sz="2000" dirty="0">
              <a:solidFill>
                <a:schemeClr val="tx1"/>
              </a:solidFill>
            </a:endParaRPr>
          </a:p>
        </p:txBody>
      </p:sp>
      <p:grpSp>
        <p:nvGrpSpPr>
          <p:cNvPr id="61" name="Groupe 60">
            <a:extLst>
              <a:ext uri="{FF2B5EF4-FFF2-40B4-BE49-F238E27FC236}">
                <a16:creationId xmlns:a16="http://schemas.microsoft.com/office/drawing/2014/main" id="{76C745BF-7CCE-D24B-0A35-A616BCDBDE35}"/>
              </a:ext>
            </a:extLst>
          </p:cNvPr>
          <p:cNvGrpSpPr/>
          <p:nvPr/>
        </p:nvGrpSpPr>
        <p:grpSpPr>
          <a:xfrm>
            <a:off x="1237371" y="38314074"/>
            <a:ext cx="4868153" cy="1813501"/>
            <a:chOff x="7464439" y="38472874"/>
            <a:chExt cx="7392435" cy="1316071"/>
          </a:xfrm>
        </p:grpSpPr>
        <p:sp>
          <p:nvSpPr>
            <p:cNvPr id="53" name="ZoneTexte 52">
              <a:extLst>
                <a:ext uri="{FF2B5EF4-FFF2-40B4-BE49-F238E27FC236}">
                  <a16:creationId xmlns:a16="http://schemas.microsoft.com/office/drawing/2014/main" id="{87D673CA-9F48-FC4C-9173-F273AAFEC83B}"/>
                </a:ext>
              </a:extLst>
            </p:cNvPr>
            <p:cNvSpPr txBox="1"/>
            <p:nvPr/>
          </p:nvSpPr>
          <p:spPr>
            <a:xfrm>
              <a:off x="7597897" y="38523872"/>
              <a:ext cx="7258977" cy="1022705"/>
            </a:xfrm>
            <a:prstGeom prst="rect">
              <a:avLst/>
            </a:prstGeom>
            <a:noFill/>
          </p:spPr>
          <p:txBody>
            <a:bodyPr wrap="square" rtlCol="0">
              <a:spAutoFit/>
            </a:bodyPr>
            <a:lstStyle/>
            <a:p>
              <a:r>
                <a:rPr lang="en-US" sz="2000" b="1" dirty="0"/>
                <a:t>A gateway has been developed and tested to enable secure communication between systems, ensuring interoperability and addressing availability concerns</a:t>
              </a:r>
            </a:p>
            <a:p>
              <a:endParaRPr lang="en-US" sz="2000" dirty="0"/>
            </a:p>
          </p:txBody>
        </p:sp>
        <p:sp>
          <p:nvSpPr>
            <p:cNvPr id="60" name="Rectangle 59">
              <a:extLst>
                <a:ext uri="{FF2B5EF4-FFF2-40B4-BE49-F238E27FC236}">
                  <a16:creationId xmlns:a16="http://schemas.microsoft.com/office/drawing/2014/main" id="{46D645F3-360B-1E24-8890-38BC02CF700A}"/>
                </a:ext>
              </a:extLst>
            </p:cNvPr>
            <p:cNvSpPr/>
            <p:nvPr/>
          </p:nvSpPr>
          <p:spPr>
            <a:xfrm>
              <a:off x="7464439" y="38472874"/>
              <a:ext cx="7392435" cy="1316071"/>
            </a:xfrm>
            <a:prstGeom prst="rect">
              <a:avLst/>
            </a:prstGeom>
            <a:no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 name="Groupe 5">
            <a:extLst>
              <a:ext uri="{FF2B5EF4-FFF2-40B4-BE49-F238E27FC236}">
                <a16:creationId xmlns:a16="http://schemas.microsoft.com/office/drawing/2014/main" id="{DBBDBA1C-4C26-932C-9AD8-98D876FFE7AE}"/>
              </a:ext>
            </a:extLst>
          </p:cNvPr>
          <p:cNvGrpSpPr/>
          <p:nvPr/>
        </p:nvGrpSpPr>
        <p:grpSpPr>
          <a:xfrm>
            <a:off x="14856875" y="35803232"/>
            <a:ext cx="9243869" cy="4288804"/>
            <a:chOff x="17285913" y="35780224"/>
            <a:chExt cx="9175201" cy="4350281"/>
          </a:xfrm>
        </p:grpSpPr>
        <p:pic>
          <p:nvPicPr>
            <p:cNvPr id="57" name="Image 56">
              <a:extLst>
                <a:ext uri="{FF2B5EF4-FFF2-40B4-BE49-F238E27FC236}">
                  <a16:creationId xmlns:a16="http://schemas.microsoft.com/office/drawing/2014/main" id="{72E4506D-3CD2-8888-DD73-8D6ADF29BF6F}"/>
                </a:ext>
              </a:extLst>
            </p:cNvPr>
            <p:cNvPicPr>
              <a:picLocks noChangeAspect="1"/>
            </p:cNvPicPr>
            <p:nvPr/>
          </p:nvPicPr>
          <p:blipFill>
            <a:blip r:embed="rId10"/>
            <a:stretch>
              <a:fillRect/>
            </a:stretch>
          </p:blipFill>
          <p:spPr>
            <a:xfrm>
              <a:off x="17285913" y="35780224"/>
              <a:ext cx="9175201" cy="4350281"/>
            </a:xfrm>
            <a:prstGeom prst="rect">
              <a:avLst/>
            </a:prstGeom>
            <a:ln w="76200">
              <a:solidFill>
                <a:schemeClr val="tx1"/>
              </a:solidFill>
            </a:ln>
          </p:spPr>
        </p:pic>
        <p:sp>
          <p:nvSpPr>
            <p:cNvPr id="55" name="ZoneTexte 54">
              <a:extLst>
                <a:ext uri="{FF2B5EF4-FFF2-40B4-BE49-F238E27FC236}">
                  <a16:creationId xmlns:a16="http://schemas.microsoft.com/office/drawing/2014/main" id="{38F151CA-7351-2336-480F-FD5920034A34}"/>
                </a:ext>
              </a:extLst>
            </p:cNvPr>
            <p:cNvSpPr txBox="1"/>
            <p:nvPr/>
          </p:nvSpPr>
          <p:spPr>
            <a:xfrm>
              <a:off x="17379596" y="35877747"/>
              <a:ext cx="3078000" cy="400110"/>
            </a:xfrm>
            <a:prstGeom prst="rect">
              <a:avLst/>
            </a:prstGeom>
            <a:noFill/>
          </p:spPr>
          <p:txBody>
            <a:bodyPr wrap="square" rtlCol="0">
              <a:spAutoFit/>
            </a:bodyPr>
            <a:lstStyle/>
            <a:p>
              <a:r>
                <a:rPr lang="en-US" sz="2000" b="1" dirty="0"/>
                <a:t>Press releases</a:t>
              </a:r>
            </a:p>
          </p:txBody>
        </p:sp>
      </p:grpSp>
      <p:sp>
        <p:nvSpPr>
          <p:cNvPr id="1025" name="ZoneTexte 1024">
            <a:extLst>
              <a:ext uri="{FF2B5EF4-FFF2-40B4-BE49-F238E27FC236}">
                <a16:creationId xmlns:a16="http://schemas.microsoft.com/office/drawing/2014/main" id="{75984ABD-C351-1EEA-695A-208FFD31B70E}"/>
              </a:ext>
            </a:extLst>
          </p:cNvPr>
          <p:cNvSpPr txBox="1"/>
          <p:nvPr/>
        </p:nvSpPr>
        <p:spPr>
          <a:xfrm>
            <a:off x="1085574" y="18298065"/>
            <a:ext cx="7326905" cy="523220"/>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2800" b="1" dirty="0"/>
              <a:t>Description</a:t>
            </a:r>
          </a:p>
        </p:txBody>
      </p:sp>
      <p:sp>
        <p:nvSpPr>
          <p:cNvPr id="1027" name="ZoneTexte 1026">
            <a:extLst>
              <a:ext uri="{FF2B5EF4-FFF2-40B4-BE49-F238E27FC236}">
                <a16:creationId xmlns:a16="http://schemas.microsoft.com/office/drawing/2014/main" id="{593DBF95-1B93-5690-24D0-3B713B1AE3BD}"/>
              </a:ext>
            </a:extLst>
          </p:cNvPr>
          <p:cNvSpPr txBox="1"/>
          <p:nvPr/>
        </p:nvSpPr>
        <p:spPr>
          <a:xfrm>
            <a:off x="8583464" y="18305415"/>
            <a:ext cx="20728511" cy="523220"/>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2800" b="1" dirty="0"/>
              <a:t>Quantum key distribution</a:t>
            </a:r>
          </a:p>
        </p:txBody>
      </p:sp>
      <p:sp>
        <p:nvSpPr>
          <p:cNvPr id="1029" name="ZoneTexte 1028">
            <a:extLst>
              <a:ext uri="{FF2B5EF4-FFF2-40B4-BE49-F238E27FC236}">
                <a16:creationId xmlns:a16="http://schemas.microsoft.com/office/drawing/2014/main" id="{9F003D52-B992-824E-2170-0138E73C3B4B}"/>
              </a:ext>
            </a:extLst>
          </p:cNvPr>
          <p:cNvSpPr txBox="1"/>
          <p:nvPr/>
        </p:nvSpPr>
        <p:spPr>
          <a:xfrm>
            <a:off x="8604374" y="25448788"/>
            <a:ext cx="7393459" cy="523220"/>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2800" b="1" dirty="0"/>
              <a:t>Work packages</a:t>
            </a:r>
          </a:p>
        </p:txBody>
      </p:sp>
      <p:sp>
        <p:nvSpPr>
          <p:cNvPr id="43" name="Rectangle 42">
            <a:extLst>
              <a:ext uri="{FF2B5EF4-FFF2-40B4-BE49-F238E27FC236}">
                <a16:creationId xmlns:a16="http://schemas.microsoft.com/office/drawing/2014/main" id="{FDB3EF85-D514-854A-52E4-5525A26F4073}"/>
              </a:ext>
            </a:extLst>
          </p:cNvPr>
          <p:cNvSpPr/>
          <p:nvPr/>
        </p:nvSpPr>
        <p:spPr>
          <a:xfrm>
            <a:off x="24336222" y="36293833"/>
            <a:ext cx="5013478" cy="3824084"/>
          </a:xfrm>
          <a:prstGeom prst="rect">
            <a:avLst/>
          </a:prstGeom>
          <a:no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ZoneTexte 51">
            <a:extLst>
              <a:ext uri="{FF2B5EF4-FFF2-40B4-BE49-F238E27FC236}">
                <a16:creationId xmlns:a16="http://schemas.microsoft.com/office/drawing/2014/main" id="{763BEADA-4A84-4382-4B3A-4C195956C9FE}"/>
              </a:ext>
            </a:extLst>
          </p:cNvPr>
          <p:cNvSpPr txBox="1"/>
          <p:nvPr/>
        </p:nvSpPr>
        <p:spPr>
          <a:xfrm>
            <a:off x="24336223" y="35679661"/>
            <a:ext cx="5013478" cy="523220"/>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2800" b="1" dirty="0"/>
              <a:t>Contact details</a:t>
            </a:r>
          </a:p>
        </p:txBody>
      </p:sp>
      <p:sp>
        <p:nvSpPr>
          <p:cNvPr id="1028" name="ZoneTexte 1027">
            <a:extLst>
              <a:ext uri="{FF2B5EF4-FFF2-40B4-BE49-F238E27FC236}">
                <a16:creationId xmlns:a16="http://schemas.microsoft.com/office/drawing/2014/main" id="{BA1DF35F-59BF-8625-F259-3E0A41F613AC}"/>
              </a:ext>
            </a:extLst>
          </p:cNvPr>
          <p:cNvSpPr txBox="1"/>
          <p:nvPr/>
        </p:nvSpPr>
        <p:spPr>
          <a:xfrm>
            <a:off x="24458550" y="36477588"/>
            <a:ext cx="4579291" cy="3785652"/>
          </a:xfrm>
          <a:prstGeom prst="rect">
            <a:avLst/>
          </a:prstGeom>
          <a:noFill/>
        </p:spPr>
        <p:txBody>
          <a:bodyPr wrap="square" rtlCol="0">
            <a:spAutoFit/>
          </a:bodyPr>
          <a:lstStyle/>
          <a:p>
            <a:r>
              <a:rPr lang="fr-FR" sz="2000" b="1" dirty="0"/>
              <a:t>Karel Dumon : </a:t>
            </a:r>
          </a:p>
          <a:p>
            <a:r>
              <a:rPr lang="fr-FR" sz="2000" dirty="0">
                <a:hlinkClick r:id="rId11"/>
              </a:rPr>
              <a:t>Karel.Dumon@imec.be</a:t>
            </a:r>
            <a:endParaRPr lang="fr-FR" sz="2000" dirty="0"/>
          </a:p>
          <a:p>
            <a:endParaRPr lang="fr-FR" sz="2000" dirty="0"/>
          </a:p>
          <a:p>
            <a:r>
              <a:rPr lang="fr-FR" sz="2000" b="1" dirty="0"/>
              <a:t>Giacomo Carrara : </a:t>
            </a:r>
          </a:p>
          <a:p>
            <a:r>
              <a:rPr lang="fr-FR" sz="2000" dirty="0">
                <a:hlinkClick r:id="rId12"/>
              </a:rPr>
              <a:t>Giacomo.carrara@Ugent.be</a:t>
            </a:r>
            <a:endParaRPr lang="fr-FR" sz="2000" dirty="0"/>
          </a:p>
          <a:p>
            <a:endParaRPr lang="fr-FR" sz="2000" dirty="0"/>
          </a:p>
          <a:p>
            <a:r>
              <a:rPr lang="fr-FR" sz="2000" b="1" dirty="0"/>
              <a:t>Dries Van Thourhout : </a:t>
            </a:r>
          </a:p>
          <a:p>
            <a:r>
              <a:rPr lang="fr-FR" sz="2000" dirty="0">
                <a:hlinkClick r:id="rId13"/>
              </a:rPr>
              <a:t>Dries.VanThourhout@UGent.be</a:t>
            </a:r>
            <a:endParaRPr lang="fr-FR" sz="2000" dirty="0"/>
          </a:p>
          <a:p>
            <a:endParaRPr lang="fr-FR" sz="2000" dirty="0"/>
          </a:p>
          <a:p>
            <a:r>
              <a:rPr lang="fr-FR" sz="2000" b="1" dirty="0"/>
              <a:t>Baptiste de Wasseige :</a:t>
            </a:r>
          </a:p>
          <a:p>
            <a:r>
              <a:rPr lang="fr-FR" sz="2000" dirty="0">
                <a:hlinkClick r:id="rId14"/>
              </a:rPr>
              <a:t>Baptiste.dewasseige@UCLouvain.be</a:t>
            </a:r>
            <a:endParaRPr lang="fr-FR" sz="2000" dirty="0"/>
          </a:p>
          <a:p>
            <a:endParaRPr lang="fr-BE" sz="2000" dirty="0"/>
          </a:p>
        </p:txBody>
      </p:sp>
      <p:pic>
        <p:nvPicPr>
          <p:cNvPr id="1026" name="Picture 2" descr="Home - Cyberwal in Galaxia Program">
            <a:extLst>
              <a:ext uri="{FF2B5EF4-FFF2-40B4-BE49-F238E27FC236}">
                <a16:creationId xmlns:a16="http://schemas.microsoft.com/office/drawing/2014/main" id="{BEC22D9B-1960-B042-2E19-8B648263162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468467" y="38363287"/>
            <a:ext cx="3152929" cy="1117689"/>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a:extLst>
              <a:ext uri="{FF2B5EF4-FFF2-40B4-BE49-F238E27FC236}">
                <a16:creationId xmlns:a16="http://schemas.microsoft.com/office/drawing/2014/main" id="{278381A4-DA6C-C494-ED32-B5C2265D6C6C}"/>
              </a:ext>
            </a:extLst>
          </p:cNvPr>
          <p:cNvSpPr/>
          <p:nvPr/>
        </p:nvSpPr>
        <p:spPr>
          <a:xfrm>
            <a:off x="11325388" y="37803125"/>
            <a:ext cx="3361685" cy="2314792"/>
          </a:xfrm>
          <a:prstGeom prst="rect">
            <a:avLst/>
          </a:prstGeom>
          <a:no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Image 13">
            <a:extLst>
              <a:ext uri="{FF2B5EF4-FFF2-40B4-BE49-F238E27FC236}">
                <a16:creationId xmlns:a16="http://schemas.microsoft.com/office/drawing/2014/main" id="{E6BB6483-5A3F-6BFD-DAB7-03F5605B68B6}"/>
              </a:ext>
            </a:extLst>
          </p:cNvPr>
          <p:cNvPicPr>
            <a:picLocks noChangeAspect="1"/>
          </p:cNvPicPr>
          <p:nvPr/>
        </p:nvPicPr>
        <p:blipFill>
          <a:blip r:embed="rId16"/>
          <a:stretch>
            <a:fillRect/>
          </a:stretch>
        </p:blipFill>
        <p:spPr>
          <a:xfrm>
            <a:off x="1216790" y="27388120"/>
            <a:ext cx="7195689" cy="6220432"/>
          </a:xfrm>
          <a:prstGeom prst="rect">
            <a:avLst/>
          </a:prstGeom>
          <a:ln w="76200">
            <a:solidFill>
              <a:schemeClr val="tx1"/>
            </a:solidFill>
          </a:ln>
        </p:spPr>
      </p:pic>
    </p:spTree>
  </p:cSld>
  <p:clrMapOvr>
    <a:masterClrMapping/>
  </p:clrMapOvr>
</p:sld>
</file>

<file path=ppt/theme/theme1.xml><?xml version="1.0" encoding="utf-8"?>
<a:theme xmlns:a="http://schemas.openxmlformats.org/drawingml/2006/main" name="1_Default Design">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c7acd739-016c-4b64-89cf-15683dfe73f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2C1E298F46F2F418E175229BDFDD21A" ma:contentTypeVersion="12" ma:contentTypeDescription="Crée un document." ma:contentTypeScope="" ma:versionID="34c04ecf48271f4965dcf61cc78fd0b5">
  <xsd:schema xmlns:xsd="http://www.w3.org/2001/XMLSchema" xmlns:xs="http://www.w3.org/2001/XMLSchema" xmlns:p="http://schemas.microsoft.com/office/2006/metadata/properties" xmlns:ns3="c7acd739-016c-4b64-89cf-15683dfe73f4" xmlns:ns4="7e70aedb-bffb-4a9b-9b18-1d01af9be055" targetNamespace="http://schemas.microsoft.com/office/2006/metadata/properties" ma:root="true" ma:fieldsID="920d674982406a48ecdceb6326fe1b75" ns3:_="" ns4:_="">
    <xsd:import namespace="c7acd739-016c-4b64-89cf-15683dfe73f4"/>
    <xsd:import namespace="7e70aedb-bffb-4a9b-9b18-1d01af9be055"/>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ObjectDetectorVersions" minOccurs="0"/>
                <xsd:element ref="ns3:_activity" minOccurs="0"/>
                <xsd:element ref="ns3:MediaLengthInSecond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acd739-016c-4b64-89cf-15683dfe73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_activity" ma:index="17" nillable="true" ma:displayName="_activity" ma:hidden="true" ma:internalName="_activity">
      <xsd:simpleType>
        <xsd:restriction base="dms:Note"/>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70aedb-bffb-4a9b-9b18-1d01af9be055"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097E92D-E496-48D1-840B-00E1357696F8}">
  <ds:schemaRefs>
    <ds:schemaRef ds:uri="c7acd739-016c-4b64-89cf-15683dfe73f4"/>
    <ds:schemaRef ds:uri="http://purl.org/dc/elements/1.1/"/>
    <ds:schemaRef ds:uri="http://purl.org/dc/terms/"/>
    <ds:schemaRef ds:uri="http://schemas.microsoft.com/office/2006/metadata/propertie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7e70aedb-bffb-4a9b-9b18-1d01af9be055"/>
    <ds:schemaRef ds:uri="http://www.w3.org/XML/1998/namespace"/>
  </ds:schemaRefs>
</ds:datastoreItem>
</file>

<file path=customXml/itemProps2.xml><?xml version="1.0" encoding="utf-8"?>
<ds:datastoreItem xmlns:ds="http://schemas.openxmlformats.org/officeDocument/2006/customXml" ds:itemID="{21BFFD89-DB86-4075-B4A9-CCEA032C1F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acd739-016c-4b64-89cf-15683dfe73f4"/>
    <ds:schemaRef ds:uri="7e70aedb-bffb-4a9b-9b18-1d01af9be0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E07E2EE-04F4-4BF3-AEB6-0AD1A532934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7363</TotalTime>
  <Words>1425</Words>
  <Application>Microsoft Office PowerPoint</Application>
  <PresentationFormat>Personnalisé</PresentationFormat>
  <Paragraphs>115</Paragraphs>
  <Slides>1</Slides>
  <Notes>1</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vt:i4>
      </vt:variant>
    </vt:vector>
  </HeadingPairs>
  <TitlesOfParts>
    <vt:vector size="4" baseType="lpstr">
      <vt:lpstr>Arial</vt:lpstr>
      <vt:lpstr>Söhne</vt:lpstr>
      <vt:lpstr>1_Default Design</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Carlos Fernandes</dc:creator>
  <cp:lastModifiedBy>Baptiste de Wasseige</cp:lastModifiedBy>
  <cp:revision>7</cp:revision>
  <dcterms:created xsi:type="dcterms:W3CDTF">2005-12-07T20:09:13Z</dcterms:created>
  <dcterms:modified xsi:type="dcterms:W3CDTF">2024-02-13T16:01:40Z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0x010100D2C1E298F46F2F418E175229BDFDD21A</vt:lpwstr>
  </property>
</Properties>
</file>