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1"/>
  </p:notesMasterIdLst>
  <p:sldIdLst>
    <p:sldId id="256" r:id="rId2"/>
    <p:sldId id="258" r:id="rId3"/>
    <p:sldId id="260" r:id="rId4"/>
    <p:sldId id="257" r:id="rId5"/>
    <p:sldId id="262" r:id="rId6"/>
    <p:sldId id="261" r:id="rId7"/>
    <p:sldId id="266" r:id="rId8"/>
    <p:sldId id="265" r:id="rId9"/>
    <p:sldId id="263" r:id="rId10"/>
    <p:sldId id="267" r:id="rId11"/>
    <p:sldId id="264" r:id="rId12"/>
    <p:sldId id="268" r:id="rId13"/>
    <p:sldId id="269" r:id="rId14"/>
    <p:sldId id="270" r:id="rId15"/>
    <p:sldId id="271" r:id="rId16"/>
    <p:sldId id="272" r:id="rId17"/>
    <p:sldId id="275" r:id="rId18"/>
    <p:sldId id="277" r:id="rId19"/>
    <p:sldId id="276" r:id="rId2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7"/>
    <p:restoredTop sz="93300"/>
  </p:normalViewPr>
  <p:slideViewPr>
    <p:cSldViewPr snapToGrid="0" snapToObjects="1">
      <p:cViewPr varScale="1">
        <p:scale>
          <a:sx n="62" d="100"/>
          <a:sy n="62" d="100"/>
        </p:scale>
        <p:origin x="33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3B0ABF-1412-0147-AF94-AED8DDF9432A}" type="datetimeFigureOut">
              <a:rPr lang="fr-FR" smtClean="0"/>
              <a:t>20/09/2019</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fr-FR"/>
              <a:t>Modifier les styles du texte du masque
Deuxième niveau
Troisième niveau
Quatrième niveau
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BCD7CE-AA33-824A-8CB2-86E4ECEA0A5A}" type="slidenum">
              <a:rPr lang="fr-FR" smtClean="0"/>
              <a:t>‹N°›</a:t>
            </a:fld>
            <a:endParaRPr lang="fr-FR"/>
          </a:p>
        </p:txBody>
      </p:sp>
    </p:spTree>
    <p:extLst>
      <p:ext uri="{BB962C8B-B14F-4D97-AF65-F5344CB8AC3E}">
        <p14:creationId xmlns:p14="http://schemas.microsoft.com/office/powerpoint/2010/main" val="1864108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2B407A-5C87-914D-8534-B83833A9FA8A}"/>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A85CEBC4-0DFF-E548-A468-B5B5927B192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E95F9C68-7B01-8F41-A03C-2FC78B473F98}"/>
              </a:ext>
            </a:extLst>
          </p:cNvPr>
          <p:cNvSpPr>
            <a:spLocks noGrp="1"/>
          </p:cNvSpPr>
          <p:nvPr>
            <p:ph type="dt" sz="half" idx="10"/>
          </p:nvPr>
        </p:nvSpPr>
        <p:spPr/>
        <p:txBody>
          <a:bodyPr/>
          <a:lstStyle/>
          <a:p>
            <a:fld id="{9C638232-C149-824C-B4CB-981C647460D4}" type="datetime1">
              <a:rPr lang="fr-BE" smtClean="0"/>
              <a:t>20/09/19</a:t>
            </a:fld>
            <a:endParaRPr lang="fr-FR"/>
          </a:p>
        </p:txBody>
      </p:sp>
      <p:sp>
        <p:nvSpPr>
          <p:cNvPr id="5" name="Espace réservé du pied de page 4">
            <a:extLst>
              <a:ext uri="{FF2B5EF4-FFF2-40B4-BE49-F238E27FC236}">
                <a16:creationId xmlns:a16="http://schemas.microsoft.com/office/drawing/2014/main" id="{FB319F50-2333-E74D-892E-E5EA72C23B4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7C8AE05-D17F-A841-948C-540928857585}"/>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1026591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9CFBF0-B310-E14B-8164-E2E48B0A726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776A208F-8B8E-0D44-A1DD-6C327D474D1C}"/>
              </a:ext>
            </a:extLst>
          </p:cNvPr>
          <p:cNvSpPr>
            <a:spLocks noGrp="1"/>
          </p:cNvSpPr>
          <p:nvPr>
            <p:ph type="body" orient="vert" idx="1"/>
          </p:nvPr>
        </p:nvSpPr>
        <p:spPr/>
        <p:txBody>
          <a:bodyPr vert="eaVert"/>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A78AD579-02F0-104C-BF57-5C7E779A402B}"/>
              </a:ext>
            </a:extLst>
          </p:cNvPr>
          <p:cNvSpPr>
            <a:spLocks noGrp="1"/>
          </p:cNvSpPr>
          <p:nvPr>
            <p:ph type="dt" sz="half" idx="10"/>
          </p:nvPr>
        </p:nvSpPr>
        <p:spPr/>
        <p:txBody>
          <a:bodyPr/>
          <a:lstStyle/>
          <a:p>
            <a:fld id="{F74D6695-0A60-B349-8A7E-CE0683A21D18}" type="datetime1">
              <a:rPr lang="fr-BE" smtClean="0"/>
              <a:t>20/09/19</a:t>
            </a:fld>
            <a:endParaRPr lang="fr-FR"/>
          </a:p>
        </p:txBody>
      </p:sp>
      <p:sp>
        <p:nvSpPr>
          <p:cNvPr id="5" name="Espace réservé du pied de page 4">
            <a:extLst>
              <a:ext uri="{FF2B5EF4-FFF2-40B4-BE49-F238E27FC236}">
                <a16:creationId xmlns:a16="http://schemas.microsoft.com/office/drawing/2014/main" id="{33E78656-CD8D-5148-8CF7-B2EFAFFEC55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CCC61E2-FD5C-994D-97A7-8971610DAFD4}"/>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1989630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FB1EA5C-0EA0-3042-827C-2A5D6116BB45}"/>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88D7D6A4-5971-924D-818F-27ECD632EA98}"/>
              </a:ext>
            </a:extLst>
          </p:cNvPr>
          <p:cNvSpPr>
            <a:spLocks noGrp="1"/>
          </p:cNvSpPr>
          <p:nvPr>
            <p:ph type="body" orient="vert" idx="1"/>
          </p:nvPr>
        </p:nvSpPr>
        <p:spPr>
          <a:xfrm>
            <a:off x="838200" y="365125"/>
            <a:ext cx="7734300" cy="5811838"/>
          </a:xfrm>
        </p:spPr>
        <p:txBody>
          <a:bodyPr vert="eaVert"/>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B576E08B-3E99-F64C-8376-EBF5A7ED0299}"/>
              </a:ext>
            </a:extLst>
          </p:cNvPr>
          <p:cNvSpPr>
            <a:spLocks noGrp="1"/>
          </p:cNvSpPr>
          <p:nvPr>
            <p:ph type="dt" sz="half" idx="10"/>
          </p:nvPr>
        </p:nvSpPr>
        <p:spPr/>
        <p:txBody>
          <a:bodyPr/>
          <a:lstStyle/>
          <a:p>
            <a:fld id="{FB5A629A-027E-5042-B0FF-62129B88490E}" type="datetime1">
              <a:rPr lang="fr-BE" smtClean="0"/>
              <a:t>20/09/19</a:t>
            </a:fld>
            <a:endParaRPr lang="fr-FR"/>
          </a:p>
        </p:txBody>
      </p:sp>
      <p:sp>
        <p:nvSpPr>
          <p:cNvPr id="5" name="Espace réservé du pied de page 4">
            <a:extLst>
              <a:ext uri="{FF2B5EF4-FFF2-40B4-BE49-F238E27FC236}">
                <a16:creationId xmlns:a16="http://schemas.microsoft.com/office/drawing/2014/main" id="{59E28EF0-68E5-4A41-9261-7834774E49E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736B983-47A1-7846-9A13-BDF555E952EF}"/>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3026533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C93016-E102-854A-A539-651014266B8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F38E4A6-934A-974D-BE8D-F6F407980CC3}"/>
              </a:ext>
            </a:extLst>
          </p:cNvPr>
          <p:cNvSpPr>
            <a:spLocks noGrp="1"/>
          </p:cNvSpPr>
          <p:nvPr>
            <p:ph idx="1"/>
          </p:nvPr>
        </p:nvSpPr>
        <p:spPr/>
        <p:txBody>
          <a:bodyPr/>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0735A978-F943-E341-B3C2-819A9448FF56}"/>
              </a:ext>
            </a:extLst>
          </p:cNvPr>
          <p:cNvSpPr>
            <a:spLocks noGrp="1"/>
          </p:cNvSpPr>
          <p:nvPr>
            <p:ph type="dt" sz="half" idx="10"/>
          </p:nvPr>
        </p:nvSpPr>
        <p:spPr/>
        <p:txBody>
          <a:bodyPr/>
          <a:lstStyle/>
          <a:p>
            <a:fld id="{8C6D5814-1A86-0D44-8F0B-ED6A33359F90}" type="datetime1">
              <a:rPr lang="fr-BE" smtClean="0"/>
              <a:t>20/09/19</a:t>
            </a:fld>
            <a:endParaRPr lang="fr-FR"/>
          </a:p>
        </p:txBody>
      </p:sp>
      <p:sp>
        <p:nvSpPr>
          <p:cNvPr id="5" name="Espace réservé du pied de page 4">
            <a:extLst>
              <a:ext uri="{FF2B5EF4-FFF2-40B4-BE49-F238E27FC236}">
                <a16:creationId xmlns:a16="http://schemas.microsoft.com/office/drawing/2014/main" id="{1FC5E8AD-5192-E848-88D4-5F5422BA9E1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25B41E4-012D-2F49-B67F-0BFB91983862}"/>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1356583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84E662E-1048-A844-B46E-CA95C8A02B9C}"/>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CF3E7D2B-7088-3143-AABA-E149AC95BA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A97A05EE-D265-8B4A-88E6-4422F27E3507}"/>
              </a:ext>
            </a:extLst>
          </p:cNvPr>
          <p:cNvSpPr>
            <a:spLocks noGrp="1"/>
          </p:cNvSpPr>
          <p:nvPr>
            <p:ph type="dt" sz="half" idx="10"/>
          </p:nvPr>
        </p:nvSpPr>
        <p:spPr/>
        <p:txBody>
          <a:bodyPr/>
          <a:lstStyle/>
          <a:p>
            <a:fld id="{AA76EB52-E718-0646-B200-E7060CAD03F5}" type="datetime1">
              <a:rPr lang="fr-BE" smtClean="0"/>
              <a:t>20/09/19</a:t>
            </a:fld>
            <a:endParaRPr lang="fr-FR"/>
          </a:p>
        </p:txBody>
      </p:sp>
      <p:sp>
        <p:nvSpPr>
          <p:cNvPr id="5" name="Espace réservé du pied de page 4">
            <a:extLst>
              <a:ext uri="{FF2B5EF4-FFF2-40B4-BE49-F238E27FC236}">
                <a16:creationId xmlns:a16="http://schemas.microsoft.com/office/drawing/2014/main" id="{F79FEAA1-4883-3C49-893D-BB52B41164C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7389706-8165-1D4A-9178-94DA377965B2}"/>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99609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91F2667-9D80-B441-8CF0-B96DD9E4EDF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C8A0572-F411-644A-A62B-7FEE37FB956D}"/>
              </a:ext>
            </a:extLst>
          </p:cNvPr>
          <p:cNvSpPr>
            <a:spLocks noGrp="1"/>
          </p:cNvSpPr>
          <p:nvPr>
            <p:ph sz="half" idx="1"/>
          </p:nvPr>
        </p:nvSpPr>
        <p:spPr>
          <a:xfrm>
            <a:off x="838200" y="1825625"/>
            <a:ext cx="5181600" cy="4351338"/>
          </a:xfrm>
        </p:spPr>
        <p:txBody>
          <a:bodyPr/>
          <a:lstStyle/>
          <a:p>
            <a:r>
              <a:rPr lang="fr-FR"/>
              <a:t>Modifier les styles du texte du masque
Deuxième niveau
Troisième niveau
Quatrième niveau
Cinquième niveau</a:t>
            </a:r>
          </a:p>
        </p:txBody>
      </p:sp>
      <p:sp>
        <p:nvSpPr>
          <p:cNvPr id="4" name="Espace réservé du contenu 3">
            <a:extLst>
              <a:ext uri="{FF2B5EF4-FFF2-40B4-BE49-F238E27FC236}">
                <a16:creationId xmlns:a16="http://schemas.microsoft.com/office/drawing/2014/main" id="{30DFE718-BC9F-AF43-A93C-08DB7F65BCB6}"/>
              </a:ext>
            </a:extLst>
          </p:cNvPr>
          <p:cNvSpPr>
            <a:spLocks noGrp="1"/>
          </p:cNvSpPr>
          <p:nvPr>
            <p:ph sz="half" idx="2"/>
          </p:nvPr>
        </p:nvSpPr>
        <p:spPr>
          <a:xfrm>
            <a:off x="6172200" y="1825625"/>
            <a:ext cx="5181600" cy="4351338"/>
          </a:xfrm>
        </p:spPr>
        <p:txBody>
          <a:bodyPr/>
          <a:lstStyle/>
          <a:p>
            <a:r>
              <a:rPr lang="fr-FR"/>
              <a:t>Modifier les styles du texte du masque
Deuxième niveau
Troisième niveau
Quatrième niveau
Cinquième niveau</a:t>
            </a:r>
          </a:p>
        </p:txBody>
      </p:sp>
      <p:sp>
        <p:nvSpPr>
          <p:cNvPr id="5" name="Espace réservé de la date 4">
            <a:extLst>
              <a:ext uri="{FF2B5EF4-FFF2-40B4-BE49-F238E27FC236}">
                <a16:creationId xmlns:a16="http://schemas.microsoft.com/office/drawing/2014/main" id="{F0963FBB-ADE0-9740-B42B-3AEE365C7C36}"/>
              </a:ext>
            </a:extLst>
          </p:cNvPr>
          <p:cNvSpPr>
            <a:spLocks noGrp="1"/>
          </p:cNvSpPr>
          <p:nvPr>
            <p:ph type="dt" sz="half" idx="10"/>
          </p:nvPr>
        </p:nvSpPr>
        <p:spPr/>
        <p:txBody>
          <a:bodyPr/>
          <a:lstStyle/>
          <a:p>
            <a:fld id="{220B90B6-63FD-D440-B816-B0CEE7AF8116}" type="datetime1">
              <a:rPr lang="fr-BE" smtClean="0"/>
              <a:t>20/09/19</a:t>
            </a:fld>
            <a:endParaRPr lang="fr-FR"/>
          </a:p>
        </p:txBody>
      </p:sp>
      <p:sp>
        <p:nvSpPr>
          <p:cNvPr id="6" name="Espace réservé du pied de page 5">
            <a:extLst>
              <a:ext uri="{FF2B5EF4-FFF2-40B4-BE49-F238E27FC236}">
                <a16:creationId xmlns:a16="http://schemas.microsoft.com/office/drawing/2014/main" id="{3059A6ED-83A9-8544-B32C-50D9D5B7875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DDC6B79-5A7B-9241-A195-739602114149}"/>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30564403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1C54039-8043-CA4B-A456-2F3774EEDD07}"/>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2F56761-771B-CE46-B208-E19FCCDC72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a:t>Modifier les styles du texte du masque
Deuxième niveau
Troisième niveau
Quatrième niveau
Cinquième niveau</a:t>
            </a:r>
          </a:p>
        </p:txBody>
      </p:sp>
      <p:sp>
        <p:nvSpPr>
          <p:cNvPr id="4" name="Espace réservé du contenu 3">
            <a:extLst>
              <a:ext uri="{FF2B5EF4-FFF2-40B4-BE49-F238E27FC236}">
                <a16:creationId xmlns:a16="http://schemas.microsoft.com/office/drawing/2014/main" id="{D790EA78-2B98-ED4A-A93B-328B33CCBB67}"/>
              </a:ext>
            </a:extLst>
          </p:cNvPr>
          <p:cNvSpPr>
            <a:spLocks noGrp="1"/>
          </p:cNvSpPr>
          <p:nvPr>
            <p:ph sz="half" idx="2"/>
          </p:nvPr>
        </p:nvSpPr>
        <p:spPr>
          <a:xfrm>
            <a:off x="839788" y="2505075"/>
            <a:ext cx="5157787" cy="3684588"/>
          </a:xfrm>
        </p:spPr>
        <p:txBody>
          <a:bodyPr/>
          <a:lstStyle/>
          <a:p>
            <a:r>
              <a:rPr lang="fr-FR"/>
              <a:t>Modifier les styles du texte du masque
Deuxième niveau
Troisième niveau
Quatrième niveau
Cinquième niveau</a:t>
            </a:r>
          </a:p>
        </p:txBody>
      </p:sp>
      <p:sp>
        <p:nvSpPr>
          <p:cNvPr id="5" name="Espace réservé du texte 4">
            <a:extLst>
              <a:ext uri="{FF2B5EF4-FFF2-40B4-BE49-F238E27FC236}">
                <a16:creationId xmlns:a16="http://schemas.microsoft.com/office/drawing/2014/main" id="{117D39C4-396D-B44C-B9AD-D61F2B84355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a:t>Modifier les styles du texte du masque
Deuxième niveau
Troisième niveau
Quatrième niveau
Cinquième niveau</a:t>
            </a:r>
          </a:p>
        </p:txBody>
      </p:sp>
      <p:sp>
        <p:nvSpPr>
          <p:cNvPr id="6" name="Espace réservé du contenu 5">
            <a:extLst>
              <a:ext uri="{FF2B5EF4-FFF2-40B4-BE49-F238E27FC236}">
                <a16:creationId xmlns:a16="http://schemas.microsoft.com/office/drawing/2014/main" id="{2A763C0D-3955-C44C-8156-29BB42F23780}"/>
              </a:ext>
            </a:extLst>
          </p:cNvPr>
          <p:cNvSpPr>
            <a:spLocks noGrp="1"/>
          </p:cNvSpPr>
          <p:nvPr>
            <p:ph sz="quarter" idx="4"/>
          </p:nvPr>
        </p:nvSpPr>
        <p:spPr>
          <a:xfrm>
            <a:off x="6172200" y="2505075"/>
            <a:ext cx="5183188" cy="3684588"/>
          </a:xfrm>
        </p:spPr>
        <p:txBody>
          <a:bodyPr/>
          <a:lstStyle/>
          <a:p>
            <a:r>
              <a:rPr lang="fr-FR"/>
              <a:t>Modifier les styles du texte du masque
Deuxième niveau
Troisième niveau
Quatrième niveau
Cinquième niveau</a:t>
            </a:r>
          </a:p>
        </p:txBody>
      </p:sp>
      <p:sp>
        <p:nvSpPr>
          <p:cNvPr id="7" name="Espace réservé de la date 6">
            <a:extLst>
              <a:ext uri="{FF2B5EF4-FFF2-40B4-BE49-F238E27FC236}">
                <a16:creationId xmlns:a16="http://schemas.microsoft.com/office/drawing/2014/main" id="{51EF6B8E-0DFD-BA40-B833-F7B00E47AD8A}"/>
              </a:ext>
            </a:extLst>
          </p:cNvPr>
          <p:cNvSpPr>
            <a:spLocks noGrp="1"/>
          </p:cNvSpPr>
          <p:nvPr>
            <p:ph type="dt" sz="half" idx="10"/>
          </p:nvPr>
        </p:nvSpPr>
        <p:spPr/>
        <p:txBody>
          <a:bodyPr/>
          <a:lstStyle/>
          <a:p>
            <a:fld id="{B3893971-01DA-9A45-8BAC-DF1823B3030E}" type="datetime1">
              <a:rPr lang="fr-BE" smtClean="0"/>
              <a:t>20/09/19</a:t>
            </a:fld>
            <a:endParaRPr lang="fr-FR"/>
          </a:p>
        </p:txBody>
      </p:sp>
      <p:sp>
        <p:nvSpPr>
          <p:cNvPr id="8" name="Espace réservé du pied de page 7">
            <a:extLst>
              <a:ext uri="{FF2B5EF4-FFF2-40B4-BE49-F238E27FC236}">
                <a16:creationId xmlns:a16="http://schemas.microsoft.com/office/drawing/2014/main" id="{EEA1E0B1-3279-934C-96C2-B0E0052367DF}"/>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1F9D14E1-FDFD-234C-81EF-9670941DD27A}"/>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1635003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8EE9B7-E0C1-8047-8BFD-31FCB6AF5A0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170D9ACD-EE36-0A4A-9A7D-498CD0FB16B6}"/>
              </a:ext>
            </a:extLst>
          </p:cNvPr>
          <p:cNvSpPr>
            <a:spLocks noGrp="1"/>
          </p:cNvSpPr>
          <p:nvPr>
            <p:ph type="dt" sz="half" idx="10"/>
          </p:nvPr>
        </p:nvSpPr>
        <p:spPr/>
        <p:txBody>
          <a:bodyPr/>
          <a:lstStyle/>
          <a:p>
            <a:fld id="{F26D5C7A-C81E-7E4B-B704-BEA9B2788272}" type="datetime1">
              <a:rPr lang="fr-BE" smtClean="0"/>
              <a:t>20/09/19</a:t>
            </a:fld>
            <a:endParaRPr lang="fr-FR"/>
          </a:p>
        </p:txBody>
      </p:sp>
      <p:sp>
        <p:nvSpPr>
          <p:cNvPr id="4" name="Espace réservé du pied de page 3">
            <a:extLst>
              <a:ext uri="{FF2B5EF4-FFF2-40B4-BE49-F238E27FC236}">
                <a16:creationId xmlns:a16="http://schemas.microsoft.com/office/drawing/2014/main" id="{B5FA912E-F345-314E-8D19-A4615EB681FC}"/>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E5E62F20-29F0-F94B-A097-1E7A17E404A1}"/>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3345731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B0FB51D1-9E5F-A849-A2B6-D34E4A4CB86A}"/>
              </a:ext>
            </a:extLst>
          </p:cNvPr>
          <p:cNvSpPr>
            <a:spLocks noGrp="1"/>
          </p:cNvSpPr>
          <p:nvPr>
            <p:ph type="dt" sz="half" idx="10"/>
          </p:nvPr>
        </p:nvSpPr>
        <p:spPr/>
        <p:txBody>
          <a:bodyPr/>
          <a:lstStyle/>
          <a:p>
            <a:fld id="{7E96B668-2CDD-904C-B252-46904AFC9405}" type="datetime1">
              <a:rPr lang="fr-BE" smtClean="0"/>
              <a:t>20/09/19</a:t>
            </a:fld>
            <a:endParaRPr lang="fr-FR"/>
          </a:p>
        </p:txBody>
      </p:sp>
      <p:sp>
        <p:nvSpPr>
          <p:cNvPr id="3" name="Espace réservé du pied de page 2">
            <a:extLst>
              <a:ext uri="{FF2B5EF4-FFF2-40B4-BE49-F238E27FC236}">
                <a16:creationId xmlns:a16="http://schemas.microsoft.com/office/drawing/2014/main" id="{B630CDEE-29A4-FF42-BAAF-720B0B15A2A9}"/>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5082151-26B9-0943-9F7F-52A982CC4B2F}"/>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4038420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B8F86E6-1936-F54D-BD32-01A02EC279D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F7F4CCA5-3250-EC44-98F6-3C02C98FF0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fr-FR"/>
              <a:t>Modifier les styles du texte du masque
Deuxième niveau
Troisième niveau
Quatrième niveau
Cinquième niveau</a:t>
            </a:r>
          </a:p>
        </p:txBody>
      </p:sp>
      <p:sp>
        <p:nvSpPr>
          <p:cNvPr id="4" name="Espace réservé du texte 3">
            <a:extLst>
              <a:ext uri="{FF2B5EF4-FFF2-40B4-BE49-F238E27FC236}">
                <a16:creationId xmlns:a16="http://schemas.microsoft.com/office/drawing/2014/main" id="{C2DA09E4-D83F-C646-8DE7-E99ED9706C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a:t>Modifier les styles du texte du masque
Deuxième niveau
Troisième niveau
Quatrième niveau
Cinquième niveau</a:t>
            </a:r>
          </a:p>
        </p:txBody>
      </p:sp>
      <p:sp>
        <p:nvSpPr>
          <p:cNvPr id="5" name="Espace réservé de la date 4">
            <a:extLst>
              <a:ext uri="{FF2B5EF4-FFF2-40B4-BE49-F238E27FC236}">
                <a16:creationId xmlns:a16="http://schemas.microsoft.com/office/drawing/2014/main" id="{1B775776-4603-6D45-AED5-482B5CF8D207}"/>
              </a:ext>
            </a:extLst>
          </p:cNvPr>
          <p:cNvSpPr>
            <a:spLocks noGrp="1"/>
          </p:cNvSpPr>
          <p:nvPr>
            <p:ph type="dt" sz="half" idx="10"/>
          </p:nvPr>
        </p:nvSpPr>
        <p:spPr/>
        <p:txBody>
          <a:bodyPr/>
          <a:lstStyle/>
          <a:p>
            <a:fld id="{9745BA8F-357C-F240-85A5-B1C68CD5E74F}" type="datetime1">
              <a:rPr lang="fr-BE" smtClean="0"/>
              <a:t>20/09/19</a:t>
            </a:fld>
            <a:endParaRPr lang="fr-FR"/>
          </a:p>
        </p:txBody>
      </p:sp>
      <p:sp>
        <p:nvSpPr>
          <p:cNvPr id="6" name="Espace réservé du pied de page 5">
            <a:extLst>
              <a:ext uri="{FF2B5EF4-FFF2-40B4-BE49-F238E27FC236}">
                <a16:creationId xmlns:a16="http://schemas.microsoft.com/office/drawing/2014/main" id="{944FA6FA-77D8-6447-9ED6-207ACDA0739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2B70B47-F6F0-3749-AF8F-3A0A98ADA991}"/>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287506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B3A692-B907-BB4E-B583-D9ECC0C301F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92BADBBB-3FD8-844C-A1F1-558881D83A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ECC9317F-3AF2-5F4A-9965-B66539B613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a:t>Modifier les styles du texte du masque
Deuxième niveau
Troisième niveau
Quatrième niveau
Cinquième niveau</a:t>
            </a:r>
          </a:p>
        </p:txBody>
      </p:sp>
      <p:sp>
        <p:nvSpPr>
          <p:cNvPr id="5" name="Espace réservé de la date 4">
            <a:extLst>
              <a:ext uri="{FF2B5EF4-FFF2-40B4-BE49-F238E27FC236}">
                <a16:creationId xmlns:a16="http://schemas.microsoft.com/office/drawing/2014/main" id="{B2A04C17-A0E4-2143-8681-D263B44D4448}"/>
              </a:ext>
            </a:extLst>
          </p:cNvPr>
          <p:cNvSpPr>
            <a:spLocks noGrp="1"/>
          </p:cNvSpPr>
          <p:nvPr>
            <p:ph type="dt" sz="half" idx="10"/>
          </p:nvPr>
        </p:nvSpPr>
        <p:spPr/>
        <p:txBody>
          <a:bodyPr/>
          <a:lstStyle/>
          <a:p>
            <a:fld id="{6FE483FB-773E-804A-B634-937C152686E0}" type="datetime1">
              <a:rPr lang="fr-BE" smtClean="0"/>
              <a:t>20/09/19</a:t>
            </a:fld>
            <a:endParaRPr lang="fr-FR"/>
          </a:p>
        </p:txBody>
      </p:sp>
      <p:sp>
        <p:nvSpPr>
          <p:cNvPr id="6" name="Espace réservé du pied de page 5">
            <a:extLst>
              <a:ext uri="{FF2B5EF4-FFF2-40B4-BE49-F238E27FC236}">
                <a16:creationId xmlns:a16="http://schemas.microsoft.com/office/drawing/2014/main" id="{F70F317D-CA67-4442-84E1-78200E84ECBE}"/>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E931093-F753-0B42-A9AC-E9F602C670A2}"/>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4549979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C19F7364-B54B-7646-B665-2F1F148589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6E7B0623-204B-9749-B2E4-F7AF1CC04F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31937D51-DFA9-0D42-98DB-2D54354277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BAC74-9C8A-1B4A-8EFF-A0D661BF24DE}" type="datetime1">
              <a:rPr lang="fr-BE" smtClean="0"/>
              <a:t>20/09/19</a:t>
            </a:fld>
            <a:endParaRPr lang="fr-FR"/>
          </a:p>
        </p:txBody>
      </p:sp>
      <p:sp>
        <p:nvSpPr>
          <p:cNvPr id="5" name="Espace réservé du pied de page 4">
            <a:extLst>
              <a:ext uri="{FF2B5EF4-FFF2-40B4-BE49-F238E27FC236}">
                <a16:creationId xmlns:a16="http://schemas.microsoft.com/office/drawing/2014/main" id="{69CBAAB7-83E3-5C44-A3C0-3E9C0C96DE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7496AD12-CD11-CB49-A756-06C4DAC107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6DA17D-1408-2046-B14A-C3F8D5061AD3}" type="slidenum">
              <a:rPr lang="fr-FR" smtClean="0"/>
              <a:t>‹N°›</a:t>
            </a:fld>
            <a:endParaRPr lang="fr-FR"/>
          </a:p>
        </p:txBody>
      </p:sp>
    </p:spTree>
    <p:extLst>
      <p:ext uri="{BB962C8B-B14F-4D97-AF65-F5344CB8AC3E}">
        <p14:creationId xmlns:p14="http://schemas.microsoft.com/office/powerpoint/2010/main" val="30896211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0D2AD78-94D1-9A4E-9D52-E565658F23B7}"/>
              </a:ext>
            </a:extLst>
          </p:cNvPr>
          <p:cNvSpPr>
            <a:spLocks noGrp="1"/>
          </p:cNvSpPr>
          <p:nvPr>
            <p:ph type="ctrTitle"/>
          </p:nvPr>
        </p:nvSpPr>
        <p:spPr>
          <a:xfrm>
            <a:off x="1524000" y="1122363"/>
            <a:ext cx="8970818" cy="1932564"/>
          </a:xfrm>
        </p:spPr>
        <p:txBody>
          <a:bodyPr/>
          <a:lstStyle/>
          <a:p>
            <a:r>
              <a:rPr lang="fr-FR" dirty="0"/>
              <a:t>Les contours du champ d’application de la Charte</a:t>
            </a:r>
          </a:p>
        </p:txBody>
      </p:sp>
      <p:sp>
        <p:nvSpPr>
          <p:cNvPr id="3" name="Sous-titre 2">
            <a:extLst>
              <a:ext uri="{FF2B5EF4-FFF2-40B4-BE49-F238E27FC236}">
                <a16:creationId xmlns:a16="http://schemas.microsoft.com/office/drawing/2014/main" id="{6F51E87F-60B8-234F-848B-5ECC509E64C0}"/>
              </a:ext>
            </a:extLst>
          </p:cNvPr>
          <p:cNvSpPr>
            <a:spLocks noGrp="1"/>
          </p:cNvSpPr>
          <p:nvPr>
            <p:ph type="subTitle" idx="1"/>
          </p:nvPr>
        </p:nvSpPr>
        <p:spPr>
          <a:xfrm>
            <a:off x="1524000" y="3221181"/>
            <a:ext cx="9144000" cy="2576945"/>
          </a:xfrm>
        </p:spPr>
        <p:txBody>
          <a:bodyPr>
            <a:normAutofit lnSpcReduction="10000"/>
          </a:bodyPr>
          <a:lstStyle/>
          <a:p>
            <a:r>
              <a:rPr lang="fr-FR" sz="2600" dirty="0"/>
              <a:t>Antoine </a:t>
            </a:r>
            <a:r>
              <a:rPr lang="fr-FR" sz="2600" dirty="0" err="1"/>
              <a:t>Bailleux</a:t>
            </a:r>
            <a:endParaRPr lang="fr-FR" sz="2600" dirty="0"/>
          </a:p>
          <a:p>
            <a:r>
              <a:rPr lang="fr-FR" dirty="0"/>
              <a:t>Université Saint-Louis – Bruxelles </a:t>
            </a:r>
          </a:p>
          <a:p>
            <a:endParaRPr lang="fr-FR" dirty="0"/>
          </a:p>
          <a:p>
            <a:r>
              <a:rPr lang="fr-FR" dirty="0"/>
              <a:t>La Charte des droits fondamentaux, source de renouveau constitutionnel européen?</a:t>
            </a:r>
          </a:p>
          <a:p>
            <a:r>
              <a:rPr lang="fr-FR" dirty="0"/>
              <a:t>Paris, 27 septembre 2019</a:t>
            </a:r>
          </a:p>
        </p:txBody>
      </p:sp>
    </p:spTree>
    <p:extLst>
      <p:ext uri="{BB962C8B-B14F-4D97-AF65-F5344CB8AC3E}">
        <p14:creationId xmlns:p14="http://schemas.microsoft.com/office/powerpoint/2010/main" val="31761030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2. … Et des tentatives de recadrage</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fontScale="92500" lnSpcReduction="20000"/>
          </a:bodyPr>
          <a:lstStyle/>
          <a:p>
            <a:r>
              <a:rPr lang="fr-BE" dirty="0"/>
              <a:t> « la notion de «mise en œuvre du droit de l’Union», au sens de l’article 51 de la Charte, impose l’existence d’un lien de rattachement d’un certain degré, dépassant le voisinage des matières visées ou les incidences indirectes de l’une des matières sur l’autre (…).</a:t>
            </a:r>
          </a:p>
          <a:p>
            <a:r>
              <a:rPr lang="fr-BE" dirty="0"/>
              <a:t>Pour déterminer si une réglementation (…) relève de la mise en œuvre du droit de l’Union (…), il y a lieu de vérifier, parmi d’autres éléments: </a:t>
            </a:r>
          </a:p>
          <a:p>
            <a:pPr lvl="1"/>
            <a:r>
              <a:rPr lang="fr-BE" dirty="0"/>
              <a:t>si elle a pour but de mettre en œuvre une disposition du droit de l’Union</a:t>
            </a:r>
          </a:p>
          <a:p>
            <a:pPr lvl="1"/>
            <a:r>
              <a:rPr lang="fr-BE" dirty="0"/>
              <a:t>le caractère de cette réglementation et </a:t>
            </a:r>
          </a:p>
          <a:p>
            <a:pPr lvl="1"/>
            <a:r>
              <a:rPr lang="fr-BE" dirty="0"/>
              <a:t>si celle-ci ne poursuit pas des objectifs autres que ceux couverts par le droit de l’Union, même si elle est susceptible d’affecter indirectement ce dernier, </a:t>
            </a:r>
          </a:p>
          <a:p>
            <a:pPr lvl="1"/>
            <a:r>
              <a:rPr lang="fr-BE" dirty="0"/>
              <a:t>ainsi que s’il existe une réglementation du droit de l’Union spécifique en la matière ou susceptible de l’affecter. » (C-206/13 </a:t>
            </a:r>
            <a:r>
              <a:rPr lang="fr-BE" i="1" dirty="0" err="1"/>
              <a:t>Siragusa</a:t>
            </a:r>
            <a:r>
              <a:rPr lang="fr-BE" dirty="0"/>
              <a:t>)</a:t>
            </a:r>
          </a:p>
          <a:p>
            <a:r>
              <a:rPr lang="fr-BE" dirty="0"/>
              <a:t>Jurisprudence abandonnée depuis 2016-2017.</a:t>
            </a:r>
          </a:p>
          <a:p>
            <a:pPr marL="0" indent="0">
              <a:buNone/>
            </a:pPr>
            <a:endParaRPr lang="fr-BE" dirty="0"/>
          </a:p>
        </p:txBody>
      </p:sp>
      <p:sp>
        <p:nvSpPr>
          <p:cNvPr id="4" name="Espace réservé du numéro de diapositive 3">
            <a:extLst>
              <a:ext uri="{FF2B5EF4-FFF2-40B4-BE49-F238E27FC236}">
                <a16:creationId xmlns:a16="http://schemas.microsoft.com/office/drawing/2014/main" id="{D2EA439E-9FBE-614D-861D-32EDED50A608}"/>
              </a:ext>
            </a:extLst>
          </p:cNvPr>
          <p:cNvSpPr>
            <a:spLocks noGrp="1"/>
          </p:cNvSpPr>
          <p:nvPr>
            <p:ph type="sldNum" sz="quarter" idx="12"/>
          </p:nvPr>
        </p:nvSpPr>
        <p:spPr/>
        <p:txBody>
          <a:bodyPr/>
          <a:lstStyle/>
          <a:p>
            <a:fld id="{3E6DA17D-1408-2046-B14A-C3F8D5061AD3}" type="slidenum">
              <a:rPr lang="fr-FR" smtClean="0"/>
              <a:t>10</a:t>
            </a:fld>
            <a:endParaRPr lang="fr-FR"/>
          </a:p>
        </p:txBody>
      </p:sp>
    </p:spTree>
    <p:extLst>
      <p:ext uri="{BB962C8B-B14F-4D97-AF65-F5344CB8AC3E}">
        <p14:creationId xmlns:p14="http://schemas.microsoft.com/office/powerpoint/2010/main" val="2931752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3. Des balises très éloignées</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a:bodyPr>
          <a:lstStyle/>
          <a:p>
            <a:r>
              <a:rPr lang="fr-BE" dirty="0"/>
              <a:t>La mesure nationale ne doit pas nécessairement se fonder sur un acte de droit de l’UE (ex. C-682/15 </a:t>
            </a:r>
            <a:r>
              <a:rPr lang="fr-BE" i="1" dirty="0"/>
              <a:t>Berlioz</a:t>
            </a:r>
            <a:r>
              <a:rPr lang="fr-BE" dirty="0"/>
              <a:t>) (&gt;&lt; AG Cruz Villalon dans C-617/10 </a:t>
            </a:r>
            <a:r>
              <a:rPr lang="fr-BE" i="1" dirty="0" err="1"/>
              <a:t>Fransson</a:t>
            </a:r>
            <a:r>
              <a:rPr lang="fr-BE" dirty="0"/>
              <a:t>)</a:t>
            </a:r>
            <a:endParaRPr lang="fr-BE" i="1" dirty="0"/>
          </a:p>
          <a:p>
            <a:r>
              <a:rPr lang="fr-BE" dirty="0"/>
              <a:t>« Le seul fait qu’une mesure nationale relève d’un domaine dans lequel l’Union dispose de compétences ne saurait la placer dans le champ d’application du droit de l’Union et, donc, entraîner l’applicabilité de la Charte  » (C-198/13 </a:t>
            </a:r>
            <a:r>
              <a:rPr lang="fr-BE" i="1" dirty="0"/>
              <a:t>Hernández</a:t>
            </a:r>
            <a:r>
              <a:rPr lang="fr-BE" dirty="0"/>
              <a:t>) (&gt;&lt; AG </a:t>
            </a:r>
            <a:r>
              <a:rPr lang="fr-BE" dirty="0" err="1"/>
              <a:t>Sharpston</a:t>
            </a:r>
            <a:r>
              <a:rPr lang="fr-BE" dirty="0"/>
              <a:t> dans C-34/09 </a:t>
            </a:r>
            <a:r>
              <a:rPr lang="fr-BE" i="1" dirty="0"/>
              <a:t>Ruiz </a:t>
            </a:r>
            <a:r>
              <a:rPr lang="fr-BE" i="1" dirty="0" err="1"/>
              <a:t>Zambrano</a:t>
            </a:r>
            <a:r>
              <a:rPr lang="fr-BE" dirty="0"/>
              <a:t>)</a:t>
            </a:r>
          </a:p>
          <a:p>
            <a:pPr marL="514350" indent="-514350">
              <a:buAutoNum type="arabicParenR"/>
            </a:pPr>
            <a:endParaRPr lang="fr-BE" dirty="0"/>
          </a:p>
        </p:txBody>
      </p:sp>
      <p:sp>
        <p:nvSpPr>
          <p:cNvPr id="4" name="Espace réservé du numéro de diapositive 3">
            <a:extLst>
              <a:ext uri="{FF2B5EF4-FFF2-40B4-BE49-F238E27FC236}">
                <a16:creationId xmlns:a16="http://schemas.microsoft.com/office/drawing/2014/main" id="{FF4DCBAA-7D38-FE42-9CE0-BA45ECDE4A7B}"/>
              </a:ext>
            </a:extLst>
          </p:cNvPr>
          <p:cNvSpPr>
            <a:spLocks noGrp="1"/>
          </p:cNvSpPr>
          <p:nvPr>
            <p:ph type="sldNum" sz="quarter" idx="12"/>
          </p:nvPr>
        </p:nvSpPr>
        <p:spPr/>
        <p:txBody>
          <a:bodyPr/>
          <a:lstStyle/>
          <a:p>
            <a:fld id="{3E6DA17D-1408-2046-B14A-C3F8D5061AD3}" type="slidenum">
              <a:rPr lang="fr-FR" smtClean="0"/>
              <a:t>11</a:t>
            </a:fld>
            <a:endParaRPr lang="fr-FR"/>
          </a:p>
        </p:txBody>
      </p:sp>
    </p:spTree>
    <p:extLst>
      <p:ext uri="{BB962C8B-B14F-4D97-AF65-F5344CB8AC3E}">
        <p14:creationId xmlns:p14="http://schemas.microsoft.com/office/powerpoint/2010/main" val="3704660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4. Le halo incertain du droit dérivé</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a:bodyPr>
          <a:lstStyle/>
          <a:p>
            <a:r>
              <a:rPr lang="fr-BE" dirty="0"/>
              <a:t>Actes à portée générale</a:t>
            </a:r>
          </a:p>
          <a:p>
            <a:pPr lvl="1"/>
            <a:r>
              <a:rPr lang="fr-BE" dirty="0"/>
              <a:t>Prévus par le DD</a:t>
            </a:r>
          </a:p>
          <a:p>
            <a:pPr lvl="2"/>
            <a:r>
              <a:rPr lang="fr-BE" sz="2400" dirty="0"/>
              <a:t>Encadrés : En principe oui mais </a:t>
            </a:r>
            <a:r>
              <a:rPr lang="fr-BE" sz="2400" dirty="0" err="1"/>
              <a:t>comp</a:t>
            </a:r>
            <a:r>
              <a:rPr lang="fr-BE" sz="2400" dirty="0"/>
              <a:t>. C-218/15 </a:t>
            </a:r>
            <a:r>
              <a:rPr lang="fr-BE" sz="2400" i="1" dirty="0"/>
              <a:t>Paoletti </a:t>
            </a:r>
            <a:r>
              <a:rPr lang="fr-BE" sz="2400" dirty="0"/>
              <a:t>et</a:t>
            </a:r>
            <a:r>
              <a:rPr lang="fr-BE" sz="2400" i="1" dirty="0"/>
              <a:t> </a:t>
            </a:r>
            <a:r>
              <a:rPr lang="fr-BE" sz="2400" dirty="0"/>
              <a:t>C-438/09 </a:t>
            </a:r>
            <a:r>
              <a:rPr lang="fr-BE" sz="2400" i="1" dirty="0"/>
              <a:t>Gueye </a:t>
            </a:r>
            <a:r>
              <a:rPr lang="fr-BE" sz="2400" dirty="0"/>
              <a:t> </a:t>
            </a:r>
          </a:p>
          <a:p>
            <a:pPr lvl="2"/>
            <a:r>
              <a:rPr lang="fr-BE" sz="2400" dirty="0"/>
              <a:t>Autorisés:  En principe oui mais </a:t>
            </a:r>
            <a:r>
              <a:rPr lang="fr-BE" sz="2400" dirty="0" err="1"/>
              <a:t>comp</a:t>
            </a:r>
            <a:r>
              <a:rPr lang="fr-BE" sz="2400" dirty="0"/>
              <a:t>. C-447/15 </a:t>
            </a:r>
            <a:r>
              <a:rPr lang="fr-BE" sz="2400" i="1" dirty="0" err="1"/>
              <a:t>Muladi</a:t>
            </a:r>
            <a:r>
              <a:rPr lang="fr-BE" sz="2400" i="1" dirty="0"/>
              <a:t>  </a:t>
            </a:r>
            <a:r>
              <a:rPr lang="fr-BE" sz="2400" dirty="0"/>
              <a:t>et</a:t>
            </a:r>
            <a:r>
              <a:rPr lang="fr-BE" sz="2400" i="1" dirty="0"/>
              <a:t> </a:t>
            </a:r>
            <a:r>
              <a:rPr lang="fr-BE" sz="2400" dirty="0"/>
              <a:t>C-198/13 </a:t>
            </a:r>
            <a:r>
              <a:rPr lang="fr-BE" sz="2400" i="1" dirty="0"/>
              <a:t>Hernandez </a:t>
            </a:r>
            <a:endParaRPr lang="fr-BE" sz="2400" dirty="0"/>
          </a:p>
          <a:p>
            <a:pPr lvl="1"/>
            <a:r>
              <a:rPr lang="fr-BE" dirty="0"/>
              <a:t>Non prévus par DD</a:t>
            </a:r>
          </a:p>
          <a:p>
            <a:pPr lvl="2"/>
            <a:r>
              <a:rPr lang="fr-BE" sz="2400" dirty="0"/>
              <a:t>Complétant /prolongeant: En principe oui? Mais </a:t>
            </a:r>
            <a:r>
              <a:rPr lang="fr-BE" sz="2400" dirty="0" err="1"/>
              <a:t>comp</a:t>
            </a:r>
            <a:r>
              <a:rPr lang="fr-BE" sz="2400" dirty="0"/>
              <a:t>. </a:t>
            </a:r>
            <a:r>
              <a:rPr lang="fr-BE" sz="2400" dirty="0">
                <a:effectLst/>
              </a:rPr>
              <a:t>C-276/12 </a:t>
            </a:r>
            <a:r>
              <a:rPr lang="fr-BE" sz="2400" i="1" dirty="0" err="1">
                <a:effectLst/>
              </a:rPr>
              <a:t>Sabou</a:t>
            </a:r>
            <a:r>
              <a:rPr lang="fr-BE" sz="2400" i="1" dirty="0">
                <a:effectLst/>
              </a:rPr>
              <a:t> </a:t>
            </a:r>
            <a:r>
              <a:rPr lang="fr-BE" sz="2400" dirty="0">
                <a:effectLst/>
              </a:rPr>
              <a:t>et C-56/13 </a:t>
            </a:r>
            <a:r>
              <a:rPr lang="fr-BE" sz="2400" i="1" dirty="0" err="1"/>
              <a:t>Érsekcsanádi</a:t>
            </a:r>
            <a:r>
              <a:rPr lang="fr-BE" sz="2400" i="1" dirty="0"/>
              <a:t> </a:t>
            </a:r>
            <a:r>
              <a:rPr lang="fr-BE" sz="2400" i="1" dirty="0" err="1"/>
              <a:t>Mezőgazdasági</a:t>
            </a:r>
            <a:endParaRPr lang="fr-BE" sz="2400" i="1" dirty="0">
              <a:effectLst/>
            </a:endParaRPr>
          </a:p>
          <a:p>
            <a:pPr lvl="2"/>
            <a:r>
              <a:rPr lang="fr-BE" sz="2400" dirty="0"/>
              <a:t>Avoisinant: En principe non? mais </a:t>
            </a:r>
            <a:r>
              <a:rPr lang="fr-BE" sz="2400" dirty="0" err="1"/>
              <a:t>comp</a:t>
            </a:r>
            <a:r>
              <a:rPr lang="fr-BE" sz="2400" dirty="0"/>
              <a:t>. C-243/16 </a:t>
            </a:r>
            <a:r>
              <a:rPr lang="fr-BE" sz="2400" i="1" dirty="0" err="1"/>
              <a:t>Ciurana</a:t>
            </a:r>
            <a:r>
              <a:rPr lang="fr-BE" sz="2400" i="1" dirty="0"/>
              <a:t> et </a:t>
            </a:r>
            <a:r>
              <a:rPr lang="fr-BE" sz="2400" dirty="0"/>
              <a:t>C-646/17 </a:t>
            </a:r>
            <a:r>
              <a:rPr lang="fr-BE" sz="2400" i="1" dirty="0"/>
              <a:t>Moro</a:t>
            </a:r>
            <a:endParaRPr lang="fr-BE" sz="2400" dirty="0">
              <a:effectLst/>
            </a:endParaRPr>
          </a:p>
          <a:p>
            <a:pPr marL="514350" indent="-514350">
              <a:buAutoNum type="arabicParenR"/>
            </a:pPr>
            <a:endParaRPr lang="fr-BE" dirty="0"/>
          </a:p>
        </p:txBody>
      </p:sp>
      <p:sp>
        <p:nvSpPr>
          <p:cNvPr id="4" name="Espace réservé du numéro de diapositive 3">
            <a:extLst>
              <a:ext uri="{FF2B5EF4-FFF2-40B4-BE49-F238E27FC236}">
                <a16:creationId xmlns:a16="http://schemas.microsoft.com/office/drawing/2014/main" id="{BBAD704C-6DC4-6046-B848-9A24DE5CF010}"/>
              </a:ext>
            </a:extLst>
          </p:cNvPr>
          <p:cNvSpPr>
            <a:spLocks noGrp="1"/>
          </p:cNvSpPr>
          <p:nvPr>
            <p:ph type="sldNum" sz="quarter" idx="12"/>
          </p:nvPr>
        </p:nvSpPr>
        <p:spPr/>
        <p:txBody>
          <a:bodyPr/>
          <a:lstStyle/>
          <a:p>
            <a:fld id="{3E6DA17D-1408-2046-B14A-C3F8D5061AD3}" type="slidenum">
              <a:rPr lang="fr-FR" smtClean="0"/>
              <a:t>12</a:t>
            </a:fld>
            <a:endParaRPr lang="fr-FR"/>
          </a:p>
        </p:txBody>
      </p:sp>
    </p:spTree>
    <p:extLst>
      <p:ext uri="{BB962C8B-B14F-4D97-AF65-F5344CB8AC3E}">
        <p14:creationId xmlns:p14="http://schemas.microsoft.com/office/powerpoint/2010/main" val="8172377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4. Le halo incertain du droit dérivé (</a:t>
            </a:r>
            <a:r>
              <a:rPr lang="fr-FR" dirty="0" err="1"/>
              <a:t>cont</a:t>
            </a:r>
            <a:r>
              <a:rPr lang="fr-FR" dirty="0"/>
              <a:t>.)</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a:bodyPr>
          <a:lstStyle/>
          <a:p>
            <a:r>
              <a:rPr lang="fr-BE" dirty="0"/>
              <a:t>Actes à portée individuelle</a:t>
            </a:r>
          </a:p>
          <a:p>
            <a:pPr lvl="1"/>
            <a:r>
              <a:rPr lang="fr-BE" dirty="0"/>
              <a:t>Décision sur un droit – Autorisation / Refus</a:t>
            </a:r>
          </a:p>
          <a:p>
            <a:pPr lvl="2"/>
            <a:r>
              <a:rPr lang="fr-BE" sz="2200" dirty="0"/>
              <a:t>Encadrés par DD: En principe oui… mais C-638/16 X et X (visas syriens); C-333/13 </a:t>
            </a:r>
            <a:r>
              <a:rPr lang="fr-BE" sz="2200" i="1" dirty="0"/>
              <a:t>Dano</a:t>
            </a:r>
            <a:endParaRPr lang="fr-BE" sz="2200" dirty="0"/>
          </a:p>
          <a:p>
            <a:pPr lvl="2"/>
            <a:r>
              <a:rPr lang="fr-BE" sz="2200" dirty="0"/>
              <a:t>Autorisés par DD: Oui, quitte à modifier la faculté en obligation (C-411/10 </a:t>
            </a:r>
            <a:r>
              <a:rPr lang="fr-BE" sz="2200" i="1" dirty="0"/>
              <a:t>N.S. </a:t>
            </a:r>
            <a:r>
              <a:rPr lang="fr-BE" sz="2200" dirty="0"/>
              <a:t>et C-578/16 PPU </a:t>
            </a:r>
            <a:r>
              <a:rPr lang="fr-BE" sz="2200" i="1" dirty="0"/>
              <a:t>C.K.</a:t>
            </a:r>
            <a:r>
              <a:rPr lang="fr-BE" sz="2200" dirty="0"/>
              <a:t>)</a:t>
            </a:r>
          </a:p>
          <a:p>
            <a:pPr lvl="1"/>
            <a:r>
              <a:rPr lang="fr-BE" dirty="0"/>
              <a:t>Décision sur une illégalité – Sanction </a:t>
            </a:r>
          </a:p>
          <a:p>
            <a:pPr lvl="2"/>
            <a:r>
              <a:rPr lang="fr-BE" sz="2200" dirty="0"/>
              <a:t>Violation des mesures prévues par le droit de l’UE – Oui: C-101/01 </a:t>
            </a:r>
            <a:r>
              <a:rPr lang="fr-BE" sz="2200" i="1" dirty="0" err="1"/>
              <a:t>Lindqvist</a:t>
            </a:r>
            <a:r>
              <a:rPr lang="fr-BE" sz="2200" i="1" dirty="0"/>
              <a:t> </a:t>
            </a:r>
            <a:r>
              <a:rPr lang="fr-BE" sz="2200" dirty="0"/>
              <a:t>(Données à caractère personnel) ; C-537/16 </a:t>
            </a:r>
            <a:r>
              <a:rPr lang="fr-BE" sz="2200" i="1" dirty="0" err="1"/>
              <a:t>Garlsson</a:t>
            </a:r>
            <a:r>
              <a:rPr lang="fr-BE" sz="2200" i="1" dirty="0"/>
              <a:t> Real </a:t>
            </a:r>
            <a:r>
              <a:rPr lang="fr-BE" sz="2200" i="1" dirty="0" err="1"/>
              <a:t>Estate</a:t>
            </a:r>
            <a:r>
              <a:rPr lang="fr-BE" sz="2200" i="1" dirty="0"/>
              <a:t> </a:t>
            </a:r>
            <a:r>
              <a:rPr lang="fr-BE" sz="2200" dirty="0"/>
              <a:t>(manipulations de marché) </a:t>
            </a:r>
          </a:p>
          <a:p>
            <a:pPr lvl="2"/>
            <a:r>
              <a:rPr lang="fr-BE" sz="2200" dirty="0"/>
              <a:t>Violation des mesures non prévues par le droit de l’UE – Parfois oui: C-617/10 </a:t>
            </a:r>
            <a:r>
              <a:rPr lang="fr-BE" sz="2200" i="1" dirty="0" err="1"/>
              <a:t>Akerberg</a:t>
            </a:r>
            <a:r>
              <a:rPr lang="fr-BE" sz="2200" i="1" dirty="0"/>
              <a:t> </a:t>
            </a:r>
            <a:r>
              <a:rPr lang="fr-BE" sz="2200" i="1" dirty="0" err="1"/>
              <a:t>Fransson</a:t>
            </a:r>
            <a:r>
              <a:rPr lang="fr-BE" sz="2200" i="1" dirty="0"/>
              <a:t> </a:t>
            </a:r>
            <a:r>
              <a:rPr lang="fr-BE" sz="2200" dirty="0"/>
              <a:t>(fraude fiscale</a:t>
            </a:r>
            <a:r>
              <a:rPr lang="fr-BE" dirty="0"/>
              <a:t>)</a:t>
            </a:r>
          </a:p>
          <a:p>
            <a:pPr lvl="2"/>
            <a:endParaRPr lang="fr-BE" dirty="0"/>
          </a:p>
          <a:p>
            <a:pPr marL="514350" indent="-514350">
              <a:buAutoNum type="arabicParenR"/>
            </a:pPr>
            <a:endParaRPr lang="fr-BE" dirty="0"/>
          </a:p>
        </p:txBody>
      </p:sp>
      <p:sp>
        <p:nvSpPr>
          <p:cNvPr id="4" name="Espace réservé du numéro de diapositive 3">
            <a:extLst>
              <a:ext uri="{FF2B5EF4-FFF2-40B4-BE49-F238E27FC236}">
                <a16:creationId xmlns:a16="http://schemas.microsoft.com/office/drawing/2014/main" id="{8EBEA973-7189-BA4A-A3EC-5AD7FE40945B}"/>
              </a:ext>
            </a:extLst>
          </p:cNvPr>
          <p:cNvSpPr>
            <a:spLocks noGrp="1"/>
          </p:cNvSpPr>
          <p:nvPr>
            <p:ph type="sldNum" sz="quarter" idx="12"/>
          </p:nvPr>
        </p:nvSpPr>
        <p:spPr/>
        <p:txBody>
          <a:bodyPr/>
          <a:lstStyle/>
          <a:p>
            <a:fld id="{3E6DA17D-1408-2046-B14A-C3F8D5061AD3}" type="slidenum">
              <a:rPr lang="fr-FR" smtClean="0"/>
              <a:t>13</a:t>
            </a:fld>
            <a:endParaRPr lang="fr-FR"/>
          </a:p>
        </p:txBody>
      </p:sp>
    </p:spTree>
    <p:extLst>
      <p:ext uri="{BB962C8B-B14F-4D97-AF65-F5344CB8AC3E}">
        <p14:creationId xmlns:p14="http://schemas.microsoft.com/office/powerpoint/2010/main" val="2271975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5. La redécouverte du droit primaire</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a:bodyPr>
          <a:lstStyle/>
          <a:p>
            <a:r>
              <a:rPr lang="fr-BE" dirty="0"/>
              <a:t>La citoyenneté</a:t>
            </a:r>
          </a:p>
          <a:p>
            <a:pPr lvl="1"/>
            <a:r>
              <a:rPr lang="fr-BE" dirty="0"/>
              <a:t>Une transposition de la jurisprudence « entrave »</a:t>
            </a:r>
          </a:p>
          <a:p>
            <a:pPr lvl="2"/>
            <a:r>
              <a:rPr lang="fr-BE" dirty="0"/>
              <a:t>La décision d’extrader (ou non) un citoyen d’un autre Etat membre (C-182/15 </a:t>
            </a:r>
            <a:r>
              <a:rPr lang="fr-BE" i="1" dirty="0" err="1"/>
              <a:t>Petruhhin</a:t>
            </a:r>
            <a:r>
              <a:rPr lang="fr-BE" dirty="0"/>
              <a:t> et C-473/15 </a:t>
            </a:r>
            <a:r>
              <a:rPr lang="fr-BE" i="1" dirty="0" err="1"/>
              <a:t>Schotthöffer</a:t>
            </a:r>
            <a:r>
              <a:rPr lang="fr-BE" dirty="0"/>
              <a:t>) : Exercice de libre circulation (21 TFUE) -&gt; « domaine d’application des traités » (18 TFUE) -&gt; « champ d’application » du droit de l’UE (51 Charte)</a:t>
            </a:r>
          </a:p>
          <a:p>
            <a:pPr lvl="2"/>
            <a:r>
              <a:rPr lang="fr-BE" dirty="0"/>
              <a:t>20 TFUE: Perte ou déchéance de nationalité d’un Etat membre (C-135/08 </a:t>
            </a:r>
            <a:r>
              <a:rPr lang="fr-BE" i="1" dirty="0" err="1"/>
              <a:t>Rottmann</a:t>
            </a:r>
            <a:r>
              <a:rPr lang="fr-BE" i="1" dirty="0"/>
              <a:t> </a:t>
            </a:r>
            <a:r>
              <a:rPr lang="fr-BE" dirty="0"/>
              <a:t>et surtout C-221/17 </a:t>
            </a:r>
            <a:r>
              <a:rPr lang="fr-BE" i="1" dirty="0" err="1"/>
              <a:t>Tjebbes</a:t>
            </a:r>
            <a:r>
              <a:rPr lang="fr-BE" dirty="0"/>
              <a:t>): « la perte du statut conféré par l’article 20 TFUE ainsi que des droits y attachés relève, par sa nature et ses conséquences, du droit de l’Union »</a:t>
            </a:r>
          </a:p>
          <a:p>
            <a:pPr lvl="1"/>
            <a:r>
              <a:rPr lang="fr-BE" dirty="0"/>
              <a:t>Une inversion subtile mais riche en potentialités: les droits fondamentaux, critères de détermination de la privation de la jouissance effective de l’essentiel des droits conférés par le statut de citoyen européen (C-133/15 </a:t>
            </a:r>
            <a:r>
              <a:rPr lang="fr-BE" i="1" dirty="0"/>
              <a:t>Chavez-</a:t>
            </a:r>
            <a:r>
              <a:rPr lang="fr-BE" i="1" dirty="0" err="1"/>
              <a:t>Vilchez</a:t>
            </a:r>
            <a:r>
              <a:rPr lang="fr-BE" dirty="0"/>
              <a:t>) (art. 20 TFUE)</a:t>
            </a:r>
          </a:p>
          <a:p>
            <a:pPr marL="514350" indent="-514350">
              <a:buAutoNum type="arabicParenR"/>
            </a:pPr>
            <a:endParaRPr lang="fr-BE" dirty="0"/>
          </a:p>
        </p:txBody>
      </p:sp>
      <p:sp>
        <p:nvSpPr>
          <p:cNvPr id="4" name="Espace réservé du numéro de diapositive 3">
            <a:extLst>
              <a:ext uri="{FF2B5EF4-FFF2-40B4-BE49-F238E27FC236}">
                <a16:creationId xmlns:a16="http://schemas.microsoft.com/office/drawing/2014/main" id="{5E400198-4EF2-E144-B253-ECC239B63FDF}"/>
              </a:ext>
            </a:extLst>
          </p:cNvPr>
          <p:cNvSpPr>
            <a:spLocks noGrp="1"/>
          </p:cNvSpPr>
          <p:nvPr>
            <p:ph type="sldNum" sz="quarter" idx="12"/>
          </p:nvPr>
        </p:nvSpPr>
        <p:spPr/>
        <p:txBody>
          <a:bodyPr/>
          <a:lstStyle/>
          <a:p>
            <a:fld id="{3E6DA17D-1408-2046-B14A-C3F8D5061AD3}" type="slidenum">
              <a:rPr lang="fr-FR" smtClean="0"/>
              <a:t>14</a:t>
            </a:fld>
            <a:endParaRPr lang="fr-FR"/>
          </a:p>
        </p:txBody>
      </p:sp>
    </p:spTree>
    <p:extLst>
      <p:ext uri="{BB962C8B-B14F-4D97-AF65-F5344CB8AC3E}">
        <p14:creationId xmlns:p14="http://schemas.microsoft.com/office/powerpoint/2010/main" val="4541996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5. La redécouverte du droit primaire (2)</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a:bodyPr>
          <a:lstStyle/>
          <a:p>
            <a:r>
              <a:rPr lang="fr-BE" dirty="0"/>
              <a:t>L’effectivité</a:t>
            </a:r>
          </a:p>
          <a:p>
            <a:pPr lvl="1"/>
            <a:r>
              <a:rPr lang="fr-BE" dirty="0"/>
              <a:t>La mise en œuvre d’obligations du droit primaire: 14, § 3, TUE (C-650/13 </a:t>
            </a:r>
            <a:r>
              <a:rPr lang="fr-BE" i="1" dirty="0" err="1"/>
              <a:t>Delvigne</a:t>
            </a:r>
            <a:r>
              <a:rPr lang="fr-BE" dirty="0"/>
              <a:t>),</a:t>
            </a:r>
            <a:r>
              <a:rPr lang="fr-BE" i="1" dirty="0"/>
              <a:t> </a:t>
            </a:r>
            <a:r>
              <a:rPr lang="fr-BE" dirty="0"/>
              <a:t>110 TFUE (C-205/15 </a:t>
            </a:r>
            <a:r>
              <a:rPr lang="fr-BE" i="1" dirty="0"/>
              <a:t>Toma</a:t>
            </a:r>
            <a:r>
              <a:rPr lang="fr-BE" dirty="0"/>
              <a:t>), 325 TFUE (C-617/10</a:t>
            </a:r>
            <a:r>
              <a:rPr lang="fr-BE" i="1" dirty="0"/>
              <a:t> </a:t>
            </a:r>
            <a:r>
              <a:rPr lang="fr-BE" i="1" dirty="0" err="1"/>
              <a:t>Åkerberg</a:t>
            </a:r>
            <a:r>
              <a:rPr lang="fr-BE" i="1" dirty="0"/>
              <a:t> </a:t>
            </a:r>
            <a:r>
              <a:rPr lang="fr-BE" i="1" dirty="0" err="1"/>
              <a:t>Fransson</a:t>
            </a:r>
            <a:r>
              <a:rPr lang="fr-BE" dirty="0"/>
              <a:t>, C-524/15 </a:t>
            </a:r>
            <a:r>
              <a:rPr lang="fr-BE" i="1" dirty="0" err="1"/>
              <a:t>Menci</a:t>
            </a:r>
            <a:r>
              <a:rPr lang="fr-BE" dirty="0">
                <a:effectLst/>
              </a:rPr>
              <a:t> </a:t>
            </a:r>
            <a:r>
              <a:rPr lang="fr-BE" dirty="0"/>
              <a:t>)</a:t>
            </a:r>
          </a:p>
          <a:p>
            <a:pPr lvl="1"/>
            <a:r>
              <a:rPr lang="fr-BE" dirty="0"/>
              <a:t>La protection juridictionnelle effective, applicable dans tout domaine « couvert par le droit de l’Union » (C-64/16 </a:t>
            </a:r>
            <a:r>
              <a:rPr lang="fr-BE" i="1" dirty="0" err="1"/>
              <a:t>Associaçao</a:t>
            </a:r>
            <a:r>
              <a:rPr lang="fr-BE" i="1" dirty="0"/>
              <a:t> </a:t>
            </a:r>
            <a:r>
              <a:rPr lang="fr-BE" i="1" dirty="0" err="1"/>
              <a:t>Sindical</a:t>
            </a:r>
            <a:r>
              <a:rPr lang="fr-BE" i="1" dirty="0"/>
              <a:t> dos </a:t>
            </a:r>
            <a:r>
              <a:rPr lang="fr-BE" i="1" dirty="0" err="1"/>
              <a:t>Juizes</a:t>
            </a:r>
            <a:r>
              <a:rPr lang="fr-BE" i="1" dirty="0"/>
              <a:t> </a:t>
            </a:r>
            <a:r>
              <a:rPr lang="fr-BE" i="1" dirty="0" err="1"/>
              <a:t>Portugueses</a:t>
            </a:r>
            <a:r>
              <a:rPr lang="fr-BE"/>
              <a:t>, C-49/18 </a:t>
            </a:r>
            <a:r>
              <a:rPr lang="fr-BE" i="1"/>
              <a:t>Vindel</a:t>
            </a:r>
            <a:r>
              <a:rPr lang="fr-BE" dirty="0"/>
              <a:t>, C-619/18 </a:t>
            </a:r>
            <a:r>
              <a:rPr lang="fr-BE" i="1" dirty="0"/>
              <a:t>Commission / Pologne</a:t>
            </a:r>
            <a:r>
              <a:rPr lang="fr-BE" dirty="0"/>
              <a:t>) </a:t>
            </a:r>
          </a:p>
          <a:p>
            <a:pPr lvl="2"/>
            <a:r>
              <a:rPr lang="fr-BE" dirty="0"/>
              <a:t>Couvre les règles relatives à toute juridiction «  appelé à statuer sur des questions liées à l’application ou à l’interprétation du droit de l’Union  »</a:t>
            </a:r>
          </a:p>
          <a:p>
            <a:pPr lvl="2"/>
            <a:r>
              <a:rPr lang="fr-BE" dirty="0"/>
              <a:t>L’article 19, § 1</a:t>
            </a:r>
            <a:r>
              <a:rPr lang="fr-BE" baseline="30000" dirty="0"/>
              <a:t>er</a:t>
            </a:r>
            <a:r>
              <a:rPr lang="fr-BE" dirty="0"/>
              <a:t>, al. 2, TUE, cheval de Troie de l’article 47?</a:t>
            </a:r>
          </a:p>
          <a:p>
            <a:pPr lvl="2"/>
            <a:r>
              <a:rPr lang="fr-BE" dirty="0"/>
              <a:t>Vers une portée différenciée des dispositions de la Charte?</a:t>
            </a:r>
          </a:p>
        </p:txBody>
      </p:sp>
      <p:sp>
        <p:nvSpPr>
          <p:cNvPr id="4" name="Espace réservé du numéro de diapositive 3">
            <a:extLst>
              <a:ext uri="{FF2B5EF4-FFF2-40B4-BE49-F238E27FC236}">
                <a16:creationId xmlns:a16="http://schemas.microsoft.com/office/drawing/2014/main" id="{6CF4DC42-01B1-2249-949E-1EBAA4AD0DCC}"/>
              </a:ext>
            </a:extLst>
          </p:cNvPr>
          <p:cNvSpPr>
            <a:spLocks noGrp="1"/>
          </p:cNvSpPr>
          <p:nvPr>
            <p:ph type="sldNum" sz="quarter" idx="12"/>
          </p:nvPr>
        </p:nvSpPr>
        <p:spPr/>
        <p:txBody>
          <a:bodyPr/>
          <a:lstStyle/>
          <a:p>
            <a:fld id="{3E6DA17D-1408-2046-B14A-C3F8D5061AD3}" type="slidenum">
              <a:rPr lang="fr-FR" smtClean="0"/>
              <a:t>15</a:t>
            </a:fld>
            <a:endParaRPr lang="fr-FR"/>
          </a:p>
        </p:txBody>
      </p:sp>
    </p:spTree>
    <p:extLst>
      <p:ext uri="{BB962C8B-B14F-4D97-AF65-F5344CB8AC3E}">
        <p14:creationId xmlns:p14="http://schemas.microsoft.com/office/powerpoint/2010/main" val="28805649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715AC4-8B59-B641-993C-F5378C08265A}"/>
              </a:ext>
            </a:extLst>
          </p:cNvPr>
          <p:cNvSpPr>
            <a:spLocks noGrp="1"/>
          </p:cNvSpPr>
          <p:nvPr>
            <p:ph type="title"/>
          </p:nvPr>
        </p:nvSpPr>
        <p:spPr>
          <a:xfrm>
            <a:off x="831850" y="872836"/>
            <a:ext cx="10515600" cy="2867891"/>
          </a:xfrm>
        </p:spPr>
        <p:txBody>
          <a:bodyPr/>
          <a:lstStyle/>
          <a:p>
            <a:r>
              <a:rPr lang="fr-FR" dirty="0"/>
              <a:t>III. Quelques pistes de réflexion	</a:t>
            </a:r>
          </a:p>
        </p:txBody>
      </p:sp>
      <p:sp>
        <p:nvSpPr>
          <p:cNvPr id="3" name="Espace réservé du numéro de diapositive 2">
            <a:extLst>
              <a:ext uri="{FF2B5EF4-FFF2-40B4-BE49-F238E27FC236}">
                <a16:creationId xmlns:a16="http://schemas.microsoft.com/office/drawing/2014/main" id="{4607A250-72CA-4B49-93F1-5A8688229DD4}"/>
              </a:ext>
            </a:extLst>
          </p:cNvPr>
          <p:cNvSpPr>
            <a:spLocks noGrp="1"/>
          </p:cNvSpPr>
          <p:nvPr>
            <p:ph type="sldNum" sz="quarter" idx="12"/>
          </p:nvPr>
        </p:nvSpPr>
        <p:spPr/>
        <p:txBody>
          <a:bodyPr/>
          <a:lstStyle/>
          <a:p>
            <a:fld id="{3E6DA17D-1408-2046-B14A-C3F8D5061AD3}" type="slidenum">
              <a:rPr lang="fr-FR" smtClean="0"/>
              <a:t>16</a:t>
            </a:fld>
            <a:endParaRPr lang="fr-FR"/>
          </a:p>
        </p:txBody>
      </p:sp>
    </p:spTree>
    <p:extLst>
      <p:ext uri="{BB962C8B-B14F-4D97-AF65-F5344CB8AC3E}">
        <p14:creationId xmlns:p14="http://schemas.microsoft.com/office/powerpoint/2010/main" val="15937083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2E2204-BE6A-BC4C-9D65-34E8789C9257}"/>
              </a:ext>
            </a:extLst>
          </p:cNvPr>
          <p:cNvSpPr>
            <a:spLocks noGrp="1"/>
          </p:cNvSpPr>
          <p:nvPr>
            <p:ph type="title"/>
          </p:nvPr>
        </p:nvSpPr>
        <p:spPr/>
        <p:txBody>
          <a:bodyPr/>
          <a:lstStyle/>
          <a:p>
            <a:r>
              <a:rPr lang="fr-FR" dirty="0"/>
              <a:t>1. It </a:t>
            </a:r>
            <a:r>
              <a:rPr lang="fr-FR" dirty="0" err="1"/>
              <a:t>takes</a:t>
            </a:r>
            <a:r>
              <a:rPr lang="fr-FR" dirty="0"/>
              <a:t> </a:t>
            </a:r>
            <a:r>
              <a:rPr lang="fr-FR" dirty="0" err="1"/>
              <a:t>two</a:t>
            </a:r>
            <a:r>
              <a:rPr lang="fr-FR" dirty="0"/>
              <a:t> to tango</a:t>
            </a:r>
          </a:p>
        </p:txBody>
      </p:sp>
      <p:sp>
        <p:nvSpPr>
          <p:cNvPr id="3" name="Espace réservé du contenu 2">
            <a:extLst>
              <a:ext uri="{FF2B5EF4-FFF2-40B4-BE49-F238E27FC236}">
                <a16:creationId xmlns:a16="http://schemas.microsoft.com/office/drawing/2014/main" id="{375358BA-EF63-3B40-BCDD-C617065D8582}"/>
              </a:ext>
            </a:extLst>
          </p:cNvPr>
          <p:cNvSpPr>
            <a:spLocks noGrp="1"/>
          </p:cNvSpPr>
          <p:nvPr>
            <p:ph idx="1"/>
          </p:nvPr>
        </p:nvSpPr>
        <p:spPr/>
        <p:txBody>
          <a:bodyPr/>
          <a:lstStyle/>
          <a:p>
            <a:r>
              <a:rPr lang="fr-FR" dirty="0"/>
              <a:t>Une jurisprudence traversée par deux types de rapport:</a:t>
            </a:r>
          </a:p>
          <a:p>
            <a:pPr lvl="1"/>
            <a:r>
              <a:rPr lang="fr-FR" dirty="0"/>
              <a:t>La  « lumière » des droits fondamentaux </a:t>
            </a:r>
          </a:p>
          <a:p>
            <a:pPr lvl="2"/>
            <a:r>
              <a:rPr lang="fr-FR" dirty="0"/>
              <a:t>Le litige concerne le respect du droit de l’UE </a:t>
            </a:r>
          </a:p>
          <a:p>
            <a:pPr lvl="2"/>
            <a:r>
              <a:rPr lang="fr-FR" dirty="0"/>
              <a:t>L’interprétation / l’application de ce dernier est « éclairée » par la Charte</a:t>
            </a:r>
          </a:p>
          <a:p>
            <a:pPr lvl="2"/>
            <a:r>
              <a:rPr lang="fr-FR" dirty="0"/>
              <a:t>Une forte assise textuelle (art. 51) et jurisprudentielle (l’interprétation conforme)</a:t>
            </a:r>
          </a:p>
          <a:p>
            <a:pPr marL="914400" lvl="2" indent="0">
              <a:buNone/>
            </a:pPr>
            <a:endParaRPr lang="fr-FR" dirty="0"/>
          </a:p>
          <a:p>
            <a:pPr lvl="1"/>
            <a:r>
              <a:rPr lang="fr-FR" dirty="0"/>
              <a:t>La « passerelle » du droit de l’UE</a:t>
            </a:r>
          </a:p>
          <a:p>
            <a:pPr lvl="2"/>
            <a:r>
              <a:rPr lang="fr-FR" dirty="0"/>
              <a:t>Le litige concerne le respect de la Charte</a:t>
            </a:r>
          </a:p>
          <a:p>
            <a:pPr lvl="2"/>
            <a:r>
              <a:rPr lang="fr-FR" dirty="0"/>
              <a:t>Le droit de l’UE sert de trait d’union pour justifier l’applicabilité de la Charte</a:t>
            </a:r>
          </a:p>
          <a:p>
            <a:pPr lvl="2"/>
            <a:r>
              <a:rPr lang="fr-FR" dirty="0"/>
              <a:t>Des passerelles parfois étroites, fragiles et peu construites (problème de l’application sans violation)</a:t>
            </a:r>
          </a:p>
          <a:p>
            <a:pPr lvl="2"/>
            <a:r>
              <a:rPr lang="fr-FR" dirty="0"/>
              <a:t>Des dispositifs peu clairs (« lus conjointement », etc.)</a:t>
            </a:r>
          </a:p>
          <a:p>
            <a:pPr lvl="2"/>
            <a:endParaRPr lang="fr-FR" dirty="0"/>
          </a:p>
          <a:p>
            <a:pPr marL="914400" lvl="2" indent="0">
              <a:buNone/>
            </a:pPr>
            <a:endParaRPr lang="fr-FR" dirty="0"/>
          </a:p>
          <a:p>
            <a:pPr lvl="1"/>
            <a:endParaRPr lang="fr-FR" dirty="0"/>
          </a:p>
          <a:p>
            <a:pPr lvl="1"/>
            <a:endParaRPr lang="fr-FR" dirty="0"/>
          </a:p>
        </p:txBody>
      </p:sp>
      <p:sp>
        <p:nvSpPr>
          <p:cNvPr id="4" name="Espace réservé du numéro de diapositive 3">
            <a:extLst>
              <a:ext uri="{FF2B5EF4-FFF2-40B4-BE49-F238E27FC236}">
                <a16:creationId xmlns:a16="http://schemas.microsoft.com/office/drawing/2014/main" id="{42A1015F-0717-A645-81E7-A090291B22F4}"/>
              </a:ext>
            </a:extLst>
          </p:cNvPr>
          <p:cNvSpPr>
            <a:spLocks noGrp="1"/>
          </p:cNvSpPr>
          <p:nvPr>
            <p:ph type="sldNum" sz="quarter" idx="12"/>
          </p:nvPr>
        </p:nvSpPr>
        <p:spPr/>
        <p:txBody>
          <a:bodyPr/>
          <a:lstStyle/>
          <a:p>
            <a:fld id="{3E6DA17D-1408-2046-B14A-C3F8D5061AD3}" type="slidenum">
              <a:rPr lang="fr-FR" smtClean="0"/>
              <a:t>17</a:t>
            </a:fld>
            <a:endParaRPr lang="fr-FR"/>
          </a:p>
        </p:txBody>
      </p:sp>
    </p:spTree>
    <p:extLst>
      <p:ext uri="{BB962C8B-B14F-4D97-AF65-F5344CB8AC3E}">
        <p14:creationId xmlns:p14="http://schemas.microsoft.com/office/powerpoint/2010/main" val="33874893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2E2204-BE6A-BC4C-9D65-34E8789C9257}"/>
              </a:ext>
            </a:extLst>
          </p:cNvPr>
          <p:cNvSpPr>
            <a:spLocks noGrp="1"/>
          </p:cNvSpPr>
          <p:nvPr>
            <p:ph type="title"/>
          </p:nvPr>
        </p:nvSpPr>
        <p:spPr/>
        <p:txBody>
          <a:bodyPr/>
          <a:lstStyle/>
          <a:p>
            <a:r>
              <a:rPr lang="fr-FR" dirty="0"/>
              <a:t>2. Eviter un double écueil</a:t>
            </a:r>
          </a:p>
        </p:txBody>
      </p:sp>
      <p:sp>
        <p:nvSpPr>
          <p:cNvPr id="3" name="Espace réservé du contenu 2">
            <a:extLst>
              <a:ext uri="{FF2B5EF4-FFF2-40B4-BE49-F238E27FC236}">
                <a16:creationId xmlns:a16="http://schemas.microsoft.com/office/drawing/2014/main" id="{375358BA-EF63-3B40-BCDD-C617065D8582}"/>
              </a:ext>
            </a:extLst>
          </p:cNvPr>
          <p:cNvSpPr>
            <a:spLocks noGrp="1"/>
          </p:cNvSpPr>
          <p:nvPr>
            <p:ph idx="1"/>
          </p:nvPr>
        </p:nvSpPr>
        <p:spPr/>
        <p:txBody>
          <a:bodyPr>
            <a:normAutofit fontScale="92500" lnSpcReduction="20000"/>
          </a:bodyPr>
          <a:lstStyle/>
          <a:p>
            <a:r>
              <a:rPr lang="fr-FR" dirty="0"/>
              <a:t>Une interprétation « maximaliste », fondée sur une vision fédéraliste contraire aux traités et peu respectueuse des juridictions nationales suprêmes et de la CEDH</a:t>
            </a:r>
          </a:p>
          <a:p>
            <a:pPr lvl="1"/>
            <a:r>
              <a:rPr lang="fr-FR" dirty="0"/>
              <a:t>Attention à la rhétorique de la confiance mutuelle</a:t>
            </a:r>
          </a:p>
          <a:p>
            <a:pPr lvl="1"/>
            <a:r>
              <a:rPr lang="fr-FR" dirty="0"/>
              <a:t>Attention aux « relations de voisinage »</a:t>
            </a:r>
          </a:p>
          <a:p>
            <a:r>
              <a:rPr lang="fr-FR" dirty="0"/>
              <a:t>Une vision « utilitariste »: « La poursuite de cet objectif [de protection des droits fondamentaux] est motivée par la nécessité d’éviter qu’une protection des droits fondamentaux susceptible de varier selon le droit national concerné porte atteinte à l’unité, à la primauté et à l’effectivité du droit de l’Union » (C-206/13 </a:t>
            </a:r>
            <a:r>
              <a:rPr lang="fr-FR" i="1" dirty="0" err="1"/>
              <a:t>Siragusa</a:t>
            </a:r>
            <a:r>
              <a:rPr lang="fr-FR" dirty="0"/>
              <a:t>)</a:t>
            </a:r>
          </a:p>
          <a:p>
            <a:pPr lvl="1"/>
            <a:r>
              <a:rPr lang="fr-FR" dirty="0"/>
              <a:t>Attention au refus d’interprétations conformes pour déterminer l’existence d’une violation</a:t>
            </a:r>
          </a:p>
          <a:p>
            <a:pPr lvl="1"/>
            <a:r>
              <a:rPr lang="fr-FR" dirty="0"/>
              <a:t>L’indépendance et la force de la CJ sont des atouts pour la protection des DF dans l’UE</a:t>
            </a:r>
          </a:p>
          <a:p>
            <a:pPr marL="914400" lvl="2" indent="0">
              <a:buNone/>
            </a:pPr>
            <a:endParaRPr lang="fr-FR" dirty="0"/>
          </a:p>
          <a:p>
            <a:pPr lvl="2"/>
            <a:endParaRPr lang="fr-FR" dirty="0"/>
          </a:p>
          <a:p>
            <a:pPr marL="914400" lvl="2" indent="0">
              <a:buNone/>
            </a:pPr>
            <a:endParaRPr lang="fr-FR" dirty="0"/>
          </a:p>
          <a:p>
            <a:pPr lvl="1"/>
            <a:endParaRPr lang="fr-FR" dirty="0"/>
          </a:p>
          <a:p>
            <a:pPr lvl="1"/>
            <a:endParaRPr lang="fr-FR" dirty="0"/>
          </a:p>
        </p:txBody>
      </p:sp>
      <p:sp>
        <p:nvSpPr>
          <p:cNvPr id="4" name="Espace réservé du numéro de diapositive 3">
            <a:extLst>
              <a:ext uri="{FF2B5EF4-FFF2-40B4-BE49-F238E27FC236}">
                <a16:creationId xmlns:a16="http://schemas.microsoft.com/office/drawing/2014/main" id="{ED2F7BA6-FF93-CD4E-9DA8-A640E3836430}"/>
              </a:ext>
            </a:extLst>
          </p:cNvPr>
          <p:cNvSpPr>
            <a:spLocks noGrp="1"/>
          </p:cNvSpPr>
          <p:nvPr>
            <p:ph type="sldNum" sz="quarter" idx="12"/>
          </p:nvPr>
        </p:nvSpPr>
        <p:spPr/>
        <p:txBody>
          <a:bodyPr/>
          <a:lstStyle/>
          <a:p>
            <a:fld id="{3E6DA17D-1408-2046-B14A-C3F8D5061AD3}" type="slidenum">
              <a:rPr lang="fr-FR" smtClean="0"/>
              <a:t>18</a:t>
            </a:fld>
            <a:endParaRPr lang="fr-FR"/>
          </a:p>
        </p:txBody>
      </p:sp>
    </p:spTree>
    <p:extLst>
      <p:ext uri="{BB962C8B-B14F-4D97-AF65-F5344CB8AC3E}">
        <p14:creationId xmlns:p14="http://schemas.microsoft.com/office/powerpoint/2010/main" val="32439805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2E2204-BE6A-BC4C-9D65-34E8789C9257}"/>
              </a:ext>
            </a:extLst>
          </p:cNvPr>
          <p:cNvSpPr>
            <a:spLocks noGrp="1"/>
          </p:cNvSpPr>
          <p:nvPr>
            <p:ph type="title"/>
          </p:nvPr>
        </p:nvSpPr>
        <p:spPr/>
        <p:txBody>
          <a:bodyPr/>
          <a:lstStyle/>
          <a:p>
            <a:r>
              <a:rPr lang="fr-FR" dirty="0"/>
              <a:t>3. Revoir la mise au point et retourner à ses classiques</a:t>
            </a:r>
          </a:p>
        </p:txBody>
      </p:sp>
      <p:sp>
        <p:nvSpPr>
          <p:cNvPr id="3" name="Espace réservé du contenu 2">
            <a:extLst>
              <a:ext uri="{FF2B5EF4-FFF2-40B4-BE49-F238E27FC236}">
                <a16:creationId xmlns:a16="http://schemas.microsoft.com/office/drawing/2014/main" id="{375358BA-EF63-3B40-BCDD-C617065D8582}"/>
              </a:ext>
            </a:extLst>
          </p:cNvPr>
          <p:cNvSpPr>
            <a:spLocks noGrp="1"/>
          </p:cNvSpPr>
          <p:nvPr>
            <p:ph idx="1"/>
          </p:nvPr>
        </p:nvSpPr>
        <p:spPr/>
        <p:txBody>
          <a:bodyPr>
            <a:normAutofit/>
          </a:bodyPr>
          <a:lstStyle/>
          <a:p>
            <a:r>
              <a:rPr lang="fr-FR" dirty="0"/>
              <a:t>Remettre le droit de l’UE au centre du raisonnement</a:t>
            </a:r>
          </a:p>
          <a:p>
            <a:pPr lvl="1"/>
            <a:r>
              <a:rPr lang="fr-FR" dirty="0"/>
              <a:t>Autant que possible, privilégier et exploiter les ressources de l’interprétation conforme (y compris pour le droit primaire): un modèle, l’arrêt C-400/10 PPU </a:t>
            </a:r>
            <a:r>
              <a:rPr lang="fr-FR" i="1" dirty="0"/>
              <a:t>J. </a:t>
            </a:r>
            <a:r>
              <a:rPr lang="fr-FR" i="1" dirty="0" err="1"/>
              <a:t>McB</a:t>
            </a:r>
            <a:r>
              <a:rPr lang="fr-FR" i="1" dirty="0"/>
              <a:t>.</a:t>
            </a:r>
            <a:endParaRPr lang="fr-FR" dirty="0"/>
          </a:p>
          <a:p>
            <a:pPr lvl="1"/>
            <a:r>
              <a:rPr lang="fr-FR" dirty="0"/>
              <a:t>A titre subsidiaire, opter pour l’arsenal argumentaire lié à l’effectivité du droit de l’UE: doctrine de l’effet utile, protection juridictionnelle effective, principes d’équivalence et d’effectivité, etc.</a:t>
            </a:r>
          </a:p>
          <a:p>
            <a:pPr marL="457200" lvl="1" indent="0">
              <a:buNone/>
            </a:pPr>
            <a:r>
              <a:rPr lang="fr-FR" dirty="0"/>
              <a:t>=&gt; Peu de changements sur le fond, n’éradiquera pas toute casuistique, mais introduira une méthode plus claire et plus acceptable.</a:t>
            </a:r>
          </a:p>
          <a:p>
            <a:pPr lvl="1"/>
            <a:endParaRPr lang="fr-FR" dirty="0"/>
          </a:p>
          <a:p>
            <a:pPr marL="914400" lvl="2" indent="0">
              <a:buNone/>
            </a:pPr>
            <a:endParaRPr lang="fr-FR" dirty="0"/>
          </a:p>
          <a:p>
            <a:pPr lvl="1"/>
            <a:endParaRPr lang="fr-FR" dirty="0"/>
          </a:p>
          <a:p>
            <a:pPr lvl="1"/>
            <a:endParaRPr lang="fr-FR" dirty="0"/>
          </a:p>
        </p:txBody>
      </p:sp>
      <p:sp>
        <p:nvSpPr>
          <p:cNvPr id="4" name="Espace réservé du numéro de diapositive 3">
            <a:extLst>
              <a:ext uri="{FF2B5EF4-FFF2-40B4-BE49-F238E27FC236}">
                <a16:creationId xmlns:a16="http://schemas.microsoft.com/office/drawing/2014/main" id="{CFE69C09-50BE-984E-8EAD-5A4E2436E4D1}"/>
              </a:ext>
            </a:extLst>
          </p:cNvPr>
          <p:cNvSpPr>
            <a:spLocks noGrp="1"/>
          </p:cNvSpPr>
          <p:nvPr>
            <p:ph type="sldNum" sz="quarter" idx="12"/>
          </p:nvPr>
        </p:nvSpPr>
        <p:spPr/>
        <p:txBody>
          <a:bodyPr/>
          <a:lstStyle/>
          <a:p>
            <a:fld id="{3E6DA17D-1408-2046-B14A-C3F8D5061AD3}" type="slidenum">
              <a:rPr lang="fr-FR" smtClean="0"/>
              <a:t>19</a:t>
            </a:fld>
            <a:endParaRPr lang="fr-FR"/>
          </a:p>
        </p:txBody>
      </p:sp>
    </p:spTree>
    <p:extLst>
      <p:ext uri="{BB962C8B-B14F-4D97-AF65-F5344CB8AC3E}">
        <p14:creationId xmlns:p14="http://schemas.microsoft.com/office/powerpoint/2010/main" val="1955750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032F57-612E-9542-BCFA-EA9C3B406B11}"/>
              </a:ext>
            </a:extLst>
          </p:cNvPr>
          <p:cNvSpPr>
            <a:spLocks noGrp="1"/>
          </p:cNvSpPr>
          <p:nvPr>
            <p:ph type="title"/>
          </p:nvPr>
        </p:nvSpPr>
        <p:spPr/>
        <p:txBody>
          <a:bodyPr/>
          <a:lstStyle/>
          <a:p>
            <a:r>
              <a:rPr lang="fr-FR" dirty="0"/>
              <a:t>Introduction</a:t>
            </a:r>
          </a:p>
        </p:txBody>
      </p:sp>
      <p:sp>
        <p:nvSpPr>
          <p:cNvPr id="3" name="Espace réservé du contenu 2">
            <a:extLst>
              <a:ext uri="{FF2B5EF4-FFF2-40B4-BE49-F238E27FC236}">
                <a16:creationId xmlns:a16="http://schemas.microsoft.com/office/drawing/2014/main" id="{A249DD97-83EF-5644-A208-8C88DDB5ECDE}"/>
              </a:ext>
            </a:extLst>
          </p:cNvPr>
          <p:cNvSpPr>
            <a:spLocks noGrp="1"/>
          </p:cNvSpPr>
          <p:nvPr>
            <p:ph idx="1"/>
          </p:nvPr>
        </p:nvSpPr>
        <p:spPr/>
        <p:txBody>
          <a:bodyPr/>
          <a:lstStyle/>
          <a:p>
            <a:r>
              <a:rPr lang="fr-FR" dirty="0"/>
              <a:t>L’objet: L’applicabilité de la Charte aux </a:t>
            </a:r>
            <a:r>
              <a:rPr lang="fr-FR" u="sng" dirty="0"/>
              <a:t>Etats membres</a:t>
            </a:r>
          </a:p>
          <a:p>
            <a:r>
              <a:rPr lang="fr-FR" dirty="0"/>
              <a:t>Le plan:</a:t>
            </a:r>
          </a:p>
          <a:p>
            <a:pPr lvl="1"/>
            <a:r>
              <a:rPr lang="fr-FR" dirty="0"/>
              <a:t>Des balises théoriques (à peu près) constantes</a:t>
            </a:r>
          </a:p>
          <a:p>
            <a:pPr lvl="1"/>
            <a:r>
              <a:rPr lang="fr-FR" dirty="0"/>
              <a:t>Des évolutions contrastées</a:t>
            </a:r>
          </a:p>
          <a:p>
            <a:pPr lvl="1"/>
            <a:r>
              <a:rPr lang="fr-FR" dirty="0"/>
              <a:t>Quelques pistes de réflexion</a:t>
            </a:r>
          </a:p>
          <a:p>
            <a:pPr lvl="1"/>
            <a:endParaRPr lang="fr-FR" dirty="0"/>
          </a:p>
        </p:txBody>
      </p:sp>
      <p:sp>
        <p:nvSpPr>
          <p:cNvPr id="4" name="Espace réservé du numéro de diapositive 3">
            <a:extLst>
              <a:ext uri="{FF2B5EF4-FFF2-40B4-BE49-F238E27FC236}">
                <a16:creationId xmlns:a16="http://schemas.microsoft.com/office/drawing/2014/main" id="{F237DC6F-F5F6-FC40-B13C-B13EABC18341}"/>
              </a:ext>
            </a:extLst>
          </p:cNvPr>
          <p:cNvSpPr>
            <a:spLocks noGrp="1"/>
          </p:cNvSpPr>
          <p:nvPr>
            <p:ph type="sldNum" sz="quarter" idx="12"/>
          </p:nvPr>
        </p:nvSpPr>
        <p:spPr/>
        <p:txBody>
          <a:bodyPr/>
          <a:lstStyle/>
          <a:p>
            <a:fld id="{3E6DA17D-1408-2046-B14A-C3F8D5061AD3}" type="slidenum">
              <a:rPr lang="fr-FR" smtClean="0"/>
              <a:t>2</a:t>
            </a:fld>
            <a:endParaRPr lang="fr-FR"/>
          </a:p>
        </p:txBody>
      </p:sp>
    </p:spTree>
    <p:extLst>
      <p:ext uri="{BB962C8B-B14F-4D97-AF65-F5344CB8AC3E}">
        <p14:creationId xmlns:p14="http://schemas.microsoft.com/office/powerpoint/2010/main" val="1910947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715AC4-8B59-B641-993C-F5378C08265A}"/>
              </a:ext>
            </a:extLst>
          </p:cNvPr>
          <p:cNvSpPr>
            <a:spLocks noGrp="1"/>
          </p:cNvSpPr>
          <p:nvPr>
            <p:ph type="title"/>
          </p:nvPr>
        </p:nvSpPr>
        <p:spPr>
          <a:xfrm>
            <a:off x="831850" y="872836"/>
            <a:ext cx="10515600" cy="2867891"/>
          </a:xfrm>
        </p:spPr>
        <p:txBody>
          <a:bodyPr/>
          <a:lstStyle/>
          <a:p>
            <a:r>
              <a:rPr lang="fr-FR" dirty="0"/>
              <a:t>I. 	Des balises théoriques (à peu 	près) constantes</a:t>
            </a:r>
          </a:p>
        </p:txBody>
      </p:sp>
      <p:sp>
        <p:nvSpPr>
          <p:cNvPr id="3" name="Espace réservé du numéro de diapositive 2">
            <a:extLst>
              <a:ext uri="{FF2B5EF4-FFF2-40B4-BE49-F238E27FC236}">
                <a16:creationId xmlns:a16="http://schemas.microsoft.com/office/drawing/2014/main" id="{2D5BD518-6041-5046-A346-ED317869360B}"/>
              </a:ext>
            </a:extLst>
          </p:cNvPr>
          <p:cNvSpPr>
            <a:spLocks noGrp="1"/>
          </p:cNvSpPr>
          <p:nvPr>
            <p:ph type="sldNum" sz="quarter" idx="12"/>
          </p:nvPr>
        </p:nvSpPr>
        <p:spPr/>
        <p:txBody>
          <a:bodyPr/>
          <a:lstStyle/>
          <a:p>
            <a:fld id="{3E6DA17D-1408-2046-B14A-C3F8D5061AD3}" type="slidenum">
              <a:rPr lang="fr-FR" smtClean="0"/>
              <a:t>3</a:t>
            </a:fld>
            <a:endParaRPr lang="fr-FR"/>
          </a:p>
        </p:txBody>
      </p:sp>
    </p:spTree>
    <p:extLst>
      <p:ext uri="{BB962C8B-B14F-4D97-AF65-F5344CB8AC3E}">
        <p14:creationId xmlns:p14="http://schemas.microsoft.com/office/powerpoint/2010/main" val="338788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1. L’article 51 de la Charte</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a:bodyPr>
          <a:lstStyle/>
          <a:p>
            <a:pPr marL="0" indent="0">
              <a:buNone/>
            </a:pPr>
            <a:r>
              <a:rPr lang="fr-BE" dirty="0"/>
              <a:t>Article 51: « 1.   Les dispositions de la présente Charte s'adressent aux institutions, organes et organismes de l'Union dans le respect du principe de subsidiarité, ainsi qu'</a:t>
            </a:r>
            <a:r>
              <a:rPr lang="fr-BE" b="1" dirty="0"/>
              <a:t>aux États membres uniquement lorsqu'ils mettent en œuvre le droit de l'Union</a:t>
            </a:r>
            <a:r>
              <a:rPr lang="fr-BE" dirty="0"/>
              <a:t>. (…)</a:t>
            </a:r>
          </a:p>
          <a:p>
            <a:pPr marL="0" indent="0">
              <a:buNone/>
            </a:pPr>
            <a:r>
              <a:rPr lang="fr-BE" dirty="0"/>
              <a:t>2.   La présente Charte </a:t>
            </a:r>
            <a:r>
              <a:rPr lang="fr-BE" b="1" dirty="0"/>
              <a:t>n'étend pas le champ d'application du droit de l'Union au-delà des compétences de l'Union</a:t>
            </a:r>
            <a:r>
              <a:rPr lang="fr-BE" dirty="0"/>
              <a:t>, ni ne crée aucune compétence ni aucune tâche nouvelles pour l'Union et ne modifie pas les compétences et tâches définies dans les traités. »</a:t>
            </a:r>
          </a:p>
        </p:txBody>
      </p:sp>
      <p:sp>
        <p:nvSpPr>
          <p:cNvPr id="4" name="Espace réservé du numéro de diapositive 3">
            <a:extLst>
              <a:ext uri="{FF2B5EF4-FFF2-40B4-BE49-F238E27FC236}">
                <a16:creationId xmlns:a16="http://schemas.microsoft.com/office/drawing/2014/main" id="{FCBDA5BF-FA68-3B4E-81AA-372E264D636E}"/>
              </a:ext>
            </a:extLst>
          </p:cNvPr>
          <p:cNvSpPr>
            <a:spLocks noGrp="1"/>
          </p:cNvSpPr>
          <p:nvPr>
            <p:ph type="sldNum" sz="quarter" idx="12"/>
          </p:nvPr>
        </p:nvSpPr>
        <p:spPr/>
        <p:txBody>
          <a:bodyPr/>
          <a:lstStyle/>
          <a:p>
            <a:fld id="{3E6DA17D-1408-2046-B14A-C3F8D5061AD3}" type="slidenum">
              <a:rPr lang="fr-FR" smtClean="0"/>
              <a:t>4</a:t>
            </a:fld>
            <a:endParaRPr lang="fr-FR"/>
          </a:p>
        </p:txBody>
      </p:sp>
    </p:spTree>
    <p:extLst>
      <p:ext uri="{BB962C8B-B14F-4D97-AF65-F5344CB8AC3E}">
        <p14:creationId xmlns:p14="http://schemas.microsoft.com/office/powerpoint/2010/main" val="589218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2. Les explications</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a:bodyPr>
          <a:lstStyle/>
          <a:p>
            <a:pPr marL="0" indent="0">
              <a:buNone/>
            </a:pPr>
            <a:r>
              <a:rPr lang="fr-BE" dirty="0"/>
              <a:t>« En ce qui concerne, les États membres, il résulte sans ambiguïté de la jurisprudence de la Cour que l'obligation de respecter les droits fondamentaux définis dans le cadre de l'Union ne s'impose aux États membres que lorsqu'ils </a:t>
            </a:r>
            <a:r>
              <a:rPr lang="fr-BE" u="sng" dirty="0"/>
              <a:t>agissent dans le champ d'application du droit de l'Union</a:t>
            </a:r>
            <a:r>
              <a:rPr lang="fr-BE" dirty="0"/>
              <a:t> (arrêt du 13 juillet 1989, </a:t>
            </a:r>
            <a:r>
              <a:rPr lang="fr-BE" dirty="0" err="1"/>
              <a:t>Wachauf</a:t>
            </a:r>
            <a:r>
              <a:rPr lang="fr-BE" dirty="0"/>
              <a:t>, </a:t>
            </a:r>
            <a:r>
              <a:rPr lang="fr-BE" dirty="0" err="1"/>
              <a:t>aff.</a:t>
            </a:r>
            <a:r>
              <a:rPr lang="fr-BE" dirty="0"/>
              <a:t> 5/88, rec. 1989, p. 2609; arrêt du 18 juin 1991, ERT, rec. 1991, p. I-2925; arrêt du 18 décembre 1997, </a:t>
            </a:r>
            <a:r>
              <a:rPr lang="fr-BE" dirty="0" err="1"/>
              <a:t>aff.</a:t>
            </a:r>
            <a:r>
              <a:rPr lang="fr-BE" dirty="0"/>
              <a:t> C-309/96 </a:t>
            </a:r>
            <a:r>
              <a:rPr lang="fr-BE" dirty="0" err="1"/>
              <a:t>Annibaldi</a:t>
            </a:r>
            <a:r>
              <a:rPr lang="fr-BE" dirty="0"/>
              <a:t>, rec. 1997, p. I-7493)  ».</a:t>
            </a:r>
          </a:p>
          <a:p>
            <a:pPr marL="0" indent="0">
              <a:buNone/>
            </a:pPr>
            <a:r>
              <a:rPr lang="fr-BE" b="1" dirty="0"/>
              <a:t>=&gt; Un alignement sur la jurisprudence relative aux principes généraux du droit de l’UE</a:t>
            </a:r>
          </a:p>
        </p:txBody>
      </p:sp>
      <p:sp>
        <p:nvSpPr>
          <p:cNvPr id="4" name="Espace réservé du numéro de diapositive 3">
            <a:extLst>
              <a:ext uri="{FF2B5EF4-FFF2-40B4-BE49-F238E27FC236}">
                <a16:creationId xmlns:a16="http://schemas.microsoft.com/office/drawing/2014/main" id="{C5BA6C3D-DF7F-3646-9E56-A4B2925172BA}"/>
              </a:ext>
            </a:extLst>
          </p:cNvPr>
          <p:cNvSpPr>
            <a:spLocks noGrp="1"/>
          </p:cNvSpPr>
          <p:nvPr>
            <p:ph type="sldNum" sz="quarter" idx="12"/>
          </p:nvPr>
        </p:nvSpPr>
        <p:spPr/>
        <p:txBody>
          <a:bodyPr/>
          <a:lstStyle/>
          <a:p>
            <a:fld id="{3E6DA17D-1408-2046-B14A-C3F8D5061AD3}" type="slidenum">
              <a:rPr lang="fr-FR" smtClean="0"/>
              <a:t>5</a:t>
            </a:fld>
            <a:endParaRPr lang="fr-FR"/>
          </a:p>
        </p:txBody>
      </p:sp>
    </p:spTree>
    <p:extLst>
      <p:ext uri="{BB962C8B-B14F-4D97-AF65-F5344CB8AC3E}">
        <p14:creationId xmlns:p14="http://schemas.microsoft.com/office/powerpoint/2010/main" val="1412898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3. La jurisprudence classique</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fontScale="92500" lnSpcReduction="10000"/>
          </a:bodyPr>
          <a:lstStyle/>
          <a:p>
            <a:pPr marL="514350" indent="-514350">
              <a:buAutoNum type="arabicParenR"/>
            </a:pPr>
            <a:r>
              <a:rPr lang="fr-BE" dirty="0"/>
              <a:t>« les droits fondamentaux garantis dans l’ordre juridique de l’Union ont vocation à être appliqués dans toutes les situations </a:t>
            </a:r>
            <a:r>
              <a:rPr lang="fr-BE" u="sng" dirty="0"/>
              <a:t>régies par le droit de l’Union</a:t>
            </a:r>
            <a:r>
              <a:rPr lang="fr-BE" dirty="0"/>
              <a:t>, mais pas en dehors de telles situations  »</a:t>
            </a:r>
          </a:p>
          <a:p>
            <a:pPr marL="514350" indent="-514350">
              <a:buAutoNum type="arabicParenR"/>
            </a:pPr>
            <a:r>
              <a:rPr lang="fr-BE" dirty="0"/>
              <a:t>« Les droits fondamentaux garantis par la Charte devant, par conséquent, être respectés lorsqu’une réglementation nationale </a:t>
            </a:r>
            <a:r>
              <a:rPr lang="fr-BE" u="sng" dirty="0"/>
              <a:t>entre dans le champ d’application du droit de l’Union</a:t>
            </a:r>
            <a:r>
              <a:rPr lang="fr-BE" dirty="0"/>
              <a:t>, il ne saurait exister de cas de figure qui relèvent ainsi du droit de l’Union sans que lesdits droits fondamentaux trouvent à s’appliquer.</a:t>
            </a:r>
            <a:r>
              <a:rPr lang="fr-BE" u="sng" dirty="0"/>
              <a:t> L’applicabilité du droit de l’Union implique celle des droits fondamentaux garantis par la Charte</a:t>
            </a:r>
            <a:r>
              <a:rPr lang="fr-BE" dirty="0"/>
              <a:t>. » (C-617/10 </a:t>
            </a:r>
            <a:r>
              <a:rPr lang="fr-BE" dirty="0" err="1"/>
              <a:t>Åkerberg</a:t>
            </a:r>
            <a:r>
              <a:rPr lang="fr-BE" dirty="0"/>
              <a:t> </a:t>
            </a:r>
            <a:r>
              <a:rPr lang="fr-BE" dirty="0" err="1"/>
              <a:t>Fransson</a:t>
            </a:r>
            <a:r>
              <a:rPr lang="fr-BE" dirty="0"/>
              <a:t>)</a:t>
            </a:r>
          </a:p>
          <a:p>
            <a:pPr marL="0" indent="0">
              <a:buNone/>
            </a:pPr>
            <a:r>
              <a:rPr lang="fr-BE" b="1" dirty="0"/>
              <a:t>Conclusion: La Charte s’applique à toutes les situations mais rien qu’aux situations régies </a:t>
            </a:r>
            <a:r>
              <a:rPr lang="fr-BE" b="1" i="1" dirty="0"/>
              <a:t>par ailleurs</a:t>
            </a:r>
            <a:r>
              <a:rPr lang="fr-BE" b="1" dirty="0"/>
              <a:t> par le droit de l’UE</a:t>
            </a:r>
            <a:endParaRPr lang="fr-BE" dirty="0"/>
          </a:p>
        </p:txBody>
      </p:sp>
      <p:sp>
        <p:nvSpPr>
          <p:cNvPr id="4" name="Espace réservé du numéro de diapositive 3">
            <a:extLst>
              <a:ext uri="{FF2B5EF4-FFF2-40B4-BE49-F238E27FC236}">
                <a16:creationId xmlns:a16="http://schemas.microsoft.com/office/drawing/2014/main" id="{FF04A21C-B31E-414F-AF40-39556195683F}"/>
              </a:ext>
            </a:extLst>
          </p:cNvPr>
          <p:cNvSpPr>
            <a:spLocks noGrp="1"/>
          </p:cNvSpPr>
          <p:nvPr>
            <p:ph type="sldNum" sz="quarter" idx="12"/>
          </p:nvPr>
        </p:nvSpPr>
        <p:spPr/>
        <p:txBody>
          <a:bodyPr/>
          <a:lstStyle/>
          <a:p>
            <a:fld id="{3E6DA17D-1408-2046-B14A-C3F8D5061AD3}" type="slidenum">
              <a:rPr lang="fr-FR" smtClean="0"/>
              <a:t>6</a:t>
            </a:fld>
            <a:endParaRPr lang="fr-FR"/>
          </a:p>
        </p:txBody>
      </p:sp>
    </p:spTree>
    <p:extLst>
      <p:ext uri="{BB962C8B-B14F-4D97-AF65-F5344CB8AC3E}">
        <p14:creationId xmlns:p14="http://schemas.microsoft.com/office/powerpoint/2010/main" val="1611249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4. Le « noyau dur » du champ d’application</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fontScale="92500" lnSpcReduction="20000"/>
          </a:bodyPr>
          <a:lstStyle/>
          <a:p>
            <a:pPr marL="514350" indent="-514350">
              <a:buAutoNum type="arabicParenR"/>
            </a:pPr>
            <a:r>
              <a:rPr lang="fr-BE" dirty="0"/>
              <a:t>Application,</a:t>
            </a:r>
            <a:r>
              <a:rPr lang="fr-BE" b="1" dirty="0"/>
              <a:t> sans marge d’appréciation, </a:t>
            </a:r>
            <a:r>
              <a:rPr lang="fr-BE" dirty="0"/>
              <a:t>d’un acte de droit dérivé par les autorités administratives (ex. C-314/13 </a:t>
            </a:r>
            <a:r>
              <a:rPr lang="fr-BE" i="1" dirty="0" err="1"/>
              <a:t>Peftiev</a:t>
            </a:r>
            <a:r>
              <a:rPr lang="fr-BE" dirty="0"/>
              <a:t>) ou judiciaires (C-404/15 </a:t>
            </a:r>
            <a:r>
              <a:rPr lang="fr-BE" i="1" dirty="0" err="1"/>
              <a:t>Aranyosi</a:t>
            </a:r>
            <a:r>
              <a:rPr lang="fr-BE" dirty="0"/>
              <a:t>)</a:t>
            </a:r>
          </a:p>
          <a:p>
            <a:pPr marL="514350" indent="-514350">
              <a:buAutoNum type="arabicParenR"/>
            </a:pPr>
            <a:r>
              <a:rPr lang="fr-BE" dirty="0"/>
              <a:t>« dès lors que la </a:t>
            </a:r>
            <a:r>
              <a:rPr lang="fr-BE" b="1" dirty="0"/>
              <a:t>transposition d’une directive </a:t>
            </a:r>
            <a:r>
              <a:rPr lang="fr-BE" dirty="0"/>
              <a:t>par les États membres relève en tout état de cause de la situation, visée à l’article 51 de la charte (…), le niveau de protection des droits fondamentaux prévu par la Charte doit être atteint lors d’une telle transposition, indépendamment de la marge d’appréciation dont disposent les États membres lors de cette transposition. » (C-516/17 </a:t>
            </a:r>
            <a:r>
              <a:rPr lang="fr-BE" i="1" dirty="0"/>
              <a:t>Spiegel Online</a:t>
            </a:r>
            <a:r>
              <a:rPr lang="fr-BE" dirty="0"/>
              <a:t>)</a:t>
            </a:r>
          </a:p>
          <a:p>
            <a:pPr marL="514350" indent="-514350">
              <a:buAutoNum type="arabicParenR"/>
            </a:pPr>
            <a:r>
              <a:rPr lang="fr-BE" dirty="0"/>
              <a:t>« le recours, par un État membre, à des exceptions prévues par le droit de l’Union pour justifier une </a:t>
            </a:r>
            <a:r>
              <a:rPr lang="fr-BE" b="1" dirty="0"/>
              <a:t>entrave à une liberté fondamentale garantie par le traité </a:t>
            </a:r>
            <a:r>
              <a:rPr lang="fr-BE" dirty="0"/>
              <a:t>doit être considéré comme « mettant en œuvre le droit de l’Union », au sens de l’article 51, paragraphe 1, de la Charte » (C-235/17 </a:t>
            </a:r>
            <a:r>
              <a:rPr lang="fr-BE" i="1" dirty="0"/>
              <a:t>Commission / Hongrie (Usufruits sur terres agricoles)</a:t>
            </a:r>
            <a:r>
              <a:rPr lang="fr-BE" dirty="0"/>
              <a:t>)</a:t>
            </a:r>
          </a:p>
        </p:txBody>
      </p:sp>
      <p:sp>
        <p:nvSpPr>
          <p:cNvPr id="4" name="Espace réservé du numéro de diapositive 3">
            <a:extLst>
              <a:ext uri="{FF2B5EF4-FFF2-40B4-BE49-F238E27FC236}">
                <a16:creationId xmlns:a16="http://schemas.microsoft.com/office/drawing/2014/main" id="{E46654C5-EE2A-1D45-822B-9342CEBEA285}"/>
              </a:ext>
            </a:extLst>
          </p:cNvPr>
          <p:cNvSpPr>
            <a:spLocks noGrp="1"/>
          </p:cNvSpPr>
          <p:nvPr>
            <p:ph type="sldNum" sz="quarter" idx="12"/>
          </p:nvPr>
        </p:nvSpPr>
        <p:spPr/>
        <p:txBody>
          <a:bodyPr/>
          <a:lstStyle/>
          <a:p>
            <a:fld id="{3E6DA17D-1408-2046-B14A-C3F8D5061AD3}" type="slidenum">
              <a:rPr lang="fr-FR" smtClean="0"/>
              <a:t>7</a:t>
            </a:fld>
            <a:endParaRPr lang="fr-FR"/>
          </a:p>
        </p:txBody>
      </p:sp>
    </p:spTree>
    <p:extLst>
      <p:ext uri="{BB962C8B-B14F-4D97-AF65-F5344CB8AC3E}">
        <p14:creationId xmlns:p14="http://schemas.microsoft.com/office/powerpoint/2010/main" val="1787395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715AC4-8B59-B641-993C-F5378C08265A}"/>
              </a:ext>
            </a:extLst>
          </p:cNvPr>
          <p:cNvSpPr>
            <a:spLocks noGrp="1"/>
          </p:cNvSpPr>
          <p:nvPr>
            <p:ph type="title"/>
          </p:nvPr>
        </p:nvSpPr>
        <p:spPr>
          <a:xfrm>
            <a:off x="831850" y="872836"/>
            <a:ext cx="10515600" cy="2867891"/>
          </a:xfrm>
        </p:spPr>
        <p:txBody>
          <a:bodyPr/>
          <a:lstStyle/>
          <a:p>
            <a:r>
              <a:rPr lang="fr-FR" dirty="0"/>
              <a:t>II. 	Des évolutions contrastées</a:t>
            </a:r>
          </a:p>
        </p:txBody>
      </p:sp>
      <p:sp>
        <p:nvSpPr>
          <p:cNvPr id="3" name="Espace réservé du numéro de diapositive 2">
            <a:extLst>
              <a:ext uri="{FF2B5EF4-FFF2-40B4-BE49-F238E27FC236}">
                <a16:creationId xmlns:a16="http://schemas.microsoft.com/office/drawing/2014/main" id="{6A08A265-4BF2-1A48-A452-B2FD07E08B02}"/>
              </a:ext>
            </a:extLst>
          </p:cNvPr>
          <p:cNvSpPr>
            <a:spLocks noGrp="1"/>
          </p:cNvSpPr>
          <p:nvPr>
            <p:ph type="sldNum" sz="quarter" idx="12"/>
          </p:nvPr>
        </p:nvSpPr>
        <p:spPr/>
        <p:txBody>
          <a:bodyPr/>
          <a:lstStyle/>
          <a:p>
            <a:fld id="{3E6DA17D-1408-2046-B14A-C3F8D5061AD3}" type="slidenum">
              <a:rPr lang="fr-FR" smtClean="0"/>
              <a:t>8</a:t>
            </a:fld>
            <a:endParaRPr lang="fr-FR"/>
          </a:p>
        </p:txBody>
      </p:sp>
    </p:spTree>
    <p:extLst>
      <p:ext uri="{BB962C8B-B14F-4D97-AF65-F5344CB8AC3E}">
        <p14:creationId xmlns:p14="http://schemas.microsoft.com/office/powerpoint/2010/main" val="33916313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1. Des velléités d’étirement du champ d’application…</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a:bodyPr>
          <a:lstStyle/>
          <a:p>
            <a:r>
              <a:rPr lang="fr-BE" dirty="0"/>
              <a:t>Des mesures qui « appréhende(nt) une matière régie par » une directive (C-455/07 </a:t>
            </a:r>
            <a:r>
              <a:rPr lang="fr-BE" i="1" dirty="0" err="1"/>
              <a:t>Kücükdeveci</a:t>
            </a:r>
            <a:r>
              <a:rPr lang="fr-BE" dirty="0"/>
              <a:t>).</a:t>
            </a:r>
          </a:p>
          <a:p>
            <a:r>
              <a:rPr lang="fr-BE" dirty="0"/>
              <a:t>Des mesures « purement internes » qui, </a:t>
            </a:r>
            <a:r>
              <a:rPr lang="fr-BE" i="1" dirty="0"/>
              <a:t>incidemment</a:t>
            </a:r>
            <a:r>
              <a:rPr lang="fr-BE" dirty="0"/>
              <a:t>, affectent négativement (C-279/09 </a:t>
            </a:r>
            <a:r>
              <a:rPr lang="fr-BE" i="1" dirty="0"/>
              <a:t>DEB</a:t>
            </a:r>
            <a:r>
              <a:rPr lang="fr-BE" dirty="0"/>
              <a:t>)  ou positivement (C-617/10 </a:t>
            </a:r>
            <a:r>
              <a:rPr lang="fr-BE" i="1" dirty="0" err="1"/>
              <a:t>Fransson</a:t>
            </a:r>
            <a:r>
              <a:rPr lang="fr-BE" dirty="0"/>
              <a:t>) l’effectivité du droit de l’UE.</a:t>
            </a:r>
          </a:p>
          <a:p>
            <a:pPr marL="0" indent="0">
              <a:buNone/>
            </a:pPr>
            <a:endParaRPr lang="fr-BE" dirty="0"/>
          </a:p>
        </p:txBody>
      </p:sp>
      <p:sp>
        <p:nvSpPr>
          <p:cNvPr id="4" name="Espace réservé du numéro de diapositive 3">
            <a:extLst>
              <a:ext uri="{FF2B5EF4-FFF2-40B4-BE49-F238E27FC236}">
                <a16:creationId xmlns:a16="http://schemas.microsoft.com/office/drawing/2014/main" id="{9638011B-5E87-A940-B4B7-A541AD1354F4}"/>
              </a:ext>
            </a:extLst>
          </p:cNvPr>
          <p:cNvSpPr>
            <a:spLocks noGrp="1"/>
          </p:cNvSpPr>
          <p:nvPr>
            <p:ph type="sldNum" sz="quarter" idx="12"/>
          </p:nvPr>
        </p:nvSpPr>
        <p:spPr/>
        <p:txBody>
          <a:bodyPr/>
          <a:lstStyle/>
          <a:p>
            <a:fld id="{3E6DA17D-1408-2046-B14A-C3F8D5061AD3}" type="slidenum">
              <a:rPr lang="fr-FR" smtClean="0"/>
              <a:t>9</a:t>
            </a:fld>
            <a:endParaRPr lang="fr-FR"/>
          </a:p>
        </p:txBody>
      </p:sp>
    </p:spTree>
    <p:extLst>
      <p:ext uri="{BB962C8B-B14F-4D97-AF65-F5344CB8AC3E}">
        <p14:creationId xmlns:p14="http://schemas.microsoft.com/office/powerpoint/2010/main" val="194068075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2616</TotalTime>
  <Words>527</Words>
  <Application>Microsoft Macintosh PowerPoint</Application>
  <PresentationFormat>Grand écran</PresentationFormat>
  <Paragraphs>121</Paragraphs>
  <Slides>19</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19</vt:i4>
      </vt:variant>
    </vt:vector>
  </HeadingPairs>
  <TitlesOfParts>
    <vt:vector size="23" baseType="lpstr">
      <vt:lpstr>Arial</vt:lpstr>
      <vt:lpstr>Calibri</vt:lpstr>
      <vt:lpstr>Calibri Light</vt:lpstr>
      <vt:lpstr>Thème Office</vt:lpstr>
      <vt:lpstr>Les contours du champ d’application de la Charte</vt:lpstr>
      <vt:lpstr>Introduction</vt:lpstr>
      <vt:lpstr>I.  Des balises théoriques (à peu  près) constantes</vt:lpstr>
      <vt:lpstr>1. L’article 51 de la Charte</vt:lpstr>
      <vt:lpstr>2. Les explications</vt:lpstr>
      <vt:lpstr>3. La jurisprudence classique</vt:lpstr>
      <vt:lpstr>4. Le « noyau dur » du champ d’application</vt:lpstr>
      <vt:lpstr>II.  Des évolutions contrastées</vt:lpstr>
      <vt:lpstr>1. Des velléités d’étirement du champ d’application…</vt:lpstr>
      <vt:lpstr>2. … Et des tentatives de recadrage</vt:lpstr>
      <vt:lpstr>3. Des balises très éloignées</vt:lpstr>
      <vt:lpstr>4. Le halo incertain du droit dérivé</vt:lpstr>
      <vt:lpstr>4. Le halo incertain du droit dérivé (cont.)</vt:lpstr>
      <vt:lpstr>5. La redécouverte du droit primaire</vt:lpstr>
      <vt:lpstr>5. La redécouverte du droit primaire (2)</vt:lpstr>
      <vt:lpstr>III. Quelques pistes de réflexion </vt:lpstr>
      <vt:lpstr>1. It takes two to tango</vt:lpstr>
      <vt:lpstr>2. Eviter un double écueil</vt:lpstr>
      <vt:lpstr>3. Revoir la mise au point et retourner à ses classiques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contours du champ d’application de la Charte</dc:title>
  <dc:creator>Utilisateur Microsoft Office</dc:creator>
  <cp:lastModifiedBy>Utilisateur Microsoft Office</cp:lastModifiedBy>
  <cp:revision>153</cp:revision>
  <cp:lastPrinted>2019-09-18T07:44:42Z</cp:lastPrinted>
  <dcterms:created xsi:type="dcterms:W3CDTF">2019-09-17T13:27:58Z</dcterms:created>
  <dcterms:modified xsi:type="dcterms:W3CDTF">2019-09-20T08:46:42Z</dcterms:modified>
</cp:coreProperties>
</file>