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21"/>
  </p:notesMasterIdLst>
  <p:handoutMasterIdLst>
    <p:handoutMasterId r:id="rId22"/>
  </p:handoutMasterIdLst>
  <p:sldIdLst>
    <p:sldId id="256" r:id="rId2"/>
    <p:sldId id="319" r:id="rId3"/>
    <p:sldId id="330" r:id="rId4"/>
    <p:sldId id="365" r:id="rId5"/>
    <p:sldId id="339" r:id="rId6"/>
    <p:sldId id="338" r:id="rId7"/>
    <p:sldId id="341" r:id="rId8"/>
    <p:sldId id="326" r:id="rId9"/>
    <p:sldId id="342" r:id="rId10"/>
    <p:sldId id="333" r:id="rId11"/>
    <p:sldId id="340" r:id="rId12"/>
    <p:sldId id="376" r:id="rId13"/>
    <p:sldId id="354" r:id="rId14"/>
    <p:sldId id="368" r:id="rId15"/>
    <p:sldId id="370" r:id="rId16"/>
    <p:sldId id="363" r:id="rId17"/>
    <p:sldId id="328" r:id="rId18"/>
    <p:sldId id="329" r:id="rId19"/>
    <p:sldId id="320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28" autoAdjust="0"/>
    <p:restoredTop sz="92597" autoAdjust="0"/>
  </p:normalViewPr>
  <p:slideViewPr>
    <p:cSldViewPr snapToGrid="0">
      <p:cViewPr varScale="1">
        <p:scale>
          <a:sx n="76" d="100"/>
          <a:sy n="76" d="100"/>
        </p:scale>
        <p:origin x="965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3" d="100"/>
          <a:sy n="63" d="100"/>
        </p:scale>
        <p:origin x="3134" y="53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9257ADBB-0CB5-4EDB-8BEF-41E82412A16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784DEBF-7BD6-4F53-B475-DA37AC88F7D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64AD4C-F7EF-432B-BBE7-B19C9A8F3568}" type="datetimeFigureOut">
              <a:rPr lang="fr-FR" smtClean="0"/>
              <a:t>17/05/2019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089FC6E-EF36-4E70-86B1-DA76227C77B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C3C345B-2EFF-49C0-A4C4-7B298BAE761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8DF86E-C775-44C0-9926-B4B67AC242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2270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BC8668-CA8A-44B1-8FCC-40D686512D59}" type="datetimeFigureOut">
              <a:rPr lang="fr-FR" smtClean="0"/>
              <a:t>17/05/2019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AB30E7-CCD7-40CE-A271-775907955A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35050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3AB30E7-CCD7-40CE-A271-775907955AC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22235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3AB30E7-CCD7-40CE-A271-775907955AC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49948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3AB30E7-CCD7-40CE-A271-775907955AC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7352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D93B5-640E-468D-8ADC-E3B703E82107}" type="datetime1">
              <a:rPr lang="fr-FR" smtClean="0"/>
              <a:t>17/05/2019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BB26A-7BC5-4F39-8000-CEAC9EE4D0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359959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315DA-55D0-4031-9E45-F0D11B8ACE18}" type="datetime1">
              <a:rPr lang="fr-FR" smtClean="0"/>
              <a:t>17/05/2019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BB26A-7BC5-4F39-8000-CEAC9EE4D0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967342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35283-2C40-482E-84B7-96289AAB1232}" type="datetime1">
              <a:rPr lang="fr-FR" smtClean="0"/>
              <a:t>17/05/2019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BB26A-7BC5-4F39-8000-CEAC9EE4D0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49612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7D13E-1D86-4DF8-A6F4-AF927C919D2D}" type="datetime1">
              <a:rPr lang="fr-FR" smtClean="0"/>
              <a:t>17/05/2019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BB26A-7BC5-4F39-8000-CEAC9EE4D0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753050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F31B9-11E8-4866-883C-9577CDDD37DE}" type="datetime1">
              <a:rPr lang="fr-FR" smtClean="0"/>
              <a:t>17/05/2019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BB26A-7BC5-4F39-8000-CEAC9EE4D0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99840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89CAD-BBED-4014-A5BE-D827347EB312}" type="datetime1">
              <a:rPr lang="fr-FR" smtClean="0"/>
              <a:t>17/05/2019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BB26A-7BC5-4F39-8000-CEAC9EE4D0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72259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B4972-5C4B-4AAC-BACE-1F8858D58367}" type="datetime1">
              <a:rPr lang="fr-FR" smtClean="0"/>
              <a:t>17/05/2019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BB26A-7BC5-4F39-8000-CEAC9EE4D0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31069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F5C55-AC59-484E-8164-302092F7DCA3}" type="datetime1">
              <a:rPr lang="fr-FR" smtClean="0"/>
              <a:t>17/05/2019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BB26A-7BC5-4F39-8000-CEAC9EE4D0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468667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5CCCC-5866-4FFD-905C-C6182EBEADDD}" type="datetime1">
              <a:rPr lang="fr-FR" smtClean="0"/>
              <a:t>17/05/2019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BB26A-7BC5-4F39-8000-CEAC9EE4D0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25405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AEE2C-2DAE-498A-A272-75E5CEE7932B}" type="datetime1">
              <a:rPr lang="fr-FR" smtClean="0"/>
              <a:t>17/05/2019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BB26A-7BC5-4F39-8000-CEAC9EE4D0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563312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1DA56-E686-426B-9C14-8D2162E4AA7C}" type="datetime1">
              <a:rPr lang="fr-FR" smtClean="0"/>
              <a:t>17/05/2019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BB26A-7BC5-4F39-8000-CEAC9EE4D0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30699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701366-65D1-4A93-BCCC-B8B67C20E332}" type="datetime1">
              <a:rPr lang="fr-FR" smtClean="0"/>
              <a:t>17/05/2019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6BB26A-7BC5-4F39-8000-CEAC9EE4D0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821230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image" Target="../media/image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20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CD1D4C-C341-4EA0-BE1A-32414C4CB0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3365" y="2645651"/>
            <a:ext cx="10025270" cy="1231950"/>
          </a:xfrm>
        </p:spPr>
        <p:txBody>
          <a:bodyPr>
            <a:noAutofit/>
          </a:bodyPr>
          <a:lstStyle/>
          <a:p>
            <a:r>
              <a:rPr lang="fr-FR" sz="4000" dirty="0">
                <a:latin typeface="Garamond" panose="02020404030301010803" pitchFamily="18" charset="0"/>
              </a:rPr>
              <a:t>The spatial diffusion of the Second </a:t>
            </a:r>
            <a:r>
              <a:rPr lang="fr-FR" sz="4000" dirty="0" err="1">
                <a:latin typeface="Garamond" panose="02020404030301010803" pitchFamily="18" charset="0"/>
              </a:rPr>
              <a:t>Demographic</a:t>
            </a:r>
            <a:r>
              <a:rPr lang="fr-FR" sz="4000" dirty="0">
                <a:latin typeface="Garamond" panose="02020404030301010803" pitchFamily="18" charset="0"/>
              </a:rPr>
              <a:t> Transition: </a:t>
            </a:r>
            <a:r>
              <a:rPr lang="fr-FR" sz="4000" dirty="0" err="1">
                <a:latin typeface="Garamond" panose="02020404030301010803" pitchFamily="18" charset="0"/>
              </a:rPr>
              <a:t>spatio-temporal</a:t>
            </a:r>
            <a:r>
              <a:rPr lang="fr-FR" sz="4000" dirty="0">
                <a:latin typeface="Garamond" panose="02020404030301010803" pitchFamily="18" charset="0"/>
              </a:rPr>
              <a:t> </a:t>
            </a:r>
            <a:r>
              <a:rPr lang="fr-FR" sz="4000" dirty="0" err="1">
                <a:latin typeface="Garamond" panose="02020404030301010803" pitchFamily="18" charset="0"/>
              </a:rPr>
              <a:t>analysis</a:t>
            </a:r>
            <a:r>
              <a:rPr lang="fr-FR" sz="4000" dirty="0">
                <a:latin typeface="Garamond" panose="02020404030301010803" pitchFamily="18" charset="0"/>
              </a:rPr>
              <a:t> in France and </a:t>
            </a:r>
            <a:r>
              <a:rPr lang="fr-FR" sz="4000" dirty="0" err="1">
                <a:latin typeface="Garamond" panose="02020404030301010803" pitchFamily="18" charset="0"/>
              </a:rPr>
              <a:t>Belgium</a:t>
            </a:r>
            <a:r>
              <a:rPr lang="fr-FR" sz="4000" dirty="0">
                <a:latin typeface="Garamond" panose="02020404030301010803" pitchFamily="18" charset="0"/>
              </a:rPr>
              <a:t> </a:t>
            </a:r>
            <a:r>
              <a:rPr lang="fr-FR" sz="4000" dirty="0" err="1">
                <a:latin typeface="Garamond" panose="02020404030301010803" pitchFamily="18" charset="0"/>
              </a:rPr>
              <a:t>since</a:t>
            </a:r>
            <a:r>
              <a:rPr lang="fr-FR" sz="4000" dirty="0">
                <a:latin typeface="Garamond" panose="02020404030301010803" pitchFamily="18" charset="0"/>
              </a:rPr>
              <a:t> 1970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7E7CB50-F118-440E-9241-34314A4589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443170"/>
            <a:ext cx="9144000" cy="1517792"/>
          </a:xfrm>
        </p:spPr>
        <p:txBody>
          <a:bodyPr>
            <a:normAutofit/>
          </a:bodyPr>
          <a:lstStyle/>
          <a:p>
            <a:r>
              <a:rPr lang="fr-FR" sz="2600" b="1" dirty="0">
                <a:latin typeface="Garamond" panose="02020404030301010803" pitchFamily="18" charset="0"/>
              </a:rPr>
              <a:t>Yoann Doignon, Thierry </a:t>
            </a:r>
            <a:r>
              <a:rPr lang="fr-FR" sz="2600" b="1" dirty="0" err="1">
                <a:latin typeface="Garamond" panose="02020404030301010803" pitchFamily="18" charset="0"/>
              </a:rPr>
              <a:t>Eggerickx</a:t>
            </a:r>
            <a:r>
              <a:rPr lang="fr-FR" sz="2600" b="1" dirty="0">
                <a:latin typeface="Garamond" panose="02020404030301010803" pitchFamily="18" charset="0"/>
              </a:rPr>
              <a:t>, Ester </a:t>
            </a:r>
            <a:r>
              <a:rPr lang="fr-FR" sz="2600" b="1" dirty="0" err="1">
                <a:latin typeface="Garamond" panose="02020404030301010803" pitchFamily="18" charset="0"/>
              </a:rPr>
              <a:t>Rizzi</a:t>
            </a:r>
            <a:endParaRPr lang="fr-FR" sz="2600" b="1" dirty="0">
              <a:latin typeface="Garamond" panose="02020404030301010803" pitchFamily="18" charset="0"/>
            </a:endParaRPr>
          </a:p>
          <a:p>
            <a:r>
              <a:rPr lang="fr-FR" sz="2300" dirty="0">
                <a:latin typeface="Garamond" panose="02020404030301010803" pitchFamily="18" charset="0"/>
              </a:rPr>
              <a:t>Centre for </a:t>
            </a:r>
            <a:r>
              <a:rPr lang="fr-FR" sz="2300" dirty="0" err="1">
                <a:latin typeface="Garamond" panose="02020404030301010803" pitchFamily="18" charset="0"/>
              </a:rPr>
              <a:t>Demographic</a:t>
            </a:r>
            <a:r>
              <a:rPr lang="fr-FR" sz="2300" dirty="0">
                <a:latin typeface="Garamond" panose="02020404030301010803" pitchFamily="18" charset="0"/>
              </a:rPr>
              <a:t> </a:t>
            </a:r>
            <a:r>
              <a:rPr lang="fr-FR" sz="2300" dirty="0" err="1">
                <a:latin typeface="Garamond" panose="02020404030301010803" pitchFamily="18" charset="0"/>
              </a:rPr>
              <a:t>Research</a:t>
            </a:r>
            <a:endParaRPr lang="fr-FR" sz="2300" dirty="0">
              <a:latin typeface="Garamond" panose="02020404030301010803" pitchFamily="18" charset="0"/>
            </a:endParaRPr>
          </a:p>
          <a:p>
            <a:r>
              <a:rPr lang="fr-FR" sz="2300" dirty="0">
                <a:latin typeface="Garamond" panose="02020404030301010803" pitchFamily="18" charset="0"/>
              </a:rPr>
              <a:t>Université Catholique de Louvain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83261F8-BD5E-4E43-BCA6-638F735405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58800" y="83082"/>
            <a:ext cx="2012113" cy="144000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604FD890-87CA-4ED0-A2F9-2DC2A747DF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8761"/>
            <a:ext cx="3385930" cy="1128643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1C1BEF18-1989-40EC-923D-7CA82A68E8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90866" y="231975"/>
            <a:ext cx="4562998" cy="1142214"/>
          </a:xfrm>
          <a:prstGeom prst="rect">
            <a:avLst/>
          </a:prstGeom>
        </p:spPr>
      </p:pic>
      <p:sp>
        <p:nvSpPr>
          <p:cNvPr id="11" name="Espace réservé de la date 10">
            <a:extLst>
              <a:ext uri="{FF2B5EF4-FFF2-40B4-BE49-F238E27FC236}">
                <a16:creationId xmlns:a16="http://schemas.microsoft.com/office/drawing/2014/main" id="{856727D9-04BF-4296-9990-05D70C19357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337376" y="6315087"/>
            <a:ext cx="1517248" cy="506452"/>
          </a:xfrm>
        </p:spPr>
        <p:txBody>
          <a:bodyPr/>
          <a:lstStyle/>
          <a:p>
            <a:r>
              <a:rPr lang="fr-FR" sz="2000" dirty="0">
                <a:latin typeface="Garamond" panose="02020404030301010803" pitchFamily="18" charset="0"/>
              </a:rPr>
              <a:t>17/05/2019</a:t>
            </a:r>
          </a:p>
        </p:txBody>
      </p:sp>
    </p:spTree>
    <p:extLst>
      <p:ext uri="{BB962C8B-B14F-4D97-AF65-F5344CB8AC3E}">
        <p14:creationId xmlns:p14="http://schemas.microsoft.com/office/powerpoint/2010/main" val="208835247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77D9A80E-0B86-47C8-9023-DCC3F6A10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47207" y="6356350"/>
            <a:ext cx="2743200" cy="365125"/>
          </a:xfrm>
        </p:spPr>
        <p:txBody>
          <a:bodyPr/>
          <a:lstStyle/>
          <a:p>
            <a:fld id="{816BB26A-7BC5-4F39-8000-CEAC9EE4D0FB}" type="slidenum">
              <a:rPr lang="fr-FR" sz="2000" smtClean="0">
                <a:latin typeface="Garamond" panose="02020404030301010803" pitchFamily="18" charset="0"/>
              </a:rPr>
              <a:t>2</a:t>
            </a:fld>
            <a:endParaRPr lang="fr-FR" sz="2000" dirty="0">
              <a:latin typeface="Garamond" panose="02020404030301010803" pitchFamily="18" charset="0"/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29EB6EC9-90C6-4208-B68E-B6F3236E64EA}"/>
              </a:ext>
            </a:extLst>
          </p:cNvPr>
          <p:cNvSpPr txBox="1"/>
          <p:nvPr/>
        </p:nvSpPr>
        <p:spPr>
          <a:xfrm>
            <a:off x="3635990" y="1591133"/>
            <a:ext cx="492002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fr-FR" sz="4500" dirty="0">
                <a:latin typeface="Garamond" panose="02020404030301010803" pitchFamily="18" charset="0"/>
              </a:rPr>
              <a:t>Background</a:t>
            </a:r>
          </a:p>
          <a:p>
            <a:pPr marL="514350" indent="-514350">
              <a:buAutoNum type="arabicPeriod"/>
            </a:pPr>
            <a:r>
              <a:rPr lang="fr-FR" sz="4500" dirty="0" err="1">
                <a:latin typeface="Garamond" panose="02020404030301010803" pitchFamily="18" charset="0"/>
              </a:rPr>
              <a:t>Research</a:t>
            </a:r>
            <a:r>
              <a:rPr lang="fr-FR" sz="4500" dirty="0">
                <a:latin typeface="Garamond" panose="02020404030301010803" pitchFamily="18" charset="0"/>
              </a:rPr>
              <a:t> questions</a:t>
            </a:r>
          </a:p>
          <a:p>
            <a:pPr marL="514350" indent="-514350">
              <a:buAutoNum type="arabicPeriod"/>
            </a:pPr>
            <a:r>
              <a:rPr lang="fr-FR" sz="4500" dirty="0">
                <a:latin typeface="Garamond" panose="02020404030301010803" pitchFamily="18" charset="0"/>
              </a:rPr>
              <a:t>Data and </a:t>
            </a:r>
            <a:r>
              <a:rPr lang="fr-FR" sz="4500" dirty="0" err="1">
                <a:latin typeface="Garamond" panose="02020404030301010803" pitchFamily="18" charset="0"/>
              </a:rPr>
              <a:t>methods</a:t>
            </a:r>
            <a:endParaRPr lang="fr-FR" sz="4500" dirty="0">
              <a:latin typeface="Garamond" panose="02020404030301010803" pitchFamily="18" charset="0"/>
            </a:endParaRPr>
          </a:p>
          <a:p>
            <a:pPr marL="514350" indent="-514350">
              <a:buAutoNum type="arabicPeriod"/>
            </a:pPr>
            <a:r>
              <a:rPr lang="fr-FR" sz="4500" dirty="0" err="1">
                <a:latin typeface="Garamond" panose="02020404030301010803" pitchFamily="18" charset="0"/>
              </a:rPr>
              <a:t>Results</a:t>
            </a:r>
            <a:endParaRPr lang="fr-FR" sz="4500" dirty="0">
              <a:latin typeface="Garamond" panose="02020404030301010803" pitchFamily="18" charset="0"/>
            </a:endParaRPr>
          </a:p>
          <a:p>
            <a:pPr marL="514350" indent="-514350">
              <a:buAutoNum type="arabicPeriod"/>
            </a:pPr>
            <a:r>
              <a:rPr lang="fr-FR" sz="4500" dirty="0">
                <a:latin typeface="Garamond" panose="02020404030301010803" pitchFamily="18" charset="0"/>
              </a:rPr>
              <a:t>Conclusions</a:t>
            </a:r>
          </a:p>
          <a:p>
            <a:pPr marL="514350" indent="-514350">
              <a:buAutoNum type="arabicPeriod"/>
            </a:pPr>
            <a:r>
              <a:rPr lang="fr-FR" sz="4500" dirty="0">
                <a:latin typeface="Garamond" panose="02020404030301010803" pitchFamily="18" charset="0"/>
              </a:rPr>
              <a:t>And </a:t>
            </a:r>
            <a:r>
              <a:rPr lang="fr-FR" sz="4500" dirty="0" err="1">
                <a:latin typeface="Garamond" panose="02020404030301010803" pitchFamily="18" charset="0"/>
              </a:rPr>
              <a:t>then</a:t>
            </a:r>
            <a:r>
              <a:rPr lang="fr-FR" sz="4500" dirty="0">
                <a:latin typeface="Garamond" panose="02020404030301010803" pitchFamily="18" charset="0"/>
              </a:rPr>
              <a:t>?</a:t>
            </a:r>
          </a:p>
        </p:txBody>
      </p:sp>
      <p:sp>
        <p:nvSpPr>
          <p:cNvPr id="4" name="Titre 1">
            <a:extLst>
              <a:ext uri="{FF2B5EF4-FFF2-40B4-BE49-F238E27FC236}">
                <a16:creationId xmlns:a16="http://schemas.microsoft.com/office/drawing/2014/main" id="{EB4127B9-345C-428A-83C1-5331EBB84DBE}"/>
              </a:ext>
            </a:extLst>
          </p:cNvPr>
          <p:cNvSpPr txBox="1">
            <a:spLocks/>
          </p:cNvSpPr>
          <p:nvPr/>
        </p:nvSpPr>
        <p:spPr>
          <a:xfrm>
            <a:off x="1083365" y="136525"/>
            <a:ext cx="10025270" cy="12319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5000" b="1" cap="small" dirty="0" err="1">
                <a:latin typeface="Garamond" panose="02020404030301010803" pitchFamily="18" charset="0"/>
              </a:rPr>
              <a:t>Outline</a:t>
            </a:r>
            <a:r>
              <a:rPr lang="fr-FR" sz="5000" b="1" cap="small" dirty="0">
                <a:latin typeface="Garamond" panose="02020404030301010803" pitchFamily="18" charset="0"/>
              </a:rPr>
              <a:t> of the </a:t>
            </a:r>
            <a:r>
              <a:rPr lang="fr-FR" sz="5000" b="1" cap="small" dirty="0" err="1">
                <a:latin typeface="Garamond" panose="02020404030301010803" pitchFamily="18" charset="0"/>
              </a:rPr>
              <a:t>presentation</a:t>
            </a:r>
            <a:endParaRPr lang="fr-FR" sz="5000" b="1" cap="small" dirty="0"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27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77D9A80E-0B86-47C8-9023-DCC3F6A10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47207" y="6356350"/>
            <a:ext cx="2743200" cy="365125"/>
          </a:xfrm>
        </p:spPr>
        <p:txBody>
          <a:bodyPr/>
          <a:lstStyle/>
          <a:p>
            <a:fld id="{816BB26A-7BC5-4F39-8000-CEAC9EE4D0FB}" type="slidenum">
              <a:rPr lang="fr-FR" sz="2000" smtClean="0">
                <a:latin typeface="Garamond" panose="02020404030301010803" pitchFamily="18" charset="0"/>
              </a:rPr>
              <a:t>3</a:t>
            </a:fld>
            <a:endParaRPr lang="fr-FR" sz="2000" dirty="0">
              <a:latin typeface="Garamond" panose="02020404030301010803" pitchFamily="18" charset="0"/>
            </a:endParaRPr>
          </a:p>
        </p:txBody>
      </p:sp>
      <p:sp>
        <p:nvSpPr>
          <p:cNvPr id="4" name="Titre 1">
            <a:extLst>
              <a:ext uri="{FF2B5EF4-FFF2-40B4-BE49-F238E27FC236}">
                <a16:creationId xmlns:a16="http://schemas.microsoft.com/office/drawing/2014/main" id="{EB4127B9-345C-428A-83C1-5331EBB84DBE}"/>
              </a:ext>
            </a:extLst>
          </p:cNvPr>
          <p:cNvSpPr txBox="1">
            <a:spLocks/>
          </p:cNvSpPr>
          <p:nvPr/>
        </p:nvSpPr>
        <p:spPr>
          <a:xfrm>
            <a:off x="1083364" y="1120373"/>
            <a:ext cx="10025270" cy="12319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7000" b="1" cap="small" dirty="0">
                <a:latin typeface="Garamond" panose="02020404030301010803" pitchFamily="18" charset="0"/>
              </a:rPr>
              <a:t>1. Background</a:t>
            </a:r>
          </a:p>
        </p:txBody>
      </p:sp>
    </p:spTree>
    <p:extLst>
      <p:ext uri="{BB962C8B-B14F-4D97-AF65-F5344CB8AC3E}">
        <p14:creationId xmlns:p14="http://schemas.microsoft.com/office/powerpoint/2010/main" val="16373873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77D9A80E-0B86-47C8-9023-DCC3F6A10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47207" y="6356350"/>
            <a:ext cx="2743200" cy="365125"/>
          </a:xfrm>
        </p:spPr>
        <p:txBody>
          <a:bodyPr/>
          <a:lstStyle/>
          <a:p>
            <a:fld id="{816BB26A-7BC5-4F39-8000-CEAC9EE4D0FB}" type="slidenum">
              <a:rPr lang="fr-FR" sz="2000" smtClean="0">
                <a:latin typeface="Garamond" panose="02020404030301010803" pitchFamily="18" charset="0"/>
              </a:rPr>
              <a:t>4</a:t>
            </a:fld>
            <a:endParaRPr lang="fr-FR" sz="2000" dirty="0">
              <a:latin typeface="Garamond" panose="02020404030301010803" pitchFamily="18" charset="0"/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29EB6EC9-90C6-4208-B68E-B6F3236E64EA}"/>
              </a:ext>
            </a:extLst>
          </p:cNvPr>
          <p:cNvSpPr txBox="1"/>
          <p:nvPr/>
        </p:nvSpPr>
        <p:spPr>
          <a:xfrm>
            <a:off x="940470" y="535900"/>
            <a:ext cx="10311059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fr-FR" sz="3500" b="1" dirty="0">
                <a:latin typeface="Garamond" panose="02020404030301010803" pitchFamily="18" charset="0"/>
              </a:rPr>
              <a:t>Second </a:t>
            </a:r>
            <a:r>
              <a:rPr lang="fr-FR" sz="3500" b="1" dirty="0" err="1">
                <a:latin typeface="Garamond" panose="02020404030301010803" pitchFamily="18" charset="0"/>
              </a:rPr>
              <a:t>Demographic</a:t>
            </a:r>
            <a:r>
              <a:rPr lang="fr-FR" sz="3500" b="1" dirty="0">
                <a:latin typeface="Garamond" panose="02020404030301010803" pitchFamily="18" charset="0"/>
              </a:rPr>
              <a:t> Transition (SDT)</a:t>
            </a:r>
          </a:p>
          <a:p>
            <a:r>
              <a:rPr lang="fr-FR" sz="3500" dirty="0">
                <a:latin typeface="Garamond" panose="02020404030301010803" pitchFamily="18" charset="0"/>
              </a:rPr>
              <a:t>Large </a:t>
            </a:r>
            <a:r>
              <a:rPr lang="fr-FR" sz="3500" dirty="0" err="1">
                <a:latin typeface="Garamond" panose="02020404030301010803" pitchFamily="18" charset="0"/>
              </a:rPr>
              <a:t>literature</a:t>
            </a:r>
            <a:r>
              <a:rPr lang="fr-FR" sz="3500" dirty="0">
                <a:latin typeface="Garamond" panose="02020404030301010803" pitchFamily="18" charset="0"/>
              </a:rPr>
              <a:t> and discussions. But a </a:t>
            </a:r>
            <a:r>
              <a:rPr lang="fr-FR" sz="3500" dirty="0" err="1">
                <a:latin typeface="Garamond" panose="02020404030301010803" pitchFamily="18" charset="0"/>
              </a:rPr>
              <a:t>field</a:t>
            </a:r>
            <a:r>
              <a:rPr lang="fr-FR" sz="3500" dirty="0">
                <a:latin typeface="Garamond" panose="02020404030301010803" pitchFamily="18" charset="0"/>
              </a:rPr>
              <a:t> </a:t>
            </a:r>
            <a:r>
              <a:rPr lang="fr-FR" sz="3500" dirty="0" err="1">
                <a:latin typeface="Garamond" panose="02020404030301010803" pitchFamily="18" charset="0"/>
              </a:rPr>
              <a:t>is</a:t>
            </a:r>
            <a:r>
              <a:rPr lang="fr-FR" sz="3500" dirty="0">
                <a:latin typeface="Garamond" panose="02020404030301010803" pitchFamily="18" charset="0"/>
              </a:rPr>
              <a:t> </a:t>
            </a:r>
            <a:r>
              <a:rPr lang="fr-FR" sz="3500" dirty="0" err="1">
                <a:latin typeface="Garamond" panose="02020404030301010803" pitchFamily="18" charset="0"/>
              </a:rPr>
              <a:t>less</a:t>
            </a:r>
            <a:r>
              <a:rPr lang="fr-FR" sz="3500" dirty="0">
                <a:latin typeface="Garamond" panose="02020404030301010803" pitchFamily="18" charset="0"/>
              </a:rPr>
              <a:t> </a:t>
            </a:r>
            <a:r>
              <a:rPr lang="fr-FR" sz="3500" dirty="0" err="1">
                <a:latin typeface="Garamond" panose="02020404030301010803" pitchFamily="18" charset="0"/>
              </a:rPr>
              <a:t>studied</a:t>
            </a:r>
            <a:r>
              <a:rPr lang="fr-FR" sz="3500" dirty="0">
                <a:latin typeface="Garamond" panose="02020404030301010803" pitchFamily="18" charset="0"/>
              </a:rPr>
              <a:t> : the </a:t>
            </a:r>
            <a:r>
              <a:rPr lang="fr-FR" sz="3500" dirty="0" err="1">
                <a:latin typeface="Garamond" panose="02020404030301010803" pitchFamily="18" charset="0"/>
              </a:rPr>
              <a:t>geography</a:t>
            </a:r>
            <a:r>
              <a:rPr lang="fr-FR" sz="3500" dirty="0">
                <a:latin typeface="Garamond" panose="02020404030301010803" pitchFamily="18" charset="0"/>
              </a:rPr>
              <a:t> of the SDT.</a:t>
            </a:r>
          </a:p>
          <a:p>
            <a:pPr marL="571500" indent="-5715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fr-FR" sz="3000" dirty="0">
                <a:latin typeface="Garamond" panose="02020404030301010803" pitchFamily="18" charset="0"/>
              </a:rPr>
              <a:t>Spatial </a:t>
            </a:r>
            <a:r>
              <a:rPr lang="fr-FR" sz="3000" dirty="0" err="1">
                <a:latin typeface="Garamond" panose="02020404030301010803" pitchFamily="18" charset="0"/>
              </a:rPr>
              <a:t>continuity</a:t>
            </a:r>
            <a:r>
              <a:rPr lang="fr-FR" sz="3000" dirty="0">
                <a:latin typeface="Garamond" panose="02020404030301010803" pitchFamily="18" charset="0"/>
              </a:rPr>
              <a:t> </a:t>
            </a:r>
            <a:r>
              <a:rPr lang="fr-FR" sz="2500" dirty="0">
                <a:latin typeface="Garamond" panose="02020404030301010803" pitchFamily="18" charset="0"/>
              </a:rPr>
              <a:t>(</a:t>
            </a:r>
            <a:r>
              <a:rPr lang="fr-FR" sz="2500" dirty="0" err="1">
                <a:latin typeface="Garamond" panose="02020404030301010803" pitchFamily="18" charset="0"/>
              </a:rPr>
              <a:t>Lesthaeghe</a:t>
            </a:r>
            <a:r>
              <a:rPr lang="fr-FR" sz="2500" dirty="0">
                <a:latin typeface="Garamond" panose="02020404030301010803" pitchFamily="18" charset="0"/>
              </a:rPr>
              <a:t>, </a:t>
            </a:r>
            <a:r>
              <a:rPr lang="fr-FR" sz="2500" dirty="0" err="1">
                <a:latin typeface="Garamond" panose="02020404030301010803" pitchFamily="18" charset="0"/>
              </a:rPr>
              <a:t>Neels</a:t>
            </a:r>
            <a:r>
              <a:rPr lang="fr-FR" sz="2500" dirty="0">
                <a:latin typeface="Garamond" panose="02020404030301010803" pitchFamily="18" charset="0"/>
              </a:rPr>
              <a:t> 2002; </a:t>
            </a:r>
            <a:r>
              <a:rPr lang="fr-FR" sz="2500" dirty="0" err="1">
                <a:latin typeface="Garamond" panose="02020404030301010803" pitchFamily="18" charset="0"/>
              </a:rPr>
              <a:t>Lesthaeghe</a:t>
            </a:r>
            <a:r>
              <a:rPr lang="fr-FR" sz="2500" dirty="0">
                <a:latin typeface="Garamond" panose="02020404030301010803" pitchFamily="18" charset="0"/>
              </a:rPr>
              <a:t>, Lopez-Gay 2013)</a:t>
            </a:r>
            <a:endParaRPr lang="fr-FR" sz="3500" dirty="0">
              <a:latin typeface="Garamond" panose="02020404030301010803" pitchFamily="18" charset="0"/>
            </a:endParaRPr>
          </a:p>
          <a:p>
            <a:pPr marL="571500" indent="-5715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fr-FR" sz="3000" dirty="0">
                <a:latin typeface="Garamond" panose="02020404030301010803" pitchFamily="18" charset="0"/>
              </a:rPr>
              <a:t>Geographic </a:t>
            </a:r>
            <a:r>
              <a:rPr lang="fr-FR" sz="3000" dirty="0" err="1">
                <a:latin typeface="Garamond" panose="02020404030301010803" pitchFamily="18" charset="0"/>
              </a:rPr>
              <a:t>contrasts</a:t>
            </a:r>
            <a:r>
              <a:rPr lang="fr-FR" sz="3000" dirty="0">
                <a:latin typeface="Garamond" panose="02020404030301010803" pitchFamily="18" charset="0"/>
              </a:rPr>
              <a:t> </a:t>
            </a:r>
            <a:r>
              <a:rPr lang="fr-FR" sz="2500" dirty="0">
                <a:latin typeface="Garamond" panose="02020404030301010803" pitchFamily="18" charset="0"/>
              </a:rPr>
              <a:t>(</a:t>
            </a:r>
            <a:r>
              <a:rPr lang="fr-FR" sz="2500" dirty="0" err="1">
                <a:latin typeface="Garamond" panose="02020404030301010803" pitchFamily="18" charset="0"/>
              </a:rPr>
              <a:t>Lesthaeghe</a:t>
            </a:r>
            <a:r>
              <a:rPr lang="fr-FR" sz="2500" dirty="0">
                <a:latin typeface="Garamond" panose="02020404030301010803" pitchFamily="18" charset="0"/>
              </a:rPr>
              <a:t>, </a:t>
            </a:r>
            <a:r>
              <a:rPr lang="fr-FR" sz="2500" dirty="0" err="1">
                <a:latin typeface="Garamond" panose="02020404030301010803" pitchFamily="18" charset="0"/>
              </a:rPr>
              <a:t>Neidert</a:t>
            </a:r>
            <a:r>
              <a:rPr lang="fr-FR" sz="2500" dirty="0">
                <a:latin typeface="Garamond" panose="02020404030301010803" pitchFamily="18" charset="0"/>
              </a:rPr>
              <a:t> 2009; </a:t>
            </a:r>
            <a:r>
              <a:rPr lang="fr-FR" sz="2500" dirty="0" err="1">
                <a:latin typeface="Garamond" panose="02020404030301010803" pitchFamily="18" charset="0"/>
              </a:rPr>
              <a:t>Valkonen</a:t>
            </a:r>
            <a:r>
              <a:rPr lang="fr-FR" sz="2500" dirty="0">
                <a:latin typeface="Garamond" panose="02020404030301010803" pitchFamily="18" charset="0"/>
              </a:rPr>
              <a:t> 2008; </a:t>
            </a:r>
            <a:r>
              <a:rPr lang="fr-FR" sz="2500" dirty="0" err="1">
                <a:latin typeface="Garamond" panose="02020404030301010803" pitchFamily="18" charset="0"/>
              </a:rPr>
              <a:t>Kulu</a:t>
            </a:r>
            <a:r>
              <a:rPr lang="fr-FR" sz="2500" dirty="0">
                <a:latin typeface="Garamond" panose="02020404030301010803" pitchFamily="18" charset="0"/>
              </a:rPr>
              <a:t> 2012; </a:t>
            </a:r>
            <a:r>
              <a:rPr lang="fr-FR" sz="2500" dirty="0" err="1">
                <a:latin typeface="Garamond" panose="02020404030301010803" pitchFamily="18" charset="0"/>
              </a:rPr>
              <a:t>Gavalas</a:t>
            </a:r>
            <a:r>
              <a:rPr lang="fr-FR" sz="2500" dirty="0">
                <a:latin typeface="Garamond" panose="02020404030301010803" pitchFamily="18" charset="0"/>
              </a:rPr>
              <a:t> </a:t>
            </a:r>
            <a:r>
              <a:rPr lang="fr-FR" sz="2500" i="1" dirty="0">
                <a:latin typeface="Garamond" panose="02020404030301010803" pitchFamily="18" charset="0"/>
              </a:rPr>
              <a:t>et al.</a:t>
            </a:r>
            <a:r>
              <a:rPr lang="fr-FR" sz="2500" dirty="0">
                <a:latin typeface="Garamond" panose="02020404030301010803" pitchFamily="18" charset="0"/>
              </a:rPr>
              <a:t> 2014; </a:t>
            </a:r>
            <a:r>
              <a:rPr lang="fr-FR" sz="2500" dirty="0" err="1">
                <a:latin typeface="Garamond" panose="02020404030301010803" pitchFamily="18" charset="0"/>
              </a:rPr>
              <a:t>Lappegard</a:t>
            </a:r>
            <a:r>
              <a:rPr lang="fr-FR" sz="2500" dirty="0">
                <a:latin typeface="Garamond" panose="02020404030301010803" pitchFamily="18" charset="0"/>
              </a:rPr>
              <a:t> </a:t>
            </a:r>
            <a:r>
              <a:rPr lang="fr-FR" sz="2500" i="1" dirty="0">
                <a:latin typeface="Garamond" panose="02020404030301010803" pitchFamily="18" charset="0"/>
              </a:rPr>
              <a:t>et al.</a:t>
            </a:r>
            <a:r>
              <a:rPr lang="fr-FR" sz="2500" dirty="0">
                <a:latin typeface="Garamond" panose="02020404030301010803" pitchFamily="18" charset="0"/>
              </a:rPr>
              <a:t> 2018; )</a:t>
            </a:r>
            <a:endParaRPr lang="fr-FR" sz="3500" dirty="0">
              <a:latin typeface="Garamond" panose="02020404030301010803" pitchFamily="18" charset="0"/>
            </a:endParaRPr>
          </a:p>
          <a:p>
            <a:pPr marL="571500" indent="-5715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fr-FR" sz="3000" dirty="0" err="1">
                <a:latin typeface="Garamond" panose="02020404030301010803" pitchFamily="18" charset="0"/>
              </a:rPr>
              <a:t>Spatio-temporal</a:t>
            </a:r>
            <a:r>
              <a:rPr lang="fr-FR" sz="3000" dirty="0">
                <a:latin typeface="Garamond" panose="02020404030301010803" pitchFamily="18" charset="0"/>
              </a:rPr>
              <a:t> </a:t>
            </a:r>
            <a:r>
              <a:rPr lang="fr-FR" sz="3000" dirty="0" err="1">
                <a:latin typeface="Garamond" panose="02020404030301010803" pitchFamily="18" charset="0"/>
              </a:rPr>
              <a:t>approach</a:t>
            </a:r>
            <a:r>
              <a:rPr lang="fr-FR" sz="3000" dirty="0">
                <a:latin typeface="Garamond" panose="02020404030301010803" pitchFamily="18" charset="0"/>
              </a:rPr>
              <a:t> </a:t>
            </a:r>
            <a:r>
              <a:rPr lang="fr-FR" sz="2500" dirty="0">
                <a:latin typeface="Garamond" panose="02020404030301010803" pitchFamily="18" charset="0"/>
              </a:rPr>
              <a:t>(Vitali, </a:t>
            </a:r>
            <a:r>
              <a:rPr lang="fr-FR" sz="2500" dirty="0" err="1">
                <a:latin typeface="Garamond" panose="02020404030301010803" pitchFamily="18" charset="0"/>
              </a:rPr>
              <a:t>Lappegard</a:t>
            </a:r>
            <a:r>
              <a:rPr lang="fr-FR" sz="2500" dirty="0">
                <a:latin typeface="Garamond" panose="02020404030301010803" pitchFamily="18" charset="0"/>
              </a:rPr>
              <a:t> 2015; </a:t>
            </a:r>
            <a:r>
              <a:rPr lang="fr-FR" sz="2500" dirty="0" err="1">
                <a:latin typeface="Garamond" panose="02020404030301010803" pitchFamily="18" charset="0"/>
              </a:rPr>
              <a:t>Caltabiano</a:t>
            </a:r>
            <a:r>
              <a:rPr lang="fr-FR" sz="2500" dirty="0">
                <a:latin typeface="Garamond" panose="02020404030301010803" pitchFamily="18" charset="0"/>
              </a:rPr>
              <a:t> 2017; </a:t>
            </a:r>
            <a:r>
              <a:rPr lang="fr-FR" sz="2500" dirty="0" err="1">
                <a:latin typeface="Garamond" panose="02020404030301010803" pitchFamily="18" charset="0"/>
              </a:rPr>
              <a:t>Bleha</a:t>
            </a:r>
            <a:r>
              <a:rPr lang="fr-FR" sz="2500" dirty="0">
                <a:latin typeface="Garamond" panose="02020404030301010803" pitchFamily="18" charset="0"/>
              </a:rPr>
              <a:t> 2019)</a:t>
            </a:r>
          </a:p>
          <a:p>
            <a:pPr marL="914400" lvl="1" indent="-457200" algn="just">
              <a:buFont typeface="Arial" panose="020B0604020202020204" pitchFamily="34" charset="0"/>
              <a:buChar char="•"/>
            </a:pPr>
            <a:r>
              <a:rPr lang="fr-FR" sz="3000" dirty="0">
                <a:latin typeface="Garamond" panose="02020404030301010803" pitchFamily="18" charset="0"/>
              </a:rPr>
              <a:t>No </a:t>
            </a:r>
            <a:r>
              <a:rPr lang="fr-FR" sz="3000" dirty="0" err="1">
                <a:latin typeface="Garamond" panose="02020404030301010803" pitchFamily="18" charset="0"/>
              </a:rPr>
              <a:t>study</a:t>
            </a:r>
            <a:r>
              <a:rPr lang="fr-FR" sz="3000" dirty="0">
                <a:latin typeface="Garamond" panose="02020404030301010803" pitchFamily="18" charset="0"/>
              </a:rPr>
              <a:t> on France and </a:t>
            </a:r>
            <a:r>
              <a:rPr lang="fr-FR" sz="3000" dirty="0" err="1">
                <a:latin typeface="Garamond" panose="02020404030301010803" pitchFamily="18" charset="0"/>
              </a:rPr>
              <a:t>Belgium</a:t>
            </a:r>
            <a:endParaRPr lang="fr-FR" sz="3000" dirty="0">
              <a:latin typeface="Garamond" panose="02020404030301010803" pitchFamily="18" charset="0"/>
            </a:endParaRPr>
          </a:p>
          <a:p>
            <a:pPr marL="914400" lvl="1" indent="-457200" algn="just">
              <a:buFont typeface="Arial" panose="020B0604020202020204" pitchFamily="34" charset="0"/>
              <a:buChar char="•"/>
            </a:pPr>
            <a:r>
              <a:rPr lang="fr-FR" sz="3000" dirty="0" err="1">
                <a:latin typeface="Garamond" panose="02020404030301010803" pitchFamily="18" charset="0"/>
              </a:rPr>
              <a:t>Only</a:t>
            </a:r>
            <a:r>
              <a:rPr lang="fr-FR" sz="3000" dirty="0">
                <a:latin typeface="Garamond" panose="02020404030301010803" pitchFamily="18" charset="0"/>
              </a:rPr>
              <a:t> one dimension of SDT</a:t>
            </a:r>
          </a:p>
          <a:p>
            <a:pPr marL="914400" lvl="1" indent="-457200" algn="just">
              <a:buFont typeface="Arial" panose="020B0604020202020204" pitchFamily="34" charset="0"/>
              <a:buChar char="•"/>
            </a:pPr>
            <a:r>
              <a:rPr lang="fr-FR" sz="3000" dirty="0">
                <a:latin typeface="Garamond" panose="02020404030301010803" pitchFamily="18" charset="0"/>
              </a:rPr>
              <a:t>Limited time </a:t>
            </a:r>
            <a:r>
              <a:rPr lang="fr-FR" sz="3000" dirty="0" err="1">
                <a:latin typeface="Garamond" panose="02020404030301010803" pitchFamily="18" charset="0"/>
              </a:rPr>
              <a:t>coverage</a:t>
            </a:r>
            <a:endParaRPr lang="fr-FR" sz="3000" dirty="0">
              <a:latin typeface="Garamond" panose="02020404030301010803" pitchFamily="18" charset="0"/>
            </a:endParaRPr>
          </a:p>
        </p:txBody>
      </p:sp>
      <p:sp>
        <p:nvSpPr>
          <p:cNvPr id="5" name="Titre 1">
            <a:extLst>
              <a:ext uri="{FF2B5EF4-FFF2-40B4-BE49-F238E27FC236}">
                <a16:creationId xmlns:a16="http://schemas.microsoft.com/office/drawing/2014/main" id="{B9CD7903-CA4A-4073-AB90-7831330198EE}"/>
              </a:ext>
            </a:extLst>
          </p:cNvPr>
          <p:cNvSpPr txBox="1">
            <a:spLocks/>
          </p:cNvSpPr>
          <p:nvPr/>
        </p:nvSpPr>
        <p:spPr>
          <a:xfrm>
            <a:off x="150725" y="120580"/>
            <a:ext cx="1999622" cy="4540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2000" b="1" cap="small" dirty="0">
                <a:latin typeface="Garamond" panose="02020404030301010803" pitchFamily="18" charset="0"/>
              </a:rPr>
              <a:t>1. Background</a:t>
            </a:r>
          </a:p>
        </p:txBody>
      </p:sp>
    </p:spTree>
    <p:extLst>
      <p:ext uri="{BB962C8B-B14F-4D97-AF65-F5344CB8AC3E}">
        <p14:creationId xmlns:p14="http://schemas.microsoft.com/office/powerpoint/2010/main" val="299933320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77D9A80E-0B86-47C8-9023-DCC3F6A10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47207" y="6356350"/>
            <a:ext cx="2743200" cy="365125"/>
          </a:xfrm>
        </p:spPr>
        <p:txBody>
          <a:bodyPr/>
          <a:lstStyle/>
          <a:p>
            <a:fld id="{816BB26A-7BC5-4F39-8000-CEAC9EE4D0FB}" type="slidenum">
              <a:rPr lang="fr-FR" sz="2000" smtClean="0">
                <a:latin typeface="Garamond" panose="02020404030301010803" pitchFamily="18" charset="0"/>
              </a:rPr>
              <a:t>5</a:t>
            </a:fld>
            <a:endParaRPr lang="fr-FR" sz="2000" dirty="0">
              <a:latin typeface="Garamond" panose="02020404030301010803" pitchFamily="18" charset="0"/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EAFFA2B-243B-4AC6-8E39-81FC647DD3BD}"/>
              </a:ext>
            </a:extLst>
          </p:cNvPr>
          <p:cNvSpPr txBox="1"/>
          <p:nvPr/>
        </p:nvSpPr>
        <p:spPr>
          <a:xfrm>
            <a:off x="451169" y="1544846"/>
            <a:ext cx="1128966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500" dirty="0">
                <a:latin typeface="Garamond" panose="02020404030301010803" pitchFamily="18" charset="0"/>
              </a:rPr>
              <a:t>Question 1: Is </a:t>
            </a:r>
            <a:r>
              <a:rPr lang="fr-FR" sz="3500" dirty="0" err="1">
                <a:latin typeface="Garamond" panose="02020404030301010803" pitchFamily="18" charset="0"/>
              </a:rPr>
              <a:t>there</a:t>
            </a:r>
            <a:r>
              <a:rPr lang="fr-FR" sz="3500" dirty="0">
                <a:latin typeface="Garamond" panose="02020404030301010803" pitchFamily="18" charset="0"/>
              </a:rPr>
              <a:t> a spatial diffusion of the SDT in France and </a:t>
            </a:r>
            <a:r>
              <a:rPr lang="fr-FR" sz="3500" dirty="0" err="1">
                <a:latin typeface="Garamond" panose="02020404030301010803" pitchFamily="18" charset="0"/>
              </a:rPr>
              <a:t>Belgium</a:t>
            </a:r>
            <a:r>
              <a:rPr lang="fr-FR" sz="3500" dirty="0">
                <a:latin typeface="Garamond" panose="02020404030301010803" pitchFamily="18" charset="0"/>
              </a:rPr>
              <a:t>?</a:t>
            </a:r>
          </a:p>
          <a:p>
            <a:pPr algn="ctr">
              <a:spcBef>
                <a:spcPts val="1200"/>
              </a:spcBef>
            </a:pPr>
            <a:r>
              <a:rPr lang="fr-FR" sz="3000" dirty="0" err="1">
                <a:latin typeface="Garamond" panose="02020404030301010803" pitchFamily="18" charset="0"/>
              </a:rPr>
              <a:t>Hypothesis</a:t>
            </a:r>
            <a:r>
              <a:rPr lang="fr-FR" sz="3000" dirty="0">
                <a:latin typeface="Garamond" panose="02020404030301010803" pitchFamily="18" charset="0"/>
              </a:rPr>
              <a:t>: There </a:t>
            </a:r>
            <a:r>
              <a:rPr lang="fr-FR" sz="3000" dirty="0" err="1">
                <a:latin typeface="Garamond" panose="02020404030301010803" pitchFamily="18" charset="0"/>
              </a:rPr>
              <a:t>is</a:t>
            </a:r>
            <a:r>
              <a:rPr lang="fr-FR" sz="3000" dirty="0">
                <a:latin typeface="Garamond" panose="02020404030301010803" pitchFamily="18" charset="0"/>
              </a:rPr>
              <a:t> a spatial diffusion of SDT.</a:t>
            </a:r>
          </a:p>
          <a:p>
            <a:pPr algn="ctr"/>
            <a:endParaRPr lang="fr-FR" sz="4500" dirty="0">
              <a:latin typeface="Garamond" panose="02020404030301010803" pitchFamily="18" charset="0"/>
            </a:endParaRPr>
          </a:p>
          <a:p>
            <a:pPr algn="ctr"/>
            <a:r>
              <a:rPr lang="fr-FR" sz="3500" dirty="0">
                <a:latin typeface="Garamond" panose="02020404030301010803" pitchFamily="18" charset="0"/>
              </a:rPr>
              <a:t>Question 2: </a:t>
            </a:r>
            <a:r>
              <a:rPr lang="fr-FR" sz="3500" dirty="0" err="1">
                <a:latin typeface="Garamond" panose="02020404030301010803" pitchFamily="18" charset="0"/>
              </a:rPr>
              <a:t>What</a:t>
            </a:r>
            <a:r>
              <a:rPr lang="fr-FR" sz="3500" dirty="0">
                <a:latin typeface="Garamond" panose="02020404030301010803" pitchFamily="18" charset="0"/>
              </a:rPr>
              <a:t> </a:t>
            </a:r>
            <a:r>
              <a:rPr lang="fr-FR" sz="3500" dirty="0" err="1">
                <a:latin typeface="Garamond" panose="02020404030301010803" pitchFamily="18" charset="0"/>
              </a:rPr>
              <a:t>is</a:t>
            </a:r>
            <a:r>
              <a:rPr lang="fr-FR" sz="3500" dirty="0">
                <a:latin typeface="Garamond" panose="02020404030301010803" pitchFamily="18" charset="0"/>
              </a:rPr>
              <a:t> the spatial pattern of the SDT over time?</a:t>
            </a:r>
          </a:p>
          <a:p>
            <a:pPr algn="ctr">
              <a:spcBef>
                <a:spcPts val="1200"/>
              </a:spcBef>
            </a:pPr>
            <a:r>
              <a:rPr lang="fr-FR" sz="3000" dirty="0" err="1">
                <a:latin typeface="Garamond" panose="02020404030301010803" pitchFamily="18" charset="0"/>
              </a:rPr>
              <a:t>Hypothesis</a:t>
            </a:r>
            <a:r>
              <a:rPr lang="fr-FR" sz="3000" dirty="0">
                <a:latin typeface="Garamond" panose="02020404030301010803" pitchFamily="18" charset="0"/>
              </a:rPr>
              <a:t>: The spatial pattern of the SDT looks like the First </a:t>
            </a:r>
            <a:r>
              <a:rPr lang="fr-FR" sz="3000" dirty="0" err="1">
                <a:latin typeface="Garamond" panose="02020404030301010803" pitchFamily="18" charset="0"/>
              </a:rPr>
              <a:t>Demographic</a:t>
            </a:r>
            <a:r>
              <a:rPr lang="fr-FR" sz="3000" dirty="0">
                <a:latin typeface="Garamond" panose="02020404030301010803" pitchFamily="18" charset="0"/>
              </a:rPr>
              <a:t> Transition.</a:t>
            </a:r>
          </a:p>
        </p:txBody>
      </p:sp>
      <p:sp>
        <p:nvSpPr>
          <p:cNvPr id="6" name="Titre 1">
            <a:extLst>
              <a:ext uri="{FF2B5EF4-FFF2-40B4-BE49-F238E27FC236}">
                <a16:creationId xmlns:a16="http://schemas.microsoft.com/office/drawing/2014/main" id="{E596785A-DFE2-40CB-8CE4-E4CC79BF0A7C}"/>
              </a:ext>
            </a:extLst>
          </p:cNvPr>
          <p:cNvSpPr txBox="1">
            <a:spLocks/>
          </p:cNvSpPr>
          <p:nvPr/>
        </p:nvSpPr>
        <p:spPr>
          <a:xfrm>
            <a:off x="1083365" y="40640"/>
            <a:ext cx="10025270" cy="12319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7000" b="1" cap="small" dirty="0">
                <a:latin typeface="Garamond" panose="02020404030301010803" pitchFamily="18" charset="0"/>
              </a:rPr>
              <a:t>2. </a:t>
            </a:r>
            <a:r>
              <a:rPr lang="fr-FR" sz="7000" b="1" cap="small" dirty="0" err="1">
                <a:latin typeface="Garamond" panose="02020404030301010803" pitchFamily="18" charset="0"/>
              </a:rPr>
              <a:t>Research</a:t>
            </a:r>
            <a:r>
              <a:rPr lang="fr-FR" sz="7000" b="1" cap="small" dirty="0">
                <a:latin typeface="Garamond" panose="02020404030301010803" pitchFamily="18" charset="0"/>
              </a:rPr>
              <a:t> questions</a:t>
            </a:r>
          </a:p>
        </p:txBody>
      </p:sp>
    </p:spTree>
    <p:extLst>
      <p:ext uri="{BB962C8B-B14F-4D97-AF65-F5344CB8AC3E}">
        <p14:creationId xmlns:p14="http://schemas.microsoft.com/office/powerpoint/2010/main" val="35017052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77D9A80E-0B86-47C8-9023-DCC3F6A10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47207" y="6356350"/>
            <a:ext cx="2743200" cy="365125"/>
          </a:xfrm>
        </p:spPr>
        <p:txBody>
          <a:bodyPr/>
          <a:lstStyle/>
          <a:p>
            <a:fld id="{816BB26A-7BC5-4F39-8000-CEAC9EE4D0FB}" type="slidenum">
              <a:rPr lang="fr-FR" sz="2000" smtClean="0">
                <a:latin typeface="Garamond" panose="02020404030301010803" pitchFamily="18" charset="0"/>
              </a:rPr>
              <a:t>6</a:t>
            </a:fld>
            <a:endParaRPr lang="fr-FR" sz="2000" dirty="0">
              <a:latin typeface="Garamond" panose="02020404030301010803" pitchFamily="18" charset="0"/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EAFFA2B-243B-4AC6-8E39-81FC647DD3BD}"/>
              </a:ext>
            </a:extLst>
          </p:cNvPr>
          <p:cNvSpPr txBox="1"/>
          <p:nvPr/>
        </p:nvSpPr>
        <p:spPr>
          <a:xfrm>
            <a:off x="2072975" y="1535365"/>
            <a:ext cx="8046050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fr-FR" sz="4500" dirty="0" err="1">
                <a:latin typeface="Garamond" panose="02020404030301010803" pitchFamily="18" charset="0"/>
              </a:rPr>
              <a:t>Characteristics</a:t>
            </a:r>
            <a:r>
              <a:rPr lang="fr-FR" sz="4500" dirty="0">
                <a:latin typeface="Garamond" panose="02020404030301010803" pitchFamily="18" charset="0"/>
              </a:rPr>
              <a:t> of </a:t>
            </a:r>
            <a:r>
              <a:rPr lang="fr-FR" sz="4500" dirty="0" err="1">
                <a:latin typeface="Garamond" panose="02020404030301010803" pitchFamily="18" charset="0"/>
              </a:rPr>
              <a:t>this</a:t>
            </a:r>
            <a:r>
              <a:rPr lang="fr-FR" sz="4500" dirty="0">
                <a:latin typeface="Garamond" panose="02020404030301010803" pitchFamily="18" charset="0"/>
              </a:rPr>
              <a:t> </a:t>
            </a:r>
            <a:r>
              <a:rPr lang="fr-FR" sz="4500" dirty="0" err="1">
                <a:latin typeface="Garamond" panose="02020404030301010803" pitchFamily="18" charset="0"/>
              </a:rPr>
              <a:t>research</a:t>
            </a:r>
            <a:r>
              <a:rPr lang="fr-FR" sz="4500" dirty="0">
                <a:latin typeface="Garamond" panose="02020404030301010803" pitchFamily="18" charset="0"/>
              </a:rPr>
              <a:t>:</a:t>
            </a:r>
          </a:p>
          <a:p>
            <a:pPr marL="685800" indent="-685800">
              <a:spcBef>
                <a:spcPts val="3000"/>
              </a:spcBef>
              <a:buFont typeface="Arial" panose="020B0604020202020204" pitchFamily="34" charset="0"/>
              <a:buChar char="•"/>
            </a:pPr>
            <a:r>
              <a:rPr lang="fr-FR" sz="3500" dirty="0" err="1">
                <a:latin typeface="Garamond" panose="02020404030301010803" pitchFamily="18" charset="0"/>
              </a:rPr>
              <a:t>Spatio-temporal</a:t>
            </a:r>
            <a:r>
              <a:rPr lang="fr-FR" sz="3500" dirty="0">
                <a:latin typeface="Garamond" panose="02020404030301010803" pitchFamily="18" charset="0"/>
              </a:rPr>
              <a:t> </a:t>
            </a:r>
            <a:r>
              <a:rPr lang="fr-FR" sz="3500" dirty="0" err="1">
                <a:latin typeface="Garamond" panose="02020404030301010803" pitchFamily="18" charset="0"/>
              </a:rPr>
              <a:t>approach</a:t>
            </a:r>
            <a:endParaRPr lang="fr-FR" sz="3500" dirty="0">
              <a:latin typeface="Garamond" panose="02020404030301010803" pitchFamily="18" charset="0"/>
            </a:endParaRPr>
          </a:p>
          <a:p>
            <a:pPr marL="685800" indent="-685800">
              <a:spcBef>
                <a:spcPts val="3000"/>
              </a:spcBef>
              <a:buFont typeface="Arial" panose="020B0604020202020204" pitchFamily="34" charset="0"/>
              <a:buChar char="•"/>
            </a:pPr>
            <a:r>
              <a:rPr lang="fr-FR" sz="3500" dirty="0">
                <a:latin typeface="Garamond" panose="02020404030301010803" pitchFamily="18" charset="0"/>
              </a:rPr>
              <a:t>2 countries: France and </a:t>
            </a:r>
            <a:r>
              <a:rPr lang="fr-FR" sz="3500" dirty="0" err="1">
                <a:latin typeface="Garamond" panose="02020404030301010803" pitchFamily="18" charset="0"/>
              </a:rPr>
              <a:t>Belgium</a:t>
            </a:r>
            <a:endParaRPr lang="fr-FR" sz="3500" dirty="0">
              <a:latin typeface="Garamond" panose="02020404030301010803" pitchFamily="18" charset="0"/>
            </a:endParaRPr>
          </a:p>
          <a:p>
            <a:pPr marL="685800" indent="-685800">
              <a:spcBef>
                <a:spcPts val="3000"/>
              </a:spcBef>
              <a:buFont typeface="Arial" panose="020B0604020202020204" pitchFamily="34" charset="0"/>
              <a:buChar char="•"/>
            </a:pPr>
            <a:r>
              <a:rPr lang="fr-FR" sz="3500" dirty="0" err="1">
                <a:latin typeface="Garamond" panose="02020404030301010803" pitchFamily="18" charset="0"/>
              </a:rPr>
              <a:t>Detailed</a:t>
            </a:r>
            <a:r>
              <a:rPr lang="fr-FR" sz="3500" dirty="0">
                <a:latin typeface="Garamond" panose="02020404030301010803" pitchFamily="18" charset="0"/>
              </a:rPr>
              <a:t> </a:t>
            </a:r>
            <a:r>
              <a:rPr lang="fr-FR" sz="3500" dirty="0" err="1">
                <a:latin typeface="Garamond" panose="02020404030301010803" pitchFamily="18" charset="0"/>
              </a:rPr>
              <a:t>geographic</a:t>
            </a:r>
            <a:r>
              <a:rPr lang="fr-FR" sz="3500" dirty="0">
                <a:latin typeface="Garamond" panose="02020404030301010803" pitchFamily="18" charset="0"/>
              </a:rPr>
              <a:t> </a:t>
            </a:r>
            <a:r>
              <a:rPr lang="fr-FR" sz="3500" dirty="0" err="1">
                <a:latin typeface="Garamond" panose="02020404030301010803" pitchFamily="18" charset="0"/>
              </a:rPr>
              <a:t>level</a:t>
            </a:r>
            <a:endParaRPr lang="fr-FR" sz="3500" dirty="0">
              <a:latin typeface="Garamond" panose="02020404030301010803" pitchFamily="18" charset="0"/>
            </a:endParaRPr>
          </a:p>
          <a:p>
            <a:pPr marL="685800" indent="-685800">
              <a:spcBef>
                <a:spcPts val="3000"/>
              </a:spcBef>
              <a:buFont typeface="Arial" panose="020B0604020202020204" pitchFamily="34" charset="0"/>
              <a:buChar char="•"/>
            </a:pPr>
            <a:r>
              <a:rPr lang="fr-FR" sz="3500" dirty="0">
                <a:latin typeface="Garamond" panose="02020404030301010803" pitchFamily="18" charset="0"/>
              </a:rPr>
              <a:t>Temporal range of 50 </a:t>
            </a:r>
            <a:r>
              <a:rPr lang="fr-FR" sz="3500" dirty="0" err="1">
                <a:latin typeface="Garamond" panose="02020404030301010803" pitchFamily="18" charset="0"/>
              </a:rPr>
              <a:t>years</a:t>
            </a:r>
            <a:r>
              <a:rPr lang="fr-FR" sz="3500" dirty="0">
                <a:latin typeface="Garamond" panose="02020404030301010803" pitchFamily="18" charset="0"/>
              </a:rPr>
              <a:t> (</a:t>
            </a:r>
            <a:r>
              <a:rPr lang="fr-FR" sz="3500" dirty="0" err="1">
                <a:latin typeface="Garamond" panose="02020404030301010803" pitchFamily="18" charset="0"/>
              </a:rPr>
              <a:t>since</a:t>
            </a:r>
            <a:r>
              <a:rPr lang="fr-FR" sz="3500" dirty="0">
                <a:latin typeface="Garamond" panose="02020404030301010803" pitchFamily="18" charset="0"/>
              </a:rPr>
              <a:t> 1970)</a:t>
            </a: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02C0E712-BE85-4ABC-9A79-930F1ADAA089}"/>
              </a:ext>
            </a:extLst>
          </p:cNvPr>
          <p:cNvSpPr txBox="1">
            <a:spLocks/>
          </p:cNvSpPr>
          <p:nvPr/>
        </p:nvSpPr>
        <p:spPr>
          <a:xfrm>
            <a:off x="1083365" y="55245"/>
            <a:ext cx="10025270" cy="12319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7000" b="1" cap="small" dirty="0">
                <a:latin typeface="Garamond" panose="02020404030301010803" pitchFamily="18" charset="0"/>
              </a:rPr>
              <a:t>3. Data and </a:t>
            </a:r>
            <a:r>
              <a:rPr lang="fr-FR" sz="7000" b="1" cap="small" dirty="0" err="1">
                <a:latin typeface="Garamond" panose="02020404030301010803" pitchFamily="18" charset="0"/>
              </a:rPr>
              <a:t>methods</a:t>
            </a:r>
            <a:endParaRPr lang="fr-FR" sz="7000" b="1" cap="small" dirty="0"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132459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77D9A80E-0B86-47C8-9023-DCC3F6A10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47207" y="6356350"/>
            <a:ext cx="2743200" cy="365125"/>
          </a:xfrm>
        </p:spPr>
        <p:txBody>
          <a:bodyPr/>
          <a:lstStyle/>
          <a:p>
            <a:fld id="{816BB26A-7BC5-4F39-8000-CEAC9EE4D0FB}" type="slidenum">
              <a:rPr lang="fr-FR" sz="2000" smtClean="0">
                <a:latin typeface="Garamond" panose="02020404030301010803" pitchFamily="18" charset="0"/>
              </a:rPr>
              <a:t>7</a:t>
            </a:fld>
            <a:endParaRPr lang="fr-FR" sz="2000" dirty="0">
              <a:latin typeface="Garamond" panose="02020404030301010803" pitchFamily="18" charset="0"/>
            </a:endParaRPr>
          </a:p>
        </p:txBody>
      </p:sp>
      <p:sp>
        <p:nvSpPr>
          <p:cNvPr id="4" name="Titre 1">
            <a:extLst>
              <a:ext uri="{FF2B5EF4-FFF2-40B4-BE49-F238E27FC236}">
                <a16:creationId xmlns:a16="http://schemas.microsoft.com/office/drawing/2014/main" id="{EB4127B9-345C-428A-83C1-5331EBB84DBE}"/>
              </a:ext>
            </a:extLst>
          </p:cNvPr>
          <p:cNvSpPr txBox="1">
            <a:spLocks/>
          </p:cNvSpPr>
          <p:nvPr/>
        </p:nvSpPr>
        <p:spPr>
          <a:xfrm>
            <a:off x="151201" y="120580"/>
            <a:ext cx="2702532" cy="4540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2000" b="1" cap="small" dirty="0">
                <a:latin typeface="Garamond" panose="02020404030301010803" pitchFamily="18" charset="0"/>
              </a:rPr>
              <a:t>3. Data and </a:t>
            </a:r>
            <a:r>
              <a:rPr lang="fr-FR" sz="2000" b="1" cap="small" dirty="0" err="1">
                <a:latin typeface="Garamond" panose="02020404030301010803" pitchFamily="18" charset="0"/>
              </a:rPr>
              <a:t>methods</a:t>
            </a:r>
            <a:endParaRPr lang="fr-FR" sz="2000" b="1" cap="small" dirty="0">
              <a:latin typeface="Garamond" panose="02020404030301010803" pitchFamily="18" charset="0"/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1C72563-C07E-45EA-89F5-252CE6515ABB}"/>
              </a:ext>
            </a:extLst>
          </p:cNvPr>
          <p:cNvSpPr txBox="1"/>
          <p:nvPr/>
        </p:nvSpPr>
        <p:spPr>
          <a:xfrm>
            <a:off x="946220" y="805205"/>
            <a:ext cx="10299559" cy="5247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800"/>
              </a:spcAft>
            </a:pPr>
            <a:r>
              <a:rPr lang="fr-FR" sz="4500" b="1" dirty="0">
                <a:latin typeface="Garamond" panose="02020404030301010803" pitchFamily="18" charset="0"/>
              </a:rPr>
              <a:t>Data sources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fr-FR" sz="4500" dirty="0" err="1">
                <a:latin typeface="Garamond" panose="02020404030301010803" pitchFamily="18" charset="0"/>
              </a:rPr>
              <a:t>Belgium</a:t>
            </a:r>
            <a:r>
              <a:rPr lang="fr-FR" sz="4500" dirty="0">
                <a:latin typeface="Garamond" panose="02020404030301010803" pitchFamily="18" charset="0"/>
              </a:rPr>
              <a:t> (1970-2011):</a:t>
            </a:r>
          </a:p>
          <a:p>
            <a:pPr marL="1143000" lvl="1" indent="-685800">
              <a:buFont typeface="Arial" panose="020B0604020202020204" pitchFamily="34" charset="0"/>
              <a:buChar char="•"/>
            </a:pPr>
            <a:r>
              <a:rPr lang="fr-FR" sz="3500" dirty="0" err="1">
                <a:latin typeface="Garamond" panose="02020404030301010803" pitchFamily="18" charset="0"/>
              </a:rPr>
              <a:t>Census</a:t>
            </a:r>
            <a:r>
              <a:rPr lang="fr-FR" sz="3500" dirty="0">
                <a:latin typeface="Garamond" panose="02020404030301010803" pitchFamily="18" charset="0"/>
              </a:rPr>
              <a:t> (1970, 1981)</a:t>
            </a:r>
          </a:p>
          <a:p>
            <a:pPr marL="1143000" lvl="1" indent="-685800">
              <a:buFont typeface="Arial" panose="020B0604020202020204" pitchFamily="34" charset="0"/>
              <a:buChar char="•"/>
            </a:pPr>
            <a:r>
              <a:rPr lang="fr-FR" sz="3500" dirty="0">
                <a:latin typeface="Garamond" panose="02020404030301010803" pitchFamily="18" charset="0"/>
              </a:rPr>
              <a:t>National </a:t>
            </a:r>
            <a:r>
              <a:rPr lang="fr-FR" sz="3500" dirty="0" err="1">
                <a:latin typeface="Garamond" panose="02020404030301010803" pitchFamily="18" charset="0"/>
              </a:rPr>
              <a:t>Register</a:t>
            </a:r>
            <a:r>
              <a:rPr lang="fr-FR" sz="3500" dirty="0">
                <a:latin typeface="Garamond" panose="02020404030301010803" pitchFamily="18" charset="0"/>
              </a:rPr>
              <a:t> (1991, 2001, 2011)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endParaRPr lang="fr-FR" sz="4500" dirty="0">
              <a:latin typeface="Garamond" panose="02020404030301010803" pitchFamily="18" charset="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fr-FR" sz="4500" dirty="0">
                <a:latin typeface="Garamond" panose="02020404030301010803" pitchFamily="18" charset="0"/>
              </a:rPr>
              <a:t>France (1968-2017):</a:t>
            </a:r>
          </a:p>
          <a:p>
            <a:pPr marL="1143000" lvl="1" indent="-685800">
              <a:buFont typeface="Arial" panose="020B0604020202020204" pitchFamily="34" charset="0"/>
              <a:buChar char="•"/>
            </a:pPr>
            <a:r>
              <a:rPr lang="fr-FR" sz="3500" dirty="0">
                <a:latin typeface="Garamond" panose="02020404030301010803" pitchFamily="18" charset="0"/>
              </a:rPr>
              <a:t>Civil </a:t>
            </a:r>
            <a:r>
              <a:rPr lang="fr-FR" sz="3500" dirty="0" err="1">
                <a:latin typeface="Garamond" panose="02020404030301010803" pitchFamily="18" charset="0"/>
              </a:rPr>
              <a:t>Registry</a:t>
            </a:r>
            <a:r>
              <a:rPr lang="fr-FR" sz="3500" dirty="0">
                <a:latin typeface="Garamond" panose="02020404030301010803" pitchFamily="18" charset="0"/>
              </a:rPr>
              <a:t> (</a:t>
            </a:r>
            <a:r>
              <a:rPr lang="fr-FR" sz="3500" dirty="0" err="1">
                <a:latin typeface="Garamond" panose="02020404030301010803" pitchFamily="18" charset="0"/>
              </a:rPr>
              <a:t>annually</a:t>
            </a:r>
            <a:r>
              <a:rPr lang="fr-FR" sz="3500" dirty="0">
                <a:latin typeface="Garamond" panose="02020404030301010803" pitchFamily="18" charset="0"/>
              </a:rPr>
              <a:t> </a:t>
            </a:r>
            <a:r>
              <a:rPr lang="fr-FR" sz="3500" dirty="0" err="1">
                <a:latin typeface="Garamond" panose="02020404030301010803" pitchFamily="18" charset="0"/>
              </a:rPr>
              <a:t>since</a:t>
            </a:r>
            <a:r>
              <a:rPr lang="fr-FR" sz="3500" dirty="0">
                <a:latin typeface="Garamond" panose="02020404030301010803" pitchFamily="18" charset="0"/>
              </a:rPr>
              <a:t> 1968. </a:t>
            </a:r>
            <a:r>
              <a:rPr lang="fr-FR" sz="3500" dirty="0" err="1">
                <a:latin typeface="Garamond" panose="02020404030301010803" pitchFamily="18" charset="0"/>
              </a:rPr>
              <a:t>Aggregation</a:t>
            </a:r>
            <a:r>
              <a:rPr lang="fr-FR" sz="3500" dirty="0">
                <a:latin typeface="Garamond" panose="02020404030301010803" pitchFamily="18" charset="0"/>
              </a:rPr>
              <a:t> by 5-years </a:t>
            </a:r>
            <a:r>
              <a:rPr lang="fr-FR" sz="3500" dirty="0" err="1">
                <a:latin typeface="Garamond" panose="02020404030301010803" pitchFamily="18" charset="0"/>
              </a:rPr>
              <a:t>periods</a:t>
            </a:r>
            <a:r>
              <a:rPr lang="fr-FR" sz="3500" dirty="0">
                <a:latin typeface="Garamond" panose="02020404030301010803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83542537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77D9A80E-0B86-47C8-9023-DCC3F6A10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47207" y="6356350"/>
            <a:ext cx="2743200" cy="365125"/>
          </a:xfrm>
        </p:spPr>
        <p:txBody>
          <a:bodyPr/>
          <a:lstStyle/>
          <a:p>
            <a:fld id="{816BB26A-7BC5-4F39-8000-CEAC9EE4D0FB}" type="slidenum">
              <a:rPr lang="fr-FR" sz="2000" smtClean="0">
                <a:latin typeface="Garamond" panose="02020404030301010803" pitchFamily="18" charset="0"/>
              </a:rPr>
              <a:t>8</a:t>
            </a:fld>
            <a:endParaRPr lang="fr-FR" sz="2000" dirty="0">
              <a:latin typeface="Garamond" panose="02020404030301010803" pitchFamily="18" charset="0"/>
            </a:endParaRPr>
          </a:p>
        </p:txBody>
      </p:sp>
      <p:sp>
        <p:nvSpPr>
          <p:cNvPr id="4" name="Titre 1">
            <a:extLst>
              <a:ext uri="{FF2B5EF4-FFF2-40B4-BE49-F238E27FC236}">
                <a16:creationId xmlns:a16="http://schemas.microsoft.com/office/drawing/2014/main" id="{EB4127B9-345C-428A-83C1-5331EBB84DBE}"/>
              </a:ext>
            </a:extLst>
          </p:cNvPr>
          <p:cNvSpPr txBox="1">
            <a:spLocks/>
          </p:cNvSpPr>
          <p:nvPr/>
        </p:nvSpPr>
        <p:spPr>
          <a:xfrm>
            <a:off x="151201" y="120580"/>
            <a:ext cx="2702532" cy="4540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2000" b="1" cap="small" dirty="0">
                <a:latin typeface="Garamond" panose="02020404030301010803" pitchFamily="18" charset="0"/>
              </a:rPr>
              <a:t>3. Data and </a:t>
            </a:r>
            <a:r>
              <a:rPr lang="fr-FR" sz="2000" b="1" cap="small" dirty="0" err="1">
                <a:latin typeface="Garamond" panose="02020404030301010803" pitchFamily="18" charset="0"/>
              </a:rPr>
              <a:t>methods</a:t>
            </a:r>
            <a:endParaRPr lang="fr-FR" sz="2000" b="1" cap="small" dirty="0">
              <a:latin typeface="Garamond" panose="02020404030301010803" pitchFamily="18" charset="0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1AE976D-F4AB-4721-853A-EACE0E3FF9E5}"/>
              </a:ext>
            </a:extLst>
          </p:cNvPr>
          <p:cNvSpPr txBox="1"/>
          <p:nvPr/>
        </p:nvSpPr>
        <p:spPr>
          <a:xfrm>
            <a:off x="273446" y="420484"/>
            <a:ext cx="11645107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500" b="1" dirty="0" err="1">
                <a:latin typeface="Garamond" panose="02020404030301010803" pitchFamily="18" charset="0"/>
              </a:rPr>
              <a:t>Indicators</a:t>
            </a:r>
            <a:endParaRPr lang="fr-FR" sz="4500" b="1" dirty="0">
              <a:latin typeface="Garamond" panose="02020404030301010803" pitchFamily="18" charset="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fr-FR" sz="4500" dirty="0" err="1">
                <a:latin typeface="Garamond" panose="02020404030301010803" pitchFamily="18" charset="0"/>
              </a:rPr>
              <a:t>Belgium</a:t>
            </a:r>
            <a:r>
              <a:rPr lang="fr-FR" sz="4500" dirty="0">
                <a:latin typeface="Garamond" panose="02020404030301010803" pitchFamily="18" charset="0"/>
              </a:rPr>
              <a:t>:</a:t>
            </a:r>
          </a:p>
          <a:p>
            <a:pPr marL="1143000" lvl="1" indent="-685800">
              <a:buFont typeface="Arial" panose="020B0604020202020204" pitchFamily="34" charset="0"/>
              <a:buChar char="•"/>
            </a:pPr>
            <a:r>
              <a:rPr lang="fr-FR" sz="3500" dirty="0">
                <a:latin typeface="Garamond" panose="02020404030301010803" pitchFamily="18" charset="0"/>
              </a:rPr>
              <a:t>Share of </a:t>
            </a:r>
            <a:r>
              <a:rPr lang="fr-FR" sz="3500" dirty="0" err="1">
                <a:latin typeface="Garamond" panose="02020404030301010803" pitchFamily="18" charset="0"/>
              </a:rPr>
              <a:t>divorced</a:t>
            </a:r>
            <a:r>
              <a:rPr lang="fr-FR" sz="3500" dirty="0">
                <a:latin typeface="Garamond" panose="02020404030301010803" pitchFamily="18" charset="0"/>
              </a:rPr>
              <a:t> </a:t>
            </a:r>
            <a:r>
              <a:rPr lang="fr-FR" sz="3500" dirty="0" err="1">
                <a:latin typeface="Garamond" panose="02020404030301010803" pitchFamily="18" charset="0"/>
              </a:rPr>
              <a:t>persons</a:t>
            </a:r>
            <a:r>
              <a:rPr lang="fr-FR" sz="3500" dirty="0">
                <a:latin typeface="Garamond" panose="02020404030301010803" pitchFamily="18" charset="0"/>
              </a:rPr>
              <a:t> </a:t>
            </a:r>
            <a:r>
              <a:rPr lang="fr-FR" sz="3000" dirty="0">
                <a:latin typeface="Garamond" panose="02020404030301010803" pitchFamily="18" charset="0"/>
              </a:rPr>
              <a:t>(5 </a:t>
            </a:r>
            <a:r>
              <a:rPr lang="fr-FR" sz="3000" dirty="0" err="1">
                <a:latin typeface="Garamond" panose="02020404030301010803" pitchFamily="18" charset="0"/>
              </a:rPr>
              <a:t>years</a:t>
            </a:r>
            <a:r>
              <a:rPr lang="fr-FR" sz="3000" dirty="0">
                <a:latin typeface="Garamond" panose="02020404030301010803" pitchFamily="18" charset="0"/>
              </a:rPr>
              <a:t> </a:t>
            </a:r>
            <a:r>
              <a:rPr lang="fr-FR" sz="3000" dirty="0" err="1">
                <a:latin typeface="Garamond" panose="02020404030301010803" pitchFamily="18" charset="0"/>
              </a:rPr>
              <a:t>between</a:t>
            </a:r>
            <a:r>
              <a:rPr lang="fr-FR" sz="3000" dirty="0">
                <a:latin typeface="Garamond" panose="02020404030301010803" pitchFamily="18" charset="0"/>
              </a:rPr>
              <a:t> 1970-2011)</a:t>
            </a:r>
          </a:p>
          <a:p>
            <a:pPr marL="1143000" lvl="1" indent="-685800">
              <a:buFont typeface="Arial" panose="020B0604020202020204" pitchFamily="34" charset="0"/>
              <a:buChar char="•"/>
            </a:pPr>
            <a:r>
              <a:rPr lang="fr-FR" sz="3500" dirty="0">
                <a:latin typeface="Garamond" panose="02020404030301010803" pitchFamily="18" charset="0"/>
              </a:rPr>
              <a:t>Share of </a:t>
            </a:r>
            <a:r>
              <a:rPr lang="fr-FR" sz="3500" dirty="0" err="1">
                <a:latin typeface="Garamond" panose="02020404030301010803" pitchFamily="18" charset="0"/>
              </a:rPr>
              <a:t>married</a:t>
            </a:r>
            <a:r>
              <a:rPr lang="fr-FR" sz="3500" dirty="0">
                <a:latin typeface="Garamond" panose="02020404030301010803" pitchFamily="18" charset="0"/>
              </a:rPr>
              <a:t> </a:t>
            </a:r>
            <a:r>
              <a:rPr lang="fr-FR" sz="3500" dirty="0" err="1">
                <a:latin typeface="Garamond" panose="02020404030301010803" pitchFamily="18" charset="0"/>
              </a:rPr>
              <a:t>persons</a:t>
            </a:r>
            <a:r>
              <a:rPr lang="fr-FR" sz="3500" dirty="0">
                <a:latin typeface="Garamond" panose="02020404030301010803" pitchFamily="18" charset="0"/>
              </a:rPr>
              <a:t> </a:t>
            </a:r>
            <a:r>
              <a:rPr lang="fr-FR" sz="3000" dirty="0">
                <a:latin typeface="Garamond" panose="02020404030301010803" pitchFamily="18" charset="0"/>
              </a:rPr>
              <a:t>(5 </a:t>
            </a:r>
            <a:r>
              <a:rPr lang="fr-FR" sz="3000" dirty="0" err="1">
                <a:latin typeface="Garamond" panose="02020404030301010803" pitchFamily="18" charset="0"/>
              </a:rPr>
              <a:t>years</a:t>
            </a:r>
            <a:r>
              <a:rPr lang="fr-FR" sz="3000" dirty="0">
                <a:latin typeface="Garamond" panose="02020404030301010803" pitchFamily="18" charset="0"/>
              </a:rPr>
              <a:t> </a:t>
            </a:r>
            <a:r>
              <a:rPr lang="fr-FR" sz="3000" dirty="0" err="1">
                <a:latin typeface="Garamond" panose="02020404030301010803" pitchFamily="18" charset="0"/>
              </a:rPr>
              <a:t>between</a:t>
            </a:r>
            <a:r>
              <a:rPr lang="fr-FR" sz="3000" dirty="0">
                <a:latin typeface="Garamond" panose="02020404030301010803" pitchFamily="18" charset="0"/>
              </a:rPr>
              <a:t> 1970-2011)</a:t>
            </a:r>
          </a:p>
          <a:p>
            <a:pPr marL="1143000" lvl="1" indent="-685800">
              <a:buFont typeface="Arial" panose="020B0604020202020204" pitchFamily="34" charset="0"/>
              <a:buChar char="•"/>
            </a:pPr>
            <a:r>
              <a:rPr lang="fr-FR" sz="3500" dirty="0">
                <a:latin typeface="Garamond" panose="02020404030301010803" pitchFamily="18" charset="0"/>
              </a:rPr>
              <a:t>Share of </a:t>
            </a:r>
            <a:r>
              <a:rPr lang="fr-FR" sz="3500" dirty="0" err="1">
                <a:latin typeface="Garamond" panose="02020404030301010803" pitchFamily="18" charset="0"/>
              </a:rPr>
              <a:t>unmarried</a:t>
            </a:r>
            <a:r>
              <a:rPr lang="fr-FR" sz="3500" dirty="0">
                <a:latin typeface="Garamond" panose="02020404030301010803" pitchFamily="18" charset="0"/>
              </a:rPr>
              <a:t> </a:t>
            </a:r>
            <a:r>
              <a:rPr lang="fr-FR" sz="3500" dirty="0" err="1">
                <a:latin typeface="Garamond" panose="02020404030301010803" pitchFamily="18" charset="0"/>
              </a:rPr>
              <a:t>persons</a:t>
            </a:r>
            <a:r>
              <a:rPr lang="fr-FR" sz="3500" dirty="0">
                <a:latin typeface="Garamond" panose="02020404030301010803" pitchFamily="18" charset="0"/>
              </a:rPr>
              <a:t> </a:t>
            </a:r>
            <a:r>
              <a:rPr lang="fr-FR" sz="3000" dirty="0">
                <a:latin typeface="Garamond" panose="02020404030301010803" pitchFamily="18" charset="0"/>
              </a:rPr>
              <a:t>(5 </a:t>
            </a:r>
            <a:r>
              <a:rPr lang="fr-FR" sz="3000" dirty="0" err="1">
                <a:latin typeface="Garamond" panose="02020404030301010803" pitchFamily="18" charset="0"/>
              </a:rPr>
              <a:t>years</a:t>
            </a:r>
            <a:r>
              <a:rPr lang="fr-FR" sz="3000" dirty="0">
                <a:latin typeface="Garamond" panose="02020404030301010803" pitchFamily="18" charset="0"/>
              </a:rPr>
              <a:t> </a:t>
            </a:r>
            <a:r>
              <a:rPr lang="fr-FR" sz="3000" dirty="0" err="1">
                <a:latin typeface="Garamond" panose="02020404030301010803" pitchFamily="18" charset="0"/>
              </a:rPr>
              <a:t>between</a:t>
            </a:r>
            <a:r>
              <a:rPr lang="fr-FR" sz="3000" dirty="0">
                <a:latin typeface="Garamond" panose="02020404030301010803" pitchFamily="18" charset="0"/>
              </a:rPr>
              <a:t> 1970-2011)</a:t>
            </a:r>
          </a:p>
          <a:p>
            <a:pPr marL="1143000" lvl="1" indent="-685800">
              <a:buFont typeface="Arial" panose="020B0604020202020204" pitchFamily="34" charset="0"/>
              <a:buChar char="•"/>
            </a:pPr>
            <a:r>
              <a:rPr lang="fr-FR" sz="3500" dirty="0">
                <a:latin typeface="Garamond" panose="02020404030301010803" pitchFamily="18" charset="0"/>
              </a:rPr>
              <a:t>Share of cohabitation out-of-</a:t>
            </a:r>
            <a:r>
              <a:rPr lang="fr-FR" sz="3500" dirty="0" err="1">
                <a:latin typeface="Garamond" panose="02020404030301010803" pitchFamily="18" charset="0"/>
              </a:rPr>
              <a:t>wedlock</a:t>
            </a:r>
            <a:r>
              <a:rPr lang="fr-FR" sz="3500" dirty="0">
                <a:latin typeface="Garamond" panose="02020404030301010803" pitchFamily="18" charset="0"/>
              </a:rPr>
              <a:t> </a:t>
            </a:r>
            <a:r>
              <a:rPr lang="fr-FR" sz="3500" dirty="0" err="1">
                <a:latin typeface="Garamond" panose="02020404030301010803" pitchFamily="18" charset="0"/>
              </a:rPr>
              <a:t>among</a:t>
            </a:r>
            <a:r>
              <a:rPr lang="fr-FR" sz="3500" dirty="0">
                <a:latin typeface="Garamond" panose="02020404030301010803" pitchFamily="18" charset="0"/>
              </a:rPr>
              <a:t> cohabitant couples </a:t>
            </a:r>
            <a:r>
              <a:rPr lang="fr-FR" sz="3000" dirty="0">
                <a:latin typeface="Garamond" panose="02020404030301010803" pitchFamily="18" charset="0"/>
              </a:rPr>
              <a:t>(3 </a:t>
            </a:r>
            <a:r>
              <a:rPr lang="fr-FR" sz="3000" dirty="0" err="1">
                <a:latin typeface="Garamond" panose="02020404030301010803" pitchFamily="18" charset="0"/>
              </a:rPr>
              <a:t>years</a:t>
            </a:r>
            <a:r>
              <a:rPr lang="fr-FR" sz="3000" dirty="0">
                <a:latin typeface="Garamond" panose="02020404030301010803" pitchFamily="18" charset="0"/>
              </a:rPr>
              <a:t> </a:t>
            </a:r>
            <a:r>
              <a:rPr lang="fr-FR" sz="3000" dirty="0" err="1">
                <a:latin typeface="Garamond" panose="02020404030301010803" pitchFamily="18" charset="0"/>
              </a:rPr>
              <a:t>between</a:t>
            </a:r>
            <a:r>
              <a:rPr lang="fr-FR" sz="3000" dirty="0">
                <a:latin typeface="Garamond" panose="02020404030301010803" pitchFamily="18" charset="0"/>
              </a:rPr>
              <a:t> 1991-2011)</a:t>
            </a:r>
          </a:p>
          <a:p>
            <a:pPr marL="1143000" lvl="1" indent="-685800">
              <a:buFont typeface="Arial" panose="020B0604020202020204" pitchFamily="34" charset="0"/>
              <a:buChar char="•"/>
            </a:pPr>
            <a:r>
              <a:rPr lang="fr-FR" sz="3500" dirty="0">
                <a:latin typeface="Garamond" panose="02020404030301010803" pitchFamily="18" charset="0"/>
              </a:rPr>
              <a:t>Share of single-parent </a:t>
            </a:r>
            <a:r>
              <a:rPr lang="fr-FR" sz="3000" dirty="0">
                <a:latin typeface="Garamond" panose="02020404030301010803" pitchFamily="18" charset="0"/>
              </a:rPr>
              <a:t>(3 </a:t>
            </a:r>
            <a:r>
              <a:rPr lang="fr-FR" sz="3000" dirty="0" err="1">
                <a:latin typeface="Garamond" panose="02020404030301010803" pitchFamily="18" charset="0"/>
              </a:rPr>
              <a:t>years</a:t>
            </a:r>
            <a:r>
              <a:rPr lang="fr-FR" sz="3000" dirty="0">
                <a:latin typeface="Garamond" panose="02020404030301010803" pitchFamily="18" charset="0"/>
              </a:rPr>
              <a:t> </a:t>
            </a:r>
            <a:r>
              <a:rPr lang="fr-FR" sz="3000" dirty="0" err="1">
                <a:latin typeface="Garamond" panose="02020404030301010803" pitchFamily="18" charset="0"/>
              </a:rPr>
              <a:t>between</a:t>
            </a:r>
            <a:r>
              <a:rPr lang="fr-FR" sz="3000" dirty="0">
                <a:latin typeface="Garamond" panose="02020404030301010803" pitchFamily="18" charset="0"/>
              </a:rPr>
              <a:t> 1991-2011)</a:t>
            </a:r>
          </a:p>
          <a:p>
            <a:pPr marL="685800" indent="-6858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fr-FR" sz="4500" dirty="0">
                <a:latin typeface="Garamond" panose="02020404030301010803" pitchFamily="18" charset="0"/>
              </a:rPr>
              <a:t>France:</a:t>
            </a:r>
          </a:p>
          <a:p>
            <a:pPr marL="1143000" lvl="1" indent="-685800">
              <a:buFont typeface="Arial" panose="020B0604020202020204" pitchFamily="34" charset="0"/>
              <a:buChar char="•"/>
            </a:pPr>
            <a:r>
              <a:rPr lang="fr-FR" sz="3500" dirty="0">
                <a:latin typeface="Garamond" panose="02020404030301010803" pitchFamily="18" charset="0"/>
              </a:rPr>
              <a:t>Share of </a:t>
            </a:r>
            <a:r>
              <a:rPr lang="fr-FR" sz="3500" dirty="0" err="1">
                <a:latin typeface="Garamond" panose="02020404030301010803" pitchFamily="18" charset="0"/>
              </a:rPr>
              <a:t>births</a:t>
            </a:r>
            <a:r>
              <a:rPr lang="fr-FR" sz="3500" dirty="0">
                <a:latin typeface="Garamond" panose="02020404030301010803" pitchFamily="18" charset="0"/>
              </a:rPr>
              <a:t> out-of-</a:t>
            </a:r>
            <a:r>
              <a:rPr lang="fr-FR" sz="3500" dirty="0" err="1">
                <a:latin typeface="Garamond" panose="02020404030301010803" pitchFamily="18" charset="0"/>
              </a:rPr>
              <a:t>wedlock</a:t>
            </a:r>
            <a:r>
              <a:rPr lang="fr-FR" sz="3500" dirty="0">
                <a:latin typeface="Garamond" panose="02020404030301010803" pitchFamily="18" charset="0"/>
              </a:rPr>
              <a:t> </a:t>
            </a:r>
            <a:r>
              <a:rPr lang="fr-FR" sz="3000" dirty="0">
                <a:latin typeface="Garamond" panose="02020404030301010803" pitchFamily="18" charset="0"/>
              </a:rPr>
              <a:t>(10 </a:t>
            </a:r>
            <a:r>
              <a:rPr lang="fr-FR" sz="3000" dirty="0" err="1">
                <a:latin typeface="Garamond" panose="02020404030301010803" pitchFamily="18" charset="0"/>
              </a:rPr>
              <a:t>periods</a:t>
            </a:r>
            <a:r>
              <a:rPr lang="fr-FR" sz="3000" dirty="0">
                <a:latin typeface="Garamond" panose="02020404030301010803" pitchFamily="18" charset="0"/>
              </a:rPr>
              <a:t> </a:t>
            </a:r>
            <a:r>
              <a:rPr lang="fr-FR" sz="3000" dirty="0" err="1">
                <a:latin typeface="Garamond" panose="02020404030301010803" pitchFamily="18" charset="0"/>
              </a:rPr>
              <a:t>between</a:t>
            </a:r>
            <a:r>
              <a:rPr lang="fr-FR" sz="3000" dirty="0">
                <a:latin typeface="Garamond" panose="02020404030301010803" pitchFamily="18" charset="0"/>
              </a:rPr>
              <a:t> 1968-2017)</a:t>
            </a:r>
          </a:p>
        </p:txBody>
      </p:sp>
    </p:spTree>
    <p:extLst>
      <p:ext uri="{BB962C8B-B14F-4D97-AF65-F5344CB8AC3E}">
        <p14:creationId xmlns:p14="http://schemas.microsoft.com/office/powerpoint/2010/main" val="10415187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77D9A80E-0B86-47C8-9023-DCC3F6A10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47207" y="6356350"/>
            <a:ext cx="2743200" cy="365125"/>
          </a:xfrm>
        </p:spPr>
        <p:txBody>
          <a:bodyPr/>
          <a:lstStyle/>
          <a:p>
            <a:r>
              <a:rPr lang="fr-FR" sz="2000" dirty="0">
                <a:latin typeface="Garamond" panose="02020404030301010803" pitchFamily="18" charset="0"/>
              </a:rPr>
              <a:t>10</a:t>
            </a:r>
          </a:p>
        </p:txBody>
      </p:sp>
      <p:sp>
        <p:nvSpPr>
          <p:cNvPr id="4" name="Titre 1">
            <a:extLst>
              <a:ext uri="{FF2B5EF4-FFF2-40B4-BE49-F238E27FC236}">
                <a16:creationId xmlns:a16="http://schemas.microsoft.com/office/drawing/2014/main" id="{EB4127B9-345C-428A-83C1-5331EBB84DBE}"/>
              </a:ext>
            </a:extLst>
          </p:cNvPr>
          <p:cNvSpPr txBox="1">
            <a:spLocks/>
          </p:cNvSpPr>
          <p:nvPr/>
        </p:nvSpPr>
        <p:spPr>
          <a:xfrm>
            <a:off x="151201" y="120580"/>
            <a:ext cx="2702532" cy="4540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2000" b="1" cap="small" dirty="0">
                <a:latin typeface="Garamond" panose="02020404030301010803" pitchFamily="18" charset="0"/>
              </a:rPr>
              <a:t>3. Data and </a:t>
            </a:r>
            <a:r>
              <a:rPr lang="fr-FR" sz="2000" b="1" cap="small" dirty="0" err="1">
                <a:latin typeface="Garamond" panose="02020404030301010803" pitchFamily="18" charset="0"/>
              </a:rPr>
              <a:t>methods</a:t>
            </a:r>
            <a:endParaRPr lang="fr-FR" sz="2000" b="1" cap="small" dirty="0">
              <a:latin typeface="Garamond" panose="02020404030301010803" pitchFamily="18" charset="0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33DFF96-5C8B-48EC-94AF-F6252F372FC3}"/>
              </a:ext>
            </a:extLst>
          </p:cNvPr>
          <p:cNvSpPr txBox="1"/>
          <p:nvPr/>
        </p:nvSpPr>
        <p:spPr>
          <a:xfrm>
            <a:off x="273446" y="420484"/>
            <a:ext cx="11645107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500" b="1" dirty="0" err="1">
                <a:latin typeface="Garamond" panose="02020404030301010803" pitchFamily="18" charset="0"/>
              </a:rPr>
              <a:t>Indicators</a:t>
            </a:r>
            <a:endParaRPr lang="fr-FR" sz="4500" b="1" dirty="0">
              <a:latin typeface="Garamond" panose="02020404030301010803" pitchFamily="18" charset="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fr-FR" sz="4500" dirty="0" err="1">
                <a:latin typeface="Garamond" panose="02020404030301010803" pitchFamily="18" charset="0"/>
              </a:rPr>
              <a:t>Belgium</a:t>
            </a:r>
            <a:r>
              <a:rPr lang="fr-FR" sz="4500" dirty="0">
                <a:latin typeface="Garamond" panose="02020404030301010803" pitchFamily="18" charset="0"/>
              </a:rPr>
              <a:t>:</a:t>
            </a:r>
          </a:p>
          <a:p>
            <a:pPr marL="1143000" lvl="1" indent="-685800">
              <a:buFont typeface="Arial" panose="020B0604020202020204" pitchFamily="34" charset="0"/>
              <a:buChar char="•"/>
            </a:pPr>
            <a:r>
              <a:rPr lang="fr-FR" sz="3500" dirty="0">
                <a:solidFill>
                  <a:srgbClr val="FF0000"/>
                </a:solidFill>
                <a:latin typeface="Garamond" panose="02020404030301010803" pitchFamily="18" charset="0"/>
              </a:rPr>
              <a:t>Share of </a:t>
            </a:r>
            <a:r>
              <a:rPr lang="fr-FR" sz="3500" dirty="0" err="1">
                <a:solidFill>
                  <a:srgbClr val="FF0000"/>
                </a:solidFill>
                <a:latin typeface="Garamond" panose="02020404030301010803" pitchFamily="18" charset="0"/>
              </a:rPr>
              <a:t>divorced</a:t>
            </a:r>
            <a:r>
              <a:rPr lang="fr-FR" sz="3500" dirty="0">
                <a:solidFill>
                  <a:srgbClr val="FF0000"/>
                </a:solidFill>
                <a:latin typeface="Garamond" panose="02020404030301010803" pitchFamily="18" charset="0"/>
              </a:rPr>
              <a:t> </a:t>
            </a:r>
            <a:r>
              <a:rPr lang="fr-FR" sz="3500" dirty="0" err="1">
                <a:solidFill>
                  <a:srgbClr val="FF0000"/>
                </a:solidFill>
                <a:latin typeface="Garamond" panose="02020404030301010803" pitchFamily="18" charset="0"/>
              </a:rPr>
              <a:t>persons</a:t>
            </a:r>
            <a:r>
              <a:rPr lang="fr-FR" sz="3500" dirty="0">
                <a:solidFill>
                  <a:srgbClr val="FF0000"/>
                </a:solidFill>
                <a:latin typeface="Garamond" panose="02020404030301010803" pitchFamily="18" charset="0"/>
              </a:rPr>
              <a:t> </a:t>
            </a:r>
            <a:r>
              <a:rPr lang="fr-FR" sz="3000" dirty="0">
                <a:solidFill>
                  <a:srgbClr val="FF0000"/>
                </a:solidFill>
                <a:latin typeface="Garamond" panose="02020404030301010803" pitchFamily="18" charset="0"/>
              </a:rPr>
              <a:t>(5 </a:t>
            </a:r>
            <a:r>
              <a:rPr lang="fr-FR" sz="3000" dirty="0" err="1">
                <a:solidFill>
                  <a:srgbClr val="FF0000"/>
                </a:solidFill>
                <a:latin typeface="Garamond" panose="02020404030301010803" pitchFamily="18" charset="0"/>
              </a:rPr>
              <a:t>years</a:t>
            </a:r>
            <a:r>
              <a:rPr lang="fr-FR" sz="3000" dirty="0">
                <a:solidFill>
                  <a:srgbClr val="FF0000"/>
                </a:solidFill>
                <a:latin typeface="Garamond" panose="02020404030301010803" pitchFamily="18" charset="0"/>
              </a:rPr>
              <a:t> </a:t>
            </a:r>
            <a:r>
              <a:rPr lang="fr-FR" sz="3000" dirty="0" err="1">
                <a:solidFill>
                  <a:srgbClr val="FF0000"/>
                </a:solidFill>
                <a:latin typeface="Garamond" panose="02020404030301010803" pitchFamily="18" charset="0"/>
              </a:rPr>
              <a:t>between</a:t>
            </a:r>
            <a:r>
              <a:rPr lang="fr-FR" sz="3000" dirty="0">
                <a:solidFill>
                  <a:srgbClr val="FF0000"/>
                </a:solidFill>
                <a:latin typeface="Garamond" panose="02020404030301010803" pitchFamily="18" charset="0"/>
              </a:rPr>
              <a:t> 1970-2011)</a:t>
            </a:r>
          </a:p>
          <a:p>
            <a:pPr marL="1143000" lvl="1" indent="-685800">
              <a:buFont typeface="Arial" panose="020B0604020202020204" pitchFamily="34" charset="0"/>
              <a:buChar char="•"/>
            </a:pPr>
            <a:r>
              <a:rPr lang="fr-FR" sz="3500" dirty="0">
                <a:latin typeface="Garamond" panose="02020404030301010803" pitchFamily="18" charset="0"/>
              </a:rPr>
              <a:t>Share of </a:t>
            </a:r>
            <a:r>
              <a:rPr lang="fr-FR" sz="3500" dirty="0" err="1">
                <a:latin typeface="Garamond" panose="02020404030301010803" pitchFamily="18" charset="0"/>
              </a:rPr>
              <a:t>married</a:t>
            </a:r>
            <a:r>
              <a:rPr lang="fr-FR" sz="3500" dirty="0">
                <a:latin typeface="Garamond" panose="02020404030301010803" pitchFamily="18" charset="0"/>
              </a:rPr>
              <a:t> </a:t>
            </a:r>
            <a:r>
              <a:rPr lang="fr-FR" sz="3500" dirty="0" err="1">
                <a:latin typeface="Garamond" panose="02020404030301010803" pitchFamily="18" charset="0"/>
              </a:rPr>
              <a:t>persons</a:t>
            </a:r>
            <a:r>
              <a:rPr lang="fr-FR" sz="3500" dirty="0">
                <a:latin typeface="Garamond" panose="02020404030301010803" pitchFamily="18" charset="0"/>
              </a:rPr>
              <a:t> </a:t>
            </a:r>
            <a:r>
              <a:rPr lang="fr-FR" sz="3000" dirty="0">
                <a:latin typeface="Garamond" panose="02020404030301010803" pitchFamily="18" charset="0"/>
              </a:rPr>
              <a:t>(5 </a:t>
            </a:r>
            <a:r>
              <a:rPr lang="fr-FR" sz="3000" dirty="0" err="1">
                <a:latin typeface="Garamond" panose="02020404030301010803" pitchFamily="18" charset="0"/>
              </a:rPr>
              <a:t>years</a:t>
            </a:r>
            <a:r>
              <a:rPr lang="fr-FR" sz="3000" dirty="0">
                <a:latin typeface="Garamond" panose="02020404030301010803" pitchFamily="18" charset="0"/>
              </a:rPr>
              <a:t> </a:t>
            </a:r>
            <a:r>
              <a:rPr lang="fr-FR" sz="3000" dirty="0" err="1">
                <a:latin typeface="Garamond" panose="02020404030301010803" pitchFamily="18" charset="0"/>
              </a:rPr>
              <a:t>between</a:t>
            </a:r>
            <a:r>
              <a:rPr lang="fr-FR" sz="3000" dirty="0">
                <a:latin typeface="Garamond" panose="02020404030301010803" pitchFamily="18" charset="0"/>
              </a:rPr>
              <a:t> 1970-2011)</a:t>
            </a:r>
          </a:p>
          <a:p>
            <a:pPr marL="1143000" lvl="1" indent="-685800">
              <a:buFont typeface="Arial" panose="020B0604020202020204" pitchFamily="34" charset="0"/>
              <a:buChar char="•"/>
            </a:pPr>
            <a:r>
              <a:rPr lang="fr-FR" sz="3500" dirty="0">
                <a:latin typeface="Garamond" panose="02020404030301010803" pitchFamily="18" charset="0"/>
              </a:rPr>
              <a:t>Share of </a:t>
            </a:r>
            <a:r>
              <a:rPr lang="fr-FR" sz="3500" dirty="0" err="1">
                <a:latin typeface="Garamond" panose="02020404030301010803" pitchFamily="18" charset="0"/>
              </a:rPr>
              <a:t>unmarried</a:t>
            </a:r>
            <a:r>
              <a:rPr lang="fr-FR" sz="3500" dirty="0">
                <a:latin typeface="Garamond" panose="02020404030301010803" pitchFamily="18" charset="0"/>
              </a:rPr>
              <a:t> </a:t>
            </a:r>
            <a:r>
              <a:rPr lang="fr-FR" sz="3500" dirty="0" err="1">
                <a:latin typeface="Garamond" panose="02020404030301010803" pitchFamily="18" charset="0"/>
              </a:rPr>
              <a:t>persons</a:t>
            </a:r>
            <a:r>
              <a:rPr lang="fr-FR" sz="3500" dirty="0">
                <a:latin typeface="Garamond" panose="02020404030301010803" pitchFamily="18" charset="0"/>
              </a:rPr>
              <a:t> </a:t>
            </a:r>
            <a:r>
              <a:rPr lang="fr-FR" sz="3000" dirty="0">
                <a:latin typeface="Garamond" panose="02020404030301010803" pitchFamily="18" charset="0"/>
              </a:rPr>
              <a:t>(5 </a:t>
            </a:r>
            <a:r>
              <a:rPr lang="fr-FR" sz="3000" dirty="0" err="1">
                <a:latin typeface="Garamond" panose="02020404030301010803" pitchFamily="18" charset="0"/>
              </a:rPr>
              <a:t>years</a:t>
            </a:r>
            <a:r>
              <a:rPr lang="fr-FR" sz="3000" dirty="0">
                <a:latin typeface="Garamond" panose="02020404030301010803" pitchFamily="18" charset="0"/>
              </a:rPr>
              <a:t> </a:t>
            </a:r>
            <a:r>
              <a:rPr lang="fr-FR" sz="3000" dirty="0" err="1">
                <a:latin typeface="Garamond" panose="02020404030301010803" pitchFamily="18" charset="0"/>
              </a:rPr>
              <a:t>between</a:t>
            </a:r>
            <a:r>
              <a:rPr lang="fr-FR" sz="3000" dirty="0">
                <a:latin typeface="Garamond" panose="02020404030301010803" pitchFamily="18" charset="0"/>
              </a:rPr>
              <a:t> 1970-2011)</a:t>
            </a:r>
          </a:p>
          <a:p>
            <a:pPr marL="1143000" lvl="1" indent="-685800">
              <a:buFont typeface="Arial" panose="020B0604020202020204" pitchFamily="34" charset="0"/>
              <a:buChar char="•"/>
            </a:pPr>
            <a:r>
              <a:rPr lang="fr-FR" sz="3500" dirty="0">
                <a:latin typeface="Garamond" panose="02020404030301010803" pitchFamily="18" charset="0"/>
              </a:rPr>
              <a:t>Share of cohabitation out-of-</a:t>
            </a:r>
            <a:r>
              <a:rPr lang="fr-FR" sz="3500" dirty="0" err="1">
                <a:latin typeface="Garamond" panose="02020404030301010803" pitchFamily="18" charset="0"/>
              </a:rPr>
              <a:t>wedlock</a:t>
            </a:r>
            <a:r>
              <a:rPr lang="fr-FR" sz="3500" dirty="0">
                <a:latin typeface="Garamond" panose="02020404030301010803" pitchFamily="18" charset="0"/>
              </a:rPr>
              <a:t> </a:t>
            </a:r>
            <a:r>
              <a:rPr lang="fr-FR" sz="3500" dirty="0" err="1">
                <a:latin typeface="Garamond" panose="02020404030301010803" pitchFamily="18" charset="0"/>
              </a:rPr>
              <a:t>among</a:t>
            </a:r>
            <a:r>
              <a:rPr lang="fr-FR" sz="3500" dirty="0">
                <a:latin typeface="Garamond" panose="02020404030301010803" pitchFamily="18" charset="0"/>
              </a:rPr>
              <a:t> cohabitant couples </a:t>
            </a:r>
            <a:r>
              <a:rPr lang="fr-FR" sz="3000" dirty="0">
                <a:latin typeface="Garamond" panose="02020404030301010803" pitchFamily="18" charset="0"/>
              </a:rPr>
              <a:t>(3 </a:t>
            </a:r>
            <a:r>
              <a:rPr lang="fr-FR" sz="3000" dirty="0" err="1">
                <a:latin typeface="Garamond" panose="02020404030301010803" pitchFamily="18" charset="0"/>
              </a:rPr>
              <a:t>years</a:t>
            </a:r>
            <a:r>
              <a:rPr lang="fr-FR" sz="3000" dirty="0">
                <a:latin typeface="Garamond" panose="02020404030301010803" pitchFamily="18" charset="0"/>
              </a:rPr>
              <a:t> </a:t>
            </a:r>
            <a:r>
              <a:rPr lang="fr-FR" sz="3000" dirty="0" err="1">
                <a:latin typeface="Garamond" panose="02020404030301010803" pitchFamily="18" charset="0"/>
              </a:rPr>
              <a:t>between</a:t>
            </a:r>
            <a:r>
              <a:rPr lang="fr-FR" sz="3000" dirty="0">
                <a:latin typeface="Garamond" panose="02020404030301010803" pitchFamily="18" charset="0"/>
              </a:rPr>
              <a:t> 1991-2011)</a:t>
            </a:r>
          </a:p>
          <a:p>
            <a:pPr marL="1143000" lvl="1" indent="-685800">
              <a:buFont typeface="Arial" panose="020B0604020202020204" pitchFamily="34" charset="0"/>
              <a:buChar char="•"/>
            </a:pPr>
            <a:r>
              <a:rPr lang="fr-FR" sz="3500" dirty="0">
                <a:latin typeface="Garamond" panose="02020404030301010803" pitchFamily="18" charset="0"/>
              </a:rPr>
              <a:t>Share of single-parent </a:t>
            </a:r>
            <a:r>
              <a:rPr lang="fr-FR" sz="3000" dirty="0">
                <a:latin typeface="Garamond" panose="02020404030301010803" pitchFamily="18" charset="0"/>
              </a:rPr>
              <a:t>(3 </a:t>
            </a:r>
            <a:r>
              <a:rPr lang="fr-FR" sz="3000" dirty="0" err="1">
                <a:latin typeface="Garamond" panose="02020404030301010803" pitchFamily="18" charset="0"/>
              </a:rPr>
              <a:t>years</a:t>
            </a:r>
            <a:r>
              <a:rPr lang="fr-FR" sz="3000" dirty="0">
                <a:latin typeface="Garamond" panose="02020404030301010803" pitchFamily="18" charset="0"/>
              </a:rPr>
              <a:t> </a:t>
            </a:r>
            <a:r>
              <a:rPr lang="fr-FR" sz="3000" dirty="0" err="1">
                <a:latin typeface="Garamond" panose="02020404030301010803" pitchFamily="18" charset="0"/>
              </a:rPr>
              <a:t>between</a:t>
            </a:r>
            <a:r>
              <a:rPr lang="fr-FR" sz="3000" dirty="0">
                <a:latin typeface="Garamond" panose="02020404030301010803" pitchFamily="18" charset="0"/>
              </a:rPr>
              <a:t> 1991-2011)</a:t>
            </a:r>
          </a:p>
          <a:p>
            <a:pPr marL="685800" indent="-6858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fr-FR" sz="4500" dirty="0">
                <a:latin typeface="Garamond" panose="02020404030301010803" pitchFamily="18" charset="0"/>
              </a:rPr>
              <a:t>France:</a:t>
            </a:r>
          </a:p>
          <a:p>
            <a:pPr marL="1143000" lvl="1" indent="-685800">
              <a:buFont typeface="Arial" panose="020B0604020202020204" pitchFamily="34" charset="0"/>
              <a:buChar char="•"/>
            </a:pPr>
            <a:r>
              <a:rPr lang="fr-FR" sz="3500" dirty="0">
                <a:solidFill>
                  <a:srgbClr val="FF0000"/>
                </a:solidFill>
                <a:latin typeface="Garamond" panose="02020404030301010803" pitchFamily="18" charset="0"/>
              </a:rPr>
              <a:t>Share of </a:t>
            </a:r>
            <a:r>
              <a:rPr lang="fr-FR" sz="3500" dirty="0" err="1">
                <a:solidFill>
                  <a:srgbClr val="FF0000"/>
                </a:solidFill>
                <a:latin typeface="Garamond" panose="02020404030301010803" pitchFamily="18" charset="0"/>
              </a:rPr>
              <a:t>births</a:t>
            </a:r>
            <a:r>
              <a:rPr lang="fr-FR" sz="3500" dirty="0">
                <a:solidFill>
                  <a:srgbClr val="FF0000"/>
                </a:solidFill>
                <a:latin typeface="Garamond" panose="02020404030301010803" pitchFamily="18" charset="0"/>
              </a:rPr>
              <a:t> out-of-</a:t>
            </a:r>
            <a:r>
              <a:rPr lang="fr-FR" sz="3500" dirty="0" err="1">
                <a:solidFill>
                  <a:srgbClr val="FF0000"/>
                </a:solidFill>
                <a:latin typeface="Garamond" panose="02020404030301010803" pitchFamily="18" charset="0"/>
              </a:rPr>
              <a:t>wedlock</a:t>
            </a:r>
            <a:r>
              <a:rPr lang="fr-FR" sz="3500" dirty="0">
                <a:solidFill>
                  <a:srgbClr val="FF0000"/>
                </a:solidFill>
                <a:latin typeface="Garamond" panose="02020404030301010803" pitchFamily="18" charset="0"/>
              </a:rPr>
              <a:t> </a:t>
            </a:r>
            <a:r>
              <a:rPr lang="fr-FR" sz="3000" dirty="0">
                <a:solidFill>
                  <a:srgbClr val="FF0000"/>
                </a:solidFill>
                <a:latin typeface="Garamond" panose="02020404030301010803" pitchFamily="18" charset="0"/>
              </a:rPr>
              <a:t>(10 </a:t>
            </a:r>
            <a:r>
              <a:rPr lang="fr-FR" sz="3000" dirty="0" err="1">
                <a:solidFill>
                  <a:srgbClr val="FF0000"/>
                </a:solidFill>
                <a:latin typeface="Garamond" panose="02020404030301010803" pitchFamily="18" charset="0"/>
              </a:rPr>
              <a:t>periods</a:t>
            </a:r>
            <a:r>
              <a:rPr lang="fr-FR" sz="3000" dirty="0">
                <a:solidFill>
                  <a:srgbClr val="FF0000"/>
                </a:solidFill>
                <a:latin typeface="Garamond" panose="02020404030301010803" pitchFamily="18" charset="0"/>
              </a:rPr>
              <a:t> </a:t>
            </a:r>
            <a:r>
              <a:rPr lang="fr-FR" sz="3000" dirty="0" err="1">
                <a:solidFill>
                  <a:srgbClr val="FF0000"/>
                </a:solidFill>
                <a:latin typeface="Garamond" panose="02020404030301010803" pitchFamily="18" charset="0"/>
              </a:rPr>
              <a:t>between</a:t>
            </a:r>
            <a:r>
              <a:rPr lang="fr-FR" sz="3000" dirty="0">
                <a:solidFill>
                  <a:srgbClr val="FF0000"/>
                </a:solidFill>
                <a:latin typeface="Garamond" panose="02020404030301010803" pitchFamily="18" charset="0"/>
              </a:rPr>
              <a:t> 1968-2017)</a:t>
            </a:r>
          </a:p>
        </p:txBody>
      </p:sp>
    </p:spTree>
    <p:extLst>
      <p:ext uri="{BB962C8B-B14F-4D97-AF65-F5344CB8AC3E}">
        <p14:creationId xmlns:p14="http://schemas.microsoft.com/office/powerpoint/2010/main" val="11024371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77D9A80E-0B86-47C8-9023-DCC3F6A10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47207" y="6356350"/>
            <a:ext cx="2743200" cy="365125"/>
          </a:xfrm>
        </p:spPr>
        <p:txBody>
          <a:bodyPr/>
          <a:lstStyle/>
          <a:p>
            <a:fld id="{816BB26A-7BC5-4F39-8000-CEAC9EE4D0FB}" type="slidenum">
              <a:rPr lang="fr-FR" sz="2000" smtClean="0">
                <a:latin typeface="Garamond" panose="02020404030301010803" pitchFamily="18" charset="0"/>
              </a:rPr>
              <a:t>10</a:t>
            </a:fld>
            <a:endParaRPr lang="fr-FR" sz="2000" dirty="0">
              <a:latin typeface="Garamond" panose="02020404030301010803" pitchFamily="18" charset="0"/>
            </a:endParaRPr>
          </a:p>
        </p:txBody>
      </p:sp>
      <p:sp>
        <p:nvSpPr>
          <p:cNvPr id="4" name="Titre 1">
            <a:extLst>
              <a:ext uri="{FF2B5EF4-FFF2-40B4-BE49-F238E27FC236}">
                <a16:creationId xmlns:a16="http://schemas.microsoft.com/office/drawing/2014/main" id="{EB4127B9-345C-428A-83C1-5331EBB84DBE}"/>
              </a:ext>
            </a:extLst>
          </p:cNvPr>
          <p:cNvSpPr txBox="1">
            <a:spLocks/>
          </p:cNvSpPr>
          <p:nvPr/>
        </p:nvSpPr>
        <p:spPr>
          <a:xfrm>
            <a:off x="1083365" y="1119600"/>
            <a:ext cx="10025270" cy="12319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7200" b="1" cap="small" dirty="0">
                <a:latin typeface="Garamond" panose="02020404030301010803" pitchFamily="18" charset="0"/>
              </a:rPr>
              <a:t>4. </a:t>
            </a:r>
            <a:r>
              <a:rPr lang="fr-FR" sz="7200" b="1" cap="small" dirty="0" err="1">
                <a:latin typeface="Garamond" panose="02020404030301010803" pitchFamily="18" charset="0"/>
              </a:rPr>
              <a:t>Results</a:t>
            </a:r>
            <a:endParaRPr lang="fr-FR" sz="7200" b="1" cap="small" dirty="0"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90026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77D9A80E-0B86-47C8-9023-DCC3F6A10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47207" y="6356350"/>
            <a:ext cx="2743200" cy="365125"/>
          </a:xfrm>
        </p:spPr>
        <p:txBody>
          <a:bodyPr/>
          <a:lstStyle/>
          <a:p>
            <a:fld id="{816BB26A-7BC5-4F39-8000-CEAC9EE4D0FB}" type="slidenum">
              <a:rPr lang="fr-FR" sz="2000" smtClean="0">
                <a:latin typeface="Garamond" panose="02020404030301010803" pitchFamily="18" charset="0"/>
              </a:rPr>
              <a:t>11</a:t>
            </a:fld>
            <a:endParaRPr lang="fr-FR" sz="2000" dirty="0">
              <a:latin typeface="Garamond" panose="02020404030301010803" pitchFamily="18" charset="0"/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133D3D79-DBBF-42D9-8D00-EF579DC154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430" y="624336"/>
            <a:ext cx="7905139" cy="5732014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C58874E-772F-4443-B6CF-5985DD2771EC}"/>
              </a:ext>
            </a:extLst>
          </p:cNvPr>
          <p:cNvSpPr txBox="1"/>
          <p:nvPr/>
        </p:nvSpPr>
        <p:spPr>
          <a:xfrm>
            <a:off x="4393503" y="6406032"/>
            <a:ext cx="34049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latin typeface="Garamond" panose="02020404030301010803" pitchFamily="18" charset="0"/>
              </a:rPr>
              <a:t>Source: </a:t>
            </a:r>
            <a:r>
              <a:rPr lang="fr-FR" sz="2000" dirty="0" err="1">
                <a:latin typeface="Garamond" panose="02020404030301010803" pitchFamily="18" charset="0"/>
              </a:rPr>
              <a:t>Bleha</a:t>
            </a:r>
            <a:r>
              <a:rPr lang="fr-FR" sz="2000" dirty="0">
                <a:latin typeface="Garamond" panose="02020404030301010803" pitchFamily="18" charset="0"/>
              </a:rPr>
              <a:t> (2019)</a:t>
            </a:r>
            <a:endParaRPr lang="fr-FR" sz="2000" b="1" dirty="0">
              <a:latin typeface="Garamond" panose="02020404030301010803" pitchFamily="18" charset="0"/>
            </a:endParaRPr>
          </a:p>
        </p:txBody>
      </p:sp>
      <p:sp>
        <p:nvSpPr>
          <p:cNvPr id="9" name="Titre 1">
            <a:extLst>
              <a:ext uri="{FF2B5EF4-FFF2-40B4-BE49-F238E27FC236}">
                <a16:creationId xmlns:a16="http://schemas.microsoft.com/office/drawing/2014/main" id="{FD0B321B-BC2F-46B4-AFBC-D1228822EF12}"/>
              </a:ext>
            </a:extLst>
          </p:cNvPr>
          <p:cNvSpPr txBox="1">
            <a:spLocks/>
          </p:cNvSpPr>
          <p:nvPr/>
        </p:nvSpPr>
        <p:spPr>
          <a:xfrm>
            <a:off x="151200" y="120580"/>
            <a:ext cx="1476633" cy="4540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2000" b="1" cap="small" dirty="0">
                <a:latin typeface="Garamond" panose="02020404030301010803" pitchFamily="18" charset="0"/>
              </a:rPr>
              <a:t>4. </a:t>
            </a:r>
            <a:r>
              <a:rPr lang="fr-FR" sz="2000" b="1" cap="small" dirty="0" err="1">
                <a:latin typeface="Garamond" panose="02020404030301010803" pitchFamily="18" charset="0"/>
              </a:rPr>
              <a:t>Results</a:t>
            </a:r>
            <a:endParaRPr lang="fr-FR" sz="2000" b="1" cap="small" dirty="0"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212862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77D9A80E-0B86-47C8-9023-DCC3F6A10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47207" y="6356350"/>
            <a:ext cx="2743200" cy="365125"/>
          </a:xfrm>
        </p:spPr>
        <p:txBody>
          <a:bodyPr/>
          <a:lstStyle/>
          <a:p>
            <a:fld id="{816BB26A-7BC5-4F39-8000-CEAC9EE4D0FB}" type="slidenum">
              <a:rPr lang="fr-FR" sz="2000" smtClean="0">
                <a:latin typeface="Garamond" panose="02020404030301010803" pitchFamily="18" charset="0"/>
              </a:rPr>
              <a:t>12</a:t>
            </a:fld>
            <a:endParaRPr lang="fr-FR" sz="2000" dirty="0">
              <a:latin typeface="Garamond" panose="02020404030301010803" pitchFamily="18" charset="0"/>
            </a:endParaRPr>
          </a:p>
        </p:txBody>
      </p:sp>
      <p:sp>
        <p:nvSpPr>
          <p:cNvPr id="4" name="Titre 1">
            <a:extLst>
              <a:ext uri="{FF2B5EF4-FFF2-40B4-BE49-F238E27FC236}">
                <a16:creationId xmlns:a16="http://schemas.microsoft.com/office/drawing/2014/main" id="{EB4127B9-345C-428A-83C1-5331EBB84DBE}"/>
              </a:ext>
            </a:extLst>
          </p:cNvPr>
          <p:cNvSpPr txBox="1">
            <a:spLocks/>
          </p:cNvSpPr>
          <p:nvPr/>
        </p:nvSpPr>
        <p:spPr>
          <a:xfrm>
            <a:off x="151200" y="120580"/>
            <a:ext cx="1476633" cy="4540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2000" b="1" cap="small" dirty="0">
                <a:latin typeface="Garamond" panose="02020404030301010803" pitchFamily="18" charset="0"/>
              </a:rPr>
              <a:t>4. </a:t>
            </a:r>
            <a:r>
              <a:rPr lang="fr-FR" sz="2000" b="1" cap="small" dirty="0" err="1">
                <a:latin typeface="Garamond" panose="02020404030301010803" pitchFamily="18" charset="0"/>
              </a:rPr>
              <a:t>Results</a:t>
            </a:r>
            <a:endParaRPr lang="fr-FR" sz="2000" b="1" cap="small" dirty="0">
              <a:latin typeface="Garamond" panose="02020404030301010803" pitchFamily="18" charset="0"/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44C6D700-47A5-4447-9A7F-58A29E8889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89" y="41577"/>
            <a:ext cx="3993144" cy="3438073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22E3F4DE-959B-4C48-BB58-2CF4D8C6B0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8011" y="43005"/>
            <a:ext cx="3993144" cy="3438073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EC364E6B-3308-4889-8B22-9A60FFF00E5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7733" y="41576"/>
            <a:ext cx="3993144" cy="3438073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720BBB75-DE54-4BBE-84D5-EB110ADDA6B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150" y="3562803"/>
            <a:ext cx="3993144" cy="3438073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B945D759-3D6B-4649-A760-F303BF794B6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5173" y="3562803"/>
            <a:ext cx="3993144" cy="3438073"/>
          </a:xfrm>
          <a:prstGeom prst="rect">
            <a:avLst/>
          </a:prstGeom>
        </p:spPr>
      </p:pic>
      <p:sp>
        <p:nvSpPr>
          <p:cNvPr id="9" name="Ellipse 8">
            <a:extLst>
              <a:ext uri="{FF2B5EF4-FFF2-40B4-BE49-F238E27FC236}">
                <a16:creationId xmlns:a16="http://schemas.microsoft.com/office/drawing/2014/main" id="{2B474AA4-F199-47A9-BE9F-78DDE8A05459}"/>
              </a:ext>
            </a:extLst>
          </p:cNvPr>
          <p:cNvSpPr/>
          <p:nvPr/>
        </p:nvSpPr>
        <p:spPr>
          <a:xfrm rot="1915729">
            <a:off x="4513379" y="734815"/>
            <a:ext cx="917986" cy="935371"/>
          </a:xfrm>
          <a:prstGeom prst="ellipse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9595BC87-FAD6-43B5-97C1-A65B8EBB3EF3}"/>
              </a:ext>
            </a:extLst>
          </p:cNvPr>
          <p:cNvSpPr/>
          <p:nvPr/>
        </p:nvSpPr>
        <p:spPr>
          <a:xfrm rot="1915729">
            <a:off x="6363074" y="653254"/>
            <a:ext cx="917986" cy="935371"/>
          </a:xfrm>
          <a:prstGeom prst="ellipse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extLst>
              <a:ext uri="{FF2B5EF4-FFF2-40B4-BE49-F238E27FC236}">
                <a16:creationId xmlns:a16="http://schemas.microsoft.com/office/drawing/2014/main" id="{BF32BE63-0700-479D-A872-BBA02674F402}"/>
              </a:ext>
            </a:extLst>
          </p:cNvPr>
          <p:cNvSpPr/>
          <p:nvPr/>
        </p:nvSpPr>
        <p:spPr>
          <a:xfrm rot="1915729">
            <a:off x="6843909" y="1699553"/>
            <a:ext cx="917986" cy="1608372"/>
          </a:xfrm>
          <a:prstGeom prst="ellipse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E7718CEF-D6DD-4847-9622-FC502C1BF7E1}"/>
              </a:ext>
            </a:extLst>
          </p:cNvPr>
          <p:cNvSpPr/>
          <p:nvPr/>
        </p:nvSpPr>
        <p:spPr>
          <a:xfrm>
            <a:off x="6441023" y="4409954"/>
            <a:ext cx="1191309" cy="686176"/>
          </a:xfrm>
          <a:prstGeom prst="ellipse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extLst>
              <a:ext uri="{FF2B5EF4-FFF2-40B4-BE49-F238E27FC236}">
                <a16:creationId xmlns:a16="http://schemas.microsoft.com/office/drawing/2014/main" id="{0F9F4906-6C45-49FB-8722-9D3813469A64}"/>
              </a:ext>
            </a:extLst>
          </p:cNvPr>
          <p:cNvSpPr/>
          <p:nvPr/>
        </p:nvSpPr>
        <p:spPr>
          <a:xfrm rot="1915729">
            <a:off x="8541224" y="4141513"/>
            <a:ext cx="728200" cy="935371"/>
          </a:xfrm>
          <a:prstGeom prst="ellipse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AD199B58-8F2C-40C9-844C-EDA4DEDD22D4}"/>
              </a:ext>
            </a:extLst>
          </p:cNvPr>
          <p:cNvSpPr/>
          <p:nvPr/>
        </p:nvSpPr>
        <p:spPr>
          <a:xfrm rot="1915729">
            <a:off x="9204293" y="5317144"/>
            <a:ext cx="593624" cy="1608372"/>
          </a:xfrm>
          <a:prstGeom prst="ellipse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extLst>
              <a:ext uri="{FF2B5EF4-FFF2-40B4-BE49-F238E27FC236}">
                <a16:creationId xmlns:a16="http://schemas.microsoft.com/office/drawing/2014/main" id="{3BDB9892-BE21-4FEF-A4D3-6F1C3BB2476B}"/>
              </a:ext>
            </a:extLst>
          </p:cNvPr>
          <p:cNvSpPr/>
          <p:nvPr/>
        </p:nvSpPr>
        <p:spPr>
          <a:xfrm rot="15820997">
            <a:off x="2106321" y="773746"/>
            <a:ext cx="453979" cy="225554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9" name="Connecteur droit avec flèche 18">
            <a:extLst>
              <a:ext uri="{FF2B5EF4-FFF2-40B4-BE49-F238E27FC236}">
                <a16:creationId xmlns:a16="http://schemas.microsoft.com/office/drawing/2014/main" id="{649B7642-01BD-4A91-A854-B6D00EE6F879}"/>
              </a:ext>
            </a:extLst>
          </p:cNvPr>
          <p:cNvCxnSpPr>
            <a:cxnSpLocks/>
          </p:cNvCxnSpPr>
          <p:nvPr/>
        </p:nvCxnSpPr>
        <p:spPr>
          <a:xfrm flipH="1" flipV="1">
            <a:off x="1716738" y="775505"/>
            <a:ext cx="405432" cy="92756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cteur droit avec flèche 19">
            <a:extLst>
              <a:ext uri="{FF2B5EF4-FFF2-40B4-BE49-F238E27FC236}">
                <a16:creationId xmlns:a16="http://schemas.microsoft.com/office/drawing/2014/main" id="{78BFEA94-75FF-4D92-808B-CEAC920D59D5}"/>
              </a:ext>
            </a:extLst>
          </p:cNvPr>
          <p:cNvCxnSpPr>
            <a:cxnSpLocks/>
          </p:cNvCxnSpPr>
          <p:nvPr/>
        </p:nvCxnSpPr>
        <p:spPr>
          <a:xfrm>
            <a:off x="2545080" y="2110740"/>
            <a:ext cx="201073" cy="331518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riangle isocèle 29">
            <a:extLst>
              <a:ext uri="{FF2B5EF4-FFF2-40B4-BE49-F238E27FC236}">
                <a16:creationId xmlns:a16="http://schemas.microsoft.com/office/drawing/2014/main" id="{52F0A81C-CCF0-40A5-9CCB-83A8AE4438FE}"/>
              </a:ext>
            </a:extLst>
          </p:cNvPr>
          <p:cNvSpPr/>
          <p:nvPr/>
        </p:nvSpPr>
        <p:spPr>
          <a:xfrm rot="9005799">
            <a:off x="5386715" y="751460"/>
            <a:ext cx="1021009" cy="813746"/>
          </a:xfrm>
          <a:prstGeom prst="triangl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1" name="Ellipse 30">
            <a:extLst>
              <a:ext uri="{FF2B5EF4-FFF2-40B4-BE49-F238E27FC236}">
                <a16:creationId xmlns:a16="http://schemas.microsoft.com/office/drawing/2014/main" id="{1A692305-9C9D-4D2D-9A27-9EDAB2798851}"/>
              </a:ext>
            </a:extLst>
          </p:cNvPr>
          <p:cNvSpPr/>
          <p:nvPr/>
        </p:nvSpPr>
        <p:spPr>
          <a:xfrm>
            <a:off x="1762760" y="1244600"/>
            <a:ext cx="284480" cy="28448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Ellipse 31">
            <a:extLst>
              <a:ext uri="{FF2B5EF4-FFF2-40B4-BE49-F238E27FC236}">
                <a16:creationId xmlns:a16="http://schemas.microsoft.com/office/drawing/2014/main" id="{92EE33E3-40E1-4B57-9FA1-71CF68A9DDD8}"/>
              </a:ext>
            </a:extLst>
          </p:cNvPr>
          <p:cNvSpPr/>
          <p:nvPr/>
        </p:nvSpPr>
        <p:spPr>
          <a:xfrm>
            <a:off x="1771952" y="613774"/>
            <a:ext cx="284480" cy="28448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Ellipse 32">
            <a:extLst>
              <a:ext uri="{FF2B5EF4-FFF2-40B4-BE49-F238E27FC236}">
                <a16:creationId xmlns:a16="http://schemas.microsoft.com/office/drawing/2014/main" id="{D1990289-8A59-470A-91DF-C520F9E42A73}"/>
              </a:ext>
            </a:extLst>
          </p:cNvPr>
          <p:cNvSpPr/>
          <p:nvPr/>
        </p:nvSpPr>
        <p:spPr>
          <a:xfrm>
            <a:off x="1144304" y="887689"/>
            <a:ext cx="284480" cy="28448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Ellipse 34">
            <a:extLst>
              <a:ext uri="{FF2B5EF4-FFF2-40B4-BE49-F238E27FC236}">
                <a16:creationId xmlns:a16="http://schemas.microsoft.com/office/drawing/2014/main" id="{FFAAD939-A6AC-4877-9E25-607E737737CE}"/>
              </a:ext>
            </a:extLst>
          </p:cNvPr>
          <p:cNvSpPr/>
          <p:nvPr/>
        </p:nvSpPr>
        <p:spPr>
          <a:xfrm>
            <a:off x="695718" y="603209"/>
            <a:ext cx="284480" cy="28448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Ellipse 35">
            <a:extLst>
              <a:ext uri="{FF2B5EF4-FFF2-40B4-BE49-F238E27FC236}">
                <a16:creationId xmlns:a16="http://schemas.microsoft.com/office/drawing/2014/main" id="{FAF30757-7AE1-4127-87B5-4967452D31FA}"/>
              </a:ext>
            </a:extLst>
          </p:cNvPr>
          <p:cNvSpPr/>
          <p:nvPr/>
        </p:nvSpPr>
        <p:spPr>
          <a:xfrm>
            <a:off x="1380908" y="1799611"/>
            <a:ext cx="284480" cy="28448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Ellipse 36">
            <a:extLst>
              <a:ext uri="{FF2B5EF4-FFF2-40B4-BE49-F238E27FC236}">
                <a16:creationId xmlns:a16="http://schemas.microsoft.com/office/drawing/2014/main" id="{5576EB32-4889-46F1-BB56-8C28F717E27D}"/>
              </a:ext>
            </a:extLst>
          </p:cNvPr>
          <p:cNvSpPr/>
          <p:nvPr/>
        </p:nvSpPr>
        <p:spPr>
          <a:xfrm>
            <a:off x="2266347" y="1784684"/>
            <a:ext cx="284480" cy="28448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Ellipse 37">
            <a:extLst>
              <a:ext uri="{FF2B5EF4-FFF2-40B4-BE49-F238E27FC236}">
                <a16:creationId xmlns:a16="http://schemas.microsoft.com/office/drawing/2014/main" id="{F5EDD09F-1CD6-44D4-A86C-0B7101399A9A}"/>
              </a:ext>
            </a:extLst>
          </p:cNvPr>
          <p:cNvSpPr/>
          <p:nvPr/>
        </p:nvSpPr>
        <p:spPr>
          <a:xfrm>
            <a:off x="1837690" y="1842131"/>
            <a:ext cx="284480" cy="28448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Ellipse 38">
            <a:extLst>
              <a:ext uri="{FF2B5EF4-FFF2-40B4-BE49-F238E27FC236}">
                <a16:creationId xmlns:a16="http://schemas.microsoft.com/office/drawing/2014/main" id="{D434A3B1-BB66-431E-A5BD-B52F56C43BE5}"/>
              </a:ext>
            </a:extLst>
          </p:cNvPr>
          <p:cNvSpPr/>
          <p:nvPr/>
        </p:nvSpPr>
        <p:spPr>
          <a:xfrm>
            <a:off x="2924956" y="1529080"/>
            <a:ext cx="284480" cy="28448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497101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 animBg="1"/>
      <p:bldP spid="15" grpId="0" animBg="1"/>
      <p:bldP spid="16" grpId="0" animBg="1"/>
      <p:bldP spid="17" grpId="0" animBg="1"/>
      <p:bldP spid="18" grpId="0" animBg="1"/>
      <p:bldP spid="30" grpId="0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77D9A80E-0B86-47C8-9023-DCC3F6A10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47207" y="6356350"/>
            <a:ext cx="2743200" cy="365125"/>
          </a:xfrm>
        </p:spPr>
        <p:txBody>
          <a:bodyPr/>
          <a:lstStyle/>
          <a:p>
            <a:fld id="{816BB26A-7BC5-4F39-8000-CEAC9EE4D0FB}" type="slidenum">
              <a:rPr lang="fr-FR" sz="2000" smtClean="0">
                <a:latin typeface="Garamond" panose="02020404030301010803" pitchFamily="18" charset="0"/>
              </a:rPr>
              <a:t>13</a:t>
            </a:fld>
            <a:endParaRPr lang="fr-FR" sz="2000" dirty="0">
              <a:latin typeface="Garamond" panose="02020404030301010803" pitchFamily="18" charset="0"/>
            </a:endParaRPr>
          </a:p>
        </p:txBody>
      </p:sp>
      <p:sp>
        <p:nvSpPr>
          <p:cNvPr id="4" name="Titre 1">
            <a:extLst>
              <a:ext uri="{FF2B5EF4-FFF2-40B4-BE49-F238E27FC236}">
                <a16:creationId xmlns:a16="http://schemas.microsoft.com/office/drawing/2014/main" id="{EB4127B9-345C-428A-83C1-5331EBB84DBE}"/>
              </a:ext>
            </a:extLst>
          </p:cNvPr>
          <p:cNvSpPr txBox="1">
            <a:spLocks/>
          </p:cNvSpPr>
          <p:nvPr/>
        </p:nvSpPr>
        <p:spPr>
          <a:xfrm>
            <a:off x="151200" y="120580"/>
            <a:ext cx="1476633" cy="4540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2000" b="1" cap="small" dirty="0">
                <a:latin typeface="Garamond" panose="02020404030301010803" pitchFamily="18" charset="0"/>
              </a:rPr>
              <a:t>4. </a:t>
            </a:r>
            <a:r>
              <a:rPr lang="fr-FR" sz="2000" b="1" cap="small" dirty="0" err="1">
                <a:latin typeface="Garamond" panose="02020404030301010803" pitchFamily="18" charset="0"/>
              </a:rPr>
              <a:t>Results</a:t>
            </a:r>
            <a:endParaRPr lang="fr-FR" sz="2000" b="1" cap="small" dirty="0">
              <a:latin typeface="Garamond" panose="02020404030301010803" pitchFamily="18" charset="0"/>
            </a:endParaRPr>
          </a:p>
        </p:txBody>
      </p:sp>
      <p:pic>
        <p:nvPicPr>
          <p:cNvPr id="5" name="Image 4" descr="Une image contenant texte, carte&#10;&#10;Description générée automatiquement">
            <a:extLst>
              <a:ext uri="{FF2B5EF4-FFF2-40B4-BE49-F238E27FC236}">
                <a16:creationId xmlns:a16="http://schemas.microsoft.com/office/drawing/2014/main" id="{E0A48E7C-A284-418C-9A6F-8B1A057BF2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868" y="1706904"/>
            <a:ext cx="3875062" cy="3805198"/>
          </a:xfrm>
          <a:prstGeom prst="rect">
            <a:avLst/>
          </a:prstGeom>
        </p:spPr>
      </p:pic>
      <p:pic>
        <p:nvPicPr>
          <p:cNvPr id="6" name="Image 5" descr="Une image contenant texte, carte&#10;&#10;Description générée automatiquement">
            <a:extLst>
              <a:ext uri="{FF2B5EF4-FFF2-40B4-BE49-F238E27FC236}">
                <a16:creationId xmlns:a16="http://schemas.microsoft.com/office/drawing/2014/main" id="{28DA9739-BC4E-409C-99D2-EC55C9C466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9275" y="1706904"/>
            <a:ext cx="3875062" cy="3805198"/>
          </a:xfrm>
          <a:prstGeom prst="rect">
            <a:avLst/>
          </a:prstGeom>
        </p:spPr>
      </p:pic>
      <p:pic>
        <p:nvPicPr>
          <p:cNvPr id="7" name="Image 6" descr="Une image contenant texte, carte&#10;&#10;Description générée automatiquement">
            <a:extLst>
              <a:ext uri="{FF2B5EF4-FFF2-40B4-BE49-F238E27FC236}">
                <a16:creationId xmlns:a16="http://schemas.microsoft.com/office/drawing/2014/main" id="{8AD9AFAE-FBA8-4F3A-AA1D-DC7A7327662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2682" y="1706904"/>
            <a:ext cx="3875062" cy="3805198"/>
          </a:xfrm>
          <a:prstGeom prst="rect">
            <a:avLst/>
          </a:prstGeom>
        </p:spPr>
      </p:pic>
      <p:sp>
        <p:nvSpPr>
          <p:cNvPr id="12" name="Ellipse 11">
            <a:extLst>
              <a:ext uri="{FF2B5EF4-FFF2-40B4-BE49-F238E27FC236}">
                <a16:creationId xmlns:a16="http://schemas.microsoft.com/office/drawing/2014/main" id="{DB1F18D0-D915-40F1-A28C-A4126B02D68D}"/>
              </a:ext>
            </a:extLst>
          </p:cNvPr>
          <p:cNvSpPr/>
          <p:nvPr/>
        </p:nvSpPr>
        <p:spPr>
          <a:xfrm>
            <a:off x="2740914" y="4254222"/>
            <a:ext cx="701040" cy="536448"/>
          </a:xfrm>
          <a:prstGeom prst="ellipse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4" name="Connecteur droit avec flèche 13">
            <a:extLst>
              <a:ext uri="{FF2B5EF4-FFF2-40B4-BE49-F238E27FC236}">
                <a16:creationId xmlns:a16="http://schemas.microsoft.com/office/drawing/2014/main" id="{71CA8E87-B0E9-40B6-9642-2871071EEFC9}"/>
              </a:ext>
            </a:extLst>
          </p:cNvPr>
          <p:cNvCxnSpPr/>
          <p:nvPr/>
        </p:nvCxnSpPr>
        <p:spPr>
          <a:xfrm flipH="1">
            <a:off x="2043624" y="4444643"/>
            <a:ext cx="697290" cy="341376"/>
          </a:xfrm>
          <a:prstGeom prst="straightConnector1">
            <a:avLst/>
          </a:prstGeom>
          <a:ln w="28575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Ellipse 14">
            <a:extLst>
              <a:ext uri="{FF2B5EF4-FFF2-40B4-BE49-F238E27FC236}">
                <a16:creationId xmlns:a16="http://schemas.microsoft.com/office/drawing/2014/main" id="{8BEBAB35-AD5E-40C0-A688-7105464AD886}"/>
              </a:ext>
            </a:extLst>
          </p:cNvPr>
          <p:cNvSpPr/>
          <p:nvPr/>
        </p:nvSpPr>
        <p:spPr>
          <a:xfrm rot="18922901">
            <a:off x="1815464" y="2338217"/>
            <a:ext cx="695871" cy="1249680"/>
          </a:xfrm>
          <a:prstGeom prst="ellipse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6" name="Connecteur droit avec flèche 15">
            <a:extLst>
              <a:ext uri="{FF2B5EF4-FFF2-40B4-BE49-F238E27FC236}">
                <a16:creationId xmlns:a16="http://schemas.microsoft.com/office/drawing/2014/main" id="{5587C407-2900-47F1-AA91-A265CCB10383}"/>
              </a:ext>
            </a:extLst>
          </p:cNvPr>
          <p:cNvCxnSpPr>
            <a:cxnSpLocks/>
            <a:stCxn id="15" idx="3"/>
          </p:cNvCxnSpPr>
          <p:nvPr/>
        </p:nvCxnSpPr>
        <p:spPr>
          <a:xfrm flipH="1">
            <a:off x="1689448" y="3450357"/>
            <a:ext cx="609161" cy="994286"/>
          </a:xfrm>
          <a:prstGeom prst="straightConnector1">
            <a:avLst/>
          </a:prstGeom>
          <a:ln w="28575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eur droit avec flèche 16">
            <a:extLst>
              <a:ext uri="{FF2B5EF4-FFF2-40B4-BE49-F238E27FC236}">
                <a16:creationId xmlns:a16="http://schemas.microsoft.com/office/drawing/2014/main" id="{FBFDCCB5-4EA5-48FE-86FD-EF5EEC7B2533}"/>
              </a:ext>
            </a:extLst>
          </p:cNvPr>
          <p:cNvCxnSpPr>
            <a:cxnSpLocks/>
          </p:cNvCxnSpPr>
          <p:nvPr/>
        </p:nvCxnSpPr>
        <p:spPr>
          <a:xfrm flipV="1">
            <a:off x="2578608" y="2553637"/>
            <a:ext cx="213360" cy="360251"/>
          </a:xfrm>
          <a:prstGeom prst="straightConnector1">
            <a:avLst/>
          </a:prstGeom>
          <a:ln w="28575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Ellipse 25">
            <a:extLst>
              <a:ext uri="{FF2B5EF4-FFF2-40B4-BE49-F238E27FC236}">
                <a16:creationId xmlns:a16="http://schemas.microsoft.com/office/drawing/2014/main" id="{5D0CC3BE-B891-4955-A9C8-4AD29C825B6B}"/>
              </a:ext>
            </a:extLst>
          </p:cNvPr>
          <p:cNvSpPr/>
          <p:nvPr/>
        </p:nvSpPr>
        <p:spPr>
          <a:xfrm rot="1915729">
            <a:off x="8503921" y="2834724"/>
            <a:ext cx="1261872" cy="69523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Ellipse 26">
            <a:extLst>
              <a:ext uri="{FF2B5EF4-FFF2-40B4-BE49-F238E27FC236}">
                <a16:creationId xmlns:a16="http://schemas.microsoft.com/office/drawing/2014/main" id="{AEC2DD7A-43F4-47DE-9893-7A0567916EAC}"/>
              </a:ext>
            </a:extLst>
          </p:cNvPr>
          <p:cNvSpPr/>
          <p:nvPr/>
        </p:nvSpPr>
        <p:spPr>
          <a:xfrm rot="1915729">
            <a:off x="10271651" y="3514042"/>
            <a:ext cx="886974" cy="69523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Ellipse 27">
            <a:extLst>
              <a:ext uri="{FF2B5EF4-FFF2-40B4-BE49-F238E27FC236}">
                <a16:creationId xmlns:a16="http://schemas.microsoft.com/office/drawing/2014/main" id="{5815266A-76C2-4A90-B5BF-E3F3E5D1B0BC}"/>
              </a:ext>
            </a:extLst>
          </p:cNvPr>
          <p:cNvSpPr/>
          <p:nvPr/>
        </p:nvSpPr>
        <p:spPr>
          <a:xfrm rot="1915729">
            <a:off x="9959812" y="4023865"/>
            <a:ext cx="618251" cy="69523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Ellipse 28">
            <a:extLst>
              <a:ext uri="{FF2B5EF4-FFF2-40B4-BE49-F238E27FC236}">
                <a16:creationId xmlns:a16="http://schemas.microsoft.com/office/drawing/2014/main" id="{4CC03C1E-F178-44DB-8D82-AFC9724D2068}"/>
              </a:ext>
            </a:extLst>
          </p:cNvPr>
          <p:cNvSpPr/>
          <p:nvPr/>
        </p:nvSpPr>
        <p:spPr>
          <a:xfrm rot="1915729">
            <a:off x="9092807" y="4346648"/>
            <a:ext cx="618251" cy="50935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Ellipse 29">
            <a:extLst>
              <a:ext uri="{FF2B5EF4-FFF2-40B4-BE49-F238E27FC236}">
                <a16:creationId xmlns:a16="http://schemas.microsoft.com/office/drawing/2014/main" id="{3F2786DA-BA30-4A81-BFA4-0D3F7AB328E6}"/>
              </a:ext>
            </a:extLst>
          </p:cNvPr>
          <p:cNvSpPr/>
          <p:nvPr/>
        </p:nvSpPr>
        <p:spPr>
          <a:xfrm rot="6823953">
            <a:off x="11063145" y="2445223"/>
            <a:ext cx="299072" cy="69523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3905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77D9A80E-0B86-47C8-9023-DCC3F6A10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47207" y="6356350"/>
            <a:ext cx="2743200" cy="365125"/>
          </a:xfrm>
        </p:spPr>
        <p:txBody>
          <a:bodyPr/>
          <a:lstStyle/>
          <a:p>
            <a:fld id="{816BB26A-7BC5-4F39-8000-CEAC9EE4D0FB}" type="slidenum">
              <a:rPr lang="fr-FR" sz="2000" smtClean="0">
                <a:latin typeface="Garamond" panose="02020404030301010803" pitchFamily="18" charset="0"/>
              </a:rPr>
              <a:t>14</a:t>
            </a:fld>
            <a:endParaRPr lang="fr-FR" sz="2000" dirty="0">
              <a:latin typeface="Garamond" panose="02020404030301010803" pitchFamily="18" charset="0"/>
            </a:endParaRPr>
          </a:p>
        </p:txBody>
      </p:sp>
      <p:sp>
        <p:nvSpPr>
          <p:cNvPr id="4" name="Titre 1">
            <a:extLst>
              <a:ext uri="{FF2B5EF4-FFF2-40B4-BE49-F238E27FC236}">
                <a16:creationId xmlns:a16="http://schemas.microsoft.com/office/drawing/2014/main" id="{EB4127B9-345C-428A-83C1-5331EBB84DBE}"/>
              </a:ext>
            </a:extLst>
          </p:cNvPr>
          <p:cNvSpPr txBox="1">
            <a:spLocks/>
          </p:cNvSpPr>
          <p:nvPr/>
        </p:nvSpPr>
        <p:spPr>
          <a:xfrm>
            <a:off x="151200" y="120580"/>
            <a:ext cx="1476633" cy="4540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2000" b="1" cap="small" dirty="0">
                <a:latin typeface="Garamond" panose="02020404030301010803" pitchFamily="18" charset="0"/>
              </a:rPr>
              <a:t>4. </a:t>
            </a:r>
            <a:r>
              <a:rPr lang="fr-FR" sz="2000" b="1" cap="small" dirty="0" err="1">
                <a:latin typeface="Garamond" panose="02020404030301010803" pitchFamily="18" charset="0"/>
              </a:rPr>
              <a:t>Results</a:t>
            </a:r>
            <a:endParaRPr lang="fr-FR" sz="2000" b="1" cap="small" dirty="0">
              <a:latin typeface="Garamond" panose="02020404030301010803" pitchFamily="18" charset="0"/>
            </a:endParaRPr>
          </a:p>
        </p:txBody>
      </p:sp>
      <p:pic>
        <p:nvPicPr>
          <p:cNvPr id="5" name="Image 4" descr="Une image contenant texte, carte&#10;&#10;Description générée automatiquement">
            <a:extLst>
              <a:ext uri="{FF2B5EF4-FFF2-40B4-BE49-F238E27FC236}">
                <a16:creationId xmlns:a16="http://schemas.microsoft.com/office/drawing/2014/main" id="{06E5FB14-A0DB-40D8-8C3D-C4C8BF61F7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800" y="1706400"/>
            <a:ext cx="3875065" cy="3805200"/>
          </a:xfrm>
          <a:prstGeom prst="rect">
            <a:avLst/>
          </a:prstGeom>
        </p:spPr>
      </p:pic>
      <p:pic>
        <p:nvPicPr>
          <p:cNvPr id="6" name="Image 5" descr="Une image contenant texte, carte&#10;&#10;Description générée automatiquement">
            <a:extLst>
              <a:ext uri="{FF2B5EF4-FFF2-40B4-BE49-F238E27FC236}">
                <a16:creationId xmlns:a16="http://schemas.microsoft.com/office/drawing/2014/main" id="{09902AA8-6E2C-4D9A-A28D-12C13D7263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000" y="1706400"/>
            <a:ext cx="3875065" cy="3805200"/>
          </a:xfrm>
          <a:prstGeom prst="rect">
            <a:avLst/>
          </a:prstGeom>
        </p:spPr>
      </p:pic>
      <p:pic>
        <p:nvPicPr>
          <p:cNvPr id="7" name="Image 6" descr="Une image contenant texte, carte&#10;&#10;Description générée automatiquement">
            <a:extLst>
              <a:ext uri="{FF2B5EF4-FFF2-40B4-BE49-F238E27FC236}">
                <a16:creationId xmlns:a16="http://schemas.microsoft.com/office/drawing/2014/main" id="{D038D22E-CB76-4A5F-9BCA-8A39EACB44F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3200" y="1706400"/>
            <a:ext cx="3875065" cy="3805200"/>
          </a:xfrm>
          <a:prstGeom prst="rect">
            <a:avLst/>
          </a:prstGeom>
        </p:spPr>
      </p:pic>
      <p:sp>
        <p:nvSpPr>
          <p:cNvPr id="18" name="Ellipse 17">
            <a:extLst>
              <a:ext uri="{FF2B5EF4-FFF2-40B4-BE49-F238E27FC236}">
                <a16:creationId xmlns:a16="http://schemas.microsoft.com/office/drawing/2014/main" id="{F253AEC4-1390-4FBF-825A-20159B0533BC}"/>
              </a:ext>
            </a:extLst>
          </p:cNvPr>
          <p:cNvSpPr/>
          <p:nvPr/>
        </p:nvSpPr>
        <p:spPr>
          <a:xfrm rot="1915729">
            <a:off x="4974032" y="2931464"/>
            <a:ext cx="760561" cy="73399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Ellipse 18">
            <a:extLst>
              <a:ext uri="{FF2B5EF4-FFF2-40B4-BE49-F238E27FC236}">
                <a16:creationId xmlns:a16="http://schemas.microsoft.com/office/drawing/2014/main" id="{559CB074-55B4-4840-A438-7D2A51E68F2F}"/>
              </a:ext>
            </a:extLst>
          </p:cNvPr>
          <p:cNvSpPr/>
          <p:nvPr/>
        </p:nvSpPr>
        <p:spPr>
          <a:xfrm rot="1915729">
            <a:off x="6415008" y="3687020"/>
            <a:ext cx="638063" cy="55794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extLst>
              <a:ext uri="{FF2B5EF4-FFF2-40B4-BE49-F238E27FC236}">
                <a16:creationId xmlns:a16="http://schemas.microsoft.com/office/drawing/2014/main" id="{4EDF722F-9801-4013-B333-F3850C12685D}"/>
              </a:ext>
            </a:extLst>
          </p:cNvPr>
          <p:cNvSpPr/>
          <p:nvPr/>
        </p:nvSpPr>
        <p:spPr>
          <a:xfrm rot="1915729">
            <a:off x="6042108" y="3984878"/>
            <a:ext cx="419122" cy="69523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extLst>
              <a:ext uri="{FF2B5EF4-FFF2-40B4-BE49-F238E27FC236}">
                <a16:creationId xmlns:a16="http://schemas.microsoft.com/office/drawing/2014/main" id="{943E6840-E053-4988-963A-D062C7DC2A9D}"/>
              </a:ext>
            </a:extLst>
          </p:cNvPr>
          <p:cNvSpPr/>
          <p:nvPr/>
        </p:nvSpPr>
        <p:spPr>
          <a:xfrm rot="1915729">
            <a:off x="5109510" y="4494774"/>
            <a:ext cx="618251" cy="37515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Ellipse 21">
            <a:extLst>
              <a:ext uri="{FF2B5EF4-FFF2-40B4-BE49-F238E27FC236}">
                <a16:creationId xmlns:a16="http://schemas.microsoft.com/office/drawing/2014/main" id="{FB841A4B-D6ED-4699-A172-A3D6CC527B4D}"/>
              </a:ext>
            </a:extLst>
          </p:cNvPr>
          <p:cNvSpPr/>
          <p:nvPr/>
        </p:nvSpPr>
        <p:spPr>
          <a:xfrm rot="6823953">
            <a:off x="7111514" y="2435962"/>
            <a:ext cx="196713" cy="69523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Ellipse 22">
            <a:extLst>
              <a:ext uri="{FF2B5EF4-FFF2-40B4-BE49-F238E27FC236}">
                <a16:creationId xmlns:a16="http://schemas.microsoft.com/office/drawing/2014/main" id="{7D59588D-D6AC-4F8A-B04E-0333D2E9329B}"/>
              </a:ext>
            </a:extLst>
          </p:cNvPr>
          <p:cNvSpPr/>
          <p:nvPr/>
        </p:nvSpPr>
        <p:spPr>
          <a:xfrm rot="1915729">
            <a:off x="497197" y="2834724"/>
            <a:ext cx="1261872" cy="69523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Ellipse 23">
            <a:extLst>
              <a:ext uri="{FF2B5EF4-FFF2-40B4-BE49-F238E27FC236}">
                <a16:creationId xmlns:a16="http://schemas.microsoft.com/office/drawing/2014/main" id="{E52EA53B-9012-4EF1-A1FB-F1212546C789}"/>
              </a:ext>
            </a:extLst>
          </p:cNvPr>
          <p:cNvSpPr/>
          <p:nvPr/>
        </p:nvSpPr>
        <p:spPr>
          <a:xfrm rot="1915729">
            <a:off x="2264927" y="3514042"/>
            <a:ext cx="886974" cy="69523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Ellipse 24">
            <a:extLst>
              <a:ext uri="{FF2B5EF4-FFF2-40B4-BE49-F238E27FC236}">
                <a16:creationId xmlns:a16="http://schemas.microsoft.com/office/drawing/2014/main" id="{E9BCBE2A-DAC7-4CB3-B658-7FC1279326A0}"/>
              </a:ext>
            </a:extLst>
          </p:cNvPr>
          <p:cNvSpPr/>
          <p:nvPr/>
        </p:nvSpPr>
        <p:spPr>
          <a:xfrm rot="1915729">
            <a:off x="2073204" y="4023865"/>
            <a:ext cx="410182" cy="69523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Ellipse 25">
            <a:extLst>
              <a:ext uri="{FF2B5EF4-FFF2-40B4-BE49-F238E27FC236}">
                <a16:creationId xmlns:a16="http://schemas.microsoft.com/office/drawing/2014/main" id="{0226E2D0-FF7A-4121-A0E0-80BDE8804F0C}"/>
              </a:ext>
            </a:extLst>
          </p:cNvPr>
          <p:cNvSpPr/>
          <p:nvPr/>
        </p:nvSpPr>
        <p:spPr>
          <a:xfrm rot="1915729">
            <a:off x="1051560" y="4467329"/>
            <a:ext cx="618251" cy="37879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Ellipse 26">
            <a:extLst>
              <a:ext uri="{FF2B5EF4-FFF2-40B4-BE49-F238E27FC236}">
                <a16:creationId xmlns:a16="http://schemas.microsoft.com/office/drawing/2014/main" id="{1D419F93-00F3-45F3-9B0C-2486C6D89AC2}"/>
              </a:ext>
            </a:extLst>
          </p:cNvPr>
          <p:cNvSpPr/>
          <p:nvPr/>
        </p:nvSpPr>
        <p:spPr>
          <a:xfrm rot="6823953">
            <a:off x="3056421" y="2445223"/>
            <a:ext cx="299072" cy="69523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Ellipse 27">
            <a:extLst>
              <a:ext uri="{FF2B5EF4-FFF2-40B4-BE49-F238E27FC236}">
                <a16:creationId xmlns:a16="http://schemas.microsoft.com/office/drawing/2014/main" id="{0D127793-F4E8-4B97-A3E6-BFF0C21DEA63}"/>
              </a:ext>
            </a:extLst>
          </p:cNvPr>
          <p:cNvSpPr/>
          <p:nvPr/>
        </p:nvSpPr>
        <p:spPr>
          <a:xfrm rot="1915729">
            <a:off x="9001922" y="3188444"/>
            <a:ext cx="666638" cy="45460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Ellipse 28">
            <a:extLst>
              <a:ext uri="{FF2B5EF4-FFF2-40B4-BE49-F238E27FC236}">
                <a16:creationId xmlns:a16="http://schemas.microsoft.com/office/drawing/2014/main" id="{06BEC2AF-BBFB-4251-BB3C-474C693BF03A}"/>
              </a:ext>
            </a:extLst>
          </p:cNvPr>
          <p:cNvSpPr/>
          <p:nvPr/>
        </p:nvSpPr>
        <p:spPr>
          <a:xfrm rot="1915729">
            <a:off x="10429960" y="3660907"/>
            <a:ext cx="638063" cy="55794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Ellipse 29">
            <a:extLst>
              <a:ext uri="{FF2B5EF4-FFF2-40B4-BE49-F238E27FC236}">
                <a16:creationId xmlns:a16="http://schemas.microsoft.com/office/drawing/2014/main" id="{F335F8EB-8E56-443B-B515-2806341356F3}"/>
              </a:ext>
            </a:extLst>
          </p:cNvPr>
          <p:cNvSpPr/>
          <p:nvPr/>
        </p:nvSpPr>
        <p:spPr>
          <a:xfrm rot="1915729">
            <a:off x="10087314" y="4014376"/>
            <a:ext cx="307571" cy="69523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Ellipse 30">
            <a:extLst>
              <a:ext uri="{FF2B5EF4-FFF2-40B4-BE49-F238E27FC236}">
                <a16:creationId xmlns:a16="http://schemas.microsoft.com/office/drawing/2014/main" id="{BF0A0076-7703-4EF3-9D4E-B321F79F8ED7}"/>
              </a:ext>
            </a:extLst>
          </p:cNvPr>
          <p:cNvSpPr/>
          <p:nvPr/>
        </p:nvSpPr>
        <p:spPr>
          <a:xfrm rot="1915729">
            <a:off x="9101346" y="4549468"/>
            <a:ext cx="618251" cy="28773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Ellipse 31">
            <a:extLst>
              <a:ext uri="{FF2B5EF4-FFF2-40B4-BE49-F238E27FC236}">
                <a16:creationId xmlns:a16="http://schemas.microsoft.com/office/drawing/2014/main" id="{B174EABE-80B1-4ECB-ADD4-423B5AB93684}"/>
              </a:ext>
            </a:extLst>
          </p:cNvPr>
          <p:cNvSpPr/>
          <p:nvPr/>
        </p:nvSpPr>
        <p:spPr>
          <a:xfrm rot="6823953">
            <a:off x="11137065" y="2426087"/>
            <a:ext cx="161235" cy="69523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9341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Une image contenant texte, carte&#10;&#10;Description générée automatiquement">
            <a:extLst>
              <a:ext uri="{FF2B5EF4-FFF2-40B4-BE49-F238E27FC236}">
                <a16:creationId xmlns:a16="http://schemas.microsoft.com/office/drawing/2014/main" id="{1A0E44CF-AECC-48DF-BADA-C9B5DA23BB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000" y="1706400"/>
            <a:ext cx="3875065" cy="3805200"/>
          </a:xfrm>
          <a:prstGeom prst="rect">
            <a:avLst/>
          </a:prstGeom>
        </p:spPr>
      </p:pic>
      <p:pic>
        <p:nvPicPr>
          <p:cNvPr id="8" name="Image 7" descr="Une image contenant texte, carte&#10;&#10;Description générée automatiquement">
            <a:extLst>
              <a:ext uri="{FF2B5EF4-FFF2-40B4-BE49-F238E27FC236}">
                <a16:creationId xmlns:a16="http://schemas.microsoft.com/office/drawing/2014/main" id="{950876C4-5782-49E3-8D36-A02FD2D5B2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800" y="1706400"/>
            <a:ext cx="3875065" cy="3805200"/>
          </a:xfrm>
          <a:prstGeom prst="rect">
            <a:avLst/>
          </a:prstGeom>
        </p:spPr>
      </p:pic>
      <p:pic>
        <p:nvPicPr>
          <p:cNvPr id="10" name="Image 9" descr="Une image contenant texte, carte&#10;&#10;Description générée automatiquement">
            <a:extLst>
              <a:ext uri="{FF2B5EF4-FFF2-40B4-BE49-F238E27FC236}">
                <a16:creationId xmlns:a16="http://schemas.microsoft.com/office/drawing/2014/main" id="{E2854872-BABB-41CE-B5BE-C9586386D7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3200" y="1706400"/>
            <a:ext cx="3875065" cy="3805200"/>
          </a:xfrm>
          <a:prstGeom prst="rect">
            <a:avLst/>
          </a:prstGeom>
        </p:spPr>
      </p:pic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77D9A80E-0B86-47C8-9023-DCC3F6A10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47207" y="6356350"/>
            <a:ext cx="2743200" cy="365125"/>
          </a:xfrm>
        </p:spPr>
        <p:txBody>
          <a:bodyPr/>
          <a:lstStyle/>
          <a:p>
            <a:fld id="{816BB26A-7BC5-4F39-8000-CEAC9EE4D0FB}" type="slidenum">
              <a:rPr lang="fr-FR" sz="2000" smtClean="0">
                <a:latin typeface="Garamond" panose="02020404030301010803" pitchFamily="18" charset="0"/>
              </a:rPr>
              <a:t>15</a:t>
            </a:fld>
            <a:endParaRPr lang="fr-FR" sz="2000" dirty="0">
              <a:latin typeface="Garamond" panose="02020404030301010803" pitchFamily="18" charset="0"/>
            </a:endParaRPr>
          </a:p>
        </p:txBody>
      </p:sp>
      <p:sp>
        <p:nvSpPr>
          <p:cNvPr id="4" name="Titre 1">
            <a:extLst>
              <a:ext uri="{FF2B5EF4-FFF2-40B4-BE49-F238E27FC236}">
                <a16:creationId xmlns:a16="http://schemas.microsoft.com/office/drawing/2014/main" id="{EB4127B9-345C-428A-83C1-5331EBB84DBE}"/>
              </a:ext>
            </a:extLst>
          </p:cNvPr>
          <p:cNvSpPr txBox="1">
            <a:spLocks/>
          </p:cNvSpPr>
          <p:nvPr/>
        </p:nvSpPr>
        <p:spPr>
          <a:xfrm>
            <a:off x="151200" y="120580"/>
            <a:ext cx="1476633" cy="4540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2000" b="1" cap="small" dirty="0">
                <a:latin typeface="Garamond" panose="02020404030301010803" pitchFamily="18" charset="0"/>
              </a:rPr>
              <a:t>4. </a:t>
            </a:r>
            <a:r>
              <a:rPr lang="fr-FR" sz="2000" b="1" cap="small" dirty="0" err="1">
                <a:latin typeface="Garamond" panose="02020404030301010803" pitchFamily="18" charset="0"/>
              </a:rPr>
              <a:t>Results</a:t>
            </a:r>
            <a:endParaRPr lang="fr-FR" sz="2000" b="1" cap="small" dirty="0"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292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77D9A80E-0B86-47C8-9023-DCC3F6A10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47207" y="6356350"/>
            <a:ext cx="2743200" cy="365125"/>
          </a:xfrm>
        </p:spPr>
        <p:txBody>
          <a:bodyPr/>
          <a:lstStyle/>
          <a:p>
            <a:fld id="{816BB26A-7BC5-4F39-8000-CEAC9EE4D0FB}" type="slidenum">
              <a:rPr lang="fr-FR" sz="2000" smtClean="0">
                <a:latin typeface="Garamond" panose="02020404030301010803" pitchFamily="18" charset="0"/>
              </a:rPr>
              <a:t>16</a:t>
            </a:fld>
            <a:endParaRPr lang="fr-FR" sz="2000" dirty="0">
              <a:latin typeface="Garamond" panose="02020404030301010803" pitchFamily="18" charset="0"/>
            </a:endParaRPr>
          </a:p>
        </p:txBody>
      </p:sp>
      <p:sp>
        <p:nvSpPr>
          <p:cNvPr id="4" name="Titre 1">
            <a:extLst>
              <a:ext uri="{FF2B5EF4-FFF2-40B4-BE49-F238E27FC236}">
                <a16:creationId xmlns:a16="http://schemas.microsoft.com/office/drawing/2014/main" id="{EB4127B9-345C-428A-83C1-5331EBB84DBE}"/>
              </a:ext>
            </a:extLst>
          </p:cNvPr>
          <p:cNvSpPr txBox="1">
            <a:spLocks/>
          </p:cNvSpPr>
          <p:nvPr/>
        </p:nvSpPr>
        <p:spPr>
          <a:xfrm>
            <a:off x="151200" y="120580"/>
            <a:ext cx="1476633" cy="4540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2000" b="1" cap="small" dirty="0">
                <a:latin typeface="Garamond" panose="02020404030301010803" pitchFamily="18" charset="0"/>
              </a:rPr>
              <a:t>4. </a:t>
            </a:r>
            <a:r>
              <a:rPr lang="fr-FR" sz="2000" b="1" cap="small" dirty="0" err="1">
                <a:latin typeface="Garamond" panose="02020404030301010803" pitchFamily="18" charset="0"/>
              </a:rPr>
              <a:t>Results</a:t>
            </a:r>
            <a:endParaRPr lang="fr-FR" sz="2000" b="1" cap="small" dirty="0">
              <a:latin typeface="Garamond" panose="02020404030301010803" pitchFamily="18" charset="0"/>
            </a:endParaRPr>
          </a:p>
        </p:txBody>
      </p:sp>
      <p:pic>
        <p:nvPicPr>
          <p:cNvPr id="6" name="Image 5" descr="Une image contenant texte, carte&#10;&#10;Description générée automatiquement">
            <a:extLst>
              <a:ext uri="{FF2B5EF4-FFF2-40B4-BE49-F238E27FC236}">
                <a16:creationId xmlns:a16="http://schemas.microsoft.com/office/drawing/2014/main" id="{18125236-34F8-4C96-9B7A-240622E289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4042" y="0"/>
            <a:ext cx="6983915" cy="6858000"/>
          </a:xfrm>
          <a:prstGeom prst="rect">
            <a:avLst/>
          </a:prstGeom>
        </p:spPr>
      </p:pic>
      <p:sp>
        <p:nvSpPr>
          <p:cNvPr id="5" name="Ellipse 4">
            <a:extLst>
              <a:ext uri="{FF2B5EF4-FFF2-40B4-BE49-F238E27FC236}">
                <a16:creationId xmlns:a16="http://schemas.microsoft.com/office/drawing/2014/main" id="{7CF84FE0-286A-4F32-8ED0-243BB9DA76BC}"/>
              </a:ext>
            </a:extLst>
          </p:cNvPr>
          <p:cNvSpPr/>
          <p:nvPr/>
        </p:nvSpPr>
        <p:spPr>
          <a:xfrm rot="1915729">
            <a:off x="5721067" y="1726866"/>
            <a:ext cx="749865" cy="809860"/>
          </a:xfrm>
          <a:prstGeom prst="ellipse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9A51AA2D-1751-4E9C-AA1B-9EEFE063355E}"/>
              </a:ext>
            </a:extLst>
          </p:cNvPr>
          <p:cNvSpPr/>
          <p:nvPr/>
        </p:nvSpPr>
        <p:spPr>
          <a:xfrm rot="1915729">
            <a:off x="6921543" y="3635556"/>
            <a:ext cx="538324" cy="695238"/>
          </a:xfrm>
          <a:prstGeom prst="ellipse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30B57D1E-4A3A-4CB0-BB5A-9F23BD834216}"/>
              </a:ext>
            </a:extLst>
          </p:cNvPr>
          <p:cNvSpPr/>
          <p:nvPr/>
        </p:nvSpPr>
        <p:spPr>
          <a:xfrm rot="1915729">
            <a:off x="6744384" y="4724187"/>
            <a:ext cx="965428" cy="675534"/>
          </a:xfrm>
          <a:prstGeom prst="ellipse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9179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77D9A80E-0B86-47C8-9023-DCC3F6A10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47207" y="6356350"/>
            <a:ext cx="2743200" cy="365125"/>
          </a:xfrm>
        </p:spPr>
        <p:txBody>
          <a:bodyPr/>
          <a:lstStyle/>
          <a:p>
            <a:fld id="{816BB26A-7BC5-4F39-8000-CEAC9EE4D0FB}" type="slidenum">
              <a:rPr lang="fr-FR" sz="2000" smtClean="0">
                <a:latin typeface="Garamond" panose="02020404030301010803" pitchFamily="18" charset="0"/>
              </a:rPr>
              <a:t>17</a:t>
            </a:fld>
            <a:endParaRPr lang="fr-FR" sz="2000" dirty="0">
              <a:latin typeface="Garamond" panose="02020404030301010803" pitchFamily="18" charset="0"/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31CA2FB-4C9F-4481-9830-702AE98AFE5A}"/>
              </a:ext>
            </a:extLst>
          </p:cNvPr>
          <p:cNvSpPr txBox="1"/>
          <p:nvPr/>
        </p:nvSpPr>
        <p:spPr>
          <a:xfrm>
            <a:off x="1325322" y="917875"/>
            <a:ext cx="9541355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buFont typeface="Arial" panose="020B0604020202020204" pitchFamily="34" charset="0"/>
              <a:buChar char="•"/>
            </a:pPr>
            <a:r>
              <a:rPr lang="fr-FR" sz="4000" dirty="0">
                <a:latin typeface="Garamond" panose="02020404030301010803" pitchFamily="18" charset="0"/>
              </a:rPr>
              <a:t>There </a:t>
            </a:r>
            <a:r>
              <a:rPr lang="fr-FR" sz="4000" dirty="0" err="1">
                <a:latin typeface="Garamond" panose="02020404030301010803" pitchFamily="18" charset="0"/>
              </a:rPr>
              <a:t>is</a:t>
            </a:r>
            <a:r>
              <a:rPr lang="fr-FR" sz="4000" dirty="0">
                <a:latin typeface="Garamond" panose="02020404030301010803" pitchFamily="18" charset="0"/>
              </a:rPr>
              <a:t> a spatial diffusion of SDT</a:t>
            </a:r>
          </a:p>
          <a:p>
            <a:pPr marL="685800" indent="-68580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fr-FR" sz="4000" dirty="0">
                <a:latin typeface="Garamond" panose="02020404030301010803" pitchFamily="18" charset="0"/>
              </a:rPr>
              <a:t>The spatial patterns are </a:t>
            </a:r>
            <a:r>
              <a:rPr lang="fr-FR" sz="4000" dirty="0" err="1">
                <a:latin typeface="Garamond" panose="02020404030301010803" pitchFamily="18" charset="0"/>
              </a:rPr>
              <a:t>almost</a:t>
            </a:r>
            <a:r>
              <a:rPr lang="fr-FR" sz="4000" dirty="0">
                <a:latin typeface="Garamond" panose="02020404030301010803" pitchFamily="18" charset="0"/>
              </a:rPr>
              <a:t> the </a:t>
            </a:r>
            <a:r>
              <a:rPr lang="fr-FR" sz="4000" dirty="0" err="1">
                <a:latin typeface="Garamond" panose="02020404030301010803" pitchFamily="18" charset="0"/>
              </a:rPr>
              <a:t>same</a:t>
            </a:r>
            <a:r>
              <a:rPr lang="fr-FR" sz="4000" dirty="0">
                <a:latin typeface="Garamond" panose="02020404030301010803" pitchFamily="18" charset="0"/>
              </a:rPr>
              <a:t> as </a:t>
            </a:r>
            <a:r>
              <a:rPr lang="fr-FR" sz="4000" dirty="0" err="1">
                <a:latin typeface="Garamond" panose="02020404030301010803" pitchFamily="18" charset="0"/>
              </a:rPr>
              <a:t>during</a:t>
            </a:r>
            <a:r>
              <a:rPr lang="fr-FR" sz="4000" dirty="0">
                <a:latin typeface="Garamond" panose="02020404030301010803" pitchFamily="18" charset="0"/>
              </a:rPr>
              <a:t> the First </a:t>
            </a:r>
            <a:r>
              <a:rPr lang="fr-FR" sz="4000" dirty="0" err="1">
                <a:latin typeface="Garamond" panose="02020404030301010803" pitchFamily="18" charset="0"/>
              </a:rPr>
              <a:t>Demographic</a:t>
            </a:r>
            <a:r>
              <a:rPr lang="fr-FR" sz="4000" dirty="0">
                <a:latin typeface="Garamond" panose="02020404030301010803" pitchFamily="18" charset="0"/>
              </a:rPr>
              <a:t> Transition</a:t>
            </a:r>
            <a:endParaRPr lang="fr-FR" sz="3500" dirty="0">
              <a:latin typeface="Garamond" panose="02020404030301010803" pitchFamily="18" charset="0"/>
            </a:endParaRPr>
          </a:p>
          <a:p>
            <a:pPr marL="685800" indent="-68580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fr-FR" sz="4000" dirty="0" err="1">
                <a:latin typeface="Garamond" panose="02020404030301010803" pitchFamily="18" charset="0"/>
              </a:rPr>
              <a:t>Neighbourhood</a:t>
            </a:r>
            <a:r>
              <a:rPr lang="fr-FR" sz="4000" dirty="0">
                <a:latin typeface="Garamond" panose="02020404030301010803" pitchFamily="18" charset="0"/>
              </a:rPr>
              <a:t> and </a:t>
            </a:r>
            <a:r>
              <a:rPr lang="fr-FR" sz="4000" dirty="0" err="1">
                <a:latin typeface="Garamond" panose="02020404030301010803" pitchFamily="18" charset="0"/>
              </a:rPr>
              <a:t>hierarchical</a:t>
            </a:r>
            <a:r>
              <a:rPr lang="fr-FR" sz="4000" dirty="0">
                <a:latin typeface="Garamond" panose="02020404030301010803" pitchFamily="18" charset="0"/>
              </a:rPr>
              <a:t> diffusions. Importance of:</a:t>
            </a:r>
          </a:p>
          <a:p>
            <a:pPr marL="1143000" lvl="1" indent="-685800">
              <a:buFont typeface="Arial" panose="020B0604020202020204" pitchFamily="34" charset="0"/>
              <a:buChar char="•"/>
            </a:pPr>
            <a:r>
              <a:rPr lang="fr-FR" sz="3500" dirty="0">
                <a:latin typeface="Garamond" panose="02020404030301010803" pitchFamily="18" charset="0"/>
              </a:rPr>
              <a:t>Urban structure</a:t>
            </a:r>
          </a:p>
          <a:p>
            <a:pPr marL="1143000" lvl="1" indent="-685800">
              <a:buFont typeface="Arial" panose="020B0604020202020204" pitchFamily="34" charset="0"/>
              <a:buChar char="•"/>
            </a:pPr>
            <a:r>
              <a:rPr lang="fr-FR" sz="3500" dirty="0">
                <a:latin typeface="Garamond" panose="02020404030301010803" pitchFamily="18" charset="0"/>
              </a:rPr>
              <a:t>Type of </a:t>
            </a:r>
            <a:r>
              <a:rPr lang="fr-FR" sz="3500" dirty="0" err="1">
                <a:latin typeface="Garamond" panose="02020404030301010803" pitchFamily="18" charset="0"/>
              </a:rPr>
              <a:t>region</a:t>
            </a:r>
            <a:r>
              <a:rPr lang="fr-FR" sz="3500" dirty="0">
                <a:latin typeface="Garamond" panose="02020404030301010803" pitchFamily="18" charset="0"/>
              </a:rPr>
              <a:t>: </a:t>
            </a:r>
            <a:r>
              <a:rPr lang="fr-FR" sz="3500" dirty="0" err="1">
                <a:latin typeface="Garamond" panose="02020404030301010803" pitchFamily="18" charset="0"/>
              </a:rPr>
              <a:t>urban</a:t>
            </a:r>
            <a:r>
              <a:rPr lang="fr-FR" sz="3500" dirty="0">
                <a:latin typeface="Garamond" panose="02020404030301010803" pitchFamily="18" charset="0"/>
              </a:rPr>
              <a:t>, </a:t>
            </a:r>
            <a:r>
              <a:rPr lang="fr-FR" sz="3500" dirty="0" err="1">
                <a:latin typeface="Garamond" panose="02020404030301010803" pitchFamily="18" charset="0"/>
              </a:rPr>
              <a:t>suburban</a:t>
            </a:r>
            <a:r>
              <a:rPr lang="fr-FR" sz="3500" dirty="0">
                <a:latin typeface="Garamond" panose="02020404030301010803" pitchFamily="18" charset="0"/>
              </a:rPr>
              <a:t>, rural</a:t>
            </a:r>
          </a:p>
          <a:p>
            <a:pPr marL="1143000" lvl="1" indent="-685800">
              <a:buFont typeface="Arial" panose="020B0604020202020204" pitchFamily="34" charset="0"/>
              <a:buChar char="•"/>
            </a:pPr>
            <a:r>
              <a:rPr lang="fr-FR" sz="3500" dirty="0">
                <a:latin typeface="Garamond" panose="02020404030301010803" pitchFamily="18" charset="0"/>
              </a:rPr>
              <a:t>Culture: </a:t>
            </a:r>
            <a:r>
              <a:rPr lang="fr-FR" sz="3500" dirty="0" err="1">
                <a:latin typeface="Garamond" panose="02020404030301010803" pitchFamily="18" charset="0"/>
              </a:rPr>
              <a:t>language</a:t>
            </a:r>
            <a:r>
              <a:rPr lang="fr-FR" sz="3500" dirty="0">
                <a:latin typeface="Garamond" panose="02020404030301010803" pitchFamily="18" charset="0"/>
              </a:rPr>
              <a:t>, </a:t>
            </a:r>
            <a:r>
              <a:rPr lang="fr-FR" sz="3500" dirty="0" err="1">
                <a:latin typeface="Garamond" panose="02020404030301010803" pitchFamily="18" charset="0"/>
              </a:rPr>
              <a:t>secularisation</a:t>
            </a:r>
            <a:endParaRPr lang="fr-FR" sz="3500" dirty="0">
              <a:latin typeface="Garamond" panose="02020404030301010803" pitchFamily="18" charset="0"/>
            </a:endParaRPr>
          </a:p>
          <a:p>
            <a:pPr marL="1143000" lvl="1" indent="-685800">
              <a:buFont typeface="Arial" panose="020B0604020202020204" pitchFamily="34" charset="0"/>
              <a:buChar char="•"/>
            </a:pPr>
            <a:r>
              <a:rPr lang="fr-FR" sz="3500" dirty="0">
                <a:latin typeface="Garamond" panose="02020404030301010803" pitchFamily="18" charset="0"/>
              </a:rPr>
              <a:t>The spatial </a:t>
            </a:r>
            <a:r>
              <a:rPr lang="fr-FR" sz="3500" dirty="0" err="1">
                <a:latin typeface="Garamond" panose="02020404030301010803" pitchFamily="18" charset="0"/>
              </a:rPr>
              <a:t>proximity</a:t>
            </a:r>
            <a:endParaRPr lang="fr-FR" sz="4000" dirty="0">
              <a:latin typeface="Garamond" panose="02020404030301010803" pitchFamily="18" charset="0"/>
            </a:endParaRPr>
          </a:p>
        </p:txBody>
      </p:sp>
      <p:sp>
        <p:nvSpPr>
          <p:cNvPr id="6" name="Titre 1">
            <a:extLst>
              <a:ext uri="{FF2B5EF4-FFF2-40B4-BE49-F238E27FC236}">
                <a16:creationId xmlns:a16="http://schemas.microsoft.com/office/drawing/2014/main" id="{D7455861-5FBC-4D54-969F-DA0AB00DAB83}"/>
              </a:ext>
            </a:extLst>
          </p:cNvPr>
          <p:cNvSpPr txBox="1">
            <a:spLocks/>
          </p:cNvSpPr>
          <p:nvPr/>
        </p:nvSpPr>
        <p:spPr>
          <a:xfrm>
            <a:off x="1083365" y="-118886"/>
            <a:ext cx="10025270" cy="12319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6000" b="1" cap="small" dirty="0">
                <a:latin typeface="Garamond" panose="02020404030301010803" pitchFamily="18" charset="0"/>
              </a:rPr>
              <a:t>5. Conclusions</a:t>
            </a:r>
          </a:p>
        </p:txBody>
      </p:sp>
    </p:spTree>
    <p:extLst>
      <p:ext uri="{BB962C8B-B14F-4D97-AF65-F5344CB8AC3E}">
        <p14:creationId xmlns:p14="http://schemas.microsoft.com/office/powerpoint/2010/main" val="62049164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77D9A80E-0B86-47C8-9023-DCC3F6A10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47207" y="6356350"/>
            <a:ext cx="2743200" cy="365125"/>
          </a:xfrm>
        </p:spPr>
        <p:txBody>
          <a:bodyPr/>
          <a:lstStyle/>
          <a:p>
            <a:fld id="{816BB26A-7BC5-4F39-8000-CEAC9EE4D0FB}" type="slidenum">
              <a:rPr lang="fr-FR" sz="2000" smtClean="0">
                <a:latin typeface="Garamond" panose="02020404030301010803" pitchFamily="18" charset="0"/>
              </a:rPr>
              <a:t>18</a:t>
            </a:fld>
            <a:endParaRPr lang="fr-FR" sz="2000" dirty="0">
              <a:latin typeface="Garamond" panose="02020404030301010803" pitchFamily="18" charset="0"/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D7CCE33-6E6C-4479-A0E2-EC41A7D8CEE2}"/>
              </a:ext>
            </a:extLst>
          </p:cNvPr>
          <p:cNvSpPr txBox="1"/>
          <p:nvPr/>
        </p:nvSpPr>
        <p:spPr>
          <a:xfrm>
            <a:off x="1583802" y="1281691"/>
            <a:ext cx="9024395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fr-FR" sz="3500" dirty="0" err="1">
                <a:latin typeface="Garamond" panose="02020404030301010803" pitchFamily="18" charset="0"/>
              </a:rPr>
              <a:t>Gather</a:t>
            </a:r>
            <a:r>
              <a:rPr lang="fr-FR" sz="3500" dirty="0">
                <a:latin typeface="Garamond" panose="02020404030301010803" pitchFamily="18" charset="0"/>
              </a:rPr>
              <a:t> </a:t>
            </a:r>
            <a:r>
              <a:rPr lang="fr-FR" sz="3500" dirty="0" err="1">
                <a:latin typeface="Garamond" panose="02020404030301010803" pitchFamily="18" charset="0"/>
              </a:rPr>
              <a:t>other</a:t>
            </a:r>
            <a:r>
              <a:rPr lang="fr-FR" sz="3500" dirty="0">
                <a:latin typeface="Garamond" panose="02020404030301010803" pitchFamily="18" charset="0"/>
              </a:rPr>
              <a:t> </a:t>
            </a:r>
            <a:r>
              <a:rPr lang="fr-FR" sz="3500" dirty="0" err="1">
                <a:latin typeface="Garamond" panose="02020404030301010803" pitchFamily="18" charset="0"/>
              </a:rPr>
              <a:t>indicators</a:t>
            </a:r>
            <a:endParaRPr lang="fr-FR" sz="3500" dirty="0">
              <a:latin typeface="Garamond" panose="02020404030301010803" pitchFamily="18" charset="0"/>
            </a:endParaRPr>
          </a:p>
          <a:p>
            <a:pPr marL="571500" indent="-57150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fr-FR" sz="3500" dirty="0">
                <a:latin typeface="Garamond" panose="02020404030301010803" pitchFamily="18" charset="0"/>
              </a:rPr>
              <a:t>Descriptive </a:t>
            </a:r>
            <a:r>
              <a:rPr lang="fr-FR" sz="3500" dirty="0" err="1">
                <a:latin typeface="Garamond" panose="02020404030301010803" pitchFamily="18" charset="0"/>
              </a:rPr>
              <a:t>analysis</a:t>
            </a:r>
            <a:r>
              <a:rPr lang="fr-FR" sz="3500" dirty="0">
                <a:latin typeface="Garamond" panose="02020404030301010803" pitchFamily="18" charset="0"/>
              </a:rPr>
              <a:t> of all </a:t>
            </a:r>
            <a:r>
              <a:rPr lang="fr-FR" sz="3500" dirty="0" err="1">
                <a:latin typeface="Garamond" panose="02020404030301010803" pitchFamily="18" charset="0"/>
              </a:rPr>
              <a:t>indicators</a:t>
            </a:r>
            <a:endParaRPr lang="fr-FR" sz="3500" dirty="0">
              <a:latin typeface="Garamond" panose="02020404030301010803" pitchFamily="18" charset="0"/>
            </a:endParaRPr>
          </a:p>
          <a:p>
            <a:pPr marL="571500" indent="-57150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fr-FR" sz="3500" dirty="0" err="1">
                <a:latin typeface="Garamond" panose="02020404030301010803" pitchFamily="18" charset="0"/>
              </a:rPr>
              <a:t>Creation</a:t>
            </a:r>
            <a:r>
              <a:rPr lang="fr-FR" sz="3500" dirty="0">
                <a:latin typeface="Garamond" panose="02020404030301010803" pitchFamily="18" charset="0"/>
              </a:rPr>
              <a:t> of SDT-index</a:t>
            </a:r>
          </a:p>
          <a:p>
            <a:pPr marL="571500" indent="-57150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fr-FR" sz="3500" dirty="0">
                <a:latin typeface="Garamond" panose="02020404030301010803" pitchFamily="18" charset="0"/>
              </a:rPr>
              <a:t>Model the spatial diffusion of SDT</a:t>
            </a:r>
          </a:p>
          <a:p>
            <a:pPr marL="571500" indent="-57150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fr-FR" sz="3500" dirty="0">
                <a:latin typeface="Garamond" panose="02020404030301010803" pitchFamily="18" charset="0"/>
              </a:rPr>
              <a:t>Question the influence of </a:t>
            </a:r>
            <a:r>
              <a:rPr lang="fr-FR" sz="3500" dirty="0" err="1">
                <a:latin typeface="Garamond" panose="02020404030301010803" pitchFamily="18" charset="0"/>
              </a:rPr>
              <a:t>borders</a:t>
            </a:r>
            <a:r>
              <a:rPr lang="fr-FR" sz="3500" dirty="0">
                <a:latin typeface="Garamond" panose="02020404030301010803" pitchFamily="18" charset="0"/>
              </a:rPr>
              <a:t>: </a:t>
            </a:r>
            <a:r>
              <a:rPr lang="fr-FR" sz="3500" dirty="0" err="1">
                <a:latin typeface="Garamond" panose="02020404030301010803" pitchFamily="18" charset="0"/>
              </a:rPr>
              <a:t>political</a:t>
            </a:r>
            <a:r>
              <a:rPr lang="fr-FR" sz="3500" dirty="0">
                <a:latin typeface="Garamond" panose="02020404030301010803" pitchFamily="18" charset="0"/>
              </a:rPr>
              <a:t> and </a:t>
            </a:r>
            <a:r>
              <a:rPr lang="fr-FR" sz="3500" dirty="0" err="1">
                <a:latin typeface="Garamond" panose="02020404030301010803" pitchFamily="18" charset="0"/>
              </a:rPr>
              <a:t>linguistic</a:t>
            </a:r>
            <a:r>
              <a:rPr lang="fr-FR" sz="3500" dirty="0">
                <a:latin typeface="Garamond" panose="02020404030301010803" pitchFamily="18" charset="0"/>
              </a:rPr>
              <a:t> </a:t>
            </a:r>
            <a:r>
              <a:rPr lang="fr-FR" sz="3500" dirty="0" err="1">
                <a:latin typeface="Garamond" panose="02020404030301010803" pitchFamily="18" charset="0"/>
              </a:rPr>
              <a:t>borders</a:t>
            </a:r>
            <a:endParaRPr lang="fr-FR" sz="3500" dirty="0">
              <a:latin typeface="Garamond" panose="02020404030301010803" pitchFamily="18" charset="0"/>
            </a:endParaRPr>
          </a:p>
          <a:p>
            <a:pPr marL="571500" indent="-57150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fr-FR" sz="3500" dirty="0">
                <a:latin typeface="Garamond" panose="02020404030301010803" pitchFamily="18" charset="0"/>
              </a:rPr>
              <a:t>Question the influence of migrations</a:t>
            </a:r>
          </a:p>
        </p:txBody>
      </p:sp>
      <p:sp>
        <p:nvSpPr>
          <p:cNvPr id="6" name="Titre 1">
            <a:extLst>
              <a:ext uri="{FF2B5EF4-FFF2-40B4-BE49-F238E27FC236}">
                <a16:creationId xmlns:a16="http://schemas.microsoft.com/office/drawing/2014/main" id="{33E96B49-EFC8-4400-AC69-81E114B39DCD}"/>
              </a:ext>
            </a:extLst>
          </p:cNvPr>
          <p:cNvSpPr txBox="1">
            <a:spLocks/>
          </p:cNvSpPr>
          <p:nvPr/>
        </p:nvSpPr>
        <p:spPr>
          <a:xfrm>
            <a:off x="1083365" y="-8160"/>
            <a:ext cx="10025270" cy="12319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7000" b="1" cap="small" dirty="0">
                <a:latin typeface="Garamond" panose="02020404030301010803" pitchFamily="18" charset="0"/>
              </a:rPr>
              <a:t>6. And </a:t>
            </a:r>
            <a:r>
              <a:rPr lang="fr-FR" sz="7000" b="1" cap="small" dirty="0" err="1">
                <a:latin typeface="Garamond" panose="02020404030301010803" pitchFamily="18" charset="0"/>
              </a:rPr>
              <a:t>then</a:t>
            </a:r>
            <a:r>
              <a:rPr lang="fr-FR" sz="7000" b="1" cap="small" dirty="0">
                <a:latin typeface="Garamond" panose="02020404030301010803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9546935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CD1D4C-C341-4EA0-BE1A-32414C4CB0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3365" y="2263816"/>
            <a:ext cx="10025270" cy="1231950"/>
          </a:xfrm>
        </p:spPr>
        <p:txBody>
          <a:bodyPr>
            <a:noAutofit/>
          </a:bodyPr>
          <a:lstStyle/>
          <a:p>
            <a:r>
              <a:rPr lang="fr-FR" sz="4000" dirty="0" err="1">
                <a:latin typeface="Garamond" panose="02020404030301010803" pitchFamily="18" charset="0"/>
              </a:rPr>
              <a:t>Thank</a:t>
            </a:r>
            <a:r>
              <a:rPr lang="fr-FR" sz="4000" dirty="0">
                <a:latin typeface="Garamond" panose="02020404030301010803" pitchFamily="18" charset="0"/>
              </a:rPr>
              <a:t> </a:t>
            </a:r>
            <a:r>
              <a:rPr lang="fr-FR" sz="4000" dirty="0" err="1">
                <a:latin typeface="Garamond" panose="02020404030301010803" pitchFamily="18" charset="0"/>
              </a:rPr>
              <a:t>you</a:t>
            </a:r>
            <a:r>
              <a:rPr lang="fr-FR" sz="4000" dirty="0">
                <a:latin typeface="Garamond" panose="02020404030301010803" pitchFamily="18" charset="0"/>
              </a:rPr>
              <a:t> for </a:t>
            </a:r>
            <a:r>
              <a:rPr lang="fr-FR" sz="4000" dirty="0" err="1">
                <a:latin typeface="Garamond" panose="02020404030301010803" pitchFamily="18" charset="0"/>
              </a:rPr>
              <a:t>your</a:t>
            </a:r>
            <a:r>
              <a:rPr lang="fr-FR" sz="4000" dirty="0">
                <a:latin typeface="Garamond" panose="02020404030301010803" pitchFamily="18" charset="0"/>
              </a:rPr>
              <a:t> attention!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7E7CB50-F118-440E-9241-34314A4589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86722"/>
            <a:ext cx="9144000" cy="1517792"/>
          </a:xfrm>
        </p:spPr>
        <p:txBody>
          <a:bodyPr>
            <a:normAutofit/>
          </a:bodyPr>
          <a:lstStyle/>
          <a:p>
            <a:r>
              <a:rPr lang="fr-FR" sz="3000" b="1" dirty="0">
                <a:latin typeface="Garamond" panose="02020404030301010803" pitchFamily="18" charset="0"/>
              </a:rPr>
              <a:t>yoann.doignon@uclouvain.be</a:t>
            </a:r>
            <a:endParaRPr lang="fr-FR" sz="3000" dirty="0">
              <a:latin typeface="Garamond" panose="02020404030301010803" pitchFamily="18" charset="0"/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83261F8-BD5E-4E43-BCA6-638F735405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58800" y="83082"/>
            <a:ext cx="2012113" cy="144000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604FD890-87CA-4ED0-A2F9-2DC2A747DF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8761"/>
            <a:ext cx="3385930" cy="1128643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1C1BEF18-1989-40EC-923D-7CA82A68E8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90866" y="231975"/>
            <a:ext cx="4562998" cy="1142214"/>
          </a:xfrm>
          <a:prstGeom prst="rect">
            <a:avLst/>
          </a:prstGeom>
        </p:spPr>
      </p:pic>
      <p:sp>
        <p:nvSpPr>
          <p:cNvPr id="11" name="Espace réservé de la date 10">
            <a:extLst>
              <a:ext uri="{FF2B5EF4-FFF2-40B4-BE49-F238E27FC236}">
                <a16:creationId xmlns:a16="http://schemas.microsoft.com/office/drawing/2014/main" id="{856727D9-04BF-4296-9990-05D70C19357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337376" y="6315087"/>
            <a:ext cx="1517248" cy="506452"/>
          </a:xfrm>
        </p:spPr>
        <p:txBody>
          <a:bodyPr/>
          <a:lstStyle/>
          <a:p>
            <a:r>
              <a:rPr lang="fr-FR" sz="2000" dirty="0">
                <a:latin typeface="Garamond" panose="02020404030301010803" pitchFamily="18" charset="0"/>
              </a:rPr>
              <a:t>17/05/2019</a:t>
            </a:r>
          </a:p>
        </p:txBody>
      </p:sp>
      <p:pic>
        <p:nvPicPr>
          <p:cNvPr id="1026" name="Picture 2" descr="data:image/png;base64,iVBORw0KGgoAAAANSUhEUgAAAOEAAADhCAMAAAAJbSJIAAAAYFBMVEX///8nreT7/v8QquMAp+KSz+8AqOLy+v3l9Pvu+P32/P7d8Porr+Xh8vvI5/d7yOxItufV7fmg1vFVuuit2/Njv+qHzO694vU5subH5/eZ0/B0xexowepJt+e23/TW7fmful0nAAAHd0lEQVR4nO2d2VrbMBCFY6QKCBQSIISd93/LukCL52gbbbbMN/9laRIdRyPNGS3ZbARBEARBEARBEARBEARBEARBEARBEARBEARBEIRVcvKDcCvc6+GnoG/cEs8u1dJNq4NP4NhPb83SjauBfgzE4v36e6q6PAsON3drl2hut0GB43ijVh2M+jqib+T8YcUS9V1c4MhhtT1VXbEEbja/1ilRPZwzBW42b2uUqA+eVOYf5M8Xw+qCUf+KfW/b26nG093KJOq3qZhT53cIU+XzmvIbNVxM235371Q4KEPSnZv1BKPakTHm3t1jTwZMWR/X8i2aFyLk1iivwsE8T/9pJWZDP2GjAwoH8zpN61ZhNsxxKuPqb4tDCjFmuzcb6vL3tL2fg0dQ4filk2fSudmgfW5z/dnaiEKYO/c9xyK1EtvdV1DFFA6ajE0dmw069l/8HxijCnF+6dVsGGIljt+tjCscx5v36d+6NBvqgeRgT5M2MhRinvfW36xhSB69eZm2kKVw0CS3685s0OadU6PAUziYQ8dmg3axdyguMRWOkykZbzoyG2rYT1tmzdlchVj36MZsQLnCzrv4CqF29diHRMtKWP8jQSEkDb97MBs05XLmIykKoYbcgdlwWAmLJIWYvF8v21OxXOFuTZrC8ak9Mt50HswrqTH5HneqQjDRC5oNWoLYekMmWSG882Jmg1qJwLCXrnA0G6R3LGM2aLQcA23IUNhBcQPKuU+hFuQoXNxshKyERZ5CGG9mNhs084jZgEyFgz6kfEpVaPb4Hnu6uQqxuDGf2VDESsTX/rIVDop+1ExmA6wEo6SSr9AyG3N8izQ4WDNViUKoHsywssGwEhZFCmHYbm426CTFzBjLFGIVr6nZUIpjJeyXlSnESmxDswHJIvthFiuE8aaZ2YiXKzyUK4QUo5HZsFc+uVRQiBvkWpgNaiXc5QoPNRRicaP6yoZz5ZP94hoKcSW18jYqsBKJCWIlhWg2am7bhJXP18RJt5ZCKG6cvlaTSMfqdKNWTSHOV2Fbyse78sluVzWFY85BVlKDpQX2eyZbCfst6ikcnzfJGyuYDbqot3nJeWhVFULuX7yyEVz55FJXIfi3QrOBViLveVVWiIFTYDZg5TN7jq2tEOso2WbD2kSZ3Z7qCmECu8rrW2AlDvndvYFCHCByzEa+lbBooRCLG+lmg6a5md3giyYKcV0hcaIushL2uzVRiDs3kgZC5sonuyWNFOJWQX7CDCufqVbCoplCNBvchIS98smlnUI8uMIzrsVWwqKdQusALsNs4JnP81159t5MobEPx0W/EShX/KW8xtxIoftwXGTm1q7zO8U15jYKzcH1rqE9IYP3zGfpUd0mCmnORfD2OliOnFC4wNwkLyXl2/0lx2xguYLWD0t6agP3RJejRkXUyTqzTNwWoOmblCRu1RVCaeWjV0bNBp06PxIgRTtCfjDWVkjb+m9kAdloNqiV+JpUaDBnFmnqK6Rt/c5GQ2ZDXV44/0ZP62Tv9qiqEGwPcRReswHnsSaVZBh9MoOxpkJISaC0gueSPpWoYMWQJkZ5TriiQtpWu5JIV1hObh601sM9+dYtk0UfS1ZBpJ5CWvB22R7oj5vtGVw94jDKtCKVsxpSSyHsyDy6N5XTOEWcxQ6oKqYHYyWFUHnwFmZCV/54ClaQziUHYx2FcBNMoLjmTVkDEx4NxrPEYKyikLqCcBNoceM/eB6Lvj99TVowVlCI3Sjy+WrnuLvpLvwiCMakpclyhemfbrCnXtzGXgRPMWVpsnzXV0YPMurp+3s8uTpoRmSlRAKhVCFMydz8WOmH55u34/Hu6aA4+gYrYWAvFZTuTSRp1d4kDHNKmZEEV2R2vBkJP6dEYZ3UmA0cKndnFfarChRCRlVUa+ABwcgqiBcopJP3aYXiLeMz04MxXyHdLrif6VAJZO8N9+qDaZ/vICKm+K3OW2hHvWku4jaNkHmyi9abitf40oBgjGzayVII9abZD3XDpuTwTpScE5aBetNMpARjxinZlAfYDFpHDy2ip590jtSb5oLdjlSFOm0gawi3LyXeOJA6GbUExwPPt5h2a0RyQtEW3xoCIf/mj7wdu3VxrwNREhSajMS+NeGFhA/YCkvLlo2I58fsW5Sowe7miqF4MHJvwiqpWDaGBuMpJsnM28zy6k0zETY6LIVQb+ruLnp7c8T0j4xbBWm9qcsrPrW/4BBXWGk5vTEQjJOiUfx2T1pvmtns8vEW/mIKab0puEK0ML5gDCtcrN6UhXtADCqEWygWvrwsDlZwPySGFHLy2r7AYIzcdm043qQzHCspXoUd1JuyULDJSPkUampLFje7fDDD9PxyQC/1phzQJTh//WHbTb0pB9hZ8L6JwVyJ7Aj/nnEnVU6dz43/9+Rser2DPYJ2b0yySd1i1Q9QdvFxtc4v8ANWMHZUb8oh/sNrnZpdPpEfz+ut3pQDbHul9FdvygE2Gf2gEPzGF4zdm10+nsl/Z9RPwfc7etufg3+sEQRBEARBEARBEARBEARBEARBEARBEARBEARBELrmDy9po2tU5qpjAAAAAElFTkSuQmCC">
            <a:extLst>
              <a:ext uri="{FF2B5EF4-FFF2-40B4-BE49-F238E27FC236}">
                <a16:creationId xmlns:a16="http://schemas.microsoft.com/office/drawing/2014/main" id="{187E4F46-F36B-4D73-8C60-CD1B4EDFB4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778" b="89778" l="7111" r="93778">
                        <a14:foregroundMark x1="10222" y1="40444" x2="8444" y2="62222"/>
                        <a14:foregroundMark x1="28889" y1="73333" x2="62222" y2="71111"/>
                        <a14:foregroundMark x1="89778" y1="42222" x2="84889" y2="56889"/>
                        <a14:foregroundMark x1="90667" y1="20889" x2="90667" y2="20889"/>
                        <a14:foregroundMark x1="93778" y1="29333" x2="93778" y2="29333"/>
                        <a14:foregroundMark x1="7111" y1="20889" x2="7111" y2="208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3175" y="4056698"/>
            <a:ext cx="792746" cy="792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ata:image/png;base64,iVBORw0KGgoAAAANSUhEUgAAAOEAAADhCAMAAAAJbSJIAAAAYFBMVEX///8nreT7/v8QquMAp+KSz+8AqOLy+v3l9Pvu+P32/P7d8Porr+Xh8vvI5/d7yOxItufV7fmg1vFVuuit2/Njv+qHzO694vU5subH5/eZ0/B0xexowepJt+e23/TW7fmful0nAAAHd0lEQVR4nO2d2VrbMBCFY6QKCBQSIISd93/LukCL52gbbbbMN/9laRIdRyPNGS3ZbARBEARBEARBEARBEARBEARBEARBEARBEARBEIRVcvKDcCvc6+GnoG/cEs8u1dJNq4NP4NhPb83SjauBfgzE4v36e6q6PAsON3drl2hut0GB43ijVh2M+jqib+T8YcUS9V1c4MhhtT1VXbEEbja/1ilRPZwzBW42b2uUqA+eVOYf5M8Xw+qCUf+KfW/b26nG093KJOq3qZhT53cIU+XzmvIbNVxM235371Q4KEPSnZv1BKPakTHm3t1jTwZMWR/X8i2aFyLk1iivwsE8T/9pJWZDP2GjAwoH8zpN61ZhNsxxKuPqb4tDCjFmuzcb6vL3tL2fg0dQ4filk2fSudmgfW5z/dnaiEKYO/c9xyK1EtvdV1DFFA6ajE0dmw069l/8HxijCnF+6dVsGGIljt+tjCscx5v36d+6NBvqgeRgT5M2MhRinvfW36xhSB69eZm2kKVw0CS3685s0OadU6PAUziYQ8dmg3axdyguMRWOkykZbzoyG2rYT1tmzdlchVj36MZsQLnCzrv4CqF29diHRMtKWP8jQSEkDb97MBs05XLmIykKoYbcgdlwWAmLJIWYvF8v21OxXOFuTZrC8ak9Mt50HswrqTH5HneqQjDRC5oNWoLYekMmWSG882Jmg1qJwLCXrnA0G6R3LGM2aLQcA23IUNhBcQPKuU+hFuQoXNxshKyERZ5CGG9mNhs084jZgEyFgz6kfEpVaPb4Hnu6uQqxuDGf2VDESsTX/rIVDop+1ExmA6wEo6SSr9AyG3N8izQ4WDNViUKoHsywssGwEhZFCmHYbm426CTFzBjLFGIVr6nZUIpjJeyXlSnESmxDswHJIvthFiuE8aaZ2YiXKzyUK4QUo5HZsFc+uVRQiBvkWpgNaiXc5QoPNRRicaP6yoZz5ZP94hoKcSW18jYqsBKJCWIlhWg2am7bhJXP18RJt5ZCKG6cvlaTSMfqdKNWTSHOV2Fbyse78sluVzWFY85BVlKDpQX2eyZbCfst6ikcnzfJGyuYDbqot3nJeWhVFULuX7yyEVz55FJXIfi3QrOBViLveVVWiIFTYDZg5TN7jq2tEOso2WbD2kSZ3Z7qCmECu8rrW2AlDvndvYFCHCByzEa+lbBooRCLG+lmg6a5md3giyYKcV0hcaIushL2uzVRiDs3kgZC5sonuyWNFOJWQX7CDCufqVbCoplCNBvchIS98smlnUI8uMIzrsVWwqKdQusALsNs4JnP81159t5MobEPx0W/EShX/KW8xtxIoftwXGTm1q7zO8U15jYKzcH1rqE9IYP3zGfpUd0mCmnORfD2OliOnFC4wNwkLyXl2/0lx2xguYLWD0t6agP3RJejRkXUyTqzTNwWoOmblCRu1RVCaeWjV0bNBp06PxIgRTtCfjDWVkjb+m9kAdloNqiV+JpUaDBnFmnqK6Rt/c5GQ2ZDXV44/0ZP62Tv9qiqEGwPcRReswHnsSaVZBh9MoOxpkJISaC0gueSPpWoYMWQJkZ5TriiQtpWu5JIV1hObh601sM9+dYtk0UfS1ZBpJ5CWvB22R7oj5vtGVw94jDKtCKVsxpSSyHsyDy6N5XTOEWcxQ6oKqYHYyWFUHnwFmZCV/54ClaQziUHYx2FcBNMoLjmTVkDEx4NxrPEYKyikLqCcBNoceM/eB6Lvj99TVowVlCI3Sjy+WrnuLvpLvwiCMakpclyhemfbrCnXtzGXgRPMWVpsnzXV0YPMurp+3s8uTpoRmSlRAKhVCFMydz8WOmH55u34/Hu6aA4+gYrYWAvFZTuTSRp1d4kDHNKmZEEV2R2vBkJP6dEYZ3UmA0cKndnFfarChRCRlVUa+ABwcgqiBcopJP3aYXiLeMz04MxXyHdLrif6VAJZO8N9+qDaZ/vICKm+K3OW2hHvWku4jaNkHmyi9abitf40oBgjGzayVII9abZD3XDpuTwTpScE5aBetNMpARjxinZlAfYDFpHDy2ip590jtSb5oLdjlSFOm0gawi3LyXeOJA6GbUExwPPt5h2a0RyQtEW3xoCIf/mj7wdu3VxrwNREhSajMS+NeGFhA/YCkvLlo2I58fsW5Sowe7miqF4MHJvwiqpWDaGBuMpJsnM28zy6k0zETY6LIVQb+ruLnp7c8T0j4xbBWm9qcsrPrW/4BBXWGk5vTEQjJOiUfx2T1pvmtns8vEW/mIKab0puEK0ML5gDCtcrN6UhXtADCqEWygWvrwsDlZwPySGFHLy2r7AYIzcdm043qQzHCspXoUd1JuyULDJSPkUampLFje7fDDD9PxyQC/1phzQJTh//WHbTb0pB9hZ8L6JwVyJ7Aj/nnEnVU6dz43/9+Rser2DPYJ2b0yySd1i1Q9QdvFxtc4v8ANWMHZUb8oh/sNrnZpdPpEfz+ut3pQDbHul9FdvygE2Gf2gEPzGF4zdm10+nsl/Z9RPwfc7etufg3+sEQRBEARBEARBEARBEARBEARBEARBEARBEARBELrmDy9po2tU5qpjAAAAAElFTkSuQmCC">
            <a:extLst>
              <a:ext uri="{FF2B5EF4-FFF2-40B4-BE49-F238E27FC236}">
                <a16:creationId xmlns:a16="http://schemas.microsoft.com/office/drawing/2014/main" id="{B612011C-4FA5-46FD-81E2-64DFBAE9B6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778" b="89778" l="7111" r="93778">
                        <a14:foregroundMark x1="10222" y1="40444" x2="8444" y2="62222"/>
                        <a14:foregroundMark x1="28889" y1="73333" x2="62222" y2="71111"/>
                        <a14:foregroundMark x1="89778" y1="42222" x2="84889" y2="56889"/>
                        <a14:foregroundMark x1="90667" y1="20889" x2="90667" y2="20889"/>
                        <a14:foregroundMark x1="93778" y1="29333" x2="93778" y2="29333"/>
                        <a14:foregroundMark x1="7111" y1="20889" x2="7111" y2="208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6081" y="4056698"/>
            <a:ext cx="792746" cy="792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48016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4177</TotalTime>
  <Words>570</Words>
  <Application>Microsoft Office PowerPoint</Application>
  <PresentationFormat>Grand écran</PresentationFormat>
  <Paragraphs>108</Paragraphs>
  <Slides>19</Slides>
  <Notes>3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Garamond</vt:lpstr>
      <vt:lpstr>Office Theme</vt:lpstr>
      <vt:lpstr>The spatial diffusion of the Second Demographic Transition: spatio-temporal analysis in France and Belgium since 1970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Thank you for your attention!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Second Demographic Transition in Belgium and France since 1970: a spatial diffusion?</dc:title>
  <dc:creator>Yoann Doignon</dc:creator>
  <cp:lastModifiedBy>Yoann Doignon</cp:lastModifiedBy>
  <cp:revision>436</cp:revision>
  <dcterms:created xsi:type="dcterms:W3CDTF">2019-02-19T07:44:02Z</dcterms:created>
  <dcterms:modified xsi:type="dcterms:W3CDTF">2019-05-17T10:18:31Z</dcterms:modified>
</cp:coreProperties>
</file>