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57" r:id="rId4"/>
    <p:sldId id="258" r:id="rId5"/>
    <p:sldId id="259" r:id="rId6"/>
    <p:sldId id="260" r:id="rId7"/>
    <p:sldId id="261" r:id="rId8"/>
    <p:sldId id="262" r:id="rId9"/>
    <p:sldId id="264" r:id="rId10"/>
    <p:sldId id="265" r:id="rId11"/>
    <p:sldId id="266" r:id="rId12"/>
    <p:sldId id="267" r:id="rId13"/>
    <p:sldId id="270" r:id="rId14"/>
    <p:sldId id="271" r:id="rId15"/>
    <p:sldId id="272" r:id="rId16"/>
    <p:sldId id="273"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2DE2FA-FE17-4076-92E3-F108390302CA}"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fr-BE"/>
        </a:p>
      </dgm:t>
    </dgm:pt>
    <dgm:pt modelId="{855D8C62-C9A0-47E8-8972-F7BD8EEB4932}">
      <dgm:prSet phldrT="[Texte]" custT="1"/>
      <dgm:spPr/>
      <dgm:t>
        <a:bodyPr/>
        <a:lstStyle/>
        <a:p>
          <a:r>
            <a:rPr lang="fr-BE" sz="2000" dirty="0" smtClean="0">
              <a:solidFill>
                <a:schemeClr val="bg1">
                  <a:lumMod val="50000"/>
                </a:schemeClr>
              </a:solidFill>
            </a:rPr>
            <a:t>Dimension matérielle</a:t>
          </a:r>
          <a:endParaRPr lang="fr-BE" sz="2000" dirty="0">
            <a:solidFill>
              <a:schemeClr val="bg1">
                <a:lumMod val="50000"/>
              </a:schemeClr>
            </a:solidFill>
          </a:endParaRPr>
        </a:p>
      </dgm:t>
    </dgm:pt>
    <dgm:pt modelId="{8D84D144-7638-41A9-AD67-AB39C7CE3D80}" type="parTrans" cxnId="{D1DAEA08-79F7-43DD-8AE7-52AC3040BD1B}">
      <dgm:prSet/>
      <dgm:spPr/>
      <dgm:t>
        <a:bodyPr/>
        <a:lstStyle/>
        <a:p>
          <a:endParaRPr lang="fr-BE"/>
        </a:p>
      </dgm:t>
    </dgm:pt>
    <dgm:pt modelId="{304F8CB6-009F-4347-A875-1404CFF17511}" type="sibTrans" cxnId="{D1DAEA08-79F7-43DD-8AE7-52AC3040BD1B}">
      <dgm:prSet/>
      <dgm:spPr/>
      <dgm:t>
        <a:bodyPr/>
        <a:lstStyle/>
        <a:p>
          <a:endParaRPr lang="fr-BE"/>
        </a:p>
      </dgm:t>
    </dgm:pt>
    <dgm:pt modelId="{D0E37B38-F75E-48C0-B77F-912F413326A7}">
      <dgm:prSet phldrT="[Texte]" custT="1"/>
      <dgm:spPr/>
      <dgm:t>
        <a:bodyPr/>
        <a:lstStyle/>
        <a:p>
          <a:r>
            <a:rPr lang="fr-BE" sz="1600" dirty="0" smtClean="0"/>
            <a:t>Protection de l’environnement</a:t>
          </a:r>
          <a:endParaRPr lang="fr-BE" sz="1600" dirty="0"/>
        </a:p>
      </dgm:t>
    </dgm:pt>
    <dgm:pt modelId="{EC7DA580-5BF9-4C4A-BB9A-79962B16620D}" type="parTrans" cxnId="{FA95B786-54CB-4831-B93F-C2AC0AAB0057}">
      <dgm:prSet/>
      <dgm:spPr/>
      <dgm:t>
        <a:bodyPr/>
        <a:lstStyle/>
        <a:p>
          <a:endParaRPr lang="fr-BE"/>
        </a:p>
      </dgm:t>
    </dgm:pt>
    <dgm:pt modelId="{5E67963E-6592-4871-900F-A1E239A859CB}" type="sibTrans" cxnId="{FA95B786-54CB-4831-B93F-C2AC0AAB0057}">
      <dgm:prSet/>
      <dgm:spPr/>
      <dgm:t>
        <a:bodyPr/>
        <a:lstStyle/>
        <a:p>
          <a:endParaRPr lang="fr-BE"/>
        </a:p>
      </dgm:t>
    </dgm:pt>
    <dgm:pt modelId="{FC8AE788-687F-4899-985E-F898B19B42F5}">
      <dgm:prSet phldrT="[Texte]"/>
      <dgm:spPr/>
      <dgm:t>
        <a:bodyPr/>
        <a:lstStyle/>
        <a:p>
          <a:r>
            <a:rPr lang="fr-BE" dirty="0" smtClean="0"/>
            <a:t>Préservation de la biodiversité et des sites naturels</a:t>
          </a:r>
          <a:endParaRPr lang="fr-BE" dirty="0"/>
        </a:p>
      </dgm:t>
    </dgm:pt>
    <dgm:pt modelId="{6B80AB82-5ABF-4BE5-833A-151E8506A46D}" type="parTrans" cxnId="{D33CBEFF-7851-4825-9071-DA14B3770E69}">
      <dgm:prSet/>
      <dgm:spPr/>
      <dgm:t>
        <a:bodyPr/>
        <a:lstStyle/>
        <a:p>
          <a:endParaRPr lang="fr-BE"/>
        </a:p>
      </dgm:t>
    </dgm:pt>
    <dgm:pt modelId="{B6BC54F7-2B5F-4452-9007-576B8FB96161}" type="sibTrans" cxnId="{D33CBEFF-7851-4825-9071-DA14B3770E69}">
      <dgm:prSet/>
      <dgm:spPr/>
      <dgm:t>
        <a:bodyPr/>
        <a:lstStyle/>
        <a:p>
          <a:endParaRPr lang="fr-BE"/>
        </a:p>
      </dgm:t>
    </dgm:pt>
    <dgm:pt modelId="{9803EAF4-B80E-4A99-A213-CE9FF22079D6}">
      <dgm:prSet phldrT="[Texte]" custT="1"/>
      <dgm:spPr/>
      <dgm:t>
        <a:bodyPr/>
        <a:lstStyle/>
        <a:p>
          <a:r>
            <a:rPr lang="fr-BE" sz="2000" dirty="0" smtClean="0">
              <a:solidFill>
                <a:schemeClr val="bg1">
                  <a:lumMod val="50000"/>
                </a:schemeClr>
              </a:solidFill>
            </a:rPr>
            <a:t>Dimension procédurale</a:t>
          </a:r>
          <a:endParaRPr lang="fr-BE" sz="2000" dirty="0">
            <a:solidFill>
              <a:schemeClr val="bg1">
                <a:lumMod val="50000"/>
              </a:schemeClr>
            </a:solidFill>
          </a:endParaRPr>
        </a:p>
      </dgm:t>
    </dgm:pt>
    <dgm:pt modelId="{3A69941D-69A3-4B36-9E23-F2198F6BFC57}" type="parTrans" cxnId="{875DB8AE-4316-4386-A60E-167865702F68}">
      <dgm:prSet/>
      <dgm:spPr/>
      <dgm:t>
        <a:bodyPr/>
        <a:lstStyle/>
        <a:p>
          <a:endParaRPr lang="fr-BE"/>
        </a:p>
      </dgm:t>
    </dgm:pt>
    <dgm:pt modelId="{75912FCD-01E6-4727-B5DD-C596282A836B}" type="sibTrans" cxnId="{875DB8AE-4316-4386-A60E-167865702F68}">
      <dgm:prSet/>
      <dgm:spPr/>
      <dgm:t>
        <a:bodyPr/>
        <a:lstStyle/>
        <a:p>
          <a:endParaRPr lang="fr-BE"/>
        </a:p>
      </dgm:t>
    </dgm:pt>
    <dgm:pt modelId="{8C07CF03-64C2-414E-B7F9-EA94577F4D40}">
      <dgm:prSet phldrT="[Texte]" custT="1"/>
      <dgm:spPr/>
      <dgm:t>
        <a:bodyPr/>
        <a:lstStyle/>
        <a:p>
          <a:r>
            <a:rPr lang="fr-BE" sz="1600" dirty="0" smtClean="0"/>
            <a:t>Participation aux décisions</a:t>
          </a:r>
          <a:endParaRPr lang="fr-BE" sz="1600" dirty="0"/>
        </a:p>
      </dgm:t>
    </dgm:pt>
    <dgm:pt modelId="{6209383A-3EEC-43E0-874F-375DA9006D28}" type="parTrans" cxnId="{077178A3-2B13-47AC-80D5-A26D43E633E7}">
      <dgm:prSet/>
      <dgm:spPr/>
      <dgm:t>
        <a:bodyPr/>
        <a:lstStyle/>
        <a:p>
          <a:endParaRPr lang="fr-BE"/>
        </a:p>
      </dgm:t>
    </dgm:pt>
    <dgm:pt modelId="{3F867CDF-0D94-4A6F-9968-7C84516E15F5}" type="sibTrans" cxnId="{077178A3-2B13-47AC-80D5-A26D43E633E7}">
      <dgm:prSet/>
      <dgm:spPr/>
      <dgm:t>
        <a:bodyPr/>
        <a:lstStyle/>
        <a:p>
          <a:endParaRPr lang="fr-BE"/>
        </a:p>
      </dgm:t>
    </dgm:pt>
    <dgm:pt modelId="{1617E304-48E7-4D70-B6FE-95748F9ED265}">
      <dgm:prSet phldrT="[Texte]" custT="1"/>
      <dgm:spPr/>
      <dgm:t>
        <a:bodyPr/>
        <a:lstStyle/>
        <a:p>
          <a:r>
            <a:rPr lang="fr-BE" sz="1600" dirty="0" smtClean="0"/>
            <a:t>Accès aux documents</a:t>
          </a:r>
          <a:endParaRPr lang="fr-BE" sz="1600" dirty="0"/>
        </a:p>
      </dgm:t>
    </dgm:pt>
    <dgm:pt modelId="{E024C7EA-91FC-427F-BAE7-95406FEF5BEB}" type="parTrans" cxnId="{D3C52378-162B-4112-88AF-17A7233B6F29}">
      <dgm:prSet/>
      <dgm:spPr/>
      <dgm:t>
        <a:bodyPr/>
        <a:lstStyle/>
        <a:p>
          <a:endParaRPr lang="fr-BE"/>
        </a:p>
      </dgm:t>
    </dgm:pt>
    <dgm:pt modelId="{AA98B7F7-C434-4F25-B708-46DD09CBE69C}" type="sibTrans" cxnId="{D3C52378-162B-4112-88AF-17A7233B6F29}">
      <dgm:prSet/>
      <dgm:spPr/>
      <dgm:t>
        <a:bodyPr/>
        <a:lstStyle/>
        <a:p>
          <a:endParaRPr lang="fr-BE"/>
        </a:p>
      </dgm:t>
    </dgm:pt>
    <dgm:pt modelId="{5A5862E3-0184-4B76-B67D-F20D46734786}">
      <dgm:prSet phldrT="[Texte]" custT="1"/>
      <dgm:spPr/>
      <dgm:t>
        <a:bodyPr/>
        <a:lstStyle/>
        <a:p>
          <a:r>
            <a:rPr lang="fr-BE" sz="1600" dirty="0" smtClean="0"/>
            <a:t>Évaluation des incidences</a:t>
          </a:r>
          <a:endParaRPr lang="fr-BE" sz="1600" dirty="0"/>
        </a:p>
      </dgm:t>
    </dgm:pt>
    <dgm:pt modelId="{6487C41B-6C2A-4E6C-B624-6437EDCB8D19}" type="parTrans" cxnId="{42BC8A8F-E4CD-4F12-92F2-C7E77BF237CF}">
      <dgm:prSet/>
      <dgm:spPr/>
      <dgm:t>
        <a:bodyPr/>
        <a:lstStyle/>
        <a:p>
          <a:endParaRPr lang="fr-BE"/>
        </a:p>
      </dgm:t>
    </dgm:pt>
    <dgm:pt modelId="{4EB9C2A3-9C0C-495D-B555-F9E6B863586B}" type="sibTrans" cxnId="{42BC8A8F-E4CD-4F12-92F2-C7E77BF237CF}">
      <dgm:prSet/>
      <dgm:spPr/>
      <dgm:t>
        <a:bodyPr/>
        <a:lstStyle/>
        <a:p>
          <a:endParaRPr lang="fr-BE"/>
        </a:p>
      </dgm:t>
    </dgm:pt>
    <dgm:pt modelId="{430AC209-EA8E-4BF8-903A-3DD8BC4EE248}">
      <dgm:prSet phldrT="[Texte]" custScaleY="70396" custLinFactY="5774" custLinFactNeighborX="-18279" custLinFactNeighborY="100000"/>
      <dgm:spPr/>
      <dgm:t>
        <a:bodyPr/>
        <a:lstStyle/>
        <a:p>
          <a:endParaRPr lang="fr-BE"/>
        </a:p>
      </dgm:t>
    </dgm:pt>
    <dgm:pt modelId="{7C115261-8CFE-4427-9F7B-E7F1135BB8DD}" type="parTrans" cxnId="{95097C32-EAE8-4F49-A264-A402AFF8B375}">
      <dgm:prSet/>
      <dgm:spPr/>
      <dgm:t>
        <a:bodyPr/>
        <a:lstStyle/>
        <a:p>
          <a:endParaRPr lang="fr-BE"/>
        </a:p>
      </dgm:t>
    </dgm:pt>
    <dgm:pt modelId="{04D1174D-95B6-4C78-9EDA-EC4C9B6425A3}" type="sibTrans" cxnId="{95097C32-EAE8-4F49-A264-A402AFF8B375}">
      <dgm:prSet/>
      <dgm:spPr/>
      <dgm:t>
        <a:bodyPr/>
        <a:lstStyle/>
        <a:p>
          <a:endParaRPr lang="fr-BE"/>
        </a:p>
      </dgm:t>
    </dgm:pt>
    <dgm:pt modelId="{B1F5AA3E-4C80-4EDC-B384-6680448FF832}">
      <dgm:prSet phldrT="[Texte]" custT="1"/>
      <dgm:spPr/>
      <dgm:t>
        <a:bodyPr/>
        <a:lstStyle/>
        <a:p>
          <a:endParaRPr lang="fr-BE" sz="1600" dirty="0"/>
        </a:p>
      </dgm:t>
    </dgm:pt>
    <dgm:pt modelId="{3BD0C798-158E-40E8-AFE4-2D1489798110}" type="parTrans" cxnId="{0B24FAC2-2590-445E-8DEE-34D2A3481A6F}">
      <dgm:prSet/>
      <dgm:spPr/>
      <dgm:t>
        <a:bodyPr/>
        <a:lstStyle/>
        <a:p>
          <a:endParaRPr lang="fr-BE"/>
        </a:p>
      </dgm:t>
    </dgm:pt>
    <dgm:pt modelId="{A137DBD0-0206-4177-8109-CFBA363BC80D}" type="sibTrans" cxnId="{0B24FAC2-2590-445E-8DEE-34D2A3481A6F}">
      <dgm:prSet/>
      <dgm:spPr/>
      <dgm:t>
        <a:bodyPr/>
        <a:lstStyle/>
        <a:p>
          <a:endParaRPr lang="fr-BE"/>
        </a:p>
      </dgm:t>
    </dgm:pt>
    <dgm:pt modelId="{092FAC9E-9F40-4FA3-BA0A-824C45FF9FE3}">
      <dgm:prSet phldrT="[Texte]" custT="1"/>
      <dgm:spPr/>
      <dgm:t>
        <a:bodyPr/>
        <a:lstStyle/>
        <a:p>
          <a:r>
            <a:rPr lang="fr-BE" sz="1600" dirty="0" smtClean="0"/>
            <a:t>Garanties juridictionnelles</a:t>
          </a:r>
          <a:endParaRPr lang="fr-BE" sz="1600" dirty="0"/>
        </a:p>
      </dgm:t>
    </dgm:pt>
    <dgm:pt modelId="{33120424-22FB-4B58-8273-2574E9281A0C}" type="parTrans" cxnId="{2D653A9D-D08E-4B55-9660-5ADBE48268DE}">
      <dgm:prSet/>
      <dgm:spPr/>
      <dgm:t>
        <a:bodyPr/>
        <a:lstStyle/>
        <a:p>
          <a:endParaRPr lang="fr-BE"/>
        </a:p>
      </dgm:t>
    </dgm:pt>
    <dgm:pt modelId="{E8E455E2-03EE-4BE9-B2CA-B4DFAA45A469}" type="sibTrans" cxnId="{2D653A9D-D08E-4B55-9660-5ADBE48268DE}">
      <dgm:prSet/>
      <dgm:spPr/>
      <dgm:t>
        <a:bodyPr/>
        <a:lstStyle/>
        <a:p>
          <a:endParaRPr lang="fr-BE"/>
        </a:p>
      </dgm:t>
    </dgm:pt>
    <dgm:pt modelId="{2913B7C6-018B-4577-AC61-D9F6CAE19A27}">
      <dgm:prSet phldrT="[Texte]" custT="1"/>
      <dgm:spPr/>
      <dgm:t>
        <a:bodyPr/>
        <a:lstStyle/>
        <a:p>
          <a:endParaRPr lang="fr-BE"/>
        </a:p>
      </dgm:t>
    </dgm:pt>
    <dgm:pt modelId="{35B26C21-86DB-406E-9649-160CF6675FD7}" type="parTrans" cxnId="{416AF155-03AD-4A54-B8EC-7C0D1999889C}">
      <dgm:prSet/>
      <dgm:spPr/>
      <dgm:t>
        <a:bodyPr/>
        <a:lstStyle/>
        <a:p>
          <a:endParaRPr lang="fr-BE"/>
        </a:p>
      </dgm:t>
    </dgm:pt>
    <dgm:pt modelId="{A58EAA5A-E406-446D-B0B0-2EAAC8CF2CF4}" type="sibTrans" cxnId="{416AF155-03AD-4A54-B8EC-7C0D1999889C}">
      <dgm:prSet/>
      <dgm:spPr/>
      <dgm:t>
        <a:bodyPr/>
        <a:lstStyle/>
        <a:p>
          <a:endParaRPr lang="fr-BE"/>
        </a:p>
      </dgm:t>
    </dgm:pt>
    <dgm:pt modelId="{6A659A16-1909-4E10-BC8B-D25C1F659B58}">
      <dgm:prSet phldrT="[Texte]" custT="1"/>
      <dgm:spPr/>
      <dgm:t>
        <a:bodyPr/>
        <a:lstStyle/>
        <a:p>
          <a:endParaRPr lang="fr-BE"/>
        </a:p>
      </dgm:t>
    </dgm:pt>
    <dgm:pt modelId="{96E0AA8D-5164-45E8-A82E-8A20E851BA44}" type="parTrans" cxnId="{173E08C3-DA67-4908-A9BC-007B019A9009}">
      <dgm:prSet/>
      <dgm:spPr/>
      <dgm:t>
        <a:bodyPr/>
        <a:lstStyle/>
        <a:p>
          <a:endParaRPr lang="fr-BE"/>
        </a:p>
      </dgm:t>
    </dgm:pt>
    <dgm:pt modelId="{BB50C4AC-7D4F-4D3C-82B9-DD8FE2757028}" type="sibTrans" cxnId="{173E08C3-DA67-4908-A9BC-007B019A9009}">
      <dgm:prSet/>
      <dgm:spPr/>
      <dgm:t>
        <a:bodyPr/>
        <a:lstStyle/>
        <a:p>
          <a:endParaRPr lang="fr-BE"/>
        </a:p>
      </dgm:t>
    </dgm:pt>
    <dgm:pt modelId="{F1265E28-F67E-41BB-B615-93E2A1A247EB}">
      <dgm:prSet phldrT="[Texte]"/>
      <dgm:spPr/>
      <dgm:t>
        <a:bodyPr/>
        <a:lstStyle/>
        <a:p>
          <a:r>
            <a:rPr lang="fr-BE" dirty="0" smtClean="0"/>
            <a:t>Promotion de la durabilité</a:t>
          </a:r>
          <a:endParaRPr lang="fr-BE" dirty="0"/>
        </a:p>
      </dgm:t>
    </dgm:pt>
    <dgm:pt modelId="{3EA11AFA-AD8A-4CD3-9CD9-FC0F1DC4FB70}" type="parTrans" cxnId="{BB215646-219C-40E0-8698-749AD5BDD6A7}">
      <dgm:prSet/>
      <dgm:spPr/>
      <dgm:t>
        <a:bodyPr/>
        <a:lstStyle/>
        <a:p>
          <a:endParaRPr lang="fr-BE"/>
        </a:p>
      </dgm:t>
    </dgm:pt>
    <dgm:pt modelId="{D6FFE9F3-4606-4D99-A99C-92D6F1965367}" type="sibTrans" cxnId="{BB215646-219C-40E0-8698-749AD5BDD6A7}">
      <dgm:prSet/>
      <dgm:spPr/>
      <dgm:t>
        <a:bodyPr/>
        <a:lstStyle/>
        <a:p>
          <a:endParaRPr lang="fr-BE"/>
        </a:p>
      </dgm:t>
    </dgm:pt>
    <dgm:pt modelId="{E765E410-342F-416A-B7DA-069FDA774CD4}">
      <dgm:prSet phldrT="[Texte]"/>
      <dgm:spPr/>
      <dgm:t>
        <a:bodyPr/>
        <a:lstStyle/>
        <a:p>
          <a:r>
            <a:rPr lang="fr-BE" dirty="0" smtClean="0"/>
            <a:t>Principe de précaution (voire application de tous les PG)</a:t>
          </a:r>
          <a:endParaRPr lang="fr-BE" dirty="0"/>
        </a:p>
      </dgm:t>
    </dgm:pt>
    <dgm:pt modelId="{483F1E9B-B737-4F1D-9B16-D2CA97E19445}" type="parTrans" cxnId="{B110DCF4-CD1B-4722-8CDA-6AE9AB5B9B84}">
      <dgm:prSet/>
      <dgm:spPr/>
      <dgm:t>
        <a:bodyPr/>
        <a:lstStyle/>
        <a:p>
          <a:endParaRPr lang="fr-BE"/>
        </a:p>
      </dgm:t>
    </dgm:pt>
    <dgm:pt modelId="{E27FCC16-9E4C-4650-B53A-9B2FAB4EF715}" type="sibTrans" cxnId="{B110DCF4-CD1B-4722-8CDA-6AE9AB5B9B84}">
      <dgm:prSet/>
      <dgm:spPr/>
      <dgm:t>
        <a:bodyPr/>
        <a:lstStyle/>
        <a:p>
          <a:endParaRPr lang="fr-BE"/>
        </a:p>
      </dgm:t>
    </dgm:pt>
    <dgm:pt modelId="{3EF9BE24-3671-45EE-A713-977890288BBD}">
      <dgm:prSet phldrT="[Texte]"/>
      <dgm:spPr/>
      <dgm:t>
        <a:bodyPr/>
        <a:lstStyle/>
        <a:p>
          <a:endParaRPr lang="fr-BE" dirty="0"/>
        </a:p>
      </dgm:t>
    </dgm:pt>
    <dgm:pt modelId="{652AA505-8B44-4380-A995-AB157F5BA02F}" type="parTrans" cxnId="{E676C6FF-7F35-4924-A897-899345DB8EB4}">
      <dgm:prSet/>
      <dgm:spPr/>
      <dgm:t>
        <a:bodyPr/>
        <a:lstStyle/>
        <a:p>
          <a:endParaRPr lang="fr-BE"/>
        </a:p>
      </dgm:t>
    </dgm:pt>
    <dgm:pt modelId="{8586B418-06BD-45BB-9EA7-31CEDA61168E}" type="sibTrans" cxnId="{E676C6FF-7F35-4924-A897-899345DB8EB4}">
      <dgm:prSet/>
      <dgm:spPr/>
      <dgm:t>
        <a:bodyPr/>
        <a:lstStyle/>
        <a:p>
          <a:endParaRPr lang="fr-BE"/>
        </a:p>
      </dgm:t>
    </dgm:pt>
    <dgm:pt modelId="{D080E153-A206-4079-857E-239EA7779E82}" type="pres">
      <dgm:prSet presAssocID="{842DE2FA-FE17-4076-92E3-F108390302CA}" presName="outerComposite" presStyleCnt="0">
        <dgm:presLayoutVars>
          <dgm:chMax val="2"/>
          <dgm:animLvl val="lvl"/>
          <dgm:resizeHandles val="exact"/>
        </dgm:presLayoutVars>
      </dgm:prSet>
      <dgm:spPr/>
      <dgm:t>
        <a:bodyPr/>
        <a:lstStyle/>
        <a:p>
          <a:endParaRPr lang="fr-BE"/>
        </a:p>
      </dgm:t>
    </dgm:pt>
    <dgm:pt modelId="{50B195B9-174E-4019-AFD7-7E03C49F4804}" type="pres">
      <dgm:prSet presAssocID="{842DE2FA-FE17-4076-92E3-F108390302CA}" presName="dummyMaxCanvas" presStyleCnt="0"/>
      <dgm:spPr/>
    </dgm:pt>
    <dgm:pt modelId="{DD484AEE-2F31-49F5-B5CB-1D15CBBA6269}" type="pres">
      <dgm:prSet presAssocID="{842DE2FA-FE17-4076-92E3-F108390302CA}" presName="parentComposite" presStyleCnt="0"/>
      <dgm:spPr/>
    </dgm:pt>
    <dgm:pt modelId="{DA36E6AF-2F1D-43F0-BBE5-1C2B1479E728}" type="pres">
      <dgm:prSet presAssocID="{842DE2FA-FE17-4076-92E3-F108390302CA}" presName="parent1" presStyleLbl="alignAccFollowNode1" presStyleIdx="0" presStyleCnt="4">
        <dgm:presLayoutVars>
          <dgm:chMax val="4"/>
        </dgm:presLayoutVars>
      </dgm:prSet>
      <dgm:spPr/>
      <dgm:t>
        <a:bodyPr/>
        <a:lstStyle/>
        <a:p>
          <a:endParaRPr lang="fr-BE"/>
        </a:p>
      </dgm:t>
    </dgm:pt>
    <dgm:pt modelId="{C848D9D3-D917-437C-9D03-26693E5E4AFA}" type="pres">
      <dgm:prSet presAssocID="{842DE2FA-FE17-4076-92E3-F108390302CA}" presName="parent2" presStyleLbl="alignAccFollowNode1" presStyleIdx="1" presStyleCnt="4">
        <dgm:presLayoutVars>
          <dgm:chMax val="4"/>
        </dgm:presLayoutVars>
      </dgm:prSet>
      <dgm:spPr/>
      <dgm:t>
        <a:bodyPr/>
        <a:lstStyle/>
        <a:p>
          <a:endParaRPr lang="fr-BE"/>
        </a:p>
      </dgm:t>
    </dgm:pt>
    <dgm:pt modelId="{9E71B6D7-7C3A-4C4A-B8AC-88C22140572F}" type="pres">
      <dgm:prSet presAssocID="{842DE2FA-FE17-4076-92E3-F108390302CA}" presName="childrenComposite" presStyleCnt="0"/>
      <dgm:spPr/>
    </dgm:pt>
    <dgm:pt modelId="{0F56C379-0BAC-470A-98A6-90C47DC359D7}" type="pres">
      <dgm:prSet presAssocID="{842DE2FA-FE17-4076-92E3-F108390302CA}" presName="dummyMaxCanvas_ChildArea" presStyleCnt="0"/>
      <dgm:spPr/>
    </dgm:pt>
    <dgm:pt modelId="{4FD4298F-3A99-4E99-8704-2883D9066522}" type="pres">
      <dgm:prSet presAssocID="{842DE2FA-FE17-4076-92E3-F108390302CA}" presName="fulcrum" presStyleLbl="alignAccFollowNode1" presStyleIdx="2" presStyleCnt="4" custScaleX="89323" custScaleY="52000" custLinFactNeighborX="2699" custLinFactNeighborY="28375"/>
      <dgm:spPr/>
    </dgm:pt>
    <dgm:pt modelId="{85EE673D-9B07-40A2-94DB-DE849B5B36A9}" type="pres">
      <dgm:prSet presAssocID="{842DE2FA-FE17-4076-92E3-F108390302CA}" presName="balance_44" presStyleLbl="alignAccFollowNode1" presStyleIdx="3" presStyleCnt="4" custAng="540000" custScaleY="94282" custLinFactY="15935" custLinFactNeighborX="1007" custLinFactNeighborY="100000">
        <dgm:presLayoutVars>
          <dgm:bulletEnabled val="1"/>
        </dgm:presLayoutVars>
      </dgm:prSet>
      <dgm:spPr/>
    </dgm:pt>
    <dgm:pt modelId="{F74D4060-9978-453E-9241-E2CC2FD02CB9}" type="pres">
      <dgm:prSet presAssocID="{842DE2FA-FE17-4076-92E3-F108390302CA}" presName="right_44_1" presStyleLbl="node1" presStyleIdx="0" presStyleCnt="8" custLinFactNeighborX="-600" custLinFactNeighborY="57592">
        <dgm:presLayoutVars>
          <dgm:bulletEnabled val="1"/>
        </dgm:presLayoutVars>
      </dgm:prSet>
      <dgm:spPr/>
      <dgm:t>
        <a:bodyPr/>
        <a:lstStyle/>
        <a:p>
          <a:endParaRPr lang="fr-BE"/>
        </a:p>
      </dgm:t>
    </dgm:pt>
    <dgm:pt modelId="{59AA7F0C-9E2A-4BEB-8472-122C09294141}" type="pres">
      <dgm:prSet presAssocID="{842DE2FA-FE17-4076-92E3-F108390302CA}" presName="right_44_2" presStyleLbl="node1" presStyleIdx="1" presStyleCnt="8" custLinFactNeighborX="-867" custLinFactNeighborY="50328">
        <dgm:presLayoutVars>
          <dgm:bulletEnabled val="1"/>
        </dgm:presLayoutVars>
      </dgm:prSet>
      <dgm:spPr/>
      <dgm:t>
        <a:bodyPr/>
        <a:lstStyle/>
        <a:p>
          <a:endParaRPr lang="fr-BE"/>
        </a:p>
      </dgm:t>
    </dgm:pt>
    <dgm:pt modelId="{15E9D3BA-8CCE-4843-8D89-AF33CE1480CA}" type="pres">
      <dgm:prSet presAssocID="{842DE2FA-FE17-4076-92E3-F108390302CA}" presName="right_44_3" presStyleLbl="node1" presStyleIdx="2" presStyleCnt="8" custLinFactNeighborX="-951" custLinFactNeighborY="43065">
        <dgm:presLayoutVars>
          <dgm:bulletEnabled val="1"/>
        </dgm:presLayoutVars>
      </dgm:prSet>
      <dgm:spPr/>
      <dgm:t>
        <a:bodyPr/>
        <a:lstStyle/>
        <a:p>
          <a:endParaRPr lang="fr-BE"/>
        </a:p>
      </dgm:t>
    </dgm:pt>
    <dgm:pt modelId="{08C83119-A71F-48F4-9CC2-678B4C30EEC9}" type="pres">
      <dgm:prSet presAssocID="{842DE2FA-FE17-4076-92E3-F108390302CA}" presName="right_44_4" presStyleLbl="node1" presStyleIdx="3" presStyleCnt="8" custLinFactNeighborX="-332" custLinFactNeighborY="42487">
        <dgm:presLayoutVars>
          <dgm:bulletEnabled val="1"/>
        </dgm:presLayoutVars>
      </dgm:prSet>
      <dgm:spPr/>
      <dgm:t>
        <a:bodyPr/>
        <a:lstStyle/>
        <a:p>
          <a:endParaRPr lang="fr-BE"/>
        </a:p>
      </dgm:t>
    </dgm:pt>
    <dgm:pt modelId="{D1DA9F31-59AE-453C-A247-8DE3A31D982A}" type="pres">
      <dgm:prSet presAssocID="{842DE2FA-FE17-4076-92E3-F108390302CA}" presName="left_44_1" presStyleLbl="node1" presStyleIdx="4" presStyleCnt="8">
        <dgm:presLayoutVars>
          <dgm:bulletEnabled val="1"/>
        </dgm:presLayoutVars>
      </dgm:prSet>
      <dgm:spPr/>
      <dgm:t>
        <a:bodyPr/>
        <a:lstStyle/>
        <a:p>
          <a:endParaRPr lang="fr-BE"/>
        </a:p>
      </dgm:t>
    </dgm:pt>
    <dgm:pt modelId="{AC6A9398-3AD8-4C3C-AEE6-CA7B67C6DDFC}" type="pres">
      <dgm:prSet presAssocID="{842DE2FA-FE17-4076-92E3-F108390302CA}" presName="left_44_2" presStyleLbl="node1" presStyleIdx="5" presStyleCnt="8">
        <dgm:presLayoutVars>
          <dgm:bulletEnabled val="1"/>
        </dgm:presLayoutVars>
      </dgm:prSet>
      <dgm:spPr/>
      <dgm:t>
        <a:bodyPr/>
        <a:lstStyle/>
        <a:p>
          <a:endParaRPr lang="fr-BE"/>
        </a:p>
      </dgm:t>
    </dgm:pt>
    <dgm:pt modelId="{2CF4C3CB-8E78-41BB-8E25-2F12C7161B3C}" type="pres">
      <dgm:prSet presAssocID="{842DE2FA-FE17-4076-92E3-F108390302CA}" presName="left_44_3" presStyleLbl="node1" presStyleIdx="6" presStyleCnt="8">
        <dgm:presLayoutVars>
          <dgm:bulletEnabled val="1"/>
        </dgm:presLayoutVars>
      </dgm:prSet>
      <dgm:spPr/>
      <dgm:t>
        <a:bodyPr/>
        <a:lstStyle/>
        <a:p>
          <a:endParaRPr lang="fr-BE"/>
        </a:p>
      </dgm:t>
    </dgm:pt>
    <dgm:pt modelId="{715BE7E3-E0F0-4EAF-BD34-4D01B47B0999}" type="pres">
      <dgm:prSet presAssocID="{842DE2FA-FE17-4076-92E3-F108390302CA}" presName="left_44_4" presStyleLbl="node1" presStyleIdx="7" presStyleCnt="8">
        <dgm:presLayoutVars>
          <dgm:bulletEnabled val="1"/>
        </dgm:presLayoutVars>
      </dgm:prSet>
      <dgm:spPr/>
      <dgm:t>
        <a:bodyPr/>
        <a:lstStyle/>
        <a:p>
          <a:endParaRPr lang="fr-BE"/>
        </a:p>
      </dgm:t>
    </dgm:pt>
  </dgm:ptLst>
  <dgm:cxnLst>
    <dgm:cxn modelId="{B110DCF4-CD1B-4722-8CDA-6AE9AB5B9B84}" srcId="{855D8C62-C9A0-47E8-8972-F7BD8EEB4932}" destId="{E765E410-342F-416A-B7DA-069FDA774CD4}" srcOrd="3" destOrd="0" parTransId="{483F1E9B-B737-4F1D-9B16-D2CA97E19445}" sibTransId="{E27FCC16-9E4C-4650-B53A-9B2FAB4EF715}"/>
    <dgm:cxn modelId="{875DB8AE-4316-4386-A60E-167865702F68}" srcId="{842DE2FA-FE17-4076-92E3-F108390302CA}" destId="{9803EAF4-B80E-4A99-A213-CE9FF22079D6}" srcOrd="1" destOrd="0" parTransId="{3A69941D-69A3-4B36-9E23-F2198F6BFC57}" sibTransId="{75912FCD-01E6-4727-B5DD-C596282A836B}"/>
    <dgm:cxn modelId="{CA7B0E4F-8824-4A43-A230-73C208269BE3}" type="presOf" srcId="{855D8C62-C9A0-47E8-8972-F7BD8EEB4932}" destId="{DA36E6AF-2F1D-43F0-BBE5-1C2B1479E728}" srcOrd="0" destOrd="0" presId="urn:microsoft.com/office/officeart/2005/8/layout/balance1"/>
    <dgm:cxn modelId="{42BC8A8F-E4CD-4F12-92F2-C7E77BF237CF}" srcId="{9803EAF4-B80E-4A99-A213-CE9FF22079D6}" destId="{5A5862E3-0184-4B76-B67D-F20D46734786}" srcOrd="2" destOrd="0" parTransId="{6487C41B-6C2A-4E6C-B624-6437EDCB8D19}" sibTransId="{4EB9C2A3-9C0C-495D-B555-F9E6B863586B}"/>
    <dgm:cxn modelId="{1FE79510-1BB0-44B3-813F-A1D406DF1050}" type="presOf" srcId="{8C07CF03-64C2-414E-B7F9-EA94577F4D40}" destId="{F74D4060-9978-453E-9241-E2CC2FD02CB9}" srcOrd="0" destOrd="0" presId="urn:microsoft.com/office/officeart/2005/8/layout/balance1"/>
    <dgm:cxn modelId="{0B24FAC2-2590-445E-8DEE-34D2A3481A6F}" srcId="{9803EAF4-B80E-4A99-A213-CE9FF22079D6}" destId="{B1F5AA3E-4C80-4EDC-B384-6680448FF832}" srcOrd="6" destOrd="0" parTransId="{3BD0C798-158E-40E8-AFE4-2D1489798110}" sibTransId="{A137DBD0-0206-4177-8109-CFBA363BC80D}"/>
    <dgm:cxn modelId="{6FDA7328-4456-49E1-9D2D-7A8C14D89718}" type="presOf" srcId="{D0E37B38-F75E-48C0-B77F-912F413326A7}" destId="{D1DA9F31-59AE-453C-A247-8DE3A31D982A}" srcOrd="0" destOrd="0" presId="urn:microsoft.com/office/officeart/2005/8/layout/balance1"/>
    <dgm:cxn modelId="{D3C52378-162B-4112-88AF-17A7233B6F29}" srcId="{9803EAF4-B80E-4A99-A213-CE9FF22079D6}" destId="{1617E304-48E7-4D70-B6FE-95748F9ED265}" srcOrd="1" destOrd="0" parTransId="{E024C7EA-91FC-427F-BAE7-95406FEF5BEB}" sibTransId="{AA98B7F7-C434-4F25-B708-46DD09CBE69C}"/>
    <dgm:cxn modelId="{3EA37402-38D6-4F9F-BA28-FD9EB96A553D}" type="presOf" srcId="{092FAC9E-9F40-4FA3-BA0A-824C45FF9FE3}" destId="{08C83119-A71F-48F4-9CC2-678B4C30EEC9}" srcOrd="0" destOrd="0" presId="urn:microsoft.com/office/officeart/2005/8/layout/balance1"/>
    <dgm:cxn modelId="{0B2B7422-B86F-406F-B678-9BF518A37F1D}" type="presOf" srcId="{1617E304-48E7-4D70-B6FE-95748F9ED265}" destId="{59AA7F0C-9E2A-4BEB-8472-122C09294141}" srcOrd="0" destOrd="0" presId="urn:microsoft.com/office/officeart/2005/8/layout/balance1"/>
    <dgm:cxn modelId="{077178A3-2B13-47AC-80D5-A26D43E633E7}" srcId="{9803EAF4-B80E-4A99-A213-CE9FF22079D6}" destId="{8C07CF03-64C2-414E-B7F9-EA94577F4D40}" srcOrd="0" destOrd="0" parTransId="{6209383A-3EEC-43E0-874F-375DA9006D28}" sibTransId="{3F867CDF-0D94-4A6F-9968-7C84516E15F5}"/>
    <dgm:cxn modelId="{D33CBEFF-7851-4825-9071-DA14B3770E69}" srcId="{855D8C62-C9A0-47E8-8972-F7BD8EEB4932}" destId="{FC8AE788-687F-4899-985E-F898B19B42F5}" srcOrd="1" destOrd="0" parTransId="{6B80AB82-5ABF-4BE5-833A-151E8506A46D}" sibTransId="{B6BC54F7-2B5F-4452-9007-576B8FB96161}"/>
    <dgm:cxn modelId="{B6D8A4D0-397D-4D79-8291-97269CCB3611}" type="presOf" srcId="{F1265E28-F67E-41BB-B615-93E2A1A247EB}" destId="{2CF4C3CB-8E78-41BB-8E25-2F12C7161B3C}" srcOrd="0" destOrd="0" presId="urn:microsoft.com/office/officeart/2005/8/layout/balance1"/>
    <dgm:cxn modelId="{95097C32-EAE8-4F49-A264-A402AFF8B375}" srcId="{842DE2FA-FE17-4076-92E3-F108390302CA}" destId="{430AC209-EA8E-4BF8-903A-3DD8BC4EE248}" srcOrd="2" destOrd="0" parTransId="{7C115261-8CFE-4427-9F7B-E7F1135BB8DD}" sibTransId="{04D1174D-95B6-4C78-9EDA-EC4C9B6425A3}"/>
    <dgm:cxn modelId="{AC2A421E-A8E2-4FAE-B51D-6CBC693CCC54}" type="presOf" srcId="{E765E410-342F-416A-B7DA-069FDA774CD4}" destId="{715BE7E3-E0F0-4EAF-BD34-4D01B47B0999}" srcOrd="0" destOrd="0" presId="urn:microsoft.com/office/officeart/2005/8/layout/balance1"/>
    <dgm:cxn modelId="{416AF155-03AD-4A54-B8EC-7C0D1999889C}" srcId="{9803EAF4-B80E-4A99-A213-CE9FF22079D6}" destId="{2913B7C6-018B-4577-AC61-D9F6CAE19A27}" srcOrd="5" destOrd="0" parTransId="{35B26C21-86DB-406E-9649-160CF6675FD7}" sibTransId="{A58EAA5A-E406-446D-B0B0-2EAAC8CF2CF4}"/>
    <dgm:cxn modelId="{B9F39004-6462-45DB-86E7-385B7D35BE80}" type="presOf" srcId="{5A5862E3-0184-4B76-B67D-F20D46734786}" destId="{15E9D3BA-8CCE-4843-8D89-AF33CE1480CA}" srcOrd="0" destOrd="0" presId="urn:microsoft.com/office/officeart/2005/8/layout/balance1"/>
    <dgm:cxn modelId="{173E08C3-DA67-4908-A9BC-007B019A9009}" srcId="{9803EAF4-B80E-4A99-A213-CE9FF22079D6}" destId="{6A659A16-1909-4E10-BC8B-D25C1F659B58}" srcOrd="4" destOrd="0" parTransId="{96E0AA8D-5164-45E8-A82E-8A20E851BA44}" sibTransId="{BB50C4AC-7D4F-4D3C-82B9-DD8FE2757028}"/>
    <dgm:cxn modelId="{D1DAEA08-79F7-43DD-8AE7-52AC3040BD1B}" srcId="{842DE2FA-FE17-4076-92E3-F108390302CA}" destId="{855D8C62-C9A0-47E8-8972-F7BD8EEB4932}" srcOrd="0" destOrd="0" parTransId="{8D84D144-7638-41A9-AD67-AB39C7CE3D80}" sibTransId="{304F8CB6-009F-4347-A875-1404CFF17511}"/>
    <dgm:cxn modelId="{4E2640A2-F6FB-4CB9-86A8-8024D3B108A1}" type="presOf" srcId="{9803EAF4-B80E-4A99-A213-CE9FF22079D6}" destId="{C848D9D3-D917-437C-9D03-26693E5E4AFA}" srcOrd="0" destOrd="0" presId="urn:microsoft.com/office/officeart/2005/8/layout/balance1"/>
    <dgm:cxn modelId="{2331BA6A-36E5-404D-BB4E-3931EDB7B1BB}" type="presOf" srcId="{FC8AE788-687F-4899-985E-F898B19B42F5}" destId="{AC6A9398-3AD8-4C3C-AEE6-CA7B67C6DDFC}" srcOrd="0" destOrd="0" presId="urn:microsoft.com/office/officeart/2005/8/layout/balance1"/>
    <dgm:cxn modelId="{3E886616-6A6B-4CB5-8A33-3FB57365DDC3}" type="presOf" srcId="{842DE2FA-FE17-4076-92E3-F108390302CA}" destId="{D080E153-A206-4079-857E-239EA7779E82}" srcOrd="0" destOrd="0" presId="urn:microsoft.com/office/officeart/2005/8/layout/balance1"/>
    <dgm:cxn modelId="{BB215646-219C-40E0-8698-749AD5BDD6A7}" srcId="{855D8C62-C9A0-47E8-8972-F7BD8EEB4932}" destId="{F1265E28-F67E-41BB-B615-93E2A1A247EB}" srcOrd="2" destOrd="0" parTransId="{3EA11AFA-AD8A-4CD3-9CD9-FC0F1DC4FB70}" sibTransId="{D6FFE9F3-4606-4D99-A99C-92D6F1965367}"/>
    <dgm:cxn modelId="{E676C6FF-7F35-4924-A897-899345DB8EB4}" srcId="{855D8C62-C9A0-47E8-8972-F7BD8EEB4932}" destId="{3EF9BE24-3671-45EE-A713-977890288BBD}" srcOrd="4" destOrd="0" parTransId="{652AA505-8B44-4380-A995-AB157F5BA02F}" sibTransId="{8586B418-06BD-45BB-9EA7-31CEDA61168E}"/>
    <dgm:cxn modelId="{FA95B786-54CB-4831-B93F-C2AC0AAB0057}" srcId="{855D8C62-C9A0-47E8-8972-F7BD8EEB4932}" destId="{D0E37B38-F75E-48C0-B77F-912F413326A7}" srcOrd="0" destOrd="0" parTransId="{EC7DA580-5BF9-4C4A-BB9A-79962B16620D}" sibTransId="{5E67963E-6592-4871-900F-A1E239A859CB}"/>
    <dgm:cxn modelId="{2D653A9D-D08E-4B55-9660-5ADBE48268DE}" srcId="{9803EAF4-B80E-4A99-A213-CE9FF22079D6}" destId="{092FAC9E-9F40-4FA3-BA0A-824C45FF9FE3}" srcOrd="3" destOrd="0" parTransId="{33120424-22FB-4B58-8273-2574E9281A0C}" sibTransId="{E8E455E2-03EE-4BE9-B2CA-B4DFAA45A469}"/>
    <dgm:cxn modelId="{2E7A15F2-7F35-4DB0-8210-5FD032899013}" type="presParOf" srcId="{D080E153-A206-4079-857E-239EA7779E82}" destId="{50B195B9-174E-4019-AFD7-7E03C49F4804}" srcOrd="0" destOrd="0" presId="urn:microsoft.com/office/officeart/2005/8/layout/balance1"/>
    <dgm:cxn modelId="{3CD6907F-4B5B-4FCB-909C-C3C31292903B}" type="presParOf" srcId="{D080E153-A206-4079-857E-239EA7779E82}" destId="{DD484AEE-2F31-49F5-B5CB-1D15CBBA6269}" srcOrd="1" destOrd="0" presId="urn:microsoft.com/office/officeart/2005/8/layout/balance1"/>
    <dgm:cxn modelId="{6A6AD8EF-7287-42AA-AD2E-70CE9B728D81}" type="presParOf" srcId="{DD484AEE-2F31-49F5-B5CB-1D15CBBA6269}" destId="{DA36E6AF-2F1D-43F0-BBE5-1C2B1479E728}" srcOrd="0" destOrd="0" presId="urn:microsoft.com/office/officeart/2005/8/layout/balance1"/>
    <dgm:cxn modelId="{DCD2CE11-67A0-4F5A-9274-83725DF0EC3D}" type="presParOf" srcId="{DD484AEE-2F31-49F5-B5CB-1D15CBBA6269}" destId="{C848D9D3-D917-437C-9D03-26693E5E4AFA}" srcOrd="1" destOrd="0" presId="urn:microsoft.com/office/officeart/2005/8/layout/balance1"/>
    <dgm:cxn modelId="{68450AD4-8158-4E3D-94E1-ADE6E212A06E}" type="presParOf" srcId="{D080E153-A206-4079-857E-239EA7779E82}" destId="{9E71B6D7-7C3A-4C4A-B8AC-88C22140572F}" srcOrd="2" destOrd="0" presId="urn:microsoft.com/office/officeart/2005/8/layout/balance1"/>
    <dgm:cxn modelId="{2131984B-9D33-4643-8D75-0B682E124C8B}" type="presParOf" srcId="{9E71B6D7-7C3A-4C4A-B8AC-88C22140572F}" destId="{0F56C379-0BAC-470A-98A6-90C47DC359D7}" srcOrd="0" destOrd="0" presId="urn:microsoft.com/office/officeart/2005/8/layout/balance1"/>
    <dgm:cxn modelId="{E015928F-4EAF-4545-B649-14C2E316AEB2}" type="presParOf" srcId="{9E71B6D7-7C3A-4C4A-B8AC-88C22140572F}" destId="{4FD4298F-3A99-4E99-8704-2883D9066522}" srcOrd="1" destOrd="0" presId="urn:microsoft.com/office/officeart/2005/8/layout/balance1"/>
    <dgm:cxn modelId="{7207BAB0-4FE2-4A9B-865D-A2847104AE75}" type="presParOf" srcId="{9E71B6D7-7C3A-4C4A-B8AC-88C22140572F}" destId="{85EE673D-9B07-40A2-94DB-DE849B5B36A9}" srcOrd="2" destOrd="0" presId="urn:microsoft.com/office/officeart/2005/8/layout/balance1"/>
    <dgm:cxn modelId="{6543D01A-14CC-4217-9804-4D4BF921E04B}" type="presParOf" srcId="{9E71B6D7-7C3A-4C4A-B8AC-88C22140572F}" destId="{F74D4060-9978-453E-9241-E2CC2FD02CB9}" srcOrd="3" destOrd="0" presId="urn:microsoft.com/office/officeart/2005/8/layout/balance1"/>
    <dgm:cxn modelId="{A5208A66-9BBB-43AE-834B-5E0139105436}" type="presParOf" srcId="{9E71B6D7-7C3A-4C4A-B8AC-88C22140572F}" destId="{59AA7F0C-9E2A-4BEB-8472-122C09294141}" srcOrd="4" destOrd="0" presId="urn:microsoft.com/office/officeart/2005/8/layout/balance1"/>
    <dgm:cxn modelId="{FB1A6AB5-5FAA-4266-9FA9-7B5F5EB5D41B}" type="presParOf" srcId="{9E71B6D7-7C3A-4C4A-B8AC-88C22140572F}" destId="{15E9D3BA-8CCE-4843-8D89-AF33CE1480CA}" srcOrd="5" destOrd="0" presId="urn:microsoft.com/office/officeart/2005/8/layout/balance1"/>
    <dgm:cxn modelId="{59B883BA-39AB-4039-BF91-37135EC09657}" type="presParOf" srcId="{9E71B6D7-7C3A-4C4A-B8AC-88C22140572F}" destId="{08C83119-A71F-48F4-9CC2-678B4C30EEC9}" srcOrd="6" destOrd="0" presId="urn:microsoft.com/office/officeart/2005/8/layout/balance1"/>
    <dgm:cxn modelId="{2F0FDF5B-EC00-4E06-BB4B-5B5E34CF103F}" type="presParOf" srcId="{9E71B6D7-7C3A-4C4A-B8AC-88C22140572F}" destId="{D1DA9F31-59AE-453C-A247-8DE3A31D982A}" srcOrd="7" destOrd="0" presId="urn:microsoft.com/office/officeart/2005/8/layout/balance1"/>
    <dgm:cxn modelId="{39D7107B-FB5B-4921-85F1-E8347120997A}" type="presParOf" srcId="{9E71B6D7-7C3A-4C4A-B8AC-88C22140572F}" destId="{AC6A9398-3AD8-4C3C-AEE6-CA7B67C6DDFC}" srcOrd="8" destOrd="0" presId="urn:microsoft.com/office/officeart/2005/8/layout/balance1"/>
    <dgm:cxn modelId="{910E4112-879E-4E78-B7B3-5288B15AEA2F}" type="presParOf" srcId="{9E71B6D7-7C3A-4C4A-B8AC-88C22140572F}" destId="{2CF4C3CB-8E78-41BB-8E25-2F12C7161B3C}" srcOrd="9" destOrd="0" presId="urn:microsoft.com/office/officeart/2005/8/layout/balance1"/>
    <dgm:cxn modelId="{BDE3298E-1091-4B0A-85C7-74D641BADB3D}" type="presParOf" srcId="{9E71B6D7-7C3A-4C4A-B8AC-88C22140572F}" destId="{715BE7E3-E0F0-4EAF-BD34-4D01B47B0999}" srcOrd="10"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3E6FB43D-9CB9-42F0-9F8C-B19980D8388B}" type="datetimeFigureOut">
              <a:rPr lang="fr-BE" smtClean="0"/>
              <a:t>25/01/2013</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AF43619C-0E6A-4E04-82CF-0FA13302D20C}" type="slidenum">
              <a:rPr lang="fr-BE" smtClean="0"/>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E6FB43D-9CB9-42F0-9F8C-B19980D8388B}" type="datetimeFigureOut">
              <a:rPr lang="fr-BE" smtClean="0"/>
              <a:t>25/01/2013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F43619C-0E6A-4E04-82CF-0FA13302D20C}"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E6FB43D-9CB9-42F0-9F8C-B19980D8388B}" type="datetimeFigureOut">
              <a:rPr lang="fr-BE" smtClean="0"/>
              <a:t>25/01/2013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F43619C-0E6A-4E04-82CF-0FA13302D20C}"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3E6FB43D-9CB9-42F0-9F8C-B19980D8388B}" type="datetimeFigureOut">
              <a:rPr lang="fr-BE" smtClean="0"/>
              <a:t>25/01/2013</a:t>
            </a:fld>
            <a:endParaRPr lang="fr-BE"/>
          </a:p>
        </p:txBody>
      </p:sp>
      <p:sp>
        <p:nvSpPr>
          <p:cNvPr id="9" name="Espace réservé du numéro de diapositive 8"/>
          <p:cNvSpPr>
            <a:spLocks noGrp="1"/>
          </p:cNvSpPr>
          <p:nvPr>
            <p:ph type="sldNum" sz="quarter" idx="15"/>
          </p:nvPr>
        </p:nvSpPr>
        <p:spPr/>
        <p:txBody>
          <a:bodyPr rtlCol="0"/>
          <a:lstStyle/>
          <a:p>
            <a:fld id="{AF43619C-0E6A-4E04-82CF-0FA13302D20C}" type="slidenum">
              <a:rPr lang="fr-BE" smtClean="0"/>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3E6FB43D-9CB9-42F0-9F8C-B19980D8388B}" type="datetimeFigureOut">
              <a:rPr lang="fr-BE" smtClean="0"/>
              <a:t>25/01/2013</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AF43619C-0E6A-4E04-82CF-0FA13302D20C}" type="slidenum">
              <a:rPr lang="fr-BE" smtClean="0"/>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3E6FB43D-9CB9-42F0-9F8C-B19980D8388B}" type="datetimeFigureOut">
              <a:rPr lang="fr-BE" smtClean="0"/>
              <a:t>25/01/2013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F43619C-0E6A-4E04-82CF-0FA13302D20C}" type="slidenum">
              <a:rPr lang="fr-BE" smtClean="0"/>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3E6FB43D-9CB9-42F0-9F8C-B19980D8388B}" type="datetimeFigureOut">
              <a:rPr lang="fr-BE" smtClean="0"/>
              <a:t>25/01/2013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F43619C-0E6A-4E04-82CF-0FA13302D20C}" type="slidenum">
              <a:rPr lang="fr-BE" smtClean="0"/>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3E6FB43D-9CB9-42F0-9F8C-B19980D8388B}" type="datetimeFigureOut">
              <a:rPr lang="fr-BE" smtClean="0"/>
              <a:t>25/01/2013</a:t>
            </a:fld>
            <a:endParaRPr lang="fr-BE"/>
          </a:p>
        </p:txBody>
      </p:sp>
      <p:sp>
        <p:nvSpPr>
          <p:cNvPr id="7" name="Espace réservé du numéro de diapositive 6"/>
          <p:cNvSpPr>
            <a:spLocks noGrp="1"/>
          </p:cNvSpPr>
          <p:nvPr>
            <p:ph type="sldNum" sz="quarter" idx="11"/>
          </p:nvPr>
        </p:nvSpPr>
        <p:spPr/>
        <p:txBody>
          <a:bodyPr rtlCol="0"/>
          <a:lstStyle/>
          <a:p>
            <a:fld id="{AF43619C-0E6A-4E04-82CF-0FA13302D20C}" type="slidenum">
              <a:rPr lang="fr-BE" smtClean="0"/>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E6FB43D-9CB9-42F0-9F8C-B19980D8388B}" type="datetimeFigureOut">
              <a:rPr lang="fr-BE" smtClean="0"/>
              <a:t>25/01/2013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F43619C-0E6A-4E04-82CF-0FA13302D20C}"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3E6FB43D-9CB9-42F0-9F8C-B19980D8388B}" type="datetimeFigureOut">
              <a:rPr lang="fr-BE" smtClean="0"/>
              <a:t>25/01/2013</a:t>
            </a:fld>
            <a:endParaRPr lang="fr-BE"/>
          </a:p>
        </p:txBody>
      </p:sp>
      <p:sp>
        <p:nvSpPr>
          <p:cNvPr id="22" name="Espace réservé du numéro de diapositive 21"/>
          <p:cNvSpPr>
            <a:spLocks noGrp="1"/>
          </p:cNvSpPr>
          <p:nvPr>
            <p:ph type="sldNum" sz="quarter" idx="15"/>
          </p:nvPr>
        </p:nvSpPr>
        <p:spPr/>
        <p:txBody>
          <a:bodyPr rtlCol="0"/>
          <a:lstStyle/>
          <a:p>
            <a:fld id="{AF43619C-0E6A-4E04-82CF-0FA13302D20C}" type="slidenum">
              <a:rPr lang="fr-BE" smtClean="0"/>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3E6FB43D-9CB9-42F0-9F8C-B19980D8388B}" type="datetimeFigureOut">
              <a:rPr lang="fr-BE" smtClean="0"/>
              <a:t>25/01/2013</a:t>
            </a:fld>
            <a:endParaRPr lang="fr-BE"/>
          </a:p>
        </p:txBody>
      </p:sp>
      <p:sp>
        <p:nvSpPr>
          <p:cNvPr id="18" name="Espace réservé du numéro de diapositive 17"/>
          <p:cNvSpPr>
            <a:spLocks noGrp="1"/>
          </p:cNvSpPr>
          <p:nvPr>
            <p:ph type="sldNum" sz="quarter" idx="11"/>
          </p:nvPr>
        </p:nvSpPr>
        <p:spPr/>
        <p:txBody>
          <a:bodyPr rtlCol="0"/>
          <a:lstStyle/>
          <a:p>
            <a:fld id="{AF43619C-0E6A-4E04-82CF-0FA13302D20C}" type="slidenum">
              <a:rPr lang="fr-BE" smtClean="0"/>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E6FB43D-9CB9-42F0-9F8C-B19980D8388B}" type="datetimeFigureOut">
              <a:rPr lang="fr-BE" smtClean="0"/>
              <a:t>25/01/2013</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F43619C-0E6A-4E04-82CF-0FA13302D20C}"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BE" i="1" cap="none" dirty="0" smtClean="0"/>
              <a:t/>
            </a:r>
            <a:br>
              <a:rPr lang="fr-BE" i="1" cap="none" dirty="0" smtClean="0"/>
            </a:br>
            <a:r>
              <a:rPr lang="fr-BE" sz="2200" i="1" cap="none" dirty="0" smtClean="0"/>
              <a:t>Regards croisés </a:t>
            </a:r>
            <a:r>
              <a:rPr lang="fr-BE" sz="2200" i="1" cap="none" dirty="0"/>
              <a:t>sur les rapports entre les droits fondamentaux et l’environnement </a:t>
            </a:r>
            <a:r>
              <a:rPr lang="fr-BE" i="1" cap="none" dirty="0"/>
              <a:t/>
            </a:r>
            <a:br>
              <a:rPr lang="fr-BE" i="1" cap="none" dirty="0"/>
            </a:br>
            <a:r>
              <a:rPr lang="fr-BE" dirty="0" smtClean="0"/>
              <a:t/>
            </a:r>
            <a:br>
              <a:rPr lang="fr-BE" dirty="0" smtClean="0"/>
            </a:br>
            <a:r>
              <a:rPr lang="fr-BE" dirty="0" smtClean="0"/>
              <a:t>Le droit à la protection de l’environnement sain en droit belge</a:t>
            </a:r>
            <a:br>
              <a:rPr lang="fr-BE" dirty="0" smtClean="0"/>
            </a:br>
            <a:r>
              <a:rPr lang="fr-BE" i="1" cap="none" dirty="0" smtClean="0"/>
              <a:t/>
            </a:r>
            <a:br>
              <a:rPr lang="fr-BE" i="1" cap="none" dirty="0" smtClean="0"/>
            </a:br>
            <a:r>
              <a:rPr lang="fr-BE" sz="2200" cap="none" dirty="0" smtClean="0"/>
              <a:t>Vendredi 25 janvier 2013</a:t>
            </a:r>
            <a:r>
              <a:rPr lang="fr-BE" cap="none" dirty="0" smtClean="0"/>
              <a:t/>
            </a:r>
            <a:br>
              <a:rPr lang="fr-BE" cap="none" dirty="0" smtClean="0"/>
            </a:br>
            <a:endParaRPr lang="fr-BE" cap="none" dirty="0"/>
          </a:p>
        </p:txBody>
      </p:sp>
      <p:sp>
        <p:nvSpPr>
          <p:cNvPr id="3" name="Sous-titre 2"/>
          <p:cNvSpPr>
            <a:spLocks noGrp="1"/>
          </p:cNvSpPr>
          <p:nvPr>
            <p:ph type="subTitle" idx="1"/>
          </p:nvPr>
        </p:nvSpPr>
        <p:spPr/>
        <p:txBody>
          <a:bodyPr>
            <a:normAutofit/>
          </a:bodyPr>
          <a:lstStyle/>
          <a:p>
            <a:r>
              <a:rPr lang="fr-BE" sz="1600" dirty="0" smtClean="0"/>
              <a:t>Céline Romainville</a:t>
            </a:r>
          </a:p>
          <a:p>
            <a:endParaRPr lang="fr-BE" sz="1600" dirty="0"/>
          </a:p>
        </p:txBody>
      </p:sp>
    </p:spTree>
    <p:extLst>
      <p:ext uri="{BB962C8B-B14F-4D97-AF65-F5344CB8AC3E}">
        <p14:creationId xmlns:p14="http://schemas.microsoft.com/office/powerpoint/2010/main" val="2719032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188640"/>
            <a:ext cx="6172200" cy="6186282"/>
          </a:xfrm>
        </p:spPr>
        <p:txBody>
          <a:bodyPr/>
          <a:lstStyle/>
          <a:p>
            <a:endParaRPr lang="fr-BE" dirty="0" smtClean="0"/>
          </a:p>
          <a:p>
            <a:endParaRPr lang="fr-BE" dirty="0"/>
          </a:p>
          <a:p>
            <a:pPr marL="400050" indent="-400050">
              <a:buAutoNum type="romanUcPeriod"/>
            </a:pPr>
            <a:endParaRPr lang="fr-BE" dirty="0"/>
          </a:p>
          <a:p>
            <a:endParaRPr lang="fr-BE" dirty="0" smtClean="0"/>
          </a:p>
          <a:p>
            <a:pPr marL="285750" indent="-285750">
              <a:buFontTx/>
              <a:buChar char="-"/>
            </a:pPr>
            <a:endParaRPr lang="fr-BE" dirty="0" smtClean="0"/>
          </a:p>
          <a:p>
            <a:pPr marL="285750" indent="-285750">
              <a:buFontTx/>
              <a:buChar char="-"/>
            </a:pPr>
            <a:endParaRPr lang="fr-BE" dirty="0" smtClean="0"/>
          </a:p>
          <a:p>
            <a:endParaRPr lang="fr-BE" dirty="0"/>
          </a:p>
          <a:p>
            <a:endParaRPr lang="fr-BE" dirty="0"/>
          </a:p>
        </p:txBody>
      </p:sp>
      <p:graphicFrame>
        <p:nvGraphicFramePr>
          <p:cNvPr id="5" name="Diagramme 4"/>
          <p:cNvGraphicFramePr/>
          <p:nvPr>
            <p:extLst>
              <p:ext uri="{D42A27DB-BD31-4B8C-83A1-F6EECF244321}">
                <p14:modId xmlns:p14="http://schemas.microsoft.com/office/powerpoint/2010/main" val="2129327120"/>
              </p:ext>
            </p:extLst>
          </p:nvPr>
        </p:nvGraphicFramePr>
        <p:xfrm>
          <a:off x="2195736" y="404664"/>
          <a:ext cx="6096000" cy="6152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40000">
            <a:off x="5729054" y="1556793"/>
            <a:ext cx="218281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0568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a:t>6</a:t>
            </a:r>
            <a:r>
              <a:rPr lang="fr-BE" dirty="0" smtClean="0"/>
              <a:t>. Débiteurs</a:t>
            </a:r>
            <a:endParaRPr lang="fr-BE" dirty="0"/>
          </a:p>
          <a:p>
            <a:pPr marL="400050" indent="-400050">
              <a:buAutoNum type="romanUcPeriod"/>
            </a:pPr>
            <a:endParaRPr lang="fr-BE" dirty="0"/>
          </a:p>
          <a:p>
            <a:pPr marL="285750" indent="-285750">
              <a:buFontTx/>
              <a:buChar char="-"/>
            </a:pPr>
            <a:r>
              <a:rPr lang="fr-BE" dirty="0" smtClean="0"/>
              <a:t>- Toutes les autorités publiques</a:t>
            </a:r>
          </a:p>
          <a:p>
            <a:pPr marL="285750" indent="-285750">
              <a:buFontTx/>
              <a:buChar char="-"/>
            </a:pPr>
            <a:endParaRPr lang="fr-BE" dirty="0" smtClean="0"/>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1449150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smtClean="0"/>
              <a:t>7. Obligations</a:t>
            </a:r>
            <a:endParaRPr lang="fr-BE" dirty="0"/>
          </a:p>
          <a:p>
            <a:pPr marL="400050" indent="-400050">
              <a:buAutoNum type="romanUcPeriod"/>
            </a:pPr>
            <a:endParaRPr lang="fr-BE" dirty="0"/>
          </a:p>
          <a:p>
            <a:r>
              <a:rPr lang="fr-BE" dirty="0" smtClean="0"/>
              <a:t>- Obligations de respecter, protéger et réaliser</a:t>
            </a:r>
          </a:p>
          <a:p>
            <a:r>
              <a:rPr lang="fr-BE" dirty="0" smtClean="0"/>
              <a:t>- Obligations procédurales :</a:t>
            </a:r>
          </a:p>
          <a:p>
            <a:pPr marL="285750" indent="-285750">
              <a:buFontTx/>
              <a:buChar char="-"/>
            </a:pPr>
            <a:r>
              <a:rPr lang="fr-BE" dirty="0" smtClean="0"/>
              <a:t>- organiser l’accès à l’information</a:t>
            </a:r>
          </a:p>
          <a:p>
            <a:pPr marL="285750" indent="-285750">
              <a:buFontTx/>
              <a:buChar char="-"/>
            </a:pPr>
            <a:r>
              <a:rPr lang="fr-BE" dirty="0" smtClean="0"/>
              <a:t>- assurer la participation du public</a:t>
            </a:r>
          </a:p>
          <a:p>
            <a:pPr marL="285750" indent="-285750">
              <a:buFontTx/>
              <a:buChar char="-"/>
            </a:pPr>
            <a:r>
              <a:rPr lang="fr-BE" dirty="0" smtClean="0"/>
              <a:t>- obligation d’intégration</a:t>
            </a:r>
          </a:p>
          <a:p>
            <a:pPr marL="285750" indent="-285750">
              <a:buFontTx/>
              <a:buChar char="-"/>
            </a:pPr>
            <a:r>
              <a:rPr lang="fr-BE" dirty="0" smtClean="0"/>
              <a:t>- évaluer les incidences</a:t>
            </a:r>
          </a:p>
          <a:p>
            <a:pPr marL="285750" indent="-285750">
              <a:buFontTx/>
              <a:buChar char="-"/>
            </a:pPr>
            <a:r>
              <a:rPr lang="fr-BE" dirty="0" smtClean="0"/>
              <a:t>- mettre en place des garanties juridictionnelles</a:t>
            </a:r>
          </a:p>
          <a:p>
            <a:pPr marL="285750" indent="-285750">
              <a:buFontTx/>
              <a:buChar char="-"/>
            </a:pPr>
            <a:r>
              <a:rPr lang="fr-BE" dirty="0" smtClean="0"/>
              <a:t>- suivre la mise en œuvre des permis</a:t>
            </a:r>
          </a:p>
          <a:p>
            <a:pPr marL="285750" indent="-285750">
              <a:buFontTx/>
              <a:buChar char="-"/>
            </a:pPr>
            <a:r>
              <a:rPr lang="fr-BE" dirty="0" smtClean="0"/>
              <a:t> </a:t>
            </a:r>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9899825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smtClean="0"/>
              <a:t>7. Obligations</a:t>
            </a:r>
            <a:endParaRPr lang="fr-BE" dirty="0"/>
          </a:p>
          <a:p>
            <a:pPr marL="400050" indent="-400050">
              <a:buAutoNum type="romanUcPeriod"/>
            </a:pPr>
            <a:endParaRPr lang="fr-BE" dirty="0"/>
          </a:p>
          <a:p>
            <a:r>
              <a:rPr lang="fr-BE" dirty="0" smtClean="0"/>
              <a:t>- Obligations matérielles (</a:t>
            </a:r>
            <a:r>
              <a:rPr lang="fr-BE" i="1" dirty="0" smtClean="0"/>
              <a:t>de lege </a:t>
            </a:r>
            <a:r>
              <a:rPr lang="fr-BE" i="1" dirty="0" err="1" smtClean="0"/>
              <a:t>lata</a:t>
            </a:r>
            <a:r>
              <a:rPr lang="fr-BE" dirty="0" smtClean="0"/>
              <a:t>) :</a:t>
            </a:r>
          </a:p>
          <a:p>
            <a:pPr marL="285750" indent="-285750">
              <a:buFontTx/>
              <a:buChar char="-"/>
            </a:pPr>
            <a:r>
              <a:rPr lang="fr-BE" dirty="0" smtClean="0"/>
              <a:t>- principe de précaution</a:t>
            </a:r>
          </a:p>
          <a:p>
            <a:pPr marL="285750" indent="-285750">
              <a:buFontTx/>
              <a:buChar char="-"/>
            </a:pPr>
            <a:r>
              <a:rPr lang="fr-BE" dirty="0" smtClean="0"/>
              <a:t>- mesures de protection de l’environnement</a:t>
            </a:r>
          </a:p>
          <a:p>
            <a:pPr marL="285750" indent="-285750">
              <a:buFontTx/>
              <a:buChar char="-"/>
            </a:pPr>
            <a:endParaRPr lang="fr-BE" dirty="0" smtClean="0"/>
          </a:p>
          <a:p>
            <a:r>
              <a:rPr lang="fr-BE" dirty="0" smtClean="0"/>
              <a:t>- Obligations matérielles (</a:t>
            </a:r>
            <a:r>
              <a:rPr lang="fr-BE" i="1" dirty="0" smtClean="0"/>
              <a:t>de lege </a:t>
            </a:r>
            <a:r>
              <a:rPr lang="fr-BE" i="1" dirty="0" err="1" smtClean="0"/>
              <a:t>feranda</a:t>
            </a:r>
            <a:r>
              <a:rPr lang="fr-BE" dirty="0" smtClean="0"/>
              <a:t>) :</a:t>
            </a:r>
          </a:p>
          <a:p>
            <a:pPr marL="285750" indent="-285750">
              <a:buFontTx/>
              <a:buChar char="-"/>
            </a:pPr>
            <a:r>
              <a:rPr lang="fr-BE" dirty="0" smtClean="0"/>
              <a:t>-principe de substitution</a:t>
            </a:r>
          </a:p>
          <a:p>
            <a:pPr marL="285750" indent="-285750">
              <a:buFontTx/>
              <a:buChar char="-"/>
            </a:pPr>
            <a:endParaRPr lang="fr-BE" dirty="0" smtClean="0"/>
          </a:p>
          <a:p>
            <a:pPr marL="285750" indent="-285750">
              <a:buFontTx/>
              <a:buChar char="-"/>
            </a:pPr>
            <a:endParaRPr lang="fr-BE" dirty="0" smtClean="0"/>
          </a:p>
          <a:p>
            <a:pPr marL="285750" indent="-285750">
              <a:buFontTx/>
              <a:buChar char="-"/>
            </a:pPr>
            <a:r>
              <a:rPr lang="fr-BE" dirty="0" smtClean="0"/>
              <a:t> </a:t>
            </a:r>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29679731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normAutofit lnSpcReduction="10000"/>
          </a:bodyPr>
          <a:lstStyle/>
          <a:p>
            <a:endParaRPr lang="fr-BE" dirty="0" smtClean="0"/>
          </a:p>
          <a:p>
            <a:endParaRPr lang="fr-BE" dirty="0"/>
          </a:p>
          <a:p>
            <a:r>
              <a:rPr lang="fr-BE" dirty="0"/>
              <a:t>8</a:t>
            </a:r>
            <a:r>
              <a:rPr lang="fr-BE" dirty="0" smtClean="0"/>
              <a:t>. </a:t>
            </a:r>
            <a:r>
              <a:rPr lang="fr-BE" dirty="0" err="1" smtClean="0"/>
              <a:t>Justiciabilité</a:t>
            </a:r>
            <a:endParaRPr lang="fr-BE" dirty="0"/>
          </a:p>
          <a:p>
            <a:pPr marL="400050" indent="-400050">
              <a:buAutoNum type="romanUcPeriod"/>
            </a:pPr>
            <a:endParaRPr lang="fr-BE" dirty="0"/>
          </a:p>
          <a:p>
            <a:pPr marL="285750" indent="-285750">
              <a:buFontTx/>
              <a:buChar char="-"/>
            </a:pPr>
            <a:r>
              <a:rPr lang="fr-BE" dirty="0" smtClean="0"/>
              <a:t> Effet direct « au sens restreint » / au contentieux subjectif</a:t>
            </a:r>
          </a:p>
          <a:p>
            <a:pPr marL="285750" indent="-285750">
              <a:buFontTx/>
              <a:buChar char="-"/>
            </a:pPr>
            <a:endParaRPr lang="fr-BE" dirty="0" smtClean="0"/>
          </a:p>
          <a:p>
            <a:pPr marL="285750" indent="-285750">
              <a:buFontTx/>
              <a:buChar char="-"/>
            </a:pPr>
            <a:r>
              <a:rPr lang="fr-BE" dirty="0" smtClean="0"/>
              <a:t> Effet direct « au sens large »/ au contentieux objectif</a:t>
            </a:r>
          </a:p>
          <a:p>
            <a:pPr marL="285750" indent="-285750">
              <a:buFontTx/>
              <a:buChar char="-"/>
            </a:pPr>
            <a:endParaRPr lang="fr-BE" dirty="0" smtClean="0"/>
          </a:p>
          <a:p>
            <a:pPr marL="285750" indent="-285750">
              <a:buFontTx/>
              <a:buChar char="-"/>
            </a:pPr>
            <a:r>
              <a:rPr lang="fr-BE" dirty="0" smtClean="0"/>
              <a:t> Obligation de </a:t>
            </a:r>
            <a:r>
              <a:rPr lang="fr-BE" i="1" dirty="0" err="1" smtClean="0"/>
              <a:t>standstill</a:t>
            </a:r>
            <a:endParaRPr lang="fr-BE" i="1" dirty="0"/>
          </a:p>
          <a:p>
            <a:pPr marL="285750" indent="-285750">
              <a:buFontTx/>
              <a:buChar char="-"/>
            </a:pPr>
            <a:endParaRPr lang="fr-BE" i="1"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r>
              <a:rPr lang="fr-BE" dirty="0" smtClean="0"/>
              <a:t> </a:t>
            </a:r>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325773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normAutofit/>
          </a:bodyPr>
          <a:lstStyle/>
          <a:p>
            <a:endParaRPr lang="fr-BE" dirty="0" smtClean="0"/>
          </a:p>
          <a:p>
            <a:r>
              <a:rPr lang="fr-BE" dirty="0" smtClean="0"/>
              <a:t>Obligation de </a:t>
            </a:r>
            <a:r>
              <a:rPr lang="fr-BE" i="1" dirty="0" err="1" smtClean="0"/>
              <a:t>standstill</a:t>
            </a:r>
            <a:r>
              <a:rPr lang="fr-BE" dirty="0" smtClean="0"/>
              <a:t> : </a:t>
            </a:r>
            <a:endParaRPr lang="fr-BE" i="1" dirty="0" smtClean="0"/>
          </a:p>
          <a:p>
            <a:endParaRPr lang="fr-BE" dirty="0" smtClean="0"/>
          </a:p>
          <a:p>
            <a:endParaRPr lang="fr-BE" dirty="0" smtClean="0"/>
          </a:p>
          <a:p>
            <a:pPr marL="285750" indent="-285750">
              <a:buFontTx/>
              <a:buChar char="-"/>
            </a:pPr>
            <a:r>
              <a:rPr lang="fr-BE" dirty="0" smtClean="0"/>
              <a:t>Champ d’application matériel</a:t>
            </a:r>
          </a:p>
          <a:p>
            <a:pPr marL="285750" indent="-285750">
              <a:buFontTx/>
              <a:buChar char="-"/>
            </a:pPr>
            <a:r>
              <a:rPr lang="fr-BE" dirty="0" smtClean="0"/>
              <a:t>Champ d’application temporel</a:t>
            </a:r>
          </a:p>
          <a:p>
            <a:pPr marL="285750" indent="-285750">
              <a:buFontTx/>
              <a:buChar char="-"/>
            </a:pPr>
            <a:r>
              <a:rPr lang="fr-BE" dirty="0" smtClean="0"/>
              <a:t>Evaluation des reculs</a:t>
            </a:r>
          </a:p>
          <a:p>
            <a:pPr marL="285750" indent="-285750">
              <a:buFontTx/>
              <a:buChar char="-"/>
            </a:pPr>
            <a:r>
              <a:rPr lang="fr-BE" dirty="0" smtClean="0"/>
              <a:t>Exigence de « recul sensible »</a:t>
            </a:r>
          </a:p>
          <a:p>
            <a:pPr marL="285750" indent="-285750">
              <a:buFontTx/>
              <a:buChar char="-"/>
            </a:pPr>
            <a:r>
              <a:rPr lang="fr-BE" dirty="0" smtClean="0"/>
              <a:t>Caractère relatif de l’obligation de </a:t>
            </a:r>
            <a:r>
              <a:rPr lang="fr-BE" i="1" dirty="0" err="1" smtClean="0"/>
              <a:t>standstill</a:t>
            </a:r>
            <a:endParaRPr lang="fr-BE" i="1" dirty="0" smtClean="0"/>
          </a:p>
          <a:p>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r>
              <a:rPr lang="fr-BE" dirty="0" smtClean="0"/>
              <a:t> </a:t>
            </a:r>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18166119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normAutofit lnSpcReduction="10000"/>
          </a:bodyPr>
          <a:lstStyle/>
          <a:p>
            <a:endParaRPr lang="fr-BE" dirty="0" smtClean="0"/>
          </a:p>
          <a:p>
            <a:endParaRPr lang="fr-BE" dirty="0" smtClean="0"/>
          </a:p>
          <a:p>
            <a:endParaRPr lang="fr-BE" dirty="0" smtClean="0"/>
          </a:p>
          <a:p>
            <a:r>
              <a:rPr lang="fr-BE" dirty="0"/>
              <a:t> </a:t>
            </a:r>
            <a:r>
              <a:rPr lang="fr-BE" dirty="0" smtClean="0"/>
              <a:t>Conclusion</a:t>
            </a:r>
          </a:p>
          <a:p>
            <a:endParaRPr lang="fr-BE" dirty="0" smtClean="0"/>
          </a:p>
          <a:p>
            <a:endParaRPr lang="fr-BE" dirty="0"/>
          </a:p>
          <a:p>
            <a:pPr marL="285750" indent="-285750">
              <a:buFontTx/>
              <a:buChar char="-"/>
            </a:pPr>
            <a:r>
              <a:rPr lang="fr-BE" dirty="0" smtClean="0"/>
              <a:t>Une juridicité établie</a:t>
            </a:r>
          </a:p>
          <a:p>
            <a:pPr marL="285750" indent="-285750">
              <a:buFontTx/>
              <a:buChar char="-"/>
            </a:pPr>
            <a:r>
              <a:rPr lang="fr-BE" dirty="0" smtClean="0"/>
              <a:t>Une </a:t>
            </a:r>
            <a:r>
              <a:rPr lang="fr-BE" dirty="0" err="1" smtClean="0"/>
              <a:t>justiciabilité</a:t>
            </a:r>
            <a:r>
              <a:rPr lang="fr-BE" dirty="0" smtClean="0"/>
              <a:t> en voie de consolidation</a:t>
            </a:r>
          </a:p>
          <a:p>
            <a:pPr marL="285750" indent="-285750">
              <a:buFontTx/>
              <a:buChar char="-"/>
            </a:pPr>
            <a:endParaRPr lang="fr-BE" dirty="0" smtClean="0"/>
          </a:p>
          <a:p>
            <a:pPr marL="285750" indent="-285750">
              <a:buFontTx/>
              <a:buChar char="-"/>
            </a:pPr>
            <a:r>
              <a:rPr lang="fr-BE" dirty="0" smtClean="0"/>
              <a:t>Un libellé imparfait</a:t>
            </a:r>
          </a:p>
          <a:p>
            <a:pPr marL="285750" indent="-285750">
              <a:buFontTx/>
              <a:buChar char="-"/>
            </a:pPr>
            <a:r>
              <a:rPr lang="fr-BE" dirty="0" smtClean="0"/>
              <a:t>Une dimension procédurale prédominante</a:t>
            </a:r>
          </a:p>
          <a:p>
            <a:pPr marL="285750" indent="-285750">
              <a:buFontTx/>
              <a:buChar char="-"/>
            </a:pPr>
            <a:r>
              <a:rPr lang="fr-BE" dirty="0" smtClean="0"/>
              <a:t>Une importance considérable du droit européen </a:t>
            </a:r>
            <a:r>
              <a:rPr lang="fr-BE" smtClean="0"/>
              <a:t>et international</a:t>
            </a: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endParaRPr lang="fr-BE" dirty="0" smtClean="0"/>
          </a:p>
          <a:p>
            <a:pPr marL="285750" indent="-285750">
              <a:buFontTx/>
              <a:buChar char="-"/>
            </a:pPr>
            <a:r>
              <a:rPr lang="fr-BE" dirty="0" smtClean="0"/>
              <a:t> </a:t>
            </a:r>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341673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cap="none" dirty="0" smtClean="0"/>
              <a:t/>
            </a:r>
            <a:br>
              <a:rPr lang="fr-BE" cap="none" dirty="0" smtClean="0"/>
            </a:br>
            <a:endParaRPr lang="fr-BE" cap="none" dirty="0"/>
          </a:p>
        </p:txBody>
      </p:sp>
      <p:sp>
        <p:nvSpPr>
          <p:cNvPr id="3" name="Sous-titre 2"/>
          <p:cNvSpPr>
            <a:spLocks noGrp="1"/>
          </p:cNvSpPr>
          <p:nvPr>
            <p:ph type="subTitle" idx="1"/>
          </p:nvPr>
        </p:nvSpPr>
        <p:spPr>
          <a:xfrm>
            <a:off x="2286000" y="1052736"/>
            <a:ext cx="6172200" cy="5322186"/>
          </a:xfrm>
        </p:spPr>
        <p:txBody>
          <a:bodyPr>
            <a:normAutofit/>
          </a:bodyPr>
          <a:lstStyle/>
          <a:p>
            <a:endParaRPr lang="fr-BE" sz="1600" dirty="0" smtClean="0"/>
          </a:p>
          <a:p>
            <a:endParaRPr lang="fr-BE" sz="1600" dirty="0"/>
          </a:p>
          <a:p>
            <a:endParaRPr lang="fr-BE" sz="1600" dirty="0" smtClean="0"/>
          </a:p>
          <a:p>
            <a:r>
              <a:rPr lang="fr-BE" sz="1600" dirty="0" smtClean="0"/>
              <a:t>Objet de la communication :</a:t>
            </a:r>
            <a:endParaRPr lang="fr-BE" sz="1600" dirty="0"/>
          </a:p>
          <a:p>
            <a:endParaRPr lang="fr-BE" sz="1600" dirty="0"/>
          </a:p>
          <a:p>
            <a:r>
              <a:rPr lang="fr-BE" sz="1600" dirty="0" smtClean="0"/>
              <a:t>Décrire, expliquer et évaluer le droit à l’environnement sain en droit public belge et les degrés de </a:t>
            </a:r>
            <a:r>
              <a:rPr lang="fr-BE" sz="1600" dirty="0" err="1" smtClean="0"/>
              <a:t>justiciabilité</a:t>
            </a:r>
            <a:r>
              <a:rPr lang="fr-BE" sz="1600" dirty="0" smtClean="0"/>
              <a:t> de ce droit en droit constitutionnel belge</a:t>
            </a:r>
            <a:endParaRPr lang="fr-BE" sz="1600" dirty="0"/>
          </a:p>
        </p:txBody>
      </p:sp>
    </p:spTree>
    <p:extLst>
      <p:ext uri="{BB962C8B-B14F-4D97-AF65-F5344CB8AC3E}">
        <p14:creationId xmlns:p14="http://schemas.microsoft.com/office/powerpoint/2010/main" val="3210598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smtClean="0"/>
              <a:t>Plan de l’exposé</a:t>
            </a:r>
          </a:p>
          <a:p>
            <a:endParaRPr lang="fr-BE" dirty="0" smtClean="0"/>
          </a:p>
          <a:p>
            <a:pPr marL="400050" indent="-400050">
              <a:buFont typeface="+mj-lt"/>
              <a:buAutoNum type="arabicPeriod"/>
            </a:pPr>
            <a:r>
              <a:rPr lang="fr-BE" dirty="0" smtClean="0"/>
              <a:t>Valeur-légitimité</a:t>
            </a:r>
          </a:p>
          <a:p>
            <a:pPr marL="400050" indent="-400050">
              <a:buAutoNum type="arabicPeriod"/>
            </a:pPr>
            <a:r>
              <a:rPr lang="fr-BE" dirty="0" smtClean="0"/>
              <a:t>Sources formelles</a:t>
            </a:r>
          </a:p>
          <a:p>
            <a:pPr marL="400050" indent="-400050">
              <a:buAutoNum type="arabicPeriod"/>
            </a:pPr>
            <a:r>
              <a:rPr lang="fr-BE" dirty="0"/>
              <a:t>O</a:t>
            </a:r>
            <a:r>
              <a:rPr lang="fr-BE" dirty="0" smtClean="0"/>
              <a:t>bjet</a:t>
            </a:r>
          </a:p>
          <a:p>
            <a:pPr marL="400050" indent="-400050">
              <a:buAutoNum type="arabicPeriod"/>
            </a:pPr>
            <a:r>
              <a:rPr lang="fr-BE" dirty="0"/>
              <a:t>T</a:t>
            </a:r>
            <a:r>
              <a:rPr lang="fr-BE" dirty="0" smtClean="0"/>
              <a:t>itulaires</a:t>
            </a:r>
          </a:p>
          <a:p>
            <a:pPr marL="400050" indent="-400050">
              <a:buAutoNum type="arabicPeriod"/>
            </a:pPr>
            <a:r>
              <a:rPr lang="fr-BE" dirty="0"/>
              <a:t>P</a:t>
            </a:r>
            <a:r>
              <a:rPr lang="fr-BE" dirty="0" smtClean="0"/>
              <a:t>rérogatives concrètes</a:t>
            </a:r>
          </a:p>
          <a:p>
            <a:pPr marL="400050" indent="-400050">
              <a:buAutoNum type="arabicPeriod"/>
            </a:pPr>
            <a:r>
              <a:rPr lang="fr-BE" dirty="0" smtClean="0"/>
              <a:t>Débiteurs</a:t>
            </a:r>
          </a:p>
          <a:p>
            <a:pPr marL="400050" indent="-400050">
              <a:buAutoNum type="arabicPeriod"/>
            </a:pPr>
            <a:r>
              <a:rPr lang="fr-BE" dirty="0" smtClean="0"/>
              <a:t>Obligations précises</a:t>
            </a:r>
          </a:p>
          <a:p>
            <a:pPr marL="400050" indent="-400050">
              <a:buAutoNum type="arabicPeriod"/>
            </a:pPr>
            <a:r>
              <a:rPr lang="fr-BE" dirty="0" smtClean="0"/>
              <a:t> </a:t>
            </a:r>
            <a:r>
              <a:rPr lang="fr-BE" dirty="0" err="1" smtClean="0"/>
              <a:t>Justiciabilité</a:t>
            </a:r>
            <a:endParaRPr lang="fr-BE" dirty="0" smtClean="0"/>
          </a:p>
          <a:p>
            <a:pPr marL="400050" indent="-400050">
              <a:buAutoNum type="arabicPeriod"/>
            </a:pPr>
            <a:endParaRPr lang="fr-BE" dirty="0"/>
          </a:p>
        </p:txBody>
      </p:sp>
    </p:spTree>
    <p:extLst>
      <p:ext uri="{BB962C8B-B14F-4D97-AF65-F5344CB8AC3E}">
        <p14:creationId xmlns:p14="http://schemas.microsoft.com/office/powerpoint/2010/main" val="3509498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smtClean="0"/>
              <a:t>1. Valeur-Légitimité</a:t>
            </a:r>
          </a:p>
          <a:p>
            <a:pPr marL="285750" indent="-285750">
              <a:buFontTx/>
              <a:buChar char="-"/>
            </a:pPr>
            <a:endParaRPr lang="fr-BE" dirty="0" smtClean="0"/>
          </a:p>
          <a:p>
            <a:pPr marL="285750" indent="-285750">
              <a:buFontTx/>
              <a:buChar char="-"/>
            </a:pPr>
            <a:endParaRPr lang="fr-BE" dirty="0"/>
          </a:p>
          <a:p>
            <a:pPr marL="285750" indent="-285750">
              <a:buFontTx/>
              <a:buChar char="-"/>
            </a:pPr>
            <a:r>
              <a:rPr lang="fr-BE" dirty="0" smtClean="0"/>
              <a:t>3 approches possibles</a:t>
            </a:r>
          </a:p>
          <a:p>
            <a:pPr marL="285750" indent="-285750">
              <a:buFontTx/>
              <a:buChar char="-"/>
            </a:pPr>
            <a:r>
              <a:rPr lang="fr-BE" dirty="0" smtClean="0"/>
              <a:t>L’approche du Constituant belge</a:t>
            </a:r>
          </a:p>
          <a:p>
            <a:endParaRPr lang="fr-BE" dirty="0"/>
          </a:p>
          <a:p>
            <a:endParaRPr lang="fr-BE" dirty="0"/>
          </a:p>
        </p:txBody>
      </p:sp>
    </p:spTree>
    <p:extLst>
      <p:ext uri="{BB962C8B-B14F-4D97-AF65-F5344CB8AC3E}">
        <p14:creationId xmlns:p14="http://schemas.microsoft.com/office/powerpoint/2010/main" val="380251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smtClean="0"/>
              <a:t>2. Sources formelles</a:t>
            </a:r>
            <a:endParaRPr lang="fr-BE" dirty="0"/>
          </a:p>
          <a:p>
            <a:pPr marL="400050" indent="-400050">
              <a:buAutoNum type="romanUcPeriod"/>
            </a:pPr>
            <a:endParaRPr lang="fr-BE" dirty="0"/>
          </a:p>
          <a:p>
            <a:pPr marL="285750" indent="-285750">
              <a:buFontTx/>
              <a:buChar char="-"/>
            </a:pPr>
            <a:r>
              <a:rPr lang="fr-BE" dirty="0"/>
              <a:t>« Chacun a le droit de mener une vie conforme à la dignité humaine. A cette fin, la loi, le décret ou la règle visée à l'article 134 garantissent, en tenant compte des obligations correspondantes, les droits économiques, sociaux et culturels, et déterminent les conditions de leur exercice. </a:t>
            </a:r>
            <a:endParaRPr lang="fr-BE" dirty="0" smtClean="0"/>
          </a:p>
          <a:p>
            <a:pPr marL="285750" indent="-285750">
              <a:buFontTx/>
              <a:buChar char="-"/>
            </a:pPr>
            <a:r>
              <a:rPr lang="fr-BE" dirty="0" smtClean="0"/>
              <a:t>Ces </a:t>
            </a:r>
            <a:r>
              <a:rPr lang="fr-BE" dirty="0"/>
              <a:t>droits comprennent notamment </a:t>
            </a:r>
            <a:r>
              <a:rPr lang="fr-BE" dirty="0" smtClean="0"/>
              <a:t>:</a:t>
            </a:r>
          </a:p>
          <a:p>
            <a:pPr marL="285750" indent="-285750">
              <a:buFontTx/>
              <a:buChar char="-"/>
            </a:pPr>
            <a:r>
              <a:rPr lang="fr-BE" dirty="0" smtClean="0"/>
              <a:t>(…)</a:t>
            </a:r>
            <a:endParaRPr lang="fr-BE" dirty="0"/>
          </a:p>
          <a:p>
            <a:pPr marL="285750" indent="-285750">
              <a:buFontTx/>
              <a:buChar char="-"/>
            </a:pPr>
            <a:r>
              <a:rPr lang="fr-BE" dirty="0" smtClean="0"/>
              <a:t>4</a:t>
            </a:r>
            <a:r>
              <a:rPr lang="fr-BE" dirty="0"/>
              <a:t>° le droit à la protection d'un environnement sain </a:t>
            </a:r>
            <a:r>
              <a:rPr lang="fr-BE" dirty="0" smtClean="0"/>
              <a:t>(…) ».</a:t>
            </a:r>
          </a:p>
          <a:p>
            <a:pPr marL="285750" indent="-285750">
              <a:buFontTx/>
              <a:buChar char="-"/>
            </a:pPr>
            <a:endParaRPr lang="fr-BE" dirty="0"/>
          </a:p>
          <a:p>
            <a:pPr marL="285750" indent="-285750">
              <a:buFontTx/>
              <a:buChar char="-"/>
            </a:pPr>
            <a:r>
              <a:rPr lang="fr-BE" dirty="0" smtClean="0"/>
              <a:t>(</a:t>
            </a:r>
            <a:r>
              <a:rPr lang="fr-BE" dirty="0" err="1" smtClean="0"/>
              <a:t>Const</a:t>
            </a:r>
            <a:r>
              <a:rPr lang="fr-BE" dirty="0" smtClean="0"/>
              <a:t>. Art. 23)</a:t>
            </a:r>
            <a:endParaRPr lang="fr-BE" dirty="0"/>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3983628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smtClean="0"/>
              <a:t>2. Sources formelles</a:t>
            </a:r>
            <a:endParaRPr lang="fr-BE" dirty="0"/>
          </a:p>
          <a:p>
            <a:pPr marL="400050" indent="-400050">
              <a:buAutoNum type="romanUcPeriod"/>
            </a:pPr>
            <a:endParaRPr lang="fr-BE" dirty="0"/>
          </a:p>
          <a:p>
            <a:pPr marL="285750" indent="-285750">
              <a:buFontTx/>
              <a:buChar char="-"/>
            </a:pPr>
            <a:r>
              <a:rPr lang="fr-BE" dirty="0"/>
              <a:t>« D</a:t>
            </a:r>
            <a:r>
              <a:rPr lang="fr-BE" dirty="0" smtClean="0"/>
              <a:t>ans </a:t>
            </a:r>
            <a:r>
              <a:rPr lang="fr-BE" dirty="0"/>
              <a:t>l’exercice de leurs compétences respectives, l’Etat fédéral, les communautés et les régions poursuivent les objectifs d’un développement durable, dans ses dimensions sociale, économique et environnementale, en tenant compte de la solidarité entre les générations ». </a:t>
            </a:r>
            <a:endParaRPr lang="fr-BE" dirty="0" smtClean="0"/>
          </a:p>
          <a:p>
            <a:pPr marL="285750" indent="-285750">
              <a:buFontTx/>
              <a:buChar char="-"/>
            </a:pPr>
            <a:endParaRPr lang="fr-BE" dirty="0"/>
          </a:p>
          <a:p>
            <a:pPr marL="285750" indent="-285750">
              <a:buFontTx/>
              <a:buChar char="-"/>
            </a:pPr>
            <a:r>
              <a:rPr lang="fr-BE" dirty="0" smtClean="0"/>
              <a:t>(</a:t>
            </a:r>
            <a:r>
              <a:rPr lang="fr-BE" dirty="0" err="1" smtClean="0"/>
              <a:t>Const</a:t>
            </a:r>
            <a:r>
              <a:rPr lang="fr-BE" dirty="0" smtClean="0"/>
              <a:t>. Art. 7 bis)</a:t>
            </a:r>
          </a:p>
          <a:p>
            <a:endParaRPr lang="fr-BE" dirty="0"/>
          </a:p>
          <a:p>
            <a:endParaRPr lang="fr-BE" dirty="0"/>
          </a:p>
        </p:txBody>
      </p:sp>
    </p:spTree>
    <p:extLst>
      <p:ext uri="{BB962C8B-B14F-4D97-AF65-F5344CB8AC3E}">
        <p14:creationId xmlns:p14="http://schemas.microsoft.com/office/powerpoint/2010/main" val="2788755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a:t>3</a:t>
            </a:r>
            <a:r>
              <a:rPr lang="fr-BE" dirty="0" smtClean="0"/>
              <a:t>. Objet</a:t>
            </a:r>
            <a:endParaRPr lang="fr-BE" dirty="0"/>
          </a:p>
          <a:p>
            <a:pPr marL="400050" indent="-400050">
              <a:buAutoNum type="romanUcPeriod"/>
            </a:pPr>
            <a:endParaRPr lang="fr-BE" dirty="0"/>
          </a:p>
          <a:p>
            <a:pPr marL="285750" indent="-285750">
              <a:buFontTx/>
              <a:buChar char="-"/>
            </a:pPr>
            <a:r>
              <a:rPr lang="fr-BE" dirty="0" smtClean="0"/>
              <a:t>- environnement sain</a:t>
            </a:r>
          </a:p>
          <a:p>
            <a:pPr marL="285750" indent="-285750">
              <a:buFontTx/>
              <a:buChar char="-"/>
            </a:pPr>
            <a:r>
              <a:rPr lang="fr-BE" dirty="0" smtClean="0"/>
              <a:t>- environnement « de qualité »</a:t>
            </a:r>
          </a:p>
          <a:p>
            <a:pPr marL="285750" indent="-285750">
              <a:buFontTx/>
              <a:buChar char="-"/>
            </a:pPr>
            <a:r>
              <a:rPr lang="fr-BE" dirty="0" smtClean="0"/>
              <a:t>- développement durable</a:t>
            </a:r>
          </a:p>
          <a:p>
            <a:pPr marL="285750" indent="-285750">
              <a:buFontTx/>
              <a:buChar char="-"/>
            </a:pPr>
            <a:endParaRPr lang="fr-BE" dirty="0" smtClean="0"/>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8771116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smtClean="0"/>
              <a:t>4. Titulaires</a:t>
            </a:r>
            <a:endParaRPr lang="fr-BE" dirty="0"/>
          </a:p>
          <a:p>
            <a:pPr marL="400050" indent="-400050">
              <a:buAutoNum type="romanUcPeriod"/>
            </a:pPr>
            <a:endParaRPr lang="fr-BE" dirty="0"/>
          </a:p>
          <a:p>
            <a:pPr marL="285750" indent="-285750">
              <a:buFontTx/>
              <a:buChar char="-"/>
            </a:pPr>
            <a:r>
              <a:rPr lang="fr-BE" dirty="0" smtClean="0"/>
              <a:t>- dimension collective et fonction particulière de ce droit</a:t>
            </a:r>
          </a:p>
          <a:p>
            <a:pPr marL="285750" indent="-285750">
              <a:buFontTx/>
              <a:buChar char="-"/>
            </a:pPr>
            <a:r>
              <a:rPr lang="fr-BE" dirty="0" smtClean="0"/>
              <a:t>- contraste avec le libellé de l’article 23</a:t>
            </a:r>
          </a:p>
          <a:p>
            <a:pPr marL="285750" indent="-285750">
              <a:buFontTx/>
              <a:buChar char="-"/>
            </a:pPr>
            <a:r>
              <a:rPr lang="fr-BE" dirty="0" smtClean="0"/>
              <a:t>- exceptions légales possibles</a:t>
            </a:r>
          </a:p>
          <a:p>
            <a:pPr marL="285750" indent="-285750">
              <a:buFontTx/>
              <a:buChar char="-"/>
            </a:pPr>
            <a:endParaRPr lang="fr-BE" dirty="0" smtClean="0"/>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1451266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i="1" cap="none" dirty="0" smtClean="0"/>
              <a:t/>
            </a:r>
            <a:br>
              <a:rPr lang="fr-BE" i="1" cap="none" dirty="0" smtClean="0"/>
            </a:br>
            <a:endParaRPr lang="fr-BE" cap="none" dirty="0"/>
          </a:p>
        </p:txBody>
      </p:sp>
      <p:sp>
        <p:nvSpPr>
          <p:cNvPr id="3" name="Sous-titre 2"/>
          <p:cNvSpPr>
            <a:spLocks noGrp="1"/>
          </p:cNvSpPr>
          <p:nvPr>
            <p:ph type="subTitle" idx="1"/>
          </p:nvPr>
        </p:nvSpPr>
        <p:spPr>
          <a:xfrm>
            <a:off x="2286000" y="620688"/>
            <a:ext cx="6172200" cy="5754234"/>
          </a:xfrm>
        </p:spPr>
        <p:txBody>
          <a:bodyPr/>
          <a:lstStyle/>
          <a:p>
            <a:endParaRPr lang="fr-BE" dirty="0" smtClean="0"/>
          </a:p>
          <a:p>
            <a:endParaRPr lang="fr-BE" dirty="0"/>
          </a:p>
          <a:p>
            <a:r>
              <a:rPr lang="fr-BE" dirty="0"/>
              <a:t>5</a:t>
            </a:r>
            <a:r>
              <a:rPr lang="fr-BE" dirty="0" smtClean="0"/>
              <a:t>. Prérogatives</a:t>
            </a:r>
            <a:endParaRPr lang="fr-BE" dirty="0"/>
          </a:p>
          <a:p>
            <a:pPr marL="400050" indent="-400050">
              <a:buAutoNum type="romanUcPeriod"/>
            </a:pPr>
            <a:endParaRPr lang="fr-BE" dirty="0"/>
          </a:p>
          <a:p>
            <a:r>
              <a:rPr lang="fr-BE" dirty="0" smtClean="0"/>
              <a:t> - Deux dimensions</a:t>
            </a:r>
          </a:p>
          <a:p>
            <a:endParaRPr lang="fr-BE" dirty="0" smtClean="0"/>
          </a:p>
          <a:p>
            <a:endParaRPr lang="fr-BE" dirty="0" smtClean="0"/>
          </a:p>
          <a:p>
            <a:pPr marL="285750" indent="-285750">
              <a:buFontTx/>
              <a:buChar char="-"/>
            </a:pPr>
            <a:endParaRPr lang="fr-BE" dirty="0" smtClean="0"/>
          </a:p>
          <a:p>
            <a:pPr marL="285750" indent="-285750">
              <a:buFontTx/>
              <a:buChar char="-"/>
            </a:pPr>
            <a:endParaRPr lang="fr-BE" dirty="0" smtClean="0"/>
          </a:p>
          <a:p>
            <a:endParaRPr lang="fr-BE" dirty="0"/>
          </a:p>
          <a:p>
            <a:endParaRPr lang="fr-BE" dirty="0"/>
          </a:p>
        </p:txBody>
      </p:sp>
    </p:spTree>
    <p:extLst>
      <p:ext uri="{BB962C8B-B14F-4D97-AF65-F5344CB8AC3E}">
        <p14:creationId xmlns:p14="http://schemas.microsoft.com/office/powerpoint/2010/main" val="33465462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141</TotalTime>
  <Words>292</Words>
  <Application>Microsoft Office PowerPoint</Application>
  <PresentationFormat>Affichage à l'écran (4:3)</PresentationFormat>
  <Paragraphs>189</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Oriel</vt:lpstr>
      <vt:lpstr> Regards croisés sur les rapports entre les droits fondamentaux et l’environnement   Le droit à la protection de l’environnement sain en droit belge  Vendredi 25 janvier 2013 </vt:lpstr>
      <vt:lpstr> </vt:lpstr>
      <vt:lpstr> </vt:lpstr>
      <vt:lpstr> </vt:lpstr>
      <vt:lpstr> </vt:lpstr>
      <vt:lpstr> </vt:lpstr>
      <vt:lpstr> </vt:lpstr>
      <vt:lpstr> </vt:lpstr>
      <vt:lpstr> </vt:lpstr>
      <vt:lpstr> </vt:lpstr>
      <vt:lpstr> </vt:lpstr>
      <vt:lpstr> </vt:lpstr>
      <vt:lpstr> </vt:lpstr>
      <vt:lpstr> </vt:lpstr>
      <vt:lpstr> </vt:lpstr>
      <vt:lpstr> </vt:lpstr>
    </vt:vector>
  </TitlesOfParts>
  <Company>Université catholique de Louvain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Regards croises sur les rapports entre les droits fondamentaux et l’environnement   Le droit à la protection de l’environnement sain en droit belge  Vendredi 25 janvier 2013</dc:title>
  <dc:creator>SIWS</dc:creator>
  <cp:lastModifiedBy>SIWS</cp:lastModifiedBy>
  <cp:revision>15</cp:revision>
  <dcterms:created xsi:type="dcterms:W3CDTF">2013-01-24T19:48:31Z</dcterms:created>
  <dcterms:modified xsi:type="dcterms:W3CDTF">2013-01-25T14:45:21Z</dcterms:modified>
</cp:coreProperties>
</file>