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2"/>
  </p:handoutMasterIdLst>
  <p:sldIdLst>
    <p:sldId id="256" r:id="rId2"/>
    <p:sldId id="272" r:id="rId3"/>
    <p:sldId id="257" r:id="rId4"/>
    <p:sldId id="258" r:id="rId5"/>
    <p:sldId id="259" r:id="rId6"/>
    <p:sldId id="260" r:id="rId7"/>
    <p:sldId id="278" r:id="rId8"/>
    <p:sldId id="261" r:id="rId9"/>
    <p:sldId id="262" r:id="rId10"/>
    <p:sldId id="268" r:id="rId11"/>
    <p:sldId id="273" r:id="rId12"/>
    <p:sldId id="269" r:id="rId13"/>
    <p:sldId id="274" r:id="rId14"/>
    <p:sldId id="270" r:id="rId15"/>
    <p:sldId id="275" r:id="rId16"/>
    <p:sldId id="271" r:id="rId17"/>
    <p:sldId id="276" r:id="rId18"/>
    <p:sldId id="277" r:id="rId19"/>
    <p:sldId id="267" r:id="rId20"/>
    <p:sldId id="266" r:id="rId21"/>
  </p:sldIdLst>
  <p:sldSz cx="9144000" cy="6858000" type="screen4x3"/>
  <p:notesSz cx="6805613" cy="9944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9099" cy="49720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4939" y="0"/>
            <a:ext cx="2949099" cy="497205"/>
          </a:xfrm>
          <a:prstGeom prst="rect">
            <a:avLst/>
          </a:prstGeom>
        </p:spPr>
        <p:txBody>
          <a:bodyPr vert="horz" lIns="91440" tIns="45720" rIns="91440" bIns="45720" rtlCol="0"/>
          <a:lstStyle>
            <a:lvl1pPr algn="r">
              <a:defRPr sz="1200"/>
            </a:lvl1pPr>
          </a:lstStyle>
          <a:p>
            <a:fld id="{E0A4C823-6A14-4275-8083-57D76E21002B}" type="datetimeFigureOut">
              <a:rPr lang="fr-FR" smtClean="0"/>
              <a:t>25/06/2016</a:t>
            </a:fld>
            <a:endParaRPr lang="fr-FR"/>
          </a:p>
        </p:txBody>
      </p:sp>
      <p:sp>
        <p:nvSpPr>
          <p:cNvPr id="4" name="Espace réservé du pied de page 3"/>
          <p:cNvSpPr>
            <a:spLocks noGrp="1"/>
          </p:cNvSpPr>
          <p:nvPr>
            <p:ph type="ftr" sz="quarter" idx="2"/>
          </p:nvPr>
        </p:nvSpPr>
        <p:spPr>
          <a:xfrm>
            <a:off x="0" y="9445169"/>
            <a:ext cx="2949099" cy="49720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4939" y="9445169"/>
            <a:ext cx="2949099" cy="497205"/>
          </a:xfrm>
          <a:prstGeom prst="rect">
            <a:avLst/>
          </a:prstGeom>
        </p:spPr>
        <p:txBody>
          <a:bodyPr vert="horz" lIns="91440" tIns="45720" rIns="91440" bIns="45720" rtlCol="0" anchor="b"/>
          <a:lstStyle>
            <a:lvl1pPr algn="r">
              <a:defRPr sz="1200"/>
            </a:lvl1pPr>
          </a:lstStyle>
          <a:p>
            <a:fld id="{EAD1C2CA-9539-4C94-890B-035751FB33CC}" type="slidenum">
              <a:rPr lang="fr-FR" smtClean="0"/>
              <a:t>‹N°›</a:t>
            </a:fld>
            <a:endParaRPr lang="fr-FR"/>
          </a:p>
        </p:txBody>
      </p:sp>
    </p:spTree>
    <p:extLst>
      <p:ext uri="{BB962C8B-B14F-4D97-AF65-F5344CB8AC3E}">
        <p14:creationId xmlns:p14="http://schemas.microsoft.com/office/powerpoint/2010/main" val="10763932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fr-FR" smtClean="0"/>
              <a:t>Modifiez le style du titre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3139D288-160A-4047-953D-57480E8F3DD5}" type="datetimeFigureOut">
              <a:rPr lang="fr-BE" smtClean="0"/>
              <a:t>25/06/2016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B626E00-FC62-4165-963D-757AD1512432}"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3139D288-160A-4047-953D-57480E8F3DD5}" type="datetimeFigureOut">
              <a:rPr lang="fr-BE" smtClean="0"/>
              <a:t>25/06/2016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B626E00-FC62-4165-963D-757AD1512432}"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139D288-160A-4047-953D-57480E8F3DD5}" type="datetimeFigureOut">
              <a:rPr lang="fr-BE" smtClean="0"/>
              <a:t>25/06/2016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B626E00-FC62-4165-963D-757AD1512432}" type="slidenum">
              <a:rPr lang="fr-BE" smtClean="0"/>
              <a:t>‹N°›</a:t>
            </a:fld>
            <a:endParaRPr lang="fr-BE"/>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3139D288-160A-4047-953D-57480E8F3DD5}" type="datetimeFigureOut">
              <a:rPr lang="fr-BE" smtClean="0"/>
              <a:t>25/06/2016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B626E00-FC62-4165-963D-757AD1512432}" type="slidenum">
              <a:rPr lang="fr-BE" smtClean="0"/>
              <a:t>‹N°›</a:t>
            </a:fld>
            <a:endParaRPr lang="fr-BE"/>
          </a:p>
        </p:txBody>
      </p:sp>
      <p:sp>
        <p:nvSpPr>
          <p:cNvPr id="7" name="Title 6"/>
          <p:cNvSpPr>
            <a:spLocks noGrp="1"/>
          </p:cNvSpPr>
          <p:nvPr>
            <p:ph type="title"/>
          </p:nvPr>
        </p:nvSpPr>
        <p:spPr/>
        <p:txBody>
          <a:bodyPr/>
          <a:lstStyle/>
          <a:p>
            <a:r>
              <a:rPr lang="fr-FR" smtClean="0"/>
              <a:t>Modifiez le style du titre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3139D288-160A-4047-953D-57480E8F3DD5}" type="datetimeFigureOut">
              <a:rPr lang="fr-BE" smtClean="0"/>
              <a:t>25/06/2016</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B626E00-FC62-4165-963D-757AD1512432}"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5" name="Date Placeholder 4"/>
          <p:cNvSpPr>
            <a:spLocks noGrp="1"/>
          </p:cNvSpPr>
          <p:nvPr>
            <p:ph type="dt" sz="half" idx="10"/>
          </p:nvPr>
        </p:nvSpPr>
        <p:spPr/>
        <p:txBody>
          <a:bodyPr/>
          <a:lstStyle/>
          <a:p>
            <a:fld id="{3139D288-160A-4047-953D-57480E8F3DD5}" type="datetimeFigureOut">
              <a:rPr lang="fr-BE" smtClean="0"/>
              <a:t>25/06/2016</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B626E00-FC62-4165-963D-757AD1512432}" type="slidenum">
              <a:rPr lang="fr-BE" smtClean="0"/>
              <a:t>‹N°›</a:t>
            </a:fld>
            <a:endParaRPr lang="fr-BE"/>
          </a:p>
        </p:txBody>
      </p:sp>
      <p:sp>
        <p:nvSpPr>
          <p:cNvPr id="9" name="Content Placeholder 8"/>
          <p:cNvSpPr>
            <a:spLocks noGrp="1"/>
          </p:cNvSpPr>
          <p:nvPr>
            <p:ph sz="quarter" idx="13"/>
          </p:nvPr>
        </p:nvSpPr>
        <p:spPr>
          <a:xfrm>
            <a:off x="676655" y="2679192"/>
            <a:ext cx="3822192" cy="34472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3139D288-160A-4047-953D-57480E8F3DD5}" type="datetimeFigureOut">
              <a:rPr lang="fr-BE" smtClean="0"/>
              <a:t>25/06/2016</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8B626E00-FC62-4165-963D-757AD1512432}"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3139D288-160A-4047-953D-57480E8F3DD5}" type="datetimeFigureOut">
              <a:rPr lang="fr-BE" smtClean="0"/>
              <a:t>25/06/2016</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8B626E00-FC62-4165-963D-757AD1512432}"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3139D288-160A-4047-953D-57480E8F3DD5}" type="datetimeFigureOut">
              <a:rPr lang="fr-BE" smtClean="0"/>
              <a:t>25/06/2016</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B626E00-FC62-4165-963D-757AD1512432}"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139D288-160A-4047-953D-57480E8F3DD5}" type="datetimeFigureOut">
              <a:rPr lang="fr-BE" smtClean="0"/>
              <a:t>25/06/2016</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B626E00-FC62-4165-963D-757AD1512432}" type="slidenum">
              <a:rPr lang="fr-BE" smtClean="0"/>
              <a:t>‹N°›</a:t>
            </a:fld>
            <a:endParaRPr lang="fr-BE"/>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fr-FR" smtClean="0"/>
              <a:t>Modifiez le style du titre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fr-FR" smtClean="0"/>
              <a:t>Modifiez le style du titre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3139D288-160A-4047-953D-57480E8F3DD5}" type="datetimeFigureOut">
              <a:rPr lang="fr-BE" smtClean="0"/>
              <a:t>25/06/2016</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B626E00-FC62-4165-963D-757AD1512432}" type="slidenum">
              <a:rPr lang="fr-BE" smtClean="0"/>
              <a:t>‹N°›</a:t>
            </a:fld>
            <a:endParaRPr lang="fr-BE"/>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3139D288-160A-4047-953D-57480E8F3DD5}" type="datetimeFigureOut">
              <a:rPr lang="fr-BE" smtClean="0"/>
              <a:t>25/06/2016</a:t>
            </a:fld>
            <a:endParaRPr lang="fr-BE"/>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fr-BE"/>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8B626E00-FC62-4165-963D-757AD1512432}" type="slidenum">
              <a:rPr lang="fr-BE" smtClean="0"/>
              <a:t>‹N°›</a:t>
            </a:fld>
            <a:endParaRPr lang="fr-BE"/>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mailto:farah.shaik@uclouvain.be" TargetMode="External"/><Relationship Id="rId2" Type="http://schemas.openxmlformats.org/officeDocument/2006/relationships/hyperlink" Target="mailto:pascal.barbier@univ-paris1.fr" TargetMode="External"/><Relationship Id="rId1" Type="http://schemas.openxmlformats.org/officeDocument/2006/relationships/slideLayout" Target="../slideLayouts/slideLayout2.xml"/><Relationship Id="rId4" Type="http://schemas.openxmlformats.org/officeDocument/2006/relationships/hyperlink" Target="mailto:bernard.fusulier@uclouvain.b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908721"/>
            <a:ext cx="7772400" cy="2691730"/>
          </a:xfrm>
        </p:spPr>
        <p:txBody>
          <a:bodyPr>
            <a:normAutofit/>
          </a:bodyPr>
          <a:lstStyle/>
          <a:p>
            <a:r>
              <a:rPr lang="en-US" dirty="0"/>
              <a:t>Scientific Careers and Work/Life Interference</a:t>
            </a:r>
            <a:endParaRPr lang="fr-BE" dirty="0"/>
          </a:p>
        </p:txBody>
      </p:sp>
      <p:sp>
        <p:nvSpPr>
          <p:cNvPr id="3" name="Sous-titre 2"/>
          <p:cNvSpPr>
            <a:spLocks noGrp="1"/>
          </p:cNvSpPr>
          <p:nvPr>
            <p:ph type="subTitle" idx="1"/>
          </p:nvPr>
        </p:nvSpPr>
        <p:spPr/>
        <p:txBody>
          <a:bodyPr>
            <a:normAutofit/>
          </a:bodyPr>
          <a:lstStyle/>
          <a:p>
            <a:r>
              <a:rPr lang="fr-FR" sz="2400" dirty="0" smtClean="0"/>
              <a:t>Bernard </a:t>
            </a:r>
            <a:r>
              <a:rPr lang="fr-FR" sz="2400" dirty="0"/>
              <a:t>Fusulier (FNRS – U. de Louvain)</a:t>
            </a:r>
            <a:endParaRPr lang="fr-BE" sz="2400" dirty="0"/>
          </a:p>
          <a:p>
            <a:r>
              <a:rPr lang="fr-FR" sz="2400" dirty="0"/>
              <a:t>Pascal Barbier (U. Paris 1 Panthéon-Sorbonne</a:t>
            </a:r>
            <a:r>
              <a:rPr lang="fr-FR" sz="2400" dirty="0" smtClean="0"/>
              <a:t>)</a:t>
            </a:r>
          </a:p>
          <a:p>
            <a:r>
              <a:rPr lang="fr-FR" sz="2400" dirty="0" smtClean="0"/>
              <a:t> </a:t>
            </a:r>
            <a:r>
              <a:rPr lang="fr-FR" sz="2400" dirty="0"/>
              <a:t>Farah </a:t>
            </a:r>
            <a:r>
              <a:rPr lang="fr-FR" sz="2400" dirty="0" smtClean="0"/>
              <a:t>Dubois-</a:t>
            </a:r>
            <a:r>
              <a:rPr lang="fr-FR" sz="2400" dirty="0" err="1" smtClean="0"/>
              <a:t>Shaik</a:t>
            </a:r>
            <a:r>
              <a:rPr lang="fr-FR" sz="2400" dirty="0" smtClean="0"/>
              <a:t> </a:t>
            </a:r>
            <a:r>
              <a:rPr lang="fr-FR" sz="2400" dirty="0"/>
              <a:t>(U. de Louvain</a:t>
            </a:r>
            <a:r>
              <a:rPr lang="fr-FR" sz="2400" dirty="0" smtClean="0"/>
              <a:t>)</a:t>
            </a:r>
          </a:p>
        </p:txBody>
      </p:sp>
      <p:pic>
        <p:nvPicPr>
          <p:cNvPr id="4" name="Image 3"/>
          <p:cNvPicPr/>
          <p:nvPr/>
        </p:nvPicPr>
        <p:blipFill>
          <a:blip r:embed="rId2">
            <a:extLst>
              <a:ext uri="{28A0092B-C50C-407E-A947-70E740481C1C}">
                <a14:useLocalDpi xmlns:a14="http://schemas.microsoft.com/office/drawing/2010/main" val="0"/>
              </a:ext>
            </a:extLst>
          </a:blip>
          <a:srcRect/>
          <a:stretch>
            <a:fillRect/>
          </a:stretch>
        </p:blipFill>
        <p:spPr bwMode="auto">
          <a:xfrm>
            <a:off x="0" y="5226685"/>
            <a:ext cx="3921125" cy="1631315"/>
          </a:xfrm>
          <a:prstGeom prst="rect">
            <a:avLst/>
          </a:prstGeom>
          <a:solidFill>
            <a:srgbClr val="FFFFFF"/>
          </a:solidFill>
          <a:ln>
            <a:noFill/>
          </a:ln>
        </p:spPr>
      </p:pic>
    </p:spTree>
    <p:extLst>
      <p:ext uri="{BB962C8B-B14F-4D97-AF65-F5344CB8AC3E}">
        <p14:creationId xmlns:p14="http://schemas.microsoft.com/office/powerpoint/2010/main" val="3451668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539552" y="2675467"/>
            <a:ext cx="8496944" cy="3450696"/>
          </a:xfrm>
        </p:spPr>
        <p:txBody>
          <a:bodyPr>
            <a:normAutofit/>
          </a:bodyPr>
          <a:lstStyle/>
          <a:p>
            <a:pPr marL="0" indent="0">
              <a:buNone/>
            </a:pPr>
            <a:r>
              <a:rPr lang="en-GB" dirty="0" smtClean="0"/>
              <a:t>A </a:t>
            </a:r>
            <a:r>
              <a:rPr lang="en-GB" dirty="0"/>
              <a:t>life </a:t>
            </a:r>
            <a:r>
              <a:rPr lang="en-GB" dirty="0" smtClean="0"/>
              <a:t>priority, exclusive of other strong involvements</a:t>
            </a:r>
            <a:endParaRPr lang="fr-FR" dirty="0" smtClean="0"/>
          </a:p>
          <a:p>
            <a:pPr lvl="1"/>
            <a:r>
              <a:rPr lang="en-GB" dirty="0" smtClean="0"/>
              <a:t>Intense </a:t>
            </a:r>
            <a:r>
              <a:rPr lang="en-GB" dirty="0"/>
              <a:t>engagement aimed at “giving yourself every chance” and thus to being totally available for work</a:t>
            </a:r>
            <a:r>
              <a:rPr lang="fr-FR" dirty="0" smtClean="0"/>
              <a:t> </a:t>
            </a:r>
          </a:p>
          <a:p>
            <a:pPr lvl="1"/>
            <a:r>
              <a:rPr lang="en-GB" dirty="0"/>
              <a:t>Extra-professional</a:t>
            </a:r>
            <a:r>
              <a:rPr lang="en-GB" b="1" dirty="0"/>
              <a:t> </a:t>
            </a:r>
            <a:r>
              <a:rPr lang="en-GB" dirty="0"/>
              <a:t>activities are thus relegated to second </a:t>
            </a:r>
            <a:r>
              <a:rPr lang="en-GB" dirty="0" smtClean="0"/>
              <a:t>place</a:t>
            </a:r>
            <a:endParaRPr lang="fr-FR" dirty="0" smtClean="0"/>
          </a:p>
          <a:p>
            <a:pPr lvl="1"/>
            <a:r>
              <a:rPr lang="en-GB" dirty="0" smtClean="0"/>
              <a:t>Men and women but observed </a:t>
            </a:r>
            <a:r>
              <a:rPr lang="en-GB" dirty="0"/>
              <a:t>among unmarried </a:t>
            </a:r>
            <a:r>
              <a:rPr lang="en-GB" dirty="0" smtClean="0"/>
              <a:t>female </a:t>
            </a:r>
            <a:r>
              <a:rPr lang="en-GB" dirty="0"/>
              <a:t>researchers, or else cohabiting with a male or female researcher, or having prolonged experience in the academic </a:t>
            </a:r>
            <a:r>
              <a:rPr lang="en-GB" dirty="0" smtClean="0"/>
              <a:t>field but </a:t>
            </a:r>
            <a:r>
              <a:rPr lang="en-GB" dirty="0"/>
              <a:t>childless</a:t>
            </a:r>
            <a:r>
              <a:rPr lang="en-GB" dirty="0" smtClean="0"/>
              <a:t>.</a:t>
            </a:r>
            <a:endParaRPr lang="fr-FR" dirty="0"/>
          </a:p>
        </p:txBody>
      </p:sp>
      <p:sp>
        <p:nvSpPr>
          <p:cNvPr id="3" name="Titre 2"/>
          <p:cNvSpPr>
            <a:spLocks noGrp="1"/>
          </p:cNvSpPr>
          <p:nvPr>
            <p:ph type="title"/>
          </p:nvPr>
        </p:nvSpPr>
        <p:spPr/>
        <p:txBody>
          <a:bodyPr/>
          <a:lstStyle/>
          <a:p>
            <a:r>
              <a:rPr lang="en-GB" dirty="0"/>
              <a:t>Engaged</a:t>
            </a:r>
            <a:endParaRPr lang="fr-FR" dirty="0"/>
          </a:p>
        </p:txBody>
      </p:sp>
    </p:spTree>
    <p:extLst>
      <p:ext uri="{BB962C8B-B14F-4D97-AF65-F5344CB8AC3E}">
        <p14:creationId xmlns:p14="http://schemas.microsoft.com/office/powerpoint/2010/main" val="1092890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fr-BE" dirty="0" err="1" smtClean="0"/>
              <a:t>Example</a:t>
            </a:r>
            <a:endParaRPr lang="fr-BE" dirty="0"/>
          </a:p>
        </p:txBody>
      </p:sp>
      <p:sp>
        <p:nvSpPr>
          <p:cNvPr id="7" name="Rectangle 6"/>
          <p:cNvSpPr/>
          <p:nvPr/>
        </p:nvSpPr>
        <p:spPr>
          <a:xfrm>
            <a:off x="251520" y="2492896"/>
            <a:ext cx="8640960" cy="3970318"/>
          </a:xfrm>
          <a:prstGeom prst="rect">
            <a:avLst/>
          </a:prstGeom>
        </p:spPr>
        <p:txBody>
          <a:bodyPr wrap="square">
            <a:spAutoFit/>
          </a:bodyPr>
          <a:lstStyle/>
          <a:p>
            <a:r>
              <a:rPr lang="en-GB" b="1" dirty="0" err="1">
                <a:latin typeface="Calibri" panose="020F0502020204030204" pitchFamily="34" charset="0"/>
                <a:ea typeface="Calibri" panose="020F0502020204030204" pitchFamily="34" charset="0"/>
                <a:cs typeface="Arial" panose="020B0604020202020204" pitchFamily="34" charset="0"/>
              </a:rPr>
              <a:t>Flavie</a:t>
            </a:r>
            <a:r>
              <a:rPr lang="en-GB" b="1" dirty="0">
                <a:latin typeface="Calibri" panose="020F0502020204030204" pitchFamily="34" charset="0"/>
                <a:ea typeface="Calibri" panose="020F0502020204030204" pitchFamily="34" charset="0"/>
                <a:cs typeface="Arial" panose="020B0604020202020204" pitchFamily="34" charset="0"/>
              </a:rPr>
              <a:t>, a 30 year old </a:t>
            </a:r>
            <a:r>
              <a:rPr lang="en-GB" b="1" dirty="0" smtClean="0">
                <a:latin typeface="Calibri" panose="020F0502020204030204" pitchFamily="34" charset="0"/>
                <a:ea typeface="Calibri" panose="020F0502020204030204" pitchFamily="34" charset="0"/>
                <a:cs typeface="Arial" panose="020B0604020202020204" pitchFamily="34" charset="0"/>
              </a:rPr>
              <a:t>female </a:t>
            </a:r>
            <a:r>
              <a:rPr lang="en-GB" b="1" dirty="0">
                <a:latin typeface="Calibri" panose="020F0502020204030204" pitchFamily="34" charset="0"/>
                <a:ea typeface="Calibri" panose="020F0502020204030204" pitchFamily="34" charset="0"/>
                <a:cs typeface="Arial" panose="020B0604020202020204" pitchFamily="34" charset="0"/>
              </a:rPr>
              <a:t>researcher in </a:t>
            </a:r>
            <a:r>
              <a:rPr lang="en-GB" b="1" dirty="0" smtClean="0">
                <a:latin typeface="Calibri" panose="020F0502020204030204" pitchFamily="34" charset="0"/>
                <a:ea typeface="Calibri" panose="020F0502020204030204" pitchFamily="34" charset="0"/>
                <a:cs typeface="Arial" panose="020B0604020202020204" pitchFamily="34" charset="0"/>
              </a:rPr>
              <a:t>psychology. Single </a:t>
            </a:r>
            <a:r>
              <a:rPr lang="en-GB" b="1" dirty="0">
                <a:latin typeface="Calibri" panose="020F0502020204030204" pitchFamily="34" charset="0"/>
                <a:ea typeface="Calibri" panose="020F0502020204030204" pitchFamily="34" charset="0"/>
                <a:cs typeface="Arial" panose="020B0604020202020204" pitchFamily="34" charset="0"/>
              </a:rPr>
              <a:t>and childless, </a:t>
            </a:r>
            <a:r>
              <a:rPr lang="en-GB" b="1" dirty="0" smtClean="0">
                <a:latin typeface="Calibri" panose="020F0502020204030204" pitchFamily="34" charset="0"/>
                <a:ea typeface="Calibri" panose="020F0502020204030204" pitchFamily="34" charset="0"/>
                <a:cs typeface="Arial" panose="020B0604020202020204" pitchFamily="34" charset="0"/>
              </a:rPr>
              <a:t>her </a:t>
            </a:r>
            <a:r>
              <a:rPr lang="en-GB" b="1" dirty="0">
                <a:latin typeface="Calibri" panose="020F0502020204030204" pitchFamily="34" charset="0"/>
                <a:ea typeface="Calibri" panose="020F0502020204030204" pitchFamily="34" charset="0"/>
                <a:cs typeface="Arial" panose="020B0604020202020204" pitchFamily="34" charset="0"/>
              </a:rPr>
              <a:t>daily life is entirely rhythmed by research, from Monday to Sunday, and only leaves room for a few odd moments of leisure. </a:t>
            </a:r>
            <a:r>
              <a:rPr lang="en-GB" dirty="0">
                <a:latin typeface="Calibri" panose="020F0502020204030204" pitchFamily="34" charset="0"/>
                <a:ea typeface="Calibri" panose="020F0502020204030204" pitchFamily="34" charset="0"/>
                <a:cs typeface="Arial" panose="020B0604020202020204" pitchFamily="34" charset="0"/>
              </a:rPr>
              <a:t>Thus the sport of climbing, which she loves and practices Sunday midmornings is wedged in between research activities, before and after. She feels she needs that Sunday work to finish up what she couldn’t do during the week. The same applies to her “holiday” time, which she uses (at Christmas, for example) to write a research project or carry out activities calling for long periods of concentration, like drafting articles. This commitment to work is linked to a vision of scientific work: it is likened to a form of leisure. </a:t>
            </a:r>
            <a:r>
              <a:rPr lang="en-GB" dirty="0" err="1">
                <a:latin typeface="Calibri" panose="020F0502020204030204" pitchFamily="34" charset="0"/>
                <a:ea typeface="Calibri" panose="020F0502020204030204" pitchFamily="34" charset="0"/>
                <a:cs typeface="Arial" panose="020B0604020202020204" pitchFamily="34" charset="0"/>
              </a:rPr>
              <a:t>Flavie</a:t>
            </a:r>
            <a:r>
              <a:rPr lang="en-GB" dirty="0">
                <a:latin typeface="Calibri" panose="020F0502020204030204" pitchFamily="34" charset="0"/>
                <a:ea typeface="Calibri" panose="020F0502020204030204" pitchFamily="34" charset="0"/>
                <a:cs typeface="Arial" panose="020B0604020202020204" pitchFamily="34" charset="0"/>
              </a:rPr>
              <a:t> works the same way at the laboratory or at home, benefiting from the freedom of her activity to advance, whatever the circumstances (school holiday periods, weekends, </a:t>
            </a:r>
            <a:r>
              <a:rPr lang="en-GB" dirty="0" err="1">
                <a:latin typeface="Calibri" panose="020F0502020204030204" pitchFamily="34" charset="0"/>
                <a:ea typeface="Calibri" panose="020F0502020204030204" pitchFamily="34" charset="0"/>
                <a:cs typeface="Arial" panose="020B0604020202020204" pitchFamily="34" charset="0"/>
              </a:rPr>
              <a:t>etc</a:t>
            </a:r>
            <a:r>
              <a:rPr lang="en-GB" dirty="0">
                <a:latin typeface="Calibri" panose="020F0502020204030204" pitchFamily="34" charset="0"/>
                <a:ea typeface="Calibri" panose="020F0502020204030204" pitchFamily="34" charset="0"/>
                <a:cs typeface="Arial" panose="020B0604020202020204" pitchFamily="34" charset="0"/>
              </a:rPr>
              <a:t>). </a:t>
            </a:r>
            <a:r>
              <a:rPr lang="en-GB" b="1" dirty="0">
                <a:latin typeface="Calibri" panose="020F0502020204030204" pitchFamily="34" charset="0"/>
                <a:ea typeface="Calibri" panose="020F0502020204030204" pitchFamily="34" charset="0"/>
                <a:cs typeface="Arial" panose="020B0604020202020204" pitchFamily="34" charset="0"/>
              </a:rPr>
              <a:t>For her, obtaining a stable post is a horizon which cannot be limited by private life, overflows of work into daily life never appear as sacrifices. </a:t>
            </a:r>
            <a:r>
              <a:rPr lang="en-GB" b="1" dirty="0" smtClean="0">
                <a:latin typeface="Calibri" panose="020F0502020204030204" pitchFamily="34" charset="0"/>
                <a:ea typeface="Calibri" panose="020F0502020204030204" pitchFamily="34" charset="0"/>
                <a:cs typeface="Arial" panose="020B0604020202020204" pitchFamily="34" charset="0"/>
              </a:rPr>
              <a:t>She </a:t>
            </a:r>
            <a:r>
              <a:rPr lang="en-GB" b="1" dirty="0">
                <a:latin typeface="Calibri" panose="020F0502020204030204" pitchFamily="34" charset="0"/>
                <a:ea typeface="Calibri" panose="020F0502020204030204" pitchFamily="34" charset="0"/>
                <a:cs typeface="Arial" panose="020B0604020202020204" pitchFamily="34" charset="0"/>
              </a:rPr>
              <a:t>moreover considers that </a:t>
            </a:r>
            <a:r>
              <a:rPr lang="en-GB" b="1" dirty="0" err="1">
                <a:latin typeface="Calibri" panose="020F0502020204030204" pitchFamily="34" charset="0"/>
                <a:ea typeface="Calibri" panose="020F0502020204030204" pitchFamily="34" charset="0"/>
                <a:cs typeface="Arial" panose="020B0604020202020204" pitchFamily="34" charset="0"/>
              </a:rPr>
              <a:t>parentality</a:t>
            </a:r>
            <a:r>
              <a:rPr lang="en-GB" b="1" dirty="0">
                <a:latin typeface="Calibri" panose="020F0502020204030204" pitchFamily="34" charset="0"/>
                <a:ea typeface="Calibri" panose="020F0502020204030204" pitchFamily="34" charset="0"/>
                <a:cs typeface="Arial" panose="020B0604020202020204" pitchFamily="34" charset="0"/>
              </a:rPr>
              <a:t> is rather incompatible with a researcher’s activity.</a:t>
            </a:r>
            <a:endParaRPr lang="fr-BE" b="1" dirty="0"/>
          </a:p>
        </p:txBody>
      </p:sp>
    </p:spTree>
    <p:extLst>
      <p:ext uri="{BB962C8B-B14F-4D97-AF65-F5344CB8AC3E}">
        <p14:creationId xmlns:p14="http://schemas.microsoft.com/office/powerpoint/2010/main" val="2386901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72067" y="2675467"/>
            <a:ext cx="7876397" cy="3450696"/>
          </a:xfrm>
        </p:spPr>
        <p:txBody>
          <a:bodyPr>
            <a:normAutofit fontScale="77500" lnSpcReduction="20000"/>
          </a:bodyPr>
          <a:lstStyle/>
          <a:p>
            <a:pPr marL="0" indent="0">
              <a:buNone/>
            </a:pPr>
            <a:r>
              <a:rPr lang="en-GB" dirty="0"/>
              <a:t>S</a:t>
            </a:r>
            <a:r>
              <a:rPr lang="en-GB" dirty="0" smtClean="0"/>
              <a:t>imilar </a:t>
            </a:r>
            <a:r>
              <a:rPr lang="en-GB" dirty="0"/>
              <a:t>expectations towards work and private life</a:t>
            </a:r>
            <a:endParaRPr lang="fr-FR" dirty="0" smtClean="0"/>
          </a:p>
          <a:p>
            <a:pPr marL="274320" lvl="2" indent="-274320"/>
            <a:r>
              <a:rPr lang="en-GB" sz="2400" dirty="0" smtClean="0"/>
              <a:t>A </a:t>
            </a:r>
            <a:r>
              <a:rPr lang="en-GB" sz="2400" dirty="0"/>
              <a:t>high idea of research and its </a:t>
            </a:r>
            <a:r>
              <a:rPr lang="en-GB" sz="2400" dirty="0" smtClean="0"/>
              <a:t>requirements</a:t>
            </a:r>
            <a:endParaRPr lang="fr-FR" sz="2400" dirty="0"/>
          </a:p>
          <a:p>
            <a:pPr marL="274320" lvl="2" indent="-274320" algn="just"/>
            <a:r>
              <a:rPr lang="en-GB" sz="2400" dirty="0" smtClean="0"/>
              <a:t>Scientific </a:t>
            </a:r>
            <a:r>
              <a:rPr lang="en-GB" sz="2400" dirty="0"/>
              <a:t>work is seen as an activity reconcilable with private </a:t>
            </a:r>
            <a:r>
              <a:rPr lang="en-GB" sz="2400" dirty="0" smtClean="0"/>
              <a:t>life</a:t>
            </a:r>
            <a:endParaRPr lang="fr-FR" sz="2400" dirty="0"/>
          </a:p>
          <a:p>
            <a:pPr marL="274320" lvl="2" indent="-274320" algn="just"/>
            <a:r>
              <a:rPr lang="en-GB" sz="2400" dirty="0"/>
              <a:t>Optimism </a:t>
            </a:r>
            <a:r>
              <a:rPr lang="en-GB" sz="2400" dirty="0" smtClean="0"/>
              <a:t>means </a:t>
            </a:r>
            <a:r>
              <a:rPr lang="en-GB" sz="2400" dirty="0"/>
              <a:t>that familial involvement is not lived as a brake on involvement and professional productivity</a:t>
            </a:r>
            <a:endParaRPr lang="fr-FR" sz="2400" dirty="0" smtClean="0"/>
          </a:p>
          <a:p>
            <a:r>
              <a:rPr lang="en-GB" dirty="0" smtClean="0"/>
              <a:t>The </a:t>
            </a:r>
            <a:r>
              <a:rPr lang="en-GB" dirty="0"/>
              <a:t>presence of children appears as a career advantage because it ensures a structure, avoiding bad habits and inducing greater </a:t>
            </a:r>
            <a:r>
              <a:rPr lang="en-GB" dirty="0" smtClean="0"/>
              <a:t>efficiency</a:t>
            </a:r>
          </a:p>
          <a:p>
            <a:r>
              <a:rPr lang="en-GB" dirty="0" smtClean="0"/>
              <a:t>But professional </a:t>
            </a:r>
            <a:r>
              <a:rPr lang="en-GB" dirty="0"/>
              <a:t>and family configurations providing favourable </a:t>
            </a:r>
            <a:r>
              <a:rPr lang="en-GB" dirty="0" smtClean="0"/>
              <a:t>supports. On the family side, the </a:t>
            </a:r>
            <a:r>
              <a:rPr lang="en-GB" dirty="0"/>
              <a:t>possibility of ensuring an assumption of shared responsibility for the children between the </a:t>
            </a:r>
            <a:r>
              <a:rPr lang="en-GB" dirty="0" smtClean="0"/>
              <a:t>researcher</a:t>
            </a:r>
            <a:r>
              <a:rPr lang="en-GB" dirty="0"/>
              <a:t>, the partner and the family entourage; use of collective </a:t>
            </a:r>
            <a:r>
              <a:rPr lang="en-GB" dirty="0" smtClean="0"/>
              <a:t>services; have </a:t>
            </a:r>
            <a:r>
              <a:rPr lang="en-GB" dirty="0"/>
              <a:t>a domicile near the work place, etc. </a:t>
            </a:r>
            <a:endParaRPr lang="en-GB" dirty="0" smtClean="0"/>
          </a:p>
          <a:p>
            <a:endParaRPr lang="fr-FR" dirty="0" smtClean="0"/>
          </a:p>
          <a:p>
            <a:endParaRPr lang="fr-FR" dirty="0"/>
          </a:p>
        </p:txBody>
      </p:sp>
      <p:sp>
        <p:nvSpPr>
          <p:cNvPr id="3" name="Titre 2"/>
          <p:cNvSpPr>
            <a:spLocks noGrp="1"/>
          </p:cNvSpPr>
          <p:nvPr>
            <p:ph type="title"/>
          </p:nvPr>
        </p:nvSpPr>
        <p:spPr/>
        <p:txBody>
          <a:bodyPr/>
          <a:lstStyle/>
          <a:p>
            <a:r>
              <a:rPr lang="en-GB" dirty="0"/>
              <a:t>Optimistic</a:t>
            </a:r>
            <a:endParaRPr lang="fr-FR" dirty="0"/>
          </a:p>
        </p:txBody>
      </p:sp>
    </p:spTree>
    <p:extLst>
      <p:ext uri="{BB962C8B-B14F-4D97-AF65-F5344CB8AC3E}">
        <p14:creationId xmlns:p14="http://schemas.microsoft.com/office/powerpoint/2010/main" val="454084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BE" dirty="0" err="1" smtClean="0"/>
              <a:t>Example</a:t>
            </a:r>
            <a:endParaRPr lang="fr-BE" dirty="0"/>
          </a:p>
        </p:txBody>
      </p:sp>
      <p:sp>
        <p:nvSpPr>
          <p:cNvPr id="5" name="Rectangle 4"/>
          <p:cNvSpPr/>
          <p:nvPr/>
        </p:nvSpPr>
        <p:spPr>
          <a:xfrm>
            <a:off x="457200" y="2636912"/>
            <a:ext cx="8229600" cy="2031325"/>
          </a:xfrm>
          <a:prstGeom prst="rect">
            <a:avLst/>
          </a:prstGeom>
        </p:spPr>
        <p:txBody>
          <a:bodyPr wrap="square">
            <a:spAutoFit/>
          </a:bodyPr>
          <a:lstStyle/>
          <a:p>
            <a:r>
              <a:rPr lang="en-GB" dirty="0">
                <a:latin typeface="Calibri" panose="020F0502020204030204" pitchFamily="34" charset="0"/>
                <a:ea typeface="Calibri" panose="020F0502020204030204" pitchFamily="34" charset="0"/>
                <a:cs typeface="Arial" panose="020B0604020202020204" pitchFamily="34" charset="0"/>
              </a:rPr>
              <a:t>Mathilde, a 38 year old female researcher, mother of two children </a:t>
            </a:r>
            <a:r>
              <a:rPr lang="en-GB" dirty="0" smtClean="0">
                <a:latin typeface="Calibri" panose="020F0502020204030204" pitchFamily="34" charset="0"/>
                <a:ea typeface="Calibri" panose="020F0502020204030204" pitchFamily="34" charset="0"/>
                <a:cs typeface="Arial" panose="020B0604020202020204" pitchFamily="34" charset="0"/>
              </a:rPr>
              <a:t>explains </a:t>
            </a:r>
            <a:r>
              <a:rPr lang="en-GB" dirty="0">
                <a:latin typeface="Calibri" panose="020F0502020204030204" pitchFamily="34" charset="0"/>
                <a:ea typeface="Calibri" panose="020F0502020204030204" pitchFamily="34" charset="0"/>
                <a:cs typeface="Arial" panose="020B0604020202020204" pitchFamily="34" charset="0"/>
              </a:rPr>
              <a:t>that she </a:t>
            </a:r>
            <a:r>
              <a:rPr lang="en-GB" b="1" dirty="0">
                <a:latin typeface="Calibri" panose="020F0502020204030204" pitchFamily="34" charset="0"/>
                <a:ea typeface="Calibri" panose="020F0502020204030204" pitchFamily="34" charset="0"/>
                <a:cs typeface="Arial" panose="020B0604020202020204" pitchFamily="34" charset="0"/>
              </a:rPr>
              <a:t>can count on her parents to take care of her children </a:t>
            </a:r>
            <a:r>
              <a:rPr lang="en-GB" dirty="0">
                <a:latin typeface="Calibri" panose="020F0502020204030204" pitchFamily="34" charset="0"/>
                <a:ea typeface="Calibri" panose="020F0502020204030204" pitchFamily="34" charset="0"/>
                <a:cs typeface="Arial" panose="020B0604020202020204" pitchFamily="34" charset="0"/>
              </a:rPr>
              <a:t>whenever she only gets home from work at 8 p.m., due to managing her laboratory “cultures” – which happens regularly. That is also the case of </a:t>
            </a:r>
            <a:r>
              <a:rPr lang="en-GB" b="1" dirty="0" err="1">
                <a:latin typeface="Calibri" panose="020F0502020204030204" pitchFamily="34" charset="0"/>
                <a:ea typeface="Calibri" panose="020F0502020204030204" pitchFamily="34" charset="0"/>
                <a:cs typeface="Arial" panose="020B0604020202020204" pitchFamily="34" charset="0"/>
              </a:rPr>
              <a:t>Christelle</a:t>
            </a:r>
            <a:r>
              <a:rPr lang="en-GB" b="1" dirty="0">
                <a:latin typeface="Calibri" panose="020F0502020204030204" pitchFamily="34" charset="0"/>
                <a:ea typeface="Calibri" panose="020F0502020204030204" pitchFamily="34" charset="0"/>
                <a:cs typeface="Arial" panose="020B0604020202020204" pitchFamily="34" charset="0"/>
              </a:rPr>
              <a:t>, 30 years old with one daughter, who benefits from the availability of her husband, a secondary school teacher. </a:t>
            </a:r>
            <a:r>
              <a:rPr lang="en-GB" dirty="0">
                <a:latin typeface="Calibri" panose="020F0502020204030204" pitchFamily="34" charset="0"/>
                <a:ea typeface="Calibri" panose="020F0502020204030204" pitchFamily="34" charset="0"/>
                <a:cs typeface="Arial" panose="020B0604020202020204" pitchFamily="34" charset="0"/>
              </a:rPr>
              <a:t>He takes care of their daughter every evening, thereby allowing </a:t>
            </a:r>
            <a:r>
              <a:rPr lang="en-GB" dirty="0" err="1">
                <a:latin typeface="Calibri" panose="020F0502020204030204" pitchFamily="34" charset="0"/>
                <a:ea typeface="Calibri" panose="020F0502020204030204" pitchFamily="34" charset="0"/>
                <a:cs typeface="Arial" panose="020B0604020202020204" pitchFamily="34" charset="0"/>
              </a:rPr>
              <a:t>Christelle</a:t>
            </a:r>
            <a:r>
              <a:rPr lang="en-GB" dirty="0">
                <a:latin typeface="Calibri" panose="020F0502020204030204" pitchFamily="34" charset="0"/>
                <a:ea typeface="Calibri" panose="020F0502020204030204" pitchFamily="34" charset="0"/>
                <a:cs typeface="Arial" panose="020B0604020202020204" pitchFamily="34" charset="0"/>
              </a:rPr>
              <a:t> to attend meetings at her laboratory or participate in the group life characterizing the end-of-day.</a:t>
            </a:r>
            <a:endParaRPr lang="fr-BE" dirty="0"/>
          </a:p>
        </p:txBody>
      </p:sp>
    </p:spTree>
    <p:extLst>
      <p:ext uri="{BB962C8B-B14F-4D97-AF65-F5344CB8AC3E}">
        <p14:creationId xmlns:p14="http://schemas.microsoft.com/office/powerpoint/2010/main" val="3164476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pPr marL="0" indent="0">
              <a:buNone/>
            </a:pPr>
            <a:r>
              <a:rPr lang="en-GB" sz="2200" dirty="0" smtClean="0"/>
              <a:t>A </a:t>
            </a:r>
            <a:r>
              <a:rPr lang="en-GB" sz="2200" dirty="0"/>
              <a:t>similar incapacity “to do what needs to be done for work” and “to do what needs to be done for the family”</a:t>
            </a:r>
            <a:endParaRPr lang="fr-FR" sz="2200" dirty="0" smtClean="0"/>
          </a:p>
          <a:p>
            <a:pPr marL="274320" lvl="2" indent="-274320"/>
            <a:r>
              <a:rPr lang="en-GB" sz="2200" dirty="0" smtClean="0"/>
              <a:t>Claim </a:t>
            </a:r>
            <a:r>
              <a:rPr lang="en-GB" sz="2200" dirty="0"/>
              <a:t>an ideal of investment in work similar to that of the </a:t>
            </a:r>
            <a:r>
              <a:rPr lang="en-GB" sz="2200" i="1" dirty="0"/>
              <a:t>engaged</a:t>
            </a:r>
            <a:r>
              <a:rPr lang="en-GB" sz="2200" dirty="0"/>
              <a:t> and the </a:t>
            </a:r>
            <a:r>
              <a:rPr lang="en-GB" sz="2200" i="1" dirty="0" smtClean="0"/>
              <a:t>optimists</a:t>
            </a:r>
          </a:p>
          <a:p>
            <a:pPr marL="274320" lvl="2" indent="-274320"/>
            <a:r>
              <a:rPr lang="en-GB" sz="2200" dirty="0"/>
              <a:t>But that ideal is constrained by sacrifices which increase the cost of the scientific career on personal, social and family </a:t>
            </a:r>
            <a:r>
              <a:rPr lang="en-GB" sz="2200" dirty="0" smtClean="0"/>
              <a:t>levels</a:t>
            </a:r>
          </a:p>
          <a:p>
            <a:pPr marL="274320" lvl="2" indent="-274320"/>
            <a:r>
              <a:rPr lang="en-GB" sz="2200" dirty="0" smtClean="0"/>
              <a:t>The </a:t>
            </a:r>
            <a:r>
              <a:rPr lang="en-GB" sz="2200" i="1" dirty="0" err="1"/>
              <a:t>ambivalents</a:t>
            </a:r>
            <a:r>
              <a:rPr lang="en-GB" sz="2200" dirty="0"/>
              <a:t> are exclusively </a:t>
            </a:r>
            <a:r>
              <a:rPr lang="en-GB" sz="2200" dirty="0" smtClean="0"/>
              <a:t>women in our sample: the </a:t>
            </a:r>
            <a:r>
              <a:rPr lang="en-GB" sz="2200" dirty="0"/>
              <a:t>material living conditions which are lacking among the </a:t>
            </a:r>
            <a:r>
              <a:rPr lang="en-GB" sz="2200" i="1" dirty="0" err="1"/>
              <a:t>ambivalents</a:t>
            </a:r>
            <a:r>
              <a:rPr lang="en-GB" sz="2200" dirty="0"/>
              <a:t>.</a:t>
            </a:r>
            <a:endParaRPr lang="fr-FR" sz="2200" dirty="0" smtClean="0"/>
          </a:p>
          <a:p>
            <a:endParaRPr lang="fr-FR" dirty="0"/>
          </a:p>
        </p:txBody>
      </p:sp>
      <p:sp>
        <p:nvSpPr>
          <p:cNvPr id="3" name="Titre 2"/>
          <p:cNvSpPr>
            <a:spLocks noGrp="1"/>
          </p:cNvSpPr>
          <p:nvPr>
            <p:ph type="title"/>
          </p:nvPr>
        </p:nvSpPr>
        <p:spPr/>
        <p:txBody>
          <a:bodyPr/>
          <a:lstStyle/>
          <a:p>
            <a:r>
              <a:rPr lang="en-GB" dirty="0"/>
              <a:t>Ambivalent</a:t>
            </a:r>
            <a:endParaRPr lang="fr-FR" dirty="0"/>
          </a:p>
        </p:txBody>
      </p:sp>
    </p:spTree>
    <p:extLst>
      <p:ext uri="{BB962C8B-B14F-4D97-AF65-F5344CB8AC3E}">
        <p14:creationId xmlns:p14="http://schemas.microsoft.com/office/powerpoint/2010/main" val="1588619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err="1" smtClean="0"/>
              <a:t>Example</a:t>
            </a:r>
            <a:endParaRPr lang="fr-BE" dirty="0"/>
          </a:p>
        </p:txBody>
      </p:sp>
      <p:sp>
        <p:nvSpPr>
          <p:cNvPr id="3" name="Rectangle 2"/>
          <p:cNvSpPr/>
          <p:nvPr/>
        </p:nvSpPr>
        <p:spPr>
          <a:xfrm>
            <a:off x="359024" y="2564904"/>
            <a:ext cx="8784976" cy="3970318"/>
          </a:xfrm>
          <a:prstGeom prst="rect">
            <a:avLst/>
          </a:prstGeom>
        </p:spPr>
        <p:txBody>
          <a:bodyPr wrap="square">
            <a:spAutoFit/>
          </a:bodyPr>
          <a:lstStyle/>
          <a:p>
            <a:r>
              <a:rPr lang="en-GB" b="1" dirty="0" err="1">
                <a:latin typeface="Calibri" panose="020F0502020204030204" pitchFamily="34" charset="0"/>
                <a:ea typeface="Calibri" panose="020F0502020204030204" pitchFamily="34" charset="0"/>
                <a:cs typeface="Arial" panose="020B0604020202020204" pitchFamily="34" charset="0"/>
              </a:rPr>
              <a:t>Blandine</a:t>
            </a:r>
            <a:r>
              <a:rPr lang="en-GB" b="1" dirty="0">
                <a:latin typeface="Calibri" panose="020F0502020204030204" pitchFamily="34" charset="0"/>
                <a:ea typeface="Calibri" panose="020F0502020204030204" pitchFamily="34" charset="0"/>
                <a:cs typeface="Arial" panose="020B0604020202020204" pitchFamily="34" charset="0"/>
              </a:rPr>
              <a:t>, a 32 year old female </a:t>
            </a:r>
            <a:r>
              <a:rPr lang="en-GB" b="1" dirty="0" smtClean="0">
                <a:latin typeface="Calibri" panose="020F0502020204030204" pitchFamily="34" charset="0"/>
                <a:ea typeface="Calibri" panose="020F0502020204030204" pitchFamily="34" charset="0"/>
                <a:cs typeface="Arial" panose="020B0604020202020204" pitchFamily="34" charset="0"/>
              </a:rPr>
              <a:t>researcher mother of two. Her </a:t>
            </a:r>
            <a:r>
              <a:rPr lang="en-GB" b="1" dirty="0">
                <a:latin typeface="Calibri" panose="020F0502020204030204" pitchFamily="34" charset="0"/>
                <a:ea typeface="Calibri" panose="020F0502020204030204" pitchFamily="34" charset="0"/>
                <a:cs typeface="Arial" panose="020B0604020202020204" pitchFamily="34" charset="0"/>
              </a:rPr>
              <a:t>husband is heavily invested in his career activity as an independent veterinary surgeon. </a:t>
            </a:r>
            <a:r>
              <a:rPr lang="en-GB" dirty="0">
                <a:latin typeface="Calibri" panose="020F0502020204030204" pitchFamily="34" charset="0"/>
                <a:ea typeface="Calibri" panose="020F0502020204030204" pitchFamily="34" charset="0"/>
                <a:cs typeface="Arial" panose="020B0604020202020204" pitchFamily="34" charset="0"/>
              </a:rPr>
              <a:t>He works a lot; evenings, weekends and ‘on-call periods’ prevent his being very flexible and involved in parental and domestic work from a temporal point of view. </a:t>
            </a:r>
            <a:r>
              <a:rPr lang="en-GB" b="1" dirty="0" err="1">
                <a:latin typeface="Calibri" panose="020F0502020204030204" pitchFamily="34" charset="0"/>
                <a:ea typeface="Calibri" panose="020F0502020204030204" pitchFamily="34" charset="0"/>
                <a:cs typeface="Arial" panose="020B0604020202020204" pitchFamily="34" charset="0"/>
              </a:rPr>
              <a:t>Blandine</a:t>
            </a:r>
            <a:r>
              <a:rPr lang="en-GB" b="1" dirty="0">
                <a:latin typeface="Calibri" panose="020F0502020204030204" pitchFamily="34" charset="0"/>
                <a:ea typeface="Calibri" panose="020F0502020204030204" pitchFamily="34" charset="0"/>
                <a:cs typeface="Arial" panose="020B0604020202020204" pitchFamily="34" charset="0"/>
              </a:rPr>
              <a:t> in turn takes full responsibility for family life: caring for children, dropping them off at </a:t>
            </a:r>
            <a:r>
              <a:rPr lang="en-GB" b="1" dirty="0" err="1">
                <a:latin typeface="Calibri" panose="020F0502020204030204" pitchFamily="34" charset="0"/>
                <a:ea typeface="Calibri" panose="020F0502020204030204" pitchFamily="34" charset="0"/>
                <a:cs typeface="Arial" panose="020B0604020202020204" pitchFamily="34" charset="0"/>
              </a:rPr>
              <a:t>daycare</a:t>
            </a:r>
            <a:r>
              <a:rPr lang="en-GB" b="1" dirty="0">
                <a:latin typeface="Calibri" panose="020F0502020204030204" pitchFamily="34" charset="0"/>
                <a:ea typeface="Calibri" panose="020F0502020204030204" pitchFamily="34" charset="0"/>
                <a:cs typeface="Arial" panose="020B0604020202020204" pitchFamily="34" charset="0"/>
              </a:rPr>
              <a:t> and school, preparing meals, </a:t>
            </a:r>
            <a:r>
              <a:rPr lang="en-GB" b="1" dirty="0" err="1">
                <a:latin typeface="Calibri" panose="020F0502020204030204" pitchFamily="34" charset="0"/>
                <a:ea typeface="Calibri" panose="020F0502020204030204" pitchFamily="34" charset="0"/>
                <a:cs typeface="Arial" panose="020B0604020202020204" pitchFamily="34" charset="0"/>
              </a:rPr>
              <a:t>etc</a:t>
            </a:r>
            <a:r>
              <a:rPr lang="en-GB" b="1" dirty="0">
                <a:latin typeface="Calibri" panose="020F0502020204030204" pitchFamily="34" charset="0"/>
                <a:ea typeface="Calibri" panose="020F0502020204030204" pitchFamily="34" charset="0"/>
                <a:cs typeface="Arial" panose="020B0604020202020204" pitchFamily="34" charset="0"/>
              </a:rPr>
              <a:t> </a:t>
            </a:r>
            <a:r>
              <a:rPr lang="en-GB" dirty="0">
                <a:latin typeface="Calibri" panose="020F0502020204030204" pitchFamily="34" charset="0"/>
                <a:ea typeface="Calibri" panose="020F0502020204030204" pitchFamily="34" charset="0"/>
                <a:cs typeface="Arial" panose="020B0604020202020204" pitchFamily="34" charset="0"/>
              </a:rPr>
              <a:t>These tasks are described by </a:t>
            </a:r>
            <a:r>
              <a:rPr lang="en-GB" dirty="0" err="1">
                <a:latin typeface="Calibri" panose="020F0502020204030204" pitchFamily="34" charset="0"/>
                <a:ea typeface="Calibri" panose="020F0502020204030204" pitchFamily="34" charset="0"/>
                <a:cs typeface="Arial" panose="020B0604020202020204" pitchFamily="34" charset="0"/>
              </a:rPr>
              <a:t>Bénédicte</a:t>
            </a:r>
            <a:r>
              <a:rPr lang="en-GB" dirty="0">
                <a:latin typeface="Calibri" panose="020F0502020204030204" pitchFamily="34" charset="0"/>
                <a:ea typeface="Calibri" panose="020F0502020204030204" pitchFamily="34" charset="0"/>
                <a:cs typeface="Arial" panose="020B0604020202020204" pitchFamily="34" charset="0"/>
              </a:rPr>
              <a:t> as routine and servile and she complains at seeing her husband benefiting from just the happy moments with her daughters. Beyond her husband’s professional constraints, in her eyes that is due to his “not very modern” vision of family life: she should do everything - in the name of the children’s needs and the primacy of her husband’s career. </a:t>
            </a:r>
            <a:r>
              <a:rPr lang="en-GB" b="1" dirty="0">
                <a:latin typeface="Calibri" panose="020F0502020204030204" pitchFamily="34" charset="0"/>
                <a:ea typeface="Calibri" panose="020F0502020204030204" pitchFamily="34" charset="0"/>
                <a:cs typeface="Arial" panose="020B0604020202020204" pitchFamily="34" charset="0"/>
              </a:rPr>
              <a:t>Certainly he recognizes that </a:t>
            </a:r>
            <a:r>
              <a:rPr lang="en-GB" b="1" dirty="0" err="1">
                <a:latin typeface="Calibri" panose="020F0502020204030204" pitchFamily="34" charset="0"/>
                <a:ea typeface="Calibri" panose="020F0502020204030204" pitchFamily="34" charset="0"/>
                <a:cs typeface="Arial" panose="020B0604020202020204" pitchFamily="34" charset="0"/>
              </a:rPr>
              <a:t>Blandine</a:t>
            </a:r>
            <a:r>
              <a:rPr lang="en-GB" b="1" dirty="0">
                <a:latin typeface="Calibri" panose="020F0502020204030204" pitchFamily="34" charset="0"/>
                <a:ea typeface="Calibri" panose="020F0502020204030204" pitchFamily="34" charset="0"/>
                <a:cs typeface="Arial" panose="020B0604020202020204" pitchFamily="34" charset="0"/>
              </a:rPr>
              <a:t> does more. But, at the same time, he think’s that that’s justified by the flexible character of </a:t>
            </a:r>
            <a:r>
              <a:rPr lang="en-GB" b="1" dirty="0" err="1">
                <a:latin typeface="Calibri" panose="020F0502020204030204" pitchFamily="34" charset="0"/>
                <a:ea typeface="Calibri" panose="020F0502020204030204" pitchFamily="34" charset="0"/>
                <a:cs typeface="Arial" panose="020B0604020202020204" pitchFamily="34" charset="0"/>
              </a:rPr>
              <a:t>Blandine’s</a:t>
            </a:r>
            <a:r>
              <a:rPr lang="en-GB" b="1" dirty="0">
                <a:latin typeface="Calibri" panose="020F0502020204030204" pitchFamily="34" charset="0"/>
                <a:ea typeface="Calibri" panose="020F0502020204030204" pitchFamily="34" charset="0"/>
                <a:cs typeface="Arial" panose="020B0604020202020204" pitchFamily="34" charset="0"/>
              </a:rPr>
              <a:t> work. </a:t>
            </a:r>
            <a:r>
              <a:rPr lang="en-GB" dirty="0">
                <a:latin typeface="Calibri" panose="020F0502020204030204" pitchFamily="34" charset="0"/>
                <a:ea typeface="Calibri" panose="020F0502020204030204" pitchFamily="34" charset="0"/>
                <a:cs typeface="Arial" panose="020B0604020202020204" pitchFamily="34" charset="0"/>
              </a:rPr>
              <a:t>While he recognizes constraints inherent in his wife’s activity, particularly involving international mobility, for the time being he refuses to entertain the possibility of </a:t>
            </a:r>
            <a:r>
              <a:rPr lang="en-GB" dirty="0" err="1">
                <a:latin typeface="Calibri" panose="020F0502020204030204" pitchFamily="34" charset="0"/>
                <a:ea typeface="Calibri" panose="020F0502020204030204" pitchFamily="34" charset="0"/>
                <a:cs typeface="Arial" panose="020B0604020202020204" pitchFamily="34" charset="0"/>
              </a:rPr>
              <a:t>Blandine’s</a:t>
            </a:r>
            <a:r>
              <a:rPr lang="en-GB" dirty="0">
                <a:latin typeface="Calibri" panose="020F0502020204030204" pitchFamily="34" charset="0"/>
                <a:ea typeface="Calibri" panose="020F0502020204030204" pitchFamily="34" charset="0"/>
                <a:cs typeface="Arial" panose="020B0604020202020204" pitchFamily="34" charset="0"/>
              </a:rPr>
              <a:t> travelling abroad.</a:t>
            </a:r>
            <a:endParaRPr lang="fr-BE" dirty="0"/>
          </a:p>
        </p:txBody>
      </p:sp>
    </p:spTree>
    <p:extLst>
      <p:ext uri="{BB962C8B-B14F-4D97-AF65-F5344CB8AC3E}">
        <p14:creationId xmlns:p14="http://schemas.microsoft.com/office/powerpoint/2010/main" val="23527381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85000" lnSpcReduction="20000"/>
          </a:bodyPr>
          <a:lstStyle/>
          <a:p>
            <a:pPr marL="0" indent="0">
              <a:buNone/>
            </a:pPr>
            <a:r>
              <a:rPr lang="fr-FR" dirty="0" err="1" smtClean="0"/>
              <a:t>Taking</a:t>
            </a:r>
            <a:r>
              <a:rPr lang="fr-FR" dirty="0" smtClean="0"/>
              <a:t> a distance </a:t>
            </a:r>
            <a:r>
              <a:rPr lang="fr-FR" dirty="0" err="1" smtClean="0"/>
              <a:t>because</a:t>
            </a:r>
            <a:r>
              <a:rPr lang="fr-FR" dirty="0" smtClean="0"/>
              <a:t> </a:t>
            </a:r>
            <a:r>
              <a:rPr lang="en-GB" dirty="0"/>
              <a:t>the </a:t>
            </a:r>
            <a:r>
              <a:rPr lang="en-GB" i="1" dirty="0" err="1"/>
              <a:t>illusio</a:t>
            </a:r>
            <a:r>
              <a:rPr lang="en-GB" dirty="0"/>
              <a:t> </a:t>
            </a:r>
            <a:r>
              <a:rPr lang="en-GB" dirty="0" smtClean="0"/>
              <a:t>has </a:t>
            </a:r>
            <a:r>
              <a:rPr lang="en-GB" dirty="0"/>
              <a:t>been weakened</a:t>
            </a:r>
            <a:endParaRPr lang="fr-FR" dirty="0" smtClean="0"/>
          </a:p>
          <a:p>
            <a:pPr marL="274320" lvl="1"/>
            <a:r>
              <a:rPr lang="en-GB" sz="2400" dirty="0" smtClean="0"/>
              <a:t>Researchers </a:t>
            </a:r>
            <a:r>
              <a:rPr lang="en-GB" sz="2400" dirty="0"/>
              <a:t>continue to play the game, to the extent they feel they can go along </a:t>
            </a:r>
            <a:r>
              <a:rPr lang="en-GB" sz="2400" dirty="0" smtClean="0"/>
              <a:t>with </a:t>
            </a:r>
          </a:p>
          <a:p>
            <a:pPr marL="274320" lvl="1"/>
            <a:r>
              <a:rPr lang="en-GB" sz="2400" dirty="0" smtClean="0"/>
              <a:t>But </a:t>
            </a:r>
            <a:r>
              <a:rPr lang="en-GB" sz="2400" dirty="0"/>
              <a:t>the game seems to have lost its substance</a:t>
            </a:r>
            <a:endParaRPr lang="en-GB" sz="2400" dirty="0" smtClean="0"/>
          </a:p>
          <a:p>
            <a:pPr marL="274320" lvl="1"/>
            <a:r>
              <a:rPr lang="en-GB" sz="2400" dirty="0" smtClean="0"/>
              <a:t>This means </a:t>
            </a:r>
            <a:r>
              <a:rPr lang="en-GB" sz="2400" dirty="0"/>
              <a:t>placing oneself at a distance </a:t>
            </a:r>
            <a:r>
              <a:rPr lang="en-GB" sz="2400" dirty="0" smtClean="0"/>
              <a:t>from </a:t>
            </a:r>
            <a:r>
              <a:rPr lang="en-GB" sz="2400" dirty="0"/>
              <a:t>the ordinary requirements of scientific work: competition, temporal availability, uncertainty and precariousness. </a:t>
            </a:r>
            <a:endParaRPr lang="en-GB" sz="2400" dirty="0" smtClean="0"/>
          </a:p>
          <a:p>
            <a:pPr marL="274320" lvl="1"/>
            <a:r>
              <a:rPr lang="en-GB" sz="2400" dirty="0" err="1" smtClean="0"/>
              <a:t>Distanciated</a:t>
            </a:r>
            <a:r>
              <a:rPr lang="en-GB" sz="2400" dirty="0" smtClean="0"/>
              <a:t> </a:t>
            </a:r>
            <a:r>
              <a:rPr lang="en-GB" sz="2400" dirty="0"/>
              <a:t>researchers no longer tolerate relegating their private life to the service of professional life</a:t>
            </a:r>
            <a:r>
              <a:rPr lang="en-GB" sz="2400" dirty="0" smtClean="0"/>
              <a:t>.</a:t>
            </a:r>
          </a:p>
          <a:p>
            <a:pPr marL="274320" lvl="1"/>
            <a:r>
              <a:rPr lang="en-GB" sz="2400" dirty="0"/>
              <a:t>At home research is secondary compared to other projects, and the hypothesis of a professional reconversion is at the centre of their relation to the future</a:t>
            </a:r>
            <a:endParaRPr lang="fr-FR" sz="2400" dirty="0"/>
          </a:p>
        </p:txBody>
      </p:sp>
      <p:sp>
        <p:nvSpPr>
          <p:cNvPr id="3" name="Titre 2"/>
          <p:cNvSpPr>
            <a:spLocks noGrp="1"/>
          </p:cNvSpPr>
          <p:nvPr>
            <p:ph type="title"/>
          </p:nvPr>
        </p:nvSpPr>
        <p:spPr/>
        <p:txBody>
          <a:bodyPr/>
          <a:lstStyle/>
          <a:p>
            <a:r>
              <a:rPr lang="fr-BE" dirty="0" smtClean="0"/>
              <a:t>Distant</a:t>
            </a:r>
            <a:endParaRPr lang="fr-FR" dirty="0"/>
          </a:p>
        </p:txBody>
      </p:sp>
    </p:spTree>
    <p:extLst>
      <p:ext uri="{BB962C8B-B14F-4D97-AF65-F5344CB8AC3E}">
        <p14:creationId xmlns:p14="http://schemas.microsoft.com/office/powerpoint/2010/main" val="37146946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BE" dirty="0" err="1" smtClean="0"/>
              <a:t>Example</a:t>
            </a:r>
            <a:endParaRPr lang="fr-BE" dirty="0"/>
          </a:p>
        </p:txBody>
      </p:sp>
      <p:sp>
        <p:nvSpPr>
          <p:cNvPr id="4" name="Rectangle 3"/>
          <p:cNvSpPr/>
          <p:nvPr/>
        </p:nvSpPr>
        <p:spPr>
          <a:xfrm>
            <a:off x="971600" y="2708920"/>
            <a:ext cx="7632848" cy="3139321"/>
          </a:xfrm>
          <a:prstGeom prst="rect">
            <a:avLst/>
          </a:prstGeom>
        </p:spPr>
        <p:txBody>
          <a:bodyPr wrap="square">
            <a:spAutoFit/>
          </a:bodyPr>
          <a:lstStyle/>
          <a:p>
            <a:r>
              <a:rPr lang="en-GB" b="1" dirty="0" smtClean="0">
                <a:latin typeface="Calibri" panose="020F0502020204030204" pitchFamily="34" charset="0"/>
                <a:ea typeface="Calibri" panose="020F0502020204030204" pitchFamily="34" charset="0"/>
                <a:cs typeface="Arial" panose="020B0604020202020204" pitchFamily="34" charset="0"/>
              </a:rPr>
              <a:t>Aude 33 year old, single with one child, </a:t>
            </a:r>
            <a:r>
              <a:rPr lang="en-GB" b="1" dirty="0">
                <a:latin typeface="Calibri" panose="020F0502020204030204" pitchFamily="34" charset="0"/>
                <a:ea typeface="Calibri" panose="020F0502020204030204" pitchFamily="34" charset="0"/>
                <a:cs typeface="Arial" panose="020B0604020202020204" pitchFamily="34" charset="0"/>
              </a:rPr>
              <a:t>formerly </a:t>
            </a:r>
            <a:r>
              <a:rPr lang="en-GB" b="1" i="1" dirty="0">
                <a:latin typeface="Calibri" panose="020F0502020204030204" pitchFamily="34" charset="0"/>
                <a:ea typeface="Calibri" panose="020F0502020204030204" pitchFamily="34" charset="0"/>
                <a:cs typeface="Arial" panose="020B0604020202020204" pitchFamily="34" charset="0"/>
              </a:rPr>
              <a:t>engaged</a:t>
            </a:r>
            <a:r>
              <a:rPr lang="en-GB" b="1" dirty="0">
                <a:latin typeface="Calibri" panose="020F0502020204030204" pitchFamily="34" charset="0"/>
                <a:ea typeface="Calibri" panose="020F0502020204030204" pitchFamily="34" charset="0"/>
                <a:cs typeface="Arial" panose="020B0604020202020204" pitchFamily="34" charset="0"/>
              </a:rPr>
              <a:t> and now become </a:t>
            </a:r>
            <a:r>
              <a:rPr lang="en-GB" b="1" i="1" dirty="0">
                <a:latin typeface="Calibri" panose="020F0502020204030204" pitchFamily="34" charset="0"/>
                <a:ea typeface="Calibri" panose="020F0502020204030204" pitchFamily="34" charset="0"/>
                <a:cs typeface="Arial" panose="020B0604020202020204" pitchFamily="34" charset="0"/>
              </a:rPr>
              <a:t>distant</a:t>
            </a:r>
            <a:r>
              <a:rPr lang="en-GB" dirty="0">
                <a:latin typeface="Calibri" panose="020F0502020204030204" pitchFamily="34" charset="0"/>
                <a:ea typeface="Calibri" panose="020F0502020204030204" pitchFamily="34" charset="0"/>
                <a:cs typeface="Arial" panose="020B0604020202020204" pitchFamily="34" charset="0"/>
              </a:rPr>
              <a:t>. </a:t>
            </a:r>
            <a:r>
              <a:rPr lang="en-GB" b="1" dirty="0">
                <a:latin typeface="Calibri" panose="020F0502020204030204" pitchFamily="34" charset="0"/>
                <a:ea typeface="Calibri" panose="020F0502020204030204" pitchFamily="34" charset="0"/>
                <a:cs typeface="Arial" panose="020B0604020202020204" pitchFamily="34" charset="0"/>
              </a:rPr>
              <a:t>While testifying to the intense pleasure she obtains in research activity</a:t>
            </a:r>
            <a:r>
              <a:rPr lang="en-GB" dirty="0">
                <a:latin typeface="Calibri" panose="020F0502020204030204" pitchFamily="34" charset="0"/>
                <a:ea typeface="Calibri" panose="020F0502020204030204" pitchFamily="34" charset="0"/>
                <a:cs typeface="Arial" panose="020B0604020202020204" pitchFamily="34" charset="0"/>
              </a:rPr>
              <a:t>, and of a deep respect for the FNRS institution (her only employer to date), </a:t>
            </a:r>
            <a:r>
              <a:rPr lang="en-GB" b="1" dirty="0">
                <a:latin typeface="Calibri" panose="020F0502020204030204" pitchFamily="34" charset="0"/>
                <a:ea typeface="Calibri" panose="020F0502020204030204" pitchFamily="34" charset="0"/>
                <a:cs typeface="Arial" panose="020B0604020202020204" pitchFamily="34" charset="0"/>
              </a:rPr>
              <a:t>Aude today takes her distance from work in concrete ways in her daily life </a:t>
            </a:r>
            <a:r>
              <a:rPr lang="en-GB" dirty="0">
                <a:latin typeface="Calibri" panose="020F0502020204030204" pitchFamily="34" charset="0"/>
                <a:ea typeface="Calibri" panose="020F0502020204030204" pitchFamily="34" charset="0"/>
                <a:cs typeface="Arial" panose="020B0604020202020204" pitchFamily="34" charset="0"/>
              </a:rPr>
              <a:t>(she dis-activates Thunderbird weekends or stays away from the computer). </a:t>
            </a:r>
            <a:r>
              <a:rPr lang="en-GB" b="1" dirty="0">
                <a:latin typeface="Calibri" panose="020F0502020204030204" pitchFamily="34" charset="0"/>
                <a:ea typeface="Calibri" panose="020F0502020204030204" pitchFamily="34" charset="0"/>
                <a:cs typeface="Arial" panose="020B0604020202020204" pitchFamily="34" charset="0"/>
              </a:rPr>
              <a:t>Moved by a desire to make the most of her son, her distance also appears as a form of protective shield given her fears of not obtaining a tenured post in academic research. </a:t>
            </a:r>
            <a:r>
              <a:rPr lang="en-GB" dirty="0">
                <a:latin typeface="Calibri" panose="020F0502020204030204" pitchFamily="34" charset="0"/>
                <a:ea typeface="Calibri" panose="020F0502020204030204" pitchFamily="34" charset="0"/>
                <a:cs typeface="Arial" panose="020B0604020202020204" pitchFamily="34" charset="0"/>
              </a:rPr>
              <a:t>Consequently, she turns to the private sphere and refuses to look ahead - from a professional point of view. </a:t>
            </a:r>
            <a:r>
              <a:rPr lang="en-GB" b="1" dirty="0">
                <a:latin typeface="Calibri" panose="020F0502020204030204" pitchFamily="34" charset="0"/>
                <a:ea typeface="Calibri" panose="020F0502020204030204" pitchFamily="34" charset="0"/>
                <a:cs typeface="Arial" panose="020B0604020202020204" pitchFamily="34" charset="0"/>
              </a:rPr>
              <a:t>This distance seems all the more satisfactory as she has a research background that is just as attractive to public research as to private.</a:t>
            </a:r>
            <a:endParaRPr lang="fr-BE" b="1" dirty="0"/>
          </a:p>
        </p:txBody>
      </p:sp>
    </p:spTree>
    <p:extLst>
      <p:ext uri="{BB962C8B-B14F-4D97-AF65-F5344CB8AC3E}">
        <p14:creationId xmlns:p14="http://schemas.microsoft.com/office/powerpoint/2010/main" val="16202977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1" y="2675466"/>
            <a:ext cx="8147248" cy="3921885"/>
          </a:xfrm>
        </p:spPr>
        <p:txBody>
          <a:bodyPr>
            <a:normAutofit fontScale="70000" lnSpcReduction="20000"/>
          </a:bodyPr>
          <a:lstStyle/>
          <a:p>
            <a:r>
              <a:rPr lang="fr-BE" dirty="0"/>
              <a:t>I</a:t>
            </a:r>
            <a:r>
              <a:rPr lang="en-GB" b="1" dirty="0" err="1"/>
              <a:t>nterference</a:t>
            </a:r>
            <a:r>
              <a:rPr lang="en-GB" b="1" dirty="0"/>
              <a:t> between professional life and private life was an important dimension </a:t>
            </a:r>
            <a:r>
              <a:rPr lang="en-GB" dirty="0"/>
              <a:t>in the development of relationships to the scientific career of postdoctoral researchers (</a:t>
            </a:r>
            <a:r>
              <a:rPr lang="en-GB" i="1" dirty="0"/>
              <a:t>engaged, optimistic, ambivalent </a:t>
            </a:r>
            <a:r>
              <a:rPr lang="en-GB" dirty="0"/>
              <a:t>and</a:t>
            </a:r>
            <a:r>
              <a:rPr lang="en-GB" i="1" dirty="0"/>
              <a:t> distant</a:t>
            </a:r>
            <a:r>
              <a:rPr lang="en-GB" dirty="0"/>
              <a:t>)</a:t>
            </a:r>
            <a:endParaRPr lang="fr-BE" dirty="0" smtClean="0"/>
          </a:p>
          <a:p>
            <a:r>
              <a:rPr lang="en-GB" b="1" dirty="0" smtClean="0"/>
              <a:t>Our </a:t>
            </a:r>
            <a:r>
              <a:rPr lang="en-GB" b="1" dirty="0"/>
              <a:t>study underlines the importance of the configurational supports that researchers find (or don’t find) both in their professional environment </a:t>
            </a:r>
            <a:r>
              <a:rPr lang="en-GB" dirty="0"/>
              <a:t>(a supportive </a:t>
            </a:r>
            <a:r>
              <a:rPr lang="en-GB" dirty="0" smtClean="0"/>
              <a:t>senior, </a:t>
            </a:r>
            <a:r>
              <a:rPr lang="en-GB" dirty="0"/>
              <a:t>access to a carrier network, a well published article, benevolent colleagues…) </a:t>
            </a:r>
            <a:r>
              <a:rPr lang="en-GB" b="1" dirty="0"/>
              <a:t>and in their private milieu </a:t>
            </a:r>
            <a:r>
              <a:rPr lang="en-GB" dirty="0"/>
              <a:t>(few conjugal or family constraints, or strong support from parents and partner, easy access to services, living near the work place</a:t>
            </a:r>
            <a:r>
              <a:rPr lang="en-GB" dirty="0" smtClean="0"/>
              <a:t>…).</a:t>
            </a:r>
          </a:p>
          <a:p>
            <a:r>
              <a:rPr lang="en-GB" b="1" dirty="0" smtClean="0"/>
              <a:t>An </a:t>
            </a:r>
            <a:r>
              <a:rPr lang="en-GB" b="1" i="1" dirty="0"/>
              <a:t>ambivalent</a:t>
            </a:r>
            <a:r>
              <a:rPr lang="en-GB" b="1" dirty="0"/>
              <a:t> relationship to their career is </a:t>
            </a:r>
            <a:r>
              <a:rPr lang="en-GB" b="1" dirty="0" smtClean="0"/>
              <a:t>still </a:t>
            </a:r>
            <a:r>
              <a:rPr lang="en-GB" b="1" dirty="0"/>
              <a:t>expressed by young </a:t>
            </a:r>
            <a:r>
              <a:rPr lang="en-GB" b="1" dirty="0" smtClean="0"/>
              <a:t>mothers and it is </a:t>
            </a:r>
            <a:r>
              <a:rPr lang="en-GB" b="1" dirty="0"/>
              <a:t>linked to deficient support configurations</a:t>
            </a:r>
            <a:r>
              <a:rPr lang="en-GB" dirty="0"/>
              <a:t> which may play themselves out in very concrete aspects of daily life, such as regularly going to pick up a child at the end of </a:t>
            </a:r>
            <a:r>
              <a:rPr lang="en-GB" dirty="0" err="1"/>
              <a:t>daycare</a:t>
            </a:r>
            <a:r>
              <a:rPr lang="en-GB" dirty="0"/>
              <a:t> because the husband is not available (or doesn’t make himself available), in being subjected to the disapproving glances of colleagues who stay late at the laboratory, or in being subjected to the remarks of the </a:t>
            </a:r>
            <a:r>
              <a:rPr lang="en-GB" dirty="0" err="1"/>
              <a:t>daycare</a:t>
            </a:r>
            <a:r>
              <a:rPr lang="en-GB" dirty="0"/>
              <a:t> centre entourage and employees on the benefits of family time.</a:t>
            </a:r>
            <a:endParaRPr lang="fr-BE" dirty="0"/>
          </a:p>
        </p:txBody>
      </p:sp>
      <p:sp>
        <p:nvSpPr>
          <p:cNvPr id="3" name="Titre 2"/>
          <p:cNvSpPr>
            <a:spLocks noGrp="1"/>
          </p:cNvSpPr>
          <p:nvPr>
            <p:ph type="title"/>
          </p:nvPr>
        </p:nvSpPr>
        <p:spPr/>
        <p:txBody>
          <a:bodyPr/>
          <a:lstStyle/>
          <a:p>
            <a:r>
              <a:rPr lang="fr-BE" dirty="0" err="1"/>
              <a:t>Synthesis</a:t>
            </a:r>
            <a:endParaRPr lang="fr-BE" dirty="0"/>
          </a:p>
        </p:txBody>
      </p:sp>
    </p:spTree>
    <p:extLst>
      <p:ext uri="{BB962C8B-B14F-4D97-AF65-F5344CB8AC3E}">
        <p14:creationId xmlns:p14="http://schemas.microsoft.com/office/powerpoint/2010/main" val="25430624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2675466"/>
            <a:ext cx="8964488" cy="3993893"/>
          </a:xfrm>
        </p:spPr>
        <p:txBody>
          <a:bodyPr>
            <a:normAutofit fontScale="92500" lnSpcReduction="10000"/>
          </a:bodyPr>
          <a:lstStyle/>
          <a:p>
            <a:r>
              <a:rPr lang="en-US" dirty="0" smtClean="0"/>
              <a:t>Nothing surprising!</a:t>
            </a:r>
          </a:p>
          <a:p>
            <a:r>
              <a:rPr lang="en-US" dirty="0" smtClean="0"/>
              <a:t>Still </a:t>
            </a:r>
            <a:r>
              <a:rPr lang="en-US" dirty="0" smtClean="0"/>
              <a:t>the </a:t>
            </a:r>
            <a:r>
              <a:rPr lang="en-US" dirty="0"/>
              <a:t>"greedy" (male) model of academic research and its dissociation of work/family </a:t>
            </a:r>
            <a:r>
              <a:rPr lang="en-US" dirty="0" smtClean="0"/>
              <a:t>accommodation</a:t>
            </a:r>
          </a:p>
          <a:p>
            <a:r>
              <a:rPr lang="en-US" dirty="0"/>
              <a:t>It truly is harder to be both woman/mother and scientist than it is to be a man/father and </a:t>
            </a:r>
            <a:r>
              <a:rPr lang="en-US" dirty="0" smtClean="0"/>
              <a:t>scientist</a:t>
            </a:r>
          </a:p>
          <a:p>
            <a:r>
              <a:rPr lang="en-US" dirty="0"/>
              <a:t>Still the configuration of professional and personal life that allow more successful navigation of the system put all the burden on the woman and none on the </a:t>
            </a:r>
            <a:r>
              <a:rPr lang="en-US" dirty="0" smtClean="0"/>
              <a:t>organization or the institution</a:t>
            </a:r>
          </a:p>
          <a:p>
            <a:r>
              <a:rPr lang="en-US" dirty="0"/>
              <a:t>So, </a:t>
            </a:r>
            <a:r>
              <a:rPr lang="en-US" dirty="0" smtClean="0"/>
              <a:t>what are your ideas on institutional/organizational </a:t>
            </a:r>
            <a:r>
              <a:rPr lang="en-US" dirty="0"/>
              <a:t>changes needed to support women no matter their "luck" at marrying a supportive </a:t>
            </a:r>
            <a:r>
              <a:rPr lang="en-US" dirty="0" smtClean="0"/>
              <a:t>husband, </a:t>
            </a:r>
            <a:r>
              <a:rPr lang="en-US" dirty="0"/>
              <a:t>having family to </a:t>
            </a:r>
            <a:r>
              <a:rPr lang="en-US" dirty="0" smtClean="0"/>
              <a:t>assist and/or other private supports ? </a:t>
            </a:r>
          </a:p>
          <a:p>
            <a:endParaRPr lang="fr-BE" dirty="0"/>
          </a:p>
        </p:txBody>
      </p:sp>
      <p:sp>
        <p:nvSpPr>
          <p:cNvPr id="2" name="Titre 1"/>
          <p:cNvSpPr>
            <a:spLocks noGrp="1"/>
          </p:cNvSpPr>
          <p:nvPr>
            <p:ph type="title"/>
          </p:nvPr>
        </p:nvSpPr>
        <p:spPr/>
        <p:txBody>
          <a:bodyPr/>
          <a:lstStyle/>
          <a:p>
            <a:r>
              <a:rPr lang="fr-BE" dirty="0" smtClean="0"/>
              <a:t>For </a:t>
            </a:r>
            <a:r>
              <a:rPr lang="fr-BE" dirty="0" err="1" smtClean="0"/>
              <a:t>concluding</a:t>
            </a:r>
            <a:endParaRPr lang="fr-BE" dirty="0"/>
          </a:p>
        </p:txBody>
      </p:sp>
    </p:spTree>
    <p:extLst>
      <p:ext uri="{BB962C8B-B14F-4D97-AF65-F5344CB8AC3E}">
        <p14:creationId xmlns:p14="http://schemas.microsoft.com/office/powerpoint/2010/main" val="947958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BE" dirty="0" err="1" smtClean="0"/>
              <a:t>Leaky</a:t>
            </a:r>
            <a:r>
              <a:rPr lang="fr-BE" dirty="0" smtClean="0"/>
              <a:t> pipeline and Glass </a:t>
            </a:r>
            <a:r>
              <a:rPr lang="fr-BE" dirty="0" err="1" smtClean="0"/>
              <a:t>Ceiling</a:t>
            </a:r>
            <a:endParaRPr lang="fr-BE" dirty="0"/>
          </a:p>
        </p:txBody>
      </p:sp>
      <p:pic>
        <p:nvPicPr>
          <p:cNvPr id="5" name="Image 4"/>
          <p:cNvPicPr>
            <a:picLocks noChangeAspect="1"/>
          </p:cNvPicPr>
          <p:nvPr/>
        </p:nvPicPr>
        <p:blipFill>
          <a:blip r:embed="rId2"/>
          <a:stretch>
            <a:fillRect/>
          </a:stretch>
        </p:blipFill>
        <p:spPr>
          <a:xfrm>
            <a:off x="677334" y="2636911"/>
            <a:ext cx="7232322" cy="4032449"/>
          </a:xfrm>
          <a:prstGeom prst="rect">
            <a:avLst/>
          </a:prstGeom>
        </p:spPr>
      </p:pic>
    </p:spTree>
    <p:extLst>
      <p:ext uri="{BB962C8B-B14F-4D97-AF65-F5344CB8AC3E}">
        <p14:creationId xmlns:p14="http://schemas.microsoft.com/office/powerpoint/2010/main" val="33884651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marL="0" indent="0">
              <a:buNone/>
            </a:pPr>
            <a:endParaRPr lang="fr-BE" dirty="0" smtClean="0"/>
          </a:p>
          <a:p>
            <a:pPr marL="0" indent="0">
              <a:buNone/>
            </a:pPr>
            <a:r>
              <a:rPr lang="fr-BE" sz="2800" dirty="0"/>
              <a:t>Pascal </a:t>
            </a:r>
            <a:r>
              <a:rPr lang="fr-BE" sz="2800" dirty="0" smtClean="0"/>
              <a:t>Barbier </a:t>
            </a:r>
            <a:r>
              <a:rPr lang="fr-BE" sz="2800" dirty="0" smtClean="0">
                <a:hlinkClick r:id="rId2"/>
              </a:rPr>
              <a:t>pascal.barbier@univ-paris1.fr</a:t>
            </a:r>
            <a:endParaRPr lang="fr-BE" sz="2800" dirty="0" smtClean="0"/>
          </a:p>
          <a:p>
            <a:pPr marL="0" indent="0">
              <a:buNone/>
            </a:pPr>
            <a:endParaRPr lang="fr-BE" sz="2800" dirty="0" smtClean="0"/>
          </a:p>
          <a:p>
            <a:pPr marL="0" indent="0">
              <a:buNone/>
            </a:pPr>
            <a:r>
              <a:rPr lang="fr-BE" sz="2800" dirty="0" smtClean="0"/>
              <a:t>Farah Dubois-</a:t>
            </a:r>
            <a:r>
              <a:rPr lang="fr-BE" sz="2800" dirty="0" err="1" smtClean="0"/>
              <a:t>Shaik</a:t>
            </a:r>
            <a:r>
              <a:rPr lang="fr-BE" sz="2800" dirty="0" smtClean="0"/>
              <a:t> </a:t>
            </a:r>
            <a:r>
              <a:rPr lang="fr-BE" sz="2800" dirty="0" smtClean="0">
                <a:hlinkClick r:id="rId3"/>
              </a:rPr>
              <a:t>farah.shaik@uclouvain.be</a:t>
            </a:r>
            <a:endParaRPr lang="fr-BE" sz="2800" dirty="0" smtClean="0"/>
          </a:p>
          <a:p>
            <a:pPr marL="0" indent="0">
              <a:buNone/>
            </a:pPr>
            <a:endParaRPr lang="fr-BE" sz="2800" dirty="0" smtClean="0"/>
          </a:p>
          <a:p>
            <a:pPr marL="0" indent="0">
              <a:buNone/>
            </a:pPr>
            <a:r>
              <a:rPr lang="fr-BE" sz="2800" dirty="0" smtClean="0"/>
              <a:t>Bernard </a:t>
            </a:r>
            <a:r>
              <a:rPr lang="fr-BE" sz="2800" dirty="0" err="1" smtClean="0"/>
              <a:t>Fusulier</a:t>
            </a:r>
            <a:r>
              <a:rPr lang="fr-BE" sz="2800" dirty="0" smtClean="0"/>
              <a:t> </a:t>
            </a:r>
            <a:r>
              <a:rPr lang="fr-BE" sz="2800" dirty="0" smtClean="0">
                <a:hlinkClick r:id="rId4"/>
              </a:rPr>
              <a:t>bernard.fusulier@uclouvain.be</a:t>
            </a:r>
            <a:endParaRPr lang="fr-BE" sz="2800" dirty="0" smtClean="0"/>
          </a:p>
          <a:p>
            <a:pPr marL="0" indent="0">
              <a:buNone/>
            </a:pPr>
            <a:endParaRPr lang="fr-BE" sz="2800" dirty="0" smtClean="0"/>
          </a:p>
        </p:txBody>
      </p:sp>
      <p:sp>
        <p:nvSpPr>
          <p:cNvPr id="2" name="Titre 1"/>
          <p:cNvSpPr>
            <a:spLocks noGrp="1"/>
          </p:cNvSpPr>
          <p:nvPr>
            <p:ph type="title"/>
          </p:nvPr>
        </p:nvSpPr>
        <p:spPr/>
        <p:txBody>
          <a:bodyPr>
            <a:normAutofit fontScale="90000"/>
          </a:bodyPr>
          <a:lstStyle/>
          <a:p>
            <a:r>
              <a:rPr lang="fr-BE" dirty="0" err="1" smtClean="0"/>
              <a:t>Thank</a:t>
            </a:r>
            <a:r>
              <a:rPr lang="fr-BE" dirty="0" smtClean="0"/>
              <a:t> </a:t>
            </a:r>
            <a:r>
              <a:rPr lang="fr-BE" dirty="0" err="1" smtClean="0"/>
              <a:t>you</a:t>
            </a:r>
            <a:r>
              <a:rPr lang="fr-BE" dirty="0" smtClean="0"/>
              <a:t> </a:t>
            </a:r>
            <a:r>
              <a:rPr lang="fr-BE" dirty="0" err="1" smtClean="0"/>
              <a:t>very</a:t>
            </a:r>
            <a:r>
              <a:rPr lang="fr-BE" dirty="0" smtClean="0"/>
              <a:t> </a:t>
            </a:r>
            <a:r>
              <a:rPr lang="fr-BE" dirty="0" err="1" smtClean="0"/>
              <a:t>much</a:t>
            </a:r>
            <a:r>
              <a:rPr lang="fr-BE" dirty="0" smtClean="0"/>
              <a:t> for </a:t>
            </a:r>
            <a:r>
              <a:rPr lang="fr-BE" dirty="0" err="1" smtClean="0"/>
              <a:t>your</a:t>
            </a:r>
            <a:r>
              <a:rPr lang="fr-BE" dirty="0" smtClean="0"/>
              <a:t> attention</a:t>
            </a:r>
            <a:endParaRPr lang="fr-BE" dirty="0"/>
          </a:p>
        </p:txBody>
      </p:sp>
    </p:spTree>
    <p:extLst>
      <p:ext uri="{BB962C8B-B14F-4D97-AF65-F5344CB8AC3E}">
        <p14:creationId xmlns:p14="http://schemas.microsoft.com/office/powerpoint/2010/main" val="69839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708920"/>
            <a:ext cx="8229600" cy="3816424"/>
          </a:xfrm>
        </p:spPr>
        <p:txBody>
          <a:bodyPr>
            <a:normAutofit/>
          </a:bodyPr>
          <a:lstStyle/>
          <a:p>
            <a:pPr algn="just"/>
            <a:r>
              <a:rPr lang="fr-BE" dirty="0" smtClean="0"/>
              <a:t>Masculine habitus (Bourdieu, 1984)</a:t>
            </a:r>
          </a:p>
          <a:p>
            <a:pPr algn="just"/>
            <a:r>
              <a:rPr lang="fr-BE" dirty="0" smtClean="0"/>
              <a:t>Matilda </a:t>
            </a:r>
            <a:r>
              <a:rPr lang="fr-BE" dirty="0" err="1" smtClean="0"/>
              <a:t>effect</a:t>
            </a:r>
            <a:r>
              <a:rPr lang="fr-BE" dirty="0" smtClean="0"/>
              <a:t> </a:t>
            </a:r>
            <a:r>
              <a:rPr lang="en-GB" dirty="0"/>
              <a:t>(Rossiter, 1995; </a:t>
            </a:r>
            <a:r>
              <a:rPr lang="en-GB" dirty="0" err="1"/>
              <a:t>Fassa</a:t>
            </a:r>
            <a:r>
              <a:rPr lang="en-GB" dirty="0"/>
              <a:t> </a:t>
            </a:r>
            <a:r>
              <a:rPr lang="en-GB" i="1" dirty="0"/>
              <a:t>et al., </a:t>
            </a:r>
            <a:r>
              <a:rPr lang="en-GB" dirty="0"/>
              <a:t>2012</a:t>
            </a:r>
            <a:r>
              <a:rPr lang="en-GB" dirty="0" smtClean="0"/>
              <a:t>)</a:t>
            </a:r>
            <a:endParaRPr lang="fr-BE" dirty="0" smtClean="0"/>
          </a:p>
          <a:p>
            <a:pPr algn="just"/>
            <a:r>
              <a:rPr lang="fr-BE" dirty="0" smtClean="0"/>
              <a:t>Old boys’ </a:t>
            </a:r>
            <a:r>
              <a:rPr lang="fr-BE" dirty="0" smtClean="0"/>
              <a:t>clubs </a:t>
            </a:r>
            <a:r>
              <a:rPr lang="en-GB" dirty="0" smtClean="0"/>
              <a:t>(</a:t>
            </a:r>
            <a:r>
              <a:rPr lang="en-GB" dirty="0"/>
              <a:t>Case, </a:t>
            </a:r>
            <a:r>
              <a:rPr lang="en-GB" dirty="0" err="1"/>
              <a:t>Richley</a:t>
            </a:r>
            <a:r>
              <a:rPr lang="en-GB" dirty="0"/>
              <a:t>, </a:t>
            </a:r>
            <a:r>
              <a:rPr lang="en-GB" dirty="0" smtClean="0"/>
              <a:t>2012)</a:t>
            </a:r>
            <a:r>
              <a:rPr lang="fr-BE" dirty="0" smtClean="0"/>
              <a:t> </a:t>
            </a:r>
          </a:p>
          <a:p>
            <a:pPr algn="just"/>
            <a:r>
              <a:rPr lang="fr-BE" dirty="0" err="1" smtClean="0"/>
              <a:t>Sticky</a:t>
            </a:r>
            <a:r>
              <a:rPr lang="fr-BE" dirty="0" smtClean="0"/>
              <a:t> </a:t>
            </a:r>
            <a:r>
              <a:rPr lang="fr-BE" dirty="0" err="1" smtClean="0"/>
              <a:t>floor</a:t>
            </a:r>
            <a:r>
              <a:rPr lang="fr-BE" dirty="0" smtClean="0"/>
              <a:t> </a:t>
            </a:r>
            <a:r>
              <a:rPr lang="fr-FR" dirty="0" smtClean="0"/>
              <a:t>(</a:t>
            </a:r>
            <a:r>
              <a:rPr lang="fr-FR" dirty="0"/>
              <a:t>Booth, </a:t>
            </a:r>
            <a:r>
              <a:rPr lang="fr-FR" dirty="0" err="1"/>
              <a:t>Francesconi</a:t>
            </a:r>
            <a:r>
              <a:rPr lang="fr-FR" dirty="0"/>
              <a:t> and Frank, 2003</a:t>
            </a:r>
            <a:r>
              <a:rPr lang="fr-FR" dirty="0" smtClean="0"/>
              <a:t>)</a:t>
            </a:r>
            <a:endParaRPr lang="fr-BE" dirty="0" smtClean="0"/>
          </a:p>
          <a:p>
            <a:pPr algn="just"/>
            <a:r>
              <a:rPr lang="fr-BE" dirty="0" err="1" smtClean="0"/>
              <a:t>Gendered</a:t>
            </a:r>
            <a:r>
              <a:rPr lang="fr-BE" dirty="0" smtClean="0"/>
              <a:t> </a:t>
            </a:r>
            <a:r>
              <a:rPr lang="fr-BE" dirty="0" err="1" smtClean="0"/>
              <a:t>Organization</a:t>
            </a:r>
            <a:r>
              <a:rPr lang="fr-BE" dirty="0" smtClean="0"/>
              <a:t> (</a:t>
            </a:r>
            <a:r>
              <a:rPr lang="fr-FR" dirty="0" smtClean="0"/>
              <a:t>Acker</a:t>
            </a:r>
            <a:r>
              <a:rPr lang="fr-FR" dirty="0"/>
              <a:t>, 1990</a:t>
            </a:r>
            <a:r>
              <a:rPr lang="fr-FR" dirty="0" smtClean="0"/>
              <a:t>)</a:t>
            </a:r>
            <a:endParaRPr lang="fr-BE" dirty="0" smtClean="0"/>
          </a:p>
          <a:p>
            <a:pPr algn="just"/>
            <a:r>
              <a:rPr lang="fr-BE" dirty="0"/>
              <a:t> </a:t>
            </a:r>
            <a:r>
              <a:rPr lang="fr-BE" dirty="0" smtClean="0"/>
              <a:t>And the </a:t>
            </a:r>
            <a:r>
              <a:rPr lang="fr-BE" dirty="0" err="1" smtClean="0"/>
              <a:t>work</a:t>
            </a:r>
            <a:r>
              <a:rPr lang="fr-BE" dirty="0" smtClean="0"/>
              <a:t>/</a:t>
            </a:r>
            <a:r>
              <a:rPr lang="fr-BE" dirty="0" err="1" smtClean="0"/>
              <a:t>family</a:t>
            </a:r>
            <a:r>
              <a:rPr lang="fr-BE" dirty="0" smtClean="0"/>
              <a:t> </a:t>
            </a:r>
            <a:r>
              <a:rPr lang="fr-BE" dirty="0" err="1" smtClean="0"/>
              <a:t>interference</a:t>
            </a:r>
            <a:r>
              <a:rPr lang="fr-BE" dirty="0" smtClean="0"/>
              <a:t> (</a:t>
            </a:r>
            <a:r>
              <a:rPr lang="fr-BE" dirty="0" err="1" smtClean="0"/>
              <a:t>our</a:t>
            </a:r>
            <a:r>
              <a:rPr lang="fr-BE" dirty="0" smtClean="0"/>
              <a:t> focus)</a:t>
            </a:r>
            <a:endParaRPr lang="fr-BE" dirty="0"/>
          </a:p>
        </p:txBody>
      </p:sp>
      <p:sp>
        <p:nvSpPr>
          <p:cNvPr id="2" name="Titre 1"/>
          <p:cNvSpPr>
            <a:spLocks noGrp="1"/>
          </p:cNvSpPr>
          <p:nvPr>
            <p:ph type="title"/>
          </p:nvPr>
        </p:nvSpPr>
        <p:spPr/>
        <p:txBody>
          <a:bodyPr/>
          <a:lstStyle/>
          <a:p>
            <a:r>
              <a:rPr lang="fr-BE" dirty="0" smtClean="0"/>
              <a:t>Inter </a:t>
            </a:r>
            <a:r>
              <a:rPr lang="fr-BE" dirty="0" err="1" smtClean="0"/>
              <a:t>related</a:t>
            </a:r>
            <a:r>
              <a:rPr lang="fr-BE" dirty="0" smtClean="0"/>
              <a:t> </a:t>
            </a:r>
            <a:r>
              <a:rPr lang="fr-BE" dirty="0" err="1" smtClean="0"/>
              <a:t>phenomena</a:t>
            </a:r>
            <a:endParaRPr lang="fr-BE" dirty="0"/>
          </a:p>
        </p:txBody>
      </p:sp>
    </p:spTree>
    <p:extLst>
      <p:ext uri="{BB962C8B-B14F-4D97-AF65-F5344CB8AC3E}">
        <p14:creationId xmlns:p14="http://schemas.microsoft.com/office/powerpoint/2010/main" val="161752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fr-BE" dirty="0" smtClean="0"/>
              <a:t>Men of sciences</a:t>
            </a:r>
          </a:p>
          <a:p>
            <a:r>
              <a:rPr lang="fr-BE" dirty="0" smtClean="0"/>
              <a:t>In a social </a:t>
            </a:r>
            <a:r>
              <a:rPr lang="fr-BE" dirty="0" err="1" smtClean="0"/>
              <a:t>field</a:t>
            </a:r>
            <a:r>
              <a:rPr lang="fr-BE" dirty="0" smtClean="0"/>
              <a:t> (Bourdieu): </a:t>
            </a:r>
            <a:r>
              <a:rPr lang="en-GB" dirty="0"/>
              <a:t>a space of struggles for access to scientific recognition and positions </a:t>
            </a:r>
            <a:endParaRPr lang="fr-BE" dirty="0" smtClean="0"/>
          </a:p>
          <a:p>
            <a:r>
              <a:rPr lang="en-GB" i="1" dirty="0" smtClean="0"/>
              <a:t>An ethos</a:t>
            </a:r>
            <a:r>
              <a:rPr lang="en-GB" i="1" dirty="0"/>
              <a:t>,</a:t>
            </a:r>
            <a:r>
              <a:rPr lang="en-GB" dirty="0"/>
              <a:t> which requires demonstrating a vocation and total investment in a professional </a:t>
            </a:r>
            <a:r>
              <a:rPr lang="en-GB" dirty="0" smtClean="0"/>
              <a:t>career</a:t>
            </a:r>
            <a:r>
              <a:rPr lang="fr-BE" dirty="0" smtClean="0"/>
              <a:t> in a </a:t>
            </a:r>
            <a:r>
              <a:rPr lang="fr-BE" dirty="0" err="1" smtClean="0"/>
              <a:t>greedy</a:t>
            </a:r>
            <a:r>
              <a:rPr lang="fr-BE" dirty="0" smtClean="0"/>
              <a:t> institution (</a:t>
            </a:r>
            <a:r>
              <a:rPr lang="fr-BE" dirty="0" err="1" smtClean="0"/>
              <a:t>Coser</a:t>
            </a:r>
            <a:r>
              <a:rPr lang="fr-BE" dirty="0" smtClean="0"/>
              <a:t>)</a:t>
            </a:r>
          </a:p>
          <a:p>
            <a:r>
              <a:rPr lang="fr-BE" dirty="0" err="1" smtClean="0"/>
              <a:t>Based</a:t>
            </a:r>
            <a:r>
              <a:rPr lang="fr-BE" dirty="0" smtClean="0"/>
              <a:t> on </a:t>
            </a:r>
            <a:r>
              <a:rPr lang="fr-BE" dirty="0" smtClean="0"/>
              <a:t>the </a:t>
            </a:r>
            <a:r>
              <a:rPr lang="fr-BE" dirty="0" smtClean="0"/>
              <a:t>« </a:t>
            </a:r>
            <a:r>
              <a:rPr lang="fr-BE" dirty="0" err="1" smtClean="0"/>
              <a:t>myth</a:t>
            </a:r>
            <a:r>
              <a:rPr lang="fr-BE" dirty="0" smtClean="0"/>
              <a:t> of </a:t>
            </a:r>
            <a:r>
              <a:rPr lang="fr-BE" dirty="0" err="1" smtClean="0"/>
              <a:t>separate</a:t>
            </a:r>
            <a:r>
              <a:rPr lang="fr-BE" dirty="0" smtClean="0"/>
              <a:t> </a:t>
            </a:r>
            <a:r>
              <a:rPr lang="fr-BE" dirty="0" err="1" smtClean="0"/>
              <a:t>worlds</a:t>
            </a:r>
            <a:r>
              <a:rPr lang="fr-BE" dirty="0" smtClean="0"/>
              <a:t> » (</a:t>
            </a:r>
            <a:r>
              <a:rPr lang="fr-BE" dirty="0" err="1" smtClean="0"/>
              <a:t>Kanter</a:t>
            </a:r>
            <a:r>
              <a:rPr lang="fr-BE" dirty="0" smtClean="0"/>
              <a:t>): </a:t>
            </a:r>
            <a:r>
              <a:rPr lang="fr-BE" dirty="0" err="1" smtClean="0"/>
              <a:t>work</a:t>
            </a:r>
            <a:r>
              <a:rPr lang="fr-BE" dirty="0" smtClean="0"/>
              <a:t> and </a:t>
            </a:r>
            <a:r>
              <a:rPr lang="fr-BE" dirty="0" err="1" smtClean="0"/>
              <a:t>family</a:t>
            </a:r>
            <a:endParaRPr lang="fr-BE" dirty="0"/>
          </a:p>
        </p:txBody>
      </p:sp>
      <p:sp>
        <p:nvSpPr>
          <p:cNvPr id="2" name="Titre 1"/>
          <p:cNvSpPr>
            <a:spLocks noGrp="1"/>
          </p:cNvSpPr>
          <p:nvPr>
            <p:ph type="title"/>
          </p:nvPr>
        </p:nvSpPr>
        <p:spPr/>
        <p:txBody>
          <a:bodyPr>
            <a:normAutofit fontScale="90000"/>
          </a:bodyPr>
          <a:lstStyle/>
          <a:p>
            <a:r>
              <a:rPr lang="fr-BE" dirty="0" smtClean="0"/>
              <a:t>A </a:t>
            </a:r>
            <a:r>
              <a:rPr lang="fr-BE" dirty="0" err="1" smtClean="0"/>
              <a:t>traditional</a:t>
            </a:r>
            <a:r>
              <a:rPr lang="fr-BE" dirty="0" smtClean="0"/>
              <a:t> normative </a:t>
            </a:r>
            <a:r>
              <a:rPr lang="fr-BE" dirty="0" err="1" smtClean="0"/>
              <a:t>referential</a:t>
            </a:r>
            <a:r>
              <a:rPr lang="fr-BE" dirty="0" smtClean="0"/>
              <a:t> </a:t>
            </a:r>
            <a:endParaRPr lang="fr-BE" dirty="0"/>
          </a:p>
        </p:txBody>
      </p:sp>
    </p:spTree>
    <p:extLst>
      <p:ext uri="{BB962C8B-B14F-4D97-AF65-F5344CB8AC3E}">
        <p14:creationId xmlns:p14="http://schemas.microsoft.com/office/powerpoint/2010/main" val="764471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BE" dirty="0" smtClean="0"/>
              <a:t>The Excellence in a Productive-</a:t>
            </a:r>
            <a:r>
              <a:rPr lang="fr-BE" dirty="0" err="1" smtClean="0"/>
              <a:t>Competitive</a:t>
            </a:r>
            <a:r>
              <a:rPr lang="fr-BE" dirty="0" smtClean="0"/>
              <a:t> </a:t>
            </a:r>
            <a:r>
              <a:rPr lang="fr-BE" dirty="0" err="1" smtClean="0"/>
              <a:t>Regime</a:t>
            </a:r>
            <a:endParaRPr lang="fr-BE" dirty="0" smtClean="0"/>
          </a:p>
          <a:p>
            <a:r>
              <a:rPr lang="fr-BE" dirty="0" smtClean="0"/>
              <a:t>In </a:t>
            </a:r>
            <a:r>
              <a:rPr lang="fr-BE" dirty="0" err="1" smtClean="0"/>
              <a:t>terms</a:t>
            </a:r>
            <a:r>
              <a:rPr lang="fr-BE" dirty="0" smtClean="0"/>
              <a:t> of </a:t>
            </a:r>
            <a:r>
              <a:rPr lang="fr-BE" dirty="0" err="1" smtClean="0"/>
              <a:t>productivity</a:t>
            </a:r>
            <a:r>
              <a:rPr lang="fr-BE" dirty="0" smtClean="0"/>
              <a:t>, </a:t>
            </a:r>
            <a:r>
              <a:rPr lang="fr-BE" dirty="0" err="1" smtClean="0"/>
              <a:t>competitivity</a:t>
            </a:r>
            <a:r>
              <a:rPr lang="fr-BE" dirty="0" smtClean="0"/>
              <a:t>, </a:t>
            </a:r>
            <a:r>
              <a:rPr lang="fr-BE" dirty="0" err="1" smtClean="0"/>
              <a:t>mobility</a:t>
            </a:r>
            <a:r>
              <a:rPr lang="fr-BE" dirty="0" smtClean="0"/>
              <a:t> and </a:t>
            </a:r>
            <a:r>
              <a:rPr lang="fr-BE" dirty="0" err="1" smtClean="0"/>
              <a:t>accountability</a:t>
            </a:r>
            <a:endParaRPr lang="fr-BE" dirty="0" smtClean="0"/>
          </a:p>
          <a:p>
            <a:r>
              <a:rPr lang="fr-BE" dirty="0" smtClean="0"/>
              <a:t>And the </a:t>
            </a:r>
            <a:r>
              <a:rPr lang="fr-BE" dirty="0" err="1" smtClean="0"/>
              <a:t>increase</a:t>
            </a:r>
            <a:r>
              <a:rPr lang="fr-BE" dirty="0" smtClean="0"/>
              <a:t> of </a:t>
            </a:r>
            <a:r>
              <a:rPr lang="fr-BE" dirty="0" err="1" smtClean="0"/>
              <a:t>precariousness</a:t>
            </a:r>
            <a:r>
              <a:rPr lang="fr-BE" dirty="0" smtClean="0"/>
              <a:t> for </a:t>
            </a:r>
            <a:r>
              <a:rPr lang="fr-BE" dirty="0" err="1" smtClean="0"/>
              <a:t>many</a:t>
            </a:r>
            <a:r>
              <a:rPr lang="fr-BE" dirty="0" smtClean="0"/>
              <a:t> </a:t>
            </a:r>
            <a:r>
              <a:rPr lang="fr-BE" dirty="0" err="1" smtClean="0"/>
              <a:t>researchers</a:t>
            </a:r>
            <a:endParaRPr lang="fr-BE" dirty="0" smtClean="0"/>
          </a:p>
          <a:p>
            <a:r>
              <a:rPr lang="fr-BE" dirty="0" smtClean="0"/>
              <a:t>The figure of the </a:t>
            </a:r>
            <a:r>
              <a:rPr lang="fr-BE" dirty="0" err="1" smtClean="0"/>
              <a:t>scientist</a:t>
            </a:r>
            <a:r>
              <a:rPr lang="fr-BE" dirty="0" smtClean="0"/>
              <a:t> as « </a:t>
            </a:r>
            <a:r>
              <a:rPr lang="fr-BE" dirty="0" err="1" smtClean="0"/>
              <a:t>lonely</a:t>
            </a:r>
            <a:r>
              <a:rPr lang="fr-BE" dirty="0" smtClean="0"/>
              <a:t> </a:t>
            </a:r>
            <a:r>
              <a:rPr lang="fr-BE" dirty="0" err="1" smtClean="0"/>
              <a:t>heroes</a:t>
            </a:r>
            <a:r>
              <a:rPr lang="fr-BE" dirty="0" smtClean="0"/>
              <a:t> and </a:t>
            </a:r>
            <a:r>
              <a:rPr lang="fr-BE" dirty="0" err="1" smtClean="0"/>
              <a:t>heroines</a:t>
            </a:r>
            <a:r>
              <a:rPr lang="fr-BE" dirty="0" smtClean="0"/>
              <a:t> »</a:t>
            </a:r>
          </a:p>
        </p:txBody>
      </p:sp>
      <p:sp>
        <p:nvSpPr>
          <p:cNvPr id="2" name="Titre 1"/>
          <p:cNvSpPr>
            <a:spLocks noGrp="1"/>
          </p:cNvSpPr>
          <p:nvPr>
            <p:ph type="title"/>
          </p:nvPr>
        </p:nvSpPr>
        <p:spPr/>
        <p:txBody>
          <a:bodyPr>
            <a:normAutofit/>
          </a:bodyPr>
          <a:lstStyle/>
          <a:p>
            <a:r>
              <a:rPr lang="fr-BE" dirty="0" smtClean="0"/>
              <a:t>… </a:t>
            </a:r>
            <a:r>
              <a:rPr lang="fr-BE" dirty="0" err="1" smtClean="0"/>
              <a:t>combined</a:t>
            </a:r>
            <a:r>
              <a:rPr lang="fr-BE" dirty="0" smtClean="0"/>
              <a:t> </a:t>
            </a:r>
            <a:r>
              <a:rPr lang="fr-BE" dirty="0" err="1" smtClean="0"/>
              <a:t>with</a:t>
            </a:r>
            <a:r>
              <a:rPr lang="fr-BE" dirty="0" smtClean="0"/>
              <a:t> a new </a:t>
            </a:r>
            <a:r>
              <a:rPr lang="fr-BE" dirty="0" err="1" smtClean="0"/>
              <a:t>ideology</a:t>
            </a:r>
            <a:endParaRPr lang="fr-BE" dirty="0"/>
          </a:p>
        </p:txBody>
      </p:sp>
    </p:spTree>
    <p:extLst>
      <p:ext uri="{BB962C8B-B14F-4D97-AF65-F5344CB8AC3E}">
        <p14:creationId xmlns:p14="http://schemas.microsoft.com/office/powerpoint/2010/main" val="16535888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lnSpcReduction="10000"/>
          </a:bodyPr>
          <a:lstStyle/>
          <a:p>
            <a:r>
              <a:rPr lang="fr-BE" dirty="0" err="1" smtClean="0"/>
              <a:t>Researchers</a:t>
            </a:r>
            <a:r>
              <a:rPr lang="fr-BE" dirty="0" smtClean="0"/>
              <a:t> </a:t>
            </a:r>
            <a:r>
              <a:rPr lang="fr-BE" dirty="0" err="1" smtClean="0"/>
              <a:t>under</a:t>
            </a:r>
            <a:r>
              <a:rPr lang="fr-BE" dirty="0" smtClean="0"/>
              <a:t> high pressures </a:t>
            </a:r>
          </a:p>
          <a:p>
            <a:r>
              <a:rPr lang="en-US" dirty="0" smtClean="0"/>
              <a:t>A </a:t>
            </a:r>
            <a:r>
              <a:rPr lang="en-US" dirty="0"/>
              <a:t>male-centric organizational model expecting total, impassioned engagement with work and a dissociation from family time</a:t>
            </a:r>
            <a:endParaRPr lang="fr-BE" dirty="0" smtClean="0"/>
          </a:p>
          <a:p>
            <a:r>
              <a:rPr lang="fr-BE" dirty="0" err="1" smtClean="0"/>
              <a:t>Negative</a:t>
            </a:r>
            <a:r>
              <a:rPr lang="fr-BE" dirty="0" smtClean="0"/>
              <a:t> </a:t>
            </a:r>
            <a:r>
              <a:rPr lang="fr-BE" dirty="0" err="1" smtClean="0"/>
              <a:t>work</a:t>
            </a:r>
            <a:r>
              <a:rPr lang="fr-BE" dirty="0" smtClean="0"/>
              <a:t>/</a:t>
            </a:r>
            <a:r>
              <a:rPr lang="fr-BE" dirty="0" err="1" smtClean="0"/>
              <a:t>family</a:t>
            </a:r>
            <a:r>
              <a:rPr lang="fr-BE" dirty="0" smtClean="0"/>
              <a:t> </a:t>
            </a:r>
            <a:r>
              <a:rPr lang="fr-BE" dirty="0" err="1" smtClean="0"/>
              <a:t>interference</a:t>
            </a:r>
            <a:r>
              <a:rPr lang="fr-BE" dirty="0" smtClean="0"/>
              <a:t> </a:t>
            </a:r>
            <a:r>
              <a:rPr lang="fr-BE" dirty="0" err="1" smtClean="0"/>
              <a:t>playing</a:t>
            </a:r>
            <a:r>
              <a:rPr lang="fr-BE" dirty="0" smtClean="0"/>
              <a:t> as a </a:t>
            </a:r>
            <a:r>
              <a:rPr lang="fr-BE" dirty="0" err="1" smtClean="0"/>
              <a:t>hidden</a:t>
            </a:r>
            <a:r>
              <a:rPr lang="fr-BE" dirty="0" smtClean="0"/>
              <a:t> </a:t>
            </a:r>
            <a:r>
              <a:rPr lang="fr-BE" dirty="0" err="1" smtClean="0"/>
              <a:t>filter</a:t>
            </a:r>
            <a:r>
              <a:rPr lang="fr-BE" dirty="0" smtClean="0"/>
              <a:t> in the </a:t>
            </a:r>
            <a:r>
              <a:rPr lang="fr-BE" dirty="0" err="1" smtClean="0"/>
              <a:t>career</a:t>
            </a:r>
            <a:endParaRPr lang="fr-BE" dirty="0"/>
          </a:p>
          <a:p>
            <a:r>
              <a:rPr lang="fr-BE" dirty="0" smtClean="0"/>
              <a:t>More </a:t>
            </a:r>
            <a:r>
              <a:rPr lang="fr-BE" dirty="0" err="1" smtClean="0"/>
              <a:t>significant</a:t>
            </a:r>
            <a:r>
              <a:rPr lang="fr-BE" dirty="0" smtClean="0"/>
              <a:t> for </a:t>
            </a:r>
            <a:r>
              <a:rPr lang="fr-BE" dirty="0" err="1" smtClean="0"/>
              <a:t>women</a:t>
            </a:r>
            <a:r>
              <a:rPr lang="fr-BE" dirty="0" smtClean="0"/>
              <a:t> </a:t>
            </a:r>
            <a:r>
              <a:rPr lang="fr-BE" dirty="0" err="1" smtClean="0"/>
              <a:t>than</a:t>
            </a:r>
            <a:r>
              <a:rPr lang="fr-BE" dirty="0" smtClean="0"/>
              <a:t> for men</a:t>
            </a:r>
          </a:p>
          <a:p>
            <a:r>
              <a:rPr lang="fr-BE" dirty="0" smtClean="0"/>
              <a:t>But </a:t>
            </a:r>
            <a:r>
              <a:rPr lang="fr-BE" dirty="0" err="1" smtClean="0"/>
              <a:t>depending</a:t>
            </a:r>
            <a:r>
              <a:rPr lang="fr-BE" dirty="0" smtClean="0"/>
              <a:t> on </a:t>
            </a:r>
            <a:r>
              <a:rPr lang="en-GB" dirty="0"/>
              <a:t>configurational supports (configurations of professional life and private life) </a:t>
            </a:r>
            <a:endParaRPr lang="fr-BE" dirty="0" smtClean="0"/>
          </a:p>
        </p:txBody>
      </p:sp>
      <p:sp>
        <p:nvSpPr>
          <p:cNvPr id="2" name="Titre 1"/>
          <p:cNvSpPr>
            <a:spLocks noGrp="1"/>
          </p:cNvSpPr>
          <p:nvPr>
            <p:ph type="title"/>
          </p:nvPr>
        </p:nvSpPr>
        <p:spPr/>
        <p:txBody>
          <a:bodyPr/>
          <a:lstStyle/>
          <a:p>
            <a:r>
              <a:rPr lang="fr-BE" dirty="0" smtClean="0"/>
              <a:t>In </a:t>
            </a:r>
            <a:r>
              <a:rPr lang="fr-BE" dirty="0" err="1" smtClean="0"/>
              <a:t>consequence</a:t>
            </a:r>
            <a:endParaRPr lang="fr-BE" dirty="0"/>
          </a:p>
        </p:txBody>
      </p:sp>
    </p:spTree>
    <p:extLst>
      <p:ext uri="{BB962C8B-B14F-4D97-AF65-F5344CB8AC3E}">
        <p14:creationId xmlns:p14="http://schemas.microsoft.com/office/powerpoint/2010/main" val="1088485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7"/>
          <p:cNvSpPr>
            <a:spLocks noGrp="1"/>
          </p:cNvSpPr>
          <p:nvPr>
            <p:ph idx="1"/>
          </p:nvPr>
        </p:nvSpPr>
        <p:spPr>
          <a:xfrm>
            <a:off x="867833" y="2564904"/>
            <a:ext cx="7408333" cy="3960440"/>
          </a:xfrm>
        </p:spPr>
        <p:txBody>
          <a:bodyPr>
            <a:normAutofit lnSpcReduction="10000"/>
          </a:bodyPr>
          <a:lstStyle/>
          <a:p>
            <a:r>
              <a:rPr lang="en-GB" dirty="0"/>
              <a:t>What are career relationships among postdocs </a:t>
            </a:r>
            <a:r>
              <a:rPr lang="fr-BE" dirty="0"/>
              <a:t>in </a:t>
            </a:r>
            <a:r>
              <a:rPr lang="fr-BE" dirty="0" err="1" smtClean="0"/>
              <a:t>academia</a:t>
            </a:r>
            <a:r>
              <a:rPr lang="fr-BE" dirty="0" smtClean="0"/>
              <a:t>?</a:t>
            </a:r>
          </a:p>
          <a:p>
            <a:pPr algn="just"/>
            <a:r>
              <a:rPr lang="en-GB" dirty="0"/>
              <a:t>We have sought to understand how </a:t>
            </a:r>
            <a:r>
              <a:rPr lang="en-GB" dirty="0" smtClean="0"/>
              <a:t>researchers </a:t>
            </a:r>
            <a:r>
              <a:rPr lang="en-GB" dirty="0"/>
              <a:t>entered academic research, the gratifications they consider they currently benefit from (resulting from their activity and employment status), the type of engagement they agree to in work and in their scientific field, the types of relationship existing between their professional activity and private life (in particular family life</a:t>
            </a:r>
            <a:r>
              <a:rPr lang="en-GB" dirty="0" smtClean="0"/>
              <a:t>)</a:t>
            </a:r>
            <a:endParaRPr lang="fr-BE" dirty="0" smtClean="0"/>
          </a:p>
          <a:p>
            <a:r>
              <a:rPr lang="fr-BE" dirty="0" err="1" smtClean="0"/>
              <a:t>Gender</a:t>
            </a:r>
            <a:r>
              <a:rPr lang="fr-BE" dirty="0" smtClean="0"/>
              <a:t> </a:t>
            </a:r>
            <a:r>
              <a:rPr lang="fr-BE" dirty="0" err="1" smtClean="0"/>
              <a:t>difference</a:t>
            </a:r>
            <a:r>
              <a:rPr lang="en-GB" dirty="0" smtClean="0"/>
              <a:t> </a:t>
            </a:r>
            <a:r>
              <a:rPr lang="en-GB" dirty="0"/>
              <a:t>And </a:t>
            </a:r>
            <a:r>
              <a:rPr lang="en-GB" dirty="0" smtClean="0"/>
              <a:t>variations </a:t>
            </a:r>
            <a:r>
              <a:rPr lang="en-GB" dirty="0"/>
              <a:t>between </a:t>
            </a:r>
            <a:r>
              <a:rPr lang="en-GB" dirty="0" smtClean="0"/>
              <a:t>women</a:t>
            </a:r>
            <a:endParaRPr lang="fr-FR" dirty="0"/>
          </a:p>
          <a:p>
            <a:endParaRPr lang="fr-BE" dirty="0"/>
          </a:p>
        </p:txBody>
      </p:sp>
      <p:sp>
        <p:nvSpPr>
          <p:cNvPr id="7" name="Titre 6"/>
          <p:cNvSpPr>
            <a:spLocks noGrp="1"/>
          </p:cNvSpPr>
          <p:nvPr>
            <p:ph type="title"/>
          </p:nvPr>
        </p:nvSpPr>
        <p:spPr/>
        <p:txBody>
          <a:bodyPr/>
          <a:lstStyle/>
          <a:p>
            <a:r>
              <a:rPr lang="fr-BE" dirty="0" err="1" smtClean="0"/>
              <a:t>Driving</a:t>
            </a:r>
            <a:r>
              <a:rPr lang="fr-BE" dirty="0" smtClean="0"/>
              <a:t> questions</a:t>
            </a:r>
            <a:endParaRPr lang="fr-BE" dirty="0"/>
          </a:p>
        </p:txBody>
      </p:sp>
    </p:spTree>
    <p:extLst>
      <p:ext uri="{BB962C8B-B14F-4D97-AF65-F5344CB8AC3E}">
        <p14:creationId xmlns:p14="http://schemas.microsoft.com/office/powerpoint/2010/main" val="11079562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a:bodyPr>
          <a:lstStyle/>
          <a:p>
            <a:r>
              <a:rPr lang="en-GB" dirty="0" smtClean="0"/>
              <a:t>Semi-directed interviews : </a:t>
            </a:r>
          </a:p>
          <a:p>
            <a:r>
              <a:rPr lang="en-GB" dirty="0"/>
              <a:t>in </a:t>
            </a:r>
            <a:r>
              <a:rPr lang="en-GB" dirty="0" smtClean="0"/>
              <a:t>2010-2011 with eighteen male </a:t>
            </a:r>
            <a:r>
              <a:rPr lang="en-GB" dirty="0"/>
              <a:t>and female </a:t>
            </a:r>
            <a:r>
              <a:rPr lang="en-GB" dirty="0" smtClean="0"/>
              <a:t>post-docs research </a:t>
            </a:r>
            <a:r>
              <a:rPr lang="en-GB" dirty="0"/>
              <a:t>fellows of the National Fund for Scientific Research in Belgium (FNRS) </a:t>
            </a:r>
            <a:r>
              <a:rPr lang="en-GB" dirty="0" smtClean="0"/>
              <a:t>(11 </a:t>
            </a:r>
            <a:r>
              <a:rPr lang="en-GB" dirty="0"/>
              <a:t>women and </a:t>
            </a:r>
            <a:r>
              <a:rPr lang="en-GB" dirty="0" smtClean="0"/>
              <a:t>7 </a:t>
            </a:r>
            <a:r>
              <a:rPr lang="en-GB" dirty="0"/>
              <a:t>men)</a:t>
            </a:r>
            <a:endParaRPr lang="en-GB" dirty="0" smtClean="0"/>
          </a:p>
          <a:p>
            <a:r>
              <a:rPr lang="en-GB" dirty="0" smtClean="0"/>
              <a:t>+ </a:t>
            </a:r>
            <a:r>
              <a:rPr lang="en-GB" dirty="0"/>
              <a:t>in </a:t>
            </a:r>
            <a:r>
              <a:rPr lang="en-GB" dirty="0" smtClean="0"/>
              <a:t>2011-2012, 30 FNRS postdocs (14 </a:t>
            </a:r>
            <a:r>
              <a:rPr lang="en-GB" dirty="0"/>
              <a:t>women and </a:t>
            </a:r>
            <a:r>
              <a:rPr lang="en-GB" dirty="0" smtClean="0"/>
              <a:t>16 men)</a:t>
            </a:r>
          </a:p>
          <a:p>
            <a:r>
              <a:rPr lang="en-GB" dirty="0" smtClean="0"/>
              <a:t>+ </a:t>
            </a:r>
            <a:r>
              <a:rPr lang="en-GB" dirty="0"/>
              <a:t>in </a:t>
            </a:r>
            <a:r>
              <a:rPr lang="en-GB" dirty="0" smtClean="0"/>
              <a:t>2013-2014, 16 FNRS postdocs (11 </a:t>
            </a:r>
            <a:r>
              <a:rPr lang="en-GB" dirty="0"/>
              <a:t>women and </a:t>
            </a:r>
            <a:r>
              <a:rPr lang="en-GB" dirty="0" smtClean="0"/>
              <a:t>5 men)</a:t>
            </a:r>
            <a:endParaRPr lang="fr-FR" dirty="0" smtClean="0"/>
          </a:p>
          <a:p>
            <a:r>
              <a:rPr lang="en-GB" dirty="0"/>
              <a:t>(+ in </a:t>
            </a:r>
            <a:r>
              <a:rPr lang="en-GB" dirty="0" smtClean="0"/>
              <a:t>2014-2015, sixteen </a:t>
            </a:r>
            <a:r>
              <a:rPr lang="en-GB" dirty="0"/>
              <a:t>female </a:t>
            </a:r>
            <a:r>
              <a:rPr lang="en-GB" dirty="0" smtClean="0"/>
              <a:t>newly FNRS tenured researchers)</a:t>
            </a:r>
            <a:endParaRPr lang="fr-BE" dirty="0"/>
          </a:p>
        </p:txBody>
      </p:sp>
      <p:sp>
        <p:nvSpPr>
          <p:cNvPr id="2" name="Titre 1"/>
          <p:cNvSpPr>
            <a:spLocks noGrp="1"/>
          </p:cNvSpPr>
          <p:nvPr>
            <p:ph type="title"/>
          </p:nvPr>
        </p:nvSpPr>
        <p:spPr/>
        <p:txBody>
          <a:bodyPr/>
          <a:lstStyle/>
          <a:p>
            <a:r>
              <a:rPr lang="fr-BE" dirty="0" smtClean="0"/>
              <a:t>Our qualitative </a:t>
            </a:r>
            <a:r>
              <a:rPr lang="en-GB" dirty="0" smtClean="0"/>
              <a:t>empirical </a:t>
            </a:r>
            <a:r>
              <a:rPr lang="en-GB" dirty="0"/>
              <a:t>corpus</a:t>
            </a:r>
            <a:r>
              <a:rPr lang="fr-BE" dirty="0" smtClean="0"/>
              <a:t> </a:t>
            </a:r>
            <a:endParaRPr lang="fr-BE" dirty="0"/>
          </a:p>
        </p:txBody>
      </p:sp>
    </p:spTree>
    <p:extLst>
      <p:ext uri="{BB962C8B-B14F-4D97-AF65-F5344CB8AC3E}">
        <p14:creationId xmlns:p14="http://schemas.microsoft.com/office/powerpoint/2010/main" val="13009909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algn="just"/>
            <a:r>
              <a:rPr lang="fr-FR" dirty="0" err="1" smtClean="0"/>
              <a:t>Engaged</a:t>
            </a:r>
            <a:endParaRPr lang="fr-FR" dirty="0" smtClean="0"/>
          </a:p>
          <a:p>
            <a:pPr algn="just"/>
            <a:r>
              <a:rPr lang="fr-FR" dirty="0" err="1" smtClean="0"/>
              <a:t>Optimistic</a:t>
            </a:r>
            <a:endParaRPr lang="fr-FR" dirty="0" smtClean="0"/>
          </a:p>
          <a:p>
            <a:pPr algn="just"/>
            <a:r>
              <a:rPr lang="fr-FR" dirty="0" smtClean="0"/>
              <a:t>Ambivalent</a:t>
            </a:r>
          </a:p>
          <a:p>
            <a:pPr algn="just"/>
            <a:r>
              <a:rPr lang="fr-FR" dirty="0" smtClean="0"/>
              <a:t>Distant</a:t>
            </a:r>
            <a:endParaRPr lang="fr-FR" dirty="0" smtClean="0"/>
          </a:p>
        </p:txBody>
      </p:sp>
      <p:sp>
        <p:nvSpPr>
          <p:cNvPr id="2" name="Titre 1"/>
          <p:cNvSpPr>
            <a:spLocks noGrp="1"/>
          </p:cNvSpPr>
          <p:nvPr>
            <p:ph type="title"/>
          </p:nvPr>
        </p:nvSpPr>
        <p:spPr/>
        <p:txBody>
          <a:bodyPr>
            <a:normAutofit/>
          </a:bodyPr>
          <a:lstStyle/>
          <a:p>
            <a:r>
              <a:rPr lang="en-GB" sz="3600" dirty="0"/>
              <a:t>Four types of career relationships among FNRS post-doctoral research fellows</a:t>
            </a:r>
            <a:endParaRPr lang="fr-BE" sz="3600" dirty="0"/>
          </a:p>
        </p:txBody>
      </p:sp>
    </p:spTree>
    <p:extLst>
      <p:ext uri="{BB962C8B-B14F-4D97-AF65-F5344CB8AC3E}">
        <p14:creationId xmlns:p14="http://schemas.microsoft.com/office/powerpoint/2010/main" val="34048215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agues">
  <a:themeElements>
    <a:clrScheme name="Vagues">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Vagues">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agues">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803</TotalTime>
  <Words>1807</Words>
  <Application>Microsoft Office PowerPoint</Application>
  <PresentationFormat>Affichage à l'écran (4:3)</PresentationFormat>
  <Paragraphs>92</Paragraphs>
  <Slides>20</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20</vt:i4>
      </vt:variant>
    </vt:vector>
  </HeadingPairs>
  <TitlesOfParts>
    <vt:vector size="25" baseType="lpstr">
      <vt:lpstr>Arial</vt:lpstr>
      <vt:lpstr>Calibri</vt:lpstr>
      <vt:lpstr>Candara</vt:lpstr>
      <vt:lpstr>Symbol</vt:lpstr>
      <vt:lpstr>Vagues</vt:lpstr>
      <vt:lpstr>Scientific Careers and Work/Life Interference</vt:lpstr>
      <vt:lpstr>Leaky pipeline and Glass Ceiling</vt:lpstr>
      <vt:lpstr>Inter related phenomena</vt:lpstr>
      <vt:lpstr>A traditional normative referential </vt:lpstr>
      <vt:lpstr>… combined with a new ideology</vt:lpstr>
      <vt:lpstr>In consequence</vt:lpstr>
      <vt:lpstr>Driving questions</vt:lpstr>
      <vt:lpstr>Our qualitative empirical corpus </vt:lpstr>
      <vt:lpstr>Four types of career relationships among FNRS post-doctoral research fellows</vt:lpstr>
      <vt:lpstr>Engaged</vt:lpstr>
      <vt:lpstr>Example</vt:lpstr>
      <vt:lpstr>Optimistic</vt:lpstr>
      <vt:lpstr>Example</vt:lpstr>
      <vt:lpstr>Ambivalent</vt:lpstr>
      <vt:lpstr>Example</vt:lpstr>
      <vt:lpstr>Distant</vt:lpstr>
      <vt:lpstr>Example</vt:lpstr>
      <vt:lpstr>Synthesis</vt:lpstr>
      <vt:lpstr>For concluding</vt:lpstr>
      <vt:lpstr>Thank you very much for your attention</vt:lpstr>
    </vt:vector>
  </TitlesOfParts>
  <Company>Université catholique de Louvain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Bien naviguer »  dans la carrière scientifique : une question de supports configurationnels privés et professionnels</dc:title>
  <dc:creator>SIWS</dc:creator>
  <cp:lastModifiedBy>Bernard Fusulier</cp:lastModifiedBy>
  <cp:revision>72</cp:revision>
  <cp:lastPrinted>2015-03-24T10:36:54Z</cp:lastPrinted>
  <dcterms:created xsi:type="dcterms:W3CDTF">2015-03-22T14:24:53Z</dcterms:created>
  <dcterms:modified xsi:type="dcterms:W3CDTF">2016-06-25T18:08:23Z</dcterms:modified>
</cp:coreProperties>
</file>