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0" r:id="rId1"/>
    <p:sldMasterId id="2147483981" r:id="rId2"/>
  </p:sldMasterIdLst>
  <p:notesMasterIdLst>
    <p:notesMasterId r:id="rId25"/>
  </p:notesMasterIdLst>
  <p:handoutMasterIdLst>
    <p:handoutMasterId r:id="rId26"/>
  </p:handoutMasterIdLst>
  <p:sldIdLst>
    <p:sldId id="313" r:id="rId3"/>
    <p:sldId id="258" r:id="rId4"/>
    <p:sldId id="259" r:id="rId5"/>
    <p:sldId id="315" r:id="rId6"/>
    <p:sldId id="346" r:id="rId7"/>
    <p:sldId id="347" r:id="rId8"/>
    <p:sldId id="348" r:id="rId9"/>
    <p:sldId id="349" r:id="rId10"/>
    <p:sldId id="262" r:id="rId11"/>
    <p:sldId id="336" r:id="rId12"/>
    <p:sldId id="338" r:id="rId13"/>
    <p:sldId id="272" r:id="rId14"/>
    <p:sldId id="273" r:id="rId15"/>
    <p:sldId id="275" r:id="rId16"/>
    <p:sldId id="303" r:id="rId17"/>
    <p:sldId id="321" r:id="rId18"/>
    <p:sldId id="282" r:id="rId19"/>
    <p:sldId id="350" r:id="rId20"/>
    <p:sldId id="351" r:id="rId21"/>
    <p:sldId id="352" r:id="rId22"/>
    <p:sldId id="353" r:id="rId23"/>
    <p:sldId id="354" r:id="rId24"/>
  </p:sldIdLst>
  <p:sldSz cx="9144000" cy="6858000" type="screen4x3"/>
  <p:notesSz cx="6769100" cy="9906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7D0C03"/>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73" autoAdjust="0"/>
    <p:restoredTop sz="89796" autoAdjust="0"/>
  </p:normalViewPr>
  <p:slideViewPr>
    <p:cSldViewPr>
      <p:cViewPr>
        <p:scale>
          <a:sx n="64" d="100"/>
          <a:sy n="64" d="100"/>
        </p:scale>
        <p:origin x="-2514" y="-708"/>
      </p:cViewPr>
      <p:guideLst>
        <p:guide orient="horz" pos="2160"/>
        <p:guide pos="2880"/>
      </p:guideLst>
    </p:cSldViewPr>
  </p:slideViewPr>
  <p:outlineViewPr>
    <p:cViewPr>
      <p:scale>
        <a:sx n="33" d="100"/>
        <a:sy n="33" d="100"/>
      </p:scale>
      <p:origin x="48" y="26904"/>
    </p:cViewPr>
  </p:outlineViewPr>
  <p:notesTextViewPr>
    <p:cViewPr>
      <p:scale>
        <a:sx n="100" d="100"/>
        <a:sy n="100" d="100"/>
      </p:scale>
      <p:origin x="0" y="0"/>
    </p:cViewPr>
  </p:notesTextViewPr>
  <p:notesViewPr>
    <p:cSldViewPr>
      <p:cViewPr>
        <p:scale>
          <a:sx n="100" d="100"/>
          <a:sy n="100" d="100"/>
        </p:scale>
        <p:origin x="-1806" y="1242"/>
      </p:cViewPr>
      <p:guideLst>
        <p:guide orient="horz" pos="3120"/>
        <p:guide pos="213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33700" cy="495300"/>
          </a:xfrm>
          <a:prstGeom prst="rect">
            <a:avLst/>
          </a:prstGeom>
        </p:spPr>
        <p:txBody>
          <a:bodyPr vert="horz" lIns="91440" tIns="45720" rIns="91440" bIns="45720" rtlCol="0"/>
          <a:lstStyle>
            <a:lvl1pPr algn="l">
              <a:defRPr sz="1200"/>
            </a:lvl1pPr>
          </a:lstStyle>
          <a:p>
            <a:pPr>
              <a:defRPr/>
            </a:pPr>
            <a:endParaRPr lang="fr-BE"/>
          </a:p>
        </p:txBody>
      </p:sp>
      <p:sp>
        <p:nvSpPr>
          <p:cNvPr id="3" name="Espace réservé de la date 2"/>
          <p:cNvSpPr>
            <a:spLocks noGrp="1"/>
          </p:cNvSpPr>
          <p:nvPr>
            <p:ph type="dt" sz="quarter" idx="1"/>
          </p:nvPr>
        </p:nvSpPr>
        <p:spPr>
          <a:xfrm>
            <a:off x="3833813" y="0"/>
            <a:ext cx="2933700" cy="495300"/>
          </a:xfrm>
          <a:prstGeom prst="rect">
            <a:avLst/>
          </a:prstGeom>
        </p:spPr>
        <p:txBody>
          <a:bodyPr vert="horz" lIns="91440" tIns="45720" rIns="91440" bIns="45720" rtlCol="0"/>
          <a:lstStyle>
            <a:lvl1pPr algn="r">
              <a:defRPr sz="1200"/>
            </a:lvl1pPr>
          </a:lstStyle>
          <a:p>
            <a:pPr>
              <a:defRPr/>
            </a:pPr>
            <a:fld id="{D1DDEAC6-52DF-400F-A977-90B1BE7CFF97}" type="datetimeFigureOut">
              <a:rPr lang="fr-BE"/>
              <a:pPr>
                <a:defRPr/>
              </a:pPr>
              <a:t>12/09/2012</a:t>
            </a:fld>
            <a:endParaRPr lang="fr-BE" dirty="0"/>
          </a:p>
        </p:txBody>
      </p:sp>
      <p:sp>
        <p:nvSpPr>
          <p:cNvPr id="4" name="Espace réservé du pied de page 3"/>
          <p:cNvSpPr>
            <a:spLocks noGrp="1"/>
          </p:cNvSpPr>
          <p:nvPr>
            <p:ph type="ftr" sz="quarter" idx="2"/>
          </p:nvPr>
        </p:nvSpPr>
        <p:spPr>
          <a:xfrm>
            <a:off x="0" y="9409113"/>
            <a:ext cx="2933700" cy="495300"/>
          </a:xfrm>
          <a:prstGeom prst="rect">
            <a:avLst/>
          </a:prstGeom>
        </p:spPr>
        <p:txBody>
          <a:bodyPr vert="horz" lIns="91440" tIns="45720" rIns="91440" bIns="45720" rtlCol="0" anchor="b"/>
          <a:lstStyle>
            <a:lvl1pPr algn="l">
              <a:defRPr sz="1200"/>
            </a:lvl1pPr>
          </a:lstStyle>
          <a:p>
            <a:pPr>
              <a:defRPr/>
            </a:pPr>
            <a:endParaRPr lang="fr-BE"/>
          </a:p>
        </p:txBody>
      </p:sp>
      <p:sp>
        <p:nvSpPr>
          <p:cNvPr id="5" name="Espace réservé du numéro de diapositive 4"/>
          <p:cNvSpPr>
            <a:spLocks noGrp="1"/>
          </p:cNvSpPr>
          <p:nvPr>
            <p:ph type="sldNum" sz="quarter" idx="3"/>
          </p:nvPr>
        </p:nvSpPr>
        <p:spPr>
          <a:xfrm>
            <a:off x="3833813" y="9409113"/>
            <a:ext cx="2933700" cy="495300"/>
          </a:xfrm>
          <a:prstGeom prst="rect">
            <a:avLst/>
          </a:prstGeom>
        </p:spPr>
        <p:txBody>
          <a:bodyPr vert="horz" lIns="91440" tIns="45720" rIns="91440" bIns="45720" rtlCol="0" anchor="b"/>
          <a:lstStyle>
            <a:lvl1pPr algn="r">
              <a:defRPr sz="1200"/>
            </a:lvl1pPr>
          </a:lstStyle>
          <a:p>
            <a:pPr>
              <a:defRPr/>
            </a:pPr>
            <a:fld id="{735D2962-18F8-4CD2-B775-2308FD1D8E05}" type="slidenum">
              <a:rPr lang="fr-BE"/>
              <a:pPr>
                <a:defRPr/>
              </a:pPr>
              <a:t>‹#›</a:t>
            </a:fld>
            <a:endParaRPr lang="fr-BE"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337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46083" name="Rectangle 3"/>
          <p:cNvSpPr>
            <a:spLocks noGrp="1" noChangeArrowheads="1"/>
          </p:cNvSpPr>
          <p:nvPr>
            <p:ph type="dt" idx="1"/>
          </p:nvPr>
        </p:nvSpPr>
        <p:spPr bwMode="auto">
          <a:xfrm>
            <a:off x="3833813" y="0"/>
            <a:ext cx="29337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3A5C3591-278E-43D0-8621-67B0DE0EE2DF}" type="datetimeFigureOut">
              <a:rPr lang="fr-FR"/>
              <a:pPr>
                <a:defRPr/>
              </a:pPr>
              <a:t>12/09/2012</a:t>
            </a:fld>
            <a:endParaRPr lang="fr-FR" dirty="0"/>
          </a:p>
        </p:txBody>
      </p:sp>
      <p:sp>
        <p:nvSpPr>
          <p:cNvPr id="23556" name="Rectangle 4"/>
          <p:cNvSpPr>
            <a:spLocks noGrp="1" noRot="1" noChangeAspect="1" noChangeArrowheads="1" noTextEdit="1"/>
          </p:cNvSpPr>
          <p:nvPr>
            <p:ph type="sldImg" idx="2"/>
          </p:nvPr>
        </p:nvSpPr>
        <p:spPr bwMode="auto">
          <a:xfrm>
            <a:off x="908050" y="742950"/>
            <a:ext cx="4953000" cy="3714750"/>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676275" y="4705350"/>
            <a:ext cx="5416550" cy="44577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46086" name="Rectangle 6"/>
          <p:cNvSpPr>
            <a:spLocks noGrp="1" noChangeArrowheads="1"/>
          </p:cNvSpPr>
          <p:nvPr>
            <p:ph type="ftr" sz="quarter" idx="4"/>
          </p:nvPr>
        </p:nvSpPr>
        <p:spPr bwMode="auto">
          <a:xfrm>
            <a:off x="0" y="9409113"/>
            <a:ext cx="29337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46087" name="Rectangle 7"/>
          <p:cNvSpPr>
            <a:spLocks noGrp="1" noChangeArrowheads="1"/>
          </p:cNvSpPr>
          <p:nvPr>
            <p:ph type="sldNum" sz="quarter" idx="5"/>
          </p:nvPr>
        </p:nvSpPr>
        <p:spPr bwMode="auto">
          <a:xfrm>
            <a:off x="3833813" y="9409113"/>
            <a:ext cx="29337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11413F6-EDA7-4E07-BA38-3C886F707AC4}" type="slidenum">
              <a:rPr lang="fr-FR"/>
              <a:pPr>
                <a:defRPr/>
              </a:pPr>
              <a:t>‹#›</a:t>
            </a:fld>
            <a:endParaRPr lang="fr-F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Arial" charset="0"/>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Arial" charset="0"/>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Espace réservé de l'image des diapositives 1"/>
          <p:cNvSpPr>
            <a:spLocks noGrp="1" noRot="1" noChangeAspect="1"/>
          </p:cNvSpPr>
          <p:nvPr>
            <p:ph type="sldImg"/>
          </p:nvPr>
        </p:nvSpPr>
        <p:spPr>
          <a:ln/>
        </p:spPr>
      </p:sp>
      <p:sp>
        <p:nvSpPr>
          <p:cNvPr id="28674" name="Espace réservé des commentaires 2"/>
          <p:cNvSpPr>
            <a:spLocks noGrp="1"/>
          </p:cNvSpPr>
          <p:nvPr>
            <p:ph type="body" idx="1"/>
          </p:nvPr>
        </p:nvSpPr>
        <p:spPr>
          <a:noFill/>
          <a:ln/>
        </p:spPr>
        <p:txBody>
          <a:bodyPr/>
          <a:lstStyle/>
          <a:p>
            <a:pPr eaLnBrk="1" hangingPunct="1"/>
            <a:r>
              <a:rPr lang="fr-BE" smtClean="0"/>
              <a:t>De grandes transformations ont affecté le contexte institutionnel international de la régulation publique au cours des dernières décennies. </a:t>
            </a:r>
            <a:r>
              <a:rPr lang="fr-FR" smtClean="0"/>
              <a:t>Cette évolution est principalement marquée dans le secteur des services à la personne, secteur dans lequel travaillent généralement des personnes peu-qualifiés (voir Henry and al. 2009). La principale caractéristique du mode de régulation quasi-marchand consiste à la mise en concurrence de différent types de prestataires, que ce soit des organisations à but lucratif ou non lucratif. Les arguments théoriques en faveur de l’utilisation de quasi-marchés sont une réduction des coûts des prestations suite à la pression concurrentielle ainsi qu’un accroissement de l’éventail de choix des bénéficiaires (voir Le Grand &amp; Barlett, 1993). </a:t>
            </a:r>
            <a:endParaRPr lang="fr-BE" smtClean="0"/>
          </a:p>
          <a:p>
            <a:pPr eaLnBrk="1" hangingPunct="1"/>
            <a:endParaRPr lang="fr-BE" smtClean="0"/>
          </a:p>
        </p:txBody>
      </p:sp>
      <p:sp>
        <p:nvSpPr>
          <p:cNvPr id="28675" name="Espace réservé du numéro de diapositive 3"/>
          <p:cNvSpPr>
            <a:spLocks noGrp="1"/>
          </p:cNvSpPr>
          <p:nvPr>
            <p:ph type="sldNum" sz="quarter" idx="5"/>
          </p:nvPr>
        </p:nvSpPr>
        <p:spPr>
          <a:noFill/>
        </p:spPr>
        <p:txBody>
          <a:bodyPr/>
          <a:lstStyle/>
          <a:p>
            <a:fld id="{0FA185E2-A9BC-4489-8B0D-A835A6CE2BC5}" type="slidenum">
              <a:rPr lang="fr-FR" smtClean="0"/>
              <a:pPr/>
              <a:t>3</a:t>
            </a:fld>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pPr marL="228600" indent="-228600" eaLnBrk="1" hangingPunct="1">
              <a:buFontTx/>
              <a:buAutoNum type="arabicParenR"/>
              <a:defRPr/>
            </a:pPr>
            <a:r>
              <a:rPr lang="fr-BE" dirty="0">
                <a:cs typeface="+mn-cs"/>
              </a:rPr>
              <a:t>Différent de l’argument de la pyramide de Maslow: Ici c’est plutôt l’argument de l’utilité marginale décroissante et il est clair que si on a un salaire très bas, on devrait valoriser de façon plus importante les aspects monétaire. De ce fait, on est prêt à sacrifier une moins grande partie de son salaire pour satisfaire ses motivations intrinsèques.  </a:t>
            </a:r>
          </a:p>
          <a:p>
            <a:pPr marL="228600" indent="-228600" eaLnBrk="1" hangingPunct="1">
              <a:buFontTx/>
              <a:buAutoNum type="arabicParenR"/>
              <a:defRPr/>
            </a:pPr>
            <a:r>
              <a:rPr lang="fr-BE" dirty="0" smtClean="0">
                <a:cs typeface="+mn-cs"/>
              </a:rPr>
              <a:t>Exemple des titres services: Les « femmes de ménages » ne savent même pas dans quel type d’organisation elles se trouvent. Alors, qu’on pourrait supposer que les personnes plus haut placés au sein des organisations savent quel est le but de leurs  actions.</a:t>
            </a:r>
          </a:p>
          <a:p>
            <a:pPr eaLnBrk="1" hangingPunct="1">
              <a:defRPr/>
            </a:pPr>
            <a:endParaRPr lang="fr-BE" dirty="0" smtClean="0">
              <a:cs typeface="+mn-cs"/>
            </a:endParaRPr>
          </a:p>
          <a:p>
            <a:pPr eaLnBrk="1" hangingPunct="1">
              <a:defRPr/>
            </a:pPr>
            <a:r>
              <a:rPr lang="fr-BE" dirty="0" smtClean="0">
                <a:cs typeface="+mn-cs"/>
              </a:rPr>
              <a:t>ATTENTION</a:t>
            </a:r>
            <a:r>
              <a:rPr lang="fr-BE" dirty="0" smtClean="0">
                <a:cs typeface="+mn-cs"/>
                <a:sym typeface="Wingdings" pitchFamily="2" charset="2"/>
              </a:rPr>
              <a:t> Cela relève un problème dans notre réflexion</a:t>
            </a:r>
          </a:p>
          <a:p>
            <a:pPr eaLnBrk="1" hangingPunct="1">
              <a:defRPr/>
            </a:pPr>
            <a:endParaRPr lang="fr-BE" dirty="0" smtClean="0">
              <a:cs typeface="+mn-cs"/>
              <a:sym typeface="Wingdings" pitchFamily="2" charset="2"/>
            </a:endParaRPr>
          </a:p>
          <a:p>
            <a:pPr eaLnBrk="1" hangingPunct="1">
              <a:defRPr/>
            </a:pPr>
            <a:r>
              <a:rPr lang="fr-BE" dirty="0" smtClean="0">
                <a:cs typeface="+mn-cs"/>
                <a:sym typeface="Wingdings" pitchFamily="2" charset="2"/>
              </a:rPr>
              <a:t>Précédemment, nous considérions que les travailleurs vulnérables des NPO n’avait pas des motivations diamétralement différentes de leurs homologues  </a:t>
            </a:r>
            <a:endParaRPr lang="fr-BE" dirty="0">
              <a:cs typeface="+mn-cs"/>
            </a:endParaRPr>
          </a:p>
          <a:p>
            <a:pPr marL="228600" indent="-228600" eaLnBrk="1" hangingPunct="1">
              <a:buFontTx/>
              <a:buAutoNum type="arabicParenR"/>
              <a:defRPr/>
            </a:pPr>
            <a:r>
              <a:rPr lang="fr-FR" dirty="0" smtClean="0">
                <a:cs typeface="+mn-cs"/>
              </a:rPr>
              <a:t>Les motivations des travailleurs vulnérables n’avaient pas d’impact sur l’intégration professionnelle</a:t>
            </a:r>
          </a:p>
          <a:p>
            <a:pPr marL="228600" indent="-228600" eaLnBrk="1" hangingPunct="1">
              <a:buFontTx/>
              <a:buAutoNum type="arabicParenR"/>
              <a:defRPr/>
            </a:pPr>
            <a:r>
              <a:rPr lang="fr-FR" dirty="0" smtClean="0">
                <a:cs typeface="+mn-cs"/>
              </a:rPr>
              <a:t>Mais, l’argument de l’impact de la mission sur la structure d’incitant restait pertinent. </a:t>
            </a:r>
          </a:p>
          <a:p>
            <a:pPr eaLnBrk="1" hangingPunct="1">
              <a:defRPr/>
            </a:pPr>
            <a:endParaRPr lang="fr-FR" dirty="0" smtClean="0">
              <a:cs typeface="+mn-cs"/>
            </a:endParaRPr>
          </a:p>
          <a:p>
            <a:pPr eaLnBrk="1" hangingPunct="1">
              <a:defRPr/>
            </a:pPr>
            <a:r>
              <a:rPr lang="fr-FR" dirty="0" smtClean="0">
                <a:cs typeface="+mn-cs"/>
              </a:rPr>
              <a:t>Maintenant, nous considérons que les travailleurs peuvent être intrinsèquement motivés et ce même si ils s’accordent une grande importance à l’aspect financier et que c’est les organisations NPO qui n’arrivent pas à répondre aux motivations intrinsèques de leurs travailleurs…</a:t>
            </a:r>
            <a:endParaRPr lang="fr-FR" dirty="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Espace réservé de l'image des diapositives 1"/>
          <p:cNvSpPr>
            <a:spLocks noGrp="1" noRot="1" noChangeAspect="1"/>
          </p:cNvSpPr>
          <p:nvPr>
            <p:ph type="sldImg"/>
          </p:nvPr>
        </p:nvSpPr>
        <p:spPr>
          <a:ln/>
        </p:spPr>
      </p:sp>
      <p:sp>
        <p:nvSpPr>
          <p:cNvPr id="52226" name="Espace réservé des commentaires 2"/>
          <p:cNvSpPr>
            <a:spLocks noGrp="1"/>
          </p:cNvSpPr>
          <p:nvPr>
            <p:ph type="body" idx="1"/>
          </p:nvPr>
        </p:nvSpPr>
        <p:spPr>
          <a:noFill/>
          <a:ln/>
        </p:spPr>
        <p:txBody>
          <a:bodyPr/>
          <a:lstStyle/>
          <a:p>
            <a:pPr eaLnBrk="1" hangingPunct="1"/>
            <a:r>
              <a:rPr lang="fr-BE" smtClean="0"/>
              <a:t>DIF2RENCIATION en fonction de la mission, exemple titres-services: insertion braquer sur travailleurs vulnérables alors que aide aux personnes sur la qualité du service. </a:t>
            </a:r>
          </a:p>
          <a:p>
            <a:pPr eaLnBrk="1" hangingPunct="1"/>
            <a:endParaRPr lang="fr-BE" smtClean="0"/>
          </a:p>
          <a:p>
            <a:pPr eaLnBrk="1" hangingPunct="1"/>
            <a:endParaRPr lang="fr-BE" smtClean="0"/>
          </a:p>
          <a:p>
            <a:pPr eaLnBrk="1" hangingPunct="1"/>
            <a:r>
              <a:rPr lang="fr-BE" smtClean="0"/>
              <a:t>Processus de décision démocratique (1personne = 1 voix):</a:t>
            </a:r>
          </a:p>
          <a:p>
            <a:pPr eaLnBrk="1" hangingPunct="1"/>
            <a:r>
              <a:rPr lang="fr-BE" smtClean="0"/>
              <a:t> </a:t>
            </a:r>
          </a:p>
          <a:p>
            <a:pPr eaLnBrk="1" hangingPunct="1"/>
            <a:r>
              <a:rPr lang="fr-BE" smtClean="0">
                <a:sym typeface="Wingdings" pitchFamily="2" charset="2"/>
              </a:rPr>
              <a:t></a:t>
            </a:r>
            <a:r>
              <a:rPr lang="fr-BE" smtClean="0"/>
              <a:t> Pas très pertinent car mis à part les coopératives, ce ne sont généralement pas les travailleurs qui siègent à l’AG</a:t>
            </a:r>
          </a:p>
        </p:txBody>
      </p:sp>
      <p:sp>
        <p:nvSpPr>
          <p:cNvPr id="52227" name="Espace réservé du numéro de diapositive 3"/>
          <p:cNvSpPr>
            <a:spLocks noGrp="1"/>
          </p:cNvSpPr>
          <p:nvPr>
            <p:ph type="sldNum" sz="quarter" idx="5"/>
          </p:nvPr>
        </p:nvSpPr>
        <p:spPr>
          <a:noFill/>
        </p:spPr>
        <p:txBody>
          <a:bodyPr/>
          <a:lstStyle/>
          <a:p>
            <a:fld id="{1D28C57B-539E-44F3-B5B3-E6EB645E2263}" type="slidenum">
              <a:rPr lang="fr-FR" smtClean="0"/>
              <a:pPr/>
              <a:t>17</a:t>
            </a:fld>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r>
              <a:rPr lang="fr-BE" smtClean="0"/>
              <a:t>Formations: plus, que ce soit à l’entrée, sur le travail d’aide ménagère ou pas, </a:t>
            </a:r>
          </a:p>
          <a:p>
            <a:r>
              <a:rPr lang="fr-BE" smtClean="0"/>
              <a:t>Relationnel: beaucoup plus de réunions et pièces prévues à ces échanges</a:t>
            </a:r>
          </a:p>
          <a:p>
            <a:r>
              <a:rPr lang="fr-BE" smtClean="0"/>
              <a:t>Matériel: batiment, salles de détente, de réunions et de formaitions + Visite au domicile du client</a:t>
            </a:r>
          </a:p>
          <a:p>
            <a:r>
              <a:rPr lang="fr-BE" smtClean="0"/>
              <a:t>Sécurité d’emploi: CDI direct + entreprises plus stables. </a:t>
            </a:r>
          </a:p>
          <a:p>
            <a:endParaRPr lang="fr-BE" smtClean="0"/>
          </a:p>
          <a:p>
            <a:r>
              <a:rPr lang="fr-BE" smtClean="0"/>
              <a:t>SALAIRE: CPP </a:t>
            </a:r>
          </a:p>
          <a:p>
            <a:r>
              <a:rPr lang="fr-BE" smtClean="0"/>
              <a:t>Opportunités de carrière </a:t>
            </a:r>
            <a:r>
              <a:rPr lang="fr-BE" smtClean="0">
                <a:sym typeface="Wingdings" pitchFamily="2" charset="2"/>
              </a:rPr>
              <a:t> aide-familiale, garde malade</a:t>
            </a:r>
          </a:p>
          <a:p>
            <a:r>
              <a:rPr lang="fr-BE" smtClean="0">
                <a:sym typeface="Wingdings" pitchFamily="2" charset="2"/>
              </a:rPr>
              <a:t>Situations variables,  peut être faudra t-il créer des catégories</a:t>
            </a: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r>
              <a:rPr lang="fr-BE" smtClean="0"/>
              <a:t>Formations: plus, que ce soit à l’entrée, sur le travail d’aide ménagère ou pas, </a:t>
            </a:r>
          </a:p>
          <a:p>
            <a:r>
              <a:rPr lang="fr-BE" smtClean="0"/>
              <a:t>Relationnel: beaucoup plus de réunions et pièces prévues à ces échanges</a:t>
            </a:r>
          </a:p>
          <a:p>
            <a:r>
              <a:rPr lang="fr-BE" smtClean="0"/>
              <a:t>Matériel: batiment, salles de détente, de réunions et de formaitions + Visite au domicile du client</a:t>
            </a:r>
          </a:p>
          <a:p>
            <a:r>
              <a:rPr lang="fr-BE" smtClean="0"/>
              <a:t>Sécurité d’emploi: CDI direct + entreprises plus stables. </a:t>
            </a:r>
          </a:p>
          <a:p>
            <a:endParaRPr lang="fr-BE" smtClean="0"/>
          </a:p>
          <a:p>
            <a:r>
              <a:rPr lang="fr-BE" smtClean="0"/>
              <a:t>SALAIRE: CPP </a:t>
            </a:r>
          </a:p>
          <a:p>
            <a:r>
              <a:rPr lang="fr-BE" smtClean="0"/>
              <a:t>Opportunités de carrière </a:t>
            </a:r>
            <a:r>
              <a:rPr lang="fr-BE" smtClean="0">
                <a:sym typeface="Wingdings" pitchFamily="2" charset="2"/>
              </a:rPr>
              <a:t> aide-familiale, garde malade</a:t>
            </a:r>
          </a:p>
          <a:p>
            <a:r>
              <a:rPr lang="fr-BE" smtClean="0">
                <a:sym typeface="Wingdings" pitchFamily="2" charset="2"/>
              </a:rPr>
              <a:t>Situations variables,  peut être faudra t-il créer des catégories</a:t>
            </a: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noTextEdit="1"/>
          </p:cNvSpPr>
          <p:nvPr>
            <p:ph type="sldImg"/>
          </p:nvPr>
        </p:nvSpPr>
        <p:spPr>
          <a:ln/>
        </p:spPr>
      </p:sp>
      <p:sp>
        <p:nvSpPr>
          <p:cNvPr id="31746" name="Espace réservé des commentaires 2"/>
          <p:cNvSpPr>
            <a:spLocks noGrp="1"/>
          </p:cNvSpPr>
          <p:nvPr>
            <p:ph type="body" idx="1"/>
          </p:nvPr>
        </p:nvSpPr>
        <p:spPr>
          <a:noFill/>
          <a:ln/>
        </p:spPr>
        <p:txBody>
          <a:bodyPr/>
          <a:lstStyle/>
          <a:p>
            <a:pPr eaLnBrk="1" hangingPunct="1"/>
            <a:r>
              <a:rPr lang="fr-FR" smtClean="0"/>
              <a:t>Il est établit que les missions des organisations à but lucratif différent la plupart du temps de celles des organisations de l’ES, et ce même si ces organisations exercent la même activité au sein d’un même marché.</a:t>
            </a:r>
            <a:endParaRPr lang="fr-BE" smtClean="0"/>
          </a:p>
        </p:txBody>
      </p:sp>
      <p:sp>
        <p:nvSpPr>
          <p:cNvPr id="31747" name="Espace réservé du numéro de diapositive 3"/>
          <p:cNvSpPr txBox="1">
            <a:spLocks noGrp="1"/>
          </p:cNvSpPr>
          <p:nvPr/>
        </p:nvSpPr>
        <p:spPr bwMode="auto">
          <a:xfrm>
            <a:off x="3833813" y="9409113"/>
            <a:ext cx="2933700" cy="495300"/>
          </a:xfrm>
          <a:prstGeom prst="rect">
            <a:avLst/>
          </a:prstGeom>
          <a:noFill/>
          <a:ln w="9525">
            <a:noFill/>
            <a:miter lim="800000"/>
            <a:headEnd/>
            <a:tailEnd/>
          </a:ln>
        </p:spPr>
        <p:txBody>
          <a:bodyPr anchor="b"/>
          <a:lstStyle/>
          <a:p>
            <a:pPr algn="r"/>
            <a:fld id="{9DB0A4D3-23D1-4638-8737-78AED27C1BB0}" type="slidenum">
              <a:rPr lang="fr-FR" sz="1200"/>
              <a:pPr algn="r"/>
              <a:t>5</a:t>
            </a:fld>
            <a:endParaRPr lang="fr-F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r>
              <a:rPr lang="fr-BE" smtClean="0"/>
              <a:t>Les caractéristiques d’une structure d’incitants, tel que le salaire, les types de contrat, les possibilités de développement des compétences, les conditions matérielles de travail, etc… se réfèrent aux dimensions de la qualité de l’emploi et de la sécurité de l’emploi. </a:t>
            </a: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Espace réservé de l'image des diapositives 1"/>
          <p:cNvSpPr>
            <a:spLocks noGrp="1" noRot="1" noChangeAspect="1" noTextEdit="1"/>
          </p:cNvSpPr>
          <p:nvPr>
            <p:ph type="sldImg"/>
          </p:nvPr>
        </p:nvSpPr>
        <p:spPr>
          <a:ln/>
        </p:spPr>
      </p:sp>
      <p:sp>
        <p:nvSpPr>
          <p:cNvPr id="34818" name="Espace réservé des commentaires 2"/>
          <p:cNvSpPr>
            <a:spLocks noGrp="1"/>
          </p:cNvSpPr>
          <p:nvPr>
            <p:ph type="body" idx="1"/>
          </p:nvPr>
        </p:nvSpPr>
        <p:spPr>
          <a:noFill/>
          <a:ln/>
        </p:spPr>
        <p:txBody>
          <a:bodyPr/>
          <a:lstStyle/>
          <a:p>
            <a:pPr eaLnBrk="1" hangingPunct="1"/>
            <a:r>
              <a:rPr lang="fr-BE" smtClean="0"/>
              <a:t>DIF2RENCIATION en fonction de la mission, exemple titres-services: insertion braquer sur travailleurs vulnérables alors que aide aux personnes sur la qualité du service. </a:t>
            </a:r>
          </a:p>
          <a:p>
            <a:pPr eaLnBrk="1" hangingPunct="1"/>
            <a:endParaRPr lang="fr-FR" smtClean="0"/>
          </a:p>
          <a:p>
            <a:pPr eaLnBrk="1" hangingPunct="1"/>
            <a:endParaRPr lang="fr-FR" smtClean="0"/>
          </a:p>
          <a:p>
            <a:pPr eaLnBrk="1" hangingPunct="1"/>
            <a:r>
              <a:rPr lang="fr-FR" smtClean="0"/>
              <a:t>Cependant, comme nous l’avons mentionné plus haut, les organisations de l’Économie Sociale n’ont pas toutes la même mission, ce qui implique qu’elles ne devraient pas posséder de structures d’incitants identiques. En effet, nous pouvons citer le cas des organisations qui ont pour mission l’insertion professionnelle qui devraient mettre l’accent sur la formation et l’accompagnement ou encore celui des organisations de services de proximité qui devraient accorder une plus grande importance aux aspects relationnels.</a:t>
            </a:r>
            <a:endParaRPr lang="fr-BE" smtClean="0"/>
          </a:p>
          <a:p>
            <a:pPr eaLnBrk="1" hangingPunct="1"/>
            <a:endParaRPr lang="fr-BE" smtClean="0"/>
          </a:p>
          <a:p>
            <a:pPr eaLnBrk="1" hangingPunct="1"/>
            <a:r>
              <a:rPr lang="fr-FR" smtClean="0"/>
              <a:t>Selon Borzaga &amp; Tortia (2006) et Benz (2005), les organisations de l’Économie Sociale seraient celles qui arriveraient le mieux à impliquer leurs membres. Selon eux, cette constatation serait principalement due à la présence d’incitants non-monétaires. Almond &amp; Kendall (2000) ont montré, sur base de données de l’UK Quarterly Labour Force Survey (QLFS), que comparativement aux organisations à but lucratif, les organisations de l’ES offriraient à leurs travailleurs de plus grande opportunités de se former et de s’impliquer personnellement dans les activités de l’organisation, ainsi que plus d’autonomie et de flexibilité. Ces organisations porteraient également une attention toute particulière à la qualité des relations de travail. Ces caractéristiques de l’emploi ont été identifiées, pour la plupart, comme des incitants utiles afin d’influencer les travailleurs à adopter un comportement cohérent avec la mission de l’organisation, peu importe la nature de celle-ci. Plusieurs études ont notamment montré qu’une plus grande autonomie inciterait les travailleurs à s’impliquer personnellement dans la défense des valeurs de l’entreprise, voir Pelletier &amp; Vallerand (1996). Par ailleurs, Leete (2000) met en avant, qu’en ce qui concerne les organisations de l’ES, la perception d’une certaine équité au niveau salarial est essentielle pour motiver intrinsèquement leurs travailleurs. .   </a:t>
            </a:r>
            <a:endParaRPr lang="fr-BE" smtClean="0"/>
          </a:p>
          <a:p>
            <a:pPr eaLnBrk="1" hangingPunct="1"/>
            <a:r>
              <a:rPr lang="fr-FR" smtClean="0"/>
              <a:t> </a:t>
            </a:r>
            <a:endParaRPr lang="fr-BE" smtClean="0"/>
          </a:p>
          <a:p>
            <a:pPr eaLnBrk="1" hangingPunct="1"/>
            <a:endParaRPr lang="fr-BE" smtClean="0"/>
          </a:p>
        </p:txBody>
      </p:sp>
      <p:sp>
        <p:nvSpPr>
          <p:cNvPr id="34819" name="Espace réservé du numéro de diapositive 3"/>
          <p:cNvSpPr txBox="1">
            <a:spLocks noGrp="1"/>
          </p:cNvSpPr>
          <p:nvPr/>
        </p:nvSpPr>
        <p:spPr bwMode="auto">
          <a:xfrm>
            <a:off x="3833813" y="9409113"/>
            <a:ext cx="2933700" cy="495300"/>
          </a:xfrm>
          <a:prstGeom prst="rect">
            <a:avLst/>
          </a:prstGeom>
          <a:noFill/>
          <a:ln w="9525">
            <a:noFill/>
            <a:miter lim="800000"/>
            <a:headEnd/>
            <a:tailEnd/>
          </a:ln>
        </p:spPr>
        <p:txBody>
          <a:bodyPr anchor="b"/>
          <a:lstStyle/>
          <a:p>
            <a:pPr algn="r"/>
            <a:fld id="{4C0DD204-351D-4F11-B777-787B516BFC1F}" type="slidenum">
              <a:rPr lang="fr-FR" sz="1200"/>
              <a:pPr algn="r"/>
              <a:t>7</a:t>
            </a:fld>
            <a:endParaRPr lang="fr-F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ln/>
        </p:spPr>
      </p:sp>
      <p:sp>
        <p:nvSpPr>
          <p:cNvPr id="37890" name="Rectangle 3"/>
          <p:cNvSpPr>
            <a:spLocks noGrp="1" noChangeArrowheads="1"/>
          </p:cNvSpPr>
          <p:nvPr>
            <p:ph type="body" idx="1"/>
          </p:nvPr>
        </p:nvSpPr>
        <p:spPr>
          <a:noFill/>
          <a:ln/>
        </p:spPr>
        <p:txBody>
          <a:bodyPr/>
          <a:lstStyle/>
          <a:p>
            <a:pPr marL="171450" indent="-171450" eaLnBrk="1" hangingPunct="1">
              <a:buFontTx/>
              <a:buChar char="-"/>
            </a:pPr>
            <a:r>
              <a:rPr lang="fr-BE" smtClean="0"/>
              <a:t>Exemple du docteur.</a:t>
            </a:r>
          </a:p>
          <a:p>
            <a:pPr marL="171450" indent="-171450" eaLnBrk="1" hangingPunct="1">
              <a:buFontTx/>
              <a:buChar char="-"/>
            </a:pPr>
            <a:r>
              <a:rPr lang="fr-BE" smtClean="0"/>
              <a:t> </a:t>
            </a:r>
            <a:r>
              <a:rPr lang="fr-FR" smtClean="0"/>
              <a:t>Plusieurs études ont montré que la plupart des travailleurs sont motivés intrinsèquement mais à des niveaux très variables. Rosenberg (1957) montre notamment que 87% des étudiants qu’il a interrogé souhaitent que leur futur emploi leur offre « l’opportunité d’aider les autres ». De même, l’étude menée par Frank (1996) qui offrait le choix entre deux emplois hypothétiques qui diffèrent uniquement par la nature de l’employeur, montre que la plupart des personnes interrogées choisiraient l’emploi leur offrant la responsabilité sociale la plus forte.   </a:t>
            </a:r>
            <a:endParaRPr lang="fr-B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p:cNvSpPr>
            <a:spLocks noGrp="1" noRot="1" noChangeAspect="1" noTextEdit="1"/>
          </p:cNvSpPr>
          <p:nvPr>
            <p:ph type="sldImg"/>
          </p:nvPr>
        </p:nvSpPr>
        <p:spPr>
          <a:ln/>
        </p:spPr>
      </p:sp>
      <p:sp>
        <p:nvSpPr>
          <p:cNvPr id="40962" name="Espace réservé des commentaires 2"/>
          <p:cNvSpPr>
            <a:spLocks noGrp="1"/>
          </p:cNvSpPr>
          <p:nvPr>
            <p:ph type="body" idx="1"/>
          </p:nvPr>
        </p:nvSpPr>
        <p:spPr>
          <a:noFill/>
          <a:ln/>
        </p:spPr>
        <p:txBody>
          <a:bodyPr/>
          <a:lstStyle/>
          <a:p>
            <a:pPr eaLnBrk="1" hangingPunct="1"/>
            <a:endParaRPr lang="fr-BE" smtClean="0"/>
          </a:p>
        </p:txBody>
      </p:sp>
      <p:sp>
        <p:nvSpPr>
          <p:cNvPr id="40963" name="Espace réservé du numéro de diapositive 3"/>
          <p:cNvSpPr txBox="1">
            <a:spLocks noGrp="1"/>
          </p:cNvSpPr>
          <p:nvPr/>
        </p:nvSpPr>
        <p:spPr bwMode="auto">
          <a:xfrm>
            <a:off x="3833813" y="9409113"/>
            <a:ext cx="2933700" cy="495300"/>
          </a:xfrm>
          <a:prstGeom prst="rect">
            <a:avLst/>
          </a:prstGeom>
          <a:noFill/>
          <a:ln w="9525">
            <a:noFill/>
            <a:miter lim="800000"/>
            <a:headEnd/>
            <a:tailEnd/>
          </a:ln>
        </p:spPr>
        <p:txBody>
          <a:bodyPr anchor="b"/>
          <a:lstStyle/>
          <a:p>
            <a:pPr algn="r"/>
            <a:fld id="{33FB1FBE-9034-4C58-AA9D-1FC77A0ACD34}" type="slidenum">
              <a:rPr lang="fr-FR" sz="1200"/>
              <a:pPr algn="r"/>
              <a:t>11</a:t>
            </a:fld>
            <a:endParaRPr lang="fr-FR"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e l'image des diapositives 1"/>
          <p:cNvSpPr>
            <a:spLocks noGrp="1" noRot="1" noChangeAspect="1"/>
          </p:cNvSpPr>
          <p:nvPr>
            <p:ph type="sldImg"/>
          </p:nvPr>
        </p:nvSpPr>
        <p:spPr>
          <a:ln/>
        </p:spPr>
      </p:sp>
      <p:sp>
        <p:nvSpPr>
          <p:cNvPr id="43010" name="Espace réservé des commentaires 2"/>
          <p:cNvSpPr>
            <a:spLocks noGrp="1"/>
          </p:cNvSpPr>
          <p:nvPr>
            <p:ph type="body" idx="1"/>
          </p:nvPr>
        </p:nvSpPr>
        <p:spPr>
          <a:noFill/>
          <a:ln/>
        </p:spPr>
        <p:txBody>
          <a:bodyPr/>
          <a:lstStyle/>
          <a:p>
            <a:pPr eaLnBrk="1" hangingPunct="1"/>
            <a:endParaRPr lang="fr-BE" smtClean="0"/>
          </a:p>
        </p:txBody>
      </p:sp>
      <p:sp>
        <p:nvSpPr>
          <p:cNvPr id="43011" name="Espace réservé du numéro de diapositive 3"/>
          <p:cNvSpPr>
            <a:spLocks noGrp="1"/>
          </p:cNvSpPr>
          <p:nvPr>
            <p:ph type="sldNum" sz="quarter" idx="5"/>
          </p:nvPr>
        </p:nvSpPr>
        <p:spPr>
          <a:noFill/>
        </p:spPr>
        <p:txBody>
          <a:bodyPr/>
          <a:lstStyle/>
          <a:p>
            <a:fld id="{CD22DDF5-59A4-4226-9F8F-5407CD9E3FEA}" type="slidenum">
              <a:rPr lang="fr-FR" smtClean="0"/>
              <a:pPr/>
              <a:t>12</a:t>
            </a:fld>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Espace réservé de l'image des diapositives 1"/>
          <p:cNvSpPr>
            <a:spLocks noGrp="1" noRot="1" noChangeAspect="1"/>
          </p:cNvSpPr>
          <p:nvPr>
            <p:ph type="sldImg"/>
          </p:nvPr>
        </p:nvSpPr>
        <p:spPr>
          <a:ln/>
        </p:spPr>
      </p:sp>
      <p:sp>
        <p:nvSpPr>
          <p:cNvPr id="45058" name="Espace réservé des commentaires 2"/>
          <p:cNvSpPr>
            <a:spLocks noGrp="1"/>
          </p:cNvSpPr>
          <p:nvPr>
            <p:ph type="body" idx="1"/>
          </p:nvPr>
        </p:nvSpPr>
        <p:spPr>
          <a:noFill/>
          <a:ln/>
        </p:spPr>
        <p:txBody>
          <a:bodyPr/>
          <a:lstStyle/>
          <a:p>
            <a:pPr eaLnBrk="1" hangingPunct="1"/>
            <a:r>
              <a:rPr lang="fr-BE" smtClean="0"/>
              <a:t>En effet, si quelqu’un est très motivé à l’idée de travailler dans une association de par sa mission sociale mais qu’on lui attribue un travail administratif sans grand intérêt, il n’aura pas conscience de l’importance qu’a son travail dans la réussite de la mission, et sa motivation devrait, selon toute vraisemblance, s’estomper avec le temps. </a:t>
            </a:r>
          </a:p>
          <a:p>
            <a:pPr eaLnBrk="1" hangingPunct="1"/>
            <a:endParaRPr lang="fr-BE" smtClean="0"/>
          </a:p>
        </p:txBody>
      </p:sp>
      <p:sp>
        <p:nvSpPr>
          <p:cNvPr id="45059" name="Espace réservé du numéro de diapositive 3"/>
          <p:cNvSpPr>
            <a:spLocks noGrp="1"/>
          </p:cNvSpPr>
          <p:nvPr>
            <p:ph type="sldNum" sz="quarter" idx="5"/>
          </p:nvPr>
        </p:nvSpPr>
        <p:spPr>
          <a:noFill/>
        </p:spPr>
        <p:txBody>
          <a:bodyPr/>
          <a:lstStyle/>
          <a:p>
            <a:fld id="{151E3070-F99E-4A9D-AE57-55022735287C}" type="slidenum">
              <a:rPr lang="fr-FR" smtClean="0"/>
              <a:pPr/>
              <a:t>13</a:t>
            </a:fld>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ln/>
        </p:spPr>
      </p:sp>
      <p:sp>
        <p:nvSpPr>
          <p:cNvPr id="48130" name="Rectangle 3"/>
          <p:cNvSpPr>
            <a:spLocks noGrp="1" noChangeArrowheads="1"/>
          </p:cNvSpPr>
          <p:nvPr>
            <p:ph type="body" idx="1"/>
          </p:nvPr>
        </p:nvSpPr>
        <p:spPr>
          <a:noFill/>
          <a:ln/>
        </p:spPr>
        <p:txBody>
          <a:bodyPr/>
          <a:lstStyle/>
          <a:p>
            <a:pPr eaLnBrk="1" hangingPunct="1"/>
            <a:r>
              <a:rPr lang="fr-BE" smtClean="0"/>
              <a:t>The mission atteact workers who are highly intrinsically motivated and meet these motivations.</a:t>
            </a:r>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9"/>
          <p:cNvSpPr>
            <a:spLocks noGrp="1"/>
          </p:cNvSpPr>
          <p:nvPr>
            <p:ph type="dt" sz="half" idx="10"/>
          </p:nvPr>
        </p:nvSpPr>
        <p:spPr/>
        <p:txBody>
          <a:bodyPr/>
          <a:lstStyle>
            <a:lvl1pPr>
              <a:defRPr/>
            </a:lvl1pPr>
          </a:lstStyle>
          <a:p>
            <a:pPr>
              <a:defRPr/>
            </a:pPr>
            <a:endParaRPr lang="fr-FR"/>
          </a:p>
        </p:txBody>
      </p:sp>
      <p:sp>
        <p:nvSpPr>
          <p:cNvPr id="5" name="Footer Placeholder 21"/>
          <p:cNvSpPr>
            <a:spLocks noGrp="1"/>
          </p:cNvSpPr>
          <p:nvPr>
            <p:ph type="ftr" sz="quarter" idx="11"/>
          </p:nvPr>
        </p:nvSpPr>
        <p:spPr/>
        <p:txBody>
          <a:bodyPr/>
          <a:lstStyle>
            <a:lvl1pPr>
              <a:defRPr/>
            </a:lvl1pPr>
          </a:lstStyle>
          <a:p>
            <a:pPr>
              <a:defRPr/>
            </a:pPr>
            <a:endParaRPr lang="fr-FR"/>
          </a:p>
        </p:txBody>
      </p:sp>
      <p:sp>
        <p:nvSpPr>
          <p:cNvPr id="6" name="Slide Number Placeholder 17"/>
          <p:cNvSpPr>
            <a:spLocks noGrp="1"/>
          </p:cNvSpPr>
          <p:nvPr>
            <p:ph type="sldNum" sz="quarter" idx="12"/>
          </p:nvPr>
        </p:nvSpPr>
        <p:spPr/>
        <p:txBody>
          <a:bodyPr/>
          <a:lstStyle>
            <a:lvl1pPr>
              <a:defRPr/>
            </a:lvl1pPr>
          </a:lstStyle>
          <a:p>
            <a:pPr>
              <a:defRPr/>
            </a:pPr>
            <a:fld id="{B6AD19C3-45EC-4A76-9ADE-0F802B888516}" type="slidenum">
              <a:rPr lang="fr-FR"/>
              <a:pPr>
                <a:defRPr/>
              </a:pPr>
              <a:t>‹#›</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pPr>
                <a:defRPr/>
              </a:pPr>
              <a:endParaRPr lang="fr-FR"/>
            </a:p>
          </p:txBody>
        </p:sp>
        <p:sp>
          <p:nvSpPr>
            <p:cNvPr id="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a:defRPr/>
              </a:pPr>
              <a:endParaRPr lang="en-US" sz="2400">
                <a:latin typeface="Times New Roman" pitchFamily="18" charset="0"/>
              </a:endParaRPr>
            </a:p>
          </p:txBody>
        </p:sp>
        <p:sp>
          <p:nvSpPr>
            <p:cNvPr id="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a:defRPr/>
              </a:pPr>
              <a:endParaRPr lang="en-US"/>
            </a:p>
          </p:txBody>
        </p:sp>
      </p:grpSp>
      <p:sp>
        <p:nvSpPr>
          <p:cNvPr id="138246" name="Rectangle 6"/>
          <p:cNvSpPr>
            <a:spLocks noGrp="1" noChangeArrowheads="1"/>
          </p:cNvSpPr>
          <p:nvPr>
            <p:ph type="ctrTitle"/>
          </p:nvPr>
        </p:nvSpPr>
        <p:spPr>
          <a:xfrm>
            <a:off x="1443038" y="985838"/>
            <a:ext cx="7239000" cy="1444625"/>
          </a:xfrm>
        </p:spPr>
        <p:txBody>
          <a:bodyPr/>
          <a:lstStyle>
            <a:lvl1pPr>
              <a:defRPr sz="4000"/>
            </a:lvl1pPr>
          </a:lstStyle>
          <a:p>
            <a:r>
              <a:rPr lang="en-US"/>
              <a:t>Cliquez pour modifier le style du titre</a:t>
            </a:r>
          </a:p>
        </p:txBody>
      </p:sp>
      <p:sp>
        <p:nvSpPr>
          <p:cNvPr id="138247"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n-US"/>
              <a:t>Cliquez pour modifier le style des sous-titres du masque</a:t>
            </a:r>
          </a:p>
        </p:txBody>
      </p:sp>
      <p:sp>
        <p:nvSpPr>
          <p:cNvPr id="8" name="Rectangle 8"/>
          <p:cNvSpPr>
            <a:spLocks noGrp="1" noChangeArrowheads="1"/>
          </p:cNvSpPr>
          <p:nvPr>
            <p:ph type="dt" sz="half" idx="10"/>
          </p:nvPr>
        </p:nvSpPr>
        <p:spPr/>
        <p:txBody>
          <a:bodyPr/>
          <a:lstStyle>
            <a:lvl1pPr>
              <a:defRPr/>
            </a:lvl1pPr>
          </a:lstStyle>
          <a:p>
            <a:pPr>
              <a:defRPr/>
            </a:pPr>
            <a:fld id="{822CA84F-9B34-4B91-86D5-1DA97602C329}" type="datetimeFigureOut">
              <a:rPr lang="en-US"/>
              <a:pPr>
                <a:defRPr/>
              </a:pPr>
              <a:t>9/12/2012</a:t>
            </a:fld>
            <a:endParaRPr lang="en-US"/>
          </a:p>
        </p:txBody>
      </p:sp>
      <p:sp>
        <p:nvSpPr>
          <p:cNvPr id="9" name="Rectangle 9"/>
          <p:cNvSpPr>
            <a:spLocks noGrp="1" noChangeArrowheads="1"/>
          </p:cNvSpPr>
          <p:nvPr>
            <p:ph type="ftr" sz="quarter" idx="11"/>
          </p:nvPr>
        </p:nvSpPr>
        <p:spPr/>
        <p:txBody>
          <a:bodyPr/>
          <a:lstStyle>
            <a:lvl1pPr>
              <a:defRPr/>
            </a:lvl1pPr>
          </a:lstStyle>
          <a:p>
            <a:pPr>
              <a:defRPr/>
            </a:pPr>
            <a:endParaRPr lang="en-US"/>
          </a:p>
        </p:txBody>
      </p:sp>
      <p:sp>
        <p:nvSpPr>
          <p:cNvPr id="10" name="Rectangle 10"/>
          <p:cNvSpPr>
            <a:spLocks noGrp="1" noChangeArrowheads="1"/>
          </p:cNvSpPr>
          <p:nvPr>
            <p:ph type="sldNum" sz="quarter" idx="12"/>
          </p:nvPr>
        </p:nvSpPr>
        <p:spPr/>
        <p:txBody>
          <a:bodyPr/>
          <a:lstStyle>
            <a:lvl1pPr>
              <a:defRPr/>
            </a:lvl1pPr>
          </a:lstStyle>
          <a:p>
            <a:pPr>
              <a:defRPr/>
            </a:pPr>
            <a:fld id="{5058D9A1-4BAE-4FC5-9752-51742BAB96C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8"/>
          <p:cNvSpPr>
            <a:spLocks noGrp="1" noChangeArrowheads="1"/>
          </p:cNvSpPr>
          <p:nvPr>
            <p:ph type="dt" sz="half" idx="10"/>
          </p:nvPr>
        </p:nvSpPr>
        <p:spPr>
          <a:ln/>
        </p:spPr>
        <p:txBody>
          <a:bodyPr/>
          <a:lstStyle>
            <a:lvl1pPr>
              <a:defRPr/>
            </a:lvl1pPr>
          </a:lstStyle>
          <a:p>
            <a:pPr>
              <a:defRPr/>
            </a:pPr>
            <a:fld id="{D11DDE0C-2D29-4C83-BF76-3BEF572FCE55}" type="datetimeFigureOut">
              <a:rPr lang="en-US"/>
              <a:pPr>
                <a:defRPr/>
              </a:pPr>
              <a:t>9/12/2012</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C8612384-1893-45CF-825D-FD53FEF5B66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fld id="{99FD927F-C53A-4C80-93C8-3F8484538235}" type="datetimeFigureOut">
              <a:rPr lang="en-US"/>
              <a:pPr>
                <a:defRPr/>
              </a:pPr>
              <a:t>9/12/2012</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FF6C84E9-C923-4AC9-84DC-06ACEF800A8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Rectangle 8"/>
          <p:cNvSpPr>
            <a:spLocks noGrp="1" noChangeArrowheads="1"/>
          </p:cNvSpPr>
          <p:nvPr>
            <p:ph type="dt" sz="half" idx="10"/>
          </p:nvPr>
        </p:nvSpPr>
        <p:spPr>
          <a:ln/>
        </p:spPr>
        <p:txBody>
          <a:bodyPr/>
          <a:lstStyle>
            <a:lvl1pPr>
              <a:defRPr/>
            </a:lvl1pPr>
          </a:lstStyle>
          <a:p>
            <a:pPr>
              <a:defRPr/>
            </a:pPr>
            <a:fld id="{48EE7076-9B06-43BA-A18A-0DC1CBA030C9}" type="datetimeFigureOut">
              <a:rPr lang="en-US"/>
              <a:pPr>
                <a:defRPr/>
              </a:pPr>
              <a:t>9/12/2012</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02D743EA-C427-401D-96E2-5F54CFEFC7C0}"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Rectangle 8"/>
          <p:cNvSpPr>
            <a:spLocks noGrp="1" noChangeArrowheads="1"/>
          </p:cNvSpPr>
          <p:nvPr>
            <p:ph type="dt" sz="half" idx="10"/>
          </p:nvPr>
        </p:nvSpPr>
        <p:spPr>
          <a:ln/>
        </p:spPr>
        <p:txBody>
          <a:bodyPr/>
          <a:lstStyle>
            <a:lvl1pPr>
              <a:defRPr/>
            </a:lvl1pPr>
          </a:lstStyle>
          <a:p>
            <a:pPr>
              <a:defRPr/>
            </a:pPr>
            <a:fld id="{34DFDF39-336F-4235-B59B-434C00D6B465}" type="datetimeFigureOut">
              <a:rPr lang="en-US"/>
              <a:pPr>
                <a:defRPr/>
              </a:pPr>
              <a:t>9/12/2012</a:t>
            </a:fld>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4F2197DB-FDAD-4D3D-A406-C5C3A478D2F0}"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Rectangle 8"/>
          <p:cNvSpPr>
            <a:spLocks noGrp="1" noChangeArrowheads="1"/>
          </p:cNvSpPr>
          <p:nvPr>
            <p:ph type="dt" sz="half" idx="10"/>
          </p:nvPr>
        </p:nvSpPr>
        <p:spPr>
          <a:ln/>
        </p:spPr>
        <p:txBody>
          <a:bodyPr/>
          <a:lstStyle>
            <a:lvl1pPr>
              <a:defRPr/>
            </a:lvl1pPr>
          </a:lstStyle>
          <a:p>
            <a:pPr>
              <a:defRPr/>
            </a:pPr>
            <a:fld id="{63BD59A9-1537-4381-BC28-5F118605DEB3}" type="datetimeFigureOut">
              <a:rPr lang="en-US"/>
              <a:pPr>
                <a:defRPr/>
              </a:pPr>
              <a:t>9/12/2012</a:t>
            </a:fld>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6DDE5CBD-0A45-48F1-9C7F-8364E3084C2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fld id="{F635D7A0-8B2D-4196-B06C-E3E3BA1390F3}" type="datetimeFigureOut">
              <a:rPr lang="en-US"/>
              <a:pPr>
                <a:defRPr/>
              </a:pPr>
              <a:t>9/12/2012</a:t>
            </a:fld>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361DAC42-168B-4100-933A-ECB73CC58339}"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F5F7CE5D-838E-4CAC-B26D-D3EDA3305015}" type="datetimeFigureOut">
              <a:rPr lang="en-US"/>
              <a:pPr>
                <a:defRPr/>
              </a:pPr>
              <a:t>9/12/2012</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665C77DE-DB69-4B6B-8E9D-6512E438EB7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E35C8035-6858-4153-AB09-CE1757C8F1A1}" type="datetimeFigureOut">
              <a:rPr lang="en-US"/>
              <a:pPr>
                <a:defRPr/>
              </a:pPr>
              <a:t>9/12/2012</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2068BF7A-C77E-475E-8FF9-68B234353313}"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8"/>
          <p:cNvSpPr>
            <a:spLocks noGrp="1" noChangeArrowheads="1"/>
          </p:cNvSpPr>
          <p:nvPr>
            <p:ph type="dt" sz="half" idx="10"/>
          </p:nvPr>
        </p:nvSpPr>
        <p:spPr>
          <a:ln/>
        </p:spPr>
        <p:txBody>
          <a:bodyPr/>
          <a:lstStyle>
            <a:lvl1pPr>
              <a:defRPr/>
            </a:lvl1pPr>
          </a:lstStyle>
          <a:p>
            <a:pPr>
              <a:defRPr/>
            </a:pPr>
            <a:fld id="{A1FB0AF0-4EE3-4529-83ED-F53F132619A6}" type="datetimeFigureOut">
              <a:rPr lang="en-US"/>
              <a:pPr>
                <a:defRPr/>
              </a:pPr>
              <a:t>9/12/2012</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96D7B28A-A3A7-4FF9-B632-AF3A06AE973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fr-FR" smtClean="0"/>
              <a:t>Modifiez le style du titre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9"/>
          <p:cNvSpPr>
            <a:spLocks noGrp="1"/>
          </p:cNvSpPr>
          <p:nvPr>
            <p:ph type="dt" sz="half" idx="10"/>
          </p:nvPr>
        </p:nvSpPr>
        <p:spPr/>
        <p:txBody>
          <a:bodyPr/>
          <a:lstStyle>
            <a:lvl1pPr>
              <a:defRPr/>
            </a:lvl1pPr>
          </a:lstStyle>
          <a:p>
            <a:pPr>
              <a:defRPr/>
            </a:pPr>
            <a:endParaRPr lang="fr-FR"/>
          </a:p>
        </p:txBody>
      </p:sp>
      <p:sp>
        <p:nvSpPr>
          <p:cNvPr id="6" name="Footer Placeholder 21"/>
          <p:cNvSpPr>
            <a:spLocks noGrp="1"/>
          </p:cNvSpPr>
          <p:nvPr>
            <p:ph type="ftr" sz="quarter" idx="11"/>
          </p:nvPr>
        </p:nvSpPr>
        <p:spPr/>
        <p:txBody>
          <a:bodyPr/>
          <a:lstStyle>
            <a:lvl1pPr>
              <a:defRPr/>
            </a:lvl1pPr>
          </a:lstStyle>
          <a:p>
            <a:pPr>
              <a:defRPr/>
            </a:pPr>
            <a:endParaRPr lang="fr-FR"/>
          </a:p>
        </p:txBody>
      </p:sp>
      <p:sp>
        <p:nvSpPr>
          <p:cNvPr id="7" name="Slide Number Placeholder 17"/>
          <p:cNvSpPr>
            <a:spLocks noGrp="1"/>
          </p:cNvSpPr>
          <p:nvPr>
            <p:ph type="sldNum" sz="quarter" idx="12"/>
          </p:nvPr>
        </p:nvSpPr>
        <p:spPr/>
        <p:txBody>
          <a:bodyPr/>
          <a:lstStyle>
            <a:lvl1pPr>
              <a:defRPr/>
            </a:lvl1pPr>
          </a:lstStyle>
          <a:p>
            <a:pPr>
              <a:defRPr/>
            </a:pPr>
            <a:fld id="{B2A964DD-7562-41F0-8371-AB1AB76035BF}" type="slidenum">
              <a:rPr lang="fr-FR"/>
              <a:pPr>
                <a:defRPr/>
              </a:pPr>
              <a:t>‹#›</a:t>
            </a:fld>
            <a:endParaRPr lang="fr-F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8"/>
          <p:cNvSpPr>
            <a:spLocks noGrp="1" noChangeArrowheads="1"/>
          </p:cNvSpPr>
          <p:nvPr>
            <p:ph type="dt" sz="half" idx="10"/>
          </p:nvPr>
        </p:nvSpPr>
        <p:spPr>
          <a:ln/>
        </p:spPr>
        <p:txBody>
          <a:bodyPr/>
          <a:lstStyle>
            <a:lvl1pPr>
              <a:defRPr/>
            </a:lvl1pPr>
          </a:lstStyle>
          <a:p>
            <a:pPr>
              <a:defRPr/>
            </a:pPr>
            <a:fld id="{FBDDCF2D-8EB6-489D-B48D-1703BBE7AB20}" type="datetimeFigureOut">
              <a:rPr lang="en-US"/>
              <a:pPr>
                <a:defRPr/>
              </a:pPr>
              <a:t>9/12/2012</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4AF3CC35-76F9-4164-BAA1-F0487FB8EB6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9"/>
          <p:cNvSpPr>
            <a:spLocks noGrp="1"/>
          </p:cNvSpPr>
          <p:nvPr>
            <p:ph type="dt" sz="half" idx="10"/>
          </p:nvPr>
        </p:nvSpPr>
        <p:spPr/>
        <p:txBody>
          <a:bodyPr/>
          <a:lstStyle>
            <a:lvl1pPr>
              <a:defRPr/>
            </a:lvl1pPr>
          </a:lstStyle>
          <a:p>
            <a:pPr>
              <a:defRPr/>
            </a:pPr>
            <a:endParaRPr lang="fr-FR"/>
          </a:p>
        </p:txBody>
      </p:sp>
      <p:sp>
        <p:nvSpPr>
          <p:cNvPr id="8" name="Footer Placeholder 21"/>
          <p:cNvSpPr>
            <a:spLocks noGrp="1"/>
          </p:cNvSpPr>
          <p:nvPr>
            <p:ph type="ftr" sz="quarter" idx="11"/>
          </p:nvPr>
        </p:nvSpPr>
        <p:spPr/>
        <p:txBody>
          <a:bodyPr/>
          <a:lstStyle>
            <a:lvl1pPr>
              <a:defRPr/>
            </a:lvl1pPr>
          </a:lstStyle>
          <a:p>
            <a:pPr>
              <a:defRPr/>
            </a:pPr>
            <a:endParaRPr lang="fr-FR"/>
          </a:p>
        </p:txBody>
      </p:sp>
      <p:sp>
        <p:nvSpPr>
          <p:cNvPr id="9" name="Slide Number Placeholder 17"/>
          <p:cNvSpPr>
            <a:spLocks noGrp="1"/>
          </p:cNvSpPr>
          <p:nvPr>
            <p:ph type="sldNum" sz="quarter" idx="12"/>
          </p:nvPr>
        </p:nvSpPr>
        <p:spPr/>
        <p:txBody>
          <a:bodyPr/>
          <a:lstStyle>
            <a:lvl1pPr>
              <a:defRPr/>
            </a:lvl1pPr>
          </a:lstStyle>
          <a:p>
            <a:pPr>
              <a:defRPr/>
            </a:pPr>
            <a:fld id="{B5FBC9BA-FC24-42EE-8C02-11E3DFF35F6E}" type="slidenum">
              <a:rPr lang="fr-FR"/>
              <a:pPr>
                <a:defRPr/>
              </a:pPr>
              <a:t>‹#›</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fr-FR" smtClean="0"/>
              <a:t>Modifiez le style du titre</a:t>
            </a:r>
            <a:endParaRPr lang="en-US"/>
          </a:p>
        </p:txBody>
      </p:sp>
      <p:sp>
        <p:nvSpPr>
          <p:cNvPr id="3" name="Date Placeholder 9"/>
          <p:cNvSpPr>
            <a:spLocks noGrp="1"/>
          </p:cNvSpPr>
          <p:nvPr>
            <p:ph type="dt" sz="half" idx="10"/>
          </p:nvPr>
        </p:nvSpPr>
        <p:spPr/>
        <p:txBody>
          <a:bodyPr/>
          <a:lstStyle>
            <a:lvl1pPr>
              <a:defRPr/>
            </a:lvl1pPr>
          </a:lstStyle>
          <a:p>
            <a:pPr>
              <a:defRPr/>
            </a:pPr>
            <a:endParaRPr lang="fr-FR"/>
          </a:p>
        </p:txBody>
      </p:sp>
      <p:sp>
        <p:nvSpPr>
          <p:cNvPr id="4" name="Footer Placeholder 21"/>
          <p:cNvSpPr>
            <a:spLocks noGrp="1"/>
          </p:cNvSpPr>
          <p:nvPr>
            <p:ph type="ftr" sz="quarter" idx="11"/>
          </p:nvPr>
        </p:nvSpPr>
        <p:spPr/>
        <p:txBody>
          <a:bodyPr/>
          <a:lstStyle>
            <a:lvl1pPr>
              <a:defRPr/>
            </a:lvl1pPr>
          </a:lstStyle>
          <a:p>
            <a:pPr>
              <a:defRPr/>
            </a:pPr>
            <a:endParaRPr lang="fr-FR"/>
          </a:p>
        </p:txBody>
      </p:sp>
      <p:sp>
        <p:nvSpPr>
          <p:cNvPr id="5" name="Slide Number Placeholder 17"/>
          <p:cNvSpPr>
            <a:spLocks noGrp="1"/>
          </p:cNvSpPr>
          <p:nvPr>
            <p:ph type="sldNum" sz="quarter" idx="12"/>
          </p:nvPr>
        </p:nvSpPr>
        <p:spPr/>
        <p:txBody>
          <a:bodyPr/>
          <a:lstStyle>
            <a:lvl1pPr>
              <a:defRPr/>
            </a:lvl1pPr>
          </a:lstStyle>
          <a:p>
            <a:pPr>
              <a:defRPr/>
            </a:pPr>
            <a:fld id="{EE69A43E-2B42-40CC-8A6F-FE30E0230CD3}" type="slidenum">
              <a:rPr lang="fr-FR"/>
              <a:pPr>
                <a:defRPr/>
              </a:pPr>
              <a:t>‹#›</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fr-FR"/>
          </a:p>
        </p:txBody>
      </p:sp>
      <p:sp>
        <p:nvSpPr>
          <p:cNvPr id="3" name="Footer Placeholder 21"/>
          <p:cNvSpPr>
            <a:spLocks noGrp="1"/>
          </p:cNvSpPr>
          <p:nvPr>
            <p:ph type="ftr" sz="quarter" idx="11"/>
          </p:nvPr>
        </p:nvSpPr>
        <p:spPr/>
        <p:txBody>
          <a:bodyPr/>
          <a:lstStyle>
            <a:lvl1pPr>
              <a:defRPr/>
            </a:lvl1pPr>
          </a:lstStyle>
          <a:p>
            <a:pPr>
              <a:defRPr/>
            </a:pPr>
            <a:endParaRPr lang="fr-FR"/>
          </a:p>
        </p:txBody>
      </p:sp>
      <p:sp>
        <p:nvSpPr>
          <p:cNvPr id="4" name="Slide Number Placeholder 17"/>
          <p:cNvSpPr>
            <a:spLocks noGrp="1"/>
          </p:cNvSpPr>
          <p:nvPr>
            <p:ph type="sldNum" sz="quarter" idx="12"/>
          </p:nvPr>
        </p:nvSpPr>
        <p:spPr/>
        <p:txBody>
          <a:bodyPr/>
          <a:lstStyle>
            <a:lvl1pPr>
              <a:defRPr/>
            </a:lvl1pPr>
          </a:lstStyle>
          <a:p>
            <a:pPr>
              <a:defRPr/>
            </a:pPr>
            <a:fld id="{E0663244-A23A-442D-8C36-A9BAB024C150}" type="slidenum">
              <a:rPr lang="fr-FR"/>
              <a:pPr>
                <a:defRPr/>
              </a:pPr>
              <a:t>‹#›</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fr-FR" smtClean="0"/>
              <a:t>Modifiez le style du titre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9"/>
          <p:cNvSpPr>
            <a:spLocks noGrp="1"/>
          </p:cNvSpPr>
          <p:nvPr>
            <p:ph type="dt" sz="half" idx="10"/>
          </p:nvPr>
        </p:nvSpPr>
        <p:spPr/>
        <p:txBody>
          <a:bodyPr/>
          <a:lstStyle>
            <a:lvl1pPr>
              <a:defRPr/>
            </a:lvl1pPr>
          </a:lstStyle>
          <a:p>
            <a:pPr>
              <a:defRPr/>
            </a:pPr>
            <a:endParaRPr lang="fr-FR"/>
          </a:p>
        </p:txBody>
      </p:sp>
      <p:sp>
        <p:nvSpPr>
          <p:cNvPr id="6" name="Footer Placeholder 21"/>
          <p:cNvSpPr>
            <a:spLocks noGrp="1"/>
          </p:cNvSpPr>
          <p:nvPr>
            <p:ph type="ftr" sz="quarter" idx="11"/>
          </p:nvPr>
        </p:nvSpPr>
        <p:spPr/>
        <p:txBody>
          <a:bodyPr/>
          <a:lstStyle>
            <a:lvl1pPr>
              <a:defRPr/>
            </a:lvl1pPr>
          </a:lstStyle>
          <a:p>
            <a:pPr>
              <a:defRPr/>
            </a:pPr>
            <a:endParaRPr lang="fr-FR"/>
          </a:p>
        </p:txBody>
      </p:sp>
      <p:sp>
        <p:nvSpPr>
          <p:cNvPr id="7" name="Slide Number Placeholder 17"/>
          <p:cNvSpPr>
            <a:spLocks noGrp="1"/>
          </p:cNvSpPr>
          <p:nvPr>
            <p:ph type="sldNum" sz="quarter" idx="12"/>
          </p:nvPr>
        </p:nvSpPr>
        <p:spPr/>
        <p:txBody>
          <a:bodyPr/>
          <a:lstStyle>
            <a:lvl1pPr>
              <a:defRPr/>
            </a:lvl1pPr>
          </a:lstStyle>
          <a:p>
            <a:pPr>
              <a:defRPr/>
            </a:pPr>
            <a:fld id="{5360A5A5-246C-4EAE-A3C6-6D1727F8A673}" type="slidenum">
              <a:rPr lang="fr-FR"/>
              <a:pPr>
                <a:defRPr/>
              </a:pPr>
              <a:t>‹#›</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cs typeface="+mn-cs"/>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fr-FR" smtClean="0"/>
              <a:t>Modifiez le style du titre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fr-FR" smtClean="0"/>
              <a:t>Modifiez les styles du texte du masque</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fr-FR" noProof="0" dirty="0" smtClean="0"/>
              <a:t>Cliquez sur l'icône pour ajouter une image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fr-FR"/>
          </a:p>
        </p:txBody>
      </p:sp>
      <p:sp>
        <p:nvSpPr>
          <p:cNvPr id="10" name="Footer Placeholder 5"/>
          <p:cNvSpPr>
            <a:spLocks noGrp="1"/>
          </p:cNvSpPr>
          <p:nvPr>
            <p:ph type="ftr" sz="quarter" idx="11"/>
          </p:nvPr>
        </p:nvSpPr>
        <p:spPr/>
        <p:txBody>
          <a:bodyPr/>
          <a:lstStyle>
            <a:lvl1pPr>
              <a:defRPr/>
            </a:lvl1pPr>
          </a:lstStyle>
          <a:p>
            <a:pPr>
              <a:defRPr/>
            </a:pPr>
            <a:endParaRPr lang="fr-F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E5C2B620-74EF-4043-B785-F731BFAF0CAA}" type="slidenum">
              <a:rPr lang="fr-FR"/>
              <a:pPr>
                <a:defRPr/>
              </a:pPr>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9"/>
          <p:cNvSpPr>
            <a:spLocks noGrp="1"/>
          </p:cNvSpPr>
          <p:nvPr>
            <p:ph type="dt" sz="half" idx="10"/>
          </p:nvPr>
        </p:nvSpPr>
        <p:spPr/>
        <p:txBody>
          <a:bodyPr/>
          <a:lstStyle>
            <a:lvl1pPr>
              <a:defRPr/>
            </a:lvl1pPr>
          </a:lstStyle>
          <a:p>
            <a:pPr>
              <a:defRPr/>
            </a:pPr>
            <a:endParaRPr lang="fr-FR"/>
          </a:p>
        </p:txBody>
      </p:sp>
      <p:sp>
        <p:nvSpPr>
          <p:cNvPr id="5" name="Footer Placeholder 21"/>
          <p:cNvSpPr>
            <a:spLocks noGrp="1"/>
          </p:cNvSpPr>
          <p:nvPr>
            <p:ph type="ftr" sz="quarter" idx="11"/>
          </p:nvPr>
        </p:nvSpPr>
        <p:spPr/>
        <p:txBody>
          <a:bodyPr/>
          <a:lstStyle>
            <a:lvl1pPr>
              <a:defRPr/>
            </a:lvl1pPr>
          </a:lstStyle>
          <a:p>
            <a:pPr>
              <a:defRPr/>
            </a:pPr>
            <a:endParaRPr lang="fr-FR"/>
          </a:p>
        </p:txBody>
      </p:sp>
      <p:sp>
        <p:nvSpPr>
          <p:cNvPr id="6" name="Slide Number Placeholder 17"/>
          <p:cNvSpPr>
            <a:spLocks noGrp="1"/>
          </p:cNvSpPr>
          <p:nvPr>
            <p:ph type="sldNum" sz="quarter" idx="12"/>
          </p:nvPr>
        </p:nvSpPr>
        <p:spPr/>
        <p:txBody>
          <a:bodyPr/>
          <a:lstStyle>
            <a:lvl1pPr>
              <a:defRPr/>
            </a:lvl1pPr>
          </a:lstStyle>
          <a:p>
            <a:pPr>
              <a:defRPr/>
            </a:pPr>
            <a:fld id="{1D120A10-5298-4270-AC85-992ECFA42133}" type="slidenum">
              <a:rPr lang="fr-FR"/>
              <a:pPr>
                <a:defRPr/>
              </a:pPr>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9"/>
          <p:cNvSpPr>
            <a:spLocks noGrp="1"/>
          </p:cNvSpPr>
          <p:nvPr>
            <p:ph type="dt" sz="half" idx="10"/>
          </p:nvPr>
        </p:nvSpPr>
        <p:spPr/>
        <p:txBody>
          <a:bodyPr/>
          <a:lstStyle>
            <a:lvl1pPr>
              <a:defRPr/>
            </a:lvl1pPr>
          </a:lstStyle>
          <a:p>
            <a:pPr>
              <a:defRPr/>
            </a:pPr>
            <a:endParaRPr lang="fr-FR"/>
          </a:p>
        </p:txBody>
      </p:sp>
      <p:sp>
        <p:nvSpPr>
          <p:cNvPr id="5" name="Footer Placeholder 21"/>
          <p:cNvSpPr>
            <a:spLocks noGrp="1"/>
          </p:cNvSpPr>
          <p:nvPr>
            <p:ph type="ftr" sz="quarter" idx="11"/>
          </p:nvPr>
        </p:nvSpPr>
        <p:spPr/>
        <p:txBody>
          <a:bodyPr/>
          <a:lstStyle>
            <a:lvl1pPr>
              <a:defRPr/>
            </a:lvl1pPr>
          </a:lstStyle>
          <a:p>
            <a:pPr>
              <a:defRPr/>
            </a:pPr>
            <a:endParaRPr lang="fr-FR"/>
          </a:p>
        </p:txBody>
      </p:sp>
      <p:sp>
        <p:nvSpPr>
          <p:cNvPr id="6" name="Slide Number Placeholder 17"/>
          <p:cNvSpPr>
            <a:spLocks noGrp="1"/>
          </p:cNvSpPr>
          <p:nvPr>
            <p:ph type="sldNum" sz="quarter" idx="12"/>
          </p:nvPr>
        </p:nvSpPr>
        <p:spPr/>
        <p:txBody>
          <a:bodyPr/>
          <a:lstStyle>
            <a:lvl1pPr>
              <a:defRPr/>
            </a:lvl1pPr>
          </a:lstStyle>
          <a:p>
            <a:pPr>
              <a:defRPr/>
            </a:pPr>
            <a:fld id="{3E3C1448-710A-44B4-89AD-80A759EABC43}" type="slidenum">
              <a:rPr lang="fr-FR"/>
              <a:pPr>
                <a:defRPr/>
              </a:pPr>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fr-FR" smtClean="0"/>
              <a:t>Modifiez le style du titre</a:t>
            </a:r>
            <a:endParaRPr lang="en-US" smtClean="0"/>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5D28C9CA-E287-491A-B177-2B607B509CE7}" type="slidenum">
              <a:rPr lang="fr-FR"/>
              <a:pPr>
                <a:defRPr/>
              </a:pPr>
              <a:t>‹#›</a:t>
            </a:fld>
            <a:endParaRPr lang="fr-FR" dirty="0"/>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3991" r:id="rId1"/>
    <p:sldLayoutId id="2147483990" r:id="rId2"/>
    <p:sldLayoutId id="2147483989" r:id="rId3"/>
    <p:sldLayoutId id="2147483988" r:id="rId4"/>
    <p:sldLayoutId id="2147483987" r:id="rId5"/>
    <p:sldLayoutId id="2147483986" r:id="rId6"/>
    <p:sldLayoutId id="2147484002" r:id="rId7"/>
    <p:sldLayoutId id="2147483985" r:id="rId8"/>
    <p:sldLayoutId id="2147483984" r:id="rId9"/>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66" name="Group 2"/>
          <p:cNvGrpSpPr>
            <a:grpSpLocks/>
          </p:cNvGrpSpPr>
          <p:nvPr/>
        </p:nvGrpSpPr>
        <p:grpSpPr bwMode="auto">
          <a:xfrm>
            <a:off x="-3238500" y="0"/>
            <a:ext cx="11925300" cy="3810000"/>
            <a:chOff x="-2040" y="0"/>
            <a:chExt cx="7512" cy="2400"/>
          </a:xfrm>
        </p:grpSpPr>
        <p:sp>
          <p:nvSpPr>
            <p:cNvPr id="137219"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a:defRPr/>
              </a:pPr>
              <a:endParaRPr lang="en-US" sz="2400">
                <a:latin typeface="Times New Roman" pitchFamily="18" charset="0"/>
              </a:endParaRPr>
            </a:p>
          </p:txBody>
        </p:sp>
        <p:sp>
          <p:nvSpPr>
            <p:cNvPr id="137220"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a:defRPr/>
              </a:pPr>
              <a:endParaRPr lang="en-US"/>
            </a:p>
          </p:txBody>
        </p:sp>
        <p:sp>
          <p:nvSpPr>
            <p:cNvPr id="137221"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pPr>
                <a:defRPr/>
              </a:pPr>
              <a:endParaRPr lang="fr-FR"/>
            </a:p>
          </p:txBody>
        </p:sp>
      </p:grpSp>
      <p:sp>
        <p:nvSpPr>
          <p:cNvPr id="11267"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Cliquez pour modifier le style du titre</a:t>
            </a:r>
          </a:p>
        </p:txBody>
      </p:sp>
      <p:sp>
        <p:nvSpPr>
          <p:cNvPr id="11268"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137224"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pPr>
              <a:defRPr/>
            </a:pPr>
            <a:fld id="{2CEE3DB3-4BA1-4142-A245-EA967966C30A}" type="datetimeFigureOut">
              <a:rPr lang="en-US"/>
              <a:pPr>
                <a:defRPr/>
              </a:pPr>
              <a:t>9/12/2012</a:t>
            </a:fld>
            <a:endParaRPr lang="en-US"/>
          </a:p>
        </p:txBody>
      </p:sp>
      <p:sp>
        <p:nvSpPr>
          <p:cNvPr id="137225"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pPr>
              <a:defRPr/>
            </a:pPr>
            <a:endParaRPr lang="en-US"/>
          </a:p>
        </p:txBody>
      </p:sp>
      <p:sp>
        <p:nvSpPr>
          <p:cNvPr id="137226"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n-lt"/>
              </a:defRPr>
            </a:lvl1pPr>
          </a:lstStyle>
          <a:p>
            <a:pPr>
              <a:defRPr/>
            </a:pPr>
            <a:fld id="{09D3BF08-181C-4EDF-89E9-8444E9DBE43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03" r:id="rId1"/>
    <p:sldLayoutId id="2147484001" r:id="rId2"/>
    <p:sldLayoutId id="2147484000" r:id="rId3"/>
    <p:sldLayoutId id="2147483999" r:id="rId4"/>
    <p:sldLayoutId id="2147483998" r:id="rId5"/>
    <p:sldLayoutId id="2147483997" r:id="rId6"/>
    <p:sldLayoutId id="2147483996" r:id="rId7"/>
    <p:sldLayoutId id="2147483995" r:id="rId8"/>
    <p:sldLayoutId id="2147483994" r:id="rId9"/>
    <p:sldLayoutId id="2147483993" r:id="rId10"/>
    <p:sldLayoutId id="2147483992" r:id="rId11"/>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cs typeface="Arial" charset="0"/>
        </a:defRPr>
      </a:lvl2pPr>
      <a:lvl3pPr algn="l" rtl="0" eaLnBrk="0" fontAlgn="base" hangingPunct="0">
        <a:spcBef>
          <a:spcPct val="0"/>
        </a:spcBef>
        <a:spcAft>
          <a:spcPct val="0"/>
        </a:spcAft>
        <a:defRPr sz="3600">
          <a:solidFill>
            <a:schemeClr val="tx2"/>
          </a:solidFill>
          <a:latin typeface="Arial" charset="0"/>
          <a:cs typeface="Arial" charset="0"/>
        </a:defRPr>
      </a:lvl3pPr>
      <a:lvl4pPr algn="l" rtl="0" eaLnBrk="0" fontAlgn="base" hangingPunct="0">
        <a:spcBef>
          <a:spcPct val="0"/>
        </a:spcBef>
        <a:spcAft>
          <a:spcPct val="0"/>
        </a:spcAft>
        <a:defRPr sz="3600">
          <a:solidFill>
            <a:schemeClr val="tx2"/>
          </a:solidFill>
          <a:latin typeface="Arial" charset="0"/>
          <a:cs typeface="Arial" charset="0"/>
        </a:defRPr>
      </a:lvl4pPr>
      <a:lvl5pPr algn="l" rtl="0" eaLnBrk="0" fontAlgn="base" hangingPunct="0">
        <a:spcBef>
          <a:spcPct val="0"/>
        </a:spcBef>
        <a:spcAft>
          <a:spcPct val="0"/>
        </a:spcAft>
        <a:defRPr sz="3600">
          <a:solidFill>
            <a:schemeClr val="tx2"/>
          </a:solidFill>
          <a:latin typeface="Arial" charset="0"/>
          <a:cs typeface="Arial" charset="0"/>
        </a:defRPr>
      </a:lvl5pPr>
      <a:lvl6pPr marL="457200" algn="l" rtl="0" fontAlgn="base">
        <a:spcBef>
          <a:spcPct val="0"/>
        </a:spcBef>
        <a:spcAft>
          <a:spcPct val="0"/>
        </a:spcAft>
        <a:defRPr sz="3600">
          <a:solidFill>
            <a:schemeClr val="tx2"/>
          </a:solidFill>
          <a:latin typeface="Arial" charset="0"/>
          <a:cs typeface="Arial" charset="0"/>
        </a:defRPr>
      </a:lvl6pPr>
      <a:lvl7pPr marL="914400" algn="l" rtl="0" fontAlgn="base">
        <a:spcBef>
          <a:spcPct val="0"/>
        </a:spcBef>
        <a:spcAft>
          <a:spcPct val="0"/>
        </a:spcAft>
        <a:defRPr sz="3600">
          <a:solidFill>
            <a:schemeClr val="tx2"/>
          </a:solidFill>
          <a:latin typeface="Arial" charset="0"/>
          <a:cs typeface="Arial" charset="0"/>
        </a:defRPr>
      </a:lvl7pPr>
      <a:lvl8pPr marL="1371600" algn="l" rtl="0" fontAlgn="base">
        <a:spcBef>
          <a:spcPct val="0"/>
        </a:spcBef>
        <a:spcAft>
          <a:spcPct val="0"/>
        </a:spcAft>
        <a:defRPr sz="3600">
          <a:solidFill>
            <a:schemeClr val="tx2"/>
          </a:solidFill>
          <a:latin typeface="Arial" charset="0"/>
          <a:cs typeface="Arial" charset="0"/>
        </a:defRPr>
      </a:lvl8pPr>
      <a:lvl9pPr marL="1828800" algn="l" rtl="0" fontAlgn="base">
        <a:spcBef>
          <a:spcPct val="0"/>
        </a:spcBef>
        <a:spcAft>
          <a:spcPct val="0"/>
        </a:spcAft>
        <a:defRPr sz="36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l"/>
        <a:defRPr sz="2500">
          <a:solidFill>
            <a:schemeClr val="tx1"/>
          </a:solidFill>
          <a:latin typeface="+mn-lt"/>
          <a:cs typeface="+mn-cs"/>
        </a:defRPr>
      </a:lvl2pPr>
      <a:lvl3pPr marL="1143000" indent="-228600" algn="l" rtl="0" eaLnBrk="0" fontAlgn="base" hangingPunct="0">
        <a:spcBef>
          <a:spcPct val="20000"/>
        </a:spcBef>
        <a:spcAft>
          <a:spcPct val="0"/>
        </a:spcAft>
        <a:buClr>
          <a:schemeClr val="tx2"/>
        </a:buClr>
        <a:buSzPct val="65000"/>
        <a:buFont typeface="Wingdings" pitchFamily="2" charset="2"/>
        <a:buChar char="¡"/>
        <a:defRPr sz="22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l"/>
        <a:defRPr sz="1900">
          <a:solidFill>
            <a:schemeClr val="tx1"/>
          </a:solidFill>
          <a:latin typeface="+mn-lt"/>
          <a:cs typeface="+mn-cs"/>
        </a:defRPr>
      </a:lvl4pPr>
      <a:lvl5pPr marL="2057400" indent="-228600" algn="l" rtl="0" eaLnBrk="0" fontAlgn="base" hangingPunct="0">
        <a:spcBef>
          <a:spcPct val="20000"/>
        </a:spcBef>
        <a:spcAft>
          <a:spcPct val="0"/>
        </a:spcAft>
        <a:buClr>
          <a:schemeClr val="tx2"/>
        </a:buClr>
        <a:buSzPct val="60000"/>
        <a:buFont typeface="Wingdings" pitchFamily="2" charset="2"/>
        <a:buChar char="¡"/>
        <a:defRPr sz="1900">
          <a:solidFill>
            <a:schemeClr val="tx1"/>
          </a:solidFill>
          <a:latin typeface="+mn-lt"/>
          <a:cs typeface="+mn-cs"/>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idx="4294967295"/>
          </p:nvPr>
        </p:nvSpPr>
        <p:spPr>
          <a:xfrm>
            <a:off x="574675" y="1700213"/>
            <a:ext cx="8569325" cy="1143000"/>
          </a:xfrm>
        </p:spPr>
        <p:txBody>
          <a:bodyPr lIns="0" rIns="0" bIns="0"/>
          <a:lstStyle/>
          <a:p>
            <a:pPr algn="ctr" eaLnBrk="1" hangingPunct="1"/>
            <a:r>
              <a:rPr lang="fr-FR" b="1" smtClean="0">
                <a:solidFill>
                  <a:schemeClr val="tx1"/>
                </a:solidFill>
              </a:rPr>
              <a:t>Les spécificités des organisations d’économie sociale</a:t>
            </a:r>
            <a:r>
              <a:rPr lang="fr-BE" sz="3500" b="1" smtClean="0">
                <a:solidFill>
                  <a:schemeClr val="tx1"/>
                </a:solidFill>
              </a:rPr>
              <a:t>: </a:t>
            </a:r>
            <a:endParaRPr lang="fr-FR" sz="3500" b="1" smtClean="0">
              <a:solidFill>
                <a:schemeClr val="tx1"/>
              </a:solidFill>
            </a:endParaRPr>
          </a:p>
        </p:txBody>
      </p:sp>
      <p:sp>
        <p:nvSpPr>
          <p:cNvPr id="25602" name="Rectangle 3"/>
          <p:cNvSpPr>
            <a:spLocks noGrp="1"/>
          </p:cNvSpPr>
          <p:nvPr>
            <p:ph type="body" idx="4294967295"/>
          </p:nvPr>
        </p:nvSpPr>
        <p:spPr>
          <a:xfrm>
            <a:off x="250825" y="3213100"/>
            <a:ext cx="8569325" cy="4389438"/>
          </a:xfrm>
        </p:spPr>
        <p:txBody>
          <a:bodyPr/>
          <a:lstStyle/>
          <a:p>
            <a:pPr algn="ctr" eaLnBrk="1" hangingPunct="1">
              <a:buFont typeface="Wingdings" pitchFamily="2" charset="2"/>
              <a:buNone/>
            </a:pPr>
            <a:r>
              <a:rPr lang="fr-FR" sz="3000" b="1" smtClean="0">
                <a:latin typeface="Arial" charset="0"/>
              </a:rPr>
              <a:t>Quel impact sur la qualité d’emploi des travailleurs peu qualifiés ?</a:t>
            </a:r>
            <a:r>
              <a:rPr lang="en-US" smtClean="0"/>
              <a:t> </a:t>
            </a:r>
            <a:endParaRPr lang="fr-BE" sz="3400" b="1" smtClean="0">
              <a:latin typeface="Arial Unicode MS" pitchFamily="34" charset="-128"/>
            </a:endParaRPr>
          </a:p>
          <a:p>
            <a:pPr algn="ctr" eaLnBrk="1" hangingPunct="1">
              <a:buFont typeface="Wingdings" pitchFamily="2" charset="2"/>
              <a:buNone/>
            </a:pPr>
            <a:endParaRPr lang="fr-BE" sz="3400" smtClean="0">
              <a:latin typeface="Arial Unicode MS" pitchFamily="34" charset="-128"/>
            </a:endParaRPr>
          </a:p>
          <a:p>
            <a:pPr algn="ctr" eaLnBrk="1" hangingPunct="1">
              <a:buFont typeface="Wingdings" pitchFamily="2" charset="2"/>
              <a:buNone/>
            </a:pPr>
            <a:r>
              <a:rPr lang="fr-FR" sz="2000" u="sng" smtClean="0"/>
              <a:t>Authors</a:t>
            </a:r>
            <a:r>
              <a:rPr lang="fr-FR" sz="2000" smtClean="0"/>
              <a:t>: O. Brolis</a:t>
            </a:r>
          </a:p>
          <a:p>
            <a:pPr algn="ctr" eaLnBrk="1" hangingPunct="1">
              <a:buFont typeface="Wingdings" pitchFamily="2" charset="2"/>
              <a:buNone/>
            </a:pPr>
            <a:r>
              <a:rPr lang="fr-FR" sz="2000" smtClean="0"/>
              <a:t>                 M. Nyssens</a:t>
            </a:r>
          </a:p>
        </p:txBody>
      </p:sp>
      <p:sp>
        <p:nvSpPr>
          <p:cNvPr id="25603" name="Text Box 4"/>
          <p:cNvSpPr txBox="1">
            <a:spLocks noChangeArrowheads="1"/>
          </p:cNvSpPr>
          <p:nvPr/>
        </p:nvSpPr>
        <p:spPr bwMode="auto">
          <a:xfrm>
            <a:off x="1239838" y="207963"/>
            <a:ext cx="6572250" cy="366712"/>
          </a:xfrm>
          <a:prstGeom prst="rect">
            <a:avLst/>
          </a:prstGeom>
          <a:noFill/>
          <a:ln w="9525">
            <a:noFill/>
            <a:miter lim="800000"/>
            <a:headEnd/>
            <a:tailEnd/>
          </a:ln>
        </p:spPr>
        <p:txBody>
          <a:bodyPr>
            <a:spAutoFit/>
          </a:bodyPr>
          <a:lstStyle/>
          <a:p>
            <a:endParaRPr lang="en-US"/>
          </a:p>
        </p:txBody>
      </p:sp>
      <p:sp>
        <p:nvSpPr>
          <p:cNvPr id="25604" name="Text Box 5"/>
          <p:cNvSpPr txBox="1">
            <a:spLocks noChangeArrowheads="1"/>
          </p:cNvSpPr>
          <p:nvPr/>
        </p:nvSpPr>
        <p:spPr bwMode="auto">
          <a:xfrm>
            <a:off x="1403350" y="908050"/>
            <a:ext cx="8208963" cy="366713"/>
          </a:xfrm>
          <a:prstGeom prst="rect">
            <a:avLst/>
          </a:prstGeom>
          <a:noFill/>
          <a:ln w="9525">
            <a:noFill/>
            <a:miter lim="800000"/>
            <a:headEnd/>
            <a:tailEnd/>
          </a:ln>
        </p:spPr>
        <p:txBody>
          <a:bodyPr>
            <a:spAutoFit/>
          </a:bodyPr>
          <a:lstStyle/>
          <a:p>
            <a:pPr>
              <a:spcBef>
                <a:spcPct val="50000"/>
              </a:spcBef>
            </a:pPr>
            <a:r>
              <a:rPr lang="en-US" b="1"/>
              <a:t>XXXIIèmes Journées</a:t>
            </a:r>
            <a:r>
              <a:rPr lang="en-US"/>
              <a:t> </a:t>
            </a:r>
            <a:r>
              <a:rPr lang="en-US" b="1"/>
              <a:t>de l’Association d’Economie sociale</a:t>
            </a:r>
            <a:r>
              <a:rPr lang="en-US"/>
              <a:t> (</a:t>
            </a:r>
            <a:r>
              <a:rPr lang="fr-BE" b="1"/>
              <a:t>2012)</a:t>
            </a:r>
            <a:endParaRPr lang="en-US" b="1"/>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idx="4294967295"/>
          </p:nvPr>
        </p:nvSpPr>
        <p:spPr>
          <a:xfrm>
            <a:off x="468313" y="404813"/>
            <a:ext cx="8229600" cy="1143000"/>
          </a:xfrm>
        </p:spPr>
        <p:txBody>
          <a:bodyPr/>
          <a:lstStyle/>
          <a:p>
            <a:pPr algn="ctr"/>
            <a:r>
              <a:rPr lang="fr-BE" sz="4400" smtClean="0"/>
              <a:t>2.2. Motivations des travailleurs (2)</a:t>
            </a:r>
            <a:endParaRPr lang="en-US" sz="4400" smtClean="0"/>
          </a:p>
        </p:txBody>
      </p:sp>
      <p:sp>
        <p:nvSpPr>
          <p:cNvPr id="38914" name="Text Box 4"/>
          <p:cNvSpPr txBox="1">
            <a:spLocks noChangeArrowheads="1"/>
          </p:cNvSpPr>
          <p:nvPr/>
        </p:nvSpPr>
        <p:spPr bwMode="auto">
          <a:xfrm>
            <a:off x="323850" y="1844675"/>
            <a:ext cx="8820150" cy="3417888"/>
          </a:xfrm>
          <a:prstGeom prst="rect">
            <a:avLst/>
          </a:prstGeom>
          <a:noFill/>
          <a:ln w="9525">
            <a:noFill/>
            <a:miter lim="800000"/>
            <a:headEnd/>
            <a:tailEnd/>
          </a:ln>
        </p:spPr>
        <p:txBody>
          <a:bodyPr>
            <a:spAutoFit/>
          </a:bodyPr>
          <a:lstStyle/>
          <a:p>
            <a:pPr marL="342900" indent="-342900">
              <a:spcBef>
                <a:spcPct val="50000"/>
              </a:spcBef>
              <a:buFontTx/>
              <a:buAutoNum type="alphaLcParenR"/>
            </a:pPr>
            <a:r>
              <a:rPr lang="fr-BE" sz="2800" b="1"/>
              <a:t> Les travailleurs des OES sont intrinsèquement  motivés par la mission sociale de leur organisation</a:t>
            </a:r>
            <a:r>
              <a:rPr lang="fr-BE" sz="2400" b="1"/>
              <a:t> </a:t>
            </a:r>
            <a:r>
              <a:rPr lang="fr-BE" sz="1200"/>
              <a:t>(Benz, 2005; Leete, 2000; Yeung, 2004)</a:t>
            </a:r>
          </a:p>
          <a:p>
            <a:pPr marL="342900" indent="-342900">
              <a:spcBef>
                <a:spcPct val="50000"/>
              </a:spcBef>
              <a:buFontTx/>
              <a:buAutoNum type="alphaLcParenR"/>
            </a:pPr>
            <a:endParaRPr lang="fr-FR" sz="1200"/>
          </a:p>
          <a:p>
            <a:pPr marL="342900" indent="-342900">
              <a:spcBef>
                <a:spcPct val="50000"/>
              </a:spcBef>
            </a:pPr>
            <a:r>
              <a:rPr lang="fr-FR" sz="2800">
                <a:sym typeface="Wingdings" pitchFamily="2" charset="2"/>
              </a:rPr>
              <a:t>	  Ces travailleurs retirent, toute chose étant égale 	par ailleurs, une plus grande utilité de leur travail 	que les travailleurs des FPO </a:t>
            </a:r>
          </a:p>
          <a:p>
            <a:pPr marL="342900" indent="-342900">
              <a:spcBef>
                <a:spcPct val="50000"/>
              </a:spcBef>
            </a:pPr>
            <a:r>
              <a:rPr lang="fr-FR" sz="1200">
                <a:sym typeface="Wingdings" pitchFamily="2" charset="2"/>
              </a:rPr>
              <a:t>		(Devaro &amp; Brookshire, 2007; Lanfranchy &amp; Narcy, 2008)</a:t>
            </a:r>
            <a:endParaRPr lang="fr-FR" sz="28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idx="4294967295"/>
          </p:nvPr>
        </p:nvSpPr>
        <p:spPr>
          <a:xfrm>
            <a:off x="468313" y="476250"/>
            <a:ext cx="8229600" cy="1143000"/>
          </a:xfrm>
        </p:spPr>
        <p:txBody>
          <a:bodyPr/>
          <a:lstStyle/>
          <a:p>
            <a:pPr algn="ctr"/>
            <a:r>
              <a:rPr lang="fr-BE" sz="4400" smtClean="0"/>
              <a:t>2.2. </a:t>
            </a:r>
            <a:r>
              <a:rPr lang="en-US" sz="4400" smtClean="0"/>
              <a:t>M</a:t>
            </a:r>
            <a:r>
              <a:rPr lang="fr-BE" sz="4400" smtClean="0"/>
              <a:t>otivations des travailleurs (3)</a:t>
            </a:r>
            <a:endParaRPr lang="en-US" sz="4400" smtClean="0"/>
          </a:p>
        </p:txBody>
      </p:sp>
      <p:sp>
        <p:nvSpPr>
          <p:cNvPr id="39938" name="Text Box 4"/>
          <p:cNvSpPr txBox="1">
            <a:spLocks noChangeArrowheads="1"/>
          </p:cNvSpPr>
          <p:nvPr/>
        </p:nvSpPr>
        <p:spPr bwMode="auto">
          <a:xfrm>
            <a:off x="611188" y="1773238"/>
            <a:ext cx="7848600" cy="3943350"/>
          </a:xfrm>
          <a:prstGeom prst="rect">
            <a:avLst/>
          </a:prstGeom>
          <a:noFill/>
          <a:ln w="9525">
            <a:noFill/>
            <a:miter lim="800000"/>
            <a:headEnd/>
            <a:tailEnd/>
          </a:ln>
        </p:spPr>
        <p:txBody>
          <a:bodyPr>
            <a:spAutoFit/>
          </a:bodyPr>
          <a:lstStyle/>
          <a:p>
            <a:pPr marL="449263" indent="-449263" algn="ctr">
              <a:spcBef>
                <a:spcPct val="50000"/>
              </a:spcBef>
            </a:pPr>
            <a:r>
              <a:rPr lang="fr-BE" sz="2800" b="1"/>
              <a:t>Théorie du don de travail</a:t>
            </a:r>
          </a:p>
          <a:p>
            <a:pPr marL="449263" indent="-449263" algn="ctr">
              <a:spcBef>
                <a:spcPct val="50000"/>
              </a:spcBef>
            </a:pPr>
            <a:r>
              <a:rPr lang="fr-BE" sz="1400"/>
              <a:t>(Preston 1989)</a:t>
            </a:r>
          </a:p>
          <a:p>
            <a:pPr marL="449263" indent="-449263" algn="just">
              <a:spcBef>
                <a:spcPct val="50000"/>
              </a:spcBef>
            </a:pPr>
            <a:r>
              <a:rPr lang="fr-FR" sz="2400"/>
              <a:t>	Si les travailleurs des OES retirent une plus grande utilité de leur travail, toutes choses étant égales par ailleurs, ils devraient être enclins à fournir, pour des incitants monétaires plus faibles, un effort au moins équivalent à celui des travailleurs des FPO. </a:t>
            </a:r>
          </a:p>
          <a:p>
            <a:pPr marL="449263" indent="-449263" algn="just">
              <a:spcBef>
                <a:spcPct val="50000"/>
              </a:spcBef>
            </a:pPr>
            <a:endParaRPr lang="fr-FR" sz="800"/>
          </a:p>
          <a:p>
            <a:pPr marL="449263" indent="-449263">
              <a:spcBef>
                <a:spcPct val="50000"/>
              </a:spcBef>
            </a:pPr>
            <a:r>
              <a:rPr lang="fr-FR" sz="2400">
                <a:sym typeface="Wingdings" pitchFamily="2" charset="2"/>
              </a:rPr>
              <a:t> Les OES auraient donc la possibilité d’offrir des rémunérations plus faibles à leurs travailleurs.</a:t>
            </a:r>
            <a:endParaRPr lang="en-US" sz="2400">
              <a:sym typeface="Wingdings" pitchFamily="2" charset="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468313" y="476250"/>
            <a:ext cx="8229600" cy="1143000"/>
          </a:xfrm>
        </p:spPr>
        <p:txBody>
          <a:bodyPr/>
          <a:lstStyle/>
          <a:p>
            <a:pPr algn="ctr" eaLnBrk="1" hangingPunct="1"/>
            <a:r>
              <a:rPr lang="fr-BE" sz="4400" smtClean="0"/>
              <a:t>2.2. </a:t>
            </a:r>
            <a:r>
              <a:rPr lang="en-US" sz="4400" smtClean="0"/>
              <a:t>M</a:t>
            </a:r>
            <a:r>
              <a:rPr lang="fr-BE" sz="4400" smtClean="0"/>
              <a:t>otivations des travailleurs (4)</a:t>
            </a:r>
            <a:endParaRPr lang="en-US" sz="4400" smtClean="0"/>
          </a:p>
        </p:txBody>
      </p:sp>
      <p:sp>
        <p:nvSpPr>
          <p:cNvPr id="41986" name="Rectangle 3"/>
          <p:cNvSpPr>
            <a:spLocks noGrp="1" noChangeArrowheads="1"/>
          </p:cNvSpPr>
          <p:nvPr>
            <p:ph idx="1"/>
          </p:nvPr>
        </p:nvSpPr>
        <p:spPr>
          <a:xfrm>
            <a:off x="457200" y="1935163"/>
            <a:ext cx="8229600" cy="4589462"/>
          </a:xfrm>
        </p:spPr>
        <p:txBody>
          <a:bodyPr/>
          <a:lstStyle/>
          <a:p>
            <a:pPr marL="0" indent="0" algn="just" eaLnBrk="1" hangingPunct="1">
              <a:lnSpc>
                <a:spcPct val="80000"/>
              </a:lnSpc>
              <a:buFont typeface="Wingdings 2" pitchFamily="18" charset="2"/>
              <a:buNone/>
            </a:pPr>
            <a:r>
              <a:rPr lang="en-US" sz="2800" b="1" smtClean="0"/>
              <a:t>b) 	Les travailleurs intrinsèquement motivés 	qui sont attirés par les OES auraient des 	préférences particulières</a:t>
            </a:r>
          </a:p>
          <a:p>
            <a:pPr marL="0" indent="0" algn="just" eaLnBrk="1" hangingPunct="1">
              <a:lnSpc>
                <a:spcPct val="80000"/>
              </a:lnSpc>
              <a:buFont typeface="Wingdings 2" pitchFamily="18" charset="2"/>
              <a:buNone/>
            </a:pPr>
            <a:endParaRPr lang="en-US" sz="800" b="1" smtClean="0"/>
          </a:p>
          <a:p>
            <a:pPr marL="269875" lvl="1" indent="-90488" eaLnBrk="1" hangingPunct="1">
              <a:lnSpc>
                <a:spcPct val="80000"/>
              </a:lnSpc>
              <a:buClr>
                <a:srgbClr val="0BD0D9"/>
              </a:buClr>
            </a:pPr>
            <a:r>
              <a:rPr lang="en-US" smtClean="0">
                <a:solidFill>
                  <a:srgbClr val="000000"/>
                </a:solidFill>
              </a:rPr>
              <a:t> Ils donneraient moins d’importance aux:</a:t>
            </a:r>
            <a:endParaRPr lang="en-US" sz="2200" smtClean="0">
              <a:solidFill>
                <a:srgbClr val="000000"/>
              </a:solidFill>
            </a:endParaRPr>
          </a:p>
          <a:p>
            <a:pPr marL="0" indent="0" eaLnBrk="1" hangingPunct="1">
              <a:lnSpc>
                <a:spcPct val="80000"/>
              </a:lnSpc>
              <a:buFont typeface="Wingdings 2" pitchFamily="18" charset="2"/>
              <a:buNone/>
            </a:pPr>
            <a:r>
              <a:rPr lang="fr-BE" sz="1400" smtClean="0">
                <a:solidFill>
                  <a:srgbClr val="000000"/>
                </a:solidFill>
              </a:rPr>
              <a:t>              (Borzaga &amp; Tortia, 2006)</a:t>
            </a:r>
          </a:p>
          <a:p>
            <a:pPr marL="0" indent="0" eaLnBrk="1" hangingPunct="1">
              <a:lnSpc>
                <a:spcPct val="80000"/>
              </a:lnSpc>
              <a:buFont typeface="Wingdings 2" pitchFamily="18" charset="2"/>
              <a:buNone/>
            </a:pPr>
            <a:endParaRPr lang="fr-BE" sz="800" smtClean="0">
              <a:solidFill>
                <a:srgbClr val="000000"/>
              </a:solidFill>
            </a:endParaRPr>
          </a:p>
          <a:p>
            <a:pPr marL="604838" lvl="2" indent="0" eaLnBrk="1" hangingPunct="1">
              <a:lnSpc>
                <a:spcPct val="80000"/>
              </a:lnSpc>
              <a:buClr>
                <a:srgbClr val="0F6FC6"/>
              </a:buClr>
            </a:pPr>
            <a:r>
              <a:rPr lang="en-US" sz="2400" smtClean="0">
                <a:solidFill>
                  <a:srgbClr val="000000"/>
                </a:solidFill>
              </a:rPr>
              <a:t> Opportunités de carrière</a:t>
            </a:r>
          </a:p>
          <a:p>
            <a:pPr marL="604838" lvl="2" indent="0" eaLnBrk="1" hangingPunct="1">
              <a:lnSpc>
                <a:spcPct val="80000"/>
              </a:lnSpc>
              <a:buClr>
                <a:srgbClr val="0F6FC6"/>
              </a:buClr>
            </a:pPr>
            <a:r>
              <a:rPr lang="fr-BE" sz="2400" smtClean="0">
                <a:solidFill>
                  <a:srgbClr val="000000"/>
                </a:solidFill>
              </a:rPr>
              <a:t> Salaire</a:t>
            </a:r>
            <a:endParaRPr lang="fr-FR" sz="2400" smtClean="0">
              <a:solidFill>
                <a:srgbClr val="000000"/>
              </a:solidFill>
            </a:endParaRPr>
          </a:p>
          <a:p>
            <a:pPr marL="0" indent="0" eaLnBrk="1" hangingPunct="1">
              <a:lnSpc>
                <a:spcPct val="80000"/>
              </a:lnSpc>
              <a:buFont typeface="Wingdings" pitchFamily="2" charset="2"/>
              <a:buNone/>
            </a:pPr>
            <a:endParaRPr lang="fr-BE" sz="800" smtClean="0"/>
          </a:p>
          <a:p>
            <a:pPr marL="269875" lvl="1" indent="-90488" eaLnBrk="1" hangingPunct="1">
              <a:lnSpc>
                <a:spcPct val="80000"/>
              </a:lnSpc>
            </a:pPr>
            <a:r>
              <a:rPr lang="en-US" smtClean="0"/>
              <a:t>Ils donneraient plus d’importance aux:</a:t>
            </a:r>
          </a:p>
          <a:p>
            <a:pPr marL="0" indent="0" eaLnBrk="1" hangingPunct="1">
              <a:lnSpc>
                <a:spcPct val="80000"/>
              </a:lnSpc>
              <a:buFont typeface="Wingdings" pitchFamily="2" charset="2"/>
              <a:buNone/>
            </a:pPr>
            <a:r>
              <a:rPr lang="fr-BE" sz="1400" smtClean="0"/>
              <a:t>              (Meier &amp; Stutzer, 2008; Prouteau &amp; Wolff, 2004)</a:t>
            </a:r>
            <a:endParaRPr lang="fr-BE" sz="2400" smtClean="0"/>
          </a:p>
          <a:p>
            <a:pPr marL="0" indent="0" eaLnBrk="1" hangingPunct="1">
              <a:lnSpc>
                <a:spcPct val="80000"/>
              </a:lnSpc>
              <a:buFont typeface="Wingdings" pitchFamily="2" charset="2"/>
              <a:buNone/>
            </a:pPr>
            <a:endParaRPr lang="fr-BE" sz="800" smtClean="0"/>
          </a:p>
          <a:p>
            <a:pPr marL="604838" lvl="2" indent="0" eaLnBrk="1" hangingPunct="1">
              <a:lnSpc>
                <a:spcPct val="80000"/>
              </a:lnSpc>
            </a:pPr>
            <a:r>
              <a:rPr lang="en-US" sz="2400" smtClean="0"/>
              <a:t> Aspects relationnels </a:t>
            </a:r>
          </a:p>
          <a:p>
            <a:pPr marL="604838" lvl="2" indent="0" eaLnBrk="1" hangingPunct="1">
              <a:lnSpc>
                <a:spcPct val="80000"/>
              </a:lnSpc>
            </a:pPr>
            <a:r>
              <a:rPr lang="en-US" sz="2400" smtClean="0"/>
              <a:t> Amélioration de leur capital humain </a:t>
            </a:r>
          </a:p>
          <a:p>
            <a:pPr marL="604838" lvl="2" indent="0" eaLnBrk="1" hangingPunct="1">
              <a:lnSpc>
                <a:spcPct val="80000"/>
              </a:lnSpc>
            </a:pPr>
            <a:r>
              <a:rPr lang="fr-BE" sz="2400" smtClean="0">
                <a:solidFill>
                  <a:srgbClr val="FF0000"/>
                </a:solidFill>
              </a:rPr>
              <a:t> Implication dans les activités de l’organisation</a:t>
            </a:r>
            <a:endParaRPr lang="en-US" sz="2400" smtClean="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395288" y="549275"/>
            <a:ext cx="8229600" cy="1143000"/>
          </a:xfrm>
        </p:spPr>
        <p:txBody>
          <a:bodyPr/>
          <a:lstStyle/>
          <a:p>
            <a:pPr algn="ctr" eaLnBrk="1" hangingPunct="1"/>
            <a:r>
              <a:rPr lang="fr-BE" sz="4400" smtClean="0"/>
              <a:t>2.2. </a:t>
            </a:r>
            <a:r>
              <a:rPr lang="en-US" sz="4400" smtClean="0"/>
              <a:t>M</a:t>
            </a:r>
            <a:r>
              <a:rPr lang="fr-BE" sz="4400" smtClean="0"/>
              <a:t>otivations des travailleurs (5)</a:t>
            </a:r>
            <a:endParaRPr lang="fr-FR" sz="4400" smtClean="0"/>
          </a:p>
        </p:txBody>
      </p:sp>
      <p:sp>
        <p:nvSpPr>
          <p:cNvPr id="44034" name="Rectangle 3"/>
          <p:cNvSpPr>
            <a:spLocks noGrp="1" noChangeArrowheads="1"/>
          </p:cNvSpPr>
          <p:nvPr>
            <p:ph idx="1"/>
          </p:nvPr>
        </p:nvSpPr>
        <p:spPr>
          <a:xfrm>
            <a:off x="0" y="1916113"/>
            <a:ext cx="8964613" cy="4389437"/>
          </a:xfrm>
        </p:spPr>
        <p:txBody>
          <a:bodyPr/>
          <a:lstStyle/>
          <a:p>
            <a:pPr marL="0" indent="0" algn="ctr" eaLnBrk="1" hangingPunct="1">
              <a:buFont typeface="Wingdings" pitchFamily="2" charset="2"/>
              <a:buNone/>
            </a:pPr>
            <a:r>
              <a:rPr lang="en-US" sz="2800" b="1" smtClean="0"/>
              <a:t>Tout type d’organisation a intérêt à adapter leurs pratiques aux motivations de leurs travailleurs:</a:t>
            </a:r>
          </a:p>
          <a:p>
            <a:pPr marL="0" indent="0" algn="ctr" eaLnBrk="1" hangingPunct="1">
              <a:buFont typeface="Wingdings" pitchFamily="2" charset="2"/>
              <a:buNone/>
            </a:pPr>
            <a:endParaRPr lang="fr-BE" sz="1800" smtClean="0"/>
          </a:p>
          <a:p>
            <a:pPr marL="0" indent="0" eaLnBrk="1" hangingPunct="1"/>
            <a:r>
              <a:rPr lang="en-US" sz="2800" smtClean="0"/>
              <a:t> Encourager leur travail à fournir un effort maximum</a:t>
            </a:r>
          </a:p>
          <a:p>
            <a:pPr marL="0" indent="0" eaLnBrk="1" hangingPunct="1">
              <a:buFont typeface="Wingdings" pitchFamily="2" charset="2"/>
              <a:buNone/>
            </a:pPr>
            <a:endParaRPr lang="fr-BE" sz="1200" smtClean="0"/>
          </a:p>
          <a:p>
            <a:pPr marL="0" indent="0" eaLnBrk="1" hangingPunct="1"/>
            <a:r>
              <a:rPr lang="fr-BE" sz="2800" smtClean="0"/>
              <a:t> </a:t>
            </a:r>
            <a:r>
              <a:rPr lang="en-US" sz="2800" u="sng" smtClean="0"/>
              <a:t>2 raisons supplémentaires en ce qui concerne les OES</a:t>
            </a:r>
            <a:r>
              <a:rPr lang="en-US" sz="2800" smtClean="0"/>
              <a:t>:</a:t>
            </a:r>
          </a:p>
          <a:p>
            <a:pPr marL="0" indent="0" algn="just" eaLnBrk="1" hangingPunct="1">
              <a:buFontTx/>
              <a:buNone/>
            </a:pPr>
            <a:r>
              <a:rPr lang="en-US" sz="2800" smtClean="0"/>
              <a:t>	- Attirer les travailleurs les plus intrinsèquement 	   motivés</a:t>
            </a:r>
          </a:p>
          <a:p>
            <a:pPr marL="0" indent="0" algn="just" eaLnBrk="1" hangingPunct="1">
              <a:buFontTx/>
              <a:buNone/>
            </a:pPr>
            <a:endParaRPr lang="en-US" sz="800" smtClean="0"/>
          </a:p>
          <a:p>
            <a:pPr marL="0" indent="0" algn="just" eaLnBrk="1" hangingPunct="1">
              <a:buFontTx/>
              <a:buNone/>
            </a:pPr>
            <a:r>
              <a:rPr lang="en-US" sz="2800" smtClean="0"/>
              <a:t>	- Soutenir et stimuler la motivation intrinsèque de    	   leurs travailleurs. </a:t>
            </a:r>
          </a:p>
          <a:p>
            <a:pPr marL="0" indent="0" eaLnBrk="1" hangingPunct="1">
              <a:buFont typeface="Wingdings" pitchFamily="2" charset="2"/>
              <a:buNone/>
            </a:pPr>
            <a:endParaRPr lang="fr-BE" sz="2400" smtClean="0"/>
          </a:p>
          <a:p>
            <a:pPr marL="0" indent="0" eaLnBrk="1" hangingPunct="1">
              <a:buFont typeface="Wingdings" pitchFamily="2" charset="2"/>
              <a:buNone/>
            </a:pPr>
            <a:endParaRPr lang="fr-FR" sz="18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539750" y="333375"/>
            <a:ext cx="8229600" cy="1143000"/>
          </a:xfrm>
        </p:spPr>
        <p:txBody>
          <a:bodyPr/>
          <a:lstStyle/>
          <a:p>
            <a:pPr algn="just" eaLnBrk="1" hangingPunct="1"/>
            <a:r>
              <a:rPr lang="fr-BE" sz="4400" smtClean="0"/>
              <a:t>2.2. </a:t>
            </a:r>
            <a:r>
              <a:rPr lang="en-US" sz="4400" smtClean="0"/>
              <a:t>M</a:t>
            </a:r>
            <a:r>
              <a:rPr lang="fr-BE" sz="4400" smtClean="0"/>
              <a:t>otivations des travailleurs (6)</a:t>
            </a:r>
            <a:endParaRPr lang="fr-FR" sz="4400" smtClean="0"/>
          </a:p>
        </p:txBody>
      </p:sp>
      <p:sp>
        <p:nvSpPr>
          <p:cNvPr id="46082" name="Rectangle 3"/>
          <p:cNvSpPr>
            <a:spLocks noGrp="1" noChangeArrowheads="1"/>
          </p:cNvSpPr>
          <p:nvPr>
            <p:ph idx="1"/>
          </p:nvPr>
        </p:nvSpPr>
        <p:spPr>
          <a:xfrm>
            <a:off x="539750" y="1557338"/>
            <a:ext cx="8147050" cy="4708525"/>
          </a:xfrm>
        </p:spPr>
        <p:txBody>
          <a:bodyPr/>
          <a:lstStyle/>
          <a:p>
            <a:pPr eaLnBrk="1" hangingPunct="1"/>
            <a:r>
              <a:rPr lang="fr-BE" smtClean="0"/>
              <a:t>Les OES ont tout intérêt à développer « a intrinsically-motivated workplace » avec les caractéristiques suivantes</a:t>
            </a:r>
            <a:r>
              <a:rPr lang="en-US" smtClean="0"/>
              <a:t> </a:t>
            </a:r>
            <a:r>
              <a:rPr lang="fr-BE" smtClean="0"/>
              <a:t>:</a:t>
            </a:r>
          </a:p>
          <a:p>
            <a:pPr eaLnBrk="1" hangingPunct="1">
              <a:buFont typeface="Wingdings 2" pitchFamily="18" charset="2"/>
              <a:buNone/>
            </a:pPr>
            <a:endParaRPr lang="fr-BE" sz="800" smtClean="0"/>
          </a:p>
          <a:p>
            <a:pPr lvl="1" eaLnBrk="1" hangingPunct="1"/>
            <a:r>
              <a:rPr lang="en-US" smtClean="0"/>
              <a:t>Grand degré d’autonomie</a:t>
            </a:r>
          </a:p>
          <a:p>
            <a:pPr lvl="1" eaLnBrk="1" hangingPunct="1"/>
            <a:r>
              <a:rPr lang="fr-BE" smtClean="0"/>
              <a:t>Rémunérations équitables</a:t>
            </a:r>
            <a:endParaRPr lang="en-US" smtClean="0"/>
          </a:p>
          <a:p>
            <a:pPr lvl="1" eaLnBrk="1" hangingPunct="1"/>
            <a:r>
              <a:rPr lang="en-US" smtClean="0"/>
              <a:t>Variété et créativité de la tâche </a:t>
            </a:r>
          </a:p>
          <a:p>
            <a:pPr lvl="1" eaLnBrk="1" hangingPunct="1"/>
            <a:r>
              <a:rPr lang="en-US" smtClean="0">
                <a:solidFill>
                  <a:srgbClr val="FF0000"/>
                </a:solidFill>
              </a:rPr>
              <a:t>Perception de l’impact de leur travail</a:t>
            </a:r>
          </a:p>
          <a:p>
            <a:pPr lvl="1" eaLnBrk="1" hangingPunct="1"/>
            <a:r>
              <a:rPr lang="en-US" smtClean="0"/>
              <a:t>Reconnaissance du travail accompli</a:t>
            </a:r>
          </a:p>
          <a:p>
            <a:pPr lvl="1" eaLnBrk="1" hangingPunct="1">
              <a:buFont typeface="Wingdings" pitchFamily="2" charset="2"/>
              <a:buNone/>
            </a:pPr>
            <a:r>
              <a:rPr lang="fr-BE" sz="1400" smtClean="0"/>
              <a:t>(Benz, 2005; Lanfranchi &amp; Narcy, 2008; Leete, 2000; Ryan &amp; Deci, 2000)</a:t>
            </a:r>
            <a:r>
              <a:rPr lang="fr-BE" smtClean="0"/>
              <a:t>  </a:t>
            </a:r>
            <a:endParaRPr lang="fr-F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re 1"/>
          <p:cNvSpPr>
            <a:spLocks noGrp="1"/>
          </p:cNvSpPr>
          <p:nvPr>
            <p:ph type="title" idx="4294967295"/>
          </p:nvPr>
        </p:nvSpPr>
        <p:spPr>
          <a:xfrm>
            <a:off x="539750" y="692150"/>
            <a:ext cx="7772400" cy="1143000"/>
          </a:xfrm>
        </p:spPr>
        <p:txBody>
          <a:bodyPr/>
          <a:lstStyle/>
          <a:p>
            <a:pPr algn="ctr" eaLnBrk="1" hangingPunct="1"/>
            <a:r>
              <a:rPr lang="fr-BE" smtClean="0"/>
              <a:t>2.1. </a:t>
            </a:r>
            <a:r>
              <a:rPr lang="en-US" smtClean="0"/>
              <a:t>Workers’ </a:t>
            </a:r>
            <a:r>
              <a:rPr lang="fr-BE" smtClean="0"/>
              <a:t>motivations (9)</a:t>
            </a:r>
          </a:p>
        </p:txBody>
      </p:sp>
      <p:sp>
        <p:nvSpPr>
          <p:cNvPr id="10" name="ZoneTexte 9"/>
          <p:cNvSpPr txBox="1"/>
          <p:nvPr/>
        </p:nvSpPr>
        <p:spPr>
          <a:xfrm>
            <a:off x="6372225" y="2276475"/>
            <a:ext cx="1584325" cy="941388"/>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defRPr/>
            </a:pPr>
            <a:endParaRPr lang="fr-BE" b="1" dirty="0"/>
          </a:p>
          <a:p>
            <a:pPr>
              <a:defRPr/>
            </a:pPr>
            <a:r>
              <a:rPr lang="fr-BE" b="1" dirty="0">
                <a:latin typeface="Verdana" pitchFamily="34" charset="0"/>
                <a:ea typeface="Verdana" pitchFamily="34" charset="0"/>
                <a:cs typeface="Verdana" pitchFamily="34" charset="0"/>
              </a:rPr>
              <a:t>MISSIONS</a:t>
            </a:r>
          </a:p>
          <a:p>
            <a:pPr>
              <a:defRPr/>
            </a:pPr>
            <a:endParaRPr lang="fr-BE" b="1" dirty="0"/>
          </a:p>
        </p:txBody>
      </p:sp>
      <p:sp>
        <p:nvSpPr>
          <p:cNvPr id="47107" name="ZoneTexte 12"/>
          <p:cNvSpPr txBox="1">
            <a:spLocks noChangeArrowheads="1"/>
          </p:cNvSpPr>
          <p:nvPr/>
        </p:nvSpPr>
        <p:spPr bwMode="auto">
          <a:xfrm>
            <a:off x="539750" y="2492375"/>
            <a:ext cx="2305050" cy="385763"/>
          </a:xfrm>
          <a:prstGeom prst="rect">
            <a:avLst/>
          </a:prstGeom>
          <a:noFill/>
          <a:ln w="19050">
            <a:solidFill>
              <a:schemeClr val="tx1"/>
            </a:solidFill>
            <a:miter lim="800000"/>
            <a:headEnd/>
            <a:tailEnd/>
          </a:ln>
        </p:spPr>
        <p:txBody>
          <a:bodyPr>
            <a:spAutoFit/>
          </a:bodyPr>
          <a:lstStyle/>
          <a:p>
            <a:pPr algn="ctr"/>
            <a:r>
              <a:rPr lang="fr-BE" b="1">
                <a:latin typeface="Verdana" pitchFamily="34" charset="0"/>
              </a:rPr>
              <a:t>MOTIVATIONS</a:t>
            </a:r>
          </a:p>
        </p:txBody>
      </p:sp>
      <p:sp>
        <p:nvSpPr>
          <p:cNvPr id="15" name="Flèche droite 14"/>
          <p:cNvSpPr>
            <a:spLocks noChangeArrowheads="1"/>
          </p:cNvSpPr>
          <p:nvPr/>
        </p:nvSpPr>
        <p:spPr bwMode="auto">
          <a:xfrm rot="10800000">
            <a:off x="3059113" y="2492375"/>
            <a:ext cx="2881312" cy="614363"/>
          </a:xfrm>
          <a:prstGeom prst="rightArrow">
            <a:avLst>
              <a:gd name="adj1" fmla="val 50000"/>
              <a:gd name="adj2" fmla="val 59967"/>
            </a:avLst>
          </a:prstGeom>
          <a:solidFill>
            <a:schemeClr val="accent1"/>
          </a:solidFill>
          <a:ln w="25400" algn="ctr">
            <a:solidFill>
              <a:srgbClr val="26697A"/>
            </a:solidFill>
            <a:miter lim="800000"/>
            <a:headEnd/>
            <a:tailEnd/>
          </a:ln>
        </p:spPr>
        <p:txBody>
          <a:bodyPr rot="10800000" anchor="ctr"/>
          <a:lstStyle/>
          <a:p>
            <a:pPr algn="ctr">
              <a:defRPr/>
            </a:pPr>
            <a:endParaRPr lang="fr-BE" dirty="0">
              <a:solidFill>
                <a:schemeClr val="lt1"/>
              </a:solidFill>
              <a:latin typeface="+mn-lt"/>
              <a:cs typeface="+mn-cs"/>
            </a:endParaRPr>
          </a:p>
        </p:txBody>
      </p:sp>
      <p:sp>
        <p:nvSpPr>
          <p:cNvPr id="47109" name="Text Box 16"/>
          <p:cNvSpPr txBox="1">
            <a:spLocks noChangeArrowheads="1"/>
          </p:cNvSpPr>
          <p:nvPr/>
        </p:nvSpPr>
        <p:spPr bwMode="auto">
          <a:xfrm>
            <a:off x="4013200" y="4221163"/>
            <a:ext cx="1187450" cy="366712"/>
          </a:xfrm>
          <a:prstGeom prst="rect">
            <a:avLst/>
          </a:prstGeom>
          <a:noFill/>
          <a:ln w="9525">
            <a:noFill/>
            <a:miter lim="800000"/>
            <a:headEnd/>
            <a:tailEnd/>
          </a:ln>
        </p:spPr>
        <p:txBody>
          <a:bodyPr wrap="none">
            <a:spAutoFit/>
          </a:bodyPr>
          <a:lstStyle/>
          <a:p>
            <a:r>
              <a:rPr lang="fr-BE" b="1"/>
              <a:t>SALAIRE</a:t>
            </a:r>
            <a:endParaRPr lang="fr-FR" b="1"/>
          </a:p>
        </p:txBody>
      </p:sp>
      <p:sp>
        <p:nvSpPr>
          <p:cNvPr id="11" name="Flèche à angle droit 10"/>
          <p:cNvSpPr/>
          <p:nvPr/>
        </p:nvSpPr>
        <p:spPr>
          <a:xfrm rot="5400000">
            <a:off x="1642269" y="2902744"/>
            <a:ext cx="1408113" cy="202882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dirty="0"/>
          </a:p>
        </p:txBody>
      </p:sp>
      <p:sp>
        <p:nvSpPr>
          <p:cNvPr id="12" name="ZoneTexte 11"/>
          <p:cNvSpPr txBox="1"/>
          <p:nvPr/>
        </p:nvSpPr>
        <p:spPr>
          <a:xfrm>
            <a:off x="3779838" y="3500438"/>
            <a:ext cx="2016125" cy="1781175"/>
          </a:xfrm>
          <a:prstGeom prst="rect">
            <a:avLst/>
          </a:prstGeom>
          <a:solidFill>
            <a:schemeClr val="accent2">
              <a:lumMod val="20000"/>
              <a:lumOff val="80000"/>
            </a:schemeClr>
          </a:solidFill>
          <a:ln w="28575">
            <a:solidFill>
              <a:schemeClr val="tx1"/>
            </a:solidFill>
          </a:ln>
        </p:spPr>
        <p:txBody>
          <a:bodyPr>
            <a:spAutoFit/>
          </a:bodyPr>
          <a:lstStyle/>
          <a:p>
            <a:pPr algn="ctr">
              <a:defRPr/>
            </a:pPr>
            <a:r>
              <a:rPr lang="fr-BE" b="1" dirty="0">
                <a:latin typeface="Verdana" pitchFamily="34" charset="0"/>
              </a:rPr>
              <a:t>INCENTIVES STRUCTURE</a:t>
            </a:r>
          </a:p>
          <a:p>
            <a:pPr>
              <a:defRPr/>
            </a:pPr>
            <a:endParaRPr lang="fr-BE" sz="800" b="1" dirty="0">
              <a:latin typeface="Verdana" pitchFamily="34" charset="0"/>
            </a:endParaRPr>
          </a:p>
          <a:p>
            <a:pPr>
              <a:buFont typeface="Arial" pitchFamily="34" charset="0"/>
              <a:buChar char="•"/>
              <a:defRPr/>
            </a:pPr>
            <a:r>
              <a:rPr lang="fr-BE" sz="1400" dirty="0">
                <a:latin typeface="Verdana" pitchFamily="34" charset="0"/>
              </a:rPr>
              <a:t> </a:t>
            </a:r>
            <a:r>
              <a:rPr lang="en-US" sz="1400" dirty="0">
                <a:latin typeface="Verdana" pitchFamily="34" charset="0"/>
              </a:rPr>
              <a:t>Economic</a:t>
            </a:r>
          </a:p>
          <a:p>
            <a:pPr>
              <a:defRPr/>
            </a:pPr>
            <a:endParaRPr lang="en-US" sz="300" dirty="0">
              <a:latin typeface="Verdana" pitchFamily="34" charset="0"/>
            </a:endParaRPr>
          </a:p>
          <a:p>
            <a:pPr>
              <a:buFont typeface="Arial" pitchFamily="34" charset="0"/>
              <a:buChar char="•"/>
              <a:defRPr/>
            </a:pPr>
            <a:r>
              <a:rPr lang="en-US" sz="1400" dirty="0">
                <a:latin typeface="Verdana" pitchFamily="34" charset="0"/>
              </a:rPr>
              <a:t> Extrinsic</a:t>
            </a:r>
          </a:p>
          <a:p>
            <a:pPr>
              <a:defRPr/>
            </a:pPr>
            <a:endParaRPr lang="en-US" sz="300" dirty="0">
              <a:latin typeface="Verdana" pitchFamily="34" charset="0"/>
            </a:endParaRPr>
          </a:p>
          <a:p>
            <a:pPr>
              <a:buFont typeface="Arial" pitchFamily="34" charset="0"/>
              <a:buChar char="•"/>
              <a:defRPr/>
            </a:pPr>
            <a:r>
              <a:rPr lang="en-US" sz="1400" dirty="0">
                <a:latin typeface="Verdana" pitchFamily="34" charset="0"/>
              </a:rPr>
              <a:t> Relational</a:t>
            </a:r>
          </a:p>
          <a:p>
            <a:pPr>
              <a:defRPr/>
            </a:pPr>
            <a:endParaRPr lang="en-US" sz="300" dirty="0">
              <a:latin typeface="Verdana" pitchFamily="34" charset="0"/>
            </a:endParaRPr>
          </a:p>
          <a:p>
            <a:pPr>
              <a:buFont typeface="Arial" pitchFamily="34" charset="0"/>
              <a:buChar char="•"/>
              <a:defRPr/>
            </a:pPr>
            <a:r>
              <a:rPr lang="en-US" sz="1400" dirty="0">
                <a:latin typeface="Verdana" pitchFamily="34" charset="0"/>
              </a:rPr>
              <a:t> Process-related</a:t>
            </a:r>
          </a:p>
        </p:txBody>
      </p:sp>
      <p:sp>
        <p:nvSpPr>
          <p:cNvPr id="47112" name="Text Box 13"/>
          <p:cNvSpPr txBox="1">
            <a:spLocks noChangeArrowheads="1"/>
          </p:cNvSpPr>
          <p:nvPr/>
        </p:nvSpPr>
        <p:spPr bwMode="auto">
          <a:xfrm>
            <a:off x="3276600" y="1989138"/>
            <a:ext cx="2951163" cy="366712"/>
          </a:xfrm>
          <a:prstGeom prst="rect">
            <a:avLst/>
          </a:prstGeom>
          <a:noFill/>
          <a:ln w="9525">
            <a:noFill/>
            <a:miter lim="800000"/>
            <a:headEnd/>
            <a:tailEnd/>
          </a:ln>
        </p:spPr>
        <p:txBody>
          <a:bodyPr>
            <a:spAutoFit/>
          </a:bodyPr>
          <a:lstStyle/>
          <a:p>
            <a:r>
              <a:rPr lang="fr-BE" b="1" u="sng"/>
              <a:t>Modèle d’(auto)-sélection</a:t>
            </a:r>
            <a:endParaRPr lang="fr-FR" b="1" u="sng"/>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idx="4294967295"/>
          </p:nvPr>
        </p:nvSpPr>
        <p:spPr>
          <a:xfrm>
            <a:off x="468313" y="765175"/>
            <a:ext cx="8229600" cy="1143000"/>
          </a:xfrm>
        </p:spPr>
        <p:txBody>
          <a:bodyPr/>
          <a:lstStyle/>
          <a:p>
            <a:pPr algn="ctr" eaLnBrk="1" hangingPunct="1"/>
            <a:r>
              <a:rPr lang="en-US" sz="3500" smtClean="0">
                <a:solidFill>
                  <a:schemeClr val="tx1"/>
                </a:solidFill>
              </a:rPr>
              <a:t>Les travailleurs peu qualifiés des OES sont-ils réellement intrinsèquement motivés?</a:t>
            </a:r>
          </a:p>
        </p:txBody>
      </p:sp>
      <p:sp>
        <p:nvSpPr>
          <p:cNvPr id="49154" name="Rectangle 3"/>
          <p:cNvSpPr>
            <a:spLocks noGrp="1" noChangeArrowheads="1"/>
          </p:cNvSpPr>
          <p:nvPr>
            <p:ph idx="4294967295"/>
          </p:nvPr>
        </p:nvSpPr>
        <p:spPr>
          <a:xfrm>
            <a:off x="457200" y="1989138"/>
            <a:ext cx="8229600" cy="4335462"/>
          </a:xfrm>
        </p:spPr>
        <p:txBody>
          <a:bodyPr/>
          <a:lstStyle/>
          <a:p>
            <a:pPr eaLnBrk="1" hangingPunct="1">
              <a:lnSpc>
                <a:spcPct val="80000"/>
              </a:lnSpc>
              <a:tabLst>
                <a:tab pos="357188" algn="l"/>
                <a:tab pos="450850" algn="l"/>
              </a:tabLst>
            </a:pPr>
            <a:r>
              <a:rPr lang="en-US" smtClean="0"/>
              <a:t>Du fait que ces</a:t>
            </a:r>
            <a:r>
              <a:rPr lang="fr-FR" smtClean="0"/>
              <a:t> travailleurs se trouvent généralement dans une situation précaire sur le marché de l’emploi,  ils devraient valoriser avant tout les aspects monétaires de la rémunération. </a:t>
            </a:r>
          </a:p>
          <a:p>
            <a:pPr eaLnBrk="1" hangingPunct="1">
              <a:lnSpc>
                <a:spcPct val="80000"/>
              </a:lnSpc>
              <a:tabLst>
                <a:tab pos="357188" algn="l"/>
                <a:tab pos="450850" algn="l"/>
              </a:tabLst>
            </a:pPr>
            <a:endParaRPr lang="en-US" sz="1000" smtClean="0"/>
          </a:p>
          <a:p>
            <a:pPr eaLnBrk="1" hangingPunct="1">
              <a:lnSpc>
                <a:spcPct val="80000"/>
              </a:lnSpc>
              <a:buFont typeface="Wingdings 2" pitchFamily="18" charset="2"/>
              <a:buNone/>
              <a:tabLst>
                <a:tab pos="357188" algn="l"/>
                <a:tab pos="450850" algn="l"/>
              </a:tabLst>
            </a:pPr>
            <a:r>
              <a:rPr lang="en-US" sz="2200" smtClean="0">
                <a:sym typeface="Wingdings" pitchFamily="2" charset="2"/>
              </a:rPr>
              <a:t> La théorie du don de travail ne semble donc pas applicable aux cas des travailleurs peu qualifiés. </a:t>
            </a:r>
          </a:p>
          <a:p>
            <a:pPr eaLnBrk="1" hangingPunct="1">
              <a:lnSpc>
                <a:spcPct val="80000"/>
              </a:lnSpc>
              <a:buFont typeface="Wingdings 2" pitchFamily="18" charset="2"/>
              <a:buNone/>
              <a:tabLst>
                <a:tab pos="357188" algn="l"/>
                <a:tab pos="450850" algn="l"/>
              </a:tabLst>
            </a:pPr>
            <a:r>
              <a:rPr lang="fr-BE" sz="2200" smtClean="0"/>
              <a:t>	</a:t>
            </a:r>
            <a:endParaRPr lang="fr-BE" sz="1200" smtClean="0"/>
          </a:p>
          <a:p>
            <a:pPr eaLnBrk="1" hangingPunct="1">
              <a:lnSpc>
                <a:spcPct val="80000"/>
              </a:lnSpc>
              <a:tabLst>
                <a:tab pos="357188" algn="l"/>
                <a:tab pos="450850" algn="l"/>
              </a:tabLst>
            </a:pPr>
            <a:r>
              <a:rPr lang="fr-FR" smtClean="0"/>
              <a:t>Le type de tâches qui leur est généralement attribué  serait trop éloigné de la mission de l’organisation pour que son caractère social ne génère de satisfaction supplémentaire </a:t>
            </a:r>
            <a:r>
              <a:rPr lang="en-US" sz="1500" smtClean="0"/>
              <a:t>(</a:t>
            </a:r>
            <a:r>
              <a:rPr lang="fr-BE" sz="1500" smtClean="0"/>
              <a:t>Devaro &amp; Brookshire, 2007)</a:t>
            </a:r>
          </a:p>
          <a:p>
            <a:pPr eaLnBrk="1" hangingPunct="1">
              <a:lnSpc>
                <a:spcPct val="80000"/>
              </a:lnSpc>
              <a:buFont typeface="Wingdings 2" pitchFamily="18" charset="2"/>
              <a:buNone/>
              <a:tabLst>
                <a:tab pos="357188" algn="l"/>
                <a:tab pos="450850" algn="l"/>
              </a:tabLst>
            </a:pPr>
            <a:endParaRPr lang="fr-BE" sz="900" smtClean="0"/>
          </a:p>
          <a:p>
            <a:pPr eaLnBrk="1" hangingPunct="1">
              <a:lnSpc>
                <a:spcPct val="80000"/>
              </a:lnSpc>
              <a:buFont typeface="Wingdings 2" pitchFamily="18" charset="2"/>
              <a:buNone/>
              <a:tabLst>
                <a:tab pos="357188" algn="l"/>
                <a:tab pos="450850" algn="l"/>
              </a:tabLst>
            </a:pPr>
            <a:r>
              <a:rPr lang="fr-BE" sz="2200" smtClean="0">
                <a:sym typeface="Wingdings" pitchFamily="2" charset="2"/>
              </a:rPr>
              <a:t> Les OES pourraient employer des travailleurs peu-qualifiés avec des motivations qui n’ont rien de spécifiques comparativement à leurs homologues des FPO</a:t>
            </a:r>
            <a:endParaRPr lang="en-US" sz="2200" smtClean="0">
              <a:sym typeface="Wingdings" pitchFamily="2" charset="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a:xfrm>
            <a:off x="250825" y="1700213"/>
            <a:ext cx="8713788" cy="431800"/>
          </a:xfrm>
        </p:spPr>
        <p:txBody>
          <a:bodyPr/>
          <a:lstStyle/>
          <a:p>
            <a:pPr algn="ctr" eaLnBrk="1" hangingPunct="1"/>
            <a:r>
              <a:rPr lang="en-US" sz="4400" smtClean="0"/>
              <a:t>2.3. Les principes du secteur de l’économie sociale</a:t>
            </a:r>
            <a:endParaRPr lang="fr-FR" sz="4400" smtClean="0"/>
          </a:p>
        </p:txBody>
      </p:sp>
      <p:sp>
        <p:nvSpPr>
          <p:cNvPr id="51202" name="Rectangle 3"/>
          <p:cNvSpPr>
            <a:spLocks noGrp="1" noChangeArrowheads="1"/>
          </p:cNvSpPr>
          <p:nvPr>
            <p:ph idx="1"/>
          </p:nvPr>
        </p:nvSpPr>
        <p:spPr>
          <a:xfrm>
            <a:off x="323850" y="1773238"/>
            <a:ext cx="8569325" cy="5327650"/>
          </a:xfrm>
        </p:spPr>
        <p:txBody>
          <a:bodyPr/>
          <a:lstStyle/>
          <a:p>
            <a:pPr marL="92075" indent="-92075" algn="ctr" eaLnBrk="1" hangingPunct="1">
              <a:lnSpc>
                <a:spcPct val="90000"/>
              </a:lnSpc>
              <a:buFont typeface="Wingdings" pitchFamily="2" charset="2"/>
              <a:buNone/>
            </a:pPr>
            <a:endParaRPr lang="en-US" b="1" smtClean="0"/>
          </a:p>
          <a:p>
            <a:pPr marL="92075" indent="-92075" algn="ctr" eaLnBrk="1" hangingPunct="1">
              <a:lnSpc>
                <a:spcPct val="90000"/>
              </a:lnSpc>
              <a:buFont typeface="Wingdings 2" pitchFamily="18" charset="2"/>
              <a:buNone/>
            </a:pPr>
            <a:endParaRPr lang="en-US" sz="1400" b="1" smtClean="0"/>
          </a:p>
          <a:p>
            <a:pPr marL="92075" indent="-92075" algn="ctr" eaLnBrk="1" hangingPunct="1">
              <a:lnSpc>
                <a:spcPct val="90000"/>
              </a:lnSpc>
              <a:buFont typeface="Wingdings 2" pitchFamily="18" charset="2"/>
              <a:buNone/>
            </a:pPr>
            <a:endParaRPr lang="en-US" sz="800" b="1" i="1" smtClean="0"/>
          </a:p>
          <a:p>
            <a:pPr marL="92075" indent="-92075" eaLnBrk="1" hangingPunct="1">
              <a:lnSpc>
                <a:spcPct val="90000"/>
              </a:lnSpc>
            </a:pPr>
            <a:r>
              <a:rPr lang="en-US" sz="2400" smtClean="0"/>
              <a:t> Les OES ne sont pas </a:t>
            </a:r>
            <a:r>
              <a:rPr lang="fr-FR" smtClean="0"/>
              <a:t>soumises à un impératif de rentabilité</a:t>
            </a:r>
            <a:r>
              <a:rPr lang="en-US" smtClean="0"/>
              <a:t> </a:t>
            </a:r>
          </a:p>
          <a:p>
            <a:pPr marL="92075" indent="-92075" eaLnBrk="1" hangingPunct="1">
              <a:lnSpc>
                <a:spcPct val="90000"/>
              </a:lnSpc>
              <a:buFont typeface="Wingdings 2" pitchFamily="18" charset="2"/>
              <a:buNone/>
            </a:pPr>
            <a:r>
              <a:rPr lang="en-US" sz="2200" smtClean="0">
                <a:sym typeface="Wingdings" pitchFamily="2" charset="2"/>
              </a:rPr>
              <a:t>		 Possibilité d’offrir une meilleure sécurité d’emploi</a:t>
            </a:r>
          </a:p>
          <a:p>
            <a:pPr marL="92075" indent="-92075" eaLnBrk="1" hangingPunct="1">
              <a:lnSpc>
                <a:spcPct val="90000"/>
              </a:lnSpc>
              <a:buFont typeface="Wingdings 2" pitchFamily="18" charset="2"/>
              <a:buNone/>
            </a:pPr>
            <a:endParaRPr lang="en-US" sz="1600" smtClean="0">
              <a:sym typeface="Wingdings" pitchFamily="2" charset="2"/>
            </a:endParaRPr>
          </a:p>
          <a:p>
            <a:pPr marL="92075" indent="-92075" eaLnBrk="1" hangingPunct="1">
              <a:lnSpc>
                <a:spcPct val="90000"/>
              </a:lnSpc>
            </a:pPr>
            <a:r>
              <a:rPr lang="en-US" sz="2400" smtClean="0">
                <a:sym typeface="Wingdings" pitchFamily="2" charset="2"/>
              </a:rPr>
              <a:t> Le principe de décision démocratique (1personne = 1 voix)</a:t>
            </a:r>
          </a:p>
          <a:p>
            <a:pPr marL="92075" indent="-92075" eaLnBrk="1" hangingPunct="1">
              <a:lnSpc>
                <a:spcPct val="90000"/>
              </a:lnSpc>
              <a:buFont typeface="Wingdings 2" pitchFamily="18" charset="2"/>
              <a:buNone/>
            </a:pPr>
            <a:endParaRPr lang="en-US" sz="1600" smtClean="0">
              <a:sym typeface="Wingdings" pitchFamily="2" charset="2"/>
            </a:endParaRPr>
          </a:p>
          <a:p>
            <a:pPr marL="92075" indent="-92075" eaLnBrk="1" hangingPunct="1">
              <a:lnSpc>
                <a:spcPct val="90000"/>
              </a:lnSpc>
            </a:pPr>
            <a:r>
              <a:rPr lang="en-US" sz="2400" smtClean="0"/>
              <a:t> La principe de primauté de personnes et du travail sur le capital dans la répartition des revenus. </a:t>
            </a:r>
            <a:r>
              <a:rPr lang="en-US" sz="2000" smtClean="0"/>
              <a:t>	</a:t>
            </a:r>
          </a:p>
          <a:p>
            <a:pPr marL="92075" indent="-92075" eaLnBrk="1" hangingPunct="1">
              <a:lnSpc>
                <a:spcPct val="90000"/>
              </a:lnSpc>
              <a:buFont typeface="Wingdings 2" pitchFamily="18" charset="2"/>
              <a:buNone/>
            </a:pPr>
            <a:r>
              <a:rPr lang="en-US" sz="2000" smtClean="0">
                <a:sym typeface="Wingdings" pitchFamily="2" charset="2"/>
              </a:rPr>
              <a:t>		</a:t>
            </a:r>
            <a:r>
              <a:rPr lang="en-US" sz="2200" smtClean="0">
                <a:sym typeface="Wingdings" pitchFamily="2" charset="2"/>
              </a:rPr>
              <a:t> Possible amélioration du salaire et des conditions de 		     travail.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re 1"/>
          <p:cNvSpPr>
            <a:spLocks noGrp="1"/>
          </p:cNvSpPr>
          <p:nvPr>
            <p:ph type="title" idx="4294967295"/>
          </p:nvPr>
        </p:nvSpPr>
        <p:spPr>
          <a:xfrm>
            <a:off x="611188" y="188913"/>
            <a:ext cx="8229600" cy="1143000"/>
          </a:xfrm>
        </p:spPr>
        <p:txBody>
          <a:bodyPr/>
          <a:lstStyle/>
          <a:p>
            <a:pPr algn="ctr" eaLnBrk="1" hangingPunct="1"/>
            <a:r>
              <a:rPr lang="fr-FR" smtClean="0"/>
              <a:t>3) Formulation d’hypothèses</a:t>
            </a:r>
          </a:p>
        </p:txBody>
      </p:sp>
      <p:sp>
        <p:nvSpPr>
          <p:cNvPr id="60419" name="Espace réservé du contenu 2"/>
          <p:cNvSpPr>
            <a:spLocks noGrp="1"/>
          </p:cNvSpPr>
          <p:nvPr>
            <p:ph idx="4294967295"/>
          </p:nvPr>
        </p:nvSpPr>
        <p:spPr>
          <a:xfrm>
            <a:off x="0" y="1341438"/>
            <a:ext cx="8686800" cy="5111750"/>
          </a:xfrm>
        </p:spPr>
        <p:txBody>
          <a:bodyPr/>
          <a:lstStyle/>
          <a:p>
            <a:pPr lvl="1" algn="just" eaLnBrk="1" hangingPunct="1"/>
            <a:r>
              <a:rPr lang="fr-BE" b="1" smtClean="0"/>
              <a:t>H1:</a:t>
            </a:r>
            <a:r>
              <a:rPr lang="fr-BE" smtClean="0"/>
              <a:t> Les travailleurs peu qualifiés des OES sont plus intrinsèquement motivés que les travailleurs des FPO</a:t>
            </a:r>
            <a:endParaRPr lang="fr-FR" smtClean="0"/>
          </a:p>
          <a:p>
            <a:pPr marL="1143000" lvl="2" indent="-228600" algn="just" eaLnBrk="1" hangingPunct="1"/>
            <a:r>
              <a:rPr lang="fr-FR" b="1" smtClean="0"/>
              <a:t>H1.1: </a:t>
            </a:r>
            <a:r>
              <a:rPr lang="fr-BE" smtClean="0"/>
              <a:t>Les motivations des travailleurs peu qualifiés à leur entrée dans l’organisation diffèrent significativement entre For Profit et Économie sociale </a:t>
            </a:r>
            <a:r>
              <a:rPr lang="fr-BE" b="1" smtClean="0"/>
              <a:t>(modèle d’(auto)-sélection</a:t>
            </a:r>
            <a:r>
              <a:rPr lang="en-US" b="1" smtClean="0"/>
              <a:t>)</a:t>
            </a:r>
            <a:endParaRPr lang="fr-FR" sz="700" b="1" smtClean="0"/>
          </a:p>
          <a:p>
            <a:pPr marL="1143000" lvl="2" indent="-228600" algn="just" eaLnBrk="1" hangingPunct="1"/>
            <a:r>
              <a:rPr lang="fr-FR" b="1" smtClean="0"/>
              <a:t>H1.2</a:t>
            </a:r>
            <a:r>
              <a:rPr lang="fr-FR" smtClean="0"/>
              <a:t>: </a:t>
            </a:r>
            <a:r>
              <a:rPr lang="fr-BE" smtClean="0"/>
              <a:t>Les incitants mis en place par les OES incitent les travailleurs peu-qualifiés à être intrinsèquement motivés par la mission de l’organisation </a:t>
            </a:r>
            <a:r>
              <a:rPr lang="fr-BE" b="1" smtClean="0"/>
              <a:t>(modèle d’exposition)</a:t>
            </a:r>
            <a:r>
              <a:rPr lang="en-US" smtClean="0"/>
              <a:t> </a:t>
            </a:r>
            <a:endParaRPr lang="fr-FR" smtClean="0"/>
          </a:p>
          <a:p>
            <a:pPr lvl="1" algn="just" eaLnBrk="1" hangingPunct="1">
              <a:buFont typeface="Wingdings 2" pitchFamily="18" charset="2"/>
              <a:buNone/>
            </a:pPr>
            <a:endParaRPr lang="fr-FR" sz="800" smtClean="0"/>
          </a:p>
          <a:p>
            <a:pPr lvl="1" algn="just" eaLnBrk="1" hangingPunct="1">
              <a:spcAft>
                <a:spcPts val="600"/>
              </a:spcAft>
            </a:pPr>
            <a:r>
              <a:rPr lang="fr-FR" b="1" smtClean="0"/>
              <a:t>H2:  </a:t>
            </a:r>
            <a:r>
              <a:rPr lang="fr-BE" smtClean="0"/>
              <a:t>La qualité de l’emploi dans les FPO diffère de celles 		     des OES</a:t>
            </a:r>
          </a:p>
          <a:p>
            <a:pPr lvl="1" algn="just" eaLnBrk="1" hangingPunct="1">
              <a:spcAft>
                <a:spcPts val="600"/>
              </a:spcAft>
            </a:pPr>
            <a:r>
              <a:rPr lang="fr-FR" b="1" smtClean="0"/>
              <a:t>H3:  </a:t>
            </a:r>
            <a:r>
              <a:rPr lang="fr-BE" smtClean="0"/>
              <a:t>Les travailleurs peu qualifiés des OES adoptent des 	   	     comportements dans l’organisation (absentéisme, 	  	     effort, satisfaction et loyauté) différenciés de ceux des 	     travailleurs peu qualifiés des FPO.</a:t>
            </a:r>
            <a:r>
              <a:rPr lang="en-US" smtClean="0"/>
              <a:t> </a:t>
            </a:r>
            <a:endParaRPr lang="fr-FR"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re 1"/>
          <p:cNvSpPr>
            <a:spLocks noGrp="1"/>
          </p:cNvSpPr>
          <p:nvPr>
            <p:ph type="title" idx="4294967295"/>
          </p:nvPr>
        </p:nvSpPr>
        <p:spPr>
          <a:xfrm>
            <a:off x="468313" y="765175"/>
            <a:ext cx="8229600" cy="1143000"/>
          </a:xfrm>
        </p:spPr>
        <p:txBody>
          <a:bodyPr/>
          <a:lstStyle/>
          <a:p>
            <a:pPr algn="ctr" eaLnBrk="1" hangingPunct="1"/>
            <a:r>
              <a:rPr lang="fr-BE" sz="4400" smtClean="0"/>
              <a:t>Le quasi-marché des titres-services en Belgique </a:t>
            </a:r>
          </a:p>
        </p:txBody>
      </p:sp>
      <p:sp>
        <p:nvSpPr>
          <p:cNvPr id="61443" name="Espace réservé du contenu 2"/>
          <p:cNvSpPr>
            <a:spLocks noGrp="1"/>
          </p:cNvSpPr>
          <p:nvPr>
            <p:ph idx="4294967295"/>
          </p:nvPr>
        </p:nvSpPr>
        <p:spPr>
          <a:xfrm>
            <a:off x="457200" y="1916113"/>
            <a:ext cx="8229600" cy="4408487"/>
          </a:xfrm>
        </p:spPr>
        <p:txBody>
          <a:bodyPr/>
          <a:lstStyle/>
          <a:p>
            <a:pPr marL="0" indent="0" algn="ctr" eaLnBrk="1" hangingPunct="1">
              <a:buFont typeface="Wingdings 2" pitchFamily="18" charset="2"/>
              <a:buNone/>
            </a:pPr>
            <a:r>
              <a:rPr lang="en-US" b="1" u="sng" smtClean="0"/>
              <a:t>Les différents types de prestataires</a:t>
            </a:r>
          </a:p>
          <a:p>
            <a:pPr marL="0" indent="0" algn="ctr" eaLnBrk="1" hangingPunct="1">
              <a:buFont typeface="Wingdings 2" pitchFamily="18" charset="2"/>
              <a:buNone/>
            </a:pPr>
            <a:endParaRPr lang="fr-BE" b="1" u="sng" smtClean="0"/>
          </a:p>
          <a:p>
            <a:pPr marL="0" indent="0" algn="ctr" eaLnBrk="1" hangingPunct="1">
              <a:buFont typeface="Wingdings 2" pitchFamily="18" charset="2"/>
              <a:buNone/>
            </a:pPr>
            <a:endParaRPr lang="fr-BE" smtClean="0"/>
          </a:p>
          <a:p>
            <a:pPr marL="0" indent="0" algn="ctr" eaLnBrk="1" hangingPunct="1">
              <a:buFont typeface="Wingdings 2" pitchFamily="18" charset="2"/>
              <a:buNone/>
            </a:pPr>
            <a:endParaRPr lang="fr-BE" smtClean="0"/>
          </a:p>
          <a:p>
            <a:pPr marL="0" indent="0" algn="ctr" eaLnBrk="1" hangingPunct="1">
              <a:buFont typeface="Wingdings 2" pitchFamily="18" charset="2"/>
              <a:buNone/>
            </a:pPr>
            <a:endParaRPr lang="fr-BE" smtClean="0"/>
          </a:p>
          <a:p>
            <a:pPr marL="0" indent="0" algn="ctr" eaLnBrk="1" hangingPunct="1">
              <a:buFont typeface="Wingdings 2" pitchFamily="18" charset="2"/>
              <a:buNone/>
            </a:pPr>
            <a:endParaRPr lang="fr-BE" smtClean="0"/>
          </a:p>
          <a:p>
            <a:pPr marL="0" indent="0" eaLnBrk="1" hangingPunct="1">
              <a:buFont typeface="Wingdings 2" pitchFamily="18" charset="2"/>
              <a:buNone/>
            </a:pPr>
            <a:endParaRPr lang="fr-BE" smtClean="0"/>
          </a:p>
          <a:p>
            <a:pPr marL="0" indent="0" algn="ctr" eaLnBrk="1" hangingPunct="1">
              <a:buFont typeface="Wingdings 2" pitchFamily="18" charset="2"/>
              <a:buNone/>
            </a:pPr>
            <a:endParaRPr lang="fr-BE" smtClean="0"/>
          </a:p>
          <a:p>
            <a:pPr marL="0" indent="0" algn="ctr" eaLnBrk="1" hangingPunct="1">
              <a:buFont typeface="Wingdings 2" pitchFamily="18" charset="2"/>
              <a:buNone/>
            </a:pPr>
            <a:endParaRPr lang="fr-BE" smtClean="0"/>
          </a:p>
        </p:txBody>
      </p:sp>
      <p:graphicFrame>
        <p:nvGraphicFramePr>
          <p:cNvPr id="57373" name="Group 29"/>
          <p:cNvGraphicFramePr>
            <a:graphicFrameLocks noGrp="1"/>
          </p:cNvGraphicFramePr>
          <p:nvPr/>
        </p:nvGraphicFramePr>
        <p:xfrm>
          <a:off x="250825" y="2420938"/>
          <a:ext cx="8497888" cy="3363912"/>
        </p:xfrm>
        <a:graphic>
          <a:graphicData uri="http://schemas.openxmlformats.org/drawingml/2006/table">
            <a:tbl>
              <a:tblPr/>
              <a:tblGrid>
                <a:gridCol w="1354138"/>
                <a:gridCol w="1296987"/>
                <a:gridCol w="1246188"/>
                <a:gridCol w="2182812"/>
                <a:gridCol w="2417763"/>
              </a:tblGrid>
              <a:tr h="892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Constantia" pitchFamily="18" charset="0"/>
                          <a:cs typeface="Arial" charset="0"/>
                        </a:rPr>
                        <a:t>Secteur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onstantia" pitchFamily="18" charset="0"/>
                          <a:cs typeface="Arial" charset="0"/>
                        </a:rPr>
                        <a:t>FPO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BE" sz="1800" b="0" i="0" u="none" strike="noStrike" cap="none" normalizeH="0" baseline="0" smtClean="0">
                          <a:ln>
                            <a:noFill/>
                          </a:ln>
                          <a:solidFill>
                            <a:schemeClr val="tx1"/>
                          </a:solidFill>
                          <a:effectLst/>
                          <a:latin typeface="Constantia" pitchFamily="18" charset="0"/>
                          <a:cs typeface="Arial" charset="0"/>
                        </a:rPr>
                        <a:t>OES</a:t>
                      </a:r>
                      <a:endParaRPr kumimoji="0" lang="en-US" sz="1800" b="0" i="0" u="none" strike="noStrike" cap="none" normalizeH="0" baseline="0" smtClean="0">
                        <a:ln>
                          <a:noFill/>
                        </a:ln>
                        <a:solidFill>
                          <a:schemeClr val="tx1"/>
                        </a:solidFill>
                        <a:effectLst/>
                        <a:latin typeface="Constantia"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1236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Constantia" pitchFamily="18" charset="0"/>
                          <a:cs typeface="Arial" charset="0"/>
                        </a:rPr>
                        <a:t>Mission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Constantia" pitchFamily="18" charset="0"/>
                          <a:cs typeface="Arial" charset="0"/>
                        </a:rPr>
                        <a:t>Maximisation du profit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BE" sz="1500" b="0" i="0" u="none" strike="noStrike" cap="none" normalizeH="0" baseline="0" smtClean="0">
                          <a:ln>
                            <a:noFill/>
                          </a:ln>
                          <a:solidFill>
                            <a:schemeClr val="tx1"/>
                          </a:solidFill>
                          <a:effectLst/>
                          <a:latin typeface="Constantia" pitchFamily="18" charset="0"/>
                          <a:cs typeface="Arial" charset="0"/>
                        </a:rPr>
                        <a:t>Insertion socioprofessionnelle</a:t>
                      </a:r>
                      <a:endParaRPr kumimoji="0" lang="en-US" sz="1500" b="0" i="0" u="none" strike="noStrike" cap="none" normalizeH="0" baseline="0" smtClean="0">
                        <a:ln>
                          <a:noFill/>
                        </a:ln>
                        <a:solidFill>
                          <a:schemeClr val="tx1"/>
                        </a:solidFill>
                        <a:effectLst/>
                        <a:latin typeface="Constantia"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BE" sz="1500" b="0" i="0" u="none" strike="noStrike" cap="none" normalizeH="0" baseline="0" smtClean="0">
                          <a:ln>
                            <a:noFill/>
                          </a:ln>
                          <a:solidFill>
                            <a:schemeClr val="tx1"/>
                          </a:solidFill>
                          <a:effectLst/>
                          <a:latin typeface="Constantia" pitchFamily="18" charset="0"/>
                          <a:cs typeface="Arial" charset="0"/>
                        </a:rPr>
                        <a:t>Aide à domicile de qualité pour les personnes vulnérables</a:t>
                      </a:r>
                      <a:endParaRPr kumimoji="0" lang="en-US" sz="2200" b="0" i="0" u="none" strike="noStrike" cap="none" normalizeH="0" baseline="0" smtClean="0">
                        <a:ln>
                          <a:noFill/>
                        </a:ln>
                        <a:solidFill>
                          <a:schemeClr val="tx1"/>
                        </a:solidFill>
                        <a:effectLst/>
                        <a:latin typeface="Constantia"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350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nstantia" pitchFamily="18" charset="0"/>
                          <a:cs typeface="Arial" charset="0"/>
                        </a:rPr>
                        <a:t>Prestataires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BE" sz="1500" b="0" i="0" u="none" strike="noStrike" cap="none" normalizeH="0" baseline="0" smtClean="0">
                          <a:ln>
                            <a:noFill/>
                          </a:ln>
                          <a:solidFill>
                            <a:schemeClr val="tx1"/>
                          </a:solidFill>
                          <a:effectLst/>
                          <a:latin typeface="Constantia" pitchFamily="18" charset="0"/>
                          <a:cs typeface="Arial" charset="0"/>
                        </a:rPr>
                        <a:t>Agences d’intérim</a:t>
                      </a:r>
                      <a:endParaRPr kumimoji="0" lang="en-US" sz="1500" b="0" i="0" u="none" strike="noStrike" cap="none" normalizeH="0" baseline="0" smtClean="0">
                        <a:ln>
                          <a:noFill/>
                        </a:ln>
                        <a:solidFill>
                          <a:schemeClr val="tx1"/>
                        </a:solidFill>
                        <a:effectLst/>
                        <a:latin typeface="Constantia"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BE" sz="1500" b="0" i="0" u="none" strike="noStrike" cap="none" normalizeH="0" baseline="0" smtClean="0">
                          <a:ln>
                            <a:noFill/>
                          </a:ln>
                          <a:solidFill>
                            <a:schemeClr val="tx1"/>
                          </a:solidFill>
                          <a:effectLst/>
                          <a:latin typeface="Constantia" pitchFamily="18" charset="0"/>
                          <a:cs typeface="Arial" charset="0"/>
                        </a:rPr>
                        <a:t>Les autres FPO</a:t>
                      </a:r>
                      <a:endParaRPr kumimoji="0" lang="en-US" sz="1500" b="0" i="0" u="none" strike="noStrike" cap="none" normalizeH="0" baseline="0" smtClean="0">
                        <a:ln>
                          <a:noFill/>
                        </a:ln>
                        <a:solidFill>
                          <a:schemeClr val="tx1"/>
                        </a:solidFill>
                        <a:effectLst/>
                        <a:latin typeface="Constantia"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BE" sz="1500" b="0" i="0" u="none" strike="noStrike" cap="none" normalizeH="0" baseline="0" smtClean="0">
                          <a:ln>
                            <a:noFill/>
                          </a:ln>
                          <a:solidFill>
                            <a:schemeClr val="tx1"/>
                          </a:solidFill>
                          <a:effectLst/>
                          <a:latin typeface="Constantia" pitchFamily="18" charset="0"/>
                          <a:cs typeface="Arial" charset="0"/>
                        </a:rPr>
                        <a:t>Entreprises d’insertion</a:t>
                      </a:r>
                      <a:endParaRPr kumimoji="0" lang="en-US" sz="1500" b="0" i="0" u="none" strike="noStrike" cap="none" normalizeH="0" baseline="0" smtClean="0">
                        <a:ln>
                          <a:noFill/>
                        </a:ln>
                        <a:solidFill>
                          <a:schemeClr val="tx1"/>
                        </a:solidFill>
                        <a:effectLst/>
                        <a:latin typeface="Constantia"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BE" sz="1500" b="0" i="0" u="none" strike="noStrike" cap="none" normalizeH="0" baseline="0" smtClean="0">
                          <a:ln>
                            <a:noFill/>
                          </a:ln>
                          <a:solidFill>
                            <a:schemeClr val="tx1"/>
                          </a:solidFill>
                          <a:effectLst/>
                          <a:latin typeface="Constantia" pitchFamily="18" charset="0"/>
                          <a:cs typeface="Arial" charset="0"/>
                        </a:rPr>
                        <a:t>Les associations d’aide aux familles et aux personnes âgées</a:t>
                      </a:r>
                      <a:r>
                        <a:rPr kumimoji="0" lang="en-US" sz="2200" b="0" i="0" u="none" strike="noStrike" cap="none" normalizeH="0" baseline="0" smtClean="0">
                          <a:ln>
                            <a:noFill/>
                          </a:ln>
                          <a:solidFill>
                            <a:schemeClr val="tx1"/>
                          </a:solidFill>
                          <a:effectLst/>
                          <a:latin typeface="Constantia" pitchFamily="18" charset="0"/>
                          <a:cs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395288" y="188913"/>
            <a:ext cx="8229600" cy="1143000"/>
          </a:xfrm>
        </p:spPr>
        <p:txBody>
          <a:bodyPr/>
          <a:lstStyle/>
          <a:p>
            <a:pPr algn="ctr" eaLnBrk="1" hangingPunct="1"/>
            <a:r>
              <a:rPr lang="fr-BE" u="sng" smtClean="0"/>
              <a:t>Plan</a:t>
            </a:r>
            <a:endParaRPr lang="fr-FR" u="sng" smtClean="0"/>
          </a:p>
        </p:txBody>
      </p:sp>
      <p:sp>
        <p:nvSpPr>
          <p:cNvPr id="26626" name="Rectangle 3"/>
          <p:cNvSpPr>
            <a:spLocks noGrp="1" noChangeArrowheads="1"/>
          </p:cNvSpPr>
          <p:nvPr>
            <p:ph idx="1"/>
          </p:nvPr>
        </p:nvSpPr>
        <p:spPr>
          <a:xfrm>
            <a:off x="431800" y="1412875"/>
            <a:ext cx="8712200" cy="4852988"/>
          </a:xfrm>
        </p:spPr>
        <p:txBody>
          <a:bodyPr/>
          <a:lstStyle/>
          <a:p>
            <a:pPr marL="46038" indent="-46038" eaLnBrk="1" hangingPunct="1">
              <a:buFont typeface="Wingdings" pitchFamily="2" charset="2"/>
              <a:buNone/>
            </a:pPr>
            <a:r>
              <a:rPr lang="fr-BE" sz="3200" smtClean="0"/>
              <a:t>1) Introduction</a:t>
            </a:r>
            <a:br>
              <a:rPr lang="fr-BE" sz="3200" smtClean="0"/>
            </a:br>
            <a:endParaRPr lang="fr-BE" sz="800" smtClean="0"/>
          </a:p>
          <a:p>
            <a:pPr marL="46038" indent="-46038" eaLnBrk="1" hangingPunct="1">
              <a:buFont typeface="Wingdings" pitchFamily="2" charset="2"/>
              <a:buNone/>
            </a:pPr>
            <a:r>
              <a:rPr lang="fr-BE" sz="3200" smtClean="0"/>
              <a:t>2) Cadre théorique:</a:t>
            </a:r>
            <a:r>
              <a:rPr lang="fr-BE" sz="800" smtClean="0"/>
              <a:t/>
            </a:r>
            <a:br>
              <a:rPr lang="fr-BE" sz="800" smtClean="0"/>
            </a:br>
            <a:r>
              <a:rPr lang="fr-BE" sz="800" smtClean="0"/>
              <a:t> </a:t>
            </a:r>
          </a:p>
          <a:p>
            <a:pPr marL="46038" indent="-46038" eaLnBrk="1" hangingPunct="1">
              <a:buFont typeface="Wingdings" pitchFamily="2" charset="2"/>
              <a:buNone/>
            </a:pPr>
            <a:r>
              <a:rPr lang="fr-BE" sz="2800" smtClean="0"/>
              <a:t>		1. La mission de l’organisation </a:t>
            </a:r>
          </a:p>
          <a:p>
            <a:pPr marL="46038" indent="-46038" eaLnBrk="1" hangingPunct="1">
              <a:buFont typeface="Wingdings" pitchFamily="2" charset="2"/>
              <a:buNone/>
            </a:pPr>
            <a:r>
              <a:rPr lang="fr-BE" sz="2800" smtClean="0"/>
              <a:t>		2. Les motivations des travailleurs</a:t>
            </a:r>
          </a:p>
          <a:p>
            <a:pPr marL="46038" indent="-46038" eaLnBrk="1" hangingPunct="1">
              <a:buFont typeface="Wingdings 2" pitchFamily="18" charset="2"/>
              <a:buNone/>
            </a:pPr>
            <a:r>
              <a:rPr lang="fr-BE" sz="2800" smtClean="0"/>
              <a:t>		3. Les principes du secteur d’économie social</a:t>
            </a:r>
            <a:br>
              <a:rPr lang="fr-BE" sz="2800" smtClean="0"/>
            </a:br>
            <a:endParaRPr lang="fr-BE" sz="800" smtClean="0"/>
          </a:p>
          <a:p>
            <a:pPr marL="46038" indent="-46038" eaLnBrk="1" hangingPunct="1">
              <a:buFont typeface="Wingdings" pitchFamily="2" charset="2"/>
              <a:buNone/>
            </a:pPr>
            <a:r>
              <a:rPr lang="fr-BE" sz="3200" smtClean="0"/>
              <a:t>3) Formulations d’hypothèses</a:t>
            </a:r>
            <a:br>
              <a:rPr lang="fr-BE" sz="3200" smtClean="0"/>
            </a:br>
            <a:endParaRPr lang="fr-BE" sz="800" smtClean="0"/>
          </a:p>
          <a:p>
            <a:pPr marL="46038" indent="-46038" eaLnBrk="1" hangingPunct="1">
              <a:buFont typeface="Wingdings" pitchFamily="2" charset="2"/>
              <a:buNone/>
            </a:pPr>
            <a:r>
              <a:rPr lang="fr-BE" sz="3200" smtClean="0"/>
              <a:t>4) Premiers résultats</a:t>
            </a:r>
          </a:p>
          <a:p>
            <a:pPr marL="46038" indent="-46038" eaLnBrk="1" hangingPunct="1">
              <a:buFont typeface="Wingdings" pitchFamily="2" charset="2"/>
              <a:buNone/>
            </a:pPr>
            <a:endParaRPr lang="fr-BE" sz="320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idx="4294967295"/>
          </p:nvPr>
        </p:nvSpPr>
        <p:spPr>
          <a:xfrm>
            <a:off x="468313" y="260350"/>
            <a:ext cx="8229600" cy="1143000"/>
          </a:xfrm>
        </p:spPr>
        <p:txBody>
          <a:bodyPr/>
          <a:lstStyle/>
          <a:p>
            <a:pPr algn="ctr" eaLnBrk="1" hangingPunct="1"/>
            <a:r>
              <a:rPr lang="fr-BE" smtClean="0"/>
              <a:t> 4) Les premières observations</a:t>
            </a:r>
            <a:endParaRPr lang="fr-FR" smtClean="0"/>
          </a:p>
        </p:txBody>
      </p:sp>
      <p:sp>
        <p:nvSpPr>
          <p:cNvPr id="62467" name="Rectangle 3"/>
          <p:cNvSpPr>
            <a:spLocks noGrp="1"/>
          </p:cNvSpPr>
          <p:nvPr>
            <p:ph type="body" idx="4294967295"/>
          </p:nvPr>
        </p:nvSpPr>
        <p:spPr>
          <a:xfrm>
            <a:off x="684213" y="1628775"/>
            <a:ext cx="8002587" cy="4695825"/>
          </a:xfrm>
        </p:spPr>
        <p:txBody>
          <a:bodyPr/>
          <a:lstStyle/>
          <a:p>
            <a:pPr eaLnBrk="1" hangingPunct="1"/>
            <a:r>
              <a:rPr lang="fr-FR" b="1" smtClean="0"/>
              <a:t>H2:  </a:t>
            </a:r>
            <a:r>
              <a:rPr lang="fr-BE" smtClean="0"/>
              <a:t>La qualité de l’emploi dans les FPO diffère de 	celles des OES</a:t>
            </a:r>
            <a:endParaRPr lang="fr-BE" b="1" u="sng" smtClean="0"/>
          </a:p>
          <a:p>
            <a:pPr eaLnBrk="1" hangingPunct="1">
              <a:buFont typeface="Wingdings 2" pitchFamily="18" charset="2"/>
              <a:buNone/>
            </a:pPr>
            <a:r>
              <a:rPr lang="fr-BE" sz="800" b="1" smtClean="0"/>
              <a:t>	</a:t>
            </a:r>
          </a:p>
          <a:p>
            <a:pPr eaLnBrk="1" hangingPunct="1">
              <a:buFont typeface="Wingdings 2" pitchFamily="18" charset="2"/>
              <a:buNone/>
            </a:pPr>
            <a:r>
              <a:rPr lang="fr-BE" b="1" smtClean="0"/>
              <a:t>	</a:t>
            </a:r>
            <a:r>
              <a:rPr lang="fr-BE" b="1" u="sng" smtClean="0"/>
              <a:t>Job quality:</a:t>
            </a:r>
            <a:endParaRPr lang="fr-FR" b="1" u="sng" smtClean="0"/>
          </a:p>
        </p:txBody>
      </p:sp>
      <p:graphicFrame>
        <p:nvGraphicFramePr>
          <p:cNvPr id="58389" name="Group 21"/>
          <p:cNvGraphicFramePr>
            <a:graphicFrameLocks noGrp="1"/>
          </p:cNvGraphicFramePr>
          <p:nvPr/>
        </p:nvGraphicFramePr>
        <p:xfrm>
          <a:off x="971550" y="3429000"/>
          <a:ext cx="7885113" cy="2736850"/>
        </p:xfrm>
        <a:graphic>
          <a:graphicData uri="http://schemas.openxmlformats.org/drawingml/2006/table">
            <a:tbl>
              <a:tblPr/>
              <a:tblGrid>
                <a:gridCol w="1079500"/>
                <a:gridCol w="2305050"/>
                <a:gridCol w="2447925"/>
                <a:gridCol w="2052638"/>
              </a:tblGrid>
              <a:tr h="6953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700" b="1" i="0" u="none" strike="noStrike" cap="none" normalizeH="0" baseline="0" smtClean="0">
                        <a:ln>
                          <a:noFill/>
                        </a:ln>
                        <a:solidFill>
                          <a:srgbClr val="FFFFFF"/>
                        </a:solidFill>
                        <a:effectLst/>
                        <a:latin typeface="Constantia" pitchFamily="18" charset="0"/>
                        <a:cs typeface="Arial" charset="0"/>
                      </a:endParaRP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58BB8"/>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100" b="1" i="0" u="none" strike="noStrike" cap="none" normalizeH="0" baseline="0" smtClean="0">
                          <a:ln>
                            <a:noFill/>
                          </a:ln>
                          <a:solidFill>
                            <a:srgbClr val="FFFFFF"/>
                          </a:solidFill>
                          <a:effectLst/>
                          <a:latin typeface="Constantia" pitchFamily="18" charset="0"/>
                          <a:cs typeface="Arial" charset="0"/>
                        </a:rPr>
                        <a:t>EI</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100" b="1" i="0" u="none" strike="noStrike" cap="none" normalizeH="0" baseline="0" smtClean="0">
                          <a:ln>
                            <a:noFill/>
                          </a:ln>
                          <a:solidFill>
                            <a:srgbClr val="FFFFFF"/>
                          </a:solidFill>
                          <a:effectLst/>
                          <a:latin typeface="Constantia" pitchFamily="18" charset="0"/>
                          <a:cs typeface="Arial" charset="0"/>
                        </a:rPr>
                        <a:t>Aide-familiale</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100" b="1" i="0" u="none" strike="noStrike" cap="none" normalizeH="0" baseline="0" smtClean="0">
                          <a:ln>
                            <a:noFill/>
                          </a:ln>
                          <a:solidFill>
                            <a:srgbClr val="FFFFFF"/>
                          </a:solidFill>
                          <a:effectLst/>
                          <a:latin typeface="Constantia" pitchFamily="18" charset="0"/>
                          <a:cs typeface="Arial" charset="0"/>
                        </a:rPr>
                        <a:t>FPO</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0415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1700" b="1" i="0" u="none" strike="noStrike" cap="none" normalizeH="0" baseline="0" smtClean="0">
                          <a:ln>
                            <a:noFill/>
                          </a:ln>
                          <a:solidFill>
                            <a:srgbClr val="FFFFFF"/>
                          </a:solidFill>
                          <a:effectLst/>
                          <a:latin typeface="Constantia" pitchFamily="18" charset="0"/>
                          <a:cs typeface="Arial" charset="0"/>
                        </a:rPr>
                        <a:t>(+)</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ts val="600"/>
                        </a:spcAft>
                        <a:buClrTx/>
                        <a:buSzTx/>
                        <a:buFontTx/>
                        <a:buChar char="-"/>
                        <a:tabLst/>
                      </a:pPr>
                      <a:r>
                        <a:rPr kumimoji="0" lang="fr-FR" sz="1700" b="0" i="0" u="none" strike="noStrike" cap="none" normalizeH="0" baseline="0" smtClean="0">
                          <a:ln>
                            <a:noFill/>
                          </a:ln>
                          <a:solidFill>
                            <a:srgbClr val="000000"/>
                          </a:solidFill>
                          <a:effectLst/>
                          <a:latin typeface="Constantia" pitchFamily="18" charset="0"/>
                          <a:cs typeface="Arial" charset="0"/>
                        </a:rPr>
                        <a:t> Formations</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fr-FR" sz="1700" b="0" i="0" u="none" strike="noStrike" cap="none" normalizeH="0" baseline="0" smtClean="0">
                          <a:ln>
                            <a:noFill/>
                          </a:ln>
                          <a:solidFill>
                            <a:srgbClr val="000000"/>
                          </a:solidFill>
                          <a:effectLst/>
                          <a:latin typeface="Constantia" pitchFamily="18" charset="0"/>
                          <a:cs typeface="Arial" charset="0"/>
                        </a:rPr>
                        <a:t> Aspects relationnels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700" b="0" i="0" u="none" strike="noStrike" cap="none" normalizeH="0" baseline="0" smtClean="0">
                          <a:ln>
                            <a:noFill/>
                          </a:ln>
                          <a:solidFill>
                            <a:srgbClr val="000000"/>
                          </a:solidFill>
                          <a:effectLst/>
                          <a:latin typeface="Constantia" pitchFamily="18" charset="0"/>
                          <a:cs typeface="Arial" charset="0"/>
                        </a:rPr>
                        <a:t>- Conditions matériels   de travail</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700" b="0" i="0" u="none" strike="noStrike" cap="none" normalizeH="0" baseline="0" smtClean="0">
                          <a:ln>
                            <a:noFill/>
                          </a:ln>
                          <a:solidFill>
                            <a:srgbClr val="000000"/>
                          </a:solidFill>
                          <a:effectLst/>
                          <a:latin typeface="Constantia" pitchFamily="18" charset="0"/>
                          <a:cs typeface="Arial" charset="0"/>
                        </a:rPr>
                        <a:t>- Sécurité d’emploi</a:t>
                      </a:r>
                    </a:p>
                  </a:txBody>
                  <a:tcPr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F7"/>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700" b="0" i="0" u="none" strike="noStrike" cap="none" normalizeH="0" baseline="0" smtClean="0">
                        <a:ln>
                          <a:noFill/>
                        </a:ln>
                        <a:solidFill>
                          <a:srgbClr val="000000"/>
                        </a:solidFill>
                        <a:effectLst/>
                        <a:latin typeface="Constantia"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700" b="0" i="0" u="none" strike="noStrike" cap="none" normalizeH="0" baseline="0" smtClean="0">
                        <a:ln>
                          <a:noFill/>
                        </a:ln>
                        <a:solidFill>
                          <a:srgbClr val="000000"/>
                        </a:solidFill>
                        <a:effectLst/>
                        <a:latin typeface="Constantia"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700" b="0" i="0" u="none" strike="noStrike" cap="none" normalizeH="0" baseline="0" smtClean="0">
                          <a:ln>
                            <a:noFill/>
                          </a:ln>
                          <a:solidFill>
                            <a:srgbClr val="000000"/>
                          </a:solidFill>
                          <a:effectLst/>
                          <a:latin typeface="Constantia" pitchFamily="18" charset="0"/>
                          <a:cs typeface="Arial" charset="0"/>
                        </a:rPr>
                        <a:t>- Salaire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700" b="0" i="0" u="none" strike="noStrike" cap="none" normalizeH="0" baseline="0" smtClean="0">
                          <a:ln>
                            <a:noFill/>
                          </a:ln>
                          <a:solidFill>
                            <a:srgbClr val="000000"/>
                          </a:solidFill>
                          <a:effectLst/>
                          <a:latin typeface="Constantia" pitchFamily="18" charset="0"/>
                          <a:cs typeface="Arial" charset="0"/>
                        </a:rPr>
                        <a:t>- Opportunités de  carrière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F7"/>
                    </a:solidFill>
                  </a:tcPr>
                </a:tc>
                <a:tc>
                  <a:txBody>
                    <a:bodyPr/>
                    <a:lstStyle/>
                    <a:p>
                      <a:pPr marL="174625" marR="0" lvl="0" indent="-174625" algn="l" defTabSz="914400" rtl="0" eaLnBrk="0" fontAlgn="base" latinLnBrk="0" hangingPunct="0">
                        <a:lnSpc>
                          <a:spcPct val="100000"/>
                        </a:lnSpc>
                        <a:spcBef>
                          <a:spcPct val="0"/>
                        </a:spcBef>
                        <a:spcAft>
                          <a:spcPct val="0"/>
                        </a:spcAft>
                        <a:buClrTx/>
                        <a:buSzTx/>
                        <a:buFontTx/>
                        <a:buNone/>
                        <a:tabLst>
                          <a:tab pos="174625" algn="l"/>
                          <a:tab pos="263525" algn="l"/>
                        </a:tabLst>
                      </a:pPr>
                      <a:endParaRPr kumimoji="0" lang="fr-FR" sz="1700" b="0" i="0" u="none" strike="noStrike" cap="none" normalizeH="0" baseline="0" smtClean="0">
                        <a:ln>
                          <a:noFill/>
                        </a:ln>
                        <a:solidFill>
                          <a:srgbClr val="000000"/>
                        </a:solidFill>
                        <a:effectLst/>
                        <a:latin typeface="Constantia" pitchFamily="18" charset="0"/>
                        <a:cs typeface="Arial" charset="0"/>
                      </a:endParaRPr>
                    </a:p>
                    <a:p>
                      <a:pPr marL="174625" marR="0" lvl="0" indent="-174625" algn="l" defTabSz="914400" rtl="0" eaLnBrk="0" fontAlgn="base" latinLnBrk="0" hangingPunct="0">
                        <a:lnSpc>
                          <a:spcPct val="100000"/>
                        </a:lnSpc>
                        <a:spcBef>
                          <a:spcPct val="0"/>
                        </a:spcBef>
                        <a:spcAft>
                          <a:spcPct val="0"/>
                        </a:spcAft>
                        <a:buClrTx/>
                        <a:buSzTx/>
                        <a:buFontTx/>
                        <a:buNone/>
                        <a:tabLst>
                          <a:tab pos="174625" algn="l"/>
                          <a:tab pos="263525" algn="l"/>
                        </a:tabLst>
                      </a:pPr>
                      <a:endParaRPr kumimoji="0" lang="fr-FR" sz="1700" b="0" i="0" u="none" strike="noStrike" cap="none" normalizeH="0" baseline="0" smtClean="0">
                        <a:ln>
                          <a:noFill/>
                        </a:ln>
                        <a:solidFill>
                          <a:srgbClr val="000000"/>
                        </a:solidFill>
                        <a:effectLst/>
                        <a:latin typeface="Constantia" pitchFamily="18" charset="0"/>
                        <a:cs typeface="Arial" charset="0"/>
                      </a:endParaRPr>
                    </a:p>
                    <a:p>
                      <a:pPr marL="174625" marR="0" lvl="0" indent="-174625" algn="ctr" defTabSz="914400" rtl="0" eaLnBrk="0" fontAlgn="base" latinLnBrk="0" hangingPunct="0">
                        <a:lnSpc>
                          <a:spcPct val="100000"/>
                        </a:lnSpc>
                        <a:spcBef>
                          <a:spcPct val="0"/>
                        </a:spcBef>
                        <a:spcAft>
                          <a:spcPct val="0"/>
                        </a:spcAft>
                        <a:buClrTx/>
                        <a:buSzTx/>
                        <a:buFontTx/>
                        <a:buNone/>
                        <a:tabLst>
                          <a:tab pos="174625" algn="l"/>
                          <a:tab pos="263525" algn="l"/>
                        </a:tabLst>
                      </a:pPr>
                      <a:r>
                        <a:rPr kumimoji="0" lang="fr-FR" sz="1700" b="0" i="0" u="none" strike="noStrike" cap="none" normalizeH="0" baseline="0" smtClean="0">
                          <a:ln>
                            <a:noFill/>
                          </a:ln>
                          <a:solidFill>
                            <a:srgbClr val="000000"/>
                          </a:solidFill>
                          <a:effectLst/>
                          <a:latin typeface="Constantia" pitchFamily="18" charset="0"/>
                          <a:cs typeface="Arial" charset="0"/>
                        </a:rPr>
                        <a:t>   SITUATIONS VARIABLES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F7"/>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p:cNvSpPr>
          <p:nvPr>
            <p:ph type="title" idx="4294967295"/>
          </p:nvPr>
        </p:nvSpPr>
        <p:spPr>
          <a:xfrm>
            <a:off x="468313" y="260350"/>
            <a:ext cx="8229600" cy="1143000"/>
          </a:xfrm>
        </p:spPr>
        <p:txBody>
          <a:bodyPr/>
          <a:lstStyle/>
          <a:p>
            <a:pPr algn="ctr" eaLnBrk="1" hangingPunct="1"/>
            <a:r>
              <a:rPr lang="fr-BE" smtClean="0"/>
              <a:t> 4) Les premières observations</a:t>
            </a:r>
            <a:endParaRPr lang="fr-FR" smtClean="0"/>
          </a:p>
        </p:txBody>
      </p:sp>
      <p:sp>
        <p:nvSpPr>
          <p:cNvPr id="64515" name="Rectangle 3"/>
          <p:cNvSpPr>
            <a:spLocks noGrp="1"/>
          </p:cNvSpPr>
          <p:nvPr>
            <p:ph type="body" idx="4294967295"/>
          </p:nvPr>
        </p:nvSpPr>
        <p:spPr>
          <a:xfrm>
            <a:off x="684213" y="1628775"/>
            <a:ext cx="8002587" cy="4695825"/>
          </a:xfrm>
        </p:spPr>
        <p:txBody>
          <a:bodyPr/>
          <a:lstStyle/>
          <a:p>
            <a:pPr marL="630238" lvl="2" indent="-271463" algn="just" eaLnBrk="1" hangingPunct="1">
              <a:lnSpc>
                <a:spcPct val="90000"/>
              </a:lnSpc>
            </a:pPr>
            <a:r>
              <a:rPr lang="fr-FR" sz="2600" b="1" smtClean="0"/>
              <a:t>H1.1: </a:t>
            </a:r>
            <a:r>
              <a:rPr lang="fr-BE" sz="2600" smtClean="0"/>
              <a:t>Les motivations des travailleurs peu qualifiés à leur entrée dans l’organisation diffèrent significativement entre For Profit et Économie sociale</a:t>
            </a:r>
            <a:r>
              <a:rPr lang="fr-BE" smtClean="0"/>
              <a:t>                 </a:t>
            </a:r>
            <a:r>
              <a:rPr lang="fr-BE" sz="600" b="1" smtClean="0"/>
              <a:t>	</a:t>
            </a:r>
          </a:p>
          <a:p>
            <a:pPr marL="0" indent="0" algn="just" eaLnBrk="1" hangingPunct="1">
              <a:lnSpc>
                <a:spcPct val="90000"/>
              </a:lnSpc>
              <a:buFont typeface="Wingdings 2" pitchFamily="18" charset="2"/>
              <a:buNone/>
            </a:pPr>
            <a:endParaRPr lang="fr-BE" sz="800" b="1" smtClean="0"/>
          </a:p>
          <a:p>
            <a:pPr marL="0" indent="0" algn="just" eaLnBrk="1" hangingPunct="1">
              <a:lnSpc>
                <a:spcPct val="90000"/>
              </a:lnSpc>
              <a:buFont typeface="Wingdings 2" pitchFamily="18" charset="2"/>
              <a:buNone/>
            </a:pPr>
            <a:r>
              <a:rPr lang="fr-BE" b="1" u="sng" smtClean="0"/>
              <a:t>Modèle d’(auto)-sélection:</a:t>
            </a:r>
          </a:p>
          <a:p>
            <a:pPr marL="0" indent="0" algn="just" eaLnBrk="1" hangingPunct="1">
              <a:lnSpc>
                <a:spcPct val="90000"/>
              </a:lnSpc>
              <a:buFont typeface="Wingdings 2" pitchFamily="18" charset="2"/>
              <a:buNone/>
            </a:pPr>
            <a:r>
              <a:rPr lang="fr-FR" smtClean="0"/>
              <a:t>Nos premières analyses semblent montrer que les  OES attirent des travailleurs peu qualifiés avec des motivations qui n’ont rien de spécifiques.</a:t>
            </a:r>
          </a:p>
          <a:p>
            <a:pPr marL="0" indent="0" algn="just" eaLnBrk="1" hangingPunct="1">
              <a:lnSpc>
                <a:spcPct val="90000"/>
              </a:lnSpc>
              <a:buFont typeface="Wingdings 2" pitchFamily="18" charset="2"/>
              <a:buNone/>
            </a:pPr>
            <a:endParaRPr lang="fr-FR" sz="800" smtClean="0"/>
          </a:p>
          <a:p>
            <a:pPr marL="0" indent="0" algn="just" eaLnBrk="1" hangingPunct="1">
              <a:lnSpc>
                <a:spcPct val="90000"/>
              </a:lnSpc>
              <a:buFont typeface="Wingdings 2" pitchFamily="18" charset="2"/>
              <a:buNone/>
            </a:pPr>
            <a:r>
              <a:rPr lang="fr-FR" smtClean="0">
                <a:sym typeface="Wingdings" pitchFamily="2" charset="2"/>
              </a:rPr>
              <a:t>	La mission ou le statut de l’organisation ne 	semble pas être un critère déterminant pour le 	travailleur dans le choix d’une entreprise</a:t>
            </a:r>
            <a:r>
              <a:rPr lang="fr-FR" smtClean="0">
                <a:solidFill>
                  <a:srgbClr val="FF0000"/>
                </a:solidFill>
                <a:sym typeface="Wingdings" pitchFamily="2" charset="2"/>
              </a:rPr>
              <a:t> </a:t>
            </a:r>
            <a:endParaRPr lang="fr-FR" smtClean="0">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re 1"/>
          <p:cNvSpPr>
            <a:spLocks noGrp="1"/>
          </p:cNvSpPr>
          <p:nvPr>
            <p:ph type="title" idx="4294967295"/>
          </p:nvPr>
        </p:nvSpPr>
        <p:spPr/>
        <p:txBody>
          <a:bodyPr/>
          <a:lstStyle/>
          <a:p>
            <a:pPr algn="ctr" eaLnBrk="1" hangingPunct="1"/>
            <a:endParaRPr lang="en-US" smtClean="0"/>
          </a:p>
        </p:txBody>
      </p:sp>
      <p:sp>
        <p:nvSpPr>
          <p:cNvPr id="66563" name="Espace réservé du contenu 2"/>
          <p:cNvSpPr>
            <a:spLocks noGrp="1"/>
          </p:cNvSpPr>
          <p:nvPr>
            <p:ph idx="4294967295"/>
          </p:nvPr>
        </p:nvSpPr>
        <p:spPr/>
        <p:txBody>
          <a:bodyPr/>
          <a:lstStyle/>
          <a:p>
            <a:pPr marL="0" indent="0" algn="ctr" eaLnBrk="1" hangingPunct="1">
              <a:buFont typeface="Wingdings 2" pitchFamily="18" charset="2"/>
              <a:buNone/>
            </a:pPr>
            <a:endParaRPr lang="en-US" sz="4000" smtClean="0"/>
          </a:p>
          <a:p>
            <a:pPr marL="0" indent="0" algn="ctr" eaLnBrk="1" hangingPunct="1">
              <a:buFont typeface="Wingdings 2" pitchFamily="18" charset="2"/>
              <a:buNone/>
            </a:pPr>
            <a:r>
              <a:rPr lang="en-US" sz="4000" smtClean="0"/>
              <a:t>MERCI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395288" y="188913"/>
            <a:ext cx="8229600" cy="1143000"/>
          </a:xfrm>
        </p:spPr>
        <p:txBody>
          <a:bodyPr/>
          <a:lstStyle/>
          <a:p>
            <a:pPr algn="ctr" eaLnBrk="1" hangingPunct="1"/>
            <a:r>
              <a:rPr lang="fr-BE" smtClean="0"/>
              <a:t>1) Introduction</a:t>
            </a:r>
            <a:endParaRPr lang="fr-FR" smtClean="0"/>
          </a:p>
        </p:txBody>
      </p:sp>
      <p:sp>
        <p:nvSpPr>
          <p:cNvPr id="27650" name="Rectangle 3"/>
          <p:cNvSpPr>
            <a:spLocks noGrp="1" noChangeArrowheads="1"/>
          </p:cNvSpPr>
          <p:nvPr>
            <p:ph idx="1"/>
          </p:nvPr>
        </p:nvSpPr>
        <p:spPr>
          <a:xfrm>
            <a:off x="468313" y="1412875"/>
            <a:ext cx="8229600" cy="5210175"/>
          </a:xfrm>
        </p:spPr>
        <p:txBody>
          <a:bodyPr/>
          <a:lstStyle/>
          <a:p>
            <a:pPr marL="90488" indent="0" algn="just" eaLnBrk="1" hangingPunct="1">
              <a:lnSpc>
                <a:spcPct val="80000"/>
              </a:lnSpc>
              <a:buFont typeface="Wingdings 2" pitchFamily="18" charset="2"/>
              <a:buNone/>
            </a:pPr>
            <a:r>
              <a:rPr lang="fr-BE" sz="2800" b="1" u="sng" smtClean="0"/>
              <a:t>Contexte:</a:t>
            </a:r>
          </a:p>
          <a:p>
            <a:pPr marL="90488" indent="0" algn="just" eaLnBrk="1" hangingPunct="1">
              <a:lnSpc>
                <a:spcPct val="80000"/>
              </a:lnSpc>
              <a:buFont typeface="Wingdings" pitchFamily="2" charset="2"/>
              <a:buNone/>
            </a:pPr>
            <a:endParaRPr lang="fr-BE" sz="1200" smtClean="0"/>
          </a:p>
          <a:p>
            <a:pPr marL="788988" lvl="1" indent="-519113" algn="just" eaLnBrk="1" hangingPunct="1">
              <a:lnSpc>
                <a:spcPct val="80000"/>
              </a:lnSpc>
              <a:buClr>
                <a:srgbClr val="0F6FC6"/>
              </a:buClr>
            </a:pPr>
            <a:r>
              <a:rPr lang="fr-BE" sz="2600" smtClean="0">
                <a:solidFill>
                  <a:srgbClr val="000000"/>
                </a:solidFill>
                <a:sym typeface="Wingdings" pitchFamily="2" charset="2"/>
              </a:rPr>
              <a:t>L’intégration professionnelle et la cohésion sociale</a:t>
            </a:r>
          </a:p>
          <a:p>
            <a:pPr marL="788988" lvl="1" indent="-519113" algn="just" eaLnBrk="1" hangingPunct="1">
              <a:lnSpc>
                <a:spcPct val="80000"/>
              </a:lnSpc>
              <a:buClr>
                <a:srgbClr val="0F6FC6"/>
              </a:buClr>
              <a:buFont typeface="Wingdings 2" pitchFamily="18" charset="2"/>
              <a:buNone/>
            </a:pPr>
            <a:endParaRPr lang="fr-BE" sz="800" smtClean="0">
              <a:sym typeface="Wingdings" pitchFamily="2" charset="2"/>
            </a:endParaRPr>
          </a:p>
          <a:p>
            <a:pPr marL="788988" lvl="1" indent="-519113" algn="just" eaLnBrk="1" hangingPunct="1">
              <a:lnSpc>
                <a:spcPct val="80000"/>
              </a:lnSpc>
            </a:pPr>
            <a:r>
              <a:rPr lang="fr-BE" sz="2600" smtClean="0"/>
              <a:t>U.E.: Taux de chômage élevé et création d’emplois précaires et non-standard</a:t>
            </a:r>
          </a:p>
          <a:p>
            <a:pPr marL="788988" lvl="1" indent="-519113" algn="just" eaLnBrk="1" hangingPunct="1">
              <a:lnSpc>
                <a:spcPct val="80000"/>
              </a:lnSpc>
              <a:buFont typeface="Wingdings 2" pitchFamily="18" charset="2"/>
              <a:buNone/>
            </a:pPr>
            <a:endParaRPr lang="fr-BE" sz="800" smtClean="0">
              <a:sym typeface="Wingdings" pitchFamily="2" charset="2"/>
            </a:endParaRPr>
          </a:p>
          <a:p>
            <a:pPr marL="788988" lvl="1" indent="-519113" algn="just" eaLnBrk="1" hangingPunct="1">
              <a:lnSpc>
                <a:spcPct val="80000"/>
              </a:lnSpc>
            </a:pPr>
            <a:r>
              <a:rPr lang="fr-BE" sz="2600" smtClean="0">
                <a:sym typeface="Wingdings" pitchFamily="2" charset="2"/>
              </a:rPr>
              <a:t>Service à la personne: passage d’une mode de régulation tutélaire à quasi-marchand</a:t>
            </a:r>
          </a:p>
          <a:p>
            <a:pPr marL="788988" lvl="1" indent="-519113" algn="just" eaLnBrk="1" hangingPunct="1">
              <a:lnSpc>
                <a:spcPct val="80000"/>
              </a:lnSpc>
              <a:buFont typeface="Wingdings 2" pitchFamily="18" charset="2"/>
              <a:buNone/>
            </a:pPr>
            <a:endParaRPr lang="fr-BE" sz="1600" b="1" u="sng" smtClean="0"/>
          </a:p>
          <a:p>
            <a:pPr marL="788988" lvl="1" indent="-519113" algn="just" eaLnBrk="1" hangingPunct="1">
              <a:lnSpc>
                <a:spcPct val="80000"/>
              </a:lnSpc>
              <a:buFont typeface="Wingdings 2" pitchFamily="18" charset="2"/>
              <a:buNone/>
            </a:pPr>
            <a:r>
              <a:rPr lang="fr-BE" sz="2600" b="1" u="sng" smtClean="0"/>
              <a:t>Question de recherche:</a:t>
            </a:r>
            <a:endParaRPr lang="fr-BE" sz="1100" smtClean="0"/>
          </a:p>
          <a:p>
            <a:pPr marL="788988" lvl="1" indent="-519113" algn="just" eaLnBrk="1" hangingPunct="1">
              <a:lnSpc>
                <a:spcPct val="80000"/>
              </a:lnSpc>
              <a:buFont typeface="Wingdings 2" pitchFamily="18" charset="2"/>
              <a:buNone/>
            </a:pPr>
            <a:endParaRPr lang="fr-BE" sz="1100" smtClean="0"/>
          </a:p>
          <a:p>
            <a:pPr marL="90488" indent="0" algn="just" eaLnBrk="1" hangingPunct="1">
              <a:lnSpc>
                <a:spcPct val="90000"/>
              </a:lnSpc>
              <a:buFont typeface="Wingdings 2" pitchFamily="18" charset="2"/>
              <a:buNone/>
            </a:pPr>
            <a:r>
              <a:rPr lang="fr-BE" sz="2400" smtClean="0">
                <a:sym typeface="Wingdings" pitchFamily="2" charset="2"/>
              </a:rPr>
              <a:t>        La mission d’une organisation a-t-elle un impact sur   	  qualité d’emploi des travailleurs peu-qualifiés? </a:t>
            </a:r>
            <a:endParaRPr lang="fr-BE" sz="240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611188" y="333375"/>
            <a:ext cx="8137525" cy="366713"/>
          </a:xfrm>
          <a:prstGeom prst="rect">
            <a:avLst/>
          </a:prstGeom>
          <a:noFill/>
          <a:ln w="9525">
            <a:noFill/>
            <a:miter lim="800000"/>
            <a:headEnd/>
            <a:tailEnd/>
          </a:ln>
        </p:spPr>
        <p:txBody>
          <a:bodyPr>
            <a:spAutoFit/>
          </a:bodyPr>
          <a:lstStyle/>
          <a:p>
            <a:pPr algn="ctr">
              <a:spcBef>
                <a:spcPct val="50000"/>
              </a:spcBef>
            </a:pPr>
            <a:endParaRPr lang="en-US"/>
          </a:p>
        </p:txBody>
      </p:sp>
      <p:sp>
        <p:nvSpPr>
          <p:cNvPr id="29698" name="Text Box 3"/>
          <p:cNvSpPr txBox="1">
            <a:spLocks noChangeArrowheads="1"/>
          </p:cNvSpPr>
          <p:nvPr/>
        </p:nvSpPr>
        <p:spPr bwMode="auto">
          <a:xfrm>
            <a:off x="755650" y="333375"/>
            <a:ext cx="7991475" cy="3529013"/>
          </a:xfrm>
          <a:prstGeom prst="rect">
            <a:avLst/>
          </a:prstGeom>
          <a:noFill/>
          <a:ln w="9525">
            <a:noFill/>
            <a:miter lim="800000"/>
            <a:headEnd/>
            <a:tailEnd/>
          </a:ln>
        </p:spPr>
        <p:txBody>
          <a:bodyPr>
            <a:spAutoFit/>
          </a:bodyPr>
          <a:lstStyle/>
          <a:p>
            <a:pPr algn="ctr">
              <a:spcBef>
                <a:spcPct val="50000"/>
              </a:spcBef>
            </a:pPr>
            <a:endParaRPr lang="fr-BE"/>
          </a:p>
          <a:p>
            <a:pPr algn="ctr">
              <a:spcBef>
                <a:spcPct val="50000"/>
              </a:spcBef>
            </a:pPr>
            <a:endParaRPr lang="fr-BE"/>
          </a:p>
          <a:p>
            <a:pPr algn="ctr">
              <a:spcBef>
                <a:spcPct val="50000"/>
              </a:spcBef>
            </a:pPr>
            <a:endParaRPr lang="fr-BE"/>
          </a:p>
          <a:p>
            <a:pPr algn="ctr">
              <a:spcBef>
                <a:spcPct val="50000"/>
              </a:spcBef>
            </a:pPr>
            <a:endParaRPr lang="fr-BE"/>
          </a:p>
          <a:p>
            <a:pPr algn="ctr">
              <a:spcBef>
                <a:spcPct val="50000"/>
              </a:spcBef>
            </a:pPr>
            <a:endParaRPr lang="fr-BE"/>
          </a:p>
          <a:p>
            <a:pPr algn="ctr">
              <a:spcBef>
                <a:spcPct val="50000"/>
              </a:spcBef>
            </a:pPr>
            <a:r>
              <a:rPr lang="en-US" sz="4800"/>
              <a:t>2) Cadre théorique</a:t>
            </a:r>
          </a:p>
          <a:p>
            <a:pPr algn="ctr">
              <a:spcBef>
                <a:spcPct val="50000"/>
              </a:spcBef>
            </a:pPr>
            <a:endParaRPr lang="fr-F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a:xfrm>
            <a:off x="468313" y="476250"/>
            <a:ext cx="8362950" cy="1143000"/>
          </a:xfrm>
        </p:spPr>
        <p:txBody>
          <a:bodyPr/>
          <a:lstStyle/>
          <a:p>
            <a:pPr algn="ctr" eaLnBrk="1" hangingPunct="1"/>
            <a:r>
              <a:rPr lang="en-US" sz="4900" smtClean="0"/>
              <a:t>2.1. La mission de l’organisation</a:t>
            </a:r>
          </a:p>
        </p:txBody>
      </p:sp>
      <p:sp>
        <p:nvSpPr>
          <p:cNvPr id="30722" name="Rectangle 3"/>
          <p:cNvSpPr>
            <a:spLocks noGrp="1" noChangeArrowheads="1"/>
          </p:cNvSpPr>
          <p:nvPr>
            <p:ph idx="4294967295"/>
          </p:nvPr>
        </p:nvSpPr>
        <p:spPr/>
        <p:txBody>
          <a:bodyPr/>
          <a:lstStyle/>
          <a:p>
            <a:pPr eaLnBrk="1" hangingPunct="1"/>
            <a:r>
              <a:rPr lang="fr-BE" u="sng" smtClean="0"/>
              <a:t>FPO</a:t>
            </a:r>
            <a:r>
              <a:rPr lang="fr-BE" smtClean="0"/>
              <a:t>:</a:t>
            </a:r>
          </a:p>
          <a:p>
            <a:pPr eaLnBrk="1" hangingPunct="1">
              <a:buFont typeface="Wingdings" pitchFamily="2" charset="2"/>
              <a:buNone/>
            </a:pPr>
            <a:endParaRPr lang="fr-BE" sz="900" smtClean="0"/>
          </a:p>
          <a:p>
            <a:pPr eaLnBrk="1" hangingPunct="1">
              <a:buFont typeface="Wingdings" pitchFamily="2" charset="2"/>
              <a:buNone/>
            </a:pPr>
            <a:r>
              <a:rPr lang="fr-BE" smtClean="0"/>
              <a:t>		Maximisation du profit</a:t>
            </a:r>
          </a:p>
          <a:p>
            <a:pPr eaLnBrk="1" hangingPunct="1">
              <a:buFont typeface="Wingdings 2" pitchFamily="18" charset="2"/>
              <a:buNone/>
            </a:pPr>
            <a:endParaRPr lang="fr-BE" sz="900" smtClean="0"/>
          </a:p>
          <a:p>
            <a:pPr eaLnBrk="1" hangingPunct="1"/>
            <a:r>
              <a:rPr lang="en-US" u="sng" smtClean="0"/>
              <a:t>Social organization missions</a:t>
            </a:r>
          </a:p>
          <a:p>
            <a:pPr eaLnBrk="1" hangingPunct="1">
              <a:buFont typeface="Wingdings" pitchFamily="2" charset="2"/>
              <a:buNone/>
            </a:pPr>
            <a:endParaRPr lang="fr-BE" sz="900" u="sng" smtClean="0"/>
          </a:p>
          <a:p>
            <a:pPr eaLnBrk="1" hangingPunct="1">
              <a:buFont typeface="Wingdings 2" pitchFamily="18" charset="2"/>
              <a:buNone/>
            </a:pPr>
            <a:r>
              <a:rPr lang="fr-BE" smtClean="0"/>
              <a:t>		</a:t>
            </a:r>
            <a:r>
              <a:rPr lang="en-US" smtClean="0"/>
              <a:t>Finalité sociale </a:t>
            </a:r>
          </a:p>
          <a:p>
            <a:pPr eaLnBrk="1" hangingPunct="1">
              <a:buFont typeface="Wingdings 2" pitchFamily="18" charset="2"/>
              <a:buNone/>
            </a:pPr>
            <a:r>
              <a:rPr lang="en-US" smtClean="0"/>
              <a:t>		Mais une multiplicité de missions </a:t>
            </a:r>
            <a:r>
              <a:rPr lang="en-US" sz="2000" smtClean="0"/>
              <a:t>(développement 	durable, emploi, logement, santé, inégalités Nord- Sud, …) </a:t>
            </a:r>
            <a:endParaRPr lang="en-US" smtClean="0"/>
          </a:p>
          <a:p>
            <a:pPr eaLnBrk="1" hangingPunct="1">
              <a:buFont typeface="Wingdings" pitchFamily="2" charset="2"/>
              <a:buNone/>
            </a:pPr>
            <a:endParaRPr lang="fr-BE" sz="900" smtClean="0"/>
          </a:p>
          <a:p>
            <a:pPr eaLnBrk="1" hangingPunct="1">
              <a:buFont typeface="Wingdings" pitchFamily="2" charset="2"/>
              <a:buNone/>
            </a:pPr>
            <a:r>
              <a:rPr lang="fr-BE" smtClean="0"/>
              <a:t>		</a:t>
            </a:r>
          </a:p>
          <a:p>
            <a:pPr lvl="1" eaLnBrk="1" hangingPunct="1"/>
            <a:endParaRPr lang="fr-FR"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idx="4294967295"/>
          </p:nvPr>
        </p:nvSpPr>
        <p:spPr>
          <a:xfrm>
            <a:off x="179388" y="333375"/>
            <a:ext cx="8713787" cy="1143000"/>
          </a:xfrm>
        </p:spPr>
        <p:txBody>
          <a:bodyPr/>
          <a:lstStyle/>
          <a:p>
            <a:pPr algn="ctr" eaLnBrk="1" hangingPunct="1"/>
            <a:r>
              <a:rPr lang="en-US" sz="4500" smtClean="0"/>
              <a:t>2.1. La mission de l’organisation </a:t>
            </a:r>
            <a:r>
              <a:rPr lang="en-US" sz="4000" smtClean="0"/>
              <a:t>(2)</a:t>
            </a:r>
            <a:endParaRPr lang="fr-FR" sz="4000" smtClean="0"/>
          </a:p>
        </p:txBody>
      </p:sp>
      <p:sp>
        <p:nvSpPr>
          <p:cNvPr id="32770" name="Rectangle 3"/>
          <p:cNvSpPr>
            <a:spLocks noGrp="1"/>
          </p:cNvSpPr>
          <p:nvPr>
            <p:ph type="body" idx="4294967295"/>
          </p:nvPr>
        </p:nvSpPr>
        <p:spPr>
          <a:xfrm>
            <a:off x="457200" y="1628775"/>
            <a:ext cx="8229600" cy="4695825"/>
          </a:xfrm>
        </p:spPr>
        <p:txBody>
          <a:bodyPr/>
          <a:lstStyle/>
          <a:p>
            <a:pPr algn="ctr" eaLnBrk="1" hangingPunct="1">
              <a:buFont typeface="Wingdings" pitchFamily="2" charset="2"/>
              <a:buNone/>
            </a:pPr>
            <a:r>
              <a:rPr lang="en-US" sz="3200" b="1" u="sng" smtClean="0"/>
              <a:t>La structure d’incitants:</a:t>
            </a:r>
            <a:endParaRPr lang="fr-BE" sz="3200" b="1" u="sng" smtClean="0"/>
          </a:p>
          <a:p>
            <a:pPr eaLnBrk="1" hangingPunct="1"/>
            <a:r>
              <a:rPr lang="fr-BE" sz="2800" smtClean="0"/>
              <a:t>Objectif:</a:t>
            </a:r>
            <a:r>
              <a:rPr lang="fr-BE" sz="2000" smtClean="0"/>
              <a:t> Motiver les travailleurs à adopter un comportement cohérent avec la mission de l’organisation</a:t>
            </a:r>
            <a:r>
              <a:rPr lang="en-US" sz="2000" smtClean="0"/>
              <a:t>. </a:t>
            </a:r>
            <a:r>
              <a:rPr lang="fr-BE" sz="1000" smtClean="0"/>
              <a:t>(</a:t>
            </a:r>
            <a:r>
              <a:rPr lang="fr-BE" sz="1200" smtClean="0"/>
              <a:t>Fehr &amp; Schmidt, 2001)</a:t>
            </a:r>
            <a:endParaRPr lang="fr-BE" sz="800" smtClean="0"/>
          </a:p>
          <a:p>
            <a:pPr eaLnBrk="1" hangingPunct="1">
              <a:buFont typeface="Wingdings" pitchFamily="2" charset="2"/>
              <a:buNone/>
            </a:pPr>
            <a:endParaRPr lang="fr-BE" sz="1000" smtClean="0">
              <a:sym typeface="Wingdings" pitchFamily="2" charset="2"/>
            </a:endParaRPr>
          </a:p>
          <a:p>
            <a:pPr eaLnBrk="1" hangingPunct="1"/>
            <a:r>
              <a:rPr lang="en-US" sz="2800" u="sng" smtClean="0"/>
              <a:t>4 catégories d’incitants </a:t>
            </a:r>
            <a:r>
              <a:rPr lang="en-US" sz="2800" smtClean="0"/>
              <a:t>:</a:t>
            </a:r>
            <a:r>
              <a:rPr lang="en-US" sz="2000" smtClean="0"/>
              <a:t> </a:t>
            </a:r>
            <a:r>
              <a:rPr lang="fr-BE" sz="1000" smtClean="0"/>
              <a:t>(</a:t>
            </a:r>
            <a:r>
              <a:rPr lang="fr-BE" sz="1200" smtClean="0"/>
              <a:t>Borzaga &amp; Tortia, 2006)</a:t>
            </a:r>
          </a:p>
          <a:p>
            <a:pPr lvl="1" eaLnBrk="1" hangingPunct="1"/>
            <a:r>
              <a:rPr lang="en-US" sz="2100" b="1" smtClean="0"/>
              <a:t>Economique </a:t>
            </a:r>
            <a:r>
              <a:rPr lang="en-US" sz="2100" smtClean="0"/>
              <a:t>(salaire, bonus, … )</a:t>
            </a:r>
          </a:p>
          <a:p>
            <a:pPr lvl="1" eaLnBrk="1" hangingPunct="1"/>
            <a:r>
              <a:rPr lang="en-US" sz="2100" b="1" smtClean="0"/>
              <a:t>Extrinsèque </a:t>
            </a:r>
            <a:r>
              <a:rPr lang="en-US" sz="2100" smtClean="0"/>
              <a:t>(sécurité d’emploi, formations, conditions matérielles de travail, …) </a:t>
            </a:r>
          </a:p>
          <a:p>
            <a:pPr lvl="1" eaLnBrk="1" hangingPunct="1"/>
            <a:r>
              <a:rPr lang="en-US" sz="2100" b="1" smtClean="0"/>
              <a:t>Aspects relationnels </a:t>
            </a:r>
          </a:p>
          <a:p>
            <a:pPr lvl="1" eaLnBrk="1" hangingPunct="1"/>
            <a:r>
              <a:rPr lang="en-US" sz="2100" b="1" smtClean="0"/>
              <a:t>Procédures </a:t>
            </a:r>
            <a:r>
              <a:rPr lang="en-US" sz="2100" smtClean="0"/>
              <a:t>(autonomie, variété et créativité de la tâche,…)</a:t>
            </a:r>
            <a:endParaRPr lang="en-US" smtClean="0"/>
          </a:p>
          <a:p>
            <a:pPr eaLnBrk="1" hangingPunct="1">
              <a:buFont typeface="Wingdings 2" pitchFamily="18" charset="2"/>
              <a:buNone/>
            </a:pPr>
            <a:r>
              <a:rPr lang="fr-BE" sz="2800" smtClean="0">
                <a:sym typeface="Wingdings" pitchFamily="2" charset="2"/>
              </a:rPr>
              <a:t> </a:t>
            </a:r>
            <a:r>
              <a:rPr lang="en-US" sz="2800" smtClean="0">
                <a:sym typeface="Wingdings" pitchFamily="2" charset="2"/>
              </a:rPr>
              <a:t>La mission </a:t>
            </a:r>
            <a:r>
              <a:rPr lang="en-US" sz="2800" smtClean="0">
                <a:solidFill>
                  <a:srgbClr val="FF0000"/>
                </a:solidFill>
                <a:sym typeface="Wingdings" pitchFamily="2" charset="2"/>
              </a:rPr>
              <a:t>façonne</a:t>
            </a:r>
            <a:r>
              <a:rPr lang="en-US" sz="2800" smtClean="0">
                <a:sym typeface="Wingdings" pitchFamily="2" charset="2"/>
              </a:rPr>
              <a:t> la structure d’incitants</a:t>
            </a:r>
            <a:endParaRPr lang="fr-FR" sz="2800" smtClean="0">
              <a:sym typeface="Wingdings" pitchFamily="2" charset="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idx="4294967295"/>
          </p:nvPr>
        </p:nvSpPr>
        <p:spPr>
          <a:xfrm>
            <a:off x="250825" y="765175"/>
            <a:ext cx="8569325" cy="563563"/>
          </a:xfrm>
        </p:spPr>
        <p:txBody>
          <a:bodyPr/>
          <a:lstStyle/>
          <a:p>
            <a:pPr algn="ctr" eaLnBrk="1" hangingPunct="1"/>
            <a:r>
              <a:rPr lang="en-US" sz="4500" smtClean="0"/>
              <a:t>2.1. La mission de l’organisation </a:t>
            </a:r>
            <a:r>
              <a:rPr lang="en-US" sz="4000" smtClean="0"/>
              <a:t>(3)</a:t>
            </a:r>
            <a:endParaRPr lang="fr-FR" sz="4000" smtClean="0"/>
          </a:p>
        </p:txBody>
      </p:sp>
      <p:sp>
        <p:nvSpPr>
          <p:cNvPr id="33794" name="Rectangle 3"/>
          <p:cNvSpPr>
            <a:spLocks noGrp="1" noChangeArrowheads="1"/>
          </p:cNvSpPr>
          <p:nvPr>
            <p:ph idx="4294967295"/>
          </p:nvPr>
        </p:nvSpPr>
        <p:spPr>
          <a:xfrm>
            <a:off x="468313" y="1557338"/>
            <a:ext cx="8229600" cy="4967287"/>
          </a:xfrm>
        </p:spPr>
        <p:txBody>
          <a:bodyPr/>
          <a:lstStyle/>
          <a:p>
            <a:pPr eaLnBrk="1" hangingPunct="1">
              <a:lnSpc>
                <a:spcPct val="80000"/>
              </a:lnSpc>
              <a:buFont typeface="Wingdings 2" pitchFamily="18" charset="2"/>
              <a:buNone/>
            </a:pPr>
            <a:endParaRPr lang="en-US" sz="800" b="1" smtClean="0"/>
          </a:p>
          <a:p>
            <a:pPr eaLnBrk="1" hangingPunct="1">
              <a:lnSpc>
                <a:spcPct val="80000"/>
              </a:lnSpc>
            </a:pPr>
            <a:r>
              <a:rPr lang="fr-BE" sz="2800" b="1" smtClean="0"/>
              <a:t>FPO encouragent leurs travailleurs à être le plus efficace possible. </a:t>
            </a:r>
            <a:endParaRPr lang="fr-BE" sz="2800" smtClean="0"/>
          </a:p>
          <a:p>
            <a:pPr eaLnBrk="1" hangingPunct="1">
              <a:lnSpc>
                <a:spcPct val="80000"/>
              </a:lnSpc>
              <a:buFont typeface="Wingdings" pitchFamily="2" charset="2"/>
              <a:buNone/>
            </a:pPr>
            <a:r>
              <a:rPr lang="fr-BE" sz="2800" smtClean="0"/>
              <a:t>  		</a:t>
            </a:r>
            <a:r>
              <a:rPr lang="fr-BE" sz="2400" smtClean="0">
                <a:sym typeface="Wingdings" pitchFamily="2" charset="2"/>
              </a:rPr>
              <a:t> Utilisation d’incitants reliés aux performances 	financières de l’organisation, tel que les bonus ou 	autres types de compensations calculés sur base 	de la 	performance </a:t>
            </a:r>
            <a:r>
              <a:rPr lang="fr-BE" sz="1200" smtClean="0">
                <a:sym typeface="Wingdings" pitchFamily="2" charset="2"/>
              </a:rPr>
              <a:t>(Devaro &amp; Brookshire, 2007)</a:t>
            </a:r>
          </a:p>
          <a:p>
            <a:pPr eaLnBrk="1" hangingPunct="1">
              <a:lnSpc>
                <a:spcPct val="80000"/>
              </a:lnSpc>
              <a:buFont typeface="Wingdings" pitchFamily="2" charset="2"/>
              <a:buNone/>
            </a:pPr>
            <a:endParaRPr lang="fr-BE" sz="1200" smtClean="0">
              <a:sym typeface="Wingdings" pitchFamily="2" charset="2"/>
            </a:endParaRPr>
          </a:p>
          <a:p>
            <a:pPr algn="just" eaLnBrk="1" hangingPunct="1">
              <a:lnSpc>
                <a:spcPct val="80000"/>
              </a:lnSpc>
            </a:pPr>
            <a:r>
              <a:rPr lang="fr-BE" sz="2800" b="1" smtClean="0"/>
              <a:t>Les OES encouragent leurs travailleurs à être motivés par le caractère social de la mission</a:t>
            </a:r>
            <a:endParaRPr lang="fr-BE" sz="2800" smtClean="0"/>
          </a:p>
          <a:p>
            <a:pPr eaLnBrk="1" hangingPunct="1">
              <a:lnSpc>
                <a:spcPct val="80000"/>
              </a:lnSpc>
              <a:buFont typeface="Wingdings 2" pitchFamily="18" charset="2"/>
              <a:buNone/>
            </a:pPr>
            <a:r>
              <a:rPr lang="fr-BE" sz="2400" smtClean="0">
                <a:sym typeface="Wingdings" pitchFamily="2" charset="2"/>
              </a:rPr>
              <a:t>		Utilisation d’incitants non-monétaires reliés aux 	performances sociales</a:t>
            </a:r>
            <a:r>
              <a:rPr lang="fr-BE" sz="2800" smtClean="0">
                <a:sym typeface="Wingdings" pitchFamily="2" charset="2"/>
              </a:rPr>
              <a:t> </a:t>
            </a:r>
            <a:r>
              <a:rPr lang="fr-BE" sz="1200" smtClean="0">
                <a:sym typeface="Wingdings" pitchFamily="2" charset="2"/>
              </a:rPr>
              <a:t>(Benz,2005; Borzaga &amp; Tortia, 2006)</a:t>
            </a:r>
          </a:p>
          <a:p>
            <a:pPr eaLnBrk="1" hangingPunct="1">
              <a:lnSpc>
                <a:spcPct val="80000"/>
              </a:lnSpc>
              <a:buFont typeface="Wingdings 2" pitchFamily="18" charset="2"/>
              <a:buNone/>
            </a:pPr>
            <a:endParaRPr lang="fr-BE" sz="2800" smtClean="0">
              <a:sym typeface="Wingdings" pitchFamily="2" charset="2"/>
            </a:endParaRPr>
          </a:p>
          <a:p>
            <a:pPr algn="ctr" eaLnBrk="1" hangingPunct="1">
              <a:lnSpc>
                <a:spcPct val="80000"/>
              </a:lnSpc>
              <a:buFont typeface="Wingdings 2" pitchFamily="18" charset="2"/>
              <a:buNone/>
            </a:pPr>
            <a:r>
              <a:rPr lang="fr-BE" sz="2800" smtClean="0">
                <a:sym typeface="Wingdings" pitchFamily="2" charset="2"/>
              </a:rPr>
              <a:t>Attention! Les OES peuvent avoir des missions qui diffèrent</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re 1"/>
          <p:cNvSpPr>
            <a:spLocks noGrp="1"/>
          </p:cNvSpPr>
          <p:nvPr>
            <p:ph type="title" idx="4294967295"/>
          </p:nvPr>
        </p:nvSpPr>
        <p:spPr>
          <a:xfrm>
            <a:off x="539750" y="188913"/>
            <a:ext cx="8208963" cy="1143000"/>
          </a:xfrm>
        </p:spPr>
        <p:txBody>
          <a:bodyPr/>
          <a:lstStyle/>
          <a:p>
            <a:pPr algn="ctr" eaLnBrk="1" hangingPunct="1"/>
            <a:r>
              <a:rPr lang="en-US" sz="4500" smtClean="0"/>
              <a:t>2.1. La mission de l’organisation </a:t>
            </a:r>
            <a:r>
              <a:rPr lang="en-US" sz="4000" smtClean="0"/>
              <a:t>(4)</a:t>
            </a:r>
            <a:endParaRPr lang="fr-BE" sz="4000" smtClean="0"/>
          </a:p>
        </p:txBody>
      </p:sp>
      <p:sp>
        <p:nvSpPr>
          <p:cNvPr id="10" name="ZoneTexte 9"/>
          <p:cNvSpPr txBox="1"/>
          <p:nvPr/>
        </p:nvSpPr>
        <p:spPr>
          <a:xfrm>
            <a:off x="6659563" y="2133600"/>
            <a:ext cx="1584325" cy="941388"/>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defRPr/>
            </a:pPr>
            <a:endParaRPr lang="fr-BE" b="1" dirty="0"/>
          </a:p>
          <a:p>
            <a:pPr>
              <a:defRPr/>
            </a:pPr>
            <a:r>
              <a:rPr lang="fr-BE" b="1" dirty="0">
                <a:latin typeface="Verdana" pitchFamily="34" charset="0"/>
                <a:ea typeface="Verdana" pitchFamily="34" charset="0"/>
                <a:cs typeface="Verdana" pitchFamily="34" charset="0"/>
              </a:rPr>
              <a:t>MISSIONS</a:t>
            </a:r>
          </a:p>
          <a:p>
            <a:pPr>
              <a:defRPr/>
            </a:pPr>
            <a:endParaRPr lang="fr-BE" b="1" dirty="0"/>
          </a:p>
        </p:txBody>
      </p:sp>
      <p:sp>
        <p:nvSpPr>
          <p:cNvPr id="35843" name="ZoneTexte 1"/>
          <p:cNvSpPr txBox="1">
            <a:spLocks noChangeArrowheads="1"/>
          </p:cNvSpPr>
          <p:nvPr/>
        </p:nvSpPr>
        <p:spPr bwMode="auto">
          <a:xfrm>
            <a:off x="6300788" y="3603625"/>
            <a:ext cx="1871662" cy="369888"/>
          </a:xfrm>
          <a:prstGeom prst="rect">
            <a:avLst/>
          </a:prstGeom>
          <a:noFill/>
          <a:ln w="9525">
            <a:noFill/>
            <a:miter lim="800000"/>
            <a:headEnd/>
            <a:tailEnd/>
          </a:ln>
        </p:spPr>
        <p:txBody>
          <a:bodyPr>
            <a:spAutoFit/>
          </a:bodyPr>
          <a:lstStyle/>
          <a:p>
            <a:endParaRPr lang="fr-BE"/>
          </a:p>
        </p:txBody>
      </p:sp>
      <p:sp>
        <p:nvSpPr>
          <p:cNvPr id="16" name="Virage 15"/>
          <p:cNvSpPr/>
          <p:nvPr/>
        </p:nvSpPr>
        <p:spPr>
          <a:xfrm rot="10800000">
            <a:off x="6011863" y="3357563"/>
            <a:ext cx="1582737" cy="1120775"/>
          </a:xfrm>
          <a:prstGeom prst="bentArrow">
            <a:avLst>
              <a:gd name="adj1" fmla="val 25000"/>
              <a:gd name="adj2" fmla="val 25000"/>
              <a:gd name="adj3" fmla="val 25000"/>
              <a:gd name="adj4" fmla="val 362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dirty="0">
              <a:solidFill>
                <a:schemeClr val="tx1"/>
              </a:solidFill>
            </a:endParaRPr>
          </a:p>
        </p:txBody>
      </p:sp>
      <p:sp>
        <p:nvSpPr>
          <p:cNvPr id="14" name="ZoneTexte 13"/>
          <p:cNvSpPr txBox="1"/>
          <p:nvPr/>
        </p:nvSpPr>
        <p:spPr>
          <a:xfrm>
            <a:off x="3924300" y="3213100"/>
            <a:ext cx="1944688" cy="1781175"/>
          </a:xfrm>
          <a:prstGeom prst="rect">
            <a:avLst/>
          </a:prstGeom>
          <a:solidFill>
            <a:schemeClr val="accent2">
              <a:lumMod val="20000"/>
              <a:lumOff val="80000"/>
            </a:schemeClr>
          </a:solidFill>
          <a:ln w="28575">
            <a:solidFill>
              <a:schemeClr val="tx1"/>
            </a:solidFill>
          </a:ln>
        </p:spPr>
        <p:txBody>
          <a:bodyPr>
            <a:spAutoFit/>
          </a:bodyPr>
          <a:lstStyle/>
          <a:p>
            <a:pPr algn="ctr">
              <a:defRPr/>
            </a:pPr>
            <a:r>
              <a:rPr lang="fr-BE" b="1">
                <a:latin typeface="Verdana" pitchFamily="34" charset="0"/>
              </a:rPr>
              <a:t>STRUCTURE D’INCITANTS</a:t>
            </a:r>
          </a:p>
          <a:p>
            <a:pPr>
              <a:defRPr/>
            </a:pPr>
            <a:endParaRPr lang="fr-BE" sz="800" b="1">
              <a:latin typeface="Verdana" pitchFamily="34" charset="0"/>
            </a:endParaRPr>
          </a:p>
          <a:p>
            <a:pPr>
              <a:buFont typeface="Arial" charset="0"/>
              <a:buChar char="•"/>
              <a:defRPr/>
            </a:pPr>
            <a:r>
              <a:rPr lang="fr-BE" sz="1400">
                <a:latin typeface="Verdana" pitchFamily="34" charset="0"/>
              </a:rPr>
              <a:t> </a:t>
            </a:r>
            <a:r>
              <a:rPr lang="en-US" sz="1400">
                <a:latin typeface="Verdana" pitchFamily="34" charset="0"/>
              </a:rPr>
              <a:t>Economic</a:t>
            </a:r>
          </a:p>
          <a:p>
            <a:pPr>
              <a:defRPr/>
            </a:pPr>
            <a:endParaRPr lang="en-US" sz="300">
              <a:latin typeface="Verdana" pitchFamily="34" charset="0"/>
            </a:endParaRPr>
          </a:p>
          <a:p>
            <a:pPr>
              <a:buFont typeface="Arial" charset="0"/>
              <a:buChar char="•"/>
              <a:defRPr/>
            </a:pPr>
            <a:r>
              <a:rPr lang="en-US" sz="1400">
                <a:latin typeface="Verdana" pitchFamily="34" charset="0"/>
              </a:rPr>
              <a:t> Extrinsic</a:t>
            </a:r>
          </a:p>
          <a:p>
            <a:pPr>
              <a:defRPr/>
            </a:pPr>
            <a:endParaRPr lang="en-US" sz="300">
              <a:latin typeface="Verdana" pitchFamily="34" charset="0"/>
            </a:endParaRPr>
          </a:p>
          <a:p>
            <a:pPr>
              <a:buFont typeface="Arial" charset="0"/>
              <a:buChar char="•"/>
              <a:defRPr/>
            </a:pPr>
            <a:r>
              <a:rPr lang="en-US" sz="1400">
                <a:latin typeface="Verdana" pitchFamily="34" charset="0"/>
              </a:rPr>
              <a:t> Relational</a:t>
            </a:r>
          </a:p>
          <a:p>
            <a:pPr>
              <a:defRPr/>
            </a:pPr>
            <a:endParaRPr lang="en-US" sz="300">
              <a:latin typeface="Verdana" pitchFamily="34" charset="0"/>
            </a:endParaRPr>
          </a:p>
          <a:p>
            <a:pPr>
              <a:buFont typeface="Arial" charset="0"/>
              <a:buChar char="•"/>
              <a:defRPr/>
            </a:pPr>
            <a:r>
              <a:rPr lang="en-US" sz="1400">
                <a:latin typeface="Verdana" pitchFamily="34" charset="0"/>
              </a:rPr>
              <a:t> Process-related</a:t>
            </a:r>
          </a:p>
        </p:txBody>
      </p:sp>
      <p:sp>
        <p:nvSpPr>
          <p:cNvPr id="35846" name="ZoneTexte 12"/>
          <p:cNvSpPr txBox="1">
            <a:spLocks noChangeArrowheads="1"/>
          </p:cNvSpPr>
          <p:nvPr/>
        </p:nvSpPr>
        <p:spPr bwMode="auto">
          <a:xfrm>
            <a:off x="179388" y="4076700"/>
            <a:ext cx="2305050" cy="385763"/>
          </a:xfrm>
          <a:prstGeom prst="rect">
            <a:avLst/>
          </a:prstGeom>
          <a:noFill/>
          <a:ln w="19050">
            <a:solidFill>
              <a:schemeClr val="tx1"/>
            </a:solidFill>
            <a:miter lim="800000"/>
            <a:headEnd/>
            <a:tailEnd/>
          </a:ln>
        </p:spPr>
        <p:txBody>
          <a:bodyPr>
            <a:spAutoFit/>
          </a:bodyPr>
          <a:lstStyle/>
          <a:p>
            <a:r>
              <a:rPr lang="fr-BE" b="1">
                <a:latin typeface="Verdana" pitchFamily="34" charset="0"/>
              </a:rPr>
              <a:t>MOTIVATIONS</a:t>
            </a:r>
          </a:p>
        </p:txBody>
      </p:sp>
      <p:sp>
        <p:nvSpPr>
          <p:cNvPr id="15" name="Flèche droite 14"/>
          <p:cNvSpPr>
            <a:spLocks noChangeArrowheads="1"/>
          </p:cNvSpPr>
          <p:nvPr/>
        </p:nvSpPr>
        <p:spPr bwMode="auto">
          <a:xfrm rot="10800000">
            <a:off x="2627313" y="3933825"/>
            <a:ext cx="1223962" cy="576263"/>
          </a:xfrm>
          <a:prstGeom prst="rightArrow">
            <a:avLst>
              <a:gd name="adj1" fmla="val 50000"/>
              <a:gd name="adj2" fmla="val 59967"/>
            </a:avLst>
          </a:prstGeom>
          <a:solidFill>
            <a:schemeClr val="accent1"/>
          </a:solidFill>
          <a:ln w="25400" algn="ctr">
            <a:solidFill>
              <a:srgbClr val="26697A"/>
            </a:solidFill>
            <a:miter lim="800000"/>
            <a:headEnd/>
            <a:tailEnd/>
          </a:ln>
        </p:spPr>
        <p:txBody>
          <a:bodyPr rot="10800000" anchor="ctr"/>
          <a:lstStyle/>
          <a:p>
            <a:pPr algn="ctr">
              <a:defRPr/>
            </a:pPr>
            <a:endParaRPr lang="fr-BE" dirty="0">
              <a:solidFill>
                <a:schemeClr val="lt1"/>
              </a:solidFill>
              <a:latin typeface="+mn-lt"/>
              <a:cs typeface="+mn-cs"/>
            </a:endParaRPr>
          </a:p>
        </p:txBody>
      </p:sp>
      <p:sp>
        <p:nvSpPr>
          <p:cNvPr id="35848" name="Text Box 11"/>
          <p:cNvSpPr txBox="1">
            <a:spLocks noChangeArrowheads="1"/>
          </p:cNvSpPr>
          <p:nvPr/>
        </p:nvSpPr>
        <p:spPr bwMode="auto">
          <a:xfrm>
            <a:off x="3132138" y="1628775"/>
            <a:ext cx="3332162" cy="457200"/>
          </a:xfrm>
          <a:prstGeom prst="rect">
            <a:avLst/>
          </a:prstGeom>
          <a:noFill/>
          <a:ln w="9525">
            <a:noFill/>
            <a:miter lim="800000"/>
            <a:headEnd/>
            <a:tailEnd/>
          </a:ln>
        </p:spPr>
        <p:txBody>
          <a:bodyPr>
            <a:spAutoFit/>
          </a:bodyPr>
          <a:lstStyle/>
          <a:p>
            <a:r>
              <a:rPr lang="fr-BE" sz="2400" u="sng"/>
              <a:t>Modèle d’exposition</a:t>
            </a:r>
            <a:endParaRPr lang="fr-FR" sz="2400" u="sng"/>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a:xfrm>
            <a:off x="468313" y="549275"/>
            <a:ext cx="8229600" cy="1143000"/>
          </a:xfrm>
        </p:spPr>
        <p:txBody>
          <a:bodyPr/>
          <a:lstStyle/>
          <a:p>
            <a:pPr algn="ctr" eaLnBrk="1" hangingPunct="1"/>
            <a:r>
              <a:rPr lang="fr-BE" sz="4400" smtClean="0"/>
              <a:t>2.2. </a:t>
            </a:r>
            <a:r>
              <a:rPr lang="en-US" sz="4400" smtClean="0"/>
              <a:t>M</a:t>
            </a:r>
            <a:r>
              <a:rPr lang="fr-BE" sz="4400" smtClean="0"/>
              <a:t>otivations des travailleurs</a:t>
            </a:r>
            <a:endParaRPr lang="fr-FR" sz="4400" smtClean="0"/>
          </a:p>
        </p:txBody>
      </p:sp>
      <p:sp>
        <p:nvSpPr>
          <p:cNvPr id="36866" name="Rectangle 3"/>
          <p:cNvSpPr>
            <a:spLocks noGrp="1" noChangeArrowheads="1"/>
          </p:cNvSpPr>
          <p:nvPr>
            <p:ph idx="1"/>
          </p:nvPr>
        </p:nvSpPr>
        <p:spPr/>
        <p:txBody>
          <a:bodyPr/>
          <a:lstStyle/>
          <a:p>
            <a:pPr eaLnBrk="1" hangingPunct="1">
              <a:lnSpc>
                <a:spcPct val="90000"/>
              </a:lnSpc>
            </a:pPr>
            <a:r>
              <a:rPr lang="en-US" u="sng" smtClean="0"/>
              <a:t>Motivation intrinsèque</a:t>
            </a:r>
            <a:r>
              <a:rPr lang="fr-BE" u="sng" smtClean="0"/>
              <a:t>:</a:t>
            </a:r>
            <a:r>
              <a:rPr lang="fr-BE" smtClean="0"/>
              <a:t> </a:t>
            </a:r>
            <a:r>
              <a:rPr lang="fr-BE" sz="1200" smtClean="0"/>
              <a:t>(</a:t>
            </a:r>
            <a:r>
              <a:rPr lang="fr-FR" sz="1200" smtClean="0"/>
              <a:t>Benz, 2005, Besley &amp; Ghatak 2005, Frey, 1997b) </a:t>
            </a:r>
            <a:endParaRPr lang="fr-BE" sz="1200" smtClean="0"/>
          </a:p>
          <a:p>
            <a:pPr algn="just" eaLnBrk="1" hangingPunct="1">
              <a:lnSpc>
                <a:spcPct val="90000"/>
              </a:lnSpc>
              <a:buFont typeface="Wingdings" pitchFamily="2" charset="2"/>
              <a:buNone/>
            </a:pPr>
            <a:r>
              <a:rPr lang="fr-BE" smtClean="0"/>
              <a:t>   </a:t>
            </a:r>
            <a:r>
              <a:rPr lang="fr-FR" sz="2400" smtClean="0"/>
              <a:t>La motivation intrinsèque émane de la jouissance du travail en lui-même, de par le plaisir d'entreprendre des activités, de par le désir de s’impliquer dans la production d’un service de qualité et de par l’envie de promouvoir les idées supportées par la mission de l’organisation.</a:t>
            </a:r>
            <a:r>
              <a:rPr lang="en-US" smtClean="0"/>
              <a:t> </a:t>
            </a:r>
            <a:endParaRPr lang="en-US" sz="2400" smtClean="0"/>
          </a:p>
          <a:p>
            <a:pPr algn="just" eaLnBrk="1" hangingPunct="1">
              <a:lnSpc>
                <a:spcPct val="90000"/>
              </a:lnSpc>
              <a:buFont typeface="Wingdings" pitchFamily="2" charset="2"/>
              <a:buNone/>
            </a:pPr>
            <a:endParaRPr lang="fr-BE" sz="1000" smtClean="0"/>
          </a:p>
          <a:p>
            <a:pPr eaLnBrk="1" hangingPunct="1">
              <a:lnSpc>
                <a:spcPct val="90000"/>
              </a:lnSpc>
            </a:pPr>
            <a:r>
              <a:rPr lang="en-US" u="sng" smtClean="0"/>
              <a:t>Motivation extrinsèque</a:t>
            </a:r>
            <a:r>
              <a:rPr lang="fr-BE" u="sng" smtClean="0"/>
              <a:t>:</a:t>
            </a:r>
            <a:r>
              <a:rPr lang="fr-BE" smtClean="0"/>
              <a:t> </a:t>
            </a:r>
            <a:r>
              <a:rPr lang="fr-BE" sz="1400" smtClean="0"/>
              <a:t>(</a:t>
            </a:r>
            <a:r>
              <a:rPr lang="fr-FR" sz="1400" smtClean="0"/>
              <a:t>Frey 2000)</a:t>
            </a:r>
            <a:r>
              <a:rPr lang="fr-FR" smtClean="0"/>
              <a:t> </a:t>
            </a:r>
            <a:endParaRPr lang="fr-BE" u="sng" smtClean="0"/>
          </a:p>
          <a:p>
            <a:pPr algn="just" eaLnBrk="1" hangingPunct="1">
              <a:lnSpc>
                <a:spcPct val="90000"/>
              </a:lnSpc>
              <a:buFont typeface="Wingdings" pitchFamily="2" charset="2"/>
              <a:buNone/>
            </a:pPr>
            <a:r>
              <a:rPr lang="fr-BE" smtClean="0"/>
              <a:t>	</a:t>
            </a:r>
            <a:r>
              <a:rPr lang="fr-FR" smtClean="0"/>
              <a:t>Une activité qui est pratiquée pour l’obtention d’une conséquence positive (le salaire) ou pour l’évitement d’une conséquence négative (éviter une réprimande), sera dite extrinsèquement motivée </a:t>
            </a:r>
            <a:endParaRPr lang="en-US"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8969</TotalTime>
  <Words>2099</Words>
  <Application>Microsoft Office PowerPoint</Application>
  <PresentationFormat>On-screen Show (4:3)</PresentationFormat>
  <Paragraphs>268</Paragraphs>
  <Slides>22</Slides>
  <Notes>13</Notes>
  <HiddenSlides>0</HiddenSlides>
  <MMClips>0</MMClips>
  <ScaleCrop>false</ScaleCrop>
  <HeadingPairs>
    <vt:vector size="6" baseType="variant">
      <vt:variant>
        <vt:lpstr>Polices utilisées</vt:lpstr>
      </vt:variant>
      <vt:variant>
        <vt:i4>7</vt:i4>
      </vt:variant>
      <vt:variant>
        <vt:lpstr>Modèle de conception</vt:lpstr>
      </vt:variant>
      <vt:variant>
        <vt:i4>4</vt:i4>
      </vt:variant>
      <vt:variant>
        <vt:lpstr>Titres des diapositives</vt:lpstr>
      </vt:variant>
      <vt:variant>
        <vt:i4>22</vt:i4>
      </vt:variant>
    </vt:vector>
  </HeadingPairs>
  <TitlesOfParts>
    <vt:vector size="33" baseType="lpstr">
      <vt:lpstr>Arial</vt:lpstr>
      <vt:lpstr>Calibri</vt:lpstr>
      <vt:lpstr>Constantia</vt:lpstr>
      <vt:lpstr>Wingdings 2</vt:lpstr>
      <vt:lpstr>Verdana</vt:lpstr>
      <vt:lpstr>Wingdings</vt:lpstr>
      <vt:lpstr>Arial Unicode MS</vt:lpstr>
      <vt:lpstr>Débit</vt:lpstr>
      <vt:lpstr>Eclipse</vt:lpstr>
      <vt:lpstr>Débit</vt:lpstr>
      <vt:lpstr>Eclipse</vt:lpstr>
      <vt:lpstr>Les spécificités des organisations d’économie sociale: </vt:lpstr>
      <vt:lpstr>Plan</vt:lpstr>
      <vt:lpstr>1) Introduction</vt:lpstr>
      <vt:lpstr>Diapositive 4</vt:lpstr>
      <vt:lpstr>2.1. La mission de l’organisation</vt:lpstr>
      <vt:lpstr>2.1. La mission de l’organisation (2)</vt:lpstr>
      <vt:lpstr>2.1. La mission de l’organisation (3)</vt:lpstr>
      <vt:lpstr>2.1. La mission de l’organisation (4)</vt:lpstr>
      <vt:lpstr>2.2. Motivations des travailleurs</vt:lpstr>
      <vt:lpstr>2.2. Motivations des travailleurs (2)</vt:lpstr>
      <vt:lpstr>2.2. Motivations des travailleurs (3)</vt:lpstr>
      <vt:lpstr>2.2. Motivations des travailleurs (4)</vt:lpstr>
      <vt:lpstr>2.2. Motivations des travailleurs (5)</vt:lpstr>
      <vt:lpstr>2.2. Motivations des travailleurs (6)</vt:lpstr>
      <vt:lpstr>2.1. Workers’ motivations (9)</vt:lpstr>
      <vt:lpstr>Les travailleurs peu qualifiés des OES sont-ils réellement intrinsèquement motivés?</vt:lpstr>
      <vt:lpstr>2.3. Les principes du secteur de l’économie sociale</vt:lpstr>
      <vt:lpstr>3) Formulation d’hypothèses</vt:lpstr>
      <vt:lpstr>Le quasi-marché des titres-services en Belgique </vt:lpstr>
      <vt:lpstr> 4) Les premières observations</vt:lpstr>
      <vt:lpstr> 4) Les premières observations</vt:lpstr>
      <vt:lpstr>Diapositive 22</vt:lpstr>
    </vt:vector>
  </TitlesOfParts>
  <Company>Université Catholique de Louvain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Quel est l’impact de la mission de l’organisation sur l’intégration professionnelle?</dc:title>
  <dc:creator>Matrice UCL</dc:creator>
  <cp:lastModifiedBy>Matrice UCL</cp:lastModifiedBy>
  <cp:revision>137</cp:revision>
  <cp:lastPrinted>2011-07-01T15:25:40Z</cp:lastPrinted>
  <dcterms:created xsi:type="dcterms:W3CDTF">2011-03-18T15:20:25Z</dcterms:created>
  <dcterms:modified xsi:type="dcterms:W3CDTF">2012-09-12T16:40:08Z</dcterms:modified>
</cp:coreProperties>
</file>