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4" r:id="rId4"/>
    <p:sldId id="258" r:id="rId5"/>
    <p:sldId id="265" r:id="rId6"/>
    <p:sldId id="266" r:id="rId7"/>
    <p:sldId id="259" r:id="rId8"/>
    <p:sldId id="267" r:id="rId9"/>
    <p:sldId id="269" r:id="rId10"/>
    <p:sldId id="268" r:id="rId11"/>
    <p:sldId id="270" r:id="rId12"/>
    <p:sldId id="260" r:id="rId13"/>
    <p:sldId id="271" r:id="rId14"/>
    <p:sldId id="272" r:id="rId15"/>
    <p:sldId id="261" r:id="rId16"/>
    <p:sldId id="262" r:id="rId17"/>
    <p:sldId id="26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BE" sz="1400" cap="none" baseline="0"/>
              <a:t>WW1 Memory traces in Brussels Agglomeration, 1918-2023 (n = 624)</a:t>
            </a:r>
          </a:p>
        </c:rich>
      </c:tx>
      <c:layout>
        <c:manualLayout>
          <c:xMode val="edge"/>
          <c:yMode val="edge"/>
          <c:x val="0.15185099226775228"/>
          <c:y val="0.91491215069731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179-414F-A0A3-2206A332F40A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179-414F-A0A3-2206A332F40A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179-414F-A0A3-2206A332F40A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179-414F-A0A3-2206A332F40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79-414F-A0A3-2206A332F40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79-414F-A0A3-2206A332F40A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79-414F-A0A3-2206A332F40A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179-414F-A0A3-2206A332F40A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Sheet1!$B$1:$E$1</c:f>
              <c:strCache>
                <c:ptCount val="4"/>
                <c:pt idx="0">
                  <c:v>Street names</c:v>
                </c:pt>
                <c:pt idx="1">
                  <c:v>Monuments</c:v>
                </c:pt>
                <c:pt idx="2">
                  <c:v>Plaques</c:v>
                </c:pt>
                <c:pt idx="3">
                  <c:v>Others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303</c:v>
                </c:pt>
                <c:pt idx="1">
                  <c:v>124</c:v>
                </c:pt>
                <c:pt idx="2">
                  <c:v>159</c:v>
                </c:pt>
                <c:pt idx="3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179-414F-A0A3-2206A332F40A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BE" sz="1400" cap="none" baseline="0"/>
              <a:t>WW1 Memory traces in Brussels Agglomeration, 1918-2023 (n = 624)</a:t>
            </a:r>
          </a:p>
        </c:rich>
      </c:tx>
      <c:layout>
        <c:manualLayout>
          <c:xMode val="edge"/>
          <c:yMode val="edge"/>
          <c:x val="0.15185099226775228"/>
          <c:y val="0.91491215069731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319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7576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927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157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090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63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403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19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5081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142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752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095A0-F64E-46E3-9AF0-BBFD4DEAE763}" type="datetimeFigureOut">
              <a:rPr lang="fr-BE" smtClean="0"/>
              <a:t>29-05-23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778DA7E-5217-4235-ACBF-91AE73C95DC1}" type="slidenum">
              <a:rPr lang="fr-BE" smtClean="0"/>
              <a:t>‹N°›</a:t>
            </a:fld>
            <a:endParaRPr lang="fr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310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8E0DEC-7835-48BF-B37C-6A4FE21568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000" dirty="0"/>
              <a:t>Memory of the </a:t>
            </a:r>
            <a:r>
              <a:rPr lang="fr-FR" sz="4000" dirty="0" err="1"/>
              <a:t>fallen</a:t>
            </a:r>
            <a:r>
              <a:rPr lang="fr-FR" sz="4000" dirty="0"/>
              <a:t> </a:t>
            </a:r>
            <a:br>
              <a:rPr lang="fr-FR" sz="4000" dirty="0"/>
            </a:br>
            <a:r>
              <a:rPr lang="fr-FR" sz="4000" dirty="0"/>
              <a:t>in an </a:t>
            </a:r>
            <a:r>
              <a:rPr lang="fr-FR" sz="4000" dirty="0" err="1"/>
              <a:t>occupied</a:t>
            </a:r>
            <a:r>
              <a:rPr lang="fr-FR" sz="4000" dirty="0"/>
              <a:t> capital city</a:t>
            </a:r>
            <a:br>
              <a:rPr lang="fr-FR" sz="4000" dirty="0"/>
            </a:br>
            <a:br>
              <a:rPr lang="fr-FR" sz="4000" dirty="0"/>
            </a:br>
            <a:r>
              <a:rPr lang="fr-FR" sz="4000" dirty="0"/>
              <a:t>Brussels, 1918-1940</a:t>
            </a:r>
            <a:endParaRPr lang="fr-BE" sz="4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B58E2E-70C0-42AC-A85B-CA599EC726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fr-FR" dirty="0"/>
              <a:t>Emmanuel Debruyne </a:t>
            </a:r>
          </a:p>
          <a:p>
            <a:pPr algn="ctr"/>
            <a:r>
              <a:rPr lang="fr-FR" i="1" dirty="0" err="1"/>
              <a:t>Commemoration</a:t>
            </a:r>
            <a:r>
              <a:rPr lang="fr-FR" i="1" dirty="0"/>
              <a:t> &amp; </a:t>
            </a:r>
            <a:r>
              <a:rPr lang="fr-FR" i="1" dirty="0" err="1"/>
              <a:t>Heritage</a:t>
            </a:r>
            <a:r>
              <a:rPr lang="fr-FR" dirty="0"/>
              <a:t>, </a:t>
            </a:r>
            <a:r>
              <a:rPr lang="fr-FR" dirty="0" err="1"/>
              <a:t>KrakÓw</a:t>
            </a:r>
            <a:r>
              <a:rPr lang="fr-FR" dirty="0"/>
              <a:t>, 2 June 2023</a:t>
            </a: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278C78-F2A1-4E18-B7F7-696F0970C8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90" r="13184"/>
          <a:stretch/>
        </p:blipFill>
        <p:spPr>
          <a:xfrm>
            <a:off x="232079" y="1073162"/>
            <a:ext cx="2716395" cy="56636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77DEC5B-CEE8-4980-B720-29E7D577D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2103" y="6278091"/>
            <a:ext cx="1985497" cy="458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20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2. A European capital city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 central </a:t>
            </a:r>
            <a:r>
              <a:rPr lang="fr-FR" dirty="0" err="1"/>
              <a:t>garrison</a:t>
            </a:r>
            <a:r>
              <a:rPr lang="fr-FR" dirty="0"/>
              <a:t> city and a </a:t>
            </a:r>
            <a:r>
              <a:rPr lang="fr-FR" dirty="0" err="1"/>
              <a:t>gravity</a:t>
            </a:r>
            <a:r>
              <a:rPr lang="fr-FR" dirty="0"/>
              <a:t> centre for </a:t>
            </a:r>
            <a:r>
              <a:rPr lang="fr-FR" dirty="0" err="1"/>
              <a:t>military</a:t>
            </a:r>
            <a:r>
              <a:rPr lang="fr-FR" dirty="0"/>
              <a:t> </a:t>
            </a:r>
            <a:r>
              <a:rPr lang="fr-FR" dirty="0" err="1"/>
              <a:t>Belgium</a:t>
            </a: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AD5767-E4D3-4061-9292-BD1A0C7F6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241" y="2992754"/>
            <a:ext cx="2782150" cy="370662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77A57FA-2DFC-480A-B5ED-02C893A5E861}"/>
              </a:ext>
            </a:extLst>
          </p:cNvPr>
          <p:cNvSpPr txBox="1"/>
          <p:nvPr/>
        </p:nvSpPr>
        <p:spPr>
          <a:xfrm>
            <a:off x="3118052" y="5559642"/>
            <a:ext cx="3056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Monument to the 9th Line </a:t>
            </a:r>
            <a:r>
              <a:rPr lang="fr-FR" sz="1400" dirty="0" err="1"/>
              <a:t>Infantry</a:t>
            </a:r>
            <a:r>
              <a:rPr lang="fr-FR" sz="1400" dirty="0"/>
              <a:t> Rgt,</a:t>
            </a:r>
          </a:p>
          <a:p>
            <a:r>
              <a:rPr lang="fr-FR" sz="1400" dirty="0"/>
              <a:t>a unit </a:t>
            </a:r>
            <a:r>
              <a:rPr lang="fr-FR" sz="1400" dirty="0" err="1"/>
              <a:t>garrisoned</a:t>
            </a:r>
            <a:r>
              <a:rPr lang="fr-FR" sz="1400" dirty="0"/>
              <a:t> in Brussels</a:t>
            </a:r>
            <a:endParaRPr lang="fr-BE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F35E13-8789-469F-AA6E-0B710B824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17" t="2041" r="7968"/>
          <a:stretch/>
        </p:blipFill>
        <p:spPr>
          <a:xfrm>
            <a:off x="8416212" y="1077969"/>
            <a:ext cx="3630495" cy="562141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D61C43A-83AC-4A45-99BE-0E3AFDFDBAB5}"/>
              </a:ext>
            </a:extLst>
          </p:cNvPr>
          <p:cNvSpPr txBox="1"/>
          <p:nvPr/>
        </p:nvSpPr>
        <p:spPr>
          <a:xfrm>
            <a:off x="8397550" y="689203"/>
            <a:ext cx="36304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Monument to the </a:t>
            </a:r>
            <a:r>
              <a:rPr lang="fr-FR" sz="1400" dirty="0" err="1"/>
              <a:t>Belgian</a:t>
            </a:r>
            <a:r>
              <a:rPr lang="fr-FR" sz="1400" dirty="0"/>
              <a:t> </a:t>
            </a:r>
            <a:r>
              <a:rPr lang="fr-FR" sz="1400" dirty="0" err="1"/>
              <a:t>Infantry</a:t>
            </a:r>
            <a:r>
              <a:rPr lang="fr-FR" sz="1400" dirty="0"/>
              <a:t>, Brussels</a:t>
            </a: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4199932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2. A European capital city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Westernisation</a:t>
            </a:r>
            <a:r>
              <a:rPr lang="fr-FR" dirty="0"/>
              <a:t> of the </a:t>
            </a:r>
            <a:r>
              <a:rPr lang="fr-FR" dirty="0" err="1"/>
              <a:t>geographical</a:t>
            </a:r>
            <a:r>
              <a:rPr lang="fr-FR" dirty="0"/>
              <a:t> </a:t>
            </a:r>
            <a:r>
              <a:rPr lang="fr-FR" dirty="0" err="1"/>
              <a:t>imaginary</a:t>
            </a:r>
            <a:r>
              <a:rPr lang="fr-FR" dirty="0"/>
              <a:t> </a:t>
            </a:r>
            <a:r>
              <a:rPr lang="fr-FR" dirty="0" err="1"/>
              <a:t>through</a:t>
            </a:r>
            <a:r>
              <a:rPr lang="fr-FR" dirty="0"/>
              <a:t> the tribute to the </a:t>
            </a:r>
            <a:r>
              <a:rPr lang="fr-FR" dirty="0" err="1"/>
              <a:t>fallen</a:t>
            </a:r>
            <a:endParaRPr lang="fr-BE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66BC9A-A931-42D6-B3D3-CEB9BDAC1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235" y="2577839"/>
            <a:ext cx="3100777" cy="413436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B0C5E7E-1AE0-4101-B021-DACF28638858}"/>
              </a:ext>
            </a:extLst>
          </p:cNvPr>
          <p:cNvSpPr txBox="1"/>
          <p:nvPr/>
        </p:nvSpPr>
        <p:spPr>
          <a:xfrm>
            <a:off x="3387012" y="2509934"/>
            <a:ext cx="3167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Monument to the </a:t>
            </a:r>
            <a:r>
              <a:rPr lang="fr-FR" sz="1400" dirty="0" err="1"/>
              <a:t>Unknown</a:t>
            </a:r>
            <a:r>
              <a:rPr lang="fr-FR" sz="1400" dirty="0"/>
              <a:t> </a:t>
            </a:r>
            <a:r>
              <a:rPr lang="fr-FR" sz="1400" i="1" dirty="0"/>
              <a:t>Poilu</a:t>
            </a:r>
            <a:r>
              <a:rPr lang="fr-FR" sz="1400" dirty="0"/>
              <a:t>, Laeken</a:t>
            </a:r>
          </a:p>
          <a:p>
            <a:r>
              <a:rPr lang="fr-BE" sz="1400" dirty="0"/>
              <a:t>© Vincent </a:t>
            </a:r>
            <a:r>
              <a:rPr lang="fr-BE" sz="1400" dirty="0" err="1"/>
              <a:t>Vandendriessche</a:t>
            </a:r>
            <a:endParaRPr lang="fr-BE" sz="14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570124F-28EA-4B41-AAF8-521781C00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6947" y="3824847"/>
            <a:ext cx="2413615" cy="29015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FD4B46D-A8ED-4CED-91D0-B064208DF1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0024" b="14417"/>
          <a:stretch/>
        </p:blipFill>
        <p:spPr>
          <a:xfrm>
            <a:off x="8475900" y="3824846"/>
            <a:ext cx="2380693" cy="291373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2DC2C37-E0F1-4CF3-8ECC-BD3FBA1B2EDB}"/>
              </a:ext>
            </a:extLst>
          </p:cNvPr>
          <p:cNvSpPr txBox="1"/>
          <p:nvPr/>
        </p:nvSpPr>
        <p:spPr>
          <a:xfrm>
            <a:off x="5859625" y="3464470"/>
            <a:ext cx="43953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Extracts</a:t>
            </a:r>
            <a:r>
              <a:rPr lang="fr-FR" sz="1400" dirty="0"/>
              <a:t> of </a:t>
            </a:r>
            <a:r>
              <a:rPr lang="fr-FR" sz="1400" dirty="0" err="1"/>
              <a:t>maps</a:t>
            </a:r>
            <a:r>
              <a:rPr lang="fr-FR" sz="1400" dirty="0"/>
              <a:t> of Brussels, 1882 (</a:t>
            </a:r>
            <a:r>
              <a:rPr lang="fr-FR" sz="1400" dirty="0" err="1"/>
              <a:t>left</a:t>
            </a:r>
            <a:r>
              <a:rPr lang="fr-FR" sz="1400" dirty="0"/>
              <a:t>) and [1921] (right)</a:t>
            </a:r>
            <a:endParaRPr lang="fr-BE" sz="1400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436255F-29EB-4C14-B913-A6CAA0B407F0}"/>
              </a:ext>
            </a:extLst>
          </p:cNvPr>
          <p:cNvSpPr/>
          <p:nvPr/>
        </p:nvSpPr>
        <p:spPr>
          <a:xfrm>
            <a:off x="6554995" y="4572000"/>
            <a:ext cx="1478662" cy="6489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EE360B6-352C-4B78-92BF-1CA369E4F175}"/>
              </a:ext>
            </a:extLst>
          </p:cNvPr>
          <p:cNvSpPr/>
          <p:nvPr/>
        </p:nvSpPr>
        <p:spPr>
          <a:xfrm>
            <a:off x="8776269" y="4572000"/>
            <a:ext cx="1478662" cy="6489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46279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3. An occupied city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Germans</a:t>
            </a:r>
            <a:r>
              <a:rPr lang="fr-FR" dirty="0"/>
              <a:t> </a:t>
            </a:r>
            <a:r>
              <a:rPr lang="fr-FR" dirty="0" err="1"/>
              <a:t>finally</a:t>
            </a:r>
            <a:r>
              <a:rPr lang="fr-FR" dirty="0"/>
              <a:t> </a:t>
            </a:r>
            <a:r>
              <a:rPr lang="fr-FR" dirty="0" err="1"/>
              <a:t>stayed</a:t>
            </a:r>
            <a:r>
              <a:rPr lang="fr-FR" dirty="0"/>
              <a:t>: the </a:t>
            </a:r>
            <a:r>
              <a:rPr lang="fr-FR" dirty="0" err="1"/>
              <a:t>dead</a:t>
            </a:r>
            <a:r>
              <a:rPr lang="fr-FR" dirty="0"/>
              <a:t> </a:t>
            </a:r>
            <a:r>
              <a:rPr lang="fr-FR" dirty="0" err="1"/>
              <a:t>ones</a:t>
            </a: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0C2C2C-28B9-4417-B6C3-C15742C374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5"/>
          <a:stretch/>
        </p:blipFill>
        <p:spPr>
          <a:xfrm>
            <a:off x="7400101" y="2435290"/>
            <a:ext cx="2891564" cy="43333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390DD80-0673-4DF9-A262-72E936B8137D}"/>
              </a:ext>
            </a:extLst>
          </p:cNvPr>
          <p:cNvSpPr txBox="1"/>
          <p:nvPr/>
        </p:nvSpPr>
        <p:spPr>
          <a:xfrm>
            <a:off x="7345043" y="1912390"/>
            <a:ext cx="3516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German </a:t>
            </a:r>
            <a:r>
              <a:rPr lang="fr-FR" sz="1400" dirty="0" err="1"/>
              <a:t>war</a:t>
            </a:r>
            <a:r>
              <a:rPr lang="fr-FR" sz="1400" dirty="0"/>
              <a:t> </a:t>
            </a:r>
            <a:r>
              <a:rPr lang="fr-FR" sz="1400" dirty="0" err="1"/>
              <a:t>memorial</a:t>
            </a:r>
            <a:r>
              <a:rPr lang="fr-FR" sz="1400" dirty="0"/>
              <a:t>, </a:t>
            </a:r>
            <a:r>
              <a:rPr lang="fr-FR" sz="1400" dirty="0" err="1"/>
              <a:t>cemetery</a:t>
            </a:r>
            <a:r>
              <a:rPr lang="fr-FR" sz="1400" dirty="0"/>
              <a:t> of Brussels, Evere</a:t>
            </a: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2876107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3. An occupied city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heroic</a:t>
            </a:r>
            <a:r>
              <a:rPr lang="fr-FR" dirty="0"/>
              <a:t> dimension of the occupation: the </a:t>
            </a:r>
            <a:r>
              <a:rPr lang="fr-FR" dirty="0" err="1"/>
              <a:t>executed</a:t>
            </a:r>
            <a:r>
              <a:rPr lang="fr-FR" dirty="0"/>
              <a:t> </a:t>
            </a:r>
            <a:r>
              <a:rPr lang="fr-FR" dirty="0" err="1"/>
              <a:t>resistance</a:t>
            </a:r>
            <a:r>
              <a:rPr lang="fr-FR" dirty="0"/>
              <a:t> fighters</a:t>
            </a: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CDDD65D-F8E5-4564-AB16-AD61546CD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166" y="2486365"/>
            <a:ext cx="2827883" cy="42695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B61562F-6F89-46EF-9919-77D5FEE11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79" y="4469363"/>
            <a:ext cx="2462117" cy="228655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39760AB-EB80-4EBA-AD3C-DA0CD4BA9CE4}"/>
              </a:ext>
            </a:extLst>
          </p:cNvPr>
          <p:cNvSpPr txBox="1"/>
          <p:nvPr/>
        </p:nvSpPr>
        <p:spPr>
          <a:xfrm>
            <a:off x="6690049" y="5803351"/>
            <a:ext cx="2944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Monument to Gabrielle Petit, Brussels</a:t>
            </a:r>
            <a:endParaRPr lang="fr-BE" sz="14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C7C94CE-4659-48A4-B2B9-C55F01EE810F}"/>
              </a:ext>
            </a:extLst>
          </p:cNvPr>
          <p:cNvSpPr txBox="1"/>
          <p:nvPr/>
        </p:nvSpPr>
        <p:spPr>
          <a:xfrm>
            <a:off x="118479" y="3603544"/>
            <a:ext cx="28591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"... and I will show them how </a:t>
            </a:r>
          </a:p>
          <a:p>
            <a:r>
              <a:rPr lang="en-GB" sz="1400" dirty="0"/>
              <a:t>a Belgian woman knows how to die".</a:t>
            </a:r>
          </a:p>
          <a:p>
            <a:r>
              <a:rPr lang="en-GB" sz="1400" dirty="0"/>
              <a:t>Gabrielle Petit</a:t>
            </a:r>
            <a:endParaRPr lang="fr-BE" sz="14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D9E823D-22BC-4E5F-9F85-C7DEE063A5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6834" y="2486366"/>
            <a:ext cx="2379598" cy="1982998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A841834-EE79-4360-804D-0160EFE102CA}"/>
              </a:ext>
            </a:extLst>
          </p:cNvPr>
          <p:cNvCxnSpPr>
            <a:cxnSpLocks/>
          </p:cNvCxnSpPr>
          <p:nvPr/>
        </p:nvCxnSpPr>
        <p:spPr>
          <a:xfrm flipV="1">
            <a:off x="5576344" y="3069772"/>
            <a:ext cx="2379598" cy="29391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8254ADBA-5B46-45AA-987D-A5616973E0A3}"/>
              </a:ext>
            </a:extLst>
          </p:cNvPr>
          <p:cNvSpPr txBox="1"/>
          <p:nvPr/>
        </p:nvSpPr>
        <p:spPr>
          <a:xfrm>
            <a:off x="7574574" y="4451862"/>
            <a:ext cx="1526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Headband</a:t>
            </a:r>
            <a:r>
              <a:rPr lang="fr-FR" sz="1400" dirty="0"/>
              <a:t> </a:t>
            </a:r>
            <a:r>
              <a:rPr lang="fr-FR" sz="1400" dirty="0" err="1"/>
              <a:t>torn</a:t>
            </a:r>
            <a:r>
              <a:rPr lang="fr-FR" sz="1400" dirty="0"/>
              <a:t> off</a:t>
            </a:r>
            <a:endParaRPr lang="fr-BE" sz="1400" dirty="0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94B41336-9614-4E43-8DD5-C04B40D13D96}"/>
              </a:ext>
            </a:extLst>
          </p:cNvPr>
          <p:cNvCxnSpPr/>
          <p:nvPr/>
        </p:nvCxnSpPr>
        <p:spPr>
          <a:xfrm flipV="1">
            <a:off x="2580596" y="5094514"/>
            <a:ext cx="2392620" cy="37183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09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3. An occupied city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heroic</a:t>
            </a:r>
            <a:r>
              <a:rPr lang="fr-FR" dirty="0"/>
              <a:t> dimension of the occupation: the </a:t>
            </a:r>
            <a:r>
              <a:rPr lang="fr-FR" dirty="0" err="1"/>
              <a:t>executed</a:t>
            </a:r>
            <a:r>
              <a:rPr lang="fr-FR" dirty="0"/>
              <a:t> </a:t>
            </a:r>
            <a:r>
              <a:rPr lang="fr-FR" dirty="0" err="1"/>
              <a:t>resistance</a:t>
            </a:r>
            <a:r>
              <a:rPr lang="fr-FR" dirty="0"/>
              <a:t> fighters</a:t>
            </a:r>
            <a:endParaRPr lang="fr-BE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9760AB-EB80-4EBA-AD3C-DA0CD4BA9CE4}"/>
              </a:ext>
            </a:extLst>
          </p:cNvPr>
          <p:cNvSpPr txBox="1"/>
          <p:nvPr/>
        </p:nvSpPr>
        <p:spPr>
          <a:xfrm>
            <a:off x="3908637" y="5774798"/>
            <a:ext cx="2286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War</a:t>
            </a:r>
            <a:r>
              <a:rPr lang="fr-FR" sz="1400" dirty="0"/>
              <a:t> </a:t>
            </a:r>
            <a:r>
              <a:rPr lang="fr-FR" sz="1400" dirty="0" err="1"/>
              <a:t>memorial</a:t>
            </a:r>
            <a:r>
              <a:rPr lang="fr-FR" sz="1400" dirty="0"/>
              <a:t> of Anderlecht</a:t>
            </a:r>
            <a:endParaRPr lang="fr-BE" sz="1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254ADBA-5B46-45AA-987D-A5616973E0A3}"/>
              </a:ext>
            </a:extLst>
          </p:cNvPr>
          <p:cNvSpPr txBox="1"/>
          <p:nvPr/>
        </p:nvSpPr>
        <p:spPr>
          <a:xfrm>
            <a:off x="101498" y="4346302"/>
            <a:ext cx="15263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Headband</a:t>
            </a:r>
            <a:r>
              <a:rPr lang="fr-FR" sz="1400" dirty="0"/>
              <a:t> </a:t>
            </a:r>
            <a:r>
              <a:rPr lang="fr-FR" sz="1400" dirty="0" err="1"/>
              <a:t>torn</a:t>
            </a:r>
            <a:r>
              <a:rPr lang="fr-FR" sz="1400" dirty="0"/>
              <a:t> off</a:t>
            </a:r>
            <a:endParaRPr lang="fr-BE" sz="14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0397B8-3D8E-433F-9D74-F6E84F45B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373" y="2551848"/>
            <a:ext cx="1990897" cy="414695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DF3467-9C13-4B1F-B71A-EBD7DF4D3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37" y="2537969"/>
            <a:ext cx="1552504" cy="1800244"/>
          </a:xfrm>
          <a:prstGeom prst="rect">
            <a:avLst/>
          </a:prstGeom>
        </p:spPr>
      </p:pic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608CC17-1EFA-4F6E-92C2-54257D95D3CD}"/>
              </a:ext>
            </a:extLst>
          </p:cNvPr>
          <p:cNvCxnSpPr/>
          <p:nvPr/>
        </p:nvCxnSpPr>
        <p:spPr>
          <a:xfrm>
            <a:off x="912589" y="3415654"/>
            <a:ext cx="1193831" cy="6245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0F7DE14A-FE1E-4701-8B90-76FD009C44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3699" y="3539935"/>
            <a:ext cx="4156410" cy="315887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F06F472-7A68-45F9-ACC9-0D13D66239FC}"/>
              </a:ext>
            </a:extLst>
          </p:cNvPr>
          <p:cNvSpPr txBox="1"/>
          <p:nvPr/>
        </p:nvSpPr>
        <p:spPr>
          <a:xfrm>
            <a:off x="9074427" y="3261765"/>
            <a:ext cx="29830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War</a:t>
            </a:r>
            <a:r>
              <a:rPr lang="fr-FR" sz="1400" dirty="0"/>
              <a:t> </a:t>
            </a:r>
            <a:r>
              <a:rPr lang="fr-FR" sz="1400" dirty="0" err="1"/>
              <a:t>memorial</a:t>
            </a:r>
            <a:r>
              <a:rPr lang="fr-FR" sz="1400" dirty="0"/>
              <a:t> of Watermael-Boitsfort</a:t>
            </a:r>
            <a:endParaRPr lang="fr-BE" sz="140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DACE613-BE7E-46C1-804B-1A4B8894A0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2727" y="2855750"/>
            <a:ext cx="5629177" cy="470646"/>
          </a:xfrm>
          <a:prstGeom prst="rect">
            <a:avLst/>
          </a:prstGeom>
        </p:spPr>
      </p:pic>
      <p:sp>
        <p:nvSpPr>
          <p:cNvPr id="19" name="Ellipse 18">
            <a:extLst>
              <a:ext uri="{FF2B5EF4-FFF2-40B4-BE49-F238E27FC236}">
                <a16:creationId xmlns:a16="http://schemas.microsoft.com/office/drawing/2014/main" id="{0FE1730E-C64F-40AD-9FBF-B1B06F006C4E}"/>
              </a:ext>
            </a:extLst>
          </p:cNvPr>
          <p:cNvSpPr/>
          <p:nvPr/>
        </p:nvSpPr>
        <p:spPr>
          <a:xfrm>
            <a:off x="6096000" y="2817615"/>
            <a:ext cx="1629747" cy="3347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3F6EBBF9-D8DB-4B7E-8EF2-234D6D9D325F}"/>
              </a:ext>
            </a:extLst>
          </p:cNvPr>
          <p:cNvCxnSpPr>
            <a:cxnSpLocks/>
            <a:stCxn id="19" idx="4"/>
          </p:cNvCxnSpPr>
          <p:nvPr/>
        </p:nvCxnSpPr>
        <p:spPr>
          <a:xfrm>
            <a:off x="6910874" y="3152351"/>
            <a:ext cx="3142490" cy="247597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BC7C519-238E-42D1-A557-42C65AE9EB93}"/>
              </a:ext>
            </a:extLst>
          </p:cNvPr>
          <p:cNvSpPr txBox="1"/>
          <p:nvPr/>
        </p:nvSpPr>
        <p:spPr>
          <a:xfrm>
            <a:off x="4248046" y="2541498"/>
            <a:ext cx="5560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Oscar </a:t>
            </a:r>
            <a:r>
              <a:rPr lang="fr-FR" sz="1400" dirty="0" err="1"/>
              <a:t>Hernalsteens</a:t>
            </a:r>
            <a:r>
              <a:rPr lang="fr-FR" sz="1400" dirty="0"/>
              <a:t>, </a:t>
            </a:r>
            <a:r>
              <a:rPr lang="fr-FR" sz="1400" dirty="0" err="1"/>
              <a:t>executed</a:t>
            </a:r>
            <a:r>
              <a:rPr lang="fr-FR" sz="1400" dirty="0"/>
              <a:t> </a:t>
            </a:r>
            <a:r>
              <a:rPr lang="fr-FR" sz="1400" dirty="0" err="1"/>
              <a:t>resistance</a:t>
            </a:r>
            <a:r>
              <a:rPr lang="fr-FR" sz="1400" dirty="0"/>
              <a:t> fighter, </a:t>
            </a:r>
            <a:r>
              <a:rPr lang="fr-FR" sz="1400" dirty="0" err="1"/>
              <a:t>among</a:t>
            </a:r>
            <a:r>
              <a:rPr lang="fr-FR" sz="1400" dirty="0"/>
              <a:t> the </a:t>
            </a:r>
            <a:r>
              <a:rPr lang="fr-FR" sz="1400" dirty="0" err="1"/>
              <a:t>fallen</a:t>
            </a:r>
            <a:r>
              <a:rPr lang="fr-FR" sz="1400" dirty="0"/>
              <a:t> </a:t>
            </a:r>
            <a:r>
              <a:rPr lang="fr-FR" sz="1400" dirty="0" err="1"/>
              <a:t>soldiers</a:t>
            </a: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2870124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Conclusion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Memory of the </a:t>
            </a:r>
            <a:r>
              <a:rPr lang="fr-FR" dirty="0" err="1"/>
              <a:t>fallen</a:t>
            </a:r>
            <a:r>
              <a:rPr lang="fr-FR" dirty="0"/>
              <a:t> in Brussels</a:t>
            </a:r>
          </a:p>
          <a:p>
            <a:r>
              <a:rPr lang="fr-FR" dirty="0" err="1"/>
              <a:t>Particularistic</a:t>
            </a:r>
            <a:r>
              <a:rPr lang="fr-FR" dirty="0"/>
              <a:t> </a:t>
            </a:r>
            <a:r>
              <a:rPr lang="fr-FR" dirty="0" err="1"/>
              <a:t>patriotic</a:t>
            </a:r>
            <a:r>
              <a:rPr lang="fr-FR" dirty="0"/>
              <a:t> </a:t>
            </a:r>
            <a:r>
              <a:rPr lang="fr-FR" dirty="0" err="1"/>
              <a:t>memories</a:t>
            </a:r>
            <a:endParaRPr lang="fr-FR" dirty="0"/>
          </a:p>
          <a:p>
            <a:r>
              <a:rPr lang="fr-FR" dirty="0" err="1"/>
              <a:t>Integration</a:t>
            </a:r>
            <a:r>
              <a:rPr lang="fr-FR" dirty="0"/>
              <a:t> of the occupation in the national narrative</a:t>
            </a:r>
          </a:p>
          <a:p>
            <a:r>
              <a:rPr lang="fr-FR" dirty="0" err="1"/>
              <a:t>Westernisation</a:t>
            </a:r>
            <a:r>
              <a:rPr lang="fr-FR" dirty="0"/>
              <a:t> of the </a:t>
            </a:r>
            <a:r>
              <a:rPr lang="fr-FR" dirty="0" err="1"/>
              <a:t>geographical</a:t>
            </a:r>
            <a:r>
              <a:rPr lang="fr-FR" dirty="0"/>
              <a:t> </a:t>
            </a:r>
            <a:r>
              <a:rPr lang="fr-FR" dirty="0" err="1"/>
              <a:t>imaginary</a:t>
            </a:r>
            <a:endParaRPr lang="fr-FR" dirty="0"/>
          </a:p>
          <a:p>
            <a:endParaRPr lang="fr-FR" dirty="0"/>
          </a:p>
          <a:p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831B49-DAFC-4757-AF16-6576932ED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7495" y="670976"/>
            <a:ext cx="4479315" cy="597241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8136FF-719C-418E-9428-4AB7A4449E25}"/>
              </a:ext>
            </a:extLst>
          </p:cNvPr>
          <p:cNvSpPr txBox="1"/>
          <p:nvPr/>
        </p:nvSpPr>
        <p:spPr>
          <a:xfrm>
            <a:off x="7360820" y="315030"/>
            <a:ext cx="2286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War</a:t>
            </a:r>
            <a:r>
              <a:rPr lang="fr-FR" sz="1400" dirty="0"/>
              <a:t> </a:t>
            </a:r>
            <a:r>
              <a:rPr lang="fr-FR" sz="1400" dirty="0" err="1"/>
              <a:t>memorial</a:t>
            </a:r>
            <a:r>
              <a:rPr lang="fr-FR" sz="1400" dirty="0"/>
              <a:t> of Anderlecht</a:t>
            </a:r>
            <a:endParaRPr lang="fr-BE" sz="14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A928E8-F1B3-45E1-AAAD-C6C5A5056E62}"/>
              </a:ext>
            </a:extLst>
          </p:cNvPr>
          <p:cNvSpPr txBox="1"/>
          <p:nvPr/>
        </p:nvSpPr>
        <p:spPr>
          <a:xfrm>
            <a:off x="3564294" y="60534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82131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Same memory, other story…</a:t>
            </a:r>
            <a:br>
              <a:rPr lang="fr-BE" dirty="0"/>
            </a:br>
            <a:endParaRPr lang="fr-BE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C930B90-FB95-4014-A0D2-173C74913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752" t="27569" r="2566"/>
          <a:stretch/>
        </p:blipFill>
        <p:spPr>
          <a:xfrm>
            <a:off x="2360645" y="1431085"/>
            <a:ext cx="7660432" cy="542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089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Other memory, same story…</a:t>
            </a:r>
            <a:br>
              <a:rPr lang="fr-BE" dirty="0"/>
            </a:br>
            <a:endParaRPr lang="fr-BE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B922683-ED41-4637-9E3B-016A1F7007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6200" y="1427839"/>
            <a:ext cx="7254031" cy="543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14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/>
              <a:t>Memory of the fallen in an occupied capital city</a:t>
            </a:r>
            <a:br>
              <a:rPr lang="en-US" sz="2700" b="1" dirty="0"/>
            </a:br>
            <a:r>
              <a:rPr lang="en-US" sz="2700" b="1" dirty="0"/>
              <a:t>- Brussels, 1918-1940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624 WW1 traces of memory.</a:t>
            </a:r>
          </a:p>
          <a:p>
            <a:r>
              <a:rPr lang="fr-FR" dirty="0"/>
              <a:t>At least 517 </a:t>
            </a:r>
            <a:r>
              <a:rPr lang="fr-FR" dirty="0" err="1"/>
              <a:t>still</a:t>
            </a:r>
            <a:r>
              <a:rPr lang="fr-FR" dirty="0"/>
              <a:t> </a:t>
            </a:r>
            <a:r>
              <a:rPr lang="fr-FR" dirty="0" err="1"/>
              <a:t>exist</a:t>
            </a:r>
            <a:r>
              <a:rPr lang="fr-FR" dirty="0"/>
              <a:t> in 2023.</a:t>
            </a:r>
            <a:endParaRPr lang="fr-BE" dirty="0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9EE93603-DBEA-415C-AAF5-4B9E260810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1412872"/>
              </p:ext>
            </p:extLst>
          </p:nvPr>
        </p:nvGraphicFramePr>
        <p:xfrm>
          <a:off x="3314546" y="2396261"/>
          <a:ext cx="6734523" cy="3636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C88C29C5-4565-4495-976F-A5113BDFF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111" y="4492454"/>
            <a:ext cx="2141719" cy="7514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CE997E6-8658-43CE-8191-317DCBAA4E2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6" b="3801"/>
          <a:stretch/>
        </p:blipFill>
        <p:spPr>
          <a:xfrm rot="16200000">
            <a:off x="2539219" y="5074654"/>
            <a:ext cx="2016993" cy="135015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8E7461-448A-4A67-909F-F0DC0A109C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207" t="3538" r="11352" b="6395"/>
          <a:stretch/>
        </p:blipFill>
        <p:spPr>
          <a:xfrm>
            <a:off x="3644149" y="2993630"/>
            <a:ext cx="951482" cy="14948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8E42188-A73A-4072-9ABE-D44C0BCF04A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755" r="3254" b="9051"/>
          <a:stretch/>
        </p:blipFill>
        <p:spPr>
          <a:xfrm>
            <a:off x="6681807" y="1921878"/>
            <a:ext cx="1528583" cy="105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35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700" b="1" dirty="0"/>
              <a:t>Memory of the fallen in an occupied capital city</a:t>
            </a:r>
            <a:br>
              <a:rPr lang="en-US" sz="2700" b="1" dirty="0"/>
            </a:br>
            <a:r>
              <a:rPr lang="en-US" sz="2700" b="1" dirty="0"/>
              <a:t>- Brussels, 1918-1940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1115" y="2655651"/>
            <a:ext cx="3813242" cy="2810694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A memory of the </a:t>
            </a:r>
            <a:r>
              <a:rPr lang="fr-FR" dirty="0" err="1"/>
              <a:t>fallen</a:t>
            </a:r>
            <a:r>
              <a:rPr lang="fr-FR" dirty="0"/>
              <a:t> </a:t>
            </a:r>
            <a:r>
              <a:rPr lang="fr-FR" dirty="0" err="1"/>
              <a:t>shaped</a:t>
            </a:r>
            <a:r>
              <a:rPr lang="fr-FR" dirty="0"/>
              <a:t> by 3 </a:t>
            </a:r>
            <a:r>
              <a:rPr lang="fr-FR" dirty="0" err="1"/>
              <a:t>dynamics</a:t>
            </a:r>
            <a:r>
              <a:rPr lang="fr-FR" dirty="0"/>
              <a:t>: </a:t>
            </a:r>
          </a:p>
          <a:p>
            <a:r>
              <a:rPr lang="fr-FR" dirty="0"/>
              <a:t>1) A </a:t>
            </a:r>
            <a:r>
              <a:rPr lang="fr-FR" dirty="0" err="1"/>
              <a:t>Belgian</a:t>
            </a:r>
            <a:r>
              <a:rPr lang="fr-FR" dirty="0"/>
              <a:t> city in full expansion</a:t>
            </a:r>
          </a:p>
          <a:p>
            <a:r>
              <a:rPr lang="fr-FR" dirty="0"/>
              <a:t>2) A </a:t>
            </a:r>
            <a:r>
              <a:rPr lang="fr-FR" dirty="0" err="1"/>
              <a:t>European</a:t>
            </a:r>
            <a:r>
              <a:rPr lang="fr-FR" dirty="0"/>
              <a:t> capital city</a:t>
            </a:r>
          </a:p>
          <a:p>
            <a:r>
              <a:rPr lang="fr-FR" dirty="0"/>
              <a:t>3) An </a:t>
            </a:r>
            <a:r>
              <a:rPr lang="fr-FR" dirty="0" err="1"/>
              <a:t>occupied</a:t>
            </a:r>
            <a:r>
              <a:rPr lang="fr-FR" dirty="0"/>
              <a:t> city</a:t>
            </a:r>
            <a:endParaRPr lang="fr-BE" dirty="0"/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9EE93603-DBEA-415C-AAF5-4B9E260810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6668536"/>
              </p:ext>
            </p:extLst>
          </p:nvPr>
        </p:nvGraphicFramePr>
        <p:xfrm>
          <a:off x="3314546" y="2396261"/>
          <a:ext cx="6734523" cy="3636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7DAE7CF-F8BD-4BF0-828E-3817E9646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73" y="2467690"/>
            <a:ext cx="7077266" cy="424636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01E448E-15F3-4B37-964B-94A94E109B89}"/>
              </a:ext>
            </a:extLst>
          </p:cNvPr>
          <p:cNvSpPr txBox="1"/>
          <p:nvPr/>
        </p:nvSpPr>
        <p:spPr>
          <a:xfrm>
            <a:off x="727991" y="2062644"/>
            <a:ext cx="6158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1914-1918 in Brussels = 4 years of German military occupation</a:t>
            </a:r>
          </a:p>
        </p:txBody>
      </p:sp>
    </p:spTree>
    <p:extLst>
      <p:ext uri="{BB962C8B-B14F-4D97-AF65-F5344CB8AC3E}">
        <p14:creationId xmlns:p14="http://schemas.microsoft.com/office/powerpoint/2010/main" val="1253596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1. A Belgian city in full expansion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015732"/>
            <a:ext cx="6087356" cy="3450613"/>
          </a:xfrm>
        </p:spPr>
        <p:txBody>
          <a:bodyPr/>
          <a:lstStyle/>
          <a:p>
            <a:r>
              <a:rPr lang="fr-FR" dirty="0"/>
              <a:t>Communal </a:t>
            </a:r>
            <a:r>
              <a:rPr lang="fr-FR" dirty="0" err="1"/>
              <a:t>autonomy</a:t>
            </a:r>
            <a:r>
              <a:rPr lang="fr-FR" dirty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fragmentation of the </a:t>
            </a:r>
            <a:r>
              <a:rPr lang="fr-FR" dirty="0" err="1"/>
              <a:t>commemoration</a:t>
            </a:r>
            <a:endParaRPr lang="fr-FR" dirty="0"/>
          </a:p>
          <a:p>
            <a:pPr marL="0" indent="0">
              <a:buNone/>
            </a:pPr>
            <a:r>
              <a:rPr lang="en-US" dirty="0"/>
              <a:t>“I am not imbued with parochialism, but I believe that there are enough widows in our municipality for us to pay a heartfelt tribute to their loved ones.”</a:t>
            </a:r>
          </a:p>
          <a:p>
            <a:pPr marL="0" indent="0">
              <a:buNone/>
            </a:pPr>
            <a:r>
              <a:rPr lang="en-US" sz="1600" dirty="0"/>
              <a:t>Jules Navarre, alderman of Molenbeek, November 1920.</a:t>
            </a:r>
          </a:p>
          <a:p>
            <a:endParaRPr lang="fr-BE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64317A-03A5-46DF-96F4-50F0D782B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420" y="2015732"/>
            <a:ext cx="3901517" cy="386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66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1. A Belgian city in full expansion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Rapid </a:t>
            </a:r>
            <a:r>
              <a:rPr lang="fr-FR" dirty="0" err="1"/>
              <a:t>erection</a:t>
            </a:r>
            <a:r>
              <a:rPr lang="fr-FR" dirty="0"/>
              <a:t> of multiple municipal </a:t>
            </a:r>
            <a:r>
              <a:rPr lang="fr-FR" dirty="0" err="1"/>
              <a:t>memorials</a:t>
            </a: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16047-C9AD-4513-8E1E-A1364A302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846" y="2557195"/>
            <a:ext cx="1932168" cy="270428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B09B47C-909D-486E-9D01-7F5E9B3FD7AB}"/>
              </a:ext>
            </a:extLst>
          </p:cNvPr>
          <p:cNvSpPr txBox="1"/>
          <p:nvPr/>
        </p:nvSpPr>
        <p:spPr>
          <a:xfrm>
            <a:off x="4234148" y="5261484"/>
            <a:ext cx="31650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The first municipal </a:t>
            </a:r>
            <a:r>
              <a:rPr lang="fr-FR" sz="1400" dirty="0" err="1"/>
              <a:t>war</a:t>
            </a:r>
            <a:r>
              <a:rPr lang="fr-FR" sz="1400" dirty="0"/>
              <a:t> </a:t>
            </a:r>
            <a:r>
              <a:rPr lang="fr-FR" sz="1400" dirty="0" err="1"/>
              <a:t>memorial</a:t>
            </a:r>
            <a:r>
              <a:rPr lang="fr-FR" sz="1400" dirty="0"/>
              <a:t> in the Brussels </a:t>
            </a:r>
            <a:r>
              <a:rPr lang="fr-FR" sz="1400" dirty="0" err="1"/>
              <a:t>agglomeration</a:t>
            </a:r>
            <a:r>
              <a:rPr lang="fr-FR" sz="1400" dirty="0"/>
              <a:t> </a:t>
            </a:r>
            <a:r>
              <a:rPr lang="fr-FR" sz="1400" dirty="0" err="1"/>
              <a:t>was</a:t>
            </a:r>
            <a:r>
              <a:rPr lang="fr-FR" sz="1400" dirty="0"/>
              <a:t> </a:t>
            </a:r>
            <a:r>
              <a:rPr lang="fr-FR" sz="1400" dirty="0" err="1"/>
              <a:t>inaugurated</a:t>
            </a:r>
            <a:r>
              <a:rPr lang="fr-FR" sz="1400" dirty="0"/>
              <a:t> in Auderghem, on 18 May 1919. </a:t>
            </a:r>
            <a:endParaRPr lang="fr-BE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9E3FDC-35CC-43D5-AFAE-D34131875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95" y="2557195"/>
            <a:ext cx="3245267" cy="321371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348196-79CE-4D19-B5ED-D86A47B31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9872" y="2557195"/>
            <a:ext cx="3245268" cy="321371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4F838CD-BEEB-4AA9-989F-FD017DCA79A0}"/>
              </a:ext>
            </a:extLst>
          </p:cNvPr>
          <p:cNvSpPr txBox="1"/>
          <p:nvPr/>
        </p:nvSpPr>
        <p:spPr>
          <a:xfrm>
            <a:off x="377312" y="5790137"/>
            <a:ext cx="3485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Municipal </a:t>
            </a:r>
            <a:r>
              <a:rPr lang="fr-FR" sz="1600" dirty="0" err="1"/>
              <a:t>memorials</a:t>
            </a:r>
            <a:r>
              <a:rPr lang="fr-FR" sz="1600" dirty="0"/>
              <a:t> at the end of 1919</a:t>
            </a:r>
            <a:endParaRPr lang="fr-BE" sz="16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E7FFD2-968D-48D6-84DB-C2BBE46A7391}"/>
              </a:ext>
            </a:extLst>
          </p:cNvPr>
          <p:cNvSpPr/>
          <p:nvPr/>
        </p:nvSpPr>
        <p:spPr>
          <a:xfrm>
            <a:off x="8329441" y="5770911"/>
            <a:ext cx="34852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dirty="0"/>
              <a:t>Municipal </a:t>
            </a:r>
            <a:r>
              <a:rPr lang="fr-FR" sz="1600" dirty="0" err="1"/>
              <a:t>memorials</a:t>
            </a:r>
            <a:r>
              <a:rPr lang="fr-FR" sz="1600" dirty="0"/>
              <a:t> at the end of 1923</a:t>
            </a:r>
            <a:endParaRPr lang="fr-BE" sz="1600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E64F1F1-4478-4BA0-B755-5AE8352E9792}"/>
              </a:ext>
            </a:extLst>
          </p:cNvPr>
          <p:cNvCxnSpPr/>
          <p:nvPr/>
        </p:nvCxnSpPr>
        <p:spPr>
          <a:xfrm flipV="1">
            <a:off x="2855167" y="4164053"/>
            <a:ext cx="1841679" cy="4919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6598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1. A Belgian city in full expansion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The municipal </a:t>
            </a:r>
            <a:r>
              <a:rPr lang="fr-FR" dirty="0" err="1"/>
              <a:t>war</a:t>
            </a:r>
            <a:r>
              <a:rPr lang="fr-FR" dirty="0"/>
              <a:t> monuments: on the public highway and/or in the municipal </a:t>
            </a:r>
            <a:r>
              <a:rPr lang="fr-FR" dirty="0" err="1"/>
              <a:t>cemeteries</a:t>
            </a:r>
            <a:r>
              <a:rPr lang="fr-FR" dirty="0"/>
              <a:t> </a:t>
            </a:r>
            <a:endParaRPr lang="fr-BE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39E3044-434F-4A1B-B3FB-0EA846D52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856" y="3415096"/>
            <a:ext cx="3373062" cy="334026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E06D6AE-8DE7-4C8E-9ADD-303348FC28AA}"/>
              </a:ext>
            </a:extLst>
          </p:cNvPr>
          <p:cNvSpPr txBox="1"/>
          <p:nvPr/>
        </p:nvSpPr>
        <p:spPr>
          <a:xfrm>
            <a:off x="3693368" y="2471839"/>
            <a:ext cx="453623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Municipal </a:t>
            </a:r>
            <a:r>
              <a:rPr lang="fr-FR" sz="1400" dirty="0" err="1"/>
              <a:t>war</a:t>
            </a:r>
            <a:r>
              <a:rPr lang="fr-FR" sz="1400" dirty="0"/>
              <a:t> monuments:</a:t>
            </a:r>
          </a:p>
          <a:p>
            <a:r>
              <a:rPr lang="fr-FR" sz="1400" dirty="0">
                <a:highlight>
                  <a:srgbClr val="00FFFF"/>
                </a:highlight>
              </a:rPr>
              <a:t>Blue: on the public highway</a:t>
            </a:r>
          </a:p>
          <a:p>
            <a:r>
              <a:rPr lang="fr-FR" sz="1400" dirty="0">
                <a:highlight>
                  <a:srgbClr val="FFFF00"/>
                </a:highlight>
              </a:rPr>
              <a:t>Yellow : in the </a:t>
            </a:r>
            <a:r>
              <a:rPr lang="fr-FR" sz="1400" dirty="0" err="1">
                <a:highlight>
                  <a:srgbClr val="FFFF00"/>
                </a:highlight>
              </a:rPr>
              <a:t>cemetery</a:t>
            </a:r>
            <a:endParaRPr lang="fr-FR" sz="1400" dirty="0">
              <a:highlight>
                <a:srgbClr val="FFFF00"/>
              </a:highlight>
            </a:endParaRPr>
          </a:p>
          <a:p>
            <a:r>
              <a:rPr lang="fr-FR" sz="1400" dirty="0">
                <a:highlight>
                  <a:srgbClr val="00FF00"/>
                </a:highlight>
              </a:rPr>
              <a:t>Green : on the public highway AND in the </a:t>
            </a:r>
            <a:r>
              <a:rPr lang="fr-FR" sz="1400" dirty="0" err="1">
                <a:highlight>
                  <a:srgbClr val="00FF00"/>
                </a:highlight>
              </a:rPr>
              <a:t>cemetery</a:t>
            </a:r>
            <a:endParaRPr lang="fr-FR" sz="1400" dirty="0">
              <a:highlight>
                <a:srgbClr val="00FF00"/>
              </a:highlight>
            </a:endParaRPr>
          </a:p>
          <a:p>
            <a:endParaRPr lang="fr-BE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3B0D762-9646-4C30-AE56-884E3F2EC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01" y="3411518"/>
            <a:ext cx="2442676" cy="32569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AF7D8C0-0A6F-4A2B-8F8F-1C2E3D7F35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0" t="62449" r="46464" b="16735"/>
          <a:stretch/>
        </p:blipFill>
        <p:spPr>
          <a:xfrm>
            <a:off x="8917119" y="3411909"/>
            <a:ext cx="2209223" cy="334664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A1B29D6-26FE-4368-A125-D5BFFCC85D36}"/>
              </a:ext>
            </a:extLst>
          </p:cNvPr>
          <p:cNvSpPr txBox="1"/>
          <p:nvPr/>
        </p:nvSpPr>
        <p:spPr>
          <a:xfrm>
            <a:off x="277373" y="2782669"/>
            <a:ext cx="2286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War</a:t>
            </a:r>
            <a:r>
              <a:rPr lang="fr-FR" sz="1400" dirty="0"/>
              <a:t> </a:t>
            </a:r>
            <a:r>
              <a:rPr lang="fr-FR" sz="1400" dirty="0" err="1"/>
              <a:t>memorial</a:t>
            </a:r>
            <a:r>
              <a:rPr lang="fr-FR" sz="1400" dirty="0"/>
              <a:t> of Anderlecht</a:t>
            </a:r>
          </a:p>
          <a:p>
            <a:r>
              <a:rPr lang="fr-FR" sz="1400" dirty="0"/>
              <a:t>(public highway)</a:t>
            </a:r>
            <a:endParaRPr lang="fr-BE" sz="14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17B573A-BE96-4749-BEE3-D025BAB31B7C}"/>
              </a:ext>
            </a:extLst>
          </p:cNvPr>
          <p:cNvSpPr txBox="1"/>
          <p:nvPr/>
        </p:nvSpPr>
        <p:spPr>
          <a:xfrm>
            <a:off x="8764837" y="2844224"/>
            <a:ext cx="2715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War</a:t>
            </a:r>
            <a:r>
              <a:rPr lang="fr-FR" sz="1400" dirty="0"/>
              <a:t> </a:t>
            </a:r>
            <a:r>
              <a:rPr lang="fr-FR" sz="1400" dirty="0" err="1"/>
              <a:t>memorial</a:t>
            </a:r>
            <a:r>
              <a:rPr lang="fr-FR" sz="1400" dirty="0"/>
              <a:t> of Ganshoren (municipal </a:t>
            </a:r>
            <a:r>
              <a:rPr lang="fr-FR" sz="1400" dirty="0" err="1"/>
              <a:t>cemetery</a:t>
            </a:r>
            <a:r>
              <a:rPr lang="fr-FR" sz="1400" dirty="0"/>
              <a:t>)</a:t>
            </a:r>
            <a:endParaRPr lang="fr-BE" sz="1400" dirty="0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37C4B0D-C86B-4DC3-8C97-ED19A1C1A10C}"/>
              </a:ext>
            </a:extLst>
          </p:cNvPr>
          <p:cNvCxnSpPr/>
          <p:nvPr/>
        </p:nvCxnSpPr>
        <p:spPr>
          <a:xfrm>
            <a:off x="2827177" y="4590661"/>
            <a:ext cx="1576872" cy="783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6447C13C-9E2E-4FD6-AF9C-5379FD31158E}"/>
              </a:ext>
            </a:extLst>
          </p:cNvPr>
          <p:cNvCxnSpPr/>
          <p:nvPr/>
        </p:nvCxnSpPr>
        <p:spPr>
          <a:xfrm flipH="1">
            <a:off x="4842588" y="3918857"/>
            <a:ext cx="4058816" cy="4752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589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2. A European capital city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Systematic</a:t>
            </a:r>
            <a:r>
              <a:rPr lang="fr-FR" dirty="0"/>
              <a:t> and </a:t>
            </a:r>
            <a:r>
              <a:rPr lang="fr-FR" dirty="0" err="1"/>
              <a:t>individualized</a:t>
            </a:r>
            <a:r>
              <a:rPr lang="fr-FR" dirty="0"/>
              <a:t> tributes in the </a:t>
            </a:r>
            <a:r>
              <a:rPr lang="fr-FR" dirty="0" err="1"/>
              <a:t>street</a:t>
            </a:r>
            <a:r>
              <a:rPr lang="fr-FR" dirty="0"/>
              <a:t> </a:t>
            </a:r>
            <a:r>
              <a:rPr lang="fr-FR" dirty="0" err="1"/>
              <a:t>names</a:t>
            </a:r>
            <a:endParaRPr lang="fr-BE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2A5A4DD-E104-4711-AAA2-7A6B9FEE8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7610" y="2719621"/>
            <a:ext cx="3889310" cy="38514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8AC70B1-8292-43A9-9939-ECC2C2FB8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163" y="3369307"/>
            <a:ext cx="1466244" cy="5138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9D32FC2-7C8F-4D2D-AA82-13D759FB6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268" y="3951888"/>
            <a:ext cx="1241049" cy="739086"/>
          </a:xfrm>
          <a:prstGeom prst="rect">
            <a:avLst/>
          </a:prstGeom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B9B4827-E203-4430-9DA2-B98D21ED49BB}"/>
              </a:ext>
            </a:extLst>
          </p:cNvPr>
          <p:cNvCxnSpPr/>
          <p:nvPr/>
        </p:nvCxnSpPr>
        <p:spPr>
          <a:xfrm flipV="1">
            <a:off x="6371160" y="4050196"/>
            <a:ext cx="1022829" cy="237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F0130EC2-A46F-434C-821D-451E17F6B8EA}"/>
              </a:ext>
            </a:extLst>
          </p:cNvPr>
          <p:cNvCxnSpPr/>
          <p:nvPr/>
        </p:nvCxnSpPr>
        <p:spPr>
          <a:xfrm>
            <a:off x="6323047" y="3484782"/>
            <a:ext cx="1377392" cy="304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C2B0D192-0C8E-4964-8D2E-465742AD64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9886" y="2511083"/>
            <a:ext cx="927269" cy="826316"/>
          </a:xfrm>
          <a:prstGeom prst="rect">
            <a:avLst/>
          </a:prstGeom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F0BFEA7B-E600-4E44-B2B0-08BD75D32C8A}"/>
              </a:ext>
            </a:extLst>
          </p:cNvPr>
          <p:cNvCxnSpPr/>
          <p:nvPr/>
        </p:nvCxnSpPr>
        <p:spPr>
          <a:xfrm>
            <a:off x="6293178" y="2889889"/>
            <a:ext cx="1480029" cy="588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4022F29D-ED95-462E-ACE6-3EB4733AAA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4154" y="5007466"/>
            <a:ext cx="1263992" cy="1086725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917901E7-0D05-4BDC-9868-E9875154224E}"/>
              </a:ext>
            </a:extLst>
          </p:cNvPr>
          <p:cNvCxnSpPr/>
          <p:nvPr/>
        </p:nvCxnSpPr>
        <p:spPr>
          <a:xfrm flipH="1" flipV="1">
            <a:off x="9721785" y="5453554"/>
            <a:ext cx="970384" cy="119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E6038889-AE35-42CC-8706-8889D02922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02122" y="4050196"/>
            <a:ext cx="1256024" cy="891553"/>
          </a:xfrm>
          <a:prstGeom prst="rect">
            <a:avLst/>
          </a:prstGeom>
        </p:spPr>
      </p:pic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8F9C4497-E420-48A2-8C04-47DB5D4BFB16}"/>
              </a:ext>
            </a:extLst>
          </p:cNvPr>
          <p:cNvCxnSpPr/>
          <p:nvPr/>
        </p:nvCxnSpPr>
        <p:spPr>
          <a:xfrm flipH="1">
            <a:off x="9893707" y="4462252"/>
            <a:ext cx="798462" cy="4198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>
            <a:extLst>
              <a:ext uri="{FF2B5EF4-FFF2-40B4-BE49-F238E27FC236}">
                <a16:creationId xmlns:a16="http://schemas.microsoft.com/office/drawing/2014/main" id="{5D6F1915-1F9C-4152-AA49-664399FD13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475" y="2662238"/>
            <a:ext cx="4700845" cy="325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496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1. A Belgian city in full expansion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« </a:t>
            </a:r>
            <a:r>
              <a:rPr lang="fr-FR" dirty="0" err="1"/>
              <a:t>Grassroots</a:t>
            </a:r>
            <a:r>
              <a:rPr lang="fr-FR" dirty="0"/>
              <a:t> » traces of memory</a:t>
            </a: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1E40E8-1606-4625-BB11-081852335A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27" t="16222" r="13166" b="6773"/>
          <a:stretch/>
        </p:blipFill>
        <p:spPr>
          <a:xfrm>
            <a:off x="251927" y="3133464"/>
            <a:ext cx="2453952" cy="359390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F2E5588-0FE0-4F53-AE1E-BF8B255F1A6A}"/>
              </a:ext>
            </a:extLst>
          </p:cNvPr>
          <p:cNvSpPr txBox="1"/>
          <p:nvPr/>
        </p:nvSpPr>
        <p:spPr>
          <a:xfrm>
            <a:off x="149289" y="2504497"/>
            <a:ext cx="2761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War</a:t>
            </a:r>
            <a:r>
              <a:rPr lang="fr-FR" sz="1400" dirty="0"/>
              <a:t> </a:t>
            </a:r>
            <a:r>
              <a:rPr lang="fr-FR" sz="1400" dirty="0" err="1"/>
              <a:t>memorial</a:t>
            </a:r>
            <a:r>
              <a:rPr lang="fr-FR" sz="1400" dirty="0"/>
              <a:t> of the </a:t>
            </a:r>
            <a:r>
              <a:rPr lang="fr-FR" sz="1400" dirty="0" err="1"/>
              <a:t>secondary</a:t>
            </a:r>
            <a:r>
              <a:rPr lang="fr-FR" sz="1400" dirty="0"/>
              <a:t> </a:t>
            </a:r>
            <a:r>
              <a:rPr lang="fr-FR" sz="1400" dirty="0" err="1"/>
              <a:t>school</a:t>
            </a:r>
            <a:r>
              <a:rPr lang="fr-FR" sz="1400" dirty="0"/>
              <a:t> Victor Horta (Saint-Gilles)</a:t>
            </a:r>
            <a:endParaRPr lang="fr-BE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0E332E-FB08-4C00-ACC8-57B92E3FE9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3"/>
          <a:stretch/>
        </p:blipFill>
        <p:spPr>
          <a:xfrm>
            <a:off x="4234911" y="3125428"/>
            <a:ext cx="2369974" cy="36516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EE8861B-E966-443D-93D3-2F4CBE641F91}"/>
              </a:ext>
            </a:extLst>
          </p:cNvPr>
          <p:cNvSpPr txBox="1"/>
          <p:nvPr/>
        </p:nvSpPr>
        <p:spPr>
          <a:xfrm>
            <a:off x="3984173" y="2504497"/>
            <a:ext cx="31080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err="1"/>
              <a:t>War</a:t>
            </a:r>
            <a:r>
              <a:rPr lang="fr-FR" sz="1400" dirty="0"/>
              <a:t> </a:t>
            </a:r>
            <a:r>
              <a:rPr lang="fr-FR" sz="1400" dirty="0" err="1"/>
              <a:t>memorial</a:t>
            </a:r>
            <a:r>
              <a:rPr lang="fr-FR" sz="1400" dirty="0"/>
              <a:t> to the </a:t>
            </a:r>
            <a:r>
              <a:rPr lang="fr-FR" sz="1400" dirty="0" err="1"/>
              <a:t>showmen</a:t>
            </a:r>
            <a:r>
              <a:rPr lang="fr-FR" sz="1400" dirty="0"/>
              <a:t> </a:t>
            </a:r>
          </a:p>
          <a:p>
            <a:r>
              <a:rPr lang="fr-FR" sz="1400" dirty="0"/>
              <a:t>(Anderlecht) </a:t>
            </a:r>
            <a:r>
              <a:rPr lang="fr-BE" sz="1400" dirty="0"/>
              <a:t>© Vincent </a:t>
            </a:r>
            <a:r>
              <a:rPr lang="fr-BE" sz="1400" dirty="0" err="1"/>
              <a:t>Vandendriessche</a:t>
            </a:r>
            <a:endParaRPr lang="fr-BE" sz="14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81880D-0AF8-42F9-8454-EE6509E09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7877" y="3133464"/>
            <a:ext cx="2736977" cy="36596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0FAC094-FBDB-408B-A105-9662B4748979}"/>
              </a:ext>
            </a:extLst>
          </p:cNvPr>
          <p:cNvSpPr txBox="1"/>
          <p:nvPr/>
        </p:nvSpPr>
        <p:spPr>
          <a:xfrm>
            <a:off x="8275525" y="2504497"/>
            <a:ext cx="3191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/>
              <a:t>War</a:t>
            </a:r>
            <a:r>
              <a:rPr lang="fr-FR" sz="1400" dirty="0"/>
              <a:t> </a:t>
            </a:r>
            <a:r>
              <a:rPr lang="fr-FR" sz="1400" dirty="0" err="1"/>
              <a:t>memorial</a:t>
            </a:r>
            <a:r>
              <a:rPr lang="fr-FR" sz="1400" dirty="0"/>
              <a:t> of the </a:t>
            </a:r>
            <a:r>
              <a:rPr lang="fr-FR" sz="1400" dirty="0" err="1"/>
              <a:t>footballclub</a:t>
            </a:r>
            <a:r>
              <a:rPr lang="fr-FR" sz="1400" dirty="0"/>
              <a:t> </a:t>
            </a:r>
            <a:r>
              <a:rPr lang="fr-FR" sz="1400" dirty="0" err="1"/>
              <a:t>Daring</a:t>
            </a:r>
            <a:r>
              <a:rPr lang="fr-FR" sz="1400" dirty="0"/>
              <a:t> (Molenbeek) </a:t>
            </a:r>
            <a:r>
              <a:rPr lang="fr-BE" sz="1400" dirty="0">
                <a:solidFill>
                  <a:prstClr val="black"/>
                </a:solidFill>
              </a:rPr>
              <a:t>© Vincent </a:t>
            </a:r>
            <a:r>
              <a:rPr lang="fr-BE" sz="1400" dirty="0" err="1">
                <a:solidFill>
                  <a:prstClr val="black"/>
                </a:solidFill>
              </a:rPr>
              <a:t>Vandendriessche</a:t>
            </a: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576129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B1CD8-CC8D-4D13-9FAB-1BFC7BCD3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b="1" dirty="0"/>
              <a:t>2. A European capital city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7FF6AC-6A38-4CD1-8421-04E4825C5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unborn</a:t>
            </a:r>
            <a:r>
              <a:rPr lang="fr-FR" dirty="0"/>
              <a:t> monument and the </a:t>
            </a:r>
            <a:r>
              <a:rPr lang="fr-FR" dirty="0" err="1"/>
              <a:t>unknown</a:t>
            </a:r>
            <a:r>
              <a:rPr lang="fr-FR" dirty="0"/>
              <a:t> </a:t>
            </a:r>
            <a:r>
              <a:rPr lang="fr-FR" dirty="0" err="1"/>
              <a:t>soldier</a:t>
            </a:r>
            <a:endParaRPr lang="fr-BE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842BC3-05EF-42A4-B157-149EDB98D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65" y="3137515"/>
            <a:ext cx="5143500" cy="341947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47DE535-007F-452F-9F18-1AD33F4C55A4}"/>
              </a:ext>
            </a:extLst>
          </p:cNvPr>
          <p:cNvSpPr txBox="1"/>
          <p:nvPr/>
        </p:nvSpPr>
        <p:spPr>
          <a:xfrm>
            <a:off x="405106" y="2614295"/>
            <a:ext cx="4665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Vault of the </a:t>
            </a:r>
            <a:r>
              <a:rPr lang="fr-FR" sz="1400" dirty="0" err="1"/>
              <a:t>Unknown</a:t>
            </a:r>
            <a:r>
              <a:rPr lang="fr-FR" sz="1400" dirty="0"/>
              <a:t> </a:t>
            </a:r>
            <a:r>
              <a:rPr lang="fr-FR" sz="1400" dirty="0" err="1"/>
              <a:t>soldier</a:t>
            </a:r>
            <a:r>
              <a:rPr lang="fr-FR" sz="1400" dirty="0"/>
              <a:t>, </a:t>
            </a:r>
            <a:r>
              <a:rPr lang="fr-FR" sz="1400" dirty="0" err="1"/>
              <a:t>under</a:t>
            </a:r>
            <a:r>
              <a:rPr lang="fr-FR" sz="1400" dirty="0"/>
              <a:t> the </a:t>
            </a:r>
            <a:r>
              <a:rPr lang="fr-FR" sz="1400" dirty="0" err="1"/>
              <a:t>Column</a:t>
            </a:r>
            <a:r>
              <a:rPr lang="fr-FR" sz="1400" dirty="0"/>
              <a:t> of Congres, </a:t>
            </a:r>
          </a:p>
          <a:p>
            <a:r>
              <a:rPr lang="fr-FR" sz="1400" dirty="0"/>
              <a:t>Brussels-City </a:t>
            </a:r>
            <a:r>
              <a:rPr lang="fr-BE" sz="1400" dirty="0"/>
              <a:t>© Vincent </a:t>
            </a:r>
            <a:r>
              <a:rPr lang="fr-BE" sz="1400" dirty="0" err="1"/>
              <a:t>Vandendriessche</a:t>
            </a:r>
            <a:endParaRPr lang="fr-BE" sz="14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1A4E64-79D0-4B63-AB2E-475AB67C8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708" y="1184988"/>
            <a:ext cx="3263519" cy="546994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62DB959-636F-469F-BED9-9564F3230B1E}"/>
              </a:ext>
            </a:extLst>
          </p:cNvPr>
          <p:cNvSpPr txBox="1"/>
          <p:nvPr/>
        </p:nvSpPr>
        <p:spPr>
          <a:xfrm>
            <a:off x="8693302" y="365335"/>
            <a:ext cx="3263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The </a:t>
            </a:r>
            <a:r>
              <a:rPr lang="fr-FR" sz="1400" dirty="0" err="1"/>
              <a:t>Column</a:t>
            </a:r>
            <a:r>
              <a:rPr lang="fr-FR" sz="1400" dirty="0"/>
              <a:t> of </a:t>
            </a:r>
            <a:r>
              <a:rPr lang="fr-FR" sz="1400" dirty="0" err="1"/>
              <a:t>Congress</a:t>
            </a:r>
            <a:r>
              <a:rPr lang="fr-FR" sz="1400" dirty="0"/>
              <a:t>, </a:t>
            </a:r>
            <a:r>
              <a:rPr lang="fr-FR" sz="1400" dirty="0" err="1"/>
              <a:t>commemorating</a:t>
            </a:r>
            <a:r>
              <a:rPr lang="fr-FR" sz="1400" dirty="0"/>
              <a:t> the </a:t>
            </a:r>
            <a:r>
              <a:rPr lang="fr-FR" sz="1400" dirty="0" err="1"/>
              <a:t>independence</a:t>
            </a:r>
            <a:r>
              <a:rPr lang="fr-FR" sz="1400" dirty="0"/>
              <a:t>, the constitution and the </a:t>
            </a:r>
            <a:r>
              <a:rPr lang="fr-FR" sz="1400" dirty="0" err="1"/>
              <a:t>monarchy</a:t>
            </a:r>
            <a:r>
              <a:rPr lang="fr-FR" sz="1400" dirty="0"/>
              <a:t>, Brussels-City</a:t>
            </a: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90711675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Jaune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2745</TotalTime>
  <Words>656</Words>
  <Application>Microsoft Office PowerPoint</Application>
  <PresentationFormat>Grand écran</PresentationFormat>
  <Paragraphs>84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Gill Sans MT</vt:lpstr>
      <vt:lpstr>Wingdings</vt:lpstr>
      <vt:lpstr>Galerie</vt:lpstr>
      <vt:lpstr>Memory of the fallen  in an occupied capital city  Brussels, 1918-1940</vt:lpstr>
      <vt:lpstr>Memory of the fallen in an occupied capital city - Brussels, 1918-1940 </vt:lpstr>
      <vt:lpstr>Memory of the fallen in an occupied capital city - Brussels, 1918-1940 </vt:lpstr>
      <vt:lpstr>1. A Belgian city in full expansion </vt:lpstr>
      <vt:lpstr>1. A Belgian city in full expansion </vt:lpstr>
      <vt:lpstr>1. A Belgian city in full expansion </vt:lpstr>
      <vt:lpstr>2. A European capital city </vt:lpstr>
      <vt:lpstr>1. A Belgian city in full expansion </vt:lpstr>
      <vt:lpstr>2. A European capital city </vt:lpstr>
      <vt:lpstr>2. A European capital city </vt:lpstr>
      <vt:lpstr>2. A European capital city </vt:lpstr>
      <vt:lpstr>3. An occupied city </vt:lpstr>
      <vt:lpstr>3. An occupied city </vt:lpstr>
      <vt:lpstr>3. An occupied city </vt:lpstr>
      <vt:lpstr>Conclusion </vt:lpstr>
      <vt:lpstr>Same memory, other story… </vt:lpstr>
      <vt:lpstr>Other memory, same story…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Memory of the fallen in an occupied capital city  Brussels, 1918-1940</dc:title>
  <dc:creator>Emmanuel Debruyne</dc:creator>
  <cp:lastModifiedBy>Emmanuel Debruyne</cp:lastModifiedBy>
  <cp:revision>33</cp:revision>
  <dcterms:created xsi:type="dcterms:W3CDTF">2023-05-25T10:17:49Z</dcterms:created>
  <dcterms:modified xsi:type="dcterms:W3CDTF">2023-05-29T14:49:36Z</dcterms:modified>
</cp:coreProperties>
</file>