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62" r:id="rId3"/>
    <p:sldId id="302" r:id="rId4"/>
    <p:sldId id="275" r:id="rId5"/>
    <p:sldId id="258" r:id="rId6"/>
    <p:sldId id="287" r:id="rId7"/>
    <p:sldId id="289" r:id="rId8"/>
    <p:sldId id="288" r:id="rId9"/>
    <p:sldId id="259" r:id="rId10"/>
    <p:sldId id="277" r:id="rId11"/>
    <p:sldId id="279" r:id="rId12"/>
    <p:sldId id="276" r:id="rId13"/>
    <p:sldId id="280" r:id="rId14"/>
    <p:sldId id="281" r:id="rId15"/>
    <p:sldId id="295" r:id="rId16"/>
    <p:sldId id="282" r:id="rId17"/>
    <p:sldId id="293" r:id="rId18"/>
    <p:sldId id="284" r:id="rId19"/>
    <p:sldId id="283" r:id="rId20"/>
    <p:sldId id="291" r:id="rId21"/>
    <p:sldId id="271" r:id="rId22"/>
    <p:sldId id="299" r:id="rId23"/>
    <p:sldId id="303" r:id="rId24"/>
    <p:sldId id="304" r:id="rId25"/>
    <p:sldId id="300" r:id="rId26"/>
    <p:sldId id="305" r:id="rId27"/>
    <p:sldId id="306" r:id="rId28"/>
    <p:sldId id="296" r:id="rId29"/>
    <p:sldId id="297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13"/>
    <p:restoredTop sz="95878"/>
  </p:normalViewPr>
  <p:slideViewPr>
    <p:cSldViewPr snapToGrid="0">
      <p:cViewPr varScale="1">
        <p:scale>
          <a:sx n="104" d="100"/>
          <a:sy n="104" d="100"/>
        </p:scale>
        <p:origin x="23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EE4CF-53DE-AD4A-9711-4241030CE149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8FB34-5465-524B-8E00-A40A96071E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73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8FB34-5465-524B-8E00-A40A96071E1C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6627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98FB34-5465-524B-8E00-A40A96071E1C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76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93B5D3-7C7E-B097-D714-9FB410C06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6097835-B06F-5CCD-6524-DFEC17324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03D6C3-84B9-DD31-25A6-3C026A4B8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BC6834-7D2D-3275-F1D0-338D056DE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184E14-B0FA-8B72-9560-C4C7EF093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95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67CAF5-F7E4-9495-BA74-1364544F8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56440DB-6966-BD2E-BC24-1AEFF1E70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6D19A1-C90D-F790-8780-682874F38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6B6F83-8422-370E-38B2-0286859AC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2A1A12-61E5-B9F6-BE01-C0776589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1637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E41EDF3-EF54-6CA4-F82E-A902041E42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F64383C-CA87-2B8A-9491-A79B8455E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3F7E64-BEF6-5E4E-9B4A-FECDCB1B7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7C2B8B-79E3-480E-062D-485E4328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D3CA53-7B14-9949-D6B3-87729C5A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0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C7554D-9846-6D4E-804E-42F956EF3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3F1A42-FB99-20F2-66C6-2FDEBB7FD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7B7BDF-4195-1C00-177F-11E0D4E4C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90A490-6414-3874-CA78-C60BE58B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346356-4394-A945-1850-EB30E2CF2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89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169F63-7B51-5B75-DAF9-58880D5AF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D47D9E-A3F0-BFFD-0EE8-FBDBFB593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EA148A-42A7-9893-B977-7567ADD0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B2770B-7B09-D155-5BD4-618398794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D21BB8-65C4-0F6D-40D2-3FA01368E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592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89FC6E-E443-3CC4-5114-3CD79BC1E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1E1C66-978E-FDEF-361C-A996F07700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40A29CB-A8C6-0E40-8A42-4E6497949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1B3A59-92FA-3516-93B3-21187E2F3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AC7CAC-C803-E167-64D6-6DCDC3F3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E5D3EF6-FE73-3B46-9D77-DE46ACAF6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9655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82162F-EF3A-AB75-E3E6-41ED9AE24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F9F82-ABB3-E97E-729F-9B3CC85B6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B94637-B129-911C-DE88-4476ED19B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57E4281-202C-354C-E56A-6628C8979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178F3B-973E-A28A-388C-D33A0FE7F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F0E7156-B7BA-3761-FE4E-E2988F2DD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BFB8F3D-0165-B434-3B67-4A31AEA4D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2DD01AA-D69A-65EB-6934-A56ADAFB7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539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63B343-9363-8EE9-7A58-B546E4105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D4B215A-425B-72BC-D463-2956B506F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52FE2A-0D79-A3AC-DB3E-12D8DBB58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5D761E5-F1E6-DD91-E345-C1FCD5DA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09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25FA6FA-FA57-2B61-8401-0FE8122C3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CD1D2BE-5D4B-5D20-5F3F-411B1D764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92EE56-89FE-A8E3-7B42-CE84CA52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812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C3A5C1-44DD-287B-679D-D20EB4F02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E150B4-D311-6921-0A19-A92E7346B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E3B656F-84FB-8AFB-55FC-024CB2224C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244FCDF-7F68-51B6-9AEA-5DE6E5EAD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381BDB-1B6B-A1E6-9F5B-0271CADD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1DCAE3F-7F5A-70BC-8374-8AE9647C1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26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FFE1DA-8227-39F9-FAAA-31560CC20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BF5527-D4C0-B556-4D58-965FDA94EE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5501C0-893D-BC16-9278-4A1BF93AE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11B756-602F-F7C2-84B7-77076DC25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FD387BE-A8D9-D6EF-5B58-4C61582E4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F1379C-9A75-D0DE-AEBA-32E70E1D1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99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B228ED9-6BC9-7828-739E-0C2F2D300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F809DD-BFEB-200B-FDEE-47A1EF74A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138EED-1269-1915-0A7E-F32EBCCDF2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25944-C0A5-4C42-9265-4AE0A269840E}" type="datetimeFigureOut">
              <a:rPr lang="fr-FR" smtClean="0"/>
              <a:t>16/11/2023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B968B7-3F24-34D0-B6FD-2D9521FEE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927EAA-D5F6-6C6F-C4FE-E4970FE73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C9E18-9FD8-AE4F-B6F4-310E7591F8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5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F0E35BB-8B7B-6E52-025A-7AE821A3E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8875" y="1302871"/>
            <a:ext cx="8188026" cy="20446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Garamond" panose="02020404030301010803" pitchFamily="18" charset="0"/>
              </a:rPr>
              <a:t>What are the signifiers of the “reception crisis”?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366A3CE-F87D-6CCD-13F3-6E495F17A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3641" y="3519236"/>
            <a:ext cx="8192843" cy="205704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3600" dirty="0">
                <a:effectLst/>
                <a:latin typeface="Garamond" panose="02020404030301010803" pitchFamily="18" charset="0"/>
              </a:rPr>
              <a:t>Refugees between official discourses, legal meanings, and solidarity experiences.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  <a:p>
            <a:r>
              <a:rPr lang="en-US" sz="2100" dirty="0" err="1">
                <a:latin typeface="Garamond" panose="02020404030301010803" pitchFamily="18" charset="0"/>
              </a:rPr>
              <a:t>UCLouvain</a:t>
            </a:r>
            <a:r>
              <a:rPr lang="en-US" sz="2100" dirty="0">
                <a:latin typeface="Garamond" panose="02020404030301010803" pitchFamily="18" charset="0"/>
              </a:rPr>
              <a:t>-Saint-Louis-</a:t>
            </a:r>
            <a:r>
              <a:rPr lang="en-US" sz="2100" dirty="0" err="1">
                <a:latin typeface="Garamond" panose="02020404030301010803" pitchFamily="18" charset="0"/>
              </a:rPr>
              <a:t>Bruxelles</a:t>
            </a:r>
            <a:endParaRPr lang="en-US" sz="2100" dirty="0">
              <a:latin typeface="Garamond" panose="02020404030301010803" pitchFamily="18" charset="0"/>
            </a:endParaRPr>
          </a:p>
          <a:p>
            <a:r>
              <a:rPr lang="en-US" sz="2100" dirty="0">
                <a:latin typeface="Garamond" panose="02020404030301010803" pitchFamily="18" charset="0"/>
              </a:rPr>
              <a:t>November 16</a:t>
            </a:r>
            <a:r>
              <a:rPr lang="en-US" sz="2100" baseline="30000" dirty="0">
                <a:latin typeface="Garamond" panose="02020404030301010803" pitchFamily="18" charset="0"/>
              </a:rPr>
              <a:t>th</a:t>
            </a:r>
            <a:r>
              <a:rPr lang="en-US" sz="2100" dirty="0">
                <a:latin typeface="Garamond" panose="02020404030301010803" pitchFamily="18" charset="0"/>
              </a:rPr>
              <a:t> 2023</a:t>
            </a:r>
          </a:p>
          <a:p>
            <a:pPr algn="r"/>
            <a:r>
              <a:rPr lang="en-US" sz="2100" dirty="0">
                <a:latin typeface="Garamond" panose="02020404030301010803" pitchFamily="18" charset="0"/>
              </a:rPr>
              <a:t>Diletta Tatti</a:t>
            </a:r>
          </a:p>
          <a:p>
            <a:pPr algn="r"/>
            <a:r>
              <a:rPr lang="en-US" sz="2100" dirty="0">
                <a:latin typeface="Garamond" panose="02020404030301010803" pitchFamily="18" charset="0"/>
              </a:rPr>
              <a:t>Marie </a:t>
            </a:r>
            <a:r>
              <a:rPr lang="en-US" sz="2100" dirty="0" err="1">
                <a:latin typeface="Garamond" panose="02020404030301010803" pitchFamily="18" charset="0"/>
              </a:rPr>
              <a:t>Doutrepont</a:t>
            </a:r>
            <a:endParaRPr lang="en-US" sz="2100" dirty="0">
              <a:latin typeface="Garamond" panose="02020404030301010803" pitchFamily="18" charset="0"/>
            </a:endParaRPr>
          </a:p>
          <a:p>
            <a:endParaRPr lang="en-US" sz="17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80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BFB7FD-8E3C-84D5-E38F-5C6F08F8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436770" cy="3900512"/>
          </a:xfrm>
        </p:spPr>
        <p:txBody>
          <a:bodyPr anchor="t">
            <a:normAutofit/>
          </a:bodyPr>
          <a:lstStyle/>
          <a:p>
            <a:br>
              <a:rPr lang="fr-FR" sz="4800" dirty="0">
                <a:latin typeface="Garamond" panose="02020404030301010803" pitchFamily="18" charset="0"/>
              </a:rPr>
            </a:br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 err="1">
                <a:latin typeface="Garamond" panose="02020404030301010803" pitchFamily="18" charset="0"/>
              </a:rPr>
              <a:t>Judicial</a:t>
            </a:r>
            <a:r>
              <a:rPr lang="fr-FR" sz="4800" dirty="0">
                <a:latin typeface="Garamond" panose="02020404030301010803" pitchFamily="18" charset="0"/>
              </a:rPr>
              <a:t> (</a:t>
            </a:r>
            <a:r>
              <a:rPr lang="fr-FR" sz="4800" dirty="0" err="1">
                <a:latin typeface="Garamond" panose="02020404030301010803" pitchFamily="18" charset="0"/>
              </a:rPr>
              <a:t>criminal</a:t>
            </a:r>
            <a:r>
              <a:rPr lang="fr-FR" sz="4800" dirty="0">
                <a:latin typeface="Garamond" panose="02020404030301010803" pitchFamily="18" charset="0"/>
              </a:rPr>
              <a:t>) </a:t>
            </a:r>
            <a:r>
              <a:rPr lang="fr-FR" sz="4800" dirty="0" err="1">
                <a:latin typeface="Garamond" panose="02020404030301010803" pitchFamily="18" charset="0"/>
              </a:rPr>
              <a:t>field</a:t>
            </a:r>
            <a:endParaRPr lang="fr-FR" sz="4800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3671C-A839-FE42-978D-62CA1656E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8279" y="1549863"/>
            <a:ext cx="5025928" cy="3911679"/>
          </a:xfrm>
        </p:spPr>
        <p:txBody>
          <a:bodyPr anchor="b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>
                <a:latin typeface="Garamond" panose="02020404030301010803" pitchFamily="18" charset="0"/>
              </a:rPr>
              <a:t> The </a:t>
            </a:r>
            <a:r>
              <a:rPr lang="fr-FR" dirty="0" err="1">
                <a:latin typeface="Garamond" panose="02020404030301010803" pitchFamily="18" charset="0"/>
              </a:rPr>
              <a:t>political</a:t>
            </a:r>
            <a:r>
              <a:rPr lang="fr-FR" dirty="0">
                <a:latin typeface="Garamond" panose="02020404030301010803" pitchFamily="18" charset="0"/>
              </a:rPr>
              <a:t> use of </a:t>
            </a:r>
            <a:r>
              <a:rPr lang="fr-FR" dirty="0" err="1">
                <a:latin typeface="Garamond" panose="02020404030301010803" pitchFamily="18" charset="0"/>
              </a:rPr>
              <a:t>criminal</a:t>
            </a:r>
            <a:r>
              <a:rPr lang="fr-FR" dirty="0">
                <a:latin typeface="Garamond" panose="02020404030301010803" pitchFamily="18" charset="0"/>
              </a:rPr>
              <a:t> </a:t>
            </a:r>
            <a:r>
              <a:rPr lang="fr-FR" dirty="0" err="1">
                <a:latin typeface="Garamond" panose="02020404030301010803" pitchFamily="18" charset="0"/>
              </a:rPr>
              <a:t>procedings</a:t>
            </a:r>
            <a:r>
              <a:rPr lang="fr-FR" dirty="0">
                <a:latin typeface="Garamond" panose="02020404030301010803" pitchFamily="18" charset="0"/>
              </a:rPr>
              <a:t>  : the </a:t>
            </a:r>
            <a:r>
              <a:rPr lang="fr-FR" dirty="0" err="1">
                <a:latin typeface="Garamond" panose="02020404030301010803" pitchFamily="18" charset="0"/>
              </a:rPr>
              <a:t>solidarity</a:t>
            </a:r>
            <a:r>
              <a:rPr lang="fr-FR" dirty="0">
                <a:latin typeface="Garamond" panose="02020404030301010803" pitchFamily="18" charset="0"/>
              </a:rPr>
              <a:t> trial</a:t>
            </a:r>
          </a:p>
          <a:p>
            <a:pPr marL="0" indent="0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dirty="0">
                <a:latin typeface="Garamond" panose="02020404030301010803" pitchFamily="18" charset="0"/>
              </a:rPr>
              <a:t>The migrants : </a:t>
            </a:r>
            <a:r>
              <a:rPr lang="fr-FR" dirty="0" err="1">
                <a:latin typeface="Garamond" panose="02020404030301010803" pitchFamily="18" charset="0"/>
              </a:rPr>
              <a:t>victims</a:t>
            </a:r>
            <a:r>
              <a:rPr lang="fr-FR" dirty="0">
                <a:latin typeface="Garamond" panose="02020404030301010803" pitchFamily="18" charset="0"/>
              </a:rPr>
              <a:t> or </a:t>
            </a:r>
            <a:r>
              <a:rPr lang="fr-FR" dirty="0" err="1">
                <a:latin typeface="Garamond" panose="02020404030301010803" pitchFamily="18" charset="0"/>
              </a:rPr>
              <a:t>felons</a:t>
            </a:r>
            <a:r>
              <a:rPr lang="fr-FR" dirty="0">
                <a:latin typeface="Garamond" panose="02020404030301010803" pitchFamily="18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endParaRPr lang="fr-FR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52129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BFB7FD-8E3C-84D5-E38F-5C6F08F8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436770" cy="3900512"/>
          </a:xfrm>
        </p:spPr>
        <p:txBody>
          <a:bodyPr anchor="t">
            <a:normAutofit/>
          </a:bodyPr>
          <a:lstStyle/>
          <a:p>
            <a:r>
              <a:rPr lang="fr-FR" sz="4800" dirty="0" err="1">
                <a:latin typeface="Garamond" panose="02020404030301010803" pitchFamily="18" charset="0"/>
              </a:rPr>
              <a:t>Executive</a:t>
            </a:r>
            <a:r>
              <a:rPr lang="fr-FR" sz="4800" dirty="0">
                <a:latin typeface="Garamond" panose="02020404030301010803" pitchFamily="18" charset="0"/>
              </a:rPr>
              <a:t> </a:t>
            </a:r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and </a:t>
            </a:r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 err="1">
                <a:latin typeface="Garamond" panose="02020404030301010803" pitchFamily="18" charset="0"/>
              </a:rPr>
              <a:t>judicial</a:t>
            </a:r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narratives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3671C-A839-FE42-978D-62CA1656E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118765"/>
            <a:ext cx="6262207" cy="4342777"/>
          </a:xfrm>
        </p:spPr>
        <p:txBody>
          <a:bodyPr anchor="b">
            <a:normAutofit fontScale="77500" lnSpcReduction="20000"/>
          </a:bodyPr>
          <a:lstStyle/>
          <a:p>
            <a:pPr marL="0" indent="0" algn="r">
              <a:buNone/>
            </a:pPr>
            <a:endParaRPr lang="fr-B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fr-BE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fr-BE" sz="3100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 I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obsessed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unhealthy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taking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advantage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public,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while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insulting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side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! On the one hand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convince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they’re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scum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shouldn’t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help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don’t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have the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profile as us,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they’re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dangerous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people,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come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they’ll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anything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succeed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crush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 and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advantage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misery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And on the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hand, once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they’ve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got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foot in a truck,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become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victims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that’s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really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that’s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been </a:t>
            </a:r>
            <a:r>
              <a:rPr lang="fr-BE" sz="3100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</a:t>
            </a:r>
            <a:r>
              <a:rPr lang="fr-BE" sz="31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! » </a:t>
            </a:r>
          </a:p>
          <a:p>
            <a:pPr marL="0" indent="0" algn="r">
              <a:buNone/>
            </a:pPr>
            <a:r>
              <a:rPr lang="fr-BE" sz="18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Welcome</a:t>
            </a:r>
            <a:r>
              <a:rPr lang="fr-BE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Sept personnes inculpées pour </a:t>
            </a:r>
            <a:r>
              <a:rPr lang="fr-FR" sz="1800" i="1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 </a:t>
            </a:r>
            <a:r>
              <a:rPr lang="fr-BE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trafic d’êtres humains</a:t>
            </a:r>
            <a:r>
              <a:rPr lang="fr-FR" sz="1800" i="1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»</a:t>
            </a:r>
            <a:r>
              <a:rPr lang="fr-BE" sz="1800" i="1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témoignent</a:t>
            </a:r>
            <a:r>
              <a:rPr lang="fr-BE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Bruxelles, Antidote, 2021, p. 145. </a:t>
            </a:r>
          </a:p>
          <a:p>
            <a:pPr marL="0" indent="0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8107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FCE8AF-317E-44CB-93C9-176E7F988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E4E8C9-690A-4CD3-BF61-842E410E3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6BE2421-DDDE-485D-962C-C51606DDE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97B95C-A16A-4E80-BFE9-EFCCA337A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033" y="3156126"/>
            <a:ext cx="10448956" cy="317142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0CA7ED-B7B4-F9DA-1F5C-BD7A6D0F8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0" y="3530900"/>
            <a:ext cx="6671201" cy="2471067"/>
          </a:xfrm>
        </p:spPr>
        <p:txBody>
          <a:bodyPr anchor="ctr">
            <a:normAutofit/>
          </a:bodyPr>
          <a:lstStyle/>
          <a:p>
            <a:r>
              <a:rPr lang="fr-FR" sz="4800" b="1" i="1" dirty="0">
                <a:latin typeface="Garamond" panose="02020404030301010803" pitchFamily="18" charset="0"/>
              </a:rPr>
              <a:t>Spring 2022   </a:t>
            </a:r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Ukranian </a:t>
            </a:r>
            <a:r>
              <a:rPr lang="fr-FR" sz="4800" dirty="0" err="1">
                <a:latin typeface="Garamond" panose="02020404030301010803" pitchFamily="18" charset="0"/>
              </a:rPr>
              <a:t>refugees</a:t>
            </a:r>
            <a:r>
              <a:rPr lang="fr-FR" sz="4800" dirty="0">
                <a:latin typeface="Garamond" panose="02020404030301010803" pitchFamily="18" charset="0"/>
              </a:rPr>
              <a:t> and </a:t>
            </a:r>
            <a:r>
              <a:rPr lang="fr-FR" sz="4800" dirty="0" err="1">
                <a:latin typeface="Garamond" panose="02020404030301010803" pitchFamily="18" charset="0"/>
              </a:rPr>
              <a:t>general</a:t>
            </a:r>
            <a:r>
              <a:rPr lang="fr-FR" sz="4800" dirty="0">
                <a:latin typeface="Garamond" panose="02020404030301010803" pitchFamily="18" charset="0"/>
              </a:rPr>
              <a:t> mobilisation</a:t>
            </a:r>
            <a:endParaRPr lang="fr-FR" sz="4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DACB6E-09CD-D7B7-08A6-9BCCA2FFF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8073" y="3530899"/>
            <a:ext cx="4502353" cy="2471067"/>
          </a:xfrm>
        </p:spPr>
        <p:txBody>
          <a:bodyPr anchor="ctr">
            <a:normAutofit/>
          </a:bodyPr>
          <a:lstStyle/>
          <a:p>
            <a:pPr algn="l"/>
            <a:endParaRPr lang="fr-FR" sz="2000" dirty="0">
              <a:solidFill>
                <a:schemeClr val="tx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54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BFB7FD-8E3C-84D5-E38F-5C6F08F8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436770" cy="3900512"/>
          </a:xfrm>
        </p:spPr>
        <p:txBody>
          <a:bodyPr anchor="t">
            <a:normAutofit/>
          </a:bodyPr>
          <a:lstStyle/>
          <a:p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 err="1">
                <a:latin typeface="Garamond" panose="02020404030301010803" pitchFamily="18" charset="0"/>
              </a:rPr>
              <a:t>Converging</a:t>
            </a:r>
            <a:r>
              <a:rPr lang="fr-FR" sz="4800" dirty="0">
                <a:latin typeface="Garamond" panose="02020404030301010803" pitchFamily="18" charset="0"/>
              </a:rPr>
              <a:t> narratives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3671C-A839-FE42-978D-62CA1656E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563" y="1468583"/>
            <a:ext cx="5025928" cy="3911679"/>
          </a:xfrm>
        </p:spPr>
        <p:txBody>
          <a:bodyPr anchor="b">
            <a:normAutofit fontScale="92500"/>
          </a:bodyPr>
          <a:lstStyle/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>
                <a:latin typeface="Garamond" panose="02020404030301010803" pitchFamily="18" charset="0"/>
              </a:rPr>
              <a:t> </a:t>
            </a:r>
            <a:r>
              <a:rPr lang="fr-FR" sz="3600" dirty="0" err="1">
                <a:latin typeface="Garamond" panose="02020404030301010803" pitchFamily="18" charset="0"/>
              </a:rPr>
              <a:t>Institutional</a:t>
            </a:r>
            <a:r>
              <a:rPr lang="fr-FR" sz="3600" dirty="0">
                <a:latin typeface="Garamond" panose="02020404030301010803" pitchFamily="18" charset="0"/>
              </a:rPr>
              <a:t> mobilisation</a:t>
            </a:r>
          </a:p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 err="1">
                <a:latin typeface="Garamond" panose="02020404030301010803" pitchFamily="18" charset="0"/>
              </a:rPr>
              <a:t>Citizens</a:t>
            </a:r>
            <a:r>
              <a:rPr lang="fr-FR" sz="3600" dirty="0">
                <a:latin typeface="Garamond" panose="02020404030301010803" pitchFamily="18" charset="0"/>
              </a:rPr>
              <a:t>’ mobilisation</a:t>
            </a:r>
          </a:p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 err="1">
                <a:latin typeface="Garamond" panose="02020404030301010803" pitchFamily="18" charset="0"/>
              </a:rPr>
              <a:t>Judicial</a:t>
            </a:r>
            <a:r>
              <a:rPr lang="fr-FR" sz="3600" dirty="0">
                <a:latin typeface="Garamond" panose="02020404030301010803" pitchFamily="18" charset="0"/>
              </a:rPr>
              <a:t> narrative put on </a:t>
            </a:r>
            <a:r>
              <a:rPr lang="fr-FR" sz="3600" dirty="0" err="1">
                <a:latin typeface="Garamond" panose="02020404030301010803" pitchFamily="18" charset="0"/>
              </a:rPr>
              <a:t>hold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62067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BFB7FD-8E3C-84D5-E38F-5C6F08F8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436770" cy="3900512"/>
          </a:xfrm>
        </p:spPr>
        <p:txBody>
          <a:bodyPr anchor="t">
            <a:normAutofit/>
          </a:bodyPr>
          <a:lstStyle/>
          <a:p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The </a:t>
            </a:r>
            <a:r>
              <a:rPr lang="fr-FR" sz="4800" dirty="0" err="1">
                <a:latin typeface="Garamond" panose="02020404030301010803" pitchFamily="18" charset="0"/>
              </a:rPr>
              <a:t>limits</a:t>
            </a:r>
            <a:r>
              <a:rPr lang="fr-FR" sz="4800" dirty="0">
                <a:latin typeface="Garamond" panose="02020404030301010803" pitchFamily="18" charset="0"/>
              </a:rPr>
              <a:t> of a storytelling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3671C-A839-FE42-978D-62CA1656E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563" y="1468583"/>
            <a:ext cx="5025928" cy="3911679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>
                <a:latin typeface="Garamond" panose="02020404030301010803" pitchFamily="18" charset="0"/>
              </a:rPr>
              <a:t> </a:t>
            </a:r>
            <a:r>
              <a:rPr lang="fr-FR" sz="3600" dirty="0" err="1">
                <a:latin typeface="Garamond" panose="02020404030301010803" pitchFamily="18" charset="0"/>
              </a:rPr>
              <a:t>Reception</a:t>
            </a:r>
            <a:r>
              <a:rPr lang="fr-FR" sz="3600" dirty="0">
                <a:latin typeface="Garamond" panose="02020404030301010803" pitchFamily="18" charset="0"/>
              </a:rPr>
              <a:t> obligation</a:t>
            </a:r>
          </a:p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>
                <a:latin typeface="Garamond" panose="02020404030301010803" pitchFamily="18" charset="0"/>
              </a:rPr>
              <a:t> A double-standard </a:t>
            </a:r>
            <a:r>
              <a:rPr lang="fr-FR" sz="3600" dirty="0" err="1">
                <a:latin typeface="Garamond" panose="02020404030301010803" pitchFamily="18" charset="0"/>
              </a:rPr>
              <a:t>politics</a:t>
            </a:r>
            <a:endParaRPr lang="fr-FR" sz="3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50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54E6D0-A14C-40BE-8E45-081517266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16C1EB-8D62-4BF0-92B5-02E6AE43B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737E5B8-8F31-4942-B159-B213C4D6D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F530DA-C7D1-4968-8F8A-8700C2BB2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552813"/>
            <a:ext cx="11099352" cy="5905972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Espace réservé du contenu 4" descr="Une image contenant plein air, bâtiment, ciel, route&#10;&#10;Description générée automatiquement">
            <a:extLst>
              <a:ext uri="{FF2B5EF4-FFF2-40B4-BE49-F238E27FC236}">
                <a16:creationId xmlns:a16="http://schemas.microsoft.com/office/drawing/2014/main" id="{48C7DD39-528A-73F3-4714-21CCC86B52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" b="1060"/>
          <a:stretch/>
        </p:blipFill>
        <p:spPr>
          <a:xfrm>
            <a:off x="711805" y="728906"/>
            <a:ext cx="10770209" cy="556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5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FCE8AF-317E-44CB-93C9-176E7F988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E4E8C9-690A-4CD3-BF61-842E410E3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6BE2421-DDDE-485D-962C-C51606DDE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97B95C-A16A-4E80-BFE9-EFCCA337A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033" y="3156126"/>
            <a:ext cx="10448956" cy="317142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0CA7ED-B7B4-F9DA-1F5C-BD7A6D0F8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0" y="3530900"/>
            <a:ext cx="6671201" cy="247106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4800" b="1" i="1" dirty="0">
                <a:latin typeface="Garamond" panose="02020404030301010803" pitchFamily="18" charset="0"/>
              </a:rPr>
              <a:t>2021 – 2023</a:t>
            </a:r>
            <a:br>
              <a:rPr lang="fr-FR" sz="4800" b="1" i="1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The « </a:t>
            </a:r>
            <a:r>
              <a:rPr lang="fr-FR" sz="4800" dirty="0" err="1">
                <a:latin typeface="Garamond" panose="02020404030301010803" pitchFamily="18" charset="0"/>
              </a:rPr>
              <a:t>reception</a:t>
            </a:r>
            <a:r>
              <a:rPr lang="fr-FR" sz="4800" dirty="0">
                <a:latin typeface="Garamond" panose="02020404030301010803" pitchFamily="18" charset="0"/>
              </a:rPr>
              <a:t> </a:t>
            </a:r>
            <a:r>
              <a:rPr lang="fr-FR" sz="4800" dirty="0" err="1">
                <a:latin typeface="Garamond" panose="02020404030301010803" pitchFamily="18" charset="0"/>
              </a:rPr>
              <a:t>crisis</a:t>
            </a:r>
            <a:r>
              <a:rPr lang="fr-FR" sz="4800" dirty="0">
                <a:latin typeface="Garamond" panose="02020404030301010803" pitchFamily="18" charset="0"/>
              </a:rPr>
              <a:t> »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DACB6E-09CD-D7B7-08A6-9BCCA2FFF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8073" y="3530899"/>
            <a:ext cx="4502353" cy="2471067"/>
          </a:xfrm>
        </p:spPr>
        <p:txBody>
          <a:bodyPr anchor="ctr">
            <a:normAutofit/>
          </a:bodyPr>
          <a:lstStyle/>
          <a:p>
            <a:pPr algn="l"/>
            <a:endParaRPr lang="fr-FR" sz="2000" dirty="0">
              <a:solidFill>
                <a:schemeClr val="tx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79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ciel, plein air, nuage, route&#10;&#10;Description générée automatiquement">
            <a:extLst>
              <a:ext uri="{FF2B5EF4-FFF2-40B4-BE49-F238E27FC236}">
                <a16:creationId xmlns:a16="http://schemas.microsoft.com/office/drawing/2014/main" id="{2971F90F-D896-240F-FE46-D77806641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892121B-5F78-8018-7B40-1158E88A9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Street camp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9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BFB7FD-8E3C-84D5-E38F-5C6F08F8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Is a </a:t>
            </a:r>
            <a:r>
              <a:rPr lang="fr-FR" sz="4800" dirty="0" err="1">
                <a:latin typeface="Garamond" panose="02020404030301010803" pitchFamily="18" charset="0"/>
              </a:rPr>
              <a:t>rooted</a:t>
            </a:r>
            <a:r>
              <a:rPr lang="fr-FR" sz="4800" dirty="0">
                <a:latin typeface="Garamond" panose="02020404030301010803" pitchFamily="18" charset="0"/>
              </a:rPr>
              <a:t> </a:t>
            </a:r>
            <a:r>
              <a:rPr lang="fr-FR" sz="4800" dirty="0" err="1">
                <a:latin typeface="Garamond" panose="02020404030301010803" pitchFamily="18" charset="0"/>
              </a:rPr>
              <a:t>crisis</a:t>
            </a:r>
            <a:r>
              <a:rPr lang="fr-FR" sz="4800" dirty="0">
                <a:latin typeface="Garamond" panose="02020404030301010803" pitchFamily="18" charset="0"/>
              </a:rPr>
              <a:t> </a:t>
            </a:r>
            <a:r>
              <a:rPr lang="fr-FR" sz="4800" dirty="0" err="1">
                <a:latin typeface="Garamond" panose="02020404030301010803" pitchFamily="18" charset="0"/>
              </a:rPr>
              <a:t>still</a:t>
            </a:r>
            <a:r>
              <a:rPr lang="fr-FR" sz="4800" dirty="0">
                <a:latin typeface="Garamond" panose="02020404030301010803" pitchFamily="18" charset="0"/>
              </a:rPr>
              <a:t> a </a:t>
            </a:r>
            <a:r>
              <a:rPr lang="fr-FR" sz="4800" dirty="0" err="1">
                <a:latin typeface="Garamond" panose="02020404030301010803" pitchFamily="18" charset="0"/>
              </a:rPr>
              <a:t>crisis</a:t>
            </a:r>
            <a:r>
              <a:rPr lang="fr-FR" sz="4800" dirty="0">
                <a:latin typeface="Garamond" panose="02020404030301010803" pitchFamily="18" charset="0"/>
              </a:rPr>
              <a:t>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3671C-A839-FE42-978D-62CA1656E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563" y="1468583"/>
            <a:ext cx="5025928" cy="3911679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endParaRPr lang="fr-FR" sz="18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200" dirty="0">
                <a:latin typeface="Garamond" panose="02020404030301010803" pitchFamily="18" charset="0"/>
              </a:rPr>
              <a:t>The </a:t>
            </a:r>
            <a:r>
              <a:rPr lang="fr-FR" sz="2200" dirty="0" err="1">
                <a:latin typeface="Garamond" panose="02020404030301010803" pitchFamily="18" charset="0"/>
              </a:rPr>
              <a:t>legacy</a:t>
            </a:r>
            <a:r>
              <a:rPr lang="fr-FR" sz="2200" dirty="0">
                <a:latin typeface="Garamond" panose="02020404030301010803" pitchFamily="18" charset="0"/>
              </a:rPr>
              <a:t> of </a:t>
            </a:r>
            <a:r>
              <a:rPr lang="fr-FR" sz="2200" dirty="0" err="1">
                <a:latin typeface="Garamond" panose="02020404030301010803" pitchFamily="18" charset="0"/>
              </a:rPr>
              <a:t>past</a:t>
            </a:r>
            <a:r>
              <a:rPr lang="fr-FR" sz="2200" dirty="0">
                <a:latin typeface="Garamond" panose="02020404030301010803" pitchFamily="18" charset="0"/>
              </a:rPr>
              <a:t> </a:t>
            </a:r>
            <a:r>
              <a:rPr lang="fr-FR" sz="2200" dirty="0" err="1">
                <a:latin typeface="Garamond" panose="02020404030301010803" pitchFamily="18" charset="0"/>
              </a:rPr>
              <a:t>governments</a:t>
            </a:r>
            <a:endParaRPr lang="fr-FR" sz="22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200" dirty="0" err="1">
                <a:latin typeface="Garamond" panose="02020404030301010803" pitchFamily="18" charset="0"/>
              </a:rPr>
              <a:t>Women</a:t>
            </a:r>
            <a:r>
              <a:rPr lang="fr-FR" sz="2200" dirty="0">
                <a:latin typeface="Garamond" panose="02020404030301010803" pitchFamily="18" charset="0"/>
              </a:rPr>
              <a:t> and </a:t>
            </a:r>
            <a:r>
              <a:rPr lang="fr-FR" sz="2200" dirty="0" err="1">
                <a:latin typeface="Garamond" panose="02020404030301010803" pitchFamily="18" charset="0"/>
              </a:rPr>
              <a:t>children</a:t>
            </a:r>
            <a:r>
              <a:rPr lang="fr-FR" sz="2200" dirty="0">
                <a:latin typeface="Garamond" panose="02020404030301010803" pitchFamily="18" charset="0"/>
              </a:rPr>
              <a:t> first</a:t>
            </a:r>
          </a:p>
          <a:p>
            <a:pPr>
              <a:buFont typeface="Wingdings" pitchFamily="2" charset="2"/>
              <a:buChar char="Ø"/>
            </a:pPr>
            <a:r>
              <a:rPr lang="fr-FR" sz="2200" dirty="0">
                <a:latin typeface="Garamond" panose="02020404030301010803" pitchFamily="18" charset="0"/>
              </a:rPr>
              <a:t>Work on the influx and the </a:t>
            </a:r>
            <a:r>
              <a:rPr lang="fr-FR" sz="2200" dirty="0" err="1">
                <a:latin typeface="Garamond" panose="02020404030301010803" pitchFamily="18" charset="0"/>
              </a:rPr>
              <a:t>procedures</a:t>
            </a:r>
            <a:endParaRPr lang="fr-FR" sz="22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22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22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200" dirty="0" err="1">
                <a:latin typeface="Garamond" panose="02020404030301010803" pitchFamily="18" charset="0"/>
              </a:rPr>
              <a:t>Behind</a:t>
            </a:r>
            <a:r>
              <a:rPr lang="fr-FR" sz="2200" dirty="0">
                <a:latin typeface="Garamond" panose="02020404030301010803" pitchFamily="18" charset="0"/>
              </a:rPr>
              <a:t> the </a:t>
            </a:r>
            <a:r>
              <a:rPr lang="fr-FR" sz="2200" dirty="0" err="1">
                <a:latin typeface="Garamond" panose="02020404030301010803" pitchFamily="18" charset="0"/>
              </a:rPr>
              <a:t>scene</a:t>
            </a:r>
            <a:r>
              <a:rPr lang="fr-FR" sz="2200" dirty="0">
                <a:latin typeface="Garamond" panose="02020404030301010803" pitchFamily="18" charset="0"/>
              </a:rPr>
              <a:t> : no </a:t>
            </a:r>
            <a:r>
              <a:rPr lang="fr-FR" sz="2200" dirty="0" err="1">
                <a:latin typeface="Garamond" panose="02020404030301010803" pitchFamily="18" charset="0"/>
              </a:rPr>
              <a:t>political</a:t>
            </a:r>
            <a:r>
              <a:rPr lang="fr-FR" sz="2200" dirty="0">
                <a:latin typeface="Garamond" panose="02020404030301010803" pitchFamily="18" charset="0"/>
              </a:rPr>
              <a:t> </a:t>
            </a:r>
            <a:r>
              <a:rPr lang="fr-FR" sz="2200" dirty="0" err="1">
                <a:latin typeface="Garamond" panose="02020404030301010803" pitchFamily="18" charset="0"/>
              </a:rPr>
              <a:t>will</a:t>
            </a:r>
            <a:endParaRPr lang="fr-FR" sz="22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1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4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BFB7FD-8E3C-84D5-E38F-5C6F08F8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2" y="1468583"/>
            <a:ext cx="4381541" cy="3900512"/>
          </a:xfrm>
        </p:spPr>
        <p:txBody>
          <a:bodyPr anchor="t">
            <a:normAutofit/>
          </a:bodyPr>
          <a:lstStyle/>
          <a:p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 err="1">
                <a:latin typeface="Garamond" panose="02020404030301010803" pitchFamily="18" charset="0"/>
              </a:rPr>
              <a:t>Judiciary</a:t>
            </a:r>
            <a:r>
              <a:rPr lang="fr-FR" sz="4800" dirty="0">
                <a:latin typeface="Garamond" panose="02020404030301010803" pitchFamily="18" charset="0"/>
              </a:rPr>
              <a:t> </a:t>
            </a:r>
            <a:r>
              <a:rPr lang="fr-FR" sz="4800" dirty="0" err="1">
                <a:latin typeface="Garamond" panose="02020404030301010803" pitchFamily="18" charset="0"/>
              </a:rPr>
              <a:t>actors</a:t>
            </a:r>
            <a:r>
              <a:rPr lang="fr-FR" sz="4800" dirty="0">
                <a:latin typeface="Garamond" panose="02020404030301010803" pitchFamily="18" charset="0"/>
              </a:rPr>
              <a:t> set the </a:t>
            </a:r>
            <a:r>
              <a:rPr lang="fr-FR" sz="4800" dirty="0" err="1">
                <a:latin typeface="Garamond" panose="02020404030301010803" pitchFamily="18" charset="0"/>
              </a:rPr>
              <a:t>tone</a:t>
            </a:r>
            <a:endParaRPr lang="fr-FR" sz="4800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3671C-A839-FE42-978D-62CA1656E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71" y="1468583"/>
            <a:ext cx="4550319" cy="3911679"/>
          </a:xfrm>
        </p:spPr>
        <p:txBody>
          <a:bodyPr anchor="b">
            <a:normAutofit lnSpcReduction="10000"/>
          </a:bodyPr>
          <a:lstStyle/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>
                <a:latin typeface="Garamond" panose="02020404030301010803" pitchFamily="18" charset="0"/>
              </a:rPr>
              <a:t> </a:t>
            </a:r>
            <a:r>
              <a:rPr lang="fr-FR" sz="3600" dirty="0" err="1">
                <a:latin typeface="Garamond" panose="02020404030301010803" pitchFamily="18" charset="0"/>
              </a:rPr>
              <a:t>Lawyers</a:t>
            </a:r>
            <a:r>
              <a:rPr lang="fr-FR" sz="3600" dirty="0">
                <a:latin typeface="Garamond" panose="02020404030301010803" pitchFamily="18" charset="0"/>
              </a:rPr>
              <a:t> in action</a:t>
            </a:r>
          </a:p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>
                <a:latin typeface="Garamond" panose="02020404030301010803" pitchFamily="18" charset="0"/>
              </a:rPr>
              <a:t> An </a:t>
            </a:r>
            <a:r>
              <a:rPr lang="fr-FR" sz="3600" dirty="0" err="1">
                <a:latin typeface="Garamond" panose="02020404030301010803" pitchFamily="18" charset="0"/>
              </a:rPr>
              <a:t>unequivocal</a:t>
            </a:r>
            <a:r>
              <a:rPr lang="fr-FR" sz="3600" dirty="0">
                <a:latin typeface="Garamond" panose="02020404030301010803" pitchFamily="18" charset="0"/>
              </a:rPr>
              <a:t> </a:t>
            </a:r>
            <a:r>
              <a:rPr lang="fr-FR" sz="3600" dirty="0" err="1">
                <a:latin typeface="Garamond" panose="02020404030301010803" pitchFamily="18" charset="0"/>
              </a:rPr>
              <a:t>jurisdiction</a:t>
            </a:r>
            <a:r>
              <a:rPr lang="fr-FR" sz="3600" dirty="0">
                <a:latin typeface="Garamond" panose="02020404030301010803" pitchFamily="18" charset="0"/>
              </a:rPr>
              <a:t> : more </a:t>
            </a:r>
            <a:r>
              <a:rPr lang="fr-FR" sz="3600" dirty="0" err="1">
                <a:latin typeface="Garamond" panose="02020404030301010803" pitchFamily="18" charset="0"/>
              </a:rPr>
              <a:t>than</a:t>
            </a:r>
            <a:r>
              <a:rPr lang="fr-FR" sz="3600" dirty="0">
                <a:latin typeface="Garamond" panose="02020404030301010803" pitchFamily="18" charset="0"/>
              </a:rPr>
              <a:t> 8 000 convictions</a:t>
            </a:r>
          </a:p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9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015D7F-63A8-4ABB-8A20-7806C7703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51A8D27-202B-4B8A-9DC2-137903454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332A719-8055-492B-9B72-3D654C09F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F81162-7738-4BC8-BA5D-ADEFD7F2D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3042" y="-1044"/>
            <a:ext cx="6175647" cy="6859043"/>
          </a:xfrm>
          <a:prstGeom prst="rect">
            <a:avLst/>
          </a:prstGeom>
          <a:solidFill>
            <a:schemeClr val="bg1"/>
          </a:solidFill>
          <a:ln w="1206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35D598-BC82-99DA-6D30-0C7D14D09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848" y="555128"/>
            <a:ext cx="5465463" cy="2226440"/>
          </a:xfrm>
        </p:spPr>
        <p:txBody>
          <a:bodyPr anchor="b">
            <a:normAutofit/>
          </a:bodyPr>
          <a:lstStyle/>
          <a:p>
            <a:pPr algn="ctr"/>
            <a:r>
              <a:rPr lang="fr-FR" sz="4800" dirty="0">
                <a:latin typeface="Garamond" panose="02020404030301010803" pitchFamily="18" charset="0"/>
              </a:rPr>
              <a:t>Contents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F89EDB-0C60-BEB9-2E9E-6A5926627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5848" y="2959729"/>
            <a:ext cx="5465463" cy="3341075"/>
          </a:xfrm>
        </p:spPr>
        <p:txBody>
          <a:bodyPr anchor="t">
            <a:normAutofit fontScale="77500" lnSpcReduction="20000"/>
          </a:bodyPr>
          <a:lstStyle/>
          <a:p>
            <a:endParaRPr lang="fr-FR" sz="1800" dirty="0"/>
          </a:p>
          <a:p>
            <a:pPr marL="0" indent="0">
              <a:buNone/>
            </a:pPr>
            <a:r>
              <a:rPr lang="fr-FR" sz="3000" b="1" i="1" dirty="0">
                <a:latin typeface="Garamond" panose="02020404030301010803" pitchFamily="18" charset="0"/>
              </a:rPr>
              <a:t>2015</a:t>
            </a:r>
            <a:r>
              <a:rPr lang="fr-FR" sz="3000" dirty="0">
                <a:latin typeface="Garamond" panose="02020404030301010803" pitchFamily="18" charset="0"/>
              </a:rPr>
              <a:t> </a:t>
            </a:r>
          </a:p>
          <a:p>
            <a:pPr marL="0" indent="0">
              <a:buNone/>
            </a:pPr>
            <a:r>
              <a:rPr lang="fr-FR" sz="3000" dirty="0">
                <a:latin typeface="Garamond" panose="02020404030301010803" pitchFamily="18" charset="0"/>
              </a:rPr>
              <a:t>The « </a:t>
            </a:r>
            <a:r>
              <a:rPr lang="fr-FR" sz="3000" dirty="0" err="1">
                <a:latin typeface="Garamond" panose="02020404030301010803" pitchFamily="18" charset="0"/>
              </a:rPr>
              <a:t>transmigrants</a:t>
            </a:r>
            <a:r>
              <a:rPr lang="fr-FR" sz="3000" dirty="0">
                <a:latin typeface="Garamond" panose="02020404030301010803" pitchFamily="18" charset="0"/>
              </a:rPr>
              <a:t> » and the hosts</a:t>
            </a:r>
          </a:p>
          <a:p>
            <a:pPr marL="0" indent="0">
              <a:buNone/>
            </a:pPr>
            <a:endParaRPr lang="fr-FR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sz="3000" b="1" i="1" dirty="0">
                <a:latin typeface="Garamond" panose="02020404030301010803" pitchFamily="18" charset="0"/>
              </a:rPr>
              <a:t>Spring 2022 </a:t>
            </a:r>
          </a:p>
          <a:p>
            <a:pPr marL="0" indent="0">
              <a:buNone/>
            </a:pPr>
            <a:r>
              <a:rPr lang="fr-FR" sz="3000" dirty="0">
                <a:latin typeface="Garamond" panose="02020404030301010803" pitchFamily="18" charset="0"/>
              </a:rPr>
              <a:t>Ukranian </a:t>
            </a:r>
            <a:r>
              <a:rPr lang="fr-FR" sz="3000" dirty="0" err="1">
                <a:latin typeface="Garamond" panose="02020404030301010803" pitchFamily="18" charset="0"/>
              </a:rPr>
              <a:t>refugees</a:t>
            </a:r>
            <a:r>
              <a:rPr lang="fr-FR" sz="3000" dirty="0">
                <a:latin typeface="Garamond" panose="02020404030301010803" pitchFamily="18" charset="0"/>
              </a:rPr>
              <a:t> and </a:t>
            </a:r>
            <a:r>
              <a:rPr lang="fr-FR" sz="3000" dirty="0" err="1">
                <a:latin typeface="Garamond" panose="02020404030301010803" pitchFamily="18" charset="0"/>
              </a:rPr>
              <a:t>general</a:t>
            </a:r>
            <a:r>
              <a:rPr lang="fr-FR" sz="3000" dirty="0">
                <a:latin typeface="Garamond" panose="02020404030301010803" pitchFamily="18" charset="0"/>
              </a:rPr>
              <a:t> mobilisation</a:t>
            </a:r>
          </a:p>
          <a:p>
            <a:pPr marL="0" indent="0">
              <a:buNone/>
            </a:pPr>
            <a:endParaRPr lang="fr-FR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sz="3000" b="1" i="1">
                <a:latin typeface="Garamond" panose="02020404030301010803" pitchFamily="18" charset="0"/>
              </a:rPr>
              <a:t>2021 </a:t>
            </a:r>
            <a:r>
              <a:rPr lang="fr-FR" sz="3000" b="1" i="1" dirty="0">
                <a:latin typeface="Garamond" panose="02020404030301010803" pitchFamily="18" charset="0"/>
              </a:rPr>
              <a:t>– 2023</a:t>
            </a:r>
          </a:p>
          <a:p>
            <a:pPr marL="0" indent="0">
              <a:buNone/>
            </a:pPr>
            <a:r>
              <a:rPr lang="fr-FR" sz="3000" dirty="0">
                <a:latin typeface="Garamond" panose="02020404030301010803" pitchFamily="18" charset="0"/>
              </a:rPr>
              <a:t>The « </a:t>
            </a:r>
            <a:r>
              <a:rPr lang="fr-FR" sz="3000" dirty="0" err="1">
                <a:latin typeface="Garamond" panose="02020404030301010803" pitchFamily="18" charset="0"/>
              </a:rPr>
              <a:t>reception</a:t>
            </a:r>
            <a:r>
              <a:rPr lang="fr-FR" sz="3000" dirty="0">
                <a:latin typeface="Garamond" panose="02020404030301010803" pitchFamily="18" charset="0"/>
              </a:rPr>
              <a:t> </a:t>
            </a:r>
            <a:r>
              <a:rPr lang="fr-FR" sz="3000" dirty="0" err="1">
                <a:latin typeface="Garamond" panose="02020404030301010803" pitchFamily="18" charset="0"/>
              </a:rPr>
              <a:t>crisis</a:t>
            </a:r>
            <a:r>
              <a:rPr lang="fr-FR" sz="3000" dirty="0">
                <a:latin typeface="Garamond" panose="02020404030301010803" pitchFamily="18" charset="0"/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249893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2ACAC8F-F82A-A591-C85A-C4C15F384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875" y="1302871"/>
            <a:ext cx="8188026" cy="813796"/>
          </a:xfrm>
        </p:spPr>
        <p:txBody>
          <a:bodyPr anchor="b">
            <a:normAutofit/>
          </a:bodyPr>
          <a:lstStyle/>
          <a:p>
            <a:pPr algn="r"/>
            <a:r>
              <a:rPr lang="fr-FR" sz="4000" dirty="0">
                <a:latin typeface="Garamond" panose="02020404030301010803" pitchFamily="18" charset="0"/>
              </a:rPr>
              <a:t>The supports </a:t>
            </a:r>
            <a:r>
              <a:rPr lang="fr-FR" sz="4000" dirty="0" err="1">
                <a:latin typeface="Garamond" panose="02020404030301010803" pitchFamily="18" charset="0"/>
              </a:rPr>
              <a:t>take</a:t>
            </a:r>
            <a:r>
              <a:rPr lang="fr-FR" sz="4000" dirty="0">
                <a:latin typeface="Garamond" panose="02020404030301010803" pitchFamily="18" charset="0"/>
              </a:rPr>
              <a:t> action for « the </a:t>
            </a:r>
            <a:r>
              <a:rPr lang="fr-FR" sz="4000" dirty="0" err="1">
                <a:latin typeface="Garamond" panose="02020404030301010803" pitchFamily="18" charset="0"/>
              </a:rPr>
              <a:t>guys</a:t>
            </a:r>
            <a:r>
              <a:rPr lang="fr-FR" sz="4000" dirty="0">
                <a:latin typeface="Garamond" panose="02020404030301010803" pitchFamily="18" charset="0"/>
              </a:rPr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09146D-1FCA-489D-223A-5A4798A4E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3641" y="2309538"/>
            <a:ext cx="8192843" cy="3266744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fr-FR" sz="1800" dirty="0"/>
          </a:p>
          <a:p>
            <a:pPr algn="ctr">
              <a:buFont typeface="Wingdings" pitchFamily="2" charset="2"/>
              <a:buChar char="Ø"/>
            </a:pPr>
            <a:r>
              <a:rPr lang="fr-FR" sz="3200" dirty="0">
                <a:latin typeface="Garamond" panose="02020404030301010803" pitchFamily="18" charset="0"/>
              </a:rPr>
              <a:t>The ADES network</a:t>
            </a:r>
          </a:p>
          <a:p>
            <a:pPr marL="0" indent="0" algn="ctr">
              <a:buNone/>
            </a:pPr>
            <a:endParaRPr lang="fr-FR" sz="3200" dirty="0"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3200" dirty="0">
                <a:latin typeface="Garamond" panose="02020404030301010803" pitchFamily="18" charset="0"/>
              </a:rPr>
              <a:t>The </a:t>
            </a:r>
            <a:r>
              <a:rPr lang="fr-FR" sz="3200" dirty="0" err="1">
                <a:latin typeface="Garamond" panose="02020404030301010803" pitchFamily="18" charset="0"/>
              </a:rPr>
              <a:t>Humanitarian</a:t>
            </a:r>
            <a:r>
              <a:rPr lang="fr-FR" sz="3200" dirty="0">
                <a:latin typeface="Garamond" panose="02020404030301010803" pitchFamily="18" charset="0"/>
              </a:rPr>
              <a:t> hub</a:t>
            </a:r>
          </a:p>
          <a:p>
            <a:pPr algn="ctr">
              <a:buFont typeface="Wingdings" pitchFamily="2" charset="2"/>
              <a:buChar char="Ø"/>
            </a:pPr>
            <a:endParaRPr lang="fr-FR" sz="3200" dirty="0"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sz="3200" dirty="0">
                <a:latin typeface="Garamond" panose="02020404030301010803" pitchFamily="18" charset="0"/>
              </a:rPr>
              <a:t> The </a:t>
            </a:r>
            <a:r>
              <a:rPr lang="fr-FR" sz="3200" dirty="0" err="1">
                <a:latin typeface="Garamond" panose="02020404030301010803" pitchFamily="18" charset="0"/>
              </a:rPr>
              <a:t>creation</a:t>
            </a:r>
            <a:r>
              <a:rPr lang="fr-FR" sz="3200" dirty="0">
                <a:latin typeface="Garamond" panose="02020404030301010803" pitchFamily="18" charset="0"/>
              </a:rPr>
              <a:t> of « Stop </a:t>
            </a:r>
            <a:r>
              <a:rPr lang="fr-FR" sz="3200" dirty="0" err="1">
                <a:latin typeface="Garamond" panose="02020404030301010803" pitchFamily="18" charset="0"/>
              </a:rPr>
              <a:t>reception</a:t>
            </a:r>
            <a:r>
              <a:rPr lang="fr-FR" sz="3200" dirty="0">
                <a:latin typeface="Garamond" panose="02020404030301010803" pitchFamily="18" charset="0"/>
              </a:rPr>
              <a:t> </a:t>
            </a:r>
            <a:r>
              <a:rPr lang="fr-FR" sz="3200" dirty="0" err="1">
                <a:latin typeface="Garamond" panose="02020404030301010803" pitchFamily="18" charset="0"/>
              </a:rPr>
              <a:t>crisis</a:t>
            </a:r>
            <a:r>
              <a:rPr lang="fr-FR" sz="3200" dirty="0">
                <a:latin typeface="Garamond" panose="02020404030301010803" pitchFamily="18" charset="0"/>
              </a:rPr>
              <a:t> »</a:t>
            </a:r>
          </a:p>
          <a:p>
            <a:pPr algn="ctr">
              <a:buFont typeface="Wingdings" pitchFamily="2" charset="2"/>
              <a:buChar char="Ø"/>
            </a:pPr>
            <a:endParaRPr lang="fr-FR" sz="3200" dirty="0">
              <a:latin typeface="Garamond" panose="02020404030301010803" pitchFamily="18" charset="0"/>
            </a:endParaRPr>
          </a:p>
        </p:txBody>
      </p:sp>
      <p:pic>
        <p:nvPicPr>
          <p:cNvPr id="4" name="Image 3" descr="Une image contenant Graphique, oiseau, graphisme, conception&#10;&#10;Description générée automatiquement">
            <a:extLst>
              <a:ext uri="{FF2B5EF4-FFF2-40B4-BE49-F238E27FC236}">
                <a16:creationId xmlns:a16="http://schemas.microsoft.com/office/drawing/2014/main" id="{35CD7FCD-FE50-DF44-16BB-BB0E8EE4F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236" y="2749788"/>
            <a:ext cx="1226726" cy="566417"/>
          </a:xfrm>
          <a:prstGeom prst="rect">
            <a:avLst/>
          </a:prstGeom>
        </p:spPr>
      </p:pic>
      <p:pic>
        <p:nvPicPr>
          <p:cNvPr id="6" name="Image 5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080A736D-8309-2ADF-1289-8422FFC1A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9662" y="3622551"/>
            <a:ext cx="8763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7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6B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693834-F6EC-2545-3697-B2C97C313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2300" dirty="0">
                <a:solidFill>
                  <a:srgbClr val="FFFFFF"/>
                </a:solidFill>
              </a:rPr>
            </a:br>
            <a:r>
              <a:rPr lang="en-US" sz="2300" dirty="0">
                <a:solidFill>
                  <a:srgbClr val="FFFFFF"/>
                </a:solidFill>
              </a:rPr>
              <a:t>“This is not a home”</a:t>
            </a:r>
            <a:br>
              <a:rPr lang="en-US" sz="2300" dirty="0">
                <a:solidFill>
                  <a:srgbClr val="FFFFFF"/>
                </a:solidFill>
              </a:rPr>
            </a:br>
            <a:br>
              <a:rPr lang="en-US" sz="2300" dirty="0">
                <a:solidFill>
                  <a:srgbClr val="FFFFFF"/>
                </a:solidFill>
              </a:rPr>
            </a:br>
            <a:r>
              <a:rPr lang="en-US" sz="2300" dirty="0">
                <a:solidFill>
                  <a:srgbClr val="FFFFFF"/>
                </a:solidFill>
              </a:rPr>
              <a:t>seizure made at </a:t>
            </a:r>
            <a:r>
              <a:rPr lang="en-US" sz="2300" i="1" dirty="0" err="1">
                <a:solidFill>
                  <a:srgbClr val="FFFFFF"/>
                </a:solidFill>
              </a:rPr>
              <a:t>Fedasil</a:t>
            </a:r>
            <a:r>
              <a:rPr lang="en-US" sz="2300" i="1" dirty="0">
                <a:solidFill>
                  <a:srgbClr val="FFFFFF"/>
                </a:solidFill>
              </a:rPr>
              <a:t> </a:t>
            </a:r>
            <a:r>
              <a:rPr lang="en-US" sz="2300" dirty="0">
                <a:solidFill>
                  <a:srgbClr val="FFFFFF"/>
                </a:solidFill>
              </a:rPr>
              <a:t>(government agency responsible for reception)</a:t>
            </a:r>
            <a:br>
              <a:rPr lang="en-US" sz="2300" dirty="0">
                <a:solidFill>
                  <a:srgbClr val="FFFFFF"/>
                </a:solidFill>
              </a:rPr>
            </a:br>
            <a:br>
              <a:rPr lang="en-US" sz="2300" dirty="0">
                <a:solidFill>
                  <a:srgbClr val="FFFFFF"/>
                </a:solidFill>
              </a:rPr>
            </a:br>
            <a:r>
              <a:rPr lang="en-US" sz="2300" dirty="0">
                <a:solidFill>
                  <a:srgbClr val="FFFFFF"/>
                </a:solidFill>
              </a:rPr>
              <a:t>(end February 2023)</a:t>
            </a:r>
            <a:br>
              <a:rPr lang="en-US" sz="2300" dirty="0">
                <a:solidFill>
                  <a:srgbClr val="FFFFFF"/>
                </a:solidFill>
              </a:rPr>
            </a:br>
            <a:br>
              <a:rPr lang="en-US" sz="2300" dirty="0">
                <a:solidFill>
                  <a:srgbClr val="FFFFFF"/>
                </a:solidFill>
              </a:rPr>
            </a:br>
            <a:br>
              <a:rPr lang="en-US" sz="2300" dirty="0">
                <a:solidFill>
                  <a:srgbClr val="FFFFFF"/>
                </a:solidFill>
              </a:rPr>
            </a:br>
            <a:endParaRPr lang="en-US" sz="2300" dirty="0">
              <a:solidFill>
                <a:srgbClr val="FFFFFF"/>
              </a:solidFill>
            </a:endParaRPr>
          </a:p>
        </p:txBody>
      </p:sp>
      <p:sp>
        <p:nvSpPr>
          <p:cNvPr id="27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bâtiment, plein air, personne, jeans&#10;&#10;Description générée automatiquement">
            <a:extLst>
              <a:ext uri="{FF2B5EF4-FFF2-40B4-BE49-F238E27FC236}">
                <a16:creationId xmlns:a16="http://schemas.microsoft.com/office/drawing/2014/main" id="{D5CB1CAD-1048-90CA-2269-D2E8B62A51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188" b="12643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774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Image 4" descr="Une image contenant véhicule, plein air, Véhicule terrestre, habits&#10;&#10;Description générée automatiquement">
            <a:extLst>
              <a:ext uri="{FF2B5EF4-FFF2-40B4-BE49-F238E27FC236}">
                <a16:creationId xmlns:a16="http://schemas.microsoft.com/office/drawing/2014/main" id="{3A5435C0-6D3B-DB29-E441-90458F2719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" r="2976" b="-1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E6325EF-C5E7-912D-763F-E5CEC35B2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922782" cy="2287912"/>
          </a:xfrm>
        </p:spPr>
        <p:txBody>
          <a:bodyPr anchor="b">
            <a:normAutofit/>
          </a:bodyPr>
          <a:lstStyle/>
          <a:p>
            <a:pPr algn="ctr"/>
            <a:r>
              <a:rPr lang="fr-FR" sz="3300" dirty="0">
                <a:latin typeface="Garamond" panose="02020404030301010803" pitchFamily="18" charset="0"/>
              </a:rPr>
              <a:t>Eviction of the Allée du </a:t>
            </a:r>
            <a:r>
              <a:rPr lang="fr-FR" sz="3300" dirty="0" err="1">
                <a:latin typeface="Garamond" panose="02020404030301010803" pitchFamily="18" charset="0"/>
              </a:rPr>
              <a:t>Kaai</a:t>
            </a:r>
            <a:r>
              <a:rPr lang="fr-FR" sz="3300" dirty="0">
                <a:latin typeface="Garamond" panose="02020404030301010803" pitchFamily="18" charset="0"/>
              </a:rPr>
              <a:t> occupation</a:t>
            </a:r>
            <a:br>
              <a:rPr lang="fr-FR" sz="3300" dirty="0">
                <a:latin typeface="Garamond" panose="02020404030301010803" pitchFamily="18" charset="0"/>
              </a:rPr>
            </a:br>
            <a:br>
              <a:rPr lang="fr-FR" sz="3300" dirty="0">
                <a:latin typeface="Garamond" panose="02020404030301010803" pitchFamily="18" charset="0"/>
              </a:rPr>
            </a:br>
            <a:r>
              <a:rPr lang="fr-FR" sz="3300" dirty="0">
                <a:latin typeface="Garamond" panose="02020404030301010803" pitchFamily="18" charset="0"/>
              </a:rPr>
              <a:t>March 2023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04D1F6-011C-40FE-0343-2BCB10DDD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9" y="2722729"/>
            <a:ext cx="3633747" cy="2700062"/>
          </a:xfrm>
        </p:spPr>
        <p:txBody>
          <a:bodyPr>
            <a:normAutofit/>
          </a:bodyPr>
          <a:lstStyle/>
          <a:p>
            <a:endParaRPr lang="fr-BE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51297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EA1DAFF-CECA-492F-BFA1-22C64956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D3D3744-142C-4653-90AB-546FE6B84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BC69CAC-820B-41BA-BFCA-79B45576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D205E7A-88AB-4C4B-B8D1-5A76AA878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D4286E9-8501-4EBF-874C-74897B4B6F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5586ADC-910E-45C9-BAB4-CB0EFBEE5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AB594C5-5BB0-49AE-8AAC-AE40A6F8A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Espace réservé du contenu 3">
            <a:extLst>
              <a:ext uri="{FF2B5EF4-FFF2-40B4-BE49-F238E27FC236}">
                <a16:creationId xmlns:a16="http://schemas.microsoft.com/office/drawing/2014/main" id="{C24F0C88-B1B1-A705-AD29-9E40637BE4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240" r="1" b="27650"/>
          <a:stretch/>
        </p:blipFill>
        <p:spPr>
          <a:xfrm>
            <a:off x="626590" y="317578"/>
            <a:ext cx="10851111" cy="3508437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482489"/>
            <a:ext cx="304800" cy="429768"/>
            <a:chOff x="215328" y="-46937"/>
            <a:chExt cx="304800" cy="2773841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FB693834-F6EC-2545-3697-B2C97C313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516" y="4112549"/>
            <a:ext cx="6996781" cy="2294891"/>
          </a:xfrm>
          <a:noFill/>
        </p:spPr>
        <p:txBody>
          <a:bodyPr vert="horz" lIns="91440" tIns="45720" rIns="91440" bIns="45720" rtlCol="0" anchor="t">
            <a:normAutofit fontScale="90000"/>
          </a:bodyPr>
          <a:lstStyle/>
          <a:p>
            <a:br>
              <a:rPr lang="en-US" sz="23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  <a:latin typeface="Garamond" panose="02020404030301010803" pitchFamily="18" charset="0"/>
              </a:rPr>
              <a:t>Occupation of the future crisis center of the federal government</a:t>
            </a:r>
            <a:br>
              <a:rPr lang="en-US" sz="3200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br>
              <a:rPr lang="en-US" sz="3200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en-US" sz="3200" dirty="0">
                <a:solidFill>
                  <a:schemeClr val="bg1"/>
                </a:solidFill>
                <a:latin typeface="Garamond" panose="02020404030301010803" pitchFamily="18" charset="0"/>
              </a:rPr>
              <a:t>March 2023</a:t>
            </a:r>
            <a:br>
              <a:rPr lang="en-US" sz="3200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endParaRPr lang="en-US" sz="320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54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54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2A9A87-818A-D540-0AB0-9FDF5D563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2370" y="618681"/>
            <a:ext cx="3569629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Garamond" panose="02020404030301010803" pitchFamily="18" charset="0"/>
              </a:rPr>
              <a:t>“Toc toc Nicole”</a:t>
            </a:r>
            <a:br>
              <a:rPr lang="en-US" sz="36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br>
              <a:rPr lang="en-US" sz="3600" dirty="0">
                <a:solidFill>
                  <a:srgbClr val="FFFFFF"/>
                </a:solidFill>
                <a:latin typeface="Garamond" panose="02020404030301010803" pitchFamily="18" charset="0"/>
              </a:rPr>
            </a:br>
            <a:r>
              <a:rPr lang="en-US" sz="3600" dirty="0">
                <a:solidFill>
                  <a:srgbClr val="FFFFFF"/>
                </a:solidFill>
                <a:latin typeface="Garamond" panose="02020404030301010803" pitchFamily="18" charset="0"/>
              </a:rPr>
              <a:t>April 2023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bâtiment, plein air, ciel, Véhicule terrestre&#10;&#10;Description générée automatiquement">
            <a:extLst>
              <a:ext uri="{FF2B5EF4-FFF2-40B4-BE49-F238E27FC236}">
                <a16:creationId xmlns:a16="http://schemas.microsoft.com/office/drawing/2014/main" id="{FDEC29AA-1137-35A2-4488-D8F793BB5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125" r="-1" b="-1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9341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Slide Background">
            <a:extLst>
              <a:ext uri="{FF2B5EF4-FFF2-40B4-BE49-F238E27FC236}">
                <a16:creationId xmlns:a16="http://schemas.microsoft.com/office/drawing/2014/main" id="{4D327EF6-1201-4218-AA98-3DA5A0F48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7" name="Rectangle 15">
            <a:extLst>
              <a:ext uri="{FF2B5EF4-FFF2-40B4-BE49-F238E27FC236}">
                <a16:creationId xmlns:a16="http://schemas.microsoft.com/office/drawing/2014/main" id="{9864AAEA-8DC4-4D15-864C-B53C5B4CC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17">
            <a:extLst>
              <a:ext uri="{FF2B5EF4-FFF2-40B4-BE49-F238E27FC236}">
                <a16:creationId xmlns:a16="http://schemas.microsoft.com/office/drawing/2014/main" id="{E82F361B-984A-43B6-AFE8-1F1439428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3420664"/>
          </a:xfrm>
          <a:prstGeom prst="rect">
            <a:avLst/>
          </a:prstGeom>
          <a:ln>
            <a:noFill/>
          </a:ln>
          <a:effectLst>
            <a:outerShdw blurRad="596900" dist="330200" dir="714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6CCF60-6EA9-246A-3AF3-F5D748F78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575094"/>
            <a:ext cx="4697303" cy="2254370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Garamond" panose="02020404030301010803" pitchFamily="18" charset="0"/>
              </a:rPr>
              <a:t>Camp at place Flagey </a:t>
            </a:r>
            <a:br>
              <a:rPr lang="fr-FR" sz="4000" dirty="0">
                <a:latin typeface="Garamond" panose="02020404030301010803" pitchFamily="18" charset="0"/>
              </a:rPr>
            </a:br>
            <a:br>
              <a:rPr lang="fr-FR" sz="4000" dirty="0">
                <a:latin typeface="Garamond" panose="02020404030301010803" pitchFamily="18" charset="0"/>
              </a:rPr>
            </a:br>
            <a:r>
              <a:rPr lang="fr-FR" sz="4000" dirty="0" err="1">
                <a:latin typeface="Garamond" panose="02020404030301010803" pitchFamily="18" charset="0"/>
              </a:rPr>
              <a:t>September</a:t>
            </a:r>
            <a:r>
              <a:rPr lang="fr-FR" sz="4000" dirty="0">
                <a:latin typeface="Garamond" panose="02020404030301010803" pitchFamily="18" charset="0"/>
              </a:rPr>
              <a:t> 2023</a:t>
            </a:r>
          </a:p>
        </p:txBody>
      </p:sp>
      <p:sp useBgFill="1">
        <p:nvSpPr>
          <p:cNvPr id="29" name="Rectangle 19">
            <a:extLst>
              <a:ext uri="{FF2B5EF4-FFF2-40B4-BE49-F238E27FC236}">
                <a16:creationId xmlns:a16="http://schemas.microsoft.com/office/drawing/2014/main" id="{4F2A6A32-9ADF-4DD4-AEA5-0D1FF0F8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8" y="0"/>
            <a:ext cx="6096001" cy="6849700"/>
          </a:xfrm>
          <a:prstGeom prst="rect">
            <a:avLst/>
          </a:prstGeom>
          <a:ln>
            <a:noFill/>
          </a:ln>
          <a:effectLst>
            <a:outerShdw blurRad="596900" dist="317500" dir="8820000" sx="87000" sy="87000" algn="t" rotWithShape="0">
              <a:schemeClr val="tx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plein air, ciel, bâtiment, nuage&#10;&#10;Description générée automatiquement">
            <a:extLst>
              <a:ext uri="{FF2B5EF4-FFF2-40B4-BE49-F238E27FC236}">
                <a16:creationId xmlns:a16="http://schemas.microsoft.com/office/drawing/2014/main" id="{1B8F34B3-B654-49D0-A6C7-917ECD9928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54"/>
          <a:stretch/>
        </p:blipFill>
        <p:spPr>
          <a:xfrm>
            <a:off x="6093082" y="10"/>
            <a:ext cx="6098917" cy="3428736"/>
          </a:xfrm>
          <a:prstGeom prst="rect">
            <a:avLst/>
          </a:prstGeom>
        </p:spPr>
      </p:pic>
      <p:pic>
        <p:nvPicPr>
          <p:cNvPr id="7" name="Image 6" descr="Une image contenant texte, plein air, arbre, ciel&#10;&#10;Description générée automatiquement">
            <a:extLst>
              <a:ext uri="{FF2B5EF4-FFF2-40B4-BE49-F238E27FC236}">
                <a16:creationId xmlns:a16="http://schemas.microsoft.com/office/drawing/2014/main" id="{A7A91750-779C-82B6-2C45-0167CC2208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27" b="-4"/>
          <a:stretch/>
        </p:blipFill>
        <p:spPr>
          <a:xfrm>
            <a:off x="-1" y="3429254"/>
            <a:ext cx="6098917" cy="3428746"/>
          </a:xfrm>
          <a:prstGeom prst="rect">
            <a:avLst/>
          </a:prstGeom>
        </p:spPr>
      </p:pic>
      <p:sp>
        <p:nvSpPr>
          <p:cNvPr id="30" name="Content Placeholder 10">
            <a:extLst>
              <a:ext uri="{FF2B5EF4-FFF2-40B4-BE49-F238E27FC236}">
                <a16:creationId xmlns:a16="http://schemas.microsoft.com/office/drawing/2014/main" id="{8B3392D5-2658-39C4-7149-CBFE79FF6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09" y="3823854"/>
            <a:ext cx="4626790" cy="262890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 </a:t>
            </a:r>
            <a:r>
              <a:rPr lang="en-US" sz="2400" dirty="0">
                <a:latin typeface="Garamond" panose="02020404030301010803" pitchFamily="18" charset="0"/>
              </a:rPr>
              <a:t>Federal carelessness</a:t>
            </a:r>
          </a:p>
          <a:p>
            <a:pPr marL="0" indent="0" algn="ctr">
              <a:buNone/>
            </a:pPr>
            <a:r>
              <a:rPr lang="en-US" sz="2400" dirty="0">
                <a:latin typeface="Garamond" panose="02020404030301010803" pitchFamily="18" charset="0"/>
              </a:rPr>
              <a:t>Regional transitory solution</a:t>
            </a:r>
          </a:p>
        </p:txBody>
      </p:sp>
    </p:spTree>
    <p:extLst>
      <p:ext uri="{BB962C8B-B14F-4D97-AF65-F5344CB8AC3E}">
        <p14:creationId xmlns:p14="http://schemas.microsoft.com/office/powerpoint/2010/main" val="34651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0B4DFF-4DE3-3D76-AEB6-B53662705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485" y="928914"/>
            <a:ext cx="8201552" cy="4257510"/>
          </a:xfrm>
        </p:spPr>
        <p:txBody>
          <a:bodyPr anchor="b">
            <a:normAutofit fontScale="90000"/>
          </a:bodyPr>
          <a:lstStyle/>
          <a:p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r>
              <a:rPr lang="fr-BE" sz="2300" b="1" dirty="0">
                <a:latin typeface="Garamond" panose="02020404030301010803" pitchFamily="18" charset="0"/>
              </a:rPr>
              <a:t>Une solution partielle trouvée par le propriétaire du bâtiment</a:t>
            </a:r>
            <a:br>
              <a:rPr lang="fr-BE" sz="2300" b="1" dirty="0">
                <a:latin typeface="Garamond" panose="02020404030301010803" pitchFamily="18" charset="0"/>
              </a:rPr>
            </a:br>
            <a:br>
              <a:rPr lang="fr-BE" sz="2300" b="1" dirty="0">
                <a:latin typeface="Garamond" panose="02020404030301010803" pitchFamily="18" charset="0"/>
              </a:rPr>
            </a:br>
            <a:r>
              <a:rPr lang="fr-BE" sz="2300" dirty="0">
                <a:latin typeface="Garamond" panose="02020404030301010803" pitchFamily="18" charset="0"/>
              </a:rPr>
              <a:t>Après de longs mois de négociations entre les associations, le propriétaire du bâtiment et les autorités, l’État n’a pas réussi à trouver de solution pour reloger les occupants. C’est donc la société immobilière, propriétaire du bâtiment, qui a décidé de prendre en charge le logement d’une partie des résidants. « </a:t>
            </a:r>
            <a:r>
              <a:rPr lang="fr-BE" sz="2300" i="1" dirty="0">
                <a:latin typeface="Garamond" panose="02020404030301010803" pitchFamily="18" charset="0"/>
              </a:rPr>
              <a:t>C’était assez compliqué de trouver une solution visiblement »</a:t>
            </a:r>
            <a:r>
              <a:rPr lang="fr-BE" sz="2300" dirty="0">
                <a:latin typeface="Garamond" panose="02020404030301010803" pitchFamily="18" charset="0"/>
              </a:rPr>
              <a:t>, entame Gilles </a:t>
            </a:r>
            <a:r>
              <a:rPr lang="fr-BE" sz="2300" dirty="0" err="1">
                <a:latin typeface="Garamond" panose="02020404030301010803" pitchFamily="18" charset="0"/>
              </a:rPr>
              <a:t>Vanvolsem</a:t>
            </a:r>
            <a:r>
              <a:rPr lang="fr-BE" sz="2300" dirty="0">
                <a:latin typeface="Garamond" panose="02020404030301010803" pitchFamily="18" charset="0"/>
              </a:rPr>
              <a:t>, manager en charge de l’impact social de </a:t>
            </a:r>
            <a:r>
              <a:rPr lang="fr-BE" sz="2300" dirty="0" err="1">
                <a:latin typeface="Garamond" panose="02020404030301010803" pitchFamily="18" charset="0"/>
              </a:rPr>
              <a:t>Atenor</a:t>
            </a:r>
            <a:r>
              <a:rPr lang="fr-BE" sz="2300" dirty="0">
                <a:latin typeface="Garamond" panose="02020404030301010803" pitchFamily="18" charset="0"/>
              </a:rPr>
              <a:t>, le propriétaire du bâtiment. « </a:t>
            </a:r>
            <a:r>
              <a:rPr lang="fr-BE" sz="2300" b="1" i="1" dirty="0">
                <a:latin typeface="Garamond" panose="02020404030301010803" pitchFamily="18" charset="0"/>
              </a:rPr>
              <a:t>La solution que nous avons trouvée en dernière minute est de ne pas mettre ces personnes à la rue mais de leur proposer un logement en attendant l’état prenne ses responsabilités et s’occupe de ces gens qui sont en demande d’asile </a:t>
            </a:r>
            <a:r>
              <a:rPr lang="fr-BE" sz="2300" i="1" dirty="0">
                <a:latin typeface="Garamond" panose="02020404030301010803" pitchFamily="18" charset="0"/>
              </a:rPr>
              <a:t>»</a:t>
            </a:r>
            <a:r>
              <a:rPr lang="fr-BE" sz="2300" dirty="0">
                <a:latin typeface="Garamond" panose="02020404030301010803" pitchFamily="18" charset="0"/>
              </a:rPr>
              <a:t>. Le séjour à l’hôtel est prévu pour une période de quatre mois, ce qui engendrera un coût d’environ 120.000 euros pour l’entreprise.</a:t>
            </a:r>
            <a:endParaRPr lang="fr-FR" sz="2300" dirty="0">
              <a:latin typeface="Garamond" panose="020204040303010108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55D3919-CB26-5285-9E87-7DF1A0622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6914" y="5186424"/>
            <a:ext cx="9637486" cy="394318"/>
          </a:xfrm>
        </p:spPr>
        <p:txBody>
          <a:bodyPr anchor="t">
            <a:normAutofit/>
          </a:bodyPr>
          <a:lstStyle/>
          <a:p>
            <a:pPr algn="r"/>
            <a:r>
              <a:rPr lang="fr-FR" sz="1200" dirty="0">
                <a:latin typeface="Garamond" panose="02020404030301010803" pitchFamily="18" charset="0"/>
              </a:rPr>
              <a:t>Source : RTBF Info, </a:t>
            </a:r>
            <a:r>
              <a:rPr lang="fr-BE" sz="1200" dirty="0">
                <a:latin typeface="Garamond" panose="02020404030301010803" pitchFamily="18" charset="0"/>
              </a:rPr>
              <a:t>Expulsion du squat de la rue de la loi : 40 occupants logés à l’hôtel aux frais du propriétaire du bâtiment, 19 octobre 2023</a:t>
            </a:r>
          </a:p>
          <a:p>
            <a:endParaRPr lang="fr-FR" sz="2000" dirty="0">
              <a:solidFill>
                <a:schemeClr val="tx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06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0B4DFF-4DE3-3D76-AEB6-B53662705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485" y="1277258"/>
            <a:ext cx="8201552" cy="3909166"/>
          </a:xfrm>
        </p:spPr>
        <p:txBody>
          <a:bodyPr anchor="b">
            <a:normAutofit fontScale="90000"/>
          </a:bodyPr>
          <a:lstStyle/>
          <a:p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br>
              <a:rPr lang="fr-BE" sz="2200" b="1" dirty="0">
                <a:latin typeface="Garamond" panose="02020404030301010803" pitchFamily="18" charset="0"/>
              </a:rPr>
            </a:br>
            <a:endParaRPr lang="fr-FR" sz="2300" dirty="0">
              <a:latin typeface="Garamond" panose="020204040303010108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55D3919-CB26-5285-9E87-7DF1A0622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6914" y="5186424"/>
            <a:ext cx="9637486" cy="394318"/>
          </a:xfrm>
        </p:spPr>
        <p:txBody>
          <a:bodyPr anchor="t">
            <a:normAutofit/>
          </a:bodyPr>
          <a:lstStyle/>
          <a:p>
            <a:r>
              <a:rPr lang="fr-FR" sz="2000" dirty="0">
                <a:solidFill>
                  <a:schemeClr val="tx1">
                    <a:alpha val="70000"/>
                  </a:schemeClr>
                </a:solidFill>
              </a:rPr>
              <a:t>Le Soir, 20 septembre 2023 (Belga)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D6968D-3D91-C5F0-87CF-6D990F021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318" y="1277258"/>
            <a:ext cx="3614049" cy="430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6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0B4DFF-4DE3-3D76-AEB6-B53662705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485" y="1600200"/>
            <a:ext cx="8201552" cy="2295748"/>
          </a:xfrm>
        </p:spPr>
        <p:txBody>
          <a:bodyPr anchor="b">
            <a:normAutofit/>
          </a:bodyPr>
          <a:lstStyle/>
          <a:p>
            <a:r>
              <a:rPr lang="fr-FR" sz="4800" dirty="0" err="1">
                <a:latin typeface="Garamond" panose="02020404030301010803" pitchFamily="18" charset="0"/>
              </a:rPr>
              <a:t>Concluding</a:t>
            </a:r>
            <a:r>
              <a:rPr lang="fr-FR" sz="4800" dirty="0">
                <a:latin typeface="Garamond" panose="02020404030301010803" pitchFamily="18" charset="0"/>
              </a:rPr>
              <a:t> </a:t>
            </a:r>
            <a:r>
              <a:rPr lang="fr-FR" sz="4800" dirty="0" err="1">
                <a:latin typeface="Garamond" panose="02020404030301010803" pitchFamily="18" charset="0"/>
              </a:rPr>
              <a:t>thoughts</a:t>
            </a:r>
            <a:endParaRPr lang="fr-FR" sz="4800" dirty="0">
              <a:latin typeface="Garamond" panose="020204040303010108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55D3919-CB26-5285-9E87-7DF1A0622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1485" y="4067661"/>
            <a:ext cx="8201552" cy="1118764"/>
          </a:xfrm>
        </p:spPr>
        <p:txBody>
          <a:bodyPr anchor="t">
            <a:normAutofit/>
          </a:bodyPr>
          <a:lstStyle/>
          <a:p>
            <a:endParaRPr lang="fr-FR" sz="2000">
              <a:solidFill>
                <a:schemeClr val="tx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5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plein air, arbre, noir et blanc, sol&#10;&#10;Description générée automatiquement">
            <a:extLst>
              <a:ext uri="{FF2B5EF4-FFF2-40B4-BE49-F238E27FC236}">
                <a16:creationId xmlns:a16="http://schemas.microsoft.com/office/drawing/2014/main" id="{BF8D881E-94F5-C054-A407-C8001FB82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4975" y="643467"/>
            <a:ext cx="612205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7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CADF25-BA25-984B-4B14-7C6D42CD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pPr algn="ctr"/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The </a:t>
            </a:r>
            <a:r>
              <a:rPr lang="fr-FR" sz="4800" dirty="0" err="1">
                <a:latin typeface="Garamond" panose="02020404030301010803" pitchFamily="18" charset="0"/>
              </a:rPr>
              <a:t>legal</a:t>
            </a:r>
            <a:r>
              <a:rPr lang="fr-FR" sz="4800" dirty="0">
                <a:latin typeface="Garamond" panose="02020404030301010803" pitchFamily="18" charset="0"/>
              </a:rPr>
              <a:t> </a:t>
            </a:r>
            <a:r>
              <a:rPr lang="fr-FR" sz="4800" dirty="0" err="1">
                <a:latin typeface="Garamond" panose="02020404030301010803" pitchFamily="18" charset="0"/>
              </a:rPr>
              <a:t>framework</a:t>
            </a:r>
            <a:r>
              <a:rPr lang="fr-FR" sz="4800" dirty="0">
                <a:latin typeface="Garamond" panose="02020404030301010803" pitchFamily="18" charset="0"/>
              </a:rPr>
              <a:t> of </a:t>
            </a:r>
            <a:r>
              <a:rPr lang="fr-FR" sz="4800" dirty="0" err="1">
                <a:latin typeface="Garamond" panose="02020404030301010803" pitchFamily="18" charset="0"/>
              </a:rPr>
              <a:t>reception</a:t>
            </a:r>
            <a:endParaRPr lang="fr-FR" sz="4800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F67050-BE8F-66B7-1070-E5A355590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613" y="1468583"/>
            <a:ext cx="5609636" cy="3911679"/>
          </a:xfrm>
        </p:spPr>
        <p:txBody>
          <a:bodyPr anchor="b">
            <a:normAutofit fontScale="92500" lnSpcReduction="10000"/>
          </a:bodyPr>
          <a:lstStyle/>
          <a:p>
            <a:pPr marL="0" indent="0" algn="ctr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fr-FR" dirty="0"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dirty="0">
                <a:latin typeface="Garamond" panose="02020404030301010803" pitchFamily="18" charset="0"/>
              </a:rPr>
              <a:t> The </a:t>
            </a:r>
            <a:r>
              <a:rPr lang="fr-FR" dirty="0" err="1">
                <a:latin typeface="Garamond" panose="02020404030301010803" pitchFamily="18" charset="0"/>
              </a:rPr>
              <a:t>Belgian</a:t>
            </a:r>
            <a:r>
              <a:rPr lang="fr-FR" dirty="0">
                <a:latin typeface="Garamond" panose="02020404030301010803" pitchFamily="18" charset="0"/>
              </a:rPr>
              <a:t> </a:t>
            </a:r>
            <a:r>
              <a:rPr lang="fr-FR" dirty="0" err="1">
                <a:latin typeface="Garamond" panose="02020404030301010803" pitchFamily="18" charset="0"/>
              </a:rPr>
              <a:t>reception</a:t>
            </a:r>
            <a:r>
              <a:rPr lang="fr-FR" dirty="0">
                <a:latin typeface="Garamond" panose="02020404030301010803" pitchFamily="18" charset="0"/>
              </a:rPr>
              <a:t> </a:t>
            </a:r>
            <a:r>
              <a:rPr lang="fr-FR" dirty="0" err="1">
                <a:latin typeface="Garamond" panose="02020404030301010803" pitchFamily="18" charset="0"/>
              </a:rPr>
              <a:t>law</a:t>
            </a:r>
            <a:r>
              <a:rPr lang="fr-FR" dirty="0">
                <a:latin typeface="Garamond" panose="02020404030301010803" pitchFamily="18" charset="0"/>
              </a:rPr>
              <a:t> </a:t>
            </a:r>
          </a:p>
          <a:p>
            <a:pPr marL="0" indent="0" algn="ctr">
              <a:buNone/>
            </a:pPr>
            <a:r>
              <a:rPr lang="fr-FR" dirty="0">
                <a:latin typeface="Garamond" panose="02020404030301010803" pitchFamily="18" charset="0"/>
              </a:rPr>
              <a:t>of July 12, 2007</a:t>
            </a:r>
          </a:p>
          <a:p>
            <a:pPr algn="ctr">
              <a:buFont typeface="Wingdings" pitchFamily="2" charset="2"/>
              <a:buChar char="Ø"/>
            </a:pPr>
            <a:endParaRPr lang="fr-FR" dirty="0"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dirty="0">
                <a:latin typeface="Garamond" panose="02020404030301010803" pitchFamily="18" charset="0"/>
              </a:rPr>
              <a:t>The </a:t>
            </a:r>
            <a:r>
              <a:rPr lang="fr-FR" dirty="0" err="1">
                <a:latin typeface="Garamond" panose="02020404030301010803" pitchFamily="18" charset="0"/>
              </a:rPr>
              <a:t>European</a:t>
            </a:r>
            <a:r>
              <a:rPr lang="fr-FR" dirty="0">
                <a:latin typeface="Garamond" panose="02020404030301010803" pitchFamily="18" charset="0"/>
              </a:rPr>
              <a:t> directive on </a:t>
            </a:r>
            <a:r>
              <a:rPr lang="fr-FR" dirty="0" err="1">
                <a:latin typeface="Garamond" panose="02020404030301010803" pitchFamily="18" charset="0"/>
              </a:rPr>
              <a:t>reception</a:t>
            </a:r>
            <a:endParaRPr lang="fr-FR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fr-FR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BE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2013/33/UE)</a:t>
            </a:r>
          </a:p>
          <a:p>
            <a:pPr marL="0" indent="0" algn="ctr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fr-FR" dirty="0">
                <a:latin typeface="Garamond" panose="02020404030301010803" pitchFamily="18" charset="0"/>
              </a:rPr>
              <a:t> A </a:t>
            </a:r>
            <a:r>
              <a:rPr lang="fr-FR" i="1" dirty="0" err="1">
                <a:latin typeface="Garamond" panose="02020404030301010803" pitchFamily="18" charset="0"/>
              </a:rPr>
              <a:t>hosting</a:t>
            </a:r>
            <a:r>
              <a:rPr lang="fr-FR" dirty="0">
                <a:latin typeface="Garamond" panose="02020404030301010803" pitchFamily="18" charset="0"/>
              </a:rPr>
              <a:t> </a:t>
            </a:r>
            <a:r>
              <a:rPr lang="fr-FR" dirty="0" err="1">
                <a:latin typeface="Garamond" panose="02020404030301010803" pitchFamily="18" charset="0"/>
              </a:rPr>
              <a:t>duty</a:t>
            </a:r>
            <a:endParaRPr lang="fr-FR" sz="18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88064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FCE8AF-317E-44CB-93C9-176E7F988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E4E8C9-690A-4CD3-BF61-842E410E3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6BE2421-DDDE-485D-962C-C51606DDE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97B95C-A16A-4E80-BFE9-EFCCA337A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033" y="3156126"/>
            <a:ext cx="10448956" cy="317142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0CA7ED-B7B4-F9DA-1F5C-BD7A6D0F8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3530900"/>
            <a:ext cx="4813580" cy="2471067"/>
          </a:xfrm>
        </p:spPr>
        <p:txBody>
          <a:bodyPr anchor="ctr">
            <a:normAutofit fontScale="90000"/>
          </a:bodyPr>
          <a:lstStyle/>
          <a:p>
            <a:r>
              <a:rPr lang="fr-FR" sz="4800" b="1" i="1" dirty="0">
                <a:latin typeface="Garamond" panose="02020404030301010803" pitchFamily="18" charset="0"/>
              </a:rPr>
              <a:t>2015 </a:t>
            </a:r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The « </a:t>
            </a:r>
            <a:r>
              <a:rPr lang="fr-FR" sz="4800" dirty="0" err="1">
                <a:latin typeface="Garamond" panose="02020404030301010803" pitchFamily="18" charset="0"/>
              </a:rPr>
              <a:t>transmigrants</a:t>
            </a:r>
            <a:r>
              <a:rPr lang="fr-FR" sz="4800" dirty="0">
                <a:latin typeface="Garamond" panose="02020404030301010803" pitchFamily="18" charset="0"/>
              </a:rPr>
              <a:t> » and the hosts</a:t>
            </a:r>
            <a:endParaRPr lang="fr-FR" sz="4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DACB6E-09CD-D7B7-08A6-9BCCA2FFF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8073" y="3530899"/>
            <a:ext cx="4502353" cy="2471067"/>
          </a:xfrm>
        </p:spPr>
        <p:txBody>
          <a:bodyPr anchor="ctr">
            <a:normAutofit/>
          </a:bodyPr>
          <a:lstStyle/>
          <a:p>
            <a:pPr algn="l"/>
            <a:endParaRPr lang="fr-FR" sz="2000">
              <a:solidFill>
                <a:schemeClr val="tx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77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CADF25-BA25-984B-4B14-7C6D42CD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pPr algn="ctr"/>
            <a:br>
              <a:rPr lang="fr-FR" sz="4800" dirty="0">
                <a:latin typeface="Garamond" panose="02020404030301010803" pitchFamily="18" charset="0"/>
              </a:rPr>
            </a:br>
            <a:r>
              <a:rPr lang="fr-FR" sz="4800" dirty="0">
                <a:latin typeface="Garamond" panose="02020404030301010803" pitchFamily="18" charset="0"/>
              </a:rPr>
              <a:t>Hosts </a:t>
            </a:r>
            <a:r>
              <a:rPr lang="fr-FR" sz="4800" dirty="0" err="1">
                <a:latin typeface="Garamond" panose="02020404030301010803" pitchFamily="18" charset="0"/>
              </a:rPr>
              <a:t>making</a:t>
            </a:r>
            <a:r>
              <a:rPr lang="fr-FR" sz="4800" dirty="0">
                <a:latin typeface="Garamond" panose="02020404030301010803" pitchFamily="18" charset="0"/>
              </a:rPr>
              <a:t> up for </a:t>
            </a:r>
            <a:r>
              <a:rPr lang="fr-FR" sz="4800" dirty="0" err="1">
                <a:latin typeface="Garamond" panose="02020404030301010803" pitchFamily="18" charset="0"/>
              </a:rPr>
              <a:t>Government</a:t>
            </a:r>
            <a:r>
              <a:rPr lang="fr-FR" sz="4800" dirty="0">
                <a:latin typeface="Garamond" panose="02020404030301010803" pitchFamily="18" charset="0"/>
              </a:rPr>
              <a:t> </a:t>
            </a:r>
            <a:r>
              <a:rPr lang="fr-FR" sz="4800" dirty="0" err="1">
                <a:latin typeface="Garamond" panose="02020404030301010803" pitchFamily="18" charset="0"/>
              </a:rPr>
              <a:t>shortcomings</a:t>
            </a:r>
            <a:endParaRPr lang="fr-FR" sz="4800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F67050-BE8F-66B7-1070-E5A355590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563" y="1468583"/>
            <a:ext cx="5025928" cy="3911679"/>
          </a:xfrm>
        </p:spPr>
        <p:txBody>
          <a:bodyPr anchor="b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>
                <a:latin typeface="Garamond" panose="02020404030301010803" pitchFamily="18" charset="0"/>
              </a:rPr>
              <a:t> The </a:t>
            </a:r>
            <a:r>
              <a:rPr lang="fr-FR" dirty="0" err="1">
                <a:latin typeface="Garamond" panose="02020404030301010803" pitchFamily="18" charset="0"/>
              </a:rPr>
              <a:t>Belgian</a:t>
            </a:r>
            <a:r>
              <a:rPr lang="fr-FR" dirty="0">
                <a:latin typeface="Garamond" panose="02020404030301010803" pitchFamily="18" charset="0"/>
              </a:rPr>
              <a:t> system </a:t>
            </a:r>
            <a:r>
              <a:rPr lang="fr-FR" dirty="0" err="1">
                <a:latin typeface="Garamond" panose="02020404030301010803" pitchFamily="18" charset="0"/>
              </a:rPr>
              <a:t>overwhelmed</a:t>
            </a:r>
            <a:endParaRPr lang="fr-FR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dirty="0">
                <a:latin typeface="Garamond" panose="02020404030301010803" pitchFamily="18" charset="0"/>
              </a:rPr>
              <a:t> The </a:t>
            </a:r>
            <a:r>
              <a:rPr lang="fr-FR" dirty="0" err="1">
                <a:latin typeface="Garamond" panose="02020404030301010803" pitchFamily="18" charset="0"/>
              </a:rPr>
              <a:t>citizen’s</a:t>
            </a:r>
            <a:r>
              <a:rPr lang="fr-FR" dirty="0">
                <a:latin typeface="Garamond" panose="02020404030301010803" pitchFamily="18" charset="0"/>
              </a:rPr>
              <a:t> Platform at the Maximilien </a:t>
            </a:r>
            <a:r>
              <a:rPr lang="fr-FR" dirty="0" err="1">
                <a:latin typeface="Garamond" panose="02020404030301010803" pitchFamily="18" charset="0"/>
              </a:rPr>
              <a:t>park</a:t>
            </a:r>
            <a:endParaRPr lang="fr-FR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pic>
        <p:nvPicPr>
          <p:cNvPr id="5" name="Image 4" descr="Une image contenant logo, Police, Graphique, clipart&#10;&#10;Description générée automatiquement">
            <a:extLst>
              <a:ext uri="{FF2B5EF4-FFF2-40B4-BE49-F238E27FC236}">
                <a16:creationId xmlns:a16="http://schemas.microsoft.com/office/drawing/2014/main" id="{7A8C73C1-CB3F-3602-66FE-B23AE421A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8290" y="4297681"/>
            <a:ext cx="1053042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5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49115B-D38E-7740-F995-2888F87A5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780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latin typeface="Garamond" panose="02020404030301010803" pitchFamily="18" charset="0"/>
              </a:rPr>
              <a:t>The camp at Maximilien Park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69BC1C-C662-066E-631D-8C7F4A9B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  <a:p>
            <a:endParaRPr lang="fr-FR" dirty="0"/>
          </a:p>
        </p:txBody>
      </p:sp>
      <p:pic>
        <p:nvPicPr>
          <p:cNvPr id="21" name="Image 20" descr="Une image contenant plein air, noir et blanc, arbre, bâtiment&#10;&#10;Description générée automatiquement">
            <a:extLst>
              <a:ext uri="{FF2B5EF4-FFF2-40B4-BE49-F238E27FC236}">
                <a16:creationId xmlns:a16="http://schemas.microsoft.com/office/drawing/2014/main" id="{F8474E62-9FBA-BE99-475A-6857A7D9B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14" y="1825625"/>
            <a:ext cx="7772400" cy="418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7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ce réservé du contenu 4" descr="Une image contenant plein air, tente, noir et blanc, texte&#10;&#10;Description générée automatiquement">
            <a:extLst>
              <a:ext uri="{FF2B5EF4-FFF2-40B4-BE49-F238E27FC236}">
                <a16:creationId xmlns:a16="http://schemas.microsoft.com/office/drawing/2014/main" id="{018A45FA-FF23-FBB9-4322-93EBD5C5AB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1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noir et blanc, plein air, drapeau, texte&#10;&#10;Description générée automatiquement">
            <a:extLst>
              <a:ext uri="{FF2B5EF4-FFF2-40B4-BE49-F238E27FC236}">
                <a16:creationId xmlns:a16="http://schemas.microsoft.com/office/drawing/2014/main" id="{E9B00D0E-1504-8346-04D1-0A651FD8EA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0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432FDF-1392-36F8-46C4-B541389D6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“Undocumented, refugees, it’s the same : a problem of paper(s)”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1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BFB7FD-8E3C-84D5-E38F-5C6F08F88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436770" cy="3900512"/>
          </a:xfrm>
        </p:spPr>
        <p:txBody>
          <a:bodyPr anchor="t">
            <a:normAutofit/>
          </a:bodyPr>
          <a:lstStyle/>
          <a:p>
            <a:r>
              <a:rPr lang="fr-FR" sz="4800" dirty="0">
                <a:latin typeface="Garamond" panose="02020404030301010803" pitchFamily="18" charset="0"/>
              </a:rPr>
              <a:t>The « </a:t>
            </a:r>
            <a:r>
              <a:rPr lang="fr-FR" sz="4800" dirty="0" err="1">
                <a:latin typeface="Garamond" panose="02020404030301010803" pitchFamily="18" charset="0"/>
              </a:rPr>
              <a:t>transmigrants</a:t>
            </a:r>
            <a:r>
              <a:rPr lang="fr-FR" sz="4800" dirty="0">
                <a:latin typeface="Garamond" panose="02020404030301010803" pitchFamily="18" charset="0"/>
              </a:rPr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33671C-A839-FE42-978D-62CA1656E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4563" y="1468583"/>
            <a:ext cx="5025928" cy="3911679"/>
          </a:xfrm>
        </p:spPr>
        <p:txBody>
          <a:bodyPr anchor="b">
            <a:normAutofit lnSpcReduction="10000"/>
          </a:bodyPr>
          <a:lstStyle/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>
                <a:latin typeface="Garamond" panose="02020404030301010803" pitchFamily="18" charset="0"/>
              </a:rPr>
              <a:t> An over-</a:t>
            </a:r>
            <a:r>
              <a:rPr lang="fr-FR" sz="3600" dirty="0" err="1">
                <a:latin typeface="Garamond" panose="02020404030301010803" pitchFamily="18" charset="0"/>
              </a:rPr>
              <a:t>codifying</a:t>
            </a:r>
            <a:r>
              <a:rPr lang="fr-FR" sz="3600" dirty="0">
                <a:latin typeface="Garamond" panose="02020404030301010803" pitchFamily="18" charset="0"/>
              </a:rPr>
              <a:t> </a:t>
            </a:r>
            <a:r>
              <a:rPr lang="fr-FR" sz="3600" dirty="0" err="1">
                <a:latin typeface="Garamond" panose="02020404030301010803" pitchFamily="18" charset="0"/>
              </a:rPr>
              <a:t>government</a:t>
            </a:r>
            <a:r>
              <a:rPr lang="fr-FR" sz="3600" dirty="0">
                <a:latin typeface="Garamond" panose="02020404030301010803" pitchFamily="18" charset="0"/>
              </a:rPr>
              <a:t> narrative</a:t>
            </a:r>
          </a:p>
          <a:p>
            <a:pPr marL="0" indent="0">
              <a:buNone/>
            </a:pPr>
            <a:endParaRPr lang="fr-FR" sz="3600" dirty="0">
              <a:latin typeface="Garamond" panose="02020404030301010803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3600" dirty="0">
                <a:latin typeface="Garamond" panose="02020404030301010803" pitchFamily="18" charset="0"/>
              </a:rPr>
              <a:t> The media : </a:t>
            </a:r>
            <a:r>
              <a:rPr lang="fr-FR" sz="3600" dirty="0" err="1">
                <a:latin typeface="Garamond" panose="02020404030301010803" pitchFamily="18" charset="0"/>
              </a:rPr>
              <a:t>reclaiming</a:t>
            </a:r>
            <a:r>
              <a:rPr lang="fr-FR" sz="3600" dirty="0">
                <a:latin typeface="Garamond" panose="02020404030301010803" pitchFamily="18" charset="0"/>
              </a:rPr>
              <a:t> the narrative </a:t>
            </a:r>
            <a:r>
              <a:rPr lang="fr-FR" sz="3600" dirty="0" err="1">
                <a:latin typeface="Garamond" panose="02020404030301010803" pitchFamily="18" charset="0"/>
              </a:rPr>
              <a:t>then</a:t>
            </a:r>
            <a:r>
              <a:rPr lang="fr-FR" sz="3600" dirty="0">
                <a:latin typeface="Garamond" panose="02020404030301010803" pitchFamily="18" charset="0"/>
              </a:rPr>
              <a:t> </a:t>
            </a:r>
            <a:r>
              <a:rPr lang="fr-FR" sz="3600" dirty="0" err="1">
                <a:latin typeface="Garamond" panose="02020404030301010803" pitchFamily="18" charset="0"/>
              </a:rPr>
              <a:t>raising</a:t>
            </a:r>
            <a:r>
              <a:rPr lang="fr-FR" sz="3600" dirty="0">
                <a:latin typeface="Garamond" panose="02020404030301010803" pitchFamily="18" charset="0"/>
              </a:rPr>
              <a:t> </a:t>
            </a:r>
            <a:r>
              <a:rPr lang="fr-FR" sz="3600" dirty="0" err="1">
                <a:latin typeface="Garamond" panose="02020404030301010803" pitchFamily="18" charset="0"/>
              </a:rPr>
              <a:t>awareness</a:t>
            </a:r>
            <a:r>
              <a:rPr lang="fr-FR" sz="3600" dirty="0">
                <a:latin typeface="Garamond" panose="02020404030301010803" pitchFamily="18" charset="0"/>
              </a:rPr>
              <a:t> 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82009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780</Words>
  <Application>Microsoft Macintosh PowerPoint</Application>
  <PresentationFormat>Grand écran</PresentationFormat>
  <Paragraphs>100</Paragraphs>
  <Slides>29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7" baseType="lpstr">
      <vt:lpstr>Meiryo</vt:lpstr>
      <vt:lpstr>Arial</vt:lpstr>
      <vt:lpstr>Calibri</vt:lpstr>
      <vt:lpstr>Calibri Light</vt:lpstr>
      <vt:lpstr>Garamond</vt:lpstr>
      <vt:lpstr>Times New Roman</vt:lpstr>
      <vt:lpstr>Wingdings</vt:lpstr>
      <vt:lpstr>Thème Office</vt:lpstr>
      <vt:lpstr>What are the signifiers of the “reception crisis”?</vt:lpstr>
      <vt:lpstr>Contents</vt:lpstr>
      <vt:lpstr> The legal framework of reception</vt:lpstr>
      <vt:lpstr>2015  The « transmigrants » and the hosts</vt:lpstr>
      <vt:lpstr> Hosts making up for Government shortcomings</vt:lpstr>
      <vt:lpstr>The camp at Maximilien Park</vt:lpstr>
      <vt:lpstr>Présentation PowerPoint</vt:lpstr>
      <vt:lpstr>“Undocumented, refugees, it’s the same : a problem of paper(s)”</vt:lpstr>
      <vt:lpstr>The « transmigrants »</vt:lpstr>
      <vt:lpstr>  Judicial (criminal) field</vt:lpstr>
      <vt:lpstr>Executive  and  judicial narratives</vt:lpstr>
      <vt:lpstr>Spring 2022    Ukranian refugees and general mobilisation</vt:lpstr>
      <vt:lpstr> Converging narratives</vt:lpstr>
      <vt:lpstr> The limits of a storytelling</vt:lpstr>
      <vt:lpstr>Présentation PowerPoint</vt:lpstr>
      <vt:lpstr>2021 – 2023 The « reception crisis »</vt:lpstr>
      <vt:lpstr>Street camp</vt:lpstr>
      <vt:lpstr> Is a rooted crisis still a crisis ?</vt:lpstr>
      <vt:lpstr> Judiciary actors set the tone</vt:lpstr>
      <vt:lpstr>The supports take action for « the guys »</vt:lpstr>
      <vt:lpstr> “This is not a home”  seizure made at Fedasil (government agency responsible for reception)  (end February 2023)   </vt:lpstr>
      <vt:lpstr>Eviction of the Allée du Kaai occupation  March 2023</vt:lpstr>
      <vt:lpstr> Occupation of the future crisis center of the federal government  March 2023 </vt:lpstr>
      <vt:lpstr>“Toc toc Nicole”  April 2023</vt:lpstr>
      <vt:lpstr>Camp at place Flagey   September 2023</vt:lpstr>
      <vt:lpstr>                          Une solution partielle trouvée par le propriétaire du bâtiment  Après de longs mois de négociations entre les associations, le propriétaire du bâtiment et les autorités, l’État n’a pas réussi à trouver de solution pour reloger les occupants. C’est donc la société immobilière, propriétaire du bâtiment, qui a décidé de prendre en charge le logement d’une partie des résidants. « C’était assez compliqué de trouver une solution visiblement », entame Gilles Vanvolsem, manager en charge de l’impact social de Atenor, le propriétaire du bâtiment. « La solution que nous avons trouvée en dernière minute est de ne pas mettre ces personnes à la rue mais de leur proposer un logement en attendant l’état prenne ses responsabilités et s’occupe de ces gens qui sont en demande d’asile ». Le séjour à l’hôtel est prévu pour une période de quatre mois, ce qui engendrera un coût d’environ 120.000 euros pour l’entreprise.</vt:lpstr>
      <vt:lpstr>                          </vt:lpstr>
      <vt:lpstr>Concluding thoughts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the transmigrants to the homelesses</dc:title>
  <dc:creator>Diletta Tatti</dc:creator>
  <cp:lastModifiedBy>Diletta Tatti</cp:lastModifiedBy>
  <cp:revision>46</cp:revision>
  <dcterms:created xsi:type="dcterms:W3CDTF">2023-05-22T12:51:44Z</dcterms:created>
  <dcterms:modified xsi:type="dcterms:W3CDTF">2023-11-16T12:06:55Z</dcterms:modified>
</cp:coreProperties>
</file>