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69" r:id="rId17"/>
    <p:sldId id="272" r:id="rId18"/>
    <p:sldId id="273" r:id="rId19"/>
    <p:sldId id="274" r:id="rId20"/>
    <p:sldId id="275" r:id="rId21"/>
    <p:sldId id="277" r:id="rId22"/>
    <p:sldId id="276"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2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smtClean="0"/>
              <a:t>Cliquez pour modifier le style des sous-titres du masque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4D8DEE8-7A87-4E01-8ADE-4C49CDD43F74}" type="datetime1">
              <a:rPr lang="en-US" smtClean="0"/>
              <a:pPr/>
              <a:t>22/10/12</a:t>
            </a:fld>
            <a:endParaRPr lang="en-US" dirty="0"/>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nl-BE" smtClean="0"/>
              <a:t>Cliquez et modifiez le titre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Cliquez et modifiez le titre</a:t>
            </a:r>
            <a:endParaRPr lang="en-US"/>
          </a:p>
        </p:txBody>
      </p:sp>
      <p:sp>
        <p:nvSpPr>
          <p:cNvPr id="3" name="Vertical Text Placeholder 2"/>
          <p:cNvSpPr>
            <a:spLocks noGrp="1"/>
          </p:cNvSpPr>
          <p:nvPr>
            <p:ph type="body" orient="vert" idx="1"/>
          </p:nvPr>
        </p:nvSpPr>
        <p:spPr/>
        <p:txBody>
          <a:bodyPr vert="eaVert"/>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a:p>
        </p:txBody>
      </p:sp>
      <p:sp>
        <p:nvSpPr>
          <p:cNvPr id="4" name="Date Placeholder 3"/>
          <p:cNvSpPr>
            <a:spLocks noGrp="1"/>
          </p:cNvSpPr>
          <p:nvPr>
            <p:ph type="dt" sz="half" idx="10"/>
          </p:nvPr>
        </p:nvSpPr>
        <p:spPr/>
        <p:txBody>
          <a:bodyPr/>
          <a:lstStyle/>
          <a:p>
            <a:fld id="{7F8F9461-E3EB-40CD-B93F-E5CBBBD8E0BA}" type="datetimeFigureOut">
              <a:rPr lang="en-US" smtClean="0"/>
              <a:pPr/>
              <a:t>22/10/12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A7543-9AAE-4E9F-B28C-4FCCFD07D4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nl-BE" smtClean="0"/>
              <a:t>Cliquez et modifiez le titre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4" name="Date Placeholder 3"/>
          <p:cNvSpPr>
            <a:spLocks noGrp="1"/>
          </p:cNvSpPr>
          <p:nvPr>
            <p:ph type="dt" sz="half" idx="10"/>
          </p:nvPr>
        </p:nvSpPr>
        <p:spPr/>
        <p:txBody>
          <a:bodyPr/>
          <a:lstStyle/>
          <a:p>
            <a:fld id="{60578FA3-38AD-400D-A4D2-18E8EF129E5F}" type="datetime1">
              <a:rPr lang="en-US" smtClean="0"/>
              <a:pPr/>
              <a:t>22/10/12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F7886C9C-DC18-4195-8FD5-A50AA931D41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4" name="Date Placeholder 3"/>
          <p:cNvSpPr>
            <a:spLocks noGrp="1"/>
          </p:cNvSpPr>
          <p:nvPr>
            <p:ph type="dt" sz="half" idx="10"/>
          </p:nvPr>
        </p:nvSpPr>
        <p:spPr/>
        <p:txBody>
          <a:bodyPr/>
          <a:lstStyle/>
          <a:p>
            <a:fld id="{A2EFF424-F111-43CB-9C75-D52325012943}" type="datetime1">
              <a:rPr lang="en-US" smtClean="0"/>
              <a:pPr/>
              <a:t>22/10/12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a:p>
        </p:txBody>
      </p:sp>
      <p:sp>
        <p:nvSpPr>
          <p:cNvPr id="7" name="Title 6"/>
          <p:cNvSpPr>
            <a:spLocks noGrp="1"/>
          </p:cNvSpPr>
          <p:nvPr>
            <p:ph type="title"/>
          </p:nvPr>
        </p:nvSpPr>
        <p:spPr/>
        <p:txBody>
          <a:bodyPr/>
          <a:lstStyle/>
          <a:p>
            <a:r>
              <a:rPr lang="nl-BE" smtClean="0"/>
              <a:t>Cliquez et modifiez le titre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smtClean="0"/>
              <a:t>Cliquez pour modifier les styles du texte du masque</a:t>
            </a:r>
          </a:p>
        </p:txBody>
      </p:sp>
      <p:sp>
        <p:nvSpPr>
          <p:cNvPr id="9" name="Date Placeholder 8"/>
          <p:cNvSpPr>
            <a:spLocks noGrp="1"/>
          </p:cNvSpPr>
          <p:nvPr>
            <p:ph type="dt" sz="half" idx="10"/>
          </p:nvPr>
        </p:nvSpPr>
        <p:spPr/>
        <p:txBody>
          <a:bodyPr/>
          <a:lstStyle>
            <a:lvl1pPr>
              <a:defRPr>
                <a:solidFill>
                  <a:srgbClr val="FFFFFF"/>
                </a:solidFill>
              </a:defRPr>
            </a:lvl1pPr>
          </a:lstStyle>
          <a:p>
            <a:fld id="{74A8BBF0-342D-409A-9C0A-B1B451E92883}" type="datetime1">
              <a:rPr lang="en-US" smtClean="0"/>
              <a:pPr/>
              <a:t>22/10/12</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pPr algn="r"/>
            <a:fld id="{F7886C9C-DC18-4195-8FD5-A50AA931D419}" type="slidenum">
              <a:rPr lang="en-US" smtClean="0"/>
              <a:pPr algn="r"/>
              <a:t>‹#›</a:t>
            </a:fld>
            <a:endParaRPr lang="en-US"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nl-BE" smtClean="0"/>
              <a:t>Cliquez et modifiez le titre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5" name="Date Placeholder 4"/>
          <p:cNvSpPr>
            <a:spLocks noGrp="1"/>
          </p:cNvSpPr>
          <p:nvPr>
            <p:ph type="dt" sz="half" idx="10"/>
          </p:nvPr>
        </p:nvSpPr>
        <p:spPr/>
        <p:txBody>
          <a:bodyPr/>
          <a:lstStyle/>
          <a:p>
            <a:fld id="{345DA190-4BDC-4D39-B5BB-A14B3E8B1B3D}" type="datetime1">
              <a:rPr lang="en-US" smtClean="0"/>
              <a:pPr/>
              <a:t>22/10/12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8" name="Title 7"/>
          <p:cNvSpPr>
            <a:spLocks noGrp="1"/>
          </p:cNvSpPr>
          <p:nvPr>
            <p:ph type="title"/>
          </p:nvPr>
        </p:nvSpPr>
        <p:spPr/>
        <p:txBody>
          <a:bodyPr/>
          <a:lstStyle/>
          <a:p>
            <a:r>
              <a:rPr lang="nl-BE" smtClean="0"/>
              <a:t>Cliquez et modifiez le titre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smtClean="0"/>
              <a:t>Cliquez pour modifier les styles du texte du masque</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smtClean="0"/>
              <a:t>Cliquez pour modifier les styles du texte du masque</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7" name="Date Placeholder 6"/>
          <p:cNvSpPr>
            <a:spLocks noGrp="1"/>
          </p:cNvSpPr>
          <p:nvPr>
            <p:ph type="dt" sz="half" idx="10"/>
          </p:nvPr>
        </p:nvSpPr>
        <p:spPr/>
        <p:txBody>
          <a:bodyPr/>
          <a:lstStyle/>
          <a:p>
            <a:fld id="{581D52F2-9B11-4FC0-9217-7D20B3AC9849}" type="datetime1">
              <a:rPr lang="en-US" smtClean="0"/>
              <a:pPr/>
              <a:t>22/10/12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p:txBody>
          <a:bodyPr/>
          <a:lstStyle/>
          <a:p>
            <a:r>
              <a:rPr lang="nl-BE" smtClean="0"/>
              <a:t>Cliquez et modifiez le titre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F13737-8506-438E-ABC0-0BE7E06DCCA6}" type="datetime1">
              <a:rPr lang="en-US" smtClean="0"/>
              <a:pPr/>
              <a:t>22/10/12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886C9C-DC18-4195-8FD5-A50AA931D419}" type="slidenum">
              <a:rPr lang="en-US" smtClean="0"/>
              <a:pPr/>
              <a:t>‹#›</a:t>
            </a:fld>
            <a:endParaRPr lang="en-US"/>
          </a:p>
        </p:txBody>
      </p:sp>
      <p:sp>
        <p:nvSpPr>
          <p:cNvPr id="6" name="Title 5"/>
          <p:cNvSpPr>
            <a:spLocks noGrp="1"/>
          </p:cNvSpPr>
          <p:nvPr>
            <p:ph type="title"/>
          </p:nvPr>
        </p:nvSpPr>
        <p:spPr/>
        <p:txBody>
          <a:bodyPr/>
          <a:lstStyle/>
          <a:p>
            <a:r>
              <a:rPr lang="nl-BE" smtClean="0"/>
              <a:t>Cliquez et modifiez le titre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41D58AA-1C84-40C9-BFEE-631CCB17636C}" type="datetime1">
              <a:rPr lang="en-US" smtClean="0"/>
              <a:pPr/>
              <a:t>22/10/12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886C9C-DC18-4195-8FD5-A50AA931D4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smtClean="0"/>
              <a:t>Cliquez pour modifier les styles du texte du masque</a:t>
            </a:r>
          </a:p>
        </p:txBody>
      </p:sp>
      <p:sp>
        <p:nvSpPr>
          <p:cNvPr id="5" name="Date Placeholder 4"/>
          <p:cNvSpPr>
            <a:spLocks noGrp="1"/>
          </p:cNvSpPr>
          <p:nvPr>
            <p:ph type="dt" sz="half" idx="10"/>
          </p:nvPr>
        </p:nvSpPr>
        <p:spPr/>
        <p:txBody>
          <a:bodyPr/>
          <a:lstStyle/>
          <a:p>
            <a:fld id="{936542C1-4E96-413B-B72E-6C4B39D85C9D}" type="datetime1">
              <a:rPr lang="en-US" smtClean="0"/>
              <a:pPr/>
              <a:t>22/10/12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nl-BE" smtClean="0"/>
              <a:t>Cliquez et modifiez le titre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BE"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smtClean="0"/>
              <a:t>Cliquez pour modifier les styles du texte du masque</a:t>
            </a:r>
          </a:p>
        </p:txBody>
      </p:sp>
      <p:sp>
        <p:nvSpPr>
          <p:cNvPr id="5" name="Date Placeholder 4"/>
          <p:cNvSpPr>
            <a:spLocks noGrp="1"/>
          </p:cNvSpPr>
          <p:nvPr>
            <p:ph type="dt" sz="half" idx="10"/>
          </p:nvPr>
        </p:nvSpPr>
        <p:spPr/>
        <p:txBody>
          <a:bodyPr/>
          <a:lstStyle/>
          <a:p>
            <a:fld id="{F0542AA2-D442-471A-9D69-80392E1E581D}" type="datetime1">
              <a:rPr lang="en-US" smtClean="0"/>
              <a:pPr/>
              <a:t>22/10/12</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nl-BE" smtClean="0"/>
              <a:t>Cliquez et modifiez le titre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nl-BE" smtClean="0"/>
              <a:t>Cliquez et modifiez le titre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EC43563C-D9B3-4432-B336-144C997D6215}" type="datetime1">
              <a:rPr lang="en-US" smtClean="0"/>
              <a:pPr/>
              <a:t>22/10/12</a:t>
            </a:fld>
            <a:endParaRPr lang="en-US" dirty="0"/>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p:txBody>
          <a:bodyPr>
            <a:normAutofit lnSpcReduction="10000"/>
          </a:bodyPr>
          <a:lstStyle/>
          <a:p>
            <a:r>
              <a:rPr lang="fr-FR" dirty="0" smtClean="0"/>
              <a:t>Max </a:t>
            </a:r>
            <a:r>
              <a:rPr lang="fr-FR" dirty="0" err="1" smtClean="0"/>
              <a:t>Plancke</a:t>
            </a:r>
            <a:r>
              <a:rPr lang="fr-FR" dirty="0" smtClean="0"/>
              <a:t> Institute for Social </a:t>
            </a:r>
            <a:r>
              <a:rPr lang="fr-FR" dirty="0" err="1" smtClean="0"/>
              <a:t>Anthropology</a:t>
            </a:r>
            <a:r>
              <a:rPr lang="fr-FR" dirty="0" smtClean="0"/>
              <a:t>. Halle, </a:t>
            </a:r>
            <a:r>
              <a:rPr lang="fr-FR" dirty="0" err="1" smtClean="0"/>
              <a:t>October</a:t>
            </a:r>
            <a:r>
              <a:rPr lang="fr-FR" dirty="0" smtClean="0"/>
              <a:t> 4 2012.</a:t>
            </a:r>
            <a:endParaRPr lang="fr-FR" dirty="0"/>
          </a:p>
        </p:txBody>
      </p:sp>
      <p:sp>
        <p:nvSpPr>
          <p:cNvPr id="3" name="Titre 2"/>
          <p:cNvSpPr>
            <a:spLocks noGrp="1"/>
          </p:cNvSpPr>
          <p:nvPr>
            <p:ph type="title"/>
          </p:nvPr>
        </p:nvSpPr>
        <p:spPr/>
        <p:txBody>
          <a:bodyPr/>
          <a:lstStyle/>
          <a:p>
            <a:r>
              <a:rPr lang="fr-FR" sz="3600" dirty="0" smtClean="0"/>
              <a:t>State-</a:t>
            </a:r>
            <a:r>
              <a:rPr lang="fr-FR" sz="3600" dirty="0" err="1" smtClean="0"/>
              <a:t>supported</a:t>
            </a:r>
            <a:r>
              <a:rPr lang="fr-FR" sz="3600" dirty="0" smtClean="0"/>
              <a:t> display of </a:t>
            </a:r>
            <a:r>
              <a:rPr lang="fr-FR" sz="3600" dirty="0" err="1" smtClean="0"/>
              <a:t>religious</a:t>
            </a:r>
            <a:r>
              <a:rPr lang="fr-FR" sz="3600" dirty="0" smtClean="0"/>
              <a:t> </a:t>
            </a:r>
            <a:r>
              <a:rPr lang="fr-FR" sz="3600" dirty="0" err="1" smtClean="0"/>
              <a:t>symbols</a:t>
            </a:r>
            <a:r>
              <a:rPr lang="fr-FR" sz="3600" dirty="0" smtClean="0"/>
              <a:t>. The </a:t>
            </a:r>
            <a:r>
              <a:rPr lang="fr-FR" sz="3600" dirty="0" err="1" smtClean="0"/>
              <a:t>European</a:t>
            </a:r>
            <a:r>
              <a:rPr lang="fr-FR" sz="3600" dirty="0" smtClean="0"/>
              <a:t> case-</a:t>
            </a:r>
            <a:r>
              <a:rPr lang="fr-FR" sz="3600" dirty="0" err="1" smtClean="0"/>
              <a:t>law</a:t>
            </a:r>
            <a:r>
              <a:rPr lang="fr-FR" sz="3600" dirty="0" smtClean="0"/>
              <a:t>.</a:t>
            </a:r>
            <a:endParaRPr lang="fr-FR" sz="3600" dirty="0"/>
          </a:p>
        </p:txBody>
      </p:sp>
    </p:spTree>
    <p:extLst>
      <p:ext uri="{BB962C8B-B14F-4D97-AF65-F5344CB8AC3E}">
        <p14:creationId xmlns:p14="http://schemas.microsoft.com/office/powerpoint/2010/main" val="3141919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320040" lvl="1" indent="0">
              <a:buNone/>
            </a:pPr>
            <a:r>
              <a:rPr lang="fr-FR" sz="2000" i="1" dirty="0" err="1" smtClean="0"/>
              <a:t>Alexandridis</a:t>
            </a:r>
            <a:r>
              <a:rPr lang="fr-FR" sz="2000" i="1" dirty="0" smtClean="0"/>
              <a:t> v. </a:t>
            </a:r>
            <a:r>
              <a:rPr lang="fr-FR" sz="2000" i="1" dirty="0" err="1" smtClean="0"/>
              <a:t>Greece</a:t>
            </a:r>
            <a:r>
              <a:rPr lang="fr-FR" sz="2000" dirty="0" smtClean="0"/>
              <a:t> (2008) (</a:t>
            </a:r>
            <a:r>
              <a:rPr lang="fr-FR" sz="2000" dirty="0" err="1" smtClean="0"/>
              <a:t>available</a:t>
            </a:r>
            <a:r>
              <a:rPr lang="fr-FR" sz="2000" dirty="0" smtClean="0"/>
              <a:t> </a:t>
            </a:r>
            <a:r>
              <a:rPr lang="fr-FR" sz="2000" dirty="0" err="1" smtClean="0"/>
              <a:t>only</a:t>
            </a:r>
            <a:r>
              <a:rPr lang="fr-FR" sz="2000" dirty="0" smtClean="0"/>
              <a:t> in French):</a:t>
            </a:r>
            <a:endParaRPr lang="fr-FR" sz="2000" dirty="0"/>
          </a:p>
          <a:p>
            <a:pPr marL="320040" lvl="1" indent="0">
              <a:buNone/>
            </a:pPr>
            <a:r>
              <a:rPr lang="fr-FR" sz="2200" dirty="0"/>
              <a:t>« la Cour décèle dans la procédure de prestation du serment d'avocat l'existence d'une présomption selon laquelle un avocat qui se présente devant un tribunal est chrétien orthodoxe et souhaite prêter le serment religieux. Ainsi, lorsque le requérant s'est soumis à cette procédure, il s'est vu obligé de déclarer qu'il n'était pas chrétien orthodoxe afin de pouvoir prononcer une déclaration solennelle ; ce faisant, il a été contraint de révéler en partie ses convictions religieuses</a:t>
            </a:r>
            <a:r>
              <a:rPr lang="fr-FR" sz="2200" dirty="0" smtClean="0"/>
              <a:t>. » (§36)</a:t>
            </a:r>
          </a:p>
          <a:p>
            <a:pPr marL="320040" lvl="1" indent="0">
              <a:buNone/>
            </a:pPr>
            <a:endParaRPr lang="fr-FR" sz="2200" dirty="0"/>
          </a:p>
          <a:p>
            <a:pPr marL="320040" lvl="1" indent="0">
              <a:buNone/>
            </a:pPr>
            <a:endParaRPr lang="fr-FR" dirty="0"/>
          </a:p>
          <a:p>
            <a:pPr marL="320040" lvl="1" indent="0">
              <a:buNone/>
            </a:pPr>
            <a:endParaRPr lang="fr-FR" dirty="0"/>
          </a:p>
        </p:txBody>
      </p:sp>
      <p:sp>
        <p:nvSpPr>
          <p:cNvPr id="3" name="Titre 2"/>
          <p:cNvSpPr>
            <a:spLocks noGrp="1"/>
          </p:cNvSpPr>
          <p:nvPr>
            <p:ph type="title"/>
          </p:nvPr>
        </p:nvSpPr>
        <p:spPr/>
        <p:txBody>
          <a:bodyPr/>
          <a:lstStyle/>
          <a:p>
            <a:r>
              <a:rPr lang="fr-FR" dirty="0" smtClean="0"/>
              <a:t>III. Evolution of State </a:t>
            </a:r>
            <a:r>
              <a:rPr lang="fr-FR" dirty="0" err="1" smtClean="0"/>
              <a:t>neutrality</a:t>
            </a:r>
            <a:r>
              <a:rPr lang="fr-FR" dirty="0" smtClean="0"/>
              <a:t> in the </a:t>
            </a:r>
            <a:r>
              <a:rPr lang="fr-FR" dirty="0" err="1" smtClean="0"/>
              <a:t>ECHR’s</a:t>
            </a:r>
            <a:r>
              <a:rPr lang="fr-FR" dirty="0" smtClean="0"/>
              <a:t> case </a:t>
            </a:r>
            <a:r>
              <a:rPr lang="fr-FR" dirty="0" err="1" smtClean="0"/>
              <a:t>law</a:t>
            </a:r>
            <a:r>
              <a:rPr lang="fr-FR" dirty="0" smtClean="0"/>
              <a:t> : second model</a:t>
            </a:r>
            <a:endParaRPr lang="fr-FR" dirty="0"/>
          </a:p>
        </p:txBody>
      </p:sp>
    </p:spTree>
    <p:extLst>
      <p:ext uri="{BB962C8B-B14F-4D97-AF65-F5344CB8AC3E}">
        <p14:creationId xmlns:p14="http://schemas.microsoft.com/office/powerpoint/2010/main" val="3142870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320040" lvl="1" indent="0">
              <a:buNone/>
            </a:pPr>
            <a:r>
              <a:rPr lang="fr-FR" sz="2200" dirty="0" err="1" smtClean="0"/>
              <a:t>Alexandridis</a:t>
            </a:r>
            <a:r>
              <a:rPr lang="fr-FR" sz="2200" dirty="0" smtClean="0"/>
              <a:t> v. </a:t>
            </a:r>
            <a:r>
              <a:rPr lang="fr-FR" sz="2200" dirty="0" err="1" smtClean="0"/>
              <a:t>Greece</a:t>
            </a:r>
            <a:r>
              <a:rPr lang="fr-FR" sz="2200" dirty="0" smtClean="0"/>
              <a:t> :</a:t>
            </a:r>
          </a:p>
          <a:p>
            <a:pPr marL="320040" lvl="1" indent="0">
              <a:buNone/>
            </a:pPr>
            <a:r>
              <a:rPr lang="fr-FR" sz="2200" dirty="0" smtClean="0"/>
              <a:t>« …la </a:t>
            </a:r>
            <a:r>
              <a:rPr lang="fr-FR" sz="2200" dirty="0"/>
              <a:t>Cour considère que la liberté de manifester ses convictions religieuses comporte aussi un aspect négatif, à savoir le droit pour l'individu de ne pas être obligé de faire état de sa confession ou de ses convictions religieuses et de ne pas être contraint d'adopter un comportement duquel on pourrait déduire qu'il a – ou n'a pas – de telles convictions</a:t>
            </a:r>
            <a:r>
              <a:rPr lang="fr-FR" sz="2200" dirty="0" smtClean="0"/>
              <a:t>. » (§38)</a:t>
            </a:r>
            <a:endParaRPr lang="fr-FR" sz="2200" dirty="0"/>
          </a:p>
          <a:p>
            <a:pPr marL="320040" lvl="1" indent="0">
              <a:buNone/>
            </a:pPr>
            <a:endParaRPr lang="fr-FR" sz="2200" dirty="0"/>
          </a:p>
          <a:p>
            <a:pPr marL="320040" lvl="1" indent="0">
              <a:buNone/>
            </a:pPr>
            <a:endParaRPr lang="fr-FR" dirty="0"/>
          </a:p>
          <a:p>
            <a:pPr marL="320040" lvl="1" indent="0">
              <a:buNone/>
            </a:pPr>
            <a:endParaRPr lang="fr-FR" dirty="0"/>
          </a:p>
        </p:txBody>
      </p:sp>
      <p:sp>
        <p:nvSpPr>
          <p:cNvPr id="3" name="Titre 2"/>
          <p:cNvSpPr>
            <a:spLocks noGrp="1"/>
          </p:cNvSpPr>
          <p:nvPr>
            <p:ph type="title"/>
          </p:nvPr>
        </p:nvSpPr>
        <p:spPr/>
        <p:txBody>
          <a:bodyPr/>
          <a:lstStyle/>
          <a:p>
            <a:r>
              <a:rPr lang="fr-FR" dirty="0" smtClean="0"/>
              <a:t>III. Evolution of State </a:t>
            </a:r>
            <a:r>
              <a:rPr lang="fr-FR" dirty="0" err="1" smtClean="0"/>
              <a:t>neutrality</a:t>
            </a:r>
            <a:r>
              <a:rPr lang="fr-FR" dirty="0" smtClean="0"/>
              <a:t> in the </a:t>
            </a:r>
            <a:r>
              <a:rPr lang="fr-FR" dirty="0" err="1" smtClean="0"/>
              <a:t>ECHR’s</a:t>
            </a:r>
            <a:r>
              <a:rPr lang="fr-FR" dirty="0" smtClean="0"/>
              <a:t> case </a:t>
            </a:r>
            <a:r>
              <a:rPr lang="fr-FR" dirty="0" err="1" smtClean="0"/>
              <a:t>law</a:t>
            </a:r>
            <a:r>
              <a:rPr lang="fr-FR" dirty="0" smtClean="0"/>
              <a:t>: second model</a:t>
            </a:r>
            <a:endParaRPr lang="fr-FR" dirty="0"/>
          </a:p>
        </p:txBody>
      </p:sp>
    </p:spTree>
    <p:extLst>
      <p:ext uri="{BB962C8B-B14F-4D97-AF65-F5344CB8AC3E}">
        <p14:creationId xmlns:p14="http://schemas.microsoft.com/office/powerpoint/2010/main" val="1126969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320040" lvl="1" indent="0">
              <a:buNone/>
            </a:pPr>
            <a:r>
              <a:rPr lang="fr-FR" sz="2200" dirty="0" smtClean="0"/>
              <a:t>3) The Court and the </a:t>
            </a:r>
            <a:r>
              <a:rPr lang="fr-FR" sz="2200" dirty="0" err="1" smtClean="0"/>
              <a:t>third</a:t>
            </a:r>
            <a:r>
              <a:rPr lang="fr-FR" sz="2200" dirty="0" smtClean="0"/>
              <a:t> model: </a:t>
            </a:r>
            <a:r>
              <a:rPr lang="fr-FR" sz="2200" dirty="0" err="1" smtClean="0"/>
              <a:t>neutrality</a:t>
            </a:r>
            <a:r>
              <a:rPr lang="fr-FR" sz="2200" dirty="0" smtClean="0"/>
              <a:t> as absence of </a:t>
            </a:r>
            <a:r>
              <a:rPr lang="fr-FR" sz="2200" dirty="0" err="1" smtClean="0"/>
              <a:t>any</a:t>
            </a:r>
            <a:r>
              <a:rPr lang="fr-FR" sz="2200" dirty="0" smtClean="0"/>
              <a:t> </a:t>
            </a:r>
            <a:r>
              <a:rPr lang="fr-FR" sz="2200" dirty="0" err="1" smtClean="0"/>
              <a:t>religious</a:t>
            </a:r>
            <a:r>
              <a:rPr lang="fr-FR" sz="2200" dirty="0" smtClean="0"/>
              <a:t> expression</a:t>
            </a:r>
          </a:p>
          <a:p>
            <a:pPr marL="320040" lvl="1" indent="0">
              <a:buNone/>
            </a:pPr>
            <a:endParaRPr lang="fr-FR" sz="2200" dirty="0"/>
          </a:p>
          <a:p>
            <a:pPr marL="662940" lvl="1" indent="-342900">
              <a:buFontTx/>
              <a:buChar char="-"/>
            </a:pPr>
            <a:r>
              <a:rPr lang="fr-FR" sz="2000" i="1" dirty="0" err="1" smtClean="0"/>
              <a:t>Dahlab</a:t>
            </a:r>
            <a:r>
              <a:rPr lang="fr-FR" sz="2000" i="1" dirty="0" smtClean="0"/>
              <a:t> v. </a:t>
            </a:r>
            <a:r>
              <a:rPr lang="fr-FR" sz="2000" i="1" dirty="0" err="1" smtClean="0"/>
              <a:t>Switzerland</a:t>
            </a:r>
            <a:r>
              <a:rPr lang="fr-FR" sz="2000" dirty="0" smtClean="0"/>
              <a:t> (2001) : </a:t>
            </a:r>
            <a:r>
              <a:rPr lang="fr-FR" sz="2000" dirty="0" err="1" smtClean="0"/>
              <a:t>primary</a:t>
            </a:r>
            <a:r>
              <a:rPr lang="fr-FR" sz="2000" dirty="0" smtClean="0"/>
              <a:t> </a:t>
            </a:r>
            <a:r>
              <a:rPr lang="fr-FR" sz="2000" dirty="0" err="1" smtClean="0"/>
              <a:t>school</a:t>
            </a:r>
            <a:r>
              <a:rPr lang="fr-FR" sz="2000" dirty="0" smtClean="0"/>
              <a:t> </a:t>
            </a:r>
            <a:r>
              <a:rPr lang="fr-FR" sz="2000" dirty="0" err="1" smtClean="0"/>
              <a:t>teacher</a:t>
            </a:r>
            <a:r>
              <a:rPr lang="fr-FR" sz="2000" dirty="0" smtClean="0"/>
              <a:t> </a:t>
            </a:r>
            <a:r>
              <a:rPr lang="fr-FR" sz="2000" dirty="0" err="1" smtClean="0"/>
              <a:t>prohibited</a:t>
            </a:r>
            <a:r>
              <a:rPr lang="fr-FR" sz="2000" dirty="0" smtClean="0"/>
              <a:t> </a:t>
            </a:r>
            <a:r>
              <a:rPr lang="fr-FR" sz="2000" dirty="0" err="1" smtClean="0"/>
              <a:t>from</a:t>
            </a:r>
            <a:r>
              <a:rPr lang="fr-FR" sz="2000" dirty="0" smtClean="0"/>
              <a:t> </a:t>
            </a:r>
            <a:r>
              <a:rPr lang="fr-FR" sz="2000" dirty="0" err="1" smtClean="0"/>
              <a:t>wearing</a:t>
            </a:r>
            <a:r>
              <a:rPr lang="fr-FR" sz="2000" dirty="0" smtClean="0"/>
              <a:t> a </a:t>
            </a:r>
            <a:r>
              <a:rPr lang="fr-FR" sz="2000" dirty="0" err="1" smtClean="0"/>
              <a:t>headscarf</a:t>
            </a:r>
            <a:r>
              <a:rPr lang="fr-FR" sz="2000" dirty="0" smtClean="0"/>
              <a:t> </a:t>
            </a:r>
            <a:r>
              <a:rPr lang="fr-FR" sz="2000" dirty="0" err="1" smtClean="0"/>
              <a:t>at</a:t>
            </a:r>
            <a:r>
              <a:rPr lang="fr-FR" sz="2000" dirty="0" smtClean="0"/>
              <a:t> </a:t>
            </a:r>
            <a:r>
              <a:rPr lang="fr-FR" sz="2000" dirty="0" err="1" smtClean="0"/>
              <a:t>school</a:t>
            </a:r>
            <a:r>
              <a:rPr lang="fr-FR" sz="2000" dirty="0" smtClean="0"/>
              <a:t>.</a:t>
            </a:r>
          </a:p>
          <a:p>
            <a:pPr marL="662940" lvl="1" indent="-342900">
              <a:buFontTx/>
              <a:buChar char="-"/>
            </a:pPr>
            <a:endParaRPr lang="fr-FR" sz="2000" dirty="0"/>
          </a:p>
          <a:p>
            <a:pPr marL="662940" lvl="1" indent="-342900">
              <a:buFontTx/>
              <a:buChar char="-"/>
            </a:pPr>
            <a:r>
              <a:rPr lang="fr-FR" sz="2000" i="1" dirty="0" err="1" smtClean="0"/>
              <a:t>Leyla</a:t>
            </a:r>
            <a:r>
              <a:rPr lang="fr-FR" sz="2000" i="1" dirty="0" smtClean="0"/>
              <a:t> </a:t>
            </a:r>
            <a:r>
              <a:rPr lang="fr-FR" sz="2000" i="1" dirty="0" err="1" smtClean="0"/>
              <a:t>Sahin</a:t>
            </a:r>
            <a:r>
              <a:rPr lang="fr-FR" sz="2000" i="1" dirty="0" smtClean="0"/>
              <a:t> v. </a:t>
            </a:r>
            <a:r>
              <a:rPr lang="fr-FR" sz="2000" i="1" dirty="0" err="1" smtClean="0"/>
              <a:t>Turkey</a:t>
            </a:r>
            <a:r>
              <a:rPr lang="fr-FR" sz="2000" i="1" dirty="0" smtClean="0"/>
              <a:t> </a:t>
            </a:r>
            <a:r>
              <a:rPr lang="fr-FR" sz="2000" dirty="0" smtClean="0"/>
              <a:t>(2005) : </a:t>
            </a:r>
            <a:r>
              <a:rPr lang="fr-FR" sz="2000" dirty="0" err="1" smtClean="0"/>
              <a:t>headscarf</a:t>
            </a:r>
            <a:r>
              <a:rPr lang="fr-FR" sz="2000" dirty="0" smtClean="0"/>
              <a:t> ban </a:t>
            </a:r>
            <a:r>
              <a:rPr lang="fr-FR" sz="2000" dirty="0" err="1" smtClean="0"/>
              <a:t>imposed</a:t>
            </a:r>
            <a:r>
              <a:rPr lang="fr-FR" sz="2000" dirty="0" smtClean="0"/>
              <a:t> on </a:t>
            </a:r>
            <a:r>
              <a:rPr lang="fr-FR" sz="2000" dirty="0" err="1" smtClean="0"/>
              <a:t>university</a:t>
            </a:r>
            <a:r>
              <a:rPr lang="fr-FR" sz="2000" dirty="0" smtClean="0"/>
              <a:t> </a:t>
            </a:r>
            <a:r>
              <a:rPr lang="fr-FR" sz="2000" dirty="0" err="1" smtClean="0"/>
              <a:t>students</a:t>
            </a:r>
            <a:r>
              <a:rPr lang="fr-FR" sz="2000" dirty="0" smtClean="0"/>
              <a:t>.</a:t>
            </a:r>
          </a:p>
          <a:p>
            <a:pPr marL="662940" lvl="1" indent="-342900">
              <a:buFontTx/>
              <a:buChar char="-"/>
            </a:pPr>
            <a:endParaRPr lang="fr-FR" sz="2000" dirty="0"/>
          </a:p>
          <a:p>
            <a:pPr marL="662940" lvl="1" indent="-342900">
              <a:buFontTx/>
              <a:buChar char="-"/>
            </a:pPr>
            <a:r>
              <a:rPr lang="fr-FR" sz="2000" dirty="0" err="1" smtClean="0"/>
              <a:t>Series</a:t>
            </a:r>
            <a:r>
              <a:rPr lang="fr-FR" sz="2000" dirty="0" smtClean="0"/>
              <a:t> of French cases: </a:t>
            </a:r>
            <a:r>
              <a:rPr lang="en-US" sz="2000" i="1" dirty="0" err="1"/>
              <a:t>Aktas</a:t>
            </a:r>
            <a:r>
              <a:rPr lang="en-US" sz="2000" i="1" dirty="0"/>
              <a:t> v. France</a:t>
            </a:r>
            <a:r>
              <a:rPr lang="en-US" sz="2000" dirty="0"/>
              <a:t>; </a:t>
            </a:r>
            <a:r>
              <a:rPr lang="en-US" sz="2000" i="1" dirty="0"/>
              <a:t>Ghazal v. France</a:t>
            </a:r>
            <a:r>
              <a:rPr lang="en-US" sz="2000" dirty="0" smtClean="0"/>
              <a:t>; </a:t>
            </a:r>
            <a:r>
              <a:rPr lang="en-US" sz="2000" i="1" dirty="0" err="1" smtClean="0"/>
              <a:t>Jasvir</a:t>
            </a:r>
            <a:r>
              <a:rPr lang="en-US" sz="2000" i="1" dirty="0" smtClean="0"/>
              <a:t> </a:t>
            </a:r>
            <a:r>
              <a:rPr lang="en-US" sz="2000" i="1" dirty="0"/>
              <a:t>Singh v. </a:t>
            </a:r>
            <a:r>
              <a:rPr lang="en-US" sz="2000" i="1" dirty="0" smtClean="0"/>
              <a:t>France</a:t>
            </a:r>
            <a:r>
              <a:rPr lang="en-US" sz="2000" dirty="0" smtClean="0"/>
              <a:t>, etc. (2009) </a:t>
            </a:r>
            <a:r>
              <a:rPr lang="en-US" sz="2000" i="1" dirty="0" smtClean="0"/>
              <a:t>: </a:t>
            </a:r>
            <a:r>
              <a:rPr lang="en-US" sz="2000" dirty="0" smtClean="0"/>
              <a:t>public high school pupils prohibited from wearing ‘ostentatious religious signs’</a:t>
            </a:r>
            <a:r>
              <a:rPr lang="en-US" sz="2000" i="1" dirty="0" smtClean="0"/>
              <a:t>  </a:t>
            </a:r>
            <a:endParaRPr lang="fr-FR" sz="2000" dirty="0" smtClean="0"/>
          </a:p>
          <a:p>
            <a:pPr marL="320040" lvl="1" indent="0">
              <a:buNone/>
            </a:pPr>
            <a:endParaRPr lang="fr-FR" sz="2200" dirty="0"/>
          </a:p>
          <a:p>
            <a:pPr marL="320040" lvl="1" indent="0">
              <a:buNone/>
            </a:pPr>
            <a:endParaRPr lang="fr-FR" dirty="0"/>
          </a:p>
          <a:p>
            <a:pPr marL="320040" lvl="1" indent="0">
              <a:buNone/>
            </a:pPr>
            <a:endParaRPr lang="fr-FR" dirty="0"/>
          </a:p>
        </p:txBody>
      </p:sp>
      <p:sp>
        <p:nvSpPr>
          <p:cNvPr id="3" name="Titre 2"/>
          <p:cNvSpPr>
            <a:spLocks noGrp="1"/>
          </p:cNvSpPr>
          <p:nvPr>
            <p:ph type="title"/>
          </p:nvPr>
        </p:nvSpPr>
        <p:spPr/>
        <p:txBody>
          <a:bodyPr/>
          <a:lstStyle/>
          <a:p>
            <a:r>
              <a:rPr lang="fr-FR" dirty="0" smtClean="0"/>
              <a:t>III. Evolution of State </a:t>
            </a:r>
            <a:r>
              <a:rPr lang="fr-FR" dirty="0" err="1" smtClean="0"/>
              <a:t>neutrality</a:t>
            </a:r>
            <a:r>
              <a:rPr lang="fr-FR" dirty="0" smtClean="0"/>
              <a:t> in the </a:t>
            </a:r>
            <a:r>
              <a:rPr lang="fr-FR" dirty="0" err="1" smtClean="0"/>
              <a:t>ECHR’s</a:t>
            </a:r>
            <a:r>
              <a:rPr lang="fr-FR" dirty="0" smtClean="0"/>
              <a:t> case </a:t>
            </a:r>
            <a:r>
              <a:rPr lang="fr-FR" dirty="0" err="1" smtClean="0"/>
              <a:t>law</a:t>
            </a:r>
            <a:r>
              <a:rPr lang="fr-FR" dirty="0" smtClean="0"/>
              <a:t>: </a:t>
            </a:r>
            <a:r>
              <a:rPr lang="fr-FR" dirty="0" err="1" smtClean="0"/>
              <a:t>third</a:t>
            </a:r>
            <a:r>
              <a:rPr lang="fr-FR" dirty="0" smtClean="0"/>
              <a:t> model</a:t>
            </a:r>
            <a:endParaRPr lang="fr-FR" dirty="0"/>
          </a:p>
        </p:txBody>
      </p:sp>
    </p:spTree>
    <p:extLst>
      <p:ext uri="{BB962C8B-B14F-4D97-AF65-F5344CB8AC3E}">
        <p14:creationId xmlns:p14="http://schemas.microsoft.com/office/powerpoint/2010/main" val="12517839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320040" lvl="1" indent="0">
              <a:buNone/>
            </a:pPr>
            <a:r>
              <a:rPr lang="fr-FR" sz="2000" i="1" dirty="0" err="1" smtClean="0"/>
              <a:t>Leyla</a:t>
            </a:r>
            <a:r>
              <a:rPr lang="fr-FR" sz="2000" i="1" dirty="0" smtClean="0"/>
              <a:t> </a:t>
            </a:r>
            <a:r>
              <a:rPr lang="fr-FR" sz="2000" i="1" dirty="0" err="1" smtClean="0"/>
              <a:t>Sahin</a:t>
            </a:r>
            <a:r>
              <a:rPr lang="fr-FR" sz="2000" i="1" dirty="0" smtClean="0"/>
              <a:t> v. </a:t>
            </a:r>
            <a:r>
              <a:rPr lang="fr-FR" sz="2000" i="1" dirty="0" err="1" smtClean="0"/>
              <a:t>Turkey</a:t>
            </a:r>
            <a:r>
              <a:rPr lang="fr-FR" sz="2000" i="1" dirty="0" smtClean="0"/>
              <a:t> </a:t>
            </a:r>
            <a:r>
              <a:rPr lang="fr-FR" sz="2000" dirty="0" smtClean="0"/>
              <a:t>(2005) :</a:t>
            </a:r>
          </a:p>
          <a:p>
            <a:pPr marL="594360" lvl="2" indent="0">
              <a:buNone/>
            </a:pPr>
            <a:endParaRPr lang="fr-FR" sz="2000" dirty="0" smtClean="0"/>
          </a:p>
          <a:p>
            <a:pPr marL="594360" lvl="2" indent="0">
              <a:buNone/>
            </a:pPr>
            <a:r>
              <a:rPr lang="fr-FR" sz="2000" dirty="0" smtClean="0"/>
              <a:t>« …the </a:t>
            </a:r>
            <a:r>
              <a:rPr lang="fr-FR" sz="2000" dirty="0"/>
              <a:t>Court </a:t>
            </a:r>
            <a:r>
              <a:rPr lang="fr-FR" sz="2000" dirty="0" err="1"/>
              <a:t>considers</a:t>
            </a:r>
            <a:r>
              <a:rPr lang="fr-FR" sz="2000" dirty="0"/>
              <a:t> </a:t>
            </a:r>
            <a:r>
              <a:rPr lang="fr-FR" sz="2000" dirty="0" err="1"/>
              <a:t>this</a:t>
            </a:r>
            <a:r>
              <a:rPr lang="fr-FR" sz="2000" dirty="0"/>
              <a:t> notion of </a:t>
            </a:r>
            <a:r>
              <a:rPr lang="fr-FR" sz="2000" dirty="0" err="1"/>
              <a:t>secularism</a:t>
            </a:r>
            <a:r>
              <a:rPr lang="fr-FR" sz="2000" dirty="0"/>
              <a:t> to </a:t>
            </a:r>
            <a:r>
              <a:rPr lang="fr-FR" sz="2000" dirty="0" err="1"/>
              <a:t>be</a:t>
            </a:r>
            <a:r>
              <a:rPr lang="fr-FR" sz="2000" dirty="0"/>
              <a:t> consistent </a:t>
            </a:r>
            <a:r>
              <a:rPr lang="fr-FR" sz="2000" dirty="0" err="1"/>
              <a:t>with</a:t>
            </a:r>
            <a:r>
              <a:rPr lang="fr-FR" sz="2000" dirty="0"/>
              <a:t> the values </a:t>
            </a:r>
            <a:r>
              <a:rPr lang="fr-FR" sz="2000" dirty="0" err="1"/>
              <a:t>underpinning</a:t>
            </a:r>
            <a:r>
              <a:rPr lang="fr-FR" sz="2000" dirty="0"/>
              <a:t> the Convention. It </a:t>
            </a:r>
            <a:r>
              <a:rPr lang="fr-FR" sz="2000" dirty="0" err="1"/>
              <a:t>finds</a:t>
            </a:r>
            <a:r>
              <a:rPr lang="fr-FR" sz="2000" dirty="0"/>
              <a:t> </a:t>
            </a:r>
            <a:r>
              <a:rPr lang="fr-FR" sz="2000" dirty="0" err="1"/>
              <a:t>that</a:t>
            </a:r>
            <a:r>
              <a:rPr lang="fr-FR" sz="2000" dirty="0"/>
              <a:t> </a:t>
            </a:r>
            <a:r>
              <a:rPr lang="fr-FR" sz="2000" dirty="0" err="1"/>
              <a:t>upholding</a:t>
            </a:r>
            <a:r>
              <a:rPr lang="fr-FR" sz="2000" dirty="0"/>
              <a:t> </a:t>
            </a:r>
            <a:r>
              <a:rPr lang="fr-FR" sz="2000" dirty="0" err="1"/>
              <a:t>that</a:t>
            </a:r>
            <a:r>
              <a:rPr lang="fr-FR" sz="2000" dirty="0"/>
              <a:t> </a:t>
            </a:r>
            <a:r>
              <a:rPr lang="fr-FR" sz="2000" dirty="0" err="1"/>
              <a:t>principle</a:t>
            </a:r>
            <a:r>
              <a:rPr lang="fr-FR" sz="2000" dirty="0"/>
              <a:t>, </a:t>
            </a:r>
            <a:r>
              <a:rPr lang="fr-FR" sz="2000" dirty="0" err="1"/>
              <a:t>which</a:t>
            </a:r>
            <a:r>
              <a:rPr lang="fr-FR" sz="2000" dirty="0"/>
              <a:t> </a:t>
            </a:r>
            <a:r>
              <a:rPr lang="fr-FR" sz="2000" dirty="0" err="1"/>
              <a:t>is</a:t>
            </a:r>
            <a:r>
              <a:rPr lang="fr-FR" sz="2000" dirty="0"/>
              <a:t> </a:t>
            </a:r>
            <a:r>
              <a:rPr lang="fr-FR" sz="2000" dirty="0" err="1"/>
              <a:t>undoubtedly</a:t>
            </a:r>
            <a:r>
              <a:rPr lang="fr-FR" sz="2000" dirty="0"/>
              <a:t> one of the </a:t>
            </a:r>
            <a:r>
              <a:rPr lang="fr-FR" sz="2000" dirty="0" err="1"/>
              <a:t>fundamental</a:t>
            </a:r>
            <a:r>
              <a:rPr lang="fr-FR" sz="2000" dirty="0"/>
              <a:t> </a:t>
            </a:r>
            <a:r>
              <a:rPr lang="fr-FR" sz="2000" dirty="0" err="1"/>
              <a:t>principles</a:t>
            </a:r>
            <a:r>
              <a:rPr lang="fr-FR" sz="2000" dirty="0"/>
              <a:t> of the </a:t>
            </a:r>
            <a:r>
              <a:rPr lang="fr-FR" sz="2000" dirty="0" err="1"/>
              <a:t>Turkish</a:t>
            </a:r>
            <a:r>
              <a:rPr lang="fr-FR" sz="2000" dirty="0"/>
              <a:t> State </a:t>
            </a:r>
            <a:r>
              <a:rPr lang="fr-FR" sz="2000" dirty="0" err="1"/>
              <a:t>which</a:t>
            </a:r>
            <a:r>
              <a:rPr lang="fr-FR" sz="2000" dirty="0"/>
              <a:t> are in </a:t>
            </a:r>
            <a:r>
              <a:rPr lang="fr-FR" sz="2000" dirty="0" err="1"/>
              <a:t>harmony</a:t>
            </a:r>
            <a:r>
              <a:rPr lang="fr-FR" sz="2000" dirty="0"/>
              <a:t> </a:t>
            </a:r>
            <a:r>
              <a:rPr lang="fr-FR" sz="2000" dirty="0" err="1"/>
              <a:t>with</a:t>
            </a:r>
            <a:r>
              <a:rPr lang="fr-FR" sz="2000" dirty="0"/>
              <a:t> the </a:t>
            </a:r>
            <a:r>
              <a:rPr lang="fr-FR" sz="2000" dirty="0" err="1"/>
              <a:t>rule</a:t>
            </a:r>
            <a:r>
              <a:rPr lang="fr-FR" sz="2000" dirty="0"/>
              <a:t> of </a:t>
            </a:r>
            <a:r>
              <a:rPr lang="fr-FR" sz="2000" dirty="0" err="1"/>
              <a:t>law</a:t>
            </a:r>
            <a:r>
              <a:rPr lang="fr-FR" sz="2000" dirty="0"/>
              <a:t> and respect for </a:t>
            </a:r>
            <a:r>
              <a:rPr lang="fr-FR" sz="2000" dirty="0" err="1"/>
              <a:t>human</a:t>
            </a:r>
            <a:r>
              <a:rPr lang="fr-FR" sz="2000" dirty="0"/>
              <a:t> </a:t>
            </a:r>
            <a:r>
              <a:rPr lang="fr-FR" sz="2000" dirty="0" err="1"/>
              <a:t>rights</a:t>
            </a:r>
            <a:r>
              <a:rPr lang="fr-FR" sz="2000" dirty="0"/>
              <a:t>, </a:t>
            </a:r>
            <a:r>
              <a:rPr lang="fr-FR" sz="2000" dirty="0" err="1"/>
              <a:t>may</a:t>
            </a:r>
            <a:r>
              <a:rPr lang="fr-FR" sz="2000" dirty="0"/>
              <a:t> </a:t>
            </a:r>
            <a:r>
              <a:rPr lang="fr-FR" sz="2000" dirty="0" err="1"/>
              <a:t>be</a:t>
            </a:r>
            <a:r>
              <a:rPr lang="fr-FR" sz="2000" dirty="0"/>
              <a:t> </a:t>
            </a:r>
            <a:r>
              <a:rPr lang="fr-FR" sz="2000" dirty="0" err="1"/>
              <a:t>considered</a:t>
            </a:r>
            <a:r>
              <a:rPr lang="fr-FR" sz="2000" dirty="0"/>
              <a:t> </a:t>
            </a:r>
            <a:r>
              <a:rPr lang="fr-FR" sz="2000" dirty="0" err="1"/>
              <a:t>necessary</a:t>
            </a:r>
            <a:r>
              <a:rPr lang="fr-FR" sz="2000" dirty="0"/>
              <a:t> to </a:t>
            </a:r>
            <a:r>
              <a:rPr lang="fr-FR" sz="2000" dirty="0" err="1"/>
              <a:t>protect</a:t>
            </a:r>
            <a:r>
              <a:rPr lang="fr-FR" sz="2000" dirty="0"/>
              <a:t> the </a:t>
            </a:r>
            <a:r>
              <a:rPr lang="fr-FR" sz="2000" dirty="0" err="1"/>
              <a:t>democratic</a:t>
            </a:r>
            <a:r>
              <a:rPr lang="fr-FR" sz="2000" dirty="0"/>
              <a:t> system in </a:t>
            </a:r>
            <a:r>
              <a:rPr lang="fr-FR" sz="2000" dirty="0" err="1"/>
              <a:t>Turkey</a:t>
            </a:r>
            <a:r>
              <a:rPr lang="fr-FR" sz="2000" dirty="0" smtClean="0"/>
              <a:t>. » (§114)</a:t>
            </a:r>
          </a:p>
          <a:p>
            <a:pPr marL="320040" lvl="1" indent="0">
              <a:buNone/>
            </a:pPr>
            <a:endParaRPr lang="fr-FR" sz="2200" dirty="0"/>
          </a:p>
          <a:p>
            <a:pPr marL="320040" lvl="1" indent="0">
              <a:buNone/>
            </a:pPr>
            <a:endParaRPr lang="fr-FR" dirty="0"/>
          </a:p>
          <a:p>
            <a:pPr marL="320040" lvl="1" indent="0">
              <a:buNone/>
            </a:pPr>
            <a:endParaRPr lang="fr-FR" dirty="0"/>
          </a:p>
        </p:txBody>
      </p:sp>
      <p:sp>
        <p:nvSpPr>
          <p:cNvPr id="3" name="Titre 2"/>
          <p:cNvSpPr>
            <a:spLocks noGrp="1"/>
          </p:cNvSpPr>
          <p:nvPr>
            <p:ph type="title"/>
          </p:nvPr>
        </p:nvSpPr>
        <p:spPr/>
        <p:txBody>
          <a:bodyPr/>
          <a:lstStyle/>
          <a:p>
            <a:r>
              <a:rPr lang="fr-FR" dirty="0" smtClean="0"/>
              <a:t>III. Evolution of State </a:t>
            </a:r>
            <a:r>
              <a:rPr lang="fr-FR" dirty="0" err="1" smtClean="0"/>
              <a:t>neutrality</a:t>
            </a:r>
            <a:r>
              <a:rPr lang="fr-FR" dirty="0" smtClean="0"/>
              <a:t> in the </a:t>
            </a:r>
            <a:r>
              <a:rPr lang="fr-FR" dirty="0" err="1" smtClean="0"/>
              <a:t>ECHR’s</a:t>
            </a:r>
            <a:r>
              <a:rPr lang="fr-FR" dirty="0" smtClean="0"/>
              <a:t> case </a:t>
            </a:r>
            <a:r>
              <a:rPr lang="fr-FR" dirty="0" err="1" smtClean="0"/>
              <a:t>law</a:t>
            </a:r>
            <a:endParaRPr lang="fr-FR" dirty="0"/>
          </a:p>
        </p:txBody>
      </p:sp>
    </p:spTree>
    <p:extLst>
      <p:ext uri="{BB962C8B-B14F-4D97-AF65-F5344CB8AC3E}">
        <p14:creationId xmlns:p14="http://schemas.microsoft.com/office/powerpoint/2010/main" val="1362141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320040" lvl="1" indent="0">
              <a:buNone/>
            </a:pPr>
            <a:r>
              <a:rPr lang="fr-FR" sz="2000" i="1" dirty="0" err="1" smtClean="0"/>
              <a:t>Leyla</a:t>
            </a:r>
            <a:r>
              <a:rPr lang="fr-FR" sz="2000" i="1" dirty="0" smtClean="0"/>
              <a:t> </a:t>
            </a:r>
            <a:r>
              <a:rPr lang="fr-FR" sz="2000" i="1" dirty="0" err="1" smtClean="0"/>
              <a:t>Sahin</a:t>
            </a:r>
            <a:r>
              <a:rPr lang="fr-FR" sz="2000" i="1" dirty="0" smtClean="0"/>
              <a:t> v. </a:t>
            </a:r>
            <a:r>
              <a:rPr lang="fr-FR" sz="2000" i="1" dirty="0" err="1" smtClean="0"/>
              <a:t>Turkey</a:t>
            </a:r>
            <a:r>
              <a:rPr lang="fr-FR" sz="2000" i="1" dirty="0" smtClean="0"/>
              <a:t> </a:t>
            </a:r>
            <a:r>
              <a:rPr lang="fr-FR" sz="2000" dirty="0" smtClean="0"/>
              <a:t>(2005) :</a:t>
            </a:r>
          </a:p>
          <a:p>
            <a:pPr marL="594360" lvl="2" indent="0">
              <a:buNone/>
            </a:pPr>
            <a:endParaRPr lang="fr-FR" sz="2000" dirty="0" smtClean="0"/>
          </a:p>
          <a:p>
            <a:pPr marL="594360" lvl="2" indent="0">
              <a:buNone/>
            </a:pPr>
            <a:r>
              <a:rPr lang="fr-FR" sz="2000" dirty="0"/>
              <a:t>« …</a:t>
            </a:r>
            <a:r>
              <a:rPr lang="fr-FR" sz="2000" dirty="0" err="1"/>
              <a:t>it</a:t>
            </a:r>
            <a:r>
              <a:rPr lang="fr-FR" sz="2000" dirty="0"/>
              <a:t> </a:t>
            </a:r>
            <a:r>
              <a:rPr lang="fr-FR" sz="2000" dirty="0" err="1"/>
              <a:t>is</a:t>
            </a:r>
            <a:r>
              <a:rPr lang="fr-FR" sz="2000" dirty="0"/>
              <a:t> the </a:t>
            </a:r>
            <a:r>
              <a:rPr lang="fr-FR" sz="2000" dirty="0" err="1"/>
              <a:t>principle</a:t>
            </a:r>
            <a:r>
              <a:rPr lang="fr-FR" sz="2000" dirty="0"/>
              <a:t> of </a:t>
            </a:r>
            <a:r>
              <a:rPr lang="fr-FR" sz="2000" dirty="0" err="1"/>
              <a:t>secularism</a:t>
            </a:r>
            <a:r>
              <a:rPr lang="fr-FR" sz="2000" dirty="0"/>
              <a:t> … </a:t>
            </a:r>
            <a:r>
              <a:rPr lang="fr-FR" sz="2000" dirty="0" err="1"/>
              <a:t>which</a:t>
            </a:r>
            <a:r>
              <a:rPr lang="fr-FR" sz="2000" dirty="0"/>
              <a:t> </a:t>
            </a:r>
            <a:r>
              <a:rPr lang="fr-FR" sz="2000" dirty="0" err="1"/>
              <a:t>is</a:t>
            </a:r>
            <a:r>
              <a:rPr lang="fr-FR" sz="2000" dirty="0"/>
              <a:t> the </a:t>
            </a:r>
            <a:r>
              <a:rPr lang="fr-FR" sz="2000" dirty="0" err="1"/>
              <a:t>paramount</a:t>
            </a:r>
            <a:r>
              <a:rPr lang="fr-FR" sz="2000" dirty="0"/>
              <a:t> </a:t>
            </a:r>
            <a:r>
              <a:rPr lang="fr-FR" sz="2000" dirty="0" err="1"/>
              <a:t>consideration</a:t>
            </a:r>
            <a:r>
              <a:rPr lang="fr-FR" sz="2000" dirty="0"/>
              <a:t> </a:t>
            </a:r>
            <a:r>
              <a:rPr lang="fr-FR" sz="2000" dirty="0" err="1"/>
              <a:t>underlying</a:t>
            </a:r>
            <a:r>
              <a:rPr lang="fr-FR" sz="2000" dirty="0"/>
              <a:t> the ban on the </a:t>
            </a:r>
            <a:r>
              <a:rPr lang="fr-FR" sz="2000" dirty="0" err="1"/>
              <a:t>wearing</a:t>
            </a:r>
            <a:r>
              <a:rPr lang="fr-FR" sz="2000" dirty="0"/>
              <a:t> of </a:t>
            </a:r>
            <a:r>
              <a:rPr lang="fr-FR" sz="2000" dirty="0" err="1"/>
              <a:t>religious</a:t>
            </a:r>
            <a:r>
              <a:rPr lang="fr-FR" sz="2000" dirty="0"/>
              <a:t> </a:t>
            </a:r>
            <a:r>
              <a:rPr lang="fr-FR" sz="2000" dirty="0" err="1"/>
              <a:t>symbols</a:t>
            </a:r>
            <a:r>
              <a:rPr lang="fr-FR" sz="2000" dirty="0"/>
              <a:t> in </a:t>
            </a:r>
            <a:r>
              <a:rPr lang="fr-FR" sz="2000" dirty="0" err="1"/>
              <a:t>universities</a:t>
            </a:r>
            <a:r>
              <a:rPr lang="fr-FR" sz="2000" dirty="0"/>
              <a:t>. In </a:t>
            </a:r>
            <a:r>
              <a:rPr lang="fr-FR" sz="2000" dirty="0" err="1"/>
              <a:t>such</a:t>
            </a:r>
            <a:r>
              <a:rPr lang="fr-FR" sz="2000" dirty="0"/>
              <a:t> a </a:t>
            </a:r>
            <a:r>
              <a:rPr lang="fr-FR" sz="2000" dirty="0" err="1"/>
              <a:t>context</a:t>
            </a:r>
            <a:r>
              <a:rPr lang="fr-FR" sz="2000" dirty="0"/>
              <a:t>, </a:t>
            </a:r>
            <a:r>
              <a:rPr lang="fr-FR" sz="2000" dirty="0" err="1"/>
              <a:t>where</a:t>
            </a:r>
            <a:r>
              <a:rPr lang="fr-FR" sz="2000" dirty="0"/>
              <a:t> the values of </a:t>
            </a:r>
            <a:r>
              <a:rPr lang="fr-FR" sz="2000" dirty="0" err="1"/>
              <a:t>pluralism</a:t>
            </a:r>
            <a:r>
              <a:rPr lang="fr-FR" sz="2000" dirty="0"/>
              <a:t>, respect for the </a:t>
            </a:r>
            <a:r>
              <a:rPr lang="fr-FR" sz="2000" dirty="0" err="1"/>
              <a:t>rights</a:t>
            </a:r>
            <a:r>
              <a:rPr lang="fr-FR" sz="2000" dirty="0"/>
              <a:t> of </a:t>
            </a:r>
            <a:r>
              <a:rPr lang="fr-FR" sz="2000" dirty="0" err="1"/>
              <a:t>others</a:t>
            </a:r>
            <a:r>
              <a:rPr lang="fr-FR" sz="2000" dirty="0"/>
              <a:t> and, in </a:t>
            </a:r>
            <a:r>
              <a:rPr lang="fr-FR" sz="2000" dirty="0" err="1"/>
              <a:t>particular</a:t>
            </a:r>
            <a:r>
              <a:rPr lang="fr-FR" sz="2000" dirty="0"/>
              <a:t>, </a:t>
            </a:r>
            <a:r>
              <a:rPr lang="fr-FR" sz="2000" dirty="0" err="1"/>
              <a:t>equality</a:t>
            </a:r>
            <a:r>
              <a:rPr lang="fr-FR" sz="2000" dirty="0"/>
              <a:t> </a:t>
            </a:r>
            <a:r>
              <a:rPr lang="fr-FR" sz="2000" dirty="0" err="1"/>
              <a:t>before</a:t>
            </a:r>
            <a:r>
              <a:rPr lang="fr-FR" sz="2000" dirty="0"/>
              <a:t> the </a:t>
            </a:r>
            <a:r>
              <a:rPr lang="fr-FR" sz="2000" dirty="0" err="1"/>
              <a:t>law</a:t>
            </a:r>
            <a:r>
              <a:rPr lang="fr-FR" sz="2000" dirty="0"/>
              <a:t> of men and </a:t>
            </a:r>
            <a:r>
              <a:rPr lang="fr-FR" sz="2000" dirty="0" err="1"/>
              <a:t>women</a:t>
            </a:r>
            <a:r>
              <a:rPr lang="fr-FR" sz="2000" dirty="0"/>
              <a:t> are </a:t>
            </a:r>
            <a:r>
              <a:rPr lang="fr-FR" sz="2000" dirty="0" err="1"/>
              <a:t>being</a:t>
            </a:r>
            <a:r>
              <a:rPr lang="fr-FR" sz="2000" dirty="0"/>
              <a:t> </a:t>
            </a:r>
            <a:r>
              <a:rPr lang="fr-FR" sz="2000" dirty="0" err="1"/>
              <a:t>taught</a:t>
            </a:r>
            <a:r>
              <a:rPr lang="fr-FR" sz="2000" dirty="0"/>
              <a:t> and </a:t>
            </a:r>
            <a:r>
              <a:rPr lang="fr-FR" sz="2000" dirty="0" err="1"/>
              <a:t>applied</a:t>
            </a:r>
            <a:r>
              <a:rPr lang="fr-FR" sz="2000" dirty="0"/>
              <a:t> in practice, </a:t>
            </a:r>
            <a:r>
              <a:rPr lang="fr-FR" sz="2000" dirty="0" err="1"/>
              <a:t>it</a:t>
            </a:r>
            <a:r>
              <a:rPr lang="fr-FR" sz="2000" dirty="0"/>
              <a:t> </a:t>
            </a:r>
            <a:r>
              <a:rPr lang="fr-FR" sz="2000" dirty="0" err="1"/>
              <a:t>is</a:t>
            </a:r>
            <a:r>
              <a:rPr lang="fr-FR" sz="2000" dirty="0"/>
              <a:t> </a:t>
            </a:r>
            <a:r>
              <a:rPr lang="fr-FR" sz="2000" dirty="0" err="1"/>
              <a:t>understandable</a:t>
            </a:r>
            <a:r>
              <a:rPr lang="fr-FR" sz="2000" dirty="0"/>
              <a:t> </a:t>
            </a:r>
            <a:r>
              <a:rPr lang="fr-FR" sz="2000" dirty="0" err="1"/>
              <a:t>that</a:t>
            </a:r>
            <a:r>
              <a:rPr lang="fr-FR" sz="2000" dirty="0"/>
              <a:t> the relevant </a:t>
            </a:r>
            <a:r>
              <a:rPr lang="fr-FR" sz="2000" dirty="0" err="1"/>
              <a:t>authorities</a:t>
            </a:r>
            <a:r>
              <a:rPr lang="fr-FR" sz="2000" dirty="0"/>
              <a:t> </a:t>
            </a:r>
            <a:r>
              <a:rPr lang="fr-FR" sz="2000" dirty="0" err="1"/>
              <a:t>should</a:t>
            </a:r>
            <a:r>
              <a:rPr lang="fr-FR" sz="2000" dirty="0"/>
              <a:t> </a:t>
            </a:r>
            <a:r>
              <a:rPr lang="fr-FR" sz="2000" dirty="0" err="1"/>
              <a:t>wish</a:t>
            </a:r>
            <a:r>
              <a:rPr lang="fr-FR" sz="2000" dirty="0"/>
              <a:t> to </a:t>
            </a:r>
            <a:r>
              <a:rPr lang="fr-FR" sz="2000" dirty="0" err="1"/>
              <a:t>preserve</a:t>
            </a:r>
            <a:r>
              <a:rPr lang="fr-FR" sz="2000" dirty="0"/>
              <a:t> the </a:t>
            </a:r>
            <a:r>
              <a:rPr lang="fr-FR" sz="2000" dirty="0" err="1"/>
              <a:t>secular</a:t>
            </a:r>
            <a:r>
              <a:rPr lang="fr-FR" sz="2000" dirty="0"/>
              <a:t> nature of the institution </a:t>
            </a:r>
            <a:r>
              <a:rPr lang="fr-FR" sz="2000" dirty="0" err="1"/>
              <a:t>concerned</a:t>
            </a:r>
            <a:r>
              <a:rPr lang="fr-FR" sz="2000" dirty="0"/>
              <a:t> and </a:t>
            </a:r>
            <a:r>
              <a:rPr lang="fr-FR" sz="2000" dirty="0" err="1"/>
              <a:t>so</a:t>
            </a:r>
            <a:r>
              <a:rPr lang="fr-FR" sz="2000" dirty="0"/>
              <a:t> </a:t>
            </a:r>
            <a:r>
              <a:rPr lang="fr-FR" sz="2000" dirty="0" err="1"/>
              <a:t>consider</a:t>
            </a:r>
            <a:r>
              <a:rPr lang="fr-FR" sz="2000" dirty="0"/>
              <a:t> </a:t>
            </a:r>
            <a:r>
              <a:rPr lang="fr-FR" sz="2000" dirty="0" err="1"/>
              <a:t>it</a:t>
            </a:r>
            <a:r>
              <a:rPr lang="fr-FR" sz="2000" dirty="0"/>
              <a:t> </a:t>
            </a:r>
            <a:r>
              <a:rPr lang="fr-FR" sz="2000" dirty="0" err="1"/>
              <a:t>contrary</a:t>
            </a:r>
            <a:r>
              <a:rPr lang="fr-FR" sz="2000" dirty="0"/>
              <a:t> to </a:t>
            </a:r>
            <a:r>
              <a:rPr lang="fr-FR" sz="2000" dirty="0" err="1"/>
              <a:t>such</a:t>
            </a:r>
            <a:r>
              <a:rPr lang="fr-FR" sz="2000" dirty="0"/>
              <a:t> values to </a:t>
            </a:r>
            <a:r>
              <a:rPr lang="fr-FR" sz="2000" dirty="0" err="1"/>
              <a:t>allow</a:t>
            </a:r>
            <a:r>
              <a:rPr lang="fr-FR" sz="2000" dirty="0"/>
              <a:t> </a:t>
            </a:r>
            <a:r>
              <a:rPr lang="fr-FR" sz="2000" dirty="0" err="1"/>
              <a:t>religious</a:t>
            </a:r>
            <a:r>
              <a:rPr lang="fr-FR" sz="2000" dirty="0"/>
              <a:t> attire, </a:t>
            </a:r>
            <a:r>
              <a:rPr lang="fr-FR" sz="2000" dirty="0" err="1"/>
              <a:t>including</a:t>
            </a:r>
            <a:r>
              <a:rPr lang="fr-FR" sz="2000" dirty="0"/>
              <a:t>, as in the </a:t>
            </a:r>
            <a:r>
              <a:rPr lang="fr-FR" sz="2000" dirty="0" err="1"/>
              <a:t>present</a:t>
            </a:r>
            <a:r>
              <a:rPr lang="fr-FR" sz="2000" dirty="0"/>
              <a:t> case, the </a:t>
            </a:r>
            <a:r>
              <a:rPr lang="fr-FR" sz="2000" dirty="0" err="1"/>
              <a:t>Islamic</a:t>
            </a:r>
            <a:r>
              <a:rPr lang="fr-FR" sz="2000" dirty="0"/>
              <a:t> </a:t>
            </a:r>
            <a:r>
              <a:rPr lang="fr-FR" sz="2000" dirty="0" err="1"/>
              <a:t>headscarf</a:t>
            </a:r>
            <a:r>
              <a:rPr lang="fr-FR" sz="2000" dirty="0"/>
              <a:t>, to </a:t>
            </a:r>
            <a:r>
              <a:rPr lang="fr-FR" sz="2000" dirty="0" err="1"/>
              <a:t>be</a:t>
            </a:r>
            <a:r>
              <a:rPr lang="fr-FR" sz="2000" dirty="0"/>
              <a:t> </a:t>
            </a:r>
            <a:r>
              <a:rPr lang="fr-FR" sz="2000" dirty="0" err="1"/>
              <a:t>worn</a:t>
            </a:r>
            <a:r>
              <a:rPr lang="fr-FR" sz="2000" dirty="0"/>
              <a:t>. </a:t>
            </a:r>
            <a:r>
              <a:rPr lang="fr-FR" sz="2000" dirty="0" smtClean="0"/>
              <a:t>» (</a:t>
            </a:r>
            <a:r>
              <a:rPr lang="fr-FR" sz="2000" dirty="0"/>
              <a:t>§116) </a:t>
            </a:r>
          </a:p>
          <a:p>
            <a:pPr marL="320040" lvl="1" indent="0">
              <a:buNone/>
            </a:pPr>
            <a:endParaRPr lang="fr-FR" sz="2200" dirty="0"/>
          </a:p>
          <a:p>
            <a:pPr marL="320040" lvl="1" indent="0">
              <a:buNone/>
            </a:pPr>
            <a:endParaRPr lang="fr-FR" dirty="0"/>
          </a:p>
          <a:p>
            <a:pPr marL="320040" lvl="1" indent="0">
              <a:buNone/>
            </a:pPr>
            <a:endParaRPr lang="fr-FR" dirty="0"/>
          </a:p>
        </p:txBody>
      </p:sp>
      <p:sp>
        <p:nvSpPr>
          <p:cNvPr id="3" name="Titre 2"/>
          <p:cNvSpPr>
            <a:spLocks noGrp="1"/>
          </p:cNvSpPr>
          <p:nvPr>
            <p:ph type="title"/>
          </p:nvPr>
        </p:nvSpPr>
        <p:spPr/>
        <p:txBody>
          <a:bodyPr/>
          <a:lstStyle/>
          <a:p>
            <a:r>
              <a:rPr lang="fr-FR" dirty="0" smtClean="0"/>
              <a:t>III. Evolution of State </a:t>
            </a:r>
            <a:r>
              <a:rPr lang="fr-FR" dirty="0" err="1" smtClean="0"/>
              <a:t>neutrality</a:t>
            </a:r>
            <a:r>
              <a:rPr lang="fr-FR" dirty="0" smtClean="0"/>
              <a:t> in the </a:t>
            </a:r>
            <a:r>
              <a:rPr lang="fr-FR" dirty="0" err="1" smtClean="0"/>
              <a:t>ECHR’s</a:t>
            </a:r>
            <a:r>
              <a:rPr lang="fr-FR" dirty="0" smtClean="0"/>
              <a:t> case </a:t>
            </a:r>
            <a:r>
              <a:rPr lang="fr-FR" dirty="0" err="1" smtClean="0"/>
              <a:t>law</a:t>
            </a:r>
            <a:endParaRPr lang="fr-FR" dirty="0"/>
          </a:p>
        </p:txBody>
      </p:sp>
    </p:spTree>
    <p:extLst>
      <p:ext uri="{BB962C8B-B14F-4D97-AF65-F5344CB8AC3E}">
        <p14:creationId xmlns:p14="http://schemas.microsoft.com/office/powerpoint/2010/main" val="3953038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320040" lvl="1" indent="0">
              <a:buNone/>
            </a:pPr>
            <a:r>
              <a:rPr lang="fr-FR" sz="2000" dirty="0" err="1" smtClean="0"/>
              <a:t>Dogru</a:t>
            </a:r>
            <a:r>
              <a:rPr lang="fr-FR" sz="2000" dirty="0" smtClean="0"/>
              <a:t> v. France (2008):</a:t>
            </a:r>
          </a:p>
          <a:p>
            <a:pPr marL="320040" lvl="1" indent="0">
              <a:buNone/>
            </a:pPr>
            <a:endParaRPr lang="fr-FR" sz="2000" dirty="0" smtClean="0"/>
          </a:p>
          <a:p>
            <a:pPr marL="320040" lvl="1" indent="0">
              <a:buNone/>
            </a:pPr>
            <a:r>
              <a:rPr lang="fr-FR" sz="2000" dirty="0" smtClean="0"/>
              <a:t>« The </a:t>
            </a:r>
            <a:r>
              <a:rPr lang="fr-FR" sz="2000" dirty="0"/>
              <a:t>Court </a:t>
            </a:r>
            <a:r>
              <a:rPr lang="fr-FR" sz="2000" dirty="0" err="1"/>
              <a:t>also</a:t>
            </a:r>
            <a:r>
              <a:rPr lang="fr-FR" sz="2000" dirty="0"/>
              <a:t> notes </a:t>
            </a:r>
            <a:r>
              <a:rPr lang="fr-FR" sz="2000" dirty="0" err="1"/>
              <a:t>that</a:t>
            </a:r>
            <a:r>
              <a:rPr lang="fr-FR" sz="2000" dirty="0"/>
              <a:t> in France, as in </a:t>
            </a:r>
            <a:r>
              <a:rPr lang="fr-FR" sz="2000" dirty="0" err="1"/>
              <a:t>Turkey</a:t>
            </a:r>
            <a:r>
              <a:rPr lang="fr-FR" sz="2000" dirty="0"/>
              <a:t> or </a:t>
            </a:r>
            <a:r>
              <a:rPr lang="fr-FR" sz="2000" dirty="0" err="1"/>
              <a:t>Switzerland</a:t>
            </a:r>
            <a:r>
              <a:rPr lang="fr-FR" sz="2000" dirty="0"/>
              <a:t>, </a:t>
            </a:r>
            <a:r>
              <a:rPr lang="fr-FR" sz="2000" dirty="0" err="1"/>
              <a:t>secularism</a:t>
            </a:r>
            <a:r>
              <a:rPr lang="fr-FR" sz="2000" dirty="0"/>
              <a:t> </a:t>
            </a:r>
            <a:r>
              <a:rPr lang="fr-FR" sz="2000" dirty="0" err="1"/>
              <a:t>is</a:t>
            </a:r>
            <a:r>
              <a:rPr lang="fr-FR" sz="2000" dirty="0"/>
              <a:t> a </a:t>
            </a:r>
            <a:r>
              <a:rPr lang="fr-FR" sz="2000" dirty="0" err="1"/>
              <a:t>constitutional</a:t>
            </a:r>
            <a:r>
              <a:rPr lang="fr-FR" sz="2000" dirty="0"/>
              <a:t> </a:t>
            </a:r>
            <a:r>
              <a:rPr lang="fr-FR" sz="2000" dirty="0" err="1"/>
              <a:t>principle</a:t>
            </a:r>
            <a:r>
              <a:rPr lang="fr-FR" sz="2000" dirty="0"/>
              <a:t>, and a </a:t>
            </a:r>
            <a:r>
              <a:rPr lang="fr-FR" sz="2000" dirty="0" err="1"/>
              <a:t>founding</a:t>
            </a:r>
            <a:r>
              <a:rPr lang="fr-FR" sz="2000" dirty="0"/>
              <a:t> </a:t>
            </a:r>
            <a:r>
              <a:rPr lang="fr-FR" sz="2000" dirty="0" err="1"/>
              <a:t>principle</a:t>
            </a:r>
            <a:r>
              <a:rPr lang="fr-FR" sz="2000" dirty="0"/>
              <a:t> of the </a:t>
            </a:r>
            <a:r>
              <a:rPr lang="fr-FR" sz="2000" dirty="0" err="1"/>
              <a:t>Republic</a:t>
            </a:r>
            <a:r>
              <a:rPr lang="fr-FR" sz="2000" dirty="0"/>
              <a:t>, to </a:t>
            </a:r>
            <a:r>
              <a:rPr lang="fr-FR" sz="2000" dirty="0" err="1"/>
              <a:t>which</a:t>
            </a:r>
            <a:r>
              <a:rPr lang="fr-FR" sz="2000" dirty="0"/>
              <a:t> the </a:t>
            </a:r>
            <a:r>
              <a:rPr lang="fr-FR" sz="2000" dirty="0" err="1"/>
              <a:t>entire</a:t>
            </a:r>
            <a:r>
              <a:rPr lang="fr-FR" sz="2000" dirty="0"/>
              <a:t> population </a:t>
            </a:r>
            <a:r>
              <a:rPr lang="fr-FR" sz="2000" dirty="0" err="1"/>
              <a:t>adheres</a:t>
            </a:r>
            <a:r>
              <a:rPr lang="fr-FR" sz="2000" dirty="0"/>
              <a:t> and the protection of </a:t>
            </a:r>
            <a:r>
              <a:rPr lang="fr-FR" sz="2000" dirty="0" err="1"/>
              <a:t>which</a:t>
            </a:r>
            <a:r>
              <a:rPr lang="fr-FR" sz="2000" dirty="0"/>
              <a:t> </a:t>
            </a:r>
            <a:r>
              <a:rPr lang="fr-FR" sz="2000" dirty="0" err="1"/>
              <a:t>appears</a:t>
            </a:r>
            <a:r>
              <a:rPr lang="fr-FR" sz="2000" dirty="0"/>
              <a:t> to </a:t>
            </a:r>
            <a:r>
              <a:rPr lang="fr-FR" sz="2000" dirty="0" err="1"/>
              <a:t>be</a:t>
            </a:r>
            <a:r>
              <a:rPr lang="fr-FR" sz="2000" dirty="0"/>
              <a:t> of prime importance, in </a:t>
            </a:r>
            <a:r>
              <a:rPr lang="fr-FR" sz="2000" dirty="0" err="1"/>
              <a:t>particular</a:t>
            </a:r>
            <a:r>
              <a:rPr lang="fr-FR" sz="2000" dirty="0"/>
              <a:t> in </a:t>
            </a:r>
            <a:r>
              <a:rPr lang="fr-FR" sz="2000" dirty="0" err="1"/>
              <a:t>schools</a:t>
            </a:r>
            <a:r>
              <a:rPr lang="fr-FR" sz="2000" dirty="0"/>
              <a:t>. </a:t>
            </a:r>
            <a:r>
              <a:rPr lang="fr-FR" sz="2000" dirty="0" smtClean="0"/>
              <a:t>... </a:t>
            </a:r>
            <a:r>
              <a:rPr lang="fr-FR" sz="2000" dirty="0" err="1"/>
              <a:t>Having</a:t>
            </a:r>
            <a:r>
              <a:rPr lang="fr-FR" sz="2000" dirty="0"/>
              <a:t> regard to the </a:t>
            </a:r>
            <a:r>
              <a:rPr lang="fr-FR" sz="2000" dirty="0" err="1"/>
              <a:t>margin</a:t>
            </a:r>
            <a:r>
              <a:rPr lang="fr-FR" sz="2000" dirty="0"/>
              <a:t> of </a:t>
            </a:r>
            <a:r>
              <a:rPr lang="fr-FR" sz="2000" dirty="0" err="1"/>
              <a:t>appreciation</a:t>
            </a:r>
            <a:r>
              <a:rPr lang="fr-FR" sz="2000" dirty="0"/>
              <a:t> </a:t>
            </a:r>
            <a:r>
              <a:rPr lang="fr-FR" sz="2000" dirty="0" err="1"/>
              <a:t>which</a:t>
            </a:r>
            <a:r>
              <a:rPr lang="fr-FR" sz="2000" dirty="0"/>
              <a:t> must </a:t>
            </a:r>
            <a:r>
              <a:rPr lang="fr-FR" sz="2000" dirty="0" err="1"/>
              <a:t>be</a:t>
            </a:r>
            <a:r>
              <a:rPr lang="fr-FR" sz="2000" dirty="0"/>
              <a:t> </a:t>
            </a:r>
            <a:r>
              <a:rPr lang="fr-FR" sz="2000" dirty="0" err="1"/>
              <a:t>left</a:t>
            </a:r>
            <a:r>
              <a:rPr lang="fr-FR" sz="2000" dirty="0"/>
              <a:t> to the </a:t>
            </a:r>
            <a:r>
              <a:rPr lang="fr-FR" sz="2000" dirty="0" err="1"/>
              <a:t>member</a:t>
            </a:r>
            <a:r>
              <a:rPr lang="fr-FR" sz="2000" dirty="0"/>
              <a:t> States </a:t>
            </a:r>
            <a:r>
              <a:rPr lang="fr-FR" sz="2000" dirty="0" err="1"/>
              <a:t>with</a:t>
            </a:r>
            <a:r>
              <a:rPr lang="fr-FR" sz="2000" dirty="0"/>
              <a:t> regard to the establishment of the </a:t>
            </a:r>
            <a:r>
              <a:rPr lang="fr-FR" sz="2000" dirty="0" err="1"/>
              <a:t>delicate</a:t>
            </a:r>
            <a:r>
              <a:rPr lang="fr-FR" sz="2000" dirty="0"/>
              <a:t> relations </a:t>
            </a:r>
            <a:r>
              <a:rPr lang="fr-FR" sz="2000" dirty="0" err="1"/>
              <a:t>between</a:t>
            </a:r>
            <a:r>
              <a:rPr lang="fr-FR" sz="2000" dirty="0"/>
              <a:t> the </a:t>
            </a:r>
            <a:r>
              <a:rPr lang="fr-FR" sz="2000" dirty="0" err="1"/>
              <a:t>Churches</a:t>
            </a:r>
            <a:r>
              <a:rPr lang="fr-FR" sz="2000" dirty="0"/>
              <a:t> and the State, </a:t>
            </a:r>
            <a:r>
              <a:rPr lang="fr-FR" sz="2000" dirty="0" err="1"/>
              <a:t>religious</a:t>
            </a:r>
            <a:r>
              <a:rPr lang="fr-FR" sz="2000" dirty="0"/>
              <a:t> </a:t>
            </a:r>
            <a:r>
              <a:rPr lang="fr-FR" sz="2000" dirty="0" err="1"/>
              <a:t>freedom</a:t>
            </a:r>
            <a:r>
              <a:rPr lang="fr-FR" sz="2000" dirty="0"/>
              <a:t> </a:t>
            </a:r>
            <a:r>
              <a:rPr lang="fr-FR" sz="2000" dirty="0" err="1"/>
              <a:t>thus</a:t>
            </a:r>
            <a:r>
              <a:rPr lang="fr-FR" sz="2000" dirty="0"/>
              <a:t> </a:t>
            </a:r>
            <a:r>
              <a:rPr lang="fr-FR" sz="2000" dirty="0" err="1"/>
              <a:t>recognised</a:t>
            </a:r>
            <a:r>
              <a:rPr lang="fr-FR" sz="2000" dirty="0"/>
              <a:t> and </a:t>
            </a:r>
            <a:r>
              <a:rPr lang="fr-FR" sz="2000" dirty="0" err="1"/>
              <a:t>restricted</a:t>
            </a:r>
            <a:r>
              <a:rPr lang="fr-FR" sz="2000" dirty="0"/>
              <a:t> by the </a:t>
            </a:r>
            <a:r>
              <a:rPr lang="fr-FR" sz="2000" dirty="0" err="1"/>
              <a:t>requirements</a:t>
            </a:r>
            <a:r>
              <a:rPr lang="fr-FR" sz="2000" dirty="0"/>
              <a:t> of </a:t>
            </a:r>
            <a:r>
              <a:rPr lang="fr-FR" sz="2000" dirty="0" err="1"/>
              <a:t>secularism</a:t>
            </a:r>
            <a:r>
              <a:rPr lang="fr-FR" sz="2000" dirty="0"/>
              <a:t> </a:t>
            </a:r>
            <a:r>
              <a:rPr lang="fr-FR" sz="2000" dirty="0" err="1"/>
              <a:t>appears</a:t>
            </a:r>
            <a:r>
              <a:rPr lang="fr-FR" sz="2000" dirty="0"/>
              <a:t> </a:t>
            </a:r>
            <a:r>
              <a:rPr lang="fr-FR" sz="2000" dirty="0" err="1"/>
              <a:t>legitimate</a:t>
            </a:r>
            <a:r>
              <a:rPr lang="fr-FR" sz="2000" dirty="0"/>
              <a:t> in the light of the values </a:t>
            </a:r>
            <a:r>
              <a:rPr lang="fr-FR" sz="2000" dirty="0" err="1"/>
              <a:t>underpinning</a:t>
            </a:r>
            <a:r>
              <a:rPr lang="fr-FR" sz="2000" dirty="0"/>
              <a:t> the Convention</a:t>
            </a:r>
            <a:r>
              <a:rPr lang="fr-FR" sz="2000" dirty="0" smtClean="0"/>
              <a:t>. » (§72)</a:t>
            </a:r>
            <a:endParaRPr lang="fr-FR" sz="2000" i="1" dirty="0"/>
          </a:p>
          <a:p>
            <a:pPr marL="320040" lvl="1" indent="0">
              <a:buNone/>
            </a:pPr>
            <a:endParaRPr lang="fr-FR" sz="2000" dirty="0"/>
          </a:p>
          <a:p>
            <a:pPr marL="320040" lvl="1" indent="0">
              <a:buNone/>
            </a:pPr>
            <a:endParaRPr lang="fr-FR" sz="2200" dirty="0"/>
          </a:p>
          <a:p>
            <a:pPr marL="320040" lvl="1" indent="0">
              <a:buNone/>
            </a:pPr>
            <a:endParaRPr lang="fr-FR" dirty="0"/>
          </a:p>
          <a:p>
            <a:pPr marL="320040" lvl="1" indent="0">
              <a:buNone/>
            </a:pPr>
            <a:endParaRPr lang="fr-FR" dirty="0"/>
          </a:p>
        </p:txBody>
      </p:sp>
      <p:sp>
        <p:nvSpPr>
          <p:cNvPr id="3" name="Titre 2"/>
          <p:cNvSpPr>
            <a:spLocks noGrp="1"/>
          </p:cNvSpPr>
          <p:nvPr>
            <p:ph type="title"/>
          </p:nvPr>
        </p:nvSpPr>
        <p:spPr/>
        <p:txBody>
          <a:bodyPr/>
          <a:lstStyle/>
          <a:p>
            <a:r>
              <a:rPr lang="fr-FR" dirty="0" smtClean="0"/>
              <a:t>III. Evolution of State </a:t>
            </a:r>
            <a:r>
              <a:rPr lang="fr-FR" dirty="0" err="1" smtClean="0"/>
              <a:t>neutrality</a:t>
            </a:r>
            <a:r>
              <a:rPr lang="fr-FR" dirty="0" smtClean="0"/>
              <a:t> in the </a:t>
            </a:r>
            <a:r>
              <a:rPr lang="fr-FR" dirty="0" err="1" smtClean="0"/>
              <a:t>ECHR’s</a:t>
            </a:r>
            <a:r>
              <a:rPr lang="fr-FR" dirty="0" smtClean="0"/>
              <a:t> case </a:t>
            </a:r>
            <a:r>
              <a:rPr lang="fr-FR" dirty="0" err="1" smtClean="0"/>
              <a:t>law</a:t>
            </a:r>
            <a:endParaRPr lang="fr-FR" dirty="0"/>
          </a:p>
        </p:txBody>
      </p:sp>
    </p:spTree>
    <p:extLst>
      <p:ext uri="{BB962C8B-B14F-4D97-AF65-F5344CB8AC3E}">
        <p14:creationId xmlns:p14="http://schemas.microsoft.com/office/powerpoint/2010/main" val="1362849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lnSpcReduction="10000"/>
          </a:bodyPr>
          <a:lstStyle/>
          <a:p>
            <a:pPr marL="662940" lvl="1" indent="-342900">
              <a:buAutoNum type="arabicParenR"/>
            </a:pPr>
            <a:r>
              <a:rPr lang="fr-FR" sz="2200" dirty="0" err="1" smtClean="0"/>
              <a:t>Lautsi</a:t>
            </a:r>
            <a:r>
              <a:rPr lang="fr-FR" sz="2200" dirty="0" smtClean="0"/>
              <a:t> n°1 : the </a:t>
            </a:r>
            <a:r>
              <a:rPr lang="fr-FR" sz="2200" dirty="0" err="1" smtClean="0"/>
              <a:t>chamber</a:t>
            </a:r>
            <a:r>
              <a:rPr lang="fr-FR" sz="2200" dirty="0" smtClean="0"/>
              <a:t> </a:t>
            </a:r>
            <a:r>
              <a:rPr lang="fr-FR" sz="2200" dirty="0" err="1" smtClean="0"/>
              <a:t>judgment</a:t>
            </a:r>
            <a:r>
              <a:rPr lang="fr-FR" sz="2200" dirty="0" smtClean="0"/>
              <a:t> (2009)</a:t>
            </a:r>
          </a:p>
          <a:p>
            <a:pPr marL="320040" lvl="1" indent="0">
              <a:buNone/>
            </a:pPr>
            <a:endParaRPr lang="fr-FR" dirty="0" smtClean="0"/>
          </a:p>
          <a:p>
            <a:pPr marL="320040" lvl="1" indent="0">
              <a:buNone/>
            </a:pPr>
            <a:r>
              <a:rPr lang="fr-FR" dirty="0" smtClean="0"/>
              <a:t>« The </a:t>
            </a:r>
            <a:r>
              <a:rPr lang="fr-FR" dirty="0"/>
              <a:t>Court </a:t>
            </a:r>
            <a:r>
              <a:rPr lang="fr-FR" dirty="0" err="1"/>
              <a:t>takes</a:t>
            </a:r>
            <a:r>
              <a:rPr lang="fr-FR" dirty="0"/>
              <a:t> the </a:t>
            </a:r>
            <a:r>
              <a:rPr lang="fr-FR" dirty="0" err="1"/>
              <a:t>view</a:t>
            </a:r>
            <a:r>
              <a:rPr lang="fr-FR" dirty="0"/>
              <a:t> </a:t>
            </a:r>
            <a:r>
              <a:rPr lang="fr-FR" dirty="0" err="1"/>
              <a:t>that</a:t>
            </a:r>
            <a:r>
              <a:rPr lang="fr-FR" dirty="0"/>
              <a:t> </a:t>
            </a:r>
            <a:r>
              <a:rPr lang="fr-FR" dirty="0" err="1"/>
              <a:t>these</a:t>
            </a:r>
            <a:r>
              <a:rPr lang="fr-FR" dirty="0"/>
              <a:t> </a:t>
            </a:r>
            <a:r>
              <a:rPr lang="fr-FR" dirty="0" err="1"/>
              <a:t>considerations</a:t>
            </a:r>
            <a:r>
              <a:rPr lang="fr-FR" dirty="0"/>
              <a:t> </a:t>
            </a:r>
            <a:r>
              <a:rPr lang="fr-FR" dirty="0" err="1"/>
              <a:t>entail</a:t>
            </a:r>
            <a:r>
              <a:rPr lang="fr-FR" dirty="0"/>
              <a:t> an </a:t>
            </a:r>
            <a:r>
              <a:rPr lang="fr-FR" u="sng" dirty="0"/>
              <a:t>obligation on the </a:t>
            </a:r>
            <a:r>
              <a:rPr lang="fr-FR" u="sng" dirty="0" err="1"/>
              <a:t>State's</a:t>
            </a:r>
            <a:r>
              <a:rPr lang="fr-FR" u="sng" dirty="0"/>
              <a:t> part to refrain </a:t>
            </a:r>
            <a:r>
              <a:rPr lang="fr-FR" u="sng" dirty="0" err="1"/>
              <a:t>from</a:t>
            </a:r>
            <a:r>
              <a:rPr lang="fr-FR" u="sng" dirty="0"/>
              <a:t> </a:t>
            </a:r>
            <a:r>
              <a:rPr lang="fr-FR" u="sng" dirty="0" err="1"/>
              <a:t>imposing</a:t>
            </a:r>
            <a:r>
              <a:rPr lang="fr-FR" u="sng" dirty="0"/>
              <a:t> </a:t>
            </a:r>
            <a:r>
              <a:rPr lang="fr-FR" u="sng" dirty="0" err="1"/>
              <a:t>beliefs</a:t>
            </a:r>
            <a:r>
              <a:rPr lang="fr-FR" u="sng" dirty="0"/>
              <a:t>, </a:t>
            </a:r>
            <a:r>
              <a:rPr lang="fr-FR" u="sng" dirty="0" err="1"/>
              <a:t>even</a:t>
            </a:r>
            <a:r>
              <a:rPr lang="fr-FR" u="sng" dirty="0"/>
              <a:t> </a:t>
            </a:r>
            <a:r>
              <a:rPr lang="fr-FR" u="sng" dirty="0" err="1"/>
              <a:t>indirectly</a:t>
            </a:r>
            <a:r>
              <a:rPr lang="fr-FR" dirty="0"/>
              <a:t>, </a:t>
            </a:r>
            <a:r>
              <a:rPr lang="fr-FR" u="sng" dirty="0"/>
              <a:t>in places </a:t>
            </a:r>
            <a:r>
              <a:rPr lang="fr-FR" u="sng" dirty="0" err="1"/>
              <a:t>where</a:t>
            </a:r>
            <a:r>
              <a:rPr lang="fr-FR" u="sng" dirty="0"/>
              <a:t> </a:t>
            </a:r>
            <a:r>
              <a:rPr lang="fr-FR" u="sng" dirty="0" err="1"/>
              <a:t>persons</a:t>
            </a:r>
            <a:r>
              <a:rPr lang="fr-FR" u="sng" dirty="0"/>
              <a:t> are </a:t>
            </a:r>
            <a:r>
              <a:rPr lang="fr-FR" u="sng" dirty="0" err="1"/>
              <a:t>dependent</a:t>
            </a:r>
            <a:r>
              <a:rPr lang="fr-FR" u="sng" dirty="0"/>
              <a:t> on </a:t>
            </a:r>
            <a:r>
              <a:rPr lang="fr-FR" u="sng" dirty="0" err="1"/>
              <a:t>it</a:t>
            </a:r>
            <a:r>
              <a:rPr lang="fr-FR" u="sng" dirty="0"/>
              <a:t> or in places </a:t>
            </a:r>
            <a:r>
              <a:rPr lang="fr-FR" u="sng" dirty="0" err="1"/>
              <a:t>where</a:t>
            </a:r>
            <a:r>
              <a:rPr lang="fr-FR" u="sng" dirty="0"/>
              <a:t> </a:t>
            </a:r>
            <a:r>
              <a:rPr lang="fr-FR" u="sng" dirty="0" err="1"/>
              <a:t>they</a:t>
            </a:r>
            <a:r>
              <a:rPr lang="fr-FR" u="sng" dirty="0"/>
              <a:t> are </a:t>
            </a:r>
            <a:r>
              <a:rPr lang="fr-FR" u="sng" dirty="0" err="1"/>
              <a:t>particularly</a:t>
            </a:r>
            <a:r>
              <a:rPr lang="fr-FR" u="sng" dirty="0"/>
              <a:t> </a:t>
            </a:r>
            <a:r>
              <a:rPr lang="fr-FR" u="sng" dirty="0" err="1"/>
              <a:t>vulnerable</a:t>
            </a:r>
            <a:r>
              <a:rPr lang="fr-FR" dirty="0"/>
              <a:t>. The </a:t>
            </a:r>
            <a:r>
              <a:rPr lang="fr-FR" dirty="0" err="1"/>
              <a:t>schooling</a:t>
            </a:r>
            <a:r>
              <a:rPr lang="fr-FR" dirty="0"/>
              <a:t> of </a:t>
            </a:r>
            <a:r>
              <a:rPr lang="fr-FR" dirty="0" err="1"/>
              <a:t>children</a:t>
            </a:r>
            <a:r>
              <a:rPr lang="fr-FR" dirty="0"/>
              <a:t> </a:t>
            </a:r>
            <a:r>
              <a:rPr lang="fr-FR" dirty="0" err="1"/>
              <a:t>is</a:t>
            </a:r>
            <a:r>
              <a:rPr lang="fr-FR" dirty="0"/>
              <a:t> a </a:t>
            </a:r>
            <a:r>
              <a:rPr lang="fr-FR" dirty="0" err="1"/>
              <a:t>particularly</a:t>
            </a:r>
            <a:r>
              <a:rPr lang="fr-FR" dirty="0"/>
              <a:t> sensitive area in </a:t>
            </a:r>
            <a:r>
              <a:rPr lang="fr-FR" dirty="0" err="1"/>
              <a:t>which</a:t>
            </a:r>
            <a:r>
              <a:rPr lang="fr-FR" dirty="0"/>
              <a:t> the </a:t>
            </a:r>
            <a:r>
              <a:rPr lang="fr-FR" dirty="0" err="1"/>
              <a:t>compelling</a:t>
            </a:r>
            <a:r>
              <a:rPr lang="fr-FR" dirty="0"/>
              <a:t> power of the State </a:t>
            </a:r>
            <a:r>
              <a:rPr lang="fr-FR" dirty="0" err="1"/>
              <a:t>is</a:t>
            </a:r>
            <a:r>
              <a:rPr lang="fr-FR" dirty="0"/>
              <a:t> </a:t>
            </a:r>
            <a:r>
              <a:rPr lang="fr-FR" dirty="0" err="1"/>
              <a:t>imposed</a:t>
            </a:r>
            <a:r>
              <a:rPr lang="fr-FR" dirty="0"/>
              <a:t> on </a:t>
            </a:r>
            <a:r>
              <a:rPr lang="fr-FR" dirty="0" err="1"/>
              <a:t>minds</a:t>
            </a:r>
            <a:r>
              <a:rPr lang="fr-FR" dirty="0"/>
              <a:t> </a:t>
            </a:r>
            <a:r>
              <a:rPr lang="fr-FR" dirty="0" err="1"/>
              <a:t>which</a:t>
            </a:r>
            <a:r>
              <a:rPr lang="fr-FR" dirty="0"/>
              <a:t> </a:t>
            </a:r>
            <a:r>
              <a:rPr lang="fr-FR" dirty="0" err="1"/>
              <a:t>still</a:t>
            </a:r>
            <a:r>
              <a:rPr lang="fr-FR" dirty="0"/>
              <a:t> </a:t>
            </a:r>
            <a:r>
              <a:rPr lang="fr-FR" dirty="0" err="1"/>
              <a:t>lack</a:t>
            </a:r>
            <a:r>
              <a:rPr lang="fr-FR" dirty="0"/>
              <a:t> (</a:t>
            </a:r>
            <a:r>
              <a:rPr lang="fr-FR" dirty="0" err="1"/>
              <a:t>depending</a:t>
            </a:r>
            <a:r>
              <a:rPr lang="fr-FR" dirty="0"/>
              <a:t> on the </a:t>
            </a:r>
            <a:r>
              <a:rPr lang="fr-FR" dirty="0" err="1"/>
              <a:t>child's</a:t>
            </a:r>
            <a:r>
              <a:rPr lang="fr-FR" dirty="0"/>
              <a:t> </a:t>
            </a:r>
            <a:r>
              <a:rPr lang="fr-FR" dirty="0" err="1"/>
              <a:t>level</a:t>
            </a:r>
            <a:r>
              <a:rPr lang="fr-FR" dirty="0"/>
              <a:t> of </a:t>
            </a:r>
            <a:r>
              <a:rPr lang="fr-FR" dirty="0" err="1"/>
              <a:t>maturity</a:t>
            </a:r>
            <a:r>
              <a:rPr lang="fr-FR" dirty="0"/>
              <a:t>) the </a:t>
            </a:r>
            <a:r>
              <a:rPr lang="fr-FR" dirty="0" err="1"/>
              <a:t>critical</a:t>
            </a:r>
            <a:r>
              <a:rPr lang="fr-FR" dirty="0"/>
              <a:t> </a:t>
            </a:r>
            <a:r>
              <a:rPr lang="fr-FR" dirty="0" err="1"/>
              <a:t>capacity</a:t>
            </a:r>
            <a:r>
              <a:rPr lang="fr-FR" dirty="0"/>
              <a:t> </a:t>
            </a:r>
            <a:r>
              <a:rPr lang="fr-FR" dirty="0" err="1"/>
              <a:t>which</a:t>
            </a:r>
            <a:r>
              <a:rPr lang="fr-FR" dirty="0"/>
              <a:t> </a:t>
            </a:r>
            <a:r>
              <a:rPr lang="fr-FR" dirty="0" err="1"/>
              <a:t>would</a:t>
            </a:r>
            <a:r>
              <a:rPr lang="fr-FR" dirty="0"/>
              <a:t> </a:t>
            </a:r>
            <a:r>
              <a:rPr lang="fr-FR" dirty="0" err="1"/>
              <a:t>enable</a:t>
            </a:r>
            <a:r>
              <a:rPr lang="fr-FR" dirty="0"/>
              <a:t> </a:t>
            </a:r>
            <a:r>
              <a:rPr lang="fr-FR" dirty="0" err="1"/>
              <a:t>them</a:t>
            </a:r>
            <a:r>
              <a:rPr lang="fr-FR" dirty="0"/>
              <a:t> to </a:t>
            </a:r>
            <a:r>
              <a:rPr lang="fr-FR" dirty="0" err="1"/>
              <a:t>keep</a:t>
            </a:r>
            <a:r>
              <a:rPr lang="fr-FR" dirty="0"/>
              <a:t> </a:t>
            </a:r>
            <a:r>
              <a:rPr lang="fr-FR" dirty="0" err="1"/>
              <a:t>their</a:t>
            </a:r>
            <a:r>
              <a:rPr lang="fr-FR" dirty="0"/>
              <a:t> distance </a:t>
            </a:r>
            <a:r>
              <a:rPr lang="fr-FR" dirty="0" err="1"/>
              <a:t>from</a:t>
            </a:r>
            <a:r>
              <a:rPr lang="fr-FR" dirty="0"/>
              <a:t> the message </a:t>
            </a:r>
            <a:r>
              <a:rPr lang="fr-FR" dirty="0" err="1"/>
              <a:t>derived</a:t>
            </a:r>
            <a:r>
              <a:rPr lang="fr-FR" dirty="0"/>
              <a:t> </a:t>
            </a:r>
            <a:r>
              <a:rPr lang="fr-FR" dirty="0" err="1"/>
              <a:t>from</a:t>
            </a:r>
            <a:r>
              <a:rPr lang="fr-FR" dirty="0"/>
              <a:t> a </a:t>
            </a:r>
            <a:r>
              <a:rPr lang="fr-FR" u="sng" dirty="0" err="1"/>
              <a:t>preference</a:t>
            </a:r>
            <a:r>
              <a:rPr lang="fr-FR" u="sng" dirty="0"/>
              <a:t> </a:t>
            </a:r>
            <a:r>
              <a:rPr lang="fr-FR" u="sng" dirty="0" err="1"/>
              <a:t>manifested</a:t>
            </a:r>
            <a:r>
              <a:rPr lang="fr-FR" u="sng" dirty="0"/>
              <a:t> by the State in </a:t>
            </a:r>
            <a:r>
              <a:rPr lang="fr-FR" u="sng" dirty="0" err="1"/>
              <a:t>religious</a:t>
            </a:r>
            <a:r>
              <a:rPr lang="fr-FR" u="sng" dirty="0"/>
              <a:t> </a:t>
            </a:r>
            <a:r>
              <a:rPr lang="fr-FR" u="sng" dirty="0" err="1"/>
              <a:t>matters</a:t>
            </a:r>
            <a:r>
              <a:rPr lang="fr-FR" dirty="0" smtClean="0"/>
              <a:t>. » (§48)</a:t>
            </a:r>
            <a:endParaRPr lang="fr-FR" dirty="0"/>
          </a:p>
          <a:p>
            <a:pPr marL="320040" lvl="1" indent="0">
              <a:buNone/>
            </a:pPr>
            <a:endParaRPr lang="fr-FR" dirty="0"/>
          </a:p>
          <a:p>
            <a:pPr marL="320040" lvl="1" indent="0">
              <a:buNone/>
            </a:pPr>
            <a:r>
              <a:rPr lang="fr-FR" dirty="0" smtClean="0"/>
              <a:t>« The </a:t>
            </a:r>
            <a:r>
              <a:rPr lang="fr-FR" dirty="0" err="1"/>
              <a:t>presence</a:t>
            </a:r>
            <a:r>
              <a:rPr lang="fr-FR" dirty="0"/>
              <a:t> of the crucifix </a:t>
            </a:r>
            <a:r>
              <a:rPr lang="fr-FR" dirty="0" err="1"/>
              <a:t>may</a:t>
            </a:r>
            <a:r>
              <a:rPr lang="fr-FR" dirty="0"/>
              <a:t> </a:t>
            </a:r>
            <a:r>
              <a:rPr lang="fr-FR" dirty="0" err="1"/>
              <a:t>easily</a:t>
            </a:r>
            <a:r>
              <a:rPr lang="fr-FR" dirty="0"/>
              <a:t> </a:t>
            </a:r>
            <a:r>
              <a:rPr lang="fr-FR" dirty="0" err="1"/>
              <a:t>be</a:t>
            </a:r>
            <a:r>
              <a:rPr lang="fr-FR" dirty="0"/>
              <a:t> </a:t>
            </a:r>
            <a:r>
              <a:rPr lang="fr-FR" dirty="0" err="1"/>
              <a:t>interpreted</a:t>
            </a:r>
            <a:r>
              <a:rPr lang="fr-FR" dirty="0"/>
              <a:t> by </a:t>
            </a:r>
            <a:r>
              <a:rPr lang="fr-FR" dirty="0" err="1"/>
              <a:t>pupils</a:t>
            </a:r>
            <a:r>
              <a:rPr lang="fr-FR" dirty="0"/>
              <a:t> of all </a:t>
            </a:r>
            <a:r>
              <a:rPr lang="fr-FR" dirty="0" err="1"/>
              <a:t>ages</a:t>
            </a:r>
            <a:r>
              <a:rPr lang="fr-FR" dirty="0"/>
              <a:t> as a </a:t>
            </a:r>
            <a:r>
              <a:rPr lang="fr-FR" dirty="0" err="1"/>
              <a:t>religious</a:t>
            </a:r>
            <a:r>
              <a:rPr lang="fr-FR" dirty="0"/>
              <a:t> </a:t>
            </a:r>
            <a:r>
              <a:rPr lang="fr-FR" dirty="0" err="1"/>
              <a:t>sign</a:t>
            </a:r>
            <a:r>
              <a:rPr lang="fr-FR" dirty="0"/>
              <a:t>, and </a:t>
            </a:r>
            <a:r>
              <a:rPr lang="fr-FR" dirty="0" err="1"/>
              <a:t>they</a:t>
            </a:r>
            <a:r>
              <a:rPr lang="fr-FR" dirty="0"/>
              <a:t> </a:t>
            </a:r>
            <a:r>
              <a:rPr lang="fr-FR" dirty="0" err="1"/>
              <a:t>will</a:t>
            </a:r>
            <a:r>
              <a:rPr lang="fr-FR" dirty="0"/>
              <a:t> </a:t>
            </a:r>
            <a:r>
              <a:rPr lang="fr-FR" dirty="0" err="1"/>
              <a:t>feel</a:t>
            </a:r>
            <a:r>
              <a:rPr lang="fr-FR" dirty="0"/>
              <a:t> </a:t>
            </a:r>
            <a:r>
              <a:rPr lang="fr-FR" dirty="0" err="1"/>
              <a:t>that</a:t>
            </a:r>
            <a:r>
              <a:rPr lang="fr-FR" dirty="0"/>
              <a:t> </a:t>
            </a:r>
            <a:r>
              <a:rPr lang="fr-FR" dirty="0" err="1"/>
              <a:t>they</a:t>
            </a:r>
            <a:r>
              <a:rPr lang="fr-FR" dirty="0"/>
              <a:t> have been </a:t>
            </a:r>
            <a:r>
              <a:rPr lang="fr-FR" dirty="0" err="1"/>
              <a:t>brought</a:t>
            </a:r>
            <a:r>
              <a:rPr lang="fr-FR" dirty="0"/>
              <a:t> up in a </a:t>
            </a:r>
            <a:r>
              <a:rPr lang="fr-FR" dirty="0" err="1"/>
              <a:t>school</a:t>
            </a:r>
            <a:r>
              <a:rPr lang="fr-FR" dirty="0"/>
              <a:t> </a:t>
            </a:r>
            <a:r>
              <a:rPr lang="fr-FR" dirty="0" err="1"/>
              <a:t>environment</a:t>
            </a:r>
            <a:r>
              <a:rPr lang="fr-FR" dirty="0"/>
              <a:t> </a:t>
            </a:r>
            <a:r>
              <a:rPr lang="fr-FR" dirty="0" err="1"/>
              <a:t>marked</a:t>
            </a:r>
            <a:r>
              <a:rPr lang="fr-FR" dirty="0"/>
              <a:t> by a </a:t>
            </a:r>
            <a:r>
              <a:rPr lang="fr-FR" dirty="0" err="1"/>
              <a:t>particular</a:t>
            </a:r>
            <a:r>
              <a:rPr lang="fr-FR" dirty="0"/>
              <a:t> religion</a:t>
            </a:r>
            <a:r>
              <a:rPr lang="fr-FR" dirty="0" smtClean="0"/>
              <a:t>. » (§55) </a:t>
            </a:r>
          </a:p>
          <a:p>
            <a:pPr marL="320040" lvl="1" indent="0">
              <a:buNone/>
            </a:pPr>
            <a:endParaRPr lang="fr-FR" dirty="0"/>
          </a:p>
          <a:p>
            <a:pPr marL="320040" lvl="1" indent="0">
              <a:buNone/>
            </a:pPr>
            <a:endParaRPr lang="fr-FR" dirty="0"/>
          </a:p>
        </p:txBody>
      </p:sp>
      <p:sp>
        <p:nvSpPr>
          <p:cNvPr id="3" name="Titre 2"/>
          <p:cNvSpPr>
            <a:spLocks noGrp="1"/>
          </p:cNvSpPr>
          <p:nvPr>
            <p:ph type="title"/>
          </p:nvPr>
        </p:nvSpPr>
        <p:spPr/>
        <p:txBody>
          <a:bodyPr/>
          <a:lstStyle/>
          <a:p>
            <a:r>
              <a:rPr lang="fr-FR" dirty="0" smtClean="0"/>
              <a:t>III. The </a:t>
            </a:r>
            <a:r>
              <a:rPr lang="fr-FR" dirty="0" err="1" smtClean="0"/>
              <a:t>significance</a:t>
            </a:r>
            <a:r>
              <a:rPr lang="fr-FR" dirty="0" smtClean="0"/>
              <a:t> of </a:t>
            </a:r>
            <a:r>
              <a:rPr lang="fr-FR" dirty="0" err="1" smtClean="0"/>
              <a:t>lautsi</a:t>
            </a:r>
            <a:r>
              <a:rPr lang="fr-FR" dirty="0" smtClean="0"/>
              <a:t>	</a:t>
            </a:r>
            <a:endParaRPr lang="fr-FR" dirty="0"/>
          </a:p>
        </p:txBody>
      </p:sp>
    </p:spTree>
    <p:extLst>
      <p:ext uri="{BB962C8B-B14F-4D97-AF65-F5344CB8AC3E}">
        <p14:creationId xmlns:p14="http://schemas.microsoft.com/office/powerpoint/2010/main" val="72598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92500" lnSpcReduction="20000"/>
          </a:bodyPr>
          <a:lstStyle/>
          <a:p>
            <a:pPr marL="320040" lvl="1" indent="0">
              <a:buNone/>
            </a:pPr>
            <a:r>
              <a:rPr lang="fr-FR" sz="2200" dirty="0" smtClean="0"/>
              <a:t>« …the </a:t>
            </a:r>
            <a:r>
              <a:rPr lang="fr-FR" sz="2200" dirty="0"/>
              <a:t>Court must </a:t>
            </a:r>
            <a:r>
              <a:rPr lang="fr-FR" sz="2200" dirty="0" err="1"/>
              <a:t>consider</a:t>
            </a:r>
            <a:r>
              <a:rPr lang="fr-FR" sz="2200" dirty="0"/>
              <a:t> </a:t>
            </a:r>
            <a:r>
              <a:rPr lang="fr-FR" sz="2200" u="sng" dirty="0" err="1"/>
              <a:t>whether</a:t>
            </a:r>
            <a:r>
              <a:rPr lang="fr-FR" sz="2200" u="sng" dirty="0"/>
              <a:t> </a:t>
            </a:r>
            <a:r>
              <a:rPr lang="fr-FR" sz="2200" dirty="0"/>
              <a:t>the </a:t>
            </a:r>
            <a:r>
              <a:rPr lang="fr-FR" sz="2200" dirty="0" err="1"/>
              <a:t>respondent</a:t>
            </a:r>
            <a:r>
              <a:rPr lang="fr-FR" sz="2200" dirty="0"/>
              <a:t> State, </a:t>
            </a:r>
            <a:r>
              <a:rPr lang="fr-FR" sz="2200" dirty="0" err="1"/>
              <a:t>when</a:t>
            </a:r>
            <a:r>
              <a:rPr lang="fr-FR" sz="2200" dirty="0"/>
              <a:t> </a:t>
            </a:r>
            <a:r>
              <a:rPr lang="fr-FR" sz="2200" dirty="0" err="1"/>
              <a:t>imposing</a:t>
            </a:r>
            <a:r>
              <a:rPr lang="fr-FR" sz="2200" dirty="0"/>
              <a:t> the display of </a:t>
            </a:r>
            <a:r>
              <a:rPr lang="fr-FR" sz="2200" dirty="0" err="1"/>
              <a:t>crucifixes</a:t>
            </a:r>
            <a:r>
              <a:rPr lang="fr-FR" sz="2200" dirty="0"/>
              <a:t> in </a:t>
            </a:r>
            <a:r>
              <a:rPr lang="fr-FR" sz="2200" dirty="0" err="1"/>
              <a:t>classrooms</a:t>
            </a:r>
            <a:r>
              <a:rPr lang="fr-FR" sz="2200" dirty="0"/>
              <a:t>, </a:t>
            </a:r>
            <a:r>
              <a:rPr lang="fr-FR" sz="2200" dirty="0" err="1"/>
              <a:t>ensured</a:t>
            </a:r>
            <a:r>
              <a:rPr lang="fr-FR" sz="2200" dirty="0"/>
              <a:t> </a:t>
            </a:r>
            <a:r>
              <a:rPr lang="fr-FR" sz="2200" dirty="0" err="1"/>
              <a:t>that</a:t>
            </a:r>
            <a:r>
              <a:rPr lang="fr-FR" sz="2200" dirty="0"/>
              <a:t> in </a:t>
            </a:r>
            <a:r>
              <a:rPr lang="fr-FR" sz="2200" dirty="0" err="1"/>
              <a:t>exercising</a:t>
            </a:r>
            <a:r>
              <a:rPr lang="fr-FR" sz="2200" dirty="0"/>
              <a:t> </a:t>
            </a:r>
            <a:r>
              <a:rPr lang="fr-FR" sz="2200" dirty="0" err="1"/>
              <a:t>its</a:t>
            </a:r>
            <a:r>
              <a:rPr lang="fr-FR" sz="2200" dirty="0"/>
              <a:t> </a:t>
            </a:r>
            <a:r>
              <a:rPr lang="fr-FR" sz="2200" dirty="0" err="1"/>
              <a:t>functions</a:t>
            </a:r>
            <a:r>
              <a:rPr lang="fr-FR" sz="2200" dirty="0"/>
              <a:t> of </a:t>
            </a:r>
            <a:r>
              <a:rPr lang="fr-FR" sz="2200" dirty="0" err="1"/>
              <a:t>educating</a:t>
            </a:r>
            <a:r>
              <a:rPr lang="fr-FR" sz="2200" dirty="0"/>
              <a:t> and </a:t>
            </a:r>
            <a:r>
              <a:rPr lang="fr-FR" sz="2200" dirty="0" err="1"/>
              <a:t>teaching</a:t>
            </a:r>
            <a:r>
              <a:rPr lang="fr-FR" sz="2200" dirty="0"/>
              <a:t> </a:t>
            </a:r>
            <a:r>
              <a:rPr lang="fr-FR" sz="2200" u="sng" dirty="0" err="1"/>
              <a:t>knowledge</a:t>
            </a:r>
            <a:r>
              <a:rPr lang="fr-FR" sz="2200" u="sng" dirty="0"/>
              <a:t> </a:t>
            </a:r>
            <a:r>
              <a:rPr lang="fr-FR" sz="2200" u="sng" dirty="0" err="1"/>
              <a:t>was</a:t>
            </a:r>
            <a:r>
              <a:rPr lang="fr-FR" sz="2200" u="sng" dirty="0"/>
              <a:t> </a:t>
            </a:r>
            <a:r>
              <a:rPr lang="fr-FR" sz="2200" u="sng" dirty="0" err="1"/>
              <a:t>passed</a:t>
            </a:r>
            <a:r>
              <a:rPr lang="fr-FR" sz="2200" u="sng" dirty="0"/>
              <a:t> on in an objective, </a:t>
            </a:r>
            <a:r>
              <a:rPr lang="fr-FR" sz="2200" u="sng" dirty="0" err="1"/>
              <a:t>critical</a:t>
            </a:r>
            <a:r>
              <a:rPr lang="fr-FR" sz="2200" u="sng" dirty="0"/>
              <a:t> and </a:t>
            </a:r>
            <a:r>
              <a:rPr lang="fr-FR" sz="2200" u="sng" dirty="0" err="1"/>
              <a:t>pluralist</a:t>
            </a:r>
            <a:r>
              <a:rPr lang="fr-FR" sz="2200" u="sng" dirty="0"/>
              <a:t> </a:t>
            </a:r>
            <a:r>
              <a:rPr lang="fr-FR" sz="2200" u="sng" dirty="0" err="1"/>
              <a:t>way</a:t>
            </a:r>
            <a:r>
              <a:rPr lang="fr-FR" sz="2200" dirty="0"/>
              <a:t>, and </a:t>
            </a:r>
            <a:r>
              <a:rPr lang="fr-FR" sz="2200" dirty="0" err="1"/>
              <a:t>respected</a:t>
            </a:r>
            <a:r>
              <a:rPr lang="fr-FR" sz="2200" dirty="0"/>
              <a:t> the </a:t>
            </a:r>
            <a:r>
              <a:rPr lang="fr-FR" sz="2200" dirty="0" err="1"/>
              <a:t>religious</a:t>
            </a:r>
            <a:r>
              <a:rPr lang="fr-FR" sz="2200" dirty="0"/>
              <a:t> and </a:t>
            </a:r>
            <a:r>
              <a:rPr lang="fr-FR" sz="2200" dirty="0" err="1"/>
              <a:t>philosophical</a:t>
            </a:r>
            <a:r>
              <a:rPr lang="fr-FR" sz="2200" dirty="0"/>
              <a:t> convictions of </a:t>
            </a:r>
            <a:r>
              <a:rPr lang="fr-FR" sz="2200" dirty="0" smtClean="0"/>
              <a:t>parents » (§ 49).</a:t>
            </a:r>
          </a:p>
          <a:p>
            <a:pPr marL="320040" lvl="1" indent="0">
              <a:buNone/>
            </a:pPr>
            <a:endParaRPr lang="fr-FR" sz="2200" dirty="0" smtClean="0"/>
          </a:p>
          <a:p>
            <a:pPr marL="320040" lvl="1" indent="0">
              <a:buNone/>
            </a:pPr>
            <a:r>
              <a:rPr lang="fr-FR" sz="2200" dirty="0" smtClean="0"/>
              <a:t>« The </a:t>
            </a:r>
            <a:r>
              <a:rPr lang="fr-FR" sz="2200" dirty="0"/>
              <a:t>Court </a:t>
            </a:r>
            <a:r>
              <a:rPr lang="fr-FR" sz="2200" dirty="0" err="1"/>
              <a:t>considers</a:t>
            </a:r>
            <a:r>
              <a:rPr lang="fr-FR" sz="2200" dirty="0"/>
              <a:t> </a:t>
            </a:r>
            <a:r>
              <a:rPr lang="fr-FR" sz="2200" dirty="0" err="1"/>
              <a:t>that</a:t>
            </a:r>
            <a:r>
              <a:rPr lang="fr-FR" sz="2200" dirty="0"/>
              <a:t> the </a:t>
            </a:r>
            <a:r>
              <a:rPr lang="fr-FR" sz="2200" dirty="0" err="1"/>
              <a:t>compulsory</a:t>
            </a:r>
            <a:r>
              <a:rPr lang="fr-FR" sz="2200" dirty="0"/>
              <a:t> display of a </a:t>
            </a:r>
            <a:r>
              <a:rPr lang="fr-FR" sz="2200" dirty="0" err="1"/>
              <a:t>symbol</a:t>
            </a:r>
            <a:r>
              <a:rPr lang="fr-FR" sz="2200" dirty="0"/>
              <a:t> of a </a:t>
            </a:r>
            <a:r>
              <a:rPr lang="fr-FR" sz="2200" dirty="0" err="1"/>
              <a:t>particular</a:t>
            </a:r>
            <a:r>
              <a:rPr lang="fr-FR" sz="2200" dirty="0"/>
              <a:t> </a:t>
            </a:r>
            <a:r>
              <a:rPr lang="fr-FR" sz="2200" dirty="0" err="1"/>
              <a:t>faith</a:t>
            </a:r>
            <a:r>
              <a:rPr lang="fr-FR" sz="2200" dirty="0"/>
              <a:t> in the </a:t>
            </a:r>
            <a:r>
              <a:rPr lang="fr-FR" sz="2200" dirty="0" err="1"/>
              <a:t>exercise</a:t>
            </a:r>
            <a:r>
              <a:rPr lang="fr-FR" sz="2200" dirty="0"/>
              <a:t> of public </a:t>
            </a:r>
            <a:r>
              <a:rPr lang="fr-FR" sz="2200" dirty="0" err="1"/>
              <a:t>authority</a:t>
            </a:r>
            <a:r>
              <a:rPr lang="fr-FR" sz="2200" dirty="0"/>
              <a:t> in relation to </a:t>
            </a:r>
            <a:r>
              <a:rPr lang="fr-FR" sz="2200" dirty="0" err="1"/>
              <a:t>specific</a:t>
            </a:r>
            <a:r>
              <a:rPr lang="fr-FR" sz="2200" dirty="0"/>
              <a:t> situations </a:t>
            </a:r>
            <a:r>
              <a:rPr lang="fr-FR" sz="2200" dirty="0" err="1"/>
              <a:t>subject</a:t>
            </a:r>
            <a:r>
              <a:rPr lang="fr-FR" sz="2200" dirty="0"/>
              <a:t> to </a:t>
            </a:r>
            <a:r>
              <a:rPr lang="fr-FR" sz="2200" dirty="0" err="1"/>
              <a:t>governmental</a:t>
            </a:r>
            <a:r>
              <a:rPr lang="fr-FR" sz="2200" dirty="0"/>
              <a:t> supervision, </a:t>
            </a:r>
            <a:r>
              <a:rPr lang="fr-FR" sz="2200" dirty="0" err="1"/>
              <a:t>particularly</a:t>
            </a:r>
            <a:r>
              <a:rPr lang="fr-FR" sz="2200" dirty="0"/>
              <a:t> in </a:t>
            </a:r>
            <a:r>
              <a:rPr lang="fr-FR" sz="2200" dirty="0" err="1"/>
              <a:t>classrooms</a:t>
            </a:r>
            <a:r>
              <a:rPr lang="fr-FR" sz="2200" dirty="0"/>
              <a:t>, </a:t>
            </a:r>
            <a:r>
              <a:rPr lang="fr-FR" sz="2200" dirty="0" err="1"/>
              <a:t>restricts</a:t>
            </a:r>
            <a:r>
              <a:rPr lang="fr-FR" sz="2200" dirty="0"/>
              <a:t> the right of parents to </a:t>
            </a:r>
            <a:r>
              <a:rPr lang="fr-FR" sz="2200" dirty="0" err="1"/>
              <a:t>educate</a:t>
            </a:r>
            <a:r>
              <a:rPr lang="fr-FR" sz="2200" dirty="0"/>
              <a:t> </a:t>
            </a:r>
            <a:r>
              <a:rPr lang="fr-FR" sz="2200" dirty="0" err="1"/>
              <a:t>their</a:t>
            </a:r>
            <a:r>
              <a:rPr lang="fr-FR" sz="2200" dirty="0"/>
              <a:t> </a:t>
            </a:r>
            <a:r>
              <a:rPr lang="fr-FR" sz="2200" dirty="0" err="1"/>
              <a:t>children</a:t>
            </a:r>
            <a:r>
              <a:rPr lang="fr-FR" sz="2200" dirty="0"/>
              <a:t> in </a:t>
            </a:r>
            <a:r>
              <a:rPr lang="fr-FR" sz="2200" dirty="0" err="1"/>
              <a:t>conformity</a:t>
            </a:r>
            <a:r>
              <a:rPr lang="fr-FR" sz="2200" dirty="0"/>
              <a:t> </a:t>
            </a:r>
            <a:r>
              <a:rPr lang="fr-FR" sz="2200" dirty="0" err="1"/>
              <a:t>with</a:t>
            </a:r>
            <a:r>
              <a:rPr lang="fr-FR" sz="2200" dirty="0"/>
              <a:t> </a:t>
            </a:r>
            <a:r>
              <a:rPr lang="fr-FR" sz="2200" dirty="0" err="1"/>
              <a:t>their</a:t>
            </a:r>
            <a:r>
              <a:rPr lang="fr-FR" sz="2200" dirty="0"/>
              <a:t> convictions and the right of </a:t>
            </a:r>
            <a:r>
              <a:rPr lang="fr-FR" sz="2200" dirty="0" err="1"/>
              <a:t>schoolchildren</a:t>
            </a:r>
            <a:r>
              <a:rPr lang="fr-FR" sz="2200" dirty="0"/>
              <a:t> to </a:t>
            </a:r>
            <a:r>
              <a:rPr lang="fr-FR" sz="2200" dirty="0" err="1"/>
              <a:t>believe</a:t>
            </a:r>
            <a:r>
              <a:rPr lang="fr-FR" sz="2200" dirty="0"/>
              <a:t> or not </a:t>
            </a:r>
            <a:r>
              <a:rPr lang="fr-FR" sz="2200" dirty="0" err="1"/>
              <a:t>believe</a:t>
            </a:r>
            <a:r>
              <a:rPr lang="fr-FR" sz="2200" dirty="0"/>
              <a:t>. It </a:t>
            </a:r>
            <a:r>
              <a:rPr lang="fr-FR" sz="2200" dirty="0" err="1"/>
              <a:t>is</a:t>
            </a:r>
            <a:r>
              <a:rPr lang="fr-FR" sz="2200" dirty="0"/>
              <a:t> of the opinion </a:t>
            </a:r>
            <a:r>
              <a:rPr lang="fr-FR" sz="2200" dirty="0" err="1"/>
              <a:t>that</a:t>
            </a:r>
            <a:r>
              <a:rPr lang="fr-FR" sz="2200" dirty="0"/>
              <a:t> the practice </a:t>
            </a:r>
            <a:r>
              <a:rPr lang="fr-FR" sz="2200" dirty="0" err="1"/>
              <a:t>infringes</a:t>
            </a:r>
            <a:r>
              <a:rPr lang="fr-FR" sz="2200" dirty="0"/>
              <a:t> </a:t>
            </a:r>
            <a:r>
              <a:rPr lang="fr-FR" sz="2200" dirty="0" err="1"/>
              <a:t>those</a:t>
            </a:r>
            <a:r>
              <a:rPr lang="fr-FR" sz="2200" dirty="0"/>
              <a:t> </a:t>
            </a:r>
            <a:r>
              <a:rPr lang="fr-FR" sz="2200" dirty="0" err="1"/>
              <a:t>rights</a:t>
            </a:r>
            <a:r>
              <a:rPr lang="fr-FR" sz="2200" dirty="0"/>
              <a:t> </a:t>
            </a:r>
            <a:r>
              <a:rPr lang="fr-FR" sz="2200" dirty="0" err="1"/>
              <a:t>because</a:t>
            </a:r>
            <a:r>
              <a:rPr lang="fr-FR" sz="2200" dirty="0"/>
              <a:t> the restrictions are </a:t>
            </a:r>
            <a:r>
              <a:rPr lang="fr-FR" sz="2200" u="sng" dirty="0"/>
              <a:t>incompatible </a:t>
            </a:r>
            <a:r>
              <a:rPr lang="fr-FR" sz="2200" u="sng" dirty="0" err="1"/>
              <a:t>with</a:t>
            </a:r>
            <a:r>
              <a:rPr lang="fr-FR" sz="2200" u="sng" dirty="0"/>
              <a:t> the </a:t>
            </a:r>
            <a:r>
              <a:rPr lang="fr-FR" sz="2200" u="sng" dirty="0" err="1"/>
              <a:t>State's</a:t>
            </a:r>
            <a:r>
              <a:rPr lang="fr-FR" sz="2200" u="sng" dirty="0"/>
              <a:t> </a:t>
            </a:r>
            <a:r>
              <a:rPr lang="fr-FR" sz="2200" u="sng" dirty="0" err="1"/>
              <a:t>duty</a:t>
            </a:r>
            <a:r>
              <a:rPr lang="fr-FR" sz="2200" u="sng" dirty="0"/>
              <a:t> to respect </a:t>
            </a:r>
            <a:r>
              <a:rPr lang="fr-FR" sz="2200" u="sng" dirty="0" err="1"/>
              <a:t>neutrality</a:t>
            </a:r>
            <a:r>
              <a:rPr lang="fr-FR" sz="2200" dirty="0"/>
              <a:t> in the </a:t>
            </a:r>
            <a:r>
              <a:rPr lang="fr-FR" sz="2200" dirty="0" err="1"/>
              <a:t>exercise</a:t>
            </a:r>
            <a:r>
              <a:rPr lang="fr-FR" sz="2200" dirty="0"/>
              <a:t> of public </a:t>
            </a:r>
            <a:r>
              <a:rPr lang="fr-FR" sz="2200" dirty="0" err="1"/>
              <a:t>authority</a:t>
            </a:r>
            <a:r>
              <a:rPr lang="fr-FR" sz="2200" dirty="0"/>
              <a:t>, </a:t>
            </a:r>
            <a:r>
              <a:rPr lang="fr-FR" sz="2200" dirty="0" err="1"/>
              <a:t>particularly</a:t>
            </a:r>
            <a:r>
              <a:rPr lang="fr-FR" sz="2200" dirty="0"/>
              <a:t> in the </a:t>
            </a:r>
            <a:r>
              <a:rPr lang="fr-FR" sz="2200" dirty="0" err="1"/>
              <a:t>field</a:t>
            </a:r>
            <a:r>
              <a:rPr lang="fr-FR" sz="2200" dirty="0"/>
              <a:t> of </a:t>
            </a:r>
            <a:r>
              <a:rPr lang="fr-FR" sz="2200" dirty="0" err="1"/>
              <a:t>education</a:t>
            </a:r>
            <a:r>
              <a:rPr lang="fr-FR" sz="2200" dirty="0" smtClean="0"/>
              <a:t>. » (§57)</a:t>
            </a:r>
            <a:endParaRPr lang="fr-FR" sz="2200" dirty="0"/>
          </a:p>
          <a:p>
            <a:pPr marL="320040" lvl="1" indent="0">
              <a:buNone/>
            </a:pPr>
            <a:endParaRPr lang="fr-FR" sz="2000" dirty="0"/>
          </a:p>
          <a:p>
            <a:pPr marL="320040" lvl="1" indent="0">
              <a:buNone/>
            </a:pPr>
            <a:endParaRPr lang="fr-FR" dirty="0"/>
          </a:p>
          <a:p>
            <a:pPr marL="320040" lvl="1" indent="0">
              <a:buNone/>
            </a:pPr>
            <a:endParaRPr lang="fr-FR" dirty="0"/>
          </a:p>
        </p:txBody>
      </p:sp>
      <p:sp>
        <p:nvSpPr>
          <p:cNvPr id="3" name="Titre 2"/>
          <p:cNvSpPr>
            <a:spLocks noGrp="1"/>
          </p:cNvSpPr>
          <p:nvPr>
            <p:ph type="title"/>
          </p:nvPr>
        </p:nvSpPr>
        <p:spPr/>
        <p:txBody>
          <a:bodyPr/>
          <a:lstStyle/>
          <a:p>
            <a:r>
              <a:rPr lang="fr-FR" dirty="0" smtClean="0"/>
              <a:t>III. The </a:t>
            </a:r>
            <a:r>
              <a:rPr lang="fr-FR" dirty="0" err="1" smtClean="0"/>
              <a:t>significance</a:t>
            </a:r>
            <a:r>
              <a:rPr lang="fr-FR" dirty="0" smtClean="0"/>
              <a:t> of </a:t>
            </a:r>
            <a:r>
              <a:rPr lang="fr-FR" dirty="0" err="1" smtClean="0"/>
              <a:t>lautsi</a:t>
            </a:r>
            <a:r>
              <a:rPr lang="fr-FR" dirty="0" smtClean="0"/>
              <a:t>	</a:t>
            </a:r>
            <a:endParaRPr lang="fr-FR" dirty="0"/>
          </a:p>
        </p:txBody>
      </p:sp>
    </p:spTree>
    <p:extLst>
      <p:ext uri="{BB962C8B-B14F-4D97-AF65-F5344CB8AC3E}">
        <p14:creationId xmlns:p14="http://schemas.microsoft.com/office/powerpoint/2010/main" val="14828538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lnSpcReduction="10000"/>
          </a:bodyPr>
          <a:lstStyle/>
          <a:p>
            <a:pPr marL="320040" lvl="1" indent="0">
              <a:buNone/>
            </a:pPr>
            <a:r>
              <a:rPr lang="fr-FR" sz="2000" dirty="0" smtClean="0"/>
              <a:t>2) </a:t>
            </a:r>
            <a:r>
              <a:rPr lang="fr-FR" sz="2000" dirty="0" err="1" smtClean="0"/>
              <a:t>Lautsi</a:t>
            </a:r>
            <a:r>
              <a:rPr lang="fr-FR" sz="2000" dirty="0" smtClean="0"/>
              <a:t> n°2 : the Grand </a:t>
            </a:r>
            <a:r>
              <a:rPr lang="fr-FR" sz="2000" dirty="0" err="1" smtClean="0"/>
              <a:t>Chamber</a:t>
            </a:r>
            <a:r>
              <a:rPr lang="fr-FR" sz="2000" dirty="0" smtClean="0"/>
              <a:t> </a:t>
            </a:r>
            <a:r>
              <a:rPr lang="fr-FR" sz="2000" dirty="0" err="1" smtClean="0"/>
              <a:t>judgment</a:t>
            </a:r>
            <a:r>
              <a:rPr lang="fr-FR" sz="2000" dirty="0" smtClean="0"/>
              <a:t> (2011)</a:t>
            </a:r>
          </a:p>
          <a:p>
            <a:pPr marL="320040" lvl="1" indent="0">
              <a:buNone/>
            </a:pPr>
            <a:endParaRPr lang="fr-FR" sz="2000" dirty="0"/>
          </a:p>
          <a:p>
            <a:pPr marL="320040" lvl="1" indent="0">
              <a:buNone/>
            </a:pPr>
            <a:r>
              <a:rPr lang="en-GB" sz="2000" dirty="0" smtClean="0"/>
              <a:t>“There </a:t>
            </a:r>
            <a:r>
              <a:rPr lang="en-GB" sz="2000" dirty="0"/>
              <a:t>is no evidence before the Court that the display of a religious symbol on classroom walls may have an influence on pupils and so it cannot reasonably be asserted that it does or does not have an effect on young persons whose convictions are still in the process of being </a:t>
            </a:r>
            <a:r>
              <a:rPr lang="en-GB" sz="2000" dirty="0" smtClean="0"/>
              <a:t>formed” (§66).</a:t>
            </a:r>
          </a:p>
          <a:p>
            <a:pPr marL="320040" lvl="1" indent="0">
              <a:buNone/>
            </a:pPr>
            <a:endParaRPr lang="en-GB" sz="2000" dirty="0" smtClean="0"/>
          </a:p>
          <a:p>
            <a:pPr marL="320040" lvl="1" indent="0">
              <a:buNone/>
            </a:pPr>
            <a:r>
              <a:rPr lang="en-GB" sz="2000" dirty="0" smtClean="0"/>
              <a:t>“…a </a:t>
            </a:r>
            <a:r>
              <a:rPr lang="en-GB" sz="2000" dirty="0"/>
              <a:t>crucifix on a wall is </a:t>
            </a:r>
            <a:r>
              <a:rPr lang="en-GB" sz="2000" u="sng" dirty="0"/>
              <a:t>an essentially passive symbol</a:t>
            </a:r>
            <a:r>
              <a:rPr lang="en-GB" sz="2000" dirty="0"/>
              <a:t> and this point is of importance in the Court's view, particularly having regard to the </a:t>
            </a:r>
            <a:r>
              <a:rPr lang="en-GB" sz="2000" u="sng" dirty="0"/>
              <a:t>principle of neutrality</a:t>
            </a:r>
            <a:r>
              <a:rPr lang="en-GB" sz="2000" dirty="0"/>
              <a:t> </a:t>
            </a:r>
            <a:r>
              <a:rPr lang="en-GB" sz="2000" dirty="0" smtClean="0"/>
              <a:t>... </a:t>
            </a:r>
            <a:r>
              <a:rPr lang="en-GB" sz="2000" dirty="0"/>
              <a:t>It cannot be deemed to have an influence on pupils comparable to that of didactic speech or participation in religious </a:t>
            </a:r>
            <a:r>
              <a:rPr lang="en-GB" sz="2000" dirty="0" smtClean="0"/>
              <a:t>activities” (§72). </a:t>
            </a:r>
            <a:endParaRPr lang="en-GB" sz="2000" dirty="0"/>
          </a:p>
          <a:p>
            <a:pPr marL="320040" lvl="1" indent="0">
              <a:buNone/>
            </a:pPr>
            <a:r>
              <a:rPr lang="fr-FR" sz="2000" dirty="0" smtClean="0"/>
              <a:t> </a:t>
            </a:r>
            <a:endParaRPr lang="fr-FR" sz="2000" dirty="0"/>
          </a:p>
          <a:p>
            <a:pPr marL="320040" lvl="1" indent="0">
              <a:buNone/>
            </a:pPr>
            <a:endParaRPr lang="fr-FR" dirty="0"/>
          </a:p>
          <a:p>
            <a:pPr marL="320040" lvl="1" indent="0">
              <a:buNone/>
            </a:pPr>
            <a:endParaRPr lang="fr-FR" dirty="0"/>
          </a:p>
        </p:txBody>
      </p:sp>
      <p:sp>
        <p:nvSpPr>
          <p:cNvPr id="3" name="Titre 2"/>
          <p:cNvSpPr>
            <a:spLocks noGrp="1"/>
          </p:cNvSpPr>
          <p:nvPr>
            <p:ph type="title"/>
          </p:nvPr>
        </p:nvSpPr>
        <p:spPr/>
        <p:txBody>
          <a:bodyPr/>
          <a:lstStyle/>
          <a:p>
            <a:r>
              <a:rPr lang="fr-FR" dirty="0" smtClean="0"/>
              <a:t>III. The </a:t>
            </a:r>
            <a:r>
              <a:rPr lang="fr-FR" dirty="0" err="1" smtClean="0"/>
              <a:t>significance</a:t>
            </a:r>
            <a:r>
              <a:rPr lang="fr-FR" dirty="0" smtClean="0"/>
              <a:t> of </a:t>
            </a:r>
            <a:r>
              <a:rPr lang="fr-FR" dirty="0" err="1" smtClean="0"/>
              <a:t>lautsi</a:t>
            </a:r>
            <a:r>
              <a:rPr lang="fr-FR" dirty="0" smtClean="0"/>
              <a:t>	</a:t>
            </a:r>
            <a:endParaRPr lang="fr-FR" dirty="0"/>
          </a:p>
        </p:txBody>
      </p:sp>
    </p:spTree>
    <p:extLst>
      <p:ext uri="{BB962C8B-B14F-4D97-AF65-F5344CB8AC3E}">
        <p14:creationId xmlns:p14="http://schemas.microsoft.com/office/powerpoint/2010/main" val="3473879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320040" lvl="1" indent="0">
              <a:buNone/>
            </a:pPr>
            <a:r>
              <a:rPr lang="fr-FR" sz="2000" dirty="0"/>
              <a:t>2) </a:t>
            </a:r>
            <a:r>
              <a:rPr lang="fr-FR" sz="2000" dirty="0" err="1"/>
              <a:t>Lautsi</a:t>
            </a:r>
            <a:r>
              <a:rPr lang="fr-FR" sz="2000" dirty="0"/>
              <a:t> n°2 : the Grand </a:t>
            </a:r>
            <a:r>
              <a:rPr lang="fr-FR" sz="2000" dirty="0" err="1"/>
              <a:t>Chamber</a:t>
            </a:r>
            <a:r>
              <a:rPr lang="fr-FR" sz="2000" dirty="0"/>
              <a:t> </a:t>
            </a:r>
            <a:r>
              <a:rPr lang="fr-FR" sz="2000" dirty="0" err="1"/>
              <a:t>judgment</a:t>
            </a:r>
            <a:r>
              <a:rPr lang="fr-FR" sz="2000" dirty="0"/>
              <a:t> (2011)</a:t>
            </a:r>
          </a:p>
          <a:p>
            <a:pPr marL="320040" lvl="1" indent="0">
              <a:buNone/>
            </a:pPr>
            <a:endParaRPr lang="fr-FR" sz="2000" dirty="0" smtClean="0"/>
          </a:p>
          <a:p>
            <a:pPr marL="320040" lvl="1" indent="0">
              <a:buNone/>
            </a:pPr>
            <a:r>
              <a:rPr lang="fr-FR" sz="2000" dirty="0" smtClean="0"/>
              <a:t>« </a:t>
            </a:r>
            <a:r>
              <a:rPr lang="en-GB" sz="2000" dirty="0" smtClean="0"/>
              <a:t>The </a:t>
            </a:r>
            <a:r>
              <a:rPr lang="en-GB" sz="2000" dirty="0"/>
              <a:t>Court takes the view that the decision whether or not to perpetuate a tradition falls in principle within the margin of appreciation of the respondent State. The Court must moreover take into account the fact that Europe is marked by a great diversity between the States of which it is composed, particularly in the sphere of cultural and historical development</a:t>
            </a:r>
            <a:r>
              <a:rPr lang="en-GB" sz="2000" dirty="0" smtClean="0"/>
              <a:t>.” (§68) </a:t>
            </a:r>
            <a:endParaRPr lang="fr-FR" sz="2000" dirty="0"/>
          </a:p>
          <a:p>
            <a:pPr marL="320040" lvl="1" indent="0">
              <a:buNone/>
            </a:pPr>
            <a:endParaRPr lang="fr-FR" dirty="0" smtClean="0"/>
          </a:p>
          <a:p>
            <a:pPr marL="320040" lvl="1" indent="0">
              <a:buNone/>
            </a:pPr>
            <a:r>
              <a:rPr lang="en-GB" sz="2000" dirty="0" smtClean="0"/>
              <a:t>“…the </a:t>
            </a:r>
            <a:r>
              <a:rPr lang="en-GB" sz="2000" dirty="0"/>
              <a:t>decision whether crucifixes should be present in State-school classrooms is, in principle, a matter falling within the margin of appreciation of the respondent State</a:t>
            </a:r>
            <a:r>
              <a:rPr lang="en-GB" sz="2000" dirty="0" smtClean="0"/>
              <a:t>.” (§70)</a:t>
            </a:r>
            <a:endParaRPr lang="fr-FR" sz="2000" dirty="0"/>
          </a:p>
          <a:p>
            <a:pPr marL="320040" lvl="1" indent="0">
              <a:buNone/>
            </a:pPr>
            <a:endParaRPr lang="fr-FR" dirty="0"/>
          </a:p>
        </p:txBody>
      </p:sp>
      <p:sp>
        <p:nvSpPr>
          <p:cNvPr id="3" name="Titre 2"/>
          <p:cNvSpPr>
            <a:spLocks noGrp="1"/>
          </p:cNvSpPr>
          <p:nvPr>
            <p:ph type="title"/>
          </p:nvPr>
        </p:nvSpPr>
        <p:spPr/>
        <p:txBody>
          <a:bodyPr/>
          <a:lstStyle/>
          <a:p>
            <a:r>
              <a:rPr lang="fr-FR" dirty="0" smtClean="0"/>
              <a:t>III. The </a:t>
            </a:r>
            <a:r>
              <a:rPr lang="fr-FR" dirty="0" err="1" smtClean="0"/>
              <a:t>significance</a:t>
            </a:r>
            <a:r>
              <a:rPr lang="fr-FR" dirty="0" smtClean="0"/>
              <a:t> of </a:t>
            </a:r>
            <a:r>
              <a:rPr lang="fr-FR" dirty="0" err="1" smtClean="0"/>
              <a:t>lautsi</a:t>
            </a:r>
            <a:r>
              <a:rPr lang="fr-FR" dirty="0" smtClean="0"/>
              <a:t>	</a:t>
            </a:r>
            <a:endParaRPr lang="fr-FR" dirty="0"/>
          </a:p>
        </p:txBody>
      </p:sp>
    </p:spTree>
    <p:extLst>
      <p:ext uri="{BB962C8B-B14F-4D97-AF65-F5344CB8AC3E}">
        <p14:creationId xmlns:p14="http://schemas.microsoft.com/office/powerpoint/2010/main" val="1847986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I. </a:t>
            </a:r>
            <a:r>
              <a:rPr lang="fr-FR" dirty="0" err="1" smtClean="0"/>
              <a:t>Introductory</a:t>
            </a:r>
            <a:r>
              <a:rPr lang="fr-FR" dirty="0" smtClean="0"/>
              <a:t> </a:t>
            </a:r>
            <a:r>
              <a:rPr lang="fr-FR" dirty="0" err="1" smtClean="0"/>
              <a:t>Remarks</a:t>
            </a:r>
            <a:endParaRPr lang="fr-FR" dirty="0" smtClean="0"/>
          </a:p>
          <a:p>
            <a:r>
              <a:rPr lang="fr-FR" dirty="0" smtClean="0"/>
              <a:t>II. </a:t>
            </a:r>
            <a:r>
              <a:rPr lang="fr-FR" dirty="0" err="1" smtClean="0"/>
              <a:t>Three</a:t>
            </a:r>
            <a:r>
              <a:rPr lang="fr-FR" dirty="0" smtClean="0"/>
              <a:t> Concepts of </a:t>
            </a:r>
            <a:r>
              <a:rPr lang="fr-FR" dirty="0" err="1" smtClean="0"/>
              <a:t>Neutrality</a:t>
            </a:r>
            <a:endParaRPr lang="fr-FR" dirty="0" smtClean="0"/>
          </a:p>
          <a:p>
            <a:r>
              <a:rPr lang="fr-FR" dirty="0" smtClean="0"/>
              <a:t>III. State </a:t>
            </a:r>
            <a:r>
              <a:rPr lang="fr-FR" dirty="0" err="1" smtClean="0"/>
              <a:t>Neutrality</a:t>
            </a:r>
            <a:r>
              <a:rPr lang="fr-FR" dirty="0" smtClean="0"/>
              <a:t> in the </a:t>
            </a:r>
            <a:r>
              <a:rPr lang="fr-FR" dirty="0" err="1" smtClean="0"/>
              <a:t>ECtHR’s</a:t>
            </a:r>
            <a:r>
              <a:rPr lang="fr-FR" dirty="0" smtClean="0"/>
              <a:t> Case-Law</a:t>
            </a:r>
          </a:p>
          <a:p>
            <a:r>
              <a:rPr lang="fr-FR" dirty="0" smtClean="0"/>
              <a:t>IV. The </a:t>
            </a:r>
            <a:r>
              <a:rPr lang="fr-FR" dirty="0" err="1" smtClean="0"/>
              <a:t>Significance</a:t>
            </a:r>
            <a:r>
              <a:rPr lang="fr-FR" dirty="0" smtClean="0"/>
              <a:t> of </a:t>
            </a:r>
            <a:r>
              <a:rPr lang="fr-FR" i="1" dirty="0" err="1" smtClean="0"/>
              <a:t>Lautsi</a:t>
            </a:r>
            <a:r>
              <a:rPr lang="fr-FR" i="1" dirty="0" smtClean="0"/>
              <a:t> v. </a:t>
            </a:r>
            <a:r>
              <a:rPr lang="fr-FR" i="1" dirty="0" err="1" smtClean="0"/>
              <a:t>Italy</a:t>
            </a:r>
            <a:endParaRPr lang="fr-FR" dirty="0" smtClean="0"/>
          </a:p>
          <a:p>
            <a:endParaRPr lang="fr-FR" dirty="0"/>
          </a:p>
        </p:txBody>
      </p:sp>
      <p:sp>
        <p:nvSpPr>
          <p:cNvPr id="3" name="Titre 2"/>
          <p:cNvSpPr>
            <a:spLocks noGrp="1"/>
          </p:cNvSpPr>
          <p:nvPr>
            <p:ph type="title"/>
          </p:nvPr>
        </p:nvSpPr>
        <p:spPr/>
        <p:txBody>
          <a:bodyPr/>
          <a:lstStyle/>
          <a:p>
            <a:endParaRPr lang="fr-FR"/>
          </a:p>
        </p:txBody>
      </p:sp>
    </p:spTree>
    <p:extLst>
      <p:ext uri="{BB962C8B-B14F-4D97-AF65-F5344CB8AC3E}">
        <p14:creationId xmlns:p14="http://schemas.microsoft.com/office/powerpoint/2010/main" val="2607749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45720" lvl="1" indent="0">
              <a:buClr>
                <a:schemeClr val="accent1"/>
              </a:buClr>
              <a:buNone/>
            </a:pPr>
            <a:r>
              <a:rPr lang="fr-FR" sz="2000" dirty="0"/>
              <a:t>2) </a:t>
            </a:r>
            <a:r>
              <a:rPr lang="fr-FR" sz="2000" dirty="0" err="1"/>
              <a:t>Lautsi</a:t>
            </a:r>
            <a:r>
              <a:rPr lang="fr-FR" sz="2000" dirty="0"/>
              <a:t> n°2 : the Grand </a:t>
            </a:r>
            <a:r>
              <a:rPr lang="fr-FR" sz="2000" dirty="0" err="1"/>
              <a:t>Chamber</a:t>
            </a:r>
            <a:r>
              <a:rPr lang="fr-FR" sz="2000" dirty="0"/>
              <a:t> </a:t>
            </a:r>
            <a:r>
              <a:rPr lang="fr-FR" sz="2000" dirty="0" err="1"/>
              <a:t>judgment</a:t>
            </a:r>
            <a:r>
              <a:rPr lang="fr-FR" sz="2000" dirty="0"/>
              <a:t> (2011)</a:t>
            </a:r>
          </a:p>
          <a:p>
            <a:pPr marL="45720" indent="0">
              <a:buNone/>
            </a:pPr>
            <a:endParaRPr lang="fr-FR" dirty="0"/>
          </a:p>
          <a:p>
            <a:pPr marL="45720" indent="0">
              <a:buNone/>
            </a:pPr>
            <a:r>
              <a:rPr lang="fr-FR" dirty="0" smtClean="0"/>
              <a:t>« …</a:t>
            </a:r>
            <a:r>
              <a:rPr lang="en-GB" dirty="0" smtClean="0"/>
              <a:t>it </a:t>
            </a:r>
            <a:r>
              <a:rPr lang="en-GB" dirty="0"/>
              <a:t>is true that by prescribing the presence of crucifixes in State-school classrooms – a sign which, whether or not it is accorded in addition a secular symbolic value, undoubtedly refers to Christianity – the regulations </a:t>
            </a:r>
            <a:r>
              <a:rPr lang="en-GB" u="sng" dirty="0"/>
              <a:t>confer on the country's majority religion preponderant visibility</a:t>
            </a:r>
            <a:r>
              <a:rPr lang="en-GB" dirty="0"/>
              <a:t> in the school environment.</a:t>
            </a:r>
            <a:endParaRPr lang="fr-FR" dirty="0"/>
          </a:p>
          <a:p>
            <a:pPr marL="45720" indent="0">
              <a:buNone/>
            </a:pPr>
            <a:r>
              <a:rPr lang="en-GB" dirty="0"/>
              <a:t>That is </a:t>
            </a:r>
            <a:r>
              <a:rPr lang="en-GB" u="sng" dirty="0"/>
              <a:t>not in itself sufficient</a:t>
            </a:r>
            <a:r>
              <a:rPr lang="en-GB" dirty="0"/>
              <a:t>, however, to denote a process of </a:t>
            </a:r>
            <a:r>
              <a:rPr lang="en-GB" u="sng" dirty="0"/>
              <a:t>indoctrination </a:t>
            </a:r>
            <a:r>
              <a:rPr lang="en-GB" dirty="0"/>
              <a:t>on the respondent State's part and establish a breach of the requirements of Article 2 of Protocol No. 1</a:t>
            </a:r>
            <a:r>
              <a:rPr lang="en-GB" dirty="0" smtClean="0"/>
              <a:t>.” (§71)</a:t>
            </a:r>
            <a:endParaRPr lang="fr-FR" dirty="0"/>
          </a:p>
          <a:p>
            <a:pPr marL="320040" lvl="1" indent="0">
              <a:buNone/>
            </a:pPr>
            <a:endParaRPr lang="fr-FR" dirty="0" smtClean="0"/>
          </a:p>
          <a:p>
            <a:pPr marL="320040" lvl="1" indent="0">
              <a:buNone/>
            </a:pPr>
            <a:endParaRPr lang="fr-FR" dirty="0"/>
          </a:p>
        </p:txBody>
      </p:sp>
      <p:sp>
        <p:nvSpPr>
          <p:cNvPr id="3" name="Titre 2"/>
          <p:cNvSpPr>
            <a:spLocks noGrp="1"/>
          </p:cNvSpPr>
          <p:nvPr>
            <p:ph type="title"/>
          </p:nvPr>
        </p:nvSpPr>
        <p:spPr/>
        <p:txBody>
          <a:bodyPr/>
          <a:lstStyle/>
          <a:p>
            <a:r>
              <a:rPr lang="fr-FR" dirty="0" smtClean="0"/>
              <a:t>III. The </a:t>
            </a:r>
            <a:r>
              <a:rPr lang="fr-FR" dirty="0" err="1" smtClean="0"/>
              <a:t>significance</a:t>
            </a:r>
            <a:r>
              <a:rPr lang="fr-FR" dirty="0" smtClean="0"/>
              <a:t> of </a:t>
            </a:r>
            <a:r>
              <a:rPr lang="fr-FR" dirty="0" err="1" smtClean="0"/>
              <a:t>lautsi</a:t>
            </a:r>
            <a:r>
              <a:rPr lang="fr-FR" dirty="0" smtClean="0"/>
              <a:t>	</a:t>
            </a:r>
            <a:endParaRPr lang="fr-FR" dirty="0"/>
          </a:p>
        </p:txBody>
      </p:sp>
    </p:spTree>
    <p:extLst>
      <p:ext uri="{BB962C8B-B14F-4D97-AF65-F5344CB8AC3E}">
        <p14:creationId xmlns:p14="http://schemas.microsoft.com/office/powerpoint/2010/main" val="9799444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45720" indent="0">
              <a:buNone/>
            </a:pPr>
            <a:r>
              <a:rPr lang="en-GB" dirty="0" smtClean="0"/>
              <a:t>”Firstly, the </a:t>
            </a:r>
            <a:r>
              <a:rPr lang="en-GB" dirty="0"/>
              <a:t>presence of crucifixes is not associated with compulsory teaching about Christianity </a:t>
            </a:r>
            <a:r>
              <a:rPr lang="en-GB" dirty="0" smtClean="0"/>
              <a:t>… </a:t>
            </a:r>
            <a:r>
              <a:rPr lang="en-GB" dirty="0"/>
              <a:t>Secondly, according to the indications provided by the Government, Italy opens up the school environment in parallel to other religions. The Government indicated in this connection that it was not forbidden for pupils to wear Islamic headscarves or other symbols or apparel having a religious </a:t>
            </a:r>
            <a:r>
              <a:rPr lang="en-GB" dirty="0" smtClean="0"/>
              <a:t>connotation” (§74).</a:t>
            </a:r>
            <a:r>
              <a:rPr lang="en-GB" dirty="0"/>
              <a:t> </a:t>
            </a:r>
            <a:endParaRPr lang="en-GB" dirty="0" smtClean="0"/>
          </a:p>
          <a:p>
            <a:pPr marL="45720" indent="0">
              <a:buNone/>
            </a:pPr>
            <a:endParaRPr lang="en-GB" dirty="0" smtClean="0"/>
          </a:p>
          <a:p>
            <a:pPr marL="45720" indent="0">
              <a:buNone/>
            </a:pPr>
            <a:r>
              <a:rPr lang="en-GB" dirty="0" smtClean="0"/>
              <a:t>“It </a:t>
            </a:r>
            <a:r>
              <a:rPr lang="en-GB" dirty="0"/>
              <a:t>follows from the foregoing that, in deciding to keep crucifixes in the classrooms of the State school attended by the first applicant's children, the authorities acted within the limits of the margin of appreciation left to the respondent </a:t>
            </a:r>
            <a:r>
              <a:rPr lang="en-GB" dirty="0" smtClean="0"/>
              <a:t>State” (§76). </a:t>
            </a:r>
            <a:endParaRPr lang="fr-FR" dirty="0" smtClean="0"/>
          </a:p>
        </p:txBody>
      </p:sp>
      <p:sp>
        <p:nvSpPr>
          <p:cNvPr id="3" name="Titre 2"/>
          <p:cNvSpPr>
            <a:spLocks noGrp="1"/>
          </p:cNvSpPr>
          <p:nvPr>
            <p:ph type="title"/>
          </p:nvPr>
        </p:nvSpPr>
        <p:spPr/>
        <p:txBody>
          <a:bodyPr/>
          <a:lstStyle/>
          <a:p>
            <a:r>
              <a:rPr lang="fr-FR" dirty="0" smtClean="0"/>
              <a:t>III. The </a:t>
            </a:r>
            <a:r>
              <a:rPr lang="fr-FR" dirty="0" err="1" smtClean="0"/>
              <a:t>significance</a:t>
            </a:r>
            <a:r>
              <a:rPr lang="fr-FR" dirty="0" smtClean="0"/>
              <a:t> of </a:t>
            </a:r>
            <a:r>
              <a:rPr lang="fr-FR" dirty="0" err="1" smtClean="0"/>
              <a:t>lautsi</a:t>
            </a:r>
            <a:r>
              <a:rPr lang="fr-FR" dirty="0" smtClean="0"/>
              <a:t>	</a:t>
            </a:r>
            <a:endParaRPr lang="fr-FR" dirty="0"/>
          </a:p>
        </p:txBody>
      </p:sp>
    </p:spTree>
    <p:extLst>
      <p:ext uri="{BB962C8B-B14F-4D97-AF65-F5344CB8AC3E}">
        <p14:creationId xmlns:p14="http://schemas.microsoft.com/office/powerpoint/2010/main" val="6641218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lnSpcReduction="10000"/>
          </a:bodyPr>
          <a:lstStyle/>
          <a:p>
            <a:pPr marL="320040" lvl="1" indent="0">
              <a:buNone/>
            </a:pPr>
            <a:r>
              <a:rPr lang="en-GB" sz="2000" dirty="0" smtClean="0"/>
              <a:t>Compare :</a:t>
            </a:r>
          </a:p>
          <a:p>
            <a:pPr marL="320040" lvl="1" indent="0">
              <a:buNone/>
            </a:pPr>
            <a:r>
              <a:rPr lang="en-GB" sz="2000" dirty="0" smtClean="0"/>
              <a:t>- </a:t>
            </a:r>
            <a:r>
              <a:rPr lang="en-GB" sz="2000" i="1" dirty="0" err="1" smtClean="0"/>
              <a:t>Lautsi</a:t>
            </a:r>
            <a:r>
              <a:rPr lang="en-GB" sz="2000" i="1" smtClean="0"/>
              <a:t> n°2 </a:t>
            </a:r>
            <a:r>
              <a:rPr lang="en-GB" sz="2000" smtClean="0"/>
              <a:t>: “a crucifix on a wall is </a:t>
            </a:r>
            <a:r>
              <a:rPr lang="en-GB" sz="2000" u="sng" smtClean="0"/>
              <a:t>an essentially passive symbol</a:t>
            </a:r>
            <a:r>
              <a:rPr lang="en-GB" sz="2000" smtClean="0"/>
              <a:t>” and “there is no evidence before the Court that the display of a religious symbol on classroom walls may have an influence on pupils”. </a:t>
            </a:r>
            <a:endParaRPr lang="en-GB" smtClean="0"/>
          </a:p>
          <a:p>
            <a:pPr marL="320040" lvl="1" indent="0">
              <a:buNone/>
            </a:pPr>
            <a:endParaRPr lang="en-GB" sz="2000" smtClean="0"/>
          </a:p>
          <a:p>
            <a:pPr marL="320040" lvl="1" indent="0">
              <a:buNone/>
            </a:pPr>
            <a:r>
              <a:rPr lang="en-GB" sz="2000" dirty="0" smtClean="0"/>
              <a:t>- </a:t>
            </a:r>
            <a:r>
              <a:rPr lang="en-GB" sz="2000" i="1" dirty="0" err="1" smtClean="0"/>
              <a:t>Dahlab</a:t>
            </a:r>
            <a:r>
              <a:rPr lang="en-GB" sz="2000" i="1" dirty="0" smtClean="0"/>
              <a:t> v. Switzerland </a:t>
            </a:r>
            <a:r>
              <a:rPr lang="en-GB" sz="2000" dirty="0" smtClean="0"/>
              <a:t>: The Court accepts that it is very difficult to assess the impact that a </a:t>
            </a:r>
            <a:r>
              <a:rPr lang="en-GB" sz="2000" u="sng" dirty="0" smtClean="0"/>
              <a:t>powerful external symbol such as</a:t>
            </a:r>
            <a:r>
              <a:rPr lang="en-GB" sz="2000" dirty="0" smtClean="0"/>
              <a:t> the wearing of a </a:t>
            </a:r>
            <a:r>
              <a:rPr lang="en-GB" sz="2000" u="sng" dirty="0" smtClean="0"/>
              <a:t>headscarf</a:t>
            </a:r>
            <a:r>
              <a:rPr lang="en-GB" sz="2000" dirty="0" smtClean="0"/>
              <a:t> may have on the freedom of conscience and religion of very young children. The applicant’s pupils were aged between four and eight, an age at which children wonder about many things and are also more easily influenced than older pupils. In those circumstances, </a:t>
            </a:r>
            <a:r>
              <a:rPr lang="en-GB" sz="2000" u="sng" dirty="0" smtClean="0"/>
              <a:t>it cannot be denied outright that the wearing of a headscarf might have some kind of proselytising effect »</a:t>
            </a:r>
            <a:endParaRPr lang="en-GB" sz="2000" dirty="0" smtClean="0"/>
          </a:p>
          <a:p>
            <a:pPr marL="320040" lvl="1" indent="0">
              <a:buNone/>
            </a:pPr>
            <a:endParaRPr lang="en-GB" sz="2000" dirty="0" smtClean="0"/>
          </a:p>
          <a:p>
            <a:pPr marL="320040" lvl="1" indent="0">
              <a:buNone/>
            </a:pPr>
            <a:endParaRPr lang="en-GB" dirty="0"/>
          </a:p>
        </p:txBody>
      </p:sp>
      <p:sp>
        <p:nvSpPr>
          <p:cNvPr id="3" name="Titre 2"/>
          <p:cNvSpPr>
            <a:spLocks noGrp="1"/>
          </p:cNvSpPr>
          <p:nvPr>
            <p:ph type="title"/>
          </p:nvPr>
        </p:nvSpPr>
        <p:spPr/>
        <p:txBody>
          <a:bodyPr/>
          <a:lstStyle/>
          <a:p>
            <a:r>
              <a:rPr lang="fr-FR" dirty="0" smtClean="0"/>
              <a:t>III. The </a:t>
            </a:r>
            <a:r>
              <a:rPr lang="fr-FR" dirty="0" err="1" smtClean="0"/>
              <a:t>significance</a:t>
            </a:r>
            <a:r>
              <a:rPr lang="fr-FR" dirty="0" smtClean="0"/>
              <a:t> of </a:t>
            </a:r>
            <a:r>
              <a:rPr lang="fr-FR" dirty="0" err="1" smtClean="0"/>
              <a:t>lautsi</a:t>
            </a:r>
            <a:r>
              <a:rPr lang="fr-FR" dirty="0" smtClean="0"/>
              <a:t>	</a:t>
            </a:r>
            <a:endParaRPr lang="fr-FR" dirty="0"/>
          </a:p>
        </p:txBody>
      </p:sp>
    </p:spTree>
    <p:extLst>
      <p:ext uri="{BB962C8B-B14F-4D97-AF65-F5344CB8AC3E}">
        <p14:creationId xmlns:p14="http://schemas.microsoft.com/office/powerpoint/2010/main" val="429021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The </a:t>
            </a:r>
            <a:r>
              <a:rPr lang="fr-FR" dirty="0" err="1" smtClean="0"/>
              <a:t>specific</a:t>
            </a:r>
            <a:r>
              <a:rPr lang="fr-FR" dirty="0" smtClean="0"/>
              <a:t> position of the </a:t>
            </a:r>
            <a:r>
              <a:rPr lang="fr-FR" dirty="0" err="1" smtClean="0"/>
              <a:t>European</a:t>
            </a:r>
            <a:r>
              <a:rPr lang="fr-FR" dirty="0" smtClean="0"/>
              <a:t> Court of </a:t>
            </a:r>
            <a:r>
              <a:rPr lang="fr-FR" dirty="0" err="1" smtClean="0"/>
              <a:t>Human</a:t>
            </a:r>
            <a:r>
              <a:rPr lang="fr-FR" dirty="0" smtClean="0"/>
              <a:t> </a:t>
            </a:r>
            <a:r>
              <a:rPr lang="fr-FR" dirty="0" err="1" smtClean="0"/>
              <a:t>Rights</a:t>
            </a:r>
            <a:r>
              <a:rPr lang="fr-FR" dirty="0" smtClean="0"/>
              <a:t> (</a:t>
            </a:r>
            <a:r>
              <a:rPr lang="fr-FR" dirty="0" err="1" smtClean="0"/>
              <a:t>ECtHR</a:t>
            </a:r>
            <a:r>
              <a:rPr lang="fr-FR" dirty="0" smtClean="0"/>
              <a:t>) </a:t>
            </a:r>
          </a:p>
          <a:p>
            <a:r>
              <a:rPr lang="fr-FR" dirty="0" smtClean="0"/>
              <a:t>The </a:t>
            </a:r>
            <a:r>
              <a:rPr lang="fr-FR" dirty="0" err="1" smtClean="0"/>
              <a:t>European</a:t>
            </a:r>
            <a:r>
              <a:rPr lang="fr-FR" dirty="0" smtClean="0"/>
              <a:t> Convention </a:t>
            </a:r>
            <a:r>
              <a:rPr lang="fr-FR" dirty="0" err="1" smtClean="0"/>
              <a:t>guarantees</a:t>
            </a:r>
            <a:r>
              <a:rPr lang="fr-FR" dirty="0" smtClean="0"/>
              <a:t> </a:t>
            </a:r>
            <a:r>
              <a:rPr lang="fr-FR" dirty="0" err="1" smtClean="0"/>
              <a:t>freedom</a:t>
            </a:r>
            <a:r>
              <a:rPr lang="fr-FR" dirty="0" smtClean="0"/>
              <a:t> of religion but </a:t>
            </a:r>
            <a:r>
              <a:rPr lang="fr-FR" dirty="0" err="1" smtClean="0"/>
              <a:t>does</a:t>
            </a:r>
            <a:r>
              <a:rPr lang="fr-FR" dirty="0" smtClean="0"/>
              <a:t> not impose a single </a:t>
            </a:r>
            <a:r>
              <a:rPr lang="fr-FR" dirty="0" err="1" smtClean="0"/>
              <a:t>regime</a:t>
            </a:r>
            <a:r>
              <a:rPr lang="fr-FR" dirty="0" smtClean="0"/>
              <a:t> of state-religions relations</a:t>
            </a:r>
          </a:p>
          <a:p>
            <a:r>
              <a:rPr lang="fr-FR" dirty="0" smtClean="0"/>
              <a:t>Wide </a:t>
            </a:r>
            <a:r>
              <a:rPr lang="fr-FR" dirty="0" err="1" smtClean="0"/>
              <a:t>diversity</a:t>
            </a:r>
            <a:r>
              <a:rPr lang="fr-FR" dirty="0" smtClean="0"/>
              <a:t> of state-religions relations </a:t>
            </a:r>
            <a:r>
              <a:rPr lang="fr-FR" dirty="0" err="1" smtClean="0"/>
              <a:t>models</a:t>
            </a:r>
            <a:r>
              <a:rPr lang="fr-FR" dirty="0" smtClean="0"/>
              <a:t> </a:t>
            </a:r>
            <a:r>
              <a:rPr lang="fr-FR" dirty="0" err="1" smtClean="0"/>
              <a:t>across</a:t>
            </a:r>
            <a:r>
              <a:rPr lang="fr-FR" dirty="0" smtClean="0"/>
              <a:t> Europe</a:t>
            </a:r>
          </a:p>
          <a:p>
            <a:r>
              <a:rPr lang="fr-FR" dirty="0" smtClean="0"/>
              <a:t>Tension </a:t>
            </a:r>
            <a:r>
              <a:rPr lang="fr-FR" dirty="0" err="1" smtClean="0"/>
              <a:t>between</a:t>
            </a:r>
            <a:r>
              <a:rPr lang="fr-FR" dirty="0" smtClean="0"/>
              <a:t> the </a:t>
            </a:r>
            <a:r>
              <a:rPr lang="fr-FR" dirty="0" err="1" smtClean="0"/>
              <a:t>search</a:t>
            </a:r>
            <a:r>
              <a:rPr lang="fr-FR" dirty="0" smtClean="0"/>
              <a:t> for </a:t>
            </a:r>
            <a:r>
              <a:rPr lang="fr-FR" dirty="0" err="1" smtClean="0"/>
              <a:t>common</a:t>
            </a:r>
            <a:r>
              <a:rPr lang="fr-FR" dirty="0" smtClean="0"/>
              <a:t> </a:t>
            </a:r>
            <a:r>
              <a:rPr lang="fr-FR" dirty="0" err="1" smtClean="0"/>
              <a:t>norms</a:t>
            </a:r>
            <a:r>
              <a:rPr lang="fr-FR" dirty="0" smtClean="0"/>
              <a:t> and respect for national </a:t>
            </a:r>
            <a:r>
              <a:rPr lang="fr-FR" dirty="0" err="1" smtClean="0"/>
              <a:t>differences</a:t>
            </a:r>
            <a:endParaRPr lang="fr-FR" dirty="0" smtClean="0"/>
          </a:p>
          <a:p>
            <a:endParaRPr lang="fr-FR" dirty="0"/>
          </a:p>
          <a:p>
            <a:r>
              <a:rPr lang="fr-FR" dirty="0" smtClean="0"/>
              <a:t>Importance of </a:t>
            </a:r>
            <a:r>
              <a:rPr lang="fr-FR" i="1" dirty="0" err="1" smtClean="0"/>
              <a:t>Lautsi</a:t>
            </a:r>
            <a:r>
              <a:rPr lang="fr-FR" i="1" dirty="0" smtClean="0"/>
              <a:t> v. </a:t>
            </a:r>
            <a:r>
              <a:rPr lang="fr-FR" i="1" dirty="0" err="1" smtClean="0"/>
              <a:t>Italy</a:t>
            </a:r>
            <a:r>
              <a:rPr lang="fr-FR" i="1" dirty="0" smtClean="0"/>
              <a:t> </a:t>
            </a:r>
            <a:r>
              <a:rPr lang="fr-FR" dirty="0" smtClean="0"/>
              <a:t>: </a:t>
            </a:r>
          </a:p>
          <a:p>
            <a:pPr lvl="1"/>
            <a:r>
              <a:rPr lang="fr-FR" dirty="0" err="1" smtClean="0"/>
              <a:t>Chamber</a:t>
            </a:r>
            <a:r>
              <a:rPr lang="fr-FR" dirty="0" smtClean="0"/>
              <a:t> </a:t>
            </a:r>
            <a:r>
              <a:rPr lang="fr-FR" dirty="0" err="1" smtClean="0"/>
              <a:t>decision</a:t>
            </a:r>
            <a:r>
              <a:rPr lang="fr-FR" dirty="0" smtClean="0"/>
              <a:t> (</a:t>
            </a:r>
            <a:r>
              <a:rPr lang="fr-FR" dirty="0" err="1" smtClean="0"/>
              <a:t>Lautsi</a:t>
            </a:r>
            <a:r>
              <a:rPr lang="fr-FR" dirty="0" smtClean="0"/>
              <a:t> n°1) : 3 </a:t>
            </a:r>
            <a:r>
              <a:rPr lang="fr-FR" dirty="0" err="1" smtClean="0"/>
              <a:t>November</a:t>
            </a:r>
            <a:r>
              <a:rPr lang="fr-FR" dirty="0" smtClean="0"/>
              <a:t> 2009</a:t>
            </a:r>
          </a:p>
          <a:p>
            <a:pPr lvl="1"/>
            <a:r>
              <a:rPr lang="fr-FR" dirty="0" smtClean="0"/>
              <a:t>Grand </a:t>
            </a:r>
            <a:r>
              <a:rPr lang="fr-FR" dirty="0" err="1" smtClean="0"/>
              <a:t>Chamber</a:t>
            </a:r>
            <a:r>
              <a:rPr lang="fr-FR" dirty="0" smtClean="0"/>
              <a:t> </a:t>
            </a:r>
            <a:r>
              <a:rPr lang="fr-FR" dirty="0" err="1" smtClean="0"/>
              <a:t>decision</a:t>
            </a:r>
            <a:r>
              <a:rPr lang="fr-FR" dirty="0" smtClean="0"/>
              <a:t> (</a:t>
            </a:r>
            <a:r>
              <a:rPr lang="fr-FR" dirty="0" err="1" smtClean="0"/>
              <a:t>Lautsi</a:t>
            </a:r>
            <a:r>
              <a:rPr lang="fr-FR" dirty="0" smtClean="0"/>
              <a:t> n°2) : 18 mars 2011</a:t>
            </a:r>
            <a:endParaRPr lang="fr-FR" dirty="0"/>
          </a:p>
        </p:txBody>
      </p:sp>
      <p:sp>
        <p:nvSpPr>
          <p:cNvPr id="3" name="Titre 2"/>
          <p:cNvSpPr>
            <a:spLocks noGrp="1"/>
          </p:cNvSpPr>
          <p:nvPr>
            <p:ph type="title"/>
          </p:nvPr>
        </p:nvSpPr>
        <p:spPr/>
        <p:txBody>
          <a:bodyPr/>
          <a:lstStyle/>
          <a:p>
            <a:r>
              <a:rPr lang="fr-FR" dirty="0" smtClean="0"/>
              <a:t>I. </a:t>
            </a:r>
            <a:r>
              <a:rPr lang="en-GB" dirty="0" smtClean="0"/>
              <a:t>Introductory</a:t>
            </a:r>
            <a:r>
              <a:rPr lang="fr-FR" dirty="0" smtClean="0"/>
              <a:t> </a:t>
            </a:r>
            <a:r>
              <a:rPr lang="en-GB" dirty="0" smtClean="0"/>
              <a:t>remarks</a:t>
            </a:r>
            <a:endParaRPr lang="en-GB" dirty="0"/>
          </a:p>
        </p:txBody>
      </p:sp>
    </p:spTree>
    <p:extLst>
      <p:ext uri="{BB962C8B-B14F-4D97-AF65-F5344CB8AC3E}">
        <p14:creationId xmlns:p14="http://schemas.microsoft.com/office/powerpoint/2010/main" val="3324794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r>
              <a:rPr lang="fr-FR" sz="2400" dirty="0" err="1" smtClean="0"/>
              <a:t>Neutrality</a:t>
            </a:r>
            <a:r>
              <a:rPr lang="fr-FR" sz="2400" dirty="0" smtClean="0"/>
              <a:t> as absence of </a:t>
            </a:r>
            <a:r>
              <a:rPr lang="fr-FR" sz="2400" dirty="0" err="1" smtClean="0"/>
              <a:t>coercion</a:t>
            </a:r>
            <a:endParaRPr lang="fr-FR" sz="2400" dirty="0" smtClean="0"/>
          </a:p>
          <a:p>
            <a:endParaRPr lang="fr-FR" sz="2400" dirty="0" smtClean="0"/>
          </a:p>
          <a:p>
            <a:r>
              <a:rPr lang="fr-FR" sz="2400" dirty="0" err="1" smtClean="0"/>
              <a:t>Neutrality</a:t>
            </a:r>
            <a:r>
              <a:rPr lang="fr-FR" sz="2400" dirty="0" smtClean="0"/>
              <a:t> as absence of </a:t>
            </a:r>
            <a:r>
              <a:rPr lang="fr-FR" sz="2400" dirty="0" err="1" smtClean="0"/>
              <a:t>preference</a:t>
            </a:r>
            <a:endParaRPr lang="fr-FR" sz="2400" dirty="0" smtClean="0"/>
          </a:p>
          <a:p>
            <a:endParaRPr lang="fr-FR" sz="2400" dirty="0" smtClean="0"/>
          </a:p>
          <a:p>
            <a:r>
              <a:rPr lang="fr-FR" sz="2400" dirty="0" err="1" smtClean="0"/>
              <a:t>Neutrality</a:t>
            </a:r>
            <a:r>
              <a:rPr lang="fr-FR" sz="2400" dirty="0" smtClean="0"/>
              <a:t> as absence of </a:t>
            </a:r>
            <a:r>
              <a:rPr lang="fr-FR" sz="2400" dirty="0" err="1" smtClean="0"/>
              <a:t>any</a:t>
            </a:r>
            <a:r>
              <a:rPr lang="fr-FR" sz="2400" dirty="0" smtClean="0"/>
              <a:t> </a:t>
            </a:r>
            <a:r>
              <a:rPr lang="fr-FR" sz="2400" dirty="0" err="1" smtClean="0"/>
              <a:t>religious</a:t>
            </a:r>
            <a:r>
              <a:rPr lang="fr-FR" sz="2400" dirty="0" smtClean="0"/>
              <a:t> expression</a:t>
            </a:r>
            <a:endParaRPr lang="fr-FR" sz="2400" dirty="0"/>
          </a:p>
        </p:txBody>
      </p:sp>
      <p:sp>
        <p:nvSpPr>
          <p:cNvPr id="3" name="Titre 2"/>
          <p:cNvSpPr>
            <a:spLocks noGrp="1"/>
          </p:cNvSpPr>
          <p:nvPr>
            <p:ph type="title"/>
          </p:nvPr>
        </p:nvSpPr>
        <p:spPr/>
        <p:txBody>
          <a:bodyPr/>
          <a:lstStyle/>
          <a:p>
            <a:r>
              <a:rPr lang="fr-FR" dirty="0" smtClean="0"/>
              <a:t>II. </a:t>
            </a:r>
            <a:r>
              <a:rPr lang="fr-FR" dirty="0" err="1" smtClean="0"/>
              <a:t>Three</a:t>
            </a:r>
            <a:r>
              <a:rPr lang="fr-FR" dirty="0" smtClean="0"/>
              <a:t> concepts of </a:t>
            </a:r>
            <a:r>
              <a:rPr lang="fr-FR" dirty="0" err="1" smtClean="0"/>
              <a:t>neutrality</a:t>
            </a:r>
            <a:r>
              <a:rPr lang="fr-FR" dirty="0" smtClean="0"/>
              <a:t>	 </a:t>
            </a:r>
            <a:endParaRPr lang="en-GB" dirty="0"/>
          </a:p>
        </p:txBody>
      </p:sp>
    </p:spTree>
    <p:extLst>
      <p:ext uri="{BB962C8B-B14F-4D97-AF65-F5344CB8AC3E}">
        <p14:creationId xmlns:p14="http://schemas.microsoft.com/office/powerpoint/2010/main" val="2256187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r>
              <a:rPr lang="fr-FR" sz="2400" dirty="0" smtClean="0"/>
              <a:t>1) First phase : </a:t>
            </a:r>
            <a:r>
              <a:rPr lang="fr-FR" sz="2400" dirty="0" err="1" smtClean="0"/>
              <a:t>neutrality</a:t>
            </a:r>
            <a:r>
              <a:rPr lang="fr-FR" sz="2400" dirty="0" smtClean="0"/>
              <a:t> as absence of </a:t>
            </a:r>
            <a:r>
              <a:rPr lang="fr-FR" sz="2400" dirty="0" err="1" smtClean="0"/>
              <a:t>coercion</a:t>
            </a:r>
            <a:endParaRPr lang="fr-FR" sz="2400" dirty="0" smtClean="0"/>
          </a:p>
          <a:p>
            <a:endParaRPr lang="fr-FR" dirty="0"/>
          </a:p>
          <a:p>
            <a:pPr marL="320040" lvl="1" indent="0">
              <a:buNone/>
            </a:pPr>
            <a:r>
              <a:rPr lang="fr-FR" sz="2000" dirty="0" err="1" smtClean="0"/>
              <a:t>Eur</a:t>
            </a:r>
            <a:r>
              <a:rPr lang="fr-FR" sz="2000" dirty="0" smtClean="0"/>
              <a:t>. </a:t>
            </a:r>
            <a:r>
              <a:rPr lang="fr-FR" sz="2000" dirty="0" err="1" smtClean="0"/>
              <a:t>Comm</a:t>
            </a:r>
            <a:r>
              <a:rPr lang="fr-FR" sz="2000" dirty="0" smtClean="0"/>
              <a:t>. H.R., </a:t>
            </a:r>
            <a:r>
              <a:rPr lang="fr-FR" sz="2000" i="1" dirty="0" smtClean="0"/>
              <a:t>Darby v. </a:t>
            </a:r>
            <a:r>
              <a:rPr lang="fr-FR" sz="2000" i="1" dirty="0" err="1" smtClean="0"/>
              <a:t>Sweden</a:t>
            </a:r>
            <a:r>
              <a:rPr lang="fr-FR" sz="2000" dirty="0" smtClean="0"/>
              <a:t> (1989) : </a:t>
            </a:r>
          </a:p>
          <a:p>
            <a:pPr marL="320040" lvl="1" indent="0">
              <a:buNone/>
            </a:pPr>
            <a:endParaRPr lang="fr-FR" sz="2000" dirty="0"/>
          </a:p>
          <a:p>
            <a:pPr marL="320040" lvl="1" indent="0">
              <a:buNone/>
            </a:pPr>
            <a:r>
              <a:rPr lang="fr-FR" dirty="0" smtClean="0"/>
              <a:t>« </a:t>
            </a:r>
            <a:r>
              <a:rPr lang="fr-FR" b="1" u="sng" dirty="0" smtClean="0"/>
              <a:t>A </a:t>
            </a:r>
            <a:r>
              <a:rPr lang="fr-FR" b="1" u="sng" dirty="0"/>
              <a:t>State Church system </a:t>
            </a:r>
            <a:r>
              <a:rPr lang="fr-FR" b="1" u="sng" dirty="0" err="1"/>
              <a:t>cannot</a:t>
            </a:r>
            <a:r>
              <a:rPr lang="fr-FR" b="1" u="sng" dirty="0"/>
              <a:t> in </a:t>
            </a:r>
            <a:r>
              <a:rPr lang="fr-FR" b="1" u="sng" dirty="0" err="1"/>
              <a:t>itself</a:t>
            </a:r>
            <a:r>
              <a:rPr lang="fr-FR" b="1" u="sng" dirty="0"/>
              <a:t> </a:t>
            </a:r>
            <a:r>
              <a:rPr lang="fr-FR" b="1" u="sng" dirty="0" err="1"/>
              <a:t>be</a:t>
            </a:r>
            <a:r>
              <a:rPr lang="fr-FR" b="1" u="sng" dirty="0"/>
              <a:t> </a:t>
            </a:r>
            <a:r>
              <a:rPr lang="fr-FR" b="1" u="sng" dirty="0" err="1"/>
              <a:t>considered</a:t>
            </a:r>
            <a:r>
              <a:rPr lang="fr-FR" b="1" u="sng" dirty="0"/>
              <a:t> </a:t>
            </a:r>
            <a:r>
              <a:rPr lang="fr-FR" b="1" u="sng" dirty="0" smtClean="0"/>
              <a:t>to </a:t>
            </a:r>
            <a:r>
              <a:rPr lang="fr-FR" b="1" u="sng" dirty="0" err="1" smtClean="0"/>
              <a:t>violate</a:t>
            </a:r>
            <a:r>
              <a:rPr lang="fr-FR" b="1" u="sng" dirty="0" smtClean="0"/>
              <a:t> </a:t>
            </a:r>
            <a:r>
              <a:rPr lang="fr-FR" b="1" u="sng" dirty="0"/>
              <a:t>Article 9</a:t>
            </a:r>
            <a:r>
              <a:rPr lang="fr-FR" dirty="0"/>
              <a:t> (Art. 9) of the Convention.  In </a:t>
            </a:r>
            <a:r>
              <a:rPr lang="fr-FR" dirty="0" err="1"/>
              <a:t>fact</a:t>
            </a:r>
            <a:r>
              <a:rPr lang="fr-FR" dirty="0"/>
              <a:t>, </a:t>
            </a:r>
            <a:r>
              <a:rPr lang="fr-FR" dirty="0" err="1"/>
              <a:t>such</a:t>
            </a:r>
            <a:r>
              <a:rPr lang="fr-FR" dirty="0"/>
              <a:t> a </a:t>
            </a:r>
            <a:r>
              <a:rPr lang="fr-FR" dirty="0" smtClean="0"/>
              <a:t>system </a:t>
            </a:r>
            <a:r>
              <a:rPr lang="fr-FR" dirty="0" err="1" smtClean="0"/>
              <a:t>exists</a:t>
            </a:r>
            <a:r>
              <a:rPr lang="fr-FR" dirty="0" smtClean="0"/>
              <a:t> </a:t>
            </a:r>
            <a:r>
              <a:rPr lang="fr-FR" dirty="0"/>
              <a:t>in </a:t>
            </a:r>
            <a:r>
              <a:rPr lang="fr-FR" dirty="0" err="1"/>
              <a:t>several</a:t>
            </a:r>
            <a:r>
              <a:rPr lang="fr-FR" dirty="0"/>
              <a:t> </a:t>
            </a:r>
            <a:r>
              <a:rPr lang="fr-FR" dirty="0" err="1"/>
              <a:t>Contracting</a:t>
            </a:r>
            <a:r>
              <a:rPr lang="fr-FR" dirty="0"/>
              <a:t> States and </a:t>
            </a:r>
            <a:r>
              <a:rPr lang="fr-FR" dirty="0" err="1"/>
              <a:t>existed</a:t>
            </a:r>
            <a:r>
              <a:rPr lang="fr-FR" dirty="0"/>
              <a:t> </a:t>
            </a:r>
            <a:r>
              <a:rPr lang="fr-FR" dirty="0" err="1"/>
              <a:t>there</a:t>
            </a:r>
            <a:r>
              <a:rPr lang="fr-FR" dirty="0"/>
              <a:t> </a:t>
            </a:r>
            <a:r>
              <a:rPr lang="fr-FR" dirty="0" err="1"/>
              <a:t>already</a:t>
            </a:r>
            <a:r>
              <a:rPr lang="fr-FR" dirty="0"/>
              <a:t> </a:t>
            </a:r>
            <a:r>
              <a:rPr lang="fr-FR" dirty="0" err="1" smtClean="0"/>
              <a:t>when</a:t>
            </a:r>
            <a:r>
              <a:rPr lang="fr-FR" dirty="0" smtClean="0"/>
              <a:t> the </a:t>
            </a:r>
            <a:r>
              <a:rPr lang="fr-FR" dirty="0"/>
              <a:t>Convention </a:t>
            </a:r>
            <a:r>
              <a:rPr lang="fr-FR" dirty="0" err="1"/>
              <a:t>was</a:t>
            </a:r>
            <a:r>
              <a:rPr lang="fr-FR" dirty="0"/>
              <a:t> </a:t>
            </a:r>
            <a:r>
              <a:rPr lang="fr-FR" dirty="0" err="1"/>
              <a:t>drafted</a:t>
            </a:r>
            <a:r>
              <a:rPr lang="fr-FR" dirty="0"/>
              <a:t> and </a:t>
            </a:r>
            <a:r>
              <a:rPr lang="fr-FR" dirty="0" err="1"/>
              <a:t>when</a:t>
            </a:r>
            <a:r>
              <a:rPr lang="fr-FR" dirty="0"/>
              <a:t> </a:t>
            </a:r>
            <a:r>
              <a:rPr lang="fr-FR" dirty="0" err="1"/>
              <a:t>they</a:t>
            </a:r>
            <a:r>
              <a:rPr lang="fr-FR" dirty="0"/>
              <a:t> </a:t>
            </a:r>
            <a:r>
              <a:rPr lang="fr-FR" dirty="0" err="1"/>
              <a:t>became</a:t>
            </a:r>
            <a:r>
              <a:rPr lang="fr-FR" dirty="0"/>
              <a:t> parties to </a:t>
            </a:r>
            <a:r>
              <a:rPr lang="fr-FR" dirty="0" err="1" smtClean="0"/>
              <a:t>it</a:t>
            </a:r>
            <a:r>
              <a:rPr lang="fr-FR" dirty="0" smtClean="0"/>
              <a:t>. </a:t>
            </a:r>
            <a:r>
              <a:rPr lang="fr-FR" u="sng" dirty="0" err="1" smtClean="0"/>
              <a:t>However</a:t>
            </a:r>
            <a:r>
              <a:rPr lang="fr-FR" dirty="0"/>
              <a:t>, a State Church system must, in </a:t>
            </a:r>
            <a:r>
              <a:rPr lang="fr-FR" dirty="0" err="1"/>
              <a:t>order</a:t>
            </a:r>
            <a:r>
              <a:rPr lang="fr-FR" dirty="0"/>
              <a:t> to </a:t>
            </a:r>
            <a:r>
              <a:rPr lang="fr-FR" dirty="0" err="1"/>
              <a:t>satisfy</a:t>
            </a:r>
            <a:r>
              <a:rPr lang="fr-FR" dirty="0"/>
              <a:t> </a:t>
            </a:r>
            <a:r>
              <a:rPr lang="fr-FR" dirty="0" smtClean="0"/>
              <a:t>the </a:t>
            </a:r>
            <a:r>
              <a:rPr lang="fr-FR" dirty="0" err="1" smtClean="0"/>
              <a:t>requirements</a:t>
            </a:r>
            <a:r>
              <a:rPr lang="fr-FR" dirty="0" smtClean="0"/>
              <a:t> </a:t>
            </a:r>
            <a:r>
              <a:rPr lang="fr-FR" dirty="0"/>
              <a:t>of Article 9 (Art. 9), </a:t>
            </a:r>
            <a:r>
              <a:rPr lang="fr-FR" dirty="0" err="1"/>
              <a:t>include</a:t>
            </a:r>
            <a:r>
              <a:rPr lang="fr-FR" dirty="0"/>
              <a:t> </a:t>
            </a:r>
            <a:r>
              <a:rPr lang="fr-FR" u="sng" dirty="0" err="1"/>
              <a:t>specific</a:t>
            </a:r>
            <a:r>
              <a:rPr lang="fr-FR" u="sng" dirty="0"/>
              <a:t> </a:t>
            </a:r>
            <a:r>
              <a:rPr lang="fr-FR" u="sng" dirty="0" err="1"/>
              <a:t>safeguards</a:t>
            </a:r>
            <a:r>
              <a:rPr lang="fr-FR" u="sng" dirty="0"/>
              <a:t> </a:t>
            </a:r>
            <a:r>
              <a:rPr lang="fr-FR" u="sng" dirty="0" smtClean="0"/>
              <a:t>for the </a:t>
            </a:r>
            <a:r>
              <a:rPr lang="fr-FR" u="sng" dirty="0" err="1"/>
              <a:t>individual's</a:t>
            </a:r>
            <a:r>
              <a:rPr lang="fr-FR" u="sng" dirty="0"/>
              <a:t> </a:t>
            </a:r>
            <a:r>
              <a:rPr lang="fr-FR" u="sng" dirty="0" err="1"/>
              <a:t>freedom</a:t>
            </a:r>
            <a:r>
              <a:rPr lang="fr-FR" u="sng" dirty="0"/>
              <a:t> of religion</a:t>
            </a:r>
            <a:r>
              <a:rPr lang="fr-FR" dirty="0"/>
              <a:t>.  In </a:t>
            </a:r>
            <a:r>
              <a:rPr lang="fr-FR" dirty="0" err="1"/>
              <a:t>particular</a:t>
            </a:r>
            <a:r>
              <a:rPr lang="fr-FR" dirty="0"/>
              <a:t>, </a:t>
            </a:r>
            <a:r>
              <a:rPr lang="fr-FR" u="sng" dirty="0"/>
              <a:t>no one </a:t>
            </a:r>
            <a:r>
              <a:rPr lang="fr-FR" u="sng" dirty="0" err="1"/>
              <a:t>may</a:t>
            </a:r>
            <a:r>
              <a:rPr lang="fr-FR" u="sng" dirty="0"/>
              <a:t> </a:t>
            </a:r>
            <a:r>
              <a:rPr lang="fr-FR" u="sng" dirty="0" err="1" smtClean="0"/>
              <a:t>be</a:t>
            </a:r>
            <a:r>
              <a:rPr lang="fr-FR" u="sng" dirty="0" smtClean="0"/>
              <a:t> </a:t>
            </a:r>
            <a:r>
              <a:rPr lang="fr-FR" u="sng" dirty="0" err="1" smtClean="0"/>
              <a:t>forced</a:t>
            </a:r>
            <a:r>
              <a:rPr lang="fr-FR" u="sng" dirty="0" smtClean="0"/>
              <a:t> </a:t>
            </a:r>
            <a:r>
              <a:rPr lang="fr-FR" u="sng" dirty="0"/>
              <a:t>to enter, or </a:t>
            </a:r>
            <a:r>
              <a:rPr lang="fr-FR" u="sng" dirty="0" err="1"/>
              <a:t>be</a:t>
            </a:r>
            <a:r>
              <a:rPr lang="fr-FR" u="sng" dirty="0"/>
              <a:t> </a:t>
            </a:r>
            <a:r>
              <a:rPr lang="fr-FR" u="sng" dirty="0" err="1"/>
              <a:t>prohibited</a:t>
            </a:r>
            <a:r>
              <a:rPr lang="fr-FR" u="sng" dirty="0"/>
              <a:t> </a:t>
            </a:r>
            <a:r>
              <a:rPr lang="fr-FR" u="sng" dirty="0" err="1"/>
              <a:t>from</a:t>
            </a:r>
            <a:r>
              <a:rPr lang="fr-FR" u="sng" dirty="0"/>
              <a:t> </a:t>
            </a:r>
            <a:r>
              <a:rPr lang="fr-FR" u="sng" dirty="0" err="1"/>
              <a:t>leaving</a:t>
            </a:r>
            <a:r>
              <a:rPr lang="fr-FR" u="sng" dirty="0"/>
              <a:t>, a State Church</a:t>
            </a:r>
            <a:r>
              <a:rPr lang="fr-FR" dirty="0" smtClean="0"/>
              <a:t>. »</a:t>
            </a:r>
            <a:endParaRPr lang="fr-FR" dirty="0"/>
          </a:p>
          <a:p>
            <a:pPr marL="320040" lvl="1" indent="0">
              <a:buNone/>
            </a:pPr>
            <a:endParaRPr lang="fr-FR" sz="2000" dirty="0" smtClean="0"/>
          </a:p>
          <a:p>
            <a:pPr marL="320040" lvl="1" indent="0">
              <a:buNone/>
            </a:pPr>
            <a:endParaRPr lang="fr-FR" dirty="0"/>
          </a:p>
        </p:txBody>
      </p:sp>
      <p:sp>
        <p:nvSpPr>
          <p:cNvPr id="3" name="Titre 2"/>
          <p:cNvSpPr>
            <a:spLocks noGrp="1"/>
          </p:cNvSpPr>
          <p:nvPr>
            <p:ph type="title"/>
          </p:nvPr>
        </p:nvSpPr>
        <p:spPr/>
        <p:txBody>
          <a:bodyPr/>
          <a:lstStyle/>
          <a:p>
            <a:r>
              <a:rPr lang="fr-FR" dirty="0" smtClean="0"/>
              <a:t>III. Evolution of State </a:t>
            </a:r>
            <a:r>
              <a:rPr lang="fr-FR" dirty="0" err="1" smtClean="0"/>
              <a:t>neutrality</a:t>
            </a:r>
            <a:r>
              <a:rPr lang="fr-FR" dirty="0" smtClean="0"/>
              <a:t> in the </a:t>
            </a:r>
            <a:r>
              <a:rPr lang="fr-FR" dirty="0" err="1" smtClean="0"/>
              <a:t>ECHR’s</a:t>
            </a:r>
            <a:r>
              <a:rPr lang="fr-FR" dirty="0" smtClean="0"/>
              <a:t> case </a:t>
            </a:r>
            <a:r>
              <a:rPr lang="fr-FR" dirty="0" err="1" smtClean="0"/>
              <a:t>law</a:t>
            </a:r>
            <a:endParaRPr lang="fr-FR" dirty="0"/>
          </a:p>
        </p:txBody>
      </p:sp>
    </p:spTree>
    <p:extLst>
      <p:ext uri="{BB962C8B-B14F-4D97-AF65-F5344CB8AC3E}">
        <p14:creationId xmlns:p14="http://schemas.microsoft.com/office/powerpoint/2010/main" val="39748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r>
              <a:rPr lang="fr-FR" sz="2400" dirty="0" smtClean="0"/>
              <a:t>1) First phase : </a:t>
            </a:r>
            <a:r>
              <a:rPr lang="fr-FR" sz="2400" dirty="0" err="1" smtClean="0"/>
              <a:t>neutrality</a:t>
            </a:r>
            <a:r>
              <a:rPr lang="fr-FR" sz="2400" dirty="0" smtClean="0"/>
              <a:t> as absence of </a:t>
            </a:r>
            <a:r>
              <a:rPr lang="fr-FR" sz="2400" dirty="0" err="1" smtClean="0"/>
              <a:t>coercion</a:t>
            </a:r>
            <a:endParaRPr lang="fr-FR" sz="2400" dirty="0" smtClean="0"/>
          </a:p>
          <a:p>
            <a:endParaRPr lang="fr-FR" dirty="0"/>
          </a:p>
          <a:p>
            <a:pPr marL="320040" lvl="1" indent="0">
              <a:buNone/>
            </a:pPr>
            <a:r>
              <a:rPr lang="fr-FR" sz="2000" dirty="0" err="1" smtClean="0"/>
              <a:t>Eur</a:t>
            </a:r>
            <a:r>
              <a:rPr lang="fr-FR" sz="2000" dirty="0" smtClean="0"/>
              <a:t>. </a:t>
            </a:r>
            <a:r>
              <a:rPr lang="fr-FR" sz="2000" dirty="0" err="1" smtClean="0"/>
              <a:t>Comm</a:t>
            </a:r>
            <a:r>
              <a:rPr lang="fr-FR" sz="2000" dirty="0" smtClean="0"/>
              <a:t>. H.R., </a:t>
            </a:r>
            <a:r>
              <a:rPr lang="fr-FR" sz="2000" i="1" dirty="0" err="1" smtClean="0"/>
              <a:t>Angeleni</a:t>
            </a:r>
            <a:r>
              <a:rPr lang="fr-FR" sz="2000" i="1" dirty="0" smtClean="0"/>
              <a:t> </a:t>
            </a:r>
            <a:r>
              <a:rPr lang="fr-FR" sz="2000" i="1" dirty="0" smtClean="0"/>
              <a:t>v. </a:t>
            </a:r>
            <a:r>
              <a:rPr lang="fr-FR" sz="2000" i="1" dirty="0" err="1" smtClean="0"/>
              <a:t>Sweden</a:t>
            </a:r>
            <a:r>
              <a:rPr lang="fr-FR" sz="2000" dirty="0" smtClean="0"/>
              <a:t> (1986) : </a:t>
            </a:r>
            <a:r>
              <a:rPr lang="fr-FR" sz="2000" dirty="0" err="1" smtClean="0"/>
              <a:t>Compulsory</a:t>
            </a:r>
            <a:r>
              <a:rPr lang="fr-FR" sz="2000" dirty="0" smtClean="0"/>
              <a:t> course on religion in </a:t>
            </a:r>
            <a:r>
              <a:rPr lang="fr-FR" sz="2000" dirty="0" err="1" smtClean="0"/>
              <a:t>Swedish</a:t>
            </a:r>
            <a:r>
              <a:rPr lang="fr-FR" sz="2000" dirty="0" smtClean="0"/>
              <a:t> public </a:t>
            </a:r>
            <a:r>
              <a:rPr lang="fr-FR" sz="2000" dirty="0" err="1" smtClean="0"/>
              <a:t>schools</a:t>
            </a:r>
            <a:r>
              <a:rPr lang="fr-FR" sz="2000" dirty="0" smtClean="0"/>
              <a:t>, </a:t>
            </a:r>
            <a:r>
              <a:rPr lang="fr-FR" sz="2000" dirty="0" err="1" smtClean="0"/>
              <a:t>which</a:t>
            </a:r>
            <a:r>
              <a:rPr lang="fr-FR" sz="2000" dirty="0" smtClean="0"/>
              <a:t>, </a:t>
            </a:r>
            <a:r>
              <a:rPr lang="fr-FR" sz="2000" dirty="0" err="1" smtClean="0"/>
              <a:t>according</a:t>
            </a:r>
            <a:r>
              <a:rPr lang="fr-FR" sz="2000" dirty="0" smtClean="0"/>
              <a:t> to the </a:t>
            </a:r>
            <a:r>
              <a:rPr lang="fr-FR" sz="2000" dirty="0" err="1" smtClean="0"/>
              <a:t>applicants</a:t>
            </a:r>
            <a:r>
              <a:rPr lang="fr-FR" sz="2000" dirty="0" smtClean="0"/>
              <a:t>, in </a:t>
            </a:r>
            <a:r>
              <a:rPr lang="fr-FR" sz="2000" dirty="0" err="1" smtClean="0"/>
              <a:t>fact</a:t>
            </a:r>
            <a:r>
              <a:rPr lang="fr-FR" sz="2000" dirty="0" smtClean="0"/>
              <a:t> </a:t>
            </a:r>
            <a:r>
              <a:rPr lang="fr-FR" sz="2000" dirty="0" err="1" smtClean="0"/>
              <a:t>promoted</a:t>
            </a:r>
            <a:r>
              <a:rPr lang="fr-FR" sz="2000" dirty="0" smtClean="0"/>
              <a:t> </a:t>
            </a:r>
            <a:r>
              <a:rPr lang="fr-FR" sz="2000" dirty="0" err="1" smtClean="0"/>
              <a:t>Christianity</a:t>
            </a:r>
            <a:r>
              <a:rPr lang="fr-FR" sz="2000" dirty="0" smtClean="0"/>
              <a:t>. </a:t>
            </a:r>
          </a:p>
          <a:p>
            <a:pPr marL="320040" lvl="1" indent="0">
              <a:buNone/>
            </a:pPr>
            <a:r>
              <a:rPr lang="fr-FR" sz="2000" dirty="0" smtClean="0"/>
              <a:t>« The Commission </a:t>
            </a:r>
            <a:r>
              <a:rPr lang="fr-FR" sz="2000" dirty="0" err="1" smtClean="0"/>
              <a:t>does</a:t>
            </a:r>
            <a:r>
              <a:rPr lang="fr-FR" sz="2000" dirty="0" smtClean="0"/>
              <a:t> not </a:t>
            </a:r>
            <a:r>
              <a:rPr lang="fr-FR" sz="2000" dirty="0" err="1" smtClean="0"/>
              <a:t>find</a:t>
            </a:r>
            <a:r>
              <a:rPr lang="fr-FR" sz="2000" dirty="0" smtClean="0"/>
              <a:t> </a:t>
            </a:r>
            <a:r>
              <a:rPr lang="fr-FR" sz="2000" dirty="0" err="1" smtClean="0"/>
              <a:t>it</a:t>
            </a:r>
            <a:r>
              <a:rPr lang="fr-FR" sz="2000" dirty="0"/>
              <a:t> </a:t>
            </a:r>
            <a:r>
              <a:rPr lang="fr-FR" sz="2000" dirty="0" err="1" smtClean="0"/>
              <a:t>established</a:t>
            </a:r>
            <a:r>
              <a:rPr lang="fr-FR" sz="2000" dirty="0" smtClean="0"/>
              <a:t> </a:t>
            </a:r>
            <a:r>
              <a:rPr lang="fr-FR" sz="2000" dirty="0" err="1" smtClean="0"/>
              <a:t>that</a:t>
            </a:r>
            <a:r>
              <a:rPr lang="fr-FR" sz="2000" dirty="0" smtClean="0"/>
              <a:t> the second </a:t>
            </a:r>
            <a:r>
              <a:rPr lang="fr-FR" sz="2000" dirty="0" err="1" smtClean="0"/>
              <a:t>applicant</a:t>
            </a:r>
            <a:r>
              <a:rPr lang="fr-FR" sz="2000" dirty="0" smtClean="0"/>
              <a:t> (= the </a:t>
            </a:r>
            <a:r>
              <a:rPr lang="fr-FR" sz="2000" dirty="0" err="1" smtClean="0"/>
              <a:t>child</a:t>
            </a:r>
            <a:r>
              <a:rPr lang="fr-FR" sz="2000" dirty="0" smtClean="0"/>
              <a:t>) has been </a:t>
            </a:r>
            <a:r>
              <a:rPr lang="fr-FR" sz="2000" dirty="0" err="1" smtClean="0"/>
              <a:t>obliged</a:t>
            </a:r>
            <a:r>
              <a:rPr lang="fr-FR" sz="2000" dirty="0" smtClean="0"/>
              <a:t> to </a:t>
            </a:r>
            <a:r>
              <a:rPr lang="fr-FR" sz="2000" dirty="0" err="1" smtClean="0"/>
              <a:t>participate</a:t>
            </a:r>
            <a:r>
              <a:rPr lang="fr-FR" sz="2000" dirty="0" smtClean="0"/>
              <a:t> in </a:t>
            </a:r>
            <a:r>
              <a:rPr lang="fr-FR" sz="2000" dirty="0" err="1" smtClean="0"/>
              <a:t>any</a:t>
            </a:r>
            <a:r>
              <a:rPr lang="fr-FR" sz="2000" dirty="0" smtClean="0"/>
              <a:t> </a:t>
            </a:r>
            <a:r>
              <a:rPr lang="fr-FR" sz="2000" dirty="0" err="1" smtClean="0"/>
              <a:t>form</a:t>
            </a:r>
            <a:r>
              <a:rPr lang="fr-FR" sz="2000" dirty="0" smtClean="0"/>
              <a:t> of </a:t>
            </a:r>
            <a:r>
              <a:rPr lang="fr-FR" sz="2000" dirty="0" err="1" smtClean="0"/>
              <a:t>religious</a:t>
            </a:r>
            <a:r>
              <a:rPr lang="fr-FR" sz="2000" dirty="0" smtClean="0"/>
              <a:t> workshop or </a:t>
            </a:r>
            <a:r>
              <a:rPr lang="fr-FR" sz="2000" dirty="0" err="1" smtClean="0"/>
              <a:t>that</a:t>
            </a:r>
            <a:r>
              <a:rPr lang="fr-FR" sz="2000" dirty="0" smtClean="0"/>
              <a:t> </a:t>
            </a:r>
            <a:r>
              <a:rPr lang="fr-FR" sz="2000" dirty="0" err="1" smtClean="0"/>
              <a:t>she</a:t>
            </a:r>
            <a:r>
              <a:rPr lang="fr-FR" sz="2000" dirty="0" smtClean="0"/>
              <a:t> has been </a:t>
            </a:r>
            <a:r>
              <a:rPr lang="fr-FR" sz="2000" dirty="0" err="1" smtClean="0"/>
              <a:t>exposed</a:t>
            </a:r>
            <a:r>
              <a:rPr lang="fr-FR" sz="2000" dirty="0" smtClean="0"/>
              <a:t> to </a:t>
            </a:r>
            <a:r>
              <a:rPr lang="fr-FR" sz="2000" dirty="0" err="1" smtClean="0"/>
              <a:t>any</a:t>
            </a:r>
            <a:r>
              <a:rPr lang="fr-FR" sz="2000" dirty="0" smtClean="0"/>
              <a:t> </a:t>
            </a:r>
            <a:r>
              <a:rPr lang="fr-FR" sz="2000" dirty="0" err="1" smtClean="0"/>
              <a:t>religious</a:t>
            </a:r>
            <a:r>
              <a:rPr lang="fr-FR" sz="2000" dirty="0" smtClean="0"/>
              <a:t> </a:t>
            </a:r>
            <a:r>
              <a:rPr lang="fr-FR" sz="2000" u="sng" dirty="0" err="1" smtClean="0"/>
              <a:t>indoctrination</a:t>
            </a:r>
            <a:r>
              <a:rPr lang="fr-FR" sz="2000" dirty="0" smtClean="0"/>
              <a:t>. The </a:t>
            </a:r>
            <a:r>
              <a:rPr lang="fr-FR" sz="2000" dirty="0" err="1" smtClean="0"/>
              <a:t>fact</a:t>
            </a:r>
            <a:r>
              <a:rPr lang="fr-FR" sz="2000" dirty="0" smtClean="0"/>
              <a:t> </a:t>
            </a:r>
            <a:r>
              <a:rPr lang="fr-FR" sz="2000" dirty="0" err="1" smtClean="0"/>
              <a:t>that</a:t>
            </a:r>
            <a:r>
              <a:rPr lang="fr-FR" sz="2000" dirty="0" smtClean="0"/>
              <a:t> the instruction in </a:t>
            </a:r>
            <a:r>
              <a:rPr lang="fr-FR" sz="2000" dirty="0" err="1" smtClean="0"/>
              <a:t>religious</a:t>
            </a:r>
            <a:r>
              <a:rPr lang="fr-FR" sz="2000" dirty="0" smtClean="0"/>
              <a:t> </a:t>
            </a:r>
            <a:r>
              <a:rPr lang="fr-FR" sz="2000" dirty="0" err="1" smtClean="0"/>
              <a:t>knowledge</a:t>
            </a:r>
            <a:r>
              <a:rPr lang="fr-FR" sz="2000" dirty="0" smtClean="0"/>
              <a:t> </a:t>
            </a:r>
            <a:r>
              <a:rPr lang="fr-FR" sz="2000" dirty="0" err="1" smtClean="0"/>
              <a:t>focuses</a:t>
            </a:r>
            <a:r>
              <a:rPr lang="fr-FR" sz="2000" dirty="0" smtClean="0"/>
              <a:t> on </a:t>
            </a:r>
            <a:r>
              <a:rPr lang="fr-FR" sz="2000" dirty="0" err="1" smtClean="0"/>
              <a:t>Christianity</a:t>
            </a:r>
            <a:r>
              <a:rPr lang="fr-FR" sz="2000" dirty="0" smtClean="0"/>
              <a:t> </a:t>
            </a:r>
            <a:r>
              <a:rPr lang="fr-FR" sz="2000" dirty="0" err="1" smtClean="0"/>
              <a:t>at</a:t>
            </a:r>
            <a:r>
              <a:rPr lang="fr-FR" sz="2000" dirty="0" smtClean="0"/>
              <a:t> junior </a:t>
            </a:r>
            <a:r>
              <a:rPr lang="fr-FR" sz="2000" dirty="0" err="1" smtClean="0"/>
              <a:t>level</a:t>
            </a:r>
            <a:r>
              <a:rPr lang="fr-FR" sz="2000" dirty="0" smtClean="0"/>
              <a:t> </a:t>
            </a:r>
            <a:r>
              <a:rPr lang="fr-FR" sz="2000" dirty="0" err="1" smtClean="0"/>
              <a:t>at</a:t>
            </a:r>
            <a:r>
              <a:rPr lang="fr-FR" sz="2000" dirty="0" smtClean="0"/>
              <a:t> </a:t>
            </a:r>
            <a:r>
              <a:rPr lang="fr-FR" sz="2000" dirty="0" err="1" smtClean="0"/>
              <a:t>school</a:t>
            </a:r>
            <a:r>
              <a:rPr lang="fr-FR" sz="2000" dirty="0" smtClean="0"/>
              <a:t> </a:t>
            </a:r>
            <a:r>
              <a:rPr lang="fr-FR" sz="2000" dirty="0" err="1" smtClean="0"/>
              <a:t>does</a:t>
            </a:r>
            <a:r>
              <a:rPr lang="fr-FR" sz="2000" dirty="0" smtClean="0"/>
              <a:t> not </a:t>
            </a:r>
            <a:r>
              <a:rPr lang="fr-FR" sz="2000" dirty="0" err="1" smtClean="0"/>
              <a:t>mean</a:t>
            </a:r>
            <a:r>
              <a:rPr lang="fr-FR" sz="2000" dirty="0" smtClean="0"/>
              <a:t> </a:t>
            </a:r>
            <a:r>
              <a:rPr lang="fr-FR" sz="2000" dirty="0" err="1" smtClean="0"/>
              <a:t>that</a:t>
            </a:r>
            <a:r>
              <a:rPr lang="fr-FR" sz="2000" dirty="0" smtClean="0"/>
              <a:t> the second </a:t>
            </a:r>
            <a:r>
              <a:rPr lang="fr-FR" sz="2000" dirty="0" err="1" smtClean="0"/>
              <a:t>applicant</a:t>
            </a:r>
            <a:r>
              <a:rPr lang="fr-FR" sz="2000" dirty="0" smtClean="0"/>
              <a:t> has been </a:t>
            </a:r>
            <a:r>
              <a:rPr lang="fr-FR" sz="2000" dirty="0" err="1" smtClean="0"/>
              <a:t>under</a:t>
            </a:r>
            <a:r>
              <a:rPr lang="fr-FR" sz="2000" dirty="0" smtClean="0"/>
              <a:t> </a:t>
            </a:r>
            <a:r>
              <a:rPr lang="fr-FR" sz="2000" dirty="0" err="1" smtClean="0"/>
              <a:t>religious</a:t>
            </a:r>
            <a:r>
              <a:rPr lang="fr-FR" sz="2000" dirty="0" smtClean="0"/>
              <a:t> </a:t>
            </a:r>
            <a:r>
              <a:rPr lang="fr-FR" sz="2000" dirty="0" err="1" smtClean="0"/>
              <a:t>indoctrination</a:t>
            </a:r>
            <a:r>
              <a:rPr lang="fr-FR" sz="2000" dirty="0" smtClean="0"/>
              <a:t> in </a:t>
            </a:r>
            <a:r>
              <a:rPr lang="fr-FR" sz="2000" dirty="0" err="1" smtClean="0"/>
              <a:t>breach</a:t>
            </a:r>
            <a:r>
              <a:rPr lang="fr-FR" sz="2000" dirty="0" smtClean="0"/>
              <a:t> of Article 9 of the Convention. »</a:t>
            </a:r>
          </a:p>
          <a:p>
            <a:pPr marL="320040" lvl="1" indent="0">
              <a:buNone/>
            </a:pPr>
            <a:endParaRPr lang="fr-FR" dirty="0"/>
          </a:p>
        </p:txBody>
      </p:sp>
      <p:sp>
        <p:nvSpPr>
          <p:cNvPr id="3" name="Titre 2"/>
          <p:cNvSpPr>
            <a:spLocks noGrp="1"/>
          </p:cNvSpPr>
          <p:nvPr>
            <p:ph type="title"/>
          </p:nvPr>
        </p:nvSpPr>
        <p:spPr/>
        <p:txBody>
          <a:bodyPr/>
          <a:lstStyle/>
          <a:p>
            <a:r>
              <a:rPr lang="fr-FR" dirty="0" smtClean="0"/>
              <a:t>III. Evolution of State </a:t>
            </a:r>
            <a:r>
              <a:rPr lang="fr-FR" dirty="0" err="1" smtClean="0"/>
              <a:t>neutrality</a:t>
            </a:r>
            <a:r>
              <a:rPr lang="fr-FR" dirty="0" smtClean="0"/>
              <a:t> in the </a:t>
            </a:r>
            <a:r>
              <a:rPr lang="fr-FR" dirty="0" err="1" smtClean="0"/>
              <a:t>ECHR’s</a:t>
            </a:r>
            <a:r>
              <a:rPr lang="fr-FR" dirty="0" smtClean="0"/>
              <a:t> case </a:t>
            </a:r>
            <a:r>
              <a:rPr lang="fr-FR" dirty="0" err="1" smtClean="0"/>
              <a:t>law</a:t>
            </a:r>
            <a:endParaRPr lang="fr-FR" dirty="0"/>
          </a:p>
        </p:txBody>
      </p:sp>
    </p:spTree>
    <p:extLst>
      <p:ext uri="{BB962C8B-B14F-4D97-AF65-F5344CB8AC3E}">
        <p14:creationId xmlns:p14="http://schemas.microsoft.com/office/powerpoint/2010/main" val="1011128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r>
              <a:rPr lang="fr-FR" sz="2400" dirty="0"/>
              <a:t>2</a:t>
            </a:r>
            <a:r>
              <a:rPr lang="fr-FR" sz="2400" dirty="0" smtClean="0"/>
              <a:t>) Second phase : </a:t>
            </a:r>
            <a:r>
              <a:rPr lang="fr-FR" sz="2400" dirty="0" err="1" smtClean="0"/>
              <a:t>neutrality</a:t>
            </a:r>
            <a:r>
              <a:rPr lang="fr-FR" sz="2400" dirty="0" smtClean="0"/>
              <a:t> as absence of </a:t>
            </a:r>
            <a:r>
              <a:rPr lang="fr-FR" sz="2400" dirty="0" err="1" smtClean="0"/>
              <a:t>preference</a:t>
            </a:r>
            <a:endParaRPr lang="fr-FR" sz="2400" dirty="0" smtClean="0"/>
          </a:p>
          <a:p>
            <a:pPr marL="320040" lvl="1" indent="0">
              <a:buNone/>
            </a:pPr>
            <a:endParaRPr lang="fr-FR" dirty="0" smtClean="0"/>
          </a:p>
          <a:p>
            <a:pPr marL="320040" lvl="1" indent="0">
              <a:buNone/>
            </a:pPr>
            <a:r>
              <a:rPr lang="fr-FR" sz="2000" i="1" dirty="0" err="1" smtClean="0"/>
              <a:t>Folgero</a:t>
            </a:r>
            <a:r>
              <a:rPr lang="fr-FR" sz="2000" i="1" dirty="0" smtClean="0"/>
              <a:t> and </a:t>
            </a:r>
            <a:r>
              <a:rPr lang="fr-FR" sz="2000" i="1" dirty="0" err="1" smtClean="0"/>
              <a:t>others</a:t>
            </a:r>
            <a:r>
              <a:rPr lang="fr-FR" sz="2000" i="1" dirty="0" smtClean="0"/>
              <a:t> v. </a:t>
            </a:r>
            <a:r>
              <a:rPr lang="fr-FR" sz="2000" i="1" dirty="0" err="1" smtClean="0"/>
              <a:t>Norway</a:t>
            </a:r>
            <a:r>
              <a:rPr lang="fr-FR" sz="2000" dirty="0" smtClean="0"/>
              <a:t> (2007) (Grand </a:t>
            </a:r>
            <a:r>
              <a:rPr lang="fr-FR" sz="2000" dirty="0" err="1" smtClean="0"/>
              <a:t>Chamber</a:t>
            </a:r>
            <a:r>
              <a:rPr lang="fr-FR" sz="2000" dirty="0" smtClean="0"/>
              <a:t>) : </a:t>
            </a:r>
          </a:p>
          <a:p>
            <a:pPr marL="320040" lvl="1" indent="0">
              <a:buNone/>
            </a:pPr>
            <a:r>
              <a:rPr lang="fr-FR" dirty="0" smtClean="0"/>
              <a:t>« the </a:t>
            </a:r>
            <a:r>
              <a:rPr lang="fr-FR" dirty="0" err="1"/>
              <a:t>fact</a:t>
            </a:r>
            <a:r>
              <a:rPr lang="fr-FR" dirty="0"/>
              <a:t> </a:t>
            </a:r>
            <a:r>
              <a:rPr lang="fr-FR" dirty="0" err="1"/>
              <a:t>that</a:t>
            </a:r>
            <a:r>
              <a:rPr lang="fr-FR" dirty="0"/>
              <a:t> </a:t>
            </a:r>
            <a:r>
              <a:rPr lang="fr-FR" dirty="0" err="1"/>
              <a:t>knowledge</a:t>
            </a:r>
            <a:r>
              <a:rPr lang="fr-FR" dirty="0"/>
              <a:t> about </a:t>
            </a:r>
            <a:r>
              <a:rPr lang="fr-FR" dirty="0" err="1"/>
              <a:t>Christianity</a:t>
            </a:r>
            <a:r>
              <a:rPr lang="fr-FR" dirty="0"/>
              <a:t> </a:t>
            </a:r>
            <a:r>
              <a:rPr lang="fr-FR" dirty="0" err="1"/>
              <a:t>represented</a:t>
            </a:r>
            <a:r>
              <a:rPr lang="fr-FR" dirty="0"/>
              <a:t> a </a:t>
            </a:r>
            <a:r>
              <a:rPr lang="fr-FR" dirty="0" err="1"/>
              <a:t>greater</a:t>
            </a:r>
            <a:r>
              <a:rPr lang="fr-FR" dirty="0"/>
              <a:t> part of the Curriculum for </a:t>
            </a:r>
            <a:r>
              <a:rPr lang="fr-FR" dirty="0" err="1"/>
              <a:t>primary</a:t>
            </a:r>
            <a:r>
              <a:rPr lang="fr-FR" dirty="0"/>
              <a:t> and </a:t>
            </a:r>
            <a:r>
              <a:rPr lang="fr-FR" dirty="0" err="1"/>
              <a:t>lower</a:t>
            </a:r>
            <a:r>
              <a:rPr lang="fr-FR" dirty="0"/>
              <a:t> </a:t>
            </a:r>
            <a:r>
              <a:rPr lang="fr-FR" dirty="0" err="1"/>
              <a:t>secondary</a:t>
            </a:r>
            <a:r>
              <a:rPr lang="fr-FR" dirty="0"/>
              <a:t> </a:t>
            </a:r>
            <a:r>
              <a:rPr lang="fr-FR" dirty="0" err="1"/>
              <a:t>schools</a:t>
            </a:r>
            <a:r>
              <a:rPr lang="fr-FR" dirty="0"/>
              <a:t> </a:t>
            </a:r>
            <a:r>
              <a:rPr lang="fr-FR" dirty="0" err="1"/>
              <a:t>than</a:t>
            </a:r>
            <a:r>
              <a:rPr lang="fr-FR" dirty="0"/>
              <a:t> </a:t>
            </a:r>
            <a:r>
              <a:rPr lang="fr-FR" dirty="0" err="1"/>
              <a:t>knowledge</a:t>
            </a:r>
            <a:r>
              <a:rPr lang="fr-FR" dirty="0"/>
              <a:t> about </a:t>
            </a:r>
            <a:r>
              <a:rPr lang="fr-FR" dirty="0" err="1"/>
              <a:t>other</a:t>
            </a:r>
            <a:r>
              <a:rPr lang="fr-FR" dirty="0"/>
              <a:t> religions and philosophies </a:t>
            </a:r>
            <a:r>
              <a:rPr lang="fr-FR" dirty="0" err="1"/>
              <a:t>cannot</a:t>
            </a:r>
            <a:r>
              <a:rPr lang="fr-FR" dirty="0"/>
              <a:t>, in the </a:t>
            </a:r>
            <a:r>
              <a:rPr lang="fr-FR" dirty="0" err="1"/>
              <a:t>Court’s</a:t>
            </a:r>
            <a:r>
              <a:rPr lang="fr-FR" dirty="0"/>
              <a:t> opinion, of </a:t>
            </a:r>
            <a:r>
              <a:rPr lang="fr-FR" dirty="0" err="1"/>
              <a:t>its</a:t>
            </a:r>
            <a:r>
              <a:rPr lang="fr-FR" dirty="0"/>
              <a:t> </a:t>
            </a:r>
            <a:r>
              <a:rPr lang="fr-FR" dirty="0" err="1"/>
              <a:t>own</a:t>
            </a:r>
            <a:r>
              <a:rPr lang="fr-FR" dirty="0"/>
              <a:t> </a:t>
            </a:r>
            <a:r>
              <a:rPr lang="fr-FR" dirty="0" err="1"/>
              <a:t>be</a:t>
            </a:r>
            <a:r>
              <a:rPr lang="fr-FR" dirty="0"/>
              <a:t> </a:t>
            </a:r>
            <a:r>
              <a:rPr lang="fr-FR" dirty="0" err="1"/>
              <a:t>viewed</a:t>
            </a:r>
            <a:r>
              <a:rPr lang="fr-FR" dirty="0"/>
              <a:t> as a </a:t>
            </a:r>
            <a:r>
              <a:rPr lang="fr-FR" dirty="0" err="1"/>
              <a:t>departure</a:t>
            </a:r>
            <a:r>
              <a:rPr lang="fr-FR" dirty="0"/>
              <a:t> </a:t>
            </a:r>
            <a:r>
              <a:rPr lang="fr-FR" dirty="0" err="1"/>
              <a:t>from</a:t>
            </a:r>
            <a:r>
              <a:rPr lang="fr-FR" dirty="0"/>
              <a:t> the </a:t>
            </a:r>
            <a:r>
              <a:rPr lang="fr-FR" dirty="0" err="1"/>
              <a:t>principles</a:t>
            </a:r>
            <a:r>
              <a:rPr lang="fr-FR" dirty="0"/>
              <a:t> of </a:t>
            </a:r>
            <a:r>
              <a:rPr lang="fr-FR" dirty="0" err="1"/>
              <a:t>pluralism</a:t>
            </a:r>
            <a:r>
              <a:rPr lang="fr-FR" dirty="0"/>
              <a:t> and </a:t>
            </a:r>
            <a:r>
              <a:rPr lang="fr-FR" dirty="0" err="1"/>
              <a:t>objectivity</a:t>
            </a:r>
            <a:r>
              <a:rPr lang="fr-FR" dirty="0"/>
              <a:t> </a:t>
            </a:r>
            <a:r>
              <a:rPr lang="fr-FR" dirty="0" err="1"/>
              <a:t>amounting</a:t>
            </a:r>
            <a:r>
              <a:rPr lang="fr-FR" dirty="0"/>
              <a:t> to </a:t>
            </a:r>
            <a:r>
              <a:rPr lang="fr-FR" dirty="0" err="1"/>
              <a:t>indoctrination</a:t>
            </a:r>
            <a:r>
              <a:rPr lang="fr-FR" dirty="0"/>
              <a:t> </a:t>
            </a:r>
            <a:r>
              <a:rPr lang="fr-FR" dirty="0" smtClean="0"/>
              <a:t>(…)</a:t>
            </a:r>
            <a:r>
              <a:rPr lang="fr-FR" dirty="0"/>
              <a:t>. In </a:t>
            </a:r>
            <a:r>
              <a:rPr lang="fr-FR" dirty="0" err="1"/>
              <a:t>view</a:t>
            </a:r>
            <a:r>
              <a:rPr lang="fr-FR" dirty="0"/>
              <a:t> of the place </a:t>
            </a:r>
            <a:r>
              <a:rPr lang="fr-FR" dirty="0" err="1"/>
              <a:t>occupied</a:t>
            </a:r>
            <a:r>
              <a:rPr lang="fr-FR" dirty="0"/>
              <a:t> by </a:t>
            </a:r>
            <a:r>
              <a:rPr lang="fr-FR" dirty="0" err="1"/>
              <a:t>Christianity</a:t>
            </a:r>
            <a:r>
              <a:rPr lang="fr-FR" dirty="0"/>
              <a:t> in the national </a:t>
            </a:r>
            <a:r>
              <a:rPr lang="fr-FR" dirty="0" err="1"/>
              <a:t>history</a:t>
            </a:r>
            <a:r>
              <a:rPr lang="fr-FR" dirty="0"/>
              <a:t> and tradition of the </a:t>
            </a:r>
            <a:r>
              <a:rPr lang="fr-FR" dirty="0" err="1"/>
              <a:t>respondent</a:t>
            </a:r>
            <a:r>
              <a:rPr lang="fr-FR" dirty="0"/>
              <a:t> State, </a:t>
            </a:r>
            <a:r>
              <a:rPr lang="fr-FR" dirty="0" err="1"/>
              <a:t>this</a:t>
            </a:r>
            <a:r>
              <a:rPr lang="fr-FR" dirty="0"/>
              <a:t> must </a:t>
            </a:r>
            <a:r>
              <a:rPr lang="fr-FR" dirty="0" err="1"/>
              <a:t>be</a:t>
            </a:r>
            <a:r>
              <a:rPr lang="fr-FR" dirty="0"/>
              <a:t> </a:t>
            </a:r>
            <a:r>
              <a:rPr lang="fr-FR" dirty="0" err="1"/>
              <a:t>regarded</a:t>
            </a:r>
            <a:r>
              <a:rPr lang="fr-FR" dirty="0"/>
              <a:t> as </a:t>
            </a:r>
            <a:r>
              <a:rPr lang="fr-FR" dirty="0" err="1"/>
              <a:t>falling</a:t>
            </a:r>
            <a:r>
              <a:rPr lang="fr-FR" dirty="0"/>
              <a:t> </a:t>
            </a:r>
            <a:r>
              <a:rPr lang="fr-FR" dirty="0" err="1"/>
              <a:t>within</a:t>
            </a:r>
            <a:r>
              <a:rPr lang="fr-FR" dirty="0"/>
              <a:t> the </a:t>
            </a:r>
            <a:r>
              <a:rPr lang="fr-FR" dirty="0" err="1"/>
              <a:t>respondent</a:t>
            </a:r>
            <a:r>
              <a:rPr lang="fr-FR" dirty="0"/>
              <a:t> </a:t>
            </a:r>
            <a:r>
              <a:rPr lang="fr-FR" dirty="0" err="1"/>
              <a:t>State’s</a:t>
            </a:r>
            <a:r>
              <a:rPr lang="fr-FR" dirty="0"/>
              <a:t> </a:t>
            </a:r>
            <a:r>
              <a:rPr lang="fr-FR" dirty="0" err="1"/>
              <a:t>margin</a:t>
            </a:r>
            <a:r>
              <a:rPr lang="fr-FR" dirty="0"/>
              <a:t> of </a:t>
            </a:r>
            <a:r>
              <a:rPr lang="fr-FR" dirty="0" err="1"/>
              <a:t>appreciation</a:t>
            </a:r>
            <a:r>
              <a:rPr lang="fr-FR" dirty="0"/>
              <a:t> in planning and setting the curriculum</a:t>
            </a:r>
            <a:r>
              <a:rPr lang="fr-FR" dirty="0" smtClean="0"/>
              <a:t>. » (§89)</a:t>
            </a:r>
          </a:p>
          <a:p>
            <a:pPr marL="320040" lvl="1" indent="0">
              <a:buNone/>
            </a:pPr>
            <a:endParaRPr lang="fr-FR" sz="2000" dirty="0" smtClean="0"/>
          </a:p>
          <a:p>
            <a:pPr marL="320040" lvl="1" indent="0">
              <a:buNone/>
            </a:pPr>
            <a:endParaRPr lang="fr-FR" dirty="0"/>
          </a:p>
        </p:txBody>
      </p:sp>
      <p:sp>
        <p:nvSpPr>
          <p:cNvPr id="3" name="Titre 2"/>
          <p:cNvSpPr>
            <a:spLocks noGrp="1"/>
          </p:cNvSpPr>
          <p:nvPr>
            <p:ph type="title"/>
          </p:nvPr>
        </p:nvSpPr>
        <p:spPr/>
        <p:txBody>
          <a:bodyPr/>
          <a:lstStyle/>
          <a:p>
            <a:r>
              <a:rPr lang="fr-FR" dirty="0" smtClean="0"/>
              <a:t>III. Evolution of State </a:t>
            </a:r>
            <a:r>
              <a:rPr lang="fr-FR" dirty="0" err="1" smtClean="0"/>
              <a:t>neutrality</a:t>
            </a:r>
            <a:r>
              <a:rPr lang="fr-FR" dirty="0" smtClean="0"/>
              <a:t> in the </a:t>
            </a:r>
            <a:r>
              <a:rPr lang="fr-FR" dirty="0" err="1" smtClean="0"/>
              <a:t>ECHR’s</a:t>
            </a:r>
            <a:r>
              <a:rPr lang="fr-FR" dirty="0" smtClean="0"/>
              <a:t> case </a:t>
            </a:r>
            <a:r>
              <a:rPr lang="fr-FR" dirty="0" err="1" smtClean="0"/>
              <a:t>law</a:t>
            </a:r>
            <a:endParaRPr lang="fr-FR" dirty="0"/>
          </a:p>
        </p:txBody>
      </p:sp>
    </p:spTree>
    <p:extLst>
      <p:ext uri="{BB962C8B-B14F-4D97-AF65-F5344CB8AC3E}">
        <p14:creationId xmlns:p14="http://schemas.microsoft.com/office/powerpoint/2010/main" val="1479709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lnSpcReduction="10000"/>
          </a:bodyPr>
          <a:lstStyle/>
          <a:p>
            <a:pPr marL="320040" lvl="1" indent="0">
              <a:buNone/>
            </a:pPr>
            <a:r>
              <a:rPr lang="fr-FR" sz="2000" i="1" dirty="0" err="1" smtClean="0"/>
              <a:t>Folgero</a:t>
            </a:r>
            <a:r>
              <a:rPr lang="fr-FR" sz="2000" i="1" dirty="0" smtClean="0"/>
              <a:t> and </a:t>
            </a:r>
            <a:r>
              <a:rPr lang="fr-FR" sz="2000" i="1" dirty="0" err="1" smtClean="0"/>
              <a:t>others</a:t>
            </a:r>
            <a:r>
              <a:rPr lang="fr-FR" sz="2000" i="1" dirty="0" smtClean="0"/>
              <a:t> v. </a:t>
            </a:r>
            <a:r>
              <a:rPr lang="fr-FR" sz="2000" i="1" dirty="0" err="1" smtClean="0"/>
              <a:t>Norway</a:t>
            </a:r>
            <a:r>
              <a:rPr lang="fr-FR" sz="2000" dirty="0" smtClean="0"/>
              <a:t> (2007) (Grand </a:t>
            </a:r>
            <a:r>
              <a:rPr lang="fr-FR" sz="2000" dirty="0" err="1" smtClean="0"/>
              <a:t>Chamber</a:t>
            </a:r>
            <a:r>
              <a:rPr lang="fr-FR" sz="2000" dirty="0" smtClean="0"/>
              <a:t>) : </a:t>
            </a:r>
          </a:p>
          <a:p>
            <a:pPr marL="320040" lvl="1" indent="0">
              <a:buNone/>
            </a:pPr>
            <a:r>
              <a:rPr lang="fr-FR" sz="2000" dirty="0" smtClean="0"/>
              <a:t>« </a:t>
            </a:r>
            <a:r>
              <a:rPr lang="fr-FR" sz="2000" dirty="0" err="1" smtClean="0"/>
              <a:t>However</a:t>
            </a:r>
            <a:r>
              <a:rPr lang="fr-FR" sz="2000" dirty="0"/>
              <a:t>, the Court observes </a:t>
            </a:r>
            <a:r>
              <a:rPr lang="fr-FR" sz="2000" dirty="0" err="1"/>
              <a:t>that</a:t>
            </a:r>
            <a:r>
              <a:rPr lang="fr-FR" sz="2000" dirty="0"/>
              <a:t>, </a:t>
            </a:r>
            <a:r>
              <a:rPr lang="fr-FR" sz="2000" dirty="0" err="1"/>
              <a:t>while</a:t>
            </a:r>
            <a:r>
              <a:rPr lang="fr-FR" sz="2000" dirty="0"/>
              <a:t> stress </a:t>
            </a:r>
            <a:r>
              <a:rPr lang="fr-FR" sz="2000" dirty="0" err="1"/>
              <a:t>was</a:t>
            </a:r>
            <a:r>
              <a:rPr lang="fr-FR" sz="2000" dirty="0"/>
              <a:t> laid on the </a:t>
            </a:r>
            <a:r>
              <a:rPr lang="fr-FR" sz="2000" dirty="0" err="1"/>
              <a:t>teaching</a:t>
            </a:r>
            <a:r>
              <a:rPr lang="fr-FR" sz="2000" dirty="0"/>
              <a:t> </a:t>
            </a:r>
            <a:r>
              <a:rPr lang="fr-FR" sz="2000" dirty="0" err="1"/>
              <a:t>being</a:t>
            </a:r>
            <a:r>
              <a:rPr lang="fr-FR" sz="2000" dirty="0"/>
              <a:t> </a:t>
            </a:r>
            <a:r>
              <a:rPr lang="fr-FR" sz="2000" dirty="0" err="1"/>
              <a:t>knowledge-based</a:t>
            </a:r>
            <a:r>
              <a:rPr lang="fr-FR" sz="2000" dirty="0"/>
              <a:t>, section 2-4(3) </a:t>
            </a:r>
            <a:r>
              <a:rPr lang="fr-FR" sz="2000" dirty="0" err="1"/>
              <a:t>provided</a:t>
            </a:r>
            <a:r>
              <a:rPr lang="fr-FR" sz="2000" dirty="0"/>
              <a:t> </a:t>
            </a:r>
            <a:r>
              <a:rPr lang="fr-FR" sz="2000" dirty="0" err="1"/>
              <a:t>that</a:t>
            </a:r>
            <a:r>
              <a:rPr lang="fr-FR" sz="2000" dirty="0"/>
              <a:t> the </a:t>
            </a:r>
            <a:r>
              <a:rPr lang="fr-FR" sz="2000" dirty="0" err="1"/>
              <a:t>teaching</a:t>
            </a:r>
            <a:r>
              <a:rPr lang="fr-FR" sz="2000" dirty="0"/>
              <a:t> </a:t>
            </a:r>
            <a:r>
              <a:rPr lang="fr-FR" sz="2000" dirty="0" err="1"/>
              <a:t>should</a:t>
            </a:r>
            <a:r>
              <a:rPr lang="fr-FR" sz="2000" dirty="0"/>
              <a:t>, </a:t>
            </a:r>
            <a:r>
              <a:rPr lang="fr-FR" sz="2000" dirty="0" err="1"/>
              <a:t>subject</a:t>
            </a:r>
            <a:r>
              <a:rPr lang="fr-FR" sz="2000" dirty="0"/>
              <a:t> to the parents’ agreement and </a:t>
            </a:r>
            <a:r>
              <a:rPr lang="fr-FR" sz="2000" dirty="0" err="1"/>
              <a:t>cooperation</a:t>
            </a:r>
            <a:r>
              <a:rPr lang="fr-FR" sz="2000" dirty="0"/>
              <a:t>, </a:t>
            </a:r>
            <a:r>
              <a:rPr lang="fr-FR" sz="2000" dirty="0" err="1"/>
              <a:t>take</a:t>
            </a:r>
            <a:r>
              <a:rPr lang="fr-FR" sz="2000" dirty="0"/>
              <a:t> as a </a:t>
            </a:r>
            <a:r>
              <a:rPr lang="fr-FR" sz="2000" dirty="0" err="1"/>
              <a:t>starting</a:t>
            </a:r>
            <a:r>
              <a:rPr lang="fr-FR" sz="2000" dirty="0"/>
              <a:t>-point the Christian </a:t>
            </a:r>
            <a:r>
              <a:rPr lang="fr-FR" sz="2000" dirty="0" err="1"/>
              <a:t>object</a:t>
            </a:r>
            <a:r>
              <a:rPr lang="fr-FR" sz="2000" dirty="0"/>
              <a:t> clause in section 1-2(1), </a:t>
            </a:r>
            <a:r>
              <a:rPr lang="fr-FR" sz="2000" dirty="0" err="1"/>
              <a:t>according</a:t>
            </a:r>
            <a:r>
              <a:rPr lang="fr-FR" sz="2000" dirty="0"/>
              <a:t> to </a:t>
            </a:r>
            <a:r>
              <a:rPr lang="fr-FR" sz="2000" dirty="0" err="1"/>
              <a:t>which</a:t>
            </a:r>
            <a:r>
              <a:rPr lang="fr-FR" sz="2000" dirty="0"/>
              <a:t> the </a:t>
            </a:r>
            <a:r>
              <a:rPr lang="fr-FR" sz="2000" dirty="0" err="1"/>
              <a:t>object</a:t>
            </a:r>
            <a:r>
              <a:rPr lang="fr-FR" sz="2000" dirty="0"/>
              <a:t> of </a:t>
            </a:r>
            <a:r>
              <a:rPr lang="fr-FR" sz="2000" dirty="0" err="1"/>
              <a:t>primary</a:t>
            </a:r>
            <a:r>
              <a:rPr lang="fr-FR" sz="2000" dirty="0"/>
              <a:t> and </a:t>
            </a:r>
            <a:r>
              <a:rPr lang="fr-FR" sz="2000" dirty="0" err="1"/>
              <a:t>lower</a:t>
            </a:r>
            <a:r>
              <a:rPr lang="fr-FR" sz="2000" dirty="0"/>
              <a:t> </a:t>
            </a:r>
            <a:r>
              <a:rPr lang="fr-FR" sz="2000" dirty="0" err="1"/>
              <a:t>secondary</a:t>
            </a:r>
            <a:r>
              <a:rPr lang="fr-FR" sz="2000" dirty="0"/>
              <a:t> </a:t>
            </a:r>
            <a:r>
              <a:rPr lang="fr-FR" sz="2000" dirty="0" err="1"/>
              <a:t>education</a:t>
            </a:r>
            <a:r>
              <a:rPr lang="fr-FR" sz="2000" dirty="0"/>
              <a:t> </a:t>
            </a:r>
            <a:r>
              <a:rPr lang="fr-FR" sz="2000" dirty="0" err="1"/>
              <a:t>was</a:t>
            </a:r>
            <a:r>
              <a:rPr lang="fr-FR" sz="2000" dirty="0"/>
              <a:t> to help </a:t>
            </a:r>
            <a:r>
              <a:rPr lang="fr-FR" sz="2000" dirty="0" err="1"/>
              <a:t>give</a:t>
            </a:r>
            <a:r>
              <a:rPr lang="fr-FR" sz="2000" dirty="0"/>
              <a:t> </a:t>
            </a:r>
            <a:r>
              <a:rPr lang="fr-FR" sz="2000" dirty="0" err="1"/>
              <a:t>pupils</a:t>
            </a:r>
            <a:r>
              <a:rPr lang="fr-FR" sz="2000" dirty="0"/>
              <a:t> a Christian and moral </a:t>
            </a:r>
            <a:r>
              <a:rPr lang="fr-FR" sz="2000" dirty="0" err="1" smtClean="0"/>
              <a:t>upbringing</a:t>
            </a:r>
            <a:r>
              <a:rPr lang="fr-FR" sz="2000" dirty="0" smtClean="0"/>
              <a:t>. » (§90) </a:t>
            </a:r>
          </a:p>
          <a:p>
            <a:pPr marL="320040" lvl="1" indent="0">
              <a:buNone/>
            </a:pPr>
            <a:r>
              <a:rPr lang="fr-FR" sz="2000" dirty="0" smtClean="0"/>
              <a:t>« </a:t>
            </a:r>
            <a:r>
              <a:rPr lang="fr-FR" sz="2000" dirty="0" err="1" smtClean="0"/>
              <a:t>Thus</a:t>
            </a:r>
            <a:r>
              <a:rPr lang="fr-FR" sz="2000" dirty="0"/>
              <a:t>, </a:t>
            </a:r>
            <a:r>
              <a:rPr lang="fr-FR" sz="2000" dirty="0" err="1"/>
              <a:t>when</a:t>
            </a:r>
            <a:r>
              <a:rPr lang="fr-FR" sz="2000" dirty="0"/>
              <a:t> </a:t>
            </a:r>
            <a:r>
              <a:rPr lang="fr-FR" sz="2000" dirty="0" err="1"/>
              <a:t>seen</a:t>
            </a:r>
            <a:r>
              <a:rPr lang="fr-FR" sz="2000" dirty="0"/>
              <a:t> </a:t>
            </a:r>
            <a:r>
              <a:rPr lang="fr-FR" sz="2000" dirty="0" err="1"/>
              <a:t>together</a:t>
            </a:r>
            <a:r>
              <a:rPr lang="fr-FR" sz="2000" dirty="0"/>
              <a:t> </a:t>
            </a:r>
            <a:r>
              <a:rPr lang="fr-FR" sz="2000" dirty="0" err="1"/>
              <a:t>with</a:t>
            </a:r>
            <a:r>
              <a:rPr lang="fr-FR" sz="2000" dirty="0"/>
              <a:t> the Christian </a:t>
            </a:r>
            <a:r>
              <a:rPr lang="fr-FR" sz="2000" dirty="0" err="1"/>
              <a:t>object</a:t>
            </a:r>
            <a:r>
              <a:rPr lang="fr-FR" sz="2000" dirty="0"/>
              <a:t> clause, the description of the contents and the </a:t>
            </a:r>
            <a:r>
              <a:rPr lang="fr-FR" sz="2000" dirty="0" err="1"/>
              <a:t>aims</a:t>
            </a:r>
            <a:r>
              <a:rPr lang="fr-FR" sz="2000" dirty="0"/>
              <a:t> of the KRL </a:t>
            </a:r>
            <a:r>
              <a:rPr lang="fr-FR" sz="2000" dirty="0" err="1"/>
              <a:t>subject</a:t>
            </a:r>
            <a:r>
              <a:rPr lang="fr-FR" sz="2000" dirty="0"/>
              <a:t> set out in section 2-4 of the Education </a:t>
            </a:r>
            <a:r>
              <a:rPr lang="fr-FR" sz="2000" dirty="0" err="1"/>
              <a:t>Act</a:t>
            </a:r>
            <a:r>
              <a:rPr lang="fr-FR" sz="2000" dirty="0"/>
              <a:t> 1998 and </a:t>
            </a:r>
            <a:r>
              <a:rPr lang="fr-FR" sz="2000" dirty="0" err="1"/>
              <a:t>other</a:t>
            </a:r>
            <a:r>
              <a:rPr lang="fr-FR" sz="2000" dirty="0"/>
              <a:t> </a:t>
            </a:r>
            <a:r>
              <a:rPr lang="fr-FR" sz="2000" dirty="0" err="1"/>
              <a:t>texts</a:t>
            </a:r>
            <a:r>
              <a:rPr lang="fr-FR" sz="2000" dirty="0"/>
              <a:t> </a:t>
            </a:r>
            <a:r>
              <a:rPr lang="fr-FR" sz="2000" dirty="0" err="1"/>
              <a:t>forming</a:t>
            </a:r>
            <a:r>
              <a:rPr lang="fr-FR" sz="2000" dirty="0"/>
              <a:t> part of the </a:t>
            </a:r>
            <a:r>
              <a:rPr lang="fr-FR" sz="2000" dirty="0" err="1"/>
              <a:t>legislative</a:t>
            </a:r>
            <a:r>
              <a:rPr lang="fr-FR" sz="2000" dirty="0"/>
              <a:t> </a:t>
            </a:r>
            <a:r>
              <a:rPr lang="fr-FR" sz="2000" dirty="0" err="1"/>
              <a:t>framework</a:t>
            </a:r>
            <a:r>
              <a:rPr lang="fr-FR" sz="2000" dirty="0"/>
              <a:t> </a:t>
            </a:r>
            <a:r>
              <a:rPr lang="fr-FR" sz="2000" dirty="0" err="1"/>
              <a:t>suggest</a:t>
            </a:r>
            <a:r>
              <a:rPr lang="fr-FR" sz="2000" dirty="0"/>
              <a:t> </a:t>
            </a:r>
            <a:r>
              <a:rPr lang="fr-FR" sz="2000" dirty="0" err="1"/>
              <a:t>that</a:t>
            </a:r>
            <a:r>
              <a:rPr lang="fr-FR" sz="2000" dirty="0"/>
              <a:t> </a:t>
            </a:r>
            <a:r>
              <a:rPr lang="fr-FR" sz="2000" u="sng" dirty="0"/>
              <a:t>not </a:t>
            </a:r>
            <a:r>
              <a:rPr lang="fr-FR" sz="2000" u="sng" dirty="0" err="1"/>
              <a:t>only</a:t>
            </a:r>
            <a:r>
              <a:rPr lang="fr-FR" sz="2000" u="sng" dirty="0"/>
              <a:t> quantitative but </a:t>
            </a:r>
            <a:r>
              <a:rPr lang="fr-FR" sz="2000" u="sng" dirty="0" err="1"/>
              <a:t>even</a:t>
            </a:r>
            <a:r>
              <a:rPr lang="fr-FR" sz="2000" u="sng" dirty="0"/>
              <a:t> qualitative </a:t>
            </a:r>
            <a:r>
              <a:rPr lang="fr-FR" sz="2000" u="sng" dirty="0" err="1"/>
              <a:t>differences</a:t>
            </a:r>
            <a:r>
              <a:rPr lang="fr-FR" sz="2000" u="sng" dirty="0"/>
              <a:t> </a:t>
            </a:r>
            <a:r>
              <a:rPr lang="fr-FR" sz="2000" u="sng" dirty="0" err="1"/>
              <a:t>applied</a:t>
            </a:r>
            <a:r>
              <a:rPr lang="fr-FR" sz="2000" u="sng" dirty="0"/>
              <a:t> to the </a:t>
            </a:r>
            <a:r>
              <a:rPr lang="fr-FR" sz="2000" u="sng" dirty="0" err="1"/>
              <a:t>teaching</a:t>
            </a:r>
            <a:r>
              <a:rPr lang="fr-FR" sz="2000" u="sng" dirty="0"/>
              <a:t> of </a:t>
            </a:r>
            <a:r>
              <a:rPr lang="fr-FR" sz="2000" u="sng" dirty="0" err="1"/>
              <a:t>Christianity</a:t>
            </a:r>
            <a:r>
              <a:rPr lang="fr-FR" sz="2000" u="sng" dirty="0"/>
              <a:t> </a:t>
            </a:r>
            <a:r>
              <a:rPr lang="fr-FR" sz="2000" dirty="0"/>
              <a:t>as </a:t>
            </a:r>
            <a:r>
              <a:rPr lang="fr-FR" sz="2000" dirty="0" err="1"/>
              <a:t>compared</a:t>
            </a:r>
            <a:r>
              <a:rPr lang="fr-FR" sz="2000" dirty="0"/>
              <a:t> to </a:t>
            </a:r>
            <a:r>
              <a:rPr lang="fr-FR" sz="2000" dirty="0" err="1"/>
              <a:t>that</a:t>
            </a:r>
            <a:r>
              <a:rPr lang="fr-FR" sz="2000" dirty="0"/>
              <a:t> of </a:t>
            </a:r>
            <a:r>
              <a:rPr lang="fr-FR" sz="2000" dirty="0" err="1"/>
              <a:t>other</a:t>
            </a:r>
            <a:r>
              <a:rPr lang="fr-FR" sz="2000" dirty="0"/>
              <a:t> religions and philosophies</a:t>
            </a:r>
            <a:r>
              <a:rPr lang="fr-FR" sz="2000" dirty="0" smtClean="0"/>
              <a:t>. » (§95)</a:t>
            </a:r>
          </a:p>
          <a:p>
            <a:pPr marL="320040" lvl="1" indent="0">
              <a:buNone/>
            </a:pPr>
            <a:endParaRPr lang="fr-FR" dirty="0"/>
          </a:p>
        </p:txBody>
      </p:sp>
      <p:sp>
        <p:nvSpPr>
          <p:cNvPr id="3" name="Titre 2"/>
          <p:cNvSpPr>
            <a:spLocks noGrp="1"/>
          </p:cNvSpPr>
          <p:nvPr>
            <p:ph type="title"/>
          </p:nvPr>
        </p:nvSpPr>
        <p:spPr/>
        <p:txBody>
          <a:bodyPr/>
          <a:lstStyle/>
          <a:p>
            <a:r>
              <a:rPr lang="fr-FR" dirty="0" smtClean="0"/>
              <a:t>III. Evolution of State </a:t>
            </a:r>
            <a:r>
              <a:rPr lang="fr-FR" dirty="0" err="1" smtClean="0"/>
              <a:t>neutrality</a:t>
            </a:r>
            <a:r>
              <a:rPr lang="fr-FR" dirty="0" smtClean="0"/>
              <a:t> in the </a:t>
            </a:r>
            <a:r>
              <a:rPr lang="fr-FR" dirty="0" err="1" smtClean="0"/>
              <a:t>ECHR’s</a:t>
            </a:r>
            <a:r>
              <a:rPr lang="fr-FR" dirty="0" smtClean="0"/>
              <a:t> case </a:t>
            </a:r>
            <a:r>
              <a:rPr lang="fr-FR" dirty="0" err="1" smtClean="0"/>
              <a:t>law</a:t>
            </a:r>
            <a:r>
              <a:rPr lang="fr-FR" dirty="0" smtClean="0"/>
              <a:t> : Second model</a:t>
            </a:r>
            <a:endParaRPr lang="fr-FR" dirty="0"/>
          </a:p>
        </p:txBody>
      </p:sp>
    </p:spTree>
    <p:extLst>
      <p:ext uri="{BB962C8B-B14F-4D97-AF65-F5344CB8AC3E}">
        <p14:creationId xmlns:p14="http://schemas.microsoft.com/office/powerpoint/2010/main" val="2462307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320040" lvl="1" indent="0">
              <a:buNone/>
            </a:pPr>
            <a:r>
              <a:rPr lang="fr-FR" sz="2000" i="1" dirty="0" err="1" smtClean="0"/>
              <a:t>Folgero</a:t>
            </a:r>
            <a:r>
              <a:rPr lang="fr-FR" sz="2000" i="1" dirty="0" smtClean="0"/>
              <a:t> and </a:t>
            </a:r>
            <a:r>
              <a:rPr lang="fr-FR" sz="2000" i="1" dirty="0" err="1" smtClean="0"/>
              <a:t>others</a:t>
            </a:r>
            <a:r>
              <a:rPr lang="fr-FR" sz="2000" i="1" dirty="0" smtClean="0"/>
              <a:t> v. </a:t>
            </a:r>
            <a:r>
              <a:rPr lang="fr-FR" sz="2000" i="1" dirty="0" err="1" smtClean="0"/>
              <a:t>Norway</a:t>
            </a:r>
            <a:r>
              <a:rPr lang="fr-FR" sz="2000" dirty="0" smtClean="0"/>
              <a:t> (2007) (Grand </a:t>
            </a:r>
            <a:r>
              <a:rPr lang="fr-FR" sz="2000" dirty="0" err="1" smtClean="0"/>
              <a:t>Chamber</a:t>
            </a:r>
            <a:r>
              <a:rPr lang="fr-FR" sz="2000" dirty="0" smtClean="0"/>
              <a:t>) : </a:t>
            </a:r>
          </a:p>
          <a:p>
            <a:pPr marL="320040" lvl="1" indent="0">
              <a:buNone/>
            </a:pPr>
            <a:endParaRPr lang="fr-FR" sz="2000" dirty="0" smtClean="0"/>
          </a:p>
          <a:p>
            <a:pPr marL="45720" indent="0">
              <a:buNone/>
            </a:pPr>
            <a:r>
              <a:rPr lang="fr-FR" dirty="0" smtClean="0"/>
              <a:t>« </a:t>
            </a:r>
            <a:r>
              <a:rPr lang="fr-FR" dirty="0" err="1" smtClean="0"/>
              <a:t>Against</a:t>
            </a:r>
            <a:r>
              <a:rPr lang="fr-FR" dirty="0" smtClean="0"/>
              <a:t> </a:t>
            </a:r>
            <a:r>
              <a:rPr lang="fr-FR" dirty="0" err="1"/>
              <a:t>this</a:t>
            </a:r>
            <a:r>
              <a:rPr lang="fr-FR" dirty="0"/>
              <a:t> </a:t>
            </a:r>
            <a:r>
              <a:rPr lang="fr-FR" dirty="0" smtClean="0"/>
              <a:t>background … </a:t>
            </a:r>
            <a:r>
              <a:rPr lang="fr-FR" dirty="0" err="1"/>
              <a:t>it</a:t>
            </a:r>
            <a:r>
              <a:rPr lang="fr-FR" dirty="0"/>
              <a:t> </a:t>
            </a:r>
            <a:r>
              <a:rPr lang="fr-FR" dirty="0" err="1"/>
              <a:t>does</a:t>
            </a:r>
            <a:r>
              <a:rPr lang="fr-FR" dirty="0"/>
              <a:t> not </a:t>
            </a:r>
            <a:r>
              <a:rPr lang="fr-FR" dirty="0" err="1"/>
              <a:t>appear</a:t>
            </a:r>
            <a:r>
              <a:rPr lang="fr-FR" dirty="0"/>
              <a:t> </a:t>
            </a:r>
            <a:r>
              <a:rPr lang="fr-FR" dirty="0" err="1"/>
              <a:t>that</a:t>
            </a:r>
            <a:r>
              <a:rPr lang="fr-FR" dirty="0"/>
              <a:t> the </a:t>
            </a:r>
            <a:r>
              <a:rPr lang="fr-FR" dirty="0" err="1"/>
              <a:t>respondent</a:t>
            </a:r>
            <a:r>
              <a:rPr lang="fr-FR" dirty="0"/>
              <a:t> State </a:t>
            </a:r>
            <a:r>
              <a:rPr lang="fr-FR" dirty="0" err="1"/>
              <a:t>took</a:t>
            </a:r>
            <a:r>
              <a:rPr lang="fr-FR" dirty="0"/>
              <a:t> </a:t>
            </a:r>
            <a:r>
              <a:rPr lang="fr-FR" dirty="0" err="1"/>
              <a:t>sufficient</a:t>
            </a:r>
            <a:r>
              <a:rPr lang="fr-FR" dirty="0"/>
              <a:t> care </a:t>
            </a:r>
            <a:r>
              <a:rPr lang="fr-FR" dirty="0" err="1"/>
              <a:t>that</a:t>
            </a:r>
            <a:r>
              <a:rPr lang="fr-FR" dirty="0"/>
              <a:t> information and </a:t>
            </a:r>
            <a:r>
              <a:rPr lang="fr-FR" dirty="0" err="1"/>
              <a:t>knowledge</a:t>
            </a:r>
            <a:r>
              <a:rPr lang="fr-FR" dirty="0"/>
              <a:t> </a:t>
            </a:r>
            <a:r>
              <a:rPr lang="fr-FR" dirty="0" err="1"/>
              <a:t>included</a:t>
            </a:r>
            <a:r>
              <a:rPr lang="fr-FR" dirty="0"/>
              <a:t> in the curriculum </a:t>
            </a:r>
            <a:r>
              <a:rPr lang="fr-FR" dirty="0" err="1"/>
              <a:t>be</a:t>
            </a:r>
            <a:r>
              <a:rPr lang="fr-FR" dirty="0"/>
              <a:t> </a:t>
            </a:r>
            <a:r>
              <a:rPr lang="fr-FR" u="sng" dirty="0" err="1"/>
              <a:t>conveyed</a:t>
            </a:r>
            <a:r>
              <a:rPr lang="fr-FR" u="sng" dirty="0"/>
              <a:t> in an objective, </a:t>
            </a:r>
            <a:r>
              <a:rPr lang="fr-FR" u="sng" dirty="0" err="1"/>
              <a:t>critical</a:t>
            </a:r>
            <a:r>
              <a:rPr lang="fr-FR" u="sng" dirty="0"/>
              <a:t> and </a:t>
            </a:r>
            <a:r>
              <a:rPr lang="fr-FR" u="sng" dirty="0" err="1"/>
              <a:t>pluralistic</a:t>
            </a:r>
            <a:r>
              <a:rPr lang="fr-FR" u="sng" dirty="0"/>
              <a:t> </a:t>
            </a:r>
            <a:r>
              <a:rPr lang="fr-FR" u="sng" dirty="0" err="1"/>
              <a:t>manner</a:t>
            </a:r>
            <a:r>
              <a:rPr lang="fr-FR" dirty="0"/>
              <a:t> for the </a:t>
            </a:r>
            <a:r>
              <a:rPr lang="fr-FR" dirty="0" err="1"/>
              <a:t>purposes</a:t>
            </a:r>
            <a:r>
              <a:rPr lang="fr-FR" dirty="0"/>
              <a:t> of Article 2 of Protocol No. </a:t>
            </a:r>
            <a:r>
              <a:rPr lang="fr-FR" dirty="0" smtClean="0"/>
              <a:t>1. </a:t>
            </a:r>
          </a:p>
          <a:p>
            <a:pPr marL="45720" indent="0">
              <a:buNone/>
            </a:pPr>
            <a:endParaRPr lang="fr-FR" dirty="0"/>
          </a:p>
          <a:p>
            <a:pPr marL="45720" indent="0">
              <a:buNone/>
            </a:pPr>
            <a:r>
              <a:rPr lang="fr-FR" dirty="0" err="1" smtClean="0"/>
              <a:t>Accordingly</a:t>
            </a:r>
            <a:r>
              <a:rPr lang="fr-FR" dirty="0"/>
              <a:t>, the Court </a:t>
            </a:r>
            <a:r>
              <a:rPr lang="fr-FR" dirty="0" err="1"/>
              <a:t>finds</a:t>
            </a:r>
            <a:r>
              <a:rPr lang="fr-FR" dirty="0"/>
              <a:t> </a:t>
            </a:r>
            <a:r>
              <a:rPr lang="fr-FR" dirty="0" err="1"/>
              <a:t>that</a:t>
            </a:r>
            <a:r>
              <a:rPr lang="fr-FR" dirty="0"/>
              <a:t> the </a:t>
            </a:r>
            <a:r>
              <a:rPr lang="fr-FR" dirty="0" err="1"/>
              <a:t>refusal</a:t>
            </a:r>
            <a:r>
              <a:rPr lang="fr-FR" dirty="0"/>
              <a:t> to </a:t>
            </a:r>
            <a:r>
              <a:rPr lang="fr-FR" dirty="0" err="1"/>
              <a:t>grant</a:t>
            </a:r>
            <a:r>
              <a:rPr lang="fr-FR" dirty="0"/>
              <a:t> the </a:t>
            </a:r>
            <a:r>
              <a:rPr lang="fr-FR" dirty="0" err="1"/>
              <a:t>applicant</a:t>
            </a:r>
            <a:r>
              <a:rPr lang="fr-FR" dirty="0"/>
              <a:t> parents full exemption </a:t>
            </a:r>
            <a:r>
              <a:rPr lang="fr-FR" dirty="0" err="1"/>
              <a:t>from</a:t>
            </a:r>
            <a:r>
              <a:rPr lang="fr-FR" dirty="0"/>
              <a:t> the KRL </a:t>
            </a:r>
            <a:r>
              <a:rPr lang="fr-FR" dirty="0" err="1"/>
              <a:t>subject</a:t>
            </a:r>
            <a:r>
              <a:rPr lang="fr-FR" dirty="0"/>
              <a:t> for </a:t>
            </a:r>
            <a:r>
              <a:rPr lang="fr-FR" dirty="0" err="1"/>
              <a:t>their</a:t>
            </a:r>
            <a:r>
              <a:rPr lang="fr-FR" dirty="0"/>
              <a:t> </a:t>
            </a:r>
            <a:r>
              <a:rPr lang="fr-FR" dirty="0" err="1"/>
              <a:t>children</a:t>
            </a:r>
            <a:r>
              <a:rPr lang="fr-FR" dirty="0"/>
              <a:t> gave </a:t>
            </a:r>
            <a:r>
              <a:rPr lang="fr-FR" dirty="0" err="1"/>
              <a:t>rise</a:t>
            </a:r>
            <a:r>
              <a:rPr lang="fr-FR" dirty="0"/>
              <a:t> to a violation of Article 2 of Protocol No. 1</a:t>
            </a:r>
            <a:r>
              <a:rPr lang="fr-FR" dirty="0" smtClean="0"/>
              <a:t>. » (§102)</a:t>
            </a:r>
            <a:endParaRPr lang="fr-FR" dirty="0"/>
          </a:p>
          <a:p>
            <a:pPr marL="320040" lvl="1" indent="0">
              <a:buNone/>
            </a:pPr>
            <a:endParaRPr lang="fr-FR" dirty="0"/>
          </a:p>
        </p:txBody>
      </p:sp>
      <p:sp>
        <p:nvSpPr>
          <p:cNvPr id="3" name="Titre 2"/>
          <p:cNvSpPr>
            <a:spLocks noGrp="1"/>
          </p:cNvSpPr>
          <p:nvPr>
            <p:ph type="title"/>
          </p:nvPr>
        </p:nvSpPr>
        <p:spPr/>
        <p:txBody>
          <a:bodyPr/>
          <a:lstStyle/>
          <a:p>
            <a:r>
              <a:rPr lang="fr-FR" dirty="0" smtClean="0"/>
              <a:t>III. Evolution of State </a:t>
            </a:r>
            <a:r>
              <a:rPr lang="fr-FR" dirty="0" err="1" smtClean="0"/>
              <a:t>neutrality</a:t>
            </a:r>
            <a:r>
              <a:rPr lang="fr-FR" dirty="0" smtClean="0"/>
              <a:t> in the </a:t>
            </a:r>
            <a:r>
              <a:rPr lang="fr-FR" dirty="0" err="1" smtClean="0"/>
              <a:t>ECHR’s</a:t>
            </a:r>
            <a:r>
              <a:rPr lang="fr-FR" dirty="0" smtClean="0"/>
              <a:t> case </a:t>
            </a:r>
            <a:r>
              <a:rPr lang="fr-FR" dirty="0" err="1" smtClean="0"/>
              <a:t>law</a:t>
            </a:r>
            <a:r>
              <a:rPr lang="fr-FR" dirty="0" smtClean="0"/>
              <a:t> : second model</a:t>
            </a:r>
            <a:endParaRPr lang="fr-FR" dirty="0"/>
          </a:p>
        </p:txBody>
      </p:sp>
    </p:spTree>
    <p:extLst>
      <p:ext uri="{BB962C8B-B14F-4D97-AF65-F5344CB8AC3E}">
        <p14:creationId xmlns:p14="http://schemas.microsoft.com/office/powerpoint/2010/main" val="1477225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lle">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Grille.thmx</Template>
  <TotalTime>552</TotalTime>
  <Words>1055</Words>
  <Application>Microsoft Macintosh PowerPoint</Application>
  <PresentationFormat>Présentation à l'écran (4:3)</PresentationFormat>
  <Paragraphs>118</Paragraphs>
  <Slides>22</Slides>
  <Notes>0</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Grille</vt:lpstr>
      <vt:lpstr>State-supported display of religious symbols. The European case-law.</vt:lpstr>
      <vt:lpstr>Présentation PowerPoint</vt:lpstr>
      <vt:lpstr>I. Introductory remarks</vt:lpstr>
      <vt:lpstr>II. Three concepts of neutrality  </vt:lpstr>
      <vt:lpstr>III. Evolution of State neutrality in the ECHR’s case law</vt:lpstr>
      <vt:lpstr>III. Evolution of State neutrality in the ECHR’s case law</vt:lpstr>
      <vt:lpstr>III. Evolution of State neutrality in the ECHR’s case law</vt:lpstr>
      <vt:lpstr>III. Evolution of State neutrality in the ECHR’s case law : Second model</vt:lpstr>
      <vt:lpstr>III. Evolution of State neutrality in the ECHR’s case law : second model</vt:lpstr>
      <vt:lpstr>III. Evolution of State neutrality in the ECHR’s case law : second model</vt:lpstr>
      <vt:lpstr>III. Evolution of State neutrality in the ECHR’s case law: second model</vt:lpstr>
      <vt:lpstr>III. Evolution of State neutrality in the ECHR’s case law: third model</vt:lpstr>
      <vt:lpstr>III. Evolution of State neutrality in the ECHR’s case law</vt:lpstr>
      <vt:lpstr>III. Evolution of State neutrality in the ECHR’s case law</vt:lpstr>
      <vt:lpstr>III. Evolution of State neutrality in the ECHR’s case law</vt:lpstr>
      <vt:lpstr>III. The significance of lautsi </vt:lpstr>
      <vt:lpstr>III. The significance of lautsi </vt:lpstr>
      <vt:lpstr>III. The significance of lautsi </vt:lpstr>
      <vt:lpstr>III. The significance of lautsi </vt:lpstr>
      <vt:lpstr>III. The significance of lautsi </vt:lpstr>
      <vt:lpstr>III. The significance of lautsi </vt:lpstr>
      <vt:lpstr>III. The significance of lautsi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State-supported display of religious symbols. The European case-law.</dc:title>
  <dc:creator>Julie Ringelheim</dc:creator>
  <cp:lastModifiedBy>Julie Ringelheim</cp:lastModifiedBy>
  <cp:revision>45</cp:revision>
  <dcterms:created xsi:type="dcterms:W3CDTF">2012-10-03T16:28:08Z</dcterms:created>
  <dcterms:modified xsi:type="dcterms:W3CDTF">2012-10-22T16:43:29Z</dcterms:modified>
</cp:coreProperties>
</file>