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slideLayouts/slideLayout12.xml" ContentType="application/vnd.openxmlformats-officedocument.presentationml.slideLayout+xml"/>
  <Override PartName="/ppt/theme/theme10.xml" ContentType="application/vnd.openxmlformats-officedocument.theme+xml"/>
  <Override PartName="/ppt/slideLayouts/slideLayout13.xml" ContentType="application/vnd.openxmlformats-officedocument.presentationml.slideLayout+xml"/>
  <Override PartName="/ppt/theme/theme11.xml" ContentType="application/vnd.openxmlformats-officedocument.theme+xml"/>
  <Override PartName="/ppt/slideLayouts/slideLayout14.xml" ContentType="application/vnd.openxmlformats-officedocument.presentationml.slideLayout+xml"/>
  <Override PartName="/ppt/theme/theme12.xml" ContentType="application/vnd.openxmlformats-officedocument.theme+xml"/>
  <Override PartName="/ppt/slideLayouts/slideLayout15.xml" ContentType="application/vnd.openxmlformats-officedocument.presentationml.slideLayout+xml"/>
  <Override PartName="/ppt/theme/theme13.xml" ContentType="application/vnd.openxmlformats-officedocument.theme+xml"/>
  <Override PartName="/ppt/slideLayouts/slideLayout16.xml" ContentType="application/vnd.openxmlformats-officedocument.presentationml.slideLayout+xml"/>
  <Override PartName="/ppt/theme/theme14.xml" ContentType="application/vnd.openxmlformats-officedocument.theme+xml"/>
  <Override PartName="/ppt/slideLayouts/slideLayout17.xml" ContentType="application/vnd.openxmlformats-officedocument.presentationml.slideLayout+xml"/>
  <Override PartName="/ppt/theme/theme15.xml" ContentType="application/vnd.openxmlformats-officedocument.theme+xml"/>
  <Override PartName="/ppt/slideLayouts/slideLayout18.xml" ContentType="application/vnd.openxmlformats-officedocument.presentationml.slideLayout+xml"/>
  <Override PartName="/ppt/theme/theme16.xml" ContentType="application/vnd.openxmlformats-officedocument.theme+xml"/>
  <Override PartName="/ppt/slideLayouts/slideLayout19.xml" ContentType="application/vnd.openxmlformats-officedocument.presentationml.slideLayout+xml"/>
  <Override PartName="/ppt/theme/theme17.xml" ContentType="application/vnd.openxmlformats-officedocument.theme+xml"/>
  <Override PartName="/ppt/slideLayouts/slideLayout2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50" r:id="rId2"/>
    <p:sldMasterId id="2147483692" r:id="rId3"/>
    <p:sldMasterId id="2147483682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8" r:id="rId16"/>
    <p:sldMasterId id="2147483695" r:id="rId17"/>
    <p:sldMasterId id="2147483697" r:id="rId18"/>
  </p:sldMasterIdLst>
  <p:notesMasterIdLst>
    <p:notesMasterId r:id="rId40"/>
  </p:notesMasterIdLst>
  <p:sldIdLst>
    <p:sldId id="292" r:id="rId19"/>
    <p:sldId id="293" r:id="rId20"/>
    <p:sldId id="299" r:id="rId21"/>
    <p:sldId id="295" r:id="rId22"/>
    <p:sldId id="310" r:id="rId23"/>
    <p:sldId id="319" r:id="rId24"/>
    <p:sldId id="312" r:id="rId25"/>
    <p:sldId id="311" r:id="rId26"/>
    <p:sldId id="320" r:id="rId27"/>
    <p:sldId id="321" r:id="rId28"/>
    <p:sldId id="322" r:id="rId29"/>
    <p:sldId id="323" r:id="rId30"/>
    <p:sldId id="325" r:id="rId31"/>
    <p:sldId id="324" r:id="rId32"/>
    <p:sldId id="326" r:id="rId33"/>
    <p:sldId id="327" r:id="rId34"/>
    <p:sldId id="328" r:id="rId35"/>
    <p:sldId id="329" r:id="rId36"/>
    <p:sldId id="330" r:id="rId37"/>
    <p:sldId id="331" r:id="rId38"/>
    <p:sldId id="272" r:id="rId3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3E6"/>
    <a:srgbClr val="69AD40"/>
    <a:srgbClr val="00214E"/>
    <a:srgbClr val="00264A"/>
    <a:srgbClr val="6E0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7"/>
    <p:restoredTop sz="94674"/>
  </p:normalViewPr>
  <p:slideViewPr>
    <p:cSldViewPr snapToGrid="0" snapToObjects="1">
      <p:cViewPr varScale="1">
        <p:scale>
          <a:sx n="85" d="100"/>
          <a:sy n="85" d="100"/>
        </p:scale>
        <p:origin x="184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29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224E-2046-0D4F-8FAA-76DE18A2A064}" type="datetimeFigureOut">
              <a:rPr lang="fr-FR" smtClean="0"/>
              <a:t>28/03/2023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A1156-54A9-994A-82BB-BC5A9BC7BA0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718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5878" y="1753024"/>
            <a:ext cx="10170960" cy="4335659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Body Arial Regular corps 24 pts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Aperum</a:t>
            </a:r>
            <a:r>
              <a:rPr lang="fr-BE" dirty="0"/>
              <a:t> </a:t>
            </a:r>
            <a:r>
              <a:rPr lang="fr-BE" dirty="0" err="1"/>
              <a:t>rero</a:t>
            </a:r>
            <a:r>
              <a:rPr lang="fr-BE" dirty="0"/>
              <a:t> con </a:t>
            </a:r>
            <a:r>
              <a:rPr lang="fr-BE" dirty="0" err="1"/>
              <a:t>pedi</a:t>
            </a:r>
            <a:r>
              <a:rPr lang="fr-BE" dirty="0"/>
              <a:t> </a:t>
            </a:r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voloren</a:t>
            </a:r>
            <a:r>
              <a:rPr lang="fr-BE" dirty="0"/>
              <a:t> </a:t>
            </a:r>
            <a:r>
              <a:rPr lang="fr-BE" dirty="0" err="1"/>
              <a:t>imaionsequi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BE" dirty="0" err="1"/>
              <a:t>Untoria</a:t>
            </a:r>
            <a:r>
              <a:rPr lang="fr-BE" dirty="0"/>
              <a:t> </a:t>
            </a:r>
            <a:r>
              <a:rPr lang="fr-BE" dirty="0" err="1"/>
              <a:t>eremquo</a:t>
            </a:r>
            <a:r>
              <a:rPr lang="fr-BE" dirty="0"/>
              <a:t> </a:t>
            </a:r>
            <a:r>
              <a:rPr lang="fr-BE" dirty="0" err="1"/>
              <a:t>ssimi</a:t>
            </a:r>
            <a:r>
              <a:rPr lang="fr-BE" dirty="0"/>
              <a:t>, </a:t>
            </a:r>
            <a:r>
              <a:rPr lang="fr-BE" dirty="0" err="1"/>
              <a:t>consequ</a:t>
            </a:r>
            <a:r>
              <a:rPr lang="fr-BE" dirty="0"/>
              <a:t> </a:t>
            </a:r>
            <a:r>
              <a:rPr lang="fr-BE" dirty="0" err="1"/>
              <a:t>aspiderum</a:t>
            </a:r>
            <a:r>
              <a:rPr lang="fr-BE" dirty="0"/>
              <a:t> </a:t>
            </a:r>
            <a:r>
              <a:rPr lang="fr-BE" dirty="0" err="1"/>
              <a:t>facipsunt</a:t>
            </a:r>
            <a:r>
              <a:rPr lang="fr-BE" dirty="0"/>
              <a:t> </a:t>
            </a:r>
            <a:r>
              <a:rPr lang="fr-BE" dirty="0" err="1"/>
              <a:t>fuga</a:t>
            </a:r>
            <a:r>
              <a:rPr lang="fr-BE" dirty="0"/>
              <a:t>. </a:t>
            </a:r>
            <a:r>
              <a:rPr lang="fr-BE" dirty="0" err="1"/>
              <a:t>Bero</a:t>
            </a:r>
            <a:r>
              <a:rPr lang="fr-BE" dirty="0"/>
              <a:t> ide </a:t>
            </a:r>
            <a:r>
              <a:rPr lang="fr-BE" dirty="0" err="1"/>
              <a:t>porepera</a:t>
            </a:r>
            <a:r>
              <a:rPr lang="fr-BE" dirty="0"/>
              <a:t> </a:t>
            </a:r>
            <a:r>
              <a:rPr lang="fr-BE" dirty="0" err="1"/>
              <a:t>quam</a:t>
            </a:r>
            <a:r>
              <a:rPr lang="fr-BE" dirty="0"/>
              <a:t> </a:t>
            </a:r>
            <a:r>
              <a:rPr lang="fr-BE" dirty="0" err="1"/>
              <a:t>doluptur</a:t>
            </a:r>
            <a:r>
              <a:rPr lang="fr-BE" dirty="0"/>
              <a:t>?</a:t>
            </a:r>
          </a:p>
          <a:p>
            <a:pPr lvl="0"/>
            <a:endParaRPr lang="fr-BE" dirty="0"/>
          </a:p>
        </p:txBody>
      </p:sp>
      <p:sp>
        <p:nvSpPr>
          <p:cNvPr id="10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8688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1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19148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841032" y="6088174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7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099476" y="6088683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 hasCustomPrompt="1"/>
          </p:nvPr>
        </p:nvSpPr>
        <p:spPr>
          <a:xfrm>
            <a:off x="21237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r>
              <a:rPr lang="fr-BE" dirty="0"/>
              <a:t> </a:t>
            </a:r>
            <a:r>
              <a:rPr lang="fr-BE" dirty="0" err="1"/>
              <a:t>Quos</a:t>
            </a:r>
            <a:r>
              <a:rPr lang="fr-BE" dirty="0"/>
              <a:t> </a:t>
            </a:r>
            <a:r>
              <a:rPr lang="fr-BE" dirty="0" err="1"/>
              <a:t>sam</a:t>
            </a:r>
            <a:r>
              <a:rPr lang="fr-BE" dirty="0"/>
              <a:t> </a:t>
            </a:r>
            <a:r>
              <a:rPr lang="fr-BE" dirty="0" err="1"/>
              <a:t>aut</a:t>
            </a:r>
            <a:r>
              <a:rPr lang="fr-BE" dirty="0"/>
              <a:t> </a:t>
            </a:r>
            <a:r>
              <a:rPr lang="fr-BE" dirty="0" err="1"/>
              <a:t>quidusam</a:t>
            </a:r>
            <a:r>
              <a:rPr lang="fr-BE" dirty="0"/>
              <a:t>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  <a:br>
              <a:rPr lang="fr-BE" dirty="0"/>
            </a:br>
            <a:r>
              <a:rPr lang="fr-BE" dirty="0" err="1"/>
              <a:t>Tiatusandunt</a:t>
            </a:r>
            <a:r>
              <a:rPr lang="fr-BE" dirty="0"/>
              <a:t> </a:t>
            </a:r>
            <a:r>
              <a:rPr lang="fr-BE" dirty="0" err="1"/>
              <a:t>illecta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6192144" y="1902033"/>
            <a:ext cx="3600000" cy="4186142"/>
          </a:xfrm>
          <a:prstGeom prst="rect">
            <a:avLst/>
          </a:prstGeom>
        </p:spPr>
        <p:txBody>
          <a:bodyPr/>
          <a:lstStyle>
            <a:lvl1pPr marL="342900" indent="-342900">
              <a:buFont typeface="+mj-lt"/>
              <a:buAutoNum type="arabicPeriod" startAt="4"/>
              <a:defRPr sz="20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Temporerita</a:t>
            </a:r>
            <a:r>
              <a:rPr lang="fr-BE" dirty="0"/>
              <a:t> </a:t>
            </a:r>
            <a:r>
              <a:rPr lang="fr-BE" dirty="0" err="1"/>
              <a:t>venimpore</a:t>
            </a:r>
            <a:r>
              <a:rPr lang="fr-BE" dirty="0"/>
              <a:t> </a:t>
            </a:r>
            <a:r>
              <a:rPr lang="fr-BE" dirty="0" err="1"/>
              <a:t>sandandit</a:t>
            </a:r>
            <a:r>
              <a:rPr lang="fr-BE" dirty="0"/>
              <a:t> </a:t>
            </a:r>
            <a:r>
              <a:rPr lang="fr-BE" dirty="0" err="1"/>
              <a:t>abo</a:t>
            </a:r>
            <a:r>
              <a:rPr lang="fr-BE" dirty="0"/>
              <a:t>. 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/>
              <a:t>Ut que </a:t>
            </a:r>
            <a:r>
              <a:rPr lang="fr-BE" dirty="0" err="1"/>
              <a:t>verrovi</a:t>
            </a:r>
            <a:r>
              <a:rPr lang="fr-BE" dirty="0"/>
              <a:t> </a:t>
            </a:r>
            <a:r>
              <a:rPr lang="fr-BE" dirty="0" err="1"/>
              <a:t>debist</a:t>
            </a:r>
            <a:r>
              <a:rPr lang="fr-BE" dirty="0"/>
              <a:t> </a:t>
            </a:r>
            <a:r>
              <a:rPr lang="fr-BE" dirty="0" err="1"/>
              <a:t>hiliquae</a:t>
            </a:r>
            <a:r>
              <a:rPr lang="fr-BE" dirty="0"/>
              <a:t> </a:t>
            </a:r>
            <a:r>
              <a:rPr lang="fr-BE" dirty="0" err="1"/>
              <a:t>conet</a:t>
            </a:r>
            <a:r>
              <a:rPr lang="fr-BE" dirty="0"/>
              <a:t> </a:t>
            </a:r>
            <a:r>
              <a:rPr lang="fr-BE" dirty="0" err="1"/>
              <a:t>essequi</a:t>
            </a:r>
            <a:r>
              <a:rPr lang="fr-BE" dirty="0"/>
              <a:t> </a:t>
            </a:r>
            <a:r>
              <a:rPr lang="fr-BE" dirty="0" err="1"/>
              <a:t>illo</a:t>
            </a:r>
            <a:r>
              <a:rPr lang="fr-BE" dirty="0"/>
              <a:t> </a:t>
            </a:r>
            <a:r>
              <a:rPr lang="fr-BE" dirty="0" err="1"/>
              <a:t>dolestem</a:t>
            </a:r>
            <a:br>
              <a:rPr lang="fr-BE" dirty="0"/>
            </a:br>
            <a:endParaRPr lang="fr-BE" dirty="0"/>
          </a:p>
          <a:p>
            <a:pPr lvl="0"/>
            <a:r>
              <a:rPr lang="fr-BE" dirty="0" err="1"/>
              <a:t>Maionsequi</a:t>
            </a:r>
            <a:r>
              <a:rPr lang="fr-BE" dirty="0"/>
              <a:t> </a:t>
            </a:r>
            <a:r>
              <a:rPr lang="fr-BE" dirty="0" err="1"/>
              <a:t>aceptae</a:t>
            </a:r>
            <a:r>
              <a:rPr lang="fr-BE" dirty="0"/>
              <a:t> nus </a:t>
            </a:r>
            <a:r>
              <a:rPr lang="fr-BE" dirty="0" err="1"/>
              <a:t>autatincti</a:t>
            </a:r>
            <a:r>
              <a:rPr lang="fr-BE" dirty="0"/>
              <a:t> to </a:t>
            </a:r>
            <a:r>
              <a:rPr lang="fr-BE" dirty="0" err="1"/>
              <a:t>velestiurit</a:t>
            </a:r>
            <a:r>
              <a:rPr lang="fr-BE" dirty="0"/>
              <a:t> que </a:t>
            </a:r>
            <a:r>
              <a:rPr lang="fr-BE" dirty="0" err="1"/>
              <a:t>eiunt</a:t>
            </a:r>
            <a:r>
              <a:rPr lang="fr-BE" dirty="0"/>
              <a:t> </a:t>
            </a:r>
            <a:r>
              <a:rPr lang="fr-BE" dirty="0" err="1"/>
              <a:t>vellabo</a:t>
            </a:r>
            <a:r>
              <a:rPr lang="fr-BE" dirty="0"/>
              <a:t>.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10"/>
          <p:cNvSpPr>
            <a:spLocks noGrp="1"/>
          </p:cNvSpPr>
          <p:nvPr>
            <p:ph type="pic" sz="quarter" idx="10"/>
          </p:nvPr>
        </p:nvSpPr>
        <p:spPr>
          <a:xfrm>
            <a:off x="1344000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pour une image  10"/>
          <p:cNvSpPr>
            <a:spLocks noGrp="1"/>
          </p:cNvSpPr>
          <p:nvPr>
            <p:ph type="pic" sz="quarter" idx="11"/>
          </p:nvPr>
        </p:nvSpPr>
        <p:spPr>
          <a:xfrm>
            <a:off x="6240016" y="2048337"/>
            <a:ext cx="4608000" cy="4114863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1"/>
          <p:cNvSpPr>
            <a:spLocks noGrp="1"/>
          </p:cNvSpPr>
          <p:nvPr>
            <p:ph type="pic" sz="quarter" idx="10"/>
          </p:nvPr>
        </p:nvSpPr>
        <p:spPr>
          <a:xfrm>
            <a:off x="1341968" y="2178242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1"/>
          <p:cNvSpPr>
            <a:spLocks noGrp="1"/>
          </p:cNvSpPr>
          <p:nvPr>
            <p:ph type="pic" sz="quarter" idx="11"/>
          </p:nvPr>
        </p:nvSpPr>
        <p:spPr>
          <a:xfrm>
            <a:off x="6239189" y="2176674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pour une image  11"/>
          <p:cNvSpPr>
            <a:spLocks noGrp="1"/>
          </p:cNvSpPr>
          <p:nvPr>
            <p:ph type="pic" sz="quarter" idx="12"/>
          </p:nvPr>
        </p:nvSpPr>
        <p:spPr>
          <a:xfrm>
            <a:off x="1343473" y="434449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13"/>
          </p:nvPr>
        </p:nvSpPr>
        <p:spPr>
          <a:xfrm>
            <a:off x="6240017" y="4346257"/>
            <a:ext cx="4436529" cy="1823808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103446" y="2048337"/>
            <a:ext cx="10473831" cy="411696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/>
          <p:cNvSpPr>
            <a:spLocks noGrp="1"/>
          </p:cNvSpPr>
          <p:nvPr>
            <p:ph type="pic" sz="quarter" idx="10"/>
          </p:nvPr>
        </p:nvSpPr>
        <p:spPr>
          <a:xfrm>
            <a:off x="6192000" y="2120793"/>
            <a:ext cx="4704000" cy="4042407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1103446" y="3355782"/>
            <a:ext cx="4717279" cy="157242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4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Musdandis</a:t>
            </a:r>
            <a:r>
              <a:rPr lang="fr-BE" dirty="0"/>
              <a:t> </a:t>
            </a:r>
            <a:r>
              <a:rPr lang="fr-BE" dirty="0" err="1"/>
              <a:t>dolentia</a:t>
            </a:r>
            <a:r>
              <a:rPr lang="fr-BE" dirty="0"/>
              <a:t> qui </a:t>
            </a:r>
            <a:r>
              <a:rPr lang="fr-BE" dirty="0" err="1"/>
              <a:t>ditat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13"/>
          <p:cNvSpPr>
            <a:spLocks noGrp="1"/>
          </p:cNvSpPr>
          <p:nvPr>
            <p:ph type="pic" sz="quarter" idx="10"/>
          </p:nvPr>
        </p:nvSpPr>
        <p:spPr>
          <a:xfrm>
            <a:off x="1670602" y="1857628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pour une image  13"/>
          <p:cNvSpPr>
            <a:spLocks noGrp="1"/>
          </p:cNvSpPr>
          <p:nvPr>
            <p:ph type="pic" sz="quarter" idx="11"/>
          </p:nvPr>
        </p:nvSpPr>
        <p:spPr>
          <a:xfrm>
            <a:off x="6382102" y="4196056"/>
            <a:ext cx="4384457" cy="2112536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6382102" y="1854029"/>
            <a:ext cx="4384457" cy="21120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</a:t>
            </a:r>
            <a:r>
              <a:rPr lang="fr-BE" dirty="0" err="1"/>
              <a:t>rectem</a:t>
            </a:r>
            <a:r>
              <a:rPr lang="fr-BE" dirty="0"/>
              <a:t>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  <p:sp>
        <p:nvSpPr>
          <p:cNvPr id="9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1669990" y="4194313"/>
            <a:ext cx="4384457" cy="211204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1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 err="1"/>
              <a:t>Dolentia</a:t>
            </a:r>
            <a:r>
              <a:rPr lang="fr-BE" dirty="0"/>
              <a:t> </a:t>
            </a:r>
            <a:r>
              <a:rPr lang="fr-BE" dirty="0" err="1"/>
              <a:t>musdandis</a:t>
            </a:r>
            <a:r>
              <a:rPr lang="fr-BE" dirty="0"/>
              <a:t> qui </a:t>
            </a:r>
            <a:r>
              <a:rPr lang="fr-BE" dirty="0" err="1"/>
              <a:t>ditat</a:t>
            </a:r>
            <a:r>
              <a:rPr lang="fr-BE" dirty="0"/>
              <a:t> </a:t>
            </a:r>
            <a:r>
              <a:rPr lang="fr-BE" dirty="0" err="1"/>
              <a:t>orrores</a:t>
            </a:r>
            <a:r>
              <a:rPr lang="fr-BE" dirty="0"/>
              <a:t> </a:t>
            </a:r>
            <a:r>
              <a:rPr lang="fr-BE" dirty="0" err="1"/>
              <a:t>tiatur</a:t>
            </a:r>
            <a:r>
              <a:rPr lang="fr-BE" dirty="0"/>
              <a:t> rectem </a:t>
            </a:r>
            <a:r>
              <a:rPr lang="fr-BE" dirty="0" err="1"/>
              <a:t>laborunt</a:t>
            </a:r>
            <a:r>
              <a:rPr lang="fr-BE" dirty="0"/>
              <a:t> </a:t>
            </a:r>
            <a:r>
              <a:rPr lang="fr-BE" dirty="0" err="1"/>
              <a:t>exeaque</a:t>
            </a:r>
            <a:r>
              <a:rPr lang="fr-BE" dirty="0"/>
              <a:t> </a:t>
            </a:r>
            <a:r>
              <a:rPr lang="fr-BE" dirty="0" err="1"/>
              <a:t>eos</a:t>
            </a:r>
            <a:r>
              <a:rPr lang="fr-BE" dirty="0"/>
              <a:t> </a:t>
            </a:r>
            <a:r>
              <a:rPr lang="fr-BE" dirty="0" err="1"/>
              <a:t>ius</a:t>
            </a:r>
            <a:r>
              <a:rPr lang="fr-BE" dirty="0"/>
              <a:t>, con </a:t>
            </a:r>
            <a:r>
              <a:rPr lang="fr-BE" dirty="0" err="1"/>
              <a:t>nihillaboria</a:t>
            </a:r>
            <a:endParaRPr lang="fr-BE" dirty="0"/>
          </a:p>
          <a:p>
            <a:pPr lvl="0"/>
            <a:endParaRPr lang="fr-B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65048" y="2988654"/>
            <a:ext cx="9776477" cy="933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Merci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5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69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5697392" y="6234478"/>
            <a:ext cx="566420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10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218006" y="6234988"/>
            <a:ext cx="720460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8"/>
          <p:cNvSpPr>
            <a:spLocks noGrp="1"/>
          </p:cNvSpPr>
          <p:nvPr>
            <p:ph type="pic" sz="quarter" idx="10"/>
          </p:nvPr>
        </p:nvSpPr>
        <p:spPr>
          <a:xfrm>
            <a:off x="1344083" y="2068082"/>
            <a:ext cx="10847916" cy="4789918"/>
          </a:xfrm>
          <a:prstGeom prst="rect">
            <a:avLst/>
          </a:prstGeom>
        </p:spPr>
        <p:txBody>
          <a:bodyPr/>
          <a:lstStyle/>
          <a:p>
            <a:endParaRPr lang="fr-BE" dirty="0"/>
          </a:p>
        </p:txBody>
      </p:sp>
      <p:sp>
        <p:nvSpPr>
          <p:cNvPr id="6" name="Espace réservé du texte 19"/>
          <p:cNvSpPr>
            <a:spLocks noGrp="1"/>
          </p:cNvSpPr>
          <p:nvPr>
            <p:ph type="body" sz="quarter" idx="13"/>
          </p:nvPr>
        </p:nvSpPr>
        <p:spPr>
          <a:xfrm>
            <a:off x="2159563" y="4869160"/>
            <a:ext cx="6576731" cy="1548172"/>
          </a:xfrm>
          <a:prstGeom prst="rect">
            <a:avLst/>
          </a:prstGeom>
          <a:solidFill>
            <a:srgbClr val="5DB3E6">
              <a:alpha val="78824"/>
            </a:srgbClr>
          </a:solidFill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ln>
                  <a:noFill/>
                </a:ln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fr-BE" dirty="0"/>
          </a:p>
        </p:txBody>
      </p:sp>
      <p:sp>
        <p:nvSpPr>
          <p:cNvPr id="9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56003" y="5096487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11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2256003" y="5539714"/>
            <a:ext cx="6255608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1298895" y="5742864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8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de la présentation</a:t>
            </a:r>
          </a:p>
        </p:txBody>
      </p:sp>
      <p:sp>
        <p:nvSpPr>
          <p:cNvPr id="7" name="Espace réservé du texte 19"/>
          <p:cNvSpPr>
            <a:spLocks noGrp="1"/>
          </p:cNvSpPr>
          <p:nvPr>
            <p:ph type="body" sz="quarter" idx="12" hasCustomPrompt="1"/>
          </p:nvPr>
        </p:nvSpPr>
        <p:spPr>
          <a:xfrm>
            <a:off x="1298895" y="6186091"/>
            <a:ext cx="4691706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20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DATE 2018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  <p:extLst>
      <p:ext uri="{BB962C8B-B14F-4D97-AF65-F5344CB8AC3E}">
        <p14:creationId xmlns:p14="http://schemas.microsoft.com/office/powerpoint/2010/main" val="308043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  <p:extLst>
      <p:ext uri="{BB962C8B-B14F-4D97-AF65-F5344CB8AC3E}">
        <p14:creationId xmlns:p14="http://schemas.microsoft.com/office/powerpoint/2010/main" val="83646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9"/>
          <p:cNvSpPr>
            <a:spLocks noGrp="1"/>
          </p:cNvSpPr>
          <p:nvPr>
            <p:ph type="body" sz="quarter" idx="11" hasCustomPrompt="1"/>
          </p:nvPr>
        </p:nvSpPr>
        <p:spPr>
          <a:xfrm>
            <a:off x="2285658" y="2878926"/>
            <a:ext cx="7332358" cy="101932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tabLst>
                <a:tab pos="179388" algn="l"/>
              </a:tabLst>
              <a:defRPr sz="66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	Titre du chapitre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9"/>
          <p:cNvSpPr>
            <a:spLocks noGrp="1"/>
          </p:cNvSpPr>
          <p:nvPr>
            <p:ph type="body" sz="quarter" idx="13" hasCustomPrompt="1"/>
          </p:nvPr>
        </p:nvSpPr>
        <p:spPr>
          <a:xfrm>
            <a:off x="606865" y="348116"/>
            <a:ext cx="5761144" cy="431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du slide Arial Bold 28 pts</a:t>
            </a:r>
          </a:p>
        </p:txBody>
      </p:sp>
      <p:sp>
        <p:nvSpPr>
          <p:cNvPr id="4" name="Espace réservé du texte 19"/>
          <p:cNvSpPr>
            <a:spLocks noGrp="1"/>
          </p:cNvSpPr>
          <p:nvPr>
            <p:ph type="body" sz="quarter" idx="10" hasCustomPrompt="1"/>
          </p:nvPr>
        </p:nvSpPr>
        <p:spPr>
          <a:xfrm>
            <a:off x="6979668" y="6106462"/>
            <a:ext cx="4248150" cy="431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500" baseline="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Titre de la présentation</a:t>
            </a:r>
          </a:p>
        </p:txBody>
      </p:sp>
      <p:sp>
        <p:nvSpPr>
          <p:cNvPr id="6" name="Espace réservé du texte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120128" y="6106971"/>
            <a:ext cx="540345" cy="4312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021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BE" dirty="0"/>
              <a:t>n°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2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3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719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01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89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69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63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7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73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1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74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90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48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374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2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602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2" r:id="rId2"/>
    <p:sldLayoutId id="214748370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67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47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9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6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2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C2E2274-1F4B-DA5F-09A0-83DC02886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1. “mighty hand”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DB1A44D-5C26-B1F7-4DF9-0A7B23F079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D4F04C2-0AEE-CA35-77E2-FC5CE22C10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6427F65-A9A8-5D47-B261-1AB8B86D9B6B}"/>
              </a:ext>
            </a:extLst>
          </p:cNvPr>
          <p:cNvSpPr txBox="1"/>
          <p:nvPr/>
        </p:nvSpPr>
        <p:spPr>
          <a:xfrm>
            <a:off x="606865" y="1228762"/>
            <a:ext cx="693865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=/= MT: + “outstretched hand”: Deuteronomy 3,24</a:t>
            </a:r>
          </a:p>
          <a:p>
            <a:endParaRPr lang="nl-BE" sz="2000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Hand: translated literally : </a:t>
            </a:r>
            <a:r>
              <a:rPr lang="el-G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χείρ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κραταια</a:t>
            </a:r>
            <a:r>
              <a:rPr lang="el-G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</a:t>
            </a: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Variants: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000" dirty="0" err="1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FR" sz="20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 and </a:t>
            </a:r>
            <a:r>
              <a:rPr lang="fr-FR" sz="2000" dirty="0" err="1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outstretched</a:t>
            </a:r>
            <a:r>
              <a:rPr lang="fr-FR" sz="20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arm »</a:t>
            </a: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0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</a:t>
            </a:r>
            <a:r>
              <a:rPr lang="fr-FR" sz="20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</a:t>
            </a:r>
            <a:r>
              <a:rPr lang="fr-FR" sz="20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strength</a:t>
            </a:r>
            <a:r>
              <a:rPr lang="fr-FR" sz="20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»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000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b="1" i="1" u="sng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your</a:t>
            </a:r>
            <a:r>
              <a:rPr lang="fr-FR" sz="2000" b="1" i="1" u="sng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FR" sz="20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 »</a:t>
            </a:r>
            <a:endParaRPr lang="fr-FR" sz="2000" i="1" u="sng" dirty="0">
              <a:solidFill>
                <a:srgbClr val="5DB3E6"/>
              </a:solidFill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Double translation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 1 word -&gt; 2 words as equivalent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Avoidance of God’s physical height?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But: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δύν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μις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Outstretched hand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 not double translation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expansion »</a:t>
            </a: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Harmonisation -&gt;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4:34, 5:15, 7,19; 11,2; 26,8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0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Possessive suffix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Avoidance?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Only present in LXX Deut 9:26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CFD8CE4A-5DF1-9288-2A46-23EBEB17BC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278608"/>
              </p:ext>
            </p:extLst>
          </p:nvPr>
        </p:nvGraphicFramePr>
        <p:xfrm>
          <a:off x="7225259" y="1981260"/>
          <a:ext cx="4857709" cy="3498078"/>
        </p:xfrm>
        <a:graphic>
          <a:graphicData uri="http://schemas.openxmlformats.org/drawingml/2006/table">
            <a:tbl>
              <a:tblPr firstRow="1" firstCol="1" bandRow="1"/>
              <a:tblGrid>
                <a:gridCol w="1948721">
                  <a:extLst>
                    <a:ext uri="{9D8B030D-6E8A-4147-A177-3AD203B41FA5}">
                      <a16:colId xmlns:a16="http://schemas.microsoft.com/office/drawing/2014/main" val="2729770079"/>
                    </a:ext>
                  </a:extLst>
                </a:gridCol>
                <a:gridCol w="959371">
                  <a:extLst>
                    <a:ext uri="{9D8B030D-6E8A-4147-A177-3AD203B41FA5}">
                      <a16:colId xmlns:a16="http://schemas.microsoft.com/office/drawing/2014/main" val="3931423471"/>
                    </a:ext>
                  </a:extLst>
                </a:gridCol>
                <a:gridCol w="854439">
                  <a:extLst>
                    <a:ext uri="{9D8B030D-6E8A-4147-A177-3AD203B41FA5}">
                      <a16:colId xmlns:a16="http://schemas.microsoft.com/office/drawing/2014/main" val="403288183"/>
                    </a:ext>
                  </a:extLst>
                </a:gridCol>
                <a:gridCol w="1095178">
                  <a:extLst>
                    <a:ext uri="{9D8B030D-6E8A-4147-A177-3AD203B41FA5}">
                      <a16:colId xmlns:a16="http://schemas.microsoft.com/office/drawing/2014/main" val="1410874588"/>
                    </a:ext>
                  </a:extLst>
                </a:gridCol>
              </a:tblGrid>
              <a:tr h="2696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lxx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mt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 </a:t>
                      </a:r>
                      <a:endParaRPr lang="nl-BE" sz="14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DSS: 4Q314</a:t>
                      </a:r>
                      <a:endParaRPr lang="nl-BE" sz="14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433653"/>
                  </a:ext>
                </a:extLst>
              </a:tr>
              <a:tr h="19818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Κύριε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κύριε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η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̓́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ρξω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δεῖξ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τῷ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σῷ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θερ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άπ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οντι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τὴν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ἰσχύν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σου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τὴν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δύν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μίν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σου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τὴν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χεῖρ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τὴν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ὰ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τὸν</a:t>
                      </a: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β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ρ</a:t>
                      </a: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χίον</a:t>
                      </a: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 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τὸν</a:t>
                      </a:r>
                      <a:r>
                        <a:rPr lang="en-US" sz="18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ὑψηλόν</a:t>
                      </a:r>
                      <a:endParaRPr lang="nl-BE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אֲדֹנָי יְהוִה, אַתָּה הַחִלּוֹתָ לְהַרְאוֹת אֶת-עַבְדְּךָ, 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אֶת-גָּדְלְך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ָ, ו</a:t>
                      </a:r>
                      <a:r>
                        <a:rPr lang="he-IL" sz="1800" dirty="0">
                          <a:solidFill>
                            <a:srgbClr val="5DB3E6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ְאֶת-יָדְךָ הַחֲזָקָה</a:t>
                      </a:r>
                      <a:endParaRPr lang="nl-BE" sz="1800" dirty="0">
                        <a:solidFill>
                          <a:srgbClr val="5DB3E6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אדני יהוה אתה החלת להראות את עבדך את 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גדלך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ואת ידך החזקה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אדני  יהוה אתה החלת 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להראת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אתׄ[ עבדך את 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גדלך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ואת ]ידך החזקה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32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48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7E09034-3273-85AD-C012-20063C5234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1. “mighty hand”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F86A31C-9EE2-BC1F-31C6-173291BECC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022E3D-D08D-5BB2-5759-CAC98D0B6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1FDC2E5-4169-0D83-5B4D-55697711EC44}"/>
              </a:ext>
            </a:extLst>
          </p:cNvPr>
          <p:cNvSpPr txBox="1"/>
          <p:nvPr/>
        </p:nvSpPr>
        <p:spPr>
          <a:xfrm>
            <a:off x="606865" y="1408644"/>
            <a:ext cx="11053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=/= MT: + “outstretched hand”</a:t>
            </a:r>
          </a:p>
          <a:p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 same process of expansion takes place in the other verses with </a:t>
            </a:r>
            <a:r>
              <a:rPr lang="nl-BE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plusses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LXX: care for unity, also in (not) rendering personal pronouns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LXX: attests growth of formula, stage in uniformisation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Subtle distinction between God’s mighty hand and human hands in expansion: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lxx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-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34,12: “mighty hand” attributed to Moses -&gt; MT &amp; </a:t>
            </a: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lxx: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only “mighty hand” (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τὴν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χεῖρ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τὴν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κρ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ά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ν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), only verse with no expansion in LXX-Deuteronomy!</a:t>
            </a: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6" name="Picture 2" descr="Douris Cup - Douris — Google Arts &amp; Culture">
            <a:extLst>
              <a:ext uri="{FF2B5EF4-FFF2-40B4-BE49-F238E27FC236}">
                <a16:creationId xmlns:a16="http://schemas.microsoft.com/office/drawing/2014/main" id="{CB4E5189-AD39-2D42-E25A-87BD0C7028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" t="18618" r="5517" b="39104"/>
          <a:stretch/>
        </p:blipFill>
        <p:spPr bwMode="auto">
          <a:xfrm>
            <a:off x="3797508" y="4730221"/>
            <a:ext cx="8394492" cy="188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85E934F-08AB-58B1-8EE4-E9321A220970}"/>
              </a:ext>
            </a:extLst>
          </p:cNvPr>
          <p:cNvSpPr txBox="1"/>
          <p:nvPr/>
        </p:nvSpPr>
        <p:spPr>
          <a:xfrm>
            <a:off x="3797508" y="6583232"/>
            <a:ext cx="855532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Cup found at Douris (5th c. BCE): Athena with outstretched arm</a:t>
            </a:r>
          </a:p>
        </p:txBody>
      </p:sp>
    </p:spTree>
    <p:extLst>
      <p:ext uri="{BB962C8B-B14F-4D97-AF65-F5344CB8AC3E}">
        <p14:creationId xmlns:p14="http://schemas.microsoft.com/office/powerpoint/2010/main" val="93334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4D86F4A-DDB9-54F6-2748-738D2A2389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8746998" cy="431800"/>
          </a:xfrm>
        </p:spPr>
        <p:txBody>
          <a:bodyPr/>
          <a:lstStyle/>
          <a:p>
            <a:r>
              <a:rPr lang="nl-BE" dirty="0"/>
              <a:t>2. “with outstretched arm”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0673A68-B3C0-1DB5-5181-A4C37E11DA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32B1F09-04A0-475C-F915-346DC7E937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295DB35-505B-B453-BBEE-0CCDE890C633}"/>
              </a:ext>
            </a:extLst>
          </p:cNvPr>
          <p:cNvSpPr txBox="1"/>
          <p:nvPr/>
        </p:nvSpPr>
        <p:spPr>
          <a:xfrm>
            <a:off x="531527" y="1493126"/>
            <a:ext cx="69386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 MT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Translated literally : 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β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χίων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ὑψηλός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has </a:t>
            </a:r>
            <a:r>
              <a:rPr lang="fr-FR" sz="20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never</a:t>
            </a:r>
            <a:r>
              <a:rPr lang="fr-FR" sz="20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 minus,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only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expansion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Very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often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occurrence of double formula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Minor variants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attest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the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same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formulaic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growth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in LXX</a:t>
            </a:r>
          </a:p>
          <a:p>
            <a:pPr marL="742950" lvl="1" indent="-285750">
              <a:buFont typeface="Wingdings" pitchFamily="2" charset="2"/>
              <a:buChar char="ü"/>
            </a:pP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 case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study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26:8 as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further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expansion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=/= MT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: “outstretched arm”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instead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“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hand”</a:t>
            </a: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MT-Ex 6,6: only occurrence of single “outstretched arm”; </a:t>
            </a:r>
            <a:r>
              <a:rPr lang="en-US" sz="20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-Ex 6,1b; 32,11</a:t>
            </a:r>
            <a:endParaRPr lang="en-US" sz="2000" cap="small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A case study: LXX-Ex 32,11</a:t>
            </a:r>
          </a:p>
        </p:txBody>
      </p:sp>
      <p:pic>
        <p:nvPicPr>
          <p:cNvPr id="6" name="Picture 2" descr="Gustav Klimt - Study of Left Hand, Left Hand with Shawl, Shoe">
            <a:extLst>
              <a:ext uri="{FF2B5EF4-FFF2-40B4-BE49-F238E27FC236}">
                <a16:creationId xmlns:a16="http://schemas.microsoft.com/office/drawing/2014/main" id="{49742770-1670-CBAB-CC52-CE30A3595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0" y="-164890"/>
            <a:ext cx="4464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EADF20D-BBB8-18E1-B015-53E384C28472}"/>
              </a:ext>
            </a:extLst>
          </p:cNvPr>
          <p:cNvSpPr txBox="1"/>
          <p:nvPr/>
        </p:nvSpPr>
        <p:spPr>
          <a:xfrm>
            <a:off x="7470178" y="6573190"/>
            <a:ext cx="506461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G. Klimt, Study of Left Hand, Shawl and Shoe, 1916</a:t>
            </a:r>
          </a:p>
        </p:txBody>
      </p:sp>
    </p:spTree>
    <p:extLst>
      <p:ext uri="{BB962C8B-B14F-4D97-AF65-F5344CB8AC3E}">
        <p14:creationId xmlns:p14="http://schemas.microsoft.com/office/powerpoint/2010/main" val="374711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5E329D-3177-7B49-9B73-4347390BD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2. “with outstretched arm”</a:t>
            </a:r>
          </a:p>
          <a:p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1A0288-E114-AF38-37FD-FDB6D8EB81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F6DBA5-ED85-C151-D441-7323769136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51F92A7-F298-71C6-E0C3-8368DFFCFFB0}"/>
              </a:ext>
            </a:extLst>
          </p:cNvPr>
          <p:cNvSpPr txBox="1"/>
          <p:nvPr/>
        </p:nvSpPr>
        <p:spPr>
          <a:xfrm>
            <a:off x="366636" y="1268274"/>
            <a:ext cx="720847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900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 MT : Deut 26,8 as case study</a:t>
            </a:r>
          </a:p>
          <a:p>
            <a:endParaRPr lang="nl-BE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Translated literally : 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β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χίων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ὑψηλός</a:t>
            </a: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Minor variants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Plus </a:t>
            </a:r>
            <a:r>
              <a:rPr lang="en-US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ὐτὸς</a:t>
            </a:r>
            <a:r>
              <a:rPr lang="en-US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Plus 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ἰσχύι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μεγ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ά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λῃ</a:t>
            </a:r>
            <a:r>
              <a:rPr lang="en-US" sz="1900" dirty="0">
                <a:solidFill>
                  <a:srgbClr val="00000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Harmonisational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expansion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But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which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verse?</a:t>
            </a:r>
          </a:p>
          <a:p>
            <a:pPr marL="1257300" lvl="2" indent="-342900">
              <a:buFont typeface="Wingdings" pitchFamily="2" charset="2"/>
              <a:buChar char="Ø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4,23? (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Dogniez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&amp;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Harl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):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ἐξήγ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γέν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σε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i="1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ὐτὸς</a:t>
            </a:r>
            <a:r>
              <a:rPr lang="en-US" sz="1900" i="1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τῇ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ἰσχύι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α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ὐτου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͂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τῇ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μεγ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ά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λῃ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ἐξ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Αἰγυ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́π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του</a:t>
            </a: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257300" lvl="2" indent="-342900">
              <a:buFont typeface="Wingdings" pitchFamily="2" charset="2"/>
              <a:buChar char="Ø"/>
            </a:pP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 9,29? (Tov):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ἐξήγ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γες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ἐκ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γῆς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Αἰγυ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́π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του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τῇ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ἰσχύι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σου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τῇ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μεγ</a:t>
            </a:r>
            <a:r>
              <a:rPr lang="en-US" sz="1900" i="1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ά</a:t>
            </a:r>
            <a:r>
              <a:rPr lang="en-US" sz="1900" i="1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τῇ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χειρι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σου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τῇ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κρ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ᾶ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τῷ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β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χίονι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σου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τῷ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ὑψηλῷ</a:t>
            </a: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257300" lvl="2" indent="-342900">
              <a:buFont typeface="Wingdings" pitchFamily="2" charset="2"/>
              <a:buChar char="Ø"/>
            </a:pP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Also strong parallel with Ex 32,11: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ἐξήγ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γες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ἐκ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γῆς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Αἰγυ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́π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του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ἰσχύι</a:t>
            </a:r>
            <a:r>
              <a:rPr lang="en-US" sz="19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μεγ</a:t>
            </a:r>
            <a:r>
              <a:rPr lang="en-US" sz="19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ά</a:t>
            </a:r>
            <a:r>
              <a:rPr lang="en-US" sz="19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̀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ἐν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τῷ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β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χίονι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σου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τῷ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ὑψηλῷ</a:t>
            </a:r>
            <a:endParaRPr lang="nl-BE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Perhaps no strict link, rather sign of further expansion through link with “might and strength”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B10685B2-09EC-319C-86BC-89675A888C83}"/>
              </a:ext>
            </a:extLst>
          </p:cNvPr>
          <p:cNvGraphicFramePr>
            <a:graphicFrameLocks noGrp="1"/>
          </p:cNvGraphicFramePr>
          <p:nvPr/>
        </p:nvGraphicFramePr>
        <p:xfrm>
          <a:off x="7650059" y="2050985"/>
          <a:ext cx="4476981" cy="3327382"/>
        </p:xfrm>
        <a:graphic>
          <a:graphicData uri="http://schemas.openxmlformats.org/drawingml/2006/table">
            <a:tbl>
              <a:tblPr firstRow="1" firstCol="1" bandRow="1"/>
              <a:tblGrid>
                <a:gridCol w="2008238">
                  <a:extLst>
                    <a:ext uri="{9D8B030D-6E8A-4147-A177-3AD203B41FA5}">
                      <a16:colId xmlns:a16="http://schemas.microsoft.com/office/drawing/2014/main" val="3750906716"/>
                    </a:ext>
                  </a:extLst>
                </a:gridCol>
                <a:gridCol w="1164599">
                  <a:extLst>
                    <a:ext uri="{9D8B030D-6E8A-4147-A177-3AD203B41FA5}">
                      <a16:colId xmlns:a16="http://schemas.microsoft.com/office/drawing/2014/main" val="622445308"/>
                    </a:ext>
                  </a:extLst>
                </a:gridCol>
                <a:gridCol w="1304144">
                  <a:extLst>
                    <a:ext uri="{9D8B030D-6E8A-4147-A177-3AD203B41FA5}">
                      <a16:colId xmlns:a16="http://schemas.microsoft.com/office/drawing/2014/main" val="1056926801"/>
                    </a:ext>
                  </a:extLst>
                </a:gridCol>
              </a:tblGrid>
              <a:tr h="39241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lxx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mt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0068144"/>
                  </a:ext>
                </a:extLst>
              </a:tr>
              <a:tr h="201592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ἐξήγ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γεν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ἡμ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ᾶ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κύριος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ἐξ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Αἰγυ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́π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του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ὐτὸς</a:t>
                      </a:r>
                      <a:r>
                        <a:rPr lang="en-US" sz="18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ἰσχύι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μεγ</a:t>
                      </a:r>
                      <a:r>
                        <a:rPr lang="en-US" sz="18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ά</a:t>
                      </a:r>
                      <a:r>
                        <a:rPr lang="en-US" sz="18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λῃ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χειρι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ᾶ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β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χίονι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ὐτου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͂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τῷ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ὑψηλῷ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ὁρ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ά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μ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σιν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μεγ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ά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λοις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σημείοις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τέρ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σιν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וַיּוֹצִאֵנוּ יְהוָה, מִמִּצְרַיִם, בְּיָד חֲזָקָה וּבִזְרֹעַ נְטוּיָה, 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וּבְמֹרָא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גָּדֹל--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וּבְאֹתוֹת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, וּבְמֹפְתִים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ויוציאנו יהוה ממצרים ביד חזקה ובזרוע נטויה ובמראה גדול </a:t>
                      </a:r>
                      <a:r>
                        <a:rPr lang="he-IL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ובאתות</a:t>
                      </a:r>
                      <a:r>
                        <a:rPr lang="he-IL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ובמפתים</a:t>
                      </a:r>
                      <a:endParaRPr lang="nl-BE" sz="18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0690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5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5E329D-3177-7B49-9B73-4347390BDE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2. “with outstretched arm”</a:t>
            </a:r>
          </a:p>
          <a:p>
            <a:endParaRPr lang="nl-BE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1A0288-E114-AF38-37FD-FDB6D8EB81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AF6DBA5-ED85-C151-D441-7323769136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51F92A7-F298-71C6-E0C3-8368DFFCFFB0}"/>
              </a:ext>
            </a:extLst>
          </p:cNvPr>
          <p:cNvSpPr txBox="1"/>
          <p:nvPr/>
        </p:nvSpPr>
        <p:spPr>
          <a:xfrm>
            <a:off x="333013" y="1210300"/>
            <a:ext cx="6646655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900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=/= MT : </a:t>
            </a:r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 32,11 </a:t>
            </a:r>
            <a:r>
              <a:rPr lang="nl-BE" sz="1900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as case study</a:t>
            </a:r>
          </a:p>
          <a:p>
            <a:endParaRPr lang="nl-BE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Not translated literally: </a:t>
            </a:r>
            <a:r>
              <a:rPr lang="en-US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β</a:t>
            </a:r>
            <a:r>
              <a:rPr lang="en-US" sz="1900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</a:t>
            </a:r>
            <a:r>
              <a:rPr lang="en-US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χίων</a:t>
            </a:r>
            <a:r>
              <a:rPr lang="en-US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ὑψηλός</a:t>
            </a:r>
            <a:r>
              <a:rPr lang="nl-BE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nl-BE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instead of God’s hand</a:t>
            </a: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Further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variants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Preposition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̓́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ν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900" dirty="0" err="1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ντι</a:t>
            </a:r>
            <a:r>
              <a:rPr lang="en-US" sz="1900" dirty="0">
                <a:solidFill>
                  <a:schemeClr val="accent2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for God’s face?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Translation</a:t>
            </a:r>
            <a:r>
              <a:rPr lang="en-US" sz="19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θυμοι</a:t>
            </a:r>
            <a:r>
              <a:rPr lang="en-US" sz="19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͂ </a:t>
            </a:r>
            <a:r>
              <a:rPr lang="en-US" sz="1900" dirty="0" err="1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ὀργῇ</a:t>
            </a:r>
            <a:r>
              <a:rPr lang="en-US" sz="1900" dirty="0">
                <a:solidFill>
                  <a:schemeClr val="accent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for God’s nose?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Variants of </a:t>
            </a:r>
            <a:r>
              <a:rPr lang="en-US" sz="1900" dirty="0">
                <a:solidFill>
                  <a:srgbClr val="5DB3E6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possessive pronoun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focusses on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idiomatic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expression, no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avoidance</a:t>
            </a: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arm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instead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Also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in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SamP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4Q22, Targum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Neofiti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Peshitta</a:t>
            </a: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900" cap="smal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1900" cap="small" baseline="30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</a:t>
            </a:r>
            <a:r>
              <a:rPr lang="en-US" sz="19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SamP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4Q22 without possessive pronoun – </a:t>
            </a:r>
            <a:r>
              <a:rPr lang="en-US" sz="1900" cap="smal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1900" cap="small" baseline="30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</a:t>
            </a:r>
            <a:r>
              <a:rPr lang="en-US" sz="19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T</a:t>
            </a:r>
            <a:r>
              <a:rPr lang="en-US" sz="1900" cap="small" baseline="30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</a:t>
            </a:r>
            <a:r>
              <a:rPr lang="en-US" sz="19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and Peshitta </a:t>
            </a:r>
            <a:r>
              <a:rPr lang="en-US" sz="19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 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possessive pronoun</a:t>
            </a: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Ø"/>
            </a:pP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Konkel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different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stages in transmission of formula, MT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oldest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then</a:t>
            </a:r>
            <a:r>
              <a:rPr lang="fr-FR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cap="smal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1900" cap="small" baseline="30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</a:t>
            </a:r>
            <a:r>
              <a:rPr lang="en-US" sz="19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T</a:t>
            </a:r>
            <a:r>
              <a:rPr lang="en-US" sz="1900" cap="small" baseline="30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</a:t>
            </a:r>
            <a:r>
              <a:rPr lang="en-US" sz="19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and Peshitta</a:t>
            </a:r>
          </a:p>
          <a:p>
            <a:pPr marL="1257300" lvl="2" indent="-342900">
              <a:buFont typeface="Wingdings" pitchFamily="2" charset="2"/>
              <a:buChar char="Ø"/>
            </a:pPr>
            <a:r>
              <a:rPr lang="en-US" sz="1900" cap="smal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1900" cap="small" baseline="30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</a:t>
            </a:r>
            <a:r>
              <a:rPr lang="en-US" sz="19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n-US" sz="19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SamP</a:t>
            </a:r>
            <a:r>
              <a:rPr lang="en-US" sz="19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and 4Q22 without possessive pronoun: rare! Even further evolution?</a:t>
            </a:r>
            <a:endParaRPr lang="fr-FR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57300" lvl="2" indent="-342900">
              <a:buFont typeface="Wingdings" pitchFamily="2" charset="2"/>
              <a:buChar char="Ø"/>
            </a:pPr>
            <a:endParaRPr lang="en-US" sz="19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BAB03F9C-5E62-F6F6-280A-BA26FB074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65975"/>
              </p:ext>
            </p:extLst>
          </p:nvPr>
        </p:nvGraphicFramePr>
        <p:xfrm>
          <a:off x="6979668" y="1912214"/>
          <a:ext cx="5212332" cy="4259037"/>
        </p:xfrm>
        <a:graphic>
          <a:graphicData uri="http://schemas.openxmlformats.org/drawingml/2006/table">
            <a:tbl>
              <a:tblPr firstRow="1" firstCol="1" bandRow="1"/>
              <a:tblGrid>
                <a:gridCol w="1411179">
                  <a:extLst>
                    <a:ext uri="{9D8B030D-6E8A-4147-A177-3AD203B41FA5}">
                      <a16:colId xmlns:a16="http://schemas.microsoft.com/office/drawing/2014/main" val="867091594"/>
                    </a:ext>
                  </a:extLst>
                </a:gridCol>
                <a:gridCol w="971316">
                  <a:extLst>
                    <a:ext uri="{9D8B030D-6E8A-4147-A177-3AD203B41FA5}">
                      <a16:colId xmlns:a16="http://schemas.microsoft.com/office/drawing/2014/main" val="1850344276"/>
                    </a:ext>
                  </a:extLst>
                </a:gridCol>
                <a:gridCol w="971316">
                  <a:extLst>
                    <a:ext uri="{9D8B030D-6E8A-4147-A177-3AD203B41FA5}">
                      <a16:colId xmlns:a16="http://schemas.microsoft.com/office/drawing/2014/main" val="984550597"/>
                    </a:ext>
                  </a:extLst>
                </a:gridCol>
                <a:gridCol w="677482">
                  <a:extLst>
                    <a:ext uri="{9D8B030D-6E8A-4147-A177-3AD203B41FA5}">
                      <a16:colId xmlns:a16="http://schemas.microsoft.com/office/drawing/2014/main" val="3454274014"/>
                    </a:ext>
                  </a:extLst>
                </a:gridCol>
                <a:gridCol w="1181039">
                  <a:extLst>
                    <a:ext uri="{9D8B030D-6E8A-4147-A177-3AD203B41FA5}">
                      <a16:colId xmlns:a16="http://schemas.microsoft.com/office/drawing/2014/main" val="2064447923"/>
                    </a:ext>
                  </a:extLst>
                </a:gridCol>
              </a:tblGrid>
              <a:tr h="6061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lxx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mt</a:t>
                      </a:r>
                      <a:endParaRPr lang="nl-BE" sz="140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SamP </a:t>
                      </a:r>
                      <a:endParaRPr lang="nl-BE" sz="140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cap="small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Hexapla</a:t>
                      </a:r>
                      <a:r>
                        <a:rPr lang="es-ES" sz="14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s-ES" sz="14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DSS: 4Q22</a:t>
                      </a:r>
                      <a:endParaRPr lang="nl-BE" sz="14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50126"/>
                  </a:ext>
                </a:extLst>
              </a:tr>
              <a:tr h="33600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ἐδεήθη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Μωυσῆς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</a:t>
                      </a:r>
                      <a:r>
                        <a:rPr lang="en-US" sz="16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̓́</a:t>
                      </a:r>
                      <a:r>
                        <a:rPr lang="en-US" sz="16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</a:t>
                      </a:r>
                      <a:r>
                        <a:rPr lang="en-US" sz="16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ντι</a:t>
                      </a:r>
                      <a:r>
                        <a:rPr lang="en-US" sz="1600" dirty="0">
                          <a:solidFill>
                            <a:schemeClr val="accent2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κυρίου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θεου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̓͂π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̔́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́,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κύριε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r>
                        <a:rPr lang="en-US" sz="16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θυμοι</a:t>
                      </a:r>
                      <a:r>
                        <a:rPr lang="en-US" sz="1600" dirty="0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͂ </a:t>
                      </a:r>
                      <a:r>
                        <a:rPr lang="en-US" sz="1600" dirty="0" err="1">
                          <a:solidFill>
                            <a:schemeClr val="accent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ὀργῇ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εἰς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τὸν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λ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όν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σου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ου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̔̀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ἐξήγ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γες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ἐκ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γῆς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Αἰγυ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του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ἐν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ἰσχύι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μεγ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ά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λῃ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κ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ἐν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[</a:t>
                      </a:r>
                      <a:r>
                        <a:rPr lang="en-US" sz="1600" cap="small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lxx</a:t>
                      </a:r>
                      <a:r>
                        <a:rPr lang="en-US" sz="1600" baseline="300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B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τῷ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] 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β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ρ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χίονι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́ [</a:t>
                      </a:r>
                      <a:r>
                        <a:rPr lang="en-US" sz="1600" cap="small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lxx</a:t>
                      </a:r>
                      <a:r>
                        <a:rPr lang="en-US" sz="1600" baseline="300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B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σου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τῷ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]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ὑψηλῷ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;</a:t>
                      </a:r>
                      <a:endParaRPr lang="nl-BE" sz="1600" dirty="0">
                        <a:solidFill>
                          <a:srgbClr val="5DB3E6"/>
                        </a:solidFill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וַיְחַל מֹשֶׁה, אֶת-פְּנֵי יְהוָה אֱלֹהָיו; וַיֹּאמֶר, לָמָה יְהוָה יֶחֱרֶה אַפְּךָ בְּעַמֶּךָ, אֲשֶׁר הוֹצֵאתָ מֵאֶרֶץ מִצְרַיִם, בְּכֹחַ גָּדוֹל וּבְיָד חֲזָקָה</a:t>
                      </a:r>
                      <a:endParaRPr lang="nl-BE" sz="160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ויחל משה את פני יהוה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אלהיו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ויאמר למה יהוה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יחר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אפך בעמך אשר הוצאת ממצרים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בכח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גדול </a:t>
                      </a:r>
                      <a:r>
                        <a:rPr lang="he-IL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ובזרוע נטויה</a:t>
                      </a:r>
                      <a:endParaRPr lang="nl-BE" sz="1600" dirty="0">
                        <a:solidFill>
                          <a:srgbClr val="5DB3E6"/>
                        </a:solidFill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Ο. </a:t>
                      </a:r>
                      <a:r>
                        <a:rPr lang="nl-BE" sz="1600" dirty="0">
                          <a:solidFill>
                            <a:srgbClr val="69AD4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θυμοῖ ὀργῇ/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solidFill>
                            <a:srgbClr val="69AD4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θυμωθήσεται ὀργή</a:t>
                      </a:r>
                      <a:endParaRPr lang="nl-BE" sz="16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[ ו ]⟦  ⟧[ ] ‏י֯[ח]ל֯ משה אתׄ[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פנ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]יׄ [יהוה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אלהיו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ויאו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]מׄר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למ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[ה ]יהוה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יחר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א[פך] ‎ ‏בעמך֯ אשרׄ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ה֯ו֯צ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[את מארץ מצרים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בכח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גדול </a:t>
                      </a:r>
                      <a:r>
                        <a:rPr lang="he-IL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ו]בזרוע חזק[ה.  ]</a:t>
                      </a:r>
                      <a:endParaRPr lang="nl-BE" sz="1600" dirty="0">
                        <a:solidFill>
                          <a:srgbClr val="5DB3E6"/>
                        </a:solidFill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98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980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 err="1"/>
              <a:t>Outside</a:t>
            </a:r>
            <a:r>
              <a:rPr lang="fr-BE" dirty="0"/>
              <a:t> of the formula</a:t>
            </a:r>
          </a:p>
        </p:txBody>
      </p:sp>
    </p:spTree>
    <p:extLst>
      <p:ext uri="{BB962C8B-B14F-4D97-AF65-F5344CB8AC3E}">
        <p14:creationId xmlns:p14="http://schemas.microsoft.com/office/powerpoint/2010/main" val="3008134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a cueva de las manos">
            <a:extLst>
              <a:ext uri="{FF2B5EF4-FFF2-40B4-BE49-F238E27FC236}">
                <a16:creationId xmlns:a16="http://schemas.microsoft.com/office/drawing/2014/main" id="{EC0FA473-8298-7D0F-FCED-BE8875E9C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600" y="1199212"/>
            <a:ext cx="3856359" cy="565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3" y="348116"/>
            <a:ext cx="7403661" cy="431800"/>
          </a:xfrm>
        </p:spPr>
        <p:txBody>
          <a:bodyPr/>
          <a:lstStyle/>
          <a:p>
            <a:r>
              <a:rPr lang="fr-BE" dirty="0" err="1"/>
              <a:t>Outside</a:t>
            </a:r>
            <a:r>
              <a:rPr lang="fr-BE" dirty="0"/>
              <a:t> of the formula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511460" y="1322044"/>
            <a:ext cx="787381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Also here: God’s hand is generally translated literally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Same tendency towards uniformity: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E.g. Ex 3,20; 6,8; 7,5: choice for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ἐκτείνω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 while no unity in MT</a:t>
            </a: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Some variants: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Fritsch views minus in LXX Ex 16,3; 24,11 as anti-anthropomorphic omission (Ex 6,1 &amp; 32,11 see before!)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 16,3 as case study</a:t>
            </a: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8104681" y="6536660"/>
            <a:ext cx="4248150" cy="3197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cueva de las manos</a:t>
            </a:r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5B22B22A-58F3-ED00-89F5-122DE605E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765253"/>
              </p:ext>
            </p:extLst>
          </p:nvPr>
        </p:nvGraphicFramePr>
        <p:xfrm>
          <a:off x="997265" y="2445974"/>
          <a:ext cx="6902204" cy="1966052"/>
        </p:xfrm>
        <a:graphic>
          <a:graphicData uri="http://schemas.openxmlformats.org/drawingml/2006/table">
            <a:tbl>
              <a:tblPr firstRow="1" firstCol="1" bandRow="1"/>
              <a:tblGrid>
                <a:gridCol w="1424827">
                  <a:extLst>
                    <a:ext uri="{9D8B030D-6E8A-4147-A177-3AD203B41FA5}">
                      <a16:colId xmlns:a16="http://schemas.microsoft.com/office/drawing/2014/main" val="94388132"/>
                    </a:ext>
                  </a:extLst>
                </a:gridCol>
                <a:gridCol w="3453705">
                  <a:extLst>
                    <a:ext uri="{9D8B030D-6E8A-4147-A177-3AD203B41FA5}">
                      <a16:colId xmlns:a16="http://schemas.microsoft.com/office/drawing/2014/main" val="113967124"/>
                    </a:ext>
                  </a:extLst>
                </a:gridCol>
                <a:gridCol w="2023672">
                  <a:extLst>
                    <a:ext uri="{9D8B030D-6E8A-4147-A177-3AD203B41FA5}">
                      <a16:colId xmlns:a16="http://schemas.microsoft.com/office/drawing/2014/main" val="848552223"/>
                    </a:ext>
                  </a:extLst>
                </a:gridCol>
              </a:tblGrid>
              <a:tr h="2435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Word </a:t>
                      </a:r>
                      <a:r>
                        <a:rPr lang="fr-FR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mt</a:t>
                      </a:r>
                      <a:endParaRPr lang="nl-BE" sz="160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Occurrences</a:t>
                      </a:r>
                      <a:endParaRPr lang="nl-BE" sz="16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Word </a:t>
                      </a:r>
                      <a:r>
                        <a:rPr lang="nl-BE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lxx  </a:t>
                      </a:r>
                      <a:endParaRPr lang="nl-BE" sz="160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471225"/>
                  </a:ext>
                </a:extLst>
              </a:tr>
              <a:tr h="170513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Hand (</a:t>
                      </a:r>
                      <a:r>
                        <a:rPr lang="he-IL" sz="160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יָד</a:t>
                      </a:r>
                      <a:r>
                        <a:rPr lang="fr-FR" sz="160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)</a:t>
                      </a:r>
                      <a:endParaRPr lang="nl-BE" sz="160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Gen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49,24 ; Ex 3,20 ; 6,1(2x).8 ; 7,4.5.16 ; 9,3.15 ; 13,3.9.14.16 ; 14,31 ; 15,17 ; 16,3 ; 24,11 ; 32,11 ; </a:t>
                      </a:r>
                      <a:r>
                        <a:rPr lang="fr-FR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Num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11,23 ; 14,30 ; </a:t>
                      </a:r>
                      <a:r>
                        <a:rPr lang="fr-FR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Deut</a:t>
                      </a:r>
                      <a:r>
                        <a:rPr lang="fr-FR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2,15 ; 3,24 ; 4,34 ; 5,15 ; 6,21 ; 7,8.19 ; 9,26 ; 11,2 ; 26,8 ; 32,39.40.41 ; 33,3</a:t>
                      </a:r>
                      <a:endParaRPr lang="nl-BE" sz="16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Hand (χείρ)</a:t>
                      </a:r>
                      <a:endParaRPr lang="nl-BE" sz="16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i="1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Minus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in Ex 6,1; </a:t>
                      </a:r>
                      <a:r>
                        <a:rPr lang="nl-BE" sz="1600" dirty="0">
                          <a:solidFill>
                            <a:srgbClr val="FF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16,3; 24,11</a:t>
                      </a:r>
                      <a:r>
                        <a:rPr lang="nl-BE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; 32,11 </a:t>
                      </a:r>
                      <a:endParaRPr lang="nl-BE" sz="16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i="1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Plus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SBL BibLit" panose="02000000000000000000" pitchFamily="2" charset="-79"/>
                          <a:cs typeface="SBL BibLit" panose="02000000000000000000" pitchFamily="2" charset="-79"/>
                        </a:rPr>
                        <a:t> in Ex 15,6</a:t>
                      </a:r>
                      <a:endParaRPr lang="nl-BE" sz="1600" dirty="0">
                        <a:effectLst/>
                        <a:latin typeface="SBL BibLit" panose="02000000000000000000" pitchFamily="2" charset="-79"/>
                        <a:ea typeface="SBL BibLit" panose="02000000000000000000" pitchFamily="2" charset="-79"/>
                        <a:cs typeface="SBL BibLit" panose="02000000000000000000" pitchFamily="2" charset="-79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998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54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3" y="348116"/>
            <a:ext cx="7403661" cy="431800"/>
          </a:xfrm>
        </p:spPr>
        <p:txBody>
          <a:bodyPr/>
          <a:lstStyle/>
          <a:p>
            <a:r>
              <a:rPr lang="fr-BE" dirty="0" err="1"/>
              <a:t>Outside</a:t>
            </a:r>
            <a:r>
              <a:rPr lang="fr-BE" dirty="0"/>
              <a:t> of the formula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511460" y="1322044"/>
            <a:ext cx="690086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=/= MT: Ex 16,3 as case study</a:t>
            </a:r>
          </a:p>
          <a:p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 hand : “by God”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Fritsch: “deliberate avoidance of anthropomorphism”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ביד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is usually rendered by the more literal (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ἐν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χειρί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Sollamo: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when 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ביד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is used as a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semipreposition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-&gt; LXX Exodus: Multiple equivalents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  <a:sym typeface="Wingdings" pitchFamily="2" charset="2"/>
              </a:rPr>
              <a:t> (literal,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single prepositions as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διά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or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ἐν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or dative)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rendering in v. 16,3 = unique: preposition 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ὐ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ό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+ gen. appears only here as counterpart for 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ביד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Good Greek: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Ex. </a:t>
            </a: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Plato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n-US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Euthydemus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303a :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ὥσ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ερ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π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ληγεὶς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ὑ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π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ὸ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τοῦ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λόγου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(“as if I were smitten/knocked out by the word/discourse”).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verb π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λήσσω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fits well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: violent death,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reminds of the π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ληγη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 (“plague”) </a:t>
            </a: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Minus as part of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free translation that aims at idiomatic, fluent Greek that conveys the content to the public</a:t>
            </a: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7DE58CCA-F851-3FA6-C3F5-16E174842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0487"/>
              </p:ext>
            </p:extLst>
          </p:nvPr>
        </p:nvGraphicFramePr>
        <p:xfrm>
          <a:off x="7763510" y="1993899"/>
          <a:ext cx="4248149" cy="3012816"/>
        </p:xfrm>
        <a:graphic>
          <a:graphicData uri="http://schemas.openxmlformats.org/drawingml/2006/table">
            <a:tbl>
              <a:tblPr firstRow="1" firstCol="1" bandRow="1"/>
              <a:tblGrid>
                <a:gridCol w="1136705">
                  <a:extLst>
                    <a:ext uri="{9D8B030D-6E8A-4147-A177-3AD203B41FA5}">
                      <a16:colId xmlns:a16="http://schemas.microsoft.com/office/drawing/2014/main" val="260379863"/>
                    </a:ext>
                  </a:extLst>
                </a:gridCol>
                <a:gridCol w="758478">
                  <a:extLst>
                    <a:ext uri="{9D8B030D-6E8A-4147-A177-3AD203B41FA5}">
                      <a16:colId xmlns:a16="http://schemas.microsoft.com/office/drawing/2014/main" val="3492138106"/>
                    </a:ext>
                  </a:extLst>
                </a:gridCol>
                <a:gridCol w="1089255">
                  <a:extLst>
                    <a:ext uri="{9D8B030D-6E8A-4147-A177-3AD203B41FA5}">
                      <a16:colId xmlns:a16="http://schemas.microsoft.com/office/drawing/2014/main" val="295767752"/>
                    </a:ext>
                  </a:extLst>
                </a:gridCol>
                <a:gridCol w="1263711">
                  <a:extLst>
                    <a:ext uri="{9D8B030D-6E8A-4147-A177-3AD203B41FA5}">
                      <a16:colId xmlns:a16="http://schemas.microsoft.com/office/drawing/2014/main" val="3579148158"/>
                    </a:ext>
                  </a:extLst>
                </a:gridCol>
              </a:tblGrid>
              <a:tr h="3766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lxx</a:t>
                      </a:r>
                      <a:endParaRPr lang="nl-BE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mt</a:t>
                      </a:r>
                      <a:endParaRPr lang="nl-BE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</a:t>
                      </a:r>
                      <a:endParaRPr lang="nl-BE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dss</a:t>
                      </a:r>
                      <a:r>
                        <a:rPr lang="en-US" sz="16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 </a:t>
                      </a:r>
                      <a:r>
                        <a:rPr lang="nl-NL" sz="1600" b="1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(4Q11) 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477197"/>
                  </a:ext>
                </a:extLst>
              </a:tr>
              <a:tr h="26362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̓͂πα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ρὸς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ὐτοὺς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οι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̔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υἱοι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Ισρ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ηλ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Ο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̓́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φελον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ἀπ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εθ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ά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νομεν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π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ληγέντες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υ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̔π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ο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κυρίου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γῇ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Αἰγυ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́π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τῳ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וַיֹּאמְרוּ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אֲלֵהֶם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בְּנֵי יִשְׂרָאֵל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מִי-יִתֵּן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מוּתֵנוּ </a:t>
                      </a:r>
                      <a:r>
                        <a:rPr lang="he-IL" sz="1600" dirty="0">
                          <a:solidFill>
                            <a:srgbClr val="5DB3E6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בְיַד-יְהוָה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בְּאֶרֶץ מִצְרַיִם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ויאמרו אליהם בני ישראל מי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יתן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מותנו </a:t>
                      </a:r>
                      <a:r>
                        <a:rPr lang="he-IL" sz="1600" dirty="0">
                          <a:solidFill>
                            <a:srgbClr val="5DB3E6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ביד יהוה 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בארץ מצרים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‏ [ ויאמרו 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אלהם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 בני ישראל מי ]</a:t>
                      </a:r>
                      <a:r>
                        <a:rPr lang="he-IL" sz="16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י֯תׄן</a:t>
                      </a: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ׄ מׄו֯תׄנׄו֯ ב֯[יד יהוה בארץ מצרים  ] </a:t>
                      </a:r>
                      <a:r>
                        <a:rPr lang="he-IL" sz="16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‎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0962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02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Gian Lorenzo Bernini – Il Ratto Di Proserpina - 1622 | McArte">
            <a:extLst>
              <a:ext uri="{FF2B5EF4-FFF2-40B4-BE49-F238E27FC236}">
                <a16:creationId xmlns:a16="http://schemas.microsoft.com/office/drawing/2014/main" id="{62D1F7E0-C9B0-DC7F-9E4B-DB4433ABB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931" y="3222294"/>
            <a:ext cx="2943069" cy="363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3" y="348116"/>
            <a:ext cx="7403661" cy="431800"/>
          </a:xfrm>
        </p:spPr>
        <p:txBody>
          <a:bodyPr/>
          <a:lstStyle/>
          <a:p>
            <a:r>
              <a:rPr lang="fr-BE" dirty="0" err="1"/>
              <a:t>Outside</a:t>
            </a:r>
            <a:r>
              <a:rPr lang="fr-BE" dirty="0"/>
              <a:t> of the formula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256630" y="1307054"/>
            <a:ext cx="909723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 MT: Num 11:23 as a special case</a:t>
            </a:r>
          </a:p>
          <a:p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Literal translation of God’s hand: most of the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One case where translation shows some avoidance: Num 11:23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Rhetorical question, expecting contrasting reply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MT/SamP: “</a:t>
            </a:r>
            <a:r>
              <a:rPr lang="nl-BE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Will the hand of the Lord be shortened (</a:t>
            </a:r>
            <a:r>
              <a:rPr lang="he-IL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תקצר</a:t>
            </a:r>
            <a:r>
              <a:rPr lang="nl-BE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)?” </a:t>
            </a: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LXX: “Will the hand of the Lord not suffice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ἐξ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ρκέσει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)?”</a:t>
            </a:r>
            <a:r>
              <a:rPr lang="nl-BE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ther occurrences of </a:t>
            </a:r>
            <a:r>
              <a:rPr lang="he-IL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קצר</a:t>
            </a:r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always translated by ‘shortness’ (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στενοχωρέω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</a:t>
            </a:r>
            <a:r>
              <a:rPr lang="en-US" baseline="30000" dirty="0">
                <a:solidFill>
                  <a:srgbClr val="00000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σμικρύνω</a:t>
            </a:r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ὀλιγότης</a:t>
            </a:r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ὀλιγόω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shows that the translator was well acquainted with the significance of </a:t>
            </a:r>
            <a:r>
              <a:rPr lang="he-IL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קצר</a:t>
            </a: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Why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here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not a more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literal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translation?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Hand as sexual euphemism in ANE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Ugarit, the deity is described as a supersized deity, with a supersized </a:t>
            </a:r>
            <a:r>
              <a:rPr lang="en-US" sz="1400" i="1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membrum virile, </a:t>
            </a: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using the Ugaritic </a:t>
            </a:r>
            <a:r>
              <a:rPr lang="en-US" sz="1400" i="1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yd </a:t>
            </a: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as a euphemism 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 the Gilgamesh-epos, Ishtar begs </a:t>
            </a:r>
            <a:r>
              <a:rPr lang="en-US" sz="14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Ishullanu</a:t>
            </a: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to “stretch forth the ‘hand’ and pet our vulva” (Akkadian expression: 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qātam</a:t>
            </a:r>
            <a:r>
              <a:rPr lang="en-US" sz="1400" i="1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šusû</a:t>
            </a: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); 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 </a:t>
            </a:r>
            <a:r>
              <a:rPr lang="en-US" sz="14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Qumranic</a:t>
            </a:r>
            <a:r>
              <a:rPr lang="en-US" sz="14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Hebrew, ‘hand’ is used for the male member 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sz="14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Biblical Hebrew, the ‘hand’ functions as a euphemism for the male sex (e.g., Song 5,4; Isa 57,8.10)</a:t>
            </a:r>
            <a:endParaRPr lang="en-US" sz="1400" dirty="0">
              <a:solidFill>
                <a:srgbClr val="000000"/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“short hand” of God: possibly negative connotations regarding His virility</a:t>
            </a:r>
          </a:p>
          <a:p>
            <a:pPr marL="1200150" lvl="2" indent="-285750"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preceding verse Num 11:22 uses twice the verb ἀ</a:t>
            </a:r>
            <a:r>
              <a:rPr lang="en-US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ρκέω</a:t>
            </a: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-&gt; v. 23 functions as reply</a:t>
            </a: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9039069" y="6538262"/>
            <a:ext cx="3313762" cy="3181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Bernini, Il ratto di Proserpina, 1622</a:t>
            </a:r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BFB034E0-DF63-F9E7-5D0F-12F5C7DF0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329650"/>
              </p:ext>
            </p:extLst>
          </p:nvPr>
        </p:nvGraphicFramePr>
        <p:xfrm>
          <a:off x="8109679" y="1851634"/>
          <a:ext cx="4082321" cy="1304608"/>
        </p:xfrm>
        <a:graphic>
          <a:graphicData uri="http://schemas.openxmlformats.org/drawingml/2006/table">
            <a:tbl>
              <a:tblPr firstRow="1" firstCol="1" bandRow="1"/>
              <a:tblGrid>
                <a:gridCol w="1993691">
                  <a:extLst>
                    <a:ext uri="{9D8B030D-6E8A-4147-A177-3AD203B41FA5}">
                      <a16:colId xmlns:a16="http://schemas.microsoft.com/office/drawing/2014/main" val="3576312024"/>
                    </a:ext>
                  </a:extLst>
                </a:gridCol>
                <a:gridCol w="1049312">
                  <a:extLst>
                    <a:ext uri="{9D8B030D-6E8A-4147-A177-3AD203B41FA5}">
                      <a16:colId xmlns:a16="http://schemas.microsoft.com/office/drawing/2014/main" val="1918243915"/>
                    </a:ext>
                  </a:extLst>
                </a:gridCol>
                <a:gridCol w="1039318">
                  <a:extLst>
                    <a:ext uri="{9D8B030D-6E8A-4147-A177-3AD203B41FA5}">
                      <a16:colId xmlns:a16="http://schemas.microsoft.com/office/drawing/2014/main" val="22297056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lxx</a:t>
                      </a:r>
                      <a:endParaRPr lang="nl-BE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cap="small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mt</a:t>
                      </a:r>
                      <a:endParaRPr lang="nl-BE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600" cap="small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43481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ει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̓͂π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κύριος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π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ρὸς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Μωυσῆν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Μη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̀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χεὶρ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κυρίου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οὐκ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ἐξ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α</a:t>
                      </a:r>
                      <a:r>
                        <a:rPr lang="en-US" sz="1600" dirty="0" err="1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ρκέσει</a:t>
                      </a:r>
                      <a:r>
                        <a:rPr lang="en-US" sz="1600" dirty="0">
                          <a:solidFill>
                            <a:srgbClr val="5DB3E6"/>
                          </a:solidFill>
                          <a:effectLst/>
                          <a:latin typeface="SBL BibLit" panose="02000000000000000000" pitchFamily="2" charset="-79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;</a:t>
                      </a:r>
                      <a:endParaRPr lang="nl-BE" sz="1600" dirty="0">
                        <a:solidFill>
                          <a:srgbClr val="5DB3E6"/>
                        </a:solidFill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וַיֹּאמֶר יְהוָה אֶל-מֹשֶׁה, הֲיַד יְהוָה תִּקְצָר</a:t>
                      </a:r>
                      <a:endParaRPr lang="nl-BE" sz="160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e-IL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S Mincho" panose="02020609040205080304" pitchFamily="49" charset="-128"/>
                          <a:cs typeface="SBL BibLit" panose="02000000000000000000" pitchFamily="2" charset="-79"/>
                        </a:rPr>
                        <a:t>ויאמר יהוה אל משה היד יהוה תקצר</a:t>
                      </a:r>
                      <a:endParaRPr lang="nl-BE" sz="1600" dirty="0">
                        <a:effectLst/>
                        <a:latin typeface="Calibri" panose="020F050202020403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822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30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732714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mazon.com: Michelangelo: Hands of God and Adam, Detail from The Creation  of Adam, from The Sistine Chapel. Fine Art Print/Poster. Size A2 (59.4cm x  42cm): Posters &amp; Prints">
            <a:extLst>
              <a:ext uri="{FF2B5EF4-FFF2-40B4-BE49-F238E27FC236}">
                <a16:creationId xmlns:a16="http://schemas.microsoft.com/office/drawing/2014/main" id="{8B588A83-2DF8-5704-1E51-A57D5D49B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80" y="1348518"/>
            <a:ext cx="7793620" cy="550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4398380" y="5072391"/>
            <a:ext cx="7811842" cy="1785609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>
          <a:xfrm>
            <a:off x="4045376" y="5293582"/>
            <a:ext cx="8499627" cy="431800"/>
          </a:xfrm>
        </p:spPr>
        <p:txBody>
          <a:bodyPr/>
          <a:lstStyle/>
          <a:p>
            <a:pPr algn="ctr">
              <a:spcAft>
                <a:spcPts val="800"/>
              </a:spcAft>
            </a:pPr>
            <a:r>
              <a:rPr lang="it-IT" sz="2400" b="1" dirty="0">
                <a:solidFill>
                  <a:schemeClr val="bg1">
                    <a:lumMod val="95000"/>
                  </a:schemeClr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“E’ stata la mano di Dio” </a:t>
            </a:r>
            <a:endParaRPr lang="nl-BE" sz="2400" dirty="0">
              <a:solidFill>
                <a:schemeClr val="bg1">
                  <a:lumMod val="95000"/>
                </a:schemeClr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>
              <a:spcAft>
                <a:spcPts val="800"/>
              </a:spcAft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 Hand in the Septuagint</a:t>
            </a:r>
            <a:endParaRPr lang="nl-BE" sz="2400" dirty="0">
              <a:solidFill>
                <a:schemeClr val="bg1">
                  <a:lumMod val="95000"/>
                </a:schemeClr>
              </a:solidFill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algn="ctr"/>
            <a:endParaRPr lang="fr-BE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4486606" y="6540789"/>
            <a:ext cx="8199120" cy="431800"/>
          </a:xfrm>
        </p:spPr>
        <p:txBody>
          <a:bodyPr/>
          <a:lstStyle/>
          <a:p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Ellen De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Doncker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EABS </a:t>
            </a:r>
            <a:r>
              <a:rPr lang="fr-BE" sz="1800" i="1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Jerusalem</a:t>
            </a:r>
            <a:r>
              <a:rPr lang="fr-BE" sz="18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		29 March 2023</a:t>
            </a:r>
          </a:p>
        </p:txBody>
      </p:sp>
    </p:spTree>
    <p:extLst>
      <p:ext uri="{BB962C8B-B14F-4D97-AF65-F5344CB8AC3E}">
        <p14:creationId xmlns:p14="http://schemas.microsoft.com/office/powerpoint/2010/main" val="136410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A67B92D-F35E-1C3C-A5BE-A2B5BF2261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Conclusion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AF9ACC-2A52-D204-1F04-597FA4AE8E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BB3869B-126B-B69C-8FC5-DCF09C9647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21506" name="Picture 2" descr="Talleisim - Dura Europos Frescoes - Blue Fringes - Techeiles - Tekhelet -  Techelet - Tcheiles">
            <a:extLst>
              <a:ext uri="{FF2B5EF4-FFF2-40B4-BE49-F238E27FC236}">
                <a16:creationId xmlns:a16="http://schemas.microsoft.com/office/drawing/2014/main" id="{F3B975DE-AE42-EBE6-F56F-BC956830F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6862"/>
            <a:ext cx="12192000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F55EBEA-3DDB-9652-EA5D-C3DBB1E26B6E}"/>
              </a:ext>
            </a:extLst>
          </p:cNvPr>
          <p:cNvSpPr txBox="1"/>
          <p:nvPr/>
        </p:nvSpPr>
        <p:spPr>
          <a:xfrm>
            <a:off x="582702" y="1228355"/>
            <a:ext cx="115706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u="sng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Calibri" panose="020F0502020204030204" pitchFamily="34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nstances where </a:t>
            </a:r>
            <a:r>
              <a:rPr lang="en-US" sz="1800" cap="small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lxx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 deliberately avoids God’s hand or arm: very few: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Num 11:23, God’s hand </a:t>
            </a:r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Calibri" panose="020F0502020204030204" pitchFamily="34" charset="0"/>
              </a:rPr>
              <a:t>translated literally, but context altered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Times New Roman" panose="02020603050405020304" pitchFamily="18" charset="0"/>
              </a:rPr>
              <a:t>subtle distinction between God’s mighty hand and human hands in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Deut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 34,12: no expansion</a:t>
            </a:r>
            <a:endParaRPr lang="en-US" sz="1800" dirty="0">
              <a:solidFill>
                <a:srgbClr val="000000"/>
              </a:solidFill>
              <a:latin typeface="SBL BibLit" panose="02000000000000000000" pitchFamily="2" charset="-79"/>
              <a:ea typeface="Calibri" panose="020F0502020204030204" pitchFamily="34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No anti-anthropomorphism present, contrast with Hexapla/</a:t>
            </a:r>
            <a:r>
              <a:rPr lang="en-US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Targumim</a:t>
            </a:r>
            <a:endParaRPr lang="en-US" dirty="0">
              <a:solidFill>
                <a:srgbClr val="000000"/>
              </a:solidFill>
              <a:effectLst/>
              <a:latin typeface="SBL BibLit" panose="02000000000000000000" pitchFamily="2" charset="-79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SBL BibLit" panose="02000000000000000000" pitchFamily="2" charset="-79"/>
                <a:ea typeface="Calibri" panose="020F0502020204030204" pitchFamily="34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n other tendency appeared more clearly: tendency to </a:t>
            </a:r>
            <a:r>
              <a:rPr lang="en-US" sz="1800" dirty="0" err="1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uniformise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 certain expressions: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harmonizing expansion</a:t>
            </a:r>
            <a:r>
              <a:rPr lang="nl-BE" dirty="0">
                <a:effectLst/>
              </a:rPr>
              <a:t>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dirty="0">
                <a:solidFill>
                  <a:srgbClr val="000000"/>
                </a:solidFill>
                <a:latin typeface="SBL BibLit" panose="02000000000000000000" pitchFamily="2" charset="-79"/>
              </a:rPr>
              <a:t>LXX attests growth</a:t>
            </a:r>
            <a:endParaRPr lang="en-US" dirty="0">
              <a:solidFill>
                <a:srgbClr val="000000"/>
              </a:solidFill>
              <a:effectLst/>
              <a:latin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SBL BibLit" panose="02000000000000000000" pitchFamily="2" charset="-79"/>
                <a:ea typeface="Calibri" panose="020F0502020204030204" pitchFamily="34" charset="0"/>
              </a:rPr>
              <a:t>T</a:t>
            </a:r>
            <a:r>
              <a:rPr lang="en-US" sz="1800" dirty="0">
                <a:solidFill>
                  <a:srgbClr val="000000"/>
                </a:solidFill>
                <a:effectLst/>
                <a:latin typeface="SBL BibLit" panose="02000000000000000000" pitchFamily="2" charset="-79"/>
                <a:ea typeface="Calibri" panose="020F0502020204030204" pitchFamily="34" charset="0"/>
              </a:rPr>
              <a:t>ranslator shows great care and sensibility towards the context and content of the verse he translates</a:t>
            </a:r>
            <a:r>
              <a:rPr lang="nl-BE" dirty="0">
                <a:effectLst/>
              </a:rPr>
              <a:t> </a:t>
            </a:r>
            <a:endParaRPr lang="en-US" sz="1800" dirty="0">
              <a:solidFill>
                <a:srgbClr val="000000"/>
              </a:solidFill>
              <a:effectLst/>
              <a:latin typeface="SBL BibLit" panose="02000000000000000000" pitchFamily="2" charset="-79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These findings need to be placed amongst evaluation of other anthropomorphisms in LXX-Pentateuch</a:t>
            </a:r>
          </a:p>
        </p:txBody>
      </p:sp>
    </p:spTree>
    <p:extLst>
      <p:ext uri="{BB962C8B-B14F-4D97-AF65-F5344CB8AC3E}">
        <p14:creationId xmlns:p14="http://schemas.microsoft.com/office/powerpoint/2010/main" val="192929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!</a:t>
            </a:r>
          </a:p>
        </p:txBody>
      </p:sp>
      <p:pic>
        <p:nvPicPr>
          <p:cNvPr id="1026" name="Picture 2" descr="La mano de Dios, storia del fallo più famoso di Maradona | DAZN News Italia">
            <a:extLst>
              <a:ext uri="{FF2B5EF4-FFF2-40B4-BE49-F238E27FC236}">
                <a16:creationId xmlns:a16="http://schemas.microsoft.com/office/drawing/2014/main" id="{59E888C2-D3A6-0E7B-2A96-8C4A60866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543" y="4305782"/>
            <a:ext cx="5278054" cy="296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44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173164" y="2462454"/>
            <a:ext cx="10325415" cy="431800"/>
          </a:xfrm>
        </p:spPr>
        <p:txBody>
          <a:bodyPr/>
          <a:lstStyle/>
          <a:p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Overview</a:t>
            </a:r>
            <a:endParaRPr lang="fr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514350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Introduction: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hand(s)</a:t>
            </a:r>
          </a:p>
          <a:p>
            <a:pPr marL="514350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 and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outstretched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arm »</a:t>
            </a:r>
          </a:p>
          <a:p>
            <a:pPr marL="1200150" lvl="1" indent="-514350">
              <a:buAutoNum type="arabicPeriod"/>
            </a:pP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Singular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« 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 »</a:t>
            </a:r>
          </a:p>
          <a:p>
            <a:pPr marL="1200150" lvl="1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Double formula: « 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 &amp;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outstretched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arm »</a:t>
            </a:r>
          </a:p>
          <a:p>
            <a:pPr marL="514350" indent="-514350">
              <a:buAutoNum type="arabicPeriod"/>
            </a:pP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 </a:t>
            </a:r>
            <a:r>
              <a:rPr lang="fr-BE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outside</a:t>
            </a: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of the formula</a:t>
            </a:r>
          </a:p>
          <a:p>
            <a:pPr marL="514350" indent="-514350">
              <a:buAutoNum type="arabicPeriod"/>
            </a:pPr>
            <a:r>
              <a:rPr lang="fr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Conclusion</a:t>
            </a:r>
          </a:p>
          <a:p>
            <a:pPr marL="514350" indent="-514350">
              <a:buAutoNum type="arabicPeriod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2814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BE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065509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4" y="348116"/>
            <a:ext cx="7771325" cy="431800"/>
          </a:xfrm>
        </p:spPr>
        <p:txBody>
          <a:bodyPr/>
          <a:lstStyle/>
          <a:p>
            <a:r>
              <a:rPr lang="fr-BE" dirty="0"/>
              <a:t>Introduction: </a:t>
            </a:r>
            <a:r>
              <a:rPr lang="fr-BE" dirty="0" err="1"/>
              <a:t>God’s</a:t>
            </a:r>
            <a:r>
              <a:rPr lang="fr-BE" dirty="0"/>
              <a:t> hand(s)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1100795" y="951723"/>
            <a:ext cx="861754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 hands = God’s might?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Targumim, modern translations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Also physical understanding, e.g. Ex 7:17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Different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terms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used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in HB:</a:t>
            </a: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Right hand </a:t>
            </a:r>
            <a:r>
              <a:rPr lang="he-IL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יָמִין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; Hand </a:t>
            </a:r>
            <a:r>
              <a:rPr lang="he-IL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יָד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; Hand palm </a:t>
            </a:r>
            <a:r>
              <a:rPr lang="he-IL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כַּף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We focus on </a:t>
            </a:r>
            <a:r>
              <a:rPr lang="nl-BE" sz="20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yad</a:t>
            </a: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i="1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yad</a:t>
            </a: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: 200x HB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No mention of divine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left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000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 » : topos of ANE; </a:t>
            </a:r>
          </a:p>
          <a:p>
            <a:pPr lvl="1"/>
            <a:r>
              <a:rPr lang="fr-FR" sz="2000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connected</a:t>
            </a: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exodus</a:t>
            </a:r>
            <a:r>
              <a:rPr lang="fr-FR" sz="2000" dirty="0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in </a:t>
            </a:r>
            <a:r>
              <a:rPr lang="fr-FR" sz="2000" dirty="0" err="1">
                <a:effectLst/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Pentateuch</a:t>
            </a:r>
            <a:endParaRPr lang="fr-FR" sz="2000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hand: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threefold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division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« 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 »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« 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with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mighty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 and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outstretched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arm »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 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singular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occurrences </a:t>
            </a:r>
            <a:r>
              <a:rPr lang="fr-F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outside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formula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lvl="1"/>
            <a:endParaRPr lang="nl-BE" dirty="0">
              <a:effectLst/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5B10A98-12B2-951A-7168-FA8B4BD6C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8" r="5884"/>
          <a:stretch/>
        </p:blipFill>
        <p:spPr bwMode="auto">
          <a:xfrm>
            <a:off x="7570032" y="11419"/>
            <a:ext cx="46219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7570032" y="6586039"/>
            <a:ext cx="46219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Albrecht Dürer, Christ among the Doctors, 1506</a:t>
            </a:r>
          </a:p>
        </p:txBody>
      </p:sp>
    </p:spTree>
    <p:extLst>
      <p:ext uri="{BB962C8B-B14F-4D97-AF65-F5344CB8AC3E}">
        <p14:creationId xmlns:p14="http://schemas.microsoft.com/office/powerpoint/2010/main" val="22994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3CA2414-6C0C-D2C1-1072-27AB3946A4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Introduction: God’s Hands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93B0868-67B5-CD59-96EB-85D03CD344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4B59FD-9481-8018-E1C2-BF135615C5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D49FD7D-4C11-5DB1-0115-0FBA2EE7DDDB}"/>
              </a:ext>
            </a:extLst>
          </p:cNvPr>
          <p:cNvSpPr txBox="1"/>
          <p:nvPr/>
        </p:nvSpPr>
        <p:spPr>
          <a:xfrm>
            <a:off x="331582" y="2136144"/>
            <a:ext cx="69074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Goal: how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is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hand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translated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in LXX-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Pentateuch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Avoidance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If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avoidance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,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is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this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anti-</a:t>
            </a: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anthropomorphism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marL="1200150" lvl="2" indent="-285750">
              <a:buFont typeface="Wingdings" pitchFamily="2" charset="2"/>
              <a:buChar char="Ø"/>
            </a:pPr>
            <a:endParaRPr lang="fr-FR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200150" lvl="2" indent="-285750">
              <a:buFont typeface="Wingdings" pitchFamily="2" charset="2"/>
              <a:buChar char="Ø"/>
            </a:pPr>
            <a:r>
              <a:rPr lang="fr-FR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Anthropomorphism</a:t>
            </a:r>
            <a:r>
              <a:rPr lang="fr-FR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?</a:t>
            </a:r>
          </a:p>
          <a:p>
            <a:pPr lvl="2"/>
            <a:r>
              <a:rPr lang="en-US" i="1" dirty="0">
                <a:solidFill>
                  <a:srgbClr val="0021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attribution of human-like body parts to God and, by extension, the attribution of human-like emotions and activities</a:t>
            </a:r>
          </a:p>
          <a:p>
            <a:pPr lvl="2"/>
            <a:endParaRPr lang="en-US" i="1" dirty="0">
              <a:solidFill>
                <a:srgbClr val="0021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itchFamily="2" charset="2"/>
              <a:buChar char="Ø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Fritsch, 1943: LXX avoids at times anthropomorphisms</a:t>
            </a:r>
          </a:p>
          <a:p>
            <a:pPr lvl="2"/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= anti-anthropomophic tendency</a:t>
            </a:r>
          </a:p>
        </p:txBody>
      </p:sp>
      <p:pic>
        <p:nvPicPr>
          <p:cNvPr id="10242" name="Picture 2" descr="Moïse recevant les tables de la loi | Musée National Marc Chagall">
            <a:extLst>
              <a:ext uri="{FF2B5EF4-FFF2-40B4-BE49-F238E27FC236}">
                <a16:creationId xmlns:a16="http://schemas.microsoft.com/office/drawing/2014/main" id="{09BA8432-42E3-54E0-FA37-2E534345E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119" y="0"/>
            <a:ext cx="4611881" cy="470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9BA45DD-3138-EE84-E5EB-5FD47CB8B754}"/>
              </a:ext>
            </a:extLst>
          </p:cNvPr>
          <p:cNvSpPr txBox="1"/>
          <p:nvPr/>
        </p:nvSpPr>
        <p:spPr>
          <a:xfrm>
            <a:off x="7580118" y="4460719"/>
            <a:ext cx="461188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 Chagall, Moïse recevant les tables de la loi, 1960</a:t>
            </a:r>
          </a:p>
        </p:txBody>
      </p:sp>
    </p:spTree>
    <p:extLst>
      <p:ext uri="{BB962C8B-B14F-4D97-AF65-F5344CB8AC3E}">
        <p14:creationId xmlns:p14="http://schemas.microsoft.com/office/powerpoint/2010/main" val="122039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914401" y="2878926"/>
            <a:ext cx="10702976" cy="1019324"/>
          </a:xfrm>
        </p:spPr>
        <p:txBody>
          <a:bodyPr/>
          <a:lstStyle/>
          <a:p>
            <a:r>
              <a:rPr lang="fr-BE" dirty="0"/>
              <a:t>“</a:t>
            </a:r>
            <a:r>
              <a:rPr lang="fr-BE" dirty="0" err="1"/>
              <a:t>With</a:t>
            </a:r>
            <a:r>
              <a:rPr lang="fr-BE" dirty="0"/>
              <a:t> </a:t>
            </a:r>
            <a:r>
              <a:rPr lang="fr-BE" dirty="0" err="1"/>
              <a:t>mighty</a:t>
            </a:r>
            <a:r>
              <a:rPr lang="fr-BE" dirty="0"/>
              <a:t> hand and 		 </a:t>
            </a:r>
            <a:r>
              <a:rPr lang="fr-BE" dirty="0" err="1"/>
              <a:t>outstretched</a:t>
            </a:r>
            <a:r>
              <a:rPr lang="fr-BE" dirty="0"/>
              <a:t> arm”</a:t>
            </a:r>
          </a:p>
        </p:txBody>
      </p:sp>
    </p:spTree>
    <p:extLst>
      <p:ext uri="{BB962C8B-B14F-4D97-AF65-F5344CB8AC3E}">
        <p14:creationId xmlns:p14="http://schemas.microsoft.com/office/powerpoint/2010/main" val="2221625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606863" y="348116"/>
            <a:ext cx="7403661" cy="431800"/>
          </a:xfrm>
        </p:spPr>
        <p:txBody>
          <a:bodyPr/>
          <a:lstStyle/>
          <a:p>
            <a:r>
              <a:rPr lang="fr-BE" dirty="0"/>
              <a:t>The « </a:t>
            </a:r>
            <a:r>
              <a:rPr lang="fr-BE" dirty="0" err="1"/>
              <a:t>mighty</a:t>
            </a:r>
            <a:r>
              <a:rPr lang="fr-BE" dirty="0"/>
              <a:t> hand–</a:t>
            </a:r>
            <a:r>
              <a:rPr lang="fr-BE" dirty="0" err="1"/>
              <a:t>formulae</a:t>
            </a:r>
            <a:r>
              <a:rPr lang="fr-BE" dirty="0"/>
              <a:t> »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F98BC85-B7A4-DAF7-4D5E-E138E2FB7E93}"/>
              </a:ext>
            </a:extLst>
          </p:cNvPr>
          <p:cNvSpPr txBox="1"/>
          <p:nvPr/>
        </p:nvSpPr>
        <p:spPr>
          <a:xfrm>
            <a:off x="511460" y="1322044"/>
            <a:ext cx="787381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“Mächtigkeitsformel”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Two forms: </a:t>
            </a:r>
          </a:p>
          <a:p>
            <a:pPr marL="1257300" lvl="2" indent="-342900">
              <a:buAutoNum type="arabicParenR"/>
            </a:pP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references containing only the mighty hand of God: 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ביד </a:t>
            </a:r>
            <a:r>
              <a:rPr lang="he-I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הזקה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/ </a:t>
            </a:r>
            <a:r>
              <a:rPr lang="he-I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בהזק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יד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</a:p>
          <a:p>
            <a:pPr marL="1257300" lvl="2" indent="-342900">
              <a:buAutoNum type="arabicParenR"/>
            </a:pP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“expanded formula”: references joining the mighty hand to the outstretched arm motif :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ביד </a:t>
            </a:r>
            <a:r>
              <a:rPr lang="he-I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הזקה</a:t>
            </a:r>
            <a:r>
              <a:rPr lang="he-I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ובזרוע נטויה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Deuteronom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(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ist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ic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formula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Translation in LXX?</a:t>
            </a: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nl-B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Two major differences:</a:t>
            </a:r>
          </a:p>
          <a:p>
            <a:pPr marL="800100" lvl="1" indent="-342900">
              <a:buAutoNum type="arabicParenR"/>
            </a:pP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lxx-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Ex 6,1 and 32,11 </a:t>
            </a:r>
            <a:r>
              <a:rPr lang="en-US" strike="sngStrike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God’s hand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(</a:t>
            </a: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mt),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but instead refer to God’s </a:t>
            </a:r>
            <a:r>
              <a:rPr lang="en-US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arm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; </a:t>
            </a:r>
          </a:p>
          <a:p>
            <a:pPr marL="800100" lvl="1" indent="-342900">
              <a:buAutoNum type="arabicParenR"/>
            </a:pP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-</a:t>
            </a:r>
            <a:r>
              <a:rPr lang="en-US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3,24; 6,21; 7,8; 9,26.29(</a:t>
            </a:r>
            <a:r>
              <a:rPr lang="en-US" cap="smal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cap="small" baseline="30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</a:t>
            </a: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God’s mighty hand </a:t>
            </a:r>
            <a:r>
              <a:rPr lang="en-US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and arm,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(</a:t>
            </a:r>
            <a:r>
              <a:rPr lang="en-US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mt: </a:t>
            </a:r>
            <a:r>
              <a:rPr lang="en-US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only God’s mighty hand)</a:t>
            </a:r>
            <a:endParaRPr lang="nl-BE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</p:txBody>
      </p:sp>
      <p:pic>
        <p:nvPicPr>
          <p:cNvPr id="11266" name="Picture 2" descr="Auguste Rodin | The Mighty Hand (Main Crispee) (ca. 1800) | Artsy">
            <a:extLst>
              <a:ext uri="{FF2B5EF4-FFF2-40B4-BE49-F238E27FC236}">
                <a16:creationId xmlns:a16="http://schemas.microsoft.com/office/drawing/2014/main" id="{677E6DA5-C005-47CD-40A3-F71BDF3CFD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 r="18183"/>
          <a:stretch/>
        </p:blipFill>
        <p:spPr bwMode="auto">
          <a:xfrm>
            <a:off x="8544393" y="1265623"/>
            <a:ext cx="3647607" cy="55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1A6DCA5-9210-AEA0-33FA-90E3C7173E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991"/>
          <a:stretch/>
        </p:blipFill>
        <p:spPr>
          <a:xfrm>
            <a:off x="29980" y="3803750"/>
            <a:ext cx="8104681" cy="145779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AC5DE61-0F0B-ED9F-8B48-0A0A96D06BC1}"/>
              </a:ext>
            </a:extLst>
          </p:cNvPr>
          <p:cNvSpPr txBox="1"/>
          <p:nvPr/>
        </p:nvSpPr>
        <p:spPr>
          <a:xfrm>
            <a:off x="8104681" y="6536660"/>
            <a:ext cx="4248150" cy="3197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Auguste Rodin, La main crispée, 1885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633DA207-1905-FEE2-2206-726EEC9AEDC3}"/>
              </a:ext>
            </a:extLst>
          </p:cNvPr>
          <p:cNvCxnSpPr/>
          <p:nvPr/>
        </p:nvCxnSpPr>
        <p:spPr>
          <a:xfrm>
            <a:off x="6280879" y="4332153"/>
            <a:ext cx="116923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37E5216D-67DF-90B6-E035-6C69F0AA7ADA}"/>
              </a:ext>
            </a:extLst>
          </p:cNvPr>
          <p:cNvCxnSpPr>
            <a:cxnSpLocks/>
          </p:cNvCxnSpPr>
          <p:nvPr/>
        </p:nvCxnSpPr>
        <p:spPr>
          <a:xfrm>
            <a:off x="3117954" y="4499543"/>
            <a:ext cx="93188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6DB29A00-F781-E1F5-EEBC-03BEEFF1D766}"/>
              </a:ext>
            </a:extLst>
          </p:cNvPr>
          <p:cNvCxnSpPr>
            <a:cxnSpLocks/>
          </p:cNvCxnSpPr>
          <p:nvPr/>
        </p:nvCxnSpPr>
        <p:spPr>
          <a:xfrm>
            <a:off x="3117954" y="4262199"/>
            <a:ext cx="764498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9DF425E-D250-4F0E-2F1E-237D89F637BC}"/>
              </a:ext>
            </a:extLst>
          </p:cNvPr>
          <p:cNvCxnSpPr>
            <a:cxnSpLocks/>
          </p:cNvCxnSpPr>
          <p:nvPr/>
        </p:nvCxnSpPr>
        <p:spPr>
          <a:xfrm>
            <a:off x="4926768" y="4262199"/>
            <a:ext cx="859435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67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59A8470-A5FD-0425-AB31-4AD6DC767C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/>
              <a:t>1. “mighty hand”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6EEFE2-8B22-687A-F08B-9036ED412B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D293C8A-1F1E-9F2C-8963-1A78A15209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72C3BCC-FF94-689D-0A45-58C3757EEDB1}"/>
              </a:ext>
            </a:extLst>
          </p:cNvPr>
          <p:cNvSpPr txBox="1"/>
          <p:nvPr/>
        </p:nvSpPr>
        <p:spPr>
          <a:xfrm>
            <a:off x="544432" y="1918308"/>
            <a:ext cx="693865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 MT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Translated literally : </a:t>
            </a:r>
            <a:r>
              <a:rPr lang="el-G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χείρ</a:t>
            </a: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l-GR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κραταια</a:t>
            </a:r>
            <a:r>
              <a:rPr lang="el-G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́</a:t>
            </a: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742950" lvl="1" indent="-285750">
              <a:buFont typeface="Wingdings" pitchFamily="2" charset="2"/>
              <a:buChar char="ü"/>
            </a:pPr>
            <a:r>
              <a:rPr lang="fr-FR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Most of the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=/= MT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 + : “outstretched arm” (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β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ρ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α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χίων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ὑψηλός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)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“expansion”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nl-BE" sz="2000" b="1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ALL</a:t>
            </a:r>
            <a:r>
              <a:rPr lang="nl-BE" sz="2000" i="1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verses </a:t>
            </a: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in LXX-Deuteronomy have the long formula        “with mighty hand and outstretched arm”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en-US" sz="20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-</a:t>
            </a:r>
            <a:r>
              <a:rPr lang="en-US" sz="2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Deut</a:t>
            </a:r>
            <a:r>
              <a:rPr lang="en-US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3,24; 6,21; 7,8; 9,26.29(</a:t>
            </a:r>
            <a:r>
              <a:rPr lang="en-US" sz="2000" cap="small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lxx</a:t>
            </a:r>
            <a:r>
              <a:rPr lang="en-US" sz="2000" cap="small" baseline="30000" dirty="0" err="1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B</a:t>
            </a:r>
            <a:r>
              <a:rPr lang="en-US" sz="2000" cap="small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)</a:t>
            </a:r>
          </a:p>
          <a:p>
            <a:pPr marL="742950" lvl="1" indent="-285750">
              <a:buFont typeface="Wingdings" pitchFamily="2" charset="2"/>
              <a:buChar char="ü"/>
            </a:pPr>
            <a:endParaRPr lang="nl-BE" sz="2000" dirty="0">
              <a:latin typeface="SBL BibLit" panose="02000000000000000000" pitchFamily="2" charset="-79"/>
              <a:ea typeface="SBL BibLit" panose="02000000000000000000" pitchFamily="2" charset="-79"/>
              <a:cs typeface="SBL BibLit" panose="02000000000000000000" pitchFamily="2" charset="-79"/>
            </a:endParaRPr>
          </a:p>
          <a:p>
            <a:pPr marL="1657350" lvl="3" indent="-285750">
              <a:buFont typeface="Wingdings" pitchFamily="2" charset="2"/>
              <a:buChar char="Ø"/>
            </a:pPr>
            <a:r>
              <a:rPr lang="nl-BE" sz="2000" dirty="0">
                <a:latin typeface="SBL BibLit" panose="02000000000000000000" pitchFamily="2" charset="-79"/>
                <a:ea typeface="SBL BibLit" panose="02000000000000000000" pitchFamily="2" charset="-79"/>
                <a:cs typeface="SBL BibLit" panose="02000000000000000000" pitchFamily="2" charset="-79"/>
              </a:rPr>
              <a:t> 	A case study: LXX Deut 3,24</a:t>
            </a:r>
          </a:p>
        </p:txBody>
      </p:sp>
      <p:pic>
        <p:nvPicPr>
          <p:cNvPr id="6" name="Picture 6" descr="Raised red hand - Egon Schiele">
            <a:extLst>
              <a:ext uri="{FF2B5EF4-FFF2-40B4-BE49-F238E27FC236}">
                <a16:creationId xmlns:a16="http://schemas.microsoft.com/office/drawing/2014/main" id="{6033A42A-2192-BEAE-E6B9-254FA4F20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083" y="0"/>
            <a:ext cx="49037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2246A18-5566-BA93-1EA8-DF3F9F1A1A7F}"/>
              </a:ext>
            </a:extLst>
          </p:cNvPr>
          <p:cNvSpPr txBox="1"/>
          <p:nvPr/>
        </p:nvSpPr>
        <p:spPr>
          <a:xfrm>
            <a:off x="7288213" y="6448322"/>
            <a:ext cx="506461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BE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Egon Schiele, Raised Red Hand, 1910</a:t>
            </a:r>
          </a:p>
          <a:p>
            <a:pPr algn="ctr"/>
            <a:endParaRPr lang="nl-BE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62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7725</TotalTime>
  <Words>2247</Words>
  <Application>Microsoft Macintosh PowerPoint</Application>
  <PresentationFormat>Breedbeeld</PresentationFormat>
  <Paragraphs>258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18</vt:i4>
      </vt:variant>
      <vt:variant>
        <vt:lpstr>Diatitels</vt:lpstr>
      </vt:variant>
      <vt:variant>
        <vt:i4>21</vt:i4>
      </vt:variant>
    </vt:vector>
  </HeadingPairs>
  <TitlesOfParts>
    <vt:vector size="45" baseType="lpstr">
      <vt:lpstr>Arial</vt:lpstr>
      <vt:lpstr>Calibri</vt:lpstr>
      <vt:lpstr>Courier New</vt:lpstr>
      <vt:lpstr>SBL BibLit</vt:lpstr>
      <vt:lpstr>Times New Roman</vt:lpstr>
      <vt:lpstr>Wingdings</vt:lpstr>
      <vt:lpstr>3_Thème Office</vt:lpstr>
      <vt:lpstr>1_Thème Office</vt:lpstr>
      <vt:lpstr>1_Conception personnalisée</vt:lpstr>
      <vt:lpstr>2_Conception personnalisée</vt:lpstr>
      <vt:lpstr>4_Thème Office</vt:lpstr>
      <vt:lpstr>6_Thème Office</vt:lpstr>
      <vt:lpstr>7_Thème Office</vt:lpstr>
      <vt:lpstr>8_Thème Office</vt:lpstr>
      <vt:lpstr>9_Thème Office</vt:lpstr>
      <vt:lpstr>8_Conception personnalisée</vt:lpstr>
      <vt:lpstr>9_Conception personnalisée</vt:lpstr>
      <vt:lpstr>11_Conception personnalisée</vt:lpstr>
      <vt:lpstr>10_Conception personnalisée</vt:lpstr>
      <vt:lpstr>12_Conception personnalisée</vt:lpstr>
      <vt:lpstr>13_Conception personnalisée</vt:lpstr>
      <vt:lpstr>15_Conception personnalisée</vt:lpstr>
      <vt:lpstr>16_Conception personnalisée</vt:lpstr>
      <vt:lpstr>17_Conception personnalisée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Ippersiel</dc:creator>
  <cp:lastModifiedBy>Ellen De Doncker</cp:lastModifiedBy>
  <cp:revision>35</cp:revision>
  <dcterms:created xsi:type="dcterms:W3CDTF">2018-08-01T08:47:37Z</dcterms:created>
  <dcterms:modified xsi:type="dcterms:W3CDTF">2023-03-29T04:51:45Z</dcterms:modified>
</cp:coreProperties>
</file>