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2"/>
  </p:notesMasterIdLst>
  <p:handoutMasterIdLst>
    <p:handoutMasterId r:id="rId33"/>
  </p:handoutMasterIdLst>
  <p:sldIdLst>
    <p:sldId id="256" r:id="rId5"/>
    <p:sldId id="257" r:id="rId6"/>
    <p:sldId id="269" r:id="rId7"/>
    <p:sldId id="270" r:id="rId8"/>
    <p:sldId id="271" r:id="rId9"/>
    <p:sldId id="273" r:id="rId10"/>
    <p:sldId id="272" r:id="rId11"/>
    <p:sldId id="259" r:id="rId12"/>
    <p:sldId id="274" r:id="rId13"/>
    <p:sldId id="275" r:id="rId14"/>
    <p:sldId id="276" r:id="rId15"/>
    <p:sldId id="277" r:id="rId16"/>
    <p:sldId id="278" r:id="rId17"/>
    <p:sldId id="283" r:id="rId18"/>
    <p:sldId id="279" r:id="rId19"/>
    <p:sldId id="280" r:id="rId20"/>
    <p:sldId id="281" r:id="rId21"/>
    <p:sldId id="282" r:id="rId22"/>
    <p:sldId id="286" r:id="rId23"/>
    <p:sldId id="287" r:id="rId24"/>
    <p:sldId id="284" r:id="rId25"/>
    <p:sldId id="288" r:id="rId26"/>
    <p:sldId id="290" r:id="rId27"/>
    <p:sldId id="268" r:id="rId28"/>
    <p:sldId id="262" r:id="rId29"/>
    <p:sldId id="289" r:id="rId30"/>
    <p:sldId id="265" r:id="rId31"/>
  </p:sldIdLst>
  <p:sldSz cx="12192000" cy="6858000"/>
  <p:notesSz cx="6858000" cy="9144000"/>
  <p:defaultTextStyle>
    <a:defPPr rtl="0">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eur" initials="A" lastIdx="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8FCF6F"/>
    <a:srgbClr val="AFE19F"/>
    <a:srgbClr val="DAB48E"/>
    <a:srgbClr val="A1D69A"/>
    <a:srgbClr val="FF6565"/>
    <a:srgbClr val="C89058"/>
    <a:srgbClr val="996633"/>
    <a:srgbClr val="FF3B3B"/>
    <a:srgbClr val="FAC3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22" autoAdjust="0"/>
    <p:restoredTop sz="94640"/>
  </p:normalViewPr>
  <p:slideViewPr>
    <p:cSldViewPr snapToGrid="0" showGuides="1">
      <p:cViewPr varScale="1">
        <p:scale>
          <a:sx n="83" d="100"/>
          <a:sy n="83" d="100"/>
        </p:scale>
        <p:origin x="466"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43DEC388-69C3-41CE-836D-8CADE66F758F}" type="datetime1">
              <a:rPr lang="fr-FR" smtClean="0"/>
              <a:pPr algn="r" rtl="0"/>
              <a:t>10/01/2018</a:t>
            </a:fld>
            <a:endParaRPr lang="fr-FR"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a:fld id="{E31375A4-56A4-47D6-9801-1991572033F7}" type="slidenum">
              <a:rPr lang="fr-FR"/>
              <a:pPr algn="r"/>
              <a:t>‹N°›</a:t>
            </a:fld>
            <a:endParaRPr lang="fr-FR"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noProof="0"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3CF334A0-7817-44BF-BE74-0C1D60A40209}" type="datetime1">
              <a:rPr lang="fr-FR" smtClean="0"/>
              <a:pPr/>
              <a:t>10/01/2018</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smtClean="0"/>
              <a:t>Modifiez les styles du texte du masque</a:t>
            </a:r>
          </a:p>
          <a:p>
            <a:pPr lvl="1" rtl="0"/>
            <a:r>
              <a:rPr lang="fr-FR" noProof="0" dirty="0" smtClean="0"/>
              <a:t>Deuxième niveau</a:t>
            </a:r>
          </a:p>
          <a:p>
            <a:pPr lvl="2" rtl="0"/>
            <a:r>
              <a:rPr lang="fr-FR" noProof="0" dirty="0" smtClean="0"/>
              <a:t>Troisième niveau</a:t>
            </a:r>
          </a:p>
          <a:p>
            <a:pPr lvl="3" rtl="0"/>
            <a:r>
              <a:rPr lang="fr-FR" noProof="0" dirty="0" smtClean="0"/>
              <a:t>Quatrième niveau</a:t>
            </a:r>
          </a:p>
          <a:p>
            <a:pPr lvl="4" rtl="0"/>
            <a:r>
              <a:rPr lang="fr-FR" noProof="0" dirty="0" smtClean="0"/>
              <a:t>Cinquième niveau</a:t>
            </a:r>
            <a:endParaRPr lang="fr-FR" noProof="0"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31375A4-56A4-47D6-9801-1991572033F7}" type="slidenum">
              <a:rPr lang="fr-FR"/>
              <a:pPr/>
              <a:t>1</a:t>
            </a:fld>
            <a:endParaRPr lang="fr-FR" dirty="0"/>
          </a:p>
        </p:txBody>
      </p:sp>
    </p:spTree>
    <p:extLst>
      <p:ext uri="{BB962C8B-B14F-4D97-AF65-F5344CB8AC3E}">
        <p14:creationId xmlns:p14="http://schemas.microsoft.com/office/powerpoint/2010/main" val="358506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31375A4-56A4-47D6-9801-1991572033F7}" type="slidenum">
              <a:rPr lang="fr-FR" smtClean="0"/>
              <a:pPr/>
              <a:t>9</a:t>
            </a:fld>
            <a:endParaRPr lang="fr-FR" dirty="0"/>
          </a:p>
        </p:txBody>
      </p:sp>
    </p:spTree>
    <p:extLst>
      <p:ext uri="{BB962C8B-B14F-4D97-AF65-F5344CB8AC3E}">
        <p14:creationId xmlns:p14="http://schemas.microsoft.com/office/powerpoint/2010/main" val="1336456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31375A4-56A4-47D6-9801-1991572033F7}" type="slidenum">
              <a:rPr lang="fr-FR" smtClean="0"/>
              <a:pPr/>
              <a:t>19</a:t>
            </a:fld>
            <a:endParaRPr lang="fr-FR" dirty="0"/>
          </a:p>
        </p:txBody>
      </p:sp>
    </p:spTree>
    <p:extLst>
      <p:ext uri="{BB962C8B-B14F-4D97-AF65-F5344CB8AC3E}">
        <p14:creationId xmlns:p14="http://schemas.microsoft.com/office/powerpoint/2010/main" val="362554951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fr-FR" noProof="0" smtClean="0"/>
              <a:t>Modifiez le style du titre</a:t>
            </a:r>
            <a:endParaRPr lang="fr-FR" noProof="0" dirty="0"/>
          </a:p>
        </p:txBody>
      </p:sp>
      <p:sp>
        <p:nvSpPr>
          <p:cNvPr id="3" name="Sous-titre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fr-FR" noProof="0" smtClean="0"/>
              <a:t>Modifier le style des sous-titres du masque</a:t>
            </a:r>
            <a:endParaRPr lang="fr-FR" noProof="0" dirty="0"/>
          </a:p>
        </p:txBody>
      </p:sp>
      <p:sp>
        <p:nvSpPr>
          <p:cNvPr id="4" name="Espace réservé de la date 3"/>
          <p:cNvSpPr>
            <a:spLocks noGrp="1"/>
          </p:cNvSpPr>
          <p:nvPr>
            <p:ph type="dt" sz="half" idx="10"/>
          </p:nvPr>
        </p:nvSpPr>
        <p:spPr/>
        <p:txBody>
          <a:bodyPr rtlCol="0"/>
          <a:lstStyle>
            <a:lvl1pPr>
              <a:defRPr/>
            </a:lvl1pPr>
          </a:lstStyle>
          <a:p>
            <a:fld id="{2A93682C-1666-439C-B1F6-2324BA8BDEE9}" type="datetime1">
              <a:rPr lang="fr-FR" smtClean="0"/>
              <a:pPr/>
              <a:t>10/01/2018</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pic>
        <p:nvPicPr>
          <p:cNvPr id="11" name="Imag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chor="b"/>
          <a:lstStyle>
            <a:lvl1pPr algn="l" rtl="0">
              <a:defRPr sz="3200"/>
            </a:lvl1pPr>
          </a:lstStyle>
          <a:p>
            <a:pPr rtl="0"/>
            <a:r>
              <a:rPr lang="fr-FR" noProof="0" smtClean="0"/>
              <a:t>Modifiez le style du titre</a:t>
            </a:r>
            <a:endParaRPr lang="fr-FR" noProof="0" dirty="0"/>
          </a:p>
        </p:txBody>
      </p:sp>
      <p:sp>
        <p:nvSpPr>
          <p:cNvPr id="3" name="Espace réservé d’image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fr-FR" noProof="0" smtClean="0"/>
              <a:t>Cliquez sur l'icône pour ajouter une image</a:t>
            </a:r>
            <a:endParaRPr lang="fr-FR" noProof="0" dirty="0"/>
          </a:p>
        </p:txBody>
      </p:sp>
      <p:sp>
        <p:nvSpPr>
          <p:cNvPr id="4" name="Espace réservé du texte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noProof="0" smtClean="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75AC62B6-9765-4D0D-A062-B6261D408591}" type="datetime1">
              <a:rPr lang="fr-FR" smtClean="0"/>
              <a:pPr/>
              <a:t>10/01/2018</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Modifiez le style du titre</a:t>
            </a:r>
            <a:endParaRPr lang="fr-FR" noProof="0" dirty="0"/>
          </a:p>
        </p:txBody>
      </p:sp>
      <p:sp>
        <p:nvSpPr>
          <p:cNvPr id="3" name="Espace réservé du texte vertical 2"/>
          <p:cNvSpPr>
            <a:spLocks noGrp="1"/>
          </p:cNvSpPr>
          <p:nvPr>
            <p:ph type="body" orient="vert" idx="1"/>
          </p:nvPr>
        </p:nvSpPr>
        <p:spPr/>
        <p:txBody>
          <a:bodyPr vert="eaVert" rtlCol="0"/>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05560E40-E96F-4F90-B177-9CA529868AE7}" type="datetime1">
              <a:rPr lang="fr-FR" smtClean="0"/>
              <a:pPr/>
              <a:t>10/01/2018</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372600" y="365125"/>
            <a:ext cx="1714500" cy="5811838"/>
          </a:xfrm>
        </p:spPr>
        <p:txBody>
          <a:bodyPr vert="eaVert" rtlCol="0"/>
          <a:lstStyle/>
          <a:p>
            <a:pPr rtl="0"/>
            <a:r>
              <a:rPr lang="fr-FR" noProof="0" smtClean="0"/>
              <a:t>Modifiez le style du titre</a:t>
            </a:r>
            <a:endParaRPr lang="fr-FR" noProof="0" dirty="0"/>
          </a:p>
        </p:txBody>
      </p:sp>
      <p:sp>
        <p:nvSpPr>
          <p:cNvPr id="3" name="Espace réservé du texte vertical 2"/>
          <p:cNvSpPr>
            <a:spLocks noGrp="1"/>
          </p:cNvSpPr>
          <p:nvPr>
            <p:ph type="body" orient="vert" idx="1"/>
          </p:nvPr>
        </p:nvSpPr>
        <p:spPr>
          <a:xfrm>
            <a:off x="1104900" y="365125"/>
            <a:ext cx="8098896" cy="5811838"/>
          </a:xfrm>
        </p:spPr>
        <p:txBody>
          <a:bodyPr vert="eaVert" rtlCol="0"/>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495D8A20-D5AA-4EBF-82E0-3620BEFE5662}" type="datetime1">
              <a:rPr lang="fr-FR" smtClean="0"/>
              <a:pPr/>
              <a:t>10/01/2018</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grpSp>
        <p:nvGrpSpPr>
          <p:cNvPr id="7" name="Groupe 6"/>
          <p:cNvGrpSpPr/>
          <p:nvPr/>
        </p:nvGrpSpPr>
        <p:grpSpPr>
          <a:xfrm rot="5400000">
            <a:off x="6514047" y="3228843"/>
            <a:ext cx="5632704" cy="84403"/>
            <a:chOff x="1073150" y="1219201"/>
            <a:chExt cx="10058400" cy="63125"/>
          </a:xfrm>
        </p:grpSpPr>
        <p:cxnSp>
          <p:nvCxnSpPr>
            <p:cNvPr id="8" name="Connecteur droit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Modifiez le style du titre</a:t>
            </a:r>
            <a:endParaRPr lang="fr-FR" noProof="0" dirty="0"/>
          </a:p>
        </p:txBody>
      </p:sp>
      <p:sp>
        <p:nvSpPr>
          <p:cNvPr id="3" name="Espace réservé du contenu 2"/>
          <p:cNvSpPr>
            <a:spLocks noGrp="1"/>
          </p:cNvSpPr>
          <p:nvPr>
            <p:ph idx="1"/>
          </p:nvPr>
        </p:nvSpPr>
        <p:spPr/>
        <p:txBody>
          <a:bodyPr rtlCol="0"/>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51DB54D6-28DC-40C0-8824-32CC37999B83}" type="datetime1">
              <a:rPr lang="fr-FR" smtClean="0"/>
              <a:pPr/>
              <a:t>10/01/2018</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e de titre avec image">
    <p:spTree>
      <p:nvGrpSpPr>
        <p:cNvPr id="1" name=""/>
        <p:cNvGrpSpPr/>
        <p:nvPr/>
      </p:nvGrpSpPr>
      <p:grpSpPr>
        <a:xfrm>
          <a:off x="0" y="0"/>
          <a:ext cx="0" cy="0"/>
          <a:chOff x="0" y="0"/>
          <a:chExt cx="0" cy="0"/>
        </a:xfrm>
      </p:grpSpPr>
      <p:grpSp>
        <p:nvGrpSpPr>
          <p:cNvPr id="13" name="Groupe 12"/>
          <p:cNvGrpSpPr/>
          <p:nvPr/>
        </p:nvGrpSpPr>
        <p:grpSpPr>
          <a:xfrm rot="10800000">
            <a:off x="0" y="5645510"/>
            <a:ext cx="12192000" cy="63125"/>
            <a:chOff x="507492" y="1501519"/>
            <a:chExt cx="8129016" cy="63125"/>
          </a:xfrm>
        </p:grpSpPr>
        <p:cxnSp>
          <p:nvCxnSpPr>
            <p:cNvPr id="17" name="Connecteur droit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Groupe 13"/>
          <p:cNvGrpSpPr/>
          <p:nvPr/>
        </p:nvGrpSpPr>
        <p:grpSpPr>
          <a:xfrm>
            <a:off x="0" y="1143000"/>
            <a:ext cx="12192000" cy="63125"/>
            <a:chOff x="507492" y="1501519"/>
            <a:chExt cx="8129016" cy="63125"/>
          </a:xfrm>
        </p:grpSpPr>
        <p:cxnSp>
          <p:nvCxnSpPr>
            <p:cNvPr id="15" name="Connecteur droit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fr-FR" noProof="0" smtClean="0"/>
              <a:t>Modifiez le style du titre</a:t>
            </a:r>
            <a:endParaRPr lang="fr-FR" noProof="0" dirty="0"/>
          </a:p>
        </p:txBody>
      </p:sp>
      <p:sp>
        <p:nvSpPr>
          <p:cNvPr id="3" name="Sous-titre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fr-FR" noProof="0" smtClean="0"/>
              <a:t>Modifier le style des sous-titres du masque</a:t>
            </a:r>
            <a:endParaRPr lang="fr-FR" noProof="0" dirty="0"/>
          </a:p>
        </p:txBody>
      </p:sp>
      <p:pic>
        <p:nvPicPr>
          <p:cNvPr id="10" name="Imag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Espace réservé d’image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fr-FR" noProof="0" smtClean="0"/>
              <a:t>Cliquez sur l'icône pour ajouter une image</a:t>
            </a:r>
            <a:endParaRPr lang="fr-FR" noProof="0" dirty="0"/>
          </a:p>
        </p:txBody>
      </p:sp>
      <p:sp>
        <p:nvSpPr>
          <p:cNvPr id="19" name="Texte d’instructions"/>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fr-FR" sz="1200" b="1" i="1" noProof="0" dirty="0" smtClean="0">
                <a:latin typeface="Arial" pitchFamily="34" charset="0"/>
                <a:cs typeface="Arial" pitchFamily="34" charset="0"/>
              </a:rPr>
              <a:t>REMARQUE :</a:t>
            </a:r>
          </a:p>
          <a:p>
            <a:pPr rtl="0"/>
            <a:r>
              <a:rPr lang="fr-FR" sz="1200" i="1" noProof="0" dirty="0" smtClean="0">
                <a:latin typeface="Arial" pitchFamily="34" charset="0"/>
                <a:cs typeface="Arial" pitchFamily="34" charset="0"/>
              </a:rPr>
              <a:t>Pour remplacer l’image sur cette diapositive, sélectionnez-la et supprimez-la. Cliquez ensuite sur l’icône Images dans l’espace réservé pour insérer votre image.</a:t>
            </a:r>
            <a:endParaRPr lang="fr-FR" sz="1200" i="1" noProof="0" dirty="0">
              <a:latin typeface="Arial" pitchFamily="34" charset="0"/>
              <a:cs typeface="Arial" pitchFamily="34" charset="0"/>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e 7"/>
          <p:cNvGrpSpPr/>
          <p:nvPr/>
        </p:nvGrpSpPr>
        <p:grpSpPr>
          <a:xfrm>
            <a:off x="0" y="2514600"/>
            <a:ext cx="12192000" cy="3194035"/>
            <a:chOff x="647402" y="2514600"/>
            <a:chExt cx="10838688" cy="3194035"/>
          </a:xfrm>
        </p:grpSpPr>
        <p:grpSp>
          <p:nvGrpSpPr>
            <p:cNvPr id="9" name="Groupe 8"/>
            <p:cNvGrpSpPr/>
            <p:nvPr/>
          </p:nvGrpSpPr>
          <p:grpSpPr>
            <a:xfrm>
              <a:off x="647402" y="2514600"/>
              <a:ext cx="10838688" cy="63125"/>
              <a:chOff x="507492" y="1501519"/>
              <a:chExt cx="8129016" cy="63125"/>
            </a:xfrm>
          </p:grpSpPr>
          <p:cxnSp>
            <p:nvCxnSpPr>
              <p:cNvPr id="14" name="Connecteur droit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nvGrpSpPr>
            <p:cNvPr id="11" name="Groupe 10"/>
            <p:cNvGrpSpPr/>
            <p:nvPr/>
          </p:nvGrpSpPr>
          <p:grpSpPr>
            <a:xfrm rot="10800000">
              <a:off x="647402" y="5645510"/>
              <a:ext cx="10838688" cy="63125"/>
              <a:chOff x="507492" y="1501519"/>
              <a:chExt cx="8129016" cy="63125"/>
            </a:xfrm>
          </p:grpSpPr>
          <p:cxnSp>
            <p:nvCxnSpPr>
              <p:cNvPr id="12" name="Connecteur droit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Titre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fr-FR" noProof="0" smtClean="0"/>
              <a:t>Modifiez le style du titre</a:t>
            </a:r>
            <a:endParaRPr lang="fr-FR" noProof="0" dirty="0"/>
          </a:p>
        </p:txBody>
      </p:sp>
      <p:sp>
        <p:nvSpPr>
          <p:cNvPr id="3" name="Espace réservé du texte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fr-FR" noProof="0" smtClean="0"/>
              <a:t>Modifier les styles du texte du masque</a:t>
            </a:r>
          </a:p>
        </p:txBody>
      </p:sp>
      <p:sp>
        <p:nvSpPr>
          <p:cNvPr id="4" name="Espace réservé de la date 3"/>
          <p:cNvSpPr>
            <a:spLocks noGrp="1"/>
          </p:cNvSpPr>
          <p:nvPr>
            <p:ph type="dt" sz="half" idx="10"/>
          </p:nvPr>
        </p:nvSpPr>
        <p:spPr/>
        <p:txBody>
          <a:bodyPr rtlCol="0"/>
          <a:lstStyle/>
          <a:p>
            <a:r>
              <a:rPr lang="fr-FR" dirty="0" smtClean="0"/>
              <a:t>​</a:t>
            </a:r>
            <a:fld id="{FF5F1CE1-2D83-4710-B005-E03A94773F54}" type="datetime1">
              <a:rPr lang="fr-FR" smtClean="0"/>
              <a:pPr/>
              <a:t>10/01/2018</a:t>
            </a:fld>
            <a:r>
              <a:rPr lang="fr-FR" dirty="0" smtClean="0"/>
              <a:t>​</a:t>
            </a:r>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pic>
        <p:nvPicPr>
          <p:cNvPr id="7" name="Imag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Modifiez le style du titre</a:t>
            </a:r>
            <a:endParaRPr lang="fr-FR" noProof="0" dirty="0"/>
          </a:p>
        </p:txBody>
      </p:sp>
      <p:sp>
        <p:nvSpPr>
          <p:cNvPr id="3" name="Espace réservé du contenu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4" name="Espace réservé du contenu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5" name="Espace réservé de la date 4"/>
          <p:cNvSpPr>
            <a:spLocks noGrp="1"/>
          </p:cNvSpPr>
          <p:nvPr>
            <p:ph type="dt" sz="half" idx="10"/>
          </p:nvPr>
        </p:nvSpPr>
        <p:spPr/>
        <p:txBody>
          <a:bodyPr rtlCol="0"/>
          <a:lstStyle>
            <a:lvl1pPr>
              <a:defRPr/>
            </a:lvl1pPr>
          </a:lstStyle>
          <a:p>
            <a:fld id="{03CC60CA-F5F0-431E-AD16-DA84336EFE3A}" type="datetime1">
              <a:rPr lang="fr-FR" smtClean="0"/>
              <a:pPr/>
              <a:t>10/01/2018</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Modifiez le style du titre</a:t>
            </a:r>
            <a:endParaRPr lang="fr-FR" noProof="0" dirty="0"/>
          </a:p>
        </p:txBody>
      </p:sp>
      <p:sp>
        <p:nvSpPr>
          <p:cNvPr id="3" name="Espace réservé du texte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smtClean="0"/>
              <a:t>Modifier les styles du texte du masque</a:t>
            </a:r>
          </a:p>
        </p:txBody>
      </p:sp>
      <p:sp>
        <p:nvSpPr>
          <p:cNvPr id="4" name="Espace réservé du contenu 3"/>
          <p:cNvSpPr>
            <a:spLocks noGrp="1"/>
          </p:cNvSpPr>
          <p:nvPr>
            <p:ph sz="half" idx="2"/>
          </p:nvPr>
        </p:nvSpPr>
        <p:spPr>
          <a:xfrm>
            <a:off x="1104900" y="2424112"/>
            <a:ext cx="4919472" cy="3748088"/>
          </a:xfrm>
        </p:spPr>
        <p:txBody>
          <a:bodyPr rtlCol="0"/>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5" name="Espace réservé du texte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smtClean="0"/>
              <a:t>Modifier les styles du texte du masque</a:t>
            </a:r>
          </a:p>
        </p:txBody>
      </p:sp>
      <p:sp>
        <p:nvSpPr>
          <p:cNvPr id="6" name="Espace réservé du contenu 5"/>
          <p:cNvSpPr>
            <a:spLocks noGrp="1"/>
          </p:cNvSpPr>
          <p:nvPr>
            <p:ph sz="quarter" idx="4"/>
          </p:nvPr>
        </p:nvSpPr>
        <p:spPr>
          <a:xfrm>
            <a:off x="6166110" y="2424112"/>
            <a:ext cx="4919472" cy="3748088"/>
          </a:xfrm>
        </p:spPr>
        <p:txBody>
          <a:bodyPr rtlCol="0"/>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7" name="Espace réservé de la date 6"/>
          <p:cNvSpPr>
            <a:spLocks noGrp="1"/>
          </p:cNvSpPr>
          <p:nvPr>
            <p:ph type="dt" sz="half" idx="10"/>
          </p:nvPr>
        </p:nvSpPr>
        <p:spPr/>
        <p:txBody>
          <a:bodyPr rtlCol="0"/>
          <a:lstStyle>
            <a:lvl1pPr>
              <a:defRPr/>
            </a:lvl1pPr>
          </a:lstStyle>
          <a:p>
            <a:fld id="{37571E30-3F8C-45A0-A97D-32FEE21AD3FE}" type="datetime1">
              <a:rPr lang="fr-FR" smtClean="0"/>
              <a:pPr/>
              <a:t>10/01/2018</a:t>
            </a:fld>
            <a:endParaRPr lang="fr-FR" dirty="0"/>
          </a:p>
        </p:txBody>
      </p:sp>
      <p:sp>
        <p:nvSpPr>
          <p:cNvPr id="8" name="Espace réservé du pied de page 7"/>
          <p:cNvSpPr>
            <a:spLocks noGrp="1"/>
          </p:cNvSpPr>
          <p:nvPr>
            <p:ph type="ftr" sz="quarter" idx="11"/>
          </p:nvPr>
        </p:nvSpPr>
        <p:spPr/>
        <p:txBody>
          <a:bodyPr rtlCol="0"/>
          <a:lstStyle/>
          <a:p>
            <a:pPr rtl="0"/>
            <a:endParaRPr lang="fr-FR" noProof="0" dirty="0"/>
          </a:p>
        </p:txBody>
      </p:sp>
      <p:sp>
        <p:nvSpPr>
          <p:cNvPr id="9" name="Espace réservé du numéro de diapositive 8"/>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Modifiez le style du titre</a:t>
            </a:r>
            <a:endParaRPr lang="fr-FR" noProof="0" dirty="0"/>
          </a:p>
        </p:txBody>
      </p:sp>
      <p:sp>
        <p:nvSpPr>
          <p:cNvPr id="3" name="Espace réservé de la date 2"/>
          <p:cNvSpPr>
            <a:spLocks noGrp="1"/>
          </p:cNvSpPr>
          <p:nvPr>
            <p:ph type="dt" sz="half" idx="10"/>
          </p:nvPr>
        </p:nvSpPr>
        <p:spPr/>
        <p:txBody>
          <a:bodyPr rtlCol="0"/>
          <a:lstStyle>
            <a:lvl1pPr>
              <a:defRPr/>
            </a:lvl1pPr>
          </a:lstStyle>
          <a:p>
            <a:fld id="{F53E571F-D862-4C44-826E-B0273097C3EE}" type="datetime1">
              <a:rPr lang="fr-FR" smtClean="0"/>
              <a:pPr/>
              <a:t>10/01/2018</a:t>
            </a:fld>
            <a:endParaRPr lang="fr-FR" dirty="0"/>
          </a:p>
        </p:txBody>
      </p:sp>
      <p:sp>
        <p:nvSpPr>
          <p:cNvPr id="4" name="Espace réservé du pied de page 3"/>
          <p:cNvSpPr>
            <a:spLocks noGrp="1"/>
          </p:cNvSpPr>
          <p:nvPr>
            <p:ph type="ftr" sz="quarter" idx="11"/>
          </p:nvPr>
        </p:nvSpPr>
        <p:spPr/>
        <p:txBody>
          <a:bodyPr rtlCol="0"/>
          <a:lstStyle/>
          <a:p>
            <a:pPr rtl="0"/>
            <a:endParaRPr lang="fr-FR" noProof="0" dirty="0"/>
          </a:p>
        </p:txBody>
      </p:sp>
      <p:sp>
        <p:nvSpPr>
          <p:cNvPr id="5" name="Espace réservé du numéro de diapositive 4"/>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lvl1pPr>
              <a:defRPr/>
            </a:lvl1pPr>
          </a:lstStyle>
          <a:p>
            <a:fld id="{6A5EA7CD-A54C-4044-94F4-AD92C5338D2B}" type="datetime1">
              <a:rPr lang="fr-FR" smtClean="0"/>
              <a:pPr/>
              <a:t>10/01/2018</a:t>
            </a:fld>
            <a:endParaRPr lang="fr-FR" dirty="0"/>
          </a:p>
        </p:txBody>
      </p:sp>
      <p:sp>
        <p:nvSpPr>
          <p:cNvPr id="3" name="Espace réservé du pied de page 2"/>
          <p:cNvSpPr>
            <a:spLocks noGrp="1"/>
          </p:cNvSpPr>
          <p:nvPr>
            <p:ph type="ftr" sz="quarter" idx="11"/>
          </p:nvPr>
        </p:nvSpPr>
        <p:spPr/>
        <p:txBody>
          <a:bodyPr rtlCol="0"/>
          <a:lstStyle/>
          <a:p>
            <a:pPr rtl="0"/>
            <a:endParaRPr lang="fr-FR" noProof="0" dirty="0"/>
          </a:p>
        </p:txBody>
      </p:sp>
      <p:sp>
        <p:nvSpPr>
          <p:cNvPr id="4" name="Espace réservé du numéro de diapositive 3"/>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chor="b"/>
          <a:lstStyle>
            <a:lvl1pPr algn="l" rtl="0">
              <a:defRPr sz="3200"/>
            </a:lvl1pPr>
          </a:lstStyle>
          <a:p>
            <a:pPr rtl="0"/>
            <a:r>
              <a:rPr lang="fr-FR" noProof="0" smtClean="0"/>
              <a:t>Modifiez le style du titre</a:t>
            </a:r>
            <a:endParaRPr lang="fr-FR" noProof="0" dirty="0"/>
          </a:p>
        </p:txBody>
      </p:sp>
      <p:sp>
        <p:nvSpPr>
          <p:cNvPr id="3" name="Espace réservé du contenu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smtClean="0"/>
              <a:t>Modifier les styles du texte du masque</a:t>
            </a:r>
          </a:p>
          <a:p>
            <a:pPr lvl="1" rtl="0"/>
            <a:r>
              <a:rPr lang="fr-FR" noProof="0" smtClean="0"/>
              <a:t>Deuxième niveau</a:t>
            </a:r>
          </a:p>
          <a:p>
            <a:pPr lvl="2" rtl="0"/>
            <a:r>
              <a:rPr lang="fr-FR" noProof="0" smtClean="0"/>
              <a:t>Troisième niveau</a:t>
            </a:r>
          </a:p>
          <a:p>
            <a:pPr lvl="3" rtl="0"/>
            <a:r>
              <a:rPr lang="fr-FR" noProof="0" smtClean="0"/>
              <a:t>Quatrième niveau</a:t>
            </a:r>
          </a:p>
          <a:p>
            <a:pPr lvl="4" rtl="0"/>
            <a:r>
              <a:rPr lang="fr-FR" noProof="0" smtClean="0"/>
              <a:t>Cinquième niveau</a:t>
            </a:r>
            <a:endParaRPr lang="fr-FR" noProof="0" dirty="0"/>
          </a:p>
        </p:txBody>
      </p:sp>
      <p:sp>
        <p:nvSpPr>
          <p:cNvPr id="4" name="Espace réservé du texte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noProof="0" smtClean="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3214D363-38EB-4EFE-A4CB-9D469BC54DCB}" type="datetime1">
              <a:rPr lang="fr-FR" smtClean="0"/>
              <a:pPr/>
              <a:t>10/01/2018</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rtl="0">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fr-FR" noProof="0" dirty="0" smtClean="0"/>
              <a:t>Modifiez le style du titre</a:t>
            </a:r>
            <a:endParaRPr lang="fr-FR" noProof="0" dirty="0"/>
          </a:p>
        </p:txBody>
      </p:sp>
      <p:sp>
        <p:nvSpPr>
          <p:cNvPr id="3" name="Espace réservé du texte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fr-FR" noProof="0" dirty="0" smtClean="0"/>
              <a:t>Modifiez les styles du texte du masque</a:t>
            </a:r>
          </a:p>
          <a:p>
            <a:pPr lvl="1" rtl="0"/>
            <a:r>
              <a:rPr lang="fr-FR" noProof="0" dirty="0" smtClean="0"/>
              <a:t>Deuxième niveau</a:t>
            </a:r>
          </a:p>
          <a:p>
            <a:pPr lvl="2" rtl="0"/>
            <a:r>
              <a:rPr lang="fr-FR" noProof="0" dirty="0" smtClean="0"/>
              <a:t>Troisième niveau</a:t>
            </a:r>
          </a:p>
          <a:p>
            <a:pPr lvl="3" rtl="0"/>
            <a:r>
              <a:rPr lang="fr-FR" noProof="0" dirty="0" smtClean="0"/>
              <a:t>Quatrième niveau</a:t>
            </a:r>
          </a:p>
          <a:p>
            <a:pPr lvl="4" rtl="0"/>
            <a:r>
              <a:rPr lang="fr-FR" noProof="0" dirty="0" smtClean="0"/>
              <a:t>Cinquième niveau</a:t>
            </a:r>
          </a:p>
          <a:p>
            <a:pPr lvl="5" rtl="0"/>
            <a:r>
              <a:rPr lang="fr-FR" noProof="0" dirty="0" smtClean="0"/>
              <a:t>Sixième niveau</a:t>
            </a:r>
          </a:p>
          <a:p>
            <a:pPr lvl="6" rtl="0"/>
            <a:r>
              <a:rPr lang="fr-FR" noProof="0" dirty="0" smtClean="0"/>
              <a:t>Septième niveau</a:t>
            </a:r>
          </a:p>
          <a:p>
            <a:pPr lvl="7" rtl="0"/>
            <a:r>
              <a:rPr lang="fr-FR" noProof="0" dirty="0" smtClean="0"/>
              <a:t>Huitième niveau</a:t>
            </a:r>
          </a:p>
          <a:p>
            <a:pPr lvl="8" rtl="0"/>
            <a:r>
              <a:rPr lang="fr-FR" noProof="0" dirty="0" smtClean="0"/>
              <a:t>Neuvième niveau</a:t>
            </a:r>
            <a:endParaRPr lang="fr-FR" noProof="0" dirty="0"/>
          </a:p>
        </p:txBody>
      </p:sp>
      <p:sp>
        <p:nvSpPr>
          <p:cNvPr id="4" name="Espace réservé de la date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r>
              <a:rPr lang="fr-FR" dirty="0" smtClean="0"/>
              <a:t>​</a:t>
            </a:r>
            <a:fld id="{B4D55279-C06B-4789-90C7-CDBF3CF07A5D}" type="datetime1">
              <a:rPr lang="fr-FR" smtClean="0"/>
              <a:pPr/>
              <a:t>10/01/2018</a:t>
            </a:fld>
            <a:r>
              <a:rPr lang="fr-FR" dirty="0" smtClean="0"/>
              <a:t>​</a:t>
            </a:r>
            <a:endParaRPr lang="fr-FR" dirty="0"/>
          </a:p>
        </p:txBody>
      </p:sp>
      <p:sp>
        <p:nvSpPr>
          <p:cNvPr id="5" name="Espace réservé du pied de page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fr-FR" noProof="0" dirty="0"/>
          </a:p>
        </p:txBody>
      </p:sp>
      <p:sp>
        <p:nvSpPr>
          <p:cNvPr id="6" name="Espace réservé du numéro de diapositive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E31375A4-56A4-47D6-9801-1991572033F7}" type="slidenum">
              <a:rPr lang="fr-FR" smtClean="0"/>
              <a:pPr/>
              <a:t>‹N°›</a:t>
            </a:fld>
            <a:endParaRPr lang="fr-FR" dirty="0"/>
          </a:p>
        </p:txBody>
      </p:sp>
      <p:grpSp>
        <p:nvGrpSpPr>
          <p:cNvPr id="15" name="Groupe 14"/>
          <p:cNvGrpSpPr/>
          <p:nvPr/>
        </p:nvGrpSpPr>
        <p:grpSpPr>
          <a:xfrm>
            <a:off x="1103376" y="1219201"/>
            <a:ext cx="9985248" cy="84403"/>
            <a:chOff x="1073150" y="1219201"/>
            <a:chExt cx="10058400" cy="63125"/>
          </a:xfrm>
        </p:grpSpPr>
        <p:cxnSp>
          <p:nvCxnSpPr>
            <p:cNvPr id="13" name="Connecteur droit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0.png"/><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408215" y="1902942"/>
            <a:ext cx="6288676" cy="3616318"/>
          </a:xfrm>
        </p:spPr>
        <p:txBody>
          <a:bodyPr rtlCol="0" anchor="ctr">
            <a:normAutofit/>
          </a:bodyPr>
          <a:lstStyle/>
          <a:p>
            <a:pPr algn="ctr">
              <a:lnSpc>
                <a:spcPct val="150000"/>
              </a:lnSpc>
              <a:spcBef>
                <a:spcPts val="0"/>
              </a:spcBef>
            </a:pPr>
            <a:r>
              <a:rPr lang="fr-BE" sz="2000" dirty="0"/>
              <a:t>Evaluation de l’effet d’un </a:t>
            </a:r>
            <a:r>
              <a:rPr lang="fr-BE" sz="2000" b="1" dirty="0"/>
              <a:t>dispositif cognitif et émotionnel </a:t>
            </a:r>
            <a:r>
              <a:rPr lang="fr-BE" sz="2000" dirty="0"/>
              <a:t>sur les émotions, </a:t>
            </a:r>
            <a:r>
              <a:rPr lang="fr-BE" sz="2000" dirty="0" smtClean="0"/>
              <a:t>les </a:t>
            </a:r>
            <a:r>
              <a:rPr lang="fr-BE" sz="2000" dirty="0"/>
              <a:t>stratégies de régulation émotionnelle et les performances en </a:t>
            </a:r>
            <a:r>
              <a:rPr lang="fr-BE" sz="2000" b="1" dirty="0"/>
              <a:t>résolution de problèmes </a:t>
            </a:r>
            <a:r>
              <a:rPr lang="fr-BE" sz="2000" dirty="0"/>
              <a:t>d’élèves de 9-12 ans.</a:t>
            </a:r>
            <a:endParaRPr lang="fr-FR" sz="2000" dirty="0"/>
          </a:p>
        </p:txBody>
      </p:sp>
      <p:sp>
        <p:nvSpPr>
          <p:cNvPr id="7" name="Sous-titre 6"/>
          <p:cNvSpPr>
            <a:spLocks noGrp="1"/>
          </p:cNvSpPr>
          <p:nvPr>
            <p:ph type="subTitle" idx="1"/>
          </p:nvPr>
        </p:nvSpPr>
        <p:spPr>
          <a:xfrm>
            <a:off x="2054134" y="6183086"/>
            <a:ext cx="8561614" cy="529589"/>
          </a:xfrm>
        </p:spPr>
        <p:txBody>
          <a:bodyPr rtlCol="0">
            <a:normAutofit fontScale="92500" lnSpcReduction="10000"/>
          </a:bodyPr>
          <a:lstStyle/>
          <a:p>
            <a:pPr algn="ctr" rtl="0"/>
            <a:r>
              <a:rPr lang="fr-FR" dirty="0" smtClean="0">
                <a:solidFill>
                  <a:schemeClr val="bg1"/>
                </a:solidFill>
              </a:rPr>
              <a:t>Vanessa Hanin et Catherine Van </a:t>
            </a:r>
            <a:r>
              <a:rPr lang="fr-FR" dirty="0" err="1" smtClean="0">
                <a:solidFill>
                  <a:schemeClr val="bg1"/>
                </a:solidFill>
              </a:rPr>
              <a:t>Nieuwenhoven</a:t>
            </a:r>
            <a:endParaRPr lang="fr-FR" dirty="0" smtClean="0">
              <a:solidFill>
                <a:schemeClr val="bg1"/>
              </a:solidFill>
            </a:endParaRPr>
          </a:p>
          <a:p>
            <a:pPr algn="ctr" rtl="0"/>
            <a:r>
              <a:rPr lang="fr-FR" dirty="0" smtClean="0">
                <a:solidFill>
                  <a:schemeClr val="bg1"/>
                </a:solidFill>
              </a:rPr>
              <a:t>ADMEE 2018</a:t>
            </a:r>
            <a:endParaRPr lang="fr-FR" dirty="0">
              <a:solidFill>
                <a:schemeClr val="bg1"/>
              </a:solidFill>
            </a:endParaRPr>
          </a:p>
        </p:txBody>
      </p:sp>
      <p:pic>
        <p:nvPicPr>
          <p:cNvPr id="4" name="Espace réservé d’image 3" descr="Livre ouvert sur une table, rayonnages flous à l’arrière-plan" title="Exemple d’image"/>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
        <p:nvSpPr>
          <p:cNvPr id="5" name="Rectangle 4"/>
          <p:cNvSpPr/>
          <p:nvPr/>
        </p:nvSpPr>
        <p:spPr>
          <a:xfrm>
            <a:off x="1845220" y="213158"/>
            <a:ext cx="10765879" cy="523220"/>
          </a:xfrm>
          <a:prstGeom prst="rect">
            <a:avLst/>
          </a:prstGeom>
        </p:spPr>
        <p:txBody>
          <a:bodyPr wrap="square">
            <a:spAutoFit/>
          </a:bodyPr>
          <a:lstStyle/>
          <a:p>
            <a:pPr algn="ctr"/>
            <a:r>
              <a:rPr lang="en-US" sz="1400" b="1" dirty="0">
                <a:solidFill>
                  <a:schemeClr val="bg1"/>
                </a:solidFill>
              </a:rPr>
              <a:t>Institute for the Analysis of Change in Contemporary and Historical Societies (IACCHOS)</a:t>
            </a:r>
            <a:endParaRPr lang="fr-BE" sz="1400" b="1" dirty="0">
              <a:solidFill>
                <a:schemeClr val="bg1"/>
              </a:solidFill>
            </a:endParaRPr>
          </a:p>
          <a:p>
            <a:pPr algn="ctr"/>
            <a:r>
              <a:rPr lang="fr-BE" sz="1400" b="1" dirty="0">
                <a:solidFill>
                  <a:schemeClr val="bg1"/>
                </a:solidFill>
              </a:rPr>
              <a:t>Groupe interdisciplinaire de Recherche sur la Socialisation, l'Education et la Formation (GIRSEF)</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90" y="0"/>
            <a:ext cx="875243" cy="1023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4. Résultats</a:t>
            </a:r>
            <a:endParaRPr lang="fr-BE" dirty="0"/>
          </a:p>
        </p:txBody>
      </p:sp>
      <p:sp>
        <p:nvSpPr>
          <p:cNvPr id="8" name="Rectangle 6"/>
          <p:cNvSpPr>
            <a:spLocks noChangeArrowheads="1"/>
          </p:cNvSpPr>
          <p:nvPr/>
        </p:nvSpPr>
        <p:spPr bwMode="auto">
          <a:xfrm>
            <a:off x="495945" y="1394847"/>
            <a:ext cx="11223807" cy="5446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fr-FR" sz="20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 </a:t>
            </a:r>
            <a:r>
              <a:rPr kumimoji="0" lang="en-US" altLang="fr-FR" sz="2000" b="0" i="0" u="none" strike="noStrike" cap="none" normalizeH="0" baseline="0" dirty="0" err="1" smtClean="0">
                <a:ln>
                  <a:noFill/>
                </a:ln>
                <a:solidFill>
                  <a:schemeClr val="tx1"/>
                </a:solidFill>
                <a:effectLst/>
                <a:latin typeface="+mj-lt"/>
                <a:ea typeface="Calibri" panose="020F0502020204030204" pitchFamily="34" charset="0"/>
                <a:cs typeface="Times New Roman" panose="02020603050405020304" pitchFamily="18" charset="0"/>
              </a:rPr>
              <a:t>Différences</a:t>
            </a:r>
            <a:r>
              <a:rPr kumimoji="0" lang="en-US" altLang="fr-FR" sz="20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 </a:t>
            </a:r>
            <a:r>
              <a:rPr kumimoji="0" lang="en-US" altLang="fr-FR" sz="2000" b="0" i="0" u="none" strike="noStrike" cap="none" normalizeH="0" baseline="0" dirty="0" err="1" smtClean="0">
                <a:ln>
                  <a:noFill/>
                </a:ln>
                <a:solidFill>
                  <a:schemeClr val="tx1"/>
                </a:solidFill>
                <a:effectLst/>
                <a:latin typeface="+mj-lt"/>
                <a:ea typeface="Calibri" panose="020F0502020204030204" pitchFamily="34" charset="0"/>
                <a:cs typeface="Times New Roman" panose="02020603050405020304" pitchFamily="18" charset="0"/>
              </a:rPr>
              <a:t>initiales</a:t>
            </a:r>
            <a:r>
              <a:rPr kumimoji="0" lang="en-US" altLang="fr-FR" sz="20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 entre les </a:t>
            </a:r>
            <a:r>
              <a:rPr kumimoji="0" lang="en-US" altLang="fr-FR" sz="2000" b="0" i="0" u="none" strike="noStrike" cap="none" normalizeH="0" baseline="0" dirty="0" err="1" smtClean="0">
                <a:ln>
                  <a:noFill/>
                </a:ln>
                <a:solidFill>
                  <a:schemeClr val="tx1"/>
                </a:solidFill>
                <a:effectLst/>
                <a:latin typeface="+mj-lt"/>
                <a:ea typeface="Calibri" panose="020F0502020204030204" pitchFamily="34" charset="0"/>
                <a:cs typeface="Times New Roman" panose="02020603050405020304" pitchFamily="18" charset="0"/>
              </a:rPr>
              <a:t>groupes</a:t>
            </a:r>
            <a:r>
              <a:rPr kumimoji="0" lang="en-US" altLang="fr-FR" sz="2000" b="0" i="0" u="none" strike="noStrike" cap="none" normalizeH="0" dirty="0" smtClean="0">
                <a:ln>
                  <a:noFill/>
                </a:ln>
                <a:solidFill>
                  <a:schemeClr val="tx1"/>
                </a:solidFill>
                <a:effectLst/>
                <a:latin typeface="+mj-lt"/>
                <a:ea typeface="Calibri" panose="020F0502020204030204" pitchFamily="34" charset="0"/>
                <a:cs typeface="Times New Roman" panose="02020603050405020304" pitchFamily="18" charset="0"/>
              </a:rPr>
              <a:t> → </a:t>
            </a:r>
            <a:r>
              <a:rPr kumimoji="0" lang="en-US" altLang="fr-FR" sz="2000" b="0" i="0" u="none" strike="noStrike" cap="none" normalizeH="0" dirty="0" smtClean="0">
                <a:ln>
                  <a:noFill/>
                </a:ln>
                <a:solidFill>
                  <a:srgbClr val="0070C0"/>
                </a:solidFill>
                <a:effectLst/>
                <a:latin typeface="+mj-lt"/>
                <a:ea typeface="Calibri" panose="020F0502020204030204" pitchFamily="34" charset="0"/>
                <a:cs typeface="Times New Roman" panose="02020603050405020304" pitchFamily="18" charset="0"/>
              </a:rPr>
              <a:t>scores </a:t>
            </a:r>
            <a:r>
              <a:rPr lang="en-US" altLang="fr-FR" sz="2000" dirty="0" err="1" smtClean="0">
                <a:solidFill>
                  <a:srgbClr val="0070C0"/>
                </a:solidFill>
                <a:latin typeface="+mj-lt"/>
                <a:ea typeface="Calibri" panose="020F0502020204030204" pitchFamily="34" charset="0"/>
                <a:cs typeface="Times New Roman" panose="02020603050405020304" pitchFamily="18" charset="0"/>
              </a:rPr>
              <a:t>mesurés</a:t>
            </a:r>
            <a:r>
              <a:rPr lang="en-US" altLang="fr-FR" sz="2000" dirty="0" smtClean="0">
                <a:solidFill>
                  <a:srgbClr val="0070C0"/>
                </a:solidFill>
                <a:latin typeface="+mj-lt"/>
                <a:ea typeface="Calibri" panose="020F0502020204030204" pitchFamily="34" charset="0"/>
                <a:cs typeface="Times New Roman" panose="02020603050405020304" pitchFamily="18" charset="0"/>
              </a:rPr>
              <a:t> </a:t>
            </a:r>
            <a:r>
              <a:rPr lang="en-US" altLang="fr-FR" sz="2000" dirty="0" err="1" smtClean="0">
                <a:solidFill>
                  <a:srgbClr val="0070C0"/>
                </a:solidFill>
                <a:latin typeface="+mj-lt"/>
                <a:ea typeface="Calibri" panose="020F0502020204030204" pitchFamily="34" charset="0"/>
                <a:cs typeface="Times New Roman" panose="02020603050405020304" pitchFamily="18" charset="0"/>
              </a:rPr>
              <a:t>en</a:t>
            </a:r>
            <a:r>
              <a:rPr kumimoji="0" lang="en-US" altLang="fr-FR" sz="2000" b="0" i="0" u="none" strike="noStrike" cap="none" normalizeH="0" dirty="0" smtClean="0">
                <a:ln>
                  <a:noFill/>
                </a:ln>
                <a:solidFill>
                  <a:srgbClr val="0070C0"/>
                </a:solidFill>
                <a:effectLst/>
                <a:latin typeface="+mj-lt"/>
                <a:ea typeface="Calibri" panose="020F0502020204030204" pitchFamily="34" charset="0"/>
                <a:cs typeface="Times New Roman" panose="02020603050405020304" pitchFamily="18" charset="0"/>
              </a:rPr>
              <a:t> gains </a:t>
            </a:r>
            <a:r>
              <a:rPr kumimoji="0" lang="en-US" altLang="fr-FR" sz="2000" b="0" i="0" u="none" strike="noStrike" cap="none" normalizeH="0" dirty="0" err="1" smtClean="0">
                <a:ln>
                  <a:noFill/>
                </a:ln>
                <a:solidFill>
                  <a:srgbClr val="0070C0"/>
                </a:solidFill>
                <a:effectLst/>
                <a:latin typeface="+mj-lt"/>
                <a:ea typeface="Calibri" panose="020F0502020204030204" pitchFamily="34" charset="0"/>
                <a:cs typeface="Times New Roman" panose="02020603050405020304" pitchFamily="18" charset="0"/>
              </a:rPr>
              <a:t>normalisés</a:t>
            </a:r>
            <a:r>
              <a:rPr kumimoji="0" lang="en-US" altLang="fr-FR" sz="2000" b="0" i="0" u="none" strike="noStrike" cap="none" normalizeH="0" dirty="0" smtClean="0">
                <a:ln>
                  <a:noFill/>
                </a:ln>
                <a:solidFill>
                  <a:srgbClr val="0070C0"/>
                </a:solidFill>
                <a:effectLst/>
                <a:latin typeface="+mj-lt"/>
                <a:ea typeface="Calibri" panose="020F0502020204030204" pitchFamily="34" charset="0"/>
                <a:cs typeface="Times New Roman" panose="02020603050405020304" pitchFamily="18" charset="0"/>
              </a:rPr>
              <a:t> </a:t>
            </a:r>
            <a:r>
              <a:rPr kumimoji="0" lang="en-US" altLang="fr-FR" sz="14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(Marx &amp; Cummings, 2007; Gilley &amp; Clarkston, 2014). </a:t>
            </a:r>
          </a:p>
          <a:p>
            <a:pPr marL="0" marR="0" lvl="0" indent="0" algn="l" defTabSz="914400" rtl="0" eaLnBrk="0" fontAlgn="base" latinLnBrk="0" hangingPunct="0">
              <a:lnSpc>
                <a:spcPct val="100000"/>
              </a:lnSpc>
              <a:spcBef>
                <a:spcPct val="0"/>
              </a:spcBef>
              <a:spcAft>
                <a:spcPct val="0"/>
              </a:spcAft>
              <a:buClrTx/>
              <a:buSzTx/>
              <a:buFontTx/>
              <a:buNone/>
              <a:tabLst/>
            </a:pP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latin typeface="+mj-lt"/>
                <a:ea typeface="Calibri" panose="020F0502020204030204" pitchFamily="34" charset="0"/>
                <a:cs typeface="Times New Roman" panose="02020603050405020304" pitchFamily="18" charset="0"/>
              </a:rPr>
              <a:t>En</a:t>
            </a: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latin typeface="+mj-lt"/>
                <a:ea typeface="Calibri" panose="020F0502020204030204" pitchFamily="34" charset="0"/>
                <a:cs typeface="Times New Roman" panose="02020603050405020304" pitchFamily="18" charset="0"/>
              </a:rPr>
              <a:t>utilisant</a:t>
            </a:r>
            <a:r>
              <a:rPr lang="en-US" altLang="fr-FR" sz="2000" dirty="0" smtClean="0">
                <a:latin typeface="+mj-lt"/>
                <a:ea typeface="Calibri" panose="020F0502020204030204" pitchFamily="34" charset="0"/>
                <a:cs typeface="Times New Roman" panose="02020603050405020304" pitchFamily="18" charset="0"/>
              </a:rPr>
              <a:t> des scores </a:t>
            </a:r>
            <a:r>
              <a:rPr lang="en-US" altLang="fr-FR" sz="2000" dirty="0" err="1" smtClean="0">
                <a:latin typeface="+mj-lt"/>
                <a:ea typeface="Calibri" panose="020F0502020204030204" pitchFamily="34" charset="0"/>
                <a:cs typeface="Times New Roman" panose="02020603050405020304" pitchFamily="18" charset="0"/>
              </a:rPr>
              <a:t>normalisés</a:t>
            </a:r>
            <a:r>
              <a:rPr lang="en-US" altLang="fr-FR" sz="2000" dirty="0">
                <a:latin typeface="+mj-lt"/>
                <a:ea typeface="Calibri" panose="020F0502020204030204" pitchFamily="34" charset="0"/>
                <a:cs typeface="Times New Roman" panose="02020603050405020304" pitchFamily="18" charset="0"/>
              </a:rPr>
              <a:t> </a:t>
            </a:r>
            <a:r>
              <a:rPr lang="en-US" altLang="fr-FR" sz="2000" dirty="0" smtClean="0">
                <a:latin typeface="+mj-lt"/>
                <a:ea typeface="Calibri" panose="020F0502020204030204" pitchFamily="34" charset="0"/>
                <a:cs typeface="Times New Roman" panose="02020603050405020304" pitchFamily="18" charset="0"/>
              </a:rPr>
              <a:t>(</a:t>
            </a:r>
            <a:r>
              <a:rPr lang="en-US" altLang="fr-FR" sz="2000" dirty="0" err="1" smtClean="0">
                <a:latin typeface="+mj-lt"/>
                <a:ea typeface="Calibri" panose="020F0502020204030204" pitchFamily="34" charset="0"/>
                <a:cs typeface="Times New Roman" panose="02020603050405020304" pitchFamily="18" charset="0"/>
              </a:rPr>
              <a:t>en</a:t>
            </a: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latin typeface="+mj-lt"/>
                <a:ea typeface="Calibri" panose="020F0502020204030204" pitchFamily="34" charset="0"/>
                <a:cs typeface="Times New Roman" panose="02020603050405020304" pitchFamily="18" charset="0"/>
              </a:rPr>
              <a:t>divisant</a:t>
            </a:r>
            <a:r>
              <a:rPr lang="en-US" altLang="fr-FR" sz="2000" dirty="0" smtClean="0">
                <a:latin typeface="+mj-lt"/>
                <a:ea typeface="Calibri" panose="020F0502020204030204" pitchFamily="34" charset="0"/>
                <a:cs typeface="Times New Roman" panose="02020603050405020304" pitchFamily="18" charset="0"/>
              </a:rPr>
              <a:t> le gain </a:t>
            </a:r>
            <a:r>
              <a:rPr lang="en-US" altLang="fr-FR" sz="2000" dirty="0" err="1" smtClean="0">
                <a:latin typeface="+mj-lt"/>
                <a:ea typeface="Calibri" panose="020F0502020204030204" pitchFamily="34" charset="0"/>
                <a:cs typeface="Times New Roman" panose="02020603050405020304" pitchFamily="18" charset="0"/>
              </a:rPr>
              <a:t>absolu</a:t>
            </a:r>
            <a:r>
              <a:rPr lang="en-US" altLang="fr-FR" sz="2000" dirty="0" smtClean="0">
                <a:latin typeface="+mj-lt"/>
                <a:ea typeface="Calibri" panose="020F0502020204030204" pitchFamily="34" charset="0"/>
                <a:cs typeface="Times New Roman" panose="02020603050405020304" pitchFamily="18" charset="0"/>
              </a:rPr>
              <a:t> par le gain maximum possible), la </a:t>
            </a:r>
            <a:r>
              <a:rPr lang="en-US" altLang="fr-FR" sz="2000" dirty="0" smtClean="0">
                <a:solidFill>
                  <a:srgbClr val="0070C0"/>
                </a:solidFill>
                <a:latin typeface="+mj-lt"/>
                <a:ea typeface="Calibri" panose="020F0502020204030204" pitchFamily="34" charset="0"/>
                <a:cs typeface="Times New Roman" panose="02020603050405020304" pitchFamily="18" charset="0"/>
              </a:rPr>
              <a:t>variance</a:t>
            </a:r>
            <a:r>
              <a:rPr lang="en-US" altLang="fr-FR" sz="2000" dirty="0" smtClean="0">
                <a:latin typeface="+mj-lt"/>
                <a:ea typeface="Calibri" panose="020F0502020204030204" pitchFamily="34" charset="0"/>
                <a:cs typeface="Times New Roman" panose="02020603050405020304" pitchFamily="18" charset="0"/>
              </a:rPr>
              <a:t> entre les scores du </a:t>
            </a:r>
            <a:r>
              <a:rPr lang="en-US" altLang="fr-FR" sz="2000" dirty="0" err="1" smtClean="0">
                <a:latin typeface="+mj-lt"/>
                <a:ea typeface="Calibri" panose="020F0502020204030204" pitchFamily="34" charset="0"/>
                <a:cs typeface="Times New Roman" panose="02020603050405020304" pitchFamily="18" charset="0"/>
              </a:rPr>
              <a:t>prétest</a:t>
            </a: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latin typeface="+mj-lt"/>
                <a:ea typeface="Calibri" panose="020F0502020204030204" pitchFamily="34" charset="0"/>
                <a:cs typeface="Times New Roman" panose="02020603050405020304" pitchFamily="18" charset="0"/>
              </a:rPr>
              <a:t>est</a:t>
            </a: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solidFill>
                  <a:srgbClr val="0070C0"/>
                </a:solidFill>
                <a:latin typeface="+mj-lt"/>
                <a:ea typeface="Calibri" panose="020F0502020204030204" pitchFamily="34" charset="0"/>
                <a:cs typeface="Times New Roman" panose="02020603050405020304" pitchFamily="18" charset="0"/>
              </a:rPr>
              <a:t>prise</a:t>
            </a:r>
            <a:r>
              <a:rPr lang="en-US" altLang="fr-FR" sz="2000" dirty="0" smtClean="0">
                <a:solidFill>
                  <a:srgbClr val="0070C0"/>
                </a:solidFill>
                <a:latin typeface="+mj-lt"/>
                <a:ea typeface="Calibri" panose="020F0502020204030204" pitchFamily="34" charset="0"/>
                <a:cs typeface="Times New Roman" panose="02020603050405020304" pitchFamily="18" charset="0"/>
              </a:rPr>
              <a:t> </a:t>
            </a:r>
            <a:r>
              <a:rPr lang="en-US" altLang="fr-FR" sz="2000" dirty="0" err="1" smtClean="0">
                <a:solidFill>
                  <a:srgbClr val="0070C0"/>
                </a:solidFill>
                <a:latin typeface="+mj-lt"/>
                <a:ea typeface="Calibri" panose="020F0502020204030204" pitchFamily="34" charset="0"/>
                <a:cs typeface="Times New Roman" panose="02020603050405020304" pitchFamily="18" charset="0"/>
              </a:rPr>
              <a:t>en</a:t>
            </a:r>
            <a:r>
              <a:rPr lang="en-US" altLang="fr-FR" sz="2000" dirty="0" smtClean="0">
                <a:solidFill>
                  <a:srgbClr val="0070C0"/>
                </a:solidFill>
                <a:latin typeface="+mj-lt"/>
                <a:ea typeface="Calibri" panose="020F0502020204030204" pitchFamily="34" charset="0"/>
                <a:cs typeface="Times New Roman" panose="02020603050405020304" pitchFamily="18" charset="0"/>
              </a:rPr>
              <a:t> </a:t>
            </a:r>
            <a:r>
              <a:rPr lang="en-US" altLang="fr-FR" sz="2000" dirty="0" err="1" smtClean="0">
                <a:solidFill>
                  <a:srgbClr val="0070C0"/>
                </a:solidFill>
                <a:latin typeface="+mj-lt"/>
                <a:ea typeface="Calibri" panose="020F0502020204030204" pitchFamily="34" charset="0"/>
                <a:cs typeface="Times New Roman" panose="02020603050405020304" pitchFamily="18" charset="0"/>
              </a:rPr>
              <a:t>compte</a:t>
            </a:r>
            <a:r>
              <a:rPr lang="en-US" altLang="fr-FR" sz="2000" dirty="0" smtClean="0">
                <a:solidFill>
                  <a:srgbClr val="0070C0"/>
                </a:solidFill>
                <a:latin typeface="+mj-lt"/>
                <a:ea typeface="Calibri" panose="020F0502020204030204" pitchFamily="34" charset="0"/>
                <a:cs typeface="Times New Roman" panose="02020603050405020304" pitchFamily="18" charset="0"/>
              </a:rPr>
              <a:t>.</a:t>
            </a:r>
          </a:p>
          <a:p>
            <a:pPr marR="0" lvl="0" algn="l" defTabSz="914400" rtl="0" eaLnBrk="0" fontAlgn="base" latinLnBrk="0" hangingPunct="0">
              <a:lnSpc>
                <a:spcPct val="100000"/>
              </a:lnSpc>
              <a:spcBef>
                <a:spcPct val="0"/>
              </a:spcBef>
              <a:spcAft>
                <a:spcPct val="0"/>
              </a:spcAft>
              <a:buClrTx/>
              <a:buSzTx/>
              <a:tabLst/>
            </a:pPr>
            <a:r>
              <a:rPr lang="en-US" altLang="fr-FR" sz="2000" dirty="0" smtClean="0">
                <a:latin typeface="+mj-lt"/>
                <a:ea typeface="Calibri" panose="020F0502020204030204" pitchFamily="34" charset="0"/>
                <a:cs typeface="Times New Roman" panose="02020603050405020304" pitchFamily="18" charset="0"/>
              </a:rPr>
              <a:t>- </a:t>
            </a:r>
            <a:r>
              <a:rPr lang="en-US" altLang="fr-FR" sz="2000" dirty="0" err="1" smtClean="0">
                <a:latin typeface="+mj-lt"/>
                <a:ea typeface="Calibri" panose="020F0502020204030204" pitchFamily="34" charset="0"/>
                <a:cs typeface="Times New Roman" panose="02020603050405020304" pitchFamily="18" charset="0"/>
              </a:rPr>
              <a:t>Formules</a:t>
            </a:r>
            <a:r>
              <a:rPr lang="en-US" altLang="fr-FR" sz="2000" dirty="0" smtClean="0">
                <a:latin typeface="+mj-lt"/>
                <a:ea typeface="Calibri" panose="020F0502020204030204" pitchFamily="34" charset="0"/>
                <a:cs typeface="Times New Roman" panose="02020603050405020304" pitchFamily="18" charset="0"/>
              </a:rPr>
              <a:t> pour le </a:t>
            </a:r>
            <a:r>
              <a:rPr lang="en-US" altLang="fr-FR" sz="2000" dirty="0" err="1" smtClean="0">
                <a:latin typeface="+mj-lt"/>
                <a:ea typeface="Calibri" panose="020F0502020204030204" pitchFamily="34" charset="0"/>
                <a:cs typeface="Times New Roman" panose="02020603050405020304" pitchFamily="18" charset="0"/>
              </a:rPr>
              <a:t>calcul</a:t>
            </a:r>
            <a:r>
              <a:rPr lang="en-US" altLang="fr-FR" sz="2000" dirty="0" smtClean="0">
                <a:latin typeface="+mj-lt"/>
                <a:ea typeface="Calibri" panose="020F0502020204030204" pitchFamily="34" charset="0"/>
                <a:cs typeface="Times New Roman" panose="02020603050405020304" pitchFamily="18" charset="0"/>
              </a:rPr>
              <a:t> des gains </a:t>
            </a:r>
            <a:r>
              <a:rPr lang="en-US" altLang="fr-FR" sz="2000" dirty="0" err="1" smtClean="0">
                <a:latin typeface="+mj-lt"/>
                <a:ea typeface="Calibri" panose="020F0502020204030204" pitchFamily="34" charset="0"/>
                <a:cs typeface="Times New Roman" panose="02020603050405020304" pitchFamily="18" charset="0"/>
              </a:rPr>
              <a:t>normalisés</a:t>
            </a:r>
            <a:r>
              <a:rPr lang="en-US" altLang="fr-FR" sz="2000" dirty="0" smtClean="0">
                <a:latin typeface="+mj-lt"/>
                <a:ea typeface="Calibri" panose="020F0502020204030204" pitchFamily="34" charset="0"/>
                <a:cs typeface="Times New Roman" panose="02020603050405020304" pitchFamily="18" charset="0"/>
              </a:rPr>
              <a:t> </a:t>
            </a:r>
            <a:r>
              <a:rPr lang="en-US" altLang="fr-FR" sz="1600" dirty="0" smtClean="0">
                <a:latin typeface="+mj-lt"/>
                <a:ea typeface="Calibri" panose="020F0502020204030204" pitchFamily="34" charset="0"/>
                <a:cs typeface="Times New Roman" panose="02020603050405020304" pitchFamily="18" charset="0"/>
              </a:rPr>
              <a:t>(</a:t>
            </a:r>
            <a:r>
              <a:rPr kumimoji="0" lang="en-US" altLang="fr-FR" sz="16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Marx </a:t>
            </a:r>
            <a:r>
              <a:rPr lang="en-US" altLang="fr-FR" sz="1600" dirty="0" smtClean="0">
                <a:latin typeface="+mj-lt"/>
                <a:ea typeface="Calibri" panose="020F0502020204030204" pitchFamily="34" charset="0"/>
                <a:cs typeface="Times New Roman" panose="02020603050405020304" pitchFamily="18" charset="0"/>
              </a:rPr>
              <a:t>et</a:t>
            </a:r>
            <a:r>
              <a:rPr kumimoji="0" lang="en-US" altLang="fr-FR" sz="16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 Cummings,</a:t>
            </a:r>
            <a:r>
              <a:rPr kumimoji="0" lang="en-US" altLang="fr-FR" sz="1600" b="0" i="0" u="none" strike="noStrike" cap="none" normalizeH="0" dirty="0" smtClean="0">
                <a:ln>
                  <a:noFill/>
                </a:ln>
                <a:solidFill>
                  <a:schemeClr val="tx1"/>
                </a:solidFill>
                <a:effectLst/>
                <a:latin typeface="+mj-lt"/>
                <a:ea typeface="Calibri" panose="020F0502020204030204" pitchFamily="34" charset="0"/>
                <a:cs typeface="Times New Roman" panose="02020603050405020304" pitchFamily="18" charset="0"/>
              </a:rPr>
              <a:t> </a:t>
            </a:r>
            <a:r>
              <a:rPr kumimoji="0" lang="en-US" altLang="fr-FR" sz="1600" b="0" i="0" u="none" strike="noStrike" cap="none" normalizeH="0" baseline="0" dirty="0" smtClean="0">
                <a:ln>
                  <a:noFill/>
                </a:ln>
                <a:solidFill>
                  <a:schemeClr val="tx1"/>
                </a:solidFill>
                <a:effectLst/>
                <a:latin typeface="+mj-lt"/>
                <a:ea typeface="Calibri" panose="020F0502020204030204" pitchFamily="34" charset="0"/>
                <a:cs typeface="Times New Roman" panose="02020603050405020304" pitchFamily="18" charset="0"/>
              </a:rPr>
              <a:t>2007):</a:t>
            </a:r>
          </a:p>
          <a:p>
            <a:pPr marL="171450" marR="0" lvl="0" indent="-171450" algn="l" defTabSz="914400" rtl="0" eaLnBrk="0" fontAlgn="base" latinLnBrk="0" hangingPunct="0">
              <a:lnSpc>
                <a:spcPct val="100000"/>
              </a:lnSpc>
              <a:spcBef>
                <a:spcPct val="0"/>
              </a:spcBef>
              <a:spcAft>
                <a:spcPct val="0"/>
              </a:spcAft>
              <a:buClrTx/>
              <a:buSzTx/>
              <a:buFontTx/>
              <a:buChar char="-"/>
              <a:tabLst/>
            </a:pPr>
            <a:endParaRPr lang="en-US" altLang="fr-FR" sz="1600" dirty="0">
              <a:latin typeface="+mj-lt"/>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endParaRPr kumimoji="0" lang="en-US" altLang="fr-FR" sz="1600" b="0" i="0" u="none" strike="noStrike" cap="none" normalizeH="0" baseline="0" dirty="0" smtClean="0">
              <a:ln>
                <a:noFill/>
              </a:ln>
              <a:solidFill>
                <a:schemeClr val="tx1"/>
              </a:solidFill>
              <a:effectLst/>
              <a:latin typeface="+mj-lt"/>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endParaRPr lang="en-US" altLang="fr-FR" sz="1600" dirty="0">
              <a:latin typeface="+mj-lt"/>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endParaRPr kumimoji="0" lang="en-US" altLang="fr-FR" sz="1600" b="0" i="0" u="none" strike="noStrike" cap="none" normalizeH="0" baseline="0" dirty="0" smtClean="0">
              <a:ln>
                <a:noFill/>
              </a:ln>
              <a:solidFill>
                <a:schemeClr val="tx1"/>
              </a:solidFill>
              <a:effectLst/>
              <a:latin typeface="+mj-lt"/>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endParaRPr lang="en-US" altLang="fr-FR" sz="1600" dirty="0">
              <a:latin typeface="+mj-lt"/>
              <a:cs typeface="Times New Roman" panose="02020603050405020304" pitchFamily="18"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endParaRPr kumimoji="0" lang="en-US" altLang="fr-FR" sz="1600" b="0" i="0" u="none" strike="noStrike" cap="none" normalizeH="0" baseline="0" dirty="0" smtClean="0">
              <a:ln>
                <a:noFill/>
              </a:ln>
              <a:solidFill>
                <a:schemeClr val="tx1"/>
              </a:solidFill>
              <a:effectLst/>
              <a:latin typeface="+mj-lt"/>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tabLst/>
            </a:pPr>
            <a:endParaRPr lang="en-US" altLang="fr-FR" sz="1600" dirty="0">
              <a:latin typeface="+mj-lt"/>
              <a:cs typeface="Times New Roman" panose="02020603050405020304" pitchFamily="18" charset="0"/>
            </a:endParaRPr>
          </a:p>
          <a:p>
            <a:pPr eaLnBrk="0" fontAlgn="base" hangingPunct="0">
              <a:spcBef>
                <a:spcPct val="0"/>
              </a:spcBef>
              <a:spcAft>
                <a:spcPct val="0"/>
              </a:spcAft>
            </a:pPr>
            <a:endParaRPr lang="en-US" dirty="0" smtClean="0">
              <a:latin typeface="+mj-lt"/>
            </a:endParaRPr>
          </a:p>
          <a:p>
            <a:pPr marL="171450" indent="-171450" eaLnBrk="0" fontAlgn="base" hangingPunct="0">
              <a:spcBef>
                <a:spcPct val="0"/>
              </a:spcBef>
              <a:spcAft>
                <a:spcPct val="0"/>
              </a:spcAft>
              <a:buFontTx/>
              <a:buChar char="-"/>
            </a:pPr>
            <a:r>
              <a:rPr lang="en-US" sz="2000" dirty="0" err="1" smtClean="0">
                <a:latin typeface="+mj-lt"/>
              </a:rPr>
              <a:t>Calculs</a:t>
            </a:r>
            <a:r>
              <a:rPr lang="en-US" sz="2000" dirty="0" smtClean="0">
                <a:latin typeface="+mj-lt"/>
              </a:rPr>
              <a:t> des gains </a:t>
            </a:r>
            <a:r>
              <a:rPr lang="en-US" sz="2000" dirty="0" err="1" smtClean="0">
                <a:latin typeface="+mj-lt"/>
              </a:rPr>
              <a:t>normalisés</a:t>
            </a:r>
            <a:r>
              <a:rPr lang="en-US" sz="2000" dirty="0" smtClean="0">
                <a:latin typeface="+mj-lt"/>
              </a:rPr>
              <a:t> entre </a:t>
            </a:r>
            <a:r>
              <a:rPr lang="en-US" sz="2000" dirty="0" smtClean="0">
                <a:solidFill>
                  <a:srgbClr val="0070C0"/>
                </a:solidFill>
                <a:latin typeface="+mj-lt"/>
              </a:rPr>
              <a:t>T1 et T2 </a:t>
            </a:r>
            <a:r>
              <a:rPr lang="en-US" sz="2000" dirty="0" smtClean="0">
                <a:latin typeface="+mj-lt"/>
              </a:rPr>
              <a:t>et entre </a:t>
            </a:r>
            <a:r>
              <a:rPr lang="en-US" sz="2000" dirty="0" smtClean="0">
                <a:solidFill>
                  <a:srgbClr val="0070C0"/>
                </a:solidFill>
                <a:latin typeface="+mj-lt"/>
              </a:rPr>
              <a:t>T1 et T3</a:t>
            </a:r>
          </a:p>
          <a:p>
            <a:pPr marL="171450" indent="-171450" eaLnBrk="0" fontAlgn="base" hangingPunct="0">
              <a:spcBef>
                <a:spcPct val="0"/>
              </a:spcBef>
              <a:spcAft>
                <a:spcPct val="0"/>
              </a:spcAft>
              <a:buFontTx/>
              <a:buChar char="-"/>
            </a:pPr>
            <a:r>
              <a:rPr lang="en-US" sz="2000" dirty="0" err="1" smtClean="0">
                <a:latin typeface="+mj-lt"/>
              </a:rPr>
              <a:t>Comparaison</a:t>
            </a:r>
            <a:r>
              <a:rPr lang="en-US" sz="2000" dirty="0" smtClean="0">
                <a:latin typeface="+mj-lt"/>
              </a:rPr>
              <a:t> des scores </a:t>
            </a:r>
            <a:r>
              <a:rPr lang="en-US" sz="2000" dirty="0" err="1" smtClean="0">
                <a:latin typeface="+mj-lt"/>
              </a:rPr>
              <a:t>normalisés</a:t>
            </a:r>
            <a:r>
              <a:rPr lang="en-US" sz="2000" dirty="0" smtClean="0">
                <a:latin typeface="+mj-lt"/>
              </a:rPr>
              <a:t> </a:t>
            </a:r>
            <a:r>
              <a:rPr lang="en-US" sz="2000" dirty="0" err="1" smtClean="0">
                <a:latin typeface="+mj-lt"/>
              </a:rPr>
              <a:t>moyens</a:t>
            </a:r>
            <a:r>
              <a:rPr lang="en-US" sz="2000" dirty="0" smtClean="0">
                <a:latin typeface="+mj-lt"/>
              </a:rPr>
              <a:t> des 4 conditions, pour </a:t>
            </a:r>
            <a:r>
              <a:rPr lang="en-US" sz="2000" dirty="0" err="1" smtClean="0">
                <a:latin typeface="+mj-lt"/>
              </a:rPr>
              <a:t>chacune</a:t>
            </a:r>
            <a:r>
              <a:rPr lang="en-US" sz="2000" dirty="0" smtClean="0">
                <a:latin typeface="+mj-lt"/>
              </a:rPr>
              <a:t> des variables </a:t>
            </a:r>
            <a:r>
              <a:rPr lang="en-US" sz="2000" dirty="0" err="1" smtClean="0">
                <a:latin typeface="+mj-lt"/>
              </a:rPr>
              <a:t>étudiée</a:t>
            </a:r>
            <a:r>
              <a:rPr lang="en-US" sz="2000" dirty="0" smtClean="0">
                <a:latin typeface="+mj-lt"/>
              </a:rPr>
              <a:t> via des </a:t>
            </a:r>
            <a:r>
              <a:rPr lang="en-US" sz="2000" dirty="0" smtClean="0">
                <a:solidFill>
                  <a:srgbClr val="0070C0"/>
                </a:solidFill>
                <a:latin typeface="+mj-lt"/>
              </a:rPr>
              <a:t>analyses de variance </a:t>
            </a:r>
            <a:r>
              <a:rPr lang="en-US" sz="2000" dirty="0" err="1" smtClean="0">
                <a:solidFill>
                  <a:srgbClr val="0070C0"/>
                </a:solidFill>
                <a:latin typeface="+mj-lt"/>
              </a:rPr>
              <a:t>univariées</a:t>
            </a:r>
            <a:r>
              <a:rPr lang="en-US" sz="2000" dirty="0" smtClean="0">
                <a:solidFill>
                  <a:srgbClr val="0070C0"/>
                </a:solidFill>
                <a:latin typeface="+mj-lt"/>
              </a:rPr>
              <a:t> </a:t>
            </a:r>
            <a:r>
              <a:rPr lang="en-US" sz="2000" dirty="0" smtClean="0">
                <a:latin typeface="+mj-lt"/>
              </a:rPr>
              <a:t>(ANOVAs) et des </a:t>
            </a:r>
            <a:r>
              <a:rPr lang="en-US" sz="2000" dirty="0" smtClean="0">
                <a:solidFill>
                  <a:srgbClr val="0070C0"/>
                </a:solidFill>
                <a:latin typeface="+mj-lt"/>
              </a:rPr>
              <a:t>tests post-hoc </a:t>
            </a:r>
            <a:r>
              <a:rPr lang="en-US" sz="2000" dirty="0" smtClean="0">
                <a:latin typeface="+mj-lt"/>
              </a:rPr>
              <a:t>(Bonferroni).</a:t>
            </a:r>
          </a:p>
          <a:p>
            <a:pPr eaLnBrk="0" fontAlgn="base" hangingPunct="0">
              <a:spcBef>
                <a:spcPct val="0"/>
              </a:spcBef>
              <a:spcAft>
                <a:spcPct val="0"/>
              </a:spcAft>
            </a:pPr>
            <a:r>
              <a:rPr lang="en-US" sz="2000" dirty="0" smtClean="0">
                <a:latin typeface="+mj-lt"/>
              </a:rPr>
              <a:t> - </a:t>
            </a:r>
            <a:r>
              <a:rPr lang="en-US" sz="2000" dirty="0" err="1" smtClean="0">
                <a:latin typeface="+mj-lt"/>
              </a:rPr>
              <a:t>En</a:t>
            </a:r>
            <a:r>
              <a:rPr lang="en-US" sz="2000" dirty="0" smtClean="0">
                <a:latin typeface="+mj-lt"/>
              </a:rPr>
              <a:t> </a:t>
            </a:r>
            <a:r>
              <a:rPr lang="en-US" sz="2000" dirty="0" err="1" smtClean="0">
                <a:solidFill>
                  <a:srgbClr val="0070C0"/>
                </a:solidFill>
                <a:latin typeface="+mj-lt"/>
              </a:rPr>
              <a:t>contrôlant</a:t>
            </a:r>
            <a:r>
              <a:rPr lang="en-US" sz="2000" dirty="0" smtClean="0">
                <a:latin typeface="+mj-lt"/>
              </a:rPr>
              <a:t> pour le </a:t>
            </a:r>
            <a:r>
              <a:rPr lang="en-US" sz="2000" dirty="0" smtClean="0">
                <a:solidFill>
                  <a:srgbClr val="0070C0"/>
                </a:solidFill>
                <a:latin typeface="+mj-lt"/>
              </a:rPr>
              <a:t>genre</a:t>
            </a:r>
            <a:r>
              <a:rPr lang="en-US" sz="2000" dirty="0" smtClean="0">
                <a:latin typeface="+mj-lt"/>
              </a:rPr>
              <a:t>, </a:t>
            </a:r>
            <a:r>
              <a:rPr lang="en-US" sz="2000" dirty="0" err="1" smtClean="0">
                <a:latin typeface="+mj-lt"/>
              </a:rPr>
              <a:t>l’</a:t>
            </a:r>
            <a:r>
              <a:rPr lang="en-US" sz="2000" dirty="0" err="1" smtClean="0">
                <a:solidFill>
                  <a:srgbClr val="0070C0"/>
                </a:solidFill>
                <a:latin typeface="+mj-lt"/>
              </a:rPr>
              <a:t>indice</a:t>
            </a:r>
            <a:r>
              <a:rPr lang="en-US" sz="2000" dirty="0" smtClean="0">
                <a:solidFill>
                  <a:srgbClr val="0070C0"/>
                </a:solidFill>
                <a:latin typeface="+mj-lt"/>
              </a:rPr>
              <a:t> socio-</a:t>
            </a:r>
            <a:r>
              <a:rPr lang="en-US" sz="2000" dirty="0" err="1" smtClean="0">
                <a:solidFill>
                  <a:srgbClr val="0070C0"/>
                </a:solidFill>
                <a:latin typeface="+mj-lt"/>
              </a:rPr>
              <a:t>économique</a:t>
            </a:r>
            <a:r>
              <a:rPr lang="en-US" sz="2000" dirty="0" smtClean="0">
                <a:solidFill>
                  <a:srgbClr val="0070C0"/>
                </a:solidFill>
                <a:latin typeface="+mj-lt"/>
              </a:rPr>
              <a:t> </a:t>
            </a:r>
            <a:r>
              <a:rPr lang="en-US" sz="2000" dirty="0" smtClean="0">
                <a:latin typeface="+mj-lt"/>
              </a:rPr>
              <a:t>de </a:t>
            </a:r>
            <a:r>
              <a:rPr lang="en-US" sz="2000" dirty="0" err="1" smtClean="0">
                <a:latin typeface="+mj-lt"/>
              </a:rPr>
              <a:t>l’établissement</a:t>
            </a:r>
            <a:r>
              <a:rPr lang="en-US" sz="2000" dirty="0" smtClean="0">
                <a:latin typeface="+mj-lt"/>
              </a:rPr>
              <a:t>, la perception du </a:t>
            </a:r>
            <a:r>
              <a:rPr lang="en-US" sz="2000" dirty="0" err="1" smtClean="0">
                <a:solidFill>
                  <a:srgbClr val="0070C0"/>
                </a:solidFill>
                <a:latin typeface="+mj-lt"/>
              </a:rPr>
              <a:t>climat</a:t>
            </a:r>
            <a:r>
              <a:rPr lang="en-US" sz="2000" dirty="0" smtClean="0">
                <a:solidFill>
                  <a:srgbClr val="0070C0"/>
                </a:solidFill>
                <a:latin typeface="+mj-lt"/>
              </a:rPr>
              <a:t> social</a:t>
            </a:r>
            <a:r>
              <a:rPr lang="en-US" sz="2000" dirty="0" smtClean="0">
                <a:latin typeface="+mj-lt"/>
              </a:rPr>
              <a:t> et les </a:t>
            </a:r>
            <a:r>
              <a:rPr lang="en-US" sz="2000" dirty="0" smtClean="0">
                <a:solidFill>
                  <a:srgbClr val="0070C0"/>
                </a:solidFill>
                <a:latin typeface="+mj-lt"/>
              </a:rPr>
              <a:t>performances </a:t>
            </a:r>
            <a:r>
              <a:rPr lang="en-US" sz="2000" dirty="0" err="1" smtClean="0">
                <a:solidFill>
                  <a:srgbClr val="0070C0"/>
                </a:solidFill>
                <a:latin typeface="+mj-lt"/>
              </a:rPr>
              <a:t>antérieures</a:t>
            </a:r>
            <a:r>
              <a:rPr lang="en-US" sz="2000" dirty="0" smtClean="0">
                <a:solidFill>
                  <a:srgbClr val="0070C0"/>
                </a:solidFill>
                <a:latin typeface="+mj-lt"/>
              </a:rPr>
              <a:t> </a:t>
            </a:r>
            <a:r>
              <a:rPr lang="en-US" sz="2000" dirty="0" err="1" smtClean="0">
                <a:latin typeface="+mj-lt"/>
              </a:rPr>
              <a:t>en</a:t>
            </a:r>
            <a:r>
              <a:rPr lang="en-US" sz="2000" dirty="0" smtClean="0">
                <a:latin typeface="+mj-lt"/>
              </a:rPr>
              <a:t> </a:t>
            </a:r>
            <a:r>
              <a:rPr lang="en-US" sz="2000" dirty="0" err="1" smtClean="0">
                <a:latin typeface="+mj-lt"/>
              </a:rPr>
              <a:t>résolution</a:t>
            </a:r>
            <a:r>
              <a:rPr lang="en-US" sz="2000" dirty="0" smtClean="0">
                <a:latin typeface="+mj-lt"/>
              </a:rPr>
              <a:t> de </a:t>
            </a:r>
            <a:r>
              <a:rPr lang="en-US" sz="2000" dirty="0" err="1" smtClean="0">
                <a:latin typeface="+mj-lt"/>
              </a:rPr>
              <a:t>problèmes</a:t>
            </a:r>
            <a:r>
              <a:rPr lang="en-US" dirty="0" smtClean="0">
                <a:latin typeface="+mj-lt"/>
              </a:rPr>
              <a:t>. </a:t>
            </a:r>
            <a:endParaRPr kumimoji="0" lang="fr-BE" altLang="fr-FR" sz="10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mj-lt"/>
            </a:endParaRPr>
          </a:p>
        </p:txBody>
      </p:sp>
      <p:pic>
        <p:nvPicPr>
          <p:cNvPr id="11" name="Image 10"/>
          <p:cNvPicPr>
            <a:picLocks noChangeAspect="1"/>
          </p:cNvPicPr>
          <p:nvPr/>
        </p:nvPicPr>
        <p:blipFill>
          <a:blip r:embed="rId2"/>
          <a:stretch>
            <a:fillRect/>
          </a:stretch>
        </p:blipFill>
        <p:spPr>
          <a:xfrm>
            <a:off x="3167063" y="3076418"/>
            <a:ext cx="4473602" cy="1742166"/>
          </a:xfrm>
          <a:prstGeom prst="rect">
            <a:avLst/>
          </a:prstGeom>
          <a:ln>
            <a:solidFill>
              <a:srgbClr val="000000"/>
            </a:solidFill>
          </a:ln>
        </p:spPr>
      </p:pic>
    </p:spTree>
    <p:extLst>
      <p:ext uri="{BB962C8B-B14F-4D97-AF65-F5344CB8AC3E}">
        <p14:creationId xmlns:p14="http://schemas.microsoft.com/office/powerpoint/2010/main" val="99470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amond(in)">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amond(in)">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amond(in)">
                                      <p:cBhvr>
                                        <p:cTn id="17" dur="2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8">
                                            <p:txEl>
                                              <p:pRg st="11" end="11"/>
                                            </p:txEl>
                                          </p:spTgt>
                                        </p:tgtEl>
                                        <p:attrNameLst>
                                          <p:attrName>style.visibility</p:attrName>
                                        </p:attrNameLst>
                                      </p:cBhvr>
                                      <p:to>
                                        <p:strVal val="visible"/>
                                      </p:to>
                                    </p:set>
                                    <p:animEffect transition="in" filter="diamond(in)">
                                      <p:cBhvr>
                                        <p:cTn id="29" dur="2000"/>
                                        <p:tgtEl>
                                          <p:spTgt spid="8">
                                            <p:txEl>
                                              <p:pRg st="11" end="1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8">
                                            <p:txEl>
                                              <p:pRg st="12" end="12"/>
                                            </p:txEl>
                                          </p:spTgt>
                                        </p:tgtEl>
                                        <p:attrNameLst>
                                          <p:attrName>style.visibility</p:attrName>
                                        </p:attrNameLst>
                                      </p:cBhvr>
                                      <p:to>
                                        <p:strVal val="visible"/>
                                      </p:to>
                                    </p:set>
                                    <p:animEffect transition="in" filter="diamond(in)">
                                      <p:cBhvr>
                                        <p:cTn id="34" dur="2000"/>
                                        <p:tgtEl>
                                          <p:spTgt spid="8">
                                            <p:txEl>
                                              <p:pRg st="12" end="1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nodeType="clickEffect">
                                  <p:stCondLst>
                                    <p:cond delay="0"/>
                                  </p:stCondLst>
                                  <p:childTnLst>
                                    <p:set>
                                      <p:cBhvr>
                                        <p:cTn id="38" dur="1" fill="hold">
                                          <p:stCondLst>
                                            <p:cond delay="0"/>
                                          </p:stCondLst>
                                        </p:cTn>
                                        <p:tgtEl>
                                          <p:spTgt spid="8">
                                            <p:txEl>
                                              <p:pRg st="13" end="13"/>
                                            </p:txEl>
                                          </p:spTgt>
                                        </p:tgtEl>
                                        <p:attrNameLst>
                                          <p:attrName>style.visibility</p:attrName>
                                        </p:attrNameLst>
                                      </p:cBhvr>
                                      <p:to>
                                        <p:strVal val="visible"/>
                                      </p:to>
                                    </p:set>
                                    <p:animEffect transition="in" filter="diamond(in)">
                                      <p:cBhvr>
                                        <p:cTn id="39" dur="2000"/>
                                        <p:tgtEl>
                                          <p:spTgt spid="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Espace réservé du contenu 5"/>
          <p:cNvPicPr>
            <a:picLocks noGrp="1" noChangeAspect="1"/>
          </p:cNvPicPr>
          <p:nvPr>
            <p:ph sz="half" idx="2"/>
          </p:nvPr>
        </p:nvPicPr>
        <p:blipFill>
          <a:blip r:embed="rId2"/>
          <a:stretch>
            <a:fillRect/>
          </a:stretch>
        </p:blipFill>
        <p:spPr>
          <a:xfrm>
            <a:off x="3952874" y="1304103"/>
            <a:ext cx="7686676" cy="5335570"/>
          </a:xfrm>
          <a:prstGeom prst="rect">
            <a:avLst/>
          </a:prstGeom>
        </p:spPr>
      </p:pic>
      <p:sp>
        <p:nvSpPr>
          <p:cNvPr id="5" name="Titre 1"/>
          <p:cNvSpPr>
            <a:spLocks noGrp="1"/>
          </p:cNvSpPr>
          <p:nvPr>
            <p:ph type="title"/>
          </p:nvPr>
        </p:nvSpPr>
        <p:spPr>
          <a:xfrm>
            <a:off x="1104900" y="76200"/>
            <a:ext cx="9980682" cy="1019175"/>
          </a:xfrm>
        </p:spPr>
        <p:txBody>
          <a:bodyPr/>
          <a:lstStyle/>
          <a:p>
            <a:r>
              <a:rPr lang="fr-BE" dirty="0" smtClean="0"/>
              <a:t>4. Résultats</a:t>
            </a:r>
            <a:endParaRPr lang="fr-BE" dirty="0"/>
          </a:p>
        </p:txBody>
      </p:sp>
      <p:sp>
        <p:nvSpPr>
          <p:cNvPr id="2" name="ZoneTexte 1"/>
          <p:cNvSpPr txBox="1"/>
          <p:nvPr/>
        </p:nvSpPr>
        <p:spPr>
          <a:xfrm>
            <a:off x="266700" y="1437453"/>
            <a:ext cx="3829050" cy="1015663"/>
          </a:xfrm>
          <a:prstGeom prst="rect">
            <a:avLst/>
          </a:prstGeom>
          <a:noFill/>
        </p:spPr>
        <p:txBody>
          <a:bodyPr wrap="square" rtlCol="0">
            <a:spAutoFit/>
          </a:bodyPr>
          <a:lstStyle/>
          <a:p>
            <a:pPr algn="ctr"/>
            <a:r>
              <a:rPr lang="fr-BE" sz="2000" b="1" dirty="0" smtClean="0"/>
              <a:t>Comparaison des gains normalisés moyens des 4 conditions (</a:t>
            </a:r>
            <a:r>
              <a:rPr lang="fr-BE" sz="2000" b="1" dirty="0" err="1" smtClean="0"/>
              <a:t>ANOVAs</a:t>
            </a:r>
            <a:r>
              <a:rPr lang="fr-BE" sz="2000" b="1" dirty="0" smtClean="0"/>
              <a:t>)</a:t>
            </a:r>
            <a:endParaRPr lang="fr-BE" sz="2000" b="1" dirty="0"/>
          </a:p>
        </p:txBody>
      </p:sp>
    </p:spTree>
    <p:extLst>
      <p:ext uri="{BB962C8B-B14F-4D97-AF65-F5344CB8AC3E}">
        <p14:creationId xmlns:p14="http://schemas.microsoft.com/office/powerpoint/2010/main" val="361769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190500" y="1495424"/>
                <a:ext cx="6219825" cy="4571999"/>
              </a:xfrm>
            </p:spPr>
            <p:txBody>
              <a:bodyPr>
                <a:normAutofit/>
              </a:bodyPr>
              <a:lstStyle/>
              <a:p>
                <a:pPr>
                  <a:spcAft>
                    <a:spcPts val="600"/>
                  </a:spcAft>
                </a:pPr>
                <a:r>
                  <a:rPr lang="fr-BE" b="1" dirty="0" smtClean="0"/>
                  <a:t>Performance</a:t>
                </a:r>
              </a:p>
              <a:p>
                <a:pPr marL="0" indent="0">
                  <a:spcBef>
                    <a:spcPts val="0"/>
                  </a:spcBef>
                  <a:buNone/>
                </a:pPr>
                <a:r>
                  <a:rPr lang="fr-BE" sz="1800" dirty="0" smtClean="0"/>
                  <a:t>Cognition </a:t>
                </a:r>
                <a:r>
                  <a:rPr lang="fr-BE" sz="1800" dirty="0">
                    <a:latin typeface="Calibri" panose="020F0502020204030204" pitchFamily="34" charset="0"/>
                  </a:rPr>
                  <a:t>&gt; </a:t>
                </a:r>
                <a:r>
                  <a:rPr lang="fr-BE" sz="1800" dirty="0" smtClean="0">
                    <a:latin typeface="Calibri" panose="020F0502020204030204" pitchFamily="34" charset="0"/>
                  </a:rPr>
                  <a:t>contrôle </a:t>
                </a:r>
                <a14:m>
                  <m:oMath xmlns:m="http://schemas.openxmlformats.org/officeDocument/2006/math">
                    <m:d>
                      <m:dPr>
                        <m:ctrlPr>
                          <a:rPr lang="fr-BE" sz="1800" i="1" smtClean="0">
                            <a:solidFill>
                              <a:schemeClr val="tx1"/>
                            </a:solidFill>
                            <a:latin typeface="Cambria Math" panose="02040503050406030204" pitchFamily="18" charset="0"/>
                          </a:rPr>
                        </m:ctrlPr>
                      </m:dPr>
                      <m:e>
                        <m:r>
                          <a:rPr lang="en-US" sz="1800" i="1">
                            <a:solidFill>
                              <a:schemeClr val="tx1"/>
                            </a:solidFill>
                            <a:latin typeface="Cambria Math" panose="02040503050406030204" pitchFamily="18" charset="0"/>
                          </a:rPr>
                          <m:t>𝑀𝐷</m:t>
                        </m:r>
                        <m:r>
                          <a:rPr lang="en-US" sz="1800" i="1">
                            <a:solidFill>
                              <a:schemeClr val="tx1"/>
                            </a:solidFill>
                            <a:latin typeface="Cambria Math" panose="02040503050406030204" pitchFamily="18" charset="0"/>
                          </a:rPr>
                          <m:t>=−31.95, </m:t>
                        </m:r>
                        <m:r>
                          <a:rPr lang="en-US" sz="1800" i="1">
                            <a:solidFill>
                              <a:schemeClr val="tx1"/>
                            </a:solidFill>
                            <a:latin typeface="Cambria Math" panose="02040503050406030204" pitchFamily="18" charset="0"/>
                          </a:rPr>
                          <m:t>𝑝</m:t>
                        </m:r>
                        <m:r>
                          <a:rPr lang="en-US" sz="1800" i="1">
                            <a:solidFill>
                              <a:schemeClr val="tx1"/>
                            </a:solidFill>
                            <a:latin typeface="Cambria Math" panose="02040503050406030204" pitchFamily="18" charset="0"/>
                          </a:rPr>
                          <m:t>&lt;.001</m:t>
                        </m:r>
                      </m:e>
                    </m:d>
                  </m:oMath>
                </a14:m>
                <a:r>
                  <a:rPr lang="fr-BE" dirty="0" smtClean="0"/>
                  <a:t> </a:t>
                </a:r>
              </a:p>
              <a:p>
                <a:pPr marL="0" indent="0">
                  <a:spcBef>
                    <a:spcPts val="0"/>
                  </a:spcBef>
                  <a:buNone/>
                </a:pPr>
                <a:r>
                  <a:rPr lang="fr-BE" sz="1800" dirty="0" smtClean="0">
                    <a:solidFill>
                      <a:srgbClr val="00B050"/>
                    </a:solidFill>
                  </a:rPr>
                  <a:t>Emotion et 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contrôle </a:t>
                </a:r>
                <a14:m>
                  <m:oMath xmlns:m="http://schemas.openxmlformats.org/officeDocument/2006/math">
                    <m:d>
                      <m:dPr>
                        <m:ctrlPr>
                          <a:rPr lang="fr-BE" sz="1800" i="1" smtClean="0">
                            <a:solidFill>
                              <a:srgbClr val="00B050"/>
                            </a:solidFill>
                            <a:latin typeface="Cambria Math" panose="02040503050406030204" pitchFamily="18" charset="0"/>
                          </a:rPr>
                        </m:ctrlPr>
                      </m:dPr>
                      <m:e>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=−34.85,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&lt;.001</m:t>
                        </m:r>
                      </m:e>
                    </m:d>
                  </m:oMath>
                </a14:m>
                <a:endParaRPr lang="fr-BE" dirty="0" smtClean="0">
                  <a:solidFill>
                    <a:srgbClr val="00B050"/>
                  </a:solidFill>
                </a:endParaRPr>
              </a:p>
              <a:p>
                <a:pPr marL="0" indent="0">
                  <a:spcBef>
                    <a:spcPts val="0"/>
                  </a:spcBef>
                  <a:buNone/>
                </a:pPr>
                <a:r>
                  <a:rPr lang="fr-BE" sz="1800" dirty="0" smtClean="0">
                    <a:solidFill>
                      <a:srgbClr val="00B050"/>
                    </a:solidFill>
                  </a:rPr>
                  <a:t>Emotion et cognition </a:t>
                </a:r>
                <a:r>
                  <a:rPr lang="fr-BE" sz="1800" dirty="0" smtClean="0">
                    <a:solidFill>
                      <a:srgbClr val="00B050"/>
                    </a:solidFill>
                    <a:latin typeface="Calibri" panose="020F0502020204030204" pitchFamily="34" charset="0"/>
                  </a:rPr>
                  <a:t>&gt; émotion </a:t>
                </a:r>
                <a14:m>
                  <m:oMath xmlns:m="http://schemas.openxmlformats.org/officeDocument/2006/math">
                    <m:d>
                      <m:dPr>
                        <m:ctrlPr>
                          <a:rPr lang="fr-BE" sz="1800" i="1" smtClean="0">
                            <a:solidFill>
                              <a:srgbClr val="00B050"/>
                            </a:solidFill>
                            <a:latin typeface="Cambria Math" panose="02040503050406030204" pitchFamily="18" charset="0"/>
                          </a:rPr>
                        </m:ctrlPr>
                      </m:dPr>
                      <m:e>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=23.49,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m:t>
                        </m:r>
                        <m:r>
                          <a:rPr lang="en-US" sz="1800" b="1" i="1">
                            <a:solidFill>
                              <a:srgbClr val="00B050"/>
                            </a:solidFill>
                            <a:latin typeface="Cambria Math" panose="02040503050406030204" pitchFamily="18" charset="0"/>
                          </a:rPr>
                          <m:t>.</m:t>
                        </m:r>
                        <m:r>
                          <a:rPr lang="en-US" sz="1800" b="1" i="1">
                            <a:solidFill>
                              <a:srgbClr val="00B050"/>
                            </a:solidFill>
                            <a:latin typeface="Cambria Math" panose="02040503050406030204" pitchFamily="18" charset="0"/>
                          </a:rPr>
                          <m:t>𝟎𝟔𝟔</m:t>
                        </m:r>
                      </m:e>
                    </m:d>
                  </m:oMath>
                </a14:m>
                <a:endParaRPr lang="fr-BE" dirty="0">
                  <a:solidFill>
                    <a:srgbClr val="00B050"/>
                  </a:solidFill>
                </a:endParaRPr>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190500" y="1495424"/>
                <a:ext cx="6219825" cy="4571999"/>
              </a:xfrm>
              <a:blipFill>
                <a:blip r:embed="rId2"/>
                <a:stretch>
                  <a:fillRect l="-2351" t="-1333"/>
                </a:stretch>
              </a:blipFill>
            </p:spPr>
            <p:txBody>
              <a:bodyPr/>
              <a:lstStyle/>
              <a:p>
                <a:r>
                  <a:rPr lang="fr-BE">
                    <a:noFill/>
                  </a:rPr>
                  <a:t> </a:t>
                </a:r>
              </a:p>
            </p:txBody>
          </p:sp>
        </mc:Fallback>
      </mc:AlternateContent>
      <p:sp>
        <p:nvSpPr>
          <p:cNvPr id="5" name="Titre 1"/>
          <p:cNvSpPr>
            <a:spLocks noGrp="1"/>
          </p:cNvSpPr>
          <p:nvPr>
            <p:ph type="title"/>
          </p:nvPr>
        </p:nvSpPr>
        <p:spPr>
          <a:xfrm>
            <a:off x="1104900" y="76200"/>
            <a:ext cx="9980682" cy="1019175"/>
          </a:xfrm>
        </p:spPr>
        <p:txBody>
          <a:bodyPr/>
          <a:lstStyle/>
          <a:p>
            <a:r>
              <a:rPr lang="fr-BE" dirty="0" smtClean="0"/>
              <a:t>4. Résultats</a:t>
            </a:r>
            <a:endParaRPr lang="fr-BE" dirty="0"/>
          </a:p>
        </p:txBody>
      </p:sp>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476250" y="2766064"/>
            <a:ext cx="4486275" cy="3758560"/>
          </a:xfrm>
          <a:prstGeom prst="rect">
            <a:avLst/>
          </a:prstGeom>
          <a:noFill/>
          <a:ln>
            <a:noFill/>
          </a:ln>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6837046" y="3047999"/>
            <a:ext cx="4537710" cy="3476625"/>
          </a:xfrm>
          <a:prstGeom prst="rect">
            <a:avLst/>
          </a:prstGeom>
          <a:noFill/>
          <a:ln>
            <a:noFill/>
          </a:ln>
        </p:spPr>
      </p:pic>
      <mc:AlternateContent xmlns:mc="http://schemas.openxmlformats.org/markup-compatibility/2006" xmlns:a14="http://schemas.microsoft.com/office/drawing/2010/main">
        <mc:Choice Requires="a14">
          <p:sp>
            <p:nvSpPr>
              <p:cNvPr id="8" name="Espace réservé du contenu 2"/>
              <p:cNvSpPr>
                <a:spLocks noGrp="1"/>
              </p:cNvSpPr>
              <p:nvPr>
                <p:ph sz="half" idx="1"/>
              </p:nvPr>
            </p:nvSpPr>
            <p:spPr>
              <a:xfrm>
                <a:off x="6229351" y="1495423"/>
                <a:ext cx="5753100" cy="4571999"/>
              </a:xfrm>
            </p:spPr>
            <p:txBody>
              <a:bodyPr>
                <a:normAutofit fontScale="92500"/>
              </a:bodyPr>
              <a:lstStyle/>
              <a:p>
                <a:pPr>
                  <a:spcAft>
                    <a:spcPts val="600"/>
                  </a:spcAft>
                </a:pPr>
                <a:r>
                  <a:rPr lang="fr-BE" b="1" dirty="0" smtClean="0"/>
                  <a:t>Modèle de situation</a:t>
                </a:r>
              </a:p>
              <a:p>
                <a:pPr marL="0" indent="0">
                  <a:spcBef>
                    <a:spcPts val="0"/>
                  </a:spcBef>
                  <a:buNone/>
                </a:pPr>
                <a:r>
                  <a:rPr lang="fr-BE" sz="1800" dirty="0" smtClean="0">
                    <a:solidFill>
                      <a:srgbClr val="00B050"/>
                    </a:solidFill>
                  </a:rPr>
                  <a:t>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contrôle </a:t>
                </a:r>
                <a14:m>
                  <m:oMath xmlns:m="http://schemas.openxmlformats.org/officeDocument/2006/math">
                    <m:d>
                      <m:dPr>
                        <m:ctrlPr>
                          <a:rPr lang="fr-BE" sz="1800" i="1">
                            <a:solidFill>
                              <a:srgbClr val="00B050"/>
                            </a:solidFill>
                            <a:latin typeface="Cambria Math" panose="02040503050406030204" pitchFamily="18" charset="0"/>
                          </a:rPr>
                        </m:ctrlPr>
                      </m:dPr>
                      <m:e>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=20.49,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=.013</m:t>
                        </m:r>
                      </m:e>
                    </m:d>
                  </m:oMath>
                </a14:m>
                <a:endParaRPr lang="fr-BE" dirty="0" smtClean="0"/>
              </a:p>
              <a:p>
                <a:pPr marL="0" indent="0">
                  <a:spcBef>
                    <a:spcPts val="0"/>
                  </a:spcBef>
                  <a:buNone/>
                </a:pPr>
                <a:r>
                  <a:rPr lang="fr-BE" sz="1800" dirty="0" smtClean="0">
                    <a:solidFill>
                      <a:srgbClr val="7030A0"/>
                    </a:solidFill>
                  </a:rPr>
                  <a:t>Cognition </a:t>
                </a:r>
                <a:r>
                  <a:rPr lang="fr-BE" sz="1800" dirty="0" smtClean="0">
                    <a:solidFill>
                      <a:srgbClr val="7030A0"/>
                    </a:solidFill>
                    <a:latin typeface="Calibri" panose="020F0502020204030204" pitchFamily="34" charset="0"/>
                  </a:rPr>
                  <a:t>&gt; émotion </a:t>
                </a:r>
                <a14:m>
                  <m:oMath xmlns:m="http://schemas.openxmlformats.org/officeDocument/2006/math">
                    <m:d>
                      <m:dPr>
                        <m:ctrlPr>
                          <a:rPr lang="fr-BE" sz="1900" i="1" smtClean="0">
                            <a:solidFill>
                              <a:srgbClr val="7030A0"/>
                            </a:solidFill>
                            <a:latin typeface="Cambria Math" panose="02040503050406030204" pitchFamily="18" charset="0"/>
                          </a:rPr>
                        </m:ctrlPr>
                      </m:dPr>
                      <m:e>
                        <m:r>
                          <a:rPr lang="en-US" sz="1900" i="1">
                            <a:solidFill>
                              <a:srgbClr val="7030A0"/>
                            </a:solidFill>
                            <a:latin typeface="Cambria Math" panose="02040503050406030204" pitchFamily="18" charset="0"/>
                          </a:rPr>
                          <m:t>𝑀𝐷</m:t>
                        </m:r>
                        <m:r>
                          <a:rPr lang="en-US" sz="1900" i="1">
                            <a:solidFill>
                              <a:srgbClr val="7030A0"/>
                            </a:solidFill>
                            <a:latin typeface="Cambria Math" panose="02040503050406030204" pitchFamily="18" charset="0"/>
                          </a:rPr>
                          <m:t>=35.82, </m:t>
                        </m:r>
                        <m:r>
                          <a:rPr lang="en-US" sz="1900" i="1">
                            <a:solidFill>
                              <a:srgbClr val="7030A0"/>
                            </a:solidFill>
                            <a:latin typeface="Cambria Math" panose="02040503050406030204" pitchFamily="18" charset="0"/>
                          </a:rPr>
                          <m:t>𝑝</m:t>
                        </m:r>
                        <m:r>
                          <a:rPr lang="en-US" sz="1900" i="1">
                            <a:solidFill>
                              <a:srgbClr val="7030A0"/>
                            </a:solidFill>
                            <a:latin typeface="Cambria Math" panose="02040503050406030204" pitchFamily="18" charset="0"/>
                          </a:rPr>
                          <m:t>=.003</m:t>
                        </m:r>
                      </m:e>
                    </m:d>
                  </m:oMath>
                </a14:m>
                <a:r>
                  <a:rPr lang="en-US" sz="1900" dirty="0">
                    <a:solidFill>
                      <a:srgbClr val="7030A0"/>
                    </a:solidFill>
                  </a:rPr>
                  <a:t> </a:t>
                </a:r>
                <a:endParaRPr lang="fr-BE" sz="1700" dirty="0" smtClean="0">
                  <a:solidFill>
                    <a:srgbClr val="7030A0"/>
                  </a:solidFill>
                </a:endParaRPr>
              </a:p>
              <a:p>
                <a:pPr marL="0" indent="0">
                  <a:spcBef>
                    <a:spcPts val="0"/>
                  </a:spcBef>
                  <a:buNone/>
                </a:pPr>
                <a:r>
                  <a:rPr lang="fr-BE" sz="1800" dirty="0" smtClean="0">
                    <a:solidFill>
                      <a:srgbClr val="00B050"/>
                    </a:solidFill>
                  </a:rPr>
                  <a:t>Emotion et 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contrôle </a:t>
                </a:r>
                <a14:m>
                  <m:oMath xmlns:m="http://schemas.openxmlformats.org/officeDocument/2006/math">
                    <m:d>
                      <m:dPr>
                        <m:ctrlPr>
                          <a:rPr lang="fr-BE" sz="1800" i="1" smtClean="0">
                            <a:solidFill>
                              <a:srgbClr val="00B050"/>
                            </a:solidFill>
                            <a:latin typeface="Cambria Math" panose="02040503050406030204" pitchFamily="18" charset="0"/>
                          </a:rPr>
                        </m:ctrlPr>
                      </m:dPr>
                      <m:e>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=18.38,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m:t>
                        </m:r>
                        <m:r>
                          <a:rPr lang="en-US" sz="1800" b="1" i="1">
                            <a:solidFill>
                              <a:srgbClr val="00B050"/>
                            </a:solidFill>
                            <a:latin typeface="Cambria Math" panose="02040503050406030204" pitchFamily="18" charset="0"/>
                          </a:rPr>
                          <m:t>.</m:t>
                        </m:r>
                        <m:r>
                          <a:rPr lang="en-US" sz="1800" b="1" i="1">
                            <a:solidFill>
                              <a:srgbClr val="00B050"/>
                            </a:solidFill>
                            <a:latin typeface="Cambria Math" panose="02040503050406030204" pitchFamily="18" charset="0"/>
                          </a:rPr>
                          <m:t>𝟎𝟕𝟎</m:t>
                        </m:r>
                      </m:e>
                    </m:d>
                  </m:oMath>
                </a14:m>
                <a:r>
                  <a:rPr lang="en-US" sz="1800" dirty="0">
                    <a:solidFill>
                      <a:srgbClr val="00B050"/>
                    </a:solidFill>
                  </a:rPr>
                  <a:t> </a:t>
                </a:r>
                <a:endParaRPr lang="fr-BE" sz="1800" dirty="0" smtClean="0">
                  <a:solidFill>
                    <a:srgbClr val="00B050"/>
                  </a:solidFill>
                </a:endParaRPr>
              </a:p>
              <a:p>
                <a:pPr marL="0" indent="0">
                  <a:spcBef>
                    <a:spcPts val="0"/>
                  </a:spcBef>
                  <a:buNone/>
                </a:pPr>
                <a:r>
                  <a:rPr lang="fr-BE" sz="1800" dirty="0" smtClean="0">
                    <a:solidFill>
                      <a:srgbClr val="7030A0"/>
                    </a:solidFill>
                  </a:rPr>
                  <a:t>Emotion et cognition </a:t>
                </a:r>
                <a:r>
                  <a:rPr lang="fr-BE" sz="1800" dirty="0" smtClean="0">
                    <a:solidFill>
                      <a:srgbClr val="7030A0"/>
                    </a:solidFill>
                    <a:latin typeface="Calibri" panose="020F0502020204030204" pitchFamily="34" charset="0"/>
                  </a:rPr>
                  <a:t>&gt; émotion </a:t>
                </a:r>
                <a14:m>
                  <m:oMath xmlns:m="http://schemas.openxmlformats.org/officeDocument/2006/math">
                    <m:d>
                      <m:dPr>
                        <m:ctrlPr>
                          <a:rPr lang="fr-BE" sz="1900" i="1" smtClean="0">
                            <a:solidFill>
                              <a:srgbClr val="7030A0"/>
                            </a:solidFill>
                            <a:latin typeface="Cambria Math" panose="02040503050406030204" pitchFamily="18" charset="0"/>
                          </a:rPr>
                        </m:ctrlPr>
                      </m:dPr>
                      <m:e>
                        <m:r>
                          <a:rPr lang="en-US" sz="1900" i="1">
                            <a:solidFill>
                              <a:srgbClr val="7030A0"/>
                            </a:solidFill>
                            <a:latin typeface="Cambria Math" panose="02040503050406030204" pitchFamily="18" charset="0"/>
                          </a:rPr>
                          <m:t>𝑀𝐷</m:t>
                        </m:r>
                        <m:r>
                          <a:rPr lang="en-US" sz="1900" i="1">
                            <a:solidFill>
                              <a:srgbClr val="7030A0"/>
                            </a:solidFill>
                            <a:latin typeface="Cambria Math" panose="02040503050406030204" pitchFamily="18" charset="0"/>
                          </a:rPr>
                          <m:t>=37.34, </m:t>
                        </m:r>
                        <m:r>
                          <a:rPr lang="en-US" sz="1900" i="1">
                            <a:solidFill>
                              <a:srgbClr val="7030A0"/>
                            </a:solidFill>
                            <a:latin typeface="Cambria Math" panose="02040503050406030204" pitchFamily="18" charset="0"/>
                          </a:rPr>
                          <m:t>𝑝</m:t>
                        </m:r>
                        <m:r>
                          <a:rPr lang="en-US" sz="1900" i="1">
                            <a:solidFill>
                              <a:srgbClr val="7030A0"/>
                            </a:solidFill>
                            <a:latin typeface="Cambria Math" panose="02040503050406030204" pitchFamily="18" charset="0"/>
                          </a:rPr>
                          <m:t>=.003</m:t>
                        </m:r>
                      </m:e>
                    </m:d>
                    <m:r>
                      <a:rPr lang="en-US" sz="1900" i="1">
                        <a:latin typeface="Cambria Math" panose="02040503050406030204" pitchFamily="18" charset="0"/>
                      </a:rPr>
                      <m:t> </m:t>
                    </m:r>
                  </m:oMath>
                </a14:m>
                <a:endParaRPr lang="fr-BE" dirty="0">
                  <a:solidFill>
                    <a:srgbClr val="7030A0"/>
                  </a:solidFill>
                </a:endParaRPr>
              </a:p>
            </p:txBody>
          </p:sp>
        </mc:Choice>
        <mc:Fallback xmlns="">
          <p:sp>
            <p:nvSpPr>
              <p:cNvPr id="8" name="Espace réservé du contenu 2"/>
              <p:cNvSpPr>
                <a:spLocks noGrp="1" noRot="1" noChangeAspect="1" noMove="1" noResize="1" noEditPoints="1" noAdjustHandles="1" noChangeArrowheads="1" noChangeShapeType="1" noTextEdit="1"/>
              </p:cNvSpPr>
              <p:nvPr>
                <p:ph sz="half" idx="1"/>
              </p:nvPr>
            </p:nvSpPr>
            <p:spPr>
              <a:xfrm>
                <a:off x="6229351" y="1495423"/>
                <a:ext cx="5753100" cy="4571999"/>
              </a:xfrm>
              <a:blipFill>
                <a:blip r:embed="rId5"/>
                <a:stretch>
                  <a:fillRect l="-2436" t="-1333"/>
                </a:stretch>
              </a:blipFill>
            </p:spPr>
            <p:txBody>
              <a:bodyPr/>
              <a:lstStyle/>
              <a:p>
                <a:r>
                  <a:rPr lang="fr-BE">
                    <a:noFill/>
                  </a:rPr>
                  <a:t> </a:t>
                </a:r>
              </a:p>
            </p:txBody>
          </p:sp>
        </mc:Fallback>
      </mc:AlternateContent>
      <p:sp>
        <p:nvSpPr>
          <p:cNvPr id="9" name="ZoneTexte 8"/>
          <p:cNvSpPr txBox="1"/>
          <p:nvPr/>
        </p:nvSpPr>
        <p:spPr>
          <a:xfrm>
            <a:off x="4032886" y="6467470"/>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spTree>
    <p:extLst>
      <p:ext uri="{BB962C8B-B14F-4D97-AF65-F5344CB8AC3E}">
        <p14:creationId xmlns:p14="http://schemas.microsoft.com/office/powerpoint/2010/main" val="117163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diamond(in)">
                                      <p:cBhvr>
                                        <p:cTn id="32" dur="2000"/>
                                        <p:tgtEl>
                                          <p:spTgt spid="8">
                                            <p:txEl>
                                              <p:pRg st="0" end="0"/>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diamond(in)">
                                      <p:cBhvr>
                                        <p:cTn id="35" dur="2000"/>
                                        <p:tgtEl>
                                          <p:spTgt spid="8">
                                            <p:txEl>
                                              <p:pRg st="1" end="1"/>
                                            </p:txEl>
                                          </p:spTgt>
                                        </p:tgtEl>
                                      </p:cBhvr>
                                    </p:animEffect>
                                  </p:childTnLst>
                                </p:cTn>
                              </p:par>
                              <p:par>
                                <p:cTn id="36" presetID="8" presetClass="entr" presetSubtype="16"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diamond(in)">
                                      <p:cBhvr>
                                        <p:cTn id="38" dur="2000"/>
                                        <p:tgtEl>
                                          <p:spTgt spid="8">
                                            <p:txEl>
                                              <p:pRg st="2" end="2"/>
                                            </p:txEl>
                                          </p:spTgt>
                                        </p:tgtEl>
                                      </p:cBhvr>
                                    </p:animEffect>
                                  </p:childTnLst>
                                </p:cTn>
                              </p:par>
                              <p:par>
                                <p:cTn id="39" presetID="8" presetClass="entr" presetSubtype="16" fill="hold" nodeType="withEffect">
                                  <p:stCondLst>
                                    <p:cond delay="0"/>
                                  </p:stCondLst>
                                  <p:childTnLst>
                                    <p:set>
                                      <p:cBhvr>
                                        <p:cTn id="40" dur="1" fill="hold">
                                          <p:stCondLst>
                                            <p:cond delay="0"/>
                                          </p:stCondLst>
                                        </p:cTn>
                                        <p:tgtEl>
                                          <p:spTgt spid="8">
                                            <p:txEl>
                                              <p:pRg st="3" end="3"/>
                                            </p:txEl>
                                          </p:spTgt>
                                        </p:tgtEl>
                                        <p:attrNameLst>
                                          <p:attrName>style.visibility</p:attrName>
                                        </p:attrNameLst>
                                      </p:cBhvr>
                                      <p:to>
                                        <p:strVal val="visible"/>
                                      </p:to>
                                    </p:set>
                                    <p:animEffect transition="in" filter="diamond(in)">
                                      <p:cBhvr>
                                        <p:cTn id="41" dur="2000"/>
                                        <p:tgtEl>
                                          <p:spTgt spid="8">
                                            <p:txEl>
                                              <p:pRg st="3" end="3"/>
                                            </p:txEl>
                                          </p:spTgt>
                                        </p:tgtEl>
                                      </p:cBhvr>
                                    </p:animEffect>
                                  </p:childTnLst>
                                </p:cTn>
                              </p:par>
                              <p:par>
                                <p:cTn id="42" presetID="8" presetClass="entr" presetSubtype="16" fill="hold" nodeType="withEffect">
                                  <p:stCondLst>
                                    <p:cond delay="0"/>
                                  </p:stCondLst>
                                  <p:childTnLst>
                                    <p:set>
                                      <p:cBhvr>
                                        <p:cTn id="43" dur="1" fill="hold">
                                          <p:stCondLst>
                                            <p:cond delay="0"/>
                                          </p:stCondLst>
                                        </p:cTn>
                                        <p:tgtEl>
                                          <p:spTgt spid="8">
                                            <p:txEl>
                                              <p:pRg st="4" end="4"/>
                                            </p:txEl>
                                          </p:spTgt>
                                        </p:tgtEl>
                                        <p:attrNameLst>
                                          <p:attrName>style.visibility</p:attrName>
                                        </p:attrNameLst>
                                      </p:cBhvr>
                                      <p:to>
                                        <p:strVal val="visible"/>
                                      </p:to>
                                    </p:set>
                                    <p:animEffect transition="in" filter="diamond(in)">
                                      <p:cBhvr>
                                        <p:cTn id="44" dur="2000"/>
                                        <p:tgtEl>
                                          <p:spTgt spid="8">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265940" y="1474885"/>
                <a:ext cx="5781675" cy="4571999"/>
              </a:xfrm>
            </p:spPr>
            <p:txBody>
              <a:bodyPr>
                <a:normAutofit/>
              </a:bodyPr>
              <a:lstStyle/>
              <a:p>
                <a:pPr>
                  <a:spcBef>
                    <a:spcPts val="600"/>
                  </a:spcBef>
                </a:pPr>
                <a:r>
                  <a:rPr lang="fr-BE" b="1" dirty="0" smtClean="0"/>
                  <a:t>Vérification</a:t>
                </a:r>
              </a:p>
              <a:p>
                <a:pPr marL="0" indent="0">
                  <a:spcBef>
                    <a:spcPts val="600"/>
                  </a:spcBef>
                  <a:buNone/>
                </a:pPr>
                <a:r>
                  <a:rPr lang="fr-BE" sz="1800" dirty="0" smtClean="0">
                    <a:solidFill>
                      <a:srgbClr val="7030A0"/>
                    </a:solidFill>
                  </a:rPr>
                  <a:t>Emotion et cognition</a:t>
                </a:r>
                <a:r>
                  <a:rPr lang="fr-BE" sz="1800" dirty="0" smtClean="0">
                    <a:solidFill>
                      <a:srgbClr val="7030A0"/>
                    </a:solidFill>
                    <a:latin typeface="Calibri" panose="020F0502020204030204" pitchFamily="34" charset="0"/>
                  </a:rPr>
                  <a:t>&gt; contrôle </a:t>
                </a:r>
                <a14:m>
                  <m:oMath xmlns:m="http://schemas.openxmlformats.org/officeDocument/2006/math">
                    <m:d>
                      <m:dPr>
                        <m:ctrlPr>
                          <a:rPr lang="fr-BE" sz="1800" i="1">
                            <a:solidFill>
                              <a:srgbClr val="7030A0"/>
                            </a:solidFill>
                            <a:latin typeface="Cambria Math" panose="02040503050406030204" pitchFamily="18" charset="0"/>
                          </a:rPr>
                        </m:ctrlPr>
                      </m:dPr>
                      <m:e>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=72.96,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m:t>
                        </m:r>
                        <m:r>
                          <a:rPr lang="en-US" sz="1800" b="1" i="1">
                            <a:solidFill>
                              <a:srgbClr val="7030A0"/>
                            </a:solidFill>
                            <a:latin typeface="Cambria Math" panose="02040503050406030204" pitchFamily="18" charset="0"/>
                          </a:rPr>
                          <m:t>.</m:t>
                        </m:r>
                        <m:r>
                          <a:rPr lang="en-US" sz="1800" b="1" i="1">
                            <a:solidFill>
                              <a:srgbClr val="7030A0"/>
                            </a:solidFill>
                            <a:latin typeface="Cambria Math" panose="02040503050406030204" pitchFamily="18" charset="0"/>
                          </a:rPr>
                          <m:t>𝟎𝟓𝟒</m:t>
                        </m:r>
                      </m:e>
                    </m:d>
                  </m:oMath>
                </a14:m>
                <a:endParaRPr lang="fr-BE" sz="1800" dirty="0">
                  <a:solidFill>
                    <a:srgbClr val="7030A0"/>
                  </a:solidFill>
                </a:endParaRPr>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265940" y="1474885"/>
                <a:ext cx="5781675" cy="4571999"/>
              </a:xfrm>
              <a:blipFill>
                <a:blip r:embed="rId2"/>
                <a:stretch>
                  <a:fillRect l="-2532" t="-1467"/>
                </a:stretch>
              </a:blipFill>
            </p:spPr>
            <p:txBody>
              <a:bodyPr/>
              <a:lstStyle/>
              <a:p>
                <a:r>
                  <a:rPr lang="fr-BE">
                    <a:noFill/>
                  </a:rPr>
                  <a:t> </a:t>
                </a:r>
              </a:p>
            </p:txBody>
          </p:sp>
        </mc:Fallback>
      </mc:AlternateContent>
      <mc:AlternateContent xmlns:mc="http://schemas.openxmlformats.org/markup-compatibility/2006" xmlns:a14="http://schemas.microsoft.com/office/drawing/2010/main">
        <mc:Choice Requires="a14">
          <p:sp>
            <p:nvSpPr>
              <p:cNvPr id="4" name="Espace réservé du contenu 3"/>
              <p:cNvSpPr>
                <a:spLocks noGrp="1"/>
              </p:cNvSpPr>
              <p:nvPr>
                <p:ph sz="half" idx="2"/>
              </p:nvPr>
            </p:nvSpPr>
            <p:spPr>
              <a:xfrm>
                <a:off x="6095240" y="1474886"/>
                <a:ext cx="5639559" cy="4571999"/>
              </a:xfrm>
            </p:spPr>
            <p:txBody>
              <a:bodyPr>
                <a:normAutofit/>
              </a:bodyPr>
              <a:lstStyle/>
              <a:p>
                <a:r>
                  <a:rPr lang="fr-BE" b="1" dirty="0" smtClean="0"/>
                  <a:t>Interprétation</a:t>
                </a:r>
              </a:p>
              <a:p>
                <a:pPr marL="0" indent="0">
                  <a:spcBef>
                    <a:spcPts val="600"/>
                  </a:spcBef>
                  <a:buNone/>
                </a:pPr>
                <a:r>
                  <a:rPr lang="fr-BE" sz="1800" dirty="0" smtClean="0">
                    <a:solidFill>
                      <a:srgbClr val="00B050"/>
                    </a:solidFill>
                    <a:latin typeface="Calibri" panose="020F0502020204030204" pitchFamily="34" charset="0"/>
                  </a:rPr>
                  <a:t>Cognition &gt; contrôle </a:t>
                </a:r>
                <a14:m>
                  <m:oMath xmlns:m="http://schemas.openxmlformats.org/officeDocument/2006/math">
                    <m:d>
                      <m:dPr>
                        <m:ctrlPr>
                          <a:rPr lang="fr-BE" sz="1900" i="1">
                            <a:solidFill>
                              <a:srgbClr val="00B050"/>
                            </a:solidFill>
                            <a:latin typeface="Cambria Math" panose="02040503050406030204" pitchFamily="18" charset="0"/>
                          </a:rPr>
                        </m:ctrlPr>
                      </m:dPr>
                      <m:e>
                        <m:r>
                          <a:rPr lang="en-US" sz="1900" i="1">
                            <a:solidFill>
                              <a:srgbClr val="00B050"/>
                            </a:solidFill>
                            <a:latin typeface="Cambria Math" panose="02040503050406030204" pitchFamily="18" charset="0"/>
                          </a:rPr>
                          <m:t>𝑀𝐷</m:t>
                        </m:r>
                        <m:r>
                          <a:rPr lang="en-US" sz="1900" i="1">
                            <a:solidFill>
                              <a:srgbClr val="00B050"/>
                            </a:solidFill>
                            <a:latin typeface="Cambria Math" panose="02040503050406030204" pitchFamily="18" charset="0"/>
                          </a:rPr>
                          <m:t>=38.69, </m:t>
                        </m:r>
                        <m:r>
                          <a:rPr lang="en-US" sz="1900" i="1">
                            <a:solidFill>
                              <a:srgbClr val="00B050"/>
                            </a:solidFill>
                            <a:latin typeface="Cambria Math" panose="02040503050406030204" pitchFamily="18" charset="0"/>
                          </a:rPr>
                          <m:t>𝑝</m:t>
                        </m:r>
                        <m:r>
                          <a:rPr lang="en-US" sz="1900" i="1">
                            <a:solidFill>
                              <a:srgbClr val="00B050"/>
                            </a:solidFill>
                            <a:latin typeface="Cambria Math" panose="02040503050406030204" pitchFamily="18" charset="0"/>
                          </a:rPr>
                          <m:t>=.001</m:t>
                        </m:r>
                      </m:e>
                    </m:d>
                  </m:oMath>
                </a14:m>
                <a:endParaRPr lang="fr-BE" dirty="0" smtClean="0">
                  <a:solidFill>
                    <a:srgbClr val="00B050"/>
                  </a:solidFill>
                  <a:latin typeface="Calibri" panose="020F0502020204030204" pitchFamily="34" charset="0"/>
                </a:endParaRPr>
              </a:p>
              <a:p>
                <a:pPr marL="0" indent="0">
                  <a:spcBef>
                    <a:spcPts val="600"/>
                  </a:spcBef>
                  <a:buNone/>
                </a:pPr>
                <a:r>
                  <a:rPr lang="fr-BE" sz="1800" dirty="0" smtClean="0">
                    <a:solidFill>
                      <a:srgbClr val="00B050"/>
                    </a:solidFill>
                    <a:latin typeface="Calibri" panose="020F0502020204030204" pitchFamily="34" charset="0"/>
                  </a:rPr>
                  <a:t>Emotion et cognition &gt; contrôle </a:t>
                </a:r>
                <a14:m>
                  <m:oMath xmlns:m="http://schemas.openxmlformats.org/officeDocument/2006/math">
                    <m:d>
                      <m:dPr>
                        <m:ctrlPr>
                          <a:rPr lang="fr-BE" sz="1800" i="1">
                            <a:solidFill>
                              <a:srgbClr val="00B050"/>
                            </a:solidFill>
                            <a:latin typeface="Cambria Math" panose="02040503050406030204" pitchFamily="18" charset="0"/>
                          </a:rPr>
                        </m:ctrlPr>
                      </m:dPr>
                      <m:e>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=41.17,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=.002</m:t>
                        </m:r>
                      </m:e>
                    </m:d>
                  </m:oMath>
                </a14:m>
                <a:endParaRPr lang="fr-BE" dirty="0" smtClean="0">
                  <a:latin typeface="Calibri" panose="020F0502020204030204" pitchFamily="34" charset="0"/>
                </a:endParaRPr>
              </a:p>
              <a:p>
                <a:pPr marL="0" indent="0">
                  <a:spcBef>
                    <a:spcPts val="600"/>
                  </a:spcBef>
                  <a:buNone/>
                </a:pPr>
                <a:r>
                  <a:rPr lang="fr-BE" sz="1800" dirty="0" smtClean="0">
                    <a:solidFill>
                      <a:srgbClr val="7030A0"/>
                    </a:solidFill>
                    <a:latin typeface="Calibri" panose="020F0502020204030204" pitchFamily="34" charset="0"/>
                  </a:rPr>
                  <a:t>Emotion &gt; contrôle </a:t>
                </a:r>
                <a14:m>
                  <m:oMath xmlns:m="http://schemas.openxmlformats.org/officeDocument/2006/math">
                    <m:d>
                      <m:dPr>
                        <m:ctrlPr>
                          <a:rPr lang="fr-BE" sz="1800" i="1">
                            <a:solidFill>
                              <a:srgbClr val="7030A0"/>
                            </a:solidFill>
                            <a:latin typeface="Cambria Math" panose="02040503050406030204" pitchFamily="18" charset="0"/>
                          </a:rPr>
                        </m:ctrlPr>
                      </m:dPr>
                      <m:e>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=42.68,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=.041</m:t>
                        </m:r>
                      </m:e>
                    </m:d>
                  </m:oMath>
                </a14:m>
                <a:endParaRPr lang="fr-BE" dirty="0"/>
              </a:p>
            </p:txBody>
          </p:sp>
        </mc:Choice>
        <mc:Fallback xmlns="">
          <p:sp>
            <p:nvSpPr>
              <p:cNvPr id="4" name="Espace réservé du contenu 3"/>
              <p:cNvSpPr>
                <a:spLocks noGrp="1" noRot="1" noChangeAspect="1" noMove="1" noResize="1" noEditPoints="1" noAdjustHandles="1" noChangeArrowheads="1" noChangeShapeType="1" noTextEdit="1"/>
              </p:cNvSpPr>
              <p:nvPr>
                <p:ph sz="half" idx="2"/>
              </p:nvPr>
            </p:nvSpPr>
            <p:spPr>
              <a:xfrm>
                <a:off x="6095240" y="1474886"/>
                <a:ext cx="5639559" cy="4571999"/>
              </a:xfrm>
              <a:blipFill>
                <a:blip r:embed="rId3"/>
                <a:stretch>
                  <a:fillRect l="-2595" t="-1467"/>
                </a:stretch>
              </a:blipFill>
            </p:spPr>
            <p:txBody>
              <a:bodyPr/>
              <a:lstStyle/>
              <a:p>
                <a:r>
                  <a:rPr lang="fr-BE">
                    <a:noFill/>
                  </a:rPr>
                  <a:t> </a:t>
                </a:r>
              </a:p>
            </p:txBody>
          </p:sp>
        </mc:Fallback>
      </mc:AlternateContent>
      <p:sp>
        <p:nvSpPr>
          <p:cNvPr id="5" name="Titre 1"/>
          <p:cNvSpPr>
            <a:spLocks noGrp="1"/>
          </p:cNvSpPr>
          <p:nvPr>
            <p:ph type="title"/>
          </p:nvPr>
        </p:nvSpPr>
        <p:spPr>
          <a:xfrm>
            <a:off x="1104900" y="76200"/>
            <a:ext cx="9980682" cy="1019175"/>
          </a:xfrm>
        </p:spPr>
        <p:txBody>
          <a:bodyPr/>
          <a:lstStyle/>
          <a:p>
            <a:r>
              <a:rPr lang="fr-BE" dirty="0" smtClean="0"/>
              <a:t>4. Résultats</a:t>
            </a:r>
            <a:endParaRPr lang="fr-BE" dirty="0"/>
          </a:p>
        </p:txBody>
      </p:sp>
      <p:sp>
        <p:nvSpPr>
          <p:cNvPr id="6" name="ZoneTexte 5"/>
          <p:cNvSpPr txBox="1"/>
          <p:nvPr/>
        </p:nvSpPr>
        <p:spPr>
          <a:xfrm>
            <a:off x="3975736" y="6369247"/>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6981825" y="2974645"/>
            <a:ext cx="4304919" cy="3451751"/>
          </a:xfrm>
          <a:prstGeom prst="rect">
            <a:avLst/>
          </a:prstGeom>
          <a:noFill/>
          <a:ln>
            <a:noFill/>
          </a:ln>
        </p:spPr>
      </p:pic>
      <p:pic>
        <p:nvPicPr>
          <p:cNvPr id="8" name="Image 7"/>
          <p:cNvPicPr/>
          <p:nvPr/>
        </p:nvPicPr>
        <p:blipFill>
          <a:blip r:embed="rId5">
            <a:extLst>
              <a:ext uri="{28A0092B-C50C-407E-A947-70E740481C1C}">
                <a14:useLocalDpi xmlns:a14="http://schemas.microsoft.com/office/drawing/2010/main" val="0"/>
              </a:ext>
            </a:extLst>
          </a:blip>
          <a:srcRect/>
          <a:stretch>
            <a:fillRect/>
          </a:stretch>
        </p:blipFill>
        <p:spPr bwMode="auto">
          <a:xfrm>
            <a:off x="695007" y="2396574"/>
            <a:ext cx="4458018" cy="3811491"/>
          </a:xfrm>
          <a:prstGeom prst="rect">
            <a:avLst/>
          </a:prstGeom>
          <a:noFill/>
          <a:ln>
            <a:noFill/>
          </a:ln>
        </p:spPr>
      </p:pic>
    </p:spTree>
    <p:extLst>
      <p:ext uri="{BB962C8B-B14F-4D97-AF65-F5344CB8AC3E}">
        <p14:creationId xmlns:p14="http://schemas.microsoft.com/office/powerpoint/2010/main" val="410874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diamond(in)">
                                      <p:cBhvr>
                                        <p:cTn id="26" dur="2000"/>
                                        <p:tgtEl>
                                          <p:spTgt spid="4">
                                            <p:txEl>
                                              <p:pRg st="0" end="0"/>
                                            </p:txEl>
                                          </p:spTgt>
                                        </p:tgtEl>
                                      </p:cBhvr>
                                    </p:animEffect>
                                  </p:childTnLst>
                                </p:cTn>
                              </p:par>
                              <p:par>
                                <p:cTn id="27" presetID="8" presetClass="entr" presetSubtype="16"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diamond(in)">
                                      <p:cBhvr>
                                        <p:cTn id="29" dur="2000"/>
                                        <p:tgtEl>
                                          <p:spTgt spid="4">
                                            <p:txEl>
                                              <p:pRg st="1" end="1"/>
                                            </p:txEl>
                                          </p:spTgt>
                                        </p:tgtEl>
                                      </p:cBhvr>
                                    </p:animEffect>
                                  </p:childTnLst>
                                </p:cTn>
                              </p:par>
                              <p:par>
                                <p:cTn id="30" presetID="8" presetClass="entr" presetSubtype="16" fill="hold" nodeType="with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diamond(in)">
                                      <p:cBhvr>
                                        <p:cTn id="32" dur="2000"/>
                                        <p:tgtEl>
                                          <p:spTgt spid="4">
                                            <p:txEl>
                                              <p:pRg st="2" end="2"/>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diamond(in)">
                                      <p:cBhvr>
                                        <p:cTn id="35" dur="2000"/>
                                        <p:tgtEl>
                                          <p:spTgt spid="4">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76225" y="1962149"/>
            <a:ext cx="4914900" cy="2324101"/>
          </a:xfrm>
          <a:ln>
            <a:solidFill>
              <a:schemeClr val="accent1">
                <a:shade val="50000"/>
              </a:schemeClr>
            </a:solidFill>
          </a:ln>
        </p:spPr>
        <p:txBody>
          <a:bodyPr>
            <a:normAutofit/>
          </a:bodyPr>
          <a:lstStyle/>
          <a:p>
            <a:pPr marL="0" indent="0" algn="ctr">
              <a:spcBef>
                <a:spcPts val="0"/>
              </a:spcBef>
              <a:buNone/>
            </a:pPr>
            <a:r>
              <a:rPr lang="fr-BE" dirty="0" smtClean="0">
                <a:solidFill>
                  <a:srgbClr val="0070C0"/>
                </a:solidFill>
                <a:latin typeface="Calibri" panose="020F0502020204030204" pitchFamily="34" charset="0"/>
              </a:rPr>
              <a:t>&gt; Contrôle</a:t>
            </a:r>
          </a:p>
          <a:p>
            <a:pPr marL="0" indent="0">
              <a:spcBef>
                <a:spcPts val="0"/>
              </a:spcBef>
              <a:buNone/>
            </a:pPr>
            <a:r>
              <a:rPr lang="fr-BE" dirty="0" smtClean="0">
                <a:latin typeface="Calibri" panose="020F0502020204030204" pitchFamily="34" charset="0"/>
              </a:rPr>
              <a:t> - performances</a:t>
            </a:r>
          </a:p>
          <a:p>
            <a:pPr>
              <a:spcBef>
                <a:spcPts val="0"/>
              </a:spcBef>
              <a:buFontTx/>
              <a:buChar char="-"/>
            </a:pPr>
            <a:r>
              <a:rPr lang="fr-BE" dirty="0" smtClean="0">
                <a:latin typeface="Calibri" panose="020F0502020204030204" pitchFamily="34" charset="0"/>
              </a:rPr>
              <a:t>Stratégies heuristiques (modèle de situation, vérification, interprétation, communication)</a:t>
            </a:r>
          </a:p>
          <a:p>
            <a:pPr>
              <a:spcBef>
                <a:spcPts val="0"/>
              </a:spcBef>
              <a:buFontTx/>
              <a:buChar char="-"/>
            </a:pPr>
            <a:r>
              <a:rPr lang="fr-BE" dirty="0" smtClean="0">
                <a:latin typeface="Calibri" panose="020F0502020204030204" pitchFamily="34" charset="0"/>
              </a:rPr>
              <a:t>Fierté</a:t>
            </a:r>
          </a:p>
          <a:p>
            <a:pPr>
              <a:spcBef>
                <a:spcPts val="0"/>
              </a:spcBef>
              <a:buFontTx/>
              <a:buChar char="-"/>
            </a:pPr>
            <a:r>
              <a:rPr lang="fr-BE" dirty="0" smtClean="0">
                <a:latin typeface="Calibri" panose="020F0502020204030204" pitchFamily="34" charset="0"/>
              </a:rPr>
              <a:t>Relaxation attentionnelle, auto-persuasion de l’utilité de la tâche, évitement dysfonctionnel</a:t>
            </a:r>
          </a:p>
          <a:p>
            <a:pPr marL="0" indent="0">
              <a:spcBef>
                <a:spcPts val="600"/>
              </a:spcBef>
              <a:buNone/>
            </a:pPr>
            <a:endParaRPr lang="fr-BE" dirty="0">
              <a:latin typeface="Calibri" panose="020F0502020204030204" pitchFamily="34" charset="0"/>
            </a:endParaRPr>
          </a:p>
          <a:p>
            <a:pPr marL="0" indent="0">
              <a:spcBef>
                <a:spcPts val="600"/>
              </a:spcBef>
              <a:buNone/>
            </a:pPr>
            <a:endParaRPr lang="fr-BE" dirty="0"/>
          </a:p>
        </p:txBody>
      </p:sp>
      <p:sp>
        <p:nvSpPr>
          <p:cNvPr id="4" name="Espace réservé du contenu 3"/>
          <p:cNvSpPr>
            <a:spLocks noGrp="1"/>
          </p:cNvSpPr>
          <p:nvPr>
            <p:ph sz="half" idx="2"/>
          </p:nvPr>
        </p:nvSpPr>
        <p:spPr>
          <a:xfrm>
            <a:off x="276225" y="4286250"/>
            <a:ext cx="4914900" cy="1209676"/>
          </a:xfrm>
          <a:ln>
            <a:solidFill>
              <a:schemeClr val="accent1">
                <a:shade val="50000"/>
              </a:schemeClr>
            </a:solidFill>
          </a:ln>
        </p:spPr>
        <p:txBody>
          <a:bodyPr>
            <a:normAutofit/>
          </a:bodyPr>
          <a:lstStyle/>
          <a:p>
            <a:pPr marL="0" indent="0" algn="ctr">
              <a:spcBef>
                <a:spcPts val="0"/>
              </a:spcBef>
              <a:buNone/>
            </a:pPr>
            <a:r>
              <a:rPr lang="fr-BE" dirty="0">
                <a:solidFill>
                  <a:srgbClr val="0070C0"/>
                </a:solidFill>
                <a:latin typeface="Calibri" panose="020F0502020204030204" pitchFamily="34" charset="0"/>
              </a:rPr>
              <a:t>&gt; </a:t>
            </a:r>
            <a:r>
              <a:rPr lang="fr-BE" dirty="0" smtClean="0">
                <a:solidFill>
                  <a:srgbClr val="0070C0"/>
                </a:solidFill>
                <a:latin typeface="Calibri" panose="020F0502020204030204" pitchFamily="34" charset="0"/>
              </a:rPr>
              <a:t> Emotion</a:t>
            </a:r>
          </a:p>
          <a:p>
            <a:pPr marL="0" indent="0">
              <a:spcBef>
                <a:spcPts val="0"/>
              </a:spcBef>
              <a:buNone/>
            </a:pPr>
            <a:r>
              <a:rPr lang="fr-BE" dirty="0" smtClean="0">
                <a:latin typeface="Calibri" panose="020F0502020204030204" pitchFamily="34" charset="0"/>
              </a:rPr>
              <a:t>- Performances</a:t>
            </a:r>
          </a:p>
          <a:p>
            <a:pPr marL="0" indent="0">
              <a:spcBef>
                <a:spcPts val="0"/>
              </a:spcBef>
              <a:buNone/>
            </a:pPr>
            <a:r>
              <a:rPr lang="fr-BE" dirty="0" smtClean="0">
                <a:latin typeface="Calibri" panose="020F0502020204030204" pitchFamily="34" charset="0"/>
              </a:rPr>
              <a:t>- Stratégies heuristiques</a:t>
            </a:r>
          </a:p>
          <a:p>
            <a:pPr marL="0" indent="0">
              <a:spcBef>
                <a:spcPts val="0"/>
              </a:spcBef>
              <a:buNone/>
            </a:pPr>
            <a:r>
              <a:rPr lang="fr-BE" dirty="0" smtClean="0">
                <a:latin typeface="Calibri" panose="020F0502020204030204" pitchFamily="34" charset="0"/>
              </a:rPr>
              <a:t>- </a:t>
            </a:r>
            <a:r>
              <a:rPr lang="fr-BE" dirty="0" smtClean="0">
                <a:solidFill>
                  <a:srgbClr val="C00000"/>
                </a:solidFill>
                <a:latin typeface="Calibri" panose="020F0502020204030204" pitchFamily="34" charset="0"/>
              </a:rPr>
              <a:t>Relaxation attentionnelle brève</a:t>
            </a:r>
            <a:endParaRPr lang="fr-BE" dirty="0">
              <a:solidFill>
                <a:srgbClr val="C00000"/>
              </a:solidFill>
            </a:endParaRPr>
          </a:p>
        </p:txBody>
      </p:sp>
      <p:sp>
        <p:nvSpPr>
          <p:cNvPr id="5" name="Titre 1"/>
          <p:cNvSpPr>
            <a:spLocks noGrp="1"/>
          </p:cNvSpPr>
          <p:nvPr>
            <p:ph type="title"/>
          </p:nvPr>
        </p:nvSpPr>
        <p:spPr>
          <a:xfrm>
            <a:off x="1104900" y="419100"/>
            <a:ext cx="9980682" cy="581025"/>
          </a:xfrm>
        </p:spPr>
        <p:txBody>
          <a:bodyPr/>
          <a:lstStyle/>
          <a:p>
            <a:r>
              <a:rPr lang="fr-BE" dirty="0"/>
              <a:t>5</a:t>
            </a:r>
            <a:r>
              <a:rPr lang="fr-BE" dirty="0" smtClean="0"/>
              <a:t>. Discussion</a:t>
            </a:r>
            <a:endParaRPr lang="fr-BE" dirty="0"/>
          </a:p>
        </p:txBody>
      </p:sp>
      <p:sp>
        <p:nvSpPr>
          <p:cNvPr id="6" name="Rectangle à coins arrondis 5"/>
          <p:cNvSpPr/>
          <p:nvPr/>
        </p:nvSpPr>
        <p:spPr>
          <a:xfrm>
            <a:off x="1323975" y="1376362"/>
            <a:ext cx="3124200" cy="457200"/>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Emotion et cognition</a:t>
            </a:r>
            <a:endParaRPr lang="fr-BE" sz="2000" b="1" dirty="0"/>
          </a:p>
        </p:txBody>
      </p:sp>
      <p:sp>
        <p:nvSpPr>
          <p:cNvPr id="7" name="Espace réservé du contenu 3"/>
          <p:cNvSpPr txBox="1">
            <a:spLocks/>
          </p:cNvSpPr>
          <p:nvPr/>
        </p:nvSpPr>
        <p:spPr>
          <a:xfrm>
            <a:off x="276225" y="5495926"/>
            <a:ext cx="4914900" cy="1209674"/>
          </a:xfrm>
          <a:prstGeom prst="rect">
            <a:avLst/>
          </a:prstGeom>
          <a:ln>
            <a:solidFill>
              <a:schemeClr val="accent1">
                <a:shade val="50000"/>
              </a:schemeClr>
            </a:solidFill>
          </a:ln>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lgn="ctr">
              <a:spcBef>
                <a:spcPts val="0"/>
              </a:spcBef>
              <a:buFont typeface="Wingdings" panose="05000000000000000000" pitchFamily="2" charset="2"/>
              <a:buNone/>
            </a:pPr>
            <a:r>
              <a:rPr lang="fr-BE" dirty="0" smtClean="0">
                <a:solidFill>
                  <a:srgbClr val="0070C0"/>
                </a:solidFill>
                <a:latin typeface="Calibri" panose="020F0502020204030204" pitchFamily="34" charset="0"/>
              </a:rPr>
              <a:t>&gt;  Cognition</a:t>
            </a:r>
          </a:p>
          <a:p>
            <a:pPr marL="0" indent="0">
              <a:spcBef>
                <a:spcPts val="0"/>
              </a:spcBef>
              <a:buFont typeface="Wingdings" panose="05000000000000000000" pitchFamily="2" charset="2"/>
              <a:buNone/>
            </a:pPr>
            <a:r>
              <a:rPr lang="fr-BE" dirty="0" smtClean="0">
                <a:latin typeface="Calibri" panose="020F0502020204030204" pitchFamily="34" charset="0"/>
              </a:rPr>
              <a:t>- Fierté, ennui</a:t>
            </a:r>
          </a:p>
          <a:p>
            <a:pPr marL="0" indent="0">
              <a:spcBef>
                <a:spcPts val="0"/>
              </a:spcBef>
              <a:buFont typeface="Wingdings" panose="05000000000000000000" pitchFamily="2" charset="2"/>
              <a:buNone/>
            </a:pPr>
            <a:r>
              <a:rPr lang="fr-BE" dirty="0" smtClean="0">
                <a:latin typeface="Calibri" panose="020F0502020204030204" pitchFamily="34" charset="0"/>
              </a:rPr>
              <a:t>- Relaxation, auto-persuasion de l’utilité de la tâche</a:t>
            </a:r>
          </a:p>
          <a:p>
            <a:pPr marL="0" indent="0">
              <a:spcBef>
                <a:spcPts val="600"/>
              </a:spcBef>
              <a:buFont typeface="Wingdings" panose="05000000000000000000" pitchFamily="2" charset="2"/>
              <a:buNone/>
            </a:pPr>
            <a:endParaRPr lang="fr-BE" dirty="0"/>
          </a:p>
        </p:txBody>
      </p:sp>
      <p:sp>
        <p:nvSpPr>
          <p:cNvPr id="8" name="Rectangle à coins arrondis 7"/>
          <p:cNvSpPr/>
          <p:nvPr/>
        </p:nvSpPr>
        <p:spPr>
          <a:xfrm>
            <a:off x="5810250" y="1376362"/>
            <a:ext cx="2343150" cy="4572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cognition</a:t>
            </a:r>
            <a:endParaRPr lang="fr-BE" sz="2000" b="1" dirty="0"/>
          </a:p>
        </p:txBody>
      </p:sp>
      <p:sp>
        <p:nvSpPr>
          <p:cNvPr id="9" name="Espace réservé du contenu 2"/>
          <p:cNvSpPr txBox="1">
            <a:spLocks/>
          </p:cNvSpPr>
          <p:nvPr/>
        </p:nvSpPr>
        <p:spPr>
          <a:xfrm>
            <a:off x="5419725" y="1962149"/>
            <a:ext cx="2828925" cy="1333501"/>
          </a:xfrm>
          <a:prstGeom prst="rect">
            <a:avLst/>
          </a:prstGeom>
          <a:ln>
            <a:solidFill>
              <a:schemeClr val="accent1">
                <a:shade val="50000"/>
              </a:schemeClr>
            </a:solidFill>
          </a:ln>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lgn="ctr">
              <a:spcBef>
                <a:spcPts val="0"/>
              </a:spcBef>
              <a:spcAft>
                <a:spcPts val="600"/>
              </a:spcAft>
              <a:buFont typeface="Wingdings" panose="05000000000000000000" pitchFamily="2" charset="2"/>
              <a:buNone/>
            </a:pPr>
            <a:r>
              <a:rPr lang="fr-BE" dirty="0" smtClean="0">
                <a:solidFill>
                  <a:srgbClr val="0070C0"/>
                </a:solidFill>
                <a:latin typeface="Calibri" panose="020F0502020204030204" pitchFamily="34" charset="0"/>
              </a:rPr>
              <a:t>&gt; Contrôle</a:t>
            </a:r>
          </a:p>
          <a:p>
            <a:pPr marL="0" indent="0">
              <a:spcBef>
                <a:spcPts val="0"/>
              </a:spcBef>
              <a:buFont typeface="Wingdings" panose="05000000000000000000" pitchFamily="2" charset="2"/>
              <a:buNone/>
            </a:pPr>
            <a:r>
              <a:rPr lang="fr-BE" dirty="0" smtClean="0">
                <a:latin typeface="Calibri" panose="020F0502020204030204" pitchFamily="34" charset="0"/>
              </a:rPr>
              <a:t> - performances</a:t>
            </a:r>
          </a:p>
          <a:p>
            <a:pPr>
              <a:spcBef>
                <a:spcPts val="0"/>
              </a:spcBef>
              <a:buFontTx/>
              <a:buChar char="-"/>
            </a:pPr>
            <a:r>
              <a:rPr lang="fr-BE" dirty="0" smtClean="0">
                <a:latin typeface="Calibri" panose="020F0502020204030204" pitchFamily="34" charset="0"/>
              </a:rPr>
              <a:t>Stratégies heuristiques</a:t>
            </a:r>
          </a:p>
          <a:p>
            <a:pPr>
              <a:spcBef>
                <a:spcPts val="0"/>
              </a:spcBef>
              <a:buFontTx/>
              <a:buChar char="-"/>
            </a:pPr>
            <a:r>
              <a:rPr lang="fr-BE" dirty="0" smtClean="0">
                <a:solidFill>
                  <a:srgbClr val="C00000"/>
                </a:solidFill>
                <a:latin typeface="Calibri" panose="020F0502020204030204" pitchFamily="34" charset="0"/>
              </a:rPr>
              <a:t>Frustration</a:t>
            </a:r>
          </a:p>
          <a:p>
            <a:pPr marL="0" indent="0">
              <a:spcBef>
                <a:spcPts val="600"/>
              </a:spcBef>
              <a:buFont typeface="Wingdings" panose="05000000000000000000" pitchFamily="2" charset="2"/>
              <a:buNone/>
            </a:pPr>
            <a:endParaRPr lang="fr-BE" dirty="0" smtClean="0">
              <a:latin typeface="Calibri" panose="020F0502020204030204" pitchFamily="34" charset="0"/>
            </a:endParaRPr>
          </a:p>
          <a:p>
            <a:pPr marL="0" indent="0">
              <a:spcBef>
                <a:spcPts val="600"/>
              </a:spcBef>
              <a:buFont typeface="Wingdings" panose="05000000000000000000" pitchFamily="2" charset="2"/>
              <a:buNone/>
            </a:pPr>
            <a:endParaRPr lang="fr-BE" dirty="0"/>
          </a:p>
        </p:txBody>
      </p:sp>
      <p:sp>
        <p:nvSpPr>
          <p:cNvPr id="10" name="Rectangle à coins arrondis 9"/>
          <p:cNvSpPr/>
          <p:nvPr/>
        </p:nvSpPr>
        <p:spPr>
          <a:xfrm>
            <a:off x="9054234" y="1376362"/>
            <a:ext cx="2343150" cy="4572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Emotion</a:t>
            </a:r>
            <a:endParaRPr lang="fr-BE" sz="2000" b="1" dirty="0"/>
          </a:p>
        </p:txBody>
      </p:sp>
      <p:sp>
        <p:nvSpPr>
          <p:cNvPr id="11" name="Espace réservé du contenu 2"/>
          <p:cNvSpPr txBox="1">
            <a:spLocks/>
          </p:cNvSpPr>
          <p:nvPr/>
        </p:nvSpPr>
        <p:spPr>
          <a:xfrm>
            <a:off x="8811346" y="3295650"/>
            <a:ext cx="2828925" cy="852488"/>
          </a:xfrm>
          <a:prstGeom prst="rect">
            <a:avLst/>
          </a:prstGeom>
          <a:ln>
            <a:solidFill>
              <a:schemeClr val="accent1">
                <a:shade val="50000"/>
              </a:schemeClr>
            </a:solidFill>
          </a:ln>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lgn="ctr">
              <a:spcBef>
                <a:spcPts val="0"/>
              </a:spcBef>
              <a:spcAft>
                <a:spcPts val="600"/>
              </a:spcAft>
              <a:buFont typeface="Wingdings" panose="05000000000000000000" pitchFamily="2" charset="2"/>
              <a:buNone/>
            </a:pPr>
            <a:r>
              <a:rPr lang="fr-BE" dirty="0" smtClean="0">
                <a:solidFill>
                  <a:srgbClr val="0070C0"/>
                </a:solidFill>
                <a:latin typeface="Calibri" panose="020F0502020204030204" pitchFamily="34" charset="0"/>
              </a:rPr>
              <a:t>&gt; Cognition</a:t>
            </a:r>
          </a:p>
          <a:p>
            <a:pPr marL="0" indent="0">
              <a:spcBef>
                <a:spcPts val="0"/>
              </a:spcBef>
              <a:buFont typeface="Wingdings" panose="05000000000000000000" pitchFamily="2" charset="2"/>
              <a:buNone/>
            </a:pPr>
            <a:r>
              <a:rPr lang="fr-BE" dirty="0" smtClean="0">
                <a:latin typeface="Calibri" panose="020F0502020204030204" pitchFamily="34" charset="0"/>
              </a:rPr>
              <a:t> Fierté, ennui</a:t>
            </a:r>
          </a:p>
          <a:p>
            <a:pPr marL="0" indent="0">
              <a:spcBef>
                <a:spcPts val="600"/>
              </a:spcBef>
              <a:buFont typeface="Wingdings" panose="05000000000000000000" pitchFamily="2" charset="2"/>
              <a:buNone/>
            </a:pPr>
            <a:endParaRPr lang="fr-BE" dirty="0"/>
          </a:p>
        </p:txBody>
      </p:sp>
      <p:sp>
        <p:nvSpPr>
          <p:cNvPr id="12" name="Espace réservé du contenu 2"/>
          <p:cNvSpPr txBox="1">
            <a:spLocks/>
          </p:cNvSpPr>
          <p:nvPr/>
        </p:nvSpPr>
        <p:spPr>
          <a:xfrm>
            <a:off x="8811346" y="1962149"/>
            <a:ext cx="2828925" cy="1333501"/>
          </a:xfrm>
          <a:prstGeom prst="rect">
            <a:avLst/>
          </a:prstGeom>
          <a:ln>
            <a:solidFill>
              <a:schemeClr val="accent1">
                <a:shade val="50000"/>
              </a:schemeClr>
            </a:solidFill>
          </a:ln>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lgn="ctr">
              <a:spcBef>
                <a:spcPts val="0"/>
              </a:spcBef>
              <a:spcAft>
                <a:spcPts val="600"/>
              </a:spcAft>
              <a:buFont typeface="Wingdings" panose="05000000000000000000" pitchFamily="2" charset="2"/>
              <a:buNone/>
            </a:pPr>
            <a:r>
              <a:rPr lang="fr-BE" dirty="0" smtClean="0">
                <a:solidFill>
                  <a:srgbClr val="0070C0"/>
                </a:solidFill>
                <a:latin typeface="Calibri" panose="020F0502020204030204" pitchFamily="34" charset="0"/>
              </a:rPr>
              <a:t>&gt; Contrôle</a:t>
            </a:r>
          </a:p>
          <a:p>
            <a:pPr marL="0" indent="0">
              <a:spcBef>
                <a:spcPts val="0"/>
              </a:spcBef>
              <a:buFont typeface="Wingdings" panose="05000000000000000000" pitchFamily="2" charset="2"/>
              <a:buNone/>
            </a:pPr>
            <a:r>
              <a:rPr lang="fr-BE" dirty="0" smtClean="0">
                <a:latin typeface="Calibri" panose="020F0502020204030204" pitchFamily="34" charset="0"/>
              </a:rPr>
              <a:t> </a:t>
            </a:r>
            <a:r>
              <a:rPr lang="fr-BE" dirty="0" smtClean="0">
                <a:solidFill>
                  <a:srgbClr val="C00000"/>
                </a:solidFill>
                <a:latin typeface="Calibri" panose="020F0502020204030204" pitchFamily="34" charset="0"/>
              </a:rPr>
              <a:t>- Interprétation</a:t>
            </a:r>
          </a:p>
          <a:p>
            <a:pPr marL="0" indent="0">
              <a:spcBef>
                <a:spcPts val="0"/>
              </a:spcBef>
              <a:buFont typeface="Wingdings" panose="05000000000000000000" pitchFamily="2" charset="2"/>
              <a:buNone/>
            </a:pPr>
            <a:r>
              <a:rPr lang="fr-BE" dirty="0" smtClean="0">
                <a:latin typeface="Calibri" panose="020F0502020204030204" pitchFamily="34" charset="0"/>
              </a:rPr>
              <a:t>- Fierté, ennui, frustration</a:t>
            </a:r>
          </a:p>
          <a:p>
            <a:pPr marL="0" indent="0">
              <a:spcBef>
                <a:spcPts val="0"/>
              </a:spcBef>
              <a:buNone/>
            </a:pPr>
            <a:r>
              <a:rPr lang="fr-BE" dirty="0" smtClean="0">
                <a:latin typeface="Calibri" panose="020F0502020204030204" pitchFamily="34" charset="0"/>
              </a:rPr>
              <a:t>- Rumination</a:t>
            </a:r>
          </a:p>
          <a:p>
            <a:pPr marL="0" indent="0">
              <a:spcBef>
                <a:spcPts val="600"/>
              </a:spcBef>
              <a:buFont typeface="Wingdings" panose="05000000000000000000" pitchFamily="2" charset="2"/>
              <a:buNone/>
            </a:pPr>
            <a:endParaRPr lang="fr-BE" dirty="0" smtClean="0">
              <a:latin typeface="Calibri" panose="020F0502020204030204" pitchFamily="34" charset="0"/>
            </a:endParaRPr>
          </a:p>
          <a:p>
            <a:pPr marL="0" indent="0">
              <a:spcBef>
                <a:spcPts val="600"/>
              </a:spcBef>
              <a:buFont typeface="Wingdings" panose="05000000000000000000" pitchFamily="2" charset="2"/>
              <a:buNone/>
            </a:pPr>
            <a:endParaRPr lang="fr-BE" dirty="0"/>
          </a:p>
        </p:txBody>
      </p:sp>
    </p:spTree>
    <p:extLst>
      <p:ext uri="{BB962C8B-B14F-4D97-AF65-F5344CB8AC3E}">
        <p14:creationId xmlns:p14="http://schemas.microsoft.com/office/powerpoint/2010/main" val="266414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3">
                                            <p:txEl>
                                              <p:pRg st="0" end="0"/>
                                            </p:txEl>
                                          </p:spTgt>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3">
                                            <p:txEl>
                                              <p:pRg st="1" end="1"/>
                                            </p:txEl>
                                          </p:spTgt>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par>
                                <p:cTn id="24" presetID="53" presetClass="entr" presetSubtype="16"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par>
                                <p:cTn id="29" presetID="53" presetClass="entr" presetSubtype="16"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 calcmode="lin" valueType="num">
                                      <p:cBhvr>
                                        <p:cTn id="3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40" dur="500"/>
                                        <p:tgtEl>
                                          <p:spTgt spid="4">
                                            <p:txEl>
                                              <p:pRg st="0" end="0"/>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 calcmode="lin" valueType="num">
                                      <p:cBhvr>
                                        <p:cTn id="4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45" dur="500"/>
                                        <p:tgtEl>
                                          <p:spTgt spid="4">
                                            <p:txEl>
                                              <p:pRg st="1" end="1"/>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 calcmode="lin" valueType="num">
                                      <p:cBhvr>
                                        <p:cTn id="4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4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50" dur="500"/>
                                        <p:tgtEl>
                                          <p:spTgt spid="4">
                                            <p:txEl>
                                              <p:pRg st="2" end="2"/>
                                            </p:txEl>
                                          </p:spTgt>
                                        </p:tgtEl>
                                      </p:cBhvr>
                                    </p:animEffect>
                                  </p:childTnLst>
                                </p:cTn>
                              </p:par>
                              <p:par>
                                <p:cTn id="51" presetID="53" presetClass="entr" presetSubtype="16" fill="hold" nodeType="with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anim calcmode="lin" valueType="num">
                                      <p:cBhvr>
                                        <p:cTn id="53"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54"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55" dur="500"/>
                                        <p:tgtEl>
                                          <p:spTgt spid="4">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7">
                                            <p:txEl>
                                              <p:pRg st="0" end="0"/>
                                            </p:txEl>
                                          </p:spTgt>
                                        </p:tgtEl>
                                        <p:attrNameLst>
                                          <p:attrName>style.visibility</p:attrName>
                                        </p:attrNameLst>
                                      </p:cBhvr>
                                      <p:to>
                                        <p:strVal val="visible"/>
                                      </p:to>
                                    </p:set>
                                    <p:anim calcmode="lin" valueType="num">
                                      <p:cBhvr>
                                        <p:cTn id="60"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61"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62" dur="500"/>
                                        <p:tgtEl>
                                          <p:spTgt spid="7">
                                            <p:txEl>
                                              <p:pRg st="0" end="0"/>
                                            </p:txEl>
                                          </p:spTgt>
                                        </p:tgtEl>
                                      </p:cBhvr>
                                    </p:animEffect>
                                  </p:childTnLst>
                                </p:cTn>
                              </p:par>
                              <p:par>
                                <p:cTn id="63" presetID="53" presetClass="entr" presetSubtype="16" fill="hold" nodeType="withEffect">
                                  <p:stCondLst>
                                    <p:cond delay="0"/>
                                  </p:stCondLst>
                                  <p:childTnLst>
                                    <p:set>
                                      <p:cBhvr>
                                        <p:cTn id="64" dur="1" fill="hold">
                                          <p:stCondLst>
                                            <p:cond delay="0"/>
                                          </p:stCondLst>
                                        </p:cTn>
                                        <p:tgtEl>
                                          <p:spTgt spid="7">
                                            <p:txEl>
                                              <p:pRg st="1" end="1"/>
                                            </p:txEl>
                                          </p:spTgt>
                                        </p:tgtEl>
                                        <p:attrNameLst>
                                          <p:attrName>style.visibility</p:attrName>
                                        </p:attrNameLst>
                                      </p:cBhvr>
                                      <p:to>
                                        <p:strVal val="visible"/>
                                      </p:to>
                                    </p:set>
                                    <p:anim calcmode="lin" valueType="num">
                                      <p:cBhvr>
                                        <p:cTn id="65"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66"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67" dur="500"/>
                                        <p:tgtEl>
                                          <p:spTgt spid="7">
                                            <p:txEl>
                                              <p:pRg st="1" end="1"/>
                                            </p:txEl>
                                          </p:spTgt>
                                        </p:tgtEl>
                                      </p:cBhvr>
                                    </p:animEffect>
                                  </p:childTnLst>
                                </p:cTn>
                              </p:par>
                              <p:par>
                                <p:cTn id="68" presetID="53" presetClass="entr" presetSubtype="16" fill="hold" nodeType="withEffect">
                                  <p:stCondLst>
                                    <p:cond delay="0"/>
                                  </p:stCondLst>
                                  <p:childTnLst>
                                    <p:set>
                                      <p:cBhvr>
                                        <p:cTn id="69" dur="1" fill="hold">
                                          <p:stCondLst>
                                            <p:cond delay="0"/>
                                          </p:stCondLst>
                                        </p:cTn>
                                        <p:tgtEl>
                                          <p:spTgt spid="7">
                                            <p:txEl>
                                              <p:pRg st="2" end="2"/>
                                            </p:txEl>
                                          </p:spTgt>
                                        </p:tgtEl>
                                        <p:attrNameLst>
                                          <p:attrName>style.visibility</p:attrName>
                                        </p:attrNameLst>
                                      </p:cBhvr>
                                      <p:to>
                                        <p:strVal val="visible"/>
                                      </p:to>
                                    </p:set>
                                    <p:anim calcmode="lin" valueType="num">
                                      <p:cBhvr>
                                        <p:cTn id="70"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71"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72" dur="500"/>
                                        <p:tgtEl>
                                          <p:spTgt spid="7">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9">
                                            <p:txEl>
                                              <p:pRg st="0" end="0"/>
                                            </p:txEl>
                                          </p:spTgt>
                                        </p:tgtEl>
                                        <p:attrNameLst>
                                          <p:attrName>style.visibility</p:attrName>
                                        </p:attrNameLst>
                                      </p:cBhvr>
                                      <p:to>
                                        <p:strVal val="visible"/>
                                      </p:to>
                                    </p:set>
                                    <p:anim calcmode="lin" valueType="num">
                                      <p:cBhvr>
                                        <p:cTn id="81"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2"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83" dur="500"/>
                                        <p:tgtEl>
                                          <p:spTgt spid="9">
                                            <p:txEl>
                                              <p:pRg st="0" end="0"/>
                                            </p:txEl>
                                          </p:spTgt>
                                        </p:tgtEl>
                                      </p:cBhvr>
                                    </p:animEffect>
                                  </p:childTnLst>
                                </p:cTn>
                              </p:par>
                              <p:par>
                                <p:cTn id="84" presetID="53" presetClass="entr" presetSubtype="16" fill="hold" nodeType="withEffect">
                                  <p:stCondLst>
                                    <p:cond delay="0"/>
                                  </p:stCondLst>
                                  <p:childTnLst>
                                    <p:set>
                                      <p:cBhvr>
                                        <p:cTn id="85" dur="1" fill="hold">
                                          <p:stCondLst>
                                            <p:cond delay="0"/>
                                          </p:stCondLst>
                                        </p:cTn>
                                        <p:tgtEl>
                                          <p:spTgt spid="9">
                                            <p:txEl>
                                              <p:pRg st="1" end="1"/>
                                            </p:txEl>
                                          </p:spTgt>
                                        </p:tgtEl>
                                        <p:attrNameLst>
                                          <p:attrName>style.visibility</p:attrName>
                                        </p:attrNameLst>
                                      </p:cBhvr>
                                      <p:to>
                                        <p:strVal val="visible"/>
                                      </p:to>
                                    </p:set>
                                    <p:anim calcmode="lin" valueType="num">
                                      <p:cBhvr>
                                        <p:cTn id="86"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87"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88" dur="500"/>
                                        <p:tgtEl>
                                          <p:spTgt spid="9">
                                            <p:txEl>
                                              <p:pRg st="1" end="1"/>
                                            </p:txEl>
                                          </p:spTgt>
                                        </p:tgtEl>
                                      </p:cBhvr>
                                    </p:animEffect>
                                  </p:childTnLst>
                                </p:cTn>
                              </p:par>
                              <p:par>
                                <p:cTn id="89" presetID="53" presetClass="entr" presetSubtype="16" fill="hold" nodeType="withEffect">
                                  <p:stCondLst>
                                    <p:cond delay="0"/>
                                  </p:stCondLst>
                                  <p:childTnLst>
                                    <p:set>
                                      <p:cBhvr>
                                        <p:cTn id="90" dur="1" fill="hold">
                                          <p:stCondLst>
                                            <p:cond delay="0"/>
                                          </p:stCondLst>
                                        </p:cTn>
                                        <p:tgtEl>
                                          <p:spTgt spid="9">
                                            <p:txEl>
                                              <p:pRg st="2" end="2"/>
                                            </p:txEl>
                                          </p:spTgt>
                                        </p:tgtEl>
                                        <p:attrNameLst>
                                          <p:attrName>style.visibility</p:attrName>
                                        </p:attrNameLst>
                                      </p:cBhvr>
                                      <p:to>
                                        <p:strVal val="visible"/>
                                      </p:to>
                                    </p:set>
                                    <p:anim calcmode="lin" valueType="num">
                                      <p:cBhvr>
                                        <p:cTn id="91"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92"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93" dur="500"/>
                                        <p:tgtEl>
                                          <p:spTgt spid="9">
                                            <p:txEl>
                                              <p:pRg st="2" end="2"/>
                                            </p:txEl>
                                          </p:spTgt>
                                        </p:tgtEl>
                                      </p:cBhvr>
                                    </p:animEffect>
                                  </p:childTnLst>
                                </p:cTn>
                              </p:par>
                              <p:par>
                                <p:cTn id="94" presetID="53" presetClass="entr" presetSubtype="16" fill="hold" nodeType="withEffect">
                                  <p:stCondLst>
                                    <p:cond delay="0"/>
                                  </p:stCondLst>
                                  <p:childTnLst>
                                    <p:set>
                                      <p:cBhvr>
                                        <p:cTn id="95" dur="1" fill="hold">
                                          <p:stCondLst>
                                            <p:cond delay="0"/>
                                          </p:stCondLst>
                                        </p:cTn>
                                        <p:tgtEl>
                                          <p:spTgt spid="9">
                                            <p:txEl>
                                              <p:pRg st="3" end="3"/>
                                            </p:txEl>
                                          </p:spTgt>
                                        </p:tgtEl>
                                        <p:attrNameLst>
                                          <p:attrName>style.visibility</p:attrName>
                                        </p:attrNameLst>
                                      </p:cBhvr>
                                      <p:to>
                                        <p:strVal val="visible"/>
                                      </p:to>
                                    </p:set>
                                    <p:anim calcmode="lin" valueType="num">
                                      <p:cBhvr>
                                        <p:cTn id="96"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97"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98" dur="500"/>
                                        <p:tgtEl>
                                          <p:spTgt spid="9">
                                            <p:txEl>
                                              <p:pRg st="3" end="3"/>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nodeType="clickEffect">
                                  <p:stCondLst>
                                    <p:cond delay="0"/>
                                  </p:stCondLst>
                                  <p:childTnLst>
                                    <p:set>
                                      <p:cBhvr>
                                        <p:cTn id="106" dur="1" fill="hold">
                                          <p:stCondLst>
                                            <p:cond delay="0"/>
                                          </p:stCondLst>
                                        </p:cTn>
                                        <p:tgtEl>
                                          <p:spTgt spid="12">
                                            <p:txEl>
                                              <p:pRg st="0" end="0"/>
                                            </p:txEl>
                                          </p:spTgt>
                                        </p:tgtEl>
                                        <p:attrNameLst>
                                          <p:attrName>style.visibility</p:attrName>
                                        </p:attrNameLst>
                                      </p:cBhvr>
                                      <p:to>
                                        <p:strVal val="visible"/>
                                      </p:to>
                                    </p:set>
                                    <p:anim calcmode="lin" valueType="num">
                                      <p:cBhvr>
                                        <p:cTn id="10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0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09" dur="500"/>
                                        <p:tgtEl>
                                          <p:spTgt spid="12">
                                            <p:txEl>
                                              <p:pRg st="0" end="0"/>
                                            </p:txEl>
                                          </p:spTgt>
                                        </p:tgtEl>
                                      </p:cBhvr>
                                    </p:animEffect>
                                  </p:childTnLst>
                                </p:cTn>
                              </p:par>
                              <p:par>
                                <p:cTn id="110" presetID="53" presetClass="entr" presetSubtype="16" fill="hold" nodeType="withEffect">
                                  <p:stCondLst>
                                    <p:cond delay="0"/>
                                  </p:stCondLst>
                                  <p:childTnLst>
                                    <p:set>
                                      <p:cBhvr>
                                        <p:cTn id="111" dur="1" fill="hold">
                                          <p:stCondLst>
                                            <p:cond delay="0"/>
                                          </p:stCondLst>
                                        </p:cTn>
                                        <p:tgtEl>
                                          <p:spTgt spid="12">
                                            <p:txEl>
                                              <p:pRg st="1" end="1"/>
                                            </p:txEl>
                                          </p:spTgt>
                                        </p:tgtEl>
                                        <p:attrNameLst>
                                          <p:attrName>style.visibility</p:attrName>
                                        </p:attrNameLst>
                                      </p:cBhvr>
                                      <p:to>
                                        <p:strVal val="visible"/>
                                      </p:to>
                                    </p:set>
                                    <p:anim calcmode="lin" valueType="num">
                                      <p:cBhvr>
                                        <p:cTn id="112"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13"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14" dur="500"/>
                                        <p:tgtEl>
                                          <p:spTgt spid="12">
                                            <p:txEl>
                                              <p:pRg st="1" end="1"/>
                                            </p:txEl>
                                          </p:spTgt>
                                        </p:tgtEl>
                                      </p:cBhvr>
                                    </p:animEffect>
                                  </p:childTnLst>
                                </p:cTn>
                              </p:par>
                              <p:par>
                                <p:cTn id="115" presetID="53" presetClass="entr" presetSubtype="16" fill="hold" nodeType="withEffect">
                                  <p:stCondLst>
                                    <p:cond delay="0"/>
                                  </p:stCondLst>
                                  <p:childTnLst>
                                    <p:set>
                                      <p:cBhvr>
                                        <p:cTn id="116" dur="1" fill="hold">
                                          <p:stCondLst>
                                            <p:cond delay="0"/>
                                          </p:stCondLst>
                                        </p:cTn>
                                        <p:tgtEl>
                                          <p:spTgt spid="12">
                                            <p:txEl>
                                              <p:pRg st="2" end="2"/>
                                            </p:txEl>
                                          </p:spTgt>
                                        </p:tgtEl>
                                        <p:attrNameLst>
                                          <p:attrName>style.visibility</p:attrName>
                                        </p:attrNameLst>
                                      </p:cBhvr>
                                      <p:to>
                                        <p:strVal val="visible"/>
                                      </p:to>
                                    </p:set>
                                    <p:anim calcmode="lin" valueType="num">
                                      <p:cBhvr>
                                        <p:cTn id="117"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118"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119" dur="500"/>
                                        <p:tgtEl>
                                          <p:spTgt spid="12">
                                            <p:txEl>
                                              <p:pRg st="2" end="2"/>
                                            </p:txEl>
                                          </p:spTgt>
                                        </p:tgtEl>
                                      </p:cBhvr>
                                    </p:animEffect>
                                  </p:childTnLst>
                                </p:cTn>
                              </p:par>
                              <p:par>
                                <p:cTn id="120" presetID="53" presetClass="entr" presetSubtype="16" fill="hold" nodeType="withEffect">
                                  <p:stCondLst>
                                    <p:cond delay="0"/>
                                  </p:stCondLst>
                                  <p:childTnLst>
                                    <p:set>
                                      <p:cBhvr>
                                        <p:cTn id="121" dur="1" fill="hold">
                                          <p:stCondLst>
                                            <p:cond delay="0"/>
                                          </p:stCondLst>
                                        </p:cTn>
                                        <p:tgtEl>
                                          <p:spTgt spid="12">
                                            <p:txEl>
                                              <p:pRg st="3" end="3"/>
                                            </p:txEl>
                                          </p:spTgt>
                                        </p:tgtEl>
                                        <p:attrNameLst>
                                          <p:attrName>style.visibility</p:attrName>
                                        </p:attrNameLst>
                                      </p:cBhvr>
                                      <p:to>
                                        <p:strVal val="visible"/>
                                      </p:to>
                                    </p:set>
                                    <p:anim calcmode="lin" valueType="num">
                                      <p:cBhvr>
                                        <p:cTn id="122"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123"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124" dur="500"/>
                                        <p:tgtEl>
                                          <p:spTgt spid="12">
                                            <p:txEl>
                                              <p:pRg st="3" end="3"/>
                                            </p:txEl>
                                          </p:spTgt>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grpId="0" nodeType="clickEffect">
                                  <p:stCondLst>
                                    <p:cond delay="0"/>
                                  </p:stCondLst>
                                  <p:childTnLst>
                                    <p:set>
                                      <p:cBhvr>
                                        <p:cTn id="128" dur="1" fill="hold">
                                          <p:stCondLst>
                                            <p:cond delay="0"/>
                                          </p:stCondLst>
                                        </p:cTn>
                                        <p:tgtEl>
                                          <p:spTgt spid="11"/>
                                        </p:tgtEl>
                                        <p:attrNameLst>
                                          <p:attrName>style.visibility</p:attrName>
                                        </p:attrNameLst>
                                      </p:cBhvr>
                                      <p:to>
                                        <p:strVal val="visible"/>
                                      </p:to>
                                    </p:set>
                                    <p:anim calcmode="lin" valueType="num">
                                      <p:cBhvr>
                                        <p:cTn id="129" dur="500" fill="hold"/>
                                        <p:tgtEl>
                                          <p:spTgt spid="11"/>
                                        </p:tgtEl>
                                        <p:attrNameLst>
                                          <p:attrName>ppt_w</p:attrName>
                                        </p:attrNameLst>
                                      </p:cBhvr>
                                      <p:tavLst>
                                        <p:tav tm="0">
                                          <p:val>
                                            <p:fltVal val="0"/>
                                          </p:val>
                                        </p:tav>
                                        <p:tav tm="100000">
                                          <p:val>
                                            <p:strVal val="#ppt_w"/>
                                          </p:val>
                                        </p:tav>
                                      </p:tavLst>
                                    </p:anim>
                                    <p:anim calcmode="lin" valueType="num">
                                      <p:cBhvr>
                                        <p:cTn id="130" dur="500" fill="hold"/>
                                        <p:tgtEl>
                                          <p:spTgt spid="11"/>
                                        </p:tgtEl>
                                        <p:attrNameLst>
                                          <p:attrName>ppt_h</p:attrName>
                                        </p:attrNameLst>
                                      </p:cBhvr>
                                      <p:tavLst>
                                        <p:tav tm="0">
                                          <p:val>
                                            <p:fltVal val="0"/>
                                          </p:val>
                                        </p:tav>
                                        <p:tav tm="100000">
                                          <p:val>
                                            <p:strVal val="#ppt_h"/>
                                          </p:val>
                                        </p:tav>
                                      </p:tavLst>
                                    </p:anim>
                                    <p:animEffect transition="in" filter="fade">
                                      <p:cBhvr>
                                        <p:cTn id="1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371474" y="1428750"/>
                <a:ext cx="6276975" cy="4571999"/>
              </a:xfrm>
            </p:spPr>
            <p:txBody>
              <a:bodyPr>
                <a:normAutofit/>
              </a:bodyPr>
              <a:lstStyle/>
              <a:p>
                <a:pPr>
                  <a:spcBef>
                    <a:spcPts val="600"/>
                  </a:spcBef>
                </a:pPr>
                <a:r>
                  <a:rPr lang="fr-BE" b="1" dirty="0" smtClean="0"/>
                  <a:t>Communication</a:t>
                </a:r>
              </a:p>
              <a:p>
                <a:pPr marL="0" indent="0">
                  <a:spcBef>
                    <a:spcPts val="600"/>
                  </a:spcBef>
                  <a:buNone/>
                </a:pPr>
                <a:r>
                  <a:rPr lang="fr-BE" sz="1800" dirty="0" smtClean="0">
                    <a:solidFill>
                      <a:srgbClr val="00B050"/>
                    </a:solidFill>
                  </a:rPr>
                  <a:t>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contrôle </a:t>
                </a:r>
                <a:r>
                  <a:rPr lang="en-US" sz="1800" dirty="0">
                    <a:solidFill>
                      <a:srgbClr val="00B050"/>
                    </a:solidFill>
                  </a:rPr>
                  <a:t>(</a:t>
                </a:r>
                <a14:m>
                  <m:oMath xmlns:m="http://schemas.openxmlformats.org/officeDocument/2006/math">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=39.14,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&lt;.001</m:t>
                    </m:r>
                    <m:r>
                      <a:rPr lang="fr-BE" sz="1800" b="0" i="0" smtClean="0">
                        <a:solidFill>
                          <a:srgbClr val="00B050"/>
                        </a:solidFill>
                        <a:latin typeface="Cambria Math" panose="02040503050406030204" pitchFamily="18" charset="0"/>
                      </a:rPr>
                      <m:t>)</m:t>
                    </m:r>
                  </m:oMath>
                </a14:m>
                <a:endParaRPr lang="fr-BE" sz="1800" dirty="0">
                  <a:solidFill>
                    <a:srgbClr val="00B050"/>
                  </a:solidFill>
                </a:endParaRPr>
              </a:p>
              <a:p>
                <a:pPr marL="0" indent="0">
                  <a:spcBef>
                    <a:spcPts val="600"/>
                  </a:spcBef>
                  <a:buNone/>
                </a:pPr>
                <a:r>
                  <a:rPr lang="fr-BE" sz="1800" dirty="0">
                    <a:solidFill>
                      <a:srgbClr val="00B050"/>
                    </a:solidFill>
                  </a:rPr>
                  <a:t>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émotion </a:t>
                </a:r>
                <a14:m>
                  <m:oMath xmlns:m="http://schemas.openxmlformats.org/officeDocument/2006/math">
                    <m:r>
                      <a:rPr lang="fr-BE" sz="1800" b="0" i="0" smtClean="0">
                        <a:solidFill>
                          <a:srgbClr val="00B050"/>
                        </a:solidFill>
                        <a:latin typeface="Cambria Math" panose="02040503050406030204" pitchFamily="18" charset="0"/>
                      </a:rPr>
                      <m:t>(</m:t>
                    </m:r>
                    <m:r>
                      <a:rPr lang="en-US" sz="1800" i="1" smtClean="0">
                        <a:solidFill>
                          <a:srgbClr val="00B050"/>
                        </a:solidFill>
                        <a:latin typeface="Cambria Math" panose="02040503050406030204" pitchFamily="18" charset="0"/>
                      </a:rPr>
                      <m:t>𝑀𝐷</m:t>
                    </m:r>
                    <m:r>
                      <a:rPr lang="en-US" sz="1800" i="1" smtClean="0">
                        <a:solidFill>
                          <a:srgbClr val="00B050"/>
                        </a:solidFill>
                        <a:latin typeface="Cambria Math" panose="02040503050406030204" pitchFamily="18" charset="0"/>
                      </a:rPr>
                      <m:t>=68.58, </m:t>
                    </m:r>
                    <m:r>
                      <a:rPr lang="en-US" sz="1800" i="1" smtClean="0">
                        <a:solidFill>
                          <a:srgbClr val="00B050"/>
                        </a:solidFill>
                        <a:latin typeface="Cambria Math" panose="02040503050406030204" pitchFamily="18" charset="0"/>
                      </a:rPr>
                      <m:t>𝑝</m:t>
                    </m:r>
                    <m:r>
                      <a:rPr lang="en-US" sz="1800" i="1" smtClean="0">
                        <a:solidFill>
                          <a:srgbClr val="00B050"/>
                        </a:solidFill>
                        <a:latin typeface="Cambria Math" panose="02040503050406030204" pitchFamily="18" charset="0"/>
                      </a:rPr>
                      <m:t>&lt;.001</m:t>
                    </m:r>
                    <m:r>
                      <a:rPr lang="fr-BE" sz="1800" b="0" i="0" smtClean="0">
                        <a:solidFill>
                          <a:srgbClr val="00B050"/>
                        </a:solidFill>
                        <a:latin typeface="Cambria Math" panose="02040503050406030204" pitchFamily="18" charset="0"/>
                      </a:rPr>
                      <m:t>)</m:t>
                    </m:r>
                  </m:oMath>
                </a14:m>
                <a:endParaRPr lang="fr-BE" sz="1600" dirty="0" smtClean="0">
                  <a:solidFill>
                    <a:srgbClr val="00B050"/>
                  </a:solidFill>
                  <a:latin typeface="Calibri" panose="020F0502020204030204" pitchFamily="34" charset="0"/>
                </a:endParaRPr>
              </a:p>
              <a:p>
                <a:pPr marL="0" indent="0">
                  <a:spcBef>
                    <a:spcPts val="600"/>
                  </a:spcBef>
                  <a:buNone/>
                </a:pPr>
                <a:r>
                  <a:rPr lang="fr-BE" sz="1800" dirty="0" smtClean="0">
                    <a:solidFill>
                      <a:srgbClr val="00B050"/>
                    </a:solidFill>
                  </a:rPr>
                  <a:t>Emotion </a:t>
                </a:r>
                <a:r>
                  <a:rPr lang="fr-BE" sz="1800" dirty="0">
                    <a:solidFill>
                      <a:srgbClr val="00B050"/>
                    </a:solidFill>
                  </a:rPr>
                  <a:t>et cognition </a:t>
                </a:r>
                <a:r>
                  <a:rPr lang="fr-BE" sz="1800" dirty="0">
                    <a:solidFill>
                      <a:srgbClr val="00B050"/>
                    </a:solidFill>
                    <a:latin typeface="Calibri" panose="020F0502020204030204" pitchFamily="34" charset="0"/>
                  </a:rPr>
                  <a:t>&gt; contrôle  </a:t>
                </a:r>
                <a14:m>
                  <m:oMath xmlns:m="http://schemas.openxmlformats.org/officeDocument/2006/math">
                    <m:r>
                      <a:rPr lang="fr-BE" sz="1800">
                        <a:solidFill>
                          <a:srgbClr val="00B050"/>
                        </a:solidFill>
                        <a:latin typeface="Cambria Math" panose="02040503050406030204" pitchFamily="18" charset="0"/>
                      </a:rPr>
                      <m:t>(</m:t>
                    </m:r>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=31.66,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=.014</m:t>
                    </m:r>
                  </m:oMath>
                </a14:m>
                <a:r>
                  <a:rPr lang="fr-BE" sz="1600" dirty="0">
                    <a:solidFill>
                      <a:srgbClr val="00B050"/>
                    </a:solidFill>
                    <a:latin typeface="Calibri" panose="020F0502020204030204" pitchFamily="34" charset="0"/>
                  </a:rPr>
                  <a:t>)</a:t>
                </a:r>
              </a:p>
              <a:p>
                <a:pPr marL="0" indent="0">
                  <a:spcBef>
                    <a:spcPts val="600"/>
                  </a:spcBef>
                  <a:buNone/>
                </a:pPr>
                <a:r>
                  <a:rPr lang="fr-BE" sz="1800" dirty="0" smtClean="0">
                    <a:solidFill>
                      <a:srgbClr val="00B050"/>
                    </a:solidFill>
                  </a:rPr>
                  <a:t>Emotion </a:t>
                </a:r>
                <a:r>
                  <a:rPr lang="fr-BE" sz="1800" dirty="0">
                    <a:solidFill>
                      <a:srgbClr val="00B050"/>
                    </a:solidFill>
                  </a:rPr>
                  <a:t>et cognition </a:t>
                </a:r>
                <a:r>
                  <a:rPr lang="fr-BE" sz="1800" dirty="0">
                    <a:solidFill>
                      <a:srgbClr val="00B050"/>
                    </a:solidFill>
                    <a:latin typeface="Calibri" panose="020F0502020204030204" pitchFamily="34" charset="0"/>
                  </a:rPr>
                  <a:t>&gt; </a:t>
                </a:r>
                <a:r>
                  <a:rPr lang="fr-BE" sz="1800" dirty="0" smtClean="0">
                    <a:solidFill>
                      <a:srgbClr val="00B050"/>
                    </a:solidFill>
                    <a:latin typeface="Calibri" panose="020F0502020204030204" pitchFamily="34" charset="0"/>
                  </a:rPr>
                  <a:t>émotion </a:t>
                </a:r>
                <a14:m>
                  <m:oMath xmlns:m="http://schemas.openxmlformats.org/officeDocument/2006/math">
                    <m:r>
                      <a:rPr lang="fr-BE" sz="1800" b="0" i="0" smtClean="0">
                        <a:solidFill>
                          <a:srgbClr val="00B050"/>
                        </a:solidFill>
                        <a:latin typeface="Cambria Math" panose="02040503050406030204" pitchFamily="18" charset="0"/>
                      </a:rPr>
                      <m:t>(</m:t>
                    </m:r>
                    <m:r>
                      <a:rPr lang="en-US" sz="1800" i="1">
                        <a:solidFill>
                          <a:srgbClr val="00B050"/>
                        </a:solidFill>
                        <a:latin typeface="Cambria Math" panose="02040503050406030204" pitchFamily="18" charset="0"/>
                      </a:rPr>
                      <m:t>𝑀𝐷</m:t>
                    </m:r>
                    <m:r>
                      <a:rPr lang="en-US" sz="1800" i="1">
                        <a:solidFill>
                          <a:srgbClr val="00B050"/>
                        </a:solidFill>
                        <a:latin typeface="Cambria Math" panose="02040503050406030204" pitchFamily="18" charset="0"/>
                      </a:rPr>
                      <m:t>=76.07, </m:t>
                    </m:r>
                    <m:r>
                      <a:rPr lang="en-US" sz="1800" i="1">
                        <a:solidFill>
                          <a:srgbClr val="00B050"/>
                        </a:solidFill>
                        <a:latin typeface="Cambria Math" panose="02040503050406030204" pitchFamily="18" charset="0"/>
                      </a:rPr>
                      <m:t>𝑝</m:t>
                    </m:r>
                    <m:r>
                      <a:rPr lang="en-US" sz="1800" i="1">
                        <a:solidFill>
                          <a:srgbClr val="00B050"/>
                        </a:solidFill>
                        <a:latin typeface="Cambria Math" panose="02040503050406030204" pitchFamily="18" charset="0"/>
                      </a:rPr>
                      <m:t>&lt;.001)</m:t>
                    </m:r>
                  </m:oMath>
                </a14:m>
                <a:endParaRPr lang="fr-BE" sz="1800" dirty="0">
                  <a:solidFill>
                    <a:srgbClr val="00B050"/>
                  </a:solidFill>
                </a:endParaRPr>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371474" y="1428750"/>
                <a:ext cx="6276975" cy="4571999"/>
              </a:xfrm>
              <a:blipFill>
                <a:blip r:embed="rId2"/>
                <a:stretch>
                  <a:fillRect l="-2330" t="-1333"/>
                </a:stretch>
              </a:blipFill>
            </p:spPr>
            <p:txBody>
              <a:bodyPr/>
              <a:lstStyle/>
              <a:p>
                <a:r>
                  <a:rPr lang="fr-BE">
                    <a:noFill/>
                  </a:rPr>
                  <a:t> </a:t>
                </a:r>
              </a:p>
            </p:txBody>
          </p:sp>
        </mc:Fallback>
      </mc:AlternateContent>
      <mc:AlternateContent xmlns:mc="http://schemas.openxmlformats.org/markup-compatibility/2006" xmlns:a14="http://schemas.microsoft.com/office/drawing/2010/main">
        <mc:Choice Requires="a14">
          <p:sp>
            <p:nvSpPr>
              <p:cNvPr id="4" name="Espace réservé du contenu 3"/>
              <p:cNvSpPr>
                <a:spLocks noGrp="1"/>
              </p:cNvSpPr>
              <p:nvPr>
                <p:ph sz="half" idx="2"/>
              </p:nvPr>
            </p:nvSpPr>
            <p:spPr>
              <a:xfrm>
                <a:off x="6281883" y="1428750"/>
                <a:ext cx="5781674" cy="2143125"/>
              </a:xfrm>
            </p:spPr>
            <p:txBody>
              <a:bodyPr>
                <a:normAutofit/>
              </a:bodyPr>
              <a:lstStyle/>
              <a:p>
                <a:pPr>
                  <a:spcBef>
                    <a:spcPts val="600"/>
                  </a:spcBef>
                </a:pPr>
                <a:r>
                  <a:rPr lang="fr-BE" b="1" dirty="0" smtClean="0"/>
                  <a:t>Fierté</a:t>
                </a:r>
              </a:p>
              <a:p>
                <a:pPr marL="0" indent="0">
                  <a:spcBef>
                    <a:spcPts val="600"/>
                  </a:spcBef>
                  <a:buNone/>
                </a:pPr>
                <a:r>
                  <a:rPr lang="fr-BE" sz="1800" dirty="0" smtClean="0">
                    <a:solidFill>
                      <a:srgbClr val="7030A0"/>
                    </a:solidFill>
                  </a:rPr>
                  <a:t>Emotion </a:t>
                </a:r>
                <a:r>
                  <a:rPr lang="fr-BE" sz="1800" dirty="0" smtClean="0">
                    <a:solidFill>
                      <a:srgbClr val="7030A0"/>
                    </a:solidFill>
                    <a:latin typeface="Calibri" panose="020F0502020204030204" pitchFamily="34" charset="0"/>
                  </a:rPr>
                  <a:t>&gt; contrôle </a:t>
                </a:r>
                <a14:m>
                  <m:oMath xmlns:m="http://schemas.openxmlformats.org/officeDocument/2006/math">
                    <m:r>
                      <a:rPr lang="fr-BE" sz="1800" b="0" i="0" smtClean="0">
                        <a:solidFill>
                          <a:srgbClr val="7030A0"/>
                        </a:solidFill>
                        <a:latin typeface="Cambria Math" panose="02040503050406030204" pitchFamily="18" charset="0"/>
                      </a:rPr>
                      <m:t>(</m:t>
                    </m:r>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=40.35,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=.003</m:t>
                    </m:r>
                  </m:oMath>
                </a14:m>
                <a:r>
                  <a:rPr lang="fr-BE" sz="1600" dirty="0">
                    <a:solidFill>
                      <a:srgbClr val="7030A0"/>
                    </a:solidFill>
                  </a:rPr>
                  <a:t> </a:t>
                </a:r>
                <a:r>
                  <a:rPr lang="fr-BE" sz="1600" dirty="0" smtClean="0">
                    <a:solidFill>
                      <a:srgbClr val="7030A0"/>
                    </a:solidFill>
                  </a:rPr>
                  <a:t>)</a:t>
                </a:r>
                <a:endParaRPr lang="fr-BE" sz="1800" dirty="0" smtClean="0">
                  <a:solidFill>
                    <a:srgbClr val="7030A0"/>
                  </a:solidFill>
                </a:endParaRPr>
              </a:p>
              <a:p>
                <a:pPr marL="0" indent="0">
                  <a:spcBef>
                    <a:spcPts val="600"/>
                  </a:spcBef>
                  <a:buNone/>
                </a:pPr>
                <a:r>
                  <a:rPr lang="fr-BE" sz="1800" dirty="0" smtClean="0">
                    <a:solidFill>
                      <a:srgbClr val="7030A0"/>
                    </a:solidFill>
                  </a:rPr>
                  <a:t>Emotion </a:t>
                </a:r>
                <a:r>
                  <a:rPr lang="fr-BE" sz="1800" dirty="0" smtClean="0">
                    <a:solidFill>
                      <a:srgbClr val="7030A0"/>
                    </a:solidFill>
                    <a:latin typeface="Calibri" panose="020F0502020204030204" pitchFamily="34" charset="0"/>
                  </a:rPr>
                  <a:t>&gt; cognition (</a:t>
                </a:r>
                <a14:m>
                  <m:oMath xmlns:m="http://schemas.openxmlformats.org/officeDocument/2006/math">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=41.90,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=.003</m:t>
                    </m:r>
                    <m:r>
                      <a:rPr lang="fr-BE" sz="1800" b="0" i="0" smtClean="0">
                        <a:solidFill>
                          <a:srgbClr val="7030A0"/>
                        </a:solidFill>
                        <a:latin typeface="Cambria Math" panose="02040503050406030204" pitchFamily="18" charset="0"/>
                      </a:rPr>
                      <m:t>)</m:t>
                    </m:r>
                  </m:oMath>
                </a14:m>
                <a:endParaRPr lang="fr-BE" sz="1800" dirty="0" smtClean="0">
                  <a:solidFill>
                    <a:srgbClr val="7030A0"/>
                  </a:solidFill>
                </a:endParaRPr>
              </a:p>
              <a:p>
                <a:pPr marL="0" indent="0">
                  <a:spcBef>
                    <a:spcPts val="600"/>
                  </a:spcBef>
                  <a:buNone/>
                </a:pPr>
                <a:r>
                  <a:rPr lang="fr-BE" sz="1800" dirty="0" smtClean="0">
                    <a:solidFill>
                      <a:srgbClr val="7030A0"/>
                    </a:solidFill>
                  </a:rPr>
                  <a:t>Emotion et cognition </a:t>
                </a:r>
                <a:r>
                  <a:rPr lang="fr-BE" sz="1800" dirty="0" smtClean="0">
                    <a:solidFill>
                      <a:srgbClr val="7030A0"/>
                    </a:solidFill>
                    <a:latin typeface="Calibri" panose="020F0502020204030204" pitchFamily="34" charset="0"/>
                  </a:rPr>
                  <a:t>&gt; contrôle </a:t>
                </a:r>
                <a14:m>
                  <m:oMath xmlns:m="http://schemas.openxmlformats.org/officeDocument/2006/math">
                    <m:r>
                      <a:rPr lang="fr-BE" sz="1800" b="0" i="0" smtClean="0">
                        <a:solidFill>
                          <a:srgbClr val="7030A0"/>
                        </a:solidFill>
                        <a:latin typeface="Cambria Math" panose="02040503050406030204" pitchFamily="18" charset="0"/>
                      </a:rPr>
                      <m:t>(</m:t>
                    </m:r>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=19.9,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m:t>
                    </m:r>
                    <m:r>
                      <a:rPr lang="en-US" sz="1800" b="1" i="1">
                        <a:solidFill>
                          <a:srgbClr val="7030A0"/>
                        </a:solidFill>
                        <a:latin typeface="Cambria Math" panose="02040503050406030204" pitchFamily="18" charset="0"/>
                      </a:rPr>
                      <m:t>.</m:t>
                    </m:r>
                    <m:r>
                      <a:rPr lang="en-US" sz="1800" b="1" i="1">
                        <a:solidFill>
                          <a:srgbClr val="7030A0"/>
                        </a:solidFill>
                        <a:latin typeface="Cambria Math" panose="02040503050406030204" pitchFamily="18" charset="0"/>
                      </a:rPr>
                      <m:t>𝟎𝟓𝟔</m:t>
                    </m:r>
                    <m:r>
                      <a:rPr lang="en-US" sz="1800" b="1" i="1">
                        <a:solidFill>
                          <a:srgbClr val="7030A0"/>
                        </a:solidFill>
                        <a:latin typeface="Cambria Math" panose="02040503050406030204" pitchFamily="18" charset="0"/>
                      </a:rPr>
                      <m:t> </m:t>
                    </m:r>
                    <m:r>
                      <a:rPr lang="en-US" sz="1800" i="1">
                        <a:solidFill>
                          <a:srgbClr val="7030A0"/>
                        </a:solidFill>
                        <a:latin typeface="Cambria Math" panose="02040503050406030204" pitchFamily="18" charset="0"/>
                      </a:rPr>
                      <m:t>)</m:t>
                    </m:r>
                  </m:oMath>
                </a14:m>
                <a:endParaRPr lang="fr-BE" sz="1800" dirty="0" smtClean="0">
                  <a:solidFill>
                    <a:srgbClr val="7030A0"/>
                  </a:solidFill>
                </a:endParaRPr>
              </a:p>
              <a:p>
                <a:pPr marL="0" indent="0">
                  <a:spcBef>
                    <a:spcPts val="600"/>
                  </a:spcBef>
                  <a:buNone/>
                </a:pPr>
                <a:r>
                  <a:rPr lang="fr-BE" sz="1800" dirty="0" smtClean="0">
                    <a:solidFill>
                      <a:srgbClr val="7030A0"/>
                    </a:solidFill>
                  </a:rPr>
                  <a:t>Emotion et cognition </a:t>
                </a:r>
                <a:r>
                  <a:rPr lang="fr-BE" sz="1800" dirty="0" smtClean="0">
                    <a:solidFill>
                      <a:srgbClr val="7030A0"/>
                    </a:solidFill>
                    <a:latin typeface="Calibri" panose="020F0502020204030204" pitchFamily="34" charset="0"/>
                  </a:rPr>
                  <a:t>&gt; cognition (</a:t>
                </a:r>
                <a14:m>
                  <m:oMath xmlns:m="http://schemas.openxmlformats.org/officeDocument/2006/math">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=21.46,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=.032)</m:t>
                    </m:r>
                  </m:oMath>
                </a14:m>
                <a:endParaRPr lang="fr-BE" sz="1800" dirty="0" smtClean="0">
                  <a:solidFill>
                    <a:srgbClr val="7030A0"/>
                  </a:solidFill>
                </a:endParaRPr>
              </a:p>
              <a:p>
                <a:pPr marL="0" indent="0">
                  <a:spcBef>
                    <a:spcPts val="600"/>
                  </a:spcBef>
                  <a:buNone/>
                </a:pPr>
                <a:endParaRPr lang="fr-BE" sz="1800" dirty="0" smtClean="0"/>
              </a:p>
              <a:p>
                <a:pPr marL="0" indent="0">
                  <a:spcBef>
                    <a:spcPts val="600"/>
                  </a:spcBef>
                  <a:buNone/>
                </a:pPr>
                <a:endParaRPr lang="fr-BE" dirty="0"/>
              </a:p>
            </p:txBody>
          </p:sp>
        </mc:Choice>
        <mc:Fallback xmlns="">
          <p:sp>
            <p:nvSpPr>
              <p:cNvPr id="4" name="Espace réservé du contenu 3"/>
              <p:cNvSpPr>
                <a:spLocks noGrp="1" noRot="1" noChangeAspect="1" noMove="1" noResize="1" noEditPoints="1" noAdjustHandles="1" noChangeArrowheads="1" noChangeShapeType="1" noTextEdit="1"/>
              </p:cNvSpPr>
              <p:nvPr>
                <p:ph sz="half" idx="2"/>
              </p:nvPr>
            </p:nvSpPr>
            <p:spPr>
              <a:xfrm>
                <a:off x="6281883" y="1428750"/>
                <a:ext cx="5781674" cy="2143125"/>
              </a:xfrm>
              <a:blipFill>
                <a:blip r:embed="rId3"/>
                <a:stretch>
                  <a:fillRect l="-2529" t="-2841"/>
                </a:stretch>
              </a:blipFill>
            </p:spPr>
            <p:txBody>
              <a:bodyPr/>
              <a:lstStyle/>
              <a:p>
                <a:r>
                  <a:rPr lang="fr-BE">
                    <a:noFill/>
                  </a:rPr>
                  <a:t> </a:t>
                </a:r>
              </a:p>
            </p:txBody>
          </p:sp>
        </mc:Fallback>
      </mc:AlternateContent>
      <p:sp>
        <p:nvSpPr>
          <p:cNvPr id="5" name="Titre 1"/>
          <p:cNvSpPr>
            <a:spLocks noGrp="1"/>
          </p:cNvSpPr>
          <p:nvPr>
            <p:ph type="title"/>
          </p:nvPr>
        </p:nvSpPr>
        <p:spPr>
          <a:xfrm>
            <a:off x="1104900" y="419100"/>
            <a:ext cx="9980682" cy="676275"/>
          </a:xfrm>
        </p:spPr>
        <p:txBody>
          <a:bodyPr/>
          <a:lstStyle/>
          <a:p>
            <a:r>
              <a:rPr lang="fr-BE" dirty="0" smtClean="0"/>
              <a:t>4. Résultats</a:t>
            </a:r>
            <a:endParaRPr lang="fr-BE" dirty="0"/>
          </a:p>
        </p:txBody>
      </p:sp>
      <p:pic>
        <p:nvPicPr>
          <p:cNvPr id="6" name="Image 5"/>
          <p:cNvPicPr/>
          <p:nvPr/>
        </p:nvPicPr>
        <p:blipFill>
          <a:blip r:embed="rId4">
            <a:extLst>
              <a:ext uri="{28A0092B-C50C-407E-A947-70E740481C1C}">
                <a14:useLocalDpi xmlns:a14="http://schemas.microsoft.com/office/drawing/2010/main" val="0"/>
              </a:ext>
            </a:extLst>
          </a:blip>
          <a:srcRect/>
          <a:stretch>
            <a:fillRect/>
          </a:stretch>
        </p:blipFill>
        <p:spPr bwMode="auto">
          <a:xfrm>
            <a:off x="675958" y="3201882"/>
            <a:ext cx="4295775" cy="3419476"/>
          </a:xfrm>
          <a:prstGeom prst="rect">
            <a:avLst/>
          </a:prstGeom>
          <a:noFill/>
          <a:ln>
            <a:noFill/>
          </a:ln>
        </p:spPr>
      </p:pic>
      <p:pic>
        <p:nvPicPr>
          <p:cNvPr id="7" name="Image 6"/>
          <p:cNvPicPr/>
          <p:nvPr/>
        </p:nvPicPr>
        <p:blipFill>
          <a:blip r:embed="rId5">
            <a:extLst>
              <a:ext uri="{28A0092B-C50C-407E-A947-70E740481C1C}">
                <a14:useLocalDpi xmlns:a14="http://schemas.microsoft.com/office/drawing/2010/main" val="0"/>
              </a:ext>
            </a:extLst>
          </a:blip>
          <a:srcRect/>
          <a:stretch>
            <a:fillRect/>
          </a:stretch>
        </p:blipFill>
        <p:spPr bwMode="auto">
          <a:xfrm>
            <a:off x="7299557" y="3257990"/>
            <a:ext cx="4601209" cy="3537585"/>
          </a:xfrm>
          <a:prstGeom prst="rect">
            <a:avLst/>
          </a:prstGeom>
          <a:noFill/>
          <a:ln>
            <a:noFill/>
          </a:ln>
        </p:spPr>
      </p:pic>
      <p:sp>
        <p:nvSpPr>
          <p:cNvPr id="8" name="ZoneTexte 7"/>
          <p:cNvSpPr txBox="1"/>
          <p:nvPr/>
        </p:nvSpPr>
        <p:spPr>
          <a:xfrm>
            <a:off x="4032886" y="6467470"/>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spTree>
    <p:extLst>
      <p:ext uri="{BB962C8B-B14F-4D97-AF65-F5344CB8AC3E}">
        <p14:creationId xmlns:p14="http://schemas.microsoft.com/office/powerpoint/2010/main" val="2165832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2000"/>
                                        <p:tgtEl>
                                          <p:spTgt spid="3">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amond(in)">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diamond(in)">
                                      <p:cBhvr>
                                        <p:cTn id="35" dur="2000"/>
                                        <p:tgtEl>
                                          <p:spTgt spid="4">
                                            <p:txEl>
                                              <p:pRg st="0" end="0"/>
                                            </p:txEl>
                                          </p:spTgt>
                                        </p:tgtEl>
                                      </p:cBhvr>
                                    </p:animEffect>
                                  </p:childTnLst>
                                </p:cTn>
                              </p:par>
                              <p:par>
                                <p:cTn id="36" presetID="8" presetClass="entr" presetSubtype="16" fill="hold" nodeType="with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diamond(in)">
                                      <p:cBhvr>
                                        <p:cTn id="38" dur="2000"/>
                                        <p:tgtEl>
                                          <p:spTgt spid="4">
                                            <p:txEl>
                                              <p:pRg st="1" end="1"/>
                                            </p:txEl>
                                          </p:spTgt>
                                        </p:tgtEl>
                                      </p:cBhvr>
                                    </p:animEffect>
                                  </p:childTnLst>
                                </p:cTn>
                              </p:par>
                              <p:par>
                                <p:cTn id="39" presetID="8" presetClass="entr" presetSubtype="16" fill="hold" nodeType="with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diamond(in)">
                                      <p:cBhvr>
                                        <p:cTn id="41" dur="2000"/>
                                        <p:tgtEl>
                                          <p:spTgt spid="4">
                                            <p:txEl>
                                              <p:pRg st="2" end="2"/>
                                            </p:txEl>
                                          </p:spTgt>
                                        </p:tgtEl>
                                      </p:cBhvr>
                                    </p:animEffect>
                                  </p:childTnLst>
                                </p:cTn>
                              </p:par>
                              <p:par>
                                <p:cTn id="42" presetID="8" presetClass="entr" presetSubtype="16" fill="hold" nodeType="with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animEffect transition="in" filter="diamond(in)">
                                      <p:cBhvr>
                                        <p:cTn id="44" dur="2000"/>
                                        <p:tgtEl>
                                          <p:spTgt spid="4">
                                            <p:txEl>
                                              <p:pRg st="3" end="3"/>
                                            </p:txEl>
                                          </p:spTgt>
                                        </p:tgtEl>
                                      </p:cBhvr>
                                    </p:animEffect>
                                  </p:childTnLst>
                                </p:cTn>
                              </p:par>
                              <p:par>
                                <p:cTn id="45" presetID="8" presetClass="entr" presetSubtype="16" fill="hold" nodeType="with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diamond(in)">
                                      <p:cBhvr>
                                        <p:cTn id="47" dur="2000"/>
                                        <p:tgtEl>
                                          <p:spTgt spid="4">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animEffect transition="in" filter="fade">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457200" y="1408212"/>
                <a:ext cx="5943600" cy="1685925"/>
              </a:xfrm>
            </p:spPr>
            <p:txBody>
              <a:bodyPr>
                <a:noAutofit/>
              </a:bodyPr>
              <a:lstStyle/>
              <a:p>
                <a:pPr>
                  <a:spcBef>
                    <a:spcPts val="600"/>
                  </a:spcBef>
                </a:pPr>
                <a:r>
                  <a:rPr lang="fr-BE" sz="2400" b="1" dirty="0" smtClean="0"/>
                  <a:t>Ennui</a:t>
                </a:r>
              </a:p>
              <a:p>
                <a:pPr marL="0" indent="0">
                  <a:spcBef>
                    <a:spcPts val="600"/>
                  </a:spcBef>
                  <a:buNone/>
                </a:pPr>
                <a:r>
                  <a:rPr lang="fr-BE" dirty="0" smtClean="0"/>
                  <a:t>Emotion </a:t>
                </a:r>
                <a:r>
                  <a:rPr lang="fr-BE" dirty="0" smtClean="0">
                    <a:latin typeface="Calibri" panose="020F0502020204030204" pitchFamily="34" charset="0"/>
                  </a:rPr>
                  <a:t>&lt; cognition </a:t>
                </a:r>
                <a14:m>
                  <m:oMath xmlns:m="http://schemas.openxmlformats.org/officeDocument/2006/math">
                    <m:d>
                      <m:dPr>
                        <m:ctrlPr>
                          <a:rPr lang="fr-BE" i="1">
                            <a:latin typeface="Cambria Math" panose="02040503050406030204" pitchFamily="18" charset="0"/>
                          </a:rPr>
                        </m:ctrlPr>
                      </m:dPr>
                      <m:e>
                        <m:r>
                          <a:rPr lang="en-US" i="1">
                            <a:latin typeface="Cambria Math" panose="02040503050406030204" pitchFamily="18" charset="0"/>
                          </a:rPr>
                          <m:t>𝑀𝐷</m:t>
                        </m:r>
                        <m:r>
                          <a:rPr lang="en-US" i="1">
                            <a:latin typeface="Cambria Math" panose="02040503050406030204" pitchFamily="18" charset="0"/>
                          </a:rPr>
                          <m:t>=−23.63, </m:t>
                        </m:r>
                        <m:r>
                          <a:rPr lang="en-US" i="1">
                            <a:latin typeface="Cambria Math" panose="02040503050406030204" pitchFamily="18" charset="0"/>
                          </a:rPr>
                          <m:t>𝑝</m:t>
                        </m:r>
                        <m:r>
                          <a:rPr lang="en-US" i="1">
                            <a:latin typeface="Cambria Math" panose="02040503050406030204" pitchFamily="18" charset="0"/>
                          </a:rPr>
                          <m:t>=.042</m:t>
                        </m:r>
                      </m:e>
                    </m:d>
                  </m:oMath>
                </a14:m>
                <a:r>
                  <a:rPr lang="en-US" dirty="0"/>
                  <a:t> </a:t>
                </a:r>
                <a:endParaRPr lang="fr-BE" dirty="0" smtClean="0"/>
              </a:p>
              <a:p>
                <a:pPr marL="0" indent="0">
                  <a:spcBef>
                    <a:spcPts val="600"/>
                  </a:spcBef>
                  <a:buNone/>
                </a:pPr>
                <a:r>
                  <a:rPr lang="fr-BE" dirty="0" smtClean="0"/>
                  <a:t>Emotion </a:t>
                </a:r>
                <a:r>
                  <a:rPr lang="fr-BE" dirty="0" smtClean="0">
                    <a:latin typeface="Calibri" panose="020F0502020204030204" pitchFamily="34" charset="0"/>
                  </a:rPr>
                  <a:t>&lt; contrôle </a:t>
                </a:r>
                <a14:m>
                  <m:oMath xmlns:m="http://schemas.openxmlformats.org/officeDocument/2006/math">
                    <m:d>
                      <m:dPr>
                        <m:ctrlPr>
                          <a:rPr lang="fr-BE" i="1">
                            <a:latin typeface="Cambria Math" panose="02040503050406030204" pitchFamily="18" charset="0"/>
                          </a:rPr>
                        </m:ctrlPr>
                      </m:dPr>
                      <m:e>
                        <m:r>
                          <a:rPr lang="en-US" i="1">
                            <a:latin typeface="Cambria Math" panose="02040503050406030204" pitchFamily="18" charset="0"/>
                          </a:rPr>
                          <m:t>𝑀𝐷</m:t>
                        </m:r>
                        <m:r>
                          <a:rPr lang="en-US" i="1">
                            <a:latin typeface="Cambria Math" panose="02040503050406030204" pitchFamily="18" charset="0"/>
                          </a:rPr>
                          <m:t>=−22.90, </m:t>
                        </m:r>
                        <m:r>
                          <a:rPr lang="en-US" i="1">
                            <a:latin typeface="Cambria Math" panose="02040503050406030204" pitchFamily="18" charset="0"/>
                          </a:rPr>
                          <m:t>𝑝</m:t>
                        </m:r>
                        <m:r>
                          <a:rPr lang="en-US" i="1">
                            <a:latin typeface="Cambria Math" panose="02040503050406030204" pitchFamily="18" charset="0"/>
                          </a:rPr>
                          <m:t>=</m:t>
                        </m:r>
                        <m:r>
                          <a:rPr lang="en-US" b="1" i="1">
                            <a:latin typeface="Cambria Math" panose="02040503050406030204" pitchFamily="18" charset="0"/>
                          </a:rPr>
                          <m:t>.</m:t>
                        </m:r>
                        <m:r>
                          <a:rPr lang="en-US" b="1" i="1">
                            <a:latin typeface="Cambria Math" panose="02040503050406030204" pitchFamily="18" charset="0"/>
                          </a:rPr>
                          <m:t>𝟎𝟓𝟖</m:t>
                        </m:r>
                      </m:e>
                    </m:d>
                  </m:oMath>
                </a14:m>
                <a:endParaRPr lang="fr-BE" dirty="0" smtClean="0"/>
              </a:p>
              <a:p>
                <a:pPr marL="0" indent="0">
                  <a:spcBef>
                    <a:spcPts val="600"/>
                  </a:spcBef>
                  <a:buNone/>
                </a:pPr>
                <a:r>
                  <a:rPr lang="fr-BE" dirty="0" smtClean="0"/>
                  <a:t>Emotion et cognition </a:t>
                </a:r>
                <a:r>
                  <a:rPr lang="fr-BE" dirty="0" smtClean="0">
                    <a:latin typeface="Calibri" panose="020F0502020204030204" pitchFamily="34" charset="0"/>
                  </a:rPr>
                  <a:t>&lt; cognition </a:t>
                </a:r>
                <a14:m>
                  <m:oMath xmlns:m="http://schemas.openxmlformats.org/officeDocument/2006/math">
                    <m:d>
                      <m:dPr>
                        <m:ctrlPr>
                          <a:rPr lang="fr-BE" i="1">
                            <a:latin typeface="Cambria Math" panose="02040503050406030204" pitchFamily="18" charset="0"/>
                          </a:rPr>
                        </m:ctrlPr>
                      </m:dPr>
                      <m:e>
                        <m:r>
                          <a:rPr lang="en-US" i="1">
                            <a:latin typeface="Cambria Math" panose="02040503050406030204" pitchFamily="18" charset="0"/>
                          </a:rPr>
                          <m:t>𝑀𝐷</m:t>
                        </m:r>
                        <m:r>
                          <a:rPr lang="en-US" i="1">
                            <a:latin typeface="Cambria Math" panose="02040503050406030204" pitchFamily="18" charset="0"/>
                          </a:rPr>
                          <m:t>=−17.86, </m:t>
                        </m:r>
                        <m:r>
                          <a:rPr lang="en-US" i="1">
                            <a:latin typeface="Cambria Math" panose="02040503050406030204" pitchFamily="18" charset="0"/>
                          </a:rPr>
                          <m:t>𝑝</m:t>
                        </m:r>
                        <m:r>
                          <a:rPr lang="en-US" i="1">
                            <a:latin typeface="Cambria Math" panose="02040503050406030204" pitchFamily="18" charset="0"/>
                          </a:rPr>
                          <m:t>=.041</m:t>
                        </m:r>
                      </m:e>
                    </m:d>
                  </m:oMath>
                </a14:m>
                <a:endParaRPr lang="fr-BE" dirty="0"/>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457200" y="1408212"/>
                <a:ext cx="5943600" cy="1685925"/>
              </a:xfrm>
              <a:blipFill rotWithShape="0">
                <a:blip r:embed="rId2"/>
                <a:stretch>
                  <a:fillRect l="-2872" t="-5054" b="-494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Espace réservé du contenu 3"/>
              <p:cNvSpPr>
                <a:spLocks noGrp="1"/>
              </p:cNvSpPr>
              <p:nvPr>
                <p:ph sz="half" idx="2"/>
              </p:nvPr>
            </p:nvSpPr>
            <p:spPr>
              <a:xfrm>
                <a:off x="6400800" y="1408212"/>
                <a:ext cx="5543550" cy="4571999"/>
              </a:xfrm>
            </p:spPr>
            <p:txBody>
              <a:bodyPr>
                <a:normAutofit/>
              </a:bodyPr>
              <a:lstStyle/>
              <a:p>
                <a:r>
                  <a:rPr lang="fr-BE" sz="2400" b="1" dirty="0" smtClean="0"/>
                  <a:t>Frustration</a:t>
                </a:r>
              </a:p>
              <a:p>
                <a:pPr marL="0" indent="0">
                  <a:buNone/>
                </a:pPr>
                <a:r>
                  <a:rPr lang="en-US" dirty="0" smtClean="0"/>
                  <a:t>Emotion </a:t>
                </a:r>
                <a:r>
                  <a:rPr lang="en-US" dirty="0" smtClean="0">
                    <a:latin typeface="Calibri" panose="020F0502020204030204" pitchFamily="34" charset="0"/>
                  </a:rPr>
                  <a:t>&lt; </a:t>
                </a:r>
                <a:r>
                  <a:rPr lang="en-US" dirty="0" err="1" smtClean="0">
                    <a:latin typeface="Calibri" panose="020F0502020204030204" pitchFamily="34" charset="0"/>
                  </a:rPr>
                  <a:t>contrôle</a:t>
                </a:r>
                <a:r>
                  <a:rPr lang="en-US" dirty="0" smtClean="0">
                    <a:latin typeface="Calibri" panose="020F0502020204030204" pitchFamily="34" charset="0"/>
                  </a:rPr>
                  <a:t> </a:t>
                </a:r>
                <a14:m>
                  <m:oMath xmlns:m="http://schemas.openxmlformats.org/officeDocument/2006/math">
                    <m:d>
                      <m:dPr>
                        <m:ctrlPr>
                          <a:rPr lang="fr-BE" i="1">
                            <a:latin typeface="Cambria Math" panose="02040503050406030204" pitchFamily="18" charset="0"/>
                          </a:rPr>
                        </m:ctrlPr>
                      </m:dPr>
                      <m:e>
                        <m:r>
                          <a:rPr lang="en-US" i="1">
                            <a:latin typeface="Cambria Math" panose="02040503050406030204" pitchFamily="18" charset="0"/>
                          </a:rPr>
                          <m:t>𝑀𝐷</m:t>
                        </m:r>
                        <m:r>
                          <a:rPr lang="en-US" i="1">
                            <a:latin typeface="Cambria Math" panose="02040503050406030204" pitchFamily="18" charset="0"/>
                          </a:rPr>
                          <m:t>=−28.4, </m:t>
                        </m:r>
                        <m:r>
                          <a:rPr lang="en-US" i="1">
                            <a:latin typeface="Cambria Math" panose="02040503050406030204" pitchFamily="18" charset="0"/>
                          </a:rPr>
                          <m:t>𝑝</m:t>
                        </m:r>
                        <m:r>
                          <a:rPr lang="en-US" i="1">
                            <a:latin typeface="Cambria Math" panose="02040503050406030204" pitchFamily="18" charset="0"/>
                          </a:rPr>
                          <m:t>=.025</m:t>
                        </m:r>
                      </m:e>
                    </m:d>
                  </m:oMath>
                </a14:m>
                <a:r>
                  <a:rPr lang="en-US" dirty="0"/>
                  <a:t> </a:t>
                </a:r>
                <a:r>
                  <a:rPr lang="en-US" dirty="0" smtClean="0"/>
                  <a:t>Cognition </a:t>
                </a:r>
                <a:r>
                  <a:rPr lang="en-US" dirty="0" smtClean="0">
                    <a:latin typeface="Calibri" panose="020F0502020204030204" pitchFamily="34" charset="0"/>
                  </a:rPr>
                  <a:t>&lt; </a:t>
                </a:r>
                <a:r>
                  <a:rPr lang="en-US" dirty="0" err="1" smtClean="0">
                    <a:latin typeface="Calibri" panose="020F0502020204030204" pitchFamily="34" charset="0"/>
                  </a:rPr>
                  <a:t>contrôle</a:t>
                </a:r>
                <a:r>
                  <a:rPr lang="en-US" dirty="0" smtClean="0">
                    <a:latin typeface="Calibri" panose="020F0502020204030204" pitchFamily="34" charset="0"/>
                  </a:rPr>
                  <a:t> </a:t>
                </a:r>
                <a14:m>
                  <m:oMath xmlns:m="http://schemas.openxmlformats.org/officeDocument/2006/math">
                    <m:d>
                      <m:dPr>
                        <m:ctrlPr>
                          <a:rPr lang="fr-BE" i="1">
                            <a:latin typeface="Cambria Math" panose="02040503050406030204" pitchFamily="18" charset="0"/>
                          </a:rPr>
                        </m:ctrlPr>
                      </m:dPr>
                      <m:e>
                        <m:r>
                          <a:rPr lang="en-US" i="1">
                            <a:latin typeface="Cambria Math" panose="02040503050406030204" pitchFamily="18" charset="0"/>
                          </a:rPr>
                          <m:t>𝑀𝐷</m:t>
                        </m:r>
                        <m:r>
                          <a:rPr lang="en-US" i="1">
                            <a:latin typeface="Cambria Math" panose="02040503050406030204" pitchFamily="18" charset="0"/>
                          </a:rPr>
                          <m:t>=−24.87, </m:t>
                        </m:r>
                        <m:r>
                          <a:rPr lang="en-US" i="1">
                            <a:latin typeface="Cambria Math" panose="02040503050406030204" pitchFamily="18" charset="0"/>
                          </a:rPr>
                          <m:t>𝑝</m:t>
                        </m:r>
                        <m:r>
                          <a:rPr lang="en-US" i="1">
                            <a:latin typeface="Cambria Math" panose="02040503050406030204" pitchFamily="18" charset="0"/>
                          </a:rPr>
                          <m:t>=.011</m:t>
                        </m:r>
                      </m:e>
                    </m:d>
                  </m:oMath>
                </a14:m>
                <a:endParaRPr lang="fr-BE" dirty="0"/>
              </a:p>
            </p:txBody>
          </p:sp>
        </mc:Choice>
        <mc:Fallback xmlns="">
          <p:sp>
            <p:nvSpPr>
              <p:cNvPr id="4" name="Espace réservé du contenu 3"/>
              <p:cNvSpPr>
                <a:spLocks noGrp="1" noRot="1" noChangeAspect="1" noMove="1" noResize="1" noEditPoints="1" noAdjustHandles="1" noChangeArrowheads="1" noChangeShapeType="1" noTextEdit="1"/>
              </p:cNvSpPr>
              <p:nvPr>
                <p:ph sz="half" idx="2"/>
              </p:nvPr>
            </p:nvSpPr>
            <p:spPr>
              <a:xfrm>
                <a:off x="6400800" y="1408212"/>
                <a:ext cx="5543550" cy="4571999"/>
              </a:xfrm>
              <a:blipFill rotWithShape="0">
                <a:blip r:embed="rId3"/>
                <a:stretch>
                  <a:fillRect l="-3080" t="-1867"/>
                </a:stretch>
              </a:blipFill>
            </p:spPr>
            <p:txBody>
              <a:bodyPr/>
              <a:lstStyle/>
              <a:p>
                <a:r>
                  <a:rPr lang="fr-FR">
                    <a:noFill/>
                  </a:rPr>
                  <a:t> </a:t>
                </a:r>
              </a:p>
            </p:txBody>
          </p:sp>
        </mc:Fallback>
      </mc:AlternateContent>
      <p:sp>
        <p:nvSpPr>
          <p:cNvPr id="5" name="Titre 1"/>
          <p:cNvSpPr>
            <a:spLocks noGrp="1"/>
          </p:cNvSpPr>
          <p:nvPr>
            <p:ph type="title"/>
          </p:nvPr>
        </p:nvSpPr>
        <p:spPr>
          <a:xfrm>
            <a:off x="1104900" y="419100"/>
            <a:ext cx="9980682" cy="676275"/>
          </a:xfrm>
        </p:spPr>
        <p:txBody>
          <a:bodyPr/>
          <a:lstStyle/>
          <a:p>
            <a:r>
              <a:rPr lang="fr-BE" dirty="0" smtClean="0"/>
              <a:t>4. Résultats</a:t>
            </a:r>
            <a:endParaRPr lang="fr-BE" dirty="0"/>
          </a:p>
        </p:txBody>
      </p:sp>
      <p:pic>
        <p:nvPicPr>
          <p:cNvPr id="6" name="Image 5"/>
          <p:cNvPicPr/>
          <p:nvPr/>
        </p:nvPicPr>
        <p:blipFill>
          <a:blip r:embed="rId4">
            <a:extLst>
              <a:ext uri="{28A0092B-C50C-407E-A947-70E740481C1C}">
                <a14:useLocalDpi xmlns:a14="http://schemas.microsoft.com/office/drawing/2010/main" val="0"/>
              </a:ext>
            </a:extLst>
          </a:blip>
          <a:srcRect/>
          <a:stretch>
            <a:fillRect/>
          </a:stretch>
        </p:blipFill>
        <p:spPr bwMode="auto">
          <a:xfrm>
            <a:off x="704850" y="3094137"/>
            <a:ext cx="4572000" cy="3390900"/>
          </a:xfrm>
          <a:prstGeom prst="rect">
            <a:avLst/>
          </a:prstGeom>
          <a:noFill/>
          <a:ln>
            <a:noFill/>
          </a:ln>
        </p:spPr>
      </p:pic>
      <p:sp>
        <p:nvSpPr>
          <p:cNvPr id="7" name="ZoneTexte 6"/>
          <p:cNvSpPr txBox="1"/>
          <p:nvPr/>
        </p:nvSpPr>
        <p:spPr>
          <a:xfrm>
            <a:off x="4285491" y="6485036"/>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pic>
        <p:nvPicPr>
          <p:cNvPr id="10" name="Image 9"/>
          <p:cNvPicPr/>
          <p:nvPr/>
        </p:nvPicPr>
        <p:blipFill>
          <a:blip r:embed="rId5">
            <a:extLst>
              <a:ext uri="{28A0092B-C50C-407E-A947-70E740481C1C}">
                <a14:useLocalDpi xmlns:a14="http://schemas.microsoft.com/office/drawing/2010/main" val="0"/>
              </a:ext>
            </a:extLst>
          </a:blip>
          <a:srcRect/>
          <a:stretch>
            <a:fillRect/>
          </a:stretch>
        </p:blipFill>
        <p:spPr bwMode="auto">
          <a:xfrm>
            <a:off x="6400800" y="2735579"/>
            <a:ext cx="5056187" cy="3130331"/>
          </a:xfrm>
          <a:prstGeom prst="rect">
            <a:avLst/>
          </a:prstGeom>
          <a:noFill/>
          <a:ln>
            <a:noFill/>
          </a:ln>
        </p:spPr>
      </p:pic>
    </p:spTree>
    <p:extLst>
      <p:ext uri="{BB962C8B-B14F-4D97-AF65-F5344CB8AC3E}">
        <p14:creationId xmlns:p14="http://schemas.microsoft.com/office/powerpoint/2010/main" val="1535119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diamond(in)">
                                      <p:cBhvr>
                                        <p:cTn id="32" dur="2000"/>
                                        <p:tgtEl>
                                          <p:spTgt spid="4">
                                            <p:txEl>
                                              <p:pRg st="0" end="0"/>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diamond(in)">
                                      <p:cBhvr>
                                        <p:cTn id="35" dur="2000"/>
                                        <p:tgtEl>
                                          <p:spTgt spid="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267855" y="1600200"/>
                <a:ext cx="6195290" cy="4571999"/>
              </a:xfrm>
            </p:spPr>
            <p:txBody>
              <a:bodyPr>
                <a:noAutofit/>
              </a:bodyPr>
              <a:lstStyle/>
              <a:p>
                <a:r>
                  <a:rPr lang="fr-BE" sz="2400" b="1" dirty="0" smtClean="0"/>
                  <a:t>Relaxation attentionnelle brève</a:t>
                </a:r>
              </a:p>
              <a:p>
                <a:pPr marL="0" indent="0">
                  <a:spcBef>
                    <a:spcPts val="600"/>
                  </a:spcBef>
                  <a:spcAft>
                    <a:spcPts val="600"/>
                  </a:spcAft>
                  <a:buNone/>
                </a:pPr>
                <a:r>
                  <a:rPr lang="en-US" sz="2400" dirty="0" smtClean="0">
                    <a:solidFill>
                      <a:srgbClr val="00B050"/>
                    </a:solidFill>
                  </a:rPr>
                  <a:t>Emotion et cognition</a:t>
                </a:r>
                <a:r>
                  <a:rPr lang="en-US" sz="2400" dirty="0">
                    <a:solidFill>
                      <a:srgbClr val="00B050"/>
                    </a:solidFill>
                  </a:rPr>
                  <a:t> </a:t>
                </a:r>
                <a:r>
                  <a:rPr lang="en-US" sz="2400" dirty="0" smtClean="0">
                    <a:solidFill>
                      <a:srgbClr val="00B050"/>
                    </a:solidFill>
                    <a:latin typeface="Calibri" panose="020F0502020204030204" pitchFamily="34" charset="0"/>
                  </a:rPr>
                  <a:t>&gt;</a:t>
                </a:r>
                <a:r>
                  <a:rPr lang="en-US" sz="2400" dirty="0" smtClean="0">
                    <a:solidFill>
                      <a:srgbClr val="00B050"/>
                    </a:solidFill>
                  </a:rPr>
                  <a:t> </a:t>
                </a:r>
                <a:r>
                  <a:rPr lang="en-US" sz="2400" dirty="0" err="1" smtClean="0">
                    <a:solidFill>
                      <a:srgbClr val="00B050"/>
                    </a:solidFill>
                  </a:rPr>
                  <a:t>contrôle</a:t>
                </a:r>
                <a:r>
                  <a:rPr lang="en-US" sz="2400" dirty="0" smtClean="0">
                    <a:solidFill>
                      <a:srgbClr val="00B050"/>
                    </a:solidFill>
                  </a:rPr>
                  <a:t> (</a:t>
                </a:r>
                <a14:m>
                  <m:oMath xmlns:m="http://schemas.openxmlformats.org/officeDocument/2006/math">
                    <m:r>
                      <a:rPr lang="en-US" sz="2400" i="1">
                        <a:solidFill>
                          <a:srgbClr val="00B050"/>
                        </a:solidFill>
                        <a:latin typeface="Cambria Math" panose="02040503050406030204" pitchFamily="18" charset="0"/>
                      </a:rPr>
                      <m:t>𝑀𝐷</m:t>
                    </m:r>
                    <m:r>
                      <a:rPr lang="en-US" sz="2400" i="1">
                        <a:solidFill>
                          <a:srgbClr val="00B050"/>
                        </a:solidFill>
                        <a:latin typeface="Cambria Math" panose="02040503050406030204" pitchFamily="18" charset="0"/>
                      </a:rPr>
                      <m:t>=21.70, </m:t>
                    </m:r>
                    <m:r>
                      <a:rPr lang="en-US" sz="2400" i="1">
                        <a:solidFill>
                          <a:srgbClr val="00B050"/>
                        </a:solidFill>
                        <a:latin typeface="Cambria Math" panose="02040503050406030204" pitchFamily="18" charset="0"/>
                      </a:rPr>
                      <m:t>𝑝</m:t>
                    </m:r>
                    <m:r>
                      <a:rPr lang="en-US" sz="2400" i="1">
                        <a:solidFill>
                          <a:srgbClr val="00B050"/>
                        </a:solidFill>
                        <a:latin typeface="Cambria Math" panose="02040503050406030204" pitchFamily="18" charset="0"/>
                      </a:rPr>
                      <m:t>=.001)</m:t>
                    </m:r>
                  </m:oMath>
                </a14:m>
                <a:endParaRPr lang="fr-BE" sz="2400" b="0" dirty="0" smtClean="0">
                  <a:solidFill>
                    <a:srgbClr val="00B050"/>
                  </a:solidFill>
                </a:endParaRPr>
              </a:p>
              <a:p>
                <a:pPr marL="0" indent="0">
                  <a:spcBef>
                    <a:spcPts val="600"/>
                  </a:spcBef>
                  <a:spcAft>
                    <a:spcPts val="600"/>
                  </a:spcAft>
                  <a:buNone/>
                </a:pPr>
                <a:r>
                  <a:rPr lang="en-US" sz="2400" dirty="0" smtClean="0">
                    <a:solidFill>
                      <a:srgbClr val="00B050"/>
                    </a:solidFill>
                  </a:rPr>
                  <a:t>Emotion et cognition </a:t>
                </a:r>
                <a:r>
                  <a:rPr lang="en-US" sz="2400" dirty="0" smtClean="0">
                    <a:solidFill>
                      <a:srgbClr val="00B050"/>
                    </a:solidFill>
                    <a:latin typeface="Calibri" panose="020F0502020204030204" pitchFamily="34" charset="0"/>
                  </a:rPr>
                  <a:t>&gt;</a:t>
                </a:r>
                <a:r>
                  <a:rPr lang="en-US" sz="2400" dirty="0" smtClean="0">
                    <a:solidFill>
                      <a:srgbClr val="00B050"/>
                    </a:solidFill>
                  </a:rPr>
                  <a:t> cognition (</a:t>
                </a:r>
                <a14:m>
                  <m:oMath xmlns:m="http://schemas.openxmlformats.org/officeDocument/2006/math">
                    <m:r>
                      <a:rPr lang="en-US" sz="2400" i="1">
                        <a:solidFill>
                          <a:srgbClr val="00B050"/>
                        </a:solidFill>
                        <a:latin typeface="Cambria Math" panose="02040503050406030204" pitchFamily="18" charset="0"/>
                      </a:rPr>
                      <m:t>𝑀𝐷</m:t>
                    </m:r>
                    <m:r>
                      <a:rPr lang="en-US" sz="2400" i="1">
                        <a:solidFill>
                          <a:srgbClr val="00B050"/>
                        </a:solidFill>
                        <a:latin typeface="Cambria Math" panose="02040503050406030204" pitchFamily="18" charset="0"/>
                      </a:rPr>
                      <m:t>=16.05, </m:t>
                    </m:r>
                    <m:r>
                      <a:rPr lang="en-US" sz="2400" i="1">
                        <a:solidFill>
                          <a:srgbClr val="00B050"/>
                        </a:solidFill>
                        <a:latin typeface="Cambria Math" panose="02040503050406030204" pitchFamily="18" charset="0"/>
                      </a:rPr>
                      <m:t>𝑝</m:t>
                    </m:r>
                    <m:r>
                      <a:rPr lang="en-US" sz="2400" i="1">
                        <a:solidFill>
                          <a:srgbClr val="00B050"/>
                        </a:solidFill>
                        <a:latin typeface="Cambria Math" panose="02040503050406030204" pitchFamily="18" charset="0"/>
                      </a:rPr>
                      <m:t>=.024)</m:t>
                    </m:r>
                  </m:oMath>
                </a14:m>
                <a:endParaRPr lang="fr-BE" sz="2400" b="0" dirty="0" smtClean="0">
                  <a:solidFill>
                    <a:srgbClr val="00B050"/>
                  </a:solidFill>
                </a:endParaRPr>
              </a:p>
              <a:p>
                <a:pPr marL="0" indent="0">
                  <a:spcBef>
                    <a:spcPts val="600"/>
                  </a:spcBef>
                  <a:spcAft>
                    <a:spcPts val="600"/>
                  </a:spcAft>
                  <a:buNone/>
                </a:pPr>
                <a:r>
                  <a:rPr lang="en-US" sz="2400" dirty="0" smtClean="0"/>
                  <a:t>Emotion et cognition </a:t>
                </a:r>
                <a:r>
                  <a:rPr lang="en-US" sz="2400" dirty="0" smtClean="0">
                    <a:latin typeface="Calibri" panose="020F0502020204030204" pitchFamily="34" charset="0"/>
                  </a:rPr>
                  <a:t>&gt; </a:t>
                </a:r>
                <a:r>
                  <a:rPr lang="en-US" sz="2400" dirty="0" smtClean="0"/>
                  <a:t>emotion</a:t>
                </a:r>
                <a:r>
                  <a:rPr lang="en-US" sz="2400" dirty="0"/>
                  <a:t> </a:t>
                </a:r>
                <a:r>
                  <a:rPr lang="en-US" sz="2400" dirty="0" smtClean="0"/>
                  <a:t>(</a:t>
                </a:r>
                <a14:m>
                  <m:oMath xmlns:m="http://schemas.openxmlformats.org/officeDocument/2006/math">
                    <m:r>
                      <a:rPr lang="en-US" sz="2400" i="1">
                        <a:latin typeface="Cambria Math" panose="02040503050406030204" pitchFamily="18" charset="0"/>
                      </a:rPr>
                      <m:t>𝑀𝐷</m:t>
                    </m:r>
                    <m:r>
                      <a:rPr lang="en-US" sz="2400" i="1">
                        <a:latin typeface="Cambria Math" panose="02040503050406030204" pitchFamily="18" charset="0"/>
                      </a:rPr>
                      <m:t>=25.59, </m:t>
                    </m:r>
                    <m:r>
                      <a:rPr lang="en-US" sz="2400" i="1">
                        <a:latin typeface="Cambria Math" panose="02040503050406030204" pitchFamily="18" charset="0"/>
                      </a:rPr>
                      <m:t>𝑝</m:t>
                    </m:r>
                    <m:r>
                      <a:rPr lang="en-US" sz="2400" i="1">
                        <a:latin typeface="Cambria Math" panose="02040503050406030204" pitchFamily="18" charset="0"/>
                      </a:rPr>
                      <m:t>=.007).</m:t>
                    </m:r>
                  </m:oMath>
                </a14:m>
                <a:r>
                  <a:rPr lang="en-US" sz="2400" dirty="0"/>
                  <a:t> </a:t>
                </a:r>
                <a:endParaRPr lang="en-US" sz="2400" dirty="0" smtClean="0"/>
              </a:p>
              <a:p>
                <a:pPr marL="0" indent="0">
                  <a:buNone/>
                </a:pPr>
                <a:endParaRPr lang="fr-BE" dirty="0"/>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267855" y="1600200"/>
                <a:ext cx="6195290" cy="4571999"/>
              </a:xfrm>
              <a:blipFill rotWithShape="0">
                <a:blip r:embed="rId2"/>
                <a:stretch>
                  <a:fillRect l="-3051" t="-1869"/>
                </a:stretch>
              </a:blipFill>
            </p:spPr>
            <p:txBody>
              <a:bodyPr/>
              <a:lstStyle/>
              <a:p>
                <a:r>
                  <a:rPr lang="fr-FR">
                    <a:noFill/>
                  </a:rPr>
                  <a:t> </a:t>
                </a:r>
              </a:p>
            </p:txBody>
          </p:sp>
        </mc:Fallback>
      </mc:AlternateContent>
      <p:sp>
        <p:nvSpPr>
          <p:cNvPr id="6" name="Titre 1"/>
          <p:cNvSpPr>
            <a:spLocks noGrp="1"/>
          </p:cNvSpPr>
          <p:nvPr>
            <p:ph type="title"/>
          </p:nvPr>
        </p:nvSpPr>
        <p:spPr>
          <a:xfrm>
            <a:off x="1104900" y="419100"/>
            <a:ext cx="9980682" cy="676275"/>
          </a:xfrm>
        </p:spPr>
        <p:txBody>
          <a:bodyPr/>
          <a:lstStyle/>
          <a:p>
            <a:r>
              <a:rPr lang="fr-BE" dirty="0" smtClean="0"/>
              <a:t>4. Résultats</a:t>
            </a:r>
            <a:endParaRPr lang="fr-BE" dirty="0"/>
          </a:p>
        </p:txBody>
      </p:sp>
      <p:sp>
        <p:nvSpPr>
          <p:cNvPr id="7" name="ZoneTexte 6"/>
          <p:cNvSpPr txBox="1"/>
          <p:nvPr/>
        </p:nvSpPr>
        <p:spPr>
          <a:xfrm>
            <a:off x="4210050" y="6369247"/>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pic>
        <p:nvPicPr>
          <p:cNvPr id="8" name="Espace réservé du contenu 7"/>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63145" y="1657581"/>
            <a:ext cx="5065782" cy="4149459"/>
          </a:xfrm>
          <a:prstGeom prst="rect">
            <a:avLst/>
          </a:prstGeom>
          <a:noFill/>
          <a:ln>
            <a:noFill/>
          </a:ln>
        </p:spPr>
      </p:pic>
    </p:spTree>
    <p:extLst>
      <p:ext uri="{BB962C8B-B14F-4D97-AF65-F5344CB8AC3E}">
        <p14:creationId xmlns:p14="http://schemas.microsoft.com/office/powerpoint/2010/main" val="2168546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sz="half" idx="1"/>
              </p:nvPr>
            </p:nvSpPr>
            <p:spPr>
              <a:xfrm>
                <a:off x="247650" y="1523538"/>
                <a:ext cx="6380884" cy="4648662"/>
              </a:xfrm>
            </p:spPr>
            <p:txBody>
              <a:bodyPr>
                <a:noAutofit/>
              </a:bodyPr>
              <a:lstStyle/>
              <a:p>
                <a:pPr>
                  <a:spcBef>
                    <a:spcPts val="600"/>
                  </a:spcBef>
                </a:pPr>
                <a:r>
                  <a:rPr lang="en-US" b="1" dirty="0" smtClean="0"/>
                  <a:t>Auto-persuasion de </a:t>
                </a:r>
                <a:r>
                  <a:rPr lang="en-US" b="1" dirty="0" err="1" smtClean="0"/>
                  <a:t>l’utilité</a:t>
                </a:r>
                <a:r>
                  <a:rPr lang="en-US" b="1" dirty="0" smtClean="0"/>
                  <a:t> de la </a:t>
                </a:r>
                <a:r>
                  <a:rPr lang="en-US" b="1" dirty="0" err="1" smtClean="0"/>
                  <a:t>tâche</a:t>
                </a:r>
                <a:endParaRPr lang="en-US" b="1" dirty="0" smtClean="0"/>
              </a:p>
              <a:p>
                <a:pPr marL="0" indent="0">
                  <a:spcBef>
                    <a:spcPts val="600"/>
                  </a:spcBef>
                  <a:buNone/>
                </a:pPr>
                <a:r>
                  <a:rPr lang="en-US" sz="1800" dirty="0" smtClean="0">
                    <a:solidFill>
                      <a:srgbClr val="7030A0"/>
                    </a:solidFill>
                  </a:rPr>
                  <a:t>Emotion et cognition </a:t>
                </a:r>
                <a:r>
                  <a:rPr lang="en-US" sz="1800" dirty="0" smtClean="0">
                    <a:solidFill>
                      <a:srgbClr val="7030A0"/>
                    </a:solidFill>
                    <a:latin typeface="Calibri" panose="020F0502020204030204" pitchFamily="34" charset="0"/>
                  </a:rPr>
                  <a:t>&gt; </a:t>
                </a:r>
                <a:r>
                  <a:rPr lang="en-US" sz="1800" dirty="0" err="1" smtClean="0">
                    <a:solidFill>
                      <a:srgbClr val="7030A0"/>
                    </a:solidFill>
                    <a:latin typeface="Calibri" panose="020F0502020204030204" pitchFamily="34" charset="0"/>
                  </a:rPr>
                  <a:t>contrôle</a:t>
                </a:r>
                <a:r>
                  <a:rPr lang="en-US" sz="1800" dirty="0" smtClean="0">
                    <a:solidFill>
                      <a:srgbClr val="7030A0"/>
                    </a:solidFill>
                    <a:latin typeface="Calibri" panose="020F0502020204030204" pitchFamily="34" charset="0"/>
                  </a:rPr>
                  <a:t> </a:t>
                </a:r>
                <a14:m>
                  <m:oMath xmlns:m="http://schemas.openxmlformats.org/officeDocument/2006/math">
                    <m:d>
                      <m:dPr>
                        <m:ctrlPr>
                          <a:rPr lang="fr-BE" sz="1800" i="1">
                            <a:solidFill>
                              <a:srgbClr val="7030A0"/>
                            </a:solidFill>
                            <a:latin typeface="Cambria Math" panose="02040503050406030204" pitchFamily="18" charset="0"/>
                          </a:rPr>
                        </m:ctrlPr>
                      </m:dPr>
                      <m:e>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=22.77,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=.038</m:t>
                        </m:r>
                      </m:e>
                    </m:d>
                    <m:r>
                      <a:rPr lang="en-US" sz="1800" i="1">
                        <a:solidFill>
                          <a:srgbClr val="7030A0"/>
                        </a:solidFill>
                        <a:latin typeface="Cambria Math" panose="02040503050406030204" pitchFamily="18" charset="0"/>
                      </a:rPr>
                      <m:t> </m:t>
                    </m:r>
                  </m:oMath>
                </a14:m>
                <a:endParaRPr lang="fr-BE" sz="1800" dirty="0" smtClean="0">
                  <a:solidFill>
                    <a:srgbClr val="7030A0"/>
                  </a:solidFill>
                  <a:latin typeface="Calibri" panose="020F0502020204030204" pitchFamily="34" charset="0"/>
                </a:endParaRPr>
              </a:p>
              <a:p>
                <a:pPr marL="0" indent="0">
                  <a:spcBef>
                    <a:spcPts val="600"/>
                  </a:spcBef>
                  <a:buNone/>
                </a:pPr>
                <a:r>
                  <a:rPr lang="en-US" sz="1800" dirty="0" smtClean="0">
                    <a:solidFill>
                      <a:srgbClr val="7030A0"/>
                    </a:solidFill>
                  </a:rPr>
                  <a:t>Emotion et cognition </a:t>
                </a:r>
                <a:r>
                  <a:rPr lang="en-US" sz="1800" dirty="0">
                    <a:solidFill>
                      <a:srgbClr val="7030A0"/>
                    </a:solidFill>
                    <a:latin typeface="Calibri" panose="020F0502020204030204" pitchFamily="34" charset="0"/>
                  </a:rPr>
                  <a:t>&gt;  </a:t>
                </a:r>
                <a:r>
                  <a:rPr lang="en-US" sz="1800" dirty="0" smtClean="0">
                    <a:solidFill>
                      <a:srgbClr val="7030A0"/>
                    </a:solidFill>
                    <a:latin typeface="Calibri" panose="020F0502020204030204" pitchFamily="34" charset="0"/>
                  </a:rPr>
                  <a:t>c</a:t>
                </a:r>
                <a14:m>
                  <m:oMath xmlns:m="http://schemas.openxmlformats.org/officeDocument/2006/math">
                    <m:r>
                      <m:rPr>
                        <m:sty m:val="p"/>
                      </m:rPr>
                      <a:rPr lang="fr-BE" sz="1800" b="0" i="0" smtClean="0">
                        <a:solidFill>
                          <a:srgbClr val="7030A0"/>
                        </a:solidFill>
                        <a:latin typeface="Cambria Math" panose="02040503050406030204" pitchFamily="18" charset="0"/>
                      </a:rPr>
                      <m:t>ognition</m:t>
                    </m:r>
                    <m:r>
                      <a:rPr lang="fr-BE" sz="1800" b="0" i="0" smtClean="0">
                        <a:solidFill>
                          <a:srgbClr val="7030A0"/>
                        </a:solidFill>
                        <a:latin typeface="Cambria Math" panose="02040503050406030204" pitchFamily="18" charset="0"/>
                      </a:rPr>
                      <m:t> </m:t>
                    </m:r>
                    <m:d>
                      <m:dPr>
                        <m:ctrlPr>
                          <a:rPr lang="fr-BE" sz="1800" i="1">
                            <a:solidFill>
                              <a:srgbClr val="7030A0"/>
                            </a:solidFill>
                            <a:latin typeface="Cambria Math" panose="02040503050406030204" pitchFamily="18" charset="0"/>
                          </a:rPr>
                        </m:ctrlPr>
                      </m:dPr>
                      <m:e>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=24.43,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=.012</m:t>
                        </m:r>
                      </m:e>
                    </m:d>
                  </m:oMath>
                </a14:m>
                <a:endParaRPr lang="fr-BE" sz="1800" dirty="0" smtClean="0">
                  <a:latin typeface="Calibri" panose="020F0502020204030204" pitchFamily="34" charset="0"/>
                </a:endParaRPr>
              </a:p>
              <a:p>
                <a:pPr marL="0" indent="0">
                  <a:spcBef>
                    <a:spcPts val="600"/>
                  </a:spcBef>
                  <a:buNone/>
                </a:pPr>
                <a:endParaRPr lang="en-US" b="1" dirty="0" smtClean="0"/>
              </a:p>
              <a:p>
                <a:pPr>
                  <a:spcBef>
                    <a:spcPts val="600"/>
                  </a:spcBef>
                </a:pPr>
                <a:r>
                  <a:rPr lang="en-US" b="1" dirty="0" smtClean="0"/>
                  <a:t>Evitement </a:t>
                </a:r>
                <a:r>
                  <a:rPr lang="en-US" b="1" dirty="0" err="1" smtClean="0"/>
                  <a:t>dysfonctionnel</a:t>
                </a:r>
                <a:endParaRPr lang="en-US" b="1" dirty="0" smtClean="0"/>
              </a:p>
              <a:p>
                <a:pPr marL="0" indent="0">
                  <a:spcBef>
                    <a:spcPts val="600"/>
                  </a:spcBef>
                  <a:buNone/>
                </a:pPr>
                <a:r>
                  <a:rPr lang="en-US" sz="1800" dirty="0" smtClean="0">
                    <a:solidFill>
                      <a:srgbClr val="7030A0"/>
                    </a:solidFill>
                  </a:rPr>
                  <a:t>Emotion et cognition </a:t>
                </a:r>
                <a:r>
                  <a:rPr lang="en-US" sz="1800" dirty="0" smtClean="0">
                    <a:solidFill>
                      <a:srgbClr val="7030A0"/>
                    </a:solidFill>
                    <a:latin typeface="Calibri" panose="020F0502020204030204" pitchFamily="34" charset="0"/>
                  </a:rPr>
                  <a:t>&lt; </a:t>
                </a:r>
                <a:r>
                  <a:rPr lang="en-US" sz="1800" dirty="0" err="1" smtClean="0">
                    <a:solidFill>
                      <a:srgbClr val="7030A0"/>
                    </a:solidFill>
                  </a:rPr>
                  <a:t>contrôle</a:t>
                </a:r>
                <a:r>
                  <a:rPr lang="en-US" sz="1800" dirty="0" smtClean="0">
                    <a:solidFill>
                      <a:srgbClr val="7030A0"/>
                    </a:solidFill>
                  </a:rPr>
                  <a:t> </a:t>
                </a:r>
                <a14:m>
                  <m:oMath xmlns:m="http://schemas.openxmlformats.org/officeDocument/2006/math">
                    <m:d>
                      <m:dPr>
                        <m:ctrlPr>
                          <a:rPr lang="fr-BE" sz="1800" i="1">
                            <a:solidFill>
                              <a:srgbClr val="7030A0"/>
                            </a:solidFill>
                            <a:latin typeface="Cambria Math" panose="02040503050406030204" pitchFamily="18" charset="0"/>
                          </a:rPr>
                        </m:ctrlPr>
                      </m:dPr>
                      <m:e>
                        <m:r>
                          <a:rPr lang="en-US" sz="1800" i="1">
                            <a:solidFill>
                              <a:srgbClr val="7030A0"/>
                            </a:solidFill>
                            <a:latin typeface="Cambria Math" panose="02040503050406030204" pitchFamily="18" charset="0"/>
                          </a:rPr>
                          <m:t>𝑀𝐷</m:t>
                        </m:r>
                        <m:r>
                          <a:rPr lang="en-US" sz="1800" i="1">
                            <a:solidFill>
                              <a:srgbClr val="7030A0"/>
                            </a:solidFill>
                            <a:latin typeface="Cambria Math" panose="02040503050406030204" pitchFamily="18" charset="0"/>
                          </a:rPr>
                          <m:t>=−15.26, </m:t>
                        </m:r>
                        <m:r>
                          <a:rPr lang="en-US" sz="1800" i="1">
                            <a:solidFill>
                              <a:srgbClr val="7030A0"/>
                            </a:solidFill>
                            <a:latin typeface="Cambria Math" panose="02040503050406030204" pitchFamily="18" charset="0"/>
                          </a:rPr>
                          <m:t>𝑝</m:t>
                        </m:r>
                        <m:r>
                          <a:rPr lang="en-US" sz="1800" i="1">
                            <a:solidFill>
                              <a:srgbClr val="7030A0"/>
                            </a:solidFill>
                            <a:latin typeface="Cambria Math" panose="02040503050406030204" pitchFamily="18" charset="0"/>
                          </a:rPr>
                          <m:t>=.024</m:t>
                        </m:r>
                      </m:e>
                    </m:d>
                  </m:oMath>
                </a14:m>
                <a:endParaRPr lang="fr-BE" sz="1800" dirty="0" smtClean="0"/>
              </a:p>
              <a:p>
                <a:pPr marL="0" indent="0">
                  <a:spcBef>
                    <a:spcPts val="600"/>
                  </a:spcBef>
                  <a:buNone/>
                </a:pPr>
                <a:endParaRPr lang="fr-BE" dirty="0" smtClean="0"/>
              </a:p>
              <a:p>
                <a:pPr>
                  <a:spcBef>
                    <a:spcPts val="600"/>
                  </a:spcBef>
                </a:pPr>
                <a:r>
                  <a:rPr lang="fr-BE" b="1" dirty="0" smtClean="0"/>
                  <a:t>Rumination</a:t>
                </a:r>
              </a:p>
              <a:p>
                <a:pPr marL="0" indent="0">
                  <a:spcBef>
                    <a:spcPts val="600"/>
                  </a:spcBef>
                  <a:buNone/>
                </a:pPr>
                <a:r>
                  <a:rPr lang="en-US" dirty="0" smtClean="0"/>
                  <a:t> </a:t>
                </a:r>
                <a:r>
                  <a:rPr lang="en-US" dirty="0" smtClean="0">
                    <a:solidFill>
                      <a:srgbClr val="7030A0"/>
                    </a:solidFill>
                  </a:rPr>
                  <a:t>Emotion </a:t>
                </a:r>
                <a:r>
                  <a:rPr lang="en-US" dirty="0">
                    <a:solidFill>
                      <a:srgbClr val="7030A0"/>
                    </a:solidFill>
                    <a:latin typeface="Calibri" panose="020F0502020204030204" pitchFamily="34" charset="0"/>
                  </a:rPr>
                  <a:t>&lt; </a:t>
                </a:r>
                <a:r>
                  <a:rPr lang="en-US" dirty="0" smtClean="0">
                    <a:solidFill>
                      <a:srgbClr val="7030A0"/>
                    </a:solidFill>
                    <a:latin typeface="Calibri" panose="020F0502020204030204" pitchFamily="34" charset="0"/>
                  </a:rPr>
                  <a:t> </a:t>
                </a:r>
                <a:r>
                  <a:rPr lang="en-US" dirty="0" err="1" smtClean="0">
                    <a:solidFill>
                      <a:srgbClr val="7030A0"/>
                    </a:solidFill>
                  </a:rPr>
                  <a:t>contrôle</a:t>
                </a:r>
                <a:r>
                  <a:rPr lang="en-US" dirty="0" smtClean="0">
                    <a:solidFill>
                      <a:srgbClr val="7030A0"/>
                    </a:solidFill>
                  </a:rPr>
                  <a:t> </a:t>
                </a:r>
                <a14:m>
                  <m:oMath xmlns:m="http://schemas.openxmlformats.org/officeDocument/2006/math">
                    <m:d>
                      <m:dPr>
                        <m:ctrlPr>
                          <a:rPr lang="fr-BE" i="1">
                            <a:solidFill>
                              <a:srgbClr val="7030A0"/>
                            </a:solidFill>
                            <a:latin typeface="Cambria Math" panose="02040503050406030204" pitchFamily="18" charset="0"/>
                          </a:rPr>
                        </m:ctrlPr>
                      </m:dPr>
                      <m:e>
                        <m:r>
                          <a:rPr lang="en-US" i="1">
                            <a:solidFill>
                              <a:srgbClr val="7030A0"/>
                            </a:solidFill>
                            <a:latin typeface="Cambria Math" panose="02040503050406030204" pitchFamily="18" charset="0"/>
                          </a:rPr>
                          <m:t>𝑀𝐷</m:t>
                        </m:r>
                        <m:r>
                          <a:rPr lang="en-US" i="1">
                            <a:solidFill>
                              <a:srgbClr val="7030A0"/>
                            </a:solidFill>
                            <a:latin typeface="Cambria Math" panose="02040503050406030204" pitchFamily="18" charset="0"/>
                          </a:rPr>
                          <m:t>=−26.21, </m:t>
                        </m:r>
                        <m:r>
                          <a:rPr lang="en-US" i="1">
                            <a:solidFill>
                              <a:srgbClr val="7030A0"/>
                            </a:solidFill>
                            <a:latin typeface="Cambria Math" panose="02040503050406030204" pitchFamily="18" charset="0"/>
                          </a:rPr>
                          <m:t>𝑝</m:t>
                        </m:r>
                        <m:r>
                          <a:rPr lang="en-US" i="1">
                            <a:solidFill>
                              <a:srgbClr val="7030A0"/>
                            </a:solidFill>
                            <a:latin typeface="Cambria Math" panose="02040503050406030204" pitchFamily="18" charset="0"/>
                          </a:rPr>
                          <m:t>=.07</m:t>
                        </m:r>
                      </m:e>
                    </m:d>
                  </m:oMath>
                </a14:m>
                <a:endParaRPr lang="fr-BE" dirty="0"/>
              </a:p>
              <a:p>
                <a:pPr marL="0" indent="0">
                  <a:buNone/>
                </a:pPr>
                <a:endParaRPr lang="fr-BE" sz="1200" dirty="0"/>
              </a:p>
            </p:txBody>
          </p:sp>
        </mc:Choice>
        <mc:Fallback xmlns="">
          <p:sp>
            <p:nvSpPr>
              <p:cNvPr id="3" name="Espace réservé du contenu 2"/>
              <p:cNvSpPr>
                <a:spLocks noGrp="1" noRot="1" noChangeAspect="1" noMove="1" noResize="1" noEditPoints="1" noAdjustHandles="1" noChangeArrowheads="1" noChangeShapeType="1" noTextEdit="1"/>
              </p:cNvSpPr>
              <p:nvPr>
                <p:ph sz="half" idx="1"/>
              </p:nvPr>
            </p:nvSpPr>
            <p:spPr>
              <a:xfrm>
                <a:off x="247650" y="1523538"/>
                <a:ext cx="6380884" cy="4648662"/>
              </a:xfrm>
              <a:blipFill rotWithShape="0">
                <a:blip r:embed="rId2"/>
                <a:stretch>
                  <a:fillRect l="-2294" t="-1442"/>
                </a:stretch>
              </a:blipFill>
            </p:spPr>
            <p:txBody>
              <a:bodyPr/>
              <a:lstStyle/>
              <a:p>
                <a:r>
                  <a:rPr lang="fr-FR">
                    <a:noFill/>
                  </a:rPr>
                  <a:t> </a:t>
                </a:r>
              </a:p>
            </p:txBody>
          </p:sp>
        </mc:Fallback>
      </mc:AlternateContent>
      <p:sp>
        <p:nvSpPr>
          <p:cNvPr id="5" name="Titre 1"/>
          <p:cNvSpPr>
            <a:spLocks noGrp="1"/>
          </p:cNvSpPr>
          <p:nvPr>
            <p:ph type="title"/>
          </p:nvPr>
        </p:nvSpPr>
        <p:spPr>
          <a:xfrm>
            <a:off x="1104900" y="419100"/>
            <a:ext cx="9980682" cy="676275"/>
          </a:xfrm>
        </p:spPr>
        <p:txBody>
          <a:bodyPr/>
          <a:lstStyle/>
          <a:p>
            <a:r>
              <a:rPr lang="fr-BE" dirty="0" smtClean="0"/>
              <a:t>4. Résultats</a:t>
            </a:r>
            <a:endParaRPr lang="fr-BE" dirty="0"/>
          </a:p>
        </p:txBody>
      </p:sp>
      <p:sp>
        <p:nvSpPr>
          <p:cNvPr id="6" name="ZoneTexte 5"/>
          <p:cNvSpPr txBox="1"/>
          <p:nvPr/>
        </p:nvSpPr>
        <p:spPr>
          <a:xfrm>
            <a:off x="4124325" y="6369247"/>
            <a:ext cx="3619500" cy="307777"/>
          </a:xfrm>
          <a:prstGeom prst="rect">
            <a:avLst/>
          </a:prstGeom>
          <a:noFill/>
        </p:spPr>
        <p:txBody>
          <a:bodyPr wrap="square" rtlCol="0">
            <a:spAutoFit/>
          </a:bodyPr>
          <a:lstStyle/>
          <a:p>
            <a:r>
              <a:rPr lang="fr-BE" sz="1400" dirty="0" smtClean="0">
                <a:latin typeface="+mj-lt"/>
              </a:rPr>
              <a:t>Légende: T1-T2; </a:t>
            </a:r>
            <a:r>
              <a:rPr lang="fr-BE" sz="1400" dirty="0" smtClean="0">
                <a:solidFill>
                  <a:srgbClr val="00B050"/>
                </a:solidFill>
                <a:latin typeface="+mj-lt"/>
              </a:rPr>
              <a:t>T1-T2 et T1-T3</a:t>
            </a:r>
            <a:r>
              <a:rPr lang="fr-BE" sz="1400" dirty="0" smtClean="0">
                <a:latin typeface="+mj-lt"/>
              </a:rPr>
              <a:t>; </a:t>
            </a:r>
            <a:r>
              <a:rPr lang="fr-BE" sz="1400" dirty="0" smtClean="0">
                <a:solidFill>
                  <a:srgbClr val="7030A0"/>
                </a:solidFill>
                <a:latin typeface="+mj-lt"/>
              </a:rPr>
              <a:t>T1-T3</a:t>
            </a:r>
            <a:endParaRPr lang="fr-BE" sz="1400" dirty="0">
              <a:solidFill>
                <a:srgbClr val="7030A0"/>
              </a:solidFill>
              <a:latin typeface="+mj-lt"/>
            </a:endParaRPr>
          </a:p>
        </p:txBody>
      </p:sp>
      <p:pic>
        <p:nvPicPr>
          <p:cNvPr id="7" name="Image 6"/>
          <p:cNvPicPr/>
          <p:nvPr/>
        </p:nvPicPr>
        <p:blipFill>
          <a:blip r:embed="rId3">
            <a:extLst>
              <a:ext uri="{28A0092B-C50C-407E-A947-70E740481C1C}">
                <a14:useLocalDpi xmlns:a14="http://schemas.microsoft.com/office/drawing/2010/main" val="0"/>
              </a:ext>
            </a:extLst>
          </a:blip>
          <a:srcRect/>
          <a:stretch>
            <a:fillRect/>
          </a:stretch>
        </p:blipFill>
        <p:spPr bwMode="auto">
          <a:xfrm>
            <a:off x="6628534" y="1523538"/>
            <a:ext cx="5421630" cy="3605530"/>
          </a:xfrm>
          <a:prstGeom prst="rect">
            <a:avLst/>
          </a:prstGeom>
          <a:noFill/>
          <a:ln>
            <a:noFill/>
          </a:ln>
        </p:spPr>
      </p:pic>
    </p:spTree>
    <p:extLst>
      <p:ext uri="{BB962C8B-B14F-4D97-AF65-F5344CB8AC3E}">
        <p14:creationId xmlns:p14="http://schemas.microsoft.com/office/powerpoint/2010/main" val="3719749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diamond(in)">
                                      <p:cBhvr>
                                        <p:cTn id="29" dur="2000"/>
                                        <p:tgtEl>
                                          <p:spTgt spid="3">
                                            <p:txEl>
                                              <p:pRg st="4" end="4"/>
                                            </p:txEl>
                                          </p:spTgt>
                                        </p:tgtEl>
                                      </p:cBhvr>
                                    </p:animEffect>
                                  </p:childTnLst>
                                </p:cTn>
                              </p:par>
                              <p:par>
                                <p:cTn id="30" presetID="8" presetClass="entr" presetSubtype="16"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diamond(in)">
                                      <p:cBhvr>
                                        <p:cTn id="37" dur="2000"/>
                                        <p:tgtEl>
                                          <p:spTgt spid="3">
                                            <p:txEl>
                                              <p:pRg st="7" end="7"/>
                                            </p:txEl>
                                          </p:spTgt>
                                        </p:tgtEl>
                                      </p:cBhvr>
                                    </p:animEffect>
                                  </p:childTnLst>
                                </p:cTn>
                              </p:par>
                              <p:par>
                                <p:cTn id="38" presetID="8" presetClass="entr" presetSubtype="16"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diamond(in)">
                                      <p:cBhvr>
                                        <p:cTn id="40"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1553" y="1428750"/>
            <a:ext cx="11508531" cy="561029"/>
          </a:xfrm>
        </p:spPr>
        <p:txBody>
          <a:bodyPr/>
          <a:lstStyle/>
          <a:p>
            <a:r>
              <a:rPr lang="fr-BE" sz="2400" b="1" dirty="0" smtClean="0"/>
              <a:t>Justesse de l’implémentation des stratégies heuristiques (compétence</a:t>
            </a:r>
            <a:r>
              <a:rPr lang="fr-BE" dirty="0" smtClean="0"/>
              <a:t>)</a:t>
            </a:r>
            <a:endParaRPr lang="fr-BE" dirty="0"/>
          </a:p>
        </p:txBody>
      </p:sp>
      <p:pic>
        <p:nvPicPr>
          <p:cNvPr id="5" name="Image 4"/>
          <p:cNvPicPr>
            <a:picLocks noChangeAspect="1"/>
          </p:cNvPicPr>
          <p:nvPr/>
        </p:nvPicPr>
        <p:blipFill rotWithShape="1">
          <a:blip r:embed="rId3"/>
          <a:srcRect l="16273" t="11578" r="9442"/>
          <a:stretch/>
        </p:blipFill>
        <p:spPr>
          <a:xfrm>
            <a:off x="953881" y="2774750"/>
            <a:ext cx="9264073" cy="3322430"/>
          </a:xfrm>
          <a:prstGeom prst="rect">
            <a:avLst/>
          </a:prstGeom>
        </p:spPr>
      </p:pic>
      <p:sp>
        <p:nvSpPr>
          <p:cNvPr id="6" name="Titre 1"/>
          <p:cNvSpPr>
            <a:spLocks noGrp="1"/>
          </p:cNvSpPr>
          <p:nvPr>
            <p:ph type="title"/>
          </p:nvPr>
        </p:nvSpPr>
        <p:spPr>
          <a:xfrm>
            <a:off x="852352" y="452575"/>
            <a:ext cx="9980682" cy="676275"/>
          </a:xfrm>
        </p:spPr>
        <p:txBody>
          <a:bodyPr/>
          <a:lstStyle/>
          <a:p>
            <a:r>
              <a:rPr lang="fr-BE" dirty="0" smtClean="0"/>
              <a:t>4. Résultats</a:t>
            </a:r>
            <a:endParaRPr lang="fr-BE" dirty="0"/>
          </a:p>
        </p:txBody>
      </p:sp>
      <p:sp>
        <p:nvSpPr>
          <p:cNvPr id="7" name="Rectangle à coins arrondis 6"/>
          <p:cNvSpPr/>
          <p:nvPr/>
        </p:nvSpPr>
        <p:spPr>
          <a:xfrm>
            <a:off x="3787540" y="4102266"/>
            <a:ext cx="1053737" cy="261257"/>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à coins arrondis 7"/>
          <p:cNvSpPr/>
          <p:nvPr/>
        </p:nvSpPr>
        <p:spPr>
          <a:xfrm>
            <a:off x="5506968" y="4100242"/>
            <a:ext cx="953589" cy="261257"/>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à coins arrondis 8"/>
          <p:cNvSpPr/>
          <p:nvPr/>
        </p:nvSpPr>
        <p:spPr>
          <a:xfrm>
            <a:off x="6945593" y="4100243"/>
            <a:ext cx="1086260" cy="23615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à coins arrondis 9"/>
          <p:cNvSpPr/>
          <p:nvPr/>
        </p:nvSpPr>
        <p:spPr>
          <a:xfrm>
            <a:off x="8533900" y="4064901"/>
            <a:ext cx="1067798" cy="29659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Rectangle à coins arrondis 14"/>
          <p:cNvSpPr/>
          <p:nvPr/>
        </p:nvSpPr>
        <p:spPr>
          <a:xfrm>
            <a:off x="3673232" y="5005681"/>
            <a:ext cx="1168045" cy="26125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à coins arrondis 15"/>
          <p:cNvSpPr/>
          <p:nvPr/>
        </p:nvSpPr>
        <p:spPr>
          <a:xfrm>
            <a:off x="6945593" y="5005682"/>
            <a:ext cx="1043862" cy="261257"/>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Rectangle à coins arrondis 16"/>
          <p:cNvSpPr/>
          <p:nvPr/>
        </p:nvSpPr>
        <p:spPr>
          <a:xfrm>
            <a:off x="8028803" y="5282819"/>
            <a:ext cx="505097" cy="291466"/>
          </a:xfrm>
          <a:prstGeom prst="round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à coins arrondis 17"/>
          <p:cNvSpPr/>
          <p:nvPr/>
        </p:nvSpPr>
        <p:spPr>
          <a:xfrm>
            <a:off x="6455908" y="5266938"/>
            <a:ext cx="505097" cy="311826"/>
          </a:xfrm>
          <a:prstGeom prst="round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à coins arrondis 18"/>
          <p:cNvSpPr/>
          <p:nvPr/>
        </p:nvSpPr>
        <p:spPr>
          <a:xfrm>
            <a:off x="8533901" y="5292243"/>
            <a:ext cx="1572894" cy="28204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ZoneTexte 1"/>
          <p:cNvSpPr txBox="1"/>
          <p:nvPr/>
        </p:nvSpPr>
        <p:spPr>
          <a:xfrm>
            <a:off x="231723" y="2059099"/>
            <a:ext cx="11221939" cy="646331"/>
          </a:xfrm>
          <a:prstGeom prst="rect">
            <a:avLst/>
          </a:prstGeom>
          <a:noFill/>
        </p:spPr>
        <p:txBody>
          <a:bodyPr wrap="square" rtlCol="0">
            <a:spAutoFit/>
          </a:bodyPr>
          <a:lstStyle/>
          <a:p>
            <a:pPr algn="ctr"/>
            <a:r>
              <a:rPr lang="fr-BE" dirty="0" smtClean="0">
                <a:latin typeface="Times New Roman" panose="02020603050405020304" pitchFamily="18" charset="0"/>
                <a:cs typeface="Times New Roman" panose="02020603050405020304" pitchFamily="18" charset="0"/>
              </a:rPr>
              <a:t>Rapport entre le nombre d’implémentations correctes et le nombre total d’implémentation par condition et par stratégie heuristique</a:t>
            </a:r>
            <a:endParaRPr lang="fr-BE" dirty="0">
              <a:latin typeface="Times New Roman" panose="02020603050405020304" pitchFamily="18" charset="0"/>
              <a:cs typeface="Times New Roman" panose="02020603050405020304" pitchFamily="18" charset="0"/>
            </a:endParaRPr>
          </a:p>
        </p:txBody>
      </p:sp>
      <p:sp>
        <p:nvSpPr>
          <p:cNvPr id="21" name="Rectangle à coins arrondis 20"/>
          <p:cNvSpPr/>
          <p:nvPr/>
        </p:nvSpPr>
        <p:spPr>
          <a:xfrm>
            <a:off x="5399740" y="5005681"/>
            <a:ext cx="1060818" cy="26125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Rectangle à coins arrondis 21"/>
          <p:cNvSpPr/>
          <p:nvPr/>
        </p:nvSpPr>
        <p:spPr>
          <a:xfrm>
            <a:off x="8540881" y="5005681"/>
            <a:ext cx="1060818" cy="26125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Rectangle à coins arrondis 22"/>
          <p:cNvSpPr/>
          <p:nvPr/>
        </p:nvSpPr>
        <p:spPr>
          <a:xfrm>
            <a:off x="8035784" y="4110479"/>
            <a:ext cx="505097" cy="251019"/>
          </a:xfrm>
          <a:prstGeom prst="roundRect">
            <a:avLst/>
          </a:prstGeom>
          <a:noFill/>
          <a:ln w="190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5" name="Rectangle à coins arrondis 24"/>
          <p:cNvSpPr/>
          <p:nvPr/>
        </p:nvSpPr>
        <p:spPr>
          <a:xfrm>
            <a:off x="6446407" y="5005681"/>
            <a:ext cx="505097" cy="240783"/>
          </a:xfrm>
          <a:prstGeom prst="roundRect">
            <a:avLst/>
          </a:prstGeom>
          <a:noFill/>
          <a:ln w="190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6" name="Rectangle à coins arrondis 25"/>
          <p:cNvSpPr/>
          <p:nvPr/>
        </p:nvSpPr>
        <p:spPr>
          <a:xfrm>
            <a:off x="8012619" y="5006227"/>
            <a:ext cx="505097" cy="260711"/>
          </a:xfrm>
          <a:prstGeom prst="roundRect">
            <a:avLst/>
          </a:prstGeom>
          <a:noFill/>
          <a:ln w="190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7" name="Rectangle à coins arrondis 26"/>
          <p:cNvSpPr/>
          <p:nvPr/>
        </p:nvSpPr>
        <p:spPr>
          <a:xfrm>
            <a:off x="9601698" y="4986256"/>
            <a:ext cx="505097" cy="280682"/>
          </a:xfrm>
          <a:prstGeom prst="roundRect">
            <a:avLst/>
          </a:prstGeom>
          <a:noFill/>
          <a:ln w="190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8" name="Rectangle à coins arrondis 27"/>
          <p:cNvSpPr/>
          <p:nvPr/>
        </p:nvSpPr>
        <p:spPr>
          <a:xfrm>
            <a:off x="3673232" y="5294482"/>
            <a:ext cx="1714878" cy="28428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48138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5" grpId="0" animBg="1"/>
      <p:bldP spid="16" grpId="0" animBg="1"/>
      <p:bldP spid="17" grpId="0" animBg="1"/>
      <p:bldP spid="18" grpId="0" animBg="1"/>
      <p:bldP spid="19" grpId="0" animBg="1"/>
      <p:bldP spid="2" grpId="0"/>
      <p:bldP spid="21" grpId="0" animBg="1"/>
      <p:bldP spid="22" grpId="0" animBg="1"/>
      <p:bldP spid="23" grpId="0" animBg="1"/>
      <p:bldP spid="25" grpId="0" animBg="1"/>
      <p:bldP spid="26" grpId="0"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rtlCol="0"/>
          <a:lstStyle/>
          <a:p>
            <a:pPr rtl="0"/>
            <a:r>
              <a:rPr lang="fr-FR" dirty="0" smtClean="0"/>
              <a:t>1. Introduction</a:t>
            </a:r>
            <a:endParaRPr lang="fr-FR" dirty="0"/>
          </a:p>
        </p:txBody>
      </p:sp>
      <p:sp>
        <p:nvSpPr>
          <p:cNvPr id="14" name="Espace réservé du contenu 13"/>
          <p:cNvSpPr>
            <a:spLocks noGrp="1"/>
          </p:cNvSpPr>
          <p:nvPr>
            <p:ph idx="1"/>
          </p:nvPr>
        </p:nvSpPr>
        <p:spPr>
          <a:xfrm>
            <a:off x="355885" y="2541860"/>
            <a:ext cx="5739356" cy="2515915"/>
          </a:xfrm>
          <a:ln>
            <a:solidFill>
              <a:schemeClr val="accent1">
                <a:shade val="50000"/>
              </a:schemeClr>
            </a:solidFill>
          </a:ln>
        </p:spPr>
        <p:txBody>
          <a:bodyPr rtlCol="0">
            <a:noAutofit/>
          </a:bodyPr>
          <a:lstStyle/>
          <a:p>
            <a:pPr>
              <a:lnSpc>
                <a:spcPct val="100000"/>
              </a:lnSpc>
              <a:spcBef>
                <a:spcPts val="600"/>
              </a:spcBef>
            </a:pPr>
            <a:r>
              <a:rPr lang="fr-BE" dirty="0" smtClean="0"/>
              <a:t>l’attention,</a:t>
            </a:r>
          </a:p>
          <a:p>
            <a:pPr>
              <a:lnSpc>
                <a:spcPct val="100000"/>
              </a:lnSpc>
              <a:spcBef>
                <a:spcPts val="600"/>
              </a:spcBef>
            </a:pPr>
            <a:r>
              <a:rPr lang="fr-BE" dirty="0" smtClean="0"/>
              <a:t>le </a:t>
            </a:r>
            <a:r>
              <a:rPr lang="fr-BE" dirty="0"/>
              <a:t>type de stratégies d’apprentissage </a:t>
            </a:r>
            <a:r>
              <a:rPr lang="fr-BE" dirty="0" smtClean="0"/>
              <a:t>utilisé, </a:t>
            </a:r>
          </a:p>
          <a:p>
            <a:pPr>
              <a:lnSpc>
                <a:spcPct val="100000"/>
              </a:lnSpc>
              <a:spcBef>
                <a:spcPts val="600"/>
              </a:spcBef>
            </a:pPr>
            <a:r>
              <a:rPr lang="fr-BE" dirty="0" smtClean="0"/>
              <a:t>la </a:t>
            </a:r>
            <a:r>
              <a:rPr lang="fr-BE" dirty="0"/>
              <a:t>source de </a:t>
            </a:r>
            <a:r>
              <a:rPr lang="fr-BE" dirty="0" smtClean="0"/>
              <a:t>régulation (interne vs. externe), </a:t>
            </a:r>
          </a:p>
          <a:p>
            <a:pPr>
              <a:lnSpc>
                <a:spcPct val="100000"/>
              </a:lnSpc>
              <a:spcBef>
                <a:spcPts val="600"/>
              </a:spcBef>
            </a:pPr>
            <a:r>
              <a:rPr lang="fr-BE" dirty="0" smtClean="0"/>
              <a:t>la </a:t>
            </a:r>
            <a:r>
              <a:rPr lang="fr-BE" dirty="0"/>
              <a:t>motivation à </a:t>
            </a:r>
            <a:r>
              <a:rPr lang="fr-BE" dirty="0" smtClean="0"/>
              <a:t>apprendre,</a:t>
            </a:r>
          </a:p>
          <a:p>
            <a:pPr>
              <a:lnSpc>
                <a:spcPct val="100000"/>
              </a:lnSpc>
              <a:spcBef>
                <a:spcPts val="600"/>
              </a:spcBef>
            </a:pPr>
            <a:r>
              <a:rPr lang="fr-BE" dirty="0"/>
              <a:t>l</a:t>
            </a:r>
            <a:r>
              <a:rPr lang="fr-BE" dirty="0" smtClean="0"/>
              <a:t>es interactions </a:t>
            </a:r>
            <a:r>
              <a:rPr lang="fr-BE" dirty="0"/>
              <a:t>avec </a:t>
            </a:r>
            <a:r>
              <a:rPr lang="fr-BE" dirty="0" smtClean="0"/>
              <a:t>les </a:t>
            </a:r>
            <a:r>
              <a:rPr lang="fr-BE" dirty="0"/>
              <a:t>pairs et </a:t>
            </a:r>
            <a:r>
              <a:rPr lang="fr-BE" dirty="0" smtClean="0"/>
              <a:t>l’enseignant, </a:t>
            </a:r>
          </a:p>
          <a:p>
            <a:pPr>
              <a:lnSpc>
                <a:spcPct val="100000"/>
              </a:lnSpc>
              <a:spcBef>
                <a:spcPts val="600"/>
              </a:spcBef>
            </a:pPr>
            <a:r>
              <a:rPr lang="fr-BE" dirty="0"/>
              <a:t>l</a:t>
            </a:r>
            <a:r>
              <a:rPr lang="fr-BE" dirty="0" smtClean="0"/>
              <a:t>a santé mentale et physique (bien-être).</a:t>
            </a:r>
          </a:p>
          <a:p>
            <a:pPr marL="0" indent="0">
              <a:lnSpc>
                <a:spcPct val="100000"/>
              </a:lnSpc>
              <a:spcBef>
                <a:spcPts val="600"/>
              </a:spcBef>
              <a:buNone/>
            </a:pPr>
            <a:endParaRPr lang="fr-BE" dirty="0" smtClean="0"/>
          </a:p>
        </p:txBody>
      </p:sp>
      <p:sp>
        <p:nvSpPr>
          <p:cNvPr id="2" name="Rectangle à coins arrondis 1"/>
          <p:cNvSpPr/>
          <p:nvPr/>
        </p:nvSpPr>
        <p:spPr>
          <a:xfrm>
            <a:off x="1104900" y="1438819"/>
            <a:ext cx="2925264" cy="799828"/>
          </a:xfrm>
          <a:prstGeom prst="roundRect">
            <a:avLst/>
          </a:prstGeom>
          <a:solidFill>
            <a:srgbClr val="FFBA75"/>
          </a:solidFill>
          <a:ln>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Emotions académiques</a:t>
            </a:r>
            <a:endParaRPr lang="fr-BE" dirty="0">
              <a:solidFill>
                <a:schemeClr val="tx1"/>
              </a:solidFill>
            </a:endParaRPr>
          </a:p>
        </p:txBody>
      </p:sp>
      <p:sp>
        <p:nvSpPr>
          <p:cNvPr id="5" name="Rectangle à coins arrondis 4"/>
          <p:cNvSpPr/>
          <p:nvPr/>
        </p:nvSpPr>
        <p:spPr>
          <a:xfrm>
            <a:off x="6719343" y="1438819"/>
            <a:ext cx="4610101" cy="799828"/>
          </a:xfrm>
          <a:prstGeom prst="roundRect">
            <a:avLst/>
          </a:prstGeom>
          <a:solidFill>
            <a:srgbClr val="BEF4BF"/>
          </a:solidFill>
          <a:ln>
            <a:solidFill>
              <a:srgbClr val="BEF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Mathématiques </a:t>
            </a:r>
          </a:p>
          <a:p>
            <a:pPr algn="ctr"/>
            <a:r>
              <a:rPr lang="fr-BE" dirty="0" smtClean="0">
                <a:solidFill>
                  <a:schemeClr val="tx1"/>
                </a:solidFill>
              </a:rPr>
              <a:t>(résolution de problèmes)</a:t>
            </a:r>
            <a:endParaRPr lang="fr-BE" dirty="0">
              <a:solidFill>
                <a:schemeClr val="tx1"/>
              </a:solidFill>
            </a:endParaRPr>
          </a:p>
        </p:txBody>
      </p:sp>
      <p:sp>
        <p:nvSpPr>
          <p:cNvPr id="6" name="Espace réservé du contenu 13"/>
          <p:cNvSpPr txBox="1">
            <a:spLocks/>
          </p:cNvSpPr>
          <p:nvPr/>
        </p:nvSpPr>
        <p:spPr>
          <a:xfrm>
            <a:off x="6538369" y="2541861"/>
            <a:ext cx="5396456" cy="1363390"/>
          </a:xfrm>
          <a:prstGeom prst="rect">
            <a:avLst/>
          </a:prstGeom>
          <a:ln>
            <a:solidFill>
              <a:schemeClr val="accent1">
                <a:shade val="50000"/>
              </a:schemeClr>
            </a:solidFill>
          </a:ln>
        </p:spPr>
        <p:txBody>
          <a:bodyPr vert="horz" lIns="0" tIns="45720" rIns="0" bIns="45720" rtlCol="0">
            <a:no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a:lnSpc>
                <a:spcPct val="100000"/>
              </a:lnSpc>
              <a:spcBef>
                <a:spcPts val="600"/>
              </a:spcBef>
            </a:pPr>
            <a:r>
              <a:rPr lang="en-US" dirty="0" smtClean="0"/>
              <a:t>Emotions </a:t>
            </a:r>
            <a:r>
              <a:rPr lang="en-US" dirty="0" err="1" smtClean="0"/>
              <a:t>négatives</a:t>
            </a:r>
            <a:r>
              <a:rPr lang="en-US" dirty="0" smtClean="0"/>
              <a:t> </a:t>
            </a:r>
          </a:p>
          <a:p>
            <a:pPr>
              <a:lnSpc>
                <a:spcPct val="100000"/>
              </a:lnSpc>
              <a:spcBef>
                <a:spcPts val="600"/>
              </a:spcBef>
            </a:pPr>
            <a:r>
              <a:rPr lang="en-US" dirty="0" smtClean="0"/>
              <a:t>Absence de regulation </a:t>
            </a:r>
            <a:r>
              <a:rPr lang="en-US" dirty="0" err="1" smtClean="0"/>
              <a:t>ou</a:t>
            </a:r>
            <a:r>
              <a:rPr lang="en-US" dirty="0" smtClean="0"/>
              <a:t> </a:t>
            </a:r>
            <a:r>
              <a:rPr lang="en-US" dirty="0" err="1" smtClean="0"/>
              <a:t>régulation</a:t>
            </a:r>
            <a:r>
              <a:rPr lang="en-US" dirty="0" smtClean="0"/>
              <a:t> </a:t>
            </a:r>
            <a:r>
              <a:rPr lang="en-US" dirty="0" err="1" smtClean="0"/>
              <a:t>inappropriée</a:t>
            </a:r>
            <a:endParaRPr lang="en-US" dirty="0" smtClean="0"/>
          </a:p>
          <a:p>
            <a:pPr>
              <a:lnSpc>
                <a:spcPct val="100000"/>
              </a:lnSpc>
              <a:spcBef>
                <a:spcPts val="600"/>
              </a:spcBef>
            </a:pPr>
            <a:endParaRPr lang="en-US" dirty="0"/>
          </a:p>
        </p:txBody>
      </p:sp>
      <p:sp>
        <p:nvSpPr>
          <p:cNvPr id="3" name="ZoneTexte 2"/>
          <p:cNvSpPr txBox="1"/>
          <p:nvPr/>
        </p:nvSpPr>
        <p:spPr>
          <a:xfrm>
            <a:off x="596663" y="5169187"/>
            <a:ext cx="4972050" cy="584775"/>
          </a:xfrm>
          <a:prstGeom prst="rect">
            <a:avLst/>
          </a:prstGeom>
          <a:noFill/>
        </p:spPr>
        <p:txBody>
          <a:bodyPr wrap="square" rtlCol="0">
            <a:spAutoFit/>
          </a:bodyPr>
          <a:lstStyle/>
          <a:p>
            <a:pPr algn="ctr"/>
            <a:r>
              <a:rPr lang="fr-BE" sz="1400" dirty="0"/>
              <a:t>(</a:t>
            </a:r>
            <a:r>
              <a:rPr lang="fr-BE" sz="1400" dirty="0" err="1"/>
              <a:t>Pekrun</a:t>
            </a:r>
            <a:r>
              <a:rPr lang="fr-BE" sz="1400" dirty="0"/>
              <a:t>, 2006, 2014)</a:t>
            </a:r>
          </a:p>
          <a:p>
            <a:endParaRPr lang="fr-BE" dirty="0"/>
          </a:p>
        </p:txBody>
      </p:sp>
      <p:sp>
        <p:nvSpPr>
          <p:cNvPr id="8" name="ZoneTexte 7"/>
          <p:cNvSpPr txBox="1"/>
          <p:nvPr/>
        </p:nvSpPr>
        <p:spPr>
          <a:xfrm>
            <a:off x="6614569" y="3999636"/>
            <a:ext cx="4972050" cy="1169551"/>
          </a:xfrm>
          <a:prstGeom prst="rect">
            <a:avLst/>
          </a:prstGeom>
          <a:noFill/>
        </p:spPr>
        <p:txBody>
          <a:bodyPr wrap="square" rtlCol="0">
            <a:spAutoFit/>
          </a:bodyPr>
          <a:lstStyle/>
          <a:p>
            <a:pPr algn="ctr"/>
            <a:r>
              <a:rPr lang="en-US" sz="1400" dirty="0"/>
              <a:t>(e.g., De Corte, </a:t>
            </a:r>
            <a:r>
              <a:rPr lang="en-US" sz="1400" dirty="0" err="1"/>
              <a:t>Depaepe</a:t>
            </a:r>
            <a:r>
              <a:rPr lang="en-US" sz="1400" dirty="0"/>
              <a:t>, </a:t>
            </a:r>
            <a:r>
              <a:rPr lang="en-US" sz="1400" dirty="0" err="1"/>
              <a:t>Op’t</a:t>
            </a:r>
            <a:r>
              <a:rPr lang="en-US" sz="1400" dirty="0"/>
              <a:t> </a:t>
            </a:r>
            <a:r>
              <a:rPr lang="en-US" sz="1400" dirty="0" err="1"/>
              <a:t>Eynde</a:t>
            </a:r>
            <a:r>
              <a:rPr lang="en-US" sz="1400" dirty="0"/>
              <a:t> &amp; </a:t>
            </a:r>
            <a:r>
              <a:rPr lang="en-US" sz="1400" dirty="0" err="1"/>
              <a:t>Verschaffel</a:t>
            </a:r>
            <a:r>
              <a:rPr lang="en-US" sz="1400" dirty="0"/>
              <a:t>, 2011; </a:t>
            </a:r>
            <a:r>
              <a:rPr lang="en-US" sz="1400" dirty="0" err="1"/>
              <a:t>Hanin</a:t>
            </a:r>
            <a:r>
              <a:rPr lang="en-US" sz="1400" dirty="0"/>
              <a:t> &amp; Van </a:t>
            </a:r>
            <a:r>
              <a:rPr lang="en-US" sz="1400" dirty="0" err="1"/>
              <a:t>Nieuwenhoven</a:t>
            </a:r>
            <a:r>
              <a:rPr lang="en-US" sz="1400" dirty="0"/>
              <a:t>, </a:t>
            </a:r>
            <a:r>
              <a:rPr lang="en-US" sz="1400" dirty="0" err="1"/>
              <a:t>soumis</a:t>
            </a:r>
            <a:r>
              <a:rPr lang="en-US" sz="1400" dirty="0"/>
              <a:t>; </a:t>
            </a:r>
            <a:r>
              <a:rPr lang="en-US" sz="1400" dirty="0" err="1"/>
              <a:t>Op’t</a:t>
            </a:r>
            <a:r>
              <a:rPr lang="en-US" sz="1400" dirty="0"/>
              <a:t> </a:t>
            </a:r>
            <a:r>
              <a:rPr lang="en-US" sz="1400" dirty="0" err="1"/>
              <a:t>Eynde</a:t>
            </a:r>
            <a:r>
              <a:rPr lang="en-US" sz="1400" dirty="0"/>
              <a:t>, De Corte &amp; </a:t>
            </a:r>
            <a:r>
              <a:rPr lang="en-US" sz="1400" dirty="0" err="1"/>
              <a:t>Mercken</a:t>
            </a:r>
            <a:r>
              <a:rPr lang="en-US" sz="1400" dirty="0"/>
              <a:t>, 2004; Ahmed, van der </a:t>
            </a:r>
            <a:r>
              <a:rPr lang="en-US" sz="1400" dirty="0" err="1"/>
              <a:t>Werf</a:t>
            </a:r>
            <a:r>
              <a:rPr lang="en-US" sz="1400" dirty="0"/>
              <a:t>, Kuyper, &amp; </a:t>
            </a:r>
            <a:r>
              <a:rPr lang="en-US" sz="1400" dirty="0" err="1"/>
              <a:t>Minnaert</a:t>
            </a:r>
            <a:r>
              <a:rPr lang="en-US" sz="1400" dirty="0"/>
              <a:t>, 2013)</a:t>
            </a:r>
            <a:endParaRPr lang="fr-BE" sz="1400" dirty="0"/>
          </a:p>
          <a:p>
            <a:endParaRPr lang="fr-BE" sz="1400" dirty="0"/>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4">
                                            <p:bg/>
                                          </p:spTgt>
                                        </p:tgtEl>
                                        <p:attrNameLst>
                                          <p:attrName>style.visibility</p:attrName>
                                        </p:attrNameLst>
                                      </p:cBhvr>
                                      <p:to>
                                        <p:strVal val="visible"/>
                                      </p:to>
                                    </p:set>
                                    <p:anim calcmode="lin" valueType="num">
                                      <p:cBhvr>
                                        <p:cTn id="11" dur="500" fill="hold"/>
                                        <p:tgtEl>
                                          <p:spTgt spid="14">
                                            <p:bg/>
                                          </p:spTgt>
                                        </p:tgtEl>
                                        <p:attrNameLst>
                                          <p:attrName>ppt_w</p:attrName>
                                        </p:attrNameLst>
                                      </p:cBhvr>
                                      <p:tavLst>
                                        <p:tav tm="0">
                                          <p:val>
                                            <p:fltVal val="0"/>
                                          </p:val>
                                        </p:tav>
                                        <p:tav tm="100000">
                                          <p:val>
                                            <p:strVal val="#ppt_w"/>
                                          </p:val>
                                        </p:tav>
                                      </p:tavLst>
                                    </p:anim>
                                    <p:anim calcmode="lin" valueType="num">
                                      <p:cBhvr>
                                        <p:cTn id="12" dur="500" fill="hold"/>
                                        <p:tgtEl>
                                          <p:spTgt spid="14">
                                            <p:bg/>
                                          </p:spTgt>
                                        </p:tgtEl>
                                        <p:attrNameLst>
                                          <p:attrName>ppt_h</p:attrName>
                                        </p:attrNameLst>
                                      </p:cBhvr>
                                      <p:tavLst>
                                        <p:tav tm="0">
                                          <p:val>
                                            <p:fltVal val="0"/>
                                          </p:val>
                                        </p:tav>
                                        <p:tav tm="100000">
                                          <p:val>
                                            <p:strVal val="#ppt_h"/>
                                          </p:val>
                                        </p:tav>
                                      </p:tavLst>
                                    </p:anim>
                                    <p:animEffect transition="in" filter="fade">
                                      <p:cBhvr>
                                        <p:cTn id="13" dur="500"/>
                                        <p:tgtEl>
                                          <p:spTgt spid="14">
                                            <p:bg/>
                                          </p:spTgt>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 calcmode="lin" valueType="num">
                                      <p:cBhvr>
                                        <p:cTn id="18"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 calcmode="lin" valueType="num">
                                      <p:cBhvr>
                                        <p:cTn id="25"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4">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xEl>
                                              <p:pRg st="2" end="2"/>
                                            </p:txEl>
                                          </p:spTgt>
                                        </p:tgtEl>
                                        <p:attrNameLst>
                                          <p:attrName>style.visibility</p:attrName>
                                        </p:attrNameLst>
                                      </p:cBhvr>
                                      <p:to>
                                        <p:strVal val="visible"/>
                                      </p:to>
                                    </p:set>
                                    <p:anim calcmode="lin" valueType="num">
                                      <p:cBhvr>
                                        <p:cTn id="32"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4">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4">
                                            <p:txEl>
                                              <p:pRg st="3" end="3"/>
                                            </p:txEl>
                                          </p:spTgt>
                                        </p:tgtEl>
                                        <p:attrNameLst>
                                          <p:attrName>style.visibility</p:attrName>
                                        </p:attrNameLst>
                                      </p:cBhvr>
                                      <p:to>
                                        <p:strVal val="visible"/>
                                      </p:to>
                                    </p:set>
                                    <p:anim calcmode="lin" valueType="num">
                                      <p:cBhvr>
                                        <p:cTn id="39" dur="500" fill="hold"/>
                                        <p:tgtEl>
                                          <p:spTgt spid="14">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14">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14">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4">
                                            <p:txEl>
                                              <p:pRg st="4" end="4"/>
                                            </p:txEl>
                                          </p:spTgt>
                                        </p:tgtEl>
                                        <p:attrNameLst>
                                          <p:attrName>style.visibility</p:attrName>
                                        </p:attrNameLst>
                                      </p:cBhvr>
                                      <p:to>
                                        <p:strVal val="visible"/>
                                      </p:to>
                                    </p:set>
                                    <p:anim calcmode="lin" valueType="num">
                                      <p:cBhvr>
                                        <p:cTn id="46" dur="500" fill="hold"/>
                                        <p:tgtEl>
                                          <p:spTgt spid="14">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14">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1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4">
                                            <p:txEl>
                                              <p:pRg st="5" end="5"/>
                                            </p:txEl>
                                          </p:spTgt>
                                        </p:tgtEl>
                                        <p:attrNameLst>
                                          <p:attrName>style.visibility</p:attrName>
                                        </p:attrNameLst>
                                      </p:cBhvr>
                                      <p:to>
                                        <p:strVal val="visible"/>
                                      </p:to>
                                    </p:set>
                                    <p:anim calcmode="lin" valueType="num">
                                      <p:cBhvr>
                                        <p:cTn id="53" dur="500" fill="hold"/>
                                        <p:tgtEl>
                                          <p:spTgt spid="14">
                                            <p:txEl>
                                              <p:pRg st="5" end="5"/>
                                            </p:txEl>
                                          </p:spTgt>
                                        </p:tgtEl>
                                        <p:attrNameLst>
                                          <p:attrName>ppt_w</p:attrName>
                                        </p:attrNameLst>
                                      </p:cBhvr>
                                      <p:tavLst>
                                        <p:tav tm="0">
                                          <p:val>
                                            <p:fltVal val="0"/>
                                          </p:val>
                                        </p:tav>
                                        <p:tav tm="100000">
                                          <p:val>
                                            <p:strVal val="#ppt_w"/>
                                          </p:val>
                                        </p:tav>
                                      </p:tavLst>
                                    </p:anim>
                                    <p:anim calcmode="lin" valueType="num">
                                      <p:cBhvr>
                                        <p:cTn id="54" dur="500" fill="hold"/>
                                        <p:tgtEl>
                                          <p:spTgt spid="14">
                                            <p:txEl>
                                              <p:pRg st="5" end="5"/>
                                            </p:txEl>
                                          </p:spTgt>
                                        </p:tgtEl>
                                        <p:attrNameLst>
                                          <p:attrName>ppt_h</p:attrName>
                                        </p:attrNameLst>
                                      </p:cBhvr>
                                      <p:tavLst>
                                        <p:tav tm="0">
                                          <p:val>
                                            <p:fltVal val="0"/>
                                          </p:val>
                                        </p:tav>
                                        <p:tav tm="100000">
                                          <p:val>
                                            <p:strVal val="#ppt_h"/>
                                          </p:val>
                                        </p:tav>
                                      </p:tavLst>
                                    </p:anim>
                                    <p:animEffect transition="in" filter="fade">
                                      <p:cBhvr>
                                        <p:cTn id="55" dur="500"/>
                                        <p:tgtEl>
                                          <p:spTgt spid="14">
                                            <p:txEl>
                                              <p:pRg st="5" end="5"/>
                                            </p:txEl>
                                          </p:spTgt>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
                                        </p:tgtEl>
                                        <p:attrNameLst>
                                          <p:attrName>style.visibility</p:attrName>
                                        </p:attrNameLst>
                                      </p:cBhvr>
                                      <p:to>
                                        <p:strVal val="visible"/>
                                      </p:to>
                                    </p:set>
                                    <p:anim calcmode="lin" valueType="num">
                                      <p:cBhvr>
                                        <p:cTn id="58" dur="500" fill="hold"/>
                                        <p:tgtEl>
                                          <p:spTgt spid="3"/>
                                        </p:tgtEl>
                                        <p:attrNameLst>
                                          <p:attrName>ppt_w</p:attrName>
                                        </p:attrNameLst>
                                      </p:cBhvr>
                                      <p:tavLst>
                                        <p:tav tm="0">
                                          <p:val>
                                            <p:fltVal val="0"/>
                                          </p:val>
                                        </p:tav>
                                        <p:tav tm="100000">
                                          <p:val>
                                            <p:strVal val="#ppt_w"/>
                                          </p:val>
                                        </p:tav>
                                      </p:tavLst>
                                    </p:anim>
                                    <p:anim calcmode="lin" valueType="num">
                                      <p:cBhvr>
                                        <p:cTn id="59" dur="500" fill="hold"/>
                                        <p:tgtEl>
                                          <p:spTgt spid="3"/>
                                        </p:tgtEl>
                                        <p:attrNameLst>
                                          <p:attrName>ppt_h</p:attrName>
                                        </p:attrNameLst>
                                      </p:cBhvr>
                                      <p:tavLst>
                                        <p:tav tm="0">
                                          <p:val>
                                            <p:fltVal val="0"/>
                                          </p:val>
                                        </p:tav>
                                        <p:tav tm="100000">
                                          <p:val>
                                            <p:strVal val="#ppt_h"/>
                                          </p:val>
                                        </p:tav>
                                      </p:tavLst>
                                    </p:anim>
                                    <p:animEffect transition="in" filter="fade">
                                      <p:cBhvr>
                                        <p:cTn id="60" dur="500"/>
                                        <p:tgtEl>
                                          <p:spTgt spid="3"/>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 calcmode="lin" valueType="num">
                                      <p:cBhvr>
                                        <p:cTn id="69" dur="500" fill="hold"/>
                                        <p:tgtEl>
                                          <p:spTgt spid="6"/>
                                        </p:tgtEl>
                                        <p:attrNameLst>
                                          <p:attrName>ppt_w</p:attrName>
                                        </p:attrNameLst>
                                      </p:cBhvr>
                                      <p:tavLst>
                                        <p:tav tm="0">
                                          <p:val>
                                            <p:fltVal val="0"/>
                                          </p:val>
                                        </p:tav>
                                        <p:tav tm="100000">
                                          <p:val>
                                            <p:strVal val="#ppt_w"/>
                                          </p:val>
                                        </p:tav>
                                      </p:tavLst>
                                    </p:anim>
                                    <p:anim calcmode="lin" valueType="num">
                                      <p:cBhvr>
                                        <p:cTn id="70" dur="500" fill="hold"/>
                                        <p:tgtEl>
                                          <p:spTgt spid="6"/>
                                        </p:tgtEl>
                                        <p:attrNameLst>
                                          <p:attrName>ppt_h</p:attrName>
                                        </p:attrNameLst>
                                      </p:cBhvr>
                                      <p:tavLst>
                                        <p:tav tm="0">
                                          <p:val>
                                            <p:fltVal val="0"/>
                                          </p:val>
                                        </p:tav>
                                        <p:tav tm="100000">
                                          <p:val>
                                            <p:strVal val="#ppt_h"/>
                                          </p:val>
                                        </p:tav>
                                      </p:tavLst>
                                    </p:anim>
                                    <p:animEffect transition="in" filter="fade">
                                      <p:cBhvr>
                                        <p:cTn id="71" dur="500"/>
                                        <p:tgtEl>
                                          <p:spTgt spid="6"/>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8"/>
                                        </p:tgtEl>
                                        <p:attrNameLst>
                                          <p:attrName>style.visibility</p:attrName>
                                        </p:attrNameLst>
                                      </p:cBhvr>
                                      <p:to>
                                        <p:strVal val="visible"/>
                                      </p:to>
                                    </p:set>
                                    <p:anim calcmode="lin" valueType="num">
                                      <p:cBhvr>
                                        <p:cTn id="74" dur="500" fill="hold"/>
                                        <p:tgtEl>
                                          <p:spTgt spid="8"/>
                                        </p:tgtEl>
                                        <p:attrNameLst>
                                          <p:attrName>ppt_w</p:attrName>
                                        </p:attrNameLst>
                                      </p:cBhvr>
                                      <p:tavLst>
                                        <p:tav tm="0">
                                          <p:val>
                                            <p:fltVal val="0"/>
                                          </p:val>
                                        </p:tav>
                                        <p:tav tm="100000">
                                          <p:val>
                                            <p:strVal val="#ppt_w"/>
                                          </p:val>
                                        </p:tav>
                                      </p:tavLst>
                                    </p:anim>
                                    <p:anim calcmode="lin" valueType="num">
                                      <p:cBhvr>
                                        <p:cTn id="75" dur="500" fill="hold"/>
                                        <p:tgtEl>
                                          <p:spTgt spid="8"/>
                                        </p:tgtEl>
                                        <p:attrNameLst>
                                          <p:attrName>ppt_h</p:attrName>
                                        </p:attrNameLst>
                                      </p:cBhvr>
                                      <p:tavLst>
                                        <p:tav tm="0">
                                          <p:val>
                                            <p:fltVal val="0"/>
                                          </p:val>
                                        </p:tav>
                                        <p:tav tm="100000">
                                          <p:val>
                                            <p:strVal val="#ppt_h"/>
                                          </p:val>
                                        </p:tav>
                                      </p:tavLst>
                                    </p:anim>
                                    <p:animEffect transition="in" filter="fade">
                                      <p:cBhvr>
                                        <p:cTn id="7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2" grpId="0" animBg="1"/>
      <p:bldP spid="5" grpId="0" animBg="1"/>
      <p:bldP spid="6" grpId="0" animBg="1"/>
      <p:bldP spid="3"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104900" y="1400175"/>
            <a:ext cx="9841774" cy="4571999"/>
          </a:xfrm>
        </p:spPr>
        <p:txBody>
          <a:bodyPr/>
          <a:lstStyle/>
          <a:p>
            <a:r>
              <a:rPr lang="fr-BE" b="1" dirty="0" smtClean="0"/>
              <a:t>Usage flexible des stratégies heuristiques</a:t>
            </a:r>
            <a:endParaRPr lang="fr-BE" b="1" dirty="0"/>
          </a:p>
        </p:txBody>
      </p:sp>
      <p:sp>
        <p:nvSpPr>
          <p:cNvPr id="5" name="Titre 1"/>
          <p:cNvSpPr>
            <a:spLocks noGrp="1"/>
          </p:cNvSpPr>
          <p:nvPr>
            <p:ph type="title"/>
          </p:nvPr>
        </p:nvSpPr>
        <p:spPr>
          <a:xfrm>
            <a:off x="1104900" y="419100"/>
            <a:ext cx="9980682" cy="676275"/>
          </a:xfrm>
        </p:spPr>
        <p:txBody>
          <a:bodyPr/>
          <a:lstStyle/>
          <a:p>
            <a:r>
              <a:rPr lang="fr-BE" dirty="0" smtClean="0"/>
              <a:t>4. Résultats</a:t>
            </a:r>
            <a:endParaRPr lang="fr-BE" dirty="0"/>
          </a:p>
        </p:txBody>
      </p:sp>
      <p:pic>
        <p:nvPicPr>
          <p:cNvPr id="6" name="Image 5"/>
          <p:cNvPicPr>
            <a:picLocks noChangeAspect="1"/>
          </p:cNvPicPr>
          <p:nvPr/>
        </p:nvPicPr>
        <p:blipFill>
          <a:blip r:embed="rId2"/>
          <a:stretch>
            <a:fillRect/>
          </a:stretch>
        </p:blipFill>
        <p:spPr>
          <a:xfrm>
            <a:off x="2247900" y="1798869"/>
            <a:ext cx="7952616" cy="4773381"/>
          </a:xfrm>
          <a:prstGeom prst="rect">
            <a:avLst/>
          </a:prstGeom>
        </p:spPr>
      </p:pic>
      <p:sp>
        <p:nvSpPr>
          <p:cNvPr id="7" name="Rectangle à coins arrondis 6"/>
          <p:cNvSpPr/>
          <p:nvPr/>
        </p:nvSpPr>
        <p:spPr>
          <a:xfrm>
            <a:off x="4398101" y="2959827"/>
            <a:ext cx="5622198" cy="240574"/>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à coins arrondis 7"/>
          <p:cNvSpPr/>
          <p:nvPr/>
        </p:nvSpPr>
        <p:spPr>
          <a:xfrm>
            <a:off x="4398100" y="3446694"/>
            <a:ext cx="5622199" cy="22043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à coins arrondis 8"/>
          <p:cNvSpPr/>
          <p:nvPr/>
        </p:nvSpPr>
        <p:spPr>
          <a:xfrm>
            <a:off x="4398099" y="4065821"/>
            <a:ext cx="5622199" cy="220430"/>
          </a:xfrm>
          <a:prstGeom prst="round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à coins arrondis 9"/>
          <p:cNvSpPr/>
          <p:nvPr/>
        </p:nvSpPr>
        <p:spPr>
          <a:xfrm>
            <a:off x="4398099" y="3646042"/>
            <a:ext cx="5622199" cy="192533"/>
          </a:xfrm>
          <a:prstGeom prst="round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8422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09550" y="1390651"/>
            <a:ext cx="11849100" cy="1543049"/>
          </a:xfrm>
          <a:ln>
            <a:solidFill>
              <a:srgbClr val="002060"/>
            </a:solidFill>
          </a:ln>
        </p:spPr>
        <p:txBody>
          <a:bodyPr>
            <a:noAutofit/>
          </a:bodyPr>
          <a:lstStyle/>
          <a:p>
            <a:pPr>
              <a:spcBef>
                <a:spcPts val="600"/>
              </a:spcBef>
            </a:pPr>
            <a:r>
              <a:rPr lang="fr-BE" sz="2400" dirty="0" smtClean="0">
                <a:solidFill>
                  <a:srgbClr val="0070C0"/>
                </a:solidFill>
              </a:rPr>
              <a:t>Peu de différence </a:t>
            </a:r>
            <a:r>
              <a:rPr lang="fr-BE" sz="2400" dirty="0" smtClean="0"/>
              <a:t>au niveau des </a:t>
            </a:r>
            <a:r>
              <a:rPr lang="fr-BE" sz="2400" dirty="0" smtClean="0">
                <a:solidFill>
                  <a:srgbClr val="0070C0"/>
                </a:solidFill>
              </a:rPr>
              <a:t>variables émotionnelles </a:t>
            </a:r>
            <a:r>
              <a:rPr lang="fr-BE" sz="2400" dirty="0" smtClean="0"/>
              <a:t>entre ceux qui ont reçu une intervention sur les émotions et ceux qui n’en n’ont pas reçu. </a:t>
            </a:r>
          </a:p>
          <a:p>
            <a:pPr>
              <a:spcBef>
                <a:spcPts val="600"/>
              </a:spcBef>
            </a:pPr>
            <a:r>
              <a:rPr lang="fr-BE" sz="2400" dirty="0" smtClean="0"/>
              <a:t>Changements au niveau des émotions observés entre T1 et T2 </a:t>
            </a:r>
            <a:r>
              <a:rPr lang="fr-BE" sz="2400" dirty="0" smtClean="0">
                <a:solidFill>
                  <a:srgbClr val="0070C0"/>
                </a:solidFill>
              </a:rPr>
              <a:t>ne se maintiennent pas </a:t>
            </a:r>
            <a:r>
              <a:rPr lang="fr-BE" sz="2400" dirty="0" smtClean="0"/>
              <a:t>au T3.</a:t>
            </a:r>
          </a:p>
        </p:txBody>
      </p:sp>
      <p:sp>
        <p:nvSpPr>
          <p:cNvPr id="5" name="Titre 1"/>
          <p:cNvSpPr>
            <a:spLocks noGrp="1"/>
          </p:cNvSpPr>
          <p:nvPr>
            <p:ph type="title"/>
          </p:nvPr>
        </p:nvSpPr>
        <p:spPr>
          <a:xfrm>
            <a:off x="1104900" y="419100"/>
            <a:ext cx="9980682" cy="581025"/>
          </a:xfrm>
        </p:spPr>
        <p:txBody>
          <a:bodyPr/>
          <a:lstStyle/>
          <a:p>
            <a:r>
              <a:rPr lang="fr-BE" dirty="0"/>
              <a:t>5</a:t>
            </a:r>
            <a:r>
              <a:rPr lang="fr-BE" dirty="0" smtClean="0"/>
              <a:t>. Discussion</a:t>
            </a:r>
            <a:endParaRPr lang="fr-BE" dirty="0"/>
          </a:p>
        </p:txBody>
      </p:sp>
      <p:sp>
        <p:nvSpPr>
          <p:cNvPr id="2" name="ZoneTexte 1"/>
          <p:cNvSpPr txBox="1"/>
          <p:nvPr/>
        </p:nvSpPr>
        <p:spPr>
          <a:xfrm>
            <a:off x="209550" y="3124200"/>
            <a:ext cx="11849100" cy="3631763"/>
          </a:xfrm>
          <a:prstGeom prst="rect">
            <a:avLst/>
          </a:prstGeom>
          <a:noFill/>
          <a:ln>
            <a:solidFill>
              <a:srgbClr val="002060"/>
            </a:solidFill>
          </a:ln>
        </p:spPr>
        <p:txBody>
          <a:bodyPr wrap="square" rtlCol="0">
            <a:spAutoFit/>
          </a:bodyPr>
          <a:lstStyle/>
          <a:p>
            <a:pPr>
              <a:spcBef>
                <a:spcPts val="1200"/>
              </a:spcBef>
            </a:pPr>
            <a:r>
              <a:rPr lang="fr-BE" sz="2200" dirty="0">
                <a:solidFill>
                  <a:srgbClr val="C00000"/>
                </a:solidFill>
                <a:latin typeface="Calibri" panose="020F0502020204030204" pitchFamily="34" charset="0"/>
              </a:rPr>
              <a:t>→</a:t>
            </a:r>
            <a:r>
              <a:rPr lang="fr-BE" sz="2200" dirty="0">
                <a:latin typeface="Calibri" panose="020F0502020204030204" pitchFamily="34" charset="0"/>
              </a:rPr>
              <a:t> </a:t>
            </a:r>
            <a:r>
              <a:rPr lang="fr-BE" sz="2400" dirty="0">
                <a:latin typeface="Calibri" panose="020F0502020204030204" pitchFamily="34" charset="0"/>
              </a:rPr>
              <a:t>Poids des </a:t>
            </a:r>
            <a:r>
              <a:rPr lang="fr-BE" sz="2400" dirty="0">
                <a:solidFill>
                  <a:srgbClr val="C00000"/>
                </a:solidFill>
                <a:latin typeface="Calibri" panose="020F0502020204030204" pitchFamily="34" charset="0"/>
              </a:rPr>
              <a:t>croyances motivationnelles </a:t>
            </a:r>
            <a:r>
              <a:rPr lang="fr-BE" sz="2200" dirty="0">
                <a:latin typeface="Calibri" panose="020F0502020204030204" pitchFamily="34" charset="0"/>
              </a:rPr>
              <a:t>(antécédents des émotions) </a:t>
            </a:r>
            <a:r>
              <a:rPr lang="fr-BE" sz="2200" dirty="0"/>
              <a:t>(</a:t>
            </a:r>
            <a:r>
              <a:rPr lang="fr-BE" sz="2200" dirty="0" smtClean="0"/>
              <a:t>Ahmed</a:t>
            </a:r>
            <a:r>
              <a:rPr lang="fr-BE" sz="2200" dirty="0"/>
              <a:t> </a:t>
            </a:r>
            <a:r>
              <a:rPr lang="fr-BE" sz="2200" dirty="0" smtClean="0"/>
              <a:t>&amp; al, </a:t>
            </a:r>
            <a:r>
              <a:rPr lang="fr-BE" sz="2200" dirty="0"/>
              <a:t>2010; Hoffman &amp; </a:t>
            </a:r>
            <a:r>
              <a:rPr lang="fr-BE" sz="2200" dirty="0" err="1"/>
              <a:t>Spatariu</a:t>
            </a:r>
            <a:r>
              <a:rPr lang="fr-BE" sz="2200" dirty="0"/>
              <a:t>, 2008; </a:t>
            </a:r>
            <a:r>
              <a:rPr lang="fr-BE" sz="2200" dirty="0" err="1"/>
              <a:t>Pekrun</a:t>
            </a:r>
            <a:r>
              <a:rPr lang="fr-BE" sz="2200" dirty="0"/>
              <a:t>, 2006). </a:t>
            </a:r>
            <a:endParaRPr lang="fr-BE" sz="2200" dirty="0" smtClean="0"/>
          </a:p>
          <a:p>
            <a:pPr>
              <a:spcBef>
                <a:spcPts val="600"/>
              </a:spcBef>
            </a:pPr>
            <a:r>
              <a:rPr lang="fr-BE" sz="2200" dirty="0" smtClean="0"/>
              <a:t>Les </a:t>
            </a:r>
            <a:r>
              <a:rPr lang="fr-BE" sz="2200" dirty="0"/>
              <a:t>croyances </a:t>
            </a:r>
            <a:r>
              <a:rPr lang="fr-BE" sz="2200" dirty="0" smtClean="0"/>
              <a:t>motivationnelles, restées fragiles, affaibliraient </a:t>
            </a:r>
            <a:r>
              <a:rPr lang="fr-BE" sz="2200" dirty="0"/>
              <a:t>les effets de l’intervention sur les émotions</a:t>
            </a:r>
            <a:r>
              <a:rPr lang="fr-BE" sz="2200" dirty="0" smtClean="0"/>
              <a:t>.</a:t>
            </a:r>
          </a:p>
          <a:p>
            <a:pPr>
              <a:spcBef>
                <a:spcPts val="600"/>
              </a:spcBef>
            </a:pPr>
            <a:endParaRPr lang="fr-BE" sz="800" dirty="0"/>
          </a:p>
          <a:p>
            <a:pPr>
              <a:spcBef>
                <a:spcPts val="600"/>
              </a:spcBef>
            </a:pPr>
            <a:r>
              <a:rPr lang="fr-BE" sz="2200" dirty="0"/>
              <a:t>Nécessaire d’agir simultanément sur les 2 fronts: les émotions et les antécédents proximaux des émotions (valeur perçue, contrôlabilité, sentiment de compétence) (</a:t>
            </a:r>
            <a:r>
              <a:rPr lang="fr-BE" sz="2200" dirty="0" err="1"/>
              <a:t>Dweck</a:t>
            </a:r>
            <a:r>
              <a:rPr lang="fr-BE" sz="2200" dirty="0"/>
              <a:t>, 1992; Kim &amp; </a:t>
            </a:r>
            <a:r>
              <a:rPr lang="fr-BE" sz="2200" dirty="0" err="1"/>
              <a:t>Hodges</a:t>
            </a:r>
            <a:r>
              <a:rPr lang="fr-BE" sz="2200" dirty="0"/>
              <a:t>, 2012; </a:t>
            </a:r>
            <a:r>
              <a:rPr lang="fr-BE" sz="2200" dirty="0" err="1"/>
              <a:t>Pekrun</a:t>
            </a:r>
            <a:r>
              <a:rPr lang="fr-BE" sz="2200" dirty="0"/>
              <a:t>, 2006). </a:t>
            </a:r>
            <a:endParaRPr lang="fr-BE" sz="2200" dirty="0" smtClean="0"/>
          </a:p>
          <a:p>
            <a:pPr>
              <a:spcBef>
                <a:spcPts val="600"/>
              </a:spcBef>
            </a:pPr>
            <a:endParaRPr lang="fr-BE" sz="800" dirty="0"/>
          </a:p>
          <a:p>
            <a:r>
              <a:rPr lang="fr-BE" sz="2200" dirty="0">
                <a:solidFill>
                  <a:srgbClr val="C00000"/>
                </a:solidFill>
                <a:latin typeface="Calibri" panose="020F0502020204030204" pitchFamily="34" charset="0"/>
              </a:rPr>
              <a:t>→</a:t>
            </a:r>
            <a:r>
              <a:rPr lang="fr-BE" sz="2200" dirty="0">
                <a:latin typeface="Calibri" panose="020F0502020204030204" pitchFamily="34" charset="0"/>
              </a:rPr>
              <a:t>  </a:t>
            </a:r>
            <a:r>
              <a:rPr lang="fr-BE" sz="2200" dirty="0">
                <a:solidFill>
                  <a:srgbClr val="C00000"/>
                </a:solidFill>
              </a:rPr>
              <a:t>Durée trop courte </a:t>
            </a:r>
            <a:r>
              <a:rPr lang="fr-BE" sz="2200" dirty="0" smtClean="0">
                <a:solidFill>
                  <a:srgbClr val="C00000"/>
                </a:solidFill>
              </a:rPr>
              <a:t>et densité </a:t>
            </a:r>
            <a:r>
              <a:rPr lang="fr-BE" sz="2200" dirty="0" smtClean="0"/>
              <a:t>de </a:t>
            </a:r>
            <a:r>
              <a:rPr lang="fr-BE" sz="2200" dirty="0"/>
              <a:t>l’intervention sur les </a:t>
            </a:r>
            <a:r>
              <a:rPr lang="fr-BE" sz="2200" dirty="0" smtClean="0"/>
              <a:t>émotions (</a:t>
            </a:r>
            <a:r>
              <a:rPr lang="fr-BE" sz="2200" dirty="0" err="1" smtClean="0"/>
              <a:t>Durlak</a:t>
            </a:r>
            <a:r>
              <a:rPr lang="fr-BE" sz="2200" dirty="0" smtClean="0"/>
              <a:t> et al., 2011</a:t>
            </a:r>
            <a:r>
              <a:rPr lang="fr-BE" sz="1600" dirty="0" smtClean="0"/>
              <a:t>)</a:t>
            </a:r>
            <a:endParaRPr lang="fr-BE" sz="1600" dirty="0"/>
          </a:p>
          <a:p>
            <a:endParaRPr lang="fr-BE" dirty="0"/>
          </a:p>
        </p:txBody>
      </p:sp>
    </p:spTree>
    <p:extLst>
      <p:ext uri="{BB962C8B-B14F-4D97-AF65-F5344CB8AC3E}">
        <p14:creationId xmlns:p14="http://schemas.microsoft.com/office/powerpoint/2010/main" val="27857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900" y="457200"/>
            <a:ext cx="9980682" cy="715962"/>
          </a:xfrm>
        </p:spPr>
        <p:txBody>
          <a:bodyPr/>
          <a:lstStyle/>
          <a:p>
            <a:r>
              <a:rPr lang="fr-BE" dirty="0" smtClean="0"/>
              <a:t>6. Limites et perspectives futures</a:t>
            </a:r>
            <a:endParaRPr lang="fr-BE" dirty="0"/>
          </a:p>
        </p:txBody>
      </p:sp>
      <p:sp>
        <p:nvSpPr>
          <p:cNvPr id="3" name="Espace réservé du contenu 2"/>
          <p:cNvSpPr>
            <a:spLocks noGrp="1"/>
          </p:cNvSpPr>
          <p:nvPr>
            <p:ph sz="half" idx="1"/>
          </p:nvPr>
        </p:nvSpPr>
        <p:spPr>
          <a:xfrm>
            <a:off x="454381" y="1488989"/>
            <a:ext cx="11281719" cy="4961238"/>
          </a:xfrm>
        </p:spPr>
        <p:txBody>
          <a:bodyPr>
            <a:normAutofit/>
          </a:bodyPr>
          <a:lstStyle/>
          <a:p>
            <a:r>
              <a:rPr lang="fr-BE" sz="2400" dirty="0" smtClean="0"/>
              <a:t>Non </a:t>
            </a:r>
            <a:r>
              <a:rPr lang="fr-BE" sz="2400" dirty="0"/>
              <a:t>prise en compte de la </a:t>
            </a:r>
            <a:r>
              <a:rPr lang="fr-BE" sz="2400" dirty="0">
                <a:solidFill>
                  <a:srgbClr val="0070C0"/>
                </a:solidFill>
              </a:rPr>
              <a:t>dimension motivationnelle </a:t>
            </a:r>
            <a:r>
              <a:rPr lang="fr-BE" sz="2400" dirty="0"/>
              <a:t>(émotions ↔ motivation</a:t>
            </a:r>
            <a:r>
              <a:rPr lang="fr-BE" sz="2400" dirty="0" smtClean="0"/>
              <a:t>) </a:t>
            </a:r>
            <a:r>
              <a:rPr lang="en-US" sz="2400" dirty="0" smtClean="0"/>
              <a:t>(</a:t>
            </a:r>
            <a:r>
              <a:rPr lang="en-US" sz="2400" dirty="0"/>
              <a:t>e.g., Meyer &amp; Turner, 2006; </a:t>
            </a:r>
            <a:r>
              <a:rPr lang="en-US" sz="2400" dirty="0" err="1"/>
              <a:t>Pekrun</a:t>
            </a:r>
            <a:r>
              <a:rPr lang="en-US" sz="2400" dirty="0"/>
              <a:t>, 2006; </a:t>
            </a:r>
            <a:r>
              <a:rPr lang="en-US" sz="2400" dirty="0" err="1"/>
              <a:t>Schutz</a:t>
            </a:r>
            <a:r>
              <a:rPr lang="en-US" sz="2400" dirty="0"/>
              <a:t>, Hong, Cross &amp; </a:t>
            </a:r>
            <a:r>
              <a:rPr lang="en-US" sz="2400" dirty="0" err="1"/>
              <a:t>Osbon</a:t>
            </a:r>
            <a:r>
              <a:rPr lang="en-US" sz="2400" dirty="0"/>
              <a:t>, 2006)</a:t>
            </a:r>
            <a:endParaRPr lang="fr-BE" sz="2400" dirty="0"/>
          </a:p>
          <a:p>
            <a:r>
              <a:rPr lang="fr-BE" sz="2400" dirty="0" smtClean="0"/>
              <a:t>Approfondir </a:t>
            </a:r>
            <a:r>
              <a:rPr lang="fr-BE" sz="2400" dirty="0"/>
              <a:t>compréhension des émotions → croiser ces résultats avec ceux d’une </a:t>
            </a:r>
            <a:r>
              <a:rPr lang="fr-BE" sz="2400" dirty="0">
                <a:solidFill>
                  <a:srgbClr val="0070C0"/>
                </a:solidFill>
              </a:rPr>
              <a:t>approche qualitative </a:t>
            </a:r>
            <a:r>
              <a:rPr lang="fr-BE" sz="2400" dirty="0"/>
              <a:t>(discussion, observation) (Greene, Robertson &amp; </a:t>
            </a:r>
            <a:r>
              <a:rPr lang="fr-BE" sz="2400" dirty="0" err="1"/>
              <a:t>Croker</a:t>
            </a:r>
            <a:r>
              <a:rPr lang="fr-BE" sz="2400" dirty="0"/>
              <a:t> Costa, 2011; Kim &amp; </a:t>
            </a:r>
            <a:r>
              <a:rPr lang="fr-BE" sz="2400" dirty="0" err="1"/>
              <a:t>Hodges</a:t>
            </a:r>
            <a:r>
              <a:rPr lang="fr-BE" sz="2400" dirty="0"/>
              <a:t>, 2012). </a:t>
            </a:r>
          </a:p>
          <a:p>
            <a:pPr>
              <a:spcBef>
                <a:spcPts val="0"/>
              </a:spcBef>
            </a:pPr>
            <a:endParaRPr lang="fr-BE" sz="2400" dirty="0" smtClean="0"/>
          </a:p>
          <a:p>
            <a:pPr>
              <a:spcBef>
                <a:spcPts val="0"/>
              </a:spcBef>
            </a:pPr>
            <a:r>
              <a:rPr lang="fr-BE" sz="2400" dirty="0" smtClean="0"/>
              <a:t>Les </a:t>
            </a:r>
            <a:r>
              <a:rPr lang="fr-BE" sz="2400" dirty="0">
                <a:solidFill>
                  <a:srgbClr val="0070C0"/>
                </a:solidFill>
              </a:rPr>
              <a:t>4 conditions </a:t>
            </a:r>
            <a:r>
              <a:rPr lang="fr-BE" sz="2400" dirty="0"/>
              <a:t>n’étaient pas </a:t>
            </a:r>
            <a:r>
              <a:rPr lang="fr-BE" sz="2400" dirty="0">
                <a:solidFill>
                  <a:srgbClr val="0070C0"/>
                </a:solidFill>
              </a:rPr>
              <a:t>parfaitement équivalentes </a:t>
            </a:r>
            <a:r>
              <a:rPr lang="fr-BE" sz="2400" dirty="0"/>
              <a:t>au niveau des caractéristiques des établissements scolaires (condition « </a:t>
            </a:r>
            <a:r>
              <a:rPr lang="fr-BE" sz="2400" dirty="0" smtClean="0"/>
              <a:t>émotion »). Or</a:t>
            </a:r>
            <a:r>
              <a:rPr lang="fr-BE" sz="2400" dirty="0"/>
              <a:t>, l’</a:t>
            </a:r>
            <a:r>
              <a:rPr lang="fr-BE" sz="2400" dirty="0">
                <a:solidFill>
                  <a:srgbClr val="0070C0"/>
                </a:solidFill>
              </a:rPr>
              <a:t>effet-maître</a:t>
            </a:r>
            <a:r>
              <a:rPr lang="fr-BE" sz="2400" dirty="0"/>
              <a:t> et le </a:t>
            </a:r>
            <a:r>
              <a:rPr lang="fr-BE" sz="2400" dirty="0">
                <a:solidFill>
                  <a:srgbClr val="0070C0"/>
                </a:solidFill>
              </a:rPr>
              <a:t>niveau socio-économique </a:t>
            </a:r>
            <a:r>
              <a:rPr lang="fr-BE" sz="2400" dirty="0"/>
              <a:t>sont reconnus comme </a:t>
            </a:r>
            <a:r>
              <a:rPr lang="fr-BE" sz="2400" dirty="0" smtClean="0"/>
              <a:t>influençant les </a:t>
            </a:r>
            <a:r>
              <a:rPr lang="fr-BE" sz="2400" dirty="0"/>
              <a:t>apprentissages et les performances (</a:t>
            </a:r>
            <a:r>
              <a:rPr lang="fr-BE" sz="2400" dirty="0" err="1"/>
              <a:t>Nye</a:t>
            </a:r>
            <a:r>
              <a:rPr lang="fr-BE" sz="2400" dirty="0"/>
              <a:t>, </a:t>
            </a:r>
            <a:r>
              <a:rPr lang="fr-BE" sz="2400" dirty="0" err="1"/>
              <a:t>Konstantopoulos</a:t>
            </a:r>
            <a:r>
              <a:rPr lang="fr-BE" sz="2400" dirty="0"/>
              <a:t>, &amp; </a:t>
            </a:r>
            <a:r>
              <a:rPr lang="fr-BE" sz="2400" dirty="0" err="1"/>
              <a:t>Hedges</a:t>
            </a:r>
            <a:r>
              <a:rPr lang="fr-BE" sz="2400" dirty="0"/>
              <a:t>, 2004; Wayne &amp; </a:t>
            </a:r>
            <a:r>
              <a:rPr lang="fr-BE" sz="2400" dirty="0" err="1"/>
              <a:t>Youngs</a:t>
            </a:r>
            <a:r>
              <a:rPr lang="fr-BE" sz="2400" dirty="0"/>
              <a:t>, 2003</a:t>
            </a:r>
            <a:r>
              <a:rPr lang="fr-BE" sz="2400" dirty="0" smtClean="0"/>
              <a:t>). </a:t>
            </a:r>
            <a:endParaRPr lang="fr-BE" sz="2400" dirty="0"/>
          </a:p>
          <a:p>
            <a:pPr marL="0" indent="0">
              <a:buNone/>
            </a:pPr>
            <a:endParaRPr lang="fr-BE" dirty="0"/>
          </a:p>
        </p:txBody>
      </p:sp>
    </p:spTree>
    <p:extLst>
      <p:ext uri="{BB962C8B-B14F-4D97-AF65-F5344CB8AC3E}">
        <p14:creationId xmlns:p14="http://schemas.microsoft.com/office/powerpoint/2010/main" val="692082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900" y="457200"/>
            <a:ext cx="9980682" cy="715962"/>
          </a:xfrm>
        </p:spPr>
        <p:txBody>
          <a:bodyPr/>
          <a:lstStyle/>
          <a:p>
            <a:r>
              <a:rPr lang="fr-BE" dirty="0" smtClean="0"/>
              <a:t>6. Limites et perspectives futures</a:t>
            </a:r>
            <a:endParaRPr lang="fr-BE" dirty="0"/>
          </a:p>
        </p:txBody>
      </p:sp>
      <p:sp>
        <p:nvSpPr>
          <p:cNvPr id="3" name="Espace réservé du contenu 2"/>
          <p:cNvSpPr>
            <a:spLocks noGrp="1"/>
          </p:cNvSpPr>
          <p:nvPr>
            <p:ph sz="half" idx="1"/>
          </p:nvPr>
        </p:nvSpPr>
        <p:spPr>
          <a:xfrm>
            <a:off x="454381" y="1488989"/>
            <a:ext cx="11281719" cy="4961238"/>
          </a:xfrm>
        </p:spPr>
        <p:txBody>
          <a:bodyPr>
            <a:normAutofit/>
          </a:bodyPr>
          <a:lstStyle/>
          <a:p>
            <a:pPr>
              <a:lnSpc>
                <a:spcPct val="100000"/>
              </a:lnSpc>
            </a:pPr>
            <a:r>
              <a:rPr lang="fr-BE" sz="2400" dirty="0" smtClean="0"/>
              <a:t>Recherches montrent que les </a:t>
            </a:r>
            <a:r>
              <a:rPr lang="fr-BE" sz="2400" dirty="0" smtClean="0">
                <a:solidFill>
                  <a:srgbClr val="0070C0"/>
                </a:solidFill>
              </a:rPr>
              <a:t>interventions cognitives et métacognitives </a:t>
            </a:r>
            <a:r>
              <a:rPr lang="fr-BE" sz="2400" dirty="0" smtClean="0"/>
              <a:t>bénéficient différemment aux </a:t>
            </a:r>
            <a:r>
              <a:rPr lang="fr-BE" sz="2400" dirty="0" smtClean="0">
                <a:solidFill>
                  <a:srgbClr val="0070C0"/>
                </a:solidFill>
              </a:rPr>
              <a:t>élèves « experts » et « novices » </a:t>
            </a:r>
            <a:r>
              <a:rPr lang="fr-BE" sz="2400" dirty="0" smtClean="0"/>
              <a:t>(</a:t>
            </a:r>
            <a:r>
              <a:rPr lang="fr-BE" sz="2400" dirty="0" err="1" smtClean="0"/>
              <a:t>e.g</a:t>
            </a:r>
            <a:r>
              <a:rPr lang="fr-BE" sz="2400" dirty="0" smtClean="0"/>
              <a:t>., Hanin &amp; Van Nieuwenhoven, 2016; </a:t>
            </a:r>
            <a:r>
              <a:rPr lang="fr-BE" sz="2400" dirty="0" err="1" smtClean="0"/>
              <a:t>Montague</a:t>
            </a:r>
            <a:r>
              <a:rPr lang="fr-BE" sz="2400" dirty="0" smtClean="0"/>
              <a:t>, 2007; </a:t>
            </a:r>
            <a:r>
              <a:rPr lang="fr-BE" sz="2400" dirty="0" err="1" smtClean="0"/>
              <a:t>Muir</a:t>
            </a:r>
            <a:r>
              <a:rPr lang="fr-BE" sz="2400" dirty="0" smtClean="0"/>
              <a:t>, </a:t>
            </a:r>
            <a:r>
              <a:rPr lang="fr-BE" sz="2400" dirty="0" err="1" smtClean="0"/>
              <a:t>Beswick</a:t>
            </a:r>
            <a:r>
              <a:rPr lang="fr-BE" sz="2400" dirty="0" smtClean="0"/>
              <a:t> &amp; Williamson, 2008) → En est-il de même avec les </a:t>
            </a:r>
            <a:r>
              <a:rPr lang="fr-BE" sz="2400" dirty="0" smtClean="0">
                <a:solidFill>
                  <a:srgbClr val="0070C0"/>
                </a:solidFill>
              </a:rPr>
              <a:t>interventions sur les émotions ?</a:t>
            </a:r>
          </a:p>
          <a:p>
            <a:pPr>
              <a:lnSpc>
                <a:spcPct val="100000"/>
              </a:lnSpc>
            </a:pPr>
            <a:r>
              <a:rPr lang="fr-BE" sz="2400" dirty="0" smtClean="0"/>
              <a:t>Problèmes choisis pour le prétest/posttest/test de rétention ne nécessitent pas l’utilisation de </a:t>
            </a:r>
            <a:r>
              <a:rPr lang="fr-BE" sz="2400" dirty="0" smtClean="0">
                <a:solidFill>
                  <a:srgbClr val="0070C0"/>
                </a:solidFill>
              </a:rPr>
              <a:t>l’heuristique « planification »</a:t>
            </a:r>
          </a:p>
          <a:p>
            <a:pPr>
              <a:lnSpc>
                <a:spcPct val="100000"/>
              </a:lnSpc>
            </a:pPr>
            <a:r>
              <a:rPr lang="fr-BE" sz="2400" dirty="0" smtClean="0"/>
              <a:t>Intervention sur les émotions de </a:t>
            </a:r>
            <a:r>
              <a:rPr lang="fr-BE" sz="2400" dirty="0" smtClean="0">
                <a:solidFill>
                  <a:srgbClr val="0070C0"/>
                </a:solidFill>
              </a:rPr>
              <a:t>trop courte durée/programme dense </a:t>
            </a:r>
            <a:r>
              <a:rPr lang="fr-BE" sz="2400" dirty="0" smtClean="0"/>
              <a:t>pour le groupe « émotion et cognition »</a:t>
            </a:r>
          </a:p>
          <a:p>
            <a:pPr marL="0" indent="0">
              <a:lnSpc>
                <a:spcPct val="100000"/>
              </a:lnSpc>
              <a:buNone/>
            </a:pPr>
            <a:endParaRPr lang="fr-BE" sz="2400" dirty="0"/>
          </a:p>
        </p:txBody>
      </p:sp>
    </p:spTree>
    <p:extLst>
      <p:ext uri="{BB962C8B-B14F-4D97-AF65-F5344CB8AC3E}">
        <p14:creationId xmlns:p14="http://schemas.microsoft.com/office/powerpoint/2010/main" val="196516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04900" y="2292095"/>
            <a:ext cx="10096500" cy="1422656"/>
          </a:xfrm>
        </p:spPr>
        <p:txBody>
          <a:bodyPr rtlCol="0">
            <a:normAutofit/>
          </a:bodyPr>
          <a:lstStyle/>
          <a:p>
            <a:pPr algn="ctr" rtl="0"/>
            <a:r>
              <a:rPr lang="fr-FR" sz="3600" dirty="0" smtClean="0"/>
              <a:t>Merci pour votre attention</a:t>
            </a:r>
            <a:endParaRPr lang="fr-FR" sz="3600" dirty="0"/>
          </a:p>
        </p:txBody>
      </p:sp>
      <p:sp>
        <p:nvSpPr>
          <p:cNvPr id="3" name="Sous-titre 2"/>
          <p:cNvSpPr>
            <a:spLocks noGrp="1"/>
          </p:cNvSpPr>
          <p:nvPr>
            <p:ph type="subTitle" idx="1"/>
          </p:nvPr>
        </p:nvSpPr>
        <p:spPr>
          <a:xfrm>
            <a:off x="628648" y="4410076"/>
            <a:ext cx="10096501" cy="1304924"/>
          </a:xfrm>
        </p:spPr>
        <p:txBody>
          <a:bodyPr rtlCol="0">
            <a:normAutofit lnSpcReduction="10000"/>
          </a:bodyPr>
          <a:lstStyle/>
          <a:p>
            <a:r>
              <a:rPr lang="fr-BE" b="1" dirty="0"/>
              <a:t>Vanessa Hanin </a:t>
            </a:r>
          </a:p>
          <a:p>
            <a:r>
              <a:rPr lang="fr-BE" dirty="0"/>
              <a:t>Place du Cardinal Mercier, 10 bte L3.05.01 B</a:t>
            </a:r>
          </a:p>
          <a:p>
            <a:r>
              <a:rPr lang="fr-BE" dirty="0"/>
              <a:t>1348 Louvain-la-Neuve </a:t>
            </a:r>
          </a:p>
          <a:p>
            <a:r>
              <a:rPr lang="fr-BE" dirty="0"/>
              <a:t>Téléphone:  32 (0)10 47 44 01</a:t>
            </a:r>
          </a:p>
          <a:p>
            <a:r>
              <a:rPr lang="fr-BE" dirty="0"/>
              <a:t>vanessa.hanin@uclouvain.be </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4900" y="647700"/>
            <a:ext cx="9980682" cy="525462"/>
          </a:xfrm>
        </p:spPr>
        <p:txBody>
          <a:bodyPr rtlCol="0"/>
          <a:lstStyle/>
          <a:p>
            <a:pPr rtl="0"/>
            <a:r>
              <a:rPr lang="fr-FR" dirty="0" smtClean="0"/>
              <a:t>Enoncés des problèmes du prétest</a:t>
            </a:r>
            <a:endParaRPr lang="fr-FR" dirty="0"/>
          </a:p>
        </p:txBody>
      </p:sp>
      <p:sp>
        <p:nvSpPr>
          <p:cNvPr id="4" name="Espace réservé du contenu 3"/>
          <p:cNvSpPr>
            <a:spLocks noGrp="1"/>
          </p:cNvSpPr>
          <p:nvPr>
            <p:ph sz="half" idx="2"/>
          </p:nvPr>
        </p:nvSpPr>
        <p:spPr>
          <a:xfrm>
            <a:off x="522348" y="3280631"/>
            <a:ext cx="11145781" cy="2930848"/>
          </a:xfrm>
          <a:ln>
            <a:solidFill>
              <a:schemeClr val="accent1"/>
            </a:solidFill>
          </a:ln>
        </p:spPr>
        <p:txBody>
          <a:bodyPr rtlCol="0">
            <a:noAutofit/>
          </a:bodyPr>
          <a:lstStyle/>
          <a:p>
            <a:pPr marL="0" indent="0" rtl="0">
              <a:spcBef>
                <a:spcPts val="600"/>
              </a:spcBef>
              <a:buNone/>
            </a:pPr>
            <a:r>
              <a:rPr lang="fr-FR" b="1" dirty="0" smtClean="0"/>
              <a:t>Problème 2</a:t>
            </a:r>
          </a:p>
          <a:p>
            <a:pPr marL="0" indent="0">
              <a:spcBef>
                <a:spcPts val="600"/>
              </a:spcBef>
              <a:buNone/>
            </a:pPr>
            <a:r>
              <a:rPr lang="fr-BE" dirty="0"/>
              <a:t>Christine, Julie et Camille, trois copines de sixième primaire, voudraient organiser une sortie à « Accrobranche » pendant la semaine de vacances. Elles sont toutes très occupées : Julie est libre le lundi et le samedi, ainsi que le mardi, jeudi et vendredi. Christine, elle, n’est pas disponible le lundi, jeudi et dimanche. Camille, enfin, sait venir le lundi, mercredi, vendredi et le samedi.</a:t>
            </a:r>
          </a:p>
          <a:p>
            <a:pPr marL="0" indent="0">
              <a:spcBef>
                <a:spcPts val="600"/>
              </a:spcBef>
              <a:buNone/>
            </a:pPr>
            <a:r>
              <a:rPr lang="fr-BE" dirty="0"/>
              <a:t>« Accrobranche » est ouvert tous les jours de 10h à 18h sauf le lundi. </a:t>
            </a:r>
          </a:p>
          <a:p>
            <a:pPr marL="0" indent="0">
              <a:spcBef>
                <a:spcPts val="600"/>
              </a:spcBef>
              <a:buNone/>
            </a:pPr>
            <a:r>
              <a:rPr lang="fr-BE" dirty="0"/>
              <a:t>Q</a:t>
            </a:r>
            <a:r>
              <a:rPr lang="fr-BE" dirty="0" smtClean="0"/>
              <a:t>uand </a:t>
            </a:r>
            <a:r>
              <a:rPr lang="fr-BE" dirty="0" err="1"/>
              <a:t>vont-elles</a:t>
            </a:r>
            <a:r>
              <a:rPr lang="fr-BE" dirty="0"/>
              <a:t> pouvoir organiser la sortie ? Indique toutes les réponses possibles. </a:t>
            </a:r>
            <a:endParaRPr lang="fr-FR" b="1" dirty="0" smtClean="0"/>
          </a:p>
        </p:txBody>
      </p:sp>
      <p:sp>
        <p:nvSpPr>
          <p:cNvPr id="7" name="Espace réservé du contenu 3"/>
          <p:cNvSpPr>
            <a:spLocks noGrp="1"/>
          </p:cNvSpPr>
          <p:nvPr>
            <p:ph sz="half" idx="2"/>
          </p:nvPr>
        </p:nvSpPr>
        <p:spPr>
          <a:xfrm>
            <a:off x="522349" y="1492762"/>
            <a:ext cx="11145781" cy="1577803"/>
          </a:xfrm>
          <a:ln>
            <a:solidFill>
              <a:schemeClr val="accent1"/>
            </a:solidFill>
          </a:ln>
        </p:spPr>
        <p:txBody>
          <a:bodyPr rtlCol="0">
            <a:normAutofit/>
          </a:bodyPr>
          <a:lstStyle/>
          <a:p>
            <a:pPr marL="0" indent="0" rtl="0">
              <a:spcBef>
                <a:spcPts val="600"/>
              </a:spcBef>
              <a:buNone/>
            </a:pPr>
            <a:r>
              <a:rPr lang="fr-FR" b="1" dirty="0" smtClean="0"/>
              <a:t>Problème 1</a:t>
            </a:r>
          </a:p>
          <a:p>
            <a:pPr marL="0" indent="0">
              <a:spcBef>
                <a:spcPts val="600"/>
              </a:spcBef>
              <a:buNone/>
            </a:pPr>
            <a:r>
              <a:rPr lang="fr-BE" dirty="0"/>
              <a:t>Pour fêter la naissance de ma sœur, mes parents ont organisé un goûter avec toute la famille. Ils avaient commandé 170 ballons à gonfler pour décorer le jardin. Après la fête, ils ont réparti les ballons entre les 8 cousin(e)s. Combien chacun </a:t>
            </a:r>
            <a:r>
              <a:rPr lang="fr-BE" dirty="0" err="1"/>
              <a:t>a-t-il</a:t>
            </a:r>
            <a:r>
              <a:rPr lang="fr-BE" dirty="0"/>
              <a:t> reçu de ballons ? </a:t>
            </a:r>
            <a:endParaRPr lang="fr-FR" dirty="0"/>
          </a:p>
        </p:txBody>
      </p:sp>
    </p:spTree>
    <p:extLst>
      <p:ext uri="{BB962C8B-B14F-4D97-AF65-F5344CB8AC3E}">
        <p14:creationId xmlns:p14="http://schemas.microsoft.com/office/powerpoint/2010/main" val="222449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3"/>
          <p:cNvSpPr>
            <a:spLocks noGrp="1"/>
          </p:cNvSpPr>
          <p:nvPr>
            <p:ph sz="half" idx="2"/>
          </p:nvPr>
        </p:nvSpPr>
        <p:spPr>
          <a:xfrm>
            <a:off x="522350" y="1540110"/>
            <a:ext cx="11145781" cy="1462582"/>
          </a:xfrm>
          <a:ln>
            <a:solidFill>
              <a:schemeClr val="accent1"/>
            </a:solidFill>
          </a:ln>
        </p:spPr>
        <p:txBody>
          <a:bodyPr rtlCol="0">
            <a:normAutofit/>
          </a:bodyPr>
          <a:lstStyle/>
          <a:p>
            <a:pPr marL="0" indent="0" rtl="0">
              <a:spcBef>
                <a:spcPts val="600"/>
              </a:spcBef>
              <a:buNone/>
            </a:pPr>
            <a:r>
              <a:rPr lang="fr-FR" b="1" dirty="0" smtClean="0"/>
              <a:t>Problème 3</a:t>
            </a:r>
          </a:p>
          <a:p>
            <a:pPr marL="0" indent="0">
              <a:spcBef>
                <a:spcPts val="600"/>
              </a:spcBef>
              <a:buNone/>
            </a:pPr>
            <a:r>
              <a:rPr lang="fr-BE" dirty="0"/>
              <a:t>Les élèves de 5</a:t>
            </a:r>
            <a:r>
              <a:rPr lang="fr-BE" baseline="30000" dirty="0"/>
              <a:t>ème</a:t>
            </a:r>
            <a:r>
              <a:rPr lang="fr-BE" dirty="0"/>
              <a:t> et de 6</a:t>
            </a:r>
            <a:r>
              <a:rPr lang="fr-BE" baseline="30000" dirty="0"/>
              <a:t>ème</a:t>
            </a:r>
            <a:r>
              <a:rPr lang="fr-BE" dirty="0"/>
              <a:t> primaire de l’école du Ruisseau partent en classe de neige. Un bus peut contenir 31 personnes. Sachant qu’il y a 182 personnes (enfants et adultes) qui partent en classe de neige, combien faudra-t-il de bus ?</a:t>
            </a:r>
          </a:p>
          <a:p>
            <a:pPr marL="0" indent="0" rtl="0">
              <a:spcBef>
                <a:spcPts val="0"/>
              </a:spcBef>
              <a:buNone/>
            </a:pPr>
            <a:endParaRPr lang="fr-FR" b="1" dirty="0" smtClean="0"/>
          </a:p>
        </p:txBody>
      </p:sp>
      <p:sp>
        <p:nvSpPr>
          <p:cNvPr id="8" name="Espace réservé du contenu 3"/>
          <p:cNvSpPr>
            <a:spLocks noGrp="1"/>
          </p:cNvSpPr>
          <p:nvPr>
            <p:ph sz="half" idx="2"/>
          </p:nvPr>
        </p:nvSpPr>
        <p:spPr>
          <a:xfrm>
            <a:off x="522350" y="3257700"/>
            <a:ext cx="11389564" cy="3106030"/>
          </a:xfrm>
          <a:ln>
            <a:solidFill>
              <a:schemeClr val="accent1"/>
            </a:solidFill>
          </a:ln>
        </p:spPr>
        <p:txBody>
          <a:bodyPr rtlCol="0">
            <a:noAutofit/>
          </a:bodyPr>
          <a:lstStyle/>
          <a:p>
            <a:pPr marL="0" indent="0" rtl="0">
              <a:spcBef>
                <a:spcPts val="600"/>
              </a:spcBef>
              <a:buNone/>
            </a:pPr>
            <a:r>
              <a:rPr lang="fr-FR" b="1" dirty="0" smtClean="0"/>
              <a:t>Problème 4</a:t>
            </a:r>
          </a:p>
          <a:p>
            <a:pPr marL="0" indent="0">
              <a:spcBef>
                <a:spcPts val="600"/>
              </a:spcBef>
              <a:buNone/>
            </a:pPr>
            <a:r>
              <a:rPr lang="fr-BE" dirty="0"/>
              <a:t>Pour décorer le sapin de Noël, madame Nathalie propose différents bricolages : peindre des étoiles, coller des paillettes sur des boules, dessiner des anges, découper des lanternes.</a:t>
            </a:r>
          </a:p>
          <a:p>
            <a:pPr marL="0" indent="0">
              <a:spcBef>
                <a:spcPts val="600"/>
              </a:spcBef>
              <a:buNone/>
            </a:pPr>
            <a:r>
              <a:rPr lang="fr-BE" dirty="0"/>
              <a:t>Sylvie n’aime ni dessiner ni découper.</a:t>
            </a:r>
          </a:p>
          <a:p>
            <a:pPr marL="0" indent="0">
              <a:spcBef>
                <a:spcPts val="600"/>
              </a:spcBef>
              <a:buNone/>
            </a:pPr>
            <a:r>
              <a:rPr lang="fr-BE" dirty="0"/>
              <a:t>Tom adore les étoiles.</a:t>
            </a:r>
          </a:p>
          <a:p>
            <a:pPr marL="0" indent="0">
              <a:spcBef>
                <a:spcPts val="600"/>
              </a:spcBef>
              <a:buNone/>
            </a:pPr>
            <a:r>
              <a:rPr lang="fr-BE" dirty="0"/>
              <a:t>Steve déclare que les paillettes sont pour les filles.</a:t>
            </a:r>
          </a:p>
          <a:p>
            <a:pPr marL="0" indent="0">
              <a:spcBef>
                <a:spcPts val="600"/>
              </a:spcBef>
              <a:buNone/>
            </a:pPr>
            <a:r>
              <a:rPr lang="fr-BE" dirty="0"/>
              <a:t>Clara déteste découper avec des ciseaux.</a:t>
            </a:r>
          </a:p>
          <a:p>
            <a:pPr marL="0" indent="0">
              <a:spcBef>
                <a:spcPts val="600"/>
              </a:spcBef>
              <a:buNone/>
            </a:pPr>
            <a:r>
              <a:rPr lang="fr-BE" dirty="0"/>
              <a:t>Chaque bricolage ne peut être fait que par un seul enfant. Indique quel  bricolage fera chaque enfant. Explique.</a:t>
            </a:r>
            <a:endParaRPr lang="fr-FR" b="1" dirty="0" smtClean="0"/>
          </a:p>
        </p:txBody>
      </p:sp>
      <p:sp>
        <p:nvSpPr>
          <p:cNvPr id="9" name="Titre 1"/>
          <p:cNvSpPr>
            <a:spLocks noGrp="1"/>
          </p:cNvSpPr>
          <p:nvPr>
            <p:ph type="title"/>
          </p:nvPr>
        </p:nvSpPr>
        <p:spPr>
          <a:xfrm>
            <a:off x="1216111" y="533785"/>
            <a:ext cx="9980682" cy="525462"/>
          </a:xfrm>
        </p:spPr>
        <p:txBody>
          <a:bodyPr rtlCol="0"/>
          <a:lstStyle/>
          <a:p>
            <a:pPr rtl="0"/>
            <a:r>
              <a:rPr lang="fr-FR" dirty="0" smtClean="0"/>
              <a:t>Enoncés des problèmes du prétest</a:t>
            </a:r>
            <a:endParaRPr lang="fr-FR" dirty="0"/>
          </a:p>
        </p:txBody>
      </p:sp>
    </p:spTree>
    <p:extLst>
      <p:ext uri="{BB962C8B-B14F-4D97-AF65-F5344CB8AC3E}">
        <p14:creationId xmlns:p14="http://schemas.microsoft.com/office/powerpoint/2010/main" val="209119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algn="ctr" rtl="0"/>
            <a:r>
              <a:rPr lang="fr-FR" dirty="0" smtClean="0"/>
              <a:t>Stratégies heuristiques/Etapes de résolution de problèmes non-routiniers</a:t>
            </a:r>
            <a:endParaRPr lang="fr-FR" dirty="0"/>
          </a:p>
        </p:txBody>
      </p:sp>
      <p:pic>
        <p:nvPicPr>
          <p:cNvPr id="5" name="Image 4" descr="Diagramme1"/>
          <p:cNvPicPr/>
          <p:nvPr/>
        </p:nvPicPr>
        <p:blipFill>
          <a:blip r:embed="rId2">
            <a:extLst>
              <a:ext uri="{28A0092B-C50C-407E-A947-70E740481C1C}">
                <a14:useLocalDpi xmlns:a14="http://schemas.microsoft.com/office/drawing/2010/main" val="0"/>
              </a:ext>
            </a:extLst>
          </a:blip>
          <a:srcRect t="7298"/>
          <a:stretch>
            <a:fillRect/>
          </a:stretch>
        </p:blipFill>
        <p:spPr bwMode="auto">
          <a:xfrm>
            <a:off x="1905000" y="1765934"/>
            <a:ext cx="7981950" cy="3758565"/>
          </a:xfrm>
          <a:prstGeom prst="rect">
            <a:avLst/>
          </a:prstGeom>
          <a:noFill/>
          <a:ln w="9525" cmpd="sng">
            <a:solidFill>
              <a:srgbClr val="000000"/>
            </a:solidFill>
            <a:miter lim="800000"/>
            <a:headEnd/>
            <a:tailEnd/>
          </a:ln>
          <a:effectLst/>
        </p:spPr>
      </p:pic>
    </p:spTree>
    <p:extLst>
      <p:ext uri="{BB962C8B-B14F-4D97-AF65-F5344CB8AC3E}">
        <p14:creationId xmlns:p14="http://schemas.microsoft.com/office/powerpoint/2010/main" val="319702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1. Introduction</a:t>
            </a:r>
            <a:endParaRPr lang="fr-BE" dirty="0"/>
          </a:p>
        </p:txBody>
      </p:sp>
      <p:sp>
        <p:nvSpPr>
          <p:cNvPr id="5" name="Rectangle à coins arrondis 4"/>
          <p:cNvSpPr/>
          <p:nvPr/>
        </p:nvSpPr>
        <p:spPr>
          <a:xfrm>
            <a:off x="981075" y="1552575"/>
            <a:ext cx="10477500" cy="647700"/>
          </a:xfrm>
          <a:prstGeom prst="roundRect">
            <a:avLst/>
          </a:prstGeom>
          <a:solidFill>
            <a:srgbClr val="B0B0F6"/>
          </a:solidFill>
          <a:ln>
            <a:solidFill>
              <a:srgbClr val="B0B0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Reconceptualisation</a:t>
            </a:r>
            <a:r>
              <a:rPr lang="fr-BE" dirty="0">
                <a:solidFill>
                  <a:schemeClr val="tx1"/>
                </a:solidFill>
              </a:rPr>
              <a:t> </a:t>
            </a:r>
            <a:r>
              <a:rPr lang="fr-BE" dirty="0" smtClean="0">
                <a:solidFill>
                  <a:schemeClr val="tx1"/>
                </a:solidFill>
              </a:rPr>
              <a:t>de ce que requiert </a:t>
            </a:r>
            <a:r>
              <a:rPr lang="fr-BE" b="1" dirty="0" smtClean="0">
                <a:solidFill>
                  <a:schemeClr val="tx1"/>
                </a:solidFill>
              </a:rPr>
              <a:t>l’expertise en résolution de problèmes mathématiques </a:t>
            </a:r>
            <a:r>
              <a:rPr lang="fr-BE" dirty="0" smtClean="0">
                <a:solidFill>
                  <a:schemeClr val="tx1"/>
                </a:solidFill>
              </a:rPr>
              <a:t>(De Corte &amp; Verschaffel, 2008): </a:t>
            </a:r>
            <a:endParaRPr lang="fr-BE" dirty="0">
              <a:solidFill>
                <a:schemeClr val="tx1"/>
              </a:solidFill>
            </a:endParaRPr>
          </a:p>
        </p:txBody>
      </p:sp>
      <p:sp>
        <p:nvSpPr>
          <p:cNvPr id="6" name="Rectangle 5"/>
          <p:cNvSpPr/>
          <p:nvPr/>
        </p:nvSpPr>
        <p:spPr>
          <a:xfrm>
            <a:off x="1004887" y="2579689"/>
            <a:ext cx="10429875" cy="35353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BE" dirty="0">
                <a:solidFill>
                  <a:schemeClr val="tx1"/>
                </a:solidFill>
              </a:rPr>
              <a:t>Une base de </a:t>
            </a:r>
            <a:r>
              <a:rPr lang="fr-BE" dirty="0">
                <a:solidFill>
                  <a:srgbClr val="0070C0"/>
                </a:solidFill>
              </a:rPr>
              <a:t>connaissances spécifiques </a:t>
            </a:r>
            <a:r>
              <a:rPr lang="fr-BE" dirty="0">
                <a:solidFill>
                  <a:schemeClr val="tx1"/>
                </a:solidFill>
              </a:rPr>
              <a:t>au domaine ; </a:t>
            </a:r>
          </a:p>
          <a:p>
            <a:pPr marL="285750" indent="-285750">
              <a:buFont typeface="Wingdings" panose="05000000000000000000" pitchFamily="2" charset="2"/>
              <a:buChar char="ü"/>
            </a:pPr>
            <a:r>
              <a:rPr lang="fr-BE" dirty="0">
                <a:solidFill>
                  <a:schemeClr val="tx1"/>
                </a:solidFill>
              </a:rPr>
              <a:t>Des </a:t>
            </a:r>
            <a:r>
              <a:rPr lang="fr-BE" dirty="0">
                <a:solidFill>
                  <a:srgbClr val="0070C0"/>
                </a:solidFill>
              </a:rPr>
              <a:t>heuristiques </a:t>
            </a:r>
            <a:r>
              <a:rPr lang="fr-BE" dirty="0">
                <a:solidFill>
                  <a:schemeClr val="tx1"/>
                </a:solidFill>
              </a:rPr>
              <a:t>ou </a:t>
            </a:r>
            <a:r>
              <a:rPr lang="fr-BE" dirty="0">
                <a:solidFill>
                  <a:srgbClr val="0070C0"/>
                </a:solidFill>
              </a:rPr>
              <a:t>stratégies cognitives</a:t>
            </a:r>
            <a:r>
              <a:rPr lang="fr-BE" dirty="0">
                <a:solidFill>
                  <a:schemeClr val="tx1"/>
                </a:solidFill>
              </a:rPr>
              <a:t>, c’est-à-dire, des stratégies de recherche pour la résolution de problèmes qui ne garantissent pas, mais augmentent significativement la probabilité de trouver une solution correcte, car elles induisent une approche systématique de la tâche ;</a:t>
            </a:r>
          </a:p>
          <a:p>
            <a:pPr marL="285750" indent="-285750">
              <a:buFont typeface="Wingdings" panose="05000000000000000000" pitchFamily="2" charset="2"/>
              <a:buChar char="ü"/>
            </a:pPr>
            <a:r>
              <a:rPr lang="fr-BE" dirty="0">
                <a:solidFill>
                  <a:schemeClr val="tx1"/>
                </a:solidFill>
              </a:rPr>
              <a:t>Des </a:t>
            </a:r>
            <a:r>
              <a:rPr lang="fr-BE" dirty="0">
                <a:solidFill>
                  <a:srgbClr val="C00000"/>
                </a:solidFill>
              </a:rPr>
              <a:t>connaissances </a:t>
            </a:r>
            <a:r>
              <a:rPr lang="fr-BE" dirty="0" smtClean="0">
                <a:solidFill>
                  <a:srgbClr val="C00000"/>
                </a:solidFill>
              </a:rPr>
              <a:t>«méta» </a:t>
            </a:r>
            <a:r>
              <a:rPr lang="fr-BE" dirty="0" smtClean="0">
                <a:solidFill>
                  <a:schemeClr val="tx1"/>
                </a:solidFill>
              </a:rPr>
              <a:t>relatives </a:t>
            </a:r>
            <a:r>
              <a:rPr lang="fr-BE" dirty="0">
                <a:solidFill>
                  <a:schemeClr val="tx1"/>
                </a:solidFill>
              </a:rPr>
              <a:t>à son propre fonctionnement </a:t>
            </a:r>
            <a:r>
              <a:rPr lang="fr-BE" dirty="0">
                <a:solidFill>
                  <a:srgbClr val="0070C0"/>
                </a:solidFill>
              </a:rPr>
              <a:t>cognitif, </a:t>
            </a:r>
            <a:r>
              <a:rPr lang="fr-BE" dirty="0">
                <a:solidFill>
                  <a:schemeClr val="tx1"/>
                </a:solidFill>
              </a:rPr>
              <a:t>à ses </a:t>
            </a:r>
            <a:r>
              <a:rPr lang="fr-BE" dirty="0">
                <a:solidFill>
                  <a:srgbClr val="C00000"/>
                </a:solidFill>
              </a:rPr>
              <a:t>motivations</a:t>
            </a:r>
            <a:r>
              <a:rPr lang="fr-BE" dirty="0">
                <a:solidFill>
                  <a:schemeClr val="tx1"/>
                </a:solidFill>
              </a:rPr>
              <a:t> et à ses </a:t>
            </a:r>
            <a:r>
              <a:rPr lang="fr-BE" dirty="0">
                <a:solidFill>
                  <a:srgbClr val="C00000"/>
                </a:solidFill>
              </a:rPr>
              <a:t>émotions </a:t>
            </a:r>
            <a:r>
              <a:rPr lang="fr-BE" dirty="0">
                <a:solidFill>
                  <a:schemeClr val="tx1"/>
                </a:solidFill>
              </a:rPr>
              <a:t>; </a:t>
            </a:r>
          </a:p>
          <a:p>
            <a:pPr marL="285750" indent="-285750">
              <a:buFont typeface="Wingdings" panose="05000000000000000000" pitchFamily="2" charset="2"/>
              <a:buChar char="ü"/>
            </a:pPr>
            <a:r>
              <a:rPr lang="fr-BE" dirty="0">
                <a:solidFill>
                  <a:schemeClr val="tx1"/>
                </a:solidFill>
              </a:rPr>
              <a:t>Des stratégies </a:t>
            </a:r>
            <a:r>
              <a:rPr lang="fr-BE" dirty="0">
                <a:solidFill>
                  <a:srgbClr val="C00000"/>
                </a:solidFill>
              </a:rPr>
              <a:t>d’autorégulation </a:t>
            </a:r>
            <a:r>
              <a:rPr lang="fr-BE" dirty="0">
                <a:solidFill>
                  <a:srgbClr val="0070C0"/>
                </a:solidFill>
              </a:rPr>
              <a:t>cognitives</a:t>
            </a:r>
            <a:r>
              <a:rPr lang="fr-BE" dirty="0">
                <a:solidFill>
                  <a:schemeClr val="tx1"/>
                </a:solidFill>
              </a:rPr>
              <a:t> (ou stratégies métacognitives), </a:t>
            </a:r>
            <a:r>
              <a:rPr lang="fr-BE" dirty="0">
                <a:solidFill>
                  <a:srgbClr val="C00000"/>
                </a:solidFill>
              </a:rPr>
              <a:t>motivationnelles</a:t>
            </a:r>
            <a:r>
              <a:rPr lang="fr-BE" dirty="0">
                <a:solidFill>
                  <a:schemeClr val="tx1"/>
                </a:solidFill>
              </a:rPr>
              <a:t> et </a:t>
            </a:r>
            <a:r>
              <a:rPr lang="fr-BE" dirty="0">
                <a:solidFill>
                  <a:srgbClr val="C00000"/>
                </a:solidFill>
              </a:rPr>
              <a:t>émotionnelles</a:t>
            </a:r>
            <a:r>
              <a:rPr lang="fr-BE" dirty="0">
                <a:solidFill>
                  <a:schemeClr val="tx1"/>
                </a:solidFill>
              </a:rPr>
              <a:t>;</a:t>
            </a:r>
          </a:p>
          <a:p>
            <a:pPr marL="285750" indent="-285750">
              <a:buFont typeface="Wingdings" panose="05000000000000000000" pitchFamily="2" charset="2"/>
              <a:buChar char="ü"/>
            </a:pPr>
            <a:r>
              <a:rPr lang="fr-BE" dirty="0">
                <a:solidFill>
                  <a:schemeClr val="tx1"/>
                </a:solidFill>
              </a:rPr>
              <a:t>Des </a:t>
            </a:r>
            <a:r>
              <a:rPr lang="fr-BE" dirty="0">
                <a:solidFill>
                  <a:srgbClr val="C00000"/>
                </a:solidFill>
              </a:rPr>
              <a:t>émotions, croyances </a:t>
            </a:r>
            <a:r>
              <a:rPr lang="fr-BE" dirty="0">
                <a:solidFill>
                  <a:schemeClr val="tx1"/>
                </a:solidFill>
              </a:rPr>
              <a:t>et </a:t>
            </a:r>
            <a:r>
              <a:rPr lang="fr-BE" dirty="0">
                <a:solidFill>
                  <a:srgbClr val="C00000"/>
                </a:solidFill>
              </a:rPr>
              <a:t>attitudes positives </a:t>
            </a:r>
            <a:r>
              <a:rPr lang="fr-BE" dirty="0">
                <a:solidFill>
                  <a:schemeClr val="tx1"/>
                </a:solidFill>
              </a:rPr>
              <a:t>à l’égard de la résolution de problèmes mathématiques. </a:t>
            </a:r>
          </a:p>
          <a:p>
            <a:pPr algn="ctr"/>
            <a:endParaRPr lang="fr-BE" dirty="0">
              <a:solidFill>
                <a:schemeClr val="tx1"/>
              </a:solidFill>
            </a:endParaRPr>
          </a:p>
        </p:txBody>
      </p:sp>
    </p:spTree>
    <p:extLst>
      <p:ext uri="{BB962C8B-B14F-4D97-AF65-F5344CB8AC3E}">
        <p14:creationId xmlns:p14="http://schemas.microsoft.com/office/powerpoint/2010/main" val="117304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linds(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04900" y="419100"/>
            <a:ext cx="9980682" cy="754062"/>
          </a:xfrm>
        </p:spPr>
        <p:txBody>
          <a:bodyPr/>
          <a:lstStyle/>
          <a:p>
            <a:r>
              <a:rPr lang="fr-BE" dirty="0" smtClean="0"/>
              <a:t>1. Introduction</a:t>
            </a:r>
            <a:endParaRPr lang="fr-BE" dirty="0"/>
          </a:p>
        </p:txBody>
      </p:sp>
      <p:sp>
        <p:nvSpPr>
          <p:cNvPr id="6" name="Rectangle 5"/>
          <p:cNvSpPr/>
          <p:nvPr/>
        </p:nvSpPr>
        <p:spPr>
          <a:xfrm>
            <a:off x="752354" y="1419226"/>
            <a:ext cx="3029071" cy="1562100"/>
          </a:xfrm>
          <a:prstGeom prst="rect">
            <a:avLst/>
          </a:prstGeom>
          <a:solidFill>
            <a:srgbClr val="AFE1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Individu n’est pas naturellement doté de </a:t>
            </a:r>
            <a:r>
              <a:rPr lang="fr-BE" b="1" dirty="0" smtClean="0">
                <a:solidFill>
                  <a:schemeClr val="tx1"/>
                </a:solidFill>
              </a:rPr>
              <a:t>connaissances et compétences émotionnelles</a:t>
            </a:r>
            <a:endParaRPr lang="fr-BE" b="1" dirty="0">
              <a:solidFill>
                <a:schemeClr val="tx1"/>
              </a:solidFill>
            </a:endParaRPr>
          </a:p>
        </p:txBody>
      </p:sp>
      <p:sp>
        <p:nvSpPr>
          <p:cNvPr id="7" name="Rectangle 6"/>
          <p:cNvSpPr/>
          <p:nvPr/>
        </p:nvSpPr>
        <p:spPr>
          <a:xfrm>
            <a:off x="752354" y="2981326"/>
            <a:ext cx="3029071" cy="1562099"/>
          </a:xfrm>
          <a:prstGeom prst="rect">
            <a:avLst/>
          </a:prstGeom>
          <a:solidFill>
            <a:srgbClr val="8FCF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Nécessité de les </a:t>
            </a:r>
            <a:r>
              <a:rPr lang="fr-BE" b="1" dirty="0" smtClean="0">
                <a:solidFill>
                  <a:schemeClr val="tx1"/>
                </a:solidFill>
              </a:rPr>
              <a:t>enseigner</a:t>
            </a:r>
            <a:r>
              <a:rPr lang="fr-BE" dirty="0" smtClean="0">
                <a:solidFill>
                  <a:schemeClr val="tx1"/>
                </a:solidFill>
              </a:rPr>
              <a:t> à l’école </a:t>
            </a:r>
            <a:r>
              <a:rPr lang="fr-BE" sz="1200" dirty="0" smtClean="0">
                <a:solidFill>
                  <a:schemeClr val="tx1"/>
                </a:solidFill>
              </a:rPr>
              <a:t>(</a:t>
            </a:r>
            <a:r>
              <a:rPr lang="en-US" sz="1200" dirty="0">
                <a:solidFill>
                  <a:schemeClr val="tx1"/>
                </a:solidFill>
              </a:rPr>
              <a:t>Goetz, </a:t>
            </a:r>
            <a:r>
              <a:rPr lang="en-US" sz="1200" dirty="0" err="1">
                <a:solidFill>
                  <a:schemeClr val="tx1"/>
                </a:solidFill>
              </a:rPr>
              <a:t>Frenzel</a:t>
            </a:r>
            <a:r>
              <a:rPr lang="en-US" sz="1200" dirty="0">
                <a:solidFill>
                  <a:schemeClr val="tx1"/>
                </a:solidFill>
              </a:rPr>
              <a:t>, </a:t>
            </a:r>
            <a:r>
              <a:rPr lang="en-US" sz="1200" dirty="0" err="1">
                <a:solidFill>
                  <a:schemeClr val="tx1"/>
                </a:solidFill>
              </a:rPr>
              <a:t>Pekrun</a:t>
            </a:r>
            <a:r>
              <a:rPr lang="en-US" sz="1200" dirty="0">
                <a:solidFill>
                  <a:schemeClr val="tx1"/>
                </a:solidFill>
              </a:rPr>
              <a:t>, &amp; Hall, 2005; </a:t>
            </a:r>
            <a:r>
              <a:rPr lang="en-US" sz="1200" dirty="0" smtClean="0">
                <a:solidFill>
                  <a:schemeClr val="tx1"/>
                </a:solidFill>
              </a:rPr>
              <a:t>Kim </a:t>
            </a:r>
            <a:r>
              <a:rPr lang="en-US" sz="1200" dirty="0">
                <a:solidFill>
                  <a:schemeClr val="tx1"/>
                </a:solidFill>
              </a:rPr>
              <a:t>&amp; Hodges, </a:t>
            </a:r>
            <a:r>
              <a:rPr lang="en-US" sz="1200" dirty="0" smtClean="0">
                <a:solidFill>
                  <a:schemeClr val="tx1"/>
                </a:solidFill>
              </a:rPr>
              <a:t>2012)</a:t>
            </a:r>
            <a:endParaRPr lang="fr-BE" sz="1200" dirty="0">
              <a:solidFill>
                <a:schemeClr val="tx1"/>
              </a:solidFill>
            </a:endParaRPr>
          </a:p>
        </p:txBody>
      </p:sp>
      <p:sp>
        <p:nvSpPr>
          <p:cNvPr id="8" name="Rectangle 7"/>
          <p:cNvSpPr/>
          <p:nvPr/>
        </p:nvSpPr>
        <p:spPr>
          <a:xfrm>
            <a:off x="752354" y="4543425"/>
            <a:ext cx="3029071" cy="20859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Emotions sont « </a:t>
            </a:r>
            <a:r>
              <a:rPr lang="fr-BE" dirty="0" err="1" smtClean="0">
                <a:solidFill>
                  <a:schemeClr val="tx1"/>
                </a:solidFill>
              </a:rPr>
              <a:t>domain-specific</a:t>
            </a:r>
            <a:r>
              <a:rPr lang="fr-BE" dirty="0" smtClean="0">
                <a:solidFill>
                  <a:schemeClr val="tx1"/>
                </a:solidFill>
              </a:rPr>
              <a:t> » </a:t>
            </a:r>
            <a:r>
              <a:rPr lang="fr-BE" dirty="0" smtClean="0">
                <a:solidFill>
                  <a:schemeClr val="tx1"/>
                </a:solidFill>
                <a:latin typeface="Calibri" panose="020F0502020204030204" pitchFamily="34" charset="0"/>
              </a:rPr>
              <a:t>→ Apprentissage doit être situé au sein d’une </a:t>
            </a:r>
            <a:r>
              <a:rPr lang="fr-BE" b="1" dirty="0" smtClean="0">
                <a:solidFill>
                  <a:schemeClr val="tx1"/>
                </a:solidFill>
                <a:latin typeface="Calibri" panose="020F0502020204030204" pitchFamily="34" charset="0"/>
              </a:rPr>
              <a:t>discipline spécifique </a:t>
            </a:r>
            <a:r>
              <a:rPr lang="fr-BE" sz="1600" dirty="0" smtClean="0">
                <a:solidFill>
                  <a:schemeClr val="tx1"/>
                </a:solidFill>
                <a:latin typeface="Calibri" panose="020F0502020204030204" pitchFamily="34" charset="0"/>
              </a:rPr>
              <a:t>(</a:t>
            </a:r>
            <a:r>
              <a:rPr lang="en-US" sz="1200" dirty="0" smtClean="0">
                <a:solidFill>
                  <a:schemeClr val="tx1"/>
                </a:solidFill>
              </a:rPr>
              <a:t>Goetz</a:t>
            </a:r>
            <a:r>
              <a:rPr lang="en-US" sz="1200" dirty="0">
                <a:solidFill>
                  <a:schemeClr val="tx1"/>
                </a:solidFill>
              </a:rPr>
              <a:t>, </a:t>
            </a:r>
            <a:r>
              <a:rPr lang="en-US" sz="1200" dirty="0" err="1">
                <a:solidFill>
                  <a:schemeClr val="tx1"/>
                </a:solidFill>
              </a:rPr>
              <a:t>Frenzel</a:t>
            </a:r>
            <a:r>
              <a:rPr lang="en-US" sz="1200" dirty="0">
                <a:solidFill>
                  <a:schemeClr val="tx1"/>
                </a:solidFill>
              </a:rPr>
              <a:t>, </a:t>
            </a:r>
            <a:r>
              <a:rPr lang="en-US" sz="1200" dirty="0" err="1">
                <a:solidFill>
                  <a:schemeClr val="tx1"/>
                </a:solidFill>
              </a:rPr>
              <a:t>Pekrun</a:t>
            </a:r>
            <a:r>
              <a:rPr lang="en-US" sz="1200" dirty="0">
                <a:solidFill>
                  <a:schemeClr val="tx1"/>
                </a:solidFill>
              </a:rPr>
              <a:t>, Hall, &amp; </a:t>
            </a:r>
            <a:r>
              <a:rPr lang="en-US" sz="1200" dirty="0" err="1">
                <a:solidFill>
                  <a:schemeClr val="tx1"/>
                </a:solidFill>
              </a:rPr>
              <a:t>Lüdtke</a:t>
            </a:r>
            <a:r>
              <a:rPr lang="en-US" sz="1200" dirty="0">
                <a:solidFill>
                  <a:schemeClr val="tx1"/>
                </a:solidFill>
              </a:rPr>
              <a:t>, 2007; Goetz, </a:t>
            </a:r>
            <a:r>
              <a:rPr lang="en-US" sz="1200" dirty="0" err="1">
                <a:solidFill>
                  <a:schemeClr val="tx1"/>
                </a:solidFill>
              </a:rPr>
              <a:t>Pekrun</a:t>
            </a:r>
            <a:r>
              <a:rPr lang="en-US" sz="1200" dirty="0">
                <a:solidFill>
                  <a:schemeClr val="tx1"/>
                </a:solidFill>
              </a:rPr>
              <a:t>, Hall, &amp; Haag, 2006), </a:t>
            </a:r>
            <a:r>
              <a:rPr lang="en-US" sz="1200" dirty="0" smtClean="0">
                <a:solidFill>
                  <a:schemeClr val="tx1"/>
                </a:solidFill>
              </a:rPr>
              <a:t>)</a:t>
            </a:r>
            <a:endParaRPr lang="fr-BE" sz="1200" dirty="0">
              <a:solidFill>
                <a:schemeClr val="tx1"/>
              </a:solidFill>
            </a:endParaRPr>
          </a:p>
        </p:txBody>
      </p:sp>
      <p:sp>
        <p:nvSpPr>
          <p:cNvPr id="10" name="Rectangle à coins arrondis 9"/>
          <p:cNvSpPr/>
          <p:nvPr/>
        </p:nvSpPr>
        <p:spPr>
          <a:xfrm>
            <a:off x="4484755" y="1655762"/>
            <a:ext cx="6697593" cy="1819275"/>
          </a:xfrm>
          <a:prstGeom prst="roundRect">
            <a:avLst/>
          </a:prstGeom>
          <a:no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Interventions </a:t>
            </a:r>
            <a:r>
              <a:rPr lang="en-US" dirty="0" err="1" smtClean="0">
                <a:solidFill>
                  <a:srgbClr val="002060"/>
                </a:solidFill>
              </a:rPr>
              <a:t>visant</a:t>
            </a:r>
            <a:r>
              <a:rPr lang="en-US" dirty="0" smtClean="0">
                <a:solidFill>
                  <a:srgbClr val="002060"/>
                </a:solidFill>
              </a:rPr>
              <a:t> le développement </a:t>
            </a:r>
            <a:r>
              <a:rPr lang="en-US" dirty="0" err="1" smtClean="0">
                <a:solidFill>
                  <a:srgbClr val="002060"/>
                </a:solidFill>
              </a:rPr>
              <a:t>d’une</a:t>
            </a:r>
            <a:r>
              <a:rPr lang="en-US" dirty="0" smtClean="0">
                <a:solidFill>
                  <a:srgbClr val="002060"/>
                </a:solidFill>
              </a:rPr>
              <a:t> démarche </a:t>
            </a:r>
            <a:r>
              <a:rPr lang="en-US" b="1" dirty="0" smtClean="0">
                <a:solidFill>
                  <a:srgbClr val="002060"/>
                </a:solidFill>
              </a:rPr>
              <a:t>experte et reflexive de </a:t>
            </a:r>
            <a:r>
              <a:rPr lang="en-US" b="1" dirty="0" err="1" smtClean="0">
                <a:solidFill>
                  <a:srgbClr val="002060"/>
                </a:solidFill>
              </a:rPr>
              <a:t>résolution</a:t>
            </a:r>
            <a:r>
              <a:rPr lang="en-US" b="1" dirty="0" smtClean="0">
                <a:solidFill>
                  <a:srgbClr val="002060"/>
                </a:solidFill>
              </a:rPr>
              <a:t> de </a:t>
            </a:r>
            <a:r>
              <a:rPr lang="en-US" b="1" dirty="0" err="1" smtClean="0">
                <a:solidFill>
                  <a:srgbClr val="002060"/>
                </a:solidFill>
              </a:rPr>
              <a:t>problèmes</a:t>
            </a:r>
            <a:r>
              <a:rPr lang="en-US" dirty="0" smtClean="0">
                <a:solidFill>
                  <a:srgbClr val="002060"/>
                </a:solidFill>
              </a:rPr>
              <a:t> via un </a:t>
            </a:r>
            <a:r>
              <a:rPr lang="en-US" dirty="0" err="1" smtClean="0">
                <a:solidFill>
                  <a:srgbClr val="002060"/>
                </a:solidFill>
              </a:rPr>
              <a:t>enseignement</a:t>
            </a:r>
            <a:r>
              <a:rPr lang="en-US" dirty="0" smtClean="0">
                <a:solidFill>
                  <a:srgbClr val="002060"/>
                </a:solidFill>
              </a:rPr>
              <a:t> </a:t>
            </a:r>
            <a:r>
              <a:rPr lang="en-US" dirty="0" err="1" smtClean="0">
                <a:solidFill>
                  <a:srgbClr val="002060"/>
                </a:solidFill>
              </a:rPr>
              <a:t>explicite</a:t>
            </a:r>
            <a:r>
              <a:rPr lang="en-US" dirty="0" smtClean="0">
                <a:solidFill>
                  <a:srgbClr val="002060"/>
                </a:solidFill>
              </a:rPr>
              <a:t> de </a:t>
            </a:r>
            <a:r>
              <a:rPr lang="en-US" b="1" dirty="0" err="1" smtClean="0">
                <a:solidFill>
                  <a:srgbClr val="002060"/>
                </a:solidFill>
              </a:rPr>
              <a:t>stratégies</a:t>
            </a:r>
            <a:r>
              <a:rPr lang="en-US" b="1" dirty="0" smtClean="0">
                <a:solidFill>
                  <a:srgbClr val="002060"/>
                </a:solidFill>
              </a:rPr>
              <a:t> cognitives et </a:t>
            </a:r>
            <a:r>
              <a:rPr lang="en-US" b="1" dirty="0" err="1" smtClean="0">
                <a:solidFill>
                  <a:srgbClr val="002060"/>
                </a:solidFill>
              </a:rPr>
              <a:t>métacognitives</a:t>
            </a:r>
            <a:r>
              <a:rPr lang="en-US" b="1" dirty="0" smtClean="0">
                <a:solidFill>
                  <a:srgbClr val="002060"/>
                </a:solidFill>
              </a:rPr>
              <a:t> </a:t>
            </a:r>
            <a:r>
              <a:rPr lang="en-US" sz="1400" dirty="0">
                <a:solidFill>
                  <a:srgbClr val="002060"/>
                </a:solidFill>
              </a:rPr>
              <a:t>(e.g., Blum, 2011 ; De Corte, </a:t>
            </a:r>
            <a:r>
              <a:rPr lang="en-US" sz="1400" dirty="0" err="1">
                <a:solidFill>
                  <a:srgbClr val="002060"/>
                </a:solidFill>
              </a:rPr>
              <a:t>Verschaffel</a:t>
            </a:r>
            <a:r>
              <a:rPr lang="en-US" sz="1400" dirty="0">
                <a:solidFill>
                  <a:srgbClr val="002060"/>
                </a:solidFill>
              </a:rPr>
              <a:t> &amp; Masui, 2004 ; </a:t>
            </a:r>
            <a:r>
              <a:rPr lang="en-US" sz="1400" dirty="0" err="1" smtClean="0">
                <a:solidFill>
                  <a:srgbClr val="002060"/>
                </a:solidFill>
              </a:rPr>
              <a:t>Hanin</a:t>
            </a:r>
            <a:r>
              <a:rPr lang="en-US" sz="1400" dirty="0" smtClean="0">
                <a:solidFill>
                  <a:srgbClr val="002060"/>
                </a:solidFill>
              </a:rPr>
              <a:t> &amp; Van </a:t>
            </a:r>
            <a:r>
              <a:rPr lang="en-US" sz="1400" dirty="0" err="1" smtClean="0">
                <a:solidFill>
                  <a:srgbClr val="002060"/>
                </a:solidFill>
              </a:rPr>
              <a:t>Nieuwenhoven</a:t>
            </a:r>
            <a:r>
              <a:rPr lang="en-US" sz="1400" dirty="0" smtClean="0">
                <a:solidFill>
                  <a:srgbClr val="002060"/>
                </a:solidFill>
              </a:rPr>
              <a:t>, 2016; </a:t>
            </a:r>
            <a:r>
              <a:rPr lang="en-US" sz="1400" dirty="0" err="1" smtClean="0">
                <a:solidFill>
                  <a:srgbClr val="002060"/>
                </a:solidFill>
              </a:rPr>
              <a:t>Mevarech</a:t>
            </a:r>
            <a:r>
              <a:rPr lang="en-US" sz="1400" dirty="0" smtClean="0">
                <a:solidFill>
                  <a:srgbClr val="002060"/>
                </a:solidFill>
              </a:rPr>
              <a:t> </a:t>
            </a:r>
            <a:r>
              <a:rPr lang="en-US" sz="1400" dirty="0">
                <a:solidFill>
                  <a:srgbClr val="002060"/>
                </a:solidFill>
              </a:rPr>
              <a:t>&amp; </a:t>
            </a:r>
            <a:r>
              <a:rPr lang="en-US" sz="1400" dirty="0" err="1">
                <a:solidFill>
                  <a:srgbClr val="002060"/>
                </a:solidFill>
              </a:rPr>
              <a:t>Amrany</a:t>
            </a:r>
            <a:r>
              <a:rPr lang="en-US" sz="1400" dirty="0">
                <a:solidFill>
                  <a:srgbClr val="002060"/>
                </a:solidFill>
              </a:rPr>
              <a:t> 2008 ; </a:t>
            </a:r>
            <a:r>
              <a:rPr lang="en-US" sz="1400" dirty="0" err="1">
                <a:solidFill>
                  <a:srgbClr val="002060"/>
                </a:solidFill>
              </a:rPr>
              <a:t>Perels</a:t>
            </a:r>
            <a:r>
              <a:rPr lang="en-US" sz="1400" dirty="0">
                <a:solidFill>
                  <a:srgbClr val="002060"/>
                </a:solidFill>
              </a:rPr>
              <a:t>, </a:t>
            </a:r>
            <a:r>
              <a:rPr lang="en-US" sz="1400" dirty="0" err="1">
                <a:solidFill>
                  <a:srgbClr val="002060"/>
                </a:solidFill>
              </a:rPr>
              <a:t>Gürtler</a:t>
            </a:r>
            <a:r>
              <a:rPr lang="en-US" sz="1400" dirty="0">
                <a:solidFill>
                  <a:srgbClr val="002060"/>
                </a:solidFill>
              </a:rPr>
              <a:t> &amp; Schmitz, 2005</a:t>
            </a:r>
            <a:r>
              <a:rPr lang="en-US" sz="1400" dirty="0" smtClean="0">
                <a:solidFill>
                  <a:srgbClr val="002060"/>
                </a:solidFill>
              </a:rPr>
              <a:t>)</a:t>
            </a:r>
            <a:endParaRPr lang="fr-BE" sz="1400" dirty="0">
              <a:solidFill>
                <a:srgbClr val="002060"/>
              </a:solidFill>
            </a:endParaRPr>
          </a:p>
        </p:txBody>
      </p:sp>
      <p:sp>
        <p:nvSpPr>
          <p:cNvPr id="11" name="Rectangle à coins arrondis 10"/>
          <p:cNvSpPr/>
          <p:nvPr/>
        </p:nvSpPr>
        <p:spPr>
          <a:xfrm>
            <a:off x="4484755" y="4075112"/>
            <a:ext cx="6821418" cy="1666875"/>
          </a:xfrm>
          <a:prstGeom prst="roundRect">
            <a:avLst/>
          </a:prstGeom>
          <a:no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a:t>
            </a:r>
            <a:r>
              <a:rPr lang="en-US" b="1" dirty="0" smtClean="0">
                <a:solidFill>
                  <a:srgbClr val="002060"/>
                </a:solidFill>
              </a:rPr>
              <a:t>Social </a:t>
            </a:r>
            <a:r>
              <a:rPr lang="en-US" b="1" dirty="0">
                <a:solidFill>
                  <a:srgbClr val="002060"/>
                </a:solidFill>
              </a:rPr>
              <a:t>and emotional learning (SEL) </a:t>
            </a:r>
            <a:r>
              <a:rPr lang="en-US" b="1" dirty="0" smtClean="0">
                <a:solidFill>
                  <a:srgbClr val="002060"/>
                </a:solidFill>
              </a:rPr>
              <a:t>programs</a:t>
            </a:r>
            <a:r>
              <a:rPr lang="en-US" dirty="0" smtClean="0">
                <a:solidFill>
                  <a:srgbClr val="002060"/>
                </a:solidFill>
              </a:rPr>
              <a:t>” qui </a:t>
            </a:r>
            <a:r>
              <a:rPr lang="en-US" dirty="0" err="1" smtClean="0">
                <a:solidFill>
                  <a:srgbClr val="002060"/>
                </a:solidFill>
              </a:rPr>
              <a:t>promeuvent</a:t>
            </a:r>
            <a:r>
              <a:rPr lang="en-US" dirty="0" smtClean="0">
                <a:solidFill>
                  <a:srgbClr val="002060"/>
                </a:solidFill>
              </a:rPr>
              <a:t> un développement </a:t>
            </a:r>
            <a:r>
              <a:rPr lang="en-US" dirty="0" err="1" smtClean="0">
                <a:solidFill>
                  <a:srgbClr val="002060"/>
                </a:solidFill>
              </a:rPr>
              <a:t>positif</a:t>
            </a:r>
            <a:r>
              <a:rPr lang="en-US" dirty="0" smtClean="0">
                <a:solidFill>
                  <a:srgbClr val="002060"/>
                </a:solidFill>
              </a:rPr>
              <a:t> via le développement de </a:t>
            </a:r>
            <a:r>
              <a:rPr lang="en-US" dirty="0" err="1" smtClean="0">
                <a:solidFill>
                  <a:srgbClr val="002060"/>
                </a:solidFill>
              </a:rPr>
              <a:t>compétences</a:t>
            </a:r>
            <a:r>
              <a:rPr lang="en-US" dirty="0" smtClean="0">
                <a:solidFill>
                  <a:srgbClr val="002060"/>
                </a:solidFill>
              </a:rPr>
              <a:t> cognitives, </a:t>
            </a:r>
            <a:r>
              <a:rPr lang="en-US" dirty="0" err="1" smtClean="0">
                <a:solidFill>
                  <a:srgbClr val="002060"/>
                </a:solidFill>
              </a:rPr>
              <a:t>affectives</a:t>
            </a:r>
            <a:r>
              <a:rPr lang="en-US" dirty="0" smtClean="0">
                <a:solidFill>
                  <a:srgbClr val="002060"/>
                </a:solidFill>
              </a:rPr>
              <a:t>, </a:t>
            </a:r>
            <a:r>
              <a:rPr lang="en-US" dirty="0" err="1" smtClean="0">
                <a:solidFill>
                  <a:srgbClr val="002060"/>
                </a:solidFill>
              </a:rPr>
              <a:t>comportementales</a:t>
            </a:r>
            <a:r>
              <a:rPr lang="en-US" dirty="0" smtClean="0">
                <a:solidFill>
                  <a:srgbClr val="002060"/>
                </a:solidFill>
              </a:rPr>
              <a:t> et de communication</a:t>
            </a:r>
          </a:p>
          <a:p>
            <a:pPr algn="ctr"/>
            <a:r>
              <a:rPr lang="en-US" sz="1400" dirty="0" smtClean="0">
                <a:solidFill>
                  <a:srgbClr val="002060"/>
                </a:solidFill>
              </a:rPr>
              <a:t>(</a:t>
            </a:r>
            <a:r>
              <a:rPr lang="en-US" sz="1400" dirty="0">
                <a:solidFill>
                  <a:srgbClr val="002060"/>
                </a:solidFill>
              </a:rPr>
              <a:t>Payton, </a:t>
            </a:r>
            <a:r>
              <a:rPr lang="en-US" sz="1400" dirty="0" err="1">
                <a:solidFill>
                  <a:srgbClr val="002060"/>
                </a:solidFill>
              </a:rPr>
              <a:t>Wardlaw</a:t>
            </a:r>
            <a:r>
              <a:rPr lang="en-US" sz="1400" dirty="0">
                <a:solidFill>
                  <a:srgbClr val="002060"/>
                </a:solidFill>
              </a:rPr>
              <a:t>, </a:t>
            </a:r>
            <a:r>
              <a:rPr lang="en-US" sz="1400" dirty="0" err="1">
                <a:solidFill>
                  <a:srgbClr val="002060"/>
                </a:solidFill>
              </a:rPr>
              <a:t>Graczyk</a:t>
            </a:r>
            <a:r>
              <a:rPr lang="en-US" sz="1400" dirty="0">
                <a:solidFill>
                  <a:srgbClr val="002060"/>
                </a:solidFill>
              </a:rPr>
              <a:t>, </a:t>
            </a:r>
            <a:r>
              <a:rPr lang="en-US" sz="1400" dirty="0" err="1">
                <a:solidFill>
                  <a:srgbClr val="002060"/>
                </a:solidFill>
              </a:rPr>
              <a:t>Bloodworth</a:t>
            </a:r>
            <a:r>
              <a:rPr lang="en-US" sz="1400" dirty="0">
                <a:solidFill>
                  <a:srgbClr val="002060"/>
                </a:solidFill>
              </a:rPr>
              <a:t>, </a:t>
            </a:r>
            <a:r>
              <a:rPr lang="en-US" sz="1400" dirty="0" err="1">
                <a:solidFill>
                  <a:srgbClr val="002060"/>
                </a:solidFill>
              </a:rPr>
              <a:t>Tompsett</a:t>
            </a:r>
            <a:r>
              <a:rPr lang="en-US" sz="1400" dirty="0">
                <a:solidFill>
                  <a:srgbClr val="002060"/>
                </a:solidFill>
              </a:rPr>
              <a:t> &amp; </a:t>
            </a:r>
            <a:r>
              <a:rPr lang="en-US" sz="1400" dirty="0" err="1">
                <a:solidFill>
                  <a:srgbClr val="002060"/>
                </a:solidFill>
              </a:rPr>
              <a:t>Weissberg</a:t>
            </a:r>
            <a:r>
              <a:rPr lang="en-US" sz="1400" dirty="0">
                <a:solidFill>
                  <a:srgbClr val="002060"/>
                </a:solidFill>
              </a:rPr>
              <a:t>, 2000</a:t>
            </a:r>
            <a:r>
              <a:rPr lang="en-US" sz="1400" dirty="0" smtClean="0">
                <a:solidFill>
                  <a:srgbClr val="002060"/>
                </a:solidFill>
              </a:rPr>
              <a:t>)</a:t>
            </a:r>
            <a:endParaRPr lang="fr-BE" sz="1400" dirty="0">
              <a:solidFill>
                <a:srgbClr val="002060"/>
              </a:solidFill>
            </a:endParaRPr>
          </a:p>
        </p:txBody>
      </p:sp>
      <p:cxnSp>
        <p:nvCxnSpPr>
          <p:cNvPr id="3" name="Connecteur droit avec flèche 2"/>
          <p:cNvCxnSpPr>
            <a:stCxn id="7" idx="3"/>
            <a:endCxn id="10" idx="1"/>
          </p:cNvCxnSpPr>
          <p:nvPr/>
        </p:nvCxnSpPr>
        <p:spPr>
          <a:xfrm flipV="1">
            <a:off x="3781425" y="2565400"/>
            <a:ext cx="703330" cy="1196976"/>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7" idx="3"/>
            <a:endCxn id="11" idx="1"/>
          </p:cNvCxnSpPr>
          <p:nvPr/>
        </p:nvCxnSpPr>
        <p:spPr>
          <a:xfrm>
            <a:off x="3781425" y="3762376"/>
            <a:ext cx="703330" cy="1146174"/>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4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2. Objectif de la recherche </a:t>
            </a:r>
            <a:endParaRPr lang="fr-BE" dirty="0"/>
          </a:p>
        </p:txBody>
      </p:sp>
      <p:sp>
        <p:nvSpPr>
          <p:cNvPr id="3" name="Espace réservé du contenu 2"/>
          <p:cNvSpPr>
            <a:spLocks noGrp="1"/>
          </p:cNvSpPr>
          <p:nvPr>
            <p:ph idx="1"/>
          </p:nvPr>
        </p:nvSpPr>
        <p:spPr>
          <a:xfrm>
            <a:off x="571500" y="1445863"/>
            <a:ext cx="11229975" cy="1144937"/>
          </a:xfrm>
          <a:ln>
            <a:solidFill>
              <a:schemeClr val="accent1">
                <a:shade val="50000"/>
              </a:schemeClr>
            </a:solidFill>
          </a:ln>
        </p:spPr>
        <p:txBody>
          <a:bodyPr>
            <a:normAutofit/>
          </a:bodyPr>
          <a:lstStyle/>
          <a:p>
            <a:pPr marL="0" indent="0" algn="just">
              <a:spcBef>
                <a:spcPts val="0"/>
              </a:spcBef>
              <a:buNone/>
            </a:pPr>
            <a:r>
              <a:rPr lang="en-US" dirty="0" smtClean="0"/>
              <a:t>Evaluation </a:t>
            </a:r>
            <a:r>
              <a:rPr lang="en-US" dirty="0" err="1" smtClean="0"/>
              <a:t>d’une</a:t>
            </a:r>
            <a:r>
              <a:rPr lang="en-US" dirty="0" smtClean="0"/>
              <a:t> intervention qui </a:t>
            </a:r>
            <a:r>
              <a:rPr lang="en-US" dirty="0" err="1" smtClean="0"/>
              <a:t>promeut</a:t>
            </a:r>
            <a:r>
              <a:rPr lang="en-US" dirty="0" smtClean="0"/>
              <a:t> le development </a:t>
            </a:r>
            <a:r>
              <a:rPr lang="en-US" dirty="0" err="1" smtClean="0"/>
              <a:t>d’une</a:t>
            </a:r>
            <a:r>
              <a:rPr lang="en-US" dirty="0" smtClean="0"/>
              <a:t> </a:t>
            </a:r>
            <a:r>
              <a:rPr lang="en-US" b="1" dirty="0" err="1" smtClean="0"/>
              <a:t>approche</a:t>
            </a:r>
            <a:r>
              <a:rPr lang="en-US" b="1" dirty="0" smtClean="0"/>
              <a:t> experte et reflexive </a:t>
            </a:r>
            <a:r>
              <a:rPr lang="en-US" dirty="0" smtClean="0"/>
              <a:t>de la </a:t>
            </a:r>
            <a:r>
              <a:rPr lang="en-US" dirty="0" err="1" smtClean="0"/>
              <a:t>résolution</a:t>
            </a:r>
            <a:r>
              <a:rPr lang="en-US" dirty="0" smtClean="0"/>
              <a:t> de </a:t>
            </a:r>
            <a:r>
              <a:rPr lang="en-US" dirty="0" err="1" smtClean="0"/>
              <a:t>problèmes</a:t>
            </a:r>
            <a:r>
              <a:rPr lang="en-US" dirty="0" smtClean="0"/>
              <a:t> </a:t>
            </a:r>
            <a:r>
              <a:rPr lang="en-US" b="1" dirty="0" smtClean="0"/>
              <a:t>non-</a:t>
            </a:r>
            <a:r>
              <a:rPr lang="en-US" b="1" dirty="0" err="1" smtClean="0"/>
              <a:t>routiniers</a:t>
            </a:r>
            <a:r>
              <a:rPr lang="en-US" dirty="0" smtClean="0"/>
              <a:t> via le développement de </a:t>
            </a:r>
            <a:r>
              <a:rPr lang="en-US" dirty="0" err="1" smtClean="0"/>
              <a:t>connaissances</a:t>
            </a:r>
            <a:r>
              <a:rPr lang="en-US" dirty="0" smtClean="0"/>
              <a:t> et </a:t>
            </a:r>
            <a:r>
              <a:rPr lang="en-US" dirty="0" err="1" smtClean="0"/>
              <a:t>compétences</a:t>
            </a:r>
            <a:r>
              <a:rPr lang="en-US" dirty="0" smtClean="0"/>
              <a:t> </a:t>
            </a:r>
            <a:r>
              <a:rPr lang="en-US" b="1" dirty="0" smtClean="0"/>
              <a:t>cognitives, </a:t>
            </a:r>
            <a:r>
              <a:rPr lang="en-US" b="1" dirty="0" err="1" smtClean="0"/>
              <a:t>émotionnelles</a:t>
            </a:r>
            <a:r>
              <a:rPr lang="en-US" b="1" dirty="0" smtClean="0"/>
              <a:t> et </a:t>
            </a:r>
            <a:r>
              <a:rPr lang="en-US" b="1" dirty="0" err="1" smtClean="0"/>
              <a:t>régulatives</a:t>
            </a:r>
            <a:r>
              <a:rPr lang="en-US" dirty="0" smtClean="0"/>
              <a:t> </a:t>
            </a:r>
            <a:r>
              <a:rPr lang="en-US" dirty="0" err="1" smtClean="0"/>
              <a:t>d’élèves</a:t>
            </a:r>
            <a:r>
              <a:rPr lang="en-US" dirty="0" smtClean="0"/>
              <a:t> de 9-12 ans.</a:t>
            </a:r>
            <a:endParaRPr lang="fr-BE" dirty="0"/>
          </a:p>
        </p:txBody>
      </p:sp>
      <p:sp>
        <p:nvSpPr>
          <p:cNvPr id="4" name="Rectangle 3"/>
          <p:cNvSpPr/>
          <p:nvPr/>
        </p:nvSpPr>
        <p:spPr>
          <a:xfrm>
            <a:off x="360758" y="2817774"/>
            <a:ext cx="3837386" cy="431795"/>
          </a:xfrm>
          <a:prstGeom prst="rect">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Condition « émotion »</a:t>
            </a:r>
            <a:endParaRPr lang="fr-BE" dirty="0">
              <a:solidFill>
                <a:schemeClr val="tx1"/>
              </a:solidFill>
            </a:endParaRPr>
          </a:p>
        </p:txBody>
      </p:sp>
      <p:sp>
        <p:nvSpPr>
          <p:cNvPr id="5" name="Rectangle 4"/>
          <p:cNvSpPr/>
          <p:nvPr/>
        </p:nvSpPr>
        <p:spPr>
          <a:xfrm>
            <a:off x="4198144" y="2817774"/>
            <a:ext cx="4526755" cy="439342"/>
          </a:xfrm>
          <a:prstGeom prst="rect">
            <a:avLst/>
          </a:prstGeom>
          <a:solidFill>
            <a:srgbClr val="A1D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Condition « cognition »</a:t>
            </a:r>
            <a:endParaRPr lang="fr-BE" dirty="0">
              <a:solidFill>
                <a:schemeClr val="tx1"/>
              </a:solidFill>
            </a:endParaRPr>
          </a:p>
        </p:txBody>
      </p:sp>
      <p:sp>
        <p:nvSpPr>
          <p:cNvPr id="7" name="Rectangle 6"/>
          <p:cNvSpPr/>
          <p:nvPr/>
        </p:nvSpPr>
        <p:spPr>
          <a:xfrm>
            <a:off x="360758" y="3237984"/>
            <a:ext cx="8345091" cy="490185"/>
          </a:xfrm>
          <a:prstGeom prst="rect">
            <a:avLst/>
          </a:prstGeom>
          <a:solidFill>
            <a:srgbClr val="DAB4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Condition « </a:t>
            </a:r>
            <a:r>
              <a:rPr lang="fr-BE" dirty="0">
                <a:solidFill>
                  <a:schemeClr val="tx1"/>
                </a:solidFill>
              </a:rPr>
              <a:t>é</a:t>
            </a:r>
            <a:r>
              <a:rPr lang="fr-BE" dirty="0" smtClean="0">
                <a:solidFill>
                  <a:schemeClr val="tx1"/>
                </a:solidFill>
              </a:rPr>
              <a:t>motion et cognition »</a:t>
            </a:r>
            <a:endParaRPr lang="fr-BE" dirty="0">
              <a:solidFill>
                <a:schemeClr val="tx1"/>
              </a:solidFill>
            </a:endParaRPr>
          </a:p>
        </p:txBody>
      </p:sp>
      <p:sp>
        <p:nvSpPr>
          <p:cNvPr id="8" name="Rectangle 7"/>
          <p:cNvSpPr/>
          <p:nvPr/>
        </p:nvSpPr>
        <p:spPr>
          <a:xfrm>
            <a:off x="8715374" y="2838516"/>
            <a:ext cx="2894735" cy="431795"/>
          </a:xfrm>
          <a:prstGeom prst="rect">
            <a:avLst/>
          </a:prstGeom>
          <a:solidFill>
            <a:srgbClr val="E7E3E1"/>
          </a:solidFill>
          <a:ln>
            <a:solidFill>
              <a:srgbClr val="E7E3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Condition «contrôle»</a:t>
            </a:r>
            <a:endParaRPr lang="fr-BE" dirty="0">
              <a:solidFill>
                <a:schemeClr val="tx1"/>
              </a:solidFill>
            </a:endParaRPr>
          </a:p>
        </p:txBody>
      </p:sp>
      <p:sp>
        <p:nvSpPr>
          <p:cNvPr id="9" name="ZoneTexte 8"/>
          <p:cNvSpPr txBox="1"/>
          <p:nvPr/>
        </p:nvSpPr>
        <p:spPr>
          <a:xfrm>
            <a:off x="273843" y="3728169"/>
            <a:ext cx="3973117" cy="2862322"/>
          </a:xfrm>
          <a:prstGeom prst="rect">
            <a:avLst/>
          </a:prstGeom>
          <a:noFill/>
          <a:ln>
            <a:solidFill>
              <a:schemeClr val="accent1">
                <a:shade val="50000"/>
              </a:schemeClr>
            </a:solidFill>
          </a:ln>
        </p:spPr>
        <p:txBody>
          <a:bodyPr wrap="square" rtlCol="0">
            <a:spAutoFit/>
          </a:bodyPr>
          <a:lstStyle/>
          <a:p>
            <a:r>
              <a:rPr lang="en-US" dirty="0" smtClean="0"/>
              <a:t>- </a:t>
            </a:r>
            <a:r>
              <a:rPr lang="en-US" dirty="0" err="1" smtClean="0"/>
              <a:t>Extraits</a:t>
            </a:r>
            <a:r>
              <a:rPr lang="en-US" dirty="0" smtClean="0"/>
              <a:t> </a:t>
            </a:r>
            <a:r>
              <a:rPr lang="en-US" dirty="0" err="1" smtClean="0"/>
              <a:t>vidéo</a:t>
            </a:r>
            <a:r>
              <a:rPr lang="en-US" dirty="0" smtClean="0"/>
              <a:t>, </a:t>
            </a:r>
            <a:r>
              <a:rPr lang="en-US" dirty="0" err="1" smtClean="0"/>
              <a:t>études</a:t>
            </a:r>
            <a:r>
              <a:rPr lang="en-US" dirty="0" smtClean="0"/>
              <a:t> de </a:t>
            </a:r>
            <a:r>
              <a:rPr lang="en-US" dirty="0" err="1" smtClean="0"/>
              <a:t>cas</a:t>
            </a:r>
            <a:r>
              <a:rPr lang="en-US" dirty="0" smtClean="0"/>
              <a:t>, dessins, portrait Chinois, lectures </a:t>
            </a:r>
            <a:r>
              <a:rPr lang="en-US" dirty="0" err="1" smtClean="0"/>
              <a:t>courtes</a:t>
            </a:r>
            <a:r>
              <a:rPr lang="en-US" dirty="0" smtClean="0"/>
              <a:t>, analyses </a:t>
            </a:r>
            <a:r>
              <a:rPr lang="en-US" dirty="0" err="1" smtClean="0"/>
              <a:t>d’expressions</a:t>
            </a:r>
            <a:r>
              <a:rPr lang="en-US" dirty="0" smtClean="0"/>
              <a:t> </a:t>
            </a:r>
            <a:r>
              <a:rPr lang="en-US" dirty="0" err="1" smtClean="0"/>
              <a:t>faciales</a:t>
            </a:r>
            <a:r>
              <a:rPr lang="en-US" dirty="0" smtClean="0"/>
              <a:t>, discussions et travail de </a:t>
            </a:r>
            <a:r>
              <a:rPr lang="en-US" dirty="0" err="1" smtClean="0"/>
              <a:t>groupe</a:t>
            </a:r>
            <a:r>
              <a:rPr lang="en-US" dirty="0" smtClean="0"/>
              <a:t>, </a:t>
            </a:r>
            <a:r>
              <a:rPr lang="en-US" dirty="0" err="1" smtClean="0"/>
              <a:t>jeux</a:t>
            </a:r>
            <a:r>
              <a:rPr lang="en-US" dirty="0" smtClean="0"/>
              <a:t> de </a:t>
            </a:r>
            <a:r>
              <a:rPr lang="en-US" dirty="0" err="1" smtClean="0"/>
              <a:t>rôles</a:t>
            </a:r>
            <a:r>
              <a:rPr lang="en-US" dirty="0" smtClean="0"/>
              <a:t> </a:t>
            </a:r>
          </a:p>
          <a:p>
            <a:r>
              <a:rPr lang="en-US" dirty="0" smtClean="0"/>
              <a:t>- </a:t>
            </a:r>
            <a:r>
              <a:rPr lang="en-US" b="1" dirty="0" smtClean="0"/>
              <a:t>Relation </a:t>
            </a:r>
            <a:r>
              <a:rPr lang="en-US" b="1" dirty="0" err="1" smtClean="0"/>
              <a:t>émotionnelle</a:t>
            </a:r>
            <a:r>
              <a:rPr lang="en-US" b="1" dirty="0" smtClean="0"/>
              <a:t> </a:t>
            </a:r>
            <a:r>
              <a:rPr lang="en-US" dirty="0" smtClean="0"/>
              <a:t>de </a:t>
            </a:r>
            <a:r>
              <a:rPr lang="en-US" dirty="0" err="1" smtClean="0"/>
              <a:t>l’apprenant</a:t>
            </a:r>
            <a:r>
              <a:rPr lang="en-US" dirty="0" smtClean="0"/>
              <a:t> avec les </a:t>
            </a:r>
            <a:r>
              <a:rPr lang="en-US" dirty="0" err="1" smtClean="0"/>
              <a:t>tâches</a:t>
            </a:r>
            <a:r>
              <a:rPr lang="en-US" dirty="0" smtClean="0"/>
              <a:t> de </a:t>
            </a:r>
            <a:r>
              <a:rPr lang="en-US" dirty="0" err="1" smtClean="0"/>
              <a:t>résolution</a:t>
            </a:r>
            <a:r>
              <a:rPr lang="en-US" dirty="0" smtClean="0"/>
              <a:t> de </a:t>
            </a:r>
            <a:r>
              <a:rPr lang="en-US" dirty="0" err="1" smtClean="0"/>
              <a:t>problèmes</a:t>
            </a:r>
            <a:r>
              <a:rPr lang="en-US" dirty="0" smtClean="0"/>
              <a:t> </a:t>
            </a:r>
          </a:p>
          <a:p>
            <a:r>
              <a:rPr lang="fr-BE" dirty="0" smtClean="0"/>
              <a:t>- </a:t>
            </a:r>
            <a:r>
              <a:rPr lang="fr-BE" b="1" dirty="0" smtClean="0"/>
              <a:t>Connaissances</a:t>
            </a:r>
            <a:r>
              <a:rPr lang="fr-BE" dirty="0" smtClean="0"/>
              <a:t> émotionnelles</a:t>
            </a:r>
          </a:p>
          <a:p>
            <a:r>
              <a:rPr lang="fr-BE" dirty="0" smtClean="0"/>
              <a:t>- </a:t>
            </a:r>
            <a:r>
              <a:rPr lang="fr-BE" b="1" dirty="0" smtClean="0"/>
              <a:t>Compétences</a:t>
            </a:r>
            <a:r>
              <a:rPr lang="fr-BE" dirty="0" smtClean="0"/>
              <a:t> émotionnelles</a:t>
            </a:r>
            <a:endParaRPr lang="fr-BE" dirty="0"/>
          </a:p>
        </p:txBody>
      </p:sp>
      <p:sp>
        <p:nvSpPr>
          <p:cNvPr id="10" name="ZoneTexte 9"/>
          <p:cNvSpPr txBox="1"/>
          <p:nvPr/>
        </p:nvSpPr>
        <p:spPr>
          <a:xfrm>
            <a:off x="4246960" y="3720730"/>
            <a:ext cx="4458889" cy="2246769"/>
          </a:xfrm>
          <a:prstGeom prst="rect">
            <a:avLst/>
          </a:prstGeom>
          <a:noFill/>
          <a:ln>
            <a:solidFill>
              <a:schemeClr val="accent1">
                <a:shade val="50000"/>
              </a:schemeClr>
            </a:solidFill>
          </a:ln>
        </p:spPr>
        <p:txBody>
          <a:bodyPr wrap="square" rtlCol="0">
            <a:spAutoFit/>
          </a:bodyPr>
          <a:lstStyle/>
          <a:p>
            <a:r>
              <a:rPr lang="en-US" dirty="0" smtClean="0"/>
              <a:t>- </a:t>
            </a:r>
            <a:r>
              <a:rPr lang="en-US" b="1" dirty="0" err="1" smtClean="0"/>
              <a:t>Stratégies</a:t>
            </a:r>
            <a:r>
              <a:rPr lang="en-US" b="1" dirty="0" smtClean="0"/>
              <a:t> </a:t>
            </a:r>
            <a:r>
              <a:rPr lang="en-US" b="1" dirty="0" err="1" smtClean="0"/>
              <a:t>heuristiques</a:t>
            </a:r>
            <a:r>
              <a:rPr lang="en-US" dirty="0" smtClean="0"/>
              <a:t>: </a:t>
            </a:r>
            <a:r>
              <a:rPr lang="en-US" dirty="0" err="1" smtClean="0"/>
              <a:t>modèle</a:t>
            </a:r>
            <a:r>
              <a:rPr lang="en-US" dirty="0" smtClean="0"/>
              <a:t> de situation, estimation, structure </a:t>
            </a:r>
            <a:r>
              <a:rPr lang="en-US" dirty="0" err="1" smtClean="0"/>
              <a:t>mathématique</a:t>
            </a:r>
            <a:r>
              <a:rPr lang="en-US" dirty="0" smtClean="0"/>
              <a:t>, </a:t>
            </a:r>
            <a:r>
              <a:rPr lang="en-US" dirty="0" err="1" smtClean="0"/>
              <a:t>planification</a:t>
            </a:r>
            <a:r>
              <a:rPr lang="en-US" dirty="0" smtClean="0"/>
              <a:t>, </a:t>
            </a:r>
            <a:r>
              <a:rPr lang="en-US" dirty="0" err="1" smtClean="0"/>
              <a:t>calculs</a:t>
            </a:r>
            <a:r>
              <a:rPr lang="en-US" dirty="0" smtClean="0"/>
              <a:t>, </a:t>
            </a:r>
            <a:r>
              <a:rPr lang="en-US" dirty="0" err="1" smtClean="0"/>
              <a:t>vérification</a:t>
            </a:r>
            <a:r>
              <a:rPr lang="en-US" dirty="0" smtClean="0"/>
              <a:t>, </a:t>
            </a:r>
            <a:r>
              <a:rPr lang="en-US" dirty="0" err="1" smtClean="0"/>
              <a:t>interprétation</a:t>
            </a:r>
            <a:r>
              <a:rPr lang="en-US" dirty="0" smtClean="0"/>
              <a:t>, communication</a:t>
            </a:r>
          </a:p>
          <a:p>
            <a:r>
              <a:rPr lang="fr-BE" dirty="0" smtClean="0"/>
              <a:t>- En quoi cela consiste, utilité, quand et comment l’implémenter </a:t>
            </a:r>
            <a:r>
              <a:rPr lang="fr-BE" sz="1400" dirty="0" smtClean="0"/>
              <a:t>(</a:t>
            </a:r>
            <a:r>
              <a:rPr lang="en-US" sz="1400" dirty="0" err="1" smtClean="0"/>
              <a:t>Veenman</a:t>
            </a:r>
            <a:r>
              <a:rPr lang="en-US" sz="1400" dirty="0"/>
              <a:t>, Van </a:t>
            </a:r>
            <a:r>
              <a:rPr lang="en-US" sz="1400" dirty="0" err="1"/>
              <a:t>Hout</a:t>
            </a:r>
            <a:r>
              <a:rPr lang="en-US" sz="1400" dirty="0"/>
              <a:t>-Wolters and </a:t>
            </a:r>
            <a:r>
              <a:rPr lang="en-US" sz="1400" dirty="0" err="1" smtClean="0"/>
              <a:t>Afflerbach</a:t>
            </a:r>
            <a:r>
              <a:rPr lang="en-US" sz="1400" dirty="0" smtClean="0"/>
              <a:t>, 2006)</a:t>
            </a:r>
            <a:endParaRPr lang="fr-BE" sz="1400" dirty="0"/>
          </a:p>
        </p:txBody>
      </p:sp>
      <p:sp>
        <p:nvSpPr>
          <p:cNvPr id="11" name="ZoneTexte 10"/>
          <p:cNvSpPr txBox="1"/>
          <p:nvPr/>
        </p:nvSpPr>
        <p:spPr>
          <a:xfrm>
            <a:off x="8724899" y="3291053"/>
            <a:ext cx="2885210" cy="1077218"/>
          </a:xfrm>
          <a:prstGeom prst="rect">
            <a:avLst/>
          </a:prstGeom>
          <a:noFill/>
          <a:ln>
            <a:solidFill>
              <a:schemeClr val="accent1">
                <a:shade val="50000"/>
              </a:schemeClr>
            </a:solidFill>
          </a:ln>
        </p:spPr>
        <p:txBody>
          <a:bodyPr wrap="square" rtlCol="0">
            <a:spAutoFit/>
          </a:bodyPr>
          <a:lstStyle/>
          <a:p>
            <a:r>
              <a:rPr lang="fr-BE" sz="1600" dirty="0" smtClean="0"/>
              <a:t>- </a:t>
            </a:r>
            <a:r>
              <a:rPr lang="fr-BE" sz="1600" b="1" dirty="0" smtClean="0"/>
              <a:t>Mêmes énoncés </a:t>
            </a:r>
            <a:r>
              <a:rPr lang="fr-BE" sz="1600" dirty="0" smtClean="0"/>
              <a:t>aux mêmes moments</a:t>
            </a:r>
          </a:p>
          <a:p>
            <a:r>
              <a:rPr lang="fr-BE" sz="1600" dirty="0" smtClean="0"/>
              <a:t>- Aucune recommandation méthodologique</a:t>
            </a:r>
            <a:endParaRPr lang="fr-BE" sz="1600" strike="sngStrike" dirty="0">
              <a:solidFill>
                <a:srgbClr val="FF0000"/>
              </a:solidFill>
            </a:endParaRPr>
          </a:p>
        </p:txBody>
      </p:sp>
    </p:spTree>
    <p:extLst>
      <p:ext uri="{BB962C8B-B14F-4D97-AF65-F5344CB8AC3E}">
        <p14:creationId xmlns:p14="http://schemas.microsoft.com/office/powerpoint/2010/main" val="329551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linds(horizontal)">
                                      <p:cBhvr>
                                        <p:cTn id="29" dur="500"/>
                                        <p:tgtEl>
                                          <p:spTgt spid="5"/>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linds(horizont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2. Objectif de la recherche</a:t>
            </a:r>
            <a:endParaRPr lang="fr-BE" dirty="0"/>
          </a:p>
        </p:txBody>
      </p:sp>
      <p:sp>
        <p:nvSpPr>
          <p:cNvPr id="3" name="Rectangle 2"/>
          <p:cNvSpPr/>
          <p:nvPr/>
        </p:nvSpPr>
        <p:spPr>
          <a:xfrm>
            <a:off x="134560" y="3143911"/>
            <a:ext cx="1024932" cy="864157"/>
          </a:xfrm>
          <a:prstGeom prst="rect">
            <a:avLst/>
          </a:prstGeom>
          <a:solidFill>
            <a:schemeClr val="bg1"/>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Prétest</a:t>
            </a:r>
            <a:endParaRPr lang="fr-BE" dirty="0">
              <a:solidFill>
                <a:schemeClr val="tx1"/>
              </a:solidFill>
            </a:endParaRPr>
          </a:p>
        </p:txBody>
      </p:sp>
      <p:sp>
        <p:nvSpPr>
          <p:cNvPr id="6" name="Rectangle 5"/>
          <p:cNvSpPr/>
          <p:nvPr/>
        </p:nvSpPr>
        <p:spPr>
          <a:xfrm>
            <a:off x="1317258" y="1436107"/>
            <a:ext cx="2719034" cy="1227148"/>
          </a:xfrm>
          <a:prstGeom prst="rect">
            <a:avLst/>
          </a:prstGeom>
          <a:solidFill>
            <a:schemeClr val="bg1"/>
          </a:solidFill>
          <a:ln w="254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9900"/>
                </a:solidFill>
              </a:rPr>
              <a:t>S1</a:t>
            </a:r>
            <a:r>
              <a:rPr lang="fr-BE" dirty="0" smtClean="0">
                <a:solidFill>
                  <a:schemeClr val="tx1"/>
                </a:solidFill>
              </a:rPr>
              <a:t>. Mon rapport émotionnel à la résolution de problèmes</a:t>
            </a:r>
            <a:endParaRPr lang="fr-BE" dirty="0">
              <a:solidFill>
                <a:schemeClr val="tx1"/>
              </a:solidFill>
            </a:endParaRPr>
          </a:p>
        </p:txBody>
      </p:sp>
      <p:sp>
        <p:nvSpPr>
          <p:cNvPr id="7" name="Rectangle 6"/>
          <p:cNvSpPr/>
          <p:nvPr/>
        </p:nvSpPr>
        <p:spPr>
          <a:xfrm>
            <a:off x="1317257" y="2660880"/>
            <a:ext cx="2732226" cy="985361"/>
          </a:xfrm>
          <a:prstGeom prst="rect">
            <a:avLst/>
          </a:prstGeom>
          <a:solidFill>
            <a:schemeClr val="bg1"/>
          </a:solidFill>
          <a:ln w="254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9900"/>
                </a:solidFill>
              </a:rPr>
              <a:t>S2. </a:t>
            </a:r>
            <a:r>
              <a:rPr lang="fr-BE" dirty="0" smtClean="0">
                <a:solidFill>
                  <a:schemeClr val="tx1"/>
                </a:solidFill>
              </a:rPr>
              <a:t>Définition, identification et compréhension</a:t>
            </a:r>
            <a:endParaRPr lang="fr-BE" dirty="0">
              <a:solidFill>
                <a:schemeClr val="tx1"/>
              </a:solidFill>
            </a:endParaRPr>
          </a:p>
        </p:txBody>
      </p:sp>
      <p:sp>
        <p:nvSpPr>
          <p:cNvPr id="8" name="Rectangle 7"/>
          <p:cNvSpPr/>
          <p:nvPr/>
        </p:nvSpPr>
        <p:spPr>
          <a:xfrm>
            <a:off x="1317256" y="3646241"/>
            <a:ext cx="2719036" cy="985361"/>
          </a:xfrm>
          <a:prstGeom prst="rect">
            <a:avLst/>
          </a:prstGeom>
          <a:solidFill>
            <a:schemeClr val="bg1"/>
          </a:solidFill>
          <a:ln w="254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9900"/>
                </a:solidFill>
              </a:rPr>
              <a:t>S3. </a:t>
            </a:r>
            <a:r>
              <a:rPr lang="fr-BE" dirty="0" smtClean="0">
                <a:solidFill>
                  <a:schemeClr val="tx1"/>
                </a:solidFill>
              </a:rPr>
              <a:t>Expression et régulation (partie 1)</a:t>
            </a:r>
            <a:endParaRPr lang="fr-BE" dirty="0">
              <a:solidFill>
                <a:schemeClr val="tx1"/>
              </a:solidFill>
            </a:endParaRPr>
          </a:p>
        </p:txBody>
      </p:sp>
      <p:sp>
        <p:nvSpPr>
          <p:cNvPr id="9" name="Rectangle 8"/>
          <p:cNvSpPr/>
          <p:nvPr/>
        </p:nvSpPr>
        <p:spPr>
          <a:xfrm>
            <a:off x="1317255" y="4612439"/>
            <a:ext cx="2732232" cy="618094"/>
          </a:xfrm>
          <a:prstGeom prst="rect">
            <a:avLst/>
          </a:prstGeom>
          <a:solidFill>
            <a:schemeClr val="bg1"/>
          </a:solidFill>
          <a:ln w="254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9900"/>
                </a:solidFill>
              </a:rPr>
              <a:t>S4. </a:t>
            </a:r>
            <a:r>
              <a:rPr lang="fr-BE" dirty="0" smtClean="0">
                <a:solidFill>
                  <a:schemeClr val="tx1"/>
                </a:solidFill>
              </a:rPr>
              <a:t>Régulation</a:t>
            </a:r>
          </a:p>
          <a:p>
            <a:pPr algn="ctr"/>
            <a:r>
              <a:rPr lang="fr-BE" dirty="0" smtClean="0">
                <a:solidFill>
                  <a:schemeClr val="tx1"/>
                </a:solidFill>
              </a:rPr>
              <a:t> (partie 2)</a:t>
            </a:r>
            <a:endParaRPr lang="fr-BE" dirty="0">
              <a:solidFill>
                <a:schemeClr val="tx1"/>
              </a:solidFill>
            </a:endParaRPr>
          </a:p>
        </p:txBody>
      </p:sp>
      <p:sp>
        <p:nvSpPr>
          <p:cNvPr id="10" name="Rectangle 9"/>
          <p:cNvSpPr/>
          <p:nvPr/>
        </p:nvSpPr>
        <p:spPr>
          <a:xfrm>
            <a:off x="8147969" y="3417221"/>
            <a:ext cx="1596816" cy="864157"/>
          </a:xfrm>
          <a:prstGeom prst="rect">
            <a:avLst/>
          </a:prstGeom>
          <a:solidFill>
            <a:schemeClr val="bg1"/>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Posttest</a:t>
            </a:r>
            <a:endParaRPr lang="fr-BE" dirty="0">
              <a:solidFill>
                <a:schemeClr val="tx1"/>
              </a:solidFill>
            </a:endParaRPr>
          </a:p>
        </p:txBody>
      </p:sp>
      <p:sp>
        <p:nvSpPr>
          <p:cNvPr id="11" name="Rectangle 10"/>
          <p:cNvSpPr/>
          <p:nvPr/>
        </p:nvSpPr>
        <p:spPr>
          <a:xfrm>
            <a:off x="4049485" y="1428716"/>
            <a:ext cx="3981332"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S1</a:t>
            </a:r>
            <a:r>
              <a:rPr lang="fr-BE" dirty="0" smtClean="0">
                <a:solidFill>
                  <a:schemeClr val="tx1"/>
                </a:solidFill>
              </a:rPr>
              <a:t>. Enseignement explicite des stratégies heuristiques (partie 1)</a:t>
            </a:r>
            <a:endParaRPr lang="fr-BE" dirty="0">
              <a:solidFill>
                <a:schemeClr val="tx1"/>
              </a:solidFill>
            </a:endParaRPr>
          </a:p>
        </p:txBody>
      </p:sp>
      <p:sp>
        <p:nvSpPr>
          <p:cNvPr id="13" name="Rectangle 12"/>
          <p:cNvSpPr/>
          <p:nvPr/>
        </p:nvSpPr>
        <p:spPr>
          <a:xfrm>
            <a:off x="4049485" y="2171628"/>
            <a:ext cx="3981332"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S2</a:t>
            </a:r>
            <a:r>
              <a:rPr lang="fr-BE" dirty="0" smtClean="0">
                <a:solidFill>
                  <a:schemeClr val="tx1"/>
                </a:solidFill>
              </a:rPr>
              <a:t>. Enseignement explicite des stratégies heuristiques (partie 2)</a:t>
            </a:r>
            <a:endParaRPr lang="fr-BE" dirty="0">
              <a:solidFill>
                <a:schemeClr val="tx1"/>
              </a:solidFill>
            </a:endParaRPr>
          </a:p>
        </p:txBody>
      </p:sp>
      <p:sp>
        <p:nvSpPr>
          <p:cNvPr id="14" name="Rectangle 13"/>
          <p:cNvSpPr/>
          <p:nvPr/>
        </p:nvSpPr>
        <p:spPr>
          <a:xfrm>
            <a:off x="4049485" y="2915658"/>
            <a:ext cx="3981332"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S3</a:t>
            </a:r>
            <a:r>
              <a:rPr lang="fr-BE" dirty="0" smtClean="0">
                <a:solidFill>
                  <a:schemeClr val="tx1"/>
                </a:solidFill>
              </a:rPr>
              <a:t>. Transfert dans un nouveau problème – discussion en dyade</a:t>
            </a:r>
            <a:endParaRPr lang="fr-BE" dirty="0">
              <a:solidFill>
                <a:schemeClr val="tx1"/>
              </a:solidFill>
            </a:endParaRPr>
          </a:p>
        </p:txBody>
      </p:sp>
      <p:sp>
        <p:nvSpPr>
          <p:cNvPr id="15" name="Rectangle 14"/>
          <p:cNvSpPr/>
          <p:nvPr/>
        </p:nvSpPr>
        <p:spPr>
          <a:xfrm>
            <a:off x="4049484" y="3659346"/>
            <a:ext cx="3981333"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S4</a:t>
            </a:r>
            <a:r>
              <a:rPr lang="fr-BE" dirty="0" smtClean="0">
                <a:solidFill>
                  <a:schemeClr val="tx1"/>
                </a:solidFill>
              </a:rPr>
              <a:t>. Transfert dans un nouveau problème – résolution individuelle</a:t>
            </a:r>
            <a:endParaRPr lang="fr-BE" dirty="0">
              <a:solidFill>
                <a:schemeClr val="tx1"/>
              </a:solidFill>
            </a:endParaRPr>
          </a:p>
        </p:txBody>
      </p:sp>
      <p:sp>
        <p:nvSpPr>
          <p:cNvPr id="16" name="Rectangle 15"/>
          <p:cNvSpPr/>
          <p:nvPr/>
        </p:nvSpPr>
        <p:spPr>
          <a:xfrm>
            <a:off x="4049483" y="4403034"/>
            <a:ext cx="3981332"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S5</a:t>
            </a:r>
            <a:r>
              <a:rPr lang="fr-BE" dirty="0" smtClean="0">
                <a:solidFill>
                  <a:schemeClr val="tx1"/>
                </a:solidFill>
              </a:rPr>
              <a:t>. Transfert dans un nouveau problème – discussion en dyade</a:t>
            </a:r>
            <a:endParaRPr lang="fr-BE" dirty="0">
              <a:solidFill>
                <a:schemeClr val="tx1"/>
              </a:solidFill>
            </a:endParaRPr>
          </a:p>
        </p:txBody>
      </p:sp>
      <p:sp>
        <p:nvSpPr>
          <p:cNvPr id="17" name="Rectangle 16"/>
          <p:cNvSpPr/>
          <p:nvPr/>
        </p:nvSpPr>
        <p:spPr>
          <a:xfrm>
            <a:off x="4049485" y="5121633"/>
            <a:ext cx="3981330"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S6</a:t>
            </a:r>
            <a:r>
              <a:rPr lang="fr-BE" dirty="0" smtClean="0">
                <a:solidFill>
                  <a:schemeClr val="tx1"/>
                </a:solidFill>
              </a:rPr>
              <a:t>. Transfert dans un nouveau problème – décodage individuel</a:t>
            </a:r>
            <a:endParaRPr lang="fr-BE" dirty="0">
              <a:solidFill>
                <a:schemeClr val="tx1"/>
              </a:solidFill>
            </a:endParaRPr>
          </a:p>
        </p:txBody>
      </p:sp>
      <p:sp>
        <p:nvSpPr>
          <p:cNvPr id="18" name="Rectangle 17"/>
          <p:cNvSpPr/>
          <p:nvPr/>
        </p:nvSpPr>
        <p:spPr>
          <a:xfrm>
            <a:off x="4049484" y="5839169"/>
            <a:ext cx="3981331" cy="743688"/>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rgbClr val="0070C0"/>
                </a:solidFill>
              </a:rPr>
              <a:t>S7</a:t>
            </a:r>
            <a:r>
              <a:rPr lang="fr-BE" dirty="0" smtClean="0">
                <a:solidFill>
                  <a:schemeClr val="tx1"/>
                </a:solidFill>
              </a:rPr>
              <a:t>. Transfert dans un nouveau problème – résolution individuelle</a:t>
            </a:r>
            <a:endParaRPr lang="fr-BE" dirty="0">
              <a:solidFill>
                <a:schemeClr val="tx1"/>
              </a:solidFill>
            </a:endParaRPr>
          </a:p>
        </p:txBody>
      </p:sp>
      <p:sp>
        <p:nvSpPr>
          <p:cNvPr id="19" name="Rectangle 18"/>
          <p:cNvSpPr/>
          <p:nvPr/>
        </p:nvSpPr>
        <p:spPr>
          <a:xfrm>
            <a:off x="10194409" y="3405310"/>
            <a:ext cx="1596816" cy="864157"/>
          </a:xfrm>
          <a:prstGeom prst="rect">
            <a:avLst/>
          </a:prstGeom>
          <a:solidFill>
            <a:schemeClr val="bg1"/>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rPr>
              <a:t>Test de rétention</a:t>
            </a:r>
            <a:endParaRPr lang="fr-BE" dirty="0">
              <a:solidFill>
                <a:schemeClr val="tx1"/>
              </a:solidFill>
            </a:endParaRPr>
          </a:p>
        </p:txBody>
      </p:sp>
    </p:spTree>
    <p:extLst>
      <p:ext uri="{BB962C8B-B14F-4D97-AF65-F5344CB8AC3E}">
        <p14:creationId xmlns:p14="http://schemas.microsoft.com/office/powerpoint/2010/main" val="278587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animEffect transition="in" filter="fade">
                                      <p:cBhvr>
                                        <p:cTn id="48" dur="500"/>
                                        <p:tgtEl>
                                          <p:spTgt spid="14"/>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fltVal val="0"/>
                                          </p:val>
                                        </p:tav>
                                        <p:tav tm="100000">
                                          <p:val>
                                            <p:strVal val="#ppt_h"/>
                                          </p:val>
                                        </p:tav>
                                      </p:tavLst>
                                    </p:anim>
                                    <p:animEffect transition="in" filter="fade">
                                      <p:cBhvr>
                                        <p:cTn id="53" dur="500"/>
                                        <p:tgtEl>
                                          <p:spTgt spid="15"/>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500" fill="hold"/>
                                        <p:tgtEl>
                                          <p:spTgt spid="18"/>
                                        </p:tgtEl>
                                        <p:attrNameLst>
                                          <p:attrName>ppt_w</p:attrName>
                                        </p:attrNameLst>
                                      </p:cBhvr>
                                      <p:tavLst>
                                        <p:tav tm="0">
                                          <p:val>
                                            <p:fltVal val="0"/>
                                          </p:val>
                                        </p:tav>
                                        <p:tav tm="100000">
                                          <p:val>
                                            <p:strVal val="#ppt_w"/>
                                          </p:val>
                                        </p:tav>
                                      </p:tavLst>
                                    </p:anim>
                                    <p:anim calcmode="lin" valueType="num">
                                      <p:cBhvr>
                                        <p:cTn id="62" dur="500" fill="hold"/>
                                        <p:tgtEl>
                                          <p:spTgt spid="18"/>
                                        </p:tgtEl>
                                        <p:attrNameLst>
                                          <p:attrName>ppt_h</p:attrName>
                                        </p:attrNameLst>
                                      </p:cBhvr>
                                      <p:tavLst>
                                        <p:tav tm="0">
                                          <p:val>
                                            <p:fltVal val="0"/>
                                          </p:val>
                                        </p:tav>
                                        <p:tav tm="100000">
                                          <p:val>
                                            <p:strVal val="#ppt_h"/>
                                          </p:val>
                                        </p:tav>
                                      </p:tavLst>
                                    </p:anim>
                                    <p:animEffect transition="in" filter="fade">
                                      <p:cBhvr>
                                        <p:cTn id="63" dur="500"/>
                                        <p:tgtEl>
                                          <p:spTgt spid="18"/>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 calcmode="lin" valueType="num">
                                      <p:cBhvr>
                                        <p:cTn id="66" dur="500" fill="hold"/>
                                        <p:tgtEl>
                                          <p:spTgt spid="17"/>
                                        </p:tgtEl>
                                        <p:attrNameLst>
                                          <p:attrName>ppt_w</p:attrName>
                                        </p:attrNameLst>
                                      </p:cBhvr>
                                      <p:tavLst>
                                        <p:tav tm="0">
                                          <p:val>
                                            <p:fltVal val="0"/>
                                          </p:val>
                                        </p:tav>
                                        <p:tav tm="100000">
                                          <p:val>
                                            <p:strVal val="#ppt_w"/>
                                          </p:val>
                                        </p:tav>
                                      </p:tavLst>
                                    </p:anim>
                                    <p:anim calcmode="lin" valueType="num">
                                      <p:cBhvr>
                                        <p:cTn id="67" dur="500" fill="hold"/>
                                        <p:tgtEl>
                                          <p:spTgt spid="17"/>
                                        </p:tgtEl>
                                        <p:attrNameLst>
                                          <p:attrName>ppt_h</p:attrName>
                                        </p:attrNameLst>
                                      </p:cBhvr>
                                      <p:tavLst>
                                        <p:tav tm="0">
                                          <p:val>
                                            <p:fltVal val="0"/>
                                          </p:val>
                                        </p:tav>
                                        <p:tav tm="100000">
                                          <p:val>
                                            <p:strVal val="#ppt_h"/>
                                          </p:val>
                                        </p:tav>
                                      </p:tavLst>
                                    </p:anim>
                                    <p:animEffect transition="in" filter="fade">
                                      <p:cBhvr>
                                        <p:cTn id="68" dur="500"/>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p:cTn id="80" dur="500" fill="hold"/>
                                        <p:tgtEl>
                                          <p:spTgt spid="19"/>
                                        </p:tgtEl>
                                        <p:attrNameLst>
                                          <p:attrName>ppt_w</p:attrName>
                                        </p:attrNameLst>
                                      </p:cBhvr>
                                      <p:tavLst>
                                        <p:tav tm="0">
                                          <p:val>
                                            <p:fltVal val="0"/>
                                          </p:val>
                                        </p:tav>
                                        <p:tav tm="100000">
                                          <p:val>
                                            <p:strVal val="#ppt_w"/>
                                          </p:val>
                                        </p:tav>
                                      </p:tavLst>
                                    </p:anim>
                                    <p:anim calcmode="lin" valueType="num">
                                      <p:cBhvr>
                                        <p:cTn id="81" dur="500" fill="hold"/>
                                        <p:tgtEl>
                                          <p:spTgt spid="19"/>
                                        </p:tgtEl>
                                        <p:attrNameLst>
                                          <p:attrName>ppt_h</p:attrName>
                                        </p:attrNameLst>
                                      </p:cBhvr>
                                      <p:tavLst>
                                        <p:tav tm="0">
                                          <p:val>
                                            <p:fltVal val="0"/>
                                          </p:val>
                                        </p:tav>
                                        <p:tav tm="100000">
                                          <p:val>
                                            <p:strVal val="#ppt_h"/>
                                          </p:val>
                                        </p:tav>
                                      </p:tavLst>
                                    </p:anim>
                                    <p:animEffect transition="in" filter="fade">
                                      <p:cBhvr>
                                        <p:cTn id="8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3. Méthode</a:t>
            </a:r>
            <a:endParaRPr lang="fr-BE" dirty="0"/>
          </a:p>
        </p:txBody>
      </p:sp>
      <p:sp>
        <p:nvSpPr>
          <p:cNvPr id="3" name="Espace réservé du contenu 2"/>
          <p:cNvSpPr>
            <a:spLocks noGrp="1"/>
          </p:cNvSpPr>
          <p:nvPr>
            <p:ph idx="1"/>
          </p:nvPr>
        </p:nvSpPr>
        <p:spPr>
          <a:xfrm>
            <a:off x="964836" y="1476085"/>
            <a:ext cx="10736384" cy="4878219"/>
          </a:xfrm>
        </p:spPr>
        <p:txBody>
          <a:bodyPr>
            <a:normAutofit fontScale="62500" lnSpcReduction="20000"/>
          </a:bodyPr>
          <a:lstStyle/>
          <a:p>
            <a:pPr marL="0" indent="0">
              <a:lnSpc>
                <a:spcPct val="120000"/>
              </a:lnSpc>
              <a:buNone/>
            </a:pPr>
            <a:r>
              <a:rPr lang="fr-BE" sz="3600" dirty="0" smtClean="0"/>
              <a:t>3.1 Echantillon</a:t>
            </a:r>
          </a:p>
          <a:p>
            <a:pPr marL="0" indent="0">
              <a:lnSpc>
                <a:spcPct val="120000"/>
              </a:lnSpc>
              <a:buNone/>
            </a:pPr>
            <a:endParaRPr lang="fr-BE" sz="300" dirty="0" smtClean="0"/>
          </a:p>
          <a:p>
            <a:pPr marL="0" indent="0">
              <a:lnSpc>
                <a:spcPct val="120000"/>
              </a:lnSpc>
              <a:spcBef>
                <a:spcPts val="0"/>
              </a:spcBef>
              <a:spcAft>
                <a:spcPts val="600"/>
              </a:spcAft>
              <a:buNone/>
            </a:pPr>
            <a:r>
              <a:rPr lang="en-US" sz="2900" dirty="0" smtClean="0"/>
              <a:t>- 428 </a:t>
            </a:r>
            <a:r>
              <a:rPr lang="en-US" sz="2900" dirty="0" err="1" smtClean="0"/>
              <a:t>élèves</a:t>
            </a:r>
            <a:r>
              <a:rPr lang="en-US" sz="2900" dirty="0" smtClean="0"/>
              <a:t> de </a:t>
            </a:r>
            <a:r>
              <a:rPr lang="en-US" sz="2900" dirty="0" smtClean="0">
                <a:solidFill>
                  <a:srgbClr val="0070C0"/>
                </a:solidFill>
              </a:rPr>
              <a:t>5è et 6è </a:t>
            </a:r>
            <a:r>
              <a:rPr lang="en-US" sz="2900" dirty="0" err="1" smtClean="0">
                <a:solidFill>
                  <a:srgbClr val="0070C0"/>
                </a:solidFill>
              </a:rPr>
              <a:t>primaire</a:t>
            </a:r>
            <a:r>
              <a:rPr lang="en-US" sz="2900" dirty="0" smtClean="0">
                <a:solidFill>
                  <a:srgbClr val="0070C0"/>
                </a:solidFill>
              </a:rPr>
              <a:t> </a:t>
            </a:r>
            <a:r>
              <a:rPr lang="en-US" sz="2900" dirty="0" smtClean="0"/>
              <a:t>(9 </a:t>
            </a:r>
            <a:r>
              <a:rPr lang="en-US" sz="2900" dirty="0" err="1" smtClean="0"/>
              <a:t>établissements</a:t>
            </a:r>
            <a:r>
              <a:rPr lang="en-US" sz="2900" dirty="0" smtClean="0"/>
              <a:t> </a:t>
            </a:r>
            <a:r>
              <a:rPr lang="en-US" sz="2900" dirty="0" err="1" smtClean="0"/>
              <a:t>scolaires</a:t>
            </a:r>
            <a:r>
              <a:rPr lang="en-US" sz="2900" dirty="0" smtClean="0"/>
              <a:t>)</a:t>
            </a:r>
          </a:p>
          <a:p>
            <a:pPr marL="0" indent="0">
              <a:lnSpc>
                <a:spcPct val="120000"/>
              </a:lnSpc>
              <a:spcBef>
                <a:spcPts val="600"/>
              </a:spcBef>
              <a:spcAft>
                <a:spcPts val="600"/>
              </a:spcAft>
              <a:buNone/>
            </a:pPr>
            <a:r>
              <a:rPr lang="en-US" sz="2900" dirty="0" smtClean="0"/>
              <a:t>- </a:t>
            </a:r>
            <a:r>
              <a:rPr lang="en-US" sz="2900" dirty="0" err="1" smtClean="0"/>
              <a:t>Prise</a:t>
            </a:r>
            <a:r>
              <a:rPr lang="en-US" sz="2900" dirty="0" smtClean="0"/>
              <a:t> </a:t>
            </a:r>
            <a:r>
              <a:rPr lang="en-US" sz="2900" dirty="0" err="1" smtClean="0"/>
              <a:t>en</a:t>
            </a:r>
            <a:r>
              <a:rPr lang="en-US" sz="2900" dirty="0" smtClean="0"/>
              <a:t> </a:t>
            </a:r>
            <a:r>
              <a:rPr lang="en-US" sz="2900" dirty="0" err="1" smtClean="0"/>
              <a:t>compte</a:t>
            </a:r>
            <a:r>
              <a:rPr lang="en-US" sz="2900" dirty="0" smtClean="0"/>
              <a:t> des </a:t>
            </a:r>
            <a:r>
              <a:rPr lang="en-US" sz="2900" dirty="0" err="1" smtClean="0">
                <a:solidFill>
                  <a:srgbClr val="0070C0"/>
                </a:solidFill>
              </a:rPr>
              <a:t>caractéristiques</a:t>
            </a:r>
            <a:r>
              <a:rPr lang="en-US" sz="2900" dirty="0" smtClean="0">
                <a:solidFill>
                  <a:srgbClr val="0070C0"/>
                </a:solidFill>
              </a:rPr>
              <a:t> des </a:t>
            </a:r>
            <a:r>
              <a:rPr lang="en-US" sz="2900" dirty="0" err="1" smtClean="0">
                <a:solidFill>
                  <a:srgbClr val="0070C0"/>
                </a:solidFill>
              </a:rPr>
              <a:t>établissements</a:t>
            </a:r>
            <a:r>
              <a:rPr lang="en-US" sz="2900" dirty="0" smtClean="0">
                <a:solidFill>
                  <a:srgbClr val="0070C0"/>
                </a:solidFill>
              </a:rPr>
              <a:t> </a:t>
            </a:r>
            <a:r>
              <a:rPr lang="en-US" sz="2900" dirty="0" smtClean="0"/>
              <a:t>(</a:t>
            </a:r>
            <a:r>
              <a:rPr lang="en-US" sz="2900" dirty="0" err="1" smtClean="0"/>
              <a:t>localisation</a:t>
            </a:r>
            <a:r>
              <a:rPr lang="en-US" sz="2900" dirty="0" smtClean="0"/>
              <a:t> </a:t>
            </a:r>
            <a:r>
              <a:rPr lang="en-US" sz="2900" dirty="0" err="1" smtClean="0"/>
              <a:t>géographique</a:t>
            </a:r>
            <a:r>
              <a:rPr lang="en-US" sz="2900" dirty="0" smtClean="0"/>
              <a:t>, </a:t>
            </a:r>
            <a:r>
              <a:rPr lang="en-US" sz="2900" dirty="0" err="1" smtClean="0"/>
              <a:t>indice</a:t>
            </a:r>
            <a:r>
              <a:rPr lang="en-US" sz="2900" dirty="0" smtClean="0"/>
              <a:t> socio-</a:t>
            </a:r>
            <a:r>
              <a:rPr lang="en-US" sz="2900" dirty="0" err="1" smtClean="0"/>
              <a:t>économique</a:t>
            </a:r>
            <a:r>
              <a:rPr lang="en-US" sz="2900" dirty="0" smtClean="0"/>
              <a:t>) et des </a:t>
            </a:r>
            <a:r>
              <a:rPr lang="en-US" sz="2900" dirty="0" err="1" smtClean="0">
                <a:solidFill>
                  <a:srgbClr val="0070C0"/>
                </a:solidFill>
              </a:rPr>
              <a:t>caractéristiques</a:t>
            </a:r>
            <a:r>
              <a:rPr lang="en-US" sz="2900" dirty="0" smtClean="0">
                <a:solidFill>
                  <a:srgbClr val="0070C0"/>
                </a:solidFill>
              </a:rPr>
              <a:t> des </a:t>
            </a:r>
            <a:r>
              <a:rPr lang="en-US" sz="2900" dirty="0" err="1" smtClean="0">
                <a:solidFill>
                  <a:srgbClr val="0070C0"/>
                </a:solidFill>
              </a:rPr>
              <a:t>enseignants</a:t>
            </a:r>
            <a:r>
              <a:rPr lang="en-US" sz="2900" dirty="0" smtClean="0">
                <a:solidFill>
                  <a:srgbClr val="0070C0"/>
                </a:solidFill>
              </a:rPr>
              <a:t> </a:t>
            </a:r>
            <a:r>
              <a:rPr lang="en-US" sz="2900" dirty="0" smtClean="0"/>
              <a:t>(genre, </a:t>
            </a:r>
            <a:r>
              <a:rPr lang="en-US" sz="2900" dirty="0" err="1" smtClean="0"/>
              <a:t>expérience</a:t>
            </a:r>
            <a:r>
              <a:rPr lang="en-US" sz="2900" dirty="0" smtClean="0"/>
              <a:t> </a:t>
            </a:r>
            <a:r>
              <a:rPr lang="en-US" sz="2900" dirty="0" err="1" smtClean="0"/>
              <a:t>professionnelle</a:t>
            </a:r>
            <a:r>
              <a:rPr lang="en-US" sz="2900" dirty="0" smtClean="0"/>
              <a:t>).</a:t>
            </a:r>
          </a:p>
          <a:p>
            <a:pPr marL="0" indent="0">
              <a:spcAft>
                <a:spcPts val="600"/>
              </a:spcAft>
              <a:buNone/>
            </a:pPr>
            <a:endParaRPr lang="en-US" dirty="0" smtClean="0">
              <a:solidFill>
                <a:srgbClr val="C00000"/>
              </a:solidFill>
            </a:endParaRPr>
          </a:p>
          <a:p>
            <a:pPr marL="0" indent="0">
              <a:spcAft>
                <a:spcPts val="600"/>
              </a:spcAft>
              <a:buNone/>
            </a:pPr>
            <a:endParaRPr lang="fr-BE" dirty="0"/>
          </a:p>
          <a:p>
            <a:pPr marL="0" indent="0">
              <a:buNone/>
            </a:pPr>
            <a:endParaRPr lang="fr-BE" dirty="0" smtClean="0"/>
          </a:p>
          <a:p>
            <a:pPr marL="0" indent="0">
              <a:buNone/>
            </a:pPr>
            <a:endParaRPr lang="fr-BE" dirty="0" smtClean="0"/>
          </a:p>
          <a:p>
            <a:pPr marL="0" indent="0">
              <a:buNone/>
            </a:pPr>
            <a:endParaRPr lang="fr-BE" dirty="0" smtClean="0"/>
          </a:p>
          <a:p>
            <a:pPr marL="0" indent="0">
              <a:buNone/>
            </a:pPr>
            <a:endParaRPr lang="fr-BE" dirty="0"/>
          </a:p>
          <a:p>
            <a:r>
              <a:rPr lang="fr-BE" sz="2600" dirty="0" smtClean="0"/>
              <a:t> </a:t>
            </a:r>
            <a:r>
              <a:rPr lang="fr-BE" sz="2900" dirty="0" smtClean="0"/>
              <a:t>Données récoltées à </a:t>
            </a:r>
            <a:r>
              <a:rPr lang="fr-BE" sz="2900" dirty="0" smtClean="0">
                <a:solidFill>
                  <a:srgbClr val="0070C0"/>
                </a:solidFill>
              </a:rPr>
              <a:t>trois moments: </a:t>
            </a:r>
            <a:r>
              <a:rPr lang="fr-BE" sz="2900" dirty="0" smtClean="0"/>
              <a:t>prétest (temps 1), posttest (temps 2), test de rétention (temps 3)</a:t>
            </a:r>
            <a:endParaRPr lang="fr-BE" sz="2900" dirty="0"/>
          </a:p>
        </p:txBody>
      </p:sp>
      <p:graphicFrame>
        <p:nvGraphicFramePr>
          <p:cNvPr id="4" name="Tableau 3"/>
          <p:cNvGraphicFramePr>
            <a:graphicFrameLocks noGrp="1"/>
          </p:cNvGraphicFramePr>
          <p:nvPr>
            <p:extLst>
              <p:ext uri="{D42A27DB-BD31-4B8C-83A1-F6EECF244321}">
                <p14:modId xmlns:p14="http://schemas.microsoft.com/office/powerpoint/2010/main" val="1447513132"/>
              </p:ext>
            </p:extLst>
          </p:nvPr>
        </p:nvGraphicFramePr>
        <p:xfrm>
          <a:off x="1756604" y="3158066"/>
          <a:ext cx="7930321" cy="1878119"/>
        </p:xfrm>
        <a:graphic>
          <a:graphicData uri="http://schemas.openxmlformats.org/drawingml/2006/table">
            <a:tbl>
              <a:tblPr firstRow="1" bandRow="1">
                <a:tableStyleId>{7DF18680-E054-41AD-8BC1-D1AEF772440D}</a:tableStyleId>
              </a:tblPr>
              <a:tblGrid>
                <a:gridCol w="2393894">
                  <a:extLst>
                    <a:ext uri="{9D8B030D-6E8A-4147-A177-3AD203B41FA5}">
                      <a16:colId xmlns:a16="http://schemas.microsoft.com/office/drawing/2014/main" val="2292527581"/>
                    </a:ext>
                  </a:extLst>
                </a:gridCol>
                <a:gridCol w="705111">
                  <a:extLst>
                    <a:ext uri="{9D8B030D-6E8A-4147-A177-3AD203B41FA5}">
                      <a16:colId xmlns:a16="http://schemas.microsoft.com/office/drawing/2014/main" val="2022824143"/>
                    </a:ext>
                  </a:extLst>
                </a:gridCol>
                <a:gridCol w="1354333">
                  <a:extLst>
                    <a:ext uri="{9D8B030D-6E8A-4147-A177-3AD203B41FA5}">
                      <a16:colId xmlns:a16="http://schemas.microsoft.com/office/drawing/2014/main" val="1467509965"/>
                    </a:ext>
                  </a:extLst>
                </a:gridCol>
                <a:gridCol w="1533883">
                  <a:extLst>
                    <a:ext uri="{9D8B030D-6E8A-4147-A177-3AD203B41FA5}">
                      <a16:colId xmlns:a16="http://schemas.microsoft.com/office/drawing/2014/main" val="3500507328"/>
                    </a:ext>
                  </a:extLst>
                </a:gridCol>
                <a:gridCol w="1943100">
                  <a:extLst>
                    <a:ext uri="{9D8B030D-6E8A-4147-A177-3AD203B41FA5}">
                      <a16:colId xmlns:a16="http://schemas.microsoft.com/office/drawing/2014/main" val="3085277985"/>
                    </a:ext>
                  </a:extLst>
                </a:gridCol>
              </a:tblGrid>
              <a:tr h="394759">
                <a:tc>
                  <a:txBody>
                    <a:bodyPr/>
                    <a:lstStyle/>
                    <a:p>
                      <a:pPr algn="ctr"/>
                      <a:r>
                        <a:rPr lang="fr-BE" dirty="0" smtClean="0"/>
                        <a:t>Condition</a:t>
                      </a:r>
                      <a:endParaRPr lang="fr-BE" dirty="0"/>
                    </a:p>
                  </a:txBody>
                  <a:tcPr/>
                </a:tc>
                <a:tc>
                  <a:txBody>
                    <a:bodyPr/>
                    <a:lstStyle/>
                    <a:p>
                      <a:pPr algn="ctr"/>
                      <a:r>
                        <a:rPr lang="fr-BE" dirty="0" smtClean="0"/>
                        <a:t>N</a:t>
                      </a:r>
                      <a:endParaRPr lang="fr-BE" dirty="0"/>
                    </a:p>
                  </a:txBody>
                  <a:tcPr/>
                </a:tc>
                <a:tc>
                  <a:txBody>
                    <a:bodyPr/>
                    <a:lstStyle/>
                    <a:p>
                      <a:pPr algn="ctr"/>
                      <a:r>
                        <a:rPr lang="fr-BE" dirty="0" smtClean="0"/>
                        <a:t>M (année)</a:t>
                      </a:r>
                      <a:endParaRPr lang="fr-BE" dirty="0"/>
                    </a:p>
                  </a:txBody>
                  <a:tcPr/>
                </a:tc>
                <a:tc>
                  <a:txBody>
                    <a:bodyPr/>
                    <a:lstStyle/>
                    <a:p>
                      <a:pPr algn="ctr"/>
                      <a:r>
                        <a:rPr lang="fr-BE" dirty="0" smtClean="0"/>
                        <a:t>ET (année)</a:t>
                      </a:r>
                      <a:endParaRPr lang="fr-BE" dirty="0"/>
                    </a:p>
                  </a:txBody>
                  <a:tcPr/>
                </a:tc>
                <a:tc>
                  <a:txBody>
                    <a:bodyPr/>
                    <a:lstStyle/>
                    <a:p>
                      <a:pPr algn="ctr"/>
                      <a:r>
                        <a:rPr lang="fr-BE" dirty="0" smtClean="0"/>
                        <a:t>% Filles</a:t>
                      </a:r>
                      <a:endParaRPr lang="fr-BE" dirty="0"/>
                    </a:p>
                  </a:txBody>
                  <a:tcPr/>
                </a:tc>
                <a:extLst>
                  <a:ext uri="{0D108BD9-81ED-4DB2-BD59-A6C34878D82A}">
                    <a16:rowId xmlns:a16="http://schemas.microsoft.com/office/drawing/2014/main" val="1635844343"/>
                  </a:ext>
                </a:extLst>
              </a:tr>
              <a:tr h="370840">
                <a:tc>
                  <a:txBody>
                    <a:bodyPr/>
                    <a:lstStyle/>
                    <a:p>
                      <a:pPr algn="ctr"/>
                      <a:r>
                        <a:rPr lang="fr-BE" dirty="0" smtClean="0"/>
                        <a:t>Contrôle</a:t>
                      </a:r>
                      <a:endParaRPr lang="fr-BE" dirty="0"/>
                    </a:p>
                  </a:txBody>
                  <a:tcPr/>
                </a:tc>
                <a:tc>
                  <a:txBody>
                    <a:bodyPr/>
                    <a:lstStyle/>
                    <a:p>
                      <a:pPr algn="ctr"/>
                      <a:r>
                        <a:rPr lang="fr-BE" dirty="0" smtClean="0"/>
                        <a:t>148</a:t>
                      </a:r>
                      <a:endParaRPr lang="fr-BE" dirty="0"/>
                    </a:p>
                  </a:txBody>
                  <a:tcPr/>
                </a:tc>
                <a:tc>
                  <a:txBody>
                    <a:bodyPr/>
                    <a:lstStyle/>
                    <a:p>
                      <a:pPr algn="ctr"/>
                      <a:r>
                        <a:rPr lang="fr-BE" dirty="0" smtClean="0"/>
                        <a:t>10.7</a:t>
                      </a:r>
                      <a:endParaRPr lang="fr-BE" dirty="0"/>
                    </a:p>
                  </a:txBody>
                  <a:tcPr/>
                </a:tc>
                <a:tc>
                  <a:txBody>
                    <a:bodyPr/>
                    <a:lstStyle/>
                    <a:p>
                      <a:pPr algn="ctr"/>
                      <a:r>
                        <a:rPr lang="fr-BE" dirty="0" smtClean="0"/>
                        <a:t>0.63</a:t>
                      </a:r>
                      <a:endParaRPr lang="fr-BE" dirty="0"/>
                    </a:p>
                  </a:txBody>
                  <a:tcPr/>
                </a:tc>
                <a:tc>
                  <a:txBody>
                    <a:bodyPr/>
                    <a:lstStyle/>
                    <a:p>
                      <a:pPr algn="ctr"/>
                      <a:r>
                        <a:rPr lang="fr-BE" dirty="0" smtClean="0"/>
                        <a:t>54.7</a:t>
                      </a:r>
                      <a:endParaRPr lang="fr-BE" dirty="0"/>
                    </a:p>
                  </a:txBody>
                  <a:tcPr/>
                </a:tc>
                <a:extLst>
                  <a:ext uri="{0D108BD9-81ED-4DB2-BD59-A6C34878D82A}">
                    <a16:rowId xmlns:a16="http://schemas.microsoft.com/office/drawing/2014/main" val="1512286022"/>
                  </a:ext>
                </a:extLst>
              </a:tr>
              <a:tr h="370840">
                <a:tc>
                  <a:txBody>
                    <a:bodyPr/>
                    <a:lstStyle/>
                    <a:p>
                      <a:pPr algn="ctr"/>
                      <a:r>
                        <a:rPr lang="fr-BE" dirty="0" smtClean="0"/>
                        <a:t>Cognition</a:t>
                      </a:r>
                      <a:endParaRPr lang="fr-BE" dirty="0"/>
                    </a:p>
                  </a:txBody>
                  <a:tcPr/>
                </a:tc>
                <a:tc>
                  <a:txBody>
                    <a:bodyPr/>
                    <a:lstStyle/>
                    <a:p>
                      <a:pPr algn="ctr"/>
                      <a:r>
                        <a:rPr lang="fr-BE" dirty="0" smtClean="0"/>
                        <a:t>131</a:t>
                      </a:r>
                      <a:endParaRPr lang="fr-BE" dirty="0"/>
                    </a:p>
                  </a:txBody>
                  <a:tcPr/>
                </a:tc>
                <a:tc>
                  <a:txBody>
                    <a:bodyPr/>
                    <a:lstStyle/>
                    <a:p>
                      <a:pPr algn="ctr"/>
                      <a:r>
                        <a:rPr lang="fr-BE" dirty="0" smtClean="0"/>
                        <a:t>10.1</a:t>
                      </a:r>
                      <a:endParaRPr lang="fr-BE" dirty="0"/>
                    </a:p>
                  </a:txBody>
                  <a:tcPr/>
                </a:tc>
                <a:tc>
                  <a:txBody>
                    <a:bodyPr/>
                    <a:lstStyle/>
                    <a:p>
                      <a:pPr algn="ctr"/>
                      <a:r>
                        <a:rPr lang="fr-BE" dirty="0" smtClean="0"/>
                        <a:t>0.36</a:t>
                      </a:r>
                      <a:endParaRPr lang="fr-BE" dirty="0"/>
                    </a:p>
                  </a:txBody>
                  <a:tcPr/>
                </a:tc>
                <a:tc>
                  <a:txBody>
                    <a:bodyPr/>
                    <a:lstStyle/>
                    <a:p>
                      <a:pPr algn="ctr"/>
                      <a:r>
                        <a:rPr lang="fr-BE" dirty="0" smtClean="0"/>
                        <a:t>51.9</a:t>
                      </a:r>
                      <a:endParaRPr lang="fr-BE" dirty="0"/>
                    </a:p>
                  </a:txBody>
                  <a:tcPr/>
                </a:tc>
                <a:extLst>
                  <a:ext uri="{0D108BD9-81ED-4DB2-BD59-A6C34878D82A}">
                    <a16:rowId xmlns:a16="http://schemas.microsoft.com/office/drawing/2014/main" val="2510977404"/>
                  </a:ext>
                </a:extLst>
              </a:tr>
              <a:tr h="370840">
                <a:tc>
                  <a:txBody>
                    <a:bodyPr/>
                    <a:lstStyle/>
                    <a:p>
                      <a:pPr algn="ctr"/>
                      <a:r>
                        <a:rPr lang="fr-BE" dirty="0" smtClean="0"/>
                        <a:t>Emotion</a:t>
                      </a:r>
                      <a:endParaRPr lang="fr-BE" dirty="0"/>
                    </a:p>
                  </a:txBody>
                  <a:tcPr/>
                </a:tc>
                <a:tc>
                  <a:txBody>
                    <a:bodyPr/>
                    <a:lstStyle/>
                    <a:p>
                      <a:pPr algn="ctr"/>
                      <a:r>
                        <a:rPr lang="fr-BE" dirty="0" smtClean="0"/>
                        <a:t>41</a:t>
                      </a:r>
                      <a:endParaRPr lang="fr-BE" dirty="0"/>
                    </a:p>
                  </a:txBody>
                  <a:tcPr/>
                </a:tc>
                <a:tc>
                  <a:txBody>
                    <a:bodyPr/>
                    <a:lstStyle/>
                    <a:p>
                      <a:pPr algn="ctr"/>
                      <a:r>
                        <a:rPr lang="fr-BE" dirty="0" smtClean="0"/>
                        <a:t>11</a:t>
                      </a:r>
                      <a:endParaRPr lang="fr-BE" dirty="0"/>
                    </a:p>
                  </a:txBody>
                  <a:tcPr/>
                </a:tc>
                <a:tc>
                  <a:txBody>
                    <a:bodyPr/>
                    <a:lstStyle/>
                    <a:p>
                      <a:pPr algn="ctr"/>
                      <a:r>
                        <a:rPr lang="fr-BE" dirty="0" smtClean="0"/>
                        <a:t>0.53</a:t>
                      </a:r>
                      <a:endParaRPr lang="fr-BE" dirty="0"/>
                    </a:p>
                  </a:txBody>
                  <a:tcPr/>
                </a:tc>
                <a:tc>
                  <a:txBody>
                    <a:bodyPr/>
                    <a:lstStyle/>
                    <a:p>
                      <a:pPr algn="ctr"/>
                      <a:r>
                        <a:rPr lang="fr-BE" dirty="0" smtClean="0"/>
                        <a:t>58.5</a:t>
                      </a:r>
                      <a:endParaRPr lang="fr-BE" dirty="0"/>
                    </a:p>
                  </a:txBody>
                  <a:tcPr/>
                </a:tc>
                <a:extLst>
                  <a:ext uri="{0D108BD9-81ED-4DB2-BD59-A6C34878D82A}">
                    <a16:rowId xmlns:a16="http://schemas.microsoft.com/office/drawing/2014/main" val="4193276917"/>
                  </a:ext>
                </a:extLst>
              </a:tr>
              <a:tr h="370840">
                <a:tc>
                  <a:txBody>
                    <a:bodyPr/>
                    <a:lstStyle/>
                    <a:p>
                      <a:pPr algn="ctr"/>
                      <a:r>
                        <a:rPr lang="fr-BE" dirty="0" smtClean="0"/>
                        <a:t>Emotion et cognition</a:t>
                      </a:r>
                      <a:endParaRPr lang="fr-BE" dirty="0"/>
                    </a:p>
                  </a:txBody>
                  <a:tcPr/>
                </a:tc>
                <a:tc>
                  <a:txBody>
                    <a:bodyPr/>
                    <a:lstStyle/>
                    <a:p>
                      <a:pPr algn="ctr"/>
                      <a:r>
                        <a:rPr lang="fr-BE" dirty="0" smtClean="0"/>
                        <a:t>108</a:t>
                      </a:r>
                      <a:endParaRPr lang="fr-BE" dirty="0"/>
                    </a:p>
                  </a:txBody>
                  <a:tcPr/>
                </a:tc>
                <a:tc>
                  <a:txBody>
                    <a:bodyPr/>
                    <a:lstStyle/>
                    <a:p>
                      <a:pPr algn="ctr"/>
                      <a:r>
                        <a:rPr lang="fr-BE" dirty="0" smtClean="0"/>
                        <a:t>10.8</a:t>
                      </a:r>
                      <a:endParaRPr lang="fr-BE" dirty="0"/>
                    </a:p>
                  </a:txBody>
                  <a:tcPr/>
                </a:tc>
                <a:tc>
                  <a:txBody>
                    <a:bodyPr/>
                    <a:lstStyle/>
                    <a:p>
                      <a:pPr algn="ctr"/>
                      <a:r>
                        <a:rPr lang="fr-BE" dirty="0" smtClean="0"/>
                        <a:t>0.59</a:t>
                      </a:r>
                      <a:endParaRPr lang="fr-BE" dirty="0"/>
                    </a:p>
                  </a:txBody>
                  <a:tcPr/>
                </a:tc>
                <a:tc>
                  <a:txBody>
                    <a:bodyPr/>
                    <a:lstStyle/>
                    <a:p>
                      <a:pPr algn="ctr"/>
                      <a:r>
                        <a:rPr lang="fr-BE" dirty="0" smtClean="0"/>
                        <a:t>49.1</a:t>
                      </a:r>
                      <a:endParaRPr lang="fr-BE" dirty="0"/>
                    </a:p>
                  </a:txBody>
                  <a:tcPr/>
                </a:tc>
                <a:extLst>
                  <a:ext uri="{0D108BD9-81ED-4DB2-BD59-A6C34878D82A}">
                    <a16:rowId xmlns:a16="http://schemas.microsoft.com/office/drawing/2014/main" val="47667102"/>
                  </a:ext>
                </a:extLst>
              </a:tr>
            </a:tbl>
          </a:graphicData>
        </a:graphic>
      </p:graphicFrame>
    </p:spTree>
    <p:extLst>
      <p:ext uri="{BB962C8B-B14F-4D97-AF65-F5344CB8AC3E}">
        <p14:creationId xmlns:p14="http://schemas.microsoft.com/office/powerpoint/2010/main" val="211472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752474" y="1348354"/>
            <a:ext cx="5617329" cy="5377910"/>
          </a:xfrm>
        </p:spPr>
        <p:txBody>
          <a:bodyPr>
            <a:normAutofit fontScale="85000" lnSpcReduction="20000"/>
          </a:bodyPr>
          <a:lstStyle/>
          <a:p>
            <a:pPr marL="0" indent="0">
              <a:buNone/>
            </a:pPr>
            <a:r>
              <a:rPr lang="fr-BE" sz="2400" dirty="0" smtClean="0"/>
              <a:t>3.2 Mesures</a:t>
            </a:r>
          </a:p>
          <a:p>
            <a:pPr marL="0" indent="0">
              <a:spcBef>
                <a:spcPts val="0"/>
              </a:spcBef>
              <a:buNone/>
            </a:pPr>
            <a:endParaRPr lang="fr-BE" sz="2200" dirty="0" smtClean="0"/>
          </a:p>
          <a:p>
            <a:pPr>
              <a:spcBef>
                <a:spcPts val="600"/>
              </a:spcBef>
              <a:spcAft>
                <a:spcPts val="600"/>
              </a:spcAft>
            </a:pPr>
            <a:r>
              <a:rPr lang="fr-BE" sz="2100" dirty="0" smtClean="0">
                <a:solidFill>
                  <a:srgbClr val="C00000"/>
                </a:solidFill>
              </a:rPr>
              <a:t>Performances en résolution de problèmes</a:t>
            </a:r>
          </a:p>
          <a:p>
            <a:pPr marL="0" indent="0">
              <a:spcBef>
                <a:spcPts val="600"/>
              </a:spcBef>
              <a:spcAft>
                <a:spcPts val="600"/>
              </a:spcAft>
              <a:buNone/>
            </a:pPr>
            <a:r>
              <a:rPr lang="fr-BE" dirty="0" smtClean="0"/>
              <a:t>- Test comprenant </a:t>
            </a:r>
            <a:r>
              <a:rPr lang="fr-BE" b="1" dirty="0" smtClean="0"/>
              <a:t>4 problèmes</a:t>
            </a:r>
          </a:p>
          <a:p>
            <a:pPr>
              <a:spcBef>
                <a:spcPts val="600"/>
              </a:spcBef>
              <a:spcAft>
                <a:spcPts val="600"/>
              </a:spcAft>
              <a:buFontTx/>
              <a:buChar char="-"/>
            </a:pPr>
            <a:r>
              <a:rPr lang="fr-BE" b="1" dirty="0" smtClean="0"/>
              <a:t>Echelle binaire </a:t>
            </a:r>
            <a:r>
              <a:rPr lang="fr-BE" dirty="0" smtClean="0"/>
              <a:t>(</a:t>
            </a:r>
            <a:r>
              <a:rPr lang="en-US" dirty="0" smtClean="0"/>
              <a:t>0 </a:t>
            </a:r>
            <a:r>
              <a:rPr lang="en-US" dirty="0"/>
              <a:t>= </a:t>
            </a:r>
            <a:r>
              <a:rPr lang="en-US" i="1" dirty="0" err="1" smtClean="0"/>
              <a:t>réponse</a:t>
            </a:r>
            <a:r>
              <a:rPr lang="en-US" i="1" dirty="0" smtClean="0"/>
              <a:t> </a:t>
            </a:r>
            <a:r>
              <a:rPr lang="en-US" i="1" dirty="0" err="1" smtClean="0"/>
              <a:t>incorrecte</a:t>
            </a:r>
            <a:r>
              <a:rPr lang="en-US" dirty="0" smtClean="0"/>
              <a:t>, </a:t>
            </a:r>
            <a:r>
              <a:rPr lang="en-US" dirty="0"/>
              <a:t>1 = </a:t>
            </a:r>
            <a:r>
              <a:rPr lang="en-US" i="1" dirty="0" err="1" smtClean="0"/>
              <a:t>réponse</a:t>
            </a:r>
            <a:r>
              <a:rPr lang="en-US" i="1" dirty="0" smtClean="0"/>
              <a:t> </a:t>
            </a:r>
            <a:r>
              <a:rPr lang="en-US" i="1" dirty="0" err="1" smtClean="0"/>
              <a:t>correcte</a:t>
            </a:r>
            <a:r>
              <a:rPr lang="en-US" dirty="0" smtClean="0"/>
              <a:t>). </a:t>
            </a:r>
          </a:p>
          <a:p>
            <a:pPr>
              <a:spcBef>
                <a:spcPts val="600"/>
              </a:spcBef>
              <a:spcAft>
                <a:spcPts val="600"/>
              </a:spcAft>
              <a:buFontTx/>
              <a:buChar char="-"/>
            </a:pPr>
            <a:r>
              <a:rPr lang="en-US" dirty="0" smtClean="0"/>
              <a:t>Accord inter-</a:t>
            </a:r>
            <a:r>
              <a:rPr lang="en-US" dirty="0" err="1" smtClean="0"/>
              <a:t>juges</a:t>
            </a:r>
            <a:r>
              <a:rPr lang="en-US" dirty="0" smtClean="0"/>
              <a:t> </a:t>
            </a:r>
            <a:r>
              <a:rPr lang="en-US" dirty="0" err="1" smtClean="0"/>
              <a:t>effectué</a:t>
            </a:r>
            <a:r>
              <a:rPr lang="en-US" dirty="0" smtClean="0"/>
              <a:t> sur 40% des tests </a:t>
            </a:r>
          </a:p>
          <a:p>
            <a:pPr marL="0" indent="0">
              <a:spcBef>
                <a:spcPts val="600"/>
              </a:spcBef>
              <a:spcAft>
                <a:spcPts val="600"/>
              </a:spcAft>
              <a:buNone/>
            </a:pPr>
            <a:r>
              <a:rPr lang="en-US" dirty="0"/>
              <a:t> </a:t>
            </a:r>
            <a:r>
              <a:rPr lang="en-US" dirty="0" smtClean="0"/>
              <a:t>  (</a:t>
            </a:r>
            <a:r>
              <a:rPr lang="en-US" i="1" dirty="0" smtClean="0"/>
              <a:t>k </a:t>
            </a:r>
            <a:r>
              <a:rPr lang="en-US" dirty="0" smtClean="0"/>
              <a:t>= 0.95). </a:t>
            </a:r>
          </a:p>
          <a:p>
            <a:pPr marL="0" indent="0">
              <a:spcBef>
                <a:spcPts val="600"/>
              </a:spcBef>
              <a:buNone/>
            </a:pPr>
            <a:endParaRPr lang="en-US" sz="1200" dirty="0" smtClean="0"/>
          </a:p>
          <a:p>
            <a:pPr>
              <a:spcBef>
                <a:spcPts val="600"/>
              </a:spcBef>
              <a:spcAft>
                <a:spcPts val="600"/>
              </a:spcAft>
            </a:pPr>
            <a:r>
              <a:rPr lang="fr-BE" sz="2300" dirty="0" smtClean="0">
                <a:solidFill>
                  <a:srgbClr val="C00000"/>
                </a:solidFill>
              </a:rPr>
              <a:t>Compétence en résolution de problèmes</a:t>
            </a:r>
          </a:p>
          <a:p>
            <a:pPr marL="0" indent="0">
              <a:spcBef>
                <a:spcPts val="600"/>
              </a:spcBef>
              <a:spcAft>
                <a:spcPts val="600"/>
              </a:spcAft>
              <a:buNone/>
            </a:pPr>
            <a:r>
              <a:rPr lang="fr-BE" dirty="0" smtClean="0">
                <a:solidFill>
                  <a:schemeClr val="accent6">
                    <a:lumMod val="50000"/>
                  </a:schemeClr>
                </a:solidFill>
              </a:rPr>
              <a:t>- </a:t>
            </a:r>
            <a:r>
              <a:rPr lang="fr-BE" b="1" dirty="0" smtClean="0">
                <a:solidFill>
                  <a:schemeClr val="accent6">
                    <a:lumMod val="50000"/>
                  </a:schemeClr>
                </a:solidFill>
              </a:rPr>
              <a:t>Utilisation</a:t>
            </a:r>
            <a:r>
              <a:rPr lang="fr-BE" dirty="0" smtClean="0">
                <a:solidFill>
                  <a:schemeClr val="accent6">
                    <a:lumMod val="50000"/>
                  </a:schemeClr>
                </a:solidFill>
              </a:rPr>
              <a:t> de chaque heuristique (0 vs. 1)</a:t>
            </a:r>
          </a:p>
          <a:p>
            <a:pPr>
              <a:lnSpc>
                <a:spcPct val="120000"/>
              </a:lnSpc>
              <a:spcBef>
                <a:spcPts val="600"/>
              </a:spcBef>
              <a:spcAft>
                <a:spcPts val="600"/>
              </a:spcAft>
              <a:buFontTx/>
              <a:buChar char="-"/>
            </a:pPr>
            <a:r>
              <a:rPr lang="fr-BE" b="1" dirty="0" smtClean="0">
                <a:solidFill>
                  <a:schemeClr val="accent6">
                    <a:lumMod val="50000"/>
                  </a:schemeClr>
                </a:solidFill>
              </a:rPr>
              <a:t>Justesse de l’implémentation  </a:t>
            </a:r>
            <a:r>
              <a:rPr lang="fr-BE" dirty="0" smtClean="0">
                <a:solidFill>
                  <a:schemeClr val="accent6">
                    <a:lumMod val="50000"/>
                  </a:schemeClr>
                </a:solidFill>
              </a:rPr>
              <a:t>de chaque heuristique (nombre d’implémentations correctes/nombre total d’implémentations)</a:t>
            </a:r>
          </a:p>
          <a:p>
            <a:pPr>
              <a:lnSpc>
                <a:spcPct val="120000"/>
              </a:lnSpc>
              <a:spcBef>
                <a:spcPts val="600"/>
              </a:spcBef>
              <a:spcAft>
                <a:spcPts val="600"/>
              </a:spcAft>
              <a:buFontTx/>
              <a:buChar char="-"/>
            </a:pPr>
            <a:r>
              <a:rPr lang="fr-BE" b="1" dirty="0" smtClean="0">
                <a:solidFill>
                  <a:schemeClr val="accent6">
                    <a:lumMod val="50000"/>
                  </a:schemeClr>
                </a:solidFill>
              </a:rPr>
              <a:t>Usage flexible </a:t>
            </a:r>
            <a:r>
              <a:rPr lang="fr-BE" dirty="0" smtClean="0">
                <a:solidFill>
                  <a:schemeClr val="accent6">
                    <a:lumMod val="50000"/>
                  </a:schemeClr>
                </a:solidFill>
              </a:rPr>
              <a:t>(nombre d’élèves qui ont utilisé l’heuristique/nombre total d’élèves)</a:t>
            </a:r>
          </a:p>
          <a:p>
            <a:pPr marL="0" indent="0">
              <a:lnSpc>
                <a:spcPct val="120000"/>
              </a:lnSpc>
              <a:spcBef>
                <a:spcPts val="600"/>
              </a:spcBef>
              <a:spcAft>
                <a:spcPts val="600"/>
              </a:spcAft>
              <a:buNone/>
            </a:pPr>
            <a:r>
              <a:rPr lang="fr-BE" dirty="0" smtClean="0">
                <a:solidFill>
                  <a:schemeClr val="accent6">
                    <a:lumMod val="50000"/>
                  </a:schemeClr>
                </a:solidFill>
              </a:rPr>
              <a:t>- Accord inter-juges moyen: </a:t>
            </a:r>
            <a:r>
              <a:rPr lang="fr-BE" i="1" dirty="0" smtClean="0">
                <a:solidFill>
                  <a:schemeClr val="accent6">
                    <a:lumMod val="50000"/>
                  </a:schemeClr>
                </a:solidFill>
              </a:rPr>
              <a:t>k</a:t>
            </a:r>
            <a:r>
              <a:rPr lang="fr-BE" dirty="0" smtClean="0">
                <a:solidFill>
                  <a:schemeClr val="accent6">
                    <a:lumMod val="50000"/>
                  </a:schemeClr>
                </a:solidFill>
              </a:rPr>
              <a:t>=0.89</a:t>
            </a:r>
          </a:p>
        </p:txBody>
      </p:sp>
      <p:sp>
        <p:nvSpPr>
          <p:cNvPr id="8" name="Titre 1"/>
          <p:cNvSpPr txBox="1">
            <a:spLocks/>
          </p:cNvSpPr>
          <p:nvPr/>
        </p:nvSpPr>
        <p:spPr>
          <a:xfrm>
            <a:off x="952500" y="228600"/>
            <a:ext cx="9980682" cy="87630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fr-BE" dirty="0" smtClean="0"/>
              <a:t>3. Méthode </a:t>
            </a:r>
            <a:endParaRPr lang="fr-BE" dirty="0"/>
          </a:p>
        </p:txBody>
      </p:sp>
      <p:sp>
        <p:nvSpPr>
          <p:cNvPr id="10" name="Espace réservé du contenu 4"/>
          <p:cNvSpPr>
            <a:spLocks noGrp="1"/>
          </p:cNvSpPr>
          <p:nvPr>
            <p:ph sz="half" idx="1"/>
          </p:nvPr>
        </p:nvSpPr>
        <p:spPr>
          <a:xfrm>
            <a:off x="6505575" y="2057401"/>
            <a:ext cx="5467350" cy="4171948"/>
          </a:xfrm>
        </p:spPr>
        <p:txBody>
          <a:bodyPr>
            <a:normAutofit/>
          </a:bodyPr>
          <a:lstStyle/>
          <a:p>
            <a:pPr>
              <a:spcBef>
                <a:spcPts val="0"/>
              </a:spcBef>
            </a:pPr>
            <a:r>
              <a:rPr lang="fr-BE" dirty="0" smtClean="0">
                <a:solidFill>
                  <a:srgbClr val="C00000"/>
                </a:solidFill>
              </a:rPr>
              <a:t>Emotions</a:t>
            </a:r>
          </a:p>
          <a:p>
            <a:pPr>
              <a:spcBef>
                <a:spcPts val="600"/>
              </a:spcBef>
              <a:spcAft>
                <a:spcPts val="600"/>
              </a:spcAft>
              <a:buFontTx/>
              <a:buChar char="-"/>
            </a:pPr>
            <a:r>
              <a:rPr lang="fr-BE" dirty="0" smtClean="0"/>
              <a:t>QR avec </a:t>
            </a:r>
            <a:r>
              <a:rPr lang="fr-BE" b="1" dirty="0" smtClean="0"/>
              <a:t>expressions</a:t>
            </a:r>
          </a:p>
          <a:p>
            <a:pPr>
              <a:spcBef>
                <a:spcPts val="600"/>
              </a:spcBef>
              <a:spcAft>
                <a:spcPts val="600"/>
              </a:spcAft>
              <a:buFontTx/>
              <a:buChar char="-"/>
            </a:pPr>
            <a:r>
              <a:rPr lang="fr-BE" dirty="0" smtClean="0"/>
              <a:t>Emotions les + fréquemment expérimentées en résolution de problèmes mathématiques </a:t>
            </a:r>
            <a:r>
              <a:rPr lang="en-US" dirty="0" smtClean="0"/>
              <a:t>(</a:t>
            </a:r>
            <a:r>
              <a:rPr lang="en-US" dirty="0" err="1" smtClean="0"/>
              <a:t>plaisir</a:t>
            </a:r>
            <a:r>
              <a:rPr lang="en-US" dirty="0" smtClean="0"/>
              <a:t>, </a:t>
            </a:r>
            <a:r>
              <a:rPr lang="en-US" dirty="0" err="1" smtClean="0"/>
              <a:t>fierté</a:t>
            </a:r>
            <a:r>
              <a:rPr lang="en-US" dirty="0" smtClean="0"/>
              <a:t>, </a:t>
            </a:r>
            <a:r>
              <a:rPr lang="en-US" dirty="0" err="1" smtClean="0"/>
              <a:t>soulagement</a:t>
            </a:r>
            <a:r>
              <a:rPr lang="en-US" dirty="0" smtClean="0"/>
              <a:t>, ennui, </a:t>
            </a:r>
            <a:r>
              <a:rPr lang="en-US" dirty="0" err="1" smtClean="0"/>
              <a:t>peur</a:t>
            </a:r>
            <a:r>
              <a:rPr lang="en-US" dirty="0" smtClean="0"/>
              <a:t>, </a:t>
            </a:r>
            <a:r>
              <a:rPr lang="en-US" dirty="0" err="1" smtClean="0"/>
              <a:t>colère</a:t>
            </a:r>
            <a:r>
              <a:rPr lang="en-US" dirty="0" smtClean="0"/>
              <a:t>, </a:t>
            </a:r>
            <a:r>
              <a:rPr lang="en-US" dirty="0" err="1" smtClean="0"/>
              <a:t>désespoir</a:t>
            </a:r>
            <a:r>
              <a:rPr lang="en-US" dirty="0" smtClean="0"/>
              <a:t>, </a:t>
            </a:r>
            <a:r>
              <a:rPr lang="en-US" dirty="0" err="1" smtClean="0"/>
              <a:t>honte</a:t>
            </a:r>
            <a:r>
              <a:rPr lang="en-US" dirty="0" smtClean="0"/>
              <a:t>, ennui, frustration, </a:t>
            </a:r>
            <a:r>
              <a:rPr lang="en-US" dirty="0" err="1" smtClean="0"/>
              <a:t>nervosité</a:t>
            </a:r>
            <a:r>
              <a:rPr lang="en-US" dirty="0" smtClean="0"/>
              <a:t>) </a:t>
            </a:r>
          </a:p>
          <a:p>
            <a:pPr marL="0" indent="0" algn="ctr">
              <a:spcBef>
                <a:spcPts val="600"/>
              </a:spcBef>
              <a:spcAft>
                <a:spcPts val="600"/>
              </a:spcAft>
              <a:buNone/>
            </a:pPr>
            <a:r>
              <a:rPr lang="en-US" dirty="0" smtClean="0"/>
              <a:t>(</a:t>
            </a:r>
            <a:r>
              <a:rPr lang="en-US" sz="1600" dirty="0" err="1"/>
              <a:t>Frenzel</a:t>
            </a:r>
            <a:r>
              <a:rPr lang="en-US" sz="1600" dirty="0"/>
              <a:t> et al., 2007a, 2007b; </a:t>
            </a:r>
            <a:r>
              <a:rPr lang="en-US" sz="1600" dirty="0" err="1"/>
              <a:t>Lichtenfeld</a:t>
            </a:r>
            <a:r>
              <a:rPr lang="en-US" sz="1600" dirty="0"/>
              <a:t> et al., 2012</a:t>
            </a:r>
            <a:r>
              <a:rPr lang="fr-BE" sz="1600" dirty="0"/>
              <a:t>; Peixoto et al., </a:t>
            </a:r>
            <a:r>
              <a:rPr lang="fr-BE" sz="1600" dirty="0" smtClean="0"/>
              <a:t>2017</a:t>
            </a:r>
            <a:r>
              <a:rPr lang="en-US" sz="1600" dirty="0" smtClean="0"/>
              <a:t>).</a:t>
            </a:r>
            <a:endParaRPr lang="fr-BE" sz="1600" dirty="0" smtClean="0"/>
          </a:p>
          <a:p>
            <a:pPr>
              <a:spcBef>
                <a:spcPts val="600"/>
              </a:spcBef>
              <a:spcAft>
                <a:spcPts val="600"/>
              </a:spcAft>
              <a:buFontTx/>
              <a:buChar char="-"/>
            </a:pPr>
            <a:r>
              <a:rPr lang="fr-BE" b="1" dirty="0" smtClean="0"/>
              <a:t>Echelle de Likert </a:t>
            </a:r>
            <a:r>
              <a:rPr lang="fr-BE" dirty="0" smtClean="0"/>
              <a:t>en 5 points</a:t>
            </a:r>
          </a:p>
          <a:p>
            <a:pPr marL="0" indent="0">
              <a:spcBef>
                <a:spcPts val="0"/>
              </a:spcBef>
              <a:buNone/>
            </a:pPr>
            <a:endParaRPr lang="fr-BE" dirty="0" smtClean="0"/>
          </a:p>
          <a:p>
            <a:pPr marL="0" indent="0">
              <a:spcBef>
                <a:spcPts val="0"/>
              </a:spcBef>
              <a:buNone/>
            </a:pPr>
            <a:endParaRPr lang="fr-BE" dirty="0" smtClean="0"/>
          </a:p>
        </p:txBody>
      </p:sp>
    </p:spTree>
    <p:extLst>
      <p:ext uri="{BB962C8B-B14F-4D97-AF65-F5344CB8AC3E}">
        <p14:creationId xmlns:p14="http://schemas.microsoft.com/office/powerpoint/2010/main" val="285378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diamond(in)">
                                      <p:cBhvr>
                                        <p:cTn id="7" dur="2000"/>
                                        <p:tgtEl>
                                          <p:spTgt spid="5">
                                            <p:txEl>
                                              <p:pRg st="2" end="2"/>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diamond(in)">
                                      <p:cBhvr>
                                        <p:cTn id="10" dur="2000"/>
                                        <p:tgtEl>
                                          <p:spTgt spid="5">
                                            <p:txEl>
                                              <p:pRg st="3" end="3"/>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diamond(in)">
                                      <p:cBhvr>
                                        <p:cTn id="13" dur="2000"/>
                                        <p:tgtEl>
                                          <p:spTgt spid="5">
                                            <p:txEl>
                                              <p:pRg st="4" end="4"/>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diamond(in)">
                                      <p:cBhvr>
                                        <p:cTn id="16" dur="2000"/>
                                        <p:tgtEl>
                                          <p:spTgt spid="5">
                                            <p:txEl>
                                              <p:pRg st="5" end="5"/>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diamond(in)">
                                      <p:cBhvr>
                                        <p:cTn id="19" dur="2000"/>
                                        <p:tgtEl>
                                          <p:spTgt spid="5">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5">
                                            <p:txEl>
                                              <p:pRg st="8" end="8"/>
                                            </p:txEl>
                                          </p:spTgt>
                                        </p:tgtEl>
                                        <p:attrNameLst>
                                          <p:attrName>style.visibility</p:attrName>
                                        </p:attrNameLst>
                                      </p:cBhvr>
                                      <p:to>
                                        <p:strVal val="visible"/>
                                      </p:to>
                                    </p:set>
                                    <p:animEffect transition="in" filter="diamond(in)">
                                      <p:cBhvr>
                                        <p:cTn id="24" dur="2000"/>
                                        <p:tgtEl>
                                          <p:spTgt spid="5">
                                            <p:txEl>
                                              <p:pRg st="8" end="8"/>
                                            </p:txEl>
                                          </p:spTgt>
                                        </p:tgtEl>
                                      </p:cBhvr>
                                    </p:animEffect>
                                  </p:childTnLst>
                                </p:cTn>
                              </p:par>
                              <p:par>
                                <p:cTn id="25" presetID="8" presetClass="entr" presetSubtype="16"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diamond(in)">
                                      <p:cBhvr>
                                        <p:cTn id="27" dur="2000"/>
                                        <p:tgtEl>
                                          <p:spTgt spid="5">
                                            <p:txEl>
                                              <p:pRg st="9" end="9"/>
                                            </p:txEl>
                                          </p:spTgt>
                                        </p:tgtEl>
                                      </p:cBhvr>
                                    </p:animEffect>
                                  </p:childTnLst>
                                </p:cTn>
                              </p:par>
                              <p:par>
                                <p:cTn id="28" presetID="8" presetClass="entr" presetSubtype="16" fill="hold" nodeType="withEffect">
                                  <p:stCondLst>
                                    <p:cond delay="0"/>
                                  </p:stCondLst>
                                  <p:childTnLst>
                                    <p:set>
                                      <p:cBhvr>
                                        <p:cTn id="29" dur="1" fill="hold">
                                          <p:stCondLst>
                                            <p:cond delay="0"/>
                                          </p:stCondLst>
                                        </p:cTn>
                                        <p:tgtEl>
                                          <p:spTgt spid="5">
                                            <p:txEl>
                                              <p:pRg st="10" end="10"/>
                                            </p:txEl>
                                          </p:spTgt>
                                        </p:tgtEl>
                                        <p:attrNameLst>
                                          <p:attrName>style.visibility</p:attrName>
                                        </p:attrNameLst>
                                      </p:cBhvr>
                                      <p:to>
                                        <p:strVal val="visible"/>
                                      </p:to>
                                    </p:set>
                                    <p:animEffect transition="in" filter="diamond(in)">
                                      <p:cBhvr>
                                        <p:cTn id="30" dur="2000"/>
                                        <p:tgtEl>
                                          <p:spTgt spid="5">
                                            <p:txEl>
                                              <p:pRg st="10" end="10"/>
                                            </p:txEl>
                                          </p:spTgt>
                                        </p:tgtEl>
                                      </p:cBhvr>
                                    </p:animEffect>
                                  </p:childTnLst>
                                </p:cTn>
                              </p:par>
                              <p:par>
                                <p:cTn id="31" presetID="8" presetClass="entr" presetSubtype="16"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animEffect transition="in" filter="diamond(in)">
                                      <p:cBhvr>
                                        <p:cTn id="33" dur="2000"/>
                                        <p:tgtEl>
                                          <p:spTgt spid="5">
                                            <p:txEl>
                                              <p:pRg st="11" end="11"/>
                                            </p:txEl>
                                          </p:spTgt>
                                        </p:tgtEl>
                                      </p:cBhvr>
                                    </p:animEffect>
                                  </p:childTnLst>
                                </p:cTn>
                              </p:par>
                              <p:par>
                                <p:cTn id="34" presetID="8" presetClass="entr" presetSubtype="16" fill="hold" nodeType="withEffect">
                                  <p:stCondLst>
                                    <p:cond delay="0"/>
                                  </p:stCondLst>
                                  <p:childTnLst>
                                    <p:set>
                                      <p:cBhvr>
                                        <p:cTn id="35" dur="1" fill="hold">
                                          <p:stCondLst>
                                            <p:cond delay="0"/>
                                          </p:stCondLst>
                                        </p:cTn>
                                        <p:tgtEl>
                                          <p:spTgt spid="5">
                                            <p:txEl>
                                              <p:pRg st="12" end="12"/>
                                            </p:txEl>
                                          </p:spTgt>
                                        </p:tgtEl>
                                        <p:attrNameLst>
                                          <p:attrName>style.visibility</p:attrName>
                                        </p:attrNameLst>
                                      </p:cBhvr>
                                      <p:to>
                                        <p:strVal val="visible"/>
                                      </p:to>
                                    </p:set>
                                    <p:animEffect transition="in" filter="diamond(in)">
                                      <p:cBhvr>
                                        <p:cTn id="36" dur="2000"/>
                                        <p:tgtEl>
                                          <p:spTgt spid="5">
                                            <p:txEl>
                                              <p:pRg st="12" end="1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diamond(in)">
                                      <p:cBhvr>
                                        <p:cTn id="41" dur="2000"/>
                                        <p:tgtEl>
                                          <p:spTgt spid="10">
                                            <p:txEl>
                                              <p:pRg st="0" end="0"/>
                                            </p:txEl>
                                          </p:spTgt>
                                        </p:tgtEl>
                                      </p:cBhvr>
                                    </p:animEffect>
                                  </p:childTnLst>
                                </p:cTn>
                              </p:par>
                              <p:par>
                                <p:cTn id="42" presetID="8" presetClass="entr" presetSubtype="16" fill="hold" nodeType="withEffect">
                                  <p:stCondLst>
                                    <p:cond delay="0"/>
                                  </p:stCondLst>
                                  <p:childTnLst>
                                    <p:set>
                                      <p:cBhvr>
                                        <p:cTn id="43" dur="1" fill="hold">
                                          <p:stCondLst>
                                            <p:cond delay="0"/>
                                          </p:stCondLst>
                                        </p:cTn>
                                        <p:tgtEl>
                                          <p:spTgt spid="10">
                                            <p:txEl>
                                              <p:pRg st="1" end="1"/>
                                            </p:txEl>
                                          </p:spTgt>
                                        </p:tgtEl>
                                        <p:attrNameLst>
                                          <p:attrName>style.visibility</p:attrName>
                                        </p:attrNameLst>
                                      </p:cBhvr>
                                      <p:to>
                                        <p:strVal val="visible"/>
                                      </p:to>
                                    </p:set>
                                    <p:animEffect transition="in" filter="diamond(in)">
                                      <p:cBhvr>
                                        <p:cTn id="44" dur="2000"/>
                                        <p:tgtEl>
                                          <p:spTgt spid="10">
                                            <p:txEl>
                                              <p:pRg st="1" end="1"/>
                                            </p:txEl>
                                          </p:spTgt>
                                        </p:tgtEl>
                                      </p:cBhvr>
                                    </p:animEffect>
                                  </p:childTnLst>
                                </p:cTn>
                              </p:par>
                              <p:par>
                                <p:cTn id="45" presetID="8" presetClass="entr" presetSubtype="16" fill="hold" nodeType="with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diamond(in)">
                                      <p:cBhvr>
                                        <p:cTn id="47" dur="2000"/>
                                        <p:tgtEl>
                                          <p:spTgt spid="10">
                                            <p:txEl>
                                              <p:pRg st="2" end="2"/>
                                            </p:txEl>
                                          </p:spTgt>
                                        </p:tgtEl>
                                      </p:cBhvr>
                                    </p:animEffect>
                                  </p:childTnLst>
                                </p:cTn>
                              </p:par>
                              <p:par>
                                <p:cTn id="48" presetID="8" presetClass="entr" presetSubtype="16" fill="hold" nodeType="withEffect">
                                  <p:stCondLst>
                                    <p:cond delay="0"/>
                                  </p:stCondLst>
                                  <p:childTnLst>
                                    <p:set>
                                      <p:cBhvr>
                                        <p:cTn id="49" dur="1" fill="hold">
                                          <p:stCondLst>
                                            <p:cond delay="0"/>
                                          </p:stCondLst>
                                        </p:cTn>
                                        <p:tgtEl>
                                          <p:spTgt spid="10">
                                            <p:txEl>
                                              <p:pRg st="3" end="3"/>
                                            </p:txEl>
                                          </p:spTgt>
                                        </p:tgtEl>
                                        <p:attrNameLst>
                                          <p:attrName>style.visibility</p:attrName>
                                        </p:attrNameLst>
                                      </p:cBhvr>
                                      <p:to>
                                        <p:strVal val="visible"/>
                                      </p:to>
                                    </p:set>
                                    <p:animEffect transition="in" filter="diamond(in)">
                                      <p:cBhvr>
                                        <p:cTn id="50" dur="2000"/>
                                        <p:tgtEl>
                                          <p:spTgt spid="10">
                                            <p:txEl>
                                              <p:pRg st="3" end="3"/>
                                            </p:txEl>
                                          </p:spTgt>
                                        </p:tgtEl>
                                      </p:cBhvr>
                                    </p:animEffect>
                                  </p:childTnLst>
                                </p:cTn>
                              </p:par>
                              <p:par>
                                <p:cTn id="51" presetID="8" presetClass="entr" presetSubtype="16" fill="hold" nodeType="withEffect">
                                  <p:stCondLst>
                                    <p:cond delay="0"/>
                                  </p:stCondLst>
                                  <p:childTnLst>
                                    <p:set>
                                      <p:cBhvr>
                                        <p:cTn id="52" dur="1" fill="hold">
                                          <p:stCondLst>
                                            <p:cond delay="0"/>
                                          </p:stCondLst>
                                        </p:cTn>
                                        <p:tgtEl>
                                          <p:spTgt spid="10">
                                            <p:txEl>
                                              <p:pRg st="4" end="4"/>
                                            </p:txEl>
                                          </p:spTgt>
                                        </p:tgtEl>
                                        <p:attrNameLst>
                                          <p:attrName>style.visibility</p:attrName>
                                        </p:attrNameLst>
                                      </p:cBhvr>
                                      <p:to>
                                        <p:strVal val="visible"/>
                                      </p:to>
                                    </p:set>
                                    <p:animEffect transition="in" filter="diamond(in)">
                                      <p:cBhvr>
                                        <p:cTn id="53" dur="2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1539223576"/>
                  </p:ext>
                </p:extLst>
              </p:nvPr>
            </p:nvGraphicFramePr>
            <p:xfrm>
              <a:off x="2009775" y="1352550"/>
              <a:ext cx="9538527" cy="4628918"/>
            </p:xfrm>
            <a:graphic>
              <a:graphicData uri="http://schemas.openxmlformats.org/drawingml/2006/table">
                <a:tbl>
                  <a:tblPr firstRow="1" firstCol="1" bandRow="1">
                    <a:tableStyleId>{FABFCF23-3B69-468F-B69F-88F6DE6A72F2}</a:tableStyleId>
                  </a:tblPr>
                  <a:tblGrid>
                    <a:gridCol w="1792034">
                      <a:extLst>
                        <a:ext uri="{9D8B030D-6E8A-4147-A177-3AD203B41FA5}">
                          <a16:colId xmlns:a16="http://schemas.microsoft.com/office/drawing/2014/main" val="4228307615"/>
                        </a:ext>
                      </a:extLst>
                    </a:gridCol>
                    <a:gridCol w="947153">
                      <a:extLst>
                        <a:ext uri="{9D8B030D-6E8A-4147-A177-3AD203B41FA5}">
                          <a16:colId xmlns:a16="http://schemas.microsoft.com/office/drawing/2014/main" val="2562301759"/>
                        </a:ext>
                      </a:extLst>
                    </a:gridCol>
                    <a:gridCol w="1127963">
                      <a:extLst>
                        <a:ext uri="{9D8B030D-6E8A-4147-A177-3AD203B41FA5}">
                          <a16:colId xmlns:a16="http://schemas.microsoft.com/office/drawing/2014/main" val="3349313063"/>
                        </a:ext>
                      </a:extLst>
                    </a:gridCol>
                    <a:gridCol w="5671377">
                      <a:extLst>
                        <a:ext uri="{9D8B030D-6E8A-4147-A177-3AD203B41FA5}">
                          <a16:colId xmlns:a16="http://schemas.microsoft.com/office/drawing/2014/main" val="169002263"/>
                        </a:ext>
                      </a:extLst>
                    </a:gridCol>
                  </a:tblGrid>
                  <a:tr h="552053">
                    <a:tc>
                      <a:txBody>
                        <a:bodyPr/>
                        <a:lstStyle/>
                        <a:p>
                          <a:pPr algn="ctr">
                            <a:lnSpc>
                              <a:spcPct val="115000"/>
                            </a:lnSpc>
                            <a:spcAft>
                              <a:spcPts val="0"/>
                            </a:spcAft>
                          </a:pPr>
                          <a:r>
                            <a:rPr lang="fr-BE" sz="1800" dirty="0" smtClean="0">
                              <a:effectLst/>
                            </a:rPr>
                            <a:t>Echelle</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800" dirty="0" smtClean="0">
                              <a:effectLst/>
                            </a:rPr>
                            <a:t>Nombre d’items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800" dirty="0" err="1">
                              <a:effectLst/>
                            </a:rPr>
                            <a:t>Cronbach</a:t>
                          </a:r>
                          <a:r>
                            <a:rPr lang="fr-BE" sz="1800" dirty="0">
                              <a:effectLst/>
                            </a:rPr>
                            <a:t> </a:t>
                          </a:r>
                          <a14:m>
                            <m:oMath xmlns:m="http://schemas.openxmlformats.org/officeDocument/2006/math">
                              <m:r>
                                <a:rPr lang="fr-BE" sz="1800">
                                  <a:effectLst/>
                                  <a:latin typeface="Cambria Math" panose="02040503050406030204" pitchFamily="18" charset="0"/>
                                </a:rPr>
                                <m:t>𝛼</m:t>
                              </m:r>
                            </m:oMath>
                          </a14:m>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800" dirty="0" smtClean="0">
                              <a:effectLst/>
                            </a:rPr>
                            <a:t>Exemple d’item</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241306402"/>
                      </a:ext>
                    </a:extLst>
                  </a:tr>
                  <a:tr h="549990">
                    <a:tc>
                      <a:txBody>
                        <a:bodyPr/>
                        <a:lstStyle/>
                        <a:p>
                          <a:pPr>
                            <a:lnSpc>
                              <a:spcPct val="115000"/>
                            </a:lnSpc>
                            <a:spcAft>
                              <a:spcPts val="0"/>
                            </a:spcAft>
                          </a:pPr>
                          <a:r>
                            <a:rPr lang="fr-BE" sz="1600" dirty="0" smtClean="0">
                              <a:effectLst/>
                            </a:rPr>
                            <a:t>Demande d’aide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.74</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just">
                            <a:lnSpc>
                              <a:spcPct val="115000"/>
                            </a:lnSpc>
                            <a:spcAft>
                              <a:spcPts val="0"/>
                            </a:spcAft>
                          </a:pPr>
                          <a:r>
                            <a:rPr lang="en-US" sz="1600" dirty="0" smtClean="0">
                              <a:effectLst/>
                            </a:rPr>
                            <a:t>“Je </a:t>
                          </a:r>
                          <a:r>
                            <a:rPr lang="en-US" sz="1600" dirty="0" err="1" smtClean="0">
                              <a:effectLst/>
                            </a:rPr>
                            <a:t>demande</a:t>
                          </a:r>
                          <a:r>
                            <a:rPr lang="en-US" sz="1600" baseline="0" dirty="0" smtClean="0">
                              <a:effectLst/>
                            </a:rPr>
                            <a:t> </a:t>
                          </a:r>
                          <a:r>
                            <a:rPr lang="fr-BE" sz="1600" dirty="0" smtClean="0">
                              <a:effectLst/>
                            </a:rPr>
                            <a:t>de l’aide à l’instituteur pour résoudre</a:t>
                          </a:r>
                          <a:r>
                            <a:rPr lang="fr-BE" sz="1600" baseline="0" dirty="0" smtClean="0">
                              <a:effectLst/>
                            </a:rPr>
                            <a:t> le problème</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301325837"/>
                      </a:ext>
                    </a:extLst>
                  </a:tr>
                  <a:tr h="549990">
                    <a:tc>
                      <a:txBody>
                        <a:bodyPr/>
                        <a:lstStyle/>
                        <a:p>
                          <a:pPr>
                            <a:lnSpc>
                              <a:spcPct val="115000"/>
                            </a:lnSpc>
                            <a:spcAft>
                              <a:spcPts val="0"/>
                            </a:spcAft>
                          </a:pPr>
                          <a:r>
                            <a:rPr lang="fr-BE" sz="1600" dirty="0" smtClean="0">
                              <a:effectLst/>
                            </a:rPr>
                            <a:t>Brève relaxation attentionnelle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3</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.60</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nSpc>
                              <a:spcPct val="115000"/>
                            </a:lnSpc>
                            <a:spcAft>
                              <a:spcPts val="0"/>
                            </a:spcAft>
                          </a:pPr>
                          <a:r>
                            <a:rPr lang="en-US" sz="1600" dirty="0" smtClean="0">
                              <a:effectLst/>
                            </a:rPr>
                            <a:t>“Je </a:t>
                          </a:r>
                          <a:r>
                            <a:rPr lang="en-US" sz="1600" dirty="0" err="1" smtClean="0">
                              <a:effectLst/>
                            </a:rPr>
                            <a:t>dépose</a:t>
                          </a:r>
                          <a:r>
                            <a:rPr lang="en-US" sz="1600" dirty="0" smtClean="0">
                              <a:effectLst/>
                            </a:rPr>
                            <a:t> mon </a:t>
                          </a:r>
                          <a:r>
                            <a:rPr lang="en-US" sz="1600" dirty="0" err="1" smtClean="0">
                              <a:effectLst/>
                            </a:rPr>
                            <a:t>stylo</a:t>
                          </a:r>
                          <a:r>
                            <a:rPr lang="en-US" sz="1600" dirty="0" smtClean="0">
                              <a:effectLst/>
                            </a:rPr>
                            <a:t> </a:t>
                          </a:r>
                          <a:r>
                            <a:rPr lang="en-US" sz="1600" dirty="0" err="1" smtClean="0">
                              <a:effectLst/>
                            </a:rPr>
                            <a:t>quelques</a:t>
                          </a:r>
                          <a:r>
                            <a:rPr lang="en-US" sz="1600" dirty="0" smtClean="0">
                              <a:effectLst/>
                            </a:rPr>
                            <a:t> </a:t>
                          </a:r>
                          <a:r>
                            <a:rPr lang="en-US" sz="1600" dirty="0" err="1" smtClean="0">
                              <a:effectLst/>
                            </a:rPr>
                            <a:t>secondes</a:t>
                          </a:r>
                          <a:r>
                            <a:rPr lang="en-US" sz="1600" dirty="0" smtClean="0">
                              <a:effectLst/>
                            </a:rPr>
                            <a:t> et </a:t>
                          </a:r>
                          <a:r>
                            <a:rPr lang="en-US" sz="1600" dirty="0" err="1" smtClean="0">
                              <a:effectLst/>
                            </a:rPr>
                            <a:t>m’étire</a:t>
                          </a:r>
                          <a:r>
                            <a:rPr lang="en-US" sz="1600" dirty="0" smtClean="0">
                              <a:effectLst/>
                            </a:rPr>
                            <a:t> les bras”</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3390540294"/>
                      </a:ext>
                    </a:extLst>
                  </a:tr>
                  <a:tr h="1008000">
                    <a:tc>
                      <a:txBody>
                        <a:bodyPr/>
                        <a:lstStyle/>
                        <a:p>
                          <a:pPr>
                            <a:lnSpc>
                              <a:spcPct val="115000"/>
                            </a:lnSpc>
                            <a:spcAft>
                              <a:spcPts val="0"/>
                            </a:spcAft>
                          </a:pPr>
                          <a:r>
                            <a:rPr lang="fr-BE" sz="1600" dirty="0" smtClean="0">
                              <a:effectLst/>
                            </a:rPr>
                            <a:t>Auto-persuasion</a:t>
                          </a:r>
                          <a:r>
                            <a:rPr lang="fr-BE" sz="1600" baseline="0" dirty="0" smtClean="0">
                              <a:effectLst/>
                            </a:rPr>
                            <a:t> </a:t>
                          </a:r>
                          <a:r>
                            <a:rPr lang="fr-BE" sz="1600" dirty="0" smtClean="0">
                              <a:effectLst/>
                            </a:rPr>
                            <a:t>de l’utilité de la tâche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.70</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Même si je n’aime pas les problèmes en math, je me dis que c’est bien de les faire pour pouvoir les comprendre et réussir</a:t>
                          </a:r>
                          <a:r>
                            <a:rPr lang="en-US" sz="1600" dirty="0" smtClean="0">
                              <a:effectLst/>
                            </a:rPr>
                            <a:t>”</a:t>
                          </a:r>
                          <a:endParaRPr lang="fr-BE" sz="1600" dirty="0">
                            <a:effectLst/>
                          </a:endParaRPr>
                        </a:p>
                        <a:p>
                          <a:pPr>
                            <a:lnSpc>
                              <a:spcPct val="115000"/>
                            </a:lnSpc>
                            <a:spcAft>
                              <a:spcPts val="0"/>
                            </a:spcAft>
                          </a:pPr>
                          <a:r>
                            <a:rPr lang="fr-BE" sz="1600" dirty="0">
                              <a:effectLst/>
                            </a:rPr>
                            <a:t> </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782189684"/>
                      </a:ext>
                    </a:extLst>
                  </a:tr>
                  <a:tr h="549990">
                    <a:tc>
                      <a:txBody>
                        <a:bodyPr/>
                        <a:lstStyle/>
                        <a:p>
                          <a:pPr>
                            <a:lnSpc>
                              <a:spcPct val="115000"/>
                            </a:lnSpc>
                            <a:spcAft>
                              <a:spcPts val="0"/>
                            </a:spcAft>
                          </a:pPr>
                          <a:r>
                            <a:rPr lang="en-US" sz="1600" dirty="0" smtClean="0">
                              <a:effectLst/>
                            </a:rPr>
                            <a:t>Expression </a:t>
                          </a:r>
                          <a:r>
                            <a:rPr lang="en-US" sz="1600" dirty="0" err="1" smtClean="0">
                              <a:effectLst/>
                            </a:rPr>
                            <a:t>émotionnelle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.65</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Je dis a mon voisin/ma voisine que le problème me met en colère, me rend </a:t>
                          </a:r>
                          <a:r>
                            <a:rPr lang="pt-BR" sz="1600" u="none" strike="noStrike" kern="1200" baseline="0" dirty="0" smtClean="0"/>
                            <a:t>triste, me désespère ou m’ennuie.</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473420506"/>
                      </a:ext>
                    </a:extLst>
                  </a:tr>
                  <a:tr h="742718">
                    <a:tc>
                      <a:txBody>
                        <a:bodyPr/>
                        <a:lstStyle/>
                        <a:p>
                          <a:pPr>
                            <a:lnSpc>
                              <a:spcPct val="115000"/>
                            </a:lnSpc>
                            <a:spcAft>
                              <a:spcPts val="0"/>
                            </a:spcAft>
                          </a:pPr>
                          <a:r>
                            <a:rPr lang="en-US" sz="1600" dirty="0" smtClean="0">
                              <a:effectLst/>
                            </a:rPr>
                            <a:t>Rumination</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3</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.77</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Je me dis que c’est épouvantable de ne pas être capable de résoudre le problème, que je suis sûr(e) que cela n’arrive qu’a moi.</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1318006170"/>
                      </a:ext>
                    </a:extLst>
                  </a:tr>
                  <a:tr h="549990">
                    <a:tc>
                      <a:txBody>
                        <a:bodyPr/>
                        <a:lstStyle/>
                        <a:p>
                          <a:pPr>
                            <a:lnSpc>
                              <a:spcPct val="115000"/>
                            </a:lnSpc>
                            <a:spcAft>
                              <a:spcPts val="0"/>
                            </a:spcAft>
                          </a:pPr>
                          <a:r>
                            <a:rPr lang="en-US" sz="1600" dirty="0" smtClean="0">
                              <a:effectLst/>
                            </a:rPr>
                            <a:t>Evitement </a:t>
                          </a:r>
                          <a:r>
                            <a:rPr lang="en-US" sz="1600" dirty="0" err="1" smtClean="0">
                              <a:effectLst/>
                            </a:rPr>
                            <a:t>dysfonctionnel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dirty="0">
                              <a:effectLst/>
                            </a:rPr>
                            <a:t>.66</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Pour ne pas vivre un moment désagréable, je me dis que je résoudrai plus tard les problèmes.</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949675290"/>
                      </a:ext>
                    </a:extLst>
                  </a:tr>
                </a:tbl>
              </a:graphicData>
            </a:graphic>
          </p:graphicFrame>
        </mc:Choice>
        <mc:Fallback xmlns="">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1539223576"/>
                  </p:ext>
                </p:extLst>
              </p:nvPr>
            </p:nvGraphicFramePr>
            <p:xfrm>
              <a:off x="2009775" y="1352550"/>
              <a:ext cx="9538527" cy="4628918"/>
            </p:xfrm>
            <a:graphic>
              <a:graphicData uri="http://schemas.openxmlformats.org/drawingml/2006/table">
                <a:tbl>
                  <a:tblPr firstRow="1" firstCol="1" bandRow="1">
                    <a:tableStyleId>{FABFCF23-3B69-468F-B69F-88F6DE6A72F2}</a:tableStyleId>
                  </a:tblPr>
                  <a:tblGrid>
                    <a:gridCol w="1792034">
                      <a:extLst>
                        <a:ext uri="{9D8B030D-6E8A-4147-A177-3AD203B41FA5}">
                          <a16:colId xmlns:a16="http://schemas.microsoft.com/office/drawing/2014/main" val="4228307615"/>
                        </a:ext>
                      </a:extLst>
                    </a:gridCol>
                    <a:gridCol w="947153">
                      <a:extLst>
                        <a:ext uri="{9D8B030D-6E8A-4147-A177-3AD203B41FA5}">
                          <a16:colId xmlns:a16="http://schemas.microsoft.com/office/drawing/2014/main" val="2562301759"/>
                        </a:ext>
                      </a:extLst>
                    </a:gridCol>
                    <a:gridCol w="1127963">
                      <a:extLst>
                        <a:ext uri="{9D8B030D-6E8A-4147-A177-3AD203B41FA5}">
                          <a16:colId xmlns:a16="http://schemas.microsoft.com/office/drawing/2014/main" val="3349313063"/>
                        </a:ext>
                      </a:extLst>
                    </a:gridCol>
                    <a:gridCol w="5671377">
                      <a:extLst>
                        <a:ext uri="{9D8B030D-6E8A-4147-A177-3AD203B41FA5}">
                          <a16:colId xmlns:a16="http://schemas.microsoft.com/office/drawing/2014/main" val="169002263"/>
                        </a:ext>
                      </a:extLst>
                    </a:gridCol>
                  </a:tblGrid>
                  <a:tr h="630936">
                    <a:tc>
                      <a:txBody>
                        <a:bodyPr/>
                        <a:lstStyle/>
                        <a:p>
                          <a:pPr algn="ctr">
                            <a:lnSpc>
                              <a:spcPct val="115000"/>
                            </a:lnSpc>
                            <a:spcAft>
                              <a:spcPts val="0"/>
                            </a:spcAft>
                          </a:pPr>
                          <a:r>
                            <a:rPr lang="fr-BE" sz="1800" dirty="0" smtClean="0">
                              <a:effectLst/>
                            </a:rPr>
                            <a:t>Echelle</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800" dirty="0" smtClean="0">
                              <a:effectLst/>
                            </a:rPr>
                            <a:t>Nombre d’items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endParaRPr lang="fr-FR"/>
                        </a:p>
                      </a:txBody>
                      <a:tcPr marL="52764" marR="52764" marT="0" marB="0">
                        <a:blipFill>
                          <a:blip r:embed="rId3"/>
                          <a:stretch>
                            <a:fillRect l="-243784" t="-10577" r="-504324" b="-647115"/>
                          </a:stretch>
                        </a:blipFill>
                      </a:tcPr>
                    </a:tc>
                    <a:tc>
                      <a:txBody>
                        <a:bodyPr/>
                        <a:lstStyle/>
                        <a:p>
                          <a:pPr algn="ctr">
                            <a:lnSpc>
                              <a:spcPct val="115000"/>
                            </a:lnSpc>
                            <a:spcAft>
                              <a:spcPts val="0"/>
                            </a:spcAft>
                          </a:pPr>
                          <a:r>
                            <a:rPr lang="fr-BE" sz="1800" dirty="0" smtClean="0">
                              <a:effectLst/>
                            </a:rPr>
                            <a:t>Exemple d’item</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241306402"/>
                      </a:ext>
                    </a:extLst>
                  </a:tr>
                  <a:tr h="560832">
                    <a:tc>
                      <a:txBody>
                        <a:bodyPr/>
                        <a:lstStyle/>
                        <a:p>
                          <a:pPr>
                            <a:lnSpc>
                              <a:spcPct val="115000"/>
                            </a:lnSpc>
                            <a:spcAft>
                              <a:spcPts val="0"/>
                            </a:spcAft>
                          </a:pPr>
                          <a:r>
                            <a:rPr lang="fr-BE" sz="1600" dirty="0" smtClean="0">
                              <a:effectLst/>
                            </a:rPr>
                            <a:t>Demande d’aide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.74</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just">
                            <a:lnSpc>
                              <a:spcPct val="115000"/>
                            </a:lnSpc>
                            <a:spcAft>
                              <a:spcPts val="0"/>
                            </a:spcAft>
                          </a:pPr>
                          <a:r>
                            <a:rPr lang="en-US" sz="1600" dirty="0" smtClean="0">
                              <a:effectLst/>
                            </a:rPr>
                            <a:t>“Je </a:t>
                          </a:r>
                          <a:r>
                            <a:rPr lang="en-US" sz="1600" dirty="0" err="1" smtClean="0">
                              <a:effectLst/>
                            </a:rPr>
                            <a:t>demande</a:t>
                          </a:r>
                          <a:r>
                            <a:rPr lang="en-US" sz="1600" baseline="0" dirty="0" smtClean="0">
                              <a:effectLst/>
                            </a:rPr>
                            <a:t> </a:t>
                          </a:r>
                          <a:r>
                            <a:rPr lang="fr-BE" sz="1600" dirty="0" smtClean="0">
                              <a:effectLst/>
                            </a:rPr>
                            <a:t>de l’aide à l’instituteur pour résoudre</a:t>
                          </a:r>
                          <a:r>
                            <a:rPr lang="fr-BE" sz="1600" baseline="0" dirty="0" smtClean="0">
                              <a:effectLst/>
                            </a:rPr>
                            <a:t> le problème</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301325837"/>
                      </a:ext>
                    </a:extLst>
                  </a:tr>
                  <a:tr h="560832">
                    <a:tc>
                      <a:txBody>
                        <a:bodyPr/>
                        <a:lstStyle/>
                        <a:p>
                          <a:pPr>
                            <a:lnSpc>
                              <a:spcPct val="115000"/>
                            </a:lnSpc>
                            <a:spcAft>
                              <a:spcPts val="0"/>
                            </a:spcAft>
                          </a:pPr>
                          <a:r>
                            <a:rPr lang="fr-BE" sz="1600" dirty="0" smtClean="0">
                              <a:effectLst/>
                            </a:rPr>
                            <a:t>Brève relaxation </a:t>
                          </a:r>
                          <a:r>
                            <a:rPr lang="fr-BE" sz="1600" dirty="0" smtClean="0">
                              <a:effectLst/>
                            </a:rPr>
                            <a:t>attentionnelle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3</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.60</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nSpc>
                              <a:spcPct val="115000"/>
                            </a:lnSpc>
                            <a:spcAft>
                              <a:spcPts val="0"/>
                            </a:spcAft>
                          </a:pPr>
                          <a:r>
                            <a:rPr lang="en-US" sz="1600" dirty="0" smtClean="0">
                              <a:effectLst/>
                            </a:rPr>
                            <a:t>“Je </a:t>
                          </a:r>
                          <a:r>
                            <a:rPr lang="en-US" sz="1600" dirty="0" err="1" smtClean="0">
                              <a:effectLst/>
                            </a:rPr>
                            <a:t>dépose</a:t>
                          </a:r>
                          <a:r>
                            <a:rPr lang="en-US" sz="1600" dirty="0" smtClean="0">
                              <a:effectLst/>
                            </a:rPr>
                            <a:t> mon </a:t>
                          </a:r>
                          <a:r>
                            <a:rPr lang="en-US" sz="1600" dirty="0" err="1" smtClean="0">
                              <a:effectLst/>
                            </a:rPr>
                            <a:t>stylo</a:t>
                          </a:r>
                          <a:r>
                            <a:rPr lang="en-US" sz="1600" dirty="0" smtClean="0">
                              <a:effectLst/>
                            </a:rPr>
                            <a:t> </a:t>
                          </a:r>
                          <a:r>
                            <a:rPr lang="en-US" sz="1600" dirty="0" err="1" smtClean="0">
                              <a:effectLst/>
                            </a:rPr>
                            <a:t>quelques</a:t>
                          </a:r>
                          <a:r>
                            <a:rPr lang="en-US" sz="1600" dirty="0" smtClean="0">
                              <a:effectLst/>
                            </a:rPr>
                            <a:t> </a:t>
                          </a:r>
                          <a:r>
                            <a:rPr lang="en-US" sz="1600" dirty="0" err="1" smtClean="0">
                              <a:effectLst/>
                            </a:rPr>
                            <a:t>secondes</a:t>
                          </a:r>
                          <a:r>
                            <a:rPr lang="en-US" sz="1600" dirty="0" smtClean="0">
                              <a:effectLst/>
                            </a:rPr>
                            <a:t> et </a:t>
                          </a:r>
                          <a:r>
                            <a:rPr lang="en-US" sz="1600" dirty="0" err="1" smtClean="0">
                              <a:effectLst/>
                            </a:rPr>
                            <a:t>m’étire</a:t>
                          </a:r>
                          <a:r>
                            <a:rPr lang="en-US" sz="1600" dirty="0" smtClean="0">
                              <a:effectLst/>
                            </a:rPr>
                            <a:t> les bras”</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3390540294"/>
                      </a:ext>
                    </a:extLst>
                  </a:tr>
                  <a:tr h="1011936">
                    <a:tc>
                      <a:txBody>
                        <a:bodyPr/>
                        <a:lstStyle/>
                        <a:p>
                          <a:pPr>
                            <a:lnSpc>
                              <a:spcPct val="115000"/>
                            </a:lnSpc>
                            <a:spcAft>
                              <a:spcPts val="0"/>
                            </a:spcAft>
                          </a:pPr>
                          <a:r>
                            <a:rPr lang="fr-BE" sz="1600" dirty="0" smtClean="0">
                              <a:effectLst/>
                            </a:rPr>
                            <a:t>Auto-persuasion</a:t>
                          </a:r>
                          <a:r>
                            <a:rPr lang="fr-BE" sz="1600" baseline="0" dirty="0" smtClean="0">
                              <a:effectLst/>
                            </a:rPr>
                            <a:t> </a:t>
                          </a:r>
                          <a:r>
                            <a:rPr lang="fr-BE" sz="1600" dirty="0" smtClean="0">
                              <a:effectLst/>
                            </a:rPr>
                            <a:t>de l’utilité de la tâche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fr-BE" sz="1600">
                              <a:effectLst/>
                            </a:rPr>
                            <a:t>.70</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Même si je n’aime pas les problèmes en math, je me dis que c’est bien de les faire pour pouvoir les comprendre et réussir</a:t>
                          </a:r>
                          <a:r>
                            <a:rPr lang="en-US" sz="1600" dirty="0" smtClean="0">
                              <a:effectLst/>
                            </a:rPr>
                            <a:t>”</a:t>
                          </a:r>
                          <a:endParaRPr lang="fr-BE" sz="1600" dirty="0">
                            <a:effectLst/>
                          </a:endParaRPr>
                        </a:p>
                        <a:p>
                          <a:pPr>
                            <a:lnSpc>
                              <a:spcPct val="115000"/>
                            </a:lnSpc>
                            <a:spcAft>
                              <a:spcPts val="0"/>
                            </a:spcAft>
                          </a:pPr>
                          <a:r>
                            <a:rPr lang="fr-BE" sz="1600" dirty="0">
                              <a:effectLst/>
                            </a:rPr>
                            <a:t> </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782189684"/>
                      </a:ext>
                    </a:extLst>
                  </a:tr>
                  <a:tr h="560832">
                    <a:tc>
                      <a:txBody>
                        <a:bodyPr/>
                        <a:lstStyle/>
                        <a:p>
                          <a:pPr>
                            <a:lnSpc>
                              <a:spcPct val="115000"/>
                            </a:lnSpc>
                            <a:spcAft>
                              <a:spcPts val="0"/>
                            </a:spcAft>
                          </a:pPr>
                          <a:r>
                            <a:rPr lang="en-US" sz="1600" dirty="0" smtClean="0">
                              <a:effectLst/>
                            </a:rPr>
                            <a:t>Expression </a:t>
                          </a:r>
                          <a:r>
                            <a:rPr lang="en-US" sz="1600" dirty="0" err="1" smtClean="0">
                              <a:effectLst/>
                            </a:rPr>
                            <a:t>émotionnelle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.65</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Je dis a mon voisin/ma voisine que le problème me met en colère, me rend </a:t>
                          </a:r>
                          <a:r>
                            <a:rPr lang="pt-BR" sz="1600" u="none" strike="noStrike" kern="1200" baseline="0" dirty="0" smtClean="0"/>
                            <a:t>triste, me désespère ou m’ennuie.</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473420506"/>
                      </a:ext>
                    </a:extLst>
                  </a:tr>
                  <a:tr h="742718">
                    <a:tc>
                      <a:txBody>
                        <a:bodyPr/>
                        <a:lstStyle/>
                        <a:p>
                          <a:pPr>
                            <a:lnSpc>
                              <a:spcPct val="115000"/>
                            </a:lnSpc>
                            <a:spcAft>
                              <a:spcPts val="0"/>
                            </a:spcAft>
                          </a:pPr>
                          <a:r>
                            <a:rPr lang="en-US" sz="1600" dirty="0" smtClean="0">
                              <a:effectLst/>
                            </a:rPr>
                            <a:t>Rumination</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3</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.77</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Je me dis que c’est épouvantable de ne pas être capable de résoudre le problème, que je suis sûr(e) que cela n’arrive qu’a moi.</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1318006170"/>
                      </a:ext>
                    </a:extLst>
                  </a:tr>
                  <a:tr h="560832">
                    <a:tc>
                      <a:txBody>
                        <a:bodyPr/>
                        <a:lstStyle/>
                        <a:p>
                          <a:pPr>
                            <a:lnSpc>
                              <a:spcPct val="115000"/>
                            </a:lnSpc>
                            <a:spcAft>
                              <a:spcPts val="0"/>
                            </a:spcAft>
                          </a:pPr>
                          <a:r>
                            <a:rPr lang="en-US" sz="1600" dirty="0" smtClean="0">
                              <a:effectLst/>
                            </a:rPr>
                            <a:t>Evitement </a:t>
                          </a:r>
                          <a:r>
                            <a:rPr lang="en-US" sz="1600" dirty="0" err="1" smtClean="0">
                              <a:effectLst/>
                            </a:rPr>
                            <a:t>dysfonctionnel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a:effectLst/>
                            </a:rPr>
                            <a:t>2</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pPr algn="ctr">
                            <a:lnSpc>
                              <a:spcPct val="115000"/>
                            </a:lnSpc>
                            <a:spcAft>
                              <a:spcPts val="0"/>
                            </a:spcAft>
                          </a:pPr>
                          <a:r>
                            <a:rPr lang="en-US" sz="1600" dirty="0">
                              <a:effectLst/>
                            </a:rPr>
                            <a:t>.66</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tc>
                      <a:txBody>
                        <a:bodyPr/>
                        <a:lstStyle/>
                        <a:p>
                          <a:r>
                            <a:rPr lang="en-US" sz="1600" dirty="0" smtClean="0">
                              <a:effectLst/>
                            </a:rPr>
                            <a:t>“</a:t>
                          </a:r>
                          <a:r>
                            <a:rPr lang="fr-BE" sz="1600" u="none" strike="noStrike" kern="1200" baseline="0" dirty="0" smtClean="0"/>
                            <a:t>Pour ne pas vivre un moment désagréable, je me dis que je résoudrai plus tard les problèmes.</a:t>
                          </a:r>
                          <a:r>
                            <a:rPr lang="en-US" sz="1600" dirty="0" smtClean="0">
                              <a:effectLst/>
                            </a:rPr>
                            <a:t>”</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2764" marR="52764" marT="0" marB="0"/>
                    </a:tc>
                    <a:extLst>
                      <a:ext uri="{0D108BD9-81ED-4DB2-BD59-A6C34878D82A}">
                        <a16:rowId xmlns:a16="http://schemas.microsoft.com/office/drawing/2014/main" val="2949675290"/>
                      </a:ext>
                    </a:extLst>
                  </a:tr>
                </a:tbl>
              </a:graphicData>
            </a:graphic>
          </p:graphicFrame>
        </mc:Fallback>
      </mc:AlternateContent>
      <p:sp>
        <p:nvSpPr>
          <p:cNvPr id="6" name="Espace réservé du contenu 2"/>
          <p:cNvSpPr>
            <a:spLocks noGrp="1"/>
          </p:cNvSpPr>
          <p:nvPr>
            <p:ph sz="half" idx="1"/>
          </p:nvPr>
        </p:nvSpPr>
        <p:spPr>
          <a:xfrm>
            <a:off x="34338" y="1352550"/>
            <a:ext cx="2141123" cy="971550"/>
          </a:xfrm>
        </p:spPr>
        <p:txBody>
          <a:bodyPr>
            <a:normAutofit/>
          </a:bodyPr>
          <a:lstStyle/>
          <a:p>
            <a:r>
              <a:rPr lang="fr-BE" dirty="0" smtClean="0">
                <a:solidFill>
                  <a:srgbClr val="C00000"/>
                </a:solidFill>
              </a:rPr>
              <a:t>Stratégies </a:t>
            </a:r>
            <a:r>
              <a:rPr lang="fr-BE" dirty="0">
                <a:solidFill>
                  <a:srgbClr val="C00000"/>
                </a:solidFill>
              </a:rPr>
              <a:t>de régulation émotionnelle</a:t>
            </a:r>
          </a:p>
          <a:p>
            <a:pPr marL="0" indent="0">
              <a:buNone/>
            </a:pPr>
            <a:endParaRPr lang="fr-BE" dirty="0"/>
          </a:p>
        </p:txBody>
      </p:sp>
      <p:sp>
        <p:nvSpPr>
          <p:cNvPr id="7" name="Titre 1"/>
          <p:cNvSpPr txBox="1">
            <a:spLocks/>
          </p:cNvSpPr>
          <p:nvPr/>
        </p:nvSpPr>
        <p:spPr>
          <a:xfrm>
            <a:off x="1104900" y="381000"/>
            <a:ext cx="9980682" cy="87630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fr-BE" dirty="0" smtClean="0"/>
              <a:t>3. Méthode</a:t>
            </a:r>
            <a:endParaRPr lang="fr-BE" dirty="0"/>
          </a:p>
        </p:txBody>
      </p:sp>
      <p:sp>
        <p:nvSpPr>
          <p:cNvPr id="2" name="ZoneTexte 1"/>
          <p:cNvSpPr txBox="1"/>
          <p:nvPr/>
        </p:nvSpPr>
        <p:spPr>
          <a:xfrm>
            <a:off x="1551256" y="6076718"/>
            <a:ext cx="10455563" cy="307777"/>
          </a:xfrm>
          <a:prstGeom prst="rect">
            <a:avLst/>
          </a:prstGeom>
          <a:noFill/>
        </p:spPr>
        <p:txBody>
          <a:bodyPr wrap="square" rtlCol="0">
            <a:spAutoFit/>
          </a:bodyPr>
          <a:lstStyle/>
          <a:p>
            <a:pPr algn="ctr"/>
            <a:r>
              <a:rPr lang="fr-BE" sz="1400" dirty="0" smtClean="0">
                <a:latin typeface="Calibri" panose="020F0502020204030204" pitchFamily="34" charset="0"/>
              </a:rPr>
              <a:t>Hanin, Grégoire, </a:t>
            </a:r>
            <a:r>
              <a:rPr lang="fr-BE" sz="1400" dirty="0" err="1" smtClean="0">
                <a:latin typeface="Calibri" panose="020F0502020204030204" pitchFamily="34" charset="0"/>
              </a:rPr>
              <a:t>Mikolajczak</a:t>
            </a:r>
            <a:r>
              <a:rPr lang="fr-BE" sz="1400" dirty="0" smtClean="0">
                <a:latin typeface="Calibri" panose="020F0502020204030204" pitchFamily="34" charset="0"/>
              </a:rPr>
              <a:t>, </a:t>
            </a:r>
            <a:r>
              <a:rPr lang="nl-NL" sz="1400" dirty="0" err="1" smtClean="0">
                <a:latin typeface="Calibri" panose="020F0502020204030204" pitchFamily="34" charset="0"/>
              </a:rPr>
              <a:t>Fantini-Hauwel</a:t>
            </a:r>
            <a:r>
              <a:rPr lang="nl-NL" sz="1400" dirty="0" smtClean="0">
                <a:latin typeface="Calibri" panose="020F0502020204030204" pitchFamily="34" charset="0"/>
              </a:rPr>
              <a:t> et Van Nieuwenhoven (2017)</a:t>
            </a:r>
            <a:endParaRPr lang="fr-BE" sz="1400" dirty="0">
              <a:latin typeface="Calibri" panose="020F0502020204030204" pitchFamily="34" charset="0"/>
            </a:endParaRPr>
          </a:p>
        </p:txBody>
      </p:sp>
    </p:spTree>
    <p:extLst>
      <p:ext uri="{BB962C8B-B14F-4D97-AF65-F5344CB8AC3E}">
        <p14:creationId xmlns:p14="http://schemas.microsoft.com/office/powerpoint/2010/main" val="294991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Littérature académique 16: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71_TF03431380_TF03431380.potx" id="{3EB80C2F-3DBD-42BA-8FFE-45D13301C271}" vid="{18AA12EE-0616-4C76-8CBB-BEAD487DA71A}"/>
    </a:ext>
  </a:extLst>
</a:theme>
</file>

<file path=ppt/theme/theme2.xml><?xml version="1.0" encoding="utf-8"?>
<a:theme xmlns:a="http://schemas.openxmlformats.org/drawingml/2006/main" name="Thèm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purl.org/dc/terms/"/>
    <ds:schemaRef ds:uri="http://schemas.microsoft.com/office/2006/documentManagement/types"/>
    <ds:schemaRef ds:uri="http://schemas.microsoft.com/office/2006/metadata/properties"/>
    <ds:schemaRef ds:uri="http://schemas.openxmlformats.org/package/2006/metadata/core-properties"/>
    <ds:schemaRef ds:uri="4873beb7-5857-4685-be1f-d57550cc96cc"/>
    <ds:schemaRef ds:uri="http://purl.org/dc/elements/1.1/"/>
    <ds:schemaRef ds:uri="http://purl.org/dc/dcmitype/"/>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Présentation académique avec rayures et ruban (grand écran)</Template>
  <TotalTime>0</TotalTime>
  <Words>2020</Words>
  <Application>Microsoft Office PowerPoint</Application>
  <PresentationFormat>Grand écran</PresentationFormat>
  <Paragraphs>300</Paragraphs>
  <Slides>27</Slides>
  <Notes>3</Notes>
  <HiddenSlides>5</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Arial</vt:lpstr>
      <vt:lpstr>Calibri</vt:lpstr>
      <vt:lpstr>Cambria Math</vt:lpstr>
      <vt:lpstr>Euphemia</vt:lpstr>
      <vt:lpstr>Plantagenet Cherokee</vt:lpstr>
      <vt:lpstr>Times New Roman</vt:lpstr>
      <vt:lpstr>Wingdings</vt:lpstr>
      <vt:lpstr>Littérature académique 16:9</vt:lpstr>
      <vt:lpstr>Evaluation de l’effet d’un dispositif cognitif et émotionnel sur les émotions, les stratégies de régulation émotionnelle et les performances en résolution de problèmes d’élèves de 9-12 ans.</vt:lpstr>
      <vt:lpstr>1. Introduction</vt:lpstr>
      <vt:lpstr>1. Introduction</vt:lpstr>
      <vt:lpstr>1. Introduction</vt:lpstr>
      <vt:lpstr>2. Objectif de la recherche </vt:lpstr>
      <vt:lpstr>2. Objectif de la recherche</vt:lpstr>
      <vt:lpstr>3. Méthode</vt:lpstr>
      <vt:lpstr>Présentation PowerPoint</vt:lpstr>
      <vt:lpstr>Présentation PowerPoint</vt:lpstr>
      <vt:lpstr>4. Résultats</vt:lpstr>
      <vt:lpstr>4. Résultats</vt:lpstr>
      <vt:lpstr>4. Résultats</vt:lpstr>
      <vt:lpstr>4. Résultats</vt:lpstr>
      <vt:lpstr>5. Discussion</vt:lpstr>
      <vt:lpstr>4. Résultats</vt:lpstr>
      <vt:lpstr>4. Résultats</vt:lpstr>
      <vt:lpstr>4. Résultats</vt:lpstr>
      <vt:lpstr>4. Résultats</vt:lpstr>
      <vt:lpstr>4. Résultats</vt:lpstr>
      <vt:lpstr>4. Résultats</vt:lpstr>
      <vt:lpstr>5. Discussion</vt:lpstr>
      <vt:lpstr>6. Limites et perspectives futures</vt:lpstr>
      <vt:lpstr>6. Limites et perspectives futures</vt:lpstr>
      <vt:lpstr>Merci pour votre attention</vt:lpstr>
      <vt:lpstr>Enoncés des problèmes du prétest</vt:lpstr>
      <vt:lpstr>Enoncés des problèmes du prétest</vt:lpstr>
      <vt:lpstr>Stratégies heuristiques/Etapes de résolution de problèmes non-routiniers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2018-01-05T07:55:04Z</dcterms:created>
  <dcterms:modified xsi:type="dcterms:W3CDTF">2018-01-10T14:25:17Z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