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353" r:id="rId2"/>
    <p:sldId id="256" r:id="rId3"/>
    <p:sldId id="325" r:id="rId4"/>
    <p:sldId id="326" r:id="rId5"/>
    <p:sldId id="327" r:id="rId6"/>
    <p:sldId id="329" r:id="rId7"/>
    <p:sldId id="330" r:id="rId8"/>
    <p:sldId id="331" r:id="rId9"/>
    <p:sldId id="332" r:id="rId10"/>
    <p:sldId id="333" r:id="rId11"/>
    <p:sldId id="334" r:id="rId12"/>
    <p:sldId id="336" r:id="rId13"/>
    <p:sldId id="335" r:id="rId14"/>
    <p:sldId id="337" r:id="rId15"/>
    <p:sldId id="338" r:id="rId16"/>
    <p:sldId id="340" r:id="rId17"/>
    <p:sldId id="339" r:id="rId18"/>
    <p:sldId id="341" r:id="rId19"/>
    <p:sldId id="342" r:id="rId20"/>
    <p:sldId id="343" r:id="rId21"/>
    <p:sldId id="350" r:id="rId22"/>
    <p:sldId id="344" r:id="rId23"/>
    <p:sldId id="351" r:id="rId24"/>
    <p:sldId id="352" r:id="rId25"/>
  </p:sldIdLst>
  <p:sldSz cx="9144000" cy="6858000" type="screen4x3"/>
  <p:notesSz cx="6794500" cy="99314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612"/>
    <a:srgbClr val="F9EE61"/>
    <a:srgbClr val="FFFFFF"/>
    <a:srgbClr val="77943C"/>
    <a:srgbClr val="A0BF61"/>
    <a:srgbClr val="E6E6E6"/>
    <a:srgbClr val="00602B"/>
    <a:srgbClr val="6EC8BD"/>
    <a:srgbClr val="82C6D8"/>
    <a:srgbClr val="D5EF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21" autoAdjust="0"/>
    <p:restoredTop sz="94660"/>
  </p:normalViewPr>
  <p:slideViewPr>
    <p:cSldViewPr snapToGrid="0">
      <p:cViewPr>
        <p:scale>
          <a:sx n="80" d="100"/>
          <a:sy n="80" d="100"/>
        </p:scale>
        <p:origin x="-600" y="-5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34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7864F2-EA9C-45C1-98CB-48B7E5B53927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DEFEE4-09DF-4729-9121-418414412D2F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93087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E6900-62AC-4CB8-B449-5E30C9E2FE58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24F03F-A233-49A5-A4C7-B0EF365A3F2E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54396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BC2BE3-E07A-490A-97D4-11BDFFE6BCDB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DD4EF5-C8F0-4A39-AF0E-ED9775F93B1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39817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BC2BE3-E07A-490A-97D4-11BDFFE6BCDB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DD4EF5-C8F0-4A39-AF0E-ED9775F93B1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354033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BC2BE3-E07A-490A-97D4-11BDFFE6BCDB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DD4EF5-C8F0-4A39-AF0E-ED9775F93B1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721297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BC2BE3-E07A-490A-97D4-11BDFFE6BCDB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DD4EF5-C8F0-4A39-AF0E-ED9775F93B1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9890988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BC2BE3-E07A-490A-97D4-11BDFFE6BCDB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DD4EF5-C8F0-4A39-AF0E-ED9775F93B1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133361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BC2BE3-E07A-490A-97D4-11BDFFE6BCDB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DD4EF5-C8F0-4A39-AF0E-ED9775F93B1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2512163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BC2BE3-E07A-490A-97D4-11BDFFE6BCDB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DD4EF5-C8F0-4A39-AF0E-ED9775F93B1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05866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BC2BE3-E07A-490A-97D4-11BDFFE6BCDB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DD4EF5-C8F0-4A39-AF0E-ED9775F93B1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22030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BC2BE3-E07A-490A-97D4-11BDFFE6BCDB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DD4EF5-C8F0-4A39-AF0E-ED9775F93B1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611761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BC2BE3-E07A-490A-97D4-11BDFFE6BCDB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DD4EF5-C8F0-4A39-AF0E-ED9775F93B1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3963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1BC2BE3-E07A-490A-97D4-11BDFFE6BCDB}" type="datetimeFigureOut">
              <a:rPr lang="fr-BE" smtClean="0"/>
              <a:t>22/01/2015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ADD4EF5-C8F0-4A39-AF0E-ED9775F93B1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194420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1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2400" y="6399788"/>
            <a:ext cx="849633" cy="341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ZoneTexte 11"/>
          <p:cNvSpPr txBox="1"/>
          <p:nvPr userDrawn="1"/>
        </p:nvSpPr>
        <p:spPr>
          <a:xfrm>
            <a:off x="2829345" y="6433591"/>
            <a:ext cx="53430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BE" sz="1400" b="0" i="0" dirty="0" smtClean="0">
                <a:solidFill>
                  <a:srgbClr val="82C6D8"/>
                </a:solidFill>
                <a:effectLst/>
              </a:rPr>
              <a:t>Journée de la recherche  LOCI – 23 janvier 2015</a:t>
            </a:r>
            <a:endParaRPr lang="fr-BE" sz="1400" b="0" i="0" dirty="0">
              <a:solidFill>
                <a:srgbClr val="82C6D8"/>
              </a:solidFill>
              <a:effectLst/>
            </a:endParaRPr>
          </a:p>
        </p:txBody>
      </p:sp>
      <p:cxnSp>
        <p:nvCxnSpPr>
          <p:cNvPr id="11" name="Connecteur droit 10"/>
          <p:cNvCxnSpPr/>
          <p:nvPr userDrawn="1"/>
        </p:nvCxnSpPr>
        <p:spPr>
          <a:xfrm>
            <a:off x="2411760" y="6350000"/>
            <a:ext cx="6696744" cy="0"/>
          </a:xfrm>
          <a:prstGeom prst="line">
            <a:avLst/>
          </a:prstGeom>
          <a:noFill/>
          <a:ln w="12700">
            <a:solidFill>
              <a:schemeClr val="bg1">
                <a:lumMod val="75000"/>
              </a:schemeClr>
            </a:solidFill>
            <a:prstDash val="dash"/>
          </a:ln>
        </p:spPr>
      </p:cxnSp>
      <p:pic>
        <p:nvPicPr>
          <p:cNvPr id="11266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91377" y="0"/>
            <a:ext cx="930656" cy="930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 userDrawn="1"/>
        </p:nvPicPr>
        <p:blipFill rotWithShape="1">
          <a:blip r:embed="rId15" cstate="screen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-777765" y="-74072"/>
            <a:ext cx="2923916" cy="6932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14"/>
          <p:cNvSpPr/>
          <p:nvPr userDrawn="1"/>
        </p:nvSpPr>
        <p:spPr>
          <a:xfrm>
            <a:off x="-238318" y="-893268"/>
            <a:ext cx="2650078" cy="8090481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1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937158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2.wdp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emf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-510639" y="-676895"/>
            <a:ext cx="3218214" cy="8051471"/>
          </a:xfrm>
          <a:prstGeom prst="rect">
            <a:avLst/>
          </a:prstGeom>
          <a:solidFill>
            <a:srgbClr val="FFFFFF">
              <a:alpha val="5294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" name="Rectangle 1"/>
          <p:cNvSpPr/>
          <p:nvPr/>
        </p:nvSpPr>
        <p:spPr>
          <a:xfrm>
            <a:off x="2481942" y="0"/>
            <a:ext cx="6662057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5" name="Rectangle 6"/>
          <p:cNvSpPr/>
          <p:nvPr/>
        </p:nvSpPr>
        <p:spPr>
          <a:xfrm>
            <a:off x="843148" y="5927724"/>
            <a:ext cx="8203697" cy="72968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wrap="square" anchorCtr="1" compatLnSpc="0">
            <a:spAutoFit/>
          </a:bodyPr>
          <a:lstStyle/>
          <a:p>
            <a:pPr algn="r" eaLnBrk="1" fontAlgn="auto" hangingPunct="1">
              <a:spcBef>
                <a:spcPts val="0"/>
              </a:spcBef>
              <a:spcAft>
                <a:spcPts val="567"/>
              </a:spcAft>
              <a:defRPr/>
            </a:pPr>
            <a:r>
              <a:rPr lang="fr-FR" sz="1400" dirty="0" smtClean="0">
                <a:solidFill>
                  <a:srgbClr val="282828"/>
                </a:solidFill>
                <a:latin typeface="Minion Pro" pitchFamily="18"/>
                <a:ea typeface="Microsoft YaHei" pitchFamily="2"/>
                <a:cs typeface="Mangal" pitchFamily="2"/>
              </a:rPr>
              <a:t>Bénédicte DAWANCE et Anne SINZOT, benedicte.dawance@uclouvain.be, anne.sinzot@uclouvain.be</a:t>
            </a:r>
            <a:endParaRPr lang="fr-FR" sz="1400" dirty="0">
              <a:solidFill>
                <a:srgbClr val="282828"/>
              </a:solidFill>
              <a:latin typeface="Minion Pro" pitchFamily="18"/>
              <a:ea typeface="Microsoft YaHei" pitchFamily="2"/>
              <a:cs typeface="Mangal" pitchFamily="2"/>
            </a:endParaRP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dirty="0">
                <a:solidFill>
                  <a:srgbClr val="282828"/>
                </a:solidFill>
                <a:latin typeface="Minion Pro" pitchFamily="18"/>
                <a:ea typeface="Microsoft YaHei" pitchFamily="2"/>
                <a:cs typeface="Mangal" pitchFamily="2"/>
              </a:rPr>
              <a:t> –  Faculté d'Architecture, d'Ingénierie Architecturale, d'Urbanisme [LOCI]</a:t>
            </a:r>
          </a:p>
          <a:p>
            <a:pPr algn="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200" dirty="0">
                <a:solidFill>
                  <a:srgbClr val="282828"/>
                </a:solidFill>
                <a:latin typeface="Minion Pro" pitchFamily="18"/>
                <a:ea typeface="Microsoft YaHei" pitchFamily="2"/>
                <a:cs typeface="Mangal" pitchFamily="2"/>
              </a:rPr>
              <a:t>Université catholique de Louvain (UCL), Louvain-la-Neuve, Belgique –  http://sites.uclouvain.be/loci</a:t>
            </a:r>
          </a:p>
        </p:txBody>
      </p:sp>
      <p:pic>
        <p:nvPicPr>
          <p:cNvPr id="6" name="Image 7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3215" y="66552"/>
            <a:ext cx="428824" cy="591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http://www.uclouvain.be/cps/ucl/doc/ucl/images/vignettes/00_loci_88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94194" y="66553"/>
            <a:ext cx="532117" cy="54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re 5"/>
          <p:cNvSpPr txBox="1">
            <a:spLocks noGrp="1"/>
          </p:cNvSpPr>
          <p:nvPr>
            <p:ph type="ctrTitle"/>
          </p:nvPr>
        </p:nvSpPr>
        <p:spPr>
          <a:xfrm>
            <a:off x="354965" y="351497"/>
            <a:ext cx="8691880" cy="1649682"/>
          </a:xfrm>
        </p:spPr>
        <p:txBody>
          <a:bodyPr wrap="square" lIns="0" tIns="0" rIns="0" bIns="0" anchor="ctr">
            <a:spAutoFit/>
          </a:bodyPr>
          <a:lstStyle/>
          <a:p>
            <a:pPr algn="l" hangingPunct="0">
              <a:lnSpc>
                <a:spcPct val="80000"/>
              </a:lnSpc>
              <a:spcAft>
                <a:spcPts val="563"/>
              </a:spcAft>
            </a:pPr>
            <a:r>
              <a:rPr lang="fr-BE" altLang="fr-FR" sz="2800" dirty="0">
                <a:solidFill>
                  <a:srgbClr val="333366"/>
                </a:solidFill>
                <a:latin typeface="Futura Lt BT"/>
                <a:ea typeface="Microsoft YaHei" pitchFamily="34" charset="-122"/>
                <a:cs typeface="Mangal" pitchFamily="18" charset="0"/>
              </a:rPr>
              <a:t>La formation continue, </a:t>
            </a:r>
            <a:r>
              <a:rPr lang="fr-BE" altLang="fr-FR" sz="2800" dirty="0" smtClean="0">
                <a:solidFill>
                  <a:srgbClr val="333366"/>
                </a:solidFill>
                <a:latin typeface="Futura Lt BT"/>
                <a:ea typeface="Microsoft YaHei" pitchFamily="34" charset="-122"/>
                <a:cs typeface="Mangal" pitchFamily="18" charset="0"/>
              </a:rPr>
              <a:t>à </a:t>
            </a:r>
            <a:r>
              <a:rPr lang="fr-BE" altLang="fr-FR" sz="2800" dirty="0">
                <a:solidFill>
                  <a:srgbClr val="333366"/>
                </a:solidFill>
                <a:latin typeface="Futura Lt BT"/>
                <a:ea typeface="Microsoft YaHei" pitchFamily="34" charset="-122"/>
                <a:cs typeface="Mangal" pitchFamily="18" charset="0"/>
              </a:rPr>
              <a:t>la charnière </a:t>
            </a:r>
            <a:r>
              <a:rPr lang="fr-BE" altLang="fr-FR" sz="2800" dirty="0" smtClean="0">
                <a:solidFill>
                  <a:srgbClr val="333366"/>
                </a:solidFill>
                <a:latin typeface="Futura Lt BT"/>
                <a:ea typeface="Microsoft YaHei" pitchFamily="34" charset="-122"/>
                <a:cs typeface="Mangal" pitchFamily="18" charset="0"/>
              </a:rPr>
              <a:t/>
            </a:r>
            <a:br>
              <a:rPr lang="fr-BE" altLang="fr-FR" sz="2800" dirty="0" smtClean="0">
                <a:solidFill>
                  <a:srgbClr val="333366"/>
                </a:solidFill>
                <a:latin typeface="Futura Lt BT"/>
                <a:ea typeface="Microsoft YaHei" pitchFamily="34" charset="-122"/>
                <a:cs typeface="Mangal" pitchFamily="18" charset="0"/>
              </a:rPr>
            </a:br>
            <a:r>
              <a:rPr lang="fr-BE" altLang="fr-FR" sz="2800" dirty="0" smtClean="0">
                <a:solidFill>
                  <a:srgbClr val="333366"/>
                </a:solidFill>
                <a:latin typeface="Futura Lt BT"/>
                <a:ea typeface="Microsoft YaHei" pitchFamily="34" charset="-122"/>
                <a:cs typeface="Mangal" pitchFamily="18" charset="0"/>
              </a:rPr>
              <a:t>entre </a:t>
            </a:r>
            <a:r>
              <a:rPr lang="fr-BE" altLang="fr-FR" sz="2800" dirty="0">
                <a:solidFill>
                  <a:srgbClr val="333366"/>
                </a:solidFill>
                <a:latin typeface="Futura Lt BT"/>
                <a:ea typeface="Microsoft YaHei" pitchFamily="34" charset="-122"/>
                <a:cs typeface="Mangal" pitchFamily="18" charset="0"/>
              </a:rPr>
              <a:t>enseignement et recherche-action</a:t>
            </a:r>
            <a:r>
              <a:rPr altLang="fr-FR" sz="2800" i="1" dirty="0" smtClean="0">
                <a:solidFill>
                  <a:srgbClr val="333366"/>
                </a:solidFill>
                <a:latin typeface="Futura Lt BT"/>
                <a:ea typeface="Microsoft YaHei" pitchFamily="34" charset="-122"/>
                <a:cs typeface="Mangal" pitchFamily="18" charset="0"/>
              </a:rPr>
              <a:t/>
            </a:r>
            <a:br>
              <a:rPr altLang="fr-FR" sz="2800" i="1" dirty="0" smtClean="0">
                <a:solidFill>
                  <a:srgbClr val="333366"/>
                </a:solidFill>
                <a:latin typeface="Futura Lt BT"/>
                <a:ea typeface="Microsoft YaHei" pitchFamily="34" charset="-122"/>
                <a:cs typeface="Mangal" pitchFamily="18" charset="0"/>
              </a:rPr>
            </a:br>
            <a:r>
              <a:rPr altLang="fr-FR" sz="1800" i="1" dirty="0" smtClean="0">
                <a:solidFill>
                  <a:srgbClr val="333366"/>
                </a:solidFill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/>
            </a:r>
            <a:br>
              <a:rPr altLang="fr-FR" sz="1800" i="1" dirty="0" smtClean="0">
                <a:solidFill>
                  <a:srgbClr val="333366"/>
                </a:solidFill>
                <a:latin typeface="Times New Roman" pitchFamily="18" charset="0"/>
                <a:ea typeface="Microsoft YaHei" pitchFamily="34" charset="-122"/>
                <a:cs typeface="Mangal" pitchFamily="18" charset="0"/>
              </a:rPr>
            </a:br>
            <a:r>
              <a:rPr altLang="fr-FR" sz="1500" i="1" dirty="0" smtClean="0">
                <a:solidFill>
                  <a:srgbClr val="333366"/>
                </a:solidFill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 JDR+D_2015 : Comment la recherche alimente mon enseignement, et réciproquement ?</a:t>
            </a:r>
            <a:br>
              <a:rPr altLang="fr-FR" sz="1500" i="1" dirty="0" smtClean="0">
                <a:solidFill>
                  <a:srgbClr val="333366"/>
                </a:solidFill>
                <a:latin typeface="Times New Roman" pitchFamily="18" charset="0"/>
                <a:ea typeface="Microsoft YaHei" pitchFamily="34" charset="-122"/>
                <a:cs typeface="Mangal" pitchFamily="18" charset="0"/>
              </a:rPr>
            </a:br>
            <a:r>
              <a:rPr altLang="fr-FR" sz="1500" i="1" dirty="0" smtClean="0">
                <a:solidFill>
                  <a:srgbClr val="333366"/>
                </a:solidFill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/>
            </a:r>
            <a:br>
              <a:rPr altLang="fr-FR" sz="1500" i="1" dirty="0" smtClean="0">
                <a:solidFill>
                  <a:srgbClr val="333366"/>
                </a:solidFill>
                <a:latin typeface="Times New Roman" pitchFamily="18" charset="0"/>
                <a:ea typeface="Microsoft YaHei" pitchFamily="34" charset="-122"/>
                <a:cs typeface="Mangal" pitchFamily="18" charset="0"/>
              </a:rPr>
            </a:br>
            <a:r>
              <a:rPr altLang="fr-FR" sz="1500" i="1" dirty="0" smtClean="0">
                <a:solidFill>
                  <a:srgbClr val="333366"/>
                </a:solidFill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 </a:t>
            </a:r>
            <a:r>
              <a:rPr altLang="fr-FR" sz="1300" i="1" dirty="0" smtClean="0">
                <a:solidFill>
                  <a:srgbClr val="333366"/>
                </a:solidFill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Journée De la Recherche et des Doctorants 2015 de la Faculté LOCI  – </a:t>
            </a:r>
            <a:br>
              <a:rPr altLang="fr-FR" sz="1300" i="1" dirty="0" smtClean="0">
                <a:solidFill>
                  <a:srgbClr val="333366"/>
                </a:solidFill>
                <a:latin typeface="Times New Roman" pitchFamily="18" charset="0"/>
                <a:ea typeface="Microsoft YaHei" pitchFamily="34" charset="-122"/>
                <a:cs typeface="Mangal" pitchFamily="18" charset="0"/>
              </a:rPr>
            </a:br>
            <a:r>
              <a:rPr altLang="fr-FR" sz="1500" i="1" dirty="0" smtClean="0">
                <a:solidFill>
                  <a:srgbClr val="333366"/>
                </a:solidFill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 – </a:t>
            </a:r>
            <a:r>
              <a:rPr altLang="fr-FR" sz="1300" i="1" dirty="0" smtClean="0">
                <a:solidFill>
                  <a:srgbClr val="333366"/>
                </a:solidFill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 Bruxelles, 23 janvier 2015 </a:t>
            </a:r>
            <a:r>
              <a:rPr altLang="fr-FR" sz="1500" i="1" dirty="0" smtClean="0">
                <a:solidFill>
                  <a:srgbClr val="333366"/>
                </a:solidFill>
                <a:latin typeface="Times New Roman" pitchFamily="18" charset="0"/>
                <a:ea typeface="Microsoft YaHei" pitchFamily="34" charset="-122"/>
                <a:cs typeface="Mangal" pitchFamily="18" charset="0"/>
              </a:rPr>
              <a:t> –</a:t>
            </a: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754728" y="2112002"/>
            <a:ext cx="5474524" cy="3582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252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lipse 19"/>
          <p:cNvSpPr/>
          <p:nvPr/>
        </p:nvSpPr>
        <p:spPr>
          <a:xfrm>
            <a:off x="1048699" y="505780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1384300" y="739775"/>
            <a:ext cx="59381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3. Appréhender  l’échelle communale</a:t>
            </a:r>
          </a:p>
        </p:txBody>
      </p:sp>
      <p:grpSp>
        <p:nvGrpSpPr>
          <p:cNvPr id="2" name="Groupe 1"/>
          <p:cNvGrpSpPr/>
          <p:nvPr/>
        </p:nvGrpSpPr>
        <p:grpSpPr>
          <a:xfrm>
            <a:off x="160338" y="920893"/>
            <a:ext cx="8796337" cy="5640388"/>
            <a:chOff x="160338" y="920893"/>
            <a:chExt cx="8796337" cy="5640388"/>
          </a:xfrm>
        </p:grpSpPr>
        <p:pic>
          <p:nvPicPr>
            <p:cNvPr id="21" name="Picture 2" descr="Prof-fd-de-plan25%-2"/>
            <p:cNvPicPr>
              <a:picLocks noChangeAspect="1" noChangeArrowheads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0875" y="1674956"/>
              <a:ext cx="7950200" cy="4483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AutoShape 53"/>
            <p:cNvSpPr>
              <a:spLocks noChangeArrowheads="1"/>
            </p:cNvSpPr>
            <p:nvPr/>
          </p:nvSpPr>
          <p:spPr bwMode="auto">
            <a:xfrm rot="6489454">
              <a:off x="6513513" y="5311918"/>
              <a:ext cx="260350" cy="476250"/>
            </a:xfrm>
            <a:prstGeom prst="rightArrow">
              <a:avLst>
                <a:gd name="adj1" fmla="val 55898"/>
                <a:gd name="adj2" fmla="val 65810"/>
              </a:avLst>
            </a:prstGeom>
            <a:solidFill>
              <a:srgbClr val="96969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Text Box 54"/>
            <p:cNvSpPr txBox="1">
              <a:spLocks noChangeArrowheads="1"/>
            </p:cNvSpPr>
            <p:nvPr/>
          </p:nvSpPr>
          <p:spPr bwMode="auto">
            <a:xfrm>
              <a:off x="160338" y="1221599"/>
              <a:ext cx="2314575" cy="738187"/>
            </a:xfrm>
            <a:prstGeom prst="rect">
              <a:avLst/>
            </a:prstGeom>
            <a:solidFill>
              <a:schemeClr val="bg1"/>
            </a:solidFill>
            <a:ln w="3175">
              <a:solidFill>
                <a:schemeClr val="folHlink"/>
              </a:solidFill>
              <a:miter lim="800000"/>
              <a:headEnd/>
              <a:tailEnd/>
            </a:ln>
          </p:spPr>
          <p:txBody>
            <a:bodyPr lIns="91423" tIns="45712" rIns="91423" bIns="4571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BE" sz="1400" b="1" i="1" dirty="0">
                  <a:solidFill>
                    <a:schemeClr val="folHlink"/>
                  </a:solidFill>
                  <a:latin typeface="Verdana" pitchFamily="34" charset="0"/>
                </a:rPr>
                <a:t>Habiter le bocage</a:t>
              </a:r>
              <a:br>
                <a:rPr lang="fr-BE" sz="1400" b="1" i="1" dirty="0">
                  <a:solidFill>
                    <a:schemeClr val="folHlink"/>
                  </a:solidFill>
                  <a:latin typeface="Verdana" pitchFamily="34" charset="0"/>
                </a:rPr>
              </a:br>
              <a:r>
                <a:rPr lang="fr-BE" sz="1400" i="1" dirty="0">
                  <a:solidFill>
                    <a:schemeClr val="folHlink"/>
                  </a:solidFill>
                  <a:latin typeface="Arial Narrow" pitchFamily="34" charset="0"/>
                </a:rPr>
                <a:t>petits groupes bâtis dispersés, haies, vergers…</a:t>
              </a:r>
              <a:endParaRPr lang="fr-FR" sz="1200" dirty="0">
                <a:solidFill>
                  <a:schemeClr val="folHlink"/>
                </a:solidFill>
                <a:latin typeface="Arial Narrow" pitchFamily="34" charset="0"/>
              </a:endParaRPr>
            </a:p>
          </p:txBody>
        </p:sp>
        <p:sp>
          <p:nvSpPr>
            <p:cNvPr id="29" name="Text Box 55"/>
            <p:cNvSpPr txBox="1">
              <a:spLocks noChangeArrowheads="1"/>
            </p:cNvSpPr>
            <p:nvPr/>
          </p:nvSpPr>
          <p:spPr bwMode="auto">
            <a:xfrm>
              <a:off x="3254375" y="5916756"/>
              <a:ext cx="2314575" cy="52387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CC6600"/>
              </a:solidFill>
              <a:miter lim="800000"/>
              <a:headEnd/>
              <a:tailEnd/>
            </a:ln>
          </p:spPr>
          <p:txBody>
            <a:bodyPr lIns="91423" tIns="45712" rIns="91423" bIns="4571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BE" sz="1400" b="1" i="1">
                  <a:solidFill>
                    <a:srgbClr val="993300"/>
                  </a:solidFill>
                  <a:latin typeface="Verdana" pitchFamily="34" charset="0"/>
                </a:rPr>
                <a:t>Habiter le versant</a:t>
              </a:r>
              <a:br>
                <a:rPr lang="fr-BE" sz="1400" b="1" i="1">
                  <a:solidFill>
                    <a:srgbClr val="993300"/>
                  </a:solidFill>
                  <a:latin typeface="Verdana" pitchFamily="34" charset="0"/>
                </a:rPr>
              </a:br>
              <a:r>
                <a:rPr lang="fr-BE" sz="1400" i="1">
                  <a:solidFill>
                    <a:srgbClr val="993300"/>
                  </a:solidFill>
                  <a:latin typeface="Arial Narrow" pitchFamily="34" charset="0"/>
                </a:rPr>
                <a:t>paysage, bâti, végétation…</a:t>
              </a:r>
              <a:endParaRPr lang="fr-FR" sz="1000">
                <a:solidFill>
                  <a:srgbClr val="993300"/>
                </a:solidFill>
                <a:latin typeface="Arial Narrow" pitchFamily="34" charset="0"/>
              </a:endParaRPr>
            </a:p>
          </p:txBody>
        </p:sp>
        <p:sp>
          <p:nvSpPr>
            <p:cNvPr id="30" name="Text Box 56"/>
            <p:cNvSpPr txBox="1">
              <a:spLocks noChangeArrowheads="1"/>
            </p:cNvSpPr>
            <p:nvPr/>
          </p:nvSpPr>
          <p:spPr bwMode="auto">
            <a:xfrm>
              <a:off x="6223000" y="920893"/>
              <a:ext cx="2162175" cy="523875"/>
            </a:xfrm>
            <a:prstGeom prst="rect">
              <a:avLst/>
            </a:prstGeom>
            <a:noFill/>
            <a:ln w="3175">
              <a:solidFill>
                <a:srgbClr val="33CCCC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lIns="91423" tIns="45712" rIns="91423" bIns="4571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BE" sz="1400" b="1" i="1">
                  <a:solidFill>
                    <a:srgbClr val="33CCCC"/>
                  </a:solidFill>
                  <a:latin typeface="Verdana" pitchFamily="34" charset="0"/>
                </a:rPr>
                <a:t>Habiter la vallée</a:t>
              </a:r>
              <a:br>
                <a:rPr lang="fr-BE" sz="1400" b="1" i="1">
                  <a:solidFill>
                    <a:srgbClr val="33CCCC"/>
                  </a:solidFill>
                  <a:latin typeface="Verdana" pitchFamily="34" charset="0"/>
                </a:rPr>
              </a:br>
              <a:r>
                <a:rPr lang="fr-BE" sz="1400" i="1">
                  <a:solidFill>
                    <a:srgbClr val="33CCCC"/>
                  </a:solidFill>
                  <a:latin typeface="Arial Narrow" pitchFamily="34" charset="0"/>
                </a:rPr>
                <a:t>paysage, vues vers le fleuve,  </a:t>
              </a:r>
              <a:endParaRPr lang="fr-FR" sz="1400">
                <a:solidFill>
                  <a:srgbClr val="33CCCC"/>
                </a:solidFill>
                <a:latin typeface="Arial Narrow" pitchFamily="34" charset="0"/>
                <a:sym typeface="Wingdings" pitchFamily="2" charset="2"/>
              </a:endParaRPr>
            </a:p>
          </p:txBody>
        </p:sp>
        <p:sp>
          <p:nvSpPr>
            <p:cNvPr id="31" name="Text Box 57"/>
            <p:cNvSpPr txBox="1">
              <a:spLocks noChangeArrowheads="1"/>
            </p:cNvSpPr>
            <p:nvPr/>
          </p:nvSpPr>
          <p:spPr bwMode="auto">
            <a:xfrm>
              <a:off x="160338" y="4706278"/>
              <a:ext cx="2058987" cy="523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BE" sz="1400" b="1" i="1" dirty="0">
                  <a:solidFill>
                    <a:srgbClr val="4D4D4D"/>
                  </a:solidFill>
                  <a:latin typeface="Arial Narrow" pitchFamily="34" charset="0"/>
                </a:rPr>
                <a:t>Arbre-</a:t>
              </a:r>
              <a:r>
                <a:rPr lang="fr-BE" sz="1400" b="1" i="1" dirty="0" err="1">
                  <a:solidFill>
                    <a:srgbClr val="4D4D4D"/>
                  </a:solidFill>
                  <a:latin typeface="Arial Narrow" pitchFamily="34" charset="0"/>
                </a:rPr>
                <a:t>Besinne</a:t>
              </a:r>
              <a:r>
                <a:rPr lang="fr-BE" sz="1400" b="1" i="1" dirty="0">
                  <a:solidFill>
                    <a:srgbClr val="4D4D4D"/>
                  </a:solidFill>
                  <a:latin typeface="Arial Narrow" pitchFamily="34" charset="0"/>
                </a:rPr>
                <a:t> :</a:t>
              </a:r>
              <a:r>
                <a:rPr lang="fr-BE" sz="1400" i="1" dirty="0">
                  <a:solidFill>
                    <a:srgbClr val="4D4D4D"/>
                  </a:solidFill>
                  <a:latin typeface="Arial Narrow" pitchFamily="34" charset="0"/>
                </a:rPr>
                <a:t> </a:t>
              </a:r>
              <a:br>
                <a:rPr lang="fr-BE" sz="1400" i="1" dirty="0">
                  <a:solidFill>
                    <a:srgbClr val="4D4D4D"/>
                  </a:solidFill>
                  <a:latin typeface="Arial Narrow" pitchFamily="34" charset="0"/>
                </a:rPr>
              </a:br>
              <a:r>
                <a:rPr lang="fr-BE" sz="1400" dirty="0">
                  <a:solidFill>
                    <a:srgbClr val="4D4D4D"/>
                  </a:solidFill>
                  <a:latin typeface="Arial Narrow" pitchFamily="34" charset="0"/>
                  <a:sym typeface="Wingdings" pitchFamily="2" charset="2"/>
                </a:rPr>
                <a:t>patrimoine, urbanisation</a:t>
              </a:r>
              <a:endParaRPr lang="fr-FR" sz="1400" dirty="0">
                <a:solidFill>
                  <a:srgbClr val="4D4D4D"/>
                </a:solidFill>
                <a:latin typeface="Arial Narrow" pitchFamily="34" charset="0"/>
              </a:endParaRPr>
            </a:p>
          </p:txBody>
        </p:sp>
        <p:sp>
          <p:nvSpPr>
            <p:cNvPr id="32" name="Text Box 58"/>
            <p:cNvSpPr txBox="1">
              <a:spLocks noChangeArrowheads="1"/>
            </p:cNvSpPr>
            <p:nvPr/>
          </p:nvSpPr>
          <p:spPr bwMode="auto">
            <a:xfrm>
              <a:off x="6316663" y="5823093"/>
              <a:ext cx="1792287" cy="73818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BE" sz="1400" b="1" i="1">
                  <a:solidFill>
                    <a:srgbClr val="4D4D4D"/>
                  </a:solidFill>
                  <a:latin typeface="Arial Narrow" pitchFamily="34" charset="0"/>
                </a:rPr>
                <a:t>Rivière :</a:t>
              </a:r>
              <a: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  <a:t>  tourisme, urbanisation, sécurité</a:t>
              </a:r>
              <a:b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</a:br>
              <a:endParaRPr lang="fr-BE" sz="1400">
                <a:solidFill>
                  <a:srgbClr val="4D4D4D"/>
                </a:solidFill>
                <a:latin typeface="Arial Narrow" pitchFamily="34" charset="0"/>
                <a:sym typeface="Wingdings" pitchFamily="2" charset="2"/>
              </a:endParaRPr>
            </a:p>
          </p:txBody>
        </p:sp>
        <p:sp>
          <p:nvSpPr>
            <p:cNvPr id="33" name="Text Box 60"/>
            <p:cNvSpPr txBox="1">
              <a:spLocks noChangeArrowheads="1"/>
            </p:cNvSpPr>
            <p:nvPr/>
          </p:nvSpPr>
          <p:spPr bwMode="auto">
            <a:xfrm>
              <a:off x="2398713" y="1257443"/>
              <a:ext cx="2020887" cy="9540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BE" sz="1400" b="1" i="1">
                  <a:solidFill>
                    <a:srgbClr val="4D4D4D"/>
                  </a:solidFill>
                  <a:latin typeface="Arial Narrow" pitchFamily="34" charset="0"/>
                </a:rPr>
                <a:t>Bois-de-Villers :</a:t>
              </a:r>
              <a: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  <a:t>  pôles d’activités, </a:t>
              </a:r>
              <a:b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</a:br>
              <a: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  <a:t>modes doux, sécurité</a:t>
              </a:r>
              <a:b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</a:br>
              <a:endParaRPr lang="fr-FR" sz="1400">
                <a:solidFill>
                  <a:srgbClr val="4D4D4D"/>
                </a:solidFill>
                <a:latin typeface="Arial Narrow" pitchFamily="34" charset="0"/>
              </a:endParaRPr>
            </a:p>
          </p:txBody>
        </p:sp>
        <p:sp>
          <p:nvSpPr>
            <p:cNvPr id="34" name="Text Box 61"/>
            <p:cNvSpPr txBox="1">
              <a:spLocks noChangeArrowheads="1"/>
            </p:cNvSpPr>
            <p:nvPr/>
          </p:nvSpPr>
          <p:spPr bwMode="auto">
            <a:xfrm>
              <a:off x="160338" y="2436305"/>
              <a:ext cx="1704975" cy="7381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BE" sz="1400" b="1" i="1" dirty="0" err="1">
                  <a:solidFill>
                    <a:srgbClr val="4D4D4D"/>
                  </a:solidFill>
                  <a:latin typeface="Arial Narrow" pitchFamily="34" charset="0"/>
                </a:rPr>
                <a:t>Lesve</a:t>
              </a:r>
              <a:r>
                <a:rPr lang="fr-BE" sz="1400" b="1" i="1" dirty="0">
                  <a:solidFill>
                    <a:srgbClr val="4D4D4D"/>
                  </a:solidFill>
                  <a:latin typeface="Arial Narrow" pitchFamily="34" charset="0"/>
                </a:rPr>
                <a:t> :</a:t>
              </a:r>
              <a:r>
                <a:rPr lang="fr-BE" sz="1400" i="1" dirty="0">
                  <a:solidFill>
                    <a:srgbClr val="4D4D4D"/>
                  </a:solidFill>
                  <a:latin typeface="Arial Narrow" pitchFamily="34" charset="0"/>
                </a:rPr>
                <a:t>  patrimoine, diversité de fonctions, sécurité</a:t>
              </a:r>
              <a:endParaRPr lang="fr-FR" sz="1400" dirty="0">
                <a:solidFill>
                  <a:srgbClr val="4D4D4D"/>
                </a:solidFill>
                <a:latin typeface="Arial Narrow" pitchFamily="34" charset="0"/>
              </a:endParaRPr>
            </a:p>
          </p:txBody>
        </p:sp>
        <p:sp>
          <p:nvSpPr>
            <p:cNvPr id="35" name="Forme libre 52"/>
            <p:cNvSpPr>
              <a:spLocks/>
            </p:cNvSpPr>
            <p:nvPr/>
          </p:nvSpPr>
          <p:spPr bwMode="auto">
            <a:xfrm>
              <a:off x="2327275" y="4451493"/>
              <a:ext cx="4111625" cy="911225"/>
            </a:xfrm>
            <a:custGeom>
              <a:avLst/>
              <a:gdLst>
                <a:gd name="T0" fmla="*/ 6743 w 4538132"/>
                <a:gd name="T1" fmla="*/ 3298 h 1298222"/>
                <a:gd name="T2" fmla="*/ 47199 w 4538132"/>
                <a:gd name="T3" fmla="*/ 1708 h 1298222"/>
                <a:gd name="T4" fmla="*/ 112700 w 4538132"/>
                <a:gd name="T5" fmla="*/ 913 h 1298222"/>
                <a:gd name="T6" fmla="*/ 228290 w 4538132"/>
                <a:gd name="T7" fmla="*/ 119 h 1298222"/>
                <a:gd name="T8" fmla="*/ 299571 w 4538132"/>
                <a:gd name="T9" fmla="*/ 202 h 1298222"/>
                <a:gd name="T10" fmla="*/ 540384 w 4538132"/>
                <a:gd name="T11" fmla="*/ 662 h 1298222"/>
                <a:gd name="T12" fmla="*/ 783124 w 4538132"/>
                <a:gd name="T13" fmla="*/ 1959 h 1298222"/>
                <a:gd name="T14" fmla="*/ 973845 w 4538132"/>
                <a:gd name="T15" fmla="*/ 2879 h 1298222"/>
                <a:gd name="T16" fmla="*/ 1025861 w 4538132"/>
                <a:gd name="T17" fmla="*/ 4385 h 1298222"/>
                <a:gd name="T18" fmla="*/ 1014303 w 4538132"/>
                <a:gd name="T19" fmla="*/ 5975 h 1298222"/>
                <a:gd name="T20" fmla="*/ 946876 w 4538132"/>
                <a:gd name="T21" fmla="*/ 6184 h 1298222"/>
                <a:gd name="T22" fmla="*/ 798534 w 4538132"/>
                <a:gd name="T23" fmla="*/ 4594 h 1298222"/>
                <a:gd name="T24" fmla="*/ 646343 w 4538132"/>
                <a:gd name="T25" fmla="*/ 2796 h 1298222"/>
                <a:gd name="T26" fmla="*/ 530752 w 4538132"/>
                <a:gd name="T27" fmla="*/ 2628 h 1298222"/>
                <a:gd name="T28" fmla="*/ 363146 w 4538132"/>
                <a:gd name="T29" fmla="*/ 2544 h 1298222"/>
                <a:gd name="T30" fmla="*/ 301499 w 4538132"/>
                <a:gd name="T31" fmla="*/ 3883 h 1298222"/>
                <a:gd name="T32" fmla="*/ 247556 w 4538132"/>
                <a:gd name="T33" fmla="*/ 5264 h 1298222"/>
                <a:gd name="T34" fmla="*/ 133891 w 4538132"/>
                <a:gd name="T35" fmla="*/ 5264 h 1298222"/>
                <a:gd name="T36" fmla="*/ 39492 w 4538132"/>
                <a:gd name="T37" fmla="*/ 4594 h 1298222"/>
                <a:gd name="T38" fmla="*/ 6743 w 4538132"/>
                <a:gd name="T39" fmla="*/ 3799 h 1298222"/>
                <a:gd name="T40" fmla="*/ 6743 w 4538132"/>
                <a:gd name="T41" fmla="*/ 3298 h 1298222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4538132"/>
                <a:gd name="T64" fmla="*/ 0 h 1298222"/>
                <a:gd name="T65" fmla="*/ 4538132 w 4538132"/>
                <a:gd name="T66" fmla="*/ 1298222 h 1298222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4538132" h="1298222">
                  <a:moveTo>
                    <a:pt x="29633" y="667455"/>
                  </a:moveTo>
                  <a:cubicBezTo>
                    <a:pt x="59266" y="596899"/>
                    <a:pt x="129822" y="426155"/>
                    <a:pt x="207433" y="345722"/>
                  </a:cubicBezTo>
                  <a:cubicBezTo>
                    <a:pt x="285044" y="265289"/>
                    <a:pt x="362655" y="238477"/>
                    <a:pt x="495299" y="184855"/>
                  </a:cubicBezTo>
                  <a:cubicBezTo>
                    <a:pt x="627943" y="131233"/>
                    <a:pt x="866421" y="47978"/>
                    <a:pt x="1003299" y="23989"/>
                  </a:cubicBezTo>
                  <a:cubicBezTo>
                    <a:pt x="1140177" y="0"/>
                    <a:pt x="1316566" y="40922"/>
                    <a:pt x="1316566" y="40922"/>
                  </a:cubicBezTo>
                  <a:cubicBezTo>
                    <a:pt x="1545166" y="59266"/>
                    <a:pt x="2020710" y="74788"/>
                    <a:pt x="2374899" y="134055"/>
                  </a:cubicBezTo>
                  <a:cubicBezTo>
                    <a:pt x="2729088" y="193322"/>
                    <a:pt x="3124199" y="321733"/>
                    <a:pt x="3441699" y="396522"/>
                  </a:cubicBezTo>
                  <a:cubicBezTo>
                    <a:pt x="3759199" y="471311"/>
                    <a:pt x="4102099" y="500945"/>
                    <a:pt x="4279899" y="582789"/>
                  </a:cubicBezTo>
                  <a:cubicBezTo>
                    <a:pt x="4457699" y="664633"/>
                    <a:pt x="4478866" y="783167"/>
                    <a:pt x="4508499" y="887589"/>
                  </a:cubicBezTo>
                  <a:cubicBezTo>
                    <a:pt x="4538132" y="992011"/>
                    <a:pt x="4515555" y="1148644"/>
                    <a:pt x="4457699" y="1209322"/>
                  </a:cubicBezTo>
                  <a:cubicBezTo>
                    <a:pt x="4399844" y="1270000"/>
                    <a:pt x="4319410" y="1298222"/>
                    <a:pt x="4161366" y="1251655"/>
                  </a:cubicBezTo>
                  <a:cubicBezTo>
                    <a:pt x="4003322" y="1205088"/>
                    <a:pt x="3729566" y="1044222"/>
                    <a:pt x="3509433" y="929922"/>
                  </a:cubicBezTo>
                  <a:cubicBezTo>
                    <a:pt x="3289300" y="815622"/>
                    <a:pt x="3036710" y="632177"/>
                    <a:pt x="2840566" y="565855"/>
                  </a:cubicBezTo>
                  <a:cubicBezTo>
                    <a:pt x="2644422" y="499533"/>
                    <a:pt x="2539999" y="540456"/>
                    <a:pt x="2332566" y="531989"/>
                  </a:cubicBezTo>
                  <a:cubicBezTo>
                    <a:pt x="2125133" y="523522"/>
                    <a:pt x="1763888" y="472722"/>
                    <a:pt x="1595966" y="515055"/>
                  </a:cubicBezTo>
                  <a:cubicBezTo>
                    <a:pt x="1428044" y="557388"/>
                    <a:pt x="1409700" y="694267"/>
                    <a:pt x="1325033" y="785989"/>
                  </a:cubicBezTo>
                  <a:cubicBezTo>
                    <a:pt x="1240366" y="877711"/>
                    <a:pt x="1210733" y="1018822"/>
                    <a:pt x="1087966" y="1065389"/>
                  </a:cubicBezTo>
                  <a:cubicBezTo>
                    <a:pt x="965199" y="1111956"/>
                    <a:pt x="740833" y="1087967"/>
                    <a:pt x="588433" y="1065389"/>
                  </a:cubicBezTo>
                  <a:cubicBezTo>
                    <a:pt x="436033" y="1042811"/>
                    <a:pt x="266699" y="979311"/>
                    <a:pt x="173566" y="929922"/>
                  </a:cubicBezTo>
                  <a:cubicBezTo>
                    <a:pt x="80433" y="880533"/>
                    <a:pt x="53622" y="814211"/>
                    <a:pt x="29633" y="769055"/>
                  </a:cubicBezTo>
                  <a:cubicBezTo>
                    <a:pt x="5644" y="723900"/>
                    <a:pt x="0" y="738011"/>
                    <a:pt x="29633" y="667455"/>
                  </a:cubicBezTo>
                  <a:close/>
                </a:path>
              </a:pathLst>
            </a:custGeom>
            <a:solidFill>
              <a:srgbClr val="CC6600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fr-BE"/>
            </a:p>
          </p:txBody>
        </p:sp>
        <p:sp>
          <p:nvSpPr>
            <p:cNvPr id="36" name="Forme libre 53"/>
            <p:cNvSpPr>
              <a:spLocks/>
            </p:cNvSpPr>
            <p:nvPr/>
          </p:nvSpPr>
          <p:spPr bwMode="auto">
            <a:xfrm>
              <a:off x="6910388" y="3019568"/>
              <a:ext cx="1817687" cy="449263"/>
            </a:xfrm>
            <a:custGeom>
              <a:avLst/>
              <a:gdLst>
                <a:gd name="T0" fmla="*/ 248037 w 1887280"/>
                <a:gd name="T1" fmla="*/ 671 h 568842"/>
                <a:gd name="T2" fmla="*/ 60496 w 1887280"/>
                <a:gd name="T3" fmla="*/ 671 h 568842"/>
                <a:gd name="T4" fmla="*/ 18149 w 1887280"/>
                <a:gd name="T5" fmla="*/ 4693 h 568842"/>
                <a:gd name="T6" fmla="*/ 169391 w 1887280"/>
                <a:gd name="T7" fmla="*/ 9025 h 568842"/>
                <a:gd name="T8" fmla="*/ 526320 w 1887280"/>
                <a:gd name="T9" fmla="*/ 12738 h 568842"/>
                <a:gd name="T10" fmla="*/ 883249 w 1887280"/>
                <a:gd name="T11" fmla="*/ 16451 h 568842"/>
                <a:gd name="T12" fmla="*/ 1052638 w 1887280"/>
                <a:gd name="T13" fmla="*/ 13357 h 568842"/>
                <a:gd name="T14" fmla="*/ 1010290 w 1887280"/>
                <a:gd name="T15" fmla="*/ 8096 h 568842"/>
                <a:gd name="T16" fmla="*/ 774356 w 1887280"/>
                <a:gd name="T17" fmla="*/ 5622 h 568842"/>
                <a:gd name="T18" fmla="*/ 477922 w 1887280"/>
                <a:gd name="T19" fmla="*/ 3147 h 568842"/>
                <a:gd name="T20" fmla="*/ 248037 w 1887280"/>
                <a:gd name="T21" fmla="*/ 671 h 568842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887280"/>
                <a:gd name="T34" fmla="*/ 0 h 568842"/>
                <a:gd name="T35" fmla="*/ 1887280 w 1887280"/>
                <a:gd name="T36" fmla="*/ 568842 h 568842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887280" h="568842">
                  <a:moveTo>
                    <a:pt x="435935" y="23037"/>
                  </a:moveTo>
                  <a:cubicBezTo>
                    <a:pt x="313661" y="8860"/>
                    <a:pt x="173665" y="0"/>
                    <a:pt x="106326" y="23037"/>
                  </a:cubicBezTo>
                  <a:cubicBezTo>
                    <a:pt x="38987" y="46074"/>
                    <a:pt x="0" y="113415"/>
                    <a:pt x="31898" y="161261"/>
                  </a:cubicBezTo>
                  <a:cubicBezTo>
                    <a:pt x="63796" y="209107"/>
                    <a:pt x="148856" y="264042"/>
                    <a:pt x="297712" y="310116"/>
                  </a:cubicBezTo>
                  <a:cubicBezTo>
                    <a:pt x="446568" y="356190"/>
                    <a:pt x="925033" y="437707"/>
                    <a:pt x="925033" y="437707"/>
                  </a:cubicBezTo>
                  <a:cubicBezTo>
                    <a:pt x="1134140" y="480237"/>
                    <a:pt x="1398182" y="561754"/>
                    <a:pt x="1552354" y="565298"/>
                  </a:cubicBezTo>
                  <a:cubicBezTo>
                    <a:pt x="1706526" y="568842"/>
                    <a:pt x="1812852" y="506819"/>
                    <a:pt x="1850066" y="458972"/>
                  </a:cubicBezTo>
                  <a:cubicBezTo>
                    <a:pt x="1887280" y="411125"/>
                    <a:pt x="1857154" y="322521"/>
                    <a:pt x="1775638" y="278219"/>
                  </a:cubicBezTo>
                  <a:cubicBezTo>
                    <a:pt x="1694122" y="233917"/>
                    <a:pt x="1516912" y="221511"/>
                    <a:pt x="1360968" y="193158"/>
                  </a:cubicBezTo>
                  <a:cubicBezTo>
                    <a:pt x="1205024" y="164805"/>
                    <a:pt x="988829" y="136452"/>
                    <a:pt x="839973" y="108098"/>
                  </a:cubicBezTo>
                  <a:cubicBezTo>
                    <a:pt x="691117" y="79745"/>
                    <a:pt x="558209" y="37214"/>
                    <a:pt x="435935" y="23037"/>
                  </a:cubicBezTo>
                  <a:close/>
                </a:path>
              </a:pathLst>
            </a:custGeom>
            <a:solidFill>
              <a:srgbClr val="CC6600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fr-BE"/>
            </a:p>
          </p:txBody>
        </p:sp>
        <p:sp>
          <p:nvSpPr>
            <p:cNvPr id="37" name="Forme libre 54"/>
            <p:cNvSpPr>
              <a:spLocks/>
            </p:cNvSpPr>
            <p:nvPr/>
          </p:nvSpPr>
          <p:spPr bwMode="auto">
            <a:xfrm>
              <a:off x="5094288" y="2541731"/>
              <a:ext cx="1965325" cy="3097212"/>
            </a:xfrm>
            <a:custGeom>
              <a:avLst/>
              <a:gdLst>
                <a:gd name="T0" fmla="*/ 903983 w 2041452"/>
                <a:gd name="T1" fmla="*/ 10712 h 3911009"/>
                <a:gd name="T2" fmla="*/ 849863 w 2041452"/>
                <a:gd name="T3" fmla="*/ 29029 h 3911009"/>
                <a:gd name="T4" fmla="*/ 741625 w 2041452"/>
                <a:gd name="T5" fmla="*/ 38026 h 3911009"/>
                <a:gd name="T6" fmla="*/ 452994 w 2041452"/>
                <a:gd name="T7" fmla="*/ 36098 h 3911009"/>
                <a:gd name="T8" fmla="*/ 194425 w 2041452"/>
                <a:gd name="T9" fmla="*/ 36740 h 3911009"/>
                <a:gd name="T10" fmla="*/ 62136 w 2041452"/>
                <a:gd name="T11" fmla="*/ 55379 h 3911009"/>
                <a:gd name="T12" fmla="*/ 567243 w 2041452"/>
                <a:gd name="T13" fmla="*/ 79480 h 3911009"/>
                <a:gd name="T14" fmla="*/ 681493 w 2041452"/>
                <a:gd name="T15" fmla="*/ 87834 h 3911009"/>
                <a:gd name="T16" fmla="*/ 777705 w 2041452"/>
                <a:gd name="T17" fmla="*/ 101653 h 3911009"/>
                <a:gd name="T18" fmla="*/ 663454 w 2041452"/>
                <a:gd name="T19" fmla="*/ 106152 h 3911009"/>
                <a:gd name="T20" fmla="*/ 422926 w 2041452"/>
                <a:gd name="T21" fmla="*/ 107437 h 3911009"/>
                <a:gd name="T22" fmla="*/ 398875 w 2041452"/>
                <a:gd name="T23" fmla="*/ 116113 h 3911009"/>
                <a:gd name="T24" fmla="*/ 831822 w 2041452"/>
                <a:gd name="T25" fmla="*/ 117077 h 3911009"/>
                <a:gd name="T26" fmla="*/ 988165 w 2041452"/>
                <a:gd name="T27" fmla="*/ 109365 h 3911009"/>
                <a:gd name="T28" fmla="*/ 1006205 w 2041452"/>
                <a:gd name="T29" fmla="*/ 101010 h 3911009"/>
                <a:gd name="T30" fmla="*/ 922020 w 2041452"/>
                <a:gd name="T31" fmla="*/ 92976 h 3911009"/>
                <a:gd name="T32" fmla="*/ 885942 w 2041452"/>
                <a:gd name="T33" fmla="*/ 84943 h 3911009"/>
                <a:gd name="T34" fmla="*/ 1006205 w 2041452"/>
                <a:gd name="T35" fmla="*/ 78516 h 3911009"/>
                <a:gd name="T36" fmla="*/ 1078363 w 2041452"/>
                <a:gd name="T37" fmla="*/ 64377 h 3911009"/>
                <a:gd name="T38" fmla="*/ 1066335 w 2041452"/>
                <a:gd name="T39" fmla="*/ 52487 h 3911009"/>
                <a:gd name="T40" fmla="*/ 916007 w 2041452"/>
                <a:gd name="T41" fmla="*/ 47988 h 3911009"/>
                <a:gd name="T42" fmla="*/ 952086 w 2041452"/>
                <a:gd name="T43" fmla="*/ 42846 h 3911009"/>
                <a:gd name="T44" fmla="*/ 1060322 w 2041452"/>
                <a:gd name="T45" fmla="*/ 34813 h 3911009"/>
                <a:gd name="T46" fmla="*/ 1126468 w 2041452"/>
                <a:gd name="T47" fmla="*/ 5249 h 3911009"/>
                <a:gd name="T48" fmla="*/ 891957 w 2041452"/>
                <a:gd name="T49" fmla="*/ 3321 h 3911009"/>
                <a:gd name="T50" fmla="*/ 903983 w 2041452"/>
                <a:gd name="T51" fmla="*/ 10712 h 3911009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041452"/>
                <a:gd name="T79" fmla="*/ 0 h 3911009"/>
                <a:gd name="T80" fmla="*/ 2041452 w 2041452"/>
                <a:gd name="T81" fmla="*/ 3911009 h 3911009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041452" h="3911009">
                  <a:moveTo>
                    <a:pt x="1598429" y="354419"/>
                  </a:moveTo>
                  <a:cubicBezTo>
                    <a:pt x="1586025" y="496186"/>
                    <a:pt x="1550583" y="809847"/>
                    <a:pt x="1502736" y="960475"/>
                  </a:cubicBezTo>
                  <a:cubicBezTo>
                    <a:pt x="1454889" y="1111103"/>
                    <a:pt x="1428307" y="1219200"/>
                    <a:pt x="1311349" y="1258186"/>
                  </a:cubicBezTo>
                  <a:cubicBezTo>
                    <a:pt x="1194391" y="1297172"/>
                    <a:pt x="962247" y="1201479"/>
                    <a:pt x="800987" y="1194391"/>
                  </a:cubicBezTo>
                  <a:cubicBezTo>
                    <a:pt x="639727" y="1187303"/>
                    <a:pt x="458973" y="1109331"/>
                    <a:pt x="343787" y="1215656"/>
                  </a:cubicBezTo>
                  <a:cubicBezTo>
                    <a:pt x="228601" y="1321981"/>
                    <a:pt x="0" y="1596656"/>
                    <a:pt x="109870" y="1832344"/>
                  </a:cubicBezTo>
                  <a:cubicBezTo>
                    <a:pt x="219740" y="2068032"/>
                    <a:pt x="820479" y="2450805"/>
                    <a:pt x="1003005" y="2629786"/>
                  </a:cubicBezTo>
                  <a:cubicBezTo>
                    <a:pt x="1185531" y="2808768"/>
                    <a:pt x="1143001" y="2783959"/>
                    <a:pt x="1205024" y="2906233"/>
                  </a:cubicBezTo>
                  <a:cubicBezTo>
                    <a:pt x="1267047" y="3028507"/>
                    <a:pt x="1380461" y="3262424"/>
                    <a:pt x="1375145" y="3363433"/>
                  </a:cubicBezTo>
                  <a:cubicBezTo>
                    <a:pt x="1369829" y="3464442"/>
                    <a:pt x="1277680" y="3480390"/>
                    <a:pt x="1173126" y="3512288"/>
                  </a:cubicBezTo>
                  <a:cubicBezTo>
                    <a:pt x="1068572" y="3544186"/>
                    <a:pt x="825796" y="3499884"/>
                    <a:pt x="747824" y="3554819"/>
                  </a:cubicBezTo>
                  <a:cubicBezTo>
                    <a:pt x="669852" y="3609754"/>
                    <a:pt x="584792" y="3788735"/>
                    <a:pt x="705294" y="3841898"/>
                  </a:cubicBezTo>
                  <a:cubicBezTo>
                    <a:pt x="825796" y="3895061"/>
                    <a:pt x="1297173" y="3911009"/>
                    <a:pt x="1470838" y="3873795"/>
                  </a:cubicBezTo>
                  <a:cubicBezTo>
                    <a:pt x="1644503" y="3836581"/>
                    <a:pt x="1695893" y="3707219"/>
                    <a:pt x="1747284" y="3618614"/>
                  </a:cubicBezTo>
                  <a:cubicBezTo>
                    <a:pt x="1798675" y="3530010"/>
                    <a:pt x="1798675" y="3432545"/>
                    <a:pt x="1779182" y="3342168"/>
                  </a:cubicBezTo>
                  <a:cubicBezTo>
                    <a:pt x="1759689" y="3251791"/>
                    <a:pt x="1665768" y="3164959"/>
                    <a:pt x="1630326" y="3076354"/>
                  </a:cubicBezTo>
                  <a:cubicBezTo>
                    <a:pt x="1594884" y="2987749"/>
                    <a:pt x="1541722" y="2890284"/>
                    <a:pt x="1566531" y="2810540"/>
                  </a:cubicBezTo>
                  <a:cubicBezTo>
                    <a:pt x="1591340" y="2730796"/>
                    <a:pt x="1722475" y="2711302"/>
                    <a:pt x="1779182" y="2597888"/>
                  </a:cubicBezTo>
                  <a:cubicBezTo>
                    <a:pt x="1835889" y="2484474"/>
                    <a:pt x="1889052" y="2273595"/>
                    <a:pt x="1906773" y="2130056"/>
                  </a:cubicBezTo>
                  <a:cubicBezTo>
                    <a:pt x="1924494" y="1986517"/>
                    <a:pt x="1933354" y="1827028"/>
                    <a:pt x="1885508" y="1736651"/>
                  </a:cubicBezTo>
                  <a:cubicBezTo>
                    <a:pt x="1837662" y="1646274"/>
                    <a:pt x="1653364" y="1640958"/>
                    <a:pt x="1619694" y="1587795"/>
                  </a:cubicBezTo>
                  <a:cubicBezTo>
                    <a:pt x="1586024" y="1534632"/>
                    <a:pt x="1640959" y="1490331"/>
                    <a:pt x="1683489" y="1417675"/>
                  </a:cubicBezTo>
                  <a:cubicBezTo>
                    <a:pt x="1726019" y="1345019"/>
                    <a:pt x="1823484" y="1359196"/>
                    <a:pt x="1874875" y="1151861"/>
                  </a:cubicBezTo>
                  <a:cubicBezTo>
                    <a:pt x="1926266" y="944526"/>
                    <a:pt x="2041452" y="347330"/>
                    <a:pt x="1991833" y="173665"/>
                  </a:cubicBezTo>
                  <a:cubicBezTo>
                    <a:pt x="1942214" y="0"/>
                    <a:pt x="1644503" y="77972"/>
                    <a:pt x="1577163" y="109870"/>
                  </a:cubicBezTo>
                  <a:cubicBezTo>
                    <a:pt x="1509824" y="141768"/>
                    <a:pt x="1610833" y="212652"/>
                    <a:pt x="1598429" y="354419"/>
                  </a:cubicBezTo>
                  <a:close/>
                </a:path>
              </a:pathLst>
            </a:custGeom>
            <a:solidFill>
              <a:srgbClr val="33CCCC">
                <a:alpha val="39999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fr-BE"/>
            </a:p>
          </p:txBody>
        </p:sp>
        <p:sp>
          <p:nvSpPr>
            <p:cNvPr id="38" name="Text Box 62"/>
            <p:cNvSpPr txBox="1">
              <a:spLocks noChangeArrowheads="1"/>
            </p:cNvSpPr>
            <p:nvPr/>
          </p:nvSpPr>
          <p:spPr bwMode="auto">
            <a:xfrm>
              <a:off x="5295900" y="1808306"/>
              <a:ext cx="1641475" cy="9540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BE" sz="1400" b="1" i="1">
                  <a:solidFill>
                    <a:srgbClr val="4D4D4D"/>
                  </a:solidFill>
                  <a:latin typeface="Arial Narrow" pitchFamily="34" charset="0"/>
                </a:rPr>
                <a:t>Profondeville :</a:t>
              </a:r>
              <a: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  <a:t> </a:t>
              </a:r>
              <a:b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</a:br>
              <a: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  <a:t>pôle communal, tourisme, patrimoine</a:t>
              </a:r>
              <a:b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</a:br>
              <a:endParaRPr lang="fr-FR" sz="1400">
                <a:solidFill>
                  <a:srgbClr val="4D4D4D"/>
                </a:solidFill>
                <a:latin typeface="Arial Narrow" pitchFamily="34" charset="0"/>
                <a:sym typeface="Wingdings" pitchFamily="2" charset="2"/>
              </a:endParaRPr>
            </a:p>
          </p:txBody>
        </p:sp>
        <p:sp>
          <p:nvSpPr>
            <p:cNvPr id="39" name="Oval 26"/>
            <p:cNvSpPr>
              <a:spLocks noChangeArrowheads="1"/>
            </p:cNvSpPr>
            <p:nvPr/>
          </p:nvSpPr>
          <p:spPr bwMode="auto">
            <a:xfrm>
              <a:off x="6100763" y="3740293"/>
              <a:ext cx="276225" cy="27622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33CC">
                    <a:alpha val="79999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" name="Forme libre 51"/>
            <p:cNvSpPr>
              <a:spLocks/>
            </p:cNvSpPr>
            <p:nvPr/>
          </p:nvSpPr>
          <p:spPr bwMode="auto">
            <a:xfrm>
              <a:off x="506413" y="1763856"/>
              <a:ext cx="4459287" cy="2401887"/>
            </a:xfrm>
            <a:custGeom>
              <a:avLst/>
              <a:gdLst>
                <a:gd name="T0" fmla="*/ 1711 w 5096739"/>
                <a:gd name="T1" fmla="*/ 173840 h 2890346"/>
                <a:gd name="T2" fmla="*/ 21105 w 5096739"/>
                <a:gd name="T3" fmla="*/ 143275 h 2890346"/>
                <a:gd name="T4" fmla="*/ 116931 w 5096739"/>
                <a:gd name="T5" fmla="*/ 106914 h 2890346"/>
                <a:gd name="T6" fmla="*/ 210477 w 5096739"/>
                <a:gd name="T7" fmla="*/ 93212 h 2890346"/>
                <a:gd name="T8" fmla="*/ 335962 w 5096739"/>
                <a:gd name="T9" fmla="*/ 88996 h 2890346"/>
                <a:gd name="T10" fmla="*/ 450042 w 5096739"/>
                <a:gd name="T11" fmla="*/ 48946 h 2890346"/>
                <a:gd name="T12" fmla="*/ 542445 w 5096739"/>
                <a:gd name="T13" fmla="*/ 10476 h 2890346"/>
                <a:gd name="T14" fmla="*/ 597202 w 5096739"/>
                <a:gd name="T15" fmla="*/ 1517 h 2890346"/>
                <a:gd name="T16" fmla="*/ 659539 w 5096739"/>
                <a:gd name="T17" fmla="*/ 19580 h 2890346"/>
                <a:gd name="T18" fmla="*/ 666633 w 5096739"/>
                <a:gd name="T19" fmla="*/ 55964 h 2890346"/>
                <a:gd name="T20" fmla="*/ 672495 w 5096739"/>
                <a:gd name="T21" fmla="*/ 99008 h 2890346"/>
                <a:gd name="T22" fmla="*/ 581232 w 5096739"/>
                <a:gd name="T23" fmla="*/ 133790 h 2890346"/>
                <a:gd name="T24" fmla="*/ 532178 w 5096739"/>
                <a:gd name="T25" fmla="*/ 146438 h 2890346"/>
                <a:gd name="T26" fmla="*/ 445477 w 5096739"/>
                <a:gd name="T27" fmla="*/ 138005 h 2890346"/>
                <a:gd name="T28" fmla="*/ 312006 w 5096739"/>
                <a:gd name="T29" fmla="*/ 160138 h 2890346"/>
                <a:gd name="T30" fmla="*/ 152295 w 5096739"/>
                <a:gd name="T31" fmla="*/ 172259 h 2890346"/>
                <a:gd name="T32" fmla="*/ 31371 w 5096739"/>
                <a:gd name="T33" fmla="*/ 179637 h 2890346"/>
                <a:gd name="T34" fmla="*/ 1711 w 5096739"/>
                <a:gd name="T35" fmla="*/ 173840 h 289034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5096739"/>
                <a:gd name="T55" fmla="*/ 0 h 2890346"/>
                <a:gd name="T56" fmla="*/ 5096739 w 5096739"/>
                <a:gd name="T57" fmla="*/ 2890346 h 2890346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5096739" h="2890346">
                  <a:moveTo>
                    <a:pt x="12700" y="2792979"/>
                  </a:moveTo>
                  <a:cubicBezTo>
                    <a:pt x="0" y="2695612"/>
                    <a:pt x="14111" y="2481123"/>
                    <a:pt x="156633" y="2301912"/>
                  </a:cubicBezTo>
                  <a:cubicBezTo>
                    <a:pt x="299155" y="2122701"/>
                    <a:pt x="633589" y="1851767"/>
                    <a:pt x="867833" y="1717712"/>
                  </a:cubicBezTo>
                  <a:cubicBezTo>
                    <a:pt x="1102077" y="1583657"/>
                    <a:pt x="1291167" y="1545557"/>
                    <a:pt x="1562100" y="1497579"/>
                  </a:cubicBezTo>
                  <a:cubicBezTo>
                    <a:pt x="1833033" y="1449601"/>
                    <a:pt x="2197100" y="1548378"/>
                    <a:pt x="2493433" y="1429845"/>
                  </a:cubicBezTo>
                  <a:cubicBezTo>
                    <a:pt x="2789766" y="1311312"/>
                    <a:pt x="3084689" y="996635"/>
                    <a:pt x="3340100" y="786379"/>
                  </a:cubicBezTo>
                  <a:cubicBezTo>
                    <a:pt x="3595511" y="576124"/>
                    <a:pt x="3843867" y="295312"/>
                    <a:pt x="4025900" y="168312"/>
                  </a:cubicBezTo>
                  <a:cubicBezTo>
                    <a:pt x="4207933" y="41312"/>
                    <a:pt x="4287459" y="0"/>
                    <a:pt x="4432300" y="24379"/>
                  </a:cubicBezTo>
                  <a:cubicBezTo>
                    <a:pt x="4577141" y="48758"/>
                    <a:pt x="4809065" y="168791"/>
                    <a:pt x="4894948" y="314586"/>
                  </a:cubicBezTo>
                  <a:cubicBezTo>
                    <a:pt x="4980831" y="460381"/>
                    <a:pt x="4931574" y="686459"/>
                    <a:pt x="4947599" y="899147"/>
                  </a:cubicBezTo>
                  <a:cubicBezTo>
                    <a:pt x="4963624" y="1111835"/>
                    <a:pt x="5096739" y="1382318"/>
                    <a:pt x="4991100" y="1590712"/>
                  </a:cubicBezTo>
                  <a:cubicBezTo>
                    <a:pt x="4885461" y="1799106"/>
                    <a:pt x="4487334" y="2022512"/>
                    <a:pt x="4313767" y="2149512"/>
                  </a:cubicBezTo>
                  <a:cubicBezTo>
                    <a:pt x="4140200" y="2276512"/>
                    <a:pt x="4117622" y="2341423"/>
                    <a:pt x="3949700" y="2352712"/>
                  </a:cubicBezTo>
                  <a:cubicBezTo>
                    <a:pt x="3781778" y="2364001"/>
                    <a:pt x="3578577" y="2180556"/>
                    <a:pt x="3306233" y="2217245"/>
                  </a:cubicBezTo>
                  <a:cubicBezTo>
                    <a:pt x="3033889" y="2253934"/>
                    <a:pt x="2678289" y="2481123"/>
                    <a:pt x="2315633" y="2572845"/>
                  </a:cubicBezTo>
                  <a:cubicBezTo>
                    <a:pt x="1952978" y="2664567"/>
                    <a:pt x="1477433" y="2715368"/>
                    <a:pt x="1130300" y="2767579"/>
                  </a:cubicBezTo>
                  <a:cubicBezTo>
                    <a:pt x="783167" y="2819790"/>
                    <a:pt x="416277" y="2881879"/>
                    <a:pt x="232833" y="2886112"/>
                  </a:cubicBezTo>
                  <a:cubicBezTo>
                    <a:pt x="49389" y="2890345"/>
                    <a:pt x="25400" y="2890346"/>
                    <a:pt x="12700" y="2792979"/>
                  </a:cubicBezTo>
                  <a:close/>
                </a:path>
              </a:pathLst>
            </a:custGeom>
            <a:solidFill>
              <a:schemeClr val="folHlink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endParaRPr lang="fr-BE"/>
            </a:p>
          </p:txBody>
        </p:sp>
        <p:sp>
          <p:nvSpPr>
            <p:cNvPr id="41" name="Oval 27"/>
            <p:cNvSpPr>
              <a:spLocks noChangeArrowheads="1"/>
            </p:cNvSpPr>
            <p:nvPr/>
          </p:nvSpPr>
          <p:spPr bwMode="auto">
            <a:xfrm>
              <a:off x="4164013" y="3043381"/>
              <a:ext cx="179387" cy="17938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CCCC">
                    <a:alpha val="7000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" name="Oval 29"/>
            <p:cNvSpPr>
              <a:spLocks noChangeArrowheads="1"/>
            </p:cNvSpPr>
            <p:nvPr/>
          </p:nvSpPr>
          <p:spPr bwMode="auto">
            <a:xfrm>
              <a:off x="2063750" y="3837131"/>
              <a:ext cx="179388" cy="179387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CCCC">
                    <a:alpha val="7000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" name="Freeform 42"/>
            <p:cNvSpPr>
              <a:spLocks/>
            </p:cNvSpPr>
            <p:nvPr/>
          </p:nvSpPr>
          <p:spPr bwMode="auto">
            <a:xfrm rot="-2488283">
              <a:off x="3101975" y="2846531"/>
              <a:ext cx="1546225" cy="127000"/>
            </a:xfrm>
            <a:custGeom>
              <a:avLst/>
              <a:gdLst>
                <a:gd name="T0" fmla="*/ 0 w 974"/>
                <a:gd name="T1" fmla="*/ 0 h 80"/>
                <a:gd name="T2" fmla="*/ 2147483647 w 974"/>
                <a:gd name="T3" fmla="*/ 2147483647 h 80"/>
                <a:gd name="T4" fmla="*/ 2147483647 w 974"/>
                <a:gd name="T5" fmla="*/ 2147483647 h 80"/>
                <a:gd name="T6" fmla="*/ 2147483647 w 974"/>
                <a:gd name="T7" fmla="*/ 2147483647 h 80"/>
                <a:gd name="T8" fmla="*/ 2147483647 w 974"/>
                <a:gd name="T9" fmla="*/ 2147483647 h 8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74"/>
                <a:gd name="T16" fmla="*/ 0 h 80"/>
                <a:gd name="T17" fmla="*/ 974 w 974"/>
                <a:gd name="T18" fmla="*/ 80 h 8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74" h="80">
                  <a:moveTo>
                    <a:pt x="0" y="0"/>
                  </a:moveTo>
                  <a:cubicBezTo>
                    <a:pt x="45" y="6"/>
                    <a:pt x="168" y="31"/>
                    <a:pt x="270" y="38"/>
                  </a:cubicBezTo>
                  <a:cubicBezTo>
                    <a:pt x="372" y="45"/>
                    <a:pt x="522" y="38"/>
                    <a:pt x="614" y="42"/>
                  </a:cubicBezTo>
                  <a:cubicBezTo>
                    <a:pt x="706" y="46"/>
                    <a:pt x="764" y="54"/>
                    <a:pt x="824" y="60"/>
                  </a:cubicBezTo>
                  <a:cubicBezTo>
                    <a:pt x="884" y="66"/>
                    <a:pt x="943" y="76"/>
                    <a:pt x="974" y="80"/>
                  </a:cubicBezTo>
                </a:path>
              </a:pathLst>
            </a:custGeom>
            <a:noFill/>
            <a:ln w="25400" cap="flat">
              <a:solidFill>
                <a:srgbClr val="FF33CC"/>
              </a:solidFill>
              <a:prstDash val="sysDot"/>
              <a:round/>
              <a:headEnd type="arrow" w="med" len="med"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4" name="Oval 28"/>
            <p:cNvSpPr>
              <a:spLocks noChangeArrowheads="1"/>
            </p:cNvSpPr>
            <p:nvPr/>
          </p:nvSpPr>
          <p:spPr bwMode="auto">
            <a:xfrm rot="-2351413">
              <a:off x="3475038" y="2897331"/>
              <a:ext cx="738187" cy="104775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FF33CC">
                    <a:alpha val="7000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" name="Freeform 37"/>
            <p:cNvSpPr>
              <a:spLocks/>
            </p:cNvSpPr>
            <p:nvPr/>
          </p:nvSpPr>
          <p:spPr bwMode="auto">
            <a:xfrm>
              <a:off x="3824288" y="3257693"/>
              <a:ext cx="333375" cy="233363"/>
            </a:xfrm>
            <a:custGeom>
              <a:avLst/>
              <a:gdLst>
                <a:gd name="T0" fmla="*/ 0 w 210"/>
                <a:gd name="T1" fmla="*/ 2147483647 h 147"/>
                <a:gd name="T2" fmla="*/ 2147483647 w 210"/>
                <a:gd name="T3" fmla="*/ 2147483647 h 147"/>
                <a:gd name="T4" fmla="*/ 2147483647 w 210"/>
                <a:gd name="T5" fmla="*/ 0 h 147"/>
                <a:gd name="T6" fmla="*/ 0 60000 65536"/>
                <a:gd name="T7" fmla="*/ 0 60000 65536"/>
                <a:gd name="T8" fmla="*/ 0 60000 65536"/>
                <a:gd name="T9" fmla="*/ 0 w 210"/>
                <a:gd name="T10" fmla="*/ 0 h 147"/>
                <a:gd name="T11" fmla="*/ 210 w 210"/>
                <a:gd name="T12" fmla="*/ 147 h 14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0" h="147">
                  <a:moveTo>
                    <a:pt x="0" y="147"/>
                  </a:moveTo>
                  <a:cubicBezTo>
                    <a:pt x="33" y="108"/>
                    <a:pt x="67" y="69"/>
                    <a:pt x="102" y="45"/>
                  </a:cubicBezTo>
                  <a:cubicBezTo>
                    <a:pt x="137" y="21"/>
                    <a:pt x="192" y="7"/>
                    <a:pt x="210" y="0"/>
                  </a:cubicBezTo>
                </a:path>
              </a:pathLst>
            </a:custGeom>
            <a:noFill/>
            <a:ln w="19050">
              <a:solidFill>
                <a:srgbClr val="99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6" name="Freeform 38"/>
            <p:cNvSpPr>
              <a:spLocks/>
            </p:cNvSpPr>
            <p:nvPr/>
          </p:nvSpPr>
          <p:spPr bwMode="auto">
            <a:xfrm>
              <a:off x="4367213" y="3152918"/>
              <a:ext cx="671512" cy="128588"/>
            </a:xfrm>
            <a:custGeom>
              <a:avLst/>
              <a:gdLst>
                <a:gd name="T0" fmla="*/ 2147483647 w 423"/>
                <a:gd name="T1" fmla="*/ 2147483647 h 81"/>
                <a:gd name="T2" fmla="*/ 2147483647 w 423"/>
                <a:gd name="T3" fmla="*/ 2147483647 h 81"/>
                <a:gd name="T4" fmla="*/ 2147483647 w 423"/>
                <a:gd name="T5" fmla="*/ 2147483647 h 81"/>
                <a:gd name="T6" fmla="*/ 0 w 423"/>
                <a:gd name="T7" fmla="*/ 0 h 81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423"/>
                <a:gd name="T13" fmla="*/ 0 h 81"/>
                <a:gd name="T14" fmla="*/ 423 w 423"/>
                <a:gd name="T15" fmla="*/ 81 h 81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423" h="81">
                  <a:moveTo>
                    <a:pt x="423" y="60"/>
                  </a:moveTo>
                  <a:cubicBezTo>
                    <a:pt x="373" y="50"/>
                    <a:pt x="318" y="37"/>
                    <a:pt x="270" y="39"/>
                  </a:cubicBezTo>
                  <a:cubicBezTo>
                    <a:pt x="222" y="41"/>
                    <a:pt x="180" y="81"/>
                    <a:pt x="135" y="75"/>
                  </a:cubicBezTo>
                  <a:cubicBezTo>
                    <a:pt x="90" y="69"/>
                    <a:pt x="28" y="16"/>
                    <a:pt x="0" y="0"/>
                  </a:cubicBezTo>
                </a:path>
              </a:pathLst>
            </a:custGeom>
            <a:noFill/>
            <a:ln w="22225">
              <a:solidFill>
                <a:srgbClr val="99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7" name="Freeform 39"/>
            <p:cNvSpPr>
              <a:spLocks/>
            </p:cNvSpPr>
            <p:nvPr/>
          </p:nvSpPr>
          <p:spPr bwMode="auto">
            <a:xfrm>
              <a:off x="4295775" y="3338656"/>
              <a:ext cx="438150" cy="238125"/>
            </a:xfrm>
            <a:custGeom>
              <a:avLst/>
              <a:gdLst>
                <a:gd name="T0" fmla="*/ 2147483647 w 276"/>
                <a:gd name="T1" fmla="*/ 2147483647 h 150"/>
                <a:gd name="T2" fmla="*/ 2147483647 w 276"/>
                <a:gd name="T3" fmla="*/ 2147483647 h 150"/>
                <a:gd name="T4" fmla="*/ 2147483647 w 276"/>
                <a:gd name="T5" fmla="*/ 2147483647 h 150"/>
                <a:gd name="T6" fmla="*/ 0 w 276"/>
                <a:gd name="T7" fmla="*/ 0 h 15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76"/>
                <a:gd name="T13" fmla="*/ 0 h 150"/>
                <a:gd name="T14" fmla="*/ 276 w 276"/>
                <a:gd name="T15" fmla="*/ 150 h 15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76" h="150">
                  <a:moveTo>
                    <a:pt x="276" y="150"/>
                  </a:moveTo>
                  <a:cubicBezTo>
                    <a:pt x="267" y="142"/>
                    <a:pt x="246" y="107"/>
                    <a:pt x="219" y="99"/>
                  </a:cubicBezTo>
                  <a:cubicBezTo>
                    <a:pt x="192" y="91"/>
                    <a:pt x="151" y="119"/>
                    <a:pt x="114" y="102"/>
                  </a:cubicBezTo>
                  <a:cubicBezTo>
                    <a:pt x="77" y="85"/>
                    <a:pt x="24" y="21"/>
                    <a:pt x="0" y="0"/>
                  </a:cubicBezTo>
                </a:path>
              </a:pathLst>
            </a:custGeom>
            <a:noFill/>
            <a:ln w="22225">
              <a:solidFill>
                <a:srgbClr val="99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8" name="Freeform 41"/>
            <p:cNvSpPr>
              <a:spLocks/>
            </p:cNvSpPr>
            <p:nvPr/>
          </p:nvSpPr>
          <p:spPr bwMode="auto">
            <a:xfrm>
              <a:off x="3741738" y="2902093"/>
              <a:ext cx="355600" cy="236538"/>
            </a:xfrm>
            <a:custGeom>
              <a:avLst/>
              <a:gdLst>
                <a:gd name="T0" fmla="*/ 2147483647 w 224"/>
                <a:gd name="T1" fmla="*/ 0 h 149"/>
                <a:gd name="T2" fmla="*/ 2147483647 w 224"/>
                <a:gd name="T3" fmla="*/ 2147483647 h 149"/>
                <a:gd name="T4" fmla="*/ 2147483647 w 224"/>
                <a:gd name="T5" fmla="*/ 2147483647 h 149"/>
                <a:gd name="T6" fmla="*/ 0 60000 65536"/>
                <a:gd name="T7" fmla="*/ 0 60000 65536"/>
                <a:gd name="T8" fmla="*/ 0 60000 65536"/>
                <a:gd name="T9" fmla="*/ 0 w 224"/>
                <a:gd name="T10" fmla="*/ 0 h 149"/>
                <a:gd name="T11" fmla="*/ 224 w 224"/>
                <a:gd name="T12" fmla="*/ 149 h 14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24" h="149">
                  <a:moveTo>
                    <a:pt x="123" y="0"/>
                  </a:moveTo>
                  <a:cubicBezTo>
                    <a:pt x="106" y="15"/>
                    <a:pt x="0" y="67"/>
                    <a:pt x="17" y="91"/>
                  </a:cubicBezTo>
                  <a:cubicBezTo>
                    <a:pt x="41" y="149"/>
                    <a:pt x="181" y="133"/>
                    <a:pt x="224" y="144"/>
                  </a:cubicBezTo>
                </a:path>
              </a:pathLst>
            </a:custGeom>
            <a:noFill/>
            <a:ln w="22225">
              <a:solidFill>
                <a:srgbClr val="99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49" name="Freeform 40"/>
            <p:cNvSpPr>
              <a:spLocks/>
            </p:cNvSpPr>
            <p:nvPr/>
          </p:nvSpPr>
          <p:spPr bwMode="auto">
            <a:xfrm>
              <a:off x="4368800" y="2905268"/>
              <a:ext cx="369888" cy="125413"/>
            </a:xfrm>
            <a:custGeom>
              <a:avLst/>
              <a:gdLst>
                <a:gd name="T0" fmla="*/ 2147483647 w 233"/>
                <a:gd name="T1" fmla="*/ 2147483647 h 79"/>
                <a:gd name="T2" fmla="*/ 2147483647 w 233"/>
                <a:gd name="T3" fmla="*/ 2147483647 h 79"/>
                <a:gd name="T4" fmla="*/ 0 w 233"/>
                <a:gd name="T5" fmla="*/ 2147483647 h 79"/>
                <a:gd name="T6" fmla="*/ 0 60000 65536"/>
                <a:gd name="T7" fmla="*/ 0 60000 65536"/>
                <a:gd name="T8" fmla="*/ 0 60000 65536"/>
                <a:gd name="T9" fmla="*/ 0 w 233"/>
                <a:gd name="T10" fmla="*/ 0 h 79"/>
                <a:gd name="T11" fmla="*/ 233 w 233"/>
                <a:gd name="T12" fmla="*/ 79 h 79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33" h="79">
                  <a:moveTo>
                    <a:pt x="233" y="6"/>
                  </a:moveTo>
                  <a:cubicBezTo>
                    <a:pt x="215" y="7"/>
                    <a:pt x="161" y="0"/>
                    <a:pt x="122" y="12"/>
                  </a:cubicBezTo>
                  <a:cubicBezTo>
                    <a:pt x="83" y="24"/>
                    <a:pt x="26" y="65"/>
                    <a:pt x="0" y="79"/>
                  </a:cubicBezTo>
                </a:path>
              </a:pathLst>
            </a:custGeom>
            <a:noFill/>
            <a:ln w="22225">
              <a:solidFill>
                <a:srgbClr val="99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0" name="Text Box 24"/>
            <p:cNvSpPr txBox="1">
              <a:spLocks noChangeArrowheads="1"/>
            </p:cNvSpPr>
            <p:nvPr/>
          </p:nvSpPr>
          <p:spPr bwMode="auto">
            <a:xfrm>
              <a:off x="6592888" y="4502293"/>
              <a:ext cx="6350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defTabSz="957263">
                <a:spcBef>
                  <a:spcPct val="50000"/>
                </a:spcBef>
                <a:defRPr/>
              </a:pPr>
              <a:r>
                <a:rPr lang="fr-BE" b="1" dirty="0">
                  <a:solidFill>
                    <a:srgbClr val="99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G</a:t>
              </a:r>
              <a:r>
                <a:rPr lang="fr-BE" sz="1000" b="1" dirty="0">
                  <a:solidFill>
                    <a:srgbClr val="99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Verdana" pitchFamily="34" charset="0"/>
                </a:rPr>
                <a:t>are</a:t>
              </a:r>
              <a:endParaRPr lang="fr-FR" sz="1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endParaRPr>
            </a:p>
          </p:txBody>
        </p:sp>
        <p:sp>
          <p:nvSpPr>
            <p:cNvPr id="51" name="Oval 25"/>
            <p:cNvSpPr>
              <a:spLocks noChangeArrowheads="1"/>
            </p:cNvSpPr>
            <p:nvPr/>
          </p:nvSpPr>
          <p:spPr bwMode="auto">
            <a:xfrm>
              <a:off x="6524625" y="4429268"/>
              <a:ext cx="144463" cy="144463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A50021">
                    <a:alpha val="7000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2" name="Oval 30"/>
            <p:cNvSpPr>
              <a:spLocks noChangeArrowheads="1"/>
            </p:cNvSpPr>
            <p:nvPr/>
          </p:nvSpPr>
          <p:spPr bwMode="auto">
            <a:xfrm>
              <a:off x="7442200" y="3651393"/>
              <a:ext cx="179388" cy="17938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CCCC">
                    <a:alpha val="70000"/>
                  </a:srgbClr>
                </a:gs>
              </a:gsLst>
              <a:path path="shape">
                <a:fillToRect l="50000" t="50000" r="50000" b="5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3" name="Forme libre 67"/>
            <p:cNvSpPr>
              <a:spLocks/>
            </p:cNvSpPr>
            <p:nvPr/>
          </p:nvSpPr>
          <p:spPr bwMode="auto">
            <a:xfrm>
              <a:off x="6211888" y="4665806"/>
              <a:ext cx="315912" cy="669925"/>
            </a:xfrm>
            <a:custGeom>
              <a:avLst/>
              <a:gdLst>
                <a:gd name="T0" fmla="*/ 213608 w 315432"/>
                <a:gd name="T1" fmla="*/ 670887 h 669851"/>
                <a:gd name="T2" fmla="*/ 126715 w 315432"/>
                <a:gd name="T3" fmla="*/ 511146 h 669851"/>
                <a:gd name="T4" fmla="*/ 18100 w 315432"/>
                <a:gd name="T5" fmla="*/ 308820 h 669851"/>
                <a:gd name="T6" fmla="*/ 235329 w 315432"/>
                <a:gd name="T7" fmla="*/ 266220 h 669851"/>
                <a:gd name="T8" fmla="*/ 322219 w 315432"/>
                <a:gd name="T9" fmla="*/ 0 h 66985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5432"/>
                <a:gd name="T16" fmla="*/ 0 h 669851"/>
                <a:gd name="T17" fmla="*/ 315432 w 315432"/>
                <a:gd name="T18" fmla="*/ 669851 h 669851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5432" h="669851">
                  <a:moveTo>
                    <a:pt x="209107" y="669851"/>
                  </a:moveTo>
                  <a:lnTo>
                    <a:pt x="124046" y="510362"/>
                  </a:lnTo>
                  <a:cubicBezTo>
                    <a:pt x="92148" y="450111"/>
                    <a:pt x="0" y="349102"/>
                    <a:pt x="17721" y="308344"/>
                  </a:cubicBezTo>
                  <a:cubicBezTo>
                    <a:pt x="35442" y="267586"/>
                    <a:pt x="180753" y="317205"/>
                    <a:pt x="230372" y="265814"/>
                  </a:cubicBezTo>
                  <a:cubicBezTo>
                    <a:pt x="279991" y="214423"/>
                    <a:pt x="297711" y="107211"/>
                    <a:pt x="315432" y="0"/>
                  </a:cubicBezTo>
                </a:path>
              </a:pathLst>
            </a:custGeom>
            <a:noFill/>
            <a:ln w="25400" cap="flat">
              <a:solidFill>
                <a:srgbClr val="CC3399"/>
              </a:solidFill>
              <a:prstDash val="solid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4" name="Forme libre 68"/>
            <p:cNvSpPr>
              <a:spLocks/>
            </p:cNvSpPr>
            <p:nvPr/>
          </p:nvSpPr>
          <p:spPr bwMode="auto">
            <a:xfrm>
              <a:off x="6389688" y="3878406"/>
              <a:ext cx="228600" cy="723900"/>
            </a:xfrm>
            <a:custGeom>
              <a:avLst/>
              <a:gdLst>
                <a:gd name="T0" fmla="*/ 31898 w 228600"/>
                <a:gd name="T1" fmla="*/ 0 h 723014"/>
                <a:gd name="T2" fmla="*/ 212651 w 228600"/>
                <a:gd name="T3" fmla="*/ 151430 h 723014"/>
                <a:gd name="T4" fmla="*/ 127591 w 228600"/>
                <a:gd name="T5" fmla="*/ 443472 h 723014"/>
                <a:gd name="T6" fmla="*/ 0 w 228600"/>
                <a:gd name="T7" fmla="*/ 670622 h 723014"/>
                <a:gd name="T8" fmla="*/ 127591 w 228600"/>
                <a:gd name="T9" fmla="*/ 735517 h 72301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28600"/>
                <a:gd name="T16" fmla="*/ 0 h 723014"/>
                <a:gd name="T17" fmla="*/ 228600 w 228600"/>
                <a:gd name="T18" fmla="*/ 723014 h 72301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600" h="723014">
                  <a:moveTo>
                    <a:pt x="31898" y="0"/>
                  </a:moveTo>
                  <a:cubicBezTo>
                    <a:pt x="114300" y="38100"/>
                    <a:pt x="196702" y="76200"/>
                    <a:pt x="212651" y="148856"/>
                  </a:cubicBezTo>
                  <a:cubicBezTo>
                    <a:pt x="228600" y="221512"/>
                    <a:pt x="163033" y="350874"/>
                    <a:pt x="127591" y="435935"/>
                  </a:cubicBezTo>
                  <a:cubicBezTo>
                    <a:pt x="92149" y="520996"/>
                    <a:pt x="0" y="611373"/>
                    <a:pt x="0" y="659219"/>
                  </a:cubicBezTo>
                  <a:cubicBezTo>
                    <a:pt x="0" y="707065"/>
                    <a:pt x="63795" y="715039"/>
                    <a:pt x="127591" y="723014"/>
                  </a:cubicBezTo>
                </a:path>
              </a:pathLst>
            </a:custGeom>
            <a:noFill/>
            <a:ln w="25400" cap="flat">
              <a:solidFill>
                <a:srgbClr val="CC3399"/>
              </a:solidFill>
              <a:prstDash val="solid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BE"/>
            </a:p>
          </p:txBody>
        </p:sp>
        <p:sp>
          <p:nvSpPr>
            <p:cNvPr id="55" name="Forme libre 69"/>
            <p:cNvSpPr>
              <a:spLocks/>
            </p:cNvSpPr>
            <p:nvPr/>
          </p:nvSpPr>
          <p:spPr bwMode="auto">
            <a:xfrm>
              <a:off x="6702425" y="3770456"/>
              <a:ext cx="676275" cy="565150"/>
            </a:xfrm>
            <a:custGeom>
              <a:avLst/>
              <a:gdLst>
                <a:gd name="T0" fmla="*/ 690832 w 675168"/>
                <a:gd name="T1" fmla="*/ 44140 h 565297"/>
                <a:gd name="T2" fmla="*/ 114232 w 675168"/>
                <a:gd name="T3" fmla="*/ 86510 h 565297"/>
                <a:gd name="T4" fmla="*/ 5443 w 675168"/>
                <a:gd name="T5" fmla="*/ 563239 h 565297"/>
                <a:gd name="T6" fmla="*/ 0 60000 65536"/>
                <a:gd name="T7" fmla="*/ 0 60000 65536"/>
                <a:gd name="T8" fmla="*/ 0 60000 65536"/>
                <a:gd name="T9" fmla="*/ 0 w 675168"/>
                <a:gd name="T10" fmla="*/ 0 h 565297"/>
                <a:gd name="T11" fmla="*/ 675168 w 675168"/>
                <a:gd name="T12" fmla="*/ 565297 h 56529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75168" h="565297">
                  <a:moveTo>
                    <a:pt x="675168" y="44302"/>
                  </a:moveTo>
                  <a:cubicBezTo>
                    <a:pt x="449226" y="22151"/>
                    <a:pt x="223284" y="0"/>
                    <a:pt x="111642" y="86832"/>
                  </a:cubicBezTo>
                  <a:cubicBezTo>
                    <a:pt x="0" y="173665"/>
                    <a:pt x="2658" y="369481"/>
                    <a:pt x="5317" y="565297"/>
                  </a:cubicBezTo>
                </a:path>
              </a:pathLst>
            </a:custGeom>
            <a:noFill/>
            <a:ln w="25400" cap="flat">
              <a:solidFill>
                <a:srgbClr val="CC3399"/>
              </a:solidFill>
              <a:prstDash val="solid"/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fr-BE"/>
            </a:p>
          </p:txBody>
        </p:sp>
        <p:cxnSp>
          <p:nvCxnSpPr>
            <p:cNvPr id="56" name="Connecteur droit avec flèche 71"/>
            <p:cNvCxnSpPr>
              <a:cxnSpLocks noChangeShapeType="1"/>
            </p:cNvCxnSpPr>
            <p:nvPr/>
          </p:nvCxnSpPr>
          <p:spPr bwMode="auto">
            <a:xfrm rot="10800000">
              <a:off x="1498600" y="2025793"/>
              <a:ext cx="1177925" cy="876300"/>
            </a:xfrm>
            <a:prstGeom prst="straightConnector1">
              <a:avLst/>
            </a:prstGeom>
            <a:noFill/>
            <a:ln w="76200">
              <a:solidFill>
                <a:srgbClr val="99CC00">
                  <a:alpha val="23921"/>
                </a:srgbClr>
              </a:solidFill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7" name="Connecteur droit avec flèche 72"/>
            <p:cNvCxnSpPr>
              <a:cxnSpLocks noChangeShapeType="1"/>
            </p:cNvCxnSpPr>
            <p:nvPr/>
          </p:nvCxnSpPr>
          <p:spPr bwMode="auto">
            <a:xfrm rot="5400000" flipH="1" flipV="1">
              <a:off x="6626225" y="1670194"/>
              <a:ext cx="1004887" cy="627062"/>
            </a:xfrm>
            <a:prstGeom prst="straightConnector1">
              <a:avLst/>
            </a:prstGeom>
            <a:noFill/>
            <a:ln w="76200">
              <a:solidFill>
                <a:srgbClr val="07DEE9">
                  <a:alpha val="23921"/>
                </a:srgbClr>
              </a:solidFill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8" name="Connecteur droit avec flèche 76"/>
            <p:cNvCxnSpPr>
              <a:cxnSpLocks noChangeShapeType="1"/>
            </p:cNvCxnSpPr>
            <p:nvPr/>
          </p:nvCxnSpPr>
          <p:spPr bwMode="auto">
            <a:xfrm rot="5400000">
              <a:off x="3964781" y="5341287"/>
              <a:ext cx="989013" cy="73025"/>
            </a:xfrm>
            <a:prstGeom prst="straightConnector1">
              <a:avLst/>
            </a:prstGeom>
            <a:noFill/>
            <a:ln w="76200">
              <a:solidFill>
                <a:srgbClr val="CC6600">
                  <a:alpha val="23921"/>
                </a:srgbClr>
              </a:solidFill>
              <a:miter lim="800000"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9" name="Connecteur droit avec flèche 86"/>
            <p:cNvCxnSpPr>
              <a:cxnSpLocks noChangeShapeType="1"/>
            </p:cNvCxnSpPr>
            <p:nvPr/>
          </p:nvCxnSpPr>
          <p:spPr bwMode="auto">
            <a:xfrm rot="10800000">
              <a:off x="1365250" y="4873768"/>
              <a:ext cx="1450975" cy="9525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0" name="Connecteur droit avec flèche 88"/>
            <p:cNvCxnSpPr>
              <a:cxnSpLocks noChangeShapeType="1"/>
            </p:cNvCxnSpPr>
            <p:nvPr/>
          </p:nvCxnSpPr>
          <p:spPr bwMode="auto">
            <a:xfrm rot="16200000" flipV="1">
              <a:off x="3296444" y="2147237"/>
              <a:ext cx="757238" cy="29845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" name="Connecteur droit avec flèche 91"/>
            <p:cNvCxnSpPr>
              <a:cxnSpLocks noChangeShapeType="1"/>
            </p:cNvCxnSpPr>
            <p:nvPr/>
          </p:nvCxnSpPr>
          <p:spPr bwMode="auto">
            <a:xfrm rot="5400000" flipH="1" flipV="1">
              <a:off x="5738813" y="2976706"/>
              <a:ext cx="723900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" name="Connecteur droit avec flèche 95"/>
            <p:cNvCxnSpPr>
              <a:cxnSpLocks noChangeShapeType="1"/>
              <a:stCxn id="37" idx="9"/>
            </p:cNvCxnSpPr>
            <p:nvPr/>
          </p:nvCxnSpPr>
          <p:spPr bwMode="auto">
            <a:xfrm>
              <a:off x="6223000" y="5323031"/>
              <a:ext cx="153988" cy="549275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3" name="Connecteur droit avec flèche 103"/>
            <p:cNvCxnSpPr>
              <a:cxnSpLocks noChangeShapeType="1"/>
            </p:cNvCxnSpPr>
            <p:nvPr/>
          </p:nvCxnSpPr>
          <p:spPr bwMode="auto">
            <a:xfrm rot="10800000">
              <a:off x="722313" y="3043381"/>
              <a:ext cx="935037" cy="727075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4" name="Connecteur droit avec flèche 105"/>
            <p:cNvCxnSpPr>
              <a:cxnSpLocks noChangeShapeType="1"/>
            </p:cNvCxnSpPr>
            <p:nvPr/>
          </p:nvCxnSpPr>
          <p:spPr bwMode="auto">
            <a:xfrm>
              <a:off x="7621588" y="4060968"/>
              <a:ext cx="152400" cy="549275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5" name="Text Box 59"/>
            <p:cNvSpPr txBox="1">
              <a:spLocks noChangeArrowheads="1"/>
            </p:cNvSpPr>
            <p:nvPr/>
          </p:nvSpPr>
          <p:spPr bwMode="auto">
            <a:xfrm>
              <a:off x="7546975" y="4624531"/>
              <a:ext cx="1409700" cy="13843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91423" tIns="45712" rIns="91423" bIns="45712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fr-BE" sz="1400" b="1" i="1">
                  <a:solidFill>
                    <a:srgbClr val="4D4D4D"/>
                  </a:solidFill>
                  <a:latin typeface="Arial Narrow" pitchFamily="34" charset="0"/>
                </a:rPr>
                <a:t>Lustin :</a:t>
              </a:r>
              <a: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  <a:t> </a:t>
              </a:r>
              <a:b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</a:br>
              <a: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  <a:t>patrimoine, sécurité, urbanisation, accès gare</a:t>
              </a:r>
              <a:br>
                <a:rPr lang="fr-BE" sz="1400" i="1">
                  <a:solidFill>
                    <a:srgbClr val="4D4D4D"/>
                  </a:solidFill>
                  <a:latin typeface="Arial Narrow" pitchFamily="34" charset="0"/>
                </a:rPr>
              </a:br>
              <a:endParaRPr lang="fr-BE" sz="1400" b="1">
                <a:solidFill>
                  <a:srgbClr val="4D4D4D"/>
                </a:solidFill>
                <a:latin typeface="Arial Narrow" pitchFamily="34" charset="0"/>
                <a:sym typeface="Wingdings" pitchFamily="2" charset="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5018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lipse 25"/>
          <p:cNvSpPr/>
          <p:nvPr/>
        </p:nvSpPr>
        <p:spPr>
          <a:xfrm>
            <a:off x="5298938" y="3778614"/>
            <a:ext cx="843897" cy="733158"/>
          </a:xfrm>
          <a:prstGeom prst="ellipse">
            <a:avLst/>
          </a:prstGeom>
          <a:solidFill>
            <a:srgbClr val="A0BF61">
              <a:alpha val="6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Ellipse 19"/>
          <p:cNvSpPr/>
          <p:nvPr/>
        </p:nvSpPr>
        <p:spPr>
          <a:xfrm>
            <a:off x="1048699" y="505780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1384300" y="739775"/>
            <a:ext cx="59381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3. Appréhender  l’échelle communale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667963" y="1525649"/>
            <a:ext cx="6731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Observer pour comprendre </a:t>
            </a:r>
            <a:r>
              <a:rPr lang="fr-BE" b="1" dirty="0" smtClean="0"/>
              <a:t>la structure du territoire </a:t>
            </a:r>
            <a:r>
              <a:rPr lang="fr-BE" dirty="0" smtClean="0"/>
              <a:t>communal </a:t>
            </a:r>
            <a:endParaRPr lang="fr-BE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5720886" y="4050107"/>
            <a:ext cx="2457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7943C"/>
                </a:solidFill>
              </a:rPr>
              <a:t>Schéma de structure de Profondeville</a:t>
            </a:r>
            <a:endParaRPr lang="fr-BE" b="1" dirty="0">
              <a:solidFill>
                <a:srgbClr val="77943C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1667963" y="2134873"/>
            <a:ext cx="67317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ym typeface="Wingdings" panose="05000000000000000000" pitchFamily="2" charset="2"/>
              </a:rPr>
              <a:t> Des pôles (commerces, équipements…), des axes (routes, chemin de fer, Meuse), des aires homogènes (plateau agricole, bocage, des paysages…), les vocations d’un territoire…</a:t>
            </a:r>
            <a:endParaRPr lang="fr-BE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667963" y="3283197"/>
            <a:ext cx="6731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Observer… et déjà se questionner (analyse)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2599739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/>
      <p:bldP spid="2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lipse 19"/>
          <p:cNvSpPr/>
          <p:nvPr/>
        </p:nvSpPr>
        <p:spPr>
          <a:xfrm>
            <a:off x="1048699" y="505780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1384300" y="739775"/>
            <a:ext cx="59381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4. Aller sur le terrain à étudier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892596" y="1380226"/>
            <a:ext cx="5826465" cy="45547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Étoile à 5 branches 1"/>
          <p:cNvSpPr/>
          <p:nvPr/>
        </p:nvSpPr>
        <p:spPr>
          <a:xfrm>
            <a:off x="2660860" y="2950232"/>
            <a:ext cx="919615" cy="862642"/>
          </a:xfrm>
          <a:prstGeom prst="star5">
            <a:avLst/>
          </a:prstGeom>
          <a:solidFill>
            <a:srgbClr val="F9EE61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3" name="Forme libre 2"/>
          <p:cNvSpPr/>
          <p:nvPr/>
        </p:nvSpPr>
        <p:spPr>
          <a:xfrm>
            <a:off x="3519345" y="2707903"/>
            <a:ext cx="2871775" cy="2002119"/>
          </a:xfrm>
          <a:custGeom>
            <a:avLst/>
            <a:gdLst>
              <a:gd name="connsiteX0" fmla="*/ 1966823 w 2871775"/>
              <a:gd name="connsiteY0" fmla="*/ 2002119 h 2002119"/>
              <a:gd name="connsiteX1" fmla="*/ 2398143 w 2871775"/>
              <a:gd name="connsiteY1" fmla="*/ 1898602 h 2002119"/>
              <a:gd name="connsiteX2" fmla="*/ 2846717 w 2871775"/>
              <a:gd name="connsiteY2" fmla="*/ 1450028 h 2002119"/>
              <a:gd name="connsiteX3" fmla="*/ 2777706 w 2871775"/>
              <a:gd name="connsiteY3" fmla="*/ 1139477 h 2002119"/>
              <a:gd name="connsiteX4" fmla="*/ 2467155 w 2871775"/>
              <a:gd name="connsiteY4" fmla="*/ 1018707 h 2002119"/>
              <a:gd name="connsiteX5" fmla="*/ 2587925 w 2871775"/>
              <a:gd name="connsiteY5" fmla="*/ 483870 h 2002119"/>
              <a:gd name="connsiteX6" fmla="*/ 2380891 w 2871775"/>
              <a:gd name="connsiteY6" fmla="*/ 104307 h 2002119"/>
              <a:gd name="connsiteX7" fmla="*/ 2001328 w 2871775"/>
              <a:gd name="connsiteY7" fmla="*/ 790 h 2002119"/>
              <a:gd name="connsiteX8" fmla="*/ 1656272 w 2871775"/>
              <a:gd name="connsiteY8" fmla="*/ 69802 h 2002119"/>
              <a:gd name="connsiteX9" fmla="*/ 1431985 w 2871775"/>
              <a:gd name="connsiteY9" fmla="*/ 294088 h 2002119"/>
              <a:gd name="connsiteX10" fmla="*/ 1345721 w 2871775"/>
              <a:gd name="connsiteY10" fmla="*/ 449364 h 2002119"/>
              <a:gd name="connsiteX11" fmla="*/ 1086928 w 2871775"/>
              <a:gd name="connsiteY11" fmla="*/ 483870 h 2002119"/>
              <a:gd name="connsiteX12" fmla="*/ 621102 w 2871775"/>
              <a:gd name="connsiteY12" fmla="*/ 673651 h 2002119"/>
              <a:gd name="connsiteX13" fmla="*/ 0 w 2871775"/>
              <a:gd name="connsiteY13" fmla="*/ 794421 h 2002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871775" h="2002119">
                <a:moveTo>
                  <a:pt x="1966823" y="2002119"/>
                </a:moveTo>
                <a:cubicBezTo>
                  <a:pt x="2109158" y="1996368"/>
                  <a:pt x="2251494" y="1990617"/>
                  <a:pt x="2398143" y="1898602"/>
                </a:cubicBezTo>
                <a:cubicBezTo>
                  <a:pt x="2544792" y="1806587"/>
                  <a:pt x="2783457" y="1576549"/>
                  <a:pt x="2846717" y="1450028"/>
                </a:cubicBezTo>
                <a:cubicBezTo>
                  <a:pt x="2909977" y="1323507"/>
                  <a:pt x="2840966" y="1211364"/>
                  <a:pt x="2777706" y="1139477"/>
                </a:cubicBezTo>
                <a:cubicBezTo>
                  <a:pt x="2714446" y="1067590"/>
                  <a:pt x="2498785" y="1127975"/>
                  <a:pt x="2467155" y="1018707"/>
                </a:cubicBezTo>
                <a:cubicBezTo>
                  <a:pt x="2435525" y="909439"/>
                  <a:pt x="2602302" y="636270"/>
                  <a:pt x="2587925" y="483870"/>
                </a:cubicBezTo>
                <a:cubicBezTo>
                  <a:pt x="2573548" y="331470"/>
                  <a:pt x="2478657" y="184820"/>
                  <a:pt x="2380891" y="104307"/>
                </a:cubicBezTo>
                <a:cubicBezTo>
                  <a:pt x="2283125" y="23794"/>
                  <a:pt x="2122098" y="6541"/>
                  <a:pt x="2001328" y="790"/>
                </a:cubicBezTo>
                <a:cubicBezTo>
                  <a:pt x="1880558" y="-4961"/>
                  <a:pt x="1751162" y="20919"/>
                  <a:pt x="1656272" y="69802"/>
                </a:cubicBezTo>
                <a:cubicBezTo>
                  <a:pt x="1561381" y="118685"/>
                  <a:pt x="1483743" y="230828"/>
                  <a:pt x="1431985" y="294088"/>
                </a:cubicBezTo>
                <a:cubicBezTo>
                  <a:pt x="1380227" y="357348"/>
                  <a:pt x="1403230" y="417734"/>
                  <a:pt x="1345721" y="449364"/>
                </a:cubicBezTo>
                <a:cubicBezTo>
                  <a:pt x="1288212" y="480994"/>
                  <a:pt x="1207698" y="446489"/>
                  <a:pt x="1086928" y="483870"/>
                </a:cubicBezTo>
                <a:cubicBezTo>
                  <a:pt x="966158" y="521251"/>
                  <a:pt x="802257" y="621892"/>
                  <a:pt x="621102" y="673651"/>
                </a:cubicBezTo>
                <a:cubicBezTo>
                  <a:pt x="439947" y="725409"/>
                  <a:pt x="219973" y="759915"/>
                  <a:pt x="0" y="794421"/>
                </a:cubicBezTo>
              </a:path>
            </a:pathLst>
          </a:custGeom>
          <a:noFill/>
          <a:ln w="57150">
            <a:solidFill>
              <a:srgbClr val="FFFF00"/>
            </a:solidFill>
            <a:prstDash val="sysDash"/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128465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/>
      <p:bldP spid="2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lipse 25"/>
          <p:cNvSpPr/>
          <p:nvPr/>
        </p:nvSpPr>
        <p:spPr>
          <a:xfrm>
            <a:off x="5672366" y="2176329"/>
            <a:ext cx="843897" cy="733158"/>
          </a:xfrm>
          <a:prstGeom prst="ellipse">
            <a:avLst/>
          </a:prstGeom>
          <a:solidFill>
            <a:srgbClr val="A0BF61">
              <a:alpha val="6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Ellipse 19"/>
          <p:cNvSpPr/>
          <p:nvPr/>
        </p:nvSpPr>
        <p:spPr>
          <a:xfrm>
            <a:off x="1048699" y="505780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1384300" y="739775"/>
            <a:ext cx="59381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4. Aller sur le terrain à étudier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667963" y="1525649"/>
            <a:ext cx="67317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Parcourir ensemble le bourg, voir le site, ressentir le contexte</a:t>
            </a:r>
            <a:endParaRPr lang="fr-BE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6094314" y="2447822"/>
            <a:ext cx="24570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7943C"/>
                </a:solidFill>
              </a:rPr>
              <a:t>Méthodes issues de nombreux cas pratiques à l’échelle d’un projet d’urbanisme</a:t>
            </a:r>
            <a:endParaRPr lang="fr-BE" b="1" dirty="0">
              <a:solidFill>
                <a:srgbClr val="7794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929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5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lipse 19"/>
          <p:cNvSpPr/>
          <p:nvPr/>
        </p:nvSpPr>
        <p:spPr>
          <a:xfrm>
            <a:off x="1048699" y="505780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1384300" y="739775"/>
            <a:ext cx="593817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2 à 4. Situation, commune, bourg, site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667963" y="1525649"/>
            <a:ext cx="6731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i="1" dirty="0" smtClean="0"/>
              <a:t>Aménager nécessite une approche multi-scalaire</a:t>
            </a:r>
            <a:br>
              <a:rPr lang="fr-BE" b="1" i="1" dirty="0" smtClean="0"/>
            </a:br>
            <a:r>
              <a:rPr lang="fr-BE" b="1" i="1" dirty="0" smtClean="0"/>
              <a:t>partant du contexte global vers le site </a:t>
            </a:r>
            <a:endParaRPr lang="fr-BE" b="1" i="1" dirty="0"/>
          </a:p>
        </p:txBody>
      </p:sp>
      <p:sp>
        <p:nvSpPr>
          <p:cNvPr id="8" name="ZoneTexte 7"/>
          <p:cNvSpPr txBox="1"/>
          <p:nvPr/>
        </p:nvSpPr>
        <p:spPr>
          <a:xfrm>
            <a:off x="1667963" y="2422796"/>
            <a:ext cx="67317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61950" algn="l"/>
              </a:tabLst>
            </a:pPr>
            <a:r>
              <a:rPr lang="fr-BE" dirty="0" smtClean="0"/>
              <a:t>Prendre en compte les contraintes et les tendances globales à différentes échelles pour l’aménagement du site : </a:t>
            </a:r>
            <a:br>
              <a:rPr lang="fr-BE" dirty="0" smtClean="0"/>
            </a:br>
            <a:r>
              <a:rPr lang="fr-BE" dirty="0" smtClean="0"/>
              <a:t>ex. la vallée est conditionnée par le choix de l’</a:t>
            </a:r>
            <a:r>
              <a:rPr lang="fr-BE" dirty="0" err="1" smtClean="0"/>
              <a:t>Athus</a:t>
            </a:r>
            <a:r>
              <a:rPr lang="fr-BE" dirty="0" smtClean="0"/>
              <a:t>-Meuse</a:t>
            </a:r>
            <a:br>
              <a:rPr lang="fr-BE" dirty="0" smtClean="0"/>
            </a:br>
            <a:r>
              <a:rPr lang="fr-BE" dirty="0" smtClean="0"/>
              <a:t>	le site est conditionné par l’avenir du bourg, lui-même conditionné 	par les développements dans les bourgs et villages voisins</a:t>
            </a:r>
            <a:endParaRPr lang="fr-BE" b="1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35229" y="1413029"/>
            <a:ext cx="1664254" cy="14132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919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/>
      <p:bldP spid="25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lipse 25"/>
          <p:cNvSpPr/>
          <p:nvPr/>
        </p:nvSpPr>
        <p:spPr>
          <a:xfrm>
            <a:off x="3489927" y="3038716"/>
            <a:ext cx="843897" cy="733158"/>
          </a:xfrm>
          <a:prstGeom prst="ellipse">
            <a:avLst/>
          </a:prstGeom>
          <a:solidFill>
            <a:srgbClr val="A0BF61">
              <a:alpha val="6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Ellipse 19"/>
          <p:cNvSpPr/>
          <p:nvPr/>
        </p:nvSpPr>
        <p:spPr>
          <a:xfrm>
            <a:off x="1048699" y="505780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1384299" y="739775"/>
            <a:ext cx="6526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5. Classer /objectiver impressions et données</a:t>
            </a:r>
          </a:p>
        </p:txBody>
      </p:sp>
      <p:sp>
        <p:nvSpPr>
          <p:cNvPr id="25" name="ZoneTexte 24"/>
          <p:cNvSpPr txBox="1"/>
          <p:nvPr/>
        </p:nvSpPr>
        <p:spPr>
          <a:xfrm>
            <a:off x="1667963" y="1525649"/>
            <a:ext cx="67317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Par différents thèmes tels que : milieu physique, nature, paysage, logement,  patrimoine bâti, aspects sociaux, équipements collectifs, activités économiques , commerciales, agriculture et forêt, mobilité, aspects juridiques…</a:t>
            </a:r>
            <a:endParaRPr lang="fr-BE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3911875" y="3310209"/>
            <a:ext cx="2457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7943C"/>
                </a:solidFill>
              </a:rPr>
              <a:t>SSC de Profondeville</a:t>
            </a:r>
            <a:endParaRPr lang="fr-BE" b="1" dirty="0">
              <a:solidFill>
                <a:srgbClr val="77943C"/>
              </a:solidFill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183245">
            <a:off x="599144" y="2652693"/>
            <a:ext cx="2474391" cy="16782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2" name="Picture 23" descr="essai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46920">
            <a:off x="396139" y="4384621"/>
            <a:ext cx="2717164" cy="15644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ZoneTexte 8"/>
          <p:cNvSpPr txBox="1"/>
          <p:nvPr/>
        </p:nvSpPr>
        <p:spPr>
          <a:xfrm>
            <a:off x="4538125" y="2669385"/>
            <a:ext cx="3661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Données objectives et subjectives</a:t>
            </a:r>
            <a:endParaRPr lang="fr-BE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25671" y="3053863"/>
            <a:ext cx="1834059" cy="25872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382658">
            <a:off x="7158945" y="3524127"/>
            <a:ext cx="1786992" cy="25822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12"/>
          <p:cNvSpPr/>
          <p:nvPr/>
        </p:nvSpPr>
        <p:spPr>
          <a:xfrm rot="503082">
            <a:off x="6308687" y="3977984"/>
            <a:ext cx="2449831" cy="1015663"/>
          </a:xfrm>
          <a:prstGeom prst="rect">
            <a:avLst/>
          </a:prstGeom>
          <a:solidFill>
            <a:srgbClr val="E6E6E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000" dirty="0" smtClean="0">
                <a:solidFill>
                  <a:schemeClr val="accent3">
                    <a:lumMod val="75000"/>
                  </a:schemeClr>
                </a:solidFill>
                <a:latin typeface="Brush Script MT" panose="03060802040406070304" pitchFamily="66" charset="0"/>
              </a:rPr>
              <a:t>Votre avis compte ! Faites-nous part de vos impressions !</a:t>
            </a:r>
            <a:endParaRPr lang="fr-BE" sz="2000" dirty="0">
              <a:solidFill>
                <a:schemeClr val="accent3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507840" y="3944648"/>
            <a:ext cx="3032737" cy="24443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9204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0" grpId="0" animBg="1"/>
      <p:bldP spid="7" grpId="0"/>
      <p:bldP spid="25" grpId="0"/>
      <p:bldP spid="27" grpId="0"/>
      <p:bldP spid="9" grpId="0"/>
      <p:bldP spid="1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lipse 25"/>
          <p:cNvSpPr/>
          <p:nvPr/>
        </p:nvSpPr>
        <p:spPr>
          <a:xfrm>
            <a:off x="5895649" y="2090659"/>
            <a:ext cx="843897" cy="733158"/>
          </a:xfrm>
          <a:prstGeom prst="ellipse">
            <a:avLst/>
          </a:prstGeom>
          <a:solidFill>
            <a:srgbClr val="A0BF61">
              <a:alpha val="6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7" name="ZoneTexte 26"/>
          <p:cNvSpPr txBox="1"/>
          <p:nvPr/>
        </p:nvSpPr>
        <p:spPr>
          <a:xfrm>
            <a:off x="6317597" y="2362152"/>
            <a:ext cx="2457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7943C"/>
                </a:solidFill>
              </a:rPr>
              <a:t>SSC de Profondeville</a:t>
            </a:r>
            <a:endParaRPr lang="fr-BE" b="1" dirty="0">
              <a:solidFill>
                <a:srgbClr val="77943C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926275" y="3265591"/>
            <a:ext cx="1714608" cy="14560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2640883" y="3386348"/>
            <a:ext cx="5886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Aménager nécessite une approche multi-secteurs</a:t>
            </a:r>
          </a:p>
          <a:p>
            <a:r>
              <a:rPr lang="fr-BE" b="1" dirty="0" smtClean="0"/>
              <a:t>Et donc une équipe interdisciplinaire</a:t>
            </a:r>
            <a:endParaRPr lang="fr-BE" b="1" dirty="0"/>
          </a:p>
        </p:txBody>
      </p:sp>
      <p:sp>
        <p:nvSpPr>
          <p:cNvPr id="10" name="Ellipse 9"/>
          <p:cNvSpPr/>
          <p:nvPr/>
        </p:nvSpPr>
        <p:spPr>
          <a:xfrm>
            <a:off x="1064689" y="583819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1400289" y="817814"/>
            <a:ext cx="6526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6. Identifier les enjeux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682603" y="1568547"/>
            <a:ext cx="6731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Les points forts et les points faibles, les évolutions possibles</a:t>
            </a:r>
            <a:br>
              <a:rPr lang="fr-BE" dirty="0" smtClean="0"/>
            </a:br>
            <a:r>
              <a:rPr lang="fr-BE" dirty="0" smtClean="0"/>
              <a:t>(en sous-groupes puis tous ensemble) </a:t>
            </a:r>
            <a:endParaRPr lang="fr-BE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2640883" y="4154035"/>
            <a:ext cx="5886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Aménager nécessite une prise en compte du temps : évolutions passées et futures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6262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9" grpId="0"/>
      <p:bldP spid="10" grpId="0" animBg="1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lipse 25"/>
          <p:cNvSpPr/>
          <p:nvPr/>
        </p:nvSpPr>
        <p:spPr>
          <a:xfrm>
            <a:off x="7775761" y="682067"/>
            <a:ext cx="843897" cy="733158"/>
          </a:xfrm>
          <a:prstGeom prst="ellipse">
            <a:avLst/>
          </a:prstGeom>
          <a:solidFill>
            <a:srgbClr val="A0BF61">
              <a:alpha val="6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7" name="ZoneTexte 26"/>
          <p:cNvSpPr txBox="1"/>
          <p:nvPr/>
        </p:nvSpPr>
        <p:spPr>
          <a:xfrm>
            <a:off x="6976258" y="1261710"/>
            <a:ext cx="2457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7943C"/>
                </a:solidFill>
              </a:rPr>
              <a:t>SSC de Profondeville</a:t>
            </a:r>
            <a:endParaRPr lang="fr-BE" b="1" dirty="0">
              <a:solidFill>
                <a:srgbClr val="77943C"/>
              </a:solidFill>
            </a:endParaRPr>
          </a:p>
        </p:txBody>
      </p:sp>
      <p:sp>
        <p:nvSpPr>
          <p:cNvPr id="10" name="Ellipse 9"/>
          <p:cNvSpPr/>
          <p:nvPr/>
        </p:nvSpPr>
        <p:spPr>
          <a:xfrm>
            <a:off x="1064689" y="583819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1400289" y="817814"/>
            <a:ext cx="6526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7. Définir des objectifs de développement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6262562" y="3273227"/>
            <a:ext cx="28738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Quel type d’urbanisation ?</a:t>
            </a:r>
            <a:br>
              <a:rPr lang="fr-BE" b="1" dirty="0" smtClean="0"/>
            </a:br>
            <a:r>
              <a:rPr lang="fr-BE" dirty="0" smtClean="0"/>
              <a:t>Poursuivre le pavillonnaire ? Préserver de l’urbanisation ? Densifier car proche du centre ? </a:t>
            </a:r>
            <a:endParaRPr lang="fr-BE" b="1" dirty="0"/>
          </a:p>
        </p:txBody>
      </p:sp>
      <p:grpSp>
        <p:nvGrpSpPr>
          <p:cNvPr id="4" name="Groupe 3"/>
          <p:cNvGrpSpPr/>
          <p:nvPr/>
        </p:nvGrpSpPr>
        <p:grpSpPr>
          <a:xfrm>
            <a:off x="949621" y="2291938"/>
            <a:ext cx="4952415" cy="3773302"/>
            <a:chOff x="949621" y="1447318"/>
            <a:chExt cx="5826465" cy="4617922"/>
          </a:xfrm>
        </p:grpSpPr>
        <p:pic>
          <p:nvPicPr>
            <p:cNvPr id="23" name="Picture 2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949621" y="1510493"/>
              <a:ext cx="5826465" cy="4554747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Étoile à 5 branches 1"/>
            <p:cNvSpPr/>
            <p:nvPr/>
          </p:nvSpPr>
          <p:spPr>
            <a:xfrm>
              <a:off x="1979235" y="3348328"/>
              <a:ext cx="454500" cy="407880"/>
            </a:xfrm>
            <a:prstGeom prst="star5">
              <a:avLst/>
            </a:prstGeom>
            <a:solidFill>
              <a:srgbClr val="F6E61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 rotWithShape="1">
            <a:blip r:embed="rId3" cstate="screen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206485" y="1447318"/>
              <a:ext cx="4569601" cy="4529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4" name="ZoneTexte 23"/>
          <p:cNvSpPr txBox="1"/>
          <p:nvPr/>
        </p:nvSpPr>
        <p:spPr>
          <a:xfrm>
            <a:off x="6270170" y="4865381"/>
            <a:ext cx="28738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Quelle vocation par rapport au centre ? </a:t>
            </a:r>
            <a:r>
              <a:rPr lang="fr-BE" dirty="0" smtClean="0"/>
              <a:t>Accepter du commerce ? De quel type ? Des services ?</a:t>
            </a:r>
            <a:endParaRPr lang="fr-BE" b="1" dirty="0"/>
          </a:p>
        </p:txBody>
      </p:sp>
      <p:sp>
        <p:nvSpPr>
          <p:cNvPr id="12" name="ZoneTexte 11"/>
          <p:cNvSpPr txBox="1"/>
          <p:nvPr/>
        </p:nvSpPr>
        <p:spPr>
          <a:xfrm>
            <a:off x="1759835" y="1446376"/>
            <a:ext cx="4700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Comprendre les </a:t>
            </a:r>
            <a:r>
              <a:rPr lang="fr-BE" b="1" dirty="0" smtClean="0"/>
              <a:t>objectifs de développement, la vocation du bourg</a:t>
            </a:r>
            <a:endParaRPr lang="fr-BE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6293920" y="2199585"/>
            <a:ext cx="26083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En déduire la </a:t>
            </a:r>
            <a:r>
              <a:rPr lang="fr-BE" b="1" dirty="0" smtClean="0"/>
              <a:t>vocation du terrain </a:t>
            </a:r>
            <a:r>
              <a:rPr lang="fr-BE" dirty="0" smtClean="0"/>
              <a:t>par rapport à la structure du bourg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2325398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/>
      <p:bldP spid="10" grpId="0" animBg="1"/>
      <p:bldP spid="11" grpId="0"/>
      <p:bldP spid="14" grpId="0"/>
      <p:bldP spid="24" grpId="0"/>
      <p:bldP spid="12" grpId="0"/>
      <p:bldP spid="1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/>
          <p:cNvSpPr/>
          <p:nvPr/>
        </p:nvSpPr>
        <p:spPr>
          <a:xfrm>
            <a:off x="1064689" y="583819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1400289" y="817814"/>
            <a:ext cx="6526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8. Conception urbanistique sur le terrain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115821" y="1542210"/>
            <a:ext cx="181738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En sous-groupe, </a:t>
            </a:r>
            <a:r>
              <a:rPr lang="fr-BE" b="1" dirty="0" smtClean="0"/>
              <a:t>concevoir un aménagement </a:t>
            </a:r>
            <a:r>
              <a:rPr lang="fr-BE" dirty="0" smtClean="0"/>
              <a:t>pour le </a:t>
            </a:r>
            <a:r>
              <a:rPr lang="fr-BE" dirty="0" smtClean="0"/>
              <a:t>site : programmation et densité, </a:t>
            </a:r>
            <a:r>
              <a:rPr lang="fr-BE" dirty="0" smtClean="0"/>
              <a:t/>
            </a:r>
            <a:br>
              <a:rPr lang="fr-BE" dirty="0" smtClean="0"/>
            </a:br>
            <a:r>
              <a:rPr lang="fr-BE" dirty="0" smtClean="0"/>
              <a:t>intégration, structure des voiries, de la trame verte… </a:t>
            </a:r>
            <a:endParaRPr lang="fr-BE" b="1" dirty="0"/>
          </a:p>
        </p:txBody>
      </p:sp>
      <p:sp>
        <p:nvSpPr>
          <p:cNvPr id="13" name="Ellipse 12"/>
          <p:cNvSpPr/>
          <p:nvPr/>
        </p:nvSpPr>
        <p:spPr>
          <a:xfrm>
            <a:off x="1064688" y="4863595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5" name="Text Box 22"/>
          <p:cNvSpPr txBox="1">
            <a:spLocks noChangeArrowheads="1"/>
          </p:cNvSpPr>
          <p:nvPr/>
        </p:nvSpPr>
        <p:spPr bwMode="auto">
          <a:xfrm>
            <a:off x="1400288" y="5097590"/>
            <a:ext cx="6526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9. Communiquer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1682604" y="5527009"/>
            <a:ext cx="6731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Exposer aux autres en quelques minutes, sur base de </a:t>
            </a:r>
            <a:r>
              <a:rPr lang="fr-BE" b="1" dirty="0" smtClean="0"/>
              <a:t>3 mots-clés</a:t>
            </a:r>
            <a:br>
              <a:rPr lang="fr-BE" b="1" dirty="0" smtClean="0"/>
            </a:br>
            <a:endParaRPr lang="fr-BE" b="1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18714" y="1387055"/>
            <a:ext cx="5554879" cy="363514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563045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3" grpId="0" animBg="1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/>
          <p:cNvSpPr/>
          <p:nvPr/>
        </p:nvSpPr>
        <p:spPr>
          <a:xfrm>
            <a:off x="1064689" y="583819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1400289" y="817814"/>
            <a:ext cx="6526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5 à 9. Du diagnostic à la conception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92957" y="2064722"/>
            <a:ext cx="1747926" cy="1484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ZoneTexte 8"/>
          <p:cNvSpPr txBox="1"/>
          <p:nvPr/>
        </p:nvSpPr>
        <p:spPr>
          <a:xfrm>
            <a:off x="2640883" y="1517751"/>
            <a:ext cx="588642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Les </a:t>
            </a:r>
            <a:r>
              <a:rPr lang="fr-BE" b="1" u="sng" dirty="0" smtClean="0"/>
              <a:t>étapes majeures </a:t>
            </a:r>
            <a:r>
              <a:rPr lang="fr-BE" b="1" dirty="0" smtClean="0"/>
              <a:t>de la démarche de développement/aménagement/urbanisme : </a:t>
            </a:r>
            <a:br>
              <a:rPr lang="fr-BE" b="1" dirty="0" smtClean="0"/>
            </a:br>
            <a:r>
              <a:rPr lang="fr-BE" b="1" dirty="0" smtClean="0"/>
              <a:t>- diagnostic multi-échelles et multi-disciplines</a:t>
            </a:r>
            <a:br>
              <a:rPr lang="fr-BE" b="1" dirty="0" smtClean="0"/>
            </a:br>
            <a:r>
              <a:rPr lang="fr-BE" b="1" dirty="0" smtClean="0"/>
              <a:t>- synthèse des enjeux</a:t>
            </a:r>
            <a:br>
              <a:rPr lang="fr-BE" b="1" dirty="0" smtClean="0"/>
            </a:br>
            <a:r>
              <a:rPr lang="fr-BE" b="1" dirty="0" smtClean="0"/>
              <a:t>- objectifs de la stratégie d’action</a:t>
            </a:r>
            <a:br>
              <a:rPr lang="fr-BE" b="1" dirty="0" smtClean="0"/>
            </a:br>
            <a:r>
              <a:rPr lang="fr-BE" b="1" dirty="0" smtClean="0"/>
              <a:t>- définition des moyens </a:t>
            </a:r>
            <a:r>
              <a:rPr lang="fr-BE" b="1" dirty="0" smtClean="0"/>
              <a:t>d’action/composition </a:t>
            </a:r>
            <a:r>
              <a:rPr lang="fr-BE" b="1" dirty="0" smtClean="0"/>
              <a:t>	</a:t>
            </a:r>
            <a:br>
              <a:rPr lang="fr-BE" b="1" dirty="0" smtClean="0"/>
            </a:br>
            <a:r>
              <a:rPr lang="fr-BE" b="1" dirty="0" smtClean="0"/>
              <a:t>- mesure des impacts des choix posés</a:t>
            </a:r>
            <a:endParaRPr lang="fr-BE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2640883" y="3753073"/>
            <a:ext cx="588642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Les </a:t>
            </a:r>
            <a:r>
              <a:rPr lang="fr-BE" b="1" u="sng" dirty="0" smtClean="0"/>
              <a:t>méthodes sous-jacentes </a:t>
            </a:r>
            <a:r>
              <a:rPr lang="fr-BE" b="1" dirty="0" smtClean="0"/>
              <a:t>: outils d’analyse, de prospective, de </a:t>
            </a:r>
            <a:r>
              <a:rPr lang="fr-BE" b="1" dirty="0" smtClean="0"/>
              <a:t>conception, de concertation…</a:t>
            </a:r>
            <a:r>
              <a:rPr lang="fr-BE" b="1" dirty="0" smtClean="0"/>
              <a:t/>
            </a:r>
            <a:br>
              <a:rPr lang="fr-BE" b="1" dirty="0" smtClean="0"/>
            </a:br>
            <a:r>
              <a:rPr lang="fr-BE" b="1" dirty="0" smtClean="0"/>
              <a:t>Les </a:t>
            </a:r>
            <a:r>
              <a:rPr lang="fr-BE" b="1" u="sng" dirty="0" smtClean="0"/>
              <a:t>produits « </a:t>
            </a:r>
            <a:r>
              <a:rPr lang="fr-BE" b="1" u="sng" dirty="0" err="1" smtClean="0"/>
              <a:t>délivrables</a:t>
            </a:r>
            <a:r>
              <a:rPr lang="fr-BE" b="1" u="sng" dirty="0" smtClean="0"/>
              <a:t> » </a:t>
            </a:r>
            <a:r>
              <a:rPr lang="fr-BE" b="1" dirty="0" smtClean="0"/>
              <a:t>: des </a:t>
            </a:r>
            <a:r>
              <a:rPr lang="fr-BE" b="1" dirty="0" smtClean="0"/>
              <a:t>« outils » </a:t>
            </a:r>
            <a:r>
              <a:rPr lang="fr-BE" b="1" dirty="0" smtClean="0"/>
              <a:t>d’aide à la </a:t>
            </a:r>
            <a:r>
              <a:rPr lang="fr-BE" b="1" dirty="0" smtClean="0"/>
              <a:t>décision (lignes de conduite), </a:t>
            </a:r>
            <a:r>
              <a:rPr lang="fr-BE" b="1" dirty="0" smtClean="0"/>
              <a:t>à sans cesse remettre sur le métier</a:t>
            </a:r>
            <a:endParaRPr lang="fr-BE" b="1" dirty="0"/>
          </a:p>
        </p:txBody>
      </p:sp>
      <p:sp>
        <p:nvSpPr>
          <p:cNvPr id="17" name="ZoneTexte 16"/>
          <p:cNvSpPr txBox="1"/>
          <p:nvPr/>
        </p:nvSpPr>
        <p:spPr>
          <a:xfrm>
            <a:off x="2640882" y="5394677"/>
            <a:ext cx="5886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Expérimenter la </a:t>
            </a:r>
            <a:r>
              <a:rPr lang="fr-BE" b="1" u="sng" dirty="0" smtClean="0"/>
              <a:t>construction collective et concertée </a:t>
            </a:r>
            <a:r>
              <a:rPr lang="fr-BE" b="1" dirty="0" smtClean="0"/>
              <a:t>des outils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442198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9" grpId="0"/>
      <p:bldP spid="14" grpId="0"/>
      <p:bldP spid="1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683568" y="2671131"/>
            <a:ext cx="8032284" cy="3370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50000"/>
              </a:spcBef>
              <a:tabLst>
                <a:tab pos="1262063" algn="l"/>
              </a:tabLst>
              <a:defRPr/>
            </a:pPr>
            <a:r>
              <a:rPr lang="fr-BE" sz="2800" b="1" dirty="0">
                <a:latin typeface="Verdana" pitchFamily="34" charset="0"/>
              </a:rPr>
              <a:t>	</a:t>
            </a:r>
            <a:r>
              <a:rPr lang="fr-BE" sz="2400" b="1" i="1" dirty="0" smtClean="0">
                <a:solidFill>
                  <a:srgbClr val="6EC8BD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Liens entre recherche et enseignement au CREAT:</a:t>
            </a:r>
          </a:p>
          <a:p>
            <a:pPr algn="r">
              <a:spcBef>
                <a:spcPct val="50000"/>
              </a:spcBef>
              <a:tabLst>
                <a:tab pos="1262063" algn="l"/>
              </a:tabLst>
              <a:defRPr/>
            </a:pPr>
            <a:r>
              <a:rPr lang="fr-BE" sz="2000" i="1" dirty="0" smtClean="0">
                <a:solidFill>
                  <a:srgbClr val="6EC8BD"/>
                </a:solidFill>
                <a:latin typeface="Verdana" pitchFamily="34" charset="0"/>
              </a:rPr>
              <a:t>La formation continue, </a:t>
            </a:r>
            <a:br>
              <a:rPr lang="fr-BE" sz="2000" i="1" dirty="0" smtClean="0">
                <a:solidFill>
                  <a:srgbClr val="6EC8BD"/>
                </a:solidFill>
                <a:latin typeface="Verdana" pitchFamily="34" charset="0"/>
              </a:rPr>
            </a:br>
            <a:r>
              <a:rPr lang="fr-BE" sz="2000" i="1" dirty="0" smtClean="0">
                <a:solidFill>
                  <a:srgbClr val="6EC8BD"/>
                </a:solidFill>
                <a:latin typeface="Verdana" pitchFamily="34" charset="0"/>
              </a:rPr>
              <a:t>à la charnière entre enseignement et recherche-action</a:t>
            </a:r>
            <a:r>
              <a:rPr lang="fr-BE" sz="2000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erdana" pitchFamily="34" charset="0"/>
              </a:rPr>
              <a:t/>
            </a:r>
            <a:br>
              <a:rPr lang="fr-BE" sz="2000" i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erdana" pitchFamily="34" charset="0"/>
              </a:rPr>
            </a:br>
            <a:r>
              <a:rPr lang="fr-BE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erdana" pitchFamily="34" charset="0"/>
              </a:rPr>
              <a:t>	</a:t>
            </a:r>
            <a:br>
              <a:rPr lang="fr-BE" sz="2800" b="1" dirty="0">
                <a:solidFill>
                  <a:schemeClr val="accent5">
                    <a:lumMod val="60000"/>
                    <a:lumOff val="40000"/>
                  </a:schemeClr>
                </a:solidFill>
                <a:latin typeface="Verdana" pitchFamily="34" charset="0"/>
              </a:rPr>
            </a:br>
            <a:r>
              <a:rPr lang="fr-BE" sz="16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Bénédicte </a:t>
            </a:r>
            <a:r>
              <a:rPr lang="fr-BE" sz="1600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Dawance</a:t>
            </a:r>
            <a:r>
              <a:rPr lang="fr-BE" sz="1600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> et Anne Sinzot</a:t>
            </a:r>
            <a:r>
              <a:rPr lang="fr-BE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  <a:t/>
            </a:r>
            <a:br>
              <a:rPr lang="fr-BE" sz="1600" i="1" dirty="0">
                <a:solidFill>
                  <a:schemeClr val="tx1">
                    <a:lumMod val="50000"/>
                    <a:lumOff val="50000"/>
                  </a:schemeClr>
                </a:solidFill>
                <a:latin typeface="Verdana" pitchFamily="34" charset="0"/>
              </a:rPr>
            </a:br>
            <a:r>
              <a:rPr lang="fr-BE" sz="1600" i="1" dirty="0" smtClean="0">
                <a:latin typeface="Verdana" pitchFamily="34" charset="0"/>
              </a:rPr>
              <a:t>Janvier 2015</a:t>
            </a:r>
            <a:r>
              <a:rPr lang="fr-BE" sz="1600" i="1" dirty="0">
                <a:latin typeface="Verdana" pitchFamily="34" charset="0"/>
              </a:rPr>
              <a:t/>
            </a:r>
            <a:br>
              <a:rPr lang="fr-BE" sz="1600" i="1" dirty="0">
                <a:latin typeface="Verdana" pitchFamily="34" charset="0"/>
              </a:rPr>
            </a:br>
            <a:r>
              <a:rPr lang="fr-BE" sz="1200" i="1" dirty="0">
                <a:latin typeface="Verdana" pitchFamily="34" charset="0"/>
              </a:rPr>
              <a:t/>
            </a:r>
            <a:br>
              <a:rPr lang="fr-BE" sz="1200" i="1" dirty="0">
                <a:latin typeface="Verdana" pitchFamily="34" charset="0"/>
              </a:rPr>
            </a:br>
            <a:r>
              <a:rPr lang="fr-BE" sz="1200" i="1" dirty="0">
                <a:latin typeface="Verdana" pitchFamily="34" charset="0"/>
              </a:rPr>
              <a:t/>
            </a:r>
            <a:br>
              <a:rPr lang="fr-BE" sz="1200" i="1" dirty="0">
                <a:latin typeface="Verdana" pitchFamily="34" charset="0"/>
              </a:rPr>
            </a:br>
            <a:endParaRPr lang="fr-BE" sz="1200" i="1" dirty="0">
              <a:latin typeface="Verdana" pitchFamily="34" charset="0"/>
            </a:endParaRPr>
          </a:p>
          <a:p>
            <a:pPr algn="r">
              <a:spcBef>
                <a:spcPct val="50000"/>
              </a:spcBef>
              <a:tabLst>
                <a:tab pos="1262063" algn="l"/>
              </a:tabLst>
              <a:defRPr/>
            </a:pPr>
            <a:endParaRPr lang="fr-FR" sz="1000" i="1" dirty="0"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3021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/>
          <p:cNvSpPr/>
          <p:nvPr/>
        </p:nvSpPr>
        <p:spPr>
          <a:xfrm>
            <a:off x="1064689" y="583819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1400289" y="817814"/>
            <a:ext cx="6526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10. </a:t>
            </a: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Prendre en compte les acteurs</a:t>
            </a:r>
            <a:endParaRPr lang="fr-BE" sz="2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682603" y="1568547"/>
            <a:ext cx="7142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Présentation des esquisses réellement proposées par des promoteurs , des réactions de rejet des riverains, des choix posés par le politique</a:t>
            </a:r>
            <a:br>
              <a:rPr lang="fr-BE" dirty="0" smtClean="0"/>
            </a:br>
            <a:endParaRPr lang="fr-BE" b="1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31154" y="2294965"/>
            <a:ext cx="2754864" cy="17961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213541" y="3455941"/>
            <a:ext cx="4322173" cy="27215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11725" y="2612562"/>
            <a:ext cx="3198472" cy="1160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273325" y="3899043"/>
            <a:ext cx="2472995" cy="16603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393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/>
          <p:cNvSpPr/>
          <p:nvPr/>
        </p:nvSpPr>
        <p:spPr>
          <a:xfrm>
            <a:off x="1064689" y="583819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1400289" y="817814"/>
            <a:ext cx="6526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10. </a:t>
            </a: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Prendre en compte les acteurs</a:t>
            </a:r>
            <a:endParaRPr lang="fr-BE" sz="2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Segoe UI Symbol" pitchFamily="34" charset="0"/>
              <a:ea typeface="Segoe UI Symbol" pitchFamily="34" charset="0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682603" y="1568547"/>
            <a:ext cx="7142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Présentation des esquisses réellement proposées par des promoteurs , des réactions de rejet des riverains, des choix posés par le politique</a:t>
            </a:r>
            <a:br>
              <a:rPr lang="fr-BE" dirty="0" smtClean="0"/>
            </a:br>
            <a:endParaRPr lang="fr-BE" b="1" dirty="0"/>
          </a:p>
        </p:txBody>
      </p:sp>
      <p:sp>
        <p:nvSpPr>
          <p:cNvPr id="2" name="ZoneTexte 1"/>
          <p:cNvSpPr txBox="1"/>
          <p:nvPr/>
        </p:nvSpPr>
        <p:spPr>
          <a:xfrm rot="21106524">
            <a:off x="888948" y="1753904"/>
            <a:ext cx="3009014" cy="1384995"/>
          </a:xfrm>
          <a:prstGeom prst="rect">
            <a:avLst/>
          </a:prstGeom>
          <a:solidFill>
            <a:srgbClr val="E6E6E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000" b="1" dirty="0" smtClean="0">
                <a:solidFill>
                  <a:srgbClr val="C00000"/>
                </a:solidFill>
              </a:rPr>
              <a:t>…</a:t>
            </a:r>
            <a:r>
              <a:rPr lang="fr-BE" sz="2000" b="1" dirty="0" smtClean="0"/>
              <a:t> </a:t>
            </a:r>
            <a:r>
              <a:rPr lang="fr-BE" sz="2800" b="1" dirty="0" smtClean="0">
                <a:solidFill>
                  <a:srgbClr val="C00000"/>
                </a:solidFill>
                <a:latin typeface="Bradley Hand ITC" panose="03070402050302030203" pitchFamily="66" charset="0"/>
              </a:rPr>
              <a:t>s’oppose au principe  de concentration …</a:t>
            </a:r>
            <a:endParaRPr lang="fr-BE" sz="2800" b="1" dirty="0">
              <a:solidFill>
                <a:srgbClr val="C0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4" name="ZoneTexte 13"/>
          <p:cNvSpPr txBox="1"/>
          <p:nvPr/>
        </p:nvSpPr>
        <p:spPr>
          <a:xfrm rot="308684">
            <a:off x="699077" y="3277779"/>
            <a:ext cx="3251766" cy="830997"/>
          </a:xfrm>
          <a:prstGeom prst="rect">
            <a:avLst/>
          </a:prstGeom>
          <a:solidFill>
            <a:srgbClr val="E6E6E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… </a:t>
            </a:r>
            <a:r>
              <a:rPr lang="fr-BE" sz="2400" b="1" dirty="0">
                <a:solidFill>
                  <a:schemeClr val="accent6">
                    <a:lumMod val="75000"/>
                  </a:schemeClr>
                </a:solidFill>
                <a:latin typeface="AvantGarde" pitchFamily="34" charset="0"/>
              </a:rPr>
              <a:t>en désaccord total </a:t>
            </a:r>
            <a:r>
              <a:rPr lang="fr-BE" sz="2400" b="1" dirty="0">
                <a:solidFill>
                  <a:schemeClr val="accent6">
                    <a:lumMod val="75000"/>
                  </a:schemeClr>
                </a:solidFill>
                <a:latin typeface="Bradley Hand ITC" panose="03070402050302030203" pitchFamily="66" charset="0"/>
              </a:rPr>
              <a:t>…</a:t>
            </a:r>
          </a:p>
        </p:txBody>
      </p:sp>
      <p:sp>
        <p:nvSpPr>
          <p:cNvPr id="15" name="ZoneTexte 14"/>
          <p:cNvSpPr txBox="1"/>
          <p:nvPr/>
        </p:nvSpPr>
        <p:spPr>
          <a:xfrm rot="703887">
            <a:off x="3551515" y="2685282"/>
            <a:ext cx="2860128" cy="1323439"/>
          </a:xfrm>
          <a:prstGeom prst="rect">
            <a:avLst/>
          </a:prstGeom>
          <a:solidFill>
            <a:srgbClr val="E6E6E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>
            <a:defPPr>
              <a:defRPr lang="fr-FR"/>
            </a:defPPr>
          </a:lstStyle>
          <a:p>
            <a:pPr algn="ctr"/>
            <a:r>
              <a:rPr lang="fr-BE" sz="2000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… 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Bodoni MT" panose="02070603080606020203" pitchFamily="18" charset="0"/>
              </a:rPr>
              <a:t>démesure et de « coup de poing » des plus disgracieux dans ce petit coin tranquille</a:t>
            </a:r>
            <a:r>
              <a:rPr lang="fr-FR" sz="2000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 </a:t>
            </a:r>
            <a:r>
              <a:rPr lang="fr-BE" sz="2000" b="1" dirty="0">
                <a:solidFill>
                  <a:schemeClr val="accent5">
                    <a:lumMod val="75000"/>
                  </a:schemeClr>
                </a:solidFill>
                <a:latin typeface="Bradley Hand ITC" panose="03070402050302030203" pitchFamily="66" charset="0"/>
              </a:rPr>
              <a:t>…</a:t>
            </a:r>
          </a:p>
        </p:txBody>
      </p:sp>
      <p:sp>
        <p:nvSpPr>
          <p:cNvPr id="16" name="ZoneTexte 15"/>
          <p:cNvSpPr txBox="1"/>
          <p:nvPr/>
        </p:nvSpPr>
        <p:spPr>
          <a:xfrm rot="20986209">
            <a:off x="295392" y="4249617"/>
            <a:ext cx="4059138" cy="1077218"/>
          </a:xfrm>
          <a:prstGeom prst="rect">
            <a:avLst/>
          </a:prstGeom>
          <a:solidFill>
            <a:srgbClr val="E6E6E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>
                <a:solidFill>
                  <a:srgbClr val="C00000"/>
                </a:solidFill>
                <a:latin typeface="Bradley Hand ITC" panose="03070402050302030203" pitchFamily="66" charset="0"/>
              </a:rPr>
              <a:t>… </a:t>
            </a:r>
            <a:r>
              <a:rPr lang="fr-FR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désarroi … ouvre la porte aux projets immobiliers les plus fous</a:t>
            </a:r>
            <a:r>
              <a:rPr lang="fr-BE" sz="2000" b="1" dirty="0" smtClean="0">
                <a:solidFill>
                  <a:srgbClr val="C00000"/>
                </a:solidFill>
                <a:latin typeface="Bradley Hand ITC" panose="03070402050302030203" pitchFamily="66" charset="0"/>
              </a:rPr>
              <a:t>…</a:t>
            </a:r>
            <a:endParaRPr lang="fr-BE" sz="2000" b="1" dirty="0">
              <a:solidFill>
                <a:srgbClr val="C00000"/>
              </a:solidFill>
              <a:latin typeface="Bradley Hand ITC" panose="03070402050302030203" pitchFamily="66" charset="0"/>
            </a:endParaRPr>
          </a:p>
        </p:txBody>
      </p:sp>
      <p:sp>
        <p:nvSpPr>
          <p:cNvPr id="17" name="Rectangle 16"/>
          <p:cNvSpPr/>
          <p:nvPr/>
        </p:nvSpPr>
        <p:spPr>
          <a:xfrm rot="21169358">
            <a:off x="1712810" y="5188699"/>
            <a:ext cx="3468067" cy="1384995"/>
          </a:xfrm>
          <a:prstGeom prst="rect">
            <a:avLst/>
          </a:prstGeom>
          <a:solidFill>
            <a:srgbClr val="E6E6E6"/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chemeClr val="accent3">
                    <a:lumMod val="75000"/>
                  </a:schemeClr>
                </a:solidFill>
                <a:latin typeface="Bradley Hand ITC" panose="03070402050302030203" pitchFamily="66" charset="0"/>
              </a:rPr>
              <a:t>… </a:t>
            </a:r>
            <a:r>
              <a:rPr lang="fr-FR" sz="2800" b="1" dirty="0">
                <a:solidFill>
                  <a:schemeClr val="accent3">
                    <a:lumMod val="75000"/>
                  </a:schemeClr>
                </a:solidFill>
                <a:latin typeface="Brush Script MT" panose="03060802040406070304" pitchFamily="66" charset="0"/>
              </a:rPr>
              <a:t>parfaitement inadaptée au contexte architectural et paysager du lieu</a:t>
            </a:r>
            <a:r>
              <a:rPr lang="fr-FR" sz="2400" b="1" dirty="0">
                <a:solidFill>
                  <a:schemeClr val="accent3">
                    <a:lumMod val="75000"/>
                  </a:schemeClr>
                </a:solidFill>
                <a:latin typeface="Bradley Hand ITC" panose="03070402050302030203" pitchFamily="66" charset="0"/>
              </a:rPr>
              <a:t>….</a:t>
            </a:r>
            <a:endParaRPr lang="fr-BE" sz="2400" b="1" dirty="0">
              <a:solidFill>
                <a:schemeClr val="accent3">
                  <a:lumMod val="75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5573257" y="4788226"/>
            <a:ext cx="3251766" cy="120032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BE" sz="2400" b="1" dirty="0" smtClean="0">
                <a:solidFill>
                  <a:schemeClr val="accent4">
                    <a:lumMod val="60000"/>
                    <a:lumOff val="40000"/>
                  </a:schemeClr>
                </a:solidFill>
                <a:latin typeface="AvantGarde" pitchFamily="34" charset="0"/>
              </a:rPr>
              <a:t>Densité trop faible à moins d’1km du centre !</a:t>
            </a:r>
            <a:endParaRPr lang="fr-BE" sz="2400" b="1" dirty="0">
              <a:solidFill>
                <a:schemeClr val="accent4">
                  <a:lumMod val="60000"/>
                  <a:lumOff val="40000"/>
                </a:schemeClr>
              </a:solidFill>
              <a:latin typeface="Bradley Hand ITC" panose="03070402050302030203" pitchFamily="66" charset="0"/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059259" y="4334172"/>
            <a:ext cx="22797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… mais aussi : 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33804894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5" grpId="0" animBg="1"/>
      <p:bldP spid="16" grpId="0" animBg="1"/>
      <p:bldP spid="17" grpId="0" animBg="1"/>
      <p:bldP spid="13" grpId="0" animBg="1"/>
      <p:bldP spid="1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/>
          <p:cNvSpPr/>
          <p:nvPr/>
        </p:nvSpPr>
        <p:spPr>
          <a:xfrm>
            <a:off x="1064689" y="583819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1400289" y="817814"/>
            <a:ext cx="6526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10. </a:t>
            </a: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Prendre en compte les acteurs</a:t>
            </a:r>
            <a:endParaRPr lang="fr-BE" sz="2400" b="1" dirty="0" smtClean="0">
              <a:solidFill>
                <a:schemeClr val="tx1">
                  <a:lumMod val="50000"/>
                  <a:lumOff val="50000"/>
                </a:schemeClr>
              </a:solidFill>
              <a:latin typeface="Segoe UI Symbol" pitchFamily="34" charset="0"/>
              <a:ea typeface="Segoe UI Symbol" pitchFamily="34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54656" y="2042356"/>
            <a:ext cx="1735353" cy="1473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ZoneTexte 12"/>
          <p:cNvSpPr txBox="1"/>
          <p:nvPr/>
        </p:nvSpPr>
        <p:spPr>
          <a:xfrm>
            <a:off x="2290008" y="2049182"/>
            <a:ext cx="5886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Compréhension et prise en compte du jeu des acteurs,</a:t>
            </a:r>
            <a:br>
              <a:rPr lang="fr-BE" b="1" dirty="0" smtClean="0"/>
            </a:br>
            <a:r>
              <a:rPr lang="fr-BE" b="1" dirty="0" smtClean="0"/>
              <a:t>complexité, réalisme…</a:t>
            </a:r>
            <a:endParaRPr lang="fr-BE" b="1" dirty="0"/>
          </a:p>
        </p:txBody>
      </p:sp>
      <p:sp>
        <p:nvSpPr>
          <p:cNvPr id="14" name="ZoneTexte 13"/>
          <p:cNvSpPr txBox="1"/>
          <p:nvPr/>
        </p:nvSpPr>
        <p:spPr>
          <a:xfrm>
            <a:off x="2290009" y="3005822"/>
            <a:ext cx="58864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Méthodes de communication, d’arbitrage </a:t>
            </a:r>
            <a:endParaRPr lang="fr-BE" b="1" dirty="0"/>
          </a:p>
        </p:txBody>
      </p:sp>
      <p:sp>
        <p:nvSpPr>
          <p:cNvPr id="16" name="Ellipse 15"/>
          <p:cNvSpPr/>
          <p:nvPr/>
        </p:nvSpPr>
        <p:spPr>
          <a:xfrm>
            <a:off x="5512878" y="3516032"/>
            <a:ext cx="843897" cy="733158"/>
          </a:xfrm>
          <a:prstGeom prst="ellipse">
            <a:avLst/>
          </a:prstGeom>
          <a:solidFill>
            <a:srgbClr val="A0BF61">
              <a:alpha val="6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7" name="ZoneTexte 16"/>
          <p:cNvSpPr txBox="1"/>
          <p:nvPr/>
        </p:nvSpPr>
        <p:spPr>
          <a:xfrm>
            <a:off x="5934826" y="3787525"/>
            <a:ext cx="24570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7943C"/>
                </a:solidFill>
              </a:rPr>
              <a:t>Expériences issues de nombreux cas pratiques et de contextes variés</a:t>
            </a:r>
            <a:endParaRPr lang="fr-BE" b="1" dirty="0">
              <a:solidFill>
                <a:srgbClr val="7794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10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6" grpId="0" animBg="1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/>
          <p:cNvSpPr/>
          <p:nvPr/>
        </p:nvSpPr>
        <p:spPr>
          <a:xfrm>
            <a:off x="1064689" y="583819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1400289" y="817814"/>
            <a:ext cx="6526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11. Echanges et retours sur l’exercice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682603" y="1568547"/>
            <a:ext cx="7142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Frustrations, réalisme</a:t>
            </a:r>
            <a:br>
              <a:rPr lang="fr-BE" dirty="0" smtClean="0"/>
            </a:br>
            <a:r>
              <a:rPr lang="fr-BE" dirty="0" smtClean="0"/>
              <a:t>Apports de chaque formation (interdisciplinarité)</a:t>
            </a:r>
            <a:endParaRPr lang="fr-BE" b="1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 cstate="screen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3138" y="2959915"/>
            <a:ext cx="1649531" cy="1400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ZoneTexte 5"/>
          <p:cNvSpPr txBox="1"/>
          <p:nvPr/>
        </p:nvSpPr>
        <p:spPr>
          <a:xfrm>
            <a:off x="2112669" y="3364329"/>
            <a:ext cx="58864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Chaque cas nécessite une prise en compte du contexte spécifique : question posée, par qui ? Résultats attendus ? Échelle, temporalité ? …?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991943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lipse 9"/>
          <p:cNvSpPr/>
          <p:nvPr/>
        </p:nvSpPr>
        <p:spPr>
          <a:xfrm>
            <a:off x="4106947" y="582319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Text Box 22"/>
          <p:cNvSpPr txBox="1">
            <a:spLocks noChangeArrowheads="1"/>
          </p:cNvSpPr>
          <p:nvPr/>
        </p:nvSpPr>
        <p:spPr bwMode="auto">
          <a:xfrm>
            <a:off x="1400289" y="817814"/>
            <a:ext cx="6526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En conclusion…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1682603" y="1568547"/>
            <a:ext cx="7142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50 années de recherches-actions	</a:t>
            </a:r>
            <a:br>
              <a:rPr lang="fr-BE" dirty="0" smtClean="0"/>
            </a:br>
            <a:r>
              <a:rPr lang="fr-BE" dirty="0" smtClean="0"/>
              <a:t>capitalisation d’un savoir-faire d’amélioration de méthodes et d’outils </a:t>
            </a:r>
            <a:endParaRPr lang="fr-BE" b="1" dirty="0"/>
          </a:p>
        </p:txBody>
      </p:sp>
      <p:sp>
        <p:nvSpPr>
          <p:cNvPr id="7" name="Ellipse 6"/>
          <p:cNvSpPr/>
          <p:nvPr/>
        </p:nvSpPr>
        <p:spPr>
          <a:xfrm>
            <a:off x="4528896" y="583819"/>
            <a:ext cx="843897" cy="733158"/>
          </a:xfrm>
          <a:prstGeom prst="ellipse">
            <a:avLst/>
          </a:prstGeom>
          <a:solidFill>
            <a:srgbClr val="A0BF61">
              <a:alpha val="6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8" name="ZoneTexte 7"/>
          <p:cNvSpPr txBox="1"/>
          <p:nvPr/>
        </p:nvSpPr>
        <p:spPr>
          <a:xfrm>
            <a:off x="1682603" y="2243147"/>
            <a:ext cx="7142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Résilience des outils : à adapter sans cesse, remise en question continuelle </a:t>
            </a:r>
            <a:endParaRPr lang="fr-BE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682603" y="2750043"/>
            <a:ext cx="7142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Importance de la forme pour communiquer</a:t>
            </a:r>
            <a:endParaRPr lang="fr-BE" b="1" dirty="0"/>
          </a:p>
        </p:txBody>
      </p:sp>
      <p:sp>
        <p:nvSpPr>
          <p:cNvPr id="13" name="ZoneTexte 12"/>
          <p:cNvSpPr txBox="1"/>
          <p:nvPr/>
        </p:nvSpPr>
        <p:spPr>
          <a:xfrm>
            <a:off x="1682603" y="3246042"/>
            <a:ext cx="71424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Importance d’une élaboration concertée des outils : partager les avis et les visions, partager les pratiques, mettre les acteurs en réseau…</a:t>
            </a:r>
            <a:endParaRPr lang="fr-BE" b="1" dirty="0"/>
          </a:p>
        </p:txBody>
      </p:sp>
      <p:sp>
        <p:nvSpPr>
          <p:cNvPr id="14" name="Text Box 22"/>
          <p:cNvSpPr txBox="1">
            <a:spLocks noChangeArrowheads="1"/>
          </p:cNvSpPr>
          <p:nvPr/>
        </p:nvSpPr>
        <p:spPr bwMode="auto">
          <a:xfrm>
            <a:off x="1402287" y="4855905"/>
            <a:ext cx="652632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Merci de votre attention !</a:t>
            </a:r>
          </a:p>
        </p:txBody>
      </p:sp>
    </p:spTree>
    <p:extLst>
      <p:ext uri="{BB962C8B-B14F-4D97-AF65-F5344CB8AC3E}">
        <p14:creationId xmlns:p14="http://schemas.microsoft.com/office/powerpoint/2010/main" val="367572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7" grpId="0" animBg="1"/>
      <p:bldP spid="8" grpId="0"/>
      <p:bldP spid="9" grpId="0"/>
      <p:bldP spid="13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www.eco-conseil.be/LogoIEC_RVB_BD.jpg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27168" y="3644675"/>
            <a:ext cx="1507688" cy="625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llipse 1"/>
          <p:cNvSpPr/>
          <p:nvPr/>
        </p:nvSpPr>
        <p:spPr>
          <a:xfrm>
            <a:off x="1250717" y="872358"/>
            <a:ext cx="3310759" cy="3153103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/>
        </p:nvSpPr>
        <p:spPr>
          <a:xfrm>
            <a:off x="4230426" y="872357"/>
            <a:ext cx="3310759" cy="3153103"/>
          </a:xfrm>
          <a:prstGeom prst="ellipse">
            <a:avLst/>
          </a:prstGeom>
          <a:solidFill>
            <a:srgbClr val="A0BF61">
              <a:alpha val="6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>
            <a:off x="1642220" y="1418897"/>
            <a:ext cx="2527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Enseignement ?</a:t>
            </a:r>
            <a:endParaRPr lang="fr-B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621929" y="1418897"/>
            <a:ext cx="25277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Recherche-action?</a:t>
            </a:r>
            <a:endParaRPr lang="fr-B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lèche droite rayée 12"/>
          <p:cNvSpPr/>
          <p:nvPr/>
        </p:nvSpPr>
        <p:spPr>
          <a:xfrm rot="5400000">
            <a:off x="2406868" y="2089258"/>
            <a:ext cx="840827" cy="630621"/>
          </a:xfrm>
          <a:prstGeom prst="stripedRightArrow">
            <a:avLst/>
          </a:prstGeom>
          <a:solidFill>
            <a:schemeClr val="accent5">
              <a:lumMod val="75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ZoneTexte 13"/>
          <p:cNvSpPr txBox="1"/>
          <p:nvPr/>
        </p:nvSpPr>
        <p:spPr>
          <a:xfrm>
            <a:off x="1755227" y="3048000"/>
            <a:ext cx="3058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QUI : Formations continues</a:t>
            </a:r>
            <a:endParaRPr lang="fr-BE" dirty="0"/>
          </a:p>
        </p:txBody>
      </p:sp>
      <p:sp>
        <p:nvSpPr>
          <p:cNvPr id="15" name="ZoneTexte 14"/>
          <p:cNvSpPr txBox="1"/>
          <p:nvPr/>
        </p:nvSpPr>
        <p:spPr>
          <a:xfrm>
            <a:off x="682252" y="4312628"/>
            <a:ext cx="1529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Eco-Conseil</a:t>
            </a:r>
            <a:endParaRPr lang="fr-BE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59558" y="3644675"/>
            <a:ext cx="665163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ZoneTexte 16"/>
          <p:cNvSpPr txBox="1"/>
          <p:nvPr/>
        </p:nvSpPr>
        <p:spPr>
          <a:xfrm>
            <a:off x="2099421" y="4301844"/>
            <a:ext cx="21310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Parcs naturels</a:t>
            </a:r>
            <a:endParaRPr lang="fr-BE" dirty="0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41675" y="3579432"/>
            <a:ext cx="663726" cy="885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ZoneTexte 18"/>
          <p:cNvSpPr txBox="1"/>
          <p:nvPr/>
        </p:nvSpPr>
        <p:spPr>
          <a:xfrm>
            <a:off x="3529075" y="4249673"/>
            <a:ext cx="125599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dirty="0" smtClean="0"/>
              <a:t>INEMAP</a:t>
            </a:r>
            <a:br>
              <a:rPr lang="fr-BE" dirty="0" smtClean="0"/>
            </a:br>
            <a:r>
              <a:rPr lang="fr-BE" sz="800" dirty="0" smtClean="0"/>
              <a:t>institut européen de management public</a:t>
            </a:r>
            <a:endParaRPr lang="fr-BE" sz="800" dirty="0"/>
          </a:p>
        </p:txBody>
      </p:sp>
      <p:sp>
        <p:nvSpPr>
          <p:cNvPr id="20" name="ZoneTexte 19"/>
          <p:cNvSpPr txBox="1"/>
          <p:nvPr/>
        </p:nvSpPr>
        <p:spPr>
          <a:xfrm>
            <a:off x="5088405" y="4301844"/>
            <a:ext cx="11676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CCATM…</a:t>
            </a:r>
            <a:endParaRPr lang="fr-BE" dirty="0"/>
          </a:p>
        </p:txBody>
      </p:sp>
      <p:sp>
        <p:nvSpPr>
          <p:cNvPr id="21" name="ZoneTexte 20"/>
          <p:cNvSpPr txBox="1"/>
          <p:nvPr/>
        </p:nvSpPr>
        <p:spPr>
          <a:xfrm>
            <a:off x="850099" y="5476021"/>
            <a:ext cx="76463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ym typeface="Wingdings" panose="05000000000000000000" pitchFamily="2" charset="2"/>
              </a:rPr>
              <a:t> Pour la plupart, d</a:t>
            </a:r>
            <a:r>
              <a:rPr lang="fr-BE" dirty="0" smtClean="0"/>
              <a:t>es professionnels  qui se réorientent ou se recyclent</a:t>
            </a:r>
            <a:endParaRPr lang="fr-BE" dirty="0"/>
          </a:p>
        </p:txBody>
      </p:sp>
      <p:sp>
        <p:nvSpPr>
          <p:cNvPr id="22" name="ZoneTexte 21"/>
          <p:cNvSpPr txBox="1"/>
          <p:nvPr/>
        </p:nvSpPr>
        <p:spPr>
          <a:xfrm>
            <a:off x="850099" y="5861022"/>
            <a:ext cx="7457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ym typeface="Wingdings" panose="05000000000000000000" pitchFamily="2" charset="2"/>
              </a:rPr>
              <a:t> </a:t>
            </a:r>
            <a:r>
              <a:rPr lang="fr-BE" dirty="0" smtClean="0"/>
              <a:t>Un public TRES varié, en formations et en âges</a:t>
            </a:r>
            <a:endParaRPr lang="fr-BE" dirty="0"/>
          </a:p>
        </p:txBody>
      </p:sp>
      <p:sp>
        <p:nvSpPr>
          <p:cNvPr id="18" name="ZoneTexte 17"/>
          <p:cNvSpPr txBox="1"/>
          <p:nvPr/>
        </p:nvSpPr>
        <p:spPr>
          <a:xfrm>
            <a:off x="1775754" y="4966862"/>
            <a:ext cx="4019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(Etudiants Master</a:t>
            </a:r>
            <a:r>
              <a:rPr lang="fr-BE" dirty="0" smtClean="0"/>
              <a:t>, </a:t>
            </a:r>
            <a:r>
              <a:rPr lang="fr-BE" dirty="0" smtClean="0"/>
              <a:t>Conseillers </a:t>
            </a:r>
            <a:r>
              <a:rPr lang="fr-BE" dirty="0" smtClean="0"/>
              <a:t>en AT…)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31908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" grpId="0" animBg="1"/>
      <p:bldP spid="11" grpId="0"/>
      <p:bldP spid="12" grpId="0"/>
      <p:bldP spid="13" grpId="0" animBg="1"/>
      <p:bldP spid="14" grpId="0"/>
      <p:bldP spid="15" grpId="0"/>
      <p:bldP spid="17" grpId="0"/>
      <p:bldP spid="19" grpId="0"/>
      <p:bldP spid="20" grpId="0"/>
      <p:bldP spid="21" grpId="0"/>
      <p:bldP spid="22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250717" y="872358"/>
            <a:ext cx="3310759" cy="3153103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/>
        </p:nvSpPr>
        <p:spPr>
          <a:xfrm>
            <a:off x="4230426" y="872357"/>
            <a:ext cx="3310759" cy="3153103"/>
          </a:xfrm>
          <a:prstGeom prst="ellipse">
            <a:avLst/>
          </a:prstGeom>
          <a:solidFill>
            <a:srgbClr val="A0BF61">
              <a:alpha val="6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>
            <a:off x="1642220" y="1418897"/>
            <a:ext cx="2527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Enseignement ?</a:t>
            </a:r>
            <a:endParaRPr lang="fr-B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621929" y="1418897"/>
            <a:ext cx="25277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Recherche-action?</a:t>
            </a:r>
            <a:endParaRPr lang="fr-B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lèche droite rayée 12"/>
          <p:cNvSpPr/>
          <p:nvPr/>
        </p:nvSpPr>
        <p:spPr>
          <a:xfrm rot="5400000">
            <a:off x="2406868" y="2089258"/>
            <a:ext cx="840827" cy="630621"/>
          </a:xfrm>
          <a:prstGeom prst="stripedRightArrow">
            <a:avLst/>
          </a:prstGeom>
          <a:solidFill>
            <a:schemeClr val="accent5">
              <a:lumMod val="75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ZoneTexte 13"/>
          <p:cNvSpPr txBox="1"/>
          <p:nvPr/>
        </p:nvSpPr>
        <p:spPr>
          <a:xfrm>
            <a:off x="1755227" y="3048000"/>
            <a:ext cx="3058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QUI : Formations continues</a:t>
            </a:r>
            <a:endParaRPr lang="fr-BE" dirty="0"/>
          </a:p>
        </p:txBody>
      </p:sp>
      <p:sp>
        <p:nvSpPr>
          <p:cNvPr id="18" name="ZoneTexte 17"/>
          <p:cNvSpPr txBox="1"/>
          <p:nvPr/>
        </p:nvSpPr>
        <p:spPr>
          <a:xfrm>
            <a:off x="1759183" y="3811851"/>
            <a:ext cx="34547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QUOI : Formation à la pratique de l’aménagement du territoire : </a:t>
            </a:r>
            <a:endParaRPr lang="fr-BE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759182" y="4458182"/>
            <a:ext cx="34547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b="1" dirty="0" smtClean="0"/>
              <a:t>apprendre à faire et à utiliser</a:t>
            </a:r>
            <a:br>
              <a:rPr lang="fr-BE" b="1" dirty="0" smtClean="0"/>
            </a:br>
            <a:r>
              <a:rPr lang="fr-BE" b="1" dirty="0" smtClean="0"/>
              <a:t>des </a:t>
            </a:r>
            <a:r>
              <a:rPr lang="fr-BE" b="1" u="sng" dirty="0" smtClean="0"/>
              <a:t>outils</a:t>
            </a:r>
            <a:r>
              <a:rPr lang="fr-BE" b="1" dirty="0" smtClean="0"/>
              <a:t> pour développer, composer et gérer le territoire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819475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250717" y="872358"/>
            <a:ext cx="3310759" cy="3153103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/>
        </p:nvSpPr>
        <p:spPr>
          <a:xfrm>
            <a:off x="4230426" y="872357"/>
            <a:ext cx="3310759" cy="3153103"/>
          </a:xfrm>
          <a:prstGeom prst="ellipse">
            <a:avLst/>
          </a:prstGeom>
          <a:solidFill>
            <a:srgbClr val="A0BF61">
              <a:alpha val="6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>
            <a:off x="1642220" y="1418897"/>
            <a:ext cx="2527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Enseignement ?</a:t>
            </a:r>
            <a:endParaRPr lang="fr-B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621929" y="1418897"/>
            <a:ext cx="25277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Recherche-action?</a:t>
            </a:r>
            <a:endParaRPr lang="fr-B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lèche droite rayée 12"/>
          <p:cNvSpPr/>
          <p:nvPr/>
        </p:nvSpPr>
        <p:spPr>
          <a:xfrm rot="5400000">
            <a:off x="5465391" y="2554012"/>
            <a:ext cx="840827" cy="630621"/>
          </a:xfrm>
          <a:prstGeom prst="stripedRightArrow">
            <a:avLst/>
          </a:prstGeom>
          <a:solidFill>
            <a:schemeClr val="accent3">
              <a:lumMod val="75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ZoneTexte 13"/>
          <p:cNvSpPr txBox="1"/>
          <p:nvPr/>
        </p:nvSpPr>
        <p:spPr>
          <a:xfrm>
            <a:off x="4561476" y="3377269"/>
            <a:ext cx="373191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Enseigner sur base de recherches axées sur la pratique/le terrain :</a:t>
            </a:r>
            <a:br>
              <a:rPr lang="fr-BE" dirty="0" smtClean="0"/>
            </a:br>
            <a:r>
              <a:rPr lang="fr-BE" dirty="0" smtClean="0"/>
              <a:t>les </a:t>
            </a:r>
            <a:r>
              <a:rPr lang="fr-BE" b="1" dirty="0" smtClean="0"/>
              <a:t>recherches-actions</a:t>
            </a:r>
            <a:endParaRPr lang="fr-BE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3173492" y="4300599"/>
            <a:ext cx="56809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ym typeface="Wingdings" panose="05000000000000000000" pitchFamily="2" charset="2"/>
              </a:rPr>
              <a:t> </a:t>
            </a:r>
            <a:r>
              <a:rPr lang="fr-BE" dirty="0" smtClean="0"/>
              <a:t>Des études pratiques (via marchés publics, subventions)</a:t>
            </a:r>
            <a:br>
              <a:rPr lang="fr-BE" dirty="0" smtClean="0"/>
            </a:br>
            <a:r>
              <a:rPr lang="fr-BE" dirty="0" smtClean="0"/>
              <a:t>= </a:t>
            </a:r>
            <a:r>
              <a:rPr lang="fr-BE" dirty="0" smtClean="0">
                <a:solidFill>
                  <a:srgbClr val="77943C"/>
                </a:solidFill>
              </a:rPr>
              <a:t>l</a:t>
            </a:r>
            <a:r>
              <a:rPr lang="fr-BE" dirty="0" smtClean="0">
                <a:solidFill>
                  <a:srgbClr val="77943C"/>
                </a:solidFill>
                <a:sym typeface="Wingdings" panose="05000000000000000000" pitchFamily="2" charset="2"/>
              </a:rPr>
              <a:t>’action territoriale, </a:t>
            </a:r>
            <a:r>
              <a:rPr lang="fr-BE" b="1" dirty="0" smtClean="0">
                <a:solidFill>
                  <a:srgbClr val="77943C"/>
                </a:solidFill>
              </a:rPr>
              <a:t>un laboratoire d’expérimentation continuel,</a:t>
            </a:r>
            <a:r>
              <a:rPr lang="fr-BE" dirty="0" smtClean="0">
                <a:solidFill>
                  <a:srgbClr val="77943C"/>
                </a:solidFill>
              </a:rPr>
              <a:t> capitalisation </a:t>
            </a:r>
            <a:r>
              <a:rPr lang="fr-BE" dirty="0" smtClean="0">
                <a:solidFill>
                  <a:srgbClr val="77943C"/>
                </a:solidFill>
              </a:rPr>
              <a:t>d’un savoir-faire, </a:t>
            </a:r>
            <a:br>
              <a:rPr lang="fr-BE" dirty="0" smtClean="0">
                <a:solidFill>
                  <a:srgbClr val="77943C"/>
                </a:solidFill>
              </a:rPr>
            </a:br>
            <a:r>
              <a:rPr lang="fr-BE" dirty="0" smtClean="0">
                <a:solidFill>
                  <a:srgbClr val="77943C"/>
                </a:solidFill>
              </a:rPr>
              <a:t>qui </a:t>
            </a:r>
            <a:r>
              <a:rPr lang="fr-BE" dirty="0" smtClean="0">
                <a:solidFill>
                  <a:srgbClr val="77943C"/>
                </a:solidFill>
              </a:rPr>
              <a:t>est </a:t>
            </a:r>
            <a:r>
              <a:rPr lang="fr-BE" u="sng" dirty="0" smtClean="0">
                <a:solidFill>
                  <a:srgbClr val="77943C"/>
                </a:solidFill>
              </a:rPr>
              <a:t>beaucoup plus que du service à la société</a:t>
            </a:r>
            <a:r>
              <a:rPr lang="fr-BE" dirty="0" smtClean="0">
                <a:solidFill>
                  <a:srgbClr val="77943C"/>
                </a:solidFill>
              </a:rPr>
              <a:t> !</a:t>
            </a:r>
            <a:endParaRPr lang="fr-BE" dirty="0">
              <a:solidFill>
                <a:srgbClr val="77943C"/>
              </a:solidFill>
            </a:endParaRPr>
          </a:p>
        </p:txBody>
      </p:sp>
      <p:sp>
        <p:nvSpPr>
          <p:cNvPr id="15" name="ZoneTexte 14"/>
          <p:cNvSpPr txBox="1"/>
          <p:nvPr/>
        </p:nvSpPr>
        <p:spPr>
          <a:xfrm>
            <a:off x="4052582" y="5529423"/>
            <a:ext cx="49914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i="1" dirty="0" smtClean="0">
                <a:sym typeface="Wingdings" panose="05000000000000000000" pitchFamily="2" charset="2"/>
              </a:rPr>
              <a:t>Comment apprendre à pratiquer </a:t>
            </a:r>
            <a:br>
              <a:rPr lang="fr-BE" i="1" dirty="0" smtClean="0">
                <a:sym typeface="Wingdings" panose="05000000000000000000" pitchFamily="2" charset="2"/>
              </a:rPr>
            </a:br>
            <a:r>
              <a:rPr lang="fr-BE" i="1" dirty="0" smtClean="0">
                <a:sym typeface="Wingdings" panose="05000000000000000000" pitchFamily="2" charset="2"/>
              </a:rPr>
              <a:t>si on n’a pas pratiqué soi-même ?</a:t>
            </a:r>
            <a:endParaRPr lang="fr-BE" i="1" dirty="0"/>
          </a:p>
        </p:txBody>
      </p:sp>
    </p:spTree>
    <p:extLst>
      <p:ext uri="{BB962C8B-B14F-4D97-AF65-F5344CB8AC3E}">
        <p14:creationId xmlns:p14="http://schemas.microsoft.com/office/powerpoint/2010/main" val="4021743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9" grpId="0"/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lipse 1"/>
          <p:cNvSpPr/>
          <p:nvPr/>
        </p:nvSpPr>
        <p:spPr>
          <a:xfrm>
            <a:off x="1250717" y="872358"/>
            <a:ext cx="3310759" cy="3153103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0" name="Ellipse 9"/>
          <p:cNvSpPr/>
          <p:nvPr/>
        </p:nvSpPr>
        <p:spPr>
          <a:xfrm>
            <a:off x="4230426" y="872357"/>
            <a:ext cx="3310759" cy="3153103"/>
          </a:xfrm>
          <a:prstGeom prst="ellipse">
            <a:avLst/>
          </a:prstGeom>
          <a:solidFill>
            <a:srgbClr val="A0BF61">
              <a:alpha val="6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1" name="ZoneTexte 10"/>
          <p:cNvSpPr txBox="1"/>
          <p:nvPr/>
        </p:nvSpPr>
        <p:spPr>
          <a:xfrm>
            <a:off x="1642220" y="1418897"/>
            <a:ext cx="25277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Enseignement ?</a:t>
            </a:r>
            <a:endParaRPr lang="fr-B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4621929" y="1418897"/>
            <a:ext cx="252775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BE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Recherche-action?</a:t>
            </a:r>
            <a:endParaRPr lang="fr-BE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Flèche droite rayée 12"/>
          <p:cNvSpPr/>
          <p:nvPr/>
        </p:nvSpPr>
        <p:spPr>
          <a:xfrm rot="5400000">
            <a:off x="2406868" y="2089258"/>
            <a:ext cx="840827" cy="630621"/>
          </a:xfrm>
          <a:prstGeom prst="stripedRightArrow">
            <a:avLst/>
          </a:prstGeom>
          <a:solidFill>
            <a:schemeClr val="accent5">
              <a:lumMod val="75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14" name="ZoneTexte 13"/>
          <p:cNvSpPr txBox="1"/>
          <p:nvPr/>
        </p:nvSpPr>
        <p:spPr>
          <a:xfrm>
            <a:off x="1755227" y="3048000"/>
            <a:ext cx="3058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QUI : Formations continues</a:t>
            </a:r>
            <a:endParaRPr lang="fr-BE" dirty="0"/>
          </a:p>
        </p:txBody>
      </p:sp>
      <p:sp>
        <p:nvSpPr>
          <p:cNvPr id="18" name="ZoneTexte 17"/>
          <p:cNvSpPr txBox="1"/>
          <p:nvPr/>
        </p:nvSpPr>
        <p:spPr>
          <a:xfrm>
            <a:off x="1755226" y="3439711"/>
            <a:ext cx="30584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QUOI : Formation à la pratique</a:t>
            </a:r>
            <a:endParaRPr lang="fr-BE" b="1" dirty="0"/>
          </a:p>
        </p:txBody>
      </p:sp>
      <p:sp>
        <p:nvSpPr>
          <p:cNvPr id="9" name="ZoneTexte 8"/>
          <p:cNvSpPr txBox="1"/>
          <p:nvPr/>
        </p:nvSpPr>
        <p:spPr>
          <a:xfrm>
            <a:off x="1755227" y="4025460"/>
            <a:ext cx="53944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COMMENT : construire la démarche méthodologique à partir d’une simulation de pratique concrète</a:t>
            </a:r>
            <a:endParaRPr lang="fr-BE" b="1" dirty="0"/>
          </a:p>
        </p:txBody>
      </p:sp>
      <p:sp>
        <p:nvSpPr>
          <p:cNvPr id="15" name="ZoneTexte 14"/>
          <p:cNvSpPr txBox="1"/>
          <p:nvPr/>
        </p:nvSpPr>
        <p:spPr>
          <a:xfrm>
            <a:off x="2269034" y="4693888"/>
            <a:ext cx="568095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ym typeface="Wingdings" panose="05000000000000000000" pitchFamily="2" charset="2"/>
              </a:rPr>
              <a:t> Le cas de Profondeville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314443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lipse 19"/>
          <p:cNvSpPr/>
          <p:nvPr/>
        </p:nvSpPr>
        <p:spPr>
          <a:xfrm>
            <a:off x="1048699" y="505780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1384300" y="739775"/>
            <a:ext cx="684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Le contexte de la formation</a:t>
            </a:r>
          </a:p>
        </p:txBody>
      </p:sp>
      <p:sp>
        <p:nvSpPr>
          <p:cNvPr id="21" name="ZoneTexte 20"/>
          <p:cNvSpPr txBox="1"/>
          <p:nvPr/>
        </p:nvSpPr>
        <p:spPr>
          <a:xfrm>
            <a:off x="1470647" y="2196688"/>
            <a:ext cx="6493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Une journée de formation, qui clôture un module consacré à l’aménagement du territoire</a:t>
            </a:r>
            <a:endParaRPr lang="fr-BE" b="1" dirty="0"/>
          </a:p>
        </p:txBody>
      </p:sp>
      <p:sp>
        <p:nvSpPr>
          <p:cNvPr id="22" name="ZoneTexte 21"/>
          <p:cNvSpPr txBox="1"/>
          <p:nvPr/>
        </p:nvSpPr>
        <p:spPr>
          <a:xfrm>
            <a:off x="1964092" y="2890479"/>
            <a:ext cx="56809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ym typeface="Wingdings" panose="05000000000000000000" pitchFamily="2" charset="2"/>
              </a:rPr>
              <a:t> Module comportant des exposés théoriques (les différents outils de l’aménagement du territoire, les institutions, le jeu et la confrontation des acteurs…)</a:t>
            </a:r>
            <a:endParaRPr lang="fr-BE" dirty="0"/>
          </a:p>
        </p:txBody>
      </p:sp>
      <p:sp>
        <p:nvSpPr>
          <p:cNvPr id="23" name="ZoneTexte 22"/>
          <p:cNvSpPr txBox="1"/>
          <p:nvPr/>
        </p:nvSpPr>
        <p:spPr>
          <a:xfrm>
            <a:off x="1491913" y="3919163"/>
            <a:ext cx="6493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En parallèle d’autres modules consacrés à des matières  environnement et développement durable (énergie, déchets, mobilité, communication…)</a:t>
            </a:r>
            <a:endParaRPr lang="fr-BE" b="1" dirty="0"/>
          </a:p>
        </p:txBody>
      </p:sp>
      <p:sp>
        <p:nvSpPr>
          <p:cNvPr id="24" name="ZoneTexte 23"/>
          <p:cNvSpPr txBox="1"/>
          <p:nvPr/>
        </p:nvSpPr>
        <p:spPr>
          <a:xfrm>
            <a:off x="1470647" y="1441772"/>
            <a:ext cx="6493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Un groupe de 35 demandeurs d’emploi / 1an </a:t>
            </a:r>
            <a:br>
              <a:rPr lang="fr-BE" dirty="0" smtClean="0"/>
            </a:br>
            <a:r>
              <a:rPr lang="fr-BE" dirty="0" smtClean="0"/>
              <a:t>(un groupe d’une 15aine en formation décalée /1 an)</a:t>
            </a:r>
            <a:endParaRPr lang="fr-BE" b="1" dirty="0"/>
          </a:p>
        </p:txBody>
      </p:sp>
    </p:spTree>
    <p:extLst>
      <p:ext uri="{BB962C8B-B14F-4D97-AF65-F5344CB8AC3E}">
        <p14:creationId xmlns:p14="http://schemas.microsoft.com/office/powerpoint/2010/main" val="3016750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/>
      <p:bldP spid="21" grpId="0"/>
      <p:bldP spid="22" grpId="0"/>
      <p:bldP spid="23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Ellipse 19"/>
          <p:cNvSpPr/>
          <p:nvPr/>
        </p:nvSpPr>
        <p:spPr>
          <a:xfrm>
            <a:off x="1048699" y="505780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1384300" y="739775"/>
            <a:ext cx="684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1. La question posée et l’objectif recherché 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1470647" y="1441772"/>
            <a:ext cx="64931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Réfléchir par groupes à l’aménagement d’un site particulier </a:t>
            </a:r>
            <a:endParaRPr lang="fr-BE" b="1" dirty="0"/>
          </a:p>
        </p:txBody>
      </p:sp>
      <p:sp>
        <p:nvSpPr>
          <p:cNvPr id="8" name="ZoneTexte 7"/>
          <p:cNvSpPr txBox="1"/>
          <p:nvPr/>
        </p:nvSpPr>
        <p:spPr>
          <a:xfrm>
            <a:off x="1470647" y="1920238"/>
            <a:ext cx="6493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ym typeface="Wingdings" panose="05000000000000000000" pitchFamily="2" charset="2"/>
              </a:rPr>
              <a:t> Décoder ensemble toute la démarche méthodologique de l’aménagement (analyse et composition spatiale), en ce compris la concertation des acteurs et la négociation du projet</a:t>
            </a:r>
            <a:endParaRPr lang="fr-BE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37958" y="2996408"/>
            <a:ext cx="7758513" cy="30423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490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7" grpId="0"/>
      <p:bldP spid="24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Ellipse 25"/>
          <p:cNvSpPr/>
          <p:nvPr/>
        </p:nvSpPr>
        <p:spPr>
          <a:xfrm>
            <a:off x="7322478" y="3129399"/>
            <a:ext cx="843897" cy="733158"/>
          </a:xfrm>
          <a:prstGeom prst="ellipse">
            <a:avLst/>
          </a:prstGeom>
          <a:solidFill>
            <a:srgbClr val="A0BF61">
              <a:alpha val="6549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20" name="Ellipse 19"/>
          <p:cNvSpPr/>
          <p:nvPr/>
        </p:nvSpPr>
        <p:spPr>
          <a:xfrm>
            <a:off x="1048699" y="505780"/>
            <a:ext cx="843897" cy="733158"/>
          </a:xfrm>
          <a:prstGeom prst="ellipse">
            <a:avLst/>
          </a:prstGeom>
          <a:solidFill>
            <a:schemeClr val="accent5">
              <a:lumMod val="60000"/>
              <a:lumOff val="4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BE"/>
          </a:p>
        </p:txBody>
      </p:sp>
      <p:sp>
        <p:nvSpPr>
          <p:cNvPr id="7" name="Text Box 22"/>
          <p:cNvSpPr txBox="1">
            <a:spLocks noChangeArrowheads="1"/>
          </p:cNvSpPr>
          <p:nvPr/>
        </p:nvSpPr>
        <p:spPr bwMode="auto">
          <a:xfrm>
            <a:off x="1384300" y="739775"/>
            <a:ext cx="68405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180975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fr-BE" sz="2400" b="1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Segoe UI Symbol" pitchFamily="34" charset="0"/>
                <a:ea typeface="Segoe UI Symbol" pitchFamily="34" charset="0"/>
              </a:rPr>
              <a:t>2. Situer dans un large contexte</a:t>
            </a:r>
          </a:p>
        </p:txBody>
      </p:sp>
      <p:sp>
        <p:nvSpPr>
          <p:cNvPr id="24" name="ZoneTexte 23"/>
          <p:cNvSpPr txBox="1"/>
          <p:nvPr/>
        </p:nvSpPr>
        <p:spPr>
          <a:xfrm>
            <a:off x="3975229" y="1486287"/>
            <a:ext cx="3581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Profondeville dans le « bassin de vie namurois »</a:t>
            </a:r>
            <a:endParaRPr lang="fr-BE" b="1" dirty="0"/>
          </a:p>
        </p:txBody>
      </p:sp>
      <p:grpSp>
        <p:nvGrpSpPr>
          <p:cNvPr id="6" name="Groupe 5"/>
          <p:cNvGrpSpPr/>
          <p:nvPr/>
        </p:nvGrpSpPr>
        <p:grpSpPr>
          <a:xfrm>
            <a:off x="781403" y="1483436"/>
            <a:ext cx="2962388" cy="2191087"/>
            <a:chOff x="1239837" y="1196975"/>
            <a:chExt cx="7798426" cy="5098717"/>
          </a:xfrm>
        </p:grpSpPr>
        <p:pic>
          <p:nvPicPr>
            <p:cNvPr id="9" name="Picture 2" descr="Y:\CREAT\Partage-URBA\CREAT\Profondeville\Carto\Contexte gÃ©nÃ©ral.jpg"/>
            <p:cNvPicPr>
              <a:picLocks noChangeAspect="1" noChangeArrowheads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1239837" y="1196975"/>
              <a:ext cx="7322344" cy="50987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/>
            <p:cNvSpPr/>
            <p:nvPr/>
          </p:nvSpPr>
          <p:spPr>
            <a:xfrm>
              <a:off x="4621427" y="3502258"/>
              <a:ext cx="1189779" cy="4624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1" name="Forme libre 10"/>
            <p:cNvSpPr/>
            <p:nvPr/>
          </p:nvSpPr>
          <p:spPr>
            <a:xfrm>
              <a:off x="4744528" y="1224951"/>
              <a:ext cx="2147978" cy="5029200"/>
            </a:xfrm>
            <a:custGeom>
              <a:avLst/>
              <a:gdLst>
                <a:gd name="connsiteX0" fmla="*/ 0 w 2147978"/>
                <a:gd name="connsiteY0" fmla="*/ 0 h 5029200"/>
                <a:gd name="connsiteX1" fmla="*/ 672861 w 2147978"/>
                <a:gd name="connsiteY1" fmla="*/ 845389 h 5029200"/>
                <a:gd name="connsiteX2" fmla="*/ 897147 w 2147978"/>
                <a:gd name="connsiteY2" fmla="*/ 1414732 h 5029200"/>
                <a:gd name="connsiteX3" fmla="*/ 1431985 w 2147978"/>
                <a:gd name="connsiteY3" fmla="*/ 2389517 h 5029200"/>
                <a:gd name="connsiteX4" fmla="*/ 1664898 w 2147978"/>
                <a:gd name="connsiteY4" fmla="*/ 3329796 h 5029200"/>
                <a:gd name="connsiteX5" fmla="*/ 1897812 w 2147978"/>
                <a:gd name="connsiteY5" fmla="*/ 3881887 h 5029200"/>
                <a:gd name="connsiteX6" fmla="*/ 2061714 w 2147978"/>
                <a:gd name="connsiteY6" fmla="*/ 4684143 h 5029200"/>
                <a:gd name="connsiteX7" fmla="*/ 2147978 w 2147978"/>
                <a:gd name="connsiteY7" fmla="*/ 5029200 h 502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47978" h="5029200">
                  <a:moveTo>
                    <a:pt x="0" y="0"/>
                  </a:moveTo>
                  <a:cubicBezTo>
                    <a:pt x="261668" y="304800"/>
                    <a:pt x="523337" y="609600"/>
                    <a:pt x="672861" y="845389"/>
                  </a:cubicBezTo>
                  <a:cubicBezTo>
                    <a:pt x="822385" y="1081178"/>
                    <a:pt x="770626" y="1157377"/>
                    <a:pt x="897147" y="1414732"/>
                  </a:cubicBezTo>
                  <a:cubicBezTo>
                    <a:pt x="1023668" y="1672087"/>
                    <a:pt x="1304027" y="2070340"/>
                    <a:pt x="1431985" y="2389517"/>
                  </a:cubicBezTo>
                  <a:cubicBezTo>
                    <a:pt x="1559944" y="2708694"/>
                    <a:pt x="1587260" y="3081068"/>
                    <a:pt x="1664898" y="3329796"/>
                  </a:cubicBezTo>
                  <a:cubicBezTo>
                    <a:pt x="1742536" y="3578524"/>
                    <a:pt x="1831676" y="3656163"/>
                    <a:pt x="1897812" y="3881887"/>
                  </a:cubicBezTo>
                  <a:cubicBezTo>
                    <a:pt x="1963948" y="4107612"/>
                    <a:pt x="2020020" y="4492924"/>
                    <a:pt x="2061714" y="4684143"/>
                  </a:cubicBezTo>
                  <a:cubicBezTo>
                    <a:pt x="2103408" y="4875362"/>
                    <a:pt x="2125693" y="4952281"/>
                    <a:pt x="2147978" y="5029200"/>
                  </a:cubicBezTo>
                </a:path>
              </a:pathLst>
            </a:cu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3" name="Forme libre 12"/>
            <p:cNvSpPr/>
            <p:nvPr/>
          </p:nvSpPr>
          <p:spPr>
            <a:xfrm>
              <a:off x="1304925" y="1200150"/>
              <a:ext cx="7334250" cy="1510954"/>
            </a:xfrm>
            <a:custGeom>
              <a:avLst/>
              <a:gdLst>
                <a:gd name="connsiteX0" fmla="*/ 0 w 7334250"/>
                <a:gd name="connsiteY0" fmla="*/ 1323975 h 1510954"/>
                <a:gd name="connsiteX1" fmla="*/ 962025 w 7334250"/>
                <a:gd name="connsiteY1" fmla="*/ 1362075 h 1510954"/>
                <a:gd name="connsiteX2" fmla="*/ 1400175 w 7334250"/>
                <a:gd name="connsiteY2" fmla="*/ 1419225 h 1510954"/>
                <a:gd name="connsiteX3" fmla="*/ 1724025 w 7334250"/>
                <a:gd name="connsiteY3" fmla="*/ 1504950 h 1510954"/>
                <a:gd name="connsiteX4" fmla="*/ 2419350 w 7334250"/>
                <a:gd name="connsiteY4" fmla="*/ 1238250 h 1510954"/>
                <a:gd name="connsiteX5" fmla="*/ 3267075 w 7334250"/>
                <a:gd name="connsiteY5" fmla="*/ 1238250 h 1510954"/>
                <a:gd name="connsiteX6" fmla="*/ 3914775 w 7334250"/>
                <a:gd name="connsiteY6" fmla="*/ 1066800 h 1510954"/>
                <a:gd name="connsiteX7" fmla="*/ 4419600 w 7334250"/>
                <a:gd name="connsiteY7" fmla="*/ 895350 h 1510954"/>
                <a:gd name="connsiteX8" fmla="*/ 4848225 w 7334250"/>
                <a:gd name="connsiteY8" fmla="*/ 828675 h 1510954"/>
                <a:gd name="connsiteX9" fmla="*/ 5667375 w 7334250"/>
                <a:gd name="connsiteY9" fmla="*/ 790575 h 1510954"/>
                <a:gd name="connsiteX10" fmla="*/ 5981700 w 7334250"/>
                <a:gd name="connsiteY10" fmla="*/ 609600 h 1510954"/>
                <a:gd name="connsiteX11" fmla="*/ 6524625 w 7334250"/>
                <a:gd name="connsiteY11" fmla="*/ 209550 h 1510954"/>
                <a:gd name="connsiteX12" fmla="*/ 7334250 w 7334250"/>
                <a:gd name="connsiteY12" fmla="*/ 0 h 1510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7334250" h="1510954">
                  <a:moveTo>
                    <a:pt x="0" y="1323975"/>
                  </a:moveTo>
                  <a:lnTo>
                    <a:pt x="962025" y="1362075"/>
                  </a:lnTo>
                  <a:cubicBezTo>
                    <a:pt x="1195387" y="1377950"/>
                    <a:pt x="1273175" y="1395413"/>
                    <a:pt x="1400175" y="1419225"/>
                  </a:cubicBezTo>
                  <a:cubicBezTo>
                    <a:pt x="1527175" y="1443037"/>
                    <a:pt x="1554163" y="1535112"/>
                    <a:pt x="1724025" y="1504950"/>
                  </a:cubicBezTo>
                  <a:cubicBezTo>
                    <a:pt x="1893887" y="1474788"/>
                    <a:pt x="2162175" y="1282700"/>
                    <a:pt x="2419350" y="1238250"/>
                  </a:cubicBezTo>
                  <a:cubicBezTo>
                    <a:pt x="2676525" y="1193800"/>
                    <a:pt x="3017838" y="1266825"/>
                    <a:pt x="3267075" y="1238250"/>
                  </a:cubicBezTo>
                  <a:cubicBezTo>
                    <a:pt x="3516313" y="1209675"/>
                    <a:pt x="3722688" y="1123950"/>
                    <a:pt x="3914775" y="1066800"/>
                  </a:cubicBezTo>
                  <a:cubicBezTo>
                    <a:pt x="4106863" y="1009650"/>
                    <a:pt x="4264025" y="935037"/>
                    <a:pt x="4419600" y="895350"/>
                  </a:cubicBezTo>
                  <a:cubicBezTo>
                    <a:pt x="4575175" y="855663"/>
                    <a:pt x="4640263" y="846137"/>
                    <a:pt x="4848225" y="828675"/>
                  </a:cubicBezTo>
                  <a:cubicBezTo>
                    <a:pt x="5056187" y="811213"/>
                    <a:pt x="5478463" y="827087"/>
                    <a:pt x="5667375" y="790575"/>
                  </a:cubicBezTo>
                  <a:cubicBezTo>
                    <a:pt x="5856287" y="754063"/>
                    <a:pt x="5838825" y="706437"/>
                    <a:pt x="5981700" y="609600"/>
                  </a:cubicBezTo>
                  <a:cubicBezTo>
                    <a:pt x="6124575" y="512762"/>
                    <a:pt x="6299200" y="311150"/>
                    <a:pt x="6524625" y="209550"/>
                  </a:cubicBezTo>
                  <a:cubicBezTo>
                    <a:pt x="6750050" y="107950"/>
                    <a:pt x="7042150" y="53975"/>
                    <a:pt x="7334250" y="0"/>
                  </a:cubicBezTo>
                </a:path>
              </a:pathLst>
            </a:cu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5" name="Forme libre 14"/>
            <p:cNvSpPr/>
            <p:nvPr/>
          </p:nvSpPr>
          <p:spPr>
            <a:xfrm>
              <a:off x="3981450" y="1247775"/>
              <a:ext cx="4505325" cy="3981450"/>
            </a:xfrm>
            <a:custGeom>
              <a:avLst/>
              <a:gdLst>
                <a:gd name="connsiteX0" fmla="*/ 0 w 4505325"/>
                <a:gd name="connsiteY0" fmla="*/ 0 h 3981450"/>
                <a:gd name="connsiteX1" fmla="*/ 400050 w 4505325"/>
                <a:gd name="connsiteY1" fmla="*/ 600075 h 3981450"/>
                <a:gd name="connsiteX2" fmla="*/ 762000 w 4505325"/>
                <a:gd name="connsiteY2" fmla="*/ 1152525 h 3981450"/>
                <a:gd name="connsiteX3" fmla="*/ 952500 w 4505325"/>
                <a:gd name="connsiteY3" fmla="*/ 1333500 h 3981450"/>
                <a:gd name="connsiteX4" fmla="*/ 1343025 w 4505325"/>
                <a:gd name="connsiteY4" fmla="*/ 1419225 h 3981450"/>
                <a:gd name="connsiteX5" fmla="*/ 1504950 w 4505325"/>
                <a:gd name="connsiteY5" fmla="*/ 1647825 h 3981450"/>
                <a:gd name="connsiteX6" fmla="*/ 1781175 w 4505325"/>
                <a:gd name="connsiteY6" fmla="*/ 1933575 h 3981450"/>
                <a:gd name="connsiteX7" fmla="*/ 2238375 w 4505325"/>
                <a:gd name="connsiteY7" fmla="*/ 2305050 h 3981450"/>
                <a:gd name="connsiteX8" fmla="*/ 3057525 w 4505325"/>
                <a:gd name="connsiteY8" fmla="*/ 2914650 h 3981450"/>
                <a:gd name="connsiteX9" fmla="*/ 3762375 w 4505325"/>
                <a:gd name="connsiteY9" fmla="*/ 3486150 h 3981450"/>
                <a:gd name="connsiteX10" fmla="*/ 4505325 w 4505325"/>
                <a:gd name="connsiteY10" fmla="*/ 3981450 h 3981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505325" h="3981450">
                  <a:moveTo>
                    <a:pt x="0" y="0"/>
                  </a:moveTo>
                  <a:lnTo>
                    <a:pt x="400050" y="600075"/>
                  </a:lnTo>
                  <a:cubicBezTo>
                    <a:pt x="527050" y="792162"/>
                    <a:pt x="669925" y="1030288"/>
                    <a:pt x="762000" y="1152525"/>
                  </a:cubicBezTo>
                  <a:cubicBezTo>
                    <a:pt x="854075" y="1274762"/>
                    <a:pt x="855662" y="1289050"/>
                    <a:pt x="952500" y="1333500"/>
                  </a:cubicBezTo>
                  <a:cubicBezTo>
                    <a:pt x="1049338" y="1377950"/>
                    <a:pt x="1250950" y="1366838"/>
                    <a:pt x="1343025" y="1419225"/>
                  </a:cubicBezTo>
                  <a:cubicBezTo>
                    <a:pt x="1435100" y="1471613"/>
                    <a:pt x="1431925" y="1562100"/>
                    <a:pt x="1504950" y="1647825"/>
                  </a:cubicBezTo>
                  <a:cubicBezTo>
                    <a:pt x="1577975" y="1733550"/>
                    <a:pt x="1658938" y="1824038"/>
                    <a:pt x="1781175" y="1933575"/>
                  </a:cubicBezTo>
                  <a:cubicBezTo>
                    <a:pt x="1903412" y="2043112"/>
                    <a:pt x="2025650" y="2141538"/>
                    <a:pt x="2238375" y="2305050"/>
                  </a:cubicBezTo>
                  <a:cubicBezTo>
                    <a:pt x="2451100" y="2468562"/>
                    <a:pt x="2803525" y="2717800"/>
                    <a:pt x="3057525" y="2914650"/>
                  </a:cubicBezTo>
                  <a:cubicBezTo>
                    <a:pt x="3311525" y="3111500"/>
                    <a:pt x="3521075" y="3308350"/>
                    <a:pt x="3762375" y="3486150"/>
                  </a:cubicBezTo>
                  <a:cubicBezTo>
                    <a:pt x="4003675" y="3663950"/>
                    <a:pt x="4254500" y="3822700"/>
                    <a:pt x="4505325" y="3981450"/>
                  </a:cubicBezTo>
                </a:path>
              </a:pathLst>
            </a:cu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7935287" y="4286249"/>
              <a:ext cx="1102976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fr-BE" b="1" dirty="0" smtClean="0">
                  <a:solidFill>
                    <a:srgbClr val="C00000"/>
                  </a:solidFill>
                </a:rPr>
                <a:t>RN4</a:t>
              </a:r>
              <a:endParaRPr lang="fr-BE" b="1" dirty="0">
                <a:solidFill>
                  <a:srgbClr val="C00000"/>
                </a:solidFill>
              </a:endParaRPr>
            </a:p>
          </p:txBody>
        </p:sp>
        <p:sp>
          <p:nvSpPr>
            <p:cNvPr id="17" name="Forme libre 16"/>
            <p:cNvSpPr/>
            <p:nvPr/>
          </p:nvSpPr>
          <p:spPr>
            <a:xfrm>
              <a:off x="3914775" y="1314450"/>
              <a:ext cx="4656646" cy="4273894"/>
            </a:xfrm>
            <a:custGeom>
              <a:avLst/>
              <a:gdLst>
                <a:gd name="connsiteX0" fmla="*/ 0 w 4656646"/>
                <a:gd name="connsiteY0" fmla="*/ 0 h 4273894"/>
                <a:gd name="connsiteX1" fmla="*/ 571500 w 4656646"/>
                <a:gd name="connsiteY1" fmla="*/ 723900 h 4273894"/>
                <a:gd name="connsiteX2" fmla="*/ 1181100 w 4656646"/>
                <a:gd name="connsiteY2" fmla="*/ 1266825 h 4273894"/>
                <a:gd name="connsiteX3" fmla="*/ 1362075 w 4656646"/>
                <a:gd name="connsiteY3" fmla="*/ 1466850 h 4273894"/>
                <a:gd name="connsiteX4" fmla="*/ 1514475 w 4656646"/>
                <a:gd name="connsiteY4" fmla="*/ 1676400 h 4273894"/>
                <a:gd name="connsiteX5" fmla="*/ 1790700 w 4656646"/>
                <a:gd name="connsiteY5" fmla="*/ 1866900 h 4273894"/>
                <a:gd name="connsiteX6" fmla="*/ 2724150 w 4656646"/>
                <a:gd name="connsiteY6" fmla="*/ 2600325 h 4273894"/>
                <a:gd name="connsiteX7" fmla="*/ 2886075 w 4656646"/>
                <a:gd name="connsiteY7" fmla="*/ 3086100 h 4273894"/>
                <a:gd name="connsiteX8" fmla="*/ 3209925 w 4656646"/>
                <a:gd name="connsiteY8" fmla="*/ 3609975 h 4273894"/>
                <a:gd name="connsiteX9" fmla="*/ 3467100 w 4656646"/>
                <a:gd name="connsiteY9" fmla="*/ 3619500 h 4273894"/>
                <a:gd name="connsiteX10" fmla="*/ 3609975 w 4656646"/>
                <a:gd name="connsiteY10" fmla="*/ 3552825 h 4273894"/>
                <a:gd name="connsiteX11" fmla="*/ 3714750 w 4656646"/>
                <a:gd name="connsiteY11" fmla="*/ 3743325 h 4273894"/>
                <a:gd name="connsiteX12" fmla="*/ 3867150 w 4656646"/>
                <a:gd name="connsiteY12" fmla="*/ 3857625 h 4273894"/>
                <a:gd name="connsiteX13" fmla="*/ 4133850 w 4656646"/>
                <a:gd name="connsiteY13" fmla="*/ 3752850 h 4273894"/>
                <a:gd name="connsiteX14" fmla="*/ 4343400 w 4656646"/>
                <a:gd name="connsiteY14" fmla="*/ 3876675 h 4273894"/>
                <a:gd name="connsiteX15" fmla="*/ 4629150 w 4656646"/>
                <a:gd name="connsiteY15" fmla="*/ 4229100 h 4273894"/>
                <a:gd name="connsiteX16" fmla="*/ 4629150 w 4656646"/>
                <a:gd name="connsiteY16" fmla="*/ 4257675 h 42738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4656646" h="4273894">
                  <a:moveTo>
                    <a:pt x="0" y="0"/>
                  </a:moveTo>
                  <a:cubicBezTo>
                    <a:pt x="187325" y="256381"/>
                    <a:pt x="374650" y="512763"/>
                    <a:pt x="571500" y="723900"/>
                  </a:cubicBezTo>
                  <a:cubicBezTo>
                    <a:pt x="768350" y="935037"/>
                    <a:pt x="1049338" y="1143000"/>
                    <a:pt x="1181100" y="1266825"/>
                  </a:cubicBezTo>
                  <a:cubicBezTo>
                    <a:pt x="1312863" y="1390650"/>
                    <a:pt x="1306513" y="1398588"/>
                    <a:pt x="1362075" y="1466850"/>
                  </a:cubicBezTo>
                  <a:cubicBezTo>
                    <a:pt x="1417637" y="1535112"/>
                    <a:pt x="1443038" y="1609725"/>
                    <a:pt x="1514475" y="1676400"/>
                  </a:cubicBezTo>
                  <a:cubicBezTo>
                    <a:pt x="1585912" y="1743075"/>
                    <a:pt x="1589088" y="1712913"/>
                    <a:pt x="1790700" y="1866900"/>
                  </a:cubicBezTo>
                  <a:cubicBezTo>
                    <a:pt x="1992313" y="2020888"/>
                    <a:pt x="2541588" y="2397125"/>
                    <a:pt x="2724150" y="2600325"/>
                  </a:cubicBezTo>
                  <a:cubicBezTo>
                    <a:pt x="2906712" y="2803525"/>
                    <a:pt x="2805113" y="2917825"/>
                    <a:pt x="2886075" y="3086100"/>
                  </a:cubicBezTo>
                  <a:cubicBezTo>
                    <a:pt x="2967037" y="3254375"/>
                    <a:pt x="3113088" y="3521075"/>
                    <a:pt x="3209925" y="3609975"/>
                  </a:cubicBezTo>
                  <a:cubicBezTo>
                    <a:pt x="3306762" y="3698875"/>
                    <a:pt x="3400425" y="3629025"/>
                    <a:pt x="3467100" y="3619500"/>
                  </a:cubicBezTo>
                  <a:cubicBezTo>
                    <a:pt x="3533775" y="3609975"/>
                    <a:pt x="3568700" y="3532188"/>
                    <a:pt x="3609975" y="3552825"/>
                  </a:cubicBezTo>
                  <a:cubicBezTo>
                    <a:pt x="3651250" y="3573463"/>
                    <a:pt x="3671888" y="3692525"/>
                    <a:pt x="3714750" y="3743325"/>
                  </a:cubicBezTo>
                  <a:cubicBezTo>
                    <a:pt x="3757612" y="3794125"/>
                    <a:pt x="3797300" y="3856038"/>
                    <a:pt x="3867150" y="3857625"/>
                  </a:cubicBezTo>
                  <a:cubicBezTo>
                    <a:pt x="3937000" y="3859213"/>
                    <a:pt x="4054475" y="3749675"/>
                    <a:pt x="4133850" y="3752850"/>
                  </a:cubicBezTo>
                  <a:cubicBezTo>
                    <a:pt x="4213225" y="3756025"/>
                    <a:pt x="4260850" y="3797300"/>
                    <a:pt x="4343400" y="3876675"/>
                  </a:cubicBezTo>
                  <a:cubicBezTo>
                    <a:pt x="4425950" y="3956050"/>
                    <a:pt x="4581525" y="4165600"/>
                    <a:pt x="4629150" y="4229100"/>
                  </a:cubicBezTo>
                  <a:cubicBezTo>
                    <a:pt x="4676775" y="4292600"/>
                    <a:pt x="4652962" y="4275137"/>
                    <a:pt x="4629150" y="4257675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8" name="Forme libre 17"/>
            <p:cNvSpPr/>
            <p:nvPr/>
          </p:nvSpPr>
          <p:spPr>
            <a:xfrm>
              <a:off x="5333378" y="2933700"/>
              <a:ext cx="234016" cy="1805321"/>
            </a:xfrm>
            <a:custGeom>
              <a:avLst/>
              <a:gdLst>
                <a:gd name="connsiteX0" fmla="*/ 10147 w 234016"/>
                <a:gd name="connsiteY0" fmla="*/ 0 h 1805321"/>
                <a:gd name="connsiteX1" fmla="*/ 57772 w 234016"/>
                <a:gd name="connsiteY1" fmla="*/ 257175 h 1805321"/>
                <a:gd name="connsiteX2" fmla="*/ 133972 w 234016"/>
                <a:gd name="connsiteY2" fmla="*/ 533400 h 1805321"/>
                <a:gd name="connsiteX3" fmla="*/ 57772 w 234016"/>
                <a:gd name="connsiteY3" fmla="*/ 666750 h 1805321"/>
                <a:gd name="connsiteX4" fmla="*/ 29197 w 234016"/>
                <a:gd name="connsiteY4" fmla="*/ 809625 h 1805321"/>
                <a:gd name="connsiteX5" fmla="*/ 622 w 234016"/>
                <a:gd name="connsiteY5" fmla="*/ 1104900 h 1805321"/>
                <a:gd name="connsiteX6" fmla="*/ 57772 w 234016"/>
                <a:gd name="connsiteY6" fmla="*/ 1314450 h 1805321"/>
                <a:gd name="connsiteX7" fmla="*/ 153022 w 234016"/>
                <a:gd name="connsiteY7" fmla="*/ 1495425 h 1805321"/>
                <a:gd name="connsiteX8" fmla="*/ 229222 w 234016"/>
                <a:gd name="connsiteY8" fmla="*/ 1800225 h 1805321"/>
                <a:gd name="connsiteX9" fmla="*/ 219697 w 234016"/>
                <a:gd name="connsiteY9" fmla="*/ 1657350 h 18053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34016" h="1805321">
                  <a:moveTo>
                    <a:pt x="10147" y="0"/>
                  </a:moveTo>
                  <a:cubicBezTo>
                    <a:pt x="23641" y="84137"/>
                    <a:pt x="37135" y="168275"/>
                    <a:pt x="57772" y="257175"/>
                  </a:cubicBezTo>
                  <a:cubicBezTo>
                    <a:pt x="78409" y="346075"/>
                    <a:pt x="133972" y="465138"/>
                    <a:pt x="133972" y="533400"/>
                  </a:cubicBezTo>
                  <a:cubicBezTo>
                    <a:pt x="133972" y="601662"/>
                    <a:pt x="75234" y="620713"/>
                    <a:pt x="57772" y="666750"/>
                  </a:cubicBezTo>
                  <a:cubicBezTo>
                    <a:pt x="40310" y="712787"/>
                    <a:pt x="38722" y="736600"/>
                    <a:pt x="29197" y="809625"/>
                  </a:cubicBezTo>
                  <a:cubicBezTo>
                    <a:pt x="19672" y="882650"/>
                    <a:pt x="-4140" y="1020763"/>
                    <a:pt x="622" y="1104900"/>
                  </a:cubicBezTo>
                  <a:cubicBezTo>
                    <a:pt x="5384" y="1189037"/>
                    <a:pt x="32372" y="1249363"/>
                    <a:pt x="57772" y="1314450"/>
                  </a:cubicBezTo>
                  <a:cubicBezTo>
                    <a:pt x="83172" y="1379538"/>
                    <a:pt x="124447" y="1414463"/>
                    <a:pt x="153022" y="1495425"/>
                  </a:cubicBezTo>
                  <a:cubicBezTo>
                    <a:pt x="181597" y="1576388"/>
                    <a:pt x="218110" y="1773238"/>
                    <a:pt x="229222" y="1800225"/>
                  </a:cubicBezTo>
                  <a:cubicBezTo>
                    <a:pt x="240334" y="1827212"/>
                    <a:pt x="230015" y="1742281"/>
                    <a:pt x="219697" y="1657350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  <p:sp>
          <p:nvSpPr>
            <p:cNvPr id="19" name="Forme libre 18"/>
            <p:cNvSpPr/>
            <p:nvPr/>
          </p:nvSpPr>
          <p:spPr>
            <a:xfrm>
              <a:off x="5553307" y="4776439"/>
              <a:ext cx="797843" cy="1442224"/>
            </a:xfrm>
            <a:custGeom>
              <a:avLst/>
              <a:gdLst>
                <a:gd name="connsiteX0" fmla="*/ 0 w 797843"/>
                <a:gd name="connsiteY0" fmla="*/ 0 h 1442224"/>
                <a:gd name="connsiteX1" fmla="*/ 144966 w 797843"/>
                <a:gd name="connsiteY1" fmla="*/ 289932 h 1442224"/>
                <a:gd name="connsiteX2" fmla="*/ 118947 w 797843"/>
                <a:gd name="connsiteY2" fmla="*/ 390293 h 1442224"/>
                <a:gd name="connsiteX3" fmla="*/ 26020 w 797843"/>
                <a:gd name="connsiteY3" fmla="*/ 501805 h 1442224"/>
                <a:gd name="connsiteX4" fmla="*/ 96644 w 797843"/>
                <a:gd name="connsiteY4" fmla="*/ 613317 h 1442224"/>
                <a:gd name="connsiteX5" fmla="*/ 301083 w 797843"/>
                <a:gd name="connsiteY5" fmla="*/ 672790 h 1442224"/>
                <a:gd name="connsiteX6" fmla="*/ 371708 w 797843"/>
                <a:gd name="connsiteY6" fmla="*/ 635620 h 1442224"/>
                <a:gd name="connsiteX7" fmla="*/ 468352 w 797843"/>
                <a:gd name="connsiteY7" fmla="*/ 698810 h 1442224"/>
                <a:gd name="connsiteX8" fmla="*/ 527825 w 797843"/>
                <a:gd name="connsiteY8" fmla="*/ 828907 h 1442224"/>
                <a:gd name="connsiteX9" fmla="*/ 572430 w 797843"/>
                <a:gd name="connsiteY9" fmla="*/ 873512 h 1442224"/>
                <a:gd name="connsiteX10" fmla="*/ 702527 w 797843"/>
                <a:gd name="connsiteY10" fmla="*/ 814039 h 1442224"/>
                <a:gd name="connsiteX11" fmla="*/ 780586 w 797843"/>
                <a:gd name="connsiteY11" fmla="*/ 977590 h 1442224"/>
                <a:gd name="connsiteX12" fmla="*/ 776869 w 797843"/>
                <a:gd name="connsiteY12" fmla="*/ 1100254 h 1442224"/>
                <a:gd name="connsiteX13" fmla="*/ 557561 w 797843"/>
                <a:gd name="connsiteY13" fmla="*/ 1442224 h 1442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797843" h="1442224">
                  <a:moveTo>
                    <a:pt x="0" y="0"/>
                  </a:moveTo>
                  <a:cubicBezTo>
                    <a:pt x="62571" y="112441"/>
                    <a:pt x="125142" y="224883"/>
                    <a:pt x="144966" y="289932"/>
                  </a:cubicBezTo>
                  <a:cubicBezTo>
                    <a:pt x="164790" y="354981"/>
                    <a:pt x="138771" y="354981"/>
                    <a:pt x="118947" y="390293"/>
                  </a:cubicBezTo>
                  <a:cubicBezTo>
                    <a:pt x="99123" y="425605"/>
                    <a:pt x="29737" y="464634"/>
                    <a:pt x="26020" y="501805"/>
                  </a:cubicBezTo>
                  <a:cubicBezTo>
                    <a:pt x="22303" y="538976"/>
                    <a:pt x="50800" y="584820"/>
                    <a:pt x="96644" y="613317"/>
                  </a:cubicBezTo>
                  <a:cubicBezTo>
                    <a:pt x="142488" y="641815"/>
                    <a:pt x="255239" y="669073"/>
                    <a:pt x="301083" y="672790"/>
                  </a:cubicBezTo>
                  <a:cubicBezTo>
                    <a:pt x="346927" y="676507"/>
                    <a:pt x="343830" y="631283"/>
                    <a:pt x="371708" y="635620"/>
                  </a:cubicBezTo>
                  <a:cubicBezTo>
                    <a:pt x="399586" y="639957"/>
                    <a:pt x="442333" y="666596"/>
                    <a:pt x="468352" y="698810"/>
                  </a:cubicBezTo>
                  <a:cubicBezTo>
                    <a:pt x="494371" y="731024"/>
                    <a:pt x="510479" y="799790"/>
                    <a:pt x="527825" y="828907"/>
                  </a:cubicBezTo>
                  <a:cubicBezTo>
                    <a:pt x="545171" y="858024"/>
                    <a:pt x="543313" y="875990"/>
                    <a:pt x="572430" y="873512"/>
                  </a:cubicBezTo>
                  <a:cubicBezTo>
                    <a:pt x="601547" y="871034"/>
                    <a:pt x="667834" y="796693"/>
                    <a:pt x="702527" y="814039"/>
                  </a:cubicBezTo>
                  <a:cubicBezTo>
                    <a:pt x="737220" y="831385"/>
                    <a:pt x="768196" y="929887"/>
                    <a:pt x="780586" y="977590"/>
                  </a:cubicBezTo>
                  <a:cubicBezTo>
                    <a:pt x="792976" y="1025293"/>
                    <a:pt x="814040" y="1022815"/>
                    <a:pt x="776869" y="1100254"/>
                  </a:cubicBezTo>
                  <a:cubicBezTo>
                    <a:pt x="739698" y="1177693"/>
                    <a:pt x="648629" y="1309958"/>
                    <a:pt x="557561" y="1442224"/>
                  </a:cubicBezTo>
                </a:path>
              </a:pathLst>
            </a:custGeom>
            <a:noFill/>
            <a:ln>
              <a:solidFill>
                <a:schemeClr val="tx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BE"/>
            </a:p>
          </p:txBody>
        </p:sp>
      </p:grpSp>
      <p:pic>
        <p:nvPicPr>
          <p:cNvPr id="23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172172" y="3216226"/>
            <a:ext cx="2141284" cy="2945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ZoneTexte 24"/>
          <p:cNvSpPr txBox="1"/>
          <p:nvPr/>
        </p:nvSpPr>
        <p:spPr>
          <a:xfrm>
            <a:off x="4528122" y="3216226"/>
            <a:ext cx="35811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/>
              <a:t>Profondeville dans la vallée de la Haute-Meuse</a:t>
            </a:r>
            <a:endParaRPr lang="fr-BE" b="1" dirty="0"/>
          </a:p>
        </p:txBody>
      </p:sp>
      <p:sp>
        <p:nvSpPr>
          <p:cNvPr id="27" name="ZoneTexte 26"/>
          <p:cNvSpPr txBox="1"/>
          <p:nvPr/>
        </p:nvSpPr>
        <p:spPr>
          <a:xfrm>
            <a:off x="6655981" y="3865495"/>
            <a:ext cx="245707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dirty="0" smtClean="0">
                <a:solidFill>
                  <a:srgbClr val="77943C"/>
                </a:solidFill>
              </a:rPr>
              <a:t>Recherche CPDT 2005 :</a:t>
            </a:r>
            <a:br>
              <a:rPr lang="fr-BE" dirty="0" smtClean="0">
                <a:solidFill>
                  <a:srgbClr val="77943C"/>
                </a:solidFill>
              </a:rPr>
            </a:br>
            <a:r>
              <a:rPr lang="fr-BE" dirty="0" smtClean="0">
                <a:solidFill>
                  <a:srgbClr val="77943C"/>
                </a:solidFill>
              </a:rPr>
              <a:t>scénarios prospectifs de recomposition des fonds de vallée </a:t>
            </a:r>
            <a:endParaRPr lang="fr-BE" b="1" dirty="0">
              <a:solidFill>
                <a:srgbClr val="77943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730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7" grpId="0"/>
      <p:bldP spid="24" grpId="0"/>
      <p:bldP spid="25" grpId="0"/>
      <p:bldP spid="27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9EE61">
            <a:alpha val="65882"/>
          </a:srgbClr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1390</TotalTime>
  <Words>964</Words>
  <Application>Microsoft Office PowerPoint</Application>
  <PresentationFormat>Affichage à l'écran (4:3)</PresentationFormat>
  <Paragraphs>117</Paragraphs>
  <Slides>24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Thème Office</vt:lpstr>
      <vt:lpstr>La formation continue, à la charnière  entre enseignement et recherche-action   JDR+D_2015 : Comment la recherche alimente mon enseignement, et réciproquement ?   Journée De la Recherche et des Doctorants 2015 de la Faculté LOCI  –   –  Bruxelles, 23 janvier 2015  –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Université catholique de Louvain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SIWS</dc:creator>
  <cp:lastModifiedBy>Anne</cp:lastModifiedBy>
  <cp:revision>88</cp:revision>
  <cp:lastPrinted>2013-04-15T09:32:46Z</cp:lastPrinted>
  <dcterms:created xsi:type="dcterms:W3CDTF">2013-04-05T08:15:24Z</dcterms:created>
  <dcterms:modified xsi:type="dcterms:W3CDTF">2015-01-22T14:04:27Z</dcterms:modified>
</cp:coreProperties>
</file>