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648" r:id="rId1"/>
  </p:sldMasterIdLst>
  <p:notesMasterIdLst>
    <p:notesMasterId r:id="rId24"/>
  </p:notesMasterIdLst>
  <p:handoutMasterIdLst>
    <p:handoutMasterId r:id="rId25"/>
  </p:handoutMasterIdLst>
  <p:sldIdLst>
    <p:sldId id="256" r:id="rId2"/>
    <p:sldId id="258" r:id="rId3"/>
    <p:sldId id="257" r:id="rId4"/>
    <p:sldId id="262" r:id="rId5"/>
    <p:sldId id="263" r:id="rId6"/>
    <p:sldId id="264" r:id="rId7"/>
    <p:sldId id="265" r:id="rId8"/>
    <p:sldId id="266" r:id="rId9"/>
    <p:sldId id="276" r:id="rId10"/>
    <p:sldId id="277" r:id="rId11"/>
    <p:sldId id="260" r:id="rId12"/>
    <p:sldId id="267" r:id="rId13"/>
    <p:sldId id="268" r:id="rId14"/>
    <p:sldId id="269" r:id="rId15"/>
    <p:sldId id="270" r:id="rId16"/>
    <p:sldId id="261" r:id="rId17"/>
    <p:sldId id="271" r:id="rId18"/>
    <p:sldId id="272" r:id="rId19"/>
    <p:sldId id="278" r:id="rId20"/>
    <p:sldId id="273" r:id="rId21"/>
    <p:sldId id="274" r:id="rId22"/>
    <p:sldId id="275" r:id="rId23"/>
  </p:sldIdLst>
  <p:sldSz cx="12192000" cy="6858000"/>
  <p:notesSz cx="6865938" cy="999648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EB25CF3-07BC-417A-BAB3-280CFF78A245}" v="2" dt="2021-06-21T10:10:12.884"/>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14" autoAdjust="0"/>
    <p:restoredTop sz="94660"/>
  </p:normalViewPr>
  <p:slideViewPr>
    <p:cSldViewPr snapToGrid="0">
      <p:cViewPr>
        <p:scale>
          <a:sx n="96" d="100"/>
          <a:sy n="96" d="100"/>
        </p:scale>
        <p:origin x="-130" y="8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5240" cy="499824"/>
          </a:xfrm>
          <a:prstGeom prst="rect">
            <a:avLst/>
          </a:prstGeom>
        </p:spPr>
        <p:txBody>
          <a:bodyPr vert="horz" lIns="96350" tIns="48175" rIns="96350" bIns="48175" rtlCol="0"/>
          <a:lstStyle>
            <a:lvl1pPr algn="l">
              <a:defRPr sz="1300"/>
            </a:lvl1pPr>
          </a:lstStyle>
          <a:p>
            <a:endParaRPr lang="fr-BE"/>
          </a:p>
        </p:txBody>
      </p:sp>
      <p:sp>
        <p:nvSpPr>
          <p:cNvPr id="3" name="Espace réservé de la date 2"/>
          <p:cNvSpPr>
            <a:spLocks noGrp="1"/>
          </p:cNvSpPr>
          <p:nvPr>
            <p:ph type="dt" sz="quarter" idx="1"/>
          </p:nvPr>
        </p:nvSpPr>
        <p:spPr>
          <a:xfrm>
            <a:off x="3889109" y="0"/>
            <a:ext cx="2975240" cy="499824"/>
          </a:xfrm>
          <a:prstGeom prst="rect">
            <a:avLst/>
          </a:prstGeom>
        </p:spPr>
        <p:txBody>
          <a:bodyPr vert="horz" lIns="96350" tIns="48175" rIns="96350" bIns="48175" rtlCol="0"/>
          <a:lstStyle>
            <a:lvl1pPr algn="r">
              <a:defRPr sz="1300"/>
            </a:lvl1pPr>
          </a:lstStyle>
          <a:p>
            <a:fld id="{3723BDA1-58E7-4595-B3AA-6F1276505245}" type="datetimeFigureOut">
              <a:rPr lang="fr-BE" smtClean="0"/>
              <a:t>12-02-22</a:t>
            </a:fld>
            <a:endParaRPr lang="fr-BE"/>
          </a:p>
        </p:txBody>
      </p:sp>
      <p:sp>
        <p:nvSpPr>
          <p:cNvPr id="4" name="Espace réservé du pied de page 3"/>
          <p:cNvSpPr>
            <a:spLocks noGrp="1"/>
          </p:cNvSpPr>
          <p:nvPr>
            <p:ph type="ftr" sz="quarter" idx="2"/>
          </p:nvPr>
        </p:nvSpPr>
        <p:spPr>
          <a:xfrm>
            <a:off x="0" y="9494929"/>
            <a:ext cx="2975240" cy="499824"/>
          </a:xfrm>
          <a:prstGeom prst="rect">
            <a:avLst/>
          </a:prstGeom>
        </p:spPr>
        <p:txBody>
          <a:bodyPr vert="horz" lIns="96350" tIns="48175" rIns="96350" bIns="48175" rtlCol="0" anchor="b"/>
          <a:lstStyle>
            <a:lvl1pPr algn="l">
              <a:defRPr sz="1300"/>
            </a:lvl1pPr>
          </a:lstStyle>
          <a:p>
            <a:endParaRPr lang="fr-BE"/>
          </a:p>
        </p:txBody>
      </p:sp>
      <p:sp>
        <p:nvSpPr>
          <p:cNvPr id="5" name="Espace réservé du numéro de diapositive 4"/>
          <p:cNvSpPr>
            <a:spLocks noGrp="1"/>
          </p:cNvSpPr>
          <p:nvPr>
            <p:ph type="sldNum" sz="quarter" idx="3"/>
          </p:nvPr>
        </p:nvSpPr>
        <p:spPr>
          <a:xfrm>
            <a:off x="3889109" y="9494929"/>
            <a:ext cx="2975240" cy="499824"/>
          </a:xfrm>
          <a:prstGeom prst="rect">
            <a:avLst/>
          </a:prstGeom>
        </p:spPr>
        <p:txBody>
          <a:bodyPr vert="horz" lIns="96350" tIns="48175" rIns="96350" bIns="48175" rtlCol="0" anchor="b"/>
          <a:lstStyle>
            <a:lvl1pPr algn="r">
              <a:defRPr sz="1300"/>
            </a:lvl1pPr>
          </a:lstStyle>
          <a:p>
            <a:fld id="{29A6C7B8-4DFC-46C6-8DD7-85738862368C}" type="slidenum">
              <a:rPr lang="fr-BE" smtClean="0"/>
              <a:t>‹N°›</a:t>
            </a:fld>
            <a:endParaRPr lang="fr-BE"/>
          </a:p>
        </p:txBody>
      </p:sp>
    </p:spTree>
    <p:extLst>
      <p:ext uri="{BB962C8B-B14F-4D97-AF65-F5344CB8AC3E}">
        <p14:creationId xmlns:p14="http://schemas.microsoft.com/office/powerpoint/2010/main" val="27758912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5240" cy="501560"/>
          </a:xfrm>
          <a:prstGeom prst="rect">
            <a:avLst/>
          </a:prstGeom>
        </p:spPr>
        <p:txBody>
          <a:bodyPr vert="horz" lIns="96350" tIns="48175" rIns="96350" bIns="48175" rtlCol="0"/>
          <a:lstStyle>
            <a:lvl1pPr algn="l">
              <a:defRPr sz="1300"/>
            </a:lvl1pPr>
          </a:lstStyle>
          <a:p>
            <a:endParaRPr lang="fr-BE"/>
          </a:p>
        </p:txBody>
      </p:sp>
      <p:sp>
        <p:nvSpPr>
          <p:cNvPr id="3" name="Espace réservé de la date 2"/>
          <p:cNvSpPr>
            <a:spLocks noGrp="1"/>
          </p:cNvSpPr>
          <p:nvPr>
            <p:ph type="dt" idx="1"/>
          </p:nvPr>
        </p:nvSpPr>
        <p:spPr>
          <a:xfrm>
            <a:off x="3889109" y="0"/>
            <a:ext cx="2975240" cy="501560"/>
          </a:xfrm>
          <a:prstGeom prst="rect">
            <a:avLst/>
          </a:prstGeom>
        </p:spPr>
        <p:txBody>
          <a:bodyPr vert="horz" lIns="96350" tIns="48175" rIns="96350" bIns="48175" rtlCol="0"/>
          <a:lstStyle>
            <a:lvl1pPr algn="r">
              <a:defRPr sz="1300"/>
            </a:lvl1pPr>
          </a:lstStyle>
          <a:p>
            <a:fld id="{7AACCDD8-E0A0-4B51-B67A-9A1F25ECFF85}" type="datetimeFigureOut">
              <a:rPr lang="fr-BE" smtClean="0"/>
              <a:t>12-02-22</a:t>
            </a:fld>
            <a:endParaRPr lang="fr-BE"/>
          </a:p>
        </p:txBody>
      </p:sp>
      <p:sp>
        <p:nvSpPr>
          <p:cNvPr id="4" name="Espace réservé de l'image des diapositives 3"/>
          <p:cNvSpPr>
            <a:spLocks noGrp="1" noRot="1" noChangeAspect="1"/>
          </p:cNvSpPr>
          <p:nvPr>
            <p:ph type="sldImg" idx="2"/>
          </p:nvPr>
        </p:nvSpPr>
        <p:spPr>
          <a:xfrm>
            <a:off x="436563" y="1249363"/>
            <a:ext cx="5994400" cy="3373437"/>
          </a:xfrm>
          <a:prstGeom prst="rect">
            <a:avLst/>
          </a:prstGeom>
          <a:noFill/>
          <a:ln w="12700">
            <a:solidFill>
              <a:prstClr val="black"/>
            </a:solidFill>
          </a:ln>
        </p:spPr>
        <p:txBody>
          <a:bodyPr vert="horz" lIns="96350" tIns="48175" rIns="96350" bIns="48175" rtlCol="0" anchor="ctr"/>
          <a:lstStyle/>
          <a:p>
            <a:endParaRPr lang="fr-BE"/>
          </a:p>
        </p:txBody>
      </p:sp>
      <p:sp>
        <p:nvSpPr>
          <p:cNvPr id="5" name="Espace réservé des notes 4"/>
          <p:cNvSpPr>
            <a:spLocks noGrp="1"/>
          </p:cNvSpPr>
          <p:nvPr>
            <p:ph type="body" sz="quarter" idx="3"/>
          </p:nvPr>
        </p:nvSpPr>
        <p:spPr>
          <a:xfrm>
            <a:off x="686594" y="4810810"/>
            <a:ext cx="5492750" cy="3936117"/>
          </a:xfrm>
          <a:prstGeom prst="rect">
            <a:avLst/>
          </a:prstGeom>
        </p:spPr>
        <p:txBody>
          <a:bodyPr vert="horz" lIns="96350" tIns="48175" rIns="96350" bIns="48175"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6" name="Espace réservé du pied de page 5"/>
          <p:cNvSpPr>
            <a:spLocks noGrp="1"/>
          </p:cNvSpPr>
          <p:nvPr>
            <p:ph type="ftr" sz="quarter" idx="4"/>
          </p:nvPr>
        </p:nvSpPr>
        <p:spPr>
          <a:xfrm>
            <a:off x="0" y="9494929"/>
            <a:ext cx="2975240" cy="501559"/>
          </a:xfrm>
          <a:prstGeom prst="rect">
            <a:avLst/>
          </a:prstGeom>
        </p:spPr>
        <p:txBody>
          <a:bodyPr vert="horz" lIns="96350" tIns="48175" rIns="96350" bIns="48175" rtlCol="0" anchor="b"/>
          <a:lstStyle>
            <a:lvl1pPr algn="l">
              <a:defRPr sz="1300"/>
            </a:lvl1pPr>
          </a:lstStyle>
          <a:p>
            <a:endParaRPr lang="fr-BE"/>
          </a:p>
        </p:txBody>
      </p:sp>
      <p:sp>
        <p:nvSpPr>
          <p:cNvPr id="7" name="Espace réservé du numéro de diapositive 6"/>
          <p:cNvSpPr>
            <a:spLocks noGrp="1"/>
          </p:cNvSpPr>
          <p:nvPr>
            <p:ph type="sldNum" sz="quarter" idx="5"/>
          </p:nvPr>
        </p:nvSpPr>
        <p:spPr>
          <a:xfrm>
            <a:off x="3889109" y="9494929"/>
            <a:ext cx="2975240" cy="501559"/>
          </a:xfrm>
          <a:prstGeom prst="rect">
            <a:avLst/>
          </a:prstGeom>
        </p:spPr>
        <p:txBody>
          <a:bodyPr vert="horz" lIns="96350" tIns="48175" rIns="96350" bIns="48175" rtlCol="0" anchor="b"/>
          <a:lstStyle>
            <a:lvl1pPr algn="r">
              <a:defRPr sz="1300"/>
            </a:lvl1pPr>
          </a:lstStyle>
          <a:p>
            <a:fld id="{CB309FFB-4642-4990-A596-7B7CB22B5C65}" type="slidenum">
              <a:rPr lang="fr-BE" smtClean="0"/>
              <a:t>‹N°›</a:t>
            </a:fld>
            <a:endParaRPr lang="fr-BE"/>
          </a:p>
        </p:txBody>
      </p:sp>
    </p:spTree>
    <p:extLst>
      <p:ext uri="{BB962C8B-B14F-4D97-AF65-F5344CB8AC3E}">
        <p14:creationId xmlns:p14="http://schemas.microsoft.com/office/powerpoint/2010/main" val="3294435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fr-FR"/>
              <a:t>Modifiez le style du titre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3382631E-8B49-4F8C-A536-95FDD18F1324}" type="datetime1">
              <a:rPr lang="en-US" smtClean="0"/>
              <a:t>2/12/2022</a:t>
            </a:fld>
            <a:endParaRPr lang="en-US" dirty="0"/>
          </a:p>
        </p:txBody>
      </p:sp>
      <p:sp>
        <p:nvSpPr>
          <p:cNvPr id="5" name="Footer Placeholder 4"/>
          <p:cNvSpPr>
            <a:spLocks noGrp="1"/>
          </p:cNvSpPr>
          <p:nvPr>
            <p:ph type="ftr" sz="quarter" idx="11"/>
          </p:nvPr>
        </p:nvSpPr>
        <p:spPr/>
        <p:txBody>
          <a:bodyPr/>
          <a:lstStyle/>
          <a:p>
            <a:r>
              <a:rPr lang="fr-FR"/>
              <a:t>Geoffrey Legrand – APTEF – 21 juin 2021</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fr-FR"/>
              <a:t>Modifiez le style du titre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7AD6AC42-7478-4037-81D9-992380950C6D}" type="datetime1">
              <a:rPr lang="en-US" smtClean="0"/>
              <a:t>2/12/2022</a:t>
            </a:fld>
            <a:endParaRPr lang="en-US" dirty="0"/>
          </a:p>
        </p:txBody>
      </p:sp>
      <p:sp>
        <p:nvSpPr>
          <p:cNvPr id="5" name="Footer Placeholder 4"/>
          <p:cNvSpPr>
            <a:spLocks noGrp="1"/>
          </p:cNvSpPr>
          <p:nvPr>
            <p:ph type="ftr" sz="quarter" idx="11"/>
          </p:nvPr>
        </p:nvSpPr>
        <p:spPr/>
        <p:txBody>
          <a:bodyPr/>
          <a:lstStyle/>
          <a:p>
            <a:r>
              <a:rPr lang="fr-FR"/>
              <a:t>Geoffrey Legrand – APTEF – 21 juin 2021</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93D8D212-140E-4B94-AD7E-FA659A83C881}" type="datetime1">
              <a:rPr lang="en-US" smtClean="0"/>
              <a:t>2/12/2022</a:t>
            </a:fld>
            <a:endParaRPr lang="en-US" dirty="0"/>
          </a:p>
        </p:txBody>
      </p:sp>
      <p:sp>
        <p:nvSpPr>
          <p:cNvPr id="5" name="Footer Placeholder 4"/>
          <p:cNvSpPr>
            <a:spLocks noGrp="1"/>
          </p:cNvSpPr>
          <p:nvPr>
            <p:ph type="ftr" sz="quarter" idx="11"/>
          </p:nvPr>
        </p:nvSpPr>
        <p:spPr/>
        <p:txBody>
          <a:bodyPr/>
          <a:lstStyle/>
          <a:p>
            <a:r>
              <a:rPr lang="fr-FR"/>
              <a:t>Geoffrey Legrand – APTEF – 21 juin 2021</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fr-FR"/>
              <a:t>Modifiez le style du titre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CC72CDF0-2334-4D35-ACEF-D91A9804CBDA}" type="datetime1">
              <a:rPr lang="en-US" smtClean="0"/>
              <a:t>2/12/2022</a:t>
            </a:fld>
            <a:endParaRPr lang="en-US" dirty="0"/>
          </a:p>
        </p:txBody>
      </p:sp>
      <p:sp>
        <p:nvSpPr>
          <p:cNvPr id="5" name="Footer Placeholder 4"/>
          <p:cNvSpPr>
            <a:spLocks noGrp="1"/>
          </p:cNvSpPr>
          <p:nvPr>
            <p:ph type="ftr" sz="quarter" idx="11"/>
          </p:nvPr>
        </p:nvSpPr>
        <p:spPr/>
        <p:txBody>
          <a:bodyPr/>
          <a:lstStyle/>
          <a:p>
            <a:r>
              <a:rPr lang="fr-FR"/>
              <a:t>Geoffrey Legrand – APTEF – 21 juin 2021</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47F55F35-55C6-4E7D-8CE3-A611F27F92BC}" type="datetime1">
              <a:rPr lang="en-US" smtClean="0"/>
              <a:t>2/12/2022</a:t>
            </a:fld>
            <a:endParaRPr lang="en-US" dirty="0"/>
          </a:p>
        </p:txBody>
      </p:sp>
      <p:sp>
        <p:nvSpPr>
          <p:cNvPr id="5" name="Footer Placeholder 4"/>
          <p:cNvSpPr>
            <a:spLocks noGrp="1"/>
          </p:cNvSpPr>
          <p:nvPr>
            <p:ph type="ftr" sz="quarter" idx="11"/>
          </p:nvPr>
        </p:nvSpPr>
        <p:spPr/>
        <p:txBody>
          <a:bodyPr/>
          <a:lstStyle/>
          <a:p>
            <a:r>
              <a:rPr lang="fr-FR"/>
              <a:t>Geoffrey Legrand – APTEF – 21 juin 2021</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60B43CB0-F9B2-4897-B2A1-C8276BFA2AE2}" type="datetime1">
              <a:rPr lang="en-US" smtClean="0"/>
              <a:t>2/12/2022</a:t>
            </a:fld>
            <a:endParaRPr lang="en-US" dirty="0"/>
          </a:p>
        </p:txBody>
      </p:sp>
      <p:sp>
        <p:nvSpPr>
          <p:cNvPr id="5" name="Footer Placeholder 4"/>
          <p:cNvSpPr>
            <a:spLocks noGrp="1"/>
          </p:cNvSpPr>
          <p:nvPr>
            <p:ph type="ftr" sz="quarter" idx="11"/>
          </p:nvPr>
        </p:nvSpPr>
        <p:spPr/>
        <p:txBody>
          <a:bodyPr/>
          <a:lstStyle/>
          <a:p>
            <a:r>
              <a:rPr lang="fr-FR"/>
              <a:t>Geoffrey Legrand – APTEF – 21 juin 2021</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1A0CE0AF-3213-402C-B6BA-510E52C42D5D}" type="datetime1">
              <a:rPr lang="en-US" smtClean="0"/>
              <a:t>2/12/2022</a:t>
            </a:fld>
            <a:endParaRPr lang="en-US" dirty="0"/>
          </a:p>
        </p:txBody>
      </p:sp>
      <p:sp>
        <p:nvSpPr>
          <p:cNvPr id="5" name="Footer Placeholder 4"/>
          <p:cNvSpPr>
            <a:spLocks noGrp="1"/>
          </p:cNvSpPr>
          <p:nvPr>
            <p:ph type="ftr" sz="quarter" idx="11"/>
          </p:nvPr>
        </p:nvSpPr>
        <p:spPr/>
        <p:txBody>
          <a:bodyPr/>
          <a:lstStyle/>
          <a:p>
            <a:r>
              <a:rPr lang="fr-FR"/>
              <a:t>Geoffrey Legrand – APTEF – 21 juin 2021</a:t>
            </a:r>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fr-FR"/>
              <a:t>Modifiez le style du titre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210BA77B-56B7-46A3-A4C7-EAB7CF001DA9}" type="datetime1">
              <a:rPr lang="en-US" smtClean="0"/>
              <a:t>2/12/2022</a:t>
            </a:fld>
            <a:endParaRPr lang="en-US" dirty="0"/>
          </a:p>
        </p:txBody>
      </p:sp>
      <p:sp>
        <p:nvSpPr>
          <p:cNvPr id="5" name="Footer Placeholder 4"/>
          <p:cNvSpPr>
            <a:spLocks noGrp="1"/>
          </p:cNvSpPr>
          <p:nvPr>
            <p:ph type="ftr" sz="quarter" idx="11"/>
          </p:nvPr>
        </p:nvSpPr>
        <p:spPr/>
        <p:txBody>
          <a:bodyPr/>
          <a:lstStyle/>
          <a:p>
            <a:r>
              <a:rPr lang="fr-FR"/>
              <a:t>Geoffrey Legrand – APTEF – 21 juin 2021</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EB21ABBE-7C9A-47D2-9EE1-1BC2218AAA42}" type="datetime1">
              <a:rPr lang="en-US" smtClean="0"/>
              <a:t>2/12/2022</a:t>
            </a:fld>
            <a:endParaRPr lang="en-US" dirty="0"/>
          </a:p>
        </p:txBody>
      </p:sp>
      <p:sp>
        <p:nvSpPr>
          <p:cNvPr id="5" name="Footer Placeholder 4"/>
          <p:cNvSpPr>
            <a:spLocks noGrp="1"/>
          </p:cNvSpPr>
          <p:nvPr>
            <p:ph type="ftr" sz="quarter" idx="11"/>
          </p:nvPr>
        </p:nvSpPr>
        <p:spPr/>
        <p:txBody>
          <a:bodyPr/>
          <a:lstStyle/>
          <a:p>
            <a:r>
              <a:rPr lang="fr-FR"/>
              <a:t>Geoffrey Legrand – APTEF – 21 juin 2021</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fr-FR"/>
              <a:t>Modifiez le style du titre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2BD14129-2859-4DAC-A4C1-1BF39DB6F52D}" type="datetime1">
              <a:rPr lang="en-US" smtClean="0"/>
              <a:t>2/12/2022</a:t>
            </a:fld>
            <a:endParaRPr lang="en-US" dirty="0"/>
          </a:p>
        </p:txBody>
      </p:sp>
      <p:sp>
        <p:nvSpPr>
          <p:cNvPr id="5" name="Footer Placeholder 4"/>
          <p:cNvSpPr>
            <a:spLocks noGrp="1"/>
          </p:cNvSpPr>
          <p:nvPr>
            <p:ph type="ftr" sz="quarter" idx="11"/>
          </p:nvPr>
        </p:nvSpPr>
        <p:spPr/>
        <p:txBody>
          <a:bodyPr/>
          <a:lstStyle/>
          <a:p>
            <a:r>
              <a:rPr lang="fr-FR"/>
              <a:t>Geoffrey Legrand – APTEF – 21 juin 2021</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D3789A21-07CF-4E5D-9D23-7CDE8389AA5F}" type="datetime1">
              <a:rPr lang="en-US" smtClean="0"/>
              <a:t>2/12/2022</a:t>
            </a:fld>
            <a:endParaRPr lang="en-US" dirty="0"/>
          </a:p>
        </p:txBody>
      </p:sp>
      <p:sp>
        <p:nvSpPr>
          <p:cNvPr id="6" name="Footer Placeholder 5"/>
          <p:cNvSpPr>
            <a:spLocks noGrp="1"/>
          </p:cNvSpPr>
          <p:nvPr>
            <p:ph type="ftr" sz="quarter" idx="11"/>
          </p:nvPr>
        </p:nvSpPr>
        <p:spPr/>
        <p:txBody>
          <a:bodyPr/>
          <a:lstStyle/>
          <a:p>
            <a:r>
              <a:rPr lang="fr-FR"/>
              <a:t>Geoffrey Legrand – APTEF – 21 juin 2021</a:t>
            </a:r>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a:t>Modifiez le style du titre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FAC2CEF8-19FF-452B-A172-EEF250484EAB}" type="datetime1">
              <a:rPr lang="en-US" smtClean="0"/>
              <a:t>2/12/2022</a:t>
            </a:fld>
            <a:endParaRPr lang="en-US" dirty="0"/>
          </a:p>
        </p:txBody>
      </p:sp>
      <p:sp>
        <p:nvSpPr>
          <p:cNvPr id="8" name="Footer Placeholder 7"/>
          <p:cNvSpPr>
            <a:spLocks noGrp="1"/>
          </p:cNvSpPr>
          <p:nvPr>
            <p:ph type="ftr" sz="quarter" idx="11"/>
          </p:nvPr>
        </p:nvSpPr>
        <p:spPr/>
        <p:txBody>
          <a:bodyPr/>
          <a:lstStyle/>
          <a:p>
            <a:r>
              <a:rPr lang="fr-FR"/>
              <a:t>Geoffrey Legrand – APTEF – 21 juin 2021</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983612F6-FDE0-4273-A4C4-355EBFD17F0F}" type="datetime1">
              <a:rPr lang="en-US" smtClean="0"/>
              <a:t>2/12/2022</a:t>
            </a:fld>
            <a:endParaRPr lang="en-US" dirty="0"/>
          </a:p>
        </p:txBody>
      </p:sp>
      <p:sp>
        <p:nvSpPr>
          <p:cNvPr id="4" name="Footer Placeholder 3"/>
          <p:cNvSpPr>
            <a:spLocks noGrp="1"/>
          </p:cNvSpPr>
          <p:nvPr>
            <p:ph type="ftr" sz="quarter" idx="11"/>
          </p:nvPr>
        </p:nvSpPr>
        <p:spPr/>
        <p:txBody>
          <a:bodyPr/>
          <a:lstStyle/>
          <a:p>
            <a:r>
              <a:rPr lang="fr-FR"/>
              <a:t>Geoffrey Legrand – APTEF – 21 juin 2021</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F757C5-B852-44EA-A8CE-22B21FDC8EA6}" type="datetime1">
              <a:rPr lang="en-US" smtClean="0"/>
              <a:t>2/12/2022</a:t>
            </a:fld>
            <a:endParaRPr lang="en-US" dirty="0"/>
          </a:p>
        </p:txBody>
      </p:sp>
      <p:sp>
        <p:nvSpPr>
          <p:cNvPr id="3" name="Footer Placeholder 2"/>
          <p:cNvSpPr>
            <a:spLocks noGrp="1"/>
          </p:cNvSpPr>
          <p:nvPr>
            <p:ph type="ftr" sz="quarter" idx="11"/>
          </p:nvPr>
        </p:nvSpPr>
        <p:spPr/>
        <p:txBody>
          <a:bodyPr/>
          <a:lstStyle/>
          <a:p>
            <a:r>
              <a:rPr lang="fr-FR"/>
              <a:t>Geoffrey Legrand – APTEF – 21 juin 2021</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fr-FR"/>
              <a:t>Modifiez le style du titre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E5F3171F-7E58-4317-8A11-BA8D676614F9}" type="datetime1">
              <a:rPr lang="en-US" smtClean="0"/>
              <a:t>2/12/2022</a:t>
            </a:fld>
            <a:endParaRPr lang="en-US" dirty="0"/>
          </a:p>
        </p:txBody>
      </p:sp>
      <p:sp>
        <p:nvSpPr>
          <p:cNvPr id="6" name="Footer Placeholder 5"/>
          <p:cNvSpPr>
            <a:spLocks noGrp="1"/>
          </p:cNvSpPr>
          <p:nvPr>
            <p:ph type="ftr" sz="quarter" idx="11"/>
          </p:nvPr>
        </p:nvSpPr>
        <p:spPr/>
        <p:txBody>
          <a:bodyPr/>
          <a:lstStyle/>
          <a:p>
            <a:r>
              <a:rPr lang="fr-FR"/>
              <a:t>Geoffrey Legrand – APTEF – 21 juin 2021</a:t>
            </a:r>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fr-FR"/>
              <a:t>Modifiez le style du titre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491D44D1-F94F-42EC-AD87-70859B0C0670}" type="datetime1">
              <a:rPr lang="en-US" smtClean="0"/>
              <a:t>2/12/2022</a:t>
            </a:fld>
            <a:endParaRPr lang="en-US" dirty="0"/>
          </a:p>
        </p:txBody>
      </p:sp>
      <p:sp>
        <p:nvSpPr>
          <p:cNvPr id="6" name="Footer Placeholder 5"/>
          <p:cNvSpPr>
            <a:spLocks noGrp="1"/>
          </p:cNvSpPr>
          <p:nvPr>
            <p:ph type="ftr" sz="quarter" idx="11"/>
          </p:nvPr>
        </p:nvSpPr>
        <p:spPr/>
        <p:txBody>
          <a:bodyPr/>
          <a:lstStyle/>
          <a:p>
            <a:r>
              <a:rPr lang="fr-FR"/>
              <a:t>Geoffrey Legrand – APTEF – 21 juin 2021</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fr-FR"/>
              <a:t>Modifiez le style du titre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6EAA3990-8334-449A-82A1-2EF3C06E3609}" type="datetime1">
              <a:rPr lang="en-US" smtClean="0"/>
              <a:t>2/12/2022</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fr-FR"/>
              <a:t>Geoffrey Legrand – APTEF – 21 juin 2021</a:t>
            </a:r>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‹N°›</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hf hd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DBCA28E9-3656-4893-9EAD-EA0CD6853226}"/>
              </a:ext>
            </a:extLst>
          </p:cNvPr>
          <p:cNvSpPr>
            <a:spLocks noGrp="1"/>
          </p:cNvSpPr>
          <p:nvPr>
            <p:ph type="ctrTitle"/>
          </p:nvPr>
        </p:nvSpPr>
        <p:spPr/>
        <p:txBody>
          <a:bodyPr/>
          <a:lstStyle/>
          <a:p>
            <a:r>
              <a:rPr lang="fr-FR" sz="3600" dirty="0" smtClean="0"/>
              <a:t>Écologie intégrale et synodalité</a:t>
            </a:r>
            <a:endParaRPr lang="fr-BE" sz="3600" dirty="0"/>
          </a:p>
        </p:txBody>
      </p:sp>
      <p:sp>
        <p:nvSpPr>
          <p:cNvPr id="3" name="Sous-titre 2">
            <a:extLst>
              <a:ext uri="{FF2B5EF4-FFF2-40B4-BE49-F238E27FC236}">
                <a16:creationId xmlns:a16="http://schemas.microsoft.com/office/drawing/2014/main" xmlns="" id="{AEBE79D5-377E-43F7-B659-CCEC4BE0C83B}"/>
              </a:ext>
            </a:extLst>
          </p:cNvPr>
          <p:cNvSpPr>
            <a:spLocks noGrp="1"/>
          </p:cNvSpPr>
          <p:nvPr>
            <p:ph type="subTitle" idx="1"/>
          </p:nvPr>
        </p:nvSpPr>
        <p:spPr/>
        <p:txBody>
          <a:bodyPr/>
          <a:lstStyle/>
          <a:p>
            <a:r>
              <a:rPr lang="fr-FR" i="1" dirty="0" smtClean="0"/>
              <a:t>Quelles dynamiques pour construire ensemble?</a:t>
            </a:r>
            <a:endParaRPr lang="fr-BE" i="1" dirty="0"/>
          </a:p>
        </p:txBody>
      </p:sp>
    </p:spTree>
    <p:extLst>
      <p:ext uri="{BB962C8B-B14F-4D97-AF65-F5344CB8AC3E}">
        <p14:creationId xmlns:p14="http://schemas.microsoft.com/office/powerpoint/2010/main" val="40722459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836CCC82-2482-4CF2-92DD-3FB0DFEDAC87}"/>
              </a:ext>
            </a:extLst>
          </p:cNvPr>
          <p:cNvSpPr>
            <a:spLocks noGrp="1"/>
          </p:cNvSpPr>
          <p:nvPr>
            <p:ph type="title"/>
          </p:nvPr>
        </p:nvSpPr>
        <p:spPr/>
        <p:txBody>
          <a:bodyPr/>
          <a:lstStyle/>
          <a:p>
            <a:r>
              <a:rPr lang="fr-FR" dirty="0"/>
              <a:t>4. Redéploiement de la méthode </a:t>
            </a:r>
            <a:br>
              <a:rPr lang="fr-FR" dirty="0"/>
            </a:br>
            <a:r>
              <a:rPr lang="fr-FR" dirty="0"/>
              <a:t>« voir-juger-agir »</a:t>
            </a:r>
            <a:endParaRPr lang="fr-BE" dirty="0"/>
          </a:p>
        </p:txBody>
      </p:sp>
      <p:sp>
        <p:nvSpPr>
          <p:cNvPr id="3" name="Espace réservé du contenu 2">
            <a:extLst>
              <a:ext uri="{FF2B5EF4-FFF2-40B4-BE49-F238E27FC236}">
                <a16:creationId xmlns:a16="http://schemas.microsoft.com/office/drawing/2014/main" xmlns="" id="{68F82D5B-CE5B-44A7-934F-35DC2B0ECD91}"/>
              </a:ext>
            </a:extLst>
          </p:cNvPr>
          <p:cNvSpPr>
            <a:spLocks noGrp="1"/>
          </p:cNvSpPr>
          <p:nvPr>
            <p:ph idx="1"/>
          </p:nvPr>
        </p:nvSpPr>
        <p:spPr>
          <a:xfrm>
            <a:off x="677333" y="2160589"/>
            <a:ext cx="8951697" cy="3880773"/>
          </a:xfrm>
        </p:spPr>
        <p:txBody>
          <a:bodyPr>
            <a:normAutofit/>
          </a:bodyPr>
          <a:lstStyle/>
          <a:p>
            <a:pPr algn="just"/>
            <a:r>
              <a:rPr lang="fr-BE" dirty="0" smtClean="0"/>
              <a:t>« Agir » </a:t>
            </a:r>
          </a:p>
          <a:p>
            <a:pPr algn="just"/>
            <a:r>
              <a:rPr lang="fr-BE" dirty="0"/>
              <a:t>O</a:t>
            </a:r>
            <a:r>
              <a:rPr lang="fr-BE" dirty="0" smtClean="0"/>
              <a:t>u « construire ensemble à partir de notre appartenance commune »</a:t>
            </a:r>
          </a:p>
          <a:p>
            <a:pPr algn="just"/>
            <a:endParaRPr lang="fr-BE" dirty="0" smtClean="0"/>
          </a:p>
          <a:p>
            <a:pPr lvl="1" algn="just"/>
            <a:r>
              <a:rPr lang="fr-BE" dirty="0" smtClean="0"/>
              <a:t>« Accepter la crise comme un temps de grâce »</a:t>
            </a:r>
          </a:p>
          <a:p>
            <a:pPr lvl="1" algn="just"/>
            <a:r>
              <a:rPr lang="fr-BE" dirty="0" smtClean="0"/>
              <a:t>Ne pas confondre « crise » et « conflit »</a:t>
            </a:r>
          </a:p>
          <a:p>
            <a:pPr lvl="1" algn="just"/>
            <a:r>
              <a:rPr lang="fr-BE" dirty="0" smtClean="0"/>
              <a:t>Nécessité de se convertir: </a:t>
            </a:r>
          </a:p>
          <a:p>
            <a:pPr lvl="2" algn="just"/>
            <a:r>
              <a:rPr lang="fr-BE" dirty="0" smtClean="0"/>
              <a:t>Il nous faut « mourir à une certaine mentalité […] pour faire place à la nouveauté de l’Esprit »</a:t>
            </a:r>
          </a:p>
          <a:p>
            <a:pPr lvl="2" algn="just"/>
            <a:r>
              <a:rPr lang="fr-BE" dirty="0" smtClean="0"/>
              <a:t>Métanoia</a:t>
            </a:r>
          </a:p>
        </p:txBody>
      </p:sp>
      <p:sp>
        <p:nvSpPr>
          <p:cNvPr id="4" name="Espace réservé du pied de page 3">
            <a:extLst>
              <a:ext uri="{FF2B5EF4-FFF2-40B4-BE49-F238E27FC236}">
                <a16:creationId xmlns:a16="http://schemas.microsoft.com/office/drawing/2014/main" xmlns="" id="{19864D45-002C-4378-A28D-C6A29985170E}"/>
              </a:ext>
            </a:extLst>
          </p:cNvPr>
          <p:cNvSpPr>
            <a:spLocks noGrp="1"/>
          </p:cNvSpPr>
          <p:nvPr>
            <p:ph type="ftr" sz="quarter" idx="11"/>
          </p:nvPr>
        </p:nvSpPr>
        <p:spPr/>
        <p:txBody>
          <a:bodyPr/>
          <a:lstStyle/>
          <a:p>
            <a:r>
              <a:rPr lang="fr-FR" dirty="0"/>
              <a:t>Geoffrey Legrand – Journée des Référents diocésains à l’écologie intégrale – 10 février </a:t>
            </a:r>
            <a:r>
              <a:rPr lang="fr-FR" dirty="0" smtClean="0"/>
              <a:t>2022</a:t>
            </a:r>
            <a:endParaRPr lang="en-US" dirty="0"/>
          </a:p>
        </p:txBody>
      </p:sp>
      <p:sp>
        <p:nvSpPr>
          <p:cNvPr id="5" name="Espace réservé du numéro de diapositive 4">
            <a:extLst>
              <a:ext uri="{FF2B5EF4-FFF2-40B4-BE49-F238E27FC236}">
                <a16:creationId xmlns:a16="http://schemas.microsoft.com/office/drawing/2014/main" xmlns="" id="{1268B1D4-A82D-4A7B-BB8F-845DDEA3B6CE}"/>
              </a:ext>
            </a:extLst>
          </p:cNvPr>
          <p:cNvSpPr>
            <a:spLocks noGrp="1"/>
          </p:cNvSpPr>
          <p:nvPr>
            <p:ph type="sldNum" sz="quarter" idx="12"/>
          </p:nvPr>
        </p:nvSpPr>
        <p:spPr/>
        <p:txBody>
          <a:bodyPr/>
          <a:lstStyle/>
          <a:p>
            <a:fld id="{D57F1E4F-1CFF-5643-939E-217C01CDF565}" type="slidenum">
              <a:rPr lang="en-US" smtClean="0"/>
              <a:pPr/>
              <a:t>10</a:t>
            </a:fld>
            <a:endParaRPr lang="en-US" dirty="0"/>
          </a:p>
        </p:txBody>
      </p:sp>
    </p:spTree>
    <p:extLst>
      <p:ext uri="{BB962C8B-B14F-4D97-AF65-F5344CB8AC3E}">
        <p14:creationId xmlns:p14="http://schemas.microsoft.com/office/powerpoint/2010/main" val="37909643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D61556C0-0CB3-47BE-96C5-AD72261574E8}"/>
              </a:ext>
            </a:extLst>
          </p:cNvPr>
          <p:cNvSpPr>
            <a:spLocks noGrp="1"/>
          </p:cNvSpPr>
          <p:nvPr>
            <p:ph type="title"/>
          </p:nvPr>
        </p:nvSpPr>
        <p:spPr/>
        <p:txBody>
          <a:bodyPr>
            <a:normAutofit fontScale="90000"/>
          </a:bodyPr>
          <a:lstStyle/>
          <a:p>
            <a:r>
              <a:rPr lang="fr-FR" dirty="0" smtClean="0"/>
              <a:t>5. Une pratique du dialogue et une culture de la rencontre</a:t>
            </a:r>
            <a:r>
              <a:rPr lang="fr-FR" dirty="0"/>
              <a:t/>
            </a:r>
            <a:br>
              <a:rPr lang="fr-FR" dirty="0"/>
            </a:br>
            <a:endParaRPr lang="fr-BE" dirty="0"/>
          </a:p>
        </p:txBody>
      </p:sp>
      <p:sp>
        <p:nvSpPr>
          <p:cNvPr id="3" name="Espace réservé du contenu 2">
            <a:extLst>
              <a:ext uri="{FF2B5EF4-FFF2-40B4-BE49-F238E27FC236}">
                <a16:creationId xmlns:a16="http://schemas.microsoft.com/office/drawing/2014/main" xmlns="" id="{ACFFEB10-BBDA-44EF-99A9-7BC67DD43C12}"/>
              </a:ext>
            </a:extLst>
          </p:cNvPr>
          <p:cNvSpPr>
            <a:spLocks noGrp="1"/>
          </p:cNvSpPr>
          <p:nvPr>
            <p:ph idx="1"/>
          </p:nvPr>
        </p:nvSpPr>
        <p:spPr>
          <a:xfrm>
            <a:off x="677334" y="1940119"/>
            <a:ext cx="8596668" cy="4101244"/>
          </a:xfrm>
        </p:spPr>
        <p:txBody>
          <a:bodyPr>
            <a:normAutofit fontScale="92500"/>
          </a:bodyPr>
          <a:lstStyle/>
          <a:p>
            <a:pPr algn="just"/>
            <a:r>
              <a:rPr lang="fr-BE" dirty="0" smtClean="0"/>
              <a:t>Reprise de plusieurs éléments évoqués: </a:t>
            </a:r>
          </a:p>
          <a:p>
            <a:pPr lvl="1" algn="just"/>
            <a:r>
              <a:rPr lang="fr-BE" dirty="0"/>
              <a:t>« Style » de la synodalité au sens large</a:t>
            </a:r>
          </a:p>
          <a:p>
            <a:pPr lvl="1" algn="just"/>
            <a:r>
              <a:rPr lang="fr-BE" dirty="0"/>
              <a:t>Écoute, « se laisser déplacer par la parole de l’autre » = « défi de l’avec »</a:t>
            </a:r>
          </a:p>
          <a:p>
            <a:pPr lvl="1" algn="just"/>
            <a:r>
              <a:rPr lang="fr-BE" dirty="0"/>
              <a:t>Continuité entre l’</a:t>
            </a:r>
            <a:r>
              <a:rPr lang="fr-BE" i="1" dirty="0"/>
              <a:t>ad intra </a:t>
            </a:r>
            <a:r>
              <a:rPr lang="fr-BE" dirty="0"/>
              <a:t>et l’</a:t>
            </a:r>
            <a:r>
              <a:rPr lang="fr-BE" i="1" dirty="0"/>
              <a:t>ad extra </a:t>
            </a:r>
            <a:r>
              <a:rPr lang="fr-BE" dirty="0"/>
              <a:t>dans la mission de l’Église en sortie</a:t>
            </a:r>
          </a:p>
          <a:p>
            <a:pPr algn="just"/>
            <a:r>
              <a:rPr lang="fr-BE" dirty="0" smtClean="0"/>
              <a:t>Aux origines du dialogue: </a:t>
            </a:r>
          </a:p>
          <a:p>
            <a:pPr lvl="1" algn="just"/>
            <a:r>
              <a:rPr lang="fr-BE" dirty="0"/>
              <a:t>Paul VI, </a:t>
            </a:r>
            <a:r>
              <a:rPr lang="fr-BE" i="1" dirty="0" err="1"/>
              <a:t>Ecclesiam</a:t>
            </a:r>
            <a:r>
              <a:rPr lang="fr-BE" i="1" dirty="0"/>
              <a:t> </a:t>
            </a:r>
            <a:r>
              <a:rPr lang="fr-BE" i="1" dirty="0" err="1"/>
              <a:t>Suam</a:t>
            </a:r>
            <a:r>
              <a:rPr lang="fr-BE" dirty="0"/>
              <a:t>, 67: « l’Église se fait conversation »</a:t>
            </a:r>
          </a:p>
          <a:p>
            <a:pPr lvl="1" algn="just"/>
            <a:r>
              <a:rPr lang="fr-BE" dirty="0"/>
              <a:t>Paul VI, </a:t>
            </a:r>
            <a:r>
              <a:rPr lang="fr-BE" dirty="0" err="1"/>
              <a:t>Ecclesiam</a:t>
            </a:r>
            <a:r>
              <a:rPr lang="fr-BE" dirty="0"/>
              <a:t> </a:t>
            </a:r>
            <a:r>
              <a:rPr lang="fr-BE" dirty="0" err="1"/>
              <a:t>Suam</a:t>
            </a:r>
            <a:r>
              <a:rPr lang="fr-BE" dirty="0"/>
              <a:t>, 73: « </a:t>
            </a:r>
            <a:r>
              <a:rPr lang="fr-BE" dirty="0" smtClean="0"/>
              <a:t>le dialogue </a:t>
            </a:r>
            <a:r>
              <a:rPr lang="fr-BE" dirty="0"/>
              <a:t>de salut »</a:t>
            </a:r>
          </a:p>
          <a:p>
            <a:pPr lvl="1" algn="just"/>
            <a:r>
              <a:rPr lang="fr-BE" dirty="0"/>
              <a:t>Le dialogue </a:t>
            </a:r>
            <a:r>
              <a:rPr lang="fr-BE" dirty="0" smtClean="0"/>
              <a:t>fait </a:t>
            </a:r>
            <a:r>
              <a:rPr lang="fr-BE" dirty="0"/>
              <a:t>partie de notre identité chrétienne et </a:t>
            </a:r>
            <a:r>
              <a:rPr lang="fr-BE" dirty="0" smtClean="0"/>
              <a:t>vise </a:t>
            </a:r>
            <a:r>
              <a:rPr lang="fr-BE" dirty="0"/>
              <a:t>le salut : « afin que tous les hommes soient sauvés et parviennent à la connaissance de la vérité » (1 Tim, 2, 4)</a:t>
            </a:r>
          </a:p>
          <a:p>
            <a:pPr lvl="1" algn="just"/>
            <a:r>
              <a:rPr lang="fr-BE" i="1" dirty="0"/>
              <a:t>Dei </a:t>
            </a:r>
            <a:r>
              <a:rPr lang="fr-BE" i="1" dirty="0" err="1"/>
              <a:t>Verbum</a:t>
            </a:r>
            <a:r>
              <a:rPr lang="fr-BE" dirty="0"/>
              <a:t>, 2: cette initiative de dialogue, vient de Dieu, par la </a:t>
            </a:r>
            <a:r>
              <a:rPr lang="fr-BE" dirty="0" smtClean="0"/>
              <a:t>Révélation</a:t>
            </a:r>
          </a:p>
          <a:p>
            <a:pPr algn="just"/>
            <a:r>
              <a:rPr lang="fr-BE" b="1" dirty="0" smtClean="0"/>
              <a:t>Le dialogue devient donc méthode, c’est-à-dire le chemin (-</a:t>
            </a:r>
            <a:r>
              <a:rPr lang="fr-BE" b="1" i="1" dirty="0" err="1" smtClean="0"/>
              <a:t>odos</a:t>
            </a:r>
            <a:r>
              <a:rPr lang="fr-BE" b="1" dirty="0" smtClean="0"/>
              <a:t>) par lequel passer (</a:t>
            </a:r>
            <a:r>
              <a:rPr lang="fr-BE" b="1" i="1" dirty="0" err="1" smtClean="0"/>
              <a:t>meta</a:t>
            </a:r>
            <a:r>
              <a:rPr lang="fr-BE" b="1" i="1" dirty="0" smtClean="0"/>
              <a:t>-</a:t>
            </a:r>
            <a:r>
              <a:rPr lang="fr-BE" b="1" dirty="0" smtClean="0"/>
              <a:t>) pour rencontrer le monde</a:t>
            </a:r>
          </a:p>
          <a:p>
            <a:pPr marL="457200" lvl="1" indent="0">
              <a:buNone/>
            </a:pPr>
            <a:endParaRPr lang="fr-BE" dirty="0" smtClean="0"/>
          </a:p>
          <a:p>
            <a:endParaRPr lang="fr-BE" dirty="0" smtClean="0"/>
          </a:p>
        </p:txBody>
      </p:sp>
      <p:sp>
        <p:nvSpPr>
          <p:cNvPr id="4" name="Espace réservé du pied de page 3">
            <a:extLst>
              <a:ext uri="{FF2B5EF4-FFF2-40B4-BE49-F238E27FC236}">
                <a16:creationId xmlns:a16="http://schemas.microsoft.com/office/drawing/2014/main" xmlns="" id="{64CC9E9E-067B-421C-9193-477545DE3C9E}"/>
              </a:ext>
            </a:extLst>
          </p:cNvPr>
          <p:cNvSpPr>
            <a:spLocks noGrp="1"/>
          </p:cNvSpPr>
          <p:nvPr>
            <p:ph type="ftr" sz="quarter" idx="11"/>
          </p:nvPr>
        </p:nvSpPr>
        <p:spPr/>
        <p:txBody>
          <a:bodyPr/>
          <a:lstStyle/>
          <a:p>
            <a:r>
              <a:rPr lang="fr-FR" dirty="0"/>
              <a:t>Geoffrey Legrand – Journée des Référents diocésains à l’écologie intégrale – 10 février </a:t>
            </a:r>
            <a:r>
              <a:rPr lang="fr-FR" dirty="0" smtClean="0"/>
              <a:t>2022</a:t>
            </a:r>
            <a:endParaRPr lang="en-US" dirty="0"/>
          </a:p>
        </p:txBody>
      </p:sp>
      <p:sp>
        <p:nvSpPr>
          <p:cNvPr id="5" name="Espace réservé du numéro de diapositive 4">
            <a:extLst>
              <a:ext uri="{FF2B5EF4-FFF2-40B4-BE49-F238E27FC236}">
                <a16:creationId xmlns:a16="http://schemas.microsoft.com/office/drawing/2014/main" xmlns="" id="{A733EF30-761F-4FFF-AAD8-9F2B9896E5E9}"/>
              </a:ext>
            </a:extLst>
          </p:cNvPr>
          <p:cNvSpPr>
            <a:spLocks noGrp="1"/>
          </p:cNvSpPr>
          <p:nvPr>
            <p:ph type="sldNum" sz="quarter" idx="12"/>
          </p:nvPr>
        </p:nvSpPr>
        <p:spPr/>
        <p:txBody>
          <a:bodyPr/>
          <a:lstStyle/>
          <a:p>
            <a:fld id="{D57F1E4F-1CFF-5643-939E-217C01CDF565}" type="slidenum">
              <a:rPr lang="en-US" smtClean="0"/>
              <a:pPr/>
              <a:t>11</a:t>
            </a:fld>
            <a:endParaRPr lang="en-US" dirty="0"/>
          </a:p>
        </p:txBody>
      </p:sp>
    </p:spTree>
    <p:extLst>
      <p:ext uri="{BB962C8B-B14F-4D97-AF65-F5344CB8AC3E}">
        <p14:creationId xmlns:p14="http://schemas.microsoft.com/office/powerpoint/2010/main" val="42929340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7048CBC6-35B4-4ADD-8E92-839657D7A868}"/>
              </a:ext>
            </a:extLst>
          </p:cNvPr>
          <p:cNvSpPr>
            <a:spLocks noGrp="1"/>
          </p:cNvSpPr>
          <p:nvPr>
            <p:ph type="title"/>
          </p:nvPr>
        </p:nvSpPr>
        <p:spPr/>
        <p:txBody>
          <a:bodyPr/>
          <a:lstStyle/>
          <a:p>
            <a:r>
              <a:rPr lang="fr-FR" dirty="0"/>
              <a:t>5. Une pratique du dialogue et une culture de la rencontre</a:t>
            </a:r>
            <a:endParaRPr lang="fr-BE" dirty="0"/>
          </a:p>
        </p:txBody>
      </p:sp>
      <p:sp>
        <p:nvSpPr>
          <p:cNvPr id="3" name="Espace réservé du contenu 2">
            <a:extLst>
              <a:ext uri="{FF2B5EF4-FFF2-40B4-BE49-F238E27FC236}">
                <a16:creationId xmlns:a16="http://schemas.microsoft.com/office/drawing/2014/main" xmlns="" id="{B0DCEC63-19AC-4FF8-99C0-513167097B63}"/>
              </a:ext>
            </a:extLst>
          </p:cNvPr>
          <p:cNvSpPr>
            <a:spLocks noGrp="1"/>
          </p:cNvSpPr>
          <p:nvPr>
            <p:ph idx="1"/>
          </p:nvPr>
        </p:nvSpPr>
        <p:spPr/>
        <p:txBody>
          <a:bodyPr>
            <a:normAutofit fontScale="92500"/>
          </a:bodyPr>
          <a:lstStyle/>
          <a:p>
            <a:r>
              <a:rPr lang="fr-BE" dirty="0" smtClean="0"/>
              <a:t>La notion de dialogue selon le pape François: </a:t>
            </a:r>
          </a:p>
          <a:p>
            <a:pPr lvl="1" algn="just"/>
            <a:r>
              <a:rPr lang="fr-BE" dirty="0" smtClean="0"/>
              <a:t>Recherche de la vérité en tant que relation: </a:t>
            </a:r>
          </a:p>
          <a:p>
            <a:pPr lvl="2" algn="just"/>
            <a:r>
              <a:rPr lang="fr-BE" dirty="0" smtClean="0"/>
              <a:t>«</a:t>
            </a:r>
            <a:r>
              <a:rPr lang="fr-BE" dirty="0"/>
              <a:t> Je ne parlerais pas, même pour celui qui croit, de vérité « absolue », en ce </a:t>
            </a:r>
            <a:r>
              <a:rPr lang="fr-BE" dirty="0" smtClean="0"/>
              <a:t>sens </a:t>
            </a:r>
            <a:r>
              <a:rPr lang="fr-BE" dirty="0"/>
              <a:t>qu’absolu est ce qui est détaché, ce qui est privé de toute relation. Or, la </a:t>
            </a:r>
            <a:r>
              <a:rPr lang="fr-BE" dirty="0" smtClean="0"/>
              <a:t>vérité</a:t>
            </a:r>
            <a:r>
              <a:rPr lang="fr-BE" dirty="0"/>
              <a:t>, selon la foi chrétienne, est l’amour de Dieu pour nous en tant que </a:t>
            </a:r>
            <a:r>
              <a:rPr lang="fr-BE" dirty="0" smtClean="0"/>
              <a:t>Jésus-Christ</a:t>
            </a:r>
            <a:r>
              <a:rPr lang="fr-BE" dirty="0"/>
              <a:t>. Donc, la vérité est une relation! </a:t>
            </a:r>
            <a:r>
              <a:rPr lang="fr-BE" dirty="0" smtClean="0"/>
              <a:t>»</a:t>
            </a:r>
          </a:p>
          <a:p>
            <a:pPr lvl="1" algn="just"/>
            <a:r>
              <a:rPr lang="fr-BE" dirty="0" smtClean="0"/>
              <a:t>La pratique du dialogue permet le décentrement, l’ouverture à la rencontre, la compréhension de l’homme comme « être de relations »</a:t>
            </a:r>
          </a:p>
          <a:p>
            <a:pPr lvl="1" algn="just"/>
            <a:r>
              <a:rPr lang="fr-BE" dirty="0" smtClean="0"/>
              <a:t>La pratique du dialogue va de pair avec la création de liens fraternels</a:t>
            </a:r>
          </a:p>
          <a:p>
            <a:pPr lvl="2" algn="just"/>
            <a:r>
              <a:rPr lang="fr-BE" dirty="0" smtClean="0"/>
              <a:t>« Le </a:t>
            </a:r>
            <a:r>
              <a:rPr lang="fr-BE" dirty="0"/>
              <a:t>chemin de la fraternité est long, c’est un parcours difficile, mais elle est </a:t>
            </a:r>
            <a:r>
              <a:rPr lang="fr-BE" i="1" dirty="0"/>
              <a:t>l’ancre de salut pour l’humanité</a:t>
            </a:r>
            <a:r>
              <a:rPr lang="fr-BE" dirty="0"/>
              <a:t>. Aux nombreux signaux de menace, à l’obscurité du temps présent, à la logique du conflit, nous opposons le signe de la fraternité qui, en accueillant l’autre et en respectant son identité, l’invite à une marche commune. Non pas égaux, non, mais frères, chacun avec sa propre personnalité, avec sa propre singularité </a:t>
            </a:r>
            <a:r>
              <a:rPr lang="fr-BE" dirty="0" smtClean="0"/>
              <a:t>».</a:t>
            </a:r>
          </a:p>
          <a:p>
            <a:pPr lvl="1" algn="just"/>
            <a:r>
              <a:rPr lang="fr-BE" dirty="0" smtClean="0"/>
              <a:t>Image du polyèdre &gt; sphère: intégrer les multiples facettes de manière harmonieuse</a:t>
            </a:r>
          </a:p>
          <a:p>
            <a:pPr marL="914400" lvl="2" indent="0">
              <a:buNone/>
            </a:pPr>
            <a:endParaRPr lang="fr-BE" dirty="0"/>
          </a:p>
        </p:txBody>
      </p:sp>
      <p:sp>
        <p:nvSpPr>
          <p:cNvPr id="4" name="Espace réservé du pied de page 3">
            <a:extLst>
              <a:ext uri="{FF2B5EF4-FFF2-40B4-BE49-F238E27FC236}">
                <a16:creationId xmlns:a16="http://schemas.microsoft.com/office/drawing/2014/main" xmlns="" id="{34EFC073-B7DC-4FFA-A4E9-F8790ABA2EBC}"/>
              </a:ext>
            </a:extLst>
          </p:cNvPr>
          <p:cNvSpPr>
            <a:spLocks noGrp="1"/>
          </p:cNvSpPr>
          <p:nvPr>
            <p:ph type="ftr" sz="quarter" idx="11"/>
          </p:nvPr>
        </p:nvSpPr>
        <p:spPr/>
        <p:txBody>
          <a:bodyPr/>
          <a:lstStyle/>
          <a:p>
            <a:r>
              <a:rPr lang="fr-FR" dirty="0"/>
              <a:t>Geoffrey Legrand – Journée des Référents diocésains à l’écologie intégrale – 10 février </a:t>
            </a:r>
            <a:r>
              <a:rPr lang="fr-FR" dirty="0" smtClean="0"/>
              <a:t>2022</a:t>
            </a:r>
            <a:endParaRPr lang="en-US" dirty="0"/>
          </a:p>
        </p:txBody>
      </p:sp>
      <p:sp>
        <p:nvSpPr>
          <p:cNvPr id="5" name="Espace réservé du numéro de diapositive 4">
            <a:extLst>
              <a:ext uri="{FF2B5EF4-FFF2-40B4-BE49-F238E27FC236}">
                <a16:creationId xmlns:a16="http://schemas.microsoft.com/office/drawing/2014/main" xmlns="" id="{7719A267-EFCD-4E12-8D24-35B20725F09F}"/>
              </a:ext>
            </a:extLst>
          </p:cNvPr>
          <p:cNvSpPr>
            <a:spLocks noGrp="1"/>
          </p:cNvSpPr>
          <p:nvPr>
            <p:ph type="sldNum" sz="quarter" idx="12"/>
          </p:nvPr>
        </p:nvSpPr>
        <p:spPr/>
        <p:txBody>
          <a:bodyPr/>
          <a:lstStyle/>
          <a:p>
            <a:fld id="{D57F1E4F-1CFF-5643-939E-217C01CDF565}" type="slidenum">
              <a:rPr lang="en-US" smtClean="0"/>
              <a:pPr/>
              <a:t>12</a:t>
            </a:fld>
            <a:endParaRPr lang="en-US" dirty="0"/>
          </a:p>
        </p:txBody>
      </p:sp>
    </p:spTree>
    <p:extLst>
      <p:ext uri="{BB962C8B-B14F-4D97-AF65-F5344CB8AC3E}">
        <p14:creationId xmlns:p14="http://schemas.microsoft.com/office/powerpoint/2010/main" val="13296259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3B37973F-A0D4-41D8-9FFE-077C5BCCD621}"/>
              </a:ext>
            </a:extLst>
          </p:cNvPr>
          <p:cNvSpPr>
            <a:spLocks noGrp="1"/>
          </p:cNvSpPr>
          <p:nvPr>
            <p:ph type="title"/>
          </p:nvPr>
        </p:nvSpPr>
        <p:spPr/>
        <p:txBody>
          <a:bodyPr/>
          <a:lstStyle/>
          <a:p>
            <a:r>
              <a:rPr lang="fr-BE" dirty="0" smtClean="0"/>
              <a:t>6. Une </a:t>
            </a:r>
            <a:r>
              <a:rPr lang="fr-BE" i="1" dirty="0" smtClean="0"/>
              <a:t>métanoia</a:t>
            </a:r>
            <a:r>
              <a:rPr lang="fr-BE" dirty="0" smtClean="0"/>
              <a:t> comme transformation spirituelle, individuelle et collective</a:t>
            </a:r>
            <a:endParaRPr lang="fr-BE" dirty="0"/>
          </a:p>
        </p:txBody>
      </p:sp>
      <p:sp>
        <p:nvSpPr>
          <p:cNvPr id="3" name="Espace réservé du contenu 2">
            <a:extLst>
              <a:ext uri="{FF2B5EF4-FFF2-40B4-BE49-F238E27FC236}">
                <a16:creationId xmlns:a16="http://schemas.microsoft.com/office/drawing/2014/main" xmlns="" id="{AFCEAC69-CEA4-415B-960C-AB354904D011}"/>
              </a:ext>
            </a:extLst>
          </p:cNvPr>
          <p:cNvSpPr>
            <a:spLocks noGrp="1"/>
          </p:cNvSpPr>
          <p:nvPr>
            <p:ph idx="1"/>
          </p:nvPr>
        </p:nvSpPr>
        <p:spPr>
          <a:xfrm>
            <a:off x="677334" y="2160589"/>
            <a:ext cx="8029344" cy="3880773"/>
          </a:xfrm>
        </p:spPr>
        <p:txBody>
          <a:bodyPr/>
          <a:lstStyle/>
          <a:p>
            <a:pPr algn="just"/>
            <a:r>
              <a:rPr lang="fr-BE" i="1" dirty="0" smtClean="0"/>
              <a:t>Métanoia</a:t>
            </a:r>
            <a:r>
              <a:rPr lang="fr-BE" dirty="0" smtClean="0"/>
              <a:t> = une conversion, une transformation, un </a:t>
            </a:r>
            <a:r>
              <a:rPr lang="fr-BE" i="1" dirty="0" smtClean="0"/>
              <a:t>style</a:t>
            </a:r>
            <a:r>
              <a:rPr lang="fr-BE" dirty="0" smtClean="0"/>
              <a:t>, une attitude qui convient tout aussi bien au chemin synodal qu’écologique:</a:t>
            </a:r>
          </a:p>
          <a:p>
            <a:pPr lvl="1" algn="just"/>
            <a:r>
              <a:rPr lang="fr-BE" dirty="0" smtClean="0"/>
              <a:t>Apprendre à se laisser déplacer par l’autre</a:t>
            </a:r>
          </a:p>
          <a:p>
            <a:pPr lvl="1" algn="just"/>
            <a:r>
              <a:rPr lang="fr-BE" dirty="0" smtClean="0"/>
              <a:t>Découvrir une nouvelle manière d’être et de vivre en Église</a:t>
            </a:r>
          </a:p>
          <a:p>
            <a:pPr lvl="1" algn="just"/>
            <a:r>
              <a:rPr lang="fr-BE" dirty="0" smtClean="0"/>
              <a:t>Adopter un nouvel état d’esprit ouvert à la « </a:t>
            </a:r>
            <a:r>
              <a:rPr lang="fr-BE" dirty="0" err="1" smtClean="0"/>
              <a:t>réformabilité</a:t>
            </a:r>
            <a:r>
              <a:rPr lang="fr-BE" dirty="0" smtClean="0"/>
              <a:t> »</a:t>
            </a:r>
          </a:p>
          <a:p>
            <a:pPr lvl="1" algn="just"/>
            <a:r>
              <a:rPr lang="fr-BE" dirty="0" smtClean="0"/>
              <a:t>Travailler en coresponsabilité</a:t>
            </a:r>
          </a:p>
          <a:p>
            <a:pPr lvl="1" algn="just"/>
            <a:r>
              <a:rPr lang="fr-BE" dirty="0" smtClean="0"/>
              <a:t>Éviter de se mettre au centre en toute circonstance</a:t>
            </a:r>
          </a:p>
          <a:p>
            <a:pPr lvl="1" algn="just"/>
            <a:r>
              <a:rPr lang="fr-BE" dirty="0" smtClean="0"/>
              <a:t>Ne pas penser détenir la vérité mais s’ouvrir à la vérité de l’autre</a:t>
            </a:r>
          </a:p>
          <a:p>
            <a:pPr lvl="1" algn="just"/>
            <a:r>
              <a:rPr lang="fr-BE" dirty="0" smtClean="0"/>
              <a:t>Toujours répondre aux crises de notre temps en fuyant les conflits</a:t>
            </a:r>
            <a:endParaRPr lang="fr-BE" dirty="0"/>
          </a:p>
          <a:p>
            <a:pPr algn="just"/>
            <a:r>
              <a:rPr lang="fr-BE" b="1" dirty="0" smtClean="0"/>
              <a:t>Métanoia = adopter un regard neuf</a:t>
            </a:r>
          </a:p>
        </p:txBody>
      </p:sp>
      <p:sp>
        <p:nvSpPr>
          <p:cNvPr id="4" name="Espace réservé du pied de page 3">
            <a:extLst>
              <a:ext uri="{FF2B5EF4-FFF2-40B4-BE49-F238E27FC236}">
                <a16:creationId xmlns:a16="http://schemas.microsoft.com/office/drawing/2014/main" xmlns="" id="{C4F6FB7F-8F15-4EB8-A705-E005AE4E824F}"/>
              </a:ext>
            </a:extLst>
          </p:cNvPr>
          <p:cNvSpPr>
            <a:spLocks noGrp="1"/>
          </p:cNvSpPr>
          <p:nvPr>
            <p:ph type="ftr" sz="quarter" idx="11"/>
          </p:nvPr>
        </p:nvSpPr>
        <p:spPr/>
        <p:txBody>
          <a:bodyPr/>
          <a:lstStyle/>
          <a:p>
            <a:r>
              <a:rPr lang="fr-FR" dirty="0"/>
              <a:t>Geoffrey Legrand – Journée des Référents diocésains à l’écologie intégrale – 10 février </a:t>
            </a:r>
            <a:r>
              <a:rPr lang="fr-FR" dirty="0" smtClean="0"/>
              <a:t>2022</a:t>
            </a:r>
            <a:endParaRPr lang="en-US" dirty="0"/>
          </a:p>
        </p:txBody>
      </p:sp>
      <p:sp>
        <p:nvSpPr>
          <p:cNvPr id="5" name="Espace réservé du numéro de diapositive 4">
            <a:extLst>
              <a:ext uri="{FF2B5EF4-FFF2-40B4-BE49-F238E27FC236}">
                <a16:creationId xmlns:a16="http://schemas.microsoft.com/office/drawing/2014/main" xmlns="" id="{22586CBA-EE7E-4383-8A37-4CE99F76DFFF}"/>
              </a:ext>
            </a:extLst>
          </p:cNvPr>
          <p:cNvSpPr>
            <a:spLocks noGrp="1"/>
          </p:cNvSpPr>
          <p:nvPr>
            <p:ph type="sldNum" sz="quarter" idx="12"/>
          </p:nvPr>
        </p:nvSpPr>
        <p:spPr/>
        <p:txBody>
          <a:bodyPr/>
          <a:lstStyle/>
          <a:p>
            <a:fld id="{D57F1E4F-1CFF-5643-939E-217C01CDF565}" type="slidenum">
              <a:rPr lang="en-US" smtClean="0"/>
              <a:pPr/>
              <a:t>13</a:t>
            </a:fld>
            <a:endParaRPr lang="en-US" dirty="0"/>
          </a:p>
        </p:txBody>
      </p:sp>
    </p:spTree>
    <p:extLst>
      <p:ext uri="{BB962C8B-B14F-4D97-AF65-F5344CB8AC3E}">
        <p14:creationId xmlns:p14="http://schemas.microsoft.com/office/powerpoint/2010/main" val="28641507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10D28DB5-DF35-44FD-B44C-862DD817F350}"/>
              </a:ext>
            </a:extLst>
          </p:cNvPr>
          <p:cNvSpPr>
            <a:spLocks noGrp="1"/>
          </p:cNvSpPr>
          <p:nvPr>
            <p:ph type="title"/>
          </p:nvPr>
        </p:nvSpPr>
        <p:spPr/>
        <p:txBody>
          <a:bodyPr/>
          <a:lstStyle/>
          <a:p>
            <a:r>
              <a:rPr lang="fr-BE" dirty="0" smtClean="0"/>
              <a:t>7. Trois pistes de mise en œuvre</a:t>
            </a:r>
            <a:endParaRPr lang="fr-BE" dirty="0"/>
          </a:p>
        </p:txBody>
      </p:sp>
      <p:sp>
        <p:nvSpPr>
          <p:cNvPr id="3" name="Espace réservé du contenu 2">
            <a:extLst>
              <a:ext uri="{FF2B5EF4-FFF2-40B4-BE49-F238E27FC236}">
                <a16:creationId xmlns:a16="http://schemas.microsoft.com/office/drawing/2014/main" xmlns="" id="{0F476EB5-9951-4E05-9A45-2B9DBEAF0A12}"/>
              </a:ext>
            </a:extLst>
          </p:cNvPr>
          <p:cNvSpPr>
            <a:spLocks noGrp="1"/>
          </p:cNvSpPr>
          <p:nvPr>
            <p:ph idx="1"/>
          </p:nvPr>
        </p:nvSpPr>
        <p:spPr>
          <a:xfrm>
            <a:off x="589870" y="1604990"/>
            <a:ext cx="8220175" cy="4239219"/>
          </a:xfrm>
        </p:spPr>
        <p:txBody>
          <a:bodyPr>
            <a:normAutofit lnSpcReduction="10000"/>
          </a:bodyPr>
          <a:lstStyle/>
          <a:p>
            <a:pPr marL="0" indent="0" algn="just">
              <a:buNone/>
            </a:pPr>
            <a:endParaRPr lang="fr-FR" dirty="0" smtClean="0"/>
          </a:p>
          <a:p>
            <a:pPr algn="just"/>
            <a:r>
              <a:rPr lang="fr-FR" dirty="0" smtClean="0"/>
              <a:t>Il ne s’agit pas de « solutions toute faites » mais plutôt des pistes de collaboration concrètes pour discerner et avancer ensemble</a:t>
            </a:r>
          </a:p>
          <a:p>
            <a:pPr marL="0" indent="0" algn="just">
              <a:buNone/>
            </a:pPr>
            <a:endParaRPr lang="fr-FR" dirty="0" smtClean="0"/>
          </a:p>
          <a:p>
            <a:pPr lvl="1" algn="just"/>
            <a:r>
              <a:rPr lang="fr-FR" dirty="0" smtClean="0"/>
              <a:t>7.1. Relire les Écritures à la lumière de l’Être nouveau</a:t>
            </a:r>
          </a:p>
          <a:p>
            <a:pPr lvl="2" algn="just"/>
            <a:r>
              <a:rPr lang="fr-FR" dirty="0"/>
              <a:t>L</a:t>
            </a:r>
            <a:r>
              <a:rPr lang="fr-FR" dirty="0" smtClean="0"/>
              <a:t>es réinterpréter, les recontextualiser</a:t>
            </a:r>
            <a:r>
              <a:rPr lang="fr-FR" dirty="0"/>
              <a:t> </a:t>
            </a:r>
            <a:r>
              <a:rPr lang="fr-FR" dirty="0" smtClean="0"/>
              <a:t>pour apporter des réponses aux crises actuelles</a:t>
            </a:r>
          </a:p>
          <a:p>
            <a:pPr marL="914400" lvl="2" indent="0" algn="just">
              <a:buNone/>
            </a:pPr>
            <a:endParaRPr lang="fr-FR" dirty="0" smtClean="0"/>
          </a:p>
          <a:p>
            <a:pPr lvl="1" algn="just"/>
            <a:r>
              <a:rPr lang="fr-FR" dirty="0" smtClean="0"/>
              <a:t>7.2. Oser entrer en dialogue avec le monde</a:t>
            </a:r>
          </a:p>
          <a:p>
            <a:pPr lvl="2" algn="just"/>
            <a:r>
              <a:rPr lang="fr-FR" dirty="0"/>
              <a:t>Relecture de </a:t>
            </a:r>
            <a:r>
              <a:rPr lang="fr-FR" i="1" dirty="0" err="1"/>
              <a:t>Laudato</a:t>
            </a:r>
            <a:r>
              <a:rPr lang="fr-FR" i="1" dirty="0"/>
              <a:t> Si’ </a:t>
            </a:r>
            <a:r>
              <a:rPr lang="fr-FR" dirty="0"/>
              <a:t>et de son chapitre </a:t>
            </a:r>
            <a:r>
              <a:rPr lang="fr-FR" dirty="0" smtClean="0"/>
              <a:t>5</a:t>
            </a:r>
          </a:p>
          <a:p>
            <a:pPr lvl="2" algn="just"/>
            <a:endParaRPr lang="fr-FR" dirty="0" smtClean="0"/>
          </a:p>
          <a:p>
            <a:pPr lvl="1" algn="just"/>
            <a:r>
              <a:rPr lang="fr-FR" dirty="0" smtClean="0"/>
              <a:t>7.3. Adopter un style de vie plus relationnel</a:t>
            </a:r>
          </a:p>
          <a:p>
            <a:pPr lvl="2" algn="just"/>
            <a:r>
              <a:rPr lang="fr-FR" dirty="0" smtClean="0"/>
              <a:t>Relecture du chapitre 6 de </a:t>
            </a:r>
            <a:r>
              <a:rPr lang="fr-FR" i="1" dirty="0" err="1" smtClean="0"/>
              <a:t>Laudato</a:t>
            </a:r>
            <a:r>
              <a:rPr lang="fr-FR" i="1" dirty="0" smtClean="0"/>
              <a:t> Si’</a:t>
            </a:r>
          </a:p>
          <a:p>
            <a:pPr marL="914400" lvl="2" indent="0">
              <a:buNone/>
            </a:pPr>
            <a:endParaRPr lang="fr-FR" dirty="0" smtClean="0"/>
          </a:p>
        </p:txBody>
      </p:sp>
      <p:sp>
        <p:nvSpPr>
          <p:cNvPr id="4" name="Espace réservé du pied de page 3">
            <a:extLst>
              <a:ext uri="{FF2B5EF4-FFF2-40B4-BE49-F238E27FC236}">
                <a16:creationId xmlns:a16="http://schemas.microsoft.com/office/drawing/2014/main" xmlns="" id="{F0421C0B-A1C8-4638-B75A-939ACFF714F3}"/>
              </a:ext>
            </a:extLst>
          </p:cNvPr>
          <p:cNvSpPr>
            <a:spLocks noGrp="1"/>
          </p:cNvSpPr>
          <p:nvPr>
            <p:ph type="ftr" sz="quarter" idx="11"/>
          </p:nvPr>
        </p:nvSpPr>
        <p:spPr/>
        <p:txBody>
          <a:bodyPr/>
          <a:lstStyle/>
          <a:p>
            <a:r>
              <a:rPr lang="fr-FR" dirty="0"/>
              <a:t>Geoffrey Legrand – Journée des Référents diocésains à l’écologie intégrale – 10 février </a:t>
            </a:r>
            <a:r>
              <a:rPr lang="fr-FR" dirty="0" smtClean="0"/>
              <a:t>2022</a:t>
            </a:r>
            <a:endParaRPr lang="en-US" dirty="0"/>
          </a:p>
        </p:txBody>
      </p:sp>
      <p:sp>
        <p:nvSpPr>
          <p:cNvPr id="5" name="Espace réservé du numéro de diapositive 4">
            <a:extLst>
              <a:ext uri="{FF2B5EF4-FFF2-40B4-BE49-F238E27FC236}">
                <a16:creationId xmlns:a16="http://schemas.microsoft.com/office/drawing/2014/main" xmlns="" id="{89EE54CE-966F-4310-A754-9AC35066778E}"/>
              </a:ext>
            </a:extLst>
          </p:cNvPr>
          <p:cNvSpPr>
            <a:spLocks noGrp="1"/>
          </p:cNvSpPr>
          <p:nvPr>
            <p:ph type="sldNum" sz="quarter" idx="12"/>
          </p:nvPr>
        </p:nvSpPr>
        <p:spPr/>
        <p:txBody>
          <a:bodyPr/>
          <a:lstStyle/>
          <a:p>
            <a:fld id="{D57F1E4F-1CFF-5643-939E-217C01CDF565}" type="slidenum">
              <a:rPr lang="en-US" smtClean="0"/>
              <a:pPr/>
              <a:t>14</a:t>
            </a:fld>
            <a:endParaRPr lang="en-US" dirty="0"/>
          </a:p>
        </p:txBody>
      </p:sp>
    </p:spTree>
    <p:extLst>
      <p:ext uri="{BB962C8B-B14F-4D97-AF65-F5344CB8AC3E}">
        <p14:creationId xmlns:p14="http://schemas.microsoft.com/office/powerpoint/2010/main" val="40503014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4C453954-E351-48D7-BE9F-E9AFD8428BF8}"/>
              </a:ext>
            </a:extLst>
          </p:cNvPr>
          <p:cNvSpPr>
            <a:spLocks noGrp="1"/>
          </p:cNvSpPr>
          <p:nvPr>
            <p:ph type="title"/>
          </p:nvPr>
        </p:nvSpPr>
        <p:spPr/>
        <p:txBody>
          <a:bodyPr>
            <a:normAutofit/>
          </a:bodyPr>
          <a:lstStyle/>
          <a:p>
            <a:r>
              <a:rPr lang="fr-BE" dirty="0" smtClean="0"/>
              <a:t>7.1. Pour une réinterprétation des Écritures (Céline Rohmer)</a:t>
            </a:r>
            <a:endParaRPr lang="fr-BE" dirty="0"/>
          </a:p>
        </p:txBody>
      </p:sp>
      <p:sp>
        <p:nvSpPr>
          <p:cNvPr id="3" name="Espace réservé du contenu 2">
            <a:extLst>
              <a:ext uri="{FF2B5EF4-FFF2-40B4-BE49-F238E27FC236}">
                <a16:creationId xmlns:a16="http://schemas.microsoft.com/office/drawing/2014/main" xmlns="" id="{3568B846-84C0-4088-8815-EBE16E5B5634}"/>
              </a:ext>
            </a:extLst>
          </p:cNvPr>
          <p:cNvSpPr>
            <a:spLocks noGrp="1"/>
          </p:cNvSpPr>
          <p:nvPr>
            <p:ph idx="1"/>
          </p:nvPr>
        </p:nvSpPr>
        <p:spPr>
          <a:xfrm>
            <a:off x="677334" y="2160589"/>
            <a:ext cx="8880134" cy="3880773"/>
          </a:xfrm>
        </p:spPr>
        <p:txBody>
          <a:bodyPr>
            <a:normAutofit lnSpcReduction="10000"/>
          </a:bodyPr>
          <a:lstStyle/>
          <a:p>
            <a:pPr algn="just"/>
            <a:r>
              <a:rPr lang="fr-BE" dirty="0" smtClean="0"/>
              <a:t>Exégèse du récit des pèlerins d’Emmaüs (</a:t>
            </a:r>
            <a:r>
              <a:rPr lang="fr-BE" dirty="0" err="1" smtClean="0"/>
              <a:t>Lc</a:t>
            </a:r>
            <a:r>
              <a:rPr lang="fr-BE" dirty="0" smtClean="0"/>
              <a:t> 24, 13-35)</a:t>
            </a:r>
          </a:p>
          <a:p>
            <a:pPr lvl="1" algn="just"/>
            <a:r>
              <a:rPr lang="fr-BE" dirty="0"/>
              <a:t>Textes bibliques comme une « mise en route ensemble »</a:t>
            </a:r>
          </a:p>
          <a:p>
            <a:pPr lvl="1" algn="just"/>
            <a:r>
              <a:rPr lang="fr-BE" dirty="0"/>
              <a:t>L’idée du « faire route avec » (v. 15.17) ou d’« être en chemin ensemble » (v. 32.35) encadre le récit</a:t>
            </a:r>
          </a:p>
          <a:p>
            <a:pPr lvl="1" algn="just"/>
            <a:r>
              <a:rPr lang="fr-BE" dirty="0"/>
              <a:t>Au début, les disciples sont « entre eux » (v. 14. 15. 17) et ont besoin d’une parole venue d’ailleurs, du Ressuscité (v. 17) pour </a:t>
            </a:r>
            <a:r>
              <a:rPr lang="fr-BE" dirty="0" smtClean="0"/>
              <a:t>comprendre</a:t>
            </a:r>
            <a:endParaRPr lang="fr-BE" dirty="0"/>
          </a:p>
          <a:p>
            <a:pPr lvl="1" algn="just"/>
            <a:r>
              <a:rPr lang="fr-BE" dirty="0"/>
              <a:t>Le Christ leur ouvre les Écritures (v. 25-27) et </a:t>
            </a:r>
            <a:r>
              <a:rPr lang="fr-BE" dirty="0" smtClean="0"/>
              <a:t>partage </a:t>
            </a:r>
            <a:r>
              <a:rPr lang="fr-BE" dirty="0"/>
              <a:t>le pain.</a:t>
            </a:r>
          </a:p>
          <a:p>
            <a:pPr lvl="1" algn="just"/>
            <a:r>
              <a:rPr lang="fr-BE" dirty="0"/>
              <a:t>Ils peuvent ensuite « se dire l’un à l’autre » (v. 32), interpréter (v. </a:t>
            </a:r>
            <a:r>
              <a:rPr lang="fr-BE" dirty="0" smtClean="0"/>
              <a:t>35), </a:t>
            </a:r>
            <a:r>
              <a:rPr lang="fr-BE" dirty="0"/>
              <a:t>et parler (v. 36)</a:t>
            </a:r>
          </a:p>
          <a:p>
            <a:pPr lvl="1" algn="just"/>
            <a:r>
              <a:rPr lang="fr-BE" dirty="0"/>
              <a:t>Puis, les disciples partent en </a:t>
            </a:r>
            <a:r>
              <a:rPr lang="fr-BE" dirty="0" smtClean="0"/>
              <a:t>mission</a:t>
            </a:r>
          </a:p>
          <a:p>
            <a:pPr algn="just"/>
            <a:r>
              <a:rPr lang="fr-BE" dirty="0" smtClean="0"/>
              <a:t>Nécessité de réinterpréter les Écritures, de les recontextualiser (L. </a:t>
            </a:r>
            <a:r>
              <a:rPr lang="fr-BE" dirty="0" err="1" smtClean="0"/>
              <a:t>Boeve</a:t>
            </a:r>
            <a:r>
              <a:rPr lang="fr-BE" dirty="0" smtClean="0"/>
              <a:t>) à la lumière de Jésus le Christ ou de l’ « Être nouveau »</a:t>
            </a:r>
          </a:p>
        </p:txBody>
      </p:sp>
      <p:sp>
        <p:nvSpPr>
          <p:cNvPr id="4" name="Espace réservé du pied de page 3">
            <a:extLst>
              <a:ext uri="{FF2B5EF4-FFF2-40B4-BE49-F238E27FC236}">
                <a16:creationId xmlns:a16="http://schemas.microsoft.com/office/drawing/2014/main" xmlns="" id="{16C678CF-0966-432F-8BEA-190E80CFC003}"/>
              </a:ext>
            </a:extLst>
          </p:cNvPr>
          <p:cNvSpPr>
            <a:spLocks noGrp="1"/>
          </p:cNvSpPr>
          <p:nvPr>
            <p:ph type="ftr" sz="quarter" idx="11"/>
          </p:nvPr>
        </p:nvSpPr>
        <p:spPr/>
        <p:txBody>
          <a:bodyPr/>
          <a:lstStyle/>
          <a:p>
            <a:r>
              <a:rPr lang="fr-FR" dirty="0"/>
              <a:t>Geoffrey Legrand – Journée des Référents diocésains à l’écologie intégrale – 10 février </a:t>
            </a:r>
            <a:r>
              <a:rPr lang="fr-FR" dirty="0" smtClean="0"/>
              <a:t>2022</a:t>
            </a:r>
            <a:endParaRPr lang="en-US" dirty="0"/>
          </a:p>
        </p:txBody>
      </p:sp>
      <p:sp>
        <p:nvSpPr>
          <p:cNvPr id="5" name="Espace réservé du numéro de diapositive 4">
            <a:extLst>
              <a:ext uri="{FF2B5EF4-FFF2-40B4-BE49-F238E27FC236}">
                <a16:creationId xmlns:a16="http://schemas.microsoft.com/office/drawing/2014/main" xmlns="" id="{F531521F-F398-4760-8C0E-5F9422B40344}"/>
              </a:ext>
            </a:extLst>
          </p:cNvPr>
          <p:cNvSpPr>
            <a:spLocks noGrp="1"/>
          </p:cNvSpPr>
          <p:nvPr>
            <p:ph type="sldNum" sz="quarter" idx="12"/>
          </p:nvPr>
        </p:nvSpPr>
        <p:spPr/>
        <p:txBody>
          <a:bodyPr/>
          <a:lstStyle/>
          <a:p>
            <a:fld id="{D57F1E4F-1CFF-5643-939E-217C01CDF565}" type="slidenum">
              <a:rPr lang="en-US" smtClean="0"/>
              <a:pPr/>
              <a:t>15</a:t>
            </a:fld>
            <a:endParaRPr lang="en-US" dirty="0"/>
          </a:p>
        </p:txBody>
      </p:sp>
    </p:spTree>
    <p:extLst>
      <p:ext uri="{BB962C8B-B14F-4D97-AF65-F5344CB8AC3E}">
        <p14:creationId xmlns:p14="http://schemas.microsoft.com/office/powerpoint/2010/main" val="35460103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C78E54E1-EFBC-4A91-BF42-1300563A1960}"/>
              </a:ext>
            </a:extLst>
          </p:cNvPr>
          <p:cNvSpPr>
            <a:spLocks noGrp="1"/>
          </p:cNvSpPr>
          <p:nvPr>
            <p:ph type="title"/>
          </p:nvPr>
        </p:nvSpPr>
        <p:spPr/>
        <p:txBody>
          <a:bodyPr>
            <a:normAutofit/>
          </a:bodyPr>
          <a:lstStyle/>
          <a:p>
            <a:r>
              <a:rPr lang="fr-BE" dirty="0"/>
              <a:t>7.1. Pour une réinterprétation des Écritures (Céline Rohmer)</a:t>
            </a:r>
          </a:p>
        </p:txBody>
      </p:sp>
      <p:sp>
        <p:nvSpPr>
          <p:cNvPr id="3" name="Espace réservé du contenu 2">
            <a:extLst>
              <a:ext uri="{FF2B5EF4-FFF2-40B4-BE49-F238E27FC236}">
                <a16:creationId xmlns:a16="http://schemas.microsoft.com/office/drawing/2014/main" xmlns="" id="{F9487F7C-3780-471A-A754-AF6C269CCEAA}"/>
              </a:ext>
            </a:extLst>
          </p:cNvPr>
          <p:cNvSpPr>
            <a:spLocks noGrp="1"/>
          </p:cNvSpPr>
          <p:nvPr>
            <p:ph idx="1"/>
          </p:nvPr>
        </p:nvSpPr>
        <p:spPr/>
        <p:txBody>
          <a:bodyPr>
            <a:normAutofit fontScale="92500" lnSpcReduction="10000"/>
          </a:bodyPr>
          <a:lstStyle/>
          <a:p>
            <a:pPr algn="just"/>
            <a:r>
              <a:rPr lang="fr-FR" dirty="0" smtClean="0"/>
              <a:t>Pluralité des voix canonisée, ce qui cautionne la pluralité des interprétations et la nécessité d’encourager une vision plurielle de l’Église sur base des charismes de chacun</a:t>
            </a:r>
          </a:p>
          <a:p>
            <a:pPr algn="just"/>
            <a:r>
              <a:rPr lang="fr-FR" dirty="0" smtClean="0"/>
              <a:t>Réinterprétation de ces textes, recontextualisation (</a:t>
            </a:r>
            <a:r>
              <a:rPr lang="fr-FR" dirty="0" err="1" smtClean="0"/>
              <a:t>Lieven</a:t>
            </a:r>
            <a:r>
              <a:rPr lang="fr-FR" dirty="0" smtClean="0"/>
              <a:t> </a:t>
            </a:r>
            <a:r>
              <a:rPr lang="fr-FR" dirty="0" err="1" smtClean="0"/>
              <a:t>Boeve</a:t>
            </a:r>
            <a:r>
              <a:rPr lang="fr-FR" dirty="0" smtClean="0"/>
              <a:t>) nécessaire</a:t>
            </a:r>
            <a:endParaRPr lang="fr-BE" dirty="0"/>
          </a:p>
          <a:p>
            <a:pPr algn="just"/>
            <a:r>
              <a:rPr lang="fr-BE" dirty="0" smtClean="0"/>
              <a:t>Deux citations de Céline Rohmer: </a:t>
            </a:r>
          </a:p>
          <a:p>
            <a:pPr lvl="1" algn="just"/>
            <a:r>
              <a:rPr lang="fr-BE" dirty="0"/>
              <a:t>« À l’écoute des textes bibliques et de la pluralité de leurs voix, les chrétiens ne se découvrent pas contraints à la reproduction de modèles mais appelés à inventer à leur tour des paroles, des actions et des gestes pour, littéralement en grec, faire synode, c’est-à-dire pour cheminer ensemble […] »</a:t>
            </a:r>
          </a:p>
          <a:p>
            <a:pPr lvl="1" algn="just"/>
            <a:r>
              <a:rPr lang="fr-BE" dirty="0"/>
              <a:t>« Les textes du Nouveau Testament portent les traces des multiples résonnances que l’événement Christ a provoquées et que leurs auteurs interprètent chacun dans leur contexte. Leurs relectures appellent les nôtres. Lorsqu’il en va de la marche commune des hommes, ces auteurs en reviennent, et leurs lecteurs avec eux, au lien qui les unit au Christ, à la confiance reçue et donnée qui les constitue sujets libres, responsables et féconds, dans le monde et devant Dieu ».</a:t>
            </a:r>
          </a:p>
          <a:p>
            <a:endParaRPr lang="fr-FR" dirty="0" smtClean="0"/>
          </a:p>
        </p:txBody>
      </p:sp>
      <p:sp>
        <p:nvSpPr>
          <p:cNvPr id="4" name="Espace réservé du pied de page 3">
            <a:extLst>
              <a:ext uri="{FF2B5EF4-FFF2-40B4-BE49-F238E27FC236}">
                <a16:creationId xmlns:a16="http://schemas.microsoft.com/office/drawing/2014/main" xmlns="" id="{49285472-5F3A-4E1D-BDE4-6F7143FCC594}"/>
              </a:ext>
            </a:extLst>
          </p:cNvPr>
          <p:cNvSpPr>
            <a:spLocks noGrp="1"/>
          </p:cNvSpPr>
          <p:nvPr>
            <p:ph type="ftr" sz="quarter" idx="11"/>
          </p:nvPr>
        </p:nvSpPr>
        <p:spPr/>
        <p:txBody>
          <a:bodyPr/>
          <a:lstStyle/>
          <a:p>
            <a:r>
              <a:rPr lang="fr-FR" dirty="0"/>
              <a:t>Geoffrey Legrand – Journée des Référents diocésains à l’écologie intégrale – 10 février </a:t>
            </a:r>
            <a:r>
              <a:rPr lang="fr-FR" dirty="0" smtClean="0"/>
              <a:t>2022</a:t>
            </a:r>
            <a:endParaRPr lang="en-US" dirty="0"/>
          </a:p>
        </p:txBody>
      </p:sp>
      <p:sp>
        <p:nvSpPr>
          <p:cNvPr id="5" name="Espace réservé du numéro de diapositive 4">
            <a:extLst>
              <a:ext uri="{FF2B5EF4-FFF2-40B4-BE49-F238E27FC236}">
                <a16:creationId xmlns:a16="http://schemas.microsoft.com/office/drawing/2014/main" xmlns="" id="{35FB64F2-DF6E-4226-9911-8D083C53E462}"/>
              </a:ext>
            </a:extLst>
          </p:cNvPr>
          <p:cNvSpPr>
            <a:spLocks noGrp="1"/>
          </p:cNvSpPr>
          <p:nvPr>
            <p:ph type="sldNum" sz="quarter" idx="12"/>
          </p:nvPr>
        </p:nvSpPr>
        <p:spPr/>
        <p:txBody>
          <a:bodyPr/>
          <a:lstStyle/>
          <a:p>
            <a:fld id="{D57F1E4F-1CFF-5643-939E-217C01CDF565}" type="slidenum">
              <a:rPr lang="en-US" smtClean="0"/>
              <a:pPr/>
              <a:t>16</a:t>
            </a:fld>
            <a:endParaRPr lang="en-US" dirty="0"/>
          </a:p>
        </p:txBody>
      </p:sp>
    </p:spTree>
    <p:extLst>
      <p:ext uri="{BB962C8B-B14F-4D97-AF65-F5344CB8AC3E}">
        <p14:creationId xmlns:p14="http://schemas.microsoft.com/office/powerpoint/2010/main" val="17381117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0E4E189B-0928-4C8A-977E-DD43749273B3}"/>
              </a:ext>
            </a:extLst>
          </p:cNvPr>
          <p:cNvSpPr>
            <a:spLocks noGrp="1"/>
          </p:cNvSpPr>
          <p:nvPr>
            <p:ph type="title"/>
          </p:nvPr>
        </p:nvSpPr>
        <p:spPr/>
        <p:txBody>
          <a:bodyPr>
            <a:normAutofit fontScale="90000"/>
          </a:bodyPr>
          <a:lstStyle/>
          <a:p>
            <a:r>
              <a:rPr lang="fr-FR" dirty="0" smtClean="0"/>
              <a:t>7.2. En dialogue avec le monde: relecture de </a:t>
            </a:r>
            <a:r>
              <a:rPr lang="fr-FR" i="1" dirty="0" err="1" smtClean="0"/>
              <a:t>Laudato</a:t>
            </a:r>
            <a:r>
              <a:rPr lang="fr-FR" i="1" dirty="0" smtClean="0"/>
              <a:t> Si’ </a:t>
            </a:r>
            <a:r>
              <a:rPr lang="fr-FR" dirty="0" smtClean="0"/>
              <a:t>et de son chapitre 5</a:t>
            </a:r>
            <a:endParaRPr lang="fr-BE" dirty="0"/>
          </a:p>
        </p:txBody>
      </p:sp>
      <p:sp>
        <p:nvSpPr>
          <p:cNvPr id="3" name="Espace réservé du contenu 2">
            <a:extLst>
              <a:ext uri="{FF2B5EF4-FFF2-40B4-BE49-F238E27FC236}">
                <a16:creationId xmlns:a16="http://schemas.microsoft.com/office/drawing/2014/main" xmlns="" id="{03DF11FC-E803-4C42-8741-EF980B3A9858}"/>
              </a:ext>
            </a:extLst>
          </p:cNvPr>
          <p:cNvSpPr>
            <a:spLocks noGrp="1"/>
          </p:cNvSpPr>
          <p:nvPr>
            <p:ph idx="1"/>
          </p:nvPr>
        </p:nvSpPr>
        <p:spPr>
          <a:xfrm>
            <a:off x="677333" y="2160589"/>
            <a:ext cx="9619606" cy="3880773"/>
          </a:xfrm>
        </p:spPr>
        <p:txBody>
          <a:bodyPr>
            <a:normAutofit lnSpcReduction="10000"/>
          </a:bodyPr>
          <a:lstStyle/>
          <a:p>
            <a:pPr algn="just"/>
            <a:r>
              <a:rPr lang="fr-BE" dirty="0" smtClean="0"/>
              <a:t>Introduction de </a:t>
            </a:r>
            <a:r>
              <a:rPr lang="fr-BE" i="1" dirty="0" err="1" smtClean="0"/>
              <a:t>Laudato</a:t>
            </a:r>
            <a:r>
              <a:rPr lang="fr-BE" i="1" dirty="0" smtClean="0"/>
              <a:t> Si’</a:t>
            </a:r>
            <a:r>
              <a:rPr lang="fr-BE" dirty="0" smtClean="0"/>
              <a:t>: dialogue – union – changement – conversion - collaboration</a:t>
            </a:r>
          </a:p>
          <a:p>
            <a:pPr lvl="1" algn="just"/>
            <a:r>
              <a:rPr lang="fr-BE" dirty="0"/>
              <a:t>LS 3: « entrer en </a:t>
            </a:r>
            <a:r>
              <a:rPr lang="fr-BE" i="1" dirty="0"/>
              <a:t>dialogue</a:t>
            </a:r>
            <a:r>
              <a:rPr lang="fr-BE" dirty="0"/>
              <a:t> avec tous au sujet de notre maison commune »</a:t>
            </a:r>
          </a:p>
          <a:p>
            <a:pPr lvl="1" algn="just"/>
            <a:r>
              <a:rPr lang="fr-BE" dirty="0"/>
              <a:t>LS 11: « si nous nous sentions intimement </a:t>
            </a:r>
            <a:r>
              <a:rPr lang="fr-BE" i="1" dirty="0"/>
              <a:t>unis</a:t>
            </a:r>
            <a:r>
              <a:rPr lang="fr-BE" dirty="0"/>
              <a:t> à tout ce qui existe, la sobriété et le souci de protection jailliront spontanément »</a:t>
            </a:r>
          </a:p>
          <a:p>
            <a:pPr lvl="1" algn="just"/>
            <a:r>
              <a:rPr lang="fr-BE" dirty="0"/>
              <a:t> LS 9: « un </a:t>
            </a:r>
            <a:r>
              <a:rPr lang="fr-BE" i="1" dirty="0"/>
              <a:t>changement</a:t>
            </a:r>
            <a:r>
              <a:rPr lang="fr-BE" dirty="0"/>
              <a:t> de la part de l’être humain »</a:t>
            </a:r>
          </a:p>
          <a:p>
            <a:pPr lvl="1" algn="just"/>
            <a:r>
              <a:rPr lang="fr-BE" dirty="0"/>
              <a:t>LS 14: « J’adresse une invitation urgente à un nouveau </a:t>
            </a:r>
            <a:r>
              <a:rPr lang="fr-BE" i="1" dirty="0"/>
              <a:t>dialogue</a:t>
            </a:r>
            <a:r>
              <a:rPr lang="fr-BE" dirty="0"/>
              <a:t> sur la façon dont nous construisons l’avenir de la planète. Nous avons besoin d’une </a:t>
            </a:r>
            <a:r>
              <a:rPr lang="fr-BE" i="1" dirty="0"/>
              <a:t>conversion</a:t>
            </a:r>
            <a:r>
              <a:rPr lang="fr-BE" dirty="0"/>
              <a:t> qui nous </a:t>
            </a:r>
            <a:r>
              <a:rPr lang="fr-BE" i="1" dirty="0"/>
              <a:t>unisse</a:t>
            </a:r>
            <a:r>
              <a:rPr lang="fr-BE" dirty="0"/>
              <a:t> tous, parce que le défi environnemental que nous vivons, et ses racines humaines, nous concernent et nous touchent tous […]. Tous, nous pouvons </a:t>
            </a:r>
            <a:r>
              <a:rPr lang="fr-BE" i="1" dirty="0"/>
              <a:t>collaborer</a:t>
            </a:r>
            <a:r>
              <a:rPr lang="fr-BE" dirty="0"/>
              <a:t> comme instruments de Dieu pour la sauvegarde de la création, chacun selon sa culture, son expérience, ses initiatives, ses capacités </a:t>
            </a:r>
            <a:r>
              <a:rPr lang="fr-BE" dirty="0" smtClean="0"/>
              <a:t>»</a:t>
            </a:r>
          </a:p>
          <a:p>
            <a:pPr algn="just"/>
            <a:r>
              <a:rPr lang="fr-BE" b="1" dirty="0" smtClean="0"/>
              <a:t>Les ingrédients nécessaires </a:t>
            </a:r>
            <a:r>
              <a:rPr lang="fr-BE" b="1" dirty="0"/>
              <a:t>au style synodal </a:t>
            </a:r>
            <a:r>
              <a:rPr lang="fr-BE" b="1" dirty="0" smtClean="0"/>
              <a:t>sont </a:t>
            </a:r>
            <a:r>
              <a:rPr lang="fr-BE" b="1" dirty="0"/>
              <a:t>tout aussi indispensables à la mission de sauvegarde de la mission commune</a:t>
            </a:r>
          </a:p>
          <a:p>
            <a:endParaRPr lang="fr-BE" dirty="0" smtClean="0"/>
          </a:p>
        </p:txBody>
      </p:sp>
      <p:sp>
        <p:nvSpPr>
          <p:cNvPr id="4" name="Espace réservé du pied de page 3">
            <a:extLst>
              <a:ext uri="{FF2B5EF4-FFF2-40B4-BE49-F238E27FC236}">
                <a16:creationId xmlns:a16="http://schemas.microsoft.com/office/drawing/2014/main" xmlns="" id="{65DFB474-C92F-482E-BC21-1201E91D10BE}"/>
              </a:ext>
            </a:extLst>
          </p:cNvPr>
          <p:cNvSpPr>
            <a:spLocks noGrp="1"/>
          </p:cNvSpPr>
          <p:nvPr>
            <p:ph type="ftr" sz="quarter" idx="11"/>
          </p:nvPr>
        </p:nvSpPr>
        <p:spPr/>
        <p:txBody>
          <a:bodyPr/>
          <a:lstStyle/>
          <a:p>
            <a:r>
              <a:rPr lang="fr-FR" dirty="0"/>
              <a:t>Geoffrey Legrand – Journée des Référents diocésains à l’écologie intégrale – 10 février </a:t>
            </a:r>
            <a:r>
              <a:rPr lang="fr-FR" dirty="0" smtClean="0"/>
              <a:t>2022</a:t>
            </a:r>
            <a:endParaRPr lang="en-US" dirty="0"/>
          </a:p>
        </p:txBody>
      </p:sp>
      <p:sp>
        <p:nvSpPr>
          <p:cNvPr id="5" name="Espace réservé du numéro de diapositive 4">
            <a:extLst>
              <a:ext uri="{FF2B5EF4-FFF2-40B4-BE49-F238E27FC236}">
                <a16:creationId xmlns:a16="http://schemas.microsoft.com/office/drawing/2014/main" xmlns="" id="{3EF923E2-7065-4D63-A5DF-AFB4C3549FAF}"/>
              </a:ext>
            </a:extLst>
          </p:cNvPr>
          <p:cNvSpPr>
            <a:spLocks noGrp="1"/>
          </p:cNvSpPr>
          <p:nvPr>
            <p:ph type="sldNum" sz="quarter" idx="12"/>
          </p:nvPr>
        </p:nvSpPr>
        <p:spPr/>
        <p:txBody>
          <a:bodyPr/>
          <a:lstStyle/>
          <a:p>
            <a:fld id="{D57F1E4F-1CFF-5643-939E-217C01CDF565}" type="slidenum">
              <a:rPr lang="en-US" smtClean="0"/>
              <a:pPr/>
              <a:t>17</a:t>
            </a:fld>
            <a:endParaRPr lang="en-US" dirty="0"/>
          </a:p>
        </p:txBody>
      </p:sp>
    </p:spTree>
    <p:extLst>
      <p:ext uri="{BB962C8B-B14F-4D97-AF65-F5344CB8AC3E}">
        <p14:creationId xmlns:p14="http://schemas.microsoft.com/office/powerpoint/2010/main" val="227786348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DAF3889F-DFE3-4994-902F-CA59039C271C}"/>
              </a:ext>
            </a:extLst>
          </p:cNvPr>
          <p:cNvSpPr>
            <a:spLocks noGrp="1"/>
          </p:cNvSpPr>
          <p:nvPr>
            <p:ph type="title"/>
          </p:nvPr>
        </p:nvSpPr>
        <p:spPr/>
        <p:txBody>
          <a:bodyPr>
            <a:normAutofit fontScale="90000"/>
          </a:bodyPr>
          <a:lstStyle/>
          <a:p>
            <a:r>
              <a:rPr lang="fr-FR" dirty="0"/>
              <a:t>7.2. En dialogue avec le monde: relecture de </a:t>
            </a:r>
            <a:r>
              <a:rPr lang="fr-FR" i="1" dirty="0" err="1"/>
              <a:t>Laudato</a:t>
            </a:r>
            <a:r>
              <a:rPr lang="fr-FR" i="1" dirty="0"/>
              <a:t> Si’ </a:t>
            </a:r>
            <a:r>
              <a:rPr lang="fr-FR" dirty="0"/>
              <a:t>et de son chapitre 5</a:t>
            </a:r>
            <a:endParaRPr lang="fr-BE" dirty="0"/>
          </a:p>
        </p:txBody>
      </p:sp>
      <p:sp>
        <p:nvSpPr>
          <p:cNvPr id="3" name="Espace réservé du contenu 2">
            <a:extLst>
              <a:ext uri="{FF2B5EF4-FFF2-40B4-BE49-F238E27FC236}">
                <a16:creationId xmlns:a16="http://schemas.microsoft.com/office/drawing/2014/main" xmlns="" id="{3927420D-02D6-441C-8545-786CB5E4A17E}"/>
              </a:ext>
            </a:extLst>
          </p:cNvPr>
          <p:cNvSpPr>
            <a:spLocks noGrp="1"/>
          </p:cNvSpPr>
          <p:nvPr>
            <p:ph idx="1"/>
          </p:nvPr>
        </p:nvSpPr>
        <p:spPr/>
        <p:txBody>
          <a:bodyPr>
            <a:normAutofit/>
          </a:bodyPr>
          <a:lstStyle/>
          <a:p>
            <a:r>
              <a:rPr lang="fr-BE" dirty="0" smtClean="0"/>
              <a:t>Méthode du « voir-juger-agir » dans </a:t>
            </a:r>
            <a:r>
              <a:rPr lang="fr-BE" i="1" dirty="0" err="1" smtClean="0"/>
              <a:t>Laudato</a:t>
            </a:r>
            <a:r>
              <a:rPr lang="fr-BE" i="1" dirty="0" smtClean="0"/>
              <a:t> Si’</a:t>
            </a:r>
            <a:r>
              <a:rPr lang="fr-BE" dirty="0" smtClean="0"/>
              <a:t>: </a:t>
            </a:r>
          </a:p>
          <a:p>
            <a:pPr lvl="1"/>
            <a:r>
              <a:rPr lang="fr-BE" dirty="0"/>
              <a:t>Chapitre 1: description de « ce qui se passe dans notre maison »</a:t>
            </a:r>
          </a:p>
          <a:p>
            <a:pPr lvl="1"/>
            <a:r>
              <a:rPr lang="fr-BE" dirty="0"/>
              <a:t>Chapitre 2: discernement et nouvelle interprétation du récit de la création, « avec une herméneutique adéquate » (</a:t>
            </a:r>
            <a:r>
              <a:rPr lang="fr-BE" i="1" dirty="0" err="1"/>
              <a:t>Gn</a:t>
            </a:r>
            <a:r>
              <a:rPr lang="fr-BE" dirty="0"/>
              <a:t> 1, 28 et </a:t>
            </a:r>
            <a:r>
              <a:rPr lang="fr-BE" i="1" dirty="0" err="1"/>
              <a:t>Gn</a:t>
            </a:r>
            <a:r>
              <a:rPr lang="fr-BE" dirty="0"/>
              <a:t> 2, 15): protéger &gt; dominer</a:t>
            </a:r>
          </a:p>
          <a:p>
            <a:pPr lvl="1"/>
            <a:r>
              <a:rPr lang="fr-BE" dirty="0"/>
              <a:t>Chapitres 3 et 4: discernement du problème (anthropocentrisme dévié et écologie intégrale pour trouver des </a:t>
            </a:r>
            <a:r>
              <a:rPr lang="fr-BE" dirty="0" smtClean="0"/>
              <a:t>solutions ensemble)</a:t>
            </a:r>
            <a:endParaRPr lang="fr-BE" dirty="0"/>
          </a:p>
          <a:p>
            <a:pPr lvl="1"/>
            <a:r>
              <a:rPr lang="fr-BE" dirty="0"/>
              <a:t>Chapitres 5 et 6: Agir ensemble </a:t>
            </a:r>
            <a:r>
              <a:rPr lang="fr-BE" dirty="0" smtClean="0"/>
              <a:t>par </a:t>
            </a:r>
            <a:r>
              <a:rPr lang="fr-BE" dirty="0"/>
              <a:t>le dialogue et la conversion à un mode de vie plus </a:t>
            </a:r>
            <a:r>
              <a:rPr lang="fr-BE" dirty="0" smtClean="0"/>
              <a:t>relationnel</a:t>
            </a:r>
          </a:p>
        </p:txBody>
      </p:sp>
      <p:sp>
        <p:nvSpPr>
          <p:cNvPr id="4" name="Espace réservé du pied de page 3">
            <a:extLst>
              <a:ext uri="{FF2B5EF4-FFF2-40B4-BE49-F238E27FC236}">
                <a16:creationId xmlns:a16="http://schemas.microsoft.com/office/drawing/2014/main" xmlns="" id="{04AAE2DA-F286-4E9C-B1B9-6797007F4D05}"/>
              </a:ext>
            </a:extLst>
          </p:cNvPr>
          <p:cNvSpPr>
            <a:spLocks noGrp="1"/>
          </p:cNvSpPr>
          <p:nvPr>
            <p:ph type="ftr" sz="quarter" idx="11"/>
          </p:nvPr>
        </p:nvSpPr>
        <p:spPr/>
        <p:txBody>
          <a:bodyPr/>
          <a:lstStyle/>
          <a:p>
            <a:r>
              <a:rPr lang="fr-FR" dirty="0"/>
              <a:t>Geoffrey Legrand – Journée des Référents diocésains à l’écologie intégrale – 10 février </a:t>
            </a:r>
            <a:r>
              <a:rPr lang="fr-FR" dirty="0" smtClean="0"/>
              <a:t>2022</a:t>
            </a:r>
            <a:endParaRPr lang="en-US" dirty="0"/>
          </a:p>
        </p:txBody>
      </p:sp>
      <p:sp>
        <p:nvSpPr>
          <p:cNvPr id="5" name="Espace réservé du numéro de diapositive 4">
            <a:extLst>
              <a:ext uri="{FF2B5EF4-FFF2-40B4-BE49-F238E27FC236}">
                <a16:creationId xmlns:a16="http://schemas.microsoft.com/office/drawing/2014/main" xmlns="" id="{59AF7303-9929-47C7-B9E2-078D09BC1E4B}"/>
              </a:ext>
            </a:extLst>
          </p:cNvPr>
          <p:cNvSpPr>
            <a:spLocks noGrp="1"/>
          </p:cNvSpPr>
          <p:nvPr>
            <p:ph type="sldNum" sz="quarter" idx="12"/>
          </p:nvPr>
        </p:nvSpPr>
        <p:spPr/>
        <p:txBody>
          <a:bodyPr/>
          <a:lstStyle/>
          <a:p>
            <a:fld id="{D57F1E4F-1CFF-5643-939E-217C01CDF565}" type="slidenum">
              <a:rPr lang="en-US" smtClean="0"/>
              <a:pPr/>
              <a:t>18</a:t>
            </a:fld>
            <a:endParaRPr lang="en-US" dirty="0"/>
          </a:p>
        </p:txBody>
      </p:sp>
    </p:spTree>
    <p:extLst>
      <p:ext uri="{BB962C8B-B14F-4D97-AF65-F5344CB8AC3E}">
        <p14:creationId xmlns:p14="http://schemas.microsoft.com/office/powerpoint/2010/main" val="276973847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DAF3889F-DFE3-4994-902F-CA59039C271C}"/>
              </a:ext>
            </a:extLst>
          </p:cNvPr>
          <p:cNvSpPr>
            <a:spLocks noGrp="1"/>
          </p:cNvSpPr>
          <p:nvPr>
            <p:ph type="title"/>
          </p:nvPr>
        </p:nvSpPr>
        <p:spPr/>
        <p:txBody>
          <a:bodyPr>
            <a:normAutofit fontScale="90000"/>
          </a:bodyPr>
          <a:lstStyle/>
          <a:p>
            <a:r>
              <a:rPr lang="fr-FR" dirty="0"/>
              <a:t>7.2. En dialogue avec le monde: relecture de </a:t>
            </a:r>
            <a:r>
              <a:rPr lang="fr-FR" i="1" dirty="0" err="1"/>
              <a:t>Laudato</a:t>
            </a:r>
            <a:r>
              <a:rPr lang="fr-FR" i="1" dirty="0"/>
              <a:t> Si’ </a:t>
            </a:r>
            <a:r>
              <a:rPr lang="fr-FR" dirty="0"/>
              <a:t>et de son chapitre 5</a:t>
            </a:r>
            <a:endParaRPr lang="fr-BE" dirty="0"/>
          </a:p>
        </p:txBody>
      </p:sp>
      <p:sp>
        <p:nvSpPr>
          <p:cNvPr id="3" name="Espace réservé du contenu 2">
            <a:extLst>
              <a:ext uri="{FF2B5EF4-FFF2-40B4-BE49-F238E27FC236}">
                <a16:creationId xmlns:a16="http://schemas.microsoft.com/office/drawing/2014/main" xmlns="" id="{3927420D-02D6-441C-8545-786CB5E4A17E}"/>
              </a:ext>
            </a:extLst>
          </p:cNvPr>
          <p:cNvSpPr>
            <a:spLocks noGrp="1"/>
          </p:cNvSpPr>
          <p:nvPr>
            <p:ph idx="1"/>
          </p:nvPr>
        </p:nvSpPr>
        <p:spPr>
          <a:xfrm>
            <a:off x="677334" y="2160589"/>
            <a:ext cx="8943744" cy="3880773"/>
          </a:xfrm>
        </p:spPr>
        <p:txBody>
          <a:bodyPr>
            <a:normAutofit/>
          </a:bodyPr>
          <a:lstStyle/>
          <a:p>
            <a:r>
              <a:rPr lang="fr-BE" dirty="0"/>
              <a:t>Causes de la </a:t>
            </a:r>
            <a:r>
              <a:rPr lang="fr-BE" dirty="0" smtClean="0"/>
              <a:t>crise: </a:t>
            </a:r>
          </a:p>
          <a:p>
            <a:pPr lvl="1"/>
            <a:r>
              <a:rPr lang="fr-BE" dirty="0"/>
              <a:t>« Grande démesure anthropocentrique » (LS 116)</a:t>
            </a:r>
          </a:p>
          <a:p>
            <a:pPr lvl="1"/>
            <a:r>
              <a:rPr lang="fr-BE" dirty="0"/>
              <a:t>« Paradigme technocratique » et « consumériste </a:t>
            </a:r>
            <a:r>
              <a:rPr lang="fr-BE" dirty="0" smtClean="0"/>
              <a:t>»</a:t>
            </a:r>
          </a:p>
          <a:p>
            <a:r>
              <a:rPr lang="fr-BE" dirty="0" smtClean="0"/>
              <a:t>Pistes de solutions</a:t>
            </a:r>
            <a:endParaRPr lang="fr-BE" dirty="0"/>
          </a:p>
          <a:p>
            <a:pPr lvl="1"/>
            <a:r>
              <a:rPr lang="fr-BE" dirty="0" smtClean="0"/>
              <a:t>François </a:t>
            </a:r>
            <a:r>
              <a:rPr lang="fr-BE" dirty="0"/>
              <a:t>demande de </a:t>
            </a:r>
            <a:r>
              <a:rPr lang="fr-BE" dirty="0" smtClean="0"/>
              <a:t>« répandre </a:t>
            </a:r>
            <a:r>
              <a:rPr lang="fr-BE" dirty="0"/>
              <a:t>un autre paradigme concernant l’être humain, la vie, la société et la relation avec la </a:t>
            </a:r>
            <a:r>
              <a:rPr lang="fr-BE" dirty="0" smtClean="0"/>
              <a:t>nature » </a:t>
            </a:r>
            <a:r>
              <a:rPr lang="fr-BE" dirty="0"/>
              <a:t>(LS 215)</a:t>
            </a:r>
          </a:p>
          <a:p>
            <a:pPr lvl="1"/>
            <a:r>
              <a:rPr lang="fr-BE" dirty="0" smtClean="0"/>
              <a:t>Ouverture nécessaire </a:t>
            </a:r>
            <a:r>
              <a:rPr lang="fr-BE" dirty="0"/>
              <a:t>à </a:t>
            </a:r>
            <a:r>
              <a:rPr lang="fr-BE" dirty="0" smtClean="0"/>
              <a:t>l’éthique</a:t>
            </a:r>
          </a:p>
          <a:p>
            <a:pPr lvl="1"/>
            <a:r>
              <a:rPr lang="fr-BE" dirty="0" smtClean="0"/>
              <a:t>«</a:t>
            </a:r>
            <a:r>
              <a:rPr lang="fr-BE" dirty="0"/>
              <a:t> </a:t>
            </a:r>
            <a:r>
              <a:rPr lang="fr-BE" dirty="0" smtClean="0"/>
              <a:t>Multiplicité </a:t>
            </a:r>
            <a:r>
              <a:rPr lang="fr-BE" dirty="0"/>
              <a:t>des approches du réel </a:t>
            </a:r>
            <a:r>
              <a:rPr lang="fr-BE" dirty="0" smtClean="0"/>
              <a:t>»</a:t>
            </a:r>
          </a:p>
          <a:p>
            <a:pPr lvl="1"/>
            <a:r>
              <a:rPr lang="fr-BE" dirty="0" smtClean="0"/>
              <a:t>Dialogue entre la science, la politique et les sagesses (cultures, religions, spiritualités) </a:t>
            </a:r>
          </a:p>
          <a:p>
            <a:pPr lvl="1"/>
            <a:r>
              <a:rPr lang="fr-BE" dirty="0" smtClean="0"/>
              <a:t>Cf. aussi la « théorie des strates » de la philosophe belge Charlotte </a:t>
            </a:r>
            <a:r>
              <a:rPr lang="fr-BE" dirty="0" err="1" smtClean="0"/>
              <a:t>Luyckx</a:t>
            </a:r>
            <a:r>
              <a:rPr lang="fr-BE" dirty="0" smtClean="0"/>
              <a:t> (strates technique, économique, politique, philosophique et spirituelle)</a:t>
            </a:r>
            <a:endParaRPr lang="fr-BE" dirty="0"/>
          </a:p>
          <a:p>
            <a:endParaRPr lang="fr-BE" dirty="0" smtClean="0"/>
          </a:p>
        </p:txBody>
      </p:sp>
      <p:sp>
        <p:nvSpPr>
          <p:cNvPr id="4" name="Espace réservé du pied de page 3">
            <a:extLst>
              <a:ext uri="{FF2B5EF4-FFF2-40B4-BE49-F238E27FC236}">
                <a16:creationId xmlns:a16="http://schemas.microsoft.com/office/drawing/2014/main" xmlns="" id="{04AAE2DA-F286-4E9C-B1B9-6797007F4D05}"/>
              </a:ext>
            </a:extLst>
          </p:cNvPr>
          <p:cNvSpPr>
            <a:spLocks noGrp="1"/>
          </p:cNvSpPr>
          <p:nvPr>
            <p:ph type="ftr" sz="quarter" idx="11"/>
          </p:nvPr>
        </p:nvSpPr>
        <p:spPr/>
        <p:txBody>
          <a:bodyPr/>
          <a:lstStyle/>
          <a:p>
            <a:r>
              <a:rPr lang="fr-FR" dirty="0"/>
              <a:t>Geoffrey Legrand – Journée des Référents diocésains à l’écologie intégrale – 10 février </a:t>
            </a:r>
            <a:r>
              <a:rPr lang="fr-FR" dirty="0" smtClean="0"/>
              <a:t>2022</a:t>
            </a:r>
            <a:endParaRPr lang="en-US" dirty="0"/>
          </a:p>
        </p:txBody>
      </p:sp>
      <p:sp>
        <p:nvSpPr>
          <p:cNvPr id="5" name="Espace réservé du numéro de diapositive 4">
            <a:extLst>
              <a:ext uri="{FF2B5EF4-FFF2-40B4-BE49-F238E27FC236}">
                <a16:creationId xmlns:a16="http://schemas.microsoft.com/office/drawing/2014/main" xmlns="" id="{59AF7303-9929-47C7-B9E2-078D09BC1E4B}"/>
              </a:ext>
            </a:extLst>
          </p:cNvPr>
          <p:cNvSpPr>
            <a:spLocks noGrp="1"/>
          </p:cNvSpPr>
          <p:nvPr>
            <p:ph type="sldNum" sz="quarter" idx="12"/>
          </p:nvPr>
        </p:nvSpPr>
        <p:spPr/>
        <p:txBody>
          <a:bodyPr/>
          <a:lstStyle/>
          <a:p>
            <a:fld id="{D57F1E4F-1CFF-5643-939E-217C01CDF565}" type="slidenum">
              <a:rPr lang="en-US" smtClean="0"/>
              <a:pPr/>
              <a:t>19</a:t>
            </a:fld>
            <a:endParaRPr lang="en-US" dirty="0"/>
          </a:p>
        </p:txBody>
      </p:sp>
    </p:spTree>
    <p:extLst>
      <p:ext uri="{BB962C8B-B14F-4D97-AF65-F5344CB8AC3E}">
        <p14:creationId xmlns:p14="http://schemas.microsoft.com/office/powerpoint/2010/main" val="14079402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4CE3FDBB-AE8D-48D7-BDF0-0AC5A996FD05}"/>
              </a:ext>
            </a:extLst>
          </p:cNvPr>
          <p:cNvSpPr>
            <a:spLocks noGrp="1"/>
          </p:cNvSpPr>
          <p:nvPr>
            <p:ph type="title"/>
          </p:nvPr>
        </p:nvSpPr>
        <p:spPr/>
        <p:txBody>
          <a:bodyPr/>
          <a:lstStyle/>
          <a:p>
            <a:r>
              <a:rPr lang="fr-FR" dirty="0"/>
              <a:t>Introduction</a:t>
            </a:r>
            <a:endParaRPr lang="fr-BE" dirty="0"/>
          </a:p>
        </p:txBody>
      </p:sp>
      <p:sp>
        <p:nvSpPr>
          <p:cNvPr id="3" name="Espace réservé du contenu 2">
            <a:extLst>
              <a:ext uri="{FF2B5EF4-FFF2-40B4-BE49-F238E27FC236}">
                <a16:creationId xmlns:a16="http://schemas.microsoft.com/office/drawing/2014/main" xmlns="" id="{2FFC7FAA-A02B-4BA6-9A8D-E495ADAC6E54}"/>
              </a:ext>
            </a:extLst>
          </p:cNvPr>
          <p:cNvSpPr>
            <a:spLocks noGrp="1"/>
          </p:cNvSpPr>
          <p:nvPr>
            <p:ph idx="1"/>
          </p:nvPr>
        </p:nvSpPr>
        <p:spPr>
          <a:xfrm>
            <a:off x="677333" y="1852655"/>
            <a:ext cx="8983501" cy="4188708"/>
          </a:xfrm>
        </p:spPr>
        <p:txBody>
          <a:bodyPr>
            <a:normAutofit fontScale="92500" lnSpcReduction="10000"/>
          </a:bodyPr>
          <a:lstStyle/>
          <a:p>
            <a:r>
              <a:rPr lang="fr-FR" dirty="0" smtClean="0"/>
              <a:t>« D’où je parle? »</a:t>
            </a:r>
          </a:p>
          <a:p>
            <a:endParaRPr lang="fr-FR" dirty="0" smtClean="0"/>
          </a:p>
          <a:p>
            <a:r>
              <a:rPr lang="fr-FR" dirty="0" smtClean="0"/>
              <a:t>Vidéo de Nathalie </a:t>
            </a:r>
            <a:r>
              <a:rPr lang="fr-FR" dirty="0" err="1" smtClean="0"/>
              <a:t>Becquart</a:t>
            </a:r>
            <a:r>
              <a:rPr lang="fr-FR" dirty="0" smtClean="0"/>
              <a:t>: </a:t>
            </a:r>
          </a:p>
          <a:p>
            <a:pPr marL="0" indent="0" algn="just">
              <a:buNone/>
            </a:pPr>
            <a:r>
              <a:rPr lang="fr-BE" dirty="0" smtClean="0"/>
              <a:t>«</a:t>
            </a:r>
            <a:r>
              <a:rPr lang="fr-BE" dirty="0"/>
              <a:t> passage du ‘je’ au ‘nous’ », « art de l’écoute », « esprit de discernement », « dimension constitutive de l’Église », « dynamique de communion missionnaire », « manière d’être Église », « chemin de conversion où nous sommes tous appelés à être acteurs », « participation par notre baptême », « entrer en dialogue », « vivre le chemin d’Emmaüs », « le secret des liens », « le style relationnel </a:t>
            </a:r>
            <a:r>
              <a:rPr lang="fr-BE" dirty="0" smtClean="0"/>
              <a:t>»</a:t>
            </a:r>
          </a:p>
          <a:p>
            <a:endParaRPr lang="fr-BE" dirty="0" smtClean="0"/>
          </a:p>
          <a:p>
            <a:r>
              <a:rPr lang="fr-BE" u="sng" dirty="0" smtClean="0"/>
              <a:t>Question de recherche: </a:t>
            </a:r>
          </a:p>
          <a:p>
            <a:pPr marL="0" indent="0" algn="ctr">
              <a:buNone/>
            </a:pPr>
            <a:r>
              <a:rPr lang="fr-BE" b="1" i="1" dirty="0"/>
              <a:t>Quels sont les liens entre synodalité et écologie intégrale</a:t>
            </a:r>
            <a:r>
              <a:rPr lang="fr-BE" b="1" i="1" dirty="0" smtClean="0"/>
              <a:t>?</a:t>
            </a:r>
          </a:p>
          <a:p>
            <a:pPr marL="0" indent="0" algn="ctr">
              <a:buNone/>
            </a:pPr>
            <a:endParaRPr lang="fr-BE" u="sng" dirty="0" smtClean="0"/>
          </a:p>
          <a:p>
            <a:r>
              <a:rPr lang="fr-BE" u="sng" dirty="0" smtClean="0"/>
              <a:t>Plan de la présentation</a:t>
            </a:r>
          </a:p>
          <a:p>
            <a:pPr marL="0" indent="0" algn="ctr">
              <a:buNone/>
            </a:pPr>
            <a:endParaRPr lang="fr-FR" b="1" i="1" dirty="0"/>
          </a:p>
        </p:txBody>
      </p:sp>
      <p:sp>
        <p:nvSpPr>
          <p:cNvPr id="4" name="Espace réservé du pied de page 3">
            <a:extLst>
              <a:ext uri="{FF2B5EF4-FFF2-40B4-BE49-F238E27FC236}">
                <a16:creationId xmlns:a16="http://schemas.microsoft.com/office/drawing/2014/main" xmlns="" id="{46FE1B8B-1A02-4BF0-BF4D-CF0DEAA7D6D0}"/>
              </a:ext>
            </a:extLst>
          </p:cNvPr>
          <p:cNvSpPr>
            <a:spLocks noGrp="1"/>
          </p:cNvSpPr>
          <p:nvPr>
            <p:ph type="ftr" sz="quarter" idx="11"/>
          </p:nvPr>
        </p:nvSpPr>
        <p:spPr/>
        <p:txBody>
          <a:bodyPr/>
          <a:lstStyle/>
          <a:p>
            <a:r>
              <a:rPr lang="fr-FR" dirty="0"/>
              <a:t>Geoffrey Legrand – Journée des Référents diocésains à l’écologie intégrale – 10 février </a:t>
            </a:r>
            <a:r>
              <a:rPr lang="fr-FR" dirty="0" smtClean="0"/>
              <a:t>2022</a:t>
            </a:r>
            <a:endParaRPr lang="en-US" dirty="0"/>
          </a:p>
        </p:txBody>
      </p:sp>
      <p:sp>
        <p:nvSpPr>
          <p:cNvPr id="5" name="Espace réservé du numéro de diapositive 4">
            <a:extLst>
              <a:ext uri="{FF2B5EF4-FFF2-40B4-BE49-F238E27FC236}">
                <a16:creationId xmlns:a16="http://schemas.microsoft.com/office/drawing/2014/main" xmlns="" id="{C7DADC0A-FB09-4020-8B38-3D48AFAB92C0}"/>
              </a:ext>
            </a:extLst>
          </p:cNvPr>
          <p:cNvSpPr>
            <a:spLocks noGrp="1"/>
          </p:cNvSpPr>
          <p:nvPr>
            <p:ph type="sldNum" sz="quarter" idx="12"/>
          </p:nvPr>
        </p:nvSpPr>
        <p:spPr/>
        <p:txBody>
          <a:bodyPr/>
          <a:lstStyle/>
          <a:p>
            <a:fld id="{D57F1E4F-1CFF-5643-939E-217C01CDF565}" type="slidenum">
              <a:rPr lang="en-US" smtClean="0"/>
              <a:pPr/>
              <a:t>2</a:t>
            </a:fld>
            <a:endParaRPr lang="en-US" dirty="0"/>
          </a:p>
        </p:txBody>
      </p:sp>
    </p:spTree>
    <p:extLst>
      <p:ext uri="{BB962C8B-B14F-4D97-AF65-F5344CB8AC3E}">
        <p14:creationId xmlns:p14="http://schemas.microsoft.com/office/powerpoint/2010/main" val="85205446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6BD99BC6-99F0-4793-919E-1F6F081CDC87}"/>
              </a:ext>
            </a:extLst>
          </p:cNvPr>
          <p:cNvSpPr>
            <a:spLocks noGrp="1"/>
          </p:cNvSpPr>
          <p:nvPr>
            <p:ph type="title"/>
          </p:nvPr>
        </p:nvSpPr>
        <p:spPr/>
        <p:txBody>
          <a:bodyPr/>
          <a:lstStyle/>
          <a:p>
            <a:r>
              <a:rPr lang="fr-BE" dirty="0" smtClean="0"/>
              <a:t>7.3 Un style de vie plus relationnel: relecture du chapitre 6 de </a:t>
            </a:r>
            <a:r>
              <a:rPr lang="fr-BE" i="1" dirty="0" err="1" smtClean="0"/>
              <a:t>Laudato</a:t>
            </a:r>
            <a:r>
              <a:rPr lang="fr-BE" i="1" dirty="0" smtClean="0"/>
              <a:t> Si’</a:t>
            </a:r>
            <a:endParaRPr lang="fr-BE" i="1" dirty="0"/>
          </a:p>
        </p:txBody>
      </p:sp>
      <p:sp>
        <p:nvSpPr>
          <p:cNvPr id="3" name="Espace réservé du contenu 2">
            <a:extLst>
              <a:ext uri="{FF2B5EF4-FFF2-40B4-BE49-F238E27FC236}">
                <a16:creationId xmlns:a16="http://schemas.microsoft.com/office/drawing/2014/main" xmlns="" id="{F0E07D94-7845-4831-8722-14FA032588A2}"/>
              </a:ext>
            </a:extLst>
          </p:cNvPr>
          <p:cNvSpPr>
            <a:spLocks noGrp="1"/>
          </p:cNvSpPr>
          <p:nvPr>
            <p:ph idx="1"/>
          </p:nvPr>
        </p:nvSpPr>
        <p:spPr>
          <a:xfrm>
            <a:off x="677333" y="1979876"/>
            <a:ext cx="8824475" cy="4277802"/>
          </a:xfrm>
        </p:spPr>
        <p:txBody>
          <a:bodyPr>
            <a:normAutofit fontScale="92500" lnSpcReduction="20000"/>
          </a:bodyPr>
          <a:lstStyle/>
          <a:p>
            <a:r>
              <a:rPr lang="fr-BE" dirty="0" smtClean="0"/>
              <a:t>Un nouveau style à adopter</a:t>
            </a:r>
          </a:p>
          <a:p>
            <a:pPr lvl="1"/>
            <a:r>
              <a:rPr lang="fr-BE" dirty="0" smtClean="0"/>
              <a:t>Nouvelle manière d’être au monde, d’habiter celui-ci</a:t>
            </a:r>
          </a:p>
          <a:p>
            <a:pPr lvl="1"/>
            <a:r>
              <a:rPr lang="fr-BE" dirty="0" smtClean="0"/>
              <a:t>Quitter le paradigme consumériste et individualiste pour adopter de nouvelles attitudes (éducation à la responsabilité environnementale, etc.)</a:t>
            </a:r>
          </a:p>
          <a:p>
            <a:pPr lvl="1"/>
            <a:r>
              <a:rPr lang="fr-BE" dirty="0" smtClean="0"/>
              <a:t>Chaque geste compte</a:t>
            </a:r>
          </a:p>
          <a:p>
            <a:r>
              <a:rPr lang="fr-BE" dirty="0" smtClean="0"/>
              <a:t>La conversion écologique (</a:t>
            </a:r>
            <a:r>
              <a:rPr lang="fr-BE" i="1" dirty="0" smtClean="0"/>
              <a:t>LS</a:t>
            </a:r>
            <a:r>
              <a:rPr lang="fr-BE" dirty="0" smtClean="0"/>
              <a:t> 217)</a:t>
            </a:r>
          </a:p>
          <a:p>
            <a:pPr lvl="1"/>
            <a:r>
              <a:rPr lang="fr-BE" dirty="0" smtClean="0"/>
              <a:t>Métanoia individuelle et collective</a:t>
            </a:r>
          </a:p>
          <a:p>
            <a:pPr lvl="1"/>
            <a:r>
              <a:rPr lang="fr-BE" dirty="0" smtClean="0"/>
              <a:t>Conversion, réconciliation: « chaque créature reflète quelque chose de Dieu, elle a un message à nous enseigner » (LS 221)</a:t>
            </a:r>
          </a:p>
          <a:p>
            <a:pPr lvl="1"/>
            <a:r>
              <a:rPr lang="fr-BE" dirty="0" smtClean="0"/>
              <a:t>« Nous avons besoin les uns des autres » (LS 229) pour « construire un monde meilleur » (LS 231)</a:t>
            </a:r>
          </a:p>
          <a:p>
            <a:r>
              <a:rPr lang="fr-BE" dirty="0" smtClean="0"/>
              <a:t>Le modèle relationnel: « tout est lié »</a:t>
            </a:r>
          </a:p>
          <a:p>
            <a:pPr lvl="1"/>
            <a:r>
              <a:rPr lang="fr-BE" dirty="0" smtClean="0"/>
              <a:t>Soigner les relations</a:t>
            </a:r>
          </a:p>
          <a:p>
            <a:pPr lvl="1"/>
            <a:r>
              <a:rPr lang="fr-BE" dirty="0" smtClean="0"/>
              <a:t>Exemple du modèle trinitaire + Exemple de François d’Assise (tout au long de l’encyclique)</a:t>
            </a:r>
            <a:endParaRPr lang="fr-BE" dirty="0"/>
          </a:p>
        </p:txBody>
      </p:sp>
      <p:sp>
        <p:nvSpPr>
          <p:cNvPr id="4" name="Espace réservé du pied de page 3">
            <a:extLst>
              <a:ext uri="{FF2B5EF4-FFF2-40B4-BE49-F238E27FC236}">
                <a16:creationId xmlns:a16="http://schemas.microsoft.com/office/drawing/2014/main" xmlns="" id="{8FFAEECB-8D77-40AE-9D8B-E3ED943FFD3B}"/>
              </a:ext>
            </a:extLst>
          </p:cNvPr>
          <p:cNvSpPr>
            <a:spLocks noGrp="1"/>
          </p:cNvSpPr>
          <p:nvPr>
            <p:ph type="ftr" sz="quarter" idx="11"/>
          </p:nvPr>
        </p:nvSpPr>
        <p:spPr/>
        <p:txBody>
          <a:bodyPr/>
          <a:lstStyle/>
          <a:p>
            <a:r>
              <a:rPr lang="fr-FR" dirty="0"/>
              <a:t>Geoffrey Legrand – Journée des Référents diocésains à l’écologie intégrale – 10 février </a:t>
            </a:r>
            <a:r>
              <a:rPr lang="fr-FR" dirty="0" smtClean="0"/>
              <a:t>2022</a:t>
            </a:r>
            <a:endParaRPr lang="en-US" dirty="0"/>
          </a:p>
        </p:txBody>
      </p:sp>
      <p:sp>
        <p:nvSpPr>
          <p:cNvPr id="5" name="Espace réservé du numéro de diapositive 4">
            <a:extLst>
              <a:ext uri="{FF2B5EF4-FFF2-40B4-BE49-F238E27FC236}">
                <a16:creationId xmlns:a16="http://schemas.microsoft.com/office/drawing/2014/main" xmlns="" id="{20B9B4F0-E144-48E5-8540-1DC0634B60FF}"/>
              </a:ext>
            </a:extLst>
          </p:cNvPr>
          <p:cNvSpPr>
            <a:spLocks noGrp="1"/>
          </p:cNvSpPr>
          <p:nvPr>
            <p:ph type="sldNum" sz="quarter" idx="12"/>
          </p:nvPr>
        </p:nvSpPr>
        <p:spPr/>
        <p:txBody>
          <a:bodyPr/>
          <a:lstStyle/>
          <a:p>
            <a:fld id="{D57F1E4F-1CFF-5643-939E-217C01CDF565}" type="slidenum">
              <a:rPr lang="en-US" smtClean="0"/>
              <a:pPr/>
              <a:t>20</a:t>
            </a:fld>
            <a:endParaRPr lang="en-US" dirty="0"/>
          </a:p>
        </p:txBody>
      </p:sp>
    </p:spTree>
    <p:extLst>
      <p:ext uri="{BB962C8B-B14F-4D97-AF65-F5344CB8AC3E}">
        <p14:creationId xmlns:p14="http://schemas.microsoft.com/office/powerpoint/2010/main" val="330891645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4E033DB2-BF6E-47D2-B31B-F3AEE65507A5}"/>
              </a:ext>
            </a:extLst>
          </p:cNvPr>
          <p:cNvSpPr>
            <a:spLocks noGrp="1"/>
          </p:cNvSpPr>
          <p:nvPr>
            <p:ph type="title"/>
          </p:nvPr>
        </p:nvSpPr>
        <p:spPr/>
        <p:txBody>
          <a:bodyPr/>
          <a:lstStyle/>
          <a:p>
            <a:r>
              <a:rPr lang="fr-FR" dirty="0"/>
              <a:t>Conclusions </a:t>
            </a:r>
            <a:r>
              <a:rPr lang="fr-FR" dirty="0" smtClean="0"/>
              <a:t>et ouverture</a:t>
            </a:r>
            <a:endParaRPr lang="fr-BE" dirty="0"/>
          </a:p>
        </p:txBody>
      </p:sp>
      <p:sp>
        <p:nvSpPr>
          <p:cNvPr id="3" name="Espace réservé du contenu 2">
            <a:extLst>
              <a:ext uri="{FF2B5EF4-FFF2-40B4-BE49-F238E27FC236}">
                <a16:creationId xmlns:a16="http://schemas.microsoft.com/office/drawing/2014/main" xmlns="" id="{07F29F7B-DCC0-4EF6-B620-06F0696843E1}"/>
              </a:ext>
            </a:extLst>
          </p:cNvPr>
          <p:cNvSpPr>
            <a:spLocks noGrp="1"/>
          </p:cNvSpPr>
          <p:nvPr>
            <p:ph idx="1"/>
          </p:nvPr>
        </p:nvSpPr>
        <p:spPr>
          <a:xfrm>
            <a:off x="677334" y="1669775"/>
            <a:ext cx="8967598" cy="4371588"/>
          </a:xfrm>
        </p:spPr>
        <p:txBody>
          <a:bodyPr>
            <a:normAutofit fontScale="92500"/>
          </a:bodyPr>
          <a:lstStyle/>
          <a:p>
            <a:r>
              <a:rPr lang="fr-BE" dirty="0" smtClean="0"/>
              <a:t>Les liens entre « écologie intégrale » et synodalité:</a:t>
            </a:r>
          </a:p>
          <a:p>
            <a:pPr lvl="1"/>
            <a:r>
              <a:rPr lang="fr-BE" dirty="0"/>
              <a:t>Ce nouveau </a:t>
            </a:r>
            <a:r>
              <a:rPr lang="fr-BE" i="1" dirty="0"/>
              <a:t>style</a:t>
            </a:r>
            <a:r>
              <a:rPr lang="fr-BE" dirty="0"/>
              <a:t> écologique et synodal nous engage sur les chemins de la </a:t>
            </a:r>
            <a:r>
              <a:rPr lang="fr-BE" b="1" i="1" dirty="0"/>
              <a:t>mission</a:t>
            </a:r>
          </a:p>
          <a:p>
            <a:pPr lvl="1"/>
            <a:r>
              <a:rPr lang="fr-BE" dirty="0"/>
              <a:t>Relever </a:t>
            </a:r>
            <a:r>
              <a:rPr lang="fr-BE" b="1" dirty="0"/>
              <a:t>« </a:t>
            </a:r>
            <a:r>
              <a:rPr lang="fr-BE" b="1" i="1" dirty="0"/>
              <a:t>le défi de l’avec</a:t>
            </a:r>
            <a:r>
              <a:rPr lang="fr-BE" b="1" dirty="0"/>
              <a:t> </a:t>
            </a:r>
            <a:r>
              <a:rPr lang="fr-BE" b="1" dirty="0" smtClean="0"/>
              <a:t>»</a:t>
            </a:r>
            <a:r>
              <a:rPr lang="fr-BE" dirty="0" smtClean="0"/>
              <a:t>, </a:t>
            </a:r>
            <a:r>
              <a:rPr lang="fr-BE" dirty="0"/>
              <a:t>en Église et avec le monde (reconnaissance d’une altérité qui </a:t>
            </a:r>
            <a:r>
              <a:rPr lang="fr-BE" dirty="0" smtClean="0"/>
              <a:t>nous </a:t>
            </a:r>
            <a:r>
              <a:rPr lang="fr-BE" dirty="0"/>
              <a:t>précède)</a:t>
            </a:r>
          </a:p>
          <a:p>
            <a:pPr lvl="1"/>
            <a:r>
              <a:rPr lang="fr-BE" dirty="0"/>
              <a:t>Méthode </a:t>
            </a:r>
            <a:r>
              <a:rPr lang="fr-BE" b="1" i="1" dirty="0"/>
              <a:t>inductive</a:t>
            </a:r>
            <a:r>
              <a:rPr lang="fr-BE" dirty="0"/>
              <a:t> de Vatican II revisitée par le pape François</a:t>
            </a:r>
          </a:p>
          <a:p>
            <a:pPr lvl="1"/>
            <a:r>
              <a:rPr lang="fr-BE" dirty="0"/>
              <a:t>Pratique du </a:t>
            </a:r>
            <a:r>
              <a:rPr lang="fr-BE" b="1" i="1" dirty="0"/>
              <a:t>dialogue</a:t>
            </a:r>
            <a:r>
              <a:rPr lang="fr-BE" dirty="0"/>
              <a:t> et culture de la </a:t>
            </a:r>
            <a:r>
              <a:rPr lang="fr-BE" b="1" i="1" dirty="0"/>
              <a:t>rencontre</a:t>
            </a:r>
          </a:p>
          <a:p>
            <a:pPr lvl="1"/>
            <a:r>
              <a:rPr lang="fr-BE" b="1" i="1" dirty="0"/>
              <a:t>Transformation intérieure </a:t>
            </a:r>
            <a:r>
              <a:rPr lang="fr-BE" dirty="0"/>
              <a:t>pour vivre de manière plus </a:t>
            </a:r>
            <a:r>
              <a:rPr lang="fr-BE" dirty="0" smtClean="0"/>
              <a:t>relationnelle et </a:t>
            </a:r>
            <a:r>
              <a:rPr lang="fr-BE" dirty="0"/>
              <a:t>plus fraternelle</a:t>
            </a:r>
          </a:p>
          <a:p>
            <a:pPr lvl="1"/>
            <a:r>
              <a:rPr lang="fr-BE" dirty="0" smtClean="0"/>
              <a:t>« Mourir </a:t>
            </a:r>
            <a:r>
              <a:rPr lang="fr-BE" dirty="0"/>
              <a:t>à une certaine mentalité […] pour faire place à la nouveauté de </a:t>
            </a:r>
            <a:r>
              <a:rPr lang="fr-BE" dirty="0" smtClean="0"/>
              <a:t>l’Esprit »: </a:t>
            </a:r>
            <a:r>
              <a:rPr lang="fr-BE" b="1" i="1" dirty="0" smtClean="0"/>
              <a:t>métanoia</a:t>
            </a:r>
            <a:endParaRPr lang="fr-BE" b="1" i="1" dirty="0"/>
          </a:p>
          <a:p>
            <a:pPr lvl="1"/>
            <a:r>
              <a:rPr lang="fr-BE" b="1" i="1" dirty="0" smtClean="0"/>
              <a:t>Réinterprétation / Recontextualisation</a:t>
            </a:r>
            <a:r>
              <a:rPr lang="fr-BE" dirty="0" smtClean="0"/>
              <a:t> </a:t>
            </a:r>
            <a:r>
              <a:rPr lang="fr-BE" dirty="0"/>
              <a:t>des Écritures avec le Christ sur notre chemin, à la lumière de l’Être nouveau, et </a:t>
            </a:r>
            <a:r>
              <a:rPr lang="fr-BE"/>
              <a:t>avec </a:t>
            </a:r>
            <a:r>
              <a:rPr lang="fr-BE" smtClean="0"/>
              <a:t>Espérance, </a:t>
            </a:r>
            <a:r>
              <a:rPr lang="fr-BE" dirty="0"/>
              <a:t>pour répondre aux crises de notre </a:t>
            </a:r>
            <a:r>
              <a:rPr lang="fr-BE" dirty="0" smtClean="0"/>
              <a:t>temps </a:t>
            </a:r>
          </a:p>
          <a:p>
            <a:r>
              <a:rPr lang="fr-BE" i="1" dirty="0" err="1" smtClean="0"/>
              <a:t>Querida</a:t>
            </a:r>
            <a:r>
              <a:rPr lang="fr-BE" i="1" dirty="0" smtClean="0"/>
              <a:t> </a:t>
            </a:r>
            <a:r>
              <a:rPr lang="fr-BE" i="1" dirty="0" err="1" smtClean="0"/>
              <a:t>Amazonia</a:t>
            </a:r>
            <a:r>
              <a:rPr lang="fr-BE" i="1" dirty="0" smtClean="0"/>
              <a:t> </a:t>
            </a:r>
            <a:r>
              <a:rPr lang="fr-BE" dirty="0" smtClean="0"/>
              <a:t>- Quels </a:t>
            </a:r>
            <a:r>
              <a:rPr lang="fr-BE" b="1" dirty="0" smtClean="0"/>
              <a:t>rêves</a:t>
            </a:r>
            <a:r>
              <a:rPr lang="fr-BE" dirty="0" smtClean="0"/>
              <a:t> pour demain?</a:t>
            </a:r>
          </a:p>
          <a:p>
            <a:pPr lvl="1"/>
            <a:r>
              <a:rPr lang="fr-BE" dirty="0" smtClean="0"/>
              <a:t>Demandons-nous, pour notre communauté, quels sont nos désirs, nos souhaits, nos rêves pour « construire ensemble » le monde de demain? </a:t>
            </a:r>
          </a:p>
          <a:p>
            <a:pPr marL="457200" lvl="1" indent="0">
              <a:buNone/>
            </a:pPr>
            <a:endParaRPr lang="fr-BE" dirty="0"/>
          </a:p>
        </p:txBody>
      </p:sp>
      <p:sp>
        <p:nvSpPr>
          <p:cNvPr id="4" name="Espace réservé du pied de page 3">
            <a:extLst>
              <a:ext uri="{FF2B5EF4-FFF2-40B4-BE49-F238E27FC236}">
                <a16:creationId xmlns:a16="http://schemas.microsoft.com/office/drawing/2014/main" xmlns="" id="{1298003F-F647-40CC-955C-96B09E68B9F4}"/>
              </a:ext>
            </a:extLst>
          </p:cNvPr>
          <p:cNvSpPr>
            <a:spLocks noGrp="1"/>
          </p:cNvSpPr>
          <p:nvPr>
            <p:ph type="ftr" sz="quarter" idx="11"/>
          </p:nvPr>
        </p:nvSpPr>
        <p:spPr/>
        <p:txBody>
          <a:bodyPr/>
          <a:lstStyle/>
          <a:p>
            <a:r>
              <a:rPr lang="fr-FR" dirty="0"/>
              <a:t>Geoffrey Legrand – Journée des Référents diocésains à l’écologie intégrale – 10 février </a:t>
            </a:r>
            <a:r>
              <a:rPr lang="fr-FR" dirty="0" smtClean="0"/>
              <a:t>2022</a:t>
            </a:r>
            <a:endParaRPr lang="en-US" dirty="0"/>
          </a:p>
        </p:txBody>
      </p:sp>
      <p:sp>
        <p:nvSpPr>
          <p:cNvPr id="5" name="Espace réservé du numéro de diapositive 4">
            <a:extLst>
              <a:ext uri="{FF2B5EF4-FFF2-40B4-BE49-F238E27FC236}">
                <a16:creationId xmlns:a16="http://schemas.microsoft.com/office/drawing/2014/main" xmlns="" id="{00C8DFA2-B408-4C14-B316-2868D360B780}"/>
              </a:ext>
            </a:extLst>
          </p:cNvPr>
          <p:cNvSpPr>
            <a:spLocks noGrp="1"/>
          </p:cNvSpPr>
          <p:nvPr>
            <p:ph type="sldNum" sz="quarter" idx="12"/>
          </p:nvPr>
        </p:nvSpPr>
        <p:spPr/>
        <p:txBody>
          <a:bodyPr/>
          <a:lstStyle/>
          <a:p>
            <a:fld id="{D57F1E4F-1CFF-5643-939E-217C01CDF565}" type="slidenum">
              <a:rPr lang="en-US" smtClean="0"/>
              <a:pPr/>
              <a:t>21</a:t>
            </a:fld>
            <a:endParaRPr lang="en-US" dirty="0"/>
          </a:p>
        </p:txBody>
      </p:sp>
    </p:spTree>
    <p:extLst>
      <p:ext uri="{BB962C8B-B14F-4D97-AF65-F5344CB8AC3E}">
        <p14:creationId xmlns:p14="http://schemas.microsoft.com/office/powerpoint/2010/main" val="37799850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65E92028-6331-4D72-A825-0B6CBD86460B}"/>
              </a:ext>
            </a:extLst>
          </p:cNvPr>
          <p:cNvSpPr>
            <a:spLocks noGrp="1"/>
          </p:cNvSpPr>
          <p:nvPr>
            <p:ph type="ctrTitle"/>
          </p:nvPr>
        </p:nvSpPr>
        <p:spPr/>
        <p:txBody>
          <a:bodyPr/>
          <a:lstStyle/>
          <a:p>
            <a:r>
              <a:rPr lang="fr-FR" dirty="0"/>
              <a:t>Merci pour votre attention</a:t>
            </a:r>
            <a:endParaRPr lang="fr-BE" dirty="0"/>
          </a:p>
        </p:txBody>
      </p:sp>
    </p:spTree>
    <p:extLst>
      <p:ext uri="{BB962C8B-B14F-4D97-AF65-F5344CB8AC3E}">
        <p14:creationId xmlns:p14="http://schemas.microsoft.com/office/powerpoint/2010/main" val="27683812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F01D6FC7-20AE-4B76-AEBE-7DE9952C4665}"/>
              </a:ext>
            </a:extLst>
          </p:cNvPr>
          <p:cNvSpPr>
            <a:spLocks noGrp="1"/>
          </p:cNvSpPr>
          <p:nvPr>
            <p:ph type="title"/>
          </p:nvPr>
        </p:nvSpPr>
        <p:spPr/>
        <p:txBody>
          <a:bodyPr/>
          <a:lstStyle/>
          <a:p>
            <a:r>
              <a:rPr lang="fr-FR" dirty="0"/>
              <a:t>Plan de la présentation</a:t>
            </a:r>
            <a:endParaRPr lang="fr-BE" dirty="0"/>
          </a:p>
        </p:txBody>
      </p:sp>
      <p:sp>
        <p:nvSpPr>
          <p:cNvPr id="3" name="Espace réservé du contenu 2">
            <a:extLst>
              <a:ext uri="{FF2B5EF4-FFF2-40B4-BE49-F238E27FC236}">
                <a16:creationId xmlns:a16="http://schemas.microsoft.com/office/drawing/2014/main" xmlns="" id="{B443A4FD-24D2-4F64-A6E6-7BDFE5EB11C8}"/>
              </a:ext>
            </a:extLst>
          </p:cNvPr>
          <p:cNvSpPr>
            <a:spLocks noGrp="1"/>
          </p:cNvSpPr>
          <p:nvPr>
            <p:ph idx="1"/>
          </p:nvPr>
        </p:nvSpPr>
        <p:spPr/>
        <p:txBody>
          <a:bodyPr>
            <a:normAutofit lnSpcReduction="10000"/>
          </a:bodyPr>
          <a:lstStyle/>
          <a:p>
            <a:pPr>
              <a:buFont typeface="+mj-lt"/>
              <a:buAutoNum type="arabicPeriod"/>
            </a:pPr>
            <a:r>
              <a:rPr lang="fr-FR" dirty="0" smtClean="0"/>
              <a:t>Définition de la synodalité</a:t>
            </a:r>
            <a:endParaRPr lang="fr-FR" dirty="0"/>
          </a:p>
          <a:p>
            <a:pPr>
              <a:buFont typeface="+mj-lt"/>
              <a:buAutoNum type="arabicPeriod"/>
            </a:pPr>
            <a:r>
              <a:rPr lang="fr-FR" dirty="0" smtClean="0"/>
              <a:t>Synodalité et mission : « pour une synodalité missionnaire »</a:t>
            </a:r>
            <a:endParaRPr lang="fr-FR" dirty="0"/>
          </a:p>
          <a:p>
            <a:pPr>
              <a:buFont typeface="+mj-lt"/>
              <a:buAutoNum type="arabicPeriod"/>
            </a:pPr>
            <a:r>
              <a:rPr lang="fr-FR" dirty="0" smtClean="0"/>
              <a:t>« Le défi de l’avec »</a:t>
            </a:r>
          </a:p>
          <a:p>
            <a:pPr>
              <a:buFont typeface="+mj-lt"/>
              <a:buAutoNum type="arabicPeriod"/>
            </a:pPr>
            <a:r>
              <a:rPr lang="fr-FR" dirty="0" smtClean="0"/>
              <a:t>Redéploiement de la méthode « voir, juger, agir »</a:t>
            </a:r>
          </a:p>
          <a:p>
            <a:pPr>
              <a:buFont typeface="+mj-lt"/>
              <a:buAutoNum type="arabicPeriod"/>
            </a:pPr>
            <a:r>
              <a:rPr lang="fr-FR" dirty="0" smtClean="0"/>
              <a:t>Une pratique du dialogue et une culture de la rencontre</a:t>
            </a:r>
          </a:p>
          <a:p>
            <a:pPr>
              <a:buFont typeface="+mj-lt"/>
              <a:buAutoNum type="arabicPeriod"/>
            </a:pPr>
            <a:r>
              <a:rPr lang="fr-FR" dirty="0" smtClean="0"/>
              <a:t>Une </a:t>
            </a:r>
            <a:r>
              <a:rPr lang="fr-FR" i="1" dirty="0" smtClean="0"/>
              <a:t>métanoia</a:t>
            </a:r>
            <a:r>
              <a:rPr lang="fr-FR" dirty="0" smtClean="0"/>
              <a:t> comme conversion spirituelle, individuelle et collective</a:t>
            </a:r>
          </a:p>
          <a:p>
            <a:pPr>
              <a:buFont typeface="+mj-lt"/>
              <a:buAutoNum type="arabicPeriod"/>
            </a:pPr>
            <a:r>
              <a:rPr lang="fr-FR" dirty="0" smtClean="0"/>
              <a:t>Trois pistes de mise en œuvre</a:t>
            </a:r>
          </a:p>
          <a:p>
            <a:pPr lvl="1">
              <a:buFont typeface="+mj-lt"/>
              <a:buAutoNum type="arabicPeriod"/>
            </a:pPr>
            <a:r>
              <a:rPr lang="fr-FR" dirty="0" smtClean="0"/>
              <a:t>Pour une réinterprétation des Écritures à la lumière de l’Être nouveau</a:t>
            </a:r>
          </a:p>
          <a:p>
            <a:pPr lvl="1">
              <a:buFont typeface="+mj-lt"/>
              <a:buAutoNum type="arabicPeriod"/>
            </a:pPr>
            <a:r>
              <a:rPr lang="fr-FR" dirty="0" smtClean="0"/>
              <a:t>En dialogue avec le monde: relecture de </a:t>
            </a:r>
            <a:r>
              <a:rPr lang="fr-FR" i="1" dirty="0" err="1" smtClean="0"/>
              <a:t>Laudato</a:t>
            </a:r>
            <a:r>
              <a:rPr lang="fr-FR" i="1" dirty="0" smtClean="0"/>
              <a:t> Si’ </a:t>
            </a:r>
            <a:r>
              <a:rPr lang="fr-FR" dirty="0" smtClean="0"/>
              <a:t>et de son chapitre 5</a:t>
            </a:r>
          </a:p>
          <a:p>
            <a:pPr lvl="1">
              <a:buFont typeface="+mj-lt"/>
              <a:buAutoNum type="arabicPeriod"/>
            </a:pPr>
            <a:r>
              <a:rPr lang="fr-FR" dirty="0" smtClean="0"/>
              <a:t>Un style de vie plus relationnel: relecture du chapitre 6 de </a:t>
            </a:r>
            <a:r>
              <a:rPr lang="fr-FR" i="1" dirty="0" err="1" smtClean="0"/>
              <a:t>Laudato</a:t>
            </a:r>
            <a:r>
              <a:rPr lang="fr-FR" i="1" dirty="0" smtClean="0"/>
              <a:t> Si’</a:t>
            </a:r>
            <a:endParaRPr lang="fr-FR" i="1" dirty="0"/>
          </a:p>
        </p:txBody>
      </p:sp>
      <p:sp>
        <p:nvSpPr>
          <p:cNvPr id="6" name="Espace réservé du pied de page 3">
            <a:extLst>
              <a:ext uri="{FF2B5EF4-FFF2-40B4-BE49-F238E27FC236}">
                <a16:creationId xmlns:a16="http://schemas.microsoft.com/office/drawing/2014/main" xmlns="" id="{1CF222C5-CC86-4A17-B46B-2699DDA4B364}"/>
              </a:ext>
            </a:extLst>
          </p:cNvPr>
          <p:cNvSpPr>
            <a:spLocks noGrp="1"/>
          </p:cNvSpPr>
          <p:nvPr>
            <p:ph type="ftr" sz="quarter" idx="11"/>
          </p:nvPr>
        </p:nvSpPr>
        <p:spPr>
          <a:xfrm>
            <a:off x="677334" y="6041362"/>
            <a:ext cx="6297612" cy="365125"/>
          </a:xfrm>
        </p:spPr>
        <p:txBody>
          <a:bodyPr/>
          <a:lstStyle/>
          <a:p>
            <a:r>
              <a:rPr lang="fr-FR" dirty="0"/>
              <a:t>Geoffrey Legrand – </a:t>
            </a:r>
            <a:r>
              <a:rPr lang="fr-FR" dirty="0" smtClean="0"/>
              <a:t>Journée des Référents diocésains à l’écologie intégrale </a:t>
            </a:r>
            <a:r>
              <a:rPr lang="fr-FR" dirty="0"/>
              <a:t>– </a:t>
            </a:r>
            <a:r>
              <a:rPr lang="fr-FR" dirty="0" smtClean="0"/>
              <a:t>10 février 2022</a:t>
            </a:r>
            <a:endParaRPr lang="en-US" dirty="0"/>
          </a:p>
        </p:txBody>
      </p:sp>
      <p:sp>
        <p:nvSpPr>
          <p:cNvPr id="7" name="Espace réservé du numéro de diapositive 4">
            <a:extLst>
              <a:ext uri="{FF2B5EF4-FFF2-40B4-BE49-F238E27FC236}">
                <a16:creationId xmlns:a16="http://schemas.microsoft.com/office/drawing/2014/main" xmlns="" id="{313F8971-68FE-4BE2-AB48-A416F42DF9E3}"/>
              </a:ext>
            </a:extLst>
          </p:cNvPr>
          <p:cNvSpPr>
            <a:spLocks noGrp="1"/>
          </p:cNvSpPr>
          <p:nvPr>
            <p:ph type="sldNum" sz="quarter" idx="12"/>
          </p:nvPr>
        </p:nvSpPr>
        <p:spPr>
          <a:xfrm>
            <a:off x="8590663" y="6041362"/>
            <a:ext cx="683339" cy="365125"/>
          </a:xfrm>
        </p:spPr>
        <p:txBody>
          <a:bodyPr/>
          <a:lstStyle/>
          <a:p>
            <a:fld id="{D57F1E4F-1CFF-5643-939E-217C01CDF565}" type="slidenum">
              <a:rPr lang="en-US" smtClean="0"/>
              <a:pPr/>
              <a:t>3</a:t>
            </a:fld>
            <a:endParaRPr lang="en-US" dirty="0"/>
          </a:p>
        </p:txBody>
      </p:sp>
    </p:spTree>
    <p:extLst>
      <p:ext uri="{BB962C8B-B14F-4D97-AF65-F5344CB8AC3E}">
        <p14:creationId xmlns:p14="http://schemas.microsoft.com/office/powerpoint/2010/main" val="24357136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76C42E53-6ACD-4CAF-916C-347F159541DF}"/>
              </a:ext>
            </a:extLst>
          </p:cNvPr>
          <p:cNvSpPr>
            <a:spLocks noGrp="1"/>
          </p:cNvSpPr>
          <p:nvPr>
            <p:ph type="title"/>
          </p:nvPr>
        </p:nvSpPr>
        <p:spPr/>
        <p:txBody>
          <a:bodyPr/>
          <a:lstStyle/>
          <a:p>
            <a:r>
              <a:rPr lang="fr-FR" dirty="0"/>
              <a:t>1. </a:t>
            </a:r>
            <a:r>
              <a:rPr lang="fr-FR" dirty="0" smtClean="0"/>
              <a:t>Définition de la synodalité</a:t>
            </a:r>
            <a:endParaRPr lang="fr-BE" dirty="0"/>
          </a:p>
        </p:txBody>
      </p:sp>
      <p:sp>
        <p:nvSpPr>
          <p:cNvPr id="3" name="Espace réservé du contenu 2">
            <a:extLst>
              <a:ext uri="{FF2B5EF4-FFF2-40B4-BE49-F238E27FC236}">
                <a16:creationId xmlns:a16="http://schemas.microsoft.com/office/drawing/2014/main" xmlns="" id="{21377C52-0EDB-4239-9057-F87002A17FB2}"/>
              </a:ext>
            </a:extLst>
          </p:cNvPr>
          <p:cNvSpPr>
            <a:spLocks noGrp="1"/>
          </p:cNvSpPr>
          <p:nvPr>
            <p:ph sz="half" idx="1"/>
          </p:nvPr>
        </p:nvSpPr>
        <p:spPr>
          <a:xfrm>
            <a:off x="677334" y="1669774"/>
            <a:ext cx="8713156" cy="4293704"/>
          </a:xfrm>
        </p:spPr>
        <p:txBody>
          <a:bodyPr>
            <a:normAutofit fontScale="92500" lnSpcReduction="10000"/>
          </a:bodyPr>
          <a:lstStyle/>
          <a:p>
            <a:pPr algn="just"/>
            <a:r>
              <a:rPr lang="fr-BE" dirty="0" smtClean="0"/>
              <a:t>Étymologie grecque (</a:t>
            </a:r>
            <a:r>
              <a:rPr lang="fr-BE" i="1" dirty="0" err="1" smtClean="0"/>
              <a:t>syn</a:t>
            </a:r>
            <a:r>
              <a:rPr lang="fr-BE" i="1" dirty="0" smtClean="0"/>
              <a:t>-</a:t>
            </a:r>
            <a:r>
              <a:rPr lang="fr-BE" dirty="0" smtClean="0"/>
              <a:t> : ensemble + -</a:t>
            </a:r>
            <a:r>
              <a:rPr lang="fr-BE" i="1" dirty="0" err="1" smtClean="0"/>
              <a:t>odos</a:t>
            </a:r>
            <a:r>
              <a:rPr lang="fr-BE" dirty="0" smtClean="0"/>
              <a:t>: chemin)</a:t>
            </a:r>
          </a:p>
          <a:p>
            <a:pPr lvl="1" algn="just"/>
            <a:r>
              <a:rPr lang="fr-BE" dirty="0"/>
              <a:t>L</a:t>
            </a:r>
            <a:r>
              <a:rPr lang="fr-BE" dirty="0" smtClean="0"/>
              <a:t>a synodalité désigne « le Peuple de Dieu qui chemine ensemble à la suite du Christ dans la réalisation du monde où l’Esprit est déjà à l’œuvre et nous précède » (P. </a:t>
            </a:r>
            <a:r>
              <a:rPr lang="fr-BE" dirty="0" err="1" smtClean="0"/>
              <a:t>Becquart</a:t>
            </a:r>
            <a:r>
              <a:rPr lang="fr-BE" dirty="0" smtClean="0"/>
              <a:t> et G. Solari)</a:t>
            </a:r>
          </a:p>
          <a:p>
            <a:pPr algn="just"/>
            <a:r>
              <a:rPr lang="fr-BE" dirty="0" smtClean="0"/>
              <a:t>« Synodalité au sens strict » (structures et fonctionnement de l’Église) et « synodalité au sens large » (esprit ou style synodal)</a:t>
            </a:r>
          </a:p>
          <a:p>
            <a:pPr algn="just"/>
            <a:r>
              <a:rPr lang="fr-BE" dirty="0" smtClean="0"/>
              <a:t>Commission théologique </a:t>
            </a:r>
            <a:r>
              <a:rPr lang="fr-BE" dirty="0"/>
              <a:t>i</a:t>
            </a:r>
            <a:r>
              <a:rPr lang="fr-BE" dirty="0" smtClean="0"/>
              <a:t>nternationale, </a:t>
            </a:r>
            <a:r>
              <a:rPr lang="fr-BE" i="1" dirty="0" smtClean="0"/>
              <a:t>La synodalité dans la vie et la mission de l’Église</a:t>
            </a:r>
            <a:r>
              <a:rPr lang="fr-BE" dirty="0" smtClean="0"/>
              <a:t>, § 70: </a:t>
            </a:r>
          </a:p>
          <a:p>
            <a:pPr lvl="1" algn="just"/>
            <a:r>
              <a:rPr lang="fr-BE" dirty="0"/>
              <a:t>a) « </a:t>
            </a:r>
            <a:r>
              <a:rPr lang="fr-BE" u="sng" dirty="0"/>
              <a:t>avant tout</a:t>
            </a:r>
            <a:r>
              <a:rPr lang="fr-BE" dirty="0"/>
              <a:t> le </a:t>
            </a:r>
            <a:r>
              <a:rPr lang="fr-BE" u="sng" dirty="0"/>
              <a:t>style</a:t>
            </a:r>
            <a:r>
              <a:rPr lang="fr-BE" dirty="0"/>
              <a:t> particulier qui détermine la vie et la mission de l’Église », un  « </a:t>
            </a:r>
            <a:r>
              <a:rPr lang="fr-BE" i="1" dirty="0"/>
              <a:t>modus vivendi et operandi » </a:t>
            </a:r>
            <a:r>
              <a:rPr lang="fr-BE" dirty="0"/>
              <a:t>; </a:t>
            </a:r>
            <a:endParaRPr lang="fr-BE" sz="1400" dirty="0"/>
          </a:p>
          <a:p>
            <a:pPr lvl="1" algn="just"/>
            <a:r>
              <a:rPr lang="fr-BE" dirty="0"/>
              <a:t>b) « en outre, </a:t>
            </a:r>
            <a:r>
              <a:rPr lang="fr-BE" u="sng" dirty="0"/>
              <a:t>en un sens plus spécifique</a:t>
            </a:r>
            <a:r>
              <a:rPr lang="fr-BE" dirty="0"/>
              <a:t> […], les </a:t>
            </a:r>
            <a:r>
              <a:rPr lang="fr-BE" u="sng" dirty="0"/>
              <a:t>structures</a:t>
            </a:r>
            <a:r>
              <a:rPr lang="fr-BE" dirty="0"/>
              <a:t> et les </a:t>
            </a:r>
            <a:r>
              <a:rPr lang="fr-BE" u="sng" dirty="0"/>
              <a:t>processus</a:t>
            </a:r>
            <a:r>
              <a:rPr lang="fr-BE" dirty="0"/>
              <a:t> ecclésiaux », soit l’organisation institutionnelle dans ses trois niveaux (local, régional, universel) ; </a:t>
            </a:r>
            <a:endParaRPr lang="fr-BE" sz="1400" dirty="0"/>
          </a:p>
          <a:p>
            <a:pPr lvl="1" algn="just"/>
            <a:r>
              <a:rPr lang="fr-BE" dirty="0"/>
              <a:t>c) « enfin la réalisation plus </a:t>
            </a:r>
            <a:r>
              <a:rPr lang="fr-BE" u="sng" dirty="0"/>
              <a:t>ponctuelle</a:t>
            </a:r>
            <a:r>
              <a:rPr lang="fr-BE" dirty="0"/>
              <a:t> des </a:t>
            </a:r>
            <a:r>
              <a:rPr lang="fr-BE" u="sng" dirty="0"/>
              <a:t>événements</a:t>
            </a:r>
            <a:r>
              <a:rPr lang="fr-BE" dirty="0"/>
              <a:t> synodaux auxquels l’Église est convoquée par l’autorité compétente ». </a:t>
            </a:r>
            <a:endParaRPr lang="fr-BE" dirty="0" smtClean="0"/>
          </a:p>
          <a:p>
            <a:pPr algn="just"/>
            <a:r>
              <a:rPr lang="fr-BE" b="1" dirty="0" smtClean="0"/>
              <a:t>Choix de développer la synodalité au sens large</a:t>
            </a:r>
          </a:p>
          <a:p>
            <a:pPr lvl="1" algn="just"/>
            <a:endParaRPr lang="fr-BE" dirty="0"/>
          </a:p>
        </p:txBody>
      </p:sp>
      <p:sp>
        <p:nvSpPr>
          <p:cNvPr id="5" name="Espace réservé du pied de page 4">
            <a:extLst>
              <a:ext uri="{FF2B5EF4-FFF2-40B4-BE49-F238E27FC236}">
                <a16:creationId xmlns:a16="http://schemas.microsoft.com/office/drawing/2014/main" xmlns="" id="{DDF8F731-97C3-422B-B692-E52FE14A29B9}"/>
              </a:ext>
            </a:extLst>
          </p:cNvPr>
          <p:cNvSpPr>
            <a:spLocks noGrp="1"/>
          </p:cNvSpPr>
          <p:nvPr>
            <p:ph type="ftr" sz="quarter" idx="11"/>
          </p:nvPr>
        </p:nvSpPr>
        <p:spPr/>
        <p:txBody>
          <a:bodyPr/>
          <a:lstStyle/>
          <a:p>
            <a:r>
              <a:rPr lang="fr-FR" dirty="0"/>
              <a:t>Geoffrey Legrand – Journée des Référents diocésains à l’écologie intégrale – 10 février </a:t>
            </a:r>
            <a:r>
              <a:rPr lang="fr-FR" dirty="0" smtClean="0"/>
              <a:t>2022</a:t>
            </a:r>
            <a:endParaRPr lang="en-US" dirty="0"/>
          </a:p>
        </p:txBody>
      </p:sp>
      <p:sp>
        <p:nvSpPr>
          <p:cNvPr id="6" name="Espace réservé du numéro de diapositive 5">
            <a:extLst>
              <a:ext uri="{FF2B5EF4-FFF2-40B4-BE49-F238E27FC236}">
                <a16:creationId xmlns:a16="http://schemas.microsoft.com/office/drawing/2014/main" xmlns="" id="{358BB61A-7793-4641-937B-A8AB8968AB92}"/>
              </a:ext>
            </a:extLst>
          </p:cNvPr>
          <p:cNvSpPr>
            <a:spLocks noGrp="1"/>
          </p:cNvSpPr>
          <p:nvPr>
            <p:ph type="sldNum" sz="quarter" idx="12"/>
          </p:nvPr>
        </p:nvSpPr>
        <p:spPr/>
        <p:txBody>
          <a:bodyPr/>
          <a:lstStyle/>
          <a:p>
            <a:fld id="{6FF9F0C5-380F-41C2-899A-BAC0F0927E16}" type="slidenum">
              <a:rPr lang="en-US" smtClean="0"/>
              <a:t>4</a:t>
            </a:fld>
            <a:endParaRPr lang="en-US" dirty="0"/>
          </a:p>
        </p:txBody>
      </p:sp>
    </p:spTree>
    <p:extLst>
      <p:ext uri="{BB962C8B-B14F-4D97-AF65-F5344CB8AC3E}">
        <p14:creationId xmlns:p14="http://schemas.microsoft.com/office/powerpoint/2010/main" val="12429909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5D3EDB52-29D5-403C-A743-AA11E784DDBD}"/>
              </a:ext>
            </a:extLst>
          </p:cNvPr>
          <p:cNvSpPr>
            <a:spLocks noGrp="1"/>
          </p:cNvSpPr>
          <p:nvPr>
            <p:ph type="title"/>
          </p:nvPr>
        </p:nvSpPr>
        <p:spPr/>
        <p:txBody>
          <a:bodyPr/>
          <a:lstStyle/>
          <a:p>
            <a:r>
              <a:rPr lang="fr-FR" dirty="0" smtClean="0"/>
              <a:t>2. Synodalité et mission: « pour une synodalité missionnaire »</a:t>
            </a:r>
            <a:endParaRPr lang="fr-BE" dirty="0"/>
          </a:p>
        </p:txBody>
      </p:sp>
      <p:sp>
        <p:nvSpPr>
          <p:cNvPr id="5" name="Espace réservé du pied de page 4">
            <a:extLst>
              <a:ext uri="{FF2B5EF4-FFF2-40B4-BE49-F238E27FC236}">
                <a16:creationId xmlns:a16="http://schemas.microsoft.com/office/drawing/2014/main" xmlns="" id="{BD20A87D-2D30-48FB-8F9A-62CB16746275}"/>
              </a:ext>
            </a:extLst>
          </p:cNvPr>
          <p:cNvSpPr>
            <a:spLocks noGrp="1"/>
          </p:cNvSpPr>
          <p:nvPr>
            <p:ph type="ftr" sz="quarter" idx="11"/>
          </p:nvPr>
        </p:nvSpPr>
        <p:spPr/>
        <p:txBody>
          <a:bodyPr/>
          <a:lstStyle/>
          <a:p>
            <a:r>
              <a:rPr lang="fr-FR" dirty="0"/>
              <a:t>Geoffrey Legrand – Journée des Référents diocésains à l’écologie intégrale – 10 février </a:t>
            </a:r>
            <a:r>
              <a:rPr lang="fr-FR" dirty="0" smtClean="0"/>
              <a:t>2022</a:t>
            </a:r>
            <a:endParaRPr lang="en-US" dirty="0"/>
          </a:p>
        </p:txBody>
      </p:sp>
      <p:sp>
        <p:nvSpPr>
          <p:cNvPr id="6" name="Espace réservé du numéro de diapositive 5">
            <a:extLst>
              <a:ext uri="{FF2B5EF4-FFF2-40B4-BE49-F238E27FC236}">
                <a16:creationId xmlns:a16="http://schemas.microsoft.com/office/drawing/2014/main" xmlns="" id="{F7D2951F-DACF-40AE-8633-AA62A5D65C37}"/>
              </a:ext>
            </a:extLst>
          </p:cNvPr>
          <p:cNvSpPr>
            <a:spLocks noGrp="1"/>
          </p:cNvSpPr>
          <p:nvPr>
            <p:ph type="sldNum" sz="quarter" idx="12"/>
          </p:nvPr>
        </p:nvSpPr>
        <p:spPr/>
        <p:txBody>
          <a:bodyPr/>
          <a:lstStyle/>
          <a:p>
            <a:fld id="{6FF9F0C5-380F-41C2-899A-BAC0F0927E16}" type="slidenum">
              <a:rPr lang="en-US" smtClean="0"/>
              <a:t>5</a:t>
            </a:fld>
            <a:endParaRPr lang="en-US" dirty="0"/>
          </a:p>
        </p:txBody>
      </p:sp>
      <p:sp>
        <p:nvSpPr>
          <p:cNvPr id="3" name="Espace réservé du contenu 2"/>
          <p:cNvSpPr>
            <a:spLocks noGrp="1"/>
          </p:cNvSpPr>
          <p:nvPr>
            <p:ph sz="half" idx="1"/>
          </p:nvPr>
        </p:nvSpPr>
        <p:spPr>
          <a:xfrm>
            <a:off x="677334" y="2160589"/>
            <a:ext cx="8689303" cy="3880772"/>
          </a:xfrm>
        </p:spPr>
        <p:txBody>
          <a:bodyPr>
            <a:normAutofit fontScale="92500" lnSpcReduction="10000"/>
          </a:bodyPr>
          <a:lstStyle/>
          <a:p>
            <a:pPr algn="just"/>
            <a:r>
              <a:rPr lang="fr-BE" dirty="0" smtClean="0"/>
              <a:t>Synode des évêques en octobre 2023: « Pour une Église synodale: communion, participation, </a:t>
            </a:r>
            <a:r>
              <a:rPr lang="fr-BE" u="sng" dirty="0" smtClean="0"/>
              <a:t>mission</a:t>
            </a:r>
            <a:r>
              <a:rPr lang="fr-BE" dirty="0" smtClean="0"/>
              <a:t> »</a:t>
            </a:r>
          </a:p>
          <a:p>
            <a:pPr algn="just"/>
            <a:r>
              <a:rPr lang="fr-BE" dirty="0" smtClean="0"/>
              <a:t>Église missionnaire depuis </a:t>
            </a:r>
            <a:r>
              <a:rPr lang="fr-BE" i="1" dirty="0" smtClean="0"/>
              <a:t>Ad Gentes</a:t>
            </a:r>
            <a:r>
              <a:rPr lang="fr-BE" dirty="0" smtClean="0"/>
              <a:t>: s’orienter vers la construction du Royaume</a:t>
            </a:r>
          </a:p>
          <a:p>
            <a:pPr algn="just"/>
            <a:r>
              <a:rPr lang="fr-BE" dirty="0" smtClean="0"/>
              <a:t>Commission théologique </a:t>
            </a:r>
            <a:r>
              <a:rPr lang="fr-BE" dirty="0"/>
              <a:t>i</a:t>
            </a:r>
            <a:r>
              <a:rPr lang="fr-BE" dirty="0" smtClean="0"/>
              <a:t>nternationale, § 118-119: </a:t>
            </a:r>
          </a:p>
          <a:p>
            <a:pPr lvl="1" algn="just"/>
            <a:r>
              <a:rPr lang="fr-BE" dirty="0"/>
              <a:t>« Les initiatives de rencontre, de dialogue et de collaboration s’affirment comme des étapes précieuses dans ce pèlerinage commun, et le chemin synodal du peuple de Dieu se révèle une école de vie pour acquérir </a:t>
            </a:r>
            <a:r>
              <a:rPr lang="fr-BE" u="sng" dirty="0"/>
              <a:t>l’</a:t>
            </a:r>
            <a:r>
              <a:rPr lang="fr-BE" i="1" u="sng" dirty="0"/>
              <a:t>ethos</a:t>
            </a:r>
            <a:r>
              <a:rPr lang="fr-BE" dirty="0"/>
              <a:t> nécessaire à la pratique d’un dialogue avec tous, sans irénisme ni compromis » ; </a:t>
            </a:r>
            <a:endParaRPr lang="fr-BE" sz="1400" dirty="0"/>
          </a:p>
          <a:p>
            <a:pPr lvl="1" algn="just"/>
            <a:r>
              <a:rPr lang="fr-BE" dirty="0"/>
              <a:t>« La vie synodale de l’Église se présente en particulier comme une diaconie pour la promotion d’une vie sociale, économique et politique des peuples, placée sous le signe de la justice, de la solidarité et de la paix ». </a:t>
            </a:r>
            <a:endParaRPr lang="fr-BE" dirty="0" smtClean="0"/>
          </a:p>
          <a:p>
            <a:pPr algn="just"/>
            <a:r>
              <a:rPr lang="fr-BE" b="1" dirty="0" smtClean="0"/>
              <a:t>Style synodal et écologie intégrale se rejoignent dans la mission de l’Église, et dans la dimension diaconale en particulier</a:t>
            </a:r>
          </a:p>
          <a:p>
            <a:pPr lvl="1"/>
            <a:endParaRPr lang="fr-BE" dirty="0"/>
          </a:p>
        </p:txBody>
      </p:sp>
    </p:spTree>
    <p:extLst>
      <p:ext uri="{BB962C8B-B14F-4D97-AF65-F5344CB8AC3E}">
        <p14:creationId xmlns:p14="http://schemas.microsoft.com/office/powerpoint/2010/main" val="2183554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5D3EDB52-29D5-403C-A743-AA11E784DDBD}"/>
              </a:ext>
            </a:extLst>
          </p:cNvPr>
          <p:cNvSpPr>
            <a:spLocks noGrp="1"/>
          </p:cNvSpPr>
          <p:nvPr>
            <p:ph type="title"/>
          </p:nvPr>
        </p:nvSpPr>
        <p:spPr>
          <a:xfrm>
            <a:off x="677334" y="609600"/>
            <a:ext cx="8596668" cy="797781"/>
          </a:xfrm>
        </p:spPr>
        <p:txBody>
          <a:bodyPr/>
          <a:lstStyle/>
          <a:p>
            <a:r>
              <a:rPr lang="fr-FR" dirty="0" smtClean="0"/>
              <a:t>3. « Le défi de l’avec » (Salvatore </a:t>
            </a:r>
            <a:r>
              <a:rPr lang="fr-FR" dirty="0" err="1" smtClean="0"/>
              <a:t>Currò</a:t>
            </a:r>
            <a:r>
              <a:rPr lang="fr-FR" dirty="0" smtClean="0"/>
              <a:t>)</a:t>
            </a:r>
            <a:endParaRPr lang="fr-BE" dirty="0"/>
          </a:p>
        </p:txBody>
      </p:sp>
      <p:sp>
        <p:nvSpPr>
          <p:cNvPr id="5" name="Espace réservé du pied de page 4">
            <a:extLst>
              <a:ext uri="{FF2B5EF4-FFF2-40B4-BE49-F238E27FC236}">
                <a16:creationId xmlns:a16="http://schemas.microsoft.com/office/drawing/2014/main" xmlns="" id="{BD20A87D-2D30-48FB-8F9A-62CB16746275}"/>
              </a:ext>
            </a:extLst>
          </p:cNvPr>
          <p:cNvSpPr>
            <a:spLocks noGrp="1"/>
          </p:cNvSpPr>
          <p:nvPr>
            <p:ph type="ftr" sz="quarter" idx="11"/>
          </p:nvPr>
        </p:nvSpPr>
        <p:spPr/>
        <p:txBody>
          <a:bodyPr/>
          <a:lstStyle/>
          <a:p>
            <a:r>
              <a:rPr lang="fr-FR" dirty="0"/>
              <a:t>Geoffrey Legrand – Journée des Référents diocésains à l’écologie intégrale – 10 février </a:t>
            </a:r>
            <a:r>
              <a:rPr lang="fr-FR" dirty="0" smtClean="0"/>
              <a:t>2022</a:t>
            </a:r>
            <a:endParaRPr lang="en-US" dirty="0"/>
          </a:p>
        </p:txBody>
      </p:sp>
      <p:sp>
        <p:nvSpPr>
          <p:cNvPr id="6" name="Espace réservé du numéro de diapositive 5">
            <a:extLst>
              <a:ext uri="{FF2B5EF4-FFF2-40B4-BE49-F238E27FC236}">
                <a16:creationId xmlns:a16="http://schemas.microsoft.com/office/drawing/2014/main" xmlns="" id="{F7D2951F-DACF-40AE-8633-AA62A5D65C37}"/>
              </a:ext>
            </a:extLst>
          </p:cNvPr>
          <p:cNvSpPr>
            <a:spLocks noGrp="1"/>
          </p:cNvSpPr>
          <p:nvPr>
            <p:ph type="sldNum" sz="quarter" idx="12"/>
          </p:nvPr>
        </p:nvSpPr>
        <p:spPr/>
        <p:txBody>
          <a:bodyPr/>
          <a:lstStyle/>
          <a:p>
            <a:fld id="{6FF9F0C5-380F-41C2-899A-BAC0F0927E16}" type="slidenum">
              <a:rPr lang="en-US" smtClean="0"/>
              <a:t>6</a:t>
            </a:fld>
            <a:endParaRPr lang="en-US" dirty="0"/>
          </a:p>
        </p:txBody>
      </p:sp>
      <p:sp>
        <p:nvSpPr>
          <p:cNvPr id="3" name="Espace réservé du contenu 2"/>
          <p:cNvSpPr>
            <a:spLocks noGrp="1"/>
          </p:cNvSpPr>
          <p:nvPr>
            <p:ph sz="half" idx="1"/>
          </p:nvPr>
        </p:nvSpPr>
        <p:spPr>
          <a:xfrm>
            <a:off x="677333" y="1630018"/>
            <a:ext cx="9301553" cy="4411344"/>
          </a:xfrm>
        </p:spPr>
        <p:txBody>
          <a:bodyPr>
            <a:normAutofit/>
          </a:bodyPr>
          <a:lstStyle/>
          <a:p>
            <a:pPr algn="just"/>
            <a:r>
              <a:rPr lang="fr-BE" dirty="0" smtClean="0"/>
              <a:t>Approche anthropologique et existentielle : </a:t>
            </a:r>
          </a:p>
          <a:p>
            <a:pPr lvl="1" algn="just"/>
            <a:r>
              <a:rPr lang="fr-BE" i="1" dirty="0" err="1"/>
              <a:t>Syn-odos</a:t>
            </a:r>
            <a:r>
              <a:rPr lang="fr-BE" dirty="0"/>
              <a:t> (chemin parcouru ensemble) </a:t>
            </a:r>
            <a:r>
              <a:rPr lang="fr-BE" dirty="0">
                <a:sym typeface="Wingdings" panose="05000000000000000000" pitchFamily="2" charset="2"/>
              </a:rPr>
              <a:t> « cheminer ensemble » ou « cheminer avec »</a:t>
            </a:r>
          </a:p>
          <a:p>
            <a:pPr lvl="1" algn="just"/>
            <a:r>
              <a:rPr lang="fr-BE" i="1" dirty="0" err="1">
                <a:sym typeface="Wingdings" panose="05000000000000000000" pitchFamily="2" charset="2"/>
              </a:rPr>
              <a:t>Syn</a:t>
            </a:r>
            <a:r>
              <a:rPr lang="fr-BE" i="1" dirty="0">
                <a:sym typeface="Wingdings" panose="05000000000000000000" pitchFamily="2" charset="2"/>
              </a:rPr>
              <a:t>-</a:t>
            </a:r>
            <a:r>
              <a:rPr lang="fr-BE" dirty="0">
                <a:sym typeface="Wingdings" panose="05000000000000000000" pitchFamily="2" charset="2"/>
              </a:rPr>
              <a:t> devant –</a:t>
            </a:r>
            <a:r>
              <a:rPr lang="fr-BE" i="1" dirty="0" err="1">
                <a:sym typeface="Wingdings" panose="05000000000000000000" pitchFamily="2" charset="2"/>
              </a:rPr>
              <a:t>odos</a:t>
            </a:r>
            <a:r>
              <a:rPr lang="fr-BE" dirty="0">
                <a:sym typeface="Wingdings" panose="05000000000000000000" pitchFamily="2" charset="2"/>
              </a:rPr>
              <a:t> : « cheminer avec »  « avec cheminer » (perspective existentielle)</a:t>
            </a:r>
          </a:p>
          <a:p>
            <a:pPr lvl="1" algn="just"/>
            <a:r>
              <a:rPr lang="fr-BE" dirty="0">
                <a:sym typeface="Wingdings" panose="05000000000000000000" pitchFamily="2" charset="2"/>
              </a:rPr>
              <a:t>« </a:t>
            </a:r>
            <a:r>
              <a:rPr lang="fr-BE" i="1" dirty="0" err="1">
                <a:sym typeface="Wingdings" panose="05000000000000000000" pitchFamily="2" charset="2"/>
              </a:rPr>
              <a:t>syn-oder</a:t>
            </a:r>
            <a:r>
              <a:rPr lang="fr-BE" dirty="0">
                <a:sym typeface="Wingdings" panose="05000000000000000000" pitchFamily="2" charset="2"/>
              </a:rPr>
              <a:t> » : prendre en compte ce qui nous précède, se laisser rejoindre pour se connecter aux </a:t>
            </a:r>
            <a:r>
              <a:rPr lang="fr-BE" dirty="0" smtClean="0">
                <a:sym typeface="Wingdings" panose="05000000000000000000" pitchFamily="2" charset="2"/>
              </a:rPr>
              <a:t>autres</a:t>
            </a:r>
            <a:endParaRPr lang="fr-BE" dirty="0" smtClean="0"/>
          </a:p>
          <a:p>
            <a:pPr algn="just"/>
            <a:r>
              <a:rPr lang="fr-BE" dirty="0" smtClean="0"/>
              <a:t>Approche culturelle: </a:t>
            </a:r>
          </a:p>
          <a:p>
            <a:pPr lvl="1" algn="just"/>
            <a:r>
              <a:rPr lang="fr-BE" dirty="0" smtClean="0"/>
              <a:t>Changement d’époque (société d’Europe occidentale « post-chrétienne</a:t>
            </a:r>
            <a:r>
              <a:rPr lang="fr-BE" dirty="0"/>
              <a:t> », « post-laïque </a:t>
            </a:r>
            <a:r>
              <a:rPr lang="fr-BE" dirty="0" smtClean="0"/>
              <a:t>») </a:t>
            </a:r>
          </a:p>
          <a:p>
            <a:pPr lvl="1" algn="just"/>
            <a:r>
              <a:rPr lang="fr-BE" dirty="0" smtClean="0"/>
              <a:t>Détraditionalisation, pluralisation, individualisation (</a:t>
            </a:r>
            <a:r>
              <a:rPr lang="fr-BE" dirty="0" err="1" smtClean="0"/>
              <a:t>Lieven</a:t>
            </a:r>
            <a:r>
              <a:rPr lang="fr-BE" dirty="0" smtClean="0"/>
              <a:t> </a:t>
            </a:r>
            <a:r>
              <a:rPr lang="fr-BE" dirty="0" err="1" smtClean="0"/>
              <a:t>Boeve</a:t>
            </a:r>
            <a:r>
              <a:rPr lang="fr-BE" dirty="0" smtClean="0"/>
              <a:t>)</a:t>
            </a:r>
          </a:p>
          <a:p>
            <a:pPr lvl="1" algn="just"/>
            <a:r>
              <a:rPr lang="fr-BE" dirty="0" smtClean="0"/>
              <a:t>Individualisation (construction d’une identité réflexive) &gt; &lt; individualisme</a:t>
            </a:r>
          </a:p>
          <a:p>
            <a:pPr lvl="1" algn="just"/>
            <a:r>
              <a:rPr lang="fr-BE" dirty="0" smtClean="0"/>
              <a:t>Se placer sur le plan de la fraternité, sur un plan « humain et évangélique à la fois »</a:t>
            </a:r>
          </a:p>
          <a:p>
            <a:pPr lvl="1" algn="just"/>
            <a:r>
              <a:rPr lang="fr-BE" dirty="0" smtClean="0"/>
              <a:t>Besoin de l’altérité: l’être est nécessairement ‘être avec’, l’altérité nous précède toujours</a:t>
            </a:r>
          </a:p>
          <a:p>
            <a:pPr lvl="1" algn="just"/>
            <a:r>
              <a:rPr lang="fr-BE" i="1" dirty="0" smtClean="0"/>
              <a:t>Idem</a:t>
            </a:r>
            <a:r>
              <a:rPr lang="fr-BE" dirty="0" smtClean="0"/>
              <a:t> pour la Révélation: par la grâce, c’est le Christ qui agit en premier</a:t>
            </a:r>
          </a:p>
          <a:p>
            <a:pPr lvl="1"/>
            <a:endParaRPr lang="fr-BE" dirty="0" smtClean="0"/>
          </a:p>
        </p:txBody>
      </p:sp>
    </p:spTree>
    <p:extLst>
      <p:ext uri="{BB962C8B-B14F-4D97-AF65-F5344CB8AC3E}">
        <p14:creationId xmlns:p14="http://schemas.microsoft.com/office/powerpoint/2010/main" val="36134144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F5E04100-9805-4F63-9EE8-92EFE0A98F75}"/>
              </a:ext>
            </a:extLst>
          </p:cNvPr>
          <p:cNvSpPr>
            <a:spLocks noGrp="1"/>
          </p:cNvSpPr>
          <p:nvPr>
            <p:ph type="title"/>
          </p:nvPr>
        </p:nvSpPr>
        <p:spPr/>
        <p:txBody>
          <a:bodyPr/>
          <a:lstStyle/>
          <a:p>
            <a:r>
              <a:rPr lang="fr-FR" dirty="0" smtClean="0"/>
              <a:t>4. Redéploiement de la méthode </a:t>
            </a:r>
            <a:br>
              <a:rPr lang="fr-FR" dirty="0" smtClean="0"/>
            </a:br>
            <a:r>
              <a:rPr lang="fr-FR" dirty="0" smtClean="0"/>
              <a:t>« voir-juger-agir »</a:t>
            </a:r>
            <a:endParaRPr lang="fr-BE" dirty="0"/>
          </a:p>
        </p:txBody>
      </p:sp>
      <p:sp>
        <p:nvSpPr>
          <p:cNvPr id="3" name="Espace réservé du contenu 2">
            <a:extLst>
              <a:ext uri="{FF2B5EF4-FFF2-40B4-BE49-F238E27FC236}">
                <a16:creationId xmlns:a16="http://schemas.microsoft.com/office/drawing/2014/main" xmlns="" id="{09EAAA47-63AF-4ADB-84C3-81399E0E27A6}"/>
              </a:ext>
            </a:extLst>
          </p:cNvPr>
          <p:cNvSpPr>
            <a:spLocks noGrp="1"/>
          </p:cNvSpPr>
          <p:nvPr>
            <p:ph idx="1"/>
          </p:nvPr>
        </p:nvSpPr>
        <p:spPr/>
        <p:txBody>
          <a:bodyPr/>
          <a:lstStyle/>
          <a:p>
            <a:pPr algn="just"/>
            <a:r>
              <a:rPr lang="fr-BE" dirty="0" smtClean="0"/>
              <a:t>Redécouverte de Vatican II</a:t>
            </a:r>
          </a:p>
          <a:p>
            <a:pPr algn="just"/>
            <a:r>
              <a:rPr lang="fr-BE" dirty="0" smtClean="0"/>
              <a:t>Commission théologique internationale, § 6: </a:t>
            </a:r>
          </a:p>
          <a:p>
            <a:pPr marL="0" lvl="1" indent="0" algn="just">
              <a:buNone/>
            </a:pPr>
            <a:r>
              <a:rPr lang="fr-BE" dirty="0" smtClean="0"/>
              <a:t>	«</a:t>
            </a:r>
            <a:r>
              <a:rPr lang="fr-BE" dirty="0"/>
              <a:t> Bien que le terme et le concept de synodalité ne se trouvent pas explicitement dans </a:t>
            </a:r>
            <a:r>
              <a:rPr lang="fr-BE" dirty="0" smtClean="0"/>
              <a:t>	l’enseignement </a:t>
            </a:r>
            <a:r>
              <a:rPr lang="fr-BE" dirty="0"/>
              <a:t>du Concile Vatican II, on peut affirmer que le choix de la synodalité </a:t>
            </a:r>
            <a:r>
              <a:rPr lang="fr-BE" dirty="0" smtClean="0"/>
              <a:t>	est </a:t>
            </a:r>
            <a:r>
              <a:rPr lang="fr-BE" dirty="0"/>
              <a:t>au cœur de l’œuvre de renouveau proposée par le Concile » </a:t>
            </a:r>
            <a:endParaRPr lang="fr-BE" dirty="0" smtClean="0"/>
          </a:p>
          <a:p>
            <a:pPr algn="just"/>
            <a:r>
              <a:rPr lang="fr-BE" dirty="0" smtClean="0"/>
              <a:t>Le pape François accomplit « l’agenda inachevé de Vatican II » : recherche des nouveaux signes des temps, méthode inductive, priorité aux plus pauvres, etc. </a:t>
            </a:r>
          </a:p>
          <a:p>
            <a:pPr lvl="1" algn="just"/>
            <a:r>
              <a:rPr lang="fr-BE" dirty="0" smtClean="0"/>
              <a:t>Voir = scruter, discerner les signes des temps</a:t>
            </a:r>
          </a:p>
          <a:p>
            <a:pPr lvl="1" algn="just"/>
            <a:r>
              <a:rPr lang="fr-BE" dirty="0" smtClean="0"/>
              <a:t>Juger = réinterpréter ces signes à la lumière de l’Évangile et de l’Espérance</a:t>
            </a:r>
          </a:p>
          <a:p>
            <a:pPr lvl="1" algn="just"/>
            <a:r>
              <a:rPr lang="fr-BE" dirty="0" smtClean="0"/>
              <a:t>Agir = construire ensemble à partir de notre appartenance commune</a:t>
            </a:r>
          </a:p>
          <a:p>
            <a:pPr marL="457200" lvl="1" indent="0">
              <a:buNone/>
            </a:pPr>
            <a:endParaRPr lang="fr-BE" dirty="0"/>
          </a:p>
        </p:txBody>
      </p:sp>
      <p:sp>
        <p:nvSpPr>
          <p:cNvPr id="4" name="Espace réservé du pied de page 3">
            <a:extLst>
              <a:ext uri="{FF2B5EF4-FFF2-40B4-BE49-F238E27FC236}">
                <a16:creationId xmlns:a16="http://schemas.microsoft.com/office/drawing/2014/main" xmlns="" id="{771BBAC7-8C0E-44C1-B0D4-56D8DD68C578}"/>
              </a:ext>
            </a:extLst>
          </p:cNvPr>
          <p:cNvSpPr>
            <a:spLocks noGrp="1"/>
          </p:cNvSpPr>
          <p:nvPr>
            <p:ph type="ftr" sz="quarter" idx="11"/>
          </p:nvPr>
        </p:nvSpPr>
        <p:spPr/>
        <p:txBody>
          <a:bodyPr/>
          <a:lstStyle/>
          <a:p>
            <a:r>
              <a:rPr lang="fr-FR" dirty="0"/>
              <a:t>Geoffrey Legrand – Journée des Référents diocésains à l’écologie intégrale – 10 février </a:t>
            </a:r>
            <a:r>
              <a:rPr lang="fr-FR" dirty="0" smtClean="0"/>
              <a:t>2022</a:t>
            </a:r>
            <a:endParaRPr lang="en-US" dirty="0"/>
          </a:p>
        </p:txBody>
      </p:sp>
      <p:sp>
        <p:nvSpPr>
          <p:cNvPr id="5" name="Espace réservé du numéro de diapositive 4">
            <a:extLst>
              <a:ext uri="{FF2B5EF4-FFF2-40B4-BE49-F238E27FC236}">
                <a16:creationId xmlns:a16="http://schemas.microsoft.com/office/drawing/2014/main" xmlns="" id="{CCA6ACBB-8B21-41EA-BBE2-9DE864488B8C}"/>
              </a:ext>
            </a:extLst>
          </p:cNvPr>
          <p:cNvSpPr>
            <a:spLocks noGrp="1"/>
          </p:cNvSpPr>
          <p:nvPr>
            <p:ph type="sldNum" sz="quarter" idx="12"/>
          </p:nvPr>
        </p:nvSpPr>
        <p:spPr/>
        <p:txBody>
          <a:bodyPr/>
          <a:lstStyle/>
          <a:p>
            <a:fld id="{D57F1E4F-1CFF-5643-939E-217C01CDF565}" type="slidenum">
              <a:rPr lang="en-US" smtClean="0"/>
              <a:pPr/>
              <a:t>7</a:t>
            </a:fld>
            <a:endParaRPr lang="en-US" dirty="0"/>
          </a:p>
        </p:txBody>
      </p:sp>
    </p:spTree>
    <p:extLst>
      <p:ext uri="{BB962C8B-B14F-4D97-AF65-F5344CB8AC3E}">
        <p14:creationId xmlns:p14="http://schemas.microsoft.com/office/powerpoint/2010/main" val="37688371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836CCC82-2482-4CF2-92DD-3FB0DFEDAC87}"/>
              </a:ext>
            </a:extLst>
          </p:cNvPr>
          <p:cNvSpPr>
            <a:spLocks noGrp="1"/>
          </p:cNvSpPr>
          <p:nvPr>
            <p:ph type="title"/>
          </p:nvPr>
        </p:nvSpPr>
        <p:spPr/>
        <p:txBody>
          <a:bodyPr/>
          <a:lstStyle/>
          <a:p>
            <a:r>
              <a:rPr lang="fr-FR" dirty="0"/>
              <a:t>4. Redéploiement de la méthode </a:t>
            </a:r>
            <a:br>
              <a:rPr lang="fr-FR" dirty="0"/>
            </a:br>
            <a:r>
              <a:rPr lang="fr-FR" dirty="0"/>
              <a:t>« voir-juger-agir »</a:t>
            </a:r>
            <a:endParaRPr lang="fr-BE" dirty="0"/>
          </a:p>
        </p:txBody>
      </p:sp>
      <p:sp>
        <p:nvSpPr>
          <p:cNvPr id="3" name="Espace réservé du contenu 2">
            <a:extLst>
              <a:ext uri="{FF2B5EF4-FFF2-40B4-BE49-F238E27FC236}">
                <a16:creationId xmlns:a16="http://schemas.microsoft.com/office/drawing/2014/main" xmlns="" id="{68F82D5B-CE5B-44A7-934F-35DC2B0ECD91}"/>
              </a:ext>
            </a:extLst>
          </p:cNvPr>
          <p:cNvSpPr>
            <a:spLocks noGrp="1"/>
          </p:cNvSpPr>
          <p:nvPr>
            <p:ph idx="1"/>
          </p:nvPr>
        </p:nvSpPr>
        <p:spPr>
          <a:xfrm>
            <a:off x="677333" y="2160589"/>
            <a:ext cx="8538229" cy="3880773"/>
          </a:xfrm>
        </p:spPr>
        <p:txBody>
          <a:bodyPr>
            <a:normAutofit/>
          </a:bodyPr>
          <a:lstStyle/>
          <a:p>
            <a:r>
              <a:rPr lang="fr-BE" dirty="0" smtClean="0"/>
              <a:t>« Voir » </a:t>
            </a:r>
          </a:p>
          <a:p>
            <a:r>
              <a:rPr lang="fr-BE" dirty="0"/>
              <a:t>O</a:t>
            </a:r>
            <a:r>
              <a:rPr lang="fr-BE" dirty="0" smtClean="0"/>
              <a:t>u « discerner les signes des temps »: </a:t>
            </a:r>
          </a:p>
          <a:p>
            <a:pPr marL="0" indent="0">
              <a:buNone/>
            </a:pPr>
            <a:endParaRPr lang="fr-BE" dirty="0" smtClean="0"/>
          </a:p>
          <a:p>
            <a:pPr lvl="1"/>
            <a:r>
              <a:rPr lang="fr-BE" dirty="0" smtClean="0"/>
              <a:t>Chaque crise est un signe des temps</a:t>
            </a:r>
          </a:p>
          <a:p>
            <a:pPr lvl="1"/>
            <a:r>
              <a:rPr lang="fr-BE" dirty="0" smtClean="0"/>
              <a:t>Chaque crise est une épreuve, mais c’est l’Évangile qui nous met en premier à l’épreuve</a:t>
            </a:r>
          </a:p>
          <a:p>
            <a:pPr lvl="1"/>
            <a:r>
              <a:rPr lang="fr-BE" dirty="0" smtClean="0"/>
              <a:t>Chaque crise est un temps où l’Esprit agit; nous devons discerner son action</a:t>
            </a:r>
          </a:p>
          <a:p>
            <a:pPr lvl="1"/>
            <a:r>
              <a:rPr lang="fr-BE" dirty="0" smtClean="0"/>
              <a:t>Au « </a:t>
            </a:r>
            <a:r>
              <a:rPr lang="fr-BE" i="1" dirty="0" smtClean="0"/>
              <a:t>kairos</a:t>
            </a:r>
            <a:r>
              <a:rPr lang="fr-BE" dirty="0" smtClean="0"/>
              <a:t> de la crise » correspond le « </a:t>
            </a:r>
            <a:r>
              <a:rPr lang="fr-BE" i="1" dirty="0" smtClean="0"/>
              <a:t>kairos</a:t>
            </a:r>
            <a:r>
              <a:rPr lang="fr-BE" dirty="0" smtClean="0"/>
              <a:t> de la synodalité » (participation coresponsabilité, etc.)</a:t>
            </a:r>
          </a:p>
        </p:txBody>
      </p:sp>
      <p:sp>
        <p:nvSpPr>
          <p:cNvPr id="4" name="Espace réservé du pied de page 3">
            <a:extLst>
              <a:ext uri="{FF2B5EF4-FFF2-40B4-BE49-F238E27FC236}">
                <a16:creationId xmlns:a16="http://schemas.microsoft.com/office/drawing/2014/main" xmlns="" id="{19864D45-002C-4378-A28D-C6A29985170E}"/>
              </a:ext>
            </a:extLst>
          </p:cNvPr>
          <p:cNvSpPr>
            <a:spLocks noGrp="1"/>
          </p:cNvSpPr>
          <p:nvPr>
            <p:ph type="ftr" sz="quarter" idx="11"/>
          </p:nvPr>
        </p:nvSpPr>
        <p:spPr/>
        <p:txBody>
          <a:bodyPr/>
          <a:lstStyle/>
          <a:p>
            <a:r>
              <a:rPr lang="fr-FR" dirty="0"/>
              <a:t>Geoffrey Legrand – Journée des Référents diocésains à l’écologie intégrale – 10 février </a:t>
            </a:r>
            <a:r>
              <a:rPr lang="fr-FR" dirty="0" smtClean="0"/>
              <a:t>2022</a:t>
            </a:r>
            <a:endParaRPr lang="en-US" dirty="0"/>
          </a:p>
        </p:txBody>
      </p:sp>
      <p:sp>
        <p:nvSpPr>
          <p:cNvPr id="5" name="Espace réservé du numéro de diapositive 4">
            <a:extLst>
              <a:ext uri="{FF2B5EF4-FFF2-40B4-BE49-F238E27FC236}">
                <a16:creationId xmlns:a16="http://schemas.microsoft.com/office/drawing/2014/main" xmlns="" id="{1268B1D4-A82D-4A7B-BB8F-845DDEA3B6CE}"/>
              </a:ext>
            </a:extLst>
          </p:cNvPr>
          <p:cNvSpPr>
            <a:spLocks noGrp="1"/>
          </p:cNvSpPr>
          <p:nvPr>
            <p:ph type="sldNum" sz="quarter" idx="12"/>
          </p:nvPr>
        </p:nvSpPr>
        <p:spPr/>
        <p:txBody>
          <a:bodyPr/>
          <a:lstStyle/>
          <a:p>
            <a:fld id="{D57F1E4F-1CFF-5643-939E-217C01CDF565}" type="slidenum">
              <a:rPr lang="en-US" smtClean="0"/>
              <a:pPr/>
              <a:t>8</a:t>
            </a:fld>
            <a:endParaRPr lang="en-US" dirty="0"/>
          </a:p>
        </p:txBody>
      </p:sp>
    </p:spTree>
    <p:extLst>
      <p:ext uri="{BB962C8B-B14F-4D97-AF65-F5344CB8AC3E}">
        <p14:creationId xmlns:p14="http://schemas.microsoft.com/office/powerpoint/2010/main" val="39026370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836CCC82-2482-4CF2-92DD-3FB0DFEDAC87}"/>
              </a:ext>
            </a:extLst>
          </p:cNvPr>
          <p:cNvSpPr>
            <a:spLocks noGrp="1"/>
          </p:cNvSpPr>
          <p:nvPr>
            <p:ph type="title"/>
          </p:nvPr>
        </p:nvSpPr>
        <p:spPr/>
        <p:txBody>
          <a:bodyPr/>
          <a:lstStyle/>
          <a:p>
            <a:r>
              <a:rPr lang="fr-FR" dirty="0"/>
              <a:t>4. Redéploiement de la méthode </a:t>
            </a:r>
            <a:br>
              <a:rPr lang="fr-FR" dirty="0"/>
            </a:br>
            <a:r>
              <a:rPr lang="fr-FR" dirty="0"/>
              <a:t>« voir-juger-agir »</a:t>
            </a:r>
            <a:endParaRPr lang="fr-BE" dirty="0"/>
          </a:p>
        </p:txBody>
      </p:sp>
      <p:sp>
        <p:nvSpPr>
          <p:cNvPr id="3" name="Espace réservé du contenu 2">
            <a:extLst>
              <a:ext uri="{FF2B5EF4-FFF2-40B4-BE49-F238E27FC236}">
                <a16:creationId xmlns:a16="http://schemas.microsoft.com/office/drawing/2014/main" xmlns="" id="{68F82D5B-CE5B-44A7-934F-35DC2B0ECD91}"/>
              </a:ext>
            </a:extLst>
          </p:cNvPr>
          <p:cNvSpPr>
            <a:spLocks noGrp="1"/>
          </p:cNvSpPr>
          <p:nvPr>
            <p:ph idx="1"/>
          </p:nvPr>
        </p:nvSpPr>
        <p:spPr>
          <a:xfrm>
            <a:off x="677333" y="2160589"/>
            <a:ext cx="8458716" cy="3880773"/>
          </a:xfrm>
        </p:spPr>
        <p:txBody>
          <a:bodyPr>
            <a:normAutofit/>
          </a:bodyPr>
          <a:lstStyle/>
          <a:p>
            <a:pPr algn="just"/>
            <a:r>
              <a:rPr lang="fr-BE" dirty="0" smtClean="0"/>
              <a:t>« Juger » </a:t>
            </a:r>
          </a:p>
          <a:p>
            <a:pPr algn="just"/>
            <a:r>
              <a:rPr lang="fr-BE" dirty="0"/>
              <a:t>O</a:t>
            </a:r>
            <a:r>
              <a:rPr lang="fr-BE" dirty="0" smtClean="0"/>
              <a:t>u « réinterpréter ces signes à la lumière de l’Espérance et de l’Évangile »</a:t>
            </a:r>
          </a:p>
          <a:p>
            <a:pPr algn="just"/>
            <a:endParaRPr lang="fr-BE" dirty="0" smtClean="0"/>
          </a:p>
          <a:p>
            <a:pPr lvl="1" algn="just"/>
            <a:r>
              <a:rPr lang="fr-BE" dirty="0" smtClean="0"/>
              <a:t>Discerner avant de juger</a:t>
            </a:r>
          </a:p>
          <a:p>
            <a:pPr lvl="1" algn="just"/>
            <a:r>
              <a:rPr lang="fr-BE" dirty="0" smtClean="0"/>
              <a:t>Être en Église, avec tout le Peuple de Dieu: tous les charismes comptent</a:t>
            </a:r>
          </a:p>
          <a:p>
            <a:pPr lvl="1" algn="just"/>
            <a:r>
              <a:rPr lang="fr-BE" dirty="0" smtClean="0"/>
              <a:t>Apporter la lumière de l’Espérance et de l’Évangile dans les crises de notre temps</a:t>
            </a:r>
          </a:p>
          <a:p>
            <a:pPr lvl="1" algn="just"/>
            <a:r>
              <a:rPr lang="fr-BE" dirty="0" smtClean="0"/>
              <a:t>Saisir la nouveauté de l’Esprit, qui surgit de l’ancien pour le rendre fécond</a:t>
            </a:r>
          </a:p>
          <a:p>
            <a:pPr lvl="1" algn="just"/>
            <a:r>
              <a:rPr lang="fr-BE" dirty="0" smtClean="0"/>
              <a:t>Réinterprétation de nos traditions, des Écritures et de l’Évangile pour répondre aux défis de notre temps</a:t>
            </a:r>
          </a:p>
        </p:txBody>
      </p:sp>
      <p:sp>
        <p:nvSpPr>
          <p:cNvPr id="4" name="Espace réservé du pied de page 3">
            <a:extLst>
              <a:ext uri="{FF2B5EF4-FFF2-40B4-BE49-F238E27FC236}">
                <a16:creationId xmlns:a16="http://schemas.microsoft.com/office/drawing/2014/main" xmlns="" id="{19864D45-002C-4378-A28D-C6A29985170E}"/>
              </a:ext>
            </a:extLst>
          </p:cNvPr>
          <p:cNvSpPr>
            <a:spLocks noGrp="1"/>
          </p:cNvSpPr>
          <p:nvPr>
            <p:ph type="ftr" sz="quarter" idx="11"/>
          </p:nvPr>
        </p:nvSpPr>
        <p:spPr/>
        <p:txBody>
          <a:bodyPr/>
          <a:lstStyle/>
          <a:p>
            <a:r>
              <a:rPr lang="fr-FR" dirty="0"/>
              <a:t>Geoffrey Legrand – Journée des Référents diocésains à l’écologie intégrale – 10 février </a:t>
            </a:r>
            <a:r>
              <a:rPr lang="fr-FR" dirty="0" smtClean="0"/>
              <a:t>2022</a:t>
            </a:r>
            <a:endParaRPr lang="en-US" dirty="0"/>
          </a:p>
        </p:txBody>
      </p:sp>
      <p:sp>
        <p:nvSpPr>
          <p:cNvPr id="5" name="Espace réservé du numéro de diapositive 4">
            <a:extLst>
              <a:ext uri="{FF2B5EF4-FFF2-40B4-BE49-F238E27FC236}">
                <a16:creationId xmlns:a16="http://schemas.microsoft.com/office/drawing/2014/main" xmlns="" id="{1268B1D4-A82D-4A7B-BB8F-845DDEA3B6CE}"/>
              </a:ext>
            </a:extLst>
          </p:cNvPr>
          <p:cNvSpPr>
            <a:spLocks noGrp="1"/>
          </p:cNvSpPr>
          <p:nvPr>
            <p:ph type="sldNum" sz="quarter" idx="12"/>
          </p:nvPr>
        </p:nvSpPr>
        <p:spPr/>
        <p:txBody>
          <a:bodyPr/>
          <a:lstStyle/>
          <a:p>
            <a:fld id="{D57F1E4F-1CFF-5643-939E-217C01CDF565}" type="slidenum">
              <a:rPr lang="en-US" smtClean="0"/>
              <a:pPr/>
              <a:t>9</a:t>
            </a:fld>
            <a:endParaRPr lang="en-US" dirty="0"/>
          </a:p>
        </p:txBody>
      </p:sp>
    </p:spTree>
    <p:extLst>
      <p:ext uri="{BB962C8B-B14F-4D97-AF65-F5344CB8AC3E}">
        <p14:creationId xmlns:p14="http://schemas.microsoft.com/office/powerpoint/2010/main" val="665079646"/>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te">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CFBC31BA-B70F-4F30-BCAA-4F3011E16C4D}"/>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692</TotalTime>
  <Words>784</Words>
  <Application>Microsoft Office PowerPoint</Application>
  <PresentationFormat>Personnalisé</PresentationFormat>
  <Paragraphs>228</Paragraphs>
  <Slides>22</Slides>
  <Notes>0</Notes>
  <HiddenSlides>0</HiddenSlides>
  <MMClips>0</MMClips>
  <ScaleCrop>false</ScaleCrop>
  <HeadingPairs>
    <vt:vector size="4" baseType="variant">
      <vt:variant>
        <vt:lpstr>Thème</vt:lpstr>
      </vt:variant>
      <vt:variant>
        <vt:i4>1</vt:i4>
      </vt:variant>
      <vt:variant>
        <vt:lpstr>Titres des diapositives</vt:lpstr>
      </vt:variant>
      <vt:variant>
        <vt:i4>22</vt:i4>
      </vt:variant>
    </vt:vector>
  </HeadingPairs>
  <TitlesOfParts>
    <vt:vector size="23" baseType="lpstr">
      <vt:lpstr>Facette</vt:lpstr>
      <vt:lpstr>Écologie intégrale et synodalité</vt:lpstr>
      <vt:lpstr>Introduction</vt:lpstr>
      <vt:lpstr>Plan de la présentation</vt:lpstr>
      <vt:lpstr>1. Définition de la synodalité</vt:lpstr>
      <vt:lpstr>2. Synodalité et mission: « pour une synodalité missionnaire »</vt:lpstr>
      <vt:lpstr>3. « Le défi de l’avec » (Salvatore Currò)</vt:lpstr>
      <vt:lpstr>4. Redéploiement de la méthode  « voir-juger-agir »</vt:lpstr>
      <vt:lpstr>4. Redéploiement de la méthode  « voir-juger-agir »</vt:lpstr>
      <vt:lpstr>4. Redéploiement de la méthode  « voir-juger-agir »</vt:lpstr>
      <vt:lpstr>4. Redéploiement de la méthode  « voir-juger-agir »</vt:lpstr>
      <vt:lpstr>5. Une pratique du dialogue et une culture de la rencontre </vt:lpstr>
      <vt:lpstr>5. Une pratique du dialogue et une culture de la rencontre</vt:lpstr>
      <vt:lpstr>6. Une métanoia comme transformation spirituelle, individuelle et collective</vt:lpstr>
      <vt:lpstr>7. Trois pistes de mise en œuvre</vt:lpstr>
      <vt:lpstr>7.1. Pour une réinterprétation des Écritures (Céline Rohmer)</vt:lpstr>
      <vt:lpstr>7.1. Pour une réinterprétation des Écritures (Céline Rohmer)</vt:lpstr>
      <vt:lpstr>7.2. En dialogue avec le monde: relecture de Laudato Si’ et de son chapitre 5</vt:lpstr>
      <vt:lpstr>7.2. En dialogue avec le monde: relecture de Laudato Si’ et de son chapitre 5</vt:lpstr>
      <vt:lpstr>7.2. En dialogue avec le monde: relecture de Laudato Si’ et de son chapitre 5</vt:lpstr>
      <vt:lpstr>7.3 Un style de vie plus relationnel: relecture du chapitre 6 de Laudato Si’</vt:lpstr>
      <vt:lpstr>Conclusions et ouverture</vt:lpstr>
      <vt:lpstr>Merci pour votre attention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sotériologie tilichienne en réponse à la crise environnementale</dc:title>
  <dc:creator>Louis Brochet</dc:creator>
  <cp:lastModifiedBy>Geoffrey Legrand</cp:lastModifiedBy>
  <cp:revision>52</cp:revision>
  <cp:lastPrinted>2022-02-12T15:39:49Z</cp:lastPrinted>
  <dcterms:created xsi:type="dcterms:W3CDTF">2021-06-21T08:09:49Z</dcterms:created>
  <dcterms:modified xsi:type="dcterms:W3CDTF">2022-02-12T15:52:11Z</dcterms:modified>
</cp:coreProperties>
</file>