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5" r:id="rId2"/>
    <p:sldId id="299" r:id="rId3"/>
    <p:sldId id="300" r:id="rId4"/>
    <p:sldId id="302" r:id="rId5"/>
    <p:sldId id="304" r:id="rId6"/>
    <p:sldId id="303" r:id="rId7"/>
    <p:sldId id="309" r:id="rId8"/>
    <p:sldId id="308" r:id="rId9"/>
    <p:sldId id="307" r:id="rId10"/>
    <p:sldId id="311" r:id="rId11"/>
    <p:sldId id="306" r:id="rId12"/>
    <p:sldId id="312" r:id="rId13"/>
    <p:sldId id="314" r:id="rId14"/>
    <p:sldId id="301" r:id="rId15"/>
    <p:sldId id="315" r:id="rId16"/>
    <p:sldId id="316" r:id="rId17"/>
    <p:sldId id="285"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6374" autoAdjust="0"/>
  </p:normalViewPr>
  <p:slideViewPr>
    <p:cSldViewPr snapToGrid="0">
      <p:cViewPr varScale="1">
        <p:scale>
          <a:sx n="82" d="100"/>
          <a:sy n="82" d="100"/>
        </p:scale>
        <p:origin x="672" y="72"/>
      </p:cViewPr>
      <p:guideLst/>
    </p:cSldViewPr>
  </p:slideViewPr>
  <p:outlineViewPr>
    <p:cViewPr>
      <p:scale>
        <a:sx n="33" d="100"/>
        <a:sy n="33" d="100"/>
      </p:scale>
      <p:origin x="0" y="-1108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glits\OneDrive%20-%20UCL\Recherche\3.%20Projets%20de%20recherche\diversit&#233;%20AJP\D&#233;livrables\tableau%20et%20graph.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glits\OneDrive%20-%20UCL\Recherche\3.%20Projets%20de%20recherche\diversit&#233;%20AJP\D&#233;livrables\tableau%20et%20graph.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glits\OneDrive%20-%20UCL\Recherche\3.%20Projets%20de%20recherche\diversit&#233;%20AJP\D&#233;livrables\tableau%20et%20graph.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glits\OneDrive%20-%20UCL\Recherche\3.%20Projets%20de%20recherche\diversit&#233;%20AJP\D&#233;livrables\tableau%20et%20graph.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fr-BE" b="1"/>
              <a:t>Gender respondant/press card holders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'partie 1 pondération'!$B$26</c:f>
              <c:strCache>
                <c:ptCount val="1"/>
                <c:pt idx="0">
                  <c:v>Respondants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'partie 1 pondération'!$C$25:$E$25</c:f>
              <c:strCache>
                <c:ptCount val="3"/>
                <c:pt idx="0">
                  <c:v>Women</c:v>
                </c:pt>
                <c:pt idx="1">
                  <c:v>Men</c:v>
                </c:pt>
                <c:pt idx="2">
                  <c:v>Other</c:v>
                </c:pt>
              </c:strCache>
            </c:strRef>
          </c:cat>
          <c:val>
            <c:numRef>
              <c:f>'partie 1 pondération'!$C$26:$E$26</c:f>
              <c:numCache>
                <c:formatCode>0.00%</c:formatCode>
                <c:ptCount val="3"/>
                <c:pt idx="0">
                  <c:v>0.47583643122676578</c:v>
                </c:pt>
                <c:pt idx="1">
                  <c:v>0.52230483271375461</c:v>
                </c:pt>
                <c:pt idx="2">
                  <c:v>1.8587360594795538E-3</c:v>
                </c:pt>
              </c:numCache>
            </c:numRef>
          </c:val>
          <c:extLst>
            <c:ext xmlns:c16="http://schemas.microsoft.com/office/drawing/2014/chart" uri="{C3380CC4-5D6E-409C-BE32-E72D297353CC}">
              <c16:uniqueId val="{00000000-6694-482C-987E-F445D9A8F684}"/>
            </c:ext>
          </c:extLst>
        </c:ser>
        <c:ser>
          <c:idx val="1"/>
          <c:order val="1"/>
          <c:tx>
            <c:strRef>
              <c:f>'partie 1 pondération'!$B$27</c:f>
              <c:strCache>
                <c:ptCount val="1"/>
                <c:pt idx="0">
                  <c:v>Press cards holders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'partie 1 pondération'!$C$25:$E$25</c:f>
              <c:strCache>
                <c:ptCount val="3"/>
                <c:pt idx="0">
                  <c:v>Women</c:v>
                </c:pt>
                <c:pt idx="1">
                  <c:v>Men</c:v>
                </c:pt>
                <c:pt idx="2">
                  <c:v>Other</c:v>
                </c:pt>
              </c:strCache>
            </c:strRef>
          </c:cat>
          <c:val>
            <c:numRef>
              <c:f>'partie 1 pondération'!$C$27:$E$27</c:f>
              <c:numCache>
                <c:formatCode>0.00%</c:formatCode>
                <c:ptCount val="3"/>
                <c:pt idx="0">
                  <c:v>0.35466666666666669</c:v>
                </c:pt>
                <c:pt idx="1">
                  <c:v>0.64488888888888884</c:v>
                </c:pt>
                <c:pt idx="2">
                  <c:v>4.4444444444444447E-4</c:v>
                </c:pt>
              </c:numCache>
            </c:numRef>
          </c:val>
          <c:extLst>
            <c:ext xmlns:c16="http://schemas.microsoft.com/office/drawing/2014/chart" uri="{C3380CC4-5D6E-409C-BE32-E72D297353CC}">
              <c16:uniqueId val="{00000001-6694-482C-987E-F445D9A8F684}"/>
            </c:ext>
          </c:extLst>
        </c:ser>
        <c:dLbls>
          <c:showLegendKey val="0"/>
          <c:showVal val="0"/>
          <c:showCatName val="0"/>
          <c:showSerName val="0"/>
          <c:showPercent val="0"/>
          <c:showBubbleSize val="0"/>
        </c:dLbls>
        <c:gapWidth val="219"/>
        <c:overlap val="-27"/>
        <c:axId val="651138944"/>
        <c:axId val="650727616"/>
      </c:barChart>
      <c:catAx>
        <c:axId val="65113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50727616"/>
        <c:crosses val="autoZero"/>
        <c:auto val="1"/>
        <c:lblAlgn val="ctr"/>
        <c:lblOffset val="100"/>
        <c:noMultiLvlLbl val="0"/>
      </c:catAx>
      <c:valAx>
        <c:axId val="65072761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5113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BE" sz="1400" b="0" i="0" baseline="0">
                <a:effectLst/>
              </a:rPr>
              <a:t>The "leaky pipeline" scissors plot for Belgian Journalists  2012-2023</a:t>
            </a:r>
            <a:endParaRPr lang="fr-BE" sz="140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lineChart>
        <c:grouping val="standard"/>
        <c:varyColors val="0"/>
        <c:ser>
          <c:idx val="0"/>
          <c:order val="0"/>
          <c:tx>
            <c:strRef>
              <c:f>'partie 1 pondération'!$B$157</c:f>
              <c:strCache>
                <c:ptCount val="1"/>
                <c:pt idx="0">
                  <c:v>Women 2023</c:v>
                </c:pt>
              </c:strCache>
            </c:strRef>
          </c:tx>
          <c:spPr>
            <a:ln w="28575" cap="rnd">
              <a:solidFill>
                <a:schemeClr val="accent1"/>
              </a:solidFill>
              <a:round/>
            </a:ln>
            <a:effectLst/>
          </c:spPr>
          <c:marker>
            <c:symbol val="none"/>
          </c:marker>
          <c:cat>
            <c:strRef>
              <c:f>'partie 1 pondération'!$C$156:$H$156</c:f>
              <c:strCache>
                <c:ptCount val="6"/>
                <c:pt idx="0">
                  <c:v>Student grudated</c:v>
                </c:pt>
                <c:pt idx="1">
                  <c:v>less than 30 y</c:v>
                </c:pt>
                <c:pt idx="2">
                  <c:v>31 to 40y</c:v>
                </c:pt>
                <c:pt idx="3">
                  <c:v>41 to 50y</c:v>
                </c:pt>
                <c:pt idx="4">
                  <c:v>51 to 60y</c:v>
                </c:pt>
                <c:pt idx="5">
                  <c:v>more than 60y</c:v>
                </c:pt>
              </c:strCache>
            </c:strRef>
          </c:cat>
          <c:val>
            <c:numRef>
              <c:f>'partie 1 pondération'!$C$157:$H$157</c:f>
              <c:numCache>
                <c:formatCode>0.00%</c:formatCode>
                <c:ptCount val="6"/>
                <c:pt idx="0" formatCode="0%">
                  <c:v>0.55000000000000004</c:v>
                </c:pt>
                <c:pt idx="1">
                  <c:v>0.47099999999999997</c:v>
                </c:pt>
                <c:pt idx="2">
                  <c:v>0.42899999999999999</c:v>
                </c:pt>
                <c:pt idx="3">
                  <c:v>0.33300000000000002</c:v>
                </c:pt>
                <c:pt idx="4">
                  <c:v>0.34399999999999997</c:v>
                </c:pt>
                <c:pt idx="5">
                  <c:v>0.21099999999999999</c:v>
                </c:pt>
              </c:numCache>
            </c:numRef>
          </c:val>
          <c:smooth val="0"/>
          <c:extLst>
            <c:ext xmlns:c16="http://schemas.microsoft.com/office/drawing/2014/chart" uri="{C3380CC4-5D6E-409C-BE32-E72D297353CC}">
              <c16:uniqueId val="{00000000-BF05-4614-A6E7-AA1E6E0C55A0}"/>
            </c:ext>
          </c:extLst>
        </c:ser>
        <c:ser>
          <c:idx val="1"/>
          <c:order val="1"/>
          <c:tx>
            <c:strRef>
              <c:f>'partie 1 pondération'!$B$158</c:f>
              <c:strCache>
                <c:ptCount val="1"/>
                <c:pt idx="0">
                  <c:v>Women 2012</c:v>
                </c:pt>
              </c:strCache>
            </c:strRef>
          </c:tx>
          <c:spPr>
            <a:ln w="28575" cap="rnd">
              <a:solidFill>
                <a:schemeClr val="accent1">
                  <a:lumMod val="40000"/>
                  <a:lumOff val="60000"/>
                </a:schemeClr>
              </a:solidFill>
              <a:prstDash val="sysDot"/>
              <a:round/>
            </a:ln>
            <a:effectLst/>
          </c:spPr>
          <c:marker>
            <c:symbol val="none"/>
          </c:marker>
          <c:cat>
            <c:strRef>
              <c:f>'partie 1 pondération'!$C$156:$H$156</c:f>
              <c:strCache>
                <c:ptCount val="6"/>
                <c:pt idx="0">
                  <c:v>Student grudated</c:v>
                </c:pt>
                <c:pt idx="1">
                  <c:v>less than 30 y</c:v>
                </c:pt>
                <c:pt idx="2">
                  <c:v>31 to 40y</c:v>
                </c:pt>
                <c:pt idx="3">
                  <c:v>41 to 50y</c:v>
                </c:pt>
                <c:pt idx="4">
                  <c:v>51 to 60y</c:v>
                </c:pt>
                <c:pt idx="5">
                  <c:v>more than 60y</c:v>
                </c:pt>
              </c:strCache>
            </c:strRef>
          </c:cat>
          <c:val>
            <c:numRef>
              <c:f>'partie 1 pondération'!$C$158:$H$158</c:f>
              <c:numCache>
                <c:formatCode>0.00%</c:formatCode>
                <c:ptCount val="6"/>
                <c:pt idx="1">
                  <c:v>0.498</c:v>
                </c:pt>
                <c:pt idx="2">
                  <c:v>0.35799999999999998</c:v>
                </c:pt>
                <c:pt idx="3">
                  <c:v>0.3</c:v>
                </c:pt>
                <c:pt idx="4">
                  <c:v>0.19</c:v>
                </c:pt>
                <c:pt idx="5">
                  <c:v>0.30499999999999999</c:v>
                </c:pt>
              </c:numCache>
            </c:numRef>
          </c:val>
          <c:smooth val="0"/>
          <c:extLst>
            <c:ext xmlns:c16="http://schemas.microsoft.com/office/drawing/2014/chart" uri="{C3380CC4-5D6E-409C-BE32-E72D297353CC}">
              <c16:uniqueId val="{00000001-BF05-4614-A6E7-AA1E6E0C55A0}"/>
            </c:ext>
          </c:extLst>
        </c:ser>
        <c:ser>
          <c:idx val="2"/>
          <c:order val="2"/>
          <c:tx>
            <c:strRef>
              <c:f>'partie 1 pondération'!$B$159</c:f>
              <c:strCache>
                <c:ptCount val="1"/>
                <c:pt idx="0">
                  <c:v>Men 2023</c:v>
                </c:pt>
              </c:strCache>
            </c:strRef>
          </c:tx>
          <c:spPr>
            <a:ln w="28575" cap="rnd">
              <a:solidFill>
                <a:schemeClr val="accent2"/>
              </a:solidFill>
              <a:round/>
            </a:ln>
            <a:effectLst/>
          </c:spPr>
          <c:marker>
            <c:symbol val="none"/>
          </c:marker>
          <c:dLbls>
            <c:dLbl>
              <c:idx val="1"/>
              <c:layout>
                <c:manualLayout>
                  <c:x val="-6.6886137844373222E-2"/>
                  <c:y val="-2.74053072307572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1C1-458F-AFA2-3E658831F158}"/>
                </c:ext>
              </c:extLst>
            </c:dLbl>
            <c:dLbl>
              <c:idx val="2"/>
              <c:layout>
                <c:manualLayout>
                  <c:x val="-1.0846400731519983E-2"/>
                  <c:y val="6.090068273501553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1C1-458F-AFA2-3E658831F158}"/>
                </c:ext>
              </c:extLst>
            </c:dLbl>
            <c:dLbl>
              <c:idx val="3"/>
              <c:layout>
                <c:manualLayout>
                  <c:x val="-2.530826837354656E-2"/>
                  <c:y val="3.65404096410096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C1-458F-AFA2-3E658831F15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'partie 1 pondération'!$C$156:$H$156</c:f>
              <c:strCache>
                <c:ptCount val="6"/>
                <c:pt idx="0">
                  <c:v>Student grudated</c:v>
                </c:pt>
                <c:pt idx="1">
                  <c:v>less than 30 y</c:v>
                </c:pt>
                <c:pt idx="2">
                  <c:v>31 to 40y</c:v>
                </c:pt>
                <c:pt idx="3">
                  <c:v>41 to 50y</c:v>
                </c:pt>
                <c:pt idx="4">
                  <c:v>51 to 60y</c:v>
                </c:pt>
                <c:pt idx="5">
                  <c:v>more than 60y</c:v>
                </c:pt>
              </c:strCache>
            </c:strRef>
          </c:cat>
          <c:val>
            <c:numRef>
              <c:f>'partie 1 pondération'!$C$159:$H$159</c:f>
              <c:numCache>
                <c:formatCode>0.00%</c:formatCode>
                <c:ptCount val="6"/>
                <c:pt idx="0" formatCode="0%">
                  <c:v>0.45</c:v>
                </c:pt>
                <c:pt idx="1">
                  <c:v>0.52900000000000003</c:v>
                </c:pt>
                <c:pt idx="2">
                  <c:v>0.57099999999999995</c:v>
                </c:pt>
                <c:pt idx="3">
                  <c:v>0.66700000000000004</c:v>
                </c:pt>
                <c:pt idx="4">
                  <c:v>0.65600000000000003</c:v>
                </c:pt>
                <c:pt idx="5">
                  <c:v>0.78900000000000003</c:v>
                </c:pt>
              </c:numCache>
            </c:numRef>
          </c:val>
          <c:smooth val="0"/>
          <c:extLst>
            <c:ext xmlns:c16="http://schemas.microsoft.com/office/drawing/2014/chart" uri="{C3380CC4-5D6E-409C-BE32-E72D297353CC}">
              <c16:uniqueId val="{00000002-BF05-4614-A6E7-AA1E6E0C55A0}"/>
            </c:ext>
          </c:extLst>
        </c:ser>
        <c:ser>
          <c:idx val="3"/>
          <c:order val="3"/>
          <c:tx>
            <c:strRef>
              <c:f>'partie 1 pondération'!$B$160</c:f>
              <c:strCache>
                <c:ptCount val="1"/>
                <c:pt idx="0">
                  <c:v>Men 2012</c:v>
                </c:pt>
              </c:strCache>
            </c:strRef>
          </c:tx>
          <c:spPr>
            <a:ln w="28575" cap="rnd">
              <a:solidFill>
                <a:schemeClr val="accent2">
                  <a:lumMod val="60000"/>
                  <a:lumOff val="40000"/>
                </a:schemeClr>
              </a:solidFill>
              <a:prstDash val="sysDot"/>
              <a:round/>
            </a:ln>
            <a:effectLst/>
          </c:spPr>
          <c:marker>
            <c:symbol val="none"/>
          </c:marker>
          <c:cat>
            <c:strRef>
              <c:f>'partie 1 pondération'!$C$156:$H$156</c:f>
              <c:strCache>
                <c:ptCount val="6"/>
                <c:pt idx="0">
                  <c:v>Student grudated</c:v>
                </c:pt>
                <c:pt idx="1">
                  <c:v>less than 30 y</c:v>
                </c:pt>
                <c:pt idx="2">
                  <c:v>31 to 40y</c:v>
                </c:pt>
                <c:pt idx="3">
                  <c:v>41 to 50y</c:v>
                </c:pt>
                <c:pt idx="4">
                  <c:v>51 to 60y</c:v>
                </c:pt>
                <c:pt idx="5">
                  <c:v>more than 60y</c:v>
                </c:pt>
              </c:strCache>
            </c:strRef>
          </c:cat>
          <c:val>
            <c:numRef>
              <c:f>'partie 1 pondération'!$C$160:$H$160</c:f>
              <c:numCache>
                <c:formatCode>0.00%</c:formatCode>
                <c:ptCount val="6"/>
                <c:pt idx="1">
                  <c:v>0.502</c:v>
                </c:pt>
                <c:pt idx="2">
                  <c:v>0.64200000000000002</c:v>
                </c:pt>
                <c:pt idx="3">
                  <c:v>0.7</c:v>
                </c:pt>
                <c:pt idx="4">
                  <c:v>0.81</c:v>
                </c:pt>
                <c:pt idx="5">
                  <c:v>0.69499999999999995</c:v>
                </c:pt>
              </c:numCache>
            </c:numRef>
          </c:val>
          <c:smooth val="0"/>
          <c:extLst>
            <c:ext xmlns:c16="http://schemas.microsoft.com/office/drawing/2014/chart" uri="{C3380CC4-5D6E-409C-BE32-E72D297353CC}">
              <c16:uniqueId val="{00000003-BF05-4614-A6E7-AA1E6E0C55A0}"/>
            </c:ext>
          </c:extLst>
        </c:ser>
        <c:dLbls>
          <c:showLegendKey val="0"/>
          <c:showVal val="0"/>
          <c:showCatName val="0"/>
          <c:showSerName val="0"/>
          <c:showPercent val="0"/>
          <c:showBubbleSize val="0"/>
        </c:dLbls>
        <c:smooth val="0"/>
        <c:axId val="762926336"/>
        <c:axId val="762926664"/>
      </c:lineChart>
      <c:catAx>
        <c:axId val="762926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762926664"/>
        <c:crosses val="autoZero"/>
        <c:auto val="1"/>
        <c:lblAlgn val="ctr"/>
        <c:lblOffset val="100"/>
        <c:noMultiLvlLbl val="0"/>
      </c:catAx>
      <c:valAx>
        <c:axId val="762926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76292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GB" sz="1800" b="1" noProof="0" dirty="0"/>
              <a:t>Diversity of origin in Belgium, French-speaking Belgium, Brussels'</a:t>
            </a:r>
            <a:r>
              <a:rPr lang="en-GB" sz="1800" b="1" baseline="0" noProof="0" dirty="0"/>
              <a:t> population and among  French-speaking journalists in 2012 and 2023</a:t>
            </a:r>
            <a:endParaRPr lang="en-GB" sz="1800" b="1" noProof="0" dirty="0"/>
          </a:p>
        </c:rich>
      </c:tx>
      <c:layout>
        <c:manualLayout>
          <c:xMode val="edge"/>
          <c:yMode val="edge"/>
          <c:x val="0.13446356478167501"/>
          <c:y val="1.3998246361420393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percentStacked"/>
        <c:varyColors val="0"/>
        <c:ser>
          <c:idx val="0"/>
          <c:order val="0"/>
          <c:tx>
            <c:strRef>
              <c:f>'nationalité 3'!$B$46</c:f>
              <c:strCache>
                <c:ptCount val="1"/>
                <c:pt idx="0">
                  <c:v>Belgians from Belgian origin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'nationalité 3'!$A$47:$A$57</c:f>
              <c:strCache>
                <c:ptCount val="11"/>
                <c:pt idx="0">
                  <c:v>Journalists in 2023</c:v>
                </c:pt>
                <c:pt idx="1">
                  <c:v>Journalists in 2012</c:v>
                </c:pt>
                <c:pt idx="3">
                  <c:v>Belgium in 2023</c:v>
                </c:pt>
                <c:pt idx="4">
                  <c:v>Belgium in 2012</c:v>
                </c:pt>
                <c:pt idx="6">
                  <c:v>Brussels in 2023</c:v>
                </c:pt>
                <c:pt idx="7">
                  <c:v>Wallonia in 2023</c:v>
                </c:pt>
                <c:pt idx="9">
                  <c:v>French-speaking Belgium (Brussels + Wallonia) in 2023</c:v>
                </c:pt>
                <c:pt idx="10">
                  <c:v>French-speaking Belgium (Brussels + Wallonia) in 2012</c:v>
                </c:pt>
              </c:strCache>
            </c:strRef>
          </c:cat>
          <c:val>
            <c:numRef>
              <c:f>'nationalité 3'!$B$47:$B$57</c:f>
              <c:numCache>
                <c:formatCode>0.00%</c:formatCode>
                <c:ptCount val="11"/>
                <c:pt idx="0">
                  <c:v>0.81899999999999995</c:v>
                </c:pt>
                <c:pt idx="1">
                  <c:v>0.83399999999999996</c:v>
                </c:pt>
                <c:pt idx="3" formatCode="0.0%">
                  <c:v>0.655273575499568</c:v>
                </c:pt>
                <c:pt idx="4" formatCode="0.0%">
                  <c:v>0.73442526188053803</c:v>
                </c:pt>
                <c:pt idx="6" formatCode="0.0%">
                  <c:v>0.23354563216307128</c:v>
                </c:pt>
                <c:pt idx="7" formatCode="0.0%">
                  <c:v>0.64713824925473473</c:v>
                </c:pt>
                <c:pt idx="9" formatCode="0.0%">
                  <c:v>0.54285897110354986</c:v>
                </c:pt>
                <c:pt idx="10" formatCode="0.0%">
                  <c:v>0.61348681577645958</c:v>
                </c:pt>
              </c:numCache>
            </c:numRef>
          </c:val>
          <c:extLst>
            <c:ext xmlns:c16="http://schemas.microsoft.com/office/drawing/2014/chart" uri="{C3380CC4-5D6E-409C-BE32-E72D297353CC}">
              <c16:uniqueId val="{00000000-6FF6-4556-9247-830337A30871}"/>
            </c:ext>
          </c:extLst>
        </c:ser>
        <c:ser>
          <c:idx val="1"/>
          <c:order val="1"/>
          <c:tx>
            <c:strRef>
              <c:f>'nationalité 3'!$C$46</c:f>
              <c:strCache>
                <c:ptCount val="1"/>
                <c:pt idx="0">
                  <c:v>Belgians with foreign origins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'nationalité 3'!$A$47:$A$57</c:f>
              <c:strCache>
                <c:ptCount val="11"/>
                <c:pt idx="0">
                  <c:v>Journalists in 2023</c:v>
                </c:pt>
                <c:pt idx="1">
                  <c:v>Journalists in 2012</c:v>
                </c:pt>
                <c:pt idx="3">
                  <c:v>Belgium in 2023</c:v>
                </c:pt>
                <c:pt idx="4">
                  <c:v>Belgium in 2012</c:v>
                </c:pt>
                <c:pt idx="6">
                  <c:v>Brussels in 2023</c:v>
                </c:pt>
                <c:pt idx="7">
                  <c:v>Wallonia in 2023</c:v>
                </c:pt>
                <c:pt idx="9">
                  <c:v>French-speaking Belgium (Brussels + Wallonia) in 2023</c:v>
                </c:pt>
                <c:pt idx="10">
                  <c:v>French-speaking Belgium (Brussels + Wallonia) in 2012</c:v>
                </c:pt>
              </c:strCache>
            </c:strRef>
          </c:cat>
          <c:val>
            <c:numRef>
              <c:f>'nationalité 3'!$C$47:$C$57</c:f>
              <c:numCache>
                <c:formatCode>0.00%</c:formatCode>
                <c:ptCount val="11"/>
                <c:pt idx="0">
                  <c:v>9.5000000000000001E-2</c:v>
                </c:pt>
                <c:pt idx="1">
                  <c:v>0.111</c:v>
                </c:pt>
                <c:pt idx="3" formatCode="0.0%">
                  <c:v>0.21023056352706809</c:v>
                </c:pt>
                <c:pt idx="4" formatCode="0.0%">
                  <c:v>0.1596423796125172</c:v>
                </c:pt>
                <c:pt idx="6" formatCode="0.0%">
                  <c:v>0.39732672669043445</c:v>
                </c:pt>
                <c:pt idx="7" formatCode="0.0%">
                  <c:v>0.24404609440253153</c:v>
                </c:pt>
                <c:pt idx="9" formatCode="0.0%">
                  <c:v>0.28269280381900358</c:v>
                </c:pt>
                <c:pt idx="10" formatCode="0.0%">
                  <c:v>0.23376248056906207</c:v>
                </c:pt>
              </c:numCache>
            </c:numRef>
          </c:val>
          <c:extLst>
            <c:ext xmlns:c16="http://schemas.microsoft.com/office/drawing/2014/chart" uri="{C3380CC4-5D6E-409C-BE32-E72D297353CC}">
              <c16:uniqueId val="{00000001-6FF6-4556-9247-830337A30871}"/>
            </c:ext>
          </c:extLst>
        </c:ser>
        <c:ser>
          <c:idx val="2"/>
          <c:order val="2"/>
          <c:tx>
            <c:strRef>
              <c:f>'nationalité 3'!$D$46</c:f>
              <c:strCache>
                <c:ptCount val="1"/>
                <c:pt idx="0">
                  <c:v>non-Belgians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'nationalité 3'!$A$47:$A$57</c:f>
              <c:strCache>
                <c:ptCount val="11"/>
                <c:pt idx="0">
                  <c:v>Journalists in 2023</c:v>
                </c:pt>
                <c:pt idx="1">
                  <c:v>Journalists in 2012</c:v>
                </c:pt>
                <c:pt idx="3">
                  <c:v>Belgium in 2023</c:v>
                </c:pt>
                <c:pt idx="4">
                  <c:v>Belgium in 2012</c:v>
                </c:pt>
                <c:pt idx="6">
                  <c:v>Brussels in 2023</c:v>
                </c:pt>
                <c:pt idx="7">
                  <c:v>Wallonia in 2023</c:v>
                </c:pt>
                <c:pt idx="9">
                  <c:v>French-speaking Belgium (Brussels + Wallonia) in 2023</c:v>
                </c:pt>
                <c:pt idx="10">
                  <c:v>French-speaking Belgium (Brussels + Wallonia) in 2012</c:v>
                </c:pt>
              </c:strCache>
            </c:strRef>
          </c:cat>
          <c:val>
            <c:numRef>
              <c:f>'nationalité 3'!$D$47:$D$57</c:f>
              <c:numCache>
                <c:formatCode>0.00%</c:formatCode>
                <c:ptCount val="11"/>
                <c:pt idx="0">
                  <c:v>8.5999999999999993E-2</c:v>
                </c:pt>
                <c:pt idx="1">
                  <c:v>5.5E-2</c:v>
                </c:pt>
                <c:pt idx="3" formatCode="0.0%">
                  <c:v>0.13449586097336391</c:v>
                </c:pt>
                <c:pt idx="4" formatCode="0.0%">
                  <c:v>0.10593235850694475</c:v>
                </c:pt>
                <c:pt idx="6" formatCode="0.0%">
                  <c:v>0.36912764114649427</c:v>
                </c:pt>
                <c:pt idx="7" formatCode="0.0%">
                  <c:v>0.10881565634273375</c:v>
                </c:pt>
                <c:pt idx="9" formatCode="0.0%">
                  <c:v>0.17444822507744656</c:v>
                </c:pt>
                <c:pt idx="10" formatCode="0.0%">
                  <c:v>0.15275070365447838</c:v>
                </c:pt>
              </c:numCache>
            </c:numRef>
          </c:val>
          <c:extLst>
            <c:ext xmlns:c16="http://schemas.microsoft.com/office/drawing/2014/chart" uri="{C3380CC4-5D6E-409C-BE32-E72D297353CC}">
              <c16:uniqueId val="{00000002-6FF6-4556-9247-830337A30871}"/>
            </c:ext>
          </c:extLst>
        </c:ser>
        <c:dLbls>
          <c:showLegendKey val="0"/>
          <c:showVal val="0"/>
          <c:showCatName val="0"/>
          <c:showSerName val="0"/>
          <c:showPercent val="0"/>
          <c:showBubbleSize val="0"/>
        </c:dLbls>
        <c:gapWidth val="150"/>
        <c:overlap val="100"/>
        <c:axId val="732928064"/>
        <c:axId val="732927736"/>
      </c:barChart>
      <c:catAx>
        <c:axId val="7329280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fr-FR"/>
          </a:p>
        </c:txPr>
        <c:crossAx val="732927736"/>
        <c:crosses val="autoZero"/>
        <c:auto val="1"/>
        <c:lblAlgn val="ctr"/>
        <c:lblOffset val="100"/>
        <c:noMultiLvlLbl val="0"/>
      </c:catAx>
      <c:valAx>
        <c:axId val="73292773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73292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fr-BE" dirty="0"/>
              <a:t>Share of </a:t>
            </a:r>
            <a:r>
              <a:rPr lang="fr-BE" dirty="0" err="1"/>
              <a:t>Belgians</a:t>
            </a:r>
            <a:r>
              <a:rPr lang="fr-BE" dirty="0"/>
              <a:t> from </a:t>
            </a:r>
            <a:r>
              <a:rPr lang="fr-BE" dirty="0" err="1"/>
              <a:t>Belgian</a:t>
            </a:r>
            <a:r>
              <a:rPr lang="fr-BE" dirty="0"/>
              <a:t> </a:t>
            </a:r>
            <a:r>
              <a:rPr lang="fr-BE" dirty="0" err="1"/>
              <a:t>origin</a:t>
            </a:r>
            <a:endParaRPr lang="fr-BE" dirty="0"/>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tx>
            <c:strRef>
              <c:f>'nationalité 3'!$I$59</c:f>
              <c:strCache>
                <c:ptCount val="1"/>
                <c:pt idx="0">
                  <c:v>In the population</c:v>
                </c:pt>
              </c:strCache>
            </c:strRef>
          </c:tx>
          <c:spPr>
            <a:solidFill>
              <a:schemeClr val="accent1"/>
            </a:solidFill>
            <a:ln>
              <a:noFill/>
            </a:ln>
            <a:effectLst/>
          </c:spPr>
          <c:invertIfNegative val="0"/>
          <c:dLbls>
            <c:dLbl>
              <c:idx val="0"/>
              <c:layout>
                <c:manualLayout>
                  <c:x val="-0.57874234835837512"/>
                  <c:y val="-8.5111984900412207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597-4DC1-8960-8B522F424FE9}"/>
                </c:ext>
              </c:extLst>
            </c:dLbl>
            <c:dLbl>
              <c:idx val="1"/>
              <c:layout>
                <c:manualLayout>
                  <c:x val="-0.51474680022259334"/>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597-4DC1-8960-8B522F424FE9}"/>
                </c:ext>
              </c:extLst>
            </c:dLbl>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'nationalité 3'!$H$60:$H$61</c:f>
              <c:numCache>
                <c:formatCode>General</c:formatCode>
                <c:ptCount val="2"/>
                <c:pt idx="0">
                  <c:v>2012</c:v>
                </c:pt>
                <c:pt idx="1">
                  <c:v>2023</c:v>
                </c:pt>
              </c:numCache>
            </c:numRef>
          </c:cat>
          <c:val>
            <c:numRef>
              <c:f>'nationalité 3'!$I$60:$I$61</c:f>
              <c:numCache>
                <c:formatCode>0.0%</c:formatCode>
                <c:ptCount val="2"/>
                <c:pt idx="0">
                  <c:v>0.61348681577645958</c:v>
                </c:pt>
                <c:pt idx="1">
                  <c:v>0.54285897110354986</c:v>
                </c:pt>
              </c:numCache>
            </c:numRef>
          </c:val>
          <c:extLst>
            <c:ext xmlns:c16="http://schemas.microsoft.com/office/drawing/2014/chart" uri="{C3380CC4-5D6E-409C-BE32-E72D297353CC}">
              <c16:uniqueId val="{00000002-A597-4DC1-8960-8B522F424FE9}"/>
            </c:ext>
          </c:extLst>
        </c:ser>
        <c:ser>
          <c:idx val="1"/>
          <c:order val="1"/>
          <c:tx>
            <c:strRef>
              <c:f>'nationalité 3'!$J$59</c:f>
              <c:strCache>
                <c:ptCount val="1"/>
                <c:pt idx="0">
                  <c:v>Amongst journalists</c:v>
                </c:pt>
              </c:strCache>
            </c:strRef>
          </c:tx>
          <c:spPr>
            <a:solidFill>
              <a:schemeClr val="accent2"/>
            </a:solidFill>
            <a:ln>
              <a:noFill/>
            </a:ln>
            <a:effectLst/>
          </c:spPr>
          <c:invertIfNegative val="0"/>
          <c:dLbls>
            <c:dLbl>
              <c:idx val="0"/>
              <c:layout>
                <c:manualLayout>
                  <c:x val="-0.70116861435726208"/>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597-4DC1-8960-8B522F424FE9}"/>
                </c:ext>
              </c:extLst>
            </c:dLbl>
            <c:dLbl>
              <c:idx val="1"/>
              <c:layout>
                <c:manualLayout>
                  <c:x val="-0.67890929326655547"/>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597-4DC1-8960-8B522F424FE9}"/>
                </c:ext>
              </c:extLst>
            </c:dLbl>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'nationalité 3'!$H$60:$H$61</c:f>
              <c:numCache>
                <c:formatCode>General</c:formatCode>
                <c:ptCount val="2"/>
                <c:pt idx="0">
                  <c:v>2012</c:v>
                </c:pt>
                <c:pt idx="1">
                  <c:v>2023</c:v>
                </c:pt>
              </c:numCache>
            </c:numRef>
          </c:cat>
          <c:val>
            <c:numRef>
              <c:f>'nationalité 3'!$J$60:$J$61</c:f>
              <c:numCache>
                <c:formatCode>0.0%</c:formatCode>
                <c:ptCount val="2"/>
                <c:pt idx="0" formatCode="0.00%">
                  <c:v>0.83399999999999996</c:v>
                </c:pt>
                <c:pt idx="1">
                  <c:v>0.81899999999999995</c:v>
                </c:pt>
              </c:numCache>
            </c:numRef>
          </c:val>
          <c:extLst>
            <c:ext xmlns:c16="http://schemas.microsoft.com/office/drawing/2014/chart" uri="{C3380CC4-5D6E-409C-BE32-E72D297353CC}">
              <c16:uniqueId val="{00000005-A597-4DC1-8960-8B522F424FE9}"/>
            </c:ext>
          </c:extLst>
        </c:ser>
        <c:dLbls>
          <c:showLegendKey val="0"/>
          <c:showVal val="0"/>
          <c:showCatName val="0"/>
          <c:showSerName val="0"/>
          <c:showPercent val="0"/>
          <c:showBubbleSize val="0"/>
        </c:dLbls>
        <c:gapWidth val="219"/>
        <c:axId val="601693968"/>
        <c:axId val="601692328"/>
      </c:barChart>
      <c:catAx>
        <c:axId val="6016939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601692328"/>
        <c:crosses val="autoZero"/>
        <c:auto val="1"/>
        <c:lblAlgn val="ctr"/>
        <c:lblOffset val="100"/>
        <c:noMultiLvlLbl val="0"/>
      </c:catAx>
      <c:valAx>
        <c:axId val="601692328"/>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crossAx val="60169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sz="1600"/>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4F8BC0-8864-4F70-9680-3FAA1B2EA30B}" type="doc">
      <dgm:prSet loTypeId="urn:microsoft.com/office/officeart/2005/8/layout/pyramid4" loCatId="pyramid" qsTypeId="urn:microsoft.com/office/officeart/2005/8/quickstyle/simple1" qsCatId="simple" csTypeId="urn:microsoft.com/office/officeart/2005/8/colors/colorful1" csCatId="colorful" phldr="1"/>
      <dgm:spPr/>
      <dgm:t>
        <a:bodyPr/>
        <a:lstStyle/>
        <a:p>
          <a:endParaRPr lang="fr-BE"/>
        </a:p>
      </dgm:t>
    </dgm:pt>
    <dgm:pt modelId="{B06C31A3-CDF0-458C-8A13-E383F3159EB9}">
      <dgm:prSet phldrT="[Texte]"/>
      <dgm:spPr/>
      <dgm:t>
        <a:bodyPr/>
        <a:lstStyle/>
        <a:p>
          <a:r>
            <a:rPr lang="fr-BE" dirty="0"/>
            <a:t>Media </a:t>
          </a:r>
          <a:r>
            <a:rPr lang="fr-BE" dirty="0" err="1"/>
            <a:t>pluralism</a:t>
          </a:r>
          <a:endParaRPr lang="fr-BE" dirty="0"/>
        </a:p>
      </dgm:t>
    </dgm:pt>
    <dgm:pt modelId="{481E8549-64F9-4F02-98D2-E7FD6CEEFA55}" type="parTrans" cxnId="{016A0438-A9A5-4599-A656-12D8914F3148}">
      <dgm:prSet/>
      <dgm:spPr/>
      <dgm:t>
        <a:bodyPr/>
        <a:lstStyle/>
        <a:p>
          <a:endParaRPr lang="fr-BE"/>
        </a:p>
      </dgm:t>
    </dgm:pt>
    <dgm:pt modelId="{C999FBF0-CED7-4453-A798-C91AFB3E5FFC}" type="sibTrans" cxnId="{016A0438-A9A5-4599-A656-12D8914F3148}">
      <dgm:prSet/>
      <dgm:spPr/>
      <dgm:t>
        <a:bodyPr/>
        <a:lstStyle/>
        <a:p>
          <a:endParaRPr lang="fr-BE"/>
        </a:p>
      </dgm:t>
    </dgm:pt>
    <dgm:pt modelId="{15EB7D66-41B4-4D04-8EB4-4795897F12E7}">
      <dgm:prSet phldrT="[Texte]"/>
      <dgm:spPr/>
      <dgm:t>
        <a:bodyPr/>
        <a:lstStyle/>
        <a:p>
          <a:r>
            <a:rPr lang="fr-BE" dirty="0"/>
            <a:t>Content </a:t>
          </a:r>
          <a:r>
            <a:rPr lang="fr-BE" dirty="0" err="1"/>
            <a:t>diversity</a:t>
          </a:r>
          <a:endParaRPr lang="fr-BE" dirty="0"/>
        </a:p>
      </dgm:t>
    </dgm:pt>
    <dgm:pt modelId="{03B9187B-4663-4CA7-8194-72E6DD18F13B}" type="parTrans" cxnId="{0A0F539E-B74D-4D28-A19F-C8F17E992ABB}">
      <dgm:prSet/>
      <dgm:spPr/>
      <dgm:t>
        <a:bodyPr/>
        <a:lstStyle/>
        <a:p>
          <a:endParaRPr lang="fr-BE"/>
        </a:p>
      </dgm:t>
    </dgm:pt>
    <dgm:pt modelId="{C8AFF65C-E83E-4321-85FB-B549A7B92452}" type="sibTrans" cxnId="{0A0F539E-B74D-4D28-A19F-C8F17E992ABB}">
      <dgm:prSet/>
      <dgm:spPr/>
      <dgm:t>
        <a:bodyPr/>
        <a:lstStyle/>
        <a:p>
          <a:endParaRPr lang="fr-BE"/>
        </a:p>
      </dgm:t>
    </dgm:pt>
    <dgm:pt modelId="{F6615CE8-DABA-4A5B-A0EC-7B714F512444}">
      <dgm:prSet phldrT="[Texte]"/>
      <dgm:spPr/>
      <dgm:t>
        <a:bodyPr/>
        <a:lstStyle/>
        <a:p>
          <a:r>
            <a:rPr lang="fr-BE" b="1" dirty="0">
              <a:solidFill>
                <a:schemeClr val="tx1">
                  <a:lumMod val="95000"/>
                  <a:lumOff val="5000"/>
                </a:schemeClr>
              </a:solidFill>
            </a:rPr>
            <a:t>News-</a:t>
          </a:r>
          <a:r>
            <a:rPr lang="fr-BE" b="1" dirty="0" err="1">
              <a:solidFill>
                <a:schemeClr val="tx1">
                  <a:lumMod val="95000"/>
                  <a:lumOff val="5000"/>
                </a:schemeClr>
              </a:solidFill>
            </a:rPr>
            <a:t>diversity</a:t>
          </a:r>
          <a:endParaRPr lang="fr-BE" b="1" dirty="0">
            <a:solidFill>
              <a:schemeClr val="tx1">
                <a:lumMod val="95000"/>
                <a:lumOff val="5000"/>
              </a:schemeClr>
            </a:solidFill>
          </a:endParaRPr>
        </a:p>
      </dgm:t>
    </dgm:pt>
    <dgm:pt modelId="{FCCB557E-7DFB-45AB-B2E6-D28ED3A3664C}" type="parTrans" cxnId="{61E003BF-310E-4A8E-B112-1F6DF396DF09}">
      <dgm:prSet/>
      <dgm:spPr/>
      <dgm:t>
        <a:bodyPr/>
        <a:lstStyle/>
        <a:p>
          <a:endParaRPr lang="fr-BE"/>
        </a:p>
      </dgm:t>
    </dgm:pt>
    <dgm:pt modelId="{60DA050D-9EB8-4BFC-862F-5557066F0D34}" type="sibTrans" cxnId="{61E003BF-310E-4A8E-B112-1F6DF396DF09}">
      <dgm:prSet/>
      <dgm:spPr/>
      <dgm:t>
        <a:bodyPr/>
        <a:lstStyle/>
        <a:p>
          <a:endParaRPr lang="fr-BE"/>
        </a:p>
      </dgm:t>
    </dgm:pt>
    <dgm:pt modelId="{F1C59C3F-E2E3-4630-A6DD-492FA05117BB}">
      <dgm:prSet phldrT="[Texte]"/>
      <dgm:spPr/>
      <dgm:t>
        <a:bodyPr/>
        <a:lstStyle/>
        <a:p>
          <a:r>
            <a:rPr lang="fr-BE" dirty="0"/>
            <a:t>Diversity in the </a:t>
          </a:r>
          <a:r>
            <a:rPr lang="fr-BE" dirty="0" err="1"/>
            <a:t>newsroom</a:t>
          </a:r>
          <a:endParaRPr lang="fr-BE" dirty="0"/>
        </a:p>
      </dgm:t>
    </dgm:pt>
    <dgm:pt modelId="{E6D248B4-CFA8-409B-A7A8-A3DADF138CEF}" type="parTrans" cxnId="{D67992C5-E571-4ED3-83F6-D05B1F7B7EAB}">
      <dgm:prSet/>
      <dgm:spPr/>
      <dgm:t>
        <a:bodyPr/>
        <a:lstStyle/>
        <a:p>
          <a:endParaRPr lang="fr-BE"/>
        </a:p>
      </dgm:t>
    </dgm:pt>
    <dgm:pt modelId="{64C61013-D5CA-4349-A3D6-F187BBE9E4ED}" type="sibTrans" cxnId="{D67992C5-E571-4ED3-83F6-D05B1F7B7EAB}">
      <dgm:prSet/>
      <dgm:spPr/>
      <dgm:t>
        <a:bodyPr/>
        <a:lstStyle/>
        <a:p>
          <a:endParaRPr lang="fr-BE"/>
        </a:p>
      </dgm:t>
    </dgm:pt>
    <dgm:pt modelId="{87CE7783-49F7-48B1-B26C-4564B2B9770D}" type="pres">
      <dgm:prSet presAssocID="{284F8BC0-8864-4F70-9680-3FAA1B2EA30B}" presName="compositeShape" presStyleCnt="0">
        <dgm:presLayoutVars>
          <dgm:chMax val="9"/>
          <dgm:dir/>
          <dgm:resizeHandles val="exact"/>
        </dgm:presLayoutVars>
      </dgm:prSet>
      <dgm:spPr/>
    </dgm:pt>
    <dgm:pt modelId="{C6111320-A214-479B-9E14-439E41856A58}" type="pres">
      <dgm:prSet presAssocID="{284F8BC0-8864-4F70-9680-3FAA1B2EA30B}" presName="triangle1" presStyleLbl="node1" presStyleIdx="0" presStyleCnt="4" custLinFactNeighborX="433">
        <dgm:presLayoutVars>
          <dgm:bulletEnabled val="1"/>
        </dgm:presLayoutVars>
      </dgm:prSet>
      <dgm:spPr/>
    </dgm:pt>
    <dgm:pt modelId="{B8EF2EA0-C197-4814-B88C-01100362E29B}" type="pres">
      <dgm:prSet presAssocID="{284F8BC0-8864-4F70-9680-3FAA1B2EA30B}" presName="triangle2" presStyleLbl="node1" presStyleIdx="1" presStyleCnt="4">
        <dgm:presLayoutVars>
          <dgm:bulletEnabled val="1"/>
        </dgm:presLayoutVars>
      </dgm:prSet>
      <dgm:spPr/>
    </dgm:pt>
    <dgm:pt modelId="{45A72068-E8B8-4BB8-A0B2-C55444601D3E}" type="pres">
      <dgm:prSet presAssocID="{284F8BC0-8864-4F70-9680-3FAA1B2EA30B}" presName="triangle3" presStyleLbl="node1" presStyleIdx="2" presStyleCnt="4">
        <dgm:presLayoutVars>
          <dgm:bulletEnabled val="1"/>
        </dgm:presLayoutVars>
      </dgm:prSet>
      <dgm:spPr/>
    </dgm:pt>
    <dgm:pt modelId="{DAFA4A4E-DE3A-40DC-A455-309FA42586CB}" type="pres">
      <dgm:prSet presAssocID="{284F8BC0-8864-4F70-9680-3FAA1B2EA30B}" presName="triangle4" presStyleLbl="node1" presStyleIdx="3" presStyleCnt="4">
        <dgm:presLayoutVars>
          <dgm:bulletEnabled val="1"/>
        </dgm:presLayoutVars>
      </dgm:prSet>
      <dgm:spPr/>
    </dgm:pt>
  </dgm:ptLst>
  <dgm:cxnLst>
    <dgm:cxn modelId="{016A0438-A9A5-4599-A656-12D8914F3148}" srcId="{284F8BC0-8864-4F70-9680-3FAA1B2EA30B}" destId="{B06C31A3-CDF0-458C-8A13-E383F3159EB9}" srcOrd="0" destOrd="0" parTransId="{481E8549-64F9-4F02-98D2-E7FD6CEEFA55}" sibTransId="{C999FBF0-CED7-4453-A798-C91AFB3E5FFC}"/>
    <dgm:cxn modelId="{3F787D66-2A38-4358-8FD2-A99B31E78CE5}" type="presOf" srcId="{15EB7D66-41B4-4D04-8EB4-4795897F12E7}" destId="{B8EF2EA0-C197-4814-B88C-01100362E29B}" srcOrd="0" destOrd="0" presId="urn:microsoft.com/office/officeart/2005/8/layout/pyramid4"/>
    <dgm:cxn modelId="{0A0F539E-B74D-4D28-A19F-C8F17E992ABB}" srcId="{284F8BC0-8864-4F70-9680-3FAA1B2EA30B}" destId="{15EB7D66-41B4-4D04-8EB4-4795897F12E7}" srcOrd="1" destOrd="0" parTransId="{03B9187B-4663-4CA7-8194-72E6DD18F13B}" sibTransId="{C8AFF65C-E83E-4321-85FB-B549A7B92452}"/>
    <dgm:cxn modelId="{0180CCAB-2AA6-46B7-BC75-CCCA5CB0EBFE}" type="presOf" srcId="{F1C59C3F-E2E3-4630-A6DD-492FA05117BB}" destId="{DAFA4A4E-DE3A-40DC-A455-309FA42586CB}" srcOrd="0" destOrd="0" presId="urn:microsoft.com/office/officeart/2005/8/layout/pyramid4"/>
    <dgm:cxn modelId="{D2F718B5-69E4-434D-8A44-2F6F782D06FB}" type="presOf" srcId="{F6615CE8-DABA-4A5B-A0EC-7B714F512444}" destId="{45A72068-E8B8-4BB8-A0B2-C55444601D3E}" srcOrd="0" destOrd="0" presId="urn:microsoft.com/office/officeart/2005/8/layout/pyramid4"/>
    <dgm:cxn modelId="{066939BA-70B9-4FDA-915E-195C48238D5E}" type="presOf" srcId="{B06C31A3-CDF0-458C-8A13-E383F3159EB9}" destId="{C6111320-A214-479B-9E14-439E41856A58}" srcOrd="0" destOrd="0" presId="urn:microsoft.com/office/officeart/2005/8/layout/pyramid4"/>
    <dgm:cxn modelId="{61E003BF-310E-4A8E-B112-1F6DF396DF09}" srcId="{284F8BC0-8864-4F70-9680-3FAA1B2EA30B}" destId="{F6615CE8-DABA-4A5B-A0EC-7B714F512444}" srcOrd="2" destOrd="0" parTransId="{FCCB557E-7DFB-45AB-B2E6-D28ED3A3664C}" sibTransId="{60DA050D-9EB8-4BFC-862F-5557066F0D34}"/>
    <dgm:cxn modelId="{D67992C5-E571-4ED3-83F6-D05B1F7B7EAB}" srcId="{284F8BC0-8864-4F70-9680-3FAA1B2EA30B}" destId="{F1C59C3F-E2E3-4630-A6DD-492FA05117BB}" srcOrd="3" destOrd="0" parTransId="{E6D248B4-CFA8-409B-A7A8-A3DADF138CEF}" sibTransId="{64C61013-D5CA-4349-A3D6-F187BBE9E4ED}"/>
    <dgm:cxn modelId="{C202C8E8-D22A-43FE-A022-F21F0DE2F4FB}" type="presOf" srcId="{284F8BC0-8864-4F70-9680-3FAA1B2EA30B}" destId="{87CE7783-49F7-48B1-B26C-4564B2B9770D}" srcOrd="0" destOrd="0" presId="urn:microsoft.com/office/officeart/2005/8/layout/pyramid4"/>
    <dgm:cxn modelId="{D713620D-6213-4368-9998-2A5F3EDC6247}" type="presParOf" srcId="{87CE7783-49F7-48B1-B26C-4564B2B9770D}" destId="{C6111320-A214-479B-9E14-439E41856A58}" srcOrd="0" destOrd="0" presId="urn:microsoft.com/office/officeart/2005/8/layout/pyramid4"/>
    <dgm:cxn modelId="{5233EEE8-FCD5-477D-9098-4A45D27259DA}" type="presParOf" srcId="{87CE7783-49F7-48B1-B26C-4564B2B9770D}" destId="{B8EF2EA0-C197-4814-B88C-01100362E29B}" srcOrd="1" destOrd="0" presId="urn:microsoft.com/office/officeart/2005/8/layout/pyramid4"/>
    <dgm:cxn modelId="{274C5087-3C38-4F29-9565-F2A1A86580AB}" type="presParOf" srcId="{87CE7783-49F7-48B1-B26C-4564B2B9770D}" destId="{45A72068-E8B8-4BB8-A0B2-C55444601D3E}" srcOrd="2" destOrd="0" presId="urn:microsoft.com/office/officeart/2005/8/layout/pyramid4"/>
    <dgm:cxn modelId="{4A6810FD-28D2-414E-A96C-9D3EAD7E036F}" type="presParOf" srcId="{87CE7783-49F7-48B1-B26C-4564B2B9770D}" destId="{DAFA4A4E-DE3A-40DC-A455-309FA42586CB}" srcOrd="3" destOrd="0" presId="urn:microsoft.com/office/officeart/2005/8/layout/pyramid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111320-A214-479B-9E14-439E41856A58}">
      <dsp:nvSpPr>
        <dsp:cNvPr id="0" name=""/>
        <dsp:cNvSpPr/>
      </dsp:nvSpPr>
      <dsp:spPr>
        <a:xfrm>
          <a:off x="2721064" y="0"/>
          <a:ext cx="2709333" cy="2709333"/>
        </a:xfrm>
        <a:prstGeom prst="triangl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BE" sz="2100" kern="1200" dirty="0"/>
            <a:t>Media </a:t>
          </a:r>
          <a:r>
            <a:rPr lang="fr-BE" sz="2100" kern="1200" dirty="0" err="1"/>
            <a:t>pluralism</a:t>
          </a:r>
          <a:endParaRPr lang="fr-BE" sz="2100" kern="1200" dirty="0"/>
        </a:p>
      </dsp:txBody>
      <dsp:txXfrm>
        <a:off x="3398397" y="1354667"/>
        <a:ext cx="1354667" cy="1354666"/>
      </dsp:txXfrm>
    </dsp:sp>
    <dsp:sp modelId="{B8EF2EA0-C197-4814-B88C-01100362E29B}">
      <dsp:nvSpPr>
        <dsp:cNvPr id="0" name=""/>
        <dsp:cNvSpPr/>
      </dsp:nvSpPr>
      <dsp:spPr>
        <a:xfrm>
          <a:off x="1354666" y="2709333"/>
          <a:ext cx="2709333" cy="2709333"/>
        </a:xfrm>
        <a:prstGeom prst="triangl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BE" sz="2100" kern="1200" dirty="0"/>
            <a:t>Content </a:t>
          </a:r>
          <a:r>
            <a:rPr lang="fr-BE" sz="2100" kern="1200" dirty="0" err="1"/>
            <a:t>diversity</a:t>
          </a:r>
          <a:endParaRPr lang="fr-BE" sz="2100" kern="1200" dirty="0"/>
        </a:p>
      </dsp:txBody>
      <dsp:txXfrm>
        <a:off x="2031999" y="4064000"/>
        <a:ext cx="1354667" cy="1354666"/>
      </dsp:txXfrm>
    </dsp:sp>
    <dsp:sp modelId="{45A72068-E8B8-4BB8-A0B2-C55444601D3E}">
      <dsp:nvSpPr>
        <dsp:cNvPr id="0" name=""/>
        <dsp:cNvSpPr/>
      </dsp:nvSpPr>
      <dsp:spPr>
        <a:xfrm rot="10800000">
          <a:off x="2709333" y="2709333"/>
          <a:ext cx="2709333" cy="2709333"/>
        </a:xfrm>
        <a:prstGeom prst="triangl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BE" sz="2100" b="1" kern="1200" dirty="0">
              <a:solidFill>
                <a:schemeClr val="tx1">
                  <a:lumMod val="95000"/>
                  <a:lumOff val="5000"/>
                </a:schemeClr>
              </a:solidFill>
            </a:rPr>
            <a:t>News-</a:t>
          </a:r>
          <a:r>
            <a:rPr lang="fr-BE" sz="2100" b="1" kern="1200" dirty="0" err="1">
              <a:solidFill>
                <a:schemeClr val="tx1">
                  <a:lumMod val="95000"/>
                  <a:lumOff val="5000"/>
                </a:schemeClr>
              </a:solidFill>
            </a:rPr>
            <a:t>diversity</a:t>
          </a:r>
          <a:endParaRPr lang="fr-BE" sz="2100" b="1" kern="1200" dirty="0">
            <a:solidFill>
              <a:schemeClr val="tx1">
                <a:lumMod val="95000"/>
                <a:lumOff val="5000"/>
              </a:schemeClr>
            </a:solidFill>
          </a:endParaRPr>
        </a:p>
      </dsp:txBody>
      <dsp:txXfrm rot="10800000">
        <a:off x="3386666" y="2709333"/>
        <a:ext cx="1354667" cy="1354666"/>
      </dsp:txXfrm>
    </dsp:sp>
    <dsp:sp modelId="{DAFA4A4E-DE3A-40DC-A455-309FA42586CB}">
      <dsp:nvSpPr>
        <dsp:cNvPr id="0" name=""/>
        <dsp:cNvSpPr/>
      </dsp:nvSpPr>
      <dsp:spPr>
        <a:xfrm>
          <a:off x="4064000" y="2709333"/>
          <a:ext cx="2709333" cy="2709333"/>
        </a:xfrm>
        <a:prstGeom prst="triangl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r-BE" sz="2100" kern="1200" dirty="0"/>
            <a:t>Diversity in the </a:t>
          </a:r>
          <a:r>
            <a:rPr lang="fr-BE" sz="2100" kern="1200" dirty="0" err="1"/>
            <a:t>newsroom</a:t>
          </a:r>
          <a:endParaRPr lang="fr-BE" sz="2100" kern="1200" dirty="0"/>
        </a:p>
      </dsp:txBody>
      <dsp:txXfrm>
        <a:off x="4741333" y="4064000"/>
        <a:ext cx="1354667" cy="1354666"/>
      </dsp:txXfrm>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79F5AE-5A53-4455-8911-CF776CA8095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E83DD77C-391A-431C-A7DB-AAE7BCCC35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F2EA74E1-9882-4638-87BF-A3C7DE263CF6}"/>
              </a:ext>
            </a:extLst>
          </p:cNvPr>
          <p:cNvSpPr>
            <a:spLocks noGrp="1"/>
          </p:cNvSpPr>
          <p:nvPr>
            <p:ph type="dt" sz="half" idx="10"/>
          </p:nvPr>
        </p:nvSpPr>
        <p:spPr/>
        <p:txBody>
          <a:bodyPr/>
          <a:lstStyle/>
          <a:p>
            <a:fld id="{A9AE230D-03DB-4138-9DA2-5A6EC481D0B4}" type="datetimeFigureOut">
              <a:rPr lang="fr-BE" smtClean="0"/>
              <a:t>12-04-24</a:t>
            </a:fld>
            <a:endParaRPr lang="fr-BE"/>
          </a:p>
        </p:txBody>
      </p:sp>
      <p:sp>
        <p:nvSpPr>
          <p:cNvPr id="5" name="Espace réservé du pied de page 4">
            <a:extLst>
              <a:ext uri="{FF2B5EF4-FFF2-40B4-BE49-F238E27FC236}">
                <a16:creationId xmlns:a16="http://schemas.microsoft.com/office/drawing/2014/main" id="{BE72FB98-D26E-4670-9542-E56205C7A407}"/>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E7F3906F-BB56-4DD1-ABB6-04FA0BB36F1E}"/>
              </a:ext>
            </a:extLst>
          </p:cNvPr>
          <p:cNvSpPr>
            <a:spLocks noGrp="1"/>
          </p:cNvSpPr>
          <p:nvPr>
            <p:ph type="sldNum" sz="quarter" idx="12"/>
          </p:nvPr>
        </p:nvSpPr>
        <p:spPr/>
        <p:txBody>
          <a:bodyPr/>
          <a:lstStyle/>
          <a:p>
            <a:fld id="{45F6BE36-93FE-4CCE-A5F7-9E6B2C4BC86E}" type="slidenum">
              <a:rPr lang="fr-BE" smtClean="0"/>
              <a:t>‹N°›</a:t>
            </a:fld>
            <a:endParaRPr lang="fr-BE"/>
          </a:p>
        </p:txBody>
      </p:sp>
    </p:spTree>
    <p:extLst>
      <p:ext uri="{BB962C8B-B14F-4D97-AF65-F5344CB8AC3E}">
        <p14:creationId xmlns:p14="http://schemas.microsoft.com/office/powerpoint/2010/main" val="144982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F50F8A-95D2-498F-BEA0-9A2C89D1CD7D}"/>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92CA70FC-8FF2-4894-977D-261E276B7615}"/>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6F2FB66E-8DB5-4C45-AE88-D0B1991B2C54}"/>
              </a:ext>
            </a:extLst>
          </p:cNvPr>
          <p:cNvSpPr>
            <a:spLocks noGrp="1"/>
          </p:cNvSpPr>
          <p:nvPr>
            <p:ph type="dt" sz="half" idx="10"/>
          </p:nvPr>
        </p:nvSpPr>
        <p:spPr/>
        <p:txBody>
          <a:bodyPr/>
          <a:lstStyle/>
          <a:p>
            <a:fld id="{A9AE230D-03DB-4138-9DA2-5A6EC481D0B4}" type="datetimeFigureOut">
              <a:rPr lang="fr-BE" smtClean="0"/>
              <a:t>12-04-24</a:t>
            </a:fld>
            <a:endParaRPr lang="fr-BE"/>
          </a:p>
        </p:txBody>
      </p:sp>
      <p:sp>
        <p:nvSpPr>
          <p:cNvPr id="5" name="Espace réservé du pied de page 4">
            <a:extLst>
              <a:ext uri="{FF2B5EF4-FFF2-40B4-BE49-F238E27FC236}">
                <a16:creationId xmlns:a16="http://schemas.microsoft.com/office/drawing/2014/main" id="{F5EE95DF-6133-4427-900E-50DA3AA5CC1B}"/>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76CFD4A5-ABB3-4EAE-B351-0B40788DD0A3}"/>
              </a:ext>
            </a:extLst>
          </p:cNvPr>
          <p:cNvSpPr>
            <a:spLocks noGrp="1"/>
          </p:cNvSpPr>
          <p:nvPr>
            <p:ph type="sldNum" sz="quarter" idx="12"/>
          </p:nvPr>
        </p:nvSpPr>
        <p:spPr/>
        <p:txBody>
          <a:bodyPr/>
          <a:lstStyle/>
          <a:p>
            <a:fld id="{45F6BE36-93FE-4CCE-A5F7-9E6B2C4BC86E}" type="slidenum">
              <a:rPr lang="fr-BE" smtClean="0"/>
              <a:t>‹N°›</a:t>
            </a:fld>
            <a:endParaRPr lang="fr-BE"/>
          </a:p>
        </p:txBody>
      </p:sp>
    </p:spTree>
    <p:extLst>
      <p:ext uri="{BB962C8B-B14F-4D97-AF65-F5344CB8AC3E}">
        <p14:creationId xmlns:p14="http://schemas.microsoft.com/office/powerpoint/2010/main" val="1854450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8EF38F-22BB-41AA-8CB6-3ADC1468274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9ECE72C2-1BF2-44C4-BD44-47D229265A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45821B2D-8365-41E2-87AB-90FC2CFBA31E}"/>
              </a:ext>
            </a:extLst>
          </p:cNvPr>
          <p:cNvSpPr>
            <a:spLocks noGrp="1"/>
          </p:cNvSpPr>
          <p:nvPr>
            <p:ph type="dt" sz="half" idx="10"/>
          </p:nvPr>
        </p:nvSpPr>
        <p:spPr/>
        <p:txBody>
          <a:bodyPr/>
          <a:lstStyle/>
          <a:p>
            <a:fld id="{A9AE230D-03DB-4138-9DA2-5A6EC481D0B4}" type="datetimeFigureOut">
              <a:rPr lang="fr-BE" smtClean="0"/>
              <a:t>12-04-24</a:t>
            </a:fld>
            <a:endParaRPr lang="fr-BE"/>
          </a:p>
        </p:txBody>
      </p:sp>
      <p:sp>
        <p:nvSpPr>
          <p:cNvPr id="5" name="Espace réservé du pied de page 4">
            <a:extLst>
              <a:ext uri="{FF2B5EF4-FFF2-40B4-BE49-F238E27FC236}">
                <a16:creationId xmlns:a16="http://schemas.microsoft.com/office/drawing/2014/main" id="{39689D1E-2DFB-415D-B702-4C0EF18E41C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EC288716-2A1F-42DB-91C6-E5D3B974DD6E}"/>
              </a:ext>
            </a:extLst>
          </p:cNvPr>
          <p:cNvSpPr>
            <a:spLocks noGrp="1"/>
          </p:cNvSpPr>
          <p:nvPr>
            <p:ph type="sldNum" sz="quarter" idx="12"/>
          </p:nvPr>
        </p:nvSpPr>
        <p:spPr/>
        <p:txBody>
          <a:bodyPr/>
          <a:lstStyle/>
          <a:p>
            <a:fld id="{45F6BE36-93FE-4CCE-A5F7-9E6B2C4BC86E}" type="slidenum">
              <a:rPr lang="fr-BE" smtClean="0"/>
              <a:t>‹N°›</a:t>
            </a:fld>
            <a:endParaRPr lang="fr-BE"/>
          </a:p>
        </p:txBody>
      </p:sp>
    </p:spTree>
    <p:extLst>
      <p:ext uri="{BB962C8B-B14F-4D97-AF65-F5344CB8AC3E}">
        <p14:creationId xmlns:p14="http://schemas.microsoft.com/office/powerpoint/2010/main" val="3460190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26CCB8-98A6-4746-ACB8-9B300283630B}"/>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3042AA81-0114-4C8D-A481-7B9DA526B63E}"/>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B89BD0DA-7F47-4BB8-A897-DB55CA79016E}"/>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8574C4FD-34DF-447D-99E6-2BE0D5C970F5}"/>
              </a:ext>
            </a:extLst>
          </p:cNvPr>
          <p:cNvSpPr>
            <a:spLocks noGrp="1"/>
          </p:cNvSpPr>
          <p:nvPr>
            <p:ph type="dt" sz="half" idx="10"/>
          </p:nvPr>
        </p:nvSpPr>
        <p:spPr/>
        <p:txBody>
          <a:bodyPr/>
          <a:lstStyle/>
          <a:p>
            <a:fld id="{A9AE230D-03DB-4138-9DA2-5A6EC481D0B4}" type="datetimeFigureOut">
              <a:rPr lang="fr-BE" smtClean="0"/>
              <a:t>12-04-24</a:t>
            </a:fld>
            <a:endParaRPr lang="fr-BE"/>
          </a:p>
        </p:txBody>
      </p:sp>
      <p:sp>
        <p:nvSpPr>
          <p:cNvPr id="6" name="Espace réservé du pied de page 5">
            <a:extLst>
              <a:ext uri="{FF2B5EF4-FFF2-40B4-BE49-F238E27FC236}">
                <a16:creationId xmlns:a16="http://schemas.microsoft.com/office/drawing/2014/main" id="{A2DCE473-3EBF-49E8-B956-190E2CBF8FD7}"/>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30D755F0-03E4-4585-B2B7-C17334FF139A}"/>
              </a:ext>
            </a:extLst>
          </p:cNvPr>
          <p:cNvSpPr>
            <a:spLocks noGrp="1"/>
          </p:cNvSpPr>
          <p:nvPr>
            <p:ph type="sldNum" sz="quarter" idx="12"/>
          </p:nvPr>
        </p:nvSpPr>
        <p:spPr/>
        <p:txBody>
          <a:bodyPr/>
          <a:lstStyle/>
          <a:p>
            <a:fld id="{45F6BE36-93FE-4CCE-A5F7-9E6B2C4BC86E}" type="slidenum">
              <a:rPr lang="fr-BE" smtClean="0"/>
              <a:t>‹N°›</a:t>
            </a:fld>
            <a:endParaRPr lang="fr-BE"/>
          </a:p>
        </p:txBody>
      </p:sp>
    </p:spTree>
    <p:extLst>
      <p:ext uri="{BB962C8B-B14F-4D97-AF65-F5344CB8AC3E}">
        <p14:creationId xmlns:p14="http://schemas.microsoft.com/office/powerpoint/2010/main" val="2825768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948C40-2DFC-48D4-9677-83779F4D89D9}"/>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E3320C82-D35A-4CB6-A350-05BD9C28ED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489E1776-4A2C-4B30-AB58-0F0CD1868211}"/>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0AE5FC52-1741-4F86-99E0-3BDC88CC11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4683D7C8-BB51-4D89-8D39-6A2355686431}"/>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FAD3E0F2-1279-4046-BF09-D3ABB41D3C72}"/>
              </a:ext>
            </a:extLst>
          </p:cNvPr>
          <p:cNvSpPr>
            <a:spLocks noGrp="1"/>
          </p:cNvSpPr>
          <p:nvPr>
            <p:ph type="dt" sz="half" idx="10"/>
          </p:nvPr>
        </p:nvSpPr>
        <p:spPr/>
        <p:txBody>
          <a:bodyPr/>
          <a:lstStyle/>
          <a:p>
            <a:fld id="{A9AE230D-03DB-4138-9DA2-5A6EC481D0B4}" type="datetimeFigureOut">
              <a:rPr lang="fr-BE" smtClean="0"/>
              <a:t>12-04-24</a:t>
            </a:fld>
            <a:endParaRPr lang="fr-BE"/>
          </a:p>
        </p:txBody>
      </p:sp>
      <p:sp>
        <p:nvSpPr>
          <p:cNvPr id="8" name="Espace réservé du pied de page 7">
            <a:extLst>
              <a:ext uri="{FF2B5EF4-FFF2-40B4-BE49-F238E27FC236}">
                <a16:creationId xmlns:a16="http://schemas.microsoft.com/office/drawing/2014/main" id="{7C585D0E-3F70-436A-B483-A102D1B0AF8B}"/>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6490C18E-060D-4931-9218-D900CA42E674}"/>
              </a:ext>
            </a:extLst>
          </p:cNvPr>
          <p:cNvSpPr>
            <a:spLocks noGrp="1"/>
          </p:cNvSpPr>
          <p:nvPr>
            <p:ph type="sldNum" sz="quarter" idx="12"/>
          </p:nvPr>
        </p:nvSpPr>
        <p:spPr/>
        <p:txBody>
          <a:bodyPr/>
          <a:lstStyle/>
          <a:p>
            <a:fld id="{45F6BE36-93FE-4CCE-A5F7-9E6B2C4BC86E}" type="slidenum">
              <a:rPr lang="fr-BE" smtClean="0"/>
              <a:t>‹N°›</a:t>
            </a:fld>
            <a:endParaRPr lang="fr-BE"/>
          </a:p>
        </p:txBody>
      </p:sp>
    </p:spTree>
    <p:extLst>
      <p:ext uri="{BB962C8B-B14F-4D97-AF65-F5344CB8AC3E}">
        <p14:creationId xmlns:p14="http://schemas.microsoft.com/office/powerpoint/2010/main" val="4108832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98DEA1-5DCC-4AE2-B75F-E210603925A9}"/>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29FF981E-BE6C-4EDE-B2E1-83085852F86B}"/>
              </a:ext>
            </a:extLst>
          </p:cNvPr>
          <p:cNvSpPr>
            <a:spLocks noGrp="1"/>
          </p:cNvSpPr>
          <p:nvPr>
            <p:ph type="dt" sz="half" idx="10"/>
          </p:nvPr>
        </p:nvSpPr>
        <p:spPr/>
        <p:txBody>
          <a:bodyPr/>
          <a:lstStyle/>
          <a:p>
            <a:fld id="{A9AE230D-03DB-4138-9DA2-5A6EC481D0B4}" type="datetimeFigureOut">
              <a:rPr lang="fr-BE" smtClean="0"/>
              <a:t>12-04-24</a:t>
            </a:fld>
            <a:endParaRPr lang="fr-BE"/>
          </a:p>
        </p:txBody>
      </p:sp>
      <p:sp>
        <p:nvSpPr>
          <p:cNvPr id="4" name="Espace réservé du pied de page 3">
            <a:extLst>
              <a:ext uri="{FF2B5EF4-FFF2-40B4-BE49-F238E27FC236}">
                <a16:creationId xmlns:a16="http://schemas.microsoft.com/office/drawing/2014/main" id="{E092EAD2-97C8-4FB1-B61A-21E98AA6A0E2}"/>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89629D56-E6FA-47F5-A151-AA2A39638F8C}"/>
              </a:ext>
            </a:extLst>
          </p:cNvPr>
          <p:cNvSpPr>
            <a:spLocks noGrp="1"/>
          </p:cNvSpPr>
          <p:nvPr>
            <p:ph type="sldNum" sz="quarter" idx="12"/>
          </p:nvPr>
        </p:nvSpPr>
        <p:spPr/>
        <p:txBody>
          <a:bodyPr/>
          <a:lstStyle/>
          <a:p>
            <a:fld id="{45F6BE36-93FE-4CCE-A5F7-9E6B2C4BC86E}" type="slidenum">
              <a:rPr lang="fr-BE" smtClean="0"/>
              <a:t>‹N°›</a:t>
            </a:fld>
            <a:endParaRPr lang="fr-BE"/>
          </a:p>
        </p:txBody>
      </p:sp>
    </p:spTree>
    <p:extLst>
      <p:ext uri="{BB962C8B-B14F-4D97-AF65-F5344CB8AC3E}">
        <p14:creationId xmlns:p14="http://schemas.microsoft.com/office/powerpoint/2010/main" val="2367541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C83C9AE-EFFD-4069-ADA9-4E33C6762C83}"/>
              </a:ext>
            </a:extLst>
          </p:cNvPr>
          <p:cNvSpPr>
            <a:spLocks noGrp="1"/>
          </p:cNvSpPr>
          <p:nvPr>
            <p:ph type="dt" sz="half" idx="10"/>
          </p:nvPr>
        </p:nvSpPr>
        <p:spPr/>
        <p:txBody>
          <a:bodyPr/>
          <a:lstStyle/>
          <a:p>
            <a:fld id="{A9AE230D-03DB-4138-9DA2-5A6EC481D0B4}" type="datetimeFigureOut">
              <a:rPr lang="fr-BE" smtClean="0"/>
              <a:t>12-04-24</a:t>
            </a:fld>
            <a:endParaRPr lang="fr-BE"/>
          </a:p>
        </p:txBody>
      </p:sp>
      <p:sp>
        <p:nvSpPr>
          <p:cNvPr id="3" name="Espace réservé du pied de page 2">
            <a:extLst>
              <a:ext uri="{FF2B5EF4-FFF2-40B4-BE49-F238E27FC236}">
                <a16:creationId xmlns:a16="http://schemas.microsoft.com/office/drawing/2014/main" id="{617ACD9D-3F3E-4C3C-8CD9-038D9CC971B9}"/>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DBC3D060-A01D-439B-9FC1-90E36DCEAE2F}"/>
              </a:ext>
            </a:extLst>
          </p:cNvPr>
          <p:cNvSpPr>
            <a:spLocks noGrp="1"/>
          </p:cNvSpPr>
          <p:nvPr>
            <p:ph type="sldNum" sz="quarter" idx="12"/>
          </p:nvPr>
        </p:nvSpPr>
        <p:spPr/>
        <p:txBody>
          <a:bodyPr/>
          <a:lstStyle/>
          <a:p>
            <a:fld id="{45F6BE36-93FE-4CCE-A5F7-9E6B2C4BC86E}" type="slidenum">
              <a:rPr lang="fr-BE" smtClean="0"/>
              <a:t>‹N°›</a:t>
            </a:fld>
            <a:endParaRPr lang="fr-BE"/>
          </a:p>
        </p:txBody>
      </p:sp>
    </p:spTree>
    <p:extLst>
      <p:ext uri="{BB962C8B-B14F-4D97-AF65-F5344CB8AC3E}">
        <p14:creationId xmlns:p14="http://schemas.microsoft.com/office/powerpoint/2010/main" val="2852887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93E7F5-B4A6-4CB5-8A51-9B5EFD467DD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02DA3901-985A-4251-B6F4-814A15E158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96E769C9-1550-4CED-956F-C0014AB597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7AC87696-EB11-4866-B48E-1FEE0D699B18}"/>
              </a:ext>
            </a:extLst>
          </p:cNvPr>
          <p:cNvSpPr>
            <a:spLocks noGrp="1"/>
          </p:cNvSpPr>
          <p:nvPr>
            <p:ph type="dt" sz="half" idx="10"/>
          </p:nvPr>
        </p:nvSpPr>
        <p:spPr/>
        <p:txBody>
          <a:bodyPr/>
          <a:lstStyle/>
          <a:p>
            <a:fld id="{A9AE230D-03DB-4138-9DA2-5A6EC481D0B4}" type="datetimeFigureOut">
              <a:rPr lang="fr-BE" smtClean="0"/>
              <a:t>12-04-24</a:t>
            </a:fld>
            <a:endParaRPr lang="fr-BE"/>
          </a:p>
        </p:txBody>
      </p:sp>
      <p:sp>
        <p:nvSpPr>
          <p:cNvPr id="6" name="Espace réservé du pied de page 5">
            <a:extLst>
              <a:ext uri="{FF2B5EF4-FFF2-40B4-BE49-F238E27FC236}">
                <a16:creationId xmlns:a16="http://schemas.microsoft.com/office/drawing/2014/main" id="{A197BA14-9F59-4DE1-B54E-962E410D6005}"/>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477EB584-FC2F-4238-B180-F6BC1A6E8A3F}"/>
              </a:ext>
            </a:extLst>
          </p:cNvPr>
          <p:cNvSpPr>
            <a:spLocks noGrp="1"/>
          </p:cNvSpPr>
          <p:nvPr>
            <p:ph type="sldNum" sz="quarter" idx="12"/>
          </p:nvPr>
        </p:nvSpPr>
        <p:spPr/>
        <p:txBody>
          <a:bodyPr/>
          <a:lstStyle/>
          <a:p>
            <a:fld id="{45F6BE36-93FE-4CCE-A5F7-9E6B2C4BC86E}" type="slidenum">
              <a:rPr lang="fr-BE" smtClean="0"/>
              <a:t>‹N°›</a:t>
            </a:fld>
            <a:endParaRPr lang="fr-BE"/>
          </a:p>
        </p:txBody>
      </p:sp>
    </p:spTree>
    <p:extLst>
      <p:ext uri="{BB962C8B-B14F-4D97-AF65-F5344CB8AC3E}">
        <p14:creationId xmlns:p14="http://schemas.microsoft.com/office/powerpoint/2010/main" val="386524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322435-01BC-4B8B-BC5F-2C3DDA02B41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A93F9B4D-DDFA-472C-BAC4-480051D74E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3FDE151C-BF1D-4979-B43E-7BE8E12623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A57D2EF5-47C9-4C3B-A693-87D875243B09}"/>
              </a:ext>
            </a:extLst>
          </p:cNvPr>
          <p:cNvSpPr>
            <a:spLocks noGrp="1"/>
          </p:cNvSpPr>
          <p:nvPr>
            <p:ph type="dt" sz="half" idx="10"/>
          </p:nvPr>
        </p:nvSpPr>
        <p:spPr/>
        <p:txBody>
          <a:bodyPr/>
          <a:lstStyle/>
          <a:p>
            <a:fld id="{A9AE230D-03DB-4138-9DA2-5A6EC481D0B4}" type="datetimeFigureOut">
              <a:rPr lang="fr-BE" smtClean="0"/>
              <a:t>12-04-24</a:t>
            </a:fld>
            <a:endParaRPr lang="fr-BE"/>
          </a:p>
        </p:txBody>
      </p:sp>
      <p:sp>
        <p:nvSpPr>
          <p:cNvPr id="6" name="Espace réservé du pied de page 5">
            <a:extLst>
              <a:ext uri="{FF2B5EF4-FFF2-40B4-BE49-F238E27FC236}">
                <a16:creationId xmlns:a16="http://schemas.microsoft.com/office/drawing/2014/main" id="{13F99CA0-3E4B-458D-AF8B-6616AE12EE5E}"/>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185B2413-3FCA-4C00-86EB-7DD85E187A9C}"/>
              </a:ext>
            </a:extLst>
          </p:cNvPr>
          <p:cNvSpPr>
            <a:spLocks noGrp="1"/>
          </p:cNvSpPr>
          <p:nvPr>
            <p:ph type="sldNum" sz="quarter" idx="12"/>
          </p:nvPr>
        </p:nvSpPr>
        <p:spPr/>
        <p:txBody>
          <a:bodyPr/>
          <a:lstStyle/>
          <a:p>
            <a:fld id="{45F6BE36-93FE-4CCE-A5F7-9E6B2C4BC86E}" type="slidenum">
              <a:rPr lang="fr-BE" smtClean="0"/>
              <a:t>‹N°›</a:t>
            </a:fld>
            <a:endParaRPr lang="fr-BE"/>
          </a:p>
        </p:txBody>
      </p:sp>
    </p:spTree>
    <p:extLst>
      <p:ext uri="{BB962C8B-B14F-4D97-AF65-F5344CB8AC3E}">
        <p14:creationId xmlns:p14="http://schemas.microsoft.com/office/powerpoint/2010/main" val="1836231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21B495-B03D-400D-9F1B-3A5E3F254F72}"/>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9D60CFED-F997-4055-BFD9-89499C5B48E7}"/>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ADF99792-1AC3-4D92-82F8-B34A4577747D}"/>
              </a:ext>
            </a:extLst>
          </p:cNvPr>
          <p:cNvSpPr>
            <a:spLocks noGrp="1"/>
          </p:cNvSpPr>
          <p:nvPr>
            <p:ph type="dt" sz="half" idx="10"/>
          </p:nvPr>
        </p:nvSpPr>
        <p:spPr/>
        <p:txBody>
          <a:bodyPr/>
          <a:lstStyle/>
          <a:p>
            <a:fld id="{A9AE230D-03DB-4138-9DA2-5A6EC481D0B4}" type="datetimeFigureOut">
              <a:rPr lang="fr-BE" smtClean="0"/>
              <a:t>12-04-24</a:t>
            </a:fld>
            <a:endParaRPr lang="fr-BE"/>
          </a:p>
        </p:txBody>
      </p:sp>
      <p:sp>
        <p:nvSpPr>
          <p:cNvPr id="5" name="Espace réservé du pied de page 4">
            <a:extLst>
              <a:ext uri="{FF2B5EF4-FFF2-40B4-BE49-F238E27FC236}">
                <a16:creationId xmlns:a16="http://schemas.microsoft.com/office/drawing/2014/main" id="{74215553-B51C-45EF-8DFE-25CC0E32C08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682162D-C359-4D86-B7AB-E1B5182A4286}"/>
              </a:ext>
            </a:extLst>
          </p:cNvPr>
          <p:cNvSpPr>
            <a:spLocks noGrp="1"/>
          </p:cNvSpPr>
          <p:nvPr>
            <p:ph type="sldNum" sz="quarter" idx="12"/>
          </p:nvPr>
        </p:nvSpPr>
        <p:spPr/>
        <p:txBody>
          <a:bodyPr/>
          <a:lstStyle/>
          <a:p>
            <a:fld id="{45F6BE36-93FE-4CCE-A5F7-9E6B2C4BC86E}" type="slidenum">
              <a:rPr lang="fr-BE" smtClean="0"/>
              <a:t>‹N°›</a:t>
            </a:fld>
            <a:endParaRPr lang="fr-BE"/>
          </a:p>
        </p:txBody>
      </p:sp>
    </p:spTree>
    <p:extLst>
      <p:ext uri="{BB962C8B-B14F-4D97-AF65-F5344CB8AC3E}">
        <p14:creationId xmlns:p14="http://schemas.microsoft.com/office/powerpoint/2010/main" val="2269133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6D12406-B266-4AEE-89EC-F47B12D04346}"/>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53F8133F-14CD-4CE9-BF17-970B572C8816}"/>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DDD6019-AF13-4AC1-8F94-ED42AC6115ED}"/>
              </a:ext>
            </a:extLst>
          </p:cNvPr>
          <p:cNvSpPr>
            <a:spLocks noGrp="1"/>
          </p:cNvSpPr>
          <p:nvPr>
            <p:ph type="dt" sz="half" idx="10"/>
          </p:nvPr>
        </p:nvSpPr>
        <p:spPr/>
        <p:txBody>
          <a:bodyPr/>
          <a:lstStyle/>
          <a:p>
            <a:fld id="{A9AE230D-03DB-4138-9DA2-5A6EC481D0B4}" type="datetimeFigureOut">
              <a:rPr lang="fr-BE" smtClean="0"/>
              <a:t>12-04-24</a:t>
            </a:fld>
            <a:endParaRPr lang="fr-BE"/>
          </a:p>
        </p:txBody>
      </p:sp>
      <p:sp>
        <p:nvSpPr>
          <p:cNvPr id="5" name="Espace réservé du pied de page 4">
            <a:extLst>
              <a:ext uri="{FF2B5EF4-FFF2-40B4-BE49-F238E27FC236}">
                <a16:creationId xmlns:a16="http://schemas.microsoft.com/office/drawing/2014/main" id="{2329F251-6173-4224-AAEC-99FA49CF850C}"/>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D73D062-5CE5-44DA-AFEC-1FCD5795EAB3}"/>
              </a:ext>
            </a:extLst>
          </p:cNvPr>
          <p:cNvSpPr>
            <a:spLocks noGrp="1"/>
          </p:cNvSpPr>
          <p:nvPr>
            <p:ph type="sldNum" sz="quarter" idx="12"/>
          </p:nvPr>
        </p:nvSpPr>
        <p:spPr/>
        <p:txBody>
          <a:bodyPr/>
          <a:lstStyle/>
          <a:p>
            <a:fld id="{45F6BE36-93FE-4CCE-A5F7-9E6B2C4BC86E}" type="slidenum">
              <a:rPr lang="fr-BE" smtClean="0"/>
              <a:t>‹N°›</a:t>
            </a:fld>
            <a:endParaRPr lang="fr-BE"/>
          </a:p>
        </p:txBody>
      </p:sp>
    </p:spTree>
    <p:extLst>
      <p:ext uri="{BB962C8B-B14F-4D97-AF65-F5344CB8AC3E}">
        <p14:creationId xmlns:p14="http://schemas.microsoft.com/office/powerpoint/2010/main" val="2149283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ce réservé du texte 19"/>
          <p:cNvSpPr>
            <a:spLocks noGrp="1"/>
          </p:cNvSpPr>
          <p:nvPr>
            <p:ph type="body" sz="quarter" idx="11" hasCustomPrompt="1"/>
          </p:nvPr>
        </p:nvSpPr>
        <p:spPr>
          <a:xfrm>
            <a:off x="1298895" y="5742864"/>
            <a:ext cx="4691706" cy="431800"/>
          </a:xfrm>
          <a:prstGeom prst="rect">
            <a:avLst/>
          </a:prstGeom>
        </p:spPr>
        <p:txBody>
          <a:bodyPr/>
          <a:lstStyle>
            <a:lvl1pPr marL="0" indent="0" algn="l">
              <a:buNone/>
              <a:tabLst>
                <a:tab pos="179388" algn="l"/>
              </a:tabLst>
              <a:defRPr sz="2800" b="1" baseline="0">
                <a:solidFill>
                  <a:schemeClr val="bg1"/>
                </a:solidFill>
                <a:latin typeface="Arial" panose="020B0604020202020204" pitchFamily="34" charset="0"/>
                <a:cs typeface="Arial" panose="020B0604020202020204" pitchFamily="34" charset="0"/>
              </a:defRPr>
            </a:lvl1pPr>
          </a:lstStyle>
          <a:p>
            <a:pPr lvl="0"/>
            <a:r>
              <a:rPr lang="fr-BE" dirty="0"/>
              <a:t>	Titre de la présentation</a:t>
            </a:r>
          </a:p>
        </p:txBody>
      </p:sp>
      <p:sp>
        <p:nvSpPr>
          <p:cNvPr id="7" name="Espace réservé du texte 19"/>
          <p:cNvSpPr>
            <a:spLocks noGrp="1"/>
          </p:cNvSpPr>
          <p:nvPr>
            <p:ph type="body" sz="quarter" idx="12" hasCustomPrompt="1"/>
          </p:nvPr>
        </p:nvSpPr>
        <p:spPr>
          <a:xfrm>
            <a:off x="1298895" y="6186091"/>
            <a:ext cx="4691706" cy="431800"/>
          </a:xfrm>
          <a:prstGeom prst="rect">
            <a:avLst/>
          </a:prstGeom>
        </p:spPr>
        <p:txBody>
          <a:bodyPr/>
          <a:lstStyle>
            <a:lvl1pPr marL="0" indent="0" algn="l">
              <a:buNone/>
              <a:tabLst>
                <a:tab pos="179388" algn="l"/>
              </a:tabLst>
              <a:defRPr sz="2000" b="0" baseline="0">
                <a:solidFill>
                  <a:schemeClr val="bg1"/>
                </a:solidFill>
                <a:latin typeface="Arial" panose="020B0604020202020204" pitchFamily="34" charset="0"/>
                <a:cs typeface="Arial" panose="020B0604020202020204" pitchFamily="34" charset="0"/>
              </a:defRPr>
            </a:lvl1pPr>
          </a:lstStyle>
          <a:p>
            <a:pPr lvl="0"/>
            <a:r>
              <a:rPr lang="fr-BE" dirty="0"/>
              <a:t>	DATE 2018</a:t>
            </a:r>
          </a:p>
        </p:txBody>
      </p:sp>
      <p:sp>
        <p:nvSpPr>
          <p:cNvPr id="4" name="Espace réservé du texte 19"/>
          <p:cNvSpPr>
            <a:spLocks noGrp="1"/>
          </p:cNvSpPr>
          <p:nvPr>
            <p:ph type="body" sz="quarter" idx="16" hasCustomPrompt="1"/>
          </p:nvPr>
        </p:nvSpPr>
        <p:spPr>
          <a:xfrm>
            <a:off x="906240" y="915564"/>
            <a:ext cx="4691706" cy="924280"/>
          </a:xfrm>
          <a:prstGeom prst="rect">
            <a:avLst/>
          </a:prstGeom>
        </p:spPr>
        <p:txBody>
          <a:bodyPr/>
          <a:lstStyle>
            <a:lvl1pPr marL="0" indent="0" algn="l">
              <a:lnSpc>
                <a:spcPct val="100000"/>
              </a:lnSpc>
              <a:spcBef>
                <a:spcPts val="0"/>
              </a:spcBef>
              <a:buNone/>
              <a:tabLst>
                <a:tab pos="179388" algn="l"/>
              </a:tabLst>
              <a:defRPr sz="1700" b="0" baseline="0">
                <a:solidFill>
                  <a:srgbClr val="00214E"/>
                </a:solidFill>
                <a:latin typeface="Montserrat" panose="00000500000000000000" pitchFamily="2" charset="0"/>
                <a:cs typeface="Arial" panose="020B0604020202020204" pitchFamily="34" charset="0"/>
              </a:defRPr>
            </a:lvl1pPr>
          </a:lstStyle>
          <a:p>
            <a:pPr lvl="0"/>
            <a:r>
              <a:rPr lang="fr-BE" dirty="0"/>
              <a:t>Entité émettrice</a:t>
            </a:r>
          </a:p>
        </p:txBody>
      </p:sp>
      <p:sp>
        <p:nvSpPr>
          <p:cNvPr id="5" name="Espace réservé du texte 19"/>
          <p:cNvSpPr>
            <a:spLocks noGrp="1"/>
          </p:cNvSpPr>
          <p:nvPr>
            <p:ph type="body" sz="quarter" idx="17" hasCustomPrompt="1"/>
          </p:nvPr>
        </p:nvSpPr>
        <p:spPr>
          <a:xfrm>
            <a:off x="906240" y="1184111"/>
            <a:ext cx="4691706" cy="267485"/>
          </a:xfrm>
          <a:prstGeom prst="rect">
            <a:avLst/>
          </a:prstGeom>
        </p:spPr>
        <p:txBody>
          <a:bodyPr/>
          <a:lstStyle>
            <a:lvl1pPr marL="0" indent="0" algn="l">
              <a:lnSpc>
                <a:spcPct val="100000"/>
              </a:lnSpc>
              <a:spcBef>
                <a:spcPts val="0"/>
              </a:spcBef>
              <a:buNone/>
              <a:tabLst>
                <a:tab pos="179388" algn="l"/>
              </a:tabLst>
              <a:defRPr sz="1700" b="0" baseline="0">
                <a:solidFill>
                  <a:srgbClr val="00214E"/>
                </a:solidFill>
                <a:latin typeface="Montserrat" panose="00000500000000000000" pitchFamily="2" charset="0"/>
                <a:cs typeface="Arial" panose="020B0604020202020204" pitchFamily="34" charset="0"/>
              </a:defRPr>
            </a:lvl1pPr>
          </a:lstStyle>
          <a:p>
            <a:pPr lvl="0"/>
            <a:r>
              <a:rPr lang="fr-BE" dirty="0"/>
              <a:t>Faculté </a:t>
            </a:r>
          </a:p>
        </p:txBody>
      </p:sp>
      <p:sp>
        <p:nvSpPr>
          <p:cNvPr id="8" name="Espace réservé du texte 19"/>
          <p:cNvSpPr>
            <a:spLocks noGrp="1"/>
          </p:cNvSpPr>
          <p:nvPr>
            <p:ph type="body" sz="quarter" idx="18" hasCustomPrompt="1"/>
          </p:nvPr>
        </p:nvSpPr>
        <p:spPr>
          <a:xfrm>
            <a:off x="906240" y="1451596"/>
            <a:ext cx="4691706" cy="393962"/>
          </a:xfrm>
          <a:prstGeom prst="rect">
            <a:avLst/>
          </a:prstGeom>
        </p:spPr>
        <p:txBody>
          <a:bodyPr/>
          <a:lstStyle>
            <a:lvl1pPr marL="0" indent="0" algn="l">
              <a:lnSpc>
                <a:spcPct val="100000"/>
              </a:lnSpc>
              <a:spcBef>
                <a:spcPts val="0"/>
              </a:spcBef>
              <a:buNone/>
              <a:tabLst>
                <a:tab pos="179388" algn="l"/>
              </a:tabLst>
              <a:defRPr sz="1700" b="0" baseline="0">
                <a:solidFill>
                  <a:srgbClr val="00214E"/>
                </a:solidFill>
                <a:latin typeface="Montserrat" panose="00000500000000000000" pitchFamily="2" charset="0"/>
                <a:cs typeface="Arial" panose="020B0604020202020204" pitchFamily="34" charset="0"/>
              </a:defRPr>
            </a:lvl1pPr>
          </a:lstStyle>
          <a:p>
            <a:pPr lvl="0"/>
            <a:r>
              <a:rPr lang="fr-BE" dirty="0"/>
              <a:t>Ne pas dépasser les 3 lignes</a:t>
            </a:r>
          </a:p>
        </p:txBody>
      </p:sp>
    </p:spTree>
    <p:extLst>
      <p:ext uri="{BB962C8B-B14F-4D97-AF65-F5344CB8AC3E}">
        <p14:creationId xmlns:p14="http://schemas.microsoft.com/office/powerpoint/2010/main" val="3419693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ce réservé du texte 3"/>
          <p:cNvSpPr>
            <a:spLocks noGrp="1"/>
          </p:cNvSpPr>
          <p:nvPr>
            <p:ph type="body" sz="quarter" idx="12" hasCustomPrompt="1"/>
          </p:nvPr>
        </p:nvSpPr>
        <p:spPr>
          <a:xfrm>
            <a:off x="1055878" y="1753024"/>
            <a:ext cx="10170960" cy="4335659"/>
          </a:xfrm>
          <a:prstGeom prst="rect">
            <a:avLst/>
          </a:prstGeom>
        </p:spPr>
        <p:txBody>
          <a:bodyPr/>
          <a:lst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a:solidFill>
                  <a:srgbClr val="00214E"/>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Arial Regular corps 24 pts</a:t>
            </a:r>
          </a:p>
          <a:p>
            <a:pPr marL="342900" marR="0" lvl="0" indent="-342900" algn="l" defTabSz="914400" rtl="0" eaLnBrk="1" fontAlgn="auto" latinLnBrk="0" hangingPunct="1">
              <a:lnSpc>
                <a:spcPct val="90000"/>
              </a:lnSpc>
              <a:spcBef>
                <a:spcPts val="1000"/>
              </a:spcBef>
              <a:spcAft>
                <a:spcPts val="0"/>
              </a:spcAft>
              <a:buClrTx/>
              <a:buSzTx/>
              <a:tabLst/>
              <a:defRPr/>
            </a:pPr>
            <a:r>
              <a:rPr lang="fr-BE" dirty="0" err="1"/>
              <a:t>Aperum</a:t>
            </a:r>
            <a:r>
              <a:rPr lang="fr-BE" dirty="0"/>
              <a:t> </a:t>
            </a:r>
            <a:r>
              <a:rPr lang="fr-BE" dirty="0" err="1"/>
              <a:t>rero</a:t>
            </a:r>
            <a:r>
              <a:rPr lang="fr-BE" dirty="0"/>
              <a:t> con </a:t>
            </a:r>
            <a:r>
              <a:rPr lang="fr-BE" dirty="0" err="1"/>
              <a:t>pedi</a:t>
            </a:r>
            <a:r>
              <a:rPr lang="fr-BE" dirty="0"/>
              <a:t> </a:t>
            </a:r>
            <a:r>
              <a:rPr lang="fr-BE" dirty="0" err="1"/>
              <a:t>temporerita</a:t>
            </a:r>
            <a:r>
              <a:rPr lang="fr-BE" dirty="0"/>
              <a:t> </a:t>
            </a:r>
            <a:r>
              <a:rPr lang="fr-BE" dirty="0" err="1"/>
              <a:t>venimpore</a:t>
            </a:r>
            <a:r>
              <a:rPr lang="fr-BE" dirty="0"/>
              <a:t> </a:t>
            </a:r>
            <a:r>
              <a:rPr lang="fr-BE" dirty="0" err="1"/>
              <a:t>sandandit</a:t>
            </a:r>
            <a:r>
              <a:rPr lang="fr-BE" dirty="0"/>
              <a:t> </a:t>
            </a:r>
            <a:r>
              <a:rPr lang="fr-BE" dirty="0" err="1"/>
              <a:t>abo</a:t>
            </a:r>
            <a:r>
              <a:rPr lang="fr-BE" dirty="0"/>
              <a:t>. </a:t>
            </a:r>
          </a:p>
          <a:p>
            <a:pPr marL="342900" marR="0" lvl="0" indent="-342900" algn="l" defTabSz="914400" rtl="0" eaLnBrk="1" fontAlgn="auto" latinLnBrk="0" hangingPunct="1">
              <a:lnSpc>
                <a:spcPct val="90000"/>
              </a:lnSpc>
              <a:spcBef>
                <a:spcPts val="1000"/>
              </a:spcBef>
              <a:spcAft>
                <a:spcPts val="0"/>
              </a:spcAft>
              <a:buClrTx/>
              <a:buSzTx/>
              <a:tabLst/>
              <a:defRPr/>
            </a:pPr>
            <a:r>
              <a:rPr lang="fr-BE" dirty="0"/>
              <a:t>Ut que </a:t>
            </a:r>
            <a:r>
              <a:rPr lang="fr-BE" dirty="0" err="1"/>
              <a:t>verrovi</a:t>
            </a:r>
            <a:r>
              <a:rPr lang="fr-BE" dirty="0"/>
              <a:t> </a:t>
            </a:r>
            <a:r>
              <a:rPr lang="fr-BE" dirty="0" err="1"/>
              <a:t>debist</a:t>
            </a:r>
            <a:r>
              <a:rPr lang="fr-BE" dirty="0"/>
              <a:t> </a:t>
            </a:r>
            <a:r>
              <a:rPr lang="fr-BE" dirty="0" err="1"/>
              <a:t>hiliquae</a:t>
            </a:r>
            <a:r>
              <a:rPr lang="fr-BE" dirty="0"/>
              <a:t> </a:t>
            </a:r>
            <a:r>
              <a:rPr lang="fr-BE" dirty="0" err="1"/>
              <a:t>conet</a:t>
            </a:r>
            <a:r>
              <a:rPr lang="fr-BE" dirty="0"/>
              <a:t> </a:t>
            </a:r>
            <a:r>
              <a:rPr lang="fr-BE" dirty="0" err="1"/>
              <a:t>essequi</a:t>
            </a:r>
            <a:r>
              <a:rPr lang="fr-BE" dirty="0"/>
              <a:t> </a:t>
            </a:r>
            <a:r>
              <a:rPr lang="fr-BE" dirty="0" err="1"/>
              <a:t>illo</a:t>
            </a:r>
            <a:r>
              <a:rPr lang="fr-BE" dirty="0"/>
              <a:t> </a:t>
            </a:r>
            <a:r>
              <a:rPr lang="fr-BE" dirty="0" err="1"/>
              <a:t>dolestem</a:t>
            </a:r>
            <a:r>
              <a:rPr lang="fr-BE" dirty="0"/>
              <a:t> </a:t>
            </a:r>
            <a:r>
              <a:rPr lang="fr-BE" dirty="0" err="1"/>
              <a:t>voloren</a:t>
            </a:r>
            <a:r>
              <a:rPr lang="fr-BE" dirty="0"/>
              <a:t> </a:t>
            </a:r>
            <a:r>
              <a:rPr lang="fr-BE" dirty="0" err="1"/>
              <a:t>imaionsequi</a:t>
            </a:r>
            <a:r>
              <a:rPr lang="fr-BE" dirty="0"/>
              <a:t> </a:t>
            </a:r>
            <a:r>
              <a:rPr lang="fr-BE" dirty="0" err="1"/>
              <a:t>aceptae</a:t>
            </a:r>
            <a:r>
              <a:rPr lang="fr-BE" dirty="0"/>
              <a:t> nus </a:t>
            </a:r>
            <a:r>
              <a:rPr lang="fr-BE" dirty="0" err="1"/>
              <a:t>autatincti</a:t>
            </a:r>
            <a:r>
              <a:rPr lang="fr-BE" dirty="0"/>
              <a:t> to </a:t>
            </a:r>
            <a:r>
              <a:rPr lang="fr-BE" dirty="0" err="1"/>
              <a:t>velestiurit</a:t>
            </a:r>
            <a:r>
              <a:rPr lang="fr-BE" dirty="0"/>
              <a:t> que </a:t>
            </a:r>
            <a:r>
              <a:rPr lang="fr-BE" dirty="0" err="1"/>
              <a:t>eiunt</a:t>
            </a:r>
            <a:r>
              <a:rPr lang="fr-BE" dirty="0"/>
              <a:t> </a:t>
            </a:r>
            <a:r>
              <a:rPr lang="fr-BE" dirty="0" err="1"/>
              <a:t>vellabo</a:t>
            </a:r>
            <a:r>
              <a:rPr lang="fr-BE" dirty="0"/>
              <a:t>. </a:t>
            </a:r>
          </a:p>
          <a:p>
            <a:pPr marL="342900" marR="0" lvl="0" indent="-342900" algn="l" defTabSz="914400" rtl="0" eaLnBrk="1" fontAlgn="auto" latinLnBrk="0" hangingPunct="1">
              <a:lnSpc>
                <a:spcPct val="90000"/>
              </a:lnSpc>
              <a:spcBef>
                <a:spcPts val="1000"/>
              </a:spcBef>
              <a:spcAft>
                <a:spcPts val="0"/>
              </a:spcAft>
              <a:buClrTx/>
              <a:buSzTx/>
              <a:tabLst/>
              <a:defRPr/>
            </a:pPr>
            <a:r>
              <a:rPr lang="fr-BE" dirty="0" err="1"/>
              <a:t>Untoria</a:t>
            </a:r>
            <a:r>
              <a:rPr lang="fr-BE" dirty="0"/>
              <a:t> </a:t>
            </a:r>
            <a:r>
              <a:rPr lang="fr-BE" dirty="0" err="1"/>
              <a:t>eremquo</a:t>
            </a:r>
            <a:r>
              <a:rPr lang="fr-BE" dirty="0"/>
              <a:t> </a:t>
            </a:r>
            <a:r>
              <a:rPr lang="fr-BE" dirty="0" err="1"/>
              <a:t>ssimi</a:t>
            </a:r>
            <a:r>
              <a:rPr lang="fr-BE" dirty="0"/>
              <a:t>, </a:t>
            </a:r>
            <a:r>
              <a:rPr lang="fr-BE" dirty="0" err="1"/>
              <a:t>consequ</a:t>
            </a:r>
            <a:r>
              <a:rPr lang="fr-BE" dirty="0"/>
              <a:t> </a:t>
            </a:r>
            <a:r>
              <a:rPr lang="fr-BE" dirty="0" err="1"/>
              <a:t>aspiderum</a:t>
            </a:r>
            <a:r>
              <a:rPr lang="fr-BE" dirty="0"/>
              <a:t> </a:t>
            </a:r>
            <a:r>
              <a:rPr lang="fr-BE" dirty="0" err="1"/>
              <a:t>facipsunt</a:t>
            </a:r>
            <a:r>
              <a:rPr lang="fr-BE" dirty="0"/>
              <a:t> </a:t>
            </a:r>
            <a:r>
              <a:rPr lang="fr-BE" dirty="0" err="1"/>
              <a:t>fuga</a:t>
            </a:r>
            <a:r>
              <a:rPr lang="fr-BE" dirty="0"/>
              <a:t>. </a:t>
            </a:r>
            <a:r>
              <a:rPr lang="fr-BE" dirty="0" err="1"/>
              <a:t>Bero</a:t>
            </a:r>
            <a:r>
              <a:rPr lang="fr-BE" dirty="0"/>
              <a:t> ide </a:t>
            </a:r>
            <a:r>
              <a:rPr lang="fr-BE" dirty="0" err="1"/>
              <a:t>porepera</a:t>
            </a:r>
            <a:r>
              <a:rPr lang="fr-BE" dirty="0"/>
              <a:t> </a:t>
            </a:r>
            <a:r>
              <a:rPr lang="fr-BE" dirty="0" err="1"/>
              <a:t>quam</a:t>
            </a:r>
            <a:r>
              <a:rPr lang="fr-BE" dirty="0"/>
              <a:t> </a:t>
            </a:r>
            <a:r>
              <a:rPr lang="fr-BE" dirty="0" err="1"/>
              <a:t>doluptur</a:t>
            </a:r>
            <a:r>
              <a:rPr lang="fr-BE" dirty="0"/>
              <a:t>?</a:t>
            </a:r>
          </a:p>
          <a:p>
            <a:pPr lvl="0"/>
            <a:endParaRPr lang="fr-BE" dirty="0"/>
          </a:p>
        </p:txBody>
      </p:sp>
      <p:sp>
        <p:nvSpPr>
          <p:cNvPr id="10" name="Espace réservé du texte 19"/>
          <p:cNvSpPr>
            <a:spLocks noGrp="1"/>
          </p:cNvSpPr>
          <p:nvPr>
            <p:ph type="body" sz="quarter" idx="10" hasCustomPrompt="1"/>
          </p:nvPr>
        </p:nvSpPr>
        <p:spPr>
          <a:xfrm>
            <a:off x="6978688" y="6088174"/>
            <a:ext cx="4248150" cy="431800"/>
          </a:xfrm>
          <a:prstGeom prst="rect">
            <a:avLst/>
          </a:prstGeom>
        </p:spPr>
        <p:txBody>
          <a:bodyPr/>
          <a:lstStyle>
            <a:lvl1pPr marL="0" indent="0" algn="r">
              <a:buNone/>
              <a:defRPr sz="1500" baseline="0">
                <a:solidFill>
                  <a:srgbClr val="00214E"/>
                </a:solidFill>
                <a:latin typeface="Arial" panose="020B0604020202020204" pitchFamily="34" charset="0"/>
                <a:cs typeface="Arial" panose="020B0604020202020204" pitchFamily="34" charset="0"/>
              </a:defRPr>
            </a:lvl1pPr>
          </a:lstStyle>
          <a:p>
            <a:pPr lvl="0"/>
            <a:r>
              <a:rPr lang="fr-BE" dirty="0"/>
              <a:t>Titre de la présentation</a:t>
            </a:r>
          </a:p>
        </p:txBody>
      </p:sp>
      <p:sp>
        <p:nvSpPr>
          <p:cNvPr id="11" name="Espace réservé du texte 21"/>
          <p:cNvSpPr>
            <a:spLocks noGrp="1"/>
          </p:cNvSpPr>
          <p:nvPr>
            <p:ph type="body" sz="quarter" idx="11" hasCustomPrompt="1"/>
          </p:nvPr>
        </p:nvSpPr>
        <p:spPr>
          <a:xfrm>
            <a:off x="11119148" y="6088683"/>
            <a:ext cx="540345" cy="431291"/>
          </a:xfrm>
          <a:prstGeom prst="rect">
            <a:avLst/>
          </a:prstGeom>
        </p:spPr>
        <p:txBody>
          <a:bodyPr/>
          <a:lstStyle>
            <a:lvl1pPr marL="0" indent="0">
              <a:buNone/>
              <a:defRPr sz="1500">
                <a:solidFill>
                  <a:srgbClr val="00214E"/>
                </a:solidFill>
                <a:latin typeface="Arial" panose="020B0604020202020204" pitchFamily="34" charset="0"/>
                <a:cs typeface="Arial" panose="020B0604020202020204" pitchFamily="34" charset="0"/>
              </a:defRPr>
            </a:lvl1pPr>
          </a:lstStyle>
          <a:p>
            <a:pPr lvl="0"/>
            <a:r>
              <a:rPr lang="fr-BE" dirty="0"/>
              <a:t>n°</a:t>
            </a:r>
          </a:p>
        </p:txBody>
      </p:sp>
    </p:spTree>
    <p:extLst>
      <p:ext uri="{BB962C8B-B14F-4D97-AF65-F5344CB8AC3E}">
        <p14:creationId xmlns:p14="http://schemas.microsoft.com/office/powerpoint/2010/main" val="4010630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F395E5E-6BF0-446B-BAC3-F4C7DDCFDA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7616368B-E02F-4DB1-B0A1-218C8015A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ED0CE37-50FE-45A2-BFE0-3F40D34493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AE230D-03DB-4138-9DA2-5A6EC481D0B4}" type="datetimeFigureOut">
              <a:rPr lang="fr-BE" smtClean="0"/>
              <a:t>12-04-24</a:t>
            </a:fld>
            <a:endParaRPr lang="fr-BE"/>
          </a:p>
        </p:txBody>
      </p:sp>
      <p:sp>
        <p:nvSpPr>
          <p:cNvPr id="5" name="Espace réservé du pied de page 4">
            <a:extLst>
              <a:ext uri="{FF2B5EF4-FFF2-40B4-BE49-F238E27FC236}">
                <a16:creationId xmlns:a16="http://schemas.microsoft.com/office/drawing/2014/main" id="{FBACDD2E-FB0B-4FBE-881D-37541C56C6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D67A0E7E-7A2F-45D0-BF4E-A7DE7F6CA0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F6BE36-93FE-4CCE-A5F7-9E6B2C4BC86E}" type="slidenum">
              <a:rPr lang="fr-BE" smtClean="0"/>
              <a:t>‹N°›</a:t>
            </a:fld>
            <a:endParaRPr lang="fr-BE"/>
          </a:p>
        </p:txBody>
      </p:sp>
    </p:spTree>
    <p:extLst>
      <p:ext uri="{BB962C8B-B14F-4D97-AF65-F5344CB8AC3E}">
        <p14:creationId xmlns:p14="http://schemas.microsoft.com/office/powerpoint/2010/main" val="244602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13.xml"/><Relationship Id="rId7" Type="http://schemas.openxmlformats.org/officeDocument/2006/relationships/diagramColors" Target="../diagrams/colors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1.xml"/><Relationship Id="rId1" Type="http://schemas.openxmlformats.org/officeDocument/2006/relationships/tags" Target="../tags/tag10.xml"/></Relationships>
</file>

<file path=ppt/slides/_rels/slide6.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tags" Target="../tags/tag14.xml"/><Relationship Id="rId7"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s>
</file>

<file path=ppt/slides/_rels/slide7.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4.jpg"/><Relationship Id="rId5" Type="http://schemas.openxmlformats.org/officeDocument/2006/relationships/slideLayout" Target="../slideLayouts/slideLayout13.xml"/><Relationship Id="rId4" Type="http://schemas.openxmlformats.org/officeDocument/2006/relationships/tags" Target="../tags/tag21.xml"/></Relationships>
</file>

<file path=ppt/slides/_rels/slide8.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tags" Target="../tags/tag24.xml"/><Relationship Id="rId7" Type="http://schemas.openxmlformats.org/officeDocument/2006/relationships/slideLayout" Target="../slideLayouts/slideLayout13.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s/_rels/slide9.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chart" Target="../charts/chart2.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slideLayout" Target="../slideLayouts/slideLayout13.xml"/><Relationship Id="rId5" Type="http://schemas.openxmlformats.org/officeDocument/2006/relationships/tags" Target="../tags/tag32.xml"/><Relationship Id="rId4" Type="http://schemas.openxmlformats.org/officeDocument/2006/relationships/tags" Target="../tags/tag31.xml"/></Relationships>
</file>

<file path=ppt/slides/_rels/slide10.xml.rels><?xml version="1.0" encoding="UTF-8" standalone="yes"?>
<Relationships xmlns="http://schemas.openxmlformats.org/package/2006/relationships"><Relationship Id="rId3" Type="http://schemas.openxmlformats.org/officeDocument/2006/relationships/tags" Target="../tags/tag35.xml"/><Relationship Id="rId7" Type="http://schemas.openxmlformats.org/officeDocument/2006/relationships/image" Target="../media/image5.jp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slideLayout" Target="../slideLayouts/slideLayout13.xml"/><Relationship Id="rId5" Type="http://schemas.openxmlformats.org/officeDocument/2006/relationships/tags" Target="../tags/tag37.xml"/><Relationship Id="rId4" Type="http://schemas.openxmlformats.org/officeDocument/2006/relationships/tags" Target="../tags/tag36.xml"/></Relationships>
</file>

<file path=ppt/slides/_rels/slide11.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chart" Target="../charts/chart3.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slideLayout" Target="../slideLayouts/slideLayout13.xml"/><Relationship Id="rId5" Type="http://schemas.openxmlformats.org/officeDocument/2006/relationships/tags" Target="../tags/tag42.xml"/><Relationship Id="rId4" Type="http://schemas.openxmlformats.org/officeDocument/2006/relationships/tags" Target="../tags/tag41.xml"/></Relationships>
</file>

<file path=ppt/slides/_rels/slide12.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chart" Target="../charts/chart4.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slideLayout" Target="../slideLayouts/slideLayout13.xml"/><Relationship Id="rId5" Type="http://schemas.openxmlformats.org/officeDocument/2006/relationships/tags" Target="../tags/tag47.xml"/><Relationship Id="rId4" Type="http://schemas.openxmlformats.org/officeDocument/2006/relationships/tags" Target="../tags/tag46.xml"/></Relationships>
</file>

<file path=ppt/slides/_rels/slide13.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slideLayout" Target="../slideLayouts/slideLayout13.xml"/><Relationship Id="rId5" Type="http://schemas.openxmlformats.org/officeDocument/2006/relationships/tags" Target="../tags/tag52.xml"/><Relationship Id="rId4" Type="http://schemas.openxmlformats.org/officeDocument/2006/relationships/tags" Target="../tags/tag5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5.xml"/><Relationship Id="rId1" Type="http://schemas.openxmlformats.org/officeDocument/2006/relationships/tags" Target="../tags/tag5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tags" Target="../tags/tag58.xml"/><Relationship Id="rId7" Type="http://schemas.openxmlformats.org/officeDocument/2006/relationships/image" Target="../media/image3.pn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hyperlink" Target="mailto:olivier.standeart@uclouvain.be" TargetMode="External"/><Relationship Id="rId5" Type="http://schemas.openxmlformats.org/officeDocument/2006/relationships/hyperlink" Target="mailto:gregoire.lits@uclouvain.be" TargetMode="Externa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custDataLst>
              <p:tags r:id="rId1"/>
            </p:custDataLst>
          </p:nvPr>
        </p:nvSpPr>
        <p:spPr>
          <a:xfrm>
            <a:off x="1404294" y="6186091"/>
            <a:ext cx="4691706" cy="431800"/>
          </a:xfrm>
        </p:spPr>
        <p:txBody>
          <a:bodyPr>
            <a:normAutofit/>
          </a:bodyPr>
          <a:lstStyle/>
          <a:p>
            <a:r>
              <a:rPr lang="fr-BE" sz="1400" dirty="0"/>
              <a:t>April 12 2024, Sheffield</a:t>
            </a:r>
          </a:p>
        </p:txBody>
      </p:sp>
      <p:pic>
        <p:nvPicPr>
          <p:cNvPr id="7" name="Image 6">
            <a:extLst>
              <a:ext uri="{FF2B5EF4-FFF2-40B4-BE49-F238E27FC236}">
                <a16:creationId xmlns:a16="http://schemas.microsoft.com/office/drawing/2014/main" id="{F45FEFC1-771D-47C1-A82C-FC3CFFA4546C}"/>
              </a:ext>
            </a:extLst>
          </p:cNvPr>
          <p:cNvPicPr>
            <a:picLocks noChangeAspect="1"/>
          </p:cNvPicPr>
          <p:nvPr>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9262427" y="352330"/>
            <a:ext cx="2410169" cy="1274800"/>
          </a:xfrm>
          <a:prstGeom prst="rect">
            <a:avLst/>
          </a:prstGeom>
        </p:spPr>
      </p:pic>
      <p:sp>
        <p:nvSpPr>
          <p:cNvPr id="5" name="Espace réservé du texte 4">
            <a:extLst>
              <a:ext uri="{FF2B5EF4-FFF2-40B4-BE49-F238E27FC236}">
                <a16:creationId xmlns:a16="http://schemas.microsoft.com/office/drawing/2014/main" id="{8E1D600F-7BA3-4C3B-A1CF-59BE7D577502}"/>
              </a:ext>
            </a:extLst>
          </p:cNvPr>
          <p:cNvSpPr>
            <a:spLocks noGrp="1"/>
          </p:cNvSpPr>
          <p:nvPr>
            <p:ph type="body" sz="quarter" idx="11"/>
            <p:custDataLst>
              <p:tags r:id="rId3"/>
            </p:custDataLst>
          </p:nvPr>
        </p:nvSpPr>
        <p:spPr>
          <a:xfrm>
            <a:off x="1404294" y="2997200"/>
            <a:ext cx="9327874" cy="431800"/>
          </a:xfrm>
        </p:spPr>
        <p:txBody>
          <a:bodyPr>
            <a:normAutofit fontScale="25000" lnSpcReduction="20000"/>
          </a:bodyPr>
          <a:lstStyle/>
          <a:p>
            <a:pPr>
              <a:lnSpc>
                <a:spcPct val="120000"/>
              </a:lnSpc>
            </a:pPr>
            <a:r>
              <a:rPr lang="en-US" sz="12800" dirty="0">
                <a:solidFill>
                  <a:schemeClr val="tx1"/>
                </a:solidFill>
                <a:latin typeface="+mn-lt"/>
              </a:rPr>
              <a:t>Measuring and Understanding Diversity Shifts Among Journalists in French-Speaking Belgium (2012-2023) </a:t>
            </a:r>
          </a:p>
          <a:p>
            <a:endParaRPr lang="en-US" sz="12800" dirty="0">
              <a:solidFill>
                <a:schemeClr val="tx1"/>
              </a:solidFill>
              <a:latin typeface="+mn-lt"/>
            </a:endParaRPr>
          </a:p>
          <a:p>
            <a:r>
              <a:rPr lang="en-GB" sz="7200" b="0" dirty="0" err="1">
                <a:solidFill>
                  <a:schemeClr val="tx1">
                    <a:lumMod val="75000"/>
                    <a:lumOff val="25000"/>
                  </a:schemeClr>
                </a:solidFill>
                <a:latin typeface="+mn-lt"/>
              </a:rPr>
              <a:t>Dr.</a:t>
            </a:r>
            <a:r>
              <a:rPr lang="en-GB" sz="7200" b="0" dirty="0">
                <a:solidFill>
                  <a:schemeClr val="tx1">
                    <a:lumMod val="75000"/>
                    <a:lumOff val="25000"/>
                  </a:schemeClr>
                </a:solidFill>
                <a:latin typeface="+mn-lt"/>
              </a:rPr>
              <a:t> Grégoire Lits &amp; </a:t>
            </a:r>
            <a:r>
              <a:rPr lang="en-GB" sz="7200" b="0" dirty="0" err="1">
                <a:solidFill>
                  <a:schemeClr val="tx1">
                    <a:lumMod val="75000"/>
                    <a:lumOff val="25000"/>
                  </a:schemeClr>
                </a:solidFill>
                <a:latin typeface="+mn-lt"/>
              </a:rPr>
              <a:t>Dr.</a:t>
            </a:r>
            <a:r>
              <a:rPr lang="en-GB" sz="7200" b="0" dirty="0">
                <a:solidFill>
                  <a:schemeClr val="tx1">
                    <a:lumMod val="75000"/>
                    <a:lumOff val="25000"/>
                  </a:schemeClr>
                </a:solidFill>
                <a:latin typeface="+mn-lt"/>
              </a:rPr>
              <a:t> Olivier </a:t>
            </a:r>
            <a:r>
              <a:rPr lang="en-GB" sz="7200" b="0" dirty="0" err="1">
                <a:solidFill>
                  <a:schemeClr val="tx1">
                    <a:lumMod val="75000"/>
                    <a:lumOff val="25000"/>
                  </a:schemeClr>
                </a:solidFill>
                <a:latin typeface="+mn-lt"/>
              </a:rPr>
              <a:t>Standeart</a:t>
            </a:r>
            <a:endParaRPr lang="en-GB" sz="7200" b="0" dirty="0">
              <a:solidFill>
                <a:schemeClr val="tx1">
                  <a:lumMod val="75000"/>
                  <a:lumOff val="25000"/>
                </a:schemeClr>
              </a:solidFill>
              <a:latin typeface="+mn-lt"/>
            </a:endParaRPr>
          </a:p>
          <a:p>
            <a:r>
              <a:rPr lang="en-GB" sz="7200" dirty="0">
                <a:solidFill>
                  <a:schemeClr val="tx1">
                    <a:lumMod val="75000"/>
                    <a:lumOff val="25000"/>
                  </a:schemeClr>
                </a:solidFill>
                <a:latin typeface="+mn-lt"/>
              </a:rPr>
              <a:t>Observatory for Research on Media and Journalism, University of Louvain, Belgium </a:t>
            </a:r>
            <a:br>
              <a:rPr lang="en-GB" sz="7200" dirty="0">
                <a:solidFill>
                  <a:schemeClr val="tx1">
                    <a:lumMod val="75000"/>
                    <a:lumOff val="25000"/>
                  </a:schemeClr>
                </a:solidFill>
                <a:latin typeface="+mn-lt"/>
              </a:rPr>
            </a:br>
            <a:r>
              <a:rPr lang="en-GB" sz="7200" b="0" dirty="0">
                <a:solidFill>
                  <a:schemeClr val="tx1">
                    <a:lumMod val="75000"/>
                    <a:lumOff val="25000"/>
                  </a:schemeClr>
                </a:solidFill>
                <a:latin typeface="+mn-lt"/>
              </a:rPr>
              <a:t>(UCLouvain, ORM)</a:t>
            </a:r>
            <a:endParaRPr lang="fr-BE" sz="7200" b="0" dirty="0">
              <a:solidFill>
                <a:schemeClr val="tx1">
                  <a:lumMod val="75000"/>
                  <a:lumOff val="25000"/>
                </a:schemeClr>
              </a:solidFill>
              <a:latin typeface="+mn-lt"/>
            </a:endParaRPr>
          </a:p>
          <a:p>
            <a:endParaRPr lang="fr-BE" dirty="0"/>
          </a:p>
        </p:txBody>
      </p:sp>
    </p:spTree>
    <p:extLst>
      <p:ext uri="{BB962C8B-B14F-4D97-AF65-F5344CB8AC3E}">
        <p14:creationId xmlns:p14="http://schemas.microsoft.com/office/powerpoint/2010/main" val="729776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custDataLst>
              <p:tags r:id="rId1"/>
            </p:custDataLst>
          </p:nvPr>
        </p:nvSpPr>
        <p:spPr>
          <a:xfrm>
            <a:off x="1055878" y="1753023"/>
            <a:ext cx="10170960" cy="5219277"/>
          </a:xfrm>
        </p:spPr>
        <p:txBody>
          <a:bodyPr>
            <a:normAutofit fontScale="92500" lnSpcReduction="20000"/>
          </a:bodyPr>
          <a:lstStyle/>
          <a:p>
            <a:pPr marL="0" indent="0">
              <a:buNone/>
            </a:pPr>
            <a:r>
              <a:rPr lang="en-GB" sz="2800" b="1" dirty="0"/>
              <a:t>Measuring news-diversity</a:t>
            </a:r>
          </a:p>
          <a:p>
            <a:endParaRPr lang="en-GB" dirty="0"/>
          </a:p>
          <a:p>
            <a:pPr marL="457200" lvl="1" indent="0">
              <a:lnSpc>
                <a:spcPct val="120000"/>
              </a:lnSpc>
              <a:buNone/>
            </a:pPr>
            <a:r>
              <a:rPr lang="en-GB" dirty="0"/>
              <a:t>News diversity is a sign of a healthy news</a:t>
            </a:r>
            <a:br>
              <a:rPr lang="en-GB" dirty="0"/>
            </a:br>
            <a:r>
              <a:rPr lang="en-GB" dirty="0"/>
              <a:t>ecosystem in liberal democracies</a:t>
            </a:r>
          </a:p>
          <a:p>
            <a:pPr marL="457200" lvl="1" indent="0">
              <a:buNone/>
            </a:pPr>
            <a:endParaRPr lang="en-GB" dirty="0"/>
          </a:p>
          <a:p>
            <a:pPr marL="457200" lvl="1" indent="0">
              <a:buNone/>
            </a:pPr>
            <a:endParaRPr lang="en-GB" dirty="0"/>
          </a:p>
          <a:p>
            <a:pPr marL="457200" lvl="1" indent="0">
              <a:buNone/>
            </a:pPr>
            <a:r>
              <a:rPr lang="en-GB" dirty="0"/>
              <a:t>However difficult to asses</a:t>
            </a:r>
          </a:p>
          <a:p>
            <a:pPr marL="457200" lvl="1" indent="0">
              <a:buNone/>
            </a:pPr>
            <a:endParaRPr lang="en-GB" dirty="0"/>
          </a:p>
          <a:p>
            <a:pPr marL="457200" lvl="1" indent="0">
              <a:buNone/>
            </a:pPr>
            <a:endParaRPr lang="en-GB" dirty="0"/>
          </a:p>
          <a:p>
            <a:pPr marL="457200" lvl="1" indent="0">
              <a:buNone/>
            </a:pPr>
            <a:r>
              <a:rPr lang="en-GB" dirty="0"/>
              <a:t>Multi-dimensional</a:t>
            </a:r>
          </a:p>
          <a:p>
            <a:pPr marL="457200" lvl="1" indent="0">
              <a:buNone/>
            </a:pPr>
            <a:endParaRPr lang="en-GB" dirty="0"/>
          </a:p>
          <a:p>
            <a:pPr marL="457200" lvl="1" indent="0">
              <a:buNone/>
            </a:pPr>
            <a:endParaRPr lang="en-GB" dirty="0"/>
          </a:p>
          <a:p>
            <a:pPr marL="457200" lvl="1" indent="0">
              <a:buNone/>
            </a:pPr>
            <a:endParaRPr lang="en-GB" dirty="0"/>
          </a:p>
          <a:p>
            <a:pPr marL="457200" lvl="1" indent="0">
              <a:buNone/>
            </a:pPr>
            <a:endParaRPr lang="en-GB" dirty="0"/>
          </a:p>
          <a:p>
            <a:pPr marL="0" indent="0">
              <a:buNone/>
            </a:pPr>
            <a:r>
              <a:rPr lang="en-GB" sz="1600" dirty="0"/>
              <a:t>(</a:t>
            </a:r>
            <a:r>
              <a:rPr lang="en-GB" sz="1600" dirty="0" err="1"/>
              <a:t>Ducan</a:t>
            </a:r>
            <a:r>
              <a:rPr lang="en-GB" sz="1600" dirty="0"/>
              <a:t> &amp; Reid 2013, </a:t>
            </a:r>
            <a:r>
              <a:rPr lang="en-GB" sz="1600" dirty="0" err="1"/>
              <a:t>Hendrickx</a:t>
            </a:r>
            <a:r>
              <a:rPr lang="en-GB" sz="1600" dirty="0"/>
              <a:t> et al. 2022, etc…)</a:t>
            </a:r>
          </a:p>
        </p:txBody>
      </p:sp>
      <p:graphicFrame>
        <p:nvGraphicFramePr>
          <p:cNvPr id="4" name="Diagramme 3">
            <a:extLst>
              <a:ext uri="{FF2B5EF4-FFF2-40B4-BE49-F238E27FC236}">
                <a16:creationId xmlns:a16="http://schemas.microsoft.com/office/drawing/2014/main" id="{FB055E9B-3995-40DC-91F1-98607E6DAA2A}"/>
              </a:ext>
            </a:extLst>
          </p:cNvPr>
          <p:cNvGraphicFramePr/>
          <p:nvPr>
            <p:custDataLst>
              <p:tags r:id="rId2"/>
            </p:custDataLst>
            <p:extLst>
              <p:ext uri="{D42A27DB-BD31-4B8C-83A1-F6EECF244321}">
                <p14:modId xmlns:p14="http://schemas.microsoft.com/office/powerpoint/2010/main" val="2072130605"/>
              </p:ext>
            </p:extLst>
          </p:nvPr>
        </p:nvGraphicFramePr>
        <p:xfrm>
          <a:off x="4064000" y="523724"/>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99181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E99EAF76-1218-435F-BDEC-AF0A30077936}"/>
              </a:ext>
            </a:extLst>
          </p:cNvPr>
          <p:cNvSpPr>
            <a:spLocks noGrp="1"/>
          </p:cNvSpPr>
          <p:nvPr>
            <p:ph type="body" sz="quarter" idx="12"/>
            <p:custDataLst>
              <p:tags r:id="rId1"/>
            </p:custDataLst>
          </p:nvPr>
        </p:nvSpPr>
        <p:spPr/>
        <p:txBody>
          <a:bodyPr>
            <a:normAutofit/>
          </a:bodyPr>
          <a:lstStyle/>
          <a:p>
            <a:pPr marL="342900" lvl="1" indent="0" algn="just">
              <a:buNone/>
            </a:pPr>
            <a:r>
              <a:rPr lang="en-US" dirty="0">
                <a:ea typeface="Batang" panose="02030600000101010101" pitchFamily="18" charset="-127"/>
              </a:rPr>
              <a:t>“One day a well-known Muslim preacher died in Molenbeek. We didn't know him, but thousands of people were in the streets to pay their respects; we had a trainee who was more connected to this milieu than we were, because he was originally from this community. So we covered the event. We </a:t>
            </a:r>
            <a:r>
              <a:rPr lang="en-US" dirty="0" err="1">
                <a:ea typeface="Batang" panose="02030600000101010101" pitchFamily="18" charset="-127"/>
              </a:rPr>
              <a:t>realised</a:t>
            </a:r>
            <a:r>
              <a:rPr lang="en-US" dirty="0">
                <a:ea typeface="Batang" panose="02030600000101010101" pitchFamily="18" charset="-127"/>
              </a:rPr>
              <a:t> that we were out of step with most of the city. </a:t>
            </a:r>
          </a:p>
          <a:p>
            <a:pPr marL="342900" lvl="1" indent="0" algn="just">
              <a:buNone/>
            </a:pPr>
            <a:endParaRPr lang="en-US" dirty="0">
              <a:ea typeface="Batang" panose="02030600000101010101" pitchFamily="18" charset="-127"/>
            </a:endParaRPr>
          </a:p>
          <a:p>
            <a:pPr marL="342900" lvl="1" indent="0" algn="just">
              <a:buNone/>
            </a:pPr>
            <a:r>
              <a:rPr lang="en-US" dirty="0">
                <a:ea typeface="Batang" panose="02030600000101010101" pitchFamily="18" charset="-127"/>
              </a:rPr>
              <a:t>We were still a bit 'in our own backyard'. We were told we lacked openness. And it's true, we don't reflect the image of Brussels society. We recruited people from universities, in the usual way of sorting CVs, which </a:t>
            </a:r>
            <a:r>
              <a:rPr lang="en-US" dirty="0" err="1">
                <a:ea typeface="Batang" panose="02030600000101010101" pitchFamily="18" charset="-127"/>
              </a:rPr>
              <a:t>favours</a:t>
            </a:r>
            <a:r>
              <a:rPr lang="en-US" dirty="0">
                <a:ea typeface="Batang" panose="02030600000101010101" pitchFamily="18" charset="-127"/>
              </a:rPr>
              <a:t> self-interest.”</a:t>
            </a:r>
          </a:p>
          <a:p>
            <a:pPr marL="342900" lvl="1" indent="0" algn="just">
              <a:buNone/>
            </a:pPr>
            <a:r>
              <a:rPr lang="en-US" dirty="0">
                <a:latin typeface="Franklin Gothic Book" panose="020B0503020102020204" pitchFamily="34" charset="0"/>
                <a:ea typeface="Batang" panose="02030600000101010101" pitchFamily="18" charset="-127"/>
              </a:rPr>
              <a:t>  " </a:t>
            </a:r>
            <a:br>
              <a:rPr lang="fr-BE" i="1" dirty="0"/>
            </a:br>
            <a:r>
              <a:rPr lang="en-GB" sz="1800" i="1" dirty="0"/>
              <a:t>(Dec. 2023, Female senior editor working for a local news media of the city of Brussels)</a:t>
            </a:r>
            <a:endParaRPr lang="en-GB" sz="1800" dirty="0"/>
          </a:p>
        </p:txBody>
      </p:sp>
    </p:spTree>
    <p:extLst>
      <p:ext uri="{BB962C8B-B14F-4D97-AF65-F5344CB8AC3E}">
        <p14:creationId xmlns:p14="http://schemas.microsoft.com/office/powerpoint/2010/main" val="26080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2"/>
            <p:custDataLst>
              <p:tags r:id="rId1"/>
            </p:custDataLst>
          </p:nvPr>
        </p:nvSpPr>
        <p:spPr>
          <a:xfrm>
            <a:off x="1111862" y="1834666"/>
            <a:ext cx="9674326" cy="5219277"/>
          </a:xfrm>
        </p:spPr>
        <p:txBody>
          <a:bodyPr>
            <a:normAutofit/>
          </a:bodyPr>
          <a:lstStyle/>
          <a:p>
            <a:r>
              <a:rPr lang="en-GB" sz="2000" b="1" dirty="0">
                <a:latin typeface="+mn-lt"/>
              </a:rPr>
              <a:t>First survey </a:t>
            </a:r>
            <a:r>
              <a:rPr lang="en-GB" sz="2000" dirty="0">
                <a:latin typeface="+mn-lt"/>
              </a:rPr>
              <a:t>in </a:t>
            </a:r>
            <a:r>
              <a:rPr lang="en-GB" sz="2000" b="1" dirty="0">
                <a:latin typeface="+mn-lt"/>
              </a:rPr>
              <a:t>2012</a:t>
            </a:r>
            <a:r>
              <a:rPr lang="en-GB" sz="2000" dirty="0">
                <a:latin typeface="+mn-lt"/>
              </a:rPr>
              <a:t> realised by the </a:t>
            </a:r>
            <a:r>
              <a:rPr lang="en-GB" sz="2000" b="1" dirty="0">
                <a:latin typeface="+mn-lt"/>
              </a:rPr>
              <a:t>Belgian Association of professional journalists</a:t>
            </a:r>
            <a:r>
              <a:rPr lang="en-GB" sz="2000" dirty="0">
                <a:latin typeface="+mn-lt"/>
              </a:rPr>
              <a:t> (AJP) in </a:t>
            </a:r>
            <a:r>
              <a:rPr lang="en-GB" sz="2000" dirty="0" err="1">
                <a:latin typeface="+mn-lt"/>
              </a:rPr>
              <a:t>collab</a:t>
            </a:r>
            <a:r>
              <a:rPr lang="en-GB" sz="2000" dirty="0">
                <a:latin typeface="+mn-lt"/>
              </a:rPr>
              <a:t>. with sociologists from the university of Liège. </a:t>
            </a:r>
          </a:p>
          <a:p>
            <a:endParaRPr lang="en-GB" sz="2000" dirty="0">
              <a:latin typeface="+mn-lt"/>
            </a:endParaRPr>
          </a:p>
          <a:p>
            <a:r>
              <a:rPr lang="en-GB" sz="2000" dirty="0">
                <a:latin typeface="+mn-lt"/>
              </a:rPr>
              <a:t>After that </a:t>
            </a:r>
            <a:r>
              <a:rPr lang="en-GB" sz="2000" b="1" dirty="0">
                <a:latin typeface="+mn-lt"/>
              </a:rPr>
              <a:t>three university led surveys </a:t>
            </a:r>
            <a:r>
              <a:rPr lang="en-GB" sz="2000" dirty="0">
                <a:latin typeface="+mn-lt"/>
              </a:rPr>
              <a:t>have been conducted </a:t>
            </a:r>
            <a:br>
              <a:rPr lang="en-GB" sz="2000" dirty="0">
                <a:latin typeface="+mn-lt"/>
              </a:rPr>
            </a:br>
            <a:r>
              <a:rPr lang="en-GB" sz="2000" dirty="0">
                <a:latin typeface="+mn-lt"/>
              </a:rPr>
              <a:t>(</a:t>
            </a:r>
            <a:r>
              <a:rPr lang="fr-BE" sz="2000" dirty="0" err="1">
                <a:latin typeface="+mn-lt"/>
              </a:rPr>
              <a:t>Raeymaeckers</a:t>
            </a:r>
            <a:r>
              <a:rPr lang="fr-BE" sz="2000" dirty="0">
                <a:latin typeface="+mn-lt"/>
              </a:rPr>
              <a:t> et al. </a:t>
            </a:r>
            <a:r>
              <a:rPr lang="en-GB" sz="2000" dirty="0">
                <a:latin typeface="+mn-lt"/>
              </a:rPr>
              <a:t>2013 ; Standaert et al. 2016, </a:t>
            </a:r>
            <a:r>
              <a:rPr lang="en-GB" sz="2000" dirty="0" err="1">
                <a:latin typeface="+mn-lt"/>
              </a:rPr>
              <a:t>Vanhaelewyn</a:t>
            </a:r>
            <a:r>
              <a:rPr lang="en-GB" sz="2000" dirty="0">
                <a:latin typeface="+mn-lt"/>
              </a:rPr>
              <a:t> 2023)</a:t>
            </a:r>
          </a:p>
          <a:p>
            <a:endParaRPr lang="en-GB" sz="2000" dirty="0">
              <a:latin typeface="+mn-lt"/>
            </a:endParaRPr>
          </a:p>
          <a:p>
            <a:r>
              <a:rPr lang="en-GB" sz="2000" b="1" dirty="0">
                <a:latin typeface="+mn-lt"/>
              </a:rPr>
              <a:t>This paper </a:t>
            </a:r>
            <a:r>
              <a:rPr lang="en-GB" sz="2000" dirty="0">
                <a:latin typeface="+mn-lt"/>
              </a:rPr>
              <a:t>present a </a:t>
            </a:r>
            <a:r>
              <a:rPr lang="en-GB" sz="2000" b="1" dirty="0">
                <a:latin typeface="+mn-lt"/>
              </a:rPr>
              <a:t>replication of the 2012 seminal survey </a:t>
            </a:r>
            <a:r>
              <a:rPr lang="en-GB" sz="2000" dirty="0">
                <a:latin typeface="+mn-lt"/>
              </a:rPr>
              <a:t>in order to </a:t>
            </a:r>
            <a:r>
              <a:rPr lang="en-GB" sz="2000" b="1" dirty="0">
                <a:latin typeface="+mn-lt"/>
              </a:rPr>
              <a:t>study the evolution of newsroom diversity in Belgium in 2023 (funded by AJP)</a:t>
            </a:r>
            <a:r>
              <a:rPr lang="en-GB" sz="2000" dirty="0">
                <a:latin typeface="+mn-lt"/>
              </a:rPr>
              <a:t>.</a:t>
            </a:r>
          </a:p>
          <a:p>
            <a:endParaRPr lang="en-GB" sz="2000" dirty="0">
              <a:latin typeface="+mn-lt"/>
            </a:endParaRPr>
          </a:p>
          <a:p>
            <a:pPr marL="457200" lvl="1" indent="0">
              <a:buNone/>
            </a:pPr>
            <a:r>
              <a:rPr lang="en-GB" sz="2000" dirty="0"/>
              <a:t>+ a new set of </a:t>
            </a:r>
            <a:r>
              <a:rPr lang="en-GB" sz="2000" dirty="0">
                <a:solidFill>
                  <a:schemeClr val="accent2">
                    <a:lumMod val="75000"/>
                  </a:schemeClr>
                </a:solidFill>
              </a:rPr>
              <a:t>questions about </a:t>
            </a:r>
            <a:r>
              <a:rPr lang="en-GB" sz="2000" b="1" dirty="0">
                <a:solidFill>
                  <a:schemeClr val="accent2">
                    <a:lumMod val="75000"/>
                  </a:schemeClr>
                </a:solidFill>
              </a:rPr>
              <a:t>attitudes and perception towards diversity </a:t>
            </a:r>
            <a:r>
              <a:rPr lang="en-GB" sz="2000" dirty="0">
                <a:solidFill>
                  <a:schemeClr val="accent2">
                    <a:lumMod val="75000"/>
                  </a:schemeClr>
                </a:solidFill>
              </a:rPr>
              <a:t>in general and in the workplace</a:t>
            </a:r>
            <a:r>
              <a:rPr lang="en-GB" sz="2000" dirty="0"/>
              <a:t>. </a:t>
            </a:r>
          </a:p>
          <a:p>
            <a:pPr lvl="1"/>
            <a:endParaRPr lang="en-GB" sz="2000" dirty="0"/>
          </a:p>
          <a:p>
            <a:pPr marL="457200" lvl="1" indent="0">
              <a:buNone/>
            </a:pPr>
            <a:r>
              <a:rPr lang="en-GB" sz="2000" dirty="0">
                <a:latin typeface="+mn-lt"/>
              </a:rPr>
              <a:t>+ a </a:t>
            </a:r>
            <a:r>
              <a:rPr lang="en-GB" sz="2000" b="1" dirty="0">
                <a:solidFill>
                  <a:schemeClr val="accent2">
                    <a:lumMod val="75000"/>
                  </a:schemeClr>
                </a:solidFill>
                <a:latin typeface="+mn-lt"/>
              </a:rPr>
              <a:t>qualitative survey</a:t>
            </a:r>
            <a:r>
              <a:rPr lang="en-GB" sz="2000" b="1" dirty="0">
                <a:latin typeface="+mn-lt"/>
              </a:rPr>
              <a:t> </a:t>
            </a:r>
            <a:r>
              <a:rPr lang="en-GB" sz="2000" dirty="0">
                <a:latin typeface="+mn-lt"/>
              </a:rPr>
              <a:t>with senior editors in 12 Belgian newsrooms. </a:t>
            </a:r>
          </a:p>
        </p:txBody>
      </p:sp>
      <p:sp>
        <p:nvSpPr>
          <p:cNvPr id="3" name="Rectangle 2">
            <a:extLst>
              <a:ext uri="{FF2B5EF4-FFF2-40B4-BE49-F238E27FC236}">
                <a16:creationId xmlns:a16="http://schemas.microsoft.com/office/drawing/2014/main" id="{9FB0B838-753C-4A40-A5B0-272CA286669C}"/>
              </a:ext>
            </a:extLst>
          </p:cNvPr>
          <p:cNvSpPr/>
          <p:nvPr>
            <p:custDataLst>
              <p:tags r:id="rId2"/>
            </p:custDataLst>
          </p:nvPr>
        </p:nvSpPr>
        <p:spPr>
          <a:xfrm>
            <a:off x="279918" y="242596"/>
            <a:ext cx="3470988" cy="80243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5" name="Rectangle 4">
            <a:extLst>
              <a:ext uri="{FF2B5EF4-FFF2-40B4-BE49-F238E27FC236}">
                <a16:creationId xmlns:a16="http://schemas.microsoft.com/office/drawing/2014/main" id="{946186BB-0F64-48C9-A78F-8BC31E70AC5B}"/>
              </a:ext>
            </a:extLst>
          </p:cNvPr>
          <p:cNvSpPr/>
          <p:nvPr>
            <p:custDataLst>
              <p:tags r:id="rId3"/>
            </p:custDataLst>
          </p:nvPr>
        </p:nvSpPr>
        <p:spPr>
          <a:xfrm>
            <a:off x="419883" y="474730"/>
            <a:ext cx="10524930" cy="92373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r>
              <a:rPr lang="en-GB" sz="2800" b="1" dirty="0"/>
              <a:t>Measuring newsroom-diversity in Belgium (from 2012 to 2024)</a:t>
            </a:r>
          </a:p>
        </p:txBody>
      </p:sp>
    </p:spTree>
    <p:extLst>
      <p:ext uri="{BB962C8B-B14F-4D97-AF65-F5344CB8AC3E}">
        <p14:creationId xmlns:p14="http://schemas.microsoft.com/office/powerpoint/2010/main" val="2500620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34A074D-BA92-4627-A3B7-ED57005B71D5}"/>
              </a:ext>
            </a:extLst>
          </p:cNvPr>
          <p:cNvSpPr/>
          <p:nvPr>
            <p:custDataLst>
              <p:tags r:id="rId1"/>
            </p:custDataLst>
          </p:nvPr>
        </p:nvSpPr>
        <p:spPr>
          <a:xfrm>
            <a:off x="130629" y="335902"/>
            <a:ext cx="3648270" cy="92373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800" b="1" dirty="0"/>
              <a:t>Research questions</a:t>
            </a:r>
          </a:p>
        </p:txBody>
      </p:sp>
      <p:sp>
        <p:nvSpPr>
          <p:cNvPr id="2" name="Espace réservé du texte 1"/>
          <p:cNvSpPr>
            <a:spLocks noGrp="1"/>
          </p:cNvSpPr>
          <p:nvPr>
            <p:ph type="body" sz="quarter" idx="12"/>
            <p:custDataLst>
              <p:tags r:id="rId2"/>
            </p:custDataLst>
          </p:nvPr>
        </p:nvSpPr>
        <p:spPr>
          <a:xfrm>
            <a:off x="1259633" y="884077"/>
            <a:ext cx="9629192" cy="5544716"/>
          </a:xfrm>
        </p:spPr>
        <p:txBody>
          <a:bodyPr>
            <a:normAutofit/>
          </a:bodyPr>
          <a:lstStyle/>
          <a:p>
            <a:pPr marL="0" indent="0">
              <a:buNone/>
            </a:pPr>
            <a:endParaRPr lang="en-GB" sz="2800" b="1" dirty="0"/>
          </a:p>
          <a:p>
            <a:pPr marL="0" indent="0">
              <a:lnSpc>
                <a:spcPct val="110000"/>
              </a:lnSpc>
              <a:buNone/>
            </a:pPr>
            <a:r>
              <a:rPr lang="en-GB" dirty="0">
                <a:solidFill>
                  <a:srgbClr val="7030A0"/>
                </a:solidFill>
              </a:rPr>
              <a:t>RQ1: Has newsroom diversity evolved since 2012 ? If yes, in what ways?</a:t>
            </a:r>
          </a:p>
          <a:p>
            <a:pPr lvl="1">
              <a:lnSpc>
                <a:spcPct val="110000"/>
              </a:lnSpc>
            </a:pPr>
            <a:r>
              <a:rPr lang="en-GB" dirty="0">
                <a:solidFill>
                  <a:schemeClr val="bg1">
                    <a:lumMod val="50000"/>
                  </a:schemeClr>
                </a:solidFill>
              </a:rPr>
              <a:t>H1 -&gt; We will observe almost no evolution</a:t>
            </a:r>
          </a:p>
          <a:p>
            <a:pPr>
              <a:lnSpc>
                <a:spcPct val="110000"/>
              </a:lnSpc>
            </a:pPr>
            <a:endParaRPr lang="en-GB" dirty="0"/>
          </a:p>
          <a:p>
            <a:pPr marL="0" indent="0">
              <a:lnSpc>
                <a:spcPct val="110000"/>
              </a:lnSpc>
              <a:buNone/>
            </a:pPr>
            <a:r>
              <a:rPr lang="en-GB" dirty="0">
                <a:solidFill>
                  <a:srgbClr val="0070C0"/>
                </a:solidFill>
              </a:rPr>
              <a:t>RQ2: What are the perceptions of diversity in general and diversity on their workplace amongst Belgian journalists? </a:t>
            </a:r>
          </a:p>
          <a:p>
            <a:pPr lvl="1">
              <a:lnSpc>
                <a:spcPct val="110000"/>
              </a:lnSpc>
            </a:pPr>
            <a:r>
              <a:rPr lang="fr-BE" dirty="0">
                <a:solidFill>
                  <a:schemeClr val="bg1">
                    <a:lumMod val="50000"/>
                  </a:schemeClr>
                </a:solidFill>
              </a:rPr>
              <a:t>H2 -&gt; </a:t>
            </a:r>
            <a:r>
              <a:rPr lang="en-GB" dirty="0">
                <a:solidFill>
                  <a:schemeClr val="bg1">
                    <a:lumMod val="50000"/>
                  </a:schemeClr>
                </a:solidFill>
              </a:rPr>
              <a:t>We will observe different attitudes towards diversity amongst men and women, and amongst older and younger journalists and amongst journalists and editors</a:t>
            </a:r>
            <a:r>
              <a:rPr lang="fr-BE" dirty="0">
                <a:solidFill>
                  <a:schemeClr val="bg1">
                    <a:lumMod val="50000"/>
                  </a:schemeClr>
                </a:solidFill>
              </a:rPr>
              <a:t>. </a:t>
            </a:r>
            <a:endParaRPr lang="en-GB" dirty="0">
              <a:solidFill>
                <a:schemeClr val="bg1">
                  <a:lumMod val="50000"/>
                </a:schemeClr>
              </a:solidFill>
            </a:endParaRPr>
          </a:p>
          <a:p>
            <a:pPr marL="0" indent="0">
              <a:lnSpc>
                <a:spcPct val="110000"/>
              </a:lnSpc>
              <a:buNone/>
            </a:pPr>
            <a:endParaRPr lang="en-GB" dirty="0"/>
          </a:p>
        </p:txBody>
      </p:sp>
    </p:spTree>
    <p:extLst>
      <p:ext uri="{BB962C8B-B14F-4D97-AF65-F5344CB8AC3E}">
        <p14:creationId xmlns:p14="http://schemas.microsoft.com/office/powerpoint/2010/main" val="3397905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CFD7260-69E8-4790-A8BD-C9FA94F3D760}"/>
              </a:ext>
            </a:extLst>
          </p:cNvPr>
          <p:cNvSpPr>
            <a:spLocks noGrp="1"/>
          </p:cNvSpPr>
          <p:nvPr>
            <p:ph type="body" sz="quarter" idx="12"/>
            <p:custDataLst>
              <p:tags r:id="rId1"/>
            </p:custDataLst>
          </p:nvPr>
        </p:nvSpPr>
        <p:spPr/>
        <p:txBody>
          <a:bodyPr/>
          <a:lstStyle/>
          <a:p>
            <a:pPr marL="0" indent="0">
              <a:buNone/>
            </a:pPr>
            <a:endParaRPr lang="fr-BE" b="1" dirty="0"/>
          </a:p>
          <a:p>
            <a:pPr marL="0" indent="0">
              <a:buNone/>
            </a:pPr>
            <a:endParaRPr lang="fr-BE" b="1" dirty="0"/>
          </a:p>
        </p:txBody>
      </p:sp>
      <p:graphicFrame>
        <p:nvGraphicFramePr>
          <p:cNvPr id="5" name="Tableau 4">
            <a:extLst>
              <a:ext uri="{FF2B5EF4-FFF2-40B4-BE49-F238E27FC236}">
                <a16:creationId xmlns:a16="http://schemas.microsoft.com/office/drawing/2014/main" id="{F8737529-D775-4A2A-96AE-06AD2E5958A8}"/>
              </a:ext>
            </a:extLst>
          </p:cNvPr>
          <p:cNvGraphicFramePr>
            <a:graphicFrameLocks noGrp="1"/>
          </p:cNvGraphicFramePr>
          <p:nvPr>
            <p:custDataLst>
              <p:tags r:id="rId2"/>
            </p:custDataLst>
            <p:extLst>
              <p:ext uri="{D42A27DB-BD31-4B8C-83A1-F6EECF244321}">
                <p14:modId xmlns:p14="http://schemas.microsoft.com/office/powerpoint/2010/main" val="3995246001"/>
              </p:ext>
            </p:extLst>
          </p:nvPr>
        </p:nvGraphicFramePr>
        <p:xfrm>
          <a:off x="586017" y="2586575"/>
          <a:ext cx="5555341" cy="1884784"/>
        </p:xfrm>
        <a:graphic>
          <a:graphicData uri="http://schemas.openxmlformats.org/drawingml/2006/table">
            <a:tbl>
              <a:tblPr>
                <a:tableStyleId>{7DF18680-E054-41AD-8BC1-D1AEF772440D}</a:tableStyleId>
              </a:tblPr>
              <a:tblGrid>
                <a:gridCol w="1125897">
                  <a:extLst>
                    <a:ext uri="{9D8B030D-6E8A-4147-A177-3AD203B41FA5}">
                      <a16:colId xmlns:a16="http://schemas.microsoft.com/office/drawing/2014/main" val="2526288044"/>
                    </a:ext>
                  </a:extLst>
                </a:gridCol>
                <a:gridCol w="2160996">
                  <a:extLst>
                    <a:ext uri="{9D8B030D-6E8A-4147-A177-3AD203B41FA5}">
                      <a16:colId xmlns:a16="http://schemas.microsoft.com/office/drawing/2014/main" val="2610602085"/>
                    </a:ext>
                  </a:extLst>
                </a:gridCol>
                <a:gridCol w="2268448">
                  <a:extLst>
                    <a:ext uri="{9D8B030D-6E8A-4147-A177-3AD203B41FA5}">
                      <a16:colId xmlns:a16="http://schemas.microsoft.com/office/drawing/2014/main" val="4069397580"/>
                    </a:ext>
                  </a:extLst>
                </a:gridCol>
              </a:tblGrid>
              <a:tr h="471196">
                <a:tc>
                  <a:txBody>
                    <a:bodyPr/>
                    <a:lstStyle/>
                    <a:p>
                      <a:pPr algn="ctr" fontAlgn="b"/>
                      <a:endParaRPr lang="fr-BE" sz="1800" b="1" i="0" u="none" strike="noStrike" dirty="0">
                        <a:solidFill>
                          <a:srgbClr val="000000"/>
                        </a:solidFill>
                        <a:effectLst/>
                        <a:latin typeface="+mn-lt"/>
                      </a:endParaRPr>
                    </a:p>
                  </a:txBody>
                  <a:tcPr marL="7620" marR="7620" marT="7620" marB="0" anchor="ctr"/>
                </a:tc>
                <a:tc>
                  <a:txBody>
                    <a:bodyPr/>
                    <a:lstStyle/>
                    <a:p>
                      <a:pPr algn="ctr" fontAlgn="b"/>
                      <a:r>
                        <a:rPr lang="fr-BE" sz="1600" b="1" u="none" strike="noStrike" dirty="0">
                          <a:effectLst/>
                        </a:rPr>
                        <a:t>2012 AJP Survey</a:t>
                      </a:r>
                      <a:endParaRPr lang="fr-BE" sz="1600" b="1" i="0" u="none" strike="noStrike" dirty="0">
                        <a:solidFill>
                          <a:srgbClr val="000000"/>
                        </a:solidFill>
                        <a:effectLst/>
                        <a:latin typeface="+mn-lt"/>
                      </a:endParaRPr>
                    </a:p>
                  </a:txBody>
                  <a:tcPr marL="7620" marR="7620" marT="7620" marB="0" anchor="ctr"/>
                </a:tc>
                <a:tc>
                  <a:txBody>
                    <a:bodyPr/>
                    <a:lstStyle/>
                    <a:p>
                      <a:pPr algn="ctr" fontAlgn="b"/>
                      <a:r>
                        <a:rPr lang="fr-BE" sz="1600" b="1" u="none" strike="noStrike" dirty="0">
                          <a:effectLst/>
                        </a:rPr>
                        <a:t>2023 ORM Survey</a:t>
                      </a:r>
                      <a:endParaRPr lang="fr-BE" sz="1600" b="1" i="0" u="none" strike="noStrike" dirty="0">
                        <a:solidFill>
                          <a:srgbClr val="000000"/>
                        </a:solidFill>
                        <a:effectLst/>
                        <a:latin typeface="+mn-lt"/>
                      </a:endParaRPr>
                    </a:p>
                  </a:txBody>
                  <a:tcPr marL="7620" marR="7620" marT="7620" marB="0" anchor="ctr"/>
                </a:tc>
                <a:extLst>
                  <a:ext uri="{0D108BD9-81ED-4DB2-BD59-A6C34878D82A}">
                    <a16:rowId xmlns:a16="http://schemas.microsoft.com/office/drawing/2014/main" val="1857379070"/>
                  </a:ext>
                </a:extLst>
              </a:tr>
              <a:tr h="471196">
                <a:tc>
                  <a:txBody>
                    <a:bodyPr/>
                    <a:lstStyle/>
                    <a:p>
                      <a:pPr algn="l" fontAlgn="b"/>
                      <a:r>
                        <a:rPr lang="fr-BE" sz="1600" u="none" strike="noStrike" dirty="0">
                          <a:effectLst/>
                        </a:rPr>
                        <a:t>Pop. </a:t>
                      </a:r>
                      <a:endParaRPr lang="fr-BE" sz="1600" b="0" i="0" u="none" strike="noStrike" dirty="0">
                        <a:solidFill>
                          <a:srgbClr val="000000"/>
                        </a:solidFill>
                        <a:effectLst/>
                        <a:latin typeface="+mn-lt"/>
                      </a:endParaRPr>
                    </a:p>
                  </a:txBody>
                  <a:tcPr marL="7620" marR="7620" marT="7620" marB="0" anchor="ctr"/>
                </a:tc>
                <a:tc>
                  <a:txBody>
                    <a:bodyPr/>
                    <a:lstStyle/>
                    <a:p>
                      <a:pPr algn="ctr" fontAlgn="b"/>
                      <a:r>
                        <a:rPr lang="fr-BE" sz="1600" u="none" strike="noStrike" dirty="0">
                          <a:effectLst/>
                        </a:rPr>
                        <a:t>2393 </a:t>
                      </a:r>
                      <a:r>
                        <a:rPr lang="fr-BE" sz="1600" u="none" strike="noStrike" dirty="0" err="1">
                          <a:effectLst/>
                        </a:rPr>
                        <a:t>press</a:t>
                      </a:r>
                      <a:r>
                        <a:rPr lang="fr-BE" sz="1600" u="none" strike="noStrike" dirty="0">
                          <a:effectLst/>
                        </a:rPr>
                        <a:t> </a:t>
                      </a:r>
                      <a:r>
                        <a:rPr lang="fr-BE" sz="1600" u="none" strike="noStrike" dirty="0" err="1">
                          <a:effectLst/>
                        </a:rPr>
                        <a:t>card</a:t>
                      </a:r>
                      <a:r>
                        <a:rPr lang="fr-BE" sz="1600" u="none" strike="noStrike" dirty="0">
                          <a:effectLst/>
                        </a:rPr>
                        <a:t> </a:t>
                      </a:r>
                      <a:r>
                        <a:rPr lang="fr-BE" sz="1600" u="none" strike="noStrike" dirty="0" err="1">
                          <a:effectLst/>
                        </a:rPr>
                        <a:t>holders</a:t>
                      </a:r>
                      <a:endParaRPr lang="fr-BE" sz="1600" b="0" i="0" u="none" strike="noStrike" dirty="0">
                        <a:solidFill>
                          <a:srgbClr val="000000"/>
                        </a:solidFill>
                        <a:effectLst/>
                        <a:latin typeface="+mn-lt"/>
                      </a:endParaRPr>
                    </a:p>
                  </a:txBody>
                  <a:tcPr marL="7620" marR="7620" marT="7620" marB="0" anchor="ctr"/>
                </a:tc>
                <a:tc>
                  <a:txBody>
                    <a:bodyPr/>
                    <a:lstStyle/>
                    <a:p>
                      <a:pPr algn="ctr" fontAlgn="b"/>
                      <a:r>
                        <a:rPr lang="fr-BE" sz="1600" u="none" strike="noStrike" dirty="0">
                          <a:effectLst/>
                        </a:rPr>
                        <a:t>2250 </a:t>
                      </a:r>
                      <a:r>
                        <a:rPr lang="fr-BE" sz="1600" u="none" strike="noStrike" dirty="0" err="1">
                          <a:effectLst/>
                        </a:rPr>
                        <a:t>press</a:t>
                      </a:r>
                      <a:r>
                        <a:rPr lang="fr-BE" sz="1600" u="none" strike="noStrike" dirty="0">
                          <a:effectLst/>
                        </a:rPr>
                        <a:t> </a:t>
                      </a:r>
                      <a:r>
                        <a:rPr lang="fr-BE" sz="1600" u="none" strike="noStrike" dirty="0" err="1">
                          <a:effectLst/>
                        </a:rPr>
                        <a:t>card</a:t>
                      </a:r>
                      <a:r>
                        <a:rPr lang="fr-BE" sz="1600" u="none" strike="noStrike" dirty="0">
                          <a:effectLst/>
                        </a:rPr>
                        <a:t> </a:t>
                      </a:r>
                      <a:r>
                        <a:rPr lang="fr-BE" sz="1600" u="none" strike="noStrike" dirty="0" err="1">
                          <a:effectLst/>
                        </a:rPr>
                        <a:t>holders</a:t>
                      </a:r>
                      <a:endParaRPr lang="fr-BE" sz="1600" b="0" i="0" u="none" strike="noStrike" dirty="0">
                        <a:solidFill>
                          <a:srgbClr val="000000"/>
                        </a:solidFill>
                        <a:effectLst/>
                        <a:latin typeface="+mn-lt"/>
                      </a:endParaRPr>
                    </a:p>
                  </a:txBody>
                  <a:tcPr marL="7620" marR="7620" marT="7620" marB="0" anchor="ctr"/>
                </a:tc>
                <a:extLst>
                  <a:ext uri="{0D108BD9-81ED-4DB2-BD59-A6C34878D82A}">
                    <a16:rowId xmlns:a16="http://schemas.microsoft.com/office/drawing/2014/main" val="3409786139"/>
                  </a:ext>
                </a:extLst>
              </a:tr>
              <a:tr h="471196">
                <a:tc>
                  <a:txBody>
                    <a:bodyPr/>
                    <a:lstStyle/>
                    <a:p>
                      <a:pPr algn="l" fontAlgn="b"/>
                      <a:r>
                        <a:rPr lang="fr-BE" sz="1600" u="none" strike="noStrike" dirty="0">
                          <a:effectLst/>
                        </a:rPr>
                        <a:t>Resp.</a:t>
                      </a:r>
                      <a:endParaRPr lang="fr-BE" sz="1600" b="0" i="0" u="none" strike="noStrike" dirty="0">
                        <a:solidFill>
                          <a:srgbClr val="000000"/>
                        </a:solidFill>
                        <a:effectLst/>
                        <a:latin typeface="+mn-lt"/>
                      </a:endParaRPr>
                    </a:p>
                  </a:txBody>
                  <a:tcPr marL="7620" marR="7620" marT="7620" marB="0" anchor="ctr"/>
                </a:tc>
                <a:tc>
                  <a:txBody>
                    <a:bodyPr/>
                    <a:lstStyle/>
                    <a:p>
                      <a:pPr algn="ctr" fontAlgn="b"/>
                      <a:r>
                        <a:rPr lang="fr-BE" sz="1600" u="none" strike="noStrike" dirty="0">
                          <a:effectLst/>
                        </a:rPr>
                        <a:t>649 (27%)</a:t>
                      </a:r>
                      <a:endParaRPr lang="fr-BE" sz="1600" b="0" i="0" u="none" strike="noStrike" dirty="0">
                        <a:solidFill>
                          <a:srgbClr val="000000"/>
                        </a:solidFill>
                        <a:effectLst/>
                        <a:latin typeface="+mn-lt"/>
                      </a:endParaRPr>
                    </a:p>
                  </a:txBody>
                  <a:tcPr marL="7620" marR="7620" marT="7620" marB="0" anchor="ctr"/>
                </a:tc>
                <a:tc>
                  <a:txBody>
                    <a:bodyPr/>
                    <a:lstStyle/>
                    <a:p>
                      <a:pPr algn="ctr" fontAlgn="b"/>
                      <a:r>
                        <a:rPr lang="fr-BE" sz="1600" u="none" strike="noStrike" dirty="0">
                          <a:effectLst/>
                        </a:rPr>
                        <a:t>538 (23,9%)</a:t>
                      </a:r>
                      <a:endParaRPr lang="fr-BE" sz="1600" b="0" i="0" u="none" strike="noStrike" dirty="0">
                        <a:solidFill>
                          <a:srgbClr val="000000"/>
                        </a:solidFill>
                        <a:effectLst/>
                        <a:latin typeface="+mn-lt"/>
                      </a:endParaRPr>
                    </a:p>
                  </a:txBody>
                  <a:tcPr marL="7620" marR="7620" marT="7620" marB="0" anchor="ctr"/>
                </a:tc>
                <a:extLst>
                  <a:ext uri="{0D108BD9-81ED-4DB2-BD59-A6C34878D82A}">
                    <a16:rowId xmlns:a16="http://schemas.microsoft.com/office/drawing/2014/main" val="2184628021"/>
                  </a:ext>
                </a:extLst>
              </a:tr>
              <a:tr h="471196">
                <a:tc>
                  <a:txBody>
                    <a:bodyPr/>
                    <a:lstStyle/>
                    <a:p>
                      <a:pPr algn="l" fontAlgn="b"/>
                      <a:r>
                        <a:rPr lang="fr-BE" sz="1600" u="none" strike="noStrike">
                          <a:effectLst/>
                        </a:rPr>
                        <a:t>Dirtsibution </a:t>
                      </a:r>
                      <a:endParaRPr lang="fr-BE" sz="1600" b="0" i="0" u="none" strike="noStrike">
                        <a:solidFill>
                          <a:srgbClr val="000000"/>
                        </a:solidFill>
                        <a:effectLst/>
                        <a:latin typeface="+mn-lt"/>
                      </a:endParaRPr>
                    </a:p>
                  </a:txBody>
                  <a:tcPr marL="7620" marR="7620" marT="7620" marB="0" anchor="ctr"/>
                </a:tc>
                <a:tc>
                  <a:txBody>
                    <a:bodyPr/>
                    <a:lstStyle/>
                    <a:p>
                      <a:pPr algn="ctr" fontAlgn="b"/>
                      <a:r>
                        <a:rPr lang="fr-BE" sz="1600" u="none" strike="noStrike" dirty="0">
                          <a:effectLst/>
                        </a:rPr>
                        <a:t>Online, by email</a:t>
                      </a:r>
                      <a:endParaRPr lang="fr-BE" sz="1600" b="0" i="0" u="none" strike="noStrike" dirty="0">
                        <a:solidFill>
                          <a:srgbClr val="000000"/>
                        </a:solidFill>
                        <a:effectLst/>
                        <a:latin typeface="+mn-lt"/>
                      </a:endParaRPr>
                    </a:p>
                  </a:txBody>
                  <a:tcPr marL="7620" marR="7620" marT="7620" marB="0" anchor="ctr"/>
                </a:tc>
                <a:tc>
                  <a:txBody>
                    <a:bodyPr/>
                    <a:lstStyle/>
                    <a:p>
                      <a:pPr algn="ctr" fontAlgn="b"/>
                      <a:r>
                        <a:rPr lang="fr-BE" sz="1600" u="none" strike="noStrike" dirty="0">
                          <a:effectLst/>
                        </a:rPr>
                        <a:t>Online, by email</a:t>
                      </a:r>
                      <a:endParaRPr lang="fr-BE" sz="1600" b="0" i="0" u="none" strike="noStrike" dirty="0">
                        <a:solidFill>
                          <a:srgbClr val="000000"/>
                        </a:solidFill>
                        <a:effectLst/>
                        <a:latin typeface="+mn-lt"/>
                      </a:endParaRPr>
                    </a:p>
                  </a:txBody>
                  <a:tcPr marL="7620" marR="7620" marT="7620" marB="0" anchor="ctr"/>
                </a:tc>
                <a:extLst>
                  <a:ext uri="{0D108BD9-81ED-4DB2-BD59-A6C34878D82A}">
                    <a16:rowId xmlns:a16="http://schemas.microsoft.com/office/drawing/2014/main" val="647289005"/>
                  </a:ext>
                </a:extLst>
              </a:tr>
            </a:tbl>
          </a:graphicData>
        </a:graphic>
      </p:graphicFrame>
      <p:graphicFrame>
        <p:nvGraphicFramePr>
          <p:cNvPr id="6" name="Graphique 5">
            <a:extLst>
              <a:ext uri="{FF2B5EF4-FFF2-40B4-BE49-F238E27FC236}">
                <a16:creationId xmlns:a16="http://schemas.microsoft.com/office/drawing/2014/main" id="{0C9E0FA8-024B-47BE-9375-E4A0C96FCB46}"/>
              </a:ext>
            </a:extLst>
          </p:cNvPr>
          <p:cNvGraphicFramePr>
            <a:graphicFrameLocks/>
          </p:cNvGraphicFramePr>
          <p:nvPr>
            <p:custDataLst>
              <p:tags r:id="rId3"/>
            </p:custDataLst>
            <p:extLst>
              <p:ext uri="{D42A27DB-BD31-4B8C-83A1-F6EECF244321}">
                <p14:modId xmlns:p14="http://schemas.microsoft.com/office/powerpoint/2010/main" val="377046586"/>
              </p:ext>
            </p:extLst>
          </p:nvPr>
        </p:nvGraphicFramePr>
        <p:xfrm>
          <a:off x="6494106" y="2034073"/>
          <a:ext cx="5381689" cy="3543529"/>
        </p:xfrm>
        <a:graphic>
          <a:graphicData uri="http://schemas.openxmlformats.org/drawingml/2006/chart">
            <c:chart xmlns:c="http://schemas.openxmlformats.org/drawingml/2006/chart" xmlns:r="http://schemas.openxmlformats.org/officeDocument/2006/relationships" r:id="rId8"/>
          </a:graphicData>
        </a:graphic>
      </p:graphicFrame>
      <p:sp>
        <p:nvSpPr>
          <p:cNvPr id="7" name="ZoneTexte 6">
            <a:extLst>
              <a:ext uri="{FF2B5EF4-FFF2-40B4-BE49-F238E27FC236}">
                <a16:creationId xmlns:a16="http://schemas.microsoft.com/office/drawing/2014/main" id="{3435277E-CDA2-41E0-B20C-58FFF46E688C}"/>
              </a:ext>
            </a:extLst>
          </p:cNvPr>
          <p:cNvSpPr txBox="1"/>
          <p:nvPr>
            <p:custDataLst>
              <p:tags r:id="rId4"/>
            </p:custDataLst>
          </p:nvPr>
        </p:nvSpPr>
        <p:spPr>
          <a:xfrm>
            <a:off x="1726164" y="5648476"/>
            <a:ext cx="5294655" cy="369332"/>
          </a:xfrm>
          <a:prstGeom prst="rect">
            <a:avLst/>
          </a:prstGeom>
          <a:noFill/>
        </p:spPr>
        <p:txBody>
          <a:bodyPr wrap="none" rtlCol="0">
            <a:spAutoFit/>
          </a:bodyPr>
          <a:lstStyle/>
          <a:p>
            <a:r>
              <a:rPr lang="fr-BE" dirty="0"/>
              <a:t>-&gt; </a:t>
            </a:r>
            <a:r>
              <a:rPr lang="en-GB" dirty="0"/>
              <a:t>applying of a weight coefficient for gender and age</a:t>
            </a:r>
            <a:r>
              <a:rPr lang="fr-BE" dirty="0"/>
              <a:t>. </a:t>
            </a:r>
          </a:p>
        </p:txBody>
      </p:sp>
      <p:sp>
        <p:nvSpPr>
          <p:cNvPr id="8" name="Rectangle 7">
            <a:extLst>
              <a:ext uri="{FF2B5EF4-FFF2-40B4-BE49-F238E27FC236}">
                <a16:creationId xmlns:a16="http://schemas.microsoft.com/office/drawing/2014/main" id="{A86C661F-37BD-4F5B-AC3E-174FE490A283}"/>
              </a:ext>
            </a:extLst>
          </p:cNvPr>
          <p:cNvSpPr/>
          <p:nvPr>
            <p:custDataLst>
              <p:tags r:id="rId5"/>
            </p:custDataLst>
          </p:nvPr>
        </p:nvSpPr>
        <p:spPr>
          <a:xfrm>
            <a:off x="195943" y="298580"/>
            <a:ext cx="3601616" cy="83042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9" name="Rectangle 8">
            <a:extLst>
              <a:ext uri="{FF2B5EF4-FFF2-40B4-BE49-F238E27FC236}">
                <a16:creationId xmlns:a16="http://schemas.microsoft.com/office/drawing/2014/main" id="{1493D854-8A86-4186-AFCA-95EE9706B0C4}"/>
              </a:ext>
            </a:extLst>
          </p:cNvPr>
          <p:cNvSpPr/>
          <p:nvPr>
            <p:custDataLst>
              <p:tags r:id="rId6"/>
            </p:custDataLst>
          </p:nvPr>
        </p:nvSpPr>
        <p:spPr>
          <a:xfrm>
            <a:off x="130629" y="335902"/>
            <a:ext cx="3648270" cy="92373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800" b="1" dirty="0"/>
              <a:t>Sample</a:t>
            </a:r>
          </a:p>
        </p:txBody>
      </p:sp>
    </p:spTree>
    <p:extLst>
      <p:ext uri="{BB962C8B-B14F-4D97-AF65-F5344CB8AC3E}">
        <p14:creationId xmlns:p14="http://schemas.microsoft.com/office/powerpoint/2010/main" val="1617661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E82CA13C-EF87-431E-8E2B-4DB1E4BE1C0E}"/>
              </a:ext>
            </a:extLst>
          </p:cNvPr>
          <p:cNvSpPr>
            <a:spLocks noGrp="1"/>
          </p:cNvSpPr>
          <p:nvPr>
            <p:ph type="body" sz="quarter" idx="12"/>
            <p:custDataLst>
              <p:tags r:id="rId1"/>
            </p:custDataLst>
          </p:nvPr>
        </p:nvSpPr>
        <p:spPr/>
        <p:txBody>
          <a:bodyPr/>
          <a:lstStyle/>
          <a:p>
            <a:pPr marL="0" indent="0">
              <a:buNone/>
            </a:pPr>
            <a:endParaRPr lang="fr-BE" dirty="0"/>
          </a:p>
          <a:p>
            <a:pPr marL="0" indent="0">
              <a:buNone/>
            </a:pPr>
            <a:endParaRPr lang="fr-BE" dirty="0"/>
          </a:p>
        </p:txBody>
      </p:sp>
      <p:sp>
        <p:nvSpPr>
          <p:cNvPr id="3" name="Espace réservé du texte 2">
            <a:extLst>
              <a:ext uri="{FF2B5EF4-FFF2-40B4-BE49-F238E27FC236}">
                <a16:creationId xmlns:a16="http://schemas.microsoft.com/office/drawing/2014/main" id="{19051989-5B9A-467A-A99C-1A8221A2C230}"/>
              </a:ext>
            </a:extLst>
          </p:cNvPr>
          <p:cNvSpPr>
            <a:spLocks noGrp="1"/>
          </p:cNvSpPr>
          <p:nvPr>
            <p:ph type="body" sz="quarter" idx="10"/>
            <p:custDataLst>
              <p:tags r:id="rId2"/>
            </p:custDataLst>
          </p:nvPr>
        </p:nvSpPr>
        <p:spPr/>
        <p:txBody>
          <a:bodyPr/>
          <a:lstStyle/>
          <a:p>
            <a:r>
              <a:rPr lang="fr-BE" dirty="0"/>
              <a:t>From : </a:t>
            </a:r>
            <a:r>
              <a:rPr lang="fr-BE" dirty="0" err="1"/>
              <a:t>Huyer</a:t>
            </a:r>
            <a:r>
              <a:rPr lang="fr-BE" dirty="0"/>
              <a:t> S. et al. 2018</a:t>
            </a:r>
          </a:p>
        </p:txBody>
      </p:sp>
      <p:pic>
        <p:nvPicPr>
          <p:cNvPr id="8" name="Image 7">
            <a:extLst>
              <a:ext uri="{FF2B5EF4-FFF2-40B4-BE49-F238E27FC236}">
                <a16:creationId xmlns:a16="http://schemas.microsoft.com/office/drawing/2014/main" id="{AB45A258-9899-4427-80E2-6DE39BA74FC3}"/>
              </a:ext>
            </a:extLst>
          </p:cNvPr>
          <p:cNvPicPr>
            <a:picLocks noChangeAspect="1"/>
          </p:cNvPicPr>
          <p:nvPr>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1212979" y="1585860"/>
            <a:ext cx="9293289" cy="4335659"/>
          </a:xfrm>
          <a:prstGeom prst="rect">
            <a:avLst/>
          </a:prstGeom>
        </p:spPr>
      </p:pic>
      <p:sp>
        <p:nvSpPr>
          <p:cNvPr id="5" name="Rectangle 4">
            <a:extLst>
              <a:ext uri="{FF2B5EF4-FFF2-40B4-BE49-F238E27FC236}">
                <a16:creationId xmlns:a16="http://schemas.microsoft.com/office/drawing/2014/main" id="{CF1DD405-FC10-483F-B946-643A0BB9D5D0}"/>
              </a:ext>
            </a:extLst>
          </p:cNvPr>
          <p:cNvSpPr/>
          <p:nvPr>
            <p:custDataLst>
              <p:tags r:id="rId4"/>
            </p:custDataLst>
          </p:nvPr>
        </p:nvSpPr>
        <p:spPr>
          <a:xfrm>
            <a:off x="130628" y="335902"/>
            <a:ext cx="7716417" cy="92373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800" b="1" dirty="0"/>
              <a:t>Finding 1: Gender –&gt; The leaky pipeline</a:t>
            </a:r>
          </a:p>
        </p:txBody>
      </p:sp>
    </p:spTree>
    <p:extLst>
      <p:ext uri="{BB962C8B-B14F-4D97-AF65-F5344CB8AC3E}">
        <p14:creationId xmlns:p14="http://schemas.microsoft.com/office/powerpoint/2010/main" val="3498831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CFD7260-69E8-4790-A8BD-C9FA94F3D760}"/>
              </a:ext>
            </a:extLst>
          </p:cNvPr>
          <p:cNvSpPr>
            <a:spLocks noGrp="1"/>
          </p:cNvSpPr>
          <p:nvPr>
            <p:ph type="body" sz="quarter" idx="12"/>
            <p:custDataLst>
              <p:tags r:id="rId1"/>
            </p:custDataLst>
          </p:nvPr>
        </p:nvSpPr>
        <p:spPr/>
        <p:txBody>
          <a:bodyPr/>
          <a:lstStyle/>
          <a:p>
            <a:pPr marL="0" indent="0">
              <a:buNone/>
            </a:pPr>
            <a:endParaRPr lang="fr-BE" b="1" dirty="0"/>
          </a:p>
          <a:p>
            <a:pPr marL="0" indent="0">
              <a:buNone/>
            </a:pPr>
            <a:endParaRPr lang="fr-BE" b="1" dirty="0"/>
          </a:p>
        </p:txBody>
      </p:sp>
      <p:sp>
        <p:nvSpPr>
          <p:cNvPr id="8" name="Rectangle 7">
            <a:extLst>
              <a:ext uri="{FF2B5EF4-FFF2-40B4-BE49-F238E27FC236}">
                <a16:creationId xmlns:a16="http://schemas.microsoft.com/office/drawing/2014/main" id="{A86C661F-37BD-4F5B-AC3E-174FE490A283}"/>
              </a:ext>
            </a:extLst>
          </p:cNvPr>
          <p:cNvSpPr/>
          <p:nvPr>
            <p:custDataLst>
              <p:tags r:id="rId2"/>
            </p:custDataLst>
          </p:nvPr>
        </p:nvSpPr>
        <p:spPr>
          <a:xfrm>
            <a:off x="195943" y="298580"/>
            <a:ext cx="3601616" cy="83042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9" name="Rectangle 8">
            <a:extLst>
              <a:ext uri="{FF2B5EF4-FFF2-40B4-BE49-F238E27FC236}">
                <a16:creationId xmlns:a16="http://schemas.microsoft.com/office/drawing/2014/main" id="{1493D854-8A86-4186-AFCA-95EE9706B0C4}"/>
              </a:ext>
            </a:extLst>
          </p:cNvPr>
          <p:cNvSpPr/>
          <p:nvPr>
            <p:custDataLst>
              <p:tags r:id="rId3"/>
            </p:custDataLst>
          </p:nvPr>
        </p:nvSpPr>
        <p:spPr>
          <a:xfrm>
            <a:off x="130628" y="335902"/>
            <a:ext cx="5555341" cy="92373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800" b="1" dirty="0"/>
              <a:t>Highlight 1 – The leaky pipeline</a:t>
            </a:r>
          </a:p>
        </p:txBody>
      </p:sp>
      <p:sp>
        <p:nvSpPr>
          <p:cNvPr id="10" name="Espace réservé du texte 1">
            <a:extLst>
              <a:ext uri="{FF2B5EF4-FFF2-40B4-BE49-F238E27FC236}">
                <a16:creationId xmlns:a16="http://schemas.microsoft.com/office/drawing/2014/main" id="{150A971E-64B7-4679-9A9A-C6D3BFFA8A9A}"/>
              </a:ext>
            </a:extLst>
          </p:cNvPr>
          <p:cNvSpPr txBox="1">
            <a:spLocks/>
          </p:cNvSpPr>
          <p:nvPr>
            <p:custDataLst>
              <p:tags r:id="rId4"/>
            </p:custDataLst>
          </p:nvPr>
        </p:nvSpPr>
        <p:spPr>
          <a:xfrm>
            <a:off x="1259633" y="884077"/>
            <a:ext cx="9629192" cy="5544716"/>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rgbClr val="00214E"/>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2800" b="1" dirty="0"/>
          </a:p>
          <a:p>
            <a:pPr marL="0" indent="0">
              <a:lnSpc>
                <a:spcPct val="110000"/>
              </a:lnSpc>
              <a:buFont typeface="Arial" panose="020B0604020202020204" pitchFamily="34" charset="0"/>
              <a:buNone/>
            </a:pPr>
            <a:r>
              <a:rPr lang="en-GB" dirty="0">
                <a:solidFill>
                  <a:srgbClr val="7030A0"/>
                </a:solidFill>
              </a:rPr>
              <a:t>Regarding gender diversity (35% of women)</a:t>
            </a:r>
            <a:endParaRPr lang="en-GB" dirty="0">
              <a:solidFill>
                <a:schemeClr val="bg1">
                  <a:lumMod val="50000"/>
                </a:schemeClr>
              </a:solidFill>
            </a:endParaRPr>
          </a:p>
          <a:p>
            <a:pPr>
              <a:lnSpc>
                <a:spcPct val="110000"/>
              </a:lnSpc>
            </a:pPr>
            <a:endParaRPr lang="en-GB" dirty="0"/>
          </a:p>
        </p:txBody>
      </p:sp>
      <p:sp>
        <p:nvSpPr>
          <p:cNvPr id="3" name="Rectangle 2">
            <a:extLst>
              <a:ext uri="{FF2B5EF4-FFF2-40B4-BE49-F238E27FC236}">
                <a16:creationId xmlns:a16="http://schemas.microsoft.com/office/drawing/2014/main" id="{849F3D9E-D6E6-4994-86B9-C1B3978F01AE}"/>
              </a:ext>
            </a:extLst>
          </p:cNvPr>
          <p:cNvSpPr/>
          <p:nvPr>
            <p:custDataLst>
              <p:tags r:id="rId5"/>
            </p:custDataLst>
          </p:nvPr>
        </p:nvSpPr>
        <p:spPr>
          <a:xfrm>
            <a:off x="1604865" y="2202023"/>
            <a:ext cx="5747657" cy="4062651"/>
          </a:xfrm>
          <a:prstGeom prst="rect">
            <a:avLst/>
          </a:prstGeom>
        </p:spPr>
        <p:txBody>
          <a:bodyPr wrap="square">
            <a:spAutoFit/>
          </a:bodyPr>
          <a:lstStyle/>
          <a:p>
            <a:r>
              <a:rPr lang="fr-BE" sz="2000" dirty="0"/>
              <a:t>The '</a:t>
            </a:r>
            <a:r>
              <a:rPr lang="fr-BE" sz="2000" dirty="0" err="1"/>
              <a:t>leaky</a:t>
            </a:r>
            <a:r>
              <a:rPr lang="fr-BE" sz="2000" dirty="0"/>
              <a:t> pipe' </a:t>
            </a:r>
            <a:r>
              <a:rPr lang="fr-BE" sz="2000" dirty="0" err="1"/>
              <a:t>metaphor</a:t>
            </a:r>
            <a:r>
              <a:rPr lang="fr-BE" sz="2000" dirty="0"/>
              <a:t> </a:t>
            </a:r>
            <a:r>
              <a:rPr lang="fr-BE" sz="2000" dirty="0" err="1"/>
              <a:t>was</a:t>
            </a:r>
            <a:r>
              <a:rPr lang="fr-BE" sz="2000" dirty="0"/>
              <a:t> </a:t>
            </a:r>
            <a:r>
              <a:rPr lang="fr-BE" sz="2000" dirty="0" err="1"/>
              <a:t>proposed</a:t>
            </a:r>
            <a:r>
              <a:rPr lang="fr-BE" sz="2000" dirty="0"/>
              <a:t> in the 1990s (Alper 1993, Pell 1996) and </a:t>
            </a:r>
            <a:r>
              <a:rPr lang="fr-BE" sz="2000" dirty="0" err="1"/>
              <a:t>developed</a:t>
            </a:r>
            <a:r>
              <a:rPr lang="fr-BE" sz="2000" dirty="0"/>
              <a:t> in the </a:t>
            </a:r>
            <a:r>
              <a:rPr lang="fr-BE" sz="2000" dirty="0" err="1"/>
              <a:t>years</a:t>
            </a:r>
            <a:r>
              <a:rPr lang="fr-BE" sz="2000" dirty="0"/>
              <a:t> 2000 to 2010 (in </a:t>
            </a:r>
            <a:r>
              <a:rPr lang="fr-BE" sz="2000" dirty="0" err="1"/>
              <a:t>particular</a:t>
            </a:r>
            <a:r>
              <a:rPr lang="fr-BE" sz="2000" dirty="0"/>
              <a:t> </a:t>
            </a:r>
            <a:r>
              <a:rPr lang="fr-BE" sz="2000" dirty="0" err="1"/>
              <a:t>Blickenstaff</a:t>
            </a:r>
            <a:r>
              <a:rPr lang="fr-BE" sz="2000" dirty="0"/>
              <a:t> 2005) to analyse </a:t>
            </a:r>
            <a:r>
              <a:rPr lang="fr-BE" sz="2000" dirty="0" err="1"/>
              <a:t>gender</a:t>
            </a:r>
            <a:r>
              <a:rPr lang="fr-BE" sz="2000" dirty="0"/>
              <a:t> discrimination in </a:t>
            </a:r>
            <a:r>
              <a:rPr lang="fr-BE" sz="2000" dirty="0" err="1"/>
              <a:t>scientific</a:t>
            </a:r>
            <a:r>
              <a:rPr lang="fr-BE" sz="2000" dirty="0"/>
              <a:t> and </a:t>
            </a:r>
            <a:r>
              <a:rPr lang="fr-BE" sz="2000" dirty="0" err="1"/>
              <a:t>academic</a:t>
            </a:r>
            <a:r>
              <a:rPr lang="fr-BE" sz="2000" dirty="0"/>
              <a:t> </a:t>
            </a:r>
            <a:r>
              <a:rPr lang="fr-BE" sz="2000" dirty="0" err="1"/>
              <a:t>careers</a:t>
            </a:r>
            <a:r>
              <a:rPr lang="fr-BE" sz="2000" dirty="0"/>
              <a:t>, </a:t>
            </a:r>
            <a:r>
              <a:rPr lang="fr-BE" sz="2000" dirty="0" err="1"/>
              <a:t>especially</a:t>
            </a:r>
            <a:r>
              <a:rPr lang="fr-BE" sz="2000" dirty="0"/>
              <a:t> in the STEM </a:t>
            </a:r>
            <a:r>
              <a:rPr lang="fr-BE" sz="2000" dirty="0" err="1"/>
              <a:t>fields</a:t>
            </a:r>
            <a:r>
              <a:rPr lang="fr-BE" sz="2000" dirty="0"/>
              <a:t> (science, </a:t>
            </a:r>
            <a:r>
              <a:rPr lang="fr-BE" sz="2000" dirty="0" err="1"/>
              <a:t>technology</a:t>
            </a:r>
            <a:r>
              <a:rPr lang="fr-BE" sz="2000" dirty="0"/>
              <a:t>, engineering and </a:t>
            </a:r>
            <a:r>
              <a:rPr lang="fr-BE" sz="2000" dirty="0" err="1"/>
              <a:t>mathematics</a:t>
            </a:r>
            <a:r>
              <a:rPr lang="fr-BE" sz="2000" dirty="0"/>
              <a:t>). </a:t>
            </a:r>
          </a:p>
          <a:p>
            <a:endParaRPr lang="fr-BE" sz="2000" dirty="0"/>
          </a:p>
          <a:p>
            <a:endParaRPr lang="fr-BE" sz="2000" dirty="0"/>
          </a:p>
          <a:p>
            <a:r>
              <a:rPr lang="fr-BE" sz="2000" dirty="0"/>
              <a:t>It compares </a:t>
            </a:r>
            <a:r>
              <a:rPr lang="fr-BE" sz="2000" dirty="0" err="1"/>
              <a:t>career</a:t>
            </a:r>
            <a:r>
              <a:rPr lang="fr-BE" sz="2000" dirty="0"/>
              <a:t> progression </a:t>
            </a:r>
            <a:r>
              <a:rPr lang="fr-BE" sz="2000" dirty="0" err="1"/>
              <a:t>within</a:t>
            </a:r>
            <a:r>
              <a:rPr lang="fr-BE" sz="2000" dirty="0"/>
              <a:t> a </a:t>
            </a:r>
            <a:r>
              <a:rPr lang="fr-BE" sz="2000" dirty="0" err="1"/>
              <a:t>sector</a:t>
            </a:r>
            <a:r>
              <a:rPr lang="fr-BE" sz="2000" dirty="0"/>
              <a:t> of </a:t>
            </a:r>
            <a:r>
              <a:rPr lang="fr-BE" sz="2000" dirty="0" err="1"/>
              <a:t>activity</a:t>
            </a:r>
            <a:r>
              <a:rPr lang="fr-BE" sz="2000" dirty="0"/>
              <a:t> to a pipe made up of </a:t>
            </a:r>
            <a:r>
              <a:rPr lang="fr-BE" sz="2000" dirty="0" err="1"/>
              <a:t>holes</a:t>
            </a:r>
            <a:r>
              <a:rPr lang="fr-BE" sz="2000" dirty="0"/>
              <a:t> </a:t>
            </a:r>
            <a:r>
              <a:rPr lang="fr-BE" sz="2000" dirty="0" err="1"/>
              <a:t>through</a:t>
            </a:r>
            <a:r>
              <a:rPr lang="fr-BE" sz="2000" dirty="0"/>
              <a:t> </a:t>
            </a:r>
            <a:r>
              <a:rPr lang="fr-BE" sz="2000" dirty="0" err="1"/>
              <a:t>which</a:t>
            </a:r>
            <a:r>
              <a:rPr lang="fr-BE" sz="2000" dirty="0"/>
              <a:t> </a:t>
            </a:r>
            <a:r>
              <a:rPr lang="fr-BE" sz="2000" dirty="0" err="1"/>
              <a:t>women</a:t>
            </a:r>
            <a:r>
              <a:rPr lang="fr-BE" sz="2000" dirty="0"/>
              <a:t>, or people from </a:t>
            </a:r>
            <a:r>
              <a:rPr lang="fr-BE" sz="2000" dirty="0" err="1"/>
              <a:t>minority</a:t>
            </a:r>
            <a:r>
              <a:rPr lang="fr-BE" sz="2000" dirty="0"/>
              <a:t> groups, </a:t>
            </a:r>
            <a:r>
              <a:rPr lang="fr-BE" sz="2000" dirty="0" err="1"/>
              <a:t>selectively</a:t>
            </a:r>
            <a:r>
              <a:rPr lang="fr-BE" sz="2000" dirty="0"/>
              <a:t> </a:t>
            </a:r>
            <a:r>
              <a:rPr lang="fr-BE" sz="2000" dirty="0" err="1"/>
              <a:t>evaporate</a:t>
            </a:r>
            <a:r>
              <a:rPr lang="fr-BE" sz="2000" dirty="0"/>
              <a:t> as </a:t>
            </a:r>
            <a:r>
              <a:rPr lang="fr-BE" sz="2000" dirty="0" err="1"/>
              <a:t>they</a:t>
            </a:r>
            <a:r>
              <a:rPr lang="fr-BE" sz="2000" dirty="0"/>
              <a:t> </a:t>
            </a:r>
            <a:r>
              <a:rPr lang="fr-BE" sz="2000" dirty="0" err="1"/>
              <a:t>advance</a:t>
            </a:r>
            <a:r>
              <a:rPr lang="fr-BE" sz="2000" dirty="0"/>
              <a:t> in </a:t>
            </a:r>
            <a:r>
              <a:rPr lang="fr-BE" sz="2000" dirty="0" err="1"/>
              <a:t>their</a:t>
            </a:r>
            <a:r>
              <a:rPr lang="fr-BE" sz="2000" dirty="0"/>
              <a:t> </a:t>
            </a:r>
            <a:r>
              <a:rPr lang="fr-BE" sz="2000" dirty="0" err="1"/>
              <a:t>careers</a:t>
            </a:r>
            <a:r>
              <a:rPr lang="fr-BE" sz="2000" dirty="0"/>
              <a:t>. </a:t>
            </a:r>
          </a:p>
          <a:p>
            <a:endParaRPr lang="fr-BE" dirty="0"/>
          </a:p>
        </p:txBody>
      </p:sp>
      <p:pic>
        <p:nvPicPr>
          <p:cNvPr id="7" name="Image 6">
            <a:extLst>
              <a:ext uri="{FF2B5EF4-FFF2-40B4-BE49-F238E27FC236}">
                <a16:creationId xmlns:a16="http://schemas.microsoft.com/office/drawing/2014/main" id="{8E4DE7C1-7A58-48C2-A0F9-D418C888BFA3}"/>
              </a:ext>
            </a:extLst>
          </p:cNvPr>
          <p:cNvPicPr>
            <a:picLocks noChangeAspect="1"/>
          </p:cNvPicPr>
          <p:nvPr>
            <p:custDataLst>
              <p:tags r:id="rId6"/>
            </p:custDataLst>
          </p:nvPr>
        </p:nvPicPr>
        <p:blipFill>
          <a:blip r:embed="rId8">
            <a:extLst>
              <a:ext uri="{28A0092B-C50C-407E-A947-70E740481C1C}">
                <a14:useLocalDpi xmlns:a14="http://schemas.microsoft.com/office/drawing/2010/main" val="0"/>
              </a:ext>
            </a:extLst>
          </a:blip>
          <a:stretch>
            <a:fillRect/>
          </a:stretch>
        </p:blipFill>
        <p:spPr>
          <a:xfrm>
            <a:off x="7371183" y="2579627"/>
            <a:ext cx="4544008" cy="2719305"/>
          </a:xfrm>
          <a:prstGeom prst="rect">
            <a:avLst/>
          </a:prstGeom>
        </p:spPr>
      </p:pic>
    </p:spTree>
    <p:extLst>
      <p:ext uri="{BB962C8B-B14F-4D97-AF65-F5344CB8AC3E}">
        <p14:creationId xmlns:p14="http://schemas.microsoft.com/office/powerpoint/2010/main" val="166054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CFD7260-69E8-4790-A8BD-C9FA94F3D760}"/>
              </a:ext>
            </a:extLst>
          </p:cNvPr>
          <p:cNvSpPr>
            <a:spLocks noGrp="1"/>
          </p:cNvSpPr>
          <p:nvPr>
            <p:ph type="body" sz="quarter" idx="12"/>
            <p:custDataLst>
              <p:tags r:id="rId1"/>
            </p:custDataLst>
          </p:nvPr>
        </p:nvSpPr>
        <p:spPr/>
        <p:txBody>
          <a:bodyPr/>
          <a:lstStyle/>
          <a:p>
            <a:pPr marL="0" indent="0">
              <a:buNone/>
            </a:pPr>
            <a:endParaRPr lang="fr-BE" b="1" dirty="0"/>
          </a:p>
          <a:p>
            <a:pPr marL="0" indent="0">
              <a:buNone/>
            </a:pPr>
            <a:endParaRPr lang="fr-BE" b="1" dirty="0"/>
          </a:p>
        </p:txBody>
      </p:sp>
      <p:sp>
        <p:nvSpPr>
          <p:cNvPr id="8" name="Rectangle 7">
            <a:extLst>
              <a:ext uri="{FF2B5EF4-FFF2-40B4-BE49-F238E27FC236}">
                <a16:creationId xmlns:a16="http://schemas.microsoft.com/office/drawing/2014/main" id="{A86C661F-37BD-4F5B-AC3E-174FE490A283}"/>
              </a:ext>
            </a:extLst>
          </p:cNvPr>
          <p:cNvSpPr/>
          <p:nvPr>
            <p:custDataLst>
              <p:tags r:id="rId2"/>
            </p:custDataLst>
          </p:nvPr>
        </p:nvSpPr>
        <p:spPr>
          <a:xfrm>
            <a:off x="195943" y="298580"/>
            <a:ext cx="3601616" cy="83042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9" name="Rectangle 8">
            <a:extLst>
              <a:ext uri="{FF2B5EF4-FFF2-40B4-BE49-F238E27FC236}">
                <a16:creationId xmlns:a16="http://schemas.microsoft.com/office/drawing/2014/main" id="{1493D854-8A86-4186-AFCA-95EE9706B0C4}"/>
              </a:ext>
            </a:extLst>
          </p:cNvPr>
          <p:cNvSpPr/>
          <p:nvPr>
            <p:custDataLst>
              <p:tags r:id="rId3"/>
            </p:custDataLst>
          </p:nvPr>
        </p:nvSpPr>
        <p:spPr>
          <a:xfrm>
            <a:off x="130628" y="335902"/>
            <a:ext cx="5555341" cy="92373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800" b="1" dirty="0"/>
              <a:t>Finding 1 – The leaky pipeline</a:t>
            </a:r>
          </a:p>
        </p:txBody>
      </p:sp>
      <p:sp>
        <p:nvSpPr>
          <p:cNvPr id="10" name="Espace réservé du texte 1">
            <a:extLst>
              <a:ext uri="{FF2B5EF4-FFF2-40B4-BE49-F238E27FC236}">
                <a16:creationId xmlns:a16="http://schemas.microsoft.com/office/drawing/2014/main" id="{150A971E-64B7-4679-9A9A-C6D3BFFA8A9A}"/>
              </a:ext>
            </a:extLst>
          </p:cNvPr>
          <p:cNvSpPr txBox="1">
            <a:spLocks/>
          </p:cNvSpPr>
          <p:nvPr>
            <p:custDataLst>
              <p:tags r:id="rId4"/>
            </p:custDataLst>
          </p:nvPr>
        </p:nvSpPr>
        <p:spPr>
          <a:xfrm>
            <a:off x="1259633" y="884077"/>
            <a:ext cx="9629192" cy="5544716"/>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rgbClr val="00214E"/>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2800" b="1" dirty="0"/>
          </a:p>
          <a:p>
            <a:pPr marL="0" indent="0">
              <a:lnSpc>
                <a:spcPct val="110000"/>
              </a:lnSpc>
              <a:buFont typeface="Arial" panose="020B0604020202020204" pitchFamily="34" charset="0"/>
              <a:buNone/>
            </a:pPr>
            <a:r>
              <a:rPr lang="en-GB" dirty="0">
                <a:solidFill>
                  <a:srgbClr val="7030A0"/>
                </a:solidFill>
              </a:rPr>
              <a:t>Regarding gender diversity (35% of women)</a:t>
            </a:r>
            <a:endParaRPr lang="en-GB" dirty="0">
              <a:solidFill>
                <a:schemeClr val="bg1">
                  <a:lumMod val="50000"/>
                </a:schemeClr>
              </a:solidFill>
            </a:endParaRPr>
          </a:p>
          <a:p>
            <a:pPr>
              <a:lnSpc>
                <a:spcPct val="110000"/>
              </a:lnSpc>
            </a:pPr>
            <a:endParaRPr lang="en-GB" dirty="0"/>
          </a:p>
        </p:txBody>
      </p:sp>
      <p:graphicFrame>
        <p:nvGraphicFramePr>
          <p:cNvPr id="11" name="Graphique 10">
            <a:extLst>
              <a:ext uri="{FF2B5EF4-FFF2-40B4-BE49-F238E27FC236}">
                <a16:creationId xmlns:a16="http://schemas.microsoft.com/office/drawing/2014/main" id="{45E3A3A0-7BDB-4413-8FB9-5BEDC5584B2D}"/>
              </a:ext>
            </a:extLst>
          </p:cNvPr>
          <p:cNvGraphicFramePr>
            <a:graphicFrameLocks/>
          </p:cNvGraphicFramePr>
          <p:nvPr>
            <p:custDataLst>
              <p:tags r:id="rId5"/>
            </p:custDataLst>
            <p:extLst>
              <p:ext uri="{D42A27DB-BD31-4B8C-83A1-F6EECF244321}">
                <p14:modId xmlns:p14="http://schemas.microsoft.com/office/powerpoint/2010/main" val="58003626"/>
              </p:ext>
            </p:extLst>
          </p:nvPr>
        </p:nvGraphicFramePr>
        <p:xfrm>
          <a:off x="2081306" y="2192753"/>
          <a:ext cx="7025372" cy="4170725"/>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65092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CFD7260-69E8-4790-A8BD-C9FA94F3D760}"/>
              </a:ext>
            </a:extLst>
          </p:cNvPr>
          <p:cNvSpPr>
            <a:spLocks noGrp="1"/>
          </p:cNvSpPr>
          <p:nvPr>
            <p:ph type="body" sz="quarter" idx="12"/>
            <p:custDataLst>
              <p:tags r:id="rId1"/>
            </p:custDataLst>
          </p:nvPr>
        </p:nvSpPr>
        <p:spPr/>
        <p:txBody>
          <a:bodyPr/>
          <a:lstStyle/>
          <a:p>
            <a:pPr marL="0" indent="0">
              <a:buNone/>
            </a:pPr>
            <a:endParaRPr lang="fr-BE" b="1" dirty="0"/>
          </a:p>
          <a:p>
            <a:pPr marL="0" indent="0">
              <a:buNone/>
            </a:pPr>
            <a:endParaRPr lang="fr-BE" b="1" dirty="0"/>
          </a:p>
        </p:txBody>
      </p:sp>
      <p:sp>
        <p:nvSpPr>
          <p:cNvPr id="8" name="Rectangle 7">
            <a:extLst>
              <a:ext uri="{FF2B5EF4-FFF2-40B4-BE49-F238E27FC236}">
                <a16:creationId xmlns:a16="http://schemas.microsoft.com/office/drawing/2014/main" id="{A86C661F-37BD-4F5B-AC3E-174FE490A283}"/>
              </a:ext>
            </a:extLst>
          </p:cNvPr>
          <p:cNvSpPr/>
          <p:nvPr>
            <p:custDataLst>
              <p:tags r:id="rId2"/>
            </p:custDataLst>
          </p:nvPr>
        </p:nvSpPr>
        <p:spPr>
          <a:xfrm>
            <a:off x="195943" y="298580"/>
            <a:ext cx="3601616" cy="83042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9" name="Rectangle 8">
            <a:extLst>
              <a:ext uri="{FF2B5EF4-FFF2-40B4-BE49-F238E27FC236}">
                <a16:creationId xmlns:a16="http://schemas.microsoft.com/office/drawing/2014/main" id="{1493D854-8A86-4186-AFCA-95EE9706B0C4}"/>
              </a:ext>
            </a:extLst>
          </p:cNvPr>
          <p:cNvSpPr/>
          <p:nvPr>
            <p:custDataLst>
              <p:tags r:id="rId3"/>
            </p:custDataLst>
          </p:nvPr>
        </p:nvSpPr>
        <p:spPr>
          <a:xfrm>
            <a:off x="130628" y="335902"/>
            <a:ext cx="8984189" cy="92373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800" b="1" dirty="0"/>
              <a:t>Highlight 2 – A relative decline in diversity of origin</a:t>
            </a:r>
          </a:p>
        </p:txBody>
      </p:sp>
      <p:sp>
        <p:nvSpPr>
          <p:cNvPr id="10" name="Espace réservé du texte 1">
            <a:extLst>
              <a:ext uri="{FF2B5EF4-FFF2-40B4-BE49-F238E27FC236}">
                <a16:creationId xmlns:a16="http://schemas.microsoft.com/office/drawing/2014/main" id="{150A971E-64B7-4679-9A9A-C6D3BFFA8A9A}"/>
              </a:ext>
            </a:extLst>
          </p:cNvPr>
          <p:cNvSpPr txBox="1">
            <a:spLocks/>
          </p:cNvSpPr>
          <p:nvPr>
            <p:custDataLst>
              <p:tags r:id="rId4"/>
            </p:custDataLst>
          </p:nvPr>
        </p:nvSpPr>
        <p:spPr>
          <a:xfrm>
            <a:off x="1259633" y="884077"/>
            <a:ext cx="9629192" cy="5544716"/>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rgbClr val="00214E"/>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2800" b="1" dirty="0"/>
          </a:p>
          <a:p>
            <a:pPr marL="0" indent="0">
              <a:lnSpc>
                <a:spcPct val="110000"/>
              </a:lnSpc>
              <a:buFont typeface="Arial" panose="020B0604020202020204" pitchFamily="34" charset="0"/>
              <a:buNone/>
            </a:pPr>
            <a:r>
              <a:rPr lang="en-GB" dirty="0">
                <a:solidFill>
                  <a:srgbClr val="7030A0"/>
                </a:solidFill>
              </a:rPr>
              <a:t>			</a:t>
            </a:r>
          </a:p>
          <a:p>
            <a:pPr marL="0" indent="0">
              <a:lnSpc>
                <a:spcPct val="110000"/>
              </a:lnSpc>
              <a:buFont typeface="Arial" panose="020B0604020202020204" pitchFamily="34" charset="0"/>
              <a:buNone/>
            </a:pPr>
            <a:r>
              <a:rPr lang="en-GB" dirty="0">
                <a:solidFill>
                  <a:srgbClr val="7030A0"/>
                </a:solidFill>
              </a:rPr>
              <a:t>			Regarding diversity of origin</a:t>
            </a:r>
            <a:endParaRPr lang="en-GB" dirty="0"/>
          </a:p>
        </p:txBody>
      </p:sp>
      <p:pic>
        <p:nvPicPr>
          <p:cNvPr id="4" name="Image 3">
            <a:extLst>
              <a:ext uri="{FF2B5EF4-FFF2-40B4-BE49-F238E27FC236}">
                <a16:creationId xmlns:a16="http://schemas.microsoft.com/office/drawing/2014/main" id="{4EF38A1F-CF37-44E9-BD44-7BECC24F6C5A}"/>
              </a:ext>
            </a:extLst>
          </p:cNvPr>
          <p:cNvPicPr>
            <a:picLocks noChangeAspect="1"/>
          </p:cNvPicPr>
          <p:nvPr>
            <p:custDataLst>
              <p:tags r:id="rId5"/>
            </p:custDataLst>
          </p:nvPr>
        </p:nvPicPr>
        <p:blipFill>
          <a:blip r:embed="rId7">
            <a:extLst>
              <a:ext uri="{28A0092B-C50C-407E-A947-70E740481C1C}">
                <a14:useLocalDpi xmlns:a14="http://schemas.microsoft.com/office/drawing/2010/main" val="0"/>
              </a:ext>
            </a:extLst>
          </a:blip>
          <a:stretch>
            <a:fillRect/>
          </a:stretch>
        </p:blipFill>
        <p:spPr>
          <a:xfrm>
            <a:off x="2788596" y="2853967"/>
            <a:ext cx="6988186" cy="3400917"/>
          </a:xfrm>
          <a:prstGeom prst="rect">
            <a:avLst/>
          </a:prstGeom>
        </p:spPr>
      </p:pic>
    </p:spTree>
    <p:extLst>
      <p:ext uri="{BB962C8B-B14F-4D97-AF65-F5344CB8AC3E}">
        <p14:creationId xmlns:p14="http://schemas.microsoft.com/office/powerpoint/2010/main" val="1589928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9CFBA99-A5A6-4D89-B955-D4C105B6AA3E}"/>
              </a:ext>
            </a:extLst>
          </p:cNvPr>
          <p:cNvSpPr>
            <a:spLocks noGrp="1"/>
          </p:cNvSpPr>
          <p:nvPr>
            <p:ph type="body" sz="quarter" idx="12"/>
            <p:custDataLst>
              <p:tags r:id="rId1"/>
            </p:custDataLst>
          </p:nvPr>
        </p:nvSpPr>
        <p:spPr/>
        <p:txBody>
          <a:bodyPr/>
          <a:lstStyle/>
          <a:p>
            <a:endParaRPr lang="fr-BE" dirty="0"/>
          </a:p>
          <a:p>
            <a:endParaRPr lang="fr-BE" dirty="0"/>
          </a:p>
          <a:p>
            <a:endParaRPr lang="fr-BE" dirty="0"/>
          </a:p>
        </p:txBody>
      </p:sp>
      <p:sp>
        <p:nvSpPr>
          <p:cNvPr id="7" name="Rectangle 6">
            <a:extLst>
              <a:ext uri="{FF2B5EF4-FFF2-40B4-BE49-F238E27FC236}">
                <a16:creationId xmlns:a16="http://schemas.microsoft.com/office/drawing/2014/main" id="{4F5A2410-B7E0-469F-A1ED-90C295F1CFE0}"/>
              </a:ext>
            </a:extLst>
          </p:cNvPr>
          <p:cNvSpPr/>
          <p:nvPr>
            <p:custDataLst>
              <p:tags r:id="rId2"/>
            </p:custDataLst>
          </p:nvPr>
        </p:nvSpPr>
        <p:spPr>
          <a:xfrm>
            <a:off x="251927" y="345233"/>
            <a:ext cx="3508310" cy="71845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graphicFrame>
        <p:nvGraphicFramePr>
          <p:cNvPr id="6" name="Graphique 5">
            <a:extLst>
              <a:ext uri="{FF2B5EF4-FFF2-40B4-BE49-F238E27FC236}">
                <a16:creationId xmlns:a16="http://schemas.microsoft.com/office/drawing/2014/main" id="{173A6539-791C-44B1-BE62-A02E81511D44}"/>
              </a:ext>
            </a:extLst>
          </p:cNvPr>
          <p:cNvGraphicFramePr>
            <a:graphicFrameLocks/>
          </p:cNvGraphicFramePr>
          <p:nvPr>
            <p:custDataLst>
              <p:tags r:id="rId3"/>
            </p:custDataLst>
            <p:extLst>
              <p:ext uri="{D42A27DB-BD31-4B8C-83A1-F6EECF244321}">
                <p14:modId xmlns:p14="http://schemas.microsoft.com/office/powerpoint/2010/main" val="1837041888"/>
              </p:ext>
            </p:extLst>
          </p:nvPr>
        </p:nvGraphicFramePr>
        <p:xfrm>
          <a:off x="857250" y="748759"/>
          <a:ext cx="10477500" cy="5764008"/>
        </p:xfrm>
        <a:graphic>
          <a:graphicData uri="http://schemas.openxmlformats.org/drawingml/2006/chart">
            <c:chart xmlns:c="http://schemas.openxmlformats.org/drawingml/2006/chart" xmlns:r="http://schemas.openxmlformats.org/officeDocument/2006/relationships" r:id="rId7"/>
          </a:graphicData>
        </a:graphic>
      </p:graphicFrame>
      <p:sp>
        <p:nvSpPr>
          <p:cNvPr id="8" name="Rectangle 7">
            <a:extLst>
              <a:ext uri="{FF2B5EF4-FFF2-40B4-BE49-F238E27FC236}">
                <a16:creationId xmlns:a16="http://schemas.microsoft.com/office/drawing/2014/main" id="{CBD529B7-40EB-433A-ABAE-975D28F87366}"/>
              </a:ext>
            </a:extLst>
          </p:cNvPr>
          <p:cNvSpPr/>
          <p:nvPr>
            <p:custDataLst>
              <p:tags r:id="rId4"/>
            </p:custDataLst>
          </p:nvPr>
        </p:nvSpPr>
        <p:spPr>
          <a:xfrm>
            <a:off x="3317132" y="2607013"/>
            <a:ext cx="8394970" cy="104085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10" name="Rectangle 9">
            <a:extLst>
              <a:ext uri="{FF2B5EF4-FFF2-40B4-BE49-F238E27FC236}">
                <a16:creationId xmlns:a16="http://schemas.microsoft.com/office/drawing/2014/main" id="{766590D1-4F8D-4546-9C8C-2C519742E791}"/>
              </a:ext>
            </a:extLst>
          </p:cNvPr>
          <p:cNvSpPr/>
          <p:nvPr>
            <p:custDataLst>
              <p:tags r:id="rId5"/>
            </p:custDataLst>
          </p:nvPr>
        </p:nvSpPr>
        <p:spPr>
          <a:xfrm>
            <a:off x="2939780" y="5009382"/>
            <a:ext cx="8394970" cy="1040859"/>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3" name="Rectangle 2">
            <a:extLst>
              <a:ext uri="{FF2B5EF4-FFF2-40B4-BE49-F238E27FC236}">
                <a16:creationId xmlns:a16="http://schemas.microsoft.com/office/drawing/2014/main" id="{D348F5F0-2FAA-4F64-B07D-714D0E4C14B8}"/>
              </a:ext>
            </a:extLst>
          </p:cNvPr>
          <p:cNvSpPr/>
          <p:nvPr/>
        </p:nvSpPr>
        <p:spPr>
          <a:xfrm>
            <a:off x="2537927" y="3647872"/>
            <a:ext cx="8796823" cy="143731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1122433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E2CA646-86BC-45B4-892E-D60C78B7276E}"/>
              </a:ext>
            </a:extLst>
          </p:cNvPr>
          <p:cNvSpPr>
            <a:spLocks noGrp="1"/>
          </p:cNvSpPr>
          <p:nvPr>
            <p:ph type="body" sz="quarter" idx="12"/>
            <p:custDataLst>
              <p:tags r:id="rId1"/>
            </p:custDataLst>
          </p:nvPr>
        </p:nvSpPr>
        <p:spPr/>
        <p:txBody>
          <a:bodyPr/>
          <a:lstStyle/>
          <a:p>
            <a:endParaRPr lang="fr-BE" dirty="0"/>
          </a:p>
          <a:p>
            <a:endParaRPr lang="fr-BE" dirty="0"/>
          </a:p>
          <a:p>
            <a:endParaRPr lang="fr-BE" dirty="0"/>
          </a:p>
        </p:txBody>
      </p:sp>
      <p:graphicFrame>
        <p:nvGraphicFramePr>
          <p:cNvPr id="5" name="Graphique 4">
            <a:extLst>
              <a:ext uri="{FF2B5EF4-FFF2-40B4-BE49-F238E27FC236}">
                <a16:creationId xmlns:a16="http://schemas.microsoft.com/office/drawing/2014/main" id="{ED3CBBB2-1CE1-4236-A66A-F1AABEA300C2}"/>
              </a:ext>
            </a:extLst>
          </p:cNvPr>
          <p:cNvGraphicFramePr>
            <a:graphicFrameLocks/>
          </p:cNvGraphicFramePr>
          <p:nvPr>
            <p:custDataLst>
              <p:tags r:id="rId2"/>
            </p:custDataLst>
            <p:extLst>
              <p:ext uri="{D42A27DB-BD31-4B8C-83A1-F6EECF244321}">
                <p14:modId xmlns:p14="http://schemas.microsoft.com/office/powerpoint/2010/main" val="1140943915"/>
              </p:ext>
            </p:extLst>
          </p:nvPr>
        </p:nvGraphicFramePr>
        <p:xfrm>
          <a:off x="1904807" y="1564552"/>
          <a:ext cx="7715847" cy="4194222"/>
        </p:xfrm>
        <a:graphic>
          <a:graphicData uri="http://schemas.openxmlformats.org/drawingml/2006/chart">
            <c:chart xmlns:c="http://schemas.openxmlformats.org/drawingml/2006/chart" xmlns:r="http://schemas.openxmlformats.org/officeDocument/2006/relationships" r:id="rId7"/>
          </a:graphicData>
        </a:graphic>
      </p:graphicFrame>
      <p:sp>
        <p:nvSpPr>
          <p:cNvPr id="6" name="Rectangle 5">
            <a:extLst>
              <a:ext uri="{FF2B5EF4-FFF2-40B4-BE49-F238E27FC236}">
                <a16:creationId xmlns:a16="http://schemas.microsoft.com/office/drawing/2014/main" id="{35E3AD84-A47B-438E-8ACB-552D91EBDA39}"/>
              </a:ext>
            </a:extLst>
          </p:cNvPr>
          <p:cNvSpPr/>
          <p:nvPr>
            <p:custDataLst>
              <p:tags r:id="rId3"/>
            </p:custDataLst>
          </p:nvPr>
        </p:nvSpPr>
        <p:spPr>
          <a:xfrm>
            <a:off x="175098" y="214009"/>
            <a:ext cx="3745149" cy="885217"/>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cxnSp>
        <p:nvCxnSpPr>
          <p:cNvPr id="8" name="Connecteur droit avec flèche 7">
            <a:extLst>
              <a:ext uri="{FF2B5EF4-FFF2-40B4-BE49-F238E27FC236}">
                <a16:creationId xmlns:a16="http://schemas.microsoft.com/office/drawing/2014/main" id="{823CC075-CE65-4079-905E-141E4669CDD5}"/>
              </a:ext>
            </a:extLst>
          </p:cNvPr>
          <p:cNvCxnSpPr/>
          <p:nvPr>
            <p:custDataLst>
              <p:tags r:id="rId4"/>
            </p:custDataLst>
          </p:nvPr>
        </p:nvCxnSpPr>
        <p:spPr>
          <a:xfrm>
            <a:off x="6643991" y="2937753"/>
            <a:ext cx="1984443" cy="0"/>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1E22C873-3BDC-40D7-AB34-2ABE83090A54}"/>
              </a:ext>
            </a:extLst>
          </p:cNvPr>
          <p:cNvCxnSpPr>
            <a:cxnSpLocks/>
          </p:cNvCxnSpPr>
          <p:nvPr>
            <p:custDataLst>
              <p:tags r:id="rId5"/>
            </p:custDataLst>
          </p:nvPr>
        </p:nvCxnSpPr>
        <p:spPr>
          <a:xfrm>
            <a:off x="7136859" y="4354749"/>
            <a:ext cx="1618035" cy="0"/>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9310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CFD7260-69E8-4790-A8BD-C9FA94F3D760}"/>
              </a:ext>
            </a:extLst>
          </p:cNvPr>
          <p:cNvSpPr>
            <a:spLocks noGrp="1"/>
          </p:cNvSpPr>
          <p:nvPr>
            <p:ph type="body" sz="quarter" idx="12"/>
            <p:custDataLst>
              <p:tags r:id="rId1"/>
            </p:custDataLst>
          </p:nvPr>
        </p:nvSpPr>
        <p:spPr/>
        <p:txBody>
          <a:bodyPr/>
          <a:lstStyle/>
          <a:p>
            <a:pPr marL="0" indent="0">
              <a:buNone/>
            </a:pPr>
            <a:endParaRPr lang="fr-BE" b="1" dirty="0"/>
          </a:p>
          <a:p>
            <a:pPr marL="0" indent="0">
              <a:buNone/>
            </a:pPr>
            <a:endParaRPr lang="fr-BE" b="1" dirty="0"/>
          </a:p>
        </p:txBody>
      </p:sp>
      <p:sp>
        <p:nvSpPr>
          <p:cNvPr id="8" name="Rectangle 7">
            <a:extLst>
              <a:ext uri="{FF2B5EF4-FFF2-40B4-BE49-F238E27FC236}">
                <a16:creationId xmlns:a16="http://schemas.microsoft.com/office/drawing/2014/main" id="{A86C661F-37BD-4F5B-AC3E-174FE490A283}"/>
              </a:ext>
            </a:extLst>
          </p:cNvPr>
          <p:cNvSpPr/>
          <p:nvPr>
            <p:custDataLst>
              <p:tags r:id="rId2"/>
            </p:custDataLst>
          </p:nvPr>
        </p:nvSpPr>
        <p:spPr>
          <a:xfrm>
            <a:off x="195943" y="298580"/>
            <a:ext cx="3601616" cy="83042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BE"/>
          </a:p>
        </p:txBody>
      </p:sp>
      <p:sp>
        <p:nvSpPr>
          <p:cNvPr id="9" name="Rectangle 8">
            <a:extLst>
              <a:ext uri="{FF2B5EF4-FFF2-40B4-BE49-F238E27FC236}">
                <a16:creationId xmlns:a16="http://schemas.microsoft.com/office/drawing/2014/main" id="{1493D854-8A86-4186-AFCA-95EE9706B0C4}"/>
              </a:ext>
            </a:extLst>
          </p:cNvPr>
          <p:cNvSpPr/>
          <p:nvPr>
            <p:custDataLst>
              <p:tags r:id="rId3"/>
            </p:custDataLst>
          </p:nvPr>
        </p:nvSpPr>
        <p:spPr>
          <a:xfrm>
            <a:off x="130628" y="335902"/>
            <a:ext cx="7058112" cy="92373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800" b="1" dirty="0"/>
              <a:t>Highlight 3 – Attitudes toward diversity</a:t>
            </a:r>
          </a:p>
        </p:txBody>
      </p:sp>
      <p:sp>
        <p:nvSpPr>
          <p:cNvPr id="10" name="Espace réservé du texte 1">
            <a:extLst>
              <a:ext uri="{FF2B5EF4-FFF2-40B4-BE49-F238E27FC236}">
                <a16:creationId xmlns:a16="http://schemas.microsoft.com/office/drawing/2014/main" id="{150A971E-64B7-4679-9A9A-C6D3BFFA8A9A}"/>
              </a:ext>
            </a:extLst>
          </p:cNvPr>
          <p:cNvSpPr txBox="1">
            <a:spLocks/>
          </p:cNvSpPr>
          <p:nvPr>
            <p:custDataLst>
              <p:tags r:id="rId4"/>
            </p:custDataLst>
          </p:nvPr>
        </p:nvSpPr>
        <p:spPr>
          <a:xfrm>
            <a:off x="1259633" y="884077"/>
            <a:ext cx="9629192" cy="5544716"/>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rgbClr val="00214E"/>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2800" b="1" dirty="0"/>
          </a:p>
        </p:txBody>
      </p:sp>
      <p:sp>
        <p:nvSpPr>
          <p:cNvPr id="3" name="Rectangle 2">
            <a:extLst>
              <a:ext uri="{FF2B5EF4-FFF2-40B4-BE49-F238E27FC236}">
                <a16:creationId xmlns:a16="http://schemas.microsoft.com/office/drawing/2014/main" id="{849F3D9E-D6E6-4994-86B9-C1B3978F01AE}"/>
              </a:ext>
            </a:extLst>
          </p:cNvPr>
          <p:cNvSpPr/>
          <p:nvPr>
            <p:custDataLst>
              <p:tags r:id="rId5"/>
            </p:custDataLst>
          </p:nvPr>
        </p:nvSpPr>
        <p:spPr>
          <a:xfrm>
            <a:off x="1259633" y="1890738"/>
            <a:ext cx="9283960" cy="3416320"/>
          </a:xfrm>
          <a:prstGeom prst="rect">
            <a:avLst/>
          </a:prstGeom>
        </p:spPr>
        <p:txBody>
          <a:bodyPr wrap="square">
            <a:spAutoFit/>
          </a:bodyPr>
          <a:lstStyle/>
          <a:p>
            <a:r>
              <a:rPr lang="fr-BE" b="1" dirty="0" err="1"/>
              <a:t>We</a:t>
            </a:r>
            <a:r>
              <a:rPr lang="fr-BE" b="1" dirty="0"/>
              <a:t> </a:t>
            </a:r>
            <a:r>
              <a:rPr lang="fr-BE" b="1" dirty="0" err="1"/>
              <a:t>used</a:t>
            </a:r>
            <a:r>
              <a:rPr lang="fr-BE" b="1" dirty="0"/>
              <a:t> </a:t>
            </a:r>
            <a:r>
              <a:rPr lang="fr-BE" b="1" dirty="0" err="1"/>
              <a:t>different</a:t>
            </a:r>
            <a:r>
              <a:rPr lang="fr-BE" b="1" dirty="0"/>
              <a:t> </a:t>
            </a:r>
            <a:r>
              <a:rPr lang="fr-BE" b="1" dirty="0" err="1"/>
              <a:t>scales</a:t>
            </a:r>
            <a:endParaRPr lang="fr-BE" b="1" dirty="0"/>
          </a:p>
          <a:p>
            <a:endParaRPr lang="fr-BE" dirty="0"/>
          </a:p>
          <a:p>
            <a:pPr marL="742950" lvl="1" indent="-285750">
              <a:buFontTx/>
              <a:buChar char="-"/>
            </a:pPr>
            <a:r>
              <a:rPr lang="en-US" dirty="0"/>
              <a:t>Measuring </a:t>
            </a:r>
            <a:r>
              <a:rPr lang="en-US" b="1" dirty="0"/>
              <a:t>attitudes toward gender diversity in the workplace </a:t>
            </a:r>
            <a:br>
              <a:rPr lang="en-US" dirty="0"/>
            </a:br>
            <a:r>
              <a:rPr lang="en-US" dirty="0"/>
              <a:t>(2 items Gender mindset scale: </a:t>
            </a:r>
            <a:r>
              <a:rPr lang="en-US" dirty="0" err="1"/>
              <a:t>Schudson</a:t>
            </a:r>
            <a:r>
              <a:rPr lang="en-US" dirty="0"/>
              <a:t> et al. 2022). </a:t>
            </a:r>
          </a:p>
          <a:p>
            <a:pPr marL="742950" lvl="1" indent="-285750">
              <a:buFontTx/>
              <a:buChar char="-"/>
            </a:pPr>
            <a:endParaRPr lang="en-US" dirty="0"/>
          </a:p>
          <a:p>
            <a:pPr marL="742950" lvl="1" indent="-285750">
              <a:buFontTx/>
              <a:buChar char="-"/>
            </a:pPr>
            <a:r>
              <a:rPr lang="en-US" dirty="0"/>
              <a:t>A measure of </a:t>
            </a:r>
            <a:r>
              <a:rPr lang="en-US" b="1" dirty="0"/>
              <a:t>attitudes toward diversity in general in society</a:t>
            </a:r>
            <a:r>
              <a:rPr lang="en-US" dirty="0"/>
              <a:t> </a:t>
            </a:r>
            <a:br>
              <a:rPr lang="en-US" dirty="0"/>
            </a:br>
            <a:r>
              <a:rPr lang="en-US" dirty="0"/>
              <a:t>(7 items Pro-Diversity Beliefs Scale – PDBS : </a:t>
            </a:r>
            <a:r>
              <a:rPr lang="fr-BE" dirty="0"/>
              <a:t>Van </a:t>
            </a:r>
            <a:r>
              <a:rPr lang="fr-BE" dirty="0" err="1"/>
              <a:t>Knippenberg</a:t>
            </a:r>
            <a:r>
              <a:rPr lang="fr-BE" dirty="0"/>
              <a:t> et al. 2007 ; </a:t>
            </a:r>
            <a:r>
              <a:rPr lang="fr-BE" dirty="0" err="1"/>
              <a:t>Kauff</a:t>
            </a:r>
            <a:r>
              <a:rPr lang="fr-BE" dirty="0"/>
              <a:t> et al. 2019) </a:t>
            </a:r>
            <a:endParaRPr lang="en-US" dirty="0"/>
          </a:p>
          <a:p>
            <a:pPr lvl="1"/>
            <a:endParaRPr lang="en-US" dirty="0"/>
          </a:p>
          <a:p>
            <a:pPr marL="742950" lvl="1" indent="-285750">
              <a:buFontTx/>
              <a:buChar char="-"/>
            </a:pPr>
            <a:r>
              <a:rPr lang="en-US" dirty="0"/>
              <a:t>A measure of the </a:t>
            </a:r>
            <a:r>
              <a:rPr lang="en-US" b="1" dirty="0"/>
              <a:t>perception of whether or not the company in which the journalist mainly works is diverse</a:t>
            </a:r>
            <a:r>
              <a:rPr lang="en-US" dirty="0"/>
              <a:t>. </a:t>
            </a:r>
            <a:br>
              <a:rPr lang="en-US" dirty="0"/>
            </a:br>
            <a:r>
              <a:rPr lang="en-US" dirty="0"/>
              <a:t>(7 items scale adapted from </a:t>
            </a:r>
            <a:r>
              <a:rPr lang="fr-BE" dirty="0" err="1"/>
              <a:t>Kauff</a:t>
            </a:r>
            <a:r>
              <a:rPr lang="fr-BE" dirty="0"/>
              <a:t> et al. 2019)</a:t>
            </a:r>
          </a:p>
        </p:txBody>
      </p:sp>
    </p:spTree>
    <p:extLst>
      <p:ext uri="{BB962C8B-B14F-4D97-AF65-F5344CB8AC3E}">
        <p14:creationId xmlns:p14="http://schemas.microsoft.com/office/powerpoint/2010/main" val="416045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6ABA846-3922-42B8-BE45-874F26EE8F9E}"/>
              </a:ext>
            </a:extLst>
          </p:cNvPr>
          <p:cNvSpPr>
            <a:spLocks noGrp="1"/>
          </p:cNvSpPr>
          <p:nvPr>
            <p:ph type="body" sz="quarter" idx="12"/>
            <p:custDataLst>
              <p:tags r:id="rId1"/>
            </p:custDataLst>
          </p:nvPr>
        </p:nvSpPr>
        <p:spPr/>
        <p:txBody>
          <a:bodyPr/>
          <a:lstStyle/>
          <a:p>
            <a:r>
              <a:rPr lang="en-GB" dirty="0"/>
              <a:t>Most journalists have very high « pro-diversity beliefs » and « pro-gender-diversity beliefs ». </a:t>
            </a:r>
          </a:p>
          <a:p>
            <a:endParaRPr lang="en-GB" dirty="0"/>
          </a:p>
          <a:p>
            <a:endParaRPr lang="en-GB" dirty="0"/>
          </a:p>
          <a:p>
            <a:r>
              <a:rPr lang="en-GB" dirty="0"/>
              <a:t>Interesting differences appears when assessing the state of diversity of their workplace.  </a:t>
            </a:r>
          </a:p>
        </p:txBody>
      </p:sp>
    </p:spTree>
    <p:extLst>
      <p:ext uri="{BB962C8B-B14F-4D97-AF65-F5344CB8AC3E}">
        <p14:creationId xmlns:p14="http://schemas.microsoft.com/office/powerpoint/2010/main" val="2574203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A887B45-E4C7-4149-8D02-A119C85ED516}"/>
              </a:ext>
            </a:extLst>
          </p:cNvPr>
          <p:cNvSpPr>
            <a:spLocks noGrp="1"/>
          </p:cNvSpPr>
          <p:nvPr>
            <p:ph type="body" sz="quarter" idx="12"/>
            <p:custDataLst>
              <p:tags r:id="rId1"/>
            </p:custDataLst>
          </p:nvPr>
        </p:nvSpPr>
        <p:spPr/>
        <p:txBody>
          <a:bodyPr/>
          <a:lstStyle/>
          <a:p>
            <a:endParaRPr lang="fr-BE" dirty="0"/>
          </a:p>
          <a:p>
            <a:endParaRPr lang="fr-BE" dirty="0"/>
          </a:p>
          <a:p>
            <a:endParaRPr lang="fr-BE" dirty="0"/>
          </a:p>
        </p:txBody>
      </p:sp>
      <p:graphicFrame>
        <p:nvGraphicFramePr>
          <p:cNvPr id="5" name="Tableau 4">
            <a:extLst>
              <a:ext uri="{FF2B5EF4-FFF2-40B4-BE49-F238E27FC236}">
                <a16:creationId xmlns:a16="http://schemas.microsoft.com/office/drawing/2014/main" id="{634E4A0B-695C-406F-8491-A9DBDB619FC9}"/>
              </a:ext>
            </a:extLst>
          </p:cNvPr>
          <p:cNvGraphicFramePr>
            <a:graphicFrameLocks noGrp="1"/>
          </p:cNvGraphicFramePr>
          <p:nvPr>
            <p:custDataLst>
              <p:tags r:id="rId2"/>
            </p:custDataLst>
            <p:extLst>
              <p:ext uri="{D42A27DB-BD31-4B8C-83A1-F6EECF244321}">
                <p14:modId xmlns:p14="http://schemas.microsoft.com/office/powerpoint/2010/main" val="3148842640"/>
              </p:ext>
            </p:extLst>
          </p:nvPr>
        </p:nvGraphicFramePr>
        <p:xfrm>
          <a:off x="1887561" y="1074011"/>
          <a:ext cx="8416878" cy="5378125"/>
        </p:xfrm>
        <a:graphic>
          <a:graphicData uri="http://schemas.openxmlformats.org/drawingml/2006/table">
            <a:tbl>
              <a:tblPr firstRow="1" firstCol="1" bandRow="1">
                <a:tableStyleId>{69012ECD-51FC-41F1-AA8D-1B2483CD663E}</a:tableStyleId>
              </a:tblPr>
              <a:tblGrid>
                <a:gridCol w="4934348">
                  <a:extLst>
                    <a:ext uri="{9D8B030D-6E8A-4147-A177-3AD203B41FA5}">
                      <a16:colId xmlns:a16="http://schemas.microsoft.com/office/drawing/2014/main" val="3821669720"/>
                    </a:ext>
                  </a:extLst>
                </a:gridCol>
                <a:gridCol w="1099168">
                  <a:extLst>
                    <a:ext uri="{9D8B030D-6E8A-4147-A177-3AD203B41FA5}">
                      <a16:colId xmlns:a16="http://schemas.microsoft.com/office/drawing/2014/main" val="1329582587"/>
                    </a:ext>
                  </a:extLst>
                </a:gridCol>
                <a:gridCol w="1099168">
                  <a:extLst>
                    <a:ext uri="{9D8B030D-6E8A-4147-A177-3AD203B41FA5}">
                      <a16:colId xmlns:a16="http://schemas.microsoft.com/office/drawing/2014/main" val="2373820550"/>
                    </a:ext>
                  </a:extLst>
                </a:gridCol>
                <a:gridCol w="1284194">
                  <a:extLst>
                    <a:ext uri="{9D8B030D-6E8A-4147-A177-3AD203B41FA5}">
                      <a16:colId xmlns:a16="http://schemas.microsoft.com/office/drawing/2014/main" val="1577171377"/>
                    </a:ext>
                  </a:extLst>
                </a:gridCol>
              </a:tblGrid>
              <a:tr h="1351383">
                <a:tc>
                  <a:txBody>
                    <a:bodyPr/>
                    <a:lstStyle/>
                    <a:p>
                      <a:pPr>
                        <a:lnSpc>
                          <a:spcPct val="107000"/>
                        </a:lnSpc>
                        <a:spcAft>
                          <a:spcPts val="0"/>
                        </a:spcAft>
                      </a:pPr>
                      <a:r>
                        <a:rPr lang="fr-BE" sz="1400" dirty="0">
                          <a:effectLst/>
                        </a:rPr>
                        <a:t> </a:t>
                      </a:r>
                      <a:endParaRPr lang="fr-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BE" sz="1400" dirty="0" err="1">
                          <a:effectLst/>
                        </a:rPr>
                        <a:t>Gender</a:t>
                      </a:r>
                      <a:endParaRPr lang="fr-BE" sz="1400" dirty="0">
                        <a:effectLst/>
                      </a:endParaRPr>
                    </a:p>
                    <a:p>
                      <a:pPr algn="ctr">
                        <a:lnSpc>
                          <a:spcPct val="107000"/>
                        </a:lnSpc>
                        <a:spcAft>
                          <a:spcPts val="0"/>
                        </a:spcAft>
                      </a:pPr>
                      <a:r>
                        <a:rPr lang="fr-BE" sz="1400" dirty="0">
                          <a:effectLst/>
                        </a:rPr>
                        <a:t>(Men)</a:t>
                      </a:r>
                      <a:endParaRPr lang="fr-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BE" sz="1400" dirty="0">
                          <a:effectLst/>
                        </a:rPr>
                        <a:t>Age</a:t>
                      </a:r>
                    </a:p>
                    <a:p>
                      <a:pPr algn="ctr">
                        <a:lnSpc>
                          <a:spcPct val="107000"/>
                        </a:lnSpc>
                        <a:spcAft>
                          <a:spcPts val="0"/>
                        </a:spcAft>
                      </a:pPr>
                      <a:r>
                        <a:rPr lang="fr-BE" sz="1400" dirty="0">
                          <a:effectLst/>
                        </a:rPr>
                        <a:t>(40 +)</a:t>
                      </a:r>
                      <a:endParaRPr lang="fr-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BE" sz="1400" dirty="0" err="1">
                          <a:effectLst/>
                        </a:rPr>
                        <a:t>Managerial</a:t>
                      </a:r>
                      <a:r>
                        <a:rPr lang="fr-BE" sz="1400" dirty="0">
                          <a:effectLst/>
                        </a:rPr>
                        <a:t> position</a:t>
                      </a:r>
                    </a:p>
                    <a:p>
                      <a:pPr algn="ctr">
                        <a:lnSpc>
                          <a:spcPct val="107000"/>
                        </a:lnSpc>
                        <a:spcAft>
                          <a:spcPts val="0"/>
                        </a:spcAft>
                      </a:pPr>
                      <a:r>
                        <a:rPr lang="fr-BE" sz="1400" dirty="0">
                          <a:effectLst/>
                        </a:rPr>
                        <a:t>(Yes)</a:t>
                      </a:r>
                      <a:endParaRPr lang="fr-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103306193"/>
                  </a:ext>
                </a:extLst>
              </a:tr>
              <a:tr h="443771">
                <a:tc>
                  <a:txBody>
                    <a:bodyPr/>
                    <a:lstStyle/>
                    <a:p>
                      <a:pPr>
                        <a:lnSpc>
                          <a:spcPct val="107000"/>
                        </a:lnSpc>
                        <a:spcAft>
                          <a:spcPts val="0"/>
                        </a:spcAft>
                      </a:pPr>
                      <a:r>
                        <a:rPr lang="en-US" sz="1400" dirty="0">
                          <a:effectLst/>
                        </a:rPr>
                        <a:t>The media I work for is diverse in terms of the </a:t>
                      </a:r>
                      <a:r>
                        <a:rPr lang="en-US" sz="1400" dirty="0">
                          <a:solidFill>
                            <a:srgbClr val="FF0000"/>
                          </a:solidFill>
                          <a:effectLst/>
                        </a:rPr>
                        <a:t>age</a:t>
                      </a:r>
                      <a:r>
                        <a:rPr lang="en-US" sz="1400" dirty="0">
                          <a:effectLst/>
                        </a:rPr>
                        <a:t> of its journalists.</a:t>
                      </a:r>
                      <a:endParaRPr lang="fr-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BE" sz="2000" dirty="0">
                          <a:effectLst/>
                        </a:rPr>
                        <a:t>+</a:t>
                      </a:r>
                      <a:endParaRPr lang="fr-BE"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fr-BE" sz="2000" b="1">
                        <a:effectLst/>
                        <a:latin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BE" sz="2000">
                          <a:effectLst/>
                        </a:rPr>
                        <a:t>+</a:t>
                      </a:r>
                      <a:endParaRPr lang="fr-BE" sz="20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712842523"/>
                  </a:ext>
                </a:extLst>
              </a:tr>
              <a:tr h="670674">
                <a:tc>
                  <a:txBody>
                    <a:bodyPr/>
                    <a:lstStyle/>
                    <a:p>
                      <a:pPr>
                        <a:lnSpc>
                          <a:spcPct val="107000"/>
                        </a:lnSpc>
                        <a:spcAft>
                          <a:spcPts val="0"/>
                        </a:spcAft>
                      </a:pPr>
                      <a:r>
                        <a:rPr lang="en-US" sz="1400" dirty="0">
                          <a:effectLst/>
                        </a:rPr>
                        <a:t>The media I work for is diverse in terms of the </a:t>
                      </a:r>
                      <a:r>
                        <a:rPr lang="en-US" sz="1400" dirty="0">
                          <a:solidFill>
                            <a:srgbClr val="FF0000"/>
                          </a:solidFill>
                          <a:effectLst/>
                        </a:rPr>
                        <a:t>gender</a:t>
                      </a:r>
                      <a:r>
                        <a:rPr lang="en-US" sz="1400" dirty="0">
                          <a:effectLst/>
                        </a:rPr>
                        <a:t> of its journalists.</a:t>
                      </a:r>
                      <a:endParaRPr lang="fr-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fr-BE" sz="2000" b="1" dirty="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fr-BE" sz="2000" b="1" dirty="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fr-BE" sz="2000" b="1">
                        <a:effectLst/>
                        <a:latin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529308685"/>
                  </a:ext>
                </a:extLst>
              </a:tr>
              <a:tr h="670674">
                <a:tc>
                  <a:txBody>
                    <a:bodyPr/>
                    <a:lstStyle/>
                    <a:p>
                      <a:pPr>
                        <a:lnSpc>
                          <a:spcPct val="107000"/>
                        </a:lnSpc>
                        <a:spcAft>
                          <a:spcPts val="0"/>
                        </a:spcAft>
                      </a:pPr>
                      <a:r>
                        <a:rPr lang="en-US" sz="1400" dirty="0">
                          <a:effectLst/>
                        </a:rPr>
                        <a:t>The media I work for is diverse in terms of the </a:t>
                      </a:r>
                      <a:r>
                        <a:rPr lang="en-US" sz="1400" dirty="0">
                          <a:solidFill>
                            <a:srgbClr val="FF0000"/>
                          </a:solidFill>
                          <a:effectLst/>
                        </a:rPr>
                        <a:t>cultural background</a:t>
                      </a:r>
                      <a:r>
                        <a:rPr lang="en-US" sz="1400" dirty="0">
                          <a:effectLst/>
                        </a:rPr>
                        <a:t> of its journalists</a:t>
                      </a:r>
                      <a:endParaRPr lang="fr-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fr-BE" sz="2000" b="1">
                        <a:effectLst/>
                        <a:latin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BE" sz="2000" dirty="0">
                          <a:effectLst/>
                        </a:rPr>
                        <a:t>+</a:t>
                      </a:r>
                      <a:endParaRPr lang="fr-BE"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BE" sz="2000">
                          <a:effectLst/>
                        </a:rPr>
                        <a:t>+</a:t>
                      </a:r>
                      <a:endParaRPr lang="fr-BE" sz="20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331248827"/>
                  </a:ext>
                </a:extLst>
              </a:tr>
              <a:tr h="443771">
                <a:tc>
                  <a:txBody>
                    <a:bodyPr/>
                    <a:lstStyle/>
                    <a:p>
                      <a:pPr>
                        <a:lnSpc>
                          <a:spcPct val="107000"/>
                        </a:lnSpc>
                        <a:spcAft>
                          <a:spcPts val="0"/>
                        </a:spcAft>
                      </a:pPr>
                      <a:r>
                        <a:rPr lang="en-US" sz="1400" dirty="0">
                          <a:effectLst/>
                        </a:rPr>
                        <a:t>The media I work for is diverse in terms of </a:t>
                      </a:r>
                      <a:r>
                        <a:rPr lang="en-US" sz="1400" dirty="0">
                          <a:solidFill>
                            <a:srgbClr val="FF0000"/>
                          </a:solidFill>
                          <a:effectLst/>
                        </a:rPr>
                        <a:t>social background</a:t>
                      </a:r>
                      <a:r>
                        <a:rPr lang="en-US" sz="1400" dirty="0">
                          <a:effectLst/>
                        </a:rPr>
                        <a:t>.</a:t>
                      </a:r>
                      <a:endParaRPr lang="fr-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fr-BE" sz="2000" b="1">
                        <a:effectLst/>
                        <a:latin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BE" sz="2000" dirty="0">
                          <a:effectLst/>
                        </a:rPr>
                        <a:t>+</a:t>
                      </a:r>
                      <a:endParaRPr lang="fr-BE"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BE" sz="2000">
                          <a:effectLst/>
                        </a:rPr>
                        <a:t>+</a:t>
                      </a:r>
                      <a:endParaRPr lang="fr-BE" sz="20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245630724"/>
                  </a:ext>
                </a:extLst>
              </a:tr>
              <a:tr h="897577">
                <a:tc>
                  <a:txBody>
                    <a:bodyPr/>
                    <a:lstStyle/>
                    <a:p>
                      <a:pPr>
                        <a:lnSpc>
                          <a:spcPct val="107000"/>
                        </a:lnSpc>
                        <a:spcAft>
                          <a:spcPts val="0"/>
                        </a:spcAft>
                      </a:pPr>
                      <a:r>
                        <a:rPr lang="en-US" sz="1400" dirty="0">
                          <a:effectLst/>
                        </a:rPr>
                        <a:t>The media I work for </a:t>
                      </a:r>
                      <a:r>
                        <a:rPr lang="en-US" sz="1400" dirty="0">
                          <a:solidFill>
                            <a:srgbClr val="FF0000"/>
                          </a:solidFill>
                          <a:effectLst/>
                        </a:rPr>
                        <a:t>should put in place a recruitment strategy to diversify</a:t>
                      </a:r>
                      <a:r>
                        <a:rPr lang="en-US" sz="1400" dirty="0">
                          <a:effectLst/>
                        </a:rPr>
                        <a:t> the profile of its journalists.</a:t>
                      </a:r>
                      <a:endParaRPr lang="fr-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BE" sz="2000">
                          <a:effectLst/>
                        </a:rPr>
                        <a:t>-</a:t>
                      </a:r>
                      <a:endParaRPr lang="fr-BE" sz="20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BE" sz="2000" dirty="0">
                          <a:effectLst/>
                        </a:rPr>
                        <a:t>-</a:t>
                      </a:r>
                      <a:endParaRPr lang="fr-BE"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BE" sz="2000" dirty="0">
                          <a:effectLst/>
                        </a:rPr>
                        <a:t>-</a:t>
                      </a:r>
                      <a:endParaRPr lang="fr-BE"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287632008"/>
                  </a:ext>
                </a:extLst>
              </a:tr>
              <a:tr h="897577">
                <a:tc>
                  <a:txBody>
                    <a:bodyPr/>
                    <a:lstStyle/>
                    <a:p>
                      <a:pPr>
                        <a:lnSpc>
                          <a:spcPct val="107000"/>
                        </a:lnSpc>
                        <a:spcAft>
                          <a:spcPts val="0"/>
                        </a:spcAft>
                      </a:pPr>
                      <a:r>
                        <a:rPr lang="en-US" sz="1400" dirty="0">
                          <a:effectLst/>
                        </a:rPr>
                        <a:t>The media I work for </a:t>
                      </a:r>
                      <a:r>
                        <a:rPr lang="en-US" sz="1400" dirty="0">
                          <a:solidFill>
                            <a:srgbClr val="FF0000"/>
                          </a:solidFill>
                          <a:effectLst/>
                        </a:rPr>
                        <a:t>should be putting in place a recruitment strategy aimed at recruiting journalists from minority backgrounds</a:t>
                      </a:r>
                      <a:r>
                        <a:rPr lang="en-US" sz="1400" dirty="0">
                          <a:effectLst/>
                        </a:rPr>
                        <a:t>.</a:t>
                      </a:r>
                      <a:endParaRPr lang="fr-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BE" sz="2000">
                          <a:effectLst/>
                        </a:rPr>
                        <a:t>-</a:t>
                      </a:r>
                      <a:endParaRPr lang="fr-BE" sz="20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BE" sz="2000">
                          <a:effectLst/>
                        </a:rPr>
                        <a:t>-</a:t>
                      </a:r>
                      <a:endParaRPr lang="fr-BE" sz="20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BE" sz="2000" dirty="0">
                          <a:effectLst/>
                        </a:rPr>
                        <a:t>-</a:t>
                      </a:r>
                      <a:endParaRPr lang="fr-BE"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715324218"/>
                  </a:ext>
                </a:extLst>
              </a:tr>
            </a:tbl>
          </a:graphicData>
        </a:graphic>
      </p:graphicFrame>
    </p:spTree>
    <p:extLst>
      <p:ext uri="{BB962C8B-B14F-4D97-AF65-F5344CB8AC3E}">
        <p14:creationId xmlns:p14="http://schemas.microsoft.com/office/powerpoint/2010/main" val="1585264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B8C93E-D56B-474D-B7FE-4E68704D17CF}"/>
              </a:ext>
            </a:extLst>
          </p:cNvPr>
          <p:cNvSpPr>
            <a:spLocks noGrp="1"/>
          </p:cNvSpPr>
          <p:nvPr>
            <p:ph type="title"/>
          </p:nvPr>
        </p:nvSpPr>
        <p:spPr/>
        <p:txBody>
          <a:bodyPr/>
          <a:lstStyle/>
          <a:p>
            <a:r>
              <a:rPr lang="fr-BE" b="1" dirty="0" err="1"/>
              <a:t>Takeaway</a:t>
            </a:r>
            <a:r>
              <a:rPr lang="fr-BE" b="1" dirty="0"/>
              <a:t> messages</a:t>
            </a:r>
          </a:p>
        </p:txBody>
      </p:sp>
      <p:sp>
        <p:nvSpPr>
          <p:cNvPr id="3" name="Espace réservé du contenu 2">
            <a:extLst>
              <a:ext uri="{FF2B5EF4-FFF2-40B4-BE49-F238E27FC236}">
                <a16:creationId xmlns:a16="http://schemas.microsoft.com/office/drawing/2014/main" id="{20695A92-D016-4973-A5B5-7E7DBE2E3644}"/>
              </a:ext>
            </a:extLst>
          </p:cNvPr>
          <p:cNvSpPr>
            <a:spLocks noGrp="1"/>
          </p:cNvSpPr>
          <p:nvPr>
            <p:ph idx="1"/>
          </p:nvPr>
        </p:nvSpPr>
        <p:spPr/>
        <p:txBody>
          <a:bodyPr>
            <a:normAutofit fontScale="92500"/>
          </a:bodyPr>
          <a:lstStyle/>
          <a:p>
            <a:r>
              <a:rPr lang="en-US" dirty="0"/>
              <a:t>Diversity in newsrooms has been on the agenda in Belgium for ten years, but the situation has not evolved much. </a:t>
            </a:r>
          </a:p>
          <a:p>
            <a:endParaRPr lang="en-US" dirty="0"/>
          </a:p>
          <a:p>
            <a:r>
              <a:rPr lang="en-US" dirty="0"/>
              <a:t>The leaky pipeline phenomenon prevents the achievement of gender parity in the Belgian newsroom (is it a specificity of the Belgian newsroom?)</a:t>
            </a:r>
            <a:r>
              <a:rPr lang="en-US" b="1" dirty="0"/>
              <a:t>. It's not a question of recruitment, it's a question of retention.</a:t>
            </a:r>
          </a:p>
          <a:p>
            <a:endParaRPr lang="en-US" dirty="0"/>
          </a:p>
          <a:p>
            <a:r>
              <a:rPr lang="en-US" dirty="0"/>
              <a:t>Part of the reasons for this (non-)evolution could be linked to the perception among journalists in decision-making positions that newsrooms are already diversified. </a:t>
            </a:r>
            <a:endParaRPr lang="fr-BE" dirty="0"/>
          </a:p>
        </p:txBody>
      </p:sp>
    </p:spTree>
    <p:extLst>
      <p:ext uri="{BB962C8B-B14F-4D97-AF65-F5344CB8AC3E}">
        <p14:creationId xmlns:p14="http://schemas.microsoft.com/office/powerpoint/2010/main" val="3130895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951E11-CAFB-4FBB-B32C-B064F7D132F0}"/>
              </a:ext>
            </a:extLst>
          </p:cNvPr>
          <p:cNvSpPr>
            <a:spLocks noGrp="1"/>
          </p:cNvSpPr>
          <p:nvPr>
            <p:ph type="title"/>
            <p:custDataLst>
              <p:tags r:id="rId1"/>
            </p:custDataLst>
          </p:nvPr>
        </p:nvSpPr>
        <p:spPr/>
        <p:txBody>
          <a:bodyPr/>
          <a:lstStyle/>
          <a:p>
            <a:br>
              <a:rPr lang="fr-BE" dirty="0"/>
            </a:br>
            <a:endParaRPr lang="fr-BE" dirty="0"/>
          </a:p>
        </p:txBody>
      </p:sp>
      <p:sp>
        <p:nvSpPr>
          <p:cNvPr id="3" name="Espace réservé du contenu 2">
            <a:extLst>
              <a:ext uri="{FF2B5EF4-FFF2-40B4-BE49-F238E27FC236}">
                <a16:creationId xmlns:a16="http://schemas.microsoft.com/office/drawing/2014/main" id="{00966AD3-EFFA-48BC-9C41-3491523F51E8}"/>
              </a:ext>
            </a:extLst>
          </p:cNvPr>
          <p:cNvSpPr>
            <a:spLocks noGrp="1"/>
          </p:cNvSpPr>
          <p:nvPr>
            <p:ph idx="1"/>
            <p:custDataLst>
              <p:tags r:id="rId2"/>
            </p:custDataLst>
          </p:nvPr>
        </p:nvSpPr>
        <p:spPr>
          <a:xfrm>
            <a:off x="838200" y="830424"/>
            <a:ext cx="10515600" cy="5346539"/>
          </a:xfrm>
        </p:spPr>
        <p:txBody>
          <a:bodyPr/>
          <a:lstStyle/>
          <a:p>
            <a:pPr algn="ctr"/>
            <a:endParaRPr lang="fr-BE" dirty="0"/>
          </a:p>
          <a:p>
            <a:pPr marL="0" indent="0" algn="ctr">
              <a:buNone/>
            </a:pPr>
            <a:r>
              <a:rPr lang="fr-BE" dirty="0" err="1"/>
              <a:t>Thank</a:t>
            </a:r>
            <a:r>
              <a:rPr lang="fr-BE" dirty="0"/>
              <a:t> </a:t>
            </a:r>
            <a:r>
              <a:rPr lang="fr-BE" dirty="0" err="1"/>
              <a:t>you</a:t>
            </a:r>
            <a:r>
              <a:rPr lang="fr-BE"/>
              <a:t> !</a:t>
            </a:r>
          </a:p>
          <a:p>
            <a:pPr marL="0" indent="0" algn="ctr">
              <a:buNone/>
            </a:pPr>
            <a:endParaRPr lang="fr-BE" dirty="0"/>
          </a:p>
          <a:p>
            <a:pPr marL="0" indent="0" algn="ctr">
              <a:buNone/>
            </a:pPr>
            <a:r>
              <a:rPr lang="fr-BE" dirty="0"/>
              <a:t>Contact : </a:t>
            </a:r>
            <a:r>
              <a:rPr lang="fr-BE" dirty="0">
                <a:hlinkClick r:id="rId5"/>
              </a:rPr>
              <a:t>gregoire.lits@uclouvain.be</a:t>
            </a:r>
            <a:r>
              <a:rPr lang="fr-BE" dirty="0"/>
              <a:t> ; </a:t>
            </a:r>
            <a:br>
              <a:rPr lang="fr-BE" dirty="0"/>
            </a:br>
            <a:r>
              <a:rPr lang="fr-BE" dirty="0">
                <a:hlinkClick r:id="rId6"/>
              </a:rPr>
              <a:t>olivier.standeart@uclouvain.be</a:t>
            </a:r>
            <a:r>
              <a:rPr lang="fr-BE" dirty="0"/>
              <a:t> </a:t>
            </a:r>
          </a:p>
          <a:p>
            <a:pPr marL="0" indent="0" algn="ctr">
              <a:buNone/>
            </a:pPr>
            <a:endParaRPr lang="fr-BE" dirty="0"/>
          </a:p>
          <a:p>
            <a:pPr marL="0" indent="0" algn="ctr">
              <a:buNone/>
            </a:pPr>
            <a:r>
              <a:rPr lang="fr-BE" dirty="0"/>
              <a:t>https://sites.uclouvain.be/orm/</a:t>
            </a:r>
          </a:p>
        </p:txBody>
      </p:sp>
      <p:pic>
        <p:nvPicPr>
          <p:cNvPr id="6" name="Image 5">
            <a:extLst>
              <a:ext uri="{FF2B5EF4-FFF2-40B4-BE49-F238E27FC236}">
                <a16:creationId xmlns:a16="http://schemas.microsoft.com/office/drawing/2014/main" id="{768B6192-89CD-4D20-BE45-F7E6EAB0FAF2}"/>
              </a:ext>
            </a:extLst>
          </p:cNvPr>
          <p:cNvPicPr>
            <a:picLocks noChangeAspect="1"/>
          </p:cNvPicPr>
          <p:nvPr>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4943475" y="4997611"/>
            <a:ext cx="2305050" cy="1219200"/>
          </a:xfrm>
          <a:prstGeom prst="rect">
            <a:avLst/>
          </a:prstGeom>
        </p:spPr>
      </p:pic>
    </p:spTree>
    <p:extLst>
      <p:ext uri="{BB962C8B-B14F-4D97-AF65-F5344CB8AC3E}">
        <p14:creationId xmlns:p14="http://schemas.microsoft.com/office/powerpoint/2010/main" val="28796615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4"/>
</p:tagLst>
</file>

<file path=ppt/tags/tag16.xml><?xml version="1.0" encoding="utf-8"?>
<p:tagLst xmlns:a="http://schemas.openxmlformats.org/drawingml/2006/main" xmlns:r="http://schemas.openxmlformats.org/officeDocument/2006/relationships" xmlns:p="http://schemas.openxmlformats.org/presentationml/2006/main">
  <p:tag name="NUM" val="5"/>
</p:tagLst>
</file>

<file path=ppt/tags/tag17.xml><?xml version="1.0" encoding="utf-8"?>
<p:tagLst xmlns:a="http://schemas.openxmlformats.org/drawingml/2006/main" xmlns:r="http://schemas.openxmlformats.org/officeDocument/2006/relationships" xmlns:p="http://schemas.openxmlformats.org/presentationml/2006/main">
  <p:tag name="NUM" val="6"/>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3"/>
</p:tagLst>
</file>

<file path=ppt/tags/tag25.xml><?xml version="1.0" encoding="utf-8"?>
<p:tagLst xmlns:a="http://schemas.openxmlformats.org/drawingml/2006/main" xmlns:r="http://schemas.openxmlformats.org/officeDocument/2006/relationships" xmlns:p="http://schemas.openxmlformats.org/presentationml/2006/main">
  <p:tag name="NUM" val="4"/>
</p:tagLst>
</file>

<file path=ppt/tags/tag26.xml><?xml version="1.0" encoding="utf-8"?>
<p:tagLst xmlns:a="http://schemas.openxmlformats.org/drawingml/2006/main" xmlns:r="http://schemas.openxmlformats.org/officeDocument/2006/relationships" xmlns:p="http://schemas.openxmlformats.org/presentationml/2006/main">
  <p:tag name="NUM" val="5"/>
</p:tagLst>
</file>

<file path=ppt/tags/tag27.xml><?xml version="1.0" encoding="utf-8"?>
<p:tagLst xmlns:a="http://schemas.openxmlformats.org/drawingml/2006/main" xmlns:r="http://schemas.openxmlformats.org/officeDocument/2006/relationships" xmlns:p="http://schemas.openxmlformats.org/presentationml/2006/main">
  <p:tag name="NUM" val="3"/>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3"/>
</p:tagLst>
</file>

<file path=ppt/tags/tag31.xml><?xml version="1.0" encoding="utf-8"?>
<p:tagLst xmlns:a="http://schemas.openxmlformats.org/drawingml/2006/main" xmlns:r="http://schemas.openxmlformats.org/officeDocument/2006/relationships" xmlns:p="http://schemas.openxmlformats.org/presentationml/2006/main">
  <p:tag name="NUM" val="4"/>
</p:tagLst>
</file>

<file path=ppt/tags/tag32.xml><?xml version="1.0" encoding="utf-8"?>
<p:tagLst xmlns:a="http://schemas.openxmlformats.org/drawingml/2006/main" xmlns:r="http://schemas.openxmlformats.org/officeDocument/2006/relationships" xmlns:p="http://schemas.openxmlformats.org/presentationml/2006/main">
  <p:tag name="NUM" val="5"/>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3"/>
</p:tagLst>
</file>

<file path=ppt/tags/tag36.xml><?xml version="1.0" encoding="utf-8"?>
<p:tagLst xmlns:a="http://schemas.openxmlformats.org/drawingml/2006/main" xmlns:r="http://schemas.openxmlformats.org/officeDocument/2006/relationships" xmlns:p="http://schemas.openxmlformats.org/presentationml/2006/main">
  <p:tag name="NUM" val="4"/>
</p:tagLst>
</file>

<file path=ppt/tags/tag37.xml><?xml version="1.0" encoding="utf-8"?>
<p:tagLst xmlns:a="http://schemas.openxmlformats.org/drawingml/2006/main" xmlns:r="http://schemas.openxmlformats.org/officeDocument/2006/relationships" xmlns:p="http://schemas.openxmlformats.org/presentationml/2006/main">
  <p:tag name="NUM" val="5"/>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3"/>
</p:tagLst>
</file>

<file path=ppt/tags/tag41.xml><?xml version="1.0" encoding="utf-8"?>
<p:tagLst xmlns:a="http://schemas.openxmlformats.org/drawingml/2006/main" xmlns:r="http://schemas.openxmlformats.org/officeDocument/2006/relationships" xmlns:p="http://schemas.openxmlformats.org/presentationml/2006/main">
  <p:tag name="NUM" val="4"/>
</p:tagLst>
</file>

<file path=ppt/tags/tag42.xml><?xml version="1.0" encoding="utf-8"?>
<p:tagLst xmlns:a="http://schemas.openxmlformats.org/drawingml/2006/main" xmlns:r="http://schemas.openxmlformats.org/officeDocument/2006/relationships" xmlns:p="http://schemas.openxmlformats.org/presentationml/2006/main">
  <p:tag name="NUM" val="6"/>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4"/>
</p:tagLst>
</file>

<file path=ppt/tags/tag47.xml><?xml version="1.0" encoding="utf-8"?>
<p:tagLst xmlns:a="http://schemas.openxmlformats.org/drawingml/2006/main" xmlns:r="http://schemas.openxmlformats.org/officeDocument/2006/relationships" xmlns:p="http://schemas.openxmlformats.org/presentationml/2006/main">
  <p:tag name="NUM" val="5"/>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2"/>
</p:tagLst>
</file>

<file path=ppt/tags/tag50.xml><?xml version="1.0" encoding="utf-8"?>
<p:tagLst xmlns:a="http://schemas.openxmlformats.org/drawingml/2006/main" xmlns:r="http://schemas.openxmlformats.org/officeDocument/2006/relationships" xmlns:p="http://schemas.openxmlformats.org/presentationml/2006/main">
  <p:tag name="NUM" val="3"/>
</p:tagLst>
</file>

<file path=ppt/tags/tag51.xml><?xml version="1.0" encoding="utf-8"?>
<p:tagLst xmlns:a="http://schemas.openxmlformats.org/drawingml/2006/main" xmlns:r="http://schemas.openxmlformats.org/officeDocument/2006/relationships" xmlns:p="http://schemas.openxmlformats.org/presentationml/2006/main">
  <p:tag name="NUM" val="4"/>
</p:tagLst>
</file>

<file path=ppt/tags/tag52.xml><?xml version="1.0" encoding="utf-8"?>
<p:tagLst xmlns:a="http://schemas.openxmlformats.org/drawingml/2006/main" xmlns:r="http://schemas.openxmlformats.org/officeDocument/2006/relationships" xmlns:p="http://schemas.openxmlformats.org/presentationml/2006/main">
  <p:tag name="NUM" val="5"/>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1"/>
</p:tagLst>
</file>

<file path=ppt/tags/tag55.xml><?xml version="1.0" encoding="utf-8"?>
<p:tagLst xmlns:a="http://schemas.openxmlformats.org/drawingml/2006/main" xmlns:r="http://schemas.openxmlformats.org/officeDocument/2006/relationships" xmlns:p="http://schemas.openxmlformats.org/presentationml/2006/main">
  <p:tag name="NUM" val="2"/>
</p:tagLst>
</file>

<file path=ppt/tags/tag56.xml><?xml version="1.0" encoding="utf-8"?>
<p:tagLst xmlns:a="http://schemas.openxmlformats.org/drawingml/2006/main" xmlns:r="http://schemas.openxmlformats.org/officeDocument/2006/relationships" xmlns:p="http://schemas.openxmlformats.org/presentationml/2006/main">
  <p:tag name="NUM" val="1"/>
</p:tagLst>
</file>

<file path=ppt/tags/tag57.xml><?xml version="1.0" encoding="utf-8"?>
<p:tagLst xmlns:a="http://schemas.openxmlformats.org/drawingml/2006/main" xmlns:r="http://schemas.openxmlformats.org/officeDocument/2006/relationships" xmlns:p="http://schemas.openxmlformats.org/presentationml/2006/main">
  <p:tag name="NUM" val="2"/>
</p:tagLst>
</file>

<file path=ppt/tags/tag58.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2627</TotalTime>
  <Words>1056</Words>
  <Application>Microsoft Office PowerPoint</Application>
  <PresentationFormat>Grand écran</PresentationFormat>
  <Paragraphs>137</Paragraphs>
  <Slides>17</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17</vt:i4>
      </vt:variant>
    </vt:vector>
  </HeadingPairs>
  <TitlesOfParts>
    <vt:vector size="25" baseType="lpstr">
      <vt:lpstr>Batang</vt:lpstr>
      <vt:lpstr>Arial</vt:lpstr>
      <vt:lpstr>Calibri</vt:lpstr>
      <vt:lpstr>Calibri Light</vt:lpstr>
      <vt:lpstr>Franklin Gothic Book</vt:lpstr>
      <vt:lpstr>Montserrat</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Takeaway messages</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Public Distrust in Legacy Media in Time of Crisis. Results From One Qualitative and Two Quantitative Surveys in Belgium</dc:title>
  <dc:creator>Anonyme</dc:creator>
  <cp:lastModifiedBy>Grégoire</cp:lastModifiedBy>
  <cp:revision>120</cp:revision>
  <dcterms:created xsi:type="dcterms:W3CDTF">2021-08-31T08:15:44Z</dcterms:created>
  <dcterms:modified xsi:type="dcterms:W3CDTF">2024-04-12T08:31:55Z</dcterms:modified>
</cp:coreProperties>
</file>