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56" r:id="rId2"/>
    <p:sldId id="271" r:id="rId3"/>
    <p:sldId id="258" r:id="rId4"/>
    <p:sldId id="270" r:id="rId5"/>
    <p:sldId id="257" r:id="rId6"/>
    <p:sldId id="302" r:id="rId7"/>
    <p:sldId id="310" r:id="rId8"/>
    <p:sldId id="300" r:id="rId9"/>
    <p:sldId id="259" r:id="rId10"/>
    <p:sldId id="309" r:id="rId11"/>
    <p:sldId id="308" r:id="rId12"/>
    <p:sldId id="268" r:id="rId13"/>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rnard Fusulier" initials="BF" lastIdx="1" clrIdx="0">
    <p:extLst>
      <p:ext uri="{19B8F6BF-5375-455C-9EA6-DF929625EA0E}">
        <p15:presenceInfo xmlns:p15="http://schemas.microsoft.com/office/powerpoint/2012/main" userId="S-1-5-21-3833422039-1977871958-3486634389-27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32C7C6E-9E8A-42C0-AC78-26CB895A10CC}" type="datetimeFigureOut">
              <a:rPr lang="fr-BE" smtClean="0"/>
              <a:t>25/05/2018</a:t>
            </a:fld>
            <a:endParaRPr lang="fr-BE"/>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B6FDEADE-4DC3-4E1A-B5B5-4B142600F11F}" type="slidenum">
              <a:rPr lang="fr-BE" smtClean="0"/>
              <a:t>‹N°›</a:t>
            </a:fld>
            <a:endParaRPr lang="fr-BE"/>
          </a:p>
        </p:txBody>
      </p:sp>
    </p:spTree>
    <p:extLst>
      <p:ext uri="{BB962C8B-B14F-4D97-AF65-F5344CB8AC3E}">
        <p14:creationId xmlns:p14="http://schemas.microsoft.com/office/powerpoint/2010/main" val="3277217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B6DE2916-46EF-4534-AEFF-C4F858EC730A}" type="datetimeFigureOut">
              <a:rPr lang="fr-BE" smtClean="0"/>
              <a:t>25/05/2018</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commentaires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6" name="Espace réservé du pied de page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22508AE3-4229-4CF4-9016-866D0393961F}" type="slidenum">
              <a:rPr lang="fr-BE" smtClean="0"/>
              <a:t>‹N°›</a:t>
            </a:fld>
            <a:endParaRPr lang="fr-BE"/>
          </a:p>
        </p:txBody>
      </p:sp>
    </p:spTree>
    <p:extLst>
      <p:ext uri="{BB962C8B-B14F-4D97-AF65-F5344CB8AC3E}">
        <p14:creationId xmlns:p14="http://schemas.microsoft.com/office/powerpoint/2010/main" val="1685592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smtClean="0"/>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6944F573-6E24-48F1-91CE-315DB57D3E7D}" type="datetimeFigureOut">
              <a:rPr lang="fr-BE" smtClean="0"/>
              <a:t>25/05/2018</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C88C94C-ED2D-40C3-BB5A-EA113E47D247}" type="slidenum">
              <a:rPr lang="fr-BE" smtClean="0"/>
              <a:t>‹N°›</a:t>
            </a:fld>
            <a:endParaRPr lang="fr-BE"/>
          </a:p>
        </p:txBody>
      </p:sp>
    </p:spTree>
    <p:extLst>
      <p:ext uri="{BB962C8B-B14F-4D97-AF65-F5344CB8AC3E}">
        <p14:creationId xmlns:p14="http://schemas.microsoft.com/office/powerpoint/2010/main" val="2761872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6944F573-6E24-48F1-91CE-315DB57D3E7D}" type="datetimeFigureOut">
              <a:rPr lang="fr-BE" smtClean="0"/>
              <a:t>25/05/2018</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C88C94C-ED2D-40C3-BB5A-EA113E47D247}" type="slidenum">
              <a:rPr lang="fr-BE" smtClean="0"/>
              <a:t>‹N°›</a:t>
            </a:fld>
            <a:endParaRPr lang="fr-BE"/>
          </a:p>
        </p:txBody>
      </p:sp>
    </p:spTree>
    <p:extLst>
      <p:ext uri="{BB962C8B-B14F-4D97-AF65-F5344CB8AC3E}">
        <p14:creationId xmlns:p14="http://schemas.microsoft.com/office/powerpoint/2010/main" val="220105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6944F573-6E24-48F1-91CE-315DB57D3E7D}" type="datetimeFigureOut">
              <a:rPr lang="fr-BE" smtClean="0"/>
              <a:t>25/05/2018</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C88C94C-ED2D-40C3-BB5A-EA113E47D247}" type="slidenum">
              <a:rPr lang="fr-BE" smtClean="0"/>
              <a:t>‹N°›</a:t>
            </a:fld>
            <a:endParaRPr lang="fr-BE"/>
          </a:p>
        </p:txBody>
      </p:sp>
    </p:spTree>
    <p:extLst>
      <p:ext uri="{BB962C8B-B14F-4D97-AF65-F5344CB8AC3E}">
        <p14:creationId xmlns:p14="http://schemas.microsoft.com/office/powerpoint/2010/main" val="1888768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6944F573-6E24-48F1-91CE-315DB57D3E7D}" type="datetimeFigureOut">
              <a:rPr lang="fr-BE" smtClean="0"/>
              <a:t>25/05/2018</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C88C94C-ED2D-40C3-BB5A-EA113E47D247}" type="slidenum">
              <a:rPr lang="fr-BE" smtClean="0"/>
              <a:t>‹N°›</a:t>
            </a:fld>
            <a:endParaRPr lang="fr-BE"/>
          </a:p>
        </p:txBody>
      </p:sp>
    </p:spTree>
    <p:extLst>
      <p:ext uri="{BB962C8B-B14F-4D97-AF65-F5344CB8AC3E}">
        <p14:creationId xmlns:p14="http://schemas.microsoft.com/office/powerpoint/2010/main" val="2491470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6944F573-6E24-48F1-91CE-315DB57D3E7D}" type="datetimeFigureOut">
              <a:rPr lang="fr-BE" smtClean="0"/>
              <a:t>25/05/2018</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5C88C94C-ED2D-40C3-BB5A-EA113E47D247}" type="slidenum">
              <a:rPr lang="fr-BE" smtClean="0"/>
              <a:t>‹N°›</a:t>
            </a:fld>
            <a:endParaRPr lang="fr-BE"/>
          </a:p>
        </p:txBody>
      </p:sp>
    </p:spTree>
    <p:extLst>
      <p:ext uri="{BB962C8B-B14F-4D97-AF65-F5344CB8AC3E}">
        <p14:creationId xmlns:p14="http://schemas.microsoft.com/office/powerpoint/2010/main" val="3307213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6944F573-6E24-48F1-91CE-315DB57D3E7D}" type="datetimeFigureOut">
              <a:rPr lang="fr-BE" smtClean="0"/>
              <a:t>25/05/2018</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5C88C94C-ED2D-40C3-BB5A-EA113E47D247}" type="slidenum">
              <a:rPr lang="fr-BE" smtClean="0"/>
              <a:t>‹N°›</a:t>
            </a:fld>
            <a:endParaRPr lang="fr-BE"/>
          </a:p>
        </p:txBody>
      </p:sp>
    </p:spTree>
    <p:extLst>
      <p:ext uri="{BB962C8B-B14F-4D97-AF65-F5344CB8AC3E}">
        <p14:creationId xmlns:p14="http://schemas.microsoft.com/office/powerpoint/2010/main" val="3601939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4F573-6E24-48F1-91CE-315DB57D3E7D}" type="datetimeFigureOut">
              <a:rPr lang="fr-BE" smtClean="0"/>
              <a:t>25/05/2018</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5C88C94C-ED2D-40C3-BB5A-EA113E47D247}" type="slidenum">
              <a:rPr lang="fr-BE" smtClean="0"/>
              <a:t>‹N°›</a:t>
            </a:fld>
            <a:endParaRPr lang="fr-BE"/>
          </a:p>
        </p:txBody>
      </p:sp>
    </p:spTree>
    <p:extLst>
      <p:ext uri="{BB962C8B-B14F-4D97-AF65-F5344CB8AC3E}">
        <p14:creationId xmlns:p14="http://schemas.microsoft.com/office/powerpoint/2010/main" val="1003430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smtClean="0"/>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6944F573-6E24-48F1-91CE-315DB57D3E7D}" type="datetimeFigureOut">
              <a:rPr lang="fr-BE" smtClean="0"/>
              <a:t>25/05/2018</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C88C94C-ED2D-40C3-BB5A-EA113E47D247}" type="slidenum">
              <a:rPr lang="fr-BE" smtClean="0"/>
              <a:t>‹N°›</a:t>
            </a:fld>
            <a:endParaRPr lang="fr-BE"/>
          </a:p>
        </p:txBody>
      </p:sp>
    </p:spTree>
    <p:extLst>
      <p:ext uri="{BB962C8B-B14F-4D97-AF65-F5344CB8AC3E}">
        <p14:creationId xmlns:p14="http://schemas.microsoft.com/office/powerpoint/2010/main" val="775223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6944F573-6E24-48F1-91CE-315DB57D3E7D}" type="datetimeFigureOut">
              <a:rPr lang="fr-BE" smtClean="0"/>
              <a:t>25/05/2018</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C88C94C-ED2D-40C3-BB5A-EA113E47D247}" type="slidenum">
              <a:rPr lang="fr-BE" smtClean="0"/>
              <a:t>‹N°›</a:t>
            </a:fld>
            <a:endParaRPr lang="fr-BE"/>
          </a:p>
        </p:txBody>
      </p:sp>
    </p:spTree>
    <p:extLst>
      <p:ext uri="{BB962C8B-B14F-4D97-AF65-F5344CB8AC3E}">
        <p14:creationId xmlns:p14="http://schemas.microsoft.com/office/powerpoint/2010/main" val="2275320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6944F573-6E24-48F1-91CE-315DB57D3E7D}" type="datetimeFigureOut">
              <a:rPr lang="fr-BE" smtClean="0"/>
              <a:t>25/05/2018</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C88C94C-ED2D-40C3-BB5A-EA113E47D247}" type="slidenum">
              <a:rPr lang="fr-BE" smtClean="0"/>
              <a:t>‹N°›</a:t>
            </a:fld>
            <a:endParaRPr lang="fr-BE"/>
          </a:p>
        </p:txBody>
      </p:sp>
    </p:spTree>
    <p:extLst>
      <p:ext uri="{BB962C8B-B14F-4D97-AF65-F5344CB8AC3E}">
        <p14:creationId xmlns:p14="http://schemas.microsoft.com/office/powerpoint/2010/main" val="321165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6944F573-6E24-48F1-91CE-315DB57D3E7D}" type="datetimeFigureOut">
              <a:rPr lang="fr-BE" smtClean="0"/>
              <a:t>25/05/2018</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C88C94C-ED2D-40C3-BB5A-EA113E47D247}" type="slidenum">
              <a:rPr lang="fr-BE" smtClean="0"/>
              <a:t>‹N°›</a:t>
            </a:fld>
            <a:endParaRPr lang="fr-B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71769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6944F573-6E24-48F1-91CE-315DB57D3E7D}" type="datetimeFigureOut">
              <a:rPr lang="fr-BE" smtClean="0"/>
              <a:t>25/05/2018</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C88C94C-ED2D-40C3-BB5A-EA113E47D247}" type="slidenum">
              <a:rPr lang="fr-BE" smtClean="0"/>
              <a:t>‹N°›</a:t>
            </a:fld>
            <a:endParaRPr lang="fr-BE"/>
          </a:p>
        </p:txBody>
      </p:sp>
    </p:spTree>
    <p:extLst>
      <p:ext uri="{BB962C8B-B14F-4D97-AF65-F5344CB8AC3E}">
        <p14:creationId xmlns:p14="http://schemas.microsoft.com/office/powerpoint/2010/main" val="418824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6944F573-6E24-48F1-91CE-315DB57D3E7D}" type="datetimeFigureOut">
              <a:rPr lang="fr-BE" smtClean="0"/>
              <a:t>25/05/2018</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C88C94C-ED2D-40C3-BB5A-EA113E47D247}" type="slidenum">
              <a:rPr lang="fr-BE" smtClean="0"/>
              <a:t>‹N°›</a:t>
            </a:fld>
            <a:endParaRPr lang="fr-B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27997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6944F573-6E24-48F1-91CE-315DB57D3E7D}" type="datetimeFigureOut">
              <a:rPr lang="fr-BE" smtClean="0"/>
              <a:t>25/05/2018</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C88C94C-ED2D-40C3-BB5A-EA113E47D247}" type="slidenum">
              <a:rPr lang="fr-BE" smtClean="0"/>
              <a:t>‹N°›</a:t>
            </a:fld>
            <a:endParaRPr lang="fr-BE"/>
          </a:p>
        </p:txBody>
      </p:sp>
    </p:spTree>
    <p:extLst>
      <p:ext uri="{BB962C8B-B14F-4D97-AF65-F5344CB8AC3E}">
        <p14:creationId xmlns:p14="http://schemas.microsoft.com/office/powerpoint/2010/main" val="10574419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6944F573-6E24-48F1-91CE-315DB57D3E7D}" type="datetimeFigureOut">
              <a:rPr lang="fr-BE" smtClean="0"/>
              <a:t>25/05/2018</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C88C94C-ED2D-40C3-BB5A-EA113E47D247}" type="slidenum">
              <a:rPr lang="fr-BE" smtClean="0"/>
              <a:t>‹N°›</a:t>
            </a:fld>
            <a:endParaRPr lang="fr-BE"/>
          </a:p>
        </p:txBody>
      </p:sp>
    </p:spTree>
    <p:extLst>
      <p:ext uri="{BB962C8B-B14F-4D97-AF65-F5344CB8AC3E}">
        <p14:creationId xmlns:p14="http://schemas.microsoft.com/office/powerpoint/2010/main" val="19976268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6944F573-6E24-48F1-91CE-315DB57D3E7D}" type="datetimeFigureOut">
              <a:rPr lang="fr-BE" smtClean="0"/>
              <a:t>25/05/2018</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C88C94C-ED2D-40C3-BB5A-EA113E47D247}" type="slidenum">
              <a:rPr lang="fr-BE" smtClean="0"/>
              <a:t>‹N°›</a:t>
            </a:fld>
            <a:endParaRPr lang="fr-BE"/>
          </a:p>
        </p:txBody>
      </p:sp>
    </p:spTree>
    <p:extLst>
      <p:ext uri="{BB962C8B-B14F-4D97-AF65-F5344CB8AC3E}">
        <p14:creationId xmlns:p14="http://schemas.microsoft.com/office/powerpoint/2010/main" val="2697931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944F573-6E24-48F1-91CE-315DB57D3E7D}" type="datetimeFigureOut">
              <a:rPr lang="fr-BE" smtClean="0"/>
              <a:t>25/05/2018</a:t>
            </a:fld>
            <a:endParaRPr lang="fr-B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C88C94C-ED2D-40C3-BB5A-EA113E47D247}" type="slidenum">
              <a:rPr lang="fr-BE" smtClean="0"/>
              <a:t>‹N°›</a:t>
            </a:fld>
            <a:endParaRPr lang="fr-BE"/>
          </a:p>
        </p:txBody>
      </p:sp>
    </p:spTree>
    <p:extLst>
      <p:ext uri="{BB962C8B-B14F-4D97-AF65-F5344CB8AC3E}">
        <p14:creationId xmlns:p14="http://schemas.microsoft.com/office/powerpoint/2010/main" val="1531206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nature.com/articles/ngeo2819"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medecinesciences.org/10.1051/medsci/2016320301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41164" y="551935"/>
            <a:ext cx="7766936" cy="2139658"/>
          </a:xfrm>
        </p:spPr>
        <p:txBody>
          <a:bodyPr>
            <a:normAutofit fontScale="90000"/>
          </a:bodyPr>
          <a:lstStyle/>
          <a:p>
            <a:r>
              <a:rPr lang="fr-BE" sz="3600" dirty="0"/>
              <a:t/>
            </a:r>
            <a:br>
              <a:rPr lang="fr-BE" sz="3600" dirty="0"/>
            </a:br>
            <a:r>
              <a:rPr lang="fr-BE" sz="3600" dirty="0"/>
              <a:t> </a:t>
            </a:r>
            <a:br>
              <a:rPr lang="fr-BE" sz="3600" dirty="0"/>
            </a:br>
            <a:r>
              <a:rPr lang="fr-BE" sz="3600" i="1" dirty="0"/>
              <a:t>Femmes et carrières scientifiques : quels sont les principaux obstacles ? </a:t>
            </a:r>
            <a:r>
              <a:rPr lang="fr-BE" sz="3600" dirty="0"/>
              <a:t/>
            </a:r>
            <a:br>
              <a:rPr lang="fr-BE" sz="3600" dirty="0"/>
            </a:br>
            <a:r>
              <a:rPr lang="fr-BE" sz="3600" b="1" dirty="0" smtClean="0"/>
              <a:t> </a:t>
            </a:r>
            <a:endParaRPr lang="fr-BE" sz="3600" dirty="0"/>
          </a:p>
        </p:txBody>
      </p:sp>
      <p:sp>
        <p:nvSpPr>
          <p:cNvPr id="3" name="Sous-titre 2"/>
          <p:cNvSpPr>
            <a:spLocks noGrp="1"/>
          </p:cNvSpPr>
          <p:nvPr>
            <p:ph type="subTitle" idx="1"/>
          </p:nvPr>
        </p:nvSpPr>
        <p:spPr>
          <a:xfrm>
            <a:off x="1507067" y="4050833"/>
            <a:ext cx="7766936" cy="2382918"/>
          </a:xfrm>
        </p:spPr>
        <p:txBody>
          <a:bodyPr>
            <a:normAutofit fontScale="85000" lnSpcReduction="20000"/>
          </a:bodyPr>
          <a:lstStyle/>
          <a:p>
            <a:r>
              <a:rPr lang="fr-BE" dirty="0" smtClean="0"/>
              <a:t>Bernard Fusulier</a:t>
            </a:r>
          </a:p>
          <a:p>
            <a:r>
              <a:rPr lang="fr-BE" dirty="0" smtClean="0"/>
              <a:t>Directeur de recherches FNRS/Professeur - Université de Louvain</a:t>
            </a:r>
          </a:p>
          <a:p>
            <a:r>
              <a:rPr lang="fr-BE" dirty="0"/>
              <a:t>bernard.fusulier@uclouvain.be</a:t>
            </a:r>
          </a:p>
          <a:p>
            <a:endParaRPr lang="fr-BE" dirty="0" smtClean="0">
              <a:effectLst/>
            </a:endParaRPr>
          </a:p>
          <a:p>
            <a:endParaRPr lang="fr-BE" sz="2800" dirty="0"/>
          </a:p>
          <a:p>
            <a:r>
              <a:rPr lang="fr-BE" sz="2800" dirty="0"/>
              <a:t> INGENIEUSES’18 </a:t>
            </a:r>
            <a:r>
              <a:rPr lang="fr-BE" sz="2800" b="1" dirty="0" smtClean="0"/>
              <a:t> </a:t>
            </a:r>
          </a:p>
          <a:p>
            <a:r>
              <a:rPr lang="fr-BE" sz="1500" dirty="0" smtClean="0"/>
              <a:t>Paris – 25 mai 2018</a:t>
            </a:r>
            <a:r>
              <a:rPr lang="fr-BE" sz="1500" b="1" dirty="0" smtClean="0"/>
              <a:t> </a:t>
            </a:r>
            <a:endParaRPr lang="fr-FR" sz="1500" b="1" dirty="0" smtClean="0"/>
          </a:p>
          <a:p>
            <a:endParaRPr lang="fr-BE" dirty="0"/>
          </a:p>
        </p:txBody>
      </p:sp>
      <p:sp>
        <p:nvSpPr>
          <p:cNvPr id="7" name="AutoShape 4" descr="cid:image003.png@01D18533.846EDF60"/>
          <p:cNvSpPr>
            <a:spLocks noChangeAspect="1" noChangeArrowheads="1"/>
          </p:cNvSpPr>
          <p:nvPr/>
        </p:nvSpPr>
        <p:spPr bwMode="auto">
          <a:xfrm>
            <a:off x="115888" y="84138"/>
            <a:ext cx="12192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spTree>
    <p:extLst>
      <p:ext uri="{BB962C8B-B14F-4D97-AF65-F5344CB8AC3E}">
        <p14:creationId xmlns:p14="http://schemas.microsoft.com/office/powerpoint/2010/main" val="37080168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Questionner l’alibi de la </a:t>
            </a:r>
            <a:r>
              <a:rPr lang="fr-BE" dirty="0" smtClean="0"/>
              <a:t>nature</a:t>
            </a:r>
            <a:endParaRPr lang="fr-BE" dirty="0"/>
          </a:p>
        </p:txBody>
      </p:sp>
      <p:sp>
        <p:nvSpPr>
          <p:cNvPr id="3" name="Espace réservé du contenu 2"/>
          <p:cNvSpPr>
            <a:spLocks noGrp="1"/>
          </p:cNvSpPr>
          <p:nvPr>
            <p:ph idx="1"/>
          </p:nvPr>
        </p:nvSpPr>
        <p:spPr/>
        <p:txBody>
          <a:bodyPr/>
          <a:lstStyle/>
          <a:p>
            <a:r>
              <a:rPr lang="fr-BE" dirty="0" smtClean="0"/>
              <a:t>Questions posées à un public de jeunes </a:t>
            </a:r>
            <a:r>
              <a:rPr lang="fr-BE" dirty="0" err="1" smtClean="0"/>
              <a:t>étudiant.e.s</a:t>
            </a:r>
            <a:r>
              <a:rPr lang="fr-BE" dirty="0" smtClean="0"/>
              <a:t> en Haïti, lors des Journées internationales de l’Académie des Sciences – Avril 2018</a:t>
            </a:r>
          </a:p>
          <a:p>
            <a:r>
              <a:rPr lang="fr-BE" dirty="0" smtClean="0"/>
              <a:t>Les femmes </a:t>
            </a:r>
            <a:r>
              <a:rPr lang="fr-BE" dirty="0" err="1" smtClean="0"/>
              <a:t>ont-elles</a:t>
            </a:r>
            <a:r>
              <a:rPr lang="fr-BE" dirty="0" smtClean="0"/>
              <a:t> un cerveau qui les prédispose a être plus émotives et moins rationnelles que les hommes? Sa structure et son fonctionnement diffèrent-ils de façon innée en fonction du genre? Autrement dit, le </a:t>
            </a:r>
            <a:r>
              <a:rPr lang="fr-BE" dirty="0"/>
              <a:t>cerveau </a:t>
            </a:r>
            <a:r>
              <a:rPr lang="fr-BE" dirty="0" err="1" smtClean="0"/>
              <a:t>a-t-il</a:t>
            </a:r>
            <a:r>
              <a:rPr lang="fr-BE" dirty="0" smtClean="0"/>
              <a:t> </a:t>
            </a:r>
            <a:r>
              <a:rPr lang="fr-BE" dirty="0"/>
              <a:t>un sexe? </a:t>
            </a:r>
          </a:p>
          <a:p>
            <a:endParaRPr lang="fr-BE" dirty="0" smtClean="0"/>
          </a:p>
          <a:p>
            <a:pPr marL="0" indent="0">
              <a:buNone/>
            </a:pPr>
            <a:endParaRPr lang="fr-BE" dirty="0" smtClean="0"/>
          </a:p>
          <a:p>
            <a:pPr marL="0" indent="0">
              <a:buNone/>
            </a:pPr>
            <a:r>
              <a:rPr lang="fr-BE" dirty="0" smtClean="0">
                <a:sym typeface="Wingdings" panose="05000000000000000000" pitchFamily="2" charset="2"/>
              </a:rPr>
              <a:t></a:t>
            </a:r>
            <a:r>
              <a:rPr lang="fr-BE" dirty="0" smtClean="0"/>
              <a:t> Catherine Vidal – </a:t>
            </a:r>
            <a:r>
              <a:rPr lang="fr-BE" dirty="0" err="1" smtClean="0"/>
              <a:t>Neuro-biologiste</a:t>
            </a:r>
            <a:endParaRPr lang="fr-BE" dirty="0" smtClean="0"/>
          </a:p>
        </p:txBody>
      </p:sp>
    </p:spTree>
    <p:extLst>
      <p:ext uri="{BB962C8B-B14F-4D97-AF65-F5344CB8AC3E}">
        <p14:creationId xmlns:p14="http://schemas.microsoft.com/office/powerpoint/2010/main" val="25106261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b="1" dirty="0" smtClean="0"/>
              <a:t>Genre et société</a:t>
            </a:r>
            <a:endParaRPr lang="fr-BE" dirty="0"/>
          </a:p>
        </p:txBody>
      </p:sp>
      <p:sp>
        <p:nvSpPr>
          <p:cNvPr id="3" name="Espace réservé du contenu 2"/>
          <p:cNvSpPr>
            <a:spLocks noGrp="1"/>
          </p:cNvSpPr>
          <p:nvPr>
            <p:ph idx="1"/>
          </p:nvPr>
        </p:nvSpPr>
        <p:spPr/>
        <p:txBody>
          <a:bodyPr/>
          <a:lstStyle/>
          <a:p>
            <a:r>
              <a:rPr lang="fr-BE" dirty="0" smtClean="0"/>
              <a:t>Classification, différenciation et hiérarchisation : rapports sociaux de sexe, domination masculine, patriarcat, contrat de genre, régime de genre…</a:t>
            </a:r>
          </a:p>
          <a:p>
            <a:r>
              <a:rPr lang="fr-BE" dirty="0"/>
              <a:t>Des stéréotypes sociaux et </a:t>
            </a:r>
            <a:r>
              <a:rPr lang="fr-BE" dirty="0" smtClean="0"/>
              <a:t>culturels puissants: les femmes sont supposées </a:t>
            </a:r>
            <a:r>
              <a:rPr lang="en-US" dirty="0" err="1" smtClean="0"/>
              <a:t>exceller</a:t>
            </a:r>
            <a:r>
              <a:rPr lang="en-US" dirty="0" smtClean="0"/>
              <a:t> </a:t>
            </a:r>
            <a:r>
              <a:rPr lang="en-US" dirty="0"/>
              <a:t>au sein des relations de service et de </a:t>
            </a:r>
            <a:r>
              <a:rPr lang="en-US" dirty="0" err="1" smtClean="0"/>
              <a:t>soins</a:t>
            </a:r>
            <a:r>
              <a:rPr lang="en-US" dirty="0" smtClean="0"/>
              <a:t>; </a:t>
            </a:r>
            <a:r>
              <a:rPr lang="en-US" dirty="0"/>
              <a:t>les hommes </a:t>
            </a:r>
            <a:r>
              <a:rPr lang="en-US" dirty="0" err="1" smtClean="0"/>
              <a:t>sont</a:t>
            </a:r>
            <a:r>
              <a:rPr lang="en-US" dirty="0" smtClean="0"/>
              <a:t> </a:t>
            </a:r>
            <a:r>
              <a:rPr lang="en-US" dirty="0" err="1" smtClean="0"/>
              <a:t>supposés</a:t>
            </a:r>
            <a:r>
              <a:rPr lang="en-US" dirty="0" smtClean="0"/>
              <a:t> </a:t>
            </a:r>
            <a:r>
              <a:rPr lang="en-US" dirty="0" err="1"/>
              <a:t>exceller</a:t>
            </a:r>
            <a:r>
              <a:rPr lang="en-US" dirty="0"/>
              <a:t> </a:t>
            </a:r>
            <a:r>
              <a:rPr lang="en-US" dirty="0" err="1"/>
              <a:t>dans</a:t>
            </a:r>
            <a:r>
              <a:rPr lang="en-US" dirty="0"/>
              <a:t> </a:t>
            </a:r>
            <a:r>
              <a:rPr lang="fr-FR" dirty="0"/>
              <a:t>l’affirma­tion de soi, la technique, la rationalité ou la force</a:t>
            </a:r>
            <a:endParaRPr lang="fr-BE" dirty="0" smtClean="0"/>
          </a:p>
          <a:p>
            <a:r>
              <a:rPr lang="fr-BE" dirty="0" smtClean="0"/>
              <a:t>Un ordre </a:t>
            </a:r>
            <a:r>
              <a:rPr lang="fr-BE" dirty="0" err="1" smtClean="0"/>
              <a:t>genré</a:t>
            </a:r>
            <a:r>
              <a:rPr lang="fr-BE" dirty="0" smtClean="0"/>
              <a:t> et l’université n’y échappe pas</a:t>
            </a:r>
          </a:p>
          <a:p>
            <a:pPr>
              <a:buFont typeface="Wingdings" panose="05000000000000000000" pitchFamily="2" charset="2"/>
              <a:buChar char="à"/>
            </a:pPr>
            <a:endParaRPr lang="fr-BE" dirty="0" smtClean="0">
              <a:sym typeface="Wingdings" panose="05000000000000000000" pitchFamily="2" charset="2"/>
            </a:endParaRPr>
          </a:p>
        </p:txBody>
      </p:sp>
    </p:spTree>
    <p:extLst>
      <p:ext uri="{BB962C8B-B14F-4D97-AF65-F5344CB8AC3E}">
        <p14:creationId xmlns:p14="http://schemas.microsoft.com/office/powerpoint/2010/main" val="22943569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sz="2800" dirty="0" smtClean="0"/>
              <a:t>Périodisation de la féminisation des professions supérieures en Europe (</a:t>
            </a:r>
            <a:r>
              <a:rPr lang="fr-BE" sz="2800" dirty="0"/>
              <a:t>Sylvie </a:t>
            </a:r>
            <a:r>
              <a:rPr lang="fr-BE" sz="2800" dirty="0" smtClean="0"/>
              <a:t>Schweitzer)</a:t>
            </a:r>
            <a:endParaRPr lang="fr-BE" sz="2800" dirty="0"/>
          </a:p>
        </p:txBody>
      </p:sp>
      <p:sp>
        <p:nvSpPr>
          <p:cNvPr id="3" name="Espace réservé du contenu 2"/>
          <p:cNvSpPr>
            <a:spLocks noGrp="1"/>
          </p:cNvSpPr>
          <p:nvPr>
            <p:ph idx="1"/>
          </p:nvPr>
        </p:nvSpPr>
        <p:spPr/>
        <p:txBody>
          <a:bodyPr>
            <a:normAutofit/>
          </a:bodyPr>
          <a:lstStyle/>
          <a:p>
            <a:r>
              <a:rPr lang="fr-BE" dirty="0" smtClean="0"/>
              <a:t>Fin </a:t>
            </a:r>
            <a:r>
              <a:rPr lang="fr-BE" dirty="0"/>
              <a:t>XIXe siècle/début XXe siècle, le « </a:t>
            </a:r>
            <a:r>
              <a:rPr lang="fr-BE" b="1" dirty="0"/>
              <a:t>temps de l’exception</a:t>
            </a:r>
            <a:r>
              <a:rPr lang="fr-BE" dirty="0"/>
              <a:t> » permet l’accès de femmes aux études conduisant notamment aux professions enseignantes, médicales et </a:t>
            </a:r>
            <a:r>
              <a:rPr lang="fr-BE" dirty="0" smtClean="0"/>
              <a:t>juridiques, </a:t>
            </a:r>
            <a:r>
              <a:rPr lang="fr-BE" dirty="0"/>
              <a:t>censées être en continuité avec leur rôle de </a:t>
            </a:r>
            <a:r>
              <a:rPr lang="fr-BE" dirty="0" smtClean="0"/>
              <a:t>mère</a:t>
            </a:r>
          </a:p>
          <a:p>
            <a:r>
              <a:rPr lang="fr-BE" dirty="0" smtClean="0"/>
              <a:t>Les </a:t>
            </a:r>
            <a:r>
              <a:rPr lang="fr-BE" dirty="0"/>
              <a:t>années de l’après première guerre mondiale jusqu’aux années 1960, le « </a:t>
            </a:r>
            <a:r>
              <a:rPr lang="fr-BE" b="1" dirty="0"/>
              <a:t>temps de l’ouverture</a:t>
            </a:r>
            <a:r>
              <a:rPr lang="fr-BE" dirty="0"/>
              <a:t> »  leur donne accès aux écoles d’ingénieurs, aux fonctions de l’administration publique (inspectrices, rédactrices, assistantes sociales…), à la magistrature </a:t>
            </a:r>
            <a:r>
              <a:rPr lang="fr-BE" dirty="0" smtClean="0"/>
              <a:t>…</a:t>
            </a:r>
          </a:p>
          <a:p>
            <a:r>
              <a:rPr lang="fr-BE" dirty="0" smtClean="0"/>
              <a:t>Les </a:t>
            </a:r>
            <a:r>
              <a:rPr lang="fr-BE" dirty="0"/>
              <a:t>années 1970 aux années 1990 ; le « </a:t>
            </a:r>
            <a:r>
              <a:rPr lang="fr-BE" b="1" dirty="0"/>
              <a:t>temps de la mixité</a:t>
            </a:r>
            <a:r>
              <a:rPr lang="fr-BE" dirty="0"/>
              <a:t> » est celui où toutes les professions supérieures deviennent accessibles aux </a:t>
            </a:r>
            <a:r>
              <a:rPr lang="fr-BE" dirty="0" smtClean="0"/>
              <a:t>femmes</a:t>
            </a:r>
          </a:p>
          <a:p>
            <a:r>
              <a:rPr lang="fr-BE" dirty="0" smtClean="0"/>
              <a:t>Les </a:t>
            </a:r>
            <a:r>
              <a:rPr lang="fr-BE" dirty="0"/>
              <a:t>années 2000, </a:t>
            </a:r>
            <a:r>
              <a:rPr lang="fr-BE" dirty="0" smtClean="0"/>
              <a:t>le </a:t>
            </a:r>
            <a:r>
              <a:rPr lang="fr-BE" dirty="0"/>
              <a:t>« </a:t>
            </a:r>
            <a:r>
              <a:rPr lang="fr-BE" b="1" dirty="0"/>
              <a:t>temps de l’égalité</a:t>
            </a:r>
            <a:r>
              <a:rPr lang="fr-BE" dirty="0"/>
              <a:t> » ? Il s’y observe une progression des femmes dans les professions supérieures, bien que subsistent des « niches masculines »</a:t>
            </a:r>
          </a:p>
        </p:txBody>
      </p:sp>
    </p:spTree>
    <p:extLst>
      <p:ext uri="{BB962C8B-B14F-4D97-AF65-F5344CB8AC3E}">
        <p14:creationId xmlns:p14="http://schemas.microsoft.com/office/powerpoint/2010/main" val="24005072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677334" y="1863097"/>
            <a:ext cx="7232322" cy="4669508"/>
          </a:xfrm>
          <a:prstGeom prst="rect">
            <a:avLst/>
          </a:prstGeom>
        </p:spPr>
      </p:pic>
      <p:sp>
        <p:nvSpPr>
          <p:cNvPr id="4" name="Titre 3"/>
          <p:cNvSpPr>
            <a:spLocks noGrp="1"/>
          </p:cNvSpPr>
          <p:nvPr>
            <p:ph type="title"/>
          </p:nvPr>
        </p:nvSpPr>
        <p:spPr/>
        <p:txBody>
          <a:bodyPr>
            <a:normAutofit/>
          </a:bodyPr>
          <a:lstStyle/>
          <a:p>
            <a:r>
              <a:rPr lang="fr-BE" sz="2800" dirty="0" smtClean="0"/>
              <a:t>Le « </a:t>
            </a:r>
            <a:r>
              <a:rPr lang="fr-BE" sz="2800" dirty="0" err="1" smtClean="0"/>
              <a:t>leaky</a:t>
            </a:r>
            <a:r>
              <a:rPr lang="fr-BE" sz="2800" dirty="0" smtClean="0"/>
              <a:t> pipeline » et le « glass </a:t>
            </a:r>
            <a:r>
              <a:rPr lang="fr-BE" sz="2800" dirty="0" err="1" smtClean="0"/>
              <a:t>ceiling</a:t>
            </a:r>
            <a:r>
              <a:rPr lang="fr-BE" sz="2800" dirty="0" smtClean="0"/>
              <a:t> » (Exemple de l’Université de Louvain)</a:t>
            </a:r>
            <a:endParaRPr lang="fr-BE" sz="2800" dirty="0"/>
          </a:p>
        </p:txBody>
      </p:sp>
    </p:spTree>
    <p:extLst>
      <p:ext uri="{BB962C8B-B14F-4D97-AF65-F5344CB8AC3E}">
        <p14:creationId xmlns:p14="http://schemas.microsoft.com/office/powerpoint/2010/main" val="36381426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8195" y="974768"/>
            <a:ext cx="6076950" cy="4562475"/>
          </a:xfrm>
          <a:prstGeom prst="rect">
            <a:avLst/>
          </a:prstGeom>
        </p:spPr>
      </p:pic>
    </p:spTree>
    <p:extLst>
      <p:ext uri="{BB962C8B-B14F-4D97-AF65-F5344CB8AC3E}">
        <p14:creationId xmlns:p14="http://schemas.microsoft.com/office/powerpoint/2010/main" val="8584436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3914" y="1513869"/>
            <a:ext cx="6096000" cy="1754326"/>
          </a:xfrm>
          <a:prstGeom prst="rect">
            <a:avLst/>
          </a:prstGeom>
        </p:spPr>
        <p:txBody>
          <a:bodyPr>
            <a:spAutoFit/>
          </a:bodyPr>
          <a:lstStyle/>
          <a:p>
            <a:r>
              <a:rPr lang="en-US" dirty="0"/>
              <a:t>According to the most recent data available from the US National Science Foundation, women accounted for 45% of doctorates in science, mathematics and engineering in the United States in 2015. This figure falls to 42% for female junior faculty members, and to 30% for female senior faculty members.</a:t>
            </a:r>
            <a:endParaRPr lang="fr-BE" dirty="0"/>
          </a:p>
        </p:txBody>
      </p:sp>
      <p:sp>
        <p:nvSpPr>
          <p:cNvPr id="3" name="Rectangle 2"/>
          <p:cNvSpPr/>
          <p:nvPr/>
        </p:nvSpPr>
        <p:spPr>
          <a:xfrm>
            <a:off x="1243914" y="3393641"/>
            <a:ext cx="6096000" cy="2031325"/>
          </a:xfrm>
          <a:prstGeom prst="rect">
            <a:avLst/>
          </a:prstGeom>
        </p:spPr>
        <p:txBody>
          <a:bodyPr>
            <a:spAutoFit/>
          </a:bodyPr>
          <a:lstStyle/>
          <a:p>
            <a:r>
              <a:rPr lang="en-US" dirty="0" smtClean="0"/>
              <a:t>A </a:t>
            </a:r>
            <a:r>
              <a:rPr lang="en-US" dirty="0">
                <a:hlinkClick r:id="rId2"/>
              </a:rPr>
              <a:t>2016 analysis of more than 1,200 letters of recommendation</a:t>
            </a:r>
            <a:r>
              <a:rPr lang="en-US" dirty="0"/>
              <a:t> submitted by applicants from 54 countries found that when male postdoctoral researchers were praised, the letters often used superlatives such as 'brilliant' and 'trailblazer', whereas positive letters describing women contained terms like 'hardworking' and 'diligent'. </a:t>
            </a:r>
            <a:endParaRPr lang="fr-BE" dirty="0"/>
          </a:p>
        </p:txBody>
      </p:sp>
      <p:sp>
        <p:nvSpPr>
          <p:cNvPr id="4" name="Rectangle 3"/>
          <p:cNvSpPr/>
          <p:nvPr/>
        </p:nvSpPr>
        <p:spPr>
          <a:xfrm>
            <a:off x="1112108" y="465093"/>
            <a:ext cx="6096000" cy="923330"/>
          </a:xfrm>
          <a:prstGeom prst="rect">
            <a:avLst/>
          </a:prstGeom>
        </p:spPr>
        <p:txBody>
          <a:bodyPr>
            <a:spAutoFit/>
          </a:bodyPr>
          <a:lstStyle/>
          <a:p>
            <a:r>
              <a:rPr lang="en-US" dirty="0"/>
              <a:t>NEWS 15 May 2018 </a:t>
            </a:r>
            <a:r>
              <a:rPr lang="en-US" dirty="0" smtClean="0"/>
              <a:t>- Nature</a:t>
            </a:r>
            <a:endParaRPr lang="en-US" dirty="0"/>
          </a:p>
          <a:p>
            <a:r>
              <a:rPr lang="en-US" b="1" dirty="0"/>
              <a:t>Why it’s hard to prove gender discrimination in science</a:t>
            </a:r>
          </a:p>
        </p:txBody>
      </p:sp>
    </p:spTree>
    <p:extLst>
      <p:ext uri="{BB962C8B-B14F-4D97-AF65-F5344CB8AC3E}">
        <p14:creationId xmlns:p14="http://schemas.microsoft.com/office/powerpoint/2010/main" val="21363772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Les mécanismes sociologiques mis en avant dans la littérature</a:t>
            </a:r>
            <a:endParaRPr lang="fr-BE" dirty="0"/>
          </a:p>
        </p:txBody>
      </p:sp>
      <p:sp>
        <p:nvSpPr>
          <p:cNvPr id="3" name="Espace réservé du contenu 2"/>
          <p:cNvSpPr>
            <a:spLocks noGrp="1"/>
          </p:cNvSpPr>
          <p:nvPr>
            <p:ph idx="1"/>
          </p:nvPr>
        </p:nvSpPr>
        <p:spPr/>
        <p:txBody>
          <a:bodyPr/>
          <a:lstStyle/>
          <a:p>
            <a:r>
              <a:rPr lang="fr-BE" dirty="0" smtClean="0"/>
              <a:t>Ordre sociétal </a:t>
            </a:r>
            <a:r>
              <a:rPr lang="fr-BE" dirty="0" err="1" smtClean="0"/>
              <a:t>genré</a:t>
            </a:r>
            <a:endParaRPr lang="fr-BE" dirty="0" smtClean="0"/>
          </a:p>
          <a:p>
            <a:r>
              <a:rPr lang="fr-BE" dirty="0" smtClean="0"/>
              <a:t>Stéréotypes</a:t>
            </a:r>
            <a:endParaRPr lang="fr-BE" dirty="0"/>
          </a:p>
          <a:p>
            <a:r>
              <a:rPr lang="fr-BE" dirty="0"/>
              <a:t>Habitus masculin</a:t>
            </a:r>
          </a:p>
          <a:p>
            <a:r>
              <a:rPr lang="fr-BE" dirty="0"/>
              <a:t>Effet </a:t>
            </a:r>
            <a:r>
              <a:rPr lang="fr-BE" dirty="0" smtClean="0"/>
              <a:t>Matilda pour les filles (par rapport à l’effet Matthieu)</a:t>
            </a:r>
            <a:endParaRPr lang="fr-BE" dirty="0"/>
          </a:p>
          <a:p>
            <a:r>
              <a:rPr lang="fr-BE" dirty="0"/>
              <a:t>Old boys’ </a:t>
            </a:r>
            <a:r>
              <a:rPr lang="fr-BE" dirty="0" smtClean="0"/>
              <a:t>club : les réseaux masculins</a:t>
            </a:r>
            <a:endParaRPr lang="fr-BE" dirty="0"/>
          </a:p>
          <a:p>
            <a:r>
              <a:rPr lang="fr-BE" dirty="0" err="1"/>
              <a:t>Sticky</a:t>
            </a:r>
            <a:r>
              <a:rPr lang="fr-BE" dirty="0"/>
              <a:t> </a:t>
            </a:r>
            <a:r>
              <a:rPr lang="fr-BE" dirty="0" err="1" smtClean="0"/>
              <a:t>floor</a:t>
            </a:r>
            <a:r>
              <a:rPr lang="fr-BE" dirty="0" smtClean="0"/>
              <a:t> : le plancher gluant- </a:t>
            </a:r>
            <a:r>
              <a:rPr lang="fr-BE" dirty="0" err="1" smtClean="0"/>
              <a:t>Academic</a:t>
            </a:r>
            <a:r>
              <a:rPr lang="fr-BE" dirty="0" smtClean="0"/>
              <a:t> </a:t>
            </a:r>
            <a:r>
              <a:rPr lang="fr-BE" dirty="0" err="1" smtClean="0"/>
              <a:t>Housework</a:t>
            </a:r>
            <a:r>
              <a:rPr lang="fr-BE" dirty="0" smtClean="0"/>
              <a:t> : le travail domestique académique</a:t>
            </a:r>
            <a:endParaRPr lang="fr-BE" dirty="0"/>
          </a:p>
          <a:p>
            <a:r>
              <a:rPr lang="fr-BE" dirty="0"/>
              <a:t>Conflit travail/famille</a:t>
            </a:r>
          </a:p>
          <a:p>
            <a:r>
              <a:rPr lang="fr-BE" dirty="0"/>
              <a:t>Organisation </a:t>
            </a:r>
            <a:r>
              <a:rPr lang="fr-BE" dirty="0" err="1"/>
              <a:t>genrée</a:t>
            </a:r>
            <a:r>
              <a:rPr lang="fr-BE" dirty="0"/>
              <a:t> </a:t>
            </a:r>
          </a:p>
          <a:p>
            <a:pPr marL="0" indent="0">
              <a:buNone/>
            </a:pPr>
            <a:endParaRPr lang="fr-BE" dirty="0"/>
          </a:p>
        </p:txBody>
      </p:sp>
    </p:spTree>
    <p:extLst>
      <p:ext uri="{BB962C8B-B14F-4D97-AF65-F5344CB8AC3E}">
        <p14:creationId xmlns:p14="http://schemas.microsoft.com/office/powerpoint/2010/main" val="34545303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b="1" dirty="0" smtClean="0"/>
              <a:t>Le </a:t>
            </a:r>
            <a:r>
              <a:rPr lang="fr-BE" b="1" dirty="0"/>
              <a:t>genre </a:t>
            </a:r>
            <a:r>
              <a:rPr lang="fr-BE" b="1" dirty="0" smtClean="0"/>
              <a:t>et le </a:t>
            </a:r>
            <a:r>
              <a:rPr lang="fr-BE" b="1" dirty="0"/>
              <a:t>monde académique</a:t>
            </a:r>
            <a:endParaRPr lang="fr-BE" dirty="0"/>
          </a:p>
        </p:txBody>
      </p:sp>
      <p:sp>
        <p:nvSpPr>
          <p:cNvPr id="3" name="Espace réservé du contenu 2"/>
          <p:cNvSpPr>
            <a:spLocks noGrp="1"/>
          </p:cNvSpPr>
          <p:nvPr>
            <p:ph idx="1"/>
          </p:nvPr>
        </p:nvSpPr>
        <p:spPr/>
        <p:txBody>
          <a:bodyPr/>
          <a:lstStyle/>
          <a:p>
            <a:r>
              <a:rPr lang="fr-BE" dirty="0" smtClean="0"/>
              <a:t>Historiquement : des « hommes de sciences »</a:t>
            </a:r>
          </a:p>
          <a:p>
            <a:r>
              <a:rPr lang="fr-BE" dirty="0" smtClean="0"/>
              <a:t>Féminisation mais des segmentations persistantes (verticales et horizontales)</a:t>
            </a:r>
          </a:p>
          <a:p>
            <a:r>
              <a:rPr lang="fr-BE" dirty="0" smtClean="0"/>
              <a:t>Des « filtres cachés » : perte de « talents »</a:t>
            </a:r>
          </a:p>
          <a:p>
            <a:r>
              <a:rPr lang="fr-BE" dirty="0" smtClean="0"/>
              <a:t>Une </a:t>
            </a:r>
            <a:r>
              <a:rPr lang="fr-BE" dirty="0"/>
              <a:t>politique de genre </a:t>
            </a:r>
            <a:r>
              <a:rPr lang="fr-BE" dirty="0" smtClean="0"/>
              <a:t>: </a:t>
            </a:r>
            <a:r>
              <a:rPr lang="fr-BE" dirty="0"/>
              <a:t>pas une politique portant uniquement sur les </a:t>
            </a:r>
            <a:r>
              <a:rPr lang="fr-BE" dirty="0" smtClean="0"/>
              <a:t>femmes</a:t>
            </a:r>
          </a:p>
        </p:txBody>
      </p:sp>
    </p:spTree>
    <p:extLst>
      <p:ext uri="{BB962C8B-B14F-4D97-AF65-F5344CB8AC3E}">
        <p14:creationId xmlns:p14="http://schemas.microsoft.com/office/powerpoint/2010/main" val="13143707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Une illustration: rapport au travail et vie privée avant la titularisation</a:t>
            </a:r>
            <a:endParaRPr lang="fr-BE" dirty="0"/>
          </a:p>
        </p:txBody>
      </p:sp>
      <p:sp>
        <p:nvSpPr>
          <p:cNvPr id="3" name="Espace réservé du contenu 2"/>
          <p:cNvSpPr>
            <a:spLocks noGrp="1"/>
          </p:cNvSpPr>
          <p:nvPr>
            <p:ph idx="1"/>
          </p:nvPr>
        </p:nvSpPr>
        <p:spPr/>
        <p:txBody>
          <a:bodyPr>
            <a:normAutofit fontScale="62500" lnSpcReduction="20000"/>
          </a:bodyPr>
          <a:lstStyle/>
          <a:p>
            <a:r>
              <a:rPr lang="fr-BE" sz="2300" dirty="0"/>
              <a:t>La figure du chercheur « exclusif » : focalisation sur la carrière dans un rapport exclusif au </a:t>
            </a:r>
            <a:r>
              <a:rPr lang="fr-BE" sz="2300" dirty="0" smtClean="0"/>
              <a:t>travail</a:t>
            </a:r>
          </a:p>
          <a:p>
            <a:pPr marL="0" indent="0">
              <a:buNone/>
            </a:pPr>
            <a:r>
              <a:rPr lang="fr-BE" dirty="0"/>
              <a:t>C'est vrai que quelque part le cerveau n'est jamais au repos mais moi ça ne me dérange pas parce que moi c'est une passion donc c'est vrai que mes amis ils me traitent tous un peu des fois de « </a:t>
            </a:r>
            <a:r>
              <a:rPr lang="fr-BE" dirty="0" err="1"/>
              <a:t>workaholic</a:t>
            </a:r>
            <a:r>
              <a:rPr lang="fr-BE" dirty="0"/>
              <a:t> » mais j'ai envie de dire que c'est une passion, ce n'est pas un métier donc quelque part je vis ma passion et voilà. (Alice, nomination : 32 ans, en couple sans enfant, SST)</a:t>
            </a:r>
            <a:endParaRPr lang="fr-BE" dirty="0" smtClean="0"/>
          </a:p>
          <a:p>
            <a:r>
              <a:rPr lang="fr-BE" sz="2200" dirty="0"/>
              <a:t>La figure du chercheur « </a:t>
            </a:r>
            <a:r>
              <a:rPr lang="fr-BE" sz="2200" dirty="0" err="1"/>
              <a:t>breadwinner</a:t>
            </a:r>
            <a:r>
              <a:rPr lang="fr-BE" sz="2200" dirty="0"/>
              <a:t> » : mener une carrière professionnelle tout en ayant un engagement familial, avec un rapport prioritaire au travail et une délégation des charges </a:t>
            </a:r>
            <a:r>
              <a:rPr lang="fr-BE" sz="2200" dirty="0" smtClean="0"/>
              <a:t>domestiques</a:t>
            </a:r>
          </a:p>
          <a:p>
            <a:pPr marL="0" indent="0">
              <a:buNone/>
            </a:pPr>
            <a:r>
              <a:rPr lang="fr-BE" dirty="0"/>
              <a:t>Je rentre généralement vers 17 heures […] vers 20 heures 30 je recommence à travailler. Bon ça c’est, entre guillemets, le quotidien quand il y a rien d’autre. Maintenant, il y a très souvent des réunions qui se mettent ou quand on est en voyage évidemment là tout est chamboulé. (Gaétan, nomination : 34 ans, en couple avec 3 enfants de 5, 3 et 1 ans, SSH)</a:t>
            </a:r>
            <a:endParaRPr lang="fr-BE" dirty="0" smtClean="0"/>
          </a:p>
          <a:p>
            <a:r>
              <a:rPr lang="fr-BE" sz="2200" dirty="0"/>
              <a:t>La figure du chercheur « équilibriste » : combiner carrière et famille en tentant </a:t>
            </a:r>
            <a:r>
              <a:rPr lang="fr-BE" sz="2200" dirty="0" smtClean="0"/>
              <a:t>d’équilibrer </a:t>
            </a:r>
            <a:r>
              <a:rPr lang="fr-BE" sz="2200" dirty="0"/>
              <a:t>les deux par des arrangements </a:t>
            </a:r>
            <a:r>
              <a:rPr lang="fr-BE" sz="2200" dirty="0" smtClean="0"/>
              <a:t>permanents</a:t>
            </a:r>
          </a:p>
          <a:p>
            <a:pPr marL="0" indent="0">
              <a:buNone/>
            </a:pPr>
            <a:r>
              <a:rPr lang="fr-BE" dirty="0"/>
              <a:t>Je me disais, j'ai envie d'assister aux conversations où tout le monde se voit en fin de journée et moi je devais partir quoi. Je suis très stricte sur mes horaires, je quitte à 5 heures parce que c'est mon équilibre aussi, j'ai envie de rentrer à la maison, cuisiner, m'occuper des enfants. Si j'ai eu des enfants, c'est pour les voir. (Cassandra, nomination : 35 ans, en couple avec 3 enfants de 10, 8 et 4 ans, SST)</a:t>
            </a:r>
          </a:p>
        </p:txBody>
      </p:sp>
    </p:spTree>
    <p:extLst>
      <p:ext uri="{BB962C8B-B14F-4D97-AF65-F5344CB8AC3E}">
        <p14:creationId xmlns:p14="http://schemas.microsoft.com/office/powerpoint/2010/main" val="22445705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BE" sz="2800" b="1" dirty="0" smtClean="0"/>
              <a:t>Une </a:t>
            </a:r>
            <a:r>
              <a:rPr lang="fr-BE" sz="2800" b="1" dirty="0"/>
              <a:t>prise de conscience </a:t>
            </a:r>
            <a:r>
              <a:rPr lang="fr-BE" sz="2800" b="1" dirty="0" smtClean="0"/>
              <a:t>institutionnelle est nécessaire</a:t>
            </a:r>
            <a:endParaRPr lang="fr-BE" sz="2800" b="1" dirty="0"/>
          </a:p>
        </p:txBody>
      </p:sp>
      <p:sp>
        <p:nvSpPr>
          <p:cNvPr id="3" name="Espace réservé du contenu 2"/>
          <p:cNvSpPr>
            <a:spLocks noGrp="1"/>
          </p:cNvSpPr>
          <p:nvPr>
            <p:ph idx="1"/>
          </p:nvPr>
        </p:nvSpPr>
        <p:spPr/>
        <p:txBody>
          <a:bodyPr>
            <a:normAutofit/>
          </a:bodyPr>
          <a:lstStyle/>
          <a:p>
            <a:r>
              <a:rPr lang="fr-BE" dirty="0" smtClean="0"/>
              <a:t>Par exemple, mise en place par décret d’un Comité Femmes &amp; Sciences </a:t>
            </a:r>
            <a:r>
              <a:rPr lang="fr-BE" dirty="0"/>
              <a:t>(</a:t>
            </a:r>
            <a:r>
              <a:rPr lang="fr-BE" dirty="0" smtClean="0"/>
              <a:t>CF&amp;S) en Belgique francophone (en 2016) + Personnes de contact genre dans chaque université</a:t>
            </a:r>
          </a:p>
          <a:p>
            <a:r>
              <a:rPr lang="fr-BE" dirty="0" smtClean="0"/>
              <a:t>Le CF&amp;S a approuvé en 2017 un plan pluriannuel autour de </a:t>
            </a:r>
            <a:r>
              <a:rPr lang="fr-BE" smtClean="0"/>
              <a:t>cinq axes :</a:t>
            </a:r>
            <a:endParaRPr lang="fr-BE" dirty="0" smtClean="0"/>
          </a:p>
          <a:p>
            <a:pPr>
              <a:buFontTx/>
              <a:buChar char="-"/>
            </a:pPr>
            <a:r>
              <a:rPr lang="fr-BE" dirty="0" smtClean="0"/>
              <a:t>critères </a:t>
            </a:r>
            <a:r>
              <a:rPr lang="fr-BE" dirty="0"/>
              <a:t>de régulation de la recherche et des </a:t>
            </a:r>
            <a:r>
              <a:rPr lang="fr-BE" dirty="0" smtClean="0"/>
              <a:t>carrières</a:t>
            </a:r>
          </a:p>
          <a:p>
            <a:pPr>
              <a:buFontTx/>
              <a:buChar char="-"/>
            </a:pPr>
            <a:r>
              <a:rPr lang="fr-BE" dirty="0" smtClean="0"/>
              <a:t>conciliation des vies privée et professionnelle</a:t>
            </a:r>
          </a:p>
          <a:p>
            <a:pPr>
              <a:buFontTx/>
              <a:buChar char="-"/>
            </a:pPr>
            <a:r>
              <a:rPr lang="fr-BE" dirty="0" smtClean="0"/>
              <a:t>situation </a:t>
            </a:r>
            <a:r>
              <a:rPr lang="fr-BE" dirty="0"/>
              <a:t>professionnelle des </a:t>
            </a:r>
            <a:r>
              <a:rPr lang="fr-BE" dirty="0" err="1" smtClean="0"/>
              <a:t>chercheur·e·s</a:t>
            </a:r>
            <a:endParaRPr lang="fr-BE" dirty="0" smtClean="0"/>
          </a:p>
          <a:p>
            <a:pPr>
              <a:buFontTx/>
              <a:buChar char="-"/>
            </a:pPr>
            <a:r>
              <a:rPr lang="fr-BE" dirty="0"/>
              <a:t>genre et politiques d’enseignement et de </a:t>
            </a:r>
            <a:r>
              <a:rPr lang="fr-BE" dirty="0" smtClean="0"/>
              <a:t>formation</a:t>
            </a:r>
          </a:p>
          <a:p>
            <a:pPr>
              <a:buFontTx/>
              <a:buChar char="-"/>
            </a:pPr>
            <a:r>
              <a:rPr lang="fr-BE" dirty="0"/>
              <a:t>r</a:t>
            </a:r>
            <a:r>
              <a:rPr lang="fr-BE" dirty="0" smtClean="0"/>
              <a:t>econnaissance </a:t>
            </a:r>
            <a:r>
              <a:rPr lang="fr-BE" dirty="0"/>
              <a:t>des femmes dans la recherche et </a:t>
            </a:r>
            <a:r>
              <a:rPr lang="fr-BE" dirty="0" smtClean="0"/>
              <a:t>des </a:t>
            </a:r>
            <a:r>
              <a:rPr lang="fr-BE" dirty="0"/>
              <a:t>résultats de recherche portant sur le genre</a:t>
            </a:r>
            <a:endParaRPr lang="fr-BE" i="1" dirty="0" smtClean="0"/>
          </a:p>
        </p:txBody>
      </p:sp>
    </p:spTree>
    <p:extLst>
      <p:ext uri="{BB962C8B-B14F-4D97-AF65-F5344CB8AC3E}">
        <p14:creationId xmlns:p14="http://schemas.microsoft.com/office/powerpoint/2010/main" val="30930941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BE" dirty="0" smtClean="0"/>
              <a:t>Merci pour votre attention</a:t>
            </a:r>
            <a:endParaRPr lang="fr-BE" dirty="0"/>
          </a:p>
        </p:txBody>
      </p:sp>
      <p:sp>
        <p:nvSpPr>
          <p:cNvPr id="3" name="Espace réservé du contenu 2"/>
          <p:cNvSpPr>
            <a:spLocks noGrp="1"/>
          </p:cNvSpPr>
          <p:nvPr>
            <p:ph idx="1"/>
          </p:nvPr>
        </p:nvSpPr>
        <p:spPr>
          <a:xfrm>
            <a:off x="677334" y="2160589"/>
            <a:ext cx="8596668" cy="4446157"/>
          </a:xfrm>
        </p:spPr>
        <p:txBody>
          <a:bodyPr>
            <a:normAutofit fontScale="32500" lnSpcReduction="20000"/>
          </a:bodyPr>
          <a:lstStyle/>
          <a:p>
            <a:pPr marL="0" lvl="2" indent="0" algn="just">
              <a:spcAft>
                <a:spcPts val="1800"/>
              </a:spcAft>
              <a:buNone/>
              <a:defRPr/>
            </a:pPr>
            <a:r>
              <a:rPr lang="en-US" sz="4300" b="1" dirty="0" err="1" smtClean="0"/>
              <a:t>Quelques</a:t>
            </a:r>
            <a:r>
              <a:rPr lang="en-US" sz="4300" b="1" dirty="0" smtClean="0"/>
              <a:t> </a:t>
            </a:r>
            <a:r>
              <a:rPr lang="en-US" sz="4300" b="1" dirty="0" err="1" smtClean="0"/>
              <a:t>références</a:t>
            </a:r>
            <a:r>
              <a:rPr lang="en-US" sz="4300" b="1" dirty="0" smtClean="0"/>
              <a:t> </a:t>
            </a:r>
            <a:r>
              <a:rPr lang="en-US" sz="4300" b="1" dirty="0" err="1" smtClean="0"/>
              <a:t>bibliographiques</a:t>
            </a:r>
            <a:endParaRPr lang="en-US" sz="4300" b="1" dirty="0" smtClean="0"/>
          </a:p>
          <a:p>
            <a:pPr marL="114300" lvl="2" indent="-514350" algn="just">
              <a:spcAft>
                <a:spcPts val="1800"/>
              </a:spcAft>
              <a:defRPr/>
            </a:pPr>
            <a:r>
              <a:rPr lang="en-US" sz="4300" dirty="0" smtClean="0"/>
              <a:t>Navigating</a:t>
            </a:r>
            <a:r>
              <a:rPr lang="en-US" sz="4300" dirty="0"/>
              <a:t>” through a scientific career: a question of private and professional configurational supports. European Educational Research Journal (SAGE), Vol. 2/3, 2017 (avec </a:t>
            </a:r>
            <a:r>
              <a:rPr lang="en-US" sz="4300" dirty="0" err="1"/>
              <a:t>Barbier</a:t>
            </a:r>
            <a:r>
              <a:rPr lang="en-US" sz="4300" dirty="0"/>
              <a:t> P., Dubois-Shaik F.)</a:t>
            </a:r>
          </a:p>
          <a:p>
            <a:pPr marL="114300" lvl="2" indent="-514350" algn="just">
              <a:spcAft>
                <a:spcPts val="1800"/>
              </a:spcAft>
              <a:defRPr/>
            </a:pPr>
            <a:r>
              <a:rPr lang="en-US" sz="4300" dirty="0" err="1"/>
              <a:t>L'expérience</a:t>
            </a:r>
            <a:r>
              <a:rPr lang="en-US" sz="4300" dirty="0"/>
              <a:t> de la </a:t>
            </a:r>
            <a:r>
              <a:rPr lang="en-US" sz="4300" dirty="0" err="1"/>
              <a:t>carrière</a:t>
            </a:r>
            <a:r>
              <a:rPr lang="en-US" sz="4300" dirty="0"/>
              <a:t> </a:t>
            </a:r>
            <a:r>
              <a:rPr lang="en-US" sz="4300" dirty="0" err="1"/>
              <a:t>scientifique</a:t>
            </a:r>
            <a:r>
              <a:rPr lang="en-US" sz="4300" dirty="0"/>
              <a:t> </a:t>
            </a:r>
            <a:r>
              <a:rPr lang="en-US" sz="4300" dirty="0" err="1"/>
              <a:t>aujourd'hui</a:t>
            </a:r>
            <a:r>
              <a:rPr lang="en-US" sz="4300" dirty="0"/>
              <a:t>. Zoom sur le </a:t>
            </a:r>
            <a:r>
              <a:rPr lang="en-US" sz="4300" dirty="0" err="1"/>
              <a:t>vécu</a:t>
            </a:r>
            <a:r>
              <a:rPr lang="en-US" sz="4300" dirty="0"/>
              <a:t> des </a:t>
            </a:r>
            <a:r>
              <a:rPr lang="en-US" sz="4300" dirty="0" err="1"/>
              <a:t>chercheurs</a:t>
            </a:r>
            <a:r>
              <a:rPr lang="en-US" sz="4300" dirty="0"/>
              <a:t> </a:t>
            </a:r>
            <a:r>
              <a:rPr lang="en-US" sz="4300" dirty="0" err="1"/>
              <a:t>postdoctorants</a:t>
            </a:r>
            <a:r>
              <a:rPr lang="en-US" sz="4300" dirty="0"/>
              <a:t>, Volume 32 / </a:t>
            </a:r>
            <a:r>
              <a:rPr lang="en-US" sz="4300" dirty="0" err="1"/>
              <a:t>Numéro</a:t>
            </a:r>
            <a:r>
              <a:rPr lang="en-US" sz="4300" dirty="0"/>
              <a:t> 3, </a:t>
            </a:r>
            <a:r>
              <a:rPr lang="en-US" sz="4300" dirty="0" err="1">
                <a:hlinkClick r:id="rId2"/>
              </a:rPr>
              <a:t>Médecine</a:t>
            </a:r>
            <a:r>
              <a:rPr lang="en-US" sz="4300" dirty="0">
                <a:hlinkClick r:id="rId2"/>
              </a:rPr>
              <a:t>/Sciences (Paris), </a:t>
            </a:r>
            <a:r>
              <a:rPr lang="en-US" sz="4300" dirty="0"/>
              <a:t>2016</a:t>
            </a:r>
          </a:p>
          <a:p>
            <a:pPr marL="114300" lvl="2" indent="-514350" algn="just">
              <a:spcAft>
                <a:spcPts val="1800"/>
              </a:spcAft>
              <a:defRPr/>
            </a:pPr>
            <a:r>
              <a:rPr lang="fr-BE" sz="4300" dirty="0"/>
              <a:t>Conjugalité/parentalité et carrières scientifiques à l'épreuve de la mobilité chez les couples de chercheur-e-s, in: </a:t>
            </a:r>
            <a:r>
              <a:rPr lang="fr-BE" sz="4300" dirty="0" err="1"/>
              <a:t>Merla</a:t>
            </a:r>
            <a:r>
              <a:rPr lang="fr-BE" sz="4300" dirty="0"/>
              <a:t>, L., François A. (</a:t>
            </a:r>
            <a:r>
              <a:rPr lang="fr-BE" sz="4300" dirty="0" err="1"/>
              <a:t>dir</a:t>
            </a:r>
            <a:r>
              <a:rPr lang="fr-BE" sz="4300" dirty="0"/>
              <a:t>), Distances et liens, </a:t>
            </a:r>
            <a:r>
              <a:rPr lang="fr-BE" sz="4300" dirty="0" err="1"/>
              <a:t>Academia-L'Harmattan</a:t>
            </a:r>
            <a:r>
              <a:rPr lang="fr-BE" sz="4300" dirty="0"/>
              <a:t> S.A., Louvain-la-Neuve, 2014 (avec Del Rio </a:t>
            </a:r>
            <a:r>
              <a:rPr lang="fr-BE" sz="4300" dirty="0" err="1"/>
              <a:t>Carral</a:t>
            </a:r>
            <a:r>
              <a:rPr lang="fr-BE" sz="4300" dirty="0"/>
              <a:t> M., Baguette A., </a:t>
            </a:r>
            <a:r>
              <a:rPr lang="fr-BE" sz="4300" dirty="0" err="1"/>
              <a:t>Godesar</a:t>
            </a:r>
            <a:r>
              <a:rPr lang="fr-BE" sz="4300" dirty="0"/>
              <a:t> C.)</a:t>
            </a:r>
          </a:p>
          <a:p>
            <a:pPr marL="114300" lvl="2" indent="-514350" algn="just">
              <a:spcAft>
                <a:spcPts val="1800"/>
              </a:spcAft>
              <a:defRPr/>
            </a:pPr>
            <a:r>
              <a:rPr lang="fr-BE" sz="4300" dirty="0"/>
              <a:t>Jeunes chercheurs face aux exigences de disponibilité temporelle. Quelles logiques d’agencement entre la vie professionnelle et la vie privée ?, Temporalités, 18, 2013 (avec </a:t>
            </a:r>
            <a:r>
              <a:rPr lang="fr-BE" sz="4300" dirty="0" err="1"/>
              <a:t>del</a:t>
            </a:r>
            <a:r>
              <a:rPr lang="fr-BE" sz="4300" dirty="0"/>
              <a:t> Rio </a:t>
            </a:r>
            <a:r>
              <a:rPr lang="fr-BE" sz="4300" dirty="0" err="1"/>
              <a:t>Carral</a:t>
            </a:r>
            <a:r>
              <a:rPr lang="fr-BE" sz="4300" dirty="0"/>
              <a:t> M.)</a:t>
            </a:r>
          </a:p>
          <a:p>
            <a:pPr marL="114300" lvl="2" indent="-514350" algn="just">
              <a:spcAft>
                <a:spcPts val="1800"/>
              </a:spcAft>
              <a:defRPr/>
            </a:pPr>
            <a:r>
              <a:rPr lang="fr-BE" sz="4300" dirty="0"/>
              <a:t>Chercheur-e-s sous haute tension. Vitalité, </a:t>
            </a:r>
            <a:r>
              <a:rPr lang="fr-BE" sz="4300" dirty="0" err="1"/>
              <a:t>compétivité</a:t>
            </a:r>
            <a:r>
              <a:rPr lang="fr-BE" sz="4300" dirty="0"/>
              <a:t>, précarité et (in)compatibilité travail/famille, Louvain-la-Neuve, Presses Universitaires de Louvain , 2012 (avec </a:t>
            </a:r>
            <a:r>
              <a:rPr lang="fr-BE" sz="4300" dirty="0" err="1"/>
              <a:t>del</a:t>
            </a:r>
            <a:r>
              <a:rPr lang="fr-BE" sz="4300" dirty="0"/>
              <a:t> Rio </a:t>
            </a:r>
            <a:r>
              <a:rPr lang="fr-BE" sz="4300" dirty="0" err="1"/>
              <a:t>Carral</a:t>
            </a:r>
            <a:r>
              <a:rPr lang="fr-BE" sz="4300" dirty="0"/>
              <a:t> M.)</a:t>
            </a:r>
            <a:endParaRPr lang="fr-FR" sz="4300" dirty="0"/>
          </a:p>
          <a:p>
            <a:endParaRPr lang="fr-BE" dirty="0"/>
          </a:p>
        </p:txBody>
      </p:sp>
    </p:spTree>
    <p:extLst>
      <p:ext uri="{BB962C8B-B14F-4D97-AF65-F5344CB8AC3E}">
        <p14:creationId xmlns:p14="http://schemas.microsoft.com/office/powerpoint/2010/main" val="3415717306"/>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t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5436</TotalTime>
  <Words>622</Words>
  <Application>Microsoft Office PowerPoint</Application>
  <PresentationFormat>Grand écran</PresentationFormat>
  <Paragraphs>64</Paragraphs>
  <Slides>12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vt:i4>
      </vt:variant>
    </vt:vector>
  </HeadingPairs>
  <TitlesOfParts>
    <vt:vector size="18" baseType="lpstr">
      <vt:lpstr>Arial</vt:lpstr>
      <vt:lpstr>Calibri</vt:lpstr>
      <vt:lpstr>Trebuchet MS</vt:lpstr>
      <vt:lpstr>Wingdings</vt:lpstr>
      <vt:lpstr>Wingdings 3</vt:lpstr>
      <vt:lpstr>Facette</vt:lpstr>
      <vt:lpstr>   Femmes et carrières scientifiques : quels sont les principaux obstacles ?   </vt:lpstr>
      <vt:lpstr>Questionner l’alibi de la nature</vt:lpstr>
      <vt:lpstr>Genre et société</vt:lpstr>
      <vt:lpstr>Périodisation de la féminisation des professions supérieures en Europe (Sylvie Schweitzer)</vt:lpstr>
      <vt:lpstr>Le « leaky pipeline » et le « glass ceiling » (Exemple de l’Université de Louvain)</vt:lpstr>
      <vt:lpstr>Présentation PowerPoint</vt:lpstr>
      <vt:lpstr>Présentation PowerPoint</vt:lpstr>
      <vt:lpstr>Les mécanismes sociologiques mis en avant dans la littérature</vt:lpstr>
      <vt:lpstr>Le genre et le monde académique</vt:lpstr>
      <vt:lpstr>Une illustration: rapport au travail et vie privée avant la titularisation</vt:lpstr>
      <vt:lpstr>Une prise de conscience institutionnelle est nécessaire</vt:lpstr>
      <vt:lpstr>Merci pour votre attention</vt:lpstr>
    </vt:vector>
  </TitlesOfParts>
  <Company>Université Catholique de Louvain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Rencontre avec la Pr Tania Van Hemelryck, Conseillère du Recteur pour la politique du genre</dc:title>
  <dc:creator>Bernard Fusulier</dc:creator>
  <cp:lastModifiedBy>Bernard Fusulier</cp:lastModifiedBy>
  <cp:revision>201</cp:revision>
  <cp:lastPrinted>2016-06-01T10:38:04Z</cp:lastPrinted>
  <dcterms:created xsi:type="dcterms:W3CDTF">2016-05-19T10:16:04Z</dcterms:created>
  <dcterms:modified xsi:type="dcterms:W3CDTF">2018-05-25T05:48:00Z</dcterms:modified>
</cp:coreProperties>
</file>