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84"/>
  </p:normalViewPr>
  <p:slideViewPr>
    <p:cSldViewPr snapToGrid="0">
      <p:cViewPr varScale="1">
        <p:scale>
          <a:sx n="122" d="100"/>
          <a:sy n="122" d="100"/>
        </p:scale>
        <p:origin x="3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EF2CC-9D69-67A5-2251-6A5DF4C7B8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800" b="1" dirty="0">
                <a:cs typeface="AkayaKanadaka" panose="02010502080401010103" pitchFamily="2" charset="77"/>
              </a:rPr>
              <a:t>COMPRENDRE LES </a:t>
            </a:r>
            <a:r>
              <a:rPr lang="fr-FR" sz="4800" b="1" dirty="0">
                <a:solidFill>
                  <a:srgbClr val="00B0F0"/>
                </a:solidFill>
                <a:cs typeface="AkayaKanadaka" panose="02010502080401010103" pitchFamily="2" charset="77"/>
              </a:rPr>
              <a:t>ATOUTS</a:t>
            </a:r>
            <a:r>
              <a:rPr lang="fr-FR" sz="4800" b="1" dirty="0">
                <a:cs typeface="AkayaKanadaka" panose="02010502080401010103" pitchFamily="2" charset="77"/>
              </a:rPr>
              <a:t> ET LES </a:t>
            </a:r>
            <a:r>
              <a:rPr lang="fr-FR" sz="4800" b="1" dirty="0">
                <a:solidFill>
                  <a:srgbClr val="FFC000"/>
                </a:solidFill>
                <a:cs typeface="AkayaKanadaka" panose="02010502080401010103" pitchFamily="2" charset="77"/>
              </a:rPr>
              <a:t>ENJEUX</a:t>
            </a:r>
            <a:r>
              <a:rPr lang="fr-FR" sz="4800" b="1" dirty="0">
                <a:cs typeface="AkayaKanadaka" panose="02010502080401010103" pitchFamily="2" charset="77"/>
              </a:rPr>
              <a:t> DE L’INTELLIGENCE ARTIFICIELLE </a:t>
            </a:r>
            <a:endParaRPr lang="fr-FR" sz="54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7CA4BCC-6132-D479-9C72-80D5A37D1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5è Colloque Condorcet AI</a:t>
            </a:r>
          </a:p>
        </p:txBody>
      </p:sp>
    </p:spTree>
    <p:extLst>
      <p:ext uri="{BB962C8B-B14F-4D97-AF65-F5344CB8AC3E}">
        <p14:creationId xmlns:p14="http://schemas.microsoft.com/office/powerpoint/2010/main" val="92384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991E5-A121-A16D-3FE0-E96DD3EF1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96893" cy="919716"/>
          </a:xfrm>
        </p:spPr>
        <p:txBody>
          <a:bodyPr/>
          <a:lstStyle/>
          <a:p>
            <a:r>
              <a:rPr lang="fr-FR" b="1" dirty="0"/>
              <a:t>5. Quel type de société?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AEDED5-842E-15A0-EE23-05763758D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5516"/>
            <a:ext cx="9590567" cy="4566684"/>
          </a:xfrm>
        </p:spPr>
        <p:txBody>
          <a:bodyPr>
            <a:normAutofit/>
          </a:bodyPr>
          <a:lstStyle/>
          <a:p>
            <a:r>
              <a:rPr lang="fr-FR" sz="3200" dirty="0"/>
              <a:t>L’IA s’impose comme un fait accompli, par la force du marché </a:t>
            </a:r>
          </a:p>
          <a:p>
            <a:pPr marL="530352" lvl="1" indent="0">
              <a:buNone/>
            </a:pPr>
            <a:r>
              <a:rPr lang="fr-FR" sz="2800" dirty="0"/>
              <a:t>L’avenir de la notre société, dont l’horizon se dessine comme automatique, algorithmique semble être aux mains des programmeurs</a:t>
            </a:r>
          </a:p>
          <a:p>
            <a:r>
              <a:rPr lang="fr-FR" sz="3200" dirty="0"/>
              <a:t>L’IA : ni une menace, ni une solution miracle </a:t>
            </a:r>
          </a:p>
          <a:p>
            <a:pPr marL="530352" lvl="1" indent="0">
              <a:buNone/>
            </a:pPr>
            <a:r>
              <a:rPr lang="fr-FR" sz="2800" dirty="0"/>
              <a:t>Tout dépend de choix que nous faisons aujourd'hui</a:t>
            </a:r>
          </a:p>
        </p:txBody>
      </p:sp>
    </p:spTree>
    <p:extLst>
      <p:ext uri="{BB962C8B-B14F-4D97-AF65-F5344CB8AC3E}">
        <p14:creationId xmlns:p14="http://schemas.microsoft.com/office/powerpoint/2010/main" val="154396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ACB6B6-DB9F-D151-27AD-DD09A2EB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Dernier mot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0517F-39C3-B652-C484-12BEA40A6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dirty="0"/>
              <a:t>Je dis et je vous remercie</a:t>
            </a:r>
          </a:p>
        </p:txBody>
      </p:sp>
    </p:spTree>
    <p:extLst>
      <p:ext uri="{BB962C8B-B14F-4D97-AF65-F5344CB8AC3E}">
        <p14:creationId xmlns:p14="http://schemas.microsoft.com/office/powerpoint/2010/main" val="251579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92260-27F0-9CB8-20A3-6FFFAF8E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453" y="645253"/>
            <a:ext cx="10419907" cy="1589568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>
                <a:latin typeface="+mn-lt"/>
                <a:cs typeface="Times New Roman" panose="02020603050405020304" pitchFamily="18" charset="0"/>
              </a:rPr>
              <a:t>Dieu-Merci MANWANA SINDANI,</a:t>
            </a:r>
            <a:br>
              <a:rPr lang="fr-FR" sz="2400" b="1" dirty="0">
                <a:latin typeface="+mn-lt"/>
                <a:cs typeface="Times New Roman" panose="02020603050405020304" pitchFamily="18" charset="0"/>
              </a:rPr>
            </a:br>
            <a:r>
              <a:rPr lang="fr-FR" sz="1600" i="1" dirty="0">
                <a:latin typeface="+mn-lt"/>
                <a:cs typeface="Times New Roman" panose="02020603050405020304" pitchFamily="18" charset="0"/>
              </a:rPr>
              <a:t>Doctorant en Philosophie,</a:t>
            </a:r>
            <a:br>
              <a:rPr lang="fr-FR" sz="1600" i="1" dirty="0">
                <a:latin typeface="+mn-lt"/>
                <a:cs typeface="Times New Roman" panose="02020603050405020304" pitchFamily="18" charset="0"/>
              </a:rPr>
            </a:br>
            <a:r>
              <a:rPr lang="fr-FR" sz="1600" i="1" dirty="0">
                <a:latin typeface="+mn-lt"/>
                <a:cs typeface="Times New Roman" panose="02020603050405020304" pitchFamily="18" charset="0"/>
              </a:rPr>
              <a:t>Assistant Professeur, </a:t>
            </a:r>
            <a:br>
              <a:rPr lang="fr-FR" sz="1600" i="1" dirty="0">
                <a:latin typeface="+mn-lt"/>
                <a:cs typeface="Times New Roman" panose="02020603050405020304" pitchFamily="18" charset="0"/>
              </a:rPr>
            </a:br>
            <a:r>
              <a:rPr lang="fr-FR" sz="1600" i="1" dirty="0">
                <a:latin typeface="+mn-lt"/>
                <a:cs typeface="Times New Roman" panose="02020603050405020304" pitchFamily="18" charset="0"/>
              </a:rPr>
              <a:t>Membre du Centre de Philosophie des sciences et Sociétés/CEFISES</a:t>
            </a:r>
            <a:br>
              <a:rPr lang="fr-FR" sz="1600" i="1" dirty="0">
                <a:latin typeface="+mn-lt"/>
                <a:cs typeface="Times New Roman" panose="02020603050405020304" pitchFamily="18" charset="0"/>
              </a:rPr>
            </a:br>
            <a:r>
              <a:rPr lang="fr-FR" sz="1600" i="1" dirty="0">
                <a:latin typeface="+mn-lt"/>
                <a:cs typeface="Times New Roman" panose="02020603050405020304" pitchFamily="18" charset="0"/>
              </a:rPr>
              <a:t>Institut Supérieur de Philosophie/ISP</a:t>
            </a:r>
            <a:br>
              <a:rPr lang="fr-FR" sz="1600" i="1" dirty="0">
                <a:latin typeface="+mn-lt"/>
                <a:cs typeface="Times New Roman" panose="02020603050405020304" pitchFamily="18" charset="0"/>
              </a:rPr>
            </a:br>
            <a:r>
              <a:rPr lang="fr-FR" sz="1600" i="1" dirty="0">
                <a:latin typeface="+mn-lt"/>
                <a:cs typeface="Times New Roman" panose="02020603050405020304" pitchFamily="18" charset="0"/>
              </a:rPr>
              <a:t>Université Catholique de Louvain/ </a:t>
            </a:r>
            <a:r>
              <a:rPr lang="fr-FR" sz="1600" i="1" dirty="0" err="1">
                <a:latin typeface="+mn-lt"/>
                <a:cs typeface="Times New Roman" panose="02020603050405020304" pitchFamily="18" charset="0"/>
              </a:rPr>
              <a:t>UCLouvain</a:t>
            </a:r>
            <a:endParaRPr lang="fr-FR" sz="1600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CD704A-80BA-E7CB-0153-4387B2AF1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90800"/>
            <a:ext cx="9877647" cy="3810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FR" sz="2600" b="1" u="sng" dirty="0">
                <a:cs typeface="Times New Roman" panose="02020603050405020304" pitchFamily="18" charset="0"/>
              </a:rPr>
              <a:t>RECHERCHES EN COURS:</a:t>
            </a:r>
          </a:p>
          <a:p>
            <a:r>
              <a:rPr lang="fr-FR" sz="2600" b="1" dirty="0">
                <a:cs typeface="Times New Roman" panose="02020603050405020304" pitchFamily="18" charset="0"/>
              </a:rPr>
              <a:t>EN PHILOSOPHIE </a:t>
            </a:r>
          </a:p>
          <a:p>
            <a:pPr marL="0" indent="0" algn="just">
              <a:buNone/>
            </a:pPr>
            <a:r>
              <a:rPr lang="fr-FR" sz="2600" b="1" dirty="0">
                <a:cs typeface="Times New Roman" panose="02020603050405020304" pitchFamily="18" charset="0"/>
              </a:rPr>
              <a:t>« Penser l’Epistémologie des vertus pour une éducation augmentée par les technologies émergentes des intelligences artificielles génératives, à partir de Linda </a:t>
            </a:r>
            <a:r>
              <a:rPr lang="fr-FR" sz="2600" b="1" dirty="0" err="1">
                <a:cs typeface="Times New Roman" panose="02020603050405020304" pitchFamily="18" charset="0"/>
              </a:rPr>
              <a:t>Zagzebski</a:t>
            </a:r>
            <a:r>
              <a:rPr lang="fr-FR" sz="2600" b="1" dirty="0">
                <a:cs typeface="Times New Roman" panose="02020603050405020304" pitchFamily="18" charset="0"/>
              </a:rPr>
              <a:t>, Jason </a:t>
            </a:r>
            <a:r>
              <a:rPr lang="fr-FR" sz="2600" b="1" dirty="0" err="1">
                <a:cs typeface="Times New Roman" panose="02020603050405020304" pitchFamily="18" charset="0"/>
              </a:rPr>
              <a:t>Baehr</a:t>
            </a:r>
            <a:r>
              <a:rPr lang="fr-FR" sz="2600" b="1" dirty="0">
                <a:cs typeface="Times New Roman" panose="02020603050405020304" pitchFamily="18" charset="0"/>
              </a:rPr>
              <a:t> et Pascal Engel »</a:t>
            </a:r>
          </a:p>
          <a:p>
            <a:endParaRPr lang="fr-FR" sz="2600" b="1" dirty="0">
              <a:cs typeface="Times New Roman" panose="02020603050405020304" pitchFamily="18" charset="0"/>
            </a:endParaRPr>
          </a:p>
          <a:p>
            <a:r>
              <a:rPr lang="fr-FR" sz="2600" b="1" dirty="0">
                <a:cs typeface="Times New Roman" panose="02020603050405020304" pitchFamily="18" charset="0"/>
              </a:rPr>
              <a:t>EN SCIENCES DE GESTION</a:t>
            </a:r>
          </a:p>
          <a:p>
            <a:pPr marL="0" indent="0" algn="just">
              <a:buNone/>
            </a:pPr>
            <a:r>
              <a:rPr lang="fr-FR" sz="2600" b="1" dirty="0">
                <a:cs typeface="Times New Roman" panose="02020603050405020304" pitchFamily="18" charset="0"/>
              </a:rPr>
              <a:t>« De la gestion des ressources humaines à la gestion des ressources artificielles: enjeux, implications et perspectives dans l’entreprise augmentée par l’intelligence artificielle »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483D8F-2653-DC4D-0EBA-3E888F2A5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453" y="335895"/>
            <a:ext cx="2208285" cy="220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4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576DA-9C8F-36F8-65B8-4E72D8A66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Scénario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2199C0-F4AF-3776-A39C-C33B9CF02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28800"/>
            <a:ext cx="10015871" cy="4343400"/>
          </a:xfrm>
        </p:spPr>
        <p:txBody>
          <a:bodyPr>
            <a:normAutofit/>
          </a:bodyPr>
          <a:lstStyle/>
          <a:p>
            <a:pPr algn="just"/>
            <a:r>
              <a:rPr lang="fr-BE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Un enseignant se voit attribuer un cours et choisit de recourir à l'intelligence artificielle pour le concevoir. Il utilise l'IA non seulement pour structurer et enrichir son enseignement, mais également pour dispenser son cours à l'aide d'outils automatisés.</a:t>
            </a:r>
            <a:endParaRPr lang="fr-BE" sz="2400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fr-BE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Lors de l'évaluation, l'enseignant sollicite à nouveau l'intelligence artificielle afin de générer les questions d'examen. De leur côté, les étudiants ont recours à des outils d'IA pour formuler leurs réponses. Enfin, l'enseignant utilise encore une fois l'intelligence artificielle pour corriger les copies et attribuer les notes.</a:t>
            </a:r>
            <a:endParaRPr lang="fr-BE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896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308FE-0C7F-956F-61C9-A0B787437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207255" cy="855921"/>
          </a:xfrm>
        </p:spPr>
        <p:txBody>
          <a:bodyPr>
            <a:noAutofit/>
          </a:bodyPr>
          <a:lstStyle/>
          <a:p>
            <a:r>
              <a:rPr lang="fr-BE" sz="4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Ce scénario pose plusieurs questions :</a:t>
            </a:r>
            <a:endParaRPr lang="fr-FR" sz="4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6C2F49-5F4E-C6B9-1834-C6E48672B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76400"/>
            <a:ext cx="10207255" cy="44958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fr-BE" sz="39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Quelle est la place de l'humain dans ce processus automatisé ?</a:t>
            </a:r>
          </a:p>
          <a:p>
            <a:pPr algn="just"/>
            <a:r>
              <a:rPr lang="fr-BE" sz="39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L'enseignant est-il encore un médiateur du savoir ou devient-il un simple superviseur d'algorithmes ?</a:t>
            </a:r>
          </a:p>
          <a:p>
            <a:pPr algn="just"/>
            <a:r>
              <a:rPr lang="fr-BE" sz="39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L'étudiant apprend-il véritablement s'il délègue entièrement son raisonnement à l'IA ?</a:t>
            </a:r>
          </a:p>
          <a:p>
            <a:pPr algn="just"/>
            <a:r>
              <a:rPr lang="fr-BE" sz="39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L'homme devient-il un outil au service de l'intelligence artificielle, ou peut-il encore la maîtriser et l'orienter vers un apprentissage véritablement humain ?</a:t>
            </a:r>
            <a:endParaRPr lang="fr-BE" sz="3900" dirty="0">
              <a:effectLst/>
              <a:ea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268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7B147D-C0AB-4392-9A0F-489EBB22B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22465" cy="877186"/>
          </a:xfrm>
        </p:spPr>
        <p:txBody>
          <a:bodyPr/>
          <a:lstStyle/>
          <a:p>
            <a:r>
              <a:rPr lang="fr-FR" b="1" dirty="0"/>
              <a:t>Ce que je défends: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8BDF18-EC1A-CD35-1E1C-17FD51DED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96903"/>
            <a:ext cx="10090298" cy="4593264"/>
          </a:xfrm>
        </p:spPr>
        <p:txBody>
          <a:bodyPr>
            <a:normAutofit/>
          </a:bodyPr>
          <a:lstStyle/>
          <a:p>
            <a:pPr algn="just"/>
            <a:r>
              <a:rPr lang="fr-FR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1. </a:t>
            </a:r>
            <a:r>
              <a:rPr lang="fr-BE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L’IA est un outil pour l’humain</a:t>
            </a:r>
          </a:p>
          <a:p>
            <a:pPr algn="just"/>
            <a:r>
              <a:rPr lang="fr-BE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2. Comme outil, ne remplace pas l’homme (ni son intelligence)</a:t>
            </a:r>
          </a:p>
          <a:p>
            <a:pPr algn="just"/>
            <a:r>
              <a:rPr lang="fr-BE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3. Nous devons lutter pour préserver les valeurs, compétences ou vertus clés</a:t>
            </a:r>
          </a:p>
          <a:p>
            <a:pPr algn="just"/>
            <a:r>
              <a:rPr lang="fr-BE" sz="3300" dirty="0">
                <a:solidFill>
                  <a:srgbClr val="000000"/>
                </a:solidFill>
                <a:ea typeface="Times New Roman" panose="02020603050405020304" pitchFamily="18" charset="0"/>
              </a:rPr>
              <a:t>4. </a:t>
            </a:r>
            <a:r>
              <a:rPr lang="fr-BE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Il y a lieu d’encadrer l’IA et ses usages</a:t>
            </a:r>
          </a:p>
          <a:p>
            <a:pPr algn="just"/>
            <a:r>
              <a:rPr lang="fr-BE" sz="3300" dirty="0">
                <a:solidFill>
                  <a:srgbClr val="000000"/>
                </a:solidFill>
                <a:ea typeface="Times New Roman" panose="02020603050405020304" pitchFamily="18" charset="0"/>
              </a:rPr>
              <a:t>5. </a:t>
            </a:r>
            <a:r>
              <a:rPr lang="fr-BE" sz="33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Il nous revient de déterminer quel type de société voulons-nous</a:t>
            </a:r>
            <a:endParaRPr lang="fr-BE" sz="3300" dirty="0">
              <a:effectLst/>
              <a:ea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8873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EDF345-D636-5ACC-04F6-7EE496B1D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L’IA est un outil pour l’humain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CD893F-2F1E-7E8C-EDD5-1D3FAAC31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372"/>
            <a:ext cx="9601200" cy="4113028"/>
          </a:xfrm>
        </p:spPr>
        <p:txBody>
          <a:bodyPr>
            <a:normAutofit fontScale="92500"/>
          </a:bodyPr>
          <a:lstStyle/>
          <a:p>
            <a:pPr algn="just"/>
            <a:r>
              <a:rPr lang="fr-FR" sz="3500" dirty="0"/>
              <a:t>Le désir d’outil doit son origine dans le processus de l’hominisation : l’homme est capable de fabriquer ses propres outils et de les améliorer</a:t>
            </a:r>
          </a:p>
          <a:p>
            <a:pPr algn="just"/>
            <a:r>
              <a:rPr lang="fr-FR" sz="3500" dirty="0"/>
              <a:t>Cet outil définit la position fondamentale de l’homme au sein de la nature et ce qui fait de l’homme un « être-au-monde ».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r">
              <a:buNone/>
            </a:pPr>
            <a:r>
              <a:rPr lang="fr-FR" dirty="0"/>
              <a:t>(Jean </a:t>
            </a:r>
            <a:r>
              <a:rPr lang="fr-FR" dirty="0" err="1"/>
              <a:t>Vioulac</a:t>
            </a:r>
            <a:r>
              <a:rPr lang="fr-FR" dirty="0"/>
              <a:t>, « L’émancipation technologique »)</a:t>
            </a:r>
          </a:p>
        </p:txBody>
      </p:sp>
    </p:spTree>
    <p:extLst>
      <p:ext uri="{BB962C8B-B14F-4D97-AF65-F5344CB8AC3E}">
        <p14:creationId xmlns:p14="http://schemas.microsoft.com/office/powerpoint/2010/main" val="216068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B6BD68-DDA3-D33F-BD02-E27158BE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728791" cy="898451"/>
          </a:xfrm>
        </p:spPr>
        <p:txBody>
          <a:bodyPr/>
          <a:lstStyle/>
          <a:p>
            <a:r>
              <a:rPr lang="fr-FR" b="1" dirty="0"/>
              <a:t>2. L’IA ne remplace pas l’homme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6A873-E336-6B26-C9B5-CAE18617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72093"/>
            <a:ext cx="9824484" cy="4400107"/>
          </a:xfrm>
        </p:spPr>
        <p:txBody>
          <a:bodyPr>
            <a:normAutofit fontScale="70000" lnSpcReduction="20000"/>
          </a:bodyPr>
          <a:lstStyle/>
          <a:p>
            <a:r>
              <a:rPr lang="fr-FR" sz="5100" dirty="0"/>
              <a:t>Intelligence artificielle, qu’est-ce que cela veut dire? </a:t>
            </a:r>
          </a:p>
          <a:p>
            <a:pPr marL="530352" lvl="1" indent="0">
              <a:buNone/>
            </a:pPr>
            <a:r>
              <a:rPr lang="fr-FR" sz="3800" dirty="0"/>
              <a:t>Un processus artificiel, ne provenant pas d’une source naturelle, mais pas une intelligence au sens de l’intelligence humaine</a:t>
            </a:r>
          </a:p>
          <a:p>
            <a:r>
              <a:rPr lang="fr-FR" sz="5100" dirty="0"/>
              <a:t>Il y a une illusion d’intelligence </a:t>
            </a:r>
          </a:p>
          <a:p>
            <a:r>
              <a:rPr lang="fr-FR" sz="5100" dirty="0"/>
              <a:t>Les paradoxes liés à l’IA</a:t>
            </a:r>
          </a:p>
          <a:p>
            <a:pPr marL="0" indent="0">
              <a:buNone/>
            </a:pPr>
            <a:endParaRPr lang="fr-FR" dirty="0"/>
          </a:p>
          <a:p>
            <a:pPr marL="0" indent="0" algn="r">
              <a:buNone/>
            </a:pPr>
            <a:r>
              <a:rPr lang="fr-FR" dirty="0"/>
              <a:t>(J.P. Mueller et L. </a:t>
            </a:r>
            <a:r>
              <a:rPr lang="fr-FR" dirty="0" err="1"/>
              <a:t>Massaron</a:t>
            </a:r>
            <a:r>
              <a:rPr lang="fr-FR" dirty="0"/>
              <a:t>, l’intelligence artificielle pour les nuls;</a:t>
            </a:r>
          </a:p>
          <a:p>
            <a:pPr marL="0" indent="0" algn="r">
              <a:buNone/>
            </a:pPr>
            <a:r>
              <a:rPr lang="fr-FR" dirty="0"/>
              <a:t>Howard Gardner, la théorie des intelligences multiples</a:t>
            </a:r>
          </a:p>
          <a:p>
            <a:pPr marL="0" indent="0" algn="r">
              <a:buNone/>
            </a:pPr>
            <a:r>
              <a:rPr lang="fr-FR" dirty="0"/>
              <a:t>S. VALCES et alii, Les paradoxes)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5257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E16610-C25A-88D3-97C8-8DFB2FD1A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20447" cy="930349"/>
          </a:xfrm>
        </p:spPr>
        <p:txBody>
          <a:bodyPr/>
          <a:lstStyle/>
          <a:p>
            <a:r>
              <a:rPr lang="fr-FR" dirty="0"/>
              <a:t>3. Préserver les valeurs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6FFBC9-C73B-9D3B-F623-5FE591E55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493"/>
            <a:ext cx="9569302" cy="3942907"/>
          </a:xfrm>
        </p:spPr>
        <p:txBody>
          <a:bodyPr>
            <a:normAutofit lnSpcReduction="10000"/>
          </a:bodyPr>
          <a:lstStyle/>
          <a:p>
            <a:r>
              <a:rPr lang="fr-FR" sz="3200" dirty="0"/>
              <a:t>La technologie modifie notre rapport au monde au point de nous faire perdre certaines valeurs, compétences ou vertus </a:t>
            </a:r>
          </a:p>
          <a:p>
            <a:r>
              <a:rPr lang="fr-FR" sz="3200" dirty="0"/>
              <a:t>Il y a des compétences clés à préserver: penser par soi-même; esprit critique</a:t>
            </a:r>
          </a:p>
          <a:p>
            <a:r>
              <a:rPr lang="fr-FR" sz="3200" dirty="0"/>
              <a:t>La technique est devenue un mode de vie</a:t>
            </a:r>
            <a:endParaRPr lang="fr-FR" dirty="0"/>
          </a:p>
          <a:p>
            <a:pPr marL="0" indent="0" algn="r">
              <a:buNone/>
            </a:pPr>
            <a:r>
              <a:rPr lang="fr-FR" dirty="0"/>
              <a:t>(Jacques Ellul, La technique ou l’enjeu du siècle</a:t>
            </a:r>
          </a:p>
          <a:p>
            <a:pPr marL="0" indent="0" algn="r">
              <a:buNone/>
            </a:pPr>
            <a:r>
              <a:rPr lang="fr-FR" dirty="0"/>
              <a:t>Mark Hunyadi, La tyrannie des modes de vie)</a:t>
            </a:r>
          </a:p>
        </p:txBody>
      </p:sp>
    </p:spTree>
    <p:extLst>
      <p:ext uri="{BB962C8B-B14F-4D97-AF65-F5344CB8AC3E}">
        <p14:creationId xmlns:p14="http://schemas.microsoft.com/office/powerpoint/2010/main" val="1367974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E2E28D-C023-E767-2C39-343FCA3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7065"/>
          </a:xfrm>
        </p:spPr>
        <p:txBody>
          <a:bodyPr/>
          <a:lstStyle/>
          <a:p>
            <a:r>
              <a:rPr lang="fr-FR" dirty="0"/>
              <a:t>4. Encadrer l’IA et ses usages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5426B2-1D0D-8C88-B068-9E2A22D4B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372"/>
            <a:ext cx="9601200" cy="4113028"/>
          </a:xfrm>
        </p:spPr>
        <p:txBody>
          <a:bodyPr>
            <a:normAutofit/>
          </a:bodyPr>
          <a:lstStyle/>
          <a:p>
            <a:r>
              <a:rPr lang="fr-FR" sz="3500" dirty="0"/>
              <a:t>Construire une IA au service de l’humain</a:t>
            </a:r>
          </a:p>
          <a:p>
            <a:pPr marL="530352" lvl="1" indent="0">
              <a:buNone/>
            </a:pPr>
            <a:r>
              <a:rPr lang="fr-FR" sz="2600" dirty="0"/>
              <a:t>Pour que l’IA soit un levier d’augmentation des capacités humaines</a:t>
            </a:r>
          </a:p>
          <a:p>
            <a:pPr marL="530352" lvl="1" indent="0">
              <a:buNone/>
            </a:pPr>
            <a:r>
              <a:rPr lang="fr-FR" sz="2600" dirty="0"/>
              <a:t>« Nous ne devons pas nous obligés d’un progrès technologique inéluctable, si ce progrès n’est pas mis au service de finalités humaines » (Francis Fukuyama)</a:t>
            </a:r>
          </a:p>
          <a:p>
            <a:r>
              <a:rPr lang="fr-FR" sz="3500" dirty="0"/>
              <a:t>Encadre les usages</a:t>
            </a:r>
            <a:endParaRPr lang="fr-FR" dirty="0"/>
          </a:p>
          <a:p>
            <a:pPr marL="0" indent="0" algn="r">
              <a:buNone/>
            </a:pPr>
            <a:r>
              <a:rPr lang="fr-BE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(Bernard Lahire, Les structures fondamentales des sociétés humaines)</a:t>
            </a:r>
            <a:r>
              <a:rPr lang="fr-BE" dirty="0">
                <a:effectLst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021035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Cadrage</Template>
  <TotalTime>6470</TotalTime>
  <Words>683</Words>
  <Application>Microsoft Macintosh PowerPoint</Application>
  <PresentationFormat>Grand écran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AkayaKanadaka</vt:lpstr>
      <vt:lpstr>Aptos</vt:lpstr>
      <vt:lpstr>Franklin Gothic Book</vt:lpstr>
      <vt:lpstr>Times New Roman</vt:lpstr>
      <vt:lpstr>Cadrage</vt:lpstr>
      <vt:lpstr>COMPRENDRE LES ATOUTS ET LES ENJEUX DE L’INTELLIGENCE ARTIFICIELLE </vt:lpstr>
      <vt:lpstr>Dieu-Merci MANWANA SINDANI, Doctorant en Philosophie, Assistant Professeur,  Membre du Centre de Philosophie des sciences et Sociétés/CEFISES Institut Supérieur de Philosophie/ISP Université Catholique de Louvain/ UCLouvain</vt:lpstr>
      <vt:lpstr>Scénario</vt:lpstr>
      <vt:lpstr>Ce scénario pose plusieurs questions :</vt:lpstr>
      <vt:lpstr>Ce que je défends:</vt:lpstr>
      <vt:lpstr>1. L’IA est un outil pour l’humain</vt:lpstr>
      <vt:lpstr>2. L’IA ne remplace pas l’homme</vt:lpstr>
      <vt:lpstr>3. Préserver les valeurs </vt:lpstr>
      <vt:lpstr>4. Encadrer l’IA et ses usages</vt:lpstr>
      <vt:lpstr>5. Quel type de société?</vt:lpstr>
      <vt:lpstr>Dernier mot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Dieu-Merci Manwana Sindani</dc:creator>
  <cp:lastModifiedBy>Dieu-Merci Manwana Sindani</cp:lastModifiedBy>
  <cp:revision>2</cp:revision>
  <dcterms:created xsi:type="dcterms:W3CDTF">2025-03-26T22:06:45Z</dcterms:created>
  <dcterms:modified xsi:type="dcterms:W3CDTF">2025-03-31T09:56:51Z</dcterms:modified>
</cp:coreProperties>
</file>