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355" r:id="rId4"/>
    <p:sldId id="354" r:id="rId5"/>
    <p:sldId id="356" r:id="rId6"/>
    <p:sldId id="358" r:id="rId7"/>
    <p:sldId id="357" r:id="rId8"/>
    <p:sldId id="257" r:id="rId9"/>
    <p:sldId id="258" r:id="rId10"/>
    <p:sldId id="352" r:id="rId11"/>
    <p:sldId id="353" r:id="rId12"/>
    <p:sldId id="259" r:id="rId13"/>
    <p:sldId id="260" r:id="rId14"/>
    <p:sldId id="334" r:id="rId15"/>
    <p:sldId id="335" r:id="rId16"/>
    <p:sldId id="262" r:id="rId17"/>
    <p:sldId id="276" r:id="rId18"/>
    <p:sldId id="263" r:id="rId19"/>
    <p:sldId id="264" r:id="rId20"/>
    <p:sldId id="279" r:id="rId21"/>
    <p:sldId id="265" r:id="rId22"/>
    <p:sldId id="280" r:id="rId23"/>
    <p:sldId id="278" r:id="rId24"/>
    <p:sldId id="271" r:id="rId25"/>
    <p:sldId id="272" r:id="rId26"/>
    <p:sldId id="273" r:id="rId27"/>
    <p:sldId id="274" r:id="rId28"/>
    <p:sldId id="267" r:id="rId29"/>
    <p:sldId id="268" r:id="rId30"/>
    <p:sldId id="269" r:id="rId31"/>
    <p:sldId id="275" r:id="rId32"/>
    <p:sldId id="282" r:id="rId33"/>
    <p:sldId id="288" r:id="rId34"/>
    <p:sldId id="289" r:id="rId35"/>
    <p:sldId id="290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3" r:id="rId45"/>
    <p:sldId id="302" r:id="rId46"/>
    <p:sldId id="313" r:id="rId47"/>
    <p:sldId id="314" r:id="rId48"/>
    <p:sldId id="315" r:id="rId49"/>
    <p:sldId id="310" r:id="rId50"/>
    <p:sldId id="311" r:id="rId51"/>
    <p:sldId id="312" r:id="rId52"/>
    <p:sldId id="307" r:id="rId53"/>
    <p:sldId id="308" r:id="rId54"/>
    <p:sldId id="309" r:id="rId55"/>
    <p:sldId id="316" r:id="rId56"/>
    <p:sldId id="317" r:id="rId57"/>
    <p:sldId id="331" r:id="rId58"/>
    <p:sldId id="318" r:id="rId59"/>
    <p:sldId id="319" r:id="rId60"/>
    <p:sldId id="320" r:id="rId61"/>
    <p:sldId id="321" r:id="rId62"/>
    <p:sldId id="322" r:id="rId63"/>
    <p:sldId id="323" r:id="rId64"/>
    <p:sldId id="324" r:id="rId65"/>
    <p:sldId id="325" r:id="rId66"/>
    <p:sldId id="326" r:id="rId67"/>
    <p:sldId id="329" r:id="rId68"/>
    <p:sldId id="330" r:id="rId69"/>
    <p:sldId id="332" r:id="rId70"/>
    <p:sldId id="333" r:id="rId71"/>
    <p:sldId id="327" r:id="rId72"/>
    <p:sldId id="336" r:id="rId73"/>
    <p:sldId id="337" r:id="rId74"/>
    <p:sldId id="338" r:id="rId75"/>
    <p:sldId id="339" r:id="rId76"/>
    <p:sldId id="340" r:id="rId77"/>
    <p:sldId id="341" r:id="rId78"/>
    <p:sldId id="342" r:id="rId79"/>
    <p:sldId id="343" r:id="rId80"/>
    <p:sldId id="344" r:id="rId81"/>
    <p:sldId id="345" r:id="rId82"/>
    <p:sldId id="328" r:id="rId83"/>
    <p:sldId id="348" r:id="rId84"/>
    <p:sldId id="350" r:id="rId85"/>
    <p:sldId id="349" r:id="rId86"/>
    <p:sldId id="347" r:id="rId87"/>
    <p:sldId id="351" r:id="rId8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50"/>
    <p:restoredTop sz="94751"/>
  </p:normalViewPr>
  <p:slideViewPr>
    <p:cSldViewPr snapToGrid="0">
      <p:cViewPr varScale="1">
        <p:scale>
          <a:sx n="96" d="100"/>
          <a:sy n="96" d="100"/>
        </p:scale>
        <p:origin x="18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7F50E5-F43B-2E0C-25BE-02A450CC6F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3B9B281-E68F-91AA-7F11-A4F99F8DC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72DE67-44AE-8AF5-ADC6-1C8119E94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4A6CF1-A140-2209-19D0-620D9A01B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4789A0-19A9-A012-46AF-2F1915338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2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E13A87-FF92-AC77-9F20-7D74D18C4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9E6FD41-677E-83DA-5B50-D3C0C8EC6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7DC10A-8BA1-DB77-50A4-93D073F95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0CDBB1-B692-3BB3-21A2-7769A831A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4D7440-50EF-E020-CDDB-BB181FC2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7432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F731976-B424-74FB-0364-7EC735DD7A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9EBE3AC-D89E-B18D-3547-334DF1235C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401945-8D75-7726-9A2A-83B29993B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2BE395-0F25-8056-E8F2-E179A2077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5E2DB2-597E-BC6E-5DC5-A0E741D45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621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4E0F8B-4382-6E6C-3540-4209EB4CC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1A5EB2-4027-77A0-5BBA-0B2D2BDFE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3D7D71-0873-7DE4-27A6-901363813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712C00-CCE9-5F93-899E-CDD1A1D86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C349EE-AC63-F480-D843-45DD75F63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56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4D04F6-AA83-30EA-B74D-3FB59F3B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F3F54C-DFA3-2987-839C-F44830F29D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313991-8EBD-FCAF-91BC-C98BC23C2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15CD1F-1BF3-9654-6565-96AD17DFE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AEC6C2-2D3F-B9D4-C087-E7337F81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021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0EA4C3-C000-A693-416A-96B25B7E1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21CD95-CD84-0125-9B70-BBAEB29A50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3BEFC29-6799-A188-0653-FAAA13C82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969165-93C4-BCE8-5225-894B85C98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694BE4-2515-EBCA-6104-03281BA15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C93FAE-AD80-52A1-B62D-290BFF82A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66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4F3FAB-26FE-ABCE-5841-BBA787838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F6D203-670F-0662-5027-E351554D61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0463AB6-9EA8-6CC5-873A-1C71936F8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674CED7-055A-9AE0-9BD2-8E76CD91EC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A786B55-0CE6-1000-3326-3654BBF80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5FC0366-BF48-2DC1-47AB-3CE79FBE9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032790B-4B8F-E7A6-367D-EF936E78A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D0AEBCC-33A6-6D98-EAE8-7C1EDBDF3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99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F1C3D0-C548-6C45-FA7E-5B8ACB91F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9C8CA68-F5C0-F705-CABF-C9601A9B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94B55E-A4D3-738A-224F-3428D5A0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2BA7B77-40B2-93AE-32A3-BB7A51D48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26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C4A3B4A-7FD9-A7D3-B141-90E3CCB2D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18C38F0-6905-3C0D-9CF5-61D3BC8BE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254F28-3FD0-909D-4BE7-34FD231C2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24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15E801-AEE6-79E4-F17C-0ED4A7A3E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D4E098-6F5B-5448-57FF-16F0B1AE8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B6D174E-1E23-FA90-2F63-5E08E10F49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98B948-9DE6-99BC-AAA8-0282C01EC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EB9B9A-4D7C-58A9-8D22-C6B0ED8D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5EBEB3-33CA-2D30-7751-E37DB281F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90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FF2FAF-75C0-D368-74C8-1E1251C14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643E68D-B5B5-599C-B758-E1F5AEFD4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D867BD3-7520-81FA-835E-00D379C77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995D18B-3F5D-6297-9F6C-6E5E140A7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C0C38E5-7E2C-2481-EDED-285D8B662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87549C2-716E-4FCD-9189-281129570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66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BFFFD11-3397-83FA-780F-B6C65D9B3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13D64C-9125-5526-A278-E86FDD382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6AA185-1A4D-A54E-1189-623A9524AB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0A7767-F3E0-F64B-BCBB-65195FD863B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BA502B-3A20-9A36-96D0-E0924BB74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4D1E59-026E-C493-C9CD-7EBE8EEFC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AD38F8-6008-3246-B7D2-40D6B084B1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52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https://drrichardstemp.com/wp-content/uploads/2020/08/giotto-scrovegni-cross-01-via.jpg?w=102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https://i0.wp.com/simplykalaa.com/wp-content/uploads/2023/09/Kiss-of-Judas-by-Giotto.jpg?resize=1024%2C999&amp;ssl=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https://drrichardstemp.com/wp-content/uploads/2020/08/giotto-scrovegni-cross-01-via.jpg?w=102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https://drrichardstemp.com/wp-content/uploads/2020/08/giotto-scrovegni-j3-01-entry.jpg?w=1024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https://i0.wp.com/simplykalaa.com/wp-content/uploads/2023/09/Kiss-of-Judas-by-Giotto.jpg?resize=1024%2C999&amp;ssl=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https://i0.wp.com/simplykalaa.com/wp-content/uploads/2023/09/Kiss-of-Judas-by-Giotto.jpg?resize=1024%2C999&amp;ssl=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B5E779-2D96-CCFC-2349-0A5DD4CBE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705" y="5001293"/>
            <a:ext cx="10515600" cy="1325563"/>
          </a:xfrm>
        </p:spPr>
        <p:txBody>
          <a:bodyPr>
            <a:normAutofit/>
          </a:bodyPr>
          <a:lstStyle/>
          <a:p>
            <a:r>
              <a:rPr lang="fr-FR" sz="4000" dirty="0"/>
              <a:t>Antoine Paris (Université catholique de Louvain)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B14866-18E2-1210-0B62-C7854BE62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6846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BE" sz="4000" dirty="0"/>
              <a:t>Créer le semblable par le texte et les images</a:t>
            </a:r>
          </a:p>
          <a:p>
            <a:pPr marL="0" indent="0" algn="just">
              <a:buNone/>
            </a:pPr>
            <a:endParaRPr lang="fr-BE" sz="4000" dirty="0"/>
          </a:p>
          <a:p>
            <a:pPr marL="0" indent="0" algn="just">
              <a:buNone/>
            </a:pPr>
            <a:r>
              <a:rPr lang="fr-BE" sz="4000" dirty="0"/>
              <a:t>Les dispositifs de redoublement dans l’</a:t>
            </a:r>
            <a:r>
              <a:rPr lang="fr-BE" sz="4000" i="1" dirty="0"/>
              <a:t>Évangile selon Marc</a:t>
            </a:r>
            <a:r>
              <a:rPr lang="fr-BE" sz="4000" dirty="0"/>
              <a:t>, le cycle de la vie du Christ de la chapelle des Scrovegni et l’Italien 115 (BnF)</a:t>
            </a:r>
          </a:p>
        </p:txBody>
      </p:sp>
    </p:spTree>
    <p:extLst>
      <p:ext uri="{BB962C8B-B14F-4D97-AF65-F5344CB8AC3E}">
        <p14:creationId xmlns:p14="http://schemas.microsoft.com/office/powerpoint/2010/main" val="2104531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CE25CB-E134-54AA-45B6-1DBA964D7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À quoi sert un redoublement ?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2157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DED55-06C1-F3DA-9F12-C6B1488D6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26E3FC-FDF2-A380-787F-38BB07EFB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À quoi sert un redoublement textuel et/ou visuel ?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03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91F426-1DA5-5EC5-0958-E347ACC93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la Bible</a:t>
            </a:r>
          </a:p>
        </p:txBody>
      </p:sp>
    </p:spTree>
    <p:extLst>
      <p:ext uri="{BB962C8B-B14F-4D97-AF65-F5344CB8AC3E}">
        <p14:creationId xmlns:p14="http://schemas.microsoft.com/office/powerpoint/2010/main" val="3846106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7814D-A413-2346-212E-243DB90DA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6E5D62-B533-DE75-0CE4-7647B997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2802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BE46C-6E86-6908-E24E-F82C33368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585CC-CFE5-22FF-C408-9E42B89B4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CB3832-5273-456B-0540-54B022E88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</p:txBody>
      </p:sp>
    </p:spTree>
    <p:extLst>
      <p:ext uri="{BB962C8B-B14F-4D97-AF65-F5344CB8AC3E}">
        <p14:creationId xmlns:p14="http://schemas.microsoft.com/office/powerpoint/2010/main" val="1874576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AD2D7-F0E3-8288-C747-B5A894D4C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F81D95-1710-0469-C952-BABE352A5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01A87A-8F8A-F655-17C8-37D92F661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 marL="0" indent="0">
              <a:buNone/>
            </a:pPr>
            <a:r>
              <a:rPr lang="fr-FR" sz="3500" dirty="0"/>
              <a:t>- Redoublements d’épisodes</a:t>
            </a:r>
          </a:p>
        </p:txBody>
      </p:sp>
    </p:spTree>
    <p:extLst>
      <p:ext uri="{BB962C8B-B14F-4D97-AF65-F5344CB8AC3E}">
        <p14:creationId xmlns:p14="http://schemas.microsoft.com/office/powerpoint/2010/main" val="2410177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FD549-712C-2958-E8BE-1AF542CDA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C96A3-E65F-B7BE-E350-E54896835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0C4BA3-93D2-7D20-C819-B1D1A63F2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d’épisodes : </a:t>
            </a:r>
          </a:p>
          <a:p>
            <a:pPr marL="0" indent="0">
              <a:buNone/>
            </a:pPr>
            <a:endParaRPr lang="fr-FR" sz="3500" dirty="0"/>
          </a:p>
          <a:p>
            <a:pPr marL="0" indent="0">
              <a:buNone/>
            </a:pPr>
            <a:r>
              <a:rPr lang="fr-FR" sz="3500" dirty="0"/>
              <a:t>un récit de tempête apaisée (4, 36-41) et un récit de marche sur les eaux (6, 47-52) pendant lequel « le vent leur était contraire »</a:t>
            </a:r>
          </a:p>
        </p:txBody>
      </p:sp>
    </p:spTree>
    <p:extLst>
      <p:ext uri="{BB962C8B-B14F-4D97-AF65-F5344CB8AC3E}">
        <p14:creationId xmlns:p14="http://schemas.microsoft.com/office/powerpoint/2010/main" val="632315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D9713-DADA-BA1C-C404-46E49DDFE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5A5E83-5E14-C946-A011-EE207A0FA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D512EB-DE99-C33D-4A80-0F7D9BDE4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d’épisodes : </a:t>
            </a:r>
          </a:p>
          <a:p>
            <a:pPr marL="0" indent="0" algn="just">
              <a:buNone/>
            </a:pPr>
            <a:r>
              <a:rPr lang="fr-FR" sz="3500" dirty="0"/>
              <a:t>Une parabole dite puis expliquée mais avec des répétitions (parabole du semeur en Marc 4 et de l’intérieur et de l’extérieur en Marc 7)</a:t>
            </a:r>
          </a:p>
        </p:txBody>
      </p:sp>
    </p:spTree>
    <p:extLst>
      <p:ext uri="{BB962C8B-B14F-4D97-AF65-F5344CB8AC3E}">
        <p14:creationId xmlns:p14="http://schemas.microsoft.com/office/powerpoint/2010/main" val="2741746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BB188-1D84-95FB-6AD7-145C08B49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0DA71C-CFC5-B752-45FD-76B238302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EAD8F7-1C04-99A7-2120-A40C589C3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d’épisodes, qui peuvent prendre la forme d’un « sandwich » (Frans </a:t>
            </a:r>
            <a:r>
              <a:rPr lang="fr-FR" sz="3500" dirty="0" err="1"/>
              <a:t>Neyrinck</a:t>
            </a:r>
            <a:r>
              <a:rPr lang="fr-FR" sz="3500" dirty="0"/>
              <a:t>)</a:t>
            </a:r>
          </a:p>
          <a:p>
            <a:pPr>
              <a:buFontTx/>
              <a:buChar char="-"/>
            </a:pPr>
            <a:endParaRPr lang="fr-FR" sz="3500" dirty="0"/>
          </a:p>
          <a:p>
            <a:pPr marL="0" indent="0">
              <a:buNone/>
            </a:pPr>
            <a:r>
              <a:rPr lang="fr-FR" sz="3500" dirty="0"/>
              <a:t>La guérison de l’hémorroïsse qui souffre « depuis douze ans » est insérée dans la guérison de la fille de </a:t>
            </a:r>
            <a:r>
              <a:rPr lang="fr-FR" sz="3500" dirty="0" err="1"/>
              <a:t>Jaïre</a:t>
            </a:r>
            <a:r>
              <a:rPr lang="fr-FR" sz="3500" dirty="0"/>
              <a:t> « qui avait douze ans » (Marc 5)</a:t>
            </a:r>
          </a:p>
          <a:p>
            <a:pPr marL="0" indent="0">
              <a:buNone/>
            </a:pPr>
            <a:endParaRPr lang="fr-FR" sz="3500" dirty="0"/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439885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085A3-4EE7-519D-B8EE-69DA3D1AD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142F1B-66D3-6459-68B5-FC52C4FE9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9ED5C9-7C5C-761B-8CE2-0E236E273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de phrases ou d’expressions</a:t>
            </a:r>
          </a:p>
          <a:p>
            <a:pPr marL="0" indent="0" algn="just">
              <a:buNone/>
            </a:pPr>
            <a:r>
              <a:rPr lang="fr-BE" sz="3500" dirty="0"/>
              <a:t>« et ayant poussé un grand cri, il sortit de lui » (possession par un « souffle </a:t>
            </a:r>
            <a:r>
              <a:rPr lang="fr-BE" sz="3500" i="1" dirty="0"/>
              <a:t>pneuma</a:t>
            </a:r>
            <a:r>
              <a:rPr lang="fr-BE" sz="3500" dirty="0"/>
              <a:t> impur ») (Marc 1, 26) </a:t>
            </a:r>
          </a:p>
          <a:p>
            <a:pPr marL="0" indent="0" algn="just">
              <a:buNone/>
            </a:pPr>
            <a:r>
              <a:rPr lang="fr-BE" sz="3500" dirty="0"/>
              <a:t>« ayant poussé un grand cri il fit sortir son souffle » (Marc 15, 37)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163095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CB60CED-97F0-8965-6CC0-4EB2EFC200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854" y="415637"/>
            <a:ext cx="10924310" cy="5631872"/>
          </a:xfrm>
        </p:spPr>
        <p:txBody>
          <a:bodyPr>
            <a:normAutofit/>
          </a:bodyPr>
          <a:lstStyle/>
          <a:p>
            <a:r>
              <a:rPr lang="fr-FR" sz="5000" dirty="0"/>
              <a:t>Redoublement</a:t>
            </a:r>
          </a:p>
        </p:txBody>
      </p:sp>
    </p:spTree>
    <p:extLst>
      <p:ext uri="{BB962C8B-B14F-4D97-AF65-F5344CB8AC3E}">
        <p14:creationId xmlns:p14="http://schemas.microsoft.com/office/powerpoint/2010/main" val="385843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D875D-D628-89BF-7B47-EBD91042F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8A90A8-D42C-2367-B579-DF09D5CFC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B2ACBF-980E-C1D5-8B71-77239A18A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de phrases ou d’expressions</a:t>
            </a:r>
          </a:p>
          <a:p>
            <a:pPr marL="0" indent="0">
              <a:buNone/>
            </a:pPr>
            <a:r>
              <a:rPr lang="fr-FR" sz="3500" dirty="0"/>
              <a:t>Marc 1, 3 « </a:t>
            </a:r>
            <a:r>
              <a:rPr lang="fr-FR" sz="3500" i="1" dirty="0"/>
              <a:t>voix de celui qui crie dans la désert</a:t>
            </a:r>
            <a:r>
              <a:rPr lang="fr-FR" sz="3500" dirty="0"/>
              <a:t> »</a:t>
            </a:r>
          </a:p>
          <a:p>
            <a:pPr marL="0" indent="0">
              <a:buNone/>
            </a:pPr>
            <a:r>
              <a:rPr lang="fr-FR" sz="3500" dirty="0"/>
              <a:t>Marc 1, 11 « et une voix vint des cieux »</a:t>
            </a:r>
          </a:p>
          <a:p>
            <a:pPr marL="0" indent="0">
              <a:buNone/>
            </a:pPr>
            <a:r>
              <a:rPr lang="fr-FR" sz="3500" dirty="0"/>
              <a:t>Marc 9, 7 : « et une voix vint de la nuée »</a:t>
            </a:r>
          </a:p>
        </p:txBody>
      </p:sp>
    </p:spTree>
    <p:extLst>
      <p:ext uri="{BB962C8B-B14F-4D97-AF65-F5344CB8AC3E}">
        <p14:creationId xmlns:p14="http://schemas.microsoft.com/office/powerpoint/2010/main" val="1225208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0B2FC-664C-09C0-37D2-B6257D671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BF822A-24F6-E234-5194-ECD9286F7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1A78FE-B255-EB1F-F87E-191123C52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de structures (= parallélismes)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2133878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CFD73-CFE0-9D0E-F140-E3301D91A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1B48F4-4BA2-1B9C-5C81-69B56FEB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DE764A-7608-5D2A-4D34-79801AA2A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de structures (= parallélismes)</a:t>
            </a:r>
          </a:p>
          <a:p>
            <a:pPr marL="0" indent="0" algn="just">
              <a:buNone/>
            </a:pPr>
            <a:r>
              <a:rPr lang="fr-BE" sz="3500" dirty="0"/>
              <a:t>« Personne ne coud une pièce de drap neuf à un vieil habit ; autrement la pièce neuve emporte une partie du vieux drap, et la déchirure devient pire. </a:t>
            </a:r>
          </a:p>
          <a:p>
            <a:pPr marL="0" indent="0" algn="just">
              <a:buNone/>
            </a:pPr>
            <a:r>
              <a:rPr lang="fr-BE" sz="3500" dirty="0"/>
              <a:t>Et personne ne met du vin nouveau dans de vieilles outres ; autrement le vin rompra les outres, et le vin et les outres sont perdus » (Marc 2, 21-22)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1732458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B71AB-0E66-DD23-FF46-EAC5B3431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A57980-B9ED-4F51-46B0-4E2D06C0E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A8D5A1-0250-78A2-17E6-CB63B658D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fr-FR" sz="3500" dirty="0"/>
              <a:t>Redoublements de structures (en chiasmes)</a:t>
            </a:r>
          </a:p>
          <a:p>
            <a:pPr marL="0" indent="0">
              <a:buNone/>
            </a:pPr>
            <a:endParaRPr lang="fr-FR" sz="3500" dirty="0"/>
          </a:p>
          <a:p>
            <a:pPr marL="0" indent="0">
              <a:buNone/>
            </a:pPr>
            <a:r>
              <a:rPr lang="fr-BE" sz="3500" dirty="0"/>
              <a:t>« Quelles pierres et quelles constructions ! » (Marc 13, 1)</a:t>
            </a:r>
          </a:p>
          <a:p>
            <a:pPr marL="0" indent="0">
              <a:buNone/>
            </a:pPr>
            <a:r>
              <a:rPr lang="fr-BE" sz="3500" dirty="0"/>
              <a:t>« Tu vois ces grandes constructions ? Il n’en restera pas pierre sur pierre. » (Marc 13, 2)</a:t>
            </a: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3222218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12329-0BF5-3B2D-E4D4-E930B8D2B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62831D-0A12-8D0B-DE80-064AE743E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D118C8-411E-A7C7-DEAA-66FFCFFAE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nl-BE" sz="3500" dirty="0"/>
              <a:t>Deux mots qui vont ensemble (en étant proches)</a:t>
            </a:r>
          </a:p>
          <a:p>
            <a:pPr marL="0" indent="0">
              <a:buNone/>
            </a:pPr>
            <a:endParaRPr lang="nl-BE" sz="3500" dirty="0"/>
          </a:p>
          <a:p>
            <a:pPr marL="0" indent="0" algn="just">
              <a:buNone/>
            </a:pPr>
            <a:r>
              <a:rPr lang="fr-FR" sz="3500" dirty="0"/>
              <a:t>« Commencement de l’évangile (…) j’envoie mon messager » (Marc 1, 1-2)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42183638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F83C6-6080-4DAC-F32C-DEA0E1441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D2C361-9C18-7B40-DCCC-075D80F94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CC78D1-FCA4-8337-A27E-FD36F1F38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nl-BE" sz="3500" dirty="0"/>
              <a:t>Deux mots qui vont ensemble (en étant proches)</a:t>
            </a:r>
          </a:p>
          <a:p>
            <a:pPr marL="0" indent="0">
              <a:buNone/>
            </a:pPr>
            <a:endParaRPr lang="nl-BE" sz="3500" dirty="0"/>
          </a:p>
          <a:p>
            <a:pPr marL="0" indent="0" algn="just">
              <a:buNone/>
            </a:pPr>
            <a:r>
              <a:rPr lang="fr-FR" sz="3500" dirty="0"/>
              <a:t>« Commencement de l’évangile (</a:t>
            </a:r>
            <a:r>
              <a:rPr lang="fr-FR" sz="3500" i="1" dirty="0" err="1"/>
              <a:t>euangélion</a:t>
            </a:r>
            <a:r>
              <a:rPr lang="fr-FR" sz="3500" dirty="0"/>
              <a:t>) (…) j’envoie mon messager (</a:t>
            </a:r>
            <a:r>
              <a:rPr lang="fr-FR" sz="3500" i="1" dirty="0" err="1"/>
              <a:t>angélos</a:t>
            </a:r>
            <a:r>
              <a:rPr lang="fr-FR" sz="3500" dirty="0"/>
              <a:t>) » (Marc 1, 1-2)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221940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CC1DE-F0EB-45B2-7B52-71F972404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98D420-B88C-11CF-58F3-7F8ABFA1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3A9615-39E2-A6D3-771E-B3C29028B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nl-BE" sz="3500" dirty="0"/>
              <a:t>Deux mots qui vont ensemble (rythmes binaires) avec des effets de répétitions de sons</a:t>
            </a:r>
          </a:p>
          <a:p>
            <a:pPr marL="0" indent="0">
              <a:buNone/>
            </a:pPr>
            <a:endParaRPr lang="nl-BE" sz="3500" dirty="0"/>
          </a:p>
          <a:p>
            <a:pPr marL="0" indent="0">
              <a:buNone/>
            </a:pPr>
            <a:r>
              <a:rPr lang="fr-FR" sz="3500" dirty="0"/>
              <a:t>«  des sauterelles et du miel sauvage » « </a:t>
            </a:r>
            <a:r>
              <a:rPr lang="fr-FR" sz="3500" i="1" dirty="0" err="1"/>
              <a:t>akridas</a:t>
            </a:r>
            <a:r>
              <a:rPr lang="fr-FR" sz="3500" i="1" dirty="0"/>
              <a:t> </a:t>
            </a:r>
            <a:r>
              <a:rPr lang="fr-FR" sz="3500" i="1" dirty="0" err="1"/>
              <a:t>kai</a:t>
            </a:r>
            <a:r>
              <a:rPr lang="fr-FR" sz="3500" i="1" dirty="0"/>
              <a:t> méli agrion </a:t>
            </a:r>
            <a:r>
              <a:rPr lang="fr-FR" sz="3500" dirty="0"/>
              <a:t>» (Marc 1, 6)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28426353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22CBB-9E6C-F26F-C5D6-7F52F8CAD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470D52-5D43-30AB-29BB-15A06861D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3220DF-7C66-908E-4842-FB8E0FA0C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fr-FR" sz="3500" dirty="0"/>
              <a:t>Des redoublements rhétoriques</a:t>
            </a:r>
          </a:p>
          <a:p>
            <a:pPr>
              <a:buFontTx/>
              <a:buChar char="-"/>
            </a:pPr>
            <a:r>
              <a:rPr lang="nl-BE" sz="3500" dirty="0"/>
              <a:t>Deux mots qui vont ensemble (rythmes binaires) avec des effets de répétitions de sons</a:t>
            </a:r>
          </a:p>
          <a:p>
            <a:pPr marL="0" indent="0">
              <a:buNone/>
            </a:pPr>
            <a:endParaRPr lang="nl-BE" sz="3500" dirty="0"/>
          </a:p>
          <a:p>
            <a:pPr marL="0" indent="0">
              <a:buNone/>
            </a:pPr>
            <a:r>
              <a:rPr lang="fr-FR" sz="3500" dirty="0"/>
              <a:t>«  des sauterelles et du miel sauvage » « </a:t>
            </a:r>
            <a:r>
              <a:rPr lang="fr-FR" sz="3500" i="1" dirty="0" err="1"/>
              <a:t>a</a:t>
            </a:r>
            <a:r>
              <a:rPr lang="fr-FR" sz="3500" b="1" i="1" dirty="0" err="1"/>
              <a:t>kri</a:t>
            </a:r>
            <a:r>
              <a:rPr lang="fr-FR" sz="3500" i="1" dirty="0" err="1"/>
              <a:t>das</a:t>
            </a:r>
            <a:r>
              <a:rPr lang="fr-FR" sz="3500" i="1" dirty="0"/>
              <a:t> </a:t>
            </a:r>
            <a:r>
              <a:rPr lang="fr-FR" sz="3500" i="1" dirty="0" err="1"/>
              <a:t>kai</a:t>
            </a:r>
            <a:r>
              <a:rPr lang="fr-FR" sz="3500" i="1" dirty="0"/>
              <a:t> méli a</a:t>
            </a:r>
            <a:r>
              <a:rPr lang="fr-FR" sz="3500" b="1" i="1" dirty="0"/>
              <a:t>gri</a:t>
            </a:r>
            <a:r>
              <a:rPr lang="fr-FR" sz="3500" i="1" dirty="0"/>
              <a:t>on </a:t>
            </a:r>
            <a:r>
              <a:rPr lang="fr-FR" sz="3500" dirty="0"/>
              <a:t>» (Marc 1, 6)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10668498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E6B95-3589-5E64-5A8B-D0C3E15D2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B25E7D-1584-A64C-10FA-10B956317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96EB26-99A6-8B2B-DEB5-C469D9FE4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</p:txBody>
      </p:sp>
    </p:spTree>
    <p:extLst>
      <p:ext uri="{BB962C8B-B14F-4D97-AF65-F5344CB8AC3E}">
        <p14:creationId xmlns:p14="http://schemas.microsoft.com/office/powerpoint/2010/main" val="28393231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AE461-3776-F563-A913-31FCDD8B5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E63C88-3189-254F-D790-09F2462A9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99D10D-6F6C-93E5-BC63-9DD7A987A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  <a:p>
            <a:pPr marL="0" indent="0">
              <a:buNone/>
            </a:pPr>
            <a:r>
              <a:rPr lang="fr-FR" sz="3500" dirty="0"/>
              <a:t>- Deux personnages quand il pourrait n’y en avoir qu’un </a:t>
            </a:r>
          </a:p>
        </p:txBody>
      </p:sp>
    </p:spTree>
    <p:extLst>
      <p:ext uri="{BB962C8B-B14F-4D97-AF65-F5344CB8AC3E}">
        <p14:creationId xmlns:p14="http://schemas.microsoft.com/office/powerpoint/2010/main" val="161201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3D1AC6-D9B2-0FFC-1483-CDA4350C2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FB2B965-994E-A39C-A4F3-321B32F36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854" y="415637"/>
            <a:ext cx="10924310" cy="5631872"/>
          </a:xfrm>
        </p:spPr>
        <p:txBody>
          <a:bodyPr>
            <a:normAutofit/>
          </a:bodyPr>
          <a:lstStyle/>
          <a:p>
            <a:r>
              <a:rPr lang="fr-FR" sz="5000" dirty="0"/>
              <a:t>Redoublement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8FBD5A5-B845-83B6-CD95-58552E7F7A77}"/>
              </a:ext>
            </a:extLst>
          </p:cNvPr>
          <p:cNvSpPr txBox="1"/>
          <p:nvPr/>
        </p:nvSpPr>
        <p:spPr>
          <a:xfrm>
            <a:off x="1953491" y="2169886"/>
            <a:ext cx="48629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Action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816259-D908-86E5-2B44-24F7BD0B02B4}"/>
              </a:ext>
            </a:extLst>
          </p:cNvPr>
          <p:cNvSpPr txBox="1"/>
          <p:nvPr/>
        </p:nvSpPr>
        <p:spPr>
          <a:xfrm>
            <a:off x="7398327" y="2268913"/>
            <a:ext cx="3719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Résultat</a:t>
            </a:r>
          </a:p>
        </p:txBody>
      </p:sp>
    </p:spTree>
    <p:extLst>
      <p:ext uri="{BB962C8B-B14F-4D97-AF65-F5344CB8AC3E}">
        <p14:creationId xmlns:p14="http://schemas.microsoft.com/office/powerpoint/2010/main" val="24969779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3828D-74FC-E798-F86D-3D0BF1661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1A4016-C6C5-2C57-5024-EA1B8E3F8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4C4B8A-13AD-F10E-902D-2D8EF6380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  <a:p>
            <a:pPr>
              <a:buFontTx/>
              <a:buChar char="-"/>
            </a:pPr>
            <a:r>
              <a:rPr lang="fr-FR" sz="3500" dirty="0"/>
              <a:t>Deux personnages quand il pourrait n’y en avoir qu’un </a:t>
            </a:r>
          </a:p>
          <a:p>
            <a:pPr>
              <a:buFontTx/>
              <a:buChar char="-"/>
            </a:pPr>
            <a:endParaRPr lang="fr-FR" sz="3500" dirty="0"/>
          </a:p>
          <a:p>
            <a:pPr marL="0" indent="0">
              <a:buNone/>
            </a:pPr>
            <a:r>
              <a:rPr lang="fr-BE" sz="3500" dirty="0"/>
              <a:t>« il vit Simon et André le frère de Simon » (Marc 1, 16)</a:t>
            </a:r>
          </a:p>
          <a:p>
            <a:pPr marL="0" indent="0">
              <a:buNone/>
            </a:pPr>
            <a:r>
              <a:rPr lang="fr-BE" sz="3500" dirty="0"/>
              <a:t>« les collecteurs d’impôts et les pécheurs » (Marc 2, 15)</a:t>
            </a:r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90442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3A3CD-48C0-0149-7917-A520D6C89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5CB850-FA4A-AA4E-E38D-D08C13D7C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CA9FAB-4800-00D5-40F5-430F1A49D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  <a:p>
            <a:pPr>
              <a:buFontTx/>
              <a:buChar char="-"/>
            </a:pPr>
            <a:r>
              <a:rPr lang="fr-FR" sz="3500" dirty="0"/>
              <a:t>Deux personnages </a:t>
            </a:r>
            <a:r>
              <a:rPr lang="nl-BE" sz="3500" dirty="0"/>
              <a:t>qui sont présentés avec des ressemblances </a:t>
            </a:r>
          </a:p>
          <a:p>
            <a:pPr marL="0" indent="0">
              <a:buNone/>
            </a:pPr>
            <a:endParaRPr lang="fr-BE" sz="3500" dirty="0"/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41103615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0AAF6-0009-668A-6DDC-592E034808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E8446-DB44-F1A0-252A-8F41D3950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EE691E-F178-1092-A84F-C3AD34EA4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  <a:p>
            <a:pPr>
              <a:buFontTx/>
              <a:buChar char="-"/>
            </a:pPr>
            <a:r>
              <a:rPr lang="fr-FR" sz="3500" dirty="0"/>
              <a:t>Deux personnages </a:t>
            </a:r>
            <a:r>
              <a:rPr lang="nl-BE" sz="3500" dirty="0"/>
              <a:t>qui sont présentés avec des ressemblances parce qu’ils ont le même nom </a:t>
            </a:r>
          </a:p>
          <a:p>
            <a:pPr>
              <a:buFontTx/>
              <a:buChar char="-"/>
            </a:pPr>
            <a:endParaRPr lang="nl-BE" sz="3500" dirty="0"/>
          </a:p>
          <a:p>
            <a:pPr marL="0" indent="0">
              <a:buNone/>
            </a:pPr>
            <a:r>
              <a:rPr lang="nl-BE" sz="3500" dirty="0"/>
              <a:t>Simon Pierre // Simon de Cyrène (14, 3)</a:t>
            </a:r>
          </a:p>
          <a:p>
            <a:pPr marL="0" indent="0">
              <a:buNone/>
            </a:pPr>
            <a:endParaRPr lang="fr-BE" sz="3500" dirty="0"/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962559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09007-4CAE-BB28-366F-E623C2715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C7BC16-6CB6-46E7-07BF-D2D370AC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5ABCA8-C433-9DC8-8B2D-18F411DAE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  <a:p>
            <a:pPr>
              <a:buFontTx/>
              <a:buChar char="-"/>
            </a:pPr>
            <a:r>
              <a:rPr lang="fr-FR" sz="3500" dirty="0"/>
              <a:t>Deux personnages </a:t>
            </a:r>
            <a:r>
              <a:rPr lang="nl-BE" sz="3500" dirty="0"/>
              <a:t>qui sont présentés avec des ressemblances parce qu’ils ont le même nom </a:t>
            </a:r>
          </a:p>
          <a:p>
            <a:pPr>
              <a:buFontTx/>
              <a:buChar char="-"/>
            </a:pPr>
            <a:endParaRPr lang="nl-BE" sz="3500" dirty="0"/>
          </a:p>
          <a:p>
            <a:pPr marL="0" indent="0">
              <a:buNone/>
            </a:pPr>
            <a:r>
              <a:rPr lang="nl-BE" sz="3500" dirty="0"/>
              <a:t>Hérode et sa femme Hérodias (Marc 6, 17)</a:t>
            </a:r>
          </a:p>
          <a:p>
            <a:pPr marL="0" indent="0">
              <a:buNone/>
            </a:pPr>
            <a:endParaRPr lang="fr-BE" sz="3500" dirty="0"/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23561826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AA86C-8BAA-D3BE-FA43-4FE34853B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318430-AA43-E371-19E5-A6A153D4A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1A4454-FA31-2C8B-15B0-3EB04E120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  <a:p>
            <a:pPr>
              <a:buFontTx/>
              <a:buChar char="-"/>
            </a:pPr>
            <a:r>
              <a:rPr lang="fr-FR" sz="3500" dirty="0"/>
              <a:t>Deux personnages </a:t>
            </a:r>
            <a:r>
              <a:rPr lang="nl-BE" sz="3500" dirty="0"/>
              <a:t>qui sont présentés avec des ressemblances parce qu’ils font la même chose</a:t>
            </a:r>
          </a:p>
          <a:p>
            <a:pPr marL="0" indent="0" algn="just">
              <a:buNone/>
            </a:pPr>
            <a:r>
              <a:rPr lang="fr-BE" sz="3500" dirty="0"/>
              <a:t>Jésus caractérisé comme « Christ » par Pierre / Pierre caractérisé comme Satan par Jésus (Marc 8)</a:t>
            </a:r>
          </a:p>
          <a:p>
            <a:pPr marL="0" indent="0" algn="just">
              <a:buNone/>
            </a:pPr>
            <a:r>
              <a:rPr lang="fr-BE" sz="3500" dirty="0"/>
              <a:t>Pierre interrogé sur son identité / Jésus interrogé sur son identité (Marc 14)</a:t>
            </a:r>
          </a:p>
          <a:p>
            <a:pPr marL="0" indent="0">
              <a:buNone/>
            </a:pPr>
            <a:endParaRPr lang="fr-BE" sz="3500" dirty="0"/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3201062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18883B-7A9D-8EC3-B2CB-C87D72937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869F1-5BD6-9941-DC05-7CFC1F42F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1) Les redoublements dans l’</a:t>
            </a:r>
            <a:r>
              <a:rPr lang="fr-FR" i="1" dirty="0"/>
              <a:t>Évangile selon Marc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348ED5-F933-51AF-4088-2837929E1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500" dirty="0"/>
              <a:t>b) Des redoublements narratifs</a:t>
            </a:r>
          </a:p>
          <a:p>
            <a:pPr>
              <a:buFontTx/>
              <a:buChar char="-"/>
            </a:pPr>
            <a:r>
              <a:rPr lang="fr-FR" sz="3500" dirty="0"/>
              <a:t>Deux personnages </a:t>
            </a:r>
            <a:r>
              <a:rPr lang="nl-BE" sz="3500" dirty="0"/>
              <a:t>qui sont présentés avec des ressemblances parce qu’ils font la même chose</a:t>
            </a:r>
          </a:p>
          <a:p>
            <a:pPr marL="0" indent="0" algn="just">
              <a:buNone/>
            </a:pPr>
            <a:r>
              <a:rPr lang="fr-BE" sz="3500" dirty="0"/>
              <a:t>« Bartimée le fils de Timée » appelle Jésus « fils de David » et « jette son vêtement » (Marc 10, 50) // les « vêtements » de Jésus sont tirés au sort (15, 24)</a:t>
            </a:r>
          </a:p>
          <a:p>
            <a:pPr marL="0" indent="0">
              <a:buNone/>
            </a:pPr>
            <a:endParaRPr lang="fr-BE" sz="3500" dirty="0"/>
          </a:p>
          <a:p>
            <a:pPr marL="0" indent="0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22345205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5460C9-A54F-16E6-D956-05797B065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fr-FR" dirty="0"/>
              <a:t>2) Les redoublements dans </a:t>
            </a:r>
            <a:r>
              <a:rPr lang="fr-BE" dirty="0"/>
              <a:t>le cycle de la vie du Christ de la chapelle des Scrovegni et dans l’Italien 115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B4A98D-57D2-B7B8-8E3C-06DD41636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500" dirty="0"/>
              <a:t>a) Des redoublements dans la représentation des différentes figures et paysages</a:t>
            </a:r>
          </a:p>
        </p:txBody>
      </p:sp>
    </p:spTree>
    <p:extLst>
      <p:ext uri="{BB962C8B-B14F-4D97-AF65-F5344CB8AC3E}">
        <p14:creationId xmlns:p14="http://schemas.microsoft.com/office/powerpoint/2010/main" val="10222656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41E45625-6065-4C0B-16ED-05BA8AD3D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4232" y="0"/>
            <a:ext cx="1573963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49" name="Image 16" descr="Une image contenant peinture, habits, art, cadre photo&#10;&#10;Le contenu généré par l’IA peut être incorrect.">
            <a:extLst>
              <a:ext uri="{FF2B5EF4-FFF2-40B4-BE49-F238E27FC236}">
                <a16:creationId xmlns:a16="http://schemas.microsoft.com/office/drawing/2014/main" id="{40C3E7E2-D980-6FB0-3883-517E6EAE0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231" y="0"/>
            <a:ext cx="7443537" cy="688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8856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ECDBE7F-F0F5-B34C-C814-8FD9DCBDE7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1747" y="0"/>
            <a:ext cx="2681705" cy="7036956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783B450-4D26-098F-E929-4287FEB5D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056" y="0"/>
            <a:ext cx="3686343" cy="674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126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B9A5FE9-2BD0-046B-D2CA-00E41335D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1305" y="0"/>
            <a:ext cx="150612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073" name="Image 30" descr="Kiss of Judas by Giotto">
            <a:extLst>
              <a:ext uri="{FF2B5EF4-FFF2-40B4-BE49-F238E27FC236}">
                <a16:creationId xmlns:a16="http://schemas.microsoft.com/office/drawing/2014/main" id="{45D3AAE0-19BA-DC1D-F889-FDE174133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06" y="1"/>
            <a:ext cx="7122694" cy="695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8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F732A-7331-BE23-B3E1-43F298728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A02DF5F7-2DCC-CCFB-B48E-4550711040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854" y="415637"/>
            <a:ext cx="10924310" cy="5631872"/>
          </a:xfrm>
        </p:spPr>
        <p:txBody>
          <a:bodyPr>
            <a:normAutofit/>
          </a:bodyPr>
          <a:lstStyle/>
          <a:p>
            <a:r>
              <a:rPr lang="fr-FR" sz="5000" dirty="0"/>
              <a:t>Redoublement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5614A3C-2AD9-A850-57C0-222F45119B4D}"/>
              </a:ext>
            </a:extLst>
          </p:cNvPr>
          <p:cNvSpPr txBox="1"/>
          <p:nvPr/>
        </p:nvSpPr>
        <p:spPr>
          <a:xfrm>
            <a:off x="1953491" y="2169886"/>
            <a:ext cx="48629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Action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F39D241-FA16-4834-97D3-09E8BDAAC96F}"/>
              </a:ext>
            </a:extLst>
          </p:cNvPr>
          <p:cNvSpPr txBox="1"/>
          <p:nvPr/>
        </p:nvSpPr>
        <p:spPr>
          <a:xfrm>
            <a:off x="7398327" y="2268913"/>
            <a:ext cx="3719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Résultat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A75F39E-BF25-B4E2-871B-5C8458B72530}"/>
              </a:ext>
            </a:extLst>
          </p:cNvPr>
          <p:cNvSpPr txBox="1"/>
          <p:nvPr/>
        </p:nvSpPr>
        <p:spPr>
          <a:xfrm>
            <a:off x="491837" y="3903285"/>
            <a:ext cx="239683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rendre double</a:t>
            </a:r>
          </a:p>
        </p:txBody>
      </p:sp>
    </p:spTree>
    <p:extLst>
      <p:ext uri="{BB962C8B-B14F-4D97-AF65-F5344CB8AC3E}">
        <p14:creationId xmlns:p14="http://schemas.microsoft.com/office/powerpoint/2010/main" val="22821912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139B418-ECA4-0A81-8735-D42C1A4544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5855" y="0"/>
            <a:ext cx="3582733" cy="690853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096F1EE-A399-1CFB-F275-C3E61DA42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545" y="-1"/>
            <a:ext cx="2515602" cy="689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262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DA380-2538-9132-DB9B-C37A47062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9E8013-A3DF-33AF-5A8A-629D65A4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fr-FR" dirty="0"/>
              <a:t>2) Les redoublements dans </a:t>
            </a:r>
            <a:r>
              <a:rPr lang="fr-BE" dirty="0"/>
              <a:t>le cycle de la vie du Christ de la chapelle des Scrovegni et dans l’Italien 115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B97271-167A-61FD-4352-6D2A19D10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fr-FR" sz="3500" dirty="0"/>
              <a:t>a) Des redoublements dans la représentation des différentes figures et paysages</a:t>
            </a:r>
          </a:p>
          <a:p>
            <a:pPr marL="514350" indent="-514350" algn="just">
              <a:buAutoNum type="alphaLcParenR"/>
            </a:pPr>
            <a:endParaRPr lang="fr-FR" sz="3500" dirty="0"/>
          </a:p>
          <a:p>
            <a:pPr marL="0" indent="0" algn="just">
              <a:buNone/>
            </a:pPr>
            <a:r>
              <a:rPr lang="fr-FR" sz="3500" dirty="0"/>
              <a:t>Italien 115</a:t>
            </a:r>
          </a:p>
          <a:p>
            <a:pPr marL="0" indent="0" algn="just">
              <a:buNone/>
            </a:pPr>
            <a:r>
              <a:rPr lang="fr-FR" sz="3500" dirty="0"/>
              <a:t>Johannes de </a:t>
            </a:r>
            <a:r>
              <a:rPr lang="fr-FR" sz="3500" dirty="0" err="1"/>
              <a:t>Caulibus</a:t>
            </a:r>
            <a:r>
              <a:rPr lang="fr-FR" sz="3500" dirty="0"/>
              <a:t>, </a:t>
            </a:r>
            <a:r>
              <a:rPr lang="fr-FR" sz="3500" i="1" dirty="0" err="1"/>
              <a:t>Meditatione</a:t>
            </a:r>
            <a:r>
              <a:rPr lang="fr-FR" sz="3500" i="1" dirty="0"/>
              <a:t> de la </a:t>
            </a:r>
            <a:r>
              <a:rPr lang="fr-FR" sz="3500" i="1" dirty="0" err="1"/>
              <a:t>uita</a:t>
            </a:r>
            <a:r>
              <a:rPr lang="fr-FR" sz="3500" i="1" dirty="0"/>
              <a:t> </a:t>
            </a:r>
            <a:r>
              <a:rPr lang="fr-FR" sz="3500" i="1" dirty="0" err="1"/>
              <a:t>del</a:t>
            </a:r>
            <a:r>
              <a:rPr lang="fr-FR" sz="3500" i="1" dirty="0"/>
              <a:t> nostro </a:t>
            </a:r>
            <a:r>
              <a:rPr lang="fr-FR" sz="3500" i="1" dirty="0" err="1"/>
              <a:t>Signore</a:t>
            </a:r>
            <a:r>
              <a:rPr lang="fr-FR" sz="3500" i="1" dirty="0"/>
              <a:t> </a:t>
            </a:r>
            <a:r>
              <a:rPr lang="fr-FR" sz="3500" i="1" dirty="0" err="1"/>
              <a:t>Ihesu</a:t>
            </a:r>
            <a:r>
              <a:rPr lang="fr-FR" sz="3500" i="1" dirty="0"/>
              <a:t> Christo</a:t>
            </a:r>
          </a:p>
          <a:p>
            <a:pPr marL="0" indent="0" algn="just">
              <a:buNone/>
            </a:pPr>
            <a:r>
              <a:rPr lang="fr-FR" sz="3500" dirty="0"/>
              <a:t>Second quart du XIVe siècle</a:t>
            </a:r>
          </a:p>
          <a:p>
            <a:pPr marL="0" indent="0" algn="just">
              <a:buNone/>
            </a:pPr>
            <a:r>
              <a:rPr lang="fr-FR" sz="3500" dirty="0"/>
              <a:t>297 images présentes ou prévues dont 193 exécutées et 113 en couleurs</a:t>
            </a:r>
          </a:p>
        </p:txBody>
      </p:sp>
    </p:spTree>
    <p:extLst>
      <p:ext uri="{BB962C8B-B14F-4D97-AF65-F5344CB8AC3E}">
        <p14:creationId xmlns:p14="http://schemas.microsoft.com/office/powerpoint/2010/main" val="24651243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877803-12FF-9A86-0E73-7D633832F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05" y="1263483"/>
            <a:ext cx="1375611" cy="1325563"/>
          </a:xfrm>
        </p:spPr>
        <p:txBody>
          <a:bodyPr>
            <a:normAutofit fontScale="90000"/>
          </a:bodyPr>
          <a:lstStyle/>
          <a:p>
            <a:r>
              <a:rPr lang="fr-FR" dirty="0"/>
              <a:t>Folio 74 recto</a:t>
            </a:r>
          </a:p>
        </p:txBody>
      </p:sp>
      <p:pic>
        <p:nvPicPr>
          <p:cNvPr id="4" name="Espace réservé du contenu 3" descr="Une image contenant dessin, croquis, papier, livre&#10;&#10;Le contenu généré par l’IA peut être incorrect.">
            <a:extLst>
              <a:ext uri="{FF2B5EF4-FFF2-40B4-BE49-F238E27FC236}">
                <a16:creationId xmlns:a16="http://schemas.microsoft.com/office/drawing/2014/main" id="{13785EBE-BEB9-D6EE-18B7-DBDD51F3B7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420" y="0"/>
            <a:ext cx="5053263" cy="69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34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CC52D-094F-0687-FBD6-7EBB5B844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1039F4-94F3-DE49-5537-60D38C6AF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05" y="2543327"/>
            <a:ext cx="1375611" cy="45719"/>
          </a:xfrm>
        </p:spPr>
        <p:txBody>
          <a:bodyPr>
            <a:normAutofit fontScale="90000"/>
          </a:bodyPr>
          <a:lstStyle/>
          <a:p>
            <a:r>
              <a:rPr lang="fr-FR" dirty="0"/>
              <a:t>Folio 74 recto</a:t>
            </a:r>
          </a:p>
        </p:txBody>
      </p:sp>
      <p:pic>
        <p:nvPicPr>
          <p:cNvPr id="4" name="Espace réservé du contenu 3" descr="Une image contenant dessin, croquis, papier, livre&#10;&#10;Le contenu généré par l’IA peut être incorrect.">
            <a:extLst>
              <a:ext uri="{FF2B5EF4-FFF2-40B4-BE49-F238E27FC236}">
                <a16:creationId xmlns:a16="http://schemas.microsoft.com/office/drawing/2014/main" id="{F2381902-1041-3AE5-490E-CC18519248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420" y="0"/>
            <a:ext cx="5053263" cy="6925589"/>
          </a:xfrm>
          <a:prstGeom prst="rect">
            <a:avLst/>
          </a:prstGeom>
        </p:spPr>
      </p:pic>
      <p:pic>
        <p:nvPicPr>
          <p:cNvPr id="3" name="Image 2" descr="Une image contenant croquis, illustration, art, dessin&#10;&#10;Le contenu généré par l’IA peut être incorrect.">
            <a:extLst>
              <a:ext uri="{FF2B5EF4-FFF2-40B4-BE49-F238E27FC236}">
                <a16:creationId xmlns:a16="http://schemas.microsoft.com/office/drawing/2014/main" id="{9989A401-1DBF-0CDA-4900-51F8603BDF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492" y="42195"/>
            <a:ext cx="5053263" cy="456180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257B1A0-1801-E867-F23C-937BD90BD255}"/>
              </a:ext>
            </a:extLst>
          </p:cNvPr>
          <p:cNvSpPr txBox="1"/>
          <p:nvPr/>
        </p:nvSpPr>
        <p:spPr>
          <a:xfrm>
            <a:off x="7796462" y="5181600"/>
            <a:ext cx="36500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Folio 112 verso</a:t>
            </a:r>
          </a:p>
        </p:txBody>
      </p:sp>
    </p:spTree>
    <p:extLst>
      <p:ext uri="{BB962C8B-B14F-4D97-AF65-F5344CB8AC3E}">
        <p14:creationId xmlns:p14="http://schemas.microsoft.com/office/powerpoint/2010/main" val="15946920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08E4B-E4C6-8E39-4DCE-6F37AED7D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A1A80F-8BB7-9BC0-DC82-9DA678801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fr-FR" dirty="0"/>
              <a:t>2) Les redoublements dans </a:t>
            </a:r>
            <a:r>
              <a:rPr lang="fr-BE" dirty="0"/>
              <a:t>le cycle de la vie du Christ de la chapelle des Scrovegni et dans l’Italien 115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7E09E0-62D0-0B71-A4FF-ED32774F7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500" dirty="0"/>
              <a:t>b) Des redoublements dans la disposition des personnages et la spatialité</a:t>
            </a:r>
          </a:p>
          <a:p>
            <a:pPr marL="0" indent="0" algn="just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40639700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88AC1B-DB27-1957-FBE0-C8531FDC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CBA864-994C-03A2-4E1E-0AB990969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8737" y="5072165"/>
            <a:ext cx="4215062" cy="110479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Image 3" descr="Une image contenant dessin, croquis, art&#10;&#10;Le contenu généré par l’IA peut être incorrect.">
            <a:extLst>
              <a:ext uri="{FF2B5EF4-FFF2-40B4-BE49-F238E27FC236}">
                <a16:creationId xmlns:a16="http://schemas.microsoft.com/office/drawing/2014/main" id="{7F5753AE-7BAA-9A22-1EDF-60BE49A566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190" y="-27000"/>
            <a:ext cx="5532241" cy="6912000"/>
          </a:xfrm>
          <a:prstGeom prst="rect">
            <a:avLst/>
          </a:prstGeom>
        </p:spPr>
      </p:pic>
      <p:pic>
        <p:nvPicPr>
          <p:cNvPr id="5" name="Image 4" descr="Une image contenant croquis, illustration, art, dessin&#10;&#10;Le contenu généré par l’IA peut être incorrect.">
            <a:extLst>
              <a:ext uri="{FF2B5EF4-FFF2-40B4-BE49-F238E27FC236}">
                <a16:creationId xmlns:a16="http://schemas.microsoft.com/office/drawing/2014/main" id="{41E79E6E-4E3C-9B12-8983-13A3A5597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5646821" cy="470704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64269E7-7A59-3DF4-3025-0721997518DE}"/>
              </a:ext>
            </a:extLst>
          </p:cNvPr>
          <p:cNvSpPr txBox="1"/>
          <p:nvPr/>
        </p:nvSpPr>
        <p:spPr>
          <a:xfrm>
            <a:off x="529389" y="5347565"/>
            <a:ext cx="45880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Folios 91 verso et 92 verso</a:t>
            </a:r>
          </a:p>
        </p:txBody>
      </p:sp>
    </p:spTree>
    <p:extLst>
      <p:ext uri="{BB962C8B-B14F-4D97-AF65-F5344CB8AC3E}">
        <p14:creationId xmlns:p14="http://schemas.microsoft.com/office/powerpoint/2010/main" val="10869072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36DC1-262B-0209-3B05-9510E11B8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8DB5C5-F061-2CF5-2202-B35EB6E7A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fr-FR" dirty="0"/>
              <a:t>2) Les redoublements dans </a:t>
            </a:r>
            <a:r>
              <a:rPr lang="fr-BE" dirty="0"/>
              <a:t>le cycle de la vie du Christ de la chapelle des Scrovegni et dans l’Italien 115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38BAA7-28F1-CCA2-7CD1-AA786EEB1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500" dirty="0"/>
              <a:t>c) Des redoublements dans la disposition des personnages et la spatialité au sein d’une série d’images</a:t>
            </a:r>
          </a:p>
          <a:p>
            <a:pPr marL="0" indent="0" algn="just">
              <a:buNone/>
            </a:pPr>
            <a:endParaRPr lang="fr-FR" sz="3500" dirty="0"/>
          </a:p>
        </p:txBody>
      </p:sp>
    </p:spTree>
    <p:extLst>
      <p:ext uri="{BB962C8B-B14F-4D97-AF65-F5344CB8AC3E}">
        <p14:creationId xmlns:p14="http://schemas.microsoft.com/office/powerpoint/2010/main" val="3734039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D5B45B8-BCCD-3053-6DC9-B3183DDCBD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5730" y="-92210"/>
            <a:ext cx="5656521" cy="6994896"/>
          </a:xfrm>
        </p:spPr>
      </p:pic>
    </p:spTree>
    <p:extLst>
      <p:ext uri="{BB962C8B-B14F-4D97-AF65-F5344CB8AC3E}">
        <p14:creationId xmlns:p14="http://schemas.microsoft.com/office/powerpoint/2010/main" val="13017778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062FF71-4456-1EFD-AA56-C418830BBF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5731" y="-70043"/>
            <a:ext cx="5720316" cy="7035480"/>
          </a:xfrm>
        </p:spPr>
      </p:pic>
    </p:spTree>
    <p:extLst>
      <p:ext uri="{BB962C8B-B14F-4D97-AF65-F5344CB8AC3E}">
        <p14:creationId xmlns:p14="http://schemas.microsoft.com/office/powerpoint/2010/main" val="18784088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CFFC8A-02C1-0A28-BE33-7196C6049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4758" y="1896213"/>
            <a:ext cx="10515600" cy="1325563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69F3200-8F0C-84AE-C5DE-D200AD5FFC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5182" y="0"/>
            <a:ext cx="5052624" cy="6918020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67CA1DF-321E-AB0E-AD0A-160E216FF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052625" cy="6858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6C01F4F-08C9-5CC9-BACD-8EC28FF698FD}"/>
              </a:ext>
            </a:extLst>
          </p:cNvPr>
          <p:cNvSpPr txBox="1"/>
          <p:nvPr/>
        </p:nvSpPr>
        <p:spPr>
          <a:xfrm>
            <a:off x="10515600" y="2575445"/>
            <a:ext cx="1297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Folios 98 v et 99e</a:t>
            </a:r>
          </a:p>
        </p:txBody>
      </p:sp>
    </p:spTree>
    <p:extLst>
      <p:ext uri="{BB962C8B-B14F-4D97-AF65-F5344CB8AC3E}">
        <p14:creationId xmlns:p14="http://schemas.microsoft.com/office/powerpoint/2010/main" val="3761503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CEE7A-BB67-0C2E-A690-DF3B04DD4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1C25CE04-4BD9-91AC-0AB6-A86056CE8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854" y="415637"/>
            <a:ext cx="10924310" cy="5631872"/>
          </a:xfrm>
        </p:spPr>
        <p:txBody>
          <a:bodyPr>
            <a:normAutofit/>
          </a:bodyPr>
          <a:lstStyle/>
          <a:p>
            <a:r>
              <a:rPr lang="fr-FR" sz="5000" dirty="0"/>
              <a:t>Redoublement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97A5785-DA77-93C3-341B-78C6797E3C4A}"/>
              </a:ext>
            </a:extLst>
          </p:cNvPr>
          <p:cNvSpPr txBox="1"/>
          <p:nvPr/>
        </p:nvSpPr>
        <p:spPr>
          <a:xfrm>
            <a:off x="1953491" y="2169886"/>
            <a:ext cx="48629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Action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F56CBB5-D66C-96F0-CDE6-CC31CFC825C4}"/>
              </a:ext>
            </a:extLst>
          </p:cNvPr>
          <p:cNvSpPr txBox="1"/>
          <p:nvPr/>
        </p:nvSpPr>
        <p:spPr>
          <a:xfrm>
            <a:off x="7398327" y="2268913"/>
            <a:ext cx="3719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Résultat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7261D9A-4CAE-07C2-9B68-48DD5C3D7CCA}"/>
              </a:ext>
            </a:extLst>
          </p:cNvPr>
          <p:cNvSpPr txBox="1"/>
          <p:nvPr/>
        </p:nvSpPr>
        <p:spPr>
          <a:xfrm>
            <a:off x="491837" y="3903285"/>
            <a:ext cx="239683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rendre double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A71C76-F65F-9C7A-08DD-8F1E2A614ADF}"/>
              </a:ext>
            </a:extLst>
          </p:cNvPr>
          <p:cNvSpPr txBox="1"/>
          <p:nvPr/>
        </p:nvSpPr>
        <p:spPr>
          <a:xfrm>
            <a:off x="2635829" y="3929497"/>
            <a:ext cx="30376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répéter une deuxième fois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61213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18906F-E57B-9EC8-8DE8-82A5BB8EB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FCEF475-2A24-F993-C1FC-51C82609DC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797"/>
            <a:ext cx="12192000" cy="4526987"/>
          </a:xfrm>
        </p:spPr>
      </p:pic>
    </p:spTree>
    <p:extLst>
      <p:ext uri="{BB962C8B-B14F-4D97-AF65-F5344CB8AC3E}">
        <p14:creationId xmlns:p14="http://schemas.microsoft.com/office/powerpoint/2010/main" val="28976119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E00642-332A-C50A-8A44-A115EE1F5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766D9E1-BDD1-D439-54BB-CFC48FC2A2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05302"/>
            <a:ext cx="12192000" cy="4447396"/>
          </a:xfrm>
        </p:spPr>
      </p:pic>
    </p:spTree>
    <p:extLst>
      <p:ext uri="{BB962C8B-B14F-4D97-AF65-F5344CB8AC3E}">
        <p14:creationId xmlns:p14="http://schemas.microsoft.com/office/powerpoint/2010/main" val="14372020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F3E1B-B613-72D5-1EFB-DD4254EF79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906F2E3-2E2B-436C-425A-F46D826C7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4232" y="0"/>
            <a:ext cx="1573963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49" name="Image 16" descr="Une image contenant peinture, habits, art, cadre photo&#10;&#10;Le contenu généré par l’IA peut être incorrect.">
            <a:extLst>
              <a:ext uri="{FF2B5EF4-FFF2-40B4-BE49-F238E27FC236}">
                <a16:creationId xmlns:a16="http://schemas.microsoft.com/office/drawing/2014/main" id="{3C049161-ECB3-16B4-7D49-A9FCA9F29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231" y="0"/>
            <a:ext cx="7443537" cy="688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1958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490F74C-03D7-7371-2D25-A6D55AC6A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799" y="-1"/>
            <a:ext cx="156717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123" name="Image 14" descr="Une image contenant peinture, art, habits, Arts visuels&#10;&#10;Le contenu généré par l’IA peut être incorrect.">
            <a:extLst>
              <a:ext uri="{FF2B5EF4-FFF2-40B4-BE49-F238E27FC236}">
                <a16:creationId xmlns:a16="http://schemas.microsoft.com/office/drawing/2014/main" id="{C8A85BF7-E75C-2F43-77E0-4B73554F5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9" y="0"/>
            <a:ext cx="7411453" cy="68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2356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DEAEFA2-F2FF-2C75-2FB7-2A92DF8819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0598" y="0"/>
            <a:ext cx="2177829" cy="696219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B77DB3C-21AA-371C-D266-8AF6A5AD4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824" y="0"/>
            <a:ext cx="2840902" cy="692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214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E42907-305F-C21F-35BD-910BD58D3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3E474A-F9FD-A199-2C9C-51FCCF245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Roland </a:t>
            </a:r>
            <a:r>
              <a:rPr lang="fr-FR" sz="4000" dirty="0" err="1"/>
              <a:t>Meynet</a:t>
            </a:r>
            <a:r>
              <a:rPr lang="fr-FR" sz="4000" dirty="0"/>
              <a:t> : la rhétorique sémitique </a:t>
            </a:r>
          </a:p>
          <a:p>
            <a:pPr marL="0" indent="0">
              <a:buNone/>
            </a:pP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6405439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B3A59-E2F0-EADB-C736-E328653C2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6CCD49-27EE-4456-1621-A474792FB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874054-203C-0292-6665-B2DADF355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Roland </a:t>
            </a:r>
            <a:r>
              <a:rPr lang="fr-FR" sz="4000" dirty="0" err="1"/>
              <a:t>Meynet</a:t>
            </a:r>
            <a:r>
              <a:rPr lang="fr-FR" sz="4000" dirty="0"/>
              <a:t> : la rhétorique sémitique 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/>
              <a:t>Narratologie : le lecteur, la lectrice invitée à trouver des modèles de suivance parmi celles et suivent le Christ -&gt; le lecteur, la lectrice doit devenir un double du Christ</a:t>
            </a:r>
          </a:p>
        </p:txBody>
      </p:sp>
    </p:spTree>
    <p:extLst>
      <p:ext uri="{BB962C8B-B14F-4D97-AF65-F5344CB8AC3E}">
        <p14:creationId xmlns:p14="http://schemas.microsoft.com/office/powerpoint/2010/main" val="26147403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CC8B7-205D-CC9F-C072-68C2E56FD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80A8FC-7F3E-9967-E122-1EBC9004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1C1C07-7ED7-FA92-1A0F-6AFF1F8D7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4000" dirty="0"/>
              <a:t>Roland </a:t>
            </a:r>
            <a:r>
              <a:rPr lang="fr-FR" sz="4000" dirty="0" err="1"/>
              <a:t>Meynet</a:t>
            </a:r>
            <a:r>
              <a:rPr lang="fr-FR" sz="4000" dirty="0"/>
              <a:t> : la rhétorique sémitique 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/>
              <a:t>Narratologie : le lecteur, la lectrice invitée à trouver des modèles de suivance parmi celles et suivent le Christ -&gt; le lecteur, la lectrice doit devenir un double du Christ</a:t>
            </a:r>
          </a:p>
          <a:p>
            <a:pPr marL="0" indent="0" algn="just">
              <a:buNone/>
            </a:pPr>
            <a:r>
              <a:rPr lang="fr-FR" sz="4000" dirty="0"/>
              <a:t>Marc 8, 34 : «  Quiconque veut venir après moi, qu'il renonce à lui-même, qu'il se charge de sa croix, et qu'il me suive. »</a:t>
            </a:r>
          </a:p>
        </p:txBody>
      </p:sp>
    </p:spTree>
    <p:extLst>
      <p:ext uri="{BB962C8B-B14F-4D97-AF65-F5344CB8AC3E}">
        <p14:creationId xmlns:p14="http://schemas.microsoft.com/office/powerpoint/2010/main" val="7720355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D2EC30-9B34-89E5-A43A-76C68A6B6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C678B3-382C-E325-CFEA-8A497A319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ACA7EF-F33C-5BF4-E273-C9926313E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a) Un redoublement ritournelle </a:t>
            </a:r>
          </a:p>
        </p:txBody>
      </p:sp>
    </p:spTree>
    <p:extLst>
      <p:ext uri="{BB962C8B-B14F-4D97-AF65-F5344CB8AC3E}">
        <p14:creationId xmlns:p14="http://schemas.microsoft.com/office/powerpoint/2010/main" val="10576941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626AC-51D2-1451-F4E5-F9DD14943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A1FA09-E871-DF6F-36A3-3616491E2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324D5F-7B60-9600-817D-3BD1C5B9D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lphaLcParenR"/>
            </a:pPr>
            <a:r>
              <a:rPr lang="fr-FR" sz="4000" dirty="0"/>
              <a:t>Un redoublement ritournelle </a:t>
            </a:r>
          </a:p>
          <a:p>
            <a:pPr marL="742950" indent="-742950">
              <a:buAutoNum type="alphaLcParenR"/>
            </a:pPr>
            <a:endParaRPr lang="fr-FR" sz="4000" dirty="0"/>
          </a:p>
          <a:p>
            <a:pPr marL="0" indent="0">
              <a:buNone/>
            </a:pPr>
            <a:r>
              <a:rPr lang="fr-FR" sz="4000" dirty="0"/>
              <a:t>Gilles Deleuze et Félix Guattari, </a:t>
            </a:r>
            <a:r>
              <a:rPr lang="fr-FR" sz="4000" i="1" dirty="0"/>
              <a:t>Mille plateaux</a:t>
            </a:r>
            <a:r>
              <a:rPr lang="fr-FR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8925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7FA97-DA1A-9885-D9AC-7F4F1888B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B4401E50-FB30-104C-F71B-E77CCE999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854" y="415637"/>
            <a:ext cx="10924310" cy="5631872"/>
          </a:xfrm>
        </p:spPr>
        <p:txBody>
          <a:bodyPr>
            <a:normAutofit/>
          </a:bodyPr>
          <a:lstStyle/>
          <a:p>
            <a:r>
              <a:rPr lang="fr-FR" sz="5000" dirty="0"/>
              <a:t>Redoublement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BA4ABE7-8DF7-5DD2-84A4-62497FE90F32}"/>
              </a:ext>
            </a:extLst>
          </p:cNvPr>
          <p:cNvSpPr txBox="1"/>
          <p:nvPr/>
        </p:nvSpPr>
        <p:spPr>
          <a:xfrm>
            <a:off x="1953491" y="2169886"/>
            <a:ext cx="48629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Action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B2A5F1E-A3FB-B2CB-757A-1AF9B157488D}"/>
              </a:ext>
            </a:extLst>
          </p:cNvPr>
          <p:cNvSpPr txBox="1"/>
          <p:nvPr/>
        </p:nvSpPr>
        <p:spPr>
          <a:xfrm>
            <a:off x="7398327" y="2268913"/>
            <a:ext cx="3719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Résultat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AD930D9-58EB-443C-02A1-15808D1EE0A8}"/>
              </a:ext>
            </a:extLst>
          </p:cNvPr>
          <p:cNvSpPr txBox="1"/>
          <p:nvPr/>
        </p:nvSpPr>
        <p:spPr>
          <a:xfrm>
            <a:off x="491837" y="3903285"/>
            <a:ext cx="239683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rendre double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360B1B9-B5D7-17B6-0624-0E6C9CC8C937}"/>
              </a:ext>
            </a:extLst>
          </p:cNvPr>
          <p:cNvSpPr txBox="1"/>
          <p:nvPr/>
        </p:nvSpPr>
        <p:spPr>
          <a:xfrm>
            <a:off x="2635829" y="3929497"/>
            <a:ext cx="30376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répéter une deuxième fois</a:t>
            </a:r>
          </a:p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17C5E9D-273D-D214-3DDC-BDB54BCCF352}"/>
              </a:ext>
            </a:extLst>
          </p:cNvPr>
          <p:cNvSpPr txBox="1"/>
          <p:nvPr/>
        </p:nvSpPr>
        <p:spPr>
          <a:xfrm>
            <a:off x="5763490" y="3425303"/>
            <a:ext cx="326967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reprendre avec plus de force et d’intensité</a:t>
            </a:r>
          </a:p>
        </p:txBody>
      </p:sp>
    </p:spTree>
    <p:extLst>
      <p:ext uri="{BB962C8B-B14F-4D97-AF65-F5344CB8AC3E}">
        <p14:creationId xmlns:p14="http://schemas.microsoft.com/office/powerpoint/2010/main" val="39905337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B16AB-CBBF-92DB-C306-81ED65E20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09B86D-9BA3-7013-620E-EF236FBB2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E46AB5-41A9-EEE0-6F26-7412ACE19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lphaLcParenR"/>
            </a:pPr>
            <a:r>
              <a:rPr lang="fr-FR" sz="4000" dirty="0"/>
              <a:t>Un redoublement ritournelle </a:t>
            </a:r>
          </a:p>
          <a:p>
            <a:pPr marL="742950" indent="-742950">
              <a:buAutoNum type="alphaLcParenR"/>
            </a:pPr>
            <a:endParaRPr lang="fr-FR" sz="4000" dirty="0"/>
          </a:p>
          <a:p>
            <a:pPr marL="0" indent="0">
              <a:buNone/>
            </a:pPr>
            <a:r>
              <a:rPr lang="fr-FR" sz="4000" dirty="0"/>
              <a:t>Gilles Deleuze et Félix Guattari, </a:t>
            </a:r>
            <a:r>
              <a:rPr lang="fr-FR" sz="4000" i="1" dirty="0"/>
              <a:t>Mille plateaux</a:t>
            </a:r>
          </a:p>
          <a:p>
            <a:pPr marL="0" indent="0">
              <a:buNone/>
            </a:pPr>
            <a:endParaRPr lang="fr-FR" sz="4000" i="1" dirty="0"/>
          </a:p>
          <a:p>
            <a:pPr marL="0" indent="0">
              <a:buNone/>
            </a:pPr>
            <a:r>
              <a:rPr lang="fr-FR" sz="4000" dirty="0"/>
              <a:t>Le redoublement comme épiphénomène d’un fonctionnement en série.  </a:t>
            </a:r>
          </a:p>
        </p:txBody>
      </p:sp>
    </p:spTree>
    <p:extLst>
      <p:ext uri="{BB962C8B-B14F-4D97-AF65-F5344CB8AC3E}">
        <p14:creationId xmlns:p14="http://schemas.microsoft.com/office/powerpoint/2010/main" val="169337321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B27B0-0E88-4118-88F6-E1F301C248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D860D4-7FB9-61F5-0DC0-1356AE9DB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5AED8F-D433-8D97-D764-A057C9C4A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AutoNum type="alphaLcParenR"/>
            </a:pPr>
            <a:r>
              <a:rPr lang="fr-FR" sz="4000" dirty="0"/>
              <a:t>Un redoublement ritournelle 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FR" sz="4000" dirty="0"/>
              <a:t>Dans l’</a:t>
            </a:r>
            <a:r>
              <a:rPr lang="fr-FR" sz="4000" i="1" dirty="0"/>
              <a:t>Évangile selon Marc</a:t>
            </a:r>
            <a:r>
              <a:rPr lang="fr-FR" sz="4000" dirty="0"/>
              <a:t>, également fonctionnement par trois </a:t>
            </a:r>
          </a:p>
          <a:p>
            <a:pPr algn="just">
              <a:buFontTx/>
              <a:buChar char="-"/>
            </a:pPr>
            <a:r>
              <a:rPr lang="fr-FR" sz="4000" dirty="0"/>
              <a:t>Pierre, Jacques et Jean témoins de la transfiguration puis à Gethsémani</a:t>
            </a:r>
          </a:p>
          <a:p>
            <a:pPr algn="just">
              <a:buFontTx/>
              <a:buChar char="-"/>
            </a:pPr>
            <a:r>
              <a:rPr lang="fr-FR" sz="4000" dirty="0"/>
              <a:t> trois annonces de la Passion et de la Résurrection</a:t>
            </a:r>
          </a:p>
        </p:txBody>
      </p:sp>
    </p:spTree>
    <p:extLst>
      <p:ext uri="{BB962C8B-B14F-4D97-AF65-F5344CB8AC3E}">
        <p14:creationId xmlns:p14="http://schemas.microsoft.com/office/powerpoint/2010/main" val="296132864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5BD5D-FCA7-A385-BA1F-21C106E42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13C470-2F02-FEE3-46D6-28451E1AC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3A14B8-381A-CFFC-2ACD-43D255F93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lphaLcParenR"/>
            </a:pPr>
            <a:r>
              <a:rPr lang="fr-FR" sz="4000" dirty="0"/>
              <a:t>Un redoublement ritournelle 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FR" sz="4000" dirty="0"/>
              <a:t>Dans l’</a:t>
            </a:r>
            <a:r>
              <a:rPr lang="fr-FR" sz="4000" i="1" dirty="0"/>
              <a:t>Évangile selon Marc</a:t>
            </a:r>
            <a:r>
              <a:rPr lang="fr-FR" sz="4000" dirty="0"/>
              <a:t>, également fonctionnement par liste</a:t>
            </a:r>
          </a:p>
          <a:p>
            <a:pPr marL="0" indent="0" algn="just">
              <a:buNone/>
            </a:pP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76120016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6834E-4D4C-E71F-F5D3-1A25E944F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615F15-FA98-34EF-FCBC-2648B0B44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1D556C-56AB-7332-5454-7CE226614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742950" indent="-742950">
              <a:buAutoNum type="alphaLcParenR"/>
            </a:pPr>
            <a:r>
              <a:rPr lang="fr-FR" sz="4000" dirty="0"/>
              <a:t>Un redoublement ritournelle 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FR" sz="4000" dirty="0"/>
              <a:t>Dans l’</a:t>
            </a:r>
            <a:r>
              <a:rPr lang="fr-FR" sz="4000" i="1" dirty="0"/>
              <a:t>Évangile selon Marc</a:t>
            </a:r>
            <a:r>
              <a:rPr lang="fr-FR" sz="4000" dirty="0"/>
              <a:t>, également fonctionnement par liste</a:t>
            </a:r>
          </a:p>
          <a:p>
            <a:pPr algn="just">
              <a:buFontTx/>
              <a:buChar char="-"/>
            </a:pPr>
            <a:r>
              <a:rPr lang="fr-FR" sz="4000" dirty="0"/>
              <a:t>Liste de fautes en Marc 7, 21-22</a:t>
            </a:r>
          </a:p>
          <a:p>
            <a:pPr algn="just">
              <a:buFontTx/>
              <a:buChar char="-"/>
            </a:pPr>
            <a:r>
              <a:rPr lang="fr-FR" sz="4000" dirty="0"/>
              <a:t>Suite de serviteurs en Marc 12</a:t>
            </a:r>
          </a:p>
          <a:p>
            <a:pPr algn="just">
              <a:buFontTx/>
              <a:buChar char="-"/>
            </a:pPr>
            <a:r>
              <a:rPr lang="fr-FR" sz="4000" dirty="0"/>
              <a:t>Sept époux successifs d’une femme en Marc 12</a:t>
            </a:r>
          </a:p>
          <a:p>
            <a:pPr algn="just">
              <a:buFontTx/>
              <a:buChar char="-"/>
            </a:pPr>
            <a:r>
              <a:rPr lang="fr-FR" sz="4000" dirty="0"/>
              <a:t>Nombreux sommaires de miracles qui se ressemblent dans tout l’évangile</a:t>
            </a:r>
          </a:p>
        </p:txBody>
      </p:sp>
    </p:spTree>
    <p:extLst>
      <p:ext uri="{BB962C8B-B14F-4D97-AF65-F5344CB8AC3E}">
        <p14:creationId xmlns:p14="http://schemas.microsoft.com/office/powerpoint/2010/main" val="397402182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FB0C3-527A-BD52-74DE-BA20586F9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D1CFA4-D8DE-7AAC-FA24-B219BFA3C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2A7529-A803-5A1D-0599-A3EAF2C14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lphaLcParenR"/>
            </a:pPr>
            <a:r>
              <a:rPr lang="fr-FR" sz="4000" dirty="0"/>
              <a:t>Un redoublement ritournelle 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FR" sz="4000" dirty="0"/>
              <a:t>La chapelle des Scrovegni constituée de 38 unités, sans compter d’autres éléments du programme iconographique.</a:t>
            </a:r>
          </a:p>
        </p:txBody>
      </p:sp>
    </p:spTree>
    <p:extLst>
      <p:ext uri="{BB962C8B-B14F-4D97-AF65-F5344CB8AC3E}">
        <p14:creationId xmlns:p14="http://schemas.microsoft.com/office/powerpoint/2010/main" val="111849484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83061-5024-E352-8BA9-8CDF29B72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36B17F-2840-C470-F38E-FC23367D4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D822D8-0CE7-5EE9-0CFC-53B5BD35A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Le redoublement est nécessaire.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/>
              <a:t>«  Car à celui qui a, il lui sera donné ; et à celui qui n'a pas, cela même qu'il a lui sera ôté. » (Marc 4, 25)</a:t>
            </a:r>
          </a:p>
        </p:txBody>
      </p:sp>
    </p:spTree>
    <p:extLst>
      <p:ext uri="{BB962C8B-B14F-4D97-AF65-F5344CB8AC3E}">
        <p14:creationId xmlns:p14="http://schemas.microsoft.com/office/powerpoint/2010/main" val="350785314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C0A67-91E5-20F5-30E3-562C3C3C5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90D7D7-EAE9-54E1-030A-C3CE0A8EC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5FE5F3-E03C-11DD-A9B8-567B329AB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4000" dirty="0"/>
              <a:t>Le redoublement est nécessaire.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/>
              <a:t>Les redoublements-traductions chez Marc. 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r>
              <a:rPr lang="fr-FR" sz="4000" dirty="0"/>
              <a:t>«  Et ayant pris la main de l'enfant, il lui dit : « </a:t>
            </a:r>
            <a:r>
              <a:rPr lang="fr-FR" sz="4000" dirty="0" err="1"/>
              <a:t>Talitha</a:t>
            </a:r>
            <a:r>
              <a:rPr lang="fr-FR" sz="4000" dirty="0"/>
              <a:t> </a:t>
            </a:r>
            <a:r>
              <a:rPr lang="fr-FR" sz="4000" dirty="0" err="1"/>
              <a:t>koum</a:t>
            </a:r>
            <a:r>
              <a:rPr lang="fr-FR" sz="4000" dirty="0"/>
              <a:t> », ce qui signifie : « Jeune fille, je te le dis, lève-toi ! » » (Marc 5, 41)</a:t>
            </a:r>
          </a:p>
        </p:txBody>
      </p:sp>
    </p:spTree>
    <p:extLst>
      <p:ext uri="{BB962C8B-B14F-4D97-AF65-F5344CB8AC3E}">
        <p14:creationId xmlns:p14="http://schemas.microsoft.com/office/powerpoint/2010/main" val="33574190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D5B82-4278-9452-ABF6-6CAEF9A44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0C542-14B3-7B21-2F08-36CA82765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7C424A-9054-0617-C4F7-9117039C3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b) Le redoublement comme poétique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F635B88-8C2E-C970-6DF3-746E2AA61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113662"/>
              </p:ext>
            </p:extLst>
          </p:nvPr>
        </p:nvGraphicFramePr>
        <p:xfrm>
          <a:off x="838200" y="2591435"/>
          <a:ext cx="10515600" cy="3901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99186527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224618772"/>
                    </a:ext>
                  </a:extLst>
                </a:gridCol>
              </a:tblGrid>
              <a:tr h="2933383">
                <a:tc>
                  <a:txBody>
                    <a:bodyPr/>
                    <a:lstStyle/>
                    <a:p>
                      <a:pPr algn="just"/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 comme il passait le long de la mer de Galilée, il vit Simon et André, frère de Simon, qui jetaient leurs filets dans la mer, car ils étaient pêcheurs.</a:t>
                      </a:r>
                    </a:p>
                    <a:p>
                      <a:pPr algn="just"/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Alors Jésus leur dit : Venez, suivez-moi, et je vous ferai devenir pêcheurs d'hommes. Et aussitôt, laissant les filets, ils le suivirent. (Marc 1, 16-18)</a:t>
                      </a:r>
                      <a:endParaRPr lang="fr-BE" sz="25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fr-BE" sz="25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fr-BE" sz="25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 passant un peu plus avant, il vit Jacques, fils de Zébédée, et Jean son frère, qui, eux aussi, étaient dans la barque, arrangeant les filets. Et aussitôt il les appela ; et laissant Zébédée leur père dans la barque, avec les ouvriers, ils le suivirent.</a:t>
                      </a:r>
                      <a:r>
                        <a:rPr lang="fr-FR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(Marc 1, 20-21)</a:t>
                      </a:r>
                      <a:endParaRPr lang="fr-BE" sz="2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338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0130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B9194-0A11-DE9D-574E-3BE0A7038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03182A-5E57-EB70-0734-51F004CBD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89927C-0C7E-17E1-9D60-725754DD1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b) Le redoublement comme poétique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01671A8-D4F1-10E0-23F8-4D2FE7B42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042134"/>
              </p:ext>
            </p:extLst>
          </p:nvPr>
        </p:nvGraphicFramePr>
        <p:xfrm>
          <a:off x="838200" y="2591435"/>
          <a:ext cx="10515600" cy="3901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99186527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224618772"/>
                    </a:ext>
                  </a:extLst>
                </a:gridCol>
              </a:tblGrid>
              <a:tr h="2933383">
                <a:tc>
                  <a:txBody>
                    <a:bodyPr/>
                    <a:lstStyle/>
                    <a:p>
                      <a:pPr algn="just"/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 comme il passait le long de la mer de Galilée, il vit 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Simon et André, frère de Simon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qui jetaient leurs filets dans la mer, car ils étaient pêcheurs.</a:t>
                      </a:r>
                    </a:p>
                    <a:p>
                      <a:pPr algn="just"/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Alors Jésus leur dit : Venez, suivez-moi, et je vous ferai devenir pêcheurs d'hommes. Et aussitôt, 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laissant les filets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ils le suivirent. (Marc 1, 16-18)</a:t>
                      </a:r>
                      <a:endParaRPr lang="fr-BE" sz="25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fr-BE" sz="25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fr-BE" sz="25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 passant un peu plus avant, il vit 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Jacques, fils de Zébédée, et Jean son frère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qui, eux aussi, étaient dans la barque, arrangeant les filets. Et aussitôt il les appela ; et 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laissant Zébédée leur père dans la barque, avec les ouvriers</a:t>
                      </a:r>
                      <a:r>
                        <a:rPr lang="fr-BE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ils le suivirent.</a:t>
                      </a:r>
                      <a:r>
                        <a:rPr lang="fr-FR" sz="2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(Marc 1, 20-21)</a:t>
                      </a:r>
                      <a:endParaRPr lang="fr-BE" sz="25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338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83044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F2137-1117-32D5-80EF-F84FAFE77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59E04B-2CE7-73F9-29FC-E8903559C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2A493AD-F04B-A754-3B24-ACA9BF599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b) Le redoublement comme poétique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021B6AC-BE0A-7112-DCB8-3FAEA0E037F8}"/>
              </a:ext>
            </a:extLst>
          </p:cNvPr>
          <p:cNvSpPr txBox="1"/>
          <p:nvPr/>
        </p:nvSpPr>
        <p:spPr>
          <a:xfrm>
            <a:off x="838200" y="2654300"/>
            <a:ext cx="110429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00" dirty="0"/>
              <a:t>Certains manuscrits ajoutent des redoublements : « Qui a des oreilles pour entendre qu’il entende » en 4, 9 et 23. </a:t>
            </a:r>
          </a:p>
          <a:p>
            <a:r>
              <a:rPr lang="fr-FR" sz="3500" dirty="0"/>
              <a:t>Mais aussi « Si quelqu’un a des oreilles pour entendre qu’il entende. » en 7, 16 dans certains manuscrits.</a:t>
            </a:r>
          </a:p>
        </p:txBody>
      </p:sp>
    </p:spTree>
    <p:extLst>
      <p:ext uri="{BB962C8B-B14F-4D97-AF65-F5344CB8AC3E}">
        <p14:creationId xmlns:p14="http://schemas.microsoft.com/office/powerpoint/2010/main" val="3458444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4FCA4-F461-9B83-E9CD-DF3D0DE14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C419233-D07F-95D3-C687-A7EBF6095E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854" y="415637"/>
            <a:ext cx="10924310" cy="5631872"/>
          </a:xfrm>
        </p:spPr>
        <p:txBody>
          <a:bodyPr>
            <a:normAutofit/>
          </a:bodyPr>
          <a:lstStyle/>
          <a:p>
            <a:r>
              <a:rPr lang="fr-FR" sz="5000" dirty="0"/>
              <a:t>Redoublement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8E57552-5F77-42C8-DFB0-20DAADFA65AB}"/>
              </a:ext>
            </a:extLst>
          </p:cNvPr>
          <p:cNvSpPr txBox="1"/>
          <p:nvPr/>
        </p:nvSpPr>
        <p:spPr>
          <a:xfrm>
            <a:off x="1953491" y="2169886"/>
            <a:ext cx="486294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Action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F1B9F23-DA3A-E011-3703-9026C9CC93F6}"/>
              </a:ext>
            </a:extLst>
          </p:cNvPr>
          <p:cNvSpPr txBox="1"/>
          <p:nvPr/>
        </p:nvSpPr>
        <p:spPr>
          <a:xfrm>
            <a:off x="7398327" y="2268913"/>
            <a:ext cx="37199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Résultat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F8B2310-4406-A1C3-23B8-CA285E130BBB}"/>
              </a:ext>
            </a:extLst>
          </p:cNvPr>
          <p:cNvSpPr txBox="1"/>
          <p:nvPr/>
        </p:nvSpPr>
        <p:spPr>
          <a:xfrm>
            <a:off x="491837" y="3903285"/>
            <a:ext cx="239683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rendre double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11587D0-3CD0-C80A-8489-1744137B0C9B}"/>
              </a:ext>
            </a:extLst>
          </p:cNvPr>
          <p:cNvSpPr txBox="1"/>
          <p:nvPr/>
        </p:nvSpPr>
        <p:spPr>
          <a:xfrm>
            <a:off x="2635829" y="3929497"/>
            <a:ext cx="30376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répéter une deuxième fois</a:t>
            </a:r>
          </a:p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EF3F2D7-5FE4-B59B-9C7A-E53A634A02E1}"/>
              </a:ext>
            </a:extLst>
          </p:cNvPr>
          <p:cNvSpPr txBox="1"/>
          <p:nvPr/>
        </p:nvSpPr>
        <p:spPr>
          <a:xfrm>
            <a:off x="5763490" y="3425303"/>
            <a:ext cx="326967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reprendre avec plus de force et d’intensité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A5CF4D7-1864-93F5-33E2-15921A75898B}"/>
              </a:ext>
            </a:extLst>
          </p:cNvPr>
          <p:cNvSpPr txBox="1"/>
          <p:nvPr/>
        </p:nvSpPr>
        <p:spPr>
          <a:xfrm>
            <a:off x="9258300" y="3303181"/>
            <a:ext cx="2725881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De doubler un tissu en le repliant</a:t>
            </a:r>
          </a:p>
        </p:txBody>
      </p:sp>
    </p:spTree>
    <p:extLst>
      <p:ext uri="{BB962C8B-B14F-4D97-AF65-F5344CB8AC3E}">
        <p14:creationId xmlns:p14="http://schemas.microsoft.com/office/powerpoint/2010/main" val="373796008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18832-6D6C-4CE2-ADC0-7C3CA00C20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35C3D0-1DFE-01BE-D895-624863979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71EBA6-6D58-8993-A35D-A65C5217F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b) Le redoublement comme poétique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40A8E08-0D48-81D7-412D-EEFDC3B3D39C}"/>
              </a:ext>
            </a:extLst>
          </p:cNvPr>
          <p:cNvSpPr txBox="1"/>
          <p:nvPr/>
        </p:nvSpPr>
        <p:spPr>
          <a:xfrm>
            <a:off x="838200" y="2654300"/>
            <a:ext cx="1104298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00" dirty="0"/>
              <a:t>Redoublement entre Marc et ses réécritures.</a:t>
            </a:r>
          </a:p>
          <a:p>
            <a:r>
              <a:rPr lang="fr-FR" sz="3500" dirty="0"/>
              <a:t>Un aveugle guéri en Marc 10</a:t>
            </a:r>
          </a:p>
          <a:p>
            <a:r>
              <a:rPr lang="fr-FR" sz="3500" dirty="0"/>
              <a:t>-&gt; deux aveugles guéris en Matthieu 20.</a:t>
            </a:r>
          </a:p>
        </p:txBody>
      </p:sp>
    </p:spTree>
    <p:extLst>
      <p:ext uri="{BB962C8B-B14F-4D97-AF65-F5344CB8AC3E}">
        <p14:creationId xmlns:p14="http://schemas.microsoft.com/office/powerpoint/2010/main" val="352086840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EC6FD-7546-68AB-09F2-BF8462849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1151B9-76F7-0C9B-6FC8-EE8F2619C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EB5C19-9F2A-9EAA-C90C-0E0BF7DF3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c) Le redoublement heuristique </a:t>
            </a:r>
          </a:p>
        </p:txBody>
      </p:sp>
    </p:spTree>
    <p:extLst>
      <p:ext uri="{BB962C8B-B14F-4D97-AF65-F5344CB8AC3E}">
        <p14:creationId xmlns:p14="http://schemas.microsoft.com/office/powerpoint/2010/main" val="373752383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657806-B16A-EA09-2144-E520A17A37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69F23E-ED3F-721B-CDA6-ACCD592EB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4D5820-0625-511D-5747-C0267A937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4000" dirty="0"/>
              <a:t>c) Le redoublement heuristique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BE" sz="4000" dirty="0"/>
              <a:t>Marc 5, 27 « venant dans la foule par derrière (</a:t>
            </a:r>
            <a:r>
              <a:rPr lang="fr-BE" sz="4000" i="1" dirty="0" err="1"/>
              <a:t>opisthén</a:t>
            </a:r>
            <a:r>
              <a:rPr lang="fr-BE" sz="4000" dirty="0"/>
              <a:t>) elle toucha son vêtement » //  Marc 1, 7 « Le plus fort vient derrière (</a:t>
            </a:r>
            <a:r>
              <a:rPr lang="fr-BE" sz="4000" i="1" dirty="0" err="1"/>
              <a:t>opisô</a:t>
            </a:r>
            <a:r>
              <a:rPr lang="fr-BE" sz="4000" dirty="0"/>
              <a:t>) moi »</a:t>
            </a:r>
          </a:p>
          <a:p>
            <a:pPr marL="0" indent="0" algn="just">
              <a:buNone/>
            </a:pPr>
            <a:r>
              <a:rPr lang="fr-BE" sz="4000" dirty="0"/>
              <a:t>Marc 5, 25 « une femme qui était en perte de sang depuis depuis ans » // Marc 5, 30 « Jésus sut en lui-même qu’une puissance était sortie de lui »</a:t>
            </a:r>
          </a:p>
          <a:p>
            <a:pPr marL="0" indent="0">
              <a:buNone/>
            </a:pPr>
            <a:r>
              <a:rPr lang="fr-FR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938329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60C32-4DEF-893D-B241-3D9556454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9BFD58-0DBF-247B-2117-DA5296863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903AA0-45FB-9A31-0FB7-E386CA67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4000" dirty="0"/>
              <a:t>c) Le redoublement heuristique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BE" sz="4000" dirty="0"/>
              <a:t>Marc 15, 39 : « Et le voile du sanctuaire se fendit en deux du haut vers le bas. Or, le centurion qui se tenait en face de lui voyant qu’il avait ainsi rendu l’esprit dit : « En vérité cet Homme était un fils de Dieu » //</a:t>
            </a:r>
          </a:p>
          <a:p>
            <a:pPr marL="0" indent="0" algn="just">
              <a:buNone/>
            </a:pPr>
            <a:r>
              <a:rPr lang="fr-BE" sz="4000" dirty="0"/>
              <a:t>Marc 1, 10-11 : « il vit les cieux se fendre et l’esprit comme une colombe descendre sur lui et une voix vint des cieux : « Toi, tu es mon fils bien-aimé en qui je trouve mon bonheur. » »</a:t>
            </a:r>
            <a:r>
              <a:rPr lang="fr-FR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70139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58AE0-D5C9-34E8-E501-D298DED5F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1D619C-5CE8-46D8-41D9-964BD5DC8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98A955-4E2D-21F1-267F-F52D32C7E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c) Le redoublement heuristique</a:t>
            </a:r>
          </a:p>
          <a:p>
            <a:pPr marL="0" indent="0">
              <a:buNone/>
            </a:pP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51784541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99D26-9980-4B7D-3968-7C999B227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DDDC7F3-938F-1C69-C068-BF68A41D7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1305" y="0"/>
            <a:ext cx="150612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073" name="Image 30" descr="Kiss of Judas by Giotto">
            <a:extLst>
              <a:ext uri="{FF2B5EF4-FFF2-40B4-BE49-F238E27FC236}">
                <a16:creationId xmlns:a16="http://schemas.microsoft.com/office/drawing/2014/main" id="{19401F36-C632-D7F7-4B06-0188D2621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06" y="1"/>
            <a:ext cx="7122694" cy="695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9247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1556B-6E53-5284-722C-00AAF7C60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0875"/>
          </a:xfrm>
        </p:spPr>
        <p:txBody>
          <a:bodyPr>
            <a:normAutofit fontScale="90000"/>
          </a:bodyPr>
          <a:lstStyle/>
          <a:p>
            <a:r>
              <a:rPr lang="fr-FR" dirty="0"/>
              <a:t>Pierre double de Judas</a:t>
            </a:r>
          </a:p>
        </p:txBody>
      </p:sp>
      <p:pic>
        <p:nvPicPr>
          <p:cNvPr id="5" name="Espace réservé du contenu 4" descr="Une image contenant peinture, habits, personne, art&#10;&#10;Le contenu généré par l’IA peut être incorrect.">
            <a:extLst>
              <a:ext uri="{FF2B5EF4-FFF2-40B4-BE49-F238E27FC236}">
                <a16:creationId xmlns:a16="http://schemas.microsoft.com/office/drawing/2014/main" id="{198F2137-4764-4DDB-D043-A4606E0D66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4900" y="1032722"/>
            <a:ext cx="2603500" cy="5694106"/>
          </a:xfrm>
        </p:spPr>
      </p:pic>
      <p:pic>
        <p:nvPicPr>
          <p:cNvPr id="7" name="Image 6" descr="Une image contenant habits, peinture, Visage humain, femme&#10;&#10;Le contenu généré par l’IA peut être incorrect.">
            <a:extLst>
              <a:ext uri="{FF2B5EF4-FFF2-40B4-BE49-F238E27FC236}">
                <a16:creationId xmlns:a16="http://schemas.microsoft.com/office/drawing/2014/main" id="{97C0F452-87B3-2A14-04C6-437BE132B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150" y="1049445"/>
            <a:ext cx="3028950" cy="566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51481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688B2-32EE-4F87-11FF-A349FF03A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01B273-6DAB-F108-B2AB-27E70A95C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0875"/>
          </a:xfrm>
        </p:spPr>
        <p:txBody>
          <a:bodyPr>
            <a:normAutofit fontScale="90000"/>
          </a:bodyPr>
          <a:lstStyle/>
          <a:p>
            <a:r>
              <a:rPr lang="fr-FR" dirty="0"/>
              <a:t>Malchus double de Jésus</a:t>
            </a:r>
          </a:p>
        </p:txBody>
      </p:sp>
      <p:pic>
        <p:nvPicPr>
          <p:cNvPr id="8" name="Espace réservé du contenu 7" descr="Une image contenant habits, Visage humain, peinture, personne&#10;&#10;Le contenu généré par l’IA peut être incorrect.">
            <a:extLst>
              <a:ext uri="{FF2B5EF4-FFF2-40B4-BE49-F238E27FC236}">
                <a16:creationId xmlns:a16="http://schemas.microsoft.com/office/drawing/2014/main" id="{3DF69660-5F14-D737-156C-1521EF75FF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18400" y="1674536"/>
            <a:ext cx="1746250" cy="4070000"/>
          </a:xfrm>
        </p:spPr>
      </p:pic>
      <p:pic>
        <p:nvPicPr>
          <p:cNvPr id="10" name="Image 9" descr="Une image contenant habits, peinture, personne, Visage humain&#10;&#10;Le contenu généré par l’IA peut être incorrect.">
            <a:extLst>
              <a:ext uri="{FF2B5EF4-FFF2-40B4-BE49-F238E27FC236}">
                <a16:creationId xmlns:a16="http://schemas.microsoft.com/office/drawing/2014/main" id="{F783A8DA-5C92-C616-11E3-213640A73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350" y="1674536"/>
            <a:ext cx="1974850" cy="39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2694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4B467-BB8B-9487-C50E-E950BE2A9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AFEE07-2A31-7E76-8BC7-C35509030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0875"/>
          </a:xfrm>
        </p:spPr>
        <p:txBody>
          <a:bodyPr>
            <a:normAutofit fontScale="90000"/>
          </a:bodyPr>
          <a:lstStyle/>
          <a:p>
            <a:r>
              <a:rPr lang="fr-FR" dirty="0"/>
              <a:t>Le couteau de Pierre / le bâton du soldat</a:t>
            </a:r>
          </a:p>
        </p:txBody>
      </p:sp>
      <p:pic>
        <p:nvPicPr>
          <p:cNvPr id="5" name="Espace réservé du contenu 5" descr="Une image contenant peinture, Visage humain, habits, art&#10;&#10;Le contenu généré par l’IA peut être incorrect.">
            <a:extLst>
              <a:ext uri="{FF2B5EF4-FFF2-40B4-BE49-F238E27FC236}">
                <a16:creationId xmlns:a16="http://schemas.microsoft.com/office/drawing/2014/main" id="{EF2DE153-47E1-E41A-D15F-228E01318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5355" y="2057400"/>
            <a:ext cx="6741289" cy="3359944"/>
          </a:xfrm>
        </p:spPr>
      </p:pic>
    </p:spTree>
    <p:extLst>
      <p:ext uri="{BB962C8B-B14F-4D97-AF65-F5344CB8AC3E}">
        <p14:creationId xmlns:p14="http://schemas.microsoft.com/office/powerpoint/2010/main" val="191243119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10AA8-4861-E855-43D1-9D9ACAA42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D63EF8-739E-859A-8256-29CF4CB1F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A082BD-924B-BAEC-81F0-8535439ED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4000" dirty="0"/>
              <a:t>c) Le redoublement heuristique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FR" sz="4000" dirty="0"/>
              <a:t>Marc 14, 47 : « Mais un de ceux qui étaient présents, tirant son épée, frappa le serviteur du souverain sacrificateur, et lui emporta l'oreille. »</a:t>
            </a:r>
          </a:p>
          <a:p>
            <a:pPr marL="0" indent="0" algn="just">
              <a:buNone/>
            </a:pPr>
            <a:r>
              <a:rPr lang="fr-FR" sz="4000" dirty="0"/>
              <a:t>Jean 18, 10 : « or ce serviteur s'appelait Malchus »</a:t>
            </a:r>
          </a:p>
        </p:txBody>
      </p:sp>
    </p:spTree>
    <p:extLst>
      <p:ext uri="{BB962C8B-B14F-4D97-AF65-F5344CB8AC3E}">
        <p14:creationId xmlns:p14="http://schemas.microsoft.com/office/powerpoint/2010/main" val="2965428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AC280344-1783-3AF4-0EDF-CB9DF6A29AA0}"/>
              </a:ext>
            </a:extLst>
          </p:cNvPr>
          <p:cNvSpPr txBox="1"/>
          <p:nvPr/>
        </p:nvSpPr>
        <p:spPr>
          <a:xfrm>
            <a:off x="4364182" y="457199"/>
            <a:ext cx="436418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dirty="0"/>
              <a:t>Double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A7ECB55-D348-F1AD-5EA5-18035FFB0915}"/>
              </a:ext>
            </a:extLst>
          </p:cNvPr>
          <p:cNvSpPr txBox="1"/>
          <p:nvPr/>
        </p:nvSpPr>
        <p:spPr>
          <a:xfrm>
            <a:off x="540327" y="1496291"/>
            <a:ext cx="465512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Qui vaut deux fois une quantité donnée</a:t>
            </a:r>
          </a:p>
          <a:p>
            <a:endParaRPr lang="fr-FR" sz="4500" dirty="0"/>
          </a:p>
          <a:p>
            <a:r>
              <a:rPr lang="fr-FR" sz="4500" dirty="0"/>
              <a:t>(Un double expresso)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5DB5138-AC5D-35EC-6D67-D55F6D0EE216}"/>
              </a:ext>
            </a:extLst>
          </p:cNvPr>
          <p:cNvSpPr txBox="1"/>
          <p:nvPr/>
        </p:nvSpPr>
        <p:spPr>
          <a:xfrm>
            <a:off x="6096000" y="1496291"/>
            <a:ext cx="46066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Chose identique à une autre sur un aspect précis</a:t>
            </a:r>
          </a:p>
          <a:p>
            <a:endParaRPr lang="fr-FR" sz="4500" dirty="0"/>
          </a:p>
          <a:p>
            <a:r>
              <a:rPr lang="fr-FR" sz="4500" dirty="0"/>
              <a:t>(Un double = un sosie)</a:t>
            </a:r>
          </a:p>
        </p:txBody>
      </p:sp>
    </p:spTree>
    <p:extLst>
      <p:ext uri="{BB962C8B-B14F-4D97-AF65-F5344CB8AC3E}">
        <p14:creationId xmlns:p14="http://schemas.microsoft.com/office/powerpoint/2010/main" val="134060939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ED183-3A84-BFAC-6A1D-9893D41EE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085470-86C7-6868-7682-B3B7DBFD1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6434FE-2E75-7C01-24AF-7FD12CC33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4000" dirty="0"/>
              <a:t>c) Le redoublement heuristique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FR" sz="4000" dirty="0"/>
              <a:t>Marc 14, 47 : « Mais un de ceux qui étaient présents, tirant son épée, frappa le </a:t>
            </a:r>
            <a:r>
              <a:rPr lang="fr-FR" sz="4000" dirty="0">
                <a:highlight>
                  <a:srgbClr val="FFFF00"/>
                </a:highlight>
              </a:rPr>
              <a:t>serviteur</a:t>
            </a:r>
            <a:r>
              <a:rPr lang="fr-FR" sz="4000" dirty="0"/>
              <a:t> du souverain sacrificateur, et lui emporta l'oreille. »</a:t>
            </a:r>
          </a:p>
          <a:p>
            <a:pPr marL="0" indent="0" algn="just">
              <a:buNone/>
            </a:pPr>
            <a:r>
              <a:rPr lang="fr-FR" sz="4000" dirty="0"/>
              <a:t>Jean 18, 10 : « or ce serviteur s'appelait Malchus »</a:t>
            </a:r>
          </a:p>
        </p:txBody>
      </p:sp>
    </p:spTree>
    <p:extLst>
      <p:ext uri="{BB962C8B-B14F-4D97-AF65-F5344CB8AC3E}">
        <p14:creationId xmlns:p14="http://schemas.microsoft.com/office/powerpoint/2010/main" val="118125412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8C736-A190-F82B-7E8D-849138A78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7D063C-9483-4035-59D0-E736E59F2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59F556-FE71-519E-1D3F-1EDF55C4B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4000" dirty="0"/>
              <a:t>c) Le redoublement heuristique</a:t>
            </a:r>
          </a:p>
          <a:p>
            <a:pPr marL="0" indent="0">
              <a:buNone/>
            </a:pPr>
            <a:endParaRPr lang="fr-FR" sz="4000" dirty="0"/>
          </a:p>
          <a:p>
            <a:pPr marL="0" indent="0" algn="just">
              <a:buNone/>
            </a:pPr>
            <a:r>
              <a:rPr lang="fr-FR" sz="4000" dirty="0"/>
              <a:t>Marc 14, 47 : « Mais un de ceux qui étaient présents, tirant son épée, frappa le </a:t>
            </a:r>
            <a:r>
              <a:rPr lang="fr-FR" sz="4000" dirty="0">
                <a:highlight>
                  <a:srgbClr val="FFFF00"/>
                </a:highlight>
              </a:rPr>
              <a:t>serviteur</a:t>
            </a:r>
            <a:r>
              <a:rPr lang="fr-FR" sz="4000" dirty="0"/>
              <a:t> du souverain sacrificateur, et lui emporta l'oreille. »</a:t>
            </a:r>
          </a:p>
          <a:p>
            <a:pPr marL="0" indent="0" algn="just">
              <a:buNone/>
            </a:pPr>
            <a:r>
              <a:rPr lang="fr-FR" sz="4000" dirty="0"/>
              <a:t>Jean 18, 10 : « or ce serviteur s'appelait </a:t>
            </a:r>
            <a:r>
              <a:rPr lang="fr-FR" sz="4000" dirty="0">
                <a:highlight>
                  <a:srgbClr val="FFFF00"/>
                </a:highlight>
              </a:rPr>
              <a:t>Malchus = </a:t>
            </a:r>
            <a:r>
              <a:rPr lang="fr-FR" sz="4000" i="1" dirty="0" err="1">
                <a:highlight>
                  <a:srgbClr val="FFFF00"/>
                </a:highlight>
              </a:rPr>
              <a:t>malek</a:t>
            </a:r>
            <a:r>
              <a:rPr lang="fr-FR" sz="4000" dirty="0">
                <a:highlight>
                  <a:srgbClr val="FFFF00"/>
                </a:highlight>
              </a:rPr>
              <a:t> « roi »</a:t>
            </a:r>
            <a:r>
              <a:rPr lang="fr-FR" sz="4000" dirty="0"/>
              <a:t> »</a:t>
            </a:r>
          </a:p>
        </p:txBody>
      </p:sp>
    </p:spTree>
    <p:extLst>
      <p:ext uri="{BB962C8B-B14F-4D97-AF65-F5344CB8AC3E}">
        <p14:creationId xmlns:p14="http://schemas.microsoft.com/office/powerpoint/2010/main" val="221777647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56702-53D6-F287-B56B-FE7A903D8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E9DC0D-E12C-B3FF-C600-34E941562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E314BE-9FAB-70A0-1C10-041DCE2D54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d) Le redoublement mise en mouvement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7C973A1-A1D0-F84C-CCA2-E4C197CD2B60}"/>
              </a:ext>
            </a:extLst>
          </p:cNvPr>
          <p:cNvSpPr txBox="1"/>
          <p:nvPr/>
        </p:nvSpPr>
        <p:spPr>
          <a:xfrm>
            <a:off x="266700" y="2762934"/>
            <a:ext cx="114173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BE" sz="5000" b="0" i="0" dirty="0">
                <a:solidFill>
                  <a:srgbClr val="000000"/>
                </a:solidFill>
                <a:effectLst/>
              </a:rPr>
              <a:t>Marc 9, 13 : « Mais je vous dis qu'Elie aussi est venu, et selon qu'il est écrit de lui, ils lui ont fait tout ce qu'ils voulaient. »</a:t>
            </a:r>
            <a:endParaRPr lang="fr-FR" sz="5000" dirty="0"/>
          </a:p>
        </p:txBody>
      </p:sp>
    </p:spTree>
    <p:extLst>
      <p:ext uri="{BB962C8B-B14F-4D97-AF65-F5344CB8AC3E}">
        <p14:creationId xmlns:p14="http://schemas.microsoft.com/office/powerpoint/2010/main" val="314789733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AE2AC-329B-46E4-0BB9-B0CCC9A6E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F32C12-93DB-1A01-DC7A-4DC4F5CB5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3) Des hypothèses quant à la fonction des redoublements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23702C-D469-DF5D-7707-6EC8540A6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d) Le redoublement mise en mouvement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36665D8-13EF-9742-F27A-2D3F5A787768}"/>
              </a:ext>
            </a:extLst>
          </p:cNvPr>
          <p:cNvSpPr txBox="1"/>
          <p:nvPr/>
        </p:nvSpPr>
        <p:spPr>
          <a:xfrm>
            <a:off x="266700" y="2956758"/>
            <a:ext cx="114173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BE" sz="4500" b="0" i="0" dirty="0">
                <a:solidFill>
                  <a:srgbClr val="000000"/>
                </a:solidFill>
                <a:effectLst/>
              </a:rPr>
              <a:t>Marc 15, 51-52 : « </a:t>
            </a:r>
            <a:r>
              <a:rPr lang="fr-BE" sz="4500" dirty="0"/>
              <a:t>Et un certain jeune homme le suivait, enveloppé d'un drap sur le corps nu ; et on le saisit, mais lui, laissant le drap, s'enfuit tout nu</a:t>
            </a:r>
            <a:r>
              <a:rPr lang="fr-BE" sz="4500" b="0" i="0" dirty="0">
                <a:solidFill>
                  <a:srgbClr val="000000"/>
                </a:solidFill>
                <a:effectLst/>
              </a:rPr>
              <a:t>. »</a:t>
            </a:r>
            <a:endParaRPr lang="fr-FR" sz="4500" dirty="0"/>
          </a:p>
        </p:txBody>
      </p:sp>
    </p:spTree>
    <p:extLst>
      <p:ext uri="{BB962C8B-B14F-4D97-AF65-F5344CB8AC3E}">
        <p14:creationId xmlns:p14="http://schemas.microsoft.com/office/powerpoint/2010/main" val="213251452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D82CE-A5D5-43F8-FA49-68E0E04BF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3915BD9-802A-18D6-79A5-064CE4B8B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1305" y="0"/>
            <a:ext cx="150612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073" name="Image 30" descr="Kiss of Judas by Giotto">
            <a:extLst>
              <a:ext uri="{FF2B5EF4-FFF2-40B4-BE49-F238E27FC236}">
                <a16:creationId xmlns:a16="http://schemas.microsoft.com/office/drawing/2014/main" id="{B107F398-CBE7-2C09-A22B-B48B3BD2C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06" y="1"/>
            <a:ext cx="7122694" cy="695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09022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Une image contenant habits, peinture, personne, Prophète&#10;&#10;Le contenu généré par l’IA peut être incorrect.">
            <a:extLst>
              <a:ext uri="{FF2B5EF4-FFF2-40B4-BE49-F238E27FC236}">
                <a16:creationId xmlns:a16="http://schemas.microsoft.com/office/drawing/2014/main" id="{974F9BDB-5DDC-F98D-539E-6621B3FC81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7100" y="708950"/>
            <a:ext cx="3619500" cy="5783925"/>
          </a:xfrm>
        </p:spPr>
      </p:pic>
      <p:pic>
        <p:nvPicPr>
          <p:cNvPr id="7" name="Image 6" descr="Une image contenant habits, peinture, Visage humain, personne&#10;&#10;Le contenu généré par l’IA peut être incorrect.">
            <a:extLst>
              <a:ext uri="{FF2B5EF4-FFF2-40B4-BE49-F238E27FC236}">
                <a16:creationId xmlns:a16="http://schemas.microsoft.com/office/drawing/2014/main" id="{CF90B755-7381-75CE-CD8F-36746A76A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100" y="365125"/>
            <a:ext cx="2844800" cy="625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63279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8C55CC-8CF9-C008-90CA-3BD131021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A8B917-4349-0CFA-1D26-034E06FE9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fr-BE" dirty="0"/>
              <a:t>Des procédés similaires, un mouvement continu de redoublement peut-être favorisé par le caractère déjà visuel de certains redoublement de Marc.</a:t>
            </a:r>
          </a:p>
          <a:p>
            <a:pPr marL="0" indent="0" algn="just">
              <a:buNone/>
            </a:pPr>
            <a:endParaRPr lang="fr-BE" dirty="0"/>
          </a:p>
          <a:p>
            <a:pPr marL="0" indent="0" algn="just">
              <a:buNone/>
            </a:pPr>
            <a:r>
              <a:rPr lang="fr-BE" dirty="0"/>
              <a:t>« l’un à ta droite et l’autre à ta gauche » (Marc 10, 37 et 15, 27)</a:t>
            </a:r>
          </a:p>
          <a:p>
            <a:pPr marL="0" indent="0" algn="just">
              <a:buNone/>
            </a:pPr>
            <a:endParaRPr lang="fr-BE" dirty="0"/>
          </a:p>
          <a:p>
            <a:pPr marL="0" indent="0" algn="just">
              <a:buNone/>
            </a:pPr>
            <a:r>
              <a:rPr lang="fr-BE" dirty="0"/>
              <a:t>Dans de nombreux cas le redoublement textuel est d’abord visuel (on se représente la même chose) et visuel avant d’être cognitif.</a:t>
            </a:r>
          </a:p>
        </p:txBody>
      </p:sp>
    </p:spTree>
    <p:extLst>
      <p:ext uri="{BB962C8B-B14F-4D97-AF65-F5344CB8AC3E}">
        <p14:creationId xmlns:p14="http://schemas.microsoft.com/office/powerpoint/2010/main" val="21018687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3D02C-B905-196A-3963-7E70D79A4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722B63-68AE-F45F-BF9B-022A5CEA0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508BB-8F04-3C7D-9835-30A1489CB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fr-BE" dirty="0"/>
              <a:t>// « </a:t>
            </a:r>
            <a:r>
              <a:rPr lang="fr-BE" dirty="0" err="1"/>
              <a:t>thought</a:t>
            </a:r>
            <a:r>
              <a:rPr lang="fr-BE" dirty="0"/>
              <a:t> </a:t>
            </a:r>
            <a:r>
              <a:rPr lang="fr-BE" dirty="0" err="1"/>
              <a:t>experiments</a:t>
            </a:r>
            <a:r>
              <a:rPr lang="fr-BE" dirty="0"/>
              <a:t> » comme s’adressant à l’intuition plus qu’à l’intellect avec valeur heuristique</a:t>
            </a:r>
          </a:p>
          <a:p>
            <a:pPr marL="0" indent="0" algn="just">
              <a:buNone/>
            </a:pPr>
            <a:endParaRPr lang="fr-BE" dirty="0"/>
          </a:p>
          <a:p>
            <a:pPr marL="0" indent="0" algn="just">
              <a:buNone/>
            </a:pPr>
            <a:r>
              <a:rPr lang="fr-FR" dirty="0"/>
              <a:t>Voir Yiftach J. H. </a:t>
            </a:r>
            <a:r>
              <a:rPr lang="fr-FR" dirty="0" err="1"/>
              <a:t>Fehige</a:t>
            </a:r>
            <a:r>
              <a:rPr lang="fr-FR" dirty="0"/>
              <a:t>, « Quantum </a:t>
            </a:r>
            <a:r>
              <a:rPr lang="fr-FR" dirty="0" err="1"/>
              <a:t>Physics</a:t>
            </a:r>
            <a:r>
              <a:rPr lang="fr-FR" dirty="0"/>
              <a:t> and </a:t>
            </a:r>
            <a:r>
              <a:rPr lang="fr-FR" dirty="0" err="1"/>
              <a:t>Theology</a:t>
            </a:r>
            <a:r>
              <a:rPr lang="fr-FR" dirty="0"/>
              <a:t>: John </a:t>
            </a:r>
            <a:r>
              <a:rPr lang="fr-FR" dirty="0" err="1"/>
              <a:t>Polkinghorne</a:t>
            </a:r>
            <a:r>
              <a:rPr lang="fr-FR" dirty="0"/>
              <a:t> on </a:t>
            </a:r>
            <a:r>
              <a:rPr lang="fr-FR" dirty="0" err="1"/>
              <a:t>Thought</a:t>
            </a:r>
            <a:r>
              <a:rPr lang="fr-FR" dirty="0"/>
              <a:t> </a:t>
            </a:r>
            <a:r>
              <a:rPr lang="fr-FR" dirty="0" err="1"/>
              <a:t>Experiments</a:t>
            </a:r>
            <a:r>
              <a:rPr lang="fr-FR" dirty="0"/>
              <a:t> »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99561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093D0-1689-CADD-932A-439231097C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2C9F9F00-0458-6F42-D8AA-A5E2CFE69578}"/>
              </a:ext>
            </a:extLst>
          </p:cNvPr>
          <p:cNvSpPr txBox="1"/>
          <p:nvPr/>
        </p:nvSpPr>
        <p:spPr>
          <a:xfrm>
            <a:off x="4364182" y="457199"/>
            <a:ext cx="436418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dirty="0"/>
              <a:t>Double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105042-0B37-15F6-95D8-3DFF6CC92B47}"/>
              </a:ext>
            </a:extLst>
          </p:cNvPr>
          <p:cNvSpPr txBox="1"/>
          <p:nvPr/>
        </p:nvSpPr>
        <p:spPr>
          <a:xfrm>
            <a:off x="540327" y="1496291"/>
            <a:ext cx="465512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Qui vaut deux fois une quantité donnée</a:t>
            </a:r>
          </a:p>
          <a:p>
            <a:endParaRPr lang="fr-FR" sz="4500" dirty="0"/>
          </a:p>
          <a:p>
            <a:r>
              <a:rPr lang="fr-FR" sz="4500" i="1" dirty="0" err="1"/>
              <a:t>Duplum</a:t>
            </a:r>
            <a:endParaRPr lang="fr-FR" sz="4500" i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1C16B0-329B-73BF-DB78-58865E8D6126}"/>
              </a:ext>
            </a:extLst>
          </p:cNvPr>
          <p:cNvSpPr txBox="1"/>
          <p:nvPr/>
        </p:nvSpPr>
        <p:spPr>
          <a:xfrm>
            <a:off x="6096000" y="1496291"/>
            <a:ext cx="4606636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500" dirty="0"/>
              <a:t>Chose identique à une autre sur un aspect précis</a:t>
            </a:r>
          </a:p>
          <a:p>
            <a:endParaRPr lang="fr-FR" sz="4500" dirty="0"/>
          </a:p>
          <a:p>
            <a:r>
              <a:rPr lang="fr-FR" sz="4500" i="1" dirty="0"/>
              <a:t>Duplex</a:t>
            </a:r>
          </a:p>
        </p:txBody>
      </p:sp>
    </p:spTree>
    <p:extLst>
      <p:ext uri="{BB962C8B-B14F-4D97-AF65-F5344CB8AC3E}">
        <p14:creationId xmlns:p14="http://schemas.microsoft.com/office/powerpoint/2010/main" val="15889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2800</Words>
  <Application>Microsoft Macintosh PowerPoint</Application>
  <PresentationFormat>Grand écran</PresentationFormat>
  <Paragraphs>288</Paragraphs>
  <Slides>87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87</vt:i4>
      </vt:variant>
    </vt:vector>
  </HeadingPairs>
  <TitlesOfParts>
    <vt:vector size="92" baseType="lpstr">
      <vt:lpstr>Aptos</vt:lpstr>
      <vt:lpstr>Aptos Display</vt:lpstr>
      <vt:lpstr>Arial</vt:lpstr>
      <vt:lpstr>Times New Roman</vt:lpstr>
      <vt:lpstr>Thème Office</vt:lpstr>
      <vt:lpstr>Antoine Paris (Université catholique de Louvain)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1) Les redoublements dans la Bible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1) Les redoublements dans l’Évangile selon Marc</vt:lpstr>
      <vt:lpstr>2) Les redoublements dans le cycle de la vie du Christ de la chapelle des Scrovegni et dans l’Italien 115</vt:lpstr>
      <vt:lpstr>Présentation PowerPoint</vt:lpstr>
      <vt:lpstr>Présentation PowerPoint</vt:lpstr>
      <vt:lpstr>Présentation PowerPoint</vt:lpstr>
      <vt:lpstr>Présentation PowerPoint</vt:lpstr>
      <vt:lpstr>2) Les redoublements dans le cycle de la vie du Christ de la chapelle des Scrovegni et dans l’Italien 115</vt:lpstr>
      <vt:lpstr>Folio 74 recto</vt:lpstr>
      <vt:lpstr>Folio 74 recto</vt:lpstr>
      <vt:lpstr>2) Les redoublements dans le cycle de la vie du Christ de la chapelle des Scrovegni et dans l’Italien 115</vt:lpstr>
      <vt:lpstr>Présentation PowerPoint</vt:lpstr>
      <vt:lpstr>2) Les redoublements dans le cycle de la vie du Christ de la chapelle des Scrovegni et dans l’Italien 115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Présentation PowerPoint</vt:lpstr>
      <vt:lpstr>Pierre double de Judas</vt:lpstr>
      <vt:lpstr>Malchus double de Jésus</vt:lpstr>
      <vt:lpstr>Le couteau de Pierre / le bâton du soldat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3) Des hypothèses quant à la fonction des redoublements </vt:lpstr>
      <vt:lpstr>Présentation PowerPoint</vt:lpstr>
      <vt:lpstr>Présentation PowerPoint</vt:lpstr>
      <vt:lpstr>Conclusion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Antoine Paris</dc:creator>
  <cp:lastModifiedBy>Antoine Paris</cp:lastModifiedBy>
  <cp:revision>7</cp:revision>
  <dcterms:created xsi:type="dcterms:W3CDTF">2025-12-01T10:47:04Z</dcterms:created>
  <dcterms:modified xsi:type="dcterms:W3CDTF">2025-12-02T09:29:23Z</dcterms:modified>
</cp:coreProperties>
</file>