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59" r:id="rId7"/>
    <p:sldId id="265" r:id="rId8"/>
    <p:sldId id="266" r:id="rId9"/>
    <p:sldId id="268" r:id="rId10"/>
    <p:sldId id="267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5"/>
  </p:normalViewPr>
  <p:slideViewPr>
    <p:cSldViewPr snapToGrid="0">
      <p:cViewPr varScale="1">
        <p:scale>
          <a:sx n="105" d="100"/>
          <a:sy n="105" d="100"/>
        </p:scale>
        <p:origin x="8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554B64-4609-010C-17BE-4092DB38B9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7C31203-3E46-331D-499A-AD16B8E074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30E4E3-566D-2F30-55DB-D467C403E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EFAB-E2B2-454C-9624-7868150E7173}" type="datetimeFigureOut">
              <a:t>10/12/2024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6C71518-EECA-FDB7-99C2-D75208AE4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0D0F63E-199C-5B3B-6750-57900D2D2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FD82-98BD-774E-8ED2-8119FC40F045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1205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27E1B8-E2AD-51F1-B20A-C6C3C1AC9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95B272E-3DB6-E350-B4C7-3B1770ED99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9093CE3-ED3A-8608-3720-F5927C459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EFAB-E2B2-454C-9624-7868150E7173}" type="datetimeFigureOut">
              <a:t>10/12/2024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69EBCE5-1DC5-217D-9F6E-AC18CD16F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2D1F4AB-4940-06B7-E365-E6270203B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FD82-98BD-774E-8ED2-8119FC40F045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3025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E588159-D0BC-FC12-36E9-89F8648CA0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9CC1DD7-3A10-9D66-3369-0F413AE0E0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5B67FD8-CCBC-A8E4-AAA2-B42161B02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EFAB-E2B2-454C-9624-7868150E7173}" type="datetimeFigureOut">
              <a:t>10/12/2024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E63C4CA-C2D5-532E-37C5-CCAEE49AE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5DADB2C-B300-3D4F-5670-1E5358F7E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FD82-98BD-774E-8ED2-8119FC40F045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9345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162EC0-3D14-B331-47EE-04B049F70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1DCA5B5-6B1C-8D22-25F8-68ED0ACB1A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D7C2AB-3817-31D2-CA52-85BE18BDF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EFAB-E2B2-454C-9624-7868150E7173}" type="datetimeFigureOut">
              <a:t>10/12/2024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B72CA24-510B-4A56-CDBD-C5B2DBCD5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75EBF62-3642-3B74-5B86-4AE0829BD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FD82-98BD-774E-8ED2-8119FC40F045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7597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3CF931-19BA-2315-65D5-7465DCE23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B38B91B-D0CE-76F6-6D6C-D5DCD57BAD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B83A600-3630-D6BE-A9F5-C6B7EA4D8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EFAB-E2B2-454C-9624-7868150E7173}" type="datetimeFigureOut">
              <a:t>10/12/2024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DDD66C8-042C-A333-C589-8F7977715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8E318D4-20F2-7931-EE29-91641F4BD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FD82-98BD-774E-8ED2-8119FC40F045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2469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F3F9F6-D4DA-F59E-03F3-AD0CDDC44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69B05A-3BB2-1434-37DD-B66373B08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9DA065F-0FE6-B5AF-2B25-4B2213A83C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03986B5-C7BC-6AF0-BCC7-C96EC0E6C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EFAB-E2B2-454C-9624-7868150E7173}" type="datetimeFigureOut">
              <a:t>10/12/2024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4F45023-E871-29FC-44D5-2CC3AA03E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570666F-D730-64B8-F175-ED3397D01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FD82-98BD-774E-8ED2-8119FC40F045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9357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D386C8-174C-0C2E-D7F2-1D3958C14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FE7A59-1437-D63B-0DBB-30FB8FDE67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6139443-CD6B-F811-90A9-988FA25D14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496E7E7-432D-FD99-69EE-2AE3A16AB0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32752C3-B863-5C08-0605-070535BBE5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A67A6F9-7173-9A07-1166-890F2712A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EFAB-E2B2-454C-9624-7868150E7173}" type="datetimeFigureOut">
              <a:t>10/12/2024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5243217-93FE-6709-DCE7-E63ECFCFA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555522F-B069-31C4-A460-4F9CADE0F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FD82-98BD-774E-8ED2-8119FC40F045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495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E89AD0-BFB8-1910-60C2-1B6038F99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64ABD50-2537-5E80-7842-6D4E42E47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EFAB-E2B2-454C-9624-7868150E7173}" type="datetimeFigureOut">
              <a:t>10/12/2024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4FD180A-D61C-308A-9124-00F9A97E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FCB128A-8A13-FD85-4F4C-001E9907E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FD82-98BD-774E-8ED2-8119FC40F045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7479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A32D1B9-7A13-9979-6FFF-A2959F89B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EFAB-E2B2-454C-9624-7868150E7173}" type="datetimeFigureOut">
              <a:t>10/12/2024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19F1B9B-8E93-39A9-9279-74A925C08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57714A6-9C40-037C-263B-E8034AF2E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FD82-98BD-774E-8ED2-8119FC40F045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3742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F52F31-F9BE-A618-3330-5D68B9495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C5CD903-0D43-0A1D-F9B7-974491DA95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B4A92BE-F827-B7BA-DE19-0672B50CA2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105DE8F-FA94-69BC-61A4-109042B02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EFAB-E2B2-454C-9624-7868150E7173}" type="datetimeFigureOut">
              <a:t>10/12/2024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4AC4A4-897E-2BE0-5766-B7C878321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CD8DFBE-90B1-59C5-CD03-458BD8BD2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FD82-98BD-774E-8ED2-8119FC40F045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9432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08EB78-695B-2D94-40CE-76FBC19CC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593A486-48CB-8F91-A0B7-6C06B4E49E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ECB6931-D51C-4828-862B-5146BD7BAF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CDC4CAD-83BD-0E29-4612-FC9712725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EFAB-E2B2-454C-9624-7868150E7173}" type="datetimeFigureOut">
              <a:t>10/12/2024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B4B41FF-6913-FB8B-92D7-8AC4CD30D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05BB1E4-A90C-2904-DE89-5C488151E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FD82-98BD-774E-8ED2-8119FC40F045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6545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749042E-6B2C-E76E-3D19-5630210B5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C393AD5-D72D-5471-AF14-09BEF6662C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1053A50-9E8E-5442-D4E0-1B333CF2D3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03EFAB-E2B2-454C-9624-7868150E7173}" type="datetimeFigureOut">
              <a:t>10/12/2024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CBC91AA-7A7C-8ABC-AFC3-AD0EDDE36D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3AA4F5-7C4C-A1C9-233C-149122D378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30FD82-98BD-774E-8ED2-8119FC40F045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4640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food.ec.europa.eu/plants/pesticides/sustainable-use-pesticides/harmonised-risk-indicators/trends-eu_en#fig2" TargetMode="External"/><Relationship Id="rId2" Type="http://schemas.openxmlformats.org/officeDocument/2006/relationships/hyperlink" Target="https://food.ec.europa.eu/plants/pesticides/sustainable-use-pesticides/harmonised-risk-indicators/trends-eu_en#fig1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8320351-9FA2-4A26-885B-BB8F3E4902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CD2EFB-78C2-4C6E-A6B9-4ED12FAD5B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A19608-D8B1-FE26-7339-6FCCDA47027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0000"/>
          </a:blip>
          <a:srcRect t="445" b="-444"/>
          <a:stretch/>
        </p:blipFill>
        <p:spPr>
          <a:xfrm>
            <a:off x="-1" y="10"/>
            <a:ext cx="12192001" cy="685799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0BB91A8-0503-E2D1-38A2-9F5FF5DC47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600427"/>
            <a:ext cx="9875520" cy="3299902"/>
          </a:xfrm>
        </p:spPr>
        <p:txBody>
          <a:bodyPr>
            <a:normAutofit/>
          </a:bodyPr>
          <a:lstStyle/>
          <a:p>
            <a:pPr algn="l"/>
            <a:r>
              <a:rPr lang="fr-FR" sz="8200">
                <a:solidFill>
                  <a:srgbClr val="FFFFFF"/>
                </a:solidFill>
              </a:rPr>
              <a:t>Managérialisation et droit des pesticides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34BE6C2-5E6A-00AB-117D-8418290FB0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9536" y="4072045"/>
            <a:ext cx="9875520" cy="1414355"/>
          </a:xfrm>
        </p:spPr>
        <p:txBody>
          <a:bodyPr>
            <a:normAutofit/>
          </a:bodyPr>
          <a:lstStyle/>
          <a:p>
            <a:pPr algn="l"/>
            <a:endParaRPr lang="fr-FR" sz="1100">
              <a:solidFill>
                <a:srgbClr val="FFFFFF"/>
              </a:solidFill>
            </a:endParaRPr>
          </a:p>
          <a:p>
            <a:pPr algn="l"/>
            <a:r>
              <a:rPr lang="fr-FR" sz="1100">
                <a:solidFill>
                  <a:srgbClr val="FFFFFF"/>
                </a:solidFill>
              </a:rPr>
              <a:t>Antoine Bailleux</a:t>
            </a:r>
          </a:p>
          <a:p>
            <a:pPr algn="l"/>
            <a:r>
              <a:rPr lang="fr-FR" sz="1100">
                <a:solidFill>
                  <a:srgbClr val="FFFFFF"/>
                </a:solidFill>
              </a:rPr>
              <a:t>Séminaire Pro-Tech Managelex</a:t>
            </a:r>
          </a:p>
          <a:p>
            <a:pPr algn="l"/>
            <a:r>
              <a:rPr lang="fr-FR" sz="1100">
                <a:solidFill>
                  <a:srgbClr val="FFFFFF"/>
                </a:solidFill>
              </a:rPr>
              <a:t>Saint-Malo</a:t>
            </a:r>
          </a:p>
          <a:p>
            <a:pPr algn="l"/>
            <a:r>
              <a:rPr lang="fr-FR" sz="1100">
                <a:solidFill>
                  <a:srgbClr val="FFFFFF"/>
                </a:solidFill>
              </a:rPr>
              <a:t>10 décembre 2024</a:t>
            </a:r>
          </a:p>
        </p:txBody>
      </p:sp>
    </p:spTree>
    <p:extLst>
      <p:ext uri="{BB962C8B-B14F-4D97-AF65-F5344CB8AC3E}">
        <p14:creationId xmlns:p14="http://schemas.microsoft.com/office/powerpoint/2010/main" val="2718120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116CF2-2589-AEC1-F491-25D14595CC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528409-1F33-8694-CD1C-009498ADE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/>
              <a:t>5. L’hybridation comme produit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5E91C1-0E23-4850-EEA4-36E6FE03B2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BE" sz="2000" b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Gouvernance par les indicateurs chiffrés</a:t>
            </a:r>
          </a:p>
          <a:p>
            <a:endParaRPr lang="fr-FR" sz="2000"/>
          </a:p>
          <a:p>
            <a:r>
              <a:rPr lang="fr-FR" sz="2000"/>
              <a:t>Exemple 1: Les critères de fiabilité des données: Bonnes Pratiques de Laboratoire, Lignes directrices en matière d’essais et score de Klimisch.</a:t>
            </a:r>
          </a:p>
          <a:p>
            <a:r>
              <a:rPr lang="fr-FR" sz="2000"/>
              <a:t>Exemple 2: La preuve de la cancérogénicité: Les augmentations statistiquement significatives. </a:t>
            </a:r>
          </a:p>
          <a:p>
            <a:r>
              <a:rPr lang="fr-FR" sz="2000"/>
              <a:t>Exemple 3: L’effet sur les arthropodes non ciblés: Du document de guidance SANCO 2002 (Draft Guidance Document on Terrestrial Ecotoxicology) aux « specific protection goals » de l’EFSA</a:t>
            </a:r>
          </a:p>
          <a:p>
            <a:r>
              <a:rPr lang="fr-FR" sz="2000"/>
              <a:t>Exemple 4: L’altération du microbiote et l’impact sur la biodiversité: Le silence des documents de guidance</a:t>
            </a:r>
          </a:p>
          <a:p>
            <a:r>
              <a:rPr lang="fr-FR" sz="2000"/>
              <a:t>Exemple 5: Les substances candidates à la substitution</a:t>
            </a:r>
          </a:p>
          <a:p>
            <a:pPr marL="457200" lvl="1" indent="0">
              <a:buNone/>
            </a:pPr>
            <a:endParaRPr lang="fr-FR" sz="1600"/>
          </a:p>
          <a:p>
            <a:pPr lvl="1"/>
            <a:endParaRPr lang="fr-FR" sz="1600"/>
          </a:p>
        </p:txBody>
      </p:sp>
    </p:spTree>
    <p:extLst>
      <p:ext uri="{BB962C8B-B14F-4D97-AF65-F5344CB8AC3E}">
        <p14:creationId xmlns:p14="http://schemas.microsoft.com/office/powerpoint/2010/main" val="1103131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7C8336-9FE2-033D-1B76-93365418A4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4988F97-8375-3413-338A-85C9FE2496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46176"/>
            <a:ext cx="10515600" cy="5530787"/>
          </a:xfrm>
        </p:spPr>
        <p:txBody>
          <a:bodyPr/>
          <a:lstStyle/>
          <a:p>
            <a:pPr marL="0" indent="0" algn="ctr">
              <a:buNone/>
            </a:pPr>
            <a:endParaRPr lang="fr-BE" sz="1800" b="1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fr-BE" sz="2000" b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Flexibilité, efficacité, rentabilité</a:t>
            </a:r>
          </a:p>
          <a:p>
            <a:pPr marL="0" indent="0">
              <a:buNone/>
            </a:pPr>
            <a:endParaRPr lang="fr-FR" sz="2000"/>
          </a:p>
          <a:p>
            <a:r>
              <a:rPr lang="fr-FR" sz="2000"/>
              <a:t>Exemple 1: La fourniture des données</a:t>
            </a:r>
          </a:p>
          <a:p>
            <a:r>
              <a:rPr lang="fr-FR" sz="2000"/>
              <a:t>Exemple 2: Les autorisations d’urgence</a:t>
            </a:r>
          </a:p>
          <a:p>
            <a:r>
              <a:rPr lang="fr-FR" sz="2000"/>
              <a:t>Exemple 3: Les prolongations automatiques des approbations en cas de retard</a:t>
            </a:r>
          </a:p>
          <a:p>
            <a:pPr marL="457200" lvl="1" indent="0">
              <a:buNone/>
            </a:pPr>
            <a:endParaRPr lang="fr-FR" sz="2000"/>
          </a:p>
          <a:p>
            <a:pPr marL="457200" lvl="1" indent="0" algn="ctr">
              <a:buNone/>
            </a:pPr>
            <a:endParaRPr lang="fr-FR" sz="2000"/>
          </a:p>
        </p:txBody>
      </p:sp>
    </p:spTree>
    <p:extLst>
      <p:ext uri="{BB962C8B-B14F-4D97-AF65-F5344CB8AC3E}">
        <p14:creationId xmlns:p14="http://schemas.microsoft.com/office/powerpoint/2010/main" val="3744302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B080A0-9328-884A-0275-9722383D39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0114284-B3A3-3FF7-7A44-965034784D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46176"/>
            <a:ext cx="10515600" cy="553078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fr-BE" sz="1800" b="1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fr-FR" sz="2000" b="1"/>
              <a:t>Déférence judiciaire « en cascade »</a:t>
            </a:r>
          </a:p>
          <a:p>
            <a:pPr marL="457200" lvl="1" indent="0" algn="just">
              <a:buNone/>
            </a:pPr>
            <a:endParaRPr lang="fr-FR" sz="2000" b="1"/>
          </a:p>
          <a:p>
            <a:r>
              <a:rPr lang="fr-FR" sz="2000"/>
              <a:t>En droit de l’Union européenne, la doctrine du pouvoir d’appréciation discrétionnaire (confiance au sein d’une autre communauté épistémique?)</a:t>
            </a:r>
          </a:p>
          <a:p>
            <a:r>
              <a:rPr lang="fr-BE" sz="200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« les juridictions de l’État membre concerné</a:t>
            </a:r>
            <a:r>
              <a:rPr lang="fr-BE" sz="2000" b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BE" sz="200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sont compétentes pour apprécier la légalité de ces décisions au regard des conditions de fond et de procédure (…) étant entendu que ces juridictions (…) </a:t>
            </a:r>
            <a:r>
              <a:rPr lang="fr-BE" sz="2000" b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ne peuvent substituer leur appréciation des éléments factuels d’ordre scientifique et technique à celle des autorités nationales compétentes</a:t>
            </a:r>
            <a:r>
              <a:rPr lang="fr-BE" sz="200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 » (Arrêt du 25 avril 2024, PAN Europe (Closer), C-308/22, EU:C:2024:350</a:t>
            </a:r>
            <a:r>
              <a:rPr lang="fr-BE" sz="200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BE" sz="200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pt. 75)</a:t>
            </a:r>
          </a:p>
          <a:p>
            <a:r>
              <a:rPr lang="fr-BE" sz="200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« Le juge de l’Union doit vérifier le </a:t>
            </a:r>
            <a:r>
              <a:rPr lang="fr-BE" sz="2000" b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respect des règles de procédure, l’exactitude matérielle des faits retenus par la Commission, l’absence d’erreur manifeste dans l’appréciation de ces faits ou l’absence de détournement de pouvoir </a:t>
            </a:r>
            <a:r>
              <a:rPr lang="fr-BE" sz="200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(Arrêt du 21 février 2024, PAN Europe / Commission, T-536/22, EU:T:2024:98, pt 53).</a:t>
            </a:r>
          </a:p>
          <a:p>
            <a:r>
              <a:rPr lang="fr-BE" sz="200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« les éléments de preuve apportés par la partie requérante doivent être suffisants pour </a:t>
            </a:r>
            <a:r>
              <a:rPr lang="fr-BE" sz="2000" b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priver de plausibilité les appréciations des faits </a:t>
            </a:r>
            <a:r>
              <a:rPr lang="fr-BE" sz="200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retenus dans l’acte. Sous réserve de cet examen de plausibilité, il </a:t>
            </a:r>
            <a:r>
              <a:rPr lang="fr-BE" sz="2000" b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n’appartient pas au Tribunal de substituer son appréciation de faits complexes à celle de l’auteur de l’acte</a:t>
            </a:r>
            <a:r>
              <a:rPr lang="fr-BE" sz="200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 » (</a:t>
            </a:r>
            <a:r>
              <a:rPr lang="fr-BE" sz="2000" i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Ibid.</a:t>
            </a:r>
            <a:r>
              <a:rPr lang="fr-BE" sz="200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pt. 54)</a:t>
            </a:r>
          </a:p>
          <a:p>
            <a:endParaRPr lang="fr-FR" sz="2000"/>
          </a:p>
          <a:p>
            <a:pPr marL="0" indent="0">
              <a:buNone/>
            </a:pPr>
            <a:endParaRPr lang="fr-FR" sz="2000"/>
          </a:p>
          <a:p>
            <a:pPr marL="457200" lvl="1" indent="0">
              <a:buNone/>
            </a:pPr>
            <a:endParaRPr lang="fr-FR" sz="2000"/>
          </a:p>
          <a:p>
            <a:pPr marL="457200" lvl="1" indent="0" algn="ctr">
              <a:buNone/>
            </a:pPr>
            <a:endParaRPr lang="fr-FR" sz="2000"/>
          </a:p>
        </p:txBody>
      </p:sp>
    </p:spTree>
    <p:extLst>
      <p:ext uri="{BB962C8B-B14F-4D97-AF65-F5344CB8AC3E}">
        <p14:creationId xmlns:p14="http://schemas.microsoft.com/office/powerpoint/2010/main" val="2268399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E61979-5A96-36D1-2CC0-D2FA080172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BE33DF-B166-C323-807D-4FFC117CAA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46176"/>
            <a:ext cx="10515600" cy="55307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BE" sz="1800" b="1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fr-BE" sz="200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« Les limites au contrôle du juge mentionnées ci-dessus n’affectent </a:t>
            </a:r>
            <a:r>
              <a:rPr lang="fr-BE" sz="2000" b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cependant</a:t>
            </a:r>
            <a:r>
              <a:rPr lang="fr-BE" sz="200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pas le devoir de ce dernier de vérifier </a:t>
            </a:r>
            <a:r>
              <a:rPr lang="fr-BE" sz="2000" b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l’exactitude matérielle </a:t>
            </a:r>
            <a:r>
              <a:rPr lang="fr-BE" sz="200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des éléments de preuve invoqués, </a:t>
            </a:r>
            <a:r>
              <a:rPr lang="fr-BE" sz="2000" b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leur fiabilité et leur cohérence </a:t>
            </a:r>
            <a:r>
              <a:rPr lang="fr-BE" sz="200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ainsi que de contrôler </a:t>
            </a:r>
            <a:r>
              <a:rPr lang="fr-BE" sz="2000" b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si ces éléments constituent l’ensemble des données pertinentes </a:t>
            </a:r>
            <a:r>
              <a:rPr lang="fr-BE" sz="200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devant être prises en considération pour apprécier une situation complexe et s’ils sont </a:t>
            </a:r>
            <a:r>
              <a:rPr lang="fr-BE" sz="2000" b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 nature à étayer les conclusions qui en sont tirées</a:t>
            </a:r>
            <a:r>
              <a:rPr lang="fr-BE" sz="200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 » (</a:t>
            </a:r>
            <a:r>
              <a:rPr lang="fr-BE" sz="2000" i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Ibid.</a:t>
            </a:r>
            <a:r>
              <a:rPr lang="fr-BE" sz="200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pt. 55)</a:t>
            </a:r>
          </a:p>
          <a:p>
            <a:r>
              <a:rPr lang="fr-BE" sz="2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« [L]</a:t>
            </a:r>
            <a:r>
              <a:rPr lang="fr-BE" sz="200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 contrôle du </a:t>
            </a:r>
            <a:r>
              <a:rPr lang="fr-BE" sz="2000" b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respect de certaines garanties procédurales </a:t>
            </a:r>
            <a:r>
              <a:rPr lang="fr-BE" sz="200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revêt une importance fondamentale. La Cour a eu l’occasion de préciser que, parmi ces garanties, figuraient notamment pour l’institution compétente </a:t>
            </a:r>
            <a:r>
              <a:rPr lang="fr-BE" sz="2000" b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l’obligation d’examiner, avec soin et impartialité, </a:t>
            </a:r>
            <a:r>
              <a:rPr lang="fr-BE" sz="200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tous les éléments pertinents du cas d’espèce et celle </a:t>
            </a:r>
            <a:r>
              <a:rPr lang="fr-BE" sz="2000" b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 motiver sa décision </a:t>
            </a:r>
            <a:r>
              <a:rPr lang="fr-BE" sz="200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 façon suffisante » (</a:t>
            </a:r>
            <a:r>
              <a:rPr lang="fr-BE" sz="2000" i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Ibid.</a:t>
            </a:r>
            <a:r>
              <a:rPr lang="fr-BE" sz="200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pt. 56)</a:t>
            </a:r>
          </a:p>
          <a:p>
            <a:pPr marL="0" indent="0">
              <a:buNone/>
            </a:pPr>
            <a:r>
              <a:rPr lang="fr-FR" sz="2000"/>
              <a:t>=&gt; Procéduralisation du contrôle… sans doute aussi pour des raisons managériales (limite de 50 pages de la requête)</a:t>
            </a:r>
          </a:p>
          <a:p>
            <a:pPr marL="0" indent="0">
              <a:buNone/>
            </a:pPr>
            <a:endParaRPr lang="fr-FR" sz="2000"/>
          </a:p>
          <a:p>
            <a:pPr marL="457200" lvl="1" indent="0">
              <a:buNone/>
            </a:pPr>
            <a:endParaRPr lang="fr-FR" sz="2000"/>
          </a:p>
          <a:p>
            <a:pPr marL="457200" lvl="1" indent="0" algn="ctr">
              <a:buNone/>
            </a:pPr>
            <a:endParaRPr lang="fr-FR" sz="2000"/>
          </a:p>
        </p:txBody>
      </p:sp>
    </p:spTree>
    <p:extLst>
      <p:ext uri="{BB962C8B-B14F-4D97-AF65-F5344CB8AC3E}">
        <p14:creationId xmlns:p14="http://schemas.microsoft.com/office/powerpoint/2010/main" val="5793593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DE1692-965E-A764-3921-5E683BE6EA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BA3C54-80F3-3BCA-D26F-6EC7EE9E2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606486"/>
          </a:xfrm>
        </p:spPr>
        <p:txBody>
          <a:bodyPr>
            <a:normAutofit/>
          </a:bodyPr>
          <a:lstStyle/>
          <a:p>
            <a:pPr algn="ctr"/>
            <a:r>
              <a:rPr lang="fr-FR" sz="4400" b="1"/>
              <a:t>3. Des contre-feux? Militants, juges et politiques</a:t>
            </a:r>
          </a:p>
        </p:txBody>
      </p:sp>
    </p:spTree>
    <p:extLst>
      <p:ext uri="{BB962C8B-B14F-4D97-AF65-F5344CB8AC3E}">
        <p14:creationId xmlns:p14="http://schemas.microsoft.com/office/powerpoint/2010/main" val="24734471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C3B175-CD30-6F64-2733-881F86852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/>
              <a:t>1. La société civile organisée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C492D53-EBF6-4872-4B32-7AE53C116B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000"/>
              <a:t>Les ONG spécialisées, « trublions » (L. Fontbaustier) de la communauté épistémique phytosanitaire</a:t>
            </a:r>
          </a:p>
          <a:p>
            <a:r>
              <a:rPr lang="fr-FR" sz="2000"/>
              <a:t>Avec de nouvelles armes (Règlement Aarhus et accès au juge): le boom du contentieux stratégique</a:t>
            </a:r>
          </a:p>
          <a:p>
            <a:r>
              <a:rPr lang="fr-FR" sz="2000"/>
              <a:t>Mais aussi de nouvelles menaces:</a:t>
            </a:r>
          </a:p>
          <a:p>
            <a:pPr lvl="1"/>
            <a:r>
              <a:rPr lang="fr-FR" sz="2000"/>
              <a:t>Restrictions au financement</a:t>
            </a:r>
          </a:p>
          <a:p>
            <a:pPr lvl="1"/>
            <a:r>
              <a:rPr lang="fr-FR" sz="2000"/>
              <a:t>Condamnation aux dépens</a:t>
            </a:r>
          </a:p>
          <a:p>
            <a:r>
              <a:rPr lang="fr-FR" sz="2000"/>
              <a:t>Le narratif: « One health » et le principe de précaution (principe... de </a:t>
            </a:r>
            <a:r>
              <a:rPr lang="fr-FR" sz="2000" i="1"/>
              <a:t>management</a:t>
            </a:r>
            <a:r>
              <a:rPr lang="fr-FR" sz="2000"/>
              <a:t> de l’incertitude)</a:t>
            </a:r>
          </a:p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26296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63CD33-3ACB-DE3A-AD2E-4256A75B36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88A12F-1D60-F669-AF88-68EDE8B1C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/>
              <a:t>2. Les juges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F16334-D0D2-AB7A-6DC7-C38D57832A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000"/>
              <a:t>Les juridictions nationales</a:t>
            </a:r>
          </a:p>
          <a:p>
            <a:r>
              <a:rPr lang="fr-FR" sz="2000"/>
              <a:t>Les juridictions de l’Union</a:t>
            </a:r>
          </a:p>
          <a:p>
            <a:pPr lvl="1"/>
            <a:r>
              <a:rPr lang="fr-FR" sz="2000"/>
              <a:t>Un Tribunal déjà « contaminé » par la normativité techno-administrative (recours en annulation)</a:t>
            </a:r>
          </a:p>
          <a:p>
            <a:pPr lvl="1"/>
            <a:r>
              <a:rPr lang="fr-FR" sz="2000"/>
              <a:t>Une Cour de justice « au-dessus de la mêlée »…</a:t>
            </a:r>
          </a:p>
          <a:p>
            <a:pPr lvl="2"/>
            <a:r>
              <a:rPr lang="fr-FR"/>
              <a:t>Pour des raisons organiques ou procédurales (Contentieux préjudiciel vs Contentieux sur pourvoi)?</a:t>
            </a:r>
          </a:p>
          <a:p>
            <a:pPr lvl="2"/>
            <a:r>
              <a:rPr lang="fr-FR"/>
              <a:t>Exemples: </a:t>
            </a:r>
          </a:p>
          <a:p>
            <a:pPr lvl="3"/>
            <a:r>
              <a:rPr lang="fr-FR" sz="2000"/>
              <a:t>On ne peut s’en tenir aux documents de guidance s’ils ne sont plus à jour</a:t>
            </a:r>
          </a:p>
          <a:p>
            <a:pPr lvl="3"/>
            <a:r>
              <a:rPr lang="fr-FR" sz="2000"/>
              <a:t>On ne peut pas accorder d’autorisations d’urgence pour des substances spécifiquement interdites dans l’UE</a:t>
            </a:r>
          </a:p>
          <a:p>
            <a:pPr lvl="3"/>
            <a:r>
              <a:rPr lang="fr-FR" sz="2000"/>
              <a:t>On ne peut donner systématiquement un poids prépondérant aux études de l’industrie</a:t>
            </a:r>
          </a:p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2395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49121A-5F1A-D742-D9E7-98455FED4E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FF895-5F04-4E73-B1B0-B1E532EFD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/>
              <a:t>3. Le politique?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B47DFB-DD8F-548E-B019-F47B86C240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200"/>
              <a:t>Le Règlement Transparence n°2019/1381: Oui, mais…</a:t>
            </a:r>
          </a:p>
          <a:p>
            <a:r>
              <a:rPr lang="fr-FR" sz="2200"/>
              <a:t>Echec de la révision de la directive SUD 2009/128/CE: - 50% de pesticides, dont -50% des plus dangereux et interdiction dans zones sensibles (terrains de jeu, écoles, etc.)… Mais survivance sous forme managériale:</a:t>
            </a:r>
          </a:p>
          <a:p>
            <a:pPr lvl="1"/>
            <a:r>
              <a:rPr lang="fr-BE" sz="2200" b="1">
                <a:hlinkClick r:id="rId2"/>
              </a:rPr>
              <a:t>Harmonised Risk Indicator 1 (HRI 1)</a:t>
            </a:r>
            <a:r>
              <a:rPr lang="fr-BE" sz="2200"/>
              <a:t>,  measuring the use and risk of pesticides, shows a </a:t>
            </a:r>
            <a:r>
              <a:rPr lang="fr-BE" sz="2200" b="1"/>
              <a:t>decrease of 50% since the baseline period of 2011-2013 and an 11% decline compared to 2021, relative to the baseline period of 2011-2013</a:t>
            </a:r>
            <a:r>
              <a:rPr lang="fr-BE" sz="2200"/>
              <a:t>.</a:t>
            </a:r>
          </a:p>
          <a:p>
            <a:pPr lvl="1"/>
            <a:r>
              <a:rPr lang="fr-BE" sz="2200" b="1">
                <a:hlinkClick r:id="rId3"/>
              </a:rPr>
              <a:t>Harmonised Risk Indicator 2 (HRI 2)</a:t>
            </a:r>
            <a:r>
              <a:rPr lang="fr-BE" sz="2200"/>
              <a:t>, which is based on the number of emergency authorisations, shows an </a:t>
            </a:r>
            <a:r>
              <a:rPr lang="fr-BE" sz="2200" b="1"/>
              <a:t>increase of 12% since the baseline period of 2011-2013 and a 21%  decrease compared to 2021, relative to the baseline period of 2011-2013.</a:t>
            </a:r>
            <a:endParaRPr lang="fr-BE" sz="2200"/>
          </a:p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75032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Slide Background">
            <a:extLst>
              <a:ext uri="{FF2B5EF4-FFF2-40B4-BE49-F238E27FC236}">
                <a16:creationId xmlns:a16="http://schemas.microsoft.com/office/drawing/2014/main" id="{7B1AB9FE-36F5-4FD1-9850-DB5C5AD48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Pasquale ramène sa science">
            <a:extLst>
              <a:ext uri="{FF2B5EF4-FFF2-40B4-BE49-F238E27FC236}">
                <a16:creationId xmlns:a16="http://schemas.microsoft.com/office/drawing/2014/main" id="{42655541-DD48-6CFA-1616-8ED0B7144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83" b="417"/>
          <a:stretch/>
        </p:blipFill>
        <p:spPr bwMode="auto">
          <a:xfrm>
            <a:off x="20" y="10"/>
            <a:ext cx="12191979" cy="5486390"/>
          </a:xfrm>
          <a:prstGeom prst="rect">
            <a:avLst/>
          </a:prstGeom>
          <a:noFill/>
          <a:effectLst>
            <a:outerShdw blurRad="596900" dist="330200" dir="8820000" sx="87000" sy="87000" algn="ctr" rotWithShape="0">
              <a:srgbClr val="000000">
                <a:alpha val="2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1033" name="Rectangle 1032">
            <a:extLst>
              <a:ext uri="{FF2B5EF4-FFF2-40B4-BE49-F238E27FC236}">
                <a16:creationId xmlns:a16="http://schemas.microsoft.com/office/drawing/2014/main" id="{F489C2E0-4895-4B72-85EA-7EE9FAFFDC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486402"/>
            <a:ext cx="12192000" cy="1371598"/>
          </a:xfrm>
          <a:prstGeom prst="rect">
            <a:avLst/>
          </a:prstGeom>
          <a:ln>
            <a:noFill/>
          </a:ln>
          <a:effectLst>
            <a:outerShdw blurRad="254000" dist="114300" dir="20340000" sx="89000" sy="89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BF41CB4-1D10-B52B-073C-38FA24FCD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56" y="5746071"/>
            <a:ext cx="7015499" cy="85226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/>
              <a:t>Merci pour votre attention!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85528F3-DE18-D709-C0AA-69BB6039CE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05056" y="5746071"/>
            <a:ext cx="4114801" cy="85226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2000">
                <a:solidFill>
                  <a:schemeClr val="tx1"/>
                </a:solidFill>
              </a:rPr>
              <a:t>antoine.bailleux@uclouvain.be</a:t>
            </a:r>
          </a:p>
        </p:txBody>
      </p:sp>
    </p:spTree>
    <p:extLst>
      <p:ext uri="{BB962C8B-B14F-4D97-AF65-F5344CB8AC3E}">
        <p14:creationId xmlns:p14="http://schemas.microsoft.com/office/powerpoint/2010/main" val="475671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3502E1-7D8E-FA6E-3884-3BEEDE924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/>
              <a:t>Plan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9C9F17C-FBCF-BF19-DC6D-EFEE61399F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fr-FR"/>
              <a:t>Le principe juridique</a:t>
            </a:r>
          </a:p>
          <a:p>
            <a:pPr marL="514350" indent="-514350">
              <a:buAutoNum type="arabicPeriod"/>
            </a:pPr>
            <a:r>
              <a:rPr lang="fr-FR"/>
              <a:t>Flux, reflux et hybridation: Investissement et travestissement managérial</a:t>
            </a:r>
          </a:p>
          <a:p>
            <a:pPr marL="514350" indent="-514350">
              <a:buAutoNum type="arabicPeriod"/>
            </a:pPr>
            <a:r>
              <a:rPr lang="fr-FR"/>
              <a:t>Des contre-feux? Militants, juges et politiques</a:t>
            </a:r>
          </a:p>
          <a:p>
            <a:pPr marL="514350" indent="-514350">
              <a:buAutoNum type="arabicPeriod"/>
            </a:pPr>
            <a:endParaRPr lang="fr-FR"/>
          </a:p>
          <a:p>
            <a:pPr marL="514350" indent="-514350">
              <a:buAutoNum type="arabicPeriod"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307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001E70-7A57-DB40-AF4F-6FA0C7DC8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606486"/>
          </a:xfrm>
        </p:spPr>
        <p:txBody>
          <a:bodyPr/>
          <a:lstStyle/>
          <a:p>
            <a:pPr algn="ctr"/>
            <a:r>
              <a:rPr lang="fr-FR" b="1"/>
              <a:t>1. Le principe juridique</a:t>
            </a:r>
          </a:p>
        </p:txBody>
      </p:sp>
    </p:spTree>
    <p:extLst>
      <p:ext uri="{BB962C8B-B14F-4D97-AF65-F5344CB8AC3E}">
        <p14:creationId xmlns:p14="http://schemas.microsoft.com/office/powerpoint/2010/main" val="2767376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DCBCEC-E391-46B2-63DA-223C6496C4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EBE00C7-3FF8-0C17-C532-0E9914FFD6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41248"/>
            <a:ext cx="10515600" cy="53357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2200" b="1"/>
              <a:t>Article 4 du Règlement 1107/2009</a:t>
            </a:r>
          </a:p>
          <a:p>
            <a:pPr marL="0" indent="0">
              <a:buNone/>
            </a:pPr>
            <a:endParaRPr lang="fr-FR" sz="2200"/>
          </a:p>
          <a:p>
            <a:pPr marL="0" indent="0">
              <a:buNone/>
            </a:pPr>
            <a:r>
              <a:rPr lang="fr-FR" sz="2200"/>
              <a:t>Une substance active est approuvée au niveau de l’Union  s’il est prévisible, eu égard à l’état actuel des connaissances scientifiques et techniques, que son utilisation</a:t>
            </a:r>
          </a:p>
          <a:p>
            <a:pPr>
              <a:buFontTx/>
              <a:buChar char="-"/>
            </a:pPr>
            <a:r>
              <a:rPr lang="fr-FR" sz="2200"/>
              <a:t>n’a </a:t>
            </a:r>
            <a:r>
              <a:rPr lang="fr-FR" sz="2200" b="1"/>
              <a:t>pas d’effet </a:t>
            </a:r>
            <a:r>
              <a:rPr lang="fr-FR" sz="2200" b="1" u="sng"/>
              <a:t>nocif</a:t>
            </a:r>
            <a:r>
              <a:rPr lang="fr-FR" sz="2200"/>
              <a:t>, immédiat ou différé, sur la </a:t>
            </a:r>
            <a:r>
              <a:rPr lang="fr-FR" sz="2200" b="1"/>
              <a:t>santé humaine ou animale</a:t>
            </a:r>
          </a:p>
          <a:p>
            <a:pPr>
              <a:buFontTx/>
              <a:buChar char="-"/>
            </a:pPr>
            <a:r>
              <a:rPr lang="fr-FR" sz="2200"/>
              <a:t>N’a </a:t>
            </a:r>
            <a:r>
              <a:rPr lang="fr-FR" sz="2200" b="1"/>
              <a:t>pas d’effet </a:t>
            </a:r>
            <a:r>
              <a:rPr lang="fr-FR" sz="2200" b="1" u="sng"/>
              <a:t>inacceptable</a:t>
            </a:r>
            <a:r>
              <a:rPr lang="fr-FR" sz="2200" b="1"/>
              <a:t> sur l’environnement </a:t>
            </a:r>
            <a:r>
              <a:rPr lang="fr-FR" sz="2200"/>
              <a:t>compte tenu notamment, de sa dissémination dans l’environnement, de son effet sur les espèces non visées, de son effet sur la biodiversité et l’écosystème</a:t>
            </a:r>
          </a:p>
          <a:p>
            <a:pPr>
              <a:buFont typeface="Symbol" pitchFamily="2" charset="2"/>
              <a:buChar char="Þ"/>
            </a:pPr>
            <a:r>
              <a:rPr lang="fr-FR" sz="2200"/>
              <a:t>Explicitation partielle dans l’annexe II du Règlement, avec notamment une approche par « danger ».</a:t>
            </a:r>
          </a:p>
          <a:p>
            <a:pPr>
              <a:buFont typeface="Symbol" pitchFamily="2" charset="2"/>
              <a:buChar char="Þ"/>
            </a:pPr>
            <a:r>
              <a:rPr lang="fr-FR" sz="2200"/>
              <a:t>Mêmes critères pour les autorisations nationales de mise sur le marché des pesticides contenant ces substances</a:t>
            </a:r>
          </a:p>
          <a:p>
            <a:pPr>
              <a:buFont typeface="Symbol" pitchFamily="2" charset="2"/>
              <a:buChar char="Þ"/>
            </a:pPr>
            <a:r>
              <a:rPr lang="fr-FR" sz="2200"/>
              <a:t>La protection de la santé et de l’environnement prime sur l’amélioration de la production végétale!!</a:t>
            </a:r>
          </a:p>
          <a:p>
            <a:pPr>
              <a:buFont typeface="Symbol" pitchFamily="2" charset="2"/>
              <a:buChar char="Þ"/>
            </a:pPr>
            <a:endParaRPr lang="fr-FR" sz="2200"/>
          </a:p>
          <a:p>
            <a:pPr>
              <a:buFontTx/>
              <a:buChar char="-"/>
            </a:pPr>
            <a:endParaRPr lang="fr-FR"/>
          </a:p>
          <a:p>
            <a:pPr marL="514350" indent="-514350">
              <a:buAutoNum type="arabicPeriod"/>
            </a:pPr>
            <a:endParaRPr lang="fr-FR"/>
          </a:p>
          <a:p>
            <a:pPr marL="514350" indent="-514350">
              <a:buAutoNum type="arabicPeriod"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1184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C05F86-5A0E-AAF3-8E8E-BA5E3F4FC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400" b="1"/>
              <a:t>2. Flux, reflux et hybridation: Investissement et travestissement managérial</a:t>
            </a:r>
            <a:br>
              <a:rPr lang="fr-FR" sz="4400" b="1"/>
            </a:br>
            <a:endParaRPr lang="fr-FR" sz="4400" b="1"/>
          </a:p>
        </p:txBody>
      </p:sp>
    </p:spTree>
    <p:extLst>
      <p:ext uri="{BB962C8B-B14F-4D97-AF65-F5344CB8AC3E}">
        <p14:creationId xmlns:p14="http://schemas.microsoft.com/office/powerpoint/2010/main" val="1121073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3F2ACC-2C8D-6F44-0BBF-3EBBC33B7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/>
              <a:t>1. Le flux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997DF47-AB49-5B5F-E597-96A030EAD4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BE" sz="180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BE" sz="2000" b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Théorie de l’endogénéité légale de Lauren Edelman :</a:t>
            </a:r>
          </a:p>
          <a:p>
            <a:pPr marL="0" indent="0">
              <a:buNone/>
            </a:pPr>
            <a:endParaRPr lang="fr-BE" sz="200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BE" sz="2000" i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 s’agit au fond de comprendre comment une règle </a:t>
            </a:r>
            <a:r>
              <a:rPr lang="fr-BE" sz="2000" i="1" u="sng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s’internalise</a:t>
            </a:r>
            <a:r>
              <a:rPr lang="fr-BE" sz="2000" i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dans des organisations, devient un motif routinier d’action, </a:t>
            </a:r>
            <a:r>
              <a:rPr lang="fr-BE" sz="2000" i="1" u="sng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 dépose dans des dispositifs</a:t>
            </a:r>
            <a:r>
              <a:rPr lang="fr-BE" sz="2000" i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constitue une référence pratique pour les actions, </a:t>
            </a:r>
            <a:r>
              <a:rPr lang="fr-BE" sz="2000" i="1" u="sng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 l’intermédiaire d’une interprétation stabilisée</a:t>
            </a:r>
            <a:r>
              <a:rPr lang="fr-BE" sz="2000" i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qui pourra faire l’objet d’épreuves mais résistera pour une part en raison de sa texture « légale », de ses horizons d’action possible ou des chaines de responsabilité qui lui sont associées</a:t>
            </a:r>
            <a:r>
              <a:rPr lang="fr-BE" sz="20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(J. Pélisse, « Comment les logiques managériales transforment le droit », </a:t>
            </a:r>
            <a:r>
              <a:rPr lang="fr-BE" sz="2000" i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Amplitude du droit</a:t>
            </a:r>
            <a:r>
              <a:rPr lang="fr-BE" sz="20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2/2023)</a:t>
            </a:r>
          </a:p>
          <a:p>
            <a:pPr marL="0" indent="0">
              <a:buNone/>
            </a:pPr>
            <a:endParaRPr lang="fr-BE" sz="20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BE" sz="20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// Théorie des systèmes sociaux de Luhmann et Teubner</a:t>
            </a:r>
          </a:p>
          <a:p>
            <a:pPr marL="0" indent="0">
              <a:buNone/>
            </a:pPr>
            <a:endParaRPr lang="fr-FR" i="1">
              <a:latin typeface="American Typewriter" panose="02090604020004020304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200458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F2E7EA-899D-DCCC-95AA-684D476229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002090-069E-E52D-A6E6-C158DF981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/>
              <a:t>2. Le reflux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6160A12-7614-F1BF-B906-0367722DB8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BE" sz="180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BE" sz="2000" b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</a:t>
            </a:r>
            <a:r>
              <a:rPr lang="fr-BE" sz="2000" b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rocessus de managérialisation du droit </a:t>
            </a:r>
          </a:p>
          <a:p>
            <a:pPr marL="0" indent="0">
              <a:buNone/>
            </a:pPr>
            <a:endParaRPr lang="fr-BE" sz="180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fr-BE" sz="20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Gouvernance par les indicateurs chiffrés</a:t>
            </a:r>
          </a:p>
          <a:p>
            <a:r>
              <a:rPr lang="fr-BE" sz="20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Influence des </a:t>
            </a:r>
            <a:r>
              <a:rPr lang="fr-BE" sz="20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logiques de rentabilité, d’efficacité et de flexibilité </a:t>
            </a:r>
            <a:endParaRPr lang="fr-BE" sz="20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fr-BE" sz="20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Déférence judiciaire par rapport à une entreprise de conformation avant tout symbolique</a:t>
            </a:r>
          </a:p>
          <a:p>
            <a:pPr marL="0" indent="0">
              <a:buNone/>
            </a:pPr>
            <a:endParaRPr lang="fr-BE" sz="20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BE" sz="20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// Theorie du droit global (B. Frydman)</a:t>
            </a:r>
          </a:p>
        </p:txBody>
      </p:sp>
    </p:spTree>
    <p:extLst>
      <p:ext uri="{BB962C8B-B14F-4D97-AF65-F5344CB8AC3E}">
        <p14:creationId xmlns:p14="http://schemas.microsoft.com/office/powerpoint/2010/main" val="1745660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FEEC3D-7FB8-739C-971D-6BCFC8ED9D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58CEF6-7F1B-0F3E-4787-04C031840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/>
              <a:t>3. Limites de ce mouvement bidirectionnel 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82E0DA-1F00-CF52-8589-52D714E6F8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BE" sz="180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fr-FR" sz="2400" b="1"/>
              <a:t>Limites de l’analyse: </a:t>
            </a:r>
            <a:r>
              <a:rPr lang="fr-FR" sz="2400"/>
              <a:t>pas de sociologie de l’entreprise</a:t>
            </a:r>
            <a:endParaRPr lang="fr-FR" sz="2400" b="1"/>
          </a:p>
          <a:p>
            <a:r>
              <a:rPr lang="fr-FR" sz="2400" b="1"/>
              <a:t>Limites de l’hypothèse: </a:t>
            </a:r>
          </a:p>
          <a:p>
            <a:pPr lvl="1"/>
            <a:r>
              <a:rPr lang="fr-FR"/>
              <a:t>Le droit des pesticides s’intéresse davantage au </a:t>
            </a:r>
            <a:r>
              <a:rPr lang="fr-FR" u="sng"/>
              <a:t>produit</a:t>
            </a:r>
            <a:r>
              <a:rPr lang="fr-FR"/>
              <a:t> qu’aux </a:t>
            </a:r>
            <a:r>
              <a:rPr lang="fr-FR" u="sng"/>
              <a:t>processus</a:t>
            </a:r>
            <a:r>
              <a:rPr lang="fr-FR"/>
              <a:t> internes à l’entreprise (&gt;&lt; droit de la non-discrimination, devoir de vigilance, etc.)</a:t>
            </a:r>
          </a:p>
          <a:p>
            <a:pPr lvl="1"/>
            <a:r>
              <a:rPr lang="fr-FR"/>
              <a:t>L’intérêt protégé se situe en dehors de l’entreprise et de sa chaine de valeur. Du travailleur au consommateur, et même au « public », humain ou non humain, vivant ou à venir (« pur tiers », sans relation contractuelle). </a:t>
            </a:r>
          </a:p>
          <a:p>
            <a:pPr marL="457200" lvl="1" indent="0">
              <a:buNone/>
            </a:pPr>
            <a:endParaRPr lang="fr-FR" sz="1600"/>
          </a:p>
          <a:p>
            <a:pPr lvl="1"/>
            <a:endParaRPr lang="fr-FR" sz="1600"/>
          </a:p>
        </p:txBody>
      </p:sp>
    </p:spTree>
    <p:extLst>
      <p:ext uri="{BB962C8B-B14F-4D97-AF65-F5344CB8AC3E}">
        <p14:creationId xmlns:p14="http://schemas.microsoft.com/office/powerpoint/2010/main" val="3718086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6944C1-897C-126F-07A4-6D329E6946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ECC934-1E11-C2F6-B6CA-A54489859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/>
              <a:t>4. L’hybridation comme processus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5FAEE91-54DC-3A58-099A-0074F2C5A2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fr-BE" sz="180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fr-FR" sz="2000"/>
              <a:t>On est donc moins dans un processus de flux et de reflux que dans la </a:t>
            </a:r>
            <a:r>
              <a:rPr lang="fr-FR" sz="2000" b="1"/>
              <a:t>cocréation, consciente et délibérée, mais néanmoins confuse et inorganisée, de normes technico-administratives</a:t>
            </a:r>
            <a:r>
              <a:rPr lang="fr-FR" sz="2000"/>
              <a:t>. </a:t>
            </a:r>
          </a:p>
          <a:p>
            <a:r>
              <a:rPr lang="fr-FR" sz="2000"/>
              <a:t>Ce processus s’accompagne de l’émergence d’une « scène tierce », ni publique ni privée, habitée par une </a:t>
            </a:r>
            <a:r>
              <a:rPr lang="fr-FR" sz="2000" b="1"/>
              <a:t>communauté épistémique</a:t>
            </a:r>
            <a:r>
              <a:rPr lang="fr-FR" sz="2000"/>
              <a:t> pluridisciplinaire et bigarrée que composent:</a:t>
            </a:r>
          </a:p>
          <a:p>
            <a:pPr lvl="1"/>
            <a:r>
              <a:rPr lang="fr-FR" sz="2000"/>
              <a:t>Entreprises phytopharmaceutiques et fédérations </a:t>
            </a:r>
          </a:p>
          <a:p>
            <a:pPr lvl="1"/>
            <a:r>
              <a:rPr lang="fr-FR" sz="2000"/>
              <a:t>Agences nationales et européennes d’évaluation </a:t>
            </a:r>
          </a:p>
          <a:p>
            <a:pPr lvl="1"/>
            <a:r>
              <a:rPr lang="fr-FR" sz="2000"/>
              <a:t>Services gouvernementaux / européens en charge de la délivrance des approbations / autorisations de mise sur le marché </a:t>
            </a:r>
          </a:p>
          <a:p>
            <a:pPr lvl="1"/>
            <a:r>
              <a:rPr lang="fr-FR" sz="2000"/>
              <a:t>Organisations internationales hybrides </a:t>
            </a:r>
          </a:p>
          <a:p>
            <a:pPr marL="457200" lvl="1" indent="0">
              <a:buNone/>
            </a:pPr>
            <a:endParaRPr lang="fr-FR" sz="1600"/>
          </a:p>
          <a:p>
            <a:pPr lvl="1"/>
            <a:endParaRPr lang="fr-FR" sz="1600"/>
          </a:p>
        </p:txBody>
      </p:sp>
    </p:spTree>
    <p:extLst>
      <p:ext uri="{BB962C8B-B14F-4D97-AF65-F5344CB8AC3E}">
        <p14:creationId xmlns:p14="http://schemas.microsoft.com/office/powerpoint/2010/main" val="37575006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</TotalTime>
  <Words>1388</Words>
  <Application>Microsoft Macintosh PowerPoint</Application>
  <PresentationFormat>Grand écran</PresentationFormat>
  <Paragraphs>105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6" baseType="lpstr">
      <vt:lpstr>American Typewriter</vt:lpstr>
      <vt:lpstr>Aptos</vt:lpstr>
      <vt:lpstr>Aptos Display</vt:lpstr>
      <vt:lpstr>Arial</vt:lpstr>
      <vt:lpstr>Calibri</vt:lpstr>
      <vt:lpstr>Symbol</vt:lpstr>
      <vt:lpstr>Times New Roman</vt:lpstr>
      <vt:lpstr>Thème Office</vt:lpstr>
      <vt:lpstr>Managérialisation et droit des pesticides</vt:lpstr>
      <vt:lpstr>Plan</vt:lpstr>
      <vt:lpstr>1. Le principe juridique</vt:lpstr>
      <vt:lpstr>Présentation PowerPoint</vt:lpstr>
      <vt:lpstr>2. Flux, reflux et hybridation: Investissement et travestissement managérial </vt:lpstr>
      <vt:lpstr>1. Le flux</vt:lpstr>
      <vt:lpstr>2. Le reflux</vt:lpstr>
      <vt:lpstr>3. Limites de ce mouvement bidirectionnel  </vt:lpstr>
      <vt:lpstr>4. L’hybridation comme processus</vt:lpstr>
      <vt:lpstr>5. L’hybridation comme produit</vt:lpstr>
      <vt:lpstr>Présentation PowerPoint</vt:lpstr>
      <vt:lpstr>Présentation PowerPoint</vt:lpstr>
      <vt:lpstr>Présentation PowerPoint</vt:lpstr>
      <vt:lpstr>3. Des contre-feux? Militants, juges et politiques</vt:lpstr>
      <vt:lpstr>1. La société civile organisée</vt:lpstr>
      <vt:lpstr>2. Les juges</vt:lpstr>
      <vt:lpstr>3. Le politique?</vt:lpstr>
      <vt:lpstr>Merci pour votre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Antoine Bailleux</dc:creator>
  <cp:lastModifiedBy>Antoine Bailleux</cp:lastModifiedBy>
  <cp:revision>105</cp:revision>
  <dcterms:created xsi:type="dcterms:W3CDTF">2024-12-06T10:07:52Z</dcterms:created>
  <dcterms:modified xsi:type="dcterms:W3CDTF">2024-12-10T13:12:12Z</dcterms:modified>
</cp:coreProperties>
</file>