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2904113" cy="43883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30" d="100"/>
          <a:sy n="30" d="100"/>
        </p:scale>
        <p:origin x="175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7809" y="7181824"/>
            <a:ext cx="27968496" cy="15277877"/>
          </a:xfrm>
        </p:spPr>
        <p:txBody>
          <a:bodyPr anchor="b"/>
          <a:lstStyle>
            <a:lvl1pPr algn="ctr">
              <a:defRPr sz="2159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3014" y="23048874"/>
            <a:ext cx="24678085" cy="10594961"/>
          </a:xfrm>
        </p:spPr>
        <p:txBody>
          <a:bodyPr/>
          <a:lstStyle>
            <a:lvl1pPr marL="0" indent="0" algn="ctr">
              <a:buNone/>
              <a:defRPr sz="8636"/>
            </a:lvl1pPr>
            <a:lvl2pPr marL="1645188" indent="0" algn="ctr">
              <a:buNone/>
              <a:defRPr sz="7197"/>
            </a:lvl2pPr>
            <a:lvl3pPr marL="3290377" indent="0" algn="ctr">
              <a:buNone/>
              <a:defRPr sz="6477"/>
            </a:lvl3pPr>
            <a:lvl4pPr marL="4935565" indent="0" algn="ctr">
              <a:buNone/>
              <a:defRPr sz="5757"/>
            </a:lvl4pPr>
            <a:lvl5pPr marL="6580754" indent="0" algn="ctr">
              <a:buNone/>
              <a:defRPr sz="5757"/>
            </a:lvl5pPr>
            <a:lvl6pPr marL="8225942" indent="0" algn="ctr">
              <a:buNone/>
              <a:defRPr sz="5757"/>
            </a:lvl6pPr>
            <a:lvl7pPr marL="9871131" indent="0" algn="ctr">
              <a:buNone/>
              <a:defRPr sz="5757"/>
            </a:lvl7pPr>
            <a:lvl8pPr marL="11516319" indent="0" algn="ctr">
              <a:buNone/>
              <a:defRPr sz="5757"/>
            </a:lvl8pPr>
            <a:lvl9pPr marL="13161508" indent="0" algn="ctr">
              <a:buNone/>
              <a:defRPr sz="5757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65054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4351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022" y="10940354"/>
            <a:ext cx="28379797" cy="18254215"/>
          </a:xfrm>
        </p:spPr>
        <p:txBody>
          <a:bodyPr anchor="b"/>
          <a:lstStyle>
            <a:lvl1pPr>
              <a:defRPr sz="2159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022" y="29367261"/>
            <a:ext cx="28379797" cy="9599461"/>
          </a:xfrm>
        </p:spPr>
        <p:txBody>
          <a:bodyPr/>
          <a:lstStyle>
            <a:lvl1pPr marL="0" indent="0">
              <a:buNone/>
              <a:defRPr sz="8636">
                <a:solidFill>
                  <a:schemeClr val="tx1"/>
                </a:solidFill>
              </a:defRPr>
            </a:lvl1pPr>
            <a:lvl2pPr marL="1645188" indent="0">
              <a:buNone/>
              <a:defRPr sz="7197">
                <a:solidFill>
                  <a:schemeClr val="tx1">
                    <a:tint val="75000"/>
                  </a:schemeClr>
                </a:solidFill>
              </a:defRPr>
            </a:lvl2pPr>
            <a:lvl3pPr marL="3290377" indent="0">
              <a:buNone/>
              <a:defRPr sz="6477">
                <a:solidFill>
                  <a:schemeClr val="tx1">
                    <a:tint val="75000"/>
                  </a:schemeClr>
                </a:solidFill>
              </a:defRPr>
            </a:lvl3pPr>
            <a:lvl4pPr marL="4935565" indent="0">
              <a:buNone/>
              <a:defRPr sz="5757">
                <a:solidFill>
                  <a:schemeClr val="tx1">
                    <a:tint val="75000"/>
                  </a:schemeClr>
                </a:solidFill>
              </a:defRPr>
            </a:lvl4pPr>
            <a:lvl5pPr marL="6580754" indent="0">
              <a:buNone/>
              <a:defRPr sz="5757">
                <a:solidFill>
                  <a:schemeClr val="tx1">
                    <a:tint val="75000"/>
                  </a:schemeClr>
                </a:solidFill>
              </a:defRPr>
            </a:lvl5pPr>
            <a:lvl6pPr marL="8225942" indent="0">
              <a:buNone/>
              <a:defRPr sz="5757">
                <a:solidFill>
                  <a:schemeClr val="tx1">
                    <a:tint val="75000"/>
                  </a:schemeClr>
                </a:solidFill>
              </a:defRPr>
            </a:lvl6pPr>
            <a:lvl7pPr marL="9871131" indent="0">
              <a:buNone/>
              <a:defRPr sz="5757">
                <a:solidFill>
                  <a:schemeClr val="tx1">
                    <a:tint val="75000"/>
                  </a:schemeClr>
                </a:solidFill>
              </a:defRPr>
            </a:lvl7pPr>
            <a:lvl8pPr marL="11516319" indent="0">
              <a:buNone/>
              <a:defRPr sz="5757">
                <a:solidFill>
                  <a:schemeClr val="tx1">
                    <a:tint val="75000"/>
                  </a:schemeClr>
                </a:solidFill>
              </a:defRPr>
            </a:lvl8pPr>
            <a:lvl9pPr marL="13161508" indent="0">
              <a:buNone/>
              <a:defRPr sz="5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914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2158" y="11681887"/>
            <a:ext cx="13984248" cy="2784352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57707" y="11681887"/>
            <a:ext cx="13984248" cy="2784352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38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444" y="2336387"/>
            <a:ext cx="28379797" cy="848206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447" y="10757498"/>
            <a:ext cx="13919980" cy="5272083"/>
          </a:xfrm>
        </p:spPr>
        <p:txBody>
          <a:bodyPr anchor="b"/>
          <a:lstStyle>
            <a:lvl1pPr marL="0" indent="0">
              <a:buNone/>
              <a:defRPr sz="8636" b="1"/>
            </a:lvl1pPr>
            <a:lvl2pPr marL="1645188" indent="0">
              <a:buNone/>
              <a:defRPr sz="7197" b="1"/>
            </a:lvl2pPr>
            <a:lvl3pPr marL="3290377" indent="0">
              <a:buNone/>
              <a:defRPr sz="6477" b="1"/>
            </a:lvl3pPr>
            <a:lvl4pPr marL="4935565" indent="0">
              <a:buNone/>
              <a:defRPr sz="5757" b="1"/>
            </a:lvl4pPr>
            <a:lvl5pPr marL="6580754" indent="0">
              <a:buNone/>
              <a:defRPr sz="5757" b="1"/>
            </a:lvl5pPr>
            <a:lvl6pPr marL="8225942" indent="0">
              <a:buNone/>
              <a:defRPr sz="5757" b="1"/>
            </a:lvl6pPr>
            <a:lvl7pPr marL="9871131" indent="0">
              <a:buNone/>
              <a:defRPr sz="5757" b="1"/>
            </a:lvl7pPr>
            <a:lvl8pPr marL="11516319" indent="0">
              <a:buNone/>
              <a:defRPr sz="5757" b="1"/>
            </a:lvl8pPr>
            <a:lvl9pPr marL="13161508" indent="0">
              <a:buNone/>
              <a:defRPr sz="5757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6447" y="16029581"/>
            <a:ext cx="13919980" cy="2357709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57709" y="10757498"/>
            <a:ext cx="13988534" cy="5272083"/>
          </a:xfrm>
        </p:spPr>
        <p:txBody>
          <a:bodyPr anchor="b"/>
          <a:lstStyle>
            <a:lvl1pPr marL="0" indent="0">
              <a:buNone/>
              <a:defRPr sz="8636" b="1"/>
            </a:lvl1pPr>
            <a:lvl2pPr marL="1645188" indent="0">
              <a:buNone/>
              <a:defRPr sz="7197" b="1"/>
            </a:lvl2pPr>
            <a:lvl3pPr marL="3290377" indent="0">
              <a:buNone/>
              <a:defRPr sz="6477" b="1"/>
            </a:lvl3pPr>
            <a:lvl4pPr marL="4935565" indent="0">
              <a:buNone/>
              <a:defRPr sz="5757" b="1"/>
            </a:lvl4pPr>
            <a:lvl5pPr marL="6580754" indent="0">
              <a:buNone/>
              <a:defRPr sz="5757" b="1"/>
            </a:lvl5pPr>
            <a:lvl6pPr marL="8225942" indent="0">
              <a:buNone/>
              <a:defRPr sz="5757" b="1"/>
            </a:lvl6pPr>
            <a:lvl7pPr marL="9871131" indent="0">
              <a:buNone/>
              <a:defRPr sz="5757" b="1"/>
            </a:lvl7pPr>
            <a:lvl8pPr marL="11516319" indent="0">
              <a:buNone/>
              <a:defRPr sz="5757" b="1"/>
            </a:lvl8pPr>
            <a:lvl9pPr marL="13161508" indent="0">
              <a:buNone/>
              <a:defRPr sz="5757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57709" y="16029581"/>
            <a:ext cx="13988534" cy="2357709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2012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392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7759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443" y="2925551"/>
            <a:ext cx="10612433" cy="10239428"/>
          </a:xfrm>
        </p:spPr>
        <p:txBody>
          <a:bodyPr anchor="b"/>
          <a:lstStyle>
            <a:lvl1pPr>
              <a:defRPr sz="115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88534" y="6318387"/>
            <a:ext cx="16657707" cy="31185560"/>
          </a:xfrm>
        </p:spPr>
        <p:txBody>
          <a:bodyPr/>
          <a:lstStyle>
            <a:lvl1pPr>
              <a:defRPr sz="11515"/>
            </a:lvl1pPr>
            <a:lvl2pPr>
              <a:defRPr sz="10076"/>
            </a:lvl2pPr>
            <a:lvl3pPr>
              <a:defRPr sz="8636"/>
            </a:lvl3pPr>
            <a:lvl4pPr>
              <a:defRPr sz="7197"/>
            </a:lvl4pPr>
            <a:lvl5pPr>
              <a:defRPr sz="7197"/>
            </a:lvl5pPr>
            <a:lvl6pPr>
              <a:defRPr sz="7197"/>
            </a:lvl6pPr>
            <a:lvl7pPr>
              <a:defRPr sz="7197"/>
            </a:lvl7pPr>
            <a:lvl8pPr>
              <a:defRPr sz="7197"/>
            </a:lvl8pPr>
            <a:lvl9pPr>
              <a:defRPr sz="7197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443" y="13164979"/>
            <a:ext cx="10612433" cy="24389752"/>
          </a:xfrm>
        </p:spPr>
        <p:txBody>
          <a:bodyPr/>
          <a:lstStyle>
            <a:lvl1pPr marL="0" indent="0">
              <a:buNone/>
              <a:defRPr sz="5757"/>
            </a:lvl1pPr>
            <a:lvl2pPr marL="1645188" indent="0">
              <a:buNone/>
              <a:defRPr sz="5038"/>
            </a:lvl2pPr>
            <a:lvl3pPr marL="3290377" indent="0">
              <a:buNone/>
              <a:defRPr sz="4318"/>
            </a:lvl3pPr>
            <a:lvl4pPr marL="4935565" indent="0">
              <a:buNone/>
              <a:defRPr sz="3598"/>
            </a:lvl4pPr>
            <a:lvl5pPr marL="6580754" indent="0">
              <a:buNone/>
              <a:defRPr sz="3598"/>
            </a:lvl5pPr>
            <a:lvl6pPr marL="8225942" indent="0">
              <a:buNone/>
              <a:defRPr sz="3598"/>
            </a:lvl6pPr>
            <a:lvl7pPr marL="9871131" indent="0">
              <a:buNone/>
              <a:defRPr sz="3598"/>
            </a:lvl7pPr>
            <a:lvl8pPr marL="11516319" indent="0">
              <a:buNone/>
              <a:defRPr sz="3598"/>
            </a:lvl8pPr>
            <a:lvl9pPr marL="13161508" indent="0">
              <a:buNone/>
              <a:defRPr sz="3598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3641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443" y="2925551"/>
            <a:ext cx="10612433" cy="10239428"/>
          </a:xfrm>
        </p:spPr>
        <p:txBody>
          <a:bodyPr anchor="b"/>
          <a:lstStyle>
            <a:lvl1pPr>
              <a:defRPr sz="1151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88534" y="6318387"/>
            <a:ext cx="16657707" cy="31185560"/>
          </a:xfrm>
        </p:spPr>
        <p:txBody>
          <a:bodyPr anchor="t"/>
          <a:lstStyle>
            <a:lvl1pPr marL="0" indent="0">
              <a:buNone/>
              <a:defRPr sz="11515"/>
            </a:lvl1pPr>
            <a:lvl2pPr marL="1645188" indent="0">
              <a:buNone/>
              <a:defRPr sz="10076"/>
            </a:lvl2pPr>
            <a:lvl3pPr marL="3290377" indent="0">
              <a:buNone/>
              <a:defRPr sz="8636"/>
            </a:lvl3pPr>
            <a:lvl4pPr marL="4935565" indent="0">
              <a:buNone/>
              <a:defRPr sz="7197"/>
            </a:lvl4pPr>
            <a:lvl5pPr marL="6580754" indent="0">
              <a:buNone/>
              <a:defRPr sz="7197"/>
            </a:lvl5pPr>
            <a:lvl6pPr marL="8225942" indent="0">
              <a:buNone/>
              <a:defRPr sz="7197"/>
            </a:lvl6pPr>
            <a:lvl7pPr marL="9871131" indent="0">
              <a:buNone/>
              <a:defRPr sz="7197"/>
            </a:lvl7pPr>
            <a:lvl8pPr marL="11516319" indent="0">
              <a:buNone/>
              <a:defRPr sz="7197"/>
            </a:lvl8pPr>
            <a:lvl9pPr marL="13161508" indent="0">
              <a:buNone/>
              <a:defRPr sz="7197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6443" y="13164979"/>
            <a:ext cx="10612433" cy="24389752"/>
          </a:xfrm>
        </p:spPr>
        <p:txBody>
          <a:bodyPr/>
          <a:lstStyle>
            <a:lvl1pPr marL="0" indent="0">
              <a:buNone/>
              <a:defRPr sz="5757"/>
            </a:lvl1pPr>
            <a:lvl2pPr marL="1645188" indent="0">
              <a:buNone/>
              <a:defRPr sz="5038"/>
            </a:lvl2pPr>
            <a:lvl3pPr marL="3290377" indent="0">
              <a:buNone/>
              <a:defRPr sz="4318"/>
            </a:lvl3pPr>
            <a:lvl4pPr marL="4935565" indent="0">
              <a:buNone/>
              <a:defRPr sz="3598"/>
            </a:lvl4pPr>
            <a:lvl5pPr marL="6580754" indent="0">
              <a:buNone/>
              <a:defRPr sz="3598"/>
            </a:lvl5pPr>
            <a:lvl6pPr marL="8225942" indent="0">
              <a:buNone/>
              <a:defRPr sz="3598"/>
            </a:lvl6pPr>
            <a:lvl7pPr marL="9871131" indent="0">
              <a:buNone/>
              <a:defRPr sz="3598"/>
            </a:lvl7pPr>
            <a:lvl8pPr marL="11516319" indent="0">
              <a:buNone/>
              <a:defRPr sz="3598"/>
            </a:lvl8pPr>
            <a:lvl9pPr marL="13161508" indent="0">
              <a:buNone/>
              <a:defRPr sz="3598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985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1553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47008" y="2336377"/>
            <a:ext cx="7094949" cy="3718903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2159" y="2336377"/>
            <a:ext cx="20873547" cy="3718903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87874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2158" y="2336387"/>
            <a:ext cx="28379797" cy="8482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2158" y="11681887"/>
            <a:ext cx="28379797" cy="27843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2158" y="40673293"/>
            <a:ext cx="7403425" cy="23363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421B2-E2EB-4225-8551-94340D78ADA5}" type="datetimeFigureOut">
              <a:rPr lang="fr-BE" smtClean="0"/>
              <a:t>08-11-17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99488" y="40673293"/>
            <a:ext cx="11105138" cy="23363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38530" y="40673293"/>
            <a:ext cx="7403425" cy="23363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1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339A7-610D-4B86-AD70-7852617EB49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7066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90377" rtl="0" eaLnBrk="1" latinLnBrk="0" hangingPunct="1">
        <a:lnSpc>
          <a:spcPct val="90000"/>
        </a:lnSpc>
        <a:spcBef>
          <a:spcPct val="0"/>
        </a:spcBef>
        <a:buNone/>
        <a:defRPr sz="158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594" indent="-822594" algn="l" defTabSz="3290377" rtl="0" eaLnBrk="1" latinLnBrk="0" hangingPunct="1">
        <a:lnSpc>
          <a:spcPct val="90000"/>
        </a:lnSpc>
        <a:spcBef>
          <a:spcPts val="3598"/>
        </a:spcBef>
        <a:buFont typeface="Arial" panose="020B0604020202020204" pitchFamily="34" charset="0"/>
        <a:buChar char="•"/>
        <a:defRPr sz="10076" kern="1200">
          <a:solidFill>
            <a:schemeClr val="tx1"/>
          </a:solidFill>
          <a:latin typeface="+mn-lt"/>
          <a:ea typeface="+mn-ea"/>
          <a:cs typeface="+mn-cs"/>
        </a:defRPr>
      </a:lvl1pPr>
      <a:lvl2pPr marL="2467783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2pPr>
      <a:lvl3pPr marL="4112971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7197" kern="1200">
          <a:solidFill>
            <a:schemeClr val="tx1"/>
          </a:solidFill>
          <a:latin typeface="+mn-lt"/>
          <a:ea typeface="+mn-ea"/>
          <a:cs typeface="+mn-cs"/>
        </a:defRPr>
      </a:lvl3pPr>
      <a:lvl4pPr marL="5758160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6477" kern="1200">
          <a:solidFill>
            <a:schemeClr val="tx1"/>
          </a:solidFill>
          <a:latin typeface="+mn-lt"/>
          <a:ea typeface="+mn-ea"/>
          <a:cs typeface="+mn-cs"/>
        </a:defRPr>
      </a:lvl4pPr>
      <a:lvl5pPr marL="7403348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6477" kern="1200">
          <a:solidFill>
            <a:schemeClr val="tx1"/>
          </a:solidFill>
          <a:latin typeface="+mn-lt"/>
          <a:ea typeface="+mn-ea"/>
          <a:cs typeface="+mn-cs"/>
        </a:defRPr>
      </a:lvl5pPr>
      <a:lvl6pPr marL="9048537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6477" kern="1200">
          <a:solidFill>
            <a:schemeClr val="tx1"/>
          </a:solidFill>
          <a:latin typeface="+mn-lt"/>
          <a:ea typeface="+mn-ea"/>
          <a:cs typeface="+mn-cs"/>
        </a:defRPr>
      </a:lvl6pPr>
      <a:lvl7pPr marL="10693725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6477" kern="1200">
          <a:solidFill>
            <a:schemeClr val="tx1"/>
          </a:solidFill>
          <a:latin typeface="+mn-lt"/>
          <a:ea typeface="+mn-ea"/>
          <a:cs typeface="+mn-cs"/>
        </a:defRPr>
      </a:lvl7pPr>
      <a:lvl8pPr marL="12338914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6477" kern="1200">
          <a:solidFill>
            <a:schemeClr val="tx1"/>
          </a:solidFill>
          <a:latin typeface="+mn-lt"/>
          <a:ea typeface="+mn-ea"/>
          <a:cs typeface="+mn-cs"/>
        </a:defRPr>
      </a:lvl8pPr>
      <a:lvl9pPr marL="13984102" indent="-822594" algn="l" defTabSz="3290377" rtl="0" eaLnBrk="1" latinLnBrk="0" hangingPunct="1">
        <a:lnSpc>
          <a:spcPct val="90000"/>
        </a:lnSpc>
        <a:spcBef>
          <a:spcPts val="1799"/>
        </a:spcBef>
        <a:buFont typeface="Arial" panose="020B0604020202020204" pitchFamily="34" charset="0"/>
        <a:buChar char="•"/>
        <a:defRPr sz="64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1pPr>
      <a:lvl2pPr marL="1645188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2pPr>
      <a:lvl3pPr marL="3290377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3pPr>
      <a:lvl4pPr marL="4935565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4pPr>
      <a:lvl5pPr marL="6580754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5pPr>
      <a:lvl6pPr marL="8225942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6pPr>
      <a:lvl7pPr marL="9871131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7pPr>
      <a:lvl8pPr marL="11516319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8pPr>
      <a:lvl9pPr marL="13161508" algn="l" defTabSz="3290377" rtl="0" eaLnBrk="1" latinLnBrk="0" hangingPunct="1">
        <a:defRPr sz="64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gif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0018" y="306285"/>
            <a:ext cx="31426484" cy="26458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BE" sz="7200" dirty="0" err="1">
                <a:latin typeface="Baskerville Old Face" panose="02020602080505020303" pitchFamily="18" charset="0"/>
              </a:rPr>
              <a:t>Constraining</a:t>
            </a:r>
            <a:r>
              <a:rPr lang="fr-BE" sz="7200" dirty="0">
                <a:latin typeface="Baskerville Old Face" panose="02020602080505020303" pitchFamily="18" charset="0"/>
              </a:rPr>
              <a:t> </a:t>
            </a:r>
            <a:r>
              <a:rPr lang="fr-BE" sz="7200" dirty="0" err="1">
                <a:latin typeface="Baskerville Old Face" panose="02020602080505020303" pitchFamily="18" charset="0"/>
              </a:rPr>
              <a:t>exposure</a:t>
            </a:r>
            <a:r>
              <a:rPr lang="fr-BE" sz="7200" dirty="0">
                <a:latin typeface="Baskerville Old Face" panose="02020602080505020303" pitchFamily="18" charset="0"/>
              </a:rPr>
              <a:t> </a:t>
            </a:r>
            <a:r>
              <a:rPr lang="fr-BE" sz="7200" dirty="0" err="1">
                <a:latin typeface="Baskerville Old Face" panose="02020602080505020303" pitchFamily="18" charset="0"/>
              </a:rPr>
              <a:t>age</a:t>
            </a:r>
            <a:r>
              <a:rPr lang="fr-BE" sz="7200" dirty="0">
                <a:latin typeface="Baskerville Old Face" panose="02020602080505020303" pitchFamily="18" charset="0"/>
              </a:rPr>
              <a:t> and </a:t>
            </a:r>
            <a:r>
              <a:rPr lang="fr-BE" sz="7200" dirty="0" err="1">
                <a:latin typeface="Baskerville Old Face" panose="02020602080505020303" pitchFamily="18" charset="0"/>
              </a:rPr>
              <a:t>erosion</a:t>
            </a:r>
            <a:r>
              <a:rPr lang="fr-BE" sz="7200" dirty="0">
                <a:latin typeface="Baskerville Old Face" panose="02020602080505020303" pitchFamily="18" charset="0"/>
              </a:rPr>
              <a:t> rates </a:t>
            </a:r>
            <a:r>
              <a:rPr lang="fr-BE" sz="7200" dirty="0" smtClean="0">
                <a:latin typeface="Baskerville Old Face" panose="02020602080505020303" pitchFamily="18" charset="0"/>
              </a:rPr>
              <a:t>of </a:t>
            </a:r>
            <a:r>
              <a:rPr lang="fr-BE" sz="7200" dirty="0">
                <a:latin typeface="Baskerville Old Face" panose="02020602080505020303" pitchFamily="18" charset="0"/>
              </a:rPr>
              <a:t>the </a:t>
            </a:r>
            <a:r>
              <a:rPr lang="fr-BE" sz="7200" dirty="0" err="1" smtClean="0">
                <a:latin typeface="Baskerville Old Face" panose="02020602080505020303" pitchFamily="18" charset="0"/>
              </a:rPr>
              <a:t>Kempen</a:t>
            </a:r>
            <a:r>
              <a:rPr lang="fr-BE" sz="7200" dirty="0" smtClean="0">
                <a:latin typeface="Baskerville Old Face" panose="02020602080505020303" pitchFamily="18" charset="0"/>
              </a:rPr>
              <a:t> Plateau (Belgium) </a:t>
            </a:r>
          </a:p>
          <a:p>
            <a:pPr algn="ctr"/>
            <a:r>
              <a:rPr lang="fr-BE" sz="7200" dirty="0" smtClean="0">
                <a:latin typeface="Baskerville Old Face" panose="02020602080505020303" pitchFamily="18" charset="0"/>
              </a:rPr>
              <a:t>over </a:t>
            </a:r>
            <a:r>
              <a:rPr lang="fr-BE" sz="7200" dirty="0">
                <a:latin typeface="Baskerville Old Face" panose="02020602080505020303" pitchFamily="18" charset="0"/>
              </a:rPr>
              <a:t>the last 1 </a:t>
            </a:r>
            <a:r>
              <a:rPr lang="fr-BE" sz="7200" dirty="0" smtClean="0">
                <a:latin typeface="Baskerville Old Face" panose="02020602080505020303" pitchFamily="18" charset="0"/>
              </a:rPr>
              <a:t>Ma</a:t>
            </a:r>
            <a:endParaRPr lang="fr-BE" sz="7200" dirty="0">
              <a:latin typeface="Baskerville Old Face" panose="020206020805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0021" y="4052279"/>
            <a:ext cx="31426484" cy="575382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4000" dirty="0">
                <a:solidFill>
                  <a:schemeClr val="tx1"/>
                </a:solidFill>
              </a:rPr>
              <a:t>N. </a:t>
            </a:r>
            <a:r>
              <a:rPr lang="fr-BE" sz="4000" dirty="0" smtClean="0">
                <a:solidFill>
                  <a:schemeClr val="tx1"/>
                </a:solidFill>
              </a:rPr>
              <a:t>Vandermaelen*; </a:t>
            </a:r>
            <a:r>
              <a:rPr lang="fr-BE" sz="4000" dirty="0">
                <a:solidFill>
                  <a:schemeClr val="tx1"/>
                </a:solidFill>
              </a:rPr>
              <a:t>K. </a:t>
            </a:r>
            <a:r>
              <a:rPr lang="fr-BE" sz="4000" dirty="0" err="1" smtClean="0">
                <a:solidFill>
                  <a:schemeClr val="tx1"/>
                </a:solidFill>
              </a:rPr>
              <a:t>Beerten</a:t>
            </a:r>
            <a:r>
              <a:rPr lang="fr-BE" sz="4000" dirty="0" smtClean="0">
                <a:solidFill>
                  <a:schemeClr val="tx1"/>
                </a:solidFill>
              </a:rPr>
              <a:t>**; </a:t>
            </a:r>
            <a:r>
              <a:rPr lang="fr-BE" sz="4000" dirty="0">
                <a:solidFill>
                  <a:schemeClr val="tx1"/>
                </a:solidFill>
              </a:rPr>
              <a:t>V. </a:t>
            </a:r>
            <a:r>
              <a:rPr lang="fr-BE" sz="4000" dirty="0" err="1" smtClean="0">
                <a:solidFill>
                  <a:schemeClr val="tx1"/>
                </a:solidFill>
              </a:rPr>
              <a:t>Vanacker</a:t>
            </a:r>
            <a:r>
              <a:rPr lang="fr-BE" sz="4000" dirty="0" smtClean="0">
                <a:solidFill>
                  <a:schemeClr val="tx1"/>
                </a:solidFill>
              </a:rPr>
              <a:t>*; </a:t>
            </a:r>
            <a:r>
              <a:rPr lang="fr-BE" sz="4000" dirty="0">
                <a:solidFill>
                  <a:schemeClr val="tx1"/>
                </a:solidFill>
              </a:rPr>
              <a:t>M. </a:t>
            </a:r>
            <a:r>
              <a:rPr lang="fr-BE" sz="4000" dirty="0" err="1" smtClean="0">
                <a:solidFill>
                  <a:schemeClr val="tx1"/>
                </a:solidFill>
              </a:rPr>
              <a:t>Christl</a:t>
            </a:r>
            <a:r>
              <a:rPr lang="fr-BE" sz="4000" dirty="0" smtClean="0">
                <a:solidFill>
                  <a:schemeClr val="tx1"/>
                </a:solidFill>
              </a:rPr>
              <a:t>***</a:t>
            </a:r>
          </a:p>
          <a:p>
            <a:r>
              <a:rPr lang="fr-BE" sz="2000" dirty="0" smtClean="0">
                <a:solidFill>
                  <a:schemeClr val="tx1"/>
                </a:solidFill>
              </a:rPr>
              <a:t>*Earth and life institute, University of Louvain, Place Louis Pasteur 3, 1348 Louvain-la-Neuve, Belgium</a:t>
            </a:r>
          </a:p>
          <a:p>
            <a:r>
              <a:rPr lang="fr-BE" sz="2000" dirty="0" smtClean="0">
                <a:solidFill>
                  <a:schemeClr val="tx1"/>
                </a:solidFill>
              </a:rPr>
              <a:t>**SCK-CEN, Boeretang 200, 2400 Mol, Belgium</a:t>
            </a:r>
          </a:p>
          <a:p>
            <a:r>
              <a:rPr lang="fr-BE" sz="2000" dirty="0" smtClean="0">
                <a:solidFill>
                  <a:schemeClr val="tx1"/>
                </a:solidFill>
              </a:rPr>
              <a:t>***</a:t>
            </a:r>
            <a:r>
              <a:rPr lang="en-US" sz="2000" dirty="0">
                <a:solidFill>
                  <a:schemeClr val="tx1"/>
                </a:solidFill>
              </a:rPr>
              <a:t>Laboratory of Ion Beam </a:t>
            </a:r>
            <a:r>
              <a:rPr lang="en-US" sz="2000" dirty="0" smtClean="0">
                <a:solidFill>
                  <a:schemeClr val="tx1"/>
                </a:solidFill>
              </a:rPr>
              <a:t>Physics, ETH Zürich, </a:t>
            </a:r>
            <a:r>
              <a:rPr lang="de-DE" sz="2000" dirty="0">
                <a:solidFill>
                  <a:schemeClr val="tx1"/>
                </a:solidFill>
              </a:rPr>
              <a:t>Vladimir-Prelog Weg </a:t>
            </a:r>
            <a:r>
              <a:rPr lang="de-DE" sz="2000" dirty="0" smtClean="0">
                <a:solidFill>
                  <a:schemeClr val="tx1"/>
                </a:solidFill>
              </a:rPr>
              <a:t>1-5/10, 8093 Zürich, </a:t>
            </a:r>
            <a:r>
              <a:rPr lang="de-DE" sz="2000" dirty="0">
                <a:solidFill>
                  <a:schemeClr val="tx1"/>
                </a:solidFill>
              </a:rPr>
              <a:t>Switzerland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fr-BE" sz="2000" dirty="0" smtClean="0">
              <a:solidFill>
                <a:schemeClr val="tx1"/>
              </a:solidFill>
            </a:endParaRPr>
          </a:p>
          <a:p>
            <a:r>
              <a:rPr lang="fr-BE" sz="4000" dirty="0" smtClean="0">
                <a:solidFill>
                  <a:schemeClr val="tx1"/>
                </a:solidFill>
              </a:rPr>
              <a:t>																																						</a:t>
            </a:r>
            <a:endParaRPr lang="fr-BE" sz="4000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70020" y="4805225"/>
            <a:ext cx="15852466" cy="11910953"/>
          </a:xfrm>
          <a:prstGeom prst="rect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Introduction</a:t>
            </a:r>
          </a:p>
          <a:p>
            <a:endParaRPr lang="en-US" sz="4000" b="1" dirty="0">
              <a:latin typeface="+mj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 err="1">
                <a:latin typeface="Baskerville Old Face" panose="02020602080505020303" pitchFamily="18" charset="0"/>
              </a:rPr>
              <a:t>Kempen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 smtClean="0">
                <a:latin typeface="Baskerville Old Face" panose="02020602080505020303" pitchFamily="18" charset="0"/>
              </a:rPr>
              <a:t>area (KA) </a:t>
            </a:r>
            <a:r>
              <a:rPr lang="en-US" sz="4000" dirty="0">
                <a:latin typeface="Baskerville Old Face" panose="02020602080505020303" pitchFamily="18" charset="0"/>
              </a:rPr>
              <a:t>in erosive regime since 0.5-1 Ma</a:t>
            </a:r>
            <a:r>
              <a:rPr lang="en-US" sz="4000" dirty="0" smtClean="0">
                <a:latin typeface="Baskerville Old Face" panose="02020602080505020303" pitchFamily="18" charset="0"/>
              </a:rPr>
              <a:t>.</a:t>
            </a:r>
            <a:endParaRPr lang="en-US" sz="40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Baskerville Old Face" panose="02020602080505020303" pitchFamily="18" charset="0"/>
              </a:rPr>
              <a:t>	</a:t>
            </a:r>
            <a:r>
              <a:rPr lang="en-US" sz="4000" dirty="0" smtClean="0">
                <a:latin typeface="Baskerville Old Face" panose="02020602080505020303" pitchFamily="18" charset="0"/>
              </a:rPr>
              <a:t>- Part of the N-W Europe sand belt (lowlands).   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Baskerville Old Face" panose="02020602080505020303" pitchFamily="18" charset="0"/>
              </a:rPr>
              <a:t>	</a:t>
            </a:r>
            <a:r>
              <a:rPr lang="en-US" sz="4000" dirty="0" smtClean="0">
                <a:latin typeface="Baskerville Old Face" panose="02020602080505020303" pitchFamily="18" charset="0"/>
              </a:rPr>
              <a:t>- Data on quaternary landscape erosion are </a:t>
            </a:r>
            <a:r>
              <a:rPr lang="en-US" sz="4000" dirty="0" smtClean="0">
                <a:latin typeface="Baskerville Old Face" panose="02020602080505020303" pitchFamily="18" charset="0"/>
              </a:rPr>
              <a:t>almost</a:t>
            </a:r>
            <a:r>
              <a:rPr lang="en-US" sz="4000" dirty="0" smtClean="0">
                <a:latin typeface="Baskerville Old Face" panose="02020602080505020303" pitchFamily="18" charset="0"/>
              </a:rPr>
              <a:t> </a:t>
            </a:r>
            <a:r>
              <a:rPr lang="en-US" sz="4000" dirty="0" smtClean="0">
                <a:latin typeface="Baskerville Old Face" panose="02020602080505020303" pitchFamily="18" charset="0"/>
              </a:rPr>
              <a:t>non-</a:t>
            </a:r>
            <a:r>
              <a:rPr lang="en-US" sz="4000" dirty="0" err="1" smtClean="0">
                <a:latin typeface="Baskerville Old Face" panose="02020602080505020303" pitchFamily="18" charset="0"/>
              </a:rPr>
              <a:t>existant</a:t>
            </a:r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4000" dirty="0">
              <a:latin typeface="Baskerville Old Face" panose="02020602080505020303" pitchFamily="18" charset="0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dirty="0" err="1">
                <a:latin typeface="Baskerville Old Face" panose="02020602080505020303" pitchFamily="18" charset="0"/>
              </a:rPr>
              <a:t>Kempen</a:t>
            </a:r>
            <a:r>
              <a:rPr lang="en-US" sz="4000" dirty="0">
                <a:latin typeface="Baskerville Old Face" panose="02020602080505020303" pitchFamily="18" charset="0"/>
              </a:rPr>
              <a:t> plateau (KP) = high standing plateau </a:t>
            </a:r>
            <a:r>
              <a:rPr lang="en-US" sz="4000" dirty="0" smtClean="0">
                <a:latin typeface="Baskerville Old Face" panose="02020602080505020303" pitchFamily="18" charset="0"/>
              </a:rPr>
              <a:t>(</a:t>
            </a:r>
            <a:r>
              <a:rPr lang="en-US" sz="4000" dirty="0" err="1" smtClean="0">
                <a:latin typeface="Baskerville Old Face" panose="02020602080505020303" pitchFamily="18" charset="0"/>
              </a:rPr>
              <a:t>Rhine+Meuse</a:t>
            </a:r>
            <a:r>
              <a:rPr lang="en-US" sz="4000" dirty="0" smtClean="0">
                <a:latin typeface="Baskerville Old Face" panose="02020602080505020303" pitchFamily="18" charset="0"/>
              </a:rPr>
              <a:t> sediments</a:t>
            </a:r>
            <a:r>
              <a:rPr lang="en-US" sz="4000" dirty="0">
                <a:latin typeface="Baskerville Old Face" panose="02020602080505020303" pitchFamily="18" charset="0"/>
              </a:rPr>
              <a:t>). </a:t>
            </a: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Baskerville Old Face" panose="02020602080505020303" pitchFamily="18" charset="0"/>
              </a:rPr>
              <a:t>	- Resulting from relief inversion due to differential </a:t>
            </a:r>
            <a:r>
              <a:rPr lang="en-US" sz="4000" dirty="0" smtClean="0">
                <a:latin typeface="Baskerville Old Face" panose="02020602080505020303" pitchFamily="18" charset="0"/>
              </a:rPr>
              <a:t>erosion</a:t>
            </a:r>
            <a:endParaRPr lang="en-US" sz="40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4000" dirty="0">
                <a:latin typeface="Baskerville Old Face" panose="02020602080505020303" pitchFamily="18" charset="0"/>
              </a:rPr>
              <a:t>	- Proxy to reconstruct topographic evolution of the </a:t>
            </a:r>
            <a:r>
              <a:rPr lang="en-US" sz="4000" dirty="0" err="1">
                <a:latin typeface="Baskerville Old Face" panose="02020602080505020303" pitchFamily="18" charset="0"/>
              </a:rPr>
              <a:t>Kempen</a:t>
            </a: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 smtClean="0">
                <a:latin typeface="Baskerville Old Face" panose="02020602080505020303" pitchFamily="18" charset="0"/>
              </a:rPr>
              <a:t>region</a:t>
            </a:r>
          </a:p>
          <a:p>
            <a:pPr algn="just">
              <a:lnSpc>
                <a:spcPct val="150000"/>
              </a:lnSpc>
            </a:pPr>
            <a:endParaRPr lang="en-US" sz="4000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4000" b="1" dirty="0">
                <a:latin typeface="Baskerville Old Face" panose="02020602080505020303" pitchFamily="18" charset="0"/>
              </a:rPr>
              <a:t>	</a:t>
            </a:r>
            <a:r>
              <a:rPr lang="en-US" sz="4000" b="1" dirty="0" smtClean="0">
                <a:latin typeface="Baskerville Old Face" panose="02020602080505020303" pitchFamily="18" charset="0"/>
              </a:rPr>
              <a:t>Main objective</a:t>
            </a:r>
            <a:r>
              <a:rPr lang="en-US" sz="4000" b="1" dirty="0">
                <a:latin typeface="Baskerville Old Face" panose="02020602080505020303" pitchFamily="18" charset="0"/>
              </a:rPr>
              <a:t>: Constrain surface exposure age and </a:t>
            </a:r>
            <a:r>
              <a:rPr lang="en-US" sz="4000" b="1" dirty="0" smtClean="0">
                <a:latin typeface="Baskerville Old Face" panose="02020602080505020303" pitchFamily="18" charset="0"/>
              </a:rPr>
              <a:t>quantify past </a:t>
            </a:r>
            <a:r>
              <a:rPr lang="en-US" sz="4000" b="1" dirty="0">
                <a:latin typeface="Baskerville Old Face" panose="02020602080505020303" pitchFamily="18" charset="0"/>
              </a:rPr>
              <a:t>	</a:t>
            </a:r>
            <a:r>
              <a:rPr lang="en-US" sz="4000" b="1" dirty="0" smtClean="0">
                <a:latin typeface="Baskerville Old Face" panose="02020602080505020303" pitchFamily="18" charset="0"/>
              </a:rPr>
              <a:t>erosion 	rates, along with episodic burial events, </a:t>
            </a:r>
            <a:r>
              <a:rPr lang="en-US" sz="4000" b="1" dirty="0">
                <a:latin typeface="Baskerville Old Face" panose="02020602080505020303" pitchFamily="18" charset="0"/>
              </a:rPr>
              <a:t>of the </a:t>
            </a:r>
            <a:r>
              <a:rPr lang="en-US" sz="4000" b="1" dirty="0" smtClean="0">
                <a:latin typeface="Baskerville Old Face" panose="02020602080505020303" pitchFamily="18" charset="0"/>
              </a:rPr>
              <a:t>KP over </a:t>
            </a:r>
            <a:r>
              <a:rPr lang="en-US" sz="4000" b="1" dirty="0">
                <a:latin typeface="Baskerville Old Face" panose="02020602080505020303" pitchFamily="18" charset="0"/>
              </a:rPr>
              <a:t>the </a:t>
            </a:r>
            <a:r>
              <a:rPr lang="en-US" sz="4000" b="1" dirty="0" smtClean="0">
                <a:latin typeface="Baskerville Old Face" panose="02020602080505020303" pitchFamily="18" charset="0"/>
              </a:rPr>
              <a:t>last 1Ma, 	to 	</a:t>
            </a:r>
            <a:r>
              <a:rPr lang="en-US" sz="4000" b="1" dirty="0" smtClean="0">
                <a:latin typeface="Baskerville Old Face" panose="02020602080505020303" pitchFamily="18" charset="0"/>
              </a:rPr>
              <a:t>give insights on the </a:t>
            </a:r>
            <a:r>
              <a:rPr lang="en-US" sz="4000" b="1" dirty="0" smtClean="0">
                <a:latin typeface="Baskerville Old Face" panose="02020602080505020303" pitchFamily="18" charset="0"/>
              </a:rPr>
              <a:t>long-term landscape evolution of NE Belgium. </a:t>
            </a:r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800" dirty="0">
              <a:latin typeface="Baskerville Old Face" panose="02020602080505020303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70020" y="16893742"/>
            <a:ext cx="15852466" cy="23175575"/>
          </a:xfrm>
          <a:prstGeom prst="rect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2. Study area</a:t>
            </a:r>
          </a:p>
          <a:p>
            <a:endParaRPr lang="en-US" sz="4000" b="1" dirty="0">
              <a:latin typeface="+mj-lt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 err="1">
                <a:latin typeface="Baskerville Old Face" panose="02020602080505020303" pitchFamily="18" charset="0"/>
              </a:rPr>
              <a:t>Kempen</a:t>
            </a:r>
            <a:r>
              <a:rPr lang="en-US" sz="4000" dirty="0">
                <a:latin typeface="Baskerville Old Face" panose="02020602080505020303" pitchFamily="18" charset="0"/>
              </a:rPr>
              <a:t> plateau located in </a:t>
            </a:r>
            <a:r>
              <a:rPr lang="en-US" sz="4000" dirty="0" smtClean="0">
                <a:latin typeface="Baskerville Old Face" panose="02020602080505020303" pitchFamily="18" charset="0"/>
              </a:rPr>
              <a:t>NE </a:t>
            </a:r>
            <a:r>
              <a:rPr lang="en-US" sz="4000" dirty="0">
                <a:latin typeface="Baskerville Old Face" panose="02020602080505020303" pitchFamily="18" charset="0"/>
              </a:rPr>
              <a:t>Belgium</a:t>
            </a:r>
            <a:r>
              <a:rPr lang="en-US" sz="4000" dirty="0" smtClean="0">
                <a:latin typeface="Baskerville Old Face" panose="02020602080505020303" pitchFamily="18" charset="0"/>
              </a:rPr>
              <a:t>.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r>
              <a:rPr lang="en-US" sz="4000" dirty="0">
                <a:latin typeface="Baskerville Old Face" panose="02020602080505020303" pitchFamily="18" charset="0"/>
              </a:rPr>
              <a:t>	</a:t>
            </a:r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sz="4000" dirty="0" smtClean="0">
                <a:latin typeface="Baskerville Old Face" panose="02020602080505020303" pitchFamily="18" charset="0"/>
              </a:rPr>
              <a:t>KA is an erosion resistant feature </a:t>
            </a:r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  <a:p>
            <a:pPr algn="just"/>
            <a:endParaRPr lang="en-US" sz="4000" dirty="0" smtClean="0">
              <a:latin typeface="Baskerville Old Face" panose="02020602080505020303" pitchFamily="18" charset="0"/>
            </a:endParaRPr>
          </a:p>
          <a:p>
            <a:pPr algn="just"/>
            <a:endParaRPr lang="en-US" sz="4000" dirty="0"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6892334" y="4836954"/>
                <a:ext cx="15304169" cy="28507804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  <a:alpha val="20000"/>
                </a:schemeClr>
              </a:solidFill>
              <a:ln w="762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3. Material and methods</a:t>
                </a:r>
              </a:p>
              <a:p>
                <a:endParaRPr lang="en-US" sz="4000" b="1" dirty="0">
                  <a:latin typeface="+mj-lt"/>
                </a:endParaRPr>
              </a:p>
              <a:p>
                <a:pPr marL="171450" indent="-171450" algn="just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sz="4000" dirty="0">
                    <a:latin typeface="Baskerville Old Face" panose="02020602080505020303" pitchFamily="18" charset="0"/>
                  </a:rPr>
                  <a:t> </a:t>
                </a:r>
                <a:r>
                  <a:rPr lang="en-US" sz="4000" dirty="0" smtClean="0">
                    <a:latin typeface="Baskerville Old Face" panose="02020602080505020303" pitchFamily="18" charset="0"/>
                  </a:rPr>
                  <a:t>Determine </a:t>
                </a:r>
                <a:r>
                  <a:rPr lang="en-US" sz="4000" dirty="0">
                    <a:latin typeface="Baskerville Old Face" panose="02020602080505020303" pitchFamily="18" charset="0"/>
                  </a:rPr>
                  <a:t>cosmogenic nuclides (CRN) concentration (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fr-FR" sz="4000" i="1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fr-FR" sz="4000" i="1">
                            <a:latin typeface="Cambria Math" panose="02040503050406030204" pitchFamily="18" charset="0"/>
                          </a:rPr>
                          <m:t>𝐵𝑒</m:t>
                        </m:r>
                      </m:e>
                    </m:sPre>
                  </m:oMath>
                </a14:m>
                <a:r>
                  <a:rPr lang="en-US" sz="4000" dirty="0">
                    <a:latin typeface="Baskerville Old Face" panose="02020602080505020303" pitchFamily="18" charset="0"/>
                  </a:rPr>
                  <a:t> and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26</m:t>
                        </m:r>
                      </m:sup>
                      <m:e>
                        <m:r>
                          <a:rPr lang="fr-FR" sz="4000" b="0" i="1" smtClean="0">
                            <a:latin typeface="Cambria Math" panose="02040503050406030204" pitchFamily="18" charset="0"/>
                          </a:rPr>
                          <m:t>𝐴𝑙</m:t>
                        </m:r>
                      </m:e>
                    </m:sPre>
                  </m:oMath>
                </a14:m>
                <a:r>
                  <a:rPr lang="en-US" sz="4000" dirty="0">
                    <a:latin typeface="Baskerville Old Face" panose="02020602080505020303" pitchFamily="18" charset="0"/>
                  </a:rPr>
                  <a:t> ) in depth  </a:t>
                </a:r>
                <a:r>
                  <a:rPr lang="en-US" sz="4000" dirty="0" smtClean="0">
                    <a:latin typeface="Baskerville Old Face" panose="02020602080505020303" pitchFamily="18" charset="0"/>
                  </a:rPr>
                  <a:t>profiles for main </a:t>
                </a:r>
                <a:r>
                  <a:rPr lang="en-US" sz="4000" dirty="0" err="1" smtClean="0">
                    <a:latin typeface="Baskerville Old Face" panose="02020602080505020303" pitchFamily="18" charset="0"/>
                  </a:rPr>
                  <a:t>lithologies</a:t>
                </a:r>
                <a:r>
                  <a:rPr lang="en-US" sz="4000" dirty="0" smtClean="0">
                    <a:latin typeface="Baskerville Old Face" panose="02020602080505020303" pitchFamily="18" charset="0"/>
                  </a:rPr>
                  <a:t>, corresponding to different depositional environments:</a:t>
                </a:r>
              </a:p>
              <a:p>
                <a:pPr lvl="1" algn="just">
                  <a:lnSpc>
                    <a:spcPct val="150000"/>
                  </a:lnSpc>
                </a:pPr>
                <a:r>
                  <a:rPr lang="en-US" sz="4000" dirty="0" smtClean="0">
                    <a:latin typeface="Baskerville Old Face" panose="02020602080505020303" pitchFamily="18" charset="0"/>
                  </a:rPr>
                  <a:t>-</a:t>
                </a:r>
                <a:r>
                  <a:rPr lang="en-US" sz="4000" dirty="0" err="1" smtClean="0">
                    <a:latin typeface="Baskerville Old Face" panose="02020602080505020303" pitchFamily="18" charset="0"/>
                  </a:rPr>
                  <a:t>Zutendaal</a:t>
                </a:r>
                <a:r>
                  <a:rPr lang="en-US" sz="4000" dirty="0" smtClean="0">
                    <a:latin typeface="Baskerville Old Face" panose="02020602080505020303" pitchFamily="18" charset="0"/>
                  </a:rPr>
                  <a:t> gravels (Meuse)</a:t>
                </a: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en-US" sz="4000" dirty="0" smtClean="0">
                    <a:latin typeface="Baskerville Old Face" panose="02020602080505020303" pitchFamily="18" charset="0"/>
                  </a:rPr>
                  <a:t>-</a:t>
                </a:r>
                <a:r>
                  <a:rPr lang="en-US" sz="4000" dirty="0" err="1" smtClean="0">
                    <a:latin typeface="Baskerville Old Face" panose="02020602080505020303" pitchFamily="18" charset="0"/>
                  </a:rPr>
                  <a:t>Lommel</a:t>
                </a:r>
                <a:r>
                  <a:rPr lang="en-US" sz="4000" dirty="0" smtClean="0">
                    <a:latin typeface="Baskerville Old Face" panose="02020602080505020303" pitchFamily="18" charset="0"/>
                  </a:rPr>
                  <a:t> sands (Rhine)</a:t>
                </a:r>
              </a:p>
              <a:p>
                <a:pPr lvl="1" algn="just">
                  <a:lnSpc>
                    <a:spcPct val="150000"/>
                  </a:lnSpc>
                </a:pP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marL="171450" indent="-171450" algn="just">
                  <a:buFont typeface="Wingdings" panose="05000000000000000000" pitchFamily="2" charset="2"/>
                  <a:buChar char="v"/>
                </a:pP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marL="171450" indent="-171450" algn="just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marL="171450" indent="-171450" algn="just">
                  <a:lnSpc>
                    <a:spcPct val="150000"/>
                  </a:lnSpc>
                  <a:buFont typeface="Wingdings" panose="05000000000000000000" pitchFamily="2" charset="2"/>
                  <a:buChar char="v"/>
                </a:pPr>
                <a:r>
                  <a:rPr lang="en-US" sz="4000" dirty="0" smtClean="0">
                    <a:latin typeface="Baskerville Old Face" panose="02020602080505020303" pitchFamily="18" charset="0"/>
                  </a:rPr>
                  <a:t>Constrain erosion </a:t>
                </a:r>
                <a:r>
                  <a:rPr lang="en-US" sz="4000" dirty="0">
                    <a:latin typeface="Baskerville Old Face" panose="02020602080505020303" pitchFamily="18" charset="0"/>
                  </a:rPr>
                  <a:t>rate and exposure </a:t>
                </a:r>
                <a:r>
                  <a:rPr lang="en-US" sz="4000" dirty="0" smtClean="0">
                    <a:latin typeface="Baskerville Old Face" panose="02020602080505020303" pitchFamily="18" charset="0"/>
                  </a:rPr>
                  <a:t>age of KP, different tools :</a:t>
                </a: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lvl="1" algn="just">
                  <a:lnSpc>
                    <a:spcPct val="150000"/>
                  </a:lnSpc>
                </a:pP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marL="1028700" lvl="1" indent="-571500" algn="just">
                  <a:lnSpc>
                    <a:spcPct val="150000"/>
                  </a:lnSpc>
                  <a:buFontTx/>
                  <a:buChar char="-"/>
                </a:pP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/>
                <a:r>
                  <a:rPr lang="en-US" sz="4000" dirty="0">
                    <a:latin typeface="Baskerville Old Face" panose="02020602080505020303" pitchFamily="18" charset="0"/>
                  </a:rPr>
                  <a:t>	</a:t>
                </a:r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40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8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8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800" dirty="0" smtClean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800" dirty="0">
                  <a:latin typeface="Baskerville Old Face" panose="02020602080505020303" pitchFamily="18" charset="0"/>
                </a:endParaRPr>
              </a:p>
              <a:p>
                <a:pPr algn="just"/>
                <a:endParaRPr lang="en-US" sz="800" dirty="0">
                  <a:latin typeface="Baskerville Old Face" panose="02020602080505020303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2334" y="4836954"/>
                <a:ext cx="15304169" cy="28507804"/>
              </a:xfrm>
              <a:prstGeom prst="rect">
                <a:avLst/>
              </a:prstGeom>
              <a:blipFill>
                <a:blip r:embed="rId2"/>
                <a:stretch>
                  <a:fillRect l="-2139" t="-512" r="-1109"/>
                </a:stretch>
              </a:blipFill>
              <a:ln w="762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e 21"/>
          <p:cNvGrpSpPr/>
          <p:nvPr/>
        </p:nvGrpSpPr>
        <p:grpSpPr>
          <a:xfrm>
            <a:off x="17004231" y="11315700"/>
            <a:ext cx="5935688" cy="5788499"/>
            <a:chOff x="17359625" y="12052053"/>
            <a:chExt cx="5301439" cy="5052146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6154991" y="13256687"/>
              <a:ext cx="5052145" cy="2642878"/>
            </a:xfrm>
            <a:prstGeom prst="rect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95061" y="12052054"/>
              <a:ext cx="2466003" cy="5052145"/>
            </a:xfrm>
            <a:prstGeom prst="rect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</p:pic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20036" y="8760299"/>
            <a:ext cx="8896350" cy="83439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27" name="ZoneTexte 26"/>
          <p:cNvSpPr txBox="1"/>
          <p:nvPr/>
        </p:nvSpPr>
        <p:spPr>
          <a:xfrm>
            <a:off x="22255743" y="19640912"/>
            <a:ext cx="9446422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lvl="1" indent="-571500" algn="just">
              <a:lnSpc>
                <a:spcPct val="150000"/>
              </a:lnSpc>
              <a:buFontTx/>
              <a:buChar char="-"/>
            </a:pPr>
            <a:r>
              <a:rPr lang="en-US" sz="4000" b="1" i="1" dirty="0" smtClean="0">
                <a:latin typeface="Baskerville Old Face" panose="02020602080505020303" pitchFamily="18" charset="0"/>
              </a:rPr>
              <a:t>Data measurement: </a:t>
            </a:r>
            <a:r>
              <a:rPr lang="en-US" sz="4000" dirty="0" smtClean="0">
                <a:latin typeface="Baskerville Old Face" panose="02020602080505020303" pitchFamily="18" charset="0"/>
              </a:rPr>
              <a:t>CRN </a:t>
            </a:r>
            <a:r>
              <a:rPr lang="en-US" sz="4000" dirty="0">
                <a:latin typeface="Baskerville Old Face" panose="02020602080505020303" pitchFamily="18" charset="0"/>
              </a:rPr>
              <a:t>concentration </a:t>
            </a:r>
            <a:r>
              <a:rPr lang="en-US" sz="4000" dirty="0" smtClean="0">
                <a:latin typeface="Baskerville Old Face" panose="02020602080505020303" pitchFamily="18" charset="0"/>
              </a:rPr>
              <a:t>as a function of depth </a:t>
            </a:r>
            <a:r>
              <a:rPr lang="en-US" sz="4000" dirty="0">
                <a:latin typeface="Baskerville Old Face" panose="02020602080505020303" pitchFamily="18" charset="0"/>
              </a:rPr>
              <a:t>based on </a:t>
            </a:r>
            <a:r>
              <a:rPr lang="en-US" sz="4000" dirty="0" smtClean="0">
                <a:latin typeface="Baskerville Old Face" panose="02020602080505020303" pitchFamily="18" charset="0"/>
              </a:rPr>
              <a:t>in situ depth profiles (&gt;10 samples)</a:t>
            </a:r>
            <a:endParaRPr lang="en-US" sz="4000" dirty="0">
              <a:latin typeface="Baskerville Old Face" panose="02020602080505020303" pitchFamily="18" charset="0"/>
            </a:endParaRPr>
          </a:p>
          <a:p>
            <a:pPr marL="1028700" lvl="1" indent="-571500" algn="just">
              <a:lnSpc>
                <a:spcPct val="150000"/>
              </a:lnSpc>
              <a:buFontTx/>
              <a:buChar char="-"/>
            </a:pPr>
            <a:r>
              <a:rPr lang="en-US" sz="4000" b="1" i="1" dirty="0" smtClean="0">
                <a:latin typeface="Baskerville Old Face" panose="02020602080505020303" pitchFamily="18" charset="0"/>
              </a:rPr>
              <a:t>Forward Modelling: </a:t>
            </a:r>
            <a:r>
              <a:rPr lang="en-US" sz="4000" dirty="0" smtClean="0">
                <a:latin typeface="Baskerville Old Face" panose="02020602080505020303" pitchFamily="18" charset="0"/>
              </a:rPr>
              <a:t>comprises </a:t>
            </a:r>
            <a:r>
              <a:rPr lang="en-US" sz="4000" dirty="0">
                <a:latin typeface="Baskerville Old Face" panose="02020602080505020303" pitchFamily="18" charset="0"/>
              </a:rPr>
              <a:t>several CRN production </a:t>
            </a:r>
            <a:r>
              <a:rPr lang="en-US" sz="4000" dirty="0" smtClean="0">
                <a:latin typeface="Baskerville Old Face" panose="02020602080505020303" pitchFamily="18" charset="0"/>
              </a:rPr>
              <a:t>pathways, </a:t>
            </a:r>
            <a:r>
              <a:rPr lang="en-US" sz="4000" dirty="0">
                <a:latin typeface="Baskerville Old Face" panose="02020602080505020303" pitchFamily="18" charset="0"/>
              </a:rPr>
              <a:t>dynamically adjusting CRN </a:t>
            </a:r>
            <a:r>
              <a:rPr lang="en-US" sz="4000" dirty="0" smtClean="0">
                <a:latin typeface="Baskerville Old Face" panose="02020602080505020303" pitchFamily="18" charset="0"/>
              </a:rPr>
              <a:t>accumulation </a:t>
            </a:r>
            <a:r>
              <a:rPr lang="en-US" sz="4000" dirty="0">
                <a:latin typeface="Baskerville Old Face" panose="02020602080505020303" pitchFamily="18" charset="0"/>
              </a:rPr>
              <a:t>as </a:t>
            </a:r>
            <a:r>
              <a:rPr lang="en-US" sz="4000" dirty="0" smtClean="0">
                <a:latin typeface="Baskerville Old Face" panose="02020602080505020303" pitchFamily="18" charset="0"/>
              </a:rPr>
              <a:t> </a:t>
            </a:r>
            <a:r>
              <a:rPr lang="en-US" sz="4000" dirty="0">
                <a:latin typeface="Baskerville Old Face" panose="02020602080505020303" pitchFamily="18" charset="0"/>
              </a:rPr>
              <a:t>function of </a:t>
            </a:r>
            <a:r>
              <a:rPr lang="en-US" sz="4000" dirty="0" smtClean="0">
                <a:latin typeface="Baskerville Old Face" panose="02020602080505020303" pitchFamily="18" charset="0"/>
              </a:rPr>
              <a:t>denudation, burial and </a:t>
            </a:r>
            <a:r>
              <a:rPr lang="en-US" sz="4000" dirty="0">
                <a:latin typeface="Baskerville Old Face" panose="02020602080505020303" pitchFamily="18" charset="0"/>
              </a:rPr>
              <a:t>exposure duration. </a:t>
            </a:r>
            <a:endParaRPr lang="en-US" sz="4000" dirty="0" smtClean="0">
              <a:latin typeface="Baskerville Old Face" panose="02020602080505020303" pitchFamily="18" charset="0"/>
            </a:endParaRPr>
          </a:p>
          <a:p>
            <a:pPr marL="1028700" lvl="1" indent="-571500" algn="just">
              <a:lnSpc>
                <a:spcPct val="150000"/>
              </a:lnSpc>
              <a:buFontTx/>
              <a:buChar char="-"/>
            </a:pPr>
            <a:r>
              <a:rPr lang="en-US" sz="4000" b="1" i="1" dirty="0" smtClean="0">
                <a:latin typeface="Baskerville Old Face" panose="02020602080505020303" pitchFamily="18" charset="0"/>
              </a:rPr>
              <a:t>Bayesian inversion: </a:t>
            </a:r>
            <a:r>
              <a:rPr lang="en-US" sz="4000" dirty="0" smtClean="0">
                <a:latin typeface="Baskerville Old Face" panose="02020602080505020303" pitchFamily="18" charset="0"/>
              </a:rPr>
              <a:t>Infer average erosion rate/surface exposure age using Monte Carlo simulation on depth profiles.</a:t>
            </a:r>
          </a:p>
          <a:p>
            <a:pPr marL="1028700" lvl="1" indent="-571500" algn="just">
              <a:lnSpc>
                <a:spcPct val="150000"/>
              </a:lnSpc>
              <a:buFontTx/>
              <a:buChar char="-"/>
            </a:pPr>
            <a:r>
              <a:rPr lang="en-US" sz="4000" b="1" i="1" dirty="0" smtClean="0">
                <a:latin typeface="Baskerville Old Face" panose="02020602080505020303" pitchFamily="18" charset="0"/>
              </a:rPr>
              <a:t>Comparison: </a:t>
            </a:r>
            <a:r>
              <a:rPr lang="en-US" sz="4000" dirty="0" smtClean="0">
                <a:latin typeface="Baskerville Old Face" panose="02020602080505020303" pitchFamily="18" charset="0"/>
              </a:rPr>
              <a:t>Use these techniques to compare erosion/exposure age in Meuse (N-W) and Rhine (S-E) deposits. </a:t>
            </a:r>
            <a:endParaRPr lang="en-US" sz="4000" b="1" dirty="0" smtClean="0">
              <a:latin typeface="Baskerville Old Face" panose="02020602080505020303" pitchFamily="18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1009171" y="19229020"/>
            <a:ext cx="15474092" cy="11395405"/>
            <a:chOff x="1038225" y="18450788"/>
            <a:chExt cx="15474092" cy="11395405"/>
          </a:xfrm>
        </p:grpSpPr>
        <p:grpSp>
          <p:nvGrpSpPr>
            <p:cNvPr id="16" name="Groupe 15"/>
            <p:cNvGrpSpPr/>
            <p:nvPr/>
          </p:nvGrpSpPr>
          <p:grpSpPr>
            <a:xfrm>
              <a:off x="1038225" y="18450788"/>
              <a:ext cx="15474092" cy="10010410"/>
              <a:chOff x="1020535" y="19169245"/>
              <a:chExt cx="15474092" cy="10010410"/>
            </a:xfrm>
          </p:grpSpPr>
          <p:pic>
            <p:nvPicPr>
              <p:cNvPr id="13" name="Image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02734" y="24269768"/>
                <a:ext cx="6491893" cy="4909887"/>
              </a:xfrm>
              <a:prstGeom prst="rect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</p:pic>
          <p:pic>
            <p:nvPicPr>
              <p:cNvPr id="14" name="Image 1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0535" y="19169245"/>
                <a:ext cx="8831240" cy="10010410"/>
              </a:xfrm>
              <a:prstGeom prst="rect">
                <a:avLst/>
              </a:prstGeom>
              <a:ln w="38100">
                <a:solidFill>
                  <a:schemeClr val="accent2">
                    <a:lumMod val="75000"/>
                  </a:schemeClr>
                </a:solidFill>
              </a:ln>
            </p:spPr>
          </p:pic>
        </p:grpSp>
        <p:sp>
          <p:nvSpPr>
            <p:cNvPr id="29" name="ZoneTexte 28"/>
            <p:cNvSpPr txBox="1"/>
            <p:nvPr/>
          </p:nvSpPr>
          <p:spPr>
            <a:xfrm>
              <a:off x="1038225" y="28461198"/>
              <a:ext cx="1547409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BE" sz="2800" i="1" dirty="0" smtClean="0"/>
                <a:t>Fig.1. The </a:t>
              </a:r>
              <a:r>
                <a:rPr lang="fr-BE" sz="2800" i="1" dirty="0" err="1" smtClean="0"/>
                <a:t>Kempen</a:t>
              </a:r>
              <a:r>
                <a:rPr lang="fr-BE" sz="2800" i="1" dirty="0" smtClean="0"/>
                <a:t> plateau stands </a:t>
              </a:r>
              <a:r>
                <a:rPr lang="fr-BE" sz="2800" i="1" dirty="0" err="1" smtClean="0"/>
                <a:t>remarkably</a:t>
              </a:r>
              <a:r>
                <a:rPr lang="fr-BE" sz="2800" i="1" dirty="0" smtClean="0"/>
                <a:t> out of </a:t>
              </a:r>
              <a:r>
                <a:rPr lang="fr-BE" sz="2800" i="1" dirty="0" err="1" smtClean="0"/>
                <a:t>its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environment</a:t>
              </a:r>
              <a:r>
                <a:rPr lang="fr-BE" sz="2800" i="1" dirty="0"/>
                <a:t> </a:t>
              </a:r>
              <a:r>
                <a:rPr lang="fr-BE" sz="2800" i="1" dirty="0" smtClean="0"/>
                <a:t>(</a:t>
              </a:r>
              <a:r>
                <a:rPr lang="fr-BE" sz="2800" i="1" dirty="0" err="1" smtClean="0"/>
                <a:t>left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map</a:t>
              </a:r>
              <a:r>
                <a:rPr lang="fr-BE" sz="2800" i="1" dirty="0" smtClean="0"/>
                <a:t>). It </a:t>
              </a:r>
              <a:r>
                <a:rPr lang="fr-BE" sz="2800" i="1" dirty="0" err="1" smtClean="0"/>
                <a:t>is</a:t>
              </a:r>
              <a:r>
                <a:rPr lang="fr-BE" sz="2800" i="1" dirty="0" smtClean="0"/>
                <a:t> a </a:t>
              </a:r>
              <a:r>
                <a:rPr lang="fr-BE" sz="2800" i="1" dirty="0" err="1" smtClean="0"/>
                <a:t>triangular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geomorphic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feature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delimited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abruptly</a:t>
              </a:r>
              <a:r>
                <a:rPr lang="fr-BE" sz="2800" i="1" dirty="0" smtClean="0"/>
                <a:t> by the Meuse </a:t>
              </a:r>
              <a:r>
                <a:rPr lang="fr-BE" sz="2800" i="1" dirty="0" err="1" smtClean="0"/>
                <a:t>valley</a:t>
              </a:r>
              <a:r>
                <a:rPr lang="fr-BE" sz="2800" i="1" dirty="0" smtClean="0"/>
                <a:t> in the East, the </a:t>
              </a:r>
              <a:r>
                <a:rPr lang="fr-BE" sz="2800" i="1" dirty="0" err="1" smtClean="0"/>
                <a:t>Nete</a:t>
              </a:r>
              <a:r>
                <a:rPr lang="fr-BE" sz="2800" i="1" dirty="0" smtClean="0"/>
                <a:t> Basin in the Northwest and the </a:t>
              </a:r>
              <a:r>
                <a:rPr lang="fr-BE" sz="2800" i="1" dirty="0" err="1" smtClean="0"/>
                <a:t>Feldbiss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fault</a:t>
              </a:r>
              <a:r>
                <a:rPr lang="fr-BE" sz="2800" i="1" dirty="0" smtClean="0"/>
                <a:t> on </a:t>
              </a:r>
              <a:r>
                <a:rPr lang="fr-BE" sz="2800" i="1" dirty="0" err="1" smtClean="0"/>
                <a:t>its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Northeastern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side</a:t>
              </a:r>
              <a:r>
                <a:rPr lang="fr-BE" sz="2800" i="1" dirty="0" smtClean="0"/>
                <a:t>. </a:t>
              </a:r>
              <a:endParaRPr lang="fr-BE" sz="2800" i="1" dirty="0"/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17359623" y="19728735"/>
            <a:ext cx="5179694" cy="13085312"/>
            <a:chOff x="17408387" y="18883804"/>
            <a:chExt cx="4288483" cy="13085312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533372" y="18883804"/>
              <a:ext cx="4038513" cy="9199890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</p:pic>
        <p:sp>
          <p:nvSpPr>
            <p:cNvPr id="31" name="ZoneTexte 30"/>
            <p:cNvSpPr txBox="1"/>
            <p:nvPr/>
          </p:nvSpPr>
          <p:spPr>
            <a:xfrm>
              <a:off x="17408387" y="27998798"/>
              <a:ext cx="4288483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BE" sz="2800" i="1" dirty="0" smtClean="0"/>
                <a:t>Fig.5. </a:t>
              </a:r>
              <a:r>
                <a:rPr lang="fr-BE" sz="2800" i="1" dirty="0" err="1" smtClean="0"/>
                <a:t>Forward</a:t>
              </a:r>
              <a:r>
                <a:rPr lang="fr-BE" sz="2800" i="1" dirty="0" smtClean="0"/>
                <a:t> Model. </a:t>
              </a:r>
              <a:r>
                <a:rPr lang="fr-BE" sz="2800" i="1" dirty="0" smtClean="0"/>
                <a:t>The layer in </a:t>
              </a:r>
              <a:r>
                <a:rPr lang="fr-BE" sz="2800" i="1" dirty="0" err="1" smtClean="0"/>
                <a:t>grey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accumulates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CRN’s</a:t>
              </a:r>
              <a:r>
                <a:rPr lang="fr-BE" sz="2800" i="1" dirty="0" smtClean="0"/>
                <a:t>, </a:t>
              </a:r>
              <a:r>
                <a:rPr lang="fr-BE" sz="2800" i="1" dirty="0" err="1" smtClean="0"/>
                <a:t>which</a:t>
              </a:r>
              <a:r>
                <a:rPr lang="fr-BE" sz="2800" i="1" dirty="0" smtClean="0"/>
                <a:t> concentration (</a:t>
              </a:r>
              <a:r>
                <a:rPr lang="fr-BE" sz="2800" i="1" dirty="0" err="1" smtClean="0"/>
                <a:t>blue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curve</a:t>
              </a:r>
              <a:r>
                <a:rPr lang="fr-BE" sz="2800" i="1" dirty="0" smtClean="0"/>
                <a:t>) </a:t>
              </a:r>
              <a:r>
                <a:rPr lang="fr-BE" sz="2800" i="1" dirty="0" err="1" smtClean="0"/>
                <a:t>decreases</a:t>
              </a:r>
              <a:r>
                <a:rPr lang="fr-BE" sz="2800" i="1" dirty="0" smtClean="0"/>
                <a:t> (</a:t>
              </a:r>
              <a:r>
                <a:rPr lang="fr-BE" sz="2800" i="1" dirty="0" err="1" smtClean="0"/>
                <a:t>exponentially</a:t>
              </a:r>
              <a:r>
                <a:rPr lang="fr-BE" sz="2800" i="1" dirty="0" smtClean="0"/>
                <a:t>) </a:t>
              </a:r>
              <a:r>
                <a:rPr lang="fr-BE" sz="2800" i="1" dirty="0" err="1" smtClean="0"/>
                <a:t>with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depth</a:t>
              </a:r>
              <a:r>
                <a:rPr lang="fr-BE" sz="2800" i="1" dirty="0" smtClean="0"/>
                <a:t>. Erosion </a:t>
              </a:r>
              <a:r>
                <a:rPr lang="fr-BE" sz="2800" i="1" dirty="0" err="1" smtClean="0"/>
                <a:t>removes</a:t>
              </a:r>
              <a:r>
                <a:rPr lang="fr-BE" sz="2800" i="1" dirty="0" smtClean="0"/>
                <a:t> the </a:t>
              </a:r>
              <a:r>
                <a:rPr lang="fr-BE" sz="2800" i="1" dirty="0" err="1" smtClean="0"/>
                <a:t>uppermost</a:t>
              </a:r>
              <a:r>
                <a:rPr lang="fr-BE" sz="2800" i="1" dirty="0" smtClean="0"/>
                <a:t> layer (</a:t>
              </a:r>
              <a:r>
                <a:rPr lang="fr-BE" sz="2800" i="1" dirty="0" err="1" smtClean="0"/>
                <a:t>dashed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blue</a:t>
              </a:r>
              <a:r>
                <a:rPr lang="fr-BE" sz="2800" i="1" dirty="0" smtClean="0"/>
                <a:t>) and </a:t>
              </a:r>
              <a:r>
                <a:rPr lang="fr-BE" sz="2800" i="1" dirty="0" err="1" smtClean="0"/>
                <a:t>fresh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material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is</a:t>
              </a:r>
              <a:r>
                <a:rPr lang="fr-BE" sz="2800" i="1" dirty="0" smtClean="0"/>
                <a:t> </a:t>
              </a:r>
              <a:r>
                <a:rPr lang="fr-BE" sz="2800" i="1" dirty="0" err="1" smtClean="0"/>
                <a:t>provided</a:t>
              </a:r>
              <a:r>
                <a:rPr lang="fr-BE" sz="2800" i="1" dirty="0" smtClean="0"/>
                <a:t> in the </a:t>
              </a:r>
              <a:r>
                <a:rPr lang="fr-BE" sz="2800" i="1" dirty="0" err="1" smtClean="0"/>
                <a:t>bottom</a:t>
              </a:r>
              <a:r>
                <a:rPr lang="fr-BE" sz="2800" i="1" dirty="0" smtClean="0"/>
                <a:t>. </a:t>
              </a:r>
              <a:r>
                <a:rPr lang="fr-BE" sz="2800" i="1" dirty="0" err="1" smtClean="0"/>
                <a:t>Burial</a:t>
              </a:r>
              <a:r>
                <a:rPr lang="fr-BE" sz="2800" i="1" dirty="0" smtClean="0"/>
                <a:t> (</a:t>
              </a:r>
              <a:r>
                <a:rPr lang="fr-BE" sz="2800" i="1" dirty="0" err="1" smtClean="0"/>
                <a:t>yellow</a:t>
              </a:r>
              <a:r>
                <a:rPr lang="fr-BE" sz="2800" i="1" dirty="0" smtClean="0"/>
                <a:t> box) </a:t>
              </a:r>
              <a:r>
                <a:rPr lang="fr-BE" sz="2800" i="1" dirty="0" err="1" smtClean="0"/>
                <a:t>layers</a:t>
              </a:r>
              <a:r>
                <a:rPr lang="fr-BE" sz="2800" i="1" dirty="0" smtClean="0"/>
                <a:t> are </a:t>
              </a:r>
              <a:r>
                <a:rPr lang="fr-BE" sz="2800" i="1" dirty="0" err="1" smtClean="0"/>
                <a:t>added</a:t>
              </a:r>
              <a:r>
                <a:rPr lang="fr-BE" sz="2800" i="1" dirty="0" smtClean="0"/>
                <a:t> at </a:t>
              </a:r>
              <a:r>
                <a:rPr lang="fr-BE" sz="2800" i="1" dirty="0" err="1" smtClean="0"/>
                <a:t>some</a:t>
              </a:r>
              <a:r>
                <a:rPr lang="fr-BE" sz="2800" i="1" dirty="0" smtClean="0"/>
                <a:t> point. </a:t>
              </a:r>
              <a:r>
                <a:rPr lang="fr-BE" dirty="0" smtClean="0"/>
                <a:t> </a:t>
              </a:r>
              <a:endParaRPr lang="fr-BE" dirty="0"/>
            </a:p>
          </p:txBody>
        </p:sp>
      </p:grpSp>
      <p:sp>
        <p:nvSpPr>
          <p:cNvPr id="33" name="ZoneTexte 32"/>
          <p:cNvSpPr txBox="1"/>
          <p:nvPr/>
        </p:nvSpPr>
        <p:spPr>
          <a:xfrm>
            <a:off x="17004230" y="17151449"/>
            <a:ext cx="5494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2800" i="1" dirty="0" smtClean="0"/>
              <a:t>Fig.3. </a:t>
            </a:r>
            <a:r>
              <a:rPr lang="fr-BE" sz="2800" i="1" dirty="0" err="1" smtClean="0"/>
              <a:t>Depth</a:t>
            </a:r>
            <a:r>
              <a:rPr lang="fr-BE" sz="2800" i="1" dirty="0" smtClean="0"/>
              <a:t> profile </a:t>
            </a:r>
            <a:r>
              <a:rPr lang="fr-BE" sz="2800" i="1" dirty="0" err="1" smtClean="0"/>
              <a:t>sampled</a:t>
            </a:r>
            <a:r>
              <a:rPr lang="fr-BE" sz="2800" i="1" dirty="0" smtClean="0"/>
              <a:t> in Lommel </a:t>
            </a:r>
            <a:r>
              <a:rPr lang="fr-BE" sz="2800" i="1" dirty="0" err="1" smtClean="0"/>
              <a:t>sands</a:t>
            </a:r>
            <a:r>
              <a:rPr lang="fr-BE" sz="2800" i="1" dirty="0"/>
              <a:t> </a:t>
            </a:r>
            <a:r>
              <a:rPr lang="fr-BE" sz="2800" i="1" dirty="0" smtClean="0"/>
              <a:t>(</a:t>
            </a:r>
            <a:r>
              <a:rPr lang="fr-BE" sz="2800" i="1" dirty="0" err="1" smtClean="0"/>
              <a:t>left</a:t>
            </a:r>
            <a:r>
              <a:rPr lang="fr-BE" sz="2800" i="1" dirty="0" smtClean="0"/>
              <a:t>) and Zutendaal </a:t>
            </a:r>
            <a:r>
              <a:rPr lang="fr-BE" sz="2800" i="1" dirty="0" err="1" smtClean="0"/>
              <a:t>gravels</a:t>
            </a:r>
            <a:r>
              <a:rPr lang="fr-BE" sz="2800" i="1" dirty="0" smtClean="0"/>
              <a:t> (right). </a:t>
            </a:r>
            <a:endParaRPr lang="fr-BE" sz="2800" i="1" dirty="0"/>
          </a:p>
        </p:txBody>
      </p:sp>
      <p:sp>
        <p:nvSpPr>
          <p:cNvPr id="35" name="ZoneTexte 34"/>
          <p:cNvSpPr txBox="1"/>
          <p:nvPr/>
        </p:nvSpPr>
        <p:spPr>
          <a:xfrm>
            <a:off x="23120036" y="17155804"/>
            <a:ext cx="88963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i="1" dirty="0" smtClean="0"/>
              <a:t>Fig.4. Main lithologies on the KP and former river pattern of Meuse (</a:t>
            </a:r>
            <a:r>
              <a:rPr lang="fr-BE" sz="2800" i="1" dirty="0" err="1" smtClean="0"/>
              <a:t>red-yellow-blue-grey</a:t>
            </a:r>
            <a:r>
              <a:rPr lang="fr-BE" sz="2800" i="1" dirty="0" smtClean="0"/>
              <a:t>) and Rhine (greens). (Source: </a:t>
            </a:r>
            <a:r>
              <a:rPr lang="fr-BE" sz="2800" i="1" dirty="0" err="1" smtClean="0"/>
              <a:t>Beerten</a:t>
            </a:r>
            <a:r>
              <a:rPr lang="fr-BE" sz="2800" i="1" dirty="0" smtClean="0"/>
              <a:t>, Under </a:t>
            </a:r>
            <a:r>
              <a:rPr lang="fr-BE" sz="2800" i="1" dirty="0" err="1" smtClean="0"/>
              <a:t>review</a:t>
            </a:r>
            <a:r>
              <a:rPr lang="fr-BE" sz="2800" i="1" dirty="0" smtClean="0"/>
              <a:t>). </a:t>
            </a:r>
            <a:endParaRPr lang="fr-BE" sz="2800" i="1" dirty="0"/>
          </a:p>
        </p:txBody>
      </p:sp>
      <p:sp>
        <p:nvSpPr>
          <p:cNvPr id="36" name="ZoneTexte 35"/>
          <p:cNvSpPr txBox="1"/>
          <p:nvPr/>
        </p:nvSpPr>
        <p:spPr>
          <a:xfrm>
            <a:off x="16892334" y="33710643"/>
            <a:ext cx="15304169" cy="6278642"/>
          </a:xfrm>
          <a:prstGeom prst="rect">
            <a:avLst/>
          </a:prstGeom>
          <a:solidFill>
            <a:schemeClr val="accent3">
              <a:lumMod val="60000"/>
              <a:lumOff val="40000"/>
              <a:alpha val="2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4. Prospects</a:t>
            </a:r>
            <a:endParaRPr lang="en-US" sz="4000" b="1" dirty="0">
              <a:latin typeface="+mj-lt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 smtClean="0">
                <a:latin typeface="Baskerville Old Face" panose="02020602080505020303" pitchFamily="18" charset="0"/>
              </a:rPr>
              <a:t>Determine exposure age and erosion rates of KP over the last 1Ma.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dirty="0">
                <a:latin typeface="Baskerville Old Face" panose="02020602080505020303" pitchFamily="18" charset="0"/>
              </a:rPr>
              <a:t> </a:t>
            </a:r>
            <a:r>
              <a:rPr lang="en-US" sz="4000" dirty="0" smtClean="0">
                <a:latin typeface="Baskerville Old Face" panose="02020602080505020303" pitchFamily="18" charset="0"/>
              </a:rPr>
              <a:t>Infer constraints for landscape evolution of NE </a:t>
            </a:r>
            <a:r>
              <a:rPr lang="en-US" sz="4000" dirty="0" smtClean="0">
                <a:latin typeface="Baskerville Old Face" panose="02020602080505020303" pitchFamily="18" charset="0"/>
              </a:rPr>
              <a:t>Belgium.</a:t>
            </a:r>
            <a:endParaRPr lang="en-US" sz="4000" dirty="0" smtClean="0">
              <a:latin typeface="Baskerville Old Face" panose="02020602080505020303" pitchFamily="18" charset="0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dirty="0" smtClean="0">
                <a:latin typeface="Baskerville Old Face" panose="02020602080505020303" pitchFamily="18" charset="0"/>
              </a:rPr>
              <a:t> Test various hypotheses of landscape evolution of lowland Belgium related to opening of the English Channel, and uplift of Ardennes Massif</a:t>
            </a: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4000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1000" dirty="0" smtClean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1000" dirty="0" smtClean="0">
              <a:latin typeface="Baskerville Old Face" panose="02020602080505020303" pitchFamily="18" charset="0"/>
            </a:endParaRPr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sz="800" dirty="0">
              <a:latin typeface="Baskerville Old Face" panose="02020602080505020303" pitchFamily="18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779173" y="32089766"/>
            <a:ext cx="544914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dirty="0">
                <a:latin typeface="Baskerville Old Face" panose="02020602080505020303" pitchFamily="18" charset="0"/>
              </a:rPr>
              <a:t>Past </a:t>
            </a:r>
            <a:r>
              <a:rPr lang="en-US" sz="4000" dirty="0" smtClean="0">
                <a:latin typeface="Baskerville Old Face" panose="02020602080505020303" pitchFamily="18" charset="0"/>
              </a:rPr>
              <a:t>denudation rates of KP are needed to constrain landscape evolution of </a:t>
            </a:r>
            <a:r>
              <a:rPr lang="en-US" sz="4000" dirty="0" err="1" smtClean="0">
                <a:latin typeface="Baskerville Old Face" panose="02020602080505020303" pitchFamily="18" charset="0"/>
              </a:rPr>
              <a:t>Nete</a:t>
            </a:r>
            <a:r>
              <a:rPr lang="en-US" sz="4000" dirty="0" smtClean="0">
                <a:latin typeface="Baskerville Old Face" panose="02020602080505020303" pitchFamily="18" charset="0"/>
              </a:rPr>
              <a:t> basin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dirty="0" err="1" smtClean="0">
                <a:latin typeface="Baskerville Old Face" panose="02020602080505020303" pitchFamily="18" charset="0"/>
              </a:rPr>
              <a:t>Roer</a:t>
            </a:r>
            <a:r>
              <a:rPr lang="en-US" sz="4000" dirty="0" smtClean="0">
                <a:latin typeface="Baskerville Old Face" panose="02020602080505020303" pitchFamily="18" charset="0"/>
              </a:rPr>
              <a:t> valley </a:t>
            </a:r>
            <a:r>
              <a:rPr lang="en-US" sz="4000" dirty="0" err="1" smtClean="0">
                <a:latin typeface="Baskerville Old Face" panose="02020602080505020303" pitchFamily="18" charset="0"/>
              </a:rPr>
              <a:t>graben</a:t>
            </a:r>
            <a:r>
              <a:rPr lang="en-US" sz="4000" dirty="0" smtClean="0">
                <a:latin typeface="Baskerville Old Face" panose="02020602080505020303" pitchFamily="18" charset="0"/>
              </a:rPr>
              <a:t> = tectonic influence (east of KP).</a:t>
            </a:r>
            <a:endParaRPr lang="en-US" sz="4000" dirty="0">
              <a:latin typeface="Baskerville Old Face" panose="02020602080505020303" pitchFamily="18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6428552" y="38176200"/>
            <a:ext cx="10124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i="1" dirty="0" smtClean="0"/>
              <a:t>Fig. 2. </a:t>
            </a:r>
            <a:r>
              <a:rPr lang="fr-BE" sz="2800" i="1" dirty="0" err="1" smtClean="0"/>
              <a:t>Geological</a:t>
            </a:r>
            <a:r>
              <a:rPr lang="fr-BE" sz="2800" i="1" dirty="0" smtClean="0"/>
              <a:t> underground of the Kempen area. </a:t>
            </a:r>
            <a:endParaRPr lang="fr-BE" sz="2800" i="1" dirty="0"/>
          </a:p>
        </p:txBody>
      </p:sp>
      <p:sp>
        <p:nvSpPr>
          <p:cNvPr id="41" name="Rectangle 40"/>
          <p:cNvSpPr/>
          <p:nvPr/>
        </p:nvSpPr>
        <p:spPr>
          <a:xfrm>
            <a:off x="779173" y="40453883"/>
            <a:ext cx="31426483" cy="29546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fr-BE" sz="1400" dirty="0" smtClean="0"/>
          </a:p>
          <a:p>
            <a:pPr algn="ctr"/>
            <a:endParaRPr lang="fr-BE" sz="1400" dirty="0"/>
          </a:p>
          <a:p>
            <a:pPr algn="ctr"/>
            <a:endParaRPr lang="fr-BE" sz="1400" dirty="0" smtClean="0"/>
          </a:p>
          <a:p>
            <a:pPr algn="ctr"/>
            <a:endParaRPr lang="fr-BE" sz="1400" dirty="0"/>
          </a:p>
          <a:p>
            <a:pPr algn="ctr"/>
            <a:endParaRPr lang="fr-BE" sz="1400" dirty="0" smtClean="0"/>
          </a:p>
          <a:p>
            <a:pPr algn="ctr"/>
            <a:endParaRPr lang="fr-BE" sz="1400" dirty="0"/>
          </a:p>
          <a:p>
            <a:pPr algn="ctr"/>
            <a:endParaRPr lang="fr-BE" sz="1400" dirty="0" smtClean="0"/>
          </a:p>
          <a:p>
            <a:pPr algn="ctr"/>
            <a:endParaRPr lang="fr-BE" sz="1400" dirty="0"/>
          </a:p>
          <a:p>
            <a:pPr algn="ctr"/>
            <a:endParaRPr lang="fr-BE" sz="1400" dirty="0" smtClean="0"/>
          </a:p>
          <a:p>
            <a:r>
              <a:rPr lang="fr-BE" sz="2000" dirty="0" err="1" smtClean="0"/>
              <a:t>Author</a:t>
            </a:r>
            <a:r>
              <a:rPr lang="fr-BE" sz="2000" dirty="0" smtClean="0"/>
              <a:t>: Nathan Vandermaelen</a:t>
            </a:r>
          </a:p>
          <a:p>
            <a:r>
              <a:rPr lang="fr-BE" sz="2000" dirty="0" smtClean="0"/>
              <a:t>Place Louis Pasteur, 3, office B.413.</a:t>
            </a:r>
          </a:p>
          <a:p>
            <a:r>
              <a:rPr lang="fr-BE" sz="2000" dirty="0" smtClean="0"/>
              <a:t>Nathan.vandermaelen@uclouvain.be</a:t>
            </a:r>
            <a:endParaRPr lang="fr-BE" sz="2000" dirty="0"/>
          </a:p>
        </p:txBody>
      </p:sp>
      <p:pic>
        <p:nvPicPr>
          <p:cNvPr id="1030" name="Picture 6" descr="Résultat de recherche d'images pour &quot;ELIC UCL&quot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571" y="40453883"/>
            <a:ext cx="2656518" cy="266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ésultat de recherche d'images pour &quot;université catholique de louvain&quot;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1486" y="40506073"/>
            <a:ext cx="3420519" cy="25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91370" y="19229020"/>
            <a:ext cx="6491892" cy="4922959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5743" y="31939832"/>
            <a:ext cx="9968653" cy="6242548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2864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1919</TotalTime>
  <Words>449</Words>
  <Application>Microsoft Office PowerPoint</Application>
  <PresentationFormat>Personnalisé</PresentationFormat>
  <Paragraphs>119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Baskerville Old Face</vt:lpstr>
      <vt:lpstr>Calibri</vt:lpstr>
      <vt:lpstr>Calibri Light</vt:lpstr>
      <vt:lpstr>Cambria Math</vt:lpstr>
      <vt:lpstr>Wingdings</vt:lpstr>
      <vt:lpstr>Thème Office</vt:lpstr>
      <vt:lpstr>Présentation PowerPoint</vt:lpstr>
    </vt:vector>
  </TitlesOfParts>
  <Company>Université Catholique de 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Nathan Vandermaelen</dc:creator>
  <cp:lastModifiedBy>Nathan Vandermaelen</cp:lastModifiedBy>
  <cp:revision>101</cp:revision>
  <dcterms:created xsi:type="dcterms:W3CDTF">2017-01-10T10:29:43Z</dcterms:created>
  <dcterms:modified xsi:type="dcterms:W3CDTF">2017-11-08T16:38:49Z</dcterms:modified>
</cp:coreProperties>
</file>