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6" r:id="rId2"/>
    <p:sldId id="278" r:id="rId3"/>
    <p:sldId id="256" r:id="rId4"/>
    <p:sldId id="280" r:id="rId5"/>
    <p:sldId id="281" r:id="rId6"/>
    <p:sldId id="282" r:id="rId7"/>
    <p:sldId id="279" r:id="rId8"/>
    <p:sldId id="283" r:id="rId9"/>
    <p:sldId id="259" r:id="rId10"/>
    <p:sldId id="268" r:id="rId11"/>
    <p:sldId id="269" r:id="rId12"/>
    <p:sldId id="260" r:id="rId13"/>
    <p:sldId id="272" r:id="rId14"/>
    <p:sldId id="270" r:id="rId15"/>
    <p:sldId id="271" r:id="rId16"/>
    <p:sldId id="277" r:id="rId17"/>
    <p:sldId id="284" r:id="rId18"/>
    <p:sldId id="267" r:id="rId19"/>
    <p:sldId id="285" r:id="rId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15"/>
    <p:restoredTop sz="92838"/>
  </p:normalViewPr>
  <p:slideViewPr>
    <p:cSldViewPr snapToGrid="0" snapToObjects="1" showGuides="1">
      <p:cViewPr varScale="1">
        <p:scale>
          <a:sx n="134" d="100"/>
          <a:sy n="134" d="100"/>
        </p:scale>
        <p:origin x="11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1" d="100"/>
        <a:sy n="19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2921B-3AC6-F744-8FB6-1B050C8E04F3}" type="datetimeFigureOut">
              <a:rPr lang="fr-FR" smtClean="0"/>
              <a:t>06/06/2018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2F05DF-744C-874B-A0B4-BB44D511E7E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5195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90A234-3B81-D34E-BC76-08423524486E}" type="datetimeFigureOut">
              <a:rPr lang="fr-FR" smtClean="0"/>
              <a:t>06/06/2018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DCFBD-13A7-1A43-BC17-1A5DA6CBDC8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9061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DCFBD-13A7-1A43-BC17-1A5DA6CBDC8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9146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DCFBD-13A7-1A43-BC17-1A5DA6CBDC8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1549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DCFBD-13A7-1A43-BC17-1A5DA6CBDC8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41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DCFBD-13A7-1A43-BC17-1A5DA6CBDC8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3539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54041-6843-4CB7-ADAA-52A8C72666D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807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54041-6843-4CB7-ADAA-52A8C72666D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223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B970-4758-5642-B313-E29D44546A1C}" type="datetimeFigureOut">
              <a:rPr lang="fr-FR" smtClean="0"/>
              <a:t>06/06/2018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4B899-0F04-3B41-BBC3-1D82BF9AED2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20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B970-4758-5642-B313-E29D44546A1C}" type="datetimeFigureOut">
              <a:rPr lang="fr-FR" smtClean="0"/>
              <a:t>06/06/2018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4B899-0F04-3B41-BBC3-1D82BF9AED2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75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B970-4758-5642-B313-E29D44546A1C}" type="datetimeFigureOut">
              <a:rPr lang="fr-FR" smtClean="0"/>
              <a:t>06/06/2018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4B899-0F04-3B41-BBC3-1D82BF9AED2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877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B970-4758-5642-B313-E29D44546A1C}" type="datetimeFigureOut">
              <a:rPr lang="fr-FR" smtClean="0"/>
              <a:t>06/06/2018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4B899-0F04-3B41-BBC3-1D82BF9AED2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4477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B970-4758-5642-B313-E29D44546A1C}" type="datetimeFigureOut">
              <a:rPr lang="fr-FR" smtClean="0"/>
              <a:t>06/06/2018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4B899-0F04-3B41-BBC3-1D82BF9AED2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49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B970-4758-5642-B313-E29D44546A1C}" type="datetimeFigureOut">
              <a:rPr lang="fr-FR" smtClean="0"/>
              <a:t>06/06/2018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4B899-0F04-3B41-BBC3-1D82BF9AED2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74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B970-4758-5642-B313-E29D44546A1C}" type="datetimeFigureOut">
              <a:rPr lang="fr-FR" smtClean="0"/>
              <a:t>06/06/2018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4B899-0F04-3B41-BBC3-1D82BF9AED2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519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B970-4758-5642-B313-E29D44546A1C}" type="datetimeFigureOut">
              <a:rPr lang="fr-FR" smtClean="0"/>
              <a:t>06/06/2018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4B899-0F04-3B41-BBC3-1D82BF9AED2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078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B970-4758-5642-B313-E29D44546A1C}" type="datetimeFigureOut">
              <a:rPr lang="fr-FR" smtClean="0"/>
              <a:t>06/06/2018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4B899-0F04-3B41-BBC3-1D82BF9AED2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621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B970-4758-5642-B313-E29D44546A1C}" type="datetimeFigureOut">
              <a:rPr lang="fr-FR" smtClean="0"/>
              <a:t>06/06/2018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4B899-0F04-3B41-BBC3-1D82BF9AED2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487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DB970-4758-5642-B313-E29D44546A1C}" type="datetimeFigureOut">
              <a:rPr lang="fr-FR" smtClean="0"/>
              <a:t>06/06/2018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4B899-0F04-3B41-BBC3-1D82BF9AED2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80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DB970-4758-5642-B313-E29D44546A1C}" type="datetimeFigureOut">
              <a:rPr lang="fr-FR" smtClean="0"/>
              <a:t>06/06/2018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4B899-0F04-3B41-BBC3-1D82BF9AED2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2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4" descr="bandeauIpsyEN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105526"/>
            <a:ext cx="91440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re 1"/>
          <p:cNvSpPr>
            <a:spLocks noGrp="1"/>
          </p:cNvSpPr>
          <p:nvPr>
            <p:ph type="ctrTitle"/>
          </p:nvPr>
        </p:nvSpPr>
        <p:spPr>
          <a:xfrm>
            <a:off x="1955800" y="1052513"/>
            <a:ext cx="8280400" cy="2736850"/>
          </a:xfr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fr-FR" sz="4000" dirty="0" err="1">
                <a:latin typeface="Century Gothic" charset="0"/>
                <a:ea typeface="Century Gothic" charset="0"/>
                <a:cs typeface="Century Gothic" charset="0"/>
              </a:rPr>
              <a:t>Employability</a:t>
            </a:r>
            <a:r>
              <a:rPr lang="fr-FR" sz="4000" dirty="0">
                <a:latin typeface="Century Gothic" charset="0"/>
                <a:ea typeface="Century Gothic" charset="0"/>
                <a:cs typeface="Century Gothic" charset="0"/>
              </a:rPr>
              <a:t> and </a:t>
            </a:r>
            <a:r>
              <a:rPr lang="fr-FR" sz="4000" dirty="0" err="1">
                <a:latin typeface="Century Gothic" charset="0"/>
                <a:ea typeface="Century Gothic" charset="0"/>
                <a:cs typeface="Century Gothic" charset="0"/>
              </a:rPr>
              <a:t>university</a:t>
            </a:r>
            <a:r>
              <a:rPr lang="fr-FR" sz="40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sz="4000" dirty="0" err="1">
                <a:latin typeface="Century Gothic" charset="0"/>
                <a:ea typeface="Century Gothic" charset="0"/>
                <a:cs typeface="Century Gothic" charset="0"/>
              </a:rPr>
              <a:t>continuing</a:t>
            </a:r>
            <a:r>
              <a:rPr lang="fr-FR" sz="40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sz="4000" dirty="0" err="1">
                <a:latin typeface="Century Gothic" charset="0"/>
                <a:ea typeface="Century Gothic" charset="0"/>
                <a:cs typeface="Century Gothic" charset="0"/>
              </a:rPr>
              <a:t>education</a:t>
            </a:r>
            <a:r>
              <a:rPr lang="fr-FR" sz="4000" dirty="0">
                <a:latin typeface="Century Gothic" charset="0"/>
                <a:ea typeface="Century Gothic" charset="0"/>
                <a:cs typeface="Century Gothic" charset="0"/>
              </a:rPr>
              <a:t> in the </a:t>
            </a:r>
            <a:r>
              <a:rPr lang="fr-FR" sz="4000" dirty="0" err="1">
                <a:latin typeface="Century Gothic" charset="0"/>
                <a:ea typeface="Century Gothic" charset="0"/>
                <a:cs typeface="Century Gothic" charset="0"/>
              </a:rPr>
              <a:t>boundaryless</a:t>
            </a:r>
            <a:r>
              <a:rPr lang="fr-FR" sz="40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sz="4000" dirty="0" err="1">
                <a:latin typeface="Century Gothic" charset="0"/>
                <a:ea typeface="Century Gothic" charset="0"/>
                <a:cs typeface="Century Gothic" charset="0"/>
              </a:rPr>
              <a:t>career</a:t>
            </a:r>
            <a:r>
              <a:rPr lang="fr-FR" sz="40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sz="4000" dirty="0" err="1">
                <a:latin typeface="Century Gothic" charset="0"/>
                <a:ea typeface="Century Gothic" charset="0"/>
                <a:cs typeface="Century Gothic" charset="0"/>
              </a:rPr>
              <a:t>era</a:t>
            </a:r>
            <a:endParaRPr lang="fr-BE" altLang="fr-FR" sz="40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2052" name="Sous-titre 2"/>
          <p:cNvSpPr>
            <a:spLocks noGrp="1"/>
          </p:cNvSpPr>
          <p:nvPr>
            <p:ph type="subTitle" idx="1"/>
          </p:nvPr>
        </p:nvSpPr>
        <p:spPr>
          <a:xfrm>
            <a:off x="2479675" y="4059238"/>
            <a:ext cx="7232650" cy="1752600"/>
          </a:xfrm>
        </p:spPr>
        <p:txBody>
          <a:bodyPr/>
          <a:lstStyle/>
          <a:p>
            <a:endParaRPr lang="fr-BE" altLang="fr-FR" dirty="0"/>
          </a:p>
          <a:p>
            <a:endParaRPr lang="fr-BE" altLang="fr-FR" dirty="0"/>
          </a:p>
          <a:p>
            <a:r>
              <a:rPr lang="fr-BE" altLang="fr-FR" dirty="0">
                <a:latin typeface="Century Gothic" charset="0"/>
                <a:ea typeface="Century Gothic" charset="0"/>
                <a:cs typeface="Century Gothic" charset="0"/>
              </a:rPr>
              <a:t>Frédéric Nils, </a:t>
            </a:r>
            <a:r>
              <a:rPr lang="fr-BE" altLang="fr-FR" dirty="0" err="1" smtClean="0"/>
              <a:t>UCLouvain</a:t>
            </a:r>
            <a:r>
              <a:rPr lang="fr-BE" altLang="fr-FR" dirty="0" smtClean="0"/>
              <a:t>, </a:t>
            </a:r>
            <a:r>
              <a:rPr lang="fr-BE" altLang="fr-FR" dirty="0" err="1" smtClean="0"/>
              <a:t>Belgium</a:t>
            </a:r>
            <a:endParaRPr lang="fr-BE" altLang="fr-FR" dirty="0"/>
          </a:p>
        </p:txBody>
      </p:sp>
    </p:spTree>
    <p:extLst>
      <p:ext uri="{BB962C8B-B14F-4D97-AF65-F5344CB8AC3E}">
        <p14:creationId xmlns:p14="http://schemas.microsoft.com/office/powerpoint/2010/main" val="52205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582336" y="677437"/>
            <a:ext cx="11012764" cy="732263"/>
          </a:xfrm>
          <a:prstGeom prst="rect">
            <a:avLst/>
          </a:prstGeo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 smtClean="0"/>
              <a:t>The carrer construction model of adaptation</a:t>
            </a:r>
            <a:endParaRPr lang="fr-FR" sz="3200" dirty="0"/>
          </a:p>
        </p:txBody>
      </p:sp>
      <p:sp>
        <p:nvSpPr>
          <p:cNvPr id="13" name="Flèche vers la droite 12"/>
          <p:cNvSpPr/>
          <p:nvPr/>
        </p:nvSpPr>
        <p:spPr>
          <a:xfrm rot="5400000">
            <a:off x="981075" y="308610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582336" y="3657600"/>
            <a:ext cx="11012764" cy="13849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Stable</a:t>
            </a:r>
            <a:r>
              <a:rPr lang="fr-FR" sz="2800" dirty="0"/>
              <a:t>, </a:t>
            </a:r>
            <a:r>
              <a:rPr lang="fr-FR" sz="2800" dirty="0" err="1"/>
              <a:t>context-general</a:t>
            </a:r>
            <a:r>
              <a:rPr lang="fr-FR" sz="2800" dirty="0"/>
              <a:t>, and trait-</a:t>
            </a:r>
            <a:r>
              <a:rPr lang="fr-FR" sz="2800" dirty="0" err="1"/>
              <a:t>like</a:t>
            </a:r>
            <a:r>
              <a:rPr lang="fr-FR" sz="2800" dirty="0"/>
              <a:t> </a:t>
            </a:r>
            <a:r>
              <a:rPr lang="fr-FR" sz="2800" dirty="0" err="1"/>
              <a:t>psychological</a:t>
            </a:r>
            <a:r>
              <a:rPr lang="fr-FR" sz="2800" dirty="0"/>
              <a:t> </a:t>
            </a:r>
            <a:r>
              <a:rPr lang="fr-FR" sz="2800" dirty="0" err="1" smtClean="0"/>
              <a:t>characteristics</a:t>
            </a:r>
            <a:r>
              <a:rPr lang="fr-FR" sz="2800" dirty="0" smtClean="0"/>
              <a:t> </a:t>
            </a:r>
            <a:r>
              <a:rPr lang="fr-FR" sz="2800" dirty="0" err="1"/>
              <a:t>that</a:t>
            </a:r>
            <a:r>
              <a:rPr lang="fr-FR" sz="2800" dirty="0"/>
              <a:t> </a:t>
            </a:r>
            <a:r>
              <a:rPr lang="fr-FR" sz="2800" dirty="0" err="1"/>
              <a:t>involves</a:t>
            </a:r>
            <a:r>
              <a:rPr lang="fr-FR" sz="2800" dirty="0"/>
              <a:t> the </a:t>
            </a:r>
            <a:r>
              <a:rPr lang="fr-FR" sz="2800" dirty="0" err="1"/>
              <a:t>readiness</a:t>
            </a:r>
            <a:r>
              <a:rPr lang="fr-FR" sz="2800" dirty="0"/>
              <a:t> and </a:t>
            </a:r>
            <a:r>
              <a:rPr lang="fr-FR" sz="2800" dirty="0" err="1"/>
              <a:t>willingness</a:t>
            </a:r>
            <a:r>
              <a:rPr lang="fr-FR" sz="2800" dirty="0"/>
              <a:t> to </a:t>
            </a:r>
            <a:r>
              <a:rPr lang="fr-FR" sz="2800" dirty="0" err="1"/>
              <a:t>adapt</a:t>
            </a:r>
            <a:r>
              <a:rPr lang="fr-FR" sz="2800" dirty="0"/>
              <a:t> to </a:t>
            </a:r>
            <a:r>
              <a:rPr lang="fr-FR" sz="2800" dirty="0" err="1"/>
              <a:t>career</a:t>
            </a:r>
            <a:r>
              <a:rPr lang="fr-FR" sz="2800" dirty="0"/>
              <a:t> changes. It influences the </a:t>
            </a:r>
            <a:r>
              <a:rPr lang="fr-FR" sz="2800" dirty="0" err="1"/>
              <a:t>development</a:t>
            </a:r>
            <a:r>
              <a:rPr lang="fr-FR" sz="2800" dirty="0"/>
              <a:t> and use of </a:t>
            </a:r>
            <a:r>
              <a:rPr lang="fr-FR" sz="2800" dirty="0" err="1"/>
              <a:t>career</a:t>
            </a:r>
            <a:r>
              <a:rPr lang="fr-FR" sz="2800" dirty="0"/>
              <a:t> </a:t>
            </a:r>
            <a:r>
              <a:rPr lang="fr-FR" sz="2800" dirty="0" err="1"/>
              <a:t>adaptability</a:t>
            </a:r>
            <a:r>
              <a:rPr lang="fr-FR" sz="2800" dirty="0"/>
              <a:t> </a:t>
            </a:r>
            <a:r>
              <a:rPr lang="fr-FR" sz="2800" dirty="0" err="1" smtClean="0"/>
              <a:t>resources</a:t>
            </a:r>
            <a:r>
              <a:rPr lang="fr-FR" sz="2800" dirty="0" smtClean="0"/>
              <a:t>. </a:t>
            </a:r>
            <a:endParaRPr lang="fr-FR" sz="2800" dirty="0"/>
          </a:p>
        </p:txBody>
      </p:sp>
      <p:sp>
        <p:nvSpPr>
          <p:cNvPr id="12" name="Rectangle 11"/>
          <p:cNvSpPr/>
          <p:nvPr/>
        </p:nvSpPr>
        <p:spPr>
          <a:xfrm>
            <a:off x="201336" y="1917700"/>
            <a:ext cx="22116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Adaptive </a:t>
            </a:r>
            <a:r>
              <a:rPr lang="fr-FR" sz="2000" dirty="0" err="1" smtClean="0">
                <a:solidFill>
                  <a:schemeClr val="tx1"/>
                </a:solidFill>
              </a:rPr>
              <a:t>readiness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92186" y="1917700"/>
            <a:ext cx="25418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/>
                </a:solidFill>
              </a:rPr>
              <a:t>Adaptability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resources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13236" y="1917700"/>
            <a:ext cx="22243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/>
                </a:solidFill>
              </a:rPr>
              <a:t>Adapting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responses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516786" y="1917700"/>
            <a:ext cx="22243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Adaptation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results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Flèche vers la droite 17"/>
          <p:cNvSpPr/>
          <p:nvPr/>
        </p:nvSpPr>
        <p:spPr>
          <a:xfrm>
            <a:off x="2501900" y="208280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vers la droite 18"/>
          <p:cNvSpPr/>
          <p:nvPr/>
        </p:nvSpPr>
        <p:spPr>
          <a:xfrm>
            <a:off x="5813425" y="207645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 vers la droite 19"/>
          <p:cNvSpPr/>
          <p:nvPr/>
        </p:nvSpPr>
        <p:spPr>
          <a:xfrm>
            <a:off x="8826500" y="207645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121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582336" y="677437"/>
            <a:ext cx="11012764" cy="732263"/>
          </a:xfrm>
          <a:prstGeom prst="rect">
            <a:avLst/>
          </a:prstGeo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 smtClean="0"/>
              <a:t>The carrer construction model of adaptation</a:t>
            </a:r>
            <a:endParaRPr lang="fr-FR" sz="3200" dirty="0"/>
          </a:p>
        </p:txBody>
      </p:sp>
      <p:sp>
        <p:nvSpPr>
          <p:cNvPr id="13" name="Flèche vers la droite 12"/>
          <p:cNvSpPr/>
          <p:nvPr/>
        </p:nvSpPr>
        <p:spPr>
          <a:xfrm rot="5400000">
            <a:off x="4137025" y="308610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582336" y="3657600"/>
            <a:ext cx="11012764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Psychosocial </a:t>
            </a:r>
            <a:r>
              <a:rPr lang="fr-FR" sz="2800" dirty="0" err="1"/>
              <a:t>construct</a:t>
            </a:r>
            <a:r>
              <a:rPr lang="fr-FR" sz="2800" dirty="0"/>
              <a:t> </a:t>
            </a:r>
            <a:r>
              <a:rPr lang="fr-FR" sz="2800" dirty="0" err="1"/>
              <a:t>that</a:t>
            </a:r>
            <a:r>
              <a:rPr lang="fr-FR" sz="2800" dirty="0"/>
              <a:t> </a:t>
            </a:r>
            <a:r>
              <a:rPr lang="fr-FR" sz="2800" dirty="0" err="1"/>
              <a:t>denotes</a:t>
            </a:r>
            <a:r>
              <a:rPr lang="fr-FR" sz="2800" dirty="0"/>
              <a:t> an </a:t>
            </a:r>
            <a:r>
              <a:rPr lang="fr-FR" sz="2800" dirty="0" err="1"/>
              <a:t>individual’s</a:t>
            </a:r>
            <a:r>
              <a:rPr lang="fr-FR" sz="2800" dirty="0"/>
              <a:t> </a:t>
            </a:r>
            <a:r>
              <a:rPr lang="fr-FR" sz="2800" dirty="0" err="1"/>
              <a:t>resources</a:t>
            </a:r>
            <a:r>
              <a:rPr lang="fr-FR" sz="2800" dirty="0"/>
              <a:t> for coping </a:t>
            </a:r>
            <a:r>
              <a:rPr lang="fr-FR" sz="2800" dirty="0" err="1"/>
              <a:t>with</a:t>
            </a:r>
            <a:r>
              <a:rPr lang="fr-FR" sz="2800" dirty="0"/>
              <a:t> </a:t>
            </a:r>
            <a:r>
              <a:rPr lang="fr-FR" sz="2800" dirty="0" err="1"/>
              <a:t>current</a:t>
            </a:r>
            <a:r>
              <a:rPr lang="fr-FR" sz="2800" dirty="0"/>
              <a:t> and </a:t>
            </a:r>
            <a:r>
              <a:rPr lang="fr-FR" sz="2800" dirty="0" err="1"/>
              <a:t>anticipated</a:t>
            </a:r>
            <a:r>
              <a:rPr lang="fr-FR" sz="2800" dirty="0"/>
              <a:t> </a:t>
            </a:r>
            <a:r>
              <a:rPr lang="fr-FR" sz="2800" dirty="0" err="1"/>
              <a:t>tasks</a:t>
            </a:r>
            <a:r>
              <a:rPr lang="fr-FR" sz="2800" dirty="0"/>
              <a:t>, </a:t>
            </a:r>
            <a:r>
              <a:rPr lang="fr-FR" sz="2800" dirty="0" smtClean="0"/>
              <a:t>transitions and traumas </a:t>
            </a:r>
            <a:r>
              <a:rPr lang="fr-FR" sz="2800" dirty="0"/>
              <a:t>in </a:t>
            </a:r>
            <a:r>
              <a:rPr lang="fr-FR" sz="2800" dirty="0" err="1"/>
              <a:t>their</a:t>
            </a:r>
            <a:r>
              <a:rPr lang="fr-FR" sz="2800" dirty="0"/>
              <a:t> </a:t>
            </a:r>
            <a:r>
              <a:rPr lang="fr-FR" sz="2800" dirty="0" err="1"/>
              <a:t>occupational</a:t>
            </a:r>
            <a:r>
              <a:rPr lang="fr-FR" sz="2800" dirty="0"/>
              <a:t> </a:t>
            </a:r>
            <a:r>
              <a:rPr lang="fr-FR" sz="2800" dirty="0" err="1" smtClean="0"/>
              <a:t>roles</a:t>
            </a:r>
            <a:r>
              <a:rPr lang="fr-FR" sz="2800" dirty="0" smtClean="0"/>
              <a:t>. </a:t>
            </a:r>
            <a:r>
              <a:rPr lang="fr-FR" sz="2800" dirty="0"/>
              <a:t>It </a:t>
            </a:r>
            <a:r>
              <a:rPr lang="fr-FR" sz="2800" dirty="0" err="1"/>
              <a:t>enables</a:t>
            </a:r>
            <a:r>
              <a:rPr lang="fr-FR" sz="2800" dirty="0"/>
              <a:t> </a:t>
            </a:r>
            <a:r>
              <a:rPr lang="fr-FR" sz="2800" dirty="0" err="1"/>
              <a:t>workers</a:t>
            </a:r>
            <a:r>
              <a:rPr lang="fr-FR" sz="2800" dirty="0"/>
              <a:t> to </a:t>
            </a:r>
            <a:r>
              <a:rPr lang="fr-FR" sz="2800" dirty="0" err="1"/>
              <a:t>successfully</a:t>
            </a:r>
            <a:r>
              <a:rPr lang="fr-FR" sz="2800" dirty="0"/>
              <a:t> </a:t>
            </a:r>
            <a:r>
              <a:rPr lang="fr-FR" sz="2800" dirty="0" err="1"/>
              <a:t>solve</a:t>
            </a:r>
            <a:r>
              <a:rPr lang="fr-FR" sz="2800" dirty="0"/>
              <a:t> </a:t>
            </a:r>
            <a:r>
              <a:rPr lang="fr-FR" sz="2800" dirty="0" err="1"/>
              <a:t>unfamiliar</a:t>
            </a:r>
            <a:r>
              <a:rPr lang="fr-FR" sz="2800" dirty="0"/>
              <a:t>, </a:t>
            </a:r>
            <a:r>
              <a:rPr lang="fr-FR" sz="2800" dirty="0" err="1"/>
              <a:t>complex</a:t>
            </a:r>
            <a:r>
              <a:rPr lang="fr-FR" sz="2800" dirty="0"/>
              <a:t>, and </a:t>
            </a:r>
            <a:r>
              <a:rPr lang="fr-FR" sz="2800" dirty="0" err="1"/>
              <a:t>ill-defined</a:t>
            </a:r>
            <a:r>
              <a:rPr lang="fr-FR" sz="2800" dirty="0"/>
              <a:t> </a:t>
            </a:r>
            <a:r>
              <a:rPr lang="fr-FR" sz="2800" dirty="0" err="1"/>
              <a:t>problems</a:t>
            </a:r>
            <a:r>
              <a:rPr lang="fr-FR" sz="2800" dirty="0"/>
              <a:t> </a:t>
            </a:r>
            <a:r>
              <a:rPr lang="fr-FR" sz="2800" dirty="0" err="1"/>
              <a:t>throughout</a:t>
            </a:r>
            <a:r>
              <a:rPr lang="fr-FR" sz="2800" dirty="0"/>
              <a:t> </a:t>
            </a:r>
            <a:r>
              <a:rPr lang="fr-FR" sz="2800" dirty="0" err="1"/>
              <a:t>their</a:t>
            </a:r>
            <a:r>
              <a:rPr lang="fr-FR" sz="2800" dirty="0"/>
              <a:t> </a:t>
            </a:r>
            <a:r>
              <a:rPr lang="fr-FR" sz="2800" dirty="0" err="1" smtClean="0"/>
              <a:t>careers</a:t>
            </a:r>
            <a:r>
              <a:rPr lang="fr-FR" sz="2800" dirty="0" smtClean="0"/>
              <a:t>.</a:t>
            </a:r>
            <a:endParaRPr lang="fr-FR" sz="2800" dirty="0"/>
          </a:p>
        </p:txBody>
      </p:sp>
      <p:sp>
        <p:nvSpPr>
          <p:cNvPr id="12" name="Rectangle 11"/>
          <p:cNvSpPr/>
          <p:nvPr/>
        </p:nvSpPr>
        <p:spPr>
          <a:xfrm>
            <a:off x="201336" y="1917700"/>
            <a:ext cx="22116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Adaptive </a:t>
            </a:r>
            <a:r>
              <a:rPr lang="fr-FR" sz="2000" dirty="0" err="1" smtClean="0">
                <a:solidFill>
                  <a:schemeClr val="tx1"/>
                </a:solidFill>
              </a:rPr>
              <a:t>readiness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92186" y="1917700"/>
            <a:ext cx="25418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/>
                </a:solidFill>
              </a:rPr>
              <a:t>Adaptability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resources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13236" y="1917700"/>
            <a:ext cx="22243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/>
                </a:solidFill>
              </a:rPr>
              <a:t>Adapting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responses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516786" y="1917700"/>
            <a:ext cx="22243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Adaptation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results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Flèche vers la droite 17"/>
          <p:cNvSpPr/>
          <p:nvPr/>
        </p:nvSpPr>
        <p:spPr>
          <a:xfrm>
            <a:off x="2501900" y="208280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vers la droite 18"/>
          <p:cNvSpPr/>
          <p:nvPr/>
        </p:nvSpPr>
        <p:spPr>
          <a:xfrm>
            <a:off x="5813425" y="207645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 vers la droite 19"/>
          <p:cNvSpPr/>
          <p:nvPr/>
        </p:nvSpPr>
        <p:spPr>
          <a:xfrm>
            <a:off x="8826500" y="207645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168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582336" y="677437"/>
            <a:ext cx="11012764" cy="732263"/>
          </a:xfrm>
          <a:prstGeom prst="rect">
            <a:avLst/>
          </a:prstGeo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 err="1"/>
              <a:t>C</a:t>
            </a:r>
            <a:r>
              <a:rPr lang="fr-FR" sz="3200" dirty="0" err="1" smtClean="0"/>
              <a:t>areer</a:t>
            </a:r>
            <a:r>
              <a:rPr lang="fr-FR" sz="3200" dirty="0" smtClean="0"/>
              <a:t> </a:t>
            </a:r>
            <a:r>
              <a:rPr lang="fr-FR" sz="3200" dirty="0" err="1" smtClean="0"/>
              <a:t>adaptability</a:t>
            </a:r>
            <a:r>
              <a:rPr lang="fr-FR" sz="3200" dirty="0" smtClean="0"/>
              <a:t> </a:t>
            </a:r>
            <a:r>
              <a:rPr lang="fr-FR" sz="3200" dirty="0" err="1" smtClean="0"/>
              <a:t>resources</a:t>
            </a:r>
            <a:endParaRPr lang="fr-FR" sz="3200" dirty="0"/>
          </a:p>
        </p:txBody>
      </p:sp>
      <p:sp>
        <p:nvSpPr>
          <p:cNvPr id="4" name="ZoneTexte 3"/>
          <p:cNvSpPr txBox="1"/>
          <p:nvPr/>
        </p:nvSpPr>
        <p:spPr>
          <a:xfrm>
            <a:off x="328336" y="1663700"/>
            <a:ext cx="11539814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err="1" smtClean="0"/>
              <a:t>Adaptability</a:t>
            </a:r>
            <a:r>
              <a:rPr lang="fr-FR" sz="2400" dirty="0" smtClean="0"/>
              <a:t> </a:t>
            </a:r>
            <a:r>
              <a:rPr lang="fr-FR" sz="2400" dirty="0" err="1" smtClean="0"/>
              <a:t>resources</a:t>
            </a:r>
            <a:r>
              <a:rPr lang="fr-FR" sz="2400" dirty="0" smtClean="0"/>
              <a:t> are 4 self-</a:t>
            </a:r>
            <a:r>
              <a:rPr lang="fr-FR" sz="2400" dirty="0" err="1" smtClean="0"/>
              <a:t>regulation</a:t>
            </a:r>
            <a:r>
              <a:rPr lang="fr-FR" sz="2400" dirty="0" smtClean="0"/>
              <a:t> </a:t>
            </a:r>
            <a:r>
              <a:rPr lang="fr-FR" sz="2400" dirty="0" err="1"/>
              <a:t>strengths</a:t>
            </a:r>
            <a:r>
              <a:rPr lang="fr-FR" sz="2400" dirty="0"/>
              <a:t> or </a:t>
            </a:r>
            <a:r>
              <a:rPr lang="fr-FR" sz="2400" dirty="0" err="1"/>
              <a:t>capacities</a:t>
            </a:r>
            <a:r>
              <a:rPr lang="fr-FR" sz="2400" dirty="0"/>
              <a:t> </a:t>
            </a:r>
            <a:r>
              <a:rPr lang="fr-FR" sz="2400" dirty="0" err="1"/>
              <a:t>that</a:t>
            </a:r>
            <a:r>
              <a:rPr lang="fr-FR" sz="2400" dirty="0"/>
              <a:t> a </a:t>
            </a:r>
            <a:r>
              <a:rPr lang="fr-FR" sz="2400" dirty="0" err="1"/>
              <a:t>person</a:t>
            </a:r>
            <a:r>
              <a:rPr lang="fr-FR" sz="2400" dirty="0"/>
              <a:t> </a:t>
            </a:r>
            <a:r>
              <a:rPr lang="fr-FR" sz="2400" dirty="0" err="1"/>
              <a:t>may</a:t>
            </a:r>
            <a:r>
              <a:rPr lang="fr-FR" sz="2400" dirty="0"/>
              <a:t> </a:t>
            </a:r>
            <a:r>
              <a:rPr lang="fr-FR" sz="2400" dirty="0" err="1"/>
              <a:t>draw</a:t>
            </a:r>
            <a:r>
              <a:rPr lang="fr-FR" sz="2400" dirty="0"/>
              <a:t> </a:t>
            </a:r>
            <a:r>
              <a:rPr lang="fr-FR" sz="2400" dirty="0" err="1"/>
              <a:t>upon</a:t>
            </a:r>
            <a:r>
              <a:rPr lang="fr-FR" sz="2400" dirty="0"/>
              <a:t> to </a:t>
            </a:r>
            <a:r>
              <a:rPr lang="fr-FR" sz="2400" dirty="0" err="1"/>
              <a:t>solve</a:t>
            </a:r>
            <a:r>
              <a:rPr lang="fr-FR" sz="2400" dirty="0"/>
              <a:t> the </a:t>
            </a:r>
            <a:r>
              <a:rPr lang="fr-FR" sz="2400" dirty="0" err="1"/>
              <a:t>unfamiliar</a:t>
            </a:r>
            <a:r>
              <a:rPr lang="fr-FR" sz="2400" dirty="0"/>
              <a:t>, </a:t>
            </a:r>
            <a:r>
              <a:rPr lang="fr-FR" sz="2400" dirty="0" err="1"/>
              <a:t>complex</a:t>
            </a:r>
            <a:r>
              <a:rPr lang="fr-FR" sz="2400" dirty="0"/>
              <a:t>, and </a:t>
            </a:r>
            <a:r>
              <a:rPr lang="fr-FR" sz="2400" dirty="0" err="1"/>
              <a:t>ill-defined</a:t>
            </a:r>
            <a:r>
              <a:rPr lang="fr-FR" sz="2400" dirty="0"/>
              <a:t> </a:t>
            </a:r>
            <a:r>
              <a:rPr lang="fr-FR" sz="2400" dirty="0" err="1"/>
              <a:t>problems</a:t>
            </a:r>
            <a:r>
              <a:rPr lang="fr-FR" sz="2400" dirty="0"/>
              <a:t> </a:t>
            </a:r>
            <a:r>
              <a:rPr lang="fr-FR" sz="2400" dirty="0" err="1"/>
              <a:t>presented</a:t>
            </a:r>
            <a:r>
              <a:rPr lang="fr-FR" sz="2400" dirty="0"/>
              <a:t> by </a:t>
            </a:r>
            <a:r>
              <a:rPr lang="fr-FR" sz="2400" dirty="0" err="1"/>
              <a:t>developmental</a:t>
            </a:r>
            <a:r>
              <a:rPr lang="fr-FR" sz="2400" dirty="0"/>
              <a:t> </a:t>
            </a:r>
            <a:r>
              <a:rPr lang="fr-FR" sz="2400" dirty="0" err="1"/>
              <a:t>vocational</a:t>
            </a:r>
            <a:r>
              <a:rPr lang="fr-FR" sz="2400" dirty="0"/>
              <a:t> </a:t>
            </a:r>
            <a:r>
              <a:rPr lang="fr-FR" sz="2400" dirty="0" err="1"/>
              <a:t>tasks</a:t>
            </a:r>
            <a:r>
              <a:rPr lang="fr-FR" sz="2400" dirty="0"/>
              <a:t>, </a:t>
            </a:r>
            <a:r>
              <a:rPr lang="fr-FR" sz="2400" dirty="0" err="1"/>
              <a:t>occupational</a:t>
            </a:r>
            <a:r>
              <a:rPr lang="fr-FR" sz="2400" dirty="0"/>
              <a:t> transitions, and </a:t>
            </a:r>
            <a:r>
              <a:rPr lang="fr-FR" sz="2400" dirty="0" err="1"/>
              <a:t>work</a:t>
            </a:r>
            <a:r>
              <a:rPr lang="fr-FR" sz="2400" dirty="0"/>
              <a:t> traumas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8336" y="3035300"/>
            <a:ext cx="11539814" cy="36625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 err="1" smtClean="0">
                <a:solidFill>
                  <a:schemeClr val="accent1">
                    <a:lumMod val="50000"/>
                  </a:schemeClr>
                </a:solidFill>
              </a:rPr>
              <a:t>Career</a:t>
            </a:r>
            <a:r>
              <a:rPr lang="fr-FR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b="1" dirty="0" err="1" smtClean="0">
                <a:solidFill>
                  <a:schemeClr val="accent1">
                    <a:lumMod val="50000"/>
                  </a:schemeClr>
                </a:solidFill>
              </a:rPr>
              <a:t>Concern</a:t>
            </a:r>
            <a:r>
              <a:rPr lang="fr-FR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deals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with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issues of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orienting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to the future and feeling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optimistic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about </a:t>
            </a:r>
            <a:r>
              <a:rPr lang="fr-FR" sz="2800" dirty="0" err="1" smtClean="0">
                <a:solidFill>
                  <a:schemeClr val="accent1">
                    <a:lumMod val="50000"/>
                  </a:schemeClr>
                </a:solidFill>
              </a:rPr>
              <a:t>it</a:t>
            </a:r>
            <a:r>
              <a:rPr lang="fr-FR" sz="28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fr-FR" sz="2800" dirty="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r>
              <a:rPr lang="fr-FR" sz="2000" dirty="0" smtClean="0"/>
              <a:t>People </a:t>
            </a:r>
            <a:r>
              <a:rPr lang="fr-FR" sz="2000" dirty="0" err="1"/>
              <a:t>who</a:t>
            </a:r>
            <a:r>
              <a:rPr lang="fr-FR" sz="2000" dirty="0"/>
              <a:t> show </a:t>
            </a:r>
            <a:r>
              <a:rPr lang="fr-FR" sz="2000" dirty="0" err="1" smtClean="0"/>
              <a:t>concern</a:t>
            </a:r>
            <a:r>
              <a:rPr lang="fr-FR" sz="2000" dirty="0" smtClean="0"/>
              <a:t> </a:t>
            </a:r>
            <a:r>
              <a:rPr lang="fr-FR" sz="2000" dirty="0" err="1" smtClean="0"/>
              <a:t>think</a:t>
            </a:r>
            <a:r>
              <a:rPr lang="fr-FR" sz="2000" dirty="0" smtClean="0"/>
              <a:t> </a:t>
            </a:r>
            <a:r>
              <a:rPr lang="fr-FR" sz="2000" dirty="0"/>
              <a:t>about </a:t>
            </a:r>
            <a:r>
              <a:rPr lang="fr-FR" sz="2000" dirty="0" err="1"/>
              <a:t>what</a:t>
            </a:r>
            <a:r>
              <a:rPr lang="fr-FR" sz="2000" dirty="0"/>
              <a:t> </a:t>
            </a:r>
            <a:r>
              <a:rPr lang="fr-FR" sz="2000" dirty="0" err="1"/>
              <a:t>their</a:t>
            </a:r>
            <a:r>
              <a:rPr lang="fr-FR" sz="2000" dirty="0"/>
              <a:t> future </a:t>
            </a:r>
            <a:r>
              <a:rPr lang="fr-FR" sz="2000" dirty="0" err="1"/>
              <a:t>will</a:t>
            </a:r>
            <a:r>
              <a:rPr lang="fr-FR" sz="2000" dirty="0"/>
              <a:t> </a:t>
            </a:r>
            <a:r>
              <a:rPr lang="fr-FR" sz="2000" dirty="0" err="1"/>
              <a:t>be</a:t>
            </a:r>
            <a:r>
              <a:rPr lang="fr-FR" sz="2000" dirty="0"/>
              <a:t> </a:t>
            </a:r>
            <a:r>
              <a:rPr lang="fr-FR" sz="2000" dirty="0" err="1"/>
              <a:t>like</a:t>
            </a:r>
            <a:r>
              <a:rPr lang="fr-FR" sz="2000" dirty="0"/>
              <a:t> and </a:t>
            </a:r>
            <a:r>
              <a:rPr lang="fr-FR" sz="2000" dirty="0" err="1"/>
              <a:t>prepare</a:t>
            </a:r>
            <a:r>
              <a:rPr lang="fr-FR" sz="2000" dirty="0"/>
              <a:t> for </a:t>
            </a:r>
            <a:r>
              <a:rPr lang="fr-FR" sz="2000" dirty="0" err="1" smtClean="0"/>
              <a:t>it</a:t>
            </a:r>
            <a:r>
              <a:rPr lang="fr-FR" sz="2000" dirty="0" smtClean="0"/>
              <a:t>, </a:t>
            </a:r>
            <a:r>
              <a:rPr lang="fr-FR" sz="2000" dirty="0" err="1" smtClean="0"/>
              <a:t>realise</a:t>
            </a:r>
            <a:r>
              <a:rPr lang="fr-FR" sz="2000" dirty="0" smtClean="0"/>
              <a:t> </a:t>
            </a:r>
            <a:r>
              <a:rPr lang="fr-FR" sz="2000" dirty="0" err="1"/>
              <a:t>that</a:t>
            </a:r>
            <a:r>
              <a:rPr lang="fr-FR" sz="2000" dirty="0"/>
              <a:t> the </a:t>
            </a:r>
            <a:r>
              <a:rPr lang="fr-FR" sz="2000" dirty="0" err="1"/>
              <a:t>choices</a:t>
            </a:r>
            <a:r>
              <a:rPr lang="fr-FR" sz="2000" dirty="0"/>
              <a:t> </a:t>
            </a:r>
          </a:p>
          <a:p>
            <a:pPr algn="r"/>
            <a:r>
              <a:rPr lang="fr-FR" sz="2000" dirty="0" err="1"/>
              <a:t>they</a:t>
            </a:r>
            <a:r>
              <a:rPr lang="fr-FR" sz="2000" dirty="0"/>
              <a:t> </a:t>
            </a:r>
            <a:r>
              <a:rPr lang="fr-FR" sz="2000" dirty="0" err="1"/>
              <a:t>make</a:t>
            </a:r>
            <a:r>
              <a:rPr lang="fr-FR" sz="2000" dirty="0"/>
              <a:t> </a:t>
            </a:r>
            <a:r>
              <a:rPr lang="fr-FR" sz="2000" dirty="0" err="1"/>
              <a:t>today</a:t>
            </a:r>
            <a:r>
              <a:rPr lang="fr-FR" sz="2000" dirty="0"/>
              <a:t> </a:t>
            </a:r>
            <a:r>
              <a:rPr lang="fr-FR" sz="2000" dirty="0" err="1"/>
              <a:t>will</a:t>
            </a:r>
            <a:r>
              <a:rPr lang="fr-FR" sz="2000" dirty="0"/>
              <a:t> </a:t>
            </a:r>
            <a:r>
              <a:rPr lang="fr-FR" sz="2000" dirty="0" err="1"/>
              <a:t>shape</a:t>
            </a:r>
            <a:r>
              <a:rPr lang="fr-FR" sz="2000" dirty="0"/>
              <a:t> </a:t>
            </a:r>
            <a:r>
              <a:rPr lang="fr-FR" sz="2000" dirty="0" err="1"/>
              <a:t>their</a:t>
            </a:r>
            <a:r>
              <a:rPr lang="fr-FR" sz="2000" dirty="0"/>
              <a:t> future to a large </a:t>
            </a:r>
            <a:r>
              <a:rPr lang="fr-FR" sz="2000" dirty="0" err="1" smtClean="0"/>
              <a:t>extent</a:t>
            </a:r>
            <a:r>
              <a:rPr lang="fr-FR" sz="2000" dirty="0" smtClean="0"/>
              <a:t>, are </a:t>
            </a:r>
            <a:r>
              <a:rPr lang="fr-FR" sz="2000" dirty="0" err="1"/>
              <a:t>becoming</a:t>
            </a:r>
            <a:r>
              <a:rPr lang="fr-FR" sz="2000" dirty="0"/>
              <a:t> </a:t>
            </a:r>
            <a:r>
              <a:rPr lang="fr-FR" sz="2000" dirty="0" err="1"/>
              <a:t>aware</a:t>
            </a:r>
            <a:r>
              <a:rPr lang="fr-FR" sz="2000" dirty="0"/>
              <a:t> of the </a:t>
            </a:r>
            <a:r>
              <a:rPr lang="fr-FR" sz="2000" dirty="0" err="1"/>
              <a:t>educational</a:t>
            </a:r>
            <a:r>
              <a:rPr lang="fr-FR" sz="2000" dirty="0"/>
              <a:t> and </a:t>
            </a:r>
            <a:r>
              <a:rPr lang="fr-FR" sz="2000" dirty="0" err="1"/>
              <a:t>vocational</a:t>
            </a:r>
            <a:r>
              <a:rPr lang="fr-FR" sz="2000" dirty="0"/>
              <a:t> </a:t>
            </a:r>
            <a:r>
              <a:rPr lang="fr-FR" sz="2000" dirty="0" err="1"/>
              <a:t>choices</a:t>
            </a:r>
            <a:r>
              <a:rPr lang="fr-FR" sz="2000" dirty="0"/>
              <a:t> </a:t>
            </a:r>
            <a:r>
              <a:rPr lang="fr-FR" sz="2000" dirty="0" err="1"/>
              <a:t>they</a:t>
            </a:r>
            <a:r>
              <a:rPr lang="fr-FR" sz="2000" dirty="0"/>
              <a:t> </a:t>
            </a:r>
            <a:r>
              <a:rPr lang="fr-FR" sz="2000" dirty="0" err="1"/>
              <a:t>need</a:t>
            </a:r>
            <a:r>
              <a:rPr lang="fr-FR" sz="2000" dirty="0"/>
              <a:t> to </a:t>
            </a:r>
            <a:r>
              <a:rPr lang="fr-FR" sz="2000" dirty="0" err="1" smtClean="0"/>
              <a:t>make</a:t>
            </a:r>
            <a:r>
              <a:rPr lang="fr-FR" sz="2000" dirty="0" smtClean="0"/>
              <a:t>, plan </a:t>
            </a:r>
            <a:r>
              <a:rPr lang="fr-FR" sz="2000" dirty="0"/>
              <a:t>how to </a:t>
            </a:r>
            <a:r>
              <a:rPr lang="fr-FR" sz="2000" dirty="0" err="1"/>
              <a:t>achieve</a:t>
            </a:r>
            <a:r>
              <a:rPr lang="fr-FR" sz="2000" dirty="0"/>
              <a:t> </a:t>
            </a:r>
            <a:r>
              <a:rPr lang="fr-FR" sz="2000" dirty="0" err="1"/>
              <a:t>their</a:t>
            </a:r>
            <a:r>
              <a:rPr lang="fr-FR" sz="2000" dirty="0"/>
              <a:t> </a:t>
            </a:r>
            <a:r>
              <a:rPr lang="fr-FR" sz="2000" dirty="0" smtClean="0"/>
              <a:t>goals, are </a:t>
            </a:r>
            <a:r>
              <a:rPr lang="fr-FR" sz="2000" dirty="0" err="1"/>
              <a:t>committed</a:t>
            </a:r>
            <a:r>
              <a:rPr lang="fr-FR" sz="2000" dirty="0"/>
              <a:t> to </a:t>
            </a:r>
            <a:r>
              <a:rPr lang="fr-FR" sz="2000" dirty="0" err="1"/>
              <a:t>their</a:t>
            </a:r>
            <a:r>
              <a:rPr lang="fr-FR" sz="2000" dirty="0"/>
              <a:t> </a:t>
            </a:r>
            <a:r>
              <a:rPr lang="fr-FR" sz="2000" dirty="0" err="1" smtClean="0"/>
              <a:t>careers</a:t>
            </a:r>
            <a:endParaRPr lang="fr-FR" sz="2000" dirty="0" smtClean="0"/>
          </a:p>
          <a:p>
            <a:endParaRPr lang="fr-FR" sz="2000" dirty="0"/>
          </a:p>
          <a:p>
            <a:r>
              <a:rPr lang="fr-FR" sz="2800" dirty="0" err="1" smtClean="0">
                <a:solidFill>
                  <a:schemeClr val="accent1">
                    <a:lumMod val="50000"/>
                  </a:schemeClr>
                </a:solidFill>
              </a:rPr>
              <a:t>Career</a:t>
            </a:r>
            <a:r>
              <a:rPr lang="fr-FR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b="1" dirty="0" smtClean="0">
                <a:solidFill>
                  <a:schemeClr val="accent1">
                    <a:lumMod val="50000"/>
                  </a:schemeClr>
                </a:solidFill>
              </a:rPr>
              <a:t>Control</a:t>
            </a:r>
            <a:r>
              <a:rPr lang="fr-FR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dirty="0" err="1" smtClean="0">
                <a:solidFill>
                  <a:schemeClr val="accent1">
                    <a:lumMod val="50000"/>
                  </a:schemeClr>
                </a:solidFill>
              </a:rPr>
              <a:t>involves</a:t>
            </a:r>
            <a:r>
              <a:rPr lang="fr-FR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increasing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self-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regulation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through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career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decision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making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taking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responsibility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for the </a:t>
            </a:r>
            <a:r>
              <a:rPr lang="fr-FR" sz="2800" dirty="0" smtClean="0">
                <a:solidFill>
                  <a:schemeClr val="accent1">
                    <a:lumMod val="50000"/>
                  </a:schemeClr>
                </a:solidFill>
              </a:rPr>
              <a:t>future.</a:t>
            </a:r>
          </a:p>
          <a:p>
            <a:pPr algn="r"/>
            <a:r>
              <a:rPr lang="fr-FR" sz="2000" dirty="0" smtClean="0"/>
              <a:t>People </a:t>
            </a:r>
            <a:r>
              <a:rPr lang="fr-FR" sz="2000" dirty="0" err="1"/>
              <a:t>who</a:t>
            </a:r>
            <a:r>
              <a:rPr lang="fr-FR" sz="2000" dirty="0"/>
              <a:t> are in </a:t>
            </a:r>
            <a:r>
              <a:rPr lang="fr-FR" sz="2000" dirty="0" smtClean="0"/>
              <a:t>control </a:t>
            </a:r>
            <a:r>
              <a:rPr lang="fr-FR" sz="2000" dirty="0" err="1" smtClean="0"/>
              <a:t>keep</a:t>
            </a:r>
            <a:r>
              <a:rPr lang="fr-FR" sz="2000" dirty="0" smtClean="0"/>
              <a:t> </a:t>
            </a:r>
            <a:r>
              <a:rPr lang="fr-FR" sz="2000" dirty="0" err="1" smtClean="0"/>
              <a:t>upbeat</a:t>
            </a:r>
            <a:r>
              <a:rPr lang="fr-FR" sz="2000" dirty="0" smtClean="0"/>
              <a:t>, </a:t>
            </a:r>
            <a:r>
              <a:rPr lang="fr-FR" sz="2000" dirty="0" err="1" smtClean="0"/>
              <a:t>make</a:t>
            </a:r>
            <a:r>
              <a:rPr lang="fr-FR" sz="2000" dirty="0" smtClean="0"/>
              <a:t> </a:t>
            </a:r>
            <a:r>
              <a:rPr lang="fr-FR" sz="2000" dirty="0" err="1" smtClean="0"/>
              <a:t>decisions</a:t>
            </a:r>
            <a:r>
              <a:rPr lang="fr-FR" sz="2000" dirty="0" smtClean="0"/>
              <a:t> </a:t>
            </a:r>
            <a:r>
              <a:rPr lang="fr-FR" sz="2000" dirty="0"/>
              <a:t>by </a:t>
            </a:r>
            <a:r>
              <a:rPr lang="fr-FR" sz="2000" dirty="0" err="1" smtClean="0"/>
              <a:t>themselves</a:t>
            </a:r>
            <a:r>
              <a:rPr lang="fr-FR" sz="2000" dirty="0" smtClean="0"/>
              <a:t>, </a:t>
            </a:r>
            <a:r>
              <a:rPr lang="fr-FR" sz="2000" dirty="0" err="1" smtClean="0"/>
              <a:t>take</a:t>
            </a:r>
            <a:r>
              <a:rPr lang="fr-FR" sz="2000" dirty="0" smtClean="0"/>
              <a:t> </a:t>
            </a:r>
            <a:r>
              <a:rPr lang="fr-FR" sz="2000" dirty="0" err="1"/>
              <a:t>responsibility</a:t>
            </a:r>
            <a:r>
              <a:rPr lang="fr-FR" sz="2000" dirty="0"/>
              <a:t> for </a:t>
            </a:r>
            <a:r>
              <a:rPr lang="fr-FR" sz="2000" dirty="0" err="1"/>
              <a:t>their</a:t>
            </a:r>
            <a:r>
              <a:rPr lang="fr-FR" sz="2000" dirty="0"/>
              <a:t> </a:t>
            </a:r>
            <a:r>
              <a:rPr lang="fr-FR" sz="2000" dirty="0" smtClean="0"/>
              <a:t>actions, stick </a:t>
            </a:r>
            <a:r>
              <a:rPr lang="fr-FR" sz="2000" dirty="0"/>
              <a:t>up for </a:t>
            </a:r>
            <a:r>
              <a:rPr lang="fr-FR" sz="2000" dirty="0" err="1"/>
              <a:t>their</a:t>
            </a:r>
            <a:r>
              <a:rPr lang="fr-FR" sz="2000" dirty="0"/>
              <a:t> </a:t>
            </a:r>
            <a:r>
              <a:rPr lang="fr-FR" sz="2000" dirty="0" err="1" smtClean="0"/>
              <a:t>beliefs</a:t>
            </a:r>
            <a:r>
              <a:rPr lang="fr-FR" sz="2000" dirty="0" smtClean="0"/>
              <a:t>, count </a:t>
            </a:r>
            <a:r>
              <a:rPr lang="fr-FR" sz="2000" dirty="0"/>
              <a:t>on </a:t>
            </a:r>
            <a:r>
              <a:rPr lang="fr-FR" sz="2000" dirty="0" err="1" smtClean="0"/>
              <a:t>themselves</a:t>
            </a:r>
            <a:r>
              <a:rPr lang="fr-FR" sz="2000" dirty="0" smtClean="0"/>
              <a:t>, do </a:t>
            </a:r>
            <a:r>
              <a:rPr lang="fr-FR" sz="2000" dirty="0" err="1"/>
              <a:t>what’s</a:t>
            </a:r>
            <a:r>
              <a:rPr lang="fr-FR" sz="2000" dirty="0"/>
              <a:t> right for </a:t>
            </a:r>
            <a:r>
              <a:rPr lang="fr-FR" sz="2000" dirty="0" err="1" smtClean="0"/>
              <a:t>themselves</a:t>
            </a:r>
            <a:endParaRPr lang="fr-FR" sz="2000" dirty="0" smtClean="0"/>
          </a:p>
        </p:txBody>
      </p:sp>
    </p:spTree>
    <p:extLst>
      <p:ext uri="{BB962C8B-B14F-4D97-AF65-F5344CB8AC3E}">
        <p14:creationId xmlns:p14="http://schemas.microsoft.com/office/powerpoint/2010/main" val="3646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582336" y="677437"/>
            <a:ext cx="11012764" cy="732263"/>
          </a:xfrm>
          <a:prstGeom prst="rect">
            <a:avLst/>
          </a:prstGeo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 err="1"/>
              <a:t>Career</a:t>
            </a:r>
            <a:r>
              <a:rPr lang="fr-FR" sz="3200" dirty="0"/>
              <a:t> </a:t>
            </a:r>
            <a:r>
              <a:rPr lang="fr-FR" sz="3200" dirty="0" err="1"/>
              <a:t>adaptability</a:t>
            </a:r>
            <a:r>
              <a:rPr lang="fr-FR" sz="3200" dirty="0"/>
              <a:t> </a:t>
            </a:r>
            <a:r>
              <a:rPr lang="fr-FR" sz="3200" dirty="0" err="1"/>
              <a:t>resources</a:t>
            </a:r>
            <a:endParaRPr lang="fr-FR" sz="3200" dirty="0"/>
          </a:p>
        </p:txBody>
      </p:sp>
      <p:sp>
        <p:nvSpPr>
          <p:cNvPr id="4" name="ZoneTexte 3"/>
          <p:cNvSpPr txBox="1"/>
          <p:nvPr/>
        </p:nvSpPr>
        <p:spPr>
          <a:xfrm>
            <a:off x="328336" y="1663700"/>
            <a:ext cx="11539814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err="1" smtClean="0"/>
              <a:t>Adaptability</a:t>
            </a:r>
            <a:r>
              <a:rPr lang="fr-FR" sz="2400" dirty="0" smtClean="0"/>
              <a:t> </a:t>
            </a:r>
            <a:r>
              <a:rPr lang="fr-FR" sz="2400" dirty="0" err="1" smtClean="0"/>
              <a:t>resources</a:t>
            </a:r>
            <a:r>
              <a:rPr lang="fr-FR" sz="2400" dirty="0" smtClean="0"/>
              <a:t> are 4 self-</a:t>
            </a:r>
            <a:r>
              <a:rPr lang="fr-FR" sz="2400" dirty="0" err="1" smtClean="0"/>
              <a:t>regulation</a:t>
            </a:r>
            <a:r>
              <a:rPr lang="fr-FR" sz="2400" dirty="0" smtClean="0"/>
              <a:t> </a:t>
            </a:r>
            <a:r>
              <a:rPr lang="fr-FR" sz="2400" dirty="0" err="1"/>
              <a:t>strengths</a:t>
            </a:r>
            <a:r>
              <a:rPr lang="fr-FR" sz="2400" dirty="0"/>
              <a:t> or </a:t>
            </a:r>
            <a:r>
              <a:rPr lang="fr-FR" sz="2400" dirty="0" err="1"/>
              <a:t>capacities</a:t>
            </a:r>
            <a:r>
              <a:rPr lang="fr-FR" sz="2400" dirty="0"/>
              <a:t> </a:t>
            </a:r>
            <a:r>
              <a:rPr lang="fr-FR" sz="2400" dirty="0" err="1"/>
              <a:t>that</a:t>
            </a:r>
            <a:r>
              <a:rPr lang="fr-FR" sz="2400" dirty="0"/>
              <a:t> a </a:t>
            </a:r>
            <a:r>
              <a:rPr lang="fr-FR" sz="2400" dirty="0" err="1"/>
              <a:t>person</a:t>
            </a:r>
            <a:r>
              <a:rPr lang="fr-FR" sz="2400" dirty="0"/>
              <a:t> </a:t>
            </a:r>
            <a:r>
              <a:rPr lang="fr-FR" sz="2400" dirty="0" err="1"/>
              <a:t>may</a:t>
            </a:r>
            <a:r>
              <a:rPr lang="fr-FR" sz="2400" dirty="0"/>
              <a:t> </a:t>
            </a:r>
            <a:r>
              <a:rPr lang="fr-FR" sz="2400" dirty="0" err="1"/>
              <a:t>draw</a:t>
            </a:r>
            <a:r>
              <a:rPr lang="fr-FR" sz="2400" dirty="0"/>
              <a:t> </a:t>
            </a:r>
            <a:r>
              <a:rPr lang="fr-FR" sz="2400" dirty="0" err="1"/>
              <a:t>upon</a:t>
            </a:r>
            <a:r>
              <a:rPr lang="fr-FR" sz="2400" dirty="0"/>
              <a:t> to </a:t>
            </a:r>
            <a:r>
              <a:rPr lang="fr-FR" sz="2400" dirty="0" err="1"/>
              <a:t>solve</a:t>
            </a:r>
            <a:r>
              <a:rPr lang="fr-FR" sz="2400" dirty="0"/>
              <a:t> the </a:t>
            </a:r>
            <a:r>
              <a:rPr lang="fr-FR" sz="2400" dirty="0" err="1"/>
              <a:t>unfamiliar</a:t>
            </a:r>
            <a:r>
              <a:rPr lang="fr-FR" sz="2400" dirty="0"/>
              <a:t>, </a:t>
            </a:r>
            <a:r>
              <a:rPr lang="fr-FR" sz="2400" dirty="0" err="1"/>
              <a:t>complex</a:t>
            </a:r>
            <a:r>
              <a:rPr lang="fr-FR" sz="2400" dirty="0"/>
              <a:t>, and </a:t>
            </a:r>
            <a:r>
              <a:rPr lang="fr-FR" sz="2400" dirty="0" err="1"/>
              <a:t>ill-defined</a:t>
            </a:r>
            <a:r>
              <a:rPr lang="fr-FR" sz="2400" dirty="0"/>
              <a:t> </a:t>
            </a:r>
            <a:r>
              <a:rPr lang="fr-FR" sz="2400" dirty="0" err="1"/>
              <a:t>problems</a:t>
            </a:r>
            <a:r>
              <a:rPr lang="fr-FR" sz="2400" dirty="0"/>
              <a:t> </a:t>
            </a:r>
            <a:r>
              <a:rPr lang="fr-FR" sz="2400" dirty="0" err="1"/>
              <a:t>presented</a:t>
            </a:r>
            <a:r>
              <a:rPr lang="fr-FR" sz="2400" dirty="0"/>
              <a:t> by </a:t>
            </a:r>
            <a:r>
              <a:rPr lang="fr-FR" sz="2400" dirty="0" err="1"/>
              <a:t>developmental</a:t>
            </a:r>
            <a:r>
              <a:rPr lang="fr-FR" sz="2400" dirty="0"/>
              <a:t> </a:t>
            </a:r>
            <a:r>
              <a:rPr lang="fr-FR" sz="2400" dirty="0" err="1"/>
              <a:t>vocational</a:t>
            </a:r>
            <a:r>
              <a:rPr lang="fr-FR" sz="2400" dirty="0"/>
              <a:t> </a:t>
            </a:r>
            <a:r>
              <a:rPr lang="fr-FR" sz="2400" dirty="0" err="1"/>
              <a:t>tasks</a:t>
            </a:r>
            <a:r>
              <a:rPr lang="fr-FR" sz="2400" dirty="0"/>
              <a:t>, </a:t>
            </a:r>
            <a:r>
              <a:rPr lang="fr-FR" sz="2400" dirty="0" err="1"/>
              <a:t>occupational</a:t>
            </a:r>
            <a:r>
              <a:rPr lang="fr-FR" sz="2400" dirty="0"/>
              <a:t> transitions, and </a:t>
            </a:r>
            <a:r>
              <a:rPr lang="fr-FR" sz="2400" dirty="0" err="1"/>
              <a:t>work</a:t>
            </a:r>
            <a:r>
              <a:rPr lang="fr-FR" sz="2400" dirty="0"/>
              <a:t> traumas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8336" y="3035300"/>
            <a:ext cx="11539814" cy="36625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 err="1" smtClean="0">
                <a:solidFill>
                  <a:schemeClr val="accent1">
                    <a:lumMod val="50000"/>
                  </a:schemeClr>
                </a:solidFill>
              </a:rPr>
              <a:t>Career</a:t>
            </a:r>
            <a:r>
              <a:rPr lang="fr-FR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b="1" dirty="0" err="1" smtClean="0">
                <a:solidFill>
                  <a:schemeClr val="accent1">
                    <a:lumMod val="50000"/>
                  </a:schemeClr>
                </a:solidFill>
              </a:rPr>
              <a:t>Curiosity</a:t>
            </a:r>
            <a:r>
              <a:rPr lang="fr-FR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reflects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an inquisitive attitude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that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leads to productive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career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dirty="0" smtClean="0">
                <a:solidFill>
                  <a:schemeClr val="accent1">
                    <a:lumMod val="50000"/>
                  </a:schemeClr>
                </a:solidFill>
              </a:rPr>
              <a:t>exploration.</a:t>
            </a:r>
            <a:endParaRPr lang="fr-FR" sz="2400" dirty="0"/>
          </a:p>
          <a:p>
            <a:pPr algn="r"/>
            <a:r>
              <a:rPr lang="fr-FR" sz="2000" dirty="0" smtClean="0"/>
              <a:t>People </a:t>
            </a:r>
            <a:r>
              <a:rPr lang="fr-FR" sz="2000" dirty="0" err="1"/>
              <a:t>who</a:t>
            </a:r>
            <a:r>
              <a:rPr lang="fr-FR" sz="2000" dirty="0"/>
              <a:t> are </a:t>
            </a:r>
            <a:r>
              <a:rPr lang="fr-FR" sz="2000" dirty="0" err="1" smtClean="0"/>
              <a:t>curious</a:t>
            </a:r>
            <a:r>
              <a:rPr lang="fr-FR" sz="2000" dirty="0"/>
              <a:t> </a:t>
            </a:r>
            <a:r>
              <a:rPr lang="fr-FR" sz="2000" dirty="0" smtClean="0"/>
              <a:t>explore </a:t>
            </a:r>
            <a:r>
              <a:rPr lang="fr-FR" sz="2000" dirty="0" err="1"/>
              <a:t>their</a:t>
            </a:r>
            <a:r>
              <a:rPr lang="fr-FR" sz="2000" dirty="0"/>
              <a:t> </a:t>
            </a:r>
            <a:r>
              <a:rPr lang="fr-FR" sz="2000" dirty="0" err="1" smtClean="0"/>
              <a:t>surroundings</a:t>
            </a:r>
            <a:r>
              <a:rPr lang="fr-FR" sz="2000" dirty="0" smtClean="0"/>
              <a:t>, look </a:t>
            </a:r>
            <a:r>
              <a:rPr lang="fr-FR" sz="2000" dirty="0"/>
              <a:t>for </a:t>
            </a:r>
            <a:r>
              <a:rPr lang="fr-FR" sz="2000" dirty="0" err="1"/>
              <a:t>opportunities</a:t>
            </a:r>
            <a:r>
              <a:rPr lang="fr-FR" sz="2000" dirty="0"/>
              <a:t> to </a:t>
            </a:r>
            <a:r>
              <a:rPr lang="fr-FR" sz="2000" dirty="0" err="1" smtClean="0"/>
              <a:t>grow</a:t>
            </a:r>
            <a:r>
              <a:rPr lang="fr-FR" sz="2000" dirty="0" smtClean="0"/>
              <a:t>, </a:t>
            </a:r>
            <a:r>
              <a:rPr lang="fr-FR" sz="2000" dirty="0" err="1" smtClean="0"/>
              <a:t>investigate</a:t>
            </a:r>
            <a:r>
              <a:rPr lang="fr-FR" sz="2000" dirty="0" smtClean="0"/>
              <a:t> </a:t>
            </a:r>
            <a:r>
              <a:rPr lang="fr-FR" sz="2000" dirty="0"/>
              <a:t>options </a:t>
            </a:r>
            <a:r>
              <a:rPr lang="fr-FR" sz="2000" dirty="0" err="1"/>
              <a:t>before</a:t>
            </a:r>
            <a:r>
              <a:rPr lang="fr-FR" sz="2000" dirty="0"/>
              <a:t> </a:t>
            </a:r>
            <a:r>
              <a:rPr lang="fr-FR" sz="2000" dirty="0" err="1" smtClean="0"/>
              <a:t>making</a:t>
            </a:r>
            <a:r>
              <a:rPr lang="fr-FR" sz="2000" dirty="0" smtClean="0"/>
              <a:t> </a:t>
            </a:r>
            <a:r>
              <a:rPr lang="fr-FR" sz="2000" dirty="0"/>
              <a:t>a </a:t>
            </a:r>
            <a:r>
              <a:rPr lang="fr-FR" sz="2000" dirty="0" err="1" smtClean="0"/>
              <a:t>choice</a:t>
            </a:r>
            <a:r>
              <a:rPr lang="fr-FR" sz="2000" dirty="0" smtClean="0"/>
              <a:t>, observe </a:t>
            </a:r>
            <a:r>
              <a:rPr lang="fr-FR" sz="2000" dirty="0" err="1"/>
              <a:t>different</a:t>
            </a:r>
            <a:r>
              <a:rPr lang="fr-FR" sz="2000" dirty="0"/>
              <a:t> </a:t>
            </a:r>
            <a:r>
              <a:rPr lang="fr-FR" sz="2000" dirty="0" err="1"/>
              <a:t>ways</a:t>
            </a:r>
            <a:r>
              <a:rPr lang="fr-FR" sz="2000" dirty="0"/>
              <a:t> of </a:t>
            </a:r>
            <a:r>
              <a:rPr lang="fr-FR" sz="2000" dirty="0" err="1"/>
              <a:t>doing</a:t>
            </a:r>
            <a:r>
              <a:rPr lang="fr-FR" sz="2000" dirty="0"/>
              <a:t> </a:t>
            </a:r>
            <a:r>
              <a:rPr lang="fr-FR" sz="2000" dirty="0" err="1" smtClean="0"/>
              <a:t>things</a:t>
            </a:r>
            <a:r>
              <a:rPr lang="fr-FR" sz="2000" dirty="0" smtClean="0"/>
              <a:t>, probe </a:t>
            </a:r>
            <a:r>
              <a:rPr lang="fr-FR" sz="2000" dirty="0" err="1"/>
              <a:t>deeply</a:t>
            </a:r>
            <a:r>
              <a:rPr lang="fr-FR" sz="2000" dirty="0"/>
              <a:t> </a:t>
            </a:r>
            <a:r>
              <a:rPr lang="fr-FR" sz="2000" dirty="0" err="1"/>
              <a:t>into</a:t>
            </a:r>
            <a:r>
              <a:rPr lang="fr-FR" sz="2000" dirty="0"/>
              <a:t> questions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they</a:t>
            </a:r>
            <a:r>
              <a:rPr lang="fr-FR" sz="2000" dirty="0"/>
              <a:t> </a:t>
            </a:r>
            <a:r>
              <a:rPr lang="fr-FR" sz="2000" dirty="0" smtClean="0"/>
              <a:t>have, </a:t>
            </a:r>
            <a:r>
              <a:rPr lang="fr-FR" sz="2000" dirty="0" err="1" smtClean="0"/>
              <a:t>take</a:t>
            </a:r>
            <a:r>
              <a:rPr lang="fr-FR" sz="2000" dirty="0" smtClean="0"/>
              <a:t> </a:t>
            </a:r>
            <a:r>
              <a:rPr lang="fr-FR" sz="2000" dirty="0"/>
              <a:t>an </a:t>
            </a:r>
            <a:r>
              <a:rPr lang="fr-FR" sz="2000" dirty="0" err="1"/>
              <a:t>interest</a:t>
            </a:r>
            <a:r>
              <a:rPr lang="fr-FR" sz="2000" dirty="0"/>
              <a:t> in new </a:t>
            </a:r>
            <a:r>
              <a:rPr lang="fr-FR" sz="2000" dirty="0" err="1" smtClean="0"/>
              <a:t>opportunities</a:t>
            </a:r>
            <a:endParaRPr lang="fr-FR" sz="2000" dirty="0" smtClean="0"/>
          </a:p>
          <a:p>
            <a:endParaRPr lang="fr-FR" sz="2000" dirty="0"/>
          </a:p>
          <a:p>
            <a:r>
              <a:rPr lang="fr-FR" sz="2800" dirty="0" err="1" smtClean="0">
                <a:solidFill>
                  <a:schemeClr val="accent1">
                    <a:lumMod val="50000"/>
                  </a:schemeClr>
                </a:solidFill>
              </a:rPr>
              <a:t>Career</a:t>
            </a:r>
            <a:r>
              <a:rPr lang="fr-FR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b="1" dirty="0" smtClean="0">
                <a:solidFill>
                  <a:schemeClr val="accent1">
                    <a:lumMod val="50000"/>
                  </a:schemeClr>
                </a:solidFill>
              </a:rPr>
              <a:t>Confidence</a:t>
            </a:r>
            <a:r>
              <a:rPr lang="fr-FR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deals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with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acquiring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problem-solving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ability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and self-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efficacy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accent1">
                    <a:lumMod val="50000"/>
                  </a:schemeClr>
                </a:solidFill>
              </a:rPr>
              <a:t>beliefs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2400" dirty="0" smtClean="0"/>
          </a:p>
          <a:p>
            <a:pPr algn="r"/>
            <a:r>
              <a:rPr lang="fr-FR" sz="2000" dirty="0" smtClean="0"/>
              <a:t>People </a:t>
            </a:r>
            <a:r>
              <a:rPr lang="fr-FR" sz="2000" dirty="0" err="1"/>
              <a:t>who</a:t>
            </a:r>
            <a:r>
              <a:rPr lang="fr-FR" sz="2000" dirty="0"/>
              <a:t> are </a:t>
            </a:r>
            <a:r>
              <a:rPr lang="fr-FR" sz="2000" dirty="0" smtClean="0"/>
              <a:t>confident </a:t>
            </a:r>
            <a:r>
              <a:rPr lang="fr-FR" sz="2000" dirty="0" err="1" smtClean="0"/>
              <a:t>perform</a:t>
            </a:r>
            <a:r>
              <a:rPr lang="fr-FR" sz="2000" dirty="0" smtClean="0"/>
              <a:t> </a:t>
            </a:r>
            <a:r>
              <a:rPr lang="fr-FR" sz="2000" dirty="0" err="1"/>
              <a:t>tasks</a:t>
            </a:r>
            <a:r>
              <a:rPr lang="fr-FR" sz="2000" dirty="0"/>
              <a:t> </a:t>
            </a:r>
            <a:r>
              <a:rPr lang="fr-FR" sz="2000" dirty="0" err="1" smtClean="0"/>
              <a:t>efficiently</a:t>
            </a:r>
            <a:r>
              <a:rPr lang="fr-FR" sz="2000" dirty="0" smtClean="0"/>
              <a:t>, </a:t>
            </a:r>
            <a:r>
              <a:rPr lang="fr-FR" sz="2000" dirty="0" err="1" smtClean="0"/>
              <a:t>take</a:t>
            </a:r>
            <a:r>
              <a:rPr lang="fr-FR" sz="2000" dirty="0" smtClean="0"/>
              <a:t> </a:t>
            </a:r>
            <a:r>
              <a:rPr lang="fr-FR" sz="2000" dirty="0"/>
              <a:t>care to do </a:t>
            </a:r>
            <a:r>
              <a:rPr lang="fr-FR" sz="2000" dirty="0" err="1"/>
              <a:t>things</a:t>
            </a:r>
            <a:r>
              <a:rPr lang="fr-FR" sz="2000" dirty="0"/>
              <a:t> </a:t>
            </a:r>
            <a:r>
              <a:rPr lang="fr-FR" sz="2000" dirty="0" err="1" smtClean="0"/>
              <a:t>well</a:t>
            </a:r>
            <a:r>
              <a:rPr lang="fr-FR" sz="2000" dirty="0" smtClean="0"/>
              <a:t>, </a:t>
            </a:r>
            <a:r>
              <a:rPr lang="fr-FR" sz="2000" dirty="0" err="1" smtClean="0"/>
              <a:t>learn</a:t>
            </a:r>
            <a:r>
              <a:rPr lang="fr-FR" sz="2000" dirty="0" smtClean="0"/>
              <a:t> </a:t>
            </a:r>
            <a:r>
              <a:rPr lang="fr-FR" sz="2000" dirty="0"/>
              <a:t>new </a:t>
            </a:r>
            <a:r>
              <a:rPr lang="fr-FR" sz="2000" dirty="0" err="1" smtClean="0"/>
              <a:t>skills</a:t>
            </a:r>
            <a:r>
              <a:rPr lang="fr-FR" sz="2000" dirty="0" smtClean="0"/>
              <a:t>, </a:t>
            </a:r>
            <a:r>
              <a:rPr lang="fr-FR" sz="2000" dirty="0" err="1" smtClean="0"/>
              <a:t>work</a:t>
            </a:r>
            <a:r>
              <a:rPr lang="fr-FR" sz="2000" dirty="0" smtClean="0"/>
              <a:t> </a:t>
            </a:r>
            <a:r>
              <a:rPr lang="fr-FR" sz="2000" dirty="0"/>
              <a:t>up to </a:t>
            </a:r>
            <a:r>
              <a:rPr lang="fr-FR" sz="2000" dirty="0" smtClean="0"/>
              <a:t>the </a:t>
            </a:r>
            <a:r>
              <a:rPr lang="fr-FR" sz="2000" dirty="0" err="1"/>
              <a:t>level</a:t>
            </a:r>
            <a:r>
              <a:rPr lang="fr-FR" sz="2000" dirty="0"/>
              <a:t> of </a:t>
            </a:r>
            <a:r>
              <a:rPr lang="fr-FR" sz="2000" dirty="0" err="1"/>
              <a:t>their</a:t>
            </a:r>
            <a:r>
              <a:rPr lang="fr-FR" sz="2000" dirty="0"/>
              <a:t> </a:t>
            </a:r>
            <a:r>
              <a:rPr lang="fr-FR" sz="2000" dirty="0" err="1" smtClean="0"/>
              <a:t>ability</a:t>
            </a:r>
            <a:r>
              <a:rPr lang="fr-FR" sz="2000" dirty="0" smtClean="0"/>
              <a:t>, </a:t>
            </a:r>
            <a:r>
              <a:rPr lang="fr-FR" sz="2000" dirty="0" err="1" smtClean="0"/>
              <a:t>solve</a:t>
            </a:r>
            <a:r>
              <a:rPr lang="fr-FR" sz="2000" dirty="0" smtClean="0"/>
              <a:t> </a:t>
            </a:r>
            <a:r>
              <a:rPr lang="fr-FR" sz="2000" dirty="0" err="1"/>
              <a:t>problems</a:t>
            </a:r>
            <a:r>
              <a:rPr lang="fr-FR" sz="2000" dirty="0"/>
              <a:t> and </a:t>
            </a:r>
            <a:r>
              <a:rPr lang="fr-FR" sz="2000" dirty="0" err="1"/>
              <a:t>overcome</a:t>
            </a:r>
            <a:r>
              <a:rPr lang="fr-FR" sz="2000" dirty="0"/>
              <a:t> </a:t>
            </a:r>
            <a:r>
              <a:rPr lang="fr-FR" sz="2000" dirty="0" smtClean="0"/>
              <a:t>obstacles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237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582336" y="677437"/>
            <a:ext cx="11012764" cy="732263"/>
          </a:xfrm>
          <a:prstGeom prst="rect">
            <a:avLst/>
          </a:prstGeo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 smtClean="0"/>
              <a:t>The carrer construction model of adaptation</a:t>
            </a:r>
            <a:endParaRPr lang="fr-FR" sz="3200" dirty="0"/>
          </a:p>
        </p:txBody>
      </p:sp>
      <p:sp>
        <p:nvSpPr>
          <p:cNvPr id="13" name="Flèche vers la droite 12"/>
          <p:cNvSpPr/>
          <p:nvPr/>
        </p:nvSpPr>
        <p:spPr>
          <a:xfrm rot="5400000">
            <a:off x="7299325" y="307340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582336" y="3657600"/>
            <a:ext cx="11012764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Adaptive </a:t>
            </a:r>
            <a:r>
              <a:rPr lang="fr-FR" sz="2800" dirty="0" err="1"/>
              <a:t>behaviors</a:t>
            </a:r>
            <a:r>
              <a:rPr lang="fr-FR" sz="2800" dirty="0"/>
              <a:t> and </a:t>
            </a:r>
            <a:r>
              <a:rPr lang="fr-FR" sz="2800" dirty="0" err="1"/>
              <a:t>beliefs</a:t>
            </a:r>
            <a:r>
              <a:rPr lang="fr-FR" sz="2800" dirty="0"/>
              <a:t> </a:t>
            </a:r>
            <a:r>
              <a:rPr lang="fr-FR" sz="2800" dirty="0" err="1"/>
              <a:t>that</a:t>
            </a:r>
            <a:r>
              <a:rPr lang="fr-FR" sz="2800" dirty="0"/>
              <a:t> people use to deal </a:t>
            </a:r>
            <a:r>
              <a:rPr lang="fr-FR" sz="2800" dirty="0" err="1"/>
              <a:t>with</a:t>
            </a:r>
            <a:r>
              <a:rPr lang="fr-FR" sz="2800" dirty="0"/>
              <a:t> </a:t>
            </a:r>
            <a:r>
              <a:rPr lang="fr-FR" sz="2800" dirty="0" err="1"/>
              <a:t>career</a:t>
            </a:r>
            <a:r>
              <a:rPr lang="fr-FR" sz="2800" dirty="0"/>
              <a:t> </a:t>
            </a:r>
            <a:r>
              <a:rPr lang="fr-FR" sz="2800" dirty="0" err="1"/>
              <a:t>development</a:t>
            </a:r>
            <a:r>
              <a:rPr lang="fr-FR" sz="2800" dirty="0"/>
              <a:t> </a:t>
            </a:r>
            <a:r>
              <a:rPr lang="fr-FR" sz="2800" dirty="0" err="1"/>
              <a:t>tasks</a:t>
            </a:r>
            <a:r>
              <a:rPr lang="fr-FR" sz="2800" dirty="0"/>
              <a:t> and </a:t>
            </a:r>
            <a:r>
              <a:rPr lang="fr-FR" sz="2800" dirty="0" err="1"/>
              <a:t>changing</a:t>
            </a:r>
            <a:r>
              <a:rPr lang="fr-FR" sz="2800" dirty="0"/>
              <a:t> </a:t>
            </a:r>
            <a:r>
              <a:rPr lang="fr-FR" sz="2800" dirty="0" err="1"/>
              <a:t>work</a:t>
            </a:r>
            <a:r>
              <a:rPr lang="fr-FR" sz="2800" dirty="0"/>
              <a:t> and </a:t>
            </a:r>
            <a:r>
              <a:rPr lang="fr-FR" sz="2800" dirty="0" err="1"/>
              <a:t>career</a:t>
            </a:r>
            <a:r>
              <a:rPr lang="fr-FR" sz="2800" dirty="0"/>
              <a:t> </a:t>
            </a:r>
            <a:r>
              <a:rPr lang="fr-FR" sz="2800" dirty="0" smtClean="0"/>
              <a:t>conditions : </a:t>
            </a:r>
            <a:r>
              <a:rPr lang="fr-FR" sz="2800" dirty="0" err="1" smtClean="0"/>
              <a:t>career</a:t>
            </a:r>
            <a:r>
              <a:rPr lang="fr-FR" sz="2800" dirty="0" smtClean="0"/>
              <a:t> planning, </a:t>
            </a:r>
            <a:r>
              <a:rPr lang="fr-FR" sz="2800" dirty="0" err="1" smtClean="0"/>
              <a:t>career</a:t>
            </a:r>
            <a:r>
              <a:rPr lang="fr-FR" sz="2800" dirty="0" smtClean="0"/>
              <a:t> exploration, </a:t>
            </a:r>
            <a:r>
              <a:rPr lang="fr-FR" sz="2800" dirty="0" err="1" smtClean="0"/>
              <a:t>career</a:t>
            </a:r>
            <a:r>
              <a:rPr lang="fr-FR" sz="2800" dirty="0" smtClean="0"/>
              <a:t> </a:t>
            </a:r>
            <a:r>
              <a:rPr lang="fr-FR" sz="2800" dirty="0" err="1" smtClean="0"/>
              <a:t>decision-making</a:t>
            </a:r>
            <a:r>
              <a:rPr lang="fr-FR" sz="2800" dirty="0" smtClean="0"/>
              <a:t>, </a:t>
            </a:r>
            <a:r>
              <a:rPr lang="fr-FR" sz="2800" dirty="0" err="1" smtClean="0"/>
              <a:t>occupational</a:t>
            </a:r>
            <a:r>
              <a:rPr lang="fr-FR" sz="2800" dirty="0" smtClean="0"/>
              <a:t> self-</a:t>
            </a:r>
            <a:r>
              <a:rPr lang="fr-FR" sz="2800" dirty="0" err="1" smtClean="0"/>
              <a:t>efficacy</a:t>
            </a:r>
            <a:r>
              <a:rPr lang="fr-FR" sz="2800" dirty="0" smtClean="0"/>
              <a:t> </a:t>
            </a:r>
            <a:r>
              <a:rPr lang="fr-FR" sz="2800" dirty="0" err="1" smtClean="0"/>
              <a:t>beliefs</a:t>
            </a:r>
            <a:r>
              <a:rPr lang="fr-FR" sz="2800" dirty="0" smtClean="0"/>
              <a:t>. </a:t>
            </a:r>
            <a:endParaRPr lang="fr-FR" sz="2800" dirty="0"/>
          </a:p>
        </p:txBody>
      </p:sp>
      <p:sp>
        <p:nvSpPr>
          <p:cNvPr id="12" name="Rectangle 11"/>
          <p:cNvSpPr/>
          <p:nvPr/>
        </p:nvSpPr>
        <p:spPr>
          <a:xfrm>
            <a:off x="201336" y="1917700"/>
            <a:ext cx="22116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Adaptive </a:t>
            </a:r>
            <a:r>
              <a:rPr lang="fr-FR" sz="2000" dirty="0" err="1" smtClean="0">
                <a:solidFill>
                  <a:schemeClr val="tx1"/>
                </a:solidFill>
              </a:rPr>
              <a:t>readiness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92186" y="1917700"/>
            <a:ext cx="25418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/>
                </a:solidFill>
              </a:rPr>
              <a:t>Adaptability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resources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13236" y="1917700"/>
            <a:ext cx="22243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/>
                </a:solidFill>
              </a:rPr>
              <a:t>Adapting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responses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516786" y="1917700"/>
            <a:ext cx="22243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Adaptation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results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Flèche vers la droite 17"/>
          <p:cNvSpPr/>
          <p:nvPr/>
        </p:nvSpPr>
        <p:spPr>
          <a:xfrm>
            <a:off x="2501900" y="208280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vers la droite 18"/>
          <p:cNvSpPr/>
          <p:nvPr/>
        </p:nvSpPr>
        <p:spPr>
          <a:xfrm>
            <a:off x="5813425" y="207645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 vers la droite 19"/>
          <p:cNvSpPr/>
          <p:nvPr/>
        </p:nvSpPr>
        <p:spPr>
          <a:xfrm>
            <a:off x="8826500" y="207645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012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582336" y="677437"/>
            <a:ext cx="11012764" cy="732263"/>
          </a:xfrm>
          <a:prstGeom prst="rect">
            <a:avLst/>
          </a:prstGeo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 smtClean="0"/>
              <a:t>The carrer construction model of adaptation</a:t>
            </a:r>
            <a:endParaRPr lang="fr-FR" sz="3200" dirty="0"/>
          </a:p>
        </p:txBody>
      </p:sp>
      <p:sp>
        <p:nvSpPr>
          <p:cNvPr id="13" name="Flèche vers la droite 12"/>
          <p:cNvSpPr/>
          <p:nvPr/>
        </p:nvSpPr>
        <p:spPr>
          <a:xfrm rot="5400000">
            <a:off x="10302875" y="3115607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582336" y="3657600"/>
            <a:ext cx="11012764" cy="13849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 err="1"/>
              <a:t>G</a:t>
            </a:r>
            <a:r>
              <a:rPr lang="fr-FR" sz="2800" dirty="0" err="1" smtClean="0"/>
              <a:t>oodness</a:t>
            </a:r>
            <a:r>
              <a:rPr lang="fr-FR" sz="2800" dirty="0" smtClean="0"/>
              <a:t> </a:t>
            </a:r>
            <a:r>
              <a:rPr lang="fr-FR" sz="2800" dirty="0"/>
              <a:t>of fit </a:t>
            </a:r>
            <a:r>
              <a:rPr lang="fr-FR" sz="2800" dirty="0" err="1"/>
              <a:t>between</a:t>
            </a:r>
            <a:r>
              <a:rPr lang="fr-FR" sz="2800" dirty="0"/>
              <a:t> the </a:t>
            </a:r>
            <a:r>
              <a:rPr lang="fr-FR" sz="2800" dirty="0" err="1"/>
              <a:t>person</a:t>
            </a:r>
            <a:r>
              <a:rPr lang="fr-FR" sz="2800" dirty="0"/>
              <a:t> and the </a:t>
            </a:r>
            <a:r>
              <a:rPr lang="fr-FR" sz="2800" dirty="0" err="1"/>
              <a:t>environment</a:t>
            </a:r>
            <a:r>
              <a:rPr lang="fr-FR" sz="2800" dirty="0"/>
              <a:t>, as </a:t>
            </a:r>
            <a:r>
              <a:rPr lang="fr-FR" sz="2800" dirty="0" err="1"/>
              <a:t>well</a:t>
            </a:r>
            <a:r>
              <a:rPr lang="fr-FR" sz="2800" dirty="0"/>
              <a:t> as </a:t>
            </a:r>
            <a:r>
              <a:rPr lang="fr-FR" sz="2800" dirty="0" err="1"/>
              <a:t>indicators</a:t>
            </a:r>
            <a:r>
              <a:rPr lang="fr-FR" sz="2800" dirty="0"/>
              <a:t> </a:t>
            </a:r>
            <a:r>
              <a:rPr lang="fr-FR" sz="2800" dirty="0" err="1"/>
              <a:t>such</a:t>
            </a:r>
            <a:r>
              <a:rPr lang="fr-FR" sz="2800" dirty="0"/>
              <a:t> </a:t>
            </a:r>
            <a:r>
              <a:rPr lang="fr-FR" sz="2800" dirty="0" smtClean="0"/>
              <a:t>as </a:t>
            </a:r>
            <a:r>
              <a:rPr lang="fr-FR" sz="2800" dirty="0" err="1"/>
              <a:t>development</a:t>
            </a:r>
            <a:r>
              <a:rPr lang="fr-FR" sz="2800" dirty="0"/>
              <a:t>, satisfaction, </a:t>
            </a:r>
            <a:r>
              <a:rPr lang="fr-FR" sz="2800" dirty="0" err="1"/>
              <a:t>commitment</a:t>
            </a:r>
            <a:r>
              <a:rPr lang="fr-FR" sz="2800" dirty="0"/>
              <a:t>, and </a:t>
            </a:r>
            <a:r>
              <a:rPr lang="fr-FR" sz="2800" dirty="0" err="1"/>
              <a:t>work</a:t>
            </a:r>
            <a:r>
              <a:rPr lang="fr-FR" sz="2800" dirty="0"/>
              <a:t> </a:t>
            </a:r>
            <a:r>
              <a:rPr lang="fr-FR" sz="2800" dirty="0" err="1"/>
              <a:t>success</a:t>
            </a:r>
            <a:r>
              <a:rPr lang="fr-FR" sz="2800" dirty="0"/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1336" y="1917700"/>
            <a:ext cx="22116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Adaptive </a:t>
            </a:r>
            <a:r>
              <a:rPr lang="fr-FR" sz="2000" dirty="0" err="1" smtClean="0">
                <a:solidFill>
                  <a:schemeClr val="tx1"/>
                </a:solidFill>
              </a:rPr>
              <a:t>readiness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92186" y="1917700"/>
            <a:ext cx="25418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/>
                </a:solidFill>
              </a:rPr>
              <a:t>Adaptability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resources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13236" y="1917700"/>
            <a:ext cx="22243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/>
                </a:solidFill>
              </a:rPr>
              <a:t>Adapting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responses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516786" y="1917700"/>
            <a:ext cx="22243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Adaptation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results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Flèche vers la droite 17"/>
          <p:cNvSpPr/>
          <p:nvPr/>
        </p:nvSpPr>
        <p:spPr>
          <a:xfrm>
            <a:off x="2501900" y="208280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vers la droite 18"/>
          <p:cNvSpPr/>
          <p:nvPr/>
        </p:nvSpPr>
        <p:spPr>
          <a:xfrm>
            <a:off x="5813425" y="207645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 vers la droite 19"/>
          <p:cNvSpPr/>
          <p:nvPr/>
        </p:nvSpPr>
        <p:spPr>
          <a:xfrm>
            <a:off x="8826500" y="207645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59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5416" y="1736372"/>
            <a:ext cx="2187146" cy="4025638"/>
          </a:xfrm>
          <a:prstGeom prst="rect">
            <a:avLst/>
          </a:prstGeom>
          <a:noFill/>
          <a:ln w="38100">
            <a:solidFill>
              <a:srgbClr val="DF6D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Adaptivity</a:t>
            </a:r>
            <a:endParaRPr lang="en-US" sz="28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ctr">
              <a:spcAft>
                <a:spcPts val="600"/>
              </a:spcAft>
            </a:pPr>
            <a:r>
              <a:rPr lang="en-US" sz="1600" i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(adaptive readiness)</a:t>
            </a:r>
            <a:endParaRPr lang="en-US" i="1" dirty="0" smtClean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Cognitive ability</a:t>
            </a:r>
          </a:p>
          <a:p>
            <a:pPr marL="200025" indent="-200025">
              <a:buFont typeface="Arial" panose="020B0604020202020204" pitchFamily="34" charset="0"/>
              <a:buChar char="•"/>
              <a:tabLst>
                <a:tab pos="989013" algn="l"/>
              </a:tabLst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Core Self-Evaluations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Personality traits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Self-esteem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Future orientation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Proactive personality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Hope/Optimism</a:t>
            </a:r>
          </a:p>
        </p:txBody>
      </p:sp>
      <p:sp>
        <p:nvSpPr>
          <p:cNvPr id="7" name="Rectangle 6"/>
          <p:cNvSpPr/>
          <p:nvPr/>
        </p:nvSpPr>
        <p:spPr>
          <a:xfrm>
            <a:off x="3399164" y="2772097"/>
            <a:ext cx="2187146" cy="1656687"/>
          </a:xfrm>
          <a:prstGeom prst="rect">
            <a:avLst/>
          </a:prstGeom>
          <a:noFill/>
          <a:ln w="38100">
            <a:solidFill>
              <a:srgbClr val="DF6D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Adaptability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 </a:t>
            </a:r>
            <a:endParaRPr lang="en-US" dirty="0" smtClean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Concern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Curiosity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Control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Confidence</a:t>
            </a:r>
          </a:p>
        </p:txBody>
      </p:sp>
      <p:sp>
        <p:nvSpPr>
          <p:cNvPr id="9" name="Rectangle 8"/>
          <p:cNvSpPr/>
          <p:nvPr/>
        </p:nvSpPr>
        <p:spPr>
          <a:xfrm>
            <a:off x="6278647" y="1616995"/>
            <a:ext cx="2518512" cy="2146388"/>
          </a:xfrm>
          <a:prstGeom prst="rect">
            <a:avLst/>
          </a:prstGeom>
          <a:noFill/>
          <a:ln w="38100" cmpd="sng">
            <a:solidFill>
              <a:srgbClr val="DF6D0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Adapting responses</a:t>
            </a:r>
          </a:p>
          <a:p>
            <a:pPr marL="185738" indent="-18573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Career planning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Career exploration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Occupational Self-Efficacy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Career Decision-Making Self-Efficacy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33011" y="1601975"/>
            <a:ext cx="2744579" cy="4136103"/>
          </a:xfrm>
          <a:prstGeom prst="rect">
            <a:avLst/>
          </a:prstGeom>
          <a:noFill/>
          <a:ln w="38100">
            <a:solidFill>
              <a:srgbClr val="DF6D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Adaptation Results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Career Identity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Calling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Job stress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Employability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Turnover intentions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Subjective well-being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Career satisfaction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Life satisfaction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Job satisfaction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Work performance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Engagement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Income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Entrepreneurship </a:t>
            </a: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2582562" y="3141406"/>
            <a:ext cx="828000" cy="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5569011" y="4053266"/>
            <a:ext cx="3564000" cy="20022"/>
          </a:xfrm>
          <a:prstGeom prst="straightConnector1">
            <a:avLst/>
          </a:prstGeom>
          <a:ln w="38100">
            <a:solidFill>
              <a:schemeClr val="accent3">
                <a:lumMod val="75000"/>
                <a:alpha val="6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V="1">
            <a:off x="2582562" y="2117017"/>
            <a:ext cx="3696086" cy="532"/>
          </a:xfrm>
          <a:prstGeom prst="straightConnector1">
            <a:avLst/>
          </a:prstGeom>
          <a:ln w="38100">
            <a:solidFill>
              <a:schemeClr val="accent3">
                <a:lumMod val="75000"/>
                <a:alpha val="6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2995749" y="6089781"/>
            <a:ext cx="8604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Montserrat" panose="020B0604020202020204"/>
              </a:rPr>
              <a:t>(</a:t>
            </a:r>
            <a:r>
              <a:rPr lang="en-US" sz="1400" dirty="0" err="1" smtClean="0">
                <a:solidFill>
                  <a:schemeClr val="accent3">
                    <a:lumMod val="75000"/>
                  </a:schemeClr>
                </a:solidFill>
                <a:latin typeface="Montserrat" panose="020B0604020202020204"/>
              </a:rPr>
              <a:t>Hirschi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Montserrat" panose="020B0604020202020204"/>
              </a:rPr>
              <a:t>, Herrmann, &amp; Keller, 2015; Rudolph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Montserrat" panose="020B0604020202020204"/>
              </a:rPr>
              <a:t>,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  <a:latin typeface="Montserrat" panose="020B0604020202020204"/>
              </a:rPr>
              <a:t>Lavigne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Montserrat" panose="020B0604020202020204"/>
              </a:rPr>
              <a:t> &amp;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  <a:latin typeface="Montserrat" panose="020B0604020202020204"/>
              </a:rPr>
              <a:t>Zacher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Montserrat" panose="020B0604020202020204"/>
              </a:rPr>
              <a:t>,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Montserrat" panose="020B0604020202020204"/>
              </a:rPr>
              <a:t>2017; </a:t>
            </a:r>
            <a:r>
              <a:rPr lang="en-US" sz="1400" dirty="0" err="1" smtClean="0">
                <a:solidFill>
                  <a:schemeClr val="accent3">
                    <a:lumMod val="75000"/>
                  </a:schemeClr>
                </a:solidFill>
                <a:latin typeface="Montserrat" panose="020B0604020202020204"/>
              </a:rPr>
              <a:t>Savickas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Montserrat" panose="020B0604020202020204"/>
              </a:rPr>
              <a:t> &amp; </a:t>
            </a:r>
            <a:r>
              <a:rPr lang="en-US" sz="1400" dirty="0" err="1" smtClean="0">
                <a:solidFill>
                  <a:schemeClr val="accent3">
                    <a:lumMod val="75000"/>
                  </a:schemeClr>
                </a:solidFill>
                <a:latin typeface="Montserrat" panose="020B0604020202020204"/>
              </a:rPr>
              <a:t>Porfeli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Montserrat" panose="020B0604020202020204"/>
              </a:rPr>
              <a:t>, 2012)</a:t>
            </a:r>
            <a:endParaRPr lang="en-US" sz="1400" dirty="0">
              <a:solidFill>
                <a:schemeClr val="accent3">
                  <a:lumMod val="75000"/>
                </a:schemeClr>
              </a:solidFill>
              <a:latin typeface="Montserrat" panose="020B0604020202020204"/>
            </a:endParaRPr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5586310" y="3141406"/>
            <a:ext cx="720000" cy="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>
            <a:off x="8797159" y="3141406"/>
            <a:ext cx="342000" cy="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2627523" y="5176778"/>
            <a:ext cx="6522787" cy="0"/>
          </a:xfrm>
          <a:prstGeom prst="straightConnector1">
            <a:avLst/>
          </a:prstGeom>
          <a:ln w="38100">
            <a:solidFill>
              <a:schemeClr val="accent3">
                <a:lumMod val="75000"/>
                <a:alpha val="6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>
            <a:off x="395416" y="6089781"/>
            <a:ext cx="2232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Montserrat" panose="020B0604020202020204"/>
              </a:rPr>
              <a:t>k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Montserrat" panose="020B0604020202020204"/>
              </a:rPr>
              <a:t> = 90</a:t>
            </a:r>
            <a:endParaRPr lang="en-US" dirty="0">
              <a:solidFill>
                <a:schemeClr val="accent3">
                  <a:lumMod val="75000"/>
                </a:schemeClr>
              </a:solidFill>
              <a:latin typeface="Montserrat" panose="020B0604020202020204"/>
            </a:endParaRPr>
          </a:p>
        </p:txBody>
      </p:sp>
      <p:sp>
        <p:nvSpPr>
          <p:cNvPr id="18" name="Titre 1"/>
          <p:cNvSpPr txBox="1">
            <a:spLocks/>
          </p:cNvSpPr>
          <p:nvPr/>
        </p:nvSpPr>
        <p:spPr>
          <a:xfrm>
            <a:off x="582336" y="677437"/>
            <a:ext cx="11012764" cy="732263"/>
          </a:xfrm>
          <a:prstGeom prst="rect">
            <a:avLst/>
          </a:prstGeo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 smtClean="0"/>
              <a:t>The carrer construction model of adaptation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02648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5416" y="1736372"/>
            <a:ext cx="2187146" cy="4025638"/>
          </a:xfrm>
          <a:prstGeom prst="rect">
            <a:avLst/>
          </a:prstGeom>
          <a:noFill/>
          <a:ln w="38100">
            <a:solidFill>
              <a:srgbClr val="DF6D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Adaptivity</a:t>
            </a:r>
            <a:endParaRPr lang="en-US" sz="28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algn="ctr">
              <a:spcAft>
                <a:spcPts val="600"/>
              </a:spcAft>
            </a:pPr>
            <a:r>
              <a:rPr lang="en-US" sz="1600" i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(adaptive readiness)</a:t>
            </a:r>
            <a:endParaRPr lang="en-US" i="1" dirty="0" smtClean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Cognitive ability</a:t>
            </a:r>
          </a:p>
          <a:p>
            <a:pPr marL="200025" indent="-200025">
              <a:buFont typeface="Arial" panose="020B0604020202020204" pitchFamily="34" charset="0"/>
              <a:buChar char="•"/>
              <a:tabLst>
                <a:tab pos="989013" algn="l"/>
              </a:tabLst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Core Self-Evaluations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Personality traits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Self-esteem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Future orientation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Proactive personality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Hope/Optimism</a:t>
            </a:r>
          </a:p>
        </p:txBody>
      </p:sp>
      <p:sp>
        <p:nvSpPr>
          <p:cNvPr id="7" name="Rectangle 6"/>
          <p:cNvSpPr/>
          <p:nvPr/>
        </p:nvSpPr>
        <p:spPr>
          <a:xfrm>
            <a:off x="3399164" y="2772097"/>
            <a:ext cx="2187146" cy="1656687"/>
          </a:xfrm>
          <a:prstGeom prst="rect">
            <a:avLst/>
          </a:prstGeom>
          <a:noFill/>
          <a:ln w="38100">
            <a:solidFill>
              <a:srgbClr val="DF6D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Adaptability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 </a:t>
            </a:r>
            <a:endParaRPr lang="en-US" dirty="0" smtClean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Concern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Curiosity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Control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Confidence</a:t>
            </a:r>
          </a:p>
        </p:txBody>
      </p:sp>
      <p:sp>
        <p:nvSpPr>
          <p:cNvPr id="9" name="Rectangle 8"/>
          <p:cNvSpPr/>
          <p:nvPr/>
        </p:nvSpPr>
        <p:spPr>
          <a:xfrm>
            <a:off x="6278647" y="1616995"/>
            <a:ext cx="2518512" cy="2146388"/>
          </a:xfrm>
          <a:prstGeom prst="rect">
            <a:avLst/>
          </a:prstGeom>
          <a:noFill/>
          <a:ln w="38100" cmpd="sng">
            <a:solidFill>
              <a:srgbClr val="DF6D0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Adapting responses</a:t>
            </a:r>
          </a:p>
          <a:p>
            <a:pPr marL="185738" indent="-18573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Career planning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Career exploration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Occupational Self-Efficacy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Career Decision-Making Self-Efficacy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33011" y="1601975"/>
            <a:ext cx="2744579" cy="4136103"/>
          </a:xfrm>
          <a:prstGeom prst="rect">
            <a:avLst/>
          </a:prstGeom>
          <a:noFill/>
          <a:ln w="38100">
            <a:solidFill>
              <a:srgbClr val="DF6D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Adaptation Results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Career Identity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Calling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Job stress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Employability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Turnover intentions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Subjective well-being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Career satisfaction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Life satisfaction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Job satisfaction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Work performance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Engagement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Income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Entrepreneurship </a:t>
            </a: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2582562" y="3141406"/>
            <a:ext cx="828000" cy="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5569011" y="4053266"/>
            <a:ext cx="3564000" cy="20022"/>
          </a:xfrm>
          <a:prstGeom prst="straightConnector1">
            <a:avLst/>
          </a:prstGeom>
          <a:ln w="38100">
            <a:solidFill>
              <a:schemeClr val="accent3">
                <a:lumMod val="75000"/>
                <a:alpha val="6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V="1">
            <a:off x="2582562" y="2117017"/>
            <a:ext cx="3696086" cy="532"/>
          </a:xfrm>
          <a:prstGeom prst="straightConnector1">
            <a:avLst/>
          </a:prstGeom>
          <a:ln w="38100">
            <a:solidFill>
              <a:schemeClr val="accent3">
                <a:lumMod val="75000"/>
                <a:alpha val="6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5586310" y="3141406"/>
            <a:ext cx="720000" cy="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>
            <a:off x="8797159" y="3141406"/>
            <a:ext cx="342000" cy="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2627523" y="5176778"/>
            <a:ext cx="6522787" cy="0"/>
          </a:xfrm>
          <a:prstGeom prst="straightConnector1">
            <a:avLst/>
          </a:prstGeom>
          <a:ln w="38100">
            <a:solidFill>
              <a:schemeClr val="accent3">
                <a:lumMod val="75000"/>
                <a:alpha val="6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re 1"/>
          <p:cNvSpPr txBox="1">
            <a:spLocks/>
          </p:cNvSpPr>
          <p:nvPr/>
        </p:nvSpPr>
        <p:spPr>
          <a:xfrm>
            <a:off x="582336" y="677437"/>
            <a:ext cx="11012764" cy="732263"/>
          </a:xfrm>
          <a:prstGeom prst="rect">
            <a:avLst/>
          </a:prstGeo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 smtClean="0"/>
              <a:t>The carrer construction model of adaptation</a:t>
            </a:r>
            <a:endParaRPr lang="fr-FR" sz="3200" dirty="0"/>
          </a:p>
        </p:txBody>
      </p:sp>
      <p:sp>
        <p:nvSpPr>
          <p:cNvPr id="15" name="Rectangle 14"/>
          <p:cNvSpPr/>
          <p:nvPr/>
        </p:nvSpPr>
        <p:spPr>
          <a:xfrm>
            <a:off x="6400799" y="4307322"/>
            <a:ext cx="1876949" cy="1424700"/>
          </a:xfrm>
          <a:prstGeom prst="rect">
            <a:avLst/>
          </a:prstGeom>
          <a:solidFill>
            <a:schemeClr val="accent2"/>
          </a:solidFill>
          <a:ln w="38100" cmpd="sng">
            <a:solidFill>
              <a:srgbClr val="DF6D0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90000"/>
              </a:lnSpc>
            </a:pPr>
            <a:r>
              <a:rPr lang="en-US" sz="2400" b="1" dirty="0" smtClean="0">
                <a:solidFill>
                  <a:schemeClr val="tx1"/>
                </a:solidFill>
                <a:latin typeface="+mj-lt"/>
              </a:rPr>
              <a:t>ULLL</a:t>
            </a:r>
          </a:p>
          <a:p>
            <a:pPr marL="185738" indent="-18573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Participation</a:t>
            </a:r>
          </a:p>
          <a:p>
            <a:pPr marL="185738" indent="-18573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Persistence</a:t>
            </a:r>
          </a:p>
          <a:p>
            <a:pPr marL="185738" indent="-18573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Performance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flipV="1">
            <a:off x="2639555" y="4820134"/>
            <a:ext cx="3716283" cy="31785"/>
          </a:xfrm>
          <a:prstGeom prst="straightConnector1">
            <a:avLst/>
          </a:prstGeom>
          <a:ln w="539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stCxn id="7" idx="3"/>
          </p:cNvCxnSpPr>
          <p:nvPr/>
        </p:nvCxnSpPr>
        <p:spPr>
          <a:xfrm>
            <a:off x="5586310" y="3600441"/>
            <a:ext cx="814489" cy="867990"/>
          </a:xfrm>
          <a:prstGeom prst="straightConnector1">
            <a:avLst/>
          </a:prstGeom>
          <a:ln w="539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6859764" y="3848261"/>
            <a:ext cx="0" cy="445809"/>
          </a:xfrm>
          <a:prstGeom prst="straightConnector1">
            <a:avLst/>
          </a:prstGeom>
          <a:ln w="539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flipH="1" flipV="1">
            <a:off x="7756158" y="3796465"/>
            <a:ext cx="8281" cy="467311"/>
          </a:xfrm>
          <a:prstGeom prst="straightConnector1">
            <a:avLst/>
          </a:prstGeom>
          <a:ln w="539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flipV="1">
            <a:off x="8322709" y="4831955"/>
            <a:ext cx="810302" cy="94"/>
          </a:xfrm>
          <a:prstGeom prst="straightConnector1">
            <a:avLst/>
          </a:prstGeom>
          <a:ln w="539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607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582336" y="341535"/>
            <a:ext cx="11012764" cy="983412"/>
          </a:xfrm>
          <a:prstGeom prst="rect">
            <a:avLst/>
          </a:prstGeo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 smtClean="0"/>
              <a:t>The </a:t>
            </a:r>
            <a:r>
              <a:rPr lang="fr-FR" sz="3200" dirty="0" err="1" smtClean="0"/>
              <a:t>career</a:t>
            </a:r>
            <a:r>
              <a:rPr lang="fr-FR" sz="3200" dirty="0" smtClean="0"/>
              <a:t> construction model of adaptation and ULLL:</a:t>
            </a:r>
          </a:p>
          <a:p>
            <a:pPr algn="ctr"/>
            <a:r>
              <a:rPr lang="fr-FR" sz="3200" dirty="0" err="1" smtClean="0"/>
              <a:t>Empirical</a:t>
            </a:r>
            <a:r>
              <a:rPr lang="fr-FR" sz="3200" dirty="0" smtClean="0"/>
              <a:t> </a:t>
            </a:r>
            <a:r>
              <a:rPr lang="fr-FR" sz="3200" dirty="0" err="1" smtClean="0"/>
              <a:t>evidence</a:t>
            </a:r>
            <a:endParaRPr lang="fr-FR" sz="3200" dirty="0"/>
          </a:p>
        </p:txBody>
      </p:sp>
      <p:sp>
        <p:nvSpPr>
          <p:cNvPr id="3" name="ZoneTexte 2"/>
          <p:cNvSpPr txBox="1"/>
          <p:nvPr/>
        </p:nvSpPr>
        <p:spPr>
          <a:xfrm>
            <a:off x="318811" y="1834724"/>
            <a:ext cx="11539814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400" dirty="0" err="1" smtClean="0"/>
              <a:t>Career</a:t>
            </a:r>
            <a:r>
              <a:rPr lang="fr-FR" sz="2400" dirty="0" smtClean="0"/>
              <a:t> </a:t>
            </a:r>
            <a:r>
              <a:rPr lang="fr-FR" sz="2400" dirty="0" err="1" smtClean="0"/>
              <a:t>adaptability</a:t>
            </a:r>
            <a:r>
              <a:rPr lang="fr-FR" sz="2400" dirty="0" smtClean="0"/>
              <a:t> </a:t>
            </a:r>
            <a:r>
              <a:rPr lang="fr-FR" sz="2400" dirty="0" err="1" smtClean="0"/>
              <a:t>predicts</a:t>
            </a:r>
            <a:r>
              <a:rPr lang="fr-FR" sz="2400" dirty="0" smtClean="0"/>
              <a:t> the adoption of life long </a:t>
            </a:r>
            <a:r>
              <a:rPr lang="fr-FR" sz="2400" dirty="0" err="1" smtClean="0"/>
              <a:t>learning</a:t>
            </a:r>
            <a:r>
              <a:rPr lang="fr-FR" sz="2400" dirty="0" smtClean="0"/>
              <a:t> goals (</a:t>
            </a:r>
            <a:r>
              <a:rPr lang="fr-FR" sz="2400" dirty="0" err="1" smtClean="0"/>
              <a:t>professional</a:t>
            </a:r>
            <a:r>
              <a:rPr lang="fr-FR" sz="2400" dirty="0" smtClean="0"/>
              <a:t> and/or </a:t>
            </a:r>
            <a:r>
              <a:rPr lang="fr-FR" sz="2400" dirty="0" err="1" smtClean="0"/>
              <a:t>vocational</a:t>
            </a:r>
            <a:r>
              <a:rPr lang="fr-FR" sz="2400" dirty="0" smtClean="0"/>
              <a:t> </a:t>
            </a:r>
            <a:r>
              <a:rPr lang="fr-FR" sz="2400" dirty="0" err="1" smtClean="0"/>
              <a:t>development</a:t>
            </a:r>
            <a:r>
              <a:rPr lang="fr-FR" sz="2400" dirty="0" smtClean="0"/>
              <a:t> </a:t>
            </a:r>
            <a:r>
              <a:rPr lang="fr-FR" sz="2400" dirty="0" err="1" smtClean="0"/>
              <a:t>learning</a:t>
            </a:r>
            <a:r>
              <a:rPr lang="fr-FR" sz="2400" dirty="0" smtClean="0"/>
              <a:t> entry motives (Parmentier, </a:t>
            </a:r>
            <a:r>
              <a:rPr lang="fr-FR" sz="2400" dirty="0" err="1" smtClean="0"/>
              <a:t>Pirsoul</a:t>
            </a:r>
            <a:r>
              <a:rPr lang="fr-FR" sz="2400" dirty="0" smtClean="0"/>
              <a:t> &amp; Nils, 2018) 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400" dirty="0" err="1" smtClean="0"/>
              <a:t>These</a:t>
            </a:r>
            <a:r>
              <a:rPr lang="fr-FR" sz="2400" dirty="0" smtClean="0"/>
              <a:t> </a:t>
            </a:r>
            <a:r>
              <a:rPr lang="fr-FR" sz="2400" dirty="0" err="1" smtClean="0"/>
              <a:t>specific</a:t>
            </a:r>
            <a:r>
              <a:rPr lang="fr-FR" sz="2400" dirty="0" smtClean="0"/>
              <a:t> </a:t>
            </a:r>
            <a:r>
              <a:rPr lang="fr-FR" sz="2400" dirty="0" err="1" smtClean="0"/>
              <a:t>learning</a:t>
            </a:r>
            <a:r>
              <a:rPr lang="fr-FR" sz="2400" dirty="0" smtClean="0"/>
              <a:t> entry motives are </a:t>
            </a:r>
            <a:r>
              <a:rPr lang="fr-FR" sz="2400" dirty="0" err="1" smtClean="0"/>
              <a:t>associated</a:t>
            </a:r>
            <a:r>
              <a:rPr lang="fr-FR" sz="2400" dirty="0" smtClean="0"/>
              <a:t> </a:t>
            </a:r>
            <a:r>
              <a:rPr lang="fr-FR" sz="2400" dirty="0" err="1" smtClean="0"/>
              <a:t>with</a:t>
            </a:r>
            <a:r>
              <a:rPr lang="fr-FR" sz="2400" dirty="0" smtClean="0"/>
              <a:t> </a:t>
            </a:r>
            <a:r>
              <a:rPr lang="fr-FR" sz="2400" dirty="0" err="1" smtClean="0"/>
              <a:t>persistence</a:t>
            </a:r>
            <a:r>
              <a:rPr lang="fr-FR" sz="2400" dirty="0" smtClean="0"/>
              <a:t> and performance in ULLL programs (</a:t>
            </a:r>
            <a:r>
              <a:rPr lang="fr-FR" sz="2400" dirty="0" err="1" smtClean="0"/>
              <a:t>Vertongen</a:t>
            </a:r>
            <a:r>
              <a:rPr lang="fr-FR" sz="2400" dirty="0" smtClean="0"/>
              <a:t>, de </a:t>
            </a:r>
            <a:r>
              <a:rPr lang="fr-FR" sz="2400" dirty="0" err="1" smtClean="0"/>
              <a:t>Viron</a:t>
            </a:r>
            <a:r>
              <a:rPr lang="fr-FR" sz="2400" dirty="0" smtClean="0"/>
              <a:t> and Nils, in </a:t>
            </a:r>
            <a:r>
              <a:rPr lang="fr-FR" sz="2400" dirty="0" err="1" smtClean="0"/>
              <a:t>press</a:t>
            </a:r>
            <a:r>
              <a:rPr lang="fr-FR" sz="24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400" dirty="0" err="1" smtClean="0"/>
              <a:t>Formal</a:t>
            </a:r>
            <a:r>
              <a:rPr lang="fr-FR" sz="2400" dirty="0" smtClean="0"/>
              <a:t> life long </a:t>
            </a:r>
            <a:r>
              <a:rPr lang="fr-FR" sz="2400" dirty="0" err="1" smtClean="0"/>
              <a:t>learning</a:t>
            </a:r>
            <a:r>
              <a:rPr lang="fr-FR" sz="2400" dirty="0" smtClean="0"/>
              <a:t> </a:t>
            </a:r>
            <a:r>
              <a:rPr lang="fr-FR" sz="2400" dirty="0" err="1" smtClean="0"/>
              <a:t>contributes</a:t>
            </a:r>
            <a:r>
              <a:rPr lang="fr-FR" sz="2400" dirty="0" smtClean="0"/>
              <a:t> to </a:t>
            </a:r>
            <a:r>
              <a:rPr lang="fr-FR" sz="2400" dirty="0" err="1" smtClean="0"/>
              <a:t>employability</a:t>
            </a:r>
            <a:r>
              <a:rPr lang="fr-FR" sz="2400" dirty="0" smtClean="0"/>
              <a:t> (Van der </a:t>
            </a:r>
            <a:r>
              <a:rPr lang="fr-FR" sz="2400" dirty="0" err="1" smtClean="0"/>
              <a:t>Heijden</a:t>
            </a:r>
            <a:r>
              <a:rPr lang="fr-FR" sz="2400" dirty="0" smtClean="0"/>
              <a:t>, et al., 2009)</a:t>
            </a:r>
          </a:p>
          <a:p>
            <a:pPr marL="914400" lvl="1" indent="-457200">
              <a:buFont typeface="+mj-lt"/>
              <a:buAutoNum type="arabicPeriod"/>
            </a:pPr>
            <a:r>
              <a:rPr lang="fr-FR" sz="2400" dirty="0" smtClean="0"/>
              <a:t>It </a:t>
            </a:r>
            <a:r>
              <a:rPr lang="fr-FR" sz="2400" dirty="0" err="1" smtClean="0"/>
              <a:t>increases</a:t>
            </a:r>
            <a:r>
              <a:rPr lang="fr-FR" sz="2400" dirty="0" smtClean="0"/>
              <a:t> </a:t>
            </a:r>
            <a:r>
              <a:rPr lang="fr-FR" sz="2400" dirty="0" err="1" smtClean="0"/>
              <a:t>occupational</a:t>
            </a:r>
            <a:r>
              <a:rPr lang="fr-FR" sz="2400" dirty="0" smtClean="0"/>
              <a:t> expertise and </a:t>
            </a:r>
            <a:r>
              <a:rPr lang="fr-FR" sz="2400" dirty="0" err="1" smtClean="0"/>
              <a:t>corporate</a:t>
            </a:r>
            <a:r>
              <a:rPr lang="fr-FR" sz="2400" dirty="0" smtClean="0"/>
              <a:t> </a:t>
            </a:r>
            <a:r>
              <a:rPr lang="fr-FR" sz="2400" dirty="0" err="1" smtClean="0"/>
              <a:t>sense</a:t>
            </a:r>
            <a:endParaRPr lang="fr-FR" sz="2400" dirty="0"/>
          </a:p>
          <a:p>
            <a:pPr marL="914400" lvl="1" indent="-457200">
              <a:buFont typeface="+mj-lt"/>
              <a:buAutoNum type="arabicPeriod"/>
            </a:pPr>
            <a:r>
              <a:rPr lang="fr-FR" sz="2400" dirty="0" smtClean="0"/>
              <a:t>But attention must </a:t>
            </a:r>
            <a:r>
              <a:rPr lang="fr-FR" sz="2400" dirty="0" err="1" smtClean="0"/>
              <a:t>be</a:t>
            </a:r>
            <a:r>
              <a:rPr lang="fr-FR" sz="2400" dirty="0" smtClean="0"/>
              <a:t> </a:t>
            </a:r>
            <a:r>
              <a:rPr lang="fr-FR" sz="2400" dirty="0" err="1" smtClean="0"/>
              <a:t>paid</a:t>
            </a:r>
            <a:r>
              <a:rPr lang="fr-FR" sz="2400" dirty="0" smtClean="0"/>
              <a:t> to </a:t>
            </a:r>
            <a:r>
              <a:rPr lang="fr-FR" sz="2400" dirty="0" err="1" smtClean="0"/>
              <a:t>knowledge</a:t>
            </a:r>
            <a:r>
              <a:rPr lang="fr-FR" sz="2400" dirty="0" smtClean="0"/>
              <a:t> </a:t>
            </a:r>
            <a:r>
              <a:rPr lang="fr-FR" sz="2400" dirty="0" err="1" smtClean="0"/>
              <a:t>transfer</a:t>
            </a:r>
            <a:r>
              <a:rPr lang="fr-FR" sz="2400" dirty="0" smtClean="0"/>
              <a:t> to the </a:t>
            </a:r>
            <a:r>
              <a:rPr lang="fr-FR" sz="2400" dirty="0" err="1" smtClean="0"/>
              <a:t>workplace</a:t>
            </a:r>
            <a:endParaRPr lang="fr-F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fr-FR" sz="2400" dirty="0" err="1"/>
              <a:t>Formal</a:t>
            </a:r>
            <a:r>
              <a:rPr lang="fr-FR" sz="2400" dirty="0"/>
              <a:t> life long </a:t>
            </a:r>
            <a:r>
              <a:rPr lang="fr-FR" sz="2400" dirty="0" err="1"/>
              <a:t>learning</a:t>
            </a:r>
            <a:r>
              <a:rPr lang="fr-FR" sz="2400" dirty="0"/>
              <a:t> </a:t>
            </a:r>
            <a:r>
              <a:rPr lang="fr-FR" sz="2400" dirty="0" err="1" smtClean="0"/>
              <a:t>increases</a:t>
            </a:r>
            <a:r>
              <a:rPr lang="fr-FR" sz="2400" dirty="0" smtClean="0"/>
              <a:t> </a:t>
            </a:r>
            <a:r>
              <a:rPr lang="fr-FR" sz="2400" dirty="0" err="1" smtClean="0"/>
              <a:t>adapting</a:t>
            </a:r>
            <a:r>
              <a:rPr lang="fr-FR" sz="2400" dirty="0" smtClean="0"/>
              <a:t> </a:t>
            </a:r>
            <a:r>
              <a:rPr lang="fr-FR" sz="2400" dirty="0" err="1" smtClean="0"/>
              <a:t>responses</a:t>
            </a:r>
            <a:r>
              <a:rPr lang="fr-FR" sz="2400" dirty="0" smtClean="0"/>
              <a:t> </a:t>
            </a:r>
            <a:r>
              <a:rPr lang="fr-FR" sz="2400" dirty="0"/>
              <a:t>(Van der </a:t>
            </a:r>
            <a:r>
              <a:rPr lang="fr-FR" sz="2400" dirty="0" err="1"/>
              <a:t>Heijden</a:t>
            </a:r>
            <a:r>
              <a:rPr lang="fr-FR" sz="2400" dirty="0"/>
              <a:t>, et al., 2009</a:t>
            </a:r>
            <a:r>
              <a:rPr lang="fr-FR" sz="24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400" dirty="0" smtClean="0"/>
              <a:t>Participation in ULLL </a:t>
            </a:r>
            <a:r>
              <a:rPr lang="fr-FR" sz="2400" dirty="0" err="1" smtClean="0"/>
              <a:t>predicts</a:t>
            </a:r>
            <a:r>
              <a:rPr lang="fr-FR" sz="2400" dirty="0" smtClean="0"/>
              <a:t> </a:t>
            </a:r>
            <a:r>
              <a:rPr lang="fr-FR" sz="2400" dirty="0" err="1" smtClean="0"/>
              <a:t>perceived</a:t>
            </a:r>
            <a:r>
              <a:rPr lang="fr-FR" sz="2400" dirty="0" smtClean="0"/>
              <a:t> </a:t>
            </a:r>
            <a:r>
              <a:rPr lang="fr-FR" sz="2400" dirty="0" err="1" smtClean="0"/>
              <a:t>employability</a:t>
            </a:r>
            <a:r>
              <a:rPr lang="fr-FR" sz="2400" dirty="0" smtClean="0"/>
              <a:t> (Parmentier, </a:t>
            </a:r>
            <a:r>
              <a:rPr lang="fr-FR" sz="2400" dirty="0" err="1" smtClean="0"/>
              <a:t>Pirsoul</a:t>
            </a:r>
            <a:r>
              <a:rPr lang="fr-FR" sz="2400" dirty="0" smtClean="0"/>
              <a:t> &amp; </a:t>
            </a:r>
            <a:r>
              <a:rPr lang="fr-FR" sz="2400" dirty="0" err="1" smtClean="0"/>
              <a:t>nils</a:t>
            </a:r>
            <a:r>
              <a:rPr lang="fr-FR" sz="2400" dirty="0" smtClean="0"/>
              <a:t>, 2018)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400" dirty="0" err="1" smtClean="0"/>
              <a:t>Occupational</a:t>
            </a:r>
            <a:r>
              <a:rPr lang="fr-FR" sz="2400" dirty="0" smtClean="0"/>
              <a:t> future time perspective </a:t>
            </a:r>
            <a:r>
              <a:rPr lang="fr-FR" sz="2400" dirty="0" err="1" smtClean="0"/>
              <a:t>moderates</a:t>
            </a:r>
            <a:r>
              <a:rPr lang="fr-FR" sz="2400" dirty="0" smtClean="0"/>
              <a:t> the motivation to enter LLL programs (</a:t>
            </a:r>
            <a:r>
              <a:rPr lang="fr-FR" sz="2400" dirty="0" err="1" smtClean="0"/>
              <a:t>Froehlich</a:t>
            </a:r>
            <a:r>
              <a:rPr lang="fr-FR" sz="2400" dirty="0" smtClean="0"/>
              <a:t>, </a:t>
            </a:r>
            <a:r>
              <a:rPr lang="fr-FR" sz="2400" dirty="0" err="1" smtClean="0"/>
              <a:t>Beausaert</a:t>
            </a:r>
            <a:r>
              <a:rPr lang="fr-FR" sz="2400" dirty="0" smtClean="0"/>
              <a:t> &amp; Segers, 2015)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7895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582336" y="341535"/>
            <a:ext cx="11012764" cy="983412"/>
          </a:xfrm>
          <a:prstGeom prst="rect">
            <a:avLst/>
          </a:prstGeo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 smtClean="0"/>
              <a:t>Conclusion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18811" y="1726440"/>
            <a:ext cx="11539814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800" dirty="0" smtClean="0"/>
              <a:t>Impact of </a:t>
            </a:r>
            <a:r>
              <a:rPr lang="fr-FR" sz="2800" dirty="0" err="1" smtClean="0"/>
              <a:t>educational</a:t>
            </a:r>
            <a:r>
              <a:rPr lang="fr-FR" sz="2800" dirty="0" smtClean="0"/>
              <a:t> background on </a:t>
            </a:r>
            <a:r>
              <a:rPr lang="fr-FR" sz="2800" dirty="0" err="1" smtClean="0"/>
              <a:t>career</a:t>
            </a:r>
            <a:r>
              <a:rPr lang="fr-FR" sz="2800" dirty="0" smtClean="0"/>
              <a:t> </a:t>
            </a:r>
            <a:r>
              <a:rPr lang="fr-FR" sz="2800" dirty="0" err="1" smtClean="0"/>
              <a:t>paths</a:t>
            </a:r>
            <a:endParaRPr lang="fr-FR" sz="2800" dirty="0" smtClean="0"/>
          </a:p>
          <a:p>
            <a:pPr marL="457200" indent="-457200">
              <a:buFont typeface="+mj-lt"/>
              <a:buAutoNum type="arabicPeriod"/>
            </a:pPr>
            <a:r>
              <a:rPr lang="fr-FR" sz="2800" dirty="0" smtClean="0"/>
              <a:t>The </a:t>
            </a:r>
            <a:r>
              <a:rPr lang="fr-FR" sz="2800" dirty="0" err="1"/>
              <a:t>career</a:t>
            </a:r>
            <a:r>
              <a:rPr lang="fr-FR" sz="2800" dirty="0"/>
              <a:t> construction model as a global </a:t>
            </a:r>
            <a:r>
              <a:rPr lang="fr-FR" sz="2800" dirty="0" err="1"/>
              <a:t>framework</a:t>
            </a:r>
            <a:r>
              <a:rPr lang="fr-FR" sz="2800" dirty="0"/>
              <a:t> </a:t>
            </a:r>
            <a:r>
              <a:rPr lang="fr-FR" sz="2800" dirty="0" err="1" smtClean="0"/>
              <a:t>integrating</a:t>
            </a:r>
            <a:r>
              <a:rPr lang="fr-FR" sz="2800" dirty="0" smtClean="0"/>
              <a:t> </a:t>
            </a:r>
            <a:r>
              <a:rPr lang="fr-FR" sz="2800" dirty="0"/>
              <a:t>LLL </a:t>
            </a:r>
            <a:r>
              <a:rPr lang="fr-FR" sz="2800" dirty="0" smtClean="0"/>
              <a:t>and </a:t>
            </a:r>
            <a:r>
              <a:rPr lang="fr-FR" sz="2800" dirty="0" err="1" smtClean="0"/>
              <a:t>employability</a:t>
            </a:r>
            <a:r>
              <a:rPr lang="fr-FR" sz="2800" dirty="0" smtClean="0"/>
              <a:t> in </a:t>
            </a:r>
            <a:r>
              <a:rPr lang="fr-FR" sz="2800" dirty="0"/>
              <a:t>the </a:t>
            </a:r>
            <a:r>
              <a:rPr lang="fr-FR" sz="2800" dirty="0" err="1"/>
              <a:t>boundaryless</a:t>
            </a:r>
            <a:r>
              <a:rPr lang="fr-FR" sz="2800" dirty="0"/>
              <a:t> </a:t>
            </a:r>
            <a:r>
              <a:rPr lang="fr-FR" sz="2800" dirty="0" err="1"/>
              <a:t>career</a:t>
            </a:r>
            <a:r>
              <a:rPr lang="fr-FR" sz="2800" dirty="0"/>
              <a:t> </a:t>
            </a:r>
            <a:r>
              <a:rPr lang="fr-FR" sz="2800" dirty="0" err="1"/>
              <a:t>context</a:t>
            </a:r>
            <a:endParaRPr lang="fr-FR" sz="2800" dirty="0"/>
          </a:p>
          <a:p>
            <a:pPr marL="457200" indent="-457200">
              <a:buFont typeface="+mj-lt"/>
              <a:buAutoNum type="arabicPeriod"/>
            </a:pPr>
            <a:r>
              <a:rPr lang="fr-FR" sz="2800" dirty="0" err="1" smtClean="0"/>
              <a:t>Promising</a:t>
            </a:r>
            <a:r>
              <a:rPr lang="fr-FR" sz="2800" dirty="0" smtClean="0"/>
              <a:t> </a:t>
            </a:r>
            <a:r>
              <a:rPr lang="fr-FR" sz="2800" dirty="0" err="1" smtClean="0"/>
              <a:t>results</a:t>
            </a:r>
            <a:r>
              <a:rPr lang="fr-FR" sz="2800" dirty="0" smtClean="0"/>
              <a:t> but </a:t>
            </a:r>
            <a:r>
              <a:rPr lang="fr-FR" sz="2800" dirty="0" err="1" smtClean="0"/>
              <a:t>further</a:t>
            </a:r>
            <a:r>
              <a:rPr lang="fr-FR" sz="2800" dirty="0" smtClean="0"/>
              <a:t> </a:t>
            </a:r>
            <a:r>
              <a:rPr lang="fr-FR" sz="2800" dirty="0" err="1" smtClean="0"/>
              <a:t>evidence</a:t>
            </a:r>
            <a:r>
              <a:rPr lang="fr-FR" sz="2800" dirty="0" smtClean="0"/>
              <a:t> </a:t>
            </a:r>
            <a:r>
              <a:rPr lang="fr-FR" sz="2800" dirty="0" err="1" smtClean="0"/>
              <a:t>needed</a:t>
            </a:r>
            <a:endParaRPr lang="fr-FR" sz="2800" dirty="0" smtClean="0"/>
          </a:p>
          <a:p>
            <a:pPr marL="457200" indent="-457200">
              <a:buFont typeface="+mj-lt"/>
              <a:buAutoNum type="arabicPeriod"/>
            </a:pPr>
            <a:r>
              <a:rPr lang="fr-FR" sz="2800" dirty="0" smtClean="0"/>
              <a:t>Implications for </a:t>
            </a:r>
            <a:r>
              <a:rPr lang="fr-FR" sz="2800" dirty="0" err="1" smtClean="0"/>
              <a:t>practitionners</a:t>
            </a:r>
            <a:r>
              <a:rPr lang="fr-FR" sz="2800" dirty="0" smtClean="0"/>
              <a:t>, </a:t>
            </a:r>
            <a:r>
              <a:rPr lang="fr-FR" sz="2800" dirty="0" err="1" smtClean="0"/>
              <a:t>counselors</a:t>
            </a:r>
            <a:r>
              <a:rPr lang="fr-FR" sz="2800" dirty="0" smtClean="0"/>
              <a:t> and LLL program </a:t>
            </a:r>
            <a:r>
              <a:rPr lang="fr-FR" sz="2800" smtClean="0"/>
              <a:t>developers</a:t>
            </a:r>
            <a:r>
              <a:rPr lang="fr-FR" sz="2800" dirty="0" smtClean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fr-FR" sz="2800" dirty="0" err="1" smtClean="0"/>
              <a:t>Increase</a:t>
            </a:r>
            <a:r>
              <a:rPr lang="fr-FR" sz="2800" dirty="0" smtClean="0"/>
              <a:t> of </a:t>
            </a:r>
            <a:r>
              <a:rPr lang="fr-FR" sz="2800" dirty="0" err="1" smtClean="0"/>
              <a:t>career</a:t>
            </a:r>
            <a:r>
              <a:rPr lang="fr-FR" sz="2800" dirty="0" smtClean="0"/>
              <a:t> </a:t>
            </a:r>
            <a:r>
              <a:rPr lang="fr-FR" sz="2800" dirty="0" err="1" smtClean="0"/>
              <a:t>adaptability</a:t>
            </a:r>
            <a:r>
              <a:rPr lang="fr-FR" sz="2800" dirty="0" smtClean="0"/>
              <a:t> and adaptive </a:t>
            </a:r>
            <a:r>
              <a:rPr lang="fr-FR" sz="2800" dirty="0" err="1" smtClean="0"/>
              <a:t>responses</a:t>
            </a:r>
            <a:r>
              <a:rPr lang="fr-FR" sz="2800" dirty="0" smtClean="0"/>
              <a:t> as </a:t>
            </a:r>
            <a:r>
              <a:rPr lang="fr-FR" sz="2800" dirty="0" err="1" smtClean="0"/>
              <a:t>learning</a:t>
            </a:r>
            <a:r>
              <a:rPr lang="fr-FR" sz="2800" dirty="0" smtClean="0"/>
              <a:t> objectives</a:t>
            </a:r>
          </a:p>
          <a:p>
            <a:pPr marL="914400" lvl="1" indent="-457200">
              <a:buFont typeface="+mj-lt"/>
              <a:buAutoNum type="arabicPeriod"/>
            </a:pPr>
            <a:r>
              <a:rPr lang="fr-FR" sz="2800" dirty="0" err="1" smtClean="0"/>
              <a:t>Enhance</a:t>
            </a:r>
            <a:r>
              <a:rPr lang="fr-FR" sz="2800" dirty="0" smtClean="0"/>
              <a:t> </a:t>
            </a:r>
            <a:r>
              <a:rPr lang="fr-FR" sz="2800" dirty="0" err="1" smtClean="0"/>
              <a:t>knowledge</a:t>
            </a:r>
            <a:r>
              <a:rPr lang="fr-FR" sz="2800" dirty="0" smtClean="0"/>
              <a:t> </a:t>
            </a:r>
            <a:r>
              <a:rPr lang="fr-FR" sz="2800" dirty="0" err="1" smtClean="0"/>
              <a:t>transfer</a:t>
            </a:r>
            <a:r>
              <a:rPr lang="fr-FR" sz="2800" dirty="0" smtClean="0"/>
              <a:t> to the </a:t>
            </a:r>
            <a:r>
              <a:rPr lang="fr-FR" sz="2800" dirty="0" err="1" smtClean="0"/>
              <a:t>workplace</a:t>
            </a:r>
            <a:endParaRPr lang="fr-FR" sz="28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fr-FR" sz="2800" dirty="0" smtClean="0"/>
              <a:t>And </a:t>
            </a:r>
            <a:r>
              <a:rPr lang="fr-FR" sz="2800" dirty="0" err="1" smtClean="0"/>
              <a:t>what</a:t>
            </a:r>
            <a:r>
              <a:rPr lang="fr-FR" sz="2800" dirty="0" smtClean="0"/>
              <a:t> about </a:t>
            </a:r>
            <a:r>
              <a:rPr lang="fr-FR" sz="2800" dirty="0" err="1" smtClean="0"/>
              <a:t>intrinsic</a:t>
            </a:r>
            <a:r>
              <a:rPr lang="fr-FR" sz="2800" dirty="0" smtClean="0"/>
              <a:t> motivation?</a:t>
            </a:r>
          </a:p>
        </p:txBody>
      </p:sp>
    </p:spTree>
    <p:extLst>
      <p:ext uri="{BB962C8B-B14F-4D97-AF65-F5344CB8AC3E}">
        <p14:creationId xmlns:p14="http://schemas.microsoft.com/office/powerpoint/2010/main" val="114827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>
          <a:xfrm>
            <a:off x="582336" y="677437"/>
            <a:ext cx="11012764" cy="732263"/>
          </a:xfr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r>
              <a:rPr lang="fr-FR" sz="3200" dirty="0" err="1" smtClean="0"/>
              <a:t>Current</a:t>
            </a:r>
            <a:r>
              <a:rPr lang="fr-FR" sz="3200" dirty="0" smtClean="0"/>
              <a:t> and </a:t>
            </a:r>
            <a:r>
              <a:rPr lang="fr-FR" sz="3200" dirty="0" err="1" smtClean="0"/>
              <a:t>emerging</a:t>
            </a:r>
            <a:r>
              <a:rPr lang="fr-FR" sz="3200" dirty="0" smtClean="0"/>
              <a:t> </a:t>
            </a:r>
            <a:r>
              <a:rPr lang="fr-FR" sz="3200" dirty="0" err="1" smtClean="0"/>
              <a:t>career</a:t>
            </a:r>
            <a:r>
              <a:rPr lang="fr-FR" sz="3200" dirty="0" smtClean="0"/>
              <a:t> </a:t>
            </a:r>
            <a:r>
              <a:rPr lang="fr-FR" sz="3200" dirty="0" err="1" smtClean="0"/>
              <a:t>contexts</a:t>
            </a:r>
            <a:endParaRPr lang="fr-FR" sz="3200" dirty="0"/>
          </a:p>
        </p:txBody>
      </p:sp>
      <p:sp>
        <p:nvSpPr>
          <p:cNvPr id="2" name="ZoneTexte 1"/>
          <p:cNvSpPr txBox="1"/>
          <p:nvPr/>
        </p:nvSpPr>
        <p:spPr>
          <a:xfrm>
            <a:off x="582336" y="1917183"/>
            <a:ext cx="11012764" cy="31085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fr-FR" sz="2800" dirty="0" err="1" smtClean="0"/>
              <a:t>Demographic</a:t>
            </a:r>
            <a:r>
              <a:rPr lang="fr-FR" sz="2800" dirty="0" smtClean="0"/>
              <a:t> changes in Western countries (</a:t>
            </a:r>
            <a:r>
              <a:rPr lang="fr-FR" sz="2800" dirty="0" err="1" smtClean="0"/>
              <a:t>especially</a:t>
            </a:r>
            <a:r>
              <a:rPr lang="fr-FR" sz="2800" dirty="0" smtClean="0"/>
              <a:t> in </a:t>
            </a:r>
            <a:r>
              <a:rPr lang="fr-FR" sz="2800" dirty="0" err="1" smtClean="0"/>
              <a:t>terms</a:t>
            </a:r>
            <a:r>
              <a:rPr lang="fr-FR" sz="2800" dirty="0" smtClean="0"/>
              <a:t> of </a:t>
            </a:r>
            <a:r>
              <a:rPr lang="fr-FR" sz="2800" dirty="0" err="1" smtClean="0"/>
              <a:t>age</a:t>
            </a:r>
            <a:r>
              <a:rPr lang="fr-FR" sz="2800" dirty="0" smtClean="0"/>
              <a:t>)</a:t>
            </a:r>
          </a:p>
          <a:p>
            <a:pPr marL="457200" indent="-457200">
              <a:buFont typeface="Arial" charset="0"/>
              <a:buChar char="•"/>
            </a:pPr>
            <a:r>
              <a:rPr lang="fr-FR" sz="2800" dirty="0" smtClean="0"/>
              <a:t>Worldwide </a:t>
            </a:r>
            <a:r>
              <a:rPr lang="fr-FR" sz="2800" dirty="0" err="1" smtClean="0"/>
              <a:t>competition</a:t>
            </a:r>
            <a:endParaRPr lang="fr-FR" sz="2800" dirty="0" smtClean="0"/>
          </a:p>
          <a:p>
            <a:pPr marL="457200" indent="-457200">
              <a:buFont typeface="Arial" charset="0"/>
              <a:buChar char="•"/>
            </a:pPr>
            <a:r>
              <a:rPr lang="fr-FR" sz="2800" dirty="0" err="1" smtClean="0"/>
              <a:t>Accelerating</a:t>
            </a:r>
            <a:r>
              <a:rPr lang="fr-FR" sz="2800" dirty="0" smtClean="0"/>
              <a:t> rate of innovation (digital </a:t>
            </a:r>
            <a:r>
              <a:rPr lang="fr-FR" sz="2800" dirty="0" err="1" smtClean="0"/>
              <a:t>economy</a:t>
            </a:r>
            <a:r>
              <a:rPr lang="fr-FR" sz="2800" dirty="0" smtClean="0"/>
              <a:t>, new technologies)</a:t>
            </a:r>
          </a:p>
          <a:p>
            <a:pPr marL="457200" indent="-457200">
              <a:buFont typeface="Arial" charset="0"/>
              <a:buChar char="•"/>
            </a:pPr>
            <a:r>
              <a:rPr lang="fr-FR" sz="2800" dirty="0" smtClean="0"/>
              <a:t>Expertise </a:t>
            </a:r>
            <a:r>
              <a:rPr lang="fr-FR" sz="2800" dirty="0" err="1" smtClean="0"/>
              <a:t>requirements</a:t>
            </a:r>
            <a:r>
              <a:rPr lang="fr-FR" sz="2800" dirty="0" smtClean="0"/>
              <a:t> (</a:t>
            </a:r>
            <a:r>
              <a:rPr lang="fr-FR" sz="2800" dirty="0" err="1" smtClean="0"/>
              <a:t>role</a:t>
            </a:r>
            <a:r>
              <a:rPr lang="fr-FR" sz="2800" dirty="0" smtClean="0"/>
              <a:t> of </a:t>
            </a:r>
            <a:r>
              <a:rPr lang="fr-FR" sz="2800" dirty="0" err="1" smtClean="0"/>
              <a:t>formal</a:t>
            </a:r>
            <a:r>
              <a:rPr lang="fr-FR" sz="2800" dirty="0" smtClean="0"/>
              <a:t> and </a:t>
            </a:r>
            <a:r>
              <a:rPr lang="fr-FR" sz="2800" dirty="0" err="1" smtClean="0"/>
              <a:t>informal</a:t>
            </a:r>
            <a:r>
              <a:rPr lang="fr-FR" sz="2800" dirty="0" smtClean="0"/>
              <a:t> </a:t>
            </a:r>
            <a:r>
              <a:rPr lang="fr-FR" sz="2800" dirty="0" err="1" smtClean="0"/>
              <a:t>learning</a:t>
            </a:r>
            <a:r>
              <a:rPr lang="fr-FR" sz="2800" dirty="0" smtClean="0"/>
              <a:t>)</a:t>
            </a:r>
          </a:p>
          <a:p>
            <a:pPr marL="457200" indent="-457200">
              <a:buFont typeface="Arial" charset="0"/>
              <a:buChar char="•"/>
            </a:pPr>
            <a:r>
              <a:rPr lang="fr-FR" sz="2800" dirty="0" err="1" smtClean="0"/>
              <a:t>Organizational</a:t>
            </a:r>
            <a:r>
              <a:rPr lang="fr-FR" sz="2800" dirty="0" smtClean="0"/>
              <a:t> and </a:t>
            </a:r>
            <a:r>
              <a:rPr lang="fr-FR" sz="2800" dirty="0" err="1" smtClean="0"/>
              <a:t>individual</a:t>
            </a:r>
            <a:r>
              <a:rPr lang="fr-FR" sz="2800" dirty="0" smtClean="0"/>
              <a:t> </a:t>
            </a:r>
            <a:r>
              <a:rPr lang="fr-FR" sz="2800" dirty="0" err="1" smtClean="0"/>
              <a:t>flexibility</a:t>
            </a:r>
            <a:endParaRPr lang="fr-FR" sz="2800" dirty="0"/>
          </a:p>
          <a:p>
            <a:pPr marL="457200" indent="-457200">
              <a:buFont typeface="Arial" charset="0"/>
              <a:buChar char="•"/>
            </a:pPr>
            <a:r>
              <a:rPr lang="fr-FR" sz="2800" dirty="0" smtClean="0"/>
              <a:t>Geographic, </a:t>
            </a:r>
            <a:r>
              <a:rPr lang="fr-FR" sz="2800" dirty="0" err="1" smtClean="0"/>
              <a:t>organizational</a:t>
            </a:r>
            <a:r>
              <a:rPr lang="fr-FR" sz="2800" dirty="0" smtClean="0"/>
              <a:t> and </a:t>
            </a:r>
            <a:r>
              <a:rPr lang="fr-FR" sz="2800" dirty="0" err="1" smtClean="0"/>
              <a:t>occupational</a:t>
            </a:r>
            <a:r>
              <a:rPr lang="fr-FR" sz="2800" dirty="0" smtClean="0"/>
              <a:t> </a:t>
            </a:r>
            <a:r>
              <a:rPr lang="fr-FR" sz="2800" dirty="0" err="1" smtClean="0"/>
              <a:t>mobility</a:t>
            </a:r>
            <a:endParaRPr lang="fr-FR" sz="2800" dirty="0" smtClean="0"/>
          </a:p>
          <a:p>
            <a:pPr marL="457200" indent="-457200">
              <a:buFont typeface="Arial" charset="0"/>
              <a:buChar char="•"/>
            </a:pPr>
            <a:r>
              <a:rPr lang="fr-FR" sz="2800" dirty="0" err="1" smtClean="0"/>
              <a:t>Unpredictability</a:t>
            </a:r>
            <a:r>
              <a:rPr lang="fr-FR" sz="2800" dirty="0" smtClean="0"/>
              <a:t> and </a:t>
            </a:r>
            <a:r>
              <a:rPr lang="fr-FR" sz="2800" dirty="0" err="1" smtClean="0"/>
              <a:t>uncertainty</a:t>
            </a:r>
            <a:r>
              <a:rPr lang="fr-FR" sz="2800" dirty="0" smtClean="0"/>
              <a:t> (« </a:t>
            </a:r>
            <a:r>
              <a:rPr lang="fr-FR" sz="2800" dirty="0" err="1" smtClean="0"/>
              <a:t>vocational</a:t>
            </a:r>
            <a:r>
              <a:rPr lang="fr-FR" sz="2800" dirty="0" smtClean="0"/>
              <a:t> chaos »)</a:t>
            </a:r>
          </a:p>
        </p:txBody>
      </p:sp>
    </p:spTree>
    <p:extLst>
      <p:ext uri="{BB962C8B-B14F-4D97-AF65-F5344CB8AC3E}">
        <p14:creationId xmlns:p14="http://schemas.microsoft.com/office/powerpoint/2010/main" val="202741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>
          <a:xfrm>
            <a:off x="582336" y="677437"/>
            <a:ext cx="11012764" cy="732263"/>
          </a:xfr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r>
              <a:rPr lang="fr-FR" sz="3200" dirty="0" err="1" smtClean="0"/>
              <a:t>Contemporary</a:t>
            </a:r>
            <a:r>
              <a:rPr lang="fr-FR" sz="3200" dirty="0" smtClean="0"/>
              <a:t> </a:t>
            </a:r>
            <a:r>
              <a:rPr lang="fr-FR" sz="3200" dirty="0" err="1" smtClean="0"/>
              <a:t>career</a:t>
            </a:r>
            <a:r>
              <a:rPr lang="fr-FR" sz="3200" dirty="0" smtClean="0"/>
              <a:t> configurations </a:t>
            </a:r>
            <a:endParaRPr lang="fr-FR" sz="3200" dirty="0"/>
          </a:p>
        </p:txBody>
      </p:sp>
      <p:sp>
        <p:nvSpPr>
          <p:cNvPr id="2" name="ZoneTexte 1"/>
          <p:cNvSpPr txBox="1"/>
          <p:nvPr/>
        </p:nvSpPr>
        <p:spPr>
          <a:xfrm>
            <a:off x="582336" y="1739900"/>
            <a:ext cx="11012764" cy="21852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 err="1" smtClean="0">
                <a:solidFill>
                  <a:schemeClr val="accent5"/>
                </a:solidFill>
              </a:rPr>
              <a:t>Career</a:t>
            </a:r>
            <a:endParaRPr lang="fr-FR" sz="2800" dirty="0">
              <a:solidFill>
                <a:schemeClr val="accent5"/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fr-FR" sz="2800" dirty="0" err="1" smtClean="0"/>
              <a:t>Unfolding</a:t>
            </a:r>
            <a:r>
              <a:rPr lang="fr-FR" sz="2800" dirty="0" smtClean="0"/>
              <a:t> </a:t>
            </a:r>
            <a:r>
              <a:rPr lang="fr-FR" sz="2800" dirty="0" err="1"/>
              <a:t>sequence</a:t>
            </a:r>
            <a:r>
              <a:rPr lang="fr-FR" sz="2800" dirty="0"/>
              <a:t> of a </a:t>
            </a:r>
            <a:r>
              <a:rPr lang="fr-FR" sz="2800" dirty="0" err="1"/>
              <a:t>person’s</a:t>
            </a:r>
            <a:r>
              <a:rPr lang="fr-FR" sz="2800" dirty="0"/>
              <a:t> </a:t>
            </a:r>
            <a:r>
              <a:rPr lang="fr-FR" sz="2800" dirty="0" err="1"/>
              <a:t>work</a:t>
            </a:r>
            <a:r>
              <a:rPr lang="fr-FR" sz="2800" dirty="0"/>
              <a:t> </a:t>
            </a:r>
            <a:r>
              <a:rPr lang="fr-FR" sz="2800" dirty="0" err="1"/>
              <a:t>experiences</a:t>
            </a:r>
            <a:r>
              <a:rPr lang="fr-FR" sz="2800" dirty="0"/>
              <a:t> over </a:t>
            </a:r>
            <a:r>
              <a:rPr lang="fr-FR" sz="2800" dirty="0" smtClean="0"/>
              <a:t>time </a:t>
            </a:r>
            <a:r>
              <a:rPr lang="fr-FR" sz="2400" dirty="0" smtClean="0"/>
              <a:t>(Arthur</a:t>
            </a:r>
            <a:r>
              <a:rPr lang="fr-FR" sz="2400" dirty="0"/>
              <a:t>, Hall, &amp; Lawrence, 1989</a:t>
            </a:r>
            <a:r>
              <a:rPr lang="fr-FR" sz="2400" dirty="0" smtClean="0"/>
              <a:t>)</a:t>
            </a:r>
            <a:endParaRPr lang="fr-FR" sz="2800" dirty="0" smtClean="0"/>
          </a:p>
          <a:p>
            <a:pPr marL="342900" indent="-342900">
              <a:buFont typeface="Arial" charset="0"/>
              <a:buChar char="•"/>
            </a:pPr>
            <a:r>
              <a:rPr lang="fr-FR" sz="2800" dirty="0" err="1" smtClean="0"/>
              <a:t>Process</a:t>
            </a:r>
            <a:r>
              <a:rPr lang="fr-FR" sz="2800" dirty="0" smtClean="0"/>
              <a:t> </a:t>
            </a:r>
            <a:r>
              <a:rPr lang="fr-FR" sz="2800" dirty="0"/>
              <a:t>of </a:t>
            </a:r>
            <a:r>
              <a:rPr lang="fr-FR" sz="2800" dirty="0" err="1"/>
              <a:t>development</a:t>
            </a:r>
            <a:r>
              <a:rPr lang="fr-FR" sz="2800" dirty="0"/>
              <a:t> of the </a:t>
            </a:r>
            <a:r>
              <a:rPr lang="fr-FR" sz="2800" dirty="0" err="1"/>
              <a:t>employee</a:t>
            </a:r>
            <a:r>
              <a:rPr lang="fr-FR" sz="2800" dirty="0"/>
              <a:t> </a:t>
            </a:r>
            <a:r>
              <a:rPr lang="fr-FR" sz="2800" dirty="0" err="1"/>
              <a:t>along</a:t>
            </a:r>
            <a:r>
              <a:rPr lang="fr-FR" sz="2800" dirty="0"/>
              <a:t> a </a:t>
            </a:r>
            <a:r>
              <a:rPr lang="fr-FR" sz="2800" dirty="0" err="1"/>
              <a:t>path</a:t>
            </a:r>
            <a:r>
              <a:rPr lang="fr-FR" sz="2800" dirty="0"/>
              <a:t> of </a:t>
            </a:r>
            <a:r>
              <a:rPr lang="fr-FR" sz="2800" dirty="0" err="1"/>
              <a:t>experience</a:t>
            </a:r>
            <a:r>
              <a:rPr lang="fr-FR" sz="2800" dirty="0"/>
              <a:t> and jobs in one or more </a:t>
            </a:r>
            <a:r>
              <a:rPr lang="fr-FR" sz="2800" dirty="0" err="1" smtClean="0"/>
              <a:t>organizations</a:t>
            </a:r>
            <a:r>
              <a:rPr lang="fr-FR" sz="2800" dirty="0" smtClean="0"/>
              <a:t> </a:t>
            </a:r>
            <a:r>
              <a:rPr lang="fr-FR" sz="2400" dirty="0"/>
              <a:t>(Baruch &amp; </a:t>
            </a:r>
            <a:r>
              <a:rPr lang="fr-FR" sz="2400" dirty="0" err="1"/>
              <a:t>Rosenstein</a:t>
            </a:r>
            <a:r>
              <a:rPr lang="fr-FR" sz="2400" dirty="0"/>
              <a:t>, 1992)</a:t>
            </a:r>
            <a:r>
              <a:rPr lang="fr-FR" sz="2800" dirty="0"/>
              <a:t>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744636" y="4140200"/>
            <a:ext cx="472626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err="1" smtClean="0">
                <a:solidFill>
                  <a:schemeClr val="accent5"/>
                </a:solidFill>
              </a:rPr>
              <a:t>Contemporary</a:t>
            </a:r>
            <a:r>
              <a:rPr lang="fr-FR" sz="2400" dirty="0" smtClean="0">
                <a:solidFill>
                  <a:schemeClr val="accent5"/>
                </a:solidFill>
              </a:rPr>
              <a:t> </a:t>
            </a:r>
            <a:r>
              <a:rPr lang="fr-FR" sz="2400" dirty="0" err="1" smtClean="0">
                <a:solidFill>
                  <a:schemeClr val="accent5"/>
                </a:solidFill>
              </a:rPr>
              <a:t>career</a:t>
            </a:r>
            <a:r>
              <a:rPr lang="fr-FR" sz="2400" dirty="0" smtClean="0">
                <a:solidFill>
                  <a:schemeClr val="accent5"/>
                </a:solidFill>
              </a:rPr>
              <a:t> configurations</a:t>
            </a:r>
            <a:endParaRPr lang="fr-FR" sz="2400" dirty="0">
              <a:solidFill>
                <a:schemeClr val="accent5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82336" y="4859973"/>
            <a:ext cx="162746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err="1" smtClean="0"/>
              <a:t>Traditional</a:t>
            </a:r>
            <a:endParaRPr lang="fr-FR" sz="2400" dirty="0"/>
          </a:p>
        </p:txBody>
      </p:sp>
      <p:sp>
        <p:nvSpPr>
          <p:cNvPr id="7" name="ZoneTexte 6"/>
          <p:cNvSpPr txBox="1"/>
          <p:nvPr/>
        </p:nvSpPr>
        <p:spPr>
          <a:xfrm>
            <a:off x="1812372" y="5859127"/>
            <a:ext cx="193226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smtClean="0"/>
              <a:t>Boundaryless</a:t>
            </a:r>
            <a:endParaRPr lang="fr-FR"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8049936" y="5859127"/>
            <a:ext cx="162746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err="1" smtClean="0"/>
              <a:t>Protean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9967636" y="4859970"/>
            <a:ext cx="162746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Intelligent</a:t>
            </a:r>
            <a:endParaRPr lang="fr-FR" sz="2400" dirty="0"/>
          </a:p>
        </p:txBody>
      </p:sp>
      <p:sp>
        <p:nvSpPr>
          <p:cNvPr id="10" name="ZoneTexte 9"/>
          <p:cNvSpPr txBox="1"/>
          <p:nvPr/>
        </p:nvSpPr>
        <p:spPr>
          <a:xfrm>
            <a:off x="3505200" y="4859972"/>
            <a:ext cx="2058332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Post-</a:t>
            </a:r>
            <a:r>
              <a:rPr lang="fr-FR" sz="2400" dirty="0" err="1" smtClean="0"/>
              <a:t>corporate</a:t>
            </a:r>
            <a:endParaRPr lang="fr-FR" sz="2400" dirty="0"/>
          </a:p>
        </p:txBody>
      </p:sp>
      <p:sp>
        <p:nvSpPr>
          <p:cNvPr id="11" name="ZoneTexte 10"/>
          <p:cNvSpPr txBox="1"/>
          <p:nvPr/>
        </p:nvSpPr>
        <p:spPr>
          <a:xfrm>
            <a:off x="6613904" y="4859970"/>
            <a:ext cx="2414398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Multi-</a:t>
            </a:r>
            <a:r>
              <a:rPr lang="fr-FR" sz="2400" dirty="0" err="1" smtClean="0"/>
              <a:t>directional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51098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318811" y="2181942"/>
            <a:ext cx="11539814" cy="13849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800" dirty="0" smtClean="0"/>
              <a:t>Method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2800" dirty="0" smtClean="0"/>
              <a:t>N = 392, 235 </a:t>
            </a:r>
            <a:r>
              <a:rPr lang="fr-FR" sz="2800" dirty="0" err="1" smtClean="0"/>
              <a:t>women</a:t>
            </a:r>
            <a:r>
              <a:rPr lang="fr-FR" sz="2800" dirty="0" smtClean="0"/>
              <a:t>, </a:t>
            </a:r>
            <a:r>
              <a:rPr lang="fr-FR" sz="2800" dirty="0" err="1" smtClean="0"/>
              <a:t>age</a:t>
            </a:r>
            <a:r>
              <a:rPr lang="fr-FR" sz="2800" dirty="0" smtClean="0"/>
              <a:t> : M=38,7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2800" dirty="0" err="1" smtClean="0"/>
              <a:t>Sociodemographic</a:t>
            </a:r>
            <a:r>
              <a:rPr lang="fr-FR" sz="2800" dirty="0" smtClean="0"/>
              <a:t> questions + home made </a:t>
            </a:r>
            <a:r>
              <a:rPr lang="fr-FR" sz="2800" dirty="0" err="1" smtClean="0"/>
              <a:t>career</a:t>
            </a:r>
            <a:r>
              <a:rPr lang="fr-FR" sz="2800" dirty="0" smtClean="0"/>
              <a:t> </a:t>
            </a:r>
            <a:r>
              <a:rPr lang="fr-FR" sz="2800" dirty="0" err="1" smtClean="0"/>
              <a:t>path</a:t>
            </a:r>
            <a:r>
              <a:rPr lang="fr-FR" sz="2800" dirty="0" smtClean="0"/>
              <a:t> questionnaire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318811" y="4602726"/>
            <a:ext cx="11539814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2800" dirty="0" err="1"/>
              <a:t>S</a:t>
            </a:r>
            <a:r>
              <a:rPr lang="fr-FR" sz="2800" dirty="0" err="1" smtClean="0"/>
              <a:t>tatistical</a:t>
            </a:r>
            <a:r>
              <a:rPr lang="fr-FR" sz="2800" dirty="0" smtClean="0"/>
              <a:t> </a:t>
            </a:r>
            <a:r>
              <a:rPr lang="fr-FR" sz="2800" dirty="0" err="1" smtClean="0"/>
              <a:t>tools</a:t>
            </a:r>
            <a:endParaRPr lang="fr-FR" sz="2800" dirty="0"/>
          </a:p>
          <a:p>
            <a:pPr lvl="1"/>
            <a:r>
              <a:rPr lang="fr-FR" sz="2800" dirty="0" err="1" smtClean="0"/>
              <a:t>Clustering</a:t>
            </a:r>
            <a:r>
              <a:rPr lang="fr-FR" sz="2800" dirty="0" smtClean="0"/>
              <a:t> : </a:t>
            </a:r>
            <a:r>
              <a:rPr lang="fr-FR" sz="2800" dirty="0"/>
              <a:t>W</a:t>
            </a:r>
            <a:r>
              <a:rPr lang="fr-FR" sz="2800" dirty="0" smtClean="0"/>
              <a:t>ard </a:t>
            </a:r>
            <a:r>
              <a:rPr lang="fr-FR" sz="2800" dirty="0" err="1" smtClean="0"/>
              <a:t>method</a:t>
            </a:r>
            <a:r>
              <a:rPr lang="fr-FR" sz="2800" dirty="0" smtClean="0"/>
              <a:t> </a:t>
            </a:r>
            <a:r>
              <a:rPr lang="fr-FR" sz="2800" dirty="0" err="1" smtClean="0"/>
              <a:t>using</a:t>
            </a:r>
            <a:r>
              <a:rPr lang="fr-FR" sz="2800" dirty="0" smtClean="0"/>
              <a:t> </a:t>
            </a:r>
            <a:r>
              <a:rPr lang="fr-FR" sz="2800" dirty="0" err="1" smtClean="0"/>
              <a:t>hierarchical</a:t>
            </a:r>
            <a:r>
              <a:rPr lang="fr-FR" sz="2800" dirty="0" smtClean="0"/>
              <a:t> </a:t>
            </a:r>
            <a:r>
              <a:rPr lang="fr-FR" sz="2800" dirty="0" err="1" smtClean="0"/>
              <a:t>ascending</a:t>
            </a:r>
            <a:r>
              <a:rPr lang="fr-FR" sz="2800" dirty="0" smtClean="0"/>
              <a:t> classification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582336" y="677437"/>
            <a:ext cx="11012764" cy="732263"/>
          </a:xfrm>
          <a:prstGeom prst="rect">
            <a:avLst/>
          </a:prstGeo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 err="1" smtClean="0"/>
              <a:t>Career</a:t>
            </a:r>
            <a:r>
              <a:rPr lang="fr-FR" sz="3200" dirty="0" smtClean="0"/>
              <a:t> configurations : illustration </a:t>
            </a:r>
            <a:r>
              <a:rPr lang="fr-FR" sz="3200" dirty="0" err="1" smtClean="0"/>
              <a:t>from</a:t>
            </a:r>
            <a:r>
              <a:rPr lang="fr-FR" sz="3200" dirty="0" smtClean="0"/>
              <a:t> a </a:t>
            </a:r>
            <a:r>
              <a:rPr lang="fr-FR" sz="3200" dirty="0" err="1" smtClean="0"/>
              <a:t>belgian</a:t>
            </a:r>
            <a:r>
              <a:rPr lang="fr-FR" sz="3200" dirty="0" smtClean="0"/>
              <a:t> </a:t>
            </a:r>
            <a:r>
              <a:rPr lang="fr-FR" sz="3200" dirty="0" err="1" smtClean="0"/>
              <a:t>sample</a:t>
            </a:r>
            <a:endParaRPr lang="fr-FR" sz="3200" dirty="0"/>
          </a:p>
        </p:txBody>
      </p:sp>
      <p:sp>
        <p:nvSpPr>
          <p:cNvPr id="7" name="ZoneTexte 6"/>
          <p:cNvSpPr txBox="1"/>
          <p:nvPr/>
        </p:nvSpPr>
        <p:spPr>
          <a:xfrm>
            <a:off x="8042983" y="1464228"/>
            <a:ext cx="356668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 smtClean="0"/>
              <a:t>Dangoisse</a:t>
            </a:r>
            <a:r>
              <a:rPr lang="fr-FR" dirty="0" smtClean="0"/>
              <a:t>, Parmentier &amp; Nils (2017)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567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337860" y="2172609"/>
            <a:ext cx="11718151" cy="3847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fr-FR" sz="2800" dirty="0" err="1" smtClean="0"/>
              <a:t>Results</a:t>
            </a:r>
            <a:endParaRPr lang="fr-FR" sz="2800" dirty="0" smtClean="0"/>
          </a:p>
          <a:p>
            <a:pPr lvl="1"/>
            <a:r>
              <a:rPr lang="fr-FR" sz="2800" dirty="0" smtClean="0"/>
              <a:t>Six </a:t>
            </a:r>
            <a:r>
              <a:rPr lang="fr-FR" sz="2800" dirty="0" err="1" smtClean="0"/>
              <a:t>career</a:t>
            </a:r>
            <a:r>
              <a:rPr lang="fr-FR" sz="2800" dirty="0" smtClean="0"/>
              <a:t> </a:t>
            </a:r>
            <a:r>
              <a:rPr lang="fr-FR" sz="2800" dirty="0" err="1" smtClean="0"/>
              <a:t>path</a:t>
            </a:r>
            <a:r>
              <a:rPr lang="fr-FR" sz="2800" dirty="0" smtClean="0"/>
              <a:t> </a:t>
            </a:r>
            <a:r>
              <a:rPr lang="fr-FR" sz="2800" dirty="0" err="1" smtClean="0"/>
              <a:t>emerge</a:t>
            </a:r>
            <a:r>
              <a:rPr lang="fr-FR" sz="2800" dirty="0" smtClean="0"/>
              <a:t> </a:t>
            </a:r>
            <a:r>
              <a:rPr lang="fr-FR" sz="2800" dirty="0" err="1" smtClean="0"/>
              <a:t>from</a:t>
            </a:r>
            <a:r>
              <a:rPr lang="fr-FR" sz="2800" dirty="0" smtClean="0"/>
              <a:t> cluster </a:t>
            </a:r>
            <a:r>
              <a:rPr lang="fr-FR" sz="2800" dirty="0" err="1" smtClean="0"/>
              <a:t>analysis</a:t>
            </a:r>
            <a:endParaRPr lang="fr-FR" sz="2800" dirty="0" smtClean="0"/>
          </a:p>
          <a:p>
            <a:pPr marL="1428750" lvl="2" indent="-514350">
              <a:buFont typeface="+mj-lt"/>
              <a:buAutoNum type="arabicPeriod"/>
            </a:pPr>
            <a:r>
              <a:rPr lang="fr-FR" sz="2800" dirty="0" err="1" smtClean="0"/>
              <a:t>Fixed</a:t>
            </a:r>
            <a:r>
              <a:rPr lang="fr-FR" sz="2800" dirty="0" smtClean="0"/>
              <a:t> </a:t>
            </a:r>
            <a:r>
              <a:rPr lang="fr-FR" sz="2800" dirty="0" err="1" smtClean="0"/>
              <a:t>term</a:t>
            </a:r>
            <a:r>
              <a:rPr lang="fr-FR" sz="2800" dirty="0" smtClean="0"/>
              <a:t> </a:t>
            </a:r>
            <a:r>
              <a:rPr lang="fr-FR" sz="2800" dirty="0" err="1" smtClean="0"/>
              <a:t>contracts</a:t>
            </a:r>
            <a:r>
              <a:rPr lang="fr-FR" sz="2800" dirty="0" smtClean="0"/>
              <a:t> </a:t>
            </a:r>
            <a:r>
              <a:rPr lang="fr-FR" sz="2800" dirty="0" err="1" smtClean="0"/>
              <a:t>with</a:t>
            </a:r>
            <a:r>
              <a:rPr lang="fr-FR" sz="2800" dirty="0" smtClean="0"/>
              <a:t> </a:t>
            </a:r>
            <a:r>
              <a:rPr lang="fr-FR" sz="2800" dirty="0" err="1" smtClean="0"/>
              <a:t>low</a:t>
            </a:r>
            <a:r>
              <a:rPr lang="fr-FR" sz="2800" dirty="0" smtClean="0"/>
              <a:t> </a:t>
            </a:r>
            <a:r>
              <a:rPr lang="fr-FR" sz="2800" dirty="0" err="1" smtClean="0"/>
              <a:t>mobility</a:t>
            </a:r>
            <a:r>
              <a:rPr lang="fr-FR" sz="2800" dirty="0" smtClean="0"/>
              <a:t> (N = 32)</a:t>
            </a:r>
            <a:r>
              <a:rPr lang="fr-FR" sz="2800" baseline="30000" dirty="0" smtClean="0">
                <a:solidFill>
                  <a:srgbClr val="FF0000"/>
                </a:solidFill>
              </a:rPr>
              <a:t>a</a:t>
            </a:r>
            <a:endParaRPr lang="fr-FR" sz="2800" dirty="0" smtClean="0">
              <a:solidFill>
                <a:srgbClr val="FF0000"/>
              </a:solidFill>
            </a:endParaRPr>
          </a:p>
          <a:p>
            <a:pPr marL="1428750" lvl="2" indent="-514350">
              <a:buFont typeface="+mj-lt"/>
              <a:buAutoNum type="arabicPeriod"/>
            </a:pPr>
            <a:r>
              <a:rPr lang="fr-FR" sz="2800" dirty="0" smtClean="0"/>
              <a:t>Permanent </a:t>
            </a:r>
            <a:r>
              <a:rPr lang="fr-FR" sz="2800" dirty="0" err="1" smtClean="0"/>
              <a:t>contract</a:t>
            </a:r>
            <a:r>
              <a:rPr lang="fr-FR" sz="2800" dirty="0" smtClean="0"/>
              <a:t> </a:t>
            </a:r>
            <a:r>
              <a:rPr lang="fr-FR" sz="2800" dirty="0" err="1" smtClean="0"/>
              <a:t>with</a:t>
            </a:r>
            <a:r>
              <a:rPr lang="fr-FR" sz="2800" dirty="0" smtClean="0"/>
              <a:t> high </a:t>
            </a:r>
            <a:r>
              <a:rPr lang="fr-FR" sz="2800" dirty="0" err="1" smtClean="0"/>
              <a:t>mobility</a:t>
            </a:r>
            <a:r>
              <a:rPr lang="fr-FR" sz="2800" dirty="0" smtClean="0"/>
              <a:t> (N = 95)</a:t>
            </a:r>
            <a:r>
              <a:rPr lang="fr-FR" sz="2800" baseline="30000" dirty="0" smtClean="0">
                <a:solidFill>
                  <a:srgbClr val="FF0000"/>
                </a:solidFill>
              </a:rPr>
              <a:t>b</a:t>
            </a:r>
            <a:endParaRPr lang="fr-FR" sz="2800" dirty="0" smtClean="0">
              <a:solidFill>
                <a:srgbClr val="FF0000"/>
              </a:solidFill>
            </a:endParaRPr>
          </a:p>
          <a:p>
            <a:pPr marL="1428750" lvl="2" indent="-514350">
              <a:buFont typeface="+mj-lt"/>
              <a:buAutoNum type="arabicPeriod"/>
            </a:pPr>
            <a:r>
              <a:rPr lang="fr-FR" sz="2800" dirty="0" smtClean="0"/>
              <a:t>Permanent </a:t>
            </a:r>
            <a:r>
              <a:rPr lang="fr-FR" sz="2800" dirty="0" err="1" smtClean="0"/>
              <a:t>contract</a:t>
            </a:r>
            <a:r>
              <a:rPr lang="fr-FR" sz="2800" dirty="0" smtClean="0"/>
              <a:t> </a:t>
            </a:r>
            <a:r>
              <a:rPr lang="fr-FR" sz="2800" dirty="0" err="1" smtClean="0"/>
              <a:t>with</a:t>
            </a:r>
            <a:r>
              <a:rPr lang="fr-FR" sz="2800" dirty="0" smtClean="0"/>
              <a:t> </a:t>
            </a:r>
            <a:r>
              <a:rPr lang="fr-FR" sz="2800" dirty="0" err="1" smtClean="0"/>
              <a:t>low</a:t>
            </a:r>
            <a:r>
              <a:rPr lang="fr-FR" sz="2800" dirty="0" smtClean="0"/>
              <a:t> </a:t>
            </a:r>
            <a:r>
              <a:rPr lang="fr-FR" sz="2800" dirty="0" err="1" smtClean="0"/>
              <a:t>mobility</a:t>
            </a:r>
            <a:r>
              <a:rPr lang="fr-FR" sz="2800" dirty="0" smtClean="0"/>
              <a:t> (N = 83)</a:t>
            </a:r>
            <a:r>
              <a:rPr lang="fr-FR" sz="2800" baseline="30000" dirty="0">
                <a:solidFill>
                  <a:srgbClr val="FF0000"/>
                </a:solidFill>
              </a:rPr>
              <a:t> </a:t>
            </a:r>
            <a:r>
              <a:rPr lang="fr-FR" sz="2800" baseline="30000" dirty="0" smtClean="0">
                <a:solidFill>
                  <a:srgbClr val="FF0000"/>
                </a:solidFill>
              </a:rPr>
              <a:t>a</a:t>
            </a:r>
            <a:endParaRPr lang="fr-FR" sz="2800" dirty="0" smtClean="0">
              <a:solidFill>
                <a:srgbClr val="FF0000"/>
              </a:solidFill>
            </a:endParaRPr>
          </a:p>
          <a:p>
            <a:pPr marL="1428750" lvl="2" indent="-514350">
              <a:buFont typeface="+mj-lt"/>
              <a:buAutoNum type="arabicPeriod"/>
            </a:pPr>
            <a:r>
              <a:rPr lang="fr-FR" sz="2800" dirty="0" smtClean="0"/>
              <a:t>High job/ no job transitions (N = 33)</a:t>
            </a:r>
            <a:r>
              <a:rPr lang="fr-FR" sz="2800" baseline="30000" dirty="0">
                <a:solidFill>
                  <a:srgbClr val="FF0000"/>
                </a:solidFill>
              </a:rPr>
              <a:t> c</a:t>
            </a:r>
            <a:endParaRPr lang="fr-FR" sz="2800" dirty="0" smtClean="0">
              <a:solidFill>
                <a:srgbClr val="FF0000"/>
              </a:solidFill>
            </a:endParaRPr>
          </a:p>
          <a:p>
            <a:pPr marL="1428750" lvl="2" indent="-514350">
              <a:buFont typeface="+mj-lt"/>
              <a:buAutoNum type="arabicPeriod"/>
            </a:pPr>
            <a:r>
              <a:rPr lang="fr-FR" sz="2800" dirty="0" err="1" smtClean="0"/>
              <a:t>Fixed</a:t>
            </a:r>
            <a:r>
              <a:rPr lang="fr-FR" sz="2800" dirty="0" smtClean="0"/>
              <a:t> </a:t>
            </a:r>
            <a:r>
              <a:rPr lang="fr-FR" sz="2800" dirty="0" err="1" smtClean="0"/>
              <a:t>term</a:t>
            </a:r>
            <a:r>
              <a:rPr lang="fr-FR" sz="2800" dirty="0" smtClean="0"/>
              <a:t> </a:t>
            </a:r>
            <a:r>
              <a:rPr lang="fr-FR" sz="2800" dirty="0" err="1" smtClean="0"/>
              <a:t>contracts</a:t>
            </a:r>
            <a:r>
              <a:rPr lang="fr-FR" sz="2800" dirty="0" smtClean="0"/>
              <a:t> </a:t>
            </a:r>
            <a:r>
              <a:rPr lang="fr-FR" sz="2800" dirty="0" err="1" smtClean="0"/>
              <a:t>with</a:t>
            </a:r>
            <a:r>
              <a:rPr lang="fr-FR" sz="2800" dirty="0" smtClean="0"/>
              <a:t> high </a:t>
            </a:r>
            <a:r>
              <a:rPr lang="fr-FR" sz="2800" dirty="0" err="1" smtClean="0"/>
              <a:t>mobility</a:t>
            </a:r>
            <a:r>
              <a:rPr lang="fr-FR" sz="2800" dirty="0" smtClean="0"/>
              <a:t> (N = 92)</a:t>
            </a:r>
            <a:r>
              <a:rPr lang="fr-FR" sz="2800" baseline="30000" dirty="0">
                <a:solidFill>
                  <a:srgbClr val="FF0000"/>
                </a:solidFill>
              </a:rPr>
              <a:t> </a:t>
            </a:r>
            <a:r>
              <a:rPr lang="fr-FR" sz="2800" baseline="30000" dirty="0" smtClean="0">
                <a:solidFill>
                  <a:srgbClr val="FF0000"/>
                </a:solidFill>
              </a:rPr>
              <a:t>a, b</a:t>
            </a:r>
            <a:endParaRPr lang="fr-FR" sz="2800" dirty="0" smtClean="0">
              <a:solidFill>
                <a:srgbClr val="FF0000"/>
              </a:solidFill>
            </a:endParaRPr>
          </a:p>
          <a:p>
            <a:pPr marL="1428750" lvl="2" indent="-514350">
              <a:buFont typeface="+mj-lt"/>
              <a:buAutoNum type="arabicPeriod"/>
            </a:pPr>
            <a:r>
              <a:rPr lang="fr-FR" sz="2800" dirty="0" err="1" smtClean="0"/>
              <a:t>Other</a:t>
            </a:r>
            <a:r>
              <a:rPr lang="fr-FR" sz="2800" dirty="0" smtClean="0"/>
              <a:t> types of </a:t>
            </a:r>
            <a:r>
              <a:rPr lang="fr-FR" sz="2800" dirty="0" err="1" smtClean="0"/>
              <a:t>workers</a:t>
            </a:r>
            <a:r>
              <a:rPr lang="fr-FR" sz="2800" dirty="0" smtClean="0"/>
              <a:t> </a:t>
            </a:r>
            <a:r>
              <a:rPr lang="fr-FR" sz="2800" dirty="0" err="1" smtClean="0"/>
              <a:t>with</a:t>
            </a:r>
            <a:r>
              <a:rPr lang="fr-FR" sz="2800" dirty="0" smtClean="0"/>
              <a:t> </a:t>
            </a:r>
            <a:r>
              <a:rPr lang="fr-FR" sz="2800" dirty="0" err="1" smtClean="0"/>
              <a:t>low</a:t>
            </a:r>
            <a:r>
              <a:rPr lang="fr-FR" sz="2800" dirty="0" smtClean="0"/>
              <a:t> </a:t>
            </a:r>
            <a:r>
              <a:rPr lang="fr-FR" sz="2800" dirty="0" err="1" smtClean="0"/>
              <a:t>mobility</a:t>
            </a:r>
            <a:r>
              <a:rPr lang="fr-FR" sz="2800" dirty="0" smtClean="0"/>
              <a:t> (N = 57)</a:t>
            </a:r>
            <a:r>
              <a:rPr lang="fr-FR" sz="2000" baseline="30000" dirty="0">
                <a:solidFill>
                  <a:srgbClr val="FF0000"/>
                </a:solidFill>
              </a:rPr>
              <a:t> </a:t>
            </a:r>
            <a:r>
              <a:rPr lang="fr-FR" sz="2800" baseline="30000" dirty="0" smtClean="0">
                <a:solidFill>
                  <a:srgbClr val="FF0000"/>
                </a:solidFill>
              </a:rPr>
              <a:t>a</a:t>
            </a:r>
            <a:endParaRPr lang="fr-FR" sz="2800" dirty="0" smtClean="0"/>
          </a:p>
          <a:p>
            <a:pPr marL="457200" indent="-457200">
              <a:buFont typeface="+mj-lt"/>
              <a:buAutoNum type="arabicPeriod" startAt="3"/>
            </a:pPr>
            <a:endParaRPr lang="fr-FR" sz="2000" dirty="0"/>
          </a:p>
        </p:txBody>
      </p:sp>
      <p:sp>
        <p:nvSpPr>
          <p:cNvPr id="5" name="ZoneTexte 4"/>
          <p:cNvSpPr txBox="1"/>
          <p:nvPr/>
        </p:nvSpPr>
        <p:spPr>
          <a:xfrm>
            <a:off x="8042983" y="1464228"/>
            <a:ext cx="356668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 smtClean="0"/>
              <a:t>Dangoisse</a:t>
            </a:r>
            <a:r>
              <a:rPr lang="fr-FR" dirty="0" smtClean="0"/>
              <a:t>, Parmentier &amp; Nils (2017)</a:t>
            </a:r>
            <a:endParaRPr lang="fr-FR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582336" y="677437"/>
            <a:ext cx="11012764" cy="732263"/>
          </a:xfrm>
          <a:prstGeom prst="rect">
            <a:avLst/>
          </a:prstGeo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 err="1" smtClean="0"/>
              <a:t>Career</a:t>
            </a:r>
            <a:r>
              <a:rPr lang="fr-FR" sz="3200" dirty="0" smtClean="0"/>
              <a:t> configurations : illustration </a:t>
            </a:r>
            <a:r>
              <a:rPr lang="fr-FR" sz="3200" dirty="0" err="1" smtClean="0"/>
              <a:t>from</a:t>
            </a:r>
            <a:r>
              <a:rPr lang="fr-FR" sz="3200" dirty="0" smtClean="0"/>
              <a:t> a </a:t>
            </a:r>
            <a:r>
              <a:rPr lang="fr-FR" sz="3200" dirty="0" err="1" smtClean="0"/>
              <a:t>belgian</a:t>
            </a:r>
            <a:r>
              <a:rPr lang="fr-FR" sz="3200" dirty="0" smtClean="0"/>
              <a:t> </a:t>
            </a:r>
            <a:r>
              <a:rPr lang="fr-FR" sz="3200" dirty="0" err="1" smtClean="0"/>
              <a:t>sample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24171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18811" y="2559260"/>
            <a:ext cx="11539814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fr-FR" sz="2800" dirty="0" smtClean="0"/>
              <a:t>Conclusion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2800" dirty="0" err="1"/>
              <a:t>P</a:t>
            </a:r>
            <a:r>
              <a:rPr lang="fr-FR" sz="2800" dirty="0" err="1" smtClean="0"/>
              <a:t>resence</a:t>
            </a:r>
            <a:r>
              <a:rPr lang="fr-FR" sz="2800" dirty="0" smtClean="0"/>
              <a:t> of </a:t>
            </a:r>
            <a:r>
              <a:rPr lang="fr-FR" sz="2800" dirty="0" err="1" smtClean="0"/>
              <a:t>both</a:t>
            </a:r>
            <a:r>
              <a:rPr lang="fr-FR" sz="2800" dirty="0" smtClean="0"/>
              <a:t> </a:t>
            </a:r>
            <a:r>
              <a:rPr lang="fr-FR" sz="2800" dirty="0" err="1" smtClean="0"/>
              <a:t>traditional</a:t>
            </a:r>
            <a:r>
              <a:rPr lang="fr-FR" sz="2800" dirty="0" smtClean="0"/>
              <a:t> </a:t>
            </a:r>
            <a:r>
              <a:rPr lang="fr-FR" sz="2800" dirty="0" err="1" smtClean="0"/>
              <a:t>career</a:t>
            </a:r>
            <a:r>
              <a:rPr lang="fr-FR" sz="2800" dirty="0" smtClean="0"/>
              <a:t> </a:t>
            </a:r>
            <a:r>
              <a:rPr lang="fr-FR" sz="2800" dirty="0" err="1" smtClean="0"/>
              <a:t>paths</a:t>
            </a:r>
            <a:r>
              <a:rPr lang="fr-FR" sz="2800" dirty="0" smtClean="0"/>
              <a:t> (permanent </a:t>
            </a:r>
            <a:r>
              <a:rPr lang="fr-FR" sz="2800" dirty="0" err="1" smtClean="0"/>
              <a:t>contract</a:t>
            </a:r>
            <a:r>
              <a:rPr lang="fr-FR" sz="2800" dirty="0" smtClean="0"/>
              <a:t> and/or </a:t>
            </a:r>
            <a:r>
              <a:rPr lang="fr-FR" sz="2800" dirty="0" err="1" smtClean="0"/>
              <a:t>low</a:t>
            </a:r>
            <a:r>
              <a:rPr lang="fr-FR" sz="2800" dirty="0" smtClean="0"/>
              <a:t> </a:t>
            </a:r>
            <a:r>
              <a:rPr lang="fr-FR" sz="2800" dirty="0" err="1" smtClean="0"/>
              <a:t>mobility</a:t>
            </a:r>
            <a:r>
              <a:rPr lang="fr-FR" sz="2800" dirty="0" smtClean="0"/>
              <a:t>) and </a:t>
            </a:r>
            <a:r>
              <a:rPr lang="fr-FR" sz="2800" dirty="0" err="1" smtClean="0"/>
              <a:t>other</a:t>
            </a:r>
            <a:r>
              <a:rPr lang="fr-FR" sz="2800" dirty="0" smtClean="0"/>
              <a:t>, </a:t>
            </a:r>
            <a:r>
              <a:rPr lang="fr-FR" sz="2800" dirty="0" err="1" smtClean="0"/>
              <a:t>less</a:t>
            </a:r>
            <a:r>
              <a:rPr lang="fr-FR" sz="2800" dirty="0" smtClean="0"/>
              <a:t> stable, configurations 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2800" dirty="0" smtClean="0"/>
              <a:t>Association of </a:t>
            </a:r>
            <a:r>
              <a:rPr lang="fr-FR" sz="2800" dirty="0" err="1" smtClean="0"/>
              <a:t>educational</a:t>
            </a:r>
            <a:r>
              <a:rPr lang="fr-FR" sz="2800" dirty="0" smtClean="0"/>
              <a:t> background </a:t>
            </a:r>
            <a:r>
              <a:rPr lang="fr-FR" sz="2800" dirty="0" err="1" smtClean="0"/>
              <a:t>with</a:t>
            </a:r>
            <a:r>
              <a:rPr lang="fr-FR" sz="2800" dirty="0" smtClean="0"/>
              <a:t> </a:t>
            </a:r>
            <a:r>
              <a:rPr lang="fr-FR" sz="2800" dirty="0" err="1" smtClean="0"/>
              <a:t>career</a:t>
            </a:r>
            <a:r>
              <a:rPr lang="fr-FR" sz="2800" dirty="0" smtClean="0"/>
              <a:t> </a:t>
            </a:r>
            <a:r>
              <a:rPr lang="fr-FR" sz="2800" dirty="0" err="1" smtClean="0"/>
              <a:t>path</a:t>
            </a:r>
            <a:r>
              <a:rPr lang="fr-FR" sz="2800" dirty="0" smtClean="0"/>
              <a:t>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042983" y="1464228"/>
            <a:ext cx="356668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 smtClean="0"/>
              <a:t>Dangoisse</a:t>
            </a:r>
            <a:r>
              <a:rPr lang="fr-FR" dirty="0" smtClean="0"/>
              <a:t>, Parmentier &amp; Nils (2017)</a:t>
            </a:r>
            <a:endParaRPr lang="fr-FR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582336" y="677437"/>
            <a:ext cx="11012764" cy="732263"/>
          </a:xfrm>
          <a:prstGeom prst="rect">
            <a:avLst/>
          </a:prstGeo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 err="1" smtClean="0"/>
              <a:t>Career</a:t>
            </a:r>
            <a:r>
              <a:rPr lang="fr-FR" sz="3200" dirty="0" smtClean="0"/>
              <a:t> configurations : illustration </a:t>
            </a:r>
            <a:r>
              <a:rPr lang="fr-FR" sz="3200" dirty="0" err="1" smtClean="0"/>
              <a:t>from</a:t>
            </a:r>
            <a:r>
              <a:rPr lang="fr-FR" sz="3200" dirty="0" smtClean="0"/>
              <a:t> a </a:t>
            </a:r>
            <a:r>
              <a:rPr lang="fr-FR" sz="3200" dirty="0" err="1" smtClean="0"/>
              <a:t>belgian</a:t>
            </a:r>
            <a:r>
              <a:rPr lang="fr-FR" sz="3200" dirty="0" smtClean="0"/>
              <a:t> </a:t>
            </a:r>
            <a:r>
              <a:rPr lang="fr-FR" sz="3200" dirty="0" err="1" smtClean="0"/>
              <a:t>sample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7735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>
          <a:xfrm>
            <a:off x="582336" y="677437"/>
            <a:ext cx="11012764" cy="732263"/>
          </a:xfr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r>
              <a:rPr lang="fr-FR" sz="3200" dirty="0" err="1" smtClean="0"/>
              <a:t>Individual</a:t>
            </a:r>
            <a:r>
              <a:rPr lang="fr-FR" sz="3200" dirty="0" smtClean="0"/>
              <a:t> implications of the new </a:t>
            </a:r>
            <a:r>
              <a:rPr lang="fr-FR" sz="3200" dirty="0" err="1" smtClean="0"/>
              <a:t>career</a:t>
            </a:r>
            <a:r>
              <a:rPr lang="fr-FR" sz="3200" dirty="0" smtClean="0"/>
              <a:t> </a:t>
            </a:r>
            <a:r>
              <a:rPr lang="fr-FR" sz="3200" dirty="0" err="1" smtClean="0"/>
              <a:t>context</a:t>
            </a:r>
            <a:endParaRPr lang="fr-FR" sz="3200" dirty="0"/>
          </a:p>
        </p:txBody>
      </p:sp>
      <p:sp>
        <p:nvSpPr>
          <p:cNvPr id="2" name="ZoneTexte 1"/>
          <p:cNvSpPr txBox="1"/>
          <p:nvPr/>
        </p:nvSpPr>
        <p:spPr>
          <a:xfrm>
            <a:off x="582336" y="1739900"/>
            <a:ext cx="11012764" cy="35394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 err="1" smtClean="0">
                <a:solidFill>
                  <a:schemeClr val="accent5"/>
                </a:solidFill>
              </a:rPr>
              <a:t>Individuals</a:t>
            </a:r>
            <a:r>
              <a:rPr lang="fr-FR" sz="2800" dirty="0" smtClean="0">
                <a:solidFill>
                  <a:schemeClr val="accent5"/>
                </a:solidFill>
              </a:rPr>
              <a:t> are </a:t>
            </a:r>
            <a:r>
              <a:rPr lang="fr-FR" sz="2800" dirty="0" err="1" smtClean="0">
                <a:solidFill>
                  <a:schemeClr val="accent5"/>
                </a:solidFill>
              </a:rPr>
              <a:t>expected</a:t>
            </a:r>
            <a:r>
              <a:rPr lang="fr-FR" sz="2800" dirty="0" smtClean="0">
                <a:solidFill>
                  <a:schemeClr val="accent5"/>
                </a:solidFill>
              </a:rPr>
              <a:t> to</a:t>
            </a:r>
            <a:r>
              <a:rPr lang="mr-IN" sz="2800" dirty="0" smtClean="0">
                <a:solidFill>
                  <a:schemeClr val="accent5"/>
                </a:solidFill>
              </a:rPr>
              <a:t>…</a:t>
            </a:r>
            <a:endParaRPr lang="fr-FR" sz="2800" dirty="0" smtClean="0">
              <a:solidFill>
                <a:schemeClr val="accent5"/>
              </a:solidFill>
            </a:endParaRPr>
          </a:p>
          <a:p>
            <a:pPr marL="457200" indent="-457200">
              <a:buFont typeface="Arial" charset="0"/>
              <a:buChar char="•"/>
            </a:pPr>
            <a:r>
              <a:rPr lang="fr-FR" sz="2800" dirty="0" smtClean="0"/>
              <a:t>Self-manage </a:t>
            </a:r>
            <a:r>
              <a:rPr lang="fr-FR" sz="2800" dirty="0" err="1" smtClean="0"/>
              <a:t>their</a:t>
            </a:r>
            <a:r>
              <a:rPr lang="fr-FR" sz="2800" dirty="0" smtClean="0"/>
              <a:t> </a:t>
            </a:r>
            <a:r>
              <a:rPr lang="fr-FR" sz="2800" dirty="0" err="1" smtClean="0"/>
              <a:t>career</a:t>
            </a:r>
            <a:endParaRPr lang="fr-FR" sz="2800" dirty="0" smtClean="0"/>
          </a:p>
          <a:p>
            <a:pPr marL="457200" indent="-457200">
              <a:buFont typeface="Arial" charset="0"/>
              <a:buChar char="•"/>
            </a:pPr>
            <a:r>
              <a:rPr lang="fr-FR" sz="2800" dirty="0" err="1" smtClean="0"/>
              <a:t>Increase</a:t>
            </a:r>
            <a:r>
              <a:rPr lang="fr-FR" sz="2800" dirty="0" smtClean="0"/>
              <a:t> </a:t>
            </a:r>
            <a:r>
              <a:rPr lang="fr-FR" sz="2800" dirty="0" err="1" smtClean="0"/>
              <a:t>their</a:t>
            </a:r>
            <a:r>
              <a:rPr lang="fr-FR" sz="2800" dirty="0" smtClean="0"/>
              <a:t> </a:t>
            </a:r>
            <a:r>
              <a:rPr lang="fr-FR" sz="2800" dirty="0" err="1" smtClean="0"/>
              <a:t>employability</a:t>
            </a:r>
            <a:endParaRPr lang="fr-FR" sz="2800" dirty="0" smtClean="0"/>
          </a:p>
          <a:p>
            <a:pPr marL="457200" indent="-457200">
              <a:buFont typeface="Arial" charset="0"/>
              <a:buChar char="•"/>
            </a:pPr>
            <a:r>
              <a:rPr lang="fr-FR" sz="2800" dirty="0" err="1" smtClean="0"/>
              <a:t>Continuously</a:t>
            </a:r>
            <a:r>
              <a:rPr lang="fr-FR" sz="2800" dirty="0" smtClean="0"/>
              <a:t> </a:t>
            </a:r>
            <a:r>
              <a:rPr lang="fr-FR" sz="2800" dirty="0" err="1" smtClean="0"/>
              <a:t>develop</a:t>
            </a:r>
            <a:r>
              <a:rPr lang="fr-FR" sz="2800" dirty="0" smtClean="0"/>
              <a:t> </a:t>
            </a:r>
            <a:r>
              <a:rPr lang="fr-FR" sz="2800" dirty="0" err="1" smtClean="0"/>
              <a:t>their</a:t>
            </a:r>
            <a:r>
              <a:rPr lang="fr-FR" sz="2800" dirty="0" smtClean="0"/>
              <a:t> </a:t>
            </a:r>
            <a:r>
              <a:rPr lang="fr-FR" sz="2800" dirty="0" err="1" smtClean="0"/>
              <a:t>skills</a:t>
            </a:r>
            <a:r>
              <a:rPr lang="fr-FR" sz="2800" dirty="0" smtClean="0"/>
              <a:t> </a:t>
            </a:r>
            <a:r>
              <a:rPr lang="fr-FR" sz="2800" dirty="0" err="1" smtClean="0"/>
              <a:t>accross</a:t>
            </a:r>
            <a:r>
              <a:rPr lang="fr-FR" sz="2800" dirty="0" smtClean="0"/>
              <a:t> the </a:t>
            </a:r>
            <a:r>
              <a:rPr lang="fr-FR" sz="2800" dirty="0" err="1" smtClean="0"/>
              <a:t>lifespan</a:t>
            </a:r>
            <a:endParaRPr lang="fr-FR" sz="2800" dirty="0" smtClean="0"/>
          </a:p>
          <a:p>
            <a:pPr marL="457200" indent="-457200">
              <a:buFont typeface="Arial" charset="0"/>
              <a:buChar char="•"/>
            </a:pPr>
            <a:r>
              <a:rPr lang="fr-FR" sz="2800" dirty="0" smtClean="0"/>
              <a:t>Be active agents in the construction of </a:t>
            </a:r>
            <a:r>
              <a:rPr lang="fr-FR" sz="2800" dirty="0" err="1" smtClean="0"/>
              <a:t>their</a:t>
            </a:r>
            <a:r>
              <a:rPr lang="fr-FR" sz="2800" dirty="0" smtClean="0"/>
              <a:t> </a:t>
            </a:r>
            <a:r>
              <a:rPr lang="fr-FR" sz="2800" dirty="0" err="1" smtClean="0"/>
              <a:t>careers</a:t>
            </a:r>
            <a:endParaRPr lang="fr-FR" sz="2800" dirty="0" smtClean="0"/>
          </a:p>
          <a:p>
            <a:pPr marL="457200" indent="-457200">
              <a:buFont typeface="Arial" charset="0"/>
              <a:buChar char="•"/>
            </a:pPr>
            <a:r>
              <a:rPr lang="fr-FR" sz="2800" dirty="0" err="1" smtClean="0"/>
              <a:t>Develop</a:t>
            </a:r>
            <a:r>
              <a:rPr lang="fr-FR" sz="2800" dirty="0" smtClean="0"/>
              <a:t> </a:t>
            </a:r>
            <a:r>
              <a:rPr lang="fr-FR" sz="2800" dirty="0" err="1" smtClean="0"/>
              <a:t>abilities</a:t>
            </a:r>
            <a:r>
              <a:rPr lang="fr-FR" sz="2800" dirty="0" smtClean="0"/>
              <a:t> to </a:t>
            </a:r>
            <a:r>
              <a:rPr lang="fr-FR" sz="2800" dirty="0" err="1" smtClean="0"/>
              <a:t>cope</a:t>
            </a:r>
            <a:r>
              <a:rPr lang="fr-FR" sz="2800" dirty="0" smtClean="0"/>
              <a:t> </a:t>
            </a:r>
            <a:r>
              <a:rPr lang="fr-FR" sz="2800" dirty="0" err="1"/>
              <a:t>with</a:t>
            </a:r>
            <a:r>
              <a:rPr lang="fr-FR" sz="2800" dirty="0"/>
              <a:t> </a:t>
            </a:r>
            <a:r>
              <a:rPr lang="fr-FR" sz="2800" dirty="0" err="1"/>
              <a:t>unpredictable</a:t>
            </a:r>
            <a:r>
              <a:rPr lang="fr-FR" sz="2800" dirty="0"/>
              <a:t> changes and to </a:t>
            </a:r>
            <a:r>
              <a:rPr lang="fr-FR" sz="2800" dirty="0" err="1"/>
              <a:t>adapt</a:t>
            </a:r>
            <a:r>
              <a:rPr lang="fr-FR" sz="2800" dirty="0"/>
              <a:t> to </a:t>
            </a:r>
            <a:r>
              <a:rPr lang="fr-FR" sz="2800" dirty="0" err="1"/>
              <a:t>professional</a:t>
            </a:r>
            <a:r>
              <a:rPr lang="fr-FR" sz="2800" dirty="0"/>
              <a:t> transitions has </a:t>
            </a:r>
            <a:r>
              <a:rPr lang="fr-FR" sz="2800" dirty="0" err="1"/>
              <a:t>become</a:t>
            </a:r>
            <a:r>
              <a:rPr lang="fr-FR" sz="2800" dirty="0"/>
              <a:t> crucial</a:t>
            </a:r>
          </a:p>
          <a:p>
            <a:endParaRPr lang="fr-F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190307" y="5549539"/>
            <a:ext cx="9308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kern="0" dirty="0" smtClean="0">
                <a:ea typeface="Karla" panose="020B0604020202020204" charset="0"/>
                <a:cs typeface="Arial"/>
                <a:sym typeface="Arial"/>
              </a:rPr>
              <a:t>Di Fabio, 2012; Ferreira, 2014; </a:t>
            </a:r>
            <a:r>
              <a:rPr lang="en-US" sz="2000" kern="0" dirty="0" err="1" smtClean="0">
                <a:ea typeface="Karla" panose="020B0604020202020204" charset="0"/>
                <a:cs typeface="Arial"/>
                <a:sym typeface="Arial"/>
              </a:rPr>
              <a:t>Forrier</a:t>
            </a:r>
            <a:r>
              <a:rPr lang="en-US" sz="2000" kern="0" dirty="0" smtClean="0">
                <a:ea typeface="Karla" panose="020B0604020202020204" charset="0"/>
                <a:cs typeface="Arial"/>
                <a:sym typeface="Arial"/>
              </a:rPr>
              <a:t> &amp; </a:t>
            </a:r>
            <a:r>
              <a:rPr lang="en-US" sz="2000" kern="0" dirty="0" err="1" smtClean="0">
                <a:ea typeface="Karla" panose="020B0604020202020204" charset="0"/>
                <a:cs typeface="Arial"/>
                <a:sym typeface="Arial"/>
              </a:rPr>
              <a:t>Sels</a:t>
            </a:r>
            <a:r>
              <a:rPr lang="en-US" sz="2000" kern="0" dirty="0" smtClean="0">
                <a:ea typeface="Karla" panose="020B0604020202020204" charset="0"/>
                <a:cs typeface="Arial"/>
                <a:sym typeface="Arial"/>
              </a:rPr>
              <a:t>, 2003; Jarvis, 2004; </a:t>
            </a:r>
            <a:r>
              <a:rPr lang="en-US" sz="2000" kern="0" dirty="0" err="1" smtClean="0">
                <a:ea typeface="Karla" panose="020B0604020202020204" charset="0"/>
                <a:cs typeface="Arial"/>
                <a:sym typeface="Arial"/>
              </a:rPr>
              <a:t>Savickas</a:t>
            </a:r>
            <a:r>
              <a:rPr lang="en-US" sz="2000" kern="0" dirty="0" smtClean="0">
                <a:ea typeface="Karla" panose="020B0604020202020204" charset="0"/>
                <a:cs typeface="Arial"/>
                <a:sym typeface="Arial"/>
              </a:rPr>
              <a:t>, 2005, 2013</a:t>
            </a:r>
            <a:endParaRPr lang="en-US" sz="2000" kern="0" dirty="0">
              <a:ea typeface="Karla" panose="020B060402020202020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598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>
          <a:xfrm>
            <a:off x="582336" y="677437"/>
            <a:ext cx="11012764" cy="732263"/>
          </a:xfr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r>
              <a:rPr lang="fr-FR" sz="3200" dirty="0" err="1" smtClean="0"/>
              <a:t>Definition</a:t>
            </a:r>
            <a:r>
              <a:rPr lang="fr-FR" sz="3200" dirty="0" smtClean="0"/>
              <a:t> and dimensions of </a:t>
            </a:r>
            <a:r>
              <a:rPr lang="fr-FR" sz="3200" dirty="0" err="1"/>
              <a:t>e</a:t>
            </a:r>
            <a:r>
              <a:rPr lang="fr-FR" sz="3200" dirty="0" err="1" smtClean="0"/>
              <a:t>mployability</a:t>
            </a:r>
            <a:endParaRPr lang="fr-FR" sz="3200" dirty="0"/>
          </a:p>
        </p:txBody>
      </p:sp>
      <p:sp>
        <p:nvSpPr>
          <p:cNvPr id="2" name="ZoneTexte 1"/>
          <p:cNvSpPr txBox="1"/>
          <p:nvPr/>
        </p:nvSpPr>
        <p:spPr>
          <a:xfrm>
            <a:off x="582336" y="1739900"/>
            <a:ext cx="11012764" cy="43396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BE" sz="2800" dirty="0" smtClean="0">
                <a:solidFill>
                  <a:schemeClr val="accent5"/>
                </a:solidFill>
              </a:rPr>
              <a:t>Employability : set of competencies that enables people to fulfill, acquire and create work (Van der Heijde &amp; Van der Heijden, 2006)</a:t>
            </a:r>
            <a:endParaRPr lang="fr-FR" sz="2800" dirty="0" smtClean="0">
              <a:solidFill>
                <a:schemeClr val="accent5"/>
              </a:solidFill>
            </a:endParaRPr>
          </a:p>
          <a:p>
            <a:pPr marL="457200" indent="-457200">
              <a:buFont typeface="Arial" charset="0"/>
              <a:buChar char="•"/>
            </a:pPr>
            <a:r>
              <a:rPr lang="fr-FR" sz="2400" dirty="0" smtClean="0"/>
              <a:t>Social and adaptive </a:t>
            </a:r>
            <a:r>
              <a:rPr lang="fr-FR" sz="2400" dirty="0" err="1" smtClean="0"/>
              <a:t>competencies</a:t>
            </a:r>
            <a:endParaRPr lang="fr-FR" sz="2400" dirty="0" smtClean="0"/>
          </a:p>
          <a:p>
            <a:pPr marL="457200" indent="-457200">
              <a:buFont typeface="Arial" charset="0"/>
              <a:buChar char="•"/>
            </a:pPr>
            <a:r>
              <a:rPr lang="fr-FR" sz="2400" dirty="0" err="1" smtClean="0"/>
              <a:t>Technical</a:t>
            </a:r>
            <a:r>
              <a:rPr lang="fr-FR" sz="2400" dirty="0" smtClean="0"/>
              <a:t> </a:t>
            </a:r>
            <a:r>
              <a:rPr lang="fr-FR" sz="2400" dirty="0" err="1" smtClean="0"/>
              <a:t>knowledge</a:t>
            </a:r>
            <a:endParaRPr lang="fr-FR" sz="2400" dirty="0" smtClean="0"/>
          </a:p>
          <a:p>
            <a:pPr marL="457200" indent="-457200">
              <a:buFont typeface="Arial" charset="0"/>
              <a:buChar char="•"/>
            </a:pPr>
            <a:r>
              <a:rPr lang="fr-FR" sz="2400" dirty="0" err="1" smtClean="0"/>
              <a:t>Occupational</a:t>
            </a:r>
            <a:r>
              <a:rPr lang="fr-FR" sz="2400" dirty="0" smtClean="0"/>
              <a:t> expertise</a:t>
            </a:r>
          </a:p>
          <a:p>
            <a:pPr marL="457200" indent="-457200">
              <a:buFont typeface="Arial" charset="0"/>
              <a:buChar char="•"/>
            </a:pPr>
            <a:r>
              <a:rPr lang="fr-FR" sz="2400" dirty="0" smtClean="0"/>
              <a:t>Anticipation and </a:t>
            </a:r>
            <a:r>
              <a:rPr lang="fr-FR" sz="2400" dirty="0" err="1" smtClean="0"/>
              <a:t>optimization</a:t>
            </a:r>
            <a:r>
              <a:rPr lang="fr-FR" sz="2400" dirty="0" smtClean="0"/>
              <a:t> (proactive</a:t>
            </a:r>
            <a:r>
              <a:rPr lang="fr-FR" sz="2400" dirty="0"/>
              <a:t>, self-</a:t>
            </a:r>
            <a:r>
              <a:rPr lang="fr-FR" sz="2400" dirty="0" err="1"/>
              <a:t>initiated</a:t>
            </a:r>
            <a:r>
              <a:rPr lang="fr-FR" sz="2400" dirty="0"/>
              <a:t> screening and </a:t>
            </a:r>
            <a:r>
              <a:rPr lang="fr-FR" sz="2400" dirty="0" err="1"/>
              <a:t>preparation</a:t>
            </a:r>
            <a:r>
              <a:rPr lang="fr-FR" sz="2400" dirty="0"/>
              <a:t> for </a:t>
            </a:r>
            <a:r>
              <a:rPr lang="fr-FR" sz="2400" dirty="0" err="1"/>
              <a:t>potential</a:t>
            </a:r>
            <a:r>
              <a:rPr lang="fr-FR" sz="2400" dirty="0"/>
              <a:t> changes in job and </a:t>
            </a:r>
            <a:r>
              <a:rPr lang="fr-FR" sz="2400" dirty="0" err="1"/>
              <a:t>career</a:t>
            </a:r>
            <a:r>
              <a:rPr lang="fr-FR" sz="2400" dirty="0"/>
              <a:t> </a:t>
            </a:r>
            <a:r>
              <a:rPr lang="fr-FR" sz="2400" dirty="0" err="1"/>
              <a:t>requirements</a:t>
            </a:r>
            <a:r>
              <a:rPr lang="fr-FR" sz="2400" dirty="0"/>
              <a:t> and </a:t>
            </a:r>
            <a:r>
              <a:rPr lang="fr-FR" sz="2400" dirty="0" smtClean="0"/>
              <a:t>conditions) </a:t>
            </a:r>
          </a:p>
          <a:p>
            <a:pPr marL="457200" indent="-457200">
              <a:buFont typeface="Arial" charset="0"/>
              <a:buChar char="•"/>
            </a:pPr>
            <a:r>
              <a:rPr lang="fr-FR" sz="2400" dirty="0" err="1" smtClean="0"/>
              <a:t>Reactive</a:t>
            </a:r>
            <a:r>
              <a:rPr lang="fr-FR" sz="2400" dirty="0" smtClean="0"/>
              <a:t> adaptation and </a:t>
            </a:r>
            <a:r>
              <a:rPr lang="fr-FR" sz="2400" dirty="0" err="1" smtClean="0"/>
              <a:t>resilience</a:t>
            </a:r>
            <a:endParaRPr lang="fr-FR" sz="2400" dirty="0" smtClean="0"/>
          </a:p>
          <a:p>
            <a:pPr marL="457200" indent="-457200">
              <a:buFont typeface="Arial" charset="0"/>
              <a:buChar char="•"/>
            </a:pPr>
            <a:r>
              <a:rPr lang="fr-FR" sz="2400" dirty="0" smtClean="0"/>
              <a:t>Identification </a:t>
            </a:r>
            <a:r>
              <a:rPr lang="fr-FR" sz="2400" dirty="0" err="1" smtClean="0"/>
              <a:t>with</a:t>
            </a:r>
            <a:r>
              <a:rPr lang="fr-FR" sz="2400" dirty="0" smtClean="0"/>
              <a:t> the </a:t>
            </a:r>
            <a:r>
              <a:rPr lang="fr-FR" sz="2400" dirty="0" err="1" smtClean="0"/>
              <a:t>organization’s</a:t>
            </a:r>
            <a:r>
              <a:rPr lang="fr-FR" sz="2400" dirty="0" smtClean="0"/>
              <a:t> goals and </a:t>
            </a:r>
            <a:r>
              <a:rPr lang="fr-FR" sz="2400" dirty="0" err="1" smtClean="0"/>
              <a:t>ability</a:t>
            </a:r>
            <a:r>
              <a:rPr lang="fr-FR" sz="2400" dirty="0" smtClean="0"/>
              <a:t> to </a:t>
            </a:r>
            <a:r>
              <a:rPr lang="fr-FR" sz="2400" dirty="0" err="1" smtClean="0"/>
              <a:t>work</a:t>
            </a:r>
            <a:r>
              <a:rPr lang="fr-FR" sz="2400" dirty="0" smtClean="0"/>
              <a:t> </a:t>
            </a:r>
            <a:r>
              <a:rPr lang="fr-FR" sz="2400" dirty="0" err="1" smtClean="0"/>
              <a:t>together</a:t>
            </a:r>
            <a:r>
              <a:rPr lang="fr-FR" sz="2400" dirty="0" smtClean="0"/>
              <a:t> (</a:t>
            </a:r>
            <a:r>
              <a:rPr lang="fr-FR" sz="2400" dirty="0" err="1" smtClean="0"/>
              <a:t>corporate</a:t>
            </a:r>
            <a:r>
              <a:rPr lang="fr-FR" sz="2400" dirty="0" smtClean="0"/>
              <a:t> </a:t>
            </a:r>
            <a:r>
              <a:rPr lang="fr-FR" sz="2400" dirty="0" err="1" smtClean="0"/>
              <a:t>sense</a:t>
            </a:r>
            <a:r>
              <a:rPr lang="fr-FR" sz="2400" dirty="0" smtClean="0"/>
              <a:t>)</a:t>
            </a:r>
          </a:p>
          <a:p>
            <a:pPr marL="457200" indent="-457200">
              <a:buFont typeface="Arial" charset="0"/>
              <a:buChar char="•"/>
            </a:pPr>
            <a:endParaRPr lang="fr-F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37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582336" y="677437"/>
            <a:ext cx="11012764" cy="732263"/>
          </a:xfrm>
          <a:prstGeom prst="rect">
            <a:avLst/>
          </a:prstGeom>
          <a:solidFill>
            <a:srgbClr val="FF9933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 smtClean="0"/>
              <a:t>The carrer construction model of adaptation</a:t>
            </a:r>
            <a:endParaRPr lang="fr-FR" sz="3200" dirty="0"/>
          </a:p>
        </p:txBody>
      </p:sp>
      <p:sp>
        <p:nvSpPr>
          <p:cNvPr id="11" name="ZoneTexte 10"/>
          <p:cNvSpPr txBox="1"/>
          <p:nvPr/>
        </p:nvSpPr>
        <p:spPr>
          <a:xfrm>
            <a:off x="582336" y="2748340"/>
            <a:ext cx="11012764" cy="36933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2600" dirty="0" smtClean="0"/>
              <a:t>People </a:t>
            </a:r>
            <a:r>
              <a:rPr lang="fr-FR" sz="2600" dirty="0" err="1" smtClean="0"/>
              <a:t>craft</a:t>
            </a:r>
            <a:r>
              <a:rPr lang="fr-FR" sz="2600" dirty="0" smtClean="0"/>
              <a:t> </a:t>
            </a:r>
            <a:r>
              <a:rPr lang="fr-FR" sz="2600" dirty="0" err="1" smtClean="0"/>
              <a:t>their</a:t>
            </a:r>
            <a:r>
              <a:rPr lang="fr-FR" sz="2600" dirty="0" smtClean="0"/>
              <a:t> </a:t>
            </a:r>
            <a:r>
              <a:rPr lang="fr-FR" sz="2600" dirty="0" err="1" smtClean="0"/>
              <a:t>careers</a:t>
            </a:r>
            <a:r>
              <a:rPr lang="fr-FR" sz="2600" dirty="0" smtClean="0"/>
              <a:t> by </a:t>
            </a:r>
            <a:r>
              <a:rPr lang="fr-FR" sz="2600" dirty="0" err="1" smtClean="0"/>
              <a:t>dealing</a:t>
            </a:r>
            <a:r>
              <a:rPr lang="fr-FR" sz="2600" dirty="0" smtClean="0"/>
              <a:t> </a:t>
            </a:r>
            <a:r>
              <a:rPr lang="fr-FR" sz="2600" dirty="0" err="1" smtClean="0"/>
              <a:t>with</a:t>
            </a:r>
            <a:r>
              <a:rPr lang="fr-FR" sz="2600" dirty="0" smtClean="0"/>
              <a:t> social expectations </a:t>
            </a:r>
            <a:r>
              <a:rPr lang="fr-FR" sz="2600" dirty="0" err="1" smtClean="0"/>
              <a:t>regarding</a:t>
            </a:r>
            <a:r>
              <a:rPr lang="fr-FR" sz="2600" dirty="0" smtClean="0"/>
              <a:t> </a:t>
            </a:r>
            <a:r>
              <a:rPr lang="fr-FR" sz="2600" dirty="0" err="1" smtClean="0"/>
              <a:t>their</a:t>
            </a:r>
            <a:r>
              <a:rPr lang="fr-FR" sz="2600" dirty="0" smtClean="0"/>
              <a:t> </a:t>
            </a:r>
            <a:r>
              <a:rPr lang="fr-FR" sz="2600" dirty="0" err="1" smtClean="0"/>
              <a:t>different</a:t>
            </a:r>
            <a:r>
              <a:rPr lang="fr-FR" sz="2600" dirty="0"/>
              <a:t> </a:t>
            </a:r>
            <a:r>
              <a:rPr lang="fr-FR" sz="2600" dirty="0" err="1" smtClean="0"/>
              <a:t>occupational</a:t>
            </a:r>
            <a:r>
              <a:rPr lang="fr-FR" sz="2600" dirty="0" smtClean="0"/>
              <a:t> </a:t>
            </a:r>
            <a:r>
              <a:rPr lang="fr-FR" sz="2600" dirty="0" err="1" smtClean="0"/>
              <a:t>roles</a:t>
            </a:r>
            <a:r>
              <a:rPr lang="fr-FR" sz="2600" dirty="0" smtClean="0"/>
              <a:t>;</a:t>
            </a:r>
          </a:p>
          <a:p>
            <a:pPr marL="285750" indent="-285750">
              <a:buFont typeface="Arial" charset="0"/>
              <a:buChar char="•"/>
            </a:pPr>
            <a:r>
              <a:rPr lang="fr-FR" sz="2600" dirty="0" smtClean="0"/>
              <a:t>Adaptation to the </a:t>
            </a:r>
            <a:r>
              <a:rPr lang="fr-FR" sz="2600" dirty="0" err="1" smtClean="0"/>
              <a:t>occupational</a:t>
            </a:r>
            <a:r>
              <a:rPr lang="fr-FR" sz="2600" dirty="0" smtClean="0"/>
              <a:t> </a:t>
            </a:r>
            <a:r>
              <a:rPr lang="fr-FR" sz="2600" dirty="0" err="1" smtClean="0"/>
              <a:t>environment</a:t>
            </a:r>
            <a:r>
              <a:rPr lang="fr-FR" sz="2600" dirty="0" smtClean="0"/>
              <a:t> </a:t>
            </a:r>
            <a:r>
              <a:rPr lang="fr-FR" sz="2600" dirty="0" err="1" smtClean="0"/>
              <a:t>is</a:t>
            </a:r>
            <a:r>
              <a:rPr lang="fr-FR" sz="2600" dirty="0" smtClean="0"/>
              <a:t> the </a:t>
            </a:r>
            <a:r>
              <a:rPr lang="fr-FR" sz="2600" dirty="0" err="1" smtClean="0"/>
              <a:t>result</a:t>
            </a:r>
            <a:r>
              <a:rPr lang="fr-FR" sz="2600" dirty="0" smtClean="0"/>
              <a:t> of </a:t>
            </a:r>
            <a:r>
              <a:rPr lang="fr-FR" sz="2600" dirty="0" err="1" smtClean="0"/>
              <a:t>people’s</a:t>
            </a:r>
            <a:r>
              <a:rPr lang="fr-FR" sz="2600" dirty="0" smtClean="0"/>
              <a:t> </a:t>
            </a:r>
            <a:r>
              <a:rPr lang="fr-FR" sz="2600" dirty="0" err="1" smtClean="0"/>
              <a:t>integration</a:t>
            </a:r>
            <a:r>
              <a:rPr lang="fr-FR" sz="2600" dirty="0" smtClean="0"/>
              <a:t> of </a:t>
            </a:r>
            <a:r>
              <a:rPr lang="fr-FR" sz="2600" dirty="0" err="1" smtClean="0"/>
              <a:t>their</a:t>
            </a:r>
            <a:r>
              <a:rPr lang="fr-FR" sz="2600" dirty="0" smtClean="0"/>
              <a:t> </a:t>
            </a:r>
            <a:r>
              <a:rPr lang="fr-FR" sz="2600" dirty="0" err="1" smtClean="0"/>
              <a:t>personal</a:t>
            </a:r>
            <a:r>
              <a:rPr lang="fr-FR" sz="2600" dirty="0" smtClean="0"/>
              <a:t> </a:t>
            </a:r>
            <a:r>
              <a:rPr lang="fr-FR" sz="2600" dirty="0" err="1" smtClean="0"/>
              <a:t>needs</a:t>
            </a:r>
            <a:r>
              <a:rPr lang="fr-FR" sz="2600" dirty="0" smtClean="0"/>
              <a:t> </a:t>
            </a:r>
            <a:r>
              <a:rPr lang="fr-FR" sz="2600" dirty="0" err="1" smtClean="0"/>
              <a:t>with</a:t>
            </a:r>
            <a:r>
              <a:rPr lang="fr-FR" sz="2600" dirty="0" smtClean="0"/>
              <a:t> </a:t>
            </a:r>
            <a:r>
              <a:rPr lang="fr-FR" sz="2600" dirty="0" err="1" smtClean="0"/>
              <a:t>these</a:t>
            </a:r>
            <a:r>
              <a:rPr lang="fr-FR" sz="2600" dirty="0" smtClean="0"/>
              <a:t> social expectations;</a:t>
            </a:r>
          </a:p>
          <a:p>
            <a:pPr marL="285750" indent="-285750">
              <a:buFont typeface="Arial" charset="0"/>
              <a:buChar char="•"/>
            </a:pPr>
            <a:r>
              <a:rPr lang="fr-FR" sz="2600" dirty="0"/>
              <a:t>People </a:t>
            </a:r>
            <a:r>
              <a:rPr lang="fr-FR" sz="2600" dirty="0" err="1"/>
              <a:t>differ</a:t>
            </a:r>
            <a:r>
              <a:rPr lang="fr-FR" sz="2600" dirty="0"/>
              <a:t> in the </a:t>
            </a:r>
            <a:r>
              <a:rPr lang="fr-FR" sz="2600" dirty="0" err="1"/>
              <a:t>extent</a:t>
            </a:r>
            <a:r>
              <a:rPr lang="fr-FR" sz="2600" dirty="0"/>
              <a:t> to </a:t>
            </a:r>
            <a:r>
              <a:rPr lang="fr-FR" sz="2600" dirty="0" err="1"/>
              <a:t>which</a:t>
            </a:r>
            <a:r>
              <a:rPr lang="fr-FR" sz="2600" dirty="0"/>
              <a:t> </a:t>
            </a:r>
            <a:r>
              <a:rPr lang="fr-FR" sz="2600" dirty="0" err="1"/>
              <a:t>they</a:t>
            </a:r>
            <a:r>
              <a:rPr lang="fr-FR" sz="2600" dirty="0"/>
              <a:t> are </a:t>
            </a:r>
            <a:r>
              <a:rPr lang="fr-FR" sz="2600" dirty="0" err="1"/>
              <a:t>willing</a:t>
            </a:r>
            <a:r>
              <a:rPr lang="fr-FR" sz="2600" dirty="0"/>
              <a:t> </a:t>
            </a:r>
            <a:r>
              <a:rPr lang="fr-FR" sz="2600" dirty="0" smtClean="0"/>
              <a:t>(adaptive </a:t>
            </a:r>
            <a:r>
              <a:rPr lang="fr-FR" sz="2600" dirty="0" err="1"/>
              <a:t>readiness</a:t>
            </a:r>
            <a:r>
              <a:rPr lang="fr-FR" sz="2600" dirty="0"/>
              <a:t>) and able </a:t>
            </a:r>
            <a:r>
              <a:rPr lang="fr-FR" sz="2600" dirty="0" smtClean="0"/>
              <a:t>(</a:t>
            </a:r>
            <a:r>
              <a:rPr lang="fr-FR" sz="2600" dirty="0" err="1" smtClean="0"/>
              <a:t>adaptability</a:t>
            </a:r>
            <a:r>
              <a:rPr lang="fr-FR" sz="2600" dirty="0" smtClean="0"/>
              <a:t> </a:t>
            </a:r>
            <a:r>
              <a:rPr lang="fr-FR" sz="2600" dirty="0" err="1" smtClean="0"/>
              <a:t>resources</a:t>
            </a:r>
            <a:r>
              <a:rPr lang="fr-FR" sz="2600" dirty="0"/>
              <a:t>/</a:t>
            </a:r>
            <a:r>
              <a:rPr lang="fr-FR" sz="2600" dirty="0" err="1" smtClean="0"/>
              <a:t>career</a:t>
            </a:r>
            <a:r>
              <a:rPr lang="fr-FR" sz="2600" dirty="0" smtClean="0"/>
              <a:t> </a:t>
            </a:r>
            <a:r>
              <a:rPr lang="fr-FR" sz="2600" dirty="0" err="1"/>
              <a:t>adaptability</a:t>
            </a:r>
            <a:r>
              <a:rPr lang="fr-FR" sz="2600" dirty="0"/>
              <a:t>) to </a:t>
            </a:r>
            <a:r>
              <a:rPr lang="fr-FR" sz="2600" dirty="0" err="1"/>
              <a:t>develop</a:t>
            </a:r>
            <a:r>
              <a:rPr lang="fr-FR" sz="2600" dirty="0"/>
              <a:t> </a:t>
            </a:r>
            <a:r>
              <a:rPr lang="fr-FR" sz="2600" dirty="0" err="1"/>
              <a:t>beliefs</a:t>
            </a:r>
            <a:r>
              <a:rPr lang="fr-FR" sz="2600" dirty="0"/>
              <a:t> and show </a:t>
            </a:r>
            <a:r>
              <a:rPr lang="fr-FR" sz="2600" dirty="0" err="1"/>
              <a:t>behaviors</a:t>
            </a:r>
            <a:r>
              <a:rPr lang="fr-FR" sz="2600" dirty="0"/>
              <a:t> </a:t>
            </a:r>
            <a:r>
              <a:rPr lang="fr-FR" sz="2600" dirty="0" smtClean="0"/>
              <a:t>(</a:t>
            </a:r>
            <a:r>
              <a:rPr lang="fr-FR" sz="2600" dirty="0" err="1" smtClean="0"/>
              <a:t>adapting</a:t>
            </a:r>
            <a:r>
              <a:rPr lang="fr-FR" sz="2600" dirty="0" smtClean="0"/>
              <a:t> </a:t>
            </a:r>
            <a:r>
              <a:rPr lang="fr-FR" sz="2600" dirty="0" err="1"/>
              <a:t>responses</a:t>
            </a:r>
            <a:r>
              <a:rPr lang="fr-FR" sz="2600" dirty="0"/>
              <a:t>) </a:t>
            </a:r>
            <a:r>
              <a:rPr lang="fr-FR" sz="2600" dirty="0" err="1"/>
              <a:t>that</a:t>
            </a:r>
            <a:r>
              <a:rPr lang="fr-FR" sz="2600" dirty="0"/>
              <a:t> </a:t>
            </a:r>
            <a:r>
              <a:rPr lang="fr-FR" sz="2600" dirty="0" err="1"/>
              <a:t>address</a:t>
            </a:r>
            <a:r>
              <a:rPr lang="fr-FR" sz="2600" dirty="0"/>
              <a:t> </a:t>
            </a:r>
            <a:r>
              <a:rPr lang="fr-FR" sz="2600" dirty="0" err="1"/>
              <a:t>changing</a:t>
            </a:r>
            <a:r>
              <a:rPr lang="fr-FR" sz="2600" dirty="0"/>
              <a:t> </a:t>
            </a:r>
            <a:r>
              <a:rPr lang="fr-FR" sz="2600" dirty="0" err="1"/>
              <a:t>environmental</a:t>
            </a:r>
            <a:r>
              <a:rPr lang="fr-FR" sz="2600" dirty="0"/>
              <a:t> conditions and, </a:t>
            </a:r>
            <a:r>
              <a:rPr lang="fr-FR" sz="2600" dirty="0" err="1"/>
              <a:t>thus</a:t>
            </a:r>
            <a:r>
              <a:rPr lang="fr-FR" sz="2600" dirty="0"/>
              <a:t>, lead to a positive </a:t>
            </a:r>
            <a:r>
              <a:rPr lang="fr-FR" sz="2600" dirty="0" err="1"/>
              <a:t>integration</a:t>
            </a:r>
            <a:r>
              <a:rPr lang="fr-FR" sz="2600" dirty="0"/>
              <a:t> and fit </a:t>
            </a:r>
            <a:r>
              <a:rPr lang="fr-FR" sz="2600" dirty="0" err="1"/>
              <a:t>with</a:t>
            </a:r>
            <a:r>
              <a:rPr lang="fr-FR" sz="2600" dirty="0"/>
              <a:t> </a:t>
            </a:r>
            <a:r>
              <a:rPr lang="fr-FR" sz="2600" dirty="0" err="1"/>
              <a:t>their</a:t>
            </a:r>
            <a:r>
              <a:rPr lang="fr-FR" sz="2600" dirty="0"/>
              <a:t> </a:t>
            </a:r>
            <a:r>
              <a:rPr lang="fr-FR" sz="2600" dirty="0" err="1"/>
              <a:t>work</a:t>
            </a:r>
            <a:r>
              <a:rPr lang="fr-FR" sz="2600" dirty="0"/>
              <a:t> </a:t>
            </a:r>
            <a:r>
              <a:rPr lang="fr-FR" sz="2600" dirty="0" err="1"/>
              <a:t>role</a:t>
            </a:r>
            <a:r>
              <a:rPr lang="fr-FR" sz="2600" dirty="0"/>
              <a:t> </a:t>
            </a:r>
            <a:r>
              <a:rPr lang="fr-FR" sz="2600" dirty="0" smtClean="0"/>
              <a:t>(adaptation </a:t>
            </a:r>
            <a:r>
              <a:rPr lang="fr-FR" sz="2600" dirty="0" err="1" smtClean="0"/>
              <a:t>results</a:t>
            </a:r>
            <a:r>
              <a:rPr lang="fr-FR" sz="2600" dirty="0" smtClean="0"/>
              <a:t>).</a:t>
            </a:r>
            <a:endParaRPr lang="fr-FR" sz="2600" dirty="0"/>
          </a:p>
        </p:txBody>
      </p:sp>
      <p:sp>
        <p:nvSpPr>
          <p:cNvPr id="12" name="ZoneTexte 11"/>
          <p:cNvSpPr txBox="1"/>
          <p:nvPr/>
        </p:nvSpPr>
        <p:spPr>
          <a:xfrm>
            <a:off x="2895987" y="6439020"/>
            <a:ext cx="8699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 smtClean="0"/>
              <a:t>Savickas</a:t>
            </a:r>
            <a:r>
              <a:rPr lang="fr-FR" sz="2000" dirty="0"/>
              <a:t>, 2013; </a:t>
            </a:r>
            <a:r>
              <a:rPr lang="fr-FR" sz="2000" dirty="0" err="1"/>
              <a:t>Savickas</a:t>
            </a:r>
            <a:r>
              <a:rPr lang="fr-FR" sz="2000" dirty="0"/>
              <a:t> &amp; </a:t>
            </a:r>
            <a:r>
              <a:rPr lang="fr-FR" sz="2000" dirty="0" err="1"/>
              <a:t>Porfeli</a:t>
            </a:r>
            <a:r>
              <a:rPr lang="fr-FR" sz="2000" dirty="0"/>
              <a:t>, </a:t>
            </a:r>
            <a:r>
              <a:rPr lang="fr-FR" sz="2000" dirty="0" smtClean="0"/>
              <a:t>2012; </a:t>
            </a:r>
            <a:r>
              <a:rPr lang="fr-FR" sz="2000" dirty="0" err="1" smtClean="0"/>
              <a:t>Hirschi</a:t>
            </a:r>
            <a:r>
              <a:rPr lang="fr-FR" sz="2000" dirty="0" smtClean="0"/>
              <a:t> </a:t>
            </a:r>
            <a:r>
              <a:rPr lang="fr-FR" sz="2000" dirty="0"/>
              <a:t>et al., 2015; Tolentino et al., </a:t>
            </a:r>
            <a:r>
              <a:rPr lang="fr-FR" sz="2000" dirty="0" smtClean="0"/>
              <a:t>2014 </a:t>
            </a:r>
            <a:endParaRPr lang="fr-FR" sz="2000" dirty="0"/>
          </a:p>
        </p:txBody>
      </p:sp>
      <p:sp>
        <p:nvSpPr>
          <p:cNvPr id="13" name="Rectangle 12"/>
          <p:cNvSpPr/>
          <p:nvPr/>
        </p:nvSpPr>
        <p:spPr>
          <a:xfrm>
            <a:off x="201336" y="1917700"/>
            <a:ext cx="22116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Adaptive </a:t>
            </a:r>
            <a:r>
              <a:rPr lang="fr-FR" sz="2000" dirty="0" err="1" smtClean="0">
                <a:solidFill>
                  <a:schemeClr val="tx1"/>
                </a:solidFill>
              </a:rPr>
              <a:t>readiness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92186" y="1917700"/>
            <a:ext cx="25418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/>
                </a:solidFill>
              </a:rPr>
              <a:t>Adaptability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resources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13236" y="1917700"/>
            <a:ext cx="22243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err="1" smtClean="0">
                <a:solidFill>
                  <a:schemeClr val="tx1"/>
                </a:solidFill>
              </a:rPr>
              <a:t>Adapting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responses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516786" y="1917700"/>
            <a:ext cx="2224364" cy="7239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Adaptation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results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Flèche vers la droite 16"/>
          <p:cNvSpPr/>
          <p:nvPr/>
        </p:nvSpPr>
        <p:spPr>
          <a:xfrm>
            <a:off x="2501900" y="208280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vers la droite 17"/>
          <p:cNvSpPr/>
          <p:nvPr/>
        </p:nvSpPr>
        <p:spPr>
          <a:xfrm>
            <a:off x="5813425" y="207645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vers la droite 18"/>
          <p:cNvSpPr/>
          <p:nvPr/>
        </p:nvSpPr>
        <p:spPr>
          <a:xfrm>
            <a:off x="8826500" y="2076450"/>
            <a:ext cx="652186" cy="355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317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2996</TotalTime>
  <Words>1446</Words>
  <Application>Microsoft Macintosh PowerPoint</Application>
  <PresentationFormat>Grand écran</PresentationFormat>
  <Paragraphs>207</Paragraphs>
  <Slides>19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7" baseType="lpstr">
      <vt:lpstr>Calibri</vt:lpstr>
      <vt:lpstr>Calibri Light</vt:lpstr>
      <vt:lpstr>Century Gothic</vt:lpstr>
      <vt:lpstr>Karla</vt:lpstr>
      <vt:lpstr>Mangal</vt:lpstr>
      <vt:lpstr>Montserrat</vt:lpstr>
      <vt:lpstr>Arial</vt:lpstr>
      <vt:lpstr>Thème Office</vt:lpstr>
      <vt:lpstr>Employability and university continuing education in the boundaryless career era</vt:lpstr>
      <vt:lpstr>Current and emerging career contexts</vt:lpstr>
      <vt:lpstr>Contemporary career configurations </vt:lpstr>
      <vt:lpstr>Présentation PowerPoint</vt:lpstr>
      <vt:lpstr>Présentation PowerPoint</vt:lpstr>
      <vt:lpstr>Présentation PowerPoint</vt:lpstr>
      <vt:lpstr>Individual implications of the new career context</vt:lpstr>
      <vt:lpstr>Definition and dimensions of employability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15.0025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Emotions, career adaptability and future time perspective as key ingredients in career dynamics </dc:title>
  <dc:creator>Utilisateur de Microsoft Office</dc:creator>
  <cp:lastModifiedBy>Utilisateur de Microsoft Office</cp:lastModifiedBy>
  <cp:revision>69</cp:revision>
  <cp:lastPrinted>2018-05-27T14:57:01Z</cp:lastPrinted>
  <dcterms:created xsi:type="dcterms:W3CDTF">2018-05-16T08:06:38Z</dcterms:created>
  <dcterms:modified xsi:type="dcterms:W3CDTF">2018-06-06T22:27:55Z</dcterms:modified>
</cp:coreProperties>
</file>