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eu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014067"/>
    <a:srgbClr val="3F3F3F"/>
    <a:srgbClr val="014E7D"/>
    <a:srgbClr val="013657"/>
    <a:srgbClr val="01456F"/>
    <a:srgbClr val="014B79"/>
    <a:srgbClr val="0937C9"/>
    <a:srgbClr val="002774"/>
    <a:srgbClr val="929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6" autoAdjust="0"/>
    <p:restoredTop sz="94674" autoAdjust="0"/>
  </p:normalViewPr>
  <p:slideViewPr>
    <p:cSldViewPr snapToGrid="0" showGuides="1">
      <p:cViewPr varScale="1">
        <p:scale>
          <a:sx n="103" d="100"/>
          <a:sy n="103" d="100"/>
        </p:scale>
        <p:origin x="600" y="114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A5DCE85-0A13-48F4-A9C0-551BADFB2145}" type="datetime1">
              <a:rPr lang="fr-FR" smtClean="0"/>
              <a:t>09/12/2021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1072A3-100F-40A9-915F-8D2D9E6962D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BEABE6-E8A2-4369-B5DD-8970D70F6DA0}" type="datetime1">
              <a:rPr lang="fr-FR" smtClean="0"/>
              <a:pPr/>
              <a:t>09/12/2021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9230CFA-805A-4FD3-B3A0-DAAA5993DA17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Trust is perhaps the most important mechanism in helping people deal with the risk of an open future.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 mechanisms are, for example, contracts or planning. Trust enables people to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compensate for the risk of giving up control to someone else. By trusting, the complexity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the future is reduced; the trusting actor (the trustee) acts as if the future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 held certain possibilities. In this instance, trust replaces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knowledge.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PROCESS, RISK, Modern societies are characterized by enormous complexity so we can’t control everything, we don’t have a omniscient or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intergal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knowledge, so we have to believe others actors and rely on them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230CFA-805A-4FD3-B3A0-DAAA5993DA17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65971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/>
              <a:t>such</a:t>
            </a:r>
            <a:r>
              <a:rPr lang="fr-BE" dirty="0"/>
              <a:t> </a:t>
            </a:r>
            <a:r>
              <a:rPr lang="fr-BE" dirty="0" err="1"/>
              <a:t>negative</a:t>
            </a:r>
            <a:r>
              <a:rPr lang="fr-BE" dirty="0"/>
              <a:t> </a:t>
            </a:r>
            <a:r>
              <a:rPr lang="fr-BE" dirty="0" err="1"/>
              <a:t>reporting</a:t>
            </a:r>
            <a:r>
              <a:rPr lang="fr-BE" dirty="0"/>
              <a:t> </a:t>
            </a:r>
            <a:r>
              <a:rPr lang="en-US" dirty="0"/>
              <a:t>may actually backfire, and negatively affect trust in the news media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230CFA-805A-4FD3-B3A0-DAAA5993DA17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30454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fr-B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erosion</a:t>
            </a:r>
            <a:r>
              <a:rPr lang="fr-B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media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trust may go hand in hand with a decline in political trust or even a more general</a:t>
            </a:r>
            <a:r>
              <a:rPr lang="fr-B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B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disenchantment</a:t>
            </a:r>
            <a:r>
              <a:rPr lang="fr-B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BE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fr-B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social institutions.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230CFA-805A-4FD3-B3A0-DAAA5993DA17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9980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’image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 title="Titr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3" name="Sous-titre 2" title="Sous-titr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 dirty="0"/>
              <a:t>CLIQUEZ POUR MODIFIER LE SOUS-TITRE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iangle droit 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7" name="Parallélogramme 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re 1" title="Titr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101" name="Espace réservé du texte 2" title="Sous-titr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’image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élogramme 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U TEXTE 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 title="Puce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4" name="Triangle rectangle 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 title="Sous-titr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2" name="Titre 1" title="Titr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</a:t>
            </a:r>
            <a:br>
              <a:rPr lang="fr-FR" noProof="0" dirty="0"/>
            </a:br>
            <a:r>
              <a:rPr lang="fr-FR" noProof="0" dirty="0"/>
              <a:t>Le style du titre du masque </a:t>
            </a:r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u text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riangle rectangle 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8" name="Espace réservé d’image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rtlCol="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3" name="Espace réservé du contenu 2" title="Puce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 title="Sous-titr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17" name="Zone de texte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re 1" title="Titr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</a:t>
            </a:r>
            <a:br>
              <a:rPr lang="fr-FR" noProof="0" dirty="0"/>
            </a:br>
            <a:r>
              <a:rPr lang="fr-FR" noProof="0" dirty="0"/>
              <a:t>Le style du titre du masque 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 avec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Bande diagonal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18" name="Espace réservé du contenu 3" title="Puce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fr-FR" noProof="0"/>
              <a:t>Modifier les styles du texte du masque</a:t>
            </a:r>
          </a:p>
          <a:p>
            <a:pPr lvl="1" rtl="0">
              <a:buClr>
                <a:schemeClr val="accent2"/>
              </a:buClr>
            </a:pPr>
            <a:r>
              <a:rPr lang="fr-FR" noProof="0"/>
              <a:t>Deuxième niveau</a:t>
            </a:r>
          </a:p>
          <a:p>
            <a:pPr lvl="2" rtl="0">
              <a:buClr>
                <a:schemeClr val="accent2"/>
              </a:buClr>
            </a:pPr>
            <a:r>
              <a:rPr lang="fr-FR" noProof="0"/>
              <a:t>Troisième niveau</a:t>
            </a:r>
          </a:p>
          <a:p>
            <a:pPr lvl="3" rtl="0">
              <a:buClr>
                <a:schemeClr val="accent2"/>
              </a:buClr>
            </a:pPr>
            <a:r>
              <a:rPr lang="fr-FR" noProof="0"/>
              <a:t>Quatrième niveau</a:t>
            </a:r>
          </a:p>
          <a:p>
            <a:pPr lvl="4" rtl="0">
              <a:buClr>
                <a:schemeClr val="accent2"/>
              </a:buClr>
            </a:pPr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20" name="Espace réservé du contenu 5" title="Puce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fr-FR" noProof="0"/>
              <a:t>Modifier les styles du texte du masque</a:t>
            </a:r>
          </a:p>
          <a:p>
            <a:pPr lvl="1" rtl="0">
              <a:buClr>
                <a:schemeClr val="accent2"/>
              </a:buClr>
            </a:pPr>
            <a:r>
              <a:rPr lang="fr-FR" noProof="0"/>
              <a:t>Deuxième niveau</a:t>
            </a:r>
          </a:p>
          <a:p>
            <a:pPr lvl="2" rtl="0">
              <a:buClr>
                <a:schemeClr val="accent2"/>
              </a:buClr>
            </a:pPr>
            <a:r>
              <a:rPr lang="fr-FR" noProof="0"/>
              <a:t>Troisième niveau</a:t>
            </a:r>
          </a:p>
          <a:p>
            <a:pPr lvl="3" rtl="0">
              <a:buClr>
                <a:schemeClr val="accent2"/>
              </a:buClr>
            </a:pPr>
            <a:r>
              <a:rPr lang="fr-FR" noProof="0"/>
              <a:t>Quatrième niveau</a:t>
            </a:r>
          </a:p>
          <a:p>
            <a:pPr lvl="4" rtl="0">
              <a:buClr>
                <a:schemeClr val="accent2"/>
              </a:buClr>
            </a:pPr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4" name="Espace réservé du texte 4" title="Sous-titr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25" name="Zone de texte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27" name="Titre 1" title="Titr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 de texte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Bande diagonal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élogramme 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3" name="Parallélogramme 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34" name="Espace réservé du texte 4" title="Sous-titr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17" name="Titre 1" title="Titr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 dirty="0"/>
              <a:t>Ajoutez votre texte ici.</a:t>
            </a:r>
          </a:p>
        </p:txBody>
      </p:sp>
      <p:sp>
        <p:nvSpPr>
          <p:cNvPr id="20" name="Espace réservé au graphique 2" title="Graphique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 rtlCol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 rtl="0"/>
            <a:r>
              <a:rPr lang="fr-FR" noProof="0"/>
              <a:t>Cliquez sur l'icône pour ajouter un graphique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au tableau 11" title="Tableau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 rtlCol="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Cliquez sur l'icône pour ajouter un tableau</a:t>
            </a:r>
            <a:endParaRPr lang="fr-FR" noProof="0" dirty="0"/>
          </a:p>
        </p:txBody>
      </p:sp>
      <p:sp>
        <p:nvSpPr>
          <p:cNvPr id="16" name="Zone de texte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Bande diagonal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élogramme 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sp>
        <p:nvSpPr>
          <p:cNvPr id="37" name="Espace réservé du texte 4" title="Sous-titr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17" name="Titre 1" title="Titr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rectangle 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5" name="Espace réservé d’image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 dirty="0"/>
              <a:t>Insérez ou glissez et placez l’image ici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1" title="Titr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rtlCol="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 dirty="0"/>
              <a:t>Ajoutez la légende ici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Nom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Numéro de téléphone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E-mail </a:t>
            </a:r>
          </a:p>
        </p:txBody>
      </p:sp>
      <p:sp>
        <p:nvSpPr>
          <p:cNvPr id="13" name="Espace réservé du texte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Site web de l’entreprise</a:t>
            </a:r>
          </a:p>
        </p:txBody>
      </p:sp>
      <p:sp>
        <p:nvSpPr>
          <p:cNvPr id="14" name="Form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fr-FR" noProof="0" dirty="0"/>
          </a:p>
        </p:txBody>
      </p:sp>
      <p:sp>
        <p:nvSpPr>
          <p:cNvPr id="15" name="Form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fr-FR" noProof="0" dirty="0"/>
          </a:p>
        </p:txBody>
      </p:sp>
      <p:sp>
        <p:nvSpPr>
          <p:cNvPr id="19" name="Form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fr-FR" noProof="0" dirty="0"/>
          </a:p>
        </p:txBody>
      </p:sp>
      <p:sp>
        <p:nvSpPr>
          <p:cNvPr id="20" name="Form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fr-FR" noProof="0" dirty="0"/>
          </a:p>
        </p:txBody>
      </p:sp>
      <p:sp>
        <p:nvSpPr>
          <p:cNvPr id="21" name="Triangle droit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’image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" name="Titre 1" title="Titr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 title="Titr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3" name="Sous-titre 2" title="Sous-titr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 dirty="0"/>
              <a:t>CLIQUEZ POUR MODIFIER POUR LE STYLE DE SOUS-TITRE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iangle droit 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7" name="Parallélogramme 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re 1" title="Titr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101" name="Espace réservé du texte 2" title="Sous-titr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élogramme 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Bande diagonal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25" name="Zone de texte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27" name="Titre 1" title="Titr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29" name="Espace réservé du contenu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Bande diagonal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25" name="Zone de texte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27" name="Titre 1" title="Titr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Bande diagonal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25" name="Zone de texte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‹N°›</a:t>
            </a:fld>
            <a:endParaRPr lang="fr-FR" noProof="0" dirty="0"/>
          </a:p>
        </p:txBody>
      </p:sp>
      <p:sp>
        <p:nvSpPr>
          <p:cNvPr id="27" name="Titre 1" title="Titr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 rtl="0"/>
            <a:r>
              <a:rPr lang="fr-FR" noProof="0"/>
              <a:t>Modifier les styles du texte du masque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21" name="Espace réservé du contenu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4" name="Espace réservé du contenu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 title="Titr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 title="Titr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12" name="Espace réservé d’image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 de texte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Bande diagonal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élogramme 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0" name="Parallélogramme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 de texte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Bande de diagonal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1" name="Parallélogramme 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33" name="Titre 1" title="Titr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 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9" name="Espace réservé du titre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54EDF718-54F9-4AE6-8BBE-475AA484F53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1145" r="21145"/>
          <a:stretch>
            <a:fillRect/>
          </a:stretch>
        </p:blipFill>
        <p:spPr>
          <a:xfrm>
            <a:off x="1599743" y="1086723"/>
            <a:ext cx="4428523" cy="5137089"/>
          </a:xfr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28159231-F9A4-4239-91A0-38D3DB7935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7843" y="862513"/>
            <a:ext cx="5171288" cy="2821463"/>
          </a:xfrm>
        </p:spPr>
        <p:txBody>
          <a:bodyPr>
            <a:normAutofit fontScale="90000"/>
          </a:bodyPr>
          <a:lstStyle/>
          <a:p>
            <a:pPr algn="ctr"/>
            <a:r>
              <a:rPr lang="en-US" spc="-150" dirty="0"/>
              <a:t>To what extent can the erosion of trust in news media undermine trust in democratic institutions?</a:t>
            </a:r>
            <a:endParaRPr lang="fr-BE" spc="-150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580AC894-F9D0-4290-9D7C-0CD7772C66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3076" y="5900666"/>
            <a:ext cx="5900821" cy="837632"/>
          </a:xfrm>
        </p:spPr>
        <p:txBody>
          <a:bodyPr/>
          <a:lstStyle/>
          <a:p>
            <a:r>
              <a:rPr lang="en-US" spc="0" dirty="0"/>
              <a:t>Seminar series on Evidence and Democracy in Times of Crises – Oslo, 9</a:t>
            </a:r>
            <a:r>
              <a:rPr lang="en-US" spc="0" baseline="30000" dirty="0"/>
              <a:t>th</a:t>
            </a:r>
            <a:r>
              <a:rPr lang="en-US" spc="0" dirty="0"/>
              <a:t> December 2021</a:t>
            </a:r>
            <a:endParaRPr lang="fr-BE" spc="0" dirty="0"/>
          </a:p>
        </p:txBody>
      </p:sp>
      <p:sp>
        <p:nvSpPr>
          <p:cNvPr id="6" name="Sous-titre 3">
            <a:extLst>
              <a:ext uri="{FF2B5EF4-FFF2-40B4-BE49-F238E27FC236}">
                <a16:creationId xmlns:a16="http://schemas.microsoft.com/office/drawing/2014/main" id="{38415451-312F-4009-B0B0-B2CA80DAD58F}"/>
              </a:ext>
            </a:extLst>
          </p:cNvPr>
          <p:cNvSpPr txBox="1">
            <a:spLocks/>
          </p:cNvSpPr>
          <p:nvPr/>
        </p:nvSpPr>
        <p:spPr>
          <a:xfrm>
            <a:off x="7181451" y="3855915"/>
            <a:ext cx="4854339" cy="465098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None/>
              <a:defRPr lang="en-US" sz="2400" b="0" i="0" kern="1200" spc="300">
                <a:solidFill>
                  <a:schemeClr val="accent6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None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None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None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None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spc="0" dirty="0"/>
              <a:t>Olivier Standaert, UCLouvain (Belgium)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AF9BCBB-775B-48E6-A87E-1E74CEE13E56}"/>
              </a:ext>
            </a:extLst>
          </p:cNvPr>
          <p:cNvSpPr txBox="1"/>
          <p:nvPr/>
        </p:nvSpPr>
        <p:spPr>
          <a:xfrm>
            <a:off x="446558" y="5589429"/>
            <a:ext cx="2140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Washington DC, </a:t>
            </a:r>
            <a:r>
              <a:rPr lang="fr-FR" sz="1200" dirty="0" err="1"/>
              <a:t>January</a:t>
            </a:r>
            <a:r>
              <a:rPr lang="fr-FR" sz="1200" dirty="0"/>
              <a:t> 2021. </a:t>
            </a:r>
            <a:r>
              <a:rPr lang="en-US" sz="1200" dirty="0"/>
              <a:t>Pro-Trump rioters broke Associated Press television equipment</a:t>
            </a:r>
            <a:r>
              <a:rPr lang="fr-FR" sz="1200" dirty="0"/>
              <a:t> (AP)</a:t>
            </a:r>
            <a:endParaRPr lang="fr-BE" sz="1200" dirty="0"/>
          </a:p>
        </p:txBody>
      </p:sp>
    </p:spTree>
    <p:extLst>
      <p:ext uri="{BB962C8B-B14F-4D97-AF65-F5344CB8AC3E}">
        <p14:creationId xmlns:p14="http://schemas.microsoft.com/office/powerpoint/2010/main" val="2553236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9955BAB-44D1-4DC9-B334-30EDC65D5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47009" y="2233245"/>
            <a:ext cx="5475290" cy="571502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fr-FR" dirty="0"/>
              <a:t>Trust in </a:t>
            </a:r>
            <a:r>
              <a:rPr lang="fr-FR" dirty="0" err="1"/>
              <a:t>Journalism</a:t>
            </a:r>
            <a:r>
              <a:rPr lang="fr-FR" dirty="0"/>
              <a:t> as an institution</a:t>
            </a: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EE06D0-E27C-4FF9-AC7D-EC76656A818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446699" y="2959048"/>
            <a:ext cx="5475290" cy="3232149"/>
          </a:xfrm>
        </p:spPr>
        <p:txBody>
          <a:bodyPr>
            <a:normAutofit/>
          </a:bodyPr>
          <a:lstStyle/>
          <a:p>
            <a:r>
              <a:rPr lang="en-US"/>
              <a:t>“The </a:t>
            </a:r>
            <a:r>
              <a:rPr lang="en-US" dirty="0"/>
              <a:t>willingness of the audience to be vulnerable to news content based on the expectation that the media will perform in a </a:t>
            </a:r>
            <a:r>
              <a:rPr lang="en-US"/>
              <a:t>satisfactory manner” </a:t>
            </a:r>
            <a:r>
              <a:rPr lang="en-US" sz="1400" dirty="0"/>
              <a:t>(Hanitzsch et al. 2018)</a:t>
            </a:r>
          </a:p>
          <a:p>
            <a:r>
              <a:rPr lang="en-US" dirty="0"/>
              <a:t>Trust in news media incorporates four dimensions: topic selectivity, evidence selectivity, belief in accuracy, and faith in the information relevance </a:t>
            </a:r>
            <a:r>
              <a:rPr lang="en-US" sz="1400" dirty="0"/>
              <a:t>(Robinson et al. 2021)</a:t>
            </a:r>
          </a:p>
          <a:p>
            <a:endParaRPr lang="en-US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0C1BE0-CE5B-4B57-8E22-CAFEF8900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701" y="2233245"/>
            <a:ext cx="5199599" cy="569079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fr-FR" dirty="0"/>
              <a:t>Trust in public institutions</a:t>
            </a:r>
            <a:endParaRPr lang="fr-BE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B8610FD-7EFF-4BF9-9053-637292958AB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9701" y="2724150"/>
            <a:ext cx="5475600" cy="30765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r>
              <a:rPr lang="en-US" dirty="0"/>
              <a:t>The belief that the perceived institutional performance conforms to the individual’s expectations” </a:t>
            </a:r>
            <a:r>
              <a:rPr lang="en-US" sz="1400" dirty="0"/>
              <a:t>(Muller 2013)</a:t>
            </a:r>
            <a:endParaRPr lang="fr-FR" sz="1400" dirty="0"/>
          </a:p>
          <a:p>
            <a:r>
              <a:rPr lang="en-US" dirty="0"/>
              <a:t>“The greater the level of trust within a community, the greater the likelihood of cooperation. And cooperation itself breeds trust” </a:t>
            </a:r>
            <a:r>
              <a:rPr lang="en-US" sz="1400" dirty="0"/>
              <a:t>(Putnam </a:t>
            </a:r>
            <a:r>
              <a:rPr lang="fr-BE" sz="1400" dirty="0"/>
              <a:t>1993)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5C9A14D3-A81B-4BDF-991E-5BD9870256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  <a:endParaRPr lang="fr-FR" noProof="0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7FECEB3E-8026-4796-BC23-276A1E7B274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rtl="0"/>
            <a:fld id="{8699F50C-BE38-4BD0-BA84-9B090E1F2B9B}" type="slidenum">
              <a:rPr lang="fr-FR" noProof="0" smtClean="0"/>
              <a:t>2</a:t>
            </a:fld>
            <a:endParaRPr lang="fr-FR" noProof="0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FD60B8DC-8970-4DCC-B06F-289EEE6F3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Defining</a:t>
            </a:r>
            <a:r>
              <a:rPr lang="fr-FR" dirty="0"/>
              <a:t> trust in (news) media</a:t>
            </a:r>
            <a:endParaRPr lang="fr-BE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D534B98-A09D-4699-BAB6-B6212DD2D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731" y="202128"/>
            <a:ext cx="2625969" cy="93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730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69E965-C242-47DB-B4F5-43658B32529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  <a:endParaRPr lang="fr-FR" noProof="0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2AC080-5EA6-415A-BF7B-04DFCBBC13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rtl="0"/>
            <a:fld id="{8699F50C-BE38-4BD0-BA84-9B090E1F2B9B}" type="slidenum">
              <a:rPr lang="fr-FR" noProof="0" smtClean="0"/>
              <a:t>3</a:t>
            </a:fld>
            <a:endParaRPr lang="fr-FR" noProof="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19F3D05-7955-4595-A9CE-2ADD60F1F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Symptoms</a:t>
            </a:r>
            <a:r>
              <a:rPr lang="fr-FR" dirty="0"/>
              <a:t> of a </a:t>
            </a:r>
            <a:r>
              <a:rPr lang="fr-FR" dirty="0" err="1"/>
              <a:t>crisis</a:t>
            </a:r>
            <a:r>
              <a:rPr lang="fr-FR" dirty="0"/>
              <a:t> of confidence</a:t>
            </a:r>
            <a:endParaRPr lang="fr-BE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D2E07B7-3CDB-4B9E-A904-189E6E99E7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8678" y="1893268"/>
            <a:ext cx="5225764" cy="4083888"/>
          </a:xfrm>
        </p:spPr>
        <p:txBody>
          <a:bodyPr/>
          <a:lstStyle/>
          <a:p>
            <a:r>
              <a:rPr lang="fr-FR" dirty="0"/>
              <a:t>Low and </a:t>
            </a:r>
            <a:r>
              <a:rPr lang="fr-FR" dirty="0" err="1"/>
              <a:t>declining</a:t>
            </a:r>
            <a:r>
              <a:rPr lang="fr-FR" dirty="0"/>
              <a:t> rates of trust in news and news media </a:t>
            </a:r>
            <a:r>
              <a:rPr lang="fr-FR" dirty="0" err="1"/>
              <a:t>around</a:t>
            </a:r>
            <a:r>
              <a:rPr lang="fr-FR" dirty="0"/>
              <a:t> the world, </a:t>
            </a:r>
            <a:r>
              <a:rPr lang="fr-FR" b="1" dirty="0" err="1"/>
              <a:t>especially</a:t>
            </a:r>
            <a:r>
              <a:rPr lang="fr-FR" b="1" dirty="0"/>
              <a:t> in mature </a:t>
            </a:r>
            <a:r>
              <a:rPr lang="fr-FR" b="1" dirty="0" err="1"/>
              <a:t>democracies</a:t>
            </a:r>
            <a:endParaRPr lang="fr-FR" b="1" dirty="0"/>
          </a:p>
          <a:p>
            <a:r>
              <a:rPr lang="fr-FR" dirty="0" err="1"/>
              <a:t>Behind</a:t>
            </a:r>
            <a:r>
              <a:rPr lang="fr-FR" dirty="0"/>
              <a:t> </a:t>
            </a:r>
            <a:r>
              <a:rPr lang="fr-FR" dirty="0" err="1"/>
              <a:t>this</a:t>
            </a:r>
            <a:r>
              <a:rPr lang="fr-FR" dirty="0"/>
              <a:t> trend, </a:t>
            </a:r>
            <a:r>
              <a:rPr lang="en-GB" dirty="0"/>
              <a:t>journalism’s very relevance comes to be increasingly questioned </a:t>
            </a:r>
            <a:r>
              <a:rPr lang="en-GB" dirty="0">
                <a:sym typeface="Wingdings" panose="05000000000000000000" pitchFamily="2" charset="2"/>
              </a:rPr>
              <a:t> epistemologies, practices and roles as an institution</a:t>
            </a:r>
            <a:endParaRPr lang="en-GB" dirty="0"/>
          </a:p>
          <a:p>
            <a:r>
              <a:rPr lang="en-GB" dirty="0"/>
              <a:t>Attacks and disqualifying discourses come from the top (authorities) and from different part of the (fragmented) audiences </a:t>
            </a:r>
            <a:r>
              <a:rPr lang="en-GB" dirty="0">
                <a:sym typeface="Wingdings" panose="05000000000000000000" pitchFamily="2" charset="2"/>
              </a:rPr>
              <a:t> sound box of social media</a:t>
            </a:r>
            <a:r>
              <a:rPr lang="en-GB" dirty="0"/>
              <a:t> </a:t>
            </a:r>
            <a:endParaRPr lang="fr-BE" dirty="0"/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03FF8AF7-83F0-4D46-B5E3-D970675649FF}"/>
              </a:ext>
            </a:extLst>
          </p:cNvPr>
          <p:cNvPicPr>
            <a:picLocks noGrp="1" noChangeAspect="1"/>
          </p:cNvPicPr>
          <p:nvPr>
            <p:ph type="chart" sz="quarter" idx="10"/>
          </p:nvPr>
        </p:nvPicPr>
        <p:blipFill>
          <a:blip r:embed="rId2"/>
          <a:stretch>
            <a:fillRect/>
          </a:stretch>
        </p:blipFill>
        <p:spPr>
          <a:xfrm>
            <a:off x="6096000" y="2005762"/>
            <a:ext cx="5719762" cy="3448174"/>
          </a:xfr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A853645-E28E-40DF-BE6E-EB9D62E9B7E6}"/>
              </a:ext>
            </a:extLst>
          </p:cNvPr>
          <p:cNvSpPr txBox="1"/>
          <p:nvPr/>
        </p:nvSpPr>
        <p:spPr>
          <a:xfrm>
            <a:off x="6005408" y="5453936"/>
            <a:ext cx="5934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Brussels, November 2021. Demonstration against the reinforcement of health measures (</a:t>
            </a:r>
            <a:r>
              <a:rPr lang="en-GB" sz="1400" dirty="0" err="1"/>
              <a:t>Belga</a:t>
            </a:r>
            <a:r>
              <a:rPr lang="en-GB" sz="1400" dirty="0"/>
              <a:t>)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343941A-7E19-44BC-9387-3632E3BF1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731" y="202128"/>
            <a:ext cx="2625969" cy="93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57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69E965-C242-47DB-B4F5-43658B32529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  <a:endParaRPr lang="fr-FR" noProof="0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2AC080-5EA6-415A-BF7B-04DFCBBC13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rtl="0"/>
            <a:fld id="{8699F50C-BE38-4BD0-BA84-9B090E1F2B9B}" type="slidenum">
              <a:rPr lang="fr-FR" noProof="0" smtClean="0"/>
              <a:t>4</a:t>
            </a:fld>
            <a:endParaRPr lang="fr-FR" noProof="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19F3D05-7955-4595-A9CE-2ADD60F1F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responsibilities</a:t>
            </a:r>
            <a:r>
              <a:rPr lang="fr-FR" dirty="0"/>
              <a:t> </a:t>
            </a:r>
            <a:endParaRPr lang="fr-BE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D2E07B7-3CDB-4B9E-A904-189E6E99E7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1" dirty="0"/>
              <a:t>Responsibilities from a media perspective</a:t>
            </a:r>
            <a:r>
              <a:rPr lang="en-US" dirty="0"/>
              <a:t>: cynicism and negativity in reporting; media scandals; competition and the obsession of speed/revenues; the lack of representativeness</a:t>
            </a:r>
          </a:p>
          <a:p>
            <a:r>
              <a:rPr lang="en-US" b="1" dirty="0"/>
              <a:t>From a broader point of view</a:t>
            </a:r>
            <a:r>
              <a:rPr lang="en-US" dirty="0"/>
              <a:t>: external actors create antipathy; general skepticism against institutions and their authority; the decisive role of platforms and social media in the distribution of content; conversations, opinions and news ways of reaching audiences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A853645-E28E-40DF-BE6E-EB9D62E9B7E6}"/>
              </a:ext>
            </a:extLst>
          </p:cNvPr>
          <p:cNvSpPr txBox="1"/>
          <p:nvPr/>
        </p:nvSpPr>
        <p:spPr>
          <a:xfrm>
            <a:off x="6096000" y="5619750"/>
            <a:ext cx="5934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The issue of echo chambers has been largely discussed as a cause of polarisation of the public debate (</a:t>
            </a:r>
            <a:r>
              <a:rPr lang="fr-BE" sz="1400" dirty="0"/>
              <a:t>Alexandra </a:t>
            </a:r>
            <a:r>
              <a:rPr lang="fr-BE" sz="1400" dirty="0" err="1"/>
              <a:t>Klobouk</a:t>
            </a:r>
            <a:r>
              <a:rPr lang="en-GB" sz="1400" dirty="0"/>
              <a:t>) 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343941A-7E19-44BC-9387-3632E3BF1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731" y="202128"/>
            <a:ext cx="2625969" cy="9356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CF560C-8612-4E09-87C7-1A4F9960D1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792" y="1574916"/>
            <a:ext cx="4426460" cy="385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93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A69E965-C242-47DB-B4F5-43658B32529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rtl="0"/>
            <a:r>
              <a:rPr lang="fr-FR" noProof="0"/>
              <a:t>Ajouter un pied de page</a:t>
            </a:r>
            <a:endParaRPr lang="fr-FR" noProof="0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2AC080-5EA6-415A-BF7B-04DFCBBC13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rtl="0"/>
            <a:fld id="{8699F50C-BE38-4BD0-BA84-9B090E1F2B9B}" type="slidenum">
              <a:rPr lang="fr-FR" noProof="0" smtClean="0"/>
              <a:t>5</a:t>
            </a:fld>
            <a:endParaRPr lang="fr-FR" noProof="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19F3D05-7955-4595-A9CE-2ADD60F1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478" y="724443"/>
            <a:ext cx="8333222" cy="1147969"/>
          </a:xfrm>
        </p:spPr>
        <p:txBody>
          <a:bodyPr>
            <a:normAutofit/>
          </a:bodyPr>
          <a:lstStyle/>
          <a:p>
            <a:r>
              <a:rPr lang="fr-FR" sz="3600" dirty="0" err="1"/>
              <a:t>Undermining</a:t>
            </a:r>
            <a:r>
              <a:rPr lang="fr-FR" sz="3600" dirty="0"/>
              <a:t> trust in news (media): </a:t>
            </a:r>
            <a:r>
              <a:rPr lang="fr-FR" sz="3600" dirty="0" err="1"/>
              <a:t>which</a:t>
            </a:r>
            <a:r>
              <a:rPr lang="fr-FR" sz="3600" dirty="0"/>
              <a:t> </a:t>
            </a:r>
            <a:r>
              <a:rPr lang="fr-FR" sz="3600" dirty="0" err="1"/>
              <a:t>effects</a:t>
            </a:r>
            <a:r>
              <a:rPr lang="fr-FR" sz="3600" dirty="0"/>
              <a:t> on </a:t>
            </a:r>
            <a:r>
              <a:rPr lang="fr-FR" sz="3600" dirty="0" err="1"/>
              <a:t>democratic</a:t>
            </a:r>
            <a:r>
              <a:rPr lang="fr-FR" sz="3600" dirty="0"/>
              <a:t> </a:t>
            </a:r>
            <a:r>
              <a:rPr lang="fr-FR" sz="3600" dirty="0" err="1"/>
              <a:t>processes</a:t>
            </a:r>
            <a:r>
              <a:rPr lang="fr-FR" sz="3600" dirty="0"/>
              <a:t>? </a:t>
            </a:r>
            <a:endParaRPr lang="fr-BE" sz="3600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D2E07B7-3CDB-4B9E-A904-189E6E99E7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7919" y="2054392"/>
            <a:ext cx="5225764" cy="4083888"/>
          </a:xfrm>
        </p:spPr>
        <p:txBody>
          <a:bodyPr/>
          <a:lstStyle/>
          <a:p>
            <a:r>
              <a:rPr lang="en-GB" dirty="0"/>
              <a:t>“The lack of a shared set of facts (…) led directly to the domestic terrorism and insurgency on Jan. 6, 2021 at the U.S. Capitol” (Carlson et al. 2021)</a:t>
            </a:r>
          </a:p>
          <a:p>
            <a:r>
              <a:rPr lang="en-GB" dirty="0"/>
              <a:t>Disinformation acts/</a:t>
            </a:r>
            <a:r>
              <a:rPr lang="en-GB" dirty="0" err="1"/>
              <a:t>campaings</a:t>
            </a:r>
            <a:r>
              <a:rPr lang="en-GB" dirty="0"/>
              <a:t> affect elections (USA 16, Brexit, EU 2019)</a:t>
            </a:r>
          </a:p>
          <a:p>
            <a:r>
              <a:rPr lang="en-GB" dirty="0"/>
              <a:t>If people do not trust news and media, how can they make decisions for their lives and their future on a strong basis?</a:t>
            </a:r>
          </a:p>
          <a:p>
            <a:r>
              <a:rPr lang="fr-BE" dirty="0"/>
              <a:t>The </a:t>
            </a:r>
            <a:r>
              <a:rPr lang="fr-BE" dirty="0" err="1"/>
              <a:t>erosion</a:t>
            </a:r>
            <a:r>
              <a:rPr lang="fr-BE" dirty="0"/>
              <a:t> of media </a:t>
            </a:r>
            <a:r>
              <a:rPr lang="en-US" dirty="0"/>
              <a:t>trust may go hand in hand with a decline in political trust</a:t>
            </a:r>
            <a:endParaRPr lang="fr-BE" dirty="0"/>
          </a:p>
          <a:p>
            <a:endParaRPr lang="fr-BE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343941A-7E19-44BC-9387-3632E3BF1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731" y="202128"/>
            <a:ext cx="2625969" cy="93569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73AF96-75C2-49F3-A19F-428E2E152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8474" y="2005762"/>
            <a:ext cx="4715023" cy="122263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6965A4-161F-4F16-88FB-04FE25E43B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8041" y="2977096"/>
            <a:ext cx="5289659" cy="111924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204EBE-15E0-455A-95D7-4D7A3BFA9B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8474" y="4263770"/>
            <a:ext cx="5515123" cy="105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522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350_TF00951641" id="{398CF668-C18C-42AD-928F-A65C6FB2C149}" vid="{B9E109C0-98BE-47DE-865D-28572859C76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79AA90D-A39D-4F83-B1BD-92099B1CAD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9A80A7-0DD1-4CF4-ABD5-362A6549C5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4D15D6-87BC-477C-8E91-9F90829C2FC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hexagone claire</Template>
  <TotalTime>0</TotalTime>
  <Words>662</Words>
  <Application>Microsoft Office PowerPoint</Application>
  <PresentationFormat>Grand écran</PresentationFormat>
  <Paragraphs>48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CiscoSans ExtraLight</vt:lpstr>
      <vt:lpstr>Gill Sans SemiBold</vt:lpstr>
      <vt:lpstr>Times New Roman</vt:lpstr>
      <vt:lpstr>Wingdings</vt:lpstr>
      <vt:lpstr>Thème Office</vt:lpstr>
      <vt:lpstr>To what extent can the erosion of trust in news media undermine trust in democratic institutions?</vt:lpstr>
      <vt:lpstr>Defining trust in (news) media</vt:lpstr>
      <vt:lpstr>Symptoms of a crisis of confidence</vt:lpstr>
      <vt:lpstr>The responsibilities </vt:lpstr>
      <vt:lpstr>Undermining trust in news (media): which effects on democratic processes?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2021-12-08T14:41:54Z</dcterms:created>
  <dcterms:modified xsi:type="dcterms:W3CDTF">2021-12-09T14:09:58Z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