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5143500" cx="9144000"/>
  <p:notesSz cx="6858000" cy="9144000"/>
  <p:embeddedFontLst>
    <p:embeddedFont>
      <p:font typeface="Roboto Medium"/>
      <p:regular r:id="rId22"/>
      <p:bold r:id="rId23"/>
      <p:italic r:id="rId24"/>
      <p:boldItalic r:id="rId25"/>
    </p:embeddedFont>
    <p:embeddedFont>
      <p:font typeface="Roboto"/>
      <p:regular r:id="rId26"/>
      <p:bold r:id="rId27"/>
      <p:italic r:id="rId28"/>
      <p:boldItalic r:id="rId29"/>
    </p:embeddedFont>
    <p:embeddedFont>
      <p:font typeface="Montserrat"/>
      <p:regular r:id="rId30"/>
      <p:bold r:id="rId31"/>
      <p:italic r:id="rId32"/>
      <p:boldItalic r:id="rId33"/>
    </p:embeddedFont>
    <p:embeddedFont>
      <p:font typeface="Roboto Light"/>
      <p:regular r:id="rId34"/>
      <p:bold r:id="rId35"/>
      <p:italic r:id="rId36"/>
      <p:boldItalic r:id="rId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RobotoMedium-regular.fntdata"/><Relationship Id="rId21" Type="http://schemas.openxmlformats.org/officeDocument/2006/relationships/slide" Target="slides/slide16.xml"/><Relationship Id="rId24" Type="http://schemas.openxmlformats.org/officeDocument/2006/relationships/font" Target="fonts/RobotoMedium-italic.fntdata"/><Relationship Id="rId23" Type="http://schemas.openxmlformats.org/officeDocument/2006/relationships/font" Target="fonts/RobotoMedium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Roboto-regular.fntdata"/><Relationship Id="rId25" Type="http://schemas.openxmlformats.org/officeDocument/2006/relationships/font" Target="fonts/RobotoMedium-boldItalic.fntdata"/><Relationship Id="rId28" Type="http://schemas.openxmlformats.org/officeDocument/2006/relationships/font" Target="fonts/Roboto-italic.fntdata"/><Relationship Id="rId27" Type="http://schemas.openxmlformats.org/officeDocument/2006/relationships/font" Target="fonts/Roboto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Roboto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Montserrat-bold.fntdata"/><Relationship Id="rId30" Type="http://schemas.openxmlformats.org/officeDocument/2006/relationships/font" Target="fonts/Montserrat-regular.fntdata"/><Relationship Id="rId11" Type="http://schemas.openxmlformats.org/officeDocument/2006/relationships/slide" Target="slides/slide6.xml"/><Relationship Id="rId33" Type="http://schemas.openxmlformats.org/officeDocument/2006/relationships/font" Target="fonts/Montserrat-boldItalic.fntdata"/><Relationship Id="rId10" Type="http://schemas.openxmlformats.org/officeDocument/2006/relationships/slide" Target="slides/slide5.xml"/><Relationship Id="rId32" Type="http://schemas.openxmlformats.org/officeDocument/2006/relationships/font" Target="fonts/Montserrat-italic.fntdata"/><Relationship Id="rId13" Type="http://schemas.openxmlformats.org/officeDocument/2006/relationships/slide" Target="slides/slide8.xml"/><Relationship Id="rId35" Type="http://schemas.openxmlformats.org/officeDocument/2006/relationships/font" Target="fonts/RobotoLight-bold.fntdata"/><Relationship Id="rId12" Type="http://schemas.openxmlformats.org/officeDocument/2006/relationships/slide" Target="slides/slide7.xml"/><Relationship Id="rId34" Type="http://schemas.openxmlformats.org/officeDocument/2006/relationships/font" Target="fonts/RobotoLight-regular.fntdata"/><Relationship Id="rId15" Type="http://schemas.openxmlformats.org/officeDocument/2006/relationships/slide" Target="slides/slide10.xml"/><Relationship Id="rId37" Type="http://schemas.openxmlformats.org/officeDocument/2006/relationships/font" Target="fonts/RobotoLight-boldItalic.fntdata"/><Relationship Id="rId14" Type="http://schemas.openxmlformats.org/officeDocument/2006/relationships/slide" Target="slides/slide9.xml"/><Relationship Id="rId36" Type="http://schemas.openxmlformats.org/officeDocument/2006/relationships/font" Target="fonts/RobotoLight-italic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0e94d45e5c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0e94d45e5c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0e94d45e5c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0e94d45e5c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0e94d45e5c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0e94d45e5c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0e94d45e5c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0e94d45e5c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0e94d45e5c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0e94d45e5c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0e94d45e5c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0e94d45e5c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0f087cde8d_1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0f087cde8d_1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0d65ea490b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0d65ea490b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0dc837ef89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0dc837ef89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0dc837ef89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0dc837ef89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0e94d45e5c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0e94d45e5c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0dc837ef89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0dc837ef89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0dc837ef89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0dc837ef89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0dc837ef89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0dc837ef89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0dcff90847_37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0dcff90847_37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Relationship Id="rId4" Type="http://schemas.openxmlformats.org/officeDocument/2006/relationships/image" Target="../media/image5.png"/><Relationship Id="rId5" Type="http://schemas.openxmlformats.org/officeDocument/2006/relationships/image" Target="../media/image8.png"/><Relationship Id="rId6" Type="http://schemas.openxmlformats.org/officeDocument/2006/relationships/image" Target="../media/image2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0.png"/><Relationship Id="rId4" Type="http://schemas.openxmlformats.org/officeDocument/2006/relationships/image" Target="../media/image1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png"/><Relationship Id="rId4" Type="http://schemas.openxmlformats.org/officeDocument/2006/relationships/image" Target="../media/image1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3.png"/><Relationship Id="rId4" Type="http://schemas.openxmlformats.org/officeDocument/2006/relationships/image" Target="../media/image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9.png"/><Relationship Id="rId4" Type="http://schemas.openxmlformats.org/officeDocument/2006/relationships/image" Target="../media/image5.png"/><Relationship Id="rId5" Type="http://schemas.openxmlformats.org/officeDocument/2006/relationships/hyperlink" Target="https://www.toptal.com/designers/htmlarrows/arrows/right-double-arrow/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9.png"/><Relationship Id="rId4" Type="http://schemas.openxmlformats.org/officeDocument/2006/relationships/image" Target="../media/image12.png"/><Relationship Id="rId5" Type="http://schemas.openxmlformats.org/officeDocument/2006/relationships/image" Target="../media/image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9.png"/><Relationship Id="rId4" Type="http://schemas.openxmlformats.org/officeDocument/2006/relationships/image" Target="../media/image12.png"/><Relationship Id="rId5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8.png"/><Relationship Id="rId4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2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Relationship Id="rId4" Type="http://schemas.openxmlformats.org/officeDocument/2006/relationships/image" Target="../media/image3.png"/><Relationship Id="rId5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Relationship Id="rId4" Type="http://schemas.openxmlformats.org/officeDocument/2006/relationships/image" Target="../media/image5.png"/><Relationship Id="rId5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Relationship Id="rId4" Type="http://schemas.openxmlformats.org/officeDocument/2006/relationships/image" Target="../media/image12.png"/><Relationship Id="rId5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7071004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2345375" y="66725"/>
            <a:ext cx="6685200" cy="28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Investigating the link between the Port of Miami dredging and the onset of the stony coral tissue loss disease epidemics</a:t>
            </a:r>
            <a:endParaRPr sz="3000">
              <a:solidFill>
                <a:schemeClr val="lt1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</a:t>
            </a:r>
            <a:r>
              <a:rPr lang="en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homas </a:t>
            </a:r>
            <a:r>
              <a:rPr lang="en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Dobbelaere</a:t>
            </a:r>
            <a:r>
              <a:rPr lang="en" sz="18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, </a:t>
            </a:r>
            <a:r>
              <a:rPr lang="en" sz="18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Daniel </a:t>
            </a:r>
            <a:r>
              <a:rPr lang="en" sz="18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Holstein, Lew Gramer, </a:t>
            </a:r>
            <a:endParaRPr sz="1800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Lucas McEachron, Emmanuel Hanert</a:t>
            </a:r>
            <a:endParaRPr sz="1800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750213"/>
            <a:ext cx="1705000" cy="39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2"/>
          <p:cNvSpPr txBox="1"/>
          <p:nvPr/>
        </p:nvSpPr>
        <p:spPr>
          <a:xfrm>
            <a:off x="262425" y="1462400"/>
            <a:ext cx="4004700" cy="969600"/>
          </a:xfrm>
          <a:prstGeom prst="rect">
            <a:avLst/>
          </a:prstGeom>
          <a:solidFill>
            <a:srgbClr val="F3F3F3">
              <a:alpha val="4636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Wastewater 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modeled as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positively buoyant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particles and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backtracked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from affected sites</a:t>
            </a:r>
            <a:endParaRPr sz="1700">
              <a:solidFill>
                <a:srgbClr val="99999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0" name="Google Shape;140;p22"/>
          <p:cNvSpPr txBox="1"/>
          <p:nvPr/>
        </p:nvSpPr>
        <p:spPr>
          <a:xfrm>
            <a:off x="180350" y="94650"/>
            <a:ext cx="8725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rgbClr val="1155CC"/>
                </a:solidFill>
                <a:latin typeface="Roboto Medium"/>
                <a:ea typeface="Roboto Medium"/>
                <a:cs typeface="Roboto Medium"/>
                <a:sym typeface="Roboto Medium"/>
              </a:rPr>
              <a:t>We simulated the dispersal of sediments, wastewater and disease agents using the unstructured-mesh coastal ocean model</a:t>
            </a:r>
            <a:endParaRPr sz="2200">
              <a:solidFill>
                <a:srgbClr val="1155CC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141" name="Google Shape;141;p22"/>
          <p:cNvSpPr txBox="1"/>
          <p:nvPr/>
        </p:nvSpPr>
        <p:spPr>
          <a:xfrm>
            <a:off x="8877875" y="4897200"/>
            <a:ext cx="266100" cy="2463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6</a:t>
            </a:r>
            <a:endParaRPr b="1" sz="10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2" name="Google Shape;14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12662" y="882625"/>
            <a:ext cx="504225" cy="504225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2"/>
          <p:cNvSpPr txBox="1"/>
          <p:nvPr/>
        </p:nvSpPr>
        <p:spPr>
          <a:xfrm>
            <a:off x="262425" y="3087400"/>
            <a:ext cx="4004700" cy="1621200"/>
          </a:xfrm>
          <a:prstGeom prst="rect">
            <a:avLst/>
          </a:prstGeom>
          <a:solidFill>
            <a:srgbClr val="F3F3F3">
              <a:alpha val="4636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Disease agents 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released from the reefs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impacted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by the dredged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sediments</a:t>
            </a:r>
            <a:endParaRPr b="1" sz="1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Infection pathways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identified as shortest 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paths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to VKR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in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connectivity networks</a:t>
            </a:r>
            <a:r>
              <a:rPr lang="en" sz="17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¹</a:t>
            </a:r>
            <a:endParaRPr sz="17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44" name="Google Shape;144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02875" y="2507548"/>
            <a:ext cx="504250" cy="504311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2"/>
          <p:cNvSpPr txBox="1"/>
          <p:nvPr/>
        </p:nvSpPr>
        <p:spPr>
          <a:xfrm>
            <a:off x="180350" y="4656675"/>
            <a:ext cx="4149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666666"/>
                </a:solidFill>
                <a:latin typeface="Roboto Light"/>
                <a:ea typeface="Roboto Light"/>
                <a:cs typeface="Roboto Light"/>
                <a:sym typeface="Roboto Light"/>
              </a:rPr>
              <a:t>¹Same approach as Dobbelaere et al. (2022)</a:t>
            </a:r>
            <a:endParaRPr sz="1200">
              <a:solidFill>
                <a:srgbClr val="666666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146" name="Google Shape;146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54300" y="490725"/>
            <a:ext cx="768475" cy="376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329650" y="1141500"/>
            <a:ext cx="4727324" cy="3481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57400" y="65400"/>
            <a:ext cx="3652351" cy="4860298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23"/>
          <p:cNvSpPr txBox="1"/>
          <p:nvPr/>
        </p:nvSpPr>
        <p:spPr>
          <a:xfrm>
            <a:off x="180350" y="94650"/>
            <a:ext cx="5277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50">
                <a:solidFill>
                  <a:srgbClr val="1155CC"/>
                </a:solidFill>
                <a:latin typeface="Roboto Medium"/>
                <a:ea typeface="Roboto Medium"/>
                <a:cs typeface="Roboto Medium"/>
                <a:sym typeface="Roboto Medium"/>
              </a:rPr>
              <a:t>Our study confirms previous findings on the extensive impacts of the PMDDP</a:t>
            </a:r>
            <a:endParaRPr sz="2250">
              <a:solidFill>
                <a:srgbClr val="1155CC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154" name="Google Shape;154;p23"/>
          <p:cNvSpPr txBox="1"/>
          <p:nvPr/>
        </p:nvSpPr>
        <p:spPr>
          <a:xfrm>
            <a:off x="8877875" y="4897200"/>
            <a:ext cx="266100" cy="2463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7</a:t>
            </a:r>
            <a:endParaRPr b="1" sz="10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5" name="Google Shape;155;p23"/>
          <p:cNvSpPr txBox="1"/>
          <p:nvPr/>
        </p:nvSpPr>
        <p:spPr>
          <a:xfrm>
            <a:off x="272600" y="1288075"/>
            <a:ext cx="5092500" cy="2924400"/>
          </a:xfrm>
          <a:prstGeom prst="rect">
            <a:avLst/>
          </a:prstGeom>
          <a:solidFill>
            <a:srgbClr val="F3F3F3">
              <a:alpha val="4636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Total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plume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area of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~205 km²</a:t>
            </a:r>
            <a:endParaRPr b="1" sz="1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Plumes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mostly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occurred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within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1.5 km north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of the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dredged channel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, between the coast and the reefs</a:t>
            </a:r>
            <a:endParaRPr b="1" sz="1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Best agreement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with remote sensing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plume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observations for grain sizes of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5-50 µm</a:t>
            </a:r>
            <a:endParaRPr sz="1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eposition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predominantly over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coral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reefs,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including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first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affected sites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, mostly on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onshore 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reefs for grain sizes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&lt;50 µm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, and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offshore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reefs for grain sizes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&gt;50 µm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sz="1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56" name="Google Shape;156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197" y="4433888"/>
            <a:ext cx="633400" cy="63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25950" y="143925"/>
            <a:ext cx="3956951" cy="4923377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24"/>
          <p:cNvSpPr txBox="1"/>
          <p:nvPr/>
        </p:nvSpPr>
        <p:spPr>
          <a:xfrm>
            <a:off x="180350" y="94650"/>
            <a:ext cx="4845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rgbClr val="1155CC"/>
                </a:solidFill>
                <a:latin typeface="Roboto Medium"/>
                <a:ea typeface="Roboto Medium"/>
                <a:cs typeface="Roboto Medium"/>
                <a:sym typeface="Roboto Medium"/>
              </a:rPr>
              <a:t>HSC1-CP and VKR were affected by fine sediments produced by (non-conventional) dredging</a:t>
            </a:r>
            <a:endParaRPr sz="2200">
              <a:solidFill>
                <a:srgbClr val="1155CC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163" name="Google Shape;163;p24"/>
          <p:cNvSpPr txBox="1"/>
          <p:nvPr/>
        </p:nvSpPr>
        <p:spPr>
          <a:xfrm>
            <a:off x="8877875" y="4897200"/>
            <a:ext cx="266100" cy="2463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8</a:t>
            </a:r>
            <a:endParaRPr b="1" sz="10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4" name="Google Shape;164;p24"/>
          <p:cNvSpPr txBox="1"/>
          <p:nvPr/>
        </p:nvSpPr>
        <p:spPr>
          <a:xfrm>
            <a:off x="334850" y="1560600"/>
            <a:ext cx="4413900" cy="2657700"/>
          </a:xfrm>
          <a:prstGeom prst="rect">
            <a:avLst/>
          </a:prstGeom>
          <a:solidFill>
            <a:srgbClr val="F3F3F3">
              <a:alpha val="4636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Most affected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reef site located </a:t>
            </a: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north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of the dredged channel</a:t>
            </a:r>
            <a:endParaRPr b="1"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HBSC1-CP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and </a:t>
            </a: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VKR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were resp. affected by up to</a:t>
            </a: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43%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and </a:t>
            </a: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12.4%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of </a:t>
            </a: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all dredging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operations, and up to </a:t>
            </a: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83%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and </a:t>
            </a: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29%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of the </a:t>
            </a: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non-conventional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dredging operations 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Impact of </a:t>
            </a: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non-conventional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dredging might be</a:t>
            </a: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underestimated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in our study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65" name="Google Shape;165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197" y="4433888"/>
            <a:ext cx="633400" cy="63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76000" y="1163000"/>
            <a:ext cx="4847350" cy="3606677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5"/>
          <p:cNvSpPr txBox="1"/>
          <p:nvPr/>
        </p:nvSpPr>
        <p:spPr>
          <a:xfrm>
            <a:off x="180350" y="94650"/>
            <a:ext cx="8697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1155CC"/>
                </a:solidFill>
                <a:latin typeface="Roboto Medium"/>
                <a:ea typeface="Roboto Medium"/>
                <a:cs typeface="Roboto Medium"/>
                <a:sym typeface="Roboto Medium"/>
              </a:rPr>
              <a:t>Contamination by wastewater was unlikely, unless the leakage occurred within a few hundreds of meters of the reef sites</a:t>
            </a:r>
            <a:endParaRPr sz="2300">
              <a:solidFill>
                <a:srgbClr val="1155CC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172" name="Google Shape;172;p25"/>
          <p:cNvSpPr txBox="1"/>
          <p:nvPr/>
        </p:nvSpPr>
        <p:spPr>
          <a:xfrm>
            <a:off x="8877875" y="4897200"/>
            <a:ext cx="266100" cy="2463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9</a:t>
            </a:r>
            <a:endParaRPr b="1" sz="10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3" name="Google Shape;173;p25"/>
          <p:cNvSpPr txBox="1"/>
          <p:nvPr/>
        </p:nvSpPr>
        <p:spPr>
          <a:xfrm>
            <a:off x="247500" y="1469050"/>
            <a:ext cx="3846300" cy="2252400"/>
          </a:xfrm>
          <a:prstGeom prst="rect">
            <a:avLst/>
          </a:prstGeom>
          <a:solidFill>
            <a:srgbClr val="F3F3F3">
              <a:alpha val="4636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Most likely sources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of contaminant within </a:t>
            </a: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narrow “cones”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directly south of the sites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Probability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to be reached by wastewater 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from the </a:t>
            </a: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leak reported in 2017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is </a:t>
            </a: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0.02% for VKR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and </a:t>
            </a: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1.6 % for HBSC1-CP</a:t>
            </a:r>
            <a:endParaRPr b="1"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74" name="Google Shape;174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197" y="4433888"/>
            <a:ext cx="633400" cy="63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41691" y="171900"/>
            <a:ext cx="4096435" cy="4857851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6"/>
          <p:cNvSpPr txBox="1"/>
          <p:nvPr/>
        </p:nvSpPr>
        <p:spPr>
          <a:xfrm>
            <a:off x="180350" y="94650"/>
            <a:ext cx="488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1155CC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181" name="Google Shape;181;p26"/>
          <p:cNvSpPr txBox="1"/>
          <p:nvPr/>
        </p:nvSpPr>
        <p:spPr>
          <a:xfrm>
            <a:off x="8877875" y="4897200"/>
            <a:ext cx="266100" cy="2463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10</a:t>
            </a:r>
            <a:endParaRPr b="1" sz="10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82" name="Google Shape;182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200" y="4433807"/>
            <a:ext cx="633400" cy="633494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6"/>
          <p:cNvSpPr txBox="1"/>
          <p:nvPr/>
        </p:nvSpPr>
        <p:spPr>
          <a:xfrm>
            <a:off x="180350" y="94650"/>
            <a:ext cx="4826100" cy="86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rgbClr val="1155CC"/>
                </a:solidFill>
                <a:latin typeface="Roboto Medium"/>
                <a:ea typeface="Roboto Medium"/>
                <a:cs typeface="Roboto Medium"/>
                <a:sym typeface="Roboto Medium"/>
              </a:rPr>
              <a:t>We found connectivity pathways to VKR from May to Sep 2014</a:t>
            </a:r>
            <a:endParaRPr sz="2200">
              <a:solidFill>
                <a:srgbClr val="1155CC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184" name="Google Shape;184;p26"/>
          <p:cNvSpPr txBox="1"/>
          <p:nvPr/>
        </p:nvSpPr>
        <p:spPr>
          <a:xfrm>
            <a:off x="411050" y="1069325"/>
            <a:ext cx="4413900" cy="3063000"/>
          </a:xfrm>
          <a:prstGeom prst="rect">
            <a:avLst/>
          </a:prstGeom>
          <a:solidFill>
            <a:srgbClr val="F3F3F3">
              <a:alpha val="4636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Continuous </a:t>
            </a: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potential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for </a:t>
            </a: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waterborne disease propagation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from reefs affected by dredging during these months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Multistep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pathways with </a:t>
            </a: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southern reefs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as stepping stones </a:t>
            </a:r>
            <a:r>
              <a:rPr lang="en" sz="1800">
                <a:solidFill>
                  <a:schemeClr val="dk1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⇒</a:t>
            </a: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disease could have taken </a:t>
            </a: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several months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to </a:t>
            </a: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reach VKR</a:t>
            </a:r>
            <a:endParaRPr b="1"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Average </a:t>
            </a: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transmission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time of </a:t>
            </a: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5-10 days</a:t>
            </a:r>
            <a:r>
              <a:rPr lang="en" sz="18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¹</a:t>
            </a:r>
            <a:endParaRPr sz="18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Consistency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of pathway structure due to stable hydrodynamic conditions</a:t>
            </a:r>
            <a:endParaRPr b="1"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5" name="Google Shape;185;p26"/>
          <p:cNvSpPr txBox="1"/>
          <p:nvPr/>
        </p:nvSpPr>
        <p:spPr>
          <a:xfrm>
            <a:off x="1010925" y="4603350"/>
            <a:ext cx="4149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666666"/>
                </a:solidFill>
                <a:latin typeface="Roboto Light"/>
                <a:ea typeface="Roboto Light"/>
                <a:cs typeface="Roboto Light"/>
                <a:sym typeface="Roboto Light"/>
              </a:rPr>
              <a:t>¹Aeby et al. (2019,2021); Meiling et al (2021)</a:t>
            </a:r>
            <a:endParaRPr sz="1200">
              <a:solidFill>
                <a:srgbClr val="666666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7"/>
          <p:cNvSpPr txBox="1"/>
          <p:nvPr/>
        </p:nvSpPr>
        <p:spPr>
          <a:xfrm>
            <a:off x="826050" y="695175"/>
            <a:ext cx="7491900" cy="2657700"/>
          </a:xfrm>
          <a:prstGeom prst="rect">
            <a:avLst/>
          </a:prstGeom>
          <a:solidFill>
            <a:srgbClr val="F3F3F3">
              <a:alpha val="4636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9144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 non-negligible fraction of the </a:t>
            </a: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sediments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produced by the (</a:t>
            </a: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non-conventional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) dredging operations </a:t>
            </a: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reached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the reef sites were SCTLD was first reported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9144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Contamination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by </a:t>
            </a: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wastewater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was </a:t>
            </a: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improbable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unless 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the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leak was located within hundreds of meters of the reef sites</a:t>
            </a:r>
            <a:endParaRPr b="1"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914400" rtl="0" algn="just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There was an uninterrupted</a:t>
            </a: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possibility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of </a:t>
            </a: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waterborne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disease </a:t>
            </a: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transmission to VKR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from reefs affected by dredged sediments </a:t>
            </a: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during 5 months</a:t>
            </a:r>
            <a:endParaRPr b="1"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1" name="Google Shape;191;p27"/>
          <p:cNvSpPr txBox="1"/>
          <p:nvPr/>
        </p:nvSpPr>
        <p:spPr>
          <a:xfrm>
            <a:off x="180350" y="94650"/>
            <a:ext cx="488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1155CC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192" name="Google Shape;192;p27"/>
          <p:cNvSpPr txBox="1"/>
          <p:nvPr/>
        </p:nvSpPr>
        <p:spPr>
          <a:xfrm>
            <a:off x="8877875" y="4897200"/>
            <a:ext cx="266100" cy="2463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11</a:t>
            </a:r>
            <a:endParaRPr b="1" sz="10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3" name="Google Shape;193;p27"/>
          <p:cNvSpPr txBox="1"/>
          <p:nvPr/>
        </p:nvSpPr>
        <p:spPr>
          <a:xfrm>
            <a:off x="180350" y="94650"/>
            <a:ext cx="8725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1155CC"/>
                </a:solidFill>
                <a:latin typeface="Roboto Medium"/>
                <a:ea typeface="Roboto Medium"/>
                <a:cs typeface="Roboto Medium"/>
                <a:sym typeface="Roboto Medium"/>
              </a:rPr>
              <a:t>In brief</a:t>
            </a:r>
            <a:endParaRPr sz="2500">
              <a:solidFill>
                <a:srgbClr val="1155CC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pic>
        <p:nvPicPr>
          <p:cNvPr id="194" name="Google Shape;194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5125" y="1737673"/>
            <a:ext cx="572700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5125" y="897950"/>
            <a:ext cx="572700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85125" y="2513310"/>
            <a:ext cx="572700" cy="5727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8"/>
          <p:cNvSpPr txBox="1"/>
          <p:nvPr/>
        </p:nvSpPr>
        <p:spPr>
          <a:xfrm>
            <a:off x="826050" y="695175"/>
            <a:ext cx="7491900" cy="2657700"/>
          </a:xfrm>
          <a:prstGeom prst="rect">
            <a:avLst/>
          </a:prstGeom>
          <a:solidFill>
            <a:srgbClr val="F3F3F3">
              <a:alpha val="4636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9144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 non-negligible fraction of the </a:t>
            </a: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sediments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produced by the (</a:t>
            </a: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non-conventional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) dredging operations </a:t>
            </a: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reached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the reef sites were SCTLD was first reported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9144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Contamination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by </a:t>
            </a: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wastewater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was </a:t>
            </a: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improbable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unless the leak was located within hundreds of meters of the reef sites</a:t>
            </a:r>
            <a:endParaRPr b="1"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914400" rtl="0" algn="just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There was an uninterrupted</a:t>
            </a: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possibility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of </a:t>
            </a: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waterborne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disease </a:t>
            </a: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transmission to VKR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from reefs affected by dredged sediments </a:t>
            </a: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during 5 months</a:t>
            </a:r>
            <a:endParaRPr b="1"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2" name="Google Shape;202;p28"/>
          <p:cNvSpPr txBox="1"/>
          <p:nvPr/>
        </p:nvSpPr>
        <p:spPr>
          <a:xfrm>
            <a:off x="180350" y="94650"/>
            <a:ext cx="488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1155CC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203" name="Google Shape;203;p28"/>
          <p:cNvSpPr txBox="1"/>
          <p:nvPr/>
        </p:nvSpPr>
        <p:spPr>
          <a:xfrm>
            <a:off x="8877875" y="4897200"/>
            <a:ext cx="266100" cy="2463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11</a:t>
            </a:r>
            <a:endParaRPr b="1" sz="10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4" name="Google Shape;204;p28"/>
          <p:cNvSpPr txBox="1"/>
          <p:nvPr/>
        </p:nvSpPr>
        <p:spPr>
          <a:xfrm>
            <a:off x="180350" y="94650"/>
            <a:ext cx="8725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1155CC"/>
                </a:solidFill>
                <a:latin typeface="Roboto Medium"/>
                <a:ea typeface="Roboto Medium"/>
                <a:cs typeface="Roboto Medium"/>
                <a:sym typeface="Roboto Medium"/>
              </a:rPr>
              <a:t>In brief</a:t>
            </a:r>
            <a:endParaRPr sz="2500">
              <a:solidFill>
                <a:srgbClr val="1155CC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pic>
        <p:nvPicPr>
          <p:cNvPr id="205" name="Google Shape;205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5125" y="1737673"/>
            <a:ext cx="572700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5125" y="897950"/>
            <a:ext cx="572700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85125" y="2513310"/>
            <a:ext cx="572700" cy="572791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28"/>
          <p:cNvSpPr txBox="1"/>
          <p:nvPr/>
        </p:nvSpPr>
        <p:spPr>
          <a:xfrm>
            <a:off x="826050" y="3476475"/>
            <a:ext cx="7491900" cy="1015800"/>
          </a:xfrm>
          <a:prstGeom prst="rect">
            <a:avLst/>
          </a:prstGeom>
          <a:solidFill>
            <a:srgbClr val="F3F3F3">
              <a:alpha val="4636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Either directly or indirectly, the PMDDP had the potential to deliver disease agents to the reefs suspected to have experienced the first SCTLD outbreaks </a:t>
            </a:r>
            <a:endParaRPr b="1"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9" name="Google Shape;209;p28"/>
          <p:cNvSpPr txBox="1"/>
          <p:nvPr/>
        </p:nvSpPr>
        <p:spPr>
          <a:xfrm>
            <a:off x="308550" y="4650900"/>
            <a:ext cx="8526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99999"/>
                </a:solidFill>
                <a:latin typeface="Roboto Light"/>
                <a:ea typeface="Roboto Light"/>
                <a:cs typeface="Roboto Light"/>
                <a:sym typeface="Roboto Light"/>
              </a:rPr>
              <a:t>For more details: Dobbelaere, T., Holstein, D. M., Gramer, L. J., McEachron, L., &amp; Hanert, E. (2024). Investigating the link between the Port of Miami dredging and the onset of the stony coral tissue loss disease epidemics. </a:t>
            </a:r>
            <a:r>
              <a:rPr i="1" lang="en" sz="1000">
                <a:solidFill>
                  <a:srgbClr val="999999"/>
                </a:solidFill>
                <a:latin typeface="Roboto Light"/>
                <a:ea typeface="Roboto Light"/>
                <a:cs typeface="Roboto Light"/>
                <a:sym typeface="Roboto Light"/>
              </a:rPr>
              <a:t>Marine Pollution Bulletin</a:t>
            </a:r>
            <a:r>
              <a:rPr lang="en" sz="1000">
                <a:solidFill>
                  <a:srgbClr val="999999"/>
                </a:solidFill>
                <a:latin typeface="Roboto Light"/>
                <a:ea typeface="Roboto Light"/>
                <a:cs typeface="Roboto Light"/>
                <a:sym typeface="Roboto Light"/>
              </a:rPr>
              <a:t>, </a:t>
            </a:r>
            <a:r>
              <a:rPr i="1" lang="en" sz="1000">
                <a:solidFill>
                  <a:srgbClr val="999999"/>
                </a:solidFill>
                <a:latin typeface="Roboto Light"/>
                <a:ea typeface="Roboto Light"/>
                <a:cs typeface="Roboto Light"/>
                <a:sym typeface="Roboto Light"/>
              </a:rPr>
              <a:t>207</a:t>
            </a:r>
            <a:r>
              <a:rPr lang="en" sz="1000">
                <a:solidFill>
                  <a:srgbClr val="999999"/>
                </a:solidFill>
                <a:latin typeface="Roboto Light"/>
                <a:ea typeface="Roboto Light"/>
                <a:cs typeface="Roboto Light"/>
                <a:sym typeface="Roboto Light"/>
              </a:rPr>
              <a:t>, 116886.</a:t>
            </a:r>
            <a:endParaRPr sz="1000">
              <a:solidFill>
                <a:srgbClr val="999999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/>
        </p:nvSpPr>
        <p:spPr>
          <a:xfrm>
            <a:off x="180350" y="170850"/>
            <a:ext cx="8725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50">
                <a:solidFill>
                  <a:srgbClr val="1155CC"/>
                </a:solidFill>
                <a:latin typeface="Roboto Medium"/>
                <a:ea typeface="Roboto Medium"/>
                <a:cs typeface="Roboto Medium"/>
                <a:sym typeface="Roboto Medium"/>
              </a:rPr>
              <a:t>The </a:t>
            </a:r>
            <a:r>
              <a:rPr lang="en" sz="2350">
                <a:solidFill>
                  <a:srgbClr val="1155CC"/>
                </a:solidFill>
                <a:latin typeface="Roboto Medium"/>
                <a:ea typeface="Roboto Medium"/>
                <a:cs typeface="Roboto Medium"/>
                <a:sym typeface="Roboto Medium"/>
              </a:rPr>
              <a:t>PortMiami Deep Dredge Project (PMDDP) was conducted from November 20, 2013 to March 16, 2015</a:t>
            </a:r>
            <a:endParaRPr sz="2350">
              <a:solidFill>
                <a:srgbClr val="1155CC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62" name="Google Shape;62;p14"/>
          <p:cNvSpPr txBox="1"/>
          <p:nvPr/>
        </p:nvSpPr>
        <p:spPr>
          <a:xfrm>
            <a:off x="8877875" y="4897200"/>
            <a:ext cx="266100" cy="2463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  <a:endParaRPr b="1" sz="10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3" name="Google Shape;63;p14"/>
          <p:cNvSpPr txBox="1"/>
          <p:nvPr/>
        </p:nvSpPr>
        <p:spPr>
          <a:xfrm>
            <a:off x="284050" y="1241000"/>
            <a:ext cx="3750000" cy="3186300"/>
          </a:xfrm>
          <a:prstGeom prst="rect">
            <a:avLst/>
          </a:prstGeom>
          <a:solidFill>
            <a:srgbClr val="F3F3F3">
              <a:alpha val="4636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Shipping channel deepened from 12.8 to 15.2 meters</a:t>
            </a:r>
            <a:endParaRPr sz="1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4.4 </a:t>
            </a:r>
            <a:r>
              <a:rPr lang="en"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×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10⁶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m³ of sediments removed</a:t>
            </a:r>
            <a:endParaRPr sz="1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Non-conventional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“rock chopping” with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suction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mechanism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turned off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between Dec 2013 and May 2014</a:t>
            </a:r>
            <a:endParaRPr sz="1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Sediment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plumes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covered up to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11 km²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of coral area</a:t>
            </a:r>
            <a:r>
              <a:rPr lang="en" sz="17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¹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and contributed to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death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and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burial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of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&gt;560,000 coral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colonies</a:t>
            </a:r>
            <a:r>
              <a:rPr lang="en" sz="17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²</a:t>
            </a:r>
            <a:endParaRPr sz="17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36650" y="1211050"/>
            <a:ext cx="4876451" cy="3445626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 txBox="1"/>
          <p:nvPr/>
        </p:nvSpPr>
        <p:spPr>
          <a:xfrm>
            <a:off x="180350" y="4656675"/>
            <a:ext cx="4149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666666"/>
                </a:solidFill>
                <a:latin typeface="Roboto Light"/>
                <a:ea typeface="Roboto Light"/>
                <a:cs typeface="Roboto Light"/>
                <a:sym typeface="Roboto Light"/>
              </a:rPr>
              <a:t>¹</a:t>
            </a:r>
            <a:r>
              <a:rPr lang="en" sz="1200">
                <a:solidFill>
                  <a:srgbClr val="666666"/>
                </a:solidFill>
                <a:latin typeface="Roboto Light"/>
                <a:ea typeface="Roboto Light"/>
                <a:cs typeface="Roboto Light"/>
                <a:sym typeface="Roboto Light"/>
              </a:rPr>
              <a:t>Barnes et al (2015); </a:t>
            </a:r>
            <a:r>
              <a:rPr lang="en" sz="1200">
                <a:solidFill>
                  <a:srgbClr val="666666"/>
                </a:solidFill>
                <a:latin typeface="Roboto Light"/>
                <a:ea typeface="Roboto Light"/>
                <a:cs typeface="Roboto Light"/>
                <a:sym typeface="Roboto Light"/>
              </a:rPr>
              <a:t>²</a:t>
            </a:r>
            <a:r>
              <a:rPr lang="en" sz="1200">
                <a:solidFill>
                  <a:srgbClr val="666666"/>
                </a:solidFill>
                <a:latin typeface="Roboto Light"/>
                <a:ea typeface="Roboto Light"/>
                <a:cs typeface="Roboto Light"/>
                <a:sym typeface="Roboto Light"/>
              </a:rPr>
              <a:t>Cunning et al (2019)</a:t>
            </a:r>
            <a:endParaRPr sz="1200">
              <a:solidFill>
                <a:srgbClr val="666666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/>
        </p:nvSpPr>
        <p:spPr>
          <a:xfrm>
            <a:off x="180350" y="170850"/>
            <a:ext cx="8725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50">
                <a:solidFill>
                  <a:srgbClr val="1155CC"/>
                </a:solidFill>
                <a:latin typeface="Roboto Medium"/>
                <a:ea typeface="Roboto Medium"/>
                <a:cs typeface="Roboto Medium"/>
                <a:sym typeface="Roboto Medium"/>
              </a:rPr>
              <a:t>The PortMiami Deep Dredge Project (PMDDP) was conducted from November 20, 2013 to March 16, 2015</a:t>
            </a:r>
            <a:endParaRPr sz="2350">
              <a:solidFill>
                <a:srgbClr val="1155CC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71" name="Google Shape;71;p15"/>
          <p:cNvSpPr txBox="1"/>
          <p:nvPr/>
        </p:nvSpPr>
        <p:spPr>
          <a:xfrm>
            <a:off x="8877875" y="4897200"/>
            <a:ext cx="266100" cy="2463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  <a:endParaRPr b="1" sz="10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2" name="Google Shape;72;p15"/>
          <p:cNvSpPr txBox="1"/>
          <p:nvPr/>
        </p:nvSpPr>
        <p:spPr>
          <a:xfrm>
            <a:off x="284050" y="1241000"/>
            <a:ext cx="3750000" cy="3186300"/>
          </a:xfrm>
          <a:prstGeom prst="rect">
            <a:avLst/>
          </a:prstGeom>
          <a:solidFill>
            <a:srgbClr val="F3F3F3">
              <a:alpha val="4636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Shipping channel deepened from 12.8 to 15.2 meters</a:t>
            </a:r>
            <a:endParaRPr sz="1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4.4 </a:t>
            </a:r>
            <a:r>
              <a:rPr lang="en"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×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10⁶ m³ of sediments removed</a:t>
            </a:r>
            <a:endParaRPr sz="1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Non-conventional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“rock chopping” with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suction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mechanism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turned off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between Dec 2013 and May 2014</a:t>
            </a:r>
            <a:endParaRPr sz="1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Sediment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plumes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covered up to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11 km²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of coral area</a:t>
            </a:r>
            <a:r>
              <a:rPr lang="en" sz="1700">
                <a:solidFill>
                  <a:srgbClr val="999999"/>
                </a:solidFill>
                <a:latin typeface="Roboto"/>
                <a:ea typeface="Roboto"/>
                <a:cs typeface="Roboto"/>
                <a:sym typeface="Roboto"/>
              </a:rPr>
              <a:t>¹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and contributed to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death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and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burial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of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&gt;560,000 coral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colonies</a:t>
            </a:r>
            <a:r>
              <a:rPr lang="en" sz="1700">
                <a:solidFill>
                  <a:srgbClr val="999999"/>
                </a:solidFill>
                <a:latin typeface="Roboto"/>
                <a:ea typeface="Roboto"/>
                <a:cs typeface="Roboto"/>
                <a:sym typeface="Roboto"/>
              </a:rPr>
              <a:t>²</a:t>
            </a:r>
            <a:endParaRPr sz="1700">
              <a:solidFill>
                <a:srgbClr val="99999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3" name="Google Shape;73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36650" y="1211050"/>
            <a:ext cx="4876451" cy="3445626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5"/>
          <p:cNvSpPr txBox="1"/>
          <p:nvPr/>
        </p:nvSpPr>
        <p:spPr>
          <a:xfrm>
            <a:off x="180350" y="4656675"/>
            <a:ext cx="4149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99999"/>
                </a:solidFill>
                <a:latin typeface="Roboto Light"/>
                <a:ea typeface="Roboto Light"/>
                <a:cs typeface="Roboto Light"/>
                <a:sym typeface="Roboto Light"/>
              </a:rPr>
              <a:t>¹Barnes et al (2015); ²Cunning et al (2019)</a:t>
            </a:r>
            <a:endParaRPr sz="1200">
              <a:solidFill>
                <a:srgbClr val="999999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75" name="Google Shape;75;p15"/>
          <p:cNvPicPr preferRelativeResize="0"/>
          <p:nvPr/>
        </p:nvPicPr>
        <p:blipFill rotWithShape="1">
          <a:blip r:embed="rId4">
            <a:alphaModFix/>
          </a:blip>
          <a:srcRect b="4489" l="999" r="0" t="0"/>
          <a:stretch/>
        </p:blipFill>
        <p:spPr>
          <a:xfrm>
            <a:off x="6002600" y="1269175"/>
            <a:ext cx="2958599" cy="46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/>
          <p:nvPr/>
        </p:nvSpPr>
        <p:spPr>
          <a:xfrm>
            <a:off x="180350" y="170850"/>
            <a:ext cx="8725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50">
                <a:solidFill>
                  <a:srgbClr val="1155CC"/>
                </a:solidFill>
                <a:latin typeface="Roboto Medium"/>
                <a:ea typeface="Roboto Medium"/>
                <a:cs typeface="Roboto Medium"/>
                <a:sym typeface="Roboto Medium"/>
              </a:rPr>
              <a:t>The PortMiami Deep Dredge Project (PMDDP) was conducted from November 20, 2013 to March 16, 2015</a:t>
            </a:r>
            <a:endParaRPr sz="2350">
              <a:solidFill>
                <a:srgbClr val="1155CC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81" name="Google Shape;81;p16"/>
          <p:cNvSpPr txBox="1"/>
          <p:nvPr/>
        </p:nvSpPr>
        <p:spPr>
          <a:xfrm>
            <a:off x="8877875" y="4897200"/>
            <a:ext cx="266100" cy="2463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  <a:endParaRPr b="1" sz="10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2" name="Google Shape;82;p16"/>
          <p:cNvSpPr txBox="1"/>
          <p:nvPr/>
        </p:nvSpPr>
        <p:spPr>
          <a:xfrm>
            <a:off x="284050" y="1241000"/>
            <a:ext cx="3750000" cy="3186300"/>
          </a:xfrm>
          <a:prstGeom prst="rect">
            <a:avLst/>
          </a:prstGeom>
          <a:solidFill>
            <a:srgbClr val="F3F3F3">
              <a:alpha val="4636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Shipping channel deepened from 12.8 to 15.2 meters</a:t>
            </a:r>
            <a:endParaRPr sz="1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4.4 </a:t>
            </a:r>
            <a:r>
              <a:rPr lang="en"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×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10⁶ m³ of sediments removed</a:t>
            </a:r>
            <a:endParaRPr sz="1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Non-conventional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“rock chopping” with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suction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mechanism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turned off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between Dec 2013 and May 2014</a:t>
            </a:r>
            <a:endParaRPr sz="1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Sediment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plumes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covered up to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11 km²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of coral area</a:t>
            </a:r>
            <a:r>
              <a:rPr lang="en" sz="1700">
                <a:solidFill>
                  <a:srgbClr val="999999"/>
                </a:solidFill>
                <a:latin typeface="Roboto"/>
                <a:ea typeface="Roboto"/>
                <a:cs typeface="Roboto"/>
                <a:sym typeface="Roboto"/>
              </a:rPr>
              <a:t>¹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and contributed to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death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and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burial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of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&gt;560,000 coral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colonies</a:t>
            </a:r>
            <a:r>
              <a:rPr lang="en" sz="1700">
                <a:solidFill>
                  <a:srgbClr val="999999"/>
                </a:solidFill>
                <a:latin typeface="Roboto"/>
                <a:ea typeface="Roboto"/>
                <a:cs typeface="Roboto"/>
                <a:sym typeface="Roboto"/>
              </a:rPr>
              <a:t>²</a:t>
            </a:r>
            <a:endParaRPr sz="1700">
              <a:solidFill>
                <a:srgbClr val="99999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83" name="Google Shape;83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36650" y="1211050"/>
            <a:ext cx="4876451" cy="3445626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6"/>
          <p:cNvSpPr txBox="1"/>
          <p:nvPr/>
        </p:nvSpPr>
        <p:spPr>
          <a:xfrm>
            <a:off x="180350" y="4656675"/>
            <a:ext cx="4149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99999"/>
                </a:solidFill>
                <a:latin typeface="Roboto Light"/>
                <a:ea typeface="Roboto Light"/>
                <a:cs typeface="Roboto Light"/>
                <a:sym typeface="Roboto Light"/>
              </a:rPr>
              <a:t>¹Barnes et al (2015); ²Cunning et al (2019)</a:t>
            </a:r>
            <a:endParaRPr sz="1200">
              <a:solidFill>
                <a:srgbClr val="999999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85" name="Google Shape;85;p16"/>
          <p:cNvPicPr preferRelativeResize="0"/>
          <p:nvPr/>
        </p:nvPicPr>
        <p:blipFill rotWithShape="1">
          <a:blip r:embed="rId4">
            <a:alphaModFix/>
          </a:blip>
          <a:srcRect b="4489" l="999" r="0" t="0"/>
          <a:stretch/>
        </p:blipFill>
        <p:spPr>
          <a:xfrm>
            <a:off x="6002600" y="1269175"/>
            <a:ext cx="2958599" cy="46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39374" y="1105250"/>
            <a:ext cx="4509401" cy="3880725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7"/>
          <p:cNvSpPr txBox="1"/>
          <p:nvPr/>
        </p:nvSpPr>
        <p:spPr>
          <a:xfrm>
            <a:off x="180350" y="170850"/>
            <a:ext cx="8725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50">
                <a:solidFill>
                  <a:srgbClr val="1155CC"/>
                </a:solidFill>
                <a:latin typeface="Roboto Medium"/>
                <a:ea typeface="Roboto Medium"/>
                <a:cs typeface="Roboto Medium"/>
                <a:sym typeface="Roboto Medium"/>
              </a:rPr>
              <a:t>The PortMiami Deep Dredge Project (PMDDP) was conducted from November 20, 2013 to March 16, 2015</a:t>
            </a:r>
            <a:endParaRPr sz="2350">
              <a:solidFill>
                <a:srgbClr val="1155CC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92" name="Google Shape;92;p17"/>
          <p:cNvSpPr txBox="1"/>
          <p:nvPr/>
        </p:nvSpPr>
        <p:spPr>
          <a:xfrm>
            <a:off x="8877875" y="4897200"/>
            <a:ext cx="266100" cy="2463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  <a:endParaRPr b="1" sz="10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3" name="Google Shape;93;p17"/>
          <p:cNvSpPr txBox="1"/>
          <p:nvPr/>
        </p:nvSpPr>
        <p:spPr>
          <a:xfrm>
            <a:off x="284050" y="1241000"/>
            <a:ext cx="3750000" cy="3186300"/>
          </a:xfrm>
          <a:prstGeom prst="rect">
            <a:avLst/>
          </a:prstGeom>
          <a:solidFill>
            <a:srgbClr val="F3F3F3">
              <a:alpha val="4636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Shipping channel deepened from 12.8 to 15.2 meters</a:t>
            </a:r>
            <a:endParaRPr sz="1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4.4 </a:t>
            </a:r>
            <a:r>
              <a:rPr lang="en"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×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10⁶ m³ of sediments removed</a:t>
            </a:r>
            <a:endParaRPr sz="1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Non-conventional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“rock chopping” with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suction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mechanism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turned off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between Dec 2013 and May 2014</a:t>
            </a:r>
            <a:endParaRPr sz="1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Sediment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plumes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covered up to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11 km²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of coral area</a:t>
            </a:r>
            <a:r>
              <a:rPr lang="en" sz="1700">
                <a:solidFill>
                  <a:srgbClr val="999999"/>
                </a:solidFill>
                <a:latin typeface="Roboto"/>
                <a:ea typeface="Roboto"/>
                <a:cs typeface="Roboto"/>
                <a:sym typeface="Roboto"/>
              </a:rPr>
              <a:t>¹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and contributed to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death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and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burial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of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&gt;560,000 coral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colonies</a:t>
            </a:r>
            <a:r>
              <a:rPr lang="en" sz="1700">
                <a:solidFill>
                  <a:srgbClr val="999999"/>
                </a:solidFill>
                <a:latin typeface="Roboto"/>
                <a:ea typeface="Roboto"/>
                <a:cs typeface="Roboto"/>
                <a:sym typeface="Roboto"/>
              </a:rPr>
              <a:t>²</a:t>
            </a:r>
            <a:endParaRPr sz="1700">
              <a:solidFill>
                <a:srgbClr val="99999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4" name="Google Shape;94;p17"/>
          <p:cNvSpPr txBox="1"/>
          <p:nvPr/>
        </p:nvSpPr>
        <p:spPr>
          <a:xfrm>
            <a:off x="180350" y="4656675"/>
            <a:ext cx="4149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99999"/>
                </a:solidFill>
                <a:latin typeface="Roboto Light"/>
                <a:ea typeface="Roboto Light"/>
                <a:cs typeface="Roboto Light"/>
                <a:sym typeface="Roboto Light"/>
              </a:rPr>
              <a:t>¹Barnes et al (2015); ²Cunning et al (2019)</a:t>
            </a:r>
            <a:endParaRPr sz="1200">
              <a:solidFill>
                <a:srgbClr val="999999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8"/>
          <p:cNvSpPr txBox="1"/>
          <p:nvPr/>
        </p:nvSpPr>
        <p:spPr>
          <a:xfrm>
            <a:off x="180350" y="94650"/>
            <a:ext cx="4561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1155CC"/>
                </a:solidFill>
                <a:latin typeface="Roboto Medium"/>
                <a:ea typeface="Roboto Medium"/>
                <a:cs typeface="Roboto Medium"/>
                <a:sym typeface="Roboto Medium"/>
              </a:rPr>
              <a:t>Stony coral tissue loss </a:t>
            </a:r>
            <a:r>
              <a:rPr lang="en" sz="2300">
                <a:solidFill>
                  <a:srgbClr val="1155CC"/>
                </a:solidFill>
                <a:latin typeface="Roboto Medium"/>
                <a:ea typeface="Roboto Medium"/>
                <a:cs typeface="Roboto Medium"/>
                <a:sym typeface="Roboto Medium"/>
              </a:rPr>
              <a:t>disease (SCTLD) was first observed near the dredged channel in 2014</a:t>
            </a:r>
            <a:endParaRPr sz="2300">
              <a:solidFill>
                <a:srgbClr val="1155CC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100" name="Google Shape;100;p18"/>
          <p:cNvSpPr txBox="1"/>
          <p:nvPr/>
        </p:nvSpPr>
        <p:spPr>
          <a:xfrm>
            <a:off x="8877875" y="4897200"/>
            <a:ext cx="266100" cy="2463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</a:t>
            </a:r>
            <a:endParaRPr b="1" sz="10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1" name="Google Shape;10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850" y="3534200"/>
            <a:ext cx="5839877" cy="1363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8"/>
          <p:cNvSpPr txBox="1"/>
          <p:nvPr/>
        </p:nvSpPr>
        <p:spPr>
          <a:xfrm>
            <a:off x="361325" y="1381100"/>
            <a:ext cx="4004700" cy="2011200"/>
          </a:xfrm>
          <a:prstGeom prst="rect">
            <a:avLst/>
          </a:prstGeom>
          <a:solidFill>
            <a:srgbClr val="F3F3F3">
              <a:alpha val="4636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Worst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coral disease outbreak on record in the Caribbean</a:t>
            </a:r>
            <a:endParaRPr sz="1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Unidentified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causative agent</a:t>
            </a:r>
            <a:endParaRPr sz="1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Evidence of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waterborne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and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sediment-mediated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disease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transmission</a:t>
            </a:r>
            <a:endParaRPr b="1" sz="1700">
              <a:solidFill>
                <a:srgbClr val="99999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3" name="Google Shape;103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15350" y="306950"/>
            <a:ext cx="4217400" cy="4357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9"/>
          <p:cNvSpPr txBox="1"/>
          <p:nvPr/>
        </p:nvSpPr>
        <p:spPr>
          <a:xfrm>
            <a:off x="180350" y="94650"/>
            <a:ext cx="8725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1155CC"/>
                </a:solidFill>
                <a:latin typeface="Roboto Medium"/>
                <a:ea typeface="Roboto Medium"/>
                <a:cs typeface="Roboto Medium"/>
                <a:sym typeface="Roboto Medium"/>
              </a:rPr>
              <a:t>A leaking discharge pipe was also reported the first affected reef sites</a:t>
            </a:r>
            <a:endParaRPr sz="2400">
              <a:solidFill>
                <a:srgbClr val="1155CC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109" name="Google Shape;109;p19"/>
          <p:cNvSpPr txBox="1"/>
          <p:nvPr/>
        </p:nvSpPr>
        <p:spPr>
          <a:xfrm>
            <a:off x="8877875" y="4897200"/>
            <a:ext cx="266100" cy="2463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3</a:t>
            </a:r>
            <a:endParaRPr b="1" sz="10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0" name="Google Shape;110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36650" y="1287250"/>
            <a:ext cx="4876451" cy="3445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36650" y="778275"/>
            <a:ext cx="4876450" cy="883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78142" y="743550"/>
            <a:ext cx="1593470" cy="33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9"/>
          <p:cNvSpPr txBox="1"/>
          <p:nvPr/>
        </p:nvSpPr>
        <p:spPr>
          <a:xfrm>
            <a:off x="215950" y="1388413"/>
            <a:ext cx="3750000" cy="2786100"/>
          </a:xfrm>
          <a:prstGeom prst="rect">
            <a:avLst/>
          </a:prstGeom>
          <a:solidFill>
            <a:srgbClr val="F3F3F3">
              <a:alpha val="4636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Wastewater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leaking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from the Miami Central District Municipal Wastewater Treatment Plant (WWTP) discharge pipe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Leak </a:t>
            </a: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</a:t>
            </a: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eported 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</a:t>
            </a: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2017 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but possible that this </a:t>
            </a: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poorly maintained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pipe: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as already </a:t>
            </a: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leaking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in </a:t>
            </a: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2014</a:t>
            </a:r>
            <a:r>
              <a:rPr lang="en" sz="1800">
                <a:solidFill>
                  <a:srgbClr val="999999"/>
                </a:solidFill>
                <a:latin typeface="Roboto"/>
                <a:ea typeface="Roboto"/>
                <a:cs typeface="Roboto"/>
                <a:sym typeface="Roboto"/>
              </a:rPr>
              <a:t>¹</a:t>
            </a: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?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Had </a:t>
            </a:r>
            <a:r>
              <a:rPr b="1"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other leaks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?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4" name="Google Shape;114;p19"/>
          <p:cNvSpPr txBox="1"/>
          <p:nvPr/>
        </p:nvSpPr>
        <p:spPr>
          <a:xfrm>
            <a:off x="180350" y="4656675"/>
            <a:ext cx="4149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666666"/>
                </a:solidFill>
                <a:latin typeface="Roboto Light"/>
                <a:ea typeface="Roboto Light"/>
                <a:cs typeface="Roboto Light"/>
                <a:sym typeface="Roboto Light"/>
              </a:rPr>
              <a:t>¹As suggested by Gintert at al. (2019)</a:t>
            </a:r>
            <a:endParaRPr sz="1200">
              <a:solidFill>
                <a:srgbClr val="666666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0"/>
          <p:cNvSpPr txBox="1"/>
          <p:nvPr/>
        </p:nvSpPr>
        <p:spPr>
          <a:xfrm>
            <a:off x="180350" y="94650"/>
            <a:ext cx="8725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1155CC"/>
                </a:solidFill>
                <a:latin typeface="Roboto Medium"/>
                <a:ea typeface="Roboto Medium"/>
                <a:cs typeface="Roboto Medium"/>
                <a:sym typeface="Roboto Medium"/>
              </a:rPr>
              <a:t>We investigated various transmission scenarios to elucidate the origins of the SCTLD outbreak</a:t>
            </a:r>
            <a:endParaRPr sz="2500">
              <a:solidFill>
                <a:srgbClr val="1155CC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120" name="Google Shape;120;p20"/>
          <p:cNvSpPr txBox="1"/>
          <p:nvPr/>
        </p:nvSpPr>
        <p:spPr>
          <a:xfrm>
            <a:off x="8877875" y="4897200"/>
            <a:ext cx="266100" cy="2463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4</a:t>
            </a:r>
            <a:endParaRPr b="1" sz="10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1" name="Google Shape;121;p20"/>
          <p:cNvSpPr txBox="1"/>
          <p:nvPr/>
        </p:nvSpPr>
        <p:spPr>
          <a:xfrm>
            <a:off x="862075" y="1594350"/>
            <a:ext cx="7491900" cy="2416500"/>
          </a:xfrm>
          <a:prstGeom prst="rect">
            <a:avLst/>
          </a:prstGeom>
          <a:solidFill>
            <a:srgbClr val="F3F3F3">
              <a:alpha val="4636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Our </a:t>
            </a:r>
            <a:r>
              <a:rPr b="1"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goal</a:t>
            </a: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was to identify the </a:t>
            </a:r>
            <a:r>
              <a:rPr b="1"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pathways</a:t>
            </a: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through which the </a:t>
            </a:r>
            <a:r>
              <a:rPr b="1"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disease</a:t>
            </a: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could have spread to the </a:t>
            </a:r>
            <a:r>
              <a:rPr b="1"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first affected</a:t>
            </a: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1"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sites</a:t>
            </a: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. We investigated: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914400" rtl="0" algn="just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impact</a:t>
            </a: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of </a:t>
            </a:r>
            <a:r>
              <a:rPr b="1"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sediments</a:t>
            </a: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dispersed by the PMDDP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914400" rtl="0" algn="just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The contamination from leaking </a:t>
            </a:r>
            <a:r>
              <a:rPr b="1"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wastewater</a:t>
            </a:r>
            <a:endParaRPr b="1"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914400" rtl="0" algn="just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The potential for </a:t>
            </a:r>
            <a:r>
              <a:rPr b="1"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waterborne</a:t>
            </a:r>
            <a:r>
              <a:rPr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disease </a:t>
            </a:r>
            <a:r>
              <a:rPr b="1" lang="en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transmission</a:t>
            </a:r>
            <a:endParaRPr b="1"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2" name="Google Shape;12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83150" y="2899800"/>
            <a:ext cx="428125" cy="42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91912" y="3522675"/>
            <a:ext cx="410600" cy="410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83150" y="2381350"/>
            <a:ext cx="428125" cy="428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28975" y="896525"/>
            <a:ext cx="4398249" cy="4015975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1"/>
          <p:cNvSpPr txBox="1"/>
          <p:nvPr/>
        </p:nvSpPr>
        <p:spPr>
          <a:xfrm>
            <a:off x="180350" y="94650"/>
            <a:ext cx="8725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rgbClr val="1155CC"/>
                </a:solidFill>
                <a:latin typeface="Roboto Medium"/>
                <a:ea typeface="Roboto Medium"/>
                <a:cs typeface="Roboto Medium"/>
                <a:sym typeface="Roboto Medium"/>
              </a:rPr>
              <a:t>We simulated the </a:t>
            </a:r>
            <a:r>
              <a:rPr lang="en" sz="2200">
                <a:solidFill>
                  <a:srgbClr val="1155CC"/>
                </a:solidFill>
                <a:latin typeface="Roboto Medium"/>
                <a:ea typeface="Roboto Medium"/>
                <a:cs typeface="Roboto Medium"/>
                <a:sym typeface="Roboto Medium"/>
              </a:rPr>
              <a:t>dispersal</a:t>
            </a:r>
            <a:r>
              <a:rPr lang="en" sz="2200">
                <a:solidFill>
                  <a:srgbClr val="1155CC"/>
                </a:solidFill>
                <a:latin typeface="Roboto Medium"/>
                <a:ea typeface="Roboto Medium"/>
                <a:cs typeface="Roboto Medium"/>
                <a:sym typeface="Roboto Medium"/>
              </a:rPr>
              <a:t> of sediments, wastewater and disease agents using the unstructured-mesh coastal ocean model</a:t>
            </a:r>
            <a:endParaRPr sz="2200">
              <a:solidFill>
                <a:srgbClr val="1155CC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131" name="Google Shape;131;p21"/>
          <p:cNvSpPr txBox="1"/>
          <p:nvPr/>
        </p:nvSpPr>
        <p:spPr>
          <a:xfrm>
            <a:off x="8877875" y="4897200"/>
            <a:ext cx="266100" cy="2463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5</a:t>
            </a:r>
            <a:endParaRPr b="1" sz="10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2" name="Google Shape;132;p21"/>
          <p:cNvSpPr txBox="1"/>
          <p:nvPr/>
        </p:nvSpPr>
        <p:spPr>
          <a:xfrm>
            <a:off x="262425" y="1614800"/>
            <a:ext cx="4225500" cy="3186300"/>
          </a:xfrm>
          <a:prstGeom prst="rect">
            <a:avLst/>
          </a:prstGeom>
          <a:solidFill>
            <a:srgbClr val="F3F3F3">
              <a:alpha val="4636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Sediment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dispersal modeled using a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LPT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with a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quasi-3D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approach: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2D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velocity with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vertical log profile</a:t>
            </a:r>
            <a:endParaRPr b="1" sz="1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Sediment particles released from dredging locations during a whole day</a:t>
            </a:r>
            <a:endParaRPr sz="1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5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grain size classes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but focus on the two finest ones: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5-50 µm (silt)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and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50-100 µm (very fine sand) 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sz="1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Impact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of sediments on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corals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estimated through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plumes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and </a:t>
            </a:r>
            <a:r>
              <a:rPr b="1"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deposition</a:t>
            </a:r>
            <a:endParaRPr sz="1700">
              <a:solidFill>
                <a:srgbClr val="99999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3" name="Google Shape;133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72872" y="896525"/>
            <a:ext cx="633400" cy="63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54300" y="490725"/>
            <a:ext cx="768475" cy="376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