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18.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4"/>
  </p:notesMasterIdLst>
  <p:sldIdLst>
    <p:sldId id="256" r:id="rId2"/>
    <p:sldId id="278" r:id="rId3"/>
    <p:sldId id="258" r:id="rId4"/>
    <p:sldId id="281" r:id="rId5"/>
    <p:sldId id="275" r:id="rId6"/>
    <p:sldId id="280" r:id="rId7"/>
    <p:sldId id="279" r:id="rId8"/>
    <p:sldId id="282" r:id="rId9"/>
    <p:sldId id="284" r:id="rId10"/>
    <p:sldId id="271" r:id="rId11"/>
    <p:sldId id="290" r:id="rId12"/>
    <p:sldId id="276" r:id="rId13"/>
    <p:sldId id="285" r:id="rId14"/>
    <p:sldId id="267" r:id="rId15"/>
    <p:sldId id="257" r:id="rId16"/>
    <p:sldId id="286" r:id="rId17"/>
    <p:sldId id="259" r:id="rId18"/>
    <p:sldId id="260" r:id="rId19"/>
    <p:sldId id="261" r:id="rId20"/>
    <p:sldId id="262" r:id="rId21"/>
    <p:sldId id="263" r:id="rId22"/>
    <p:sldId id="264" r:id="rId23"/>
    <p:sldId id="265" r:id="rId24"/>
    <p:sldId id="266" r:id="rId25"/>
    <p:sldId id="270" r:id="rId26"/>
    <p:sldId id="287" r:id="rId27"/>
    <p:sldId id="272" r:id="rId28"/>
    <p:sldId id="273" r:id="rId29"/>
    <p:sldId id="274" r:id="rId30"/>
    <p:sldId id="288" r:id="rId31"/>
    <p:sldId id="289" r:id="rId32"/>
    <p:sldId id="277"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66" autoAdjust="0"/>
    <p:restoredTop sz="94660"/>
  </p:normalViewPr>
  <p:slideViewPr>
    <p:cSldViewPr snapToGrid="0">
      <p:cViewPr varScale="1">
        <p:scale>
          <a:sx n="128" d="100"/>
          <a:sy n="128" d="100"/>
        </p:scale>
        <p:origin x="632"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7AFDA4-C42C-764B-87E1-BE9675CE9A94}" type="datetimeFigureOut">
              <a:rPr lang="fr-FR" smtClean="0"/>
              <a:t>09/02/2022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29E229-C72A-484B-8AE7-D13A402F4FB7}" type="slidenum">
              <a:rPr lang="fr-FR" smtClean="0"/>
              <a:t>‹N°›</a:t>
            </a:fld>
            <a:endParaRPr lang="fr-FR"/>
          </a:p>
        </p:txBody>
      </p:sp>
    </p:spTree>
    <p:extLst>
      <p:ext uri="{BB962C8B-B14F-4D97-AF65-F5344CB8AC3E}">
        <p14:creationId xmlns:p14="http://schemas.microsoft.com/office/powerpoint/2010/main" val="2604098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691C3CF3-1DB1-4252-987D-81F6FF8BDE10}" type="slidenum">
              <a:rPr lang="en-US" smtClean="0"/>
              <a:t>14</a:t>
            </a:fld>
            <a:endParaRPr lang="en-US"/>
          </a:p>
        </p:txBody>
      </p:sp>
    </p:spTree>
    <p:extLst>
      <p:ext uri="{BB962C8B-B14F-4D97-AF65-F5344CB8AC3E}">
        <p14:creationId xmlns:p14="http://schemas.microsoft.com/office/powerpoint/2010/main" val="2490876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76E93E5-4CC8-49F2-B686-D4049898482E}" type="slidenum">
              <a:rPr lang="en-US" smtClean="0"/>
              <a:t>23</a:t>
            </a:fld>
            <a:endParaRPr lang="en-US"/>
          </a:p>
        </p:txBody>
      </p:sp>
    </p:spTree>
    <p:extLst>
      <p:ext uri="{BB962C8B-B14F-4D97-AF65-F5344CB8AC3E}">
        <p14:creationId xmlns:p14="http://schemas.microsoft.com/office/powerpoint/2010/main" val="1634652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76E93E5-4CC8-49F2-B686-D4049898482E}" type="slidenum">
              <a:rPr lang="en-US" smtClean="0"/>
              <a:t>26</a:t>
            </a:fld>
            <a:endParaRPr lang="en-US"/>
          </a:p>
        </p:txBody>
      </p:sp>
    </p:spTree>
    <p:extLst>
      <p:ext uri="{BB962C8B-B14F-4D97-AF65-F5344CB8AC3E}">
        <p14:creationId xmlns:p14="http://schemas.microsoft.com/office/powerpoint/2010/main" val="24599078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76E93E5-4CC8-49F2-B686-D4049898482E}" type="slidenum">
              <a:rPr lang="en-US" smtClean="0"/>
              <a:t>27</a:t>
            </a:fld>
            <a:endParaRPr lang="en-US"/>
          </a:p>
        </p:txBody>
      </p:sp>
    </p:spTree>
    <p:extLst>
      <p:ext uri="{BB962C8B-B14F-4D97-AF65-F5344CB8AC3E}">
        <p14:creationId xmlns:p14="http://schemas.microsoft.com/office/powerpoint/2010/main" val="1211608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76E93E5-4CC8-49F2-B686-D4049898482E}" type="slidenum">
              <a:rPr lang="en-US" smtClean="0"/>
              <a:t>28</a:t>
            </a:fld>
            <a:endParaRPr lang="en-US"/>
          </a:p>
        </p:txBody>
      </p:sp>
    </p:spTree>
    <p:extLst>
      <p:ext uri="{BB962C8B-B14F-4D97-AF65-F5344CB8AC3E}">
        <p14:creationId xmlns:p14="http://schemas.microsoft.com/office/powerpoint/2010/main" val="28668999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76E93E5-4CC8-49F2-B686-D4049898482E}" type="slidenum">
              <a:rPr lang="en-US" smtClean="0"/>
              <a:t>29</a:t>
            </a:fld>
            <a:endParaRPr lang="en-US"/>
          </a:p>
        </p:txBody>
      </p:sp>
    </p:spTree>
    <p:extLst>
      <p:ext uri="{BB962C8B-B14F-4D97-AF65-F5344CB8AC3E}">
        <p14:creationId xmlns:p14="http://schemas.microsoft.com/office/powerpoint/2010/main" val="11558676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691C3CF3-1DB1-4252-987D-81F6FF8BDE10}" type="slidenum">
              <a:rPr lang="en-US" smtClean="0"/>
              <a:t>31</a:t>
            </a:fld>
            <a:endParaRPr lang="en-US"/>
          </a:p>
        </p:txBody>
      </p:sp>
    </p:spTree>
    <p:extLst>
      <p:ext uri="{BB962C8B-B14F-4D97-AF65-F5344CB8AC3E}">
        <p14:creationId xmlns:p14="http://schemas.microsoft.com/office/powerpoint/2010/main" val="2610902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76E93E5-4CC8-49F2-B686-D4049898482E}" type="slidenum">
              <a:rPr lang="en-US" smtClean="0"/>
              <a:t>15</a:t>
            </a:fld>
            <a:endParaRPr lang="en-US"/>
          </a:p>
        </p:txBody>
      </p:sp>
    </p:spTree>
    <p:extLst>
      <p:ext uri="{BB962C8B-B14F-4D97-AF65-F5344CB8AC3E}">
        <p14:creationId xmlns:p14="http://schemas.microsoft.com/office/powerpoint/2010/main" val="246130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176E93E5-4CC8-49F2-B686-D4049898482E}" type="slidenum">
              <a:rPr lang="en-US" smtClean="0"/>
              <a:t>16</a:t>
            </a:fld>
            <a:endParaRPr lang="en-US"/>
          </a:p>
        </p:txBody>
      </p:sp>
    </p:spTree>
    <p:extLst>
      <p:ext uri="{BB962C8B-B14F-4D97-AF65-F5344CB8AC3E}">
        <p14:creationId xmlns:p14="http://schemas.microsoft.com/office/powerpoint/2010/main" val="1136785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76E93E5-4CC8-49F2-B686-D4049898482E}" type="slidenum">
              <a:rPr lang="en-US" smtClean="0"/>
              <a:t>17</a:t>
            </a:fld>
            <a:endParaRPr lang="en-US"/>
          </a:p>
        </p:txBody>
      </p:sp>
    </p:spTree>
    <p:extLst>
      <p:ext uri="{BB962C8B-B14F-4D97-AF65-F5344CB8AC3E}">
        <p14:creationId xmlns:p14="http://schemas.microsoft.com/office/powerpoint/2010/main" val="485479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691C3CF3-1DB1-4252-987D-81F6FF8BDE10}" type="slidenum">
              <a:rPr lang="en-US" smtClean="0"/>
              <a:t>18</a:t>
            </a:fld>
            <a:endParaRPr lang="en-US"/>
          </a:p>
        </p:txBody>
      </p:sp>
    </p:spTree>
    <p:extLst>
      <p:ext uri="{BB962C8B-B14F-4D97-AF65-F5344CB8AC3E}">
        <p14:creationId xmlns:p14="http://schemas.microsoft.com/office/powerpoint/2010/main" val="51815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76E93E5-4CC8-49F2-B686-D4049898482E}" type="slidenum">
              <a:rPr lang="en-US" smtClean="0"/>
              <a:t>19</a:t>
            </a:fld>
            <a:endParaRPr lang="en-US"/>
          </a:p>
        </p:txBody>
      </p:sp>
    </p:spTree>
    <p:extLst>
      <p:ext uri="{BB962C8B-B14F-4D97-AF65-F5344CB8AC3E}">
        <p14:creationId xmlns:p14="http://schemas.microsoft.com/office/powerpoint/2010/main" val="367897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76E93E5-4CC8-49F2-B686-D4049898482E}" type="slidenum">
              <a:rPr lang="en-US" smtClean="0"/>
              <a:t>20</a:t>
            </a:fld>
            <a:endParaRPr lang="en-US"/>
          </a:p>
        </p:txBody>
      </p:sp>
    </p:spTree>
    <p:extLst>
      <p:ext uri="{BB962C8B-B14F-4D97-AF65-F5344CB8AC3E}">
        <p14:creationId xmlns:p14="http://schemas.microsoft.com/office/powerpoint/2010/main" val="1831749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76E93E5-4CC8-49F2-B686-D4049898482E}" type="slidenum">
              <a:rPr lang="en-US" smtClean="0"/>
              <a:t>21</a:t>
            </a:fld>
            <a:endParaRPr lang="en-US"/>
          </a:p>
        </p:txBody>
      </p:sp>
    </p:spTree>
    <p:extLst>
      <p:ext uri="{BB962C8B-B14F-4D97-AF65-F5344CB8AC3E}">
        <p14:creationId xmlns:p14="http://schemas.microsoft.com/office/powerpoint/2010/main" val="3298743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76E93E5-4CC8-49F2-B686-D4049898482E}" type="slidenum">
              <a:rPr lang="en-US" smtClean="0"/>
              <a:t>22</a:t>
            </a:fld>
            <a:endParaRPr lang="en-US"/>
          </a:p>
        </p:txBody>
      </p:sp>
    </p:spTree>
    <p:extLst>
      <p:ext uri="{BB962C8B-B14F-4D97-AF65-F5344CB8AC3E}">
        <p14:creationId xmlns:p14="http://schemas.microsoft.com/office/powerpoint/2010/main" val="2604043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2/9/22</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2/9/22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2/9/22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2/9/22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2/9/22</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2/9/22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2/9/22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2/9/22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2/9/22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2/9/22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2/9/22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2/9/22</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12.xml.rels><?xml version="1.0" encoding="UTF-8" standalone="yes"?>
<Relationships xmlns="http://schemas.openxmlformats.org/package/2006/relationships"><Relationship Id="rId3" Type="http://schemas.openxmlformats.org/officeDocument/2006/relationships/hyperlink" Target="http://www.cref.be/communication/20211027_Gestion_du_pass%C3%A9_colonial.pdf" TargetMode="External"/><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jp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monument.heritage.brussels/fr/"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issuu.com/iebxl/docs/bem297_11-12-18"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integratie-inburgering.be/sites/default/files/atoms/files/20201022_handreiking_omgaan_met_koloniale_verwijzingen_in_de_publieke_ruimte.pdf" TargetMode="External"/><Relationship Id="rId5" Type="http://schemas.openxmlformats.org/officeDocument/2006/relationships/hyperlink" Target="https://plus.lesoir.be/211032/article/2019-03-08/carte-blanche-dix-idees-recues-sur-la-colonisation-belge" TargetMode="External"/><Relationship Id="rId4" Type="http://schemas.openxmlformats.org/officeDocument/2006/relationships/hyperlink" Target="https://plus.lesoir.be/276052/article/2020-01-28/de-lurgence-denseigner-la-colonisation-belg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mailto:romain.landmeters@usaintlouis.be" TargetMode="External"/><Relationship Id="rId2" Type="http://schemas.openxmlformats.org/officeDocument/2006/relationships/hyperlink" Target="mailto:chantal.kesteloot@arch.be" TargetMode="External"/><Relationship Id="rId1" Type="http://schemas.openxmlformats.org/officeDocument/2006/relationships/slideLayout" Target="../slideLayouts/slideLayout2.xml"/><Relationship Id="rId5" Type="http://schemas.openxmlformats.org/officeDocument/2006/relationships/image" Target="../media/image2.gif"/><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31EB701-9CCB-46E4-A779-8F7D16A68362}"/>
              </a:ext>
            </a:extLst>
          </p:cNvPr>
          <p:cNvSpPr>
            <a:spLocks noGrp="1"/>
          </p:cNvSpPr>
          <p:nvPr>
            <p:ph type="title"/>
          </p:nvPr>
        </p:nvSpPr>
        <p:spPr>
          <a:xfrm>
            <a:off x="944217" y="685800"/>
            <a:ext cx="11072191" cy="1485900"/>
          </a:xfrm>
        </p:spPr>
        <p:txBody>
          <a:bodyPr>
            <a:normAutofit/>
          </a:bodyPr>
          <a:lstStyle/>
          <a:p>
            <a:r>
              <a:rPr lang="fr-BE" sz="3600" dirty="0"/>
              <a:t>Le passé colonial dans l’espace public à Etterbeek</a:t>
            </a:r>
            <a:br>
              <a:rPr lang="fr-BE" sz="3600" dirty="0"/>
            </a:br>
            <a:r>
              <a:rPr lang="fr-BE" sz="3600" dirty="0"/>
              <a:t>Contextes, méthodes et définitions</a:t>
            </a:r>
          </a:p>
        </p:txBody>
      </p:sp>
      <p:sp>
        <p:nvSpPr>
          <p:cNvPr id="5" name="Espace réservé du contenu 4">
            <a:extLst>
              <a:ext uri="{FF2B5EF4-FFF2-40B4-BE49-F238E27FC236}">
                <a16:creationId xmlns:a16="http://schemas.microsoft.com/office/drawing/2014/main" id="{8A3255A1-11D9-4166-AA99-B4CBEAA56885}"/>
              </a:ext>
            </a:extLst>
          </p:cNvPr>
          <p:cNvSpPr>
            <a:spLocks noGrp="1"/>
          </p:cNvSpPr>
          <p:nvPr>
            <p:ph idx="1"/>
          </p:nvPr>
        </p:nvSpPr>
        <p:spPr>
          <a:xfrm>
            <a:off x="944217" y="2286000"/>
            <a:ext cx="11141765" cy="3581400"/>
          </a:xfrm>
        </p:spPr>
        <p:txBody>
          <a:bodyPr>
            <a:normAutofit/>
          </a:bodyPr>
          <a:lstStyle/>
          <a:p>
            <a:pPr marL="0" indent="0">
              <a:buNone/>
            </a:pPr>
            <a:r>
              <a:rPr lang="fr-BE" sz="3200" dirty="0"/>
              <a:t>Chantal </a:t>
            </a:r>
            <a:r>
              <a:rPr lang="fr-BE" sz="3200" dirty="0" err="1"/>
              <a:t>Kesteloot</a:t>
            </a:r>
            <a:r>
              <a:rPr lang="fr-BE" sz="3200" dirty="0"/>
              <a:t> (AE - CEGES)</a:t>
            </a:r>
          </a:p>
          <a:p>
            <a:pPr marL="0" indent="0">
              <a:buNone/>
            </a:pPr>
            <a:r>
              <a:rPr lang="fr-BE" sz="3200" dirty="0"/>
              <a:t>Romain Landmeters (UCLouvain Saint-Louis)</a:t>
            </a:r>
          </a:p>
          <a:p>
            <a:pPr marL="0" indent="0">
              <a:buNone/>
            </a:pPr>
            <a:endParaRPr lang="fr-BE" sz="2400" dirty="0">
              <a:highlight>
                <a:srgbClr val="FFFF00"/>
              </a:highlight>
            </a:endParaRPr>
          </a:p>
        </p:txBody>
      </p:sp>
      <p:sp>
        <p:nvSpPr>
          <p:cNvPr id="2" name="ZoneTexte 1">
            <a:extLst>
              <a:ext uri="{FF2B5EF4-FFF2-40B4-BE49-F238E27FC236}">
                <a16:creationId xmlns:a16="http://schemas.microsoft.com/office/drawing/2014/main" id="{D0FE691F-CB8E-554A-9737-916BED8CE7A0}"/>
              </a:ext>
            </a:extLst>
          </p:cNvPr>
          <p:cNvSpPr txBox="1"/>
          <p:nvPr/>
        </p:nvSpPr>
        <p:spPr>
          <a:xfrm>
            <a:off x="4591878" y="6331226"/>
            <a:ext cx="7301285" cy="369332"/>
          </a:xfrm>
          <a:prstGeom prst="rect">
            <a:avLst/>
          </a:prstGeom>
          <a:noFill/>
        </p:spPr>
        <p:txBody>
          <a:bodyPr wrap="square" rtlCol="0">
            <a:spAutoFit/>
          </a:bodyPr>
          <a:lstStyle/>
          <a:p>
            <a:pPr algn="r"/>
            <a:r>
              <a:rPr lang="fr-FR" dirty="0"/>
              <a:t>Commission participative « passé colonial », Etterbeek, le 9 février 2022</a:t>
            </a:r>
          </a:p>
        </p:txBody>
      </p:sp>
      <p:pic>
        <p:nvPicPr>
          <p:cNvPr id="8" name="Image 7">
            <a:extLst>
              <a:ext uri="{FF2B5EF4-FFF2-40B4-BE49-F238E27FC236}">
                <a16:creationId xmlns:a16="http://schemas.microsoft.com/office/drawing/2014/main" id="{4DC07FC5-771E-BE42-95DB-948610D419C8}"/>
              </a:ext>
            </a:extLst>
          </p:cNvPr>
          <p:cNvPicPr>
            <a:picLocks noChangeAspect="1"/>
          </p:cNvPicPr>
          <p:nvPr/>
        </p:nvPicPr>
        <p:blipFill>
          <a:blip r:embed="rId2"/>
          <a:stretch>
            <a:fillRect/>
          </a:stretch>
        </p:blipFill>
        <p:spPr>
          <a:xfrm>
            <a:off x="4069516" y="4261981"/>
            <a:ext cx="3594100" cy="1160993"/>
          </a:xfrm>
          <a:prstGeom prst="rect">
            <a:avLst/>
          </a:prstGeom>
        </p:spPr>
      </p:pic>
      <p:pic>
        <p:nvPicPr>
          <p:cNvPr id="6" name="Image 5">
            <a:extLst>
              <a:ext uri="{FF2B5EF4-FFF2-40B4-BE49-F238E27FC236}">
                <a16:creationId xmlns:a16="http://schemas.microsoft.com/office/drawing/2014/main" id="{71F0C551-8BAE-2C45-B58B-D4C67913E629}"/>
              </a:ext>
            </a:extLst>
          </p:cNvPr>
          <p:cNvPicPr>
            <a:picLocks noChangeAspect="1"/>
          </p:cNvPicPr>
          <p:nvPr/>
        </p:nvPicPr>
        <p:blipFill>
          <a:blip r:embed="rId3"/>
          <a:stretch>
            <a:fillRect/>
          </a:stretch>
        </p:blipFill>
        <p:spPr>
          <a:xfrm>
            <a:off x="944217" y="4261982"/>
            <a:ext cx="3125299" cy="1160993"/>
          </a:xfrm>
          <a:prstGeom prst="rect">
            <a:avLst/>
          </a:prstGeom>
        </p:spPr>
      </p:pic>
    </p:spTree>
    <p:extLst>
      <p:ext uri="{BB962C8B-B14F-4D97-AF65-F5344CB8AC3E}">
        <p14:creationId xmlns:p14="http://schemas.microsoft.com/office/powerpoint/2010/main" val="687315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94ADF4-468F-4FD9-88D4-697B0BD77060}"/>
              </a:ext>
            </a:extLst>
          </p:cNvPr>
          <p:cNvSpPr>
            <a:spLocks noGrp="1"/>
          </p:cNvSpPr>
          <p:nvPr>
            <p:ph type="title"/>
          </p:nvPr>
        </p:nvSpPr>
        <p:spPr>
          <a:xfrm>
            <a:off x="900348" y="151106"/>
            <a:ext cx="2311400" cy="763782"/>
          </a:xfrm>
        </p:spPr>
        <p:txBody>
          <a:bodyPr>
            <a:normAutofit fontScale="90000"/>
          </a:bodyPr>
          <a:lstStyle/>
          <a:p>
            <a:r>
              <a:rPr lang="fr-FR" dirty="0"/>
              <a:t>Glossaire</a:t>
            </a:r>
            <a:endParaRPr lang="fr-BE" dirty="0"/>
          </a:p>
        </p:txBody>
      </p:sp>
      <p:sp>
        <p:nvSpPr>
          <p:cNvPr id="3" name="Espace réservé du contenu 2">
            <a:extLst>
              <a:ext uri="{FF2B5EF4-FFF2-40B4-BE49-F238E27FC236}">
                <a16:creationId xmlns:a16="http://schemas.microsoft.com/office/drawing/2014/main" id="{4A761542-1E6E-48DE-853A-E217294D6BF0}"/>
              </a:ext>
            </a:extLst>
          </p:cNvPr>
          <p:cNvSpPr>
            <a:spLocks noGrp="1"/>
          </p:cNvSpPr>
          <p:nvPr>
            <p:ph idx="1"/>
          </p:nvPr>
        </p:nvSpPr>
        <p:spPr>
          <a:xfrm>
            <a:off x="900347" y="824948"/>
            <a:ext cx="10761221" cy="5734878"/>
          </a:xfrm>
        </p:spPr>
        <p:txBody>
          <a:bodyPr>
            <a:normAutofit/>
          </a:bodyPr>
          <a:lstStyle/>
          <a:p>
            <a:pPr algn="ctr"/>
            <a:endParaRPr lang="fr-BE" altLang="fr-FR" sz="2400" dirty="0">
              <a:cs typeface="Arial" panose="020B0604020202020204" pitchFamily="34" charset="0"/>
            </a:endParaRPr>
          </a:p>
          <a:p>
            <a:pPr algn="ctr"/>
            <a:endParaRPr lang="fr-BE" altLang="fr-FR" sz="2400" dirty="0">
              <a:cs typeface="Arial" panose="020B0604020202020204" pitchFamily="34" charset="0"/>
            </a:endParaRPr>
          </a:p>
          <a:p>
            <a:pPr algn="ctr"/>
            <a:r>
              <a:rPr lang="fr-BE" altLang="fr-FR" sz="2400" dirty="0">
                <a:cs typeface="Arial" panose="020B0604020202020204" pitchFamily="34" charset="0"/>
              </a:rPr>
              <a:t>La décolonisation comprise comme processus historique d’émancipation durant lequel les peuples colonisés accèdent à l’indépendance.</a:t>
            </a:r>
          </a:p>
          <a:p>
            <a:pPr algn="ctr"/>
            <a:endParaRPr lang="fr-BE" altLang="fr-FR" sz="2400" dirty="0">
              <a:cs typeface="Arial" panose="020B0604020202020204" pitchFamily="34" charset="0"/>
            </a:endParaRPr>
          </a:p>
          <a:p>
            <a:pPr algn="ctr"/>
            <a:endParaRPr lang="fr-BE" altLang="fr-FR" sz="2400" dirty="0">
              <a:cs typeface="Arial" panose="020B0604020202020204" pitchFamily="34" charset="0"/>
            </a:endParaRPr>
          </a:p>
          <a:p>
            <a:pPr algn="ctr"/>
            <a:endParaRPr lang="fr-BE" altLang="fr-FR" sz="2400" dirty="0">
              <a:cs typeface="Arial" panose="020B0604020202020204" pitchFamily="34" charset="0"/>
            </a:endParaRPr>
          </a:p>
          <a:p>
            <a:pPr marL="0" indent="0" algn="ctr">
              <a:buNone/>
            </a:pPr>
            <a:endParaRPr lang="fr-BE" sz="1600" cap="small" dirty="0"/>
          </a:p>
          <a:p>
            <a:pPr marL="0" indent="0" algn="ctr">
              <a:buNone/>
            </a:pPr>
            <a:endParaRPr lang="fr-BE" sz="1600" cap="small" dirty="0"/>
          </a:p>
        </p:txBody>
      </p:sp>
      <p:sp>
        <p:nvSpPr>
          <p:cNvPr id="23" name="ZoneTexte 22">
            <a:extLst>
              <a:ext uri="{FF2B5EF4-FFF2-40B4-BE49-F238E27FC236}">
                <a16:creationId xmlns:a16="http://schemas.microsoft.com/office/drawing/2014/main" id="{020EAFC2-45B9-864A-B53B-0308BE2E37D7}"/>
              </a:ext>
            </a:extLst>
          </p:cNvPr>
          <p:cNvSpPr txBox="1"/>
          <p:nvPr/>
        </p:nvSpPr>
        <p:spPr>
          <a:xfrm>
            <a:off x="900348" y="880442"/>
            <a:ext cx="6082114" cy="584775"/>
          </a:xfrm>
          <a:prstGeom prst="rect">
            <a:avLst/>
          </a:prstGeom>
          <a:noFill/>
        </p:spPr>
        <p:txBody>
          <a:bodyPr wrap="none" rtlCol="0">
            <a:spAutoFit/>
          </a:bodyPr>
          <a:lstStyle/>
          <a:p>
            <a:r>
              <a:rPr lang="fr-FR" sz="3200" dirty="0"/>
              <a:t>2. Décolonisation/</a:t>
            </a:r>
            <a:r>
              <a:rPr lang="fr-FR" sz="3200" dirty="0" err="1"/>
              <a:t>Décoloni</a:t>
            </a:r>
            <a:r>
              <a:rPr lang="fr-FR" sz="3200" dirty="0"/>
              <a:t>(</a:t>
            </a:r>
            <a:r>
              <a:rPr lang="fr-FR" sz="3200" dirty="0" err="1"/>
              <a:t>ali</a:t>
            </a:r>
            <a:r>
              <a:rPr lang="fr-FR" sz="3200" dirty="0"/>
              <a:t>)</a:t>
            </a:r>
            <a:r>
              <a:rPr lang="fr-FR" sz="3200" dirty="0" err="1"/>
              <a:t>ser</a:t>
            </a:r>
            <a:endParaRPr lang="fr-FR" sz="3200" dirty="0"/>
          </a:p>
        </p:txBody>
      </p:sp>
      <p:sp>
        <p:nvSpPr>
          <p:cNvPr id="10" name="ZoneTexte 9">
            <a:extLst>
              <a:ext uri="{FF2B5EF4-FFF2-40B4-BE49-F238E27FC236}">
                <a16:creationId xmlns:a16="http://schemas.microsoft.com/office/drawing/2014/main" id="{398896F1-8680-5347-8AE6-2B0CDF6DB153}"/>
              </a:ext>
            </a:extLst>
          </p:cNvPr>
          <p:cNvSpPr txBox="1"/>
          <p:nvPr/>
        </p:nvSpPr>
        <p:spPr>
          <a:xfrm>
            <a:off x="4890715" y="6498607"/>
            <a:ext cx="7301285" cy="369332"/>
          </a:xfrm>
          <a:prstGeom prst="rect">
            <a:avLst/>
          </a:prstGeom>
          <a:noFill/>
        </p:spPr>
        <p:txBody>
          <a:bodyPr wrap="square" rtlCol="0">
            <a:spAutoFit/>
          </a:bodyPr>
          <a:lstStyle/>
          <a:p>
            <a:pPr algn="r"/>
            <a:r>
              <a:rPr lang="fr-FR" dirty="0"/>
              <a:t>Commission participative « passé colonial », Etterbeek, le 9 février 2022</a:t>
            </a:r>
          </a:p>
        </p:txBody>
      </p:sp>
      <p:pic>
        <p:nvPicPr>
          <p:cNvPr id="7" name="Image 6" descr="Une image contenant personne&#10;&#10;Description générée automatiquement">
            <a:extLst>
              <a:ext uri="{FF2B5EF4-FFF2-40B4-BE49-F238E27FC236}">
                <a16:creationId xmlns:a16="http://schemas.microsoft.com/office/drawing/2014/main" id="{81C71882-302D-7B49-8B9F-57821019D029}"/>
              </a:ext>
            </a:extLst>
          </p:cNvPr>
          <p:cNvPicPr>
            <a:picLocks noChangeAspect="1"/>
          </p:cNvPicPr>
          <p:nvPr/>
        </p:nvPicPr>
        <p:blipFill>
          <a:blip r:embed="rId2"/>
          <a:stretch>
            <a:fillRect/>
          </a:stretch>
        </p:blipFill>
        <p:spPr>
          <a:xfrm>
            <a:off x="3584687" y="2755703"/>
            <a:ext cx="6082113" cy="3405983"/>
          </a:xfrm>
          <a:prstGeom prst="rect">
            <a:avLst/>
          </a:prstGeom>
        </p:spPr>
      </p:pic>
    </p:spTree>
    <p:extLst>
      <p:ext uri="{BB962C8B-B14F-4D97-AF65-F5344CB8AC3E}">
        <p14:creationId xmlns:p14="http://schemas.microsoft.com/office/powerpoint/2010/main" val="3164327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94ADF4-468F-4FD9-88D4-697B0BD77060}"/>
              </a:ext>
            </a:extLst>
          </p:cNvPr>
          <p:cNvSpPr>
            <a:spLocks noGrp="1"/>
          </p:cNvSpPr>
          <p:nvPr>
            <p:ph type="title"/>
          </p:nvPr>
        </p:nvSpPr>
        <p:spPr>
          <a:xfrm>
            <a:off x="900348" y="151106"/>
            <a:ext cx="2311400" cy="763782"/>
          </a:xfrm>
        </p:spPr>
        <p:txBody>
          <a:bodyPr>
            <a:normAutofit fontScale="90000"/>
          </a:bodyPr>
          <a:lstStyle/>
          <a:p>
            <a:r>
              <a:rPr lang="fr-FR" dirty="0"/>
              <a:t>Glossaire</a:t>
            </a:r>
            <a:endParaRPr lang="fr-BE" dirty="0"/>
          </a:p>
        </p:txBody>
      </p:sp>
      <p:sp>
        <p:nvSpPr>
          <p:cNvPr id="3" name="Espace réservé du contenu 2">
            <a:extLst>
              <a:ext uri="{FF2B5EF4-FFF2-40B4-BE49-F238E27FC236}">
                <a16:creationId xmlns:a16="http://schemas.microsoft.com/office/drawing/2014/main" id="{4A761542-1E6E-48DE-853A-E217294D6BF0}"/>
              </a:ext>
            </a:extLst>
          </p:cNvPr>
          <p:cNvSpPr>
            <a:spLocks noGrp="1"/>
          </p:cNvSpPr>
          <p:nvPr>
            <p:ph idx="1"/>
          </p:nvPr>
        </p:nvSpPr>
        <p:spPr>
          <a:xfrm>
            <a:off x="900348" y="824948"/>
            <a:ext cx="11076304" cy="5734878"/>
          </a:xfrm>
        </p:spPr>
        <p:txBody>
          <a:bodyPr>
            <a:normAutofit/>
          </a:bodyPr>
          <a:lstStyle/>
          <a:p>
            <a:pPr algn="just"/>
            <a:endParaRPr lang="fr-BE" altLang="fr-FR" sz="2400" dirty="0">
              <a:cs typeface="Arial" panose="020B0604020202020204" pitchFamily="34" charset="0"/>
            </a:endParaRPr>
          </a:p>
          <a:p>
            <a:pPr algn="just"/>
            <a:endParaRPr lang="fr-BE" altLang="fr-FR" sz="2400" dirty="0">
              <a:cs typeface="Arial" panose="020B0604020202020204" pitchFamily="34" charset="0"/>
            </a:endParaRPr>
          </a:p>
          <a:p>
            <a:pPr algn="just"/>
            <a:r>
              <a:rPr lang="fr-BE" altLang="fr-FR" sz="2400" dirty="0">
                <a:cs typeface="Arial" panose="020B0604020202020204" pitchFamily="34" charset="0"/>
              </a:rPr>
              <a:t>La décolonisation/</a:t>
            </a:r>
            <a:r>
              <a:rPr lang="fr-BE" altLang="fr-FR" sz="2400" dirty="0" err="1">
                <a:cs typeface="Arial" panose="020B0604020202020204" pitchFamily="34" charset="0"/>
              </a:rPr>
              <a:t>décolonialisation</a:t>
            </a:r>
            <a:r>
              <a:rPr lang="fr-BE" altLang="fr-FR" sz="2400" dirty="0">
                <a:cs typeface="Arial" panose="020B0604020202020204" pitchFamily="34" charset="0"/>
              </a:rPr>
              <a:t> comprise </a:t>
            </a:r>
            <a:r>
              <a:rPr lang="fr-FR" sz="2400" dirty="0"/>
              <a:t>comme concept ou démarche épistémologique</a:t>
            </a:r>
            <a:r>
              <a:rPr lang="fr-BE" sz="2400" dirty="0">
                <a:cs typeface="Arial" panose="020B0604020202020204" pitchFamily="34" charset="0"/>
              </a:rPr>
              <a:t> qui la postule la continuité de rapports de pouvoir hérités de la colonisation dans les sociétés </a:t>
            </a:r>
            <a:r>
              <a:rPr lang="fr-BE" sz="2400" dirty="0" err="1">
                <a:cs typeface="Arial" panose="020B0604020202020204" pitchFamily="34" charset="0"/>
              </a:rPr>
              <a:t>post-coloniales</a:t>
            </a:r>
            <a:endParaRPr lang="fr-BE" altLang="fr-FR" sz="2400" dirty="0">
              <a:cs typeface="Arial" panose="020B0604020202020204" pitchFamily="34" charset="0"/>
            </a:endParaRPr>
          </a:p>
          <a:p>
            <a:pPr lvl="1" algn="just"/>
            <a:r>
              <a:rPr lang="fr-BE" altLang="fr-FR" sz="2400" dirty="0">
                <a:cs typeface="Arial" panose="020B0604020202020204" pitchFamily="34" charset="0"/>
              </a:rPr>
              <a:t>Cf. </a:t>
            </a:r>
            <a:r>
              <a:rPr lang="fr-BE" altLang="fr-FR" sz="2400" i="0" dirty="0">
                <a:cs typeface="Arial" panose="020B0604020202020204" pitchFamily="34" charset="0"/>
              </a:rPr>
              <a:t>inspiration des </a:t>
            </a:r>
            <a:r>
              <a:rPr lang="fr-BE" altLang="fr-FR" sz="2400" dirty="0">
                <a:cs typeface="Arial" panose="020B0604020202020204" pitchFamily="34" charset="0"/>
              </a:rPr>
              <a:t>postcolonial </a:t>
            </a:r>
            <a:r>
              <a:rPr lang="fr-BE" altLang="fr-FR" sz="2400" dirty="0" err="1">
                <a:cs typeface="Arial" panose="020B0604020202020204" pitchFamily="34" charset="0"/>
              </a:rPr>
              <a:t>studies</a:t>
            </a:r>
            <a:r>
              <a:rPr lang="fr-BE" altLang="fr-FR" sz="2400" i="0" dirty="0">
                <a:cs typeface="Arial" panose="020B0604020202020204" pitchFamily="34" charset="0"/>
              </a:rPr>
              <a:t>, des </a:t>
            </a:r>
            <a:r>
              <a:rPr lang="fr-BE" altLang="fr-FR" sz="2400" dirty="0" err="1">
                <a:cs typeface="Arial" panose="020B0604020202020204" pitchFamily="34" charset="0"/>
              </a:rPr>
              <a:t>subaltern</a:t>
            </a:r>
            <a:r>
              <a:rPr lang="fr-BE" altLang="fr-FR" sz="2400" dirty="0">
                <a:cs typeface="Arial" panose="020B0604020202020204" pitchFamily="34" charset="0"/>
              </a:rPr>
              <a:t> </a:t>
            </a:r>
            <a:r>
              <a:rPr lang="fr-BE" altLang="fr-FR" sz="2400" dirty="0" err="1">
                <a:cs typeface="Arial" panose="020B0604020202020204" pitchFamily="34" charset="0"/>
              </a:rPr>
              <a:t>studies</a:t>
            </a:r>
            <a:r>
              <a:rPr lang="fr-BE" altLang="fr-FR" sz="2400" i="0" dirty="0">
                <a:cs typeface="Arial" panose="020B0604020202020204" pitchFamily="34" charset="0"/>
              </a:rPr>
              <a:t>, etc.</a:t>
            </a:r>
            <a:endParaRPr lang="fr-BE" altLang="fr-FR" sz="2400" dirty="0">
              <a:cs typeface="Arial" panose="020B0604020202020204" pitchFamily="34" charset="0"/>
            </a:endParaRPr>
          </a:p>
          <a:p>
            <a:pPr marL="0" indent="0" algn="just">
              <a:buNone/>
            </a:pPr>
            <a:endParaRPr lang="fr-BE" altLang="fr-FR" sz="2400" dirty="0">
              <a:cs typeface="Arial" panose="020B0604020202020204" pitchFamily="34" charset="0"/>
            </a:endParaRPr>
          </a:p>
          <a:p>
            <a:pPr algn="just"/>
            <a:endParaRPr lang="fr-BE" altLang="fr-FR" sz="2400" dirty="0">
              <a:cs typeface="Arial" panose="020B0604020202020204" pitchFamily="34" charset="0"/>
            </a:endParaRPr>
          </a:p>
          <a:p>
            <a:pPr algn="just"/>
            <a:endParaRPr lang="fr-BE" altLang="fr-FR" sz="2400" dirty="0">
              <a:cs typeface="Arial" panose="020B0604020202020204" pitchFamily="34" charset="0"/>
            </a:endParaRPr>
          </a:p>
          <a:p>
            <a:pPr marL="0" indent="0" algn="just">
              <a:buNone/>
            </a:pPr>
            <a:endParaRPr lang="fr-BE" sz="1600" cap="small" dirty="0"/>
          </a:p>
          <a:p>
            <a:pPr marL="0" indent="0" algn="just">
              <a:buNone/>
            </a:pPr>
            <a:endParaRPr lang="fr-BE" sz="1600" cap="small" dirty="0"/>
          </a:p>
        </p:txBody>
      </p:sp>
      <p:pic>
        <p:nvPicPr>
          <p:cNvPr id="4" name="Image 10">
            <a:extLst>
              <a:ext uri="{FF2B5EF4-FFF2-40B4-BE49-F238E27FC236}">
                <a16:creationId xmlns:a16="http://schemas.microsoft.com/office/drawing/2014/main" id="{E13499D7-3733-2E41-A105-E17E1D8381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5047" y="3452329"/>
            <a:ext cx="1987375" cy="299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 13" descr="Une image contenant texte&#10;&#10;Description générée automatiquement">
            <a:extLst>
              <a:ext uri="{FF2B5EF4-FFF2-40B4-BE49-F238E27FC236}">
                <a16:creationId xmlns:a16="http://schemas.microsoft.com/office/drawing/2014/main" id="{E36F547B-3ABD-4647-BE6C-22558D4E2F5F}"/>
              </a:ext>
            </a:extLst>
          </p:cNvPr>
          <p:cNvPicPr>
            <a:picLocks noChangeAspect="1"/>
          </p:cNvPicPr>
          <p:nvPr/>
        </p:nvPicPr>
        <p:blipFill>
          <a:blip r:embed="rId3"/>
          <a:stretch>
            <a:fillRect/>
          </a:stretch>
        </p:blipFill>
        <p:spPr>
          <a:xfrm>
            <a:off x="3662423" y="3424344"/>
            <a:ext cx="1875004" cy="3017023"/>
          </a:xfrm>
          <a:prstGeom prst="rect">
            <a:avLst/>
          </a:prstGeom>
        </p:spPr>
      </p:pic>
      <p:pic>
        <p:nvPicPr>
          <p:cNvPr id="16" name="Image 15">
            <a:extLst>
              <a:ext uri="{FF2B5EF4-FFF2-40B4-BE49-F238E27FC236}">
                <a16:creationId xmlns:a16="http://schemas.microsoft.com/office/drawing/2014/main" id="{93CADD93-3044-8940-8C80-C33480FFF296}"/>
              </a:ext>
            </a:extLst>
          </p:cNvPr>
          <p:cNvPicPr>
            <a:picLocks noChangeAspect="1"/>
          </p:cNvPicPr>
          <p:nvPr/>
        </p:nvPicPr>
        <p:blipFill>
          <a:blip r:embed="rId4"/>
          <a:stretch>
            <a:fillRect/>
          </a:stretch>
        </p:blipFill>
        <p:spPr>
          <a:xfrm>
            <a:off x="7501209" y="3433656"/>
            <a:ext cx="2002478" cy="2998400"/>
          </a:xfrm>
          <a:prstGeom prst="rect">
            <a:avLst/>
          </a:prstGeom>
        </p:spPr>
      </p:pic>
      <p:pic>
        <p:nvPicPr>
          <p:cNvPr id="20" name="Image 19" descr="Une image contenant texte, livre&#10;&#10;Description générée automatiquement">
            <a:extLst>
              <a:ext uri="{FF2B5EF4-FFF2-40B4-BE49-F238E27FC236}">
                <a16:creationId xmlns:a16="http://schemas.microsoft.com/office/drawing/2014/main" id="{2DA3923A-AD09-8646-B41B-B50A525DC3D2}"/>
              </a:ext>
            </a:extLst>
          </p:cNvPr>
          <p:cNvPicPr>
            <a:picLocks noChangeAspect="1"/>
          </p:cNvPicPr>
          <p:nvPr/>
        </p:nvPicPr>
        <p:blipFill>
          <a:blip r:embed="rId5"/>
          <a:stretch>
            <a:fillRect/>
          </a:stretch>
        </p:blipFill>
        <p:spPr>
          <a:xfrm>
            <a:off x="5537427" y="3414982"/>
            <a:ext cx="1978885" cy="2998400"/>
          </a:xfrm>
          <a:prstGeom prst="rect">
            <a:avLst/>
          </a:prstGeom>
        </p:spPr>
      </p:pic>
      <p:pic>
        <p:nvPicPr>
          <p:cNvPr id="22" name="Image 21" descr="Une image contenant texte&#10;&#10;Description générée automatiquement">
            <a:extLst>
              <a:ext uri="{FF2B5EF4-FFF2-40B4-BE49-F238E27FC236}">
                <a16:creationId xmlns:a16="http://schemas.microsoft.com/office/drawing/2014/main" id="{3BEC67BE-021A-C346-9AF8-D1AFDFCD71BF}"/>
              </a:ext>
            </a:extLst>
          </p:cNvPr>
          <p:cNvPicPr>
            <a:picLocks noChangeAspect="1"/>
          </p:cNvPicPr>
          <p:nvPr/>
        </p:nvPicPr>
        <p:blipFill>
          <a:blip r:embed="rId6"/>
          <a:stretch>
            <a:fillRect/>
          </a:stretch>
        </p:blipFill>
        <p:spPr>
          <a:xfrm>
            <a:off x="9503687" y="3414982"/>
            <a:ext cx="1898147" cy="3012084"/>
          </a:xfrm>
          <a:prstGeom prst="rect">
            <a:avLst/>
          </a:prstGeom>
        </p:spPr>
      </p:pic>
      <p:sp>
        <p:nvSpPr>
          <p:cNvPr id="23" name="ZoneTexte 22">
            <a:extLst>
              <a:ext uri="{FF2B5EF4-FFF2-40B4-BE49-F238E27FC236}">
                <a16:creationId xmlns:a16="http://schemas.microsoft.com/office/drawing/2014/main" id="{020EAFC2-45B9-864A-B53B-0308BE2E37D7}"/>
              </a:ext>
            </a:extLst>
          </p:cNvPr>
          <p:cNvSpPr txBox="1"/>
          <p:nvPr/>
        </p:nvSpPr>
        <p:spPr>
          <a:xfrm>
            <a:off x="900348" y="880442"/>
            <a:ext cx="6082114" cy="584775"/>
          </a:xfrm>
          <a:prstGeom prst="rect">
            <a:avLst/>
          </a:prstGeom>
          <a:noFill/>
        </p:spPr>
        <p:txBody>
          <a:bodyPr wrap="none" rtlCol="0">
            <a:spAutoFit/>
          </a:bodyPr>
          <a:lstStyle/>
          <a:p>
            <a:r>
              <a:rPr lang="fr-FR" sz="3200" dirty="0"/>
              <a:t>2. Décolonisation/</a:t>
            </a:r>
            <a:r>
              <a:rPr lang="fr-FR" sz="3200" dirty="0" err="1"/>
              <a:t>Décoloni</a:t>
            </a:r>
            <a:r>
              <a:rPr lang="fr-FR" sz="3200" dirty="0"/>
              <a:t>(</a:t>
            </a:r>
            <a:r>
              <a:rPr lang="fr-FR" sz="3200" dirty="0" err="1"/>
              <a:t>ali</a:t>
            </a:r>
            <a:r>
              <a:rPr lang="fr-FR" sz="3200" dirty="0"/>
              <a:t>)</a:t>
            </a:r>
            <a:r>
              <a:rPr lang="fr-FR" sz="3200" dirty="0" err="1"/>
              <a:t>ser</a:t>
            </a:r>
            <a:endParaRPr lang="fr-FR" sz="3200" dirty="0"/>
          </a:p>
        </p:txBody>
      </p:sp>
      <p:sp>
        <p:nvSpPr>
          <p:cNvPr id="10" name="ZoneTexte 9">
            <a:extLst>
              <a:ext uri="{FF2B5EF4-FFF2-40B4-BE49-F238E27FC236}">
                <a16:creationId xmlns:a16="http://schemas.microsoft.com/office/drawing/2014/main" id="{398896F1-8680-5347-8AE6-2B0CDF6DB153}"/>
              </a:ext>
            </a:extLst>
          </p:cNvPr>
          <p:cNvSpPr txBox="1"/>
          <p:nvPr/>
        </p:nvSpPr>
        <p:spPr>
          <a:xfrm>
            <a:off x="4890715" y="6498607"/>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3646143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3AD537-36E5-634F-BDA5-93B7BA5EFAF6}"/>
              </a:ext>
            </a:extLst>
          </p:cNvPr>
          <p:cNvSpPr>
            <a:spLocks noGrp="1"/>
          </p:cNvSpPr>
          <p:nvPr>
            <p:ph type="title"/>
          </p:nvPr>
        </p:nvSpPr>
        <p:spPr>
          <a:xfrm>
            <a:off x="5150999" y="1321856"/>
            <a:ext cx="6562905" cy="835880"/>
          </a:xfrm>
        </p:spPr>
        <p:txBody>
          <a:bodyPr>
            <a:normAutofit fontScale="90000"/>
          </a:bodyPr>
          <a:lstStyle/>
          <a:p>
            <a:r>
              <a:rPr lang="fr-FR" sz="2800" i="1" dirty="0"/>
              <a:t>Les universités belges et leur gestion du passé colonial.</a:t>
            </a:r>
          </a:p>
        </p:txBody>
      </p:sp>
      <p:sp>
        <p:nvSpPr>
          <p:cNvPr id="12" name="Rectangle 11">
            <a:extLst>
              <a:ext uri="{FF2B5EF4-FFF2-40B4-BE49-F238E27FC236}">
                <a16:creationId xmlns:a16="http://schemas.microsoft.com/office/drawing/2014/main" id="{6B205BC3-0B06-4EA6-9066-1A0BEC22C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Espace réservé du contenu 4">
            <a:extLst>
              <a:ext uri="{FF2B5EF4-FFF2-40B4-BE49-F238E27FC236}">
                <a16:creationId xmlns:a16="http://schemas.microsoft.com/office/drawing/2014/main" id="{9043F44B-014A-1342-9D6D-F99CCB6B4923}"/>
              </a:ext>
            </a:extLst>
          </p:cNvPr>
          <p:cNvPicPr>
            <a:picLocks noChangeAspect="1"/>
          </p:cNvPicPr>
          <p:nvPr/>
        </p:nvPicPr>
        <p:blipFill>
          <a:blip r:embed="rId2"/>
          <a:stretch>
            <a:fillRect/>
          </a:stretch>
        </p:blipFill>
        <p:spPr>
          <a:xfrm>
            <a:off x="1121971" y="1321856"/>
            <a:ext cx="3613752" cy="4214288"/>
          </a:xfrm>
          <a:prstGeom prst="rect">
            <a:avLst/>
          </a:prstGeom>
        </p:spPr>
      </p:pic>
      <p:sp>
        <p:nvSpPr>
          <p:cNvPr id="9" name="Content Placeholder 8">
            <a:extLst>
              <a:ext uri="{FF2B5EF4-FFF2-40B4-BE49-F238E27FC236}">
                <a16:creationId xmlns:a16="http://schemas.microsoft.com/office/drawing/2014/main" id="{A7CFB5DA-319B-4040-B761-391B013C4F47}"/>
              </a:ext>
            </a:extLst>
          </p:cNvPr>
          <p:cNvSpPr>
            <a:spLocks noGrp="1"/>
          </p:cNvSpPr>
          <p:nvPr>
            <p:ph idx="1"/>
          </p:nvPr>
        </p:nvSpPr>
        <p:spPr>
          <a:xfrm>
            <a:off x="5150999" y="2071364"/>
            <a:ext cx="6562905" cy="3464780"/>
          </a:xfrm>
        </p:spPr>
        <p:txBody>
          <a:bodyPr>
            <a:normAutofit lnSpcReduction="10000"/>
          </a:bodyPr>
          <a:lstStyle/>
          <a:p>
            <a:pPr marL="0" indent="0" algn="just">
              <a:buNone/>
            </a:pPr>
            <a:r>
              <a:rPr lang="en-US" sz="2400" dirty="0"/>
              <a:t>Rapport du Groupe de travail </a:t>
            </a:r>
            <a:r>
              <a:rPr lang="en-US" sz="2400" dirty="0" err="1"/>
              <a:t>interuniversitaire</a:t>
            </a:r>
            <a:r>
              <a:rPr lang="en-US" sz="2400" dirty="0"/>
              <a:t> Passé colonial (</a:t>
            </a:r>
            <a:r>
              <a:rPr lang="fr-FR" sz="2400" i="1" dirty="0" err="1"/>
              <a:t>CRef</a:t>
            </a:r>
            <a:r>
              <a:rPr lang="fr-FR" sz="2400" i="1" dirty="0"/>
              <a:t>-VLIR</a:t>
            </a:r>
            <a:r>
              <a:rPr lang="fr-FR" sz="2400" dirty="0"/>
              <a:t>,</a:t>
            </a:r>
            <a:r>
              <a:rPr lang="fr-FR" sz="2400" i="1" dirty="0"/>
              <a:t> </a:t>
            </a:r>
            <a:r>
              <a:rPr lang="en-US" sz="2400" dirty="0" err="1"/>
              <a:t>août</a:t>
            </a:r>
            <a:r>
              <a:rPr lang="en-US" sz="2400" dirty="0"/>
              <a:t> 2020 – septembre 2021)</a:t>
            </a:r>
          </a:p>
          <a:p>
            <a:r>
              <a:rPr lang="en-US" dirty="0" err="1"/>
              <a:t>Président</a:t>
            </a:r>
            <a:r>
              <a:rPr lang="en-US" dirty="0"/>
              <a:t> : I. </a:t>
            </a:r>
            <a:r>
              <a:rPr lang="en-US" dirty="0" err="1"/>
              <a:t>Goddeeris</a:t>
            </a:r>
            <a:r>
              <a:rPr lang="en-US" dirty="0"/>
              <a:t> (KULeuven)</a:t>
            </a:r>
          </a:p>
          <a:p>
            <a:r>
              <a:rPr lang="en-US" dirty="0" err="1"/>
              <a:t>Membres</a:t>
            </a:r>
            <a:r>
              <a:rPr lang="en-US" dirty="0"/>
              <a:t> : </a:t>
            </a:r>
            <a:r>
              <a:rPr lang="en-US" dirty="0" err="1"/>
              <a:t>Marnix</a:t>
            </a:r>
            <a:r>
              <a:rPr lang="en-US" dirty="0"/>
              <a:t> </a:t>
            </a:r>
            <a:r>
              <a:rPr lang="en-US" dirty="0" err="1"/>
              <a:t>Beyen</a:t>
            </a:r>
            <a:r>
              <a:rPr lang="en-US" dirty="0"/>
              <a:t> (</a:t>
            </a:r>
            <a:r>
              <a:rPr lang="en-US" dirty="0" err="1"/>
              <a:t>Uantwerpen</a:t>
            </a:r>
            <a:r>
              <a:rPr lang="en-US" dirty="0"/>
              <a:t>), Anne-Sophie Gijs (UCLouvain), Benoît </a:t>
            </a:r>
            <a:r>
              <a:rPr lang="en-US" dirty="0" err="1"/>
              <a:t>Henriet</a:t>
            </a:r>
            <a:r>
              <a:rPr lang="en-US" dirty="0"/>
              <a:t> (VUB), </a:t>
            </a:r>
            <a:r>
              <a:rPr lang="en-US" dirty="0" err="1"/>
              <a:t>Sibo</a:t>
            </a:r>
            <a:r>
              <a:rPr lang="en-US" dirty="0"/>
              <a:t> </a:t>
            </a:r>
            <a:r>
              <a:rPr lang="en-US" dirty="0" err="1"/>
              <a:t>Kanobana</a:t>
            </a:r>
            <a:r>
              <a:rPr lang="en-US" dirty="0"/>
              <a:t> (</a:t>
            </a:r>
            <a:r>
              <a:rPr lang="en-US" dirty="0" err="1"/>
              <a:t>Ugent</a:t>
            </a:r>
            <a:r>
              <a:rPr lang="en-US" dirty="0"/>
              <a:t>), Jean-Pierre </a:t>
            </a:r>
            <a:r>
              <a:rPr lang="en-US" dirty="0" err="1"/>
              <a:t>Katshidikaya</a:t>
            </a:r>
            <a:r>
              <a:rPr lang="en-US" dirty="0"/>
              <a:t> </a:t>
            </a:r>
            <a:r>
              <a:rPr lang="en-US" dirty="0" err="1"/>
              <a:t>Tshibangu</a:t>
            </a:r>
            <a:r>
              <a:rPr lang="en-US" dirty="0"/>
              <a:t> (</a:t>
            </a:r>
            <a:r>
              <a:rPr lang="en-US" dirty="0" err="1"/>
              <a:t>Umons</a:t>
            </a:r>
            <a:r>
              <a:rPr lang="en-US" dirty="0"/>
              <a:t>), Romain Landmeters (USL-B), Laurent Licata (ULB)</a:t>
            </a:r>
          </a:p>
          <a:p>
            <a:r>
              <a:rPr lang="en-US" sz="1800" dirty="0" err="1"/>
              <a:t>Ont</a:t>
            </a:r>
            <a:r>
              <a:rPr lang="en-US" sz="1800" dirty="0"/>
              <a:t> </a:t>
            </a:r>
            <a:r>
              <a:rPr lang="en-US" sz="1800" dirty="0" err="1"/>
              <a:t>également</a:t>
            </a:r>
            <a:r>
              <a:rPr lang="en-US" sz="1800" dirty="0"/>
              <a:t> </a:t>
            </a:r>
            <a:r>
              <a:rPr lang="en-US" sz="1800" dirty="0" err="1"/>
              <a:t>participé</a:t>
            </a:r>
            <a:r>
              <a:rPr lang="en-US" sz="1800" dirty="0"/>
              <a:t> aux </a:t>
            </a:r>
            <a:r>
              <a:rPr lang="en-US" sz="1800" dirty="0" err="1"/>
              <a:t>réunions</a:t>
            </a:r>
            <a:r>
              <a:rPr lang="en-US" sz="1800" dirty="0"/>
              <a:t> : Maarten </a:t>
            </a:r>
            <a:r>
              <a:rPr lang="en-US" sz="1800" dirty="0" err="1"/>
              <a:t>Couttenier</a:t>
            </a:r>
            <a:r>
              <a:rPr lang="en-US" sz="1800" dirty="0"/>
              <a:t> (AfricaMuseum), Patricia </a:t>
            </a:r>
            <a:r>
              <a:rPr lang="en-US" sz="1800" dirty="0" err="1"/>
              <a:t>Zanoni</a:t>
            </a:r>
            <a:r>
              <a:rPr lang="en-US" sz="1800" dirty="0"/>
              <a:t> (</a:t>
            </a:r>
            <a:r>
              <a:rPr lang="en-US" sz="1800" dirty="0" err="1"/>
              <a:t>Uhasselt</a:t>
            </a:r>
            <a:r>
              <a:rPr lang="en-US" sz="1800" dirty="0"/>
              <a:t>) et Cloe </a:t>
            </a:r>
            <a:r>
              <a:rPr lang="en-US" sz="1800" dirty="0" err="1"/>
              <a:t>Marivoet</a:t>
            </a:r>
            <a:r>
              <a:rPr lang="en-US" sz="1800" dirty="0"/>
              <a:t> (</a:t>
            </a:r>
            <a:r>
              <a:rPr lang="en-US" sz="1800" dirty="0" err="1"/>
              <a:t>Institut</a:t>
            </a:r>
            <a:r>
              <a:rPr lang="en-US" sz="1800" dirty="0"/>
              <a:t> de </a:t>
            </a:r>
            <a:r>
              <a:rPr lang="en-US" sz="1800" dirty="0" err="1"/>
              <a:t>Médecine</a:t>
            </a:r>
            <a:r>
              <a:rPr lang="en-US" sz="1800" dirty="0"/>
              <a:t> </a:t>
            </a:r>
            <a:r>
              <a:rPr lang="en-US" sz="1800" dirty="0" err="1"/>
              <a:t>tropicale</a:t>
            </a:r>
            <a:r>
              <a:rPr lang="en-US" sz="1800" dirty="0"/>
              <a:t>)</a:t>
            </a:r>
          </a:p>
        </p:txBody>
      </p:sp>
      <p:sp>
        <p:nvSpPr>
          <p:cNvPr id="6" name="ZoneTexte 5">
            <a:extLst>
              <a:ext uri="{FF2B5EF4-FFF2-40B4-BE49-F238E27FC236}">
                <a16:creationId xmlns:a16="http://schemas.microsoft.com/office/drawing/2014/main" id="{A67EDCE7-F911-014B-B14B-64159F17498B}"/>
              </a:ext>
            </a:extLst>
          </p:cNvPr>
          <p:cNvSpPr txBox="1"/>
          <p:nvPr/>
        </p:nvSpPr>
        <p:spPr>
          <a:xfrm>
            <a:off x="4890715" y="6488668"/>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
        <p:nvSpPr>
          <p:cNvPr id="4" name="Rectangle 3">
            <a:extLst>
              <a:ext uri="{FF2B5EF4-FFF2-40B4-BE49-F238E27FC236}">
                <a16:creationId xmlns:a16="http://schemas.microsoft.com/office/drawing/2014/main" id="{774C4852-1A42-7649-A8BA-94F6D740D52D}"/>
              </a:ext>
            </a:extLst>
          </p:cNvPr>
          <p:cNvSpPr/>
          <p:nvPr/>
        </p:nvSpPr>
        <p:spPr>
          <a:xfrm>
            <a:off x="802821" y="79042"/>
            <a:ext cx="11273222" cy="707886"/>
          </a:xfrm>
          <a:prstGeom prst="rect">
            <a:avLst/>
          </a:prstGeom>
        </p:spPr>
        <p:txBody>
          <a:bodyPr wrap="square">
            <a:spAutoFit/>
          </a:bodyPr>
          <a:lstStyle/>
          <a:p>
            <a:r>
              <a:rPr lang="fr-FR" sz="4000" dirty="0"/>
              <a:t>Un exemple de travail sur la décolonisation</a:t>
            </a:r>
          </a:p>
        </p:txBody>
      </p:sp>
      <p:sp>
        <p:nvSpPr>
          <p:cNvPr id="3" name="ZoneTexte 2">
            <a:extLst>
              <a:ext uri="{FF2B5EF4-FFF2-40B4-BE49-F238E27FC236}">
                <a16:creationId xmlns:a16="http://schemas.microsoft.com/office/drawing/2014/main" id="{66BA8836-4771-7846-B8B9-DD37DA106BD9}"/>
              </a:ext>
            </a:extLst>
          </p:cNvPr>
          <p:cNvSpPr txBox="1"/>
          <p:nvPr/>
        </p:nvSpPr>
        <p:spPr>
          <a:xfrm>
            <a:off x="2226365" y="5747906"/>
            <a:ext cx="8688789" cy="646331"/>
          </a:xfrm>
          <a:prstGeom prst="rect">
            <a:avLst/>
          </a:prstGeom>
          <a:noFill/>
        </p:spPr>
        <p:txBody>
          <a:bodyPr wrap="none" rtlCol="0">
            <a:spAutoFit/>
          </a:bodyPr>
          <a:lstStyle/>
          <a:p>
            <a:r>
              <a:rPr lang="en-US" dirty="0">
                <a:hlinkClick r:id="rId3"/>
              </a:rPr>
              <a:t>http://www.cref.be/communication/20211027_Gestion_du_pass%C3%A9_colonial.pdf</a:t>
            </a:r>
            <a:endParaRPr lang="en-US" dirty="0"/>
          </a:p>
          <a:p>
            <a:endParaRPr lang="fr-FR" dirty="0"/>
          </a:p>
        </p:txBody>
      </p:sp>
    </p:spTree>
    <p:extLst>
      <p:ext uri="{BB962C8B-B14F-4D97-AF65-F5344CB8AC3E}">
        <p14:creationId xmlns:p14="http://schemas.microsoft.com/office/powerpoint/2010/main" val="2789454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94ADF4-468F-4FD9-88D4-697B0BD77060}"/>
              </a:ext>
            </a:extLst>
          </p:cNvPr>
          <p:cNvSpPr>
            <a:spLocks noGrp="1"/>
          </p:cNvSpPr>
          <p:nvPr>
            <p:ph type="title"/>
          </p:nvPr>
        </p:nvSpPr>
        <p:spPr>
          <a:xfrm>
            <a:off x="900348" y="151106"/>
            <a:ext cx="2311400" cy="763782"/>
          </a:xfrm>
        </p:spPr>
        <p:txBody>
          <a:bodyPr>
            <a:normAutofit fontScale="90000"/>
          </a:bodyPr>
          <a:lstStyle/>
          <a:p>
            <a:r>
              <a:rPr lang="fr-FR" dirty="0"/>
              <a:t>Glossaire</a:t>
            </a:r>
            <a:endParaRPr lang="fr-BE" dirty="0"/>
          </a:p>
        </p:txBody>
      </p:sp>
      <p:sp>
        <p:nvSpPr>
          <p:cNvPr id="3" name="Espace réservé du contenu 2">
            <a:extLst>
              <a:ext uri="{FF2B5EF4-FFF2-40B4-BE49-F238E27FC236}">
                <a16:creationId xmlns:a16="http://schemas.microsoft.com/office/drawing/2014/main" id="{4A761542-1E6E-48DE-853A-E217294D6BF0}"/>
              </a:ext>
            </a:extLst>
          </p:cNvPr>
          <p:cNvSpPr>
            <a:spLocks noGrp="1"/>
          </p:cNvSpPr>
          <p:nvPr>
            <p:ph idx="1"/>
          </p:nvPr>
        </p:nvSpPr>
        <p:spPr>
          <a:xfrm>
            <a:off x="900348" y="824948"/>
            <a:ext cx="10707916" cy="5734878"/>
          </a:xfrm>
        </p:spPr>
        <p:txBody>
          <a:bodyPr>
            <a:normAutofit fontScale="85000" lnSpcReduction="10000"/>
          </a:bodyPr>
          <a:lstStyle/>
          <a:p>
            <a:pPr algn="just"/>
            <a:endParaRPr lang="fr-BE" altLang="fr-FR" sz="2400" dirty="0">
              <a:cs typeface="Arial" panose="020B0604020202020204" pitchFamily="34" charset="0"/>
            </a:endParaRPr>
          </a:p>
          <a:p>
            <a:pPr marL="0" indent="0" algn="just">
              <a:buNone/>
            </a:pPr>
            <a:endParaRPr lang="fr-BE" altLang="fr-FR" sz="2400" dirty="0">
              <a:cs typeface="Arial" panose="020B0604020202020204" pitchFamily="34" charset="0"/>
            </a:endParaRPr>
          </a:p>
          <a:p>
            <a:pPr algn="just"/>
            <a:r>
              <a:rPr lang="fr-BE" sz="2600" b="1" dirty="0"/>
              <a:t>Mémoire =</a:t>
            </a:r>
            <a:r>
              <a:rPr lang="fr-BE" sz="2600" dirty="0"/>
              <a:t> toute représentation du passé partagée par une société ou un groupe social. La mémoire comporte une dimension affective, voire émotive ; elle est un facteur d’appartenance au groupe et d’identité ; qu’elle soit spontanée ou orchestrée, elle procède par sélection (certains aspects du passé reçoivent plus d’attention que d’autres) et peut, que ce soit volontairement, le cas échéant de mauvaise foi, ou par inadvertance, agir comme un prisme déformant la réalité du passé. La mémoire est portée par le discours politique et idéologique, par la littérature, les arts, le cinéma, la bande dessinée, les jeux vidéo, les attractions touristiques, les médias, le discours familial, etc.</a:t>
            </a:r>
          </a:p>
          <a:p>
            <a:pPr algn="just"/>
            <a:r>
              <a:rPr lang="fr-BE" sz="2600" b="1"/>
              <a:t>Histoire</a:t>
            </a:r>
            <a:r>
              <a:rPr lang="fr-BE" sz="2600"/>
              <a:t> = connaissance critique du passé élaborée collectivement et contradictoirement par les historiens, à l’aune d’une épistémologie et d’une méthodologie qui leur est propre.</a:t>
            </a:r>
            <a:endParaRPr lang="fr-BE" sz="2600" dirty="0"/>
          </a:p>
          <a:p>
            <a:pPr marL="0" indent="0" algn="just">
              <a:buNone/>
            </a:pPr>
            <a:endParaRPr lang="fr-BE" sz="1700" dirty="0"/>
          </a:p>
          <a:p>
            <a:pPr marL="0" indent="0" algn="just">
              <a:buNone/>
            </a:pPr>
            <a:r>
              <a:rPr lang="fr-BE" sz="1700" dirty="0"/>
              <a:t>Source : Éric </a:t>
            </a:r>
            <a:r>
              <a:rPr lang="fr-BE" sz="1700" cap="small" dirty="0"/>
              <a:t>Bousmar</a:t>
            </a:r>
            <a:r>
              <a:rPr lang="fr-BE" sz="1700" dirty="0"/>
              <a:t> </a:t>
            </a:r>
            <a:r>
              <a:rPr lang="fr-BE" sz="1700" i="1" dirty="0"/>
              <a:t>et al.</a:t>
            </a:r>
            <a:r>
              <a:rPr lang="fr-BE" sz="1700" dirty="0"/>
              <a:t>, </a:t>
            </a:r>
            <a:r>
              <a:rPr lang="fr-BE" sz="1700" i="1" dirty="0"/>
              <a:t>Histoire, mémoire et citoyenneté. Évaluation de l’impact du Décret du 13 mars 2009 relatif à la transmission de la mémoire des crimes de génocide, crimes contre l’humanité, crimes de guerre et des faits de résistance ou des mouvements ayant résisté aux régimes qui ont suscité ces crimes. Rapport final, 18 décembre 2019</a:t>
            </a:r>
            <a:r>
              <a:rPr lang="fr-BE" sz="1700" dirty="0"/>
              <a:t> », Bruxelles, Université Saint-Louis Bruxelles, 18 décembre 2019, 122 p.</a:t>
            </a:r>
            <a:endParaRPr lang="fr-BE" altLang="fr-FR" sz="1700" dirty="0">
              <a:cs typeface="Arial" panose="020B0604020202020204" pitchFamily="34" charset="0"/>
            </a:endParaRPr>
          </a:p>
          <a:p>
            <a:pPr marL="0" indent="0" algn="just">
              <a:buNone/>
            </a:pPr>
            <a:endParaRPr lang="fr-BE" sz="1600" cap="small" dirty="0"/>
          </a:p>
          <a:p>
            <a:pPr marL="0" indent="0" algn="just">
              <a:buNone/>
            </a:pPr>
            <a:endParaRPr lang="fr-BE" sz="1600" cap="small" dirty="0"/>
          </a:p>
        </p:txBody>
      </p:sp>
      <p:sp>
        <p:nvSpPr>
          <p:cNvPr id="23" name="ZoneTexte 22">
            <a:extLst>
              <a:ext uri="{FF2B5EF4-FFF2-40B4-BE49-F238E27FC236}">
                <a16:creationId xmlns:a16="http://schemas.microsoft.com/office/drawing/2014/main" id="{020EAFC2-45B9-864A-B53B-0308BE2E37D7}"/>
              </a:ext>
            </a:extLst>
          </p:cNvPr>
          <p:cNvSpPr txBox="1"/>
          <p:nvPr/>
        </p:nvSpPr>
        <p:spPr>
          <a:xfrm>
            <a:off x="900348" y="880442"/>
            <a:ext cx="3682418" cy="584775"/>
          </a:xfrm>
          <a:prstGeom prst="rect">
            <a:avLst/>
          </a:prstGeom>
          <a:noFill/>
        </p:spPr>
        <p:txBody>
          <a:bodyPr wrap="none" rtlCol="0">
            <a:spAutoFit/>
          </a:bodyPr>
          <a:lstStyle/>
          <a:p>
            <a:r>
              <a:rPr lang="fr-FR" sz="3200" dirty="0"/>
              <a:t>3. Histoire/Mémoire</a:t>
            </a:r>
          </a:p>
        </p:txBody>
      </p:sp>
      <p:sp>
        <p:nvSpPr>
          <p:cNvPr id="5" name="ZoneTexte 4">
            <a:extLst>
              <a:ext uri="{FF2B5EF4-FFF2-40B4-BE49-F238E27FC236}">
                <a16:creationId xmlns:a16="http://schemas.microsoft.com/office/drawing/2014/main" id="{C4F7C1C5-331C-134B-BB82-FF650901C7BF}"/>
              </a:ext>
            </a:extLst>
          </p:cNvPr>
          <p:cNvSpPr txBox="1"/>
          <p:nvPr/>
        </p:nvSpPr>
        <p:spPr>
          <a:xfrm>
            <a:off x="4890715" y="6488668"/>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4051991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79024" y="1744924"/>
            <a:ext cx="9425420" cy="2143029"/>
          </a:xfrm>
        </p:spPr>
        <p:txBody>
          <a:bodyPr>
            <a:normAutofit/>
          </a:bodyPr>
          <a:lstStyle/>
          <a:p>
            <a:pPr algn="l"/>
            <a:r>
              <a:rPr lang="fr-BE" sz="6000" dirty="0"/>
              <a:t>Etterbeek </a:t>
            </a:r>
            <a:br>
              <a:rPr lang="fr-BE" sz="6000" dirty="0"/>
            </a:br>
            <a:r>
              <a:rPr lang="fr-BE" sz="4400" dirty="0"/>
              <a:t>Les noms de rues, </a:t>
            </a:r>
            <a:br>
              <a:rPr lang="fr-BE" sz="4400" dirty="0"/>
            </a:br>
            <a:r>
              <a:rPr lang="fr-BE" sz="4400" dirty="0"/>
              <a:t>un livre d’histoire à ciel ouvert?</a:t>
            </a:r>
            <a:endParaRPr lang="en-US" sz="4400" dirty="0"/>
          </a:p>
        </p:txBody>
      </p:sp>
      <p:sp>
        <p:nvSpPr>
          <p:cNvPr id="3" name="Sous-titre 2"/>
          <p:cNvSpPr>
            <a:spLocks noGrp="1"/>
          </p:cNvSpPr>
          <p:nvPr>
            <p:ph type="subTitle" idx="1"/>
          </p:nvPr>
        </p:nvSpPr>
        <p:spPr>
          <a:xfrm>
            <a:off x="7840963" y="3957396"/>
            <a:ext cx="2964446" cy="1086237"/>
          </a:xfrm>
        </p:spPr>
        <p:txBody>
          <a:bodyPr>
            <a:normAutofit fontScale="92500"/>
          </a:bodyPr>
          <a:lstStyle/>
          <a:p>
            <a:pPr algn="just"/>
            <a:r>
              <a:rPr lang="fr-BE" sz="1800" dirty="0"/>
              <a:t>Chantal Kesteloot, </a:t>
            </a:r>
          </a:p>
          <a:p>
            <a:pPr algn="just"/>
            <a:r>
              <a:rPr lang="fr-BE" sz="1800" dirty="0" err="1"/>
              <a:t>CegeSoma</a:t>
            </a:r>
            <a:r>
              <a:rPr lang="fr-BE" sz="1800" dirty="0"/>
              <a:t>/Archives de l’Etat,</a:t>
            </a:r>
          </a:p>
          <a:p>
            <a:pPr algn="just"/>
            <a:r>
              <a:rPr lang="fr-BE" sz="1800" dirty="0"/>
              <a:t>chantal.kesteloot@arch.be</a:t>
            </a:r>
            <a:endParaRPr lang="en-US" sz="18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1756" y="-21124"/>
            <a:ext cx="2315377" cy="1391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9399" y="5144454"/>
            <a:ext cx="2520410" cy="17135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27134" y="0"/>
            <a:ext cx="3258667" cy="1382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6755" y="5151200"/>
            <a:ext cx="2062644" cy="17135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29809" y="5126393"/>
            <a:ext cx="2520410" cy="1731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85801" y="0"/>
            <a:ext cx="2006199" cy="1394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12577" y="5113076"/>
            <a:ext cx="2447467" cy="1731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860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1200" y="274638"/>
            <a:ext cx="8229600" cy="1570186"/>
          </a:xfrm>
        </p:spPr>
        <p:txBody>
          <a:bodyPr>
            <a:normAutofit/>
          </a:bodyPr>
          <a:lstStyle/>
          <a:p>
            <a:r>
              <a:rPr lang="fr-BE" dirty="0"/>
              <a:t>Les noms de rues</a:t>
            </a:r>
            <a:br>
              <a:rPr lang="fr-BE" dirty="0"/>
            </a:br>
            <a:r>
              <a:rPr lang="fr-BE" dirty="0"/>
              <a:t>De quoi parle-t-on? </a:t>
            </a:r>
            <a:endParaRPr lang="en-US" dirty="0"/>
          </a:p>
        </p:txBody>
      </p:sp>
      <p:sp>
        <p:nvSpPr>
          <p:cNvPr id="3" name="Espace réservé du contenu 2"/>
          <p:cNvSpPr>
            <a:spLocks noGrp="1"/>
          </p:cNvSpPr>
          <p:nvPr>
            <p:ph idx="1"/>
          </p:nvPr>
        </p:nvSpPr>
        <p:spPr>
          <a:xfrm>
            <a:off x="1981200" y="1844824"/>
            <a:ext cx="8229600" cy="3777283"/>
          </a:xfrm>
        </p:spPr>
        <p:txBody>
          <a:bodyPr>
            <a:normAutofit/>
          </a:bodyPr>
          <a:lstStyle/>
          <a:p>
            <a:r>
              <a:rPr lang="fr-BE" dirty="0" err="1"/>
              <a:t>Odonymie</a:t>
            </a:r>
            <a:r>
              <a:rPr lang="fr-BE" dirty="0"/>
              <a:t>? Toponymie? </a:t>
            </a:r>
          </a:p>
          <a:p>
            <a:endParaRPr lang="fr-BE" dirty="0"/>
          </a:p>
          <a:p>
            <a:r>
              <a:rPr lang="fr-BE" dirty="0"/>
              <a:t>Une tradition européenne</a:t>
            </a:r>
          </a:p>
          <a:p>
            <a:endParaRPr lang="fr-BE" dirty="0"/>
          </a:p>
          <a:p>
            <a:r>
              <a:rPr lang="fr-BE" dirty="0"/>
              <a:t>Deux composantes</a:t>
            </a:r>
          </a:p>
          <a:p>
            <a:pPr lvl="1"/>
            <a:r>
              <a:rPr lang="fr-BE" dirty="0"/>
              <a:t> Terme générique</a:t>
            </a:r>
          </a:p>
          <a:p>
            <a:pPr lvl="2"/>
            <a:r>
              <a:rPr lang="fr-BE" sz="2000" dirty="0"/>
              <a:t>Lien (préposition, article…)</a:t>
            </a:r>
          </a:p>
          <a:p>
            <a:pPr lvl="1"/>
            <a:r>
              <a:rPr lang="fr-BE" dirty="0"/>
              <a:t> Terme spécifique</a:t>
            </a:r>
          </a:p>
          <a:p>
            <a:endParaRPr lang="en-US"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91018" y="5485301"/>
            <a:ext cx="2700982" cy="100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a:extLst>
              <a:ext uri="{FF2B5EF4-FFF2-40B4-BE49-F238E27FC236}">
                <a16:creationId xmlns:a16="http://schemas.microsoft.com/office/drawing/2014/main" id="{2C4BA960-636D-F040-ACC4-0A1ECF1ECB02}"/>
              </a:ext>
            </a:extLst>
          </p:cNvPr>
          <p:cNvSpPr txBox="1"/>
          <p:nvPr/>
        </p:nvSpPr>
        <p:spPr>
          <a:xfrm>
            <a:off x="4890715" y="6488668"/>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26099970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725557" y="0"/>
            <a:ext cx="9601200" cy="1485900"/>
          </a:xfrm>
        </p:spPr>
        <p:txBody>
          <a:bodyPr/>
          <a:lstStyle/>
          <a:p>
            <a:r>
              <a:rPr lang="fr-BE" dirty="0"/>
              <a:t>A quoi servent les noms de rues?</a:t>
            </a:r>
            <a:endParaRPr lang="en-US" dirty="0"/>
          </a:p>
        </p:txBody>
      </p:sp>
      <p:sp>
        <p:nvSpPr>
          <p:cNvPr id="8" name="Espace réservé du contenu 7"/>
          <p:cNvSpPr>
            <a:spLocks noGrp="1"/>
          </p:cNvSpPr>
          <p:nvPr>
            <p:ph idx="1"/>
          </p:nvPr>
        </p:nvSpPr>
        <p:spPr>
          <a:xfrm>
            <a:off x="1166596" y="645341"/>
            <a:ext cx="8229600" cy="4525963"/>
          </a:xfrm>
        </p:spPr>
        <p:txBody>
          <a:bodyPr>
            <a:normAutofit fontScale="25000" lnSpcReduction="20000"/>
          </a:bodyPr>
          <a:lstStyle/>
          <a:p>
            <a:pPr marL="457200" lvl="1" indent="0">
              <a:buNone/>
            </a:pPr>
            <a:endParaRPr lang="fr-BE" sz="6400" dirty="0"/>
          </a:p>
          <a:p>
            <a:r>
              <a:rPr lang="fr-BE" sz="8000" dirty="0"/>
              <a:t>Fonction primaire de type utilitaire</a:t>
            </a:r>
          </a:p>
          <a:p>
            <a:pPr lvl="1"/>
            <a:r>
              <a:rPr lang="fr-BE" sz="8000" dirty="0"/>
              <a:t>Orientation spatiale</a:t>
            </a:r>
          </a:p>
          <a:p>
            <a:pPr lvl="1"/>
            <a:r>
              <a:rPr lang="fr-BE" sz="8000" dirty="0"/>
              <a:t>Dimension administrative (autorités et habitants); dimension physique et sociale</a:t>
            </a:r>
          </a:p>
          <a:p>
            <a:pPr lvl="1"/>
            <a:r>
              <a:rPr lang="fr-BE" sz="8000" dirty="0"/>
              <a:t>Caractère unique; adresse fait partie intégrante de l’identité</a:t>
            </a:r>
          </a:p>
          <a:p>
            <a:pPr marL="457200" lvl="1" indent="0">
              <a:buNone/>
            </a:pPr>
            <a:endParaRPr lang="fr-BE" sz="8000" dirty="0"/>
          </a:p>
          <a:p>
            <a:r>
              <a:rPr lang="fr-BE" sz="8000" dirty="0"/>
              <a:t>Fonction symbolique et culturelle</a:t>
            </a:r>
          </a:p>
          <a:p>
            <a:pPr lvl="1"/>
            <a:r>
              <a:rPr lang="fr-BE" sz="8000" dirty="0"/>
              <a:t>Forme de communication; message bref et fermé</a:t>
            </a:r>
          </a:p>
          <a:p>
            <a:pPr lvl="1"/>
            <a:r>
              <a:rPr lang="fr-BE" sz="8000" dirty="0"/>
              <a:t>Transmission d’un passé; inscription dans la durée (message aux générations futures)</a:t>
            </a:r>
          </a:p>
          <a:p>
            <a:pPr lvl="1"/>
            <a:r>
              <a:rPr lang="fr-BE" sz="8000" dirty="0"/>
              <a:t>S’inscrire dans une filiation, du passé au futur</a:t>
            </a:r>
          </a:p>
          <a:p>
            <a:pPr lvl="1"/>
            <a:r>
              <a:rPr lang="fr-BE" sz="8000" dirty="0"/>
              <a:t>Territoire comme un lieu de récit</a:t>
            </a:r>
          </a:p>
          <a:p>
            <a:pPr lvl="1"/>
            <a:r>
              <a:rPr lang="fr-BE" sz="8000" dirty="0"/>
              <a:t>Souder la communauté locale, autocélébration</a:t>
            </a:r>
          </a:p>
          <a:p>
            <a:pPr lvl="1"/>
            <a:r>
              <a:rPr lang="fr-BE" sz="8000" dirty="0"/>
              <a:t>Dimension pédagogique</a:t>
            </a:r>
          </a:p>
          <a:p>
            <a:pPr lvl="1"/>
            <a:r>
              <a:rPr lang="fr-BE" sz="8000" dirty="0"/>
              <a:t>« Fabriquer du citoyen » à moindre frais</a:t>
            </a:r>
          </a:p>
          <a:p>
            <a:pPr lvl="1"/>
            <a:r>
              <a:rPr lang="fr-BE" sz="8000" dirty="0"/>
              <a:t>Construire une mémoire collective (appropriation)</a:t>
            </a:r>
          </a:p>
          <a:p>
            <a:pPr lvl="1"/>
            <a:r>
              <a:rPr lang="fr-BE" sz="8000" dirty="0"/>
              <a:t>Dimension d’intentionnalité</a:t>
            </a:r>
          </a:p>
          <a:p>
            <a:pPr lvl="1"/>
            <a:endParaRPr lang="fr-BE" sz="4300" dirty="0"/>
          </a:p>
          <a:p>
            <a:endParaRPr lang="en-US"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91018" y="5485301"/>
            <a:ext cx="2700982" cy="100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a:extLst>
              <a:ext uri="{FF2B5EF4-FFF2-40B4-BE49-F238E27FC236}">
                <a16:creationId xmlns:a16="http://schemas.microsoft.com/office/drawing/2014/main" id="{AEBC49DF-25CA-944A-AA4A-3142EF50CC77}"/>
              </a:ext>
            </a:extLst>
          </p:cNvPr>
          <p:cNvSpPr txBox="1"/>
          <p:nvPr/>
        </p:nvSpPr>
        <p:spPr>
          <a:xfrm>
            <a:off x="4890715" y="6488668"/>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35544909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La charge symbolique</a:t>
            </a:r>
            <a:endParaRPr lang="en-US" dirty="0"/>
          </a:p>
        </p:txBody>
      </p:sp>
      <p:sp>
        <p:nvSpPr>
          <p:cNvPr id="3" name="Espace réservé du contenu 2"/>
          <p:cNvSpPr>
            <a:spLocks noGrp="1"/>
          </p:cNvSpPr>
          <p:nvPr>
            <p:ph idx="1"/>
          </p:nvPr>
        </p:nvSpPr>
        <p:spPr/>
        <p:txBody>
          <a:bodyPr>
            <a:normAutofit/>
          </a:bodyPr>
          <a:lstStyle/>
          <a:p>
            <a:r>
              <a:rPr lang="fr-BE" sz="2200" dirty="0"/>
              <a:t>Utiliser une dimension utilitaire pour y intégrer du symbolique</a:t>
            </a:r>
          </a:p>
          <a:p>
            <a:endParaRPr lang="fr-BE" sz="2200" dirty="0"/>
          </a:p>
          <a:p>
            <a:r>
              <a:rPr lang="fr-BE" sz="2200" dirty="0"/>
              <a:t>Une fonction symbolique d’autant plus importante si</a:t>
            </a:r>
          </a:p>
          <a:p>
            <a:pPr lvl="1"/>
            <a:r>
              <a:rPr lang="fr-BE" sz="2200" dirty="0"/>
              <a:t>Centralité du lieu</a:t>
            </a:r>
          </a:p>
          <a:p>
            <a:pPr lvl="1"/>
            <a:r>
              <a:rPr lang="fr-BE" sz="2200" dirty="0"/>
              <a:t>Accompagné d’un autre dispositif symbolique</a:t>
            </a:r>
          </a:p>
          <a:p>
            <a:pPr lvl="1"/>
            <a:r>
              <a:rPr lang="fr-BE" sz="2200" dirty="0"/>
              <a:t>Dimension générique forte; ensemble homogène</a:t>
            </a:r>
          </a:p>
          <a:p>
            <a:pPr lvl="1"/>
            <a:r>
              <a:rPr lang="fr-BE" sz="2200" dirty="0"/>
              <a:t>Nouvelle dénomination</a:t>
            </a:r>
          </a:p>
          <a:p>
            <a:endParaRPr lang="en-US"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9909" y="5480016"/>
            <a:ext cx="2700982" cy="100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oneTexte 5">
            <a:extLst>
              <a:ext uri="{FF2B5EF4-FFF2-40B4-BE49-F238E27FC236}">
                <a16:creationId xmlns:a16="http://schemas.microsoft.com/office/drawing/2014/main" id="{BD36037A-0FD5-5348-AC5F-33A5DF601658}"/>
              </a:ext>
            </a:extLst>
          </p:cNvPr>
          <p:cNvSpPr txBox="1"/>
          <p:nvPr/>
        </p:nvSpPr>
        <p:spPr>
          <a:xfrm>
            <a:off x="4869606" y="6488668"/>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386589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784933" y="20041"/>
            <a:ext cx="9601200" cy="1485900"/>
          </a:xfrm>
        </p:spPr>
        <p:txBody>
          <a:bodyPr/>
          <a:lstStyle/>
          <a:p>
            <a:r>
              <a:rPr lang="fr-BE" dirty="0"/>
              <a:t>Renforcer le dispositif symbolique</a:t>
            </a:r>
            <a:endParaRPr lang="en-US" dirty="0"/>
          </a:p>
        </p:txBody>
      </p:sp>
      <p:sp>
        <p:nvSpPr>
          <p:cNvPr id="7" name="Espace réservé du texte 6"/>
          <p:cNvSpPr>
            <a:spLocks noGrp="1"/>
          </p:cNvSpPr>
          <p:nvPr>
            <p:ph type="body" idx="1"/>
          </p:nvPr>
        </p:nvSpPr>
        <p:spPr>
          <a:xfrm>
            <a:off x="881238" y="962641"/>
            <a:ext cx="4443984" cy="823912"/>
          </a:xfrm>
        </p:spPr>
        <p:txBody>
          <a:bodyPr>
            <a:normAutofit/>
          </a:bodyPr>
          <a:lstStyle/>
          <a:p>
            <a:r>
              <a:rPr lang="fr-BE" dirty="0"/>
              <a:t>Rue Aviateur </a:t>
            </a:r>
            <a:r>
              <a:rPr lang="fr-BE" dirty="0" err="1"/>
              <a:t>Thieffry</a:t>
            </a:r>
            <a:endParaRPr lang="en-US" dirty="0"/>
          </a:p>
        </p:txBody>
      </p:sp>
      <p:sp>
        <p:nvSpPr>
          <p:cNvPr id="8" name="Espace réservé du texte 7"/>
          <p:cNvSpPr>
            <a:spLocks noGrp="1"/>
          </p:cNvSpPr>
          <p:nvPr>
            <p:ph type="body" sz="quarter" idx="3"/>
          </p:nvPr>
        </p:nvSpPr>
        <p:spPr>
          <a:xfrm>
            <a:off x="874785" y="2061694"/>
            <a:ext cx="4041775" cy="1284784"/>
          </a:xfrm>
        </p:spPr>
        <p:txBody>
          <a:bodyPr>
            <a:noAutofit/>
          </a:bodyPr>
          <a:lstStyle/>
          <a:p>
            <a:pPr algn="just"/>
            <a:r>
              <a:rPr lang="fr-BE" sz="2000" dirty="0"/>
              <a:t>La rue est dénommée en avril 1925, la statue (artiste César Bataille), est inaugurée le 10 juillet 1932. La station de métro est ouverte le 20 septembre 1976. </a:t>
            </a:r>
            <a:endParaRPr lang="en-US" sz="2000" dirty="0"/>
          </a:p>
        </p:txBody>
      </p:sp>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91018" y="5579790"/>
            <a:ext cx="2700982" cy="100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Espace réservé du contenu 2"/>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5211108" y="1119778"/>
            <a:ext cx="1829055" cy="1143160"/>
          </a:xfrm>
        </p:spPr>
      </p:pic>
      <p:pic>
        <p:nvPicPr>
          <p:cNvPr id="9" name="Espace réservé du contenu 8"/>
          <p:cNvPicPr>
            <a:picLocks noGrp="1" noChangeAspect="1"/>
          </p:cNvPicPr>
          <p:nvPr>
            <p:ph sz="quarter" idx="4"/>
          </p:nvPr>
        </p:nvPicPr>
        <p:blipFill>
          <a:blip r:embed="rId5">
            <a:extLst>
              <a:ext uri="{28A0092B-C50C-407E-A947-70E740481C1C}">
                <a14:useLocalDpi xmlns:a14="http://schemas.microsoft.com/office/drawing/2010/main" val="0"/>
              </a:ext>
            </a:extLst>
          </a:blip>
          <a:stretch>
            <a:fillRect/>
          </a:stretch>
        </p:blipFill>
        <p:spPr>
          <a:xfrm>
            <a:off x="7978865" y="1096436"/>
            <a:ext cx="1318260" cy="2225040"/>
          </a:xfrm>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70329" y="1107706"/>
            <a:ext cx="2247900" cy="4239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06494" y="3378706"/>
            <a:ext cx="2286000" cy="200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85534" y="3483077"/>
            <a:ext cx="2143125" cy="18636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ZoneTexte 11">
            <a:extLst>
              <a:ext uri="{FF2B5EF4-FFF2-40B4-BE49-F238E27FC236}">
                <a16:creationId xmlns:a16="http://schemas.microsoft.com/office/drawing/2014/main" id="{4AE5FAA4-1B56-BB40-8441-1C6BE5438E34}"/>
              </a:ext>
            </a:extLst>
          </p:cNvPr>
          <p:cNvSpPr txBox="1"/>
          <p:nvPr/>
        </p:nvSpPr>
        <p:spPr>
          <a:xfrm>
            <a:off x="4890715" y="6552523"/>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1919134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a:t>Etudier les noms de rues: </a:t>
            </a:r>
            <a:br>
              <a:rPr lang="fr-BE" dirty="0"/>
            </a:br>
            <a:r>
              <a:rPr lang="fr-BE" dirty="0"/>
              <a:t>comment et pourquoi?</a:t>
            </a:r>
            <a:endParaRPr lang="en-US" dirty="0"/>
          </a:p>
        </p:txBody>
      </p:sp>
      <p:sp>
        <p:nvSpPr>
          <p:cNvPr id="3" name="Espace réservé du contenu 2"/>
          <p:cNvSpPr>
            <a:spLocks noGrp="1"/>
          </p:cNvSpPr>
          <p:nvPr>
            <p:ph idx="1"/>
          </p:nvPr>
        </p:nvSpPr>
        <p:spPr/>
        <p:txBody>
          <a:bodyPr>
            <a:normAutofit lnSpcReduction="10000"/>
          </a:bodyPr>
          <a:lstStyle/>
          <a:p>
            <a:r>
              <a:rPr lang="fr-BE" dirty="0"/>
              <a:t>« Livre d’histoire à ciel ouvert »</a:t>
            </a:r>
          </a:p>
          <a:p>
            <a:r>
              <a:rPr lang="fr-BE" dirty="0"/>
              <a:t>Approche de type informatif et anecdotique</a:t>
            </a:r>
          </a:p>
          <a:p>
            <a:r>
              <a:rPr lang="fr-BE" dirty="0"/>
              <a:t>Analyse de l’acte et de son inscription dans un contexte social, révélateur d’un rapport de force politique; évolution du cadre législatif</a:t>
            </a:r>
          </a:p>
          <a:p>
            <a:r>
              <a:rPr lang="fr-BE" dirty="0"/>
              <a:t>Champ récent au carrefour de plusieurs disciplines (géographes, historiens, politistes, linguistes, sociologues…); intérêt renouvelé de la société civile, théories sur l’espace public.</a:t>
            </a:r>
          </a:p>
          <a:p>
            <a:r>
              <a:rPr lang="fr-BE" dirty="0"/>
              <a:t>« Banal </a:t>
            </a:r>
            <a:r>
              <a:rPr lang="fr-BE" dirty="0" err="1"/>
              <a:t>nationalism</a:t>
            </a:r>
            <a:r>
              <a:rPr lang="fr-BE" dirty="0"/>
              <a:t> » (billets, timbres, rues…): éléments qui fonctionnent à notre insu</a:t>
            </a:r>
          </a:p>
          <a:p>
            <a:r>
              <a:rPr lang="fr-BE" dirty="0"/>
              <a:t>Intérêt pour le patrimoine et, en particulier, le « petit patrimoine »</a:t>
            </a:r>
          </a:p>
          <a:p>
            <a:pPr marL="0" indent="0">
              <a:buNone/>
            </a:pPr>
            <a:endParaRPr lang="fr-BE" dirty="0"/>
          </a:p>
          <a:p>
            <a:endParaRPr lang="en-US"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9909" y="5602707"/>
            <a:ext cx="2700982" cy="846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a:extLst>
              <a:ext uri="{FF2B5EF4-FFF2-40B4-BE49-F238E27FC236}">
                <a16:creationId xmlns:a16="http://schemas.microsoft.com/office/drawing/2014/main" id="{C78F3D7E-3124-DA4C-BE0F-45DECEC46342}"/>
              </a:ext>
            </a:extLst>
          </p:cNvPr>
          <p:cNvSpPr txBox="1"/>
          <p:nvPr/>
        </p:nvSpPr>
        <p:spPr>
          <a:xfrm>
            <a:off x="4999383" y="6488668"/>
            <a:ext cx="7192617"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2706099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31EB701-9CCB-46E4-A779-8F7D16A68362}"/>
              </a:ext>
            </a:extLst>
          </p:cNvPr>
          <p:cNvSpPr>
            <a:spLocks noGrp="1"/>
          </p:cNvSpPr>
          <p:nvPr>
            <p:ph type="title"/>
          </p:nvPr>
        </p:nvSpPr>
        <p:spPr>
          <a:xfrm>
            <a:off x="944217" y="685800"/>
            <a:ext cx="11072191" cy="1485900"/>
          </a:xfrm>
        </p:spPr>
        <p:txBody>
          <a:bodyPr>
            <a:normAutofit/>
          </a:bodyPr>
          <a:lstStyle/>
          <a:p>
            <a:r>
              <a:rPr lang="fr-BE" sz="3600" dirty="0"/>
              <a:t>Colonisation et espace public en 2022</a:t>
            </a:r>
            <a:br>
              <a:rPr lang="fr-BE" sz="3600" dirty="0"/>
            </a:br>
            <a:r>
              <a:rPr lang="fr-BE" sz="3600" dirty="0"/>
              <a:t>Contexte et glossaire (dé-)colonial</a:t>
            </a:r>
          </a:p>
        </p:txBody>
      </p:sp>
      <p:sp>
        <p:nvSpPr>
          <p:cNvPr id="5" name="Espace réservé du contenu 4">
            <a:extLst>
              <a:ext uri="{FF2B5EF4-FFF2-40B4-BE49-F238E27FC236}">
                <a16:creationId xmlns:a16="http://schemas.microsoft.com/office/drawing/2014/main" id="{8A3255A1-11D9-4166-AA99-B4CBEAA56885}"/>
              </a:ext>
            </a:extLst>
          </p:cNvPr>
          <p:cNvSpPr>
            <a:spLocks noGrp="1"/>
          </p:cNvSpPr>
          <p:nvPr>
            <p:ph idx="1"/>
          </p:nvPr>
        </p:nvSpPr>
        <p:spPr>
          <a:xfrm>
            <a:off x="944217" y="2286000"/>
            <a:ext cx="11141765" cy="3581400"/>
          </a:xfrm>
        </p:spPr>
        <p:txBody>
          <a:bodyPr>
            <a:normAutofit/>
          </a:bodyPr>
          <a:lstStyle/>
          <a:p>
            <a:pPr marL="0" indent="0">
              <a:buNone/>
            </a:pPr>
            <a:r>
              <a:rPr lang="fr-BE" sz="3200" dirty="0"/>
              <a:t>Romain Landmeters</a:t>
            </a:r>
            <a:endParaRPr lang="fr-BE" sz="2400" dirty="0">
              <a:highlight>
                <a:srgbClr val="FFFF00"/>
              </a:highlight>
            </a:endParaRPr>
          </a:p>
          <a:p>
            <a:pPr marL="0" indent="0">
              <a:buNone/>
            </a:pPr>
            <a:endParaRPr lang="fr-BE" sz="2400" dirty="0">
              <a:highlight>
                <a:srgbClr val="FFFF00"/>
              </a:highlight>
            </a:endParaRPr>
          </a:p>
        </p:txBody>
      </p:sp>
      <p:sp>
        <p:nvSpPr>
          <p:cNvPr id="2" name="ZoneTexte 1">
            <a:extLst>
              <a:ext uri="{FF2B5EF4-FFF2-40B4-BE49-F238E27FC236}">
                <a16:creationId xmlns:a16="http://schemas.microsoft.com/office/drawing/2014/main" id="{D0FE691F-CB8E-554A-9737-916BED8CE7A0}"/>
              </a:ext>
            </a:extLst>
          </p:cNvPr>
          <p:cNvSpPr txBox="1"/>
          <p:nvPr/>
        </p:nvSpPr>
        <p:spPr>
          <a:xfrm>
            <a:off x="4591878" y="6331226"/>
            <a:ext cx="7301285" cy="369332"/>
          </a:xfrm>
          <a:prstGeom prst="rect">
            <a:avLst/>
          </a:prstGeom>
          <a:noFill/>
        </p:spPr>
        <p:txBody>
          <a:bodyPr wrap="square" rtlCol="0">
            <a:spAutoFit/>
          </a:bodyPr>
          <a:lstStyle/>
          <a:p>
            <a:pPr algn="r"/>
            <a:r>
              <a:rPr lang="fr-FR" dirty="0"/>
              <a:t>Commission participative « passé colonial », Etterbeek, le 9 février 2022</a:t>
            </a:r>
          </a:p>
        </p:txBody>
      </p:sp>
      <p:pic>
        <p:nvPicPr>
          <p:cNvPr id="8" name="Image 7">
            <a:extLst>
              <a:ext uri="{FF2B5EF4-FFF2-40B4-BE49-F238E27FC236}">
                <a16:creationId xmlns:a16="http://schemas.microsoft.com/office/drawing/2014/main" id="{4DC07FC5-771E-BE42-95DB-948610D419C8}"/>
              </a:ext>
            </a:extLst>
          </p:cNvPr>
          <p:cNvPicPr>
            <a:picLocks noChangeAspect="1"/>
          </p:cNvPicPr>
          <p:nvPr/>
        </p:nvPicPr>
        <p:blipFill>
          <a:blip r:embed="rId2"/>
          <a:stretch>
            <a:fillRect/>
          </a:stretch>
        </p:blipFill>
        <p:spPr>
          <a:xfrm>
            <a:off x="944217" y="3357521"/>
            <a:ext cx="3594100" cy="1123618"/>
          </a:xfrm>
          <a:prstGeom prst="rect">
            <a:avLst/>
          </a:prstGeom>
        </p:spPr>
      </p:pic>
      <p:pic>
        <p:nvPicPr>
          <p:cNvPr id="6" name="Image 3">
            <a:extLst>
              <a:ext uri="{FF2B5EF4-FFF2-40B4-BE49-F238E27FC236}">
                <a16:creationId xmlns:a16="http://schemas.microsoft.com/office/drawing/2014/main" id="{AEB2617F-CF05-4A43-8A00-E28EAED7C6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5130" y="3357521"/>
            <a:ext cx="1245515" cy="1123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2">
            <a:extLst>
              <a:ext uri="{FF2B5EF4-FFF2-40B4-BE49-F238E27FC236}">
                <a16:creationId xmlns:a16="http://schemas.microsoft.com/office/drawing/2014/main" id="{B4DC2CA7-DF46-3249-8678-7B3EC2925D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4814" y="3442048"/>
            <a:ext cx="1223818" cy="103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9058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Quelles dénominations?</a:t>
            </a:r>
            <a:endParaRPr lang="en-US" dirty="0"/>
          </a:p>
        </p:txBody>
      </p:sp>
      <p:sp>
        <p:nvSpPr>
          <p:cNvPr id="3" name="Espace réservé du contenu 2"/>
          <p:cNvSpPr>
            <a:spLocks noGrp="1"/>
          </p:cNvSpPr>
          <p:nvPr>
            <p:ph idx="1"/>
          </p:nvPr>
        </p:nvSpPr>
        <p:spPr>
          <a:xfrm>
            <a:off x="1371600" y="1769166"/>
            <a:ext cx="9601200" cy="3581400"/>
          </a:xfrm>
        </p:spPr>
        <p:txBody>
          <a:bodyPr>
            <a:normAutofit/>
          </a:bodyPr>
          <a:lstStyle/>
          <a:p>
            <a:pPr algn="just"/>
            <a:r>
              <a:rPr lang="fr-BE" dirty="0"/>
              <a:t>Nomenclature liée à l’usage, à la localisation à la fonction, initiatives privées/initiatives émanant de communautés/corporations: registre de la fonctionnalité immédiate</a:t>
            </a:r>
          </a:p>
          <a:p>
            <a:pPr algn="just"/>
            <a:r>
              <a:rPr lang="fr-BE" dirty="0"/>
              <a:t>Nomenclature honorifique</a:t>
            </a:r>
          </a:p>
          <a:p>
            <a:pPr algn="just"/>
            <a:r>
              <a:rPr lang="fr-BE" dirty="0"/>
              <a:t>Nomenclature mémorielle et politique </a:t>
            </a:r>
          </a:p>
          <a:p>
            <a:pPr lvl="1" algn="just"/>
            <a:r>
              <a:rPr lang="fr-BE" dirty="0"/>
              <a:t>Tournant de la Révolution française</a:t>
            </a:r>
          </a:p>
          <a:p>
            <a:pPr lvl="1" algn="just"/>
            <a:r>
              <a:rPr lang="fr-BE" dirty="0"/>
              <a:t>Rôle dévolu à l’histoire pour légitimer la nation et susciter l’adhésion</a:t>
            </a:r>
            <a:endParaRPr lang="en-US"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9909" y="5480016"/>
            <a:ext cx="2700982" cy="100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a:extLst>
              <a:ext uri="{FF2B5EF4-FFF2-40B4-BE49-F238E27FC236}">
                <a16:creationId xmlns:a16="http://schemas.microsoft.com/office/drawing/2014/main" id="{2EDDD3AB-FE37-A947-BF15-C80EF8EF952B}"/>
              </a:ext>
            </a:extLst>
          </p:cNvPr>
          <p:cNvSpPr txBox="1"/>
          <p:nvPr/>
        </p:nvSpPr>
        <p:spPr>
          <a:xfrm>
            <a:off x="4890715" y="6483383"/>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3864238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0" y="490561"/>
            <a:ext cx="9601200" cy="1485900"/>
          </a:xfrm>
        </p:spPr>
        <p:txBody>
          <a:bodyPr/>
          <a:lstStyle/>
          <a:p>
            <a:r>
              <a:rPr lang="fr-BE" dirty="0"/>
              <a:t>Quelle procédure?</a:t>
            </a:r>
            <a:endParaRPr lang="en-US" dirty="0"/>
          </a:p>
        </p:txBody>
      </p:sp>
      <p:sp>
        <p:nvSpPr>
          <p:cNvPr id="3" name="Espace réservé du contenu 2"/>
          <p:cNvSpPr>
            <a:spLocks noGrp="1"/>
          </p:cNvSpPr>
          <p:nvPr>
            <p:ph idx="1"/>
          </p:nvPr>
        </p:nvSpPr>
        <p:spPr>
          <a:xfrm>
            <a:off x="1371600" y="1739348"/>
            <a:ext cx="9601200" cy="3581400"/>
          </a:xfrm>
        </p:spPr>
        <p:txBody>
          <a:bodyPr>
            <a:normAutofit/>
          </a:bodyPr>
          <a:lstStyle/>
          <a:p>
            <a:r>
              <a:rPr lang="fr-BE" dirty="0"/>
              <a:t>Initiative locale</a:t>
            </a:r>
          </a:p>
          <a:p>
            <a:r>
              <a:rPr lang="fr-BE" dirty="0"/>
              <a:t>Compétence communale</a:t>
            </a:r>
          </a:p>
          <a:p>
            <a:pPr lvl="1"/>
            <a:r>
              <a:rPr lang="fr-BE" dirty="0"/>
              <a:t>La dénomination des voies nouvelles est de la compétence exclusive du collège</a:t>
            </a:r>
          </a:p>
          <a:p>
            <a:pPr lvl="1"/>
            <a:r>
              <a:rPr lang="fr-BE" dirty="0"/>
              <a:t>Changements de noms font l’objet de délibérations au conseil communal</a:t>
            </a:r>
          </a:p>
          <a:p>
            <a:pPr lvl="1"/>
            <a:r>
              <a:rPr lang="fr-BE" dirty="0"/>
              <a:t>Dans les faits: discussions soit au sein du collège, soit au sein du conseil</a:t>
            </a:r>
          </a:p>
          <a:p>
            <a:r>
              <a:rPr lang="fr-BE" dirty="0"/>
              <a:t>A partir de 1949: </a:t>
            </a:r>
            <a:r>
              <a:rPr lang="fr-FR" dirty="0"/>
              <a:t>le Conseil communal est seul habilité à décider de la dénomination des voies publiques, que ce soit pour donner un nom à une rue qui n’en a pas encore, ou pour changer un nom existant</a:t>
            </a:r>
            <a:r>
              <a:rPr lang="fr-FR" sz="2600" dirty="0"/>
              <a:t>.</a:t>
            </a:r>
            <a:endParaRPr lang="fr-BE" sz="2600" dirty="0"/>
          </a:p>
          <a:p>
            <a:pPr marL="457200" lvl="1" indent="0">
              <a:buNone/>
            </a:pPr>
            <a:endParaRPr lang="en-US"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91018" y="5468251"/>
            <a:ext cx="2700982" cy="100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a:extLst>
              <a:ext uri="{FF2B5EF4-FFF2-40B4-BE49-F238E27FC236}">
                <a16:creationId xmlns:a16="http://schemas.microsoft.com/office/drawing/2014/main" id="{6C28781A-840D-A44E-BF8D-B8984D04B353}"/>
              </a:ext>
            </a:extLst>
          </p:cNvPr>
          <p:cNvSpPr txBox="1"/>
          <p:nvPr/>
        </p:nvSpPr>
        <p:spPr>
          <a:xfrm>
            <a:off x="4890715" y="6471618"/>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17577602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0" y="258417"/>
            <a:ext cx="9601200" cy="1485900"/>
          </a:xfrm>
        </p:spPr>
        <p:txBody>
          <a:bodyPr>
            <a:normAutofit/>
          </a:bodyPr>
          <a:lstStyle/>
          <a:p>
            <a:r>
              <a:rPr lang="fr-BE" dirty="0"/>
              <a:t>Les pouvoirs locaux, </a:t>
            </a:r>
            <a:br>
              <a:rPr lang="fr-BE" dirty="0"/>
            </a:br>
            <a:r>
              <a:rPr lang="fr-BE" dirty="0"/>
              <a:t>seuls maîtres à bord?</a:t>
            </a:r>
            <a:endParaRPr lang="en-US" dirty="0"/>
          </a:p>
        </p:txBody>
      </p:sp>
      <p:sp>
        <p:nvSpPr>
          <p:cNvPr id="3" name="Espace réservé du contenu 2"/>
          <p:cNvSpPr>
            <a:spLocks noGrp="1"/>
          </p:cNvSpPr>
          <p:nvPr>
            <p:ph idx="1"/>
          </p:nvPr>
        </p:nvSpPr>
        <p:spPr>
          <a:xfrm>
            <a:off x="1739349" y="1638299"/>
            <a:ext cx="9601200" cy="4136335"/>
          </a:xfrm>
        </p:spPr>
        <p:txBody>
          <a:bodyPr>
            <a:noAutofit/>
          </a:bodyPr>
          <a:lstStyle/>
          <a:p>
            <a:pPr algn="just"/>
            <a:r>
              <a:rPr lang="fr-BE" dirty="0"/>
              <a:t>Le percement ou la création d’une voirie est approuvé par arrêté royal</a:t>
            </a:r>
          </a:p>
          <a:p>
            <a:pPr algn="just"/>
            <a:r>
              <a:rPr lang="fr-BE" dirty="0"/>
              <a:t>Les dénominations des voiries sont du ressort des communes</a:t>
            </a:r>
          </a:p>
          <a:p>
            <a:pPr algn="just"/>
            <a:r>
              <a:rPr lang="fr-BE" dirty="0"/>
              <a:t>Conférence des Bourgmestres de Bruxelles (1874); Bureau central à </a:t>
            </a:r>
            <a:r>
              <a:rPr lang="fr-BE" dirty="0" err="1"/>
              <a:t>Bxl</a:t>
            </a:r>
            <a:r>
              <a:rPr lang="fr-BE" dirty="0"/>
              <a:t> (1911)</a:t>
            </a:r>
          </a:p>
          <a:p>
            <a:pPr algn="just"/>
            <a:r>
              <a:rPr lang="fr-BE" dirty="0"/>
              <a:t>Commission royale de toponymie (1926) (étude scientifique de la toponymie)</a:t>
            </a:r>
          </a:p>
          <a:p>
            <a:pPr algn="just"/>
            <a:r>
              <a:rPr lang="fr-BE" dirty="0"/>
              <a:t>Volonté de limiter les changements et de contrôler (Seconde Guerre mondiale)</a:t>
            </a:r>
          </a:p>
          <a:p>
            <a:pPr algn="just"/>
            <a:r>
              <a:rPr lang="fr-BE" dirty="0"/>
              <a:t>1945: consultation du gouverneur et de la Commission</a:t>
            </a:r>
          </a:p>
          <a:p>
            <a:pPr algn="just"/>
            <a:r>
              <a:rPr lang="fr-BE" dirty="0"/>
              <a:t>1972: Consultation Commission royale de toponymie, délai d’un mois (</a:t>
            </a:r>
            <a:r>
              <a:rPr lang="fr-BE" dirty="0" err="1"/>
              <a:t>Bxl</a:t>
            </a:r>
            <a:r>
              <a:rPr lang="fr-BE" dirty="0"/>
              <a:t>: consultation sections </a:t>
            </a:r>
            <a:r>
              <a:rPr lang="fr-BE" dirty="0" err="1"/>
              <a:t>fr</a:t>
            </a:r>
            <a:r>
              <a:rPr lang="fr-BE" dirty="0"/>
              <a:t>/</a:t>
            </a:r>
            <a:r>
              <a:rPr lang="fr-BE" dirty="0" err="1"/>
              <a:t>nl</a:t>
            </a:r>
            <a:r>
              <a:rPr lang="fr-BE" dirty="0"/>
              <a:t>)</a:t>
            </a:r>
          </a:p>
          <a:p>
            <a:pPr algn="just"/>
            <a:r>
              <a:rPr lang="fr-BE" dirty="0"/>
              <a:t>Modification d’un nom existant: motivation du choix auprès de la Commission de toponymie, consultation des habitants</a:t>
            </a:r>
            <a:endParaRPr lang="en-US" dirty="0"/>
          </a:p>
        </p:txBody>
      </p:sp>
      <p:sp>
        <p:nvSpPr>
          <p:cNvPr id="5" name="ZoneTexte 4">
            <a:extLst>
              <a:ext uri="{FF2B5EF4-FFF2-40B4-BE49-F238E27FC236}">
                <a16:creationId xmlns:a16="http://schemas.microsoft.com/office/drawing/2014/main" id="{3BF9C162-BEA9-BA40-A8C6-6BE5F6841EE8}"/>
              </a:ext>
            </a:extLst>
          </p:cNvPr>
          <p:cNvSpPr txBox="1"/>
          <p:nvPr/>
        </p:nvSpPr>
        <p:spPr>
          <a:xfrm>
            <a:off x="4890715" y="6488668"/>
            <a:ext cx="7301285" cy="369332"/>
          </a:xfrm>
          <a:prstGeom prst="rect">
            <a:avLst/>
          </a:prstGeom>
          <a:noFill/>
        </p:spPr>
        <p:txBody>
          <a:bodyPr wrap="square" rtlCol="0">
            <a:spAutoFit/>
          </a:bodyPr>
          <a:lstStyle/>
          <a:p>
            <a:pPr algn="r"/>
            <a:r>
              <a:rPr lang="fr-FR" dirty="0"/>
              <a:t>Commission participative « passé colonial », Etterbeek, le 9 février 2022</a:t>
            </a:r>
          </a:p>
        </p:txBody>
      </p:sp>
      <p:pic>
        <p:nvPicPr>
          <p:cNvPr id="6" name="Picture 2">
            <a:extLst>
              <a:ext uri="{FF2B5EF4-FFF2-40B4-BE49-F238E27FC236}">
                <a16:creationId xmlns:a16="http://schemas.microsoft.com/office/drawing/2014/main" id="{2E39D3E3-B69B-F84C-8867-C984E3931C5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9909" y="5480016"/>
            <a:ext cx="2700982" cy="100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7898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Quelles recommandations?</a:t>
            </a:r>
            <a:endParaRPr lang="en-US" dirty="0"/>
          </a:p>
        </p:txBody>
      </p:sp>
      <p:sp>
        <p:nvSpPr>
          <p:cNvPr id="3" name="Espace réservé du contenu 2"/>
          <p:cNvSpPr>
            <a:spLocks noGrp="1"/>
          </p:cNvSpPr>
          <p:nvPr>
            <p:ph idx="1"/>
          </p:nvPr>
        </p:nvSpPr>
        <p:spPr>
          <a:xfrm>
            <a:off x="1739348" y="1787701"/>
            <a:ext cx="9601200" cy="3798090"/>
          </a:xfrm>
        </p:spPr>
        <p:txBody>
          <a:bodyPr>
            <a:noAutofit/>
          </a:bodyPr>
          <a:lstStyle/>
          <a:p>
            <a:r>
              <a:rPr lang="fr-BE" dirty="0"/>
              <a:t>Noms liés à la tradition, à la nature de l’environnement, à l’histoire de la commune</a:t>
            </a:r>
          </a:p>
          <a:p>
            <a:r>
              <a:rPr lang="fr-BE" dirty="0"/>
              <a:t>Noms inspirés de l’histoire, des traditions</a:t>
            </a:r>
          </a:p>
          <a:p>
            <a:r>
              <a:rPr lang="fr-BE" dirty="0"/>
              <a:t>Noms de personnes décédées (exception: famille royale)</a:t>
            </a:r>
          </a:p>
          <a:p>
            <a:r>
              <a:rPr lang="fr-BE" dirty="0"/>
              <a:t>Eviter l’homonymie ou une trop grande proximité</a:t>
            </a:r>
          </a:p>
          <a:p>
            <a:r>
              <a:rPr lang="fr-BE" dirty="0"/>
              <a:t>Des rues au nom mal venu, trop difficile, trop long</a:t>
            </a:r>
          </a:p>
          <a:p>
            <a:r>
              <a:rPr lang="fr-BE" dirty="0"/>
              <a:t>Changement du générique</a:t>
            </a:r>
          </a:p>
          <a:p>
            <a:r>
              <a:rPr lang="fr-BE" dirty="0"/>
              <a:t>Consultation des hab</a:t>
            </a:r>
            <a:r>
              <a:rPr lang="fr-BE" sz="2400" dirty="0"/>
              <a:t>itants</a:t>
            </a:r>
            <a:endParaRPr lang="en-US" sz="2400"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9909" y="5480016"/>
            <a:ext cx="2700982" cy="100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a:extLst>
              <a:ext uri="{FF2B5EF4-FFF2-40B4-BE49-F238E27FC236}">
                <a16:creationId xmlns:a16="http://schemas.microsoft.com/office/drawing/2014/main" id="{7F9FAA81-F4DA-434D-8C2D-7ECFB0429EA4}"/>
              </a:ext>
            </a:extLst>
          </p:cNvPr>
          <p:cNvSpPr txBox="1"/>
          <p:nvPr/>
        </p:nvSpPr>
        <p:spPr>
          <a:xfrm>
            <a:off x="4869606" y="6483383"/>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39721119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Quelle mémoire?</a:t>
            </a:r>
            <a:endParaRPr lang="en-US" dirty="0"/>
          </a:p>
        </p:txBody>
      </p:sp>
      <p:sp>
        <p:nvSpPr>
          <p:cNvPr id="3" name="Espace réservé du contenu 2"/>
          <p:cNvSpPr>
            <a:spLocks noGrp="1"/>
          </p:cNvSpPr>
          <p:nvPr>
            <p:ph idx="1"/>
          </p:nvPr>
        </p:nvSpPr>
        <p:spPr>
          <a:xfrm>
            <a:off x="2494721" y="1827143"/>
            <a:ext cx="9601200" cy="3581400"/>
          </a:xfrm>
        </p:spPr>
        <p:txBody>
          <a:bodyPr>
            <a:noAutofit/>
          </a:bodyPr>
          <a:lstStyle/>
          <a:p>
            <a:r>
              <a:rPr lang="fr-BE" dirty="0"/>
              <a:t>Mémoire locale</a:t>
            </a:r>
          </a:p>
          <a:p>
            <a:r>
              <a:rPr lang="fr-BE" dirty="0"/>
              <a:t>Mémoire régionale</a:t>
            </a:r>
          </a:p>
          <a:p>
            <a:r>
              <a:rPr lang="fr-BE" dirty="0"/>
              <a:t>Mémoire nationale</a:t>
            </a:r>
          </a:p>
          <a:p>
            <a:r>
              <a:rPr lang="fr-BE" dirty="0"/>
              <a:t>Mémoire internationale</a:t>
            </a:r>
          </a:p>
          <a:p>
            <a:r>
              <a:rPr lang="fr-BE" dirty="0"/>
              <a:t>Mémoire politique</a:t>
            </a:r>
          </a:p>
          <a:p>
            <a:r>
              <a:rPr lang="fr-BE" dirty="0"/>
              <a:t>Mémoire démocratique</a:t>
            </a:r>
          </a:p>
          <a:p>
            <a:r>
              <a:rPr lang="fr-BE" dirty="0"/>
              <a:t>Mémoire corporative</a:t>
            </a:r>
            <a:endParaRPr 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69909" y="5480016"/>
            <a:ext cx="2700982" cy="100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ZoneTexte 7">
            <a:extLst>
              <a:ext uri="{FF2B5EF4-FFF2-40B4-BE49-F238E27FC236}">
                <a16:creationId xmlns:a16="http://schemas.microsoft.com/office/drawing/2014/main" id="{638F126D-57D4-594F-AA93-56326CC220A7}"/>
              </a:ext>
            </a:extLst>
          </p:cNvPr>
          <p:cNvSpPr txBox="1"/>
          <p:nvPr/>
        </p:nvSpPr>
        <p:spPr>
          <a:xfrm>
            <a:off x="4869606" y="6483383"/>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548976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a:t>Strates historiques dans </a:t>
            </a:r>
            <a:br>
              <a:rPr lang="fr-BE" dirty="0"/>
            </a:br>
            <a:r>
              <a:rPr lang="fr-BE" dirty="0"/>
              <a:t>l’espace public bruxellois</a:t>
            </a:r>
            <a:endParaRPr lang="en-US" dirty="0"/>
          </a:p>
        </p:txBody>
      </p:sp>
      <p:sp>
        <p:nvSpPr>
          <p:cNvPr id="3" name="Espace réservé du contenu 2"/>
          <p:cNvSpPr>
            <a:spLocks noGrp="1"/>
          </p:cNvSpPr>
          <p:nvPr>
            <p:ph idx="1"/>
          </p:nvPr>
        </p:nvSpPr>
        <p:spPr>
          <a:xfrm>
            <a:off x="1630018" y="1895974"/>
            <a:ext cx="9601200" cy="3581400"/>
          </a:xfrm>
        </p:spPr>
        <p:txBody>
          <a:bodyPr/>
          <a:lstStyle/>
          <a:p>
            <a:pPr marL="0" indent="0">
              <a:buNone/>
            </a:pPr>
            <a:endParaRPr lang="fr-BE" sz="2800" dirty="0"/>
          </a:p>
          <a:p>
            <a:r>
              <a:rPr lang="fr-BE" dirty="0"/>
              <a:t>Traditions « inventées » et la création de l’Etat belge</a:t>
            </a:r>
          </a:p>
          <a:p>
            <a:r>
              <a:rPr lang="fr-BE" dirty="0"/>
              <a:t>La colonisation</a:t>
            </a:r>
          </a:p>
          <a:p>
            <a:r>
              <a:rPr lang="fr-BE" dirty="0"/>
              <a:t>La Première Guerre mondiale</a:t>
            </a:r>
          </a:p>
          <a:p>
            <a:r>
              <a:rPr lang="fr-BE" dirty="0"/>
              <a:t>La Seconde Guerre mondiale</a:t>
            </a:r>
            <a:endParaRPr lang="en-US" dirty="0"/>
          </a:p>
          <a:p>
            <a:endParaRPr 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69909" y="5480016"/>
            <a:ext cx="2700982" cy="100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a:extLst>
              <a:ext uri="{FF2B5EF4-FFF2-40B4-BE49-F238E27FC236}">
                <a16:creationId xmlns:a16="http://schemas.microsoft.com/office/drawing/2014/main" id="{326B7CE3-6406-EE47-8F87-3840B60E16A4}"/>
              </a:ext>
            </a:extLst>
          </p:cNvPr>
          <p:cNvSpPr txBox="1"/>
          <p:nvPr/>
        </p:nvSpPr>
        <p:spPr>
          <a:xfrm>
            <a:off x="4890715" y="6488668"/>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1296293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 Empreintes » coloniales</a:t>
            </a:r>
            <a:endParaRPr lang="en-US" dirty="0"/>
          </a:p>
        </p:txBody>
      </p:sp>
      <p:sp>
        <p:nvSpPr>
          <p:cNvPr id="3" name="Espace réservé du contenu 2"/>
          <p:cNvSpPr>
            <a:spLocks noGrp="1"/>
          </p:cNvSpPr>
          <p:nvPr>
            <p:ph idx="1"/>
          </p:nvPr>
        </p:nvSpPr>
        <p:spPr>
          <a:xfrm>
            <a:off x="1789043" y="1620078"/>
            <a:ext cx="9601200" cy="3770486"/>
          </a:xfrm>
        </p:spPr>
        <p:txBody>
          <a:bodyPr>
            <a:normAutofit fontScale="92500" lnSpcReduction="20000"/>
          </a:bodyPr>
          <a:lstStyle/>
          <a:p>
            <a:r>
              <a:rPr lang="fr-BE" sz="2400" dirty="0"/>
              <a:t>Une rue qui évoque la colonisation: c’est quoi?</a:t>
            </a:r>
          </a:p>
          <a:p>
            <a:pPr lvl="1"/>
            <a:r>
              <a:rPr lang="fr-BE" sz="2400" dirty="0"/>
              <a:t>« empreintes » (Thibault Jacobs)</a:t>
            </a:r>
          </a:p>
          <a:p>
            <a:pPr lvl="1"/>
            <a:r>
              <a:rPr lang="fr-BE" sz="2400" dirty="0"/>
              <a:t>Des ressentis pluriels d’autant plus forts que souvent on ne nous donne pas les clés</a:t>
            </a:r>
          </a:p>
          <a:p>
            <a:r>
              <a:rPr lang="fr-BE" sz="2400" dirty="0"/>
              <a:t>Plusieurs catégories</a:t>
            </a:r>
          </a:p>
          <a:p>
            <a:pPr lvl="1"/>
            <a:r>
              <a:rPr lang="fr-BE" sz="2400" dirty="0"/>
              <a:t>Référence directe, indiscutable</a:t>
            </a:r>
          </a:p>
          <a:p>
            <a:pPr lvl="1"/>
            <a:r>
              <a:rPr lang="fr-BE" sz="2400" dirty="0"/>
              <a:t>Référence indirecte mais ressentie comme telle</a:t>
            </a:r>
          </a:p>
          <a:p>
            <a:pPr lvl="1"/>
            <a:r>
              <a:rPr lang="fr-BE" sz="2400" dirty="0"/>
              <a:t>Référence complexe, mixte</a:t>
            </a:r>
          </a:p>
          <a:p>
            <a:pPr lvl="1"/>
            <a:r>
              <a:rPr lang="fr-BE" sz="2400" dirty="0"/>
              <a:t>Référence dont la perception a changé</a:t>
            </a:r>
          </a:p>
          <a:p>
            <a:r>
              <a:rPr lang="fr-BE" sz="2400" dirty="0"/>
              <a:t>De la difficulté de déterminer un nombre précis</a:t>
            </a:r>
          </a:p>
          <a:p>
            <a:pPr marL="457200" lvl="1" indent="0">
              <a:buNone/>
            </a:pPr>
            <a:endParaRPr lang="fr-BE"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9909" y="5480016"/>
            <a:ext cx="2700982" cy="100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a:extLst>
              <a:ext uri="{FF2B5EF4-FFF2-40B4-BE49-F238E27FC236}">
                <a16:creationId xmlns:a16="http://schemas.microsoft.com/office/drawing/2014/main" id="{83B9C3E3-192A-0A43-A6F9-EE0ACEA3D455}"/>
              </a:ext>
            </a:extLst>
          </p:cNvPr>
          <p:cNvSpPr txBox="1"/>
          <p:nvPr/>
        </p:nvSpPr>
        <p:spPr>
          <a:xfrm>
            <a:off x="4869606" y="6483383"/>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8601108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Vers un espace public renouvelé? </a:t>
            </a:r>
            <a:endParaRPr lang="en-US" dirty="0"/>
          </a:p>
        </p:txBody>
      </p:sp>
      <p:sp>
        <p:nvSpPr>
          <p:cNvPr id="3" name="Espace réservé du contenu 2"/>
          <p:cNvSpPr>
            <a:spLocks noGrp="1"/>
          </p:cNvSpPr>
          <p:nvPr>
            <p:ph idx="1"/>
          </p:nvPr>
        </p:nvSpPr>
        <p:spPr>
          <a:xfrm>
            <a:off x="1371600" y="1638300"/>
            <a:ext cx="9601200" cy="3581400"/>
          </a:xfrm>
        </p:spPr>
        <p:txBody>
          <a:bodyPr>
            <a:noAutofit/>
          </a:bodyPr>
          <a:lstStyle/>
          <a:p>
            <a:r>
              <a:rPr lang="fr-BE" dirty="0"/>
              <a:t>Evolution profil social, démographique</a:t>
            </a:r>
          </a:p>
          <a:p>
            <a:r>
              <a:rPr lang="fr-BE" dirty="0"/>
              <a:t>Bruxelles, 2</a:t>
            </a:r>
            <a:r>
              <a:rPr lang="fr-BE" baseline="30000" dirty="0"/>
              <a:t>e</a:t>
            </a:r>
            <a:r>
              <a:rPr lang="fr-BE" dirty="0"/>
              <a:t> ville la plus multiculturelle au monde</a:t>
            </a:r>
          </a:p>
          <a:p>
            <a:r>
              <a:rPr lang="fr-BE" dirty="0"/>
              <a:t>Espace public inclusif: repenser l’espace public à l’aune de cette réalité</a:t>
            </a:r>
          </a:p>
          <a:p>
            <a:r>
              <a:rPr lang="fr-BE" dirty="0"/>
              <a:t>Phénomènes de contagion</a:t>
            </a:r>
          </a:p>
          <a:p>
            <a:r>
              <a:rPr lang="fr-BE" dirty="0"/>
              <a:t>Passé envisagé comme une « propriété publique » (question « </a:t>
            </a:r>
            <a:r>
              <a:rPr lang="fr-BE" dirty="0" err="1"/>
              <a:t>who</a:t>
            </a:r>
            <a:r>
              <a:rPr lang="fr-BE" dirty="0"/>
              <a:t> </a:t>
            </a:r>
            <a:r>
              <a:rPr lang="fr-BE" dirty="0" err="1"/>
              <a:t>owns</a:t>
            </a:r>
            <a:r>
              <a:rPr lang="fr-BE" dirty="0"/>
              <a:t> the </a:t>
            </a:r>
            <a:r>
              <a:rPr lang="fr-BE" dirty="0" err="1"/>
              <a:t>past</a:t>
            </a:r>
            <a:r>
              <a:rPr lang="fr-BE" dirty="0"/>
              <a:t>? »</a:t>
            </a:r>
          </a:p>
          <a:p>
            <a:r>
              <a:rPr lang="fr-BE" dirty="0"/>
              <a:t>Quelle(s) visibilité(s) pour les oppressions passées/actuelles? Que doit traduire l’espace public?</a:t>
            </a:r>
          </a:p>
          <a:p>
            <a:r>
              <a:rPr lang="fr-BE" dirty="0"/>
              <a:t>Des impératifs &gt;&lt; des angles morts? </a:t>
            </a:r>
          </a:p>
          <a:p>
            <a:r>
              <a:rPr lang="fr-BE" dirty="0"/>
              <a:t>Des changements de majorité</a:t>
            </a:r>
          </a:p>
          <a:p>
            <a:r>
              <a:rPr lang="fr-BE" dirty="0"/>
              <a:t>Conflits de mémoire</a:t>
            </a:r>
            <a:endParaRPr lang="en-US"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9909" y="5480016"/>
            <a:ext cx="2700982" cy="100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a:extLst>
              <a:ext uri="{FF2B5EF4-FFF2-40B4-BE49-F238E27FC236}">
                <a16:creationId xmlns:a16="http://schemas.microsoft.com/office/drawing/2014/main" id="{544AA62F-A4F6-0F41-AD4B-E7C20D621C7C}"/>
              </a:ext>
            </a:extLst>
          </p:cNvPr>
          <p:cNvSpPr txBox="1"/>
          <p:nvPr/>
        </p:nvSpPr>
        <p:spPr>
          <a:xfrm>
            <a:off x="4869606" y="6483383"/>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4521415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L’absence</a:t>
            </a:r>
            <a:endParaRPr lang="en-US" dirty="0"/>
          </a:p>
        </p:txBody>
      </p:sp>
      <p:sp>
        <p:nvSpPr>
          <p:cNvPr id="3" name="Espace réservé du contenu 2"/>
          <p:cNvSpPr>
            <a:spLocks noGrp="1"/>
          </p:cNvSpPr>
          <p:nvPr>
            <p:ph idx="1"/>
          </p:nvPr>
        </p:nvSpPr>
        <p:spPr>
          <a:xfrm>
            <a:off x="1470992" y="1638300"/>
            <a:ext cx="9601200" cy="3937552"/>
          </a:xfrm>
        </p:spPr>
        <p:txBody>
          <a:bodyPr>
            <a:noAutofit/>
          </a:bodyPr>
          <a:lstStyle/>
          <a:p>
            <a:r>
              <a:rPr lang="en-US" dirty="0"/>
              <a:t>"We name things and then we can talk about them: can refer to them in talk.“ (</a:t>
            </a:r>
            <a:r>
              <a:rPr lang="en-US" i="1" dirty="0"/>
              <a:t>Philosophical Investigations </a:t>
            </a:r>
            <a:r>
              <a:rPr lang="en-US" dirty="0"/>
              <a:t>1953, Ludwig Wittgenstein)</a:t>
            </a:r>
          </a:p>
          <a:p>
            <a:r>
              <a:rPr lang="fr-BE" dirty="0"/>
              <a:t>« Il suffit de nommer la chose pour qu’apparaisse le sens sous le signe » (Léopold </a:t>
            </a:r>
            <a:r>
              <a:rPr lang="fr-BE" dirty="0" err="1"/>
              <a:t>Sédar</a:t>
            </a:r>
            <a:r>
              <a:rPr lang="fr-BE" dirty="0"/>
              <a:t> Senghor)</a:t>
            </a:r>
          </a:p>
          <a:p>
            <a:r>
              <a:rPr lang="fr-BE" dirty="0"/>
              <a:t>Angles morts de la toponymie (« silences toponymiques »)</a:t>
            </a:r>
          </a:p>
          <a:p>
            <a:r>
              <a:rPr lang="fr-BE" dirty="0"/>
              <a:t>Mémoire: « La représentation présente d’une chose absente » (Paul Ricœur)</a:t>
            </a:r>
          </a:p>
          <a:p>
            <a:r>
              <a:rPr lang="fr-BE" dirty="0"/>
              <a:t>La question de l’oubli?</a:t>
            </a:r>
          </a:p>
          <a:p>
            <a:r>
              <a:rPr lang="fr-BE" dirty="0"/>
              <a:t>L’espace public: un lieu inclusif? </a:t>
            </a:r>
            <a:endParaRPr lang="en-US"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91018" y="5480016"/>
            <a:ext cx="2700982" cy="100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a:extLst>
              <a:ext uri="{FF2B5EF4-FFF2-40B4-BE49-F238E27FC236}">
                <a16:creationId xmlns:a16="http://schemas.microsoft.com/office/drawing/2014/main" id="{F721A304-EFF5-A346-9B26-2A0017B5C1E5}"/>
              </a:ext>
            </a:extLst>
          </p:cNvPr>
          <p:cNvSpPr txBox="1"/>
          <p:nvPr/>
        </p:nvSpPr>
        <p:spPr>
          <a:xfrm>
            <a:off x="4890715" y="6494714"/>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5238162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Réflexions pour un débat</a:t>
            </a:r>
            <a:endParaRPr lang="en-US" dirty="0"/>
          </a:p>
        </p:txBody>
      </p:sp>
      <p:sp>
        <p:nvSpPr>
          <p:cNvPr id="3" name="Espace réservé du contenu 2"/>
          <p:cNvSpPr>
            <a:spLocks noGrp="1"/>
          </p:cNvSpPr>
          <p:nvPr>
            <p:ph idx="1"/>
          </p:nvPr>
        </p:nvSpPr>
        <p:spPr>
          <a:xfrm>
            <a:off x="1370475" y="1428749"/>
            <a:ext cx="9601200" cy="4435337"/>
          </a:xfrm>
        </p:spPr>
        <p:txBody>
          <a:bodyPr>
            <a:noAutofit/>
          </a:bodyPr>
          <a:lstStyle/>
          <a:p>
            <a:r>
              <a:rPr lang="fr-BE" dirty="0"/>
              <a:t>Ouvrir l’espace public: précédent de l’entre-deux-guerres</a:t>
            </a:r>
          </a:p>
          <a:p>
            <a:r>
              <a:rPr lang="fr-BE" dirty="0"/>
              <a:t>Controverses révélatrices d’un mal-être mais aussi d’un intérêt pour l’espace public</a:t>
            </a:r>
          </a:p>
          <a:p>
            <a:r>
              <a:rPr lang="fr-BE" dirty="0"/>
              <a:t>Evolution des mémoires et de notre regard sur le passé</a:t>
            </a:r>
          </a:p>
          <a:p>
            <a:r>
              <a:rPr lang="fr-BE" dirty="0"/>
              <a:t>Ouvrir véritablement l’espace public à d’autres réalités et en faire un espace d’inclusion sociale</a:t>
            </a:r>
          </a:p>
          <a:p>
            <a:r>
              <a:rPr lang="fr-BE" dirty="0"/>
              <a:t>Des initiatives inachevées</a:t>
            </a:r>
          </a:p>
          <a:p>
            <a:r>
              <a:rPr lang="fr-BE" dirty="0"/>
              <a:t>Nécessité d’un travail de pédagogie au-delà de changements parfois « cosmétiques »</a:t>
            </a:r>
          </a:p>
          <a:p>
            <a:r>
              <a:rPr lang="fr-BE" dirty="0"/>
              <a:t>Oubli « positif » ou oubli « destructeur »</a:t>
            </a:r>
          </a:p>
          <a:p>
            <a:r>
              <a:rPr lang="fr-BE" dirty="0"/>
              <a:t>Controverse à appréhender dans sa globalité</a:t>
            </a:r>
          </a:p>
          <a:p>
            <a:r>
              <a:rPr lang="fr-BE" dirty="0"/>
              <a:t>Le « Square Patrice Lumumba » et après? </a:t>
            </a:r>
            <a:endParaRPr lang="en-US"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51351" y="5713286"/>
            <a:ext cx="2440649" cy="7366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a:extLst>
              <a:ext uri="{FF2B5EF4-FFF2-40B4-BE49-F238E27FC236}">
                <a16:creationId xmlns:a16="http://schemas.microsoft.com/office/drawing/2014/main" id="{B2409EBE-1D76-0646-A053-24F33D96D209}"/>
              </a:ext>
            </a:extLst>
          </p:cNvPr>
          <p:cNvSpPr txBox="1"/>
          <p:nvPr/>
        </p:nvSpPr>
        <p:spPr>
          <a:xfrm>
            <a:off x="4890715" y="6488668"/>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106746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41C776-AD1C-4E65-9497-9EEEF2BC31D4}"/>
              </a:ext>
            </a:extLst>
          </p:cNvPr>
          <p:cNvSpPr>
            <a:spLocks noGrp="1"/>
          </p:cNvSpPr>
          <p:nvPr>
            <p:ph type="title"/>
          </p:nvPr>
        </p:nvSpPr>
        <p:spPr>
          <a:xfrm>
            <a:off x="1371600" y="685800"/>
            <a:ext cx="9601200" cy="1485900"/>
          </a:xfrm>
        </p:spPr>
        <p:txBody>
          <a:bodyPr>
            <a:normAutofit/>
          </a:bodyPr>
          <a:lstStyle/>
          <a:p>
            <a:r>
              <a:rPr lang="fr-FR" dirty="0"/>
              <a:t>Contexte</a:t>
            </a:r>
            <a:endParaRPr lang="fr-BE" dirty="0"/>
          </a:p>
        </p:txBody>
      </p:sp>
      <p:sp>
        <p:nvSpPr>
          <p:cNvPr id="3" name="Espace réservé du contenu 2">
            <a:extLst>
              <a:ext uri="{FF2B5EF4-FFF2-40B4-BE49-F238E27FC236}">
                <a16:creationId xmlns:a16="http://schemas.microsoft.com/office/drawing/2014/main" id="{F4AA795B-C90F-47CD-93B3-DE3DD13D7E87}"/>
              </a:ext>
            </a:extLst>
          </p:cNvPr>
          <p:cNvSpPr>
            <a:spLocks noGrp="1"/>
          </p:cNvSpPr>
          <p:nvPr>
            <p:ph idx="1"/>
          </p:nvPr>
        </p:nvSpPr>
        <p:spPr>
          <a:xfrm>
            <a:off x="1371600" y="2286000"/>
            <a:ext cx="4435310" cy="3728076"/>
          </a:xfrm>
        </p:spPr>
        <p:txBody>
          <a:bodyPr>
            <a:normAutofit/>
          </a:bodyPr>
          <a:lstStyle/>
          <a:p>
            <a:r>
              <a:rPr lang="fr-FR" sz="2400" dirty="0"/>
              <a:t>2010 : 50</a:t>
            </a:r>
            <a:r>
              <a:rPr lang="fr-FR" sz="2400" baseline="30000" dirty="0"/>
              <a:t>e</a:t>
            </a:r>
            <a:r>
              <a:rPr lang="fr-FR" sz="2400" dirty="0"/>
              <a:t> anniversaire de l’Indépendance du Congo</a:t>
            </a:r>
          </a:p>
          <a:p>
            <a:r>
              <a:rPr lang="fr-FR" sz="2400" dirty="0"/>
              <a:t>David Van Reybrouck, </a:t>
            </a:r>
            <a:r>
              <a:rPr lang="fr-FR" sz="2400" i="1" dirty="0"/>
              <a:t>Congo. Une histoire, </a:t>
            </a:r>
            <a:r>
              <a:rPr lang="fr-FR" sz="2400" dirty="0"/>
              <a:t>Actes Sud (2012)</a:t>
            </a:r>
          </a:p>
          <a:p>
            <a:r>
              <a:rPr lang="fr-FR" sz="2400" dirty="0"/>
              <a:t>Hiver 2011-2012 : « Émeutes » à </a:t>
            </a:r>
            <a:r>
              <a:rPr lang="fr-FR" sz="2400" dirty="0" err="1"/>
              <a:t>Matonge</a:t>
            </a:r>
            <a:endParaRPr lang="fr-FR" sz="2400" dirty="0"/>
          </a:p>
          <a:p>
            <a:r>
              <a:rPr lang="fr-FR" sz="2400" dirty="0"/>
              <a:t>Place Patrice Lumumba (30 juin 2018)</a:t>
            </a:r>
          </a:p>
          <a:p>
            <a:endParaRPr lang="fr-FR" dirty="0">
              <a:highlight>
                <a:srgbClr val="FFFF00"/>
              </a:highlight>
            </a:endParaRPr>
          </a:p>
        </p:txBody>
      </p:sp>
      <p:pic>
        <p:nvPicPr>
          <p:cNvPr id="7" name="Image 6" descr="Une image contenant texte, homme, personne&#10;&#10;Description générée automatiquement">
            <a:extLst>
              <a:ext uri="{FF2B5EF4-FFF2-40B4-BE49-F238E27FC236}">
                <a16:creationId xmlns:a16="http://schemas.microsoft.com/office/drawing/2014/main" id="{4439493E-BDFB-7941-8C5A-F47108C32D4D}"/>
              </a:ext>
            </a:extLst>
          </p:cNvPr>
          <p:cNvPicPr>
            <a:picLocks noChangeAspect="1"/>
          </p:cNvPicPr>
          <p:nvPr/>
        </p:nvPicPr>
        <p:blipFill rotWithShape="1">
          <a:blip r:embed="rId2"/>
          <a:srcRect t="4134" r="-1" b="-1"/>
          <a:stretch/>
        </p:blipFill>
        <p:spPr>
          <a:xfrm>
            <a:off x="6104467" y="2265037"/>
            <a:ext cx="2445173" cy="3749039"/>
          </a:xfrm>
          <a:prstGeom prst="rect">
            <a:avLst/>
          </a:prstGeom>
        </p:spPr>
      </p:pic>
      <p:pic>
        <p:nvPicPr>
          <p:cNvPr id="9" name="Image 8" descr="Une image contenant personne, gens, foule&#10;&#10;Description générée automatiquement">
            <a:extLst>
              <a:ext uri="{FF2B5EF4-FFF2-40B4-BE49-F238E27FC236}">
                <a16:creationId xmlns:a16="http://schemas.microsoft.com/office/drawing/2014/main" id="{8FE89245-D92B-2B4B-AA69-07827E9717B0}"/>
              </a:ext>
            </a:extLst>
          </p:cNvPr>
          <p:cNvPicPr>
            <a:picLocks noChangeAspect="1"/>
          </p:cNvPicPr>
          <p:nvPr/>
        </p:nvPicPr>
        <p:blipFill rotWithShape="1">
          <a:blip r:embed="rId3"/>
          <a:srcRect l="19919" r="7273" b="-1"/>
          <a:stretch/>
        </p:blipFill>
        <p:spPr>
          <a:xfrm>
            <a:off x="8710507" y="2265037"/>
            <a:ext cx="2262293" cy="1747816"/>
          </a:xfrm>
          <a:prstGeom prst="rect">
            <a:avLst/>
          </a:prstGeom>
        </p:spPr>
      </p:pic>
      <p:pic>
        <p:nvPicPr>
          <p:cNvPr id="11" name="Image 10" descr="Une image contenant ciel, personne, extérieur, gens&#10;&#10;Description générée automatiquement">
            <a:extLst>
              <a:ext uri="{FF2B5EF4-FFF2-40B4-BE49-F238E27FC236}">
                <a16:creationId xmlns:a16="http://schemas.microsoft.com/office/drawing/2014/main" id="{99A229D5-2590-EA4F-AD46-8DC8CE0BAB0C}"/>
              </a:ext>
            </a:extLst>
          </p:cNvPr>
          <p:cNvPicPr>
            <a:picLocks noChangeAspect="1"/>
          </p:cNvPicPr>
          <p:nvPr/>
        </p:nvPicPr>
        <p:blipFill rotWithShape="1">
          <a:blip r:embed="rId4"/>
          <a:srcRect l="19962" r="18709" b="3"/>
          <a:stretch/>
        </p:blipFill>
        <p:spPr>
          <a:xfrm>
            <a:off x="8710507" y="4169734"/>
            <a:ext cx="2262293" cy="1844343"/>
          </a:xfrm>
          <a:prstGeom prst="rect">
            <a:avLst/>
          </a:prstGeom>
        </p:spPr>
      </p:pic>
      <p:sp>
        <p:nvSpPr>
          <p:cNvPr id="8" name="ZoneTexte 7">
            <a:extLst>
              <a:ext uri="{FF2B5EF4-FFF2-40B4-BE49-F238E27FC236}">
                <a16:creationId xmlns:a16="http://schemas.microsoft.com/office/drawing/2014/main" id="{960F7E96-D538-6841-8E03-5E68DEFD0C8B}"/>
              </a:ext>
            </a:extLst>
          </p:cNvPr>
          <p:cNvSpPr txBox="1"/>
          <p:nvPr/>
        </p:nvSpPr>
        <p:spPr>
          <a:xfrm>
            <a:off x="4591878" y="6331226"/>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28435793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Sources </a:t>
            </a:r>
            <a:endParaRPr lang="en-US" dirty="0"/>
          </a:p>
        </p:txBody>
      </p:sp>
      <p:sp>
        <p:nvSpPr>
          <p:cNvPr id="3" name="Espace réservé du contenu 2"/>
          <p:cNvSpPr>
            <a:spLocks noGrp="1"/>
          </p:cNvSpPr>
          <p:nvPr>
            <p:ph idx="1"/>
          </p:nvPr>
        </p:nvSpPr>
        <p:spPr>
          <a:xfrm>
            <a:off x="1371600" y="1638300"/>
            <a:ext cx="9601200" cy="3581400"/>
          </a:xfrm>
        </p:spPr>
        <p:txBody>
          <a:bodyPr>
            <a:normAutofit/>
          </a:bodyPr>
          <a:lstStyle/>
          <a:p>
            <a:r>
              <a:rPr lang="fr-FR" sz="2400" dirty="0"/>
              <a:t>Archives de la Ville de Bruxelles</a:t>
            </a:r>
          </a:p>
          <a:p>
            <a:pPr lvl="1"/>
            <a:r>
              <a:rPr lang="fr-FR" sz="2400" dirty="0"/>
              <a:t>Almanachs du Commerce et de l’Industrie</a:t>
            </a:r>
          </a:p>
          <a:p>
            <a:pPr lvl="1"/>
            <a:r>
              <a:rPr lang="fr-FR" sz="2400" dirty="0"/>
              <a:t>Fonds des rues</a:t>
            </a:r>
          </a:p>
          <a:p>
            <a:r>
              <a:rPr lang="fr-FR" sz="2400" dirty="0"/>
              <a:t>Archives communales (Anderlecht, Bruxelles-Ville, Etterbeek, Saint-Josse, Schaerbeek).</a:t>
            </a:r>
          </a:p>
          <a:p>
            <a:r>
              <a:rPr lang="fr-FR" sz="2400" dirty="0"/>
              <a:t>Patrimoine de la Région de Bruxelles-capitale</a:t>
            </a:r>
          </a:p>
          <a:p>
            <a:r>
              <a:rPr lang="fr-FR" sz="2400" dirty="0"/>
              <a:t>Sites Internet: </a:t>
            </a:r>
            <a:r>
              <a:rPr lang="fr-FR" sz="2400" dirty="0">
                <a:hlinkClick r:id="rId2"/>
              </a:rPr>
              <a:t>https://monument.heritage.brussels/fr/</a:t>
            </a:r>
            <a:r>
              <a:rPr lang="fr-FR" sz="2400" dirty="0"/>
              <a:t>; http://www.reflexcity.net/</a:t>
            </a:r>
            <a:endParaRPr lang="en-US" sz="2400"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9909" y="5480016"/>
            <a:ext cx="2700982" cy="100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a:extLst>
              <a:ext uri="{FF2B5EF4-FFF2-40B4-BE49-F238E27FC236}">
                <a16:creationId xmlns:a16="http://schemas.microsoft.com/office/drawing/2014/main" id="{7562A053-BAEF-9742-9F47-EA0914A9914F}"/>
              </a:ext>
            </a:extLst>
          </p:cNvPr>
          <p:cNvSpPr txBox="1"/>
          <p:nvPr/>
        </p:nvSpPr>
        <p:spPr>
          <a:xfrm>
            <a:off x="4890715" y="6488668"/>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3510815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4291" y="0"/>
            <a:ext cx="8229600" cy="1354162"/>
          </a:xfrm>
        </p:spPr>
        <p:txBody>
          <a:bodyPr>
            <a:normAutofit/>
          </a:bodyPr>
          <a:lstStyle/>
          <a:p>
            <a:r>
              <a:rPr lang="fr-BE" dirty="0"/>
              <a:t>Bibliographie</a:t>
            </a:r>
            <a:br>
              <a:rPr lang="fr-BE" dirty="0"/>
            </a:br>
            <a:endParaRPr lang="en-US" dirty="0"/>
          </a:p>
        </p:txBody>
      </p:sp>
      <p:sp>
        <p:nvSpPr>
          <p:cNvPr id="3" name="Espace réservé du contenu 2"/>
          <p:cNvSpPr>
            <a:spLocks noGrp="1"/>
          </p:cNvSpPr>
          <p:nvPr>
            <p:ph idx="1"/>
          </p:nvPr>
        </p:nvSpPr>
        <p:spPr>
          <a:xfrm>
            <a:off x="734291" y="677081"/>
            <a:ext cx="11317357" cy="5932441"/>
          </a:xfrm>
        </p:spPr>
        <p:txBody>
          <a:bodyPr>
            <a:noAutofit/>
          </a:bodyPr>
          <a:lstStyle/>
          <a:p>
            <a:pPr algn="just"/>
            <a:r>
              <a:rPr lang="fr-BE" sz="1400" dirty="0"/>
              <a:t>Thierry </a:t>
            </a:r>
            <a:r>
              <a:rPr lang="fr-BE" sz="1400" dirty="0" err="1"/>
              <a:t>Amougou</a:t>
            </a:r>
            <a:r>
              <a:rPr lang="fr-BE" sz="1400" dirty="0"/>
              <a:t> et Pierre-Jérémie </a:t>
            </a:r>
            <a:r>
              <a:rPr lang="fr-BE" sz="1400" dirty="0" err="1"/>
              <a:t>Piolat</a:t>
            </a:r>
            <a:r>
              <a:rPr lang="fr-BE" sz="1400" dirty="0"/>
              <a:t> </a:t>
            </a:r>
            <a:r>
              <a:rPr lang="fr-BE" sz="1400" cap="small" dirty="0" err="1"/>
              <a:t>Piolat</a:t>
            </a:r>
            <a:r>
              <a:rPr lang="fr-BE" sz="1400" dirty="0"/>
              <a:t> (éd.), </a:t>
            </a:r>
            <a:r>
              <a:rPr lang="fr-BE" sz="1400" i="1" dirty="0"/>
              <a:t>Une trajectoire </a:t>
            </a:r>
            <a:r>
              <a:rPr lang="fr-BE" sz="1400" i="1" dirty="0" err="1"/>
              <a:t>décoloniale</a:t>
            </a:r>
            <a:r>
              <a:rPr lang="fr-BE" sz="1400" i="1" dirty="0"/>
              <a:t>. Des </a:t>
            </a:r>
            <a:r>
              <a:rPr lang="fr-BE" sz="1400" dirty="0" err="1"/>
              <a:t>development</a:t>
            </a:r>
            <a:r>
              <a:rPr lang="fr-BE" sz="1400" dirty="0"/>
              <a:t> </a:t>
            </a:r>
            <a:r>
              <a:rPr lang="fr-BE" sz="1400" dirty="0" err="1"/>
              <a:t>studies</a:t>
            </a:r>
            <a:r>
              <a:rPr lang="fr-BE" sz="1400" i="1" dirty="0"/>
              <a:t> aux </a:t>
            </a:r>
            <a:r>
              <a:rPr lang="fr-BE" sz="1400" dirty="0"/>
              <a:t>postcolonial </a:t>
            </a:r>
            <a:r>
              <a:rPr lang="fr-BE" sz="1400" dirty="0" err="1"/>
              <a:t>studies</a:t>
            </a:r>
            <a:r>
              <a:rPr lang="fr-BE" sz="1400" dirty="0"/>
              <a:t>, Louvain-la-Neuve, Presses universitaires de Louvain, 2021.</a:t>
            </a:r>
            <a:endParaRPr lang="fr-BE" sz="1300" dirty="0"/>
          </a:p>
          <a:p>
            <a:pPr algn="just"/>
            <a:r>
              <a:rPr lang="fr-BE" sz="1300" dirty="0"/>
              <a:t>Lucas Catherine, </a:t>
            </a:r>
            <a:r>
              <a:rPr lang="fr-BE" sz="1300" i="1" dirty="0"/>
              <a:t>Promenade au Congo. Petit guide anticolonial de Belgique</a:t>
            </a:r>
            <a:r>
              <a:rPr lang="fr-BE" sz="1300" dirty="0"/>
              <a:t>, Bruxelles, Aden/CADTM, 2010. </a:t>
            </a:r>
          </a:p>
          <a:p>
            <a:pPr algn="just"/>
            <a:r>
              <a:rPr lang="fr-BE" sz="1300" dirty="0" err="1"/>
              <a:t>Idesbald</a:t>
            </a:r>
            <a:r>
              <a:rPr lang="fr-BE" sz="1300" dirty="0"/>
              <a:t> </a:t>
            </a:r>
            <a:r>
              <a:rPr lang="fr-BE" sz="1300" dirty="0" err="1"/>
              <a:t>Goddeeris</a:t>
            </a:r>
            <a:r>
              <a:rPr lang="fr-BE" sz="1300" dirty="0"/>
              <a:t>, « Square de Léopoldville of Place Lumumba » in </a:t>
            </a:r>
            <a:r>
              <a:rPr lang="fr-BE" sz="1300" i="1" dirty="0" err="1"/>
              <a:t>Tijdschrift</a:t>
            </a:r>
            <a:r>
              <a:rPr lang="fr-BE" sz="1300" i="1" dirty="0"/>
              <a:t> </a:t>
            </a:r>
            <a:r>
              <a:rPr lang="fr-BE" sz="1300" i="1" dirty="0" err="1"/>
              <a:t>voor</a:t>
            </a:r>
            <a:r>
              <a:rPr lang="fr-BE" sz="1300" i="1" dirty="0"/>
              <a:t> </a:t>
            </a:r>
            <a:r>
              <a:rPr lang="fr-BE" sz="1300" i="1" dirty="0" err="1"/>
              <a:t>Geschiedenis</a:t>
            </a:r>
            <a:r>
              <a:rPr lang="fr-BE" sz="1300" dirty="0"/>
              <a:t>, 2016, 129 (3), pp. 349-372. </a:t>
            </a:r>
          </a:p>
          <a:p>
            <a:pPr algn="just"/>
            <a:r>
              <a:rPr lang="fr-BE" sz="1300" dirty="0" err="1"/>
              <a:t>Idesbald</a:t>
            </a:r>
            <a:r>
              <a:rPr lang="fr-BE" sz="1300" dirty="0"/>
              <a:t> </a:t>
            </a:r>
            <a:r>
              <a:rPr lang="fr-BE" sz="1300" dirty="0" err="1"/>
              <a:t>Goddeeris</a:t>
            </a:r>
            <a:r>
              <a:rPr lang="fr-BE" sz="1300" dirty="0"/>
              <a:t>,  « </a:t>
            </a:r>
            <a:r>
              <a:rPr lang="en-US" sz="1300" dirty="0"/>
              <a:t>The Nazi and the Colonizers: Flemish debates on street names in 2017</a:t>
            </a:r>
            <a:r>
              <a:rPr lang="fr-BE" sz="1300" dirty="0"/>
              <a:t> »</a:t>
            </a:r>
            <a:r>
              <a:rPr lang="en-US" sz="1300" dirty="0"/>
              <a:t>, in </a:t>
            </a:r>
            <a:r>
              <a:rPr lang="en-US" sz="1300" i="1" dirty="0" err="1"/>
              <a:t>Zeitgeschichte</a:t>
            </a:r>
            <a:r>
              <a:rPr lang="en-US" sz="1300" i="1" dirty="0"/>
              <a:t> </a:t>
            </a:r>
            <a:r>
              <a:rPr lang="en-US" sz="1300" dirty="0"/>
              <a:t>; 2019 ; Vol. 46 ; </a:t>
            </a:r>
            <a:r>
              <a:rPr lang="en-US" sz="1300" dirty="0" err="1"/>
              <a:t>iss</a:t>
            </a:r>
            <a:r>
              <a:rPr lang="en-US" sz="1300" dirty="0"/>
              <a:t>. 1; pp. 61-82.</a:t>
            </a:r>
          </a:p>
          <a:p>
            <a:pPr algn="just"/>
            <a:r>
              <a:rPr lang="fr-BE" sz="1300" dirty="0" err="1"/>
              <a:t>Idesbald</a:t>
            </a:r>
            <a:r>
              <a:rPr lang="fr-BE" sz="1300" dirty="0"/>
              <a:t> </a:t>
            </a:r>
            <a:r>
              <a:rPr lang="fr-BE" sz="1300" dirty="0" err="1"/>
              <a:t>Goddeeris</a:t>
            </a:r>
            <a:r>
              <a:rPr lang="fr-BE" sz="1300" dirty="0"/>
              <a:t>,  « Colonial Streets and Statues: Postcolonial </a:t>
            </a:r>
            <a:r>
              <a:rPr lang="fr-BE" sz="1300" dirty="0" err="1"/>
              <a:t>Belgium</a:t>
            </a:r>
            <a:r>
              <a:rPr lang="fr-BE" sz="1300" dirty="0"/>
              <a:t> in Public </a:t>
            </a:r>
            <a:r>
              <a:rPr lang="fr-BE" sz="1300" dirty="0" err="1"/>
              <a:t>Spaces</a:t>
            </a:r>
            <a:r>
              <a:rPr lang="fr-BE" sz="1300" dirty="0"/>
              <a:t> », in </a:t>
            </a:r>
            <a:r>
              <a:rPr lang="fr-BE" sz="1300" i="1" dirty="0"/>
              <a:t>Postcolonial </a:t>
            </a:r>
            <a:r>
              <a:rPr lang="fr-BE" sz="1300" i="1" dirty="0" err="1"/>
              <a:t>Studies</a:t>
            </a:r>
            <a:r>
              <a:rPr lang="fr-BE" sz="1300" dirty="0"/>
              <a:t>, 18:4, pp. 397-409.</a:t>
            </a:r>
          </a:p>
          <a:p>
            <a:pPr algn="just"/>
            <a:r>
              <a:rPr lang="fr-BE" sz="1300" dirty="0" err="1"/>
              <a:t>Idesbald</a:t>
            </a:r>
            <a:r>
              <a:rPr lang="fr-BE" sz="1300" dirty="0"/>
              <a:t> </a:t>
            </a:r>
            <a:r>
              <a:rPr lang="fr-BE" sz="1300" dirty="0" err="1"/>
              <a:t>Goddeeris</a:t>
            </a:r>
            <a:r>
              <a:rPr lang="fr-BE" sz="1300" dirty="0"/>
              <a:t>, Amandine Lauro et Guy Vanthemsche (éd.), </a:t>
            </a:r>
            <a:r>
              <a:rPr lang="fr-BE" sz="1300" i="1" dirty="0"/>
              <a:t>Le Congo colonial. Une histoire en questions</a:t>
            </a:r>
            <a:r>
              <a:rPr lang="fr-BE" sz="1300" dirty="0"/>
              <a:t>, Waterloo, Renaissance du Livre, 2020.</a:t>
            </a:r>
          </a:p>
          <a:p>
            <a:pPr algn="just"/>
            <a:r>
              <a:rPr lang="fr-BE" sz="1300" dirty="0"/>
              <a:t>Thibault Jacobs, « Empreintes du Congo belge dans l’espace public bruxellois » in </a:t>
            </a:r>
            <a:r>
              <a:rPr lang="fr-BE" sz="1300" i="1" dirty="0"/>
              <a:t>Bruxelles en mouvements</a:t>
            </a:r>
            <a:r>
              <a:rPr lang="fr-BE" sz="1300" dirty="0"/>
              <a:t>, 297, </a:t>
            </a:r>
            <a:r>
              <a:rPr lang="fr-BE" sz="1300" dirty="0" err="1"/>
              <a:t>nov</a:t>
            </a:r>
            <a:r>
              <a:rPr lang="fr-BE" sz="1300" dirty="0"/>
              <a:t>-déc. 2018, pp. 13-16., </a:t>
            </a:r>
            <a:r>
              <a:rPr lang="fr-BE" sz="1300" dirty="0">
                <a:hlinkClick r:id="rId3"/>
              </a:rPr>
              <a:t>https://issuu.com/iebxl/docs/bem297_11-12-18</a:t>
            </a:r>
            <a:r>
              <a:rPr lang="fr-BE" sz="1300" dirty="0"/>
              <a:t>.</a:t>
            </a:r>
          </a:p>
          <a:p>
            <a:pPr algn="just"/>
            <a:r>
              <a:rPr lang="fr-BE" sz="1300" dirty="0"/>
              <a:t>Chantal </a:t>
            </a:r>
            <a:r>
              <a:rPr lang="fr-BE" sz="1300" dirty="0" err="1"/>
              <a:t>Kesteloot</a:t>
            </a:r>
            <a:r>
              <a:rPr lang="fr-BE" sz="1300" dirty="0"/>
              <a:t>, « </a:t>
            </a:r>
            <a:r>
              <a:rPr lang="fr-FR" sz="1300" dirty="0"/>
              <a:t>Toponymie et mémoire de la Seconde Guerre mondiale. Les noms de rues à Bruxelles », in </a:t>
            </a:r>
            <a:r>
              <a:rPr lang="fr-FR" sz="1300" i="1" dirty="0"/>
              <a:t>Revue Belge d'Histoire Contemporaine, </a:t>
            </a:r>
            <a:r>
              <a:rPr lang="fr-FR" sz="1300" dirty="0"/>
              <a:t>XLII, 2012, 2-3, pp. 108-137.</a:t>
            </a:r>
          </a:p>
          <a:p>
            <a:pPr algn="just"/>
            <a:r>
              <a:rPr lang="fr-BE" sz="1300" dirty="0"/>
              <a:t>Romain Landmeters e</a:t>
            </a:r>
            <a:r>
              <a:rPr lang="fr-BE" sz="1300" i="1" dirty="0"/>
              <a:t>t al.</a:t>
            </a:r>
            <a:r>
              <a:rPr lang="fr-BE" sz="1300" dirty="0"/>
              <a:t>, « De l’urgence d’enseigner la colonisation belge », </a:t>
            </a:r>
            <a:r>
              <a:rPr lang="fr-BE" sz="1300" i="1" dirty="0"/>
              <a:t>Le Soir Plus</a:t>
            </a:r>
            <a:r>
              <a:rPr lang="fr-BE" sz="1300" dirty="0"/>
              <a:t>, 28 janvier 2020, </a:t>
            </a:r>
            <a:r>
              <a:rPr lang="fr-BE" sz="1300" dirty="0">
                <a:hlinkClick r:id="rId4"/>
              </a:rPr>
              <a:t>https://plus.lesoir.be/276052/article/2020-01-28/de-lurgence-denseigner-la-colonisation-belge</a:t>
            </a:r>
            <a:r>
              <a:rPr lang="fr-BE" sz="1300" dirty="0"/>
              <a:t>.</a:t>
            </a:r>
          </a:p>
          <a:p>
            <a:pPr algn="just"/>
            <a:r>
              <a:rPr lang="fr-BE" sz="1400" dirty="0"/>
              <a:t>Walter D. </a:t>
            </a:r>
            <a:r>
              <a:rPr lang="fr-BE" sz="1400" dirty="0" err="1"/>
              <a:t>Mignolo</a:t>
            </a:r>
            <a:r>
              <a:rPr lang="fr-BE" sz="1400" dirty="0"/>
              <a:t>, </a:t>
            </a:r>
            <a:r>
              <a:rPr lang="fr-BE" sz="1400" i="1" dirty="0"/>
              <a:t>La désobéissance épistémique. Rhétorique de la modernité, logique de la </a:t>
            </a:r>
            <a:r>
              <a:rPr lang="fr-BE" sz="1400" i="1" dirty="0" err="1"/>
              <a:t>colonialité</a:t>
            </a:r>
            <a:r>
              <a:rPr lang="fr-BE" sz="1400" i="1" dirty="0"/>
              <a:t> et grammaire de la </a:t>
            </a:r>
            <a:r>
              <a:rPr lang="fr-BE" sz="1400" i="1" dirty="0" err="1"/>
              <a:t>décolonialité</a:t>
            </a:r>
            <a:r>
              <a:rPr lang="fr-BE" sz="1400" dirty="0"/>
              <a:t>, Bruxelles, Peter Lang, 2015.</a:t>
            </a:r>
            <a:endParaRPr lang="fr-FR" sz="1300" dirty="0"/>
          </a:p>
          <a:p>
            <a:pPr algn="just"/>
            <a:r>
              <a:rPr lang="fr-BE" sz="1300" dirty="0"/>
              <a:t>Amandine Lauro et Benoît </a:t>
            </a:r>
            <a:r>
              <a:rPr lang="fr-BE" sz="1300" dirty="0" err="1"/>
              <a:t>Henriet</a:t>
            </a:r>
            <a:r>
              <a:rPr lang="fr-BE" sz="1300" dirty="0"/>
              <a:t>, « Dix idées reçues sur la colonisation belge », in </a:t>
            </a:r>
            <a:r>
              <a:rPr lang="fr-BE" sz="1300" i="1" dirty="0"/>
              <a:t>Le Soir Plus</a:t>
            </a:r>
            <a:r>
              <a:rPr lang="fr-BE" sz="1300" dirty="0"/>
              <a:t>, 8 mars 2019, &lt;</a:t>
            </a:r>
            <a:r>
              <a:rPr lang="fr-BE" sz="1300" dirty="0">
                <a:hlinkClick r:id="rId5"/>
              </a:rPr>
              <a:t>https://plus.lesoir.be/211032/article/2019-03-08/carte-blanche-dix-idees-recues-sur-la-colonisation-belge</a:t>
            </a:r>
            <a:r>
              <a:rPr lang="fr-BE" sz="1300" dirty="0"/>
              <a:t>.</a:t>
            </a:r>
            <a:endParaRPr lang="en-US" sz="1300" dirty="0"/>
          </a:p>
          <a:p>
            <a:pPr algn="just"/>
            <a:r>
              <a:rPr lang="fr-BE" sz="1300" dirty="0"/>
              <a:t>Matthew G. </a:t>
            </a:r>
            <a:r>
              <a:rPr lang="fr-BE" sz="1300" dirty="0" err="1"/>
              <a:t>Stanard</a:t>
            </a:r>
            <a:r>
              <a:rPr lang="fr-BE" sz="1300" dirty="0"/>
              <a:t>, </a:t>
            </a:r>
            <a:r>
              <a:rPr lang="fr-BE" sz="1300" i="1" dirty="0"/>
              <a:t>The </a:t>
            </a:r>
            <a:r>
              <a:rPr lang="fr-BE" sz="1300" i="1" dirty="0" err="1"/>
              <a:t>Leopard</a:t>
            </a:r>
            <a:r>
              <a:rPr lang="fr-BE" sz="1300" i="1" dirty="0"/>
              <a:t>, the Lion and the </a:t>
            </a:r>
            <a:r>
              <a:rPr lang="fr-BE" sz="1300" i="1" dirty="0" err="1"/>
              <a:t>Cock</a:t>
            </a:r>
            <a:r>
              <a:rPr lang="fr-BE" sz="1300" i="1" dirty="0"/>
              <a:t>. Colonial </a:t>
            </a:r>
            <a:r>
              <a:rPr lang="fr-BE" sz="1300" i="1" dirty="0" err="1"/>
              <a:t>Memories</a:t>
            </a:r>
            <a:r>
              <a:rPr lang="fr-BE" sz="1300" i="1" dirty="0"/>
              <a:t> and Monuments in </a:t>
            </a:r>
            <a:r>
              <a:rPr lang="fr-BE" sz="1300" i="1" dirty="0" err="1"/>
              <a:t>Belgium</a:t>
            </a:r>
            <a:r>
              <a:rPr lang="fr-BE" sz="1300" dirty="0"/>
              <a:t>, Leuven, Leuven </a:t>
            </a:r>
            <a:r>
              <a:rPr lang="fr-BE" sz="1300" dirty="0" err="1"/>
              <a:t>University</a:t>
            </a:r>
            <a:r>
              <a:rPr lang="fr-BE" sz="1300" dirty="0"/>
              <a:t> </a:t>
            </a:r>
            <a:r>
              <a:rPr lang="fr-BE" sz="1300" dirty="0" err="1"/>
              <a:t>Press</a:t>
            </a:r>
            <a:r>
              <a:rPr lang="fr-BE" sz="1300" dirty="0"/>
              <a:t>, 2019 (+ https://lup.be/pages/digital-appendix-the-leopard-the-lion-and-the-cock).</a:t>
            </a:r>
            <a:endParaRPr lang="en-US" sz="1300" dirty="0"/>
          </a:p>
          <a:p>
            <a:pPr algn="just"/>
            <a:r>
              <a:rPr lang="fr-BE" sz="1300" dirty="0" err="1"/>
              <a:t>Omgaan</a:t>
            </a:r>
            <a:r>
              <a:rPr lang="fr-BE" sz="1300" dirty="0"/>
              <a:t> met </a:t>
            </a:r>
            <a:r>
              <a:rPr lang="fr-BE" sz="1300" dirty="0" err="1"/>
              <a:t>koloniale</a:t>
            </a:r>
            <a:r>
              <a:rPr lang="fr-BE" sz="1300" dirty="0"/>
              <a:t> </a:t>
            </a:r>
            <a:r>
              <a:rPr lang="fr-BE" sz="1300" dirty="0" err="1"/>
              <a:t>verwijzingen</a:t>
            </a:r>
            <a:r>
              <a:rPr lang="fr-BE" sz="1300" dirty="0"/>
              <a:t> in de </a:t>
            </a:r>
            <a:r>
              <a:rPr lang="fr-BE" sz="1300" dirty="0" err="1"/>
              <a:t>publieke</a:t>
            </a:r>
            <a:r>
              <a:rPr lang="fr-BE" sz="1300" dirty="0"/>
              <a:t> </a:t>
            </a:r>
            <a:r>
              <a:rPr lang="fr-BE" sz="1300" dirty="0" err="1"/>
              <a:t>ruimte</a:t>
            </a:r>
            <a:r>
              <a:rPr lang="fr-BE" sz="1300" dirty="0"/>
              <a:t>. </a:t>
            </a:r>
            <a:r>
              <a:rPr lang="fr-BE" sz="1300" dirty="0" err="1"/>
              <a:t>Handreiking</a:t>
            </a:r>
            <a:r>
              <a:rPr lang="fr-BE" sz="1300" dirty="0"/>
              <a:t> </a:t>
            </a:r>
            <a:r>
              <a:rPr lang="fr-BE" sz="1300" dirty="0" err="1"/>
              <a:t>voor</a:t>
            </a:r>
            <a:r>
              <a:rPr lang="fr-BE" sz="1300" dirty="0"/>
              <a:t> </a:t>
            </a:r>
            <a:r>
              <a:rPr lang="fr-BE" sz="1300" dirty="0" err="1"/>
              <a:t>lokale</a:t>
            </a:r>
            <a:r>
              <a:rPr lang="fr-BE" sz="1300" dirty="0"/>
              <a:t> </a:t>
            </a:r>
            <a:r>
              <a:rPr lang="fr-BE" sz="1300" dirty="0" err="1"/>
              <a:t>besturen</a:t>
            </a:r>
            <a:r>
              <a:rPr lang="fr-BE" sz="1300" dirty="0"/>
              <a:t>, </a:t>
            </a:r>
            <a:r>
              <a:rPr lang="fr-BE" sz="1300" dirty="0" err="1"/>
              <a:t>oktober</a:t>
            </a:r>
            <a:r>
              <a:rPr lang="fr-BE" sz="1300" dirty="0"/>
              <a:t> 2020, </a:t>
            </a:r>
            <a:r>
              <a:rPr lang="fr-BE" sz="1300" dirty="0">
                <a:hlinkClick r:id="rId6"/>
              </a:rPr>
              <a:t>https://integratie-inburgering.be/sites/default/files/atoms/files/20201022_handreiking_omgaan_met_koloniale_verwijzingen_in_de_publieke_ruimte.pdf</a:t>
            </a:r>
            <a:r>
              <a:rPr lang="fr-BE" sz="1300" dirty="0"/>
              <a:t>. </a:t>
            </a:r>
            <a:endParaRPr lang="en-US" sz="1300" dirty="0"/>
          </a:p>
        </p:txBody>
      </p:sp>
      <p:sp>
        <p:nvSpPr>
          <p:cNvPr id="5" name="ZoneTexte 4">
            <a:extLst>
              <a:ext uri="{FF2B5EF4-FFF2-40B4-BE49-F238E27FC236}">
                <a16:creationId xmlns:a16="http://schemas.microsoft.com/office/drawing/2014/main" id="{6DF64180-B57D-2147-BE60-A5CA934092A1}"/>
              </a:ext>
            </a:extLst>
          </p:cNvPr>
          <p:cNvSpPr txBox="1"/>
          <p:nvPr/>
        </p:nvSpPr>
        <p:spPr>
          <a:xfrm>
            <a:off x="4893349" y="6502717"/>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11473667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31EB701-9CCB-46E4-A779-8F7D16A68362}"/>
              </a:ext>
            </a:extLst>
          </p:cNvPr>
          <p:cNvSpPr>
            <a:spLocks noGrp="1"/>
          </p:cNvSpPr>
          <p:nvPr>
            <p:ph type="title"/>
          </p:nvPr>
        </p:nvSpPr>
        <p:spPr>
          <a:xfrm>
            <a:off x="944217" y="685800"/>
            <a:ext cx="11072191" cy="1485900"/>
          </a:xfrm>
        </p:spPr>
        <p:txBody>
          <a:bodyPr>
            <a:normAutofit fontScale="90000"/>
          </a:bodyPr>
          <a:lstStyle/>
          <a:p>
            <a:r>
              <a:rPr lang="fr-FR" sz="6000" dirty="0"/>
              <a:t>Merci pour votre attention !</a:t>
            </a:r>
            <a:br>
              <a:rPr lang="fr-FR" sz="6000" dirty="0"/>
            </a:br>
            <a:r>
              <a:rPr lang="fr-FR" sz="6000" dirty="0"/>
              <a:t>Des questions ? Des suggestions?</a:t>
            </a:r>
            <a:endParaRPr lang="fr-BE" sz="3600" dirty="0"/>
          </a:p>
        </p:txBody>
      </p:sp>
      <p:sp>
        <p:nvSpPr>
          <p:cNvPr id="5" name="Espace réservé du contenu 4">
            <a:extLst>
              <a:ext uri="{FF2B5EF4-FFF2-40B4-BE49-F238E27FC236}">
                <a16:creationId xmlns:a16="http://schemas.microsoft.com/office/drawing/2014/main" id="{8A3255A1-11D9-4166-AA99-B4CBEAA56885}"/>
              </a:ext>
            </a:extLst>
          </p:cNvPr>
          <p:cNvSpPr>
            <a:spLocks noGrp="1"/>
          </p:cNvSpPr>
          <p:nvPr>
            <p:ph idx="1"/>
          </p:nvPr>
        </p:nvSpPr>
        <p:spPr>
          <a:xfrm>
            <a:off x="944217" y="2502929"/>
            <a:ext cx="11141765" cy="2743200"/>
          </a:xfrm>
        </p:spPr>
        <p:txBody>
          <a:bodyPr>
            <a:normAutofit/>
          </a:bodyPr>
          <a:lstStyle/>
          <a:p>
            <a:pPr marL="0" indent="0">
              <a:buNone/>
            </a:pPr>
            <a:r>
              <a:rPr lang="fr-BE" sz="3200" dirty="0">
                <a:hlinkClick r:id="rId2"/>
              </a:rPr>
              <a:t>chantal.kesteloot@arch.be</a:t>
            </a:r>
            <a:endParaRPr lang="fr-BE" sz="3200" dirty="0"/>
          </a:p>
          <a:p>
            <a:pPr marL="0" indent="0">
              <a:buNone/>
            </a:pPr>
            <a:r>
              <a:rPr lang="fr-BE" sz="3200" dirty="0">
                <a:hlinkClick r:id="rId3"/>
              </a:rPr>
              <a:t>romain.landmeters@usaintlouis.be</a:t>
            </a:r>
            <a:endParaRPr lang="fr-BE" sz="3200" dirty="0"/>
          </a:p>
          <a:p>
            <a:pPr marL="0" indent="0">
              <a:buNone/>
            </a:pPr>
            <a:endParaRPr lang="fr-BE" sz="3200" dirty="0"/>
          </a:p>
          <a:p>
            <a:pPr marL="0" indent="0">
              <a:buNone/>
            </a:pPr>
            <a:endParaRPr lang="fr-BE" sz="2400" dirty="0"/>
          </a:p>
        </p:txBody>
      </p:sp>
      <p:sp>
        <p:nvSpPr>
          <p:cNvPr id="2" name="ZoneTexte 1">
            <a:extLst>
              <a:ext uri="{FF2B5EF4-FFF2-40B4-BE49-F238E27FC236}">
                <a16:creationId xmlns:a16="http://schemas.microsoft.com/office/drawing/2014/main" id="{D0FE691F-CB8E-554A-9737-916BED8CE7A0}"/>
              </a:ext>
            </a:extLst>
          </p:cNvPr>
          <p:cNvSpPr txBox="1"/>
          <p:nvPr/>
        </p:nvSpPr>
        <p:spPr>
          <a:xfrm>
            <a:off x="5019924" y="6488668"/>
            <a:ext cx="7172076" cy="369332"/>
          </a:xfrm>
          <a:prstGeom prst="rect">
            <a:avLst/>
          </a:prstGeom>
          <a:noFill/>
        </p:spPr>
        <p:txBody>
          <a:bodyPr wrap="square" rtlCol="0">
            <a:spAutoFit/>
          </a:bodyPr>
          <a:lstStyle/>
          <a:p>
            <a:pPr algn="r"/>
            <a:r>
              <a:rPr lang="fr-FR" dirty="0"/>
              <a:t>Commission participative « passé colonial », Etterbeek, le 9 février 2022</a:t>
            </a:r>
          </a:p>
        </p:txBody>
      </p:sp>
      <p:pic>
        <p:nvPicPr>
          <p:cNvPr id="8" name="Image 7">
            <a:extLst>
              <a:ext uri="{FF2B5EF4-FFF2-40B4-BE49-F238E27FC236}">
                <a16:creationId xmlns:a16="http://schemas.microsoft.com/office/drawing/2014/main" id="{4DC07FC5-771E-BE42-95DB-948610D419C8}"/>
              </a:ext>
            </a:extLst>
          </p:cNvPr>
          <p:cNvPicPr>
            <a:picLocks noChangeAspect="1"/>
          </p:cNvPicPr>
          <p:nvPr/>
        </p:nvPicPr>
        <p:blipFill>
          <a:blip r:embed="rId4"/>
          <a:stretch>
            <a:fillRect/>
          </a:stretch>
        </p:blipFill>
        <p:spPr>
          <a:xfrm>
            <a:off x="8323463" y="5277558"/>
            <a:ext cx="3594100" cy="1179681"/>
          </a:xfrm>
          <a:prstGeom prst="rect">
            <a:avLst/>
          </a:prstGeom>
        </p:spPr>
      </p:pic>
      <p:pic>
        <p:nvPicPr>
          <p:cNvPr id="6" name="Image 5">
            <a:extLst>
              <a:ext uri="{FF2B5EF4-FFF2-40B4-BE49-F238E27FC236}">
                <a16:creationId xmlns:a16="http://schemas.microsoft.com/office/drawing/2014/main" id="{264B039E-83AE-2C45-BD15-3368528C433E}"/>
              </a:ext>
            </a:extLst>
          </p:cNvPr>
          <p:cNvPicPr>
            <a:picLocks noChangeAspect="1"/>
          </p:cNvPicPr>
          <p:nvPr/>
        </p:nvPicPr>
        <p:blipFill>
          <a:blip r:embed="rId5"/>
          <a:stretch>
            <a:fillRect/>
          </a:stretch>
        </p:blipFill>
        <p:spPr>
          <a:xfrm>
            <a:off x="5198164" y="5277558"/>
            <a:ext cx="3125299" cy="1179681"/>
          </a:xfrm>
          <a:prstGeom prst="rect">
            <a:avLst/>
          </a:prstGeom>
        </p:spPr>
      </p:pic>
    </p:spTree>
    <p:extLst>
      <p:ext uri="{BB962C8B-B14F-4D97-AF65-F5344CB8AC3E}">
        <p14:creationId xmlns:p14="http://schemas.microsoft.com/office/powerpoint/2010/main" val="885464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41C776-AD1C-4E65-9497-9EEEF2BC31D4}"/>
              </a:ext>
            </a:extLst>
          </p:cNvPr>
          <p:cNvSpPr>
            <a:spLocks noGrp="1"/>
          </p:cNvSpPr>
          <p:nvPr>
            <p:ph type="title"/>
          </p:nvPr>
        </p:nvSpPr>
        <p:spPr>
          <a:xfrm>
            <a:off x="1014984" y="329184"/>
            <a:ext cx="2637306" cy="1485900"/>
          </a:xfrm>
        </p:spPr>
        <p:txBody>
          <a:bodyPr>
            <a:normAutofit/>
          </a:bodyPr>
          <a:lstStyle/>
          <a:p>
            <a:r>
              <a:rPr lang="fr-FR" dirty="0"/>
              <a:t>Contexte</a:t>
            </a:r>
            <a:endParaRPr lang="fr-BE" dirty="0"/>
          </a:p>
        </p:txBody>
      </p:sp>
      <p:sp>
        <p:nvSpPr>
          <p:cNvPr id="3" name="Espace réservé du contenu 2">
            <a:extLst>
              <a:ext uri="{FF2B5EF4-FFF2-40B4-BE49-F238E27FC236}">
                <a16:creationId xmlns:a16="http://schemas.microsoft.com/office/drawing/2014/main" id="{F4AA795B-C90F-47CD-93B3-DE3DD13D7E87}"/>
              </a:ext>
            </a:extLst>
          </p:cNvPr>
          <p:cNvSpPr>
            <a:spLocks noGrp="1"/>
          </p:cNvSpPr>
          <p:nvPr>
            <p:ph idx="1"/>
          </p:nvPr>
        </p:nvSpPr>
        <p:spPr>
          <a:xfrm>
            <a:off x="713232" y="1815083"/>
            <a:ext cx="3295674" cy="4376995"/>
          </a:xfrm>
        </p:spPr>
        <p:txBody>
          <a:bodyPr>
            <a:normAutofit lnSpcReduction="10000"/>
          </a:bodyPr>
          <a:lstStyle/>
          <a:p>
            <a:r>
              <a:rPr lang="fr-FR" sz="2400" dirty="0"/>
              <a:t>Christophe Colomb 	(1451-1506)</a:t>
            </a:r>
          </a:p>
          <a:p>
            <a:r>
              <a:rPr lang="fr-FR" sz="2400" dirty="0"/>
              <a:t>Edward </a:t>
            </a:r>
            <a:r>
              <a:rPr lang="fr-FR" sz="2400" dirty="0" err="1"/>
              <a:t>Colston</a:t>
            </a:r>
            <a:r>
              <a:rPr lang="fr-FR" sz="2400" dirty="0"/>
              <a:t> 	(1636-1721)</a:t>
            </a:r>
          </a:p>
          <a:p>
            <a:r>
              <a:rPr lang="fr-FR" sz="2400" dirty="0"/>
              <a:t>Cecil Rhodes </a:t>
            </a:r>
          </a:p>
          <a:p>
            <a:pPr marL="0" indent="0">
              <a:buNone/>
            </a:pPr>
            <a:r>
              <a:rPr lang="fr-FR" sz="2400" dirty="0"/>
              <a:t>	(1853-1902)</a:t>
            </a:r>
          </a:p>
          <a:p>
            <a:r>
              <a:rPr lang="fr-FR" sz="2400" dirty="0"/>
              <a:t>Léopold II </a:t>
            </a:r>
          </a:p>
          <a:p>
            <a:pPr marL="530352" lvl="1" indent="0">
              <a:buNone/>
            </a:pPr>
            <a:r>
              <a:rPr lang="fr-FR" sz="2400" i="0" dirty="0"/>
              <a:t>	(1835-1909)</a:t>
            </a:r>
          </a:p>
          <a:p>
            <a:r>
              <a:rPr lang="fr-FR" sz="2400" dirty="0"/>
              <a:t>Émile </a:t>
            </a:r>
            <a:r>
              <a:rPr lang="fr-FR" sz="2400" dirty="0" err="1"/>
              <a:t>Storms</a:t>
            </a:r>
            <a:endParaRPr lang="fr-FR" sz="2400" dirty="0"/>
          </a:p>
          <a:p>
            <a:pPr marL="530352" lvl="1" indent="0">
              <a:buNone/>
            </a:pPr>
            <a:r>
              <a:rPr lang="fr-FR" sz="2400" i="0" dirty="0"/>
              <a:t>	(1846-1918)</a:t>
            </a:r>
          </a:p>
          <a:p>
            <a:pPr marL="530352" lvl="1" indent="0">
              <a:buNone/>
            </a:pPr>
            <a:endParaRPr lang="fr-FR" sz="2400" i="0" dirty="0"/>
          </a:p>
          <a:p>
            <a:pPr marL="530352" lvl="1" indent="0">
              <a:buNone/>
            </a:pPr>
            <a:endParaRPr lang="fr-FR" sz="2400" i="0" dirty="0"/>
          </a:p>
          <a:p>
            <a:pPr marL="530352" lvl="1" indent="0">
              <a:buNone/>
            </a:pPr>
            <a:endParaRPr lang="fr-FR" sz="2400" i="0" dirty="0"/>
          </a:p>
          <a:p>
            <a:endParaRPr lang="fr-FR" dirty="0">
              <a:highlight>
                <a:srgbClr val="FFFF00"/>
              </a:highlight>
            </a:endParaRPr>
          </a:p>
        </p:txBody>
      </p:sp>
      <p:pic>
        <p:nvPicPr>
          <p:cNvPr id="5" name="Image 4" descr="Une image contenant ciel, extérieur, arbre, bâtiment&#10;&#10;Description générée automatiquement">
            <a:extLst>
              <a:ext uri="{FF2B5EF4-FFF2-40B4-BE49-F238E27FC236}">
                <a16:creationId xmlns:a16="http://schemas.microsoft.com/office/drawing/2014/main" id="{21B4E03F-EA81-E04B-9941-DC6B1527EA4E}"/>
              </a:ext>
            </a:extLst>
          </p:cNvPr>
          <p:cNvPicPr>
            <a:picLocks noChangeAspect="1"/>
          </p:cNvPicPr>
          <p:nvPr/>
        </p:nvPicPr>
        <p:blipFill>
          <a:blip r:embed="rId2"/>
          <a:stretch>
            <a:fillRect/>
          </a:stretch>
        </p:blipFill>
        <p:spPr>
          <a:xfrm>
            <a:off x="4008906" y="85370"/>
            <a:ext cx="2766797" cy="6707321"/>
          </a:xfrm>
          <a:prstGeom prst="rect">
            <a:avLst/>
          </a:prstGeom>
        </p:spPr>
      </p:pic>
      <p:pic>
        <p:nvPicPr>
          <p:cNvPr id="8" name="Image 7" descr="Une image contenant extérieur, personne, ciel, radeau&#10;&#10;Description générée automatiquement">
            <a:extLst>
              <a:ext uri="{FF2B5EF4-FFF2-40B4-BE49-F238E27FC236}">
                <a16:creationId xmlns:a16="http://schemas.microsoft.com/office/drawing/2014/main" id="{0B34C708-3108-1842-A44C-CFD901F3F469}"/>
              </a:ext>
            </a:extLst>
          </p:cNvPr>
          <p:cNvPicPr>
            <a:picLocks noChangeAspect="1"/>
          </p:cNvPicPr>
          <p:nvPr/>
        </p:nvPicPr>
        <p:blipFill>
          <a:blip r:embed="rId3"/>
          <a:stretch>
            <a:fillRect/>
          </a:stretch>
        </p:blipFill>
        <p:spPr>
          <a:xfrm>
            <a:off x="6998759" y="2947010"/>
            <a:ext cx="3144720" cy="2092094"/>
          </a:xfrm>
          <a:prstGeom prst="rect">
            <a:avLst/>
          </a:prstGeom>
        </p:spPr>
      </p:pic>
      <p:pic>
        <p:nvPicPr>
          <p:cNvPr id="12" name="Image 11" descr="Une image contenant ciel, extérieur, mammifère&#10;&#10;Description générée automatiquement">
            <a:extLst>
              <a:ext uri="{FF2B5EF4-FFF2-40B4-BE49-F238E27FC236}">
                <a16:creationId xmlns:a16="http://schemas.microsoft.com/office/drawing/2014/main" id="{8ED4A880-1678-AA49-A45F-EEFA59A25197}"/>
              </a:ext>
            </a:extLst>
          </p:cNvPr>
          <p:cNvPicPr>
            <a:picLocks noChangeAspect="1"/>
          </p:cNvPicPr>
          <p:nvPr/>
        </p:nvPicPr>
        <p:blipFill>
          <a:blip r:embed="rId4"/>
          <a:stretch>
            <a:fillRect/>
          </a:stretch>
        </p:blipFill>
        <p:spPr>
          <a:xfrm>
            <a:off x="6998759" y="5083927"/>
            <a:ext cx="3144720" cy="1687469"/>
          </a:xfrm>
          <a:prstGeom prst="rect">
            <a:avLst/>
          </a:prstGeom>
        </p:spPr>
      </p:pic>
      <p:pic>
        <p:nvPicPr>
          <p:cNvPr id="14" name="Image 13" descr="Une image contenant texte, personne, foule&#10;&#10;Description générée automatiquement">
            <a:extLst>
              <a:ext uri="{FF2B5EF4-FFF2-40B4-BE49-F238E27FC236}">
                <a16:creationId xmlns:a16="http://schemas.microsoft.com/office/drawing/2014/main" id="{6EBE386A-1423-194F-B9BE-2FE2B557CAA3}"/>
              </a:ext>
            </a:extLst>
          </p:cNvPr>
          <p:cNvPicPr>
            <a:picLocks noChangeAspect="1"/>
          </p:cNvPicPr>
          <p:nvPr/>
        </p:nvPicPr>
        <p:blipFill>
          <a:blip r:embed="rId5"/>
          <a:stretch>
            <a:fillRect/>
          </a:stretch>
        </p:blipFill>
        <p:spPr>
          <a:xfrm>
            <a:off x="6998759" y="85370"/>
            <a:ext cx="4836190" cy="2816817"/>
          </a:xfrm>
          <a:prstGeom prst="rect">
            <a:avLst/>
          </a:prstGeom>
        </p:spPr>
      </p:pic>
      <p:pic>
        <p:nvPicPr>
          <p:cNvPr id="6" name="Image 5" descr="Une image contenant herbe, arbre, extérieur, rouge&#10;&#10;Description générée automatiquement">
            <a:extLst>
              <a:ext uri="{FF2B5EF4-FFF2-40B4-BE49-F238E27FC236}">
                <a16:creationId xmlns:a16="http://schemas.microsoft.com/office/drawing/2014/main" id="{E144C194-8FDE-DF4E-B8D6-5BCDC638B18A}"/>
              </a:ext>
            </a:extLst>
          </p:cNvPr>
          <p:cNvPicPr>
            <a:picLocks noChangeAspect="1"/>
          </p:cNvPicPr>
          <p:nvPr/>
        </p:nvPicPr>
        <p:blipFill>
          <a:blip r:embed="rId6"/>
          <a:stretch>
            <a:fillRect/>
          </a:stretch>
        </p:blipFill>
        <p:spPr>
          <a:xfrm>
            <a:off x="10227089" y="2947010"/>
            <a:ext cx="1607860" cy="3824386"/>
          </a:xfrm>
          <a:prstGeom prst="rect">
            <a:avLst/>
          </a:prstGeom>
        </p:spPr>
      </p:pic>
    </p:spTree>
    <p:extLst>
      <p:ext uri="{BB962C8B-B14F-4D97-AF65-F5344CB8AC3E}">
        <p14:creationId xmlns:p14="http://schemas.microsoft.com/office/powerpoint/2010/main" val="1782345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31EB701-9CCB-46E4-A779-8F7D16A68362}"/>
              </a:ext>
            </a:extLst>
          </p:cNvPr>
          <p:cNvSpPr>
            <a:spLocks noGrp="1"/>
          </p:cNvSpPr>
          <p:nvPr>
            <p:ph type="title"/>
          </p:nvPr>
        </p:nvSpPr>
        <p:spPr>
          <a:xfrm>
            <a:off x="770365" y="4573"/>
            <a:ext cx="3282695" cy="1485900"/>
          </a:xfrm>
        </p:spPr>
        <p:txBody>
          <a:bodyPr>
            <a:normAutofit/>
          </a:bodyPr>
          <a:lstStyle/>
          <a:p>
            <a:r>
              <a:rPr lang="fr-FR" dirty="0"/>
              <a:t>Contexte</a:t>
            </a:r>
            <a:endParaRPr lang="fr-BE" dirty="0"/>
          </a:p>
        </p:txBody>
      </p:sp>
      <p:sp>
        <p:nvSpPr>
          <p:cNvPr id="5" name="Espace réservé du contenu 4">
            <a:extLst>
              <a:ext uri="{FF2B5EF4-FFF2-40B4-BE49-F238E27FC236}">
                <a16:creationId xmlns:a16="http://schemas.microsoft.com/office/drawing/2014/main" id="{8A3255A1-11D9-4166-AA99-B4CBEAA56885}"/>
              </a:ext>
            </a:extLst>
          </p:cNvPr>
          <p:cNvSpPr>
            <a:spLocks noGrp="1"/>
          </p:cNvSpPr>
          <p:nvPr>
            <p:ph idx="1"/>
          </p:nvPr>
        </p:nvSpPr>
        <p:spPr>
          <a:xfrm>
            <a:off x="770365" y="1978914"/>
            <a:ext cx="3282694" cy="3419417"/>
          </a:xfrm>
        </p:spPr>
        <p:txBody>
          <a:bodyPr>
            <a:normAutofit fontScale="92500"/>
          </a:bodyPr>
          <a:lstStyle/>
          <a:p>
            <a:r>
              <a:rPr lang="fr-FR" sz="2400" dirty="0"/>
              <a:t>Réouverture du Musée Royal de l’Afrique Centrale – AfricaMuseum</a:t>
            </a:r>
          </a:p>
          <a:p>
            <a:pPr marL="0" indent="0">
              <a:buNone/>
            </a:pPr>
            <a:r>
              <a:rPr lang="fr-FR" sz="2400" dirty="0"/>
              <a:t>	(décembre 2018)</a:t>
            </a:r>
          </a:p>
          <a:p>
            <a:r>
              <a:rPr lang="fr-FR" sz="2400" dirty="0"/>
              <a:t>Restitution des œuvres</a:t>
            </a:r>
          </a:p>
          <a:p>
            <a:r>
              <a:rPr lang="fr-FR" sz="2400" dirty="0"/>
              <a:t>Restitution des restes humains</a:t>
            </a:r>
          </a:p>
          <a:p>
            <a:endParaRPr lang="fr-BE" dirty="0"/>
          </a:p>
        </p:txBody>
      </p:sp>
      <p:pic>
        <p:nvPicPr>
          <p:cNvPr id="9" name="Image 8" descr="Une image contenant texte, jour, plusieurs&#10;&#10;Description générée automatiquement">
            <a:extLst>
              <a:ext uri="{FF2B5EF4-FFF2-40B4-BE49-F238E27FC236}">
                <a16:creationId xmlns:a16="http://schemas.microsoft.com/office/drawing/2014/main" id="{E4F80651-7D52-A945-A813-121C20D0EDD3}"/>
              </a:ext>
            </a:extLst>
          </p:cNvPr>
          <p:cNvPicPr>
            <a:picLocks noChangeAspect="1"/>
          </p:cNvPicPr>
          <p:nvPr/>
        </p:nvPicPr>
        <p:blipFill>
          <a:blip r:embed="rId2"/>
          <a:stretch>
            <a:fillRect/>
          </a:stretch>
        </p:blipFill>
        <p:spPr>
          <a:xfrm>
            <a:off x="4053059" y="1948110"/>
            <a:ext cx="8045689" cy="3419417"/>
          </a:xfrm>
          <a:prstGeom prst="rect">
            <a:avLst/>
          </a:prstGeom>
        </p:spPr>
      </p:pic>
      <p:sp>
        <p:nvSpPr>
          <p:cNvPr id="6" name="ZoneTexte 5">
            <a:extLst>
              <a:ext uri="{FF2B5EF4-FFF2-40B4-BE49-F238E27FC236}">
                <a16:creationId xmlns:a16="http://schemas.microsoft.com/office/drawing/2014/main" id="{A551A23E-A6FE-634A-A8B4-1DA838F54DDF}"/>
              </a:ext>
            </a:extLst>
          </p:cNvPr>
          <p:cNvSpPr txBox="1"/>
          <p:nvPr/>
        </p:nvSpPr>
        <p:spPr>
          <a:xfrm>
            <a:off x="4591878" y="6331226"/>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3431124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31EB701-9CCB-46E4-A779-8F7D16A68362}"/>
              </a:ext>
            </a:extLst>
          </p:cNvPr>
          <p:cNvSpPr>
            <a:spLocks noGrp="1"/>
          </p:cNvSpPr>
          <p:nvPr>
            <p:ph type="title"/>
          </p:nvPr>
        </p:nvSpPr>
        <p:spPr>
          <a:xfrm>
            <a:off x="985016" y="140921"/>
            <a:ext cx="9601200" cy="1485900"/>
          </a:xfrm>
        </p:spPr>
        <p:txBody>
          <a:bodyPr/>
          <a:lstStyle/>
          <a:p>
            <a:r>
              <a:rPr lang="fr-FR" dirty="0"/>
              <a:t>Contexte</a:t>
            </a:r>
            <a:endParaRPr lang="fr-BE" dirty="0"/>
          </a:p>
        </p:txBody>
      </p:sp>
      <p:sp>
        <p:nvSpPr>
          <p:cNvPr id="5" name="Espace réservé du contenu 4">
            <a:extLst>
              <a:ext uri="{FF2B5EF4-FFF2-40B4-BE49-F238E27FC236}">
                <a16:creationId xmlns:a16="http://schemas.microsoft.com/office/drawing/2014/main" id="{8A3255A1-11D9-4166-AA99-B4CBEAA56885}"/>
              </a:ext>
            </a:extLst>
          </p:cNvPr>
          <p:cNvSpPr>
            <a:spLocks noGrp="1"/>
          </p:cNvSpPr>
          <p:nvPr>
            <p:ph idx="1"/>
          </p:nvPr>
        </p:nvSpPr>
        <p:spPr>
          <a:xfrm>
            <a:off x="985016" y="901348"/>
            <a:ext cx="10840502" cy="3581400"/>
          </a:xfrm>
        </p:spPr>
        <p:txBody>
          <a:bodyPr/>
          <a:lstStyle/>
          <a:p>
            <a:r>
              <a:rPr lang="fr-FR" sz="2400" dirty="0"/>
              <a:t>Répercussion du Mouvement « Black Lives </a:t>
            </a:r>
            <a:r>
              <a:rPr lang="fr-FR" sz="2400" dirty="0" err="1"/>
              <a:t>Matter</a:t>
            </a:r>
            <a:r>
              <a:rPr lang="fr-FR" sz="2400" dirty="0"/>
              <a:t> » en Belgique (7 juin 2020)</a:t>
            </a:r>
          </a:p>
          <a:p>
            <a:r>
              <a:rPr lang="fr-FR" sz="2400" dirty="0">
                <a:solidFill>
                  <a:srgbClr val="303D4D"/>
                </a:solidFill>
              </a:rPr>
              <a:t>Regrets exprimés par le Roi Philippe à l’occasion du 60</a:t>
            </a:r>
            <a:r>
              <a:rPr lang="fr-FR" sz="2400" baseline="30000" dirty="0">
                <a:solidFill>
                  <a:srgbClr val="303D4D"/>
                </a:solidFill>
              </a:rPr>
              <a:t>e</a:t>
            </a:r>
            <a:r>
              <a:rPr lang="fr-FR" sz="2400" dirty="0">
                <a:solidFill>
                  <a:srgbClr val="303D4D"/>
                </a:solidFill>
              </a:rPr>
              <a:t> anniversaire de l’indépendance congolaise (30 juin 2020)</a:t>
            </a:r>
          </a:p>
          <a:p>
            <a:endParaRPr lang="fr-FR" dirty="0"/>
          </a:p>
          <a:p>
            <a:endParaRPr lang="fr-BE" dirty="0"/>
          </a:p>
        </p:txBody>
      </p:sp>
      <p:pic>
        <p:nvPicPr>
          <p:cNvPr id="1028" name="Picture 4" descr="Black lives matter»: près de 10.000 personnes se sont rassemblées devant le  Palais de Justice de Bruxelles (photos et vidéos) - Le Soir">
            <a:extLst>
              <a:ext uri="{FF2B5EF4-FFF2-40B4-BE49-F238E27FC236}">
                <a16:creationId xmlns:a16="http://schemas.microsoft.com/office/drawing/2014/main" id="{DA6BA466-3A91-4767-8C2D-0C6DD84F77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016" y="2599636"/>
            <a:ext cx="6342376" cy="356858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a16="http://schemas.microsoft.com/office/drawing/2014/main" id="{5D4CDD2A-3B5A-C444-9C79-127F966EF908}"/>
              </a:ext>
            </a:extLst>
          </p:cNvPr>
          <p:cNvPicPr>
            <a:picLocks noChangeAspect="1"/>
          </p:cNvPicPr>
          <p:nvPr/>
        </p:nvPicPr>
        <p:blipFill>
          <a:blip r:embed="rId3"/>
          <a:srcRect t="2056" b="56"/>
          <a:stretch>
            <a:fillRect/>
          </a:stretch>
        </p:blipFill>
        <p:spPr>
          <a:xfrm>
            <a:off x="7863840" y="2577986"/>
            <a:ext cx="3961678" cy="3568587"/>
          </a:xfrm>
          <a:prstGeom prst="rect">
            <a:avLst/>
          </a:prstGeom>
        </p:spPr>
      </p:pic>
    </p:spTree>
    <p:extLst>
      <p:ext uri="{BB962C8B-B14F-4D97-AF65-F5344CB8AC3E}">
        <p14:creationId xmlns:p14="http://schemas.microsoft.com/office/powerpoint/2010/main" val="3172335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41C776-AD1C-4E65-9497-9EEEF2BC31D4}"/>
              </a:ext>
            </a:extLst>
          </p:cNvPr>
          <p:cNvSpPr>
            <a:spLocks noGrp="1"/>
          </p:cNvSpPr>
          <p:nvPr>
            <p:ph type="title"/>
          </p:nvPr>
        </p:nvSpPr>
        <p:spPr>
          <a:xfrm>
            <a:off x="822960" y="118872"/>
            <a:ext cx="9601200" cy="1485900"/>
          </a:xfrm>
        </p:spPr>
        <p:txBody>
          <a:bodyPr/>
          <a:lstStyle/>
          <a:p>
            <a:r>
              <a:rPr lang="fr-FR" dirty="0"/>
              <a:t>Contexte</a:t>
            </a:r>
            <a:endParaRPr lang="fr-BE" dirty="0"/>
          </a:p>
        </p:txBody>
      </p:sp>
      <p:sp>
        <p:nvSpPr>
          <p:cNvPr id="3" name="Espace réservé du contenu 2">
            <a:extLst>
              <a:ext uri="{FF2B5EF4-FFF2-40B4-BE49-F238E27FC236}">
                <a16:creationId xmlns:a16="http://schemas.microsoft.com/office/drawing/2014/main" id="{F4AA795B-C90F-47CD-93B3-DE3DD13D7E87}"/>
              </a:ext>
            </a:extLst>
          </p:cNvPr>
          <p:cNvSpPr>
            <a:spLocks noGrp="1"/>
          </p:cNvSpPr>
          <p:nvPr>
            <p:ph idx="1"/>
          </p:nvPr>
        </p:nvSpPr>
        <p:spPr>
          <a:xfrm>
            <a:off x="1207008" y="861822"/>
            <a:ext cx="10552176" cy="4817770"/>
          </a:xfrm>
        </p:spPr>
        <p:txBody>
          <a:bodyPr/>
          <a:lstStyle/>
          <a:p>
            <a:pPr algn="just"/>
            <a:r>
              <a:rPr lang="fr-FR" sz="2800" dirty="0"/>
              <a:t>Commission (fédérale) spéciale Congo (juillet 2020-)</a:t>
            </a:r>
          </a:p>
          <a:p>
            <a:pPr lvl="1"/>
            <a:endParaRPr lang="fr-FR" sz="2400" dirty="0"/>
          </a:p>
          <a:p>
            <a:pPr lvl="1"/>
            <a:r>
              <a:rPr lang="fr-FR" sz="2400" dirty="0"/>
              <a:t>Pré-rapport </a:t>
            </a:r>
            <a:r>
              <a:rPr lang="fr-FR" sz="2400" i="0" dirty="0"/>
              <a:t>(octobre 2021)</a:t>
            </a:r>
            <a:endParaRPr lang="fr-FR" sz="2400" dirty="0"/>
          </a:p>
          <a:p>
            <a:pPr marL="1444752" lvl="2" indent="-457200">
              <a:buFont typeface="+mj-lt"/>
              <a:buAutoNum type="arabicPeriod"/>
            </a:pPr>
            <a:r>
              <a:rPr lang="fr-FR" sz="2400" dirty="0"/>
              <a:t>Violence coloniale</a:t>
            </a:r>
          </a:p>
          <a:p>
            <a:pPr marL="1444752" lvl="2" indent="-457200">
              <a:buFont typeface="+mj-lt"/>
              <a:buAutoNum type="arabicPeriod"/>
            </a:pPr>
            <a:r>
              <a:rPr lang="fr-FR" sz="2400" dirty="0"/>
              <a:t>Continuités entre État indépendant du Congo et Congo belge</a:t>
            </a:r>
          </a:p>
          <a:p>
            <a:pPr marL="1444752" lvl="2" indent="-457200">
              <a:buFont typeface="+mj-lt"/>
              <a:buAutoNum type="arabicPeriod"/>
            </a:pPr>
            <a:r>
              <a:rPr lang="fr-FR" sz="2400" dirty="0"/>
              <a:t>Réfutation de l’approche </a:t>
            </a:r>
            <a:r>
              <a:rPr lang="fr-FR" sz="2400" dirty="0" err="1"/>
              <a:t>bilantaire</a:t>
            </a:r>
            <a:endParaRPr lang="fr-FR" sz="2400" dirty="0"/>
          </a:p>
          <a:p>
            <a:pPr marL="987552" lvl="2" indent="0">
              <a:buNone/>
            </a:pPr>
            <a:endParaRPr lang="fr-FR" sz="2400" dirty="0"/>
          </a:p>
          <a:p>
            <a:pPr lvl="2"/>
            <a:r>
              <a:rPr lang="fr-FR" sz="2400" dirty="0"/>
              <a:t>Lien indéniable entre colonisation et racisme (</a:t>
            </a:r>
            <a:r>
              <a:rPr lang="fr-FR" sz="2400" dirty="0" err="1"/>
              <a:t>négrophobe</a:t>
            </a:r>
            <a:r>
              <a:rPr lang="fr-FR" sz="2400" dirty="0"/>
              <a:t>) structurel</a:t>
            </a:r>
          </a:p>
          <a:p>
            <a:pPr lvl="2"/>
            <a:r>
              <a:rPr lang="fr-FR" sz="2400" dirty="0"/>
              <a:t>Décolonisation de l’espace public</a:t>
            </a:r>
            <a:endParaRPr lang="fr-BE" sz="2400" dirty="0"/>
          </a:p>
        </p:txBody>
      </p:sp>
      <p:sp>
        <p:nvSpPr>
          <p:cNvPr id="5" name="ZoneTexte 4">
            <a:extLst>
              <a:ext uri="{FF2B5EF4-FFF2-40B4-BE49-F238E27FC236}">
                <a16:creationId xmlns:a16="http://schemas.microsoft.com/office/drawing/2014/main" id="{E0F206DE-1A5D-B84D-8246-C272BC362716}"/>
              </a:ext>
            </a:extLst>
          </p:cNvPr>
          <p:cNvSpPr txBox="1"/>
          <p:nvPr/>
        </p:nvSpPr>
        <p:spPr>
          <a:xfrm>
            <a:off x="4591878" y="6331226"/>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4211338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31EB701-9CCB-46E4-A779-8F7D16A68362}"/>
              </a:ext>
            </a:extLst>
          </p:cNvPr>
          <p:cNvSpPr>
            <a:spLocks noGrp="1"/>
          </p:cNvSpPr>
          <p:nvPr>
            <p:ph type="title"/>
          </p:nvPr>
        </p:nvSpPr>
        <p:spPr>
          <a:xfrm>
            <a:off x="1390651" y="685800"/>
            <a:ext cx="4106636" cy="1485900"/>
          </a:xfrm>
        </p:spPr>
        <p:txBody>
          <a:bodyPr>
            <a:normAutofit/>
          </a:bodyPr>
          <a:lstStyle/>
          <a:p>
            <a:r>
              <a:rPr lang="fr-FR" dirty="0"/>
              <a:t>Contexte</a:t>
            </a:r>
            <a:endParaRPr lang="fr-BE" dirty="0"/>
          </a:p>
        </p:txBody>
      </p:sp>
      <p:sp>
        <p:nvSpPr>
          <p:cNvPr id="5" name="Espace réservé du contenu 4">
            <a:extLst>
              <a:ext uri="{FF2B5EF4-FFF2-40B4-BE49-F238E27FC236}">
                <a16:creationId xmlns:a16="http://schemas.microsoft.com/office/drawing/2014/main" id="{8A3255A1-11D9-4166-AA99-B4CBEAA56885}"/>
              </a:ext>
            </a:extLst>
          </p:cNvPr>
          <p:cNvSpPr>
            <a:spLocks noGrp="1"/>
          </p:cNvSpPr>
          <p:nvPr>
            <p:ph idx="1"/>
          </p:nvPr>
        </p:nvSpPr>
        <p:spPr>
          <a:xfrm>
            <a:off x="1025353" y="1535963"/>
            <a:ext cx="4837231" cy="4912014"/>
          </a:xfrm>
        </p:spPr>
        <p:txBody>
          <a:bodyPr>
            <a:normAutofit fontScale="92500"/>
          </a:bodyPr>
          <a:lstStyle/>
          <a:p>
            <a:pPr algn="just"/>
            <a:r>
              <a:rPr lang="fr-FR" sz="2200" i="1" dirty="0"/>
              <a:t>Résolution sur les droits fondamentaux des personnes d’ascendance africaine en Europe</a:t>
            </a:r>
            <a:r>
              <a:rPr lang="fr-FR" sz="2200" dirty="0"/>
              <a:t> (Parlement européen, 26/03/2019)</a:t>
            </a:r>
          </a:p>
          <a:p>
            <a:pPr algn="just"/>
            <a:r>
              <a:rPr lang="fr-FR" sz="2200" i="1" dirty="0"/>
              <a:t>Résolution relative à la décolonisation structurelle et inclusive de l’espace public bruxellois dans le cadre d’un travail de dialogue et de mémoire </a:t>
            </a:r>
            <a:r>
              <a:rPr lang="fr-FR" sz="2200" dirty="0"/>
              <a:t>(Parlement bruxellois, 17/07/2020)</a:t>
            </a:r>
          </a:p>
          <a:p>
            <a:pPr algn="just"/>
            <a:r>
              <a:rPr lang="fr-FR" sz="2200" i="1" dirty="0"/>
              <a:t>Proposition de résolution pour mettre en place un plan transversal, structurel, inclusif relatif à l’histoire coloniale belge et à ses conséquences (Parlement FWB</a:t>
            </a:r>
            <a:r>
              <a:rPr lang="fr-FR" sz="2200" dirty="0"/>
              <a:t>, 16/07/2020)</a:t>
            </a:r>
            <a:r>
              <a:rPr lang="fr-FR" sz="2200" i="1" dirty="0"/>
              <a:t> </a:t>
            </a:r>
          </a:p>
          <a:p>
            <a:endParaRPr lang="fr-FR" dirty="0"/>
          </a:p>
          <a:p>
            <a:endParaRPr lang="fr-BE" dirty="0"/>
          </a:p>
        </p:txBody>
      </p:sp>
      <p:pic>
        <p:nvPicPr>
          <p:cNvPr id="10" name="Image 9" descr="Une image contenant texte, plaque&#10;&#10;Description générée automatiquement">
            <a:extLst>
              <a:ext uri="{FF2B5EF4-FFF2-40B4-BE49-F238E27FC236}">
                <a16:creationId xmlns:a16="http://schemas.microsoft.com/office/drawing/2014/main" id="{B8C65D01-F69A-4E4E-8825-1CB2FF133039}"/>
              </a:ext>
            </a:extLst>
          </p:cNvPr>
          <p:cNvPicPr>
            <a:picLocks noChangeAspect="1"/>
          </p:cNvPicPr>
          <p:nvPr/>
        </p:nvPicPr>
        <p:blipFill rotWithShape="1">
          <a:blip r:embed="rId2"/>
          <a:srcRect l="13056" r="4873" b="3"/>
          <a:stretch/>
        </p:blipFill>
        <p:spPr>
          <a:xfrm>
            <a:off x="8230895" y="3204516"/>
            <a:ext cx="3558932" cy="3252191"/>
          </a:xfrm>
          <a:prstGeom prst="rect">
            <a:avLst/>
          </a:prstGeom>
        </p:spPr>
      </p:pic>
      <p:pic>
        <p:nvPicPr>
          <p:cNvPr id="8" name="Image 7" descr="Une image contenant texte, équipement électronique&#10;&#10;Description générée automatiquement">
            <a:extLst>
              <a:ext uri="{FF2B5EF4-FFF2-40B4-BE49-F238E27FC236}">
                <a16:creationId xmlns:a16="http://schemas.microsoft.com/office/drawing/2014/main" id="{663437F7-64EC-E241-91B2-922A74F71EB3}"/>
              </a:ext>
            </a:extLst>
          </p:cNvPr>
          <p:cNvPicPr>
            <a:picLocks noChangeAspect="1"/>
          </p:cNvPicPr>
          <p:nvPr/>
        </p:nvPicPr>
        <p:blipFill rotWithShape="1">
          <a:blip r:embed="rId3"/>
          <a:srcRect l="17753" r="22994" b="3"/>
          <a:stretch/>
        </p:blipFill>
        <p:spPr>
          <a:xfrm>
            <a:off x="6094390" y="401294"/>
            <a:ext cx="3782487" cy="3590676"/>
          </a:xfrm>
          <a:custGeom>
            <a:avLst/>
            <a:gdLst/>
            <a:ahLst/>
            <a:cxnLst/>
            <a:rect l="l" t="t" r="r" b="b"/>
            <a:pathLst>
              <a:path w="3950144" h="3749831">
                <a:moveTo>
                  <a:pt x="0" y="0"/>
                </a:moveTo>
                <a:lnTo>
                  <a:pt x="3950144" y="0"/>
                </a:lnTo>
                <a:lnTo>
                  <a:pt x="3950144" y="2780881"/>
                </a:lnTo>
                <a:lnTo>
                  <a:pt x="2071742" y="2780881"/>
                </a:lnTo>
                <a:lnTo>
                  <a:pt x="2071742" y="3749831"/>
                </a:lnTo>
                <a:lnTo>
                  <a:pt x="0" y="3749831"/>
                </a:lnTo>
                <a:close/>
              </a:path>
            </a:pathLst>
          </a:custGeom>
        </p:spPr>
      </p:pic>
      <p:pic>
        <p:nvPicPr>
          <p:cNvPr id="3" name="Image 2">
            <a:extLst>
              <a:ext uri="{FF2B5EF4-FFF2-40B4-BE49-F238E27FC236}">
                <a16:creationId xmlns:a16="http://schemas.microsoft.com/office/drawing/2014/main" id="{1B5E1E5D-813C-5D4F-A6FC-565C58DD9CEC}"/>
              </a:ext>
            </a:extLst>
          </p:cNvPr>
          <p:cNvPicPr>
            <a:picLocks noChangeAspect="1"/>
          </p:cNvPicPr>
          <p:nvPr/>
        </p:nvPicPr>
        <p:blipFill rotWithShape="1">
          <a:blip r:embed="rId4"/>
          <a:srcRect l="4281" r="929" b="-2"/>
          <a:stretch/>
        </p:blipFill>
        <p:spPr>
          <a:xfrm>
            <a:off x="10010368" y="401294"/>
            <a:ext cx="1779465" cy="2662852"/>
          </a:xfrm>
          <a:prstGeom prst="rect">
            <a:avLst/>
          </a:prstGeom>
        </p:spPr>
      </p:pic>
      <p:pic>
        <p:nvPicPr>
          <p:cNvPr id="12" name="Image 11" descr="Une image contenant texte, arbre&#10;&#10;Description générée automatiquement">
            <a:extLst>
              <a:ext uri="{FF2B5EF4-FFF2-40B4-BE49-F238E27FC236}">
                <a16:creationId xmlns:a16="http://schemas.microsoft.com/office/drawing/2014/main" id="{92EC46FE-B5F4-CC43-8D70-57EFEFB3ACFF}"/>
              </a:ext>
            </a:extLst>
          </p:cNvPr>
          <p:cNvPicPr>
            <a:picLocks noChangeAspect="1"/>
          </p:cNvPicPr>
          <p:nvPr/>
        </p:nvPicPr>
        <p:blipFill rotWithShape="1">
          <a:blip r:embed="rId5"/>
          <a:srcRect t="16442" r="-5" b="-5"/>
          <a:stretch/>
        </p:blipFill>
        <p:spPr>
          <a:xfrm>
            <a:off x="6094391" y="4132341"/>
            <a:ext cx="1983811" cy="2324366"/>
          </a:xfrm>
          <a:prstGeom prst="rect">
            <a:avLst/>
          </a:prstGeom>
        </p:spPr>
      </p:pic>
      <p:sp>
        <p:nvSpPr>
          <p:cNvPr id="9" name="ZoneTexte 8">
            <a:extLst>
              <a:ext uri="{FF2B5EF4-FFF2-40B4-BE49-F238E27FC236}">
                <a16:creationId xmlns:a16="http://schemas.microsoft.com/office/drawing/2014/main" id="{6CC822BE-F81B-554B-9F50-0D79A0B84C30}"/>
              </a:ext>
            </a:extLst>
          </p:cNvPr>
          <p:cNvSpPr txBox="1"/>
          <p:nvPr/>
        </p:nvSpPr>
        <p:spPr>
          <a:xfrm>
            <a:off x="4890715" y="6488668"/>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663970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94ADF4-468F-4FD9-88D4-697B0BD77060}"/>
              </a:ext>
            </a:extLst>
          </p:cNvPr>
          <p:cNvSpPr>
            <a:spLocks noGrp="1"/>
          </p:cNvSpPr>
          <p:nvPr>
            <p:ph type="title"/>
          </p:nvPr>
        </p:nvSpPr>
        <p:spPr>
          <a:xfrm>
            <a:off x="900348" y="151106"/>
            <a:ext cx="2311400" cy="763782"/>
          </a:xfrm>
        </p:spPr>
        <p:txBody>
          <a:bodyPr>
            <a:normAutofit fontScale="90000"/>
          </a:bodyPr>
          <a:lstStyle/>
          <a:p>
            <a:r>
              <a:rPr lang="fr-FR" dirty="0"/>
              <a:t>Glossaire</a:t>
            </a:r>
            <a:endParaRPr lang="fr-BE" dirty="0"/>
          </a:p>
        </p:txBody>
      </p:sp>
      <p:sp>
        <p:nvSpPr>
          <p:cNvPr id="3" name="Espace réservé du contenu 2">
            <a:extLst>
              <a:ext uri="{FF2B5EF4-FFF2-40B4-BE49-F238E27FC236}">
                <a16:creationId xmlns:a16="http://schemas.microsoft.com/office/drawing/2014/main" id="{4A761542-1E6E-48DE-853A-E217294D6BF0}"/>
              </a:ext>
            </a:extLst>
          </p:cNvPr>
          <p:cNvSpPr>
            <a:spLocks noGrp="1"/>
          </p:cNvSpPr>
          <p:nvPr>
            <p:ph idx="1"/>
          </p:nvPr>
        </p:nvSpPr>
        <p:spPr>
          <a:xfrm>
            <a:off x="900348" y="824948"/>
            <a:ext cx="10707916" cy="5734878"/>
          </a:xfrm>
        </p:spPr>
        <p:txBody>
          <a:bodyPr>
            <a:normAutofit lnSpcReduction="10000"/>
          </a:bodyPr>
          <a:lstStyle/>
          <a:p>
            <a:pPr algn="just"/>
            <a:endParaRPr lang="fr-BE" altLang="fr-FR" sz="2400" dirty="0">
              <a:cs typeface="Arial" panose="020B0604020202020204" pitchFamily="34" charset="0"/>
            </a:endParaRPr>
          </a:p>
          <a:p>
            <a:pPr algn="just"/>
            <a:endParaRPr lang="fr-BE" altLang="fr-FR" sz="2400" dirty="0">
              <a:cs typeface="Arial" panose="020B0604020202020204" pitchFamily="34" charset="0"/>
            </a:endParaRPr>
          </a:p>
          <a:p>
            <a:pPr algn="just"/>
            <a:r>
              <a:rPr lang="fr-BE" altLang="fr-FR" sz="2400" b="1" dirty="0">
                <a:cs typeface="Arial" panose="020B0604020202020204" pitchFamily="34" charset="0"/>
              </a:rPr>
              <a:t>Colonisation</a:t>
            </a:r>
            <a:r>
              <a:rPr lang="fr-BE" altLang="fr-FR" sz="2400" dirty="0">
                <a:cs typeface="Arial" panose="020B0604020202020204" pitchFamily="34" charset="0"/>
              </a:rPr>
              <a:t> = </a:t>
            </a:r>
            <a:r>
              <a:rPr lang="fr-BE" sz="2400" dirty="0"/>
              <a:t>l’extension de la souveraineté d’un État sur des territoires situés en dehors de ses frontières (nationales) et le peuplement de ces territoires par des colons</a:t>
            </a:r>
            <a:endParaRPr lang="fr-BE" altLang="fr-FR" sz="2400" dirty="0">
              <a:cs typeface="Arial" panose="020B0604020202020204" pitchFamily="34" charset="0"/>
            </a:endParaRPr>
          </a:p>
          <a:p>
            <a:pPr lvl="1" algn="just"/>
            <a:r>
              <a:rPr lang="fr-BE" altLang="fr-FR" sz="2400" dirty="0">
                <a:cs typeface="Arial" panose="020B0604020202020204" pitchFamily="34" charset="0"/>
              </a:rPr>
              <a:t>Première séquence de colonisations (XV</a:t>
            </a:r>
            <a:r>
              <a:rPr lang="fr-BE" altLang="fr-FR" sz="2400" baseline="30000" dirty="0">
                <a:cs typeface="Arial" panose="020B0604020202020204" pitchFamily="34" charset="0"/>
              </a:rPr>
              <a:t>e</a:t>
            </a:r>
            <a:r>
              <a:rPr lang="fr-BE" altLang="fr-FR" sz="2400" dirty="0">
                <a:cs typeface="Arial" panose="020B0604020202020204" pitchFamily="34" charset="0"/>
              </a:rPr>
              <a:t>-début XIX</a:t>
            </a:r>
            <a:r>
              <a:rPr lang="fr-BE" altLang="fr-FR" sz="2400" baseline="30000" dirty="0">
                <a:cs typeface="Arial" panose="020B0604020202020204" pitchFamily="34" charset="0"/>
              </a:rPr>
              <a:t>e</a:t>
            </a:r>
            <a:r>
              <a:rPr lang="fr-BE" altLang="fr-FR" sz="2400" dirty="0">
                <a:cs typeface="Arial" panose="020B0604020202020204" pitchFamily="34" charset="0"/>
              </a:rPr>
              <a:t> siècle)</a:t>
            </a:r>
          </a:p>
          <a:p>
            <a:pPr lvl="1" algn="just"/>
            <a:r>
              <a:rPr lang="fr-BE" altLang="fr-FR" sz="2400" dirty="0">
                <a:cs typeface="Arial" panose="020B0604020202020204" pitchFamily="34" charset="0"/>
              </a:rPr>
              <a:t>Seconde séquence de colonisations (XIX</a:t>
            </a:r>
            <a:r>
              <a:rPr lang="fr-BE" altLang="fr-FR" sz="2400" baseline="30000" dirty="0">
                <a:cs typeface="Arial" panose="020B0604020202020204" pitchFamily="34" charset="0"/>
              </a:rPr>
              <a:t>e</a:t>
            </a:r>
            <a:r>
              <a:rPr lang="fr-BE" altLang="fr-FR" sz="2400" dirty="0">
                <a:cs typeface="Arial" panose="020B0604020202020204" pitchFamily="34" charset="0"/>
              </a:rPr>
              <a:t>-XX</a:t>
            </a:r>
            <a:r>
              <a:rPr lang="fr-BE" altLang="fr-FR" sz="2400" baseline="30000" dirty="0">
                <a:cs typeface="Arial" panose="020B0604020202020204" pitchFamily="34" charset="0"/>
              </a:rPr>
              <a:t>e</a:t>
            </a:r>
            <a:r>
              <a:rPr lang="fr-BE" altLang="fr-FR" sz="2400" dirty="0">
                <a:cs typeface="Arial" panose="020B0604020202020204" pitchFamily="34" charset="0"/>
              </a:rPr>
              <a:t> siècles)</a:t>
            </a:r>
          </a:p>
          <a:p>
            <a:pPr algn="just"/>
            <a:r>
              <a:rPr lang="fr-BE" sz="2400" b="1" dirty="0">
                <a:ea typeface="Times New Roman" panose="02020603050405020304" pitchFamily="18" charset="0"/>
              </a:rPr>
              <a:t>Colonialisme</a:t>
            </a:r>
            <a:r>
              <a:rPr lang="fr-BE" sz="2400" dirty="0">
                <a:ea typeface="Times New Roman" panose="02020603050405020304" pitchFamily="18" charset="0"/>
              </a:rPr>
              <a:t> = idéologie prônant et justifiant l’exploitation par une puissance politique de territoires non intégrés à son espace (national) et considérés comme sous-développés (économiquement, technologiquement mais également culturellement)</a:t>
            </a:r>
            <a:endParaRPr lang="fr-BE" altLang="fr-FR" sz="1500" dirty="0">
              <a:cs typeface="Arial" panose="020B0604020202020204" pitchFamily="34" charset="0"/>
            </a:endParaRPr>
          </a:p>
          <a:p>
            <a:pPr marL="0" indent="0" algn="just">
              <a:buNone/>
            </a:pPr>
            <a:endParaRPr lang="fr-BE" sz="1500" dirty="0"/>
          </a:p>
          <a:p>
            <a:pPr marL="0" indent="0" algn="just">
              <a:buNone/>
            </a:pPr>
            <a:r>
              <a:rPr lang="fr-BE" sz="1600" dirty="0"/>
              <a:t>Sources : Claude </a:t>
            </a:r>
            <a:r>
              <a:rPr lang="fr-BE" sz="1600" dirty="0" err="1"/>
              <a:t>Liauzu</a:t>
            </a:r>
            <a:r>
              <a:rPr lang="fr-BE" sz="1600" dirty="0"/>
              <a:t> (éd.), </a:t>
            </a:r>
            <a:r>
              <a:rPr lang="fr-BE" sz="1600" i="1" dirty="0"/>
              <a:t>Dictionnaire de la colonisation française</a:t>
            </a:r>
            <a:r>
              <a:rPr lang="fr-BE" sz="1600" dirty="0"/>
              <a:t>, Paris, Larousse, 2007 ; Jürgen </a:t>
            </a:r>
            <a:r>
              <a:rPr lang="fr-BE" sz="1600" dirty="0" err="1"/>
              <a:t>Osterammel</a:t>
            </a:r>
            <a:r>
              <a:rPr lang="fr-BE" sz="1600" dirty="0"/>
              <a:t>, « ’Colonialisme’ et ‘Empires coloniaux’ », in </a:t>
            </a:r>
            <a:r>
              <a:rPr lang="fr-BE" sz="1600" i="1" dirty="0"/>
              <a:t>Labyrinthe</a:t>
            </a:r>
            <a:r>
              <a:rPr lang="fr-BE" sz="1600" dirty="0"/>
              <a:t>, n° 35, août 2010, p. 57‑68 ; Cécile Van den </a:t>
            </a:r>
            <a:r>
              <a:rPr lang="fr-BE" sz="1600" dirty="0" err="1"/>
              <a:t>Avenne</a:t>
            </a:r>
            <a:r>
              <a:rPr lang="fr-BE" sz="1600" dirty="0"/>
              <a:t>, « Colonialisme », in Josiane </a:t>
            </a:r>
            <a:r>
              <a:rPr lang="fr-BE" sz="1600" cap="small" dirty="0" err="1"/>
              <a:t>Boutet</a:t>
            </a:r>
            <a:r>
              <a:rPr lang="fr-BE" sz="1600" dirty="0"/>
              <a:t> et James </a:t>
            </a:r>
            <a:r>
              <a:rPr lang="fr-BE" sz="1600" cap="small" dirty="0"/>
              <a:t>Costa</a:t>
            </a:r>
            <a:r>
              <a:rPr lang="fr-BE" sz="1600" dirty="0"/>
              <a:t> (éd.), </a:t>
            </a:r>
            <a:r>
              <a:rPr lang="fr-BE" sz="1600" i="1" dirty="0"/>
              <a:t>Dictionnaire de la sociolinguistique</a:t>
            </a:r>
            <a:r>
              <a:rPr lang="fr-BE" sz="1600" dirty="0"/>
              <a:t>, Paris, Éditions de la Maison des sciences de l’homme, 2021, p. 47-50.</a:t>
            </a:r>
            <a:endParaRPr lang="fr-BE" altLang="fr-FR" sz="1600" dirty="0">
              <a:cs typeface="Arial" panose="020B0604020202020204" pitchFamily="34" charset="0"/>
            </a:endParaRPr>
          </a:p>
          <a:p>
            <a:pPr marL="0" indent="0" algn="just">
              <a:buNone/>
            </a:pPr>
            <a:endParaRPr lang="fr-BE" sz="1600" cap="small" dirty="0"/>
          </a:p>
          <a:p>
            <a:pPr marL="0" indent="0" algn="just">
              <a:buNone/>
            </a:pPr>
            <a:endParaRPr lang="fr-BE" sz="1600" cap="small" dirty="0"/>
          </a:p>
        </p:txBody>
      </p:sp>
      <p:sp>
        <p:nvSpPr>
          <p:cNvPr id="23" name="ZoneTexte 22">
            <a:extLst>
              <a:ext uri="{FF2B5EF4-FFF2-40B4-BE49-F238E27FC236}">
                <a16:creationId xmlns:a16="http://schemas.microsoft.com/office/drawing/2014/main" id="{020EAFC2-45B9-864A-B53B-0308BE2E37D7}"/>
              </a:ext>
            </a:extLst>
          </p:cNvPr>
          <p:cNvSpPr txBox="1"/>
          <p:nvPr/>
        </p:nvSpPr>
        <p:spPr>
          <a:xfrm>
            <a:off x="900348" y="880442"/>
            <a:ext cx="5365571" cy="584775"/>
          </a:xfrm>
          <a:prstGeom prst="rect">
            <a:avLst/>
          </a:prstGeom>
          <a:noFill/>
        </p:spPr>
        <p:txBody>
          <a:bodyPr wrap="none" rtlCol="0">
            <a:spAutoFit/>
          </a:bodyPr>
          <a:lstStyle/>
          <a:p>
            <a:r>
              <a:rPr lang="fr-FR" sz="3200" dirty="0"/>
              <a:t>1. Colonisation/Colonialisme</a:t>
            </a:r>
          </a:p>
        </p:txBody>
      </p:sp>
      <p:sp>
        <p:nvSpPr>
          <p:cNvPr id="5" name="ZoneTexte 4">
            <a:extLst>
              <a:ext uri="{FF2B5EF4-FFF2-40B4-BE49-F238E27FC236}">
                <a16:creationId xmlns:a16="http://schemas.microsoft.com/office/drawing/2014/main" id="{C4D29BD4-07CC-D644-AC70-D3EBDFB66A3D}"/>
              </a:ext>
            </a:extLst>
          </p:cNvPr>
          <p:cNvSpPr txBox="1"/>
          <p:nvPr/>
        </p:nvSpPr>
        <p:spPr>
          <a:xfrm>
            <a:off x="4890715" y="6488668"/>
            <a:ext cx="7301285" cy="369332"/>
          </a:xfrm>
          <a:prstGeom prst="rect">
            <a:avLst/>
          </a:prstGeom>
          <a:noFill/>
        </p:spPr>
        <p:txBody>
          <a:bodyPr wrap="square" rtlCol="0">
            <a:spAutoFit/>
          </a:bodyPr>
          <a:lstStyle/>
          <a:p>
            <a:pPr algn="r"/>
            <a:r>
              <a:rPr lang="fr-FR" dirty="0"/>
              <a:t>Commission participative « passé colonial », Etterbeek, le 9 février 2022</a:t>
            </a:r>
          </a:p>
        </p:txBody>
      </p:sp>
    </p:spTree>
    <p:extLst>
      <p:ext uri="{BB962C8B-B14F-4D97-AF65-F5344CB8AC3E}">
        <p14:creationId xmlns:p14="http://schemas.microsoft.com/office/powerpoint/2010/main" val="1845616716"/>
      </p:ext>
    </p:extLst>
  </p:cSld>
  <p:clrMapOvr>
    <a:masterClrMapping/>
  </p:clrMapOvr>
</p:sld>
</file>

<file path=ppt/theme/theme1.xml><?xml version="1.0" encoding="utf-8"?>
<a:theme xmlns:a="http://schemas.openxmlformats.org/drawingml/2006/main" name="Rognage">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TM10001105[[fn=Cadrage]]</Template>
  <TotalTime>279</TotalTime>
  <Words>2826</Words>
  <Application>Microsoft Macintosh PowerPoint</Application>
  <PresentationFormat>Grand écran</PresentationFormat>
  <Paragraphs>282</Paragraphs>
  <Slides>32</Slides>
  <Notes>15</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32</vt:i4>
      </vt:variant>
    </vt:vector>
  </HeadingPairs>
  <TitlesOfParts>
    <vt:vector size="35" baseType="lpstr">
      <vt:lpstr>Calibri</vt:lpstr>
      <vt:lpstr>Franklin Gothic Book</vt:lpstr>
      <vt:lpstr>Rognage</vt:lpstr>
      <vt:lpstr>Le passé colonial dans l’espace public à Etterbeek Contextes, méthodes et définitions</vt:lpstr>
      <vt:lpstr>Colonisation et espace public en 2022 Contexte et glossaire (dé-)colonial</vt:lpstr>
      <vt:lpstr>Contexte</vt:lpstr>
      <vt:lpstr>Contexte</vt:lpstr>
      <vt:lpstr>Contexte</vt:lpstr>
      <vt:lpstr>Contexte</vt:lpstr>
      <vt:lpstr>Contexte</vt:lpstr>
      <vt:lpstr>Contexte</vt:lpstr>
      <vt:lpstr>Glossaire</vt:lpstr>
      <vt:lpstr>Glossaire</vt:lpstr>
      <vt:lpstr>Glossaire</vt:lpstr>
      <vt:lpstr>Les universités belges et leur gestion du passé colonial.</vt:lpstr>
      <vt:lpstr>Glossaire</vt:lpstr>
      <vt:lpstr>Etterbeek  Les noms de rues,  un livre d’histoire à ciel ouvert?</vt:lpstr>
      <vt:lpstr>Les noms de rues De quoi parle-t-on? </vt:lpstr>
      <vt:lpstr>A quoi servent les noms de rues?</vt:lpstr>
      <vt:lpstr>La charge symbolique</vt:lpstr>
      <vt:lpstr>Renforcer le dispositif symbolique</vt:lpstr>
      <vt:lpstr>Etudier les noms de rues:  comment et pourquoi?</vt:lpstr>
      <vt:lpstr>Quelles dénominations?</vt:lpstr>
      <vt:lpstr>Quelle procédure?</vt:lpstr>
      <vt:lpstr>Les pouvoirs locaux,  seuls maîtres à bord?</vt:lpstr>
      <vt:lpstr>Quelles recommandations?</vt:lpstr>
      <vt:lpstr>Quelle mémoire?</vt:lpstr>
      <vt:lpstr>Strates historiques dans  l’espace public bruxellois</vt:lpstr>
      <vt:lpstr>« Empreintes » coloniales</vt:lpstr>
      <vt:lpstr>Vers un espace public renouvelé? </vt:lpstr>
      <vt:lpstr>L’absence</vt:lpstr>
      <vt:lpstr>Réflexions pour un débat</vt:lpstr>
      <vt:lpstr>Sources </vt:lpstr>
      <vt:lpstr>Bibliographie </vt:lpstr>
      <vt:lpstr>Merci pour votre attention ! Des questions ? Des suggestions?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Contexte</dc:title>
  <dc:creator>Anne-Sophie Gijs</dc:creator>
  <cp:lastModifiedBy>Romain Landmeters</cp:lastModifiedBy>
  <cp:revision>36</cp:revision>
  <cp:lastPrinted>2022-02-09T11:43:33Z</cp:lastPrinted>
  <dcterms:created xsi:type="dcterms:W3CDTF">2021-12-01T15:25:43Z</dcterms:created>
  <dcterms:modified xsi:type="dcterms:W3CDTF">2022-02-09T16:14:13Z</dcterms:modified>
</cp:coreProperties>
</file>