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3" r:id="rId3"/>
    <p:sldId id="257" r:id="rId4"/>
    <p:sldId id="262" r:id="rId5"/>
    <p:sldId id="260" r:id="rId6"/>
    <p:sldId id="273" r:id="rId7"/>
    <p:sldId id="269" r:id="rId8"/>
    <p:sldId id="272" r:id="rId9"/>
    <p:sldId id="270" r:id="rId10"/>
    <p:sldId id="274" r:id="rId11"/>
    <p:sldId id="264" r:id="rId12"/>
    <p:sldId id="267" r:id="rId13"/>
    <p:sldId id="266" r:id="rId14"/>
    <p:sldId id="268" r:id="rId15"/>
    <p:sldId id="265" r:id="rId1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C457000-7381-7C4F-867E-5B027DBDEF32}" v="31" dt="2025-01-25T09:47:55.53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0721"/>
    <p:restoredTop sz="94621"/>
  </p:normalViewPr>
  <p:slideViewPr>
    <p:cSldViewPr snapToGrid="0">
      <p:cViewPr varScale="1">
        <p:scale>
          <a:sx n="101" d="100"/>
          <a:sy n="101" d="100"/>
        </p:scale>
        <p:origin x="224" y="5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A59B471-0BF8-5D19-DA6A-33916B73284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F8402234-98DB-CF51-F385-FA688AFC94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CC2F800-7DB7-1002-3AF7-20A5D4F875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7173E-19C6-024D-A07D-7EE13ECA2ABC}" type="datetimeFigureOut">
              <a:rPr lang="en-US" smtClean="0"/>
              <a:t>7/9/25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C190069-DCF3-F36F-D1A3-E849084E5B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FB72D4C-1008-6C75-A30D-7BB237E675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A7A61-4453-A449-918F-EB1457206AC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6524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9B25329-B06A-3E05-1FB8-6C5A8C0002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169E912-FE7A-7B85-C3ED-8C82AC1C4C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ED48FFF-6B37-BF6B-898C-8D673EC082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7173E-19C6-024D-A07D-7EE13ECA2ABC}" type="datetimeFigureOut">
              <a:rPr lang="en-US" smtClean="0"/>
              <a:t>7/9/25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CC01CB5-718C-D9C0-A745-F52BF3CF77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272047B-40F7-20F6-DC64-25F49CA66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A7A61-4453-A449-918F-EB1457206AC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4269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9DB4CAE8-1411-BAF1-8828-9A3598FF7E4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7BB80C4-8BDA-03B8-40A1-BB5FE37E5F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ECD8001-7CE4-D2CC-759A-7F83331416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7173E-19C6-024D-A07D-7EE13ECA2ABC}" type="datetimeFigureOut">
              <a:rPr lang="en-US" smtClean="0"/>
              <a:t>7/9/25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F7B84E1-A4AC-63D9-887A-6900BAC55B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95CA2DC-E1B5-B813-F1C1-3C640F0984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A7A61-4453-A449-918F-EB1457206AC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0212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28F190-B1E4-2C57-63E6-0637F52145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0409A7B-B541-80A7-C289-4C725A38E4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F3BBC1C-9603-B78F-E365-186938426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7173E-19C6-024D-A07D-7EE13ECA2ABC}" type="datetimeFigureOut">
              <a:rPr lang="en-US" smtClean="0"/>
              <a:t>7/9/25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4734D42-F42A-985B-1FD5-AE9E4B588B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3B2A306-6554-18B4-DDD9-EB7E47E36B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A7A61-4453-A449-918F-EB1457206AC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941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4F492E-1D43-4133-D613-4D527E7376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9322D55-E978-6E40-B2C4-58E46E7809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313F93D-7D11-CE87-6168-C206291772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7173E-19C6-024D-A07D-7EE13ECA2ABC}" type="datetimeFigureOut">
              <a:rPr lang="en-US" smtClean="0"/>
              <a:t>7/9/25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29EC45A-FC47-087A-396E-73F99DDE83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56D782A-F827-6994-0115-0E993C0E6F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A7A61-4453-A449-918F-EB1457206AC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2613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89299B6-5DE0-6222-6667-F21F26AE5E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59E432-8F50-26EA-D505-2BF695B8638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B96DE3B-38E3-37C7-679C-54B209F968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83080CF-8763-5438-11B0-E2617B44B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7173E-19C6-024D-A07D-7EE13ECA2ABC}" type="datetimeFigureOut">
              <a:rPr lang="en-US" smtClean="0"/>
              <a:t>7/9/25</a:t>
            </a:fld>
            <a:endParaRPr lang="en-US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15A8773-AFE8-98A4-AAAD-484B1556A4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8772C0F-80E4-C846-5906-AEF264DA08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A7A61-4453-A449-918F-EB1457206AC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925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D51E51E-F05F-07C0-DBCD-19FC09ACC1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272B131-6C84-BC78-4C60-ED3046E12C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2BCC48D-66BF-02BF-91AF-2BEC42B87C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28F89643-7734-1036-FD83-444AA3A734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979FAD3-68A8-B2C9-C4F2-F60CE537F7D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552894B4-DA24-C456-9501-604F9CC2A9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7173E-19C6-024D-A07D-7EE13ECA2ABC}" type="datetimeFigureOut">
              <a:rPr lang="en-US" smtClean="0"/>
              <a:t>7/9/25</a:t>
            </a:fld>
            <a:endParaRPr lang="en-US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33A1BC7E-56B2-8157-A446-E2EBF6088C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16EC8A1-2006-AB2B-E0FC-95C170BC6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A7A61-4453-A449-918F-EB1457206AC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089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0190E88-166B-8C3D-6677-F8186BF6F3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F2C37B0-3B5D-C377-20A1-D936BDD2A7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7173E-19C6-024D-A07D-7EE13ECA2ABC}" type="datetimeFigureOut">
              <a:rPr lang="en-US" smtClean="0"/>
              <a:t>7/9/25</a:t>
            </a:fld>
            <a:endParaRPr lang="en-US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27FB9AB-2EC5-BE61-2229-D5C1377FBE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B0D53AA-4B7A-1E03-37A2-E19D4F752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A7A61-4453-A449-918F-EB1457206AC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820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AD0D3982-27B6-EF4F-1A3C-734518E98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7173E-19C6-024D-A07D-7EE13ECA2ABC}" type="datetimeFigureOut">
              <a:rPr lang="en-US" smtClean="0"/>
              <a:t>7/9/25</a:t>
            </a:fld>
            <a:endParaRPr lang="en-US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88D5E800-CF72-F82A-346B-6F1355FE5C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656E550-10BA-FB25-75B9-1E352A34A7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A7A61-4453-A449-918F-EB1457206AC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3120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E0CE905-75F3-79DD-D2EA-8253E9C822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0C76A10-ED1E-DF1C-4F89-CEAEE41A79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39C6F20-78AE-1038-96F9-B96470F07B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0B29063-DFEF-7AAC-E6C9-4D0EC4466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7173E-19C6-024D-A07D-7EE13ECA2ABC}" type="datetimeFigureOut">
              <a:rPr lang="en-US" smtClean="0"/>
              <a:t>7/9/25</a:t>
            </a:fld>
            <a:endParaRPr lang="en-US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3D4A594-48EF-02F0-2BB9-AF37ED09C0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05E28F2-A08F-FA44-916E-2A66DB4DA6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A7A61-4453-A449-918F-EB1457206AC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999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3500342-4FBF-14BB-F1F4-6A179B0636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04685670-DBBC-88C9-9B17-AA5F1EBCB6A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B77C359-10B1-8449-A396-2BDA3368AC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3817FBC-3809-0F14-20AC-5574DCF699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7173E-19C6-024D-A07D-7EE13ECA2ABC}" type="datetimeFigureOut">
              <a:rPr lang="en-US" smtClean="0"/>
              <a:t>7/9/25</a:t>
            </a:fld>
            <a:endParaRPr lang="en-US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2E1247E-91EB-B3D0-328F-9524BC6590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224B6E1-FE16-B7EE-80A1-49C048AA72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A7A61-4453-A449-918F-EB1457206AC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47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B3CFE5E4-0F04-046A-C9D9-4D03197F56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A0E6824-3558-E9D7-7E09-721DC243FF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D0AC495-026A-DFD4-E8FD-35285D2441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E67173E-19C6-024D-A07D-7EE13ECA2ABC}" type="datetimeFigureOut">
              <a:rPr lang="en-US" smtClean="0"/>
              <a:t>7/9/25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DA795BC-0F94-6DE9-19BD-6C32D85045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DF4E16E-2C69-A148-1B18-77C6381D5D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9AA7A61-4453-A449-918F-EB1457206AC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596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vimeo.com/manage/videos/939566100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61C22D4-C14B-4B5A-CC20-B8F74E1654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133599"/>
          </a:xfrm>
        </p:spPr>
        <p:txBody>
          <a:bodyPr/>
          <a:lstStyle/>
          <a:p>
            <a:r>
              <a:rPr lang="en-US" dirty="0"/>
              <a:t>Welcome &amp; Wonder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D8350D7-9E6E-F366-BC69-E82EFCBE5F7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3900" dirty="0"/>
              <a:t>The Sponge Manifesto</a:t>
            </a:r>
          </a:p>
          <a:p>
            <a:r>
              <a:rPr lang="en-US" dirty="0"/>
              <a:t>Sophie Thunus &amp; Maya </a:t>
            </a:r>
            <a:r>
              <a:rPr lang="en-US" dirty="0" err="1"/>
              <a:t>Duverdier</a:t>
            </a:r>
            <a:endParaRPr lang="en-US"/>
          </a:p>
          <a:p>
            <a:r>
              <a:rPr lang="en-US"/>
              <a:t>January 2025</a:t>
            </a:r>
          </a:p>
          <a:p>
            <a:r>
              <a:rPr lang="en-US"/>
              <a:t>Care, Aesthetics and Repair</a:t>
            </a:r>
          </a:p>
          <a:p>
            <a:r>
              <a:rPr lang="en-US"/>
              <a:t>CERC, Care Ethics Research Consortium, Utrecht</a:t>
            </a:r>
          </a:p>
        </p:txBody>
      </p:sp>
    </p:spTree>
    <p:extLst>
      <p:ext uri="{BB962C8B-B14F-4D97-AF65-F5344CB8AC3E}">
        <p14:creationId xmlns:p14="http://schemas.microsoft.com/office/powerpoint/2010/main" val="24393404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4C5D967-6AF0-EBC2-947C-B5FD78AF8E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Slide Background">
            <a:extLst>
              <a:ext uri="{FF2B5EF4-FFF2-40B4-BE49-F238E27FC236}">
                <a16:creationId xmlns:a16="http://schemas.microsoft.com/office/drawing/2014/main" id="{9F7D5CDA-D291-4307-BF55-1381FED296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6C4A436B-A12C-CBD7-B41B-79C3745813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00" y="762001"/>
            <a:ext cx="5334197" cy="1708242"/>
          </a:xfrm>
        </p:spPr>
        <p:txBody>
          <a:bodyPr anchor="ctr">
            <a:normAutofit/>
          </a:bodyPr>
          <a:lstStyle/>
          <a:p>
            <a:r>
              <a:rPr lang="en-US" sz="3600" dirty="0"/>
              <a:t>caretaker:</a:t>
            </a:r>
            <a:r>
              <a:rPr lang="en-US" sz="3600" i="0" u="none" strike="noStrike" dirty="0">
                <a:effectLst/>
              </a:rPr>
              <a:t> challenging the organization of the social world</a:t>
            </a:r>
            <a:endParaRPr lang="en-US" sz="3700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B14D933-71E7-242C-515B-C5A2ABFA7C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800" y="2470244"/>
            <a:ext cx="5334197" cy="3769835"/>
          </a:xfrm>
        </p:spPr>
        <p:txBody>
          <a:bodyPr anchor="ctr">
            <a:normAutofit/>
          </a:bodyPr>
          <a:lstStyle/>
          <a:p>
            <a:pPr marL="0" indent="0" rtl="0">
              <a:buNone/>
            </a:pPr>
            <a:endParaRPr lang="fr-BE" sz="1900" b="1" i="0" u="none" strike="noStrike" dirty="0">
              <a:effectLst/>
            </a:endParaRPr>
          </a:p>
          <a:p>
            <a:r>
              <a:rPr lang="en-US" sz="2000" i="0" u="none" strike="noStrike" dirty="0">
                <a:effectLst/>
              </a:rPr>
              <a:t>the</a:t>
            </a:r>
            <a:r>
              <a:rPr lang="en-US" sz="2000" b="1" i="0" u="none" strike="noStrike" dirty="0">
                <a:effectLst/>
              </a:rPr>
              <a:t> frame </a:t>
            </a:r>
            <a:r>
              <a:rPr lang="en-US" sz="2000" b="1" dirty="0"/>
              <a:t>of</a:t>
            </a:r>
            <a:r>
              <a:rPr lang="en-US" sz="2000" b="1" i="0" u="none" strike="noStrike" dirty="0">
                <a:effectLst/>
              </a:rPr>
              <a:t> the camera </a:t>
            </a:r>
            <a:r>
              <a:rPr lang="en-US" sz="2000" b="0" i="0" u="none" strike="noStrike" dirty="0">
                <a:effectLst/>
              </a:rPr>
              <a:t>create</a:t>
            </a:r>
            <a:r>
              <a:rPr lang="en-US" sz="2000" dirty="0"/>
              <a:t>s a </a:t>
            </a:r>
            <a:r>
              <a:rPr lang="en-US" sz="2000" b="1" dirty="0"/>
              <a:t>space time </a:t>
            </a:r>
            <a:r>
              <a:rPr lang="en-US" sz="2000" dirty="0"/>
              <a:t>for members to express themselves and make their voice heard</a:t>
            </a:r>
          </a:p>
          <a:p>
            <a:r>
              <a:rPr lang="en-US" sz="2000" b="0" i="0" u="none" strike="noStrike" dirty="0">
                <a:effectLst/>
              </a:rPr>
              <a:t>at the group level, we see that people listen to each other attentively and respectfully, which reveal the </a:t>
            </a:r>
            <a:r>
              <a:rPr lang="en-US" sz="2000" b="1" i="0" u="none" strike="noStrike" dirty="0">
                <a:effectLst/>
              </a:rPr>
              <a:t>shared dimension of speech</a:t>
            </a:r>
            <a:endParaRPr lang="en-US" sz="2000" dirty="0"/>
          </a:p>
          <a:p>
            <a:r>
              <a:rPr lang="en-US" sz="2000" b="0" i="0" u="none" strike="noStrike" dirty="0">
                <a:effectLst/>
              </a:rPr>
              <a:t>a </a:t>
            </a:r>
            <a:r>
              <a:rPr lang="en-US" sz="2000" b="1" i="0" u="none" strike="noStrike" dirty="0">
                <a:effectLst/>
              </a:rPr>
              <a:t>collective thought</a:t>
            </a:r>
            <a:r>
              <a:rPr lang="en-US" sz="2000" b="0" i="0" u="none" strike="noStrike" dirty="0">
                <a:effectLst/>
              </a:rPr>
              <a:t> </a:t>
            </a:r>
            <a:r>
              <a:rPr lang="en-US" sz="2000" dirty="0"/>
              <a:t>develops </a:t>
            </a:r>
            <a:r>
              <a:rPr lang="en-US" sz="2000" b="0" i="0" u="none" strike="noStrike" dirty="0">
                <a:effectLst/>
              </a:rPr>
              <a:t>as the exchanges unfold</a:t>
            </a:r>
            <a:r>
              <a:rPr lang="en-US" sz="2000" dirty="0"/>
              <a:t>: </a:t>
            </a:r>
            <a:r>
              <a:rPr lang="en-US" sz="2000" b="0" i="0" u="none" strike="noStrike" dirty="0">
                <a:effectLst/>
              </a:rPr>
              <a:t>a talking stick, an invisible torch, is being passed between people</a:t>
            </a:r>
          </a:p>
          <a:p>
            <a:pPr marL="0" indent="0">
              <a:buNone/>
            </a:pPr>
            <a:endParaRPr lang="en-US" sz="1900" dirty="0"/>
          </a:p>
        </p:txBody>
      </p:sp>
      <p:pic>
        <p:nvPicPr>
          <p:cNvPr id="5" name="Image 4" descr="Une image contenant personne, Visage humain, habits, intérieur&#10;&#10;Description générée automatiquement">
            <a:extLst>
              <a:ext uri="{FF2B5EF4-FFF2-40B4-BE49-F238E27FC236}">
                <a16:creationId xmlns:a16="http://schemas.microsoft.com/office/drawing/2014/main" id="{5B2321A5-768F-DF24-B236-75AE1439308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57797" y="-10886"/>
            <a:ext cx="5334204" cy="6868886"/>
          </a:xfrm>
          <a:prstGeom prst="rect">
            <a:avLst/>
          </a:prstGeom>
          <a:effectLst>
            <a:outerShdw blurRad="127000" dist="50800" dir="10800000" sx="99000" sy="99000" algn="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7722873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D1D34770-47A8-402C-AF23-2B653F2D88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1DA6BC4-E8F3-ABF2-6AD8-090068C592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6679" y="723898"/>
            <a:ext cx="6002110" cy="1495425"/>
          </a:xfrm>
        </p:spPr>
        <p:txBody>
          <a:bodyPr>
            <a:normAutofit/>
          </a:bodyPr>
          <a:lstStyle/>
          <a:p>
            <a:r>
              <a:rPr lang="en-US" sz="4000"/>
              <a:t>process – towards the Sponge Manifesto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8835865-F4AB-C191-01FA-1CED9F4090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6680" y="2405067"/>
            <a:ext cx="6002110" cy="3729034"/>
          </a:xfrm>
        </p:spPr>
        <p:txBody>
          <a:bodyPr>
            <a:normAutofit/>
          </a:bodyPr>
          <a:lstStyle/>
          <a:p>
            <a:pPr rtl="0"/>
            <a:endParaRPr lang="en-US" sz="1900" b="0" i="0" u="none" strike="noStrike">
              <a:effectLst/>
            </a:endParaRPr>
          </a:p>
          <a:p>
            <a:pPr rtl="0"/>
            <a:r>
              <a:rPr lang="en-US" sz="1900"/>
              <a:t>w</a:t>
            </a:r>
            <a:r>
              <a:rPr lang="en-US" sz="1900" b="0" i="0" u="none" strike="noStrike">
                <a:effectLst/>
              </a:rPr>
              <a:t>hen we began to reflect on the process underlying the research-creation project, </a:t>
            </a:r>
            <a:r>
              <a:rPr lang="en-US" sz="1900" b="1" i="0" u="none" strike="noStrike">
                <a:effectLst/>
              </a:rPr>
              <a:t>we came up with key moments and characteristics that were systematically related to places for connection</a:t>
            </a:r>
            <a:r>
              <a:rPr lang="en-US" sz="1900"/>
              <a:t>: </a:t>
            </a:r>
            <a:endParaRPr lang="en-US" sz="1900" b="0" i="0" u="none" strike="noStrike">
              <a:effectLst/>
            </a:endParaRPr>
          </a:p>
          <a:p>
            <a:pPr lvl="1"/>
            <a:r>
              <a:rPr lang="en-US" sz="1900" b="0" i="0" u="none" strike="noStrike">
                <a:effectLst/>
              </a:rPr>
              <a:t>our project had, almost unwittingly, absorbed the human and organizational dynamics specific to the places/ the places had transcended our disciplinary </a:t>
            </a:r>
            <a:r>
              <a:rPr lang="en-US" sz="1900"/>
              <a:t>norms</a:t>
            </a:r>
          </a:p>
          <a:p>
            <a:pPr rtl="0"/>
            <a:r>
              <a:rPr lang="en-US" sz="1900" b="0" i="0" u="none" strike="noStrike">
                <a:effectLst/>
              </a:rPr>
              <a:t>some of the key moments </a:t>
            </a:r>
            <a:r>
              <a:rPr lang="en-US" sz="1900"/>
              <a:t>at</a:t>
            </a:r>
            <a:r>
              <a:rPr lang="en-US" sz="1900" b="0" i="0" u="none" strike="noStrike">
                <a:effectLst/>
              </a:rPr>
              <a:t> which the places insinuated </a:t>
            </a:r>
            <a:r>
              <a:rPr lang="en-US" sz="1900"/>
              <a:t>themselves </a:t>
            </a:r>
            <a:r>
              <a:rPr lang="en-US" sz="1900" b="0" i="0" u="none" strike="noStrike">
                <a:effectLst/>
              </a:rPr>
              <a:t>into our practices, breathing new life into them. </a:t>
            </a:r>
          </a:p>
        </p:txBody>
      </p:sp>
      <p:pic>
        <p:nvPicPr>
          <p:cNvPr id="4" name="Image 3" descr="Une image contenant Dessin d’enfant, dessin, écriture manuscrite, art&#10;&#10;Description générée automatiquement">
            <a:extLst>
              <a:ext uri="{FF2B5EF4-FFF2-40B4-BE49-F238E27FC236}">
                <a16:creationId xmlns:a16="http://schemas.microsoft.com/office/drawing/2014/main" id="{6052347E-DA2C-19E4-AA2B-01DAFE0ABA6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032" r="1423"/>
          <a:stretch/>
        </p:blipFill>
        <p:spPr>
          <a:xfrm>
            <a:off x="7199440" y="10"/>
            <a:ext cx="4992560" cy="685799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3649312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56250FE-BFFB-A2BD-A7A0-267E53EB1A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1013" y="3752849"/>
            <a:ext cx="3384405" cy="2452687"/>
          </a:xfrm>
        </p:spPr>
        <p:txBody>
          <a:bodyPr anchor="ctr">
            <a:normAutofit/>
          </a:bodyPr>
          <a:lstStyle/>
          <a:p>
            <a:r>
              <a:rPr lang="en-US" sz="2800"/>
              <a:t>process – example 1</a:t>
            </a:r>
          </a:p>
        </p:txBody>
      </p:sp>
      <p:pic>
        <p:nvPicPr>
          <p:cNvPr id="4" name="Google Shape;244;p12">
            <a:extLst>
              <a:ext uri="{FF2B5EF4-FFF2-40B4-BE49-F238E27FC236}">
                <a16:creationId xmlns:a16="http://schemas.microsoft.com/office/drawing/2014/main" id="{E75F8C42-1E3F-5A68-976A-0A74FA6AB359}"/>
              </a:ext>
            </a:extLst>
          </p:cNvPr>
          <p:cNvPicPr preferRelativeResize="0"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10"/>
            <a:ext cx="12191980" cy="3710603"/>
          </a:xfrm>
          <a:custGeom>
            <a:avLst/>
            <a:gdLst/>
            <a:ahLst/>
            <a:cxnLst/>
            <a:rect l="l" t="t" r="r" b="b"/>
            <a:pathLst>
              <a:path w="12192000" h="3692092">
                <a:moveTo>
                  <a:pt x="0" y="0"/>
                </a:moveTo>
                <a:lnTo>
                  <a:pt x="12192000" y="0"/>
                </a:lnTo>
                <a:lnTo>
                  <a:pt x="12192000" y="3504824"/>
                </a:lnTo>
                <a:lnTo>
                  <a:pt x="12024691" y="3517794"/>
                </a:lnTo>
                <a:cubicBezTo>
                  <a:pt x="8077523" y="3783195"/>
                  <a:pt x="4094678" y="3026959"/>
                  <a:pt x="160485" y="3663863"/>
                </a:cubicBezTo>
                <a:lnTo>
                  <a:pt x="0" y="3692092"/>
                </a:lnTo>
                <a:close/>
              </a:path>
            </a:pathLst>
          </a:custGeom>
          <a:noFill/>
        </p:spPr>
      </p:pic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8655353-438F-1183-6B64-1AA1E06086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23982" y="3752850"/>
            <a:ext cx="7485413" cy="2754630"/>
          </a:xfrm>
        </p:spPr>
        <p:txBody>
          <a:bodyPr anchor="ctr">
            <a:normAutofit/>
          </a:bodyPr>
          <a:lstStyle/>
          <a:p>
            <a:pPr rtl="0"/>
            <a:r>
              <a:rPr lang="en-US" sz="1700" b="1" u="none" strike="noStrike" dirty="0">
                <a:effectLst/>
                <a:latin typeface="Arial" panose="020B0604020202020204" pitchFamily="34" charset="0"/>
              </a:rPr>
              <a:t>what we</a:t>
            </a:r>
            <a:r>
              <a:rPr lang="en-US" sz="1700" b="1" dirty="0">
                <a:latin typeface="Arial" panose="020B0604020202020204" pitchFamily="34" charset="0"/>
              </a:rPr>
              <a:t> expected</a:t>
            </a:r>
            <a:r>
              <a:rPr lang="en-US" sz="1700" dirty="0">
                <a:latin typeface="Arial" panose="020B0604020202020204" pitchFamily="34" charset="0"/>
              </a:rPr>
              <a:t>: </a:t>
            </a:r>
            <a:r>
              <a:rPr lang="en-US" sz="1700" b="0" u="none" strike="noStrike" dirty="0">
                <a:effectLst/>
                <a:latin typeface="Arial" panose="020B0604020202020204" pitchFamily="34" charset="0"/>
              </a:rPr>
              <a:t>a single location to facilitate our “immersion” in the placed and to create a unity of </a:t>
            </a:r>
            <a:r>
              <a:rPr lang="en-US" sz="1700" dirty="0">
                <a:latin typeface="Arial" panose="020B0604020202020204" pitchFamily="34" charset="0"/>
              </a:rPr>
              <a:t>location</a:t>
            </a:r>
            <a:r>
              <a:rPr lang="en-US" sz="1700" b="0" u="none" strike="noStrike" dirty="0">
                <a:effectLst/>
                <a:latin typeface="Arial" panose="020B0604020202020204" pitchFamily="34" charset="0"/>
              </a:rPr>
              <a:t> facilitating the narrative</a:t>
            </a:r>
            <a:endParaRPr lang="en-US" sz="1700" dirty="0"/>
          </a:p>
          <a:p>
            <a:pPr rtl="0"/>
            <a:r>
              <a:rPr lang="en-US" sz="1700" b="1" u="none" strike="noStrike" dirty="0">
                <a:effectLst/>
                <a:latin typeface="Arial" panose="020B0604020202020204" pitchFamily="34" charset="0"/>
              </a:rPr>
              <a:t>what happened</a:t>
            </a:r>
            <a:r>
              <a:rPr lang="en-US" sz="1700" b="0" u="none" strike="noStrike" dirty="0">
                <a:effectLst/>
                <a:latin typeface="Arial" panose="020B0604020202020204" pitchFamily="34" charset="0"/>
              </a:rPr>
              <a:t>: 4 places applied to participate in the project and we </a:t>
            </a:r>
            <a:r>
              <a:rPr lang="en-US" sz="1700" dirty="0">
                <a:latin typeface="Arial" panose="020B0604020202020204" pitchFamily="34" charset="0"/>
              </a:rPr>
              <a:t>ga</a:t>
            </a:r>
            <a:r>
              <a:rPr lang="en-US" sz="1700" b="0" u="none" strike="noStrike" dirty="0">
                <a:effectLst/>
                <a:latin typeface="Arial" panose="020B0604020202020204" pitchFamily="34" charset="0"/>
              </a:rPr>
              <a:t>ve up the unity of location and took the risk of doing the film without central characters </a:t>
            </a:r>
          </a:p>
          <a:p>
            <a:pPr rtl="0">
              <a:spcBef>
                <a:spcPts val="600"/>
              </a:spcBef>
              <a:spcAft>
                <a:spcPts val="1500"/>
              </a:spcAft>
            </a:pPr>
            <a:r>
              <a:rPr lang="en-US" sz="1700" b="0" u="none" strike="noStrike" dirty="0">
                <a:effectLst/>
                <a:latin typeface="Arial" panose="020B0604020202020204" pitchFamily="34" charset="0"/>
              </a:rPr>
              <a:t>the distance we took from these </a:t>
            </a:r>
            <a:r>
              <a:rPr lang="en-US" sz="1700" b="1" u="none" strike="noStrike" dirty="0">
                <a:effectLst/>
                <a:latin typeface="Arial" panose="020B0604020202020204" pitchFamily="34" charset="0"/>
              </a:rPr>
              <a:t>norms</a:t>
            </a:r>
            <a:r>
              <a:rPr lang="en-US" sz="1700" b="0" u="none" strike="noStrike" dirty="0">
                <a:effectLst/>
                <a:latin typeface="Arial" panose="020B0604020202020204" pitchFamily="34" charset="0"/>
              </a:rPr>
              <a:t> (unity of location &amp; central characters) seemed to strengthen the community that was being created through the project and provide the members of the places with greater ease to find their place within it</a:t>
            </a:r>
            <a:endParaRPr lang="en-US" sz="1700" dirty="0"/>
          </a:p>
        </p:txBody>
      </p:sp>
    </p:spTree>
    <p:extLst>
      <p:ext uri="{BB962C8B-B14F-4D97-AF65-F5344CB8AC3E}">
        <p14:creationId xmlns:p14="http://schemas.microsoft.com/office/powerpoint/2010/main" val="39194291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63B3B0E-9C0D-6325-83BD-16A8C0292F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1013" y="3752849"/>
            <a:ext cx="3290887" cy="2452687"/>
          </a:xfrm>
        </p:spPr>
        <p:txBody>
          <a:bodyPr anchor="ctr">
            <a:normAutofit/>
          </a:bodyPr>
          <a:lstStyle/>
          <a:p>
            <a:r>
              <a:rPr lang="en-US" sz="2800" dirty="0"/>
              <a:t>process – example 2</a:t>
            </a:r>
          </a:p>
        </p:txBody>
      </p:sp>
      <p:pic>
        <p:nvPicPr>
          <p:cNvPr id="4" name="Google Shape;196;p8" descr="Une image contenant habits, personne, mur, Visage humain&#10;&#10;Description générée automatiquement">
            <a:extLst>
              <a:ext uri="{FF2B5EF4-FFF2-40B4-BE49-F238E27FC236}">
                <a16:creationId xmlns:a16="http://schemas.microsoft.com/office/drawing/2014/main" id="{C8B4EF98-A903-B1A2-0EF6-CAC40444C0A7}"/>
              </a:ext>
            </a:extLst>
          </p:cNvPr>
          <p:cNvPicPr preferRelativeResize="0"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10"/>
            <a:ext cx="12191980" cy="3710603"/>
          </a:xfrm>
          <a:custGeom>
            <a:avLst/>
            <a:gdLst/>
            <a:ahLst/>
            <a:cxnLst/>
            <a:rect l="l" t="t" r="r" b="b"/>
            <a:pathLst>
              <a:path w="12192000" h="3692092">
                <a:moveTo>
                  <a:pt x="0" y="0"/>
                </a:moveTo>
                <a:lnTo>
                  <a:pt x="12192000" y="0"/>
                </a:lnTo>
                <a:lnTo>
                  <a:pt x="12192000" y="3504824"/>
                </a:lnTo>
                <a:lnTo>
                  <a:pt x="12024691" y="3517794"/>
                </a:lnTo>
                <a:cubicBezTo>
                  <a:pt x="8077523" y="3783195"/>
                  <a:pt x="4094678" y="3026959"/>
                  <a:pt x="160485" y="3663863"/>
                </a:cubicBezTo>
                <a:lnTo>
                  <a:pt x="0" y="3692092"/>
                </a:lnTo>
                <a:close/>
              </a:path>
            </a:pathLst>
          </a:custGeom>
          <a:noFill/>
        </p:spPr>
      </p:pic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2F77238-7F67-E060-6E55-C91BB363BB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23982" y="3752850"/>
            <a:ext cx="7485413" cy="2785110"/>
          </a:xfrm>
        </p:spPr>
        <p:txBody>
          <a:bodyPr anchor="ctr">
            <a:normAutofit fontScale="92500" lnSpcReduction="10000"/>
          </a:bodyPr>
          <a:lstStyle/>
          <a:p>
            <a:endParaRPr lang="fr-BE" sz="1500" b="0" i="0" u="none" strike="noStrike" dirty="0">
              <a:effectLst/>
              <a:latin typeface="Arial" panose="020B0604020202020204" pitchFamily="34" charset="0"/>
            </a:endParaRPr>
          </a:p>
          <a:p>
            <a:r>
              <a:rPr lang="en-US" sz="1800" b="0" i="0" u="none" strike="noStrike" dirty="0">
                <a:effectLst/>
                <a:latin typeface="Arial" panose="020B0604020202020204" pitchFamily="34" charset="0"/>
              </a:rPr>
              <a:t>the research &amp; creation project’s activities (film, research, design workshops, etc.) </a:t>
            </a:r>
            <a:r>
              <a:rPr lang="en-US" sz="1800" dirty="0">
                <a:latin typeface="Arial" panose="020B0604020202020204" pitchFamily="34" charset="0"/>
              </a:rPr>
              <a:t>were</a:t>
            </a:r>
            <a:r>
              <a:rPr lang="en-US" sz="1800" b="0" i="0" u="none" strike="noStrike" dirty="0">
                <a:effectLst/>
                <a:latin typeface="Arial" panose="020B0604020202020204" pitchFamily="34" charset="0"/>
              </a:rPr>
              <a:t> included in the monthly schedules of the </a:t>
            </a:r>
            <a:r>
              <a:rPr lang="en-US" sz="1800" dirty="0" err="1">
                <a:latin typeface="Arial" panose="020B0604020202020204" pitchFamily="34" charset="0"/>
              </a:rPr>
              <a:t>PfCs</a:t>
            </a:r>
            <a:r>
              <a:rPr lang="en-US" sz="1800" b="0" i="0" u="none" strike="noStrike" dirty="0">
                <a:effectLst/>
                <a:latin typeface="Arial" panose="020B0604020202020204" pitchFamily="34" charset="0"/>
              </a:rPr>
              <a:t>, often sent out as a newsletter. </a:t>
            </a:r>
          </a:p>
          <a:p>
            <a:r>
              <a:rPr lang="en-US" sz="1800" b="0" i="0" u="none" strike="noStrike" dirty="0">
                <a:effectLst/>
                <a:latin typeface="Arial" panose="020B0604020202020204" pitchFamily="34" charset="0"/>
              </a:rPr>
              <a:t>anyone interested in the activities we proposed could decide to participate</a:t>
            </a:r>
          </a:p>
          <a:p>
            <a:r>
              <a:rPr lang="en-US" sz="1800" dirty="0">
                <a:latin typeface="Arial" panose="020B0604020202020204" pitchFamily="34" charset="0"/>
              </a:rPr>
              <a:t>other activities were unfolding at the same time</a:t>
            </a:r>
          </a:p>
          <a:p>
            <a:r>
              <a:rPr lang="en-US" sz="1800" dirty="0">
                <a:latin typeface="Arial" panose="020B0604020202020204" pitchFamily="34" charset="0"/>
              </a:rPr>
              <a:t>members could choose their preferred activities, but also to do nothing at all</a:t>
            </a:r>
          </a:p>
          <a:p>
            <a:r>
              <a:rPr lang="en-US" sz="1800" dirty="0">
                <a:latin typeface="Arial" panose="020B0604020202020204" pitchFamily="34" charset="0"/>
              </a:rPr>
              <a:t>as a result, both cinema and research appeared « desacralized »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9371541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8A09B16-595E-D440-D42B-2E687CC473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1013" y="3752849"/>
            <a:ext cx="3290887" cy="2452687"/>
          </a:xfrm>
        </p:spPr>
        <p:txBody>
          <a:bodyPr anchor="ctr">
            <a:normAutofit/>
          </a:bodyPr>
          <a:lstStyle/>
          <a:p>
            <a:r>
              <a:rPr lang="en-US" sz="2800"/>
              <a:t>process – example 3</a:t>
            </a:r>
          </a:p>
        </p:txBody>
      </p:sp>
      <p:pic>
        <p:nvPicPr>
          <p:cNvPr id="4" name="Image 3" descr="Une image contenant habits, chaussures, intérieur, table&#10;&#10;Description générée automatiquement">
            <a:extLst>
              <a:ext uri="{FF2B5EF4-FFF2-40B4-BE49-F238E27FC236}">
                <a16:creationId xmlns:a16="http://schemas.microsoft.com/office/drawing/2014/main" id="{5981AECE-542C-ECDD-4F29-18C869A5AEB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"/>
          <a:stretch/>
        </p:blipFill>
        <p:spPr>
          <a:xfrm>
            <a:off x="20" y="10"/>
            <a:ext cx="12191980" cy="3710603"/>
          </a:xfrm>
          <a:custGeom>
            <a:avLst/>
            <a:gdLst/>
            <a:ahLst/>
            <a:cxnLst/>
            <a:rect l="l" t="t" r="r" b="b"/>
            <a:pathLst>
              <a:path w="12192000" h="3692092">
                <a:moveTo>
                  <a:pt x="0" y="0"/>
                </a:moveTo>
                <a:lnTo>
                  <a:pt x="12192000" y="0"/>
                </a:lnTo>
                <a:lnTo>
                  <a:pt x="12192000" y="3504824"/>
                </a:lnTo>
                <a:lnTo>
                  <a:pt x="12024691" y="3517794"/>
                </a:lnTo>
                <a:cubicBezTo>
                  <a:pt x="8077523" y="3783195"/>
                  <a:pt x="4094678" y="3026959"/>
                  <a:pt x="160485" y="3663863"/>
                </a:cubicBezTo>
                <a:lnTo>
                  <a:pt x="0" y="3692092"/>
                </a:lnTo>
                <a:close/>
              </a:path>
            </a:pathLst>
          </a:custGeom>
        </p:spPr>
      </p:pic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ED96B1A-7AC5-1D50-D771-16F063AB51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1900" y="3535680"/>
            <a:ext cx="8206740" cy="3185160"/>
          </a:xfrm>
        </p:spPr>
        <p:txBody>
          <a:bodyPr anchor="ctr">
            <a:normAutofit/>
          </a:bodyPr>
          <a:lstStyle/>
          <a:p>
            <a:r>
              <a:rPr lang="en-US" sz="1600" dirty="0"/>
              <a:t>a</a:t>
            </a:r>
            <a:r>
              <a:rPr lang="en-US" sz="1600" b="0" i="0" u="none" strike="noStrike" dirty="0">
                <a:effectLst/>
              </a:rPr>
              <a:t>t first, when the team proposed research activities, researchers worried about attendance and about research sampling, so they tried to confirm people’s participation in advance. </a:t>
            </a:r>
          </a:p>
          <a:p>
            <a:r>
              <a:rPr lang="en-US" sz="1600" dirty="0"/>
              <a:t>a</a:t>
            </a:r>
            <a:r>
              <a:rPr lang="en-US" sz="1600" b="0" i="0" u="none" strike="noStrike" dirty="0">
                <a:effectLst/>
              </a:rPr>
              <a:t>fter realizing that people would attend, irrespective of whether they had promised to or not, the research team just announced an activity and stopped soliciting commitments </a:t>
            </a:r>
          </a:p>
          <a:p>
            <a:r>
              <a:rPr lang="en-US" sz="1600" dirty="0"/>
              <a:t>the project thus absorbed </a:t>
            </a:r>
            <a:r>
              <a:rPr lang="en-US" sz="1600" dirty="0" err="1"/>
              <a:t>PfCs’</a:t>
            </a:r>
            <a:r>
              <a:rPr lang="en-US" sz="1600" dirty="0"/>
              <a:t> modes of operation (no appointment is necessary) and </a:t>
            </a:r>
            <a:r>
              <a:rPr lang="en-US" sz="1600" b="1" dirty="0"/>
              <a:t>researchers gradually and unconsciously</a:t>
            </a:r>
            <a:r>
              <a:rPr lang="en-US" sz="1600" b="1" i="0" u="none" strike="noStrike" dirty="0">
                <a:effectLst/>
              </a:rPr>
              <a:t> suspended conventional approaches to ensuring participation</a:t>
            </a:r>
            <a:r>
              <a:rPr lang="en-US" sz="1600" b="0" i="0" u="none" strike="noStrike" dirty="0">
                <a:effectLst/>
              </a:rPr>
              <a:t>: not only did they accept that their sampling would vary from one research activity to another, but they also found that </a:t>
            </a:r>
            <a:r>
              <a:rPr lang="en-US" sz="1600" b="1" i="0" u="none" strike="noStrike" dirty="0">
                <a:effectLst/>
              </a:rPr>
              <a:t>their desire to control participation gradually gave way to a feeling of trust.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39898894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D1D34770-47A8-402C-AF23-2B653F2D88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EEBE76D-BA21-2087-35D9-3A05095901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8665" y="208251"/>
            <a:ext cx="6002110" cy="1495425"/>
          </a:xfrm>
        </p:spPr>
        <p:txBody>
          <a:bodyPr>
            <a:normAutofit/>
          </a:bodyPr>
          <a:lstStyle/>
          <a:p>
            <a:r>
              <a:rPr lang="en-US" sz="4000" dirty="0"/>
              <a:t>conclusion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47D95B0-ECFA-6341-76A4-B9E75DF63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4073" y="1371600"/>
            <a:ext cx="6608618" cy="5001491"/>
          </a:xfrm>
        </p:spPr>
        <p:txBody>
          <a:bodyPr>
            <a:normAutofit fontScale="92500"/>
          </a:bodyPr>
          <a:lstStyle/>
          <a:p>
            <a:r>
              <a:rPr lang="en-US" sz="2000" b="1" dirty="0"/>
              <a:t>The </a:t>
            </a:r>
            <a:r>
              <a:rPr lang="en-US" sz="2000" b="1" i="0" u="none" strike="noStrike" dirty="0">
                <a:effectLst/>
              </a:rPr>
              <a:t>sponge </a:t>
            </a:r>
            <a:r>
              <a:rPr lang="en-US" sz="2000" dirty="0"/>
              <a:t>emerged as an image to describe our project as a living</a:t>
            </a:r>
            <a:r>
              <a:rPr lang="en-US" sz="2000" b="1" i="0" u="none" strike="noStrike" dirty="0">
                <a:effectLst/>
              </a:rPr>
              <a:t> creature: a permeable</a:t>
            </a:r>
            <a:r>
              <a:rPr lang="en-US" sz="2000" b="0" i="0" u="none" strike="noStrike" dirty="0">
                <a:effectLst/>
              </a:rPr>
              <a:t> material able </a:t>
            </a:r>
            <a:r>
              <a:rPr lang="en-US" sz="2000" dirty="0"/>
              <a:t>to </a:t>
            </a:r>
            <a:r>
              <a:rPr lang="en-US" sz="2000" b="1" i="0" u="none" strike="noStrike" dirty="0">
                <a:effectLst/>
              </a:rPr>
              <a:t>absorb and metabolize unforeseen, unexpected, sometimes unknown and confusing modes of operation</a:t>
            </a:r>
          </a:p>
          <a:p>
            <a:r>
              <a:rPr lang="en-US" sz="2000" dirty="0"/>
              <a:t>with the places and within the team: experimenting </a:t>
            </a:r>
            <a:r>
              <a:rPr lang="en-US" sz="2000" dirty="0" err="1"/>
              <a:t>t</a:t>
            </a:r>
            <a:r>
              <a:rPr lang="en-US" sz="2000" b="0" i="0" u="none" strike="noStrike" dirty="0" err="1">
                <a:effectLst/>
              </a:rPr>
              <a:t>rans</a:t>
            </a:r>
            <a:r>
              <a:rPr lang="en-US" sz="2000" dirty="0" err="1"/>
              <a:t>disciplinarity</a:t>
            </a:r>
            <a:r>
              <a:rPr lang="en-US" sz="2000" dirty="0"/>
              <a:t> led us to take part in all activities (research or film), to design them and to discuss the results together: </a:t>
            </a:r>
            <a:r>
              <a:rPr lang="en-US" sz="2000" b="1" dirty="0"/>
              <a:t>no one was no longer an expert of anything, but </a:t>
            </a:r>
            <a:r>
              <a:rPr lang="en-US" sz="2000" b="1"/>
              <a:t>everyone learnt </a:t>
            </a:r>
            <a:r>
              <a:rPr lang="en-US" sz="2000" b="1" dirty="0"/>
              <a:t>and the boundaries between disciplines were blurred</a:t>
            </a:r>
            <a:endParaRPr lang="en-US" sz="2000" b="1" i="0" u="none" strike="noStrike" dirty="0">
              <a:effectLst/>
            </a:endParaRPr>
          </a:p>
          <a:p>
            <a:r>
              <a:rPr lang="en-US" sz="2000" dirty="0"/>
              <a:t>These modes of doing research and cinema made perfect </a:t>
            </a:r>
            <a:r>
              <a:rPr lang="en-US" sz="2000" b="1" i="0" u="none" strike="noStrike" dirty="0">
                <a:effectLst/>
              </a:rPr>
              <a:t>sense and </a:t>
            </a:r>
            <a:r>
              <a:rPr lang="en-US" sz="2000" b="1" dirty="0"/>
              <a:t>were</a:t>
            </a:r>
            <a:r>
              <a:rPr lang="en-US" sz="2000" b="1" i="0" u="none" strike="noStrike" dirty="0">
                <a:effectLst/>
              </a:rPr>
              <a:t> absolutely necessary within the places</a:t>
            </a:r>
            <a:r>
              <a:rPr lang="en-US" sz="2000" dirty="0"/>
              <a:t>, which </a:t>
            </a:r>
            <a:r>
              <a:rPr lang="en-US" sz="2000" b="0" i="0" u="none" strike="noStrike" dirty="0">
                <a:effectLst/>
              </a:rPr>
              <a:t>have tacitly opposed </a:t>
            </a:r>
            <a:r>
              <a:rPr lang="en-US" sz="2000" b="1" i="0" u="none" strike="noStrike" dirty="0">
                <a:effectLst/>
              </a:rPr>
              <a:t>resistance to disciplinary conventions</a:t>
            </a:r>
            <a:r>
              <a:rPr lang="en-US" sz="2000" dirty="0"/>
              <a:t>, making us shift form a desire to control to </a:t>
            </a:r>
            <a:r>
              <a:rPr lang="en-US" sz="2000" b="1" dirty="0"/>
              <a:t>a desire to believe in and trust the process </a:t>
            </a:r>
          </a:p>
          <a:p>
            <a:r>
              <a:rPr lang="en-US" sz="2000" i="1" u="none" strike="noStrike" dirty="0">
                <a:effectLst/>
              </a:rPr>
              <a:t>towards</a:t>
            </a:r>
            <a:r>
              <a:rPr lang="en-US" sz="2000" b="1" i="0" u="none" strike="noStrike" dirty="0">
                <a:effectLst/>
              </a:rPr>
              <a:t> a Sponge Manifesto – attentiveness, trust, time, reciprocity; </a:t>
            </a:r>
            <a:r>
              <a:rPr lang="en-US" sz="2000" i="0" u="none" strike="noStrike" dirty="0">
                <a:effectLst/>
              </a:rPr>
              <a:t>coming along with a film and a collective book</a:t>
            </a:r>
          </a:p>
        </p:txBody>
      </p:sp>
      <p:pic>
        <p:nvPicPr>
          <p:cNvPr id="5" name="Google Shape;194;p8">
            <a:extLst>
              <a:ext uri="{FF2B5EF4-FFF2-40B4-BE49-F238E27FC236}">
                <a16:creationId xmlns:a16="http://schemas.microsoft.com/office/drawing/2014/main" id="{0B6857F7-A0BA-1E9B-B52C-1C202AE2EC48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9440" y="10"/>
            <a:ext cx="4992560" cy="6857990"/>
          </a:xfrm>
          <a:prstGeom prst="rect">
            <a:avLst/>
          </a:prstGeom>
          <a:noFill/>
          <a:effectLst/>
        </p:spPr>
      </p:pic>
    </p:spTree>
    <p:extLst>
      <p:ext uri="{BB962C8B-B14F-4D97-AF65-F5344CB8AC3E}">
        <p14:creationId xmlns:p14="http://schemas.microsoft.com/office/powerpoint/2010/main" val="16991190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C44AD4B-050C-7BB6-9AFF-A16A7C1086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fr-BE" sz="36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</a:br>
            <a:r>
              <a:rPr lang="en-US" sz="31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 short documentary film on </a:t>
            </a:r>
            <a:r>
              <a:rPr lang="en-US" sz="310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Brussels’ P</a:t>
            </a:r>
            <a:r>
              <a:rPr lang="en-US" sz="31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laces for </a:t>
            </a:r>
            <a:r>
              <a:rPr lang="en-US" sz="3100">
                <a:solidFill>
                  <a:srgbClr val="000000"/>
                </a:solidFill>
                <a:latin typeface="Arial" panose="020B0604020202020204" pitchFamily="34" charset="0"/>
              </a:rPr>
              <a:t>C</a:t>
            </a:r>
            <a:r>
              <a:rPr lang="en-US" sz="31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onnection</a:t>
            </a:r>
            <a:br>
              <a:rPr lang="fr-BE" sz="44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</a:br>
            <a:endParaRPr lang="en-US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572A5F7-8508-BF85-B7F3-B593228EBE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187957" cy="4351338"/>
          </a:xfrm>
        </p:spPr>
        <p:txBody>
          <a:bodyPr>
            <a:normAutofit fontScale="85000" lnSpcReduction="20000"/>
          </a:bodyPr>
          <a:lstStyle/>
          <a:p>
            <a:pPr marL="0" indent="0" fontAlgn="base">
              <a:buNone/>
            </a:pPr>
            <a:r>
              <a:rPr lang="en-US" sz="2400" dirty="0">
                <a:solidFill>
                  <a:srgbClr val="000000"/>
                </a:solidFill>
              </a:rPr>
              <a:t>t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</a:rPr>
              <a:t>his presentation</a:t>
            </a:r>
            <a:endParaRPr lang="en-US" sz="2400" dirty="0">
              <a:solidFill>
                <a:srgbClr val="000000"/>
              </a:solidFill>
            </a:endParaRPr>
          </a:p>
          <a:p>
            <a:pPr marL="0" indent="0" fontAlgn="base">
              <a:buNone/>
            </a:pPr>
            <a:endParaRPr lang="en-US" sz="2400" b="0" i="0" u="none" strike="noStrike" dirty="0">
              <a:solidFill>
                <a:srgbClr val="000000"/>
              </a:solidFill>
              <a:effectLst/>
            </a:endParaRPr>
          </a:p>
          <a:p>
            <a:pPr fontAlgn="base"/>
            <a:r>
              <a:rPr lang="en-US" sz="2400" b="0" i="0" u="none" strike="noStrike" dirty="0">
                <a:solidFill>
                  <a:srgbClr val="000000"/>
                </a:solidFill>
                <a:effectLst/>
              </a:rPr>
              <a:t>brief definition </a:t>
            </a:r>
            <a:r>
              <a:rPr lang="en-US" sz="2400" dirty="0">
                <a:solidFill>
                  <a:srgbClr val="000000"/>
                </a:solidFill>
              </a:rPr>
              <a:t>of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US" sz="2400" b="0" i="0" u="none" strike="noStrike" dirty="0" err="1">
                <a:solidFill>
                  <a:srgbClr val="000000"/>
                </a:solidFill>
                <a:effectLst/>
              </a:rPr>
              <a:t>PfCs</a:t>
            </a:r>
            <a:endParaRPr lang="en-US" sz="2400" b="0" i="0" u="none" strike="noStrike" dirty="0">
              <a:solidFill>
                <a:srgbClr val="000000"/>
              </a:solidFill>
              <a:effectLst/>
            </a:endParaRPr>
          </a:p>
          <a:p>
            <a:pPr fontAlgn="base"/>
            <a:r>
              <a:rPr lang="en-US" sz="2400" b="0" i="0" u="none" strike="noStrike" dirty="0">
                <a:solidFill>
                  <a:srgbClr val="000000"/>
                </a:solidFill>
                <a:effectLst/>
              </a:rPr>
              <a:t>research &amp; creation project</a:t>
            </a:r>
          </a:p>
          <a:p>
            <a:pPr fontAlgn="base"/>
            <a:r>
              <a:rPr lang="en-US" sz="2400" b="0" i="0" u="none" strike="noStrike" dirty="0">
                <a:solidFill>
                  <a:srgbClr val="000000"/>
                </a:solidFill>
                <a:effectLst/>
              </a:rPr>
              <a:t>screening</a:t>
            </a:r>
          </a:p>
          <a:p>
            <a:pPr fontAlgn="base"/>
            <a:r>
              <a:rPr lang="en-US" sz="2400" dirty="0">
                <a:solidFill>
                  <a:srgbClr val="000000"/>
                </a:solidFill>
              </a:rPr>
              <a:t>discussion: </a:t>
            </a:r>
            <a:r>
              <a:rPr lang="en-US" sz="2400" i="1" dirty="0">
                <a:solidFill>
                  <a:srgbClr val="000000"/>
                </a:solidFill>
              </a:rPr>
              <a:t>i</a:t>
            </a:r>
            <a:r>
              <a:rPr lang="en-US" sz="2400" b="0" i="1" u="none" strike="noStrike" dirty="0">
                <a:solidFill>
                  <a:srgbClr val="000000"/>
                </a:solidFill>
                <a:effectLst/>
              </a:rPr>
              <a:t>n your perception, how does the film resonate with your own experience/understanding of care?</a:t>
            </a:r>
          </a:p>
          <a:p>
            <a:pPr marL="0" indent="0" fontAlgn="base">
              <a:buNone/>
            </a:pPr>
            <a:endParaRPr lang="en-US" sz="2400" b="0" i="1" u="none" strike="noStrike" dirty="0">
              <a:solidFill>
                <a:srgbClr val="000000"/>
              </a:solidFill>
              <a:effectLst/>
            </a:endParaRPr>
          </a:p>
          <a:p>
            <a:pPr lvl="1" fontAlgn="base"/>
            <a:r>
              <a:rPr lang="en-US" sz="2100" dirty="0"/>
              <a:t>the film as a witness of care/caretaker</a:t>
            </a:r>
          </a:p>
          <a:p>
            <a:pPr lvl="1" fontAlgn="base"/>
            <a:r>
              <a:rPr lang="en-US" sz="2100" b="0" i="0" u="none" strike="noStrike" dirty="0">
                <a:solidFill>
                  <a:srgbClr val="000000"/>
                </a:solidFill>
                <a:effectLst/>
              </a:rPr>
              <a:t>the process underlying the research and creation project</a:t>
            </a:r>
            <a:endParaRPr lang="en-US" sz="2100" dirty="0">
              <a:solidFill>
                <a:srgbClr val="000000"/>
              </a:solidFill>
            </a:endParaRPr>
          </a:p>
          <a:p>
            <a:pPr marL="0" indent="0" fontAlgn="base">
              <a:buNone/>
            </a:pPr>
            <a:endParaRPr lang="en-US" sz="2400" dirty="0">
              <a:solidFill>
                <a:srgbClr val="000000"/>
              </a:solidFill>
              <a:cs typeface="Arial" panose="020B0604020202020204" pitchFamily="34" charset="0"/>
            </a:endParaRPr>
          </a:p>
          <a:p>
            <a:pPr marL="0" indent="0" fontAlgn="base">
              <a:buNone/>
            </a:pPr>
            <a:r>
              <a:rPr lang="en-US" sz="2400" dirty="0">
                <a:solidFill>
                  <a:srgbClr val="000000"/>
                </a:solidFill>
                <a:cs typeface="Arial" panose="020B0604020202020204" pitchFamily="34" charset="0"/>
              </a:rPr>
              <a:t>… towards the Sponge Manifesto</a:t>
            </a:r>
          </a:p>
          <a:p>
            <a:pPr marL="0" indent="0" algn="l">
              <a:buNone/>
            </a:pPr>
            <a:endParaRPr lang="fr-BE" sz="1800" i="0" u="none" strike="noStrike" dirty="0">
              <a:solidFill>
                <a:srgbClr val="21212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4A7F7D0E-1D1F-69C6-F99E-ED810CB796E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65845" y="1973209"/>
            <a:ext cx="5486969" cy="4056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39947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AAC3384-5E4F-32DC-76E9-337B43165F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997F95E-35E3-A531-DF59-CEC30FE19E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7"/>
            <a:ext cx="10515600" cy="4486275"/>
          </a:xfrm>
        </p:spPr>
        <p:txBody>
          <a:bodyPr>
            <a:normAutofit/>
          </a:bodyPr>
          <a:lstStyle/>
          <a:p>
            <a:pPr marL="457200" algn="l" rtl="0" fontAlgn="base">
              <a:buFont typeface="Arial" panose="020B0604020202020204" pitchFamily="34" charset="0"/>
              <a:buChar char="•"/>
            </a:pPr>
            <a:r>
              <a:rPr lang="en-US" sz="18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Places for Connection (</a:t>
            </a:r>
            <a:r>
              <a:rPr lang="en-US" sz="1800" b="0" i="0" u="none" strike="noStrike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PfCs</a:t>
            </a:r>
            <a:r>
              <a:rPr lang="en-US" sz="18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) are </a:t>
            </a:r>
            <a:r>
              <a:rPr lang="en-US" sz="1800" b="1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co-managed facilities</a:t>
            </a:r>
            <a:r>
              <a:rPr lang="en-US" sz="18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established in Brussels to enable </a:t>
            </a:r>
            <a:r>
              <a:rPr lang="en-US" sz="1800" b="1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people with and without mental health problems </a:t>
            </a:r>
            <a:r>
              <a:rPr lang="en-US" sz="18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to </a:t>
            </a:r>
            <a:r>
              <a:rPr lang="en-US" sz="1800" b="1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reconnect with themselves and with the community</a:t>
            </a:r>
            <a:endParaRPr lang="en-US" sz="1800" b="1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457200" algn="l" rtl="0" fontAlgn="base">
              <a:buFont typeface="Arial" panose="020B0604020202020204" pitchFamily="34" charset="0"/>
              <a:buChar char="•"/>
            </a:pPr>
            <a:r>
              <a:rPr lang="en-US" sz="1800">
                <a:solidFill>
                  <a:srgbClr val="000000"/>
                </a:solidFill>
                <a:latin typeface="Arial" panose="020B0604020202020204" pitchFamily="34" charset="0"/>
              </a:rPr>
              <a:t>t</a:t>
            </a:r>
            <a:r>
              <a:rPr lang="en-US" sz="18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hey promot</a:t>
            </a:r>
            <a:r>
              <a:rPr lang="en-US" sz="1800">
                <a:solidFill>
                  <a:srgbClr val="000000"/>
                </a:solidFill>
                <a:latin typeface="Arial" panose="020B0604020202020204" pitchFamily="34" charset="0"/>
              </a:rPr>
              <a:t>e </a:t>
            </a:r>
            <a:r>
              <a:rPr lang="en-US" sz="18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an </a:t>
            </a:r>
            <a:r>
              <a:rPr lang="en-US" sz="1800" b="1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alternative look at social institutions and mental health</a:t>
            </a:r>
            <a:r>
              <a:rPr lang="en-US" sz="18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” </a:t>
            </a:r>
            <a:r>
              <a:rPr lang="en-US" sz="14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</a:t>
            </a:r>
          </a:p>
          <a:p>
            <a:pPr marL="457200" algn="l" rtl="0" fontAlgn="base">
              <a:buFont typeface="Arial" panose="020B0604020202020204" pitchFamily="34" charset="0"/>
              <a:buChar char="•"/>
            </a:pPr>
            <a:r>
              <a:rPr lang="en-US" sz="1800">
                <a:solidFill>
                  <a:srgbClr val="000000"/>
                </a:solidFill>
                <a:latin typeface="Arial" panose="020B0604020202020204" pitchFamily="34" charset="0"/>
              </a:rPr>
              <a:t>t</a:t>
            </a:r>
            <a:r>
              <a:rPr lang="en-US" sz="18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heir development had been accelerated following the </a:t>
            </a:r>
            <a:r>
              <a:rPr lang="en-US" sz="1800" b="1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COVID-19 pandemic, to tackle social isolation</a:t>
            </a:r>
            <a:r>
              <a:rPr lang="en-US" sz="18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. Today, there are </a:t>
            </a:r>
            <a:r>
              <a:rPr lang="en-US" sz="1800" b="1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about 20 </a:t>
            </a:r>
            <a:r>
              <a:rPr lang="en-US" sz="1800" b="1" i="0" u="none" strike="noStrike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PfCs</a:t>
            </a:r>
            <a:r>
              <a:rPr lang="en-US" sz="1800" b="1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in Brussels</a:t>
            </a:r>
            <a:r>
              <a:rPr lang="en-US" sz="18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. </a:t>
            </a:r>
          </a:p>
          <a:p>
            <a:pPr marL="457200" algn="l" rtl="0" fontAlgn="base">
              <a:buFont typeface="Arial" panose="020B0604020202020204" pitchFamily="34" charset="0"/>
              <a:buChar char="•"/>
            </a:pPr>
            <a:r>
              <a:rPr lang="en-US" sz="1800" b="1">
                <a:solidFill>
                  <a:srgbClr val="000000"/>
                </a:solidFill>
                <a:latin typeface="Arial" panose="020B0604020202020204" pitchFamily="34" charset="0"/>
              </a:rPr>
              <a:t>i</a:t>
            </a:r>
            <a:r>
              <a:rPr lang="en-US" sz="1800" b="1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n these places, everyone is welcomed and considered a member</a:t>
            </a:r>
            <a:r>
              <a:rPr lang="en-US" sz="1800">
                <a:solidFill>
                  <a:srgbClr val="000000"/>
                </a:solidFill>
                <a:latin typeface="Arial" panose="020B0604020202020204" pitchFamily="34" charset="0"/>
              </a:rPr>
              <a:t>.</a:t>
            </a:r>
          </a:p>
          <a:p>
            <a:pPr marL="457200" algn="l" rtl="0" fontAlgn="base">
              <a:buFont typeface="Arial" panose="020B0604020202020204" pitchFamily="34" charset="0"/>
              <a:buChar char="•"/>
            </a:pPr>
            <a:r>
              <a:rPr lang="en-US" sz="1800" b="0" i="0" u="none" strike="noStrike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PfCs</a:t>
            </a:r>
            <a:r>
              <a:rPr lang="en-US" sz="18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intend to be as </a:t>
            </a:r>
            <a:r>
              <a:rPr lang="en-US" sz="1800" b="1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inclusive</a:t>
            </a:r>
            <a:r>
              <a:rPr lang="en-US" sz="18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as possible by voluntarily </a:t>
            </a:r>
            <a:r>
              <a:rPr lang="en-US" sz="1800" b="1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de-emphasizing</a:t>
            </a:r>
            <a:r>
              <a:rPr lang="en-US" sz="1800" b="1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sz="1800" b="1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social and diagnostic categories </a:t>
            </a:r>
            <a:r>
              <a:rPr lang="en-US" sz="18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in everyday interactions. </a:t>
            </a:r>
          </a:p>
          <a:p>
            <a:pPr marL="457200" algn="l" rtl="0" fontAlgn="base">
              <a:buFont typeface="Arial" panose="020B0604020202020204" pitchFamily="34" charset="0"/>
              <a:buChar char="•"/>
            </a:pPr>
            <a:r>
              <a:rPr lang="en-US" sz="1800">
                <a:solidFill>
                  <a:srgbClr val="000000"/>
                </a:solidFill>
                <a:latin typeface="Arial" panose="020B0604020202020204" pitchFamily="34" charset="0"/>
              </a:rPr>
              <a:t>t</a:t>
            </a:r>
            <a:r>
              <a:rPr lang="en-US" sz="18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hey are “open to the public (…) mostly </a:t>
            </a:r>
            <a:r>
              <a:rPr lang="en-US" sz="1800" b="1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centrally situated and accessible</a:t>
            </a:r>
            <a:r>
              <a:rPr lang="en-US" sz="18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to anyone passing by, regardless of their mental health history” (Walker &amp;Thunus 2020). </a:t>
            </a:r>
          </a:p>
          <a:p>
            <a:pPr marL="457200" algn="l" rtl="0" fontAlgn="base">
              <a:buFont typeface="Arial" panose="020B0604020202020204" pitchFamily="34" charset="0"/>
              <a:buChar char="•"/>
            </a:pPr>
            <a:r>
              <a:rPr lang="en-US" sz="1800">
                <a:solidFill>
                  <a:srgbClr val="000000"/>
                </a:solidFill>
                <a:latin typeface="Arial" panose="020B0604020202020204" pitchFamily="34" charset="0"/>
              </a:rPr>
              <a:t>t</a:t>
            </a:r>
            <a:r>
              <a:rPr lang="en-US" sz="18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hey </a:t>
            </a:r>
            <a:r>
              <a:rPr lang="en-US" sz="1800" b="1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do not “provide psychiatric or medical treatment </a:t>
            </a:r>
            <a:r>
              <a:rPr lang="en-US" sz="18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but allow for </a:t>
            </a:r>
            <a:r>
              <a:rPr lang="en-US" sz="1800" b="1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opportunities to develop ties</a:t>
            </a:r>
            <a:r>
              <a:rPr lang="en-US" sz="18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within a local community through the organization of </a:t>
            </a:r>
            <a:r>
              <a:rPr lang="en-US" sz="1800" b="1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collective, social and cultural activities</a:t>
            </a:r>
            <a:r>
              <a:rPr lang="en-US" sz="18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” (idem).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803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06AED18-B570-50D3-D7E6-18869115BB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intro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1DA401D-46B8-ABA5-80DE-FC579067EB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 fontAlgn="base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0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2022: a research &amp; creation project </a:t>
            </a:r>
            <a:r>
              <a:rPr lang="en-US" sz="2000" b="1" dirty="0">
                <a:solidFill>
                  <a:srgbClr val="000000"/>
                </a:solidFill>
                <a:latin typeface="Arial" panose="020B0604020202020204" pitchFamily="34" charset="0"/>
              </a:rPr>
              <a:t>to </a:t>
            </a:r>
            <a:r>
              <a:rPr lang="en-US" sz="20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understand </a:t>
            </a:r>
            <a:r>
              <a:rPr lang="en-US" sz="2000" b="1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PfCs</a:t>
            </a:r>
            <a:r>
              <a:rPr lang="en-US" sz="20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and their mode of operation</a:t>
            </a:r>
            <a:r>
              <a:rPr lang="en-US" sz="20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, and to find a way to </a:t>
            </a:r>
            <a:r>
              <a:rPr lang="en-US" sz="200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share</a:t>
            </a:r>
            <a:r>
              <a:rPr lang="en-US" sz="20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how they could care </a:t>
            </a:r>
            <a:r>
              <a:rPr lang="en-US" sz="200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for their members and the society at large</a:t>
            </a:r>
          </a:p>
          <a:p>
            <a:pPr lvl="1" fontAlgn="base">
              <a:lnSpc>
                <a:spcPct val="100000"/>
              </a:lnSpc>
            </a:pP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on the occasion of a previous project (2017-19), </a:t>
            </a:r>
            <a:r>
              <a:rPr lang="en-US" sz="180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we felt that much of what we experienced in the places, which seemed fundamental to mental health, </a:t>
            </a:r>
            <a:r>
              <a:rPr lang="en-US" sz="18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resisted being articulated and shared through using standard social science research</a:t>
            </a:r>
            <a:r>
              <a:rPr lang="en-US" sz="1800" b="1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sz="18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methods</a:t>
            </a:r>
            <a:endParaRPr lang="en-US" sz="180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lvl="1" fontAlgn="base">
              <a:lnSpc>
                <a:spcPct val="100000"/>
              </a:lnSpc>
            </a:pPr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in addition</a:t>
            </a:r>
            <a:r>
              <a:rPr lang="en-US" sz="180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, as researchers with </a:t>
            </a:r>
            <a:r>
              <a:rPr lang="en-US" sz="18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no experience of psychiatric institutions</a:t>
            </a:r>
            <a:r>
              <a:rPr lang="en-US" sz="180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, we could not claim to have the same experience of these places as their members</a:t>
            </a:r>
          </a:p>
          <a:p>
            <a:pPr marL="457200" lvl="1" indent="0" fontAlgn="base">
              <a:lnSpc>
                <a:spcPct val="100000"/>
              </a:lnSpc>
              <a:buNone/>
            </a:pPr>
            <a:endParaRPr lang="en-US" sz="170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l" rtl="0" fontAlgn="base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0000"/>
                </a:solidFill>
                <a:latin typeface="Arial" panose="020B0604020202020204" pitchFamily="34" charset="0"/>
              </a:rPr>
              <a:t>t</a:t>
            </a:r>
            <a:r>
              <a:rPr lang="en-US" sz="20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he short film: </a:t>
            </a:r>
            <a:r>
              <a:rPr lang="en-US" sz="200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 step in the research &amp; creation project leading to a documentary film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(</a:t>
            </a:r>
            <a:r>
              <a:rPr lang="en-US" sz="200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spring 2025)</a:t>
            </a:r>
          </a:p>
          <a:p>
            <a:pPr lvl="1">
              <a:lnSpc>
                <a:spcPct val="100000"/>
              </a:lnSpc>
            </a:pP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the research-creation project included </a:t>
            </a:r>
            <a:r>
              <a:rPr lang="en-US" sz="18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three interrelated elements: design workshops, cinematographic work, and participatory research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</a:p>
          <a:p>
            <a:pPr lvl="1">
              <a:lnSpc>
                <a:spcPct val="100000"/>
              </a:lnSpc>
            </a:pPr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today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we’ll focus on </a:t>
            </a:r>
            <a:r>
              <a:rPr lang="en-US" sz="18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cinematographic work and participatory research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80872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Slide Background">
            <a:extLst>
              <a:ext uri="{FF2B5EF4-FFF2-40B4-BE49-F238E27FC236}">
                <a16:creationId xmlns:a16="http://schemas.microsoft.com/office/drawing/2014/main" id="{9F7D5CDA-D291-4307-BF55-1381FED296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AEA72B1-D21B-2944-E59A-F687844504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00" y="762001"/>
            <a:ext cx="5334197" cy="1708242"/>
          </a:xfrm>
        </p:spPr>
        <p:txBody>
          <a:bodyPr anchor="ctr">
            <a:normAutofit/>
          </a:bodyPr>
          <a:lstStyle/>
          <a:p>
            <a:r>
              <a:rPr lang="en-US" sz="4000" dirty="0" err="1"/>
              <a:t>lieux</a:t>
            </a:r>
            <a:r>
              <a:rPr lang="en-US" sz="4000" dirty="0"/>
              <a:t> de lien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1D311B7-9CC2-ABD7-70FA-F0B7BB22A4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800" y="2470245"/>
            <a:ext cx="5334197" cy="2162716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fr-BE" sz="2000" b="0" i="0" u="none" strike="noStrike" dirty="0">
                <a:effectLst/>
                <a:latin typeface="Arial" panose="020B0604020202020204" pitchFamily="34" charset="0"/>
                <a:hlinkClick r:id="rId2" tooltip="Original URL:&#10;https://vimeo.com/manage/videos/939566100&#10;&#10;Click to follow link."/>
              </a:rPr>
              <a:t>https://vimeo.com/manage/videos/939566100</a:t>
            </a:r>
            <a:endParaRPr lang="fr-BE" sz="2000" b="0" i="0" u="none" strike="noStrike" dirty="0">
              <a:effectLst/>
              <a:latin typeface="Arial" panose="020B0604020202020204" pitchFamily="34" charset="0"/>
            </a:endParaRPr>
          </a:p>
          <a:p>
            <a:pPr marL="0" indent="0" rtl="0" fontAlgn="base">
              <a:buNone/>
            </a:pPr>
            <a:endParaRPr lang="en-US" sz="2000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D8A8747E-F1DA-52DC-50F9-F52BDFC2DC9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6857797" y="-10886"/>
            <a:ext cx="5334204" cy="6868886"/>
          </a:xfrm>
          <a:prstGeom prst="rect">
            <a:avLst/>
          </a:prstGeom>
          <a:effectLst>
            <a:outerShdw blurRad="127000" dist="50800" dir="10800000" sx="99000" sy="99000" algn="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720912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F41EBE-1223-BD86-8990-AB440E7655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5BE2CF8-AAF4-2113-EB01-A80A0D4189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670647"/>
            <a:ext cx="10515600" cy="1325563"/>
          </a:xfrm>
        </p:spPr>
        <p:txBody>
          <a:bodyPr>
            <a:normAutofit fontScale="90000"/>
          </a:bodyPr>
          <a:lstStyle/>
          <a:p>
            <a:br>
              <a:rPr lang="fr-BE" sz="3100" b="0" i="0" u="none" strike="noStrike" dirty="0">
                <a:effectLst/>
                <a:latin typeface="Arial" panose="020B0604020202020204" pitchFamily="34" charset="0"/>
              </a:rPr>
            </a:br>
            <a:r>
              <a:rPr lang="fr-BE" sz="3600" b="0" i="0" u="none" strike="noStrike" dirty="0">
                <a:effectLst/>
                <a:latin typeface="Arial" panose="020B0604020202020204" pitchFamily="34" charset="0"/>
              </a:rPr>
              <a:t>discussion</a:t>
            </a:r>
            <a:br>
              <a:rPr lang="fr-BE" sz="3100" b="0" i="0" u="none" strike="noStrike" dirty="0">
                <a:effectLst/>
                <a:latin typeface="Arial" panose="020B0604020202020204" pitchFamily="34" charset="0"/>
              </a:rPr>
            </a:br>
            <a:br>
              <a:rPr lang="en-US" sz="3100" b="0" i="0" u="none" strike="noStrike" dirty="0">
                <a:effectLst/>
                <a:latin typeface="Arial" panose="020B0604020202020204" pitchFamily="34" charset="0"/>
              </a:rPr>
            </a:br>
            <a:r>
              <a:rPr lang="en-US" sz="2700" b="0" i="0" u="none" strike="noStrike" dirty="0">
                <a:effectLst/>
                <a:latin typeface="Arial" panose="020B0604020202020204" pitchFamily="34" charset="0"/>
              </a:rPr>
              <a:t>in your perception, how does the film resonate with your own experience/understanding of care?</a:t>
            </a:r>
            <a:br>
              <a:rPr lang="en-US" sz="4400" dirty="0"/>
            </a:br>
            <a:endParaRPr lang="en-US" dirty="0"/>
          </a:p>
        </p:txBody>
      </p:sp>
      <p:pic>
        <p:nvPicPr>
          <p:cNvPr id="7" name="Espace réservé du contenu 6" descr="Une image contenant intérieur, mur, Comptoir, personne&#10;&#10;Description générée automatiquement">
            <a:extLst>
              <a:ext uri="{FF2B5EF4-FFF2-40B4-BE49-F238E27FC236}">
                <a16:creationId xmlns:a16="http://schemas.microsoft.com/office/drawing/2014/main" id="{B303183F-0EE0-FA73-A2A8-69C00A95727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2444" y="2275969"/>
            <a:ext cx="6567112" cy="4104446"/>
          </a:xfrm>
        </p:spPr>
      </p:pic>
    </p:spTree>
    <p:extLst>
      <p:ext uri="{BB962C8B-B14F-4D97-AF65-F5344CB8AC3E}">
        <p14:creationId xmlns:p14="http://schemas.microsoft.com/office/powerpoint/2010/main" val="42835099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Slide Background">
            <a:extLst>
              <a:ext uri="{FF2B5EF4-FFF2-40B4-BE49-F238E27FC236}">
                <a16:creationId xmlns:a16="http://schemas.microsoft.com/office/drawing/2014/main" id="{9F7D5CDA-D291-4307-BF55-1381FED296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317ED8C4-55E7-046C-0D9A-6ABF7246FC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799" y="425358"/>
            <a:ext cx="5334197" cy="1708242"/>
          </a:xfrm>
        </p:spPr>
        <p:txBody>
          <a:bodyPr anchor="ctr">
            <a:normAutofit/>
          </a:bodyPr>
          <a:lstStyle/>
          <a:p>
            <a:pPr rtl="0" fontAlgn="base"/>
            <a:r>
              <a:rPr lang="en-US" sz="4000" dirty="0"/>
              <a:t>w</a:t>
            </a:r>
            <a:r>
              <a:rPr lang="en-US" sz="4000" i="0" u="none" strike="noStrike" dirty="0">
                <a:effectLst/>
              </a:rPr>
              <a:t>itness of care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C8AAF47-F038-7CD5-12E9-D0089BE355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800" y="2133600"/>
            <a:ext cx="5334197" cy="4106479"/>
          </a:xfrm>
        </p:spPr>
        <p:txBody>
          <a:bodyPr anchor="ctr">
            <a:normAutofit/>
          </a:bodyPr>
          <a:lstStyle/>
          <a:p>
            <a:pPr fontAlgn="base"/>
            <a:r>
              <a:rPr lang="en-US" sz="2400" b="0" i="0" u="none" strike="noStrike" dirty="0">
                <a:effectLst/>
              </a:rPr>
              <a:t>the short film bears witness to</a:t>
            </a:r>
            <a:r>
              <a:rPr lang="en-US" sz="2400" b="1" i="0" u="none" strike="noStrike" dirty="0">
                <a:effectLst/>
              </a:rPr>
              <a:t> the care that exists between members, as embodied in</a:t>
            </a:r>
            <a:r>
              <a:rPr lang="en-US" sz="2400" b="0" i="0" u="none" strike="noStrike" dirty="0">
                <a:effectLst/>
              </a:rPr>
              <a:t> </a:t>
            </a:r>
            <a:r>
              <a:rPr lang="en-US" sz="2400" b="1" i="0" u="none" strike="noStrike" dirty="0">
                <a:effectLst/>
              </a:rPr>
              <a:t>collective and daily life</a:t>
            </a:r>
          </a:p>
          <a:p>
            <a:pPr fontAlgn="base"/>
            <a:r>
              <a:rPr lang="en-US" sz="2400" b="1" dirty="0"/>
              <a:t>here: </a:t>
            </a:r>
            <a:r>
              <a:rPr lang="en-US" sz="2400" b="0" i="0" u="none" strike="noStrike" dirty="0">
                <a:effectLst/>
              </a:rPr>
              <a:t>cake distribution at Club 55</a:t>
            </a:r>
            <a:endParaRPr lang="en-US" sz="2400" dirty="0"/>
          </a:p>
          <a:p>
            <a:pPr fontAlgn="base"/>
            <a:r>
              <a:rPr lang="en-US" sz="2400" b="0" i="0" u="none" strike="noStrike" dirty="0">
                <a:effectLst/>
              </a:rPr>
              <a:t>care lies in the </a:t>
            </a:r>
            <a:r>
              <a:rPr lang="en-US" sz="2400" b="1" i="0" u="none" strike="noStrike" dirty="0">
                <a:effectLst/>
              </a:rPr>
              <a:t>warm atmosphere</a:t>
            </a:r>
            <a:r>
              <a:rPr lang="en-US" sz="2400" b="0" i="0" u="none" strike="noStrike" dirty="0">
                <a:effectLst/>
              </a:rPr>
              <a:t> that emanates from a shared meal…</a:t>
            </a:r>
            <a:endParaRPr lang="en-US" sz="2400" dirty="0"/>
          </a:p>
          <a:p>
            <a:pPr fontAlgn="base"/>
            <a:r>
              <a:rPr lang="en-US" sz="2400" b="0" i="0" u="none" strike="noStrike" dirty="0">
                <a:effectLst/>
              </a:rPr>
              <a:t>in</a:t>
            </a:r>
            <a:r>
              <a:rPr lang="en-US" sz="2400" b="1" i="0" u="none" strike="noStrike" dirty="0">
                <a:effectLst/>
              </a:rPr>
              <a:t> the harmonious coexistence</a:t>
            </a:r>
            <a:r>
              <a:rPr lang="en-US" sz="2400" b="0" i="0" u="none" strike="noStrike" dirty="0">
                <a:effectLst/>
              </a:rPr>
              <a:t> of community members, some of whom are active and others resting</a:t>
            </a:r>
            <a:endParaRPr lang="en-US" sz="2400" dirty="0"/>
          </a:p>
        </p:txBody>
      </p:sp>
      <p:pic>
        <p:nvPicPr>
          <p:cNvPr id="8" name="Google Shape;313;g2cacd0abdb4_1_194">
            <a:extLst>
              <a:ext uri="{FF2B5EF4-FFF2-40B4-BE49-F238E27FC236}">
                <a16:creationId xmlns:a16="http://schemas.microsoft.com/office/drawing/2014/main" id="{EEFF7D80-F85F-7E2C-C7E2-B1C24C6F9C41}"/>
              </a:ext>
            </a:extLst>
          </p:cNvPr>
          <p:cNvPicPr preferRelativeResize="0"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6857797" y="-10886"/>
            <a:ext cx="5334204" cy="6868886"/>
          </a:xfrm>
          <a:prstGeom prst="rect">
            <a:avLst/>
          </a:prstGeom>
          <a:noFill/>
          <a:effectLst>
            <a:outerShdw blurRad="127000" dist="50800" dir="10800000" sx="99000" sy="99000" algn="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966648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Slide Background">
            <a:extLst>
              <a:ext uri="{FF2B5EF4-FFF2-40B4-BE49-F238E27FC236}">
                <a16:creationId xmlns:a16="http://schemas.microsoft.com/office/drawing/2014/main" id="{AC40FFA8-CDA2-4745-9D0A-854FC4DBE2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1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997500B0-58AA-90EC-2C12-FD9F31D3E1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5612" y="3940584"/>
            <a:ext cx="4648051" cy="240583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+mn-lt"/>
              </a:rPr>
              <a:t>a</a:t>
            </a:r>
            <a:r>
              <a:rPr lang="en-US" sz="2400" b="1" i="0" u="none" strike="noStrike" dirty="0">
                <a:effectLst/>
                <a:latin typeface="+mn-lt"/>
              </a:rPr>
              <a:t> sense of complicity and joy </a:t>
            </a:r>
            <a:r>
              <a:rPr lang="en-US" sz="2400" i="0" u="none" strike="noStrike" dirty="0">
                <a:effectLst/>
                <a:latin typeface="+mn-lt"/>
              </a:rPr>
              <a:t>is</a:t>
            </a:r>
            <a:r>
              <a:rPr lang="en-US" sz="2400" b="0" i="0" u="none" strike="noStrike" dirty="0">
                <a:effectLst/>
                <a:latin typeface="+mn-lt"/>
              </a:rPr>
              <a:t> shared by three men singing together</a:t>
            </a:r>
            <a:endParaRPr lang="en-US" sz="2400" kern="1200" dirty="0">
              <a:solidFill>
                <a:schemeClr val="tx1"/>
              </a:solidFill>
              <a:latin typeface="+mn-lt"/>
              <a:ea typeface="+mj-ea"/>
              <a:cs typeface="+mj-cs"/>
            </a:endParaRPr>
          </a:p>
        </p:txBody>
      </p:sp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A031F918-6C2A-4C3F-8785-651FF6135C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96000" y="0"/>
            <a:ext cx="6096000" cy="6857999"/>
          </a:xfrm>
          <a:prstGeom prst="rect">
            <a:avLst/>
          </a:prstGeom>
          <a:ln>
            <a:noFill/>
          </a:ln>
          <a:effectLst>
            <a:outerShdw blurRad="228600" dist="190500" dir="7260000" sx="95000" sy="95000" algn="t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Image 7" descr="Une image contenant mur, intérieur, meubles, personne&#10;&#10;Description générée automatiquement">
            <a:extLst>
              <a:ext uri="{FF2B5EF4-FFF2-40B4-BE49-F238E27FC236}">
                <a16:creationId xmlns:a16="http://schemas.microsoft.com/office/drawing/2014/main" id="{C4098B73-8D09-E691-A1CA-9C43E8F5D39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4434" y="197427"/>
            <a:ext cx="5474084" cy="3231572"/>
          </a:xfrm>
          <a:prstGeom prst="rect">
            <a:avLst/>
          </a:prstGeom>
        </p:spPr>
      </p:pic>
      <p:pic>
        <p:nvPicPr>
          <p:cNvPr id="5" name="Espace réservé du contenu 4" descr="Une image contenant habits, personne, meubles, plein air&#10;&#10;Description générée automatiquement">
            <a:extLst>
              <a:ext uri="{FF2B5EF4-FFF2-40B4-BE49-F238E27FC236}">
                <a16:creationId xmlns:a16="http://schemas.microsoft.com/office/drawing/2014/main" id="{AF6FF4A4-C682-A140-5587-6E34A3F29CE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30434" y="197427"/>
            <a:ext cx="5474085" cy="3231572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18B682DA-4F53-C905-E743-07DF623D3101}"/>
              </a:ext>
            </a:extLst>
          </p:cNvPr>
          <p:cNvSpPr txBox="1"/>
          <p:nvPr/>
        </p:nvSpPr>
        <p:spPr>
          <a:xfrm>
            <a:off x="6803408" y="3886767"/>
            <a:ext cx="4617965" cy="25134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457200" indent="-4572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Fred</a:t>
            </a:r>
            <a:r>
              <a:rPr lang="en-US" sz="2400" b="0" i="0" u="none" strike="noStrike" dirty="0">
                <a:effectLst/>
              </a:rPr>
              <a:t>’s dream: the intimacy of </a:t>
            </a:r>
            <a:r>
              <a:rPr lang="en-US" sz="2400" b="1" i="0" u="none" strike="noStrike" dirty="0">
                <a:effectLst/>
              </a:rPr>
              <a:t>a moment of confession and listening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9034174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63A3892-3337-BD81-5C0F-D865BECA9A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Slide Background">
            <a:extLst>
              <a:ext uri="{FF2B5EF4-FFF2-40B4-BE49-F238E27FC236}">
                <a16:creationId xmlns:a16="http://schemas.microsoft.com/office/drawing/2014/main" id="{9F7D5CDA-D291-4307-BF55-1381FED296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FF1465B5-06D5-8058-B59E-E44FC330FB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00" y="381001"/>
            <a:ext cx="5334197" cy="1708242"/>
          </a:xfrm>
        </p:spPr>
        <p:txBody>
          <a:bodyPr anchor="ctr">
            <a:normAutofit/>
          </a:bodyPr>
          <a:lstStyle/>
          <a:p>
            <a:pPr rtl="0"/>
            <a:r>
              <a:rPr lang="en-US" sz="3200" dirty="0"/>
              <a:t>caretaker:</a:t>
            </a:r>
            <a:r>
              <a:rPr lang="en-US" sz="3200" i="0" u="none" strike="noStrike" dirty="0">
                <a:effectLst/>
              </a:rPr>
              <a:t> challenging the organization of the social world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DA9F291-1E71-FC46-BE3B-BE74B70F5D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597" y="1939636"/>
            <a:ext cx="5334197" cy="4364182"/>
          </a:xfrm>
        </p:spPr>
        <p:txBody>
          <a:bodyPr anchor="ctr">
            <a:normAutofit/>
          </a:bodyPr>
          <a:lstStyle/>
          <a:p>
            <a:r>
              <a:rPr lang="en-US" sz="2400" i="0" u="none" strike="noStrike" dirty="0">
                <a:effectLst/>
              </a:rPr>
              <a:t>the </a:t>
            </a:r>
            <a:r>
              <a:rPr lang="en-US" sz="2400" i="0" strike="noStrike" dirty="0">
                <a:effectLst/>
              </a:rPr>
              <a:t>roles</a:t>
            </a:r>
            <a:r>
              <a:rPr lang="en-US" sz="2400" i="0" u="none" strike="noStrike" dirty="0">
                <a:effectLst/>
              </a:rPr>
              <a:t> of researchers, filmmakers and member</a:t>
            </a:r>
            <a:r>
              <a:rPr lang="en-US" sz="2400" dirty="0"/>
              <a:t>s</a:t>
            </a:r>
            <a:r>
              <a:rPr lang="en-US" sz="2400" i="0" u="none" strike="noStrike" dirty="0">
                <a:effectLst/>
              </a:rPr>
              <a:t> roles are redistributed: members were invited to use a camera DV, while researchers and filmmakers were welcomed in the places as members </a:t>
            </a:r>
          </a:p>
          <a:p>
            <a:r>
              <a:rPr lang="en-US" sz="2400" dirty="0"/>
              <a:t>here: </a:t>
            </a:r>
            <a:r>
              <a:rPr lang="en-US" sz="2400" b="0" i="0" u="none" strike="noStrike" dirty="0" err="1">
                <a:effectLst/>
              </a:rPr>
              <a:t>Aliekber</a:t>
            </a:r>
            <a:r>
              <a:rPr lang="en-US" sz="2400" b="0" i="0" u="none" strike="noStrike" dirty="0">
                <a:effectLst/>
              </a:rPr>
              <a:t> interviewing Josiane, Monique and </a:t>
            </a:r>
            <a:r>
              <a:rPr lang="en-US" sz="2400" b="0" i="0" u="none" strike="noStrike" dirty="0" err="1">
                <a:effectLst/>
              </a:rPr>
              <a:t>Leïla</a:t>
            </a:r>
            <a:endParaRPr lang="en-US" sz="2400" b="0" i="0" u="none" strike="noStrike" dirty="0">
              <a:effectLst/>
            </a:endParaRPr>
          </a:p>
          <a:p>
            <a:pPr marL="0" indent="0">
              <a:buNone/>
            </a:pPr>
            <a:endParaRPr lang="en-US" sz="1400" dirty="0"/>
          </a:p>
        </p:txBody>
      </p:sp>
      <p:pic>
        <p:nvPicPr>
          <p:cNvPr id="5" name="Image 4" descr="Une image contenant habits, personne, homme, bâtiment&#10;&#10;Description générée automatiquement">
            <a:extLst>
              <a:ext uri="{FF2B5EF4-FFF2-40B4-BE49-F238E27FC236}">
                <a16:creationId xmlns:a16="http://schemas.microsoft.com/office/drawing/2014/main" id="{5D6EA573-BF67-AAB9-EFF5-933FD591AD7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57797" y="-10886"/>
            <a:ext cx="5334204" cy="6868886"/>
          </a:xfrm>
          <a:prstGeom prst="rect">
            <a:avLst/>
          </a:prstGeom>
          <a:effectLst>
            <a:outerShdw blurRad="127000" dist="50800" dir="10800000" sx="99000" sy="99000" algn="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3945040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4107</TotalTime>
  <Words>1196</Words>
  <Application>Microsoft Macintosh PowerPoint</Application>
  <PresentationFormat>Grand écran</PresentationFormat>
  <Paragraphs>77</Paragraphs>
  <Slides>15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19" baseType="lpstr">
      <vt:lpstr>Aptos</vt:lpstr>
      <vt:lpstr>Aptos Display</vt:lpstr>
      <vt:lpstr>Arial</vt:lpstr>
      <vt:lpstr>Thème Office</vt:lpstr>
      <vt:lpstr>Welcome &amp; Wonder</vt:lpstr>
      <vt:lpstr> a short documentary film on Brussels’ Places for Connection </vt:lpstr>
      <vt:lpstr>intro</vt:lpstr>
      <vt:lpstr>intro</vt:lpstr>
      <vt:lpstr>lieux de lien</vt:lpstr>
      <vt:lpstr> discussion  in your perception, how does the film resonate with your own experience/understanding of care? </vt:lpstr>
      <vt:lpstr>witness of care</vt:lpstr>
      <vt:lpstr>a sense of complicity and joy is shared by three men singing together</vt:lpstr>
      <vt:lpstr>caretaker: challenging the organization of the social world</vt:lpstr>
      <vt:lpstr>caretaker: challenging the organization of the social world</vt:lpstr>
      <vt:lpstr>process – towards the Sponge Manifesto</vt:lpstr>
      <vt:lpstr>process – example 1</vt:lpstr>
      <vt:lpstr>process – example 2</vt:lpstr>
      <vt:lpstr>process – example 3</vt:lpstr>
      <vt:lpstr>conclusion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Sophie Thunus</dc:creator>
  <cp:lastModifiedBy>Sophie Thunus</cp:lastModifiedBy>
  <cp:revision>2</cp:revision>
  <dcterms:created xsi:type="dcterms:W3CDTF">2025-01-21T12:30:12Z</dcterms:created>
  <dcterms:modified xsi:type="dcterms:W3CDTF">2025-07-09T20:58:18Z</dcterms:modified>
</cp:coreProperties>
</file>