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5.xml" ContentType="application/vnd.openxmlformats-officedocument.theme+xml"/>
  <Override PartName="/ppt/slideLayouts/slideLayout8.xml" ContentType="application/vnd.openxmlformats-officedocument.presentationml.slideLayout+xml"/>
  <Override PartName="/ppt/theme/theme6.xml" ContentType="application/vnd.openxmlformats-officedocument.theme+xml"/>
  <Override PartName="/ppt/slideLayouts/slideLayout9.xml" ContentType="application/vnd.openxmlformats-officedocument.presentationml.slideLayout+xml"/>
  <Override PartName="/ppt/theme/theme7.xml" ContentType="application/vnd.openxmlformats-officedocument.theme+xml"/>
  <Override PartName="/ppt/slideLayouts/slideLayout10.xml" ContentType="application/vnd.openxmlformats-officedocument.presentationml.slideLayout+xml"/>
  <Override PartName="/ppt/theme/theme8.xml" ContentType="application/vnd.openxmlformats-officedocument.theme+xml"/>
  <Override PartName="/ppt/slideLayouts/slideLayout11.xml" ContentType="application/vnd.openxmlformats-officedocument.presentationml.slideLayout+xml"/>
  <Override PartName="/ppt/theme/theme9.xml" ContentType="application/vnd.openxmlformats-officedocument.theme+xml"/>
  <Override PartName="/ppt/slideLayouts/slideLayout12.xml" ContentType="application/vnd.openxmlformats-officedocument.presentationml.slideLayout+xml"/>
  <Override PartName="/ppt/theme/theme10.xml" ContentType="application/vnd.openxmlformats-officedocument.theme+xml"/>
  <Override PartName="/ppt/slideLayouts/slideLayout13.xml" ContentType="application/vnd.openxmlformats-officedocument.presentationml.slideLayout+xml"/>
  <Override PartName="/ppt/theme/theme11.xml" ContentType="application/vnd.openxmlformats-officedocument.theme+xml"/>
  <Override PartName="/ppt/slideLayouts/slideLayout14.xml" ContentType="application/vnd.openxmlformats-officedocument.presentationml.slideLayout+xml"/>
  <Override PartName="/ppt/theme/theme12.xml" ContentType="application/vnd.openxmlformats-officedocument.theme+xml"/>
  <Override PartName="/ppt/slideLayouts/slideLayout15.xml" ContentType="application/vnd.openxmlformats-officedocument.presentationml.slideLayout+xml"/>
  <Override PartName="/ppt/theme/theme13.xml" ContentType="application/vnd.openxmlformats-officedocument.theme+xml"/>
  <Override PartName="/ppt/slideLayouts/slideLayout16.xml" ContentType="application/vnd.openxmlformats-officedocument.presentationml.slideLayout+xml"/>
  <Override PartName="/ppt/theme/theme14.xml" ContentType="application/vnd.openxmlformats-officedocument.theme+xml"/>
  <Override PartName="/ppt/slideLayouts/slideLayout17.xml" ContentType="application/vnd.openxmlformats-officedocument.presentationml.slideLayout+xml"/>
  <Override PartName="/ppt/theme/theme15.xml" ContentType="application/vnd.openxmlformats-officedocument.theme+xml"/>
  <Override PartName="/ppt/slideLayouts/slideLayout18.xml" ContentType="application/vnd.openxmlformats-officedocument.presentationml.slideLayout+xml"/>
  <Override PartName="/ppt/theme/theme16.xml" ContentType="application/vnd.openxmlformats-officedocument.theme+xml"/>
  <Override PartName="/ppt/slideLayouts/slideLayout19.xml" ContentType="application/vnd.openxmlformats-officedocument.presentationml.slideLayout+xml"/>
  <Override PartName="/ppt/theme/theme17.xml" ContentType="application/vnd.openxmlformats-officedocument.theme+xml"/>
  <Override PartName="/ppt/slideLayouts/slideLayout20.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 id="2147483650" r:id="rId2"/>
    <p:sldMasterId id="2147483692" r:id="rId3"/>
    <p:sldMasterId id="2147483682" r:id="rId4"/>
    <p:sldMasterId id="2147483656" r:id="rId5"/>
    <p:sldMasterId id="2147483660" r:id="rId6"/>
    <p:sldMasterId id="2147483662" r:id="rId7"/>
    <p:sldMasterId id="2147483664" r:id="rId8"/>
    <p:sldMasterId id="2147483666" r:id="rId9"/>
    <p:sldMasterId id="2147483668" r:id="rId10"/>
    <p:sldMasterId id="2147483670" r:id="rId11"/>
    <p:sldMasterId id="2147483672" r:id="rId12"/>
    <p:sldMasterId id="2147483674" r:id="rId13"/>
    <p:sldMasterId id="2147483676" r:id="rId14"/>
    <p:sldMasterId id="2147483678" r:id="rId15"/>
    <p:sldMasterId id="2147483688" r:id="rId16"/>
    <p:sldMasterId id="2147483695" r:id="rId17"/>
    <p:sldMasterId id="2147483697" r:id="rId18"/>
  </p:sldMasterIdLst>
  <p:notesMasterIdLst>
    <p:notesMasterId r:id="rId42"/>
  </p:notesMasterIdLst>
  <p:sldIdLst>
    <p:sldId id="292" r:id="rId19"/>
    <p:sldId id="293" r:id="rId20"/>
    <p:sldId id="299" r:id="rId21"/>
    <p:sldId id="295" r:id="rId22"/>
    <p:sldId id="310" r:id="rId23"/>
    <p:sldId id="319" r:id="rId24"/>
    <p:sldId id="312" r:id="rId25"/>
    <p:sldId id="332" r:id="rId26"/>
    <p:sldId id="333" r:id="rId27"/>
    <p:sldId id="320" r:id="rId28"/>
    <p:sldId id="334" r:id="rId29"/>
    <p:sldId id="336" r:id="rId30"/>
    <p:sldId id="341" r:id="rId31"/>
    <p:sldId id="344" r:id="rId32"/>
    <p:sldId id="335" r:id="rId33"/>
    <p:sldId id="345" r:id="rId34"/>
    <p:sldId id="339" r:id="rId35"/>
    <p:sldId id="340" r:id="rId36"/>
    <p:sldId id="342" r:id="rId37"/>
    <p:sldId id="343" r:id="rId38"/>
    <p:sldId id="330" r:id="rId39"/>
    <p:sldId id="331" r:id="rId40"/>
    <p:sldId id="272" r:id="rId4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DB3E6"/>
    <a:srgbClr val="69AD40"/>
    <a:srgbClr val="00214E"/>
    <a:srgbClr val="00264A"/>
    <a:srgbClr val="6E0E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941"/>
    <p:restoredTop sz="94674"/>
  </p:normalViewPr>
  <p:slideViewPr>
    <p:cSldViewPr snapToGrid="0" snapToObjects="1">
      <p:cViewPr>
        <p:scale>
          <a:sx n="70" d="100"/>
          <a:sy n="70" d="100"/>
        </p:scale>
        <p:origin x="384" y="1416"/>
      </p:cViewPr>
      <p:guideLst/>
    </p:cSldViewPr>
  </p:slideViewPr>
  <p:notesTextViewPr>
    <p:cViewPr>
      <p:scale>
        <a:sx n="1" d="1"/>
        <a:sy n="1" d="1"/>
      </p:scale>
      <p:origin x="0" y="0"/>
    </p:cViewPr>
  </p:notesTextViewPr>
  <p:notesViewPr>
    <p:cSldViewPr snapToGrid="0" snapToObjects="1">
      <p:cViewPr varScale="1">
        <p:scale>
          <a:sx n="85" d="100"/>
          <a:sy n="85" d="100"/>
        </p:scale>
        <p:origin x="2952"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8.xml"/><Relationship Id="rId39" Type="http://schemas.openxmlformats.org/officeDocument/2006/relationships/slide" Target="slides/slide21.xml"/><Relationship Id="rId21" Type="http://schemas.openxmlformats.org/officeDocument/2006/relationships/slide" Target="slides/slide3.xml"/><Relationship Id="rId34" Type="http://schemas.openxmlformats.org/officeDocument/2006/relationships/slide" Target="slides/slide16.xml"/><Relationship Id="rId42" Type="http://schemas.openxmlformats.org/officeDocument/2006/relationships/notesMaster" Target="notesMasters/notes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slide" Target="slides/slide19.xml"/><Relationship Id="rId40" Type="http://schemas.openxmlformats.org/officeDocument/2006/relationships/slide" Target="slides/slide22.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10" Type="http://schemas.openxmlformats.org/officeDocument/2006/relationships/slideMaster" Target="slideMasters/slideMaster10.xml"/><Relationship Id="rId19" Type="http://schemas.openxmlformats.org/officeDocument/2006/relationships/slide" Target="slides/slide1.xml"/><Relationship Id="rId31" Type="http://schemas.openxmlformats.org/officeDocument/2006/relationships/slide" Target="slides/slide13.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presProps" Target="presProp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tableStyles" Target="tableStyles.xml"/><Relationship Id="rId20" Type="http://schemas.openxmlformats.org/officeDocument/2006/relationships/slide" Target="slides/slide2.xml"/><Relationship Id="rId41" Type="http://schemas.openxmlformats.org/officeDocument/2006/relationships/slide" Target="slides/slide2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7E224E-2046-0D4F-8FAA-76DE18A2A064}" type="datetimeFigureOut">
              <a:rPr lang="fr-FR" smtClean="0"/>
              <a:t>12/07/2023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8A1156-54A9-994A-82BB-BC5A9BC7BA0A}" type="slidenum">
              <a:rPr lang="fr-FR" smtClean="0"/>
              <a:t>‹nr.›</a:t>
            </a:fld>
            <a:endParaRPr lang="fr-FR"/>
          </a:p>
        </p:txBody>
      </p:sp>
    </p:spTree>
    <p:extLst>
      <p:ext uri="{BB962C8B-B14F-4D97-AF65-F5344CB8AC3E}">
        <p14:creationId xmlns:p14="http://schemas.microsoft.com/office/powerpoint/2010/main" val="1647718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5.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6.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7.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8.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Espace réservé du texte 3"/>
          <p:cNvSpPr>
            <a:spLocks noGrp="1"/>
          </p:cNvSpPr>
          <p:nvPr>
            <p:ph type="body" sz="quarter" idx="12" hasCustomPrompt="1"/>
          </p:nvPr>
        </p:nvSpPr>
        <p:spPr>
          <a:xfrm>
            <a:off x="1055878" y="1753024"/>
            <a:ext cx="10170960" cy="4335659"/>
          </a:xfrm>
          <a:prstGeom prst="rect">
            <a:avLst/>
          </a:prstGeom>
        </p:spPr>
        <p:txBody>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a:solidFill>
                  <a:srgbClr val="00214E"/>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Arial Regular corps 24 pts</a:t>
            </a:r>
          </a:p>
          <a:p>
            <a:pPr marL="342900" marR="0" lvl="0" indent="-342900" algn="l" defTabSz="914400" rtl="0" eaLnBrk="1" fontAlgn="auto" latinLnBrk="0" hangingPunct="1">
              <a:lnSpc>
                <a:spcPct val="90000"/>
              </a:lnSpc>
              <a:spcBef>
                <a:spcPts val="1000"/>
              </a:spcBef>
              <a:spcAft>
                <a:spcPts val="0"/>
              </a:spcAft>
              <a:buClrTx/>
              <a:buSzTx/>
              <a:tabLst/>
              <a:defRPr/>
            </a:pPr>
            <a:r>
              <a:rPr lang="fr-BE" dirty="0" err="1"/>
              <a:t>Aperum</a:t>
            </a:r>
            <a:r>
              <a:rPr lang="fr-BE" dirty="0"/>
              <a:t> </a:t>
            </a:r>
            <a:r>
              <a:rPr lang="fr-BE" dirty="0" err="1"/>
              <a:t>rero</a:t>
            </a:r>
            <a:r>
              <a:rPr lang="fr-BE" dirty="0"/>
              <a:t> con </a:t>
            </a:r>
            <a:r>
              <a:rPr lang="fr-BE" dirty="0" err="1"/>
              <a:t>pedi</a:t>
            </a:r>
            <a:r>
              <a:rPr lang="fr-BE" dirty="0"/>
              <a:t> </a:t>
            </a:r>
            <a:r>
              <a:rPr lang="fr-BE" dirty="0" err="1"/>
              <a:t>temporerita</a:t>
            </a:r>
            <a:r>
              <a:rPr lang="fr-BE" dirty="0"/>
              <a:t> </a:t>
            </a:r>
            <a:r>
              <a:rPr lang="fr-BE" dirty="0" err="1"/>
              <a:t>venimpore</a:t>
            </a:r>
            <a:r>
              <a:rPr lang="fr-BE" dirty="0"/>
              <a:t> </a:t>
            </a:r>
            <a:r>
              <a:rPr lang="fr-BE" dirty="0" err="1"/>
              <a:t>sandandit</a:t>
            </a:r>
            <a:r>
              <a:rPr lang="fr-BE" dirty="0"/>
              <a:t> </a:t>
            </a:r>
            <a:r>
              <a:rPr lang="fr-BE" dirty="0" err="1"/>
              <a:t>abo</a:t>
            </a:r>
            <a:r>
              <a:rPr lang="fr-BE" dirty="0"/>
              <a:t>. </a:t>
            </a:r>
          </a:p>
          <a:p>
            <a:pPr marL="342900" marR="0" lvl="0" indent="-342900" algn="l" defTabSz="914400" rtl="0" eaLnBrk="1" fontAlgn="auto" latinLnBrk="0" hangingPunct="1">
              <a:lnSpc>
                <a:spcPct val="90000"/>
              </a:lnSpc>
              <a:spcBef>
                <a:spcPts val="1000"/>
              </a:spcBef>
              <a:spcAft>
                <a:spcPts val="0"/>
              </a:spcAft>
              <a:buClrTx/>
              <a:buSzTx/>
              <a:tabLst/>
              <a:defRPr/>
            </a:pPr>
            <a:r>
              <a:rPr lang="fr-BE" dirty="0"/>
              <a:t>Ut que </a:t>
            </a:r>
            <a:r>
              <a:rPr lang="fr-BE" dirty="0" err="1"/>
              <a:t>verrovi</a:t>
            </a:r>
            <a:r>
              <a:rPr lang="fr-BE" dirty="0"/>
              <a:t> </a:t>
            </a:r>
            <a:r>
              <a:rPr lang="fr-BE" dirty="0" err="1"/>
              <a:t>debist</a:t>
            </a:r>
            <a:r>
              <a:rPr lang="fr-BE" dirty="0"/>
              <a:t> </a:t>
            </a:r>
            <a:r>
              <a:rPr lang="fr-BE" dirty="0" err="1"/>
              <a:t>hiliquae</a:t>
            </a:r>
            <a:r>
              <a:rPr lang="fr-BE" dirty="0"/>
              <a:t> </a:t>
            </a:r>
            <a:r>
              <a:rPr lang="fr-BE" dirty="0" err="1"/>
              <a:t>conet</a:t>
            </a:r>
            <a:r>
              <a:rPr lang="fr-BE" dirty="0"/>
              <a:t> </a:t>
            </a:r>
            <a:r>
              <a:rPr lang="fr-BE" dirty="0" err="1"/>
              <a:t>essequi</a:t>
            </a:r>
            <a:r>
              <a:rPr lang="fr-BE" dirty="0"/>
              <a:t> </a:t>
            </a:r>
            <a:r>
              <a:rPr lang="fr-BE" dirty="0" err="1"/>
              <a:t>illo</a:t>
            </a:r>
            <a:r>
              <a:rPr lang="fr-BE" dirty="0"/>
              <a:t> </a:t>
            </a:r>
            <a:r>
              <a:rPr lang="fr-BE" dirty="0" err="1"/>
              <a:t>dolestem</a:t>
            </a:r>
            <a:r>
              <a:rPr lang="fr-BE" dirty="0"/>
              <a:t> </a:t>
            </a:r>
            <a:r>
              <a:rPr lang="fr-BE" dirty="0" err="1"/>
              <a:t>voloren</a:t>
            </a:r>
            <a:r>
              <a:rPr lang="fr-BE" dirty="0"/>
              <a:t> </a:t>
            </a:r>
            <a:r>
              <a:rPr lang="fr-BE" dirty="0" err="1"/>
              <a:t>imaionsequi</a:t>
            </a:r>
            <a:r>
              <a:rPr lang="fr-BE" dirty="0"/>
              <a:t> </a:t>
            </a:r>
            <a:r>
              <a:rPr lang="fr-BE" dirty="0" err="1"/>
              <a:t>aceptae</a:t>
            </a:r>
            <a:r>
              <a:rPr lang="fr-BE" dirty="0"/>
              <a:t> nus </a:t>
            </a:r>
            <a:r>
              <a:rPr lang="fr-BE" dirty="0" err="1"/>
              <a:t>autatincti</a:t>
            </a:r>
            <a:r>
              <a:rPr lang="fr-BE" dirty="0"/>
              <a:t> to </a:t>
            </a:r>
            <a:r>
              <a:rPr lang="fr-BE" dirty="0" err="1"/>
              <a:t>velestiurit</a:t>
            </a:r>
            <a:r>
              <a:rPr lang="fr-BE" dirty="0"/>
              <a:t> que </a:t>
            </a:r>
            <a:r>
              <a:rPr lang="fr-BE" dirty="0" err="1"/>
              <a:t>eiunt</a:t>
            </a:r>
            <a:r>
              <a:rPr lang="fr-BE" dirty="0"/>
              <a:t> </a:t>
            </a:r>
            <a:r>
              <a:rPr lang="fr-BE" dirty="0" err="1"/>
              <a:t>vellabo</a:t>
            </a:r>
            <a:r>
              <a:rPr lang="fr-BE" dirty="0"/>
              <a:t>. </a:t>
            </a:r>
          </a:p>
          <a:p>
            <a:pPr marL="342900" marR="0" lvl="0" indent="-342900" algn="l" defTabSz="914400" rtl="0" eaLnBrk="1" fontAlgn="auto" latinLnBrk="0" hangingPunct="1">
              <a:lnSpc>
                <a:spcPct val="90000"/>
              </a:lnSpc>
              <a:spcBef>
                <a:spcPts val="1000"/>
              </a:spcBef>
              <a:spcAft>
                <a:spcPts val="0"/>
              </a:spcAft>
              <a:buClrTx/>
              <a:buSzTx/>
              <a:tabLst/>
              <a:defRPr/>
            </a:pPr>
            <a:r>
              <a:rPr lang="fr-BE" dirty="0" err="1"/>
              <a:t>Untoria</a:t>
            </a:r>
            <a:r>
              <a:rPr lang="fr-BE" dirty="0"/>
              <a:t> </a:t>
            </a:r>
            <a:r>
              <a:rPr lang="fr-BE" dirty="0" err="1"/>
              <a:t>eremquo</a:t>
            </a:r>
            <a:r>
              <a:rPr lang="fr-BE" dirty="0"/>
              <a:t> </a:t>
            </a:r>
            <a:r>
              <a:rPr lang="fr-BE" dirty="0" err="1"/>
              <a:t>ssimi</a:t>
            </a:r>
            <a:r>
              <a:rPr lang="fr-BE" dirty="0"/>
              <a:t>, </a:t>
            </a:r>
            <a:r>
              <a:rPr lang="fr-BE" dirty="0" err="1"/>
              <a:t>consequ</a:t>
            </a:r>
            <a:r>
              <a:rPr lang="fr-BE" dirty="0"/>
              <a:t> </a:t>
            </a:r>
            <a:r>
              <a:rPr lang="fr-BE" dirty="0" err="1"/>
              <a:t>aspiderum</a:t>
            </a:r>
            <a:r>
              <a:rPr lang="fr-BE" dirty="0"/>
              <a:t> </a:t>
            </a:r>
            <a:r>
              <a:rPr lang="fr-BE" dirty="0" err="1"/>
              <a:t>facipsunt</a:t>
            </a:r>
            <a:r>
              <a:rPr lang="fr-BE" dirty="0"/>
              <a:t> </a:t>
            </a:r>
            <a:r>
              <a:rPr lang="fr-BE" dirty="0" err="1"/>
              <a:t>fuga</a:t>
            </a:r>
            <a:r>
              <a:rPr lang="fr-BE" dirty="0"/>
              <a:t>. </a:t>
            </a:r>
            <a:r>
              <a:rPr lang="fr-BE" dirty="0" err="1"/>
              <a:t>Bero</a:t>
            </a:r>
            <a:r>
              <a:rPr lang="fr-BE" dirty="0"/>
              <a:t> ide </a:t>
            </a:r>
            <a:r>
              <a:rPr lang="fr-BE" dirty="0" err="1"/>
              <a:t>porepera</a:t>
            </a:r>
            <a:r>
              <a:rPr lang="fr-BE" dirty="0"/>
              <a:t> </a:t>
            </a:r>
            <a:r>
              <a:rPr lang="fr-BE" dirty="0" err="1"/>
              <a:t>quam</a:t>
            </a:r>
            <a:r>
              <a:rPr lang="fr-BE" dirty="0"/>
              <a:t> </a:t>
            </a:r>
            <a:r>
              <a:rPr lang="fr-BE" dirty="0" err="1"/>
              <a:t>doluptur</a:t>
            </a:r>
            <a:r>
              <a:rPr lang="fr-BE" dirty="0"/>
              <a:t>?</a:t>
            </a:r>
          </a:p>
          <a:p>
            <a:pPr lvl="0"/>
            <a:endParaRPr lang="fr-BE" dirty="0"/>
          </a:p>
        </p:txBody>
      </p:sp>
      <p:sp>
        <p:nvSpPr>
          <p:cNvPr id="10" name="Espace réservé du texte 19"/>
          <p:cNvSpPr>
            <a:spLocks noGrp="1"/>
          </p:cNvSpPr>
          <p:nvPr>
            <p:ph type="body" sz="quarter" idx="10" hasCustomPrompt="1"/>
          </p:nvPr>
        </p:nvSpPr>
        <p:spPr>
          <a:xfrm>
            <a:off x="6978688" y="6088174"/>
            <a:ext cx="424815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11" name="Espace réservé du texte 21"/>
          <p:cNvSpPr>
            <a:spLocks noGrp="1"/>
          </p:cNvSpPr>
          <p:nvPr>
            <p:ph type="body" sz="quarter" idx="11" hasCustomPrompt="1"/>
          </p:nvPr>
        </p:nvSpPr>
        <p:spPr>
          <a:xfrm>
            <a:off x="11119148" y="6088683"/>
            <a:ext cx="540345"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Espace réservé du texte 19"/>
          <p:cNvSpPr>
            <a:spLocks noGrp="1"/>
          </p:cNvSpPr>
          <p:nvPr>
            <p:ph type="body" sz="quarter" idx="10" hasCustomPrompt="1"/>
          </p:nvPr>
        </p:nvSpPr>
        <p:spPr>
          <a:xfrm>
            <a:off x="6841032" y="6088174"/>
            <a:ext cx="424815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7" name="Espace réservé du texte 21"/>
          <p:cNvSpPr>
            <a:spLocks noGrp="1"/>
          </p:cNvSpPr>
          <p:nvPr>
            <p:ph type="body" sz="quarter" idx="11" hasCustomPrompt="1"/>
          </p:nvPr>
        </p:nvSpPr>
        <p:spPr>
          <a:xfrm>
            <a:off x="11099476" y="6088683"/>
            <a:ext cx="540345"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
        <p:nvSpPr>
          <p:cNvPr id="8" name="Espace réservé du texte 7"/>
          <p:cNvSpPr>
            <a:spLocks noGrp="1"/>
          </p:cNvSpPr>
          <p:nvPr>
            <p:ph type="body" sz="quarter" idx="12" hasCustomPrompt="1"/>
          </p:nvPr>
        </p:nvSpPr>
        <p:spPr>
          <a:xfrm>
            <a:off x="2123744" y="1902033"/>
            <a:ext cx="3600000" cy="4186142"/>
          </a:xfrm>
          <a:prstGeom prst="rect">
            <a:avLst/>
          </a:prstGeom>
        </p:spPr>
        <p:txBody>
          <a:bodyPr/>
          <a:lstStyle>
            <a:lvl1pPr marL="342900" indent="-342900">
              <a:buFont typeface="+mj-lt"/>
              <a:buAutoNum type="arabicPeriod"/>
              <a:defRPr sz="2000">
                <a:solidFill>
                  <a:srgbClr val="00214E"/>
                </a:solidFill>
                <a:latin typeface="Arial" panose="020B0604020202020204" pitchFamily="34" charset="0"/>
                <a:cs typeface="Arial" panose="020B0604020202020204" pitchFamily="34" charset="0"/>
              </a:defRPr>
            </a:lvl1pPr>
          </a:lstStyle>
          <a:p>
            <a:pPr lvl="0"/>
            <a:r>
              <a:rPr lang="fr-BE" dirty="0" err="1"/>
              <a:t>Temporerita</a:t>
            </a:r>
            <a:r>
              <a:rPr lang="fr-BE" dirty="0"/>
              <a:t> </a:t>
            </a:r>
            <a:r>
              <a:rPr lang="fr-BE" dirty="0" err="1"/>
              <a:t>venimpore</a:t>
            </a:r>
            <a:r>
              <a:rPr lang="fr-BE" dirty="0"/>
              <a:t> </a:t>
            </a:r>
            <a:r>
              <a:rPr lang="fr-BE" dirty="0" err="1"/>
              <a:t>sandandit</a:t>
            </a:r>
            <a:r>
              <a:rPr lang="fr-BE" dirty="0"/>
              <a:t> </a:t>
            </a:r>
            <a:r>
              <a:rPr lang="fr-BE" dirty="0" err="1"/>
              <a:t>abo</a:t>
            </a:r>
            <a:r>
              <a:rPr lang="fr-BE" dirty="0"/>
              <a:t>. </a:t>
            </a:r>
            <a:br>
              <a:rPr lang="fr-BE" dirty="0"/>
            </a:br>
            <a:r>
              <a:rPr lang="fr-BE" dirty="0" err="1"/>
              <a:t>Tiatusandunt</a:t>
            </a:r>
            <a:r>
              <a:rPr lang="fr-BE" dirty="0"/>
              <a:t> </a:t>
            </a:r>
            <a:r>
              <a:rPr lang="fr-BE" dirty="0" err="1"/>
              <a:t>illecta</a:t>
            </a:r>
            <a:br>
              <a:rPr lang="fr-BE" dirty="0"/>
            </a:br>
            <a:endParaRPr lang="fr-BE" dirty="0"/>
          </a:p>
          <a:p>
            <a:pPr lvl="0"/>
            <a:r>
              <a:rPr lang="fr-BE" dirty="0"/>
              <a:t>Ut que </a:t>
            </a:r>
            <a:r>
              <a:rPr lang="fr-BE" dirty="0" err="1"/>
              <a:t>verrovi</a:t>
            </a:r>
            <a:r>
              <a:rPr lang="fr-BE" dirty="0"/>
              <a:t> </a:t>
            </a:r>
            <a:r>
              <a:rPr lang="fr-BE" dirty="0" err="1"/>
              <a:t>debist</a:t>
            </a:r>
            <a:r>
              <a:rPr lang="fr-BE" dirty="0"/>
              <a:t> </a:t>
            </a:r>
            <a:r>
              <a:rPr lang="fr-BE" dirty="0" err="1"/>
              <a:t>hiliquae</a:t>
            </a:r>
            <a:r>
              <a:rPr lang="fr-BE" dirty="0"/>
              <a:t> </a:t>
            </a:r>
            <a:r>
              <a:rPr lang="fr-BE" dirty="0" err="1"/>
              <a:t>conet</a:t>
            </a:r>
            <a:r>
              <a:rPr lang="fr-BE" dirty="0"/>
              <a:t> </a:t>
            </a:r>
            <a:r>
              <a:rPr lang="fr-BE" dirty="0" err="1"/>
              <a:t>essequi</a:t>
            </a:r>
            <a:r>
              <a:rPr lang="fr-BE" dirty="0"/>
              <a:t> </a:t>
            </a:r>
            <a:r>
              <a:rPr lang="fr-BE" dirty="0" err="1"/>
              <a:t>illo</a:t>
            </a:r>
            <a:r>
              <a:rPr lang="fr-BE" dirty="0"/>
              <a:t> </a:t>
            </a:r>
            <a:r>
              <a:rPr lang="fr-BE" dirty="0" err="1"/>
              <a:t>dolestem</a:t>
            </a:r>
            <a:r>
              <a:rPr lang="fr-BE" dirty="0"/>
              <a:t> </a:t>
            </a:r>
            <a:r>
              <a:rPr lang="fr-BE" dirty="0" err="1"/>
              <a:t>Quos</a:t>
            </a:r>
            <a:r>
              <a:rPr lang="fr-BE" dirty="0"/>
              <a:t> </a:t>
            </a:r>
            <a:r>
              <a:rPr lang="fr-BE" dirty="0" err="1"/>
              <a:t>sam</a:t>
            </a:r>
            <a:r>
              <a:rPr lang="fr-BE" dirty="0"/>
              <a:t> </a:t>
            </a:r>
            <a:r>
              <a:rPr lang="fr-BE" dirty="0" err="1"/>
              <a:t>aut</a:t>
            </a:r>
            <a:r>
              <a:rPr lang="fr-BE" dirty="0"/>
              <a:t> </a:t>
            </a:r>
            <a:r>
              <a:rPr lang="fr-BE" dirty="0" err="1"/>
              <a:t>quidusam</a:t>
            </a:r>
            <a:r>
              <a:rPr lang="fr-BE" dirty="0"/>
              <a:t> </a:t>
            </a:r>
            <a:br>
              <a:rPr lang="fr-BE" dirty="0"/>
            </a:br>
            <a:endParaRPr lang="fr-BE" dirty="0"/>
          </a:p>
          <a:p>
            <a:pPr lvl="0"/>
            <a:r>
              <a:rPr lang="fr-BE" dirty="0" err="1"/>
              <a:t>Maionsequi</a:t>
            </a:r>
            <a:r>
              <a:rPr lang="fr-BE" dirty="0"/>
              <a:t> </a:t>
            </a:r>
            <a:r>
              <a:rPr lang="fr-BE" dirty="0" err="1"/>
              <a:t>aceptae</a:t>
            </a:r>
            <a:r>
              <a:rPr lang="fr-BE" dirty="0"/>
              <a:t> nus </a:t>
            </a:r>
            <a:r>
              <a:rPr lang="fr-BE" dirty="0" err="1"/>
              <a:t>autatincti</a:t>
            </a:r>
            <a:r>
              <a:rPr lang="fr-BE" dirty="0"/>
              <a:t> to </a:t>
            </a:r>
            <a:r>
              <a:rPr lang="fr-BE" dirty="0" err="1"/>
              <a:t>velestiurit</a:t>
            </a:r>
            <a:r>
              <a:rPr lang="fr-BE" dirty="0"/>
              <a:t> que </a:t>
            </a:r>
            <a:r>
              <a:rPr lang="fr-BE" dirty="0" err="1"/>
              <a:t>eiunt</a:t>
            </a:r>
            <a:r>
              <a:rPr lang="fr-BE" dirty="0"/>
              <a:t> </a:t>
            </a:r>
            <a:r>
              <a:rPr lang="fr-BE" dirty="0" err="1"/>
              <a:t>vellabo</a:t>
            </a:r>
            <a:r>
              <a:rPr lang="fr-BE" dirty="0"/>
              <a:t>. </a:t>
            </a:r>
            <a:br>
              <a:rPr lang="fr-BE" dirty="0"/>
            </a:br>
            <a:r>
              <a:rPr lang="fr-BE" dirty="0" err="1"/>
              <a:t>Tiatusandunt</a:t>
            </a:r>
            <a:r>
              <a:rPr lang="fr-BE" dirty="0"/>
              <a:t> </a:t>
            </a:r>
            <a:r>
              <a:rPr lang="fr-BE" dirty="0" err="1"/>
              <a:t>illecta</a:t>
            </a:r>
            <a:endParaRPr lang="fr-BE" dirty="0"/>
          </a:p>
          <a:p>
            <a:pPr lvl="0"/>
            <a:endParaRPr lang="fr-BE" dirty="0"/>
          </a:p>
        </p:txBody>
      </p:sp>
      <p:sp>
        <p:nvSpPr>
          <p:cNvPr id="9" name="Espace réservé du texte 7"/>
          <p:cNvSpPr>
            <a:spLocks noGrp="1"/>
          </p:cNvSpPr>
          <p:nvPr>
            <p:ph type="body" sz="quarter" idx="13" hasCustomPrompt="1"/>
          </p:nvPr>
        </p:nvSpPr>
        <p:spPr>
          <a:xfrm>
            <a:off x="6192144" y="1902033"/>
            <a:ext cx="3600000" cy="4186142"/>
          </a:xfrm>
          <a:prstGeom prst="rect">
            <a:avLst/>
          </a:prstGeom>
        </p:spPr>
        <p:txBody>
          <a:bodyPr/>
          <a:lstStyle>
            <a:lvl1pPr marL="342900" indent="-342900">
              <a:buFont typeface="+mj-lt"/>
              <a:buAutoNum type="arabicPeriod" startAt="4"/>
              <a:defRPr sz="2000">
                <a:solidFill>
                  <a:srgbClr val="00214E"/>
                </a:solidFill>
                <a:latin typeface="Arial" panose="020B0604020202020204" pitchFamily="34" charset="0"/>
                <a:cs typeface="Arial" panose="020B0604020202020204" pitchFamily="34" charset="0"/>
              </a:defRPr>
            </a:lvl1pPr>
          </a:lstStyle>
          <a:p>
            <a:pPr lvl="0"/>
            <a:r>
              <a:rPr lang="fr-BE" dirty="0" err="1"/>
              <a:t>Temporerita</a:t>
            </a:r>
            <a:r>
              <a:rPr lang="fr-BE" dirty="0"/>
              <a:t> </a:t>
            </a:r>
            <a:r>
              <a:rPr lang="fr-BE" dirty="0" err="1"/>
              <a:t>venimpore</a:t>
            </a:r>
            <a:r>
              <a:rPr lang="fr-BE" dirty="0"/>
              <a:t> </a:t>
            </a:r>
            <a:r>
              <a:rPr lang="fr-BE" dirty="0" err="1"/>
              <a:t>sandandit</a:t>
            </a:r>
            <a:r>
              <a:rPr lang="fr-BE" dirty="0"/>
              <a:t> </a:t>
            </a:r>
            <a:r>
              <a:rPr lang="fr-BE" dirty="0" err="1"/>
              <a:t>abo</a:t>
            </a:r>
            <a:r>
              <a:rPr lang="fr-BE" dirty="0"/>
              <a:t>. </a:t>
            </a:r>
            <a:br>
              <a:rPr lang="fr-BE" dirty="0"/>
            </a:br>
            <a:endParaRPr lang="fr-BE" dirty="0"/>
          </a:p>
          <a:p>
            <a:pPr lvl="0"/>
            <a:r>
              <a:rPr lang="fr-BE" dirty="0"/>
              <a:t>Ut que </a:t>
            </a:r>
            <a:r>
              <a:rPr lang="fr-BE" dirty="0" err="1"/>
              <a:t>verrovi</a:t>
            </a:r>
            <a:r>
              <a:rPr lang="fr-BE" dirty="0"/>
              <a:t> </a:t>
            </a:r>
            <a:r>
              <a:rPr lang="fr-BE" dirty="0" err="1"/>
              <a:t>debist</a:t>
            </a:r>
            <a:r>
              <a:rPr lang="fr-BE" dirty="0"/>
              <a:t> </a:t>
            </a:r>
            <a:r>
              <a:rPr lang="fr-BE" dirty="0" err="1"/>
              <a:t>hiliquae</a:t>
            </a:r>
            <a:r>
              <a:rPr lang="fr-BE" dirty="0"/>
              <a:t> </a:t>
            </a:r>
            <a:r>
              <a:rPr lang="fr-BE" dirty="0" err="1"/>
              <a:t>conet</a:t>
            </a:r>
            <a:r>
              <a:rPr lang="fr-BE" dirty="0"/>
              <a:t> </a:t>
            </a:r>
            <a:r>
              <a:rPr lang="fr-BE" dirty="0" err="1"/>
              <a:t>essequi</a:t>
            </a:r>
            <a:r>
              <a:rPr lang="fr-BE" dirty="0"/>
              <a:t> </a:t>
            </a:r>
            <a:r>
              <a:rPr lang="fr-BE" dirty="0" err="1"/>
              <a:t>illo</a:t>
            </a:r>
            <a:r>
              <a:rPr lang="fr-BE" dirty="0"/>
              <a:t> </a:t>
            </a:r>
            <a:r>
              <a:rPr lang="fr-BE" dirty="0" err="1"/>
              <a:t>dolestem</a:t>
            </a:r>
            <a:br>
              <a:rPr lang="fr-BE" dirty="0"/>
            </a:br>
            <a:endParaRPr lang="fr-BE" dirty="0"/>
          </a:p>
          <a:p>
            <a:pPr lvl="0"/>
            <a:r>
              <a:rPr lang="fr-BE" dirty="0" err="1"/>
              <a:t>Maionsequi</a:t>
            </a:r>
            <a:r>
              <a:rPr lang="fr-BE" dirty="0"/>
              <a:t> </a:t>
            </a:r>
            <a:r>
              <a:rPr lang="fr-BE" dirty="0" err="1"/>
              <a:t>aceptae</a:t>
            </a:r>
            <a:r>
              <a:rPr lang="fr-BE" dirty="0"/>
              <a:t> nus </a:t>
            </a:r>
            <a:r>
              <a:rPr lang="fr-BE" dirty="0" err="1"/>
              <a:t>autatincti</a:t>
            </a:r>
            <a:r>
              <a:rPr lang="fr-BE" dirty="0"/>
              <a:t> to </a:t>
            </a:r>
            <a:r>
              <a:rPr lang="fr-BE" dirty="0" err="1"/>
              <a:t>velestiurit</a:t>
            </a:r>
            <a:r>
              <a:rPr lang="fr-BE" dirty="0"/>
              <a:t> que </a:t>
            </a:r>
            <a:r>
              <a:rPr lang="fr-BE" dirty="0" err="1"/>
              <a:t>eiunt</a:t>
            </a:r>
            <a:r>
              <a:rPr lang="fr-BE" dirty="0"/>
              <a:t> </a:t>
            </a:r>
            <a:r>
              <a:rPr lang="fr-BE" dirty="0" err="1"/>
              <a:t>vellabo</a:t>
            </a:r>
            <a:r>
              <a:rPr lang="fr-BE" dirty="0"/>
              <a:t>. </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pour une image  10"/>
          <p:cNvSpPr>
            <a:spLocks noGrp="1"/>
          </p:cNvSpPr>
          <p:nvPr>
            <p:ph type="pic" sz="quarter" idx="10"/>
          </p:nvPr>
        </p:nvSpPr>
        <p:spPr>
          <a:xfrm>
            <a:off x="1344000" y="2048337"/>
            <a:ext cx="4608000" cy="4114863"/>
          </a:xfrm>
          <a:prstGeom prst="rect">
            <a:avLst/>
          </a:prstGeom>
        </p:spPr>
        <p:txBody>
          <a:bodyPr/>
          <a:lstStyle/>
          <a:p>
            <a:endParaRPr lang="fr-BE"/>
          </a:p>
        </p:txBody>
      </p:sp>
      <p:sp>
        <p:nvSpPr>
          <p:cNvPr id="8" name="Espace réservé pour une image  10"/>
          <p:cNvSpPr>
            <a:spLocks noGrp="1"/>
          </p:cNvSpPr>
          <p:nvPr>
            <p:ph type="pic" sz="quarter" idx="11"/>
          </p:nvPr>
        </p:nvSpPr>
        <p:spPr>
          <a:xfrm>
            <a:off x="6240016" y="2048337"/>
            <a:ext cx="4608000" cy="4114863"/>
          </a:xfrm>
          <a:prstGeom prst="rect">
            <a:avLst/>
          </a:prstGeom>
        </p:spPr>
        <p:txBody>
          <a:bodyPr/>
          <a:lstStyle/>
          <a:p>
            <a:endParaRPr lang="fr-B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space réservé pour une image  11"/>
          <p:cNvSpPr>
            <a:spLocks noGrp="1"/>
          </p:cNvSpPr>
          <p:nvPr>
            <p:ph type="pic" sz="quarter" idx="10"/>
          </p:nvPr>
        </p:nvSpPr>
        <p:spPr>
          <a:xfrm>
            <a:off x="1341968" y="2178242"/>
            <a:ext cx="4436529" cy="1823808"/>
          </a:xfrm>
          <a:prstGeom prst="rect">
            <a:avLst/>
          </a:prstGeom>
        </p:spPr>
        <p:txBody>
          <a:bodyPr/>
          <a:lstStyle/>
          <a:p>
            <a:endParaRPr lang="fr-BE"/>
          </a:p>
        </p:txBody>
      </p:sp>
      <p:sp>
        <p:nvSpPr>
          <p:cNvPr id="5" name="Espace réservé pour une image  11"/>
          <p:cNvSpPr>
            <a:spLocks noGrp="1"/>
          </p:cNvSpPr>
          <p:nvPr>
            <p:ph type="pic" sz="quarter" idx="11"/>
          </p:nvPr>
        </p:nvSpPr>
        <p:spPr>
          <a:xfrm>
            <a:off x="6239189" y="2176674"/>
            <a:ext cx="4436529" cy="1823808"/>
          </a:xfrm>
          <a:prstGeom prst="rect">
            <a:avLst/>
          </a:prstGeom>
        </p:spPr>
        <p:txBody>
          <a:bodyPr/>
          <a:lstStyle/>
          <a:p>
            <a:endParaRPr lang="fr-BE"/>
          </a:p>
        </p:txBody>
      </p:sp>
      <p:sp>
        <p:nvSpPr>
          <p:cNvPr id="6" name="Espace réservé pour une image  11"/>
          <p:cNvSpPr>
            <a:spLocks noGrp="1"/>
          </p:cNvSpPr>
          <p:nvPr>
            <p:ph type="pic" sz="quarter" idx="12"/>
          </p:nvPr>
        </p:nvSpPr>
        <p:spPr>
          <a:xfrm>
            <a:off x="1343473" y="4344497"/>
            <a:ext cx="4436529" cy="1823808"/>
          </a:xfrm>
          <a:prstGeom prst="rect">
            <a:avLst/>
          </a:prstGeom>
        </p:spPr>
        <p:txBody>
          <a:bodyPr/>
          <a:lstStyle/>
          <a:p>
            <a:endParaRPr lang="fr-BE"/>
          </a:p>
        </p:txBody>
      </p:sp>
      <p:sp>
        <p:nvSpPr>
          <p:cNvPr id="9" name="Espace réservé pour une image  11"/>
          <p:cNvSpPr>
            <a:spLocks noGrp="1"/>
          </p:cNvSpPr>
          <p:nvPr>
            <p:ph type="pic" sz="quarter" idx="13"/>
          </p:nvPr>
        </p:nvSpPr>
        <p:spPr>
          <a:xfrm>
            <a:off x="6240017" y="4346257"/>
            <a:ext cx="4436529" cy="1823808"/>
          </a:xfrm>
          <a:prstGeom prst="rect">
            <a:avLst/>
          </a:prstGeom>
        </p:spPr>
        <p:txBody>
          <a:bodyPr/>
          <a:lstStyle/>
          <a:p>
            <a:endParaRPr lang="fr-B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pour une image  8"/>
          <p:cNvSpPr>
            <a:spLocks noGrp="1"/>
          </p:cNvSpPr>
          <p:nvPr>
            <p:ph type="pic" sz="quarter" idx="10"/>
          </p:nvPr>
        </p:nvSpPr>
        <p:spPr>
          <a:xfrm>
            <a:off x="1103446" y="2048337"/>
            <a:ext cx="10473831" cy="4116967"/>
          </a:xfrm>
          <a:prstGeom prst="rect">
            <a:avLst/>
          </a:prstGeom>
        </p:spPr>
        <p:txBody>
          <a:bodyPr/>
          <a:lstStyle/>
          <a:p>
            <a:endParaRPr lang="fr-B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pour une image  9"/>
          <p:cNvSpPr>
            <a:spLocks noGrp="1"/>
          </p:cNvSpPr>
          <p:nvPr>
            <p:ph type="pic" sz="quarter" idx="10"/>
          </p:nvPr>
        </p:nvSpPr>
        <p:spPr>
          <a:xfrm>
            <a:off x="6192000" y="2120793"/>
            <a:ext cx="4704000" cy="4042407"/>
          </a:xfrm>
          <a:prstGeom prst="rect">
            <a:avLst/>
          </a:prstGeom>
        </p:spPr>
        <p:txBody>
          <a:bodyPr/>
          <a:lstStyle/>
          <a:p>
            <a:endParaRPr lang="fr-BE"/>
          </a:p>
        </p:txBody>
      </p:sp>
      <p:sp>
        <p:nvSpPr>
          <p:cNvPr id="8" name="Espace réservé du texte 11"/>
          <p:cNvSpPr>
            <a:spLocks noGrp="1"/>
          </p:cNvSpPr>
          <p:nvPr>
            <p:ph type="body" sz="quarter" idx="11" hasCustomPrompt="1"/>
          </p:nvPr>
        </p:nvSpPr>
        <p:spPr>
          <a:xfrm>
            <a:off x="1103446" y="3355782"/>
            <a:ext cx="4717279" cy="1572426"/>
          </a:xfrm>
          <a:prstGeom prst="rect">
            <a:avLst/>
          </a:prstGeom>
        </p:spPr>
        <p:txBody>
          <a:bodyPr/>
          <a:lstStyle>
            <a:lvl1pPr marL="0" marR="0" indent="0" algn="r" defTabSz="914400" rtl="0" eaLnBrk="1" fontAlgn="auto" latinLnBrk="0" hangingPunct="1">
              <a:lnSpc>
                <a:spcPct val="100000"/>
              </a:lnSpc>
              <a:spcBef>
                <a:spcPct val="20000"/>
              </a:spcBef>
              <a:spcAft>
                <a:spcPts val="0"/>
              </a:spcAft>
              <a:buClrTx/>
              <a:buSzTx/>
              <a:buFont typeface="Arial" panose="020B0604020202020204" pitchFamily="34" charset="0"/>
              <a:buNone/>
              <a:tabLst/>
              <a:defRPr sz="3400" baseline="0">
                <a:solidFill>
                  <a:srgbClr val="00214E"/>
                </a:solidFill>
                <a:latin typeface="Arial" panose="020B0604020202020204" pitchFamily="34" charset="0"/>
                <a:cs typeface="Arial" panose="020B0604020202020204" pitchFamily="34" charset="0"/>
              </a:defRPr>
            </a:lvl1pPr>
          </a:lstStyle>
          <a:p>
            <a:pPr lvl="0"/>
            <a:r>
              <a:rPr lang="fr-BE" dirty="0" err="1"/>
              <a:t>Musdandis</a:t>
            </a:r>
            <a:r>
              <a:rPr lang="fr-BE" dirty="0"/>
              <a:t> </a:t>
            </a:r>
            <a:r>
              <a:rPr lang="fr-BE" dirty="0" err="1"/>
              <a:t>dolentia</a:t>
            </a:r>
            <a:r>
              <a:rPr lang="fr-BE" dirty="0"/>
              <a:t> qui </a:t>
            </a:r>
            <a:r>
              <a:rPr lang="fr-BE" dirty="0" err="1"/>
              <a:t>ditat</a:t>
            </a:r>
            <a:endParaRPr lang="fr-BE" dirty="0"/>
          </a:p>
          <a:p>
            <a:pPr lvl="0"/>
            <a:endParaRPr lang="fr-BE"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space réservé pour une image  13"/>
          <p:cNvSpPr>
            <a:spLocks noGrp="1"/>
          </p:cNvSpPr>
          <p:nvPr>
            <p:ph type="pic" sz="quarter" idx="10"/>
          </p:nvPr>
        </p:nvSpPr>
        <p:spPr>
          <a:xfrm>
            <a:off x="1670602" y="1857628"/>
            <a:ext cx="4384457" cy="2112536"/>
          </a:xfrm>
          <a:prstGeom prst="rect">
            <a:avLst/>
          </a:prstGeom>
        </p:spPr>
        <p:txBody>
          <a:bodyPr/>
          <a:lstStyle/>
          <a:p>
            <a:endParaRPr lang="fr-BE"/>
          </a:p>
        </p:txBody>
      </p:sp>
      <p:sp>
        <p:nvSpPr>
          <p:cNvPr id="5" name="Espace réservé pour une image  13"/>
          <p:cNvSpPr>
            <a:spLocks noGrp="1"/>
          </p:cNvSpPr>
          <p:nvPr>
            <p:ph type="pic" sz="quarter" idx="11"/>
          </p:nvPr>
        </p:nvSpPr>
        <p:spPr>
          <a:xfrm>
            <a:off x="6382102" y="4196056"/>
            <a:ext cx="4384457" cy="2112536"/>
          </a:xfrm>
          <a:prstGeom prst="rect">
            <a:avLst/>
          </a:prstGeom>
        </p:spPr>
        <p:txBody>
          <a:bodyPr/>
          <a:lstStyle/>
          <a:p>
            <a:endParaRPr lang="fr-BE" dirty="0"/>
          </a:p>
        </p:txBody>
      </p:sp>
      <p:sp>
        <p:nvSpPr>
          <p:cNvPr id="6" name="Espace réservé du texte 16"/>
          <p:cNvSpPr>
            <a:spLocks noGrp="1"/>
          </p:cNvSpPr>
          <p:nvPr>
            <p:ph type="body" sz="quarter" idx="12" hasCustomPrompt="1"/>
          </p:nvPr>
        </p:nvSpPr>
        <p:spPr>
          <a:xfrm>
            <a:off x="6382102" y="1854029"/>
            <a:ext cx="4384457" cy="2112043"/>
          </a:xfrm>
          <a:prstGeom prst="rect">
            <a:avLst/>
          </a:prstGeom>
        </p:spPr>
        <p:txBody>
          <a:bodyPr/>
          <a:lstStyle>
            <a:lvl1pPr marL="0" indent="0">
              <a:buNone/>
              <a:defRPr sz="2100">
                <a:solidFill>
                  <a:srgbClr val="00214E"/>
                </a:solidFill>
                <a:latin typeface="Arial" panose="020B0604020202020204" pitchFamily="34" charset="0"/>
                <a:cs typeface="Arial" panose="020B0604020202020204" pitchFamily="34" charset="0"/>
              </a:defRPr>
            </a:lvl1pPr>
          </a:lstStyle>
          <a:p>
            <a:pPr lvl="0"/>
            <a:r>
              <a:rPr lang="fr-BE" dirty="0" err="1"/>
              <a:t>Dolentia</a:t>
            </a:r>
            <a:r>
              <a:rPr lang="fr-BE" dirty="0"/>
              <a:t> </a:t>
            </a:r>
            <a:r>
              <a:rPr lang="fr-BE" dirty="0" err="1"/>
              <a:t>musdandis</a:t>
            </a:r>
            <a:r>
              <a:rPr lang="fr-BE" dirty="0"/>
              <a:t> qui </a:t>
            </a:r>
            <a:r>
              <a:rPr lang="fr-BE" dirty="0" err="1"/>
              <a:t>ditat</a:t>
            </a:r>
            <a:r>
              <a:rPr lang="fr-BE" dirty="0"/>
              <a:t> </a:t>
            </a:r>
            <a:r>
              <a:rPr lang="fr-BE" dirty="0" err="1"/>
              <a:t>orrores</a:t>
            </a:r>
            <a:r>
              <a:rPr lang="fr-BE" dirty="0"/>
              <a:t> </a:t>
            </a:r>
            <a:r>
              <a:rPr lang="fr-BE" dirty="0" err="1"/>
              <a:t>tiatur</a:t>
            </a:r>
            <a:r>
              <a:rPr lang="fr-BE" dirty="0"/>
              <a:t> </a:t>
            </a:r>
            <a:r>
              <a:rPr lang="fr-BE" dirty="0" err="1"/>
              <a:t>rectem</a:t>
            </a:r>
            <a:r>
              <a:rPr lang="fr-BE" dirty="0"/>
              <a:t> </a:t>
            </a:r>
            <a:r>
              <a:rPr lang="fr-BE" dirty="0" err="1"/>
              <a:t>laborunt</a:t>
            </a:r>
            <a:r>
              <a:rPr lang="fr-BE" dirty="0"/>
              <a:t> </a:t>
            </a:r>
            <a:r>
              <a:rPr lang="fr-BE" dirty="0" err="1"/>
              <a:t>exeaque</a:t>
            </a:r>
            <a:r>
              <a:rPr lang="fr-BE" dirty="0"/>
              <a:t> </a:t>
            </a:r>
            <a:r>
              <a:rPr lang="fr-BE" dirty="0" err="1"/>
              <a:t>eos</a:t>
            </a:r>
            <a:r>
              <a:rPr lang="fr-BE" dirty="0"/>
              <a:t> </a:t>
            </a:r>
            <a:r>
              <a:rPr lang="fr-BE" dirty="0" err="1"/>
              <a:t>ius</a:t>
            </a:r>
            <a:r>
              <a:rPr lang="fr-BE" dirty="0"/>
              <a:t>, con </a:t>
            </a:r>
            <a:r>
              <a:rPr lang="fr-BE" dirty="0" err="1"/>
              <a:t>nihillaboria</a:t>
            </a:r>
            <a:endParaRPr lang="fr-BE" dirty="0"/>
          </a:p>
          <a:p>
            <a:pPr lvl="0"/>
            <a:endParaRPr lang="fr-BE" dirty="0"/>
          </a:p>
        </p:txBody>
      </p:sp>
      <p:sp>
        <p:nvSpPr>
          <p:cNvPr id="9" name="Espace réservé du texte 16"/>
          <p:cNvSpPr>
            <a:spLocks noGrp="1"/>
          </p:cNvSpPr>
          <p:nvPr>
            <p:ph type="body" sz="quarter" idx="13" hasCustomPrompt="1"/>
          </p:nvPr>
        </p:nvSpPr>
        <p:spPr>
          <a:xfrm>
            <a:off x="1669990" y="4194313"/>
            <a:ext cx="4384457" cy="2112043"/>
          </a:xfrm>
          <a:prstGeom prst="rect">
            <a:avLst/>
          </a:prstGeom>
        </p:spPr>
        <p:txBody>
          <a:bodyPr/>
          <a:lstStyle>
            <a:lvl1pPr marL="0" indent="0" algn="r">
              <a:buNone/>
              <a:defRPr sz="2100">
                <a:solidFill>
                  <a:srgbClr val="00214E"/>
                </a:solidFill>
                <a:latin typeface="Arial" panose="020B0604020202020204" pitchFamily="34" charset="0"/>
                <a:cs typeface="Arial" panose="020B0604020202020204" pitchFamily="34" charset="0"/>
              </a:defRPr>
            </a:lvl1pPr>
          </a:lstStyle>
          <a:p>
            <a:pPr lvl="0"/>
            <a:r>
              <a:rPr lang="fr-BE" dirty="0" err="1"/>
              <a:t>Dolentia</a:t>
            </a:r>
            <a:r>
              <a:rPr lang="fr-BE" dirty="0"/>
              <a:t> </a:t>
            </a:r>
            <a:r>
              <a:rPr lang="fr-BE" dirty="0" err="1"/>
              <a:t>musdandis</a:t>
            </a:r>
            <a:r>
              <a:rPr lang="fr-BE" dirty="0"/>
              <a:t> qui </a:t>
            </a:r>
            <a:r>
              <a:rPr lang="fr-BE" dirty="0" err="1"/>
              <a:t>ditat</a:t>
            </a:r>
            <a:r>
              <a:rPr lang="fr-BE" dirty="0"/>
              <a:t> </a:t>
            </a:r>
            <a:r>
              <a:rPr lang="fr-BE" dirty="0" err="1"/>
              <a:t>orrores</a:t>
            </a:r>
            <a:r>
              <a:rPr lang="fr-BE" dirty="0"/>
              <a:t> </a:t>
            </a:r>
            <a:r>
              <a:rPr lang="fr-BE" dirty="0" err="1"/>
              <a:t>tiatur</a:t>
            </a:r>
            <a:r>
              <a:rPr lang="fr-BE" dirty="0"/>
              <a:t> rectem </a:t>
            </a:r>
            <a:r>
              <a:rPr lang="fr-BE" dirty="0" err="1"/>
              <a:t>laborunt</a:t>
            </a:r>
            <a:r>
              <a:rPr lang="fr-BE" dirty="0"/>
              <a:t> </a:t>
            </a:r>
            <a:r>
              <a:rPr lang="fr-BE" dirty="0" err="1"/>
              <a:t>exeaque</a:t>
            </a:r>
            <a:r>
              <a:rPr lang="fr-BE" dirty="0"/>
              <a:t> </a:t>
            </a:r>
            <a:r>
              <a:rPr lang="fr-BE" dirty="0" err="1"/>
              <a:t>eos</a:t>
            </a:r>
            <a:r>
              <a:rPr lang="fr-BE" dirty="0"/>
              <a:t> </a:t>
            </a:r>
            <a:r>
              <a:rPr lang="fr-BE" dirty="0" err="1"/>
              <a:t>ius</a:t>
            </a:r>
            <a:r>
              <a:rPr lang="fr-BE" dirty="0"/>
              <a:t>, con </a:t>
            </a:r>
            <a:r>
              <a:rPr lang="fr-BE" dirty="0" err="1"/>
              <a:t>nihillaboria</a:t>
            </a:r>
            <a:endParaRPr lang="fr-BE" dirty="0"/>
          </a:p>
          <a:p>
            <a:pPr lvl="0"/>
            <a:endParaRPr lang="fr-BE"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Espace réservé du texte 19"/>
          <p:cNvSpPr>
            <a:spLocks noGrp="1"/>
          </p:cNvSpPr>
          <p:nvPr>
            <p:ph type="body" sz="quarter" idx="11" hasCustomPrompt="1"/>
          </p:nvPr>
        </p:nvSpPr>
        <p:spPr>
          <a:xfrm>
            <a:off x="1365048" y="2988654"/>
            <a:ext cx="9776477" cy="933866"/>
          </a:xfrm>
          <a:prstGeom prst="rect">
            <a:avLst/>
          </a:prstGeom>
        </p:spPr>
        <p:txBody>
          <a:bodyPr/>
          <a:lstStyle>
            <a:lvl1pPr marL="0" indent="0" algn="ctr">
              <a:buNone/>
              <a:tabLst>
                <a:tab pos="179388" algn="l"/>
              </a:tabLst>
              <a:defRPr sz="6600" b="1" baseline="0">
                <a:solidFill>
                  <a:schemeClr val="bg1"/>
                </a:solidFill>
                <a:latin typeface="Arial" panose="020B0604020202020204" pitchFamily="34" charset="0"/>
                <a:cs typeface="Arial" panose="020B0604020202020204" pitchFamily="34" charset="0"/>
              </a:defRPr>
            </a:lvl1pPr>
          </a:lstStyle>
          <a:p>
            <a:pPr lvl="0"/>
            <a:r>
              <a:rPr lang="fr-BE" dirty="0"/>
              <a:t>Merci</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9258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869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Espace réservé du texte 19"/>
          <p:cNvSpPr>
            <a:spLocks noGrp="1"/>
          </p:cNvSpPr>
          <p:nvPr>
            <p:ph type="body" sz="quarter" idx="10" hasCustomPrompt="1"/>
          </p:nvPr>
        </p:nvSpPr>
        <p:spPr>
          <a:xfrm>
            <a:off x="5697392" y="6234478"/>
            <a:ext cx="566420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10" name="Espace réservé du texte 21"/>
          <p:cNvSpPr>
            <a:spLocks noGrp="1"/>
          </p:cNvSpPr>
          <p:nvPr>
            <p:ph type="body" sz="quarter" idx="11" hasCustomPrompt="1"/>
          </p:nvPr>
        </p:nvSpPr>
        <p:spPr>
          <a:xfrm>
            <a:off x="11218006" y="6234988"/>
            <a:ext cx="720460"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pour une image  8"/>
          <p:cNvSpPr>
            <a:spLocks noGrp="1"/>
          </p:cNvSpPr>
          <p:nvPr>
            <p:ph type="pic" sz="quarter" idx="10"/>
          </p:nvPr>
        </p:nvSpPr>
        <p:spPr>
          <a:xfrm>
            <a:off x="1344083" y="2068082"/>
            <a:ext cx="10847916" cy="4789918"/>
          </a:xfrm>
          <a:prstGeom prst="rect">
            <a:avLst/>
          </a:prstGeom>
        </p:spPr>
        <p:txBody>
          <a:bodyPr/>
          <a:lstStyle/>
          <a:p>
            <a:endParaRPr lang="fr-BE" dirty="0"/>
          </a:p>
        </p:txBody>
      </p:sp>
      <p:sp>
        <p:nvSpPr>
          <p:cNvPr id="6" name="Espace réservé du texte 19"/>
          <p:cNvSpPr>
            <a:spLocks noGrp="1"/>
          </p:cNvSpPr>
          <p:nvPr>
            <p:ph type="body" sz="quarter" idx="13"/>
          </p:nvPr>
        </p:nvSpPr>
        <p:spPr>
          <a:xfrm>
            <a:off x="2159563" y="4869160"/>
            <a:ext cx="6576731" cy="1548172"/>
          </a:xfrm>
          <a:prstGeom prst="rect">
            <a:avLst/>
          </a:prstGeom>
          <a:solidFill>
            <a:srgbClr val="5DB3E6">
              <a:alpha val="78824"/>
            </a:srgbClr>
          </a:solidFill>
        </p:spPr>
        <p:txBody>
          <a:bodyPr/>
          <a:lstStyle>
            <a:lvl1pPr marL="0" indent="0" algn="l">
              <a:buNone/>
              <a:tabLst>
                <a:tab pos="179388" algn="l"/>
              </a:tabLst>
              <a:defRPr sz="2800" b="1" baseline="0">
                <a:ln>
                  <a:noFill/>
                </a:ln>
                <a:noFill/>
                <a:latin typeface="Arial" panose="020B0604020202020204" pitchFamily="34" charset="0"/>
                <a:cs typeface="Arial" panose="020B0604020202020204" pitchFamily="34" charset="0"/>
              </a:defRPr>
            </a:lvl1pPr>
          </a:lstStyle>
          <a:p>
            <a:pPr lvl="0"/>
            <a:endParaRPr lang="fr-BE" dirty="0"/>
          </a:p>
        </p:txBody>
      </p:sp>
      <p:sp>
        <p:nvSpPr>
          <p:cNvPr id="9" name="Espace réservé du texte 19"/>
          <p:cNvSpPr>
            <a:spLocks noGrp="1"/>
          </p:cNvSpPr>
          <p:nvPr>
            <p:ph type="body" sz="quarter" idx="11" hasCustomPrompt="1"/>
          </p:nvPr>
        </p:nvSpPr>
        <p:spPr>
          <a:xfrm>
            <a:off x="2256003" y="5096487"/>
            <a:ext cx="6255608" cy="431800"/>
          </a:xfrm>
          <a:prstGeom prst="rect">
            <a:avLst/>
          </a:prstGeom>
        </p:spPr>
        <p:txBody>
          <a:bodyPr/>
          <a:lstStyle>
            <a:lvl1pPr marL="0" indent="0" algn="l">
              <a:buNone/>
              <a:tabLst>
                <a:tab pos="179388" algn="l"/>
              </a:tabLst>
              <a:defRPr sz="2800" b="1" baseline="0">
                <a:solidFill>
                  <a:schemeClr val="bg1"/>
                </a:solidFill>
                <a:latin typeface="Arial" panose="020B0604020202020204" pitchFamily="34" charset="0"/>
                <a:cs typeface="Arial" panose="020B0604020202020204" pitchFamily="34" charset="0"/>
              </a:defRPr>
            </a:lvl1pPr>
          </a:lstStyle>
          <a:p>
            <a:pPr lvl="0"/>
            <a:r>
              <a:rPr lang="fr-BE" dirty="0"/>
              <a:t>	Titre de la présentation</a:t>
            </a:r>
          </a:p>
        </p:txBody>
      </p:sp>
      <p:sp>
        <p:nvSpPr>
          <p:cNvPr id="11" name="Espace réservé du texte 19"/>
          <p:cNvSpPr>
            <a:spLocks noGrp="1"/>
          </p:cNvSpPr>
          <p:nvPr>
            <p:ph type="body" sz="quarter" idx="12" hasCustomPrompt="1"/>
          </p:nvPr>
        </p:nvSpPr>
        <p:spPr>
          <a:xfrm>
            <a:off x="2256003" y="5539714"/>
            <a:ext cx="6255608" cy="431800"/>
          </a:xfrm>
          <a:prstGeom prst="rect">
            <a:avLst/>
          </a:prstGeom>
        </p:spPr>
        <p:txBody>
          <a:bodyPr/>
          <a:lstStyle>
            <a:lvl1pPr marL="0" indent="0" algn="l">
              <a:buNone/>
              <a:tabLst>
                <a:tab pos="179388" algn="l"/>
              </a:tabLst>
              <a:defRPr sz="2000" b="0" baseline="0">
                <a:solidFill>
                  <a:schemeClr val="bg1"/>
                </a:solidFill>
                <a:latin typeface="Arial" panose="020B0604020202020204" pitchFamily="34" charset="0"/>
                <a:cs typeface="Arial" panose="020B0604020202020204" pitchFamily="34" charset="0"/>
              </a:defRPr>
            </a:lvl1pPr>
          </a:lstStyle>
          <a:p>
            <a:pPr lvl="0"/>
            <a:r>
              <a:rPr lang="fr-BE" dirty="0"/>
              <a:t>	DATE 2018</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Espace réservé du texte 19"/>
          <p:cNvSpPr>
            <a:spLocks noGrp="1"/>
          </p:cNvSpPr>
          <p:nvPr>
            <p:ph type="body" sz="quarter" idx="11" hasCustomPrompt="1"/>
          </p:nvPr>
        </p:nvSpPr>
        <p:spPr>
          <a:xfrm>
            <a:off x="1298895" y="5742864"/>
            <a:ext cx="4691706" cy="431800"/>
          </a:xfrm>
          <a:prstGeom prst="rect">
            <a:avLst/>
          </a:prstGeom>
        </p:spPr>
        <p:txBody>
          <a:bodyPr/>
          <a:lstStyle>
            <a:lvl1pPr marL="0" indent="0" algn="l">
              <a:buNone/>
              <a:tabLst>
                <a:tab pos="179388" algn="l"/>
              </a:tabLst>
              <a:defRPr sz="2800" b="1" baseline="0">
                <a:solidFill>
                  <a:schemeClr val="bg1"/>
                </a:solidFill>
                <a:latin typeface="Arial" panose="020B0604020202020204" pitchFamily="34" charset="0"/>
                <a:cs typeface="Arial" panose="020B0604020202020204" pitchFamily="34" charset="0"/>
              </a:defRPr>
            </a:lvl1pPr>
          </a:lstStyle>
          <a:p>
            <a:pPr lvl="0"/>
            <a:r>
              <a:rPr lang="fr-BE" dirty="0"/>
              <a:t>	Titre de la présentation</a:t>
            </a:r>
          </a:p>
        </p:txBody>
      </p:sp>
      <p:sp>
        <p:nvSpPr>
          <p:cNvPr id="7" name="Espace réservé du texte 19"/>
          <p:cNvSpPr>
            <a:spLocks noGrp="1"/>
          </p:cNvSpPr>
          <p:nvPr>
            <p:ph type="body" sz="quarter" idx="12" hasCustomPrompt="1"/>
          </p:nvPr>
        </p:nvSpPr>
        <p:spPr>
          <a:xfrm>
            <a:off x="1298895" y="6186091"/>
            <a:ext cx="4691706" cy="431800"/>
          </a:xfrm>
          <a:prstGeom prst="rect">
            <a:avLst/>
          </a:prstGeom>
        </p:spPr>
        <p:txBody>
          <a:bodyPr/>
          <a:lstStyle>
            <a:lvl1pPr marL="0" indent="0" algn="l">
              <a:buNone/>
              <a:tabLst>
                <a:tab pos="179388" algn="l"/>
              </a:tabLst>
              <a:defRPr sz="2000" b="0" baseline="0">
                <a:solidFill>
                  <a:schemeClr val="bg1"/>
                </a:solidFill>
                <a:latin typeface="Arial" panose="020B0604020202020204" pitchFamily="34" charset="0"/>
                <a:cs typeface="Arial" panose="020B0604020202020204" pitchFamily="34" charset="0"/>
              </a:defRPr>
            </a:lvl1pPr>
          </a:lstStyle>
          <a:p>
            <a:pPr lvl="0"/>
            <a:r>
              <a:rPr lang="fr-BE" dirty="0"/>
              <a:t>	DATE 2018</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Espace réservé du texte 19"/>
          <p:cNvSpPr>
            <a:spLocks noGrp="1"/>
          </p:cNvSpPr>
          <p:nvPr>
            <p:ph type="body" sz="quarter" idx="13" hasCustomPrompt="1"/>
          </p:nvPr>
        </p:nvSpPr>
        <p:spPr>
          <a:xfrm>
            <a:off x="606865" y="348116"/>
            <a:ext cx="5761144" cy="431800"/>
          </a:xfrm>
          <a:prstGeom prst="rect">
            <a:avLst/>
          </a:prstGeom>
        </p:spPr>
        <p:txBody>
          <a:bodyPr/>
          <a:lstStyle>
            <a:lvl1pPr marL="0" indent="0" algn="l">
              <a:buNone/>
              <a:defRPr sz="2800" b="1" baseline="0">
                <a:solidFill>
                  <a:srgbClr val="00214E"/>
                </a:solidFill>
                <a:latin typeface="Arial" panose="020B0604020202020204" pitchFamily="34" charset="0"/>
                <a:cs typeface="Arial" panose="020B0604020202020204" pitchFamily="34" charset="0"/>
              </a:defRPr>
            </a:lvl1pPr>
          </a:lstStyle>
          <a:p>
            <a:pPr lvl="0"/>
            <a:r>
              <a:rPr lang="fr-BE" dirty="0"/>
              <a:t>Titre du slide Arial Bold 28 pts</a:t>
            </a:r>
          </a:p>
        </p:txBody>
      </p:sp>
      <p:sp>
        <p:nvSpPr>
          <p:cNvPr id="4" name="Espace réservé du texte 19"/>
          <p:cNvSpPr>
            <a:spLocks noGrp="1"/>
          </p:cNvSpPr>
          <p:nvPr>
            <p:ph type="body" sz="quarter" idx="10" hasCustomPrompt="1"/>
          </p:nvPr>
        </p:nvSpPr>
        <p:spPr>
          <a:xfrm>
            <a:off x="6979668" y="6106462"/>
            <a:ext cx="424815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6" name="Espace réservé du texte 21"/>
          <p:cNvSpPr>
            <a:spLocks noGrp="1"/>
          </p:cNvSpPr>
          <p:nvPr>
            <p:ph type="body" sz="quarter" idx="11" hasCustomPrompt="1"/>
          </p:nvPr>
        </p:nvSpPr>
        <p:spPr>
          <a:xfrm>
            <a:off x="11120128" y="6106971"/>
            <a:ext cx="540345"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Tree>
    <p:extLst>
      <p:ext uri="{BB962C8B-B14F-4D97-AF65-F5344CB8AC3E}">
        <p14:creationId xmlns:p14="http://schemas.microsoft.com/office/powerpoint/2010/main" val="3080432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Espace réservé du texte 19"/>
          <p:cNvSpPr>
            <a:spLocks noGrp="1"/>
          </p:cNvSpPr>
          <p:nvPr>
            <p:ph type="body" sz="quarter" idx="11" hasCustomPrompt="1"/>
          </p:nvPr>
        </p:nvSpPr>
        <p:spPr>
          <a:xfrm>
            <a:off x="2285658" y="2878926"/>
            <a:ext cx="7332358" cy="1019324"/>
          </a:xfrm>
          <a:prstGeom prst="rect">
            <a:avLst/>
          </a:prstGeom>
        </p:spPr>
        <p:txBody>
          <a:bodyPr/>
          <a:lstStyle>
            <a:lvl1pPr marL="0" indent="0" algn="l">
              <a:buNone/>
              <a:tabLst>
                <a:tab pos="179388" algn="l"/>
              </a:tabLst>
              <a:defRPr sz="6600" b="1" baseline="0">
                <a:solidFill>
                  <a:schemeClr val="bg1"/>
                </a:solidFill>
                <a:latin typeface="Arial" panose="020B0604020202020204" pitchFamily="34" charset="0"/>
                <a:cs typeface="Arial" panose="020B0604020202020204" pitchFamily="34" charset="0"/>
              </a:defRPr>
            </a:lvl1pPr>
          </a:lstStyle>
          <a:p>
            <a:pPr lvl="0"/>
            <a:r>
              <a:rPr lang="fr-BE" dirty="0"/>
              <a:t>	Titre du chapitre</a:t>
            </a:r>
          </a:p>
        </p:txBody>
      </p:sp>
    </p:spTree>
    <p:extLst>
      <p:ext uri="{BB962C8B-B14F-4D97-AF65-F5344CB8AC3E}">
        <p14:creationId xmlns:p14="http://schemas.microsoft.com/office/powerpoint/2010/main" val="836460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Espace réservé du texte 19"/>
          <p:cNvSpPr>
            <a:spLocks noGrp="1"/>
          </p:cNvSpPr>
          <p:nvPr>
            <p:ph type="body" sz="quarter" idx="11" hasCustomPrompt="1"/>
          </p:nvPr>
        </p:nvSpPr>
        <p:spPr>
          <a:xfrm>
            <a:off x="2285658" y="2878926"/>
            <a:ext cx="7332358" cy="1019324"/>
          </a:xfrm>
          <a:prstGeom prst="rect">
            <a:avLst/>
          </a:prstGeom>
        </p:spPr>
        <p:txBody>
          <a:bodyPr/>
          <a:lstStyle>
            <a:lvl1pPr marL="0" indent="0" algn="l">
              <a:buNone/>
              <a:tabLst>
                <a:tab pos="179388" algn="l"/>
              </a:tabLst>
              <a:defRPr sz="6600" b="1" baseline="0">
                <a:solidFill>
                  <a:schemeClr val="bg1"/>
                </a:solidFill>
                <a:latin typeface="Arial" panose="020B0604020202020204" pitchFamily="34" charset="0"/>
                <a:cs typeface="Arial" panose="020B0604020202020204" pitchFamily="34" charset="0"/>
              </a:defRPr>
            </a:lvl1pPr>
          </a:lstStyle>
          <a:p>
            <a:pPr lvl="0"/>
            <a:r>
              <a:rPr lang="fr-BE" dirty="0"/>
              <a:t>	Titre du chapitre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Espace réservé du texte 19"/>
          <p:cNvSpPr>
            <a:spLocks noGrp="1"/>
          </p:cNvSpPr>
          <p:nvPr>
            <p:ph type="body" sz="quarter" idx="13" hasCustomPrompt="1"/>
          </p:nvPr>
        </p:nvSpPr>
        <p:spPr>
          <a:xfrm>
            <a:off x="606865" y="348116"/>
            <a:ext cx="5761144" cy="431800"/>
          </a:xfrm>
          <a:prstGeom prst="rect">
            <a:avLst/>
          </a:prstGeom>
        </p:spPr>
        <p:txBody>
          <a:bodyPr/>
          <a:lstStyle>
            <a:lvl1pPr marL="0" indent="0" algn="l">
              <a:buNone/>
              <a:defRPr sz="2800" b="1" baseline="0">
                <a:solidFill>
                  <a:srgbClr val="00214E"/>
                </a:solidFill>
                <a:latin typeface="Arial" panose="020B0604020202020204" pitchFamily="34" charset="0"/>
                <a:cs typeface="Arial" panose="020B0604020202020204" pitchFamily="34" charset="0"/>
              </a:defRPr>
            </a:lvl1pPr>
          </a:lstStyle>
          <a:p>
            <a:pPr lvl="0"/>
            <a:r>
              <a:rPr lang="fr-BE" dirty="0"/>
              <a:t>Titre du slide Arial Bold 28 pts</a:t>
            </a:r>
          </a:p>
        </p:txBody>
      </p:sp>
      <p:sp>
        <p:nvSpPr>
          <p:cNvPr id="4" name="Espace réservé du texte 19"/>
          <p:cNvSpPr>
            <a:spLocks noGrp="1"/>
          </p:cNvSpPr>
          <p:nvPr>
            <p:ph type="body" sz="quarter" idx="10" hasCustomPrompt="1"/>
          </p:nvPr>
        </p:nvSpPr>
        <p:spPr>
          <a:xfrm>
            <a:off x="6979668" y="6106462"/>
            <a:ext cx="424815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6" name="Espace réservé du texte 21"/>
          <p:cNvSpPr>
            <a:spLocks noGrp="1"/>
          </p:cNvSpPr>
          <p:nvPr>
            <p:ph type="body" sz="quarter" idx="11" hasCustomPrompt="1"/>
          </p:nvPr>
        </p:nvSpPr>
        <p:spPr>
          <a:xfrm>
            <a:off x="11120128" y="6106971"/>
            <a:ext cx="540345"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2.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3.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4.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15.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16.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17.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18.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19.xml"/></Relationships>
</file>

<file path=ppt/slideMasters/_rels/slideMaster18.xml.rels><?xml version="1.0" encoding="UTF-8" standalone="yes"?>
<Relationships xmlns="http://schemas.openxmlformats.org/package/2006/relationships"><Relationship Id="rId2" Type="http://schemas.openxmlformats.org/officeDocument/2006/relationships/theme" Target="../theme/theme18.xml"/><Relationship Id="rId1" Type="http://schemas.openxmlformats.org/officeDocument/2006/relationships/slideLayout" Target="../slideLayouts/slideLayout20.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image" Target="../media/image1.jp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6.xml"/><Relationship Id="rId1" Type="http://schemas.openxmlformats.org/officeDocument/2006/relationships/slideLayout" Target="../slideLayouts/slideLayout8.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7.xml"/><Relationship Id="rId1" Type="http://schemas.openxmlformats.org/officeDocument/2006/relationships/slideLayout" Target="../slideLayouts/slideLayout9.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8.xml"/><Relationship Id="rId1" Type="http://schemas.openxmlformats.org/officeDocument/2006/relationships/slideLayout" Target="../slideLayouts/slideLayout10.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9.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7196424"/>
      </p:ext>
    </p:extLst>
  </p:cSld>
  <p:clrMap bg1="lt1" tx1="dk1" bg2="lt2" tx2="dk2" accent1="accent1" accent2="accent2" accent3="accent3" accent4="accent4" accent5="accent5" accent6="accent6" hlink="hlink" folHlink="folHlink"/>
  <p:sldLayoutIdLst>
    <p:sldLayoutId id="214748368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1010325"/>
      </p:ext>
    </p:extLst>
  </p:cSld>
  <p:clrMap bg1="lt1" tx1="dk1" bg2="lt2" tx2="dk2" accent1="accent1" accent2="accent2" accent3="accent3" accent4="accent4" accent5="accent5" accent6="accent6" hlink="hlink" folHlink="folHlink"/>
  <p:sldLayoutIdLst>
    <p:sldLayoutId id="214748366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54893988"/>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869840"/>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96634017"/>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477119"/>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54738196"/>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7148933"/>
      </p:ext>
    </p:extLst>
  </p:cSld>
  <p:clrMap bg1="lt1" tx1="dk1" bg2="lt2" tx2="dk2" accent1="accent1" accent2="accent2" accent3="accent3" accent4="accent4" accent5="accent5" accent6="accent6" hlink="hlink" folHlink="folHlink"/>
  <p:sldLayoutIdLst>
    <p:sldLayoutId id="214748368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9742298"/>
      </p:ext>
    </p:extLst>
  </p:cSld>
  <p:clrMap bg1="lt1" tx1="dk1" bg2="lt2" tx2="dk2" accent1="accent1" accent2="accent2" accent3="accent3" accent4="accent4" accent5="accent5" accent6="accent6" hlink="hlink" folHlink="folHlink"/>
  <p:sldLayoutIdLst>
    <p:sldLayoutId id="214748369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5904450"/>
      </p:ext>
    </p:extLst>
  </p:cSld>
  <p:clrMap bg1="lt1" tx1="dk1" bg2="lt2" tx2="dk2" accent1="accent1" accent2="accent2" accent3="accent3" accent4="accent4" accent5="accent5" accent6="accent6" hlink="hlink" folHlink="folHlink"/>
  <p:sldLayoutIdLst>
    <p:sldLayoutId id="214748369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1487286"/>
      </p:ext>
    </p:extLst>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23749616"/>
      </p:ext>
    </p:extLst>
  </p:cSld>
  <p:clrMap bg1="lt1" tx1="dk1" bg2="lt2" tx2="dk2" accent1="accent1" accent2="accent2" accent3="accent3" accent4="accent4" accent5="accent5" accent6="accent6" hlink="hlink" folHlink="folHlink"/>
  <p:sldLayoutIdLst>
    <p:sldLayoutId id="214748369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9624103"/>
      </p:ext>
    </p:extLst>
  </p:cSld>
  <p:clrMap bg1="lt1" tx1="dk1" bg2="lt2" tx2="dk2" accent1="accent1" accent2="accent2" accent3="accent3" accent4="accent4" accent5="accent5" accent6="accent6" hlink="hlink" folHlink="folHlink"/>
  <p:sldLayoutIdLst>
    <p:sldLayoutId id="214748368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4602571"/>
      </p:ext>
    </p:extLst>
  </p:cSld>
  <p:clrMap bg1="lt1" tx1="dk1" bg2="lt2" tx2="dk2" accent1="accent1" accent2="accent2" accent3="accent3" accent4="accent4" accent5="accent5" accent6="accent6" hlink="hlink" folHlink="folHlink"/>
  <p:sldLayoutIdLst>
    <p:sldLayoutId id="2147483657" r:id="rId1"/>
    <p:sldLayoutId id="2147483702" r:id="rId2"/>
    <p:sldLayoutId id="214748370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3678822"/>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25347809"/>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96419"/>
      </p:ext>
    </p:extLst>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3696103"/>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0762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a:extLst>
              <a:ext uri="{FF2B5EF4-FFF2-40B4-BE49-F238E27FC236}">
                <a16:creationId xmlns:a16="http://schemas.microsoft.com/office/drawing/2014/main" id="{A25E182C-1AFF-7621-5B22-4FC8E1CF74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8965" y="1219068"/>
            <a:ext cx="5031960" cy="5674789"/>
          </a:xfrm>
          <a:prstGeom prst="rect">
            <a:avLst/>
          </a:prstGeom>
          <a:noFill/>
          <a:extLst>
            <a:ext uri="{909E8E84-426E-40DD-AFC4-6F175D3DCCD1}">
              <a14:hiddenFill xmlns:a14="http://schemas.microsoft.com/office/drawing/2010/main">
                <a:solidFill>
                  <a:srgbClr val="FFFFFF"/>
                </a:solidFill>
              </a14:hiddenFill>
            </a:ext>
          </a:extLst>
        </p:spPr>
      </p:pic>
      <p:sp>
        <p:nvSpPr>
          <p:cNvPr id="2" name="Tijdelijke aanduiding voor tekst 1">
            <a:extLst>
              <a:ext uri="{FF2B5EF4-FFF2-40B4-BE49-F238E27FC236}">
                <a16:creationId xmlns:a16="http://schemas.microsoft.com/office/drawing/2014/main" id="{C59A8470-A5FD-0425-AB31-4AD6DC767C7D}"/>
              </a:ext>
            </a:extLst>
          </p:cNvPr>
          <p:cNvSpPr>
            <a:spLocks noGrp="1"/>
          </p:cNvSpPr>
          <p:nvPr>
            <p:ph type="body" sz="quarter" idx="13"/>
          </p:nvPr>
        </p:nvSpPr>
        <p:spPr/>
        <p:txBody>
          <a:bodyPr/>
          <a:lstStyle/>
          <a:p>
            <a:r>
              <a:rPr lang="nl-BE" dirty="0"/>
              <a:t>B. Question of heat</a:t>
            </a:r>
          </a:p>
        </p:txBody>
      </p:sp>
      <p:sp>
        <p:nvSpPr>
          <p:cNvPr id="3" name="Tijdelijke aanduiding voor tekst 2">
            <a:extLst>
              <a:ext uri="{FF2B5EF4-FFF2-40B4-BE49-F238E27FC236}">
                <a16:creationId xmlns:a16="http://schemas.microsoft.com/office/drawing/2014/main" id="{216EEFE2-8B22-687A-F08B-9036ED412BB4}"/>
              </a:ext>
            </a:extLst>
          </p:cNvPr>
          <p:cNvSpPr>
            <a:spLocks noGrp="1"/>
          </p:cNvSpPr>
          <p:nvPr>
            <p:ph type="body" sz="quarter" idx="10"/>
          </p:nvPr>
        </p:nvSpPr>
        <p:spPr/>
        <p:txBody>
          <a:bodyPr/>
          <a:lstStyle/>
          <a:p>
            <a:endParaRPr lang="nl-BE"/>
          </a:p>
        </p:txBody>
      </p:sp>
      <p:sp>
        <p:nvSpPr>
          <p:cNvPr id="4" name="Tijdelijke aanduiding voor tekst 3">
            <a:extLst>
              <a:ext uri="{FF2B5EF4-FFF2-40B4-BE49-F238E27FC236}">
                <a16:creationId xmlns:a16="http://schemas.microsoft.com/office/drawing/2014/main" id="{7D293C8A-1F1E-9F2C-8963-1A78A15209B4}"/>
              </a:ext>
            </a:extLst>
          </p:cNvPr>
          <p:cNvSpPr>
            <a:spLocks noGrp="1"/>
          </p:cNvSpPr>
          <p:nvPr>
            <p:ph type="body" sz="quarter" idx="11"/>
          </p:nvPr>
        </p:nvSpPr>
        <p:spPr/>
        <p:txBody>
          <a:bodyPr/>
          <a:lstStyle/>
          <a:p>
            <a:endParaRPr lang="nl-BE"/>
          </a:p>
        </p:txBody>
      </p:sp>
      <p:sp>
        <p:nvSpPr>
          <p:cNvPr id="5" name="Tekstvak 4">
            <a:extLst>
              <a:ext uri="{FF2B5EF4-FFF2-40B4-BE49-F238E27FC236}">
                <a16:creationId xmlns:a16="http://schemas.microsoft.com/office/drawing/2014/main" id="{472C3BCC-FF94-689D-0A45-58C3757EEDB1}"/>
              </a:ext>
            </a:extLst>
          </p:cNvPr>
          <p:cNvSpPr txBox="1"/>
          <p:nvPr/>
        </p:nvSpPr>
        <p:spPr>
          <a:xfrm>
            <a:off x="-125504" y="1183211"/>
            <a:ext cx="7202563" cy="3231654"/>
          </a:xfrm>
          <a:prstGeom prst="rect">
            <a:avLst/>
          </a:prstGeom>
          <a:noFill/>
        </p:spPr>
        <p:txBody>
          <a:bodyPr wrap="square" rtlCol="0">
            <a:spAutoFit/>
          </a:bodyPr>
          <a:lstStyle/>
          <a:p>
            <a:pPr marL="742950" lvl="1" indent="-285750">
              <a:buFont typeface="Courier New" panose="02070309020205020404" pitchFamily="49" charset="0"/>
              <a:buChar char="o"/>
            </a:pPr>
            <a:r>
              <a:rPr lang="nl-BE" sz="2000" dirty="0">
                <a:latin typeface="SBL BibLit" panose="02000000000000000000" pitchFamily="2" charset="-79"/>
                <a:ea typeface="SBL BibLit" panose="02000000000000000000" pitchFamily="2" charset="-79"/>
                <a:cs typeface="SBL BibLit" panose="02000000000000000000" pitchFamily="2" charset="-79"/>
              </a:rPr>
              <a:t>Use of </a:t>
            </a:r>
            <a:r>
              <a:rPr lang="he-IL" sz="2000" dirty="0">
                <a:latin typeface="SBL BibLit" panose="02000000000000000000" pitchFamily="2" charset="-79"/>
                <a:ea typeface="SBL BibLit" panose="02000000000000000000" pitchFamily="2" charset="-79"/>
                <a:cs typeface="SBL BibLit" panose="02000000000000000000" pitchFamily="2" charset="-79"/>
              </a:rPr>
              <a:t>אף</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singular</a:t>
            </a:r>
            <a:r>
              <a:rPr lang="fr-FR" sz="2000" dirty="0">
                <a:latin typeface="SBL BibLit" panose="02000000000000000000" pitchFamily="2" charset="-79"/>
                <a:ea typeface="SBL BibLit" panose="02000000000000000000" pitchFamily="2" charset="-79"/>
                <a:cs typeface="SBL BibLit" panose="02000000000000000000" pitchFamily="2" charset="-79"/>
              </a:rPr>
              <a:t>) in </a:t>
            </a:r>
            <a:r>
              <a:rPr lang="fr-FR" sz="2000" dirty="0" err="1">
                <a:latin typeface="SBL BibLit" panose="02000000000000000000" pitchFamily="2" charset="-79"/>
                <a:ea typeface="SBL BibLit" panose="02000000000000000000" pitchFamily="2" charset="-79"/>
                <a:cs typeface="SBL BibLit" panose="02000000000000000000" pitchFamily="2" charset="-79"/>
              </a:rPr>
              <a:t>metaphor</a:t>
            </a:r>
            <a:r>
              <a:rPr lang="fr-FR" sz="2000" dirty="0">
                <a:latin typeface="SBL BibLit" panose="02000000000000000000" pitchFamily="2" charset="-79"/>
                <a:ea typeface="SBL BibLit" panose="02000000000000000000" pitchFamily="2" charset="-79"/>
                <a:cs typeface="SBL BibLit" panose="02000000000000000000" pitchFamily="2" charset="-79"/>
              </a:rPr>
              <a:t> and as </a:t>
            </a:r>
            <a:r>
              <a:rPr lang="fr-FR" sz="2000" dirty="0" err="1">
                <a:latin typeface="SBL BibLit" panose="02000000000000000000" pitchFamily="2" charset="-79"/>
                <a:ea typeface="SBL BibLit" panose="02000000000000000000" pitchFamily="2" charset="-79"/>
                <a:cs typeface="SBL BibLit" panose="02000000000000000000" pitchFamily="2" charset="-79"/>
              </a:rPr>
              <a:t>metonymy</a:t>
            </a: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1257300" lvl="2" indent="-342900">
              <a:buFont typeface="Wingdings" pitchFamily="2" charset="2"/>
              <a:buChar char="ü"/>
            </a:pPr>
            <a:r>
              <a:rPr lang="fr-FR" sz="2000" dirty="0" err="1">
                <a:latin typeface="SBL BibLit" panose="02000000000000000000" pitchFamily="2" charset="-79"/>
                <a:ea typeface="SBL BibLit" panose="02000000000000000000" pitchFamily="2" charset="-79"/>
                <a:cs typeface="SBL BibLit" panose="02000000000000000000" pitchFamily="2" charset="-79"/>
              </a:rPr>
              <a:t>burning</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nose</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he-IL" sz="2000" dirty="0">
                <a:latin typeface="SBL BibLit" panose="02000000000000000000" pitchFamily="2" charset="-79"/>
                <a:ea typeface="SBL BibLit" panose="02000000000000000000" pitchFamily="2" charset="-79"/>
                <a:cs typeface="SBL BibLit" panose="02000000000000000000" pitchFamily="2" charset="-79"/>
              </a:rPr>
              <a:t>(חרה + אף)</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dirty="0">
                <a:solidFill>
                  <a:schemeClr val="accent1">
                    <a:lumMod val="75000"/>
                  </a:schemeClr>
                </a:solidFill>
                <a:latin typeface="SBL BibLit" panose="02000000000000000000" pitchFamily="2" charset="-79"/>
                <a:ea typeface="SBL BibLit" panose="02000000000000000000" pitchFamily="2" charset="-79"/>
                <a:cs typeface="SBL BibLit" panose="02000000000000000000" pitchFamily="2" charset="-79"/>
              </a:rPr>
              <a:t>(«dragon» </a:t>
            </a:r>
            <a:r>
              <a:rPr lang="fr-FR" sz="1600" dirty="0" err="1">
                <a:solidFill>
                  <a:schemeClr val="accent1">
                    <a:lumMod val="75000"/>
                  </a:schemeClr>
                </a:solidFill>
                <a:latin typeface="SBL BibLit" panose="02000000000000000000" pitchFamily="2" charset="-79"/>
                <a:ea typeface="SBL BibLit" panose="02000000000000000000" pitchFamily="2" charset="-79"/>
                <a:cs typeface="SBL BibLit" panose="02000000000000000000" pitchFamily="2" charset="-79"/>
              </a:rPr>
              <a:t>Kim&amp;Trimm</a:t>
            </a:r>
            <a:r>
              <a:rPr lang="fr-FR" sz="2400" dirty="0">
                <a:solidFill>
                  <a:schemeClr val="accent1">
                    <a:lumMod val="75000"/>
                  </a:schemeClr>
                </a:solidFill>
                <a:latin typeface="SBL BibLit" panose="02000000000000000000" pitchFamily="2" charset="-79"/>
                <a:ea typeface="SBL BibLit" panose="02000000000000000000" pitchFamily="2" charset="-79"/>
                <a:cs typeface="SBL BibLit" panose="02000000000000000000" pitchFamily="2" charset="-79"/>
              </a:rPr>
              <a:t>)</a:t>
            </a:r>
          </a:p>
          <a:p>
            <a:pPr marL="1257300" lvl="2" indent="-342900">
              <a:buFont typeface="Wingdings" pitchFamily="2" charset="2"/>
              <a:buChar char="ü"/>
            </a:pP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anger</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is</a:t>
            </a:r>
            <a:r>
              <a:rPr lang="fr-FR" sz="2000" dirty="0">
                <a:latin typeface="SBL BibLit" panose="02000000000000000000" pitchFamily="2" charset="-79"/>
                <a:ea typeface="SBL BibLit" panose="02000000000000000000" pitchFamily="2" charset="-79"/>
                <a:cs typeface="SBL BibLit" panose="02000000000000000000" pitchFamily="2" charset="-79"/>
              </a:rPr>
              <a:t> the </a:t>
            </a:r>
            <a:r>
              <a:rPr lang="fr-FR" sz="2000" dirty="0" err="1">
                <a:latin typeface="SBL BibLit" panose="02000000000000000000" pitchFamily="2" charset="-79"/>
                <a:ea typeface="SBL BibLit" panose="02000000000000000000" pitchFamily="2" charset="-79"/>
                <a:cs typeface="SBL BibLit" panose="02000000000000000000" pitchFamily="2" charset="-79"/>
              </a:rPr>
              <a:t>heat</a:t>
            </a:r>
            <a:r>
              <a:rPr lang="fr-FR" sz="2000" dirty="0">
                <a:latin typeface="SBL BibLit" panose="02000000000000000000" pitchFamily="2" charset="-79"/>
                <a:ea typeface="SBL BibLit" panose="02000000000000000000" pitchFamily="2" charset="-79"/>
                <a:cs typeface="SBL BibLit" panose="02000000000000000000" pitchFamily="2" charset="-79"/>
              </a:rPr>
              <a:t> of </a:t>
            </a:r>
            <a:r>
              <a:rPr lang="fr-FR" sz="2000" dirty="0" err="1">
                <a:latin typeface="SBL BibLit" panose="02000000000000000000" pitchFamily="2" charset="-79"/>
                <a:ea typeface="SBL BibLit" panose="02000000000000000000" pitchFamily="2" charset="-79"/>
                <a:cs typeface="SBL BibLit" panose="02000000000000000000" pitchFamily="2" charset="-79"/>
              </a:rPr>
              <a:t>fluid</a:t>
            </a:r>
            <a:r>
              <a:rPr lang="fr-FR" sz="2000" dirty="0">
                <a:latin typeface="SBL BibLit" panose="02000000000000000000" pitchFamily="2" charset="-79"/>
                <a:ea typeface="SBL BibLit" panose="02000000000000000000" pitchFamily="2" charset="-79"/>
                <a:cs typeface="SBL BibLit" panose="02000000000000000000" pitchFamily="2" charset="-79"/>
              </a:rPr>
              <a:t> in a container »</a:t>
            </a:r>
          </a:p>
          <a:p>
            <a:pPr marL="1257300" lvl="2" indent="-342900">
              <a:buFont typeface="Wingdings" pitchFamily="2" charset="2"/>
              <a:buChar char="ü"/>
            </a:pPr>
            <a:r>
              <a:rPr lang="he-IL" sz="2000" dirty="0">
                <a:latin typeface="SBL BibLit" panose="02000000000000000000" pitchFamily="2" charset="-79"/>
                <a:ea typeface="SBL BibLit" panose="02000000000000000000" pitchFamily="2" charset="-79"/>
                <a:cs typeface="SBL BibLit" panose="02000000000000000000" pitchFamily="2" charset="-79"/>
              </a:rPr>
              <a:t>אף</a:t>
            </a:r>
            <a:r>
              <a:rPr lang="fr-FR" sz="2000" dirty="0">
                <a:latin typeface="SBL BibLit" panose="02000000000000000000" pitchFamily="2" charset="-79"/>
                <a:ea typeface="SBL BibLit" panose="02000000000000000000" pitchFamily="2" charset="-79"/>
                <a:cs typeface="SBL BibLit" panose="02000000000000000000" pitchFamily="2" charset="-79"/>
              </a:rPr>
              <a:t> by </a:t>
            </a:r>
            <a:r>
              <a:rPr lang="fr-FR" sz="2000" dirty="0" err="1">
                <a:latin typeface="SBL BibLit" panose="02000000000000000000" pitchFamily="2" charset="-79"/>
                <a:ea typeface="SBL BibLit" panose="02000000000000000000" pitchFamily="2" charset="-79"/>
                <a:cs typeface="SBL BibLit" panose="02000000000000000000" pitchFamily="2" charset="-79"/>
              </a:rPr>
              <a:t>itself</a:t>
            </a:r>
            <a:r>
              <a:rPr lang="fr-FR" sz="2000" dirty="0">
                <a:latin typeface="SBL BibLit" panose="02000000000000000000" pitchFamily="2" charset="-79"/>
                <a:ea typeface="SBL BibLit" panose="02000000000000000000" pitchFamily="2" charset="-79"/>
                <a:cs typeface="SBL BibLit" panose="02000000000000000000" pitchFamily="2" charset="-79"/>
              </a:rPr>
              <a:t> can </a:t>
            </a:r>
            <a:r>
              <a:rPr lang="fr-FR" sz="2000" dirty="0" err="1">
                <a:latin typeface="SBL BibLit" panose="02000000000000000000" pitchFamily="2" charset="-79"/>
                <a:ea typeface="SBL BibLit" panose="02000000000000000000" pitchFamily="2" charset="-79"/>
                <a:cs typeface="SBL BibLit" panose="02000000000000000000" pitchFamily="2" charset="-79"/>
              </a:rPr>
              <a:t>denote</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anger</a:t>
            </a: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1257300" lvl="2" indent="-342900">
              <a:buFont typeface="Wingdings" pitchFamily="2" charset="2"/>
              <a:buChar char="ü"/>
            </a:pP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800100" lvl="1" indent="-342900">
              <a:buFont typeface="Courier New" panose="02070309020205020404" pitchFamily="49" charset="0"/>
              <a:buChar char="o"/>
            </a:pPr>
            <a:r>
              <a:rPr lang="nl-BE" sz="2000" u="sng" dirty="0">
                <a:latin typeface="SBL BibLit" panose="02000000000000000000" pitchFamily="2" charset="-79"/>
                <a:ea typeface="SBL BibLit" panose="02000000000000000000" pitchFamily="2" charset="-79"/>
                <a:cs typeface="SBL BibLit" panose="02000000000000000000" pitchFamily="2" charset="-79"/>
              </a:rPr>
              <a:t>Consistent</a:t>
            </a:r>
            <a:r>
              <a:rPr lang="nl-BE" sz="2000" dirty="0">
                <a:latin typeface="SBL BibLit" panose="02000000000000000000" pitchFamily="2" charset="-79"/>
                <a:ea typeface="SBL BibLit" panose="02000000000000000000" pitchFamily="2" charset="-79"/>
                <a:cs typeface="SBL BibLit" panose="02000000000000000000" pitchFamily="2" charset="-79"/>
              </a:rPr>
              <a:t> translation (human &amp; God) with </a:t>
            </a:r>
            <a:r>
              <a:rPr lang="fr-FR" sz="2000" dirty="0" err="1">
                <a:latin typeface="SBL BibLit" panose="02000000000000000000" pitchFamily="2" charset="-79"/>
                <a:ea typeface="SBL BibLit" panose="02000000000000000000" pitchFamily="2" charset="-79"/>
                <a:cs typeface="SBL BibLit" panose="02000000000000000000" pitchFamily="2" charset="-79"/>
              </a:rPr>
              <a:t>form</a:t>
            </a:r>
            <a:r>
              <a:rPr lang="fr-FR" sz="2000" dirty="0">
                <a:latin typeface="SBL BibLit" panose="02000000000000000000" pitchFamily="2" charset="-79"/>
                <a:ea typeface="SBL BibLit" panose="02000000000000000000" pitchFamily="2" charset="-79"/>
                <a:cs typeface="SBL BibLit" panose="02000000000000000000" pitchFamily="2" charset="-79"/>
              </a:rPr>
              <a:t> of </a:t>
            </a:r>
            <a:r>
              <a:rPr lang="el-GR" sz="2000" dirty="0" err="1">
                <a:latin typeface="SBL BibLit" panose="02000000000000000000" pitchFamily="2" charset="-79"/>
                <a:ea typeface="SBL BibLit" panose="02000000000000000000" pitchFamily="2" charset="-79"/>
                <a:cs typeface="SBL BibLit" panose="02000000000000000000" pitchFamily="2" charset="-79"/>
              </a:rPr>
              <a:t>ὀργη</a:t>
            </a:r>
            <a:r>
              <a:rPr lang="el-G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a:latin typeface="SBL BibLit" panose="02000000000000000000" pitchFamily="2" charset="-79"/>
                <a:ea typeface="SBL BibLit" panose="02000000000000000000" pitchFamily="2" charset="-79"/>
                <a:cs typeface="SBL BibLit" panose="02000000000000000000" pitchFamily="2" charset="-79"/>
              </a:rPr>
              <a:t>or </a:t>
            </a:r>
            <a:r>
              <a:rPr lang="el-GR" sz="2000" dirty="0" err="1">
                <a:latin typeface="SBL BibLit" panose="02000000000000000000" pitchFamily="2" charset="-79"/>
                <a:ea typeface="SBL BibLit" panose="02000000000000000000" pitchFamily="2" charset="-79"/>
                <a:cs typeface="SBL BibLit" panose="02000000000000000000" pitchFamily="2" charset="-79"/>
              </a:rPr>
              <a:t>θυμός</a:t>
            </a:r>
            <a:r>
              <a:rPr lang="el-GR" sz="2000" dirty="0">
                <a:latin typeface="SBL BibLit" panose="02000000000000000000" pitchFamily="2" charset="-79"/>
                <a:ea typeface="SBL BibLit" panose="02000000000000000000" pitchFamily="2" charset="-79"/>
                <a:cs typeface="SBL BibLit" panose="02000000000000000000" pitchFamily="2" charset="-79"/>
              </a:rPr>
              <a:t> </a:t>
            </a: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lvl="1"/>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eradication</a:t>
            </a:r>
            <a:r>
              <a:rPr lang="fr-FR" sz="2000" dirty="0">
                <a:latin typeface="SBL BibLit" panose="02000000000000000000" pitchFamily="2" charset="-79"/>
                <a:ea typeface="SBL BibLit" panose="02000000000000000000" pitchFamily="2" charset="-79"/>
                <a:cs typeface="SBL BibLit" panose="02000000000000000000" pitchFamily="2" charset="-79"/>
              </a:rPr>
              <a:t> of </a:t>
            </a:r>
            <a:r>
              <a:rPr lang="fr-FR" sz="2000" dirty="0" err="1">
                <a:latin typeface="SBL BibLit" panose="02000000000000000000" pitchFamily="2" charset="-79"/>
                <a:ea typeface="SBL BibLit" panose="02000000000000000000" pitchFamily="2" charset="-79"/>
                <a:cs typeface="SBL BibLit" panose="02000000000000000000" pitchFamily="2" charset="-79"/>
              </a:rPr>
              <a:t>heat</a:t>
            </a:r>
            <a:r>
              <a:rPr lang="fr-FR" sz="2000" dirty="0">
                <a:latin typeface="SBL BibLit" panose="02000000000000000000" pitchFamily="2" charset="-79"/>
                <a:ea typeface="SBL BibLit" panose="02000000000000000000" pitchFamily="2" charset="-79"/>
                <a:cs typeface="SBL BibLit" panose="02000000000000000000" pitchFamily="2" charset="-79"/>
              </a:rPr>
              <a:t>-image? </a:t>
            </a:r>
            <a:r>
              <a:rPr lang="fr-FR" sz="1600" dirty="0">
                <a:solidFill>
                  <a:schemeClr val="accent1">
                    <a:lumMod val="75000"/>
                  </a:schemeClr>
                </a:solidFill>
                <a:latin typeface="SBL BibLit" panose="02000000000000000000" pitchFamily="2" charset="-79"/>
                <a:ea typeface="SBL BibLit" panose="02000000000000000000" pitchFamily="2" charset="-79"/>
                <a:cs typeface="SBL BibLit" panose="02000000000000000000" pitchFamily="2" charset="-79"/>
              </a:rPr>
              <a:t>(Hartman «</a:t>
            </a:r>
            <a:r>
              <a:rPr lang="fr-FR" sz="1600" dirty="0" err="1">
                <a:solidFill>
                  <a:schemeClr val="accent1">
                    <a:lumMod val="75000"/>
                  </a:schemeClr>
                </a:solidFill>
                <a:latin typeface="SBL BibLit" panose="02000000000000000000" pitchFamily="2" charset="-79"/>
                <a:ea typeface="SBL BibLit" panose="02000000000000000000" pitchFamily="2" charset="-79"/>
                <a:cs typeface="SBL BibLit" panose="02000000000000000000" pitchFamily="2" charset="-79"/>
              </a:rPr>
              <a:t>appiattimento</a:t>
            </a:r>
            <a:r>
              <a:rPr lang="fr-FR" sz="1600" dirty="0">
                <a:solidFill>
                  <a:schemeClr val="accent1">
                    <a:lumMod val="75000"/>
                  </a:schemeClr>
                </a:solidFill>
                <a:latin typeface="SBL BibLit" panose="02000000000000000000" pitchFamily="2" charset="-79"/>
                <a:ea typeface="SBL BibLit" panose="02000000000000000000" pitchFamily="2" charset="-79"/>
                <a:cs typeface="SBL BibLit" panose="02000000000000000000" pitchFamily="2" charset="-79"/>
              </a:rPr>
              <a:t> </a:t>
            </a:r>
            <a:r>
              <a:rPr lang="fr-FR" sz="1600" dirty="0" err="1">
                <a:solidFill>
                  <a:schemeClr val="accent1">
                    <a:lumMod val="75000"/>
                  </a:schemeClr>
                </a:solidFill>
                <a:latin typeface="SBL BibLit" panose="02000000000000000000" pitchFamily="2" charset="-79"/>
                <a:ea typeface="SBL BibLit" panose="02000000000000000000" pitchFamily="2" charset="-79"/>
                <a:cs typeface="SBL BibLit" panose="02000000000000000000" pitchFamily="2" charset="-79"/>
              </a:rPr>
              <a:t>semantico</a:t>
            </a:r>
            <a:r>
              <a:rPr lang="fr-FR" sz="1600" dirty="0">
                <a:solidFill>
                  <a:schemeClr val="accent1">
                    <a:lumMod val="75000"/>
                  </a:schemeClr>
                </a:solidFill>
                <a:latin typeface="SBL BibLit" panose="02000000000000000000" pitchFamily="2" charset="-79"/>
                <a:ea typeface="SBL BibLit" panose="02000000000000000000" pitchFamily="2" charset="-79"/>
                <a:cs typeface="SBL BibLit" panose="02000000000000000000" pitchFamily="2" charset="-79"/>
              </a:rPr>
              <a:t>»)</a:t>
            </a:r>
          </a:p>
          <a:p>
            <a:pPr lvl="2"/>
            <a:endParaRPr lang="nl-BE" sz="2000" dirty="0">
              <a:latin typeface="SBL BibLit" panose="02000000000000000000" pitchFamily="2" charset="-79"/>
              <a:ea typeface="SBL BibLit" panose="02000000000000000000" pitchFamily="2" charset="-79"/>
              <a:cs typeface="SBL BibLit" panose="02000000000000000000" pitchFamily="2" charset="-79"/>
            </a:endParaRPr>
          </a:p>
          <a:p>
            <a:pPr lvl="1"/>
            <a:endParaRPr lang="fr-FR" sz="2000" dirty="0">
              <a:latin typeface="SBL BibLit" panose="02000000000000000000" pitchFamily="2" charset="-79"/>
              <a:ea typeface="SBL BibLit" panose="02000000000000000000" pitchFamily="2" charset="-79"/>
              <a:cs typeface="SBL BibLit" panose="02000000000000000000" pitchFamily="2" charset="-79"/>
            </a:endParaRPr>
          </a:p>
        </p:txBody>
      </p:sp>
      <p:sp>
        <p:nvSpPr>
          <p:cNvPr id="7" name="Tekstvak 6">
            <a:extLst>
              <a:ext uri="{FF2B5EF4-FFF2-40B4-BE49-F238E27FC236}">
                <a16:creationId xmlns:a16="http://schemas.microsoft.com/office/drawing/2014/main" id="{B2246A18-5566-BA93-1EA8-DF3F9F1A1A7F}"/>
              </a:ext>
            </a:extLst>
          </p:cNvPr>
          <p:cNvSpPr txBox="1"/>
          <p:nvPr/>
        </p:nvSpPr>
        <p:spPr>
          <a:xfrm>
            <a:off x="8104679" y="6538262"/>
            <a:ext cx="4248151" cy="307482"/>
          </a:xfrm>
          <a:prstGeom prst="rect">
            <a:avLst/>
          </a:prstGeom>
          <a:solidFill>
            <a:schemeClr val="bg1"/>
          </a:solidFill>
        </p:spPr>
        <p:txBody>
          <a:bodyPr wrap="square" rtlCol="0">
            <a:spAutoFit/>
          </a:bodyPr>
          <a:lstStyle/>
          <a:p>
            <a:pPr algn="ctr"/>
            <a:r>
              <a:rPr lang="nl-BE" sz="1400" b="0" i="1" u="none" strike="noStrike" dirty="0">
                <a:solidFill>
                  <a:srgbClr val="202122"/>
                </a:solidFill>
                <a:effectLst/>
                <a:latin typeface="Arial" panose="020B0604020202020204" pitchFamily="34" charset="0"/>
              </a:rPr>
              <a:t>MS Harley 3244</a:t>
            </a:r>
            <a:r>
              <a:rPr lang="nl-BE" sz="1400" dirty="0">
                <a:solidFill>
                  <a:srgbClr val="202122"/>
                </a:solidFill>
                <a:latin typeface="Arial" panose="020B0604020202020204" pitchFamily="34" charset="0"/>
              </a:rPr>
              <a:t> (ca. </a:t>
            </a:r>
            <a:r>
              <a:rPr lang="nl-BE" sz="1400" b="0" i="0" u="none" strike="noStrike" dirty="0">
                <a:solidFill>
                  <a:srgbClr val="202122"/>
                </a:solidFill>
                <a:effectLst/>
                <a:latin typeface="Arial" panose="020B0604020202020204" pitchFamily="34" charset="0"/>
              </a:rPr>
              <a:t>1260 AD)</a:t>
            </a:r>
            <a:endParaRPr lang="nl-BE" sz="1400" i="1" dirty="0">
              <a:latin typeface="Times New Roman" panose="02020603050405020304" pitchFamily="18" charset="0"/>
              <a:cs typeface="Times New Roman" panose="02020603050405020304" pitchFamily="18" charset="0"/>
            </a:endParaRPr>
          </a:p>
        </p:txBody>
      </p:sp>
      <p:pic>
        <p:nvPicPr>
          <p:cNvPr id="8" name="Afbeelding 7">
            <a:extLst>
              <a:ext uri="{FF2B5EF4-FFF2-40B4-BE49-F238E27FC236}">
                <a16:creationId xmlns:a16="http://schemas.microsoft.com/office/drawing/2014/main" id="{541E1A89-565A-733C-F5EA-A06EB2A7D7C1}"/>
              </a:ext>
            </a:extLst>
          </p:cNvPr>
          <p:cNvPicPr>
            <a:picLocks noChangeAspect="1"/>
          </p:cNvPicPr>
          <p:nvPr/>
        </p:nvPicPr>
        <p:blipFill>
          <a:blip r:embed="rId3"/>
          <a:stretch>
            <a:fillRect/>
          </a:stretch>
        </p:blipFill>
        <p:spPr>
          <a:xfrm>
            <a:off x="846013" y="3747250"/>
            <a:ext cx="6549276" cy="2873038"/>
          </a:xfrm>
          <a:prstGeom prst="rect">
            <a:avLst/>
          </a:prstGeom>
        </p:spPr>
      </p:pic>
    </p:spTree>
    <p:extLst>
      <p:ext uri="{BB962C8B-B14F-4D97-AF65-F5344CB8AC3E}">
        <p14:creationId xmlns:p14="http://schemas.microsoft.com/office/powerpoint/2010/main" val="3083625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Figure 3">
            <a:extLst>
              <a:ext uri="{FF2B5EF4-FFF2-40B4-BE49-F238E27FC236}">
                <a16:creationId xmlns:a16="http://schemas.microsoft.com/office/drawing/2014/main" id="{EFE5B5D3-3EC0-E081-2140-541207B6CC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2599" y="2381693"/>
            <a:ext cx="3729400" cy="4471522"/>
          </a:xfrm>
          <a:prstGeom prst="rect">
            <a:avLst/>
          </a:prstGeom>
          <a:noFill/>
          <a:extLst>
            <a:ext uri="{909E8E84-426E-40DD-AFC4-6F175D3DCCD1}">
              <a14:hiddenFill xmlns:a14="http://schemas.microsoft.com/office/drawing/2010/main">
                <a:solidFill>
                  <a:srgbClr val="FFFFFF"/>
                </a:solidFill>
              </a14:hiddenFill>
            </a:ext>
          </a:extLst>
        </p:spPr>
      </p:pic>
      <p:sp>
        <p:nvSpPr>
          <p:cNvPr id="2" name="Tijdelijke aanduiding voor tekst 1">
            <a:extLst>
              <a:ext uri="{FF2B5EF4-FFF2-40B4-BE49-F238E27FC236}">
                <a16:creationId xmlns:a16="http://schemas.microsoft.com/office/drawing/2014/main" id="{C59A8470-A5FD-0425-AB31-4AD6DC767C7D}"/>
              </a:ext>
            </a:extLst>
          </p:cNvPr>
          <p:cNvSpPr>
            <a:spLocks noGrp="1"/>
          </p:cNvSpPr>
          <p:nvPr>
            <p:ph type="body" sz="quarter" idx="13"/>
          </p:nvPr>
        </p:nvSpPr>
        <p:spPr/>
        <p:txBody>
          <a:bodyPr/>
          <a:lstStyle/>
          <a:p>
            <a:r>
              <a:rPr lang="nl-BE" dirty="0"/>
              <a:t>B. Question of heat</a:t>
            </a:r>
          </a:p>
        </p:txBody>
      </p:sp>
      <p:sp>
        <p:nvSpPr>
          <p:cNvPr id="3" name="Tijdelijke aanduiding voor tekst 2">
            <a:extLst>
              <a:ext uri="{FF2B5EF4-FFF2-40B4-BE49-F238E27FC236}">
                <a16:creationId xmlns:a16="http://schemas.microsoft.com/office/drawing/2014/main" id="{216EEFE2-8B22-687A-F08B-9036ED412BB4}"/>
              </a:ext>
            </a:extLst>
          </p:cNvPr>
          <p:cNvSpPr>
            <a:spLocks noGrp="1"/>
          </p:cNvSpPr>
          <p:nvPr>
            <p:ph type="body" sz="quarter" idx="10"/>
          </p:nvPr>
        </p:nvSpPr>
        <p:spPr/>
        <p:txBody>
          <a:bodyPr/>
          <a:lstStyle/>
          <a:p>
            <a:endParaRPr lang="nl-BE"/>
          </a:p>
        </p:txBody>
      </p:sp>
      <p:sp>
        <p:nvSpPr>
          <p:cNvPr id="4" name="Tijdelijke aanduiding voor tekst 3">
            <a:extLst>
              <a:ext uri="{FF2B5EF4-FFF2-40B4-BE49-F238E27FC236}">
                <a16:creationId xmlns:a16="http://schemas.microsoft.com/office/drawing/2014/main" id="{7D293C8A-1F1E-9F2C-8963-1A78A15209B4}"/>
              </a:ext>
            </a:extLst>
          </p:cNvPr>
          <p:cNvSpPr>
            <a:spLocks noGrp="1"/>
          </p:cNvSpPr>
          <p:nvPr>
            <p:ph type="body" sz="quarter" idx="11"/>
          </p:nvPr>
        </p:nvSpPr>
        <p:spPr/>
        <p:txBody>
          <a:bodyPr/>
          <a:lstStyle/>
          <a:p>
            <a:endParaRPr lang="nl-BE"/>
          </a:p>
        </p:txBody>
      </p:sp>
      <p:sp>
        <p:nvSpPr>
          <p:cNvPr id="5" name="Tekstvak 4">
            <a:extLst>
              <a:ext uri="{FF2B5EF4-FFF2-40B4-BE49-F238E27FC236}">
                <a16:creationId xmlns:a16="http://schemas.microsoft.com/office/drawing/2014/main" id="{472C3BCC-FF94-689D-0A45-58C3757EEDB1}"/>
              </a:ext>
            </a:extLst>
          </p:cNvPr>
          <p:cNvSpPr txBox="1"/>
          <p:nvPr/>
        </p:nvSpPr>
        <p:spPr>
          <a:xfrm>
            <a:off x="-115945" y="1203237"/>
            <a:ext cx="8578544" cy="5278368"/>
          </a:xfrm>
          <a:prstGeom prst="rect">
            <a:avLst/>
          </a:prstGeom>
          <a:noFill/>
        </p:spPr>
        <p:txBody>
          <a:bodyPr wrap="square" rtlCol="0">
            <a:spAutoFit/>
          </a:bodyPr>
          <a:lstStyle/>
          <a:p>
            <a:pPr marL="742950" lvl="1" indent="-285750">
              <a:buFont typeface="Courier New" panose="02070309020205020404" pitchFamily="49" charset="0"/>
              <a:buChar char="o"/>
            </a:pPr>
            <a:r>
              <a:rPr lang="fr-FR" sz="2000" dirty="0" err="1">
                <a:latin typeface="SBL BibLit" panose="02000000000000000000" pitchFamily="2" charset="-79"/>
                <a:ea typeface="SBL BibLit" panose="02000000000000000000" pitchFamily="2" charset="-79"/>
                <a:cs typeface="SBL BibLit" panose="02000000000000000000" pitchFamily="2" charset="-79"/>
              </a:rPr>
              <a:t>Conceptual</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metaphor</a:t>
            </a:r>
            <a:r>
              <a:rPr lang="fr-FR" sz="2000" dirty="0">
                <a:latin typeface="SBL BibLit" panose="02000000000000000000" pitchFamily="2" charset="-79"/>
                <a:ea typeface="SBL BibLit" panose="02000000000000000000" pitchFamily="2" charset="-79"/>
                <a:cs typeface="SBL BibLit" panose="02000000000000000000" pitchFamily="2" charset="-79"/>
              </a:rPr>
              <a:t> « </a:t>
            </a:r>
            <a:r>
              <a:rPr lang="fr-FR" sz="2000" dirty="0" err="1">
                <a:latin typeface="SBL BibLit" panose="02000000000000000000" pitchFamily="2" charset="-79"/>
                <a:ea typeface="SBL BibLit" panose="02000000000000000000" pitchFamily="2" charset="-79"/>
                <a:cs typeface="SBL BibLit" panose="02000000000000000000" pitchFamily="2" charset="-79"/>
              </a:rPr>
              <a:t>anger</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is</a:t>
            </a:r>
            <a:r>
              <a:rPr lang="fr-FR" sz="2000" dirty="0">
                <a:latin typeface="SBL BibLit" panose="02000000000000000000" pitchFamily="2" charset="-79"/>
                <a:ea typeface="SBL BibLit" panose="02000000000000000000" pitchFamily="2" charset="-79"/>
                <a:cs typeface="SBL BibLit" panose="02000000000000000000" pitchFamily="2" charset="-79"/>
              </a:rPr>
              <a:t> the </a:t>
            </a:r>
            <a:r>
              <a:rPr lang="fr-FR" sz="2000" dirty="0" err="1">
                <a:latin typeface="SBL BibLit" panose="02000000000000000000" pitchFamily="2" charset="-79"/>
                <a:ea typeface="SBL BibLit" panose="02000000000000000000" pitchFamily="2" charset="-79"/>
                <a:cs typeface="SBL BibLit" panose="02000000000000000000" pitchFamily="2" charset="-79"/>
              </a:rPr>
              <a:t>heat</a:t>
            </a:r>
            <a:r>
              <a:rPr lang="fr-FR" sz="2000" dirty="0">
                <a:latin typeface="SBL BibLit" panose="02000000000000000000" pitchFamily="2" charset="-79"/>
                <a:ea typeface="SBL BibLit" panose="02000000000000000000" pitchFamily="2" charset="-79"/>
                <a:cs typeface="SBL BibLit" panose="02000000000000000000" pitchFamily="2" charset="-79"/>
              </a:rPr>
              <a:t> of </a:t>
            </a:r>
            <a:r>
              <a:rPr lang="fr-FR" sz="2000" dirty="0" err="1">
                <a:latin typeface="SBL BibLit" panose="02000000000000000000" pitchFamily="2" charset="-79"/>
                <a:ea typeface="SBL BibLit" panose="02000000000000000000" pitchFamily="2" charset="-79"/>
                <a:cs typeface="SBL BibLit" panose="02000000000000000000" pitchFamily="2" charset="-79"/>
              </a:rPr>
              <a:t>fluid</a:t>
            </a:r>
            <a:r>
              <a:rPr lang="fr-FR" sz="2000" dirty="0">
                <a:latin typeface="SBL BibLit" panose="02000000000000000000" pitchFamily="2" charset="-79"/>
                <a:ea typeface="SBL BibLit" panose="02000000000000000000" pitchFamily="2" charset="-79"/>
                <a:cs typeface="SBL BibLit" panose="02000000000000000000" pitchFamily="2" charset="-79"/>
              </a:rPr>
              <a:t> in a container » : </a:t>
            </a:r>
          </a:p>
          <a:p>
            <a:pPr lvl="1"/>
            <a:r>
              <a:rPr lang="fr-FR" sz="2000" dirty="0" err="1">
                <a:latin typeface="SBL BibLit" panose="02000000000000000000" pitchFamily="2" charset="-79"/>
                <a:ea typeface="SBL BibLit" panose="02000000000000000000" pitchFamily="2" charset="-79"/>
                <a:cs typeface="SBL BibLit" panose="02000000000000000000" pitchFamily="2" charset="-79"/>
              </a:rPr>
              <a:t>Less</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present</a:t>
            </a: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1257300" lvl="2" indent="-342900">
              <a:buFont typeface="Wingdings" pitchFamily="2" charset="2"/>
              <a:buChar char="Ø"/>
            </a:pPr>
            <a:r>
              <a:rPr lang="fr-FR" sz="2000" dirty="0">
                <a:latin typeface="SBL BibLit" panose="02000000000000000000" pitchFamily="2" charset="-79"/>
                <a:ea typeface="SBL BibLit" panose="02000000000000000000" pitchFamily="2" charset="-79"/>
                <a:cs typeface="SBL BibLit" panose="02000000000000000000" pitchFamily="2" charset="-79"/>
              </a:rPr>
              <a:t>BUT: </a:t>
            </a:r>
            <a:r>
              <a:rPr lang="fr-FR" sz="2000" dirty="0" err="1">
                <a:latin typeface="SBL BibLit" panose="02000000000000000000" pitchFamily="2" charset="-79"/>
                <a:ea typeface="SBL BibLit" panose="02000000000000000000" pitchFamily="2" charset="-79"/>
                <a:cs typeface="SBL BibLit" panose="02000000000000000000" pitchFamily="2" charset="-79"/>
              </a:rPr>
              <a:t>heat</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imagery</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still</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there</a:t>
            </a:r>
            <a:r>
              <a:rPr lang="fr-FR" sz="2000" dirty="0">
                <a:latin typeface="SBL BibLit" panose="02000000000000000000" pitchFamily="2" charset="-79"/>
                <a:ea typeface="SBL BibLit" panose="02000000000000000000" pitchFamily="2" charset="-79"/>
                <a:cs typeface="SBL BibLit" panose="02000000000000000000" pitchFamily="2" charset="-79"/>
              </a:rPr>
              <a:t>!</a:t>
            </a:r>
          </a:p>
          <a:p>
            <a:pPr marL="1257300" lvl="2" indent="-342900">
              <a:buFont typeface="Wingdings" pitchFamily="2" charset="2"/>
              <a:buChar char="ü"/>
            </a:pPr>
            <a:r>
              <a:rPr lang="fr-FR" sz="2000" dirty="0" err="1">
                <a:latin typeface="SBL BibLit" panose="02000000000000000000" pitchFamily="2" charset="-79"/>
                <a:ea typeface="SBL BibLit" panose="02000000000000000000" pitchFamily="2" charset="-79"/>
                <a:cs typeface="SBL BibLit" panose="02000000000000000000" pitchFamily="2" charset="-79"/>
              </a:rPr>
              <a:t>Heat</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assoicated</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with</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anger</a:t>
            </a:r>
            <a:r>
              <a:rPr lang="fr-FR" sz="2000" dirty="0">
                <a:latin typeface="SBL BibLit" panose="02000000000000000000" pitchFamily="2" charset="-79"/>
                <a:ea typeface="SBL BibLit" panose="02000000000000000000" pitchFamily="2" charset="-79"/>
                <a:cs typeface="SBL BibLit" panose="02000000000000000000" pitchFamily="2" charset="-79"/>
              </a:rPr>
              <a:t> in Greek </a:t>
            </a:r>
            <a:r>
              <a:rPr lang="fr-FR" sz="2000" dirty="0" err="1">
                <a:latin typeface="SBL BibLit" panose="02000000000000000000" pitchFamily="2" charset="-79"/>
                <a:ea typeface="SBL BibLit" panose="02000000000000000000" pitchFamily="2" charset="-79"/>
                <a:cs typeface="SBL BibLit" panose="02000000000000000000" pitchFamily="2" charset="-79"/>
              </a:rPr>
              <a:t>literature</a:t>
            </a: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1257300" lvl="2" indent="-342900">
              <a:buFont typeface="Wingdings" pitchFamily="2" charset="2"/>
              <a:buChar char="ü"/>
            </a:pPr>
            <a:endParaRPr lang="fr-FR" sz="700" dirty="0">
              <a:latin typeface="SBL BibLit" panose="02000000000000000000" pitchFamily="2" charset="-79"/>
              <a:ea typeface="SBL BibLit" panose="02000000000000000000" pitchFamily="2" charset="-79"/>
              <a:cs typeface="SBL BibLit" panose="02000000000000000000" pitchFamily="2" charset="-79"/>
            </a:endParaRPr>
          </a:p>
          <a:p>
            <a:pPr lvl="2"/>
            <a:r>
              <a:rPr lang="fr-FR" sz="2000" dirty="0" err="1">
                <a:latin typeface="SBL BibLit" panose="02000000000000000000" pitchFamily="2" charset="-79"/>
                <a:ea typeface="SBL BibLit" panose="02000000000000000000" pitchFamily="2" charset="-79"/>
                <a:cs typeface="SBL BibLit" panose="02000000000000000000" pitchFamily="2" charset="-79"/>
              </a:rPr>
              <a:t>Aristotle</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i="1" dirty="0">
                <a:latin typeface="SBL BibLit" panose="02000000000000000000" pitchFamily="2" charset="-79"/>
                <a:ea typeface="SBL BibLit" panose="02000000000000000000" pitchFamily="2" charset="-79"/>
                <a:cs typeface="SBL BibLit" panose="02000000000000000000" pitchFamily="2" charset="-79"/>
              </a:rPr>
              <a:t>De anima </a:t>
            </a:r>
            <a:r>
              <a:rPr lang="fr-FR" sz="2000" dirty="0">
                <a:latin typeface="SBL BibLit" panose="02000000000000000000" pitchFamily="2" charset="-79"/>
                <a:ea typeface="SBL BibLit" panose="02000000000000000000" pitchFamily="2" charset="-79"/>
                <a:cs typeface="SBL BibLit" panose="02000000000000000000" pitchFamily="2" charset="-79"/>
              </a:rPr>
              <a:t>I.403a29-30:</a:t>
            </a:r>
          </a:p>
          <a:p>
            <a:pPr lvl="2"/>
            <a:r>
              <a:rPr lang="el-GR" sz="2000" dirty="0">
                <a:latin typeface="SBL BibLit" panose="02000000000000000000" pitchFamily="2" charset="-79"/>
                <a:ea typeface="SBL BibLit" panose="02000000000000000000" pitchFamily="2" charset="-79"/>
                <a:cs typeface="SBL BibLit" panose="02000000000000000000" pitchFamily="2" charset="-79"/>
              </a:rPr>
              <a:t>διαφερόντως </a:t>
            </a:r>
            <a:r>
              <a:rPr lang="el-GR" sz="2000" dirty="0" err="1">
                <a:latin typeface="SBL BibLit" panose="02000000000000000000" pitchFamily="2" charset="-79"/>
                <a:ea typeface="SBL BibLit" panose="02000000000000000000" pitchFamily="2" charset="-79"/>
                <a:cs typeface="SBL BibLit" panose="02000000000000000000" pitchFamily="2" charset="-79"/>
              </a:rPr>
              <a:t>δ'ἂν</a:t>
            </a:r>
            <a:r>
              <a:rPr lang="el-GR" sz="2000" dirty="0">
                <a:latin typeface="SBL BibLit" panose="02000000000000000000" pitchFamily="2" charset="-79"/>
                <a:ea typeface="SBL BibLit" panose="02000000000000000000" pitchFamily="2" charset="-79"/>
                <a:cs typeface="SBL BibLit" panose="02000000000000000000" pitchFamily="2" charset="-79"/>
              </a:rPr>
              <a:t> </a:t>
            </a:r>
            <a:r>
              <a:rPr lang="el-GR" sz="2000" dirty="0" err="1">
                <a:latin typeface="SBL BibLit" panose="02000000000000000000" pitchFamily="2" charset="-79"/>
                <a:ea typeface="SBL BibLit" panose="02000000000000000000" pitchFamily="2" charset="-79"/>
                <a:cs typeface="SBL BibLit" panose="02000000000000000000" pitchFamily="2" charset="-79"/>
              </a:rPr>
              <a:t>ὀρίσαντο</a:t>
            </a:r>
            <a:r>
              <a:rPr lang="el-GR" sz="2000" dirty="0">
                <a:latin typeface="SBL BibLit" panose="02000000000000000000" pitchFamily="2" charset="-79"/>
                <a:ea typeface="SBL BibLit" panose="02000000000000000000" pitchFamily="2" charset="-79"/>
                <a:cs typeface="SBL BibLit" panose="02000000000000000000" pitchFamily="2" charset="-79"/>
              </a:rPr>
              <a:t> φυσικός τε </a:t>
            </a:r>
            <a:r>
              <a:rPr lang="el-GR" sz="2000" dirty="0" err="1">
                <a:latin typeface="SBL BibLit" panose="02000000000000000000" pitchFamily="2" charset="-79"/>
                <a:ea typeface="SBL BibLit" panose="02000000000000000000" pitchFamily="2" charset="-79"/>
                <a:cs typeface="SBL BibLit" panose="02000000000000000000" pitchFamily="2" charset="-79"/>
              </a:rPr>
              <a:t>καὶ</a:t>
            </a:r>
            <a:r>
              <a:rPr lang="el-GR" sz="2000" dirty="0">
                <a:latin typeface="SBL BibLit" panose="02000000000000000000" pitchFamily="2" charset="-79"/>
                <a:ea typeface="SBL BibLit" panose="02000000000000000000" pitchFamily="2" charset="-79"/>
                <a:cs typeface="SBL BibLit" panose="02000000000000000000" pitchFamily="2" charset="-79"/>
              </a:rPr>
              <a:t> </a:t>
            </a:r>
            <a:r>
              <a:rPr lang="el-GR" sz="2000" dirty="0" err="1">
                <a:latin typeface="SBL BibLit" panose="02000000000000000000" pitchFamily="2" charset="-79"/>
                <a:ea typeface="SBL BibLit" panose="02000000000000000000" pitchFamily="2" charset="-79"/>
                <a:cs typeface="SBL BibLit" panose="02000000000000000000" pitchFamily="2" charset="-79"/>
              </a:rPr>
              <a:t>διαλεκτικὸς</a:t>
            </a:r>
            <a:r>
              <a:rPr lang="el-GR" sz="2000" dirty="0">
                <a:latin typeface="SBL BibLit" panose="02000000000000000000" pitchFamily="2" charset="-79"/>
                <a:ea typeface="SBL BibLit" panose="02000000000000000000" pitchFamily="2" charset="-79"/>
                <a:cs typeface="SBL BibLit" panose="02000000000000000000" pitchFamily="2" charset="-79"/>
              </a:rPr>
              <a:t> </a:t>
            </a:r>
            <a:r>
              <a:rPr lang="el-GR" sz="2000" dirty="0" err="1">
                <a:latin typeface="SBL BibLit" panose="02000000000000000000" pitchFamily="2" charset="-79"/>
                <a:ea typeface="SBL BibLit" panose="02000000000000000000" pitchFamily="2" charset="-79"/>
                <a:cs typeface="SBL BibLit" panose="02000000000000000000" pitchFamily="2" charset="-79"/>
              </a:rPr>
              <a:t>ἕκαστον</a:t>
            </a:r>
            <a:r>
              <a:rPr lang="el-GR" sz="2000" dirty="0">
                <a:latin typeface="SBL BibLit" panose="02000000000000000000" pitchFamily="2" charset="-79"/>
                <a:ea typeface="SBL BibLit" panose="02000000000000000000" pitchFamily="2" charset="-79"/>
                <a:cs typeface="SBL BibLit" panose="02000000000000000000" pitchFamily="2" charset="-79"/>
              </a:rPr>
              <a:t> </a:t>
            </a:r>
            <a:r>
              <a:rPr lang="el-GR" sz="2000" dirty="0" err="1">
                <a:latin typeface="SBL BibLit" panose="02000000000000000000" pitchFamily="2" charset="-79"/>
                <a:ea typeface="SBL BibLit" panose="02000000000000000000" pitchFamily="2" charset="-79"/>
                <a:cs typeface="SBL BibLit" panose="02000000000000000000" pitchFamily="2" charset="-79"/>
              </a:rPr>
              <a:t>αὐτῶν</a:t>
            </a:r>
            <a:r>
              <a:rPr lang="el-GR" sz="2000" dirty="0">
                <a:latin typeface="SBL BibLit" panose="02000000000000000000" pitchFamily="2" charset="-79"/>
                <a:ea typeface="SBL BibLit" panose="02000000000000000000" pitchFamily="2" charset="-79"/>
                <a:cs typeface="SBL BibLit" panose="02000000000000000000" pitchFamily="2" charset="-79"/>
              </a:rPr>
              <a:t>, </a:t>
            </a:r>
            <a:r>
              <a:rPr lang="el-GR" sz="2000" dirty="0" err="1">
                <a:latin typeface="SBL BibLit" panose="02000000000000000000" pitchFamily="2" charset="-79"/>
                <a:ea typeface="SBL BibLit" panose="02000000000000000000" pitchFamily="2" charset="-79"/>
                <a:cs typeface="SBL BibLit" panose="02000000000000000000" pitchFamily="2" charset="-79"/>
              </a:rPr>
              <a:t>οἷον</a:t>
            </a:r>
            <a:r>
              <a:rPr lang="el-GR" sz="2000" dirty="0">
                <a:latin typeface="SBL BibLit" panose="02000000000000000000" pitchFamily="2" charset="-79"/>
                <a:ea typeface="SBL BibLit" panose="02000000000000000000" pitchFamily="2" charset="-79"/>
                <a:cs typeface="SBL BibLit" panose="02000000000000000000" pitchFamily="2" charset="-79"/>
              </a:rPr>
              <a:t> </a:t>
            </a:r>
            <a:r>
              <a:rPr lang="el-GR" sz="2000" b="1" dirty="0" err="1">
                <a:latin typeface="SBL BibLit" panose="02000000000000000000" pitchFamily="2" charset="-79"/>
                <a:ea typeface="SBL BibLit" panose="02000000000000000000" pitchFamily="2" charset="-79"/>
                <a:cs typeface="SBL BibLit" panose="02000000000000000000" pitchFamily="2" charset="-79"/>
              </a:rPr>
              <a:t>ὀργὴ</a:t>
            </a:r>
            <a:r>
              <a:rPr lang="el-GR" sz="2000" b="1" dirty="0">
                <a:latin typeface="SBL BibLit" panose="02000000000000000000" pitchFamily="2" charset="-79"/>
                <a:ea typeface="SBL BibLit" panose="02000000000000000000" pitchFamily="2" charset="-79"/>
                <a:cs typeface="SBL BibLit" panose="02000000000000000000" pitchFamily="2" charset="-79"/>
              </a:rPr>
              <a:t> τί </a:t>
            </a:r>
            <a:r>
              <a:rPr lang="el-GR" sz="2000" b="1" dirty="0" err="1">
                <a:latin typeface="SBL BibLit" panose="02000000000000000000" pitchFamily="2" charset="-79"/>
                <a:ea typeface="SBL BibLit" panose="02000000000000000000" pitchFamily="2" charset="-79"/>
                <a:cs typeface="SBL BibLit" panose="02000000000000000000" pitchFamily="2" charset="-79"/>
              </a:rPr>
              <a:t>ἐστίν</a:t>
            </a:r>
            <a:r>
              <a:rPr lang="el-GR" sz="2000" dirty="0">
                <a:latin typeface="SBL BibLit" panose="02000000000000000000" pitchFamily="2" charset="-79"/>
                <a:ea typeface="SBL BibLit" panose="02000000000000000000" pitchFamily="2" charset="-79"/>
                <a:cs typeface="SBL BibLit" panose="02000000000000000000" pitchFamily="2" charset="-79"/>
              </a:rPr>
              <a:t>· </a:t>
            </a:r>
            <a:r>
              <a:rPr lang="el-GR" sz="2000" dirty="0" err="1">
                <a:latin typeface="SBL BibLit" panose="02000000000000000000" pitchFamily="2" charset="-79"/>
                <a:ea typeface="SBL BibLit" panose="02000000000000000000" pitchFamily="2" charset="-79"/>
                <a:cs typeface="SBL BibLit" panose="02000000000000000000" pitchFamily="2" charset="-79"/>
              </a:rPr>
              <a:t>ὁ</a:t>
            </a:r>
            <a:r>
              <a:rPr lang="el-GR" sz="2000" dirty="0">
                <a:latin typeface="SBL BibLit" panose="02000000000000000000" pitchFamily="2" charset="-79"/>
                <a:ea typeface="SBL BibLit" panose="02000000000000000000" pitchFamily="2" charset="-79"/>
                <a:cs typeface="SBL BibLit" panose="02000000000000000000" pitchFamily="2" charset="-79"/>
              </a:rPr>
              <a:t> </a:t>
            </a:r>
            <a:r>
              <a:rPr lang="el-GR" sz="2000" dirty="0" err="1">
                <a:latin typeface="SBL BibLit" panose="02000000000000000000" pitchFamily="2" charset="-79"/>
                <a:ea typeface="SBL BibLit" panose="02000000000000000000" pitchFamily="2" charset="-79"/>
                <a:cs typeface="SBL BibLit" panose="02000000000000000000" pitchFamily="2" charset="-79"/>
              </a:rPr>
              <a:t>μὲν</a:t>
            </a:r>
            <a:r>
              <a:rPr lang="el-GR" sz="2000" dirty="0">
                <a:latin typeface="SBL BibLit" panose="02000000000000000000" pitchFamily="2" charset="-79"/>
                <a:ea typeface="SBL BibLit" panose="02000000000000000000" pitchFamily="2" charset="-79"/>
                <a:cs typeface="SBL BibLit" panose="02000000000000000000" pitchFamily="2" charset="-79"/>
              </a:rPr>
              <a:t> </a:t>
            </a:r>
            <a:r>
              <a:rPr lang="el-GR" sz="2000" dirty="0" err="1">
                <a:latin typeface="SBL BibLit" panose="02000000000000000000" pitchFamily="2" charset="-79"/>
                <a:ea typeface="SBL BibLit" panose="02000000000000000000" pitchFamily="2" charset="-79"/>
                <a:cs typeface="SBL BibLit" panose="02000000000000000000" pitchFamily="2" charset="-79"/>
              </a:rPr>
              <a:t>γὰρ</a:t>
            </a:r>
            <a:r>
              <a:rPr lang="el-GR" sz="2000" dirty="0">
                <a:latin typeface="SBL BibLit" panose="02000000000000000000" pitchFamily="2" charset="-79"/>
                <a:ea typeface="SBL BibLit" panose="02000000000000000000" pitchFamily="2" charset="-79"/>
                <a:cs typeface="SBL BibLit" panose="02000000000000000000" pitchFamily="2" charset="-79"/>
              </a:rPr>
              <a:t> </a:t>
            </a:r>
            <a:r>
              <a:rPr lang="el-GR" sz="2000" dirty="0" err="1">
                <a:latin typeface="SBL BibLit" panose="02000000000000000000" pitchFamily="2" charset="-79"/>
                <a:ea typeface="SBL BibLit" panose="02000000000000000000" pitchFamily="2" charset="-79"/>
                <a:cs typeface="SBL BibLit" panose="02000000000000000000" pitchFamily="2" charset="-79"/>
              </a:rPr>
              <a:t>ὄρεξιν</a:t>
            </a:r>
            <a:r>
              <a:rPr lang="el-GR" sz="2000" dirty="0">
                <a:latin typeface="SBL BibLit" panose="02000000000000000000" pitchFamily="2" charset="-79"/>
                <a:ea typeface="SBL BibLit" panose="02000000000000000000" pitchFamily="2" charset="-79"/>
                <a:cs typeface="SBL BibLit" panose="02000000000000000000" pitchFamily="2" charset="-79"/>
              </a:rPr>
              <a:t> </a:t>
            </a:r>
            <a:r>
              <a:rPr lang="el-GR" sz="2000" dirty="0" err="1">
                <a:latin typeface="SBL BibLit" panose="02000000000000000000" pitchFamily="2" charset="-79"/>
                <a:ea typeface="SBL BibLit" panose="02000000000000000000" pitchFamily="2" charset="-79"/>
                <a:cs typeface="SBL BibLit" panose="02000000000000000000" pitchFamily="2" charset="-79"/>
              </a:rPr>
              <a:t>ἀντιλυπήσεως</a:t>
            </a:r>
            <a:r>
              <a:rPr lang="el-GR" sz="2000" dirty="0">
                <a:latin typeface="SBL BibLit" panose="02000000000000000000" pitchFamily="2" charset="-79"/>
                <a:ea typeface="SBL BibLit" panose="02000000000000000000" pitchFamily="2" charset="-79"/>
                <a:cs typeface="SBL BibLit" panose="02000000000000000000" pitchFamily="2" charset="-79"/>
              </a:rPr>
              <a:t> </a:t>
            </a:r>
            <a:r>
              <a:rPr lang="el-GR" sz="2000" dirty="0" err="1">
                <a:latin typeface="SBL BibLit" panose="02000000000000000000" pitchFamily="2" charset="-79"/>
                <a:ea typeface="SBL BibLit" panose="02000000000000000000" pitchFamily="2" charset="-79"/>
                <a:cs typeface="SBL BibLit" panose="02000000000000000000" pitchFamily="2" charset="-79"/>
              </a:rPr>
              <a:t>ἤ</a:t>
            </a:r>
            <a:r>
              <a:rPr lang="el-GR" sz="2000" dirty="0">
                <a:latin typeface="SBL BibLit" panose="02000000000000000000" pitchFamily="2" charset="-79"/>
                <a:ea typeface="SBL BibLit" panose="02000000000000000000" pitchFamily="2" charset="-79"/>
                <a:cs typeface="SBL BibLit" panose="02000000000000000000" pitchFamily="2" charset="-79"/>
              </a:rPr>
              <a:t> τι </a:t>
            </a:r>
            <a:r>
              <a:rPr lang="el-GR" sz="2000" dirty="0" err="1">
                <a:latin typeface="SBL BibLit" panose="02000000000000000000" pitchFamily="2" charset="-79"/>
                <a:ea typeface="SBL BibLit" panose="02000000000000000000" pitchFamily="2" charset="-79"/>
                <a:cs typeface="SBL BibLit" panose="02000000000000000000" pitchFamily="2" charset="-79"/>
              </a:rPr>
              <a:t>τοιοῦντων</a:t>
            </a:r>
            <a:r>
              <a:rPr lang="el-GR" sz="2000" dirty="0">
                <a:latin typeface="SBL BibLit" panose="02000000000000000000" pitchFamily="2" charset="-79"/>
                <a:ea typeface="SBL BibLit" panose="02000000000000000000" pitchFamily="2" charset="-79"/>
                <a:cs typeface="SBL BibLit" panose="02000000000000000000" pitchFamily="2" charset="-79"/>
              </a:rPr>
              <a:t>, </a:t>
            </a:r>
            <a:r>
              <a:rPr lang="el-GR" sz="2000" dirty="0" err="1">
                <a:latin typeface="SBL BibLit" panose="02000000000000000000" pitchFamily="2" charset="-79"/>
                <a:ea typeface="SBL BibLit" panose="02000000000000000000" pitchFamily="2" charset="-79"/>
                <a:cs typeface="SBL BibLit" panose="02000000000000000000" pitchFamily="2" charset="-79"/>
              </a:rPr>
              <a:t>ὁ</a:t>
            </a:r>
            <a:r>
              <a:rPr lang="el-GR" sz="2000" dirty="0">
                <a:latin typeface="SBL BibLit" panose="02000000000000000000" pitchFamily="2" charset="-79"/>
                <a:ea typeface="SBL BibLit" panose="02000000000000000000" pitchFamily="2" charset="-79"/>
                <a:cs typeface="SBL BibLit" panose="02000000000000000000" pitchFamily="2" charset="-79"/>
              </a:rPr>
              <a:t> δε </a:t>
            </a:r>
            <a:r>
              <a:rPr lang="el-GR" sz="2000" dirty="0" err="1">
                <a:latin typeface="SBL BibLit" panose="02000000000000000000" pitchFamily="2" charset="-79"/>
                <a:ea typeface="SBL BibLit" panose="02000000000000000000" pitchFamily="2" charset="-79"/>
                <a:cs typeface="SBL BibLit" panose="02000000000000000000" pitchFamily="2" charset="-79"/>
              </a:rPr>
              <a:t>ζέσιν</a:t>
            </a:r>
            <a:r>
              <a:rPr lang="el-GR" sz="2000" dirty="0">
                <a:latin typeface="SBL BibLit" panose="02000000000000000000" pitchFamily="2" charset="-79"/>
                <a:ea typeface="SBL BibLit" panose="02000000000000000000" pitchFamily="2" charset="-79"/>
                <a:cs typeface="SBL BibLit" panose="02000000000000000000" pitchFamily="2" charset="-79"/>
              </a:rPr>
              <a:t> </a:t>
            </a:r>
            <a:r>
              <a:rPr lang="el-GR" sz="2000" dirty="0" err="1">
                <a:latin typeface="SBL BibLit" panose="02000000000000000000" pitchFamily="2" charset="-79"/>
                <a:ea typeface="SBL BibLit" panose="02000000000000000000" pitchFamily="2" charset="-79"/>
                <a:cs typeface="SBL BibLit" panose="02000000000000000000" pitchFamily="2" charset="-79"/>
              </a:rPr>
              <a:t>τοῦ</a:t>
            </a:r>
            <a:r>
              <a:rPr lang="el-GR" sz="2000" dirty="0">
                <a:latin typeface="SBL BibLit" panose="02000000000000000000" pitchFamily="2" charset="-79"/>
                <a:ea typeface="SBL BibLit" panose="02000000000000000000" pitchFamily="2" charset="-79"/>
                <a:cs typeface="SBL BibLit" panose="02000000000000000000" pitchFamily="2" charset="-79"/>
              </a:rPr>
              <a:t> </a:t>
            </a:r>
            <a:r>
              <a:rPr lang="el-GR" sz="2000" dirty="0" err="1">
                <a:latin typeface="SBL BibLit" panose="02000000000000000000" pitchFamily="2" charset="-79"/>
                <a:ea typeface="SBL BibLit" panose="02000000000000000000" pitchFamily="2" charset="-79"/>
                <a:cs typeface="SBL BibLit" panose="02000000000000000000" pitchFamily="2" charset="-79"/>
              </a:rPr>
              <a:t>περὶ</a:t>
            </a:r>
            <a:r>
              <a:rPr lang="el-GR" sz="2000" dirty="0">
                <a:latin typeface="SBL BibLit" panose="02000000000000000000" pitchFamily="2" charset="-79"/>
                <a:ea typeface="SBL BibLit" panose="02000000000000000000" pitchFamily="2" charset="-79"/>
                <a:cs typeface="SBL BibLit" panose="02000000000000000000" pitchFamily="2" charset="-79"/>
              </a:rPr>
              <a:t> </a:t>
            </a:r>
            <a:r>
              <a:rPr lang="el-GR" sz="2000" dirty="0" err="1">
                <a:latin typeface="SBL BibLit" panose="02000000000000000000" pitchFamily="2" charset="-79"/>
                <a:ea typeface="SBL BibLit" panose="02000000000000000000" pitchFamily="2" charset="-79"/>
                <a:cs typeface="SBL BibLit" panose="02000000000000000000" pitchFamily="2" charset="-79"/>
              </a:rPr>
              <a:t>καρδίαν</a:t>
            </a:r>
            <a:r>
              <a:rPr lang="el-GR" sz="2000" dirty="0">
                <a:latin typeface="SBL BibLit" panose="02000000000000000000" pitchFamily="2" charset="-79"/>
                <a:ea typeface="SBL BibLit" panose="02000000000000000000" pitchFamily="2" charset="-79"/>
                <a:cs typeface="SBL BibLit" panose="02000000000000000000" pitchFamily="2" charset="-79"/>
              </a:rPr>
              <a:t> </a:t>
            </a:r>
            <a:r>
              <a:rPr lang="el-GR" sz="2000" dirty="0" err="1">
                <a:latin typeface="SBL BibLit" panose="02000000000000000000" pitchFamily="2" charset="-79"/>
                <a:ea typeface="SBL BibLit" panose="02000000000000000000" pitchFamily="2" charset="-79"/>
                <a:cs typeface="SBL BibLit" panose="02000000000000000000" pitchFamily="2" charset="-79"/>
              </a:rPr>
              <a:t>αἵματος</a:t>
            </a:r>
            <a:r>
              <a:rPr lang="el-GR" sz="2000" dirty="0">
                <a:latin typeface="SBL BibLit" panose="02000000000000000000" pitchFamily="2" charset="-79"/>
                <a:ea typeface="SBL BibLit" panose="02000000000000000000" pitchFamily="2" charset="-79"/>
                <a:cs typeface="SBL BibLit" panose="02000000000000000000" pitchFamily="2" charset="-79"/>
              </a:rPr>
              <a:t> </a:t>
            </a:r>
            <a:r>
              <a:rPr lang="el-GR" sz="2000" dirty="0" err="1">
                <a:latin typeface="SBL BibLit" panose="02000000000000000000" pitchFamily="2" charset="-79"/>
                <a:ea typeface="SBL BibLit" panose="02000000000000000000" pitchFamily="2" charset="-79"/>
                <a:cs typeface="SBL BibLit" panose="02000000000000000000" pitchFamily="2" charset="-79"/>
              </a:rPr>
              <a:t>ἤ</a:t>
            </a:r>
            <a:r>
              <a:rPr lang="el-GR" sz="2000" dirty="0">
                <a:latin typeface="SBL BibLit" panose="02000000000000000000" pitchFamily="2" charset="-79"/>
                <a:ea typeface="SBL BibLit" panose="02000000000000000000" pitchFamily="2" charset="-79"/>
                <a:cs typeface="SBL BibLit" panose="02000000000000000000" pitchFamily="2" charset="-79"/>
              </a:rPr>
              <a:t> </a:t>
            </a:r>
            <a:r>
              <a:rPr lang="el-GR" sz="2000" b="1" u="sng" dirty="0" err="1">
                <a:latin typeface="SBL BibLit" panose="02000000000000000000" pitchFamily="2" charset="-79"/>
                <a:ea typeface="SBL BibLit" panose="02000000000000000000" pitchFamily="2" charset="-79"/>
                <a:cs typeface="SBL BibLit" panose="02000000000000000000" pitchFamily="2" charset="-79"/>
              </a:rPr>
              <a:t>θερμοῦ</a:t>
            </a:r>
            <a:endParaRPr lang="el-GR" sz="2000" b="1" u="sng" dirty="0">
              <a:latin typeface="SBL BibLit" panose="02000000000000000000" pitchFamily="2" charset="-79"/>
              <a:ea typeface="SBL BibLit" panose="02000000000000000000" pitchFamily="2" charset="-79"/>
              <a:cs typeface="SBL BibLit" panose="02000000000000000000" pitchFamily="2" charset="-79"/>
            </a:endParaRPr>
          </a:p>
          <a:p>
            <a:pPr lvl="2"/>
            <a:r>
              <a:rPr lang="fr-FR" sz="2000" dirty="0">
                <a:latin typeface="SBL BibLit" panose="02000000000000000000" pitchFamily="2" charset="-79"/>
                <a:ea typeface="SBL BibLit" panose="02000000000000000000" pitchFamily="2" charset="-79"/>
                <a:cs typeface="SBL BibLit" panose="02000000000000000000" pitchFamily="2" charset="-79"/>
              </a:rPr>
              <a:t>But </a:t>
            </a:r>
            <a:r>
              <a:rPr lang="fr-FR" sz="2000" dirty="0" err="1">
                <a:latin typeface="SBL BibLit" panose="02000000000000000000" pitchFamily="2" charset="-79"/>
                <a:ea typeface="SBL BibLit" panose="02000000000000000000" pitchFamily="2" charset="-79"/>
                <a:cs typeface="SBL BibLit" panose="02000000000000000000" pitchFamily="2" charset="-79"/>
              </a:rPr>
              <a:t>every</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such</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attribute</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would</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be</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differently</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defined</a:t>
            </a:r>
            <a:r>
              <a:rPr lang="fr-FR" sz="2000" dirty="0">
                <a:latin typeface="SBL BibLit" panose="02000000000000000000" pitchFamily="2" charset="-79"/>
                <a:ea typeface="SBL BibLit" panose="02000000000000000000" pitchFamily="2" charset="-79"/>
                <a:cs typeface="SBL BibLit" panose="02000000000000000000" pitchFamily="2" charset="-79"/>
              </a:rPr>
              <a:t> by the </a:t>
            </a:r>
            <a:r>
              <a:rPr lang="fr-FR" sz="2000" dirty="0" err="1">
                <a:latin typeface="SBL BibLit" panose="02000000000000000000" pitchFamily="2" charset="-79"/>
                <a:ea typeface="SBL BibLit" panose="02000000000000000000" pitchFamily="2" charset="-79"/>
                <a:cs typeface="SBL BibLit" panose="02000000000000000000" pitchFamily="2" charset="-79"/>
              </a:rPr>
              <a:t>physicist</a:t>
            </a:r>
            <a:r>
              <a:rPr lang="fr-FR" sz="2000" dirty="0">
                <a:latin typeface="SBL BibLit" panose="02000000000000000000" pitchFamily="2" charset="-79"/>
                <a:ea typeface="SBL BibLit" panose="02000000000000000000" pitchFamily="2" charset="-79"/>
                <a:cs typeface="SBL BibLit" panose="02000000000000000000" pitchFamily="2" charset="-79"/>
              </a:rPr>
              <a:t> and the </a:t>
            </a:r>
            <a:r>
              <a:rPr lang="fr-FR" sz="2000" dirty="0" err="1">
                <a:latin typeface="SBL BibLit" panose="02000000000000000000" pitchFamily="2" charset="-79"/>
                <a:ea typeface="SBL BibLit" panose="02000000000000000000" pitchFamily="2" charset="-79"/>
                <a:cs typeface="SBL BibLit" panose="02000000000000000000" pitchFamily="2" charset="-79"/>
              </a:rPr>
              <a:t>dialectician</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b="1" u="sng" dirty="0">
                <a:latin typeface="SBL BibLit" panose="02000000000000000000" pitchFamily="2" charset="-79"/>
                <a:ea typeface="SBL BibLit" panose="02000000000000000000" pitchFamily="2" charset="-79"/>
                <a:cs typeface="SBL BibLit" panose="02000000000000000000" pitchFamily="2" charset="-79"/>
              </a:rPr>
              <a:t>Anger</a:t>
            </a:r>
            <a:r>
              <a:rPr lang="fr-FR" sz="2000" dirty="0">
                <a:latin typeface="SBL BibLit" panose="02000000000000000000" pitchFamily="2" charset="-79"/>
                <a:ea typeface="SBL BibLit" panose="02000000000000000000" pitchFamily="2" charset="-79"/>
                <a:cs typeface="SBL BibLit" panose="02000000000000000000" pitchFamily="2" charset="-79"/>
              </a:rPr>
              <a:t>, for instance, </a:t>
            </a:r>
            <a:r>
              <a:rPr lang="fr-FR" sz="2000" dirty="0" err="1">
                <a:latin typeface="SBL BibLit" panose="02000000000000000000" pitchFamily="2" charset="-79"/>
                <a:ea typeface="SBL BibLit" panose="02000000000000000000" pitchFamily="2" charset="-79"/>
                <a:cs typeface="SBL BibLit" panose="02000000000000000000" pitchFamily="2" charset="-79"/>
              </a:rPr>
              <a:t>would</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be</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defined</a:t>
            </a:r>
            <a:r>
              <a:rPr lang="fr-FR" sz="2000" dirty="0">
                <a:latin typeface="SBL BibLit" panose="02000000000000000000" pitchFamily="2" charset="-79"/>
                <a:ea typeface="SBL BibLit" panose="02000000000000000000" pitchFamily="2" charset="-79"/>
                <a:cs typeface="SBL BibLit" panose="02000000000000000000" pitchFamily="2" charset="-79"/>
              </a:rPr>
              <a:t> by the </a:t>
            </a:r>
            <a:r>
              <a:rPr lang="fr-FR" sz="2000" dirty="0" err="1">
                <a:latin typeface="SBL BibLit" panose="02000000000000000000" pitchFamily="2" charset="-79"/>
                <a:ea typeface="SBL BibLit" panose="02000000000000000000" pitchFamily="2" charset="-79"/>
                <a:cs typeface="SBL BibLit" panose="02000000000000000000" pitchFamily="2" charset="-79"/>
              </a:rPr>
              <a:t>dialectician</a:t>
            </a:r>
            <a:r>
              <a:rPr lang="fr-FR" sz="2000" dirty="0">
                <a:latin typeface="SBL BibLit" panose="02000000000000000000" pitchFamily="2" charset="-79"/>
                <a:ea typeface="SBL BibLit" panose="02000000000000000000" pitchFamily="2" charset="-79"/>
                <a:cs typeface="SBL BibLit" panose="02000000000000000000" pitchFamily="2" charset="-79"/>
              </a:rPr>
              <a:t> as </a:t>
            </a:r>
            <a:r>
              <a:rPr lang="fr-FR" sz="2000" dirty="0" err="1">
                <a:latin typeface="SBL BibLit" panose="02000000000000000000" pitchFamily="2" charset="-79"/>
                <a:ea typeface="SBL BibLit" panose="02000000000000000000" pitchFamily="2" charset="-79"/>
                <a:cs typeface="SBL BibLit" panose="02000000000000000000" pitchFamily="2" charset="-79"/>
              </a:rPr>
              <a:t>desire</a:t>
            </a:r>
            <a:r>
              <a:rPr lang="fr-FR" sz="2000" dirty="0">
                <a:latin typeface="SBL BibLit" panose="02000000000000000000" pitchFamily="2" charset="-79"/>
                <a:ea typeface="SBL BibLit" panose="02000000000000000000" pitchFamily="2" charset="-79"/>
                <a:cs typeface="SBL BibLit" panose="02000000000000000000" pitchFamily="2" charset="-79"/>
              </a:rPr>
              <a:t> for </a:t>
            </a:r>
            <a:r>
              <a:rPr lang="fr-FR" sz="2000" dirty="0" err="1">
                <a:latin typeface="SBL BibLit" panose="02000000000000000000" pitchFamily="2" charset="-79"/>
                <a:ea typeface="SBL BibLit" panose="02000000000000000000" pitchFamily="2" charset="-79"/>
                <a:cs typeface="SBL BibLit" panose="02000000000000000000" pitchFamily="2" charset="-79"/>
              </a:rPr>
              <a:t>retaliation</a:t>
            </a:r>
            <a:r>
              <a:rPr lang="fr-FR" sz="2000" dirty="0">
                <a:latin typeface="SBL BibLit" panose="02000000000000000000" pitchFamily="2" charset="-79"/>
                <a:ea typeface="SBL BibLit" panose="02000000000000000000" pitchFamily="2" charset="-79"/>
                <a:cs typeface="SBL BibLit" panose="02000000000000000000" pitchFamily="2" charset="-79"/>
              </a:rPr>
              <a:t> or the like, but the </a:t>
            </a:r>
            <a:r>
              <a:rPr lang="fr-FR" sz="2000" dirty="0" err="1">
                <a:latin typeface="SBL BibLit" panose="02000000000000000000" pitchFamily="2" charset="-79"/>
                <a:ea typeface="SBL BibLit" panose="02000000000000000000" pitchFamily="2" charset="-79"/>
                <a:cs typeface="SBL BibLit" panose="02000000000000000000" pitchFamily="2" charset="-79"/>
              </a:rPr>
              <a:t>physicist</a:t>
            </a:r>
            <a:r>
              <a:rPr lang="fr-FR" sz="2000" dirty="0">
                <a:latin typeface="SBL BibLit" panose="02000000000000000000" pitchFamily="2" charset="-79"/>
                <a:ea typeface="SBL BibLit" panose="02000000000000000000" pitchFamily="2" charset="-79"/>
                <a:cs typeface="SBL BibLit" panose="02000000000000000000" pitchFamily="2" charset="-79"/>
              </a:rPr>
              <a:t> as a ferment of the </a:t>
            </a:r>
            <a:r>
              <a:rPr lang="fr-FR" sz="2000" dirty="0" err="1">
                <a:latin typeface="SBL BibLit" panose="02000000000000000000" pitchFamily="2" charset="-79"/>
                <a:ea typeface="SBL BibLit" panose="02000000000000000000" pitchFamily="2" charset="-79"/>
                <a:cs typeface="SBL BibLit" panose="02000000000000000000" pitchFamily="2" charset="-79"/>
              </a:rPr>
              <a:t>blood</a:t>
            </a:r>
            <a:r>
              <a:rPr lang="fr-FR" sz="2000" dirty="0">
                <a:latin typeface="SBL BibLit" panose="02000000000000000000" pitchFamily="2" charset="-79"/>
                <a:ea typeface="SBL BibLit" panose="02000000000000000000" pitchFamily="2" charset="-79"/>
                <a:cs typeface="SBL BibLit" panose="02000000000000000000" pitchFamily="2" charset="-79"/>
              </a:rPr>
              <a:t> or </a:t>
            </a:r>
            <a:r>
              <a:rPr lang="fr-FR" sz="2000" b="1" u="sng" dirty="0" err="1">
                <a:latin typeface="SBL BibLit" panose="02000000000000000000" pitchFamily="2" charset="-79"/>
                <a:ea typeface="SBL BibLit" panose="02000000000000000000" pitchFamily="2" charset="-79"/>
                <a:cs typeface="SBL BibLit" panose="02000000000000000000" pitchFamily="2" charset="-79"/>
              </a:rPr>
              <a:t>heat</a:t>
            </a:r>
            <a:r>
              <a:rPr lang="fr-FR" sz="2000" b="1" u="sng"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which</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is</a:t>
            </a:r>
            <a:r>
              <a:rPr lang="fr-FR" sz="2000" dirty="0">
                <a:latin typeface="SBL BibLit" panose="02000000000000000000" pitchFamily="2" charset="-79"/>
                <a:ea typeface="SBL BibLit" panose="02000000000000000000" pitchFamily="2" charset="-79"/>
                <a:cs typeface="SBL BibLit" panose="02000000000000000000" pitchFamily="2" charset="-79"/>
              </a:rPr>
              <a:t> about the </a:t>
            </a:r>
            <a:r>
              <a:rPr lang="fr-FR" sz="2000" dirty="0" err="1">
                <a:latin typeface="SBL BibLit" panose="02000000000000000000" pitchFamily="2" charset="-79"/>
                <a:ea typeface="SBL BibLit" panose="02000000000000000000" pitchFamily="2" charset="-79"/>
                <a:cs typeface="SBL BibLit" panose="02000000000000000000" pitchFamily="2" charset="-79"/>
              </a:rPr>
              <a:t>heart</a:t>
            </a:r>
            <a:r>
              <a:rPr lang="fr-FR" sz="2000" dirty="0">
                <a:latin typeface="SBL BibLit" panose="02000000000000000000" pitchFamily="2" charset="-79"/>
                <a:ea typeface="SBL BibLit" panose="02000000000000000000" pitchFamily="2" charset="-79"/>
                <a:cs typeface="SBL BibLit" panose="02000000000000000000" pitchFamily="2" charset="-79"/>
              </a:rPr>
              <a:t>. </a:t>
            </a:r>
          </a:p>
          <a:p>
            <a:pPr lvl="2"/>
            <a:endParaRPr lang="fr-FR" sz="1000" dirty="0">
              <a:latin typeface="SBL BibLit" panose="02000000000000000000" pitchFamily="2" charset="-79"/>
              <a:ea typeface="SBL BibLit" panose="02000000000000000000" pitchFamily="2" charset="-79"/>
              <a:cs typeface="SBL BibLit" panose="02000000000000000000" pitchFamily="2" charset="-79"/>
            </a:endParaRPr>
          </a:p>
          <a:p>
            <a:pPr marL="1257300" lvl="2" indent="-342900">
              <a:buFont typeface="Wingdings" pitchFamily="2" charset="2"/>
              <a:buChar char="ü"/>
            </a:pPr>
            <a:r>
              <a:rPr lang="fr-FR" sz="2000" dirty="0" err="1">
                <a:latin typeface="SBL BibLit" panose="02000000000000000000" pitchFamily="2" charset="-79"/>
                <a:ea typeface="SBL BibLit" panose="02000000000000000000" pitchFamily="2" charset="-79"/>
                <a:cs typeface="SBL BibLit" panose="02000000000000000000" pitchFamily="2" charset="-79"/>
              </a:rPr>
              <a:t>Num</a:t>
            </a:r>
            <a:r>
              <a:rPr lang="fr-FR" sz="2000" dirty="0">
                <a:latin typeface="SBL BibLit" panose="02000000000000000000" pitchFamily="2" charset="-79"/>
                <a:ea typeface="SBL BibLit" panose="02000000000000000000" pitchFamily="2" charset="-79"/>
                <a:cs typeface="SBL BibLit" panose="02000000000000000000" pitchFamily="2" charset="-79"/>
              </a:rPr>
              <a:t> 11:1 : </a:t>
            </a:r>
          </a:p>
          <a:p>
            <a:pPr marL="1257300" lvl="2" indent="-342900">
              <a:buFont typeface="Wingdings" pitchFamily="2" charset="2"/>
              <a:buChar char="ü"/>
            </a:pP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lvl="2"/>
            <a:endParaRPr lang="nl-BE" sz="2000" dirty="0">
              <a:latin typeface="SBL BibLit" panose="02000000000000000000" pitchFamily="2" charset="-79"/>
              <a:ea typeface="SBL BibLit" panose="02000000000000000000" pitchFamily="2" charset="-79"/>
              <a:cs typeface="SBL BibLit" panose="02000000000000000000" pitchFamily="2" charset="-79"/>
            </a:endParaRPr>
          </a:p>
          <a:p>
            <a:pPr lvl="1"/>
            <a:endParaRPr lang="fr-FR" sz="2000" dirty="0">
              <a:latin typeface="SBL BibLit" panose="02000000000000000000" pitchFamily="2" charset="-79"/>
              <a:ea typeface="SBL BibLit" panose="02000000000000000000" pitchFamily="2" charset="-79"/>
              <a:cs typeface="SBL BibLit" panose="02000000000000000000" pitchFamily="2" charset="-79"/>
            </a:endParaRPr>
          </a:p>
        </p:txBody>
      </p:sp>
      <p:sp>
        <p:nvSpPr>
          <p:cNvPr id="7" name="Tekstvak 6">
            <a:extLst>
              <a:ext uri="{FF2B5EF4-FFF2-40B4-BE49-F238E27FC236}">
                <a16:creationId xmlns:a16="http://schemas.microsoft.com/office/drawing/2014/main" id="{B2246A18-5566-BA93-1EA8-DF3F9F1A1A7F}"/>
              </a:ext>
            </a:extLst>
          </p:cNvPr>
          <p:cNvSpPr txBox="1"/>
          <p:nvPr/>
        </p:nvSpPr>
        <p:spPr>
          <a:xfrm>
            <a:off x="7355707" y="6550223"/>
            <a:ext cx="5265589" cy="307777"/>
          </a:xfrm>
          <a:prstGeom prst="rect">
            <a:avLst/>
          </a:prstGeom>
          <a:solidFill>
            <a:schemeClr val="bg1"/>
          </a:solidFill>
        </p:spPr>
        <p:txBody>
          <a:bodyPr wrap="square" rtlCol="0">
            <a:spAutoFit/>
          </a:bodyPr>
          <a:lstStyle/>
          <a:p>
            <a:pPr algn="ctr"/>
            <a:r>
              <a:rPr lang="nl-BE" sz="1400" b="0" i="1" u="none" strike="noStrike" dirty="0">
                <a:solidFill>
                  <a:srgbClr val="000000"/>
                </a:solidFill>
                <a:effectLst/>
                <a:latin typeface="Times New Roman" panose="02020603050405020304" pitchFamily="18" charset="0"/>
                <a:cs typeface="Times New Roman" panose="02020603050405020304" pitchFamily="18" charset="0"/>
              </a:rPr>
              <a:t>W. Hebert, La Colère, c.1770</a:t>
            </a:r>
          </a:p>
        </p:txBody>
      </p:sp>
      <p:pic>
        <p:nvPicPr>
          <p:cNvPr id="6" name="Afbeelding 5">
            <a:extLst>
              <a:ext uri="{FF2B5EF4-FFF2-40B4-BE49-F238E27FC236}">
                <a16:creationId xmlns:a16="http://schemas.microsoft.com/office/drawing/2014/main" id="{C8FC55C9-2829-82BF-C56C-B6DB85F8246C}"/>
              </a:ext>
            </a:extLst>
          </p:cNvPr>
          <p:cNvPicPr>
            <a:picLocks noChangeAspect="1"/>
          </p:cNvPicPr>
          <p:nvPr/>
        </p:nvPicPr>
        <p:blipFill>
          <a:blip r:embed="rId3"/>
          <a:stretch>
            <a:fillRect/>
          </a:stretch>
        </p:blipFill>
        <p:spPr>
          <a:xfrm>
            <a:off x="2531541" y="5185684"/>
            <a:ext cx="5562600" cy="1422400"/>
          </a:xfrm>
          <a:prstGeom prst="rect">
            <a:avLst/>
          </a:prstGeom>
        </p:spPr>
      </p:pic>
    </p:spTree>
    <p:extLst>
      <p:ext uri="{BB962C8B-B14F-4D97-AF65-F5344CB8AC3E}">
        <p14:creationId xmlns:p14="http://schemas.microsoft.com/office/powerpoint/2010/main" val="2139674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De smederij">
            <a:extLst>
              <a:ext uri="{FF2B5EF4-FFF2-40B4-BE49-F238E27FC236}">
                <a16:creationId xmlns:a16="http://schemas.microsoft.com/office/drawing/2014/main" id="{CA3AF4BA-9C48-7E5A-DC53-FA5C1359F7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22369" y="1956391"/>
            <a:ext cx="3369100" cy="4863663"/>
          </a:xfrm>
          <a:prstGeom prst="rect">
            <a:avLst/>
          </a:prstGeom>
          <a:noFill/>
          <a:extLst>
            <a:ext uri="{909E8E84-426E-40DD-AFC4-6F175D3DCCD1}">
              <a14:hiddenFill xmlns:a14="http://schemas.microsoft.com/office/drawing/2010/main">
                <a:solidFill>
                  <a:srgbClr val="FFFFFF"/>
                </a:solidFill>
              </a14:hiddenFill>
            </a:ext>
          </a:extLst>
        </p:spPr>
      </p:pic>
      <p:sp>
        <p:nvSpPr>
          <p:cNvPr id="2" name="Tijdelijke aanduiding voor tekst 1">
            <a:extLst>
              <a:ext uri="{FF2B5EF4-FFF2-40B4-BE49-F238E27FC236}">
                <a16:creationId xmlns:a16="http://schemas.microsoft.com/office/drawing/2014/main" id="{C59A8470-A5FD-0425-AB31-4AD6DC767C7D}"/>
              </a:ext>
            </a:extLst>
          </p:cNvPr>
          <p:cNvSpPr>
            <a:spLocks noGrp="1"/>
          </p:cNvSpPr>
          <p:nvPr>
            <p:ph type="body" sz="quarter" idx="13"/>
          </p:nvPr>
        </p:nvSpPr>
        <p:spPr/>
        <p:txBody>
          <a:bodyPr/>
          <a:lstStyle/>
          <a:p>
            <a:r>
              <a:rPr lang="nl-BE" dirty="0"/>
              <a:t>B. Question of heat</a:t>
            </a:r>
          </a:p>
        </p:txBody>
      </p:sp>
      <p:sp>
        <p:nvSpPr>
          <p:cNvPr id="3" name="Tijdelijke aanduiding voor tekst 2">
            <a:extLst>
              <a:ext uri="{FF2B5EF4-FFF2-40B4-BE49-F238E27FC236}">
                <a16:creationId xmlns:a16="http://schemas.microsoft.com/office/drawing/2014/main" id="{216EEFE2-8B22-687A-F08B-9036ED412BB4}"/>
              </a:ext>
            </a:extLst>
          </p:cNvPr>
          <p:cNvSpPr>
            <a:spLocks noGrp="1"/>
          </p:cNvSpPr>
          <p:nvPr>
            <p:ph type="body" sz="quarter" idx="10"/>
          </p:nvPr>
        </p:nvSpPr>
        <p:spPr/>
        <p:txBody>
          <a:bodyPr/>
          <a:lstStyle/>
          <a:p>
            <a:endParaRPr lang="nl-BE"/>
          </a:p>
        </p:txBody>
      </p:sp>
      <p:sp>
        <p:nvSpPr>
          <p:cNvPr id="4" name="Tijdelijke aanduiding voor tekst 3">
            <a:extLst>
              <a:ext uri="{FF2B5EF4-FFF2-40B4-BE49-F238E27FC236}">
                <a16:creationId xmlns:a16="http://schemas.microsoft.com/office/drawing/2014/main" id="{7D293C8A-1F1E-9F2C-8963-1A78A15209B4}"/>
              </a:ext>
            </a:extLst>
          </p:cNvPr>
          <p:cNvSpPr>
            <a:spLocks noGrp="1"/>
          </p:cNvSpPr>
          <p:nvPr>
            <p:ph type="body" sz="quarter" idx="11"/>
          </p:nvPr>
        </p:nvSpPr>
        <p:spPr/>
        <p:txBody>
          <a:bodyPr/>
          <a:lstStyle/>
          <a:p>
            <a:endParaRPr lang="nl-BE"/>
          </a:p>
        </p:txBody>
      </p:sp>
      <p:sp>
        <p:nvSpPr>
          <p:cNvPr id="5" name="Tekstvak 4">
            <a:extLst>
              <a:ext uri="{FF2B5EF4-FFF2-40B4-BE49-F238E27FC236}">
                <a16:creationId xmlns:a16="http://schemas.microsoft.com/office/drawing/2014/main" id="{472C3BCC-FF94-689D-0A45-58C3757EEDB1}"/>
              </a:ext>
            </a:extLst>
          </p:cNvPr>
          <p:cNvSpPr txBox="1"/>
          <p:nvPr/>
        </p:nvSpPr>
        <p:spPr>
          <a:xfrm>
            <a:off x="-190752" y="881373"/>
            <a:ext cx="9108138" cy="8094524"/>
          </a:xfrm>
          <a:prstGeom prst="rect">
            <a:avLst/>
          </a:prstGeom>
          <a:noFill/>
        </p:spPr>
        <p:txBody>
          <a:bodyPr wrap="square" rtlCol="0">
            <a:spAutoFit/>
          </a:bodyPr>
          <a:lstStyle/>
          <a:p>
            <a:pPr lvl="1"/>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800100" lvl="1" indent="-342900">
              <a:buFont typeface="Wingdings" pitchFamily="2" charset="2"/>
              <a:buChar char="Ø"/>
            </a:pPr>
            <a:r>
              <a:rPr lang="fr-FR" sz="2000" dirty="0">
                <a:latin typeface="SBL BibLit" panose="02000000000000000000" pitchFamily="2" charset="-79"/>
                <a:ea typeface="SBL BibLit" panose="02000000000000000000" pitchFamily="2" charset="-79"/>
                <a:cs typeface="SBL BibLit" panose="02000000000000000000" pitchFamily="2" charset="-79"/>
              </a:rPr>
              <a:t>BUT: </a:t>
            </a:r>
            <a:r>
              <a:rPr lang="fr-FR" sz="2000" dirty="0" err="1">
                <a:latin typeface="SBL BibLit" panose="02000000000000000000" pitchFamily="2" charset="-79"/>
                <a:ea typeface="SBL BibLit" panose="02000000000000000000" pitchFamily="2" charset="-79"/>
                <a:cs typeface="SBL BibLit" panose="02000000000000000000" pitchFamily="2" charset="-79"/>
              </a:rPr>
              <a:t>heat</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imagery</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still</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there</a:t>
            </a:r>
            <a:r>
              <a:rPr lang="fr-FR" sz="2000" dirty="0">
                <a:latin typeface="SBL BibLit" panose="02000000000000000000" pitchFamily="2" charset="-79"/>
                <a:ea typeface="SBL BibLit" panose="02000000000000000000" pitchFamily="2" charset="-79"/>
                <a:cs typeface="SBL BibLit" panose="02000000000000000000" pitchFamily="2" charset="-79"/>
              </a:rPr>
              <a:t>!</a:t>
            </a:r>
          </a:p>
          <a:p>
            <a:pPr marL="1257300" lvl="2" indent="-342900">
              <a:buFont typeface="Wingdings" pitchFamily="2" charset="2"/>
              <a:buChar char="ü"/>
            </a:pPr>
            <a:r>
              <a:rPr lang="fr-FR" sz="2000" dirty="0" err="1">
                <a:latin typeface="SBL BibLit" panose="02000000000000000000" pitchFamily="2" charset="-79"/>
                <a:ea typeface="SBL BibLit" panose="02000000000000000000" pitchFamily="2" charset="-79"/>
                <a:cs typeface="SBL BibLit" panose="02000000000000000000" pitchFamily="2" charset="-79"/>
              </a:rPr>
              <a:t>Deut</a:t>
            </a:r>
            <a:r>
              <a:rPr lang="fr-FR" sz="2000" dirty="0">
                <a:latin typeface="SBL BibLit" panose="02000000000000000000" pitchFamily="2" charset="-79"/>
                <a:ea typeface="SBL BibLit" panose="02000000000000000000" pitchFamily="2" charset="-79"/>
                <a:cs typeface="SBL BibLit" panose="02000000000000000000" pitchFamily="2" charset="-79"/>
              </a:rPr>
              <a:t> 29:19</a:t>
            </a:r>
          </a:p>
          <a:p>
            <a:pPr marL="1257300" lvl="2" indent="-342900">
              <a:buFont typeface="Wingdings" pitchFamily="2" charset="2"/>
              <a:buChar char="ü"/>
            </a:pP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1257300" lvl="2" indent="-342900">
              <a:buFont typeface="Wingdings" pitchFamily="2" charset="2"/>
              <a:buChar char="ü"/>
            </a:pP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1257300" lvl="2" indent="-342900">
              <a:buFont typeface="Wingdings" pitchFamily="2" charset="2"/>
              <a:buChar char="ü"/>
            </a:pP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1257300" lvl="2" indent="-342900">
              <a:buFont typeface="Wingdings" pitchFamily="2" charset="2"/>
              <a:buChar char="ü"/>
            </a:pP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1257300" lvl="2" indent="-342900">
              <a:buFont typeface="Wingdings" pitchFamily="2" charset="2"/>
              <a:buChar char="ü"/>
            </a:pP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1257300" lvl="2" indent="-342900">
              <a:buFont typeface="Wingdings" pitchFamily="2" charset="2"/>
              <a:buChar char="ü"/>
            </a:pP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1257300" lvl="2" indent="-342900">
              <a:buFont typeface="Wingdings" pitchFamily="2" charset="2"/>
              <a:buChar char="ü"/>
            </a:pP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1257300" lvl="2" indent="-342900">
              <a:buFont typeface="Wingdings" pitchFamily="2" charset="2"/>
              <a:buChar char="ü"/>
            </a:pP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1257300" lvl="2" indent="-342900">
              <a:buFont typeface="Wingdings" pitchFamily="2" charset="2"/>
              <a:buChar char="ü"/>
            </a:pP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1257300" lvl="2" indent="-342900">
              <a:buFont typeface="Wingdings" pitchFamily="2" charset="2"/>
              <a:buChar char="ü"/>
            </a:pP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lvl="2"/>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1257300" lvl="2" indent="-342900">
              <a:buFont typeface="Wingdings" pitchFamily="2" charset="2"/>
              <a:buChar char="ü"/>
            </a:pPr>
            <a:r>
              <a:rPr lang="el-GR" sz="2000" dirty="0" err="1">
                <a:highlight>
                  <a:srgbClr val="FFFF00"/>
                </a:highlight>
                <a:latin typeface="SBL BibLit" panose="02000000000000000000" pitchFamily="2" charset="-79"/>
                <a:ea typeface="SBL BibLit" panose="02000000000000000000" pitchFamily="2" charset="-79"/>
                <a:cs typeface="SBL BibLit" panose="02000000000000000000" pitchFamily="2" charset="-79"/>
              </a:rPr>
              <a:t>ἐκκαίω</a:t>
            </a:r>
            <a:r>
              <a:rPr lang="el-GR" sz="2000" dirty="0">
                <a:highlight>
                  <a:srgbClr val="FFFF00"/>
                </a:highlight>
                <a:latin typeface="SBL BibLit" panose="02000000000000000000" pitchFamily="2" charset="-79"/>
                <a:ea typeface="SBL BibLit" panose="02000000000000000000" pitchFamily="2" charset="-79"/>
                <a:cs typeface="SBL BibLit" panose="02000000000000000000" pitchFamily="2" charset="-79"/>
              </a:rPr>
              <a:t> </a:t>
            </a:r>
            <a:r>
              <a:rPr lang="fr-FR" sz="2000" dirty="0">
                <a:latin typeface="SBL BibLit" panose="02000000000000000000" pitchFamily="2" charset="-79"/>
                <a:ea typeface="SBL BibLit" panose="02000000000000000000" pitchFamily="2" charset="-79"/>
                <a:cs typeface="SBL BibLit" panose="02000000000000000000" pitchFamily="2" charset="-79"/>
              </a:rPr>
              <a:t>(to </a:t>
            </a:r>
            <a:r>
              <a:rPr lang="fr-FR" sz="2000" dirty="0" err="1">
                <a:latin typeface="SBL BibLit" panose="02000000000000000000" pitchFamily="2" charset="-79"/>
                <a:ea typeface="SBL BibLit" panose="02000000000000000000" pitchFamily="2" charset="-79"/>
                <a:cs typeface="SBL BibLit" panose="02000000000000000000" pitchFamily="2" charset="-79"/>
              </a:rPr>
              <a:t>burn</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inflame</a:t>
            </a:r>
            <a:r>
              <a:rPr lang="fr-FR" sz="2000" dirty="0">
                <a:latin typeface="SBL BibLit" panose="02000000000000000000" pitchFamily="2" charset="-79"/>
                <a:ea typeface="SBL BibLit" panose="02000000000000000000" pitchFamily="2" charset="-79"/>
                <a:cs typeface="SBL BibLit" panose="02000000000000000000" pitchFamily="2" charset="-79"/>
              </a:rPr>
              <a:t> cf. </a:t>
            </a:r>
            <a:r>
              <a:rPr lang="fr-FR" sz="2000" dirty="0" err="1">
                <a:latin typeface="SBL BibLit" panose="02000000000000000000" pitchFamily="2" charset="-79"/>
                <a:ea typeface="SBL BibLit" panose="02000000000000000000" pitchFamily="2" charset="-79"/>
                <a:cs typeface="SBL BibLit" panose="02000000000000000000" pitchFamily="2" charset="-79"/>
              </a:rPr>
              <a:t>SamP</a:t>
            </a:r>
            <a:r>
              <a:rPr lang="fr-FR" sz="2000" dirty="0">
                <a:latin typeface="SBL BibLit" panose="02000000000000000000" pitchFamily="2" charset="-79"/>
                <a:ea typeface="SBL BibLit" panose="02000000000000000000" pitchFamily="2" charset="-79"/>
                <a:cs typeface="SBL BibLit" panose="02000000000000000000" pitchFamily="2" charset="-79"/>
              </a:rPr>
              <a:t>): 5 x </a:t>
            </a:r>
            <a:r>
              <a:rPr lang="fr-FR" sz="2000" dirty="0" err="1">
                <a:latin typeface="SBL BibLit" panose="02000000000000000000" pitchFamily="2" charset="-79"/>
                <a:ea typeface="SBL BibLit" panose="02000000000000000000" pitchFamily="2" charset="-79"/>
                <a:cs typeface="SBL BibLit" panose="02000000000000000000" pitchFamily="2" charset="-79"/>
              </a:rPr>
              <a:t>Pentateuch</a:t>
            </a:r>
            <a:r>
              <a:rPr lang="fr-FR" sz="2000" dirty="0">
                <a:latin typeface="SBL BibLit" panose="02000000000000000000" pitchFamily="2" charset="-79"/>
                <a:ea typeface="SBL BibLit" panose="02000000000000000000" pitchFamily="2" charset="-79"/>
                <a:cs typeface="SBL BibLit" panose="02000000000000000000" pitchFamily="2" charset="-79"/>
              </a:rPr>
              <a:t>: 1 x </a:t>
            </a:r>
            <a:r>
              <a:rPr lang="fr-FR" sz="2000" dirty="0" err="1">
                <a:latin typeface="SBL BibLit" panose="02000000000000000000" pitchFamily="2" charset="-79"/>
                <a:ea typeface="SBL BibLit" panose="02000000000000000000" pitchFamily="2" charset="-79"/>
                <a:cs typeface="SBL BibLit" panose="02000000000000000000" pitchFamily="2" charset="-79"/>
              </a:rPr>
              <a:t>natural</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fire</a:t>
            </a:r>
            <a:r>
              <a:rPr lang="fr-FR" sz="2000" dirty="0">
                <a:latin typeface="SBL BibLit" panose="02000000000000000000" pitchFamily="2" charset="-79"/>
                <a:ea typeface="SBL BibLit" panose="02000000000000000000" pitchFamily="2" charset="-79"/>
                <a:cs typeface="SBL BibLit" panose="02000000000000000000" pitchFamily="2" charset="-79"/>
              </a:rPr>
              <a:t> (Ex 22:5), </a:t>
            </a:r>
            <a:r>
              <a:rPr lang="fr-FR" sz="2000" dirty="0" err="1">
                <a:latin typeface="SBL BibLit" panose="02000000000000000000" pitchFamily="2" charset="-79"/>
                <a:ea typeface="SBL BibLit" panose="02000000000000000000" pitchFamily="2" charset="-79"/>
                <a:cs typeface="SBL BibLit" panose="02000000000000000000" pitchFamily="2" charset="-79"/>
              </a:rPr>
              <a:t>Num</a:t>
            </a:r>
            <a:r>
              <a:rPr lang="fr-FR" sz="2000" dirty="0">
                <a:latin typeface="SBL BibLit" panose="02000000000000000000" pitchFamily="2" charset="-79"/>
                <a:ea typeface="SBL BibLit" panose="02000000000000000000" pitchFamily="2" charset="-79"/>
                <a:cs typeface="SBL BibLit" panose="02000000000000000000" pitchFamily="2" charset="-79"/>
              </a:rPr>
              <a:t> 11:1.4: </a:t>
            </a:r>
            <a:r>
              <a:rPr lang="el-GR" sz="2000" dirty="0" err="1">
                <a:latin typeface="SBL BibLit" panose="02000000000000000000" pitchFamily="2" charset="-79"/>
                <a:ea typeface="SBL BibLit" panose="02000000000000000000" pitchFamily="2" charset="-79"/>
                <a:cs typeface="SBL BibLit" panose="02000000000000000000" pitchFamily="2" charset="-79"/>
              </a:rPr>
              <a:t>πῦρ</a:t>
            </a:r>
            <a:r>
              <a:rPr lang="el-GR" sz="2000" dirty="0">
                <a:latin typeface="SBL BibLit" panose="02000000000000000000" pitchFamily="2" charset="-79"/>
                <a:ea typeface="SBL BibLit" panose="02000000000000000000" pitchFamily="2" charset="-79"/>
                <a:cs typeface="SBL BibLit" panose="02000000000000000000" pitchFamily="2" charset="-79"/>
              </a:rPr>
              <a:t> </a:t>
            </a:r>
            <a:r>
              <a:rPr lang="el-GR" sz="2000" dirty="0" err="1">
                <a:latin typeface="SBL BibLit" panose="02000000000000000000" pitchFamily="2" charset="-79"/>
                <a:ea typeface="SBL BibLit" panose="02000000000000000000" pitchFamily="2" charset="-79"/>
                <a:cs typeface="SBL BibLit" panose="02000000000000000000" pitchFamily="2" charset="-79"/>
              </a:rPr>
              <a:t>παρα</a:t>
            </a:r>
            <a:r>
              <a:rPr lang="el-GR" sz="2000" dirty="0">
                <a:latin typeface="SBL BibLit" panose="02000000000000000000" pitchFamily="2" charset="-79"/>
                <a:ea typeface="SBL BibLit" panose="02000000000000000000" pitchFamily="2" charset="-79"/>
                <a:cs typeface="SBL BibLit" panose="02000000000000000000" pitchFamily="2" charset="-79"/>
              </a:rPr>
              <a:t>̀ </a:t>
            </a:r>
            <a:r>
              <a:rPr lang="el-GR" sz="2000" dirty="0" err="1">
                <a:latin typeface="SBL BibLit" panose="02000000000000000000" pitchFamily="2" charset="-79"/>
                <a:ea typeface="SBL BibLit" panose="02000000000000000000" pitchFamily="2" charset="-79"/>
                <a:cs typeface="SBL BibLit" panose="02000000000000000000" pitchFamily="2" charset="-79"/>
              </a:rPr>
              <a:t>κυρίου</a:t>
            </a:r>
            <a:r>
              <a:rPr lang="el-G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Deut</a:t>
            </a:r>
            <a:r>
              <a:rPr lang="fr-FR" sz="2000" dirty="0">
                <a:latin typeface="SBL BibLit" panose="02000000000000000000" pitchFamily="2" charset="-79"/>
                <a:ea typeface="SBL BibLit" panose="02000000000000000000" pitchFamily="2" charset="-79"/>
                <a:cs typeface="SBL BibLit" panose="02000000000000000000" pitchFamily="2" charset="-79"/>
              </a:rPr>
              <a:t> 29:19, 32:22: </a:t>
            </a:r>
            <a:r>
              <a:rPr lang="fr-FR" sz="2000" dirty="0" err="1">
                <a:latin typeface="SBL BibLit" panose="02000000000000000000" pitchFamily="2" charset="-79"/>
                <a:ea typeface="SBL BibLit" panose="02000000000000000000" pitchFamily="2" charset="-79"/>
                <a:cs typeface="SBL BibLit" panose="02000000000000000000" pitchFamily="2" charset="-79"/>
              </a:rPr>
              <a:t>God’s</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anger</a:t>
            </a:r>
            <a:r>
              <a:rPr lang="fr-FR" sz="2000" dirty="0">
                <a:latin typeface="SBL BibLit" panose="02000000000000000000" pitchFamily="2" charset="-79"/>
                <a:ea typeface="SBL BibLit" panose="02000000000000000000" pitchFamily="2" charset="-79"/>
                <a:cs typeface="SBL BibLit" panose="02000000000000000000" pitchFamily="2" charset="-79"/>
              </a:rPr>
              <a:t> </a:t>
            </a:r>
          </a:p>
          <a:p>
            <a:pPr marL="1257300" lvl="2" indent="-342900">
              <a:buFont typeface="Wingdings" pitchFamily="2" charset="2"/>
              <a:buChar char="ü"/>
            </a:pPr>
            <a:r>
              <a:rPr lang="el-GR" sz="2000" dirty="0" err="1">
                <a:highlight>
                  <a:srgbClr val="69AD40"/>
                </a:highlight>
                <a:latin typeface="SBL BibLit" panose="02000000000000000000" pitchFamily="2" charset="-79"/>
                <a:ea typeface="SBL BibLit" panose="02000000000000000000" pitchFamily="2" charset="-79"/>
                <a:cs typeface="SBL BibLit" panose="02000000000000000000" pitchFamily="2" charset="-79"/>
              </a:rPr>
              <a:t>κολλάω</a:t>
            </a:r>
            <a:r>
              <a:rPr lang="el-G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a:latin typeface="SBL BibLit" panose="02000000000000000000" pitchFamily="2" charset="-79"/>
                <a:ea typeface="SBL BibLit" panose="02000000000000000000" pitchFamily="2" charset="-79"/>
                <a:cs typeface="SBL BibLit" panose="02000000000000000000" pitchFamily="2" charset="-79"/>
              </a:rPr>
              <a:t>to glue, to </a:t>
            </a:r>
            <a:r>
              <a:rPr lang="fr-FR" sz="2000" dirty="0" err="1">
                <a:latin typeface="SBL BibLit" panose="02000000000000000000" pitchFamily="2" charset="-79"/>
                <a:ea typeface="SBL BibLit" panose="02000000000000000000" pitchFamily="2" charset="-79"/>
                <a:cs typeface="SBL BibLit" panose="02000000000000000000" pitchFamily="2" charset="-79"/>
              </a:rPr>
              <a:t>join</a:t>
            </a:r>
            <a:r>
              <a:rPr lang="fr-FR" sz="2000" dirty="0">
                <a:latin typeface="SBL BibLit" panose="02000000000000000000" pitchFamily="2" charset="-79"/>
                <a:ea typeface="SBL BibLit" panose="02000000000000000000" pitchFamily="2" charset="-79"/>
                <a:cs typeface="SBL BibLit" panose="02000000000000000000" pitchFamily="2" charset="-79"/>
              </a:rPr>
              <a:t> to cf. 1QS): </a:t>
            </a:r>
            <a:r>
              <a:rPr lang="fr-FR" sz="2000" dirty="0" err="1">
                <a:latin typeface="SBL BibLit" panose="02000000000000000000" pitchFamily="2" charset="-79"/>
                <a:ea typeface="SBL BibLit" panose="02000000000000000000" pitchFamily="2" charset="-79"/>
                <a:cs typeface="SBL BibLit" panose="02000000000000000000" pitchFamily="2" charset="-79"/>
              </a:rPr>
              <a:t>Herodotos</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i="1" dirty="0" err="1">
                <a:latin typeface="SBL BibLit" panose="02000000000000000000" pitchFamily="2" charset="-79"/>
                <a:ea typeface="SBL BibLit" panose="02000000000000000000" pitchFamily="2" charset="-79"/>
                <a:cs typeface="SBL BibLit" panose="02000000000000000000" pitchFamily="2" charset="-79"/>
              </a:rPr>
              <a:t>Historiae</a:t>
            </a:r>
            <a:r>
              <a:rPr lang="fr-FR" sz="2000" dirty="0">
                <a:latin typeface="SBL BibLit" panose="02000000000000000000" pitchFamily="2" charset="-79"/>
                <a:ea typeface="SBL BibLit" panose="02000000000000000000" pitchFamily="2" charset="-79"/>
                <a:cs typeface="SBL BibLit" panose="02000000000000000000" pitchFamily="2" charset="-79"/>
              </a:rPr>
              <a:t>, 1.25: </a:t>
            </a:r>
            <a:r>
              <a:rPr lang="el-GR" sz="2000" dirty="0" err="1">
                <a:latin typeface="SBL BibLit" panose="02000000000000000000" pitchFamily="2" charset="-79"/>
                <a:ea typeface="SBL BibLit" panose="02000000000000000000" pitchFamily="2" charset="-79"/>
                <a:cs typeface="SBL BibLit" panose="02000000000000000000" pitchFamily="2" charset="-79"/>
              </a:rPr>
              <a:t>κόλλησις</a:t>
            </a:r>
            <a:r>
              <a:rPr lang="el-GR" sz="2000" dirty="0">
                <a:latin typeface="SBL BibLit" panose="02000000000000000000" pitchFamily="2" charset="-79"/>
                <a:ea typeface="SBL BibLit" panose="02000000000000000000" pitchFamily="2" charset="-79"/>
                <a:cs typeface="SBL BibLit" panose="02000000000000000000" pitchFamily="2" charset="-79"/>
              </a:rPr>
              <a:t> σιδήρου</a:t>
            </a:r>
            <a:r>
              <a:rPr lang="fr-FR" sz="2000" dirty="0">
                <a:latin typeface="SBL BibLit" panose="02000000000000000000" pitchFamily="2" charset="-79"/>
                <a:ea typeface="SBL BibLit" panose="02000000000000000000" pitchFamily="2" charset="-79"/>
                <a:cs typeface="SBL BibLit" panose="02000000000000000000" pitchFamily="2" charset="-79"/>
              </a:rPr>
              <a:t> = </a:t>
            </a:r>
            <a:r>
              <a:rPr lang="fr-FR" sz="2000" dirty="0" err="1">
                <a:latin typeface="SBL BibLit" panose="02000000000000000000" pitchFamily="2" charset="-79"/>
                <a:ea typeface="SBL BibLit" panose="02000000000000000000" pitchFamily="2" charset="-79"/>
                <a:cs typeface="SBL BibLit" panose="02000000000000000000" pitchFamily="2" charset="-79"/>
              </a:rPr>
              <a:t>welding</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iron</a:t>
            </a:r>
            <a:r>
              <a:rPr lang="fr-FR" sz="2000" dirty="0">
                <a:latin typeface="SBL BibLit" panose="02000000000000000000" pitchFamily="2" charset="-79"/>
                <a:ea typeface="SBL BibLit" panose="02000000000000000000" pitchFamily="2" charset="-79"/>
                <a:cs typeface="SBL BibLit" panose="02000000000000000000" pitchFamily="2" charset="-79"/>
              </a:rPr>
              <a:t> </a:t>
            </a:r>
          </a:p>
          <a:p>
            <a:pPr lvl="2"/>
            <a:r>
              <a:rPr lang="fr-FR" sz="2000" dirty="0">
                <a:latin typeface="SBL BibLit" panose="02000000000000000000" pitchFamily="2" charset="-79"/>
                <a:ea typeface="SBL BibLit" panose="02000000000000000000" pitchFamily="2" charset="-79"/>
                <a:cs typeface="SBL BibLit" panose="02000000000000000000" pitchFamily="2" charset="-79"/>
              </a:rPr>
              <a:t>-&gt; Are the </a:t>
            </a:r>
            <a:r>
              <a:rPr lang="fr-FR" sz="2000" dirty="0" err="1">
                <a:latin typeface="SBL BibLit" panose="02000000000000000000" pitchFamily="2" charset="-79"/>
                <a:ea typeface="SBL BibLit" panose="02000000000000000000" pitchFamily="2" charset="-79"/>
                <a:cs typeface="SBL BibLit" panose="02000000000000000000" pitchFamily="2" charset="-79"/>
              </a:rPr>
              <a:t>curses</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welded</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through</a:t>
            </a:r>
            <a:r>
              <a:rPr lang="fr-FR" sz="2000" dirty="0">
                <a:latin typeface="SBL BibLit" panose="02000000000000000000" pitchFamily="2" charset="-79"/>
                <a:ea typeface="SBL BibLit" panose="02000000000000000000" pitchFamily="2" charset="-79"/>
                <a:cs typeface="SBL BibLit" panose="02000000000000000000" pitchFamily="2" charset="-79"/>
              </a:rPr>
              <a:t> the </a:t>
            </a:r>
            <a:r>
              <a:rPr lang="fr-FR" sz="2000" dirty="0" err="1">
                <a:latin typeface="SBL BibLit" panose="02000000000000000000" pitchFamily="2" charset="-79"/>
                <a:ea typeface="SBL BibLit" panose="02000000000000000000" pitchFamily="2" charset="-79"/>
                <a:cs typeface="SBL BibLit" panose="02000000000000000000" pitchFamily="2" charset="-79"/>
              </a:rPr>
              <a:t>heat</a:t>
            </a:r>
            <a:r>
              <a:rPr lang="fr-FR" sz="2000" dirty="0">
                <a:latin typeface="SBL BibLit" panose="02000000000000000000" pitchFamily="2" charset="-79"/>
                <a:ea typeface="SBL BibLit" panose="02000000000000000000" pitchFamily="2" charset="-79"/>
                <a:cs typeface="SBL BibLit" panose="02000000000000000000" pitchFamily="2" charset="-79"/>
              </a:rPr>
              <a:t> of the </a:t>
            </a:r>
            <a:r>
              <a:rPr lang="fr-FR" sz="2000" dirty="0" err="1">
                <a:latin typeface="SBL BibLit" panose="02000000000000000000" pitchFamily="2" charset="-79"/>
                <a:ea typeface="SBL BibLit" panose="02000000000000000000" pitchFamily="2" charset="-79"/>
                <a:cs typeface="SBL BibLit" panose="02000000000000000000" pitchFamily="2" charset="-79"/>
              </a:rPr>
              <a:t>anger</a:t>
            </a:r>
            <a:r>
              <a:rPr lang="fr-FR" sz="2000" dirty="0">
                <a:latin typeface="SBL BibLit" panose="02000000000000000000" pitchFamily="2" charset="-79"/>
                <a:ea typeface="SBL BibLit" panose="02000000000000000000" pitchFamily="2" charset="-79"/>
                <a:cs typeface="SBL BibLit" panose="02000000000000000000" pitchFamily="2" charset="-79"/>
              </a:rPr>
              <a:t>?</a:t>
            </a:r>
          </a:p>
          <a:p>
            <a:pPr marL="1257300" lvl="2" indent="-342900">
              <a:buFont typeface="Wingdings" pitchFamily="2" charset="2"/>
              <a:buChar char="ü"/>
            </a:pP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1257300" lvl="2" indent="-342900">
              <a:buFont typeface="Wingdings" pitchFamily="2" charset="2"/>
              <a:buChar char="ü"/>
            </a:pP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1257300" lvl="2" indent="-342900">
              <a:buFont typeface="Wingdings" pitchFamily="2" charset="2"/>
              <a:buChar char="ü"/>
            </a:pP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1257300" lvl="2" indent="-342900">
              <a:buFont typeface="Wingdings" pitchFamily="2" charset="2"/>
              <a:buChar char="ü"/>
            </a:pP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lvl="2"/>
            <a:endParaRPr lang="nl-BE" sz="2000" dirty="0">
              <a:latin typeface="SBL BibLit" panose="02000000000000000000" pitchFamily="2" charset="-79"/>
              <a:ea typeface="SBL BibLit" panose="02000000000000000000" pitchFamily="2" charset="-79"/>
              <a:cs typeface="SBL BibLit" panose="02000000000000000000" pitchFamily="2" charset="-79"/>
            </a:endParaRPr>
          </a:p>
          <a:p>
            <a:pPr lvl="1"/>
            <a:endParaRPr lang="fr-FR" sz="2000" dirty="0">
              <a:latin typeface="SBL BibLit" panose="02000000000000000000" pitchFamily="2" charset="-79"/>
              <a:ea typeface="SBL BibLit" panose="02000000000000000000" pitchFamily="2" charset="-79"/>
              <a:cs typeface="SBL BibLit" panose="02000000000000000000" pitchFamily="2" charset="-79"/>
            </a:endParaRPr>
          </a:p>
        </p:txBody>
      </p:sp>
      <p:sp>
        <p:nvSpPr>
          <p:cNvPr id="7" name="Tekstvak 6">
            <a:extLst>
              <a:ext uri="{FF2B5EF4-FFF2-40B4-BE49-F238E27FC236}">
                <a16:creationId xmlns:a16="http://schemas.microsoft.com/office/drawing/2014/main" id="{B2246A18-5566-BA93-1EA8-DF3F9F1A1A7F}"/>
              </a:ext>
            </a:extLst>
          </p:cNvPr>
          <p:cNvSpPr txBox="1"/>
          <p:nvPr/>
        </p:nvSpPr>
        <p:spPr>
          <a:xfrm>
            <a:off x="8714430" y="6553252"/>
            <a:ext cx="3530827" cy="307482"/>
          </a:xfrm>
          <a:prstGeom prst="rect">
            <a:avLst/>
          </a:prstGeom>
          <a:solidFill>
            <a:schemeClr val="bg1"/>
          </a:solidFill>
        </p:spPr>
        <p:txBody>
          <a:bodyPr wrap="square" rtlCol="0">
            <a:spAutoFit/>
          </a:bodyPr>
          <a:lstStyle/>
          <a:p>
            <a:pPr algn="ctr"/>
            <a:r>
              <a:rPr lang="nl-BE" sz="1400" b="0" i="1" u="none" strike="noStrike" dirty="0">
                <a:solidFill>
                  <a:srgbClr val="000000"/>
                </a:solidFill>
                <a:effectLst/>
                <a:latin typeface="Times New Roman" panose="02020603050405020304" pitchFamily="18" charset="0"/>
                <a:cs typeface="Times New Roman" panose="02020603050405020304" pitchFamily="18" charset="0"/>
              </a:rPr>
              <a:t>Goya, La fragua, c. 1817</a:t>
            </a:r>
          </a:p>
        </p:txBody>
      </p:sp>
      <p:graphicFrame>
        <p:nvGraphicFramePr>
          <p:cNvPr id="9" name="Tabel 8">
            <a:extLst>
              <a:ext uri="{FF2B5EF4-FFF2-40B4-BE49-F238E27FC236}">
                <a16:creationId xmlns:a16="http://schemas.microsoft.com/office/drawing/2014/main" id="{9FBF3477-FEA8-B5AE-4C41-5B44473BB7BC}"/>
              </a:ext>
            </a:extLst>
          </p:cNvPr>
          <p:cNvGraphicFramePr>
            <a:graphicFrameLocks noGrp="1"/>
          </p:cNvGraphicFramePr>
          <p:nvPr>
            <p:extLst>
              <p:ext uri="{D42A27DB-BD31-4B8C-83A1-F6EECF244321}">
                <p14:modId xmlns:p14="http://schemas.microsoft.com/office/powerpoint/2010/main" val="1649722669"/>
              </p:ext>
            </p:extLst>
          </p:nvPr>
        </p:nvGraphicFramePr>
        <p:xfrm>
          <a:off x="63794" y="1807910"/>
          <a:ext cx="8714431" cy="3304598"/>
        </p:xfrm>
        <a:graphic>
          <a:graphicData uri="http://schemas.openxmlformats.org/drawingml/2006/table">
            <a:tbl>
              <a:tblPr firstRow="1" firstCol="1" bandRow="1"/>
              <a:tblGrid>
                <a:gridCol w="4141695">
                  <a:extLst>
                    <a:ext uri="{9D8B030D-6E8A-4147-A177-3AD203B41FA5}">
                      <a16:colId xmlns:a16="http://schemas.microsoft.com/office/drawing/2014/main" val="338093582"/>
                    </a:ext>
                  </a:extLst>
                </a:gridCol>
                <a:gridCol w="4572736">
                  <a:extLst>
                    <a:ext uri="{9D8B030D-6E8A-4147-A177-3AD203B41FA5}">
                      <a16:colId xmlns:a16="http://schemas.microsoft.com/office/drawing/2014/main" val="802323495"/>
                    </a:ext>
                  </a:extLst>
                </a:gridCol>
              </a:tblGrid>
              <a:tr h="1349314">
                <a:tc>
                  <a:txBody>
                    <a:bodyPr/>
                    <a:lstStyle/>
                    <a:p>
                      <a:pPr algn="r" rtl="1"/>
                      <a:r>
                        <a:rPr lang="he-IL" sz="1600" dirty="0">
                          <a:solidFill>
                            <a:srgbClr val="000000"/>
                          </a:solidFill>
                          <a:effectLst/>
                          <a:latin typeface="Times New Roman" panose="02020603050405020304" pitchFamily="18" charset="0"/>
                          <a:ea typeface="Times New Roman" panose="02020603050405020304" pitchFamily="18" charset="0"/>
                          <a:cs typeface="SBL BibLit" panose="02000000000000000000" pitchFamily="2" charset="-79"/>
                        </a:rPr>
                        <a:t>לֹא-יֹאבֶה יְהוָה, סְלֹחַ לוֹ--כִּי אָז יֶעְשַׁן אַף-יְהוָה וְקִנְאָתוֹ בָּאִישׁ הַהוּא, וְרָבְצָה בּוֹ כָּל-הָאָלָה הַכְּתוּבָה בַּסֵּפֶר הַזֶּה; וּמָחָה יְהוָה אֶת-שְׁמוֹ, מִתַּחַת הַשָּׁמָיִם</a:t>
                      </a:r>
                      <a:endParaRPr lang="nl-BE"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ου</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μη</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θελη</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ση</a:t>
                      </a:r>
                      <a:r>
                        <a:rPr lang="en-US"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ο</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θεο</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ς</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ευ</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ιλ</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α</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τευ</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σ</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α</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ι</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α</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υ</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τω</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en-US"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α</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λλ</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η</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το</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τε</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ε</a:t>
                      </a:r>
                      <a:r>
                        <a:rPr lang="en-US" sz="1600" dirty="0">
                          <a:solidFill>
                            <a:srgbClr val="000000"/>
                          </a:solidFill>
                          <a:effectLst/>
                          <a:highlight>
                            <a:srgbClr val="FFFF00"/>
                          </a:highligh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highlight>
                            <a:srgbClr val="FFFF00"/>
                          </a:highlight>
                          <a:latin typeface="SBL BibLit" panose="02000000000000000000" pitchFamily="2" charset="-79"/>
                          <a:ea typeface="Calibri" panose="020F0502020204030204" pitchFamily="34" charset="0"/>
                          <a:cs typeface="Arial" panose="020B0604020202020204" pitchFamily="34" charset="0"/>
                        </a:rPr>
                        <a:t>κκ</a:t>
                      </a:r>
                      <a:r>
                        <a:rPr lang="nl-NL" sz="1600" dirty="0">
                          <a:solidFill>
                            <a:srgbClr val="000000"/>
                          </a:solidFill>
                          <a:effectLst/>
                          <a:highlight>
                            <a:srgbClr val="FFFF00"/>
                          </a:highlight>
                          <a:latin typeface="SBL BibLit" panose="02000000000000000000" pitchFamily="2" charset="-79"/>
                          <a:ea typeface="Calibri" panose="020F0502020204030204" pitchFamily="34" charset="0"/>
                          <a:cs typeface="Arial" panose="020B0604020202020204" pitchFamily="34" charset="0"/>
                        </a:rPr>
                        <a:t>α</a:t>
                      </a:r>
                      <a:r>
                        <a:rPr lang="nl-NL" sz="1600" dirty="0" err="1">
                          <a:solidFill>
                            <a:srgbClr val="000000"/>
                          </a:solidFill>
                          <a:effectLst/>
                          <a:highlight>
                            <a:srgbClr val="FFFF00"/>
                          </a:highlight>
                          <a:latin typeface="SBL BibLit" panose="02000000000000000000" pitchFamily="2" charset="-79"/>
                          <a:ea typeface="Calibri" panose="020F0502020204030204" pitchFamily="34" charset="0"/>
                          <a:cs typeface="Arial" panose="020B0604020202020204" pitchFamily="34" charset="0"/>
                        </a:rPr>
                        <a:t>υθη</a:t>
                      </a:r>
                      <a:r>
                        <a:rPr lang="en-US" sz="1600" dirty="0">
                          <a:solidFill>
                            <a:srgbClr val="000000"/>
                          </a:solidFill>
                          <a:effectLst/>
                          <a:highlight>
                            <a:srgbClr val="FFFF00"/>
                          </a:highligh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highlight>
                            <a:srgbClr val="FFFF00"/>
                          </a:highlight>
                          <a:latin typeface="SBL BibLit" panose="02000000000000000000" pitchFamily="2" charset="-79"/>
                          <a:ea typeface="Calibri" panose="020F0502020204030204" pitchFamily="34" charset="0"/>
                          <a:cs typeface="Arial" panose="020B0604020202020204" pitchFamily="34" charset="0"/>
                        </a:rPr>
                        <a:t>σετ</a:t>
                      </a:r>
                      <a:r>
                        <a:rPr lang="nl-NL" sz="1600" dirty="0">
                          <a:solidFill>
                            <a:srgbClr val="000000"/>
                          </a:solidFill>
                          <a:effectLst/>
                          <a:highlight>
                            <a:srgbClr val="FFFF00"/>
                          </a:highlight>
                          <a:latin typeface="SBL BibLit" panose="02000000000000000000" pitchFamily="2" charset="-79"/>
                          <a:ea typeface="Calibri" panose="020F0502020204030204" pitchFamily="34" charset="0"/>
                          <a:cs typeface="Arial" panose="020B0604020202020204" pitchFamily="34" charset="0"/>
                        </a:rPr>
                        <a:t>α</a:t>
                      </a:r>
                      <a:r>
                        <a:rPr lang="nl-NL" sz="1600" dirty="0" err="1">
                          <a:solidFill>
                            <a:srgbClr val="000000"/>
                          </a:solidFill>
                          <a:effectLst/>
                          <a:highlight>
                            <a:srgbClr val="FFFF00"/>
                          </a:highlight>
                          <a:latin typeface="SBL BibLit" panose="02000000000000000000" pitchFamily="2" charset="-79"/>
                          <a:ea typeface="Calibri" panose="020F0502020204030204" pitchFamily="34" charset="0"/>
                          <a:cs typeface="Arial" panose="020B0604020202020204" pitchFamily="34" charset="0"/>
                        </a:rPr>
                        <a:t>ι</a:t>
                      </a:r>
                      <a:r>
                        <a:rPr lang="nl-NL" sz="1600" dirty="0">
                          <a:solidFill>
                            <a:srgbClr val="000000"/>
                          </a:solidFill>
                          <a:effectLst/>
                          <a:highlight>
                            <a:srgbClr val="FFFF00"/>
                          </a:highligh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highlight>
                            <a:srgbClr val="FFFF00"/>
                          </a:highlight>
                          <a:latin typeface="SBL BibLit" panose="02000000000000000000" pitchFamily="2" charset="-79"/>
                          <a:ea typeface="Calibri" panose="020F0502020204030204" pitchFamily="34" charset="0"/>
                          <a:cs typeface="Arial" panose="020B0604020202020204" pitchFamily="34" charset="0"/>
                        </a:rPr>
                        <a:t>ο</a:t>
                      </a:r>
                      <a:r>
                        <a:rPr lang="en-US" sz="1600" dirty="0">
                          <a:solidFill>
                            <a:srgbClr val="000000"/>
                          </a:solidFill>
                          <a:effectLst/>
                          <a:highlight>
                            <a:srgbClr val="FFFF00"/>
                          </a:highligh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highlight>
                            <a:srgbClr val="FFFF00"/>
                          </a:highlight>
                          <a:latin typeface="SBL BibLit" panose="02000000000000000000" pitchFamily="2" charset="-79"/>
                          <a:ea typeface="Calibri" panose="020F0502020204030204" pitchFamily="34" charset="0"/>
                          <a:cs typeface="Arial" panose="020B0604020202020204" pitchFamily="34" charset="0"/>
                        </a:rPr>
                        <a:t>ργη</a:t>
                      </a:r>
                      <a:r>
                        <a:rPr lang="en-US" sz="1600" dirty="0">
                          <a:solidFill>
                            <a:srgbClr val="000000"/>
                          </a:solidFill>
                          <a:effectLst/>
                          <a:highlight>
                            <a:srgbClr val="FFFF00"/>
                          </a:highligh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highlight>
                            <a:srgbClr val="FFFF00"/>
                          </a:highlight>
                          <a:latin typeface="SBL BibLit" panose="02000000000000000000" pitchFamily="2" charset="-79"/>
                          <a:ea typeface="Calibri" panose="020F0502020204030204" pitchFamily="34" charset="0"/>
                          <a:cs typeface="Arial" panose="020B0604020202020204" pitchFamily="34" charset="0"/>
                        </a:rPr>
                        <a:t>κυρι</a:t>
                      </a:r>
                      <a:r>
                        <a:rPr lang="en-US" sz="1600" dirty="0">
                          <a:solidFill>
                            <a:srgbClr val="000000"/>
                          </a:solidFill>
                          <a:effectLst/>
                          <a:highlight>
                            <a:srgbClr val="FFFF00"/>
                          </a:highligh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highlight>
                            <a:srgbClr val="FFFF00"/>
                          </a:highlight>
                          <a:latin typeface="SBL BibLit" panose="02000000000000000000" pitchFamily="2" charset="-79"/>
                          <a:ea typeface="Calibri" panose="020F0502020204030204" pitchFamily="34" charset="0"/>
                          <a:cs typeface="Arial" panose="020B0604020202020204" pitchFamily="34" charset="0"/>
                        </a:rPr>
                        <a:t>ου</a:t>
                      </a:r>
                      <a:r>
                        <a:rPr lang="nl-NL" sz="1600" dirty="0">
                          <a:solidFill>
                            <a:srgbClr val="000000"/>
                          </a:solidFill>
                          <a:effectLst/>
                          <a:highlight>
                            <a:srgbClr val="FFFF00"/>
                          </a:highligh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κ</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α</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ι</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ο</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ζη</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λος</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α</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υ</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του</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ε</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ν</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τω</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en-US"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α</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νθρω</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π</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ω</a:t>
                      </a:r>
                      <a:r>
                        <a:rPr lang="en-US"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ε</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κει</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νω</a:t>
                      </a:r>
                      <a:r>
                        <a:rPr lang="en-US"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κ</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α</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ι</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highlight>
                            <a:srgbClr val="69AD40"/>
                          </a:highlight>
                          <a:latin typeface="SBL BibLit" panose="02000000000000000000" pitchFamily="2" charset="-79"/>
                          <a:ea typeface="Calibri" panose="020F0502020204030204" pitchFamily="34" charset="0"/>
                          <a:cs typeface="Arial" panose="020B0604020202020204" pitchFamily="34" charset="0"/>
                        </a:rPr>
                        <a:t>κολληθη</a:t>
                      </a:r>
                      <a:r>
                        <a:rPr lang="en-US" sz="1600" dirty="0">
                          <a:solidFill>
                            <a:srgbClr val="000000"/>
                          </a:solidFill>
                          <a:effectLst/>
                          <a:highlight>
                            <a:srgbClr val="69AD40"/>
                          </a:highligh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highlight>
                            <a:srgbClr val="69AD40"/>
                          </a:highlight>
                          <a:latin typeface="SBL BibLit" panose="02000000000000000000" pitchFamily="2" charset="-79"/>
                          <a:ea typeface="Calibri" panose="020F0502020204030204" pitchFamily="34" charset="0"/>
                          <a:cs typeface="Arial" panose="020B0604020202020204" pitchFamily="34" charset="0"/>
                        </a:rPr>
                        <a:t>σοντ</a:t>
                      </a:r>
                      <a:r>
                        <a:rPr lang="nl-NL" sz="1600" dirty="0">
                          <a:solidFill>
                            <a:srgbClr val="000000"/>
                          </a:solidFill>
                          <a:effectLst/>
                          <a:highlight>
                            <a:srgbClr val="69AD40"/>
                          </a:highlight>
                          <a:latin typeface="SBL BibLit" panose="02000000000000000000" pitchFamily="2" charset="-79"/>
                          <a:ea typeface="Calibri" panose="020F0502020204030204" pitchFamily="34" charset="0"/>
                          <a:cs typeface="Arial" panose="020B0604020202020204" pitchFamily="34" charset="0"/>
                        </a:rPr>
                        <a:t>α</a:t>
                      </a:r>
                      <a:r>
                        <a:rPr lang="nl-NL" sz="1600" dirty="0" err="1">
                          <a:solidFill>
                            <a:srgbClr val="000000"/>
                          </a:solidFill>
                          <a:effectLst/>
                          <a:highlight>
                            <a:srgbClr val="69AD40"/>
                          </a:highlight>
                          <a:latin typeface="SBL BibLit" panose="02000000000000000000" pitchFamily="2" charset="-79"/>
                          <a:ea typeface="Calibri" panose="020F0502020204030204" pitchFamily="34" charset="0"/>
                          <a:cs typeface="Arial" panose="020B0604020202020204" pitchFamily="34" charset="0"/>
                        </a:rPr>
                        <a:t>ι</a:t>
                      </a:r>
                      <a:r>
                        <a:rPr lang="nl-NL" sz="1600" dirty="0">
                          <a:solidFill>
                            <a:srgbClr val="000000"/>
                          </a:solidFill>
                          <a:effectLst/>
                          <a:highlight>
                            <a:srgbClr val="69AD40"/>
                          </a:highligh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highlight>
                            <a:srgbClr val="69AD40"/>
                          </a:highlight>
                          <a:latin typeface="SBL BibLit" panose="02000000000000000000" pitchFamily="2" charset="-79"/>
                          <a:ea typeface="Calibri" panose="020F0502020204030204" pitchFamily="34" charset="0"/>
                          <a:cs typeface="Arial" panose="020B0604020202020204" pitchFamily="34" charset="0"/>
                        </a:rPr>
                        <a:t>ε</a:t>
                      </a:r>
                      <a:r>
                        <a:rPr lang="en-US" sz="1600" dirty="0">
                          <a:solidFill>
                            <a:srgbClr val="000000"/>
                          </a:solidFill>
                          <a:effectLst/>
                          <a:highlight>
                            <a:srgbClr val="69AD40"/>
                          </a:highligh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highlight>
                            <a:srgbClr val="69AD40"/>
                          </a:highlight>
                          <a:latin typeface="SBL BibLit" panose="02000000000000000000" pitchFamily="2" charset="-79"/>
                          <a:ea typeface="Calibri" panose="020F0502020204030204" pitchFamily="34" charset="0"/>
                          <a:cs typeface="Arial" panose="020B0604020202020204" pitchFamily="34" charset="0"/>
                        </a:rPr>
                        <a:t>ν</a:t>
                      </a:r>
                      <a:r>
                        <a:rPr lang="nl-NL" sz="1600" dirty="0">
                          <a:solidFill>
                            <a:srgbClr val="000000"/>
                          </a:solidFill>
                          <a:effectLst/>
                          <a:highlight>
                            <a:srgbClr val="69AD40"/>
                          </a:highlight>
                          <a:latin typeface="SBL BibLit" panose="02000000000000000000" pitchFamily="2" charset="-79"/>
                          <a:ea typeface="Calibri" panose="020F0502020204030204" pitchFamily="34" charset="0"/>
                          <a:cs typeface="Arial" panose="020B0604020202020204" pitchFamily="34" charset="0"/>
                        </a:rPr>
                        <a:t> α</a:t>
                      </a:r>
                      <a:r>
                        <a:rPr lang="nl-NL" sz="1600" dirty="0" err="1">
                          <a:solidFill>
                            <a:srgbClr val="000000"/>
                          </a:solidFill>
                          <a:effectLst/>
                          <a:highlight>
                            <a:srgbClr val="69AD40"/>
                          </a:highlight>
                          <a:latin typeface="SBL BibLit" panose="02000000000000000000" pitchFamily="2" charset="-79"/>
                          <a:ea typeface="Calibri" panose="020F0502020204030204" pitchFamily="34" charset="0"/>
                          <a:cs typeface="Arial" panose="020B0604020202020204" pitchFamily="34" charset="0"/>
                        </a:rPr>
                        <a:t>υ</a:t>
                      </a:r>
                      <a:r>
                        <a:rPr lang="en-US" sz="1600" dirty="0">
                          <a:solidFill>
                            <a:srgbClr val="000000"/>
                          </a:solidFill>
                          <a:effectLst/>
                          <a:highlight>
                            <a:srgbClr val="69AD40"/>
                          </a:highligh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highlight>
                            <a:srgbClr val="69AD40"/>
                          </a:highlight>
                          <a:latin typeface="SBL BibLit" panose="02000000000000000000" pitchFamily="2" charset="-79"/>
                          <a:ea typeface="Calibri" panose="020F0502020204030204" pitchFamily="34" charset="0"/>
                          <a:cs typeface="Arial" panose="020B0604020202020204" pitchFamily="34" charset="0"/>
                        </a:rPr>
                        <a:t>τω</a:t>
                      </a:r>
                      <a:r>
                        <a:rPr lang="en-US" sz="1600" dirty="0">
                          <a:solidFill>
                            <a:srgbClr val="000000"/>
                          </a:solidFill>
                          <a:effectLst/>
                          <a:highlight>
                            <a:srgbClr val="69AD40"/>
                          </a:highlight>
                          <a:latin typeface="SBL BibLit" panose="02000000000000000000" pitchFamily="2" charset="-79"/>
                          <a:ea typeface="Calibri" panose="020F0502020204030204" pitchFamily="34" charset="0"/>
                          <a:cs typeface="Arial" panose="020B0604020202020204" pitchFamily="34" charset="0"/>
                        </a:rPr>
                        <a:t>͂</a:t>
                      </a:r>
                      <a:r>
                        <a:rPr lang="en-US" sz="1600" dirty="0" err="1">
                          <a:solidFill>
                            <a:srgbClr val="000000"/>
                          </a:solidFill>
                          <a:effectLst/>
                          <a:highlight>
                            <a:srgbClr val="69AD40"/>
                          </a:highlight>
                          <a:latin typeface="SBL BibLit" panose="02000000000000000000" pitchFamily="2" charset="-79"/>
                          <a:ea typeface="Calibri" panose="020F0502020204030204" pitchFamily="34" charset="0"/>
                          <a:cs typeface="Arial" panose="020B0604020202020204" pitchFamily="34" charset="0"/>
                        </a:rPr>
                        <a:t>ͅ</a:t>
                      </a:r>
                      <a:r>
                        <a:rPr lang="en-US" sz="1600" dirty="0">
                          <a:solidFill>
                            <a:srgbClr val="000000"/>
                          </a:solidFill>
                          <a:effectLst/>
                          <a:highlight>
                            <a:srgbClr val="69AD40"/>
                          </a:highlight>
                          <a:latin typeface="SBL BibLit" panose="02000000000000000000" pitchFamily="2" charset="-79"/>
                          <a:ea typeface="Calibri" panose="020F0502020204030204" pitchFamily="34" charset="0"/>
                          <a:cs typeface="Arial" panose="020B0604020202020204" pitchFamily="34" charset="0"/>
                        </a:rPr>
                        <a:t> </a:t>
                      </a:r>
                      <a:r>
                        <a:rPr lang="nl-NL" sz="1600" dirty="0">
                          <a:solidFill>
                            <a:srgbClr val="000000"/>
                          </a:solidFill>
                          <a:effectLst/>
                          <a:highlight>
                            <a:srgbClr val="69AD40"/>
                          </a:highlight>
                          <a:latin typeface="SBL BibLit" panose="02000000000000000000" pitchFamily="2" charset="-79"/>
                          <a:ea typeface="Calibri" panose="020F0502020204030204" pitchFamily="34" charset="0"/>
                          <a:cs typeface="Arial" panose="020B0604020202020204" pitchFamily="34" charset="0"/>
                        </a:rPr>
                        <a:t>πα</a:t>
                      </a:r>
                      <a:r>
                        <a:rPr lang="en-US" sz="1600" dirty="0">
                          <a:solidFill>
                            <a:srgbClr val="000000"/>
                          </a:solidFill>
                          <a:effectLst/>
                          <a:highlight>
                            <a:srgbClr val="69AD40"/>
                          </a:highligh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highlight>
                            <a:srgbClr val="69AD40"/>
                          </a:highlight>
                          <a:latin typeface="SBL BibLit" panose="02000000000000000000" pitchFamily="2" charset="-79"/>
                          <a:ea typeface="Calibri" panose="020F0502020204030204" pitchFamily="34" charset="0"/>
                          <a:cs typeface="Arial" panose="020B0604020202020204" pitchFamily="34" charset="0"/>
                        </a:rPr>
                        <a:t>σ</a:t>
                      </a:r>
                      <a:r>
                        <a:rPr lang="nl-NL" sz="1600" dirty="0">
                          <a:solidFill>
                            <a:srgbClr val="000000"/>
                          </a:solidFill>
                          <a:effectLst/>
                          <a:highlight>
                            <a:srgbClr val="69AD40"/>
                          </a:highlight>
                          <a:latin typeface="SBL BibLit" panose="02000000000000000000" pitchFamily="2" charset="-79"/>
                          <a:ea typeface="Calibri" panose="020F0502020204030204" pitchFamily="34" charset="0"/>
                          <a:cs typeface="Arial" panose="020B0604020202020204" pitchFamily="34" charset="0"/>
                        </a:rPr>
                        <a:t>α</a:t>
                      </a:r>
                      <a:r>
                        <a:rPr lang="nl-NL" sz="1600" dirty="0" err="1">
                          <a:solidFill>
                            <a:srgbClr val="000000"/>
                          </a:solidFill>
                          <a:effectLst/>
                          <a:highlight>
                            <a:srgbClr val="69AD40"/>
                          </a:highlight>
                          <a:latin typeface="SBL BibLit" panose="02000000000000000000" pitchFamily="2" charset="-79"/>
                          <a:ea typeface="Calibri" panose="020F0502020204030204" pitchFamily="34" charset="0"/>
                          <a:cs typeface="Arial" panose="020B0604020202020204" pitchFamily="34" charset="0"/>
                        </a:rPr>
                        <a:t>ι</a:t>
                      </a:r>
                      <a:r>
                        <a:rPr lang="nl-NL" sz="1600" dirty="0">
                          <a:solidFill>
                            <a:srgbClr val="000000"/>
                          </a:solidFill>
                          <a:effectLst/>
                          <a:highlight>
                            <a:srgbClr val="69AD40"/>
                          </a:highlight>
                          <a:latin typeface="SBL BibLit" panose="02000000000000000000" pitchFamily="2" charset="-79"/>
                          <a:ea typeface="Calibri" panose="020F0502020204030204" pitchFamily="34" charset="0"/>
                          <a:cs typeface="Arial" panose="020B0604020202020204" pitchFamily="34" charset="0"/>
                        </a:rPr>
                        <a:t> α</a:t>
                      </a:r>
                      <a:r>
                        <a:rPr lang="nl-NL" sz="1600" dirty="0" err="1">
                          <a:solidFill>
                            <a:srgbClr val="000000"/>
                          </a:solidFill>
                          <a:effectLst/>
                          <a:highlight>
                            <a:srgbClr val="69AD40"/>
                          </a:highlight>
                          <a:latin typeface="SBL BibLit" panose="02000000000000000000" pitchFamily="2" charset="-79"/>
                          <a:ea typeface="Calibri" panose="020F0502020204030204" pitchFamily="34" charset="0"/>
                          <a:cs typeface="Arial" panose="020B0604020202020204" pitchFamily="34" charset="0"/>
                        </a:rPr>
                        <a:t>ι</a:t>
                      </a:r>
                      <a:r>
                        <a:rPr lang="en-US" sz="1600" dirty="0">
                          <a:solidFill>
                            <a:srgbClr val="000000"/>
                          </a:solidFill>
                          <a:effectLst/>
                          <a:highlight>
                            <a:srgbClr val="69AD40"/>
                          </a:highlight>
                          <a:latin typeface="SBL BibLit" panose="02000000000000000000" pitchFamily="2" charset="-79"/>
                          <a:ea typeface="Calibri" panose="020F0502020204030204" pitchFamily="34" charset="0"/>
                          <a:cs typeface="Arial" panose="020B0604020202020204" pitchFamily="34" charset="0"/>
                        </a:rPr>
                        <a:t>̔ </a:t>
                      </a:r>
                      <a:r>
                        <a:rPr lang="nl-NL" sz="1600" dirty="0">
                          <a:solidFill>
                            <a:srgbClr val="000000"/>
                          </a:solidFill>
                          <a:effectLst/>
                          <a:highlight>
                            <a:srgbClr val="69AD40"/>
                          </a:highlight>
                          <a:latin typeface="SBL BibLit" panose="02000000000000000000" pitchFamily="2" charset="-79"/>
                          <a:ea typeface="Calibri" panose="020F0502020204030204" pitchFamily="34" charset="0"/>
                          <a:cs typeface="Arial" panose="020B0604020202020204" pitchFamily="34" charset="0"/>
                        </a:rPr>
                        <a:t>α</a:t>
                      </a:r>
                      <a:r>
                        <a:rPr lang="en-US" sz="1600" dirty="0">
                          <a:solidFill>
                            <a:srgbClr val="000000"/>
                          </a:solidFill>
                          <a:effectLst/>
                          <a:highlight>
                            <a:srgbClr val="69AD40"/>
                          </a:highligh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highlight>
                            <a:srgbClr val="69AD40"/>
                          </a:highlight>
                          <a:latin typeface="SBL BibLit" panose="02000000000000000000" pitchFamily="2" charset="-79"/>
                          <a:ea typeface="Calibri" panose="020F0502020204030204" pitchFamily="34" charset="0"/>
                          <a:cs typeface="Arial" panose="020B0604020202020204" pitchFamily="34" charset="0"/>
                        </a:rPr>
                        <a:t>ρ</a:t>
                      </a:r>
                      <a:r>
                        <a:rPr lang="nl-NL" sz="1600" dirty="0">
                          <a:solidFill>
                            <a:srgbClr val="000000"/>
                          </a:solidFill>
                          <a:effectLst/>
                          <a:highlight>
                            <a:srgbClr val="69AD40"/>
                          </a:highlight>
                          <a:latin typeface="SBL BibLit" panose="02000000000000000000" pitchFamily="2" charset="-79"/>
                          <a:ea typeface="Calibri" panose="020F0502020204030204" pitchFamily="34" charset="0"/>
                          <a:cs typeface="Arial" panose="020B0604020202020204" pitchFamily="34" charset="0"/>
                        </a:rPr>
                        <a:t>α</a:t>
                      </a:r>
                      <a:r>
                        <a:rPr lang="nl-NL" sz="1600" dirty="0" err="1">
                          <a:solidFill>
                            <a:srgbClr val="000000"/>
                          </a:solidFill>
                          <a:effectLst/>
                          <a:highlight>
                            <a:srgbClr val="69AD40"/>
                          </a:highlight>
                          <a:latin typeface="SBL BibLit" panose="02000000000000000000" pitchFamily="2" charset="-79"/>
                          <a:ea typeface="Calibri" panose="020F0502020204030204" pitchFamily="34" charset="0"/>
                          <a:cs typeface="Arial" panose="020B0604020202020204" pitchFamily="34" charset="0"/>
                        </a:rPr>
                        <a:t>ι</a:t>
                      </a:r>
                      <a:r>
                        <a:rPr lang="en-US" sz="1600" dirty="0">
                          <a:solidFill>
                            <a:srgbClr val="000000"/>
                          </a:solidFill>
                          <a:effectLst/>
                          <a:highlight>
                            <a:srgbClr val="69AD40"/>
                          </a:highligh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τη</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ς</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δι</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α</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θη</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κης</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τ</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α</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υ</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της</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α</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ι</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γεγρ</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α</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μμε</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ν</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α</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ι</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ε</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ν</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τω</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en-US"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β</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ι</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β</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λι</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ω</a:t>
                      </a:r>
                      <a:r>
                        <a:rPr lang="en-US"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του</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νο</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μου</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του</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του</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κ</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α</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ι</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ε</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ξ</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α</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λει</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ψει</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κυ</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ριος</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το</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ο</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νομ</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α α</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υ</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του</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ε</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κ</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τη</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ς</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υ</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π</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ο</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το</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ν</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 </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ου</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ρ</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α</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νο</a:t>
                      </a:r>
                      <a:r>
                        <a:rPr lang="en-US"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r>
                        <a:rPr lang="nl-NL" sz="1600" dirty="0" err="1">
                          <a:solidFill>
                            <a:srgbClr val="000000"/>
                          </a:solidFill>
                          <a:effectLst/>
                          <a:latin typeface="SBL BibLit" panose="02000000000000000000" pitchFamily="2" charset="-79"/>
                          <a:ea typeface="Calibri" panose="020F0502020204030204" pitchFamily="34" charset="0"/>
                          <a:cs typeface="Arial" panose="020B0604020202020204" pitchFamily="34" charset="0"/>
                        </a:rPr>
                        <a:t>ν</a:t>
                      </a:r>
                      <a:r>
                        <a:rPr lang="nl-NL" sz="1600" dirty="0">
                          <a:solidFill>
                            <a:srgbClr val="000000"/>
                          </a:solidFill>
                          <a:effectLst/>
                          <a:latin typeface="SBL BibLit" panose="02000000000000000000" pitchFamily="2" charset="-79"/>
                          <a:ea typeface="Calibri" panose="020F0502020204030204" pitchFamily="34" charset="0"/>
                          <a:cs typeface="Arial" panose="020B0604020202020204" pitchFamily="34" charset="0"/>
                        </a:rPr>
                        <a:t>·</a:t>
                      </a:r>
                      <a:endParaRPr lang="nl-BE"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4103055"/>
                  </a:ext>
                </a:extLst>
              </a:tr>
              <a:tr h="1841558">
                <a:tc>
                  <a:txBody>
                    <a:bodyPr/>
                    <a:lstStyle/>
                    <a:p>
                      <a:pPr marL="0" algn="l" defTabSz="914400" rtl="0" eaLnBrk="1" latinLnBrk="0" hangingPunct="1"/>
                      <a:r>
                        <a:rPr lang="nl-BE" sz="1800" dirty="0">
                          <a:effectLst/>
                          <a:latin typeface="Times New Roman" panose="02020603050405020304" pitchFamily="18" charset="0"/>
                          <a:ea typeface="Times New Roman" panose="02020603050405020304" pitchFamily="18" charset="0"/>
                          <a:cs typeface="Arial" panose="020B0604020202020204" pitchFamily="34" charset="0"/>
                        </a:rPr>
                        <a:t>The Lord will not be willing to pardon him, but then the anger of the Lord and His jealousy shall be kindled against that man, and all the curse that is written in this book shall lie upon him, and the Lord shall blot out his name from under heaven;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nl-BE" sz="1800" dirty="0">
                          <a:effectLst/>
                          <a:latin typeface="Times New Roman" panose="02020603050405020304" pitchFamily="18" charset="0"/>
                          <a:ea typeface="Times New Roman" panose="02020603050405020304" pitchFamily="18" charset="0"/>
                          <a:cs typeface="Arial" panose="020B0604020202020204" pitchFamily="34" charset="0"/>
                        </a:rPr>
                        <a:t>God will not want to pardon him, but the </a:t>
                      </a:r>
                      <a:r>
                        <a:rPr lang="nl-BE" sz="1800" dirty="0">
                          <a:effectLst/>
                          <a:highlight>
                            <a:srgbClr val="FFFF00"/>
                          </a:highlight>
                          <a:latin typeface="Times New Roman" panose="02020603050405020304" pitchFamily="18" charset="0"/>
                          <a:ea typeface="Times New Roman" panose="02020603050405020304" pitchFamily="18" charset="0"/>
                          <a:cs typeface="Arial" panose="020B0604020202020204" pitchFamily="34" charset="0"/>
                        </a:rPr>
                        <a:t>Lord's anger and his zeal will then blaze out </a:t>
                      </a:r>
                      <a:r>
                        <a:rPr lang="nl-BE" sz="1800" dirty="0">
                          <a:effectLst/>
                          <a:latin typeface="Times New Roman" panose="02020603050405020304" pitchFamily="18" charset="0"/>
                          <a:ea typeface="Times New Roman" panose="02020603050405020304" pitchFamily="18" charset="0"/>
                          <a:cs typeface="Arial" panose="020B0604020202020204" pitchFamily="34" charset="0"/>
                        </a:rPr>
                        <a:t>against that person. And all the imprecations of this covenant, written in the book of this law </a:t>
                      </a:r>
                      <a:r>
                        <a:rPr lang="nl-BE" sz="1800" dirty="0">
                          <a:effectLst/>
                          <a:highlight>
                            <a:srgbClr val="69AD40"/>
                          </a:highlight>
                          <a:latin typeface="Times New Roman" panose="02020603050405020304" pitchFamily="18" charset="0"/>
                          <a:ea typeface="Times New Roman" panose="02020603050405020304" pitchFamily="18" charset="0"/>
                          <a:cs typeface="Arial" panose="020B0604020202020204" pitchFamily="34" charset="0"/>
                        </a:rPr>
                        <a:t>will attach themselves to him</a:t>
                      </a:r>
                      <a:r>
                        <a:rPr lang="nl-BE" sz="1800" dirty="0">
                          <a:effectLst/>
                          <a:latin typeface="Times New Roman" panose="02020603050405020304" pitchFamily="18" charset="0"/>
                          <a:ea typeface="Times New Roman" panose="02020603050405020304" pitchFamily="18" charset="0"/>
                          <a:cs typeface="Arial" panose="020B0604020202020204" pitchFamily="34" charset="0"/>
                        </a:rPr>
                        <a:t>, and the Lord will blot out his name from what is beneath the sky.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461157"/>
                  </a:ext>
                </a:extLst>
              </a:tr>
            </a:tbl>
          </a:graphicData>
        </a:graphic>
      </p:graphicFrame>
    </p:spTree>
    <p:extLst>
      <p:ext uri="{BB962C8B-B14F-4D97-AF65-F5344CB8AC3E}">
        <p14:creationId xmlns:p14="http://schemas.microsoft.com/office/powerpoint/2010/main" val="621897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5" end="1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Gian Lorenzo Bernini. Damned soul">
            <a:extLst>
              <a:ext uri="{FF2B5EF4-FFF2-40B4-BE49-F238E27FC236}">
                <a16:creationId xmlns:a16="http://schemas.microsoft.com/office/drawing/2014/main" id="{6FBBA897-E4A7-48FE-5B4F-C44789312F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91168" y="0"/>
            <a:ext cx="2500832" cy="3277790"/>
          </a:xfrm>
          <a:prstGeom prst="rect">
            <a:avLst/>
          </a:prstGeom>
          <a:noFill/>
          <a:extLst>
            <a:ext uri="{909E8E84-426E-40DD-AFC4-6F175D3DCCD1}">
              <a14:hiddenFill xmlns:a14="http://schemas.microsoft.com/office/drawing/2010/main">
                <a:solidFill>
                  <a:srgbClr val="FFFFFF"/>
                </a:solidFill>
              </a14:hiddenFill>
            </a:ext>
          </a:extLst>
        </p:spPr>
      </p:pic>
      <p:sp>
        <p:nvSpPr>
          <p:cNvPr id="2" name="Tijdelijke aanduiding voor tekst 1">
            <a:extLst>
              <a:ext uri="{FF2B5EF4-FFF2-40B4-BE49-F238E27FC236}">
                <a16:creationId xmlns:a16="http://schemas.microsoft.com/office/drawing/2014/main" id="{C59A8470-A5FD-0425-AB31-4AD6DC767C7D}"/>
              </a:ext>
            </a:extLst>
          </p:cNvPr>
          <p:cNvSpPr>
            <a:spLocks noGrp="1"/>
          </p:cNvSpPr>
          <p:nvPr>
            <p:ph type="body" sz="quarter" idx="13"/>
          </p:nvPr>
        </p:nvSpPr>
        <p:spPr/>
        <p:txBody>
          <a:bodyPr/>
          <a:lstStyle/>
          <a:p>
            <a:r>
              <a:rPr lang="nl-BE" dirty="0"/>
              <a:t>B. Question of heat</a:t>
            </a:r>
          </a:p>
        </p:txBody>
      </p:sp>
      <p:sp>
        <p:nvSpPr>
          <p:cNvPr id="3" name="Tijdelijke aanduiding voor tekst 2">
            <a:extLst>
              <a:ext uri="{FF2B5EF4-FFF2-40B4-BE49-F238E27FC236}">
                <a16:creationId xmlns:a16="http://schemas.microsoft.com/office/drawing/2014/main" id="{216EEFE2-8B22-687A-F08B-9036ED412BB4}"/>
              </a:ext>
            </a:extLst>
          </p:cNvPr>
          <p:cNvSpPr>
            <a:spLocks noGrp="1"/>
          </p:cNvSpPr>
          <p:nvPr>
            <p:ph type="body" sz="quarter" idx="10"/>
          </p:nvPr>
        </p:nvSpPr>
        <p:spPr/>
        <p:txBody>
          <a:bodyPr/>
          <a:lstStyle/>
          <a:p>
            <a:pPr marL="0" indent="0" algn="l" defTabSz="914400" rtl="0" eaLnBrk="1" latinLnBrk="0" hangingPunct="1">
              <a:lnSpc>
                <a:spcPct val="90000"/>
              </a:lnSpc>
              <a:spcBef>
                <a:spcPts val="1000"/>
              </a:spcBef>
              <a:buFont typeface="Arial"/>
              <a:buNone/>
            </a:pPr>
            <a:endParaRPr lang="nl-BE"/>
          </a:p>
        </p:txBody>
      </p:sp>
      <p:sp>
        <p:nvSpPr>
          <p:cNvPr id="4" name="Tijdelijke aanduiding voor tekst 3">
            <a:extLst>
              <a:ext uri="{FF2B5EF4-FFF2-40B4-BE49-F238E27FC236}">
                <a16:creationId xmlns:a16="http://schemas.microsoft.com/office/drawing/2014/main" id="{7D293C8A-1F1E-9F2C-8963-1A78A15209B4}"/>
              </a:ext>
            </a:extLst>
          </p:cNvPr>
          <p:cNvSpPr>
            <a:spLocks noGrp="1"/>
          </p:cNvSpPr>
          <p:nvPr>
            <p:ph type="body" sz="quarter" idx="11"/>
          </p:nvPr>
        </p:nvSpPr>
        <p:spPr/>
        <p:txBody>
          <a:bodyPr/>
          <a:lstStyle/>
          <a:p>
            <a:endParaRPr lang="nl-BE"/>
          </a:p>
        </p:txBody>
      </p:sp>
      <p:sp>
        <p:nvSpPr>
          <p:cNvPr id="5" name="Tekstvak 4">
            <a:extLst>
              <a:ext uri="{FF2B5EF4-FFF2-40B4-BE49-F238E27FC236}">
                <a16:creationId xmlns:a16="http://schemas.microsoft.com/office/drawing/2014/main" id="{472C3BCC-FF94-689D-0A45-58C3757EEDB1}"/>
              </a:ext>
            </a:extLst>
          </p:cNvPr>
          <p:cNvSpPr txBox="1"/>
          <p:nvPr/>
        </p:nvSpPr>
        <p:spPr>
          <a:xfrm>
            <a:off x="-44229" y="1203233"/>
            <a:ext cx="9735397" cy="2246769"/>
          </a:xfrm>
          <a:prstGeom prst="rect">
            <a:avLst/>
          </a:prstGeom>
          <a:noFill/>
        </p:spPr>
        <p:txBody>
          <a:bodyPr wrap="square" rtlCol="0">
            <a:spAutoFit/>
          </a:bodyPr>
          <a:lstStyle/>
          <a:p>
            <a:pPr marL="742950" lvl="1" indent="-285750">
              <a:buFont typeface="Courier New" panose="02070309020205020404" pitchFamily="49" charset="0"/>
              <a:buChar char="o"/>
            </a:pPr>
            <a:r>
              <a:rPr lang="fr-FR" sz="2000" dirty="0" err="1">
                <a:latin typeface="SBL BibLit" panose="02000000000000000000" pitchFamily="2" charset="-79"/>
                <a:ea typeface="SBL BibLit" panose="02000000000000000000" pitchFamily="2" charset="-79"/>
                <a:cs typeface="SBL BibLit" panose="02000000000000000000" pitchFamily="2" charset="-79"/>
              </a:rPr>
              <a:t>Conceptual</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metaphor</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strike="sngStrike" dirty="0">
                <a:latin typeface="SBL BibLit" panose="02000000000000000000" pitchFamily="2" charset="-79"/>
                <a:ea typeface="SBL BibLit" panose="02000000000000000000" pitchFamily="2" charset="-79"/>
                <a:cs typeface="SBL BibLit" panose="02000000000000000000" pitchFamily="2" charset="-79"/>
              </a:rPr>
              <a:t>« </a:t>
            </a:r>
            <a:r>
              <a:rPr lang="fr-FR" sz="2000" strike="sngStrike" dirty="0" err="1">
                <a:latin typeface="SBL BibLit" panose="02000000000000000000" pitchFamily="2" charset="-79"/>
                <a:ea typeface="SBL BibLit" panose="02000000000000000000" pitchFamily="2" charset="-79"/>
                <a:cs typeface="SBL BibLit" panose="02000000000000000000" pitchFamily="2" charset="-79"/>
              </a:rPr>
              <a:t>anger</a:t>
            </a:r>
            <a:r>
              <a:rPr lang="fr-FR" sz="2000" strike="sngStrike" dirty="0">
                <a:latin typeface="SBL BibLit" panose="02000000000000000000" pitchFamily="2" charset="-79"/>
                <a:ea typeface="SBL BibLit" panose="02000000000000000000" pitchFamily="2" charset="-79"/>
                <a:cs typeface="SBL BibLit" panose="02000000000000000000" pitchFamily="2" charset="-79"/>
              </a:rPr>
              <a:t> </a:t>
            </a:r>
            <a:r>
              <a:rPr lang="fr-FR" sz="2000" strike="sngStrike" dirty="0" err="1">
                <a:latin typeface="SBL BibLit" panose="02000000000000000000" pitchFamily="2" charset="-79"/>
                <a:ea typeface="SBL BibLit" panose="02000000000000000000" pitchFamily="2" charset="-79"/>
                <a:cs typeface="SBL BibLit" panose="02000000000000000000" pitchFamily="2" charset="-79"/>
              </a:rPr>
              <a:t>is</a:t>
            </a:r>
            <a:r>
              <a:rPr lang="fr-FR" sz="2000" strike="sngStrike" dirty="0">
                <a:latin typeface="SBL BibLit" panose="02000000000000000000" pitchFamily="2" charset="-79"/>
                <a:ea typeface="SBL BibLit" panose="02000000000000000000" pitchFamily="2" charset="-79"/>
                <a:cs typeface="SBL BibLit" panose="02000000000000000000" pitchFamily="2" charset="-79"/>
              </a:rPr>
              <a:t> the </a:t>
            </a:r>
            <a:r>
              <a:rPr lang="fr-FR" sz="2000" strike="sngStrike" dirty="0" err="1">
                <a:latin typeface="SBL BibLit" panose="02000000000000000000" pitchFamily="2" charset="-79"/>
                <a:ea typeface="SBL BibLit" panose="02000000000000000000" pitchFamily="2" charset="-79"/>
                <a:cs typeface="SBL BibLit" panose="02000000000000000000" pitchFamily="2" charset="-79"/>
              </a:rPr>
              <a:t>heat</a:t>
            </a:r>
            <a:r>
              <a:rPr lang="fr-FR" sz="2000" strike="sngStrike" dirty="0">
                <a:latin typeface="SBL BibLit" panose="02000000000000000000" pitchFamily="2" charset="-79"/>
                <a:ea typeface="SBL BibLit" panose="02000000000000000000" pitchFamily="2" charset="-79"/>
                <a:cs typeface="SBL BibLit" panose="02000000000000000000" pitchFamily="2" charset="-79"/>
              </a:rPr>
              <a:t> of </a:t>
            </a:r>
            <a:r>
              <a:rPr lang="fr-FR" sz="2000" strike="sngStrike" dirty="0" err="1">
                <a:latin typeface="SBL BibLit" panose="02000000000000000000" pitchFamily="2" charset="-79"/>
                <a:ea typeface="SBL BibLit" panose="02000000000000000000" pitchFamily="2" charset="-79"/>
                <a:cs typeface="SBL BibLit" panose="02000000000000000000" pitchFamily="2" charset="-79"/>
              </a:rPr>
              <a:t>fluid</a:t>
            </a:r>
            <a:r>
              <a:rPr lang="fr-FR" sz="2000" strike="sngStrike" dirty="0">
                <a:latin typeface="SBL BibLit" panose="02000000000000000000" pitchFamily="2" charset="-79"/>
                <a:ea typeface="SBL BibLit" panose="02000000000000000000" pitchFamily="2" charset="-79"/>
                <a:cs typeface="SBL BibLit" panose="02000000000000000000" pitchFamily="2" charset="-79"/>
              </a:rPr>
              <a:t> in a container »   </a:t>
            </a:r>
            <a:r>
              <a:rPr lang="fr-FR" sz="2000" dirty="0">
                <a:latin typeface="SBL BibLit" panose="02000000000000000000" pitchFamily="2" charset="-79"/>
                <a:ea typeface="SBL BibLit" panose="02000000000000000000" pitchFamily="2" charset="-79"/>
                <a:cs typeface="SBL BibLit" panose="02000000000000000000" pitchFamily="2" charset="-79"/>
              </a:rPr>
              <a:t>BUT: </a:t>
            </a:r>
            <a:r>
              <a:rPr lang="fr-FR" sz="2000" dirty="0" err="1">
                <a:latin typeface="SBL BibLit" panose="02000000000000000000" pitchFamily="2" charset="-79"/>
                <a:ea typeface="SBL BibLit" panose="02000000000000000000" pitchFamily="2" charset="-79"/>
                <a:cs typeface="SBL BibLit" panose="02000000000000000000" pitchFamily="2" charset="-79"/>
              </a:rPr>
              <a:t>another</a:t>
            </a:r>
            <a:r>
              <a:rPr lang="fr-FR" sz="2000" dirty="0">
                <a:latin typeface="SBL BibLit" panose="02000000000000000000" pitchFamily="2" charset="-79"/>
                <a:ea typeface="SBL BibLit" panose="02000000000000000000" pitchFamily="2" charset="-79"/>
                <a:cs typeface="SBL BibLit" panose="02000000000000000000" pitchFamily="2" charset="-79"/>
              </a:rPr>
              <a:t> nuance </a:t>
            </a:r>
            <a:r>
              <a:rPr lang="fr-FR" sz="2000" dirty="0" err="1">
                <a:latin typeface="SBL BibLit" panose="02000000000000000000" pitchFamily="2" charset="-79"/>
                <a:ea typeface="SBL BibLit" panose="02000000000000000000" pitchFamily="2" charset="-79"/>
                <a:cs typeface="SBL BibLit" panose="02000000000000000000" pitchFamily="2" charset="-79"/>
              </a:rPr>
              <a:t>appears</a:t>
            </a:r>
            <a:r>
              <a:rPr lang="fr-FR" sz="2000" dirty="0">
                <a:latin typeface="SBL BibLit" panose="02000000000000000000" pitchFamily="2" charset="-79"/>
                <a:ea typeface="SBL BibLit" panose="02000000000000000000" pitchFamily="2" charset="-79"/>
                <a:cs typeface="SBL BibLit" panose="02000000000000000000" pitchFamily="2" charset="-79"/>
              </a:rPr>
              <a:t>:</a:t>
            </a:r>
          </a:p>
          <a:p>
            <a:pPr marL="1257300" lvl="2" indent="-342900">
              <a:buFont typeface="Wingdings" pitchFamily="2" charset="2"/>
              <a:buChar char="ü"/>
            </a:pPr>
            <a:r>
              <a:rPr lang="fr-FR" sz="2000" dirty="0">
                <a:latin typeface="SBL BibLit" panose="02000000000000000000" pitchFamily="2" charset="-79"/>
                <a:ea typeface="SBL BibLit" panose="02000000000000000000" pitchFamily="2" charset="-79"/>
                <a:cs typeface="SBL BibLit" panose="02000000000000000000" pitchFamily="2" charset="-79"/>
              </a:rPr>
              <a:t> « Anger </a:t>
            </a:r>
            <a:r>
              <a:rPr lang="fr-FR" sz="2000" dirty="0" err="1">
                <a:latin typeface="SBL BibLit" panose="02000000000000000000" pitchFamily="2" charset="-79"/>
                <a:ea typeface="SBL BibLit" panose="02000000000000000000" pitchFamily="2" charset="-79"/>
                <a:cs typeface="SBL BibLit" panose="02000000000000000000" pitchFamily="2" charset="-79"/>
              </a:rPr>
              <a:t>is</a:t>
            </a:r>
            <a:r>
              <a:rPr lang="fr-FR" sz="2000" dirty="0">
                <a:latin typeface="SBL BibLit" panose="02000000000000000000" pitchFamily="2" charset="-79"/>
                <a:ea typeface="SBL BibLit" panose="02000000000000000000" pitchFamily="2" charset="-79"/>
                <a:cs typeface="SBL BibLit" panose="02000000000000000000" pitchFamily="2" charset="-79"/>
              </a:rPr>
              <a:t> a destructive force »</a:t>
            </a:r>
          </a:p>
          <a:p>
            <a:pPr marL="1257300" lvl="2" indent="-342900">
              <a:buFont typeface="Wingdings" pitchFamily="2" charset="2"/>
              <a:buChar char="ü"/>
            </a:pPr>
            <a:r>
              <a:rPr lang="fr-FR" sz="2000" dirty="0">
                <a:latin typeface="SBL BibLit" panose="02000000000000000000" pitchFamily="2" charset="-79"/>
                <a:ea typeface="SBL BibLit" panose="02000000000000000000" pitchFamily="2" charset="-79"/>
                <a:cs typeface="SBL BibLit" panose="02000000000000000000" pitchFamily="2" charset="-79"/>
              </a:rPr>
              <a:t>Use of </a:t>
            </a:r>
            <a:r>
              <a:rPr lang="fr-FR" sz="2000" dirty="0" err="1">
                <a:latin typeface="SBL BibLit" panose="02000000000000000000" pitchFamily="2" charset="-79"/>
                <a:ea typeface="SBL BibLit" panose="02000000000000000000" pitchFamily="2" charset="-79"/>
                <a:cs typeface="SBL BibLit" panose="02000000000000000000" pitchFamily="2" charset="-79"/>
              </a:rPr>
              <a:t>prepositions</a:t>
            </a: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1714500" lvl="3" indent="-342900">
              <a:buFont typeface="Arial" panose="020B0604020202020204" pitchFamily="34" charset="0"/>
              <a:buChar char="•"/>
            </a:pPr>
            <a:r>
              <a:rPr lang="fr-FR" sz="2000" dirty="0" err="1">
                <a:latin typeface="SBL BibLit" panose="02000000000000000000" pitchFamily="2" charset="-79"/>
                <a:ea typeface="SBL BibLit" panose="02000000000000000000" pitchFamily="2" charset="-79"/>
                <a:cs typeface="SBL BibLit" panose="02000000000000000000" pitchFamily="2" charset="-79"/>
              </a:rPr>
              <a:t>Num</a:t>
            </a:r>
            <a:r>
              <a:rPr lang="fr-FR" sz="2000" dirty="0">
                <a:latin typeface="SBL BibLit" panose="02000000000000000000" pitchFamily="2" charset="-79"/>
                <a:ea typeface="SBL BibLit" panose="02000000000000000000" pitchFamily="2" charset="-79"/>
                <a:cs typeface="SBL BibLit" panose="02000000000000000000" pitchFamily="2" charset="-79"/>
              </a:rPr>
              <a:t> 12:9: </a:t>
            </a:r>
            <a:r>
              <a:rPr lang="el-GR" sz="2000" dirty="0">
                <a:latin typeface="SBL BibLit" panose="02000000000000000000" pitchFamily="2" charset="-79"/>
                <a:ea typeface="SBL BibLit" panose="02000000000000000000" pitchFamily="2" charset="-79"/>
                <a:cs typeface="SBL BibLit" panose="02000000000000000000" pitchFamily="2" charset="-79"/>
              </a:rPr>
              <a:t>καὶ </a:t>
            </a:r>
            <a:r>
              <a:rPr lang="el-GR" sz="2000" dirty="0" err="1">
                <a:latin typeface="SBL BibLit" panose="02000000000000000000" pitchFamily="2" charset="-79"/>
                <a:ea typeface="SBL BibLit" panose="02000000000000000000" pitchFamily="2" charset="-79"/>
                <a:cs typeface="SBL BibLit" panose="02000000000000000000" pitchFamily="2" charset="-79"/>
              </a:rPr>
              <a:t>ὀργη</a:t>
            </a:r>
            <a:r>
              <a:rPr lang="el-GR" sz="2000" dirty="0">
                <a:latin typeface="SBL BibLit" panose="02000000000000000000" pitchFamily="2" charset="-79"/>
                <a:ea typeface="SBL BibLit" panose="02000000000000000000" pitchFamily="2" charset="-79"/>
                <a:cs typeface="SBL BibLit" panose="02000000000000000000" pitchFamily="2" charset="-79"/>
              </a:rPr>
              <a:t>̀ </a:t>
            </a:r>
            <a:r>
              <a:rPr lang="el-GR" sz="2000" dirty="0" err="1">
                <a:latin typeface="SBL BibLit" panose="02000000000000000000" pitchFamily="2" charset="-79"/>
                <a:ea typeface="SBL BibLit" panose="02000000000000000000" pitchFamily="2" charset="-79"/>
                <a:cs typeface="SBL BibLit" panose="02000000000000000000" pitchFamily="2" charset="-79"/>
              </a:rPr>
              <a:t>θυμου</a:t>
            </a:r>
            <a:r>
              <a:rPr lang="el-GR" sz="2000" dirty="0">
                <a:latin typeface="SBL BibLit" panose="02000000000000000000" pitchFamily="2" charset="-79"/>
                <a:ea typeface="SBL BibLit" panose="02000000000000000000" pitchFamily="2" charset="-79"/>
                <a:cs typeface="SBL BibLit" panose="02000000000000000000" pitchFamily="2" charset="-79"/>
              </a:rPr>
              <a:t>͂ </a:t>
            </a:r>
            <a:r>
              <a:rPr lang="el-GR" sz="2000" dirty="0" err="1">
                <a:latin typeface="SBL BibLit" panose="02000000000000000000" pitchFamily="2" charset="-79"/>
                <a:ea typeface="SBL BibLit" panose="02000000000000000000" pitchFamily="2" charset="-79"/>
                <a:cs typeface="SBL BibLit" panose="02000000000000000000" pitchFamily="2" charset="-79"/>
              </a:rPr>
              <a:t>κυρίου</a:t>
            </a:r>
            <a:r>
              <a:rPr lang="el-GR" sz="2000" dirty="0">
                <a:latin typeface="SBL BibLit" panose="02000000000000000000" pitchFamily="2" charset="-79"/>
                <a:ea typeface="SBL BibLit" panose="02000000000000000000" pitchFamily="2" charset="-79"/>
                <a:cs typeface="SBL BibLit" panose="02000000000000000000" pitchFamily="2" charset="-79"/>
              </a:rPr>
              <a:t> </a:t>
            </a:r>
            <a:r>
              <a:rPr lang="el-GR" sz="2000" dirty="0" err="1">
                <a:latin typeface="SBL BibLit" panose="02000000000000000000" pitchFamily="2" charset="-79"/>
                <a:ea typeface="SBL BibLit" panose="02000000000000000000" pitchFamily="2" charset="-79"/>
                <a:cs typeface="SBL BibLit" panose="02000000000000000000" pitchFamily="2" charset="-79"/>
              </a:rPr>
              <a:t>ἐπ</a:t>
            </a:r>
            <a:r>
              <a:rPr lang="el-GR" sz="2000" dirty="0">
                <a:latin typeface="SBL BibLit" panose="02000000000000000000" pitchFamily="2" charset="-79"/>
                <a:ea typeface="SBL BibLit" panose="02000000000000000000" pitchFamily="2" charset="-79"/>
                <a:cs typeface="SBL BibLit" panose="02000000000000000000" pitchFamily="2" charset="-79"/>
              </a:rPr>
              <a:t>̓ </a:t>
            </a:r>
            <a:r>
              <a:rPr lang="el-GR" sz="2000" dirty="0" err="1">
                <a:latin typeface="SBL BibLit" panose="02000000000000000000" pitchFamily="2" charset="-79"/>
                <a:ea typeface="SBL BibLit" panose="02000000000000000000" pitchFamily="2" charset="-79"/>
                <a:cs typeface="SBL BibLit" panose="02000000000000000000" pitchFamily="2" charset="-79"/>
              </a:rPr>
              <a:t>αὐτοῖς</a:t>
            </a: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1714500" lvl="3" indent="-342900">
              <a:buFont typeface="Arial" panose="020B0604020202020204" pitchFamily="34" charset="0"/>
              <a:buChar char="•"/>
            </a:pPr>
            <a:r>
              <a:rPr lang="fr-FR" sz="2000" dirty="0">
                <a:latin typeface="SBL BibLit" panose="02000000000000000000" pitchFamily="2" charset="-79"/>
                <a:ea typeface="SBL BibLit" panose="02000000000000000000" pitchFamily="2" charset="-79"/>
                <a:cs typeface="SBL BibLit" panose="02000000000000000000" pitchFamily="2" charset="-79"/>
              </a:rPr>
              <a:t>« Anger </a:t>
            </a:r>
            <a:r>
              <a:rPr lang="fr-FR" sz="2000" dirty="0" err="1">
                <a:latin typeface="SBL BibLit" panose="02000000000000000000" pitchFamily="2" charset="-79"/>
                <a:ea typeface="SBL BibLit" panose="02000000000000000000" pitchFamily="2" charset="-79"/>
                <a:cs typeface="SBL BibLit" panose="02000000000000000000" pitchFamily="2" charset="-79"/>
              </a:rPr>
              <a:t>is</a:t>
            </a:r>
            <a:r>
              <a:rPr lang="fr-FR" sz="2000" dirty="0">
                <a:latin typeface="SBL BibLit" panose="02000000000000000000" pitchFamily="2" charset="-79"/>
                <a:ea typeface="SBL BibLit" panose="02000000000000000000" pitchFamily="2" charset="-79"/>
                <a:cs typeface="SBL BibLit" panose="02000000000000000000" pitchFamily="2" charset="-79"/>
              </a:rPr>
              <a:t> like a </a:t>
            </a:r>
            <a:r>
              <a:rPr lang="fr-FR" sz="2000" dirty="0" err="1">
                <a:latin typeface="SBL BibLit" panose="02000000000000000000" pitchFamily="2" charset="-79"/>
                <a:ea typeface="SBL BibLit" panose="02000000000000000000" pitchFamily="2" charset="-79"/>
                <a:cs typeface="SBL BibLit" panose="02000000000000000000" pitchFamily="2" charset="-79"/>
              </a:rPr>
              <a:t>physical</a:t>
            </a:r>
            <a:r>
              <a:rPr lang="fr-FR" sz="2000" dirty="0">
                <a:latin typeface="SBL BibLit" panose="02000000000000000000" pitchFamily="2" charset="-79"/>
                <a:ea typeface="SBL BibLit" panose="02000000000000000000" pitchFamily="2" charset="-79"/>
                <a:cs typeface="SBL BibLit" panose="02000000000000000000" pitchFamily="2" charset="-79"/>
              </a:rPr>
              <a:t> force </a:t>
            </a:r>
            <a:r>
              <a:rPr lang="fr-FR" sz="2000" dirty="0" err="1">
                <a:latin typeface="SBL BibLit" panose="02000000000000000000" pitchFamily="2" charset="-79"/>
                <a:ea typeface="SBL BibLit" panose="02000000000000000000" pitchFamily="2" charset="-79"/>
                <a:cs typeface="SBL BibLit" panose="02000000000000000000" pitchFamily="2" charset="-79"/>
              </a:rPr>
              <a:t>resting</a:t>
            </a:r>
            <a:r>
              <a:rPr lang="fr-FR" sz="2000" dirty="0">
                <a:latin typeface="SBL BibLit" panose="02000000000000000000" pitchFamily="2" charset="-79"/>
                <a:ea typeface="SBL BibLit" panose="02000000000000000000" pitchFamily="2" charset="-79"/>
                <a:cs typeface="SBL BibLit" panose="02000000000000000000" pitchFamily="2" charset="-79"/>
              </a:rPr>
              <a:t> on top of </a:t>
            </a:r>
            <a:r>
              <a:rPr lang="fr-FR" sz="2000" dirty="0" err="1">
                <a:latin typeface="SBL BibLit" panose="02000000000000000000" pitchFamily="2" charset="-79"/>
                <a:ea typeface="SBL BibLit" panose="02000000000000000000" pitchFamily="2" charset="-79"/>
                <a:cs typeface="SBL BibLit" panose="02000000000000000000" pitchFamily="2" charset="-79"/>
              </a:rPr>
              <a:t>them</a:t>
            </a:r>
            <a:r>
              <a:rPr lang="fr-FR" sz="2000" dirty="0">
                <a:latin typeface="SBL BibLit" panose="02000000000000000000" pitchFamily="2" charset="-79"/>
                <a:ea typeface="SBL BibLit" panose="02000000000000000000" pitchFamily="2" charset="-79"/>
                <a:cs typeface="SBL BibLit" panose="02000000000000000000" pitchFamily="2" charset="-79"/>
              </a:rPr>
              <a:t> » (</a:t>
            </a:r>
            <a:r>
              <a:rPr lang="fr-FR" sz="2000" dirty="0" err="1">
                <a:latin typeface="SBL BibLit" panose="02000000000000000000" pitchFamily="2" charset="-79"/>
                <a:ea typeface="SBL BibLit" panose="02000000000000000000" pitchFamily="2" charset="-79"/>
                <a:cs typeface="SBL BibLit" panose="02000000000000000000" pitchFamily="2" charset="-79"/>
              </a:rPr>
              <a:t>Wevers</a:t>
            </a:r>
            <a:r>
              <a:rPr lang="fr-FR" sz="2000" dirty="0">
                <a:latin typeface="SBL BibLit" panose="02000000000000000000" pitchFamily="2" charset="-79"/>
                <a:ea typeface="SBL BibLit" panose="02000000000000000000" pitchFamily="2" charset="-79"/>
                <a:cs typeface="SBL BibLit" panose="02000000000000000000" pitchFamily="2" charset="-79"/>
              </a:rPr>
              <a:t>)</a:t>
            </a:r>
          </a:p>
          <a:p>
            <a:pPr marL="1257300" lvl="2" indent="-342900">
              <a:buFont typeface="Wingdings" pitchFamily="2" charset="2"/>
              <a:buChar char="ü"/>
            </a:pPr>
            <a:r>
              <a:rPr lang="fr-FR" sz="2000" dirty="0">
                <a:latin typeface="SBL BibLit" panose="02000000000000000000" pitchFamily="2" charset="-79"/>
                <a:ea typeface="SBL BibLit" panose="02000000000000000000" pitchFamily="2" charset="-79"/>
                <a:cs typeface="SBL BibLit" panose="02000000000000000000" pitchFamily="2" charset="-79"/>
              </a:rPr>
              <a:t>Ex 32:10-12 as </a:t>
            </a:r>
            <a:r>
              <a:rPr lang="fr-FR" sz="2000" dirty="0" err="1">
                <a:latin typeface="SBL BibLit" panose="02000000000000000000" pitchFamily="2" charset="-79"/>
                <a:ea typeface="SBL BibLit" panose="02000000000000000000" pitchFamily="2" charset="-79"/>
                <a:cs typeface="SBL BibLit" panose="02000000000000000000" pitchFamily="2" charset="-79"/>
              </a:rPr>
              <a:t>example</a:t>
            </a:r>
            <a:endParaRPr lang="fr-FR" sz="2000" dirty="0">
              <a:latin typeface="SBL BibLit" panose="02000000000000000000" pitchFamily="2" charset="-79"/>
              <a:ea typeface="SBL BibLit" panose="02000000000000000000" pitchFamily="2" charset="-79"/>
              <a:cs typeface="SBL BibLit" panose="02000000000000000000" pitchFamily="2" charset="-79"/>
            </a:endParaRPr>
          </a:p>
        </p:txBody>
      </p:sp>
      <p:sp>
        <p:nvSpPr>
          <p:cNvPr id="7" name="Tekstvak 6">
            <a:extLst>
              <a:ext uri="{FF2B5EF4-FFF2-40B4-BE49-F238E27FC236}">
                <a16:creationId xmlns:a16="http://schemas.microsoft.com/office/drawing/2014/main" id="{B2246A18-5566-BA93-1EA8-DF3F9F1A1A7F}"/>
              </a:ext>
            </a:extLst>
          </p:cNvPr>
          <p:cNvSpPr txBox="1"/>
          <p:nvPr/>
        </p:nvSpPr>
        <p:spPr>
          <a:xfrm>
            <a:off x="9053613" y="2970308"/>
            <a:ext cx="3775941" cy="307482"/>
          </a:xfrm>
          <a:prstGeom prst="rect">
            <a:avLst/>
          </a:prstGeom>
          <a:solidFill>
            <a:schemeClr val="bg1"/>
          </a:solidFill>
        </p:spPr>
        <p:txBody>
          <a:bodyPr wrap="square" rtlCol="0">
            <a:spAutoFit/>
          </a:bodyPr>
          <a:lstStyle/>
          <a:p>
            <a:pPr algn="ctr"/>
            <a:r>
              <a:rPr lang="nl-BE" sz="1400" i="1" dirty="0">
                <a:solidFill>
                  <a:srgbClr val="000000"/>
                </a:solidFill>
                <a:latin typeface="Times New Roman" panose="02020603050405020304" pitchFamily="18" charset="0"/>
                <a:cs typeface="Times New Roman" panose="02020603050405020304" pitchFamily="18" charset="0"/>
              </a:rPr>
              <a:t>Bernini, Anima dannata, 1619</a:t>
            </a:r>
            <a:endParaRPr lang="nl-BE" sz="1400" b="0" i="1" u="none" strike="noStrike" dirty="0">
              <a:solidFill>
                <a:srgbClr val="000000"/>
              </a:solidFill>
              <a:effectLst/>
              <a:latin typeface="Times New Roman" panose="02020603050405020304" pitchFamily="18" charset="0"/>
              <a:cs typeface="Times New Roman" panose="02020603050405020304" pitchFamily="18" charset="0"/>
            </a:endParaRPr>
          </a:p>
        </p:txBody>
      </p:sp>
      <p:pic>
        <p:nvPicPr>
          <p:cNvPr id="6" name="Afbeelding 5">
            <a:extLst>
              <a:ext uri="{FF2B5EF4-FFF2-40B4-BE49-F238E27FC236}">
                <a16:creationId xmlns:a16="http://schemas.microsoft.com/office/drawing/2014/main" id="{66DC7E1C-A507-317F-4025-F7EEF473AC46}"/>
              </a:ext>
            </a:extLst>
          </p:cNvPr>
          <p:cNvPicPr>
            <a:picLocks noChangeAspect="1"/>
          </p:cNvPicPr>
          <p:nvPr/>
        </p:nvPicPr>
        <p:blipFill rotWithShape="1">
          <a:blip r:embed="rId3"/>
          <a:srcRect l="15356" r="4559" b="39287"/>
          <a:stretch/>
        </p:blipFill>
        <p:spPr>
          <a:xfrm>
            <a:off x="6235008" y="3277791"/>
            <a:ext cx="6040117" cy="2376976"/>
          </a:xfrm>
          <a:prstGeom prst="rect">
            <a:avLst/>
          </a:prstGeom>
        </p:spPr>
      </p:pic>
      <p:sp>
        <p:nvSpPr>
          <p:cNvPr id="8" name="Tekstvak 7">
            <a:extLst>
              <a:ext uri="{FF2B5EF4-FFF2-40B4-BE49-F238E27FC236}">
                <a16:creationId xmlns:a16="http://schemas.microsoft.com/office/drawing/2014/main" id="{16E32FD3-F05B-1BCA-24E8-D6CA73189781}"/>
              </a:ext>
            </a:extLst>
          </p:cNvPr>
          <p:cNvSpPr txBox="1"/>
          <p:nvPr/>
        </p:nvSpPr>
        <p:spPr>
          <a:xfrm>
            <a:off x="324239" y="3450002"/>
            <a:ext cx="5977269" cy="2585323"/>
          </a:xfrm>
          <a:prstGeom prst="rect">
            <a:avLst/>
          </a:prstGeom>
          <a:noFill/>
        </p:spPr>
        <p:txBody>
          <a:bodyPr wrap="square" rtlCol="0">
            <a:spAutoFit/>
          </a:bodyPr>
          <a:lstStyle/>
          <a:p>
            <a:pPr marL="285750" indent="-285750">
              <a:buFont typeface="Wingdings" pitchFamily="2" charset="2"/>
              <a:buChar char="v"/>
            </a:pPr>
            <a:r>
              <a:rPr lang="en-US" sz="1800" i="1" dirty="0" err="1">
                <a:solidFill>
                  <a:srgbClr val="000000"/>
                </a:solidFill>
                <a:effectLst/>
                <a:latin typeface="SBL BibLit" panose="02000000000000000000" pitchFamily="2" charset="-79"/>
                <a:ea typeface="Times New Roman" panose="02020603050405020304" pitchFamily="18" charset="0"/>
              </a:rPr>
              <a:t>variatio</a:t>
            </a:r>
            <a:r>
              <a:rPr lang="en-US" sz="1800" i="1" dirty="0">
                <a:solidFill>
                  <a:srgbClr val="000000"/>
                </a:solidFill>
                <a:effectLst/>
                <a:latin typeface="SBL BibLit" panose="02000000000000000000" pitchFamily="2" charset="-79"/>
                <a:ea typeface="Times New Roman" panose="02020603050405020304" pitchFamily="18" charset="0"/>
              </a:rPr>
              <a:t> </a:t>
            </a:r>
            <a:r>
              <a:rPr lang="en-US" sz="1800" dirty="0">
                <a:solidFill>
                  <a:srgbClr val="000000"/>
                </a:solidFill>
                <a:effectLst/>
                <a:latin typeface="SBL BibLit" panose="02000000000000000000" pitchFamily="2" charset="-79"/>
                <a:ea typeface="Times New Roman" panose="02020603050405020304" pitchFamily="18" charset="0"/>
              </a:rPr>
              <a:t>on the theme of anger : </a:t>
            </a:r>
            <a:r>
              <a:rPr lang="nl-NL" sz="1800" dirty="0" err="1">
                <a:solidFill>
                  <a:srgbClr val="000000"/>
                </a:solidFill>
                <a:effectLst/>
                <a:latin typeface="SBL BibLit" panose="02000000000000000000" pitchFamily="2" charset="-79"/>
                <a:ea typeface="Times New Roman" panose="02020603050405020304" pitchFamily="18" charset="0"/>
              </a:rPr>
              <a:t>θυμωθει</a:t>
            </a:r>
            <a:r>
              <a:rPr lang="en-US" sz="1800" dirty="0">
                <a:solidFill>
                  <a:srgbClr val="000000"/>
                </a:solidFill>
                <a:effectLst/>
                <a:latin typeface="SBL BibLit" panose="02000000000000000000" pitchFamily="2" charset="-79"/>
                <a:ea typeface="Times New Roman" panose="02020603050405020304" pitchFamily="18" charset="0"/>
              </a:rPr>
              <a:t>̀</a:t>
            </a:r>
            <a:r>
              <a:rPr lang="nl-NL" sz="1800" dirty="0" err="1">
                <a:solidFill>
                  <a:srgbClr val="000000"/>
                </a:solidFill>
                <a:effectLst/>
                <a:latin typeface="SBL BibLit" panose="02000000000000000000" pitchFamily="2" charset="-79"/>
                <a:ea typeface="Times New Roman" panose="02020603050405020304" pitchFamily="18" charset="0"/>
              </a:rPr>
              <a:t>ς</a:t>
            </a:r>
            <a:r>
              <a:rPr lang="nl-NL" sz="1800" dirty="0">
                <a:solidFill>
                  <a:srgbClr val="000000"/>
                </a:solidFill>
                <a:effectLst/>
                <a:latin typeface="SBL BibLit" panose="02000000000000000000" pitchFamily="2" charset="-79"/>
                <a:ea typeface="Times New Roman" panose="02020603050405020304" pitchFamily="18" charset="0"/>
              </a:rPr>
              <a:t> </a:t>
            </a:r>
            <a:r>
              <a:rPr lang="nl-NL" sz="1800" dirty="0" err="1">
                <a:solidFill>
                  <a:srgbClr val="000000"/>
                </a:solidFill>
                <a:effectLst/>
                <a:latin typeface="SBL BibLit" panose="02000000000000000000" pitchFamily="2" charset="-79"/>
                <a:ea typeface="Times New Roman" panose="02020603050405020304" pitchFamily="18" charset="0"/>
              </a:rPr>
              <a:t>ο</a:t>
            </a:r>
            <a:r>
              <a:rPr lang="en-US" sz="1800" dirty="0">
                <a:solidFill>
                  <a:srgbClr val="000000"/>
                </a:solidFill>
                <a:effectLst/>
                <a:latin typeface="SBL BibLit" panose="02000000000000000000" pitchFamily="2" charset="-79"/>
                <a:ea typeface="Times New Roman" panose="02020603050405020304" pitchFamily="18" charset="0"/>
              </a:rPr>
              <a:t>̓</a:t>
            </a:r>
            <a:r>
              <a:rPr lang="nl-NL" sz="1800" dirty="0" err="1">
                <a:solidFill>
                  <a:srgbClr val="000000"/>
                </a:solidFill>
                <a:effectLst/>
                <a:latin typeface="SBL BibLit" panose="02000000000000000000" pitchFamily="2" charset="-79"/>
                <a:ea typeface="Times New Roman" panose="02020603050405020304" pitchFamily="18" charset="0"/>
              </a:rPr>
              <a:t>ργη</a:t>
            </a:r>
            <a:r>
              <a:rPr lang="en-US" sz="1800" dirty="0">
                <a:solidFill>
                  <a:srgbClr val="000000"/>
                </a:solidFill>
                <a:effectLst/>
                <a:latin typeface="SBL BibLit" panose="02000000000000000000" pitchFamily="2" charset="-79"/>
                <a:ea typeface="Times New Roman" panose="02020603050405020304" pitchFamily="18" charset="0"/>
              </a:rPr>
              <a:t>͂</a:t>
            </a:r>
            <a:r>
              <a:rPr lang="en-US" sz="1800" dirty="0" err="1">
                <a:solidFill>
                  <a:srgbClr val="000000"/>
                </a:solidFill>
                <a:effectLst/>
                <a:latin typeface="SBL BibLit" panose="02000000000000000000" pitchFamily="2" charset="-79"/>
                <a:ea typeface="Times New Roman" panose="02020603050405020304" pitchFamily="18" charset="0"/>
              </a:rPr>
              <a:t>ͅ</a:t>
            </a:r>
            <a:r>
              <a:rPr lang="en-US" sz="1800" dirty="0">
                <a:solidFill>
                  <a:srgbClr val="000000"/>
                </a:solidFill>
                <a:effectLst/>
                <a:latin typeface="SBL BibLit" panose="02000000000000000000" pitchFamily="2" charset="-79"/>
                <a:ea typeface="Times New Roman" panose="02020603050405020304" pitchFamily="18" charset="0"/>
              </a:rPr>
              <a:t> (v. 10); </a:t>
            </a:r>
            <a:r>
              <a:rPr lang="nl-NL" sz="1800" dirty="0" err="1">
                <a:solidFill>
                  <a:srgbClr val="000000"/>
                </a:solidFill>
                <a:effectLst/>
                <a:latin typeface="SBL BibLit" panose="02000000000000000000" pitchFamily="2" charset="-79"/>
                <a:ea typeface="Times New Roman" panose="02020603050405020304" pitchFamily="18" charset="0"/>
              </a:rPr>
              <a:t>θυμοι</a:t>
            </a:r>
            <a:r>
              <a:rPr lang="en-US" sz="1800" dirty="0">
                <a:solidFill>
                  <a:srgbClr val="000000"/>
                </a:solidFill>
                <a:effectLst/>
                <a:latin typeface="SBL BibLit" panose="02000000000000000000" pitchFamily="2" charset="-79"/>
                <a:ea typeface="Times New Roman" panose="02020603050405020304" pitchFamily="18" charset="0"/>
              </a:rPr>
              <a:t>͂ </a:t>
            </a:r>
            <a:r>
              <a:rPr lang="nl-NL" sz="1800" dirty="0" err="1">
                <a:solidFill>
                  <a:srgbClr val="000000"/>
                </a:solidFill>
                <a:effectLst/>
                <a:latin typeface="SBL BibLit" panose="02000000000000000000" pitchFamily="2" charset="-79"/>
                <a:ea typeface="Times New Roman" panose="02020603050405020304" pitchFamily="18" charset="0"/>
              </a:rPr>
              <a:t>ο</a:t>
            </a:r>
            <a:r>
              <a:rPr lang="en-US" sz="1800" dirty="0">
                <a:solidFill>
                  <a:srgbClr val="000000"/>
                </a:solidFill>
                <a:effectLst/>
                <a:latin typeface="SBL BibLit" panose="02000000000000000000" pitchFamily="2" charset="-79"/>
                <a:ea typeface="Times New Roman" panose="02020603050405020304" pitchFamily="18" charset="0"/>
              </a:rPr>
              <a:t>̓</a:t>
            </a:r>
            <a:r>
              <a:rPr lang="nl-NL" sz="1800" dirty="0" err="1">
                <a:solidFill>
                  <a:srgbClr val="000000"/>
                </a:solidFill>
                <a:effectLst/>
                <a:latin typeface="SBL BibLit" panose="02000000000000000000" pitchFamily="2" charset="-79"/>
                <a:ea typeface="Times New Roman" panose="02020603050405020304" pitchFamily="18" charset="0"/>
              </a:rPr>
              <a:t>ργη</a:t>
            </a:r>
            <a:r>
              <a:rPr lang="en-US" sz="1800" dirty="0">
                <a:solidFill>
                  <a:srgbClr val="000000"/>
                </a:solidFill>
                <a:effectLst/>
                <a:latin typeface="SBL BibLit" panose="02000000000000000000" pitchFamily="2" charset="-79"/>
                <a:ea typeface="Times New Roman" panose="02020603050405020304" pitchFamily="18" charset="0"/>
              </a:rPr>
              <a:t>͂</a:t>
            </a:r>
            <a:r>
              <a:rPr lang="en-US" sz="1800" dirty="0" err="1">
                <a:solidFill>
                  <a:srgbClr val="000000"/>
                </a:solidFill>
                <a:effectLst/>
                <a:latin typeface="SBL BibLit" panose="02000000000000000000" pitchFamily="2" charset="-79"/>
                <a:ea typeface="Times New Roman" panose="02020603050405020304" pitchFamily="18" charset="0"/>
              </a:rPr>
              <a:t>ͅ</a:t>
            </a:r>
            <a:r>
              <a:rPr lang="en-US" sz="1800" dirty="0">
                <a:solidFill>
                  <a:srgbClr val="000000"/>
                </a:solidFill>
                <a:effectLst/>
                <a:latin typeface="SBL BibLit" panose="02000000000000000000" pitchFamily="2" charset="-79"/>
                <a:ea typeface="Times New Roman" panose="02020603050405020304" pitchFamily="18" charset="0"/>
              </a:rPr>
              <a:t> (v. 11); </a:t>
            </a:r>
            <a:r>
              <a:rPr lang="nl-NL" sz="1800" dirty="0" err="1">
                <a:solidFill>
                  <a:srgbClr val="000000"/>
                </a:solidFill>
                <a:effectLst/>
                <a:latin typeface="SBL BibLit" panose="02000000000000000000" pitchFamily="2" charset="-79"/>
                <a:ea typeface="Times New Roman" panose="02020603050405020304" pitchFamily="18" charset="0"/>
              </a:rPr>
              <a:t>τη</a:t>
            </a:r>
            <a:r>
              <a:rPr lang="en-US" sz="1800" dirty="0">
                <a:solidFill>
                  <a:srgbClr val="000000"/>
                </a:solidFill>
                <a:effectLst/>
                <a:latin typeface="SBL BibLit" panose="02000000000000000000" pitchFamily="2" charset="-79"/>
                <a:ea typeface="Times New Roman" panose="02020603050405020304" pitchFamily="18" charset="0"/>
              </a:rPr>
              <a:t>͂</a:t>
            </a:r>
            <a:r>
              <a:rPr lang="nl-NL" sz="1800" dirty="0" err="1">
                <a:solidFill>
                  <a:srgbClr val="000000"/>
                </a:solidFill>
                <a:effectLst/>
                <a:latin typeface="SBL BibLit" panose="02000000000000000000" pitchFamily="2" charset="-79"/>
                <a:ea typeface="Times New Roman" panose="02020603050405020304" pitchFamily="18" charset="0"/>
              </a:rPr>
              <a:t>ς</a:t>
            </a:r>
            <a:r>
              <a:rPr lang="nl-NL" sz="1800" dirty="0">
                <a:solidFill>
                  <a:srgbClr val="000000"/>
                </a:solidFill>
                <a:effectLst/>
                <a:latin typeface="SBL BibLit" panose="02000000000000000000" pitchFamily="2" charset="-79"/>
                <a:ea typeface="Times New Roman" panose="02020603050405020304" pitchFamily="18" charset="0"/>
              </a:rPr>
              <a:t> </a:t>
            </a:r>
            <a:r>
              <a:rPr lang="nl-NL" sz="1800" dirty="0" err="1">
                <a:solidFill>
                  <a:srgbClr val="000000"/>
                </a:solidFill>
                <a:effectLst/>
                <a:latin typeface="SBL BibLit" panose="02000000000000000000" pitchFamily="2" charset="-79"/>
                <a:ea typeface="Times New Roman" panose="02020603050405020304" pitchFamily="18" charset="0"/>
              </a:rPr>
              <a:t>ο</a:t>
            </a:r>
            <a:r>
              <a:rPr lang="en-US" sz="1800" dirty="0">
                <a:solidFill>
                  <a:srgbClr val="000000"/>
                </a:solidFill>
                <a:effectLst/>
                <a:latin typeface="SBL BibLit" panose="02000000000000000000" pitchFamily="2" charset="-79"/>
                <a:ea typeface="Times New Roman" panose="02020603050405020304" pitchFamily="18" charset="0"/>
              </a:rPr>
              <a:t>̓</a:t>
            </a:r>
            <a:r>
              <a:rPr lang="nl-NL" sz="1800" dirty="0" err="1">
                <a:solidFill>
                  <a:srgbClr val="000000"/>
                </a:solidFill>
                <a:effectLst/>
                <a:latin typeface="SBL BibLit" panose="02000000000000000000" pitchFamily="2" charset="-79"/>
                <a:ea typeface="Times New Roman" panose="02020603050405020304" pitchFamily="18" charset="0"/>
              </a:rPr>
              <a:t>ργη</a:t>
            </a:r>
            <a:r>
              <a:rPr lang="en-US" sz="1800" dirty="0">
                <a:solidFill>
                  <a:srgbClr val="000000"/>
                </a:solidFill>
                <a:effectLst/>
                <a:latin typeface="SBL BibLit" panose="02000000000000000000" pitchFamily="2" charset="-79"/>
                <a:ea typeface="Times New Roman" panose="02020603050405020304" pitchFamily="18" charset="0"/>
              </a:rPr>
              <a:t>͂</a:t>
            </a:r>
            <a:r>
              <a:rPr lang="nl-NL" sz="1800" dirty="0" err="1">
                <a:solidFill>
                  <a:srgbClr val="000000"/>
                </a:solidFill>
                <a:effectLst/>
                <a:latin typeface="SBL BibLit" panose="02000000000000000000" pitchFamily="2" charset="-79"/>
                <a:ea typeface="Times New Roman" panose="02020603050405020304" pitchFamily="18" charset="0"/>
              </a:rPr>
              <a:t>ς</a:t>
            </a:r>
            <a:r>
              <a:rPr lang="nl-NL" sz="1800" dirty="0">
                <a:solidFill>
                  <a:srgbClr val="000000"/>
                </a:solidFill>
                <a:effectLst/>
                <a:latin typeface="SBL BibLit" panose="02000000000000000000" pitchFamily="2" charset="-79"/>
                <a:ea typeface="Times New Roman" panose="02020603050405020304" pitchFamily="18" charset="0"/>
              </a:rPr>
              <a:t> </a:t>
            </a:r>
            <a:r>
              <a:rPr lang="nl-NL" sz="1800" dirty="0" err="1">
                <a:solidFill>
                  <a:srgbClr val="000000"/>
                </a:solidFill>
                <a:effectLst/>
                <a:latin typeface="SBL BibLit" panose="02000000000000000000" pitchFamily="2" charset="-79"/>
                <a:ea typeface="Times New Roman" panose="02020603050405020304" pitchFamily="18" charset="0"/>
              </a:rPr>
              <a:t>του</a:t>
            </a:r>
            <a:r>
              <a:rPr lang="en-US" sz="1800" dirty="0">
                <a:solidFill>
                  <a:srgbClr val="000000"/>
                </a:solidFill>
                <a:effectLst/>
                <a:latin typeface="SBL BibLit" panose="02000000000000000000" pitchFamily="2" charset="-79"/>
                <a:ea typeface="Times New Roman" panose="02020603050405020304" pitchFamily="18" charset="0"/>
              </a:rPr>
              <a:t>͂ </a:t>
            </a:r>
            <a:r>
              <a:rPr lang="nl-NL" sz="1800" dirty="0" err="1">
                <a:solidFill>
                  <a:srgbClr val="000000"/>
                </a:solidFill>
                <a:effectLst/>
                <a:latin typeface="SBL BibLit" panose="02000000000000000000" pitchFamily="2" charset="-79"/>
                <a:ea typeface="Times New Roman" panose="02020603050405020304" pitchFamily="18" charset="0"/>
              </a:rPr>
              <a:t>θυμου</a:t>
            </a:r>
            <a:r>
              <a:rPr lang="en-US" sz="1800" dirty="0">
                <a:solidFill>
                  <a:srgbClr val="000000"/>
                </a:solidFill>
                <a:effectLst/>
                <a:latin typeface="SBL BibLit" panose="02000000000000000000" pitchFamily="2" charset="-79"/>
                <a:ea typeface="Times New Roman" panose="02020603050405020304" pitchFamily="18" charset="0"/>
              </a:rPr>
              <a:t>͂ </a:t>
            </a:r>
            <a:r>
              <a:rPr lang="nl-NL" sz="1800" dirty="0" err="1">
                <a:solidFill>
                  <a:srgbClr val="000000"/>
                </a:solidFill>
                <a:effectLst/>
                <a:latin typeface="SBL BibLit" panose="02000000000000000000" pitchFamily="2" charset="-79"/>
                <a:ea typeface="Times New Roman" panose="02020603050405020304" pitchFamily="18" charset="0"/>
              </a:rPr>
              <a:t>σου</a:t>
            </a:r>
            <a:r>
              <a:rPr lang="en-US" sz="1800" dirty="0">
                <a:solidFill>
                  <a:srgbClr val="000000"/>
                </a:solidFill>
                <a:effectLst/>
                <a:latin typeface="SBL BibLit" panose="02000000000000000000" pitchFamily="2" charset="-79"/>
                <a:ea typeface="Times New Roman" panose="02020603050405020304" pitchFamily="18" charset="0"/>
              </a:rPr>
              <a:t> (v. 12)</a:t>
            </a:r>
            <a:r>
              <a:rPr lang="nl-BE" dirty="0">
                <a:effectLst/>
              </a:rPr>
              <a:t> </a:t>
            </a:r>
          </a:p>
          <a:p>
            <a:pPr marL="285750" indent="-285750">
              <a:buFont typeface="Wingdings" pitchFamily="2" charset="2"/>
              <a:buChar char="v"/>
            </a:pPr>
            <a:r>
              <a:rPr lang="nl-BE" dirty="0">
                <a:latin typeface="SBL BibLit" panose="02000000000000000000" pitchFamily="2" charset="-79"/>
                <a:ea typeface="SBL BibLit" panose="02000000000000000000" pitchFamily="2" charset="-79"/>
                <a:cs typeface="SBL BibLit" panose="02000000000000000000" pitchFamily="2" charset="-79"/>
              </a:rPr>
              <a:t>Use of dative: anger as “instrument” ( = Greek tragedies “angry in/with thumos”); dative to stress the verbal idea (extreme anger)</a:t>
            </a:r>
          </a:p>
          <a:p>
            <a:pPr marL="285750" indent="-285750">
              <a:buFont typeface="Wingdings" pitchFamily="2" charset="2"/>
              <a:buChar char="v"/>
            </a:pPr>
            <a:r>
              <a:rPr lang="nl-BE" dirty="0">
                <a:latin typeface="SBL BibLit" panose="02000000000000000000" pitchFamily="2" charset="-79"/>
                <a:ea typeface="SBL BibLit" panose="02000000000000000000" pitchFamily="2" charset="-79"/>
                <a:cs typeface="SBL BibLit" panose="02000000000000000000" pitchFamily="2" charset="-79"/>
              </a:rPr>
              <a:t>V. 12: </a:t>
            </a:r>
            <a:r>
              <a:rPr lang="en-US" sz="1800" dirty="0">
                <a:solidFill>
                  <a:srgbClr val="000000"/>
                </a:solidFill>
                <a:effectLst/>
                <a:latin typeface="SBL BibLit" panose="02000000000000000000" pitchFamily="2" charset="-79"/>
                <a:ea typeface="Times New Roman" panose="02020603050405020304" pitchFamily="18" charset="0"/>
              </a:rPr>
              <a:t>“</a:t>
            </a:r>
            <a:r>
              <a:rPr lang="en-US" sz="1800" i="1" dirty="0">
                <a:solidFill>
                  <a:srgbClr val="000000"/>
                </a:solidFill>
                <a:effectLst/>
                <a:latin typeface="SBL BibLit" panose="02000000000000000000" pitchFamily="2" charset="-79"/>
                <a:ea typeface="Times New Roman" panose="02020603050405020304" pitchFamily="18" charset="0"/>
              </a:rPr>
              <a:t>stop</a:t>
            </a:r>
            <a:r>
              <a:rPr lang="en-US" sz="1800" dirty="0">
                <a:solidFill>
                  <a:srgbClr val="000000"/>
                </a:solidFill>
                <a:effectLst/>
                <a:latin typeface="SBL BibLit" panose="02000000000000000000" pitchFamily="2" charset="-79"/>
                <a:ea typeface="Times New Roman" panose="02020603050405020304" pitchFamily="18" charset="0"/>
              </a:rPr>
              <a:t> the anger of your rage” (</a:t>
            </a:r>
            <a:r>
              <a:rPr lang="en-US" sz="1800" cap="small" dirty="0">
                <a:solidFill>
                  <a:srgbClr val="000000"/>
                </a:solidFill>
                <a:effectLst/>
                <a:latin typeface="SBL BibLit" panose="02000000000000000000" pitchFamily="2" charset="-79"/>
                <a:ea typeface="Times New Roman" panose="02020603050405020304" pitchFamily="18" charset="0"/>
              </a:rPr>
              <a:t>nets</a:t>
            </a:r>
            <a:r>
              <a:rPr lang="en-US" sz="1800" dirty="0">
                <a:solidFill>
                  <a:srgbClr val="000000"/>
                </a:solidFill>
                <a:effectLst/>
                <a:latin typeface="SBL BibLit" panose="02000000000000000000" pitchFamily="2" charset="-79"/>
                <a:ea typeface="Times New Roman" panose="02020603050405020304" pitchFamily="18" charset="0"/>
              </a:rPr>
              <a:t>, </a:t>
            </a:r>
            <a:r>
              <a:rPr lang="nl-NL" sz="1800" dirty="0">
                <a:solidFill>
                  <a:srgbClr val="000000"/>
                </a:solidFill>
                <a:effectLst/>
                <a:latin typeface="SBL BibLit" panose="02000000000000000000" pitchFamily="2" charset="-79"/>
                <a:ea typeface="Times New Roman" panose="02020603050405020304" pitchFamily="18" charset="0"/>
              </a:rPr>
              <a:t>πα</a:t>
            </a:r>
            <a:r>
              <a:rPr lang="nl-NL" sz="1800" dirty="0" err="1">
                <a:solidFill>
                  <a:srgbClr val="000000"/>
                </a:solidFill>
                <a:effectLst/>
                <a:latin typeface="SBL BibLit" panose="02000000000000000000" pitchFamily="2" charset="-79"/>
                <a:ea typeface="Times New Roman" panose="02020603050405020304" pitchFamily="18" charset="0"/>
              </a:rPr>
              <a:t>υ</a:t>
            </a:r>
            <a:r>
              <a:rPr lang="en-US" sz="1800" dirty="0">
                <a:solidFill>
                  <a:srgbClr val="000000"/>
                </a:solidFill>
                <a:effectLst/>
                <a:latin typeface="SBL BibLit" panose="02000000000000000000" pitchFamily="2" charset="-79"/>
                <a:ea typeface="Times New Roman" panose="02020603050405020304" pitchFamily="18" charset="0"/>
              </a:rPr>
              <a:t>͂</a:t>
            </a:r>
            <a:r>
              <a:rPr lang="nl-NL" sz="1800" dirty="0" err="1">
                <a:solidFill>
                  <a:srgbClr val="000000"/>
                </a:solidFill>
                <a:effectLst/>
                <a:latin typeface="SBL BibLit" panose="02000000000000000000" pitchFamily="2" charset="-79"/>
                <a:ea typeface="Times New Roman" panose="02020603050405020304" pitchFamily="18" charset="0"/>
              </a:rPr>
              <a:t>σ</a:t>
            </a:r>
            <a:r>
              <a:rPr lang="nl-NL" sz="1800" dirty="0">
                <a:solidFill>
                  <a:srgbClr val="000000"/>
                </a:solidFill>
                <a:effectLst/>
                <a:latin typeface="SBL BibLit" panose="02000000000000000000" pitchFamily="2" charset="-79"/>
                <a:ea typeface="Times New Roman" panose="02020603050405020304" pitchFamily="18" charset="0"/>
              </a:rPr>
              <a:t>α</a:t>
            </a:r>
            <a:r>
              <a:rPr lang="nl-NL" sz="1800" dirty="0" err="1">
                <a:solidFill>
                  <a:srgbClr val="000000"/>
                </a:solidFill>
                <a:effectLst/>
                <a:latin typeface="SBL BibLit" panose="02000000000000000000" pitchFamily="2" charset="-79"/>
                <a:ea typeface="Times New Roman" panose="02020603050405020304" pitchFamily="18" charset="0"/>
              </a:rPr>
              <a:t>ι</a:t>
            </a:r>
            <a:r>
              <a:rPr lang="nl-NL" sz="1800" dirty="0">
                <a:solidFill>
                  <a:srgbClr val="000000"/>
                </a:solidFill>
                <a:effectLst/>
                <a:latin typeface="SBL BibLit" panose="02000000000000000000" pitchFamily="2" charset="-79"/>
                <a:ea typeface="Times New Roman" panose="02020603050405020304" pitchFamily="18" charset="0"/>
              </a:rPr>
              <a:t> </a:t>
            </a:r>
            <a:r>
              <a:rPr lang="nl-NL" sz="1800" dirty="0" err="1">
                <a:solidFill>
                  <a:srgbClr val="000000"/>
                </a:solidFill>
                <a:effectLst/>
                <a:latin typeface="SBL BibLit" panose="02000000000000000000" pitchFamily="2" charset="-79"/>
                <a:ea typeface="Times New Roman" panose="02020603050405020304" pitchFamily="18" charset="0"/>
              </a:rPr>
              <a:t>τη</a:t>
            </a:r>
            <a:r>
              <a:rPr lang="en-US" sz="1800" dirty="0">
                <a:solidFill>
                  <a:srgbClr val="000000"/>
                </a:solidFill>
                <a:effectLst/>
                <a:latin typeface="SBL BibLit" panose="02000000000000000000" pitchFamily="2" charset="-79"/>
                <a:ea typeface="Times New Roman" panose="02020603050405020304" pitchFamily="18" charset="0"/>
              </a:rPr>
              <a:t>͂</a:t>
            </a:r>
            <a:r>
              <a:rPr lang="nl-NL" sz="1800" dirty="0" err="1">
                <a:solidFill>
                  <a:srgbClr val="000000"/>
                </a:solidFill>
                <a:effectLst/>
                <a:latin typeface="SBL BibLit" panose="02000000000000000000" pitchFamily="2" charset="-79"/>
                <a:ea typeface="Times New Roman" panose="02020603050405020304" pitchFamily="18" charset="0"/>
              </a:rPr>
              <a:t>ς</a:t>
            </a:r>
            <a:r>
              <a:rPr lang="nl-NL" sz="1800" dirty="0">
                <a:solidFill>
                  <a:srgbClr val="000000"/>
                </a:solidFill>
                <a:effectLst/>
                <a:latin typeface="SBL BibLit" panose="02000000000000000000" pitchFamily="2" charset="-79"/>
                <a:ea typeface="Times New Roman" panose="02020603050405020304" pitchFamily="18" charset="0"/>
              </a:rPr>
              <a:t> </a:t>
            </a:r>
            <a:r>
              <a:rPr lang="nl-NL" sz="1800" dirty="0" err="1">
                <a:solidFill>
                  <a:srgbClr val="000000"/>
                </a:solidFill>
                <a:effectLst/>
                <a:latin typeface="SBL BibLit" panose="02000000000000000000" pitchFamily="2" charset="-79"/>
                <a:ea typeface="Times New Roman" panose="02020603050405020304" pitchFamily="18" charset="0"/>
              </a:rPr>
              <a:t>ο</a:t>
            </a:r>
            <a:r>
              <a:rPr lang="en-US" sz="1800" dirty="0">
                <a:solidFill>
                  <a:srgbClr val="000000"/>
                </a:solidFill>
                <a:effectLst/>
                <a:latin typeface="SBL BibLit" panose="02000000000000000000" pitchFamily="2" charset="-79"/>
                <a:ea typeface="Times New Roman" panose="02020603050405020304" pitchFamily="18" charset="0"/>
              </a:rPr>
              <a:t>̓</a:t>
            </a:r>
            <a:r>
              <a:rPr lang="nl-NL" sz="1800" dirty="0" err="1">
                <a:solidFill>
                  <a:srgbClr val="000000"/>
                </a:solidFill>
                <a:effectLst/>
                <a:latin typeface="SBL BibLit" panose="02000000000000000000" pitchFamily="2" charset="-79"/>
                <a:ea typeface="Times New Roman" panose="02020603050405020304" pitchFamily="18" charset="0"/>
              </a:rPr>
              <a:t>ργη</a:t>
            </a:r>
            <a:r>
              <a:rPr lang="en-US" sz="1800" dirty="0">
                <a:solidFill>
                  <a:srgbClr val="000000"/>
                </a:solidFill>
                <a:effectLst/>
                <a:latin typeface="SBL BibLit" panose="02000000000000000000" pitchFamily="2" charset="-79"/>
                <a:ea typeface="Times New Roman" panose="02020603050405020304" pitchFamily="18" charset="0"/>
              </a:rPr>
              <a:t>͂</a:t>
            </a:r>
            <a:r>
              <a:rPr lang="nl-NL" sz="1800" dirty="0" err="1">
                <a:solidFill>
                  <a:srgbClr val="000000"/>
                </a:solidFill>
                <a:effectLst/>
                <a:latin typeface="SBL BibLit" panose="02000000000000000000" pitchFamily="2" charset="-79"/>
                <a:ea typeface="Times New Roman" panose="02020603050405020304" pitchFamily="18" charset="0"/>
              </a:rPr>
              <a:t>ς</a:t>
            </a:r>
            <a:r>
              <a:rPr lang="nl-NL" sz="1800" dirty="0">
                <a:solidFill>
                  <a:srgbClr val="000000"/>
                </a:solidFill>
                <a:effectLst/>
                <a:latin typeface="SBL BibLit" panose="02000000000000000000" pitchFamily="2" charset="-79"/>
                <a:ea typeface="Times New Roman" panose="02020603050405020304" pitchFamily="18" charset="0"/>
              </a:rPr>
              <a:t> </a:t>
            </a:r>
            <a:r>
              <a:rPr lang="nl-NL" sz="1800" dirty="0" err="1">
                <a:solidFill>
                  <a:srgbClr val="000000"/>
                </a:solidFill>
                <a:effectLst/>
                <a:latin typeface="SBL BibLit" panose="02000000000000000000" pitchFamily="2" charset="-79"/>
                <a:ea typeface="Times New Roman" panose="02020603050405020304" pitchFamily="18" charset="0"/>
              </a:rPr>
              <a:t>του</a:t>
            </a:r>
            <a:r>
              <a:rPr lang="en-US" sz="1800" dirty="0">
                <a:solidFill>
                  <a:srgbClr val="000000"/>
                </a:solidFill>
                <a:effectLst/>
                <a:latin typeface="SBL BibLit" panose="02000000000000000000" pitchFamily="2" charset="-79"/>
                <a:ea typeface="Times New Roman" panose="02020603050405020304" pitchFamily="18" charset="0"/>
              </a:rPr>
              <a:t>͂ </a:t>
            </a:r>
            <a:r>
              <a:rPr lang="nl-NL" sz="1800" dirty="0" err="1">
                <a:solidFill>
                  <a:srgbClr val="000000"/>
                </a:solidFill>
                <a:effectLst/>
                <a:latin typeface="SBL BibLit" panose="02000000000000000000" pitchFamily="2" charset="-79"/>
                <a:ea typeface="Times New Roman" panose="02020603050405020304" pitchFamily="18" charset="0"/>
              </a:rPr>
              <a:t>θυμου</a:t>
            </a:r>
            <a:r>
              <a:rPr lang="en-US" sz="1800" dirty="0">
                <a:solidFill>
                  <a:srgbClr val="000000"/>
                </a:solidFill>
                <a:effectLst/>
                <a:latin typeface="SBL BibLit" panose="02000000000000000000" pitchFamily="2" charset="-79"/>
                <a:ea typeface="Times New Roman" panose="02020603050405020304" pitchFamily="18" charset="0"/>
              </a:rPr>
              <a:t>͂)</a:t>
            </a:r>
            <a:r>
              <a:rPr lang="nl-BE" dirty="0">
                <a:effectLst/>
              </a:rPr>
              <a:t> </a:t>
            </a:r>
            <a:endParaRPr lang="nl-BE" dirty="0">
              <a:effectLst/>
              <a:latin typeface="SBL BibLit" panose="02000000000000000000" pitchFamily="2" charset="-79"/>
              <a:ea typeface="SBL BibLit" panose="02000000000000000000" pitchFamily="2" charset="-79"/>
              <a:cs typeface="SBL BibLit" panose="02000000000000000000" pitchFamily="2" charset="-79"/>
            </a:endParaRPr>
          </a:p>
          <a:p>
            <a:pPr marL="742950" lvl="1" indent="-285750">
              <a:buFont typeface="Arial" panose="020B0604020202020204" pitchFamily="34" charset="0"/>
              <a:buChar char="•"/>
            </a:pPr>
            <a:r>
              <a:rPr lang="en-US" sz="1800" dirty="0">
                <a:solidFill>
                  <a:srgbClr val="000000"/>
                </a:solidFill>
                <a:effectLst/>
                <a:latin typeface="SBL BibLit" panose="02000000000000000000" pitchFamily="2" charset="-79"/>
                <a:ea typeface="Times New Roman" panose="02020603050405020304" pitchFamily="18" charset="0"/>
              </a:rPr>
              <a:t>πα</a:t>
            </a:r>
            <a:r>
              <a:rPr lang="en-US" sz="1800" dirty="0" err="1">
                <a:solidFill>
                  <a:srgbClr val="000000"/>
                </a:solidFill>
                <a:effectLst/>
                <a:latin typeface="SBL BibLit" panose="02000000000000000000" pitchFamily="2" charset="-79"/>
                <a:ea typeface="Times New Roman" panose="02020603050405020304" pitchFamily="18" charset="0"/>
              </a:rPr>
              <a:t>ύω</a:t>
            </a:r>
            <a:r>
              <a:rPr lang="en-US" sz="1800" dirty="0">
                <a:solidFill>
                  <a:srgbClr val="000000"/>
                </a:solidFill>
                <a:effectLst/>
                <a:latin typeface="SBL BibLit" panose="02000000000000000000" pitchFamily="2" charset="-79"/>
                <a:ea typeface="Times New Roman" panose="02020603050405020304" pitchFamily="18" charset="0"/>
              </a:rPr>
              <a:t> </a:t>
            </a:r>
            <a:r>
              <a:rPr lang="en-US" sz="1800" dirty="0" err="1">
                <a:solidFill>
                  <a:srgbClr val="000000"/>
                </a:solidFill>
                <a:effectLst/>
                <a:latin typeface="SBL BibLit" panose="02000000000000000000" pitchFamily="2" charset="-79"/>
                <a:ea typeface="Times New Roman" panose="02020603050405020304" pitchFamily="18" charset="0"/>
              </a:rPr>
              <a:t>suprises</a:t>
            </a:r>
            <a:r>
              <a:rPr lang="en-US" dirty="0">
                <a:solidFill>
                  <a:srgbClr val="000000"/>
                </a:solidFill>
                <a:latin typeface="SBL BibLit" panose="02000000000000000000" pitchFamily="2" charset="-79"/>
                <a:ea typeface="Times New Roman" panose="02020603050405020304" pitchFamily="18" charset="0"/>
              </a:rPr>
              <a:t>: </a:t>
            </a:r>
            <a:r>
              <a:rPr lang="he-IL" sz="1800" dirty="0">
                <a:solidFill>
                  <a:srgbClr val="000000"/>
                </a:solidFill>
                <a:effectLst/>
                <a:ea typeface="Times New Roman" panose="02020603050405020304" pitchFamily="18" charset="0"/>
                <a:cs typeface="SBL BibLit" panose="02000000000000000000" pitchFamily="2" charset="-79"/>
              </a:rPr>
              <a:t>שוב</a:t>
            </a:r>
            <a:r>
              <a:rPr lang="en-US" sz="1800" dirty="0">
                <a:solidFill>
                  <a:srgbClr val="000000"/>
                </a:solidFill>
                <a:effectLst/>
                <a:latin typeface="SBL BibLit" panose="02000000000000000000" pitchFamily="2" charset="-79"/>
                <a:ea typeface="Times New Roman" panose="02020603050405020304" pitchFamily="18" charset="0"/>
              </a:rPr>
              <a:t> usually translated by ἀπ</a:t>
            </a:r>
            <a:r>
              <a:rPr lang="en-US" sz="1800" dirty="0" err="1">
                <a:solidFill>
                  <a:srgbClr val="000000"/>
                </a:solidFill>
                <a:effectLst/>
                <a:latin typeface="SBL BibLit" panose="02000000000000000000" pitchFamily="2" charset="-79"/>
                <a:ea typeface="Times New Roman" panose="02020603050405020304" pitchFamily="18" charset="0"/>
              </a:rPr>
              <a:t>οστρέφω</a:t>
            </a:r>
            <a:endParaRPr lang="en-US" sz="1800" dirty="0">
              <a:solidFill>
                <a:srgbClr val="000000"/>
              </a:solidFill>
              <a:effectLst/>
              <a:latin typeface="SBL BibLit" panose="02000000000000000000" pitchFamily="2" charset="-79"/>
              <a:ea typeface="Times New Roman" panose="02020603050405020304" pitchFamily="18" charset="0"/>
            </a:endParaRPr>
          </a:p>
          <a:p>
            <a:pPr marL="742950" lvl="1" indent="-285750">
              <a:buFont typeface="Arial" panose="020B0604020202020204" pitchFamily="34" charset="0"/>
              <a:buChar char="•"/>
            </a:pPr>
            <a:r>
              <a:rPr lang="en-US" sz="1800" dirty="0">
                <a:solidFill>
                  <a:srgbClr val="000000"/>
                </a:solidFill>
                <a:effectLst/>
                <a:latin typeface="SBL BibLit" panose="02000000000000000000" pitchFamily="2" charset="-79"/>
                <a:ea typeface="Times New Roman" panose="02020603050405020304" pitchFamily="18" charset="0"/>
              </a:rPr>
              <a:t> PGM IX 12–13 (4</a:t>
            </a:r>
            <a:r>
              <a:rPr lang="en-US" sz="1800" baseline="30000" dirty="0">
                <a:solidFill>
                  <a:srgbClr val="000000"/>
                </a:solidFill>
                <a:effectLst/>
                <a:latin typeface="SBL BibLit" panose="02000000000000000000" pitchFamily="2" charset="-79"/>
                <a:ea typeface="Times New Roman" panose="02020603050405020304" pitchFamily="18" charset="0"/>
              </a:rPr>
              <a:t>th</a:t>
            </a:r>
            <a:r>
              <a:rPr lang="en-US" sz="1800" dirty="0">
                <a:solidFill>
                  <a:srgbClr val="000000"/>
                </a:solidFill>
                <a:effectLst/>
                <a:latin typeface="SBL BibLit" panose="02000000000000000000" pitchFamily="2" charset="-79"/>
                <a:ea typeface="Times New Roman" panose="02020603050405020304" pitchFamily="18" charset="0"/>
              </a:rPr>
              <a:t> – 5</a:t>
            </a:r>
            <a:r>
              <a:rPr lang="en-US" sz="1800" baseline="30000" dirty="0">
                <a:solidFill>
                  <a:srgbClr val="000000"/>
                </a:solidFill>
                <a:effectLst/>
                <a:latin typeface="SBL BibLit" panose="02000000000000000000" pitchFamily="2" charset="-79"/>
                <a:ea typeface="Times New Roman" panose="02020603050405020304" pitchFamily="18" charset="0"/>
              </a:rPr>
              <a:t>th</a:t>
            </a:r>
            <a:r>
              <a:rPr lang="en-US" sz="1800" dirty="0">
                <a:solidFill>
                  <a:srgbClr val="000000"/>
                </a:solidFill>
                <a:effectLst/>
                <a:latin typeface="SBL BibLit" panose="02000000000000000000" pitchFamily="2" charset="-79"/>
                <a:ea typeface="Times New Roman" panose="02020603050405020304" pitchFamily="18" charset="0"/>
              </a:rPr>
              <a:t> c. </a:t>
            </a:r>
            <a:r>
              <a:rPr lang="en-US" dirty="0">
                <a:solidFill>
                  <a:srgbClr val="000000"/>
                </a:solidFill>
                <a:latin typeface="SBL BibLit" panose="02000000000000000000" pitchFamily="2" charset="-79"/>
                <a:ea typeface="Times New Roman" panose="02020603050405020304" pitchFamily="18" charset="0"/>
              </a:rPr>
              <a:t>CE)</a:t>
            </a:r>
            <a:endParaRPr lang="nl-BE" dirty="0">
              <a:latin typeface="SBL BibLit" panose="02000000000000000000" pitchFamily="2" charset="-79"/>
              <a:ea typeface="SBL BibLit" panose="02000000000000000000" pitchFamily="2" charset="-79"/>
              <a:cs typeface="SBL BibLit" panose="02000000000000000000" pitchFamily="2" charset="-79"/>
            </a:endParaRPr>
          </a:p>
        </p:txBody>
      </p:sp>
    </p:spTree>
    <p:extLst>
      <p:ext uri="{BB962C8B-B14F-4D97-AF65-F5344CB8AC3E}">
        <p14:creationId xmlns:p14="http://schemas.microsoft.com/office/powerpoint/2010/main" val="2798644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C59A8470-A5FD-0425-AB31-4AD6DC767C7D}"/>
              </a:ext>
            </a:extLst>
          </p:cNvPr>
          <p:cNvSpPr>
            <a:spLocks noGrp="1"/>
          </p:cNvSpPr>
          <p:nvPr>
            <p:ph type="body" sz="quarter" idx="13"/>
          </p:nvPr>
        </p:nvSpPr>
        <p:spPr/>
        <p:txBody>
          <a:bodyPr/>
          <a:lstStyle/>
          <a:p>
            <a:r>
              <a:rPr lang="nl-BE" dirty="0"/>
              <a:t>B. Question of heat</a:t>
            </a:r>
          </a:p>
        </p:txBody>
      </p:sp>
      <p:sp>
        <p:nvSpPr>
          <p:cNvPr id="3" name="Tijdelijke aanduiding voor tekst 2">
            <a:extLst>
              <a:ext uri="{FF2B5EF4-FFF2-40B4-BE49-F238E27FC236}">
                <a16:creationId xmlns:a16="http://schemas.microsoft.com/office/drawing/2014/main" id="{216EEFE2-8B22-687A-F08B-9036ED412BB4}"/>
              </a:ext>
            </a:extLst>
          </p:cNvPr>
          <p:cNvSpPr>
            <a:spLocks noGrp="1"/>
          </p:cNvSpPr>
          <p:nvPr>
            <p:ph type="body" sz="quarter" idx="10"/>
          </p:nvPr>
        </p:nvSpPr>
        <p:spPr/>
        <p:txBody>
          <a:bodyPr/>
          <a:lstStyle/>
          <a:p>
            <a:pPr marL="0" indent="0" algn="l" defTabSz="914400" rtl="0" eaLnBrk="1" latinLnBrk="0" hangingPunct="1">
              <a:lnSpc>
                <a:spcPct val="90000"/>
              </a:lnSpc>
              <a:spcBef>
                <a:spcPts val="1000"/>
              </a:spcBef>
              <a:buFont typeface="Arial"/>
              <a:buNone/>
            </a:pPr>
            <a:endParaRPr lang="nl-BE"/>
          </a:p>
        </p:txBody>
      </p:sp>
      <p:sp>
        <p:nvSpPr>
          <p:cNvPr id="4" name="Tijdelijke aanduiding voor tekst 3">
            <a:extLst>
              <a:ext uri="{FF2B5EF4-FFF2-40B4-BE49-F238E27FC236}">
                <a16:creationId xmlns:a16="http://schemas.microsoft.com/office/drawing/2014/main" id="{7D293C8A-1F1E-9F2C-8963-1A78A15209B4}"/>
              </a:ext>
            </a:extLst>
          </p:cNvPr>
          <p:cNvSpPr>
            <a:spLocks noGrp="1"/>
          </p:cNvSpPr>
          <p:nvPr>
            <p:ph type="body" sz="quarter" idx="11"/>
          </p:nvPr>
        </p:nvSpPr>
        <p:spPr/>
        <p:txBody>
          <a:bodyPr/>
          <a:lstStyle/>
          <a:p>
            <a:endParaRPr lang="nl-BE"/>
          </a:p>
        </p:txBody>
      </p:sp>
      <p:sp>
        <p:nvSpPr>
          <p:cNvPr id="5" name="Tekstvak 4">
            <a:extLst>
              <a:ext uri="{FF2B5EF4-FFF2-40B4-BE49-F238E27FC236}">
                <a16:creationId xmlns:a16="http://schemas.microsoft.com/office/drawing/2014/main" id="{472C3BCC-FF94-689D-0A45-58C3757EEDB1}"/>
              </a:ext>
            </a:extLst>
          </p:cNvPr>
          <p:cNvSpPr txBox="1"/>
          <p:nvPr/>
        </p:nvSpPr>
        <p:spPr>
          <a:xfrm>
            <a:off x="-44229" y="1203233"/>
            <a:ext cx="11164357" cy="1323439"/>
          </a:xfrm>
          <a:prstGeom prst="rect">
            <a:avLst/>
          </a:prstGeom>
          <a:noFill/>
        </p:spPr>
        <p:txBody>
          <a:bodyPr wrap="square" rtlCol="0">
            <a:spAutoFit/>
          </a:bodyPr>
          <a:lstStyle/>
          <a:p>
            <a:pPr marL="742950" lvl="1" indent="-285750">
              <a:buFont typeface="Courier New" panose="02070309020205020404" pitchFamily="49" charset="0"/>
              <a:buChar char="o"/>
            </a:pPr>
            <a:r>
              <a:rPr lang="fr-FR" sz="2000" dirty="0" err="1">
                <a:latin typeface="SBL BibLit" panose="02000000000000000000" pitchFamily="2" charset="-79"/>
                <a:ea typeface="SBL BibLit" panose="02000000000000000000" pitchFamily="2" charset="-79"/>
                <a:cs typeface="SBL BibLit" panose="02000000000000000000" pitchFamily="2" charset="-79"/>
              </a:rPr>
              <a:t>Conceptual</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metaphor</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strike="sngStrike" dirty="0">
                <a:latin typeface="SBL BibLit" panose="02000000000000000000" pitchFamily="2" charset="-79"/>
                <a:ea typeface="SBL BibLit" panose="02000000000000000000" pitchFamily="2" charset="-79"/>
                <a:cs typeface="SBL BibLit" panose="02000000000000000000" pitchFamily="2" charset="-79"/>
              </a:rPr>
              <a:t>« </a:t>
            </a:r>
            <a:r>
              <a:rPr lang="fr-FR" sz="2000" strike="sngStrike" dirty="0" err="1">
                <a:latin typeface="SBL BibLit" panose="02000000000000000000" pitchFamily="2" charset="-79"/>
                <a:ea typeface="SBL BibLit" panose="02000000000000000000" pitchFamily="2" charset="-79"/>
                <a:cs typeface="SBL BibLit" panose="02000000000000000000" pitchFamily="2" charset="-79"/>
              </a:rPr>
              <a:t>anger</a:t>
            </a:r>
            <a:r>
              <a:rPr lang="fr-FR" sz="2000" strike="sngStrike" dirty="0">
                <a:latin typeface="SBL BibLit" panose="02000000000000000000" pitchFamily="2" charset="-79"/>
                <a:ea typeface="SBL BibLit" panose="02000000000000000000" pitchFamily="2" charset="-79"/>
                <a:cs typeface="SBL BibLit" panose="02000000000000000000" pitchFamily="2" charset="-79"/>
              </a:rPr>
              <a:t> </a:t>
            </a:r>
            <a:r>
              <a:rPr lang="fr-FR" sz="2000" strike="sngStrike" dirty="0" err="1">
                <a:latin typeface="SBL BibLit" panose="02000000000000000000" pitchFamily="2" charset="-79"/>
                <a:ea typeface="SBL BibLit" panose="02000000000000000000" pitchFamily="2" charset="-79"/>
                <a:cs typeface="SBL BibLit" panose="02000000000000000000" pitchFamily="2" charset="-79"/>
              </a:rPr>
              <a:t>is</a:t>
            </a:r>
            <a:r>
              <a:rPr lang="fr-FR" sz="2000" strike="sngStrike" dirty="0">
                <a:latin typeface="SBL BibLit" panose="02000000000000000000" pitchFamily="2" charset="-79"/>
                <a:ea typeface="SBL BibLit" panose="02000000000000000000" pitchFamily="2" charset="-79"/>
                <a:cs typeface="SBL BibLit" panose="02000000000000000000" pitchFamily="2" charset="-79"/>
              </a:rPr>
              <a:t> the </a:t>
            </a:r>
            <a:r>
              <a:rPr lang="fr-FR" sz="2000" strike="sngStrike" dirty="0" err="1">
                <a:latin typeface="SBL BibLit" panose="02000000000000000000" pitchFamily="2" charset="-79"/>
                <a:ea typeface="SBL BibLit" panose="02000000000000000000" pitchFamily="2" charset="-79"/>
                <a:cs typeface="SBL BibLit" panose="02000000000000000000" pitchFamily="2" charset="-79"/>
              </a:rPr>
              <a:t>heat</a:t>
            </a:r>
            <a:r>
              <a:rPr lang="fr-FR" sz="2000" strike="sngStrike" dirty="0">
                <a:latin typeface="SBL BibLit" panose="02000000000000000000" pitchFamily="2" charset="-79"/>
                <a:ea typeface="SBL BibLit" panose="02000000000000000000" pitchFamily="2" charset="-79"/>
                <a:cs typeface="SBL BibLit" panose="02000000000000000000" pitchFamily="2" charset="-79"/>
              </a:rPr>
              <a:t> of </a:t>
            </a:r>
            <a:r>
              <a:rPr lang="fr-FR" sz="2000" strike="sngStrike" dirty="0" err="1">
                <a:latin typeface="SBL BibLit" panose="02000000000000000000" pitchFamily="2" charset="-79"/>
                <a:ea typeface="SBL BibLit" panose="02000000000000000000" pitchFamily="2" charset="-79"/>
                <a:cs typeface="SBL BibLit" panose="02000000000000000000" pitchFamily="2" charset="-79"/>
              </a:rPr>
              <a:t>fluid</a:t>
            </a:r>
            <a:r>
              <a:rPr lang="fr-FR" sz="2000" strike="sngStrike" dirty="0">
                <a:latin typeface="SBL BibLit" panose="02000000000000000000" pitchFamily="2" charset="-79"/>
                <a:ea typeface="SBL BibLit" panose="02000000000000000000" pitchFamily="2" charset="-79"/>
                <a:cs typeface="SBL BibLit" panose="02000000000000000000" pitchFamily="2" charset="-79"/>
              </a:rPr>
              <a:t> in a container »   </a:t>
            </a:r>
          </a:p>
          <a:p>
            <a:pPr lvl="1"/>
            <a:r>
              <a:rPr lang="fr-FR" sz="2000" dirty="0">
                <a:latin typeface="SBL BibLit" panose="02000000000000000000" pitchFamily="2" charset="-79"/>
                <a:ea typeface="SBL BibLit" panose="02000000000000000000" pitchFamily="2" charset="-79"/>
                <a:cs typeface="SBL BibLit" panose="02000000000000000000" pitchFamily="2" charset="-79"/>
              </a:rPr>
              <a:t>BUT: </a:t>
            </a:r>
            <a:r>
              <a:rPr lang="fr-FR" sz="2000" dirty="0" err="1">
                <a:latin typeface="SBL BibLit" panose="02000000000000000000" pitchFamily="2" charset="-79"/>
                <a:ea typeface="SBL BibLit" panose="02000000000000000000" pitchFamily="2" charset="-79"/>
                <a:cs typeface="SBL BibLit" panose="02000000000000000000" pitchFamily="2" charset="-79"/>
              </a:rPr>
              <a:t>another</a:t>
            </a:r>
            <a:r>
              <a:rPr lang="fr-FR" sz="2000" dirty="0">
                <a:latin typeface="SBL BibLit" panose="02000000000000000000" pitchFamily="2" charset="-79"/>
                <a:ea typeface="SBL BibLit" panose="02000000000000000000" pitchFamily="2" charset="-79"/>
                <a:cs typeface="SBL BibLit" panose="02000000000000000000" pitchFamily="2" charset="-79"/>
              </a:rPr>
              <a:t> nuance </a:t>
            </a:r>
            <a:r>
              <a:rPr lang="fr-FR" sz="2000" dirty="0" err="1">
                <a:latin typeface="SBL BibLit" panose="02000000000000000000" pitchFamily="2" charset="-79"/>
                <a:ea typeface="SBL BibLit" panose="02000000000000000000" pitchFamily="2" charset="-79"/>
                <a:cs typeface="SBL BibLit" panose="02000000000000000000" pitchFamily="2" charset="-79"/>
              </a:rPr>
              <a:t>appears</a:t>
            </a:r>
            <a:r>
              <a:rPr lang="fr-FR" sz="2000" dirty="0">
                <a:latin typeface="SBL BibLit" panose="02000000000000000000" pitchFamily="2" charset="-79"/>
                <a:ea typeface="SBL BibLit" panose="02000000000000000000" pitchFamily="2" charset="-79"/>
                <a:cs typeface="SBL BibLit" panose="02000000000000000000" pitchFamily="2" charset="-79"/>
              </a:rPr>
              <a:t>:</a:t>
            </a:r>
          </a:p>
          <a:p>
            <a:pPr marL="1257300" lvl="2" indent="-342900">
              <a:buFont typeface="Wingdings" pitchFamily="2" charset="2"/>
              <a:buChar char="ü"/>
            </a:pPr>
            <a:r>
              <a:rPr lang="fr-FR" sz="2000" dirty="0">
                <a:latin typeface="SBL BibLit" panose="02000000000000000000" pitchFamily="2" charset="-79"/>
                <a:ea typeface="SBL BibLit" panose="02000000000000000000" pitchFamily="2" charset="-79"/>
                <a:cs typeface="SBL BibLit" panose="02000000000000000000" pitchFamily="2" charset="-79"/>
              </a:rPr>
              <a:t> « Anger </a:t>
            </a:r>
            <a:r>
              <a:rPr lang="fr-FR" sz="2000" dirty="0" err="1">
                <a:latin typeface="SBL BibLit" panose="02000000000000000000" pitchFamily="2" charset="-79"/>
                <a:ea typeface="SBL BibLit" panose="02000000000000000000" pitchFamily="2" charset="-79"/>
                <a:cs typeface="SBL BibLit" panose="02000000000000000000" pitchFamily="2" charset="-79"/>
              </a:rPr>
              <a:t>is</a:t>
            </a:r>
            <a:r>
              <a:rPr lang="fr-FR" sz="2000" dirty="0">
                <a:latin typeface="SBL BibLit" panose="02000000000000000000" pitchFamily="2" charset="-79"/>
                <a:ea typeface="SBL BibLit" panose="02000000000000000000" pitchFamily="2" charset="-79"/>
                <a:cs typeface="SBL BibLit" panose="02000000000000000000" pitchFamily="2" charset="-79"/>
              </a:rPr>
              <a:t> a destructive force »</a:t>
            </a:r>
          </a:p>
          <a:p>
            <a:pPr marL="1257300" lvl="2" indent="-342900">
              <a:buFont typeface="Wingdings" pitchFamily="2" charset="2"/>
              <a:buChar char="ü"/>
            </a:pPr>
            <a:r>
              <a:rPr lang="fr-FR" sz="2000" dirty="0">
                <a:latin typeface="SBL BibLit" panose="02000000000000000000" pitchFamily="2" charset="-79"/>
                <a:ea typeface="SBL BibLit" panose="02000000000000000000" pitchFamily="2" charset="-79"/>
                <a:cs typeface="SBL BibLit" panose="02000000000000000000" pitchFamily="2" charset="-79"/>
              </a:rPr>
              <a:t>Ex 32:10-12 as </a:t>
            </a:r>
            <a:r>
              <a:rPr lang="fr-FR" sz="2000" dirty="0" err="1">
                <a:latin typeface="SBL BibLit" panose="02000000000000000000" pitchFamily="2" charset="-79"/>
                <a:ea typeface="SBL BibLit" panose="02000000000000000000" pitchFamily="2" charset="-79"/>
                <a:cs typeface="SBL BibLit" panose="02000000000000000000" pitchFamily="2" charset="-79"/>
              </a:rPr>
              <a:t>example</a:t>
            </a:r>
            <a:endParaRPr lang="fr-FR" sz="2000" dirty="0">
              <a:latin typeface="SBL BibLit" panose="02000000000000000000" pitchFamily="2" charset="-79"/>
              <a:ea typeface="SBL BibLit" panose="02000000000000000000" pitchFamily="2" charset="-79"/>
              <a:cs typeface="SBL BibLit" panose="02000000000000000000" pitchFamily="2" charset="-79"/>
            </a:endParaRPr>
          </a:p>
        </p:txBody>
      </p:sp>
      <p:sp>
        <p:nvSpPr>
          <p:cNvPr id="8" name="Tekstvak 7">
            <a:extLst>
              <a:ext uri="{FF2B5EF4-FFF2-40B4-BE49-F238E27FC236}">
                <a16:creationId xmlns:a16="http://schemas.microsoft.com/office/drawing/2014/main" id="{16E32FD3-F05B-1BCA-24E8-D6CA73189781}"/>
              </a:ext>
            </a:extLst>
          </p:cNvPr>
          <p:cNvSpPr txBox="1"/>
          <p:nvPr/>
        </p:nvSpPr>
        <p:spPr>
          <a:xfrm>
            <a:off x="798084" y="2459000"/>
            <a:ext cx="10936696" cy="1200329"/>
          </a:xfrm>
          <a:prstGeom prst="rect">
            <a:avLst/>
          </a:prstGeom>
          <a:noFill/>
        </p:spPr>
        <p:txBody>
          <a:bodyPr wrap="square" rtlCol="0">
            <a:spAutoFit/>
          </a:bodyPr>
          <a:lstStyle/>
          <a:p>
            <a:pPr marL="285750" indent="-285750">
              <a:buFont typeface="Wingdings" pitchFamily="2" charset="2"/>
              <a:buChar char="v"/>
            </a:pPr>
            <a:r>
              <a:rPr lang="nl-BE" dirty="0">
                <a:latin typeface="SBL BibLit" panose="02000000000000000000" pitchFamily="2" charset="-79"/>
                <a:ea typeface="SBL BibLit" panose="02000000000000000000" pitchFamily="2" charset="-79"/>
                <a:cs typeface="SBL BibLit" panose="02000000000000000000" pitchFamily="2" charset="-79"/>
              </a:rPr>
              <a:t>V. 12: </a:t>
            </a:r>
            <a:r>
              <a:rPr lang="en-US" sz="1800" dirty="0">
                <a:solidFill>
                  <a:srgbClr val="000000"/>
                </a:solidFill>
                <a:effectLst/>
                <a:latin typeface="SBL BibLit" panose="02000000000000000000" pitchFamily="2" charset="-79"/>
                <a:ea typeface="Times New Roman" panose="02020603050405020304" pitchFamily="18" charset="0"/>
              </a:rPr>
              <a:t>“</a:t>
            </a:r>
            <a:r>
              <a:rPr lang="en-US" sz="1800" i="1" dirty="0">
                <a:solidFill>
                  <a:srgbClr val="000000"/>
                </a:solidFill>
                <a:effectLst/>
                <a:latin typeface="SBL BibLit" panose="02000000000000000000" pitchFamily="2" charset="-79"/>
                <a:ea typeface="Times New Roman" panose="02020603050405020304" pitchFamily="18" charset="0"/>
              </a:rPr>
              <a:t>stop</a:t>
            </a:r>
            <a:r>
              <a:rPr lang="en-US" sz="1800" dirty="0">
                <a:solidFill>
                  <a:srgbClr val="000000"/>
                </a:solidFill>
                <a:effectLst/>
                <a:latin typeface="SBL BibLit" panose="02000000000000000000" pitchFamily="2" charset="-79"/>
                <a:ea typeface="Times New Roman" panose="02020603050405020304" pitchFamily="18" charset="0"/>
              </a:rPr>
              <a:t> the anger of your rage” (</a:t>
            </a:r>
            <a:r>
              <a:rPr lang="en-US" sz="1800" cap="small" dirty="0">
                <a:solidFill>
                  <a:srgbClr val="000000"/>
                </a:solidFill>
                <a:effectLst/>
                <a:latin typeface="SBL BibLit" panose="02000000000000000000" pitchFamily="2" charset="-79"/>
                <a:ea typeface="Times New Roman" panose="02020603050405020304" pitchFamily="18" charset="0"/>
              </a:rPr>
              <a:t>nets</a:t>
            </a:r>
            <a:r>
              <a:rPr lang="en-US" sz="1800" dirty="0">
                <a:solidFill>
                  <a:srgbClr val="000000"/>
                </a:solidFill>
                <a:effectLst/>
                <a:latin typeface="SBL BibLit" panose="02000000000000000000" pitchFamily="2" charset="-79"/>
                <a:ea typeface="Times New Roman" panose="02020603050405020304" pitchFamily="18" charset="0"/>
              </a:rPr>
              <a:t>, </a:t>
            </a:r>
            <a:r>
              <a:rPr lang="nl-NL" sz="1800" dirty="0">
                <a:solidFill>
                  <a:srgbClr val="000000"/>
                </a:solidFill>
                <a:effectLst/>
                <a:latin typeface="SBL BibLit" panose="02000000000000000000" pitchFamily="2" charset="-79"/>
                <a:ea typeface="Times New Roman" panose="02020603050405020304" pitchFamily="18" charset="0"/>
              </a:rPr>
              <a:t>πα</a:t>
            </a:r>
            <a:r>
              <a:rPr lang="nl-NL" sz="1800" dirty="0" err="1">
                <a:solidFill>
                  <a:srgbClr val="000000"/>
                </a:solidFill>
                <a:effectLst/>
                <a:latin typeface="SBL BibLit" panose="02000000000000000000" pitchFamily="2" charset="-79"/>
                <a:ea typeface="Times New Roman" panose="02020603050405020304" pitchFamily="18" charset="0"/>
              </a:rPr>
              <a:t>υ</a:t>
            </a:r>
            <a:r>
              <a:rPr lang="en-US" sz="1800" dirty="0">
                <a:solidFill>
                  <a:srgbClr val="000000"/>
                </a:solidFill>
                <a:effectLst/>
                <a:latin typeface="SBL BibLit" panose="02000000000000000000" pitchFamily="2" charset="-79"/>
                <a:ea typeface="Times New Roman" panose="02020603050405020304" pitchFamily="18" charset="0"/>
              </a:rPr>
              <a:t>͂</a:t>
            </a:r>
            <a:r>
              <a:rPr lang="nl-NL" sz="1800" dirty="0" err="1">
                <a:solidFill>
                  <a:srgbClr val="000000"/>
                </a:solidFill>
                <a:effectLst/>
                <a:latin typeface="SBL BibLit" panose="02000000000000000000" pitchFamily="2" charset="-79"/>
                <a:ea typeface="Times New Roman" panose="02020603050405020304" pitchFamily="18" charset="0"/>
              </a:rPr>
              <a:t>σ</a:t>
            </a:r>
            <a:r>
              <a:rPr lang="nl-NL" sz="1800" dirty="0">
                <a:solidFill>
                  <a:srgbClr val="000000"/>
                </a:solidFill>
                <a:effectLst/>
                <a:latin typeface="SBL BibLit" panose="02000000000000000000" pitchFamily="2" charset="-79"/>
                <a:ea typeface="Times New Roman" panose="02020603050405020304" pitchFamily="18" charset="0"/>
              </a:rPr>
              <a:t>α</a:t>
            </a:r>
            <a:r>
              <a:rPr lang="nl-NL" sz="1800" dirty="0" err="1">
                <a:solidFill>
                  <a:srgbClr val="000000"/>
                </a:solidFill>
                <a:effectLst/>
                <a:latin typeface="SBL BibLit" panose="02000000000000000000" pitchFamily="2" charset="-79"/>
                <a:ea typeface="Times New Roman" panose="02020603050405020304" pitchFamily="18" charset="0"/>
              </a:rPr>
              <a:t>ι</a:t>
            </a:r>
            <a:r>
              <a:rPr lang="nl-NL" sz="1800" dirty="0">
                <a:solidFill>
                  <a:srgbClr val="000000"/>
                </a:solidFill>
                <a:effectLst/>
                <a:latin typeface="SBL BibLit" panose="02000000000000000000" pitchFamily="2" charset="-79"/>
                <a:ea typeface="Times New Roman" panose="02020603050405020304" pitchFamily="18" charset="0"/>
              </a:rPr>
              <a:t> </a:t>
            </a:r>
            <a:r>
              <a:rPr lang="nl-NL" sz="1800" dirty="0" err="1">
                <a:solidFill>
                  <a:srgbClr val="000000"/>
                </a:solidFill>
                <a:effectLst/>
                <a:latin typeface="SBL BibLit" panose="02000000000000000000" pitchFamily="2" charset="-79"/>
                <a:ea typeface="Times New Roman" panose="02020603050405020304" pitchFamily="18" charset="0"/>
              </a:rPr>
              <a:t>τη</a:t>
            </a:r>
            <a:r>
              <a:rPr lang="en-US" sz="1800" dirty="0">
                <a:solidFill>
                  <a:srgbClr val="000000"/>
                </a:solidFill>
                <a:effectLst/>
                <a:latin typeface="SBL BibLit" panose="02000000000000000000" pitchFamily="2" charset="-79"/>
                <a:ea typeface="Times New Roman" panose="02020603050405020304" pitchFamily="18" charset="0"/>
              </a:rPr>
              <a:t>͂</a:t>
            </a:r>
            <a:r>
              <a:rPr lang="nl-NL" sz="1800" dirty="0" err="1">
                <a:solidFill>
                  <a:srgbClr val="000000"/>
                </a:solidFill>
                <a:effectLst/>
                <a:latin typeface="SBL BibLit" panose="02000000000000000000" pitchFamily="2" charset="-79"/>
                <a:ea typeface="Times New Roman" panose="02020603050405020304" pitchFamily="18" charset="0"/>
              </a:rPr>
              <a:t>ς</a:t>
            </a:r>
            <a:r>
              <a:rPr lang="nl-NL" sz="1800" dirty="0">
                <a:solidFill>
                  <a:srgbClr val="000000"/>
                </a:solidFill>
                <a:effectLst/>
                <a:latin typeface="SBL BibLit" panose="02000000000000000000" pitchFamily="2" charset="-79"/>
                <a:ea typeface="Times New Roman" panose="02020603050405020304" pitchFamily="18" charset="0"/>
              </a:rPr>
              <a:t> </a:t>
            </a:r>
            <a:r>
              <a:rPr lang="nl-NL" sz="1800" dirty="0" err="1">
                <a:solidFill>
                  <a:srgbClr val="000000"/>
                </a:solidFill>
                <a:effectLst/>
                <a:latin typeface="SBL BibLit" panose="02000000000000000000" pitchFamily="2" charset="-79"/>
                <a:ea typeface="Times New Roman" panose="02020603050405020304" pitchFamily="18" charset="0"/>
              </a:rPr>
              <a:t>ο</a:t>
            </a:r>
            <a:r>
              <a:rPr lang="en-US" sz="1800" dirty="0">
                <a:solidFill>
                  <a:srgbClr val="000000"/>
                </a:solidFill>
                <a:effectLst/>
                <a:latin typeface="SBL BibLit" panose="02000000000000000000" pitchFamily="2" charset="-79"/>
                <a:ea typeface="Times New Roman" panose="02020603050405020304" pitchFamily="18" charset="0"/>
              </a:rPr>
              <a:t>̓</a:t>
            </a:r>
            <a:r>
              <a:rPr lang="nl-NL" sz="1800" dirty="0" err="1">
                <a:solidFill>
                  <a:srgbClr val="000000"/>
                </a:solidFill>
                <a:effectLst/>
                <a:latin typeface="SBL BibLit" panose="02000000000000000000" pitchFamily="2" charset="-79"/>
                <a:ea typeface="Times New Roman" panose="02020603050405020304" pitchFamily="18" charset="0"/>
              </a:rPr>
              <a:t>ργη</a:t>
            </a:r>
            <a:r>
              <a:rPr lang="en-US" sz="1800" dirty="0">
                <a:solidFill>
                  <a:srgbClr val="000000"/>
                </a:solidFill>
                <a:effectLst/>
                <a:latin typeface="SBL BibLit" panose="02000000000000000000" pitchFamily="2" charset="-79"/>
                <a:ea typeface="Times New Roman" panose="02020603050405020304" pitchFamily="18" charset="0"/>
              </a:rPr>
              <a:t>͂</a:t>
            </a:r>
            <a:r>
              <a:rPr lang="nl-NL" sz="1800" dirty="0" err="1">
                <a:solidFill>
                  <a:srgbClr val="000000"/>
                </a:solidFill>
                <a:effectLst/>
                <a:latin typeface="SBL BibLit" panose="02000000000000000000" pitchFamily="2" charset="-79"/>
                <a:ea typeface="Times New Roman" panose="02020603050405020304" pitchFamily="18" charset="0"/>
              </a:rPr>
              <a:t>ς</a:t>
            </a:r>
            <a:r>
              <a:rPr lang="nl-NL" sz="1800" dirty="0">
                <a:solidFill>
                  <a:srgbClr val="000000"/>
                </a:solidFill>
                <a:effectLst/>
                <a:latin typeface="SBL BibLit" panose="02000000000000000000" pitchFamily="2" charset="-79"/>
                <a:ea typeface="Times New Roman" panose="02020603050405020304" pitchFamily="18" charset="0"/>
              </a:rPr>
              <a:t> </a:t>
            </a:r>
            <a:r>
              <a:rPr lang="nl-NL" sz="1800" dirty="0" err="1">
                <a:solidFill>
                  <a:srgbClr val="000000"/>
                </a:solidFill>
                <a:effectLst/>
                <a:latin typeface="SBL BibLit" panose="02000000000000000000" pitchFamily="2" charset="-79"/>
                <a:ea typeface="Times New Roman" panose="02020603050405020304" pitchFamily="18" charset="0"/>
              </a:rPr>
              <a:t>του</a:t>
            </a:r>
            <a:r>
              <a:rPr lang="en-US" sz="1800" dirty="0">
                <a:solidFill>
                  <a:srgbClr val="000000"/>
                </a:solidFill>
                <a:effectLst/>
                <a:latin typeface="SBL BibLit" panose="02000000000000000000" pitchFamily="2" charset="-79"/>
                <a:ea typeface="Times New Roman" panose="02020603050405020304" pitchFamily="18" charset="0"/>
              </a:rPr>
              <a:t>͂ </a:t>
            </a:r>
            <a:r>
              <a:rPr lang="nl-NL" sz="1800" dirty="0" err="1">
                <a:solidFill>
                  <a:srgbClr val="000000"/>
                </a:solidFill>
                <a:effectLst/>
                <a:latin typeface="SBL BibLit" panose="02000000000000000000" pitchFamily="2" charset="-79"/>
                <a:ea typeface="Times New Roman" panose="02020603050405020304" pitchFamily="18" charset="0"/>
              </a:rPr>
              <a:t>θυμου</a:t>
            </a:r>
            <a:r>
              <a:rPr lang="en-US" sz="1800" dirty="0">
                <a:solidFill>
                  <a:srgbClr val="000000"/>
                </a:solidFill>
                <a:effectLst/>
                <a:latin typeface="SBL BibLit" panose="02000000000000000000" pitchFamily="2" charset="-79"/>
                <a:ea typeface="Times New Roman" panose="02020603050405020304" pitchFamily="18" charset="0"/>
              </a:rPr>
              <a:t>͂)</a:t>
            </a:r>
            <a:r>
              <a:rPr lang="nl-BE" dirty="0">
                <a:effectLst/>
              </a:rPr>
              <a:t> </a:t>
            </a:r>
            <a:endParaRPr lang="nl-BE" dirty="0">
              <a:effectLst/>
              <a:latin typeface="SBL BibLit" panose="02000000000000000000" pitchFamily="2" charset="-79"/>
              <a:ea typeface="SBL BibLit" panose="02000000000000000000" pitchFamily="2" charset="-79"/>
              <a:cs typeface="SBL BibLit" panose="02000000000000000000" pitchFamily="2" charset="-79"/>
            </a:endParaRPr>
          </a:p>
          <a:p>
            <a:pPr marL="742950" lvl="1" indent="-285750">
              <a:buFont typeface="Arial" panose="020B0604020202020204" pitchFamily="34" charset="0"/>
              <a:buChar char="•"/>
            </a:pPr>
            <a:r>
              <a:rPr lang="en-US" sz="1800" dirty="0">
                <a:solidFill>
                  <a:srgbClr val="000000"/>
                </a:solidFill>
                <a:effectLst/>
                <a:latin typeface="SBL BibLit" panose="02000000000000000000" pitchFamily="2" charset="-79"/>
                <a:ea typeface="Times New Roman" panose="02020603050405020304" pitchFamily="18" charset="0"/>
              </a:rPr>
              <a:t>πα</a:t>
            </a:r>
            <a:r>
              <a:rPr lang="en-US" sz="1800" dirty="0" err="1">
                <a:solidFill>
                  <a:srgbClr val="000000"/>
                </a:solidFill>
                <a:effectLst/>
                <a:latin typeface="SBL BibLit" panose="02000000000000000000" pitchFamily="2" charset="-79"/>
                <a:ea typeface="Times New Roman" panose="02020603050405020304" pitchFamily="18" charset="0"/>
              </a:rPr>
              <a:t>ύω</a:t>
            </a:r>
            <a:r>
              <a:rPr lang="en-US" sz="1800" dirty="0">
                <a:solidFill>
                  <a:srgbClr val="000000"/>
                </a:solidFill>
                <a:effectLst/>
                <a:latin typeface="SBL BibLit" panose="02000000000000000000" pitchFamily="2" charset="-79"/>
                <a:ea typeface="Times New Roman" panose="02020603050405020304" pitchFamily="18" charset="0"/>
              </a:rPr>
              <a:t> </a:t>
            </a:r>
            <a:r>
              <a:rPr lang="en-US" sz="1800" dirty="0" err="1">
                <a:solidFill>
                  <a:srgbClr val="000000"/>
                </a:solidFill>
                <a:effectLst/>
                <a:latin typeface="SBL BibLit" panose="02000000000000000000" pitchFamily="2" charset="-79"/>
                <a:ea typeface="Times New Roman" panose="02020603050405020304" pitchFamily="18" charset="0"/>
              </a:rPr>
              <a:t>suprises</a:t>
            </a:r>
            <a:r>
              <a:rPr lang="en-US" dirty="0">
                <a:solidFill>
                  <a:srgbClr val="000000"/>
                </a:solidFill>
                <a:latin typeface="SBL BibLit" panose="02000000000000000000" pitchFamily="2" charset="-79"/>
                <a:ea typeface="Times New Roman" panose="02020603050405020304" pitchFamily="18" charset="0"/>
              </a:rPr>
              <a:t>: </a:t>
            </a:r>
            <a:r>
              <a:rPr lang="he-IL" sz="1800" dirty="0">
                <a:solidFill>
                  <a:srgbClr val="000000"/>
                </a:solidFill>
                <a:effectLst/>
                <a:ea typeface="Times New Roman" panose="02020603050405020304" pitchFamily="18" charset="0"/>
                <a:cs typeface="SBL BibLit" panose="02000000000000000000" pitchFamily="2" charset="-79"/>
              </a:rPr>
              <a:t>שוב</a:t>
            </a:r>
            <a:r>
              <a:rPr lang="en-US" sz="1800" dirty="0">
                <a:solidFill>
                  <a:srgbClr val="000000"/>
                </a:solidFill>
                <a:effectLst/>
                <a:latin typeface="SBL BibLit" panose="02000000000000000000" pitchFamily="2" charset="-79"/>
                <a:ea typeface="Times New Roman" panose="02020603050405020304" pitchFamily="18" charset="0"/>
              </a:rPr>
              <a:t> usually translated by ἀπ</a:t>
            </a:r>
            <a:r>
              <a:rPr lang="en-US" sz="1800" dirty="0" err="1">
                <a:solidFill>
                  <a:srgbClr val="000000"/>
                </a:solidFill>
                <a:effectLst/>
                <a:latin typeface="SBL BibLit" panose="02000000000000000000" pitchFamily="2" charset="-79"/>
                <a:ea typeface="Times New Roman" panose="02020603050405020304" pitchFamily="18" charset="0"/>
              </a:rPr>
              <a:t>οστρέφω</a:t>
            </a:r>
            <a:endParaRPr lang="en-US" sz="1800" dirty="0">
              <a:solidFill>
                <a:srgbClr val="000000"/>
              </a:solidFill>
              <a:effectLst/>
              <a:latin typeface="SBL BibLit" panose="02000000000000000000" pitchFamily="2" charset="-79"/>
              <a:ea typeface="Times New Roman" panose="02020603050405020304" pitchFamily="18" charset="0"/>
            </a:endParaRPr>
          </a:p>
          <a:p>
            <a:pPr marL="742950" lvl="1" indent="-285750">
              <a:buFont typeface="Arial" panose="020B0604020202020204" pitchFamily="34" charset="0"/>
              <a:buChar char="•"/>
            </a:pPr>
            <a:r>
              <a:rPr lang="en-US" sz="1800" dirty="0">
                <a:solidFill>
                  <a:srgbClr val="000000"/>
                </a:solidFill>
                <a:effectLst/>
                <a:latin typeface="SBL BibLit" panose="02000000000000000000" pitchFamily="2" charset="-79"/>
                <a:ea typeface="Times New Roman" panose="02020603050405020304" pitchFamily="18" charset="0"/>
              </a:rPr>
              <a:t> PGM IX 12–13 (4</a:t>
            </a:r>
            <a:r>
              <a:rPr lang="en-US" sz="1800" baseline="30000" dirty="0">
                <a:solidFill>
                  <a:srgbClr val="000000"/>
                </a:solidFill>
                <a:effectLst/>
                <a:latin typeface="SBL BibLit" panose="02000000000000000000" pitchFamily="2" charset="-79"/>
                <a:ea typeface="Times New Roman" panose="02020603050405020304" pitchFamily="18" charset="0"/>
              </a:rPr>
              <a:t>th</a:t>
            </a:r>
            <a:r>
              <a:rPr lang="en-US" sz="1800" dirty="0">
                <a:solidFill>
                  <a:srgbClr val="000000"/>
                </a:solidFill>
                <a:effectLst/>
                <a:latin typeface="SBL BibLit" panose="02000000000000000000" pitchFamily="2" charset="-79"/>
                <a:ea typeface="Times New Roman" panose="02020603050405020304" pitchFamily="18" charset="0"/>
              </a:rPr>
              <a:t> – 5</a:t>
            </a:r>
            <a:r>
              <a:rPr lang="en-US" sz="1800" baseline="30000" dirty="0">
                <a:solidFill>
                  <a:srgbClr val="000000"/>
                </a:solidFill>
                <a:effectLst/>
                <a:latin typeface="SBL BibLit" panose="02000000000000000000" pitchFamily="2" charset="-79"/>
                <a:ea typeface="Times New Roman" panose="02020603050405020304" pitchFamily="18" charset="0"/>
              </a:rPr>
              <a:t>th</a:t>
            </a:r>
            <a:r>
              <a:rPr lang="en-US" sz="1800" dirty="0">
                <a:solidFill>
                  <a:srgbClr val="000000"/>
                </a:solidFill>
                <a:effectLst/>
                <a:latin typeface="SBL BibLit" panose="02000000000000000000" pitchFamily="2" charset="-79"/>
                <a:ea typeface="Times New Roman" panose="02020603050405020304" pitchFamily="18" charset="0"/>
              </a:rPr>
              <a:t> c. </a:t>
            </a:r>
            <a:r>
              <a:rPr lang="en-US" dirty="0">
                <a:solidFill>
                  <a:srgbClr val="000000"/>
                </a:solidFill>
                <a:latin typeface="SBL BibLit" panose="02000000000000000000" pitchFamily="2" charset="-79"/>
                <a:ea typeface="Times New Roman" panose="02020603050405020304" pitchFamily="18" charset="0"/>
              </a:rPr>
              <a:t>CE) : metrical incantation to “stop your </a:t>
            </a:r>
            <a:r>
              <a:rPr lang="el-GR" dirty="0" err="1">
                <a:solidFill>
                  <a:srgbClr val="000000"/>
                </a:solidFill>
                <a:latin typeface="SBL BibLit" panose="02000000000000000000" pitchFamily="2" charset="-79"/>
                <a:ea typeface="Times New Roman" panose="02020603050405020304" pitchFamily="18" charset="0"/>
              </a:rPr>
              <a:t>θυμός</a:t>
            </a:r>
            <a:r>
              <a:rPr lang="el-GR" dirty="0">
                <a:solidFill>
                  <a:srgbClr val="000000"/>
                </a:solidFill>
                <a:latin typeface="SBL BibLit" panose="02000000000000000000" pitchFamily="2" charset="-79"/>
                <a:ea typeface="Times New Roman" panose="02020603050405020304" pitchFamily="18" charset="0"/>
              </a:rPr>
              <a:t>”</a:t>
            </a:r>
            <a:r>
              <a:rPr lang="fr-FR" dirty="0">
                <a:solidFill>
                  <a:srgbClr val="000000"/>
                </a:solidFill>
                <a:latin typeface="SBL BibLit" panose="02000000000000000000" pitchFamily="2" charset="-79"/>
                <a:ea typeface="Times New Roman" panose="02020603050405020304" pitchFamily="18" charset="0"/>
              </a:rPr>
              <a:t> (</a:t>
            </a:r>
            <a:r>
              <a:rPr lang="fr-FR" dirty="0" err="1">
                <a:solidFill>
                  <a:srgbClr val="000000"/>
                </a:solidFill>
                <a:latin typeface="SBL BibLit" panose="02000000000000000000" pitchFamily="2" charset="-79"/>
                <a:ea typeface="Times New Roman" panose="02020603050405020304" pitchFamily="18" charset="0"/>
              </a:rPr>
              <a:t>Faraone</a:t>
            </a:r>
            <a:r>
              <a:rPr lang="fr-FR" dirty="0">
                <a:solidFill>
                  <a:srgbClr val="000000"/>
                </a:solidFill>
                <a:latin typeface="SBL BibLit" panose="02000000000000000000" pitchFamily="2" charset="-79"/>
                <a:ea typeface="Times New Roman" panose="02020603050405020304" pitchFamily="18" charset="0"/>
              </a:rPr>
              <a:t>) </a:t>
            </a:r>
          </a:p>
          <a:p>
            <a:pPr marL="742950" lvl="1" indent="-285750">
              <a:buFont typeface="Arial" panose="020B0604020202020204" pitchFamily="34" charset="0"/>
              <a:buChar char="•"/>
            </a:pPr>
            <a:r>
              <a:rPr lang="fr-FR" dirty="0">
                <a:solidFill>
                  <a:srgbClr val="000000"/>
                </a:solidFill>
                <a:latin typeface="SBL BibLit" panose="02000000000000000000" pitchFamily="2" charset="-79"/>
                <a:ea typeface="SBL BibLit" panose="02000000000000000000" pitchFamily="2" charset="-79"/>
                <a:cs typeface="SBL BibLit" panose="02000000000000000000" pitchFamily="2" charset="-79"/>
              </a:rPr>
              <a:t>= curative </a:t>
            </a:r>
            <a:r>
              <a:rPr lang="fr-FR" dirty="0" err="1">
                <a:solidFill>
                  <a:srgbClr val="000000"/>
                </a:solidFill>
                <a:latin typeface="SBL BibLit" panose="02000000000000000000" pitchFamily="2" charset="-79"/>
                <a:ea typeface="SBL BibLit" panose="02000000000000000000" pitchFamily="2" charset="-79"/>
                <a:cs typeface="SBL BibLit" panose="02000000000000000000" pitchFamily="2" charset="-79"/>
              </a:rPr>
              <a:t>magic</a:t>
            </a:r>
            <a:r>
              <a:rPr lang="fr-FR" dirty="0">
                <a:solidFill>
                  <a:srgbClr val="000000"/>
                </a:solidFill>
                <a:latin typeface="SBL BibLit" panose="02000000000000000000" pitchFamily="2" charset="-79"/>
                <a:ea typeface="SBL BibLit" panose="02000000000000000000" pitchFamily="2" charset="-79"/>
                <a:cs typeface="SBL BibLit" panose="02000000000000000000" pitchFamily="2" charset="-79"/>
              </a:rPr>
              <a:t> formula : “I stop (</a:t>
            </a:r>
            <a:r>
              <a:rPr lang="el-GR" dirty="0" err="1">
                <a:solidFill>
                  <a:srgbClr val="000000"/>
                </a:solidFill>
                <a:latin typeface="SBL BibLit" panose="02000000000000000000" pitchFamily="2" charset="-79"/>
                <a:ea typeface="SBL BibLit" panose="02000000000000000000" pitchFamily="2" charset="-79"/>
                <a:cs typeface="SBL BibLit" panose="02000000000000000000" pitchFamily="2" charset="-79"/>
              </a:rPr>
              <a:t>παύω</a:t>
            </a:r>
            <a:r>
              <a:rPr lang="el-GR" dirty="0">
                <a:solidFill>
                  <a:srgbClr val="000000"/>
                </a:solidFill>
                <a:latin typeface="SBL BibLit" panose="02000000000000000000" pitchFamily="2" charset="-79"/>
                <a:ea typeface="SBL BibLit" panose="02000000000000000000" pitchFamily="2" charset="-79"/>
                <a:cs typeface="SBL BibLit" panose="02000000000000000000" pitchFamily="2" charset="-79"/>
              </a:rPr>
              <a:t>) </a:t>
            </a:r>
            <a:r>
              <a:rPr lang="fr-FR" dirty="0" err="1">
                <a:solidFill>
                  <a:srgbClr val="000000"/>
                </a:solidFill>
                <a:latin typeface="SBL BibLit" panose="02000000000000000000" pitchFamily="2" charset="-79"/>
                <a:ea typeface="SBL BibLit" panose="02000000000000000000" pitchFamily="2" charset="-79"/>
                <a:cs typeface="SBL BibLit" panose="02000000000000000000" pitchFamily="2" charset="-79"/>
              </a:rPr>
              <a:t>person</a:t>
            </a:r>
            <a:r>
              <a:rPr lang="fr-FR" dirty="0">
                <a:solidFill>
                  <a:srgbClr val="000000"/>
                </a:solidFill>
                <a:latin typeface="SBL BibLit" panose="02000000000000000000" pitchFamily="2" charset="-79"/>
                <a:ea typeface="SBL BibLit" panose="02000000000000000000" pitchFamily="2" charset="-79"/>
                <a:cs typeface="SBL BibLit" panose="02000000000000000000" pitchFamily="2" charset="-79"/>
              </a:rPr>
              <a:t> X (acc.) </a:t>
            </a:r>
            <a:r>
              <a:rPr lang="fr-FR" dirty="0" err="1">
                <a:solidFill>
                  <a:srgbClr val="000000"/>
                </a:solidFill>
                <a:latin typeface="SBL BibLit" panose="02000000000000000000" pitchFamily="2" charset="-79"/>
                <a:ea typeface="SBL BibLit" panose="02000000000000000000" pitchFamily="2" charset="-79"/>
                <a:cs typeface="SBL BibLit" panose="02000000000000000000" pitchFamily="2" charset="-79"/>
              </a:rPr>
              <a:t>from</a:t>
            </a:r>
            <a:r>
              <a:rPr lang="fr-FR" dirty="0">
                <a:solidFill>
                  <a:srgbClr val="000000"/>
                </a:solidFill>
                <a:latin typeface="SBL BibLit" panose="02000000000000000000" pitchFamily="2" charset="-79"/>
                <a:ea typeface="SBL BibLit" panose="02000000000000000000" pitchFamily="2" charset="-79"/>
                <a:cs typeface="SBL BibLit" panose="02000000000000000000" pitchFamily="2" charset="-79"/>
              </a:rPr>
              <a:t> </a:t>
            </a:r>
            <a:r>
              <a:rPr lang="fr-FR" dirty="0" err="1">
                <a:solidFill>
                  <a:srgbClr val="000000"/>
                </a:solidFill>
                <a:latin typeface="SBL BibLit" panose="02000000000000000000" pitchFamily="2" charset="-79"/>
                <a:ea typeface="SBL BibLit" panose="02000000000000000000" pitchFamily="2" charset="-79"/>
                <a:cs typeface="SBL BibLit" panose="02000000000000000000" pitchFamily="2" charset="-79"/>
              </a:rPr>
              <a:t>disease</a:t>
            </a:r>
            <a:r>
              <a:rPr lang="fr-FR" dirty="0">
                <a:solidFill>
                  <a:srgbClr val="000000"/>
                </a:solidFill>
                <a:latin typeface="SBL BibLit" panose="02000000000000000000" pitchFamily="2" charset="-79"/>
                <a:ea typeface="SBL BibLit" panose="02000000000000000000" pitchFamily="2" charset="-79"/>
                <a:cs typeface="SBL BibLit" panose="02000000000000000000" pitchFamily="2" charset="-79"/>
              </a:rPr>
              <a:t> Y (</a:t>
            </a:r>
            <a:r>
              <a:rPr lang="fr-FR" dirty="0" err="1">
                <a:solidFill>
                  <a:srgbClr val="000000"/>
                </a:solidFill>
                <a:latin typeface="SBL BibLit" panose="02000000000000000000" pitchFamily="2" charset="-79"/>
                <a:ea typeface="SBL BibLit" panose="02000000000000000000" pitchFamily="2" charset="-79"/>
                <a:cs typeface="SBL BibLit" panose="02000000000000000000" pitchFamily="2" charset="-79"/>
              </a:rPr>
              <a:t>gen</a:t>
            </a:r>
            <a:r>
              <a:rPr lang="fr-FR" dirty="0">
                <a:solidFill>
                  <a:srgbClr val="000000"/>
                </a:solidFill>
                <a:latin typeface="SBL BibLit" panose="02000000000000000000" pitchFamily="2" charset="-79"/>
                <a:ea typeface="SBL BibLit" panose="02000000000000000000" pitchFamily="2" charset="-79"/>
                <a:cs typeface="SBL BibLit" panose="02000000000000000000" pitchFamily="2" charset="-79"/>
              </a:rPr>
              <a:t>.)” </a:t>
            </a:r>
            <a:endParaRPr lang="nl-BE" dirty="0">
              <a:latin typeface="SBL BibLit" panose="02000000000000000000" pitchFamily="2" charset="-79"/>
              <a:ea typeface="SBL BibLit" panose="02000000000000000000" pitchFamily="2" charset="-79"/>
              <a:cs typeface="SBL BibLit" panose="02000000000000000000" pitchFamily="2" charset="-79"/>
            </a:endParaRPr>
          </a:p>
        </p:txBody>
      </p:sp>
      <p:pic>
        <p:nvPicPr>
          <p:cNvPr id="9" name="Afbeelding 8">
            <a:extLst>
              <a:ext uri="{FF2B5EF4-FFF2-40B4-BE49-F238E27FC236}">
                <a16:creationId xmlns:a16="http://schemas.microsoft.com/office/drawing/2014/main" id="{CDA7FF29-9B61-F71E-4AA1-E0E6474AFF33}"/>
              </a:ext>
            </a:extLst>
          </p:cNvPr>
          <p:cNvPicPr>
            <a:picLocks noChangeAspect="1"/>
          </p:cNvPicPr>
          <p:nvPr/>
        </p:nvPicPr>
        <p:blipFill>
          <a:blip r:embed="rId2"/>
          <a:stretch>
            <a:fillRect/>
          </a:stretch>
        </p:blipFill>
        <p:spPr>
          <a:xfrm>
            <a:off x="222572" y="3724776"/>
            <a:ext cx="8881171" cy="2130935"/>
          </a:xfrm>
          <a:prstGeom prst="rect">
            <a:avLst/>
          </a:prstGeom>
          <a:ln>
            <a:solidFill>
              <a:schemeClr val="tx1"/>
            </a:solidFill>
          </a:ln>
        </p:spPr>
      </p:pic>
      <p:sp>
        <p:nvSpPr>
          <p:cNvPr id="10" name="Tekstvak 9">
            <a:extLst>
              <a:ext uri="{FF2B5EF4-FFF2-40B4-BE49-F238E27FC236}">
                <a16:creationId xmlns:a16="http://schemas.microsoft.com/office/drawing/2014/main" id="{B50DA8B0-5DB7-30AA-1B74-E899ABF73236}"/>
              </a:ext>
            </a:extLst>
          </p:cNvPr>
          <p:cNvSpPr txBox="1"/>
          <p:nvPr/>
        </p:nvSpPr>
        <p:spPr>
          <a:xfrm>
            <a:off x="9373916" y="3659329"/>
            <a:ext cx="2286557" cy="2831544"/>
          </a:xfrm>
          <a:prstGeom prst="rect">
            <a:avLst/>
          </a:prstGeom>
          <a:noFill/>
          <a:ln w="28575">
            <a:solidFill>
              <a:srgbClr val="5DB3E6"/>
            </a:solidFill>
          </a:ln>
        </p:spPr>
        <p:txBody>
          <a:bodyPr wrap="square" rtlCol="0">
            <a:spAutoFit/>
          </a:bodyPr>
          <a:lstStyle/>
          <a:p>
            <a:pPr indent="180340" algn="ctr"/>
            <a:r>
              <a:rPr lang="en-US" sz="2000" dirty="0">
                <a:solidFill>
                  <a:srgbClr val="000000"/>
                </a:solidFill>
                <a:effectLst/>
                <a:latin typeface="SBL BibLit" panose="02000000000000000000" pitchFamily="2" charset="-79"/>
                <a:ea typeface="Times New Roman" panose="02020603050405020304" pitchFamily="18" charset="0"/>
              </a:rPr>
              <a:t>anger appears as an almost pathological force, with destructive consequences that needs to be “stopped” or controlled   </a:t>
            </a:r>
            <a:endParaRPr lang="nl-BE" sz="2000" dirty="0">
              <a:effectLst/>
              <a:latin typeface="Times New Roman" panose="02020603050405020304" pitchFamily="18" charset="0"/>
              <a:ea typeface="Times New Roman" panose="02020603050405020304" pitchFamily="18" charset="0"/>
            </a:endParaRPr>
          </a:p>
          <a:p>
            <a:endParaRPr lang="nl-BE" dirty="0"/>
          </a:p>
        </p:txBody>
      </p:sp>
    </p:spTree>
    <p:extLst>
      <p:ext uri="{BB962C8B-B14F-4D97-AF65-F5344CB8AC3E}">
        <p14:creationId xmlns:p14="http://schemas.microsoft.com/office/powerpoint/2010/main" val="2512493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Vento dettaglio">
            <a:extLst>
              <a:ext uri="{FF2B5EF4-FFF2-40B4-BE49-F238E27FC236}">
                <a16:creationId xmlns:a16="http://schemas.microsoft.com/office/drawing/2014/main" id="{46CA7477-CFE6-38B2-AF2D-DCD6D036C3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11740" y="4049240"/>
            <a:ext cx="3483642" cy="2808759"/>
          </a:xfrm>
          <a:prstGeom prst="rect">
            <a:avLst/>
          </a:prstGeom>
          <a:noFill/>
          <a:extLst>
            <a:ext uri="{909E8E84-426E-40DD-AFC4-6F175D3DCCD1}">
              <a14:hiddenFill xmlns:a14="http://schemas.microsoft.com/office/drawing/2010/main">
                <a:solidFill>
                  <a:srgbClr val="FFFFFF"/>
                </a:solidFill>
              </a14:hiddenFill>
            </a:ext>
          </a:extLst>
        </p:spPr>
      </p:pic>
      <p:sp>
        <p:nvSpPr>
          <p:cNvPr id="2" name="Tijdelijke aanduiding voor tekst 1">
            <a:extLst>
              <a:ext uri="{FF2B5EF4-FFF2-40B4-BE49-F238E27FC236}">
                <a16:creationId xmlns:a16="http://schemas.microsoft.com/office/drawing/2014/main" id="{C59A8470-A5FD-0425-AB31-4AD6DC767C7D}"/>
              </a:ext>
            </a:extLst>
          </p:cNvPr>
          <p:cNvSpPr>
            <a:spLocks noGrp="1"/>
          </p:cNvSpPr>
          <p:nvPr>
            <p:ph type="body" sz="quarter" idx="13"/>
          </p:nvPr>
        </p:nvSpPr>
        <p:spPr/>
        <p:txBody>
          <a:bodyPr/>
          <a:lstStyle/>
          <a:p>
            <a:r>
              <a:rPr lang="nl-BE" dirty="0"/>
              <a:t>C. Anti-anthropomorphism?</a:t>
            </a:r>
          </a:p>
        </p:txBody>
      </p:sp>
      <p:sp>
        <p:nvSpPr>
          <p:cNvPr id="3" name="Tijdelijke aanduiding voor tekst 2">
            <a:extLst>
              <a:ext uri="{FF2B5EF4-FFF2-40B4-BE49-F238E27FC236}">
                <a16:creationId xmlns:a16="http://schemas.microsoft.com/office/drawing/2014/main" id="{216EEFE2-8B22-687A-F08B-9036ED412BB4}"/>
              </a:ext>
            </a:extLst>
          </p:cNvPr>
          <p:cNvSpPr>
            <a:spLocks noGrp="1"/>
          </p:cNvSpPr>
          <p:nvPr>
            <p:ph type="body" sz="quarter" idx="10"/>
          </p:nvPr>
        </p:nvSpPr>
        <p:spPr/>
        <p:txBody>
          <a:bodyPr/>
          <a:lstStyle/>
          <a:p>
            <a:endParaRPr lang="nl-BE"/>
          </a:p>
        </p:txBody>
      </p:sp>
      <p:sp>
        <p:nvSpPr>
          <p:cNvPr id="4" name="Tijdelijke aanduiding voor tekst 3">
            <a:extLst>
              <a:ext uri="{FF2B5EF4-FFF2-40B4-BE49-F238E27FC236}">
                <a16:creationId xmlns:a16="http://schemas.microsoft.com/office/drawing/2014/main" id="{7D293C8A-1F1E-9F2C-8963-1A78A15209B4}"/>
              </a:ext>
            </a:extLst>
          </p:cNvPr>
          <p:cNvSpPr>
            <a:spLocks noGrp="1"/>
          </p:cNvSpPr>
          <p:nvPr>
            <p:ph type="body" sz="quarter" idx="11"/>
          </p:nvPr>
        </p:nvSpPr>
        <p:spPr/>
        <p:txBody>
          <a:bodyPr/>
          <a:lstStyle/>
          <a:p>
            <a:endParaRPr lang="nl-BE"/>
          </a:p>
        </p:txBody>
      </p:sp>
      <p:sp>
        <p:nvSpPr>
          <p:cNvPr id="5" name="Tekstvak 4">
            <a:extLst>
              <a:ext uri="{FF2B5EF4-FFF2-40B4-BE49-F238E27FC236}">
                <a16:creationId xmlns:a16="http://schemas.microsoft.com/office/drawing/2014/main" id="{472C3BCC-FF94-689D-0A45-58C3757EEDB1}"/>
              </a:ext>
            </a:extLst>
          </p:cNvPr>
          <p:cNvSpPr txBox="1"/>
          <p:nvPr/>
        </p:nvSpPr>
        <p:spPr>
          <a:xfrm>
            <a:off x="-381622" y="1322874"/>
            <a:ext cx="8428341" cy="3170099"/>
          </a:xfrm>
          <a:prstGeom prst="rect">
            <a:avLst/>
          </a:prstGeom>
          <a:noFill/>
        </p:spPr>
        <p:txBody>
          <a:bodyPr wrap="square" rtlCol="0">
            <a:spAutoFit/>
          </a:bodyPr>
          <a:lstStyle/>
          <a:p>
            <a:pPr marL="742950" lvl="1" indent="-285750">
              <a:buFont typeface="Courier New" panose="02070309020205020404" pitchFamily="49" charset="0"/>
              <a:buChar char="o"/>
            </a:pPr>
            <a:r>
              <a:rPr lang="fr-FR" sz="2000" dirty="0">
                <a:latin typeface="SBL BibLit" panose="02000000000000000000" pitchFamily="2" charset="-79"/>
                <a:ea typeface="SBL BibLit" panose="02000000000000000000" pitchFamily="2" charset="-79"/>
                <a:cs typeface="SBL BibLit" panose="02000000000000000000" pitchFamily="2" charset="-79"/>
              </a:rPr>
              <a:t>Is </a:t>
            </a:r>
            <a:r>
              <a:rPr lang="fr-FR" sz="2000" dirty="0" err="1">
                <a:latin typeface="SBL BibLit" panose="02000000000000000000" pitchFamily="2" charset="-79"/>
                <a:ea typeface="SBL BibLit" panose="02000000000000000000" pitchFamily="2" charset="-79"/>
                <a:cs typeface="SBL BibLit" panose="02000000000000000000" pitchFamily="2" charset="-79"/>
              </a:rPr>
              <a:t>God’s</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nose</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avoided</a:t>
            </a:r>
            <a:r>
              <a:rPr lang="fr-FR" sz="2000" dirty="0">
                <a:latin typeface="SBL BibLit" panose="02000000000000000000" pitchFamily="2" charset="-79"/>
                <a:ea typeface="SBL BibLit" panose="02000000000000000000" pitchFamily="2" charset="-79"/>
                <a:cs typeface="SBL BibLit" panose="02000000000000000000" pitchFamily="2" charset="-79"/>
              </a:rPr>
              <a:t>? Plural (</a:t>
            </a:r>
            <a:r>
              <a:rPr lang="fr-FR" sz="2000" dirty="0" err="1">
                <a:latin typeface="SBL BibLit" panose="02000000000000000000" pitchFamily="2" charset="-79"/>
                <a:ea typeface="SBL BibLit" panose="02000000000000000000" pitchFamily="2" charset="-79"/>
                <a:cs typeface="SBL BibLit" panose="02000000000000000000" pitchFamily="2" charset="-79"/>
              </a:rPr>
              <a:t>physical</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he-IL" sz="2000" dirty="0">
                <a:latin typeface="SBL BibLit" panose="02000000000000000000" pitchFamily="2" charset="-79"/>
                <a:ea typeface="SBL BibLit" panose="02000000000000000000" pitchFamily="2" charset="-79"/>
                <a:cs typeface="SBL BibLit" panose="02000000000000000000" pitchFamily="2" charset="-79"/>
              </a:rPr>
              <a:t>אפים</a:t>
            </a:r>
            <a:r>
              <a:rPr lang="fr-FR" sz="2000" dirty="0">
                <a:latin typeface="SBL BibLit" panose="02000000000000000000" pitchFamily="2" charset="-79"/>
                <a:ea typeface="SBL BibLit" panose="02000000000000000000" pitchFamily="2" charset="-79"/>
                <a:cs typeface="SBL BibLit" panose="02000000000000000000" pitchFamily="2" charset="-79"/>
              </a:rPr>
              <a:t> Ex 15:8 and </a:t>
            </a:r>
            <a:r>
              <a:rPr lang="fr-FR" sz="2000" dirty="0" err="1">
                <a:latin typeface="SBL BibLit" panose="02000000000000000000" pitchFamily="2" charset="-79"/>
                <a:ea typeface="SBL BibLit" panose="02000000000000000000" pitchFamily="2" charset="-79"/>
                <a:cs typeface="SBL BibLit" panose="02000000000000000000" pitchFamily="2" charset="-79"/>
              </a:rPr>
              <a:t>Deut</a:t>
            </a:r>
            <a:r>
              <a:rPr lang="fr-FR" sz="2000" dirty="0">
                <a:latin typeface="SBL BibLit" panose="02000000000000000000" pitchFamily="2" charset="-79"/>
                <a:ea typeface="SBL BibLit" panose="02000000000000000000" pitchFamily="2" charset="-79"/>
                <a:cs typeface="SBL BibLit" panose="02000000000000000000" pitchFamily="2" charset="-79"/>
              </a:rPr>
              <a:t> 33:10</a:t>
            </a:r>
          </a:p>
          <a:p>
            <a:pPr lvl="1"/>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800100" lvl="1" indent="-342900">
              <a:buFont typeface="Wingdings" pitchFamily="2" charset="2"/>
              <a:buChar char="Ø"/>
            </a:pPr>
            <a:r>
              <a:rPr lang="fr-FR" sz="2000" dirty="0">
                <a:latin typeface="SBL BibLit" panose="02000000000000000000" pitchFamily="2" charset="-79"/>
                <a:ea typeface="SBL BibLit" panose="02000000000000000000" pitchFamily="2" charset="-79"/>
                <a:cs typeface="SBL BibLit" panose="02000000000000000000" pitchFamily="2" charset="-79"/>
              </a:rPr>
              <a:t>Ex 15:8 « the </a:t>
            </a:r>
            <a:r>
              <a:rPr lang="fr-FR" sz="2000" dirty="0" err="1">
                <a:latin typeface="SBL BibLit" panose="02000000000000000000" pitchFamily="2" charset="-79"/>
                <a:ea typeface="SBL BibLit" panose="02000000000000000000" pitchFamily="2" charset="-79"/>
                <a:cs typeface="SBL BibLit" panose="02000000000000000000" pitchFamily="2" charset="-79"/>
              </a:rPr>
              <a:t>breath</a:t>
            </a:r>
            <a:r>
              <a:rPr lang="fr-FR" sz="2000" dirty="0">
                <a:latin typeface="SBL BibLit" panose="02000000000000000000" pitchFamily="2" charset="-79"/>
                <a:ea typeface="SBL BibLit" panose="02000000000000000000" pitchFamily="2" charset="-79"/>
                <a:cs typeface="SBL BibLit" panose="02000000000000000000" pitchFamily="2" charset="-79"/>
              </a:rPr>
              <a:t> of </a:t>
            </a:r>
            <a:r>
              <a:rPr lang="fr-FR" sz="2000" dirty="0" err="1">
                <a:latin typeface="SBL BibLit" panose="02000000000000000000" pitchFamily="2" charset="-79"/>
                <a:ea typeface="SBL BibLit" panose="02000000000000000000" pitchFamily="2" charset="-79"/>
                <a:cs typeface="SBL BibLit" panose="02000000000000000000" pitchFamily="2" charset="-79"/>
              </a:rPr>
              <a:t>your</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wrath</a:t>
            </a:r>
            <a:r>
              <a:rPr lang="fr-FR" sz="2000" dirty="0">
                <a:latin typeface="SBL BibLit" panose="02000000000000000000" pitchFamily="2" charset="-79"/>
                <a:ea typeface="SBL BibLit" panose="02000000000000000000" pitchFamily="2" charset="-79"/>
                <a:cs typeface="SBL BibLit" panose="02000000000000000000" pitchFamily="2" charset="-79"/>
              </a:rPr>
              <a:t> »</a:t>
            </a:r>
          </a:p>
          <a:p>
            <a:pPr marL="1257300" lvl="2" indent="-342900">
              <a:buFont typeface="Arial" panose="020B0604020202020204" pitchFamily="34" charset="0"/>
              <a:buChar char="•"/>
            </a:pPr>
            <a:r>
              <a:rPr lang="fr-FR" sz="2000" dirty="0" err="1">
                <a:latin typeface="SBL BibLit" panose="02000000000000000000" pitchFamily="2" charset="-79"/>
                <a:ea typeface="SBL BibLit" panose="02000000000000000000" pitchFamily="2" charset="-79"/>
                <a:cs typeface="SBL BibLit" panose="02000000000000000000" pitchFamily="2" charset="-79"/>
              </a:rPr>
              <a:t>Avoidance</a:t>
            </a:r>
            <a:r>
              <a:rPr lang="fr-FR" sz="2000" dirty="0">
                <a:latin typeface="SBL BibLit" panose="02000000000000000000" pitchFamily="2" charset="-79"/>
                <a:ea typeface="SBL BibLit" panose="02000000000000000000" pitchFamily="2" charset="-79"/>
                <a:cs typeface="SBL BibLit" panose="02000000000000000000" pitchFamily="2" charset="-79"/>
              </a:rPr>
              <a:t> of </a:t>
            </a:r>
            <a:r>
              <a:rPr lang="fr-FR" sz="2000" dirty="0" err="1">
                <a:latin typeface="SBL BibLit" panose="02000000000000000000" pitchFamily="2" charset="-79"/>
                <a:ea typeface="SBL BibLit" panose="02000000000000000000" pitchFamily="2" charset="-79"/>
                <a:cs typeface="SBL BibLit" panose="02000000000000000000" pitchFamily="2" charset="-79"/>
              </a:rPr>
              <a:t>nostrils</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Wevers</a:t>
            </a:r>
            <a:r>
              <a:rPr lang="fr-FR" sz="2000" dirty="0">
                <a:latin typeface="SBL BibLit" panose="02000000000000000000" pitchFamily="2" charset="-79"/>
                <a:ea typeface="SBL BibLit" panose="02000000000000000000" pitchFamily="2" charset="-79"/>
                <a:cs typeface="SBL BibLit" panose="02000000000000000000" pitchFamily="2" charset="-79"/>
              </a:rPr>
              <a:t>, Fritsch, Gera) or </a:t>
            </a:r>
            <a:r>
              <a:rPr lang="fr-FR" sz="2000" dirty="0" err="1">
                <a:latin typeface="SBL BibLit" panose="02000000000000000000" pitchFamily="2" charset="-79"/>
                <a:ea typeface="SBL BibLit" panose="02000000000000000000" pitchFamily="2" charset="-79"/>
                <a:cs typeface="SBL BibLit" panose="02000000000000000000" pitchFamily="2" charset="-79"/>
              </a:rPr>
              <a:t>dead</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metaphor</a:t>
            </a:r>
            <a:r>
              <a:rPr lang="fr-FR" sz="2000" dirty="0">
                <a:latin typeface="SBL BibLit" panose="02000000000000000000" pitchFamily="2" charset="-79"/>
                <a:ea typeface="SBL BibLit" panose="02000000000000000000" pitchFamily="2" charset="-79"/>
                <a:cs typeface="SBL BibLit" panose="02000000000000000000" pitchFamily="2" charset="-79"/>
              </a:rPr>
              <a:t> (Thomas) ?</a:t>
            </a:r>
          </a:p>
          <a:p>
            <a:pPr marL="1257300" lvl="2" indent="-342900">
              <a:buFont typeface="Arial" panose="020B0604020202020204" pitchFamily="34" charset="0"/>
              <a:buChar char="•"/>
            </a:pPr>
            <a:r>
              <a:rPr lang="fr-FR" sz="2000" dirty="0">
                <a:latin typeface="SBL BibLit" panose="02000000000000000000" pitchFamily="2" charset="-79"/>
                <a:ea typeface="SBL BibLit" panose="02000000000000000000" pitchFamily="2" charset="-79"/>
                <a:cs typeface="SBL BibLit" panose="02000000000000000000" pitchFamily="2" charset="-79"/>
              </a:rPr>
              <a:t>Greek translators of the </a:t>
            </a:r>
            <a:r>
              <a:rPr lang="fr-FR" sz="2000" dirty="0" err="1">
                <a:latin typeface="SBL BibLit" panose="02000000000000000000" pitchFamily="2" charset="-79"/>
                <a:ea typeface="SBL BibLit" panose="02000000000000000000" pitchFamily="2" charset="-79"/>
                <a:cs typeface="SBL BibLit" panose="02000000000000000000" pitchFamily="2" charset="-79"/>
              </a:rPr>
              <a:t>Pentateuch</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were</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familiar</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with</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physical</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sense</a:t>
            </a:r>
            <a:r>
              <a:rPr lang="fr-FR" sz="2000" dirty="0">
                <a:latin typeface="SBL BibLit" panose="02000000000000000000" pitchFamily="2" charset="-79"/>
                <a:ea typeface="SBL BibLit" panose="02000000000000000000" pitchFamily="2" charset="-79"/>
                <a:cs typeface="SBL BibLit" panose="02000000000000000000" pitchFamily="2" charset="-79"/>
              </a:rPr>
              <a:t> of the plural </a:t>
            </a:r>
            <a:r>
              <a:rPr lang="he-IL" sz="2000" dirty="0">
                <a:latin typeface="SBL BibLit" panose="02000000000000000000" pitchFamily="2" charset="-79"/>
                <a:ea typeface="SBL BibLit" panose="02000000000000000000" pitchFamily="2" charset="-79"/>
                <a:cs typeface="SBL BibLit" panose="02000000000000000000" pitchFamily="2" charset="-79"/>
              </a:rPr>
              <a:t>אף</a:t>
            </a:r>
            <a:r>
              <a:rPr lang="fr-FR" sz="2000" dirty="0">
                <a:latin typeface="SBL BibLit" panose="02000000000000000000" pitchFamily="2" charset="-79"/>
                <a:ea typeface="SBL BibLit" panose="02000000000000000000" pitchFamily="2" charset="-79"/>
                <a:cs typeface="SBL BibLit" panose="02000000000000000000" pitchFamily="2" charset="-79"/>
              </a:rPr>
              <a:t>!</a:t>
            </a:r>
          </a:p>
          <a:p>
            <a:pPr marL="1257300" lvl="2" indent="-342900">
              <a:buFont typeface="Arial" panose="020B0604020202020204" pitchFamily="34" charset="0"/>
              <a:buChar char="•"/>
            </a:pP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1257300" lvl="2" indent="-342900">
              <a:buFont typeface="Arial" panose="020B0604020202020204" pitchFamily="34" charset="0"/>
              <a:buChar char="•"/>
            </a:pP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1257300" lvl="2" indent="-342900">
              <a:buFont typeface="Arial" panose="020B0604020202020204" pitchFamily="34" charset="0"/>
              <a:buChar char="•"/>
            </a:pPr>
            <a:endParaRPr lang="fr-FR" sz="2000" dirty="0">
              <a:latin typeface="SBL BibLit" panose="02000000000000000000" pitchFamily="2" charset="-79"/>
              <a:ea typeface="SBL BibLit" panose="02000000000000000000" pitchFamily="2" charset="-79"/>
              <a:cs typeface="SBL BibLit" panose="02000000000000000000" pitchFamily="2" charset="-79"/>
            </a:endParaRPr>
          </a:p>
        </p:txBody>
      </p:sp>
      <p:sp>
        <p:nvSpPr>
          <p:cNvPr id="7" name="Tekstvak 6">
            <a:extLst>
              <a:ext uri="{FF2B5EF4-FFF2-40B4-BE49-F238E27FC236}">
                <a16:creationId xmlns:a16="http://schemas.microsoft.com/office/drawing/2014/main" id="{B2246A18-5566-BA93-1EA8-DF3F9F1A1A7F}"/>
              </a:ext>
            </a:extLst>
          </p:cNvPr>
          <p:cNvSpPr txBox="1"/>
          <p:nvPr/>
        </p:nvSpPr>
        <p:spPr>
          <a:xfrm>
            <a:off x="8595360" y="6347988"/>
            <a:ext cx="3649897" cy="523220"/>
          </a:xfrm>
          <a:prstGeom prst="rect">
            <a:avLst/>
          </a:prstGeom>
          <a:solidFill>
            <a:schemeClr val="bg1"/>
          </a:solidFill>
        </p:spPr>
        <p:txBody>
          <a:bodyPr wrap="square" rtlCol="0">
            <a:spAutoFit/>
          </a:bodyPr>
          <a:lstStyle/>
          <a:p>
            <a:pPr algn="ctr"/>
            <a:r>
              <a:rPr lang="nl-BE" sz="1400" b="0" i="1" u="none" strike="noStrike" dirty="0">
                <a:solidFill>
                  <a:srgbClr val="000000"/>
                </a:solidFill>
                <a:effectLst/>
                <a:latin typeface="Times New Roman" panose="02020603050405020304" pitchFamily="18" charset="0"/>
                <a:cs typeface="Times New Roman" panose="02020603050405020304" pitchFamily="18" charset="0"/>
              </a:rPr>
              <a:t>Giulio Romano</a:t>
            </a:r>
            <a:r>
              <a:rPr lang="nl-BE" sz="1400" i="1" dirty="0">
                <a:solidFill>
                  <a:srgbClr val="000000"/>
                </a:solidFill>
                <a:latin typeface="Times New Roman" panose="02020603050405020304" pitchFamily="18" charset="0"/>
                <a:cs typeface="Times New Roman" panose="02020603050405020304" pitchFamily="18" charset="0"/>
              </a:rPr>
              <a:t>, Sala dei Giganti, detail of the “wind”</a:t>
            </a:r>
            <a:r>
              <a:rPr lang="nl-BE" sz="1400" b="0" i="1" u="none" strike="noStrike" dirty="0">
                <a:solidFill>
                  <a:srgbClr val="000000"/>
                </a:solidFill>
                <a:effectLst/>
                <a:latin typeface="Times New Roman" panose="02020603050405020304" pitchFamily="18" charset="0"/>
                <a:cs typeface="Times New Roman" panose="02020603050405020304" pitchFamily="18" charset="0"/>
              </a:rPr>
              <a:t>, 1532–35, </a:t>
            </a:r>
          </a:p>
        </p:txBody>
      </p:sp>
      <p:graphicFrame>
        <p:nvGraphicFramePr>
          <p:cNvPr id="6" name="Tabel 5">
            <a:extLst>
              <a:ext uri="{FF2B5EF4-FFF2-40B4-BE49-F238E27FC236}">
                <a16:creationId xmlns:a16="http://schemas.microsoft.com/office/drawing/2014/main" id="{67A6147E-3435-F208-A30B-34C92380E32F}"/>
              </a:ext>
            </a:extLst>
          </p:cNvPr>
          <p:cNvGraphicFramePr>
            <a:graphicFrameLocks noGrp="1"/>
          </p:cNvGraphicFramePr>
          <p:nvPr>
            <p:extLst>
              <p:ext uri="{D42A27DB-BD31-4B8C-83A1-F6EECF244321}">
                <p14:modId xmlns:p14="http://schemas.microsoft.com/office/powerpoint/2010/main" val="2553772023"/>
              </p:ext>
            </p:extLst>
          </p:nvPr>
        </p:nvGraphicFramePr>
        <p:xfrm>
          <a:off x="8046719" y="1406014"/>
          <a:ext cx="4062613" cy="2560320"/>
        </p:xfrm>
        <a:graphic>
          <a:graphicData uri="http://schemas.openxmlformats.org/drawingml/2006/table">
            <a:tbl>
              <a:tblPr firstRow="1" firstCol="1" bandRow="1"/>
              <a:tblGrid>
                <a:gridCol w="2229235">
                  <a:extLst>
                    <a:ext uri="{9D8B030D-6E8A-4147-A177-3AD203B41FA5}">
                      <a16:colId xmlns:a16="http://schemas.microsoft.com/office/drawing/2014/main" val="3522896341"/>
                    </a:ext>
                  </a:extLst>
                </a:gridCol>
                <a:gridCol w="1833378">
                  <a:extLst>
                    <a:ext uri="{9D8B030D-6E8A-4147-A177-3AD203B41FA5}">
                      <a16:colId xmlns:a16="http://schemas.microsoft.com/office/drawing/2014/main" val="392945184"/>
                    </a:ext>
                  </a:extLst>
                </a:gridCol>
              </a:tblGrid>
              <a:tr h="664160">
                <a:tc>
                  <a:txBody>
                    <a:bodyPr/>
                    <a:lstStyle/>
                    <a:p>
                      <a:r>
                        <a:rPr lang="nl-NL" sz="1400" dirty="0" err="1">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κ</a:t>
                      </a:r>
                      <a:r>
                        <a:rPr lang="nl-NL" sz="1400" dirty="0">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α</a:t>
                      </a:r>
                      <a:r>
                        <a:rPr lang="nl-NL" sz="1400" dirty="0" err="1">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ι</a:t>
                      </a:r>
                      <a:r>
                        <a:rPr lang="en-US" sz="1400" dirty="0">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δι</a:t>
                      </a:r>
                      <a:r>
                        <a:rPr lang="nl-NL" sz="1400" dirty="0">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α</a:t>
                      </a:r>
                      <a:r>
                        <a:rPr lang="en-US" sz="1400" dirty="0">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 </a:t>
                      </a:r>
                      <a:r>
                        <a:rPr lang="nl-NL" sz="1400" dirty="0">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π</a:t>
                      </a:r>
                      <a:r>
                        <a:rPr lang="nl-NL" sz="1400" dirty="0" err="1">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νευ</a:t>
                      </a:r>
                      <a:r>
                        <a:rPr lang="en-US" sz="1400" dirty="0">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a:t>
                      </a:r>
                      <a:r>
                        <a:rPr lang="nl-NL" sz="1400" dirty="0" err="1">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μ</a:t>
                      </a:r>
                      <a:r>
                        <a:rPr lang="nl-NL" sz="1400" dirty="0">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α</a:t>
                      </a:r>
                      <a:r>
                        <a:rPr lang="nl-NL" sz="1400" dirty="0" err="1">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τος</a:t>
                      </a:r>
                      <a:r>
                        <a:rPr lang="nl-NL" sz="1400" dirty="0">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του</a:t>
                      </a:r>
                      <a:r>
                        <a:rPr lang="en-US" sz="1400" dirty="0">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θυμου</a:t>
                      </a:r>
                      <a:r>
                        <a:rPr lang="en-US" sz="1400" dirty="0">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σου</a:t>
                      </a:r>
                      <a:r>
                        <a:rPr lang="nl-NL" sz="1400" dirty="0">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διε</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στη</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το</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υ</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δωρ</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ε</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πα</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γη</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ω</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σει</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τει</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χος</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τ</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α</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υ</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δ</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α</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τ</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α</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endParaRPr lang="nl-BE" sz="1400" dirty="0">
                        <a:effectLst/>
                        <a:latin typeface="SBL BibLit" panose="02000000000000000000" pitchFamily="2" charset="-79"/>
                        <a:ea typeface="SBL BibLit" panose="02000000000000000000" pitchFamily="2" charset="-79"/>
                        <a:cs typeface="SBL BibLit" panose="02000000000000000000" pitchFamily="2" charset="-79"/>
                      </a:endParaRPr>
                    </a:p>
                    <a:p>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ε</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πα</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γη</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τ</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α</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κυ</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μ</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α</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τ</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α </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ε</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ν</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με</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σω</a:t>
                      </a:r>
                      <a:r>
                        <a:rPr lang="en-US"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τη</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ς</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θ</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α</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λ</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α</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σσης</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endParaRPr lang="nl-BE" sz="14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rtl="1"/>
                      <a:r>
                        <a:rPr lang="he-IL" sz="1400" dirty="0">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וברוח אפיך </a:t>
                      </a:r>
                      <a:r>
                        <a:rPr lang="he-I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נערמו מים נצבו כמו נד </a:t>
                      </a:r>
                      <a:r>
                        <a:rPr lang="he-I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נזלים</a:t>
                      </a:r>
                      <a:r>
                        <a:rPr lang="he-I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קפאו </a:t>
                      </a:r>
                      <a:r>
                        <a:rPr lang="he-I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תהומת</a:t>
                      </a:r>
                      <a:r>
                        <a:rPr lang="he-I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endParaRPr lang="nl-BE" sz="1400" dirty="0">
                        <a:effectLst/>
                        <a:latin typeface="SBL BibLit" panose="02000000000000000000" pitchFamily="2" charset="-79"/>
                        <a:ea typeface="SBL BibLit" panose="02000000000000000000" pitchFamily="2" charset="-79"/>
                        <a:cs typeface="SBL BibLit" panose="02000000000000000000" pitchFamily="2" charset="-79"/>
                      </a:endParaRPr>
                    </a:p>
                    <a:p>
                      <a:pPr algn="r" rtl="1"/>
                      <a:r>
                        <a:rPr lang="he-I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בלב ים</a:t>
                      </a:r>
                      <a:endParaRPr lang="nl-BE" sz="14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4702996"/>
                  </a:ext>
                </a:extLst>
              </a:tr>
              <a:tr h="1041966">
                <a:tc>
                  <a:txBody>
                    <a:bodyPr/>
                    <a:lstStyle/>
                    <a:p>
                      <a:r>
                        <a:rPr lang="nl-BE" sz="1400" dirty="0">
                          <a:effectLst/>
                          <a:latin typeface="SBL BibLit" panose="02000000000000000000" pitchFamily="2" charset="-79"/>
                          <a:ea typeface="SBL BibLit" panose="02000000000000000000" pitchFamily="2" charset="-79"/>
                          <a:cs typeface="SBL BibLit" panose="02000000000000000000" pitchFamily="2" charset="-79"/>
                        </a:rPr>
                        <a:t>Through the breath of your wrath the water separated; the waters were congealed like a wall; the waves were congealed in the midst of the sea.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l" defTabSz="914400" rtl="0" eaLnBrk="1" latinLnBrk="0" hangingPunct="1"/>
                      <a:r>
                        <a:rPr lang="nl-BE" sz="1400" dirty="0">
                          <a:effectLst/>
                          <a:latin typeface="SBL BibLit" panose="02000000000000000000" pitchFamily="2" charset="-79"/>
                          <a:ea typeface="SBL BibLit" panose="02000000000000000000" pitchFamily="2" charset="-79"/>
                          <a:cs typeface="SBL BibLit" panose="02000000000000000000" pitchFamily="2" charset="-79"/>
                        </a:rPr>
                        <a:t>And with the blast of your nostrils the waters were piled up--the floods stood upright as a heap; the deeps were congealed in the heart of the sea.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433889872"/>
                  </a:ext>
                </a:extLst>
              </a:tr>
            </a:tbl>
          </a:graphicData>
        </a:graphic>
      </p:graphicFrame>
      <p:pic>
        <p:nvPicPr>
          <p:cNvPr id="8" name="Afbeelding 7">
            <a:extLst>
              <a:ext uri="{FF2B5EF4-FFF2-40B4-BE49-F238E27FC236}">
                <a16:creationId xmlns:a16="http://schemas.microsoft.com/office/drawing/2014/main" id="{A1C40BF7-1542-557F-D985-9CE5D35A124A}"/>
              </a:ext>
            </a:extLst>
          </p:cNvPr>
          <p:cNvPicPr>
            <a:picLocks noChangeAspect="1"/>
          </p:cNvPicPr>
          <p:nvPr/>
        </p:nvPicPr>
        <p:blipFill>
          <a:blip r:embed="rId3"/>
          <a:stretch>
            <a:fillRect/>
          </a:stretch>
        </p:blipFill>
        <p:spPr>
          <a:xfrm>
            <a:off x="565264" y="3541455"/>
            <a:ext cx="5969000" cy="1092200"/>
          </a:xfrm>
          <a:prstGeom prst="rect">
            <a:avLst/>
          </a:prstGeom>
        </p:spPr>
      </p:pic>
      <p:sp>
        <p:nvSpPr>
          <p:cNvPr id="9" name="Tekstvak 8">
            <a:extLst>
              <a:ext uri="{FF2B5EF4-FFF2-40B4-BE49-F238E27FC236}">
                <a16:creationId xmlns:a16="http://schemas.microsoft.com/office/drawing/2014/main" id="{74E55DF7-FFFC-255D-FC67-1ACE9CE6EFDE}"/>
              </a:ext>
            </a:extLst>
          </p:cNvPr>
          <p:cNvSpPr txBox="1"/>
          <p:nvPr/>
        </p:nvSpPr>
        <p:spPr>
          <a:xfrm>
            <a:off x="405516" y="4488126"/>
            <a:ext cx="8356100" cy="1754326"/>
          </a:xfrm>
          <a:prstGeom prst="rect">
            <a:avLst/>
          </a:prstGeom>
          <a:noFill/>
        </p:spPr>
        <p:txBody>
          <a:bodyPr wrap="square" rtlCol="0">
            <a:spAutoFit/>
          </a:bodyPr>
          <a:lstStyle/>
          <a:p>
            <a:pPr marL="285750" indent="-285750">
              <a:buFont typeface="Arial" panose="020B0604020202020204" pitchFamily="34" charset="0"/>
              <a:buChar char="•"/>
            </a:pPr>
            <a:r>
              <a:rPr lang="nl-BE" dirty="0">
                <a:latin typeface="SBL BibLit" panose="02000000000000000000" pitchFamily="2" charset="-79"/>
                <a:ea typeface="SBL BibLit" panose="02000000000000000000" pitchFamily="2" charset="-79"/>
                <a:cs typeface="SBL BibLit" panose="02000000000000000000" pitchFamily="2" charset="-79"/>
              </a:rPr>
              <a:t>use of </a:t>
            </a:r>
            <a:r>
              <a:rPr lang="el-GR" dirty="0" err="1">
                <a:latin typeface="SBL BibLit" panose="02000000000000000000" pitchFamily="2" charset="-79"/>
                <a:ea typeface="SBL BibLit" panose="02000000000000000000" pitchFamily="2" charset="-79"/>
                <a:cs typeface="SBL BibLit" panose="02000000000000000000" pitchFamily="2" charset="-79"/>
              </a:rPr>
              <a:t>μυκτήρ</a:t>
            </a:r>
            <a:r>
              <a:rPr lang="el-GR" dirty="0">
                <a:latin typeface="SBL BibLit" panose="02000000000000000000" pitchFamily="2" charset="-79"/>
                <a:ea typeface="SBL BibLit" panose="02000000000000000000" pitchFamily="2" charset="-79"/>
                <a:cs typeface="SBL BibLit" panose="02000000000000000000" pitchFamily="2" charset="-79"/>
              </a:rPr>
              <a:t> </a:t>
            </a:r>
            <a:r>
              <a:rPr lang="nl-BE" dirty="0">
                <a:latin typeface="SBL BibLit" panose="02000000000000000000" pitchFamily="2" charset="-79"/>
                <a:ea typeface="SBL BibLit" panose="02000000000000000000" pitchFamily="2" charset="-79"/>
                <a:cs typeface="SBL BibLit" panose="02000000000000000000" pitchFamily="2" charset="-79"/>
              </a:rPr>
              <a:t>as “sneering” or “sarcasm” -&gt; was the literal translation not used because of this “negative” use of </a:t>
            </a:r>
            <a:r>
              <a:rPr lang="el-GR" dirty="0" err="1">
                <a:latin typeface="SBL BibLit" panose="02000000000000000000" pitchFamily="2" charset="-79"/>
                <a:ea typeface="SBL BibLit" panose="02000000000000000000" pitchFamily="2" charset="-79"/>
                <a:cs typeface="SBL BibLit" panose="02000000000000000000" pitchFamily="2" charset="-79"/>
              </a:rPr>
              <a:t>μυκτήρ</a:t>
            </a:r>
            <a:r>
              <a:rPr lang="nl-BE" dirty="0">
                <a:latin typeface="SBL BibLit" panose="02000000000000000000" pitchFamily="2" charset="-79"/>
                <a:ea typeface="SBL BibLit" panose="02000000000000000000" pitchFamily="2" charset="-79"/>
                <a:cs typeface="SBL BibLit" panose="02000000000000000000" pitchFamily="2" charset="-79"/>
              </a:rPr>
              <a:t>? </a:t>
            </a:r>
          </a:p>
          <a:p>
            <a:pPr marL="285750" indent="-285750">
              <a:buFont typeface="Arial" panose="020B0604020202020204" pitchFamily="34" charset="0"/>
              <a:buChar char="•"/>
            </a:pPr>
            <a:r>
              <a:rPr lang="el-GR" dirty="0" err="1">
                <a:latin typeface="SBL BibLit" panose="02000000000000000000" pitchFamily="2" charset="-79"/>
                <a:ea typeface="SBL BibLit" panose="02000000000000000000" pitchFamily="2" charset="-79"/>
                <a:cs typeface="SBL BibLit" panose="02000000000000000000" pitchFamily="2" charset="-79"/>
              </a:rPr>
              <a:t>θυμός</a:t>
            </a:r>
            <a:r>
              <a:rPr lang="el-GR" dirty="0">
                <a:latin typeface="SBL BibLit" panose="02000000000000000000" pitchFamily="2" charset="-79"/>
                <a:ea typeface="SBL BibLit" panose="02000000000000000000" pitchFamily="2" charset="-79"/>
                <a:cs typeface="SBL BibLit" panose="02000000000000000000" pitchFamily="2" charset="-79"/>
              </a:rPr>
              <a:t> </a:t>
            </a:r>
            <a:r>
              <a:rPr lang="fr-FR" dirty="0">
                <a:latin typeface="SBL BibLit" panose="02000000000000000000" pitchFamily="2" charset="-79"/>
                <a:ea typeface="SBL BibLit" panose="02000000000000000000" pitchFamily="2" charset="-79"/>
                <a:cs typeface="SBL BibLit" panose="02000000000000000000" pitchFamily="2" charset="-79"/>
              </a:rPr>
              <a:t>: good </a:t>
            </a:r>
            <a:r>
              <a:rPr lang="nl-BE" dirty="0">
                <a:latin typeface="SBL BibLit" panose="02000000000000000000" pitchFamily="2" charset="-79"/>
                <a:ea typeface="SBL BibLit" panose="02000000000000000000" pitchFamily="2" charset="-79"/>
                <a:cs typeface="SBL BibLit" panose="02000000000000000000" pitchFamily="2" charset="-79"/>
              </a:rPr>
              <a:t>translation choice: relates to “breath” in its wider sense: </a:t>
            </a:r>
            <a:r>
              <a:rPr lang="en-US" cap="small" dirty="0" err="1">
                <a:latin typeface="SBL BibLit" panose="02000000000000000000" pitchFamily="2" charset="-79"/>
                <a:ea typeface="SBL BibLit" panose="02000000000000000000" pitchFamily="2" charset="-79"/>
                <a:cs typeface="SBL BibLit" panose="02000000000000000000" pitchFamily="2" charset="-79"/>
              </a:rPr>
              <a:t>thumos</a:t>
            </a:r>
            <a:r>
              <a:rPr lang="en-US" cap="small" dirty="0">
                <a:latin typeface="SBL BibLit" panose="02000000000000000000" pitchFamily="2" charset="-79"/>
                <a:ea typeface="SBL BibLit" panose="02000000000000000000" pitchFamily="2" charset="-79"/>
                <a:cs typeface="SBL BibLit" panose="02000000000000000000" pitchFamily="2" charset="-79"/>
              </a:rPr>
              <a:t> is stormy wind </a:t>
            </a:r>
            <a:endParaRPr lang="nl-BE" dirty="0">
              <a:latin typeface="SBL BibLit" panose="02000000000000000000" pitchFamily="2" charset="-79"/>
              <a:ea typeface="SBL BibLit" panose="02000000000000000000" pitchFamily="2" charset="-79"/>
              <a:cs typeface="SBL BibLit" panose="02000000000000000000" pitchFamily="2" charset="-79"/>
            </a:endParaRPr>
          </a:p>
          <a:p>
            <a:endParaRPr lang="nl-BE" dirty="0">
              <a:latin typeface="SBL BibLit" panose="02000000000000000000" pitchFamily="2" charset="-79"/>
              <a:ea typeface="SBL BibLit" panose="02000000000000000000" pitchFamily="2" charset="-79"/>
              <a:cs typeface="SBL BibLit" panose="02000000000000000000" pitchFamily="2" charset="-79"/>
            </a:endParaRPr>
          </a:p>
          <a:p>
            <a:pPr marL="285750" indent="-285750">
              <a:buFont typeface="Arial" panose="020B0604020202020204" pitchFamily="34" charset="0"/>
              <a:buChar char="•"/>
            </a:pPr>
            <a:endParaRPr lang="nl-BE" dirty="0">
              <a:latin typeface="SBL BibLit" panose="02000000000000000000" pitchFamily="2" charset="-79"/>
              <a:ea typeface="SBL BibLit" panose="02000000000000000000" pitchFamily="2" charset="-79"/>
              <a:cs typeface="SBL BibLit" panose="02000000000000000000" pitchFamily="2" charset="-79"/>
            </a:endParaRPr>
          </a:p>
        </p:txBody>
      </p:sp>
      <p:sp>
        <p:nvSpPr>
          <p:cNvPr id="10" name="Rechthoek 9">
            <a:extLst>
              <a:ext uri="{FF2B5EF4-FFF2-40B4-BE49-F238E27FC236}">
                <a16:creationId xmlns:a16="http://schemas.microsoft.com/office/drawing/2014/main" id="{C3445DFA-29FE-7AE5-7CAF-9B4408492094}"/>
              </a:ext>
            </a:extLst>
          </p:cNvPr>
          <p:cNvSpPr/>
          <p:nvPr/>
        </p:nvSpPr>
        <p:spPr>
          <a:xfrm>
            <a:off x="1446415" y="4049240"/>
            <a:ext cx="1729047" cy="256753"/>
          </a:xfrm>
          <a:prstGeom prst="rect">
            <a:avLst/>
          </a:prstGeom>
          <a:noFill/>
          <a:ln w="3810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501322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C59A8470-A5FD-0425-AB31-4AD6DC767C7D}"/>
              </a:ext>
            </a:extLst>
          </p:cNvPr>
          <p:cNvSpPr>
            <a:spLocks noGrp="1"/>
          </p:cNvSpPr>
          <p:nvPr>
            <p:ph type="body" sz="quarter" idx="13"/>
          </p:nvPr>
        </p:nvSpPr>
        <p:spPr/>
        <p:txBody>
          <a:bodyPr/>
          <a:lstStyle/>
          <a:p>
            <a:r>
              <a:rPr lang="nl-BE" dirty="0"/>
              <a:t>C. Anti-anthropomorphism?</a:t>
            </a:r>
          </a:p>
        </p:txBody>
      </p:sp>
      <p:sp>
        <p:nvSpPr>
          <p:cNvPr id="3" name="Tijdelijke aanduiding voor tekst 2">
            <a:extLst>
              <a:ext uri="{FF2B5EF4-FFF2-40B4-BE49-F238E27FC236}">
                <a16:creationId xmlns:a16="http://schemas.microsoft.com/office/drawing/2014/main" id="{216EEFE2-8B22-687A-F08B-9036ED412BB4}"/>
              </a:ext>
            </a:extLst>
          </p:cNvPr>
          <p:cNvSpPr>
            <a:spLocks noGrp="1"/>
          </p:cNvSpPr>
          <p:nvPr>
            <p:ph type="body" sz="quarter" idx="10"/>
          </p:nvPr>
        </p:nvSpPr>
        <p:spPr/>
        <p:txBody>
          <a:bodyPr/>
          <a:lstStyle/>
          <a:p>
            <a:endParaRPr lang="nl-BE"/>
          </a:p>
        </p:txBody>
      </p:sp>
      <p:sp>
        <p:nvSpPr>
          <p:cNvPr id="4" name="Tijdelijke aanduiding voor tekst 3">
            <a:extLst>
              <a:ext uri="{FF2B5EF4-FFF2-40B4-BE49-F238E27FC236}">
                <a16:creationId xmlns:a16="http://schemas.microsoft.com/office/drawing/2014/main" id="{7D293C8A-1F1E-9F2C-8963-1A78A15209B4}"/>
              </a:ext>
            </a:extLst>
          </p:cNvPr>
          <p:cNvSpPr>
            <a:spLocks noGrp="1"/>
          </p:cNvSpPr>
          <p:nvPr>
            <p:ph type="body" sz="quarter" idx="11"/>
          </p:nvPr>
        </p:nvSpPr>
        <p:spPr/>
        <p:txBody>
          <a:bodyPr/>
          <a:lstStyle/>
          <a:p>
            <a:endParaRPr lang="nl-BE"/>
          </a:p>
        </p:txBody>
      </p:sp>
      <p:sp>
        <p:nvSpPr>
          <p:cNvPr id="5" name="Tekstvak 4">
            <a:extLst>
              <a:ext uri="{FF2B5EF4-FFF2-40B4-BE49-F238E27FC236}">
                <a16:creationId xmlns:a16="http://schemas.microsoft.com/office/drawing/2014/main" id="{472C3BCC-FF94-689D-0A45-58C3757EEDB1}"/>
              </a:ext>
            </a:extLst>
          </p:cNvPr>
          <p:cNvSpPr txBox="1"/>
          <p:nvPr/>
        </p:nvSpPr>
        <p:spPr>
          <a:xfrm>
            <a:off x="-381622" y="1322874"/>
            <a:ext cx="8428341" cy="1015663"/>
          </a:xfrm>
          <a:prstGeom prst="rect">
            <a:avLst/>
          </a:prstGeom>
          <a:noFill/>
        </p:spPr>
        <p:txBody>
          <a:bodyPr wrap="square" rtlCol="0">
            <a:spAutoFit/>
          </a:bodyPr>
          <a:lstStyle/>
          <a:p>
            <a:pPr marL="800100" lvl="1" indent="-342900">
              <a:buFont typeface="Wingdings" pitchFamily="2" charset="2"/>
              <a:buChar char="Ø"/>
            </a:pPr>
            <a:r>
              <a:rPr lang="fr-FR" sz="2000" dirty="0">
                <a:latin typeface="SBL BibLit" panose="02000000000000000000" pitchFamily="2" charset="-79"/>
                <a:ea typeface="SBL BibLit" panose="02000000000000000000" pitchFamily="2" charset="-79"/>
                <a:cs typeface="SBL BibLit" panose="02000000000000000000" pitchFamily="2" charset="-79"/>
              </a:rPr>
              <a:t>Ex 15:8 « the </a:t>
            </a:r>
            <a:r>
              <a:rPr lang="fr-FR" sz="2000" dirty="0" err="1">
                <a:latin typeface="SBL BibLit" panose="02000000000000000000" pitchFamily="2" charset="-79"/>
                <a:ea typeface="SBL BibLit" panose="02000000000000000000" pitchFamily="2" charset="-79"/>
                <a:cs typeface="SBL BibLit" panose="02000000000000000000" pitchFamily="2" charset="-79"/>
              </a:rPr>
              <a:t>breath</a:t>
            </a:r>
            <a:r>
              <a:rPr lang="fr-FR" sz="2000" dirty="0">
                <a:latin typeface="SBL BibLit" panose="02000000000000000000" pitchFamily="2" charset="-79"/>
                <a:ea typeface="SBL BibLit" panose="02000000000000000000" pitchFamily="2" charset="-79"/>
                <a:cs typeface="SBL BibLit" panose="02000000000000000000" pitchFamily="2" charset="-79"/>
              </a:rPr>
              <a:t> of </a:t>
            </a:r>
            <a:r>
              <a:rPr lang="fr-FR" sz="2000" dirty="0" err="1">
                <a:latin typeface="SBL BibLit" panose="02000000000000000000" pitchFamily="2" charset="-79"/>
                <a:ea typeface="SBL BibLit" panose="02000000000000000000" pitchFamily="2" charset="-79"/>
                <a:cs typeface="SBL BibLit" panose="02000000000000000000" pitchFamily="2" charset="-79"/>
              </a:rPr>
              <a:t>your</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wrath</a:t>
            </a:r>
            <a:r>
              <a:rPr lang="fr-FR" sz="2000" dirty="0">
                <a:latin typeface="SBL BibLit" panose="02000000000000000000" pitchFamily="2" charset="-79"/>
                <a:ea typeface="SBL BibLit" panose="02000000000000000000" pitchFamily="2" charset="-79"/>
                <a:cs typeface="SBL BibLit" panose="02000000000000000000" pitchFamily="2" charset="-79"/>
              </a:rPr>
              <a:t> »</a:t>
            </a:r>
          </a:p>
          <a:p>
            <a:pPr marL="1257300" lvl="2" indent="-342900">
              <a:buFont typeface="Arial" panose="020B0604020202020204" pitchFamily="34" charset="0"/>
              <a:buChar char="•"/>
            </a:pPr>
            <a:r>
              <a:rPr lang="el-GR" sz="2000" dirty="0" err="1">
                <a:latin typeface="SBL BibLit" panose="02000000000000000000" pitchFamily="2" charset="-79"/>
                <a:ea typeface="SBL BibLit" panose="02000000000000000000" pitchFamily="2" charset="-79"/>
                <a:cs typeface="SBL BibLit" panose="02000000000000000000" pitchFamily="2" charset="-79"/>
              </a:rPr>
              <a:t>θυμός</a:t>
            </a:r>
            <a:r>
              <a:rPr lang="el-G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a:latin typeface="SBL BibLit" panose="02000000000000000000" pitchFamily="2" charset="-79"/>
                <a:ea typeface="SBL BibLit" panose="02000000000000000000" pitchFamily="2" charset="-79"/>
                <a:cs typeface="SBL BibLit" panose="02000000000000000000" pitchFamily="2" charset="-79"/>
              </a:rPr>
              <a:t>: good </a:t>
            </a:r>
            <a:r>
              <a:rPr lang="nl-BE" sz="2000" dirty="0">
                <a:latin typeface="SBL BibLit" panose="02000000000000000000" pitchFamily="2" charset="-79"/>
                <a:ea typeface="SBL BibLit" panose="02000000000000000000" pitchFamily="2" charset="-79"/>
                <a:cs typeface="SBL BibLit" panose="02000000000000000000" pitchFamily="2" charset="-79"/>
              </a:rPr>
              <a:t>translation choice: relates to “breath” in its wider sense: </a:t>
            </a:r>
            <a:r>
              <a:rPr lang="en-US" sz="2000" cap="small" dirty="0" err="1">
                <a:latin typeface="SBL BibLit" panose="02000000000000000000" pitchFamily="2" charset="-79"/>
                <a:ea typeface="SBL BibLit" panose="02000000000000000000" pitchFamily="2" charset="-79"/>
                <a:cs typeface="SBL BibLit" panose="02000000000000000000" pitchFamily="2" charset="-79"/>
              </a:rPr>
              <a:t>thumos</a:t>
            </a:r>
            <a:r>
              <a:rPr lang="en-US" sz="2000" cap="small" dirty="0">
                <a:latin typeface="SBL BibLit" panose="02000000000000000000" pitchFamily="2" charset="-79"/>
                <a:ea typeface="SBL BibLit" panose="02000000000000000000" pitchFamily="2" charset="-79"/>
                <a:cs typeface="SBL BibLit" panose="02000000000000000000" pitchFamily="2" charset="-79"/>
              </a:rPr>
              <a:t> is stormy wind </a:t>
            </a:r>
            <a:endParaRPr lang="nl-BE" sz="2000" dirty="0">
              <a:latin typeface="SBL BibLit" panose="02000000000000000000" pitchFamily="2" charset="-79"/>
              <a:ea typeface="SBL BibLit" panose="02000000000000000000" pitchFamily="2" charset="-79"/>
              <a:cs typeface="SBL BibLit" panose="02000000000000000000" pitchFamily="2" charset="-79"/>
            </a:endParaRPr>
          </a:p>
        </p:txBody>
      </p:sp>
      <p:graphicFrame>
        <p:nvGraphicFramePr>
          <p:cNvPr id="6" name="Tabel 5">
            <a:extLst>
              <a:ext uri="{FF2B5EF4-FFF2-40B4-BE49-F238E27FC236}">
                <a16:creationId xmlns:a16="http://schemas.microsoft.com/office/drawing/2014/main" id="{67A6147E-3435-F208-A30B-34C92380E32F}"/>
              </a:ext>
            </a:extLst>
          </p:cNvPr>
          <p:cNvGraphicFramePr>
            <a:graphicFrameLocks noGrp="1"/>
          </p:cNvGraphicFramePr>
          <p:nvPr>
            <p:extLst>
              <p:ext uri="{D42A27DB-BD31-4B8C-83A1-F6EECF244321}">
                <p14:modId xmlns:p14="http://schemas.microsoft.com/office/powerpoint/2010/main" val="1463108638"/>
              </p:ext>
            </p:extLst>
          </p:nvPr>
        </p:nvGraphicFramePr>
        <p:xfrm>
          <a:off x="7944197" y="43505"/>
          <a:ext cx="4062613" cy="2560320"/>
        </p:xfrm>
        <a:graphic>
          <a:graphicData uri="http://schemas.openxmlformats.org/drawingml/2006/table">
            <a:tbl>
              <a:tblPr firstRow="1" firstCol="1" bandRow="1"/>
              <a:tblGrid>
                <a:gridCol w="2229235">
                  <a:extLst>
                    <a:ext uri="{9D8B030D-6E8A-4147-A177-3AD203B41FA5}">
                      <a16:colId xmlns:a16="http://schemas.microsoft.com/office/drawing/2014/main" val="3522896341"/>
                    </a:ext>
                  </a:extLst>
                </a:gridCol>
                <a:gridCol w="1833378">
                  <a:extLst>
                    <a:ext uri="{9D8B030D-6E8A-4147-A177-3AD203B41FA5}">
                      <a16:colId xmlns:a16="http://schemas.microsoft.com/office/drawing/2014/main" val="392945184"/>
                    </a:ext>
                  </a:extLst>
                </a:gridCol>
              </a:tblGrid>
              <a:tr h="664160">
                <a:tc>
                  <a:txBody>
                    <a:bodyPr/>
                    <a:lstStyle/>
                    <a:p>
                      <a:r>
                        <a:rPr lang="nl-NL" sz="1400" dirty="0" err="1">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κ</a:t>
                      </a:r>
                      <a:r>
                        <a:rPr lang="nl-NL" sz="1400" dirty="0">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α</a:t>
                      </a:r>
                      <a:r>
                        <a:rPr lang="nl-NL" sz="1400" dirty="0" err="1">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ι</a:t>
                      </a:r>
                      <a:r>
                        <a:rPr lang="en-US" sz="1400" dirty="0">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δι</a:t>
                      </a:r>
                      <a:r>
                        <a:rPr lang="nl-NL" sz="1400" dirty="0">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α</a:t>
                      </a:r>
                      <a:r>
                        <a:rPr lang="en-US" sz="1400" dirty="0">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 </a:t>
                      </a:r>
                      <a:r>
                        <a:rPr lang="nl-NL" sz="1400" dirty="0">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π</a:t>
                      </a:r>
                      <a:r>
                        <a:rPr lang="nl-NL" sz="1400" dirty="0" err="1">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νευ</a:t>
                      </a:r>
                      <a:r>
                        <a:rPr lang="en-US" sz="1400" dirty="0">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a:t>
                      </a:r>
                      <a:r>
                        <a:rPr lang="nl-NL" sz="1400" dirty="0" err="1">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μ</a:t>
                      </a:r>
                      <a:r>
                        <a:rPr lang="nl-NL" sz="1400" dirty="0">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α</a:t>
                      </a:r>
                      <a:r>
                        <a:rPr lang="nl-NL" sz="1400" dirty="0" err="1">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τος</a:t>
                      </a:r>
                      <a:r>
                        <a:rPr lang="nl-NL" sz="1400" dirty="0">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του</a:t>
                      </a:r>
                      <a:r>
                        <a:rPr lang="en-US" sz="1400" dirty="0">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θυμου</a:t>
                      </a:r>
                      <a:r>
                        <a:rPr lang="en-US" sz="1400" dirty="0">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σου</a:t>
                      </a:r>
                      <a:r>
                        <a:rPr lang="nl-NL" sz="1400" dirty="0">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διε</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στη</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το</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υ</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δωρ</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ε</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πα</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γη</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ω</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σει</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τει</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χος</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τ</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α</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υ</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δ</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α</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τ</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α</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endParaRPr lang="nl-BE" sz="1400" dirty="0">
                        <a:effectLst/>
                        <a:latin typeface="SBL BibLit" panose="02000000000000000000" pitchFamily="2" charset="-79"/>
                        <a:ea typeface="SBL BibLit" panose="02000000000000000000" pitchFamily="2" charset="-79"/>
                        <a:cs typeface="SBL BibLit" panose="02000000000000000000" pitchFamily="2" charset="-79"/>
                      </a:endParaRPr>
                    </a:p>
                    <a:p>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ε</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πα</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γη</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τ</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α</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κυ</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μ</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α</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τ</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α </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ε</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ν</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με</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σω</a:t>
                      </a:r>
                      <a:r>
                        <a:rPr lang="en-US"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τη</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ς</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θ</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α</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λ</a:t>
                      </a:r>
                      <a:r>
                        <a:rPr lang="nl-N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α</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r>
                        <a:rPr lang="nl-N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σσης</a:t>
                      </a:r>
                      <a:r>
                        <a:rPr lang="en-US"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endParaRPr lang="nl-BE" sz="14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rtl="1"/>
                      <a:r>
                        <a:rPr lang="he-IL" sz="1400" dirty="0">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וברוח אפיך </a:t>
                      </a:r>
                      <a:r>
                        <a:rPr lang="he-I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נערמו מים נצבו כמו נד </a:t>
                      </a:r>
                      <a:r>
                        <a:rPr lang="he-I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נזלים</a:t>
                      </a:r>
                      <a:r>
                        <a:rPr lang="he-I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קפאו </a:t>
                      </a:r>
                      <a:r>
                        <a:rPr lang="he-IL"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תהומת</a:t>
                      </a:r>
                      <a:r>
                        <a:rPr lang="he-I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endParaRPr lang="nl-BE" sz="1400" dirty="0">
                        <a:effectLst/>
                        <a:latin typeface="SBL BibLit" panose="02000000000000000000" pitchFamily="2" charset="-79"/>
                        <a:ea typeface="SBL BibLit" panose="02000000000000000000" pitchFamily="2" charset="-79"/>
                        <a:cs typeface="SBL BibLit" panose="02000000000000000000" pitchFamily="2" charset="-79"/>
                      </a:endParaRPr>
                    </a:p>
                    <a:p>
                      <a:pPr algn="r" rtl="1"/>
                      <a:r>
                        <a:rPr lang="he-I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בלב ים</a:t>
                      </a:r>
                      <a:endParaRPr lang="nl-BE" sz="14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4702996"/>
                  </a:ext>
                </a:extLst>
              </a:tr>
              <a:tr h="1041966">
                <a:tc>
                  <a:txBody>
                    <a:bodyPr/>
                    <a:lstStyle/>
                    <a:p>
                      <a:r>
                        <a:rPr lang="nl-BE" sz="1400" dirty="0">
                          <a:effectLst/>
                          <a:latin typeface="SBL BibLit" panose="02000000000000000000" pitchFamily="2" charset="-79"/>
                          <a:ea typeface="SBL BibLit" panose="02000000000000000000" pitchFamily="2" charset="-79"/>
                          <a:cs typeface="SBL BibLit" panose="02000000000000000000" pitchFamily="2" charset="-79"/>
                        </a:rPr>
                        <a:t>Through the breath of your wrath the water separated; the waters were congealed like a wall; the waves were congealed in the midst of the sea.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l" defTabSz="914400" rtl="0" eaLnBrk="1" latinLnBrk="0" hangingPunct="1"/>
                      <a:r>
                        <a:rPr lang="nl-BE" sz="1400" dirty="0">
                          <a:effectLst/>
                          <a:latin typeface="SBL BibLit" panose="02000000000000000000" pitchFamily="2" charset="-79"/>
                          <a:ea typeface="SBL BibLit" panose="02000000000000000000" pitchFamily="2" charset="-79"/>
                          <a:cs typeface="SBL BibLit" panose="02000000000000000000" pitchFamily="2" charset="-79"/>
                        </a:rPr>
                        <a:t>And with the blast of your nostrils the waters were piled up--the floods stood upright as a heap; the deeps were congealed in the heart of the sea.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433889872"/>
                  </a:ext>
                </a:extLst>
              </a:tr>
            </a:tbl>
          </a:graphicData>
        </a:graphic>
      </p:graphicFrame>
      <p:pic>
        <p:nvPicPr>
          <p:cNvPr id="11" name="Afbeelding 10">
            <a:extLst>
              <a:ext uri="{FF2B5EF4-FFF2-40B4-BE49-F238E27FC236}">
                <a16:creationId xmlns:a16="http://schemas.microsoft.com/office/drawing/2014/main" id="{54EC38FD-F753-9F40-7772-3341EE7F6978}"/>
              </a:ext>
            </a:extLst>
          </p:cNvPr>
          <p:cNvPicPr>
            <a:picLocks noChangeAspect="1"/>
          </p:cNvPicPr>
          <p:nvPr/>
        </p:nvPicPr>
        <p:blipFill rotWithShape="1">
          <a:blip r:embed="rId2"/>
          <a:srcRect l="4138"/>
          <a:stretch/>
        </p:blipFill>
        <p:spPr>
          <a:xfrm>
            <a:off x="127649" y="3825277"/>
            <a:ext cx="6086884" cy="1903210"/>
          </a:xfrm>
          <a:prstGeom prst="rect">
            <a:avLst/>
          </a:prstGeom>
          <a:ln>
            <a:solidFill>
              <a:schemeClr val="tx1"/>
            </a:solidFill>
          </a:ln>
        </p:spPr>
      </p:pic>
      <p:pic>
        <p:nvPicPr>
          <p:cNvPr id="12" name="Afbeelding 11">
            <a:extLst>
              <a:ext uri="{FF2B5EF4-FFF2-40B4-BE49-F238E27FC236}">
                <a16:creationId xmlns:a16="http://schemas.microsoft.com/office/drawing/2014/main" id="{2CDC7DD5-5FD3-D3B2-77E8-31E0515174F6}"/>
              </a:ext>
            </a:extLst>
          </p:cNvPr>
          <p:cNvPicPr>
            <a:picLocks noChangeAspect="1"/>
          </p:cNvPicPr>
          <p:nvPr/>
        </p:nvPicPr>
        <p:blipFill>
          <a:blip r:embed="rId3"/>
          <a:stretch>
            <a:fillRect/>
          </a:stretch>
        </p:blipFill>
        <p:spPr>
          <a:xfrm>
            <a:off x="145822" y="2247370"/>
            <a:ext cx="6397950" cy="1577907"/>
          </a:xfrm>
          <a:prstGeom prst="rect">
            <a:avLst/>
          </a:prstGeom>
          <a:ln>
            <a:solidFill>
              <a:schemeClr val="tx1"/>
            </a:solidFill>
          </a:ln>
        </p:spPr>
      </p:pic>
      <p:pic>
        <p:nvPicPr>
          <p:cNvPr id="13" name="Afbeelding 12">
            <a:extLst>
              <a:ext uri="{FF2B5EF4-FFF2-40B4-BE49-F238E27FC236}">
                <a16:creationId xmlns:a16="http://schemas.microsoft.com/office/drawing/2014/main" id="{8E4B068A-B7BB-60C7-8A69-59886FD0DCC4}"/>
              </a:ext>
            </a:extLst>
          </p:cNvPr>
          <p:cNvPicPr>
            <a:picLocks noChangeAspect="1"/>
          </p:cNvPicPr>
          <p:nvPr/>
        </p:nvPicPr>
        <p:blipFill>
          <a:blip r:embed="rId4"/>
          <a:stretch>
            <a:fillRect/>
          </a:stretch>
        </p:blipFill>
        <p:spPr>
          <a:xfrm>
            <a:off x="135464" y="5728487"/>
            <a:ext cx="8394701" cy="1092200"/>
          </a:xfrm>
          <a:prstGeom prst="rect">
            <a:avLst/>
          </a:prstGeom>
          <a:ln>
            <a:solidFill>
              <a:schemeClr val="tx1"/>
            </a:solidFill>
          </a:ln>
        </p:spPr>
      </p:pic>
      <p:sp>
        <p:nvSpPr>
          <p:cNvPr id="14" name="Tekstvak 13">
            <a:extLst>
              <a:ext uri="{FF2B5EF4-FFF2-40B4-BE49-F238E27FC236}">
                <a16:creationId xmlns:a16="http://schemas.microsoft.com/office/drawing/2014/main" id="{681DF7AC-4FE7-23BE-BF93-18C3C55CFACC}"/>
              </a:ext>
            </a:extLst>
          </p:cNvPr>
          <p:cNvSpPr txBox="1"/>
          <p:nvPr/>
        </p:nvSpPr>
        <p:spPr>
          <a:xfrm>
            <a:off x="7724981" y="3722357"/>
            <a:ext cx="4112494" cy="1754326"/>
          </a:xfrm>
          <a:prstGeom prst="rect">
            <a:avLst/>
          </a:prstGeom>
          <a:solidFill>
            <a:schemeClr val="bg1"/>
          </a:solidFill>
          <a:ln w="38100">
            <a:solidFill>
              <a:schemeClr val="accent1">
                <a:lumMod val="75000"/>
              </a:schemeClr>
            </a:solidFill>
          </a:ln>
        </p:spPr>
        <p:txBody>
          <a:bodyPr wrap="square" rtlCol="0">
            <a:spAutoFit/>
          </a:bodyPr>
          <a:lstStyle/>
          <a:p>
            <a:r>
              <a:rPr lang="en-US" sz="1800" dirty="0">
                <a:solidFill>
                  <a:schemeClr val="accent1">
                    <a:lumMod val="75000"/>
                  </a:schemeClr>
                </a:solidFill>
                <a:effectLst/>
                <a:latin typeface="SBL BibLit" panose="02000000000000000000" pitchFamily="2" charset="-79"/>
                <a:ea typeface="Times New Roman" panose="02020603050405020304" pitchFamily="18" charset="0"/>
              </a:rPr>
              <a:t> -&gt; the Greek translation </a:t>
            </a:r>
          </a:p>
          <a:p>
            <a:r>
              <a:rPr lang="en-US" dirty="0">
                <a:solidFill>
                  <a:schemeClr val="accent1">
                    <a:lumMod val="75000"/>
                  </a:schemeClr>
                </a:solidFill>
                <a:latin typeface="SBL BibLit" panose="02000000000000000000" pitchFamily="2" charset="-79"/>
                <a:ea typeface="Times New Roman" panose="02020603050405020304" pitchFamily="18" charset="0"/>
              </a:rPr>
              <a:t>= </a:t>
            </a:r>
            <a:r>
              <a:rPr lang="en-US" sz="1800" dirty="0">
                <a:solidFill>
                  <a:schemeClr val="accent1">
                    <a:lumMod val="75000"/>
                  </a:schemeClr>
                </a:solidFill>
                <a:effectLst/>
                <a:latin typeface="SBL BibLit" panose="02000000000000000000" pitchFamily="2" charset="-79"/>
                <a:ea typeface="Times New Roman" panose="02020603050405020304" pitchFamily="18" charset="0"/>
              </a:rPr>
              <a:t>not an anti-anthropomorphism</a:t>
            </a:r>
          </a:p>
          <a:p>
            <a:r>
              <a:rPr lang="en-US" dirty="0">
                <a:solidFill>
                  <a:schemeClr val="accent1">
                    <a:lumMod val="75000"/>
                  </a:schemeClr>
                </a:solidFill>
                <a:latin typeface="SBL BibLit" panose="02000000000000000000" pitchFamily="2" charset="-79"/>
                <a:ea typeface="Times New Roman" panose="02020603050405020304" pitchFamily="18" charset="0"/>
              </a:rPr>
              <a:t>= </a:t>
            </a:r>
            <a:r>
              <a:rPr lang="en-US" sz="1800" dirty="0">
                <a:solidFill>
                  <a:schemeClr val="accent1">
                    <a:lumMod val="75000"/>
                  </a:schemeClr>
                </a:solidFill>
                <a:effectLst/>
                <a:latin typeface="SBL BibLit" panose="02000000000000000000" pitchFamily="2" charset="-79"/>
                <a:ea typeface="Times New Roman" panose="02020603050405020304" pitchFamily="18" charset="0"/>
              </a:rPr>
              <a:t>creative use of widespread image of </a:t>
            </a:r>
            <a:r>
              <a:rPr lang="en-US" sz="1800" dirty="0" err="1">
                <a:solidFill>
                  <a:schemeClr val="accent1">
                    <a:lumMod val="75000"/>
                  </a:schemeClr>
                </a:solidFill>
                <a:effectLst/>
                <a:latin typeface="SBL BibLit" panose="02000000000000000000" pitchFamily="2" charset="-79"/>
                <a:ea typeface="Times New Roman" panose="02020603050405020304" pitchFamily="18" charset="0"/>
              </a:rPr>
              <a:t>θυμός</a:t>
            </a:r>
            <a:r>
              <a:rPr lang="en-US" sz="1800" dirty="0">
                <a:solidFill>
                  <a:schemeClr val="accent1">
                    <a:lumMod val="75000"/>
                  </a:schemeClr>
                </a:solidFill>
                <a:effectLst/>
                <a:latin typeface="SBL BibLit" panose="02000000000000000000" pitchFamily="2" charset="-79"/>
                <a:ea typeface="Times New Roman" panose="02020603050405020304" pitchFamily="18" charset="0"/>
              </a:rPr>
              <a:t> as wind </a:t>
            </a:r>
          </a:p>
          <a:p>
            <a:r>
              <a:rPr lang="en-US" dirty="0">
                <a:solidFill>
                  <a:schemeClr val="accent1">
                    <a:lumMod val="75000"/>
                  </a:schemeClr>
                </a:solidFill>
                <a:latin typeface="SBL BibLit" panose="02000000000000000000" pitchFamily="2" charset="-79"/>
                <a:ea typeface="Times New Roman" panose="02020603050405020304" pitchFamily="18" charset="0"/>
              </a:rPr>
              <a:t>= </a:t>
            </a:r>
            <a:r>
              <a:rPr lang="en-US" sz="1800" dirty="0">
                <a:solidFill>
                  <a:schemeClr val="accent1">
                    <a:lumMod val="75000"/>
                  </a:schemeClr>
                </a:solidFill>
                <a:effectLst/>
                <a:latin typeface="SBL BibLit" panose="02000000000000000000" pitchFamily="2" charset="-79"/>
                <a:ea typeface="Times New Roman" panose="02020603050405020304" pitchFamily="18" charset="0"/>
              </a:rPr>
              <a:t>same ambiguity (anger or breathing?) the Hebrew text presents</a:t>
            </a:r>
            <a:r>
              <a:rPr lang="nl-BE" dirty="0">
                <a:solidFill>
                  <a:schemeClr val="accent1">
                    <a:lumMod val="75000"/>
                  </a:schemeClr>
                </a:solidFill>
                <a:effectLst/>
              </a:rPr>
              <a:t> </a:t>
            </a:r>
            <a:endParaRPr lang="nl-BE" dirty="0">
              <a:solidFill>
                <a:schemeClr val="accent1">
                  <a:lumMod val="75000"/>
                </a:schemeClr>
              </a:solidFill>
            </a:endParaRPr>
          </a:p>
        </p:txBody>
      </p:sp>
    </p:spTree>
    <p:extLst>
      <p:ext uri="{BB962C8B-B14F-4D97-AF65-F5344CB8AC3E}">
        <p14:creationId xmlns:p14="http://schemas.microsoft.com/office/powerpoint/2010/main" val="345435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a:extLst>
              <a:ext uri="{FF2B5EF4-FFF2-40B4-BE49-F238E27FC236}">
                <a16:creationId xmlns:a16="http://schemas.microsoft.com/office/drawing/2014/main" id="{49CD6962-4447-1902-EDED-A72BB58935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93135" y="1865156"/>
            <a:ext cx="2689305" cy="4938543"/>
          </a:xfrm>
          <a:prstGeom prst="rect">
            <a:avLst/>
          </a:prstGeom>
          <a:noFill/>
          <a:extLst>
            <a:ext uri="{909E8E84-426E-40DD-AFC4-6F175D3DCCD1}">
              <a14:hiddenFill xmlns:a14="http://schemas.microsoft.com/office/drawing/2010/main">
                <a:solidFill>
                  <a:srgbClr val="FFFFFF"/>
                </a:solidFill>
              </a14:hiddenFill>
            </a:ext>
          </a:extLst>
        </p:spPr>
      </p:pic>
      <p:sp>
        <p:nvSpPr>
          <p:cNvPr id="2" name="Tijdelijke aanduiding voor tekst 1">
            <a:extLst>
              <a:ext uri="{FF2B5EF4-FFF2-40B4-BE49-F238E27FC236}">
                <a16:creationId xmlns:a16="http://schemas.microsoft.com/office/drawing/2014/main" id="{C59A8470-A5FD-0425-AB31-4AD6DC767C7D}"/>
              </a:ext>
            </a:extLst>
          </p:cNvPr>
          <p:cNvSpPr>
            <a:spLocks noGrp="1"/>
          </p:cNvSpPr>
          <p:nvPr>
            <p:ph type="body" sz="quarter" idx="13"/>
          </p:nvPr>
        </p:nvSpPr>
        <p:spPr/>
        <p:txBody>
          <a:bodyPr/>
          <a:lstStyle/>
          <a:p>
            <a:r>
              <a:rPr lang="nl-BE" dirty="0"/>
              <a:t>C. Anti-anthropomorphism?</a:t>
            </a:r>
          </a:p>
        </p:txBody>
      </p:sp>
      <p:sp>
        <p:nvSpPr>
          <p:cNvPr id="3" name="Tijdelijke aanduiding voor tekst 2">
            <a:extLst>
              <a:ext uri="{FF2B5EF4-FFF2-40B4-BE49-F238E27FC236}">
                <a16:creationId xmlns:a16="http://schemas.microsoft.com/office/drawing/2014/main" id="{216EEFE2-8B22-687A-F08B-9036ED412BB4}"/>
              </a:ext>
            </a:extLst>
          </p:cNvPr>
          <p:cNvSpPr>
            <a:spLocks noGrp="1"/>
          </p:cNvSpPr>
          <p:nvPr>
            <p:ph type="body" sz="quarter" idx="10"/>
          </p:nvPr>
        </p:nvSpPr>
        <p:spPr/>
        <p:txBody>
          <a:bodyPr/>
          <a:lstStyle/>
          <a:p>
            <a:endParaRPr lang="nl-BE"/>
          </a:p>
        </p:txBody>
      </p:sp>
      <p:sp>
        <p:nvSpPr>
          <p:cNvPr id="4" name="Tijdelijke aanduiding voor tekst 3">
            <a:extLst>
              <a:ext uri="{FF2B5EF4-FFF2-40B4-BE49-F238E27FC236}">
                <a16:creationId xmlns:a16="http://schemas.microsoft.com/office/drawing/2014/main" id="{7D293C8A-1F1E-9F2C-8963-1A78A15209B4}"/>
              </a:ext>
            </a:extLst>
          </p:cNvPr>
          <p:cNvSpPr>
            <a:spLocks noGrp="1"/>
          </p:cNvSpPr>
          <p:nvPr>
            <p:ph type="body" sz="quarter" idx="11"/>
          </p:nvPr>
        </p:nvSpPr>
        <p:spPr/>
        <p:txBody>
          <a:bodyPr/>
          <a:lstStyle/>
          <a:p>
            <a:endParaRPr lang="nl-BE"/>
          </a:p>
        </p:txBody>
      </p:sp>
      <p:sp>
        <p:nvSpPr>
          <p:cNvPr id="5" name="Tekstvak 4">
            <a:extLst>
              <a:ext uri="{FF2B5EF4-FFF2-40B4-BE49-F238E27FC236}">
                <a16:creationId xmlns:a16="http://schemas.microsoft.com/office/drawing/2014/main" id="{472C3BCC-FF94-689D-0A45-58C3757EEDB1}"/>
              </a:ext>
            </a:extLst>
          </p:cNvPr>
          <p:cNvSpPr txBox="1"/>
          <p:nvPr/>
        </p:nvSpPr>
        <p:spPr>
          <a:xfrm>
            <a:off x="113203" y="1272050"/>
            <a:ext cx="9493135" cy="4708981"/>
          </a:xfrm>
          <a:prstGeom prst="rect">
            <a:avLst/>
          </a:prstGeom>
          <a:noFill/>
        </p:spPr>
        <p:txBody>
          <a:bodyPr wrap="square" rtlCol="0">
            <a:spAutoFit/>
          </a:bodyPr>
          <a:lstStyle/>
          <a:p>
            <a:pPr marL="742950" lvl="1" indent="-285750">
              <a:buFont typeface="Courier New" panose="02070309020205020404" pitchFamily="49" charset="0"/>
              <a:buChar char="o"/>
            </a:pPr>
            <a:r>
              <a:rPr lang="fr-FR" sz="2000" dirty="0">
                <a:latin typeface="SBL BibLit" panose="02000000000000000000" pitchFamily="2" charset="-79"/>
                <a:ea typeface="SBL BibLit" panose="02000000000000000000" pitchFamily="2" charset="-79"/>
                <a:cs typeface="SBL BibLit" panose="02000000000000000000" pitchFamily="2" charset="-79"/>
              </a:rPr>
              <a:t>Is </a:t>
            </a:r>
            <a:r>
              <a:rPr lang="fr-FR" sz="2000" dirty="0" err="1">
                <a:latin typeface="SBL BibLit" panose="02000000000000000000" pitchFamily="2" charset="-79"/>
                <a:ea typeface="SBL BibLit" panose="02000000000000000000" pitchFamily="2" charset="-79"/>
                <a:cs typeface="SBL BibLit" panose="02000000000000000000" pitchFamily="2" charset="-79"/>
              </a:rPr>
              <a:t>God’s</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nose</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avoided</a:t>
            </a:r>
            <a:r>
              <a:rPr lang="fr-FR" sz="2000" dirty="0">
                <a:latin typeface="SBL BibLit" panose="02000000000000000000" pitchFamily="2" charset="-79"/>
                <a:ea typeface="SBL BibLit" panose="02000000000000000000" pitchFamily="2" charset="-79"/>
                <a:cs typeface="SBL BibLit" panose="02000000000000000000" pitchFamily="2" charset="-79"/>
              </a:rPr>
              <a:t>? Ex 15:8 and </a:t>
            </a:r>
            <a:r>
              <a:rPr lang="fr-FR" sz="2000" dirty="0" err="1">
                <a:latin typeface="SBL BibLit" panose="02000000000000000000" pitchFamily="2" charset="-79"/>
                <a:ea typeface="SBL BibLit" panose="02000000000000000000" pitchFamily="2" charset="-79"/>
                <a:cs typeface="SBL BibLit" panose="02000000000000000000" pitchFamily="2" charset="-79"/>
              </a:rPr>
              <a:t>Deut</a:t>
            </a:r>
            <a:r>
              <a:rPr lang="fr-FR" sz="2000" dirty="0">
                <a:latin typeface="SBL BibLit" panose="02000000000000000000" pitchFamily="2" charset="-79"/>
                <a:ea typeface="SBL BibLit" panose="02000000000000000000" pitchFamily="2" charset="-79"/>
                <a:cs typeface="SBL BibLit" panose="02000000000000000000" pitchFamily="2" charset="-79"/>
              </a:rPr>
              <a:t> 33:10</a:t>
            </a:r>
          </a:p>
          <a:p>
            <a:pPr lvl="1"/>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800100" lvl="1" indent="-342900">
              <a:buFont typeface="Wingdings" pitchFamily="2" charset="2"/>
              <a:buChar char="Ø"/>
            </a:pPr>
            <a:r>
              <a:rPr lang="fr-FR" sz="2000" dirty="0" err="1">
                <a:latin typeface="SBL BibLit" panose="02000000000000000000" pitchFamily="2" charset="-79"/>
                <a:ea typeface="SBL BibLit" panose="02000000000000000000" pitchFamily="2" charset="-79"/>
                <a:cs typeface="SBL BibLit" panose="02000000000000000000" pitchFamily="2" charset="-79"/>
              </a:rPr>
              <a:t>Deut</a:t>
            </a:r>
            <a:r>
              <a:rPr lang="fr-FR" sz="2000" dirty="0">
                <a:latin typeface="SBL BibLit" panose="02000000000000000000" pitchFamily="2" charset="-79"/>
                <a:ea typeface="SBL BibLit" panose="02000000000000000000" pitchFamily="2" charset="-79"/>
                <a:cs typeface="SBL BibLit" panose="02000000000000000000" pitchFamily="2" charset="-79"/>
              </a:rPr>
              <a:t> 33:10 « </a:t>
            </a:r>
            <a:r>
              <a:rPr lang="fr-FR" sz="2000" dirty="0" err="1">
                <a:latin typeface="SBL BibLit" panose="02000000000000000000" pitchFamily="2" charset="-79"/>
                <a:ea typeface="SBL BibLit" panose="02000000000000000000" pitchFamily="2" charset="-79"/>
                <a:cs typeface="SBL BibLit" panose="02000000000000000000" pitchFamily="2" charset="-79"/>
              </a:rPr>
              <a:t>incense</a:t>
            </a:r>
            <a:r>
              <a:rPr lang="fr-FR" sz="2000" dirty="0">
                <a:latin typeface="SBL BibLit" panose="02000000000000000000" pitchFamily="2" charset="-79"/>
                <a:ea typeface="SBL BibLit" panose="02000000000000000000" pitchFamily="2" charset="-79"/>
                <a:cs typeface="SBL BibLit" panose="02000000000000000000" pitchFamily="2" charset="-79"/>
              </a:rPr>
              <a:t> in </a:t>
            </a:r>
            <a:r>
              <a:rPr lang="fr-FR" sz="2000" dirty="0" err="1">
                <a:latin typeface="SBL BibLit" panose="02000000000000000000" pitchFamily="2" charset="-79"/>
                <a:ea typeface="SBL BibLit" panose="02000000000000000000" pitchFamily="2" charset="-79"/>
                <a:cs typeface="SBL BibLit" panose="02000000000000000000" pitchFamily="2" charset="-79"/>
              </a:rPr>
              <a:t>your</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wrath</a:t>
            </a:r>
            <a:r>
              <a:rPr lang="fr-FR" sz="2000" dirty="0">
                <a:latin typeface="SBL BibLit" panose="02000000000000000000" pitchFamily="2" charset="-79"/>
                <a:ea typeface="SBL BibLit" panose="02000000000000000000" pitchFamily="2" charset="-79"/>
                <a:cs typeface="SBL BibLit" panose="02000000000000000000" pitchFamily="2" charset="-79"/>
              </a:rPr>
              <a:t> »</a:t>
            </a:r>
          </a:p>
          <a:p>
            <a:pPr marL="1257300" lvl="2" indent="-342900">
              <a:buFont typeface="Arial" panose="020B0604020202020204" pitchFamily="34" charset="0"/>
              <a:buChar char="•"/>
            </a:pPr>
            <a:r>
              <a:rPr lang="fr-FR" sz="2000" dirty="0" err="1">
                <a:latin typeface="SBL BibLit" panose="02000000000000000000" pitchFamily="2" charset="-79"/>
                <a:ea typeface="SBL BibLit" panose="02000000000000000000" pitchFamily="2" charset="-79"/>
                <a:cs typeface="SBL BibLit" panose="02000000000000000000" pitchFamily="2" charset="-79"/>
              </a:rPr>
              <a:t>Avoidance</a:t>
            </a:r>
            <a:r>
              <a:rPr lang="fr-FR" sz="2000" dirty="0">
                <a:latin typeface="SBL BibLit" panose="02000000000000000000" pitchFamily="2" charset="-79"/>
                <a:ea typeface="SBL BibLit" panose="02000000000000000000" pitchFamily="2" charset="-79"/>
                <a:cs typeface="SBL BibLit" panose="02000000000000000000" pitchFamily="2" charset="-79"/>
              </a:rPr>
              <a:t> of </a:t>
            </a:r>
            <a:r>
              <a:rPr lang="fr-FR" sz="2000" dirty="0" err="1">
                <a:latin typeface="SBL BibLit" panose="02000000000000000000" pitchFamily="2" charset="-79"/>
                <a:ea typeface="SBL BibLit" panose="02000000000000000000" pitchFamily="2" charset="-79"/>
                <a:cs typeface="SBL BibLit" panose="02000000000000000000" pitchFamily="2" charset="-79"/>
              </a:rPr>
              <a:t>nostrils</a:t>
            </a:r>
            <a:r>
              <a:rPr lang="fr-FR" sz="2000" dirty="0">
                <a:latin typeface="SBL BibLit" panose="02000000000000000000" pitchFamily="2" charset="-79"/>
                <a:ea typeface="SBL BibLit" panose="02000000000000000000" pitchFamily="2" charset="-79"/>
                <a:cs typeface="SBL BibLit" panose="02000000000000000000" pitchFamily="2" charset="-79"/>
              </a:rPr>
              <a:t> (Fritsch) or </a:t>
            </a:r>
            <a:r>
              <a:rPr lang="fr-FR" sz="2000" dirty="0" err="1">
                <a:latin typeface="SBL BibLit" panose="02000000000000000000" pitchFamily="2" charset="-79"/>
                <a:ea typeface="SBL BibLit" panose="02000000000000000000" pitchFamily="2" charset="-79"/>
                <a:cs typeface="SBL BibLit" panose="02000000000000000000" pitchFamily="2" charset="-79"/>
              </a:rPr>
              <a:t>consistency</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Wevers</a:t>
            </a:r>
            <a:r>
              <a:rPr lang="fr-FR" sz="2000" dirty="0">
                <a:latin typeface="SBL BibLit" panose="02000000000000000000" pitchFamily="2" charset="-79"/>
                <a:ea typeface="SBL BibLit" panose="02000000000000000000" pitchFamily="2" charset="-79"/>
                <a:cs typeface="SBL BibLit" panose="02000000000000000000" pitchFamily="2" charset="-79"/>
              </a:rPr>
              <a:t>:</a:t>
            </a:r>
          </a:p>
          <a:p>
            <a:pPr lvl="2"/>
            <a:r>
              <a:rPr lang="fr-FR" sz="2000" dirty="0">
                <a:latin typeface="SBL BibLit" panose="02000000000000000000" pitchFamily="2" charset="-79"/>
                <a:ea typeface="SBL BibLit" panose="02000000000000000000" pitchFamily="2" charset="-79"/>
                <a:cs typeface="SBL BibLit" panose="02000000000000000000" pitchFamily="2" charset="-79"/>
              </a:rPr>
              <a:t>“The </a:t>
            </a:r>
            <a:r>
              <a:rPr lang="fr-FR" sz="2000" dirty="0" err="1">
                <a:latin typeface="SBL BibLit" panose="02000000000000000000" pitchFamily="2" charset="-79"/>
                <a:ea typeface="SBL BibLit" panose="02000000000000000000" pitchFamily="2" charset="-79"/>
                <a:cs typeface="SBL BibLit" panose="02000000000000000000" pitchFamily="2" charset="-79"/>
              </a:rPr>
              <a:t>Hebrew</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word</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i="1" dirty="0" err="1">
                <a:latin typeface="SBL BibLit" panose="02000000000000000000" pitchFamily="2" charset="-79"/>
                <a:ea typeface="SBL BibLit" panose="02000000000000000000" pitchFamily="2" charset="-79"/>
                <a:cs typeface="SBL BibLit" panose="02000000000000000000" pitchFamily="2" charset="-79"/>
              </a:rPr>
              <a:t>ap</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nostril</a:t>
            </a:r>
            <a:r>
              <a:rPr lang="fr-FR" sz="2000" dirty="0">
                <a:latin typeface="SBL BibLit" panose="02000000000000000000" pitchFamily="2" charset="-79"/>
                <a:ea typeface="SBL BibLit" panose="02000000000000000000" pitchFamily="2" charset="-79"/>
                <a:cs typeface="SBL BibLit" panose="02000000000000000000" pitchFamily="2" charset="-79"/>
              </a:rPr>
              <a:t>” came to </a:t>
            </a:r>
            <a:r>
              <a:rPr lang="fr-FR" sz="2000" dirty="0" err="1">
                <a:latin typeface="SBL BibLit" panose="02000000000000000000" pitchFamily="2" charset="-79"/>
                <a:ea typeface="SBL BibLit" panose="02000000000000000000" pitchFamily="2" charset="-79"/>
                <a:cs typeface="SBL BibLit" panose="02000000000000000000" pitchFamily="2" charset="-79"/>
              </a:rPr>
              <a:t>mean</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anger</a:t>
            </a:r>
            <a:r>
              <a:rPr lang="fr-FR" sz="2000" dirty="0">
                <a:latin typeface="SBL BibLit" panose="02000000000000000000" pitchFamily="2" charset="-79"/>
                <a:ea typeface="SBL BibLit" panose="02000000000000000000" pitchFamily="2" charset="-79"/>
                <a:cs typeface="SBL BibLit" panose="02000000000000000000" pitchFamily="2" charset="-79"/>
              </a:rPr>
              <a:t>”. The </a:t>
            </a:r>
            <a:r>
              <a:rPr lang="fr-FR" sz="2000" dirty="0" err="1">
                <a:latin typeface="SBL BibLit" panose="02000000000000000000" pitchFamily="2" charset="-79"/>
                <a:ea typeface="SBL BibLit" panose="02000000000000000000" pitchFamily="2" charset="-79"/>
                <a:cs typeface="SBL BibLit" panose="02000000000000000000" pitchFamily="2" charset="-79"/>
              </a:rPr>
              <a:t>Gk</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thus</a:t>
            </a:r>
            <a:r>
              <a:rPr lang="fr-FR" sz="2000" dirty="0">
                <a:latin typeface="SBL BibLit" panose="02000000000000000000" pitchFamily="2" charset="-79"/>
                <a:ea typeface="SBL BibLit" panose="02000000000000000000" pitchFamily="2" charset="-79"/>
                <a:cs typeface="SBL BibLit" panose="02000000000000000000" pitchFamily="2" charset="-79"/>
              </a:rPr>
              <a:t> translates the </a:t>
            </a:r>
            <a:r>
              <a:rPr lang="fr-FR" sz="2000" dirty="0" err="1">
                <a:latin typeface="SBL BibLit" panose="02000000000000000000" pitchFamily="2" charset="-79"/>
                <a:ea typeface="SBL BibLit" panose="02000000000000000000" pitchFamily="2" charset="-79"/>
                <a:cs typeface="SBL BibLit" panose="02000000000000000000" pitchFamily="2" charset="-79"/>
              </a:rPr>
              <a:t>word</a:t>
            </a:r>
            <a:r>
              <a:rPr lang="fr-FR" sz="2000" dirty="0">
                <a:latin typeface="SBL BibLit" panose="02000000000000000000" pitchFamily="2" charset="-79"/>
                <a:ea typeface="SBL BibLit" panose="02000000000000000000" pitchFamily="2" charset="-79"/>
                <a:cs typeface="SBL BibLit" panose="02000000000000000000" pitchFamily="2" charset="-79"/>
              </a:rPr>
              <a:t> by </a:t>
            </a:r>
            <a:r>
              <a:rPr lang="fr-FR" sz="2000" i="1" dirty="0" err="1">
                <a:latin typeface="SBL BibLit" panose="02000000000000000000" pitchFamily="2" charset="-79"/>
                <a:ea typeface="SBL BibLit" panose="02000000000000000000" pitchFamily="2" charset="-79"/>
                <a:cs typeface="SBL BibLit" panose="02000000000000000000" pitchFamily="2" charset="-79"/>
              </a:rPr>
              <a:t>orgè</a:t>
            </a:r>
            <a:r>
              <a:rPr lang="fr-FR" sz="2000" dirty="0">
                <a:latin typeface="SBL BibLit" panose="02000000000000000000" pitchFamily="2" charset="-79"/>
                <a:ea typeface="SBL BibLit" panose="02000000000000000000" pitchFamily="2" charset="-79"/>
                <a:cs typeface="SBL BibLit" panose="02000000000000000000" pitchFamily="2" charset="-79"/>
              </a:rPr>
              <a:t> and </a:t>
            </a:r>
            <a:r>
              <a:rPr lang="fr-FR" sz="2000" i="1" dirty="0" err="1">
                <a:latin typeface="SBL BibLit" panose="02000000000000000000" pitchFamily="2" charset="-79"/>
                <a:ea typeface="SBL BibLit" panose="02000000000000000000" pitchFamily="2" charset="-79"/>
                <a:cs typeface="SBL BibLit" panose="02000000000000000000" pitchFamily="2" charset="-79"/>
              </a:rPr>
              <a:t>thymos</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anger</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wrath</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Thus</a:t>
            </a:r>
            <a:r>
              <a:rPr lang="fr-FR" sz="2000" dirty="0">
                <a:latin typeface="SBL BibLit" panose="02000000000000000000" pitchFamily="2" charset="-79"/>
                <a:ea typeface="SBL BibLit" panose="02000000000000000000" pitchFamily="2" charset="-79"/>
                <a:cs typeface="SBL BibLit" panose="02000000000000000000" pitchFamily="2" charset="-79"/>
              </a:rPr>
              <a:t> the rendering in </a:t>
            </a:r>
            <a:r>
              <a:rPr lang="fr-FR" sz="2000" dirty="0" err="1">
                <a:latin typeface="SBL BibLit" panose="02000000000000000000" pitchFamily="2" charset="-79"/>
                <a:ea typeface="SBL BibLit" panose="02000000000000000000" pitchFamily="2" charset="-79"/>
                <a:cs typeface="SBL BibLit" panose="02000000000000000000" pitchFamily="2" charset="-79"/>
              </a:rPr>
              <a:t>Dt</a:t>
            </a:r>
            <a:r>
              <a:rPr lang="fr-FR" sz="2000" dirty="0">
                <a:latin typeface="SBL BibLit" panose="02000000000000000000" pitchFamily="2" charset="-79"/>
                <a:ea typeface="SBL BibLit" panose="02000000000000000000" pitchFamily="2" charset="-79"/>
                <a:cs typeface="SBL BibLit" panose="02000000000000000000" pitchFamily="2" charset="-79"/>
              </a:rPr>
              <a:t> 33:10 </a:t>
            </a:r>
            <a:r>
              <a:rPr lang="fr-FR" sz="2000" dirty="0" err="1">
                <a:latin typeface="SBL BibLit" panose="02000000000000000000" pitchFamily="2" charset="-79"/>
                <a:ea typeface="SBL BibLit" panose="02000000000000000000" pitchFamily="2" charset="-79"/>
                <a:cs typeface="SBL BibLit" panose="02000000000000000000" pitchFamily="2" charset="-79"/>
              </a:rPr>
              <a:t>is</a:t>
            </a:r>
            <a:r>
              <a:rPr lang="fr-FR" sz="2000" dirty="0">
                <a:latin typeface="SBL BibLit" panose="02000000000000000000" pitchFamily="2" charset="-79"/>
                <a:ea typeface="SBL BibLit" panose="02000000000000000000" pitchFamily="2" charset="-79"/>
                <a:cs typeface="SBL BibLit" panose="02000000000000000000" pitchFamily="2" charset="-79"/>
              </a:rPr>
              <a:t> not the </a:t>
            </a:r>
            <a:r>
              <a:rPr lang="fr-FR" sz="2000" dirty="0" err="1">
                <a:latin typeface="SBL BibLit" panose="02000000000000000000" pitchFamily="2" charset="-79"/>
                <a:ea typeface="SBL BibLit" panose="02000000000000000000" pitchFamily="2" charset="-79"/>
                <a:cs typeface="SBL BibLit" panose="02000000000000000000" pitchFamily="2" charset="-79"/>
              </a:rPr>
              <a:t>result</a:t>
            </a:r>
            <a:r>
              <a:rPr lang="fr-FR" sz="2000" dirty="0">
                <a:latin typeface="SBL BibLit" panose="02000000000000000000" pitchFamily="2" charset="-79"/>
                <a:ea typeface="SBL BibLit" panose="02000000000000000000" pitchFamily="2" charset="-79"/>
                <a:cs typeface="SBL BibLit" panose="02000000000000000000" pitchFamily="2" charset="-79"/>
              </a:rPr>
              <a:t> of a </a:t>
            </a:r>
            <a:r>
              <a:rPr lang="fr-FR" sz="2000" dirty="0" err="1">
                <a:latin typeface="SBL BibLit" panose="02000000000000000000" pitchFamily="2" charset="-79"/>
                <a:ea typeface="SBL BibLit" panose="02000000000000000000" pitchFamily="2" charset="-79"/>
                <a:cs typeface="SBL BibLit" panose="02000000000000000000" pitchFamily="2" charset="-79"/>
              </a:rPr>
              <a:t>conscious</a:t>
            </a:r>
            <a:r>
              <a:rPr lang="fr-FR" sz="2000" dirty="0">
                <a:latin typeface="SBL BibLit" panose="02000000000000000000" pitchFamily="2" charset="-79"/>
                <a:ea typeface="SBL BibLit" panose="02000000000000000000" pitchFamily="2" charset="-79"/>
                <a:cs typeface="SBL BibLit" panose="02000000000000000000" pitchFamily="2" charset="-79"/>
              </a:rPr>
              <a:t> anti-</a:t>
            </a:r>
            <a:r>
              <a:rPr lang="fr-FR" sz="2000" dirty="0" err="1">
                <a:latin typeface="SBL BibLit" panose="02000000000000000000" pitchFamily="2" charset="-79"/>
                <a:ea typeface="SBL BibLit" panose="02000000000000000000" pitchFamily="2" charset="-79"/>
                <a:cs typeface="SBL BibLit" panose="02000000000000000000" pitchFamily="2" charset="-79"/>
              </a:rPr>
              <a:t>anthropomorphism</a:t>
            </a:r>
            <a:r>
              <a:rPr lang="fr-FR" sz="2000" dirty="0">
                <a:latin typeface="SBL BibLit" panose="02000000000000000000" pitchFamily="2" charset="-79"/>
                <a:ea typeface="SBL BibLit" panose="02000000000000000000" pitchFamily="2" charset="-79"/>
                <a:cs typeface="SBL BibLit" panose="02000000000000000000" pitchFamily="2" charset="-79"/>
              </a:rPr>
              <a:t>, but </a:t>
            </a:r>
            <a:r>
              <a:rPr lang="fr-FR" sz="2000" dirty="0" err="1">
                <a:latin typeface="SBL BibLit" panose="02000000000000000000" pitchFamily="2" charset="-79"/>
                <a:ea typeface="SBL BibLit" panose="02000000000000000000" pitchFamily="2" charset="-79"/>
                <a:cs typeface="SBL BibLit" panose="02000000000000000000" pitchFamily="2" charset="-79"/>
              </a:rPr>
              <a:t>rather</a:t>
            </a:r>
            <a:r>
              <a:rPr lang="fr-FR" sz="2000" dirty="0">
                <a:latin typeface="SBL BibLit" panose="02000000000000000000" pitchFamily="2" charset="-79"/>
                <a:ea typeface="SBL BibLit" panose="02000000000000000000" pitchFamily="2" charset="-79"/>
                <a:cs typeface="SBL BibLit" panose="02000000000000000000" pitchFamily="2" charset="-79"/>
              </a:rPr>
              <a:t> the </a:t>
            </a:r>
            <a:r>
              <a:rPr lang="fr-FR" sz="2000" dirty="0" err="1">
                <a:latin typeface="SBL BibLit" panose="02000000000000000000" pitchFamily="2" charset="-79"/>
                <a:ea typeface="SBL BibLit" panose="02000000000000000000" pitchFamily="2" charset="-79"/>
                <a:cs typeface="SBL BibLit" panose="02000000000000000000" pitchFamily="2" charset="-79"/>
              </a:rPr>
              <a:t>result</a:t>
            </a:r>
            <a:r>
              <a:rPr lang="fr-FR" sz="2000" dirty="0">
                <a:latin typeface="SBL BibLit" panose="02000000000000000000" pitchFamily="2" charset="-79"/>
                <a:ea typeface="SBL BibLit" panose="02000000000000000000" pitchFamily="2" charset="-79"/>
                <a:cs typeface="SBL BibLit" panose="02000000000000000000" pitchFamily="2" charset="-79"/>
              </a:rPr>
              <a:t> of a </a:t>
            </a:r>
            <a:r>
              <a:rPr lang="fr-FR" sz="2000" dirty="0" err="1">
                <a:latin typeface="SBL BibLit" panose="02000000000000000000" pitchFamily="2" charset="-79"/>
                <a:ea typeface="SBL BibLit" panose="02000000000000000000" pitchFamily="2" charset="-79"/>
                <a:cs typeface="SBL BibLit" panose="02000000000000000000" pitchFamily="2" charset="-79"/>
              </a:rPr>
              <a:t>consistency</a:t>
            </a:r>
            <a:r>
              <a:rPr lang="fr-FR" sz="2000" dirty="0">
                <a:latin typeface="SBL BibLit" panose="02000000000000000000" pitchFamily="2" charset="-79"/>
                <a:ea typeface="SBL BibLit" panose="02000000000000000000" pitchFamily="2" charset="-79"/>
                <a:cs typeface="SBL BibLit" panose="02000000000000000000" pitchFamily="2" charset="-79"/>
              </a:rPr>
              <a:t> of translation.”)</a:t>
            </a:r>
          </a:p>
          <a:p>
            <a:pPr marL="1257300" lvl="2" indent="-342900">
              <a:buFont typeface="Arial" panose="020B0604020202020204" pitchFamily="34" charset="0"/>
              <a:buChar char="•"/>
            </a:pPr>
            <a:r>
              <a:rPr lang="fr-FR" sz="2000" dirty="0">
                <a:latin typeface="SBL BibLit" panose="02000000000000000000" pitchFamily="2" charset="-79"/>
                <a:ea typeface="SBL BibLit" panose="02000000000000000000" pitchFamily="2" charset="-79"/>
                <a:cs typeface="SBL BibLit" panose="02000000000000000000" pitchFamily="2" charset="-79"/>
              </a:rPr>
              <a:t>BUT: </a:t>
            </a:r>
            <a:r>
              <a:rPr lang="fr-FR" sz="2000" dirty="0" err="1">
                <a:latin typeface="SBL BibLit" panose="02000000000000000000" pitchFamily="2" charset="-79"/>
                <a:ea typeface="SBL BibLit" panose="02000000000000000000" pitchFamily="2" charset="-79"/>
                <a:cs typeface="SBL BibLit" panose="02000000000000000000" pitchFamily="2" charset="-79"/>
              </a:rPr>
              <a:t>Num</a:t>
            </a:r>
            <a:r>
              <a:rPr lang="fr-FR" sz="2000" dirty="0">
                <a:latin typeface="SBL BibLit" panose="02000000000000000000" pitchFamily="2" charset="-79"/>
                <a:ea typeface="SBL BibLit" panose="02000000000000000000" pitchFamily="2" charset="-79"/>
                <a:cs typeface="SBL BibLit" panose="02000000000000000000" pitchFamily="2" charset="-79"/>
              </a:rPr>
              <a:t> 11:20: </a:t>
            </a:r>
            <a:r>
              <a:rPr lang="fr-FR" sz="2000" dirty="0" err="1">
                <a:latin typeface="SBL BibLit" panose="02000000000000000000" pitchFamily="2" charset="-79"/>
                <a:ea typeface="SBL BibLit" panose="02000000000000000000" pitchFamily="2" charset="-79"/>
                <a:cs typeface="SBL BibLit" panose="02000000000000000000" pitchFamily="2" charset="-79"/>
              </a:rPr>
              <a:t>literal</a:t>
            </a:r>
            <a:r>
              <a:rPr lang="fr-FR" sz="2000" dirty="0">
                <a:latin typeface="SBL BibLit" panose="02000000000000000000" pitchFamily="2" charset="-79"/>
                <a:ea typeface="SBL BibLit" panose="02000000000000000000" pitchFamily="2" charset="-79"/>
                <a:cs typeface="SBL BibLit" panose="02000000000000000000" pitchFamily="2" charset="-79"/>
              </a:rPr>
              <a:t> translation « </a:t>
            </a:r>
            <a:r>
              <a:rPr lang="fr-FR" sz="2000" dirty="0" err="1">
                <a:latin typeface="SBL BibLit" panose="02000000000000000000" pitchFamily="2" charset="-79"/>
                <a:ea typeface="SBL BibLit" panose="02000000000000000000" pitchFamily="2" charset="-79"/>
                <a:cs typeface="SBL BibLit" panose="02000000000000000000" pitchFamily="2" charset="-79"/>
              </a:rPr>
              <a:t>nostril</a:t>
            </a:r>
            <a:r>
              <a:rPr lang="fr-FR" sz="2000" dirty="0">
                <a:latin typeface="SBL BibLit" panose="02000000000000000000" pitchFamily="2" charset="-79"/>
                <a:ea typeface="SBL BibLit" panose="02000000000000000000" pitchFamily="2" charset="-79"/>
                <a:cs typeface="SBL BibLit" panose="02000000000000000000" pitchFamily="2" charset="-79"/>
              </a:rPr>
              <a:t> » (</a:t>
            </a:r>
            <a:r>
              <a:rPr lang="el-GR" sz="2000" dirty="0" err="1">
                <a:latin typeface="SBL BibLit" panose="02000000000000000000" pitchFamily="2" charset="-79"/>
                <a:ea typeface="SBL BibLit" panose="02000000000000000000" pitchFamily="2" charset="-79"/>
                <a:cs typeface="SBL BibLit" panose="02000000000000000000" pitchFamily="2" charset="-79"/>
              </a:rPr>
              <a:t>μυκτήρ</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why</a:t>
            </a:r>
            <a:r>
              <a:rPr lang="fr-FR" sz="2000" dirty="0">
                <a:latin typeface="SBL BibLit" panose="02000000000000000000" pitchFamily="2" charset="-79"/>
                <a:ea typeface="SBL BibLit" panose="02000000000000000000" pitchFamily="2" charset="-79"/>
                <a:cs typeface="SBL BibLit" panose="02000000000000000000" pitchFamily="2" charset="-79"/>
              </a:rPr>
              <a:t> not </a:t>
            </a:r>
            <a:r>
              <a:rPr lang="fr-FR" sz="2000" dirty="0" err="1">
                <a:latin typeface="SBL BibLit" panose="02000000000000000000" pitchFamily="2" charset="-79"/>
                <a:ea typeface="SBL BibLit" panose="02000000000000000000" pitchFamily="2" charset="-79"/>
                <a:cs typeface="SBL BibLit" panose="02000000000000000000" pitchFamily="2" charset="-79"/>
              </a:rPr>
              <a:t>here</a:t>
            </a:r>
            <a:r>
              <a:rPr lang="fr-FR" sz="2000" dirty="0">
                <a:latin typeface="SBL BibLit" panose="02000000000000000000" pitchFamily="2" charset="-79"/>
                <a:ea typeface="SBL BibLit" panose="02000000000000000000" pitchFamily="2" charset="-79"/>
                <a:cs typeface="SBL BibLit" panose="02000000000000000000" pitchFamily="2" charset="-79"/>
              </a:rPr>
              <a:t>?</a:t>
            </a:r>
          </a:p>
          <a:p>
            <a:pPr marL="1257300" lvl="2" indent="-342900">
              <a:buFont typeface="Arial" panose="020B0604020202020204" pitchFamily="34" charset="0"/>
              <a:buChar char="•"/>
            </a:pPr>
            <a:r>
              <a:rPr lang="fr-FR" sz="2000" dirty="0">
                <a:latin typeface="SBL BibLit" panose="02000000000000000000" pitchFamily="2" charset="-79"/>
                <a:ea typeface="SBL BibLit" panose="02000000000000000000" pitchFamily="2" charset="-79"/>
                <a:cs typeface="SBL BibLit" panose="02000000000000000000" pitchFamily="2" charset="-79"/>
              </a:rPr>
              <a:t>Not </a:t>
            </a:r>
            <a:r>
              <a:rPr lang="fr-FR" sz="2000" dirty="0" err="1">
                <a:latin typeface="SBL BibLit" panose="02000000000000000000" pitchFamily="2" charset="-79"/>
                <a:ea typeface="SBL BibLit" panose="02000000000000000000" pitchFamily="2" charset="-79"/>
                <a:cs typeface="SBL BibLit" panose="02000000000000000000" pitchFamily="2" charset="-79"/>
              </a:rPr>
              <a:t>clear</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why</a:t>
            </a: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742950" lvl="1" indent="-285750">
              <a:buFont typeface="Courier New" panose="02070309020205020404" pitchFamily="49" charset="0"/>
              <a:buChar char="o"/>
            </a:pP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800100" lvl="1" indent="-342900">
              <a:buFont typeface="Wingdings" pitchFamily="2" charset="2"/>
              <a:buChar char="Ø"/>
            </a:pPr>
            <a:r>
              <a:rPr lang="fr-FR" sz="2000" dirty="0">
                <a:latin typeface="SBL BibLit" panose="02000000000000000000" pitchFamily="2" charset="-79"/>
                <a:ea typeface="SBL BibLit" panose="02000000000000000000" pitchFamily="2" charset="-79"/>
                <a:cs typeface="SBL BibLit" panose="02000000000000000000" pitchFamily="2" charset="-79"/>
              </a:rPr>
              <a:t>Expansion of </a:t>
            </a:r>
            <a:r>
              <a:rPr lang="fr-FR" sz="2000" dirty="0" err="1">
                <a:latin typeface="SBL BibLit" panose="02000000000000000000" pitchFamily="2" charset="-79"/>
                <a:ea typeface="SBL BibLit" panose="02000000000000000000" pitchFamily="2" charset="-79"/>
                <a:cs typeface="SBL BibLit" panose="02000000000000000000" pitchFamily="2" charset="-79"/>
              </a:rPr>
              <a:t>metaphorical</a:t>
            </a:r>
            <a:r>
              <a:rPr lang="fr-FR" sz="2000" dirty="0">
                <a:latin typeface="SBL BibLit" panose="02000000000000000000" pitchFamily="2" charset="-79"/>
                <a:ea typeface="SBL BibLit" panose="02000000000000000000" pitchFamily="2" charset="-79"/>
                <a:cs typeface="SBL BibLit" panose="02000000000000000000" pitchFamily="2" charset="-79"/>
              </a:rPr>
              <a:t> network: </a:t>
            </a:r>
            <a:r>
              <a:rPr lang="fr-FR" sz="2000" dirty="0" err="1">
                <a:latin typeface="SBL BibLit" panose="02000000000000000000" pitchFamily="2" charset="-79"/>
                <a:ea typeface="SBL BibLit" panose="02000000000000000000" pitchFamily="2" charset="-79"/>
                <a:cs typeface="SBL BibLit" panose="02000000000000000000" pitchFamily="2" charset="-79"/>
              </a:rPr>
              <a:t>appetitive</a:t>
            </a:r>
            <a:r>
              <a:rPr lang="fr-FR" sz="2000" dirty="0">
                <a:latin typeface="SBL BibLit" panose="02000000000000000000" pitchFamily="2" charset="-79"/>
                <a:ea typeface="SBL BibLit" panose="02000000000000000000" pitchFamily="2" charset="-79"/>
                <a:cs typeface="SBL BibLit" panose="02000000000000000000" pitchFamily="2" charset="-79"/>
              </a:rPr>
              <a:t> power of </a:t>
            </a:r>
            <a:r>
              <a:rPr lang="fr-FR" sz="2000" dirty="0" err="1">
                <a:latin typeface="SBL BibLit" panose="02000000000000000000" pitchFamily="2" charset="-79"/>
                <a:ea typeface="SBL BibLit" panose="02000000000000000000" pitchFamily="2" charset="-79"/>
                <a:cs typeface="SBL BibLit" panose="02000000000000000000" pitchFamily="2" charset="-79"/>
              </a:rPr>
              <a:t>anger</a:t>
            </a:r>
            <a:r>
              <a:rPr lang="fr-FR" sz="2000" dirty="0">
                <a:latin typeface="SBL BibLit" panose="02000000000000000000" pitchFamily="2" charset="-79"/>
                <a:ea typeface="SBL BibLit" panose="02000000000000000000" pitchFamily="2" charset="-79"/>
                <a:cs typeface="SBL BibLit" panose="02000000000000000000" pitchFamily="2" charset="-79"/>
              </a:rPr>
              <a:t>!</a:t>
            </a:r>
          </a:p>
          <a:p>
            <a:pPr lvl="2"/>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lvl="2"/>
            <a:endParaRPr lang="nl-BE" sz="2000" dirty="0">
              <a:latin typeface="SBL BibLit" panose="02000000000000000000" pitchFamily="2" charset="-79"/>
              <a:ea typeface="SBL BibLit" panose="02000000000000000000" pitchFamily="2" charset="-79"/>
              <a:cs typeface="SBL BibLit" panose="02000000000000000000" pitchFamily="2" charset="-79"/>
            </a:endParaRPr>
          </a:p>
          <a:p>
            <a:pPr lvl="1"/>
            <a:endParaRPr lang="fr-FR" sz="2000" dirty="0">
              <a:latin typeface="SBL BibLit" panose="02000000000000000000" pitchFamily="2" charset="-79"/>
              <a:ea typeface="SBL BibLit" panose="02000000000000000000" pitchFamily="2" charset="-79"/>
              <a:cs typeface="SBL BibLit" panose="02000000000000000000" pitchFamily="2" charset="-79"/>
            </a:endParaRPr>
          </a:p>
        </p:txBody>
      </p:sp>
      <p:sp>
        <p:nvSpPr>
          <p:cNvPr id="7" name="Tekstvak 6">
            <a:extLst>
              <a:ext uri="{FF2B5EF4-FFF2-40B4-BE49-F238E27FC236}">
                <a16:creationId xmlns:a16="http://schemas.microsoft.com/office/drawing/2014/main" id="{B2246A18-5566-BA93-1EA8-DF3F9F1A1A7F}"/>
              </a:ext>
            </a:extLst>
          </p:cNvPr>
          <p:cNvSpPr txBox="1"/>
          <p:nvPr/>
        </p:nvSpPr>
        <p:spPr>
          <a:xfrm>
            <a:off x="9452819" y="6355382"/>
            <a:ext cx="2739181" cy="523220"/>
          </a:xfrm>
          <a:prstGeom prst="rect">
            <a:avLst/>
          </a:prstGeom>
          <a:solidFill>
            <a:schemeClr val="bg1"/>
          </a:solidFill>
        </p:spPr>
        <p:txBody>
          <a:bodyPr wrap="square" rtlCol="0">
            <a:spAutoFit/>
          </a:bodyPr>
          <a:lstStyle/>
          <a:p>
            <a:pPr algn="ctr"/>
            <a:r>
              <a:rPr lang="nl-BE" sz="1400" i="1" dirty="0">
                <a:solidFill>
                  <a:srgbClr val="000000"/>
                </a:solidFill>
                <a:latin typeface="Times New Roman" panose="02020603050405020304" pitchFamily="18" charset="0"/>
                <a:cs typeface="Times New Roman" panose="02020603050405020304" pitchFamily="18" charset="0"/>
              </a:rPr>
              <a:t>Goya, Saturno devorando a su hijo, c. 1820</a:t>
            </a:r>
            <a:endParaRPr lang="nl-BE" sz="1400" b="0" i="1" u="none" strike="noStrike" dirty="0">
              <a:solidFill>
                <a:srgbClr val="000000"/>
              </a:solidFill>
              <a:effectLst/>
              <a:latin typeface="Times New Roman" panose="02020603050405020304" pitchFamily="18" charset="0"/>
              <a:cs typeface="Times New Roman" panose="02020603050405020304" pitchFamily="18" charset="0"/>
            </a:endParaRPr>
          </a:p>
        </p:txBody>
      </p:sp>
      <p:graphicFrame>
        <p:nvGraphicFramePr>
          <p:cNvPr id="6" name="Tabel 5">
            <a:extLst>
              <a:ext uri="{FF2B5EF4-FFF2-40B4-BE49-F238E27FC236}">
                <a16:creationId xmlns:a16="http://schemas.microsoft.com/office/drawing/2014/main" id="{711E1047-1E42-98E0-BC57-B7D091D21443}"/>
              </a:ext>
            </a:extLst>
          </p:cNvPr>
          <p:cNvGraphicFramePr>
            <a:graphicFrameLocks noGrp="1"/>
          </p:cNvGraphicFramePr>
          <p:nvPr>
            <p:extLst>
              <p:ext uri="{D42A27DB-BD31-4B8C-83A1-F6EECF244321}">
                <p14:modId xmlns:p14="http://schemas.microsoft.com/office/powerpoint/2010/main" val="516791298"/>
              </p:ext>
            </p:extLst>
          </p:nvPr>
        </p:nvGraphicFramePr>
        <p:xfrm>
          <a:off x="6681680" y="0"/>
          <a:ext cx="5509027" cy="1991714"/>
        </p:xfrm>
        <a:graphic>
          <a:graphicData uri="http://schemas.openxmlformats.org/drawingml/2006/table">
            <a:tbl>
              <a:tblPr firstRow="1" firstCol="1" bandRow="1"/>
              <a:tblGrid>
                <a:gridCol w="2828081">
                  <a:extLst>
                    <a:ext uri="{9D8B030D-6E8A-4147-A177-3AD203B41FA5}">
                      <a16:colId xmlns:a16="http://schemas.microsoft.com/office/drawing/2014/main" val="3522896341"/>
                    </a:ext>
                  </a:extLst>
                </a:gridCol>
                <a:gridCol w="2680946">
                  <a:extLst>
                    <a:ext uri="{9D8B030D-6E8A-4147-A177-3AD203B41FA5}">
                      <a16:colId xmlns:a16="http://schemas.microsoft.com/office/drawing/2014/main" val="392945184"/>
                    </a:ext>
                  </a:extLst>
                </a:gridCol>
              </a:tblGrid>
              <a:tr h="833573">
                <a:tc>
                  <a:txBody>
                    <a:bodyPr/>
                    <a:lstStyle/>
                    <a:p>
                      <a:r>
                        <a:rPr lang="el-GR"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δηλώσουσιν</a:t>
                      </a:r>
                      <a:r>
                        <a:rPr lang="el-GR"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τὰ </a:t>
                      </a:r>
                      <a:r>
                        <a:rPr lang="el-GR"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δικαιώματα</a:t>
                      </a:r>
                      <a:r>
                        <a:rPr lang="el-GR"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σου </a:t>
                      </a:r>
                      <a:r>
                        <a:rPr lang="el-GR"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τῷ</a:t>
                      </a:r>
                      <a:r>
                        <a:rPr lang="el-GR"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el-GR"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Ιακωβ</a:t>
                      </a:r>
                      <a:r>
                        <a:rPr lang="nl-BE" sz="1400" dirty="0">
                          <a:solidFill>
                            <a:schemeClr val="tx1"/>
                          </a:solidFill>
                          <a:effectLst/>
                          <a:latin typeface="SBL BibLit" panose="02000000000000000000" pitchFamily="2" charset="-79"/>
                          <a:ea typeface="SBL BibLit" panose="02000000000000000000" pitchFamily="2" charset="-79"/>
                          <a:cs typeface="SBL BibLit" panose="02000000000000000000" pitchFamily="2" charset="-79"/>
                        </a:rPr>
                        <a:t> </a:t>
                      </a:r>
                      <a:r>
                        <a:rPr lang="el-GR"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καὶ </a:t>
                      </a:r>
                      <a:r>
                        <a:rPr lang="el-GR"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τὸν</a:t>
                      </a:r>
                      <a:r>
                        <a:rPr lang="el-GR"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el-GR"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νόμον</a:t>
                      </a:r>
                      <a:r>
                        <a:rPr lang="el-GR"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σου </a:t>
                      </a:r>
                      <a:r>
                        <a:rPr lang="el-GR"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τῷ</a:t>
                      </a:r>
                      <a:r>
                        <a:rPr lang="el-GR"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el-GR"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Ισραηλ</a:t>
                      </a:r>
                      <a:r>
                        <a:rPr lang="el-GR"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endParaRPr lang="nl-BE" sz="1400" dirty="0">
                        <a:effectLst/>
                        <a:latin typeface="SBL BibLit" panose="02000000000000000000" pitchFamily="2" charset="-79"/>
                        <a:ea typeface="SBL BibLit" panose="02000000000000000000" pitchFamily="2" charset="-79"/>
                        <a:cs typeface="SBL BibLit" panose="02000000000000000000" pitchFamily="2" charset="-79"/>
                      </a:endParaRPr>
                    </a:p>
                    <a:p>
                      <a:r>
                        <a:rPr lang="el-GR"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ἐ</a:t>
                      </a:r>
                      <a:r>
                        <a:rPr lang="el-GR" sz="1400" dirty="0" err="1">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πιθήσουσιν</a:t>
                      </a:r>
                      <a:r>
                        <a:rPr lang="el-GR" sz="1400" dirty="0">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 </a:t>
                      </a:r>
                      <a:r>
                        <a:rPr lang="el-GR" sz="1400" dirty="0" err="1">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θυμίαμα</a:t>
                      </a:r>
                      <a:r>
                        <a:rPr lang="el-GR" sz="1400" dirty="0">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 </a:t>
                      </a:r>
                      <a:r>
                        <a:rPr lang="el-GR" sz="1400" dirty="0" err="1">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ἐν</a:t>
                      </a:r>
                      <a:r>
                        <a:rPr lang="el-GR" sz="1400" dirty="0">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 </a:t>
                      </a:r>
                      <a:r>
                        <a:rPr lang="el-GR" sz="1400" dirty="0" err="1">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ὀργῇ</a:t>
                      </a:r>
                      <a:r>
                        <a:rPr lang="el-GR" sz="1400" dirty="0">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 σου</a:t>
                      </a:r>
                      <a:endParaRPr lang="nl-BE" sz="1400" dirty="0">
                        <a:effectLst/>
                        <a:highlight>
                          <a:srgbClr val="5DB3E6"/>
                        </a:highlight>
                        <a:latin typeface="SBL BibLit" panose="02000000000000000000" pitchFamily="2" charset="-79"/>
                        <a:ea typeface="SBL BibLit" panose="02000000000000000000" pitchFamily="2" charset="-79"/>
                        <a:cs typeface="SBL BibLit" panose="02000000000000000000" pitchFamily="2" charset="-79"/>
                      </a:endParaRPr>
                    </a:p>
                    <a:p>
                      <a:r>
                        <a:rPr lang="el-GR"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διὰ </a:t>
                      </a:r>
                      <a:r>
                        <a:rPr lang="el-GR"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παντὸς</a:t>
                      </a:r>
                      <a:r>
                        <a:rPr lang="el-GR"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el-GR"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ἐπι</a:t>
                      </a:r>
                      <a:r>
                        <a:rPr lang="el-GR"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τὸ </a:t>
                      </a:r>
                      <a:r>
                        <a:rPr lang="el-GR" sz="1400"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θυσιαστήριόν</a:t>
                      </a:r>
                      <a:r>
                        <a:rPr lang="el-GR"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σου.</a:t>
                      </a:r>
                      <a:endParaRPr lang="nl-BE" sz="14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rtl="1"/>
                      <a:r>
                        <a:rPr lang="he-I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יורו משפטיך ליעקב ותורתך לישראל </a:t>
                      </a:r>
                      <a:r>
                        <a:rPr lang="he-IL" sz="1400" dirty="0">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ישימו </a:t>
                      </a:r>
                      <a:endParaRPr lang="nl-BE" sz="1400" dirty="0">
                        <a:effectLst/>
                        <a:highlight>
                          <a:srgbClr val="5DB3E6"/>
                        </a:highlight>
                        <a:latin typeface="SBL BibLit" panose="02000000000000000000" pitchFamily="2" charset="-79"/>
                        <a:ea typeface="SBL BibLit" panose="02000000000000000000" pitchFamily="2" charset="-79"/>
                        <a:cs typeface="SBL BibLit" panose="02000000000000000000" pitchFamily="2" charset="-79"/>
                      </a:endParaRPr>
                    </a:p>
                    <a:p>
                      <a:pPr algn="r" rtl="1"/>
                      <a:r>
                        <a:rPr lang="he-IL" sz="1400" dirty="0">
                          <a:solidFill>
                            <a:srgbClr val="000000"/>
                          </a:solidFill>
                          <a:effectLst/>
                          <a:highlight>
                            <a:srgbClr val="5DB3E6"/>
                          </a:highlight>
                          <a:latin typeface="SBL BibLit" panose="02000000000000000000" pitchFamily="2" charset="-79"/>
                          <a:ea typeface="SBL BibLit" panose="02000000000000000000" pitchFamily="2" charset="-79"/>
                          <a:cs typeface="SBL BibLit" panose="02000000000000000000" pitchFamily="2" charset="-79"/>
                        </a:rPr>
                        <a:t>קטרה באפך </a:t>
                      </a:r>
                      <a:endParaRPr lang="nl-BE" sz="1400" dirty="0">
                        <a:effectLst/>
                        <a:highlight>
                          <a:srgbClr val="5DB3E6"/>
                        </a:highlight>
                        <a:latin typeface="SBL BibLit" panose="02000000000000000000" pitchFamily="2" charset="-79"/>
                        <a:ea typeface="SBL BibLit" panose="02000000000000000000" pitchFamily="2" charset="-79"/>
                        <a:cs typeface="SBL BibLit" panose="02000000000000000000" pitchFamily="2" charset="-79"/>
                      </a:endParaRPr>
                    </a:p>
                    <a:p>
                      <a:pPr algn="r" rtl="1"/>
                      <a:r>
                        <a:rPr lang="he-IL" sz="14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וכליל על מזבחך</a:t>
                      </a:r>
                      <a:endParaRPr lang="nl-BE" sz="1400" dirty="0">
                        <a:effectLst/>
                        <a:latin typeface="SBL BibLit" panose="02000000000000000000" pitchFamily="2" charset="-79"/>
                        <a:ea typeface="SBL BibLit" panose="02000000000000000000" pitchFamily="2" charset="-79"/>
                        <a:cs typeface="SBL BibLit" panose="02000000000000000000" pitchFamily="2" charset="-79"/>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50675837"/>
                  </a:ext>
                </a:extLst>
              </a:tr>
              <a:tr h="1138274">
                <a:tc>
                  <a:txBody>
                    <a:bodyPr/>
                    <a:lstStyle/>
                    <a:p>
                      <a:r>
                        <a:rPr lang="nl-BE" sz="1400" dirty="0">
                          <a:effectLst/>
                          <a:latin typeface="SBL BibLit" panose="02000000000000000000" pitchFamily="2" charset="-79"/>
                          <a:ea typeface="SBL BibLit" panose="02000000000000000000" pitchFamily="2" charset="-79"/>
                          <a:cs typeface="SBL BibLit" panose="02000000000000000000" pitchFamily="2" charset="-79"/>
                        </a:rPr>
                        <a:t>They shall show Iakob your statutes and Israel your law; they shall place incense in your wrath continually on your altar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l" defTabSz="914400" rtl="0" eaLnBrk="1" latinLnBrk="0" hangingPunct="1"/>
                      <a:r>
                        <a:rPr lang="nl-BE" sz="1400" dirty="0">
                          <a:effectLst/>
                          <a:latin typeface="SBL BibLit" panose="02000000000000000000" pitchFamily="2" charset="-79"/>
                          <a:ea typeface="SBL BibLit" panose="02000000000000000000" pitchFamily="2" charset="-79"/>
                          <a:cs typeface="SBL BibLit" panose="02000000000000000000" pitchFamily="2" charset="-79"/>
                        </a:rPr>
                        <a:t>They shall teach Jacob your ordinances, and Israel your law; they shall put incense “in your nose”, and whole burnt-offering upon your altar.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62086464"/>
                  </a:ext>
                </a:extLst>
              </a:tr>
            </a:tbl>
          </a:graphicData>
        </a:graphic>
      </p:graphicFrame>
    </p:spTree>
    <p:extLst>
      <p:ext uri="{BB962C8B-B14F-4D97-AF65-F5344CB8AC3E}">
        <p14:creationId xmlns:p14="http://schemas.microsoft.com/office/powerpoint/2010/main" val="2061682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914401" y="2878926"/>
            <a:ext cx="10702976" cy="1019324"/>
          </a:xfrm>
        </p:spPr>
        <p:txBody>
          <a:bodyPr/>
          <a:lstStyle/>
          <a:p>
            <a:r>
              <a:rPr lang="fr-BE" dirty="0"/>
              <a:t>Living, </a:t>
            </a:r>
            <a:r>
              <a:rPr lang="fr-BE" dirty="0" err="1"/>
              <a:t>moribund</a:t>
            </a:r>
            <a:r>
              <a:rPr lang="fr-BE" dirty="0"/>
              <a:t>, </a:t>
            </a:r>
            <a:r>
              <a:rPr lang="fr-BE" dirty="0" err="1"/>
              <a:t>dead</a:t>
            </a:r>
            <a:r>
              <a:rPr lang="fr-BE" dirty="0"/>
              <a:t> </a:t>
            </a:r>
            <a:r>
              <a:rPr lang="fr-BE" dirty="0" err="1"/>
              <a:t>metaphors</a:t>
            </a:r>
            <a:endParaRPr lang="fr-BE" dirty="0"/>
          </a:p>
          <a:p>
            <a:endParaRPr lang="fr-BE" dirty="0" err="1"/>
          </a:p>
        </p:txBody>
      </p:sp>
    </p:spTree>
    <p:extLst>
      <p:ext uri="{BB962C8B-B14F-4D97-AF65-F5344CB8AC3E}">
        <p14:creationId xmlns:p14="http://schemas.microsoft.com/office/powerpoint/2010/main" val="18501833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C59A8470-A5FD-0425-AB31-4AD6DC767C7D}"/>
              </a:ext>
            </a:extLst>
          </p:cNvPr>
          <p:cNvSpPr>
            <a:spLocks noGrp="1"/>
          </p:cNvSpPr>
          <p:nvPr>
            <p:ph type="body" sz="quarter" idx="13"/>
          </p:nvPr>
        </p:nvSpPr>
        <p:spPr/>
        <p:txBody>
          <a:bodyPr/>
          <a:lstStyle/>
          <a:p>
            <a:r>
              <a:rPr lang="nl-BE" dirty="0"/>
              <a:t>Metaphors</a:t>
            </a:r>
          </a:p>
        </p:txBody>
      </p:sp>
      <p:sp>
        <p:nvSpPr>
          <p:cNvPr id="5" name="Tekstvak 4">
            <a:extLst>
              <a:ext uri="{FF2B5EF4-FFF2-40B4-BE49-F238E27FC236}">
                <a16:creationId xmlns:a16="http://schemas.microsoft.com/office/drawing/2014/main" id="{472C3BCC-FF94-689D-0A45-58C3757EEDB1}"/>
              </a:ext>
            </a:extLst>
          </p:cNvPr>
          <p:cNvSpPr txBox="1"/>
          <p:nvPr/>
        </p:nvSpPr>
        <p:spPr>
          <a:xfrm>
            <a:off x="-518773" y="1259437"/>
            <a:ext cx="7532571" cy="6247864"/>
          </a:xfrm>
          <a:prstGeom prst="rect">
            <a:avLst/>
          </a:prstGeom>
          <a:noFill/>
        </p:spPr>
        <p:txBody>
          <a:bodyPr wrap="square" rtlCol="0">
            <a:spAutoFit/>
          </a:bodyPr>
          <a:lstStyle/>
          <a:p>
            <a:pPr marL="742950" lvl="1" indent="-285750">
              <a:buFont typeface="Courier New" panose="02070309020205020404" pitchFamily="49" charset="0"/>
              <a:buChar char="o"/>
            </a:pPr>
            <a:r>
              <a:rPr lang="fr-FR" sz="2000" dirty="0">
                <a:latin typeface="SBL BibLit" panose="02000000000000000000" pitchFamily="2" charset="-79"/>
                <a:ea typeface="SBL BibLit" panose="02000000000000000000" pitchFamily="2" charset="-79"/>
                <a:cs typeface="SBL BibLit" panose="02000000000000000000" pitchFamily="2" charset="-79"/>
              </a:rPr>
              <a:t>The Greek translation of </a:t>
            </a:r>
            <a:r>
              <a:rPr lang="he-IL" sz="2000" dirty="0">
                <a:latin typeface="SBL BibLit" panose="02000000000000000000" pitchFamily="2" charset="-79"/>
                <a:ea typeface="SBL BibLit" panose="02000000000000000000" pitchFamily="2" charset="-79"/>
                <a:cs typeface="SBL BibLit" panose="02000000000000000000" pitchFamily="2" charset="-79"/>
              </a:rPr>
              <a:t>אַף</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is</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probably</a:t>
            </a:r>
            <a:r>
              <a:rPr lang="fr-FR" sz="2000" dirty="0">
                <a:latin typeface="SBL BibLit" panose="02000000000000000000" pitchFamily="2" charset="-79"/>
                <a:ea typeface="SBL BibLit" panose="02000000000000000000" pitchFamily="2" charset="-79"/>
                <a:cs typeface="SBL BibLit" panose="02000000000000000000" pitchFamily="2" charset="-79"/>
              </a:rPr>
              <a:t> best </a:t>
            </a:r>
            <a:r>
              <a:rPr lang="fr-FR" sz="2000" dirty="0" err="1">
                <a:latin typeface="SBL BibLit" panose="02000000000000000000" pitchFamily="2" charset="-79"/>
                <a:ea typeface="SBL BibLit" panose="02000000000000000000" pitchFamily="2" charset="-79"/>
                <a:cs typeface="SBL BibLit" panose="02000000000000000000" pitchFamily="2" charset="-79"/>
              </a:rPr>
              <a:t>categorised</a:t>
            </a:r>
            <a:r>
              <a:rPr lang="fr-FR" sz="2000" dirty="0">
                <a:latin typeface="SBL BibLit" panose="02000000000000000000" pitchFamily="2" charset="-79"/>
                <a:ea typeface="SBL BibLit" panose="02000000000000000000" pitchFamily="2" charset="-79"/>
                <a:cs typeface="SBL BibLit" panose="02000000000000000000" pitchFamily="2" charset="-79"/>
              </a:rPr>
              <a:t> as:</a:t>
            </a:r>
          </a:p>
          <a:p>
            <a:pPr marL="742950" lvl="1" indent="-285750">
              <a:buFont typeface="Courier New" panose="02070309020205020404" pitchFamily="49" charset="0"/>
              <a:buChar char="o"/>
            </a:pP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742950" lvl="1" indent="-285750">
              <a:buFont typeface="Courier New" panose="02070309020205020404" pitchFamily="49" charset="0"/>
              <a:buChar char="o"/>
            </a:pP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742950" lvl="1" indent="-285750">
              <a:buFont typeface="Courier New" panose="02070309020205020404" pitchFamily="49" charset="0"/>
              <a:buChar char="o"/>
            </a:pP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lvl="1"/>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lvl="1"/>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lvl="1"/>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742950" lvl="1" indent="-285750">
              <a:buFont typeface="Courier New" panose="02070309020205020404" pitchFamily="49" charset="0"/>
              <a:buChar char="o"/>
            </a:pPr>
            <a:r>
              <a:rPr lang="fr-FR" sz="2000" dirty="0">
                <a:latin typeface="SBL BibLit" panose="02000000000000000000" pitchFamily="2" charset="-79"/>
                <a:ea typeface="SBL BibLit" panose="02000000000000000000" pitchFamily="2" charset="-79"/>
                <a:cs typeface="SBL BibLit" panose="02000000000000000000" pitchFamily="2" charset="-79"/>
              </a:rPr>
              <a:t>Questions:</a:t>
            </a:r>
          </a:p>
          <a:p>
            <a:pPr marL="1257300" lvl="2" indent="-342900">
              <a:buFont typeface="Wingdings" pitchFamily="2" charset="2"/>
              <a:buChar char="Ø"/>
            </a:pPr>
            <a:r>
              <a:rPr lang="fr-FR" sz="2000" dirty="0">
                <a:latin typeface="SBL BibLit" panose="02000000000000000000" pitchFamily="2" charset="-79"/>
                <a:ea typeface="SBL BibLit" panose="02000000000000000000" pitchFamily="2" charset="-79"/>
                <a:cs typeface="SBL BibLit" panose="02000000000000000000" pitchFamily="2" charset="-79"/>
              </a:rPr>
              <a:t>Intention </a:t>
            </a:r>
            <a:r>
              <a:rPr lang="fr-FR" sz="2000" dirty="0" err="1">
                <a:latin typeface="SBL BibLit" panose="02000000000000000000" pitchFamily="2" charset="-79"/>
                <a:ea typeface="SBL BibLit" panose="02000000000000000000" pitchFamily="2" charset="-79"/>
                <a:cs typeface="SBL BibLit" panose="02000000000000000000" pitchFamily="2" charset="-79"/>
              </a:rPr>
              <a:t>behind</a:t>
            </a:r>
            <a:r>
              <a:rPr lang="fr-FR" sz="2000" dirty="0">
                <a:latin typeface="SBL BibLit" panose="02000000000000000000" pitchFamily="2" charset="-79"/>
                <a:ea typeface="SBL BibLit" panose="02000000000000000000" pitchFamily="2" charset="-79"/>
                <a:cs typeface="SBL BibLit" panose="02000000000000000000" pitchFamily="2" charset="-79"/>
              </a:rPr>
              <a:t> change of </a:t>
            </a:r>
            <a:r>
              <a:rPr lang="fr-FR" sz="2000" dirty="0" err="1">
                <a:latin typeface="SBL BibLit" panose="02000000000000000000" pitchFamily="2" charset="-79"/>
                <a:ea typeface="SBL BibLit" panose="02000000000000000000" pitchFamily="2" charset="-79"/>
                <a:cs typeface="SBL BibLit" panose="02000000000000000000" pitchFamily="2" charset="-79"/>
              </a:rPr>
              <a:t>metaphor</a:t>
            </a:r>
            <a:r>
              <a:rPr lang="fr-FR" sz="2000" dirty="0">
                <a:latin typeface="SBL BibLit" panose="02000000000000000000" pitchFamily="2" charset="-79"/>
                <a:ea typeface="SBL BibLit" panose="02000000000000000000" pitchFamily="2" charset="-79"/>
                <a:cs typeface="SBL BibLit" panose="02000000000000000000" pitchFamily="2" charset="-79"/>
              </a:rPr>
              <a:t>?</a:t>
            </a:r>
          </a:p>
          <a:p>
            <a:pPr marL="1257300" lvl="2" indent="-342900">
              <a:buFont typeface="Arial" panose="020B0604020202020204" pitchFamily="34" charset="0"/>
              <a:buChar char="•"/>
            </a:pPr>
            <a:r>
              <a:rPr lang="fr-FR" sz="2000" dirty="0" err="1">
                <a:latin typeface="SBL BibLit" panose="02000000000000000000" pitchFamily="2" charset="-79"/>
                <a:ea typeface="SBL BibLit" panose="02000000000000000000" pitchFamily="2" charset="-79"/>
                <a:cs typeface="SBL BibLit" panose="02000000000000000000" pitchFamily="2" charset="-79"/>
              </a:rPr>
              <a:t>Consistency</a:t>
            </a: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1257300" lvl="2" indent="-342900">
              <a:buFont typeface="Arial" panose="020B0604020202020204" pitchFamily="34" charset="0"/>
              <a:buChar char="•"/>
            </a:pPr>
            <a:r>
              <a:rPr lang="fr-FR" sz="2000" dirty="0">
                <a:latin typeface="SBL BibLit" panose="02000000000000000000" pitchFamily="2" charset="-79"/>
                <a:ea typeface="SBL BibLit" panose="02000000000000000000" pitchFamily="2" charset="-79"/>
                <a:cs typeface="SBL BibLit" panose="02000000000000000000" pitchFamily="2" charset="-79"/>
              </a:rPr>
              <a:t>The </a:t>
            </a:r>
            <a:r>
              <a:rPr lang="fr-FR" sz="2000" dirty="0" err="1">
                <a:latin typeface="SBL BibLit" panose="02000000000000000000" pitchFamily="2" charset="-79"/>
                <a:ea typeface="SBL BibLit" panose="02000000000000000000" pitchFamily="2" charset="-79"/>
                <a:cs typeface="SBL BibLit" panose="02000000000000000000" pitchFamily="2" charset="-79"/>
              </a:rPr>
              <a:t>understanding</a:t>
            </a:r>
            <a:r>
              <a:rPr lang="fr-FR" sz="2000" dirty="0">
                <a:latin typeface="SBL BibLit" panose="02000000000000000000" pitchFamily="2" charset="-79"/>
                <a:ea typeface="SBL BibLit" panose="02000000000000000000" pitchFamily="2" charset="-79"/>
                <a:cs typeface="SBL BibLit" panose="02000000000000000000" pitchFamily="2" charset="-79"/>
              </a:rPr>
              <a:t> of the translator: </a:t>
            </a:r>
            <a:r>
              <a:rPr lang="fr-FR" sz="2000" dirty="0" err="1">
                <a:latin typeface="SBL BibLit" panose="02000000000000000000" pitchFamily="2" charset="-79"/>
                <a:ea typeface="SBL BibLit" panose="02000000000000000000" pitchFamily="2" charset="-79"/>
                <a:cs typeface="SBL BibLit" panose="02000000000000000000" pitchFamily="2" charset="-79"/>
              </a:rPr>
              <a:t>perhaps</a:t>
            </a:r>
            <a:r>
              <a:rPr lang="fr-FR" sz="2000" dirty="0">
                <a:latin typeface="SBL BibLit" panose="02000000000000000000" pitchFamily="2" charset="-79"/>
                <a:ea typeface="SBL BibLit" panose="02000000000000000000" pitchFamily="2" charset="-79"/>
                <a:cs typeface="SBL BibLit" panose="02000000000000000000" pitchFamily="2" charset="-79"/>
              </a:rPr>
              <a:t> a </a:t>
            </a:r>
            <a:r>
              <a:rPr lang="fr-FR" sz="2000" dirty="0" err="1">
                <a:latin typeface="SBL BibLit" panose="02000000000000000000" pitchFamily="2" charset="-79"/>
                <a:ea typeface="SBL BibLit" panose="02000000000000000000" pitchFamily="2" charset="-79"/>
                <a:cs typeface="SBL BibLit" panose="02000000000000000000" pitchFamily="2" charset="-79"/>
              </a:rPr>
              <a:t>metaphor</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is</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still</a:t>
            </a:r>
            <a:r>
              <a:rPr lang="fr-FR" sz="2000" dirty="0">
                <a:latin typeface="SBL BibLit" panose="02000000000000000000" pitchFamily="2" charset="-79"/>
                <a:ea typeface="SBL BibLit" panose="02000000000000000000" pitchFamily="2" charset="-79"/>
                <a:cs typeface="SBL BibLit" panose="02000000000000000000" pitchFamily="2" charset="-79"/>
              </a:rPr>
              <a:t> « alive » in the source </a:t>
            </a:r>
            <a:r>
              <a:rPr lang="fr-FR" sz="2000" dirty="0" err="1">
                <a:latin typeface="SBL BibLit" panose="02000000000000000000" pitchFamily="2" charset="-79"/>
                <a:ea typeface="SBL BibLit" panose="02000000000000000000" pitchFamily="2" charset="-79"/>
                <a:cs typeface="SBL BibLit" panose="02000000000000000000" pitchFamily="2" charset="-79"/>
              </a:rPr>
              <a:t>language</a:t>
            </a:r>
            <a:r>
              <a:rPr lang="fr-FR" sz="2000" dirty="0">
                <a:latin typeface="SBL BibLit" panose="02000000000000000000" pitchFamily="2" charset="-79"/>
                <a:ea typeface="SBL BibLit" panose="02000000000000000000" pitchFamily="2" charset="-79"/>
                <a:cs typeface="SBL BibLit" panose="02000000000000000000" pitchFamily="2" charset="-79"/>
              </a:rPr>
              <a:t>, but « </a:t>
            </a:r>
            <a:r>
              <a:rPr lang="fr-FR" sz="2000" dirty="0" err="1">
                <a:latin typeface="SBL BibLit" panose="02000000000000000000" pitchFamily="2" charset="-79"/>
                <a:ea typeface="SBL BibLit" panose="02000000000000000000" pitchFamily="2" charset="-79"/>
                <a:cs typeface="SBL BibLit" panose="02000000000000000000" pitchFamily="2" charset="-79"/>
              </a:rPr>
              <a:t>moribund</a:t>
            </a:r>
            <a:r>
              <a:rPr lang="fr-FR" sz="2000" dirty="0">
                <a:latin typeface="SBL BibLit" panose="02000000000000000000" pitchFamily="2" charset="-79"/>
                <a:ea typeface="SBL BibLit" panose="02000000000000000000" pitchFamily="2" charset="-79"/>
                <a:cs typeface="SBL BibLit" panose="02000000000000000000" pitchFamily="2" charset="-79"/>
              </a:rPr>
              <a:t> » to the translator</a:t>
            </a:r>
          </a:p>
          <a:p>
            <a:pPr marL="1257300" lvl="2" indent="-342900">
              <a:buFont typeface="Wingdings" pitchFamily="2" charset="2"/>
              <a:buChar char="Ø"/>
            </a:pP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1257300" lvl="2" indent="-342900">
              <a:buFont typeface="Wingdings" pitchFamily="2" charset="2"/>
              <a:buChar char="Ø"/>
            </a:pPr>
            <a:r>
              <a:rPr lang="fr-FR" sz="2000" dirty="0">
                <a:latin typeface="SBL BibLit" panose="02000000000000000000" pitchFamily="2" charset="-79"/>
                <a:ea typeface="SBL BibLit" panose="02000000000000000000" pitchFamily="2" charset="-79"/>
                <a:cs typeface="SBL BibLit" panose="02000000000000000000" pitchFamily="2" charset="-79"/>
              </a:rPr>
              <a:t>Ex 15:8 &amp; </a:t>
            </a:r>
            <a:r>
              <a:rPr lang="fr-FR" sz="2000" dirty="0" err="1">
                <a:latin typeface="SBL BibLit" panose="02000000000000000000" pitchFamily="2" charset="-79"/>
                <a:ea typeface="SBL BibLit" panose="02000000000000000000" pitchFamily="2" charset="-79"/>
                <a:cs typeface="SBL BibLit" panose="02000000000000000000" pitchFamily="2" charset="-79"/>
              </a:rPr>
              <a:t>Deut</a:t>
            </a:r>
            <a:r>
              <a:rPr lang="fr-FR" sz="2000" dirty="0">
                <a:latin typeface="SBL BibLit" panose="02000000000000000000" pitchFamily="2" charset="-79"/>
                <a:ea typeface="SBL BibLit" panose="02000000000000000000" pitchFamily="2" charset="-79"/>
                <a:cs typeface="SBL BibLit" panose="02000000000000000000" pitchFamily="2" charset="-79"/>
              </a:rPr>
              <a:t> 33:10: Is </a:t>
            </a:r>
            <a:r>
              <a:rPr lang="fr-FR" sz="2000" dirty="0" err="1">
                <a:latin typeface="SBL BibLit" panose="02000000000000000000" pitchFamily="2" charset="-79"/>
                <a:ea typeface="SBL BibLit" panose="02000000000000000000" pitchFamily="2" charset="-79"/>
                <a:cs typeface="SBL BibLit" panose="02000000000000000000" pitchFamily="2" charset="-79"/>
              </a:rPr>
              <a:t>there</a:t>
            </a:r>
            <a:r>
              <a:rPr lang="fr-FR" sz="2000" dirty="0">
                <a:latin typeface="SBL BibLit" panose="02000000000000000000" pitchFamily="2" charset="-79"/>
                <a:ea typeface="SBL BibLit" panose="02000000000000000000" pitchFamily="2" charset="-79"/>
                <a:cs typeface="SBL BibLit" panose="02000000000000000000" pitchFamily="2" charset="-79"/>
              </a:rPr>
              <a:t>, in the </a:t>
            </a:r>
            <a:r>
              <a:rPr lang="fr-FR" sz="2000" dirty="0" err="1">
                <a:latin typeface="SBL BibLit" panose="02000000000000000000" pitchFamily="2" charset="-79"/>
                <a:ea typeface="SBL BibLit" panose="02000000000000000000" pitchFamily="2" charset="-79"/>
                <a:cs typeface="SBL BibLit" panose="02000000000000000000" pitchFamily="2" charset="-79"/>
              </a:rPr>
              <a:t>Hebrew</a:t>
            </a:r>
            <a:r>
              <a:rPr lang="fr-FR" sz="2000" dirty="0">
                <a:latin typeface="SBL BibLit" panose="02000000000000000000" pitchFamily="2" charset="-79"/>
                <a:ea typeface="SBL BibLit" panose="02000000000000000000" pitchFamily="2" charset="-79"/>
                <a:cs typeface="SBL BibLit" panose="02000000000000000000" pitchFamily="2" charset="-79"/>
              </a:rPr>
              <a:t> of </a:t>
            </a:r>
            <a:r>
              <a:rPr lang="fr-FR" sz="2000" dirty="0" err="1">
                <a:latin typeface="SBL BibLit" panose="02000000000000000000" pitchFamily="2" charset="-79"/>
                <a:ea typeface="SBL BibLit" panose="02000000000000000000" pitchFamily="2" charset="-79"/>
                <a:cs typeface="SBL BibLit" panose="02000000000000000000" pitchFamily="2" charset="-79"/>
              </a:rPr>
              <a:t>these</a:t>
            </a:r>
            <a:r>
              <a:rPr lang="fr-FR" sz="2000" dirty="0">
                <a:latin typeface="SBL BibLit" panose="02000000000000000000" pitchFamily="2" charset="-79"/>
                <a:ea typeface="SBL BibLit" panose="02000000000000000000" pitchFamily="2" charset="-79"/>
                <a:cs typeface="SBL BibLit" panose="02000000000000000000" pitchFamily="2" charset="-79"/>
              </a:rPr>
              <a:t> verses a </a:t>
            </a:r>
            <a:r>
              <a:rPr lang="fr-FR" sz="2000" dirty="0" err="1">
                <a:latin typeface="SBL BibLit" panose="02000000000000000000" pitchFamily="2" charset="-79"/>
                <a:ea typeface="SBL BibLit" panose="02000000000000000000" pitchFamily="2" charset="-79"/>
                <a:cs typeface="SBL BibLit" panose="02000000000000000000" pitchFamily="2" charset="-79"/>
              </a:rPr>
              <a:t>metaphor</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present</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Nonmetaphor</a:t>
            </a:r>
            <a:r>
              <a:rPr lang="fr-FR" sz="2000" dirty="0">
                <a:latin typeface="SBL BibLit" panose="02000000000000000000" pitchFamily="2" charset="-79"/>
                <a:ea typeface="SBL BibLit" panose="02000000000000000000" pitchFamily="2" charset="-79"/>
                <a:cs typeface="SBL BibLit" panose="02000000000000000000" pitchFamily="2" charset="-79"/>
              </a:rPr>
              <a:t> by </a:t>
            </a:r>
            <a:r>
              <a:rPr lang="fr-FR" sz="2000" dirty="0" err="1">
                <a:latin typeface="SBL BibLit" panose="02000000000000000000" pitchFamily="2" charset="-79"/>
                <a:ea typeface="SBL BibLit" panose="02000000000000000000" pitchFamily="2" charset="-79"/>
                <a:cs typeface="SBL BibLit" panose="02000000000000000000" pitchFamily="2" charset="-79"/>
              </a:rPr>
              <a:t>metaphor</a:t>
            </a:r>
            <a:r>
              <a:rPr lang="fr-FR" sz="2000" dirty="0">
                <a:latin typeface="SBL BibLit" panose="02000000000000000000" pitchFamily="2" charset="-79"/>
                <a:ea typeface="SBL BibLit" panose="02000000000000000000" pitchFamily="2" charset="-79"/>
                <a:cs typeface="SBL BibLit" panose="02000000000000000000" pitchFamily="2" charset="-79"/>
              </a:rPr>
              <a:t>!</a:t>
            </a:r>
          </a:p>
          <a:p>
            <a:pPr lvl="1"/>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lvl="2"/>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lvl="2"/>
            <a:endParaRPr lang="nl-BE" sz="2000" dirty="0">
              <a:latin typeface="SBL BibLit" panose="02000000000000000000" pitchFamily="2" charset="-79"/>
              <a:ea typeface="SBL BibLit" panose="02000000000000000000" pitchFamily="2" charset="-79"/>
              <a:cs typeface="SBL BibLit" panose="02000000000000000000" pitchFamily="2" charset="-79"/>
            </a:endParaRPr>
          </a:p>
          <a:p>
            <a:pPr lvl="1"/>
            <a:endParaRPr lang="fr-FR" sz="2000" dirty="0">
              <a:latin typeface="SBL BibLit" panose="02000000000000000000" pitchFamily="2" charset="-79"/>
              <a:ea typeface="SBL BibLit" panose="02000000000000000000" pitchFamily="2" charset="-79"/>
              <a:cs typeface="SBL BibLit" panose="02000000000000000000" pitchFamily="2" charset="-79"/>
            </a:endParaRPr>
          </a:p>
        </p:txBody>
      </p:sp>
      <p:pic>
        <p:nvPicPr>
          <p:cNvPr id="12" name="Afbeelding 11">
            <a:extLst>
              <a:ext uri="{FF2B5EF4-FFF2-40B4-BE49-F238E27FC236}">
                <a16:creationId xmlns:a16="http://schemas.microsoft.com/office/drawing/2014/main" id="{45C27C30-1AA1-72CE-E37D-75E476333EC9}"/>
              </a:ext>
            </a:extLst>
          </p:cNvPr>
          <p:cNvPicPr>
            <a:picLocks noChangeAspect="1"/>
          </p:cNvPicPr>
          <p:nvPr/>
        </p:nvPicPr>
        <p:blipFill rotWithShape="1">
          <a:blip r:embed="rId2"/>
          <a:srcRect b="85697"/>
          <a:stretch/>
        </p:blipFill>
        <p:spPr>
          <a:xfrm>
            <a:off x="1851349" y="1645920"/>
            <a:ext cx="7532570" cy="1479665"/>
          </a:xfrm>
          <a:prstGeom prst="rect">
            <a:avLst/>
          </a:prstGeom>
        </p:spPr>
      </p:pic>
      <p:graphicFrame>
        <p:nvGraphicFramePr>
          <p:cNvPr id="13" name="Tabel 12">
            <a:extLst>
              <a:ext uri="{FF2B5EF4-FFF2-40B4-BE49-F238E27FC236}">
                <a16:creationId xmlns:a16="http://schemas.microsoft.com/office/drawing/2014/main" id="{CC6824BE-56DB-FB57-2E18-D2F77C1FCE67}"/>
              </a:ext>
            </a:extLst>
          </p:cNvPr>
          <p:cNvGraphicFramePr>
            <a:graphicFrameLocks noGrp="1"/>
          </p:cNvGraphicFramePr>
          <p:nvPr>
            <p:extLst>
              <p:ext uri="{D42A27DB-BD31-4B8C-83A1-F6EECF244321}">
                <p14:modId xmlns:p14="http://schemas.microsoft.com/office/powerpoint/2010/main" val="2997770187"/>
              </p:ext>
            </p:extLst>
          </p:nvPr>
        </p:nvGraphicFramePr>
        <p:xfrm>
          <a:off x="6767282" y="3769416"/>
          <a:ext cx="5424718" cy="1965960"/>
        </p:xfrm>
        <a:graphic>
          <a:graphicData uri="http://schemas.openxmlformats.org/drawingml/2006/table">
            <a:tbl>
              <a:tblPr firstRow="1" firstCol="1" bandRow="1"/>
              <a:tblGrid>
                <a:gridCol w="931649">
                  <a:extLst>
                    <a:ext uri="{9D8B030D-6E8A-4147-A177-3AD203B41FA5}">
                      <a16:colId xmlns:a16="http://schemas.microsoft.com/office/drawing/2014/main" val="3475163383"/>
                    </a:ext>
                  </a:extLst>
                </a:gridCol>
                <a:gridCol w="1245846">
                  <a:extLst>
                    <a:ext uri="{9D8B030D-6E8A-4147-A177-3AD203B41FA5}">
                      <a16:colId xmlns:a16="http://schemas.microsoft.com/office/drawing/2014/main" val="3887680490"/>
                    </a:ext>
                  </a:extLst>
                </a:gridCol>
                <a:gridCol w="974896">
                  <a:extLst>
                    <a:ext uri="{9D8B030D-6E8A-4147-A177-3AD203B41FA5}">
                      <a16:colId xmlns:a16="http://schemas.microsoft.com/office/drawing/2014/main" val="3411922322"/>
                    </a:ext>
                  </a:extLst>
                </a:gridCol>
                <a:gridCol w="1245846">
                  <a:extLst>
                    <a:ext uri="{9D8B030D-6E8A-4147-A177-3AD203B41FA5}">
                      <a16:colId xmlns:a16="http://schemas.microsoft.com/office/drawing/2014/main" val="1981930638"/>
                    </a:ext>
                  </a:extLst>
                </a:gridCol>
                <a:gridCol w="1026481">
                  <a:extLst>
                    <a:ext uri="{9D8B030D-6E8A-4147-A177-3AD203B41FA5}">
                      <a16:colId xmlns:a16="http://schemas.microsoft.com/office/drawing/2014/main" val="1242820459"/>
                    </a:ext>
                  </a:extLst>
                </a:gridCol>
              </a:tblGrid>
              <a:tr h="0">
                <a:tc>
                  <a:txBody>
                    <a:bodyPr/>
                    <a:lstStyle/>
                    <a:p>
                      <a:pPr algn="just"/>
                      <a:r>
                        <a:rPr lang="en-US" sz="900" cap="small">
                          <a:solidFill>
                            <a:srgbClr val="000000"/>
                          </a:solidFill>
                          <a:effectLst/>
                          <a:latin typeface="SBL BibLit" panose="02000000000000000000" pitchFamily="2" charset="-79"/>
                          <a:ea typeface="Times New Roman" panose="02020603050405020304" pitchFamily="18" charset="0"/>
                          <a:cs typeface="Arial" panose="020B0604020202020204" pitchFamily="34" charset="0"/>
                        </a:rPr>
                        <a:t>Hatch</a:t>
                      </a:r>
                      <a:endParaRPr lang="nl-BE"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US" sz="900" cap="small">
                          <a:solidFill>
                            <a:srgbClr val="000000"/>
                          </a:solidFill>
                          <a:effectLst/>
                          <a:latin typeface="SBL BibLit" panose="02000000000000000000" pitchFamily="2" charset="-79"/>
                          <a:ea typeface="Times New Roman" panose="02020603050405020304" pitchFamily="18" charset="0"/>
                          <a:cs typeface="Arial" panose="020B0604020202020204" pitchFamily="34" charset="0"/>
                        </a:rPr>
                        <a:t> Labahn</a:t>
                      </a:r>
                      <a:endParaRPr lang="nl-BE"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nl-BE" sz="900" cap="small">
                          <a:solidFill>
                            <a:srgbClr val="000000"/>
                          </a:solidFill>
                          <a:effectLst/>
                          <a:latin typeface="SBL BibLit" panose="02000000000000000000" pitchFamily="2" charset="-79"/>
                          <a:ea typeface="Times New Roman" panose="02020603050405020304" pitchFamily="18" charset="0"/>
                          <a:cs typeface="Arial" panose="020B0604020202020204" pitchFamily="34" charset="0"/>
                        </a:rPr>
                        <a:t>van der Louw</a:t>
                      </a:r>
                      <a:endParaRPr lang="nl-BE"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nl-BE" sz="900" cap="small">
                          <a:solidFill>
                            <a:srgbClr val="000000"/>
                          </a:solidFill>
                          <a:effectLst/>
                          <a:latin typeface="SBL BibLit" panose="02000000000000000000" pitchFamily="2" charset="-79"/>
                          <a:ea typeface="Times New Roman" panose="02020603050405020304" pitchFamily="18" charset="0"/>
                          <a:cs typeface="Arial" panose="020B0604020202020204" pitchFamily="34" charset="0"/>
                        </a:rPr>
                        <a:t>Toury</a:t>
                      </a:r>
                      <a:endParaRPr lang="nl-BE"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nl-BE" sz="900" cap="small">
                          <a:solidFill>
                            <a:srgbClr val="000000"/>
                          </a:solidFill>
                          <a:effectLst/>
                          <a:latin typeface="SBL BibLit" panose="02000000000000000000" pitchFamily="2" charset="-79"/>
                          <a:ea typeface="Times New Roman" panose="02020603050405020304" pitchFamily="18" charset="0"/>
                          <a:cs typeface="Arial" panose="020B0604020202020204" pitchFamily="34" charset="0"/>
                        </a:rPr>
                        <a:t>Austin</a:t>
                      </a:r>
                      <a:endParaRPr lang="nl-BE"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3831379"/>
                  </a:ext>
                </a:extLst>
              </a:tr>
              <a:tr h="0">
                <a:tc rowSpan="2">
                  <a:txBody>
                    <a:bodyPr/>
                    <a:lstStyle/>
                    <a:p>
                      <a:pPr algn="just"/>
                      <a:r>
                        <a:rPr lang="nl-BE" sz="1200">
                          <a:solidFill>
                            <a:srgbClr val="000000"/>
                          </a:solidFill>
                          <a:effectLst/>
                          <a:latin typeface="SBL BibLit" panose="02000000000000000000" pitchFamily="2" charset="-79"/>
                          <a:ea typeface="Times New Roman" panose="02020603050405020304" pitchFamily="18" charset="0"/>
                          <a:cs typeface="Arial" panose="020B0604020202020204" pitchFamily="34" charset="0"/>
                        </a:rPr>
                        <a:t>Metaphor is added</a:t>
                      </a:r>
                      <a:endParaRPr lang="nl-BE"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US" sz="1200">
                          <a:solidFill>
                            <a:srgbClr val="000000"/>
                          </a:solidFill>
                          <a:effectLst/>
                          <a:latin typeface="SBL BibLit" panose="02000000000000000000" pitchFamily="2" charset="-79"/>
                          <a:ea typeface="Times New Roman" panose="02020603050405020304" pitchFamily="18" charset="0"/>
                          <a:cs typeface="Arial" panose="020B0604020202020204" pitchFamily="34" charset="0"/>
                        </a:rPr>
                        <a:t>New metaphors due to intratextual references</a:t>
                      </a:r>
                      <a:endParaRPr lang="nl-BE"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just"/>
                      <a:r>
                        <a:rPr lang="en-US" sz="1200">
                          <a:solidFill>
                            <a:srgbClr val="000000"/>
                          </a:solidFill>
                          <a:effectLst/>
                          <a:latin typeface="SBL BibLit" panose="02000000000000000000" pitchFamily="2" charset="-79"/>
                          <a:ea typeface="Times New Roman" panose="02020603050405020304" pitchFamily="18" charset="0"/>
                          <a:cs typeface="Arial" panose="020B0604020202020204" pitchFamily="34" charset="0"/>
                        </a:rPr>
                        <a:t>Rendering non-figurative language by a metaphor</a:t>
                      </a:r>
                      <a:endParaRPr lang="nl-BE"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US" sz="1200">
                          <a:solidFill>
                            <a:srgbClr val="000000"/>
                          </a:solidFill>
                          <a:effectLst/>
                          <a:latin typeface="SBL BibLit" panose="02000000000000000000" pitchFamily="2" charset="-79"/>
                          <a:ea typeface="Times New Roman" panose="02020603050405020304" pitchFamily="18" charset="0"/>
                          <a:cs typeface="Arial" panose="020B0604020202020204" pitchFamily="34" charset="0"/>
                        </a:rPr>
                        <a:t>Translating a nonmetaphor into a metaphor</a:t>
                      </a:r>
                      <a:endParaRPr lang="nl-BE"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US" sz="1200">
                          <a:solidFill>
                            <a:srgbClr val="000000"/>
                          </a:solidFill>
                          <a:effectLst/>
                          <a:latin typeface="SBL BibLit" panose="02000000000000000000" pitchFamily="2" charset="-79"/>
                          <a:ea typeface="Times New Roman" panose="02020603050405020304" pitchFamily="18" charset="0"/>
                          <a:cs typeface="Arial" panose="020B0604020202020204" pitchFamily="34" charset="0"/>
                        </a:rPr>
                        <a:t>Translation of Nonmetaphors with Metaphors</a:t>
                      </a:r>
                      <a:endParaRPr lang="nl-BE"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6351684"/>
                  </a:ext>
                </a:extLst>
              </a:tr>
              <a:tr h="539750">
                <a:tc vMerge="1">
                  <a:txBody>
                    <a:bodyPr/>
                    <a:lstStyle/>
                    <a:p>
                      <a:endParaRPr lang="nl-BE"/>
                    </a:p>
                  </a:txBody>
                  <a:tcPr/>
                </a:tc>
                <a:tc>
                  <a:txBody>
                    <a:bodyPr/>
                    <a:lstStyle/>
                    <a:p>
                      <a:pPr algn="just"/>
                      <a:r>
                        <a:rPr lang="en-US" sz="1200">
                          <a:solidFill>
                            <a:srgbClr val="000000"/>
                          </a:solidFill>
                          <a:effectLst/>
                          <a:latin typeface="SBL BibLit" panose="02000000000000000000" pitchFamily="2" charset="-79"/>
                          <a:ea typeface="Times New Roman" panose="02020603050405020304" pitchFamily="18" charset="0"/>
                          <a:cs typeface="Arial" panose="020B0604020202020204" pitchFamily="34" charset="0"/>
                        </a:rPr>
                        <a:t>New original metaphors</a:t>
                      </a:r>
                      <a:endParaRPr lang="nl-BE"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nl-BE"/>
                    </a:p>
                  </a:txBody>
                  <a:tcPr/>
                </a:tc>
                <a:tc>
                  <a:txBody>
                    <a:bodyPr/>
                    <a:lstStyle/>
                    <a:p>
                      <a:pPr algn="just"/>
                      <a:r>
                        <a:rPr lang="en-US" sz="1200">
                          <a:solidFill>
                            <a:srgbClr val="000000"/>
                          </a:solidFill>
                          <a:effectLst/>
                          <a:latin typeface="SBL BibLit" panose="02000000000000000000" pitchFamily="2" charset="-79"/>
                          <a:ea typeface="Times New Roman" panose="02020603050405020304" pitchFamily="18" charset="0"/>
                          <a:cs typeface="Arial" panose="020B0604020202020204" pitchFamily="34" charset="0"/>
                        </a:rPr>
                        <a:t>Adding a metaphor where there is no equivalent in the source text</a:t>
                      </a:r>
                      <a:endParaRPr lang="nl-BE" sz="18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US" sz="1200" dirty="0">
                          <a:solidFill>
                            <a:srgbClr val="000000"/>
                          </a:solidFill>
                          <a:effectLst/>
                          <a:latin typeface="SBL BibLit" panose="02000000000000000000" pitchFamily="2" charset="-79"/>
                          <a:ea typeface="Times New Roman" panose="02020603050405020304" pitchFamily="18" charset="0"/>
                          <a:cs typeface="Arial" panose="020B0604020202020204" pitchFamily="34" charset="0"/>
                        </a:rPr>
                        <a:t>Merging metaphors</a:t>
                      </a:r>
                      <a:endParaRPr lang="nl-BE"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4109730"/>
                  </a:ext>
                </a:extLst>
              </a:tr>
            </a:tbl>
          </a:graphicData>
        </a:graphic>
      </p:graphicFrame>
      <p:sp>
        <p:nvSpPr>
          <p:cNvPr id="14" name="Rectangle 4">
            <a:extLst>
              <a:ext uri="{FF2B5EF4-FFF2-40B4-BE49-F238E27FC236}">
                <a16:creationId xmlns:a16="http://schemas.microsoft.com/office/drawing/2014/main" id="{93ED10EA-A39C-C76E-5595-7A14E3207614}"/>
              </a:ext>
            </a:extLst>
          </p:cNvPr>
          <p:cNvSpPr>
            <a:spLocks noChangeArrowheads="1"/>
          </p:cNvSpPr>
          <p:nvPr/>
        </p:nvSpPr>
        <p:spPr bwMode="auto">
          <a:xfrm>
            <a:off x="2790825" y="33988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nl-BE" altLang="nl-BE" sz="1800" b="0" i="0" u="none" strike="noStrike" cap="none" normalizeH="0" baseline="0">
                <a:ln>
                  <a:noFill/>
                </a:ln>
                <a:solidFill>
                  <a:schemeClr val="tx1"/>
                </a:solidFill>
                <a:effectLst/>
                <a:latin typeface="Arial" panose="020B0604020202020204" pitchFamily="34" charset="0"/>
              </a:rPr>
            </a:br>
            <a:endParaRPr kumimoji="0" lang="nl-BE" altLang="nl-BE" sz="1800" b="0" i="0" u="none" strike="noStrike" cap="none" normalizeH="0" baseline="0">
              <a:ln>
                <a:noFill/>
              </a:ln>
              <a:solidFill>
                <a:schemeClr val="tx1"/>
              </a:solidFill>
              <a:effectLst/>
              <a:latin typeface="Arial" panose="020B0604020202020204" pitchFamily="34" charset="0"/>
            </a:endParaRPr>
          </a:p>
        </p:txBody>
      </p:sp>
      <p:sp>
        <p:nvSpPr>
          <p:cNvPr id="17" name="Draaiende pijl 16">
            <a:extLst>
              <a:ext uri="{FF2B5EF4-FFF2-40B4-BE49-F238E27FC236}">
                <a16:creationId xmlns:a16="http://schemas.microsoft.com/office/drawing/2014/main" id="{5E56D749-F047-768F-205C-7269EA4B14E7}"/>
              </a:ext>
            </a:extLst>
          </p:cNvPr>
          <p:cNvSpPr/>
          <p:nvPr/>
        </p:nvSpPr>
        <p:spPr>
          <a:xfrm rot="19212075" flipV="1">
            <a:off x="7021336" y="5544641"/>
            <a:ext cx="1030778" cy="1122624"/>
          </a:xfrm>
          <a:prstGeom prst="circular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Tree>
    <p:extLst>
      <p:ext uri="{BB962C8B-B14F-4D97-AF65-F5344CB8AC3E}">
        <p14:creationId xmlns:p14="http://schemas.microsoft.com/office/powerpoint/2010/main" val="3729954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imatge">
            <a:extLst>
              <a:ext uri="{FF2B5EF4-FFF2-40B4-BE49-F238E27FC236}">
                <a16:creationId xmlns:a16="http://schemas.microsoft.com/office/drawing/2014/main" id="{A6C58631-1D88-9A4D-5C4D-49464A62A2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92325" y="1263798"/>
            <a:ext cx="8499676" cy="5582628"/>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texte 2"/>
          <p:cNvSpPr>
            <a:spLocks noGrp="1"/>
          </p:cNvSpPr>
          <p:nvPr>
            <p:ph type="body" sz="quarter" idx="13"/>
          </p:nvPr>
        </p:nvSpPr>
        <p:spPr>
          <a:xfrm>
            <a:off x="3692325" y="5582626"/>
            <a:ext cx="8499675" cy="1275373"/>
          </a:xfrm>
        </p:spPr>
        <p:txBody>
          <a:bodyPr/>
          <a:lstStyle/>
          <a:p>
            <a:endParaRPr lang="fr-BE" dirty="0"/>
          </a:p>
        </p:txBody>
      </p:sp>
      <p:sp>
        <p:nvSpPr>
          <p:cNvPr id="4" name="Espace réservé du texte 3"/>
          <p:cNvSpPr>
            <a:spLocks noGrp="1"/>
          </p:cNvSpPr>
          <p:nvPr>
            <p:ph type="body" sz="quarter" idx="11"/>
          </p:nvPr>
        </p:nvSpPr>
        <p:spPr>
          <a:xfrm>
            <a:off x="3180271" y="5542054"/>
            <a:ext cx="9301093" cy="431800"/>
          </a:xfrm>
        </p:spPr>
        <p:txBody>
          <a:bodyPr/>
          <a:lstStyle/>
          <a:p>
            <a:pPr algn="ctr">
              <a:lnSpc>
                <a:spcPct val="100000"/>
              </a:lnSpc>
              <a:spcBef>
                <a:spcPts val="0"/>
              </a:spcBef>
            </a:pPr>
            <a:r>
              <a:rPr lang="it-IT" sz="2400" b="1" dirty="0" err="1">
                <a:effectLst/>
                <a:latin typeface="SBL BibLit" panose="02000000000000000000" pitchFamily="2" charset="-79"/>
                <a:ea typeface="SBL BibLit" panose="02000000000000000000" pitchFamily="2" charset="-79"/>
                <a:cs typeface="SBL BibLit" panose="02000000000000000000" pitchFamily="2" charset="-79"/>
              </a:rPr>
              <a:t>God’s</a:t>
            </a:r>
            <a:r>
              <a:rPr lang="it-IT" sz="2400" b="1" dirty="0">
                <a:effectLst/>
                <a:latin typeface="SBL BibLit" panose="02000000000000000000" pitchFamily="2" charset="-79"/>
                <a:ea typeface="SBL BibLit" panose="02000000000000000000" pitchFamily="2" charset="-79"/>
                <a:cs typeface="SBL BibLit" panose="02000000000000000000" pitchFamily="2" charset="-79"/>
              </a:rPr>
              <a:t> </a:t>
            </a:r>
            <a:r>
              <a:rPr lang="it-IT" sz="2400" b="1" dirty="0" err="1">
                <a:effectLst/>
                <a:latin typeface="SBL BibLit" panose="02000000000000000000" pitchFamily="2" charset="-79"/>
                <a:ea typeface="SBL BibLit" panose="02000000000000000000" pitchFamily="2" charset="-79"/>
                <a:cs typeface="SBL BibLit" panose="02000000000000000000" pitchFamily="2" charset="-79"/>
              </a:rPr>
              <a:t>Nose</a:t>
            </a:r>
            <a:r>
              <a:rPr lang="it-IT" sz="2400" b="1" dirty="0">
                <a:effectLst/>
                <a:latin typeface="SBL BibLit" panose="02000000000000000000" pitchFamily="2" charset="-79"/>
                <a:ea typeface="SBL BibLit" panose="02000000000000000000" pitchFamily="2" charset="-79"/>
                <a:cs typeface="SBL BibLit" panose="02000000000000000000" pitchFamily="2" charset="-79"/>
              </a:rPr>
              <a:t> in LXX-</a:t>
            </a:r>
            <a:r>
              <a:rPr lang="it-IT" sz="2400" b="1" dirty="0" err="1">
                <a:effectLst/>
                <a:latin typeface="SBL BibLit" panose="02000000000000000000" pitchFamily="2" charset="-79"/>
                <a:ea typeface="SBL BibLit" panose="02000000000000000000" pitchFamily="2" charset="-79"/>
                <a:cs typeface="SBL BibLit" panose="02000000000000000000" pitchFamily="2" charset="-79"/>
              </a:rPr>
              <a:t>Pentateuch</a:t>
            </a:r>
            <a:r>
              <a:rPr lang="it-IT" sz="2400" b="1" dirty="0">
                <a:effectLst/>
                <a:latin typeface="SBL BibLit" panose="02000000000000000000" pitchFamily="2" charset="-79"/>
                <a:ea typeface="SBL BibLit" panose="02000000000000000000" pitchFamily="2" charset="-79"/>
                <a:cs typeface="SBL BibLit" panose="02000000000000000000" pitchFamily="2" charset="-79"/>
              </a:rPr>
              <a:t>: </a:t>
            </a:r>
          </a:p>
          <a:p>
            <a:pPr algn="ctr">
              <a:lnSpc>
                <a:spcPct val="100000"/>
              </a:lnSpc>
              <a:spcBef>
                <a:spcPts val="0"/>
              </a:spcBef>
            </a:pPr>
            <a:r>
              <a:rPr lang="it-IT" sz="2400" b="1" dirty="0">
                <a:effectLst/>
                <a:latin typeface="SBL BibLit" panose="02000000000000000000" pitchFamily="2" charset="-79"/>
                <a:ea typeface="SBL BibLit" panose="02000000000000000000" pitchFamily="2" charset="-79"/>
                <a:cs typeface="SBL BibLit" panose="02000000000000000000" pitchFamily="2" charset="-79"/>
              </a:rPr>
              <a:t>An </a:t>
            </a:r>
            <a:r>
              <a:rPr lang="it-IT" sz="2400" b="1" dirty="0" err="1">
                <a:effectLst/>
                <a:latin typeface="SBL BibLit" panose="02000000000000000000" pitchFamily="2" charset="-79"/>
                <a:ea typeface="SBL BibLit" panose="02000000000000000000" pitchFamily="2" charset="-79"/>
                <a:cs typeface="SBL BibLit" panose="02000000000000000000" pitchFamily="2" charset="-79"/>
              </a:rPr>
              <a:t>Anthropomorphism</a:t>
            </a:r>
            <a:r>
              <a:rPr lang="it-IT" sz="2400" b="1" dirty="0">
                <a:effectLst/>
                <a:latin typeface="SBL BibLit" panose="02000000000000000000" pitchFamily="2" charset="-79"/>
                <a:ea typeface="SBL BibLit" panose="02000000000000000000" pitchFamily="2" charset="-79"/>
                <a:cs typeface="SBL BibLit" panose="02000000000000000000" pitchFamily="2" charset="-79"/>
              </a:rPr>
              <a:t> </a:t>
            </a:r>
            <a:r>
              <a:rPr lang="it-IT" sz="2400" b="1" dirty="0" err="1">
                <a:effectLst/>
                <a:latin typeface="SBL BibLit" panose="02000000000000000000" pitchFamily="2" charset="-79"/>
                <a:ea typeface="SBL BibLit" panose="02000000000000000000" pitchFamily="2" charset="-79"/>
                <a:cs typeface="SBL BibLit" panose="02000000000000000000" pitchFamily="2" charset="-79"/>
              </a:rPr>
              <a:t>Avoided</a:t>
            </a:r>
            <a:r>
              <a:rPr lang="it-IT" sz="2400" b="1" dirty="0">
                <a:effectLst/>
                <a:latin typeface="SBL BibLit" panose="02000000000000000000" pitchFamily="2" charset="-79"/>
                <a:ea typeface="SBL BibLit" panose="02000000000000000000" pitchFamily="2" charset="-79"/>
                <a:cs typeface="SBL BibLit" panose="02000000000000000000" pitchFamily="2" charset="-79"/>
              </a:rPr>
              <a:t> or </a:t>
            </a:r>
            <a:r>
              <a:rPr lang="it-IT" sz="2400" b="1" dirty="0" err="1">
                <a:effectLst/>
                <a:latin typeface="SBL BibLit" panose="02000000000000000000" pitchFamily="2" charset="-79"/>
                <a:ea typeface="SBL BibLit" panose="02000000000000000000" pitchFamily="2" charset="-79"/>
                <a:cs typeface="SBL BibLit" panose="02000000000000000000" pitchFamily="2" charset="-79"/>
              </a:rPr>
              <a:t>Metaphor</a:t>
            </a:r>
            <a:r>
              <a:rPr lang="it-IT" sz="2400" b="1" dirty="0">
                <a:effectLst/>
                <a:latin typeface="SBL BibLit" panose="02000000000000000000" pitchFamily="2" charset="-79"/>
                <a:ea typeface="SBL BibLit" panose="02000000000000000000" pitchFamily="2" charset="-79"/>
                <a:cs typeface="SBL BibLit" panose="02000000000000000000" pitchFamily="2" charset="-79"/>
              </a:rPr>
              <a:t> </a:t>
            </a:r>
            <a:r>
              <a:rPr lang="it-IT" sz="2400" b="1" dirty="0" err="1">
                <a:effectLst/>
                <a:latin typeface="SBL BibLit" panose="02000000000000000000" pitchFamily="2" charset="-79"/>
                <a:ea typeface="SBL BibLit" panose="02000000000000000000" pitchFamily="2" charset="-79"/>
                <a:cs typeface="SBL BibLit" panose="02000000000000000000" pitchFamily="2" charset="-79"/>
              </a:rPr>
              <a:t>Installed</a:t>
            </a:r>
            <a:r>
              <a:rPr lang="it-IT" sz="2400" b="1" dirty="0">
                <a:effectLst/>
                <a:latin typeface="SBL BibLit" panose="02000000000000000000" pitchFamily="2" charset="-79"/>
                <a:ea typeface="SBL BibLit" panose="02000000000000000000" pitchFamily="2" charset="-79"/>
                <a:cs typeface="SBL BibLit" panose="02000000000000000000" pitchFamily="2" charset="-79"/>
              </a:rPr>
              <a:t>?</a:t>
            </a:r>
            <a:endParaRPr lang="fr-BE" dirty="0"/>
          </a:p>
        </p:txBody>
      </p:sp>
      <p:sp>
        <p:nvSpPr>
          <p:cNvPr id="5" name="Espace réservé du texte 4"/>
          <p:cNvSpPr>
            <a:spLocks noGrp="1"/>
          </p:cNvSpPr>
          <p:nvPr>
            <p:ph type="body" sz="quarter" idx="12"/>
          </p:nvPr>
        </p:nvSpPr>
        <p:spPr>
          <a:xfrm>
            <a:off x="3692323" y="6543027"/>
            <a:ext cx="8499675" cy="431800"/>
          </a:xfrm>
        </p:spPr>
        <p:txBody>
          <a:bodyPr/>
          <a:lstStyle/>
          <a:p>
            <a:r>
              <a:rPr lang="fr-BE" sz="1800" i="1" dirty="0">
                <a:latin typeface="SBL BibLit" panose="02000000000000000000" pitchFamily="2" charset="-79"/>
                <a:ea typeface="SBL BibLit" panose="02000000000000000000" pitchFamily="2" charset="-79"/>
                <a:cs typeface="SBL BibLit" panose="02000000000000000000" pitchFamily="2" charset="-79"/>
              </a:rPr>
              <a:t>Ellen De </a:t>
            </a:r>
            <a:r>
              <a:rPr lang="fr-BE" sz="1800" i="1" dirty="0" err="1">
                <a:latin typeface="SBL BibLit" panose="02000000000000000000" pitchFamily="2" charset="-79"/>
                <a:ea typeface="SBL BibLit" panose="02000000000000000000" pitchFamily="2" charset="-79"/>
                <a:cs typeface="SBL BibLit" panose="02000000000000000000" pitchFamily="2" charset="-79"/>
              </a:rPr>
              <a:t>Doncker</a:t>
            </a:r>
            <a:r>
              <a:rPr lang="fr-BE" sz="1800" i="1" dirty="0">
                <a:latin typeface="SBL BibLit" panose="02000000000000000000" pitchFamily="2" charset="-79"/>
                <a:ea typeface="SBL BibLit" panose="02000000000000000000" pitchFamily="2" charset="-79"/>
                <a:cs typeface="SBL BibLit" panose="02000000000000000000" pitchFamily="2" charset="-79"/>
              </a:rPr>
              <a:t>  	     	   EABS </a:t>
            </a:r>
            <a:r>
              <a:rPr lang="fr-BE" sz="1800" i="1" dirty="0" err="1">
                <a:latin typeface="SBL BibLit" panose="02000000000000000000" pitchFamily="2" charset="-79"/>
                <a:ea typeface="SBL BibLit" panose="02000000000000000000" pitchFamily="2" charset="-79"/>
                <a:cs typeface="SBL BibLit" panose="02000000000000000000" pitchFamily="2" charset="-79"/>
              </a:rPr>
              <a:t>Siracusa</a:t>
            </a:r>
            <a:r>
              <a:rPr lang="fr-BE" sz="1800" i="1" dirty="0">
                <a:latin typeface="SBL BibLit" panose="02000000000000000000" pitchFamily="2" charset="-79"/>
                <a:ea typeface="SBL BibLit" panose="02000000000000000000" pitchFamily="2" charset="-79"/>
                <a:cs typeface="SBL BibLit" panose="02000000000000000000" pitchFamily="2" charset="-79"/>
              </a:rPr>
              <a:t>    	             13 /7/2023</a:t>
            </a:r>
          </a:p>
        </p:txBody>
      </p:sp>
      <p:pic>
        <p:nvPicPr>
          <p:cNvPr id="2" name="Picture 2" descr="Logos &amp; graphic chart">
            <a:extLst>
              <a:ext uri="{FF2B5EF4-FFF2-40B4-BE49-F238E27FC236}">
                <a16:creationId xmlns:a16="http://schemas.microsoft.com/office/drawing/2014/main" id="{8186A4F4-5B0B-16E5-85FF-657982DC26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3661" y="482915"/>
            <a:ext cx="1065513" cy="675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4107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C59A8470-A5FD-0425-AB31-4AD6DC767C7D}"/>
              </a:ext>
            </a:extLst>
          </p:cNvPr>
          <p:cNvSpPr>
            <a:spLocks noGrp="1"/>
          </p:cNvSpPr>
          <p:nvPr>
            <p:ph type="body" sz="quarter" idx="13"/>
          </p:nvPr>
        </p:nvSpPr>
        <p:spPr/>
        <p:txBody>
          <a:bodyPr/>
          <a:lstStyle/>
          <a:p>
            <a:r>
              <a:rPr lang="nl-BE" dirty="0"/>
              <a:t>Metaphors</a:t>
            </a:r>
          </a:p>
        </p:txBody>
      </p:sp>
      <p:sp>
        <p:nvSpPr>
          <p:cNvPr id="5" name="Tekstvak 4">
            <a:extLst>
              <a:ext uri="{FF2B5EF4-FFF2-40B4-BE49-F238E27FC236}">
                <a16:creationId xmlns:a16="http://schemas.microsoft.com/office/drawing/2014/main" id="{472C3BCC-FF94-689D-0A45-58C3757EEDB1}"/>
              </a:ext>
            </a:extLst>
          </p:cNvPr>
          <p:cNvSpPr txBox="1"/>
          <p:nvPr/>
        </p:nvSpPr>
        <p:spPr>
          <a:xfrm>
            <a:off x="-332510" y="1259437"/>
            <a:ext cx="12524510" cy="6555641"/>
          </a:xfrm>
          <a:prstGeom prst="rect">
            <a:avLst/>
          </a:prstGeom>
          <a:noFill/>
        </p:spPr>
        <p:txBody>
          <a:bodyPr wrap="square" rtlCol="0">
            <a:spAutoFit/>
          </a:bodyPr>
          <a:lstStyle/>
          <a:p>
            <a:pPr marL="742950" lvl="1" indent="-285750">
              <a:buFont typeface="Courier New" panose="02070309020205020404" pitchFamily="49" charset="0"/>
              <a:buChar char="o"/>
            </a:pPr>
            <a:r>
              <a:rPr lang="fr-FR" sz="2000" dirty="0">
                <a:latin typeface="SBL BibLit" panose="02000000000000000000" pitchFamily="2" charset="-79"/>
                <a:ea typeface="SBL BibLit" panose="02000000000000000000" pitchFamily="2" charset="-79"/>
                <a:cs typeface="SBL BibLit" panose="02000000000000000000" pitchFamily="2" charset="-79"/>
              </a:rPr>
              <a:t>Need of </a:t>
            </a:r>
            <a:r>
              <a:rPr lang="fr-FR" sz="2000" dirty="0" err="1">
                <a:latin typeface="SBL BibLit" panose="02000000000000000000" pitchFamily="2" charset="-79"/>
                <a:ea typeface="SBL BibLit" panose="02000000000000000000" pitchFamily="2" charset="-79"/>
                <a:cs typeface="SBL BibLit" panose="02000000000000000000" pitchFamily="2" charset="-79"/>
              </a:rPr>
              <a:t>elaboration</a:t>
            </a:r>
            <a:r>
              <a:rPr lang="fr-FR" sz="2000" dirty="0">
                <a:latin typeface="SBL BibLit" panose="02000000000000000000" pitchFamily="2" charset="-79"/>
                <a:ea typeface="SBL BibLit" panose="02000000000000000000" pitchFamily="2" charset="-79"/>
                <a:cs typeface="SBL BibLit" panose="02000000000000000000" pitchFamily="2" charset="-79"/>
              </a:rPr>
              <a:t> of </a:t>
            </a:r>
            <a:r>
              <a:rPr lang="fr-FR" sz="2000" dirty="0" err="1">
                <a:latin typeface="SBL BibLit" panose="02000000000000000000" pitchFamily="2" charset="-79"/>
                <a:ea typeface="SBL BibLit" panose="02000000000000000000" pitchFamily="2" charset="-79"/>
                <a:cs typeface="SBL BibLit" panose="02000000000000000000" pitchFamily="2" charset="-79"/>
              </a:rPr>
              <a:t>categories</a:t>
            </a:r>
            <a:r>
              <a:rPr lang="fr-FR" sz="2000" dirty="0">
                <a:latin typeface="SBL BibLit" panose="02000000000000000000" pitchFamily="2" charset="-79"/>
                <a:ea typeface="SBL BibLit" panose="02000000000000000000" pitchFamily="2" charset="-79"/>
                <a:cs typeface="SBL BibLit" panose="02000000000000000000" pitchFamily="2" charset="-79"/>
              </a:rPr>
              <a:t> for translation of </a:t>
            </a:r>
            <a:r>
              <a:rPr lang="fr-FR" sz="2000" dirty="0" err="1">
                <a:latin typeface="SBL BibLit" panose="02000000000000000000" pitchFamily="2" charset="-79"/>
                <a:ea typeface="SBL BibLit" panose="02000000000000000000" pitchFamily="2" charset="-79"/>
                <a:cs typeface="SBL BibLit" panose="02000000000000000000" pitchFamily="2" charset="-79"/>
              </a:rPr>
              <a:t>nonmetaphor</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into</a:t>
            </a:r>
            <a:r>
              <a:rPr lang="fr-FR" sz="2000" dirty="0">
                <a:latin typeface="SBL BibLit" panose="02000000000000000000" pitchFamily="2" charset="-79"/>
                <a:ea typeface="SBL BibLit" panose="02000000000000000000" pitchFamily="2" charset="-79"/>
                <a:cs typeface="SBL BibLit" panose="02000000000000000000" pitchFamily="2" charset="-79"/>
              </a:rPr>
              <a:t> figurative </a:t>
            </a:r>
            <a:r>
              <a:rPr lang="fr-FR" sz="2000" dirty="0" err="1">
                <a:latin typeface="SBL BibLit" panose="02000000000000000000" pitchFamily="2" charset="-79"/>
                <a:ea typeface="SBL BibLit" panose="02000000000000000000" pitchFamily="2" charset="-79"/>
                <a:cs typeface="SBL BibLit" panose="02000000000000000000" pitchFamily="2" charset="-79"/>
              </a:rPr>
              <a:t>language</a:t>
            </a: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742950" lvl="1" indent="-285750">
              <a:buFont typeface="Courier New" panose="02070309020205020404" pitchFamily="49" charset="0"/>
              <a:buChar char="o"/>
            </a:pP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742950" lvl="1" indent="-285750">
              <a:buFont typeface="Courier New" panose="02070309020205020404" pitchFamily="49" charset="0"/>
              <a:buChar char="o"/>
            </a:pP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742950" lvl="1" indent="-285750">
              <a:buFont typeface="Courier New" panose="02070309020205020404" pitchFamily="49" charset="0"/>
              <a:buChar char="o"/>
            </a:pP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lvl="1"/>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742950" lvl="1" indent="-285750">
              <a:buFont typeface="Courier New" panose="02070309020205020404" pitchFamily="49" charset="0"/>
              <a:buChar char="o"/>
            </a:pPr>
            <a:r>
              <a:rPr lang="fr-FR" sz="2000" dirty="0">
                <a:latin typeface="SBL BibLit" panose="02000000000000000000" pitchFamily="2" charset="-79"/>
                <a:ea typeface="SBL BibLit" panose="02000000000000000000" pitchFamily="2" charset="-79"/>
                <a:cs typeface="SBL BibLit" panose="02000000000000000000" pitchFamily="2" charset="-79"/>
              </a:rPr>
              <a:t>Questions:</a:t>
            </a:r>
          </a:p>
          <a:p>
            <a:pPr marL="1257300" lvl="2" indent="-342900">
              <a:buFont typeface="Wingdings" pitchFamily="2" charset="2"/>
              <a:buChar char="Ø"/>
            </a:pPr>
            <a:r>
              <a:rPr lang="fr-FR" sz="2000" dirty="0" err="1">
                <a:latin typeface="SBL BibLit" panose="02000000000000000000" pitchFamily="2" charset="-79"/>
                <a:ea typeface="SBL BibLit" panose="02000000000000000000" pitchFamily="2" charset="-79"/>
                <a:cs typeface="SBL BibLit" panose="02000000000000000000" pitchFamily="2" charset="-79"/>
              </a:rPr>
              <a:t>Why</a:t>
            </a:r>
            <a:r>
              <a:rPr lang="fr-FR" sz="2000" dirty="0">
                <a:latin typeface="SBL BibLit" panose="02000000000000000000" pitchFamily="2" charset="-79"/>
                <a:ea typeface="SBL BibLit" panose="02000000000000000000" pitchFamily="2" charset="-79"/>
                <a:cs typeface="SBL BibLit" panose="02000000000000000000" pitchFamily="2" charset="-79"/>
              </a:rPr>
              <a:t> figurative </a:t>
            </a:r>
            <a:r>
              <a:rPr lang="fr-FR" sz="2000" dirty="0" err="1">
                <a:latin typeface="SBL BibLit" panose="02000000000000000000" pitchFamily="2" charset="-79"/>
                <a:ea typeface="SBL BibLit" panose="02000000000000000000" pitchFamily="2" charset="-79"/>
                <a:cs typeface="SBL BibLit" panose="02000000000000000000" pitchFamily="2" charset="-79"/>
              </a:rPr>
              <a:t>language</a:t>
            </a:r>
            <a:r>
              <a:rPr lang="fr-FR" sz="2000" dirty="0">
                <a:latin typeface="SBL BibLit" panose="02000000000000000000" pitchFamily="2" charset="-79"/>
                <a:ea typeface="SBL BibLit" panose="02000000000000000000" pitchFamily="2" charset="-79"/>
                <a:cs typeface="SBL BibLit" panose="02000000000000000000" pitchFamily="2" charset="-79"/>
              </a:rPr>
              <a:t>?</a:t>
            </a:r>
          </a:p>
          <a:p>
            <a:pPr marL="1714500" lvl="3" indent="-342900">
              <a:buFont typeface="Arial" panose="020B0604020202020204" pitchFamily="34" charset="0"/>
              <a:buChar char="•"/>
            </a:pPr>
            <a:r>
              <a:rPr lang="fr-FR" sz="2000" dirty="0">
                <a:latin typeface="SBL BibLit" panose="02000000000000000000" pitchFamily="2" charset="-79"/>
                <a:ea typeface="SBL BibLit" panose="02000000000000000000" pitchFamily="2" charset="-79"/>
                <a:cs typeface="SBL BibLit" panose="02000000000000000000" pitchFamily="2" charset="-79"/>
              </a:rPr>
              <a:t> « contamination » : </a:t>
            </a:r>
            <a:r>
              <a:rPr lang="fr-FR" sz="2000" dirty="0" err="1">
                <a:latin typeface="SBL BibLit" panose="02000000000000000000" pitchFamily="2" charset="-79"/>
                <a:ea typeface="SBL BibLit" panose="02000000000000000000" pitchFamily="2" charset="-79"/>
                <a:cs typeface="SBL BibLit" panose="02000000000000000000" pitchFamily="2" charset="-79"/>
              </a:rPr>
              <a:t>unconscious</a:t>
            </a:r>
            <a:r>
              <a:rPr lang="fr-FR" sz="2000" dirty="0">
                <a:latin typeface="SBL BibLit" panose="02000000000000000000" pitchFamily="2" charset="-79"/>
                <a:ea typeface="SBL BibLit" panose="02000000000000000000" pitchFamily="2" charset="-79"/>
                <a:cs typeface="SBL BibLit" panose="02000000000000000000" pitchFamily="2" charset="-79"/>
              </a:rPr>
              <a:t> translation </a:t>
            </a:r>
            <a:r>
              <a:rPr lang="fr-FR" sz="2000" dirty="0" err="1">
                <a:latin typeface="SBL BibLit" panose="02000000000000000000" pitchFamily="2" charset="-79"/>
                <a:ea typeface="SBL BibLit" panose="02000000000000000000" pitchFamily="2" charset="-79"/>
                <a:cs typeface="SBL BibLit" panose="02000000000000000000" pitchFamily="2" charset="-79"/>
              </a:rPr>
              <a:t>through</a:t>
            </a:r>
            <a:r>
              <a:rPr lang="fr-FR" sz="2000" dirty="0">
                <a:latin typeface="SBL BibLit" panose="02000000000000000000" pitchFamily="2" charset="-79"/>
                <a:ea typeface="SBL BibLit" panose="02000000000000000000" pitchFamily="2" charset="-79"/>
                <a:cs typeface="SBL BibLit" panose="02000000000000000000" pitchFamily="2" charset="-79"/>
              </a:rPr>
              <a:t> consistent translation by standard </a:t>
            </a:r>
            <a:r>
              <a:rPr lang="fr-FR" sz="2000" dirty="0" err="1">
                <a:latin typeface="SBL BibLit" panose="02000000000000000000" pitchFamily="2" charset="-79"/>
                <a:ea typeface="SBL BibLit" panose="02000000000000000000" pitchFamily="2" charset="-79"/>
                <a:cs typeface="SBL BibLit" panose="02000000000000000000" pitchFamily="2" charset="-79"/>
              </a:rPr>
              <a:t>equivalent</a:t>
            </a: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1714500" lvl="3" indent="-342900">
              <a:buFont typeface="Arial" panose="020B0604020202020204" pitchFamily="34" charset="0"/>
              <a:buChar char="•"/>
            </a:pPr>
            <a:r>
              <a:rPr lang="fr-FR" sz="2000" dirty="0" err="1">
                <a:latin typeface="SBL BibLit" panose="02000000000000000000" pitchFamily="2" charset="-79"/>
                <a:ea typeface="SBL BibLit" panose="02000000000000000000" pitchFamily="2" charset="-79"/>
                <a:cs typeface="SBL BibLit" panose="02000000000000000000" pitchFamily="2" charset="-79"/>
              </a:rPr>
              <a:t>Avoidance</a:t>
            </a:r>
            <a:r>
              <a:rPr lang="fr-FR" sz="2000" dirty="0">
                <a:latin typeface="SBL BibLit" panose="02000000000000000000" pitchFamily="2" charset="-79"/>
                <a:ea typeface="SBL BibLit" panose="02000000000000000000" pitchFamily="2" charset="-79"/>
                <a:cs typeface="SBL BibLit" panose="02000000000000000000" pitchFamily="2" charset="-79"/>
              </a:rPr>
              <a:t> of </a:t>
            </a:r>
            <a:r>
              <a:rPr lang="fr-FR" sz="2000" dirty="0" err="1">
                <a:latin typeface="SBL BibLit" panose="02000000000000000000" pitchFamily="2" charset="-79"/>
                <a:ea typeface="SBL BibLit" panose="02000000000000000000" pitchFamily="2" charset="-79"/>
                <a:cs typeface="SBL BibLit" panose="02000000000000000000" pitchFamily="2" charset="-79"/>
              </a:rPr>
              <a:t>nonmetaphorical</a:t>
            </a:r>
            <a:r>
              <a:rPr lang="fr-FR" sz="2000" dirty="0">
                <a:latin typeface="SBL BibLit" panose="02000000000000000000" pitchFamily="2" charset="-79"/>
                <a:ea typeface="SBL BibLit" panose="02000000000000000000" pitchFamily="2" charset="-79"/>
                <a:cs typeface="SBL BibLit" panose="02000000000000000000" pitchFamily="2" charset="-79"/>
              </a:rPr>
              <a:t> image</a:t>
            </a:r>
          </a:p>
          <a:p>
            <a:pPr marL="1714500" lvl="3" indent="-342900">
              <a:buFont typeface="Arial" panose="020B0604020202020204" pitchFamily="34" charset="0"/>
              <a:buChar char="•"/>
            </a:pPr>
            <a:r>
              <a:rPr lang="fr-FR" sz="2000" dirty="0" err="1">
                <a:latin typeface="SBL BibLit" panose="02000000000000000000" pitchFamily="2" charset="-79"/>
                <a:ea typeface="SBL BibLit" panose="02000000000000000000" pitchFamily="2" charset="-79"/>
                <a:cs typeface="SBL BibLit" panose="02000000000000000000" pitchFamily="2" charset="-79"/>
              </a:rPr>
              <a:t>Lack</a:t>
            </a:r>
            <a:r>
              <a:rPr lang="fr-FR" sz="2000" dirty="0">
                <a:latin typeface="SBL BibLit" panose="02000000000000000000" pitchFamily="2" charset="-79"/>
                <a:ea typeface="SBL BibLit" panose="02000000000000000000" pitchFamily="2" charset="-79"/>
                <a:cs typeface="SBL BibLit" panose="02000000000000000000" pitchFamily="2" charset="-79"/>
              </a:rPr>
              <a:t> of </a:t>
            </a:r>
            <a:r>
              <a:rPr lang="fr-FR" sz="2000" dirty="0" err="1">
                <a:latin typeface="SBL BibLit" panose="02000000000000000000" pitchFamily="2" charset="-79"/>
                <a:ea typeface="SBL BibLit" panose="02000000000000000000" pitchFamily="2" charset="-79"/>
                <a:cs typeface="SBL BibLit" panose="02000000000000000000" pitchFamily="2" charset="-79"/>
              </a:rPr>
              <a:t>understanding</a:t>
            </a:r>
            <a:r>
              <a:rPr lang="fr-FR" sz="2000" dirty="0">
                <a:latin typeface="SBL BibLit" panose="02000000000000000000" pitchFamily="2" charset="-79"/>
                <a:ea typeface="SBL BibLit" panose="02000000000000000000" pitchFamily="2" charset="-79"/>
                <a:cs typeface="SBL BibLit" panose="02000000000000000000" pitchFamily="2" charset="-79"/>
              </a:rPr>
              <a:t> of the </a:t>
            </a:r>
            <a:r>
              <a:rPr lang="fr-FR" sz="2000" dirty="0" err="1">
                <a:latin typeface="SBL BibLit" panose="02000000000000000000" pitchFamily="2" charset="-79"/>
                <a:ea typeface="SBL BibLit" panose="02000000000000000000" pitchFamily="2" charset="-79"/>
                <a:cs typeface="SBL BibLit" panose="02000000000000000000" pitchFamily="2" charset="-79"/>
              </a:rPr>
              <a:t>nonmetaphor</a:t>
            </a: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1714500" lvl="3" indent="-342900">
              <a:buFont typeface="Arial" panose="020B0604020202020204" pitchFamily="34" charset="0"/>
              <a:buChar char="•"/>
            </a:pPr>
            <a:r>
              <a:rPr lang="fr-FR" sz="2000" dirty="0" err="1">
                <a:latin typeface="SBL BibLit" panose="02000000000000000000" pitchFamily="2" charset="-79"/>
                <a:ea typeface="SBL BibLit" panose="02000000000000000000" pitchFamily="2" charset="-79"/>
                <a:cs typeface="SBL BibLit" panose="02000000000000000000" pitchFamily="2" charset="-79"/>
              </a:rPr>
              <a:t>Metaphorical</a:t>
            </a:r>
            <a:r>
              <a:rPr lang="fr-FR" sz="2000" dirty="0">
                <a:latin typeface="SBL BibLit" panose="02000000000000000000" pitchFamily="2" charset="-79"/>
                <a:ea typeface="SBL BibLit" panose="02000000000000000000" pitchFamily="2" charset="-79"/>
                <a:cs typeface="SBL BibLit" panose="02000000000000000000" pitchFamily="2" charset="-79"/>
              </a:rPr>
              <a:t> image </a:t>
            </a:r>
            <a:r>
              <a:rPr lang="fr-FR" sz="2000" dirty="0" err="1">
                <a:latin typeface="SBL BibLit" panose="02000000000000000000" pitchFamily="2" charset="-79"/>
                <a:ea typeface="SBL BibLit" panose="02000000000000000000" pitchFamily="2" charset="-79"/>
                <a:cs typeface="SBL BibLit" panose="02000000000000000000" pitchFamily="2" charset="-79"/>
              </a:rPr>
              <a:t>fits</a:t>
            </a:r>
            <a:r>
              <a:rPr lang="fr-FR" sz="2000" dirty="0">
                <a:latin typeface="SBL BibLit" panose="02000000000000000000" pitchFamily="2" charset="-79"/>
                <a:ea typeface="SBL BibLit" panose="02000000000000000000" pitchFamily="2" charset="-79"/>
                <a:cs typeface="SBL BibLit" panose="02000000000000000000" pitchFamily="2" charset="-79"/>
              </a:rPr>
              <a:t> style and </a:t>
            </a:r>
            <a:r>
              <a:rPr lang="fr-FR" sz="2000" dirty="0" err="1">
                <a:latin typeface="SBL BibLit" panose="02000000000000000000" pitchFamily="2" charset="-79"/>
                <a:ea typeface="SBL BibLit" panose="02000000000000000000" pitchFamily="2" charset="-79"/>
                <a:cs typeface="SBL BibLit" panose="02000000000000000000" pitchFamily="2" charset="-79"/>
              </a:rPr>
              <a:t>context</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better</a:t>
            </a: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1257300" lvl="2" indent="-342900">
              <a:buFont typeface="Wingdings" pitchFamily="2" charset="2"/>
              <a:buChar char="Ø"/>
            </a:pPr>
            <a:r>
              <a:rPr lang="fr-FR" sz="2000" dirty="0" err="1">
                <a:latin typeface="SBL BibLit" panose="02000000000000000000" pitchFamily="2" charset="-79"/>
                <a:ea typeface="SBL BibLit" panose="02000000000000000000" pitchFamily="2" charset="-79"/>
                <a:cs typeface="SBL BibLit" panose="02000000000000000000" pitchFamily="2" charset="-79"/>
              </a:rPr>
              <a:t>When</a:t>
            </a:r>
            <a:r>
              <a:rPr lang="fr-FR" sz="2000" dirty="0">
                <a:latin typeface="SBL BibLit" panose="02000000000000000000" pitchFamily="2" charset="-79"/>
                <a:ea typeface="SBL BibLit" panose="02000000000000000000" pitchFamily="2" charset="-79"/>
                <a:cs typeface="SBL BibLit" panose="02000000000000000000" pitchFamily="2" charset="-79"/>
              </a:rPr>
              <a:t> can </a:t>
            </a:r>
            <a:r>
              <a:rPr lang="fr-FR" sz="2000" dirty="0" err="1">
                <a:latin typeface="SBL BibLit" panose="02000000000000000000" pitchFamily="2" charset="-79"/>
                <a:ea typeface="SBL BibLit" panose="02000000000000000000" pitchFamily="2" charset="-79"/>
                <a:cs typeface="SBL BibLit" panose="02000000000000000000" pitchFamily="2" charset="-79"/>
              </a:rPr>
              <a:t>we</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speak</a:t>
            </a:r>
            <a:r>
              <a:rPr lang="fr-FR" sz="2000" dirty="0">
                <a:latin typeface="SBL BibLit" panose="02000000000000000000" pitchFamily="2" charset="-79"/>
                <a:ea typeface="SBL BibLit" panose="02000000000000000000" pitchFamily="2" charset="-79"/>
                <a:cs typeface="SBL BibLit" panose="02000000000000000000" pitchFamily="2" charset="-79"/>
              </a:rPr>
              <a:t> of a </a:t>
            </a:r>
            <a:r>
              <a:rPr lang="fr-FR" sz="2000" dirty="0" err="1">
                <a:latin typeface="SBL BibLit" panose="02000000000000000000" pitchFamily="2" charset="-79"/>
                <a:ea typeface="SBL BibLit" panose="02000000000000000000" pitchFamily="2" charset="-79"/>
                <a:cs typeface="SBL BibLit" panose="02000000000000000000" pitchFamily="2" charset="-79"/>
              </a:rPr>
              <a:t>dead</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metahpor</a:t>
            </a:r>
            <a:r>
              <a:rPr lang="fr-FR" sz="2000" dirty="0">
                <a:latin typeface="SBL BibLit" panose="02000000000000000000" pitchFamily="2" charset="-79"/>
                <a:ea typeface="SBL BibLit" panose="02000000000000000000" pitchFamily="2" charset="-79"/>
                <a:cs typeface="SBL BibLit" panose="02000000000000000000" pitchFamily="2" charset="-79"/>
              </a:rPr>
              <a:t>?</a:t>
            </a:r>
          </a:p>
          <a:p>
            <a:pPr marL="1714500" lvl="3" indent="-342900">
              <a:buFont typeface="Arial" panose="020B0604020202020204" pitchFamily="34" charset="0"/>
              <a:buChar char="•"/>
            </a:pPr>
            <a:r>
              <a:rPr lang="fr-FR" sz="2000" dirty="0" err="1">
                <a:latin typeface="SBL BibLit" panose="02000000000000000000" pitchFamily="2" charset="-79"/>
                <a:ea typeface="SBL BibLit" panose="02000000000000000000" pitchFamily="2" charset="-79"/>
                <a:cs typeface="SBL BibLit" panose="02000000000000000000" pitchFamily="2" charset="-79"/>
              </a:rPr>
              <a:t>Study</a:t>
            </a:r>
            <a:r>
              <a:rPr lang="fr-FR" sz="2000" dirty="0">
                <a:latin typeface="SBL BibLit" panose="02000000000000000000" pitchFamily="2" charset="-79"/>
                <a:ea typeface="SBL BibLit" panose="02000000000000000000" pitchFamily="2" charset="-79"/>
                <a:cs typeface="SBL BibLit" panose="02000000000000000000" pitchFamily="2" charset="-79"/>
              </a:rPr>
              <a:t> of the </a:t>
            </a:r>
            <a:r>
              <a:rPr lang="fr-FR" sz="2000" dirty="0" err="1">
                <a:latin typeface="SBL BibLit" panose="02000000000000000000" pitchFamily="2" charset="-79"/>
                <a:ea typeface="SBL BibLit" panose="02000000000000000000" pitchFamily="2" charset="-79"/>
                <a:cs typeface="SBL BibLit" panose="02000000000000000000" pitchFamily="2" charset="-79"/>
              </a:rPr>
              <a:t>word</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when</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used</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both</a:t>
            </a:r>
            <a:r>
              <a:rPr lang="fr-FR" sz="2000" dirty="0">
                <a:latin typeface="SBL BibLit" panose="02000000000000000000" pitchFamily="2" charset="-79"/>
                <a:ea typeface="SBL BibLit" panose="02000000000000000000" pitchFamily="2" charset="-79"/>
                <a:cs typeface="SBL BibLit" panose="02000000000000000000" pitchFamily="2" charset="-79"/>
              </a:rPr>
              <a:t> lit. &amp; fig. –&gt; </a:t>
            </a:r>
            <a:r>
              <a:rPr lang="fr-FR" sz="2000" dirty="0" err="1">
                <a:latin typeface="SBL BibLit" panose="02000000000000000000" pitchFamily="2" charset="-79"/>
                <a:ea typeface="SBL BibLit" panose="02000000000000000000" pitchFamily="2" charset="-79"/>
                <a:cs typeface="SBL BibLit" panose="02000000000000000000" pitchFamily="2" charset="-79"/>
              </a:rPr>
              <a:t>metaphor</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is</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probably</a:t>
            </a:r>
            <a:r>
              <a:rPr lang="fr-FR" sz="2000" dirty="0">
                <a:latin typeface="SBL BibLit" panose="02000000000000000000" pitchFamily="2" charset="-79"/>
                <a:ea typeface="SBL BibLit" panose="02000000000000000000" pitchFamily="2" charset="-79"/>
                <a:cs typeface="SBL BibLit" panose="02000000000000000000" pitchFamily="2" charset="-79"/>
              </a:rPr>
              <a:t> not </a:t>
            </a:r>
            <a:r>
              <a:rPr lang="fr-FR" sz="2000" dirty="0" err="1">
                <a:latin typeface="SBL BibLit" panose="02000000000000000000" pitchFamily="2" charset="-79"/>
                <a:ea typeface="SBL BibLit" panose="02000000000000000000" pitchFamily="2" charset="-79"/>
                <a:cs typeface="SBL BibLit" panose="02000000000000000000" pitchFamily="2" charset="-79"/>
              </a:rPr>
              <a:t>dead</a:t>
            </a:r>
            <a:r>
              <a:rPr lang="fr-FR" sz="2000" dirty="0">
                <a:latin typeface="SBL BibLit" panose="02000000000000000000" pitchFamily="2" charset="-79"/>
                <a:ea typeface="SBL BibLit" panose="02000000000000000000" pitchFamily="2" charset="-79"/>
                <a:cs typeface="SBL BibLit" panose="02000000000000000000" pitchFamily="2" charset="-79"/>
              </a:rPr>
              <a:t>, no </a:t>
            </a:r>
            <a:r>
              <a:rPr lang="fr-FR" sz="2000" dirty="0" err="1">
                <a:latin typeface="SBL BibLit" panose="02000000000000000000" pitchFamily="2" charset="-79"/>
                <a:ea typeface="SBL BibLit" panose="02000000000000000000" pitchFamily="2" charset="-79"/>
                <a:cs typeface="SBL BibLit" panose="02000000000000000000" pitchFamily="2" charset="-79"/>
              </a:rPr>
              <a:t>crystallisation</a:t>
            </a: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1714500" lvl="3" indent="-342900">
              <a:buFont typeface="Arial" panose="020B0604020202020204" pitchFamily="34" charset="0"/>
              <a:buChar char="•"/>
            </a:pPr>
            <a:r>
              <a:rPr lang="fr-FR" sz="2000" dirty="0" err="1">
                <a:latin typeface="SBL BibLit" panose="02000000000000000000" pitchFamily="2" charset="-79"/>
                <a:ea typeface="SBL BibLit" panose="02000000000000000000" pitchFamily="2" charset="-79"/>
                <a:cs typeface="SBL BibLit" panose="02000000000000000000" pitchFamily="2" charset="-79"/>
              </a:rPr>
              <a:t>Diveristy</a:t>
            </a:r>
            <a:r>
              <a:rPr lang="fr-FR" sz="2000" dirty="0">
                <a:latin typeface="SBL BibLit" panose="02000000000000000000" pitchFamily="2" charset="-79"/>
                <a:ea typeface="SBL BibLit" panose="02000000000000000000" pitchFamily="2" charset="-79"/>
                <a:cs typeface="SBL BibLit" panose="02000000000000000000" pitchFamily="2" charset="-79"/>
              </a:rPr>
              <a:t> of </a:t>
            </a:r>
            <a:r>
              <a:rPr lang="fr-FR" sz="2000" dirty="0" err="1">
                <a:latin typeface="SBL BibLit" panose="02000000000000000000" pitchFamily="2" charset="-79"/>
                <a:ea typeface="SBL BibLit" panose="02000000000000000000" pitchFamily="2" charset="-79"/>
                <a:cs typeface="SBL BibLit" panose="02000000000000000000" pitchFamily="2" charset="-79"/>
              </a:rPr>
              <a:t>imagery</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used</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diversity</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simulates</a:t>
            </a:r>
            <a:r>
              <a:rPr lang="fr-FR" sz="2000" dirty="0">
                <a:latin typeface="SBL BibLit" panose="02000000000000000000" pitchFamily="2" charset="-79"/>
                <a:ea typeface="SBL BibLit" panose="02000000000000000000" pitchFamily="2" charset="-79"/>
                <a:cs typeface="SBL BibLit" panose="02000000000000000000" pitchFamily="2" charset="-79"/>
              </a:rPr>
              <a:t> the life of </a:t>
            </a:r>
            <a:r>
              <a:rPr lang="fr-FR" sz="2000" dirty="0" err="1">
                <a:latin typeface="SBL BibLit" panose="02000000000000000000" pitchFamily="2" charset="-79"/>
                <a:ea typeface="SBL BibLit" panose="02000000000000000000" pitchFamily="2" charset="-79"/>
                <a:cs typeface="SBL BibLit" panose="02000000000000000000" pitchFamily="2" charset="-79"/>
              </a:rPr>
              <a:t>metaphors</a:t>
            </a: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1257300" lvl="2" indent="-342900">
              <a:buFont typeface="Wingdings" pitchFamily="2" charset="2"/>
              <a:buChar char="Ø"/>
            </a:pPr>
            <a:r>
              <a:rPr lang="fr-FR" sz="2000" dirty="0" err="1">
                <a:latin typeface="SBL BibLit" panose="02000000000000000000" pitchFamily="2" charset="-79"/>
                <a:ea typeface="SBL BibLit" panose="02000000000000000000" pitchFamily="2" charset="-79"/>
                <a:cs typeface="SBL BibLit" panose="02000000000000000000" pitchFamily="2" charset="-79"/>
              </a:rPr>
              <a:t>Metaphor</a:t>
            </a:r>
            <a:r>
              <a:rPr lang="fr-FR" sz="2000" dirty="0">
                <a:latin typeface="SBL BibLit" panose="02000000000000000000" pitchFamily="2" charset="-79"/>
                <a:ea typeface="SBL BibLit" panose="02000000000000000000" pitchFamily="2" charset="-79"/>
                <a:cs typeface="SBL BibLit" panose="02000000000000000000" pitchFamily="2" charset="-79"/>
              </a:rPr>
              <a:t> network?</a:t>
            </a:r>
          </a:p>
          <a:p>
            <a:pPr marL="1714500" lvl="3" indent="-342900">
              <a:buFont typeface="Arial" panose="020B0604020202020204" pitchFamily="34" charset="0"/>
              <a:buChar char="•"/>
            </a:pPr>
            <a:r>
              <a:rPr lang="fr-FR" sz="2000" dirty="0">
                <a:latin typeface="SBL BibLit" panose="02000000000000000000" pitchFamily="2" charset="-79"/>
                <a:ea typeface="SBL BibLit" panose="02000000000000000000" pitchFamily="2" charset="-79"/>
                <a:cs typeface="SBL BibLit" panose="02000000000000000000" pitchFamily="2" charset="-79"/>
              </a:rPr>
              <a:t>How </a:t>
            </a:r>
            <a:r>
              <a:rPr lang="fr-FR" sz="2000" dirty="0" err="1">
                <a:latin typeface="SBL BibLit" panose="02000000000000000000" pitchFamily="2" charset="-79"/>
                <a:ea typeface="SBL BibLit" panose="02000000000000000000" pitchFamily="2" charset="-79"/>
                <a:cs typeface="SBL BibLit" panose="02000000000000000000" pitchFamily="2" charset="-79"/>
              </a:rPr>
              <a:t>does</a:t>
            </a:r>
            <a:r>
              <a:rPr lang="fr-FR" sz="2000" dirty="0">
                <a:latin typeface="SBL BibLit" panose="02000000000000000000" pitchFamily="2" charset="-79"/>
                <a:ea typeface="SBL BibLit" panose="02000000000000000000" pitchFamily="2" charset="-79"/>
                <a:cs typeface="SBL BibLit" panose="02000000000000000000" pitchFamily="2" charset="-79"/>
              </a:rPr>
              <a:t> the </a:t>
            </a:r>
            <a:r>
              <a:rPr lang="fr-FR" sz="2000" dirty="0" err="1">
                <a:latin typeface="SBL BibLit" panose="02000000000000000000" pitchFamily="2" charset="-79"/>
                <a:ea typeface="SBL BibLit" panose="02000000000000000000" pitchFamily="2" charset="-79"/>
                <a:cs typeface="SBL BibLit" panose="02000000000000000000" pitchFamily="2" charset="-79"/>
              </a:rPr>
              <a:t>metaphorical</a:t>
            </a:r>
            <a:r>
              <a:rPr lang="fr-FR" sz="2000" dirty="0">
                <a:latin typeface="SBL BibLit" panose="02000000000000000000" pitchFamily="2" charset="-79"/>
                <a:ea typeface="SBL BibLit" panose="02000000000000000000" pitchFamily="2" charset="-79"/>
                <a:cs typeface="SBL BibLit" panose="02000000000000000000" pitchFamily="2" charset="-79"/>
              </a:rPr>
              <a:t> translation of </a:t>
            </a:r>
            <a:r>
              <a:rPr lang="fr-FR" sz="2000" dirty="0" err="1">
                <a:latin typeface="SBL BibLit" panose="02000000000000000000" pitchFamily="2" charset="-79"/>
                <a:ea typeface="SBL BibLit" panose="02000000000000000000" pitchFamily="2" charset="-79"/>
                <a:cs typeface="SBL BibLit" panose="02000000000000000000" pitchFamily="2" charset="-79"/>
              </a:rPr>
              <a:t>nonmetaphors</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broaden</a:t>
            </a:r>
            <a:r>
              <a:rPr lang="fr-FR" sz="2000" dirty="0">
                <a:latin typeface="SBL BibLit" panose="02000000000000000000" pitchFamily="2" charset="-79"/>
                <a:ea typeface="SBL BibLit" panose="02000000000000000000" pitchFamily="2" charset="-79"/>
                <a:cs typeface="SBL BibLit" panose="02000000000000000000" pitchFamily="2" charset="-79"/>
              </a:rPr>
              <a:t> the scope of </a:t>
            </a:r>
            <a:r>
              <a:rPr lang="fr-FR" sz="2000" dirty="0" err="1">
                <a:latin typeface="SBL BibLit" panose="02000000000000000000" pitchFamily="2" charset="-79"/>
                <a:ea typeface="SBL BibLit" panose="02000000000000000000" pitchFamily="2" charset="-79"/>
                <a:cs typeface="SBL BibLit" panose="02000000000000000000" pitchFamily="2" charset="-79"/>
              </a:rPr>
              <a:t>other</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metaphors</a:t>
            </a:r>
            <a:r>
              <a:rPr lang="fr-FR" sz="2000" dirty="0">
                <a:latin typeface="SBL BibLit" panose="02000000000000000000" pitchFamily="2" charset="-79"/>
                <a:ea typeface="SBL BibLit" panose="02000000000000000000" pitchFamily="2" charset="-79"/>
                <a:cs typeface="SBL BibLit" panose="02000000000000000000" pitchFamily="2" charset="-79"/>
              </a:rPr>
              <a:t>?</a:t>
            </a:r>
          </a:p>
          <a:p>
            <a:pPr marL="1714500" lvl="3" indent="-342900">
              <a:buFont typeface="Arial" panose="020B0604020202020204" pitchFamily="34" charset="0"/>
              <a:buChar char="•"/>
            </a:pPr>
            <a:r>
              <a:rPr lang="fr-FR" sz="2000" dirty="0" err="1">
                <a:latin typeface="SBL BibLit" panose="02000000000000000000" pitchFamily="2" charset="-79"/>
                <a:ea typeface="SBL BibLit" panose="02000000000000000000" pitchFamily="2" charset="-79"/>
                <a:cs typeface="SBL BibLit" panose="02000000000000000000" pitchFamily="2" charset="-79"/>
              </a:rPr>
              <a:t>What</a:t>
            </a:r>
            <a:r>
              <a:rPr lang="fr-FR" sz="2000" dirty="0">
                <a:latin typeface="SBL BibLit" panose="02000000000000000000" pitchFamily="2" charset="-79"/>
                <a:ea typeface="SBL BibLit" panose="02000000000000000000" pitchFamily="2" charset="-79"/>
                <a:cs typeface="SBL BibLit" panose="02000000000000000000" pitchFamily="2" charset="-79"/>
              </a:rPr>
              <a:t> image/</a:t>
            </a:r>
            <a:r>
              <a:rPr lang="fr-FR" sz="2000" dirty="0" err="1">
                <a:latin typeface="SBL BibLit" panose="02000000000000000000" pitchFamily="2" charset="-79"/>
                <a:ea typeface="SBL BibLit" panose="02000000000000000000" pitchFamily="2" charset="-79"/>
                <a:cs typeface="SBL BibLit" panose="02000000000000000000" pitchFamily="2" charset="-79"/>
              </a:rPr>
              <a:t>identity</a:t>
            </a:r>
            <a:r>
              <a:rPr lang="fr-FR" sz="2000" dirty="0">
                <a:latin typeface="SBL BibLit" panose="02000000000000000000" pitchFamily="2" charset="-79"/>
                <a:ea typeface="SBL BibLit" panose="02000000000000000000" pitchFamily="2" charset="-79"/>
                <a:cs typeface="SBL BibLit" panose="02000000000000000000" pitchFamily="2" charset="-79"/>
              </a:rPr>
              <a:t> do </a:t>
            </a:r>
            <a:r>
              <a:rPr lang="fr-FR" sz="2000" dirty="0" err="1">
                <a:latin typeface="SBL BibLit" panose="02000000000000000000" pitchFamily="2" charset="-79"/>
                <a:ea typeface="SBL BibLit" panose="02000000000000000000" pitchFamily="2" charset="-79"/>
                <a:cs typeface="SBL BibLit" panose="02000000000000000000" pitchFamily="2" charset="-79"/>
              </a:rPr>
              <a:t>these</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metaphors</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convey</a:t>
            </a:r>
            <a:r>
              <a:rPr lang="fr-FR" sz="2000" dirty="0">
                <a:latin typeface="SBL BibLit" panose="02000000000000000000" pitchFamily="2" charset="-79"/>
                <a:ea typeface="SBL BibLit" panose="02000000000000000000" pitchFamily="2" charset="-79"/>
                <a:cs typeface="SBL BibLit" panose="02000000000000000000" pitchFamily="2" charset="-79"/>
              </a:rPr>
              <a:t>?</a:t>
            </a:r>
          </a:p>
          <a:p>
            <a:pPr lvl="1"/>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lvl="2"/>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lvl="2"/>
            <a:endParaRPr lang="nl-BE" sz="2000" dirty="0">
              <a:latin typeface="SBL BibLit" panose="02000000000000000000" pitchFamily="2" charset="-79"/>
              <a:ea typeface="SBL BibLit" panose="02000000000000000000" pitchFamily="2" charset="-79"/>
              <a:cs typeface="SBL BibLit" panose="02000000000000000000" pitchFamily="2" charset="-79"/>
            </a:endParaRPr>
          </a:p>
          <a:p>
            <a:pPr lvl="1"/>
            <a:endParaRPr lang="fr-FR" sz="2000" dirty="0">
              <a:latin typeface="SBL BibLit" panose="02000000000000000000" pitchFamily="2" charset="-79"/>
              <a:ea typeface="SBL BibLit" panose="02000000000000000000" pitchFamily="2" charset="-79"/>
              <a:cs typeface="SBL BibLit" panose="02000000000000000000" pitchFamily="2" charset="-79"/>
            </a:endParaRPr>
          </a:p>
        </p:txBody>
      </p:sp>
      <p:graphicFrame>
        <p:nvGraphicFramePr>
          <p:cNvPr id="13" name="Tabel 12">
            <a:extLst>
              <a:ext uri="{FF2B5EF4-FFF2-40B4-BE49-F238E27FC236}">
                <a16:creationId xmlns:a16="http://schemas.microsoft.com/office/drawing/2014/main" id="{CC6824BE-56DB-FB57-2E18-D2F77C1FCE67}"/>
              </a:ext>
            </a:extLst>
          </p:cNvPr>
          <p:cNvGraphicFramePr>
            <a:graphicFrameLocks noGrp="1"/>
          </p:cNvGraphicFramePr>
          <p:nvPr>
            <p:extLst>
              <p:ext uri="{D42A27DB-BD31-4B8C-83A1-F6EECF244321}">
                <p14:modId xmlns:p14="http://schemas.microsoft.com/office/powerpoint/2010/main" val="3161296764"/>
              </p:ext>
            </p:extLst>
          </p:nvPr>
        </p:nvGraphicFramePr>
        <p:xfrm>
          <a:off x="1828796" y="1597190"/>
          <a:ext cx="9709266" cy="1493520"/>
        </p:xfrm>
        <a:graphic>
          <a:graphicData uri="http://schemas.openxmlformats.org/drawingml/2006/table">
            <a:tbl>
              <a:tblPr firstRow="1" firstCol="1" bandRow="1"/>
              <a:tblGrid>
                <a:gridCol w="917039">
                  <a:extLst>
                    <a:ext uri="{9D8B030D-6E8A-4147-A177-3AD203B41FA5}">
                      <a16:colId xmlns:a16="http://schemas.microsoft.com/office/drawing/2014/main" val="3475163383"/>
                    </a:ext>
                  </a:extLst>
                </a:gridCol>
                <a:gridCol w="2437924">
                  <a:extLst>
                    <a:ext uri="{9D8B030D-6E8A-4147-A177-3AD203B41FA5}">
                      <a16:colId xmlns:a16="http://schemas.microsoft.com/office/drawing/2014/main" val="3887680490"/>
                    </a:ext>
                  </a:extLst>
                </a:gridCol>
                <a:gridCol w="1907718">
                  <a:extLst>
                    <a:ext uri="{9D8B030D-6E8A-4147-A177-3AD203B41FA5}">
                      <a16:colId xmlns:a16="http://schemas.microsoft.com/office/drawing/2014/main" val="3411922322"/>
                    </a:ext>
                  </a:extLst>
                </a:gridCol>
                <a:gridCol w="2437924">
                  <a:extLst>
                    <a:ext uri="{9D8B030D-6E8A-4147-A177-3AD203B41FA5}">
                      <a16:colId xmlns:a16="http://schemas.microsoft.com/office/drawing/2014/main" val="1981930638"/>
                    </a:ext>
                  </a:extLst>
                </a:gridCol>
                <a:gridCol w="2008661">
                  <a:extLst>
                    <a:ext uri="{9D8B030D-6E8A-4147-A177-3AD203B41FA5}">
                      <a16:colId xmlns:a16="http://schemas.microsoft.com/office/drawing/2014/main" val="1242820459"/>
                    </a:ext>
                  </a:extLst>
                </a:gridCol>
              </a:tblGrid>
              <a:tr h="117016">
                <a:tc>
                  <a:txBody>
                    <a:bodyPr/>
                    <a:lstStyle/>
                    <a:p>
                      <a:pPr algn="l"/>
                      <a:r>
                        <a:rPr lang="en-US" sz="1400" cap="small">
                          <a:solidFill>
                            <a:srgbClr val="000000"/>
                          </a:solidFill>
                          <a:effectLst/>
                          <a:latin typeface="SBL BibLit" panose="02000000000000000000" pitchFamily="2" charset="-79"/>
                          <a:ea typeface="Times New Roman" panose="02020603050405020304" pitchFamily="18" charset="0"/>
                          <a:cs typeface="Arial" panose="020B0604020202020204" pitchFamily="34" charset="0"/>
                        </a:rPr>
                        <a:t>Hatch</a:t>
                      </a:r>
                      <a:endParaRPr lang="nl-BE" sz="14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en-US" sz="1400" cap="small">
                          <a:solidFill>
                            <a:srgbClr val="000000"/>
                          </a:solidFill>
                          <a:effectLst/>
                          <a:latin typeface="SBL BibLit" panose="02000000000000000000" pitchFamily="2" charset="-79"/>
                          <a:ea typeface="Times New Roman" panose="02020603050405020304" pitchFamily="18" charset="0"/>
                          <a:cs typeface="Arial" panose="020B0604020202020204" pitchFamily="34" charset="0"/>
                        </a:rPr>
                        <a:t> Labahn</a:t>
                      </a:r>
                      <a:endParaRPr lang="nl-BE" sz="14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nl-BE" sz="1400" cap="small">
                          <a:solidFill>
                            <a:srgbClr val="000000"/>
                          </a:solidFill>
                          <a:effectLst/>
                          <a:latin typeface="SBL BibLit" panose="02000000000000000000" pitchFamily="2" charset="-79"/>
                          <a:ea typeface="Times New Roman" panose="02020603050405020304" pitchFamily="18" charset="0"/>
                          <a:cs typeface="Arial" panose="020B0604020202020204" pitchFamily="34" charset="0"/>
                        </a:rPr>
                        <a:t>van der Louw</a:t>
                      </a:r>
                      <a:endParaRPr lang="nl-BE" sz="14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nl-BE" sz="1400" cap="small">
                          <a:solidFill>
                            <a:srgbClr val="000000"/>
                          </a:solidFill>
                          <a:effectLst/>
                          <a:latin typeface="SBL BibLit" panose="02000000000000000000" pitchFamily="2" charset="-79"/>
                          <a:ea typeface="Times New Roman" panose="02020603050405020304" pitchFamily="18" charset="0"/>
                          <a:cs typeface="Arial" panose="020B0604020202020204" pitchFamily="34" charset="0"/>
                        </a:rPr>
                        <a:t>Toury</a:t>
                      </a:r>
                      <a:endParaRPr lang="nl-BE" sz="14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nl-BE" sz="1400" cap="small">
                          <a:solidFill>
                            <a:srgbClr val="000000"/>
                          </a:solidFill>
                          <a:effectLst/>
                          <a:latin typeface="SBL BibLit" panose="02000000000000000000" pitchFamily="2" charset="-79"/>
                          <a:ea typeface="Times New Roman" panose="02020603050405020304" pitchFamily="18" charset="0"/>
                          <a:cs typeface="Arial" panose="020B0604020202020204" pitchFamily="34" charset="0"/>
                        </a:rPr>
                        <a:t>Austin</a:t>
                      </a:r>
                      <a:endParaRPr lang="nl-BE" sz="14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3831379"/>
                  </a:ext>
                </a:extLst>
              </a:tr>
              <a:tr h="468064">
                <a:tc rowSpan="2">
                  <a:txBody>
                    <a:bodyPr/>
                    <a:lstStyle/>
                    <a:p>
                      <a:pPr algn="l"/>
                      <a:r>
                        <a:rPr lang="nl-BE" sz="1400" dirty="0">
                          <a:solidFill>
                            <a:srgbClr val="000000"/>
                          </a:solidFill>
                          <a:effectLst/>
                          <a:latin typeface="SBL BibLit" panose="02000000000000000000" pitchFamily="2" charset="-79"/>
                          <a:ea typeface="Times New Roman" panose="02020603050405020304" pitchFamily="18" charset="0"/>
                          <a:cs typeface="Arial" panose="020B0604020202020204" pitchFamily="34" charset="0"/>
                        </a:rPr>
                        <a:t>Metaphor is added</a:t>
                      </a:r>
                      <a:endParaRPr lang="nl-BE"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en-US" sz="1400" dirty="0">
                          <a:solidFill>
                            <a:srgbClr val="000000"/>
                          </a:solidFill>
                          <a:effectLst/>
                          <a:latin typeface="SBL BibLit" panose="02000000000000000000" pitchFamily="2" charset="-79"/>
                          <a:ea typeface="Times New Roman" panose="02020603050405020304" pitchFamily="18" charset="0"/>
                          <a:cs typeface="Arial" panose="020B0604020202020204" pitchFamily="34" charset="0"/>
                        </a:rPr>
                        <a:t>New metaphors due to </a:t>
                      </a:r>
                      <a:r>
                        <a:rPr lang="en-US" sz="1400" dirty="0" err="1">
                          <a:solidFill>
                            <a:srgbClr val="000000"/>
                          </a:solidFill>
                          <a:effectLst/>
                          <a:latin typeface="SBL BibLit" panose="02000000000000000000" pitchFamily="2" charset="-79"/>
                          <a:ea typeface="Times New Roman" panose="02020603050405020304" pitchFamily="18" charset="0"/>
                          <a:cs typeface="Arial" panose="020B0604020202020204" pitchFamily="34" charset="0"/>
                        </a:rPr>
                        <a:t>intratextual</a:t>
                      </a:r>
                      <a:r>
                        <a:rPr lang="en-US" sz="1400" dirty="0">
                          <a:solidFill>
                            <a:srgbClr val="000000"/>
                          </a:solidFill>
                          <a:effectLst/>
                          <a:latin typeface="SBL BibLit" panose="02000000000000000000" pitchFamily="2" charset="-79"/>
                          <a:ea typeface="Times New Roman" panose="02020603050405020304" pitchFamily="18" charset="0"/>
                          <a:cs typeface="Arial" panose="020B0604020202020204" pitchFamily="34" charset="0"/>
                        </a:rPr>
                        <a:t> references</a:t>
                      </a:r>
                      <a:endParaRPr lang="nl-BE"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r>
                        <a:rPr lang="en-US" sz="1400">
                          <a:solidFill>
                            <a:srgbClr val="000000"/>
                          </a:solidFill>
                          <a:effectLst/>
                          <a:latin typeface="SBL BibLit" panose="02000000000000000000" pitchFamily="2" charset="-79"/>
                          <a:ea typeface="Times New Roman" panose="02020603050405020304" pitchFamily="18" charset="0"/>
                          <a:cs typeface="Arial" panose="020B0604020202020204" pitchFamily="34" charset="0"/>
                        </a:rPr>
                        <a:t>Rendering non-figurative language by a metaphor</a:t>
                      </a:r>
                      <a:endParaRPr lang="nl-BE" sz="14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en-US" sz="1400">
                          <a:solidFill>
                            <a:srgbClr val="000000"/>
                          </a:solidFill>
                          <a:effectLst/>
                          <a:latin typeface="SBL BibLit" panose="02000000000000000000" pitchFamily="2" charset="-79"/>
                          <a:ea typeface="Times New Roman" panose="02020603050405020304" pitchFamily="18" charset="0"/>
                          <a:cs typeface="Arial" panose="020B0604020202020204" pitchFamily="34" charset="0"/>
                        </a:rPr>
                        <a:t>Translating a nonmetaphor into a metaphor</a:t>
                      </a:r>
                      <a:endParaRPr lang="nl-BE" sz="14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en-US" sz="1400">
                          <a:solidFill>
                            <a:srgbClr val="000000"/>
                          </a:solidFill>
                          <a:effectLst/>
                          <a:latin typeface="SBL BibLit" panose="02000000000000000000" pitchFamily="2" charset="-79"/>
                          <a:ea typeface="Times New Roman" panose="02020603050405020304" pitchFamily="18" charset="0"/>
                          <a:cs typeface="Arial" panose="020B0604020202020204" pitchFamily="34" charset="0"/>
                        </a:rPr>
                        <a:t>Translation of Nonmetaphors with Metaphors</a:t>
                      </a:r>
                      <a:endParaRPr lang="nl-BE" sz="14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6351684"/>
                  </a:ext>
                </a:extLst>
              </a:tr>
              <a:tr h="460479">
                <a:tc vMerge="1">
                  <a:txBody>
                    <a:bodyPr/>
                    <a:lstStyle/>
                    <a:p>
                      <a:endParaRPr lang="nl-BE"/>
                    </a:p>
                  </a:txBody>
                  <a:tcPr/>
                </a:tc>
                <a:tc>
                  <a:txBody>
                    <a:bodyPr/>
                    <a:lstStyle/>
                    <a:p>
                      <a:pPr algn="l"/>
                      <a:r>
                        <a:rPr lang="en-US" sz="1400" dirty="0">
                          <a:solidFill>
                            <a:srgbClr val="000000"/>
                          </a:solidFill>
                          <a:effectLst/>
                          <a:latin typeface="SBL BibLit" panose="02000000000000000000" pitchFamily="2" charset="-79"/>
                          <a:ea typeface="Times New Roman" panose="02020603050405020304" pitchFamily="18" charset="0"/>
                          <a:cs typeface="Arial" panose="020B0604020202020204" pitchFamily="34" charset="0"/>
                        </a:rPr>
                        <a:t>New original metaphors</a:t>
                      </a:r>
                      <a:endParaRPr lang="nl-BE"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nl-BE"/>
                    </a:p>
                  </a:txBody>
                  <a:tcPr/>
                </a:tc>
                <a:tc>
                  <a:txBody>
                    <a:bodyPr/>
                    <a:lstStyle/>
                    <a:p>
                      <a:pPr algn="l"/>
                      <a:r>
                        <a:rPr lang="en-US" sz="1400">
                          <a:solidFill>
                            <a:srgbClr val="000000"/>
                          </a:solidFill>
                          <a:effectLst/>
                          <a:latin typeface="SBL BibLit" panose="02000000000000000000" pitchFamily="2" charset="-79"/>
                          <a:ea typeface="Times New Roman" panose="02020603050405020304" pitchFamily="18" charset="0"/>
                          <a:cs typeface="Arial" panose="020B0604020202020204" pitchFamily="34" charset="0"/>
                        </a:rPr>
                        <a:t>Adding a metaphor where there is no equivalent in the source text</a:t>
                      </a:r>
                      <a:endParaRPr lang="nl-BE" sz="14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lang="en-US" sz="1400" dirty="0">
                          <a:solidFill>
                            <a:srgbClr val="000000"/>
                          </a:solidFill>
                          <a:effectLst/>
                          <a:latin typeface="SBL BibLit" panose="02000000000000000000" pitchFamily="2" charset="-79"/>
                          <a:ea typeface="Times New Roman" panose="02020603050405020304" pitchFamily="18" charset="0"/>
                          <a:cs typeface="Arial" panose="020B0604020202020204" pitchFamily="34" charset="0"/>
                        </a:rPr>
                        <a:t>Merging metaphors</a:t>
                      </a:r>
                      <a:endParaRPr lang="nl-BE" sz="14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4109730"/>
                  </a:ext>
                </a:extLst>
              </a:tr>
            </a:tbl>
          </a:graphicData>
        </a:graphic>
      </p:graphicFrame>
      <p:sp>
        <p:nvSpPr>
          <p:cNvPr id="14" name="Rectangle 4">
            <a:extLst>
              <a:ext uri="{FF2B5EF4-FFF2-40B4-BE49-F238E27FC236}">
                <a16:creationId xmlns:a16="http://schemas.microsoft.com/office/drawing/2014/main" id="{93ED10EA-A39C-C76E-5595-7A14E3207614}"/>
              </a:ext>
            </a:extLst>
          </p:cNvPr>
          <p:cNvSpPr>
            <a:spLocks noChangeArrowheads="1"/>
          </p:cNvSpPr>
          <p:nvPr/>
        </p:nvSpPr>
        <p:spPr bwMode="auto">
          <a:xfrm>
            <a:off x="2790825" y="33988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nl-BE" altLang="nl-BE" sz="1800" b="0" i="0" u="none" strike="noStrike" cap="none" normalizeH="0" baseline="0">
                <a:ln>
                  <a:noFill/>
                </a:ln>
                <a:solidFill>
                  <a:schemeClr val="tx1"/>
                </a:solidFill>
                <a:effectLst/>
                <a:latin typeface="Arial" panose="020B0604020202020204" pitchFamily="34" charset="0"/>
              </a:rPr>
            </a:br>
            <a:endParaRPr kumimoji="0" lang="nl-BE" altLang="nl-BE"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07771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
                                            <p:txEl>
                                              <p:pRg st="15" end="15"/>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5">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914401" y="2878926"/>
            <a:ext cx="10702976" cy="1019324"/>
          </a:xfrm>
        </p:spPr>
        <p:txBody>
          <a:bodyPr/>
          <a:lstStyle/>
          <a:p>
            <a:r>
              <a:rPr lang="fr-BE" dirty="0"/>
              <a:t>Conclusion</a:t>
            </a:r>
          </a:p>
        </p:txBody>
      </p:sp>
    </p:spTree>
    <p:extLst>
      <p:ext uri="{BB962C8B-B14F-4D97-AF65-F5344CB8AC3E}">
        <p14:creationId xmlns:p14="http://schemas.microsoft.com/office/powerpoint/2010/main" val="27327145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AA67B92D-F35E-1C3C-A5BE-A2B5BF22611F}"/>
              </a:ext>
            </a:extLst>
          </p:cNvPr>
          <p:cNvSpPr>
            <a:spLocks noGrp="1"/>
          </p:cNvSpPr>
          <p:nvPr>
            <p:ph type="body" sz="quarter" idx="13"/>
          </p:nvPr>
        </p:nvSpPr>
        <p:spPr/>
        <p:txBody>
          <a:bodyPr/>
          <a:lstStyle/>
          <a:p>
            <a:r>
              <a:rPr lang="nl-BE" dirty="0"/>
              <a:t>Conclusion</a:t>
            </a:r>
          </a:p>
        </p:txBody>
      </p:sp>
      <p:sp>
        <p:nvSpPr>
          <p:cNvPr id="3" name="Tijdelijke aanduiding voor tekst 2">
            <a:extLst>
              <a:ext uri="{FF2B5EF4-FFF2-40B4-BE49-F238E27FC236}">
                <a16:creationId xmlns:a16="http://schemas.microsoft.com/office/drawing/2014/main" id="{9DAF9ACC-2A52-D204-1F04-597FA4AE8EC9}"/>
              </a:ext>
            </a:extLst>
          </p:cNvPr>
          <p:cNvSpPr>
            <a:spLocks noGrp="1"/>
          </p:cNvSpPr>
          <p:nvPr>
            <p:ph type="body" sz="quarter" idx="10"/>
          </p:nvPr>
        </p:nvSpPr>
        <p:spPr/>
        <p:txBody>
          <a:bodyPr/>
          <a:lstStyle/>
          <a:p>
            <a:endParaRPr lang="nl-BE"/>
          </a:p>
        </p:txBody>
      </p:sp>
      <p:sp>
        <p:nvSpPr>
          <p:cNvPr id="4" name="Tijdelijke aanduiding voor tekst 3">
            <a:extLst>
              <a:ext uri="{FF2B5EF4-FFF2-40B4-BE49-F238E27FC236}">
                <a16:creationId xmlns:a16="http://schemas.microsoft.com/office/drawing/2014/main" id="{DBB3869B-126B-B69C-8FC5-DCF09C96475D}"/>
              </a:ext>
            </a:extLst>
          </p:cNvPr>
          <p:cNvSpPr>
            <a:spLocks noGrp="1"/>
          </p:cNvSpPr>
          <p:nvPr>
            <p:ph type="body" sz="quarter" idx="11"/>
          </p:nvPr>
        </p:nvSpPr>
        <p:spPr/>
        <p:txBody>
          <a:bodyPr/>
          <a:lstStyle/>
          <a:p>
            <a:endParaRPr lang="nl-BE"/>
          </a:p>
        </p:txBody>
      </p:sp>
      <p:sp>
        <p:nvSpPr>
          <p:cNvPr id="5" name="Tekstvak 4">
            <a:extLst>
              <a:ext uri="{FF2B5EF4-FFF2-40B4-BE49-F238E27FC236}">
                <a16:creationId xmlns:a16="http://schemas.microsoft.com/office/drawing/2014/main" id="{9F55EBEA-3DDB-9652-EA5D-C3DBB1E26B6E}"/>
              </a:ext>
            </a:extLst>
          </p:cNvPr>
          <p:cNvSpPr txBox="1"/>
          <p:nvPr/>
        </p:nvSpPr>
        <p:spPr>
          <a:xfrm>
            <a:off x="606865" y="1576534"/>
            <a:ext cx="11862594" cy="5078313"/>
          </a:xfrm>
          <a:prstGeom prst="rect">
            <a:avLst/>
          </a:prstGeom>
          <a:noFill/>
        </p:spPr>
        <p:txBody>
          <a:bodyPr wrap="square" rtlCol="0">
            <a:spAutoFit/>
          </a:bodyPr>
          <a:lstStyle/>
          <a:p>
            <a:endParaRPr lang="nl-BE" u="sng" dirty="0">
              <a:latin typeface="SBL BibLit" panose="02000000000000000000" pitchFamily="2" charset="-79"/>
              <a:ea typeface="SBL BibLit" panose="02000000000000000000" pitchFamily="2" charset="-79"/>
              <a:cs typeface="SBL BibLit" panose="02000000000000000000" pitchFamily="2" charset="-79"/>
            </a:endParaRPr>
          </a:p>
          <a:p>
            <a:pPr marL="342900" indent="-342900">
              <a:buAutoNum type="arabicPeriod"/>
            </a:pPr>
            <a:r>
              <a:rPr lang="en-US" dirty="0">
                <a:solidFill>
                  <a:srgbClr val="000000"/>
                </a:solidFill>
                <a:latin typeface="SBL BibLit" panose="02000000000000000000" pitchFamily="2" charset="-79"/>
                <a:ea typeface="SBL BibLit" panose="02000000000000000000" pitchFamily="2" charset="-79"/>
                <a:cs typeface="SBL BibLit" panose="02000000000000000000" pitchFamily="2" charset="-79"/>
              </a:rPr>
              <a:t>Singular </a:t>
            </a:r>
            <a:r>
              <a:rPr lang="he-IL" dirty="0">
                <a:solidFill>
                  <a:srgbClr val="000000"/>
                </a:solidFill>
                <a:latin typeface="SBL BibLit" panose="02000000000000000000" pitchFamily="2" charset="-79"/>
                <a:ea typeface="SBL BibLit" panose="02000000000000000000" pitchFamily="2" charset="-79"/>
                <a:cs typeface="SBL BibLit" panose="02000000000000000000" pitchFamily="2" charset="-79"/>
              </a:rPr>
              <a:t>אף</a:t>
            </a:r>
            <a:endParaRPr lang="en-US" sz="18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endParaRPr>
          </a:p>
          <a:p>
            <a:pPr marL="742950" lvl="1" indent="-285750">
              <a:buFont typeface="Courier New" panose="02070309020205020404" pitchFamily="49" charset="0"/>
              <a:buChar char="o"/>
            </a:pPr>
            <a:r>
              <a:rPr lang="en-US"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Consistent translation</a:t>
            </a:r>
            <a:endParaRPr lang="en-US" dirty="0">
              <a:solidFill>
                <a:srgbClr val="000000"/>
              </a:solidFill>
              <a:latin typeface="SBL BibLit" panose="02000000000000000000" pitchFamily="2" charset="-79"/>
              <a:ea typeface="SBL BibLit" panose="02000000000000000000" pitchFamily="2" charset="-79"/>
              <a:cs typeface="SBL BibLit" panose="02000000000000000000" pitchFamily="2" charset="-79"/>
            </a:endParaRPr>
          </a:p>
          <a:p>
            <a:pPr marL="742950" lvl="1" indent="-285750">
              <a:buFont typeface="Courier New" panose="02070309020205020404" pitchFamily="49" charset="0"/>
              <a:buChar char="o"/>
            </a:pPr>
            <a:r>
              <a:rPr lang="en-US" sz="18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Human = God</a:t>
            </a:r>
          </a:p>
          <a:p>
            <a:pPr marL="742950" lvl="1" indent="-285750">
              <a:buFont typeface="Courier New" panose="02070309020205020404" pitchFamily="49" charset="0"/>
              <a:buChar char="o"/>
            </a:pPr>
            <a:r>
              <a:rPr lang="en-US" dirty="0">
                <a:solidFill>
                  <a:srgbClr val="000000"/>
                </a:solidFill>
                <a:latin typeface="SBL BibLit" panose="02000000000000000000" pitchFamily="2" charset="-79"/>
                <a:ea typeface="SBL BibLit" panose="02000000000000000000" pitchFamily="2" charset="-79"/>
                <a:cs typeface="SBL BibLit" panose="02000000000000000000" pitchFamily="2" charset="-79"/>
              </a:rPr>
              <a:t>“Anger is a destructive force” -&gt; instrument of God</a:t>
            </a:r>
          </a:p>
          <a:p>
            <a:pPr marL="742950" lvl="1" indent="-285750">
              <a:buFont typeface="Courier New" panose="02070309020205020404" pitchFamily="49" charset="0"/>
              <a:buChar char="o"/>
            </a:pPr>
            <a:r>
              <a:rPr lang="en-US" sz="1800" dirty="0">
                <a:solidFill>
                  <a:srgbClr val="000000"/>
                </a:solidFill>
                <a:latin typeface="SBL BibLit" panose="02000000000000000000" pitchFamily="2" charset="-79"/>
                <a:ea typeface="SBL BibLit" panose="02000000000000000000" pitchFamily="2" charset="-79"/>
                <a:cs typeface="SBL BibLit" panose="02000000000000000000" pitchFamily="2" charset="-79"/>
              </a:rPr>
              <a:t>“</a:t>
            </a:r>
            <a:r>
              <a:rPr lang="en-US" sz="1800" dirty="0" err="1">
                <a:solidFill>
                  <a:srgbClr val="000000"/>
                </a:solidFill>
                <a:latin typeface="SBL BibLit" panose="02000000000000000000" pitchFamily="2" charset="-79"/>
                <a:ea typeface="SBL BibLit" panose="02000000000000000000" pitchFamily="2" charset="-79"/>
                <a:cs typeface="SBL BibLit" panose="02000000000000000000" pitchFamily="2" charset="-79"/>
              </a:rPr>
              <a:t>Thumos</a:t>
            </a:r>
            <a:r>
              <a:rPr lang="en-US" sz="1800" dirty="0">
                <a:solidFill>
                  <a:srgbClr val="000000"/>
                </a:solidFill>
                <a:latin typeface="SBL BibLit" panose="02000000000000000000" pitchFamily="2" charset="-79"/>
                <a:ea typeface="SBL BibLit" panose="02000000000000000000" pitchFamily="2" charset="-79"/>
                <a:cs typeface="SBL BibLit" panose="02000000000000000000" pitchFamily="2" charset="-79"/>
              </a:rPr>
              <a:t> is a stormy wind”</a:t>
            </a:r>
          </a:p>
          <a:p>
            <a:pPr marL="742950" lvl="1" indent="-285750">
              <a:buFont typeface="Wingdings" pitchFamily="2" charset="2"/>
              <a:buChar char="Ø"/>
            </a:pPr>
            <a:r>
              <a:rPr lang="en-US"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No anti-anthropomorphism present</a:t>
            </a:r>
          </a:p>
          <a:p>
            <a:r>
              <a:rPr lang="en-US" dirty="0">
                <a:solidFill>
                  <a:srgbClr val="000000"/>
                </a:solidFill>
                <a:latin typeface="SBL BibLit" panose="02000000000000000000" pitchFamily="2" charset="-79"/>
                <a:ea typeface="SBL BibLit" panose="02000000000000000000" pitchFamily="2" charset="-79"/>
                <a:cs typeface="SBL BibLit" panose="02000000000000000000" pitchFamily="2" charset="-79"/>
              </a:rPr>
              <a:t>2. Plural </a:t>
            </a:r>
            <a:r>
              <a:rPr lang="he-IL" dirty="0">
                <a:solidFill>
                  <a:srgbClr val="000000"/>
                </a:solidFill>
                <a:latin typeface="SBL BibLit" panose="02000000000000000000" pitchFamily="2" charset="-79"/>
                <a:ea typeface="SBL BibLit" panose="02000000000000000000" pitchFamily="2" charset="-79"/>
                <a:cs typeface="SBL BibLit" panose="02000000000000000000" pitchFamily="2" charset="-79"/>
              </a:rPr>
              <a:t>אפים</a:t>
            </a:r>
            <a:endParaRPr lang="en-US" sz="1800"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endParaRPr>
          </a:p>
          <a:p>
            <a:pPr marL="742950" lvl="1" indent="-285750">
              <a:buFont typeface="Courier New" panose="02070309020205020404" pitchFamily="49" charset="0"/>
              <a:buChar char="o"/>
            </a:pPr>
            <a:r>
              <a:rPr lang="fr-FR"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God</a:t>
            </a:r>
            <a:r>
              <a:rPr lang="fr-FR"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 Human</a:t>
            </a:r>
          </a:p>
          <a:p>
            <a:pPr marL="1200150" lvl="2" indent="-285750">
              <a:buFont typeface="Wingdings" pitchFamily="2" charset="2"/>
              <a:buChar char="Ø"/>
            </a:pPr>
            <a:r>
              <a:rPr lang="fr-FR" dirty="0" err="1">
                <a:solidFill>
                  <a:srgbClr val="000000"/>
                </a:solidFill>
                <a:latin typeface="SBL BibLit" panose="02000000000000000000" pitchFamily="2" charset="-79"/>
                <a:ea typeface="SBL BibLit" panose="02000000000000000000" pitchFamily="2" charset="-79"/>
                <a:cs typeface="SBL BibLit" panose="02000000000000000000" pitchFamily="2" charset="-79"/>
              </a:rPr>
              <a:t>God</a:t>
            </a:r>
            <a:r>
              <a:rPr lang="fr-FR" dirty="0">
                <a:solidFill>
                  <a:srgbClr val="000000"/>
                </a:solidFill>
                <a:latin typeface="SBL BibLit" panose="02000000000000000000" pitchFamily="2" charset="-79"/>
                <a:ea typeface="SBL BibLit" panose="02000000000000000000" pitchFamily="2" charset="-79"/>
                <a:cs typeface="SBL BibLit" panose="02000000000000000000" pitchFamily="2" charset="-79"/>
              </a:rPr>
              <a:t>: </a:t>
            </a:r>
            <a:r>
              <a:rPr lang="fr-FR" dirty="0" err="1">
                <a:solidFill>
                  <a:srgbClr val="000000"/>
                </a:solidFill>
                <a:latin typeface="SBL BibLit" panose="02000000000000000000" pitchFamily="2" charset="-79"/>
                <a:ea typeface="SBL BibLit" panose="02000000000000000000" pitchFamily="2" charset="-79"/>
                <a:cs typeface="SBL BibLit" panose="02000000000000000000" pitchFamily="2" charset="-79"/>
              </a:rPr>
              <a:t>nonmetaphor</a:t>
            </a:r>
            <a:r>
              <a:rPr lang="fr-FR" dirty="0">
                <a:solidFill>
                  <a:srgbClr val="000000"/>
                </a:solidFill>
                <a:latin typeface="SBL BibLit" panose="02000000000000000000" pitchFamily="2" charset="-79"/>
                <a:ea typeface="SBL BibLit" panose="02000000000000000000" pitchFamily="2" charset="-79"/>
                <a:cs typeface="SBL BibLit" panose="02000000000000000000" pitchFamily="2" charset="-79"/>
              </a:rPr>
              <a:t> (</a:t>
            </a:r>
            <a:r>
              <a:rPr lang="fr-FR" dirty="0" err="1">
                <a:solidFill>
                  <a:srgbClr val="000000"/>
                </a:solidFill>
                <a:latin typeface="SBL BibLit" panose="02000000000000000000" pitchFamily="2" charset="-79"/>
                <a:ea typeface="SBL BibLit" panose="02000000000000000000" pitchFamily="2" charset="-79"/>
                <a:cs typeface="SBL BibLit" panose="02000000000000000000" pitchFamily="2" charset="-79"/>
              </a:rPr>
              <a:t>nostrils</a:t>
            </a:r>
            <a:r>
              <a:rPr lang="fr-FR" dirty="0">
                <a:solidFill>
                  <a:srgbClr val="000000"/>
                </a:solidFill>
                <a:latin typeface="SBL BibLit" panose="02000000000000000000" pitchFamily="2" charset="-79"/>
                <a:ea typeface="SBL BibLit" panose="02000000000000000000" pitchFamily="2" charset="-79"/>
                <a:cs typeface="SBL BibLit" panose="02000000000000000000" pitchFamily="2" charset="-79"/>
              </a:rPr>
              <a:t>) by figurative </a:t>
            </a:r>
            <a:r>
              <a:rPr lang="fr-FR" dirty="0" err="1">
                <a:solidFill>
                  <a:srgbClr val="000000"/>
                </a:solidFill>
                <a:latin typeface="SBL BibLit" panose="02000000000000000000" pitchFamily="2" charset="-79"/>
                <a:ea typeface="SBL BibLit" panose="02000000000000000000" pitchFamily="2" charset="-79"/>
                <a:cs typeface="SBL BibLit" panose="02000000000000000000" pitchFamily="2" charset="-79"/>
              </a:rPr>
              <a:t>language</a:t>
            </a:r>
            <a:r>
              <a:rPr lang="fr-FR" dirty="0">
                <a:solidFill>
                  <a:srgbClr val="000000"/>
                </a:solidFill>
                <a:latin typeface="SBL BibLit" panose="02000000000000000000" pitchFamily="2" charset="-79"/>
                <a:ea typeface="SBL BibLit" panose="02000000000000000000" pitchFamily="2" charset="-79"/>
                <a:cs typeface="SBL BibLit" panose="02000000000000000000" pitchFamily="2" charset="-79"/>
              </a:rPr>
              <a:t> (</a:t>
            </a:r>
            <a:r>
              <a:rPr lang="fr-FR" dirty="0" err="1">
                <a:solidFill>
                  <a:srgbClr val="000000"/>
                </a:solidFill>
                <a:latin typeface="SBL BibLit" panose="02000000000000000000" pitchFamily="2" charset="-79"/>
                <a:ea typeface="SBL BibLit" panose="02000000000000000000" pitchFamily="2" charset="-79"/>
                <a:cs typeface="SBL BibLit" panose="02000000000000000000" pitchFamily="2" charset="-79"/>
              </a:rPr>
              <a:t>anger</a:t>
            </a:r>
            <a:r>
              <a:rPr lang="fr-FR" dirty="0">
                <a:solidFill>
                  <a:srgbClr val="000000"/>
                </a:solidFill>
                <a:latin typeface="SBL BibLit" panose="02000000000000000000" pitchFamily="2" charset="-79"/>
                <a:ea typeface="SBL BibLit" panose="02000000000000000000" pitchFamily="2" charset="-79"/>
                <a:cs typeface="SBL BibLit" panose="02000000000000000000" pitchFamily="2" charset="-79"/>
              </a:rPr>
              <a:t>)</a:t>
            </a:r>
          </a:p>
          <a:p>
            <a:pPr marL="1200150" lvl="2" indent="-285750">
              <a:buFont typeface="Wingdings" pitchFamily="2" charset="2"/>
              <a:buChar char="Ø"/>
            </a:pPr>
            <a:r>
              <a:rPr lang="fr-FR"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Different</a:t>
            </a:r>
            <a:r>
              <a:rPr lang="fr-FR"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image of </a:t>
            </a:r>
            <a:r>
              <a:rPr lang="fr-FR"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God</a:t>
            </a:r>
            <a:r>
              <a:rPr lang="fr-FR"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fr-FR"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His</a:t>
            </a:r>
            <a:r>
              <a:rPr lang="fr-FR"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fr-FR"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anger</a:t>
            </a:r>
            <a:r>
              <a:rPr lang="fr-FR"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can split the </a:t>
            </a:r>
            <a:r>
              <a:rPr lang="fr-FR"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sea</a:t>
            </a:r>
            <a:r>
              <a:rPr lang="fr-FR"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fr-FR"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His</a:t>
            </a:r>
            <a:r>
              <a:rPr lang="fr-FR"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fr-FR"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anger</a:t>
            </a:r>
            <a:r>
              <a:rPr lang="fr-FR"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 digests »! How </a:t>
            </a:r>
            <a:r>
              <a:rPr lang="fr-FR"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should</a:t>
            </a:r>
            <a:r>
              <a:rPr lang="fr-FR"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a:t>
            </a:r>
            <a:r>
              <a:rPr lang="fr-FR"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we</a:t>
            </a:r>
            <a:r>
              <a:rPr lang="fr-FR"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 imagine </a:t>
            </a:r>
            <a:r>
              <a:rPr lang="fr-FR"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this</a:t>
            </a:r>
            <a:r>
              <a:rPr lang="fr-FR"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endParaRPr lang="nl-BE" dirty="0">
              <a:effectLst/>
              <a:latin typeface="SBL BibLit" panose="02000000000000000000" pitchFamily="2" charset="-79"/>
              <a:ea typeface="SBL BibLit" panose="02000000000000000000" pitchFamily="2" charset="-79"/>
              <a:cs typeface="SBL BibLit" panose="02000000000000000000" pitchFamily="2" charset="-79"/>
            </a:endParaRPr>
          </a:p>
          <a:p>
            <a:pPr marL="742950" lvl="1" indent="-285750">
              <a:buFont typeface="Courier New" panose="02070309020205020404" pitchFamily="49" charset="0"/>
              <a:buChar char="o"/>
            </a:pPr>
            <a:r>
              <a:rPr lang="fr-FR" dirty="0">
                <a:solidFill>
                  <a:srgbClr val="000000"/>
                </a:solidFill>
                <a:latin typeface="SBL BibLit" panose="02000000000000000000" pitchFamily="2" charset="-79"/>
                <a:ea typeface="SBL BibLit" panose="02000000000000000000" pitchFamily="2" charset="-79"/>
                <a:cs typeface="SBL BibLit" panose="02000000000000000000" pitchFamily="2" charset="-79"/>
              </a:rPr>
              <a:t>How and </a:t>
            </a:r>
            <a:r>
              <a:rPr lang="fr-FR" dirty="0" err="1">
                <a:solidFill>
                  <a:srgbClr val="000000"/>
                </a:solidFill>
                <a:latin typeface="SBL BibLit" panose="02000000000000000000" pitchFamily="2" charset="-79"/>
                <a:ea typeface="SBL BibLit" panose="02000000000000000000" pitchFamily="2" charset="-79"/>
                <a:cs typeface="SBL BibLit" panose="02000000000000000000" pitchFamily="2" charset="-79"/>
              </a:rPr>
              <a:t>when</a:t>
            </a:r>
            <a:r>
              <a:rPr lang="fr-FR" dirty="0">
                <a:solidFill>
                  <a:srgbClr val="000000"/>
                </a:solidFill>
                <a:latin typeface="SBL BibLit" panose="02000000000000000000" pitchFamily="2" charset="-79"/>
                <a:ea typeface="SBL BibLit" panose="02000000000000000000" pitchFamily="2" charset="-79"/>
                <a:cs typeface="SBL BibLit" panose="02000000000000000000" pitchFamily="2" charset="-79"/>
              </a:rPr>
              <a:t> do translators </a:t>
            </a:r>
            <a:r>
              <a:rPr lang="fr-FR" dirty="0" err="1">
                <a:solidFill>
                  <a:srgbClr val="000000"/>
                </a:solidFill>
                <a:latin typeface="SBL BibLit" panose="02000000000000000000" pitchFamily="2" charset="-79"/>
                <a:ea typeface="SBL BibLit" panose="02000000000000000000" pitchFamily="2" charset="-79"/>
                <a:cs typeface="SBL BibLit" panose="02000000000000000000" pitchFamily="2" charset="-79"/>
              </a:rPr>
              <a:t>distinguish</a:t>
            </a:r>
            <a:r>
              <a:rPr lang="fr-FR" dirty="0">
                <a:solidFill>
                  <a:srgbClr val="000000"/>
                </a:solidFill>
                <a:latin typeface="SBL BibLit" panose="02000000000000000000" pitchFamily="2" charset="-79"/>
                <a:ea typeface="SBL BibLit" panose="02000000000000000000" pitchFamily="2" charset="-79"/>
                <a:cs typeface="SBL BibLit" panose="02000000000000000000" pitchFamily="2" charset="-79"/>
              </a:rPr>
              <a:t> </a:t>
            </a:r>
            <a:r>
              <a:rPr lang="fr-FR" dirty="0" err="1">
                <a:solidFill>
                  <a:srgbClr val="000000"/>
                </a:solidFill>
                <a:latin typeface="SBL BibLit" panose="02000000000000000000" pitchFamily="2" charset="-79"/>
                <a:ea typeface="SBL BibLit" panose="02000000000000000000" pitchFamily="2" charset="-79"/>
                <a:cs typeface="SBL BibLit" panose="02000000000000000000" pitchFamily="2" charset="-79"/>
              </a:rPr>
              <a:t>nonmetaphors</a:t>
            </a:r>
            <a:r>
              <a:rPr lang="fr-FR" dirty="0">
                <a:solidFill>
                  <a:srgbClr val="000000"/>
                </a:solidFill>
                <a:latin typeface="SBL BibLit" panose="02000000000000000000" pitchFamily="2" charset="-79"/>
                <a:ea typeface="SBL BibLit" panose="02000000000000000000" pitchFamily="2" charset="-79"/>
                <a:cs typeface="SBL BibLit" panose="02000000000000000000" pitchFamily="2" charset="-79"/>
              </a:rPr>
              <a:t> </a:t>
            </a:r>
            <a:r>
              <a:rPr lang="fr-FR" dirty="0" err="1">
                <a:solidFill>
                  <a:srgbClr val="000000"/>
                </a:solidFill>
                <a:latin typeface="SBL BibLit" panose="02000000000000000000" pitchFamily="2" charset="-79"/>
                <a:ea typeface="SBL BibLit" panose="02000000000000000000" pitchFamily="2" charset="-79"/>
                <a:cs typeface="SBL BibLit" panose="02000000000000000000" pitchFamily="2" charset="-79"/>
              </a:rPr>
              <a:t>from</a:t>
            </a:r>
            <a:r>
              <a:rPr lang="fr-FR" dirty="0">
                <a:solidFill>
                  <a:srgbClr val="000000"/>
                </a:solidFill>
                <a:latin typeface="SBL BibLit" panose="02000000000000000000" pitchFamily="2" charset="-79"/>
                <a:ea typeface="SBL BibLit" panose="02000000000000000000" pitchFamily="2" charset="-79"/>
                <a:cs typeface="SBL BibLit" panose="02000000000000000000" pitchFamily="2" charset="-79"/>
              </a:rPr>
              <a:t> </a:t>
            </a:r>
            <a:r>
              <a:rPr lang="fr-FR" dirty="0" err="1">
                <a:solidFill>
                  <a:srgbClr val="000000"/>
                </a:solidFill>
                <a:latin typeface="SBL BibLit" panose="02000000000000000000" pitchFamily="2" charset="-79"/>
                <a:ea typeface="SBL BibLit" panose="02000000000000000000" pitchFamily="2" charset="-79"/>
                <a:cs typeface="SBL BibLit" panose="02000000000000000000" pitchFamily="2" charset="-79"/>
              </a:rPr>
              <a:t>metaphors</a:t>
            </a:r>
            <a:r>
              <a:rPr lang="fr-FR" dirty="0">
                <a:solidFill>
                  <a:srgbClr val="000000"/>
                </a:solidFill>
                <a:latin typeface="SBL BibLit" panose="02000000000000000000" pitchFamily="2" charset="-79"/>
                <a:ea typeface="SBL BibLit" panose="02000000000000000000" pitchFamily="2" charset="-79"/>
                <a:cs typeface="SBL BibLit" panose="02000000000000000000" pitchFamily="2" charset="-79"/>
              </a:rPr>
              <a:t>?</a:t>
            </a:r>
          </a:p>
          <a:p>
            <a:pPr marL="1200150" lvl="2" indent="-285750">
              <a:buFont typeface="Wingdings" pitchFamily="2" charset="2"/>
              <a:buChar char="Ø"/>
            </a:pPr>
            <a:r>
              <a:rPr lang="fr-FR"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Need for </a:t>
            </a:r>
            <a:r>
              <a:rPr lang="fr-FR" dirty="0" err="1">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criteria</a:t>
            </a:r>
            <a:r>
              <a:rPr lang="fr-FR"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a:t>
            </a:r>
          </a:p>
          <a:p>
            <a:pPr marL="1200150" lvl="2" indent="-285750">
              <a:buFont typeface="Wingdings" pitchFamily="2" charset="2"/>
              <a:buChar char="Ø"/>
            </a:pPr>
            <a:r>
              <a:rPr lang="fr-FR" dirty="0" err="1">
                <a:solidFill>
                  <a:srgbClr val="000000"/>
                </a:solidFill>
                <a:latin typeface="SBL BibLit" panose="02000000000000000000" pitchFamily="2" charset="-79"/>
                <a:ea typeface="SBL BibLit" panose="02000000000000000000" pitchFamily="2" charset="-79"/>
                <a:cs typeface="SBL BibLit" panose="02000000000000000000" pitchFamily="2" charset="-79"/>
              </a:rPr>
              <a:t>Intentional</a:t>
            </a:r>
            <a:r>
              <a:rPr lang="fr-FR" dirty="0">
                <a:solidFill>
                  <a:srgbClr val="000000"/>
                </a:solidFill>
                <a:latin typeface="SBL BibLit" panose="02000000000000000000" pitchFamily="2" charset="-79"/>
                <a:ea typeface="SBL BibLit" panose="02000000000000000000" pitchFamily="2" charset="-79"/>
                <a:cs typeface="SBL BibLit" panose="02000000000000000000" pitchFamily="2" charset="-79"/>
              </a:rPr>
              <a:t> or not?</a:t>
            </a:r>
          </a:p>
          <a:p>
            <a:pPr marL="742950" lvl="1" indent="-285750">
              <a:buFont typeface="Courier New" panose="02070309020205020404" pitchFamily="49" charset="0"/>
              <a:buChar char="o"/>
            </a:pPr>
            <a:r>
              <a:rPr lang="en-US"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rPr>
              <a:t>We can only speak of avoidance if we know the translator understood the text as containing an anthropomorphism!</a:t>
            </a:r>
          </a:p>
          <a:p>
            <a:r>
              <a:rPr lang="fr-FR" dirty="0">
                <a:solidFill>
                  <a:srgbClr val="000000"/>
                </a:solidFill>
                <a:latin typeface="SBL BibLit" panose="02000000000000000000" pitchFamily="2" charset="-79"/>
                <a:ea typeface="SBL BibLit" panose="02000000000000000000" pitchFamily="2" charset="-79"/>
                <a:cs typeface="SBL BibLit" panose="02000000000000000000" pitchFamily="2" charset="-79"/>
              </a:rPr>
              <a:t>3. Need for </a:t>
            </a:r>
            <a:r>
              <a:rPr lang="fr-FR" dirty="0" err="1">
                <a:solidFill>
                  <a:srgbClr val="000000"/>
                </a:solidFill>
                <a:latin typeface="SBL BibLit" panose="02000000000000000000" pitchFamily="2" charset="-79"/>
                <a:ea typeface="SBL BibLit" panose="02000000000000000000" pitchFamily="2" charset="-79"/>
                <a:cs typeface="SBL BibLit" panose="02000000000000000000" pitchFamily="2" charset="-79"/>
              </a:rPr>
              <a:t>further</a:t>
            </a:r>
            <a:r>
              <a:rPr lang="fr-FR" dirty="0">
                <a:solidFill>
                  <a:srgbClr val="000000"/>
                </a:solidFill>
                <a:latin typeface="SBL BibLit" panose="02000000000000000000" pitchFamily="2" charset="-79"/>
                <a:ea typeface="SBL BibLit" panose="02000000000000000000" pitchFamily="2" charset="-79"/>
                <a:cs typeface="SBL BibLit" panose="02000000000000000000" pitchFamily="2" charset="-79"/>
              </a:rPr>
              <a:t> </a:t>
            </a:r>
            <a:r>
              <a:rPr lang="fr-FR" dirty="0" err="1">
                <a:solidFill>
                  <a:srgbClr val="000000"/>
                </a:solidFill>
                <a:latin typeface="SBL BibLit" panose="02000000000000000000" pitchFamily="2" charset="-79"/>
                <a:ea typeface="SBL BibLit" panose="02000000000000000000" pitchFamily="2" charset="-79"/>
                <a:cs typeface="SBL BibLit" panose="02000000000000000000" pitchFamily="2" charset="-79"/>
              </a:rPr>
              <a:t>study</a:t>
            </a:r>
            <a:r>
              <a:rPr lang="fr-FR" dirty="0">
                <a:solidFill>
                  <a:srgbClr val="000000"/>
                </a:solidFill>
                <a:latin typeface="SBL BibLit" panose="02000000000000000000" pitchFamily="2" charset="-79"/>
                <a:ea typeface="SBL BibLit" panose="02000000000000000000" pitchFamily="2" charset="-79"/>
                <a:cs typeface="SBL BibLit" panose="02000000000000000000" pitchFamily="2" charset="-79"/>
              </a:rPr>
              <a:t> &amp; </a:t>
            </a:r>
            <a:r>
              <a:rPr lang="fr-FR" dirty="0" err="1">
                <a:solidFill>
                  <a:srgbClr val="000000"/>
                </a:solidFill>
                <a:latin typeface="SBL BibLit" panose="02000000000000000000" pitchFamily="2" charset="-79"/>
                <a:ea typeface="SBL BibLit" panose="02000000000000000000" pitchFamily="2" charset="-79"/>
                <a:cs typeface="SBL BibLit" panose="02000000000000000000" pitchFamily="2" charset="-79"/>
              </a:rPr>
              <a:t>integration</a:t>
            </a:r>
            <a:r>
              <a:rPr lang="fr-FR" dirty="0">
                <a:solidFill>
                  <a:srgbClr val="000000"/>
                </a:solidFill>
                <a:latin typeface="SBL BibLit" panose="02000000000000000000" pitchFamily="2" charset="-79"/>
                <a:ea typeface="SBL BibLit" panose="02000000000000000000" pitchFamily="2" charset="-79"/>
                <a:cs typeface="SBL BibLit" panose="02000000000000000000" pitchFamily="2" charset="-79"/>
              </a:rPr>
              <a:t> </a:t>
            </a:r>
            <a:r>
              <a:rPr lang="fr-FR" dirty="0" err="1">
                <a:solidFill>
                  <a:srgbClr val="000000"/>
                </a:solidFill>
                <a:latin typeface="SBL BibLit" panose="02000000000000000000" pitchFamily="2" charset="-79"/>
                <a:ea typeface="SBL BibLit" panose="02000000000000000000" pitchFamily="2" charset="-79"/>
                <a:cs typeface="SBL BibLit" panose="02000000000000000000" pitchFamily="2" charset="-79"/>
              </a:rPr>
              <a:t>within</a:t>
            </a:r>
            <a:r>
              <a:rPr lang="fr-FR" dirty="0">
                <a:solidFill>
                  <a:srgbClr val="000000"/>
                </a:solidFill>
                <a:latin typeface="SBL BibLit" panose="02000000000000000000" pitchFamily="2" charset="-79"/>
                <a:ea typeface="SBL BibLit" panose="02000000000000000000" pitchFamily="2" charset="-79"/>
                <a:cs typeface="SBL BibLit" panose="02000000000000000000" pitchFamily="2" charset="-79"/>
              </a:rPr>
              <a:t> </a:t>
            </a:r>
            <a:r>
              <a:rPr lang="fr-FR" dirty="0" err="1">
                <a:solidFill>
                  <a:srgbClr val="000000"/>
                </a:solidFill>
                <a:latin typeface="SBL BibLit" panose="02000000000000000000" pitchFamily="2" charset="-79"/>
                <a:ea typeface="SBL BibLit" panose="02000000000000000000" pitchFamily="2" charset="-79"/>
                <a:cs typeface="SBL BibLit" panose="02000000000000000000" pitchFamily="2" charset="-79"/>
              </a:rPr>
              <a:t>treatment</a:t>
            </a:r>
            <a:r>
              <a:rPr lang="fr-FR" dirty="0">
                <a:solidFill>
                  <a:srgbClr val="000000"/>
                </a:solidFill>
                <a:latin typeface="SBL BibLit" panose="02000000000000000000" pitchFamily="2" charset="-79"/>
                <a:ea typeface="SBL BibLit" panose="02000000000000000000" pitchFamily="2" charset="-79"/>
                <a:cs typeface="SBL BibLit" panose="02000000000000000000" pitchFamily="2" charset="-79"/>
              </a:rPr>
              <a:t> of </a:t>
            </a:r>
            <a:r>
              <a:rPr lang="fr-FR" dirty="0" err="1">
                <a:solidFill>
                  <a:srgbClr val="000000"/>
                </a:solidFill>
                <a:latin typeface="SBL BibLit" panose="02000000000000000000" pitchFamily="2" charset="-79"/>
                <a:ea typeface="SBL BibLit" panose="02000000000000000000" pitchFamily="2" charset="-79"/>
                <a:cs typeface="SBL BibLit" panose="02000000000000000000" pitchFamily="2" charset="-79"/>
              </a:rPr>
              <a:t>God’s</a:t>
            </a:r>
            <a:r>
              <a:rPr lang="fr-FR" dirty="0">
                <a:solidFill>
                  <a:srgbClr val="000000"/>
                </a:solidFill>
                <a:latin typeface="SBL BibLit" panose="02000000000000000000" pitchFamily="2" charset="-79"/>
                <a:ea typeface="SBL BibLit" panose="02000000000000000000" pitchFamily="2" charset="-79"/>
                <a:cs typeface="SBL BibLit" panose="02000000000000000000" pitchFamily="2" charset="-79"/>
              </a:rPr>
              <a:t> </a:t>
            </a:r>
            <a:r>
              <a:rPr lang="fr-FR" dirty="0" err="1">
                <a:solidFill>
                  <a:srgbClr val="000000"/>
                </a:solidFill>
                <a:latin typeface="SBL BibLit" panose="02000000000000000000" pitchFamily="2" charset="-79"/>
                <a:ea typeface="SBL BibLit" panose="02000000000000000000" pitchFamily="2" charset="-79"/>
                <a:cs typeface="SBL BibLit" panose="02000000000000000000" pitchFamily="2" charset="-79"/>
              </a:rPr>
              <a:t>anger</a:t>
            </a:r>
            <a:r>
              <a:rPr lang="fr-FR" dirty="0">
                <a:solidFill>
                  <a:srgbClr val="000000"/>
                </a:solidFill>
                <a:latin typeface="SBL BibLit" panose="02000000000000000000" pitchFamily="2" charset="-79"/>
                <a:ea typeface="SBL BibLit" panose="02000000000000000000" pitchFamily="2" charset="-79"/>
                <a:cs typeface="SBL BibLit" panose="02000000000000000000" pitchFamily="2" charset="-79"/>
              </a:rPr>
              <a:t> in LXX-</a:t>
            </a:r>
            <a:r>
              <a:rPr lang="fr-FR" dirty="0" err="1">
                <a:solidFill>
                  <a:srgbClr val="000000"/>
                </a:solidFill>
                <a:latin typeface="SBL BibLit" panose="02000000000000000000" pitchFamily="2" charset="-79"/>
                <a:ea typeface="SBL BibLit" panose="02000000000000000000" pitchFamily="2" charset="-79"/>
                <a:cs typeface="SBL BibLit" panose="02000000000000000000" pitchFamily="2" charset="-79"/>
              </a:rPr>
              <a:t>Pentateuch</a:t>
            </a:r>
            <a:endParaRPr lang="fr-FR" dirty="0">
              <a:solidFill>
                <a:srgbClr val="000000"/>
              </a:solidFill>
              <a:latin typeface="SBL BibLit" panose="02000000000000000000" pitchFamily="2" charset="-79"/>
              <a:ea typeface="SBL BibLit" panose="02000000000000000000" pitchFamily="2" charset="-79"/>
              <a:cs typeface="SBL BibLit" panose="02000000000000000000" pitchFamily="2" charset="-79"/>
            </a:endParaRPr>
          </a:p>
          <a:p>
            <a:pPr marL="742950" lvl="1" indent="-285750">
              <a:buFont typeface="Courier New" panose="02070309020205020404" pitchFamily="49" charset="0"/>
              <a:buChar char="o"/>
            </a:pPr>
            <a:r>
              <a:rPr lang="fr-FR" dirty="0">
                <a:solidFill>
                  <a:srgbClr val="000000"/>
                </a:solidFill>
                <a:latin typeface="SBL BibLit" panose="02000000000000000000" pitchFamily="2" charset="-79"/>
                <a:ea typeface="SBL BibLit" panose="02000000000000000000" pitchFamily="2" charset="-79"/>
                <a:cs typeface="SBL BibLit" panose="02000000000000000000" pitchFamily="2" charset="-79"/>
              </a:rPr>
              <a:t>How </a:t>
            </a:r>
            <a:r>
              <a:rPr lang="fr-FR" dirty="0" err="1">
                <a:solidFill>
                  <a:srgbClr val="000000"/>
                </a:solidFill>
                <a:latin typeface="SBL BibLit" panose="02000000000000000000" pitchFamily="2" charset="-79"/>
                <a:ea typeface="SBL BibLit" panose="02000000000000000000" pitchFamily="2" charset="-79"/>
                <a:cs typeface="SBL BibLit" panose="02000000000000000000" pitchFamily="2" charset="-79"/>
              </a:rPr>
              <a:t>is</a:t>
            </a:r>
            <a:r>
              <a:rPr lang="fr-FR" dirty="0">
                <a:solidFill>
                  <a:srgbClr val="000000"/>
                </a:solidFill>
                <a:latin typeface="SBL BibLit" panose="02000000000000000000" pitchFamily="2" charset="-79"/>
                <a:ea typeface="SBL BibLit" panose="02000000000000000000" pitchFamily="2" charset="-79"/>
                <a:cs typeface="SBL BibLit" panose="02000000000000000000" pitchFamily="2" charset="-79"/>
              </a:rPr>
              <a:t> the </a:t>
            </a:r>
            <a:r>
              <a:rPr lang="fr-FR" dirty="0" err="1">
                <a:solidFill>
                  <a:srgbClr val="000000"/>
                </a:solidFill>
                <a:latin typeface="SBL BibLit" panose="02000000000000000000" pitchFamily="2" charset="-79"/>
                <a:ea typeface="SBL BibLit" panose="02000000000000000000" pitchFamily="2" charset="-79"/>
                <a:cs typeface="SBL BibLit" panose="02000000000000000000" pitchFamily="2" charset="-79"/>
              </a:rPr>
              <a:t>metaphorical</a:t>
            </a:r>
            <a:r>
              <a:rPr lang="fr-FR" dirty="0">
                <a:solidFill>
                  <a:srgbClr val="000000"/>
                </a:solidFill>
                <a:latin typeface="SBL BibLit" panose="02000000000000000000" pitchFamily="2" charset="-79"/>
                <a:ea typeface="SBL BibLit" panose="02000000000000000000" pitchFamily="2" charset="-79"/>
                <a:cs typeface="SBL BibLit" panose="02000000000000000000" pitchFamily="2" charset="-79"/>
              </a:rPr>
              <a:t> network </a:t>
            </a:r>
            <a:r>
              <a:rPr lang="fr-FR" dirty="0" err="1">
                <a:solidFill>
                  <a:srgbClr val="000000"/>
                </a:solidFill>
                <a:latin typeface="SBL BibLit" panose="02000000000000000000" pitchFamily="2" charset="-79"/>
                <a:ea typeface="SBL BibLit" panose="02000000000000000000" pitchFamily="2" charset="-79"/>
                <a:cs typeface="SBL BibLit" panose="02000000000000000000" pitchFamily="2" charset="-79"/>
              </a:rPr>
              <a:t>expanded</a:t>
            </a:r>
            <a:r>
              <a:rPr lang="fr-FR" dirty="0">
                <a:solidFill>
                  <a:srgbClr val="000000"/>
                </a:solidFill>
                <a:latin typeface="SBL BibLit" panose="02000000000000000000" pitchFamily="2" charset="-79"/>
                <a:ea typeface="SBL BibLit" panose="02000000000000000000" pitchFamily="2" charset="-79"/>
                <a:cs typeface="SBL BibLit" panose="02000000000000000000" pitchFamily="2" charset="-79"/>
              </a:rPr>
              <a:t>?</a:t>
            </a:r>
            <a:endParaRPr lang="en-US" dirty="0">
              <a:solidFill>
                <a:srgbClr val="000000"/>
              </a:solidFill>
              <a:effectLst/>
              <a:latin typeface="SBL BibLit" panose="02000000000000000000" pitchFamily="2" charset="-79"/>
              <a:ea typeface="SBL BibLit" panose="02000000000000000000" pitchFamily="2" charset="-79"/>
              <a:cs typeface="SBL BibLit" panose="02000000000000000000" pitchFamily="2" charset="-79"/>
            </a:endParaRPr>
          </a:p>
        </p:txBody>
      </p:sp>
      <p:pic>
        <p:nvPicPr>
          <p:cNvPr id="16386" name="Picture 2" descr="Ira (Wrath) | Bruegel">
            <a:extLst>
              <a:ext uri="{FF2B5EF4-FFF2-40B4-BE49-F238E27FC236}">
                <a16:creationId xmlns:a16="http://schemas.microsoft.com/office/drawing/2014/main" id="{BC4DBC1A-4F7F-2CE3-FE60-29C7B898AF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5467" y="0"/>
            <a:ext cx="5546534" cy="4073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9290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5">
                                            <p:txEl>
                                              <p:pRg st="15" end="15"/>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5">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p:txBody>
          <a:bodyPr/>
          <a:lstStyle/>
          <a:p>
            <a:r>
              <a:rPr lang="fr-FR" dirty="0" err="1"/>
              <a:t>Thank</a:t>
            </a:r>
            <a:r>
              <a:rPr lang="fr-FR" dirty="0"/>
              <a:t> </a:t>
            </a:r>
            <a:r>
              <a:rPr lang="fr-FR" dirty="0" err="1"/>
              <a:t>you</a:t>
            </a:r>
            <a:r>
              <a:rPr lang="fr-FR" dirty="0"/>
              <a:t>!</a:t>
            </a:r>
          </a:p>
        </p:txBody>
      </p:sp>
    </p:spTree>
    <p:extLst>
      <p:ext uri="{BB962C8B-B14F-4D97-AF65-F5344CB8AC3E}">
        <p14:creationId xmlns:p14="http://schemas.microsoft.com/office/powerpoint/2010/main" val="228449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173164" y="2462454"/>
            <a:ext cx="10325415" cy="431800"/>
          </a:xfrm>
        </p:spPr>
        <p:txBody>
          <a:bodyPr/>
          <a:lstStyle/>
          <a:p>
            <a:r>
              <a:rPr lang="fr-BE" dirty="0" err="1">
                <a:latin typeface="SBL BibLit" panose="02000000000000000000" pitchFamily="2" charset="-79"/>
                <a:ea typeface="SBL BibLit" panose="02000000000000000000" pitchFamily="2" charset="-79"/>
                <a:cs typeface="SBL BibLit" panose="02000000000000000000" pitchFamily="2" charset="-79"/>
              </a:rPr>
              <a:t>Overview</a:t>
            </a:r>
            <a:endParaRPr lang="fr-BE" dirty="0">
              <a:latin typeface="SBL BibLit" panose="02000000000000000000" pitchFamily="2" charset="-79"/>
              <a:ea typeface="SBL BibLit" panose="02000000000000000000" pitchFamily="2" charset="-79"/>
              <a:cs typeface="SBL BibLit" panose="02000000000000000000" pitchFamily="2" charset="-79"/>
            </a:endParaRPr>
          </a:p>
          <a:p>
            <a:pPr marL="514350" indent="-514350">
              <a:buAutoNum type="arabicPeriod"/>
            </a:pPr>
            <a:r>
              <a:rPr lang="fr-BE" dirty="0">
                <a:latin typeface="SBL BibLit" panose="02000000000000000000" pitchFamily="2" charset="-79"/>
                <a:ea typeface="SBL BibLit" panose="02000000000000000000" pitchFamily="2" charset="-79"/>
                <a:cs typeface="SBL BibLit" panose="02000000000000000000" pitchFamily="2" charset="-79"/>
              </a:rPr>
              <a:t>Introduction </a:t>
            </a:r>
          </a:p>
          <a:p>
            <a:pPr marL="514350" indent="-514350">
              <a:buAutoNum type="arabicPeriod"/>
            </a:pPr>
            <a:r>
              <a:rPr lang="fr-BE" dirty="0" err="1">
                <a:latin typeface="SBL BibLit" panose="02000000000000000000" pitchFamily="2" charset="-79"/>
                <a:ea typeface="SBL BibLit" panose="02000000000000000000" pitchFamily="2" charset="-79"/>
                <a:cs typeface="SBL BibLit" panose="02000000000000000000" pitchFamily="2" charset="-79"/>
              </a:rPr>
              <a:t>Translating</a:t>
            </a:r>
            <a:r>
              <a:rPr lang="fr-BE" dirty="0">
                <a:latin typeface="SBL BibLit" panose="02000000000000000000" pitchFamily="2" charset="-79"/>
                <a:ea typeface="SBL BibLit" panose="02000000000000000000" pitchFamily="2" charset="-79"/>
                <a:cs typeface="SBL BibLit" panose="02000000000000000000" pitchFamily="2" charset="-79"/>
              </a:rPr>
              <a:t> </a:t>
            </a:r>
            <a:r>
              <a:rPr lang="fr-BE" dirty="0" err="1">
                <a:latin typeface="SBL BibLit" panose="02000000000000000000" pitchFamily="2" charset="-79"/>
                <a:ea typeface="SBL BibLit" panose="02000000000000000000" pitchFamily="2" charset="-79"/>
                <a:cs typeface="SBL BibLit" panose="02000000000000000000" pitchFamily="2" charset="-79"/>
              </a:rPr>
              <a:t>God’s</a:t>
            </a:r>
            <a:r>
              <a:rPr lang="fr-BE" dirty="0">
                <a:latin typeface="SBL BibLit" panose="02000000000000000000" pitchFamily="2" charset="-79"/>
                <a:ea typeface="SBL BibLit" panose="02000000000000000000" pitchFamily="2" charset="-79"/>
                <a:cs typeface="SBL BibLit" panose="02000000000000000000" pitchFamily="2" charset="-79"/>
              </a:rPr>
              <a:t> « </a:t>
            </a:r>
            <a:r>
              <a:rPr lang="fr-BE" dirty="0" err="1">
                <a:latin typeface="SBL BibLit" panose="02000000000000000000" pitchFamily="2" charset="-79"/>
                <a:ea typeface="SBL BibLit" panose="02000000000000000000" pitchFamily="2" charset="-79"/>
                <a:cs typeface="SBL BibLit" panose="02000000000000000000" pitchFamily="2" charset="-79"/>
              </a:rPr>
              <a:t>nose</a:t>
            </a:r>
            <a:r>
              <a:rPr lang="fr-BE" dirty="0">
                <a:latin typeface="SBL BibLit" panose="02000000000000000000" pitchFamily="2" charset="-79"/>
                <a:ea typeface="SBL BibLit" panose="02000000000000000000" pitchFamily="2" charset="-79"/>
                <a:cs typeface="SBL BibLit" panose="02000000000000000000" pitchFamily="2" charset="-79"/>
              </a:rPr>
              <a:t> »</a:t>
            </a:r>
          </a:p>
          <a:p>
            <a:pPr marL="1200150" lvl="1" indent="-514350">
              <a:buAutoNum type="arabicPeriod"/>
            </a:pPr>
            <a:r>
              <a:rPr lang="fr-BE" dirty="0" err="1">
                <a:latin typeface="SBL BibLit" panose="02000000000000000000" pitchFamily="2" charset="-79"/>
                <a:ea typeface="SBL BibLit" panose="02000000000000000000" pitchFamily="2" charset="-79"/>
                <a:cs typeface="SBL BibLit" panose="02000000000000000000" pitchFamily="2" charset="-79"/>
              </a:rPr>
              <a:t>Translating</a:t>
            </a:r>
            <a:r>
              <a:rPr lang="fr-BE" dirty="0">
                <a:latin typeface="SBL BibLit" panose="02000000000000000000" pitchFamily="2" charset="-79"/>
                <a:ea typeface="SBL BibLit" panose="02000000000000000000" pitchFamily="2" charset="-79"/>
                <a:cs typeface="SBL BibLit" panose="02000000000000000000" pitchFamily="2" charset="-79"/>
              </a:rPr>
              <a:t> </a:t>
            </a:r>
            <a:r>
              <a:rPr lang="fr-BE" dirty="0" err="1">
                <a:latin typeface="SBL BibLit" panose="02000000000000000000" pitchFamily="2" charset="-79"/>
                <a:ea typeface="SBL BibLit" panose="02000000000000000000" pitchFamily="2" charset="-79"/>
                <a:cs typeface="SBL BibLit" panose="02000000000000000000" pitchFamily="2" charset="-79"/>
              </a:rPr>
              <a:t>metaphors</a:t>
            </a:r>
            <a:r>
              <a:rPr lang="fr-BE" dirty="0">
                <a:latin typeface="SBL BibLit" panose="02000000000000000000" pitchFamily="2" charset="-79"/>
                <a:ea typeface="SBL BibLit" panose="02000000000000000000" pitchFamily="2" charset="-79"/>
                <a:cs typeface="SBL BibLit" panose="02000000000000000000" pitchFamily="2" charset="-79"/>
              </a:rPr>
              <a:t> in LXX</a:t>
            </a:r>
          </a:p>
          <a:p>
            <a:pPr marL="1200150" lvl="1" indent="-514350">
              <a:buAutoNum type="arabicPeriod"/>
            </a:pPr>
            <a:r>
              <a:rPr lang="fr-BE" dirty="0">
                <a:latin typeface="SBL BibLit" panose="02000000000000000000" pitchFamily="2" charset="-79"/>
                <a:ea typeface="SBL BibLit" panose="02000000000000000000" pitchFamily="2" charset="-79"/>
                <a:cs typeface="SBL BibLit" panose="02000000000000000000" pitchFamily="2" charset="-79"/>
              </a:rPr>
              <a:t>The question of </a:t>
            </a:r>
            <a:r>
              <a:rPr lang="fr-BE" dirty="0" err="1">
                <a:latin typeface="SBL BibLit" panose="02000000000000000000" pitchFamily="2" charset="-79"/>
                <a:ea typeface="SBL BibLit" panose="02000000000000000000" pitchFamily="2" charset="-79"/>
                <a:cs typeface="SBL BibLit" panose="02000000000000000000" pitchFamily="2" charset="-79"/>
              </a:rPr>
              <a:t>heat</a:t>
            </a:r>
            <a:endParaRPr lang="fr-BE" dirty="0">
              <a:latin typeface="SBL BibLit" panose="02000000000000000000" pitchFamily="2" charset="-79"/>
              <a:ea typeface="SBL BibLit" panose="02000000000000000000" pitchFamily="2" charset="-79"/>
              <a:cs typeface="SBL BibLit" panose="02000000000000000000" pitchFamily="2" charset="-79"/>
            </a:endParaRPr>
          </a:p>
          <a:p>
            <a:pPr marL="1200150" lvl="1" indent="-514350">
              <a:buAutoNum type="arabicPeriod"/>
            </a:pPr>
            <a:r>
              <a:rPr lang="fr-BE" dirty="0">
                <a:latin typeface="SBL BibLit" panose="02000000000000000000" pitchFamily="2" charset="-79"/>
                <a:ea typeface="SBL BibLit" panose="02000000000000000000" pitchFamily="2" charset="-79"/>
                <a:cs typeface="SBL BibLit" panose="02000000000000000000" pitchFamily="2" charset="-79"/>
              </a:rPr>
              <a:t>The question of </a:t>
            </a:r>
            <a:r>
              <a:rPr lang="fr-BE" dirty="0" err="1">
                <a:latin typeface="SBL BibLit" panose="02000000000000000000" pitchFamily="2" charset="-79"/>
                <a:ea typeface="SBL BibLit" panose="02000000000000000000" pitchFamily="2" charset="-79"/>
                <a:cs typeface="SBL BibLit" panose="02000000000000000000" pitchFamily="2" charset="-79"/>
              </a:rPr>
              <a:t>anthropomorphisms</a:t>
            </a:r>
            <a:endParaRPr lang="fr-BE" dirty="0">
              <a:latin typeface="SBL BibLit" panose="02000000000000000000" pitchFamily="2" charset="-79"/>
              <a:ea typeface="SBL BibLit" panose="02000000000000000000" pitchFamily="2" charset="-79"/>
              <a:cs typeface="SBL BibLit" panose="02000000000000000000" pitchFamily="2" charset="-79"/>
            </a:endParaRPr>
          </a:p>
          <a:p>
            <a:pPr marL="514350" indent="-514350">
              <a:buAutoNum type="arabicPeriod"/>
            </a:pPr>
            <a:r>
              <a:rPr lang="fr-BE" dirty="0">
                <a:latin typeface="SBL BibLit" panose="02000000000000000000" pitchFamily="2" charset="-79"/>
                <a:ea typeface="SBL BibLit" panose="02000000000000000000" pitchFamily="2" charset="-79"/>
                <a:cs typeface="SBL BibLit" panose="02000000000000000000" pitchFamily="2" charset="-79"/>
              </a:rPr>
              <a:t>Living, </a:t>
            </a:r>
            <a:r>
              <a:rPr lang="fr-BE" dirty="0" err="1">
                <a:latin typeface="SBL BibLit" panose="02000000000000000000" pitchFamily="2" charset="-79"/>
                <a:ea typeface="SBL BibLit" panose="02000000000000000000" pitchFamily="2" charset="-79"/>
                <a:cs typeface="SBL BibLit" panose="02000000000000000000" pitchFamily="2" charset="-79"/>
              </a:rPr>
              <a:t>moribund</a:t>
            </a:r>
            <a:r>
              <a:rPr lang="fr-BE" dirty="0">
                <a:latin typeface="SBL BibLit" panose="02000000000000000000" pitchFamily="2" charset="-79"/>
                <a:ea typeface="SBL BibLit" panose="02000000000000000000" pitchFamily="2" charset="-79"/>
                <a:cs typeface="SBL BibLit" panose="02000000000000000000" pitchFamily="2" charset="-79"/>
              </a:rPr>
              <a:t>, </a:t>
            </a:r>
            <a:r>
              <a:rPr lang="fr-BE" dirty="0" err="1">
                <a:latin typeface="SBL BibLit" panose="02000000000000000000" pitchFamily="2" charset="-79"/>
                <a:ea typeface="SBL BibLit" panose="02000000000000000000" pitchFamily="2" charset="-79"/>
                <a:cs typeface="SBL BibLit" panose="02000000000000000000" pitchFamily="2" charset="-79"/>
              </a:rPr>
              <a:t>dead</a:t>
            </a:r>
            <a:r>
              <a:rPr lang="fr-BE" dirty="0">
                <a:latin typeface="SBL BibLit" panose="02000000000000000000" pitchFamily="2" charset="-79"/>
                <a:ea typeface="SBL BibLit" panose="02000000000000000000" pitchFamily="2" charset="-79"/>
                <a:cs typeface="SBL BibLit" panose="02000000000000000000" pitchFamily="2" charset="-79"/>
              </a:rPr>
              <a:t> </a:t>
            </a:r>
            <a:r>
              <a:rPr lang="fr-BE" dirty="0" err="1">
                <a:latin typeface="SBL BibLit" panose="02000000000000000000" pitchFamily="2" charset="-79"/>
                <a:ea typeface="SBL BibLit" panose="02000000000000000000" pitchFamily="2" charset="-79"/>
                <a:cs typeface="SBL BibLit" panose="02000000000000000000" pitchFamily="2" charset="-79"/>
              </a:rPr>
              <a:t>metaphors</a:t>
            </a:r>
            <a:endParaRPr lang="fr-BE" dirty="0">
              <a:latin typeface="SBL BibLit" panose="02000000000000000000" pitchFamily="2" charset="-79"/>
              <a:ea typeface="SBL BibLit" panose="02000000000000000000" pitchFamily="2" charset="-79"/>
              <a:cs typeface="SBL BibLit" panose="02000000000000000000" pitchFamily="2" charset="-79"/>
            </a:endParaRPr>
          </a:p>
          <a:p>
            <a:pPr marL="514350" indent="-514350">
              <a:buAutoNum type="arabicPeriod"/>
            </a:pPr>
            <a:r>
              <a:rPr lang="fr-BE" dirty="0">
                <a:latin typeface="SBL BibLit" panose="02000000000000000000" pitchFamily="2" charset="-79"/>
                <a:ea typeface="SBL BibLit" panose="02000000000000000000" pitchFamily="2" charset="-79"/>
                <a:cs typeface="SBL BibLit" panose="02000000000000000000" pitchFamily="2" charset="-79"/>
              </a:rPr>
              <a:t>Conclusion</a:t>
            </a:r>
          </a:p>
          <a:p>
            <a:pPr marL="514350" indent="-514350">
              <a:buAutoNum type="arabicPeriod"/>
            </a:pPr>
            <a:endParaRPr lang="fr-BE" dirty="0"/>
          </a:p>
        </p:txBody>
      </p:sp>
    </p:spTree>
    <p:extLst>
      <p:ext uri="{BB962C8B-B14F-4D97-AF65-F5344CB8AC3E}">
        <p14:creationId xmlns:p14="http://schemas.microsoft.com/office/powerpoint/2010/main" val="1828140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p:txBody>
          <a:bodyPr/>
          <a:lstStyle/>
          <a:p>
            <a:r>
              <a:rPr lang="fr-BE" dirty="0"/>
              <a:t>Introduction</a:t>
            </a:r>
          </a:p>
        </p:txBody>
      </p:sp>
    </p:spTree>
    <p:extLst>
      <p:ext uri="{BB962C8B-B14F-4D97-AF65-F5344CB8AC3E}">
        <p14:creationId xmlns:p14="http://schemas.microsoft.com/office/powerpoint/2010/main" val="3065509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Il naso di Dio: John Baldessari prima del rogo">
            <a:extLst>
              <a:ext uri="{FF2B5EF4-FFF2-40B4-BE49-F238E27FC236}">
                <a16:creationId xmlns:a16="http://schemas.microsoft.com/office/drawing/2014/main" id="{CCF6893B-E05B-16F8-81EB-244EA9C717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0167" y="-2772"/>
            <a:ext cx="5536046" cy="6860772"/>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texte 1"/>
          <p:cNvSpPr>
            <a:spLocks noGrp="1"/>
          </p:cNvSpPr>
          <p:nvPr>
            <p:ph type="body" sz="quarter" idx="13"/>
          </p:nvPr>
        </p:nvSpPr>
        <p:spPr>
          <a:xfrm>
            <a:off x="606864" y="348116"/>
            <a:ext cx="7771325" cy="431800"/>
          </a:xfrm>
        </p:spPr>
        <p:txBody>
          <a:bodyPr/>
          <a:lstStyle/>
          <a:p>
            <a:r>
              <a:rPr lang="fr-BE" dirty="0"/>
              <a:t>Introduction</a:t>
            </a:r>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5" name="Tekstvak 4">
            <a:extLst>
              <a:ext uri="{FF2B5EF4-FFF2-40B4-BE49-F238E27FC236}">
                <a16:creationId xmlns:a16="http://schemas.microsoft.com/office/drawing/2014/main" id="{8F98BC85-B7A4-DAF7-4D5E-E138E2FB7E93}"/>
              </a:ext>
            </a:extLst>
          </p:cNvPr>
          <p:cNvSpPr txBox="1"/>
          <p:nvPr/>
        </p:nvSpPr>
        <p:spPr>
          <a:xfrm>
            <a:off x="314665" y="736598"/>
            <a:ext cx="6413928" cy="5663089"/>
          </a:xfrm>
          <a:prstGeom prst="rect">
            <a:avLst/>
          </a:prstGeom>
          <a:noFill/>
        </p:spPr>
        <p:txBody>
          <a:bodyPr wrap="square" rtlCol="0">
            <a:spAutoFit/>
          </a:bodyPr>
          <a:lstStyle/>
          <a:p>
            <a:pPr marL="285750" indent="-285750">
              <a:buFont typeface="Arial" panose="020B0604020202020204" pitchFamily="34" charset="0"/>
              <a:buChar char="•"/>
            </a:pPr>
            <a:endParaRPr lang="nl-BE" dirty="0">
              <a:latin typeface="SBL BibLit" panose="02000000000000000000" pitchFamily="2" charset="-79"/>
              <a:ea typeface="SBL BibLit" panose="02000000000000000000" pitchFamily="2" charset="-79"/>
              <a:cs typeface="SBL BibLit" panose="02000000000000000000" pitchFamily="2" charset="-79"/>
            </a:endParaRPr>
          </a:p>
          <a:p>
            <a:pPr marL="285750" indent="-285750">
              <a:buFont typeface="Arial" panose="020B0604020202020204" pitchFamily="34" charset="0"/>
              <a:buChar char="•"/>
            </a:pPr>
            <a:endParaRPr lang="nl-BE" dirty="0">
              <a:latin typeface="SBL BibLit" panose="02000000000000000000" pitchFamily="2" charset="-79"/>
              <a:ea typeface="SBL BibLit" panose="02000000000000000000" pitchFamily="2" charset="-79"/>
              <a:cs typeface="SBL BibLit" panose="02000000000000000000" pitchFamily="2" charset="-79"/>
            </a:endParaRPr>
          </a:p>
          <a:p>
            <a:pPr marL="285750" indent="-285750">
              <a:buFont typeface="Arial" panose="020B0604020202020204" pitchFamily="34" charset="0"/>
              <a:buChar char="•"/>
            </a:pPr>
            <a:r>
              <a:rPr lang="nl-BE" sz="2000" dirty="0">
                <a:latin typeface="SBL BibLit" panose="02000000000000000000" pitchFamily="2" charset="-79"/>
                <a:ea typeface="SBL BibLit" panose="02000000000000000000" pitchFamily="2" charset="-79"/>
                <a:cs typeface="SBL BibLit" panose="02000000000000000000" pitchFamily="2" charset="-79"/>
              </a:rPr>
              <a:t>Bodies &amp; Anthropomorphism</a:t>
            </a:r>
          </a:p>
          <a:p>
            <a:pPr marL="800100" lvl="1" indent="-342900">
              <a:buFont typeface="Courier New" panose="02070309020205020404" pitchFamily="49" charset="0"/>
              <a:buChar char="o"/>
            </a:pPr>
            <a:r>
              <a:rPr lang="nl-BE" sz="2000" dirty="0">
                <a:latin typeface="SBL BibLit" panose="02000000000000000000" pitchFamily="2" charset="-79"/>
                <a:ea typeface="SBL BibLit" panose="02000000000000000000" pitchFamily="2" charset="-79"/>
                <a:cs typeface="SBL BibLit" panose="02000000000000000000" pitchFamily="2" charset="-79"/>
              </a:rPr>
              <a:t>God’s nose : an anthropomorphism</a:t>
            </a:r>
          </a:p>
          <a:p>
            <a:pPr marL="1200150" lvl="2" indent="-285750">
              <a:buFont typeface="Wingdings" pitchFamily="2" charset="2"/>
              <a:buChar char="Ø"/>
            </a:pPr>
            <a:r>
              <a:rPr lang="fr-FR" dirty="0" err="1">
                <a:latin typeface="SBL BibLit" panose="02000000000000000000" pitchFamily="2" charset="-79"/>
                <a:ea typeface="SBL BibLit" panose="02000000000000000000" pitchFamily="2" charset="-79"/>
                <a:cs typeface="SBL BibLit" panose="02000000000000000000" pitchFamily="2" charset="-79"/>
              </a:rPr>
              <a:t>Anthropomorphism</a:t>
            </a:r>
            <a:r>
              <a:rPr lang="fr-FR" dirty="0">
                <a:latin typeface="SBL BibLit" panose="02000000000000000000" pitchFamily="2" charset="-79"/>
                <a:ea typeface="SBL BibLit" panose="02000000000000000000" pitchFamily="2" charset="-79"/>
                <a:cs typeface="SBL BibLit" panose="02000000000000000000" pitchFamily="2" charset="-79"/>
              </a:rPr>
              <a:t>? </a:t>
            </a:r>
            <a:r>
              <a:rPr lang="en-US" i="1" dirty="0">
                <a:solidFill>
                  <a:srgbClr val="00214E"/>
                </a:solidFill>
                <a:latin typeface="Times New Roman" panose="02020603050405020304" pitchFamily="18" charset="0"/>
                <a:cs typeface="Times New Roman" panose="02020603050405020304" pitchFamily="18" charset="0"/>
              </a:rPr>
              <a:t>The attribution of human-like  body parts to God and, by extension, the attribution of human-like emotions and activities</a:t>
            </a:r>
            <a:endParaRPr lang="nl-BE" sz="2000" dirty="0">
              <a:latin typeface="SBL BibLit" panose="02000000000000000000" pitchFamily="2" charset="-79"/>
              <a:ea typeface="SBL BibLit" panose="02000000000000000000" pitchFamily="2" charset="-79"/>
              <a:cs typeface="SBL BibLit" panose="02000000000000000000" pitchFamily="2" charset="-79"/>
            </a:endParaRPr>
          </a:p>
          <a:p>
            <a:pPr marL="800100" lvl="1" indent="-342900">
              <a:buFont typeface="Courier New" panose="02070309020205020404" pitchFamily="49" charset="0"/>
              <a:buChar char="o"/>
            </a:pPr>
            <a:r>
              <a:rPr lang="nl-BE" sz="2000" dirty="0">
                <a:latin typeface="SBL BibLit" panose="02000000000000000000" pitchFamily="2" charset="-79"/>
                <a:ea typeface="SBL BibLit" panose="02000000000000000000" pitchFamily="2" charset="-79"/>
                <a:cs typeface="SBL BibLit" panose="02000000000000000000" pitchFamily="2" charset="-79"/>
              </a:rPr>
              <a:t>Question of “anti-anthropomorphism” in LXX</a:t>
            </a:r>
            <a:endParaRPr lang="en-US" sz="2000" i="1" dirty="0">
              <a:solidFill>
                <a:srgbClr val="00214E"/>
              </a:solidFill>
              <a:latin typeface="Times New Roman" panose="02020603050405020304" pitchFamily="18" charset="0"/>
              <a:cs typeface="Times New Roman" panose="02020603050405020304" pitchFamily="18" charset="0"/>
            </a:endParaRPr>
          </a:p>
          <a:p>
            <a:pPr marL="1200150" lvl="2" indent="-285750">
              <a:buFont typeface="Wingdings" pitchFamily="2" charset="2"/>
              <a:buChar char="Ø"/>
            </a:pPr>
            <a:r>
              <a:rPr lang="nl-BE" dirty="0">
                <a:latin typeface="SBL BibLit" panose="02000000000000000000" pitchFamily="2" charset="-79"/>
                <a:ea typeface="SBL BibLit" panose="02000000000000000000" pitchFamily="2" charset="-79"/>
                <a:cs typeface="SBL BibLit" panose="02000000000000000000" pitchFamily="2" charset="-79"/>
              </a:rPr>
              <a:t>Fritsch: LXX avoids at times anthropomorphisms</a:t>
            </a:r>
          </a:p>
          <a:p>
            <a:pPr lvl="2"/>
            <a:r>
              <a:rPr lang="nl-BE" dirty="0">
                <a:latin typeface="SBL BibLit" panose="02000000000000000000" pitchFamily="2" charset="-79"/>
                <a:ea typeface="SBL BibLit" panose="02000000000000000000" pitchFamily="2" charset="-79"/>
                <a:cs typeface="SBL BibLit" panose="02000000000000000000" pitchFamily="2" charset="-79"/>
              </a:rPr>
              <a:t>= anti-anthropomophic tendency</a:t>
            </a:r>
          </a:p>
          <a:p>
            <a:pPr marL="285750" indent="-285750">
              <a:buFont typeface="Arial" panose="020B0604020202020204" pitchFamily="34" charset="0"/>
              <a:buChar char="•"/>
            </a:pPr>
            <a:r>
              <a:rPr lang="he-IL" sz="2000" dirty="0">
                <a:latin typeface="SBL BibLit" panose="02000000000000000000" pitchFamily="2" charset="-79"/>
                <a:ea typeface="SBL BibLit" panose="02000000000000000000" pitchFamily="2" charset="-79"/>
                <a:cs typeface="SBL BibLit" panose="02000000000000000000" pitchFamily="2" charset="-79"/>
              </a:rPr>
              <a:t>אף</a:t>
            </a:r>
            <a:r>
              <a:rPr lang="fr-FR" sz="2000" dirty="0">
                <a:latin typeface="SBL BibLit" panose="02000000000000000000" pitchFamily="2" charset="-79"/>
                <a:ea typeface="SBL BibLit" panose="02000000000000000000" pitchFamily="2" charset="-79"/>
                <a:cs typeface="SBL BibLit" panose="02000000000000000000" pitchFamily="2" charset="-79"/>
              </a:rPr>
              <a:t> : body part or </a:t>
            </a:r>
            <a:r>
              <a:rPr lang="fr-FR" sz="2000" dirty="0" err="1">
                <a:latin typeface="SBL BibLit" panose="02000000000000000000" pitchFamily="2" charset="-79"/>
                <a:ea typeface="SBL BibLit" panose="02000000000000000000" pitchFamily="2" charset="-79"/>
                <a:cs typeface="SBL BibLit" panose="02000000000000000000" pitchFamily="2" charset="-79"/>
              </a:rPr>
              <a:t>emotion</a:t>
            </a:r>
            <a:r>
              <a:rPr lang="fr-FR" sz="2000" dirty="0">
                <a:latin typeface="SBL BibLit" panose="02000000000000000000" pitchFamily="2" charset="-79"/>
                <a:ea typeface="SBL BibLit" panose="02000000000000000000" pitchFamily="2" charset="-79"/>
                <a:cs typeface="SBL BibLit" panose="02000000000000000000" pitchFamily="2" charset="-79"/>
              </a:rPr>
              <a:t>? </a:t>
            </a:r>
            <a:endParaRPr lang="nl-BE" sz="2000" dirty="0">
              <a:latin typeface="SBL BibLit" panose="02000000000000000000" pitchFamily="2" charset="-79"/>
              <a:ea typeface="SBL BibLit" panose="02000000000000000000" pitchFamily="2" charset="-79"/>
              <a:cs typeface="SBL BibLit" panose="02000000000000000000" pitchFamily="2" charset="-79"/>
            </a:endParaRPr>
          </a:p>
          <a:p>
            <a:pPr marL="742950" lvl="1" indent="-285750">
              <a:buFont typeface="Courier New" panose="02070309020205020404" pitchFamily="49" charset="0"/>
              <a:buChar char="o"/>
            </a:pPr>
            <a:r>
              <a:rPr lang="fr-FR" sz="2000" dirty="0">
                <a:latin typeface="SBL BibLit" panose="02000000000000000000" pitchFamily="2" charset="-79"/>
                <a:ea typeface="SBL BibLit" panose="02000000000000000000" pitchFamily="2" charset="-79"/>
                <a:cs typeface="SBL BibLit" panose="02000000000000000000" pitchFamily="2" charset="-79"/>
              </a:rPr>
              <a:t>Double </a:t>
            </a:r>
            <a:r>
              <a:rPr lang="fr-FR" sz="2000" dirty="0" err="1">
                <a:latin typeface="SBL BibLit" panose="02000000000000000000" pitchFamily="2" charset="-79"/>
                <a:ea typeface="SBL BibLit" panose="02000000000000000000" pitchFamily="2" charset="-79"/>
                <a:cs typeface="SBL BibLit" panose="02000000000000000000" pitchFamily="2" charset="-79"/>
              </a:rPr>
              <a:t>meaning</a:t>
            </a:r>
            <a:r>
              <a:rPr lang="fr-FR" sz="2000" dirty="0">
                <a:latin typeface="SBL BibLit" panose="02000000000000000000" pitchFamily="2" charset="-79"/>
                <a:ea typeface="SBL BibLit" panose="02000000000000000000" pitchFamily="2" charset="-79"/>
                <a:cs typeface="SBL BibLit" panose="02000000000000000000" pitchFamily="2" charset="-79"/>
              </a:rPr>
              <a:t> of </a:t>
            </a:r>
            <a:r>
              <a:rPr lang="he-IL" sz="2000" dirty="0">
                <a:latin typeface="SBL BibLit" panose="02000000000000000000" pitchFamily="2" charset="-79"/>
                <a:ea typeface="SBL BibLit" panose="02000000000000000000" pitchFamily="2" charset="-79"/>
                <a:cs typeface="SBL BibLit" panose="02000000000000000000" pitchFamily="2" charset="-79"/>
              </a:rPr>
              <a:t>אף</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physical</a:t>
            </a:r>
            <a:r>
              <a:rPr lang="fr-FR" sz="2000" dirty="0">
                <a:latin typeface="SBL BibLit" panose="02000000000000000000" pitchFamily="2" charset="-79"/>
                <a:ea typeface="SBL BibLit" panose="02000000000000000000" pitchFamily="2" charset="-79"/>
                <a:cs typeface="SBL BibLit" panose="02000000000000000000" pitchFamily="2" charset="-79"/>
              </a:rPr>
              <a:t> / </a:t>
            </a:r>
            <a:r>
              <a:rPr lang="fr-FR" sz="2000" dirty="0" err="1">
                <a:latin typeface="SBL BibLit" panose="02000000000000000000" pitchFamily="2" charset="-79"/>
                <a:ea typeface="SBL BibLit" panose="02000000000000000000" pitchFamily="2" charset="-79"/>
                <a:cs typeface="SBL BibLit" panose="02000000000000000000" pitchFamily="2" charset="-79"/>
              </a:rPr>
              <a:t>emotional</a:t>
            </a: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1257300" lvl="2" indent="-342900">
              <a:buFont typeface="Wingdings" pitchFamily="2" charset="2"/>
              <a:buChar char="Ø"/>
            </a:pPr>
            <a:r>
              <a:rPr lang="fr-FR" sz="2000" dirty="0">
                <a:latin typeface="SBL BibLit" panose="02000000000000000000" pitchFamily="2" charset="-79"/>
                <a:ea typeface="SBL BibLit" panose="02000000000000000000" pitchFamily="2" charset="-79"/>
                <a:cs typeface="SBL BibLit" panose="02000000000000000000" pitchFamily="2" charset="-79"/>
              </a:rPr>
              <a:t>Plural: </a:t>
            </a:r>
            <a:r>
              <a:rPr lang="fr-FR" sz="2000" dirty="0" err="1">
                <a:latin typeface="SBL BibLit" panose="02000000000000000000" pitchFamily="2" charset="-79"/>
                <a:ea typeface="SBL BibLit" panose="02000000000000000000" pitchFamily="2" charset="-79"/>
                <a:cs typeface="SBL BibLit" panose="02000000000000000000" pitchFamily="2" charset="-79"/>
              </a:rPr>
              <a:t>probably</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physical</a:t>
            </a:r>
            <a:r>
              <a:rPr lang="fr-FR" sz="2000" dirty="0">
                <a:latin typeface="SBL BibLit" panose="02000000000000000000" pitchFamily="2" charset="-79"/>
                <a:ea typeface="SBL BibLit" panose="02000000000000000000" pitchFamily="2" charset="-79"/>
                <a:cs typeface="SBL BibLit" panose="02000000000000000000" pitchFamily="2" charset="-79"/>
              </a:rPr>
              <a:t>!</a:t>
            </a:r>
            <a:endParaRPr lang="he-IL" sz="2000" dirty="0">
              <a:latin typeface="SBL BibLit" panose="02000000000000000000" pitchFamily="2" charset="-79"/>
              <a:ea typeface="SBL BibLit" panose="02000000000000000000" pitchFamily="2" charset="-79"/>
              <a:cs typeface="SBL BibLit" panose="02000000000000000000" pitchFamily="2" charset="-79"/>
            </a:endParaRPr>
          </a:p>
          <a:p>
            <a:pPr marL="742950" lvl="1" indent="-285750">
              <a:buFont typeface="Courier New" panose="02070309020205020404" pitchFamily="49" charset="0"/>
              <a:buChar char="o"/>
            </a:pPr>
            <a:r>
              <a:rPr lang="nl-BE" sz="2000" dirty="0">
                <a:latin typeface="SBL BibLit" panose="02000000000000000000" pitchFamily="2" charset="-79"/>
                <a:ea typeface="SBL BibLit" panose="02000000000000000000" pitchFamily="2" charset="-79"/>
                <a:cs typeface="SBL BibLit" panose="02000000000000000000" pitchFamily="2" charset="-79"/>
              </a:rPr>
              <a:t>Use of </a:t>
            </a:r>
            <a:r>
              <a:rPr lang="he-IL" sz="2000" dirty="0">
                <a:latin typeface="SBL BibLit" panose="02000000000000000000" pitchFamily="2" charset="-79"/>
                <a:ea typeface="SBL BibLit" panose="02000000000000000000" pitchFamily="2" charset="-79"/>
                <a:cs typeface="SBL BibLit" panose="02000000000000000000" pitchFamily="2" charset="-79"/>
              </a:rPr>
              <a:t>אף</a:t>
            </a:r>
            <a:r>
              <a:rPr lang="fr-FR" sz="2000" dirty="0">
                <a:latin typeface="SBL BibLit" panose="02000000000000000000" pitchFamily="2" charset="-79"/>
                <a:ea typeface="SBL BibLit" panose="02000000000000000000" pitchFamily="2" charset="-79"/>
                <a:cs typeface="SBL BibLit" panose="02000000000000000000" pitchFamily="2" charset="-79"/>
              </a:rPr>
              <a:t> in </a:t>
            </a:r>
            <a:r>
              <a:rPr lang="fr-FR" sz="2000" dirty="0" err="1">
                <a:latin typeface="SBL BibLit" panose="02000000000000000000" pitchFamily="2" charset="-79"/>
                <a:ea typeface="SBL BibLit" panose="02000000000000000000" pitchFamily="2" charset="-79"/>
                <a:cs typeface="SBL BibLit" panose="02000000000000000000" pitchFamily="2" charset="-79"/>
              </a:rPr>
              <a:t>metaphor</a:t>
            </a:r>
            <a:r>
              <a:rPr lang="fr-FR" sz="2000" dirty="0">
                <a:latin typeface="SBL BibLit" panose="02000000000000000000" pitchFamily="2" charset="-79"/>
                <a:ea typeface="SBL BibLit" panose="02000000000000000000" pitchFamily="2" charset="-79"/>
                <a:cs typeface="SBL BibLit" panose="02000000000000000000" pitchFamily="2" charset="-79"/>
              </a:rPr>
              <a:t> and as </a:t>
            </a:r>
            <a:r>
              <a:rPr lang="fr-FR" sz="2000" dirty="0" err="1">
                <a:latin typeface="SBL BibLit" panose="02000000000000000000" pitchFamily="2" charset="-79"/>
                <a:ea typeface="SBL BibLit" panose="02000000000000000000" pitchFamily="2" charset="-79"/>
                <a:cs typeface="SBL BibLit" panose="02000000000000000000" pitchFamily="2" charset="-79"/>
              </a:rPr>
              <a:t>metonymy</a:t>
            </a: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marL="800100" lvl="1" indent="-342900">
              <a:buFont typeface="Courier New" panose="02070309020205020404" pitchFamily="49" charset="0"/>
              <a:buChar char="o"/>
            </a:pPr>
            <a:r>
              <a:rPr lang="fr-FR" sz="2000" dirty="0" err="1">
                <a:effectLst/>
                <a:latin typeface="SBL BibLit" panose="02000000000000000000" pitchFamily="2" charset="-79"/>
                <a:ea typeface="SBL BibLit" panose="02000000000000000000" pitchFamily="2" charset="-79"/>
                <a:cs typeface="SBL BibLit" panose="02000000000000000000" pitchFamily="2" charset="-79"/>
              </a:rPr>
              <a:t>God’s</a:t>
            </a:r>
            <a:r>
              <a:rPr lang="fr-FR" sz="2000" dirty="0">
                <a:effectLst/>
                <a:latin typeface="SBL BibLit" panose="02000000000000000000" pitchFamily="2" charset="-79"/>
                <a:ea typeface="SBL BibLit" panose="02000000000000000000" pitchFamily="2" charset="-79"/>
                <a:cs typeface="SBL BibLit" panose="02000000000000000000" pitchFamily="2" charset="-79"/>
              </a:rPr>
              <a:t> </a:t>
            </a:r>
            <a:r>
              <a:rPr lang="he-IL" sz="2000" dirty="0">
                <a:latin typeface="SBL BibLit" panose="02000000000000000000" pitchFamily="2" charset="-79"/>
                <a:ea typeface="SBL BibLit" panose="02000000000000000000" pitchFamily="2" charset="-79"/>
                <a:cs typeface="SBL BibLit" panose="02000000000000000000" pitchFamily="2" charset="-79"/>
              </a:rPr>
              <a:t>אף</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God’s</a:t>
            </a:r>
            <a:r>
              <a:rPr lang="fr-FR" sz="2000" dirty="0">
                <a:latin typeface="SBL BibLit" panose="02000000000000000000" pitchFamily="2" charset="-79"/>
                <a:ea typeface="SBL BibLit" panose="02000000000000000000" pitchFamily="2" charset="-79"/>
                <a:cs typeface="SBL BibLit" panose="02000000000000000000" pitchFamily="2" charset="-79"/>
              </a:rPr>
              <a:t> « </a:t>
            </a:r>
            <a:r>
              <a:rPr lang="fr-FR" sz="2000" dirty="0" err="1">
                <a:latin typeface="SBL BibLit" panose="02000000000000000000" pitchFamily="2" charset="-79"/>
                <a:ea typeface="SBL BibLit" panose="02000000000000000000" pitchFamily="2" charset="-79"/>
                <a:cs typeface="SBL BibLit" panose="02000000000000000000" pitchFamily="2" charset="-79"/>
              </a:rPr>
              <a:t>nose</a:t>
            </a:r>
            <a:r>
              <a:rPr lang="fr-FR" sz="2000" dirty="0">
                <a:latin typeface="SBL BibLit" panose="02000000000000000000" pitchFamily="2" charset="-79"/>
                <a:ea typeface="SBL BibLit" panose="02000000000000000000" pitchFamily="2" charset="-79"/>
                <a:cs typeface="SBL BibLit" panose="02000000000000000000" pitchFamily="2" charset="-79"/>
              </a:rPr>
              <a:t> » or </a:t>
            </a:r>
            <a:r>
              <a:rPr lang="fr-FR" sz="2000" dirty="0" err="1">
                <a:latin typeface="SBL BibLit" panose="02000000000000000000" pitchFamily="2" charset="-79"/>
                <a:ea typeface="SBL BibLit" panose="02000000000000000000" pitchFamily="2" charset="-79"/>
                <a:cs typeface="SBL BibLit" panose="02000000000000000000" pitchFamily="2" charset="-79"/>
              </a:rPr>
              <a:t>God’s</a:t>
            </a:r>
            <a:r>
              <a:rPr lang="fr-FR" sz="2000" dirty="0">
                <a:latin typeface="SBL BibLit" panose="02000000000000000000" pitchFamily="2" charset="-79"/>
                <a:ea typeface="SBL BibLit" panose="02000000000000000000" pitchFamily="2" charset="-79"/>
                <a:cs typeface="SBL BibLit" panose="02000000000000000000" pitchFamily="2" charset="-79"/>
              </a:rPr>
              <a:t> « </a:t>
            </a:r>
            <a:r>
              <a:rPr lang="fr-FR" sz="2000" dirty="0" err="1">
                <a:latin typeface="SBL BibLit" panose="02000000000000000000" pitchFamily="2" charset="-79"/>
                <a:ea typeface="SBL BibLit" panose="02000000000000000000" pitchFamily="2" charset="-79"/>
                <a:cs typeface="SBL BibLit" panose="02000000000000000000" pitchFamily="2" charset="-79"/>
              </a:rPr>
              <a:t>anger</a:t>
            </a:r>
            <a:r>
              <a:rPr lang="fr-FR" sz="2000" dirty="0">
                <a:latin typeface="SBL BibLit" panose="02000000000000000000" pitchFamily="2" charset="-79"/>
                <a:ea typeface="SBL BibLit" panose="02000000000000000000" pitchFamily="2" charset="-79"/>
                <a:cs typeface="SBL BibLit" panose="02000000000000000000" pitchFamily="2" charset="-79"/>
              </a:rPr>
              <a:t> »?</a:t>
            </a:r>
          </a:p>
          <a:p>
            <a:pPr marL="1200150" lvl="2" indent="-285750">
              <a:buFont typeface="Wingdings" pitchFamily="2" charset="2"/>
              <a:buChar char="ü"/>
            </a:pPr>
            <a:r>
              <a:rPr lang="fr-FR" sz="2000" dirty="0">
                <a:latin typeface="SBL BibLit" panose="02000000000000000000" pitchFamily="2" charset="-79"/>
                <a:ea typeface="SBL BibLit" panose="02000000000000000000" pitchFamily="2" charset="-79"/>
                <a:cs typeface="SBL BibLit" panose="02000000000000000000" pitchFamily="2" charset="-79"/>
              </a:rPr>
              <a:t>In LXX: </a:t>
            </a:r>
            <a:r>
              <a:rPr lang="fr-FR" sz="2000" dirty="0" err="1">
                <a:latin typeface="SBL BibLit" panose="02000000000000000000" pitchFamily="2" charset="-79"/>
                <a:ea typeface="SBL BibLit" panose="02000000000000000000" pitchFamily="2" charset="-79"/>
                <a:cs typeface="SBL BibLit" panose="02000000000000000000" pitchFamily="2" charset="-79"/>
              </a:rPr>
              <a:t>rendered</a:t>
            </a:r>
            <a:r>
              <a:rPr lang="fr-FR" sz="2000" dirty="0">
                <a:latin typeface="SBL BibLit" panose="02000000000000000000" pitchFamily="2" charset="-79"/>
                <a:ea typeface="SBL BibLit" panose="02000000000000000000" pitchFamily="2" charset="-79"/>
                <a:cs typeface="SBL BibLit" panose="02000000000000000000" pitchFamily="2" charset="-79"/>
              </a:rPr>
              <a:t> by </a:t>
            </a:r>
            <a:r>
              <a:rPr lang="fr-FR" sz="2000" dirty="0" err="1">
                <a:latin typeface="SBL BibLit" panose="02000000000000000000" pitchFamily="2" charset="-79"/>
                <a:ea typeface="SBL BibLit" panose="02000000000000000000" pitchFamily="2" charset="-79"/>
                <a:cs typeface="SBL BibLit" panose="02000000000000000000" pitchFamily="2" charset="-79"/>
              </a:rPr>
              <a:t>form</a:t>
            </a:r>
            <a:r>
              <a:rPr lang="fr-FR" sz="2000" dirty="0">
                <a:latin typeface="SBL BibLit" panose="02000000000000000000" pitchFamily="2" charset="-79"/>
                <a:ea typeface="SBL BibLit" panose="02000000000000000000" pitchFamily="2" charset="-79"/>
                <a:cs typeface="SBL BibLit" panose="02000000000000000000" pitchFamily="2" charset="-79"/>
              </a:rPr>
              <a:t> of </a:t>
            </a:r>
            <a:r>
              <a:rPr lang="el-GR" sz="2000" dirty="0" err="1">
                <a:latin typeface="SBL BibLit" panose="02000000000000000000" pitchFamily="2" charset="-79"/>
                <a:ea typeface="SBL BibLit" panose="02000000000000000000" pitchFamily="2" charset="-79"/>
                <a:cs typeface="SBL BibLit" panose="02000000000000000000" pitchFamily="2" charset="-79"/>
              </a:rPr>
              <a:t>ὀργη</a:t>
            </a:r>
            <a:r>
              <a:rPr lang="el-G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a:latin typeface="SBL BibLit" panose="02000000000000000000" pitchFamily="2" charset="-79"/>
                <a:ea typeface="SBL BibLit" panose="02000000000000000000" pitchFamily="2" charset="-79"/>
                <a:cs typeface="SBL BibLit" panose="02000000000000000000" pitchFamily="2" charset="-79"/>
              </a:rPr>
              <a:t>or </a:t>
            </a:r>
            <a:r>
              <a:rPr lang="el-GR" sz="2000" dirty="0" err="1">
                <a:latin typeface="SBL BibLit" panose="02000000000000000000" pitchFamily="2" charset="-79"/>
                <a:ea typeface="SBL BibLit" panose="02000000000000000000" pitchFamily="2" charset="-79"/>
                <a:cs typeface="SBL BibLit" panose="02000000000000000000" pitchFamily="2" charset="-79"/>
              </a:rPr>
              <a:t>θυμός</a:t>
            </a:r>
            <a:r>
              <a:rPr lang="el-G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a:latin typeface="SBL BibLit" panose="02000000000000000000" pitchFamily="2" charset="-79"/>
                <a:ea typeface="SBL BibLit" panose="02000000000000000000" pitchFamily="2" charset="-79"/>
                <a:cs typeface="SBL BibLit" panose="02000000000000000000" pitchFamily="2" charset="-79"/>
              </a:rPr>
              <a:t>: </a:t>
            </a:r>
            <a:r>
              <a:rPr lang="fr-FR" sz="2000" dirty="0" err="1">
                <a:latin typeface="SBL BibLit" panose="02000000000000000000" pitchFamily="2" charset="-79"/>
                <a:ea typeface="SBL BibLit" panose="02000000000000000000" pitchFamily="2" charset="-79"/>
                <a:cs typeface="SBL BibLit" panose="02000000000000000000" pitchFamily="2" charset="-79"/>
              </a:rPr>
              <a:t>anger</a:t>
            </a:r>
            <a:endParaRPr lang="fr-FR" sz="2000" dirty="0">
              <a:latin typeface="SBL BibLit" panose="02000000000000000000" pitchFamily="2" charset="-79"/>
              <a:ea typeface="SBL BibLit" panose="02000000000000000000" pitchFamily="2" charset="-79"/>
              <a:cs typeface="SBL BibLit" panose="02000000000000000000" pitchFamily="2" charset="-79"/>
            </a:endParaRPr>
          </a:p>
          <a:p>
            <a:pPr lvl="1"/>
            <a:endParaRPr lang="nl-BE" dirty="0">
              <a:latin typeface="SBL BibLit" panose="02000000000000000000" pitchFamily="2" charset="-79"/>
              <a:ea typeface="SBL BibLit" panose="02000000000000000000" pitchFamily="2" charset="-79"/>
              <a:cs typeface="SBL BibLit" panose="02000000000000000000" pitchFamily="2" charset="-79"/>
            </a:endParaRPr>
          </a:p>
          <a:p>
            <a:pPr lvl="1"/>
            <a:endParaRPr lang="nl-BE" dirty="0">
              <a:effectLst/>
              <a:latin typeface="SBL BibLit" panose="02000000000000000000" pitchFamily="2" charset="-79"/>
              <a:ea typeface="SBL BibLit" panose="02000000000000000000" pitchFamily="2" charset="-79"/>
              <a:cs typeface="SBL BibLit" panose="02000000000000000000" pitchFamily="2" charset="-79"/>
            </a:endParaRPr>
          </a:p>
        </p:txBody>
      </p:sp>
      <p:sp>
        <p:nvSpPr>
          <p:cNvPr id="6" name="Tekstvak 5">
            <a:extLst>
              <a:ext uri="{FF2B5EF4-FFF2-40B4-BE49-F238E27FC236}">
                <a16:creationId xmlns:a16="http://schemas.microsoft.com/office/drawing/2014/main" id="{DAC5DE61-0F0B-ED9F-8B48-0A0A96D06BC1}"/>
              </a:ext>
            </a:extLst>
          </p:cNvPr>
          <p:cNvSpPr txBox="1"/>
          <p:nvPr/>
        </p:nvSpPr>
        <p:spPr>
          <a:xfrm>
            <a:off x="6690167" y="6586039"/>
            <a:ext cx="5501833" cy="307777"/>
          </a:xfrm>
          <a:prstGeom prst="rect">
            <a:avLst/>
          </a:prstGeom>
          <a:solidFill>
            <a:schemeClr val="bg1"/>
          </a:solidFill>
        </p:spPr>
        <p:txBody>
          <a:bodyPr wrap="square" rtlCol="0">
            <a:spAutoFit/>
          </a:bodyPr>
          <a:lstStyle/>
          <a:p>
            <a:pPr algn="ctr"/>
            <a:endParaRPr lang="nl-BE"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946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3CA2414-6C0C-D2C1-1072-27AB3946A493}"/>
              </a:ext>
            </a:extLst>
          </p:cNvPr>
          <p:cNvSpPr>
            <a:spLocks noGrp="1"/>
          </p:cNvSpPr>
          <p:nvPr>
            <p:ph type="body" sz="quarter" idx="13"/>
          </p:nvPr>
        </p:nvSpPr>
        <p:spPr/>
        <p:txBody>
          <a:bodyPr/>
          <a:lstStyle/>
          <a:p>
            <a:r>
              <a:rPr lang="nl-BE" dirty="0"/>
              <a:t>Introduction</a:t>
            </a:r>
          </a:p>
        </p:txBody>
      </p:sp>
      <p:sp>
        <p:nvSpPr>
          <p:cNvPr id="3" name="Tijdelijke aanduiding voor tekst 2">
            <a:extLst>
              <a:ext uri="{FF2B5EF4-FFF2-40B4-BE49-F238E27FC236}">
                <a16:creationId xmlns:a16="http://schemas.microsoft.com/office/drawing/2014/main" id="{593B0868-67B5-CD59-96EB-85D03CD3443E}"/>
              </a:ext>
            </a:extLst>
          </p:cNvPr>
          <p:cNvSpPr>
            <a:spLocks noGrp="1"/>
          </p:cNvSpPr>
          <p:nvPr>
            <p:ph type="body" sz="quarter" idx="10"/>
          </p:nvPr>
        </p:nvSpPr>
        <p:spPr/>
        <p:txBody>
          <a:bodyPr/>
          <a:lstStyle/>
          <a:p>
            <a:endParaRPr lang="nl-BE"/>
          </a:p>
        </p:txBody>
      </p:sp>
      <p:sp>
        <p:nvSpPr>
          <p:cNvPr id="4" name="Tijdelijke aanduiding voor tekst 3">
            <a:extLst>
              <a:ext uri="{FF2B5EF4-FFF2-40B4-BE49-F238E27FC236}">
                <a16:creationId xmlns:a16="http://schemas.microsoft.com/office/drawing/2014/main" id="{9E4B59FD-9481-8018-E1C2-BF135615C59B}"/>
              </a:ext>
            </a:extLst>
          </p:cNvPr>
          <p:cNvSpPr>
            <a:spLocks noGrp="1"/>
          </p:cNvSpPr>
          <p:nvPr>
            <p:ph type="body" sz="quarter" idx="11"/>
          </p:nvPr>
        </p:nvSpPr>
        <p:spPr/>
        <p:txBody>
          <a:bodyPr/>
          <a:lstStyle/>
          <a:p>
            <a:endParaRPr lang="nl-BE"/>
          </a:p>
        </p:txBody>
      </p:sp>
      <p:sp>
        <p:nvSpPr>
          <p:cNvPr id="5" name="Tekstvak 4">
            <a:extLst>
              <a:ext uri="{FF2B5EF4-FFF2-40B4-BE49-F238E27FC236}">
                <a16:creationId xmlns:a16="http://schemas.microsoft.com/office/drawing/2014/main" id="{9D49FD7D-4C11-5DB1-0115-0FBA2EE7DDDB}"/>
              </a:ext>
            </a:extLst>
          </p:cNvPr>
          <p:cNvSpPr txBox="1"/>
          <p:nvPr/>
        </p:nvSpPr>
        <p:spPr>
          <a:xfrm>
            <a:off x="606865" y="779916"/>
            <a:ext cx="11334123" cy="4062651"/>
          </a:xfrm>
          <a:prstGeom prst="rect">
            <a:avLst/>
          </a:prstGeom>
          <a:noFill/>
        </p:spPr>
        <p:txBody>
          <a:bodyPr wrap="square" rtlCol="0">
            <a:spAutoFit/>
          </a:bodyPr>
          <a:lstStyle/>
          <a:p>
            <a:pPr marL="285750" indent="-285750">
              <a:buFont typeface="Arial" panose="020B0604020202020204" pitchFamily="34" charset="0"/>
              <a:buChar char="•"/>
            </a:pPr>
            <a:endParaRPr lang="nl-BE" dirty="0">
              <a:latin typeface="SBL BibLit" panose="02000000000000000000" pitchFamily="2" charset="-79"/>
              <a:ea typeface="SBL BibLit" panose="02000000000000000000" pitchFamily="2" charset="-79"/>
              <a:cs typeface="SBL BibLit" panose="02000000000000000000" pitchFamily="2" charset="-79"/>
            </a:endParaRPr>
          </a:p>
          <a:p>
            <a:pPr marL="285750" indent="-285750">
              <a:buFont typeface="Arial" panose="020B0604020202020204" pitchFamily="34" charset="0"/>
              <a:buChar char="•"/>
            </a:pPr>
            <a:endParaRPr lang="nl-BE" sz="2400" dirty="0">
              <a:latin typeface="SBL BibLit" panose="02000000000000000000" pitchFamily="2" charset="-79"/>
              <a:ea typeface="SBL BibLit" panose="02000000000000000000" pitchFamily="2" charset="-79"/>
              <a:cs typeface="SBL BibLit" panose="02000000000000000000" pitchFamily="2" charset="-79"/>
            </a:endParaRPr>
          </a:p>
          <a:p>
            <a:pPr marL="285750" indent="-285750">
              <a:buFont typeface="Arial" panose="020B0604020202020204" pitchFamily="34" charset="0"/>
              <a:buChar char="•"/>
            </a:pPr>
            <a:r>
              <a:rPr lang="fr-FR" sz="2400" dirty="0">
                <a:latin typeface="SBL BibLit" panose="02000000000000000000" pitchFamily="2" charset="-79"/>
                <a:ea typeface="SBL BibLit" panose="02000000000000000000" pitchFamily="2" charset="-79"/>
                <a:cs typeface="SBL BibLit" panose="02000000000000000000" pitchFamily="2" charset="-79"/>
              </a:rPr>
              <a:t>Goal: how </a:t>
            </a:r>
            <a:r>
              <a:rPr lang="fr-FR" sz="2400" dirty="0" err="1">
                <a:latin typeface="SBL BibLit" panose="02000000000000000000" pitchFamily="2" charset="-79"/>
                <a:ea typeface="SBL BibLit" panose="02000000000000000000" pitchFamily="2" charset="-79"/>
                <a:cs typeface="SBL BibLit" panose="02000000000000000000" pitchFamily="2" charset="-79"/>
              </a:rPr>
              <a:t>is</a:t>
            </a:r>
            <a:r>
              <a:rPr lang="fr-FR" sz="2400" dirty="0">
                <a:latin typeface="SBL BibLit" panose="02000000000000000000" pitchFamily="2" charset="-79"/>
                <a:ea typeface="SBL BibLit" panose="02000000000000000000" pitchFamily="2" charset="-79"/>
                <a:cs typeface="SBL BibLit" panose="02000000000000000000" pitchFamily="2" charset="-79"/>
              </a:rPr>
              <a:t> </a:t>
            </a:r>
            <a:r>
              <a:rPr lang="fr-FR" sz="2400" dirty="0" err="1">
                <a:latin typeface="SBL BibLit" panose="02000000000000000000" pitchFamily="2" charset="-79"/>
                <a:ea typeface="SBL BibLit" panose="02000000000000000000" pitchFamily="2" charset="-79"/>
                <a:cs typeface="SBL BibLit" panose="02000000000000000000" pitchFamily="2" charset="-79"/>
              </a:rPr>
              <a:t>God’s</a:t>
            </a:r>
            <a:r>
              <a:rPr lang="fr-FR" sz="2400" dirty="0">
                <a:latin typeface="SBL BibLit" panose="02000000000000000000" pitchFamily="2" charset="-79"/>
                <a:ea typeface="SBL BibLit" panose="02000000000000000000" pitchFamily="2" charset="-79"/>
                <a:cs typeface="SBL BibLit" panose="02000000000000000000" pitchFamily="2" charset="-79"/>
              </a:rPr>
              <a:t> </a:t>
            </a:r>
            <a:r>
              <a:rPr lang="he-IL" sz="2400" dirty="0">
                <a:latin typeface="SBL BibLit" panose="02000000000000000000" pitchFamily="2" charset="-79"/>
                <a:ea typeface="SBL BibLit" panose="02000000000000000000" pitchFamily="2" charset="-79"/>
                <a:cs typeface="SBL BibLit" panose="02000000000000000000" pitchFamily="2" charset="-79"/>
              </a:rPr>
              <a:t>אף</a:t>
            </a:r>
            <a:r>
              <a:rPr lang="fr-FR" sz="2400" dirty="0">
                <a:latin typeface="SBL BibLit" panose="02000000000000000000" pitchFamily="2" charset="-79"/>
                <a:ea typeface="SBL BibLit" panose="02000000000000000000" pitchFamily="2" charset="-79"/>
                <a:cs typeface="SBL BibLit" panose="02000000000000000000" pitchFamily="2" charset="-79"/>
              </a:rPr>
              <a:t> </a:t>
            </a:r>
            <a:r>
              <a:rPr lang="fr-FR" sz="2400" dirty="0" err="1">
                <a:latin typeface="SBL BibLit" panose="02000000000000000000" pitchFamily="2" charset="-79"/>
                <a:ea typeface="SBL BibLit" panose="02000000000000000000" pitchFamily="2" charset="-79"/>
                <a:cs typeface="SBL BibLit" panose="02000000000000000000" pitchFamily="2" charset="-79"/>
              </a:rPr>
              <a:t>translated</a:t>
            </a:r>
            <a:r>
              <a:rPr lang="fr-FR" sz="2400" dirty="0">
                <a:latin typeface="SBL BibLit" panose="02000000000000000000" pitchFamily="2" charset="-79"/>
                <a:ea typeface="SBL BibLit" panose="02000000000000000000" pitchFamily="2" charset="-79"/>
                <a:cs typeface="SBL BibLit" panose="02000000000000000000" pitchFamily="2" charset="-79"/>
              </a:rPr>
              <a:t> in LXX-</a:t>
            </a:r>
            <a:r>
              <a:rPr lang="fr-FR" sz="2400" dirty="0" err="1">
                <a:latin typeface="SBL BibLit" panose="02000000000000000000" pitchFamily="2" charset="-79"/>
                <a:ea typeface="SBL BibLit" panose="02000000000000000000" pitchFamily="2" charset="-79"/>
                <a:cs typeface="SBL BibLit" panose="02000000000000000000" pitchFamily="2" charset="-79"/>
              </a:rPr>
              <a:t>Pentateuch</a:t>
            </a:r>
            <a:r>
              <a:rPr lang="fr-FR" sz="2400" dirty="0">
                <a:latin typeface="SBL BibLit" panose="02000000000000000000" pitchFamily="2" charset="-79"/>
                <a:ea typeface="SBL BibLit" panose="02000000000000000000" pitchFamily="2" charset="-79"/>
                <a:cs typeface="SBL BibLit" panose="02000000000000000000" pitchFamily="2" charset="-79"/>
              </a:rPr>
              <a:t>?</a:t>
            </a:r>
          </a:p>
          <a:p>
            <a:pPr marL="800100" lvl="1" indent="-342900">
              <a:buFont typeface="+mj-lt"/>
              <a:buAutoNum type="arabicPeriod"/>
            </a:pPr>
            <a:endParaRPr lang="fr-FR" sz="2400" dirty="0">
              <a:latin typeface="SBL BibLit" panose="02000000000000000000" pitchFamily="2" charset="-79"/>
              <a:ea typeface="SBL BibLit" panose="02000000000000000000" pitchFamily="2" charset="-79"/>
              <a:cs typeface="SBL BibLit" panose="02000000000000000000" pitchFamily="2" charset="-79"/>
            </a:endParaRPr>
          </a:p>
          <a:p>
            <a:pPr marL="800100" lvl="1" indent="-342900">
              <a:buFont typeface="+mj-lt"/>
              <a:buAutoNum type="arabicPeriod"/>
            </a:pPr>
            <a:r>
              <a:rPr lang="fr-FR" sz="2400" dirty="0" err="1">
                <a:latin typeface="SBL BibLit" panose="02000000000000000000" pitchFamily="2" charset="-79"/>
                <a:ea typeface="SBL BibLit" panose="02000000000000000000" pitchFamily="2" charset="-79"/>
                <a:cs typeface="SBL BibLit" panose="02000000000000000000" pitchFamily="2" charset="-79"/>
              </a:rPr>
              <a:t>Differences</a:t>
            </a:r>
            <a:r>
              <a:rPr lang="fr-FR" sz="2400" dirty="0">
                <a:latin typeface="SBL BibLit" panose="02000000000000000000" pitchFamily="2" charset="-79"/>
                <a:ea typeface="SBL BibLit" panose="02000000000000000000" pitchFamily="2" charset="-79"/>
                <a:cs typeface="SBL BibLit" panose="02000000000000000000" pitchFamily="2" charset="-79"/>
              </a:rPr>
              <a:t> MT – LXX</a:t>
            </a:r>
          </a:p>
          <a:p>
            <a:pPr marL="1257300" lvl="2" indent="-342900">
              <a:buFont typeface="Courier New" panose="02070309020205020404" pitchFamily="49" charset="0"/>
              <a:buChar char="o"/>
            </a:pPr>
            <a:r>
              <a:rPr lang="fr-FR" sz="2400" dirty="0" err="1">
                <a:latin typeface="SBL BibLit" panose="02000000000000000000" pitchFamily="2" charset="-79"/>
                <a:ea typeface="SBL BibLit" panose="02000000000000000000" pitchFamily="2" charset="-79"/>
                <a:cs typeface="SBL BibLit" panose="02000000000000000000" pitchFamily="2" charset="-79"/>
              </a:rPr>
              <a:t>What</a:t>
            </a:r>
            <a:r>
              <a:rPr lang="fr-FR" sz="2400" dirty="0">
                <a:latin typeface="SBL BibLit" panose="02000000000000000000" pitchFamily="2" charset="-79"/>
                <a:ea typeface="SBL BibLit" panose="02000000000000000000" pitchFamily="2" charset="-79"/>
                <a:cs typeface="SBL BibLit" panose="02000000000000000000" pitchFamily="2" charset="-79"/>
              </a:rPr>
              <a:t> </a:t>
            </a:r>
            <a:r>
              <a:rPr lang="fr-FR" sz="2400" dirty="0" err="1">
                <a:latin typeface="SBL BibLit" panose="02000000000000000000" pitchFamily="2" charset="-79"/>
                <a:ea typeface="SBL BibLit" panose="02000000000000000000" pitchFamily="2" charset="-79"/>
                <a:cs typeface="SBL BibLit" panose="02000000000000000000" pitchFamily="2" charset="-79"/>
              </a:rPr>
              <a:t>imagery</a:t>
            </a:r>
            <a:r>
              <a:rPr lang="fr-FR" sz="2400" dirty="0">
                <a:latin typeface="SBL BibLit" panose="02000000000000000000" pitchFamily="2" charset="-79"/>
                <a:ea typeface="SBL BibLit" panose="02000000000000000000" pitchFamily="2" charset="-79"/>
                <a:cs typeface="SBL BibLit" panose="02000000000000000000" pitchFamily="2" charset="-79"/>
              </a:rPr>
              <a:t>?</a:t>
            </a:r>
          </a:p>
          <a:p>
            <a:pPr marL="1257300" lvl="2" indent="-342900">
              <a:buFont typeface="Courier New" panose="02070309020205020404" pitchFamily="49" charset="0"/>
              <a:buChar char="o"/>
            </a:pPr>
            <a:r>
              <a:rPr lang="fr-FR" sz="2400" dirty="0" err="1">
                <a:latin typeface="SBL BibLit" panose="02000000000000000000" pitchFamily="2" charset="-79"/>
                <a:ea typeface="SBL BibLit" panose="02000000000000000000" pitchFamily="2" charset="-79"/>
                <a:cs typeface="SBL BibLit" panose="02000000000000000000" pitchFamily="2" charset="-79"/>
              </a:rPr>
              <a:t>Repercussion</a:t>
            </a:r>
            <a:r>
              <a:rPr lang="fr-FR" sz="2400" dirty="0">
                <a:latin typeface="SBL BibLit" panose="02000000000000000000" pitchFamily="2" charset="-79"/>
                <a:ea typeface="SBL BibLit" panose="02000000000000000000" pitchFamily="2" charset="-79"/>
                <a:cs typeface="SBL BibLit" panose="02000000000000000000" pitchFamily="2" charset="-79"/>
              </a:rPr>
              <a:t> on </a:t>
            </a:r>
            <a:r>
              <a:rPr lang="fr-FR" sz="2400" dirty="0" err="1">
                <a:latin typeface="SBL BibLit" panose="02000000000000000000" pitchFamily="2" charset="-79"/>
                <a:ea typeface="SBL BibLit" panose="02000000000000000000" pitchFamily="2" charset="-79"/>
                <a:cs typeface="SBL BibLit" panose="02000000000000000000" pitchFamily="2" charset="-79"/>
              </a:rPr>
              <a:t>identity</a:t>
            </a:r>
            <a:r>
              <a:rPr lang="fr-FR" sz="2400" dirty="0">
                <a:latin typeface="SBL BibLit" panose="02000000000000000000" pitchFamily="2" charset="-79"/>
                <a:ea typeface="SBL BibLit" panose="02000000000000000000" pitchFamily="2" charset="-79"/>
                <a:cs typeface="SBL BibLit" panose="02000000000000000000" pitchFamily="2" charset="-79"/>
              </a:rPr>
              <a:t> of </a:t>
            </a:r>
            <a:r>
              <a:rPr lang="fr-FR" sz="2400" dirty="0" err="1">
                <a:latin typeface="SBL BibLit" panose="02000000000000000000" pitchFamily="2" charset="-79"/>
                <a:ea typeface="SBL BibLit" panose="02000000000000000000" pitchFamily="2" charset="-79"/>
                <a:cs typeface="SBL BibLit" panose="02000000000000000000" pitchFamily="2" charset="-79"/>
              </a:rPr>
              <a:t>God</a:t>
            </a:r>
            <a:r>
              <a:rPr lang="fr-FR" sz="2400" dirty="0">
                <a:latin typeface="SBL BibLit" panose="02000000000000000000" pitchFamily="2" charset="-79"/>
                <a:ea typeface="SBL BibLit" panose="02000000000000000000" pitchFamily="2" charset="-79"/>
                <a:cs typeface="SBL BibLit" panose="02000000000000000000" pitchFamily="2" charset="-79"/>
              </a:rPr>
              <a:t>? </a:t>
            </a:r>
            <a:r>
              <a:rPr lang="fr-FR" sz="2400" dirty="0" err="1">
                <a:latin typeface="SBL BibLit" panose="02000000000000000000" pitchFamily="2" charset="-79"/>
                <a:ea typeface="SBL BibLit" panose="02000000000000000000" pitchFamily="2" charset="-79"/>
                <a:cs typeface="SBL BibLit" panose="02000000000000000000" pitchFamily="2" charset="-79"/>
              </a:rPr>
              <a:t>Repercussion</a:t>
            </a:r>
            <a:r>
              <a:rPr lang="fr-FR" sz="2400" dirty="0">
                <a:latin typeface="SBL BibLit" panose="02000000000000000000" pitchFamily="2" charset="-79"/>
                <a:ea typeface="SBL BibLit" panose="02000000000000000000" pitchFamily="2" charset="-79"/>
                <a:cs typeface="SBL BibLit" panose="02000000000000000000" pitchFamily="2" charset="-79"/>
              </a:rPr>
              <a:t> on </a:t>
            </a:r>
            <a:r>
              <a:rPr lang="fr-FR" sz="2400" dirty="0" err="1">
                <a:latin typeface="SBL BibLit" panose="02000000000000000000" pitchFamily="2" charset="-79"/>
                <a:ea typeface="SBL BibLit" panose="02000000000000000000" pitchFamily="2" charset="-79"/>
                <a:cs typeface="SBL BibLit" panose="02000000000000000000" pitchFamily="2" charset="-79"/>
              </a:rPr>
              <a:t>understanding</a:t>
            </a:r>
            <a:r>
              <a:rPr lang="fr-FR" sz="2400" dirty="0">
                <a:latin typeface="SBL BibLit" panose="02000000000000000000" pitchFamily="2" charset="-79"/>
                <a:ea typeface="SBL BibLit" panose="02000000000000000000" pitchFamily="2" charset="-79"/>
                <a:cs typeface="SBL BibLit" panose="02000000000000000000" pitchFamily="2" charset="-79"/>
              </a:rPr>
              <a:t> of </a:t>
            </a:r>
            <a:r>
              <a:rPr lang="fr-FR" sz="2400" dirty="0" err="1">
                <a:latin typeface="SBL BibLit" panose="02000000000000000000" pitchFamily="2" charset="-79"/>
                <a:ea typeface="SBL BibLit" panose="02000000000000000000" pitchFamily="2" charset="-79"/>
                <a:cs typeface="SBL BibLit" panose="02000000000000000000" pitchFamily="2" charset="-79"/>
              </a:rPr>
              <a:t>anger</a:t>
            </a:r>
            <a:r>
              <a:rPr lang="fr-FR" sz="2400" dirty="0">
                <a:latin typeface="SBL BibLit" panose="02000000000000000000" pitchFamily="2" charset="-79"/>
                <a:ea typeface="SBL BibLit" panose="02000000000000000000" pitchFamily="2" charset="-79"/>
                <a:cs typeface="SBL BibLit" panose="02000000000000000000" pitchFamily="2" charset="-79"/>
              </a:rPr>
              <a:t>? </a:t>
            </a:r>
          </a:p>
          <a:p>
            <a:pPr marL="800100" lvl="1" indent="-342900">
              <a:buFont typeface="+mj-lt"/>
              <a:buAutoNum type="arabicPeriod"/>
            </a:pPr>
            <a:r>
              <a:rPr lang="fr-FR" sz="2400" dirty="0">
                <a:latin typeface="SBL BibLit" panose="02000000000000000000" pitchFamily="2" charset="-79"/>
                <a:ea typeface="SBL BibLit" panose="02000000000000000000" pitchFamily="2" charset="-79"/>
                <a:cs typeface="SBL BibLit" panose="02000000000000000000" pitchFamily="2" charset="-79"/>
              </a:rPr>
              <a:t>Anti-</a:t>
            </a:r>
            <a:r>
              <a:rPr lang="fr-FR" sz="2400" dirty="0" err="1">
                <a:latin typeface="SBL BibLit" panose="02000000000000000000" pitchFamily="2" charset="-79"/>
                <a:ea typeface="SBL BibLit" panose="02000000000000000000" pitchFamily="2" charset="-79"/>
                <a:cs typeface="SBL BibLit" panose="02000000000000000000" pitchFamily="2" charset="-79"/>
              </a:rPr>
              <a:t>anthropomorphism</a:t>
            </a:r>
            <a:r>
              <a:rPr lang="fr-FR" sz="2400" dirty="0">
                <a:latin typeface="SBL BibLit" panose="02000000000000000000" pitchFamily="2" charset="-79"/>
                <a:ea typeface="SBL BibLit" panose="02000000000000000000" pitchFamily="2" charset="-79"/>
                <a:cs typeface="SBL BibLit" panose="02000000000000000000" pitchFamily="2" charset="-79"/>
              </a:rPr>
              <a:t> </a:t>
            </a:r>
            <a:r>
              <a:rPr lang="fr-FR" sz="2400" dirty="0" err="1">
                <a:latin typeface="SBL BibLit" panose="02000000000000000000" pitchFamily="2" charset="-79"/>
                <a:ea typeface="SBL BibLit" panose="02000000000000000000" pitchFamily="2" charset="-79"/>
                <a:cs typeface="SBL BibLit" panose="02000000000000000000" pitchFamily="2" charset="-79"/>
              </a:rPr>
              <a:t>present</a:t>
            </a:r>
            <a:r>
              <a:rPr lang="fr-FR" sz="2400" dirty="0">
                <a:latin typeface="SBL BibLit" panose="02000000000000000000" pitchFamily="2" charset="-79"/>
                <a:ea typeface="SBL BibLit" panose="02000000000000000000" pitchFamily="2" charset="-79"/>
                <a:cs typeface="SBL BibLit" panose="02000000000000000000" pitchFamily="2" charset="-79"/>
              </a:rPr>
              <a:t>?</a:t>
            </a:r>
          </a:p>
          <a:p>
            <a:pPr marL="800100" lvl="1" indent="-342900">
              <a:buFont typeface="+mj-lt"/>
              <a:buAutoNum type="arabicPeriod"/>
            </a:pPr>
            <a:r>
              <a:rPr lang="fr-FR" sz="2400" dirty="0" err="1">
                <a:latin typeface="SBL BibLit" panose="02000000000000000000" pitchFamily="2" charset="-79"/>
                <a:ea typeface="SBL BibLit" panose="02000000000000000000" pitchFamily="2" charset="-79"/>
                <a:cs typeface="SBL BibLit" panose="02000000000000000000" pitchFamily="2" charset="-79"/>
              </a:rPr>
              <a:t>Translating</a:t>
            </a:r>
            <a:r>
              <a:rPr lang="fr-FR" sz="2400" dirty="0">
                <a:latin typeface="SBL BibLit" panose="02000000000000000000" pitchFamily="2" charset="-79"/>
                <a:ea typeface="SBL BibLit" panose="02000000000000000000" pitchFamily="2" charset="-79"/>
                <a:cs typeface="SBL BibLit" panose="02000000000000000000" pitchFamily="2" charset="-79"/>
              </a:rPr>
              <a:t> </a:t>
            </a:r>
            <a:r>
              <a:rPr lang="fr-FR" sz="2400" dirty="0" err="1">
                <a:latin typeface="SBL BibLit" panose="02000000000000000000" pitchFamily="2" charset="-79"/>
                <a:ea typeface="SBL BibLit" panose="02000000000000000000" pitchFamily="2" charset="-79"/>
                <a:cs typeface="SBL BibLit" panose="02000000000000000000" pitchFamily="2" charset="-79"/>
              </a:rPr>
              <a:t>metaphors</a:t>
            </a:r>
            <a:endParaRPr lang="fr-FR" sz="2400" dirty="0">
              <a:latin typeface="SBL BibLit" panose="02000000000000000000" pitchFamily="2" charset="-79"/>
              <a:ea typeface="SBL BibLit" panose="02000000000000000000" pitchFamily="2" charset="-79"/>
              <a:cs typeface="SBL BibLit" panose="02000000000000000000" pitchFamily="2" charset="-79"/>
            </a:endParaRPr>
          </a:p>
          <a:p>
            <a:pPr marL="1257300" lvl="2" indent="-342900">
              <a:buFont typeface="Courier New" panose="02070309020205020404" pitchFamily="49" charset="0"/>
              <a:buChar char="o"/>
            </a:pPr>
            <a:r>
              <a:rPr lang="fr-FR" sz="2400" dirty="0">
                <a:latin typeface="SBL BibLit" panose="02000000000000000000" pitchFamily="2" charset="-79"/>
                <a:ea typeface="SBL BibLit" panose="02000000000000000000" pitchFamily="2" charset="-79"/>
                <a:cs typeface="SBL BibLit" panose="02000000000000000000" pitchFamily="2" charset="-79"/>
              </a:rPr>
              <a:t>Clues to </a:t>
            </a:r>
            <a:r>
              <a:rPr lang="fr-FR" sz="2400" dirty="0" err="1">
                <a:latin typeface="SBL BibLit" panose="02000000000000000000" pitchFamily="2" charset="-79"/>
                <a:ea typeface="SBL BibLit" panose="02000000000000000000" pitchFamily="2" charset="-79"/>
                <a:cs typeface="SBL BibLit" panose="02000000000000000000" pitchFamily="2" charset="-79"/>
              </a:rPr>
              <a:t>interpreting</a:t>
            </a:r>
            <a:r>
              <a:rPr lang="fr-FR" sz="2400" dirty="0">
                <a:latin typeface="SBL BibLit" panose="02000000000000000000" pitchFamily="2" charset="-79"/>
                <a:ea typeface="SBL BibLit" panose="02000000000000000000" pitchFamily="2" charset="-79"/>
                <a:cs typeface="SBL BibLit" panose="02000000000000000000" pitchFamily="2" charset="-79"/>
              </a:rPr>
              <a:t> </a:t>
            </a:r>
            <a:r>
              <a:rPr lang="fr-FR" sz="2400" dirty="0" err="1">
                <a:latin typeface="SBL BibLit" panose="02000000000000000000" pitchFamily="2" charset="-79"/>
                <a:ea typeface="SBL BibLit" panose="02000000000000000000" pitchFamily="2" charset="-79"/>
                <a:cs typeface="SBL BibLit" panose="02000000000000000000" pitchFamily="2" charset="-79"/>
              </a:rPr>
              <a:t>corporeal</a:t>
            </a:r>
            <a:r>
              <a:rPr lang="fr-FR" sz="2400" dirty="0">
                <a:latin typeface="SBL BibLit" panose="02000000000000000000" pitchFamily="2" charset="-79"/>
                <a:ea typeface="SBL BibLit" panose="02000000000000000000" pitchFamily="2" charset="-79"/>
                <a:cs typeface="SBL BibLit" panose="02000000000000000000" pitchFamily="2" charset="-79"/>
              </a:rPr>
              <a:t> </a:t>
            </a:r>
            <a:r>
              <a:rPr lang="fr-FR" sz="2400" dirty="0" err="1">
                <a:latin typeface="SBL BibLit" panose="02000000000000000000" pitchFamily="2" charset="-79"/>
                <a:ea typeface="SBL BibLit" panose="02000000000000000000" pitchFamily="2" charset="-79"/>
                <a:cs typeface="SBL BibLit" panose="02000000000000000000" pitchFamily="2" charset="-79"/>
              </a:rPr>
              <a:t>metaphors</a:t>
            </a:r>
            <a:endParaRPr lang="fr-FR" sz="2400" dirty="0">
              <a:latin typeface="SBL BibLit" panose="02000000000000000000" pitchFamily="2" charset="-79"/>
              <a:ea typeface="SBL BibLit" panose="02000000000000000000" pitchFamily="2" charset="-79"/>
              <a:cs typeface="SBL BibLit" panose="02000000000000000000" pitchFamily="2" charset="-79"/>
            </a:endParaRPr>
          </a:p>
          <a:p>
            <a:pPr marL="1257300" lvl="2" indent="-342900">
              <a:buFont typeface="Courier New" panose="02070309020205020404" pitchFamily="49" charset="0"/>
              <a:buChar char="o"/>
            </a:pPr>
            <a:r>
              <a:rPr lang="fr-FR" sz="2400" dirty="0">
                <a:latin typeface="SBL BibLit" panose="02000000000000000000" pitchFamily="2" charset="-79"/>
                <a:ea typeface="SBL BibLit" panose="02000000000000000000" pitchFamily="2" charset="-79"/>
                <a:cs typeface="SBL BibLit" panose="02000000000000000000" pitchFamily="2" charset="-79"/>
              </a:rPr>
              <a:t>Evolution living – </a:t>
            </a:r>
            <a:r>
              <a:rPr lang="fr-FR" sz="2400" dirty="0" err="1">
                <a:latin typeface="SBL BibLit" panose="02000000000000000000" pitchFamily="2" charset="-79"/>
                <a:ea typeface="SBL BibLit" panose="02000000000000000000" pitchFamily="2" charset="-79"/>
                <a:cs typeface="SBL BibLit" panose="02000000000000000000" pitchFamily="2" charset="-79"/>
              </a:rPr>
              <a:t>moribund</a:t>
            </a:r>
            <a:r>
              <a:rPr lang="fr-FR" sz="2400" dirty="0">
                <a:latin typeface="SBL BibLit" panose="02000000000000000000" pitchFamily="2" charset="-79"/>
                <a:ea typeface="SBL BibLit" panose="02000000000000000000" pitchFamily="2" charset="-79"/>
                <a:cs typeface="SBL BibLit" panose="02000000000000000000" pitchFamily="2" charset="-79"/>
              </a:rPr>
              <a:t> –</a:t>
            </a:r>
            <a:r>
              <a:rPr lang="fr-FR" sz="2400" dirty="0" err="1">
                <a:latin typeface="SBL BibLit" panose="02000000000000000000" pitchFamily="2" charset="-79"/>
                <a:ea typeface="SBL BibLit" panose="02000000000000000000" pitchFamily="2" charset="-79"/>
                <a:cs typeface="SBL BibLit" panose="02000000000000000000" pitchFamily="2" charset="-79"/>
              </a:rPr>
              <a:t>dead</a:t>
            </a:r>
            <a:r>
              <a:rPr lang="fr-FR" sz="2400" dirty="0">
                <a:latin typeface="SBL BibLit" panose="02000000000000000000" pitchFamily="2" charset="-79"/>
                <a:ea typeface="SBL BibLit" panose="02000000000000000000" pitchFamily="2" charset="-79"/>
                <a:cs typeface="SBL BibLit" panose="02000000000000000000" pitchFamily="2" charset="-79"/>
              </a:rPr>
              <a:t> </a:t>
            </a:r>
            <a:r>
              <a:rPr lang="fr-FR" sz="2400" dirty="0" err="1">
                <a:latin typeface="SBL BibLit" panose="02000000000000000000" pitchFamily="2" charset="-79"/>
                <a:ea typeface="SBL BibLit" panose="02000000000000000000" pitchFamily="2" charset="-79"/>
                <a:cs typeface="SBL BibLit" panose="02000000000000000000" pitchFamily="2" charset="-79"/>
              </a:rPr>
              <a:t>metaphors</a:t>
            </a:r>
            <a:endParaRPr lang="fr-FR" sz="2400" dirty="0">
              <a:latin typeface="SBL BibLit" panose="02000000000000000000" pitchFamily="2" charset="-79"/>
              <a:ea typeface="SBL BibLit" panose="02000000000000000000" pitchFamily="2" charset="-79"/>
              <a:cs typeface="SBL BibLit" panose="02000000000000000000" pitchFamily="2" charset="-79"/>
            </a:endParaRPr>
          </a:p>
        </p:txBody>
      </p:sp>
    </p:spTree>
    <p:extLst>
      <p:ext uri="{BB962C8B-B14F-4D97-AF65-F5344CB8AC3E}">
        <p14:creationId xmlns:p14="http://schemas.microsoft.com/office/powerpoint/2010/main" val="1220394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914401" y="2878926"/>
            <a:ext cx="10702976" cy="1019324"/>
          </a:xfrm>
        </p:spPr>
        <p:txBody>
          <a:bodyPr/>
          <a:lstStyle/>
          <a:p>
            <a:r>
              <a:rPr lang="fr-BE" dirty="0" err="1"/>
              <a:t>Translating</a:t>
            </a:r>
            <a:r>
              <a:rPr lang="fr-BE" dirty="0"/>
              <a:t> </a:t>
            </a:r>
          </a:p>
          <a:p>
            <a:r>
              <a:rPr lang="fr-BE" dirty="0" err="1"/>
              <a:t>God’s</a:t>
            </a:r>
            <a:r>
              <a:rPr lang="fr-BE" dirty="0"/>
              <a:t>  « </a:t>
            </a:r>
            <a:r>
              <a:rPr lang="fr-BE" dirty="0" err="1"/>
              <a:t>nose</a:t>
            </a:r>
            <a:r>
              <a:rPr lang="fr-BE" dirty="0"/>
              <a:t> »</a:t>
            </a:r>
          </a:p>
        </p:txBody>
      </p:sp>
    </p:spTree>
    <p:extLst>
      <p:ext uri="{BB962C8B-B14F-4D97-AF65-F5344CB8AC3E}">
        <p14:creationId xmlns:p14="http://schemas.microsoft.com/office/powerpoint/2010/main" val="22216257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606863" y="348116"/>
            <a:ext cx="7403661" cy="431800"/>
          </a:xfrm>
        </p:spPr>
        <p:txBody>
          <a:bodyPr/>
          <a:lstStyle/>
          <a:p>
            <a:r>
              <a:rPr lang="fr-BE" dirty="0"/>
              <a:t>A. </a:t>
            </a:r>
            <a:r>
              <a:rPr lang="fr-BE" dirty="0" err="1"/>
              <a:t>Translating</a:t>
            </a:r>
            <a:r>
              <a:rPr lang="fr-BE" dirty="0"/>
              <a:t> </a:t>
            </a:r>
            <a:r>
              <a:rPr lang="fr-BE" dirty="0" err="1"/>
              <a:t>metaphors</a:t>
            </a:r>
            <a:r>
              <a:rPr lang="fr-BE" dirty="0"/>
              <a:t> in LXX</a:t>
            </a:r>
          </a:p>
        </p:txBody>
      </p:sp>
      <p:sp>
        <p:nvSpPr>
          <p:cNvPr id="3" name="Espace réservé du texte 2"/>
          <p:cNvSpPr>
            <a:spLocks noGrp="1"/>
          </p:cNvSpPr>
          <p:nvPr>
            <p:ph type="body" sz="quarter" idx="10"/>
          </p:nvPr>
        </p:nvSpPr>
        <p:spPr/>
        <p:txBody>
          <a:bodyPr/>
          <a:lstStyle/>
          <a:p>
            <a:pPr marL="0" indent="0" algn="l" defTabSz="914400" rtl="0" eaLnBrk="1" latinLnBrk="0" hangingPunct="1">
              <a:lnSpc>
                <a:spcPct val="90000"/>
              </a:lnSpc>
              <a:spcBef>
                <a:spcPts val="1000"/>
              </a:spcBef>
              <a:buFont typeface="Arial"/>
              <a:buNone/>
            </a:pPr>
            <a:endParaRPr lang="fr-BE" dirty="0"/>
          </a:p>
        </p:txBody>
      </p:sp>
      <p:sp>
        <p:nvSpPr>
          <p:cNvPr id="4" name="Espace réservé du texte 3"/>
          <p:cNvSpPr>
            <a:spLocks noGrp="1"/>
          </p:cNvSpPr>
          <p:nvPr>
            <p:ph type="body" sz="quarter" idx="11"/>
          </p:nvPr>
        </p:nvSpPr>
        <p:spPr/>
        <p:txBody>
          <a:bodyPr/>
          <a:lstStyle/>
          <a:p>
            <a:endParaRPr lang="fr-BE"/>
          </a:p>
        </p:txBody>
      </p:sp>
      <p:sp>
        <p:nvSpPr>
          <p:cNvPr id="5" name="Tekstvak 4">
            <a:extLst>
              <a:ext uri="{FF2B5EF4-FFF2-40B4-BE49-F238E27FC236}">
                <a16:creationId xmlns:a16="http://schemas.microsoft.com/office/drawing/2014/main" id="{8F98BC85-B7A4-DAF7-4D5E-E138E2FB7E93}"/>
              </a:ext>
            </a:extLst>
          </p:cNvPr>
          <p:cNvSpPr txBox="1"/>
          <p:nvPr/>
        </p:nvSpPr>
        <p:spPr>
          <a:xfrm>
            <a:off x="371349" y="1597596"/>
            <a:ext cx="7230692" cy="369332"/>
          </a:xfrm>
          <a:prstGeom prst="rect">
            <a:avLst/>
          </a:prstGeom>
          <a:noFill/>
        </p:spPr>
        <p:txBody>
          <a:bodyPr wrap="square" rtlCol="0">
            <a:spAutoFit/>
          </a:bodyPr>
          <a:lstStyle/>
          <a:p>
            <a:pPr marL="285750" indent="-285750">
              <a:buFont typeface="Arial" panose="020B0604020202020204" pitchFamily="34" charset="0"/>
              <a:buChar char="•"/>
            </a:pPr>
            <a:r>
              <a:rPr lang="nl-BE" dirty="0">
                <a:latin typeface="SBL BibLit" panose="02000000000000000000" pitchFamily="2" charset="-79"/>
                <a:ea typeface="SBL BibLit" panose="02000000000000000000" pitchFamily="2" charset="-79"/>
                <a:cs typeface="SBL BibLit" panose="02000000000000000000" pitchFamily="2" charset="-79"/>
              </a:rPr>
              <a:t>Different techniques used (Austin)</a:t>
            </a:r>
            <a:endParaRPr lang="nl-BE" i="1" dirty="0">
              <a:latin typeface="SBL BibLit" panose="02000000000000000000" pitchFamily="2" charset="-79"/>
              <a:ea typeface="SBL BibLit" panose="02000000000000000000" pitchFamily="2" charset="-79"/>
              <a:cs typeface="SBL BibLit" panose="02000000000000000000" pitchFamily="2" charset="-79"/>
            </a:endParaRPr>
          </a:p>
        </p:txBody>
      </p:sp>
      <p:pic>
        <p:nvPicPr>
          <p:cNvPr id="7" name="Afbeelding 6">
            <a:extLst>
              <a:ext uri="{FF2B5EF4-FFF2-40B4-BE49-F238E27FC236}">
                <a16:creationId xmlns:a16="http://schemas.microsoft.com/office/drawing/2014/main" id="{C239229B-48B7-2790-1DC0-9F18F93C4E8A}"/>
              </a:ext>
            </a:extLst>
          </p:cNvPr>
          <p:cNvPicPr>
            <a:picLocks noChangeAspect="1"/>
          </p:cNvPicPr>
          <p:nvPr/>
        </p:nvPicPr>
        <p:blipFill rotWithShape="1">
          <a:blip r:embed="rId2">
            <a:alphaModFix/>
            <a:grayscl/>
            <a:lum bright="40000" contrast="40000"/>
          </a:blip>
          <a:srcRect b="21569"/>
          <a:stretch/>
        </p:blipFill>
        <p:spPr>
          <a:xfrm>
            <a:off x="6308147" y="1057834"/>
            <a:ext cx="5413423" cy="5871881"/>
          </a:xfrm>
          <a:prstGeom prst="rect">
            <a:avLst/>
          </a:prstGeom>
        </p:spPr>
      </p:pic>
      <p:sp>
        <p:nvSpPr>
          <p:cNvPr id="8" name="Tekstvak 7">
            <a:extLst>
              <a:ext uri="{FF2B5EF4-FFF2-40B4-BE49-F238E27FC236}">
                <a16:creationId xmlns:a16="http://schemas.microsoft.com/office/drawing/2014/main" id="{20047C37-BC1C-0413-7AC7-C2A6D9E48B40}"/>
              </a:ext>
            </a:extLst>
          </p:cNvPr>
          <p:cNvSpPr txBox="1"/>
          <p:nvPr/>
        </p:nvSpPr>
        <p:spPr>
          <a:xfrm>
            <a:off x="470430" y="3723788"/>
            <a:ext cx="5632776" cy="2554545"/>
          </a:xfrm>
          <a:prstGeom prst="rect">
            <a:avLst/>
          </a:prstGeom>
          <a:noFill/>
        </p:spPr>
        <p:txBody>
          <a:bodyPr wrap="square" rtlCol="0">
            <a:spAutoFit/>
          </a:bodyPr>
          <a:lstStyle/>
          <a:p>
            <a:r>
              <a:rPr lang="nl-BE" sz="2000" dirty="0">
                <a:latin typeface="SBL BibLit" panose="02000000000000000000" pitchFamily="2" charset="-79"/>
                <a:ea typeface="SBL BibLit" panose="02000000000000000000" pitchFamily="2" charset="-79"/>
                <a:cs typeface="SBL BibLit" panose="02000000000000000000" pitchFamily="2" charset="-79"/>
              </a:rPr>
              <a:t>What technique was used to translate God’s nose?</a:t>
            </a:r>
          </a:p>
          <a:p>
            <a:pPr marL="285750" indent="-285750">
              <a:buFont typeface="Arial" panose="020B0604020202020204" pitchFamily="34" charset="0"/>
              <a:buChar char="•"/>
            </a:pPr>
            <a:r>
              <a:rPr lang="nl-BE" sz="2000" dirty="0">
                <a:latin typeface="SBL BibLit" panose="02000000000000000000" pitchFamily="2" charset="-79"/>
                <a:ea typeface="SBL BibLit" panose="02000000000000000000" pitchFamily="2" charset="-79"/>
                <a:cs typeface="SBL BibLit" panose="02000000000000000000" pitchFamily="2" charset="-79"/>
              </a:rPr>
              <a:t>Did the translator understand it as metaphor?</a:t>
            </a:r>
          </a:p>
          <a:p>
            <a:pPr marL="285750" indent="-285750">
              <a:buFont typeface="Arial" panose="020B0604020202020204" pitchFamily="34" charset="0"/>
              <a:buChar char="•"/>
            </a:pPr>
            <a:r>
              <a:rPr lang="nl-BE" sz="2000" dirty="0">
                <a:latin typeface="SBL BibLit" panose="02000000000000000000" pitchFamily="2" charset="-79"/>
                <a:ea typeface="SBL BibLit" panose="02000000000000000000" pitchFamily="2" charset="-79"/>
                <a:cs typeface="SBL BibLit" panose="02000000000000000000" pitchFamily="2" charset="-79"/>
              </a:rPr>
              <a:t>Was the “burning nose” a “dead metaphor” to the translator?</a:t>
            </a:r>
          </a:p>
          <a:p>
            <a:pPr marL="285750" indent="-285750">
              <a:buFont typeface="Arial" panose="020B0604020202020204" pitchFamily="34" charset="0"/>
              <a:buChar char="•"/>
            </a:pPr>
            <a:r>
              <a:rPr lang="nl-BE" sz="2000" dirty="0">
                <a:latin typeface="SBL BibLit" panose="02000000000000000000" pitchFamily="2" charset="-79"/>
                <a:ea typeface="SBL BibLit" panose="02000000000000000000" pitchFamily="2" charset="-79"/>
                <a:cs typeface="SBL BibLit" panose="02000000000000000000" pitchFamily="2" charset="-79"/>
              </a:rPr>
              <a:t> What factors point to the interpretation of the translator?</a:t>
            </a:r>
          </a:p>
          <a:p>
            <a:pPr marL="285750" indent="-285750">
              <a:buFont typeface="Arial" panose="020B0604020202020204" pitchFamily="34" charset="0"/>
              <a:buChar char="•"/>
            </a:pPr>
            <a:r>
              <a:rPr lang="nl-BE" sz="2000" dirty="0">
                <a:latin typeface="SBL BibLit" panose="02000000000000000000" pitchFamily="2" charset="-79"/>
                <a:ea typeface="SBL BibLit" panose="02000000000000000000" pitchFamily="2" charset="-79"/>
                <a:cs typeface="SBL BibLit" panose="02000000000000000000" pitchFamily="2" charset="-79"/>
              </a:rPr>
              <a:t>Is there still a metaphor present in LXX? If yes, which one?</a:t>
            </a:r>
          </a:p>
        </p:txBody>
      </p:sp>
      <p:sp>
        <p:nvSpPr>
          <p:cNvPr id="9" name="Gekromde pijl rechts 8">
            <a:extLst>
              <a:ext uri="{FF2B5EF4-FFF2-40B4-BE49-F238E27FC236}">
                <a16:creationId xmlns:a16="http://schemas.microsoft.com/office/drawing/2014/main" id="{767CE801-5E9B-1B21-D1D5-6751702CEB6E}"/>
              </a:ext>
            </a:extLst>
          </p:cNvPr>
          <p:cNvSpPr/>
          <p:nvPr/>
        </p:nvSpPr>
        <p:spPr>
          <a:xfrm rot="3008662">
            <a:off x="4506846" y="1707744"/>
            <a:ext cx="1021976" cy="1582271"/>
          </a:xfrm>
          <a:prstGeom prst="curvedRightArrow">
            <a:avLst>
              <a:gd name="adj1" fmla="val 28565"/>
              <a:gd name="adj2" fmla="val 46463"/>
              <a:gd name="adj3" fmla="val 25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solidFill>
                <a:schemeClr val="tx1"/>
              </a:solidFill>
            </a:endParaRPr>
          </a:p>
        </p:txBody>
      </p:sp>
    </p:spTree>
    <p:extLst>
      <p:ext uri="{BB962C8B-B14F-4D97-AF65-F5344CB8AC3E}">
        <p14:creationId xmlns:p14="http://schemas.microsoft.com/office/powerpoint/2010/main" val="411186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606863" y="348116"/>
            <a:ext cx="7403661" cy="431800"/>
          </a:xfrm>
        </p:spPr>
        <p:txBody>
          <a:bodyPr/>
          <a:lstStyle/>
          <a:p>
            <a:r>
              <a:rPr lang="fr-BE" dirty="0"/>
              <a:t>A. </a:t>
            </a:r>
            <a:r>
              <a:rPr lang="fr-BE" dirty="0" err="1"/>
              <a:t>Translating</a:t>
            </a:r>
            <a:r>
              <a:rPr lang="fr-BE" dirty="0"/>
              <a:t> </a:t>
            </a:r>
            <a:r>
              <a:rPr lang="fr-BE" dirty="0" err="1"/>
              <a:t>metaphors</a:t>
            </a:r>
            <a:r>
              <a:rPr lang="fr-BE" dirty="0"/>
              <a:t> in LXX</a:t>
            </a:r>
          </a:p>
        </p:txBody>
      </p:sp>
      <p:sp>
        <p:nvSpPr>
          <p:cNvPr id="3" name="Espace réservé du texte 2"/>
          <p:cNvSpPr>
            <a:spLocks noGrp="1"/>
          </p:cNvSpPr>
          <p:nvPr>
            <p:ph type="body" sz="quarter" idx="10"/>
          </p:nvPr>
        </p:nvSpPr>
        <p:spPr/>
        <p:txBody>
          <a:bodyPr/>
          <a:lstStyle/>
          <a:p>
            <a:pPr marL="0" indent="0" algn="l" defTabSz="914400" rtl="0" eaLnBrk="1" latinLnBrk="0" hangingPunct="1">
              <a:lnSpc>
                <a:spcPct val="90000"/>
              </a:lnSpc>
              <a:spcBef>
                <a:spcPts val="1000"/>
              </a:spcBef>
              <a:buFont typeface="Arial"/>
              <a:buNone/>
            </a:pPr>
            <a:endParaRPr lang="fr-BE" dirty="0"/>
          </a:p>
        </p:txBody>
      </p:sp>
      <p:sp>
        <p:nvSpPr>
          <p:cNvPr id="4" name="Espace réservé du texte 3"/>
          <p:cNvSpPr>
            <a:spLocks noGrp="1"/>
          </p:cNvSpPr>
          <p:nvPr>
            <p:ph type="body" sz="quarter" idx="11"/>
          </p:nvPr>
        </p:nvSpPr>
        <p:spPr/>
        <p:txBody>
          <a:bodyPr/>
          <a:lstStyle/>
          <a:p>
            <a:endParaRPr lang="fr-BE"/>
          </a:p>
        </p:txBody>
      </p:sp>
      <p:sp>
        <p:nvSpPr>
          <p:cNvPr id="5" name="Tekstvak 4">
            <a:extLst>
              <a:ext uri="{FF2B5EF4-FFF2-40B4-BE49-F238E27FC236}">
                <a16:creationId xmlns:a16="http://schemas.microsoft.com/office/drawing/2014/main" id="{8F98BC85-B7A4-DAF7-4D5E-E138E2FB7E93}"/>
              </a:ext>
            </a:extLst>
          </p:cNvPr>
          <p:cNvSpPr txBox="1"/>
          <p:nvPr/>
        </p:nvSpPr>
        <p:spPr>
          <a:xfrm>
            <a:off x="371349" y="1535128"/>
            <a:ext cx="7403660" cy="369332"/>
          </a:xfrm>
          <a:prstGeom prst="rect">
            <a:avLst/>
          </a:prstGeom>
          <a:noFill/>
        </p:spPr>
        <p:txBody>
          <a:bodyPr wrap="square" rtlCol="0">
            <a:spAutoFit/>
          </a:bodyPr>
          <a:lstStyle/>
          <a:p>
            <a:pPr marL="285750" indent="-285750">
              <a:buFont typeface="Arial" panose="020B0604020202020204" pitchFamily="34" charset="0"/>
              <a:buChar char="•"/>
            </a:pPr>
            <a:r>
              <a:rPr lang="nl-BE" dirty="0">
                <a:latin typeface="SBL BibLit" panose="02000000000000000000" pitchFamily="2" charset="-79"/>
                <a:ea typeface="SBL BibLit" panose="02000000000000000000" pitchFamily="2" charset="-79"/>
                <a:cs typeface="SBL BibLit" panose="02000000000000000000" pitchFamily="2" charset="-79"/>
              </a:rPr>
              <a:t>An overview of the translation of the “nose” in LXX-Pentateuch</a:t>
            </a:r>
            <a:endParaRPr lang="nl-BE" i="1" dirty="0">
              <a:latin typeface="SBL BibLit" panose="02000000000000000000" pitchFamily="2" charset="-79"/>
              <a:ea typeface="SBL BibLit" panose="02000000000000000000" pitchFamily="2" charset="-79"/>
              <a:cs typeface="SBL BibLit" panose="02000000000000000000" pitchFamily="2" charset="-79"/>
            </a:endParaRPr>
          </a:p>
        </p:txBody>
      </p:sp>
      <p:pic>
        <p:nvPicPr>
          <p:cNvPr id="12" name="Afbeelding 11">
            <a:extLst>
              <a:ext uri="{FF2B5EF4-FFF2-40B4-BE49-F238E27FC236}">
                <a16:creationId xmlns:a16="http://schemas.microsoft.com/office/drawing/2014/main" id="{700CE8D5-A929-1527-2346-552860DAC5C9}"/>
              </a:ext>
            </a:extLst>
          </p:cNvPr>
          <p:cNvPicPr>
            <a:picLocks noChangeAspect="1"/>
          </p:cNvPicPr>
          <p:nvPr/>
        </p:nvPicPr>
        <p:blipFill>
          <a:blip r:embed="rId2"/>
          <a:stretch>
            <a:fillRect/>
          </a:stretch>
        </p:blipFill>
        <p:spPr>
          <a:xfrm>
            <a:off x="5035721" y="2260258"/>
            <a:ext cx="7456469" cy="4600800"/>
          </a:xfrm>
          <a:prstGeom prst="rect">
            <a:avLst/>
          </a:prstGeom>
        </p:spPr>
      </p:pic>
      <p:sp>
        <p:nvSpPr>
          <p:cNvPr id="13" name="Tekstvak 12">
            <a:extLst>
              <a:ext uri="{FF2B5EF4-FFF2-40B4-BE49-F238E27FC236}">
                <a16:creationId xmlns:a16="http://schemas.microsoft.com/office/drawing/2014/main" id="{CC378696-D1EC-4600-882C-1B45EEC60D8F}"/>
              </a:ext>
            </a:extLst>
          </p:cNvPr>
          <p:cNvSpPr txBox="1"/>
          <p:nvPr/>
        </p:nvSpPr>
        <p:spPr>
          <a:xfrm>
            <a:off x="606863" y="2635624"/>
            <a:ext cx="4234078" cy="3416320"/>
          </a:xfrm>
          <a:prstGeom prst="rect">
            <a:avLst/>
          </a:prstGeom>
          <a:noFill/>
        </p:spPr>
        <p:txBody>
          <a:bodyPr wrap="square" rtlCol="0">
            <a:spAutoFit/>
          </a:bodyPr>
          <a:lstStyle/>
          <a:p>
            <a:pPr marL="285750" indent="-285750">
              <a:buFont typeface="Arial" panose="020B0604020202020204" pitchFamily="34" charset="0"/>
              <a:buChar char="•"/>
            </a:pPr>
            <a:r>
              <a:rPr lang="nl-BE" dirty="0">
                <a:latin typeface="SBL BibLit" panose="02000000000000000000" pitchFamily="2" charset="-79"/>
                <a:ea typeface="SBL BibLit" panose="02000000000000000000" pitchFamily="2" charset="-79"/>
                <a:cs typeface="SBL BibLit" panose="02000000000000000000" pitchFamily="2" charset="-79"/>
              </a:rPr>
              <a:t>Anti-anthropomorphism?</a:t>
            </a:r>
          </a:p>
          <a:p>
            <a:pPr marL="285750" indent="-285750">
              <a:buFont typeface="Arial" panose="020B0604020202020204" pitchFamily="34" charset="0"/>
              <a:buChar char="•"/>
            </a:pPr>
            <a:endParaRPr lang="nl-BE" dirty="0">
              <a:latin typeface="SBL BibLit" panose="02000000000000000000" pitchFamily="2" charset="-79"/>
              <a:ea typeface="SBL BibLit" panose="02000000000000000000" pitchFamily="2" charset="-79"/>
              <a:cs typeface="SBL BibLit" panose="02000000000000000000" pitchFamily="2" charset="-79"/>
            </a:endParaRPr>
          </a:p>
          <a:p>
            <a:pPr marL="285750" indent="-285750">
              <a:buFont typeface="Arial" panose="020B0604020202020204" pitchFamily="34" charset="0"/>
              <a:buChar char="•"/>
            </a:pPr>
            <a:endParaRPr lang="nl-BE" dirty="0">
              <a:latin typeface="SBL BibLit" panose="02000000000000000000" pitchFamily="2" charset="-79"/>
              <a:ea typeface="SBL BibLit" panose="02000000000000000000" pitchFamily="2" charset="-79"/>
              <a:cs typeface="SBL BibLit" panose="02000000000000000000" pitchFamily="2" charset="-79"/>
            </a:endParaRPr>
          </a:p>
          <a:p>
            <a:pPr marL="285750" indent="-285750">
              <a:buFont typeface="Arial" panose="020B0604020202020204" pitchFamily="34" charset="0"/>
              <a:buChar char="•"/>
            </a:pPr>
            <a:endParaRPr lang="nl-BE" dirty="0">
              <a:latin typeface="SBL BibLit" panose="02000000000000000000" pitchFamily="2" charset="-79"/>
              <a:ea typeface="SBL BibLit" panose="02000000000000000000" pitchFamily="2" charset="-79"/>
              <a:cs typeface="SBL BibLit" panose="02000000000000000000" pitchFamily="2" charset="-79"/>
            </a:endParaRPr>
          </a:p>
          <a:p>
            <a:pPr marL="285750" indent="-285750">
              <a:buFont typeface="Arial" panose="020B0604020202020204" pitchFamily="34" charset="0"/>
              <a:buChar char="•"/>
            </a:pPr>
            <a:endParaRPr lang="nl-BE" dirty="0">
              <a:latin typeface="SBL BibLit" panose="02000000000000000000" pitchFamily="2" charset="-79"/>
              <a:ea typeface="SBL BibLit" panose="02000000000000000000" pitchFamily="2" charset="-79"/>
              <a:cs typeface="SBL BibLit" panose="02000000000000000000" pitchFamily="2" charset="-79"/>
            </a:endParaRPr>
          </a:p>
          <a:p>
            <a:pPr marL="285750" indent="-285750">
              <a:buFont typeface="Arial" panose="020B0604020202020204" pitchFamily="34" charset="0"/>
              <a:buChar char="•"/>
            </a:pPr>
            <a:endParaRPr lang="nl-BE" dirty="0">
              <a:latin typeface="SBL BibLit" panose="02000000000000000000" pitchFamily="2" charset="-79"/>
              <a:ea typeface="SBL BibLit" panose="02000000000000000000" pitchFamily="2" charset="-79"/>
              <a:cs typeface="SBL BibLit" panose="02000000000000000000" pitchFamily="2" charset="-79"/>
            </a:endParaRPr>
          </a:p>
          <a:p>
            <a:pPr marL="285750" indent="-285750">
              <a:buFont typeface="Arial" panose="020B0604020202020204" pitchFamily="34" charset="0"/>
              <a:buChar char="•"/>
            </a:pPr>
            <a:r>
              <a:rPr lang="nl-BE" dirty="0">
                <a:latin typeface="SBL BibLit" panose="02000000000000000000" pitchFamily="2" charset="-79"/>
                <a:ea typeface="SBL BibLit" panose="02000000000000000000" pitchFamily="2" charset="-79"/>
                <a:cs typeface="SBL BibLit" panose="02000000000000000000" pitchFamily="2" charset="-79"/>
              </a:rPr>
              <a:t>No heat imagery?</a:t>
            </a:r>
          </a:p>
          <a:p>
            <a:pPr marL="285750" indent="-285750">
              <a:buFont typeface="Arial" panose="020B0604020202020204" pitchFamily="34" charset="0"/>
              <a:buChar char="•"/>
            </a:pPr>
            <a:endParaRPr lang="nl-BE" dirty="0">
              <a:latin typeface="SBL BibLit" panose="02000000000000000000" pitchFamily="2" charset="-79"/>
              <a:ea typeface="SBL BibLit" panose="02000000000000000000" pitchFamily="2" charset="-79"/>
              <a:cs typeface="SBL BibLit" panose="02000000000000000000" pitchFamily="2" charset="-79"/>
            </a:endParaRPr>
          </a:p>
          <a:p>
            <a:pPr marL="285750" indent="-285750">
              <a:buFont typeface="Arial" panose="020B0604020202020204" pitchFamily="34" charset="0"/>
              <a:buChar char="•"/>
            </a:pPr>
            <a:endParaRPr lang="nl-BE" dirty="0">
              <a:latin typeface="SBL BibLit" panose="02000000000000000000" pitchFamily="2" charset="-79"/>
              <a:ea typeface="SBL BibLit" panose="02000000000000000000" pitchFamily="2" charset="-79"/>
              <a:cs typeface="SBL BibLit" panose="02000000000000000000" pitchFamily="2" charset="-79"/>
            </a:endParaRPr>
          </a:p>
          <a:p>
            <a:pPr marL="285750" indent="-285750">
              <a:buFont typeface="Arial" panose="020B0604020202020204" pitchFamily="34" charset="0"/>
              <a:buChar char="•"/>
            </a:pPr>
            <a:endParaRPr lang="nl-BE" dirty="0">
              <a:latin typeface="SBL BibLit" panose="02000000000000000000" pitchFamily="2" charset="-79"/>
              <a:ea typeface="SBL BibLit" panose="02000000000000000000" pitchFamily="2" charset="-79"/>
              <a:cs typeface="SBL BibLit" panose="02000000000000000000" pitchFamily="2" charset="-79"/>
            </a:endParaRPr>
          </a:p>
          <a:p>
            <a:pPr marL="285750" indent="-285750">
              <a:buFont typeface="Arial" panose="020B0604020202020204" pitchFamily="34" charset="0"/>
              <a:buChar char="•"/>
            </a:pPr>
            <a:endParaRPr lang="nl-BE" dirty="0">
              <a:latin typeface="SBL BibLit" panose="02000000000000000000" pitchFamily="2" charset="-79"/>
              <a:ea typeface="SBL BibLit" panose="02000000000000000000" pitchFamily="2" charset="-79"/>
              <a:cs typeface="SBL BibLit" panose="02000000000000000000" pitchFamily="2" charset="-79"/>
            </a:endParaRPr>
          </a:p>
          <a:p>
            <a:pPr marL="285750" indent="-285750">
              <a:buFont typeface="Arial" panose="020B0604020202020204" pitchFamily="34" charset="0"/>
              <a:buChar char="•"/>
            </a:pPr>
            <a:r>
              <a:rPr lang="nl-BE" dirty="0">
                <a:latin typeface="SBL BibLit" panose="02000000000000000000" pitchFamily="2" charset="-79"/>
                <a:ea typeface="SBL BibLit" panose="02000000000000000000" pitchFamily="2" charset="-79"/>
                <a:cs typeface="SBL BibLit" panose="02000000000000000000" pitchFamily="2" charset="-79"/>
              </a:rPr>
              <a:t>Overconsistency?</a:t>
            </a:r>
          </a:p>
        </p:txBody>
      </p:sp>
      <p:cxnSp>
        <p:nvCxnSpPr>
          <p:cNvPr id="15" name="Rechte verbindingslijn met pijl 14">
            <a:extLst>
              <a:ext uri="{FF2B5EF4-FFF2-40B4-BE49-F238E27FC236}">
                <a16:creationId xmlns:a16="http://schemas.microsoft.com/office/drawing/2014/main" id="{50EC5E82-BCAA-2B6C-854D-65F5D46927AB}"/>
              </a:ext>
            </a:extLst>
          </p:cNvPr>
          <p:cNvCxnSpPr>
            <a:cxnSpLocks/>
          </p:cNvCxnSpPr>
          <p:nvPr/>
        </p:nvCxnSpPr>
        <p:spPr>
          <a:xfrm flipH="1" flipV="1">
            <a:off x="3693459" y="2850776"/>
            <a:ext cx="3496235" cy="412377"/>
          </a:xfrm>
          <a:prstGeom prst="straightConnector1">
            <a:avLst/>
          </a:prstGeom>
          <a:ln w="381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Rechte verbindingslijn met pijl 15">
            <a:extLst>
              <a:ext uri="{FF2B5EF4-FFF2-40B4-BE49-F238E27FC236}">
                <a16:creationId xmlns:a16="http://schemas.microsoft.com/office/drawing/2014/main" id="{79133F27-B6E8-F00D-60A6-3009472D606E}"/>
              </a:ext>
            </a:extLst>
          </p:cNvPr>
          <p:cNvCxnSpPr>
            <a:cxnSpLocks/>
          </p:cNvCxnSpPr>
          <p:nvPr/>
        </p:nvCxnSpPr>
        <p:spPr>
          <a:xfrm flipH="1">
            <a:off x="3218330" y="4401672"/>
            <a:ext cx="2070846"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Rechte verbindingslijn met pijl 16">
            <a:extLst>
              <a:ext uri="{FF2B5EF4-FFF2-40B4-BE49-F238E27FC236}">
                <a16:creationId xmlns:a16="http://schemas.microsoft.com/office/drawing/2014/main" id="{F5ED9B50-4E51-3BCD-F005-6CB7F9A77DB3}"/>
              </a:ext>
            </a:extLst>
          </p:cNvPr>
          <p:cNvCxnSpPr>
            <a:cxnSpLocks/>
          </p:cNvCxnSpPr>
          <p:nvPr/>
        </p:nvCxnSpPr>
        <p:spPr>
          <a:xfrm flipH="1">
            <a:off x="3021106" y="4589929"/>
            <a:ext cx="1515035" cy="105783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0" name="Linkeraccolade 19">
            <a:extLst>
              <a:ext uri="{FF2B5EF4-FFF2-40B4-BE49-F238E27FC236}">
                <a16:creationId xmlns:a16="http://schemas.microsoft.com/office/drawing/2014/main" id="{823D36DC-E749-8F71-2F72-A212640AB5B8}"/>
              </a:ext>
            </a:extLst>
          </p:cNvPr>
          <p:cNvSpPr/>
          <p:nvPr/>
        </p:nvSpPr>
        <p:spPr>
          <a:xfrm>
            <a:off x="4536141" y="2260258"/>
            <a:ext cx="499580" cy="4597742"/>
          </a:xfrm>
          <a:prstGeom prst="lef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Tree>
    <p:extLst>
      <p:ext uri="{BB962C8B-B14F-4D97-AF65-F5344CB8AC3E}">
        <p14:creationId xmlns:p14="http://schemas.microsoft.com/office/powerpoint/2010/main" val="233220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theme/theme1.xml><?xml version="1.0" encoding="utf-8"?>
<a:theme xmlns:a="http://schemas.openxmlformats.org/drawingml/2006/main" name="3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8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9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1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10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12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13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15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16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17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8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9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24415</TotalTime>
  <Words>2413</Words>
  <Application>Microsoft Macintosh PowerPoint</Application>
  <PresentationFormat>Breedbeeld</PresentationFormat>
  <Paragraphs>268</Paragraphs>
  <Slides>23</Slides>
  <Notes>0</Notes>
  <HiddenSlides>0</HiddenSlides>
  <MMClips>0</MMClips>
  <ScaleCrop>false</ScaleCrop>
  <HeadingPairs>
    <vt:vector size="6" baseType="variant">
      <vt:variant>
        <vt:lpstr>Gebruikte lettertypen</vt:lpstr>
      </vt:variant>
      <vt:variant>
        <vt:i4>6</vt:i4>
      </vt:variant>
      <vt:variant>
        <vt:lpstr>Thema</vt:lpstr>
      </vt:variant>
      <vt:variant>
        <vt:i4>18</vt:i4>
      </vt:variant>
      <vt:variant>
        <vt:lpstr>Diatitels</vt:lpstr>
      </vt:variant>
      <vt:variant>
        <vt:i4>23</vt:i4>
      </vt:variant>
    </vt:vector>
  </HeadingPairs>
  <TitlesOfParts>
    <vt:vector size="47" baseType="lpstr">
      <vt:lpstr>Arial</vt:lpstr>
      <vt:lpstr>Calibri</vt:lpstr>
      <vt:lpstr>Courier New</vt:lpstr>
      <vt:lpstr>SBL BibLit</vt:lpstr>
      <vt:lpstr>Times New Roman</vt:lpstr>
      <vt:lpstr>Wingdings</vt:lpstr>
      <vt:lpstr>3_Thème Office</vt:lpstr>
      <vt:lpstr>1_Thème Office</vt:lpstr>
      <vt:lpstr>1_Conception personnalisée</vt:lpstr>
      <vt:lpstr>2_Conception personnalisée</vt:lpstr>
      <vt:lpstr>4_Thème Office</vt:lpstr>
      <vt:lpstr>6_Thème Office</vt:lpstr>
      <vt:lpstr>7_Thème Office</vt:lpstr>
      <vt:lpstr>8_Thème Office</vt:lpstr>
      <vt:lpstr>9_Thème Office</vt:lpstr>
      <vt:lpstr>8_Conception personnalisée</vt:lpstr>
      <vt:lpstr>9_Conception personnalisée</vt:lpstr>
      <vt:lpstr>11_Conception personnalisée</vt:lpstr>
      <vt:lpstr>10_Conception personnalisée</vt:lpstr>
      <vt:lpstr>12_Conception personnalisée</vt:lpstr>
      <vt:lpstr>13_Conception personnalisée</vt:lpstr>
      <vt:lpstr>15_Conception personnalisée</vt:lpstr>
      <vt:lpstr>16_Conception personnalisée</vt:lpstr>
      <vt:lpstr>17_Conception personnalisée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Laurence Ippersiel</dc:creator>
  <cp:lastModifiedBy>Ellen De Doncker</cp:lastModifiedBy>
  <cp:revision>50</cp:revision>
  <dcterms:created xsi:type="dcterms:W3CDTF">2018-08-01T08:47:37Z</dcterms:created>
  <dcterms:modified xsi:type="dcterms:W3CDTF">2023-07-21T09:55:03Z</dcterms:modified>
</cp:coreProperties>
</file>