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30279975" cy="42808525"/>
  <p:notesSz cx="6858000" cy="9144000"/>
  <p:defaultTextStyle>
    <a:defPPr>
      <a:defRPr lang="de-DE"/>
    </a:defPPr>
    <a:lvl1pPr marL="0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1pPr>
    <a:lvl2pPr marL="2088215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2pPr>
    <a:lvl3pPr marL="4176431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3pPr>
    <a:lvl4pPr marL="6264646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4pPr>
    <a:lvl5pPr marL="8352861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5pPr>
    <a:lvl6pPr marL="10441076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6pPr>
    <a:lvl7pPr marL="12529292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7pPr>
    <a:lvl8pPr marL="14617507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8pPr>
    <a:lvl9pPr marL="16705722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03">
          <p15:clr>
            <a:srgbClr val="A4A3A4"/>
          </p15:clr>
        </p15:guide>
        <p15:guide id="2" pos="1126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3D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41" autoAdjust="0"/>
  </p:normalViewPr>
  <p:slideViewPr>
    <p:cSldViewPr showGuides="1">
      <p:cViewPr varScale="1">
        <p:scale>
          <a:sx n="11" d="100"/>
          <a:sy n="11" d="100"/>
        </p:scale>
        <p:origin x="1336" y="156"/>
      </p:cViewPr>
      <p:guideLst>
        <p:guide orient="horz" pos="4003"/>
        <p:guide pos="112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44849B-2E4C-4E32-9051-649952D893FB}" type="datetimeFigureOut">
              <a:rPr lang="de-DE" smtClean="0"/>
              <a:t>21.10.2023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6800" y="1143000"/>
            <a:ext cx="2184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D80B6F-5A1B-4EA0-90EB-5DD9BEFF2FF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185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80B6F-5A1B-4EA0-90EB-5DD9BEFF2FFF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38014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6036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6869" y="1476000"/>
            <a:ext cx="8405634" cy="2422800"/>
          </a:xfrm>
          <a:prstGeom prst="rect">
            <a:avLst/>
          </a:prstGeom>
        </p:spPr>
      </p:pic>
      <p:sp>
        <p:nvSpPr>
          <p:cNvPr id="13" name="Rechteck 12"/>
          <p:cNvSpPr/>
          <p:nvPr userDrawn="1"/>
        </p:nvSpPr>
        <p:spPr>
          <a:xfrm>
            <a:off x="17876838" y="0"/>
            <a:ext cx="12403137" cy="63547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/>
          <p:cNvSpPr/>
          <p:nvPr userDrawn="1"/>
        </p:nvSpPr>
        <p:spPr>
          <a:xfrm>
            <a:off x="0" y="41293453"/>
            <a:ext cx="30276000" cy="756000"/>
          </a:xfrm>
          <a:prstGeom prst="rect">
            <a:avLst/>
          </a:prstGeom>
          <a:solidFill>
            <a:srgbClr val="023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5881" y="41422486"/>
            <a:ext cx="10370988" cy="563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6907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4176431" rtl="0" eaLnBrk="1" latinLnBrk="0" hangingPunct="1">
        <a:spcBef>
          <a:spcPct val="0"/>
        </a:spcBef>
        <a:buNone/>
        <a:defRPr sz="20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66161" indent="-1566161" algn="l" defTabSz="4176431" rtl="0" eaLnBrk="1" latinLnBrk="0" hangingPunct="1">
        <a:spcBef>
          <a:spcPct val="20000"/>
        </a:spcBef>
        <a:buFont typeface="Arial" panose="020B0604020202020204" pitchFamily="34" charset="0"/>
        <a:buChar char="•"/>
        <a:defRPr sz="14600" kern="1200">
          <a:solidFill>
            <a:schemeClr val="tx1"/>
          </a:solidFill>
          <a:latin typeface="+mn-lt"/>
          <a:ea typeface="+mn-ea"/>
          <a:cs typeface="+mn-cs"/>
        </a:defRPr>
      </a:lvl1pPr>
      <a:lvl2pPr marL="3393350" indent="-1305135" algn="l" defTabSz="4176431" rtl="0" eaLnBrk="1" latinLnBrk="0" hangingPunct="1">
        <a:spcBef>
          <a:spcPct val="20000"/>
        </a:spcBef>
        <a:buFont typeface="Arial" panose="020B0604020202020204" pitchFamily="34" charset="0"/>
        <a:buChar char="–"/>
        <a:defRPr sz="12800" kern="1200">
          <a:solidFill>
            <a:schemeClr val="tx1"/>
          </a:solidFill>
          <a:latin typeface="+mn-lt"/>
          <a:ea typeface="+mn-ea"/>
          <a:cs typeface="+mn-cs"/>
        </a:defRPr>
      </a:lvl2pPr>
      <a:lvl3pPr marL="5220538" indent="-1044108" algn="l" defTabSz="4176431" rtl="0" eaLnBrk="1" latinLnBrk="0" hangingPunct="1">
        <a:spcBef>
          <a:spcPct val="20000"/>
        </a:spcBef>
        <a:buFont typeface="Arial" panose="020B0604020202020204" pitchFamily="34" charset="0"/>
        <a:buChar char="•"/>
        <a:defRPr sz="11000" kern="1200">
          <a:solidFill>
            <a:schemeClr val="tx1"/>
          </a:solidFill>
          <a:latin typeface="+mn-lt"/>
          <a:ea typeface="+mn-ea"/>
          <a:cs typeface="+mn-cs"/>
        </a:defRPr>
      </a:lvl3pPr>
      <a:lvl4pPr marL="7308753" indent="-1044108" algn="l" defTabSz="4176431" rtl="0" eaLnBrk="1" latinLnBrk="0" hangingPunct="1">
        <a:spcBef>
          <a:spcPct val="20000"/>
        </a:spcBef>
        <a:buFont typeface="Arial" panose="020B0604020202020204" pitchFamily="34" charset="0"/>
        <a:buChar char="–"/>
        <a:defRPr sz="9100" kern="1200">
          <a:solidFill>
            <a:schemeClr val="tx1"/>
          </a:solidFill>
          <a:latin typeface="+mn-lt"/>
          <a:ea typeface="+mn-ea"/>
          <a:cs typeface="+mn-cs"/>
        </a:defRPr>
      </a:lvl4pPr>
      <a:lvl5pPr marL="9396969" indent="-1044108" algn="l" defTabSz="4176431" rtl="0" eaLnBrk="1" latinLnBrk="0" hangingPunct="1">
        <a:spcBef>
          <a:spcPct val="20000"/>
        </a:spcBef>
        <a:buFont typeface="Arial" panose="020B0604020202020204" pitchFamily="34" charset="0"/>
        <a:buChar char="»"/>
        <a:defRPr sz="9100" kern="1200">
          <a:solidFill>
            <a:schemeClr val="tx1"/>
          </a:solidFill>
          <a:latin typeface="+mn-lt"/>
          <a:ea typeface="+mn-ea"/>
          <a:cs typeface="+mn-cs"/>
        </a:defRPr>
      </a:lvl5pPr>
      <a:lvl6pPr marL="11485184" indent="-1044108" algn="l" defTabSz="417643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6pPr>
      <a:lvl7pPr marL="13573399" indent="-1044108" algn="l" defTabSz="417643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7pPr>
      <a:lvl8pPr marL="15661615" indent="-1044108" algn="l" defTabSz="417643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8pPr>
      <a:lvl9pPr marL="17749830" indent="-1044108" algn="l" defTabSz="417643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2088215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4176431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6264646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352861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441076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529292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617507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6705722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13" Type="http://schemas.openxmlformats.org/officeDocument/2006/relationships/image" Target="../media/image10.png"/><Relationship Id="rId18" Type="http://schemas.openxmlformats.org/officeDocument/2006/relationships/image" Target="../media/image13.wmf"/><Relationship Id="rId26" Type="http://schemas.openxmlformats.org/officeDocument/2006/relationships/image" Target="../media/image17.wmf"/><Relationship Id="rId3" Type="http://schemas.openxmlformats.org/officeDocument/2006/relationships/image" Target="../media/image3.emf"/><Relationship Id="rId21" Type="http://schemas.openxmlformats.org/officeDocument/2006/relationships/oleObject" Target="../embeddings/oleObject7.bin"/><Relationship Id="rId7" Type="http://schemas.openxmlformats.org/officeDocument/2006/relationships/oleObject" Target="../embeddings/oleObject1.bin"/><Relationship Id="rId12" Type="http://schemas.openxmlformats.org/officeDocument/2006/relationships/image" Target="../media/image9.wmf"/><Relationship Id="rId17" Type="http://schemas.openxmlformats.org/officeDocument/2006/relationships/oleObject" Target="../embeddings/oleObject5.bin"/><Relationship Id="rId25" Type="http://schemas.openxmlformats.org/officeDocument/2006/relationships/oleObject" Target="../embeddings/oleObject9.bin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emf"/><Relationship Id="rId20" Type="http://schemas.openxmlformats.org/officeDocument/2006/relationships/image" Target="../media/image14.wmf"/><Relationship Id="rId29" Type="http://schemas.openxmlformats.org/officeDocument/2006/relationships/image" Target="../media/image19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oleObject" Target="../embeddings/oleObject3.bin"/><Relationship Id="rId24" Type="http://schemas.openxmlformats.org/officeDocument/2006/relationships/image" Target="../media/image16.wmf"/><Relationship Id="rId32" Type="http://schemas.openxmlformats.org/officeDocument/2006/relationships/image" Target="../media/image22.emf"/><Relationship Id="rId5" Type="http://schemas.openxmlformats.org/officeDocument/2006/relationships/image" Target="../media/image5.png"/><Relationship Id="rId15" Type="http://schemas.openxmlformats.org/officeDocument/2006/relationships/image" Target="../media/image11.wmf"/><Relationship Id="rId23" Type="http://schemas.openxmlformats.org/officeDocument/2006/relationships/oleObject" Target="../embeddings/oleObject8.bin"/><Relationship Id="rId28" Type="http://schemas.openxmlformats.org/officeDocument/2006/relationships/image" Target="../media/image18.wmf"/><Relationship Id="rId10" Type="http://schemas.openxmlformats.org/officeDocument/2006/relationships/image" Target="../media/image8.wmf"/><Relationship Id="rId19" Type="http://schemas.openxmlformats.org/officeDocument/2006/relationships/oleObject" Target="../embeddings/oleObject6.bin"/><Relationship Id="rId31" Type="http://schemas.openxmlformats.org/officeDocument/2006/relationships/image" Target="../media/image21.emf"/><Relationship Id="rId4" Type="http://schemas.openxmlformats.org/officeDocument/2006/relationships/image" Target="../media/image4.png"/><Relationship Id="rId9" Type="http://schemas.openxmlformats.org/officeDocument/2006/relationships/oleObject" Target="../embeddings/oleObject2.bin"/><Relationship Id="rId14" Type="http://schemas.openxmlformats.org/officeDocument/2006/relationships/oleObject" Target="../embeddings/oleObject4.bin"/><Relationship Id="rId22" Type="http://schemas.openxmlformats.org/officeDocument/2006/relationships/image" Target="../media/image15.wmf"/><Relationship Id="rId27" Type="http://schemas.openxmlformats.org/officeDocument/2006/relationships/oleObject" Target="../embeddings/oleObject10.bin"/><Relationship Id="rId30" Type="http://schemas.openxmlformats.org/officeDocument/2006/relationships/image" Target="../media/image2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Group 153">
            <a:extLst>
              <a:ext uri="{FF2B5EF4-FFF2-40B4-BE49-F238E27FC236}">
                <a16:creationId xmlns:a16="http://schemas.microsoft.com/office/drawing/2014/main" id="{ED328611-5154-79A1-2E1B-D591FEFC6E56}"/>
              </a:ext>
            </a:extLst>
          </p:cNvPr>
          <p:cNvGrpSpPr/>
          <p:nvPr/>
        </p:nvGrpSpPr>
        <p:grpSpPr>
          <a:xfrm>
            <a:off x="21213966" y="33042341"/>
            <a:ext cx="5376536" cy="4064000"/>
            <a:chOff x="21572763" y="31023475"/>
            <a:chExt cx="5376536" cy="4064000"/>
          </a:xfrm>
        </p:grpSpPr>
        <p:pic>
          <p:nvPicPr>
            <p:cNvPr id="151" name="Picture 150">
              <a:extLst>
                <a:ext uri="{FF2B5EF4-FFF2-40B4-BE49-F238E27FC236}">
                  <a16:creationId xmlns:a16="http://schemas.microsoft.com/office/drawing/2014/main" id="{FBE01E78-4205-B943-0894-C126C80797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572763" y="31023475"/>
              <a:ext cx="5334000" cy="4064000"/>
            </a:xfrm>
            <a:prstGeom prst="rect">
              <a:avLst/>
            </a:prstGeom>
          </p:spPr>
        </p:pic>
        <p:sp>
          <p:nvSpPr>
            <p:cNvPr id="153" name="Rectangle 152">
              <a:extLst>
                <a:ext uri="{FF2B5EF4-FFF2-40B4-BE49-F238E27FC236}">
                  <a16:creationId xmlns:a16="http://schemas.microsoft.com/office/drawing/2014/main" id="{48E35F1B-57B1-54C6-4B31-17293C04B4DE}"/>
                </a:ext>
              </a:extLst>
            </p:cNvPr>
            <p:cNvSpPr/>
            <p:nvPr/>
          </p:nvSpPr>
          <p:spPr>
            <a:xfrm>
              <a:off x="25653155" y="31376810"/>
              <a:ext cx="1296144" cy="31700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BD1ADC81-5576-F900-3762-261D4750B1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657" y="30448510"/>
            <a:ext cx="3555754" cy="38157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DFA4424-EDC7-C981-66C6-4377CCD6B8A6}"/>
              </a:ext>
            </a:extLst>
          </p:cNvPr>
          <p:cNvSpPr txBox="1"/>
          <p:nvPr/>
        </p:nvSpPr>
        <p:spPr>
          <a:xfrm>
            <a:off x="1026419" y="1386038"/>
            <a:ext cx="18722080" cy="2520280"/>
          </a:xfrm>
          <a:prstGeom prst="rect">
            <a:avLst/>
          </a:prstGeom>
          <a:solidFill>
            <a:schemeClr val="tx2">
              <a:lumMod val="75000"/>
            </a:schemeClr>
          </a:solidFill>
          <a:ln w="28575">
            <a:noFill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Mechanistic root water uptake functions derived from soil and root hydraulic properties</a:t>
            </a:r>
            <a:endParaRPr lang="en-US" sz="60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E55A75-8957-42CA-7F76-B73ED017B987}"/>
              </a:ext>
            </a:extLst>
          </p:cNvPr>
          <p:cNvSpPr txBox="1"/>
          <p:nvPr/>
        </p:nvSpPr>
        <p:spPr>
          <a:xfrm>
            <a:off x="1602483" y="4482382"/>
            <a:ext cx="23978664" cy="2155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de-DE" sz="4000" u="sng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Jan Vanderborght</a:t>
            </a:r>
            <a:r>
              <a:rPr lang="de-DE" sz="4000" baseline="30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1</a:t>
            </a:r>
            <a:r>
              <a:rPr lang="de-DE" sz="4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, Andrea Schnepf</a:t>
            </a:r>
            <a:r>
              <a:rPr lang="de-DE" sz="4000" baseline="30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1</a:t>
            </a:r>
            <a:r>
              <a:rPr lang="de-DE" sz="4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, Daniel Leitner</a:t>
            </a:r>
            <a:r>
              <a:rPr lang="de-DE" sz="4000" baseline="30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1</a:t>
            </a:r>
            <a:r>
              <a:rPr lang="de-DE" sz="4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, Valentin Couvreur</a:t>
            </a:r>
            <a:r>
              <a:rPr lang="de-DE" sz="4000" baseline="30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2</a:t>
            </a:r>
            <a:r>
              <a:rPr lang="de-DE" sz="4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, Mathieu Javaux</a:t>
            </a:r>
            <a:r>
              <a:rPr lang="de-DE" sz="4000" baseline="30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1,2</a:t>
            </a:r>
            <a:endParaRPr lang="en-US" sz="40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de-DE" sz="4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 </a:t>
            </a:r>
            <a:r>
              <a:rPr lang="de-DE" sz="4000" i="1" baseline="30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1</a:t>
            </a:r>
            <a:r>
              <a:rPr lang="de-DE" sz="40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 </a:t>
            </a:r>
            <a:r>
              <a:rPr lang="de-DE" sz="4000" i="1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Agrosphere</a:t>
            </a:r>
            <a:r>
              <a:rPr lang="de-DE" sz="40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Institute, IBG-3, Forschungszentrum Jülich GmbH, Germany</a:t>
            </a:r>
            <a:endParaRPr lang="en-US" sz="40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en-US" sz="4000" i="1" baseline="30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2 </a:t>
            </a:r>
            <a:r>
              <a:rPr lang="en-US" sz="40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Earth and Life Institute, UC Louvain, Belgium</a:t>
            </a:r>
            <a:endParaRPr lang="en-US" sz="40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7B4EE08-5D0B-9135-02A5-E326EE058E9A}"/>
              </a:ext>
            </a:extLst>
          </p:cNvPr>
          <p:cNvSpPr txBox="1"/>
          <p:nvPr/>
        </p:nvSpPr>
        <p:spPr>
          <a:xfrm>
            <a:off x="745803" y="7225918"/>
            <a:ext cx="13661732" cy="740011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de-DE" sz="4000" b="1" dirty="0" err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From</a:t>
            </a:r>
            <a:r>
              <a:rPr lang="de-DE" sz="40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3D </a:t>
            </a:r>
            <a:r>
              <a:rPr lang="de-DE" sz="4000" b="1" dirty="0" err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hydraulic</a:t>
            </a:r>
            <a:r>
              <a:rPr lang="de-DE" sz="40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root </a:t>
            </a:r>
            <a:r>
              <a:rPr lang="de-DE" sz="4000" b="1" dirty="0" err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systems</a:t>
            </a:r>
            <a:r>
              <a:rPr lang="de-DE" sz="40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de-DE" sz="4000" b="1" dirty="0" err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to</a:t>
            </a:r>
            <a:r>
              <a:rPr lang="de-DE" sz="40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de-DE" sz="4000" b="1" dirty="0" err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upscaled</a:t>
            </a:r>
            <a:r>
              <a:rPr lang="de-DE" sz="40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1D RWU</a:t>
            </a:r>
            <a:endParaRPr lang="en-US" sz="4000" b="1" dirty="0">
              <a:solidFill>
                <a:schemeClr val="bg1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86" name="Picture 85">
            <a:extLst>
              <a:ext uri="{FF2B5EF4-FFF2-40B4-BE49-F238E27FC236}">
                <a16:creationId xmlns:a16="http://schemas.microsoft.com/office/drawing/2014/main" id="{26CF91D5-8D4F-9572-9C44-A581E9E0C6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9026" y="8140305"/>
            <a:ext cx="12544218" cy="792061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A163B42-9845-8EFB-F8F3-D8606C3DE6AD}"/>
              </a:ext>
            </a:extLst>
          </p:cNvPr>
          <p:cNvSpPr txBox="1"/>
          <p:nvPr/>
        </p:nvSpPr>
        <p:spPr>
          <a:xfrm>
            <a:off x="15155324" y="38291137"/>
            <a:ext cx="14394725" cy="740011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de-DE" sz="40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References</a:t>
            </a:r>
            <a:endParaRPr lang="en-US" sz="4000" b="1" dirty="0">
              <a:solidFill>
                <a:schemeClr val="bg1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362EB6C-27CF-026E-4318-37494D4CA140}"/>
              </a:ext>
            </a:extLst>
          </p:cNvPr>
          <p:cNvSpPr txBox="1"/>
          <p:nvPr/>
        </p:nvSpPr>
        <p:spPr>
          <a:xfrm>
            <a:off x="15074599" y="39201709"/>
            <a:ext cx="1336403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[1] </a:t>
            </a:r>
            <a:r>
              <a:rPr lang="en-US" sz="2800" dirty="0" err="1"/>
              <a:t>Simunek</a:t>
            </a:r>
            <a:r>
              <a:rPr lang="en-US" sz="2800" dirty="0"/>
              <a:t>, J., &amp; Hopmans, J. W. (2009). doi:10.1016/j.ecolmodel.2008.11.004</a:t>
            </a:r>
          </a:p>
          <a:p>
            <a:r>
              <a:rPr lang="en-US" sz="2800" dirty="0"/>
              <a:t>[2] Vanderborght, J. et al. (2021). </a:t>
            </a:r>
            <a:r>
              <a:rPr lang="en-US" sz="2800" dirty="0" err="1"/>
              <a:t>doi</a:t>
            </a:r>
            <a:r>
              <a:rPr lang="en-US" sz="2800" dirty="0"/>
              <a:t>: 10.5194/hess-25-4835-2021</a:t>
            </a:r>
          </a:p>
          <a:p>
            <a:r>
              <a:rPr lang="en-US" sz="2800" dirty="0"/>
              <a:t>[3] </a:t>
            </a:r>
            <a:r>
              <a:rPr lang="de-DE" sz="2800" dirty="0"/>
              <a:t>Vanderborght, J. et al.  (2023).  </a:t>
            </a:r>
            <a:r>
              <a:rPr lang="de-DE" sz="2800" dirty="0" err="1"/>
              <a:t>doi</a:t>
            </a:r>
            <a:r>
              <a:rPr lang="de-DE" sz="2800" dirty="0"/>
              <a:t>: </a:t>
            </a:r>
            <a:r>
              <a:rPr lang="de-DE" sz="2800" i="1" dirty="0"/>
              <a:t>10.1002/vzj2.20273</a:t>
            </a:r>
            <a:endParaRPr lang="en-US" sz="2800" dirty="0"/>
          </a:p>
          <a:p>
            <a:r>
              <a:rPr lang="en-US" sz="2800" dirty="0"/>
              <a:t>[4] Jarvis, N. J. (2011).  doi:10.5194/hess-15-3431-2011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D485CF2-CB9B-243E-89FF-2F0E5181B2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1571" y="31085429"/>
            <a:ext cx="3769425" cy="282706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8DE8174-DCF8-2F67-F1F0-26D1DEB5F48D}"/>
              </a:ext>
            </a:extLst>
          </p:cNvPr>
          <p:cNvSpPr txBox="1"/>
          <p:nvPr/>
        </p:nvSpPr>
        <p:spPr>
          <a:xfrm>
            <a:off x="15050879" y="26000580"/>
            <a:ext cx="14416239" cy="740011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de-DE" sz="40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Simulation </a:t>
            </a:r>
            <a:r>
              <a:rPr lang="de-DE" sz="4000" b="1" dirty="0" err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example</a:t>
            </a:r>
            <a:endParaRPr lang="en-US" sz="4000" b="1" dirty="0">
              <a:solidFill>
                <a:schemeClr val="bg1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80556B-54A1-1235-46F0-F7EFC6AC8F1C}"/>
              </a:ext>
            </a:extLst>
          </p:cNvPr>
          <p:cNvSpPr txBox="1"/>
          <p:nvPr/>
        </p:nvSpPr>
        <p:spPr>
          <a:xfrm>
            <a:off x="784301" y="16202925"/>
            <a:ext cx="13623234" cy="3785652"/>
          </a:xfrm>
          <a:prstGeom prst="rect">
            <a:avLst/>
          </a:prstGeom>
          <a:noFill/>
          <a:ln w="508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de-DE" sz="4000" b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Goal:</a:t>
            </a:r>
            <a:r>
              <a:rPr kumimoji="0" lang="de-DE" sz="40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de-DE" sz="40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Develop</a:t>
            </a:r>
            <a:r>
              <a:rPr kumimoji="0" lang="de-DE" sz="40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a </a:t>
            </a:r>
            <a:r>
              <a:rPr kumimoji="0" lang="de-DE" sz="40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function</a:t>
            </a:r>
            <a:r>
              <a:rPr kumimoji="0" lang="de-DE" sz="40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de-DE" sz="4000" b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f</a:t>
            </a:r>
            <a:r>
              <a:rPr kumimoji="0" lang="de-DE" sz="40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de-DE" sz="40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that</a:t>
            </a:r>
            <a:r>
              <a:rPr kumimoji="0" lang="de-DE" sz="40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de-DE" sz="40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describes</a:t>
            </a:r>
            <a:r>
              <a:rPr kumimoji="0" lang="de-DE" sz="40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root </a:t>
            </a:r>
            <a:r>
              <a:rPr kumimoji="0" lang="de-DE" sz="40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water</a:t>
            </a:r>
            <a:r>
              <a:rPr kumimoji="0" lang="de-DE" sz="40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de-DE" sz="40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uptake</a:t>
            </a:r>
            <a:r>
              <a:rPr kumimoji="0" lang="de-DE" sz="40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de-DE" sz="4000" b="1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panose="020B0604020202020204" pitchFamily="34" charset="0"/>
              </a:rPr>
              <a:t>Q</a:t>
            </a:r>
            <a:r>
              <a:rPr kumimoji="0" lang="de-DE" sz="40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de-DE" sz="40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as</a:t>
            </a:r>
            <a:r>
              <a:rPr kumimoji="0" lang="de-DE" sz="40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a </a:t>
            </a:r>
            <a:r>
              <a:rPr kumimoji="0" lang="de-DE" sz="40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function</a:t>
            </a:r>
            <a:r>
              <a:rPr kumimoji="0" lang="de-DE" sz="40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de-DE" sz="40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of</a:t>
            </a:r>
            <a:r>
              <a:rPr kumimoji="0" lang="de-DE" sz="40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de-DE" sz="40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bulk</a:t>
            </a:r>
            <a:r>
              <a:rPr kumimoji="0" lang="de-DE" sz="40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de-DE" sz="40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soil</a:t>
            </a:r>
            <a:r>
              <a:rPr kumimoji="0" lang="de-DE" sz="40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de-DE" sz="40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water</a:t>
            </a:r>
            <a:r>
              <a:rPr kumimoji="0" lang="de-DE" sz="40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de-DE" sz="40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potentials</a:t>
            </a:r>
            <a:r>
              <a:rPr kumimoji="0" lang="de-DE" sz="40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de-DE" sz="4000" b="1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Arial" panose="020B0604020202020204" pitchFamily="34" charset="0"/>
              </a:rPr>
              <a:t>H</a:t>
            </a:r>
            <a:r>
              <a:rPr kumimoji="0" lang="de-DE" sz="4000" b="1" u="none" strike="noStrike" kern="1200" cap="none" spc="0" normalizeH="0" baseline="-2500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Arial" panose="020B0604020202020204" pitchFamily="34" charset="0"/>
              </a:rPr>
              <a:t>bs</a:t>
            </a:r>
            <a:r>
              <a:rPr kumimoji="0" lang="de-DE" sz="40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and</a:t>
            </a:r>
            <a:r>
              <a:rPr lang="de-DE" sz="4000" dirty="0">
                <a:cs typeface="Arial" panose="020B0604020202020204" pitchFamily="34" charset="0"/>
              </a:rPr>
              <a:t> potential </a:t>
            </a:r>
            <a:r>
              <a:rPr lang="de-DE" sz="4000" dirty="0" err="1">
                <a:cs typeface="Arial" panose="020B0604020202020204" pitchFamily="34" charset="0"/>
              </a:rPr>
              <a:t>transpiration</a:t>
            </a:r>
            <a:r>
              <a:rPr lang="de-DE" sz="4000" dirty="0">
                <a:cs typeface="Arial" panose="020B0604020202020204" pitchFamily="34" charset="0"/>
              </a:rPr>
              <a:t> </a:t>
            </a:r>
            <a:r>
              <a:rPr lang="de-DE" sz="4000" b="1" dirty="0" err="1">
                <a:solidFill>
                  <a:schemeClr val="tx2"/>
                </a:solidFill>
                <a:cs typeface="Arial" panose="020B0604020202020204" pitchFamily="34" charset="0"/>
              </a:rPr>
              <a:t>T</a:t>
            </a:r>
            <a:r>
              <a:rPr lang="de-DE" sz="4000" b="1" baseline="-25000" dirty="0" err="1">
                <a:solidFill>
                  <a:schemeClr val="tx2"/>
                </a:solidFill>
                <a:cs typeface="Arial" panose="020B0604020202020204" pitchFamily="34" charset="0"/>
              </a:rPr>
              <a:t>p</a:t>
            </a:r>
            <a:r>
              <a:rPr lang="de-DE" sz="4000" dirty="0">
                <a:cs typeface="Arial" panose="020B0604020202020204" pitchFamily="34" charset="0"/>
              </a:rPr>
              <a:t>, and </a:t>
            </a:r>
            <a:r>
              <a:rPr lang="de-DE" sz="4000" dirty="0" err="1">
                <a:cs typeface="Arial" panose="020B0604020202020204" pitchFamily="34" charset="0"/>
              </a:rPr>
              <a:t>that</a:t>
            </a:r>
            <a:r>
              <a:rPr lang="de-DE" sz="4000" dirty="0">
                <a:cs typeface="Arial" panose="020B0604020202020204" pitchFamily="34" charset="0"/>
              </a:rPr>
              <a:t> </a:t>
            </a:r>
            <a:r>
              <a:rPr lang="de-DE" sz="4000" dirty="0" err="1">
                <a:cs typeface="Arial" panose="020B0604020202020204" pitchFamily="34" charset="0"/>
              </a:rPr>
              <a:t>uses</a:t>
            </a:r>
            <a:r>
              <a:rPr lang="de-DE" sz="4000" dirty="0">
                <a:cs typeface="Arial" panose="020B0604020202020204" pitchFamily="34" charset="0"/>
              </a:rPr>
              <a:t> </a:t>
            </a:r>
            <a:r>
              <a:rPr lang="de-DE" sz="4000" dirty="0" err="1">
                <a:cs typeface="Arial" panose="020B0604020202020204" pitchFamily="34" charset="0"/>
              </a:rPr>
              <a:t>parameters</a:t>
            </a:r>
            <a:r>
              <a:rPr lang="de-DE" sz="4000" dirty="0">
                <a:cs typeface="Arial" panose="020B0604020202020204" pitchFamily="34" charset="0"/>
              </a:rPr>
              <a:t> </a:t>
            </a:r>
            <a:r>
              <a:rPr lang="de-DE" sz="4000" b="1" dirty="0">
                <a:solidFill>
                  <a:srgbClr val="92D050"/>
                </a:solidFill>
                <a:cs typeface="Arial" panose="020B0604020202020204" pitchFamily="34" charset="0"/>
              </a:rPr>
              <a:t>p</a:t>
            </a:r>
            <a:r>
              <a:rPr lang="de-DE" sz="4000" dirty="0">
                <a:cs typeface="Arial" panose="020B0604020202020204" pitchFamily="34" charset="0"/>
              </a:rPr>
              <a:t> </a:t>
            </a:r>
            <a:r>
              <a:rPr lang="de-DE" sz="4000" dirty="0" err="1">
                <a:cs typeface="Arial" panose="020B0604020202020204" pitchFamily="34" charset="0"/>
              </a:rPr>
              <a:t>that</a:t>
            </a:r>
            <a:r>
              <a:rPr lang="de-DE" sz="4000" dirty="0">
                <a:cs typeface="Arial" panose="020B0604020202020204" pitchFamily="34" charset="0"/>
              </a:rPr>
              <a:t> </a:t>
            </a:r>
            <a:r>
              <a:rPr lang="de-DE" sz="4000" dirty="0" err="1">
                <a:cs typeface="Arial" panose="020B0604020202020204" pitchFamily="34" charset="0"/>
              </a:rPr>
              <a:t>can</a:t>
            </a:r>
            <a:r>
              <a:rPr lang="de-DE" sz="4000" dirty="0">
                <a:cs typeface="Arial" panose="020B0604020202020204" pitchFamily="34" charset="0"/>
              </a:rPr>
              <a:t> </a:t>
            </a:r>
            <a:r>
              <a:rPr lang="de-DE" sz="4000" dirty="0" err="1">
                <a:cs typeface="Arial" panose="020B0604020202020204" pitchFamily="34" charset="0"/>
              </a:rPr>
              <a:t>be</a:t>
            </a:r>
            <a:r>
              <a:rPr lang="de-DE" sz="4000" dirty="0">
                <a:cs typeface="Arial" panose="020B0604020202020204" pitchFamily="34" charset="0"/>
              </a:rPr>
              <a:t> </a:t>
            </a:r>
            <a:r>
              <a:rPr lang="de-DE" sz="4000" dirty="0" err="1">
                <a:cs typeface="Arial" panose="020B0604020202020204" pitchFamily="34" charset="0"/>
              </a:rPr>
              <a:t>derived</a:t>
            </a:r>
            <a:r>
              <a:rPr lang="de-DE" sz="4000" dirty="0">
                <a:cs typeface="Arial" panose="020B0604020202020204" pitchFamily="34" charset="0"/>
              </a:rPr>
              <a:t> </a:t>
            </a:r>
            <a:r>
              <a:rPr lang="de-DE" sz="4000" dirty="0" err="1">
                <a:cs typeface="Arial" panose="020B0604020202020204" pitchFamily="34" charset="0"/>
              </a:rPr>
              <a:t>directly</a:t>
            </a:r>
            <a:r>
              <a:rPr lang="de-DE" sz="4000" dirty="0">
                <a:cs typeface="Arial" panose="020B0604020202020204" pitchFamily="34" charset="0"/>
              </a:rPr>
              <a:t> </a:t>
            </a:r>
            <a:r>
              <a:rPr lang="de-DE" sz="4000" dirty="0" err="1">
                <a:cs typeface="Arial" panose="020B0604020202020204" pitchFamily="34" charset="0"/>
              </a:rPr>
              <a:t>from</a:t>
            </a:r>
            <a:r>
              <a:rPr lang="de-DE" sz="4000" dirty="0">
                <a:cs typeface="Arial" panose="020B0604020202020204" pitchFamily="34" charset="0"/>
              </a:rPr>
              <a:t> </a:t>
            </a:r>
            <a:r>
              <a:rPr lang="de-DE" sz="4000" dirty="0" err="1">
                <a:cs typeface="Arial" panose="020B0604020202020204" pitchFamily="34" charset="0"/>
              </a:rPr>
              <a:t>soil</a:t>
            </a:r>
            <a:r>
              <a:rPr lang="de-DE" sz="4000" dirty="0">
                <a:cs typeface="Arial" panose="020B0604020202020204" pitchFamily="34" charset="0"/>
              </a:rPr>
              <a:t> and root </a:t>
            </a:r>
            <a:r>
              <a:rPr lang="de-DE" sz="4000" dirty="0" err="1">
                <a:cs typeface="Arial" panose="020B0604020202020204" pitchFamily="34" charset="0"/>
              </a:rPr>
              <a:t>properties</a:t>
            </a:r>
            <a:r>
              <a:rPr lang="de-DE" sz="4000" dirty="0">
                <a:cs typeface="Arial" panose="020B0604020202020204" pitchFamily="34" charset="0"/>
              </a:rPr>
              <a:t>: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DE" sz="4000" u="none" strike="noStrike" kern="1200" cap="none" spc="0" normalizeH="0" noProof="0" dirty="0">
              <a:ln>
                <a:noFill/>
              </a:ln>
              <a:effectLst/>
              <a:uLnTx/>
              <a:uFillTx/>
              <a:cs typeface="Arial" panose="020B0604020202020204" pitchFamily="34" charset="0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4000" u="none" strike="noStrike" kern="1200" cap="none" spc="0" normalizeH="0" noProof="0" dirty="0">
              <a:ln>
                <a:noFill/>
              </a:ln>
              <a:effectLst/>
              <a:uLnTx/>
              <a:uFillTx/>
              <a:cs typeface="Arial" panose="020B0604020202020204" pitchFamily="34" charset="0"/>
            </a:endParaRPr>
          </a:p>
        </p:txBody>
      </p:sp>
      <p:graphicFrame>
        <p:nvGraphicFramePr>
          <p:cNvPr id="23" name="Object 22">
            <a:extLst>
              <a:ext uri="{FF2B5EF4-FFF2-40B4-BE49-F238E27FC236}">
                <a16:creationId xmlns:a16="http://schemas.microsoft.com/office/drawing/2014/main" id="{FD0E2918-EE69-ED7A-C3EE-79BCCEA52E9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5724536"/>
              </p:ext>
            </p:extLst>
          </p:nvPr>
        </p:nvGraphicFramePr>
        <p:xfrm>
          <a:off x="5794975" y="18731786"/>
          <a:ext cx="3352320" cy="838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117440" imgH="279360" progId="Equation.DSMT4">
                  <p:embed/>
                </p:oleObj>
              </mc:Choice>
              <mc:Fallback>
                <p:oleObj name="Equation" r:id="rId7" imgW="1117440" imgH="2793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794975" y="18731786"/>
                        <a:ext cx="3352320" cy="8380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058705AC-268F-6E0A-A1E3-7461B4977907}"/>
              </a:ext>
            </a:extLst>
          </p:cNvPr>
          <p:cNvSpPr txBox="1"/>
          <p:nvPr/>
        </p:nvSpPr>
        <p:spPr>
          <a:xfrm>
            <a:off x="745803" y="20324142"/>
            <a:ext cx="13661732" cy="740011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de-DE" sz="4000" b="1" dirty="0" err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Empirical</a:t>
            </a:r>
            <a:r>
              <a:rPr lang="de-DE" sz="40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root </a:t>
            </a:r>
            <a:r>
              <a:rPr lang="de-DE" sz="4000" b="1" dirty="0" err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water</a:t>
            </a:r>
            <a:r>
              <a:rPr lang="de-DE" sz="40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de-DE" sz="4000" b="1" dirty="0" err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uptake</a:t>
            </a:r>
            <a:r>
              <a:rPr lang="de-DE" sz="40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de-DE" sz="4000" b="1" dirty="0" err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functions</a:t>
            </a:r>
            <a:endParaRPr lang="en-US" sz="4000" b="1" dirty="0">
              <a:solidFill>
                <a:schemeClr val="bg1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graphicFrame>
        <p:nvGraphicFramePr>
          <p:cNvPr id="25" name="Object 24">
            <a:extLst>
              <a:ext uri="{FF2B5EF4-FFF2-40B4-BE49-F238E27FC236}">
                <a16:creationId xmlns:a16="http://schemas.microsoft.com/office/drawing/2014/main" id="{E4DE896B-1446-D009-4E0D-0E53B4C354D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7423953"/>
              </p:ext>
            </p:extLst>
          </p:nvPr>
        </p:nvGraphicFramePr>
        <p:xfrm>
          <a:off x="3494088" y="21140738"/>
          <a:ext cx="8610600" cy="281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2869920" imgH="939600" progId="Equation.DSMT4">
                  <p:embed/>
                </p:oleObj>
              </mc:Choice>
              <mc:Fallback>
                <p:oleObj name="Equation" r:id="rId9" imgW="2869920" imgH="939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494088" y="21140738"/>
                        <a:ext cx="8610600" cy="2819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879D0C6C-6AC7-8817-D5D9-9A73D220608A}"/>
              </a:ext>
            </a:extLst>
          </p:cNvPr>
          <p:cNvCxnSpPr>
            <a:cxnSpLocks/>
          </p:cNvCxnSpPr>
          <p:nvPr/>
        </p:nvCxnSpPr>
        <p:spPr>
          <a:xfrm flipV="1">
            <a:off x="1477923" y="24153477"/>
            <a:ext cx="18773" cy="2344668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4D55634-86B8-8F00-1054-0D3099D0B7EA}"/>
              </a:ext>
            </a:extLst>
          </p:cNvPr>
          <p:cNvCxnSpPr>
            <a:cxnSpLocks/>
          </p:cNvCxnSpPr>
          <p:nvPr/>
        </p:nvCxnSpPr>
        <p:spPr>
          <a:xfrm>
            <a:off x="1497378" y="26445522"/>
            <a:ext cx="4336508" cy="0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C82B0F07-0C66-6DA9-4539-07094911F327}"/>
              </a:ext>
            </a:extLst>
          </p:cNvPr>
          <p:cNvCxnSpPr/>
          <p:nvPr/>
        </p:nvCxnSpPr>
        <p:spPr>
          <a:xfrm flipH="1">
            <a:off x="4410795" y="25004662"/>
            <a:ext cx="1384180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BC2A2B0A-D1CA-2590-DB7D-A9912B8E252C}"/>
              </a:ext>
            </a:extLst>
          </p:cNvPr>
          <p:cNvCxnSpPr/>
          <p:nvPr/>
        </p:nvCxnSpPr>
        <p:spPr>
          <a:xfrm flipH="1">
            <a:off x="2178547" y="25004662"/>
            <a:ext cx="2232248" cy="144086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61252757-555B-CFDD-33E0-2DEE86CAA89E}"/>
              </a:ext>
            </a:extLst>
          </p:cNvPr>
          <p:cNvCxnSpPr>
            <a:cxnSpLocks/>
          </p:cNvCxnSpPr>
          <p:nvPr/>
        </p:nvCxnSpPr>
        <p:spPr>
          <a:xfrm flipH="1" flipV="1">
            <a:off x="2879387" y="25000085"/>
            <a:ext cx="1531408" cy="4577"/>
          </a:xfrm>
          <a:prstGeom prst="line">
            <a:avLst/>
          </a:prstGeom>
          <a:ln w="349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E08C9D03-0980-1B82-3093-D764ABC8A11F}"/>
              </a:ext>
            </a:extLst>
          </p:cNvPr>
          <p:cNvCxnSpPr>
            <a:cxnSpLocks/>
          </p:cNvCxnSpPr>
          <p:nvPr/>
        </p:nvCxnSpPr>
        <p:spPr>
          <a:xfrm flipH="1">
            <a:off x="2178547" y="25038996"/>
            <a:ext cx="681385" cy="1406526"/>
          </a:xfrm>
          <a:prstGeom prst="line">
            <a:avLst/>
          </a:prstGeom>
          <a:ln w="349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0A30CE1D-99FB-B406-3923-CC92830E7031}"/>
              </a:ext>
            </a:extLst>
          </p:cNvPr>
          <p:cNvSpPr txBox="1"/>
          <p:nvPr/>
        </p:nvSpPr>
        <p:spPr>
          <a:xfrm>
            <a:off x="1061943" y="24639250"/>
            <a:ext cx="6929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1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87CFFFD4-E48A-3948-4A91-A49E8FE6FC63}"/>
              </a:ext>
            </a:extLst>
          </p:cNvPr>
          <p:cNvSpPr txBox="1"/>
          <p:nvPr/>
        </p:nvSpPr>
        <p:spPr>
          <a:xfrm>
            <a:off x="1019215" y="23959627"/>
            <a:ext cx="6929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Symbol" panose="05050102010706020507" pitchFamily="18" charset="2"/>
              </a:rPr>
              <a:t>a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9527DE76-425C-1AF7-FAFA-24855F2D27F1}"/>
              </a:ext>
            </a:extLst>
          </p:cNvPr>
          <p:cNvSpPr txBox="1"/>
          <p:nvPr/>
        </p:nvSpPr>
        <p:spPr>
          <a:xfrm>
            <a:off x="1098427" y="26098306"/>
            <a:ext cx="6929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0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78DC3632-4573-7D27-F369-B9D431C32A1A}"/>
              </a:ext>
            </a:extLst>
          </p:cNvPr>
          <p:cNvSpPr txBox="1"/>
          <p:nvPr/>
        </p:nvSpPr>
        <p:spPr>
          <a:xfrm>
            <a:off x="1746499" y="26444823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err="1"/>
              <a:t>H</a:t>
            </a:r>
            <a:r>
              <a:rPr lang="de-DE" sz="2800" baseline="-25000" dirty="0" err="1"/>
              <a:t>wilt</a:t>
            </a:r>
            <a:endParaRPr lang="de-DE" sz="2800" baseline="-25000" dirty="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DD0407D-C314-8CB2-7A73-74127313C149}"/>
              </a:ext>
            </a:extLst>
          </p:cNvPr>
          <p:cNvSpPr txBox="1"/>
          <p:nvPr/>
        </p:nvSpPr>
        <p:spPr>
          <a:xfrm>
            <a:off x="2466579" y="26444822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err="1"/>
              <a:t>H</a:t>
            </a:r>
            <a:r>
              <a:rPr lang="de-DE" sz="2800" baseline="-25000" dirty="0" err="1"/>
              <a:t>crit</a:t>
            </a:r>
            <a:r>
              <a:rPr lang="de-DE" sz="2800" dirty="0"/>
              <a:t>(</a:t>
            </a:r>
            <a:r>
              <a:rPr lang="de-DE" sz="2800" dirty="0" err="1"/>
              <a:t>T</a:t>
            </a:r>
            <a:r>
              <a:rPr lang="de-DE" sz="2800" baseline="-25000" dirty="0" err="1"/>
              <a:t>plow</a:t>
            </a:r>
            <a:r>
              <a:rPr lang="de-DE" sz="2800" dirty="0"/>
              <a:t>)</a:t>
            </a:r>
            <a:endParaRPr lang="de-DE" sz="2800" baseline="-25000" dirty="0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26C1A60-4801-80C8-36B5-2C9932AA887B}"/>
              </a:ext>
            </a:extLst>
          </p:cNvPr>
          <p:cNvSpPr txBox="1"/>
          <p:nvPr/>
        </p:nvSpPr>
        <p:spPr>
          <a:xfrm>
            <a:off x="4050755" y="26463020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err="1"/>
              <a:t>H</a:t>
            </a:r>
            <a:r>
              <a:rPr lang="de-DE" sz="2800" baseline="-25000" dirty="0" err="1"/>
              <a:t>crit</a:t>
            </a:r>
            <a:r>
              <a:rPr lang="de-DE" sz="2800" dirty="0"/>
              <a:t>(</a:t>
            </a:r>
            <a:r>
              <a:rPr lang="de-DE" sz="2800" dirty="0" err="1"/>
              <a:t>T</a:t>
            </a:r>
            <a:r>
              <a:rPr lang="de-DE" sz="2800" baseline="-25000" dirty="0" err="1"/>
              <a:t>phigh</a:t>
            </a:r>
            <a:r>
              <a:rPr lang="de-DE" sz="2800" dirty="0"/>
              <a:t>)</a:t>
            </a:r>
            <a:endParaRPr lang="de-DE" sz="2800" baseline="-25000" dirty="0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9CA000C3-4FAE-F9B7-ED01-B3FFC07DE0F6}"/>
              </a:ext>
            </a:extLst>
          </p:cNvPr>
          <p:cNvSpPr txBox="1"/>
          <p:nvPr/>
        </p:nvSpPr>
        <p:spPr>
          <a:xfrm>
            <a:off x="5635626" y="26498145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err="1"/>
              <a:t>H</a:t>
            </a:r>
            <a:r>
              <a:rPr lang="de-DE" sz="2800" baseline="-25000" dirty="0" err="1"/>
              <a:t>bs</a:t>
            </a:r>
            <a:endParaRPr lang="de-DE" sz="2800" baseline="-25000" dirty="0"/>
          </a:p>
        </p:txBody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79DBEC4F-44FB-BE77-365E-4B7D55AA12F4}"/>
              </a:ext>
            </a:extLst>
          </p:cNvPr>
          <p:cNvCxnSpPr/>
          <p:nvPr/>
        </p:nvCxnSpPr>
        <p:spPr>
          <a:xfrm>
            <a:off x="4352429" y="25082484"/>
            <a:ext cx="0" cy="1355254"/>
          </a:xfrm>
          <a:prstGeom prst="line">
            <a:avLst/>
          </a:prstGeom>
          <a:ln w="2222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1B5E78AC-82F8-E8F2-61A3-D58768BEE20F}"/>
              </a:ext>
            </a:extLst>
          </p:cNvPr>
          <p:cNvCxnSpPr/>
          <p:nvPr/>
        </p:nvCxnSpPr>
        <p:spPr>
          <a:xfrm>
            <a:off x="2870582" y="25098697"/>
            <a:ext cx="0" cy="1355254"/>
          </a:xfrm>
          <a:prstGeom prst="line">
            <a:avLst/>
          </a:prstGeom>
          <a:ln w="2222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52EEFCDD-1E39-1748-9E95-0A50F28CF286}"/>
              </a:ext>
            </a:extLst>
          </p:cNvPr>
          <p:cNvCxnSpPr>
            <a:cxnSpLocks/>
          </p:cNvCxnSpPr>
          <p:nvPr/>
        </p:nvCxnSpPr>
        <p:spPr>
          <a:xfrm flipV="1">
            <a:off x="7942223" y="24153477"/>
            <a:ext cx="18773" cy="2344668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7E66980B-09E4-6096-FA31-01BB400313AC}"/>
              </a:ext>
            </a:extLst>
          </p:cNvPr>
          <p:cNvCxnSpPr>
            <a:cxnSpLocks/>
          </p:cNvCxnSpPr>
          <p:nvPr/>
        </p:nvCxnSpPr>
        <p:spPr>
          <a:xfrm>
            <a:off x="7961678" y="26445522"/>
            <a:ext cx="4336508" cy="0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2DCE9DB8-3FFC-F428-B8CD-5172CD3D012B}"/>
              </a:ext>
            </a:extLst>
          </p:cNvPr>
          <p:cNvCxnSpPr>
            <a:cxnSpLocks/>
          </p:cNvCxnSpPr>
          <p:nvPr/>
        </p:nvCxnSpPr>
        <p:spPr>
          <a:xfrm flipH="1">
            <a:off x="9365314" y="25000085"/>
            <a:ext cx="2605929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90D71787-AE59-59A7-6ECA-DBA685BA503F}"/>
              </a:ext>
            </a:extLst>
          </p:cNvPr>
          <p:cNvCxnSpPr>
            <a:cxnSpLocks/>
          </p:cNvCxnSpPr>
          <p:nvPr/>
        </p:nvCxnSpPr>
        <p:spPr>
          <a:xfrm flipH="1">
            <a:off x="7960996" y="25000085"/>
            <a:ext cx="1404318" cy="1453866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>
            <a:extLst>
              <a:ext uri="{FF2B5EF4-FFF2-40B4-BE49-F238E27FC236}">
                <a16:creationId xmlns:a16="http://schemas.microsoft.com/office/drawing/2014/main" id="{4111B9B5-54F5-AB76-383C-3D5E0BAF040B}"/>
              </a:ext>
            </a:extLst>
          </p:cNvPr>
          <p:cNvSpPr txBox="1"/>
          <p:nvPr/>
        </p:nvSpPr>
        <p:spPr>
          <a:xfrm>
            <a:off x="7526243" y="24639250"/>
            <a:ext cx="6929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1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3AB578F1-909D-C742-75BF-D602856D18D9}"/>
              </a:ext>
            </a:extLst>
          </p:cNvPr>
          <p:cNvSpPr txBox="1"/>
          <p:nvPr/>
        </p:nvSpPr>
        <p:spPr>
          <a:xfrm>
            <a:off x="6761131" y="23909722"/>
            <a:ext cx="10738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err="1"/>
              <a:t>T</a:t>
            </a:r>
            <a:r>
              <a:rPr lang="de-DE" sz="2800" baseline="-25000" dirty="0" err="1"/>
              <a:t>act</a:t>
            </a:r>
            <a:r>
              <a:rPr lang="de-DE" sz="2800" dirty="0"/>
              <a:t>/</a:t>
            </a:r>
            <a:r>
              <a:rPr lang="de-DE" sz="2800" dirty="0" err="1"/>
              <a:t>T</a:t>
            </a:r>
            <a:r>
              <a:rPr lang="de-DE" sz="2800" baseline="-25000" dirty="0" err="1"/>
              <a:t>p</a:t>
            </a:r>
            <a:endParaRPr lang="de-DE" sz="2800" baseline="-25000" dirty="0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F3287FDB-4E41-AEC1-E960-C604B3517A99}"/>
              </a:ext>
            </a:extLst>
          </p:cNvPr>
          <p:cNvSpPr txBox="1"/>
          <p:nvPr/>
        </p:nvSpPr>
        <p:spPr>
          <a:xfrm>
            <a:off x="7562727" y="26098306"/>
            <a:ext cx="6929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0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123145DD-A089-0A12-7CAF-298B06B85DDB}"/>
              </a:ext>
            </a:extLst>
          </p:cNvPr>
          <p:cNvSpPr txBox="1"/>
          <p:nvPr/>
        </p:nvSpPr>
        <p:spPr>
          <a:xfrm>
            <a:off x="9184879" y="26394022"/>
            <a:ext cx="584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err="1">
                <a:latin typeface="Symbol" panose="05050102010706020507" pitchFamily="18" charset="2"/>
              </a:rPr>
              <a:t>w</a:t>
            </a:r>
            <a:r>
              <a:rPr lang="de-DE" sz="2800" baseline="-25000" dirty="0" err="1"/>
              <a:t>c</a:t>
            </a:r>
            <a:endParaRPr lang="de-DE" sz="2800" baseline="-25000" dirty="0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819161EE-7B00-A9A3-4346-28F9016CCDCF}"/>
              </a:ext>
            </a:extLst>
          </p:cNvPr>
          <p:cNvSpPr txBox="1"/>
          <p:nvPr/>
        </p:nvSpPr>
        <p:spPr>
          <a:xfrm>
            <a:off x="11937106" y="26437738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Symbol" panose="05050102010706020507" pitchFamily="18" charset="2"/>
              </a:rPr>
              <a:t>w</a:t>
            </a:r>
            <a:endParaRPr lang="de-DE" sz="2800" baseline="-25000" dirty="0">
              <a:latin typeface="Symbol" panose="05050102010706020507" pitchFamily="18" charset="2"/>
            </a:endParaRPr>
          </a:p>
        </p:txBody>
      </p: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1D5EC3AD-76AB-349E-DFC1-DC985F1AB1AD}"/>
              </a:ext>
            </a:extLst>
          </p:cNvPr>
          <p:cNvCxnSpPr/>
          <p:nvPr/>
        </p:nvCxnSpPr>
        <p:spPr>
          <a:xfrm>
            <a:off x="9387043" y="25064632"/>
            <a:ext cx="0" cy="1355254"/>
          </a:xfrm>
          <a:prstGeom prst="line">
            <a:avLst/>
          </a:prstGeom>
          <a:ln w="2222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xtBox 115">
            <a:extLst>
              <a:ext uri="{FF2B5EF4-FFF2-40B4-BE49-F238E27FC236}">
                <a16:creationId xmlns:a16="http://schemas.microsoft.com/office/drawing/2014/main" id="{F5BC4C85-3B7C-E346-A7D0-CC5A5D9653BA}"/>
              </a:ext>
            </a:extLst>
          </p:cNvPr>
          <p:cNvSpPr txBox="1"/>
          <p:nvPr/>
        </p:nvSpPr>
        <p:spPr>
          <a:xfrm>
            <a:off x="784301" y="27097466"/>
            <a:ext cx="13623234" cy="1323439"/>
          </a:xfrm>
          <a:prstGeom prst="rect">
            <a:avLst/>
          </a:prstGeom>
          <a:noFill/>
          <a:ln w="508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DE" sz="2000" u="none" strike="noStrike" kern="1200" cap="none" spc="0" normalizeH="0" noProof="0" dirty="0">
              <a:ln>
                <a:noFill/>
              </a:ln>
              <a:effectLst/>
              <a:uLnTx/>
              <a:uFillTx/>
              <a:cs typeface="Arial" panose="020B0604020202020204" pitchFamily="34" charset="0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de-DE" sz="40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For</a:t>
            </a:r>
            <a:r>
              <a:rPr kumimoji="0" lang="de-DE" sz="40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de-DE" sz="40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homogeneous</a:t>
            </a:r>
            <a:r>
              <a:rPr kumimoji="0" lang="de-DE" sz="40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de-DE" sz="40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H</a:t>
            </a:r>
            <a:r>
              <a:rPr kumimoji="0" lang="de-DE" sz="4000" u="none" strike="noStrike" kern="1200" cap="none" spc="0" normalizeH="0" baseline="-2500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bs</a:t>
            </a:r>
            <a:r>
              <a:rPr kumimoji="0" lang="de-DE" sz="40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: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u="none" strike="noStrike" kern="1200" cap="none" spc="0" normalizeH="0" noProof="0" dirty="0">
              <a:ln>
                <a:noFill/>
              </a:ln>
              <a:effectLst/>
              <a:uLnTx/>
              <a:uFillTx/>
              <a:cs typeface="Arial" panose="020B0604020202020204" pitchFamily="34" charset="0"/>
            </a:endParaRPr>
          </a:p>
        </p:txBody>
      </p:sp>
      <p:graphicFrame>
        <p:nvGraphicFramePr>
          <p:cNvPr id="117" name="Object 116">
            <a:extLst>
              <a:ext uri="{FF2B5EF4-FFF2-40B4-BE49-F238E27FC236}">
                <a16:creationId xmlns:a16="http://schemas.microsoft.com/office/drawing/2014/main" id="{B34FFE3F-9A81-528E-3E95-6BFCC26F48D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8057470"/>
              </p:ext>
            </p:extLst>
          </p:nvPr>
        </p:nvGraphicFramePr>
        <p:xfrm>
          <a:off x="6814343" y="27102563"/>
          <a:ext cx="4494960" cy="13327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498320" imgH="444240" progId="Equation.DSMT4">
                  <p:embed/>
                </p:oleObj>
              </mc:Choice>
              <mc:Fallback>
                <p:oleObj name="Equation" r:id="rId11" imgW="1498320" imgH="4442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6814343" y="27102563"/>
                        <a:ext cx="4494960" cy="13327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8" name="TextBox 117">
            <a:extLst>
              <a:ext uri="{FF2B5EF4-FFF2-40B4-BE49-F238E27FC236}">
                <a16:creationId xmlns:a16="http://schemas.microsoft.com/office/drawing/2014/main" id="{D0C1B5D5-94E3-B64C-FC03-FE1F5F8E5BCD}"/>
              </a:ext>
            </a:extLst>
          </p:cNvPr>
          <p:cNvSpPr txBox="1"/>
          <p:nvPr/>
        </p:nvSpPr>
        <p:spPr>
          <a:xfrm>
            <a:off x="765052" y="28706842"/>
            <a:ext cx="13661732" cy="740011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de-DE" sz="4000" b="1" dirty="0" err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Mechanistic</a:t>
            </a:r>
            <a:r>
              <a:rPr lang="de-DE" sz="40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de-DE" sz="4000" b="1" dirty="0" err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macroscopic</a:t>
            </a:r>
            <a:r>
              <a:rPr lang="de-DE" sz="40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root </a:t>
            </a:r>
            <a:r>
              <a:rPr lang="de-DE" sz="4000" b="1" dirty="0" err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water</a:t>
            </a:r>
            <a:r>
              <a:rPr lang="de-DE" sz="40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de-DE" sz="4000" b="1" dirty="0" err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uptake</a:t>
            </a:r>
            <a:r>
              <a:rPr lang="de-DE" sz="40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de-DE" sz="4000" b="1" dirty="0" err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model</a:t>
            </a:r>
            <a:endParaRPr lang="en-US" sz="4000" b="1" dirty="0">
              <a:solidFill>
                <a:schemeClr val="bg1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119" name="Picture 118">
            <a:extLst>
              <a:ext uri="{FF2B5EF4-FFF2-40B4-BE49-F238E27FC236}">
                <a16:creationId xmlns:a16="http://schemas.microsoft.com/office/drawing/2014/main" id="{E0870789-AF10-CE3D-B4EC-C5EDA3EAC3E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8919" y="30038120"/>
            <a:ext cx="5066805" cy="4744515"/>
          </a:xfrm>
          <a:prstGeom prst="rect">
            <a:avLst/>
          </a:prstGeom>
          <a:noFill/>
        </p:spPr>
      </p:pic>
      <p:graphicFrame>
        <p:nvGraphicFramePr>
          <p:cNvPr id="120" name="Object 119">
            <a:extLst>
              <a:ext uri="{FF2B5EF4-FFF2-40B4-BE49-F238E27FC236}">
                <a16:creationId xmlns:a16="http://schemas.microsoft.com/office/drawing/2014/main" id="{3F87BEB1-C366-0578-6422-41184DD3FD0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6498099"/>
              </p:ext>
            </p:extLst>
          </p:nvPr>
        </p:nvGraphicFramePr>
        <p:xfrm>
          <a:off x="434058" y="34709489"/>
          <a:ext cx="8190900" cy="333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3276360" imgH="1333440" progId="Equation.DSMT4">
                  <p:embed/>
                </p:oleObj>
              </mc:Choice>
              <mc:Fallback>
                <p:oleObj name="Equation" r:id="rId14" imgW="3276360" imgH="1333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434058" y="34709489"/>
                        <a:ext cx="8190900" cy="3333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" name="Arrow: Right 122">
            <a:extLst>
              <a:ext uri="{FF2B5EF4-FFF2-40B4-BE49-F238E27FC236}">
                <a16:creationId xmlns:a16="http://schemas.microsoft.com/office/drawing/2014/main" id="{3E37D8B1-AE25-8759-E41C-9140607287D4}"/>
              </a:ext>
            </a:extLst>
          </p:cNvPr>
          <p:cNvSpPr/>
          <p:nvPr/>
        </p:nvSpPr>
        <p:spPr>
          <a:xfrm>
            <a:off x="8160195" y="32206042"/>
            <a:ext cx="702159" cy="44879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1E8435B4-88A4-6469-101E-77657B25D310}"/>
              </a:ext>
            </a:extLst>
          </p:cNvPr>
          <p:cNvSpPr txBox="1"/>
          <p:nvPr/>
        </p:nvSpPr>
        <p:spPr>
          <a:xfrm>
            <a:off x="717206" y="29559883"/>
            <a:ext cx="68605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dirty="0"/>
              <a:t>3D </a:t>
            </a:r>
            <a:r>
              <a:rPr lang="de-DE" sz="4000" dirty="0" err="1"/>
              <a:t>hydraulic</a:t>
            </a:r>
            <a:r>
              <a:rPr lang="de-DE" sz="4000" dirty="0"/>
              <a:t> root </a:t>
            </a:r>
            <a:r>
              <a:rPr lang="de-DE" sz="4000" dirty="0" err="1"/>
              <a:t>system</a:t>
            </a:r>
            <a:r>
              <a:rPr lang="de-DE" sz="4000" dirty="0"/>
              <a:t> </a:t>
            </a:r>
            <a:r>
              <a:rPr lang="de-DE" sz="4000" dirty="0" err="1"/>
              <a:t>architecture</a:t>
            </a:r>
            <a:endParaRPr lang="de-DE" sz="4000" dirty="0"/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61A7675F-88AD-940A-D73B-E04738C1D40D}"/>
              </a:ext>
            </a:extLst>
          </p:cNvPr>
          <p:cNvSpPr txBox="1"/>
          <p:nvPr/>
        </p:nvSpPr>
        <p:spPr>
          <a:xfrm>
            <a:off x="7576669" y="29510985"/>
            <a:ext cx="81165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err="1"/>
              <a:t>Upscaled</a:t>
            </a:r>
            <a:r>
              <a:rPr lang="de-DE" sz="4000" dirty="0"/>
              <a:t> 1D parallel root </a:t>
            </a:r>
            <a:r>
              <a:rPr lang="de-DE" sz="4000" dirty="0" err="1"/>
              <a:t>model</a:t>
            </a:r>
            <a:endParaRPr lang="de-DE" sz="4000" dirty="0"/>
          </a:p>
        </p:txBody>
      </p:sp>
      <p:pic>
        <p:nvPicPr>
          <p:cNvPr id="128" name="Picture 127">
            <a:extLst>
              <a:ext uri="{FF2B5EF4-FFF2-40B4-BE49-F238E27FC236}">
                <a16:creationId xmlns:a16="http://schemas.microsoft.com/office/drawing/2014/main" id="{7CDA0625-E691-1737-8B06-A61BBFB23DC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1274" y="34766913"/>
            <a:ext cx="6328533" cy="4744514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TextBox 128">
            <a:extLst>
              <a:ext uri="{FF2B5EF4-FFF2-40B4-BE49-F238E27FC236}">
                <a16:creationId xmlns:a16="http://schemas.microsoft.com/office/drawing/2014/main" id="{CEE1EF00-A1A7-4301-4529-AD4432F84D18}"/>
              </a:ext>
            </a:extLst>
          </p:cNvPr>
          <p:cNvSpPr txBox="1"/>
          <p:nvPr/>
        </p:nvSpPr>
        <p:spPr>
          <a:xfrm>
            <a:off x="670219" y="39341283"/>
            <a:ext cx="1375656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err="1"/>
              <a:t>Soil</a:t>
            </a:r>
            <a:r>
              <a:rPr lang="de-DE" sz="4000" dirty="0"/>
              <a:t>-root </a:t>
            </a:r>
            <a:r>
              <a:rPr lang="de-DE" sz="4000" dirty="0" err="1"/>
              <a:t>system</a:t>
            </a:r>
            <a:r>
              <a:rPr lang="de-DE" sz="4000" dirty="0"/>
              <a:t> </a:t>
            </a:r>
            <a:r>
              <a:rPr lang="de-DE" sz="4000" dirty="0" err="1"/>
              <a:t>conductance</a:t>
            </a:r>
            <a:r>
              <a:rPr lang="de-DE" sz="4000" dirty="0"/>
              <a:t> </a:t>
            </a:r>
            <a:r>
              <a:rPr lang="de-DE" sz="4000" dirty="0" err="1"/>
              <a:t>K</a:t>
            </a:r>
            <a:r>
              <a:rPr lang="de-DE" sz="4000" baseline="-25000" dirty="0" err="1"/>
              <a:t>srs</a:t>
            </a:r>
            <a:r>
              <a:rPr lang="de-DE" sz="4000" dirty="0"/>
              <a:t> </a:t>
            </a:r>
            <a:r>
              <a:rPr lang="de-DE" sz="4000" dirty="0" err="1"/>
              <a:t>is</a:t>
            </a:r>
            <a:r>
              <a:rPr lang="de-DE" sz="4000" dirty="0"/>
              <a:t> a non linear </a:t>
            </a:r>
            <a:r>
              <a:rPr lang="de-DE" sz="4000" dirty="0" err="1"/>
              <a:t>function</a:t>
            </a:r>
            <a:r>
              <a:rPr lang="de-DE" sz="4000" dirty="0"/>
              <a:t> </a:t>
            </a:r>
            <a:r>
              <a:rPr lang="de-DE" sz="4000" dirty="0" err="1"/>
              <a:t>of</a:t>
            </a:r>
            <a:r>
              <a:rPr lang="de-DE" sz="4000" dirty="0"/>
              <a:t> </a:t>
            </a:r>
            <a:r>
              <a:rPr lang="de-DE" sz="4000" dirty="0" err="1"/>
              <a:t>H</a:t>
            </a:r>
            <a:r>
              <a:rPr lang="de-DE" sz="4000" baseline="-25000" dirty="0" err="1"/>
              <a:t>bs</a:t>
            </a:r>
            <a:r>
              <a:rPr lang="de-DE" sz="4000" dirty="0"/>
              <a:t>, </a:t>
            </a:r>
            <a:r>
              <a:rPr lang="de-DE" sz="4000" dirty="0" err="1"/>
              <a:t>can</a:t>
            </a:r>
            <a:r>
              <a:rPr lang="de-DE" sz="4000" dirty="0"/>
              <a:t> </a:t>
            </a:r>
            <a:r>
              <a:rPr lang="de-DE" sz="4000" dirty="0" err="1"/>
              <a:t>be</a:t>
            </a:r>
            <a:r>
              <a:rPr lang="de-DE" sz="4000" dirty="0"/>
              <a:t> </a:t>
            </a:r>
            <a:r>
              <a:rPr lang="de-DE" sz="4000" dirty="0" err="1"/>
              <a:t>calculated</a:t>
            </a:r>
            <a:r>
              <a:rPr lang="de-DE" sz="4000" dirty="0"/>
              <a:t> </a:t>
            </a:r>
            <a:r>
              <a:rPr lang="de-DE" sz="4000" dirty="0" err="1"/>
              <a:t>directly</a:t>
            </a:r>
            <a:r>
              <a:rPr lang="de-DE" sz="4000" dirty="0"/>
              <a:t> </a:t>
            </a:r>
            <a:r>
              <a:rPr lang="de-DE" sz="4000" dirty="0" err="1"/>
              <a:t>from</a:t>
            </a:r>
            <a:r>
              <a:rPr lang="de-DE" sz="4000" dirty="0"/>
              <a:t> </a:t>
            </a:r>
            <a:r>
              <a:rPr lang="de-DE" sz="4000" dirty="0" err="1"/>
              <a:t>soil</a:t>
            </a:r>
            <a:r>
              <a:rPr lang="de-DE" sz="4000" dirty="0"/>
              <a:t> and root </a:t>
            </a:r>
            <a:r>
              <a:rPr lang="de-DE" sz="4000" dirty="0" err="1"/>
              <a:t>hydraulic</a:t>
            </a:r>
            <a:r>
              <a:rPr lang="de-DE" sz="4000" dirty="0"/>
              <a:t> </a:t>
            </a:r>
            <a:r>
              <a:rPr lang="de-DE" sz="4000" dirty="0" err="1"/>
              <a:t>properties</a:t>
            </a:r>
            <a:r>
              <a:rPr lang="de-DE" sz="4000" dirty="0"/>
              <a:t>, and </a:t>
            </a:r>
            <a:r>
              <a:rPr lang="de-DE" sz="4000" dirty="0" err="1">
                <a:sym typeface="Wingdings" panose="05000000000000000000" pitchFamily="2" charset="2"/>
              </a:rPr>
              <a:t>varies</a:t>
            </a:r>
            <a:r>
              <a:rPr lang="de-DE" sz="4000" dirty="0">
                <a:sym typeface="Wingdings" panose="05000000000000000000" pitchFamily="2" charset="2"/>
              </a:rPr>
              <a:t> </a:t>
            </a:r>
            <a:r>
              <a:rPr lang="de-DE" sz="4000" dirty="0" err="1">
                <a:sym typeface="Wingdings" panose="05000000000000000000" pitchFamily="2" charset="2"/>
              </a:rPr>
              <a:t>with</a:t>
            </a:r>
            <a:r>
              <a:rPr lang="de-DE" sz="4000" dirty="0">
                <a:sym typeface="Wingdings" panose="05000000000000000000" pitchFamily="2" charset="2"/>
              </a:rPr>
              <a:t> </a:t>
            </a:r>
            <a:r>
              <a:rPr lang="de-DE" sz="4000" dirty="0" err="1">
                <a:sym typeface="Wingdings" panose="05000000000000000000" pitchFamily="2" charset="2"/>
              </a:rPr>
              <a:t>soil</a:t>
            </a:r>
            <a:r>
              <a:rPr lang="de-DE" sz="4000" dirty="0">
                <a:sym typeface="Wingdings" panose="05000000000000000000" pitchFamily="2" charset="2"/>
              </a:rPr>
              <a:t> </a:t>
            </a:r>
            <a:r>
              <a:rPr lang="de-DE" sz="4000" dirty="0" err="1">
                <a:sym typeface="Wingdings" panose="05000000000000000000" pitchFamily="2" charset="2"/>
              </a:rPr>
              <a:t>depth</a:t>
            </a:r>
            <a:endParaRPr lang="de-DE" sz="4000" dirty="0"/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96243831-4749-DB02-966B-1DC941F00F1E}"/>
              </a:ext>
            </a:extLst>
          </p:cNvPr>
          <p:cNvSpPr txBox="1"/>
          <p:nvPr/>
        </p:nvSpPr>
        <p:spPr>
          <a:xfrm>
            <a:off x="15100421" y="7225918"/>
            <a:ext cx="14416239" cy="740011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de-DE" sz="4000" b="1" dirty="0" err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Mechanistic</a:t>
            </a:r>
            <a:r>
              <a:rPr lang="de-DE" sz="40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root </a:t>
            </a:r>
            <a:r>
              <a:rPr lang="de-DE" sz="4000" b="1" dirty="0" err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water</a:t>
            </a:r>
            <a:r>
              <a:rPr lang="de-DE" sz="40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de-DE" sz="4000" b="1" dirty="0" err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uptake</a:t>
            </a:r>
            <a:r>
              <a:rPr lang="de-DE" sz="40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de-DE" sz="4000" b="1" dirty="0" err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functions</a:t>
            </a:r>
            <a:endParaRPr lang="en-US" sz="4000" b="1" dirty="0">
              <a:solidFill>
                <a:schemeClr val="bg1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5669BAFB-4D48-8AD5-45E1-6506C0DEEE66}"/>
              </a:ext>
            </a:extLst>
          </p:cNvPr>
          <p:cNvSpPr txBox="1"/>
          <p:nvPr/>
        </p:nvSpPr>
        <p:spPr>
          <a:xfrm>
            <a:off x="15155324" y="8287625"/>
            <a:ext cx="14361336" cy="7171194"/>
          </a:xfrm>
          <a:prstGeom prst="rect">
            <a:avLst/>
          </a:prstGeom>
          <a:noFill/>
          <a:ln w="508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DE" sz="4000" u="none" strike="noStrike" kern="1200" cap="none" spc="0" normalizeH="0" noProof="0" dirty="0">
              <a:ln>
                <a:noFill/>
              </a:ln>
              <a:effectLst/>
              <a:uLnTx/>
              <a:uFillTx/>
              <a:cs typeface="Arial" panose="020B0604020202020204" pitchFamily="34" charset="0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de-DE" sz="40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Redefine</a:t>
            </a:r>
            <a:r>
              <a:rPr kumimoji="0" lang="de-DE" sz="40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de-DE" sz="400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Symbol" panose="05050102010706020507" pitchFamily="18" charset="2"/>
                <a:cs typeface="Arial" panose="020B0604020202020204" pitchFamily="34" charset="0"/>
              </a:rPr>
              <a:t>a </a:t>
            </a:r>
            <a:r>
              <a:rPr kumimoji="0" lang="de-DE" sz="40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: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de-DE" sz="4000" dirty="0">
              <a:cs typeface="Arial" panose="020B0604020202020204" pitchFamily="34" charset="0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de-DE" sz="4000" b="1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Symbol" panose="05050102010706020507" pitchFamily="18" charset="2"/>
                <a:cs typeface="Arial" panose="020B0604020202020204" pitchFamily="34" charset="0"/>
              </a:rPr>
              <a:t>a</a:t>
            </a:r>
            <a:r>
              <a:rPr kumimoji="0" lang="de-DE" sz="4000" b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de-DE" sz="4000" b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does</a:t>
            </a:r>
            <a:r>
              <a:rPr kumimoji="0" lang="de-DE" sz="4000" b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not </a:t>
            </a:r>
            <a:r>
              <a:rPr kumimoji="0" lang="de-DE" sz="4000" b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depend</a:t>
            </a:r>
            <a:r>
              <a:rPr kumimoji="0" lang="de-DE" sz="4000" b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on </a:t>
            </a:r>
            <a:r>
              <a:rPr kumimoji="0" lang="de-DE" sz="4000" b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demand</a:t>
            </a:r>
            <a:r>
              <a:rPr kumimoji="0" lang="de-DE" sz="4000" b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(</a:t>
            </a:r>
            <a:r>
              <a:rPr kumimoji="0" lang="de-DE" sz="4000" b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T</a:t>
            </a:r>
            <a:r>
              <a:rPr kumimoji="0" lang="de-DE" sz="4000" b="1" u="none" strike="noStrike" kern="1200" cap="none" spc="0" normalizeH="0" baseline="-2500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p</a:t>
            </a:r>
            <a:r>
              <a:rPr kumimoji="0" lang="de-DE" sz="4000" b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) but on </a:t>
            </a:r>
            <a:r>
              <a:rPr kumimoji="0" lang="de-DE" sz="4000" b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soil</a:t>
            </a:r>
            <a:r>
              <a:rPr kumimoji="0" lang="de-DE" sz="4000" b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and root </a:t>
            </a:r>
            <a:r>
              <a:rPr kumimoji="0" lang="de-DE" sz="4000" b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properties</a:t>
            </a:r>
            <a:r>
              <a:rPr kumimoji="0" lang="de-DE" sz="4000" b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!</a:t>
            </a:r>
          </a:p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a"/>
              <a:tabLst/>
              <a:defRPr/>
            </a:pPr>
            <a:endParaRPr lang="de-DE" sz="4000" dirty="0">
              <a:cs typeface="Arial" panose="020B0604020202020204" pitchFamily="34" charset="0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de-DE" sz="40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Redefine</a:t>
            </a:r>
            <a:r>
              <a:rPr kumimoji="0" lang="de-DE" sz="40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de-DE" sz="400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Symbol" panose="05050102010706020507" pitchFamily="18" charset="2"/>
                <a:cs typeface="Arial" panose="020B0604020202020204" pitchFamily="34" charset="0"/>
              </a:rPr>
              <a:t>w</a:t>
            </a:r>
            <a:r>
              <a:rPr kumimoji="0" lang="de-DE" sz="40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: 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de-DE" sz="4000" dirty="0">
              <a:cs typeface="Arial" panose="020B0604020202020204" pitchFamily="34" charset="0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de-DE" sz="4000" dirty="0">
              <a:cs typeface="Arial" panose="020B0604020202020204" pitchFamily="34" charset="0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de-DE" sz="40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Redefine</a:t>
            </a:r>
            <a:r>
              <a:rPr kumimoji="0" lang="de-DE" sz="40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de-DE" sz="400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Symbol" panose="05050102010706020507" pitchFamily="18" charset="2"/>
                <a:cs typeface="Arial" panose="020B0604020202020204" pitchFamily="34" charset="0"/>
              </a:rPr>
              <a:t>w</a:t>
            </a:r>
            <a:r>
              <a:rPr kumimoji="0" lang="de-DE" sz="4000" i="1" u="none" strike="noStrike" kern="1200" cap="none" spc="0" normalizeH="0" baseline="-2500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c</a:t>
            </a:r>
            <a:r>
              <a:rPr kumimoji="0" lang="de-DE" sz="40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: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de-DE" sz="4000" dirty="0">
              <a:cs typeface="Arial" panose="020B0604020202020204" pitchFamily="34" charset="0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de-DE" sz="4000" b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Symbol" panose="05050102010706020507" pitchFamily="18" charset="2"/>
                <a:cs typeface="Arial" panose="020B0604020202020204" pitchFamily="34" charset="0"/>
              </a:rPr>
              <a:t>w</a:t>
            </a:r>
            <a:r>
              <a:rPr kumimoji="0" lang="de-DE" sz="4000" b="1" u="none" strike="noStrike" kern="1200" cap="none" spc="0" normalizeH="0" baseline="-2500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c</a:t>
            </a:r>
            <a:r>
              <a:rPr kumimoji="0" lang="de-DE" sz="4000" b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de-DE" sz="4000" b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depends</a:t>
            </a:r>
            <a:r>
              <a:rPr kumimoji="0" lang="de-DE" sz="4000" b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on </a:t>
            </a:r>
            <a:r>
              <a:rPr kumimoji="0" lang="de-DE" sz="4000" b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demand</a:t>
            </a:r>
            <a:r>
              <a:rPr kumimoji="0" lang="de-DE" sz="4000" b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and root </a:t>
            </a:r>
            <a:r>
              <a:rPr kumimoji="0" lang="de-DE" sz="4000" b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system</a:t>
            </a:r>
            <a:r>
              <a:rPr kumimoji="0" lang="de-DE" sz="4000" b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de-DE" sz="4000" b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conductance</a:t>
            </a:r>
            <a:r>
              <a:rPr kumimoji="0" lang="de-DE" sz="4000" b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!</a:t>
            </a:r>
            <a:r>
              <a:rPr kumimoji="0" lang="de-DE" sz="40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u="none" strike="noStrike" kern="1200" cap="none" spc="0" normalizeH="0" noProof="0" dirty="0">
              <a:ln>
                <a:noFill/>
              </a:ln>
              <a:effectLst/>
              <a:uLnTx/>
              <a:uFillTx/>
              <a:cs typeface="Arial" panose="020B0604020202020204" pitchFamily="34" charset="0"/>
            </a:endParaRPr>
          </a:p>
        </p:txBody>
      </p:sp>
      <p:graphicFrame>
        <p:nvGraphicFramePr>
          <p:cNvPr id="132" name="Object 131">
            <a:extLst>
              <a:ext uri="{FF2B5EF4-FFF2-40B4-BE49-F238E27FC236}">
                <a16:creationId xmlns:a16="http://schemas.microsoft.com/office/drawing/2014/main" id="{A7F3C569-2F15-7ADA-F751-96BAFAE7643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0513640"/>
              </p:ext>
            </p:extLst>
          </p:nvPr>
        </p:nvGraphicFramePr>
        <p:xfrm>
          <a:off x="17834272" y="8493846"/>
          <a:ext cx="11734800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3911400" imgH="533160" progId="Equation.DSMT4">
                  <p:embed/>
                </p:oleObj>
              </mc:Choice>
              <mc:Fallback>
                <p:oleObj name="Equation" r:id="rId17" imgW="3911400" imgH="5331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7834272" y="8493846"/>
                        <a:ext cx="11734800" cy="160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5" name="Object 134">
            <a:extLst>
              <a:ext uri="{FF2B5EF4-FFF2-40B4-BE49-F238E27FC236}">
                <a16:creationId xmlns:a16="http://schemas.microsoft.com/office/drawing/2014/main" id="{0547402F-C459-D8B3-55E8-ACEB45EB024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4331881"/>
              </p:ext>
            </p:extLst>
          </p:nvPr>
        </p:nvGraphicFramePr>
        <p:xfrm>
          <a:off x="18400713" y="11191875"/>
          <a:ext cx="1009650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9" imgW="3365280" imgH="431640" progId="Equation.DSMT4">
                  <p:embed/>
                </p:oleObj>
              </mc:Choice>
              <mc:Fallback>
                <p:oleObj name="Equation" r:id="rId19" imgW="336528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18400713" y="11191875"/>
                        <a:ext cx="10096500" cy="1295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6" name="Object 135">
            <a:extLst>
              <a:ext uri="{FF2B5EF4-FFF2-40B4-BE49-F238E27FC236}">
                <a16:creationId xmlns:a16="http://schemas.microsoft.com/office/drawing/2014/main" id="{4CA1511C-7711-47CD-09CE-9549706FB18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4486235"/>
              </p:ext>
            </p:extLst>
          </p:nvPr>
        </p:nvGraphicFramePr>
        <p:xfrm>
          <a:off x="18383074" y="12927755"/>
          <a:ext cx="9753600" cy="1484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1" imgW="3251160" imgH="495000" progId="Equation.DSMT4">
                  <p:embed/>
                </p:oleObj>
              </mc:Choice>
              <mc:Fallback>
                <p:oleObj name="Equation" r:id="rId21" imgW="3251160" imgH="4950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8383074" y="12927755"/>
                        <a:ext cx="9753600" cy="14843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8" name="TextBox 137">
            <a:extLst>
              <a:ext uri="{FF2B5EF4-FFF2-40B4-BE49-F238E27FC236}">
                <a16:creationId xmlns:a16="http://schemas.microsoft.com/office/drawing/2014/main" id="{F03E0596-4225-5CB4-A67D-CC2E292E918F}"/>
              </a:ext>
            </a:extLst>
          </p:cNvPr>
          <p:cNvSpPr txBox="1"/>
          <p:nvPr/>
        </p:nvSpPr>
        <p:spPr>
          <a:xfrm>
            <a:off x="15127872" y="15899299"/>
            <a:ext cx="14361336" cy="4093428"/>
          </a:xfrm>
          <a:prstGeom prst="rect">
            <a:avLst/>
          </a:prstGeom>
          <a:noFill/>
          <a:ln w="508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de-DE" sz="4000" b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Uptake</a:t>
            </a:r>
            <a:r>
              <a:rPr kumimoji="0" lang="de-DE" sz="4000" b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de-DE" sz="4000" b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for</a:t>
            </a:r>
            <a:r>
              <a:rPr kumimoji="0" lang="de-DE" sz="4000" b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lang="de-DE" sz="4000" b="1" dirty="0">
                <a:latin typeface="Symbol" panose="05050102010706020507" pitchFamily="18" charset="2"/>
                <a:cs typeface="Arial" panose="020B0604020202020204" pitchFamily="34" charset="0"/>
              </a:rPr>
              <a:t>w</a:t>
            </a:r>
            <a:r>
              <a:rPr lang="de-DE" sz="4000" b="1" dirty="0">
                <a:cs typeface="Arial" panose="020B0604020202020204" pitchFamily="34" charset="0"/>
              </a:rPr>
              <a:t> &lt; </a:t>
            </a:r>
            <a:r>
              <a:rPr lang="de-DE" sz="4000" b="1" dirty="0" err="1">
                <a:latin typeface="Symbol" panose="05050102010706020507" pitchFamily="18" charset="2"/>
                <a:cs typeface="Arial" panose="020B0604020202020204" pitchFamily="34" charset="0"/>
              </a:rPr>
              <a:t>w</a:t>
            </a:r>
            <a:r>
              <a:rPr lang="de-DE" sz="4000" b="1" baseline="-25000" dirty="0" err="1">
                <a:cs typeface="Arial" panose="020B0604020202020204" pitchFamily="34" charset="0"/>
              </a:rPr>
              <a:t>c</a:t>
            </a:r>
            <a:r>
              <a:rPr lang="de-DE" sz="4000" dirty="0">
                <a:cs typeface="Arial" panose="020B0604020202020204" pitchFamily="34" charset="0"/>
              </a:rPr>
              <a:t> (</a:t>
            </a:r>
            <a:r>
              <a:rPr lang="de-DE" sz="4000" dirty="0" err="1">
                <a:cs typeface="Arial" panose="020B0604020202020204" pitchFamily="34" charset="0"/>
              </a:rPr>
              <a:t>supply</a:t>
            </a:r>
            <a:r>
              <a:rPr lang="de-DE" sz="4000" dirty="0">
                <a:cs typeface="Arial" panose="020B0604020202020204" pitchFamily="34" charset="0"/>
              </a:rPr>
              <a:t> &lt; </a:t>
            </a:r>
            <a:r>
              <a:rPr lang="de-DE" sz="4000" dirty="0" err="1">
                <a:cs typeface="Arial" panose="020B0604020202020204" pitchFamily="34" charset="0"/>
              </a:rPr>
              <a:t>demand</a:t>
            </a:r>
            <a:r>
              <a:rPr lang="de-DE" sz="4000" dirty="0">
                <a:cs typeface="Arial" panose="020B0604020202020204" pitchFamily="34" charset="0"/>
              </a:rPr>
              <a:t>; total </a:t>
            </a:r>
            <a:r>
              <a:rPr lang="de-DE" sz="4000" dirty="0" err="1">
                <a:cs typeface="Arial" panose="020B0604020202020204" pitchFamily="34" charset="0"/>
              </a:rPr>
              <a:t>uptake</a:t>
            </a:r>
            <a:r>
              <a:rPr lang="de-DE" sz="4000" dirty="0">
                <a:cs typeface="Arial" panose="020B0604020202020204" pitchFamily="34" charset="0"/>
              </a:rPr>
              <a:t> = </a:t>
            </a:r>
            <a:r>
              <a:rPr lang="de-DE" sz="4000" dirty="0" err="1">
                <a:cs typeface="Arial" panose="020B0604020202020204" pitchFamily="34" charset="0"/>
              </a:rPr>
              <a:t>max</a:t>
            </a:r>
            <a:r>
              <a:rPr lang="de-DE" sz="4000" dirty="0">
                <a:cs typeface="Arial" panose="020B0604020202020204" pitchFamily="34" charset="0"/>
              </a:rPr>
              <a:t> total </a:t>
            </a:r>
            <a:r>
              <a:rPr lang="de-DE" sz="4000" dirty="0" err="1">
                <a:cs typeface="Arial" panose="020B0604020202020204" pitchFamily="34" charset="0"/>
              </a:rPr>
              <a:t>supply</a:t>
            </a:r>
            <a:r>
              <a:rPr lang="de-DE" sz="4000" dirty="0">
                <a:cs typeface="Arial" panose="020B0604020202020204" pitchFamily="34" charset="0"/>
              </a:rPr>
              <a:t>)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DE" sz="4000" u="none" strike="noStrike" kern="1200" cap="none" spc="0" normalizeH="0" noProof="0" dirty="0">
              <a:ln>
                <a:noFill/>
              </a:ln>
              <a:effectLst/>
              <a:uLnTx/>
              <a:uFillTx/>
              <a:cs typeface="Arial" panose="020B0604020202020204" pitchFamily="34" charset="0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DE" sz="4000" u="none" strike="noStrike" kern="1200" cap="none" spc="0" normalizeH="0" noProof="0" dirty="0">
              <a:ln>
                <a:noFill/>
              </a:ln>
              <a:effectLst/>
              <a:uLnTx/>
              <a:uFillTx/>
              <a:cs typeface="Arial" panose="020B0604020202020204" pitchFamily="34" charset="0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de-DE" sz="4000" dirty="0">
              <a:cs typeface="Arial" panose="020B0604020202020204" pitchFamily="34" charset="0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u="none" strike="noStrike" kern="1200" cap="none" spc="0" normalizeH="0" noProof="0" dirty="0">
              <a:ln>
                <a:noFill/>
              </a:ln>
              <a:effectLst/>
              <a:uLnTx/>
              <a:uFillTx/>
              <a:cs typeface="Arial" panose="020B0604020202020204" pitchFamily="34" charset="0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000" dirty="0">
              <a:cs typeface="Arial" panose="020B0604020202020204" pitchFamily="34" charset="0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u="none" strike="noStrike" kern="1200" cap="none" spc="0" normalizeH="0" noProof="0" dirty="0">
              <a:ln>
                <a:noFill/>
              </a:ln>
              <a:effectLst/>
              <a:uLnTx/>
              <a:uFillTx/>
              <a:cs typeface="Arial" panose="020B0604020202020204" pitchFamily="34" charset="0"/>
            </a:endParaRPr>
          </a:p>
        </p:txBody>
      </p:sp>
      <p:graphicFrame>
        <p:nvGraphicFramePr>
          <p:cNvPr id="139" name="Object 138">
            <a:extLst>
              <a:ext uri="{FF2B5EF4-FFF2-40B4-BE49-F238E27FC236}">
                <a16:creationId xmlns:a16="http://schemas.microsoft.com/office/drawing/2014/main" id="{20F8160D-567D-6CC9-B4CB-CC3C454C767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9634267"/>
              </p:ext>
            </p:extLst>
          </p:nvPr>
        </p:nvGraphicFramePr>
        <p:xfrm>
          <a:off x="15638913" y="16771976"/>
          <a:ext cx="12858300" cy="25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3" imgW="5143320" imgH="1015920" progId="Equation.DSMT4">
                  <p:embed/>
                </p:oleObj>
              </mc:Choice>
              <mc:Fallback>
                <p:oleObj name="Equation" r:id="rId23" imgW="5143320" imgH="10159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15638913" y="16771976"/>
                        <a:ext cx="12858300" cy="2539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0" name="TextBox 139">
            <a:extLst>
              <a:ext uri="{FF2B5EF4-FFF2-40B4-BE49-F238E27FC236}">
                <a16:creationId xmlns:a16="http://schemas.microsoft.com/office/drawing/2014/main" id="{E0D76A75-CF21-5122-0542-4EC652EBF869}"/>
              </a:ext>
            </a:extLst>
          </p:cNvPr>
          <p:cNvSpPr txBox="1"/>
          <p:nvPr/>
        </p:nvSpPr>
        <p:spPr>
          <a:xfrm>
            <a:off x="15105782" y="19864997"/>
            <a:ext cx="14361336" cy="5632311"/>
          </a:xfrm>
          <a:prstGeom prst="rect">
            <a:avLst/>
          </a:prstGeom>
          <a:noFill/>
          <a:ln w="508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de-DE" sz="4000" b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Uptake</a:t>
            </a:r>
            <a:r>
              <a:rPr kumimoji="0" lang="de-DE" sz="4000" b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de-DE" sz="4000" b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for</a:t>
            </a:r>
            <a:r>
              <a:rPr kumimoji="0" lang="de-DE" sz="4000" b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lang="de-DE" sz="4000" b="1" dirty="0">
                <a:latin typeface="Symbol" panose="05050102010706020507" pitchFamily="18" charset="2"/>
                <a:cs typeface="Arial" panose="020B0604020202020204" pitchFamily="34" charset="0"/>
              </a:rPr>
              <a:t>w</a:t>
            </a:r>
            <a:r>
              <a:rPr lang="de-DE" sz="4000" b="1" dirty="0">
                <a:cs typeface="Arial" panose="020B0604020202020204" pitchFamily="34" charset="0"/>
              </a:rPr>
              <a:t> ≥ </a:t>
            </a:r>
            <a:r>
              <a:rPr lang="de-DE" sz="4000" b="1" dirty="0" err="1">
                <a:latin typeface="Symbol" panose="05050102010706020507" pitchFamily="18" charset="2"/>
                <a:cs typeface="Arial" panose="020B0604020202020204" pitchFamily="34" charset="0"/>
              </a:rPr>
              <a:t>w</a:t>
            </a:r>
            <a:r>
              <a:rPr lang="de-DE" sz="4000" b="1" baseline="-25000" dirty="0" err="1">
                <a:cs typeface="Arial" panose="020B0604020202020204" pitchFamily="34" charset="0"/>
              </a:rPr>
              <a:t>c</a:t>
            </a:r>
            <a:r>
              <a:rPr lang="de-DE" sz="4000" dirty="0">
                <a:cs typeface="Arial" panose="020B0604020202020204" pitchFamily="34" charset="0"/>
              </a:rPr>
              <a:t> (</a:t>
            </a:r>
            <a:r>
              <a:rPr lang="de-DE" sz="4000" dirty="0" err="1">
                <a:cs typeface="Arial" panose="020B0604020202020204" pitchFamily="34" charset="0"/>
              </a:rPr>
              <a:t>max</a:t>
            </a:r>
            <a:r>
              <a:rPr lang="de-DE" sz="4000" dirty="0">
                <a:cs typeface="Arial" panose="020B0604020202020204" pitchFamily="34" charset="0"/>
              </a:rPr>
              <a:t> </a:t>
            </a:r>
            <a:r>
              <a:rPr lang="de-DE" sz="4000" dirty="0" err="1">
                <a:cs typeface="Arial" panose="020B0604020202020204" pitchFamily="34" charset="0"/>
              </a:rPr>
              <a:t>supply</a:t>
            </a:r>
            <a:r>
              <a:rPr lang="de-DE" sz="4000" dirty="0">
                <a:cs typeface="Arial" panose="020B0604020202020204" pitchFamily="34" charset="0"/>
              </a:rPr>
              <a:t> &gt; </a:t>
            </a:r>
            <a:r>
              <a:rPr lang="de-DE" sz="4000" dirty="0" err="1">
                <a:cs typeface="Arial" panose="020B0604020202020204" pitchFamily="34" charset="0"/>
              </a:rPr>
              <a:t>demand</a:t>
            </a:r>
            <a:r>
              <a:rPr lang="de-DE" sz="4000" dirty="0">
                <a:cs typeface="Arial" panose="020B0604020202020204" pitchFamily="34" charset="0"/>
              </a:rPr>
              <a:t>; total </a:t>
            </a:r>
            <a:r>
              <a:rPr lang="de-DE" sz="4000" dirty="0" err="1">
                <a:cs typeface="Arial" panose="020B0604020202020204" pitchFamily="34" charset="0"/>
              </a:rPr>
              <a:t>uptake</a:t>
            </a:r>
            <a:r>
              <a:rPr lang="de-DE" sz="4000" dirty="0">
                <a:cs typeface="Arial" panose="020B0604020202020204" pitchFamily="34" charset="0"/>
              </a:rPr>
              <a:t> = </a:t>
            </a:r>
            <a:r>
              <a:rPr lang="de-DE" sz="4000" dirty="0" err="1">
                <a:cs typeface="Arial" panose="020B0604020202020204" pitchFamily="34" charset="0"/>
              </a:rPr>
              <a:t>T</a:t>
            </a:r>
            <a:r>
              <a:rPr lang="de-DE" sz="4000" baseline="-25000" dirty="0" err="1">
                <a:cs typeface="Arial" panose="020B0604020202020204" pitchFamily="34" charset="0"/>
              </a:rPr>
              <a:t>p</a:t>
            </a:r>
            <a:r>
              <a:rPr lang="de-DE" sz="4000" dirty="0">
                <a:cs typeface="Arial" panose="020B0604020202020204" pitchFamily="34" charset="0"/>
              </a:rPr>
              <a:t>)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de-DE" sz="4000" dirty="0">
              <a:cs typeface="Arial" panose="020B0604020202020204" pitchFamily="34" charset="0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de-DE" sz="4000" dirty="0">
              <a:cs typeface="Arial" panose="020B0604020202020204" pitchFamily="34" charset="0"/>
            </a:endParaRPr>
          </a:p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4000" dirty="0" err="1">
                <a:cs typeface="Arial" panose="020B0604020202020204" pitchFamily="34" charset="0"/>
              </a:rPr>
              <a:t>approximate</a:t>
            </a:r>
            <a:r>
              <a:rPr lang="de-DE" sz="4000" dirty="0">
                <a:cs typeface="Arial" panose="020B0604020202020204" pitchFamily="34" charset="0"/>
              </a:rPr>
              <a:t> </a:t>
            </a:r>
            <a:r>
              <a:rPr lang="de-DE" sz="4000" dirty="0" err="1">
                <a:cs typeface="Arial" panose="020B0604020202020204" pitchFamily="34" charset="0"/>
              </a:rPr>
              <a:t>while</a:t>
            </a:r>
            <a:r>
              <a:rPr lang="de-DE" sz="4000" dirty="0">
                <a:cs typeface="Arial" panose="020B0604020202020204" pitchFamily="34" charset="0"/>
              </a:rPr>
              <a:t> </a:t>
            </a:r>
            <a:r>
              <a:rPr lang="de-DE" sz="4000" dirty="0" err="1">
                <a:cs typeface="Arial" panose="020B0604020202020204" pitchFamily="34" charset="0"/>
              </a:rPr>
              <a:t>we</a:t>
            </a:r>
            <a:r>
              <a:rPr lang="de-DE" sz="4000" dirty="0">
                <a:cs typeface="Arial" panose="020B0604020202020204" pitchFamily="34" charset="0"/>
              </a:rPr>
              <a:t> </a:t>
            </a:r>
            <a:r>
              <a:rPr lang="de-DE" sz="4000" dirty="0" err="1">
                <a:cs typeface="Arial" panose="020B0604020202020204" pitchFamily="34" charset="0"/>
              </a:rPr>
              <a:t>assume</a:t>
            </a:r>
            <a:r>
              <a:rPr lang="de-DE" sz="4000" dirty="0">
                <a:cs typeface="Arial" panose="020B0604020202020204" pitchFamily="34" charset="0"/>
              </a:rPr>
              <a:t> </a:t>
            </a:r>
            <a:r>
              <a:rPr lang="de-DE" sz="4000" dirty="0" err="1">
                <a:cs typeface="Arial" panose="020B0604020202020204" pitchFamily="34" charset="0"/>
              </a:rPr>
              <a:t>K</a:t>
            </a:r>
            <a:r>
              <a:rPr lang="de-DE" sz="4000" baseline="-25000" dirty="0" err="1">
                <a:cs typeface="Arial" panose="020B0604020202020204" pitchFamily="34" charset="0"/>
              </a:rPr>
              <a:t>srs</a:t>
            </a:r>
            <a:r>
              <a:rPr lang="de-DE" sz="4000" dirty="0">
                <a:cs typeface="Arial" panose="020B0604020202020204" pitchFamily="34" charset="0"/>
              </a:rPr>
              <a:t>(</a:t>
            </a:r>
            <a:r>
              <a:rPr lang="de-DE" sz="4000" dirty="0" err="1">
                <a:cs typeface="Arial" panose="020B0604020202020204" pitchFamily="34" charset="0"/>
              </a:rPr>
              <a:t>H</a:t>
            </a:r>
            <a:r>
              <a:rPr lang="de-DE" sz="4000" baseline="-25000" dirty="0" err="1">
                <a:cs typeface="Arial" panose="020B0604020202020204" pitchFamily="34" charset="0"/>
              </a:rPr>
              <a:t>collar</a:t>
            </a:r>
            <a:r>
              <a:rPr lang="de-DE" sz="4000" dirty="0">
                <a:cs typeface="Arial" panose="020B0604020202020204" pitchFamily="34" charset="0"/>
              </a:rPr>
              <a:t>) = </a:t>
            </a:r>
            <a:r>
              <a:rPr lang="de-DE" sz="4000" dirty="0" err="1">
                <a:cs typeface="Arial" panose="020B0604020202020204" pitchFamily="34" charset="0"/>
              </a:rPr>
              <a:t>K</a:t>
            </a:r>
            <a:r>
              <a:rPr lang="de-DE" sz="4000" baseline="-25000" dirty="0" err="1">
                <a:cs typeface="Arial" panose="020B0604020202020204" pitchFamily="34" charset="0"/>
              </a:rPr>
              <a:t>srs</a:t>
            </a:r>
            <a:r>
              <a:rPr lang="de-DE" sz="4000" dirty="0">
                <a:cs typeface="Arial" panose="020B0604020202020204" pitchFamily="34" charset="0"/>
              </a:rPr>
              <a:t>(</a:t>
            </a:r>
            <a:r>
              <a:rPr lang="de-DE" sz="4000" dirty="0" err="1">
                <a:cs typeface="Arial" panose="020B0604020202020204" pitchFamily="34" charset="0"/>
              </a:rPr>
              <a:t>H</a:t>
            </a:r>
            <a:r>
              <a:rPr lang="de-DE" sz="4000" baseline="-25000" dirty="0" err="1">
                <a:cs typeface="Arial" panose="020B0604020202020204" pitchFamily="34" charset="0"/>
              </a:rPr>
              <a:t>wilt</a:t>
            </a:r>
            <a:r>
              <a:rPr lang="de-DE" sz="4000" dirty="0">
                <a:cs typeface="Arial" panose="020B0604020202020204" pitchFamily="34" charset="0"/>
              </a:rPr>
              <a:t>)</a:t>
            </a:r>
          </a:p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4000" dirty="0">
                <a:cs typeface="Arial" panose="020B0604020202020204" pitchFamily="34" charset="0"/>
              </a:rPr>
              <a:t>Q</a:t>
            </a:r>
            <a:r>
              <a:rPr lang="de-DE" sz="4000" baseline="-25000" dirty="0">
                <a:cs typeface="Arial" panose="020B0604020202020204" pitchFamily="34" charset="0"/>
              </a:rPr>
              <a:t>i</a:t>
            </a:r>
            <a:r>
              <a:rPr lang="de-DE" sz="4000" dirty="0">
                <a:cs typeface="Arial" panose="020B0604020202020204" pitchFamily="34" charset="0"/>
              </a:rPr>
              <a:t> </a:t>
            </a:r>
            <a:r>
              <a:rPr lang="de-DE" sz="4000" dirty="0" err="1">
                <a:cs typeface="Arial" panose="020B0604020202020204" pitchFamily="34" charset="0"/>
              </a:rPr>
              <a:t>can</a:t>
            </a:r>
            <a:r>
              <a:rPr lang="de-DE" sz="4000" dirty="0">
                <a:cs typeface="Arial" panose="020B0604020202020204" pitchFamily="34" charset="0"/>
              </a:rPr>
              <a:t> </a:t>
            </a:r>
            <a:r>
              <a:rPr lang="de-DE" sz="4000" dirty="0" err="1">
                <a:cs typeface="Arial" panose="020B0604020202020204" pitchFamily="34" charset="0"/>
              </a:rPr>
              <a:t>be</a:t>
            </a:r>
            <a:r>
              <a:rPr lang="de-DE" sz="4000" dirty="0">
                <a:cs typeface="Arial" panose="020B0604020202020204" pitchFamily="34" charset="0"/>
              </a:rPr>
              <a:t> different </a:t>
            </a:r>
            <a:r>
              <a:rPr lang="de-DE" sz="4000" dirty="0" err="1">
                <a:cs typeface="Arial" panose="020B0604020202020204" pitchFamily="34" charset="0"/>
              </a:rPr>
              <a:t>from</a:t>
            </a:r>
            <a:r>
              <a:rPr lang="de-DE" sz="4000" dirty="0">
                <a:cs typeface="Arial" panose="020B0604020202020204" pitchFamily="34" charset="0"/>
              </a:rPr>
              <a:t> </a:t>
            </a:r>
            <a:r>
              <a:rPr lang="de-DE" sz="4000" dirty="0" err="1">
                <a:cs typeface="Arial" panose="020B0604020202020204" pitchFamily="34" charset="0"/>
              </a:rPr>
              <a:t>zero</a:t>
            </a:r>
            <a:r>
              <a:rPr lang="de-DE" sz="4000" dirty="0">
                <a:cs typeface="Arial" panose="020B0604020202020204" pitchFamily="34" charset="0"/>
              </a:rPr>
              <a:t> and </a:t>
            </a:r>
            <a:r>
              <a:rPr lang="de-DE" sz="4000" dirty="0" err="1">
                <a:cs typeface="Arial" panose="020B0604020202020204" pitchFamily="34" charset="0"/>
              </a:rPr>
              <a:t>can</a:t>
            </a:r>
            <a:r>
              <a:rPr lang="de-DE" sz="4000" dirty="0">
                <a:cs typeface="Arial" panose="020B0604020202020204" pitchFamily="34" charset="0"/>
              </a:rPr>
              <a:t> </a:t>
            </a:r>
            <a:r>
              <a:rPr lang="de-DE" sz="4000" dirty="0" err="1">
                <a:cs typeface="Arial" panose="020B0604020202020204" pitchFamily="34" charset="0"/>
              </a:rPr>
              <a:t>be</a:t>
            </a:r>
            <a:r>
              <a:rPr lang="de-DE" sz="4000" dirty="0">
                <a:cs typeface="Arial" panose="020B0604020202020204" pitchFamily="34" charset="0"/>
              </a:rPr>
              <a:t> negative (</a:t>
            </a:r>
            <a:r>
              <a:rPr lang="de-DE" sz="4000" dirty="0" err="1">
                <a:cs typeface="Arial" panose="020B0604020202020204" pitchFamily="34" charset="0"/>
              </a:rPr>
              <a:t>second</a:t>
            </a:r>
            <a:r>
              <a:rPr lang="de-DE" sz="4000" dirty="0">
                <a:cs typeface="Arial" panose="020B0604020202020204" pitchFamily="34" charset="0"/>
              </a:rPr>
              <a:t> </a:t>
            </a:r>
            <a:r>
              <a:rPr lang="de-DE" sz="4000" dirty="0" err="1">
                <a:cs typeface="Arial" panose="020B0604020202020204" pitchFamily="34" charset="0"/>
              </a:rPr>
              <a:t>term</a:t>
            </a:r>
            <a:r>
              <a:rPr lang="de-DE" sz="4000" dirty="0">
                <a:cs typeface="Arial" panose="020B0604020202020204" pitchFamily="34" charset="0"/>
              </a:rPr>
              <a:t> </a:t>
            </a:r>
            <a:r>
              <a:rPr lang="de-DE" sz="4000" dirty="0" err="1">
                <a:cs typeface="Arial" panose="020B0604020202020204" pitchFamily="34" charset="0"/>
              </a:rPr>
              <a:t>of</a:t>
            </a:r>
            <a:r>
              <a:rPr lang="de-DE" sz="4000" dirty="0">
                <a:cs typeface="Arial" panose="020B0604020202020204" pitchFamily="34" charset="0"/>
              </a:rPr>
              <a:t> </a:t>
            </a:r>
            <a:r>
              <a:rPr lang="de-DE" sz="4000" dirty="0" err="1">
                <a:cs typeface="Arial" panose="020B0604020202020204" pitchFamily="34" charset="0"/>
              </a:rPr>
              <a:t>right</a:t>
            </a:r>
            <a:r>
              <a:rPr lang="de-DE" sz="4000" dirty="0">
                <a:cs typeface="Arial" panose="020B0604020202020204" pitchFamily="34" charset="0"/>
              </a:rPr>
              <a:t> </a:t>
            </a:r>
            <a:r>
              <a:rPr lang="de-DE" sz="4000" dirty="0" err="1">
                <a:cs typeface="Arial" panose="020B0604020202020204" pitchFamily="34" charset="0"/>
              </a:rPr>
              <a:t>hand</a:t>
            </a:r>
            <a:r>
              <a:rPr lang="de-DE" sz="4000" dirty="0">
                <a:cs typeface="Arial" panose="020B0604020202020204" pitchFamily="34" charset="0"/>
              </a:rPr>
              <a:t> </a:t>
            </a:r>
            <a:r>
              <a:rPr lang="de-DE" sz="4000" dirty="0" err="1">
                <a:cs typeface="Arial" panose="020B0604020202020204" pitchFamily="34" charset="0"/>
              </a:rPr>
              <a:t>side</a:t>
            </a:r>
            <a:r>
              <a:rPr lang="de-DE" sz="4000" dirty="0">
                <a:cs typeface="Arial" panose="020B0604020202020204" pitchFamily="34" charset="0"/>
              </a:rPr>
              <a:t>) also </a:t>
            </a:r>
            <a:r>
              <a:rPr lang="de-DE" sz="4000" dirty="0" err="1">
                <a:cs typeface="Arial" panose="020B0604020202020204" pitchFamily="34" charset="0"/>
              </a:rPr>
              <a:t>when</a:t>
            </a:r>
            <a:r>
              <a:rPr lang="de-DE" sz="4000" dirty="0">
                <a:cs typeface="Arial" panose="020B0604020202020204" pitchFamily="34" charset="0"/>
              </a:rPr>
              <a:t> </a:t>
            </a:r>
            <a:r>
              <a:rPr lang="de-DE" sz="4000" dirty="0" err="1">
                <a:cs typeface="Arial" panose="020B0604020202020204" pitchFamily="34" charset="0"/>
              </a:rPr>
              <a:t>T</a:t>
            </a:r>
            <a:r>
              <a:rPr lang="de-DE" sz="4000" baseline="-25000" dirty="0" err="1">
                <a:cs typeface="Arial" panose="020B0604020202020204" pitchFamily="34" charset="0"/>
              </a:rPr>
              <a:t>p</a:t>
            </a:r>
            <a:r>
              <a:rPr lang="de-DE" sz="4000" dirty="0">
                <a:cs typeface="Arial" panose="020B0604020202020204" pitchFamily="34" charset="0"/>
              </a:rPr>
              <a:t> = 0 </a:t>
            </a:r>
            <a:r>
              <a:rPr lang="de-DE" sz="4000" dirty="0"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de-DE" sz="4000" b="1" dirty="0" err="1">
                <a:cs typeface="Arial" panose="020B0604020202020204" pitchFamily="34" charset="0"/>
                <a:sym typeface="Wingdings" panose="05000000000000000000" pitchFamily="2" charset="2"/>
              </a:rPr>
              <a:t>hydraulic</a:t>
            </a:r>
            <a:r>
              <a:rPr lang="de-DE" sz="4000" b="1" dirty="0"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de-DE" sz="4000" b="1" dirty="0" err="1">
                <a:cs typeface="Arial" panose="020B0604020202020204" pitchFamily="34" charset="0"/>
                <a:sym typeface="Wingdings" panose="05000000000000000000" pitchFamily="2" charset="2"/>
              </a:rPr>
              <a:t>redistribution</a:t>
            </a:r>
            <a:r>
              <a:rPr lang="de-DE" sz="4000" b="1" dirty="0"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de-DE" sz="4000" b="1" dirty="0" err="1">
                <a:cs typeface="Arial" panose="020B0604020202020204" pitchFamily="34" charset="0"/>
                <a:sym typeface="Wingdings" panose="05000000000000000000" pitchFamily="2" charset="2"/>
              </a:rPr>
              <a:t>is</a:t>
            </a:r>
            <a:r>
              <a:rPr lang="de-DE" sz="4000" b="1" dirty="0"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de-DE" sz="4000" b="1" dirty="0" err="1">
                <a:cs typeface="Arial" panose="020B0604020202020204" pitchFamily="34" charset="0"/>
                <a:sym typeface="Wingdings" panose="05000000000000000000" pitchFamily="2" charset="2"/>
              </a:rPr>
              <a:t>simulated</a:t>
            </a:r>
            <a:endParaRPr lang="de-DE" sz="4000" b="1" dirty="0"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de-DE" sz="4000" dirty="0"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endParaRPr lang="de-DE" sz="4000" dirty="0">
              <a:cs typeface="Arial" panose="020B0604020202020204" pitchFamily="34" charset="0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de-DE" sz="4000" dirty="0">
              <a:cs typeface="Arial" panose="020B0604020202020204" pitchFamily="34" charset="0"/>
            </a:endParaRPr>
          </a:p>
        </p:txBody>
      </p:sp>
      <p:graphicFrame>
        <p:nvGraphicFramePr>
          <p:cNvPr id="141" name="Object 140">
            <a:extLst>
              <a:ext uri="{FF2B5EF4-FFF2-40B4-BE49-F238E27FC236}">
                <a16:creationId xmlns:a16="http://schemas.microsoft.com/office/drawing/2014/main" id="{8F419D25-BE57-DB51-5C09-0075465C601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2055573"/>
              </p:ext>
            </p:extLst>
          </p:nvPr>
        </p:nvGraphicFramePr>
        <p:xfrm>
          <a:off x="17801756" y="20554778"/>
          <a:ext cx="8317800" cy="120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5" imgW="3327120" imgH="482400" progId="Equation.DSMT4">
                  <p:embed/>
                </p:oleObj>
              </mc:Choice>
              <mc:Fallback>
                <p:oleObj name="Equation" r:id="rId25" imgW="3327120" imgH="482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17801756" y="20554778"/>
                        <a:ext cx="8317800" cy="1206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4" name="Object 143">
            <a:extLst>
              <a:ext uri="{FF2B5EF4-FFF2-40B4-BE49-F238E27FC236}">
                <a16:creationId xmlns:a16="http://schemas.microsoft.com/office/drawing/2014/main" id="{5000ADAB-9D1E-A0CB-09E6-1C38B74BCDA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7031943"/>
              </p:ext>
            </p:extLst>
          </p:nvPr>
        </p:nvGraphicFramePr>
        <p:xfrm>
          <a:off x="19896363" y="23673160"/>
          <a:ext cx="4343400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7" imgW="1447560" imgH="482400" progId="Equation.DSMT4">
                  <p:embed/>
                </p:oleObj>
              </mc:Choice>
              <mc:Fallback>
                <p:oleObj name="Equation" r:id="rId27" imgW="1447560" imgH="482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19896363" y="23673160"/>
                        <a:ext cx="4343400" cy="144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8" name="Picture 147">
            <a:extLst>
              <a:ext uri="{FF2B5EF4-FFF2-40B4-BE49-F238E27FC236}">
                <a16:creationId xmlns:a16="http://schemas.microsoft.com/office/drawing/2014/main" id="{D5662229-BBDA-CF9C-4B19-8B18B6BC2A69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5486402" y="27220456"/>
            <a:ext cx="6934200" cy="5200650"/>
          </a:xfrm>
          <a:prstGeom prst="rect">
            <a:avLst/>
          </a:prstGeom>
        </p:spPr>
      </p:pic>
      <p:pic>
        <p:nvPicPr>
          <p:cNvPr id="149" name="Picture 148">
            <a:extLst>
              <a:ext uri="{FF2B5EF4-FFF2-40B4-BE49-F238E27FC236}">
                <a16:creationId xmlns:a16="http://schemas.microsoft.com/office/drawing/2014/main" id="{0A4E881C-4E37-F3CB-1E49-D30919476420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22857773" y="27169530"/>
            <a:ext cx="6934200" cy="5200650"/>
          </a:xfrm>
          <a:prstGeom prst="rect">
            <a:avLst/>
          </a:prstGeom>
        </p:spPr>
      </p:pic>
      <p:pic>
        <p:nvPicPr>
          <p:cNvPr id="150" name="Picture 149">
            <a:extLst>
              <a:ext uri="{FF2B5EF4-FFF2-40B4-BE49-F238E27FC236}">
                <a16:creationId xmlns:a16="http://schemas.microsoft.com/office/drawing/2014/main" id="{E4F835A4-6AC2-258D-F722-926F73472880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5219901" y="32824734"/>
            <a:ext cx="6400800" cy="4800600"/>
          </a:xfrm>
          <a:prstGeom prst="rect">
            <a:avLst/>
          </a:prstGeom>
        </p:spPr>
      </p:pic>
      <p:pic>
        <p:nvPicPr>
          <p:cNvPr id="152" name="Picture 151">
            <a:extLst>
              <a:ext uri="{FF2B5EF4-FFF2-40B4-BE49-F238E27FC236}">
                <a16:creationId xmlns:a16="http://schemas.microsoft.com/office/drawing/2014/main" id="{8AFA7B3A-CF91-B2E1-D30A-268947885F9C}"/>
              </a:ext>
            </a:extLst>
          </p:cNvPr>
          <p:cNvPicPr>
            <a:picLocks noChangeAspect="1"/>
          </p:cNvPicPr>
          <p:nvPr/>
        </p:nvPicPr>
        <p:blipFill rotWithShape="1">
          <a:blip r:embed="rId32"/>
          <a:srcRect l="13384"/>
          <a:stretch/>
        </p:blipFill>
        <p:spPr>
          <a:xfrm>
            <a:off x="25692481" y="33042341"/>
            <a:ext cx="4620108" cy="4000500"/>
          </a:xfrm>
          <a:prstGeom prst="rect">
            <a:avLst/>
          </a:prstGeom>
        </p:spPr>
      </p:pic>
      <p:sp>
        <p:nvSpPr>
          <p:cNvPr id="155" name="TextBox 154">
            <a:extLst>
              <a:ext uri="{FF2B5EF4-FFF2-40B4-BE49-F238E27FC236}">
                <a16:creationId xmlns:a16="http://schemas.microsoft.com/office/drawing/2014/main" id="{66D79322-5FBF-47B5-FF01-C4659D3D5CD7}"/>
              </a:ext>
            </a:extLst>
          </p:cNvPr>
          <p:cNvSpPr txBox="1"/>
          <p:nvPr/>
        </p:nvSpPr>
        <p:spPr>
          <a:xfrm>
            <a:off x="12475691" y="21475089"/>
            <a:ext cx="1410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/>
              <a:t>[1]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58AA02BB-EC1C-E7D0-0C16-CC9F05E65C70}"/>
              </a:ext>
            </a:extLst>
          </p:cNvPr>
          <p:cNvSpPr txBox="1"/>
          <p:nvPr/>
        </p:nvSpPr>
        <p:spPr>
          <a:xfrm>
            <a:off x="7919493" y="31456003"/>
            <a:ext cx="1410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/>
              <a:t>[2,3]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A5F89F70-B561-98FE-BB81-42B0531C6EDB}"/>
              </a:ext>
            </a:extLst>
          </p:cNvPr>
          <p:cNvSpPr txBox="1"/>
          <p:nvPr/>
        </p:nvSpPr>
        <p:spPr>
          <a:xfrm>
            <a:off x="15155324" y="9558008"/>
            <a:ext cx="1410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/>
              <a:t>[4]</a:t>
            </a:r>
          </a:p>
        </p:txBody>
      </p:sp>
    </p:spTree>
    <p:extLst>
      <p:ext uri="{BB962C8B-B14F-4D97-AF65-F5344CB8AC3E}">
        <p14:creationId xmlns:p14="http://schemas.microsoft.com/office/powerpoint/2010/main" val="3529239800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378</Words>
  <Application>Microsoft Office PowerPoint</Application>
  <PresentationFormat>Custom</PresentationFormat>
  <Paragraphs>58</Paragraphs>
  <Slides>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Symbol</vt:lpstr>
      <vt:lpstr>Larissa</vt:lpstr>
      <vt:lpstr>MathType 7.0 Equation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Reisen, Clarissa</dc:creator>
  <cp:lastModifiedBy>Jan Vanderborght</cp:lastModifiedBy>
  <cp:revision>16</cp:revision>
  <dcterms:created xsi:type="dcterms:W3CDTF">2017-11-16T08:14:45Z</dcterms:created>
  <dcterms:modified xsi:type="dcterms:W3CDTF">2023-10-21T12:52:54Z</dcterms:modified>
</cp:coreProperties>
</file>