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theme/theme9.xml" ContentType="application/vnd.openxmlformats-officedocument.theme+xml"/>
  <Override PartName="/ppt/slideLayouts/slideLayout12.xml" ContentType="application/vnd.openxmlformats-officedocument.presentationml.slideLayout+xml"/>
  <Override PartName="/ppt/theme/theme10.xml" ContentType="application/vnd.openxmlformats-officedocument.theme+xml"/>
  <Override PartName="/ppt/slideLayouts/slideLayout13.xml" ContentType="application/vnd.openxmlformats-officedocument.presentationml.slideLayout+xml"/>
  <Override PartName="/ppt/theme/theme11.xml" ContentType="application/vnd.openxmlformats-officedocument.theme+xml"/>
  <Override PartName="/ppt/slideLayouts/slideLayout14.xml" ContentType="application/vnd.openxmlformats-officedocument.presentationml.slideLayout+xml"/>
  <Override PartName="/ppt/theme/theme12.xml" ContentType="application/vnd.openxmlformats-officedocument.theme+xml"/>
  <Override PartName="/ppt/slideLayouts/slideLayout15.xml" ContentType="application/vnd.openxmlformats-officedocument.presentationml.slideLayout+xml"/>
  <Override PartName="/ppt/theme/theme13.xml" ContentType="application/vnd.openxmlformats-officedocument.theme+xml"/>
  <Override PartName="/ppt/slideLayouts/slideLayout16.xml" ContentType="application/vnd.openxmlformats-officedocument.presentationml.slideLayout+xml"/>
  <Override PartName="/ppt/theme/theme14.xml" ContentType="application/vnd.openxmlformats-officedocument.theme+xml"/>
  <Override PartName="/ppt/slideLayouts/slideLayout17.xml" ContentType="application/vnd.openxmlformats-officedocument.presentationml.slideLayout+xml"/>
  <Override PartName="/ppt/theme/theme15.xml" ContentType="application/vnd.openxmlformats-officedocument.theme+xml"/>
  <Override PartName="/ppt/slideLayouts/slideLayout18.xml" ContentType="application/vnd.openxmlformats-officedocument.presentationml.slideLayout+xml"/>
  <Override PartName="/ppt/theme/theme16.xml" ContentType="application/vnd.openxmlformats-officedocument.theme+xml"/>
  <Override PartName="/ppt/slideLayouts/slideLayout19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  <p:sldMasterId id="2147483662" r:id="rId2"/>
    <p:sldMasterId id="2147483664" r:id="rId3"/>
    <p:sldMasterId id="2147483666" r:id="rId4"/>
    <p:sldMasterId id="2147483668" r:id="rId5"/>
    <p:sldMasterId id="2147483670" r:id="rId6"/>
    <p:sldMasterId id="2147483673" r:id="rId7"/>
    <p:sldMasterId id="2147483675" r:id="rId8"/>
    <p:sldMasterId id="2147483693" r:id="rId9"/>
    <p:sldMasterId id="2147483695" r:id="rId10"/>
    <p:sldMasterId id="2147483679" r:id="rId11"/>
    <p:sldMasterId id="2147483681" r:id="rId12"/>
    <p:sldMasterId id="2147483685" r:id="rId13"/>
    <p:sldMasterId id="2147483683" r:id="rId14"/>
    <p:sldMasterId id="2147483687" r:id="rId15"/>
    <p:sldMasterId id="2147483689" r:id="rId16"/>
    <p:sldMasterId id="2147483691" r:id="rId17"/>
  </p:sldMasterIdLst>
  <p:handoutMasterIdLst>
    <p:handoutMasterId r:id="rId35"/>
  </p:handoutMasterIdLst>
  <p:sldIdLst>
    <p:sldId id="300" r:id="rId18"/>
    <p:sldId id="292" r:id="rId19"/>
    <p:sldId id="297" r:id="rId20"/>
    <p:sldId id="303" r:id="rId21"/>
    <p:sldId id="313" r:id="rId22"/>
    <p:sldId id="308" r:id="rId23"/>
    <p:sldId id="301" r:id="rId24"/>
    <p:sldId id="314" r:id="rId25"/>
    <p:sldId id="306" r:id="rId26"/>
    <p:sldId id="315" r:id="rId27"/>
    <p:sldId id="309" r:id="rId28"/>
    <p:sldId id="310" r:id="rId29"/>
    <p:sldId id="302" r:id="rId30"/>
    <p:sldId id="305" r:id="rId31"/>
    <p:sldId id="311" r:id="rId32"/>
    <p:sldId id="307" r:id="rId33"/>
    <p:sldId id="312" r:id="rId34"/>
  </p:sldIdLst>
  <p:sldSz cx="9144000" cy="6858000" type="screen4x3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charset="0"/>
        <a:ea typeface="ＭＳ Ｐゴシック" charset="0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Calibri" charset="0"/>
        <a:ea typeface="ＭＳ Ｐゴシック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8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080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8" d="100"/>
          <a:sy n="118" d="100"/>
        </p:scale>
        <p:origin x="3672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26" Type="http://schemas.openxmlformats.org/officeDocument/2006/relationships/slide" Target="slides/slide9.xml"/><Relationship Id="rId39" Type="http://schemas.openxmlformats.org/officeDocument/2006/relationships/tableStyles" Target="tableStyles.xml"/><Relationship Id="rId21" Type="http://schemas.openxmlformats.org/officeDocument/2006/relationships/slide" Target="slides/slide4.xml"/><Relationship Id="rId34" Type="http://schemas.openxmlformats.org/officeDocument/2006/relationships/slide" Target="slides/slide17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0" Type="http://schemas.openxmlformats.org/officeDocument/2006/relationships/slide" Target="slides/slide3.xml"/><Relationship Id="rId29" Type="http://schemas.openxmlformats.org/officeDocument/2006/relationships/slide" Target="slides/slide1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2.xml"/><Relationship Id="rId31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6B43B23-2697-8D40-BC60-7947D2BF5DB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C3FB618-5059-244B-97A0-83BDF2ED65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27FF1D02-C69E-894A-8E9D-C0AEBC6F9BBB}" type="datetimeFigureOut">
              <a:rPr lang="fr-FR"/>
              <a:pPr/>
              <a:t>19/03/2021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F25D5C2D-4873-4042-8C83-E11E368062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FD928E6-EDF0-ED40-AD78-2A0935D5C3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0040761-15AF-1545-AE3E-E2D2C466C4E5}" type="slidenum">
              <a:rPr lang="fr-FR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05474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5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6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66963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129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393760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08062" y="2068082"/>
            <a:ext cx="8135937" cy="4789918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1619672" y="4869160"/>
            <a:ext cx="4932548" cy="1548172"/>
          </a:xfrm>
          <a:prstGeom prst="rect">
            <a:avLst/>
          </a:prstGeom>
          <a:solidFill>
            <a:srgbClr val="5DB3E6">
              <a:alpha val="79000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692002" y="5096487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1692002" y="553971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0944375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0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7" name="Espace réservé du texte 19"/>
          <p:cNvSpPr>
            <a:spLocks noGrp="1"/>
          </p:cNvSpPr>
          <p:nvPr>
            <p:ph type="body" sz="quarter" idx="16"/>
          </p:nvPr>
        </p:nvSpPr>
        <p:spPr>
          <a:xfrm>
            <a:off x="1298895" y="1055354"/>
            <a:ext cx="4691706" cy="9242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tabLst>
                <a:tab pos="179388" algn="l"/>
              </a:tabLst>
              <a:defRPr sz="1600" b="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9" name="Espace réservé du texte 19"/>
          <p:cNvSpPr>
            <a:spLocks noGrp="1"/>
          </p:cNvSpPr>
          <p:nvPr>
            <p:ph type="body" sz="quarter" idx="17"/>
          </p:nvPr>
        </p:nvSpPr>
        <p:spPr>
          <a:xfrm>
            <a:off x="1298895" y="1323901"/>
            <a:ext cx="4691706" cy="267485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tabLst>
                <a:tab pos="179388" algn="l"/>
              </a:tabLst>
              <a:defRPr sz="1600" b="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20" name="Espace réservé du texte 19"/>
          <p:cNvSpPr>
            <a:spLocks noGrp="1"/>
          </p:cNvSpPr>
          <p:nvPr>
            <p:ph type="body" sz="quarter" idx="18"/>
          </p:nvPr>
        </p:nvSpPr>
        <p:spPr>
          <a:xfrm>
            <a:off x="1298895" y="1591386"/>
            <a:ext cx="4691706" cy="393962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tabLst>
                <a:tab pos="179388" algn="l"/>
              </a:tabLst>
              <a:defRPr sz="1600" b="0" baseline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811418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0" name="Espace réservé du texte 19"/>
          <p:cNvSpPr>
            <a:spLocks noGrp="1"/>
          </p:cNvSpPr>
          <p:nvPr>
            <p:ph type="body" sz="quarter" idx="16"/>
          </p:nvPr>
        </p:nvSpPr>
        <p:spPr>
          <a:xfrm>
            <a:off x="1418232" y="1197827"/>
            <a:ext cx="4691706" cy="92428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tabLst>
                <a:tab pos="179388" algn="l"/>
              </a:tabLst>
              <a:defRPr sz="1700" b="0" baseline="0">
                <a:solidFill>
                  <a:srgbClr val="9A969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sz="quarter" idx="17"/>
          </p:nvPr>
        </p:nvSpPr>
        <p:spPr>
          <a:xfrm>
            <a:off x="7878763" y="419100"/>
            <a:ext cx="838200" cy="854075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pPr lvl="0"/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382197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023786" y="2988654"/>
            <a:ext cx="7332358" cy="101932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02730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9"/>
          <p:cNvSpPr>
            <a:spLocks noGrp="1"/>
          </p:cNvSpPr>
          <p:nvPr>
            <p:ph type="body" sz="quarter" idx="10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1" name="Espace réservé du texte 21"/>
          <p:cNvSpPr>
            <a:spLocks noGrp="1"/>
          </p:cNvSpPr>
          <p:nvPr>
            <p:ph type="body" sz="quarter" idx="1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3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606864" y="157942"/>
            <a:ext cx="7806639" cy="8894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6275855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946150" y="2073275"/>
            <a:ext cx="7832725" cy="4160838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792017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08062" y="2068082"/>
            <a:ext cx="8135937" cy="4789918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1619672" y="4869160"/>
            <a:ext cx="4932548" cy="1548172"/>
          </a:xfrm>
          <a:prstGeom prst="rect">
            <a:avLst/>
          </a:prstGeom>
          <a:solidFill>
            <a:srgbClr val="5DB3E6">
              <a:alpha val="79000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692002" y="5096487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1692002" y="553971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388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2"/>
          </p:nvPr>
        </p:nvSpPr>
        <p:spPr>
          <a:xfrm>
            <a:off x="946150" y="2073275"/>
            <a:ext cx="7832725" cy="4160838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7696215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0"/>
          </p:nvPr>
        </p:nvSpPr>
        <p:spPr>
          <a:xfrm>
            <a:off x="4273044" y="6234478"/>
            <a:ext cx="4248150" cy="43180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5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10" name="Espace réservé du texte 21"/>
          <p:cNvSpPr>
            <a:spLocks noGrp="1"/>
          </p:cNvSpPr>
          <p:nvPr>
            <p:ph type="body" sz="quarter" idx="11"/>
          </p:nvPr>
        </p:nvSpPr>
        <p:spPr>
          <a:xfrm>
            <a:off x="8413504" y="6234987"/>
            <a:ext cx="540345" cy="431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5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5" name="Espace réservé du texte 7"/>
          <p:cNvSpPr>
            <a:spLocks noGrp="1"/>
          </p:cNvSpPr>
          <p:nvPr>
            <p:ph type="body" sz="quarter" idx="12"/>
          </p:nvPr>
        </p:nvSpPr>
        <p:spPr>
          <a:xfrm>
            <a:off x="971600" y="1699200"/>
            <a:ext cx="3600000" cy="4752000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6" name="Espace réservé du texte 7"/>
          <p:cNvSpPr>
            <a:spLocks noGrp="1"/>
          </p:cNvSpPr>
          <p:nvPr>
            <p:ph type="body" sz="quarter" idx="13"/>
          </p:nvPr>
        </p:nvSpPr>
        <p:spPr>
          <a:xfrm>
            <a:off x="5040000" y="1699200"/>
            <a:ext cx="3600000" cy="4752000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 startAt="4"/>
              <a:defRPr sz="20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088716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10"/>
          <p:cNvSpPr>
            <a:spLocks noGrp="1"/>
          </p:cNvSpPr>
          <p:nvPr>
            <p:ph type="pic" sz="quarter" idx="10"/>
          </p:nvPr>
        </p:nvSpPr>
        <p:spPr>
          <a:xfrm>
            <a:off x="1008000" y="1339200"/>
            <a:ext cx="3456000" cy="4824000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  <p:sp>
        <p:nvSpPr>
          <p:cNvPr id="8" name="Espace réservé pour une image  10"/>
          <p:cNvSpPr>
            <a:spLocks noGrp="1"/>
          </p:cNvSpPr>
          <p:nvPr>
            <p:ph type="pic" sz="quarter" idx="11"/>
          </p:nvPr>
        </p:nvSpPr>
        <p:spPr>
          <a:xfrm>
            <a:off x="4680012" y="1339200"/>
            <a:ext cx="3456000" cy="4824000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</p:spTree>
    <p:extLst>
      <p:ext uri="{BB962C8B-B14F-4D97-AF65-F5344CB8AC3E}">
        <p14:creationId xmlns:p14="http://schemas.microsoft.com/office/powerpoint/2010/main" val="2309239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1"/>
          <p:cNvSpPr>
            <a:spLocks noGrp="1"/>
          </p:cNvSpPr>
          <p:nvPr>
            <p:ph type="pic" sz="quarter" idx="10"/>
          </p:nvPr>
        </p:nvSpPr>
        <p:spPr>
          <a:xfrm>
            <a:off x="1006475" y="1340768"/>
            <a:ext cx="3529013" cy="2303462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  <p:sp>
        <p:nvSpPr>
          <p:cNvPr id="5" name="Espace réservé pour une image  11"/>
          <p:cNvSpPr>
            <a:spLocks noGrp="1"/>
          </p:cNvSpPr>
          <p:nvPr>
            <p:ph type="pic" sz="quarter" idx="11"/>
          </p:nvPr>
        </p:nvSpPr>
        <p:spPr>
          <a:xfrm>
            <a:off x="4679391" y="1339200"/>
            <a:ext cx="3529013" cy="2303462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  <p:sp>
        <p:nvSpPr>
          <p:cNvPr id="6" name="Espace réservé pour une image  11"/>
          <p:cNvSpPr>
            <a:spLocks noGrp="1"/>
          </p:cNvSpPr>
          <p:nvPr>
            <p:ph type="pic" sz="quarter" idx="12"/>
          </p:nvPr>
        </p:nvSpPr>
        <p:spPr>
          <a:xfrm>
            <a:off x="1007604" y="3789040"/>
            <a:ext cx="3529013" cy="2303462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  <p:sp>
        <p:nvSpPr>
          <p:cNvPr id="9" name="Espace réservé pour une image  11"/>
          <p:cNvSpPr>
            <a:spLocks noGrp="1"/>
          </p:cNvSpPr>
          <p:nvPr>
            <p:ph type="pic" sz="quarter" idx="13"/>
          </p:nvPr>
        </p:nvSpPr>
        <p:spPr>
          <a:xfrm>
            <a:off x="4680012" y="3790800"/>
            <a:ext cx="3529013" cy="2303462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</p:spTree>
    <p:extLst>
      <p:ext uri="{BB962C8B-B14F-4D97-AF65-F5344CB8AC3E}">
        <p14:creationId xmlns:p14="http://schemas.microsoft.com/office/powerpoint/2010/main" val="39443105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008063" y="1340892"/>
            <a:ext cx="7200900" cy="4824412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</p:spTree>
    <p:extLst>
      <p:ext uri="{BB962C8B-B14F-4D97-AF65-F5344CB8AC3E}">
        <p14:creationId xmlns:p14="http://schemas.microsoft.com/office/powerpoint/2010/main" val="25745132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9"/>
          <p:cNvSpPr>
            <a:spLocks noGrp="1"/>
          </p:cNvSpPr>
          <p:nvPr>
            <p:ph type="pic" sz="quarter" idx="10"/>
          </p:nvPr>
        </p:nvSpPr>
        <p:spPr>
          <a:xfrm>
            <a:off x="4644000" y="1339200"/>
            <a:ext cx="3528000" cy="4824000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/>
          </a:p>
        </p:txBody>
      </p:sp>
      <p:sp>
        <p:nvSpPr>
          <p:cNvPr id="8" name="Espace réservé du texte 11"/>
          <p:cNvSpPr>
            <a:spLocks noGrp="1"/>
          </p:cNvSpPr>
          <p:nvPr>
            <p:ph type="body" sz="quarter" idx="11"/>
          </p:nvPr>
        </p:nvSpPr>
        <p:spPr>
          <a:xfrm>
            <a:off x="897308" y="2828658"/>
            <a:ext cx="3537959" cy="1572426"/>
          </a:xfrm>
          <a:prstGeom prst="rect">
            <a:avLst/>
          </a:prstGeo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400" baseline="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0183073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13"/>
          <p:cNvSpPr>
            <a:spLocks noGrp="1"/>
          </p:cNvSpPr>
          <p:nvPr>
            <p:ph type="pic" sz="quarter" idx="10"/>
          </p:nvPr>
        </p:nvSpPr>
        <p:spPr>
          <a:xfrm>
            <a:off x="1008063" y="1342800"/>
            <a:ext cx="3528000" cy="2304000"/>
          </a:xfrm>
          <a:prstGeom prst="rect">
            <a:avLst/>
          </a:prstGeom>
        </p:spPr>
        <p:txBody>
          <a:bodyPr/>
          <a:lstStyle>
            <a:lvl1pPr>
              <a:defRPr sz="2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noProof="0" dirty="0"/>
          </a:p>
        </p:txBody>
      </p:sp>
      <p:sp>
        <p:nvSpPr>
          <p:cNvPr id="5" name="Espace réservé pour une image  13"/>
          <p:cNvSpPr>
            <a:spLocks noGrp="1"/>
          </p:cNvSpPr>
          <p:nvPr>
            <p:ph type="pic" sz="quarter" idx="11"/>
          </p:nvPr>
        </p:nvSpPr>
        <p:spPr>
          <a:xfrm>
            <a:off x="4680000" y="3934800"/>
            <a:ext cx="3528000" cy="2304000"/>
          </a:xfrm>
          <a:prstGeom prst="rect">
            <a:avLst/>
          </a:prstGeom>
        </p:spPr>
        <p:txBody>
          <a:bodyPr/>
          <a:lstStyle/>
          <a:p>
            <a:pPr lvl="0"/>
            <a:endParaRPr lang="fr-BE" noProof="0" dirty="0"/>
          </a:p>
        </p:txBody>
      </p:sp>
      <p:sp>
        <p:nvSpPr>
          <p:cNvPr id="6" name="Espace réservé du texte 16"/>
          <p:cNvSpPr>
            <a:spLocks noGrp="1"/>
          </p:cNvSpPr>
          <p:nvPr>
            <p:ph type="body" sz="quarter" idx="12"/>
          </p:nvPr>
        </p:nvSpPr>
        <p:spPr>
          <a:xfrm>
            <a:off x="4680000" y="1339200"/>
            <a:ext cx="3528000" cy="23034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  <p:sp>
        <p:nvSpPr>
          <p:cNvPr id="9" name="Espace réservé du texte 16"/>
          <p:cNvSpPr>
            <a:spLocks noGrp="1"/>
          </p:cNvSpPr>
          <p:nvPr>
            <p:ph type="body" sz="quarter" idx="13"/>
          </p:nvPr>
        </p:nvSpPr>
        <p:spPr>
          <a:xfrm>
            <a:off x="1007604" y="3933056"/>
            <a:ext cx="3528000" cy="230346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100">
                <a:solidFill>
                  <a:srgbClr val="00214E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055130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023786" y="2988654"/>
            <a:ext cx="7332358" cy="93386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tabLst>
                <a:tab pos="179388" algn="l"/>
              </a:tabLst>
              <a:defRPr sz="66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
Deuxième niveau
Troisième niveau
Quatrième niveau
Cinquième niveau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634265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08374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emf"/><Relationship Id="rId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1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2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3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4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5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6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7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8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45" r:id="rId2"/>
    <p:sldLayoutId id="2147483746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mailto:marie-sophie.declippele@usaintlouis.be" TargetMode="Externa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B9DE3-0811-9248-96CE-F5B3D0E33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3275" y="2038350"/>
            <a:ext cx="7821613" cy="4300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BE" dirty="0">
              <a:ea typeface="+mn-ea"/>
            </a:endParaRPr>
          </a:p>
        </p:txBody>
      </p:sp>
      <p:sp>
        <p:nvSpPr>
          <p:cNvPr id="19458" name="Espace réservé du texte 3"/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1506538" y="2303463"/>
            <a:ext cx="6859587" cy="224313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FR">
                <a:latin typeface="Arial" charset="0"/>
                <a:cs typeface="Arial" charset="0"/>
              </a:rPr>
              <a:t>Les contentieux en indemnité devant le Conseil d’État, alternatives au contentieux judiciaire ? </a:t>
            </a:r>
          </a:p>
        </p:txBody>
      </p:sp>
      <p:sp>
        <p:nvSpPr>
          <p:cNvPr id="19459" name="Espace réservé du texte 4"/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1704975" y="4595813"/>
            <a:ext cx="4905375" cy="112553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BE">
                <a:latin typeface="Arial" charset="0"/>
                <a:cs typeface="Arial" charset="0"/>
              </a:rPr>
              <a:t>Dr Marie-Sophie de Clippele</a:t>
            </a:r>
          </a:p>
          <a:p>
            <a:pPr eaLnBrk="1" hangingPunct="1"/>
            <a:r>
              <a:rPr lang="fr-BE">
                <a:latin typeface="Arial" charset="0"/>
                <a:cs typeface="Arial" charset="0"/>
              </a:rPr>
              <a:t>Prof invitée USL-B</a:t>
            </a:r>
          </a:p>
          <a:p>
            <a:pPr eaLnBrk="1" hangingPunct="1"/>
            <a:r>
              <a:rPr lang="fr-BE">
                <a:latin typeface="Arial" charset="0"/>
                <a:cs typeface="Arial" charset="0"/>
              </a:rPr>
              <a:t>Chargée de recherches F.R.S.-FNRS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Espace réservé du texte 7">
            <a:extLst>
              <a:ext uri="{FF2B5EF4-FFF2-40B4-BE49-F238E27FC236}">
                <a16:creationId xmlns:a16="http://schemas.microsoft.com/office/drawing/2014/main" id="{2BD224DE-8151-0E4A-8293-A711A7643FF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849313" y="1352550"/>
            <a:ext cx="7929562" cy="4881563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b="1" dirty="0">
                <a:latin typeface="Arial" charset="0"/>
                <a:cs typeface="Arial" charset="0"/>
              </a:rPr>
              <a:t>Introduction</a:t>
            </a: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dirty="0">
                <a:latin typeface="Arial" charset="0"/>
                <a:cs typeface="Arial" charset="0"/>
              </a:rPr>
              <a:t>Responsabilité des pouvoirs publics – divers contentieux en indemnité</a:t>
            </a: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endParaRPr lang="fr-BE" b="1" dirty="0">
              <a:latin typeface="Arial" charset="0"/>
              <a:cs typeface="Arial" charset="0"/>
            </a:endParaRP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b="1" dirty="0">
                <a:latin typeface="Arial" charset="0"/>
                <a:cs typeface="Arial" charset="0"/>
              </a:rPr>
              <a:t>Plan présentation</a:t>
            </a: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endParaRPr lang="fr-BE" b="1" dirty="0">
              <a:latin typeface="Arial" charset="0"/>
              <a:cs typeface="Arial" charset="0"/>
            </a:endParaRPr>
          </a:p>
          <a:p>
            <a:pPr marL="342900" lvl="1" indent="0">
              <a:buFont typeface="Arial" charset="0"/>
              <a:buAutoNum type="arabicPeriod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 L’indemnité en équité</a:t>
            </a:r>
          </a:p>
          <a:p>
            <a:pPr marL="342900" lvl="1" indent="0">
              <a:buFont typeface="Arial" charset="0"/>
              <a:buAutoNum type="arabicPeriod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 L’indemnité réparatrice</a:t>
            </a:r>
          </a:p>
          <a:p>
            <a:pPr marL="342900" lvl="1" indent="0">
              <a:buFont typeface="Arial" charset="0"/>
              <a:buAutoNum type="arabicPeriod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 L’articulation entre les différents contentieux et  juridictions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Espace réservé du texte 7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606425" y="157163"/>
            <a:ext cx="7807325" cy="8905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BE">
                <a:latin typeface="Arial" charset="0"/>
                <a:cs typeface="Arial" charset="0"/>
              </a:rPr>
              <a:t>1. L’indemnité en équité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Espace réservé du texte 7"/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849313" y="1352550"/>
            <a:ext cx="7929562" cy="48815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b="1" dirty="0">
                <a:latin typeface="Arial" charset="0"/>
                <a:cs typeface="Arial" charset="0"/>
              </a:rPr>
              <a:t>Base légale </a:t>
            </a:r>
            <a:r>
              <a:rPr lang="fr-BE" dirty="0">
                <a:latin typeface="Arial" charset="0"/>
                <a:cs typeface="Arial" charset="0"/>
              </a:rPr>
              <a:t>: article 11 LCCE (</a:t>
            </a:r>
            <a:r>
              <a:rPr lang="fr-BE" i="1" dirty="0">
                <a:latin typeface="Arial" charset="0"/>
                <a:cs typeface="Arial" charset="0"/>
              </a:rPr>
              <a:t>1971</a:t>
            </a:r>
            <a:r>
              <a:rPr lang="fr-BE" dirty="0">
                <a:latin typeface="Arial" charset="0"/>
                <a:cs typeface="Arial" charset="0"/>
              </a:rPr>
              <a:t>)</a:t>
            </a:r>
          </a:p>
          <a:p>
            <a:pPr marL="0" indent="0" algn="just" fontAlgn="base">
              <a:spcAft>
                <a:spcPct val="0"/>
              </a:spcAft>
              <a:buFont typeface="Arial" charset="0"/>
              <a:buNone/>
            </a:pPr>
            <a:r>
              <a:rPr lang="fr-BE" dirty="0">
                <a:latin typeface="Arial" charset="0"/>
                <a:cs typeface="Arial" charset="0"/>
              </a:rPr>
              <a:t>« </a:t>
            </a:r>
            <a:r>
              <a:rPr lang="en-US" dirty="0"/>
              <a:t> </a:t>
            </a:r>
            <a:r>
              <a:rPr lang="fr-FR" dirty="0">
                <a:solidFill>
                  <a:srgbClr val="002060"/>
                </a:solidFill>
              </a:rPr>
              <a:t>Dans le cas où il n'existe </a:t>
            </a:r>
            <a:r>
              <a:rPr lang="fr-FR" b="1" dirty="0">
                <a:solidFill>
                  <a:srgbClr val="002060"/>
                </a:solidFill>
              </a:rPr>
              <a:t>pas d'autre juridiction compétente</a:t>
            </a:r>
            <a:r>
              <a:rPr lang="fr-FR" dirty="0">
                <a:solidFill>
                  <a:srgbClr val="002060"/>
                </a:solidFill>
              </a:rPr>
              <a:t>, la section du contentieux administratif se prononce </a:t>
            </a:r>
            <a:r>
              <a:rPr lang="fr-FR" b="1" dirty="0">
                <a:solidFill>
                  <a:srgbClr val="002060"/>
                </a:solidFill>
              </a:rPr>
              <a:t>en équité </a:t>
            </a:r>
            <a:r>
              <a:rPr lang="fr-FR" dirty="0">
                <a:solidFill>
                  <a:srgbClr val="002060"/>
                </a:solidFill>
              </a:rPr>
              <a:t>par voie d'arrêt, en tenant compte de toutes les circonstances d'intérêt public et privé, sur les demandes d'indemnité relatives à la réparation d'un </a:t>
            </a:r>
            <a:r>
              <a:rPr lang="fr-FR" b="1" dirty="0">
                <a:solidFill>
                  <a:srgbClr val="002060"/>
                </a:solidFill>
              </a:rPr>
              <a:t>dommage exceptionnel</a:t>
            </a:r>
            <a:r>
              <a:rPr lang="fr-FR" dirty="0">
                <a:solidFill>
                  <a:srgbClr val="002060"/>
                </a:solidFill>
              </a:rPr>
              <a:t>, moral ou matériel, causé par une autorité administrative. </a:t>
            </a:r>
          </a:p>
          <a:p>
            <a:pPr marL="0" indent="0" algn="just" fontAlgn="base">
              <a:spcAft>
                <a:spcPct val="0"/>
              </a:spcAft>
              <a:buFont typeface="Arial" charset="0"/>
              <a:buNone/>
            </a:pPr>
            <a:br>
              <a:rPr lang="fr-FR" dirty="0">
                <a:solidFill>
                  <a:srgbClr val="002060"/>
                </a:solidFill>
              </a:rPr>
            </a:br>
            <a:r>
              <a:rPr lang="fr-FR" dirty="0">
                <a:solidFill>
                  <a:srgbClr val="002060"/>
                </a:solidFill>
              </a:rPr>
              <a:t>  La demande d'indemnité ne sera recevable qu'après que l'autorité administrative aura rejeté totalement ou partiellement une requête en indemnité, ou négligé pendant soixante jours de statuer à son égard. »</a:t>
            </a:r>
            <a:endParaRPr lang="fr-FR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Espace réservé du texte 7"/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849313" y="1352550"/>
            <a:ext cx="7929562" cy="48815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b="1" dirty="0">
                <a:latin typeface="Arial" charset="0"/>
                <a:cs typeface="Arial" charset="0"/>
              </a:rPr>
              <a:t>Base légale </a:t>
            </a:r>
            <a:r>
              <a:rPr lang="fr-BE" dirty="0">
                <a:latin typeface="Arial" charset="0"/>
                <a:cs typeface="Arial" charset="0"/>
              </a:rPr>
              <a:t>: article 11 LCCE</a:t>
            </a:r>
          </a:p>
          <a:p>
            <a:pPr marL="457200" indent="-457200" fontAlgn="base">
              <a:spcAft>
                <a:spcPct val="0"/>
              </a:spcAft>
              <a:buFont typeface="Arial" charset="0"/>
              <a:buAutoNum type="arabicParenBoth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Contentieux résiduaire en équité</a:t>
            </a:r>
          </a:p>
          <a:p>
            <a:pPr lvl="1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Équité: </a:t>
            </a:r>
          </a:p>
          <a:p>
            <a:pPr lvl="2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Pas de droit subjectif </a:t>
            </a:r>
          </a:p>
          <a:p>
            <a:pPr lvl="2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Responsabilité sans faute administration</a:t>
            </a:r>
          </a:p>
          <a:p>
            <a:pPr lvl="1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Résiduaire: </a:t>
            </a:r>
          </a:p>
          <a:p>
            <a:pPr lvl="2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Résiduaire par rapport aux juridictions judiciaires</a:t>
            </a:r>
          </a:p>
          <a:p>
            <a:pPr lvl="2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Nombre limité mais constant d’affaires: une vingtaine depuis 1971 (! </a:t>
            </a:r>
            <a:r>
              <a:rPr lang="fr-BE" i="1" dirty="0">
                <a:solidFill>
                  <a:srgbClr val="002060"/>
                </a:solidFill>
                <a:latin typeface="Arial" charset="0"/>
                <a:cs typeface="Arial" charset="0"/>
              </a:rPr>
              <a:t>Ne compte pas les requêtes préalables</a:t>
            </a: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!)</a:t>
            </a:r>
          </a:p>
          <a:p>
            <a:pPr lvl="2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Mais montants d’indemnité en hausse (presque réparation intégrale)</a:t>
            </a:r>
          </a:p>
          <a:p>
            <a:pPr lvl="2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Rupture du principe d’égalité des citoyens devant la charge publique</a:t>
            </a: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endParaRPr lang="fr-BE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2090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Espace réservé du texte 7">
            <a:extLst>
              <a:ext uri="{FF2B5EF4-FFF2-40B4-BE49-F238E27FC236}">
                <a16:creationId xmlns:a16="http://schemas.microsoft.com/office/drawing/2014/main" id="{2BD224DE-8151-0E4A-8293-A711A7643FF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849313" y="1352550"/>
            <a:ext cx="7929562" cy="5189538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b="1" dirty="0">
                <a:latin typeface="Arial" charset="0"/>
                <a:cs typeface="Arial" charset="0"/>
              </a:rPr>
              <a:t>Base légale </a:t>
            </a:r>
            <a:r>
              <a:rPr lang="fr-BE" dirty="0">
                <a:latin typeface="Arial" charset="0"/>
                <a:cs typeface="Arial" charset="0"/>
              </a:rPr>
              <a:t>: article 11 LCCE</a:t>
            </a: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dirty="0">
                <a:latin typeface="Arial" charset="0"/>
                <a:cs typeface="Arial" charset="0"/>
              </a:rPr>
              <a:t>(2) </a:t>
            </a: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Conditions strictes : </a:t>
            </a:r>
          </a:p>
          <a:p>
            <a:pPr lvl="1" eaLnBrk="1" hangingPunct="1">
              <a:buFontTx/>
              <a:buChar char="-"/>
            </a:pPr>
            <a:r>
              <a:rPr lang="fr-FR" sz="2200" dirty="0">
                <a:solidFill>
                  <a:srgbClr val="002060"/>
                </a:solidFill>
                <a:latin typeface="Arial" charset="0"/>
                <a:cs typeface="Arial" charset="0"/>
              </a:rPr>
              <a:t>si aucune autre juridiction ne peut accorder indemnité  </a:t>
            </a:r>
          </a:p>
          <a:p>
            <a:pPr lvl="1" eaLnBrk="1" hangingPunct="1">
              <a:buFontTx/>
              <a:buChar char="-"/>
            </a:pPr>
            <a:r>
              <a:rPr lang="fr-FR" sz="2200" dirty="0">
                <a:solidFill>
                  <a:srgbClr val="002060"/>
                </a:solidFill>
                <a:latin typeface="Arial" charset="0"/>
                <a:cs typeface="Arial" charset="0"/>
              </a:rPr>
              <a:t>si dommage causé par autorité administrative + engendre traitement inéquitable (</a:t>
            </a:r>
            <a:r>
              <a:rPr lang="fr-FR" sz="2200" b="1" dirty="0">
                <a:solidFill>
                  <a:srgbClr val="002060"/>
                </a:solidFill>
                <a:latin typeface="Arial" charset="0"/>
                <a:cs typeface="Arial" charset="0"/>
              </a:rPr>
              <a:t>ni faute ni illégalité</a:t>
            </a:r>
            <a:r>
              <a:rPr lang="fr-FR" sz="2200" dirty="0">
                <a:solidFill>
                  <a:srgbClr val="002060"/>
                </a:solidFill>
                <a:latin typeface="Arial" charset="0"/>
                <a:cs typeface="Arial" charset="0"/>
              </a:rPr>
              <a:t>)  </a:t>
            </a:r>
            <a:endParaRPr lang="en-US" sz="2200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lvl="1" eaLnBrk="1" hangingPunct="1">
              <a:buFontTx/>
              <a:buChar char="-"/>
            </a:pPr>
            <a:r>
              <a:rPr lang="fr-FR" sz="2200" dirty="0">
                <a:solidFill>
                  <a:srgbClr val="002060"/>
                </a:solidFill>
                <a:latin typeface="Arial" charset="0"/>
                <a:cs typeface="Arial" charset="0"/>
              </a:rPr>
              <a:t>si lien de </a:t>
            </a:r>
            <a:r>
              <a:rPr lang="fr-FR" sz="2200" b="1" dirty="0">
                <a:solidFill>
                  <a:srgbClr val="002060"/>
                </a:solidFill>
                <a:latin typeface="Arial" charset="0"/>
                <a:cs typeface="Arial" charset="0"/>
              </a:rPr>
              <a:t>causalité</a:t>
            </a:r>
            <a:r>
              <a:rPr lang="fr-FR" sz="22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fr-FR" sz="2200" b="1" dirty="0">
                <a:solidFill>
                  <a:srgbClr val="002060"/>
                </a:solidFill>
                <a:latin typeface="Arial" charset="0"/>
                <a:cs typeface="Arial" charset="0"/>
              </a:rPr>
              <a:t>direct </a:t>
            </a:r>
            <a:r>
              <a:rPr lang="fr-FR" sz="2200" dirty="0">
                <a:solidFill>
                  <a:srgbClr val="002060"/>
                </a:solidFill>
                <a:latin typeface="Arial" charset="0"/>
                <a:cs typeface="Arial" charset="0"/>
              </a:rPr>
              <a:t>et</a:t>
            </a:r>
            <a:r>
              <a:rPr lang="fr-FR" sz="2200" b="1" dirty="0">
                <a:solidFill>
                  <a:srgbClr val="002060"/>
                </a:solidFill>
                <a:latin typeface="Arial" charset="0"/>
                <a:cs typeface="Arial" charset="0"/>
              </a:rPr>
              <a:t> exclusif </a:t>
            </a:r>
            <a:r>
              <a:rPr lang="fr-FR" sz="2200" dirty="0">
                <a:solidFill>
                  <a:srgbClr val="002060"/>
                </a:solidFill>
                <a:latin typeface="Arial" charset="0"/>
                <a:cs typeface="Arial" charset="0"/>
              </a:rPr>
              <a:t>(sévère – ne pas compromettre finances publiques)</a:t>
            </a:r>
            <a:endParaRPr lang="en-US" sz="22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lvl="1" eaLnBrk="1" hangingPunct="1">
              <a:buFontTx/>
              <a:buChar char="-"/>
            </a:pPr>
            <a:r>
              <a:rPr lang="fr-FR" sz="2200" dirty="0">
                <a:solidFill>
                  <a:srgbClr val="002060"/>
                </a:solidFill>
                <a:latin typeface="Arial" charset="0"/>
                <a:cs typeface="Arial" charset="0"/>
              </a:rPr>
              <a:t>et si </a:t>
            </a:r>
            <a:r>
              <a:rPr lang="fr-FR" sz="2200" b="1" dirty="0">
                <a:solidFill>
                  <a:srgbClr val="002060"/>
                </a:solidFill>
                <a:latin typeface="Arial" charset="0"/>
                <a:cs typeface="Arial" charset="0"/>
              </a:rPr>
              <a:t>dommage exceptionnel </a:t>
            </a:r>
            <a:r>
              <a:rPr lang="fr-FR" sz="2200" dirty="0">
                <a:solidFill>
                  <a:srgbClr val="002060"/>
                </a:solidFill>
                <a:latin typeface="Arial" charset="0"/>
                <a:cs typeface="Arial" charset="0"/>
              </a:rPr>
              <a:t>(imprévisible, anormal et spécial)</a:t>
            </a:r>
            <a:r>
              <a:rPr lang="fr-FR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</a:p>
          <a:p>
            <a:pPr lvl="1" eaLnBrk="1" hangingPunct="1">
              <a:buFont typeface="Arial" charset="0"/>
              <a:buNone/>
            </a:pPr>
            <a:r>
              <a:rPr lang="fr-FR" dirty="0">
                <a:solidFill>
                  <a:srgbClr val="002060"/>
                </a:solidFill>
                <a:latin typeface="Arial" charset="0"/>
                <a:cs typeface="Arial" charset="0"/>
                <a:sym typeface="Wingdings" charset="0"/>
              </a:rPr>
              <a:t> </a:t>
            </a:r>
            <a:r>
              <a:rPr lang="fr-FR" dirty="0">
                <a:solidFill>
                  <a:srgbClr val="002060"/>
                </a:solidFill>
                <a:latin typeface="Arial" charset="0"/>
                <a:cs typeface="Arial" charset="0"/>
              </a:rPr>
              <a:t>Extension responsabilité civile autorités admin</a:t>
            </a:r>
            <a:endParaRPr lang="fr-BE" dirty="0">
              <a:latin typeface="Calibri" charset="0"/>
            </a:endParaRP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dirty="0">
                <a:latin typeface="Arial" charset="0"/>
                <a:cs typeface="Arial" charset="0"/>
              </a:rPr>
              <a:t>(3) Procédure avec requête préalable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Espace réservé du texte 7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606425" y="157163"/>
            <a:ext cx="7807325" cy="8905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BE">
                <a:latin typeface="Arial" charset="0"/>
                <a:cs typeface="Arial" charset="0"/>
              </a:rPr>
              <a:t>2. L’indemnité réparatrice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Espace réservé du texte 7">
            <a:extLst>
              <a:ext uri="{FF2B5EF4-FFF2-40B4-BE49-F238E27FC236}">
                <a16:creationId xmlns:a16="http://schemas.microsoft.com/office/drawing/2014/main" id="{2BD224DE-8151-0E4A-8293-A711A7643FF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849313" y="1352550"/>
            <a:ext cx="7929562" cy="4881563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b="1" dirty="0">
                <a:latin typeface="Arial" charset="0"/>
                <a:cs typeface="Arial" charset="0"/>
              </a:rPr>
              <a:t>Base légale </a:t>
            </a:r>
            <a:r>
              <a:rPr lang="fr-BE" dirty="0">
                <a:latin typeface="Arial" charset="0"/>
                <a:cs typeface="Arial" charset="0"/>
              </a:rPr>
              <a:t>: article 11</a:t>
            </a:r>
            <a:r>
              <a:rPr lang="fr-BE" i="1" dirty="0">
                <a:latin typeface="Arial" charset="0"/>
                <a:cs typeface="Arial" charset="0"/>
              </a:rPr>
              <a:t>bis</a:t>
            </a:r>
            <a:r>
              <a:rPr lang="fr-BE" dirty="0">
                <a:latin typeface="Arial" charset="0"/>
                <a:cs typeface="Arial" charset="0"/>
              </a:rPr>
              <a:t> LCCE</a:t>
            </a:r>
          </a:p>
          <a:p>
            <a:pPr marL="0" indent="0" algn="just" fontAlgn="base">
              <a:spcAft>
                <a:spcPct val="0"/>
              </a:spcAft>
              <a:buFont typeface="Arial" charset="0"/>
              <a:buNone/>
            </a:pPr>
            <a:r>
              <a:rPr lang="fr-BE" dirty="0">
                <a:latin typeface="Arial" charset="0"/>
                <a:cs typeface="Arial" charset="0"/>
              </a:rPr>
              <a:t>« </a:t>
            </a:r>
            <a:r>
              <a:rPr lang="fr-FR" dirty="0"/>
              <a:t> Toute partie requérante ou intervenante qui poursuit l'annulation d'un acte, d'un règlement ou d'une décision implicite de rejet en application de l'article 14, §1er ou §3, peut demander à la section du contentieux administratif de lui allouer par voie d'arrêt une </a:t>
            </a:r>
            <a:r>
              <a:rPr lang="fr-FR" b="1" dirty="0"/>
              <a:t>indemnité réparatrice</a:t>
            </a:r>
            <a:r>
              <a:rPr lang="fr-FR" dirty="0"/>
              <a:t> à charge de l'auteur de l'acte si elle a subi un </a:t>
            </a:r>
            <a:r>
              <a:rPr lang="fr-FR" b="1" dirty="0"/>
              <a:t>préjudice du fait de l'illégalité de l'acte</a:t>
            </a:r>
            <a:r>
              <a:rPr lang="fr-FR" dirty="0"/>
              <a:t>, du règlement ou de la décision implicite de rejet, en tenant compte des intérêts publics et privés en présence. (</a:t>
            </a:r>
            <a:r>
              <a:rPr lang="fr-FR" dirty="0">
                <a:latin typeface="Arial" charset="0"/>
                <a:cs typeface="Arial" charset="0"/>
              </a:rPr>
              <a:t>… ) »</a:t>
            </a:r>
          </a:p>
        </p:txBody>
      </p:sp>
    </p:spTree>
    <p:extLst>
      <p:ext uri="{BB962C8B-B14F-4D97-AF65-F5344CB8AC3E}">
        <p14:creationId xmlns:p14="http://schemas.microsoft.com/office/powerpoint/2010/main" val="29072605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Espace réservé du texte 7">
            <a:extLst>
              <a:ext uri="{FF2B5EF4-FFF2-40B4-BE49-F238E27FC236}">
                <a16:creationId xmlns:a16="http://schemas.microsoft.com/office/drawing/2014/main" id="{2BD224DE-8151-0E4A-8293-A711A7643FF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849313" y="1352550"/>
            <a:ext cx="7929562" cy="5369526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b="1" dirty="0">
                <a:latin typeface="Arial" charset="0"/>
                <a:cs typeface="Arial" charset="0"/>
              </a:rPr>
              <a:t>Base légale </a:t>
            </a:r>
            <a:r>
              <a:rPr lang="fr-BE" dirty="0">
                <a:latin typeface="Arial" charset="0"/>
                <a:cs typeface="Arial" charset="0"/>
              </a:rPr>
              <a:t>: article 11</a:t>
            </a:r>
            <a:r>
              <a:rPr lang="fr-BE" i="1" dirty="0">
                <a:latin typeface="Arial" charset="0"/>
                <a:cs typeface="Arial" charset="0"/>
              </a:rPr>
              <a:t>bis</a:t>
            </a:r>
            <a:r>
              <a:rPr lang="fr-BE" dirty="0">
                <a:latin typeface="Arial" charset="0"/>
                <a:cs typeface="Arial" charset="0"/>
              </a:rPr>
              <a:t> LCCE</a:t>
            </a:r>
          </a:p>
          <a:p>
            <a:pPr marL="0" indent="0" fontAlgn="base">
              <a:spcAft>
                <a:spcPct val="0"/>
              </a:spcAft>
              <a:buFont typeface="Arial" charset="0"/>
              <a:buAutoNum type="arabicParenBoth"/>
            </a:pPr>
            <a:r>
              <a:rPr lang="fr-BE" dirty="0">
                <a:latin typeface="Arial" charset="0"/>
                <a:cs typeface="Arial" charset="0"/>
              </a:rPr>
              <a:t> Contentieux subsidiaire en cas d’illégalité</a:t>
            </a:r>
          </a:p>
          <a:p>
            <a:pPr lvl="1" indent="-342900" eaLnBrk="1" hangingPunct="1">
              <a:buFontTx/>
              <a:buChar char="-"/>
            </a:pP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En faveur du justiciable</a:t>
            </a:r>
          </a:p>
          <a:p>
            <a:pPr lvl="1" indent="-342900" eaLnBrk="1" hangingPunct="1">
              <a:buFontTx/>
              <a:buChar char="-"/>
            </a:pPr>
            <a:r>
              <a:rPr lang="fr-BE" sz="2200" i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Electa</a:t>
            </a:r>
            <a:r>
              <a:rPr lang="fr-BE" sz="2200" i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fr-BE" sz="2200" i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una</a:t>
            </a:r>
            <a:r>
              <a:rPr lang="fr-BE" sz="2200" i="1" dirty="0">
                <a:solidFill>
                  <a:srgbClr val="002060"/>
                </a:solidFill>
                <a:latin typeface="Arial" charset="0"/>
                <a:cs typeface="Arial" charset="0"/>
              </a:rPr>
              <a:t> via </a:t>
            </a: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(sauf si scinde le préjudice)</a:t>
            </a:r>
            <a:endParaRPr lang="fr-BE" sz="2200" i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endParaRPr lang="fr-BE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Espace réservé du texte 7">
            <a:extLst>
              <a:ext uri="{FF2B5EF4-FFF2-40B4-BE49-F238E27FC236}">
                <a16:creationId xmlns:a16="http://schemas.microsoft.com/office/drawing/2014/main" id="{2BD224DE-8151-0E4A-8293-A711A7643FF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849313" y="1352550"/>
            <a:ext cx="7929562" cy="5369526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b="1" dirty="0">
                <a:latin typeface="Arial" charset="0"/>
                <a:cs typeface="Arial" charset="0"/>
              </a:rPr>
              <a:t>Base légale </a:t>
            </a:r>
            <a:r>
              <a:rPr lang="fr-BE" dirty="0">
                <a:latin typeface="Arial" charset="0"/>
                <a:cs typeface="Arial" charset="0"/>
              </a:rPr>
              <a:t>: article 11</a:t>
            </a:r>
            <a:r>
              <a:rPr lang="fr-BE" i="1" dirty="0">
                <a:latin typeface="Arial" charset="0"/>
                <a:cs typeface="Arial" charset="0"/>
              </a:rPr>
              <a:t>bis</a:t>
            </a:r>
            <a:r>
              <a:rPr lang="fr-BE" dirty="0">
                <a:latin typeface="Arial" charset="0"/>
                <a:cs typeface="Arial" charset="0"/>
              </a:rPr>
              <a:t> LCCE</a:t>
            </a: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(2) Conditions relatives à la demande en indemnité</a:t>
            </a:r>
          </a:p>
          <a:p>
            <a:pPr lvl="1" indent="-342900" eaLnBrk="1" hangingPunct="1">
              <a:buFontTx/>
              <a:buChar char="-"/>
            </a:pP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Demandeur : partie qui sollicite annulation</a:t>
            </a:r>
          </a:p>
          <a:p>
            <a:pPr lvl="1" indent="-342900" eaLnBrk="1" hangingPunct="1">
              <a:buFontTx/>
              <a:buChar char="-"/>
            </a:pP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Arrêt constatant illégalité</a:t>
            </a:r>
          </a:p>
          <a:p>
            <a:pPr lvl="2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Illégalité – faute ? influence relative (CC 106/2018 et 24/2019)</a:t>
            </a:r>
          </a:p>
          <a:p>
            <a:pPr lvl="2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Quid en cas de </a:t>
            </a:r>
            <a:r>
              <a:rPr lang="fr-BE" b="1" dirty="0">
                <a:solidFill>
                  <a:srgbClr val="002060"/>
                </a:solidFill>
                <a:latin typeface="Arial" charset="0"/>
                <a:cs typeface="Arial" charset="0"/>
              </a:rPr>
              <a:t>retrait d’acte</a:t>
            </a: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? </a:t>
            </a:r>
          </a:p>
          <a:p>
            <a:pPr lvl="3" eaLnBrk="1" hangingPunct="1">
              <a:buFontTx/>
              <a:buChar char="-"/>
            </a:pPr>
            <a:r>
              <a:rPr lang="fr-BE" sz="2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Cass</a:t>
            </a:r>
            <a:r>
              <a:rPr lang="fr-BE" sz="2000" dirty="0">
                <a:solidFill>
                  <a:srgbClr val="002060"/>
                </a:solidFill>
                <a:latin typeface="Arial" charset="0"/>
                <a:cs typeface="Arial" charset="0"/>
              </a:rPr>
              <a:t>. 15 sept 2017 : seulement arrêts en annulation peuvent constater illégalité</a:t>
            </a:r>
          </a:p>
          <a:p>
            <a:pPr lvl="3" eaLnBrk="1" hangingPunct="1">
              <a:buFontTx/>
              <a:buChar char="-"/>
            </a:pPr>
            <a:r>
              <a:rPr lang="fr-BE" sz="2000" dirty="0">
                <a:solidFill>
                  <a:srgbClr val="002060"/>
                </a:solidFill>
                <a:latin typeface="Arial" charset="0"/>
                <a:cs typeface="Arial" charset="0"/>
              </a:rPr>
              <a:t>CE 21 juin 2018 et 22 mars 2019 : </a:t>
            </a:r>
          </a:p>
          <a:p>
            <a:pPr lvl="2" algn="just" eaLnBrk="1" hangingPunct="1">
              <a:buFont typeface="Arial" charset="0"/>
              <a:buNone/>
            </a:pPr>
            <a:r>
              <a:rPr lang="fr-FR" dirty="0">
                <a:solidFill>
                  <a:srgbClr val="002060"/>
                </a:solidFill>
                <a:latin typeface="Arial" charset="0"/>
                <a:cs typeface="Arial" charset="0"/>
              </a:rPr>
              <a:t>		intérêt à agir du justiciable doit être reconnu, même 	s’il avait perdu cet intérêt dans la procédure en 	annulation du fait du retrait ou de la modification de 	l’acte administratif litigieux, </a:t>
            </a:r>
            <a:r>
              <a:rPr lang="fr-FR" b="1" dirty="0">
                <a:solidFill>
                  <a:srgbClr val="002060"/>
                </a:solidFill>
                <a:latin typeface="Arial" charset="0"/>
                <a:cs typeface="Arial" charset="0"/>
              </a:rPr>
              <a:t>dans la mesure où 	cette perte d’intérêt ne lui était pas imputable</a:t>
            </a:r>
            <a:r>
              <a:rPr lang="en-US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</a:p>
          <a:p>
            <a:pPr lvl="2" algn="just" eaLnBrk="1" hangingPunct="1">
              <a:buFont typeface="Arial" charset="0"/>
              <a:buNone/>
            </a:pPr>
            <a:r>
              <a:rPr lang="en-US" dirty="0">
                <a:solidFill>
                  <a:srgbClr val="002060"/>
                </a:solidFill>
                <a:latin typeface="Arial" charset="0"/>
                <a:cs typeface="Arial" charset="0"/>
                <a:sym typeface="Wingdings" pitchFamily="2" charset="2"/>
              </a:rPr>
              <a:t> </a:t>
            </a:r>
            <a:r>
              <a:rPr lang="fr-FR" dirty="0">
                <a:solidFill>
                  <a:srgbClr val="002060"/>
                </a:solidFill>
                <a:latin typeface="Arial" charset="0"/>
                <a:cs typeface="Arial" charset="0"/>
                <a:sym typeface="Wingdings" pitchFamily="2" charset="2"/>
              </a:rPr>
              <a:t>CE considère illégalité de manière expresse</a:t>
            </a:r>
            <a:endParaRPr lang="fr-FR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endParaRPr lang="fr-BE" dirty="0"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460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Espace réservé du texte 7"/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849313" y="1352550"/>
            <a:ext cx="7929562" cy="4881563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b="1" dirty="0">
                <a:latin typeface="Arial" charset="0"/>
                <a:cs typeface="Arial" charset="0"/>
              </a:rPr>
              <a:t>Base légale </a:t>
            </a:r>
            <a:r>
              <a:rPr lang="fr-BE" dirty="0">
                <a:latin typeface="Arial" charset="0"/>
                <a:cs typeface="Arial" charset="0"/>
              </a:rPr>
              <a:t>: article 11</a:t>
            </a:r>
            <a:r>
              <a:rPr lang="fr-BE" i="1" dirty="0">
                <a:latin typeface="Arial" charset="0"/>
                <a:cs typeface="Arial" charset="0"/>
              </a:rPr>
              <a:t>bis</a:t>
            </a:r>
            <a:r>
              <a:rPr lang="fr-BE" dirty="0">
                <a:latin typeface="Arial" charset="0"/>
                <a:cs typeface="Arial" charset="0"/>
              </a:rPr>
              <a:t> LCCE</a:t>
            </a: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dirty="0">
                <a:latin typeface="Arial" charset="0"/>
                <a:cs typeface="Arial" charset="0"/>
              </a:rPr>
              <a:t>(2) Conditions relatives à la demande en indemnité</a:t>
            </a:r>
          </a:p>
          <a:p>
            <a:pPr lvl="1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Dommage résiduel</a:t>
            </a:r>
          </a:p>
          <a:p>
            <a:pPr lvl="1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Lien causal : théorie de l’équivalence des conditions?</a:t>
            </a:r>
          </a:p>
          <a:p>
            <a:pPr lvl="1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Indemnité réparatrice</a:t>
            </a:r>
          </a:p>
          <a:p>
            <a:pPr lvl="2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Pas réparation intégrale mais proche en pratique</a:t>
            </a:r>
          </a:p>
          <a:p>
            <a:pPr lvl="2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Indemnité pécuniaire</a:t>
            </a:r>
          </a:p>
          <a:p>
            <a:pPr lvl="2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Partie adverse auteur de l’acte illégal supporte charge : CC 68/2020 du 14 mai 2020</a:t>
            </a:r>
          </a:p>
          <a:p>
            <a:pPr lvl="2" eaLnBrk="1" hangingPunct="1"/>
            <a:endParaRPr lang="fr-BE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endParaRPr lang="fr-BE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Espace réservé du texte 7">
            <a:extLst>
              <a:ext uri="{FF2B5EF4-FFF2-40B4-BE49-F238E27FC236}">
                <a16:creationId xmlns:a16="http://schemas.microsoft.com/office/drawing/2014/main" id="{2BD224DE-8151-0E4A-8293-A711A7643FF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849313" y="1352550"/>
            <a:ext cx="7929562" cy="4881563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b="1" dirty="0">
                <a:latin typeface="Arial" charset="0"/>
                <a:cs typeface="Arial" charset="0"/>
              </a:rPr>
              <a:t>Base légale </a:t>
            </a:r>
            <a:r>
              <a:rPr lang="fr-BE" dirty="0">
                <a:latin typeface="Arial" charset="0"/>
                <a:cs typeface="Arial" charset="0"/>
              </a:rPr>
              <a:t>: article 11</a:t>
            </a:r>
            <a:r>
              <a:rPr lang="fr-BE" i="1" dirty="0">
                <a:latin typeface="Arial" charset="0"/>
                <a:cs typeface="Arial" charset="0"/>
              </a:rPr>
              <a:t>bis</a:t>
            </a:r>
            <a:r>
              <a:rPr lang="fr-BE" dirty="0">
                <a:latin typeface="Arial" charset="0"/>
                <a:cs typeface="Arial" charset="0"/>
              </a:rPr>
              <a:t> LCCE</a:t>
            </a: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dirty="0">
                <a:latin typeface="Arial" charset="0"/>
                <a:cs typeface="Arial" charset="0"/>
              </a:rPr>
              <a:t>(3) Procédure particulière</a:t>
            </a:r>
            <a:endParaRPr lang="fr-BE" i="1" dirty="0">
              <a:latin typeface="Arial" charset="0"/>
              <a:cs typeface="Arial" charset="0"/>
            </a:endParaRPr>
          </a:p>
          <a:p>
            <a:pPr marL="457200" lvl="1" indent="0" eaLnBrk="1" hangingPunct="1">
              <a:buNone/>
            </a:pP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- Bref délai : </a:t>
            </a:r>
          </a:p>
          <a:p>
            <a:pPr lvl="2" eaLnBrk="1" hangingPunct="1">
              <a:buFontTx/>
              <a:buChar char="-"/>
            </a:pPr>
            <a:r>
              <a:rPr lang="fr-FR" dirty="0">
                <a:solidFill>
                  <a:srgbClr val="002060"/>
                </a:solidFill>
                <a:latin typeface="Arial" charset="0"/>
                <a:cs typeface="Arial" charset="0"/>
              </a:rPr>
              <a:t>soit en même temps que le recours en annulation ; </a:t>
            </a:r>
            <a:endParaRPr lang="en-US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lvl="2" eaLnBrk="1" hangingPunct="1">
              <a:buFontTx/>
              <a:buChar char="-"/>
            </a:pPr>
            <a:r>
              <a:rPr lang="fr-FR" dirty="0">
                <a:solidFill>
                  <a:srgbClr val="002060"/>
                </a:solidFill>
                <a:latin typeface="Arial" charset="0"/>
                <a:cs typeface="Arial" charset="0"/>
              </a:rPr>
              <a:t>ou au cours de la procédure en annulation ; </a:t>
            </a:r>
            <a:endParaRPr lang="en-US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lvl="2" eaLnBrk="1" hangingPunct="1">
              <a:buFontTx/>
              <a:buChar char="-"/>
            </a:pPr>
            <a:r>
              <a:rPr lang="fr-FR" dirty="0">
                <a:solidFill>
                  <a:srgbClr val="002060"/>
                </a:solidFill>
                <a:latin typeface="Arial" charset="0"/>
                <a:cs typeface="Arial" charset="0"/>
              </a:rPr>
              <a:t>ou, au plus tard, dans les soixante jours qui suivent la notification de l’arrêt ayant constaté l’illégalité. </a:t>
            </a:r>
          </a:p>
          <a:p>
            <a:pPr lvl="1" algn="just" eaLnBrk="1" hangingPunct="1">
              <a:buFontTx/>
              <a:buChar char="-"/>
            </a:pPr>
            <a:r>
              <a:rPr lang="fr-FR" sz="2200" dirty="0">
                <a:solidFill>
                  <a:srgbClr val="002060"/>
                </a:solidFill>
                <a:latin typeface="Arial" charset="0"/>
                <a:cs typeface="Arial" charset="0"/>
              </a:rPr>
              <a:t>Principe </a:t>
            </a:r>
            <a:r>
              <a:rPr lang="fr-FR" sz="2200" i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electa</a:t>
            </a:r>
            <a:r>
              <a:rPr lang="fr-FR" sz="2200" i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fr-FR" sz="2200" i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una</a:t>
            </a:r>
            <a:r>
              <a:rPr lang="fr-FR" sz="2200" i="1" dirty="0">
                <a:solidFill>
                  <a:srgbClr val="002060"/>
                </a:solidFill>
                <a:latin typeface="Arial" charset="0"/>
                <a:cs typeface="Arial" charset="0"/>
              </a:rPr>
              <a:t> via: </a:t>
            </a:r>
            <a:r>
              <a:rPr lang="fr-FR" sz="2200" dirty="0">
                <a:solidFill>
                  <a:srgbClr val="002060"/>
                </a:solidFill>
                <a:latin typeface="Arial" charset="0"/>
                <a:cs typeface="Arial" charset="0"/>
              </a:rPr>
              <a:t>choix uniquement pour partie requérante (et non adverse)</a:t>
            </a:r>
            <a:r>
              <a:rPr lang="fr-FR" sz="2200" i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fr-FR" sz="2200" dirty="0">
                <a:solidFill>
                  <a:srgbClr val="002060"/>
                </a:solidFill>
                <a:latin typeface="Arial" charset="0"/>
                <a:cs typeface="Arial" charset="0"/>
              </a:rPr>
              <a:t>n’est pas discriminatoire: CC 70/2019 du 23 mai 2019</a:t>
            </a:r>
          </a:p>
          <a:p>
            <a:pPr lvl="1" algn="just" eaLnBrk="1" hangingPunct="1">
              <a:buFontTx/>
              <a:buChar char="-"/>
            </a:pPr>
            <a:endParaRPr lang="fr-FR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0" indent="0" fontAlgn="base">
              <a:spcAft>
                <a:spcPct val="0"/>
              </a:spcAft>
              <a:buNone/>
            </a:pPr>
            <a:r>
              <a:rPr lang="fr-FR" dirty="0">
                <a:solidFill>
                  <a:srgbClr val="002060"/>
                </a:solidFill>
                <a:latin typeface="Arial" charset="0"/>
                <a:cs typeface="Arial" charset="0"/>
              </a:rPr>
              <a:t>(4) Avantages et inconvénients contentieux administratif</a:t>
            </a:r>
          </a:p>
          <a:p>
            <a:pPr marL="0" indent="0" fontAlgn="base">
              <a:spcAft>
                <a:spcPct val="0"/>
              </a:spcAft>
              <a:buNone/>
            </a:pPr>
            <a:r>
              <a:rPr lang="fr-FR" dirty="0">
                <a:solidFill>
                  <a:srgbClr val="002060"/>
                </a:solidFill>
                <a:latin typeface="Arial" charset="0"/>
                <a:cs typeface="Arial" charset="0"/>
              </a:rPr>
              <a:t>(5) Augmentation récente du nombre d’arrêts rendus</a:t>
            </a:r>
            <a:endParaRPr lang="en-US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lvl="1" eaLnBrk="1" hangingPunct="1"/>
            <a:endParaRPr lang="fr-BE" dirty="0">
              <a:latin typeface="Calibri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Espace réservé du texte 7"/>
          <p:cNvSpPr>
            <a:spLocks noGrp="1" noChangeArrowheads="1"/>
          </p:cNvSpPr>
          <p:nvPr>
            <p:ph type="body" sz="quarter" idx="13"/>
          </p:nvPr>
        </p:nvSpPr>
        <p:spPr bwMode="auto">
          <a:xfrm>
            <a:off x="606425" y="157163"/>
            <a:ext cx="7807325" cy="89058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BE">
                <a:latin typeface="Arial" charset="0"/>
                <a:cs typeface="Arial" charset="0"/>
              </a:rPr>
              <a:t>3. L’articulation entre les différents contentieux et juridictions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Espace réservé du texte 7">
            <a:extLst>
              <a:ext uri="{FF2B5EF4-FFF2-40B4-BE49-F238E27FC236}">
                <a16:creationId xmlns:a16="http://schemas.microsoft.com/office/drawing/2014/main" id="{2BD224DE-8151-0E4A-8293-A711A7643FF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849313" y="1352550"/>
            <a:ext cx="7929562" cy="4881563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indent="-457200" fontAlgn="base">
              <a:spcAft>
                <a:spcPct val="0"/>
              </a:spcAft>
              <a:buFont typeface="Arial" charset="0"/>
              <a:buAutoNum type="arabicParenBoth"/>
            </a:pPr>
            <a:r>
              <a:rPr lang="fr-BE" dirty="0">
                <a:latin typeface="Arial" charset="0"/>
                <a:cs typeface="Arial" charset="0"/>
              </a:rPr>
              <a:t>Le contentieux en indemnité suite à une faute ou illégalité de l’autorité administrative</a:t>
            </a:r>
          </a:p>
          <a:p>
            <a:pPr marL="457200" indent="-457200" fontAlgn="base">
              <a:spcAft>
                <a:spcPct val="0"/>
              </a:spcAft>
              <a:buFont typeface="Arial" charset="0"/>
              <a:buNone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2 options: </a:t>
            </a:r>
          </a:p>
          <a:p>
            <a:pPr marL="800100" lvl="1" indent="-457200" eaLnBrk="1" hangingPunct="1">
              <a:buFont typeface="Calibri Light" charset="0"/>
              <a:buAutoNum type="arabicPeriod"/>
            </a:pP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Action sur la base de 1382 </a:t>
            </a:r>
            <a:r>
              <a:rPr lang="fr-BE" sz="2200" dirty="0" err="1">
                <a:solidFill>
                  <a:srgbClr val="002060"/>
                </a:solidFill>
                <a:latin typeface="Arial" charset="0"/>
                <a:cs typeface="Arial" charset="0"/>
              </a:rPr>
              <a:t>Civ</a:t>
            </a: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. OU</a:t>
            </a:r>
          </a:p>
          <a:p>
            <a:pPr marL="800100" lvl="1" indent="-457200" eaLnBrk="1" hangingPunct="1">
              <a:buFont typeface="Calibri Light" charset="0"/>
              <a:buAutoNum type="arabicPeriod"/>
            </a:pP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Requête en annulation CE et si acte déclaré illégal, alors</a:t>
            </a:r>
          </a:p>
          <a:p>
            <a:pPr marL="1257300" lvl="2" indent="-457200" eaLnBrk="1" hangingPunct="1">
              <a:buFont typeface="Calibri Light" charset="0"/>
              <a:buAutoNum type="arabicParenR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SOIT devant juge civil sur la base de 1382 mais charge de la preuve facilitée</a:t>
            </a:r>
          </a:p>
          <a:p>
            <a:pPr marL="1257300" lvl="2" indent="-457200" eaLnBrk="1" hangingPunct="1">
              <a:buFont typeface="Calibri Light" charset="0"/>
              <a:buAutoNum type="arabicParenR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SOIT devant CE indemnité réparatrice 11</a:t>
            </a:r>
            <a:r>
              <a:rPr lang="fr-BE" i="1" dirty="0">
                <a:solidFill>
                  <a:srgbClr val="002060"/>
                </a:solidFill>
                <a:latin typeface="Arial" charset="0"/>
                <a:cs typeface="Arial" charset="0"/>
              </a:rPr>
              <a:t>bis </a:t>
            </a: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LCCE</a:t>
            </a:r>
          </a:p>
          <a:p>
            <a:pPr marL="1714500" lvl="3" indent="-457200" eaLnBrk="1" hangingPunct="1">
              <a:buFont typeface="Calibri Light" charset="0"/>
              <a:buAutoNum type="arabicParenR"/>
            </a:pPr>
            <a:endParaRPr lang="fr-BE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342900" lvl="1" indent="0" eaLnBrk="1" hangingPunct="1">
              <a:buNone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NB : rappel CC 70/2019</a:t>
            </a:r>
          </a:p>
          <a:p>
            <a:pPr marL="342900" lvl="1" indent="0" eaLnBrk="1" hangingPunct="1">
              <a:buNone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Option privilégiée : 2.1</a:t>
            </a:r>
          </a:p>
          <a:p>
            <a:pPr marL="342900" lvl="1" indent="0" eaLnBrk="1" hangingPunct="1">
              <a:buNone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Proportionnalité - illégalité</a:t>
            </a:r>
          </a:p>
          <a:p>
            <a:pPr marL="800100" lvl="1" indent="-457200" eaLnBrk="1" hangingPunct="1">
              <a:buFont typeface="Arial" charset="0"/>
              <a:buNone/>
            </a:pPr>
            <a:endParaRPr lang="fr-BE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1714500" lvl="3" indent="-457200" eaLnBrk="1" hangingPunct="1">
              <a:buFont typeface="Calibri Light" charset="0"/>
              <a:buAutoNum type="arabicParenR"/>
            </a:pPr>
            <a:endParaRPr lang="fr-BE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1257300" lvl="2" indent="-457200" eaLnBrk="1" hangingPunct="1">
              <a:buFont typeface="Calibri Light" charset="0"/>
              <a:buAutoNum type="arabicPeriod"/>
            </a:pPr>
            <a:endParaRPr lang="fr-BE" dirty="0">
              <a:latin typeface="Calibri" charset="0"/>
            </a:endParaRPr>
          </a:p>
          <a:p>
            <a:pPr marL="1257300" lvl="2" indent="-457200" eaLnBrk="1" hangingPunct="1"/>
            <a:endParaRPr lang="fr-BE" dirty="0">
              <a:latin typeface="Calibri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Espace réservé du texte 7">
            <a:extLst>
              <a:ext uri="{FF2B5EF4-FFF2-40B4-BE49-F238E27FC236}">
                <a16:creationId xmlns:a16="http://schemas.microsoft.com/office/drawing/2014/main" id="{2BD224DE-8151-0E4A-8293-A711A7643FF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849313" y="1352550"/>
            <a:ext cx="7929562" cy="4881563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dirty="0">
                <a:latin typeface="Arial" charset="0"/>
                <a:cs typeface="Arial" charset="0"/>
              </a:rPr>
              <a:t>(2) Le contentieux en indemnité en l’absence d’une faute ou illégalité de l’autorité administrative</a:t>
            </a: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dirty="0">
                <a:latin typeface="Arial" charset="0"/>
                <a:cs typeface="Arial" charset="0"/>
              </a:rPr>
              <a:t>2 options : </a:t>
            </a:r>
          </a:p>
          <a:p>
            <a:pPr marL="800100" lvl="1" indent="-457200" eaLnBrk="1" hangingPunct="1">
              <a:buFont typeface="Arial" charset="0"/>
              <a:buAutoNum type="arabicPeriod"/>
            </a:pP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Juge civil sur la base de l’article 544 </a:t>
            </a:r>
            <a:r>
              <a:rPr lang="fr-BE" sz="2200" dirty="0" err="1">
                <a:solidFill>
                  <a:srgbClr val="002060"/>
                </a:solidFill>
                <a:latin typeface="Arial" charset="0"/>
                <a:cs typeface="Arial" charset="0"/>
              </a:rPr>
              <a:t>Civ</a:t>
            </a: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. (bientôt 3.50) (+ 16 C°) + rupture principe égalité des citoyens devant la charge publique (ECCP)</a:t>
            </a:r>
          </a:p>
          <a:p>
            <a:pPr lvl="2" indent="-342900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Cf. CC 132/2015 du 1</a:t>
            </a:r>
            <a:r>
              <a:rPr lang="fr-BE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er</a:t>
            </a: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fr-BE" dirty="0" err="1">
                <a:solidFill>
                  <a:srgbClr val="002060"/>
                </a:solidFill>
                <a:latin typeface="Arial" charset="0"/>
                <a:cs typeface="Arial" charset="0"/>
              </a:rPr>
              <a:t>oct</a:t>
            </a: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 2015</a:t>
            </a:r>
          </a:p>
          <a:p>
            <a:pPr lvl="2" indent="-342900" eaLnBrk="1" hangingPunct="1">
              <a:buFontTx/>
              <a:buChar char="-"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Indemnité </a:t>
            </a:r>
            <a:r>
              <a:rPr lang="fr-BE" i="1" dirty="0">
                <a:solidFill>
                  <a:srgbClr val="002060"/>
                </a:solidFill>
                <a:latin typeface="Arial" charset="0"/>
                <a:cs typeface="Arial" charset="0"/>
              </a:rPr>
              <a:t>ex aequo et </a:t>
            </a:r>
            <a:r>
              <a:rPr lang="fr-BE" i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bono</a:t>
            </a:r>
            <a:endParaRPr lang="fr-BE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marL="800100" lvl="1" indent="-457200" eaLnBrk="1" hangingPunct="1">
              <a:buFont typeface="Arial" charset="0"/>
              <a:buAutoNum type="arabicPeriod"/>
            </a:pP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CE sur la base de l’article 11 LCCE + rupture ECCP</a:t>
            </a:r>
          </a:p>
          <a:p>
            <a:pPr marL="0" indent="0" fontAlgn="base">
              <a:spcAft>
                <a:spcPct val="0"/>
              </a:spcAft>
              <a:buNone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Option privilégiée : 1</a:t>
            </a:r>
          </a:p>
          <a:p>
            <a:pPr marL="0" indent="0" fontAlgn="base">
              <a:spcAft>
                <a:spcPct val="0"/>
              </a:spcAft>
              <a:buNone/>
            </a:pPr>
            <a:r>
              <a:rPr lang="fr-BE" dirty="0">
                <a:solidFill>
                  <a:srgbClr val="002060"/>
                </a:solidFill>
                <a:latin typeface="Arial" charset="0"/>
                <a:cs typeface="Arial" charset="0"/>
              </a:rPr>
              <a:t>Effets préjudiciables disproportionnés</a:t>
            </a:r>
          </a:p>
          <a:p>
            <a:pPr marL="342900" lvl="1" indent="0" eaLnBrk="1" hangingPunct="1">
              <a:buNone/>
            </a:pP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- Disproportion des charges et non illégalité</a:t>
            </a:r>
          </a:p>
          <a:p>
            <a:pPr marL="800100" lvl="1" indent="-457200" eaLnBrk="1" hangingPunct="1"/>
            <a:endParaRPr lang="fr-BE" dirty="0">
              <a:latin typeface="Calibri" charset="0"/>
            </a:endParaRPr>
          </a:p>
          <a:p>
            <a:pPr marL="800100" lvl="1" indent="-457200" eaLnBrk="1" hangingPunct="1">
              <a:buFont typeface="Arial" charset="0"/>
              <a:buAutoNum type="arabicPeriod"/>
            </a:pPr>
            <a:endParaRPr lang="fr-BE" dirty="0">
              <a:latin typeface="Calibri" charset="0"/>
            </a:endParaRPr>
          </a:p>
          <a:p>
            <a:pPr marL="0" indent="0" fontAlgn="base">
              <a:spcAft>
                <a:spcPct val="0"/>
              </a:spcAft>
              <a:buFont typeface="Arial" charset="0"/>
              <a:buNone/>
            </a:pPr>
            <a:endParaRPr lang="fr-BE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Espace réservé du texte 7">
            <a:extLst>
              <a:ext uri="{FF2B5EF4-FFF2-40B4-BE49-F238E27FC236}">
                <a16:creationId xmlns:a16="http://schemas.microsoft.com/office/drawing/2014/main" id="{2BD224DE-8151-0E4A-8293-A711A7643FF6}"/>
              </a:ext>
            </a:extLst>
          </p:cNvPr>
          <p:cNvSpPr>
            <a:spLocks noGrp="1" noChangeArrowheads="1"/>
          </p:cNvSpPr>
          <p:nvPr>
            <p:ph type="body" sz="quarter" idx="12"/>
          </p:nvPr>
        </p:nvSpPr>
        <p:spPr bwMode="auto">
          <a:xfrm>
            <a:off x="849313" y="1352550"/>
            <a:ext cx="7929562" cy="4881563"/>
          </a:xfr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 fontAlgn="base">
              <a:spcAft>
                <a:spcPct val="0"/>
              </a:spcAft>
              <a:buFont typeface="Arial" charset="0"/>
              <a:buNone/>
            </a:pPr>
            <a:r>
              <a:rPr lang="fr-BE" b="1" dirty="0">
                <a:latin typeface="Arial" charset="0"/>
                <a:cs typeface="Arial" charset="0"/>
              </a:rPr>
              <a:t>Conclusion</a:t>
            </a:r>
          </a:p>
          <a:p>
            <a:pPr marL="0" indent="0" fontAlgn="base">
              <a:spcAft>
                <a:spcPct val="0"/>
              </a:spcAft>
              <a:buNone/>
            </a:pPr>
            <a:r>
              <a:rPr lang="fr-BE" dirty="0">
                <a:latin typeface="Arial" charset="0"/>
                <a:cs typeface="Arial" charset="0"/>
              </a:rPr>
              <a:t>Stratégie contentieuse</a:t>
            </a:r>
          </a:p>
          <a:p>
            <a:pPr marL="0" indent="0" fontAlgn="base">
              <a:spcAft>
                <a:spcPct val="0"/>
              </a:spcAft>
              <a:buNone/>
            </a:pPr>
            <a:r>
              <a:rPr lang="fr-BE" dirty="0">
                <a:latin typeface="Arial" charset="0"/>
                <a:cs typeface="Arial" charset="0"/>
              </a:rPr>
              <a:t>Charge de la preuve : </a:t>
            </a:r>
          </a:p>
          <a:p>
            <a:pPr lvl="1" eaLnBrk="1" hangingPunct="1">
              <a:buFontTx/>
              <a:buChar char="-"/>
            </a:pP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</a:rPr>
              <a:t>Difficile pour les « effets préjudiciables disproportionnés » </a:t>
            </a: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  <a:sym typeface="Wingdings" charset="0"/>
              </a:rPr>
              <a:t> démontrer l’excès (</a:t>
            </a:r>
            <a:r>
              <a:rPr lang="fr-BE" sz="2200" dirty="0" err="1">
                <a:solidFill>
                  <a:srgbClr val="002060"/>
                </a:solidFill>
                <a:latin typeface="Arial" charset="0"/>
                <a:cs typeface="Arial" charset="0"/>
                <a:sym typeface="Wingdings" charset="0"/>
              </a:rPr>
              <a:t>jud</a:t>
            </a: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  <a:sym typeface="Wingdings" charset="0"/>
              </a:rPr>
              <a:t>.) ou le dommage exceptionnel (CE)</a:t>
            </a:r>
          </a:p>
          <a:p>
            <a:pPr lvl="1" eaLnBrk="1" hangingPunct="1">
              <a:buFontTx/>
              <a:buChar char="-"/>
            </a:pP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  <a:sym typeface="Wingdings" charset="0"/>
              </a:rPr>
              <a:t>Facilitée en cas d’acte illégal suite à arrêt CE, mais reste difficile à prévoir issue</a:t>
            </a:r>
          </a:p>
          <a:p>
            <a:pPr marL="0" indent="0" fontAlgn="base">
              <a:spcAft>
                <a:spcPct val="0"/>
              </a:spcAft>
              <a:buNone/>
            </a:pPr>
            <a:r>
              <a:rPr lang="fr-BE" sz="2200" dirty="0">
                <a:solidFill>
                  <a:srgbClr val="002060"/>
                </a:solidFill>
                <a:latin typeface="Arial" charset="0"/>
                <a:cs typeface="Arial" charset="0"/>
                <a:sym typeface="Wingdings" charset="0"/>
              </a:rPr>
              <a:t>Contrôle étendu des cours et tribunaux demeure, malgré augmentation indemnités réparatrices au CE </a:t>
            </a:r>
            <a:endParaRPr lang="fr-BE" sz="22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B9DE3-0811-9248-96CE-F5B3D0E33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3275" y="2038350"/>
            <a:ext cx="7821613" cy="430053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fr-BE" dirty="0">
              <a:ea typeface="+mn-ea"/>
            </a:endParaRPr>
          </a:p>
        </p:txBody>
      </p:sp>
      <p:sp>
        <p:nvSpPr>
          <p:cNvPr id="32770" name="Espace réservé du texte 3"/>
          <p:cNvSpPr>
            <a:spLocks noGrp="1" noChangeArrowheads="1"/>
          </p:cNvSpPr>
          <p:nvPr>
            <p:ph type="body" sz="quarter" idx="11"/>
          </p:nvPr>
        </p:nvSpPr>
        <p:spPr bwMode="auto">
          <a:xfrm>
            <a:off x="901700" y="2303463"/>
            <a:ext cx="7610475" cy="224313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endParaRPr lang="fr-FR">
              <a:latin typeface="Arial" charset="0"/>
              <a:cs typeface="Arial" charset="0"/>
            </a:endParaRPr>
          </a:p>
          <a:p>
            <a:pPr algn="ctr" eaLnBrk="1" hangingPunct="1"/>
            <a:r>
              <a:rPr lang="fr-FR">
                <a:latin typeface="Arial" charset="0"/>
                <a:cs typeface="Arial" charset="0"/>
              </a:rPr>
              <a:t>Merci !</a:t>
            </a:r>
          </a:p>
          <a:p>
            <a:pPr algn="ctr" eaLnBrk="1" hangingPunct="1"/>
            <a:endParaRPr lang="fr-FR">
              <a:latin typeface="Arial" charset="0"/>
              <a:cs typeface="Arial" charset="0"/>
            </a:endParaRPr>
          </a:p>
          <a:p>
            <a:pPr algn="ctr" eaLnBrk="1" hangingPunct="1"/>
            <a:r>
              <a:rPr lang="fr-FR">
                <a:latin typeface="Arial" charset="0"/>
                <a:cs typeface="Arial" charset="0"/>
                <a:hlinkClick r:id="rId2"/>
              </a:rPr>
              <a:t>marie-sophie.declippele@usaintlouis.be</a:t>
            </a:r>
            <a:r>
              <a:rPr lang="fr-FR">
                <a:latin typeface="Arial" charset="0"/>
                <a:cs typeface="Arial" charset="0"/>
              </a:rPr>
              <a:t>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7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5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6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8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9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0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1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14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4250</TotalTime>
  <Words>959</Words>
  <Application>Microsoft Macintosh PowerPoint</Application>
  <PresentationFormat>On-screen Show (4:3)</PresentationFormat>
  <Paragraphs>102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17</vt:i4>
      </vt:variant>
      <vt:variant>
        <vt:lpstr>Slide Titles</vt:lpstr>
      </vt:variant>
      <vt:variant>
        <vt:i4>17</vt:i4>
      </vt:variant>
    </vt:vector>
  </HeadingPairs>
  <TitlesOfParts>
    <vt:vector size="39" baseType="lpstr">
      <vt:lpstr>ＭＳ Ｐゴシック</vt:lpstr>
      <vt:lpstr>Arial</vt:lpstr>
      <vt:lpstr>Calibri</vt:lpstr>
      <vt:lpstr>Calibri Light</vt:lpstr>
      <vt:lpstr>Wingdings</vt:lpstr>
      <vt:lpstr>17_Conception personnalisée</vt:lpstr>
      <vt:lpstr>Conception personnalisée</vt:lpstr>
      <vt:lpstr>1_Conception personnalisée</vt:lpstr>
      <vt:lpstr>2_Conception personnalisée</vt:lpstr>
      <vt:lpstr>3_Conception personnalisée</vt:lpstr>
      <vt:lpstr>4_Conception personnalisée</vt:lpstr>
      <vt:lpstr>5_Conception personnalisée</vt:lpstr>
      <vt:lpstr>6_Conception personnalisée</vt:lpstr>
      <vt:lpstr>15_Conception personnalisée</vt:lpstr>
      <vt:lpstr>16_Conception personnalisée</vt:lpstr>
      <vt:lpstr>8_Conception personnalisée</vt:lpstr>
      <vt:lpstr>9_Conception personnalisée</vt:lpstr>
      <vt:lpstr>11_Conception personnalisée</vt:lpstr>
      <vt:lpstr>10_Conception personnalisée</vt:lpstr>
      <vt:lpstr>12_Conception personnalisée</vt:lpstr>
      <vt:lpstr>13_Conception personnalisée</vt:lpstr>
      <vt:lpstr>14_Conception personnalisée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Université Catholique de Louvain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Mélissa Nyamabu</dc:creator>
  <cp:lastModifiedBy>Microsoft Office User</cp:lastModifiedBy>
  <cp:revision>84</cp:revision>
  <dcterms:created xsi:type="dcterms:W3CDTF">2018-06-29T12:50:19Z</dcterms:created>
  <dcterms:modified xsi:type="dcterms:W3CDTF">2021-03-21T21:27:26Z</dcterms:modified>
</cp:coreProperties>
</file>