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slideLayouts/slideLayout12.xml" ContentType="application/vnd.openxmlformats-officedocument.presentationml.slideLayout+xml"/>
  <Override PartName="/ppt/theme/theme10.xml" ContentType="application/vnd.openxmlformats-officedocument.theme+xml"/>
  <Override PartName="/ppt/slideLayouts/slideLayout13.xml" ContentType="application/vnd.openxmlformats-officedocument.presentationml.slideLayout+xml"/>
  <Override PartName="/ppt/theme/theme11.xml" ContentType="application/vnd.openxmlformats-officedocument.theme+xml"/>
  <Override PartName="/ppt/slideLayouts/slideLayout14.xml" ContentType="application/vnd.openxmlformats-officedocument.presentationml.slideLayout+xml"/>
  <Override PartName="/ppt/theme/theme12.xml" ContentType="application/vnd.openxmlformats-officedocument.theme+xml"/>
  <Override PartName="/ppt/slideLayouts/slideLayout15.xml" ContentType="application/vnd.openxmlformats-officedocument.presentationml.slideLayout+xml"/>
  <Override PartName="/ppt/theme/theme13.xml" ContentType="application/vnd.openxmlformats-officedocument.theme+xml"/>
  <Override PartName="/ppt/slideLayouts/slideLayout16.xml" ContentType="application/vnd.openxmlformats-officedocument.presentationml.slideLayout+xml"/>
  <Override PartName="/ppt/theme/theme14.xml" ContentType="application/vnd.openxmlformats-officedocument.theme+xml"/>
  <Override PartName="/ppt/slideLayouts/slideLayout17.xml" ContentType="application/vnd.openxmlformats-officedocument.presentationml.slideLayout+xml"/>
  <Override PartName="/ppt/theme/theme15.xml" ContentType="application/vnd.openxmlformats-officedocument.theme+xml"/>
  <Override PartName="/ppt/slideLayouts/slideLayout18.xml" ContentType="application/vnd.openxmlformats-officedocument.presentationml.slideLayout+xml"/>
  <Override PartName="/ppt/theme/theme16.xml" ContentType="application/vnd.openxmlformats-officedocument.theme+xml"/>
  <Override PartName="/ppt/slideLayouts/slideLayout19.xml" ContentType="application/vnd.openxmlformats-officedocument.presentationml.slideLayout+xml"/>
  <Override PartName="/ppt/theme/theme17.xml" ContentType="application/vnd.openxmlformats-officedocument.theme+xml"/>
  <Override PartName="/ppt/slideLayouts/slideLayout20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50" r:id="rId2"/>
    <p:sldMasterId id="2147483692" r:id="rId3"/>
    <p:sldMasterId id="2147483682" r:id="rId4"/>
    <p:sldMasterId id="2147483656" r:id="rId5"/>
    <p:sldMasterId id="2147483660" r:id="rId6"/>
    <p:sldMasterId id="2147483662" r:id="rId7"/>
    <p:sldMasterId id="2147483664" r:id="rId8"/>
    <p:sldMasterId id="2147483666" r:id="rId9"/>
    <p:sldMasterId id="2147483668" r:id="rId10"/>
    <p:sldMasterId id="2147483670" r:id="rId11"/>
    <p:sldMasterId id="2147483672" r:id="rId12"/>
    <p:sldMasterId id="2147483674" r:id="rId13"/>
    <p:sldMasterId id="2147483676" r:id="rId14"/>
    <p:sldMasterId id="2147483678" r:id="rId15"/>
    <p:sldMasterId id="2147483688" r:id="rId16"/>
    <p:sldMasterId id="2147483695" r:id="rId17"/>
    <p:sldMasterId id="2147483697" r:id="rId18"/>
  </p:sldMasterIdLst>
  <p:notesMasterIdLst>
    <p:notesMasterId r:id="rId42"/>
  </p:notesMasterIdLst>
  <p:sldIdLst>
    <p:sldId id="292" r:id="rId19"/>
    <p:sldId id="293" r:id="rId20"/>
    <p:sldId id="299" r:id="rId21"/>
    <p:sldId id="295" r:id="rId22"/>
    <p:sldId id="310" r:id="rId23"/>
    <p:sldId id="319" r:id="rId24"/>
    <p:sldId id="312" r:id="rId25"/>
    <p:sldId id="333" r:id="rId26"/>
    <p:sldId id="320" r:id="rId27"/>
    <p:sldId id="335" r:id="rId28"/>
    <p:sldId id="345" r:id="rId29"/>
    <p:sldId id="347" r:id="rId30"/>
    <p:sldId id="346" r:id="rId31"/>
    <p:sldId id="348" r:id="rId32"/>
    <p:sldId id="351" r:id="rId33"/>
    <p:sldId id="349" r:id="rId34"/>
    <p:sldId id="352" r:id="rId35"/>
    <p:sldId id="350" r:id="rId36"/>
    <p:sldId id="354" r:id="rId37"/>
    <p:sldId id="355" r:id="rId38"/>
    <p:sldId id="330" r:id="rId39"/>
    <p:sldId id="331" r:id="rId40"/>
    <p:sldId id="272" r:id="rId4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B3E6"/>
    <a:srgbClr val="69AD40"/>
    <a:srgbClr val="00214E"/>
    <a:srgbClr val="00264A"/>
    <a:srgbClr val="6E0E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48"/>
    <p:restoredTop sz="94674"/>
  </p:normalViewPr>
  <p:slideViewPr>
    <p:cSldViewPr snapToGrid="0" snapToObjects="1">
      <p:cViewPr varScale="1">
        <p:scale>
          <a:sx n="75" d="100"/>
          <a:sy n="75" d="100"/>
        </p:scale>
        <p:origin x="160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9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tableStyles" Target="tableStyles.xml"/><Relationship Id="rId20" Type="http://schemas.openxmlformats.org/officeDocument/2006/relationships/slide" Target="slides/slide2.xml"/><Relationship Id="rId41" Type="http://schemas.openxmlformats.org/officeDocument/2006/relationships/slide" Target="slides/slide2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1:27.89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1,'53'0,"0"0,43 0,4 0,-24 0,-25 0,-13 0,-15 0,-2 0,-5 0,0 0,-1 0,14 0,29 0,31 0,-32 0,2 0,0 0,-1 0,-6 0,-3 0,36 0,-13 0,-6 0,-6 0,-10 0,-12 0,-8 0,-10 0,-5 0,1 0,6 0,29 1,19 8,21 7,-4 1,-19-4,-21-8,-21-5,-8 0,-5 0,8 0,7 0,20 0,8 0,1 4,-5 1,-14 1,-12 0,-10-2,-3-1,5-2,17-1,24 8,4 2,-1 3,-13-1,-25-9,-6 0,-16-3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4:30.4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0,'98'0,"0"0,0 0,0 0,1 0,-1 0,0 0,0 0,0 0,-2 0,-9 0,-4 0,-1 0,4 0,13 0,1 0,-1 0,0 0,0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4:33.96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1,'94'1,"1"1,0-1,0 1,0 0,-1-1,1 1,0-1,0 1,0-1,0 1,-1 0,2-1,-1-1,-2 1,-1 0,0-1,-2 1,0-1,0 1,0 0,-1 0,8 1,3 0,0 1,0 0,-2 0,-3-1,-6 1,-7-2,-8 0,34-2,-16-1,-2 0,20 2,-2 0,-58-2,-104-6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4:38.4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0,'96'0,"1"0,-1 0,0 0,1 0,-1 0,1 0,-1 0,0 0,1 0,-1 0,1 0,-1 0,1 0,-1 0,0 0,1 0,9 0,1 0,0 0,0 0,-1 0,-1 0,-1 0,-4 0,-2 0,-3 0,-5 0,-3 0,-7 0,27 0,-7 0,-7 0,-6 0,-6 0,-5 0,6 0,0 0,0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4:44.87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1,'92'0,"3"0,-45 0,1 0,0 0,0 0,43 0,-10 0,-13 0,-7 0,1 0,9 0,19 0,-36 0,3 0,6 0,3 0,5 0,2 0,-1 0,-1 0,-5 0,-2 0,-1 0,-2 0,-5 0,-3 0,0 0,-2 0,0 0,0 0,-4 0,1 0,-1 0,0 0,50 0,-48 0,-1 0,1 0,0 0,3 0,1 0,0 0,0 0,-1 0,0 0,-2 0,-1 0,39 0,-10 0,-12 0,-4 0,1 0,-3 0,3 0,3 0,5 0,6 0,-1 0,6 0,8 0,-41 0,3 0,8 0,3 0,1 0,0 0,4 0,0 0,-1 0,-1 0,-3 0,0 0,-1 0,1 0,-1 0,1 0,-1 0,1 0,0 0,-1 0,-2 0,-1 0,-4 0,0 0,-4 0,-1 0,-2 0,-1 0,1 0,-1 0,45 0,-2 0,0 0,2 0,-45 0,0 0,2 0,-1 0,1 0,-1 0,1 0,0 0,-2 0,0 0,42 0,-13 0,-9 0,-5 0,5 0,9 0,7 0,11 0,-47 0,2 0,3 0,2 0,3 0,0 0,2 0,0 0,4 0,-1 0,-4 0,-2 0,-3 0,-1 0,40 0,-13 0,-4 0,-6 0,6 0,1 0,7 0,13 0,-49 0,2 0,5 0,1 0,3 2,0 1,1-1,0 2,7-1,1 0,1-1,0 0,-4 1,0 0,-4-1,-2 2,-9-1,-2 0,43 1,-8-4,1 0,-1 0,-6 0,-5 0,-13 0,-2 0,5 0,18 0,-31 0,2 0,3 1,1 0,2 1,-1 1,-5 0,-1 0,40 7,-14-2,-9-3,-4 3,5-4,8 1,-3 1,-10-1,-16 0,-11-1,-19-2,10-2,17 0,1 0,8 0,16 2,4 2,5-1,-2 1,-9 1,-4 1,25 4,-51-5,-16-1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8:19.89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38,'84'0,"0"0,0 0,0 0,1 0,-1 0,5 0,0 0,1 1,0-1,1-1,0 1,2-2,-1-1,1 0,1 0,2 0,3 1,-8 1,6 0,2 1,2 0,-2 0,-3 0,-5-1,-8 0,18-3,-12 0,0-1,11 2,-9 2,10 0,6 2,1-1,-2 1,-8-1,-12 0,-3 0,-11 0,-2 0,9 0,4 0,6 0,5 0,2 0,-1 0,-5 0,7 0,-2 0,-2 0,1 0,1 0,-11 0,2 0,-1 0,1 0,-2 0,-2 0,5 0,-3 0,0-1,-1 1,1 1,3 1,0 1,0 0,-1 0,-4-1,5-1,-4-1,0 1,-1 1,2 3,0 2,-1-1,0 0,0-1,1-1,-2 0,-1 0,15 3,-2 1,5 1,-5 0,4 1,2 0,-2 1,-6-1,-1 1,0 0,1-1,5 1,2-1,-3 0,-7 0,-6 3,-5-1,-1-2,8-4,1-3,-15 0,12 2,5-2,7-1,-14-2,-6 1,23 8,-14-8,-11-1,-45 5,33 4,-38-7,4 12,-12-12,0 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8:32.78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2,'91'0,"-1"0,1 0,-1 0,1 0,-1 0,1 0,-1 0,1 0,-1 0,9 0,-2 0,1-1,-1 1,0 0,1 0,-1 0,1 0,0 1,1 0,0 1,0-1,0 1,1 1,-1-1,1 1,0-1,1 1,-8 0,0-1,1 1,1 0,-1 0,0 0,0 1,-1 0,0 0,-2 1,5 1,-2 0,-1 2,-1-1,0 1,1 0,0 0,1-1,1 0,-3-1,1-1,0 0,1 0,1 0,-1 0,1 0,0-1,0 1,-1 0,2 0,1-1,0 1,1 0,-1 0,0-1,-1 1,-1-1,-1 0,-1-1,10 1,-2-1,-2-1,0 1,-1-1,1 0,-1-1,3 1,-8-1,1 0,2-1,0 0,-1 0,0 1,-3-1,-2 1,-4 0,17 1,-5 0,-2 1,-2 0,-1-1,2 0,-3-1,0-1,0 0,-1 0,-2 0,0 1,6 0,-1 2,-2-1,1-1,0 0,3-2,1 0,0-1,-1 0,-4-2,9-2,-3-2,-3 0,-3 2,-16 1,-3 1,0 0,4 0,6-1,7-1,0 0,-6 1,-13 1,7 4,-5 0,20 0,10 0,-11 0,-14 0,-9 0,-12 0,-1 0,16 0,-4 0,7 0,6 0,-6 0,-39 0,28 0,1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1:59:33.16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0 220,'96'-5,"-1"-1,1 0,-1 1,0-1,1 0,-1 0,1 1,-1-1,1 0,-1 1,1-1,-1 0,0 0,1 1,-1-1,1 0,10 0,4-1,1 0,1-1,-1 1,-1 0,-3 0,-4 0,-4 1,-7 1,-7 1,-8 0,-10 2,41 0,-22 3,-7 0,6-1,2 0,-16 0,9 0,-1 0,-8 0,16 0,-9 0,-19 0,-3 0,0 0,0 0,-1 0,-1 0,-2 0,0 0,0 0,-1 0,44 0,-9 0,-8 0,-10 0,-3 0,1 0,0 0,11 0,8 0,3 0,-12 0,-19 0,-20 0,-16 0,-6 0,1 0,9 0,35 0,34 0,-37 0,2 0,4 0,-2 0,35 0,-28 0,-24 0,-21 0,-7 0,-2 0,-9-21,2-4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1:59:39.87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9,'97'0,"1"1,-1-1,0 1,1-1,-1 1,1-1,-1 1,0-1,1 1,-1-1,-4 1,0-1,-1 0,1 1,-1-1,0 1,-1-1,0 1,-2-1,0 0,-2 0,9 1,-2-1,-1 0,-2 0,1 0,-2 0,1 0,0-1,0 1,0 0,1 0,1 0,0 0,-1 0,-2 0,-1 0,-4 0,-2 0,10 1,-5-1,-3 0,-1 0,3 0,5-1,-2 1,3-1,4 0,1 0,0-1,0 1,-2 0,-4 1,-2-1,-1 1,-2 0,-1 0,0-1,0 1,2 0,6-1,2 0,1-1,-1 1,-1 0,-5-1,-5 2,23-1,-5 1,-7 1,-7-1,-8 0,-6 0,-7 0,-4 0,-1 0,33 2,8 2,-24-2,2 1,1-1,12 3,1 0,-6-1,-3-1,3 2,-19 1,9 2,4 1,1 0,-5 0,2 0,-1 0,-2 0,1 1,7 0,1 1,-2 0,-4-1,2 1,-5-2,0-1,8-4,0-3,-12 0,24 0,-14 2,11-1,-41 0,-52-2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1:59:58.63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1,'93'0,"0"0,0 0,0 0,4 0,0 0,3 0,2 0,-20 0,2 0,2 0,0 0,0 0,-3 0,7 0,-1 0,-1 0,-1 0,0 0,-4 1,1 1,-2 0,-1-1,-3 1,2 0,-4 0,0 0,5 0,0 0,6 0,1 0,-3 0,-8 0,6 0,-7 0,2 0,-5-2,2 0,2 0,-1 0,4 0,1 0,-1 0,-7 0,21 0,7 0,-22-1,14 0,9 0,1 0,-4 1,-11-1,-4 0,-7 1,-2 0,4 0,19-2,5 1,-3 0,-10 0,23 0,-32 2,-59-1,-5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2:25.34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14,'88'0,"0"0,1 0,-1 0,0 0,0 0,0 0,4 0,-5 0,-2 0,2 0,4 0,6-1,8 0,2 0,-3 0,-8 0,-14 0,-1 0,-12 1,-7-1,0-2,-1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2:56.46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44,'85'0,"0"0,-20-1,14 0,13-1,8-1,6 1,2 0,-2-1,-3 1,-8 0,-11 1,16-1,-11 2,-5-1,6 0,12 0,-20 0,10-1,7 0,6 0,2 0,0-1,-2 1,-5 0,-7 1,-9-1,-14 2,36-1,-20 1,-7 1,5-1,0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3:16.96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97,'100'-8,"-1"-1,1 0,-1 0,1 0,-1 0,0 0,1 5,-7 2,-1 2,0-1,5 0,-9-3,7-1,3-2,-1 2,-6 1,-11 2,-16 4,3 11,-9 1,53-5,-42-4,-121 0,42-5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3:37.2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41,'100'-2,"0"0,0 0,0 0,-1 0,1 0,0 0,0 0,0 0,-1 0,1 0,0 0,0 0,0 0,-1 0,1 0,0 0,0 0,0 0,-1 0,-4 2,1-1,0 1,1 0,0 0,0 0,1 1,0-1,-1 1,1-1,0 1,-1 0,1-1,-1 1,-1 0,0 0,0 0,-1 0,-1 0,-1 0,0 1,-2-1,9 0,0 0,0 0,-1 0,0 0,-1 1,0-1,-1 0,-1 1,0-1,-1 1,-2 0,0-1,-1 1,-1 0,-2 1,0-1,-2 1,18 0,-2 1,-2 0,-2 0,-1 1,-2-1,-1 1,0 0,0-1,1 1,0-1,2 0,2-1,5 1,2 0,2-1,0 0,-2 1,-2-1,-4 0,-6 0,-6-1,-7 1,-10-1,18 0,-17 0,-3-1,13 1,3 1,13-1,6 2,2-1,-4 0,-9-1,-16-1,4 0,-13-1,-8-1,-7 1,-6 0,37 0,-24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3:41.08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37,'98'-1,"0"0,0 0,0 0,-1-1,1 1,0 0,0 0,0 0,0 0,0 0,0 0,0 0,0 0,0 0,0-1,0 1,-1 0,1 0,0 0,9 0,-4 0,-3-1,-2 1,-3 0,-1 0,-1-1,-2 1,1 0,0 0,0 1,1-1,9 1,4-1,2 1,2-1,-2 1,-2 0,-5 0,-5 1,-8-1,-9 1,-12 0,27 2,-19 1,-13-1,21-2,10 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3:51.7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0 102,'93'0,"-1"0,0 0,0 0,1 0,-1 0,0 0,0 0,1 0,-1 0,0 0,1 0,11 3,0 1,-2 2,0 0,-2 0,-1-1,-3-2,-2-1,-3-4,4-4,-1-5,-3-1,-2-2,-4 2,-3 2,-6 5,28 8,1 8,-23-5,-45-12,-93-33,0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4:09.62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0,'100'1,"0"0,-1 0,1 0,-1 0,1 0,-1 0,1 0,0 0,-1 0,1 0,-1 0,1 0,0 0,-1 0,1 0,-1 0,1 0,0-1,-1 1,3 0,1 0,0 0,-1-1,1 1,0-1,-1 1,0-1,-1 1,0-1,-1 1,-1-1,-1 1,-2-1,0 1,-3-1,0 1,-3 0,11 0,-1 0,-1 0,-2 0,-1 0,-1 1,-2-1,-2 0,-1 0,-1 0,-2 0,-2 0,-1 0,25-1,1 1,-2-2,-3 1,-5 0,-7 0,-9 0,-11 1,11 0,-16 0,-10 1,20 4,-49 9,-21-7,7 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9-10T10:04:16.68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1,'98'0,"1"0,-1 0,1 0,0 0,-1 0,1 0,-2 0,-2 0,-2 0,0 0,1 0,3 0,-4 0,4 0,1 0,0 0,-2 0,-5 0,-6 0,23 0,-3 0,-15 0,-25 0,-22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E224E-2046-0D4F-8FAA-76DE18A2A064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A1156-54A9-994A-82BB-BC5A9BC7BA0A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71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878" y="1753024"/>
            <a:ext cx="10170960" cy="4335659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Body Arial Regular corps 24 pts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Aperum</a:t>
            </a:r>
            <a:r>
              <a:rPr lang="fr-BE" dirty="0"/>
              <a:t> </a:t>
            </a:r>
            <a:r>
              <a:rPr lang="fr-BE" dirty="0" err="1"/>
              <a:t>rero</a:t>
            </a:r>
            <a:r>
              <a:rPr lang="fr-BE" dirty="0"/>
              <a:t> con </a:t>
            </a:r>
            <a:r>
              <a:rPr lang="fr-BE" dirty="0" err="1"/>
              <a:t>pedi</a:t>
            </a:r>
            <a:r>
              <a:rPr lang="fr-BE" dirty="0"/>
              <a:t> </a:t>
            </a:r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voloren</a:t>
            </a:r>
            <a:r>
              <a:rPr lang="fr-BE" dirty="0"/>
              <a:t> </a:t>
            </a:r>
            <a:r>
              <a:rPr lang="fr-BE" dirty="0" err="1"/>
              <a:t>imaionsequi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Untoria</a:t>
            </a:r>
            <a:r>
              <a:rPr lang="fr-BE" dirty="0"/>
              <a:t> </a:t>
            </a:r>
            <a:r>
              <a:rPr lang="fr-BE" dirty="0" err="1"/>
              <a:t>eremquo</a:t>
            </a:r>
            <a:r>
              <a:rPr lang="fr-BE" dirty="0"/>
              <a:t> </a:t>
            </a:r>
            <a:r>
              <a:rPr lang="fr-BE" dirty="0" err="1"/>
              <a:t>ssimi</a:t>
            </a:r>
            <a:r>
              <a:rPr lang="fr-BE" dirty="0"/>
              <a:t>, </a:t>
            </a:r>
            <a:r>
              <a:rPr lang="fr-BE" dirty="0" err="1"/>
              <a:t>consequ</a:t>
            </a:r>
            <a:r>
              <a:rPr lang="fr-BE" dirty="0"/>
              <a:t> </a:t>
            </a:r>
            <a:r>
              <a:rPr lang="fr-BE" dirty="0" err="1"/>
              <a:t>aspiderum</a:t>
            </a:r>
            <a:r>
              <a:rPr lang="fr-BE" dirty="0"/>
              <a:t> </a:t>
            </a:r>
            <a:r>
              <a:rPr lang="fr-BE" dirty="0" err="1"/>
              <a:t>facipsunt</a:t>
            </a:r>
            <a:r>
              <a:rPr lang="fr-BE" dirty="0"/>
              <a:t> </a:t>
            </a:r>
            <a:r>
              <a:rPr lang="fr-BE" dirty="0" err="1"/>
              <a:t>fuga</a:t>
            </a:r>
            <a:r>
              <a:rPr lang="fr-BE" dirty="0"/>
              <a:t>. </a:t>
            </a:r>
            <a:r>
              <a:rPr lang="fr-BE" dirty="0" err="1"/>
              <a:t>Bero</a:t>
            </a:r>
            <a:r>
              <a:rPr lang="fr-BE" dirty="0"/>
              <a:t> ide </a:t>
            </a:r>
            <a:r>
              <a:rPr lang="fr-BE" dirty="0" err="1"/>
              <a:t>porepera</a:t>
            </a:r>
            <a:r>
              <a:rPr lang="fr-BE" dirty="0"/>
              <a:t> </a:t>
            </a:r>
            <a:r>
              <a:rPr lang="fr-BE" dirty="0" err="1"/>
              <a:t>quam</a:t>
            </a:r>
            <a:r>
              <a:rPr lang="fr-BE" dirty="0"/>
              <a:t> </a:t>
            </a:r>
            <a:r>
              <a:rPr lang="fr-BE" dirty="0" err="1"/>
              <a:t>doluptur</a:t>
            </a:r>
            <a:r>
              <a:rPr lang="fr-BE" dirty="0"/>
              <a:t>?</a:t>
            </a:r>
          </a:p>
          <a:p>
            <a:pPr lvl="0"/>
            <a:endParaRPr lang="fr-BE" dirty="0"/>
          </a:p>
        </p:txBody>
      </p:sp>
      <p:sp>
        <p:nvSpPr>
          <p:cNvPr id="10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8688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1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19148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841032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7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099476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1237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Quos</a:t>
            </a:r>
            <a:r>
              <a:rPr lang="fr-BE" dirty="0"/>
              <a:t> </a:t>
            </a:r>
            <a:r>
              <a:rPr lang="fr-BE" dirty="0" err="1"/>
              <a:t>sam</a:t>
            </a:r>
            <a:r>
              <a:rPr lang="fr-BE" dirty="0"/>
              <a:t> </a:t>
            </a:r>
            <a:r>
              <a:rPr lang="fr-BE" dirty="0" err="1"/>
              <a:t>aut</a:t>
            </a:r>
            <a:r>
              <a:rPr lang="fr-BE" dirty="0"/>
              <a:t> </a:t>
            </a:r>
            <a:r>
              <a:rPr lang="fr-BE" dirty="0" err="1"/>
              <a:t>quidusam</a:t>
            </a:r>
            <a:r>
              <a:rPr lang="fr-BE" dirty="0"/>
              <a:t>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1921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 startAt="4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10"/>
          <p:cNvSpPr>
            <a:spLocks noGrp="1"/>
          </p:cNvSpPr>
          <p:nvPr>
            <p:ph type="pic" sz="quarter" idx="10"/>
          </p:nvPr>
        </p:nvSpPr>
        <p:spPr>
          <a:xfrm>
            <a:off x="1344000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6240016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1"/>
          <p:cNvSpPr>
            <a:spLocks noGrp="1"/>
          </p:cNvSpPr>
          <p:nvPr>
            <p:ph type="pic" sz="quarter" idx="10"/>
          </p:nvPr>
        </p:nvSpPr>
        <p:spPr>
          <a:xfrm>
            <a:off x="1341968" y="2178242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1"/>
          <p:cNvSpPr>
            <a:spLocks noGrp="1"/>
          </p:cNvSpPr>
          <p:nvPr>
            <p:ph type="pic" sz="quarter" idx="11"/>
          </p:nvPr>
        </p:nvSpPr>
        <p:spPr>
          <a:xfrm>
            <a:off x="6239189" y="2176674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pour une image  11"/>
          <p:cNvSpPr>
            <a:spLocks noGrp="1"/>
          </p:cNvSpPr>
          <p:nvPr>
            <p:ph type="pic" sz="quarter" idx="12"/>
          </p:nvPr>
        </p:nvSpPr>
        <p:spPr>
          <a:xfrm>
            <a:off x="1343473" y="434449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9" name="Espace réservé pour une image  11"/>
          <p:cNvSpPr>
            <a:spLocks noGrp="1"/>
          </p:cNvSpPr>
          <p:nvPr>
            <p:ph type="pic" sz="quarter" idx="13"/>
          </p:nvPr>
        </p:nvSpPr>
        <p:spPr>
          <a:xfrm>
            <a:off x="6240017" y="434625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103446" y="2048337"/>
            <a:ext cx="10473831" cy="411696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6192000" y="2120793"/>
            <a:ext cx="4704000" cy="404240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3446" y="3355782"/>
            <a:ext cx="4717279" cy="1572426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Musdandis</a:t>
            </a:r>
            <a:r>
              <a:rPr lang="fr-BE" dirty="0"/>
              <a:t> </a:t>
            </a:r>
            <a:r>
              <a:rPr lang="fr-BE" dirty="0" err="1"/>
              <a:t>dolentia</a:t>
            </a:r>
            <a:r>
              <a:rPr lang="fr-BE" dirty="0"/>
              <a:t> qui </a:t>
            </a:r>
            <a:r>
              <a:rPr lang="fr-BE" dirty="0" err="1"/>
              <a:t>ditat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3"/>
          <p:cNvSpPr>
            <a:spLocks noGrp="1"/>
          </p:cNvSpPr>
          <p:nvPr>
            <p:ph type="pic" sz="quarter" idx="10"/>
          </p:nvPr>
        </p:nvSpPr>
        <p:spPr>
          <a:xfrm>
            <a:off x="1670602" y="1857628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3"/>
          <p:cNvSpPr>
            <a:spLocks noGrp="1"/>
          </p:cNvSpPr>
          <p:nvPr>
            <p:ph type="pic" sz="quarter" idx="11"/>
          </p:nvPr>
        </p:nvSpPr>
        <p:spPr>
          <a:xfrm>
            <a:off x="6382102" y="4196056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6382102" y="1854029"/>
            <a:ext cx="4384457" cy="2112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</a:t>
            </a:r>
            <a:r>
              <a:rPr lang="fr-BE" dirty="0" err="1"/>
              <a:t>rectem</a:t>
            </a:r>
            <a:r>
              <a:rPr lang="fr-BE" dirty="0"/>
              <a:t>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1669990" y="4194313"/>
            <a:ext cx="4384457" cy="21120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rectem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365048" y="2988654"/>
            <a:ext cx="9776477" cy="9338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Merci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25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69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5697392" y="6234478"/>
            <a:ext cx="566420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0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218006" y="6234988"/>
            <a:ext cx="720460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344083" y="2068082"/>
            <a:ext cx="10847916" cy="4789918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9"/>
          <p:cNvSpPr>
            <a:spLocks noGrp="1"/>
          </p:cNvSpPr>
          <p:nvPr>
            <p:ph type="body" sz="quarter" idx="13"/>
          </p:nvPr>
        </p:nvSpPr>
        <p:spPr>
          <a:xfrm>
            <a:off x="2159563" y="4869160"/>
            <a:ext cx="6576731" cy="1548172"/>
          </a:xfrm>
          <a:prstGeom prst="rect">
            <a:avLst/>
          </a:prstGeom>
          <a:solidFill>
            <a:srgbClr val="5DB3E6">
              <a:alpha val="78824"/>
            </a:srgbClr>
          </a:solidFill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ln>
                  <a:noFill/>
                </a:ln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fr-BE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56003" y="5096487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56003" y="5539714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298895" y="5742864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1298895" y="6186091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08043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83646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2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3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4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5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6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7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8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9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19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01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89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6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63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73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14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74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90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48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74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62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60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2" r:id="rId2"/>
    <p:sldLayoutId id="214748370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67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34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9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69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" Type="http://schemas.openxmlformats.org/officeDocument/2006/relationships/image" Target="../media/image24.png"/><Relationship Id="rId21" Type="http://schemas.openxmlformats.org/officeDocument/2006/relationships/image" Target="../media/image33.png"/><Relationship Id="rId7" Type="http://schemas.openxmlformats.org/officeDocument/2006/relationships/image" Target="../media/image26.png"/><Relationship Id="rId12" Type="http://schemas.openxmlformats.org/officeDocument/2006/relationships/customXml" Target="../ink/ink5.xml"/><Relationship Id="rId17" Type="http://schemas.openxmlformats.org/officeDocument/2006/relationships/image" Target="../media/image31.png"/><Relationship Id="rId25" Type="http://schemas.openxmlformats.org/officeDocument/2006/relationships/image" Target="../media/image35.png"/><Relationship Id="rId33" Type="http://schemas.openxmlformats.org/officeDocument/2006/relationships/image" Target="../media/image39.png"/><Relationship Id="rId2" Type="http://schemas.openxmlformats.org/officeDocument/2006/relationships/image" Target="../media/image23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28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5" Type="http://schemas.openxmlformats.org/officeDocument/2006/relationships/image" Target="../media/image25.png"/><Relationship Id="rId15" Type="http://schemas.openxmlformats.org/officeDocument/2006/relationships/image" Target="../media/image30.png"/><Relationship Id="rId23" Type="http://schemas.openxmlformats.org/officeDocument/2006/relationships/image" Target="../media/image34.png"/><Relationship Id="rId28" Type="http://schemas.openxmlformats.org/officeDocument/2006/relationships/customXml" Target="../ink/ink13.xml"/><Relationship Id="rId10" Type="http://schemas.openxmlformats.org/officeDocument/2006/relationships/customXml" Target="../ink/ink4.xml"/><Relationship Id="rId19" Type="http://schemas.openxmlformats.org/officeDocument/2006/relationships/image" Target="../media/image32.png"/><Relationship Id="rId31" Type="http://schemas.openxmlformats.org/officeDocument/2006/relationships/image" Target="../media/image38.png"/><Relationship Id="rId4" Type="http://schemas.openxmlformats.org/officeDocument/2006/relationships/customXml" Target="../ink/ink1.xml"/><Relationship Id="rId9" Type="http://schemas.openxmlformats.org/officeDocument/2006/relationships/image" Target="../media/image27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36.png"/><Relationship Id="rId30" Type="http://schemas.openxmlformats.org/officeDocument/2006/relationships/customXml" Target="../ink/ink14.xml"/><Relationship Id="rId8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customXml" Target="../ink/ink17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customXml" Target="../ink/ink16.xml"/><Relationship Id="rId10" Type="http://schemas.openxmlformats.org/officeDocument/2006/relationships/image" Target="../media/image45.png"/><Relationship Id="rId4" Type="http://schemas.openxmlformats.org/officeDocument/2006/relationships/image" Target="../media/image42.png"/><Relationship Id="rId9" Type="http://schemas.openxmlformats.org/officeDocument/2006/relationships/customXml" Target="../ink/ink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62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Vento dettaglio">
            <a:extLst>
              <a:ext uri="{FF2B5EF4-FFF2-40B4-BE49-F238E27FC236}">
                <a16:creationId xmlns:a16="http://schemas.microsoft.com/office/drawing/2014/main" id="{46CA7477-CFE6-38B2-AF2D-DCD6D036C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740" y="4049240"/>
            <a:ext cx="3483642" cy="280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59A8470-A5FD-0425-AB31-4AD6DC767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6865" y="348116"/>
            <a:ext cx="8672602" cy="431800"/>
          </a:xfrm>
        </p:spPr>
        <p:txBody>
          <a:bodyPr/>
          <a:lstStyle/>
          <a:p>
            <a:r>
              <a:rPr lang="nl-BE" dirty="0"/>
              <a:t>B. </a:t>
            </a:r>
            <a:r>
              <a:rPr lang="fr-BE" dirty="0" err="1"/>
              <a:t>Overconsistency</a:t>
            </a:r>
            <a:r>
              <a:rPr lang="fr-BE" dirty="0"/>
              <a:t> and </a:t>
            </a:r>
            <a:r>
              <a:rPr lang="fr-FR" dirty="0">
                <a:ea typeface="SBL BibLit" panose="02000000000000000000" pitchFamily="2" charset="-79"/>
              </a:rPr>
              <a:t>anti-</a:t>
            </a:r>
            <a:r>
              <a:rPr lang="fr-FR" dirty="0" err="1">
                <a:ea typeface="SBL BibLit" panose="02000000000000000000" pitchFamily="2" charset="-79"/>
              </a:rPr>
              <a:t>anthropomorphism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6EEFE2-8B22-687A-F08B-9036ED412B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293C8A-1F1E-9F2C-8963-1A78A15209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72C3BCC-FF94-689D-0A45-58C3757EEDB1}"/>
              </a:ext>
            </a:extLst>
          </p:cNvPr>
          <p:cNvSpPr txBox="1"/>
          <p:nvPr/>
        </p:nvSpPr>
        <p:spPr>
          <a:xfrm>
            <a:off x="-381622" y="1289008"/>
            <a:ext cx="842834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Is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God’s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nose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avoided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 Plural (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physical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 </a:t>
            </a:r>
            <a:r>
              <a:rPr lang="he-IL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אפים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Ex 15:8 and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Deut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33:10</a:t>
            </a:r>
          </a:p>
          <a:p>
            <a:pPr lvl="1"/>
            <a:endParaRPr lang="fr-FR" sz="21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Wingdings" pitchFamily="2" charset="2"/>
              <a:buChar char="Ø"/>
            </a:pP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 15:8 as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example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« the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breath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your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wrath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Avoidance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nostrils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Wevers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Fritsch, Gera) or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dead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metaphor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(Thomas) 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Greek translators of the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Pentateuch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were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familiar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with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physical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1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sense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the plural </a:t>
            </a:r>
            <a:r>
              <a:rPr lang="he-IL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אף</a:t>
            </a:r>
            <a:r>
              <a:rPr lang="fr-FR" sz="21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fr-FR" sz="21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fr-FR" sz="21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fr-FR" sz="21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2246A18-5566-BA93-1EA8-DF3F9F1A1A7F}"/>
              </a:ext>
            </a:extLst>
          </p:cNvPr>
          <p:cNvSpPr txBox="1"/>
          <p:nvPr/>
        </p:nvSpPr>
        <p:spPr>
          <a:xfrm>
            <a:off x="8595360" y="6347988"/>
            <a:ext cx="36498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Giulio Romano</a:t>
            </a:r>
            <a:r>
              <a:rPr lang="nl-BE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Sala dei Giganti, detail of the “wind”</a:t>
            </a:r>
            <a:r>
              <a:rPr lang="nl-BE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1532–35, 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67A6147E-3435-F208-A30B-34C92380E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344123"/>
              </p:ext>
            </p:extLst>
          </p:nvPr>
        </p:nvGraphicFramePr>
        <p:xfrm>
          <a:off x="8046719" y="1406014"/>
          <a:ext cx="406261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229235">
                  <a:extLst>
                    <a:ext uri="{9D8B030D-6E8A-4147-A177-3AD203B41FA5}">
                      <a16:colId xmlns:a16="http://schemas.microsoft.com/office/drawing/2014/main" val="3522896341"/>
                    </a:ext>
                  </a:extLst>
                </a:gridCol>
                <a:gridCol w="1833378">
                  <a:extLst>
                    <a:ext uri="{9D8B030D-6E8A-4147-A177-3AD203B41FA5}">
                      <a16:colId xmlns:a16="http://schemas.microsoft.com/office/drawing/2014/main" val="392945184"/>
                    </a:ext>
                  </a:extLst>
                </a:gridCol>
              </a:tblGrid>
              <a:tr h="664160">
                <a:tc>
                  <a:txBody>
                    <a:bodyPr/>
                    <a:lstStyle/>
                    <a:p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κ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δι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νευ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τος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του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θυμου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σου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διε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στη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το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̔́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δωρ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·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̓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γη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ω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̔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σει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τει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χος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̔́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, </a:t>
                      </a:r>
                      <a:endParaRPr lang="nl-BE" sz="1400" dirty="0">
                        <a:effectLst/>
                        <a:latin typeface="Garamond" panose="02020404030301010803" pitchFamily="18" charset="0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  <a:p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̓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γη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κυ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̓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ν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σω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τη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ς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θ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λ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σσης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.</a:t>
                      </a:r>
                      <a:endParaRPr lang="nl-BE" sz="1400" dirty="0">
                        <a:effectLst/>
                        <a:latin typeface="Garamond" panose="02020404030301010803" pitchFamily="18" charset="0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וברוח אפיך </a:t>
                      </a:r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נערמו מים נצבו כמו נד </a:t>
                      </a:r>
                      <a:r>
                        <a:rPr lang="he-I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נזלים</a:t>
                      </a:r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קפאו </a:t>
                      </a:r>
                      <a:r>
                        <a:rPr lang="he-IL" sz="14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תהומת</a:t>
                      </a:r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 </a:t>
                      </a:r>
                      <a:endParaRPr lang="nl-BE" sz="1400" dirty="0">
                        <a:effectLst/>
                        <a:latin typeface="Garamond" panose="02020404030301010803" pitchFamily="18" charset="0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  <a:p>
                      <a:pPr algn="r" rtl="1"/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בלב ים</a:t>
                      </a:r>
                      <a:endParaRPr lang="nl-BE" sz="1400" dirty="0">
                        <a:effectLst/>
                        <a:latin typeface="Garamond" panose="02020404030301010803" pitchFamily="18" charset="0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02996"/>
                  </a:ext>
                </a:extLst>
              </a:tr>
              <a:tr h="1041966">
                <a:tc>
                  <a:txBody>
                    <a:bodyPr/>
                    <a:lstStyle/>
                    <a:p>
                      <a:r>
                        <a:rPr lang="nl-BE" sz="1400" dirty="0"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Through the breath of your wrath the water separated; the waters were congealed like a wall; the waves were congealed in the midst of the sea.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dirty="0"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And with the blast of your nostrils the waters were piled up--the floods stood upright as a heap; the deeps were congealed in the heart of the sea.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89872"/>
                  </a:ext>
                </a:extLst>
              </a:tr>
            </a:tbl>
          </a:graphicData>
        </a:graphic>
      </p:graphicFrame>
      <p:pic>
        <p:nvPicPr>
          <p:cNvPr id="8" name="Afbeelding 7">
            <a:extLst>
              <a:ext uri="{FF2B5EF4-FFF2-40B4-BE49-F238E27FC236}">
                <a16:creationId xmlns:a16="http://schemas.microsoft.com/office/drawing/2014/main" id="{A1C40BF7-1542-557F-D985-9CE5D35A1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64" y="3541455"/>
            <a:ext cx="5969000" cy="10922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74E55DF7-FFFC-255D-FC67-1ACE9CE6EFDE}"/>
              </a:ext>
            </a:extLst>
          </p:cNvPr>
          <p:cNvSpPr txBox="1"/>
          <p:nvPr/>
        </p:nvSpPr>
        <p:spPr>
          <a:xfrm>
            <a:off x="405516" y="4488126"/>
            <a:ext cx="8356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use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μυκτήρ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as “sneering” or “sarcasm” -&gt; was the literal translation not used because of this “negative” use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μυκτήρ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good 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translation choice: relates to “breath” in its wider sense: </a:t>
            </a:r>
            <a:r>
              <a:rPr lang="en-US" sz="2000" cap="small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thumos</a:t>
            </a:r>
            <a:r>
              <a:rPr lang="en-US" sz="2000" cap="small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is stormy wind </a:t>
            </a: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C3445DFA-29FE-7AE5-7CAF-9B4408492094}"/>
              </a:ext>
            </a:extLst>
          </p:cNvPr>
          <p:cNvSpPr/>
          <p:nvPr/>
        </p:nvSpPr>
        <p:spPr>
          <a:xfrm>
            <a:off x="1446415" y="4049240"/>
            <a:ext cx="1729047" cy="256753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132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59A8470-A5FD-0425-AB31-4AD6DC767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C. </a:t>
            </a:r>
            <a:r>
              <a:rPr lang="fr-BE" dirty="0" err="1"/>
              <a:t>Overconsistency</a:t>
            </a:r>
            <a:r>
              <a:rPr lang="fr-BE" dirty="0"/>
              <a:t> and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el-GR" dirty="0"/>
              <a:t> 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6EEFE2-8B22-687A-F08B-9036ED412B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293C8A-1F1E-9F2C-8963-1A78A15209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72C3BCC-FF94-689D-0A45-58C3757EEDB1}"/>
              </a:ext>
            </a:extLst>
          </p:cNvPr>
          <p:cNvSpPr txBox="1"/>
          <p:nvPr/>
        </p:nvSpPr>
        <p:spPr>
          <a:xfrm>
            <a:off x="-381622" y="1238209"/>
            <a:ext cx="84283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 15:8 « the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breath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your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wrath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good 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translation choice: relates to “breath” in its wider sense: </a:t>
            </a:r>
            <a:r>
              <a:rPr lang="en-US" sz="2000" cap="small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thumos</a:t>
            </a:r>
            <a:r>
              <a:rPr lang="en-US" sz="2000" cap="small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is stormy wind </a:t>
            </a: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67A6147E-3435-F208-A30B-34C92380E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108638"/>
              </p:ext>
            </p:extLst>
          </p:nvPr>
        </p:nvGraphicFramePr>
        <p:xfrm>
          <a:off x="7944197" y="43505"/>
          <a:ext cx="406261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229235">
                  <a:extLst>
                    <a:ext uri="{9D8B030D-6E8A-4147-A177-3AD203B41FA5}">
                      <a16:colId xmlns:a16="http://schemas.microsoft.com/office/drawing/2014/main" val="3522896341"/>
                    </a:ext>
                  </a:extLst>
                </a:gridCol>
                <a:gridCol w="1833378">
                  <a:extLst>
                    <a:ext uri="{9D8B030D-6E8A-4147-A177-3AD203B41FA5}">
                      <a16:colId xmlns:a16="http://schemas.microsoft.com/office/drawing/2014/main" val="392945184"/>
                    </a:ext>
                  </a:extLst>
                </a:gridCol>
              </a:tblGrid>
              <a:tr h="664160">
                <a:tc>
                  <a:txBody>
                    <a:bodyPr/>
                    <a:lstStyle/>
                    <a:p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κ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δι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νευ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τος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του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θυμου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σου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διε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στη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το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̔́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δωρ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·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̓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γη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ω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̔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σει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τει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χος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̔́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δ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, </a:t>
                      </a:r>
                      <a:endParaRPr lang="nl-BE" sz="1400" dirty="0">
                        <a:effectLst/>
                        <a:latin typeface="SBL BibLit" panose="02000000000000000000" pitchFamily="2" charset="-79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  <a:p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̓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γη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̀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κυ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̓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ν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με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σω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τη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͂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ς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θ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λ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́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σσης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.</a:t>
                      </a:r>
                      <a:endParaRPr lang="nl-BE" sz="1400" dirty="0">
                        <a:effectLst/>
                        <a:latin typeface="SBL BibLit" panose="02000000000000000000" pitchFamily="2" charset="-79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5DB3E6"/>
                          </a:highlight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וברוח אפיך </a:t>
                      </a:r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נערמו מים נצבו כמו נד </a:t>
                      </a:r>
                      <a:r>
                        <a:rPr lang="he-I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נזלים</a:t>
                      </a:r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קפאו </a:t>
                      </a:r>
                      <a:r>
                        <a:rPr lang="he-IL" sz="1400" dirty="0" err="1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תהומת</a:t>
                      </a:r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 </a:t>
                      </a:r>
                      <a:endParaRPr lang="nl-BE" sz="1400" dirty="0">
                        <a:effectLst/>
                        <a:latin typeface="SBL BibLit" panose="02000000000000000000" pitchFamily="2" charset="-79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  <a:p>
                      <a:pPr algn="r" rtl="1"/>
                      <a:r>
                        <a:rPr lang="he-IL" sz="1400" dirty="0">
                          <a:solidFill>
                            <a:srgbClr val="000000"/>
                          </a:solidFill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בלב ים</a:t>
                      </a:r>
                      <a:endParaRPr lang="nl-BE" sz="1400" dirty="0">
                        <a:effectLst/>
                        <a:latin typeface="SBL BibLit" panose="02000000000000000000" pitchFamily="2" charset="-79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02996"/>
                  </a:ext>
                </a:extLst>
              </a:tr>
              <a:tr h="1041966">
                <a:tc>
                  <a:txBody>
                    <a:bodyPr/>
                    <a:lstStyle/>
                    <a:p>
                      <a:r>
                        <a:rPr lang="nl-BE" sz="1400" dirty="0"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Through the breath of your wrath the water separated; the waters were congealed like a wall; the waves were congealed in the midst of the sea.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400" dirty="0">
                          <a:effectLst/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And with the blast of your nostrils the waters were piled up--the floods stood upright as a heap; the deeps were congealed in the heart of the sea.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89872"/>
                  </a:ext>
                </a:extLst>
              </a:tr>
            </a:tbl>
          </a:graphicData>
        </a:graphic>
      </p:graphicFrame>
      <p:pic>
        <p:nvPicPr>
          <p:cNvPr id="11" name="Afbeelding 10">
            <a:extLst>
              <a:ext uri="{FF2B5EF4-FFF2-40B4-BE49-F238E27FC236}">
                <a16:creationId xmlns:a16="http://schemas.microsoft.com/office/drawing/2014/main" id="{54EC38FD-F753-9F40-7772-3341EE7F69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38"/>
          <a:stretch/>
        </p:blipFill>
        <p:spPr>
          <a:xfrm>
            <a:off x="127649" y="3825277"/>
            <a:ext cx="6086884" cy="19032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C7DD5-5FD3-D3B2-77E8-31E051517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22" y="2247370"/>
            <a:ext cx="6397950" cy="15779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8E4B068A-B7BB-60C7-8A69-59886FD0D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464" y="5796219"/>
            <a:ext cx="8394701" cy="1092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681DF7AC-4FE7-23BE-BF93-18C3C55CFACC}"/>
              </a:ext>
            </a:extLst>
          </p:cNvPr>
          <p:cNvSpPr txBox="1"/>
          <p:nvPr/>
        </p:nvSpPr>
        <p:spPr>
          <a:xfrm>
            <a:off x="7724981" y="3722357"/>
            <a:ext cx="4112494" cy="175432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 -&gt; the Greek translation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=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not an anti-anthropomorphism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=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creative use of widespread image of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θυμός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 as wind/breath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=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</a:rPr>
              <a:t>same ambiguity (anger or breathing?) the Hebrew text presents</a:t>
            </a:r>
            <a:r>
              <a:rPr lang="nl-BE" dirty="0">
                <a:solidFill>
                  <a:schemeClr val="accent1">
                    <a:lumMod val="75000"/>
                  </a:schemeClr>
                </a:solidFill>
                <a:effectLst/>
                <a:latin typeface="Garamond" panose="02020404030301010803" pitchFamily="18" charset="0"/>
              </a:rPr>
              <a:t> </a:t>
            </a:r>
            <a:endParaRPr lang="nl-BE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3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744512" y="2540260"/>
            <a:ext cx="10702976" cy="1019324"/>
          </a:xfrm>
        </p:spPr>
        <p:txBody>
          <a:bodyPr/>
          <a:lstStyle/>
          <a:p>
            <a:r>
              <a:rPr lang="fr-BE" dirty="0"/>
              <a:t>« Long </a:t>
            </a:r>
            <a:r>
              <a:rPr lang="fr-BE" dirty="0" err="1"/>
              <a:t>nostrils</a:t>
            </a:r>
            <a:r>
              <a:rPr lang="fr-BE" dirty="0"/>
              <a:t> »:</a:t>
            </a:r>
          </a:p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952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53935" y="1428258"/>
            <a:ext cx="97353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 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lengthy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wrath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 »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+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Neologism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Tov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1999), compound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word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(Aitken, 2013)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Enters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Greek at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relatively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late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stage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To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render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« 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length-metaphor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LENGTH = PATIENCE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Lengthy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breath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through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nostrils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=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calm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(J. Atwood)</a:t>
            </a:r>
          </a:p>
          <a:p>
            <a:pPr marL="1714500" lvl="3" indent="-342900">
              <a:buFont typeface="Wingdings" pitchFamily="2" charset="2"/>
              <a:buChar char="Ø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he-IL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ארך אפים 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171700" lvl="4" indent="-342900">
              <a:buFont typeface="Wingdings" pitchFamily="2" charset="2"/>
              <a:buChar char="§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Long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nostrils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 =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lengthy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breathing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171700" lvl="4" indent="-342900">
              <a:buFont typeface="Wingdings" pitchFamily="2" charset="2"/>
              <a:buChar char="§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Long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 =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takes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 long time to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get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angry</a:t>
            </a:r>
            <a:endParaRPr lang="he-IL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he-IL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ארך רוח 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LXX: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Quantitatively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perfect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equivalent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qualitative?</a:t>
            </a:r>
          </a:p>
          <a:p>
            <a:pPr lvl="4"/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Cf. A.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Bellantuono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6" name="Picture 2" descr="Gian Lorenzo Bernini. Damned soul">
            <a:extLst>
              <a:ext uri="{FF2B5EF4-FFF2-40B4-BE49-F238E27FC236}">
                <a16:creationId xmlns:a16="http://schemas.microsoft.com/office/drawing/2014/main" id="{1117FB06-F0AF-F5C6-1E0F-FFD7EBCE4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1168" y="3580210"/>
            <a:ext cx="2500832" cy="327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CC58BB1-9E5C-F333-7FC8-C8D24F61703C}"/>
              </a:ext>
            </a:extLst>
          </p:cNvPr>
          <p:cNvSpPr txBox="1"/>
          <p:nvPr/>
        </p:nvSpPr>
        <p:spPr>
          <a:xfrm>
            <a:off x="8935078" y="6552577"/>
            <a:ext cx="3775941" cy="3074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Bernini, Anima dannata, 1619</a:t>
            </a:r>
            <a:endParaRPr lang="nl-BE" sz="1400" b="0" i="1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76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53935" y="1428258"/>
            <a:ext cx="973539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non-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Biblical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 (Horst,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Bellantuono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):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Other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words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Homer: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μεγάθυμος</a:t>
            </a:r>
            <a:endParaRPr lang="el-G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Tragic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poets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ὀξύθυμος</a:t>
            </a:r>
            <a:endParaRPr lang="el-G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BUT: not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 root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-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appears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relatively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late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+ rare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Menander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Strabo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Artemides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Aretius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Plutarch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Not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used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by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Stoics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!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Used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as « 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perseverence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verb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often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military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context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Human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quality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as self, volition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590C3A-01B6-9AEB-F5FA-BF7E5106D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726" y="1879601"/>
            <a:ext cx="4159138" cy="471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56CF013-2B75-F2E2-213A-CCCA0C697696}"/>
              </a:ext>
            </a:extLst>
          </p:cNvPr>
          <p:cNvSpPr txBox="1"/>
          <p:nvPr/>
        </p:nvSpPr>
        <p:spPr>
          <a:xfrm>
            <a:off x="8029727" y="6538263"/>
            <a:ext cx="43326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Tiziano Vecelli, Sisyphus, 1549</a:t>
            </a:r>
            <a:endParaRPr lang="nl-BE" sz="1400" b="0" i="1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37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53935" y="1428258"/>
            <a:ext cx="1106619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-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non-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Biblical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two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examples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(Horst,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Bellantuono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Menander, </a:t>
            </a:r>
            <a:r>
              <a:rPr lang="nl-BE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Fr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549: 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Ἄνθρωπος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ὢν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μηδέποτε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τὴν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ἀλυπίαν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αἰτου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παρα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̀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θεῶν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ἀλλα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̀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τὴν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highlight>
                  <a:srgbClr val="00FFFF"/>
                </a:highlight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μακροθυμίαν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ὅταν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γὰρ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ἄλυπος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διὰ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τέλους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εἶναι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θέλῃς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ἠ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̀ δεῖ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θεόν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σ’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εἶναι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́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τιν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’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ἠ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̀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τάχα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δὴ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νεκρόν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(As a man,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never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ask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gods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for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freedom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from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pain, but for </a:t>
            </a:r>
            <a:r>
              <a:rPr lang="fr-FR" i="1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makrothumia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In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fact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if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you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want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to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completely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free of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suffering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you'd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have to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or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perhaps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dead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man).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Plutarch</a:t>
            </a:r>
            <a:r>
              <a:rPr lang="nl-BE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Lucullus, 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32.4: 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καί τοι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πολλα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̀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προσελιπάρει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Λεύκολλος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ἀξιῶν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αὐτοὺς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highlight>
                  <a:srgbClr val="00FFFF"/>
                </a:highlight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μακροθυμίαν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ἐμβαλέσθαι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ταῖς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ψυχαῖς</a:t>
            </a:r>
            <a:r>
              <a:rPr lang="el-G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However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Lucullus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urged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them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[=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soldiers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who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wanted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to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leave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] to arm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their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souls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with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i="1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makrothumia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Wingdings" pitchFamily="2" charset="2"/>
              <a:buChar char="Ø"/>
            </a:pP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Endurance,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perseverance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specifically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human</a:t>
            </a: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l-G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l-G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3697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-338663" y="1231126"/>
            <a:ext cx="88397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Biblical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Used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for man and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 slow to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 (no longer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perseverance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Temporal aspect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later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texts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(vs.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Bellantuono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2171700" lvl="4" indent="-342900">
              <a:buFont typeface="Wingdings" pitchFamily="2" charset="2"/>
              <a:buChar char="§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see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antonyms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!</a:t>
            </a:r>
            <a:endParaRPr lang="he-IL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as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perhaps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still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related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to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breathing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Onians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Caswell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2000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Iliad, 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522-523: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ὃ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δ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᾽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ὕ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τιος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ἐν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κονίῃσι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κά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ππ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εσεν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ἄμφω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χεῖρε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φίλοις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ἑτάροισι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π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ετάσσ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ς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θυμὸν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ἀ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νείων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lvl="3"/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“backwards, he fell in the dust and stretched out both of his hands towards his beloved comrades, breathing out his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”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endParaRPr lang="nl-BE" sz="1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Courier New" panose="02070309020205020404" pitchFamily="49" charset="0"/>
              <a:buChar char="o"/>
            </a:pPr>
            <a:endParaRPr lang="nl-BE" sz="1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Wingdings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Greek translation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κρόθυμος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= apt translation for </a:t>
            </a:r>
            <a:r>
              <a:rPr lang="he-IL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ארך אפים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</a:p>
          <a:p>
            <a:pPr lvl="3"/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both elements of the Hebrew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 avoidance of God’s nose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for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humans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!)</a:t>
            </a:r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2050" name="Picture 2" descr="Allegory of Patience (Vasari) - Wikipedia">
            <a:extLst>
              <a:ext uri="{FF2B5EF4-FFF2-40B4-BE49-F238E27FC236}">
                <a16:creationId xmlns:a16="http://schemas.microsoft.com/office/drawing/2014/main" id="{2EC77252-EC36-43D7-63D8-127B192AD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0"/>
            <a:ext cx="36909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AA51160-D6B3-940D-EDB9-DD835056577F}"/>
              </a:ext>
            </a:extLst>
          </p:cNvPr>
          <p:cNvSpPr txBox="1"/>
          <p:nvPr/>
        </p:nvSpPr>
        <p:spPr>
          <a:xfrm>
            <a:off x="8029727" y="6572129"/>
            <a:ext cx="43326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Vasari, Allegory of Patience, 1552</a:t>
            </a:r>
            <a:endParaRPr lang="nl-BE" sz="1400" b="0" i="1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84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964182" y="1225689"/>
            <a:ext cx="1181464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Biblical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some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examples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Pentateuch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divine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epiteth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(Ex 34,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Num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14)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Wisdom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literature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notion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temporality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still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present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! </a:t>
            </a:r>
          </a:p>
          <a:p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Sir. 1:23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ἕως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καιρου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ἀνθέξεται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	        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Sir. 35:19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καὶ ὁ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κύριος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οὐ μὴ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βραδύνῃ</a:t>
            </a:r>
            <a:endParaRPr lang="el-G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καὶ ὕ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στερον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αὐτῷ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ἀναδώσει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εὐφροσύνη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·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οὐδε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̀ μὴ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μακροθυμήσῃ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ἐπ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̓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αὐτοῖς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 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Widsom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literature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for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humans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Prov. 14:29 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ἀνὴρ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πολὺς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ἐν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φρονήσει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 </a:t>
            </a:r>
          </a:p>
          <a:p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ὁ δὲ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ὀλιγόψυχος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ἰσχυρῶς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ἄ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φρων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 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opposition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and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ὀλιγόψυχος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Prov. 15:18 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ἀνὴρ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θυμώδης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παρασκευάζει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μάχας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 </a:t>
            </a:r>
          </a:p>
          <a:p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δὲ καὶ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τὴν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μέλλουσαν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καταπραυ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̈́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νει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 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notion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/control!; opposition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and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θυμώδης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Prov. 16:32 </a:t>
            </a: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κρείσσων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ἀνὴρ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ἰσχυρου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͂, </a:t>
            </a:r>
          </a:p>
          <a:p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ὁ δὲ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κρατῶν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ὀργῆς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κρείσσων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καταλαμβανομένου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πόλιν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notion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/control!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Also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Psalms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notion of 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retention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somewhat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present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Psa. 7:12	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ὁ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θεὸς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κριτὴς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δίκαιος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καὶ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ἰσχυρὸς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καὶ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el-G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μὴ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ὀργὴν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ἐπάγων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καθ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̓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ἑκάστην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ἡμέραν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 </a:t>
            </a:r>
          </a:p>
          <a:p>
            <a:pPr lvl="2"/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273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0" y="1705257"/>
            <a:ext cx="1195179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development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</a:t>
            </a:r>
          </a:p>
          <a:p>
            <a:pPr lvl="1"/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LXX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supplements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except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1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Macc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8:4)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with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idea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retention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714500" lvl="3" indent="-342900">
              <a:buFont typeface="Wingdings" pitchFamily="2" charset="2"/>
              <a:buChar char="ü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Cf.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Egyptian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ethics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retention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(Horst, I. Köhler)</a:t>
            </a:r>
          </a:p>
          <a:p>
            <a:r>
              <a:rPr lang="nl-BE" sz="2000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whnnꜣy⸗kčnrtmbiꜣ</a:t>
            </a:r>
            <a:r>
              <a:rPr lang="az-Cyrl-AZ" sz="2000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҆.</a:t>
            </a:r>
            <a:r>
              <a:rPr lang="nl-BE" sz="2000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t⸗kḳnṭ.ø{r}wpi.̯t⸗k </a:t>
            </a: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“Control your temperament so that your angry behaviour does not condemn you”</a:t>
            </a:r>
          </a:p>
          <a:p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	</a:t>
            </a:r>
            <a:r>
              <a:rPr lang="nl-BE" sz="2000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Teaching of Ani B 22:8–9 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Cf.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particular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use of 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πα</a:t>
            </a:r>
            <a:r>
              <a:rPr lang="en-US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ύω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Ex 32:12 (“</a:t>
            </a:r>
            <a:r>
              <a:rPr lang="en-US" sz="2000" i="1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stop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anger of your rage” (</a:t>
            </a:r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πα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υ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σ</a:t>
            </a:r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α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ι</a:t>
            </a:r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τη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ς</a:t>
            </a:r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̓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ργη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ς</a:t>
            </a:r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του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 </a:t>
            </a:r>
            <a:r>
              <a:rPr lang="nl-NL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θυμου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͂) πα</a:t>
            </a:r>
            <a:r>
              <a:rPr lang="en-US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ύω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for </a:t>
            </a:r>
            <a:r>
              <a:rPr lang="he-I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שוב</a:t>
            </a:r>
            <a:endParaRPr lang="he-IL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Further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influence of LXX-Greek? (cf. Turner)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Bellantuono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“patience &amp; magnanimity” over “temporal aspect”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But: aspect of “slowness to anger” is not lost!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Three examples</a:t>
            </a:r>
          </a:p>
          <a:p>
            <a:pPr lvl="3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3D05DD09-6E06-A531-80FA-C93857575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802804"/>
              </p:ext>
            </p:extLst>
          </p:nvPr>
        </p:nvGraphicFramePr>
        <p:xfrm>
          <a:off x="975742" y="2108199"/>
          <a:ext cx="852385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1929">
                  <a:extLst>
                    <a:ext uri="{9D8B030D-6E8A-4147-A177-3AD203B41FA5}">
                      <a16:colId xmlns:a16="http://schemas.microsoft.com/office/drawing/2014/main" val="2445236701"/>
                    </a:ext>
                  </a:extLst>
                </a:gridCol>
                <a:gridCol w="4261929">
                  <a:extLst>
                    <a:ext uri="{9D8B030D-6E8A-4147-A177-3AD203B41FA5}">
                      <a16:colId xmlns:a16="http://schemas.microsoft.com/office/drawing/2014/main" val="26783732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BE" b="0" dirty="0">
                          <a:solidFill>
                            <a:sysClr val="windowText" lastClr="000000"/>
                          </a:solidFill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Human subject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b="0" dirty="0">
                          <a:solidFill>
                            <a:sysClr val="windowText" lastClr="000000"/>
                          </a:solidFill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God and human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572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0" dirty="0">
                          <a:solidFill>
                            <a:sysClr val="windowText" lastClr="000000"/>
                          </a:solidFill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“Perseverance”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b="0" dirty="0">
                          <a:solidFill>
                            <a:sysClr val="windowText" lastClr="000000"/>
                          </a:solidFill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“Slow to anger” = temporality &amp; control!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383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b="0" dirty="0">
                          <a:solidFill>
                            <a:sysClr val="windowText" lastClr="000000"/>
                          </a:solidFill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Volition, self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b="0" dirty="0">
                          <a:solidFill>
                            <a:sysClr val="windowText" lastClr="000000"/>
                          </a:solidFill>
                          <a:latin typeface="SBL BibLit" panose="02000000000000000000" pitchFamily="2" charset="-79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Breathing, anger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45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86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>
              <a:latin typeface="Garamond" panose="02020404030301010803" pitchFamily="18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-490630" y="1683792"/>
            <a:ext cx="119517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development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Three examples</a:t>
            </a:r>
          </a:p>
          <a:p>
            <a:pPr marL="1257300" lvl="2" indent="-342900">
              <a:buFont typeface="Wingdings" pitchFamily="2" charset="2"/>
              <a:buChar char="ü"/>
            </a:pPr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371600" lvl="2" indent="-457200">
              <a:buAutoNum type="arabicPeriod"/>
            </a:pP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Anth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Pal. 11.317 (4</a:t>
            </a:r>
            <a:r>
              <a:rPr lang="en-US" sz="2000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c. CE)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Slowness!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Temporality!</a:t>
            </a: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Shepherd of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Hermas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Mand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. 5.1.1-4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Notion of control over anger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Same notion in e.g. Test. Dan!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“Breathing” aspect here? </a:t>
            </a: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E642947-95AD-4A48-B1CF-5769DFB03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468" y="1265940"/>
            <a:ext cx="7772400" cy="2056113"/>
          </a:xfrm>
          <a:prstGeom prst="rect">
            <a:avLst/>
          </a:prstGeom>
        </p:spPr>
      </p:pic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5B4EF4C4-410E-6BE6-9A64-A919CC7D88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749151"/>
              </p:ext>
            </p:extLst>
          </p:nvPr>
        </p:nvGraphicFramePr>
        <p:xfrm>
          <a:off x="358735" y="3577032"/>
          <a:ext cx="1171159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4331">
                  <a:extLst>
                    <a:ext uri="{9D8B030D-6E8A-4147-A177-3AD203B41FA5}">
                      <a16:colId xmlns:a16="http://schemas.microsoft.com/office/drawing/2014/main" val="2613782132"/>
                    </a:ext>
                  </a:extLst>
                </a:gridCol>
                <a:gridCol w="7007265">
                  <a:extLst>
                    <a:ext uri="{9D8B030D-6E8A-4147-A177-3AD203B41FA5}">
                      <a16:colId xmlns:a16="http://schemas.microsoft.com/office/drawing/2014/main" val="2917997473"/>
                    </a:ext>
                  </a:extLst>
                </a:gridCol>
              </a:tblGrid>
              <a:tr h="261751">
                <a:tc>
                  <a:txBody>
                    <a:bodyPr/>
                    <a:lstStyle/>
                    <a:p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Ἀντίσπαστον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ἐμοί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τις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ὄνον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μακρόθυμον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ἔδωκεν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,</a:t>
                      </a:r>
                      <a:br>
                        <a:rPr lang="el-GR" dirty="0">
                          <a:solidFill>
                            <a:sysClr val="windowText" lastClr="000000"/>
                          </a:solidFill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</a:br>
                      <a:r>
                        <a:rPr lang="fr-F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…</a:t>
                      </a:r>
                      <a:br>
                        <a:rPr lang="el-GR" dirty="0">
                          <a:solidFill>
                            <a:sysClr val="windowText" lastClr="000000"/>
                          </a:solidFill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</a:b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υἱὸν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τῆς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βραδυτῆτος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ὄνον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,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πόνον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,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ὄκνον</a:t>
                      </a:r>
                      <a:r>
                        <a:rPr lang="el-GR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, </a:t>
                      </a:r>
                      <a:r>
                        <a:rPr lang="el-GR" sz="1800" b="0" i="0" u="none" strike="noStrike" kern="1200" dirty="0" err="1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ὄνειρον</a:t>
                      </a:r>
                      <a:endParaRPr lang="nl-BE" dirty="0">
                        <a:solidFill>
                          <a:sysClr val="windowText" lastClr="000000"/>
                        </a:solidFill>
                        <a:latin typeface="Garamond" panose="02020404030301010803" pitchFamily="18" charset="0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Someone gave me a long-suffering donkey that moves backwards </a:t>
                      </a:r>
                    </a:p>
                    <a:p>
                      <a:r>
                        <a:rPr lang="nl-BE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… ; </a:t>
                      </a:r>
                    </a:p>
                    <a:p>
                      <a:r>
                        <a:rPr lang="nl-BE" sz="1800" b="0" i="0" u="none" strike="noStrike" kern="1200" dirty="0">
                          <a:solidFill>
                            <a:sysClr val="windowText" lastClr="000000"/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a donkey, the son of slowness, a labour, a delay, a dream</a:t>
                      </a:r>
                      <a:endParaRPr lang="nl-BE" dirty="0">
                        <a:solidFill>
                          <a:sysClr val="windowText" lastClr="000000"/>
                        </a:solidFill>
                        <a:latin typeface="Garamond" panose="02020404030301010803" pitchFamily="18" charset="0"/>
                        <a:ea typeface="SBL BibLit" panose="02000000000000000000" pitchFamily="2" charset="-79"/>
                        <a:cs typeface="SBL BibLit" panose="02000000000000000000" pitchFamily="2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775975"/>
                  </a:ext>
                </a:extLst>
              </a:tr>
            </a:tbl>
          </a:graphicData>
        </a:graphic>
      </p:graphicFrame>
      <p:grpSp>
        <p:nvGrpSpPr>
          <p:cNvPr id="30" name="Groep 29">
            <a:extLst>
              <a:ext uri="{FF2B5EF4-FFF2-40B4-BE49-F238E27FC236}">
                <a16:creationId xmlns:a16="http://schemas.microsoft.com/office/drawing/2014/main" id="{A9D7B83D-70D6-0DFE-3351-DFFF10FCCB65}"/>
              </a:ext>
            </a:extLst>
          </p:cNvPr>
          <p:cNvGrpSpPr/>
          <p:nvPr/>
        </p:nvGrpSpPr>
        <p:grpSpPr>
          <a:xfrm>
            <a:off x="4743394" y="0"/>
            <a:ext cx="7448606" cy="5864277"/>
            <a:chOff x="4724400" y="-3893"/>
            <a:chExt cx="7448606" cy="5864277"/>
          </a:xfrm>
        </p:grpSpPr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86102315-630B-C296-DFEA-EA60673C7F19}"/>
                </a:ext>
              </a:extLst>
            </p:cNvPr>
            <p:cNvGrpSpPr/>
            <p:nvPr/>
          </p:nvGrpSpPr>
          <p:grpSpPr>
            <a:xfrm>
              <a:off x="4724400" y="-3893"/>
              <a:ext cx="7448606" cy="5864277"/>
              <a:chOff x="4724400" y="-3893"/>
              <a:chExt cx="7448606" cy="5864277"/>
            </a:xfrm>
          </p:grpSpPr>
          <p:pic>
            <p:nvPicPr>
              <p:cNvPr id="9" name="Afbeelding 8">
                <a:extLst>
                  <a:ext uri="{FF2B5EF4-FFF2-40B4-BE49-F238E27FC236}">
                    <a16:creationId xmlns:a16="http://schemas.microsoft.com/office/drawing/2014/main" id="{2107AA5B-7508-5F17-6B0A-75AFF500E2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5376" t="10428" r="14727" b="21465"/>
              <a:stretch/>
            </p:blipFill>
            <p:spPr>
              <a:xfrm>
                <a:off x="4724400" y="-3893"/>
                <a:ext cx="7448606" cy="5864277"/>
              </a:xfrm>
              <a:prstGeom prst="rect">
                <a:avLst/>
              </a:prstGeom>
            </p:spPr>
          </p:pic>
          <mc:AlternateContent xmlns:mc="http://schemas.openxmlformats.org/markup-compatibility/2006">
            <mc:Choice xmlns:p14="http://schemas.microsoft.com/office/powerpoint/2010/main" Requires="p14">
              <p:contentPart p14:bwMode="auto" r:id="rId4">
                <p14:nvContentPartPr>
                  <p14:cNvPr id="10" name="Inkt 9">
                    <a:extLst>
                      <a:ext uri="{FF2B5EF4-FFF2-40B4-BE49-F238E27FC236}">
                        <a16:creationId xmlns:a16="http://schemas.microsoft.com/office/drawing/2014/main" id="{35D192F6-BA84-DFD8-3E79-EE40F4A426EA}"/>
                      </a:ext>
                    </a:extLst>
                  </p14:cNvPr>
                  <p14:cNvContentPartPr/>
                  <p14:nvPr/>
                </p14:nvContentPartPr>
                <p14:xfrm>
                  <a:off x="4860800" y="125280"/>
                  <a:ext cx="971640" cy="50400"/>
                </p14:xfrm>
              </p:contentPart>
            </mc:Choice>
            <mc:Fallback>
              <p:pic>
                <p:nvPicPr>
                  <p:cNvPr id="10" name="Inkt 9">
                    <a:extLst>
                      <a:ext uri="{FF2B5EF4-FFF2-40B4-BE49-F238E27FC236}">
                        <a16:creationId xmlns:a16="http://schemas.microsoft.com/office/drawing/2014/main" id="{35D192F6-BA84-DFD8-3E79-EE40F4A426EA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4806800" y="17640"/>
                    <a:ext cx="1079280" cy="26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">
                <p14:nvContentPartPr>
                  <p14:cNvPr id="11" name="Inkt 10">
                    <a:extLst>
                      <a:ext uri="{FF2B5EF4-FFF2-40B4-BE49-F238E27FC236}">
                        <a16:creationId xmlns:a16="http://schemas.microsoft.com/office/drawing/2014/main" id="{10C438C5-29A4-CD2A-2CEF-4C0538A5F1F6}"/>
                      </a:ext>
                    </a:extLst>
                  </p14:cNvPr>
                  <p14:cNvContentPartPr/>
                  <p14:nvPr/>
                </p14:nvContentPartPr>
                <p14:xfrm>
                  <a:off x="11278160" y="1136880"/>
                  <a:ext cx="714600" cy="5400"/>
                </p14:xfrm>
              </p:contentPart>
            </mc:Choice>
            <mc:Fallback>
              <p:pic>
                <p:nvPicPr>
                  <p:cNvPr id="11" name="Inkt 10">
                    <a:extLst>
                      <a:ext uri="{FF2B5EF4-FFF2-40B4-BE49-F238E27FC236}">
                        <a16:creationId xmlns:a16="http://schemas.microsoft.com/office/drawing/2014/main" id="{10C438C5-29A4-CD2A-2CEF-4C0538A5F1F6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1224160" y="1028880"/>
                    <a:ext cx="822240" cy="221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">
                <p14:nvContentPartPr>
                  <p14:cNvPr id="12" name="Inkt 11">
                    <a:extLst>
                      <a:ext uri="{FF2B5EF4-FFF2-40B4-BE49-F238E27FC236}">
                        <a16:creationId xmlns:a16="http://schemas.microsoft.com/office/drawing/2014/main" id="{3E21384F-1D65-0C2A-3498-1CF0B964592E}"/>
                      </a:ext>
                    </a:extLst>
                  </p14:cNvPr>
                  <p14:cNvContentPartPr/>
                  <p14:nvPr/>
                </p14:nvContentPartPr>
                <p14:xfrm>
                  <a:off x="9647000" y="1356840"/>
                  <a:ext cx="1100520" cy="16200"/>
                </p14:xfrm>
              </p:contentPart>
            </mc:Choice>
            <mc:Fallback>
              <p:pic>
                <p:nvPicPr>
                  <p:cNvPr id="12" name="Inkt 11">
                    <a:extLst>
                      <a:ext uri="{FF2B5EF4-FFF2-40B4-BE49-F238E27FC236}">
                        <a16:creationId xmlns:a16="http://schemas.microsoft.com/office/drawing/2014/main" id="{3E21384F-1D65-0C2A-3498-1CF0B964592E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9593360" y="1248840"/>
                    <a:ext cx="1208160" cy="23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">
                <p14:nvContentPartPr>
                  <p14:cNvPr id="13" name="Inkt 12">
                    <a:extLst>
                      <a:ext uri="{FF2B5EF4-FFF2-40B4-BE49-F238E27FC236}">
                        <a16:creationId xmlns:a16="http://schemas.microsoft.com/office/drawing/2014/main" id="{05989AA3-B24D-6838-672C-8E5929C2BF5B}"/>
                      </a:ext>
                    </a:extLst>
                  </p14:cNvPr>
                  <p14:cNvContentPartPr/>
                  <p14:nvPr/>
                </p14:nvContentPartPr>
                <p14:xfrm>
                  <a:off x="9326960" y="1598040"/>
                  <a:ext cx="752040" cy="35280"/>
                </p14:xfrm>
              </p:contentPart>
            </mc:Choice>
            <mc:Fallback>
              <p:pic>
                <p:nvPicPr>
                  <p:cNvPr id="13" name="Inkt 12">
                    <a:extLst>
                      <a:ext uri="{FF2B5EF4-FFF2-40B4-BE49-F238E27FC236}">
                        <a16:creationId xmlns:a16="http://schemas.microsoft.com/office/drawing/2014/main" id="{05989AA3-B24D-6838-672C-8E5929C2BF5B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272960" y="1490040"/>
                    <a:ext cx="859680" cy="250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">
                <p14:nvContentPartPr>
                  <p14:cNvPr id="14" name="Inkt 13">
                    <a:extLst>
                      <a:ext uri="{FF2B5EF4-FFF2-40B4-BE49-F238E27FC236}">
                        <a16:creationId xmlns:a16="http://schemas.microsoft.com/office/drawing/2014/main" id="{4BE4FEBC-CE1F-F947-ADE8-FBE40461EDFF}"/>
                      </a:ext>
                    </a:extLst>
                  </p14:cNvPr>
                  <p14:cNvContentPartPr/>
                  <p14:nvPr/>
                </p14:nvContentPartPr>
                <p14:xfrm>
                  <a:off x="5760440" y="2128320"/>
                  <a:ext cx="3466080" cy="56880"/>
                </p14:xfrm>
              </p:contentPart>
            </mc:Choice>
            <mc:Fallback>
              <p:pic>
                <p:nvPicPr>
                  <p:cNvPr id="14" name="Inkt 13">
                    <a:extLst>
                      <a:ext uri="{FF2B5EF4-FFF2-40B4-BE49-F238E27FC236}">
                        <a16:creationId xmlns:a16="http://schemas.microsoft.com/office/drawing/2014/main" id="{4BE4FEBC-CE1F-F947-ADE8-FBE40461EDFF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5706440" y="2020320"/>
                    <a:ext cx="3573720" cy="27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4">
                <p14:nvContentPartPr>
                  <p14:cNvPr id="15" name="Inkt 14">
                    <a:extLst>
                      <a:ext uri="{FF2B5EF4-FFF2-40B4-BE49-F238E27FC236}">
                        <a16:creationId xmlns:a16="http://schemas.microsoft.com/office/drawing/2014/main" id="{F00C327D-69A8-A084-F7B3-49E4D7D525BE}"/>
                      </a:ext>
                    </a:extLst>
                  </p14:cNvPr>
                  <p14:cNvContentPartPr/>
                  <p14:nvPr/>
                </p14:nvContentPartPr>
                <p14:xfrm>
                  <a:off x="10238840" y="2128680"/>
                  <a:ext cx="1651320" cy="13680"/>
                </p14:xfrm>
              </p:contentPart>
            </mc:Choice>
            <mc:Fallback>
              <p:pic>
                <p:nvPicPr>
                  <p:cNvPr id="15" name="Inkt 14">
                    <a:extLst>
                      <a:ext uri="{FF2B5EF4-FFF2-40B4-BE49-F238E27FC236}">
                        <a16:creationId xmlns:a16="http://schemas.microsoft.com/office/drawing/2014/main" id="{F00C327D-69A8-A084-F7B3-49E4D7D525BE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10185200" y="2020680"/>
                    <a:ext cx="1758960" cy="22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6">
                <p14:nvContentPartPr>
                  <p14:cNvPr id="16" name="Inkt 15">
                    <a:extLst>
                      <a:ext uri="{FF2B5EF4-FFF2-40B4-BE49-F238E27FC236}">
                        <a16:creationId xmlns:a16="http://schemas.microsoft.com/office/drawing/2014/main" id="{37CF79C8-44E3-7FC0-A523-BA383AC00CE1}"/>
                      </a:ext>
                    </a:extLst>
                  </p14:cNvPr>
                  <p14:cNvContentPartPr/>
                  <p14:nvPr/>
                </p14:nvContentPartPr>
                <p14:xfrm>
                  <a:off x="5809040" y="3017520"/>
                  <a:ext cx="1058760" cy="49320"/>
                </p14:xfrm>
              </p:contentPart>
            </mc:Choice>
            <mc:Fallback>
              <p:pic>
                <p:nvPicPr>
                  <p:cNvPr id="16" name="Inkt 15">
                    <a:extLst>
                      <a:ext uri="{FF2B5EF4-FFF2-40B4-BE49-F238E27FC236}">
                        <a16:creationId xmlns:a16="http://schemas.microsoft.com/office/drawing/2014/main" id="{37CF79C8-44E3-7FC0-A523-BA383AC00CE1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5755040" y="2909880"/>
                    <a:ext cx="1166400" cy="264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8">
                <p14:nvContentPartPr>
                  <p14:cNvPr id="17" name="Inkt 16">
                    <a:extLst>
                      <a:ext uri="{FF2B5EF4-FFF2-40B4-BE49-F238E27FC236}">
                        <a16:creationId xmlns:a16="http://schemas.microsoft.com/office/drawing/2014/main" id="{27D6D533-FA71-BF33-6CE5-6DD4B04CF85E}"/>
                      </a:ext>
                    </a:extLst>
                  </p14:cNvPr>
                  <p14:cNvContentPartPr/>
                  <p14:nvPr/>
                </p14:nvContentPartPr>
                <p14:xfrm>
                  <a:off x="5706440" y="4281120"/>
                  <a:ext cx="2198880" cy="33480"/>
                </p14:xfrm>
              </p:contentPart>
            </mc:Choice>
            <mc:Fallback>
              <p:pic>
                <p:nvPicPr>
                  <p:cNvPr id="17" name="Inkt 16">
                    <a:extLst>
                      <a:ext uri="{FF2B5EF4-FFF2-40B4-BE49-F238E27FC236}">
                        <a16:creationId xmlns:a16="http://schemas.microsoft.com/office/drawing/2014/main" id="{27D6D533-FA71-BF33-6CE5-6DD4B04CF85E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5652440" y="4173120"/>
                    <a:ext cx="2306520" cy="249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0">
                <p14:nvContentPartPr>
                  <p14:cNvPr id="18" name="Inkt 17">
                    <a:extLst>
                      <a:ext uri="{FF2B5EF4-FFF2-40B4-BE49-F238E27FC236}">
                        <a16:creationId xmlns:a16="http://schemas.microsoft.com/office/drawing/2014/main" id="{C261C617-2E82-3081-1B74-F68F76D5FF43}"/>
                      </a:ext>
                    </a:extLst>
                  </p14:cNvPr>
                  <p14:cNvContentPartPr/>
                  <p14:nvPr/>
                </p14:nvContentPartPr>
                <p14:xfrm>
                  <a:off x="5225840" y="4554000"/>
                  <a:ext cx="853920" cy="360"/>
                </p14:xfrm>
              </p:contentPart>
            </mc:Choice>
            <mc:Fallback>
              <p:pic>
                <p:nvPicPr>
                  <p:cNvPr id="18" name="Inkt 17">
                    <a:extLst>
                      <a:ext uri="{FF2B5EF4-FFF2-40B4-BE49-F238E27FC236}">
                        <a16:creationId xmlns:a16="http://schemas.microsoft.com/office/drawing/2014/main" id="{C261C617-2E82-3081-1B74-F68F76D5FF43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5172200" y="4446360"/>
                    <a:ext cx="961560" cy="21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2">
                <p14:nvContentPartPr>
                  <p14:cNvPr id="20" name="Inkt 19">
                    <a:extLst>
                      <a:ext uri="{FF2B5EF4-FFF2-40B4-BE49-F238E27FC236}">
                        <a16:creationId xmlns:a16="http://schemas.microsoft.com/office/drawing/2014/main" id="{35A6D006-B525-D912-565A-453C3E7813A3}"/>
                      </a:ext>
                    </a:extLst>
                  </p14:cNvPr>
                  <p14:cNvContentPartPr/>
                  <p14:nvPr/>
                </p14:nvContentPartPr>
                <p14:xfrm>
                  <a:off x="11491640" y="4550040"/>
                  <a:ext cx="653040" cy="360"/>
                </p14:xfrm>
              </p:contentPart>
            </mc:Choice>
            <mc:Fallback>
              <p:pic>
                <p:nvPicPr>
                  <p:cNvPr id="20" name="Inkt 19">
                    <a:extLst>
                      <a:ext uri="{FF2B5EF4-FFF2-40B4-BE49-F238E27FC236}">
                        <a16:creationId xmlns:a16="http://schemas.microsoft.com/office/drawing/2014/main" id="{35A6D006-B525-D912-565A-453C3E7813A3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11438000" y="4442040"/>
                    <a:ext cx="760680" cy="21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">
                <p14:nvContentPartPr>
                  <p14:cNvPr id="21" name="Inkt 20">
                    <a:extLst>
                      <a:ext uri="{FF2B5EF4-FFF2-40B4-BE49-F238E27FC236}">
                        <a16:creationId xmlns:a16="http://schemas.microsoft.com/office/drawing/2014/main" id="{5663C507-76F8-10B4-2482-B4AA13CB148F}"/>
                      </a:ext>
                    </a:extLst>
                  </p14:cNvPr>
                  <p14:cNvContentPartPr/>
                  <p14:nvPr/>
                </p14:nvContentPartPr>
                <p14:xfrm>
                  <a:off x="4823000" y="4798440"/>
                  <a:ext cx="1241280" cy="16920"/>
                </p14:xfrm>
              </p:contentPart>
            </mc:Choice>
            <mc:Fallback>
              <p:pic>
                <p:nvPicPr>
                  <p:cNvPr id="21" name="Inkt 20">
                    <a:extLst>
                      <a:ext uri="{FF2B5EF4-FFF2-40B4-BE49-F238E27FC236}">
                        <a16:creationId xmlns:a16="http://schemas.microsoft.com/office/drawing/2014/main" id="{5663C507-76F8-10B4-2482-B4AA13CB148F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4769360" y="4690800"/>
                    <a:ext cx="1348920" cy="232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">
                <p14:nvContentPartPr>
                  <p14:cNvPr id="22" name="Inkt 21">
                    <a:extLst>
                      <a:ext uri="{FF2B5EF4-FFF2-40B4-BE49-F238E27FC236}">
                        <a16:creationId xmlns:a16="http://schemas.microsoft.com/office/drawing/2014/main" id="{CFBCE19A-2917-D738-A8EC-117E198AACCF}"/>
                      </a:ext>
                    </a:extLst>
                  </p14:cNvPr>
                  <p14:cNvContentPartPr/>
                  <p14:nvPr/>
                </p14:nvContentPartPr>
                <p14:xfrm>
                  <a:off x="6119360" y="4803120"/>
                  <a:ext cx="1339920" cy="360"/>
                </p14:xfrm>
              </p:contentPart>
            </mc:Choice>
            <mc:Fallback>
              <p:pic>
                <p:nvPicPr>
                  <p:cNvPr id="22" name="Inkt 21">
                    <a:extLst>
                      <a:ext uri="{FF2B5EF4-FFF2-40B4-BE49-F238E27FC236}">
                        <a16:creationId xmlns:a16="http://schemas.microsoft.com/office/drawing/2014/main" id="{CFBCE19A-2917-D738-A8EC-117E198AACCF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6065720" y="4695120"/>
                    <a:ext cx="1447560" cy="21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8">
                <p14:nvContentPartPr>
                  <p14:cNvPr id="23" name="Inkt 22">
                    <a:extLst>
                      <a:ext uri="{FF2B5EF4-FFF2-40B4-BE49-F238E27FC236}">
                        <a16:creationId xmlns:a16="http://schemas.microsoft.com/office/drawing/2014/main" id="{62DBD95A-B8E6-3E3D-0B7F-2B68EC5E025E}"/>
                      </a:ext>
                    </a:extLst>
                  </p14:cNvPr>
                  <p14:cNvContentPartPr/>
                  <p14:nvPr/>
                </p14:nvContentPartPr>
                <p14:xfrm>
                  <a:off x="7442000" y="5053680"/>
                  <a:ext cx="4557240" cy="58320"/>
                </p14:xfrm>
              </p:contentPart>
            </mc:Choice>
            <mc:Fallback>
              <p:pic>
                <p:nvPicPr>
                  <p:cNvPr id="23" name="Inkt 22">
                    <a:extLst>
                      <a:ext uri="{FF2B5EF4-FFF2-40B4-BE49-F238E27FC236}">
                        <a16:creationId xmlns:a16="http://schemas.microsoft.com/office/drawing/2014/main" id="{62DBD95A-B8E6-3E3D-0B7F-2B68EC5E025E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7388360" y="4946040"/>
                    <a:ext cx="4664880" cy="2739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6B93F10D-C117-F85C-ED06-C127AC8E692A}"/>
                    </a:ext>
                  </a:extLst>
                </p14:cNvPr>
                <p14:cNvContentPartPr/>
                <p14:nvPr/>
              </p14:nvContentPartPr>
              <p14:xfrm>
                <a:off x="8180733" y="90720"/>
                <a:ext cx="3556800" cy="112320"/>
              </p14:xfrm>
            </p:contentPart>
          </mc:Choice>
          <mc:Fallback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6B93F10D-C117-F85C-ED06-C127AC8E692A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8127093" y="-17280"/>
                  <a:ext cx="3664440" cy="3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156D727E-748D-279B-CDD8-A4273992D0F4}"/>
                    </a:ext>
                  </a:extLst>
                </p14:cNvPr>
                <p14:cNvContentPartPr/>
                <p14:nvPr/>
              </p14:nvContentPartPr>
              <p14:xfrm>
                <a:off x="4843893" y="3282120"/>
                <a:ext cx="4463280" cy="94320"/>
              </p14:xfrm>
            </p:contentPart>
          </mc:Choice>
          <mc:Fallback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156D727E-748D-279B-CDD8-A4273992D0F4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789893" y="3174480"/>
                  <a:ext cx="4570920" cy="309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59848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tge">
            <a:extLst>
              <a:ext uri="{FF2B5EF4-FFF2-40B4-BE49-F238E27FC236}">
                <a16:creationId xmlns:a16="http://schemas.microsoft.com/office/drawing/2014/main" id="{A6C58631-1D88-9A4D-5C4D-49464A62A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325" y="1263798"/>
            <a:ext cx="8499676" cy="558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692325" y="5582626"/>
            <a:ext cx="8499675" cy="1275373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80271" y="5542054"/>
            <a:ext cx="9301093" cy="4318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A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Nosy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Translator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? 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The LXX-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Translation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of the Divine</a:t>
            </a:r>
            <a:r>
              <a:rPr lang="he-IL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אַף </a:t>
            </a:r>
            <a:r>
              <a:rPr lang="fr-FR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Between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Tradition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and Innovation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it-IT" sz="2400" b="1" dirty="0" err="1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>
          <a:xfrm>
            <a:off x="3692323" y="6543027"/>
            <a:ext cx="8499675" cy="431800"/>
          </a:xfrm>
        </p:spPr>
        <p:txBody>
          <a:bodyPr/>
          <a:lstStyle/>
          <a:p>
            <a:pPr algn="r"/>
            <a:r>
              <a:rPr lang="fr-BE" sz="1800" i="1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					Ellen De </a:t>
            </a:r>
            <a:r>
              <a:rPr lang="fr-BE" sz="1800" i="1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Doncker</a:t>
            </a:r>
            <a:r>
              <a:rPr lang="fr-BE" sz="1800" i="1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 </a:t>
            </a:r>
          </a:p>
        </p:txBody>
      </p:sp>
      <p:pic>
        <p:nvPicPr>
          <p:cNvPr id="2" name="Picture 2" descr="Logos &amp; graphic chart">
            <a:extLst>
              <a:ext uri="{FF2B5EF4-FFF2-40B4-BE49-F238E27FC236}">
                <a16:creationId xmlns:a16="http://schemas.microsoft.com/office/drawing/2014/main" id="{8186A4F4-5B0B-16E5-85FF-657982DC2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661" y="482915"/>
            <a:ext cx="1065513" cy="6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0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4F287E4-A779-797C-3452-FF967EC5CB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54B76F-483C-292B-AB63-45E60B773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42384-BB9C-0809-4300-9573A0737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02C8114-7F8F-F861-EBA2-6E5652002644}"/>
              </a:ext>
            </a:extLst>
          </p:cNvPr>
          <p:cNvSpPr txBox="1"/>
          <p:nvPr/>
        </p:nvSpPr>
        <p:spPr>
          <a:xfrm>
            <a:off x="-51818" y="1305604"/>
            <a:ext cx="119517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development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Three examples</a:t>
            </a:r>
          </a:p>
          <a:p>
            <a:pPr marL="1257300" lvl="2" indent="-342900">
              <a:buFont typeface="Wingdings" pitchFamily="2" charset="2"/>
              <a:buChar char="ü"/>
            </a:pPr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3. Pap. </a:t>
            </a:r>
            <a:r>
              <a:rPr lang="en-US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Oxyrhynchus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3.403 (Egypt, 4</a:t>
            </a:r>
            <a:r>
              <a:rPr lang="en-US" sz="2000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c. CE)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 Baruch: late 1</a:t>
            </a:r>
            <a:r>
              <a:rPr lang="en-US" sz="2000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</a:t>
            </a: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c. text (ed. Grenfell &amp; Hunt)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Temporality!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Control of anger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en-US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CA4BF832-1453-B8C2-BED1-DA879DB0F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0"/>
            <a:ext cx="5461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3616AC55-A9B9-1FFD-E80B-6B2DFE4AA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818159"/>
              </p:ext>
            </p:extLst>
          </p:nvPr>
        </p:nvGraphicFramePr>
        <p:xfrm>
          <a:off x="2135751" y="3766684"/>
          <a:ext cx="3040380" cy="2743200"/>
        </p:xfrm>
        <a:graphic>
          <a:graphicData uri="http://schemas.openxmlformats.org/drawingml/2006/table">
            <a:tbl>
              <a:tblPr/>
              <a:tblGrid>
                <a:gridCol w="3040380">
                  <a:extLst>
                    <a:ext uri="{9D8B030D-6E8A-4147-A177-3AD203B41FA5}">
                      <a16:colId xmlns:a16="http://schemas.microsoft.com/office/drawing/2014/main" val="14487370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BE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….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BE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(8-10) For assuredly in its season shall the (divine) wrath be awakened against you,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BE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Which is now restrained by long-suffering as it were by a rein.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BE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SBL BibLit" panose="02000000000000000000" pitchFamily="2" charset="-79"/>
                          <a:cs typeface="SBL BibLit" panose="02000000000000000000" pitchFamily="2" charset="-79"/>
                        </a:rPr>
                        <a:t>…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9851"/>
                  </a:ext>
                </a:extLst>
              </a:tr>
            </a:tbl>
          </a:graphicData>
        </a:graphic>
      </p:graphicFrame>
      <p:sp>
        <p:nvSpPr>
          <p:cNvPr id="32" name="Rectangle 6">
            <a:extLst>
              <a:ext uri="{FF2B5EF4-FFF2-40B4-BE49-F238E27FC236}">
                <a16:creationId xmlns:a16="http://schemas.microsoft.com/office/drawing/2014/main" id="{6B7C1EC9-5387-FB71-45B7-58686D24C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5175" y="22939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kumimoji="0" lang="nl-BE" altLang="nl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552ADB99-D2D0-BF72-0178-7BB8C0E3441E}"/>
              </a:ext>
            </a:extLst>
          </p:cNvPr>
          <p:cNvGrpSpPr/>
          <p:nvPr/>
        </p:nvGrpSpPr>
        <p:grpSpPr>
          <a:xfrm>
            <a:off x="5992243" y="-716"/>
            <a:ext cx="6239503" cy="6869844"/>
            <a:chOff x="5992243" y="-716"/>
            <a:chExt cx="6239503" cy="6869844"/>
          </a:xfrm>
        </p:grpSpPr>
        <p:grpSp>
          <p:nvGrpSpPr>
            <p:cNvPr id="25" name="Groep 24">
              <a:extLst>
                <a:ext uri="{FF2B5EF4-FFF2-40B4-BE49-F238E27FC236}">
                  <a16:creationId xmlns:a16="http://schemas.microsoft.com/office/drawing/2014/main" id="{CDA61918-770F-EBCB-9628-DF590D02F967}"/>
                </a:ext>
              </a:extLst>
            </p:cNvPr>
            <p:cNvGrpSpPr/>
            <p:nvPr/>
          </p:nvGrpSpPr>
          <p:grpSpPr>
            <a:xfrm>
              <a:off x="5992243" y="-716"/>
              <a:ext cx="6239503" cy="6869844"/>
              <a:chOff x="5992243" y="-716"/>
              <a:chExt cx="6239503" cy="6869844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B5FC48CB-4717-8165-F767-81D12257AF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92243" y="-716"/>
                <a:ext cx="6223000" cy="2260600"/>
              </a:xfrm>
              <a:prstGeom prst="rect">
                <a:avLst/>
              </a:prstGeom>
            </p:spPr>
          </p:pic>
          <p:pic>
            <p:nvPicPr>
              <p:cNvPr id="19" name="Afbeelding 18">
                <a:extLst>
                  <a:ext uri="{FF2B5EF4-FFF2-40B4-BE49-F238E27FC236}">
                    <a16:creationId xmlns:a16="http://schemas.microsoft.com/office/drawing/2014/main" id="{26EBBE88-CC01-7E68-5A67-82FAEB18F1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8746" y="4214828"/>
                <a:ext cx="6223000" cy="26543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7B7F1211-8FFD-86D3-C74D-2D0D01D03F8A}"/>
                    </a:ext>
                  </a:extLst>
                </p14:cNvPr>
                <p14:cNvContentPartPr/>
                <p14:nvPr/>
              </p14:nvContentPartPr>
              <p14:xfrm>
                <a:off x="7382240" y="4528800"/>
                <a:ext cx="2180160" cy="79560"/>
              </p14:xfrm>
            </p:contentPart>
          </mc:Choice>
          <mc:Fallback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7B7F1211-8FFD-86D3-C74D-2D0D01D03F8A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328240" y="4420800"/>
                  <a:ext cx="2287800" cy="29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55518EDA-509B-9F27-4532-CD82C4F54D80}"/>
                    </a:ext>
                  </a:extLst>
                </p14:cNvPr>
                <p14:cNvContentPartPr/>
                <p14:nvPr/>
              </p14:nvContentPartPr>
              <p14:xfrm>
                <a:off x="6398720" y="4831920"/>
                <a:ext cx="3532320" cy="71280"/>
              </p14:xfrm>
            </p:contentPart>
          </mc:Choice>
          <mc:Fallback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55518EDA-509B-9F27-4532-CD82C4F54D8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345080" y="4723920"/>
                  <a:ext cx="363996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C010B793-92DD-6FB2-CF16-95C6413C3CBB}"/>
                    </a:ext>
                  </a:extLst>
                </p14:cNvPr>
                <p14:cNvContentPartPr/>
                <p14:nvPr/>
              </p14:nvContentPartPr>
              <p14:xfrm>
                <a:off x="6419600" y="5078160"/>
                <a:ext cx="1946160" cy="11880"/>
              </p14:xfrm>
            </p:contentPart>
          </mc:Choice>
          <mc:Fallback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C010B793-92DD-6FB2-CF16-95C6413C3CB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65600" y="4970520"/>
                  <a:ext cx="2053800" cy="227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91836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914401" y="2878926"/>
            <a:ext cx="10702976" cy="1019324"/>
          </a:xfrm>
        </p:spPr>
        <p:txBody>
          <a:bodyPr/>
          <a:lstStyle/>
          <a:p>
            <a:r>
              <a:rPr lang="fr-BE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732714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A67B92D-F35E-1C3C-A5BE-A2B5BF2261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Conclusion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AF9ACC-2A52-D204-1F04-597FA4AE8E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B3869B-126B-B69C-8FC5-DCF09C964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F55EBEA-3DDB-9652-EA5D-C3DBB1E26B6E}"/>
              </a:ext>
            </a:extLst>
          </p:cNvPr>
          <p:cNvSpPr txBox="1"/>
          <p:nvPr/>
        </p:nvSpPr>
        <p:spPr>
          <a:xfrm>
            <a:off x="584004" y="929779"/>
            <a:ext cx="1186259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sz="2000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342900" indent="-342900">
              <a:buAutoNum type="arabicPeriod"/>
            </a:pP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Singular </a:t>
            </a:r>
            <a:r>
              <a:rPr lang="he-I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אף</a:t>
            </a:r>
            <a:endParaRPr lang="en-US" sz="2000" dirty="0">
              <a:solidFill>
                <a:srgbClr val="000000"/>
              </a:solidFill>
              <a:effectLst/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Consistent translation</a:t>
            </a:r>
            <a:endParaRPr lang="en-US" sz="2000" dirty="0">
              <a:solidFill>
                <a:srgbClr val="000000"/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Human = God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 heat?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 anti-anthropomorphism present</a:t>
            </a:r>
          </a:p>
          <a:p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Plural </a:t>
            </a:r>
            <a:r>
              <a:rPr lang="he-IL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אפים</a:t>
            </a:r>
            <a:endParaRPr lang="en-US" sz="2000" dirty="0">
              <a:solidFill>
                <a:srgbClr val="000000"/>
              </a:solidFill>
              <a:effectLst/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=/= Human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nonmetaphor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nostrils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 by figurative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language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</a:t>
            </a:r>
            <a:r>
              <a:rPr lang="en-US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Thumos</a:t>
            </a:r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is a stormy wind”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 Long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nostrils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</a:t>
            </a:r>
            <a:endParaRPr lang="en-US" sz="2000" dirty="0">
              <a:solidFill>
                <a:srgbClr val="000000"/>
              </a:solidFill>
              <a:effectLst/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3. The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neologism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FR" sz="2000" dirty="0">
              <a:solidFill>
                <a:srgbClr val="000000"/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Development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expansion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from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Classical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 use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Trace in </a:t>
            </a: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later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Temporality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and control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play</a:t>
            </a:r>
            <a:r>
              <a:rPr lang="fr-FR" sz="2000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a </a:t>
            </a:r>
            <a:r>
              <a:rPr lang="fr-FR" sz="2000" dirty="0" err="1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role</a:t>
            </a:r>
            <a:endParaRPr lang="fr-FR" sz="2000" dirty="0">
              <a:solidFill>
                <a:srgbClr val="000000"/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Does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-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still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refer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to </a:t>
            </a: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wind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/</a:t>
            </a:r>
            <a:r>
              <a:rPr lang="fr-FR" sz="2000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breathing</a:t>
            </a:r>
            <a:r>
              <a:rPr lang="fr-FR" sz="2000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2000" dirty="0">
              <a:solidFill>
                <a:srgbClr val="000000"/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The translator uses past imagery, reinvents and leaves a trace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 translator between tradition and innovation</a:t>
            </a:r>
            <a:endParaRPr lang="en-US" sz="2000" dirty="0">
              <a:solidFill>
                <a:srgbClr val="000000"/>
              </a:solidFill>
              <a:effectLst/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6386" name="Picture 2" descr="Ira (Wrath) | Bruegel">
            <a:extLst>
              <a:ext uri="{FF2B5EF4-FFF2-40B4-BE49-F238E27FC236}">
                <a16:creationId xmlns:a16="http://schemas.microsoft.com/office/drawing/2014/main" id="{BC4DBC1A-4F7F-2CE3-FE60-29C7B898A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132" y="0"/>
            <a:ext cx="48598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29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844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173164" y="2462454"/>
            <a:ext cx="10325415" cy="431800"/>
          </a:xfrm>
        </p:spPr>
        <p:txBody>
          <a:bodyPr/>
          <a:lstStyle/>
          <a:p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Overview</a:t>
            </a:r>
            <a:endParaRPr lang="fr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514350" indent="-514350">
              <a:buAutoNum type="arabicPeriod"/>
            </a:pP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Introduction </a:t>
            </a:r>
          </a:p>
          <a:p>
            <a:pPr marL="514350" indent="-514350">
              <a:buAutoNum type="arabicPeriod"/>
            </a:pP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Translating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God’s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« 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nose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 » : 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Overconsistency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?</a:t>
            </a:r>
          </a:p>
          <a:p>
            <a:pPr marL="1200150" lvl="1" indent="-514350">
              <a:buAutoNum type="arabicPeriod"/>
            </a:pP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Heat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?</a:t>
            </a:r>
          </a:p>
          <a:p>
            <a:pPr marL="1200150" lvl="1" indent="-514350">
              <a:buAutoNum type="arabicPeriod"/>
            </a:pP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Anti-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anthropomorphism</a:t>
            </a:r>
            <a:endParaRPr lang="fr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1" indent="-514350">
              <a:buAutoNum type="arabicPeriod"/>
            </a:pPr>
            <a:r>
              <a:rPr lang="fr-FR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The </a:t>
            </a:r>
            <a:r>
              <a:rPr lang="fr-FR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choice</a:t>
            </a:r>
            <a:r>
              <a:rPr lang="fr-FR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for </a:t>
            </a:r>
            <a:r>
              <a:rPr lang="el-GR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endParaRPr lang="fr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514350" indent="-514350">
              <a:buAutoNum type="arabicPeriod"/>
            </a:pPr>
            <a:r>
              <a:rPr lang="el-GR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FR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514350" indent="-514350">
              <a:buAutoNum type="arabicPeriod"/>
            </a:pP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Conclusion</a:t>
            </a:r>
          </a:p>
          <a:p>
            <a:pPr marL="514350" indent="-514350">
              <a:buAutoNum type="arabicPeriod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2814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BE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06550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l naso di Dio: John Baldessari prima del rogo">
            <a:extLst>
              <a:ext uri="{FF2B5EF4-FFF2-40B4-BE49-F238E27FC236}">
                <a16:creationId xmlns:a16="http://schemas.microsoft.com/office/drawing/2014/main" id="{CCF6893B-E05B-16F8-81EB-244EA9C71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167" y="-2772"/>
            <a:ext cx="5536046" cy="686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/>
              <a:t>Introduction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14665" y="736598"/>
            <a:ext cx="641392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Bodies &amp; Anthropomorphism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God’s nose : an anthropomorphism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Anthropomorphism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 </a:t>
            </a:r>
            <a:r>
              <a:rPr lang="en-US" sz="2000" i="1" dirty="0">
                <a:solidFill>
                  <a:srgbClr val="00214E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The attribution of human-like  body parts to God and, by extension, the attribution of human-like emotions and activities</a:t>
            </a:r>
            <a:endParaRPr lang="nl-BE" sz="24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Question of “anti-anthropomorphism” in LXX</a:t>
            </a:r>
            <a:endParaRPr lang="en-US" sz="2000" i="1" dirty="0">
              <a:solidFill>
                <a:srgbClr val="00214E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Fritsch: LXX avoids at times anthropomorphisms</a:t>
            </a:r>
          </a:p>
          <a:p>
            <a:pPr lvl="2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= anti-anthropomophic tendency</a:t>
            </a:r>
          </a:p>
          <a:p>
            <a:pPr lvl="2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אף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: body part or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emotion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 </a:t>
            </a: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Wingdings" pitchFamily="2" charset="2"/>
              <a:buChar char="Ø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Plural: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probably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physical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!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fr-FR" sz="2000" dirty="0" err="1"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God’s</a:t>
            </a:r>
            <a:r>
              <a:rPr lang="fr-FR" sz="2000" dirty="0">
                <a:effectLst/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he-IL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אף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God’s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« 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nose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 or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God’s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« 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»?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LXX: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rendered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by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form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ὀργη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́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or </a:t>
            </a:r>
            <a:r>
              <a:rPr lang="el-G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el-G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  <a:r>
              <a:rPr lang="fr-FR" sz="20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endParaRPr lang="fr-FR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8B938DD-FCC6-991C-72FD-92C602ED7756}"/>
              </a:ext>
            </a:extLst>
          </p:cNvPr>
          <p:cNvSpPr txBox="1"/>
          <p:nvPr/>
        </p:nvSpPr>
        <p:spPr>
          <a:xfrm>
            <a:off x="6728593" y="6538262"/>
            <a:ext cx="5463407" cy="3074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Baldessari, God’s Nose, 1965</a:t>
            </a:r>
            <a:endParaRPr lang="nl-BE" sz="1400" b="0" i="1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6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3CA2414-6C0C-D2C1-1072-27AB3946A4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Introduction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93B0868-67B5-CD59-96EB-85D03CD344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E4B59FD-9481-8018-E1C2-BF135615C5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D49FD7D-4C11-5DB1-0115-0FBA2EE7DDDB}"/>
              </a:ext>
            </a:extLst>
          </p:cNvPr>
          <p:cNvSpPr txBox="1"/>
          <p:nvPr/>
        </p:nvSpPr>
        <p:spPr>
          <a:xfrm>
            <a:off x="606865" y="779916"/>
            <a:ext cx="1133412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4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Goal: how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is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God’s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he-IL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אף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translated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LXX?</a:t>
            </a:r>
          </a:p>
          <a:p>
            <a:pPr marL="800100" lvl="1" indent="-342900">
              <a:buFont typeface="+mj-lt"/>
              <a:buAutoNum type="arabicPeriod"/>
            </a:pPr>
            <a:endParaRPr lang="fr-FR" sz="24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Differences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MT – LXX (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Pentateuch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):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what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imagery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Focus on one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particular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element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</a:t>
            </a:r>
            <a:r>
              <a:rPr lang="el-G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μακρόθυμος</a:t>
            </a:r>
            <a:endParaRPr lang="fr-FR" sz="24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Anti-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anthropomorphism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present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?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What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does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language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LXX show?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How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does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it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relate to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Classical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Greek?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Influence on </a:t>
            </a:r>
            <a:r>
              <a:rPr lang="fr-FR" sz="24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later</a:t>
            </a:r>
            <a:r>
              <a:rPr lang="fr-FR" sz="24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Greek?</a:t>
            </a:r>
          </a:p>
          <a:p>
            <a:pPr marL="800100" lvl="1" indent="-342900">
              <a:buFont typeface="+mj-lt"/>
              <a:buAutoNum type="arabicPeriod"/>
            </a:pPr>
            <a:endParaRPr lang="fr-FR" sz="24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2039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744512" y="1507326"/>
            <a:ext cx="10702976" cy="1019324"/>
          </a:xfrm>
        </p:spPr>
        <p:txBody>
          <a:bodyPr/>
          <a:lstStyle/>
          <a:p>
            <a:r>
              <a:rPr lang="fr-BE" dirty="0" err="1"/>
              <a:t>Translating</a:t>
            </a:r>
            <a:r>
              <a:rPr lang="fr-BE" dirty="0"/>
              <a:t> </a:t>
            </a:r>
          </a:p>
          <a:p>
            <a:r>
              <a:rPr lang="fr-BE" dirty="0" err="1"/>
              <a:t>God’s</a:t>
            </a:r>
            <a:r>
              <a:rPr lang="fr-BE" dirty="0"/>
              <a:t>  « </a:t>
            </a:r>
            <a:r>
              <a:rPr lang="fr-BE" dirty="0" err="1"/>
              <a:t>nose</a:t>
            </a:r>
            <a:r>
              <a:rPr lang="fr-BE" dirty="0"/>
              <a:t> »:</a:t>
            </a:r>
          </a:p>
          <a:p>
            <a:endParaRPr lang="fr-BE" sz="3600" dirty="0"/>
          </a:p>
          <a:p>
            <a:r>
              <a:rPr lang="fr-BE" dirty="0" err="1"/>
              <a:t>Overconsistency</a:t>
            </a:r>
            <a:r>
              <a:rPr lang="fr-B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2162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3" y="348116"/>
            <a:ext cx="7403661" cy="431800"/>
          </a:xfrm>
        </p:spPr>
        <p:txBody>
          <a:bodyPr/>
          <a:lstStyle/>
          <a:p>
            <a:r>
              <a:rPr lang="fr-BE" dirty="0"/>
              <a:t>A. </a:t>
            </a:r>
            <a:r>
              <a:rPr lang="fr-FR" dirty="0" err="1"/>
              <a:t>Overconsistency</a:t>
            </a:r>
            <a:r>
              <a:rPr lang="fr-FR" dirty="0"/>
              <a:t>?</a:t>
            </a:r>
            <a:endParaRPr lang="el-GR" dirty="0"/>
          </a:p>
          <a:p>
            <a:endParaRPr lang="el-GR" dirty="0"/>
          </a:p>
          <a:p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71349" y="1535128"/>
            <a:ext cx="7403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 overview of the translation of the “nose” in LXX-Pentateuch</a:t>
            </a:r>
            <a:endParaRPr lang="nl-BE" sz="2000" i="1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0CE8D5-A929-1527-2346-552860DAC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721" y="2260258"/>
            <a:ext cx="7456469" cy="4600800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CC378696-D1EC-4600-882C-1B45EEC60D8F}"/>
              </a:ext>
            </a:extLst>
          </p:cNvPr>
          <p:cNvSpPr txBox="1"/>
          <p:nvPr/>
        </p:nvSpPr>
        <p:spPr>
          <a:xfrm>
            <a:off x="606863" y="2635624"/>
            <a:ext cx="42340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Anti-anthropomorphism?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 heat imagery?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Overconsistency?</a:t>
            </a:r>
          </a:p>
        </p:txBody>
      </p: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50EC5E82-BCAA-2B6C-854D-65F5D46927AB}"/>
              </a:ext>
            </a:extLst>
          </p:cNvPr>
          <p:cNvCxnSpPr>
            <a:cxnSpLocks/>
          </p:cNvCxnSpPr>
          <p:nvPr/>
        </p:nvCxnSpPr>
        <p:spPr>
          <a:xfrm flipH="1" flipV="1">
            <a:off x="3693459" y="2850776"/>
            <a:ext cx="3496235" cy="41237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79133F27-B6E8-F00D-60A6-3009472D606E}"/>
              </a:ext>
            </a:extLst>
          </p:cNvPr>
          <p:cNvCxnSpPr>
            <a:cxnSpLocks/>
          </p:cNvCxnSpPr>
          <p:nvPr/>
        </p:nvCxnSpPr>
        <p:spPr>
          <a:xfrm flipH="1">
            <a:off x="3218330" y="4401672"/>
            <a:ext cx="2070846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F5ED9B50-4E51-3BCD-F005-6CB7F9A77DB3}"/>
              </a:ext>
            </a:extLst>
          </p:cNvPr>
          <p:cNvCxnSpPr>
            <a:cxnSpLocks/>
          </p:cNvCxnSpPr>
          <p:nvPr/>
        </p:nvCxnSpPr>
        <p:spPr>
          <a:xfrm flipH="1">
            <a:off x="3021106" y="4589929"/>
            <a:ext cx="1515035" cy="10578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inkeraccolade 19">
            <a:extLst>
              <a:ext uri="{FF2B5EF4-FFF2-40B4-BE49-F238E27FC236}">
                <a16:creationId xmlns:a16="http://schemas.microsoft.com/office/drawing/2014/main" id="{823D36DC-E749-8F71-2F72-A212640AB5B8}"/>
              </a:ext>
            </a:extLst>
          </p:cNvPr>
          <p:cNvSpPr/>
          <p:nvPr/>
        </p:nvSpPr>
        <p:spPr>
          <a:xfrm>
            <a:off x="4536141" y="2260258"/>
            <a:ext cx="499580" cy="4597742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322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A25E182C-1AFF-7621-5B22-4FC8E1CF7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965" y="1219068"/>
            <a:ext cx="5031960" cy="56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59A8470-A5FD-0425-AB31-4AD6DC767C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A. </a:t>
            </a:r>
            <a:r>
              <a:rPr lang="fr-BE" dirty="0" err="1"/>
              <a:t>Overconsistency</a:t>
            </a:r>
            <a:r>
              <a:rPr lang="fr-BE" dirty="0"/>
              <a:t> and </a:t>
            </a:r>
            <a:r>
              <a:rPr lang="fr-FR" dirty="0" err="1">
                <a:ea typeface="SBL BibLit" panose="02000000000000000000" pitchFamily="2" charset="-79"/>
              </a:rPr>
              <a:t>heat</a:t>
            </a:r>
            <a:r>
              <a:rPr lang="el-GR" dirty="0"/>
              <a:t> 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6EEFE2-8B22-687A-F08B-9036ED412B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293C8A-1F1E-9F2C-8963-1A78A15209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72C3BCC-FF94-689D-0A45-58C3757EEDB1}"/>
              </a:ext>
            </a:extLst>
          </p:cNvPr>
          <p:cNvSpPr txBox="1"/>
          <p:nvPr/>
        </p:nvSpPr>
        <p:spPr>
          <a:xfrm>
            <a:off x="0" y="2108324"/>
            <a:ext cx="720256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Use of </a:t>
            </a:r>
            <a:r>
              <a:rPr lang="he-IL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אף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singular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 in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metaphor</a:t>
            </a:r>
            <a:endParaRPr lang="fr-FR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burning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nose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he-IL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(חרה + אף)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(«dragon» </a:t>
            </a:r>
            <a:r>
              <a:rPr lang="fr-FR" sz="2200" dirty="0" err="1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Kim&amp;Trimm</a:t>
            </a: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 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anger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is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the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heat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fluid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in a container »</a:t>
            </a:r>
          </a:p>
          <a:p>
            <a:pPr marL="1257300" lvl="2" indent="-342900">
              <a:buFont typeface="Wingdings" pitchFamily="2" charset="2"/>
              <a:buChar char="ü"/>
            </a:pPr>
            <a:endParaRPr lang="fr-FR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Wingdings" pitchFamily="2" charset="2"/>
              <a:buChar char="ü"/>
            </a:pPr>
            <a:endParaRPr lang="fr-FR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BE" sz="2200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Consistent</a:t>
            </a:r>
            <a:r>
              <a:rPr lang="nl-BE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translation (human &amp; God) with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form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el-G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ὀργη</a:t>
            </a:r>
            <a:r>
              <a:rPr lang="el-G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́ 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or </a:t>
            </a:r>
            <a:r>
              <a:rPr lang="el-G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θυμός</a:t>
            </a:r>
            <a:r>
              <a:rPr lang="el-G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endParaRPr lang="fr-FR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fr-FR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=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eradication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of </a:t>
            </a:r>
            <a:r>
              <a:rPr lang="fr-FR" sz="2200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heat</a:t>
            </a:r>
            <a:r>
              <a:rPr lang="fr-FR" sz="22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-image? </a:t>
            </a: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(Hartman «</a:t>
            </a:r>
            <a:r>
              <a:rPr lang="fr-FR" sz="2200" dirty="0" err="1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appiattimento</a:t>
            </a: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sz="2200" dirty="0" err="1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semantico</a:t>
            </a: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»)</a:t>
            </a:r>
          </a:p>
          <a:p>
            <a:pPr lvl="1"/>
            <a:endParaRPr lang="fr-FR" sz="22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fr-FR" sz="22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nl-BE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fr-FR" sz="22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2246A18-5566-BA93-1EA8-DF3F9F1A1A7F}"/>
              </a:ext>
            </a:extLst>
          </p:cNvPr>
          <p:cNvSpPr txBox="1"/>
          <p:nvPr/>
        </p:nvSpPr>
        <p:spPr>
          <a:xfrm>
            <a:off x="8104679" y="6538262"/>
            <a:ext cx="4248151" cy="3074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b="0" i="1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MS Harley 3244</a:t>
            </a:r>
            <a:r>
              <a:rPr lang="nl-BE" sz="1400" dirty="0">
                <a:solidFill>
                  <a:srgbClr val="202122"/>
                </a:solidFill>
                <a:latin typeface="Arial" panose="020B0604020202020204" pitchFamily="34" charset="0"/>
              </a:rPr>
              <a:t> (ca. </a:t>
            </a:r>
            <a:r>
              <a:rPr lang="nl-BE" sz="14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1260 AD)</a:t>
            </a:r>
            <a:endParaRPr lang="nl-BE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35757</TotalTime>
  <Words>1935</Words>
  <Application>Microsoft Macintosh PowerPoint</Application>
  <PresentationFormat>Breedbeeld</PresentationFormat>
  <Paragraphs>255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18</vt:i4>
      </vt:variant>
      <vt:variant>
        <vt:lpstr>Diatitels</vt:lpstr>
      </vt:variant>
      <vt:variant>
        <vt:i4>23</vt:i4>
      </vt:variant>
    </vt:vector>
  </HeadingPairs>
  <TitlesOfParts>
    <vt:vector size="48" baseType="lpstr">
      <vt:lpstr>Arial</vt:lpstr>
      <vt:lpstr>Calibri</vt:lpstr>
      <vt:lpstr>Courier New</vt:lpstr>
      <vt:lpstr>Garamond</vt:lpstr>
      <vt:lpstr>SBL BibLit</vt:lpstr>
      <vt:lpstr>Times New Roman</vt:lpstr>
      <vt:lpstr>Wingdings</vt:lpstr>
      <vt:lpstr>3_Thème Office</vt:lpstr>
      <vt:lpstr>1_Thème Office</vt:lpstr>
      <vt:lpstr>1_Conception personnalisée</vt:lpstr>
      <vt:lpstr>2_Conception personnalisée</vt:lpstr>
      <vt:lpstr>4_Thème Office</vt:lpstr>
      <vt:lpstr>6_Thème Office</vt:lpstr>
      <vt:lpstr>7_Thème Office</vt:lpstr>
      <vt:lpstr>8_Thème Office</vt:lpstr>
      <vt:lpstr>9_Thème Office</vt:lpstr>
      <vt:lpstr>8_Conception personnalisée</vt:lpstr>
      <vt:lpstr>9_Conception personnalisée</vt:lpstr>
      <vt:lpstr>11_Conception personnalisée</vt:lpstr>
      <vt:lpstr>10_Conception personnalisée</vt:lpstr>
      <vt:lpstr>12_Conception personnalisée</vt:lpstr>
      <vt:lpstr>13_Conception personnalisée</vt:lpstr>
      <vt:lpstr>15_Conception personnalisée</vt:lpstr>
      <vt:lpstr>16_Conception personnalisée</vt:lpstr>
      <vt:lpstr>17_Conception personnalisée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Ippersiel</dc:creator>
  <cp:lastModifiedBy>Ellen De Doncker</cp:lastModifiedBy>
  <cp:revision>78</cp:revision>
  <dcterms:created xsi:type="dcterms:W3CDTF">2018-08-01T08:47:37Z</dcterms:created>
  <dcterms:modified xsi:type="dcterms:W3CDTF">2023-09-14T10:36:02Z</dcterms:modified>
</cp:coreProperties>
</file>