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17"/>
  </p:notesMasterIdLst>
  <p:sldIdLst>
    <p:sldId id="256" r:id="rId2"/>
    <p:sldId id="257" r:id="rId3"/>
    <p:sldId id="259" r:id="rId4"/>
    <p:sldId id="274" r:id="rId5"/>
    <p:sldId id="261" r:id="rId6"/>
    <p:sldId id="262" r:id="rId7"/>
    <p:sldId id="273" r:id="rId8"/>
    <p:sldId id="265" r:id="rId9"/>
    <p:sldId id="266" r:id="rId10"/>
    <p:sldId id="269" r:id="rId11"/>
    <p:sldId id="267" r:id="rId12"/>
    <p:sldId id="268" r:id="rId13"/>
    <p:sldId id="270" r:id="rId14"/>
    <p:sldId id="264" r:id="rId15"/>
    <p:sldId id="272" r:id="rId16"/>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Joachim Dupont" initials="JD" lastIdx="1" clrIdx="0">
    <p:extLst>
      <p:ext uri="{19B8F6BF-5375-455C-9EA6-DF929625EA0E}">
        <p15:presenceInfo xmlns:p15="http://schemas.microsoft.com/office/powerpoint/2012/main" userId="S-1-5-21-3833422039-1977871958-3486634389-140083"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A4765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73848" autoAdjust="0"/>
  </p:normalViewPr>
  <p:slideViewPr>
    <p:cSldViewPr snapToGrid="0">
      <p:cViewPr>
        <p:scale>
          <a:sx n="66" d="100"/>
          <a:sy n="66" d="100"/>
        </p:scale>
        <p:origin x="1330" y="-3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commentAuthors" Target="commentAuthors.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BE"/>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E12B312-E5B2-4170-9C43-0AA7A85D2B4C}" type="datetimeFigureOut">
              <a:rPr lang="fr-BE" smtClean="0"/>
              <a:t>07-06-23</a:t>
            </a:fld>
            <a:endParaRPr lang="fr-BE"/>
          </a:p>
        </p:txBody>
      </p:sp>
      <p:sp>
        <p:nvSpPr>
          <p:cNvPr id="4" name="Espace réservé de l'image des diapositive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r-BE"/>
          </a:p>
        </p:txBody>
      </p:sp>
      <p:sp>
        <p:nvSpPr>
          <p:cNvPr id="5" name="Espace réservé des not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BE"/>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BE"/>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84152E3-A570-4DDC-AB35-02D68B4ED105}" type="slidenum">
              <a:rPr lang="fr-BE" smtClean="0"/>
              <a:t>‹N°›</a:t>
            </a:fld>
            <a:endParaRPr lang="fr-BE"/>
          </a:p>
        </p:txBody>
      </p:sp>
    </p:spTree>
    <p:extLst>
      <p:ext uri="{BB962C8B-B14F-4D97-AF65-F5344CB8AC3E}">
        <p14:creationId xmlns:p14="http://schemas.microsoft.com/office/powerpoint/2010/main" val="226517128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BE" sz="1200" b="1" kern="1200" dirty="0">
                <a:solidFill>
                  <a:schemeClr val="tx1"/>
                </a:solidFill>
                <a:effectLst/>
                <a:latin typeface="+mn-lt"/>
                <a:ea typeface="+mn-ea"/>
                <a:cs typeface="+mn-cs"/>
              </a:rPr>
              <a:t>En Wallonie, l’aménagement du territoire est planifié depuis les années 70 à l’aide du plan de secteur dont les 23 plans ont été adoptés de 1977 à 1987. A la genèse des plans de secteurs, une attention était portée aux « beauté naturelles du pays ». Cet aspect met en avant une approche esthétique des paysages liée à une logique patrimoniale et conservatrice (et plus spécifiquement de certains milieux naturels porteurs d’identités) (</a:t>
            </a:r>
            <a:r>
              <a:rPr lang="fr-BE" sz="1200" b="1" kern="1200" dirty="0" err="1">
                <a:solidFill>
                  <a:schemeClr val="tx1"/>
                </a:solidFill>
                <a:effectLst/>
                <a:latin typeface="+mn-lt"/>
                <a:ea typeface="+mn-ea"/>
                <a:cs typeface="+mn-cs"/>
              </a:rPr>
              <a:t>Gosselain</a:t>
            </a:r>
            <a:r>
              <a:rPr lang="fr-BE" sz="1200" b="1" kern="1200" dirty="0">
                <a:solidFill>
                  <a:schemeClr val="tx1"/>
                </a:solidFill>
                <a:effectLst/>
                <a:latin typeface="+mn-lt"/>
                <a:ea typeface="+mn-ea"/>
                <a:cs typeface="+mn-cs"/>
              </a:rPr>
              <a:t>, 2012). L’objectif de ces plans n’était non pas de limiter l’urbanisation, mais bien de répondre aux besoins socio-économiques </a:t>
            </a:r>
            <a:r>
              <a:rPr lang="fr-BE" sz="1200" kern="1200" dirty="0">
                <a:solidFill>
                  <a:schemeClr val="tx1"/>
                </a:solidFill>
                <a:effectLst/>
                <a:latin typeface="+mn-lt"/>
                <a:ea typeface="+mn-ea"/>
                <a:cs typeface="+mn-cs"/>
              </a:rPr>
              <a:t>et d’atténuer les éventuelles incompatibilités et contentieux d’usages au sein du territoire. </a:t>
            </a:r>
            <a:r>
              <a:rPr lang="fr-BE" sz="1200" b="1" kern="1200" dirty="0">
                <a:solidFill>
                  <a:schemeClr val="tx1"/>
                </a:solidFill>
                <a:effectLst/>
                <a:latin typeface="+mn-lt"/>
                <a:ea typeface="+mn-ea"/>
                <a:cs typeface="+mn-cs"/>
              </a:rPr>
              <a:t>L'</a:t>
            </a:r>
            <a:r>
              <a:rPr lang="fr-BE" sz="1200" b="1" kern="1200" dirty="0" err="1">
                <a:solidFill>
                  <a:schemeClr val="tx1"/>
                </a:solidFill>
                <a:effectLst/>
                <a:latin typeface="+mn-lt"/>
                <a:ea typeface="+mn-ea"/>
                <a:cs typeface="+mn-cs"/>
              </a:rPr>
              <a:t>idéalg</a:t>
            </a:r>
            <a:r>
              <a:rPr lang="fr-BE" sz="1200" b="1" kern="1200" dirty="0">
                <a:solidFill>
                  <a:schemeClr val="tx1"/>
                </a:solidFill>
                <a:effectLst/>
                <a:latin typeface="+mn-lt"/>
                <a:ea typeface="+mn-ea"/>
                <a:cs typeface="+mn-cs"/>
              </a:rPr>
              <a:t> fonctionnaliste des années trente, l'équité territoriale et les perspectives de croissance démographique et économique demeurent, à cette époque, fortes. L'affectation du sol est donc balisée mais planifie des superficies trop importantes ou parfois mal localisées face aux exigences écologiques, économiques qui vont progressivement se faire jour.</a:t>
            </a:r>
          </a:p>
          <a:p>
            <a:r>
              <a:rPr lang="fr-BE" sz="1200" kern="1200" dirty="0">
                <a:solidFill>
                  <a:schemeClr val="tx1"/>
                </a:solidFill>
                <a:effectLst/>
                <a:latin typeface="+mn-lt"/>
                <a:ea typeface="+mn-ea"/>
                <a:cs typeface="+mn-cs"/>
              </a:rPr>
              <a:t>Ainsi, en 1984, le Code wallon de l'aménagement du territoire, de l'urbanisme (CWATU) régissant les règles d’usages en Région wallonne, </a:t>
            </a:r>
            <a:r>
              <a:rPr lang="fr-BE" sz="1200" b="1" kern="1200" dirty="0">
                <a:solidFill>
                  <a:schemeClr val="tx1"/>
                </a:solidFill>
                <a:effectLst/>
                <a:latin typeface="+mn-lt"/>
                <a:ea typeface="+mn-ea"/>
                <a:cs typeface="+mn-cs"/>
              </a:rPr>
              <a:t>établit un aménagement du territoire qui assure « </a:t>
            </a:r>
            <a:r>
              <a:rPr lang="fr-BE" sz="1200" b="1" i="1" kern="1200" dirty="0">
                <a:solidFill>
                  <a:schemeClr val="tx1"/>
                </a:solidFill>
                <a:effectLst/>
                <a:latin typeface="+mn-lt"/>
                <a:ea typeface="+mn-ea"/>
                <a:cs typeface="+mn-cs"/>
              </a:rPr>
              <a:t>la gestion parcimonieuse du sol </a:t>
            </a:r>
            <a:r>
              <a:rPr lang="fr-BE" sz="1200" i="1" kern="1200" dirty="0">
                <a:solidFill>
                  <a:schemeClr val="tx1"/>
                </a:solidFill>
                <a:effectLst/>
                <a:latin typeface="+mn-lt"/>
                <a:ea typeface="+mn-ea"/>
                <a:cs typeface="+mn-cs"/>
              </a:rPr>
              <a:t>ainsi que la conservation et le développement du patrimoine culturel et naturel de la Région wallonne </a:t>
            </a:r>
            <a:r>
              <a:rPr lang="fr-BE" sz="1200" kern="1200" dirty="0">
                <a:solidFill>
                  <a:schemeClr val="tx1"/>
                </a:solidFill>
                <a:effectLst/>
                <a:latin typeface="+mn-lt"/>
                <a:ea typeface="+mn-ea"/>
                <a:cs typeface="+mn-cs"/>
              </a:rPr>
              <a:t>»</a:t>
            </a:r>
            <a:r>
              <a:rPr lang="fr-BE" sz="1200" i="1" kern="1200" dirty="0">
                <a:solidFill>
                  <a:schemeClr val="tx1"/>
                </a:solidFill>
                <a:effectLst/>
                <a:latin typeface="+mn-lt"/>
                <a:ea typeface="+mn-ea"/>
                <a:cs typeface="+mn-cs"/>
              </a:rPr>
              <a:t>. </a:t>
            </a:r>
            <a:endParaRPr lang="fr-BE" sz="1200" kern="1200" dirty="0">
              <a:solidFill>
                <a:schemeClr val="tx1"/>
              </a:solidFill>
              <a:effectLst/>
              <a:latin typeface="+mn-lt"/>
              <a:ea typeface="+mn-ea"/>
              <a:cs typeface="+mn-cs"/>
            </a:endParaRPr>
          </a:p>
          <a:p>
            <a:endParaRPr lang="fr-FR"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fr-BE" sz="1200" kern="1200" dirty="0">
                <a:solidFill>
                  <a:schemeClr val="tx1"/>
                </a:solidFill>
                <a:effectLst/>
                <a:latin typeface="+mn-lt"/>
                <a:ea typeface="+mn-ea"/>
                <a:cs typeface="+mn-cs"/>
              </a:rPr>
              <a:t>Entré en vigueur le 1</a:t>
            </a:r>
            <a:r>
              <a:rPr lang="fr-BE" sz="1200" kern="1200" baseline="30000" dirty="0">
                <a:solidFill>
                  <a:schemeClr val="tx1"/>
                </a:solidFill>
                <a:effectLst/>
                <a:latin typeface="+mn-lt"/>
                <a:ea typeface="+mn-ea"/>
                <a:cs typeface="+mn-cs"/>
              </a:rPr>
              <a:t>er</a:t>
            </a:r>
            <a:r>
              <a:rPr lang="fr-BE" sz="1200" kern="1200" dirty="0">
                <a:solidFill>
                  <a:schemeClr val="tx1"/>
                </a:solidFill>
                <a:effectLst/>
                <a:latin typeface="+mn-lt"/>
                <a:ea typeface="+mn-ea"/>
                <a:cs typeface="+mn-cs"/>
              </a:rPr>
              <a:t> juin 2017, le Code du développement territorial (</a:t>
            </a:r>
            <a:r>
              <a:rPr lang="fr-BE" sz="1200" kern="1200" dirty="0" err="1">
                <a:solidFill>
                  <a:schemeClr val="tx1"/>
                </a:solidFill>
                <a:effectLst/>
                <a:latin typeface="+mn-lt"/>
                <a:ea typeface="+mn-ea"/>
                <a:cs typeface="+mn-cs"/>
              </a:rPr>
              <a:t>CoDT</a:t>
            </a:r>
            <a:r>
              <a:rPr lang="fr-BE" sz="1200" kern="1200" dirty="0">
                <a:solidFill>
                  <a:schemeClr val="tx1"/>
                </a:solidFill>
                <a:effectLst/>
                <a:latin typeface="+mn-lt"/>
                <a:ea typeface="+mn-ea"/>
                <a:cs typeface="+mn-cs"/>
              </a:rPr>
              <a:t>) fixe </a:t>
            </a:r>
            <a:r>
              <a:rPr lang="fr-BE" sz="1200" b="1" kern="1200" dirty="0">
                <a:solidFill>
                  <a:schemeClr val="tx1"/>
                </a:solidFill>
                <a:effectLst/>
                <a:latin typeface="+mn-lt"/>
                <a:ea typeface="+mn-ea"/>
                <a:cs typeface="+mn-cs"/>
              </a:rPr>
              <a:t>quatre buts inhérents au développement territorial dont celui de la « </a:t>
            </a:r>
            <a:r>
              <a:rPr lang="fr-BE" sz="1200" b="1" i="1" kern="1200" dirty="0">
                <a:solidFill>
                  <a:schemeClr val="tx1"/>
                </a:solidFill>
                <a:effectLst/>
                <a:latin typeface="+mn-lt"/>
                <a:ea typeface="+mn-ea"/>
                <a:cs typeface="+mn-cs"/>
              </a:rPr>
              <a:t>lutte contre l’étalement urbain et l’utilisation rationnelle des territoires et des ressources </a:t>
            </a:r>
            <a:r>
              <a:rPr lang="fr-BE" sz="1200" b="1" kern="1200" dirty="0">
                <a:solidFill>
                  <a:schemeClr val="tx1"/>
                </a:solidFill>
                <a:effectLst/>
                <a:latin typeface="+mn-lt"/>
                <a:ea typeface="+mn-ea"/>
                <a:cs typeface="+mn-cs"/>
              </a:rPr>
              <a:t>».</a:t>
            </a:r>
          </a:p>
          <a:p>
            <a:endParaRPr lang="fr-BE" sz="1200" kern="1200" dirty="0">
              <a:solidFill>
                <a:schemeClr val="tx1"/>
              </a:solidFill>
              <a:effectLst/>
              <a:latin typeface="+mn-lt"/>
              <a:ea typeface="+mn-ea"/>
              <a:cs typeface="+mn-cs"/>
            </a:endParaRPr>
          </a:p>
          <a:p>
            <a:r>
              <a:rPr lang="fr-BE" sz="1200" b="1" kern="1200" dirty="0">
                <a:solidFill>
                  <a:schemeClr val="tx1"/>
                </a:solidFill>
                <a:effectLst/>
                <a:latin typeface="+mn-lt"/>
                <a:ea typeface="+mn-ea"/>
                <a:cs typeface="+mn-cs"/>
              </a:rPr>
              <a:t>Depuis sa genèse, la politique de l'aménagement préconise une organisation du territoire fondée sur une occupation et un usage optimal du sol. D’abord considéré sous un filtre paysager, esthétique le sol fait l’objet d’une prise en considération et d’une protection plus large au fur et à mesure de l’évolution des documents juridiques (et de la société). Néanmoins, l’usage plus optimal du sol est difficilement praticable concrètement notamment du fait de la quantité et de la localisation de terrains urbanisables au plan de secteur. Ce dernier est souvent critiqué pour sa rigidité et son inefficacité pour agir face à l'étalement, l'artificialisation et l'imperméabilisation des sols, autant d’enjeux de plus en plus manifestes.</a:t>
            </a:r>
            <a:endParaRPr lang="fr-BE" b="1" dirty="0"/>
          </a:p>
        </p:txBody>
      </p:sp>
      <p:sp>
        <p:nvSpPr>
          <p:cNvPr id="4" name="Espace réservé du numéro de diapositive 3"/>
          <p:cNvSpPr>
            <a:spLocks noGrp="1"/>
          </p:cNvSpPr>
          <p:nvPr>
            <p:ph type="sldNum" sz="quarter" idx="5"/>
          </p:nvPr>
        </p:nvSpPr>
        <p:spPr/>
        <p:txBody>
          <a:bodyPr/>
          <a:lstStyle/>
          <a:p>
            <a:fld id="{484152E3-A570-4DDC-AB35-02D68B4ED105}" type="slidenum">
              <a:rPr lang="fr-BE" smtClean="0"/>
              <a:t>3</a:t>
            </a:fld>
            <a:endParaRPr lang="fr-BE"/>
          </a:p>
        </p:txBody>
      </p:sp>
    </p:spTree>
    <p:extLst>
      <p:ext uri="{BB962C8B-B14F-4D97-AF65-F5344CB8AC3E}">
        <p14:creationId xmlns:p14="http://schemas.microsoft.com/office/powerpoint/2010/main" val="224632759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BE" sz="1200" kern="1200" dirty="0">
                <a:solidFill>
                  <a:schemeClr val="tx1"/>
                </a:solidFill>
                <a:effectLst/>
                <a:latin typeface="+mn-lt"/>
                <a:ea typeface="+mn-ea"/>
                <a:cs typeface="+mn-cs"/>
              </a:rPr>
              <a:t>En Belgique, les compétences en </a:t>
            </a:r>
            <a:r>
              <a:rPr lang="fr-BE" sz="1200" b="1" kern="1200" dirty="0">
                <a:solidFill>
                  <a:schemeClr val="tx1"/>
                </a:solidFill>
                <a:effectLst/>
                <a:latin typeface="+mn-lt"/>
                <a:ea typeface="+mn-ea"/>
                <a:cs typeface="+mn-cs"/>
              </a:rPr>
              <a:t>matière d’aménagement du territoire sont partagées entre la Région et les communes</a:t>
            </a:r>
            <a:r>
              <a:rPr lang="fr-BE" sz="1200" kern="1200" dirty="0">
                <a:solidFill>
                  <a:schemeClr val="tx1"/>
                </a:solidFill>
                <a:effectLst/>
                <a:latin typeface="+mn-lt"/>
                <a:ea typeface="+mn-ea"/>
                <a:cs typeface="+mn-cs"/>
              </a:rPr>
              <a:t>. Un élément central est le bon équilibre à trouver au sein de ce principe de subsidiarité.</a:t>
            </a:r>
          </a:p>
          <a:p>
            <a:r>
              <a:rPr lang="fr-BE" sz="1200" kern="1200" dirty="0">
                <a:solidFill>
                  <a:schemeClr val="tx1"/>
                </a:solidFill>
                <a:effectLst/>
                <a:latin typeface="+mn-lt"/>
                <a:ea typeface="+mn-ea"/>
                <a:cs typeface="+mn-cs"/>
              </a:rPr>
              <a:t>Le Schéma de développement territorial de 2023 prévoit que les communes puissent, dans un délai de cinq ans</a:t>
            </a:r>
            <a:r>
              <a:rPr lang="fr-BE" sz="1200" b="1" kern="1200" dirty="0">
                <a:solidFill>
                  <a:schemeClr val="tx1"/>
                </a:solidFill>
                <a:effectLst/>
                <a:latin typeface="+mn-lt"/>
                <a:ea typeface="+mn-ea"/>
                <a:cs typeface="+mn-cs"/>
              </a:rPr>
              <a:t>, redessiner voire même créer de nouvelles centralités et se doter de ces propres </a:t>
            </a:r>
            <a:r>
              <a:rPr lang="fr-BE" sz="1200" b="1" i="1" kern="1200" dirty="0">
                <a:solidFill>
                  <a:schemeClr val="tx1"/>
                </a:solidFill>
                <a:effectLst/>
                <a:latin typeface="+mn-lt"/>
                <a:ea typeface="+mn-ea"/>
                <a:cs typeface="+mn-cs"/>
              </a:rPr>
              <a:t>mesures guidant l’urbanisation</a:t>
            </a:r>
            <a:r>
              <a:rPr lang="fr-BE" sz="1200" b="1" kern="1200" dirty="0">
                <a:solidFill>
                  <a:schemeClr val="tx1"/>
                </a:solidFill>
                <a:effectLst/>
                <a:latin typeface="+mn-lt"/>
                <a:ea typeface="+mn-ea"/>
                <a:cs typeface="+mn-cs"/>
              </a:rPr>
              <a:t>. </a:t>
            </a:r>
            <a:r>
              <a:rPr lang="fr-BE" sz="1200" kern="1200" dirty="0">
                <a:solidFill>
                  <a:schemeClr val="tx1"/>
                </a:solidFill>
                <a:effectLst/>
                <a:latin typeface="+mn-lt"/>
                <a:ea typeface="+mn-ea"/>
                <a:cs typeface="+mn-cs"/>
              </a:rPr>
              <a:t>Pour ce faire, une </a:t>
            </a:r>
            <a:r>
              <a:rPr lang="fr-BE" sz="1200" b="1" kern="1200" dirty="0">
                <a:solidFill>
                  <a:schemeClr val="tx1"/>
                </a:solidFill>
                <a:effectLst/>
                <a:latin typeface="+mn-lt"/>
                <a:ea typeface="+mn-ea"/>
                <a:cs typeface="+mn-cs"/>
              </a:rPr>
              <a:t>série de balises sont inscrites dans la stratégie afin de définir la marche à suivre pour les communes.</a:t>
            </a:r>
            <a:r>
              <a:rPr lang="fr-BE" sz="1200" kern="1200" dirty="0">
                <a:solidFill>
                  <a:schemeClr val="tx1"/>
                </a:solidFill>
                <a:effectLst/>
                <a:latin typeface="+mn-lt"/>
                <a:ea typeface="+mn-ea"/>
                <a:cs typeface="+mn-cs"/>
              </a:rPr>
              <a:t> Car les centralités cartographiées dans le Schéma </a:t>
            </a:r>
            <a:r>
              <a:rPr lang="fr-BE" sz="1200" b="1" kern="1200" dirty="0">
                <a:solidFill>
                  <a:schemeClr val="tx1"/>
                </a:solidFill>
                <a:effectLst/>
                <a:latin typeface="+mn-lt"/>
                <a:ea typeface="+mn-ea"/>
                <a:cs typeface="+mn-cs"/>
              </a:rPr>
              <a:t>résultent de la combinaison de critères d’accessibilité en transports, de concentration en logements et de la présence de services de bases (écoles, postes, etc.)</a:t>
            </a:r>
            <a:r>
              <a:rPr lang="fr-BE" sz="1200" kern="1200" dirty="0">
                <a:solidFill>
                  <a:schemeClr val="tx1"/>
                </a:solidFill>
                <a:effectLst/>
                <a:latin typeface="+mn-lt"/>
                <a:ea typeface="+mn-ea"/>
                <a:cs typeface="+mn-cs"/>
              </a:rPr>
              <a:t>. L’exécutif régional estimant que les communes, par leurs connaissances de terrain et selon leurs volontés de développement, </a:t>
            </a:r>
            <a:r>
              <a:rPr lang="fr-BE" sz="1200" b="1" kern="1200" dirty="0">
                <a:solidFill>
                  <a:schemeClr val="tx1"/>
                </a:solidFill>
                <a:effectLst/>
                <a:latin typeface="+mn-lt"/>
                <a:ea typeface="+mn-ea"/>
                <a:cs typeface="+mn-cs"/>
              </a:rPr>
              <a:t>sont les plus à même de définir leurs éléments de structure</a:t>
            </a:r>
            <a:r>
              <a:rPr lang="fr-BE" sz="1200" kern="1200" dirty="0">
                <a:solidFill>
                  <a:schemeClr val="tx1"/>
                </a:solidFill>
                <a:effectLst/>
                <a:latin typeface="+mn-lt"/>
                <a:ea typeface="+mn-ea"/>
                <a:cs typeface="+mn-cs"/>
              </a:rPr>
              <a:t>. En outre, </a:t>
            </a:r>
            <a:r>
              <a:rPr lang="fr-BE" sz="1200" b="1" kern="1200" dirty="0">
                <a:solidFill>
                  <a:schemeClr val="tx1"/>
                </a:solidFill>
                <a:effectLst/>
                <a:latin typeface="+mn-lt"/>
                <a:ea typeface="+mn-ea"/>
                <a:cs typeface="+mn-cs"/>
              </a:rPr>
              <a:t>les communes peuvent modifier les </a:t>
            </a:r>
            <a:r>
              <a:rPr lang="fr-BE" sz="1200" b="1" i="1" kern="1200" dirty="0">
                <a:solidFill>
                  <a:schemeClr val="tx1"/>
                </a:solidFill>
                <a:effectLst/>
                <a:latin typeface="+mn-lt"/>
                <a:ea typeface="+mn-ea"/>
                <a:cs typeface="+mn-cs"/>
              </a:rPr>
              <a:t>mesures guidant l’urbanisation </a:t>
            </a:r>
            <a:r>
              <a:rPr lang="fr-BE" sz="1200" b="1" kern="1200" dirty="0">
                <a:solidFill>
                  <a:schemeClr val="tx1"/>
                </a:solidFill>
                <a:effectLst/>
                <a:latin typeface="+mn-lt"/>
                <a:ea typeface="+mn-ea"/>
                <a:cs typeface="+mn-cs"/>
              </a:rPr>
              <a:t>tant qu’elles sont à même de prouver qu’elles ne compromettent pas les vingt objectifs régionaux de développement territorial </a:t>
            </a:r>
            <a:r>
              <a:rPr lang="fr-BE" sz="1200" kern="1200" dirty="0">
                <a:solidFill>
                  <a:schemeClr val="tx1"/>
                </a:solidFill>
                <a:effectLst/>
                <a:latin typeface="+mn-lt"/>
                <a:ea typeface="+mn-ea"/>
                <a:cs typeface="+mn-cs"/>
              </a:rPr>
              <a:t>et d’aménagement inscrits dans la stratégie territoriale.</a:t>
            </a:r>
          </a:p>
          <a:p>
            <a:r>
              <a:rPr lang="fr-BE" sz="1200" kern="1200" dirty="0">
                <a:solidFill>
                  <a:schemeClr val="tx1"/>
                </a:solidFill>
                <a:effectLst/>
                <a:latin typeface="+mn-lt"/>
                <a:ea typeface="+mn-ea"/>
                <a:cs typeface="+mn-cs"/>
              </a:rPr>
              <a:t>Par ailleurs, si dans les cinq ans suivant l’entrée en vigueur du Schéma de développement territorial, les </a:t>
            </a:r>
            <a:r>
              <a:rPr lang="fr-BE" sz="1200" b="1" kern="1200" dirty="0">
                <a:solidFill>
                  <a:schemeClr val="tx1"/>
                </a:solidFill>
                <a:effectLst/>
                <a:latin typeface="+mn-lt"/>
                <a:ea typeface="+mn-ea"/>
                <a:cs typeface="+mn-cs"/>
              </a:rPr>
              <a:t>communes n’ont pas réalisé cet exercice, ce sont bien les centralités et les mesures guidant l’urbanisation présentes dans le Schéma de développement territorial qui s’appliqueront</a:t>
            </a:r>
            <a:r>
              <a:rPr lang="fr-BE" sz="1200" kern="1200" dirty="0">
                <a:solidFill>
                  <a:schemeClr val="tx1"/>
                </a:solidFill>
                <a:effectLst/>
                <a:latin typeface="+mn-lt"/>
                <a:ea typeface="+mn-ea"/>
                <a:cs typeface="+mn-cs"/>
              </a:rPr>
              <a:t>. La logique de subsidiarité est donc, celle d'une </a:t>
            </a:r>
            <a:r>
              <a:rPr lang="fr-BE" sz="1200" b="1" kern="1200" dirty="0">
                <a:solidFill>
                  <a:schemeClr val="tx1"/>
                </a:solidFill>
                <a:effectLst/>
                <a:latin typeface="+mn-lt"/>
                <a:ea typeface="+mn-ea"/>
                <a:cs typeface="+mn-cs"/>
              </a:rPr>
              <a:t>complémentarité des orientations entre des définitions large et de long terme au niveau supérieur qui sont enrichies et précisées par les niveaux inférieurs</a:t>
            </a:r>
            <a:r>
              <a:rPr lang="fr-BE" sz="1200" kern="1200" dirty="0">
                <a:solidFill>
                  <a:schemeClr val="tx1"/>
                </a:solidFill>
                <a:effectLst/>
                <a:latin typeface="+mn-lt"/>
                <a:ea typeface="+mn-ea"/>
                <a:cs typeface="+mn-cs"/>
              </a:rPr>
              <a:t>. Elle nécessite un rôle spécifique et une implication de tous, complexifiant ainsi le processus mais le sécurisant dans le même temps.</a:t>
            </a:r>
          </a:p>
          <a:p>
            <a:endParaRPr lang="fr-BE" dirty="0"/>
          </a:p>
        </p:txBody>
      </p:sp>
      <p:sp>
        <p:nvSpPr>
          <p:cNvPr id="4" name="Espace réservé du numéro de diapositive 3"/>
          <p:cNvSpPr>
            <a:spLocks noGrp="1"/>
          </p:cNvSpPr>
          <p:nvPr>
            <p:ph type="sldNum" sz="quarter" idx="5"/>
          </p:nvPr>
        </p:nvSpPr>
        <p:spPr/>
        <p:txBody>
          <a:bodyPr/>
          <a:lstStyle/>
          <a:p>
            <a:fld id="{484152E3-A570-4DDC-AB35-02D68B4ED105}" type="slidenum">
              <a:rPr lang="fr-BE" smtClean="0"/>
              <a:t>12</a:t>
            </a:fld>
            <a:endParaRPr lang="fr-BE"/>
          </a:p>
        </p:txBody>
      </p:sp>
    </p:spTree>
    <p:extLst>
      <p:ext uri="{BB962C8B-B14F-4D97-AF65-F5344CB8AC3E}">
        <p14:creationId xmlns:p14="http://schemas.microsoft.com/office/powerpoint/2010/main" val="161057425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sz="1200" kern="1200" dirty="0">
                <a:solidFill>
                  <a:schemeClr val="tx1"/>
                </a:solidFill>
                <a:effectLst/>
                <a:latin typeface="+mn-lt"/>
                <a:ea typeface="+mn-ea"/>
                <a:cs typeface="+mn-cs"/>
              </a:rPr>
              <a:t>Il est à ce jour compliqué de prédire le futur de cette stratégie qui, pour l’instant, n’a que fait l’objet d’un accord en première lecture par le Gouvernement wallon. </a:t>
            </a:r>
            <a:endParaRPr lang="fr-BE" sz="1200" kern="1200" dirty="0">
              <a:solidFill>
                <a:schemeClr val="tx1"/>
              </a:solidFill>
              <a:effectLst/>
              <a:latin typeface="+mn-lt"/>
              <a:ea typeface="+mn-ea"/>
              <a:cs typeface="+mn-cs"/>
            </a:endParaRPr>
          </a:p>
          <a:p>
            <a:r>
              <a:rPr lang="fr-FR" sz="1200" kern="1200" dirty="0">
                <a:solidFill>
                  <a:schemeClr val="tx1"/>
                </a:solidFill>
                <a:effectLst/>
                <a:latin typeface="+mn-lt"/>
                <a:ea typeface="+mn-ea"/>
                <a:cs typeface="+mn-cs"/>
              </a:rPr>
              <a:t>Néanmoins, la nécessité de </a:t>
            </a:r>
            <a:r>
              <a:rPr lang="fr-FR" sz="1200" b="1" kern="1200" dirty="0">
                <a:solidFill>
                  <a:schemeClr val="tx1"/>
                </a:solidFill>
                <a:effectLst/>
                <a:latin typeface="+mn-lt"/>
                <a:ea typeface="+mn-ea"/>
                <a:cs typeface="+mn-cs"/>
              </a:rPr>
              <a:t>réaliser des transitions notamment territoriales au sein de la société est de plus en plus </a:t>
            </a:r>
            <a:r>
              <a:rPr lang="fr-FR" sz="1200" b="0" kern="1200" dirty="0">
                <a:solidFill>
                  <a:schemeClr val="tx1"/>
                </a:solidFill>
                <a:effectLst/>
                <a:latin typeface="+mn-lt"/>
                <a:ea typeface="+mn-ea"/>
                <a:cs typeface="+mn-cs"/>
              </a:rPr>
              <a:t>pressante afin de rencontrer les objectifs de l’accord de Paris, du Green Deal Européen et plus largement de trouver des modes d’habiter la planète soutenable.</a:t>
            </a:r>
            <a:r>
              <a:rPr lang="fr-FR" sz="1200" kern="1200" dirty="0">
                <a:solidFill>
                  <a:schemeClr val="tx1"/>
                </a:solidFill>
                <a:effectLst/>
                <a:latin typeface="+mn-lt"/>
                <a:ea typeface="+mn-ea"/>
                <a:cs typeface="+mn-cs"/>
              </a:rPr>
              <a:t> Dans d’autres </a:t>
            </a:r>
            <a:r>
              <a:rPr lang="fr-FR" sz="1200" b="1" kern="1200" dirty="0">
                <a:solidFill>
                  <a:schemeClr val="tx1"/>
                </a:solidFill>
                <a:effectLst/>
                <a:latin typeface="+mn-lt"/>
                <a:ea typeface="+mn-ea"/>
                <a:cs typeface="+mn-cs"/>
              </a:rPr>
              <a:t>matières, on observe des mesures pouvant être qualifiées comme « coercitives » telles que la</a:t>
            </a:r>
            <a:r>
              <a:rPr lang="fr-BE" sz="1200" b="1" kern="1200" dirty="0">
                <a:solidFill>
                  <a:schemeClr val="tx1"/>
                </a:solidFill>
                <a:effectLst/>
                <a:latin typeface="+mn-lt"/>
                <a:ea typeface="+mn-ea"/>
                <a:cs typeface="+mn-cs"/>
              </a:rPr>
              <a:t> fin de l'installation d'appareils pour le chauffage au mazout et au charbon dans les bâtiments neufs à partir du 1</a:t>
            </a:r>
            <a:r>
              <a:rPr lang="fr-BE" sz="1200" b="1" kern="1200" baseline="30000" dirty="0">
                <a:solidFill>
                  <a:schemeClr val="tx1"/>
                </a:solidFill>
                <a:effectLst/>
                <a:latin typeface="+mn-lt"/>
                <a:ea typeface="+mn-ea"/>
                <a:cs typeface="+mn-cs"/>
              </a:rPr>
              <a:t>er</a:t>
            </a:r>
            <a:r>
              <a:rPr lang="fr-BE" sz="1200" b="1" kern="1200" dirty="0">
                <a:solidFill>
                  <a:schemeClr val="tx1"/>
                </a:solidFill>
                <a:effectLst/>
                <a:latin typeface="+mn-lt"/>
                <a:ea typeface="+mn-ea"/>
                <a:cs typeface="+mn-cs"/>
              </a:rPr>
              <a:t> mars 2025 </a:t>
            </a:r>
            <a:r>
              <a:rPr lang="fr-FR" sz="1200" b="1" kern="1200" dirty="0">
                <a:solidFill>
                  <a:schemeClr val="tx1"/>
                </a:solidFill>
                <a:effectLst/>
                <a:latin typeface="+mn-lt"/>
                <a:ea typeface="+mn-ea"/>
                <a:cs typeface="+mn-cs"/>
              </a:rPr>
              <a:t> </a:t>
            </a:r>
            <a:r>
              <a:rPr lang="fr-FR" sz="1200" kern="1200" dirty="0">
                <a:solidFill>
                  <a:schemeClr val="tx1"/>
                </a:solidFill>
                <a:effectLst/>
                <a:latin typeface="+mn-lt"/>
                <a:ea typeface="+mn-ea"/>
                <a:cs typeface="+mn-cs"/>
              </a:rPr>
              <a:t>(Gouvernement Wallon, 2023, p. 59)</a:t>
            </a:r>
            <a:r>
              <a:rPr lang="fr-BE" sz="1200" kern="1200" dirty="0">
                <a:solidFill>
                  <a:schemeClr val="tx1"/>
                </a:solidFill>
                <a:effectLst/>
                <a:latin typeface="+mn-lt"/>
                <a:ea typeface="+mn-ea"/>
                <a:cs typeface="+mn-cs"/>
              </a:rPr>
              <a:t>. Ainsi, le Schéma de développement du territoire et ses règles plus opérationnelles présentées dans cet article pourraient jouir d’une meilleure acceptabilité du fait d’actions fortes prises dans d’autres secteurs. Également, la pression exercée par les citoyens et la société civile pour agir en faveur de la transition climatique et environnementale, notamment suite aux inondations de juillet 2021, pourrait jouer en faveur d’une meilleure acceptabilité du Schéma. </a:t>
            </a:r>
          </a:p>
          <a:p>
            <a:r>
              <a:rPr lang="fr-FR" sz="1200" kern="1200" dirty="0">
                <a:solidFill>
                  <a:schemeClr val="tx1"/>
                </a:solidFill>
                <a:effectLst/>
                <a:latin typeface="+mn-lt"/>
                <a:ea typeface="+mn-ea"/>
                <a:cs typeface="+mn-cs"/>
              </a:rPr>
              <a:t>Les différentes tentatives telles que les noyaux d’habitat ou encore le projet de schéma de développement territorial de 2014 et 2019 ont permis aux différents acteurs wallons de l’aménagement du territoire (administrations, partis politiques, universités, associations, ...) </a:t>
            </a:r>
            <a:r>
              <a:rPr lang="fr-FR" sz="1200" b="1" kern="1200" dirty="0">
                <a:solidFill>
                  <a:schemeClr val="tx1"/>
                </a:solidFill>
                <a:effectLst/>
                <a:latin typeface="+mn-lt"/>
                <a:ea typeface="+mn-ea"/>
                <a:cs typeface="+mn-cs"/>
              </a:rPr>
              <a:t>de débattre sur ces processus et de trouver des consensus afin de tenter de contrer ces processus</a:t>
            </a:r>
            <a:r>
              <a:rPr lang="fr-FR" sz="1200" kern="1200" dirty="0">
                <a:solidFill>
                  <a:schemeClr val="tx1"/>
                </a:solidFill>
                <a:effectLst/>
                <a:latin typeface="+mn-lt"/>
                <a:ea typeface="+mn-ea"/>
                <a:cs typeface="+mn-cs"/>
              </a:rPr>
              <a:t>. Ces échanges ont pu permettre à un accord équilibré de voir le jour du fait de la prise en compte des accords passés. Comme si ces débats, ces accords conclus et défaits étaient </a:t>
            </a:r>
            <a:r>
              <a:rPr lang="fr-FR" sz="1200" b="1" kern="1200" dirty="0">
                <a:solidFill>
                  <a:schemeClr val="tx1"/>
                </a:solidFill>
                <a:effectLst/>
                <a:latin typeface="+mn-lt"/>
                <a:ea typeface="+mn-ea"/>
                <a:cs typeface="+mn-cs"/>
              </a:rPr>
              <a:t>toutes des pièces d’un même puzzle permettant de faire advenir un accord, un consensus au sein de la pluralité d’acteurs wallons </a:t>
            </a:r>
            <a:r>
              <a:rPr lang="fr-FR" sz="1200" kern="1200" dirty="0">
                <a:solidFill>
                  <a:schemeClr val="tx1"/>
                </a:solidFill>
                <a:effectLst/>
                <a:latin typeface="+mn-lt"/>
                <a:ea typeface="+mn-ea"/>
                <a:cs typeface="+mn-cs"/>
              </a:rPr>
              <a:t>(politiques, institutionnels, de la société civile, …). </a:t>
            </a:r>
            <a:r>
              <a:rPr lang="fr-FR" sz="1200" b="1" kern="1200" dirty="0">
                <a:solidFill>
                  <a:schemeClr val="tx1"/>
                </a:solidFill>
                <a:effectLst/>
                <a:latin typeface="+mn-lt"/>
                <a:ea typeface="+mn-ea"/>
                <a:cs typeface="+mn-cs"/>
              </a:rPr>
              <a:t>Ce temps long du processus de rédaction d’un Schéma peut permettre de consolider le </a:t>
            </a:r>
            <a:r>
              <a:rPr lang="fr-FR" sz="1200" b="0" kern="1200" dirty="0">
                <a:solidFill>
                  <a:schemeClr val="tx1"/>
                </a:solidFill>
                <a:effectLst/>
                <a:latin typeface="+mn-lt"/>
                <a:ea typeface="+mn-ea"/>
                <a:cs typeface="+mn-cs"/>
              </a:rPr>
              <a:t>processus et permettre une adoption finale par le Gouvernement Wallon avant la fin de sa législature. </a:t>
            </a:r>
            <a:endParaRPr lang="fr-BE" sz="1200" b="0" kern="1200" dirty="0">
              <a:solidFill>
                <a:schemeClr val="tx1"/>
              </a:solidFill>
              <a:effectLst/>
              <a:latin typeface="+mn-lt"/>
              <a:ea typeface="+mn-ea"/>
              <a:cs typeface="+mn-cs"/>
            </a:endParaRPr>
          </a:p>
          <a:p>
            <a:r>
              <a:rPr lang="fr-FR" sz="1200" b="0" kern="1200" dirty="0">
                <a:solidFill>
                  <a:schemeClr val="tx1"/>
                </a:solidFill>
                <a:effectLst/>
                <a:latin typeface="+mn-lt"/>
                <a:ea typeface="+mn-ea"/>
                <a:cs typeface="+mn-cs"/>
              </a:rPr>
              <a:t>Enfin, un dernier élément jouant en la faveur du Schéma </a:t>
            </a:r>
            <a:r>
              <a:rPr lang="fr-FR" sz="1200" b="1" kern="1200" dirty="0">
                <a:solidFill>
                  <a:schemeClr val="tx1"/>
                </a:solidFill>
                <a:effectLst/>
                <a:latin typeface="+mn-lt"/>
                <a:ea typeface="+mn-ea"/>
                <a:cs typeface="+mn-cs"/>
              </a:rPr>
              <a:t>est la nécessité pour la Wallonie de se doter d’une vision autre que celles établie en 1999 dans le Schéma de Développement de l’Espace Régional. Ne pas arriver à réformer son outil situé au sommet de la hiérarchie des schémas à titres indicatifs entacherait la crédibilité de la Région qui pourrait être vue comme incapable politiquement de formuler une stratégie face aux enjeux territoriaux et sociétaux</a:t>
            </a:r>
            <a:r>
              <a:rPr lang="fr-FR" sz="1200" kern="1200" dirty="0">
                <a:solidFill>
                  <a:schemeClr val="tx1"/>
                </a:solidFill>
                <a:effectLst/>
                <a:latin typeface="+mn-lt"/>
                <a:ea typeface="+mn-ea"/>
                <a:cs typeface="+mn-cs"/>
              </a:rPr>
              <a:t>. </a:t>
            </a:r>
            <a:endParaRPr lang="fr-BE" sz="1200" kern="1200" dirty="0">
              <a:solidFill>
                <a:schemeClr val="tx1"/>
              </a:solidFill>
              <a:effectLst/>
              <a:latin typeface="+mn-lt"/>
              <a:ea typeface="+mn-ea"/>
              <a:cs typeface="+mn-cs"/>
            </a:endParaRPr>
          </a:p>
          <a:p>
            <a:endParaRPr lang="fr-BE" dirty="0"/>
          </a:p>
        </p:txBody>
      </p:sp>
      <p:sp>
        <p:nvSpPr>
          <p:cNvPr id="4" name="Espace réservé du numéro de diapositive 3"/>
          <p:cNvSpPr>
            <a:spLocks noGrp="1"/>
          </p:cNvSpPr>
          <p:nvPr>
            <p:ph type="sldNum" sz="quarter" idx="5"/>
          </p:nvPr>
        </p:nvSpPr>
        <p:spPr/>
        <p:txBody>
          <a:bodyPr/>
          <a:lstStyle/>
          <a:p>
            <a:fld id="{484152E3-A570-4DDC-AB35-02D68B4ED105}" type="slidenum">
              <a:rPr lang="fr-BE" smtClean="0"/>
              <a:t>13</a:t>
            </a:fld>
            <a:endParaRPr lang="fr-BE"/>
          </a:p>
        </p:txBody>
      </p:sp>
    </p:spTree>
    <p:extLst>
      <p:ext uri="{BB962C8B-B14F-4D97-AF65-F5344CB8AC3E}">
        <p14:creationId xmlns:p14="http://schemas.microsoft.com/office/powerpoint/2010/main" val="291253956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BE" sz="1200" kern="1200" dirty="0">
                <a:solidFill>
                  <a:schemeClr val="tx1"/>
                </a:solidFill>
                <a:effectLst/>
                <a:latin typeface="+mn-lt"/>
                <a:ea typeface="+mn-ea"/>
                <a:cs typeface="+mn-cs"/>
              </a:rPr>
              <a:t>Depuis sa genèse, la politique de l'aménagement préconise une organisation du territoire fondée sur une occupation et un usage optimal du sol. La préservation des terres est d’abord considérée sous un filtre paysager et esthétique, </a:t>
            </a:r>
            <a:r>
              <a:rPr lang="fr-BE" sz="1200" b="1" kern="1200" dirty="0">
                <a:solidFill>
                  <a:schemeClr val="tx1"/>
                </a:solidFill>
                <a:effectLst/>
                <a:latin typeface="+mn-lt"/>
                <a:ea typeface="+mn-ea"/>
                <a:cs typeface="+mn-cs"/>
              </a:rPr>
              <a:t>le sol fait l’objet d’une prise en considération et d’une protection plus large au fur et à mesure de l’évolution des documents juridiques (et de la société). L’usage plus optimal du sol est difficilement praticable concrètement notamment du fait de la quantité et de la localisation de terrains urbanisables au plan de secteur. </a:t>
            </a:r>
          </a:p>
          <a:p>
            <a:endParaRPr lang="fr-FR" sz="1200" kern="1200" dirty="0">
              <a:solidFill>
                <a:schemeClr val="tx1"/>
              </a:solidFill>
              <a:effectLst/>
              <a:latin typeface="+mn-lt"/>
              <a:ea typeface="+mn-ea"/>
              <a:cs typeface="+mn-cs"/>
            </a:endParaRPr>
          </a:p>
          <a:p>
            <a:r>
              <a:rPr lang="fr-FR" sz="1200" kern="1200" dirty="0">
                <a:solidFill>
                  <a:schemeClr val="tx1"/>
                </a:solidFill>
                <a:effectLst/>
                <a:latin typeface="+mn-lt"/>
                <a:ea typeface="+mn-ea"/>
                <a:cs typeface="+mn-cs"/>
              </a:rPr>
              <a:t>Le Schéma de développement territorial est l’outil principal que l’exécutif a choisi d’utiliser pour lutter contre l’artificialisation et l’étalement urbain. Au sein du Schéma du développement du territoire, c’est notamment, par des éléments de structure du territoire où concentrer les activités que le Gouvernement entend lutter contre ces processus. L’article a présenté comment ces éléments ont évolués. </a:t>
            </a:r>
            <a:endParaRPr lang="fr-BE" sz="1200" kern="1200" dirty="0">
              <a:solidFill>
                <a:schemeClr val="tx1"/>
              </a:solidFill>
              <a:effectLst/>
              <a:latin typeface="+mn-lt"/>
              <a:ea typeface="+mn-ea"/>
              <a:cs typeface="+mn-cs"/>
            </a:endParaRPr>
          </a:p>
          <a:p>
            <a:endParaRPr lang="fr-FR" sz="1200" kern="1200" dirty="0">
              <a:solidFill>
                <a:schemeClr val="tx1"/>
              </a:solidFill>
              <a:effectLst/>
              <a:latin typeface="+mn-lt"/>
              <a:ea typeface="+mn-ea"/>
              <a:cs typeface="+mn-cs"/>
            </a:endParaRPr>
          </a:p>
          <a:p>
            <a:r>
              <a:rPr lang="fr-FR" sz="1200" b="1" kern="1200" dirty="0">
                <a:solidFill>
                  <a:schemeClr val="tx1"/>
                </a:solidFill>
                <a:effectLst/>
                <a:latin typeface="+mn-lt"/>
                <a:ea typeface="+mn-ea"/>
                <a:cs typeface="+mn-cs"/>
              </a:rPr>
              <a:t>. La définition de l’artificialisation, dans un souci d’opérationnalité, diffère quelques peu de la définition européenne en mettant plus en avant l’urbanisation d’un terrain en vertu d’un permis urbanisme</a:t>
            </a:r>
            <a:r>
              <a:rPr lang="fr-FR" sz="1200" kern="1200" dirty="0">
                <a:solidFill>
                  <a:schemeClr val="tx1"/>
                </a:solidFill>
                <a:effectLst/>
                <a:latin typeface="+mn-lt"/>
                <a:ea typeface="+mn-ea"/>
                <a:cs typeface="+mn-cs"/>
              </a:rPr>
              <a:t>. </a:t>
            </a:r>
          </a:p>
          <a:p>
            <a:endParaRPr lang="fr-FR" sz="1200" kern="1200" dirty="0">
              <a:solidFill>
                <a:schemeClr val="tx1"/>
              </a:solidFill>
              <a:effectLst/>
              <a:latin typeface="+mn-lt"/>
              <a:ea typeface="+mn-ea"/>
              <a:cs typeface="+mn-cs"/>
            </a:endParaRPr>
          </a:p>
          <a:p>
            <a:r>
              <a:rPr lang="fr-FR" sz="1200" kern="1200" dirty="0">
                <a:solidFill>
                  <a:schemeClr val="tx1"/>
                </a:solidFill>
                <a:effectLst/>
                <a:latin typeface="+mn-lt"/>
                <a:ea typeface="+mn-ea"/>
                <a:cs typeface="+mn-cs"/>
              </a:rPr>
              <a:t>Pour satisfaire le principe de </a:t>
            </a:r>
            <a:r>
              <a:rPr lang="fr-FR" sz="1200" b="1" kern="1200" dirty="0">
                <a:solidFill>
                  <a:schemeClr val="tx1"/>
                </a:solidFill>
                <a:effectLst/>
                <a:latin typeface="+mn-lt"/>
                <a:ea typeface="+mn-ea"/>
                <a:cs typeface="+mn-cs"/>
              </a:rPr>
              <a:t>subsidiarité, les communes peuvent dans les 5 ans redessiner leur centralité en respectant une série de balises et proposer leur mesure guidant l’urbanisation. </a:t>
            </a:r>
            <a:r>
              <a:rPr lang="fr-FR" sz="1200" kern="1200" dirty="0">
                <a:solidFill>
                  <a:schemeClr val="tx1"/>
                </a:solidFill>
                <a:effectLst/>
                <a:latin typeface="+mn-lt"/>
                <a:ea typeface="+mn-ea"/>
                <a:cs typeface="+mn-cs"/>
              </a:rPr>
              <a:t>Enfin, l’article est revenu sur les perspectives de ce Schéma et sur les chances que soit adopté définitivement avant la fin de la législature</a:t>
            </a:r>
            <a:r>
              <a:rPr lang="fr-FR" sz="1200" b="1" kern="1200" dirty="0">
                <a:solidFill>
                  <a:schemeClr val="tx1"/>
                </a:solidFill>
                <a:effectLst/>
                <a:latin typeface="+mn-lt"/>
                <a:ea typeface="+mn-ea"/>
                <a:cs typeface="+mn-cs"/>
              </a:rPr>
              <a:t>.</a:t>
            </a:r>
          </a:p>
          <a:p>
            <a:endParaRPr lang="fr-FR" sz="1200" b="1" kern="1200" dirty="0">
              <a:solidFill>
                <a:schemeClr val="tx1"/>
              </a:solidFill>
              <a:effectLst/>
              <a:latin typeface="+mn-lt"/>
              <a:ea typeface="+mn-ea"/>
              <a:cs typeface="+mn-cs"/>
            </a:endParaRPr>
          </a:p>
          <a:p>
            <a:r>
              <a:rPr lang="fr-FR" sz="1200" b="1" kern="1200" dirty="0">
                <a:solidFill>
                  <a:schemeClr val="tx1"/>
                </a:solidFill>
                <a:effectLst/>
                <a:latin typeface="+mn-lt"/>
                <a:ea typeface="+mn-ea"/>
                <a:cs typeface="+mn-cs"/>
              </a:rPr>
              <a:t>La nécessité de transition, la stratégie actuelle datant de 2019, la maturité politique sont autant d’éléments offrant de bonnes perspectives pour que la Wallonie se dote d’une réelle stratégie territoriale pour son territoire</a:t>
            </a:r>
            <a:endParaRPr lang="fr-BE" b="1" dirty="0"/>
          </a:p>
        </p:txBody>
      </p:sp>
      <p:sp>
        <p:nvSpPr>
          <p:cNvPr id="4" name="Espace réservé du numéro de diapositive 3"/>
          <p:cNvSpPr>
            <a:spLocks noGrp="1"/>
          </p:cNvSpPr>
          <p:nvPr>
            <p:ph type="sldNum" sz="quarter" idx="5"/>
          </p:nvPr>
        </p:nvSpPr>
        <p:spPr/>
        <p:txBody>
          <a:bodyPr/>
          <a:lstStyle/>
          <a:p>
            <a:fld id="{484152E3-A570-4DDC-AB35-02D68B4ED105}" type="slidenum">
              <a:rPr lang="fr-BE" smtClean="0"/>
              <a:t>14</a:t>
            </a:fld>
            <a:endParaRPr lang="fr-BE"/>
          </a:p>
        </p:txBody>
      </p:sp>
    </p:spTree>
    <p:extLst>
      <p:ext uri="{BB962C8B-B14F-4D97-AF65-F5344CB8AC3E}">
        <p14:creationId xmlns:p14="http://schemas.microsoft.com/office/powerpoint/2010/main" val="68367418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BE" sz="1200" kern="1200" dirty="0">
                <a:solidFill>
                  <a:schemeClr val="tx1"/>
                </a:solidFill>
                <a:effectLst/>
                <a:latin typeface="+mn-lt"/>
                <a:ea typeface="+mn-ea"/>
                <a:cs typeface="+mn-cs"/>
              </a:rPr>
              <a:t>Elle établit l’objectif de parvenir </a:t>
            </a:r>
            <a:r>
              <a:rPr lang="fr-BE" sz="1200" b="1" kern="1200" dirty="0">
                <a:solidFill>
                  <a:schemeClr val="tx1"/>
                </a:solidFill>
                <a:effectLst/>
                <a:latin typeface="+mn-lt"/>
                <a:ea typeface="+mn-ea"/>
                <a:cs typeface="+mn-cs"/>
              </a:rPr>
              <a:t>à zéro artificialisation nette (ZAN) des sols d’ici à 2050. Également, la stratégie invite les États membres à ce qu’ils définissent, d’ici à 2023, des objectifs nationaux pour réduire l’artificialisation des terres </a:t>
            </a:r>
            <a:r>
              <a:rPr lang="fr-FR" sz="1200" b="1" kern="1200" dirty="0">
                <a:solidFill>
                  <a:schemeClr val="tx1"/>
                </a:solidFill>
                <a:effectLst/>
                <a:latin typeface="+mn-lt"/>
                <a:ea typeface="+mn-ea"/>
                <a:cs typeface="+mn-cs"/>
              </a:rPr>
              <a:t>(Commission </a:t>
            </a:r>
            <a:r>
              <a:rPr lang="fr-FR" sz="1200" b="1" kern="1200" dirty="0" err="1">
                <a:solidFill>
                  <a:schemeClr val="tx1"/>
                </a:solidFill>
                <a:effectLst/>
                <a:latin typeface="+mn-lt"/>
                <a:ea typeface="+mn-ea"/>
                <a:cs typeface="+mn-cs"/>
              </a:rPr>
              <a:t>européeenne</a:t>
            </a:r>
            <a:r>
              <a:rPr lang="fr-FR" sz="1200" b="1" kern="1200" dirty="0">
                <a:solidFill>
                  <a:schemeClr val="tx1"/>
                </a:solidFill>
                <a:effectLst/>
                <a:latin typeface="+mn-lt"/>
                <a:ea typeface="+mn-ea"/>
                <a:cs typeface="+mn-cs"/>
              </a:rPr>
              <a:t>, 2021, p. 11)</a:t>
            </a:r>
            <a:r>
              <a:rPr lang="fr-BE" sz="1200" b="1" kern="1200" dirty="0">
                <a:solidFill>
                  <a:schemeClr val="tx1"/>
                </a:solidFill>
                <a:effectLst/>
                <a:latin typeface="+mn-lt"/>
                <a:ea typeface="+mn-ea"/>
                <a:cs typeface="+mn-cs"/>
              </a:rPr>
              <a:t>. Ce contexte invite les entités compétentes à s’emparer de ces questions et à prendre des dispositions afin de les transposer le plus justement dans le contexte socio-politique propre à leurs régions</a:t>
            </a:r>
            <a:r>
              <a:rPr lang="fr-BE" sz="1200" kern="1200" dirty="0">
                <a:solidFill>
                  <a:schemeClr val="tx1"/>
                </a:solidFill>
                <a:effectLst/>
                <a:latin typeface="+mn-lt"/>
                <a:ea typeface="+mn-ea"/>
                <a:cs typeface="+mn-cs"/>
              </a:rPr>
              <a:t>.</a:t>
            </a:r>
          </a:p>
          <a:p>
            <a:pPr marL="0" marR="0" lvl="0" indent="0" algn="l" defTabSz="914400" rtl="0" eaLnBrk="1" fontAlgn="auto" latinLnBrk="0" hangingPunct="1">
              <a:lnSpc>
                <a:spcPct val="100000"/>
              </a:lnSpc>
              <a:spcBef>
                <a:spcPts val="0"/>
              </a:spcBef>
              <a:spcAft>
                <a:spcPts val="0"/>
              </a:spcAft>
              <a:buClrTx/>
              <a:buSzTx/>
              <a:buFontTx/>
              <a:buNone/>
              <a:tabLst/>
              <a:defRPr/>
            </a:pPr>
            <a:endParaRPr lang="fr-BE"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fr-BE" sz="1200" kern="1200" dirty="0">
                <a:solidFill>
                  <a:schemeClr val="tx1"/>
                </a:solidFill>
                <a:effectLst/>
                <a:latin typeface="+mn-lt"/>
                <a:ea typeface="+mn-ea"/>
                <a:cs typeface="+mn-cs"/>
              </a:rPr>
              <a:t>À une échelle plus large, la Belgique est engagée dans </a:t>
            </a:r>
            <a:r>
              <a:rPr lang="fr-BE" sz="1200" b="1" kern="1200" dirty="0">
                <a:solidFill>
                  <a:schemeClr val="tx1"/>
                </a:solidFill>
                <a:effectLst/>
                <a:latin typeface="+mn-lt"/>
                <a:ea typeface="+mn-ea"/>
                <a:cs typeface="+mn-cs"/>
              </a:rPr>
              <a:t>l’accord de Paris visant un objectif d’augmentation de maximum 1,5 degré Celsius par rapport à la période préindustrielle. Le Green Deal Européen vise, quant à lui, une neutralité carbone nette à l’horizon 2050 de la part des États membres de l’UE</a:t>
            </a:r>
            <a:r>
              <a:rPr lang="fr-BE" sz="1200" kern="1200" dirty="0">
                <a:solidFill>
                  <a:schemeClr val="tx1"/>
                </a:solidFill>
                <a:effectLst/>
                <a:latin typeface="+mn-lt"/>
                <a:ea typeface="+mn-ea"/>
                <a:cs typeface="+mn-cs"/>
              </a:rPr>
              <a:t>. Respecter ces engagements ambitieux et trouver, </a:t>
            </a:r>
            <a:r>
              <a:rPr lang="fr-BE" sz="1200" b="1" kern="1200" dirty="0">
                <a:solidFill>
                  <a:schemeClr val="tx1"/>
                </a:solidFill>
                <a:effectLst/>
                <a:latin typeface="+mn-lt"/>
                <a:ea typeface="+mn-ea"/>
                <a:cs typeface="+mn-cs"/>
              </a:rPr>
              <a:t>en tant que société, des modes de vies soutenables </a:t>
            </a:r>
            <a:r>
              <a:rPr lang="fr-BE" sz="1200" kern="1200" dirty="0">
                <a:solidFill>
                  <a:schemeClr val="tx1"/>
                </a:solidFill>
                <a:effectLst/>
                <a:latin typeface="+mn-lt"/>
                <a:ea typeface="+mn-ea"/>
                <a:cs typeface="+mn-cs"/>
              </a:rPr>
              <a:t>sont autant de défis auxquels les États sont tenus de faire face. </a:t>
            </a:r>
          </a:p>
          <a:p>
            <a:pPr marL="0" marR="0" lvl="0" indent="0" algn="l" defTabSz="914400" rtl="0" eaLnBrk="1" fontAlgn="auto" latinLnBrk="0" hangingPunct="1">
              <a:lnSpc>
                <a:spcPct val="100000"/>
              </a:lnSpc>
              <a:spcBef>
                <a:spcPts val="0"/>
              </a:spcBef>
              <a:spcAft>
                <a:spcPts val="0"/>
              </a:spcAft>
              <a:buClrTx/>
              <a:buSzTx/>
              <a:buFontTx/>
              <a:buNone/>
              <a:tabLst/>
              <a:defRPr/>
            </a:pPr>
            <a:endParaRPr lang="fr-FR"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fr-FR" sz="1200" kern="1200" dirty="0">
                <a:solidFill>
                  <a:schemeClr val="tx1"/>
                </a:solidFill>
                <a:effectLst/>
                <a:latin typeface="+mn-lt"/>
                <a:ea typeface="+mn-ea"/>
                <a:cs typeface="+mn-cs"/>
              </a:rPr>
              <a:t>Ces impulsions portées au niveau européen</a:t>
            </a:r>
            <a:r>
              <a:rPr lang="fr-FR" sz="1200" b="1" kern="1200" dirty="0">
                <a:solidFill>
                  <a:schemeClr val="tx1"/>
                </a:solidFill>
                <a:effectLst/>
                <a:latin typeface="+mn-lt"/>
                <a:ea typeface="+mn-ea"/>
                <a:cs typeface="+mn-cs"/>
              </a:rPr>
              <a:t>, les conséquences de plus en délétères de ces processus (îlots de chaleurs, surcoûts en équipements, destruction des terres, impacts sur la biodiversité, …) et les effets du dérèglement climatique (inondations, sécheresses, …) incitent la Wallonie à dépasser la prise en considération et à s’inscrire dans une logique opérationnelle pour contrer ces processus.  </a:t>
            </a:r>
            <a:endParaRPr lang="fr-BE" sz="1200" b="1"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fr-BE" sz="1200" kern="1200" dirty="0">
              <a:solidFill>
                <a:schemeClr val="tx1"/>
              </a:solidFill>
              <a:effectLst/>
              <a:latin typeface="+mn-lt"/>
              <a:ea typeface="+mn-ea"/>
              <a:cs typeface="+mn-cs"/>
            </a:endParaRPr>
          </a:p>
          <a:p>
            <a:endParaRPr lang="fr-BE" dirty="0"/>
          </a:p>
        </p:txBody>
      </p:sp>
      <p:sp>
        <p:nvSpPr>
          <p:cNvPr id="4" name="Espace réservé du numéro de diapositive 3"/>
          <p:cNvSpPr>
            <a:spLocks noGrp="1"/>
          </p:cNvSpPr>
          <p:nvPr>
            <p:ph type="sldNum" sz="quarter" idx="5"/>
          </p:nvPr>
        </p:nvSpPr>
        <p:spPr/>
        <p:txBody>
          <a:bodyPr/>
          <a:lstStyle/>
          <a:p>
            <a:fld id="{484152E3-A570-4DDC-AB35-02D68B4ED105}" type="slidenum">
              <a:rPr lang="fr-BE" smtClean="0"/>
              <a:t>4</a:t>
            </a:fld>
            <a:endParaRPr lang="fr-BE"/>
          </a:p>
        </p:txBody>
      </p:sp>
    </p:spTree>
    <p:extLst>
      <p:ext uri="{BB962C8B-B14F-4D97-AF65-F5344CB8AC3E}">
        <p14:creationId xmlns:p14="http://schemas.microsoft.com/office/powerpoint/2010/main" val="428177655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BE" sz="1200" kern="1200" dirty="0">
                <a:solidFill>
                  <a:schemeClr val="tx1"/>
                </a:solidFill>
                <a:effectLst/>
                <a:latin typeface="+mn-lt"/>
                <a:ea typeface="+mn-ea"/>
                <a:cs typeface="+mn-cs"/>
              </a:rPr>
              <a:t>« </a:t>
            </a:r>
            <a:r>
              <a:rPr lang="fr-BE" sz="1200" i="1" kern="1200" dirty="0">
                <a:solidFill>
                  <a:schemeClr val="tx1"/>
                </a:solidFill>
                <a:effectLst/>
                <a:latin typeface="+mn-lt"/>
                <a:ea typeface="+mn-ea"/>
                <a:cs typeface="+mn-cs"/>
              </a:rPr>
              <a:t>Cependant, la transformation d’une zone urbanisable en zone non-urbanisable implique, en principe, u</a:t>
            </a:r>
            <a:r>
              <a:rPr lang="fr-BE" sz="1200" b="1" i="1" kern="1200" dirty="0">
                <a:solidFill>
                  <a:schemeClr val="tx1"/>
                </a:solidFill>
                <a:effectLst/>
                <a:latin typeface="+mn-lt"/>
                <a:ea typeface="+mn-ea"/>
                <a:cs typeface="+mn-cs"/>
              </a:rPr>
              <a:t>ne obligation d’indemnisation du propriétaire des parcelles qui subissent ce changement d’affectation (</a:t>
            </a:r>
            <a:r>
              <a:rPr lang="fr-BE" sz="1200" b="1" i="1" kern="1200" dirty="0" err="1">
                <a:solidFill>
                  <a:schemeClr val="tx1"/>
                </a:solidFill>
                <a:effectLst/>
                <a:latin typeface="+mn-lt"/>
                <a:ea typeface="+mn-ea"/>
                <a:cs typeface="+mn-cs"/>
              </a:rPr>
              <a:t>CoDT</a:t>
            </a:r>
            <a:r>
              <a:rPr lang="fr-BE" sz="1200" b="1" i="1" kern="1200" dirty="0">
                <a:solidFill>
                  <a:schemeClr val="tx1"/>
                </a:solidFill>
                <a:effectLst/>
                <a:latin typeface="+mn-lt"/>
                <a:ea typeface="+mn-ea"/>
                <a:cs typeface="+mn-cs"/>
              </a:rPr>
              <a:t>, art. D.IV.38), et s’il fallait opérer une révision globale du plan de secteur en vue d’atteindre l’objectif wallon et européen d’arrêt de l’artificialisation nette à l’horizon 2050, celle-ci serait très coûteuse pour la Wallonie </a:t>
            </a:r>
            <a:r>
              <a:rPr lang="fr-FR" sz="1200" b="1" i="0" kern="1200" dirty="0">
                <a:solidFill>
                  <a:schemeClr val="tx1"/>
                </a:solidFill>
                <a:effectLst/>
                <a:latin typeface="+mn-lt"/>
                <a:ea typeface="+mn-ea"/>
                <a:cs typeface="+mn-cs"/>
              </a:rPr>
              <a:t> </a:t>
            </a:r>
            <a:r>
              <a:rPr lang="fr-FR" sz="1200" i="0" kern="1200" dirty="0">
                <a:solidFill>
                  <a:schemeClr val="tx1"/>
                </a:solidFill>
                <a:effectLst/>
                <a:latin typeface="+mn-lt"/>
                <a:ea typeface="+mn-ea"/>
                <a:cs typeface="+mn-cs"/>
              </a:rPr>
              <a:t>(</a:t>
            </a:r>
            <a:r>
              <a:rPr lang="fr-FR" sz="1200" i="0" kern="1200" dirty="0" err="1">
                <a:solidFill>
                  <a:schemeClr val="tx1"/>
                </a:solidFill>
                <a:effectLst/>
                <a:latin typeface="+mn-lt"/>
                <a:ea typeface="+mn-ea"/>
                <a:cs typeface="+mn-cs"/>
              </a:rPr>
              <a:t>Coszach</a:t>
            </a:r>
            <a:r>
              <a:rPr lang="fr-FR" sz="1200" i="0" kern="1200" dirty="0">
                <a:solidFill>
                  <a:schemeClr val="tx1"/>
                </a:solidFill>
                <a:effectLst/>
                <a:latin typeface="+mn-lt"/>
                <a:ea typeface="+mn-ea"/>
                <a:cs typeface="+mn-cs"/>
              </a:rPr>
              <a:t>, 2019)</a:t>
            </a:r>
            <a:r>
              <a:rPr lang="fr-BE" sz="1200" kern="1200" dirty="0">
                <a:solidFill>
                  <a:schemeClr val="tx1"/>
                </a:solidFill>
                <a:effectLst/>
                <a:latin typeface="+mn-lt"/>
                <a:ea typeface="+mn-ea"/>
                <a:cs typeface="+mn-cs"/>
              </a:rPr>
              <a:t>» </a:t>
            </a:r>
            <a:r>
              <a:rPr lang="fr-FR" sz="1200" kern="1200" dirty="0">
                <a:solidFill>
                  <a:schemeClr val="tx1"/>
                </a:solidFill>
                <a:effectLst/>
                <a:latin typeface="+mn-lt"/>
                <a:ea typeface="+mn-ea"/>
                <a:cs typeface="+mn-cs"/>
              </a:rPr>
              <a:t>(</a:t>
            </a:r>
            <a:r>
              <a:rPr lang="fr-FR" sz="1200" kern="1200" dirty="0" err="1">
                <a:solidFill>
                  <a:schemeClr val="tx1"/>
                </a:solidFill>
                <a:effectLst/>
                <a:latin typeface="+mn-lt"/>
                <a:ea typeface="+mn-ea"/>
                <a:cs typeface="+mn-cs"/>
              </a:rPr>
              <a:t>Defer</a:t>
            </a:r>
            <a:r>
              <a:rPr lang="fr-FR" sz="1200" kern="1200" dirty="0">
                <a:solidFill>
                  <a:schemeClr val="tx1"/>
                </a:solidFill>
                <a:effectLst/>
                <a:latin typeface="+mn-lt"/>
                <a:ea typeface="+mn-ea"/>
                <a:cs typeface="+mn-cs"/>
              </a:rPr>
              <a:t> V, 2020)</a:t>
            </a:r>
            <a:r>
              <a:rPr lang="fr-BE" sz="1200" kern="1200" dirty="0">
                <a:solidFill>
                  <a:schemeClr val="tx1"/>
                </a:solidFill>
                <a:effectLst/>
                <a:latin typeface="+mn-lt"/>
                <a:ea typeface="+mn-ea"/>
                <a:cs typeface="+mn-cs"/>
              </a:rPr>
              <a:t>.</a:t>
            </a:r>
          </a:p>
          <a:p>
            <a:pPr marL="0" marR="0" lvl="0" indent="0" algn="l" defTabSz="914400" rtl="0" eaLnBrk="1" fontAlgn="auto" latinLnBrk="0" hangingPunct="1">
              <a:lnSpc>
                <a:spcPct val="100000"/>
              </a:lnSpc>
              <a:spcBef>
                <a:spcPts val="0"/>
              </a:spcBef>
              <a:spcAft>
                <a:spcPts val="0"/>
              </a:spcAft>
              <a:buClrTx/>
              <a:buSzTx/>
              <a:buFontTx/>
              <a:buNone/>
              <a:tabLst/>
              <a:defRPr/>
            </a:pPr>
            <a:endParaRPr lang="fr-FR"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fr-FR" sz="1200" kern="1200" dirty="0">
                <a:solidFill>
                  <a:schemeClr val="tx1"/>
                </a:solidFill>
                <a:effectLst/>
                <a:latin typeface="+mn-lt"/>
                <a:ea typeface="+mn-ea"/>
                <a:cs typeface="+mn-cs"/>
              </a:rPr>
              <a:t>Le choix politique s’est, dès lors, tourné vers le </a:t>
            </a:r>
            <a:r>
              <a:rPr lang="fr-FR" sz="1200" b="1" kern="1200" dirty="0">
                <a:solidFill>
                  <a:schemeClr val="tx1"/>
                </a:solidFill>
                <a:effectLst/>
                <a:latin typeface="+mn-lt"/>
                <a:ea typeface="+mn-ea"/>
                <a:cs typeface="+mn-cs"/>
              </a:rPr>
              <a:t>Schéma de développement du territoire comme réponse opérationnelle qui définit une stratégie régionale pour agir sur ces processus</a:t>
            </a:r>
            <a:r>
              <a:rPr lang="fr-FR" sz="1200" kern="1200" dirty="0">
                <a:solidFill>
                  <a:schemeClr val="tx1"/>
                </a:solidFill>
                <a:effectLst/>
                <a:latin typeface="+mn-lt"/>
                <a:ea typeface="+mn-ea"/>
                <a:cs typeface="+mn-cs"/>
              </a:rPr>
              <a:t>. En son sein</a:t>
            </a:r>
            <a:r>
              <a:rPr lang="fr-FR" sz="1200" b="1" kern="1200" dirty="0">
                <a:solidFill>
                  <a:schemeClr val="tx1"/>
                </a:solidFill>
                <a:effectLst/>
                <a:latin typeface="+mn-lt"/>
                <a:ea typeface="+mn-ea"/>
                <a:cs typeface="+mn-cs"/>
              </a:rPr>
              <a:t>, des éléments de structure du territoire sont identifiés avec une volonté d’y concentrer les activités. La conviction majeure est que c’est, notamment, par une structuration du territoire qu’une organisation plus optimale du sol pourra advenir. </a:t>
            </a:r>
            <a:endParaRPr lang="fr-BE" sz="1200" b="1"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fr-BE" sz="1200" kern="1200" dirty="0">
              <a:solidFill>
                <a:schemeClr val="tx1"/>
              </a:solidFill>
              <a:effectLst/>
              <a:latin typeface="+mn-lt"/>
              <a:ea typeface="+mn-ea"/>
              <a:cs typeface="+mn-cs"/>
            </a:endParaRPr>
          </a:p>
          <a:p>
            <a:endParaRPr lang="fr-BE" dirty="0"/>
          </a:p>
        </p:txBody>
      </p:sp>
      <p:sp>
        <p:nvSpPr>
          <p:cNvPr id="4" name="Espace réservé du numéro de diapositive 3"/>
          <p:cNvSpPr>
            <a:spLocks noGrp="1"/>
          </p:cNvSpPr>
          <p:nvPr>
            <p:ph type="sldNum" sz="quarter" idx="5"/>
          </p:nvPr>
        </p:nvSpPr>
        <p:spPr/>
        <p:txBody>
          <a:bodyPr/>
          <a:lstStyle/>
          <a:p>
            <a:fld id="{484152E3-A570-4DDC-AB35-02D68B4ED105}" type="slidenum">
              <a:rPr lang="fr-BE" smtClean="0"/>
              <a:t>5</a:t>
            </a:fld>
            <a:endParaRPr lang="fr-BE"/>
          </a:p>
        </p:txBody>
      </p:sp>
    </p:spTree>
    <p:extLst>
      <p:ext uri="{BB962C8B-B14F-4D97-AF65-F5344CB8AC3E}">
        <p14:creationId xmlns:p14="http://schemas.microsoft.com/office/powerpoint/2010/main" val="281184089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a:p>
            <a:r>
              <a:rPr lang="fr-BE" sz="1200" b="1" kern="1200" dirty="0">
                <a:solidFill>
                  <a:schemeClr val="tx1"/>
                </a:solidFill>
                <a:effectLst/>
                <a:latin typeface="+mn-lt"/>
                <a:ea typeface="+mn-ea"/>
                <a:cs typeface="+mn-cs"/>
              </a:rPr>
              <a:t>Noyau d’habitat</a:t>
            </a:r>
          </a:p>
          <a:p>
            <a:r>
              <a:rPr lang="fr-BE" sz="1200" b="1" kern="1200" dirty="0">
                <a:solidFill>
                  <a:schemeClr val="tx1"/>
                </a:solidFill>
                <a:effectLst/>
                <a:latin typeface="+mn-lt"/>
                <a:ea typeface="+mn-ea"/>
                <a:cs typeface="+mn-cs"/>
              </a:rPr>
              <a:t>En 2011, le ministre Philippe Henry, en charge de l’aménagement du territoire de la Région wallonne invite les communes wallonnes à identifier sur son territoire les noyaux d’habitat. Ces derniers sont caractérisés comme « des lieux de centralité », la méthodologie pour les identifier se base sur la connaissance de terrain des élus communaux, des agents administratifs locaux. Cette initiative n’aboutira pas et sera critiquée pour être trop orientée vers les villes et trop peu vers le monde rural. Elle se heurte également aux capacités de certaines communes aux moyens plus limités d’identifier leurs noyaux d’habitat. </a:t>
            </a:r>
          </a:p>
          <a:p>
            <a:r>
              <a:rPr lang="fr-FR" sz="1200" b="1" kern="1200" dirty="0">
                <a:solidFill>
                  <a:schemeClr val="tx1"/>
                </a:solidFill>
                <a:effectLst/>
                <a:latin typeface="+mn-lt"/>
                <a:ea typeface="+mn-ea"/>
                <a:cs typeface="+mn-cs"/>
              </a:rPr>
              <a:t>Le projet de Schéma de développement du territoire de 2019 et la notion de centralité</a:t>
            </a:r>
            <a:endParaRPr lang="fr-BE" sz="1200" b="1" kern="1200" dirty="0">
              <a:solidFill>
                <a:schemeClr val="tx1"/>
              </a:solidFill>
              <a:effectLst/>
              <a:latin typeface="+mn-lt"/>
              <a:ea typeface="+mn-ea"/>
              <a:cs typeface="+mn-cs"/>
            </a:endParaRPr>
          </a:p>
          <a:p>
            <a:r>
              <a:rPr lang="fr-FR" sz="1200" kern="1200" dirty="0">
                <a:solidFill>
                  <a:schemeClr val="tx1"/>
                </a:solidFill>
                <a:effectLst/>
                <a:latin typeface="+mn-lt"/>
                <a:ea typeface="+mn-ea"/>
                <a:cs typeface="+mn-cs"/>
              </a:rPr>
              <a:t>Le projet de schéma de développement du territoire de 2019 instaure le concept de « centralités » qui sont soit  urbaines soit rurales. «</a:t>
            </a:r>
            <a:r>
              <a:rPr lang="fr-FR" sz="1200" b="1" kern="1200" dirty="0">
                <a:solidFill>
                  <a:schemeClr val="tx1"/>
                </a:solidFill>
                <a:effectLst/>
                <a:latin typeface="+mn-lt"/>
                <a:ea typeface="+mn-ea"/>
                <a:cs typeface="+mn-cs"/>
              </a:rPr>
              <a:t> </a:t>
            </a:r>
            <a:r>
              <a:rPr lang="fr-FR" sz="1200" b="1" i="1" kern="1200" dirty="0">
                <a:solidFill>
                  <a:schemeClr val="tx1"/>
                </a:solidFill>
                <a:effectLst/>
                <a:latin typeface="+mn-lt"/>
                <a:ea typeface="+mn-ea"/>
                <a:cs typeface="+mn-cs"/>
              </a:rPr>
              <a:t>L</a:t>
            </a:r>
            <a:r>
              <a:rPr lang="fr-BE" sz="1200" b="1" i="1" kern="1200" dirty="0">
                <a:solidFill>
                  <a:schemeClr val="tx1"/>
                </a:solidFill>
                <a:effectLst/>
                <a:latin typeface="+mn-lt"/>
                <a:ea typeface="+mn-ea"/>
                <a:cs typeface="+mn-cs"/>
              </a:rPr>
              <a:t>a centralité urbaine ou rurale est caractérisée par le potentiel de concentration en logements et d’accès aisé aux services et aux équipements </a:t>
            </a:r>
            <a:r>
              <a:rPr lang="fr-BE" sz="1200" b="1" kern="1200" dirty="0">
                <a:solidFill>
                  <a:schemeClr val="tx1"/>
                </a:solidFill>
                <a:effectLst/>
                <a:latin typeface="+mn-lt"/>
                <a:ea typeface="+mn-ea"/>
                <a:cs typeface="+mn-cs"/>
              </a:rPr>
              <a:t>»</a:t>
            </a:r>
            <a:r>
              <a:rPr lang="fr-BE" sz="1200" b="1" i="1" kern="1200" dirty="0">
                <a:solidFill>
                  <a:schemeClr val="tx1"/>
                </a:solidFill>
                <a:effectLst/>
                <a:latin typeface="+mn-lt"/>
                <a:ea typeface="+mn-ea"/>
                <a:cs typeface="+mn-cs"/>
              </a:rPr>
              <a:t> </a:t>
            </a:r>
            <a:r>
              <a:rPr lang="fr-FR" sz="1200" b="1" i="0" kern="1200" dirty="0">
                <a:solidFill>
                  <a:schemeClr val="tx1"/>
                </a:solidFill>
                <a:effectLst/>
                <a:latin typeface="+mn-lt"/>
                <a:ea typeface="+mn-ea"/>
                <a:cs typeface="+mn-cs"/>
              </a:rPr>
              <a:t>(wallon, 2019, p. 110</a:t>
            </a:r>
            <a:r>
              <a:rPr lang="fr-FR" sz="1200" i="0" kern="1200" dirty="0">
                <a:solidFill>
                  <a:schemeClr val="tx1"/>
                </a:solidFill>
                <a:effectLst/>
                <a:latin typeface="+mn-lt"/>
                <a:ea typeface="+mn-ea"/>
                <a:cs typeface="+mn-cs"/>
              </a:rPr>
              <a:t>)</a:t>
            </a:r>
            <a:r>
              <a:rPr lang="fr-BE" sz="1200" i="1" kern="1200" dirty="0">
                <a:solidFill>
                  <a:schemeClr val="tx1"/>
                </a:solidFill>
                <a:effectLst/>
                <a:latin typeface="+mn-lt"/>
                <a:ea typeface="+mn-ea"/>
                <a:cs typeface="+mn-cs"/>
              </a:rPr>
              <a:t>. </a:t>
            </a:r>
            <a:r>
              <a:rPr lang="fr-BE" sz="1200" kern="1200" dirty="0">
                <a:solidFill>
                  <a:schemeClr val="tx1"/>
                </a:solidFill>
                <a:effectLst/>
                <a:latin typeface="+mn-lt"/>
                <a:ea typeface="+mn-ea"/>
                <a:cs typeface="+mn-cs"/>
              </a:rPr>
              <a:t>La stratégie ne définissait pas ni qui, ni comment devaient être identifiées ces centralités. Des mesures étaient attachées à ces éléments de structuration, notamment de tendre vers une implantation </a:t>
            </a:r>
            <a:r>
              <a:rPr lang="fr-BE" sz="1200" b="1" kern="1200" dirty="0">
                <a:solidFill>
                  <a:schemeClr val="tx1"/>
                </a:solidFill>
                <a:effectLst/>
                <a:latin typeface="+mn-lt"/>
                <a:ea typeface="+mn-ea"/>
                <a:cs typeface="+mn-cs"/>
              </a:rPr>
              <a:t>de 50 % de nouveaux logements dans les centralités urbaines et rurales à l’horizon 2030 et de 75</a:t>
            </a:r>
            <a:r>
              <a:rPr lang="fr-BE" sz="1200" b="1" i="1" kern="1200" dirty="0">
                <a:solidFill>
                  <a:schemeClr val="tx1"/>
                </a:solidFill>
                <a:effectLst/>
                <a:latin typeface="+mn-lt"/>
                <a:ea typeface="+mn-ea"/>
                <a:cs typeface="+mn-cs"/>
              </a:rPr>
              <a:t> </a:t>
            </a:r>
            <a:r>
              <a:rPr lang="fr-BE" sz="1200" b="1" kern="1200" dirty="0">
                <a:solidFill>
                  <a:schemeClr val="tx1"/>
                </a:solidFill>
                <a:effectLst/>
                <a:latin typeface="+mn-lt"/>
                <a:ea typeface="+mn-ea"/>
                <a:cs typeface="+mn-cs"/>
              </a:rPr>
              <a:t>% à l’horizon 2050. </a:t>
            </a:r>
            <a:r>
              <a:rPr lang="fr-BE" sz="1200" kern="1200" dirty="0">
                <a:solidFill>
                  <a:schemeClr val="tx1"/>
                </a:solidFill>
                <a:effectLst/>
                <a:latin typeface="+mn-lt"/>
                <a:ea typeface="+mn-ea"/>
                <a:cs typeface="+mn-cs"/>
              </a:rPr>
              <a:t>Également, comme autres mesures fortes, elle inscrit l’engagement de « </a:t>
            </a:r>
            <a:r>
              <a:rPr lang="fr-BE" sz="1200" i="1" kern="1200" dirty="0">
                <a:solidFill>
                  <a:schemeClr val="tx1"/>
                </a:solidFill>
                <a:effectLst/>
                <a:latin typeface="+mn-lt"/>
                <a:ea typeface="+mn-ea"/>
                <a:cs typeface="+mn-cs"/>
              </a:rPr>
              <a:t>réduire la consommation des terres non artificialisées à 6 km²/an d’ici 2030, soit la moitié de la superficie consommée actuellement et tendre vers 0 km²/an à l’horizon 2050 </a:t>
            </a:r>
            <a:r>
              <a:rPr lang="fr-BE" sz="1200" kern="1200" dirty="0">
                <a:solidFill>
                  <a:schemeClr val="tx1"/>
                </a:solidFill>
                <a:effectLst/>
                <a:latin typeface="+mn-lt"/>
                <a:ea typeface="+mn-ea"/>
                <a:cs typeface="+mn-cs"/>
              </a:rPr>
              <a:t>»</a:t>
            </a:r>
            <a:r>
              <a:rPr lang="fr-BE" sz="1200" i="1" kern="1200" dirty="0">
                <a:solidFill>
                  <a:schemeClr val="tx1"/>
                </a:solidFill>
                <a:effectLst/>
                <a:latin typeface="+mn-lt"/>
                <a:ea typeface="+mn-ea"/>
                <a:cs typeface="+mn-cs"/>
              </a:rPr>
              <a:t> </a:t>
            </a:r>
            <a:r>
              <a:rPr lang="fr-FR" sz="1200" i="0" kern="1200" dirty="0">
                <a:solidFill>
                  <a:schemeClr val="tx1"/>
                </a:solidFill>
                <a:effectLst/>
                <a:latin typeface="+mn-lt"/>
                <a:ea typeface="+mn-ea"/>
                <a:cs typeface="+mn-cs"/>
              </a:rPr>
              <a:t>(wallon, 2019, p. 99)</a:t>
            </a:r>
            <a:r>
              <a:rPr lang="fr-BE" sz="1200" kern="1200" dirty="0">
                <a:solidFill>
                  <a:schemeClr val="tx1"/>
                </a:solidFill>
                <a:effectLst/>
                <a:latin typeface="+mn-lt"/>
                <a:ea typeface="+mn-ea"/>
                <a:cs typeface="+mn-cs"/>
              </a:rPr>
              <a:t>. </a:t>
            </a:r>
            <a:r>
              <a:rPr lang="fr-BE" sz="1200" b="1" kern="1200" dirty="0">
                <a:solidFill>
                  <a:schemeClr val="tx1"/>
                </a:solidFill>
                <a:effectLst/>
                <a:latin typeface="+mn-lt"/>
                <a:ea typeface="+mn-ea"/>
                <a:cs typeface="+mn-cs"/>
              </a:rPr>
              <a:t>Une menace de recours au Conseil d’État par la commune d’Andenne et une critique quant au manque d’opérationnalité du document entérineront le projet, qui malgré ses adoptions en première et deuxième lecture ne bénéficiera pas d’un Arrêté du Gouvernement wallon de mise en application. </a:t>
            </a:r>
          </a:p>
          <a:p>
            <a:r>
              <a:rPr lang="fr-FR" dirty="0"/>
              <a:t>-</a:t>
            </a:r>
          </a:p>
        </p:txBody>
      </p:sp>
      <p:sp>
        <p:nvSpPr>
          <p:cNvPr id="4" name="Espace réservé du numéro de diapositive 3"/>
          <p:cNvSpPr>
            <a:spLocks noGrp="1"/>
          </p:cNvSpPr>
          <p:nvPr>
            <p:ph type="sldNum" sz="quarter" idx="5"/>
          </p:nvPr>
        </p:nvSpPr>
        <p:spPr/>
        <p:txBody>
          <a:bodyPr/>
          <a:lstStyle/>
          <a:p>
            <a:fld id="{484152E3-A570-4DDC-AB35-02D68B4ED105}" type="slidenum">
              <a:rPr lang="fr-BE" smtClean="0"/>
              <a:t>6</a:t>
            </a:fld>
            <a:endParaRPr lang="fr-BE"/>
          </a:p>
        </p:txBody>
      </p:sp>
    </p:spTree>
    <p:extLst>
      <p:ext uri="{BB962C8B-B14F-4D97-AF65-F5344CB8AC3E}">
        <p14:creationId xmlns:p14="http://schemas.microsoft.com/office/powerpoint/2010/main" val="400951057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BE" dirty="0"/>
          </a:p>
        </p:txBody>
      </p:sp>
      <p:sp>
        <p:nvSpPr>
          <p:cNvPr id="4" name="Espace réservé du numéro de diapositive 3"/>
          <p:cNvSpPr>
            <a:spLocks noGrp="1"/>
          </p:cNvSpPr>
          <p:nvPr>
            <p:ph type="sldNum" sz="quarter" idx="5"/>
          </p:nvPr>
        </p:nvSpPr>
        <p:spPr/>
        <p:txBody>
          <a:bodyPr/>
          <a:lstStyle/>
          <a:p>
            <a:fld id="{484152E3-A570-4DDC-AB35-02D68B4ED105}" type="slidenum">
              <a:rPr lang="fr-BE" smtClean="0"/>
              <a:t>7</a:t>
            </a:fld>
            <a:endParaRPr lang="fr-BE"/>
          </a:p>
        </p:txBody>
      </p:sp>
    </p:spTree>
    <p:extLst>
      <p:ext uri="{BB962C8B-B14F-4D97-AF65-F5344CB8AC3E}">
        <p14:creationId xmlns:p14="http://schemas.microsoft.com/office/powerpoint/2010/main" val="16536831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sz="1200" kern="1200" dirty="0">
                <a:solidFill>
                  <a:schemeClr val="tx1"/>
                </a:solidFill>
                <a:effectLst/>
                <a:latin typeface="+mn-lt"/>
                <a:ea typeface="+mn-ea"/>
                <a:cs typeface="+mn-cs"/>
              </a:rPr>
              <a:t>Adoptée en première lecture, la stratégie territoriale de 2023 reprend le concept de centralité. Cette fois-ci, la centralité est définie comme « </a:t>
            </a:r>
            <a:r>
              <a:rPr lang="fr-BE" sz="1200" i="1" kern="1200" dirty="0">
                <a:solidFill>
                  <a:schemeClr val="tx1"/>
                </a:solidFill>
                <a:effectLst/>
                <a:latin typeface="+mn-lt"/>
                <a:ea typeface="+mn-ea"/>
                <a:cs typeface="+mn-cs"/>
              </a:rPr>
              <a:t>Partie de villes et de villages qui cumule une concentration en logements, une proximité aux services et équipements et une bonne accessibilité en transport en commun. Parmi ces centralités, on distingue les "centralités villageoises", les "centralités urbaines" et les "centralités urbaines de pôle" </a:t>
            </a:r>
            <a:r>
              <a:rPr lang="fr-FR" sz="1200" i="0" kern="1200" dirty="0">
                <a:solidFill>
                  <a:schemeClr val="tx1"/>
                </a:solidFill>
                <a:effectLst/>
                <a:latin typeface="+mn-lt"/>
                <a:ea typeface="+mn-ea"/>
                <a:cs typeface="+mn-cs"/>
              </a:rPr>
              <a:t>(Gouvernement wallon, 2023, p. 234)</a:t>
            </a:r>
            <a:r>
              <a:rPr lang="fr-BE" sz="1200" i="1" kern="1200" dirty="0">
                <a:solidFill>
                  <a:schemeClr val="tx1"/>
                </a:solidFill>
                <a:effectLst/>
                <a:latin typeface="+mn-lt"/>
                <a:ea typeface="+mn-ea"/>
                <a:cs typeface="+mn-cs"/>
              </a:rPr>
              <a:t>. </a:t>
            </a:r>
            <a:r>
              <a:rPr lang="fr-BE" sz="1200" kern="1200" dirty="0">
                <a:solidFill>
                  <a:schemeClr val="tx1"/>
                </a:solidFill>
                <a:effectLst/>
                <a:latin typeface="+mn-lt"/>
                <a:ea typeface="+mn-ea"/>
                <a:cs typeface="+mn-cs"/>
              </a:rPr>
              <a:t>» Cette stratégie établit ainsi une différenciation au sein des centralités et ces dernières sont cartographiées dans un atlas joint au document. </a:t>
            </a:r>
          </a:p>
          <a:p>
            <a:endParaRPr lang="fr-FR" sz="1200" kern="1200" dirty="0">
              <a:solidFill>
                <a:schemeClr val="tx1"/>
              </a:solidFill>
              <a:effectLst/>
              <a:latin typeface="+mn-lt"/>
              <a:ea typeface="+mn-ea"/>
              <a:cs typeface="+mn-cs"/>
            </a:endParaRPr>
          </a:p>
          <a:p>
            <a:endParaRPr lang="fr-BE" dirty="0"/>
          </a:p>
        </p:txBody>
      </p:sp>
      <p:sp>
        <p:nvSpPr>
          <p:cNvPr id="4" name="Espace réservé du numéro de diapositive 3"/>
          <p:cNvSpPr>
            <a:spLocks noGrp="1"/>
          </p:cNvSpPr>
          <p:nvPr>
            <p:ph type="sldNum" sz="quarter" idx="5"/>
          </p:nvPr>
        </p:nvSpPr>
        <p:spPr/>
        <p:txBody>
          <a:bodyPr/>
          <a:lstStyle/>
          <a:p>
            <a:fld id="{484152E3-A570-4DDC-AB35-02D68B4ED105}" type="slidenum">
              <a:rPr lang="fr-BE" smtClean="0"/>
              <a:t>8</a:t>
            </a:fld>
            <a:endParaRPr lang="fr-BE"/>
          </a:p>
        </p:txBody>
      </p:sp>
    </p:spTree>
    <p:extLst>
      <p:ext uri="{BB962C8B-B14F-4D97-AF65-F5344CB8AC3E}">
        <p14:creationId xmlns:p14="http://schemas.microsoft.com/office/powerpoint/2010/main" val="323291104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BE" sz="1200" kern="1200" dirty="0">
                <a:solidFill>
                  <a:schemeClr val="tx1"/>
                </a:solidFill>
                <a:effectLst/>
                <a:latin typeface="+mn-lt"/>
                <a:ea typeface="+mn-ea"/>
                <a:cs typeface="+mn-cs"/>
              </a:rPr>
              <a:t>La stratégie de 2023 se devait d’être plus opérationnelle pour dépasser la critique faite à la stratégie de 2019. Ainsi, des actions dénommées « </a:t>
            </a:r>
            <a:r>
              <a:rPr lang="fr-BE" sz="1200" i="1" kern="1200" dirty="0">
                <a:solidFill>
                  <a:schemeClr val="tx1"/>
                </a:solidFill>
                <a:effectLst/>
                <a:latin typeface="+mn-lt"/>
                <a:ea typeface="+mn-ea"/>
                <a:cs typeface="+mn-cs"/>
              </a:rPr>
              <a:t>mesures guidant l’urbanisation </a:t>
            </a:r>
            <a:r>
              <a:rPr lang="fr-BE" sz="1200" kern="1200" dirty="0">
                <a:solidFill>
                  <a:schemeClr val="tx1"/>
                </a:solidFill>
                <a:effectLst/>
                <a:latin typeface="+mn-lt"/>
                <a:ea typeface="+mn-ea"/>
                <a:cs typeface="+mn-cs"/>
              </a:rPr>
              <a:t>» s’appliquent à priori aux centralités afin de participer à cette politique de renforcement :</a:t>
            </a:r>
          </a:p>
          <a:p>
            <a:pPr lvl="0"/>
            <a:r>
              <a:rPr lang="fr-BE" sz="1200" b="1" kern="1200" dirty="0">
                <a:solidFill>
                  <a:schemeClr val="tx1"/>
                </a:solidFill>
                <a:effectLst/>
                <a:latin typeface="+mn-lt"/>
                <a:ea typeface="+mn-ea"/>
                <a:cs typeface="+mn-cs"/>
              </a:rPr>
              <a:t>Des normes de densité sont appliquées aux projets comprenant du logement développé sur des terrains de plus de 0,5 hectares. Celles-ci sont de minimum 20 logements à l’hectare dans les centralités villageoises, 30 pour les centralités urbaines et 40 pour les centralités urbaines de pôles</a:t>
            </a:r>
            <a:r>
              <a:rPr lang="fr-BE" sz="1200" kern="1200" dirty="0">
                <a:solidFill>
                  <a:schemeClr val="tx1"/>
                </a:solidFill>
                <a:effectLst/>
                <a:latin typeface="+mn-lt"/>
                <a:ea typeface="+mn-ea"/>
                <a:cs typeface="+mn-cs"/>
              </a:rPr>
              <a:t>. Une marge d’appréciation est laissée pour les projets situés à proximité de ces éléments de structure afin de garantir une transition. Enfin, les projets situés plus à distance auront des normes de densité cette fois-ci maximales plus basses à respecter. </a:t>
            </a:r>
          </a:p>
          <a:p>
            <a:pPr lvl="0"/>
            <a:r>
              <a:rPr lang="fr-BE" sz="1200" kern="1200" dirty="0">
                <a:solidFill>
                  <a:schemeClr val="tx1"/>
                </a:solidFill>
                <a:effectLst/>
                <a:latin typeface="+mn-lt"/>
                <a:ea typeface="+mn-ea"/>
                <a:cs typeface="+mn-cs"/>
              </a:rPr>
              <a:t>Des coefficients d’imperméabilisation sont appliqués aux projets développés sur des terrains de plus de 0,5 hectares. En centralité (villageoise, urbaine et urbaine de pôle) la surface en pleine terre doit être de plus de 30 % de surface du terrain. En dehors de ces centralités, la superficie de surface en pleine terre doit être de plus de 70 % de la surface du terrain. La logique étant de limiter l’imperméabilisation des sols hors des centralités et au contraire de permettre une plus grande imperméabilisation dans ces espaces de structuration.  </a:t>
            </a:r>
          </a:p>
          <a:p>
            <a:pPr lvl="0"/>
            <a:r>
              <a:rPr lang="fr-BE" sz="1200" kern="1200" dirty="0">
                <a:solidFill>
                  <a:schemeClr val="tx1"/>
                </a:solidFill>
                <a:effectLst/>
                <a:latin typeface="+mn-lt"/>
                <a:ea typeface="+mn-ea"/>
                <a:cs typeface="+mn-cs"/>
              </a:rPr>
              <a:t>Des normes encadrant l’implantation commerciale sont appliquées au développement commercial. Selon le type d’achats (légers, alimentaires et lourds) et la taille du commerce, des endroits de localisation seront </a:t>
            </a:r>
            <a:r>
              <a:rPr lang="fr-BE" sz="1200" i="1" kern="1200" dirty="0">
                <a:solidFill>
                  <a:schemeClr val="tx1"/>
                </a:solidFill>
                <a:effectLst/>
                <a:latin typeface="+mn-lt"/>
                <a:ea typeface="+mn-ea"/>
                <a:cs typeface="+mn-cs"/>
              </a:rPr>
              <a:t>à éviter</a:t>
            </a:r>
            <a:r>
              <a:rPr lang="fr-BE" sz="1200" kern="1200" dirty="0">
                <a:solidFill>
                  <a:schemeClr val="tx1"/>
                </a:solidFill>
                <a:effectLst/>
                <a:latin typeface="+mn-lt"/>
                <a:ea typeface="+mn-ea"/>
                <a:cs typeface="+mn-cs"/>
              </a:rPr>
              <a:t> ou </a:t>
            </a:r>
            <a:r>
              <a:rPr lang="fr-BE" sz="1200" i="1" kern="1200" dirty="0">
                <a:solidFill>
                  <a:schemeClr val="tx1"/>
                </a:solidFill>
                <a:effectLst/>
                <a:latin typeface="+mn-lt"/>
                <a:ea typeface="+mn-ea"/>
                <a:cs typeface="+mn-cs"/>
              </a:rPr>
              <a:t>admissibles</a:t>
            </a:r>
            <a:r>
              <a:rPr lang="fr-BE" sz="1200" kern="1200" dirty="0">
                <a:solidFill>
                  <a:schemeClr val="tx1"/>
                </a:solidFill>
                <a:effectLst/>
                <a:latin typeface="+mn-lt"/>
                <a:ea typeface="+mn-ea"/>
                <a:cs typeface="+mn-cs"/>
              </a:rPr>
              <a:t>. Globalement, elles tendent à favoriser l’implantation des commerces dans les différentes centralités, voire même à viser les hypers centres par des conditions supplétives et à éviter leurs implantations hors de ces éléments de structure.</a:t>
            </a:r>
          </a:p>
          <a:p>
            <a:r>
              <a:rPr lang="fr-BE" sz="1200" kern="1200" dirty="0">
                <a:solidFill>
                  <a:schemeClr val="tx1"/>
                </a:solidFill>
                <a:effectLst/>
                <a:latin typeface="+mn-lt"/>
                <a:ea typeface="+mn-ea"/>
                <a:cs typeface="+mn-cs"/>
              </a:rPr>
              <a:t>Ces éléments s’appliquant directement au permis rendent l’impact du Schéma de développement du territoire beaucoup plus tangible. Historiquement, le Schéma définit une série d’engagements politiques (par exemple : nombres d’hectares de friches à réhabiliter : réhabiliter 100 ha de sites à réaménager par an, …), une ligne de conduite à transposer des outils d’échelles inférieures (déclinaison des objectifs régionaux à l’échelle communale) et cartographie les réseaux d’infrastructures et les projets à réaliser ou renforcer. Par ces mesures guidant l’urbanisation, le Schéma de développement du territoire quitte ces codes coutumiers pour directement s’appliquer aux demandes de permis. Une des idées sous-jacentes est de s’assurer de résultats, d’agir directement sur le développement territorial et espérer avoir des effets en termes de diminution de l’artificialisation des sols et de l’étalement urbain sans avoir à attendre une légifération dans des législations inférieures ou connexes.   </a:t>
            </a:r>
          </a:p>
        </p:txBody>
      </p:sp>
      <p:sp>
        <p:nvSpPr>
          <p:cNvPr id="4" name="Espace réservé du numéro de diapositive 3"/>
          <p:cNvSpPr>
            <a:spLocks noGrp="1"/>
          </p:cNvSpPr>
          <p:nvPr>
            <p:ph type="sldNum" sz="quarter" idx="5"/>
          </p:nvPr>
        </p:nvSpPr>
        <p:spPr/>
        <p:txBody>
          <a:bodyPr/>
          <a:lstStyle/>
          <a:p>
            <a:fld id="{484152E3-A570-4DDC-AB35-02D68B4ED105}" type="slidenum">
              <a:rPr lang="fr-BE" smtClean="0"/>
              <a:t>9</a:t>
            </a:fld>
            <a:endParaRPr lang="fr-BE"/>
          </a:p>
        </p:txBody>
      </p:sp>
    </p:spTree>
    <p:extLst>
      <p:ext uri="{BB962C8B-B14F-4D97-AF65-F5344CB8AC3E}">
        <p14:creationId xmlns:p14="http://schemas.microsoft.com/office/powerpoint/2010/main" val="183581975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BE" sz="1200" kern="1200" dirty="0">
                <a:solidFill>
                  <a:schemeClr val="tx1"/>
                </a:solidFill>
                <a:effectLst/>
                <a:latin typeface="+mn-lt"/>
                <a:ea typeface="+mn-ea"/>
                <a:cs typeface="+mn-cs"/>
              </a:rPr>
              <a:t>À l’instar du schéma de développement territorial de 2019, les objectifs de zéro artificialisation nette en 2050 au travers d’une trajectoire de zéro artificialisation nette et de création de 75 % des nouveaux logements en centralité à l’horizon 2050 au travers d’une trajectoire de réduction de l’étalement urbain résidentiel sont maintenus. L’exécutif Wallon, à son initiative, peut mener des révisions du plan de secteur en tenant compte de l’évolution de ces 2 trajectoires. </a:t>
            </a:r>
          </a:p>
          <a:p>
            <a:endParaRPr lang="fr-BE" dirty="0"/>
          </a:p>
        </p:txBody>
      </p:sp>
      <p:sp>
        <p:nvSpPr>
          <p:cNvPr id="4" name="Espace réservé du numéro de diapositive 3"/>
          <p:cNvSpPr>
            <a:spLocks noGrp="1"/>
          </p:cNvSpPr>
          <p:nvPr>
            <p:ph type="sldNum" sz="quarter" idx="5"/>
          </p:nvPr>
        </p:nvSpPr>
        <p:spPr/>
        <p:txBody>
          <a:bodyPr/>
          <a:lstStyle/>
          <a:p>
            <a:fld id="{484152E3-A570-4DDC-AB35-02D68B4ED105}" type="slidenum">
              <a:rPr lang="fr-BE" smtClean="0"/>
              <a:t>10</a:t>
            </a:fld>
            <a:endParaRPr lang="fr-BE"/>
          </a:p>
        </p:txBody>
      </p:sp>
    </p:spTree>
    <p:extLst>
      <p:ext uri="{BB962C8B-B14F-4D97-AF65-F5344CB8AC3E}">
        <p14:creationId xmlns:p14="http://schemas.microsoft.com/office/powerpoint/2010/main" val="347626671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BE" sz="1200" kern="1200" dirty="0">
                <a:solidFill>
                  <a:schemeClr val="tx1"/>
                </a:solidFill>
                <a:effectLst/>
                <a:latin typeface="+mn-lt"/>
                <a:ea typeface="+mn-ea"/>
                <a:cs typeface="+mn-cs"/>
              </a:rPr>
              <a:t>«</a:t>
            </a:r>
            <a:r>
              <a:rPr lang="fr-BE" sz="1200" b="1" i="1" kern="1200" dirty="0">
                <a:solidFill>
                  <a:schemeClr val="tx1"/>
                </a:solidFill>
                <a:effectLst/>
                <a:latin typeface="+mn-lt"/>
                <a:ea typeface="+mn-ea"/>
                <a:cs typeface="+mn-cs"/>
              </a:rPr>
              <a:t> La littérature scientifique définit généralement l'artificialisation des terres comme la perte de terres agricoles, sylvicoles et autres terres semi-naturelles et naturelles au profit du développement urbain et d'autres formes de développement artificiel</a:t>
            </a:r>
            <a:r>
              <a:rPr lang="fr-BE" sz="1200" i="1" kern="1200" dirty="0">
                <a:solidFill>
                  <a:schemeClr val="tx1"/>
                </a:solidFill>
                <a:effectLst/>
                <a:latin typeface="+mn-lt"/>
                <a:ea typeface="+mn-ea"/>
                <a:cs typeface="+mn-cs"/>
              </a:rPr>
              <a:t> </a:t>
            </a:r>
            <a:r>
              <a:rPr lang="fr-BE" sz="1200" kern="1200" dirty="0">
                <a:solidFill>
                  <a:schemeClr val="tx1"/>
                </a:solidFill>
                <a:effectLst/>
                <a:latin typeface="+mn-lt"/>
                <a:ea typeface="+mn-ea"/>
                <a:cs typeface="+mn-cs"/>
              </a:rPr>
              <a:t>» </a:t>
            </a:r>
            <a:r>
              <a:rPr lang="fr-FR" sz="1200" kern="1200" dirty="0">
                <a:solidFill>
                  <a:schemeClr val="tx1"/>
                </a:solidFill>
                <a:effectLst/>
                <a:latin typeface="+mn-lt"/>
                <a:ea typeface="+mn-ea"/>
                <a:cs typeface="+mn-cs"/>
              </a:rPr>
              <a:t>(Commission européenne, 2021)</a:t>
            </a:r>
            <a:r>
              <a:rPr lang="fr-BE" sz="1200" kern="1200" dirty="0">
                <a:solidFill>
                  <a:schemeClr val="tx1"/>
                </a:solidFill>
                <a:effectLst/>
                <a:latin typeface="+mn-lt"/>
                <a:ea typeface="+mn-ea"/>
                <a:cs typeface="+mn-cs"/>
              </a:rPr>
              <a:t>. La définition du SDT diffère de la définition européenne dans un souci d’opérationnalité et de contrôle car l’aspect d’usage est plus compliqué à prendre en compte au sein de la police de l’aménagement du territoire. Ainsi, l’artificialisation est définie comme telle : «</a:t>
            </a:r>
            <a:r>
              <a:rPr lang="fr-BE" sz="1200" b="1" i="1" kern="1200" dirty="0">
                <a:solidFill>
                  <a:schemeClr val="tx1"/>
                </a:solidFill>
                <a:effectLst/>
                <a:latin typeface="+mn-lt"/>
                <a:ea typeface="+mn-ea"/>
                <a:cs typeface="+mn-cs"/>
              </a:rPr>
              <a:t> Processus par lequel les terrains agricoles, forestiers ou naturels sont urbanisés par une construction ou le placement d’une ou plusieurs installations fixes en vertu d’un permis d’urbanisme</a:t>
            </a:r>
            <a:r>
              <a:rPr lang="fr-BE" sz="1200" b="1" kern="1200" dirty="0">
                <a:solidFill>
                  <a:schemeClr val="tx1"/>
                </a:solidFill>
                <a:effectLst/>
                <a:latin typeface="+mn-lt"/>
                <a:ea typeface="+mn-ea"/>
                <a:cs typeface="+mn-cs"/>
              </a:rPr>
              <a:t> »</a:t>
            </a:r>
            <a:r>
              <a:rPr lang="fr-FR" sz="1200" b="1" kern="1200" dirty="0">
                <a:solidFill>
                  <a:schemeClr val="tx1"/>
                </a:solidFill>
                <a:effectLst/>
                <a:latin typeface="+mn-lt"/>
                <a:ea typeface="+mn-ea"/>
                <a:cs typeface="+mn-cs"/>
              </a:rPr>
              <a:t> </a:t>
            </a:r>
            <a:r>
              <a:rPr lang="fr-FR" sz="1200" kern="1200" dirty="0">
                <a:solidFill>
                  <a:schemeClr val="tx1"/>
                </a:solidFill>
                <a:effectLst/>
                <a:latin typeface="+mn-lt"/>
                <a:ea typeface="+mn-ea"/>
                <a:cs typeface="+mn-cs"/>
              </a:rPr>
              <a:t>(Gouvernement wallon, 2023, p. 232)</a:t>
            </a:r>
            <a:r>
              <a:rPr lang="fr-BE" sz="1200" kern="1200" dirty="0">
                <a:solidFill>
                  <a:schemeClr val="tx1"/>
                </a:solidFill>
                <a:effectLst/>
                <a:latin typeface="+mn-lt"/>
                <a:ea typeface="+mn-ea"/>
                <a:cs typeface="+mn-cs"/>
              </a:rPr>
              <a:t>. Cette définition s’inscrit dans une logique de contrôle et de suivi  d’évaluation des politiques en matière d’aménagement du territoire. </a:t>
            </a:r>
          </a:p>
          <a:p>
            <a:r>
              <a:rPr lang="fr-FR" sz="1200" kern="1200" dirty="0">
                <a:solidFill>
                  <a:schemeClr val="tx1"/>
                </a:solidFill>
                <a:effectLst/>
                <a:latin typeface="+mn-lt"/>
                <a:ea typeface="+mn-ea"/>
                <a:cs typeface="+mn-cs"/>
              </a:rPr>
              <a:t>Dans les lignes directrices concernant les meilleures pratiques pour limiter, atténuer ou compenser l’imperméabilisation des sols, l’Union européenne définit « </a:t>
            </a:r>
            <a:r>
              <a:rPr lang="fr-FR" sz="1200" i="1" kern="1200" dirty="0">
                <a:solidFill>
                  <a:schemeClr val="tx1"/>
                </a:solidFill>
                <a:effectLst/>
                <a:latin typeface="+mn-lt"/>
                <a:ea typeface="+mn-ea"/>
                <a:cs typeface="+mn-cs"/>
              </a:rPr>
              <a:t>l’imperméabilisation des sols comme le recouvrement permanent d’une parcelle de terre et de son sol par un matériau artificiel imperméable tel que l’asphalte ou le béton </a:t>
            </a:r>
            <a:r>
              <a:rPr lang="fr-FR" sz="1200" kern="1200" dirty="0">
                <a:solidFill>
                  <a:schemeClr val="tx1"/>
                </a:solidFill>
                <a:effectLst/>
                <a:latin typeface="+mn-lt"/>
                <a:ea typeface="+mn-ea"/>
                <a:cs typeface="+mn-cs"/>
              </a:rPr>
              <a:t>» (Commission européenne, 2014, p. 3)</a:t>
            </a:r>
            <a:r>
              <a:rPr lang="fr-FR" sz="1200" i="1" kern="1200" dirty="0">
                <a:solidFill>
                  <a:schemeClr val="tx1"/>
                </a:solidFill>
                <a:effectLst/>
                <a:latin typeface="+mn-lt"/>
                <a:ea typeface="+mn-ea"/>
                <a:cs typeface="+mn-cs"/>
              </a:rPr>
              <a:t>. </a:t>
            </a:r>
            <a:r>
              <a:rPr lang="fr-FR" sz="1200" kern="1200" dirty="0">
                <a:solidFill>
                  <a:schemeClr val="tx1"/>
                </a:solidFill>
                <a:effectLst/>
                <a:latin typeface="+mn-lt"/>
                <a:ea typeface="+mn-ea"/>
                <a:cs typeface="+mn-cs"/>
              </a:rPr>
              <a:t>La stratégie régionale ressemble à cette dernière et le définit comme « </a:t>
            </a:r>
            <a:r>
              <a:rPr lang="fr-BE" sz="1200" b="1" i="1" kern="1200" dirty="0">
                <a:solidFill>
                  <a:schemeClr val="tx1"/>
                </a:solidFill>
                <a:effectLst/>
                <a:latin typeface="+mn-lt"/>
                <a:ea typeface="+mn-ea"/>
                <a:cs typeface="+mn-cs"/>
              </a:rPr>
              <a:t>processus de recouvrement permanent d'un sol ou du sous-sol dans un périmètre donné (terrain, etc.) par un matériau artificiel imperméable (asphalte ou béton, par exemple), notamment lors de la construction de bâtiments et de routes </a:t>
            </a:r>
            <a:r>
              <a:rPr lang="fr-BE" sz="1200" b="1" kern="1200" dirty="0">
                <a:solidFill>
                  <a:schemeClr val="tx1"/>
                </a:solidFill>
                <a:effectLst/>
                <a:latin typeface="+mn-lt"/>
                <a:ea typeface="+mn-ea"/>
                <a:cs typeface="+mn-cs"/>
              </a:rPr>
              <a:t>» </a:t>
            </a:r>
            <a:r>
              <a:rPr lang="fr-FR" sz="1200" b="1" kern="1200" dirty="0">
                <a:solidFill>
                  <a:schemeClr val="tx1"/>
                </a:solidFill>
                <a:effectLst/>
                <a:latin typeface="+mn-lt"/>
                <a:ea typeface="+mn-ea"/>
                <a:cs typeface="+mn-cs"/>
              </a:rPr>
              <a:t>(Gouvernement wallon, 2023, p. 240</a:t>
            </a:r>
            <a:r>
              <a:rPr lang="fr-FR" sz="1200" kern="1200" dirty="0">
                <a:solidFill>
                  <a:schemeClr val="tx1"/>
                </a:solidFill>
                <a:effectLst/>
                <a:latin typeface="+mn-lt"/>
                <a:ea typeface="+mn-ea"/>
                <a:cs typeface="+mn-cs"/>
              </a:rPr>
              <a:t>)</a:t>
            </a:r>
            <a:r>
              <a:rPr lang="fr-BE" sz="1200" kern="1200" dirty="0">
                <a:solidFill>
                  <a:schemeClr val="tx1"/>
                </a:solidFill>
                <a:effectLst/>
                <a:latin typeface="+mn-lt"/>
                <a:ea typeface="+mn-ea"/>
                <a:cs typeface="+mn-cs"/>
              </a:rPr>
              <a:t>.</a:t>
            </a:r>
          </a:p>
          <a:p>
            <a:r>
              <a:rPr lang="fr-BE" sz="1200" kern="1200" dirty="0">
                <a:solidFill>
                  <a:schemeClr val="tx1"/>
                </a:solidFill>
                <a:effectLst/>
                <a:latin typeface="+mn-lt"/>
                <a:ea typeface="+mn-ea"/>
                <a:cs typeface="+mn-cs"/>
              </a:rPr>
              <a:t>L’étalement urbain ne fait l’objet d’une définition arrêtée à l’échelle européenne. La stratégie régionale wallonne définit l’étalement urbain comme </a:t>
            </a:r>
            <a:r>
              <a:rPr lang="fr-BE" sz="1200" b="1" kern="1200" dirty="0">
                <a:solidFill>
                  <a:schemeClr val="tx1"/>
                </a:solidFill>
                <a:effectLst/>
                <a:latin typeface="+mn-lt"/>
                <a:ea typeface="+mn-ea"/>
                <a:cs typeface="+mn-cs"/>
              </a:rPr>
              <a:t>« </a:t>
            </a:r>
            <a:r>
              <a:rPr lang="fr-BE" sz="1200" b="1" i="1" kern="1200" dirty="0">
                <a:solidFill>
                  <a:schemeClr val="tx1"/>
                </a:solidFill>
                <a:effectLst/>
                <a:latin typeface="+mn-lt"/>
                <a:ea typeface="+mn-ea"/>
                <a:cs typeface="+mn-cs"/>
              </a:rPr>
              <a:t>processus d’expansion urbaine induit par une artificialisation diffuse de terres caractérisée par un éloignement aux centralités, une faible compacité et une faible intensité des activités humaines </a:t>
            </a:r>
            <a:r>
              <a:rPr lang="fr-BE" sz="1200" b="1" kern="1200" dirty="0">
                <a:solidFill>
                  <a:schemeClr val="tx1"/>
                </a:solidFill>
                <a:effectLst/>
                <a:latin typeface="+mn-lt"/>
                <a:ea typeface="+mn-ea"/>
                <a:cs typeface="+mn-cs"/>
              </a:rPr>
              <a:t>» </a:t>
            </a:r>
            <a:r>
              <a:rPr lang="fr-FR" sz="1200" kern="1200" dirty="0">
                <a:solidFill>
                  <a:schemeClr val="tx1"/>
                </a:solidFill>
                <a:effectLst/>
                <a:latin typeface="+mn-lt"/>
                <a:ea typeface="+mn-ea"/>
                <a:cs typeface="+mn-cs"/>
              </a:rPr>
              <a:t>(Gouvernement wallon, 2023, p. 239)</a:t>
            </a:r>
            <a:r>
              <a:rPr lang="fr-BE" sz="1200" kern="1200" dirty="0">
                <a:solidFill>
                  <a:schemeClr val="tx1"/>
                </a:solidFill>
                <a:effectLst/>
                <a:latin typeface="+mn-lt"/>
                <a:ea typeface="+mn-ea"/>
                <a:cs typeface="+mn-cs"/>
              </a:rPr>
              <a:t>.</a:t>
            </a:r>
          </a:p>
          <a:p>
            <a:endParaRPr lang="fr-BE" dirty="0"/>
          </a:p>
        </p:txBody>
      </p:sp>
      <p:sp>
        <p:nvSpPr>
          <p:cNvPr id="4" name="Espace réservé du numéro de diapositive 3"/>
          <p:cNvSpPr>
            <a:spLocks noGrp="1"/>
          </p:cNvSpPr>
          <p:nvPr>
            <p:ph type="sldNum" sz="quarter" idx="5"/>
          </p:nvPr>
        </p:nvSpPr>
        <p:spPr/>
        <p:txBody>
          <a:bodyPr/>
          <a:lstStyle/>
          <a:p>
            <a:fld id="{484152E3-A570-4DDC-AB35-02D68B4ED105}" type="slidenum">
              <a:rPr lang="fr-BE" smtClean="0"/>
              <a:t>11</a:t>
            </a:fld>
            <a:endParaRPr lang="fr-BE"/>
          </a:p>
        </p:txBody>
      </p:sp>
    </p:spTree>
    <p:extLst>
      <p:ext uri="{BB962C8B-B14F-4D97-AF65-F5344CB8AC3E}">
        <p14:creationId xmlns:p14="http://schemas.microsoft.com/office/powerpoint/2010/main" val="218828653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e de titre">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97280" y="758952"/>
            <a:ext cx="1005840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fr-FR"/>
              <a:t>Modifiez le style du titre</a:t>
            </a:r>
            <a:endParaRPr lang="en-US" dirty="0"/>
          </a:p>
        </p:txBody>
      </p:sp>
      <p:sp>
        <p:nvSpPr>
          <p:cNvPr id="3" name="Subtitle 2"/>
          <p:cNvSpPr>
            <a:spLocks noGrp="1"/>
          </p:cNvSpPr>
          <p:nvPr>
            <p:ph type="subTitle" idx="1"/>
          </p:nvPr>
        </p:nvSpPr>
        <p:spPr>
          <a:xfrm>
            <a:off x="1100051" y="4455620"/>
            <a:ext cx="100584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fr-FR"/>
              <a:t>Modifiez le style des sous-titres du masque</a:t>
            </a:r>
            <a:endParaRPr lang="en-US" dirty="0"/>
          </a:p>
        </p:txBody>
      </p:sp>
      <p:sp>
        <p:nvSpPr>
          <p:cNvPr id="4" name="Date Placeholder 3"/>
          <p:cNvSpPr>
            <a:spLocks noGrp="1"/>
          </p:cNvSpPr>
          <p:nvPr>
            <p:ph type="dt" sz="half" idx="10"/>
          </p:nvPr>
        </p:nvSpPr>
        <p:spPr/>
        <p:txBody>
          <a:bodyPr/>
          <a:lstStyle/>
          <a:p>
            <a:fld id="{3FE010D1-3331-426C-A375-175E11D6E999}" type="datetimeFigureOut">
              <a:rPr lang="fr-BE" smtClean="0"/>
              <a:t>07-06-23</a:t>
            </a:fld>
            <a:endParaRPr lang="fr-BE"/>
          </a:p>
        </p:txBody>
      </p:sp>
      <p:sp>
        <p:nvSpPr>
          <p:cNvPr id="5" name="Footer Placeholder 4"/>
          <p:cNvSpPr>
            <a:spLocks noGrp="1"/>
          </p:cNvSpPr>
          <p:nvPr>
            <p:ph type="ftr" sz="quarter" idx="11"/>
          </p:nvPr>
        </p:nvSpPr>
        <p:spPr/>
        <p:txBody>
          <a:bodyPr/>
          <a:lstStyle/>
          <a:p>
            <a:endParaRPr lang="fr-BE"/>
          </a:p>
        </p:txBody>
      </p:sp>
      <p:sp>
        <p:nvSpPr>
          <p:cNvPr id="6" name="Slide Number Placeholder 5"/>
          <p:cNvSpPr>
            <a:spLocks noGrp="1"/>
          </p:cNvSpPr>
          <p:nvPr>
            <p:ph type="sldNum" sz="quarter" idx="12"/>
          </p:nvPr>
        </p:nvSpPr>
        <p:spPr/>
        <p:txBody>
          <a:bodyPr/>
          <a:lstStyle/>
          <a:p>
            <a:fld id="{1AB5BBFA-8AC0-4611-BFA3-CDD055D008B6}" type="slidenum">
              <a:rPr lang="fr-BE" smtClean="0"/>
              <a:t>‹N°›</a:t>
            </a:fld>
            <a:endParaRPr lang="fr-BE"/>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4833530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3FE010D1-3331-426C-A375-175E11D6E999}" type="datetimeFigureOut">
              <a:rPr lang="fr-BE" smtClean="0"/>
              <a:t>07-06-23</a:t>
            </a:fld>
            <a:endParaRPr lang="fr-BE"/>
          </a:p>
        </p:txBody>
      </p:sp>
      <p:sp>
        <p:nvSpPr>
          <p:cNvPr id="5" name="Footer Placeholder 4"/>
          <p:cNvSpPr>
            <a:spLocks noGrp="1"/>
          </p:cNvSpPr>
          <p:nvPr>
            <p:ph type="ftr" sz="quarter" idx="11"/>
          </p:nvPr>
        </p:nvSpPr>
        <p:spPr/>
        <p:txBody>
          <a:bodyPr/>
          <a:lstStyle/>
          <a:p>
            <a:endParaRPr lang="fr-BE"/>
          </a:p>
        </p:txBody>
      </p:sp>
      <p:sp>
        <p:nvSpPr>
          <p:cNvPr id="6" name="Slide Number Placeholder 5"/>
          <p:cNvSpPr>
            <a:spLocks noGrp="1"/>
          </p:cNvSpPr>
          <p:nvPr>
            <p:ph type="sldNum" sz="quarter" idx="12"/>
          </p:nvPr>
        </p:nvSpPr>
        <p:spPr/>
        <p:txBody>
          <a:bodyPr/>
          <a:lstStyle/>
          <a:p>
            <a:fld id="{1AB5BBFA-8AC0-4611-BFA3-CDD055D008B6}" type="slidenum">
              <a:rPr lang="fr-BE" smtClean="0"/>
              <a:t>‹N°›</a:t>
            </a:fld>
            <a:endParaRPr lang="fr-BE"/>
          </a:p>
        </p:txBody>
      </p:sp>
    </p:spTree>
    <p:extLst>
      <p:ext uri="{BB962C8B-B14F-4D97-AF65-F5344CB8AC3E}">
        <p14:creationId xmlns:p14="http://schemas.microsoft.com/office/powerpoint/2010/main" val="87802397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Titre vertical et texte">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724900" y="414778"/>
            <a:ext cx="2628900" cy="5757421"/>
          </a:xfrm>
        </p:spPr>
        <p:txBody>
          <a:bodyPr vert="eaVert"/>
          <a:lstStyle/>
          <a:p>
            <a:r>
              <a:rPr lang="fr-FR"/>
              <a:t>Modifiez le style du titre</a:t>
            </a:r>
            <a:endParaRPr lang="en-US" dirty="0"/>
          </a:p>
        </p:txBody>
      </p:sp>
      <p:sp>
        <p:nvSpPr>
          <p:cNvPr id="3" name="Vertical Text Placeholder 2"/>
          <p:cNvSpPr>
            <a:spLocks noGrp="1"/>
          </p:cNvSpPr>
          <p:nvPr>
            <p:ph type="body" orient="vert" idx="1"/>
          </p:nvPr>
        </p:nvSpPr>
        <p:spPr>
          <a:xfrm>
            <a:off x="838200" y="414778"/>
            <a:ext cx="7734300" cy="5757422"/>
          </a:xfrm>
        </p:spPr>
        <p:txBody>
          <a:bodyPr vert="eaVert" lIns="45720" tIns="0" rIns="45720" bIns="0"/>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3FE010D1-3331-426C-A375-175E11D6E999}" type="datetimeFigureOut">
              <a:rPr lang="fr-BE" smtClean="0"/>
              <a:t>07-06-23</a:t>
            </a:fld>
            <a:endParaRPr lang="fr-BE"/>
          </a:p>
        </p:txBody>
      </p:sp>
      <p:sp>
        <p:nvSpPr>
          <p:cNvPr id="5" name="Footer Placeholder 4"/>
          <p:cNvSpPr>
            <a:spLocks noGrp="1"/>
          </p:cNvSpPr>
          <p:nvPr>
            <p:ph type="ftr" sz="quarter" idx="11"/>
          </p:nvPr>
        </p:nvSpPr>
        <p:spPr/>
        <p:txBody>
          <a:bodyPr/>
          <a:lstStyle/>
          <a:p>
            <a:endParaRPr lang="fr-BE"/>
          </a:p>
        </p:txBody>
      </p:sp>
      <p:sp>
        <p:nvSpPr>
          <p:cNvPr id="6" name="Slide Number Placeholder 5"/>
          <p:cNvSpPr>
            <a:spLocks noGrp="1"/>
          </p:cNvSpPr>
          <p:nvPr>
            <p:ph type="sldNum" sz="quarter" idx="12"/>
          </p:nvPr>
        </p:nvSpPr>
        <p:spPr/>
        <p:txBody>
          <a:bodyPr/>
          <a:lstStyle/>
          <a:p>
            <a:fld id="{1AB5BBFA-8AC0-4611-BFA3-CDD055D008B6}" type="slidenum">
              <a:rPr lang="fr-BE" smtClean="0"/>
              <a:t>‹N°›</a:t>
            </a:fld>
            <a:endParaRPr lang="fr-BE"/>
          </a:p>
        </p:txBody>
      </p:sp>
    </p:spTree>
    <p:extLst>
      <p:ext uri="{BB962C8B-B14F-4D97-AF65-F5344CB8AC3E}">
        <p14:creationId xmlns:p14="http://schemas.microsoft.com/office/powerpoint/2010/main" val="44428162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marL="0">
              <a:defRPr/>
            </a:lvl1pPr>
          </a:lstStyle>
          <a:p>
            <a:r>
              <a:rPr lang="fr-FR"/>
              <a:t>Modifiez le style du titre</a:t>
            </a:r>
            <a:endParaRPr lang="en-US" dirty="0"/>
          </a:p>
        </p:txBody>
      </p:sp>
      <p:sp>
        <p:nvSpPr>
          <p:cNvPr id="3" name="Content Placeholder 2"/>
          <p:cNvSpPr>
            <a:spLocks noGrp="1"/>
          </p:cNvSpPr>
          <p:nvPr>
            <p:ph idx="1"/>
          </p:nvPr>
        </p:nvSpPr>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3FE010D1-3331-426C-A375-175E11D6E999}" type="datetimeFigureOut">
              <a:rPr lang="fr-BE" smtClean="0"/>
              <a:t>07-06-23</a:t>
            </a:fld>
            <a:endParaRPr lang="fr-BE"/>
          </a:p>
        </p:txBody>
      </p:sp>
      <p:sp>
        <p:nvSpPr>
          <p:cNvPr id="5" name="Footer Placeholder 4"/>
          <p:cNvSpPr>
            <a:spLocks noGrp="1"/>
          </p:cNvSpPr>
          <p:nvPr>
            <p:ph type="ftr" sz="quarter" idx="11"/>
          </p:nvPr>
        </p:nvSpPr>
        <p:spPr/>
        <p:txBody>
          <a:bodyPr/>
          <a:lstStyle/>
          <a:p>
            <a:endParaRPr lang="fr-BE"/>
          </a:p>
        </p:txBody>
      </p:sp>
      <p:sp>
        <p:nvSpPr>
          <p:cNvPr id="6" name="Slide Number Placeholder 5"/>
          <p:cNvSpPr>
            <a:spLocks noGrp="1"/>
          </p:cNvSpPr>
          <p:nvPr>
            <p:ph type="sldNum" sz="quarter" idx="12"/>
          </p:nvPr>
        </p:nvSpPr>
        <p:spPr/>
        <p:txBody>
          <a:bodyPr/>
          <a:lstStyle/>
          <a:p>
            <a:fld id="{1AB5BBFA-8AC0-4611-BFA3-CDD055D008B6}" type="slidenum">
              <a:rPr lang="fr-BE" smtClean="0"/>
              <a:t>‹N°›</a:t>
            </a:fld>
            <a:endParaRPr lang="fr-BE"/>
          </a:p>
        </p:txBody>
      </p:sp>
    </p:spTree>
    <p:extLst>
      <p:ext uri="{BB962C8B-B14F-4D97-AF65-F5344CB8AC3E}">
        <p14:creationId xmlns:p14="http://schemas.microsoft.com/office/powerpoint/2010/main" val="371878294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Titre de section">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758952"/>
            <a:ext cx="10058400" cy="3566160"/>
          </a:xfrm>
        </p:spPr>
        <p:txBody>
          <a:bodyPr anchor="b" anchorCtr="0">
            <a:normAutofit/>
          </a:bodyPr>
          <a:lstStyle>
            <a:lvl1pPr>
              <a:lnSpc>
                <a:spcPct val="85000"/>
              </a:lnSpc>
              <a:defRPr sz="8000" b="0">
                <a:solidFill>
                  <a:schemeClr val="tx1">
                    <a:lumMod val="85000"/>
                    <a:lumOff val="15000"/>
                  </a:schemeClr>
                </a:solidFill>
              </a:defRPr>
            </a:lvl1pPr>
          </a:lstStyle>
          <a:p>
            <a:r>
              <a:rPr lang="fr-FR"/>
              <a:t>Modifiez le style du titre</a:t>
            </a:r>
            <a:endParaRPr lang="en-US" dirty="0"/>
          </a:p>
        </p:txBody>
      </p:sp>
      <p:sp>
        <p:nvSpPr>
          <p:cNvPr id="3" name="Text Placeholder 2"/>
          <p:cNvSpPr>
            <a:spLocks noGrp="1"/>
          </p:cNvSpPr>
          <p:nvPr>
            <p:ph type="body" idx="1"/>
          </p:nvPr>
        </p:nvSpPr>
        <p:spPr>
          <a:xfrm>
            <a:off x="1097280" y="4453128"/>
            <a:ext cx="10058400" cy="1143000"/>
          </a:xfrm>
        </p:spPr>
        <p:txBody>
          <a:bodyPr lIns="91440" rIns="91440" anchor="t" anchorCtr="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Modifier les styles du texte du masque</a:t>
            </a:r>
          </a:p>
        </p:txBody>
      </p:sp>
      <p:sp>
        <p:nvSpPr>
          <p:cNvPr id="4" name="Date Placeholder 3"/>
          <p:cNvSpPr>
            <a:spLocks noGrp="1"/>
          </p:cNvSpPr>
          <p:nvPr>
            <p:ph type="dt" sz="half" idx="10"/>
          </p:nvPr>
        </p:nvSpPr>
        <p:spPr/>
        <p:txBody>
          <a:bodyPr/>
          <a:lstStyle/>
          <a:p>
            <a:fld id="{3FE010D1-3331-426C-A375-175E11D6E999}" type="datetimeFigureOut">
              <a:rPr lang="fr-BE" smtClean="0"/>
              <a:t>07-06-23</a:t>
            </a:fld>
            <a:endParaRPr lang="fr-BE"/>
          </a:p>
        </p:txBody>
      </p:sp>
      <p:sp>
        <p:nvSpPr>
          <p:cNvPr id="5" name="Footer Placeholder 4"/>
          <p:cNvSpPr>
            <a:spLocks noGrp="1"/>
          </p:cNvSpPr>
          <p:nvPr>
            <p:ph type="ftr" sz="quarter" idx="11"/>
          </p:nvPr>
        </p:nvSpPr>
        <p:spPr/>
        <p:txBody>
          <a:bodyPr/>
          <a:lstStyle/>
          <a:p>
            <a:endParaRPr lang="fr-BE"/>
          </a:p>
        </p:txBody>
      </p:sp>
      <p:sp>
        <p:nvSpPr>
          <p:cNvPr id="6" name="Slide Number Placeholder 5"/>
          <p:cNvSpPr>
            <a:spLocks noGrp="1"/>
          </p:cNvSpPr>
          <p:nvPr>
            <p:ph type="sldNum" sz="quarter" idx="12"/>
          </p:nvPr>
        </p:nvSpPr>
        <p:spPr/>
        <p:txBody>
          <a:bodyPr/>
          <a:lstStyle/>
          <a:p>
            <a:fld id="{1AB5BBFA-8AC0-4611-BFA3-CDD055D008B6}" type="slidenum">
              <a:rPr lang="fr-BE" smtClean="0"/>
              <a:t>‹N°›</a:t>
            </a:fld>
            <a:endParaRPr lang="fr-BE"/>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15735542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3"/>
            <a:ext cx="10058400" cy="1450757"/>
          </a:xfrm>
        </p:spPr>
        <p:txBody>
          <a:bodyPr/>
          <a:lstStyle/>
          <a:p>
            <a:r>
              <a:rPr lang="fr-FR"/>
              <a:t>Modifiez le style du titre</a:t>
            </a:r>
            <a:endParaRPr lang="en-US" dirty="0"/>
          </a:p>
        </p:txBody>
      </p:sp>
      <p:sp>
        <p:nvSpPr>
          <p:cNvPr id="3" name="Content Placeholder 2"/>
          <p:cNvSpPr>
            <a:spLocks noGrp="1"/>
          </p:cNvSpPr>
          <p:nvPr>
            <p:ph sz="half" idx="1"/>
          </p:nvPr>
        </p:nvSpPr>
        <p:spPr>
          <a:xfrm>
            <a:off x="1097279" y="1845734"/>
            <a:ext cx="4937760" cy="4023360"/>
          </a:xfrm>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Content Placeholder 3"/>
          <p:cNvSpPr>
            <a:spLocks noGrp="1"/>
          </p:cNvSpPr>
          <p:nvPr>
            <p:ph sz="half" idx="2"/>
          </p:nvPr>
        </p:nvSpPr>
        <p:spPr>
          <a:xfrm>
            <a:off x="6217920" y="1845735"/>
            <a:ext cx="4937760" cy="4023360"/>
          </a:xfrm>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Date Placeholder 4"/>
          <p:cNvSpPr>
            <a:spLocks noGrp="1"/>
          </p:cNvSpPr>
          <p:nvPr>
            <p:ph type="dt" sz="half" idx="10"/>
          </p:nvPr>
        </p:nvSpPr>
        <p:spPr/>
        <p:txBody>
          <a:bodyPr/>
          <a:lstStyle/>
          <a:p>
            <a:fld id="{3FE010D1-3331-426C-A375-175E11D6E999}" type="datetimeFigureOut">
              <a:rPr lang="fr-BE" smtClean="0"/>
              <a:t>07-06-23</a:t>
            </a:fld>
            <a:endParaRPr lang="fr-BE"/>
          </a:p>
        </p:txBody>
      </p:sp>
      <p:sp>
        <p:nvSpPr>
          <p:cNvPr id="6" name="Footer Placeholder 5"/>
          <p:cNvSpPr>
            <a:spLocks noGrp="1"/>
          </p:cNvSpPr>
          <p:nvPr>
            <p:ph type="ftr" sz="quarter" idx="11"/>
          </p:nvPr>
        </p:nvSpPr>
        <p:spPr/>
        <p:txBody>
          <a:bodyPr/>
          <a:lstStyle/>
          <a:p>
            <a:endParaRPr lang="fr-BE"/>
          </a:p>
        </p:txBody>
      </p:sp>
      <p:sp>
        <p:nvSpPr>
          <p:cNvPr id="7" name="Slide Number Placeholder 6"/>
          <p:cNvSpPr>
            <a:spLocks noGrp="1"/>
          </p:cNvSpPr>
          <p:nvPr>
            <p:ph type="sldNum" sz="quarter" idx="12"/>
          </p:nvPr>
        </p:nvSpPr>
        <p:spPr/>
        <p:txBody>
          <a:bodyPr/>
          <a:lstStyle/>
          <a:p>
            <a:fld id="{1AB5BBFA-8AC0-4611-BFA3-CDD055D008B6}" type="slidenum">
              <a:rPr lang="fr-BE" smtClean="0"/>
              <a:t>‹N°›</a:t>
            </a:fld>
            <a:endParaRPr lang="fr-BE"/>
          </a:p>
        </p:txBody>
      </p:sp>
    </p:spTree>
    <p:extLst>
      <p:ext uri="{BB962C8B-B14F-4D97-AF65-F5344CB8AC3E}">
        <p14:creationId xmlns:p14="http://schemas.microsoft.com/office/powerpoint/2010/main" val="241244944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3"/>
            <a:ext cx="10058400" cy="1450757"/>
          </a:xfrm>
        </p:spPr>
        <p:txBody>
          <a:bodyPr/>
          <a:lstStyle/>
          <a:p>
            <a:r>
              <a:rPr lang="fr-FR"/>
              <a:t>Modifiez le style du titre</a:t>
            </a:r>
            <a:endParaRPr lang="en-US" dirty="0"/>
          </a:p>
        </p:txBody>
      </p:sp>
      <p:sp>
        <p:nvSpPr>
          <p:cNvPr id="3" name="Text Placeholder 2"/>
          <p:cNvSpPr>
            <a:spLocks noGrp="1"/>
          </p:cNvSpPr>
          <p:nvPr>
            <p:ph type="body" idx="1"/>
          </p:nvPr>
        </p:nvSpPr>
        <p:spPr>
          <a:xfrm>
            <a:off x="109728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a:t>
            </a:r>
          </a:p>
        </p:txBody>
      </p:sp>
      <p:sp>
        <p:nvSpPr>
          <p:cNvPr id="4" name="Content Placeholder 3"/>
          <p:cNvSpPr>
            <a:spLocks noGrp="1"/>
          </p:cNvSpPr>
          <p:nvPr>
            <p:ph sz="half" idx="2"/>
          </p:nvPr>
        </p:nvSpPr>
        <p:spPr>
          <a:xfrm>
            <a:off x="1097280" y="2582334"/>
            <a:ext cx="4937760" cy="3378200"/>
          </a:xfrm>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Text Placeholder 4"/>
          <p:cNvSpPr>
            <a:spLocks noGrp="1"/>
          </p:cNvSpPr>
          <p:nvPr>
            <p:ph type="body" sz="quarter" idx="3"/>
          </p:nvPr>
        </p:nvSpPr>
        <p:spPr>
          <a:xfrm>
            <a:off x="621792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a:t>
            </a:r>
          </a:p>
        </p:txBody>
      </p:sp>
      <p:sp>
        <p:nvSpPr>
          <p:cNvPr id="6" name="Content Placeholder 5"/>
          <p:cNvSpPr>
            <a:spLocks noGrp="1"/>
          </p:cNvSpPr>
          <p:nvPr>
            <p:ph sz="quarter" idx="4"/>
          </p:nvPr>
        </p:nvSpPr>
        <p:spPr>
          <a:xfrm>
            <a:off x="6217920" y="2582334"/>
            <a:ext cx="4937760" cy="3378200"/>
          </a:xfrm>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7" name="Date Placeholder 6"/>
          <p:cNvSpPr>
            <a:spLocks noGrp="1"/>
          </p:cNvSpPr>
          <p:nvPr>
            <p:ph type="dt" sz="half" idx="10"/>
          </p:nvPr>
        </p:nvSpPr>
        <p:spPr/>
        <p:txBody>
          <a:bodyPr/>
          <a:lstStyle/>
          <a:p>
            <a:fld id="{3FE010D1-3331-426C-A375-175E11D6E999}" type="datetimeFigureOut">
              <a:rPr lang="fr-BE" smtClean="0"/>
              <a:t>07-06-23</a:t>
            </a:fld>
            <a:endParaRPr lang="fr-BE"/>
          </a:p>
        </p:txBody>
      </p:sp>
      <p:sp>
        <p:nvSpPr>
          <p:cNvPr id="8" name="Footer Placeholder 7"/>
          <p:cNvSpPr>
            <a:spLocks noGrp="1"/>
          </p:cNvSpPr>
          <p:nvPr>
            <p:ph type="ftr" sz="quarter" idx="11"/>
          </p:nvPr>
        </p:nvSpPr>
        <p:spPr/>
        <p:txBody>
          <a:bodyPr/>
          <a:lstStyle/>
          <a:p>
            <a:endParaRPr lang="fr-BE"/>
          </a:p>
        </p:txBody>
      </p:sp>
      <p:sp>
        <p:nvSpPr>
          <p:cNvPr id="9" name="Slide Number Placeholder 8"/>
          <p:cNvSpPr>
            <a:spLocks noGrp="1"/>
          </p:cNvSpPr>
          <p:nvPr>
            <p:ph type="sldNum" sz="quarter" idx="12"/>
          </p:nvPr>
        </p:nvSpPr>
        <p:spPr/>
        <p:txBody>
          <a:bodyPr/>
          <a:lstStyle/>
          <a:p>
            <a:fld id="{1AB5BBFA-8AC0-4611-BFA3-CDD055D008B6}" type="slidenum">
              <a:rPr lang="fr-BE" smtClean="0"/>
              <a:t>‹N°›</a:t>
            </a:fld>
            <a:endParaRPr lang="fr-BE"/>
          </a:p>
        </p:txBody>
      </p:sp>
    </p:spTree>
    <p:extLst>
      <p:ext uri="{BB962C8B-B14F-4D97-AF65-F5344CB8AC3E}">
        <p14:creationId xmlns:p14="http://schemas.microsoft.com/office/powerpoint/2010/main" val="102155303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Date Placeholder 2"/>
          <p:cNvSpPr>
            <a:spLocks noGrp="1"/>
          </p:cNvSpPr>
          <p:nvPr>
            <p:ph type="dt" sz="half" idx="10"/>
          </p:nvPr>
        </p:nvSpPr>
        <p:spPr/>
        <p:txBody>
          <a:bodyPr/>
          <a:lstStyle/>
          <a:p>
            <a:fld id="{3FE010D1-3331-426C-A375-175E11D6E999}" type="datetimeFigureOut">
              <a:rPr lang="fr-BE" smtClean="0"/>
              <a:t>07-06-23</a:t>
            </a:fld>
            <a:endParaRPr lang="fr-BE"/>
          </a:p>
        </p:txBody>
      </p:sp>
      <p:sp>
        <p:nvSpPr>
          <p:cNvPr id="4" name="Footer Placeholder 3"/>
          <p:cNvSpPr>
            <a:spLocks noGrp="1"/>
          </p:cNvSpPr>
          <p:nvPr>
            <p:ph type="ftr" sz="quarter" idx="11"/>
          </p:nvPr>
        </p:nvSpPr>
        <p:spPr/>
        <p:txBody>
          <a:bodyPr/>
          <a:lstStyle/>
          <a:p>
            <a:endParaRPr lang="fr-BE"/>
          </a:p>
        </p:txBody>
      </p:sp>
      <p:sp>
        <p:nvSpPr>
          <p:cNvPr id="5" name="Slide Number Placeholder 4"/>
          <p:cNvSpPr>
            <a:spLocks noGrp="1"/>
          </p:cNvSpPr>
          <p:nvPr>
            <p:ph type="sldNum" sz="quarter" idx="12"/>
          </p:nvPr>
        </p:nvSpPr>
        <p:spPr/>
        <p:txBody>
          <a:bodyPr/>
          <a:lstStyle/>
          <a:p>
            <a:fld id="{1AB5BBFA-8AC0-4611-BFA3-CDD055D008B6}" type="slidenum">
              <a:rPr lang="fr-BE" smtClean="0"/>
              <a:t>‹N°›</a:t>
            </a:fld>
            <a:endParaRPr lang="fr-BE"/>
          </a:p>
        </p:txBody>
      </p:sp>
    </p:spTree>
    <p:extLst>
      <p:ext uri="{BB962C8B-B14F-4D97-AF65-F5344CB8AC3E}">
        <p14:creationId xmlns:p14="http://schemas.microsoft.com/office/powerpoint/2010/main" val="334273118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Vide">
    <p:spTree>
      <p:nvGrpSpPr>
        <p:cNvPr id="1" name=""/>
        <p:cNvGrpSpPr/>
        <p:nvPr/>
      </p:nvGrpSpPr>
      <p:grpSpPr>
        <a:xfrm>
          <a:off x="0" y="0"/>
          <a:ext cx="0" cy="0"/>
          <a:chOff x="0" y="0"/>
          <a:chExt cx="0" cy="0"/>
        </a:xfrm>
      </p:grpSpPr>
      <p:sp>
        <p:nvSpPr>
          <p:cNvPr id="5" name="Rectangle 4"/>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3FE010D1-3331-426C-A375-175E11D6E999}" type="datetimeFigureOut">
              <a:rPr lang="fr-BE" smtClean="0"/>
              <a:t>07-06-23</a:t>
            </a:fld>
            <a:endParaRPr lang="fr-BE"/>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fr-BE"/>
          </a:p>
        </p:txBody>
      </p:sp>
      <p:sp>
        <p:nvSpPr>
          <p:cNvPr id="9" name="Slide Number Placeholder 8"/>
          <p:cNvSpPr>
            <a:spLocks noGrp="1"/>
          </p:cNvSpPr>
          <p:nvPr>
            <p:ph type="sldNum" sz="quarter" idx="12"/>
          </p:nvPr>
        </p:nvSpPr>
        <p:spPr/>
        <p:txBody>
          <a:bodyPr/>
          <a:lstStyle/>
          <a:p>
            <a:fld id="{1AB5BBFA-8AC0-4611-BFA3-CDD055D008B6}" type="slidenum">
              <a:rPr lang="fr-BE" smtClean="0"/>
              <a:t>‹N°›</a:t>
            </a:fld>
            <a:endParaRPr lang="fr-BE"/>
          </a:p>
        </p:txBody>
      </p:sp>
    </p:spTree>
    <p:extLst>
      <p:ext uri="{BB962C8B-B14F-4D97-AF65-F5344CB8AC3E}">
        <p14:creationId xmlns:p14="http://schemas.microsoft.com/office/powerpoint/2010/main" val="245545585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u avec légende">
    <p:spTree>
      <p:nvGrpSpPr>
        <p:cNvPr id="1" name=""/>
        <p:cNvGrpSpPr/>
        <p:nvPr/>
      </p:nvGrpSpPr>
      <p:grpSpPr>
        <a:xfrm>
          <a:off x="0" y="0"/>
          <a:ext cx="0" cy="0"/>
          <a:chOff x="0" y="0"/>
          <a:chExt cx="0" cy="0"/>
        </a:xfrm>
      </p:grpSpPr>
      <p:sp>
        <p:nvSpPr>
          <p:cNvPr id="8" name="Rectangle 7"/>
          <p:cNvSpPr/>
          <p:nvPr/>
        </p:nvSpPr>
        <p:spPr>
          <a:xfrm>
            <a:off x="16"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594359"/>
            <a:ext cx="3200400" cy="2286000"/>
          </a:xfrm>
        </p:spPr>
        <p:txBody>
          <a:bodyPr anchor="b">
            <a:normAutofit/>
          </a:bodyPr>
          <a:lstStyle>
            <a:lvl1pPr>
              <a:defRPr sz="3600" b="0">
                <a:solidFill>
                  <a:srgbClr val="FFFFFF"/>
                </a:solidFill>
              </a:defRPr>
            </a:lvl1pPr>
          </a:lstStyle>
          <a:p>
            <a:r>
              <a:rPr lang="fr-FR"/>
              <a:t>Modifiez le style du titre</a:t>
            </a:r>
            <a:endParaRPr lang="en-US" dirty="0"/>
          </a:p>
        </p:txBody>
      </p:sp>
      <p:sp>
        <p:nvSpPr>
          <p:cNvPr id="3" name="Content Placeholder 2"/>
          <p:cNvSpPr>
            <a:spLocks noGrp="1"/>
          </p:cNvSpPr>
          <p:nvPr>
            <p:ph idx="1"/>
          </p:nvPr>
        </p:nvSpPr>
        <p:spPr>
          <a:xfrm>
            <a:off x="4800600" y="731520"/>
            <a:ext cx="6492240" cy="5257800"/>
          </a:xfrm>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Text Placeholder 3"/>
          <p:cNvSpPr>
            <a:spLocks noGrp="1"/>
          </p:cNvSpPr>
          <p:nvPr>
            <p:ph type="body" sz="half" idx="2"/>
          </p:nvPr>
        </p:nvSpPr>
        <p:spPr>
          <a:xfrm>
            <a:off x="457200" y="2926080"/>
            <a:ext cx="32004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Modifier les styles du texte du masque</a:t>
            </a:r>
          </a:p>
        </p:txBody>
      </p:sp>
      <p:sp>
        <p:nvSpPr>
          <p:cNvPr id="5" name="Date Placeholder 4"/>
          <p:cNvSpPr>
            <a:spLocks noGrp="1"/>
          </p:cNvSpPr>
          <p:nvPr>
            <p:ph type="dt" sz="half" idx="10"/>
          </p:nvPr>
        </p:nvSpPr>
        <p:spPr>
          <a:xfrm>
            <a:off x="465512" y="6459785"/>
            <a:ext cx="2618510" cy="365125"/>
          </a:xfrm>
        </p:spPr>
        <p:txBody>
          <a:bodyPr/>
          <a:lstStyle>
            <a:lvl1pPr algn="l">
              <a:defRPr/>
            </a:lvl1pPr>
          </a:lstStyle>
          <a:p>
            <a:fld id="{3FE010D1-3331-426C-A375-175E11D6E999}" type="datetimeFigureOut">
              <a:rPr lang="fr-BE" smtClean="0"/>
              <a:t>07-06-23</a:t>
            </a:fld>
            <a:endParaRPr lang="fr-BE"/>
          </a:p>
        </p:txBody>
      </p:sp>
      <p:sp>
        <p:nvSpPr>
          <p:cNvPr id="6" name="Footer Placeholder 5"/>
          <p:cNvSpPr>
            <a:spLocks noGrp="1"/>
          </p:cNvSpPr>
          <p:nvPr>
            <p:ph type="ftr" sz="quarter" idx="11"/>
          </p:nvPr>
        </p:nvSpPr>
        <p:spPr>
          <a:xfrm>
            <a:off x="4800600" y="6459785"/>
            <a:ext cx="4648200" cy="365125"/>
          </a:xfrm>
        </p:spPr>
        <p:txBody>
          <a:bodyPr/>
          <a:lstStyle>
            <a:lvl1pPr algn="l">
              <a:defRPr>
                <a:solidFill>
                  <a:schemeClr val="tx2"/>
                </a:solidFill>
              </a:defRPr>
            </a:lvl1pPr>
          </a:lstStyle>
          <a:p>
            <a:endParaRPr lang="fr-BE"/>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1AB5BBFA-8AC0-4611-BFA3-CDD055D008B6}" type="slidenum">
              <a:rPr lang="fr-BE" smtClean="0"/>
              <a:t>‹N°›</a:t>
            </a:fld>
            <a:endParaRPr lang="fr-BE"/>
          </a:p>
        </p:txBody>
      </p:sp>
    </p:spTree>
    <p:extLst>
      <p:ext uri="{BB962C8B-B14F-4D97-AF65-F5344CB8AC3E}">
        <p14:creationId xmlns:p14="http://schemas.microsoft.com/office/powerpoint/2010/main" val="259646624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age avec légende">
    <p:spTree>
      <p:nvGrpSpPr>
        <p:cNvPr id="1" name=""/>
        <p:cNvGrpSpPr/>
        <p:nvPr/>
      </p:nvGrpSpPr>
      <p:grpSpPr>
        <a:xfrm>
          <a:off x="0" y="0"/>
          <a:ext cx="0" cy="0"/>
          <a:chOff x="0" y="0"/>
          <a:chExt cx="0" cy="0"/>
        </a:xfrm>
      </p:grpSpPr>
      <p:sp>
        <p:nvSpPr>
          <p:cNvPr id="8" name="Rectangle 7"/>
          <p:cNvSpPr/>
          <p:nvPr/>
        </p:nvSpPr>
        <p:spPr>
          <a:xfrm>
            <a:off x="0" y="4953000"/>
            <a:ext cx="12188825"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491507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5074920"/>
            <a:ext cx="10113264" cy="822960"/>
          </a:xfrm>
        </p:spPr>
        <p:txBody>
          <a:bodyPr lIns="91440" tIns="0" rIns="91440" bIns="0" anchor="b">
            <a:noAutofit/>
          </a:bodyPr>
          <a:lstStyle>
            <a:lvl1pPr>
              <a:defRPr sz="3600" b="0">
                <a:solidFill>
                  <a:srgbClr val="FFFFFF"/>
                </a:solidFill>
              </a:defRPr>
            </a:lvl1pPr>
          </a:lstStyle>
          <a:p>
            <a:r>
              <a:rPr lang="fr-FR"/>
              <a:t>Modifiez le style du titre</a:t>
            </a:r>
            <a:endParaRPr lang="en-US" dirty="0"/>
          </a:p>
        </p:txBody>
      </p:sp>
      <p:sp>
        <p:nvSpPr>
          <p:cNvPr id="3" name="Picture Placeholder 2"/>
          <p:cNvSpPr>
            <a:spLocks noGrp="1" noChangeAspect="1"/>
          </p:cNvSpPr>
          <p:nvPr>
            <p:ph type="pic" idx="1"/>
          </p:nvPr>
        </p:nvSpPr>
        <p:spPr>
          <a:xfrm>
            <a:off x="15" y="0"/>
            <a:ext cx="12191985" cy="4915076"/>
          </a:xfrm>
          <a:blipFill>
            <a:blip r:embed="rId2"/>
            <a:stretch>
              <a:fillRect/>
            </a:stretch>
          </a:blipFill>
        </p:spPr>
        <p:txBody>
          <a:bodyPr lIns="457200" tIns="457200" anchor="t"/>
          <a:lstStyle>
            <a:lvl1pPr marL="0" indent="0">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r-FR"/>
              <a:t>Cliquez sur l'icône pour ajouter une image</a:t>
            </a:r>
            <a:endParaRPr lang="en-US" dirty="0"/>
          </a:p>
        </p:txBody>
      </p:sp>
      <p:sp>
        <p:nvSpPr>
          <p:cNvPr id="4" name="Text Placeholder 3"/>
          <p:cNvSpPr>
            <a:spLocks noGrp="1"/>
          </p:cNvSpPr>
          <p:nvPr>
            <p:ph type="body" sz="half" idx="2"/>
          </p:nvPr>
        </p:nvSpPr>
        <p:spPr>
          <a:xfrm>
            <a:off x="1097280" y="5907023"/>
            <a:ext cx="10113264"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Modifier les styles du texte du masque</a:t>
            </a:r>
          </a:p>
        </p:txBody>
      </p:sp>
      <p:sp>
        <p:nvSpPr>
          <p:cNvPr id="5" name="Date Placeholder 4"/>
          <p:cNvSpPr>
            <a:spLocks noGrp="1"/>
          </p:cNvSpPr>
          <p:nvPr>
            <p:ph type="dt" sz="half" idx="10"/>
          </p:nvPr>
        </p:nvSpPr>
        <p:spPr/>
        <p:txBody>
          <a:bodyPr/>
          <a:lstStyle/>
          <a:p>
            <a:fld id="{3FE010D1-3331-426C-A375-175E11D6E999}" type="datetimeFigureOut">
              <a:rPr lang="fr-BE" smtClean="0"/>
              <a:t>07-06-23</a:t>
            </a:fld>
            <a:endParaRPr lang="fr-BE"/>
          </a:p>
        </p:txBody>
      </p:sp>
      <p:sp>
        <p:nvSpPr>
          <p:cNvPr id="6" name="Footer Placeholder 5"/>
          <p:cNvSpPr>
            <a:spLocks noGrp="1"/>
          </p:cNvSpPr>
          <p:nvPr>
            <p:ph type="ftr" sz="quarter" idx="11"/>
          </p:nvPr>
        </p:nvSpPr>
        <p:spPr/>
        <p:txBody>
          <a:bodyPr/>
          <a:lstStyle/>
          <a:p>
            <a:endParaRPr lang="fr-BE"/>
          </a:p>
        </p:txBody>
      </p:sp>
      <p:sp>
        <p:nvSpPr>
          <p:cNvPr id="7" name="Slide Number Placeholder 6"/>
          <p:cNvSpPr>
            <a:spLocks noGrp="1"/>
          </p:cNvSpPr>
          <p:nvPr>
            <p:ph type="sldNum" sz="quarter" idx="12"/>
          </p:nvPr>
        </p:nvSpPr>
        <p:spPr/>
        <p:txBody>
          <a:bodyPr/>
          <a:lstStyle/>
          <a:p>
            <a:fld id="{1AB5BBFA-8AC0-4611-BFA3-CDD055D008B6}" type="slidenum">
              <a:rPr lang="fr-BE" smtClean="0"/>
              <a:t>‹N°›</a:t>
            </a:fld>
            <a:endParaRPr lang="fr-BE"/>
          </a:p>
        </p:txBody>
      </p:sp>
    </p:spTree>
    <p:extLst>
      <p:ext uri="{BB962C8B-B14F-4D97-AF65-F5344CB8AC3E}">
        <p14:creationId xmlns:p14="http://schemas.microsoft.com/office/powerpoint/2010/main" val="366682662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0" y="6334316"/>
            <a:ext cx="12192001" cy="659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097280" y="286603"/>
            <a:ext cx="10058400" cy="1450757"/>
          </a:xfrm>
          <a:prstGeom prst="rect">
            <a:avLst/>
          </a:prstGeom>
        </p:spPr>
        <p:txBody>
          <a:bodyPr vert="horz" lIns="91440" tIns="45720" rIns="91440" bIns="45720" rtlCol="0" anchor="b">
            <a:normAutofit/>
          </a:bodyPr>
          <a:lstStyle/>
          <a:p>
            <a:r>
              <a:rPr lang="fr-FR"/>
              <a:t>Modifiez le style du titre</a:t>
            </a:r>
            <a:endParaRPr lang="en-US" dirty="0"/>
          </a:p>
        </p:txBody>
      </p:sp>
      <p:sp>
        <p:nvSpPr>
          <p:cNvPr id="3" name="Text Placeholder 2"/>
          <p:cNvSpPr>
            <a:spLocks noGrp="1"/>
          </p:cNvSpPr>
          <p:nvPr>
            <p:ph type="body" idx="1"/>
          </p:nvPr>
        </p:nvSpPr>
        <p:spPr>
          <a:xfrm>
            <a:off x="1097280" y="1845734"/>
            <a:ext cx="10058400" cy="4023360"/>
          </a:xfrm>
          <a:prstGeom prst="rect">
            <a:avLst/>
          </a:prstGeom>
        </p:spPr>
        <p:txBody>
          <a:bodyPr vert="horz" lIns="0" tIns="45720" rIns="0" bIns="45720" rtlCol="0">
            <a:normAutofit/>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2"/>
          </p:nvPr>
        </p:nvSpPr>
        <p:spPr>
          <a:xfrm>
            <a:off x="1097280" y="6459785"/>
            <a:ext cx="2472271" cy="365125"/>
          </a:xfrm>
          <a:prstGeom prst="rect">
            <a:avLst/>
          </a:prstGeom>
        </p:spPr>
        <p:txBody>
          <a:bodyPr vert="horz" lIns="91440" tIns="45720" rIns="91440" bIns="45720" rtlCol="0" anchor="ctr"/>
          <a:lstStyle>
            <a:lvl1pPr algn="l">
              <a:defRPr sz="900">
                <a:solidFill>
                  <a:srgbClr val="FFFFFF"/>
                </a:solidFill>
              </a:defRPr>
            </a:lvl1pPr>
          </a:lstStyle>
          <a:p>
            <a:fld id="{3FE010D1-3331-426C-A375-175E11D6E999}" type="datetimeFigureOut">
              <a:rPr lang="fr-BE" smtClean="0"/>
              <a:t>07-06-23</a:t>
            </a:fld>
            <a:endParaRPr lang="fr-BE"/>
          </a:p>
        </p:txBody>
      </p:sp>
      <p:sp>
        <p:nvSpPr>
          <p:cNvPr id="5" name="Footer Placeholder 4"/>
          <p:cNvSpPr>
            <a:spLocks noGrp="1"/>
          </p:cNvSpPr>
          <p:nvPr>
            <p:ph type="ftr" sz="quarter" idx="3"/>
          </p:nvPr>
        </p:nvSpPr>
        <p:spPr>
          <a:xfrm>
            <a:off x="3686185" y="6459785"/>
            <a:ext cx="4822804" cy="365125"/>
          </a:xfrm>
          <a:prstGeom prst="rect">
            <a:avLst/>
          </a:prstGeom>
        </p:spPr>
        <p:txBody>
          <a:bodyPr vert="horz" lIns="91440" tIns="45720" rIns="91440" bIns="45720" rtlCol="0" anchor="ctr"/>
          <a:lstStyle>
            <a:lvl1pPr algn="ctr">
              <a:defRPr sz="900" cap="all" baseline="0">
                <a:solidFill>
                  <a:srgbClr val="FFFFFF"/>
                </a:solidFill>
              </a:defRPr>
            </a:lvl1pPr>
          </a:lstStyle>
          <a:p>
            <a:endParaRPr lang="fr-BE"/>
          </a:p>
        </p:txBody>
      </p:sp>
      <p:sp>
        <p:nvSpPr>
          <p:cNvPr id="6" name="Slide Number Placeholder 5"/>
          <p:cNvSpPr>
            <a:spLocks noGrp="1"/>
          </p:cNvSpPr>
          <p:nvPr>
            <p:ph type="sldNum" sz="quarter" idx="4"/>
          </p:nvPr>
        </p:nvSpPr>
        <p:spPr>
          <a:xfrm>
            <a:off x="9900458" y="6459785"/>
            <a:ext cx="1312025" cy="365125"/>
          </a:xfrm>
          <a:prstGeom prst="rect">
            <a:avLst/>
          </a:prstGeom>
        </p:spPr>
        <p:txBody>
          <a:bodyPr vert="horz" lIns="91440" tIns="45720" rIns="91440" bIns="45720" rtlCol="0" anchor="ctr"/>
          <a:lstStyle>
            <a:lvl1pPr algn="r">
              <a:defRPr sz="1050">
                <a:solidFill>
                  <a:srgbClr val="FFFFFF"/>
                </a:solidFill>
              </a:defRPr>
            </a:lvl1pPr>
          </a:lstStyle>
          <a:p>
            <a:fld id="{1AB5BBFA-8AC0-4611-BFA3-CDD055D008B6}" type="slidenum">
              <a:rPr lang="fr-BE" smtClean="0"/>
              <a:t>‹N°›</a:t>
            </a:fld>
            <a:endParaRPr lang="fr-BE"/>
          </a:p>
        </p:txBody>
      </p:sp>
      <p:cxnSp>
        <p:nvCxnSpPr>
          <p:cNvPr id="10" name="Straight Connector 9"/>
          <p:cNvCxnSpPr/>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61819068"/>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1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10.png"/></Relationships>
</file>

<file path=ppt/slides/_rels/slide1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12.png"/></Relationships>
</file>

<file path=ppt/slides/_rels/slide1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9.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083E7E5D-99FB-4B74-ABE7-7C3062D6EE93}"/>
              </a:ext>
            </a:extLst>
          </p:cNvPr>
          <p:cNvSpPr>
            <a:spLocks noGrp="1"/>
          </p:cNvSpPr>
          <p:nvPr>
            <p:ph type="ctrTitle"/>
          </p:nvPr>
        </p:nvSpPr>
        <p:spPr>
          <a:xfrm>
            <a:off x="878431" y="310213"/>
            <a:ext cx="9162590" cy="1384996"/>
          </a:xfrm>
        </p:spPr>
        <p:txBody>
          <a:bodyPr>
            <a:noAutofit/>
          </a:bodyPr>
          <a:lstStyle/>
          <a:p>
            <a:r>
              <a:rPr lang="fr-FR" sz="5400" dirty="0">
                <a:latin typeface="Segoe UI" panose="020B0502040204020203" pitchFamily="34" charset="0"/>
                <a:cs typeface="Segoe UI" panose="020B0502040204020203" pitchFamily="34" charset="0"/>
              </a:rPr>
              <a:t>Présentation </a:t>
            </a:r>
            <a:r>
              <a:rPr lang="fr-FR" sz="5400" dirty="0" err="1">
                <a:latin typeface="Segoe UI" panose="020B0502040204020203" pitchFamily="34" charset="0"/>
                <a:cs typeface="Segoe UI" panose="020B0502040204020203" pitchFamily="34" charset="0"/>
              </a:rPr>
              <a:t>Aperau</a:t>
            </a:r>
            <a:r>
              <a:rPr lang="fr-FR" sz="5400" dirty="0">
                <a:latin typeface="Segoe UI" panose="020B0502040204020203" pitchFamily="34" charset="0"/>
                <a:cs typeface="Segoe UI" panose="020B0502040204020203" pitchFamily="34" charset="0"/>
              </a:rPr>
              <a:t> 2023</a:t>
            </a:r>
            <a:endParaRPr lang="fr-BE" sz="5400" dirty="0">
              <a:latin typeface="Segoe UI" panose="020B0502040204020203" pitchFamily="34" charset="0"/>
              <a:cs typeface="Segoe UI" panose="020B0502040204020203" pitchFamily="34" charset="0"/>
            </a:endParaRPr>
          </a:p>
        </p:txBody>
      </p:sp>
      <p:sp>
        <p:nvSpPr>
          <p:cNvPr id="3" name="Sous-titre 2">
            <a:extLst>
              <a:ext uri="{FF2B5EF4-FFF2-40B4-BE49-F238E27FC236}">
                <a16:creationId xmlns:a16="http://schemas.microsoft.com/office/drawing/2014/main" id="{BF87040F-BE42-4526-852B-A30665183C36}"/>
              </a:ext>
            </a:extLst>
          </p:cNvPr>
          <p:cNvSpPr>
            <a:spLocks noGrp="1"/>
          </p:cNvSpPr>
          <p:nvPr>
            <p:ph type="subTitle" idx="1"/>
          </p:nvPr>
        </p:nvSpPr>
        <p:spPr>
          <a:xfrm>
            <a:off x="1066800" y="2548651"/>
            <a:ext cx="10058400" cy="1143000"/>
          </a:xfrm>
        </p:spPr>
        <p:txBody>
          <a:bodyPr>
            <a:normAutofit fontScale="92500" lnSpcReduction="20000"/>
          </a:bodyPr>
          <a:lstStyle/>
          <a:p>
            <a:r>
              <a:rPr lang="fr-FR" b="1" dirty="0">
                <a:latin typeface="Segoe UI" panose="020B0502040204020203" pitchFamily="34" charset="0"/>
                <a:cs typeface="Segoe UI" panose="020B0502040204020203" pitchFamily="34" charset="0"/>
              </a:rPr>
              <a:t>Le Schéma de développement du territoire : élaboration d’une stratégie régionale pour opérationnaliser la lutte contre l’étalement urbain et l’artificialisation des sols </a:t>
            </a:r>
            <a:endParaRPr lang="fr-BE" dirty="0">
              <a:latin typeface="Segoe UI" panose="020B0502040204020203" pitchFamily="34" charset="0"/>
              <a:cs typeface="Segoe UI" panose="020B0502040204020203" pitchFamily="34" charset="0"/>
            </a:endParaRPr>
          </a:p>
          <a:p>
            <a:endParaRPr lang="fr-BE" dirty="0"/>
          </a:p>
        </p:txBody>
      </p:sp>
      <p:sp>
        <p:nvSpPr>
          <p:cNvPr id="4" name="Espace réservé de la date 3">
            <a:extLst>
              <a:ext uri="{FF2B5EF4-FFF2-40B4-BE49-F238E27FC236}">
                <a16:creationId xmlns:a16="http://schemas.microsoft.com/office/drawing/2014/main" id="{C2562439-0C13-448B-B096-3DFD4A444AD7}"/>
              </a:ext>
            </a:extLst>
          </p:cNvPr>
          <p:cNvSpPr>
            <a:spLocks noGrp="1"/>
          </p:cNvSpPr>
          <p:nvPr>
            <p:ph type="dt" sz="half" idx="10"/>
          </p:nvPr>
        </p:nvSpPr>
        <p:spPr>
          <a:xfrm>
            <a:off x="9296400" y="336781"/>
            <a:ext cx="2743200" cy="365125"/>
          </a:xfrm>
        </p:spPr>
        <p:txBody>
          <a:bodyPr/>
          <a:lstStyle/>
          <a:p>
            <a:r>
              <a:rPr lang="fr-BE" dirty="0"/>
              <a:t>08-06-23</a:t>
            </a:r>
          </a:p>
        </p:txBody>
      </p:sp>
      <p:pic>
        <p:nvPicPr>
          <p:cNvPr id="1026" name="Picture 2" descr="www.creat-uclouvain.be">
            <a:extLst>
              <a:ext uri="{FF2B5EF4-FFF2-40B4-BE49-F238E27FC236}">
                <a16:creationId xmlns:a16="http://schemas.microsoft.com/office/drawing/2014/main" id="{B2B533A6-0EAA-4034-85CA-CCE8AB64945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749930" y="4762904"/>
            <a:ext cx="3001342" cy="1196785"/>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RIU 2023 – 24èmes rencontres internationales en urbanisme de l'APERAU,  Université de Lausanne, du 06 au 09 juin 2023">
            <a:extLst>
              <a:ext uri="{FF2B5EF4-FFF2-40B4-BE49-F238E27FC236}">
                <a16:creationId xmlns:a16="http://schemas.microsoft.com/office/drawing/2014/main" id="{172BC311-BAD6-40A1-A43A-A6860F832F8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63479" y="4906307"/>
            <a:ext cx="3909134" cy="1103516"/>
          </a:xfrm>
          <a:prstGeom prst="rect">
            <a:avLst/>
          </a:prstGeom>
          <a:noFill/>
          <a:extLst>
            <a:ext uri="{909E8E84-426E-40DD-AFC4-6F175D3DCCD1}">
              <a14:hiddenFill xmlns:a14="http://schemas.microsoft.com/office/drawing/2010/main">
                <a:solidFill>
                  <a:srgbClr val="FFFFFF"/>
                </a:solidFill>
              </a14:hiddenFill>
            </a:ext>
          </a:extLst>
        </p:spPr>
      </p:pic>
      <p:sp>
        <p:nvSpPr>
          <p:cNvPr id="6" name="ZoneTexte 5">
            <a:extLst>
              <a:ext uri="{FF2B5EF4-FFF2-40B4-BE49-F238E27FC236}">
                <a16:creationId xmlns:a16="http://schemas.microsoft.com/office/drawing/2014/main" id="{0802646D-E78C-4418-A24C-2F2793771AEF}"/>
              </a:ext>
            </a:extLst>
          </p:cNvPr>
          <p:cNvSpPr txBox="1"/>
          <p:nvPr/>
        </p:nvSpPr>
        <p:spPr>
          <a:xfrm>
            <a:off x="10250601" y="388164"/>
            <a:ext cx="1998579" cy="1384995"/>
          </a:xfrm>
          <a:prstGeom prst="rect">
            <a:avLst/>
          </a:prstGeom>
          <a:noFill/>
        </p:spPr>
        <p:txBody>
          <a:bodyPr wrap="square" rtlCol="0">
            <a:spAutoFit/>
          </a:bodyPr>
          <a:lstStyle/>
          <a:p>
            <a:r>
              <a:rPr lang="fr-FR" sz="1400" dirty="0"/>
              <a:t>Auteurs: </a:t>
            </a:r>
          </a:p>
          <a:p>
            <a:r>
              <a:rPr lang="fr-FR" sz="1400" dirty="0"/>
              <a:t>Joachim Dupont</a:t>
            </a:r>
          </a:p>
          <a:p>
            <a:r>
              <a:rPr lang="fr-FR" sz="1400" dirty="0"/>
              <a:t>Alexandre Leclercq </a:t>
            </a:r>
          </a:p>
          <a:p>
            <a:r>
              <a:rPr lang="fr-FR" sz="1400" dirty="0"/>
              <a:t>Responsable académique: </a:t>
            </a:r>
          </a:p>
          <a:p>
            <a:r>
              <a:rPr lang="fr-FR" sz="1400" dirty="0"/>
              <a:t>Yves Hanin</a:t>
            </a:r>
            <a:endParaRPr lang="fr-BE" sz="1400" dirty="0"/>
          </a:p>
        </p:txBody>
      </p:sp>
      <p:pic>
        <p:nvPicPr>
          <p:cNvPr id="2050" name="Picture 2" descr="Partenaires &amp; commanditaires – Centre de recherches et d'études pour  l'action territoriale">
            <a:extLst>
              <a:ext uri="{FF2B5EF4-FFF2-40B4-BE49-F238E27FC236}">
                <a16:creationId xmlns:a16="http://schemas.microsoft.com/office/drawing/2014/main" id="{72B97003-1DFA-4A52-BC58-DFB519B53A3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879939" y="4571316"/>
            <a:ext cx="1639450" cy="16394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2527386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2C9AE06-32F3-4BFB-AE79-0FA22F082905}"/>
              </a:ext>
            </a:extLst>
          </p:cNvPr>
          <p:cNvSpPr>
            <a:spLocks noGrp="1"/>
          </p:cNvSpPr>
          <p:nvPr>
            <p:ph type="title"/>
          </p:nvPr>
        </p:nvSpPr>
        <p:spPr>
          <a:xfrm>
            <a:off x="838200" y="245039"/>
            <a:ext cx="10287000" cy="1860852"/>
          </a:xfrm>
        </p:spPr>
        <p:txBody>
          <a:bodyPr>
            <a:normAutofit/>
          </a:bodyPr>
          <a:lstStyle/>
          <a:p>
            <a:pPr marL="914400" indent="-914400">
              <a:buFont typeface="+mj-lt"/>
              <a:buAutoNum type="alphaLcParenR"/>
            </a:pPr>
            <a:r>
              <a:rPr lang="fr-FR" sz="4000" dirty="0">
                <a:latin typeface="Segoe UI" panose="020B0502040204020203" pitchFamily="34" charset="0"/>
                <a:cs typeface="Segoe UI" panose="020B0502040204020203" pitchFamily="34" charset="0"/>
              </a:rPr>
              <a:t>Un enjeu d’opérationnalisation</a:t>
            </a:r>
            <a:br>
              <a:rPr lang="fr-FR" dirty="0"/>
            </a:br>
            <a:br>
              <a:rPr lang="fr-BE" b="1" dirty="0"/>
            </a:br>
            <a:endParaRPr lang="fr-BE" dirty="0"/>
          </a:p>
        </p:txBody>
      </p:sp>
      <p:sp>
        <p:nvSpPr>
          <p:cNvPr id="3" name="Espace réservé du contenu 2">
            <a:extLst>
              <a:ext uri="{FF2B5EF4-FFF2-40B4-BE49-F238E27FC236}">
                <a16:creationId xmlns:a16="http://schemas.microsoft.com/office/drawing/2014/main" id="{1985E9A9-4E52-4B95-90ED-623E88760BFF}"/>
              </a:ext>
            </a:extLst>
          </p:cNvPr>
          <p:cNvSpPr>
            <a:spLocks noGrp="1"/>
          </p:cNvSpPr>
          <p:nvPr>
            <p:ph idx="1"/>
          </p:nvPr>
        </p:nvSpPr>
        <p:spPr>
          <a:xfrm>
            <a:off x="838200" y="1253331"/>
            <a:ext cx="10515600" cy="4351338"/>
          </a:xfrm>
        </p:spPr>
        <p:txBody>
          <a:bodyPr>
            <a:normAutofit/>
          </a:bodyPr>
          <a:lstStyle/>
          <a:p>
            <a:pPr lvl="1">
              <a:buClr>
                <a:srgbClr val="E48312"/>
              </a:buClr>
            </a:pPr>
            <a:r>
              <a:rPr lang="fr-FR" dirty="0">
                <a:solidFill>
                  <a:srgbClr val="000000">
                    <a:lumMod val="75000"/>
                    <a:lumOff val="25000"/>
                  </a:srgbClr>
                </a:solidFill>
                <a:latin typeface="Segoe UI" panose="020B0502040204020203" pitchFamily="34" charset="0"/>
                <a:cs typeface="Segoe UI" panose="020B0502040204020203" pitchFamily="34" charset="0"/>
              </a:rPr>
              <a:t>Mesures de gestion et de programmation</a:t>
            </a:r>
          </a:p>
          <a:p>
            <a:pPr marL="201168" lvl="1" indent="0">
              <a:buNone/>
            </a:pPr>
            <a:endParaRPr lang="fr-FR" dirty="0"/>
          </a:p>
          <a:p>
            <a:pPr lvl="1"/>
            <a:endParaRPr lang="fr-FR" dirty="0"/>
          </a:p>
          <a:p>
            <a:endParaRPr lang="fr-BE" dirty="0"/>
          </a:p>
        </p:txBody>
      </p:sp>
      <p:pic>
        <p:nvPicPr>
          <p:cNvPr id="5" name="Image 4">
            <a:extLst>
              <a:ext uri="{FF2B5EF4-FFF2-40B4-BE49-F238E27FC236}">
                <a16:creationId xmlns:a16="http://schemas.microsoft.com/office/drawing/2014/main" id="{515207CA-61A1-49D4-BE2E-04D95C49173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23900" y="2375100"/>
            <a:ext cx="5257800" cy="2960359"/>
          </a:xfrm>
          <a:prstGeom prst="rect">
            <a:avLst/>
          </a:prstGeom>
        </p:spPr>
      </p:pic>
      <p:pic>
        <p:nvPicPr>
          <p:cNvPr id="8" name="Image 7">
            <a:extLst>
              <a:ext uri="{FF2B5EF4-FFF2-40B4-BE49-F238E27FC236}">
                <a16:creationId xmlns:a16="http://schemas.microsoft.com/office/drawing/2014/main" id="{8ADBB2DA-D911-4517-8C13-83C69FEEABF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210301" y="2272145"/>
            <a:ext cx="5440655" cy="3063314"/>
          </a:xfrm>
          <a:prstGeom prst="rect">
            <a:avLst/>
          </a:prstGeom>
        </p:spPr>
      </p:pic>
    </p:spTree>
    <p:extLst>
      <p:ext uri="{BB962C8B-B14F-4D97-AF65-F5344CB8AC3E}">
        <p14:creationId xmlns:p14="http://schemas.microsoft.com/office/powerpoint/2010/main" val="302398858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2C9AE06-32F3-4BFB-AE79-0FA22F082905}"/>
              </a:ext>
            </a:extLst>
          </p:cNvPr>
          <p:cNvSpPr>
            <a:spLocks noGrp="1"/>
          </p:cNvSpPr>
          <p:nvPr>
            <p:ph type="title"/>
          </p:nvPr>
        </p:nvSpPr>
        <p:spPr>
          <a:xfrm>
            <a:off x="1097280" y="286603"/>
            <a:ext cx="10058400" cy="1860852"/>
          </a:xfrm>
        </p:spPr>
        <p:txBody>
          <a:bodyPr>
            <a:normAutofit/>
          </a:bodyPr>
          <a:lstStyle/>
          <a:p>
            <a:pPr marL="914400" indent="-914400">
              <a:buFont typeface="+mj-lt"/>
              <a:buAutoNum type="alphaLcParenR" startAt="2"/>
            </a:pPr>
            <a:r>
              <a:rPr lang="fr-BE" sz="3600" dirty="0">
                <a:latin typeface="Segoe UI" panose="020B0502040204020203" pitchFamily="34" charset="0"/>
                <a:cs typeface="Segoe UI" panose="020B0502040204020203" pitchFamily="34" charset="0"/>
              </a:rPr>
              <a:t>Notions clés de la stratégie</a:t>
            </a:r>
            <a:br>
              <a:rPr lang="fr-BE" dirty="0"/>
            </a:br>
            <a:br>
              <a:rPr lang="fr-BE" b="1" dirty="0"/>
            </a:br>
            <a:endParaRPr lang="fr-BE" dirty="0"/>
          </a:p>
        </p:txBody>
      </p:sp>
      <p:sp>
        <p:nvSpPr>
          <p:cNvPr id="3" name="Espace réservé du contenu 2">
            <a:extLst>
              <a:ext uri="{FF2B5EF4-FFF2-40B4-BE49-F238E27FC236}">
                <a16:creationId xmlns:a16="http://schemas.microsoft.com/office/drawing/2014/main" id="{1985E9A9-4E52-4B95-90ED-623E88760BFF}"/>
              </a:ext>
            </a:extLst>
          </p:cNvPr>
          <p:cNvSpPr>
            <a:spLocks noGrp="1"/>
          </p:cNvSpPr>
          <p:nvPr>
            <p:ph idx="1"/>
          </p:nvPr>
        </p:nvSpPr>
        <p:spPr>
          <a:xfrm>
            <a:off x="838200" y="1253331"/>
            <a:ext cx="10515600" cy="610193"/>
          </a:xfrm>
        </p:spPr>
        <p:txBody>
          <a:bodyPr>
            <a:normAutofit/>
          </a:bodyPr>
          <a:lstStyle/>
          <a:p>
            <a:pPr lvl="1"/>
            <a:r>
              <a:rPr lang="fr-FR" sz="1900" dirty="0">
                <a:latin typeface="Segoe UI" panose="020B0502040204020203" pitchFamily="34" charset="0"/>
                <a:cs typeface="Segoe UI" panose="020B0502040204020203" pitchFamily="34" charset="0"/>
              </a:rPr>
              <a:t>Artificialisation et imperméabilisation des sols &amp; Étalement urbain</a:t>
            </a:r>
          </a:p>
          <a:p>
            <a:pPr marL="201168" lvl="1" indent="0">
              <a:buNone/>
            </a:pPr>
            <a:endParaRPr lang="fr-FR" dirty="0"/>
          </a:p>
          <a:p>
            <a:pPr marL="201168" lvl="1" indent="0">
              <a:buNone/>
            </a:pPr>
            <a:endParaRPr lang="fr-FR" dirty="0"/>
          </a:p>
          <a:p>
            <a:pPr marL="201168" lvl="1" indent="0">
              <a:buNone/>
            </a:pPr>
            <a:endParaRPr lang="fr-FR" dirty="0"/>
          </a:p>
          <a:p>
            <a:pPr marL="201168" lvl="1" indent="0">
              <a:buNone/>
            </a:pPr>
            <a:endParaRPr lang="fr-FR" dirty="0"/>
          </a:p>
          <a:p>
            <a:pPr marL="201168" lvl="1" indent="0">
              <a:buNone/>
            </a:pPr>
            <a:endParaRPr lang="fr-FR" dirty="0"/>
          </a:p>
          <a:p>
            <a:pPr marL="201168" lvl="1" indent="0">
              <a:buNone/>
            </a:pPr>
            <a:endParaRPr lang="fr-FR" dirty="0"/>
          </a:p>
          <a:p>
            <a:pPr marL="201168" lvl="1" indent="0">
              <a:buNone/>
            </a:pPr>
            <a:endParaRPr lang="fr-FR" dirty="0"/>
          </a:p>
          <a:p>
            <a:pPr marL="201168" lvl="1" indent="0">
              <a:buNone/>
            </a:pPr>
            <a:endParaRPr lang="fr-FR" dirty="0"/>
          </a:p>
          <a:p>
            <a:pPr marL="201168" lvl="1" indent="0">
              <a:buNone/>
            </a:pPr>
            <a:endParaRPr lang="fr-FR" dirty="0"/>
          </a:p>
          <a:p>
            <a:pPr marL="201168" lvl="1" indent="0">
              <a:buNone/>
            </a:pPr>
            <a:endParaRPr lang="fr-FR" dirty="0"/>
          </a:p>
          <a:p>
            <a:endParaRPr lang="fr-BE" dirty="0"/>
          </a:p>
        </p:txBody>
      </p:sp>
      <p:pic>
        <p:nvPicPr>
          <p:cNvPr id="7" name="Image 6">
            <a:extLst>
              <a:ext uri="{FF2B5EF4-FFF2-40B4-BE49-F238E27FC236}">
                <a16:creationId xmlns:a16="http://schemas.microsoft.com/office/drawing/2014/main" id="{5638F15F-5239-4C24-9268-BCF478B299A7}"/>
              </a:ext>
            </a:extLst>
          </p:cNvPr>
          <p:cNvPicPr>
            <a:picLocks noChangeAspect="1"/>
          </p:cNvPicPr>
          <p:nvPr/>
        </p:nvPicPr>
        <p:blipFill rotWithShape="1">
          <a:blip r:embed="rId3">
            <a:extLst>
              <a:ext uri="{28A0092B-C50C-407E-A947-70E740481C1C}">
                <a14:useLocalDpi xmlns:a14="http://schemas.microsoft.com/office/drawing/2010/main" val="0"/>
              </a:ext>
            </a:extLst>
          </a:blip>
          <a:srcRect r="66456"/>
          <a:stretch/>
        </p:blipFill>
        <p:spPr>
          <a:xfrm>
            <a:off x="1272041" y="2003312"/>
            <a:ext cx="3039969" cy="2457852"/>
          </a:xfrm>
          <a:prstGeom prst="rect">
            <a:avLst/>
          </a:prstGeom>
        </p:spPr>
      </p:pic>
      <p:pic>
        <p:nvPicPr>
          <p:cNvPr id="10" name="Image 9">
            <a:extLst>
              <a:ext uri="{FF2B5EF4-FFF2-40B4-BE49-F238E27FC236}">
                <a16:creationId xmlns:a16="http://schemas.microsoft.com/office/drawing/2014/main" id="{4350FEE4-8DDF-481D-8EEF-65D560B5C77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045611" y="2901880"/>
            <a:ext cx="4308189" cy="2082475"/>
          </a:xfrm>
          <a:prstGeom prst="rect">
            <a:avLst/>
          </a:prstGeom>
        </p:spPr>
      </p:pic>
      <p:sp>
        <p:nvSpPr>
          <p:cNvPr id="4" name="Rectangle 3">
            <a:extLst>
              <a:ext uri="{FF2B5EF4-FFF2-40B4-BE49-F238E27FC236}">
                <a16:creationId xmlns:a16="http://schemas.microsoft.com/office/drawing/2014/main" id="{34C8D8FB-13C7-4A40-86DE-FA0112DFD882}"/>
              </a:ext>
            </a:extLst>
          </p:cNvPr>
          <p:cNvSpPr/>
          <p:nvPr/>
        </p:nvSpPr>
        <p:spPr>
          <a:xfrm>
            <a:off x="7583113" y="1753978"/>
            <a:ext cx="2371355" cy="369332"/>
          </a:xfrm>
          <a:prstGeom prst="rect">
            <a:avLst/>
          </a:prstGeom>
        </p:spPr>
        <p:txBody>
          <a:bodyPr wrap="none">
            <a:spAutoFit/>
          </a:bodyPr>
          <a:lstStyle/>
          <a:p>
            <a:pPr lvl="1">
              <a:buClr>
                <a:srgbClr val="E48312"/>
              </a:buClr>
            </a:pPr>
            <a:r>
              <a:rPr lang="fr-FR" dirty="0">
                <a:solidFill>
                  <a:srgbClr val="000000">
                    <a:lumMod val="75000"/>
                    <a:lumOff val="25000"/>
                  </a:srgbClr>
                </a:solidFill>
                <a:latin typeface="Segoe UI" panose="020B0502040204020203" pitchFamily="34" charset="0"/>
                <a:cs typeface="Segoe UI" panose="020B0502040204020203" pitchFamily="34" charset="0"/>
              </a:rPr>
              <a:t>Étalement urbain</a:t>
            </a:r>
          </a:p>
        </p:txBody>
      </p:sp>
      <p:pic>
        <p:nvPicPr>
          <p:cNvPr id="8" name="Image 7">
            <a:extLst>
              <a:ext uri="{FF2B5EF4-FFF2-40B4-BE49-F238E27FC236}">
                <a16:creationId xmlns:a16="http://schemas.microsoft.com/office/drawing/2014/main" id="{5EA360D2-4B45-4453-B675-5B5628456ACF}"/>
              </a:ext>
            </a:extLst>
          </p:cNvPr>
          <p:cNvPicPr>
            <a:picLocks noChangeAspect="1"/>
          </p:cNvPicPr>
          <p:nvPr/>
        </p:nvPicPr>
        <p:blipFill rotWithShape="1">
          <a:blip r:embed="rId3">
            <a:extLst>
              <a:ext uri="{28A0092B-C50C-407E-A947-70E740481C1C}">
                <a14:useLocalDpi xmlns:a14="http://schemas.microsoft.com/office/drawing/2010/main" val="0"/>
              </a:ext>
            </a:extLst>
          </a:blip>
          <a:srcRect l="40390"/>
          <a:stretch/>
        </p:blipFill>
        <p:spPr>
          <a:xfrm>
            <a:off x="838200" y="3943118"/>
            <a:ext cx="5402387" cy="2457852"/>
          </a:xfrm>
          <a:prstGeom prst="rect">
            <a:avLst/>
          </a:prstGeom>
        </p:spPr>
      </p:pic>
      <p:sp>
        <p:nvSpPr>
          <p:cNvPr id="9" name="Rectangle 8">
            <a:extLst>
              <a:ext uri="{FF2B5EF4-FFF2-40B4-BE49-F238E27FC236}">
                <a16:creationId xmlns:a16="http://schemas.microsoft.com/office/drawing/2014/main" id="{329D4427-90AD-43BF-81ED-7D8A0DAA2D5F}"/>
              </a:ext>
            </a:extLst>
          </p:cNvPr>
          <p:cNvSpPr/>
          <p:nvPr/>
        </p:nvSpPr>
        <p:spPr>
          <a:xfrm>
            <a:off x="1272041" y="1753978"/>
            <a:ext cx="5349350" cy="369332"/>
          </a:xfrm>
          <a:prstGeom prst="rect">
            <a:avLst/>
          </a:prstGeom>
        </p:spPr>
        <p:txBody>
          <a:bodyPr wrap="none">
            <a:spAutoFit/>
          </a:bodyPr>
          <a:lstStyle/>
          <a:p>
            <a:pPr lvl="1">
              <a:buClr>
                <a:srgbClr val="E48312"/>
              </a:buClr>
            </a:pPr>
            <a:r>
              <a:rPr lang="fr-FR" dirty="0">
                <a:solidFill>
                  <a:srgbClr val="000000">
                    <a:lumMod val="75000"/>
                    <a:lumOff val="25000"/>
                  </a:srgbClr>
                </a:solidFill>
                <a:latin typeface="Segoe UI" panose="020B0502040204020203" pitchFamily="34" charset="0"/>
                <a:cs typeface="Segoe UI" panose="020B0502040204020203" pitchFamily="34" charset="0"/>
              </a:rPr>
              <a:t>Artificialisation et imperméabilisation des sols </a:t>
            </a:r>
          </a:p>
        </p:txBody>
      </p:sp>
    </p:spTree>
    <p:extLst>
      <p:ext uri="{BB962C8B-B14F-4D97-AF65-F5344CB8AC3E}">
        <p14:creationId xmlns:p14="http://schemas.microsoft.com/office/powerpoint/2010/main" val="278452656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2C9AE06-32F3-4BFB-AE79-0FA22F082905}"/>
              </a:ext>
            </a:extLst>
          </p:cNvPr>
          <p:cNvSpPr>
            <a:spLocks noGrp="1"/>
          </p:cNvSpPr>
          <p:nvPr>
            <p:ph type="title"/>
          </p:nvPr>
        </p:nvSpPr>
        <p:spPr>
          <a:xfrm>
            <a:off x="1066800" y="688385"/>
            <a:ext cx="10058400" cy="1860852"/>
          </a:xfrm>
        </p:spPr>
        <p:txBody>
          <a:bodyPr>
            <a:normAutofit fontScale="90000"/>
          </a:bodyPr>
          <a:lstStyle/>
          <a:p>
            <a:pPr marL="914400" indent="-914400">
              <a:buFont typeface="+mj-lt"/>
              <a:buAutoNum type="alphaLcParenR" startAt="3"/>
            </a:pPr>
            <a:r>
              <a:rPr lang="fr-FR" sz="4000" dirty="0">
                <a:latin typeface="Segoe UI" panose="020B0502040204020203" pitchFamily="34" charset="0"/>
                <a:cs typeface="Segoe UI" panose="020B0502040204020203" pitchFamily="34" charset="0"/>
              </a:rPr>
              <a:t>Un enjeu de subsidiarité</a:t>
            </a:r>
            <a:br>
              <a:rPr lang="fr-FR" dirty="0"/>
            </a:br>
            <a:br>
              <a:rPr lang="fr-BE" dirty="0"/>
            </a:br>
            <a:br>
              <a:rPr lang="fr-BE" b="1" dirty="0"/>
            </a:br>
            <a:endParaRPr lang="fr-BE" dirty="0"/>
          </a:p>
        </p:txBody>
      </p:sp>
      <p:sp>
        <p:nvSpPr>
          <p:cNvPr id="3" name="Espace réservé du contenu 2">
            <a:extLst>
              <a:ext uri="{FF2B5EF4-FFF2-40B4-BE49-F238E27FC236}">
                <a16:creationId xmlns:a16="http://schemas.microsoft.com/office/drawing/2014/main" id="{1985E9A9-4E52-4B95-90ED-623E88760BFF}"/>
              </a:ext>
            </a:extLst>
          </p:cNvPr>
          <p:cNvSpPr>
            <a:spLocks noGrp="1"/>
          </p:cNvSpPr>
          <p:nvPr>
            <p:ph idx="1"/>
          </p:nvPr>
        </p:nvSpPr>
        <p:spPr>
          <a:xfrm>
            <a:off x="838200" y="1253331"/>
            <a:ext cx="10515600" cy="3207833"/>
          </a:xfrm>
        </p:spPr>
        <p:txBody>
          <a:bodyPr>
            <a:normAutofit/>
          </a:bodyPr>
          <a:lstStyle/>
          <a:p>
            <a:pPr lvl="1"/>
            <a:r>
              <a:rPr lang="fr-FR" dirty="0"/>
              <a:t>Les schémas de développements communaux</a:t>
            </a:r>
          </a:p>
          <a:p>
            <a:pPr marL="201168" lvl="1" indent="0">
              <a:buNone/>
            </a:pPr>
            <a:endParaRPr lang="fr-FR" dirty="0"/>
          </a:p>
          <a:p>
            <a:pPr marL="201168" lvl="1" indent="0">
              <a:buClr>
                <a:srgbClr val="E48312"/>
              </a:buClr>
              <a:buNone/>
            </a:pPr>
            <a:endParaRPr lang="fr-FR" dirty="0">
              <a:solidFill>
                <a:srgbClr val="000000">
                  <a:lumMod val="75000"/>
                  <a:lumOff val="25000"/>
                </a:srgbClr>
              </a:solidFill>
            </a:endParaRPr>
          </a:p>
          <a:p>
            <a:pPr marL="201168" lvl="1" indent="0">
              <a:buNone/>
            </a:pPr>
            <a:endParaRPr lang="fr-FR" dirty="0"/>
          </a:p>
          <a:p>
            <a:endParaRPr lang="fr-BE" dirty="0"/>
          </a:p>
        </p:txBody>
      </p:sp>
      <p:pic>
        <p:nvPicPr>
          <p:cNvPr id="5" name="Image 4">
            <a:extLst>
              <a:ext uri="{FF2B5EF4-FFF2-40B4-BE49-F238E27FC236}">
                <a16:creationId xmlns:a16="http://schemas.microsoft.com/office/drawing/2014/main" id="{6AC36E32-C0A9-4139-8E1C-141BC704F3EE}"/>
              </a:ext>
            </a:extLst>
          </p:cNvPr>
          <p:cNvPicPr>
            <a:picLocks noChangeAspect="1"/>
          </p:cNvPicPr>
          <p:nvPr/>
        </p:nvPicPr>
        <p:blipFill rotWithShape="1">
          <a:blip r:embed="rId3">
            <a:extLst>
              <a:ext uri="{28A0092B-C50C-407E-A947-70E740481C1C}">
                <a14:useLocalDpi xmlns:a14="http://schemas.microsoft.com/office/drawing/2010/main" val="0"/>
              </a:ext>
            </a:extLst>
          </a:blip>
          <a:srcRect r="42385"/>
          <a:stretch/>
        </p:blipFill>
        <p:spPr>
          <a:xfrm>
            <a:off x="4973635" y="1794076"/>
            <a:ext cx="2244729" cy="4490977"/>
          </a:xfrm>
          <a:prstGeom prst="rect">
            <a:avLst/>
          </a:prstGeom>
        </p:spPr>
      </p:pic>
    </p:spTree>
    <p:extLst>
      <p:ext uri="{BB962C8B-B14F-4D97-AF65-F5344CB8AC3E}">
        <p14:creationId xmlns:p14="http://schemas.microsoft.com/office/powerpoint/2010/main" val="371897320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2C9AE06-32F3-4BFB-AE79-0FA22F082905}"/>
              </a:ext>
            </a:extLst>
          </p:cNvPr>
          <p:cNvSpPr>
            <a:spLocks noGrp="1"/>
          </p:cNvSpPr>
          <p:nvPr>
            <p:ph type="title"/>
          </p:nvPr>
        </p:nvSpPr>
        <p:spPr>
          <a:xfrm>
            <a:off x="768752" y="1797341"/>
            <a:ext cx="9405395" cy="1200502"/>
          </a:xfrm>
        </p:spPr>
        <p:txBody>
          <a:bodyPr>
            <a:normAutofit fontScale="90000"/>
          </a:bodyPr>
          <a:lstStyle/>
          <a:p>
            <a:pPr marL="914400" indent="-914400">
              <a:buFont typeface="+mj-lt"/>
              <a:buAutoNum type="alphaLcParenR" startAt="4"/>
            </a:pPr>
            <a:r>
              <a:rPr lang="fr-FR" sz="4400" dirty="0">
                <a:latin typeface="Segoe UI" panose="020B0502040204020203" pitchFamily="34" charset="0"/>
                <a:cs typeface="Segoe UI" panose="020B0502040204020203" pitchFamily="34" charset="0"/>
              </a:rPr>
              <a:t>Perspective et appropriation</a:t>
            </a:r>
            <a:br>
              <a:rPr lang="fr-FR" dirty="0">
                <a:latin typeface="Segoe UI" panose="020B0502040204020203" pitchFamily="34" charset="0"/>
                <a:cs typeface="Segoe UI" panose="020B0502040204020203" pitchFamily="34" charset="0"/>
              </a:rPr>
            </a:br>
            <a:br>
              <a:rPr lang="fr-BE" dirty="0">
                <a:latin typeface="Segoe UI" panose="020B0502040204020203" pitchFamily="34" charset="0"/>
                <a:cs typeface="Segoe UI" panose="020B0502040204020203" pitchFamily="34" charset="0"/>
              </a:rPr>
            </a:br>
            <a:br>
              <a:rPr lang="fr-BE" b="1" dirty="0">
                <a:latin typeface="Segoe UI" panose="020B0502040204020203" pitchFamily="34" charset="0"/>
                <a:cs typeface="Segoe UI" panose="020B0502040204020203" pitchFamily="34" charset="0"/>
              </a:rPr>
            </a:br>
            <a:endParaRPr lang="fr-BE" dirty="0">
              <a:latin typeface="Segoe UI" panose="020B0502040204020203" pitchFamily="34" charset="0"/>
              <a:cs typeface="Segoe UI" panose="020B0502040204020203" pitchFamily="34" charset="0"/>
            </a:endParaRPr>
          </a:p>
        </p:txBody>
      </p:sp>
      <p:sp>
        <p:nvSpPr>
          <p:cNvPr id="4" name="ZoneTexte 3">
            <a:extLst>
              <a:ext uri="{FF2B5EF4-FFF2-40B4-BE49-F238E27FC236}">
                <a16:creationId xmlns:a16="http://schemas.microsoft.com/office/drawing/2014/main" id="{D384FF69-615A-4D22-8D8E-029BA435A40B}"/>
              </a:ext>
            </a:extLst>
          </p:cNvPr>
          <p:cNvSpPr txBox="1"/>
          <p:nvPr/>
        </p:nvSpPr>
        <p:spPr>
          <a:xfrm>
            <a:off x="1064871" y="2212397"/>
            <a:ext cx="8507392" cy="1631216"/>
          </a:xfrm>
          <a:prstGeom prst="rect">
            <a:avLst/>
          </a:prstGeom>
          <a:noFill/>
        </p:spPr>
        <p:txBody>
          <a:bodyPr wrap="square" rtlCol="0">
            <a:spAutoFit/>
          </a:bodyPr>
          <a:lstStyle/>
          <a:p>
            <a:pPr marL="457200" indent="-457200">
              <a:buFont typeface="Arial" panose="020B0604020202020204" pitchFamily="34" charset="0"/>
              <a:buChar char="•"/>
            </a:pPr>
            <a:r>
              <a:rPr lang="fr-BE" sz="2000" dirty="0">
                <a:latin typeface="Segoe UI" panose="020B0502040204020203" pitchFamily="34" charset="0"/>
                <a:cs typeface="Segoe UI" panose="020B0502040204020203" pitchFamily="34" charset="0"/>
              </a:rPr>
              <a:t>La nécessité de réaliser des transitions</a:t>
            </a:r>
          </a:p>
          <a:p>
            <a:pPr marL="457200" indent="-457200">
              <a:buFont typeface="Arial" panose="020B0604020202020204" pitchFamily="34" charset="0"/>
              <a:buChar char="•"/>
            </a:pPr>
            <a:endParaRPr lang="fr-BE" sz="2000" dirty="0">
              <a:latin typeface="Segoe UI" panose="020B0502040204020203" pitchFamily="34" charset="0"/>
              <a:cs typeface="Segoe UI" panose="020B0502040204020203" pitchFamily="34" charset="0"/>
            </a:endParaRPr>
          </a:p>
          <a:p>
            <a:pPr marL="457200" indent="-457200">
              <a:buFont typeface="Arial" panose="020B0604020202020204" pitchFamily="34" charset="0"/>
              <a:buChar char="•"/>
            </a:pPr>
            <a:r>
              <a:rPr lang="fr-BE" sz="2000" dirty="0">
                <a:latin typeface="Segoe UI" panose="020B0502040204020203" pitchFamily="34" charset="0"/>
                <a:cs typeface="Segoe UI" panose="020B0502040204020203" pitchFamily="34" charset="0"/>
              </a:rPr>
              <a:t>Une maturation politique du projet</a:t>
            </a:r>
          </a:p>
          <a:p>
            <a:pPr marL="457200" indent="-457200">
              <a:buFont typeface="Arial" panose="020B0604020202020204" pitchFamily="34" charset="0"/>
              <a:buChar char="•"/>
            </a:pPr>
            <a:endParaRPr lang="fr-BE" sz="2000" dirty="0">
              <a:latin typeface="Segoe UI" panose="020B0502040204020203" pitchFamily="34" charset="0"/>
              <a:cs typeface="Segoe UI" panose="020B0502040204020203" pitchFamily="34" charset="0"/>
            </a:endParaRPr>
          </a:p>
          <a:p>
            <a:pPr marL="457200" indent="-457200">
              <a:buFont typeface="Arial" panose="020B0604020202020204" pitchFamily="34" charset="0"/>
              <a:buChar char="•"/>
            </a:pPr>
            <a:r>
              <a:rPr lang="fr-BE" sz="2000" dirty="0">
                <a:latin typeface="Segoe UI" panose="020B0502040204020203" pitchFamily="34" charset="0"/>
                <a:cs typeface="Segoe UI" panose="020B0502040204020203" pitchFamily="34" charset="0"/>
              </a:rPr>
              <a:t>Une stratégie dépassée sur certains aspects</a:t>
            </a:r>
          </a:p>
        </p:txBody>
      </p:sp>
    </p:spTree>
    <p:extLst>
      <p:ext uri="{BB962C8B-B14F-4D97-AF65-F5344CB8AC3E}">
        <p14:creationId xmlns:p14="http://schemas.microsoft.com/office/powerpoint/2010/main" val="418936514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F3202FD-74C7-4A48-9BBE-0992E2FACDFF}"/>
              </a:ext>
            </a:extLst>
          </p:cNvPr>
          <p:cNvSpPr>
            <a:spLocks noGrp="1"/>
          </p:cNvSpPr>
          <p:nvPr>
            <p:ph type="title"/>
          </p:nvPr>
        </p:nvSpPr>
        <p:spPr/>
        <p:txBody>
          <a:bodyPr>
            <a:normAutofit/>
          </a:bodyPr>
          <a:lstStyle/>
          <a:p>
            <a:r>
              <a:rPr lang="fr-FR" sz="4000" dirty="0">
                <a:latin typeface="Segoe UI" panose="020B0502040204020203" pitchFamily="34" charset="0"/>
                <a:cs typeface="Segoe UI" panose="020B0502040204020203" pitchFamily="34" charset="0"/>
              </a:rPr>
              <a:t>Conclusion </a:t>
            </a:r>
            <a:endParaRPr lang="fr-BE" sz="4000" dirty="0">
              <a:latin typeface="Segoe UI" panose="020B0502040204020203" pitchFamily="34" charset="0"/>
              <a:cs typeface="Segoe UI" panose="020B0502040204020203" pitchFamily="34" charset="0"/>
            </a:endParaRPr>
          </a:p>
        </p:txBody>
      </p:sp>
      <p:sp>
        <p:nvSpPr>
          <p:cNvPr id="3" name="Espace réservé du contenu 2">
            <a:extLst>
              <a:ext uri="{FF2B5EF4-FFF2-40B4-BE49-F238E27FC236}">
                <a16:creationId xmlns:a16="http://schemas.microsoft.com/office/drawing/2014/main" id="{387F50FF-6643-4133-AB5A-0AA01F7E0A3A}"/>
              </a:ext>
            </a:extLst>
          </p:cNvPr>
          <p:cNvSpPr>
            <a:spLocks noGrp="1"/>
          </p:cNvSpPr>
          <p:nvPr>
            <p:ph idx="1"/>
          </p:nvPr>
        </p:nvSpPr>
        <p:spPr/>
        <p:txBody>
          <a:bodyPr/>
          <a:lstStyle/>
          <a:p>
            <a:pPr>
              <a:buFont typeface="Arial" panose="020B0604020202020204" pitchFamily="34" charset="0"/>
              <a:buChar char="•"/>
            </a:pPr>
            <a:r>
              <a:rPr lang="fr-FR" dirty="0">
                <a:solidFill>
                  <a:schemeClr val="tx1"/>
                </a:solidFill>
                <a:latin typeface="Segoe UI" panose="020B0502040204020203" pitchFamily="34" charset="0"/>
                <a:cs typeface="Segoe UI" panose="020B0502040204020203" pitchFamily="34" charset="0"/>
              </a:rPr>
              <a:t> Une </a:t>
            </a:r>
            <a:r>
              <a:rPr lang="fr-FR" b="1" dirty="0">
                <a:solidFill>
                  <a:schemeClr val="tx1"/>
                </a:solidFill>
                <a:latin typeface="Segoe UI" panose="020B0502040204020203" pitchFamily="34" charset="0"/>
                <a:cs typeface="Segoe UI" panose="020B0502040204020203" pitchFamily="34" charset="0"/>
              </a:rPr>
              <a:t>évolution</a:t>
            </a:r>
            <a:r>
              <a:rPr lang="fr-FR" dirty="0">
                <a:solidFill>
                  <a:schemeClr val="tx1"/>
                </a:solidFill>
                <a:latin typeface="Segoe UI" panose="020B0502040204020203" pitchFamily="34" charset="0"/>
                <a:cs typeface="Segoe UI" panose="020B0502040204020203" pitchFamily="34" charset="0"/>
              </a:rPr>
              <a:t> dans la prise en considération de la préservation des terres.</a:t>
            </a:r>
          </a:p>
          <a:p>
            <a:pPr>
              <a:buFont typeface="Arial" panose="020B0604020202020204" pitchFamily="34" charset="0"/>
              <a:buChar char="•"/>
            </a:pPr>
            <a:r>
              <a:rPr lang="fr-FR" dirty="0">
                <a:solidFill>
                  <a:schemeClr val="tx1"/>
                </a:solidFill>
                <a:latin typeface="Segoe UI" panose="020B0502040204020203" pitchFamily="34" charset="0"/>
                <a:cs typeface="Segoe UI" panose="020B0502040204020203" pitchFamily="34" charset="0"/>
              </a:rPr>
              <a:t> </a:t>
            </a:r>
            <a:r>
              <a:rPr lang="fr-FR" b="1" dirty="0">
                <a:solidFill>
                  <a:schemeClr val="tx1"/>
                </a:solidFill>
                <a:latin typeface="Segoe UI" panose="020B0502040204020203" pitchFamily="34" charset="0"/>
                <a:cs typeface="Segoe UI" panose="020B0502040204020203" pitchFamily="34" charset="0"/>
              </a:rPr>
              <a:t>Facteurs exerçant une pression</a:t>
            </a:r>
            <a:r>
              <a:rPr lang="fr-FR" dirty="0">
                <a:solidFill>
                  <a:schemeClr val="tx1"/>
                </a:solidFill>
                <a:latin typeface="Segoe UI" panose="020B0502040204020203" pitchFamily="34" charset="0"/>
                <a:cs typeface="Segoe UI" panose="020B0502040204020203" pitchFamily="34" charset="0"/>
              </a:rPr>
              <a:t> pour dépasser la prise en considération et agir sur ces processus.</a:t>
            </a:r>
          </a:p>
          <a:p>
            <a:pPr>
              <a:buFont typeface="Arial" panose="020B0604020202020204" pitchFamily="34" charset="0"/>
              <a:buChar char="•"/>
            </a:pPr>
            <a:r>
              <a:rPr lang="fr-FR" dirty="0">
                <a:solidFill>
                  <a:schemeClr val="tx1"/>
                </a:solidFill>
                <a:latin typeface="Segoe UI" panose="020B0502040204020203" pitchFamily="34" charset="0"/>
                <a:cs typeface="Segoe UI" panose="020B0502040204020203" pitchFamily="34" charset="0"/>
              </a:rPr>
              <a:t> Des </a:t>
            </a:r>
            <a:r>
              <a:rPr lang="fr-FR" b="1" dirty="0">
                <a:solidFill>
                  <a:schemeClr val="tx1"/>
                </a:solidFill>
                <a:latin typeface="Segoe UI" panose="020B0502040204020203" pitchFamily="34" charset="0"/>
                <a:cs typeface="Segoe UI" panose="020B0502040204020203" pitchFamily="34" charset="0"/>
              </a:rPr>
              <a:t>tentatives d’orientations </a:t>
            </a:r>
            <a:r>
              <a:rPr lang="fr-FR" dirty="0">
                <a:solidFill>
                  <a:schemeClr val="tx1"/>
                </a:solidFill>
                <a:latin typeface="Segoe UI" panose="020B0502040204020203" pitchFamily="34" charset="0"/>
                <a:cs typeface="Segoe UI" panose="020B0502040204020203" pitchFamily="34" charset="0"/>
              </a:rPr>
              <a:t>régionales.</a:t>
            </a:r>
          </a:p>
          <a:p>
            <a:pPr>
              <a:buFont typeface="Arial" panose="020B0604020202020204" pitchFamily="34" charset="0"/>
              <a:buChar char="•"/>
            </a:pPr>
            <a:r>
              <a:rPr lang="fr-FR" dirty="0">
                <a:solidFill>
                  <a:schemeClr val="tx1"/>
                </a:solidFill>
                <a:latin typeface="Segoe UI" panose="020B0502040204020203" pitchFamily="34" charset="0"/>
                <a:cs typeface="Segoe UI" panose="020B0502040204020203" pitchFamily="34" charset="0"/>
              </a:rPr>
              <a:t> Une </a:t>
            </a:r>
            <a:r>
              <a:rPr lang="fr-FR" b="1" dirty="0">
                <a:solidFill>
                  <a:schemeClr val="tx1"/>
                </a:solidFill>
                <a:latin typeface="Segoe UI" panose="020B0502040204020203" pitchFamily="34" charset="0"/>
                <a:cs typeface="Segoe UI" panose="020B0502040204020203" pitchFamily="34" charset="0"/>
              </a:rPr>
              <a:t>stratégie de 2023 </a:t>
            </a:r>
            <a:r>
              <a:rPr lang="fr-FR" dirty="0">
                <a:solidFill>
                  <a:schemeClr val="tx1"/>
                </a:solidFill>
                <a:latin typeface="Segoe UI" panose="020B0502040204020203" pitchFamily="34" charset="0"/>
                <a:cs typeface="Segoe UI" panose="020B0502040204020203" pitchFamily="34" charset="0"/>
              </a:rPr>
              <a:t>plus opérationnelle. </a:t>
            </a:r>
          </a:p>
          <a:p>
            <a:pPr>
              <a:buFont typeface="Arial" panose="020B0604020202020204" pitchFamily="34" charset="0"/>
              <a:buChar char="•"/>
            </a:pPr>
            <a:r>
              <a:rPr lang="fr-FR" dirty="0">
                <a:solidFill>
                  <a:schemeClr val="tx1"/>
                </a:solidFill>
                <a:latin typeface="Segoe UI" panose="020B0502040204020203" pitchFamily="34" charset="0"/>
                <a:cs typeface="Segoe UI" panose="020B0502040204020203" pitchFamily="34" charset="0"/>
              </a:rPr>
              <a:t> Des </a:t>
            </a:r>
            <a:r>
              <a:rPr lang="fr-FR" b="1" dirty="0">
                <a:solidFill>
                  <a:schemeClr val="tx1"/>
                </a:solidFill>
                <a:latin typeface="Segoe UI" panose="020B0502040204020203" pitchFamily="34" charset="0"/>
                <a:cs typeface="Segoe UI" panose="020B0502040204020203" pitchFamily="34" charset="0"/>
              </a:rPr>
              <a:t>définitions adaptées </a:t>
            </a:r>
            <a:r>
              <a:rPr lang="fr-FR" dirty="0">
                <a:solidFill>
                  <a:schemeClr val="tx1"/>
                </a:solidFill>
                <a:latin typeface="Segoe UI" panose="020B0502040204020203" pitchFamily="34" charset="0"/>
                <a:cs typeface="Segoe UI" panose="020B0502040204020203" pitchFamily="34" charset="0"/>
              </a:rPr>
              <a:t>aux objectifs fixés</a:t>
            </a:r>
          </a:p>
          <a:p>
            <a:pPr>
              <a:buFont typeface="Arial" panose="020B0604020202020204" pitchFamily="34" charset="0"/>
              <a:buChar char="•"/>
            </a:pPr>
            <a:r>
              <a:rPr lang="fr-FR" dirty="0">
                <a:solidFill>
                  <a:schemeClr val="tx1"/>
                </a:solidFill>
                <a:latin typeface="Segoe UI" panose="020B0502040204020203" pitchFamily="34" charset="0"/>
                <a:cs typeface="Segoe UI" panose="020B0502040204020203" pitchFamily="34" charset="0"/>
              </a:rPr>
              <a:t> Une </a:t>
            </a:r>
            <a:r>
              <a:rPr lang="fr-FR" b="1" dirty="0">
                <a:solidFill>
                  <a:schemeClr val="tx1"/>
                </a:solidFill>
                <a:latin typeface="Segoe UI" panose="020B0502040204020203" pitchFamily="34" charset="0"/>
                <a:cs typeface="Segoe UI" panose="020B0502040204020203" pitchFamily="34" charset="0"/>
              </a:rPr>
              <a:t>responsabilisation</a:t>
            </a:r>
            <a:r>
              <a:rPr lang="fr-FR" dirty="0">
                <a:solidFill>
                  <a:schemeClr val="tx1"/>
                </a:solidFill>
                <a:latin typeface="Segoe UI" panose="020B0502040204020203" pitchFamily="34" charset="0"/>
                <a:cs typeface="Segoe UI" panose="020B0502040204020203" pitchFamily="34" charset="0"/>
              </a:rPr>
              <a:t> des acteurs</a:t>
            </a:r>
          </a:p>
          <a:p>
            <a:pPr>
              <a:buFont typeface="Arial" panose="020B0604020202020204" pitchFamily="34" charset="0"/>
              <a:buChar char="•"/>
            </a:pPr>
            <a:r>
              <a:rPr lang="fr-FR" dirty="0">
                <a:solidFill>
                  <a:schemeClr val="tx1"/>
                </a:solidFill>
                <a:latin typeface="Segoe UI" panose="020B0502040204020203" pitchFamily="34" charset="0"/>
                <a:cs typeface="Segoe UI" panose="020B0502040204020203" pitchFamily="34" charset="0"/>
              </a:rPr>
              <a:t> </a:t>
            </a:r>
            <a:r>
              <a:rPr lang="fr-FR" b="1" dirty="0">
                <a:solidFill>
                  <a:schemeClr val="tx1"/>
                </a:solidFill>
                <a:latin typeface="Segoe UI" panose="020B0502040204020203" pitchFamily="34" charset="0"/>
                <a:cs typeface="Segoe UI" panose="020B0502040204020203" pitchFamily="34" charset="0"/>
              </a:rPr>
              <a:t>Perspectives</a:t>
            </a:r>
          </a:p>
          <a:p>
            <a:endParaRPr lang="fr-BE" dirty="0">
              <a:solidFill>
                <a:schemeClr val="tx1"/>
              </a:solidFill>
            </a:endParaRPr>
          </a:p>
          <a:p>
            <a:endParaRPr lang="fr-FR" dirty="0">
              <a:solidFill>
                <a:schemeClr val="tx1"/>
              </a:solidFill>
            </a:endParaRPr>
          </a:p>
        </p:txBody>
      </p:sp>
    </p:spTree>
    <p:extLst>
      <p:ext uri="{BB962C8B-B14F-4D97-AF65-F5344CB8AC3E}">
        <p14:creationId xmlns:p14="http://schemas.microsoft.com/office/powerpoint/2010/main" val="370120414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016919AB-1CCC-4A6A-956C-BB7324C34D20}"/>
              </a:ext>
            </a:extLst>
          </p:cNvPr>
          <p:cNvSpPr>
            <a:spLocks noGrp="1"/>
          </p:cNvSpPr>
          <p:nvPr>
            <p:ph idx="1"/>
          </p:nvPr>
        </p:nvSpPr>
        <p:spPr>
          <a:xfrm>
            <a:off x="1286719" y="3194613"/>
            <a:ext cx="9176795" cy="2268638"/>
          </a:xfrm>
        </p:spPr>
        <p:txBody>
          <a:bodyPr>
            <a:normAutofit/>
          </a:bodyPr>
          <a:lstStyle/>
          <a:p>
            <a:pPr algn="ctr"/>
            <a:r>
              <a:rPr lang="fr-FR" sz="2800" dirty="0"/>
              <a:t>Merci pour votre attention</a:t>
            </a:r>
            <a:endParaRPr lang="fr-BE" sz="2800" dirty="0"/>
          </a:p>
        </p:txBody>
      </p:sp>
    </p:spTree>
    <p:extLst>
      <p:ext uri="{BB962C8B-B14F-4D97-AF65-F5344CB8AC3E}">
        <p14:creationId xmlns:p14="http://schemas.microsoft.com/office/powerpoint/2010/main" val="285144877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1902AFD-C645-42AF-A895-B331E109F628}"/>
              </a:ext>
            </a:extLst>
          </p:cNvPr>
          <p:cNvSpPr>
            <a:spLocks noGrp="1"/>
          </p:cNvSpPr>
          <p:nvPr>
            <p:ph type="title"/>
          </p:nvPr>
        </p:nvSpPr>
        <p:spPr>
          <a:xfrm>
            <a:off x="893618" y="814793"/>
            <a:ext cx="9300099" cy="744584"/>
          </a:xfrm>
        </p:spPr>
        <p:txBody>
          <a:bodyPr>
            <a:noAutofit/>
          </a:bodyPr>
          <a:lstStyle/>
          <a:p>
            <a:r>
              <a:rPr lang="fr-FR" sz="2800" b="1" dirty="0">
                <a:latin typeface="Segoe UI" panose="020B0502040204020203" pitchFamily="34" charset="0"/>
                <a:cs typeface="Segoe UI" panose="020B0502040204020203" pitchFamily="34" charset="0"/>
              </a:rPr>
              <a:t>Le Schéma de développement du territoire : élaboration d’une stratégie régionale pour opérationnaliser la lutte contre l’étalement urbain et l’artificialisation des sols </a:t>
            </a:r>
            <a:endParaRPr lang="fr-BE" sz="2800" dirty="0">
              <a:latin typeface="Segoe UI" panose="020B0502040204020203" pitchFamily="34" charset="0"/>
              <a:cs typeface="Segoe UI" panose="020B0502040204020203" pitchFamily="34" charset="0"/>
            </a:endParaRPr>
          </a:p>
        </p:txBody>
      </p:sp>
      <p:sp>
        <p:nvSpPr>
          <p:cNvPr id="3" name="Espace réservé du contenu 2">
            <a:extLst>
              <a:ext uri="{FF2B5EF4-FFF2-40B4-BE49-F238E27FC236}">
                <a16:creationId xmlns:a16="http://schemas.microsoft.com/office/drawing/2014/main" id="{04A7E62D-DE64-4C52-B9C9-DB13B247F06D}"/>
              </a:ext>
            </a:extLst>
          </p:cNvPr>
          <p:cNvSpPr>
            <a:spLocks noGrp="1"/>
          </p:cNvSpPr>
          <p:nvPr>
            <p:ph idx="1"/>
          </p:nvPr>
        </p:nvSpPr>
        <p:spPr/>
        <p:txBody>
          <a:bodyPr>
            <a:normAutofit fontScale="92500" lnSpcReduction="10000"/>
          </a:bodyPr>
          <a:lstStyle/>
          <a:p>
            <a:pPr marL="457200" indent="-457200">
              <a:buFont typeface="+mj-lt"/>
              <a:buAutoNum type="arabicPeriod"/>
            </a:pPr>
            <a:r>
              <a:rPr lang="fr-BE" dirty="0">
                <a:latin typeface="Segoe UI" panose="020B0502040204020203" pitchFamily="34" charset="0"/>
                <a:cs typeface="Segoe UI" panose="020B0502040204020203" pitchFamily="34" charset="0"/>
              </a:rPr>
              <a:t>Prise en considération de la préservation des terres dans le cadre juridique wallon</a:t>
            </a:r>
          </a:p>
          <a:p>
            <a:pPr marL="457200" indent="-457200">
              <a:buFont typeface="+mj-lt"/>
              <a:buAutoNum type="arabicPeriod"/>
            </a:pPr>
            <a:r>
              <a:rPr lang="fr-FR" dirty="0">
                <a:latin typeface="Segoe UI" panose="020B0502040204020203" pitchFamily="34" charset="0"/>
                <a:cs typeface="Segoe UI" panose="020B0502040204020203" pitchFamily="34" charset="0"/>
              </a:rPr>
              <a:t>Facteurs exerçant une pression pour agir sur ces processus</a:t>
            </a:r>
            <a:endParaRPr lang="fr-BE" dirty="0">
              <a:latin typeface="Segoe UI" panose="020B0502040204020203" pitchFamily="34" charset="0"/>
              <a:cs typeface="Segoe UI" panose="020B0502040204020203" pitchFamily="34" charset="0"/>
            </a:endParaRPr>
          </a:p>
          <a:p>
            <a:pPr marL="457200" indent="-457200">
              <a:buFont typeface="+mj-lt"/>
              <a:buAutoNum type="arabicPeriod"/>
            </a:pPr>
            <a:r>
              <a:rPr lang="fr-BE" dirty="0">
                <a:latin typeface="Segoe UI" panose="020B0502040204020203" pitchFamily="34" charset="0"/>
                <a:cs typeface="Segoe UI" panose="020B0502040204020203" pitchFamily="34" charset="0"/>
              </a:rPr>
              <a:t>Le Schéma de développement du territoire comme outil pour agir</a:t>
            </a:r>
          </a:p>
          <a:p>
            <a:pPr marL="457200" indent="-457200">
              <a:spcAft>
                <a:spcPts val="50"/>
              </a:spcAft>
              <a:buFont typeface="+mj-lt"/>
              <a:buAutoNum type="arabicPeriod"/>
            </a:pPr>
            <a:r>
              <a:rPr lang="fr-FR" sz="2100" dirty="0">
                <a:latin typeface="Segoe UI" panose="020B0502040204020203" pitchFamily="34" charset="0"/>
                <a:cs typeface="Segoe UI" panose="020B0502040204020203" pitchFamily="34" charset="0"/>
              </a:rPr>
              <a:t>Des tentatives d’orientations régionales  </a:t>
            </a:r>
          </a:p>
          <a:p>
            <a:pPr marL="1260020" lvl="5" indent="-342900">
              <a:spcAft>
                <a:spcPts val="50"/>
              </a:spcAft>
              <a:buFont typeface="+mj-lt"/>
              <a:buAutoNum type="alphaLcParenR"/>
            </a:pPr>
            <a:r>
              <a:rPr lang="fr-BE" sz="1800" dirty="0">
                <a:latin typeface="Segoe UI" panose="020B0502040204020203" pitchFamily="34" charset="0"/>
                <a:cs typeface="Segoe UI" panose="020B0502040204020203" pitchFamily="34" charset="0"/>
              </a:rPr>
              <a:t>Noyau d’habitat</a:t>
            </a:r>
          </a:p>
          <a:p>
            <a:pPr marL="1260020" lvl="5" indent="-342900">
              <a:spcAft>
                <a:spcPts val="50"/>
              </a:spcAft>
              <a:buFont typeface="+mj-lt"/>
              <a:buAutoNum type="alphaLcParenR"/>
            </a:pPr>
            <a:r>
              <a:rPr lang="fr-FR" sz="1800" dirty="0">
                <a:latin typeface="Segoe UI" panose="020B0502040204020203" pitchFamily="34" charset="0"/>
                <a:cs typeface="Segoe UI" panose="020B0502040204020203" pitchFamily="34" charset="0"/>
              </a:rPr>
              <a:t>Le projet de Schéma de développement du territoire de 2019</a:t>
            </a:r>
          </a:p>
          <a:p>
            <a:pPr marL="457200" indent="-457200">
              <a:spcAft>
                <a:spcPts val="50"/>
              </a:spcAft>
              <a:buFont typeface="+mj-lt"/>
              <a:buAutoNum type="arabicPeriod"/>
            </a:pPr>
            <a:r>
              <a:rPr lang="fr-BE" dirty="0">
                <a:latin typeface="Segoe UI" panose="020B0502040204020203" pitchFamily="34" charset="0"/>
                <a:cs typeface="Segoe UI" panose="020B0502040204020203" pitchFamily="34" charset="0"/>
              </a:rPr>
              <a:t>La stratégie territoriale régionale de 2023</a:t>
            </a:r>
          </a:p>
          <a:p>
            <a:pPr marL="1260020" lvl="5" indent="-342900">
              <a:spcAft>
                <a:spcPts val="50"/>
              </a:spcAft>
              <a:buFont typeface="+mj-lt"/>
              <a:buAutoNum type="alphaLcParenR"/>
            </a:pPr>
            <a:r>
              <a:rPr lang="fr-FR" sz="1800" dirty="0">
                <a:latin typeface="Segoe UI" panose="020B0502040204020203" pitchFamily="34" charset="0"/>
                <a:cs typeface="Segoe UI" panose="020B0502040204020203" pitchFamily="34" charset="0"/>
              </a:rPr>
              <a:t>Un enjeu d’opérationnalisation</a:t>
            </a:r>
          </a:p>
          <a:p>
            <a:pPr marL="1260020" lvl="5" indent="-342900">
              <a:spcAft>
                <a:spcPts val="50"/>
              </a:spcAft>
              <a:buFont typeface="+mj-lt"/>
              <a:buAutoNum type="alphaLcParenR"/>
            </a:pPr>
            <a:r>
              <a:rPr lang="fr-BE" sz="1800" dirty="0">
                <a:latin typeface="Segoe UI" panose="020B0502040204020203" pitchFamily="34" charset="0"/>
                <a:cs typeface="Segoe UI" panose="020B0502040204020203" pitchFamily="34" charset="0"/>
              </a:rPr>
              <a:t>Notions clés </a:t>
            </a:r>
          </a:p>
          <a:p>
            <a:pPr marL="1260020" lvl="5" indent="-342900">
              <a:spcAft>
                <a:spcPts val="50"/>
              </a:spcAft>
              <a:buFont typeface="+mj-lt"/>
              <a:buAutoNum type="alphaLcParenR"/>
            </a:pPr>
            <a:r>
              <a:rPr lang="fr-BE" sz="1800" dirty="0">
                <a:latin typeface="Segoe UI" panose="020B0502040204020203" pitchFamily="34" charset="0"/>
                <a:cs typeface="Segoe UI" panose="020B0502040204020203" pitchFamily="34" charset="0"/>
              </a:rPr>
              <a:t>Le principe de subsidiarité </a:t>
            </a:r>
          </a:p>
          <a:p>
            <a:pPr marL="1260020" lvl="5" indent="-342900">
              <a:spcAft>
                <a:spcPts val="50"/>
              </a:spcAft>
              <a:buFont typeface="+mj-lt"/>
              <a:buAutoNum type="alphaLcParenR"/>
            </a:pPr>
            <a:r>
              <a:rPr lang="fr-FR" sz="1800" dirty="0">
                <a:latin typeface="Segoe UI" panose="020B0502040204020203" pitchFamily="34" charset="0"/>
                <a:cs typeface="Segoe UI" panose="020B0502040204020203" pitchFamily="34" charset="0"/>
              </a:rPr>
              <a:t>Perspective et appropriation </a:t>
            </a:r>
          </a:p>
          <a:p>
            <a:pPr marL="457200" indent="-457200">
              <a:buFont typeface="+mj-lt"/>
              <a:buAutoNum type="arabicPeriod"/>
            </a:pPr>
            <a:r>
              <a:rPr lang="fr-FR" dirty="0">
                <a:latin typeface="Segoe UI" panose="020B0502040204020203" pitchFamily="34" charset="0"/>
                <a:cs typeface="Segoe UI" panose="020B0502040204020203" pitchFamily="34" charset="0"/>
              </a:rPr>
              <a:t>Conclusion </a:t>
            </a:r>
          </a:p>
          <a:p>
            <a:pPr lvl="1"/>
            <a:endParaRPr lang="fr-BE" b="1" dirty="0"/>
          </a:p>
          <a:p>
            <a:pPr lvl="1"/>
            <a:endParaRPr lang="fr-BE" b="1" dirty="0"/>
          </a:p>
          <a:p>
            <a:endParaRPr lang="fr-FR" b="1" dirty="0"/>
          </a:p>
          <a:p>
            <a:endParaRPr lang="fr-BE" b="1" dirty="0"/>
          </a:p>
          <a:p>
            <a:endParaRPr lang="fr-BE" b="1" dirty="0"/>
          </a:p>
          <a:p>
            <a:endParaRPr lang="fr-BE" dirty="0"/>
          </a:p>
        </p:txBody>
      </p:sp>
    </p:spTree>
    <p:extLst>
      <p:ext uri="{BB962C8B-B14F-4D97-AF65-F5344CB8AC3E}">
        <p14:creationId xmlns:p14="http://schemas.microsoft.com/office/powerpoint/2010/main" val="343049000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ED70AB8-332F-4CCE-82C8-1644D958659B}"/>
              </a:ext>
            </a:extLst>
          </p:cNvPr>
          <p:cNvSpPr>
            <a:spLocks noGrp="1"/>
          </p:cNvSpPr>
          <p:nvPr>
            <p:ph type="title"/>
          </p:nvPr>
        </p:nvSpPr>
        <p:spPr/>
        <p:txBody>
          <a:bodyPr>
            <a:normAutofit/>
          </a:bodyPr>
          <a:lstStyle/>
          <a:p>
            <a:pPr marL="742950" indent="-742950">
              <a:buFont typeface="+mj-lt"/>
              <a:buAutoNum type="arabicPeriod"/>
            </a:pPr>
            <a:r>
              <a:rPr lang="fr-BE" sz="4000" dirty="0">
                <a:latin typeface="Segoe UI" panose="020B0502040204020203" pitchFamily="34" charset="0"/>
                <a:cs typeface="Segoe UI" panose="020B0502040204020203" pitchFamily="34" charset="0"/>
              </a:rPr>
              <a:t>Prise en considération de la préservation des terres dans le cadre juridique wallon</a:t>
            </a:r>
          </a:p>
        </p:txBody>
      </p:sp>
      <p:sp>
        <p:nvSpPr>
          <p:cNvPr id="3" name="Espace réservé du contenu 2">
            <a:extLst>
              <a:ext uri="{FF2B5EF4-FFF2-40B4-BE49-F238E27FC236}">
                <a16:creationId xmlns:a16="http://schemas.microsoft.com/office/drawing/2014/main" id="{576F9CA5-CDF6-4511-A7AD-BFBD3F0ED619}"/>
              </a:ext>
            </a:extLst>
          </p:cNvPr>
          <p:cNvSpPr>
            <a:spLocks noGrp="1"/>
          </p:cNvSpPr>
          <p:nvPr>
            <p:ph idx="1"/>
          </p:nvPr>
        </p:nvSpPr>
        <p:spPr/>
        <p:txBody>
          <a:bodyPr>
            <a:normAutofit lnSpcReduction="10000"/>
          </a:bodyPr>
          <a:lstStyle/>
          <a:p>
            <a:pPr marL="742950" lvl="1" indent="-285750" algn="ctr">
              <a:buFont typeface="Arial" panose="020B0604020202020204" pitchFamily="34" charset="0"/>
              <a:buChar char="•"/>
            </a:pPr>
            <a:endParaRPr lang="fr-BE" dirty="0">
              <a:latin typeface="Segoe UI" panose="020B0502040204020203" pitchFamily="34" charset="0"/>
              <a:cs typeface="Segoe UI" panose="020B0502040204020203" pitchFamily="34" charset="0"/>
            </a:endParaRPr>
          </a:p>
          <a:p>
            <a:pPr marL="742950" lvl="1" indent="-285750" algn="ctr">
              <a:buFont typeface="Arial" panose="020B0604020202020204" pitchFamily="34" charset="0"/>
              <a:buChar char="•"/>
            </a:pPr>
            <a:r>
              <a:rPr lang="fr-BE" dirty="0">
                <a:latin typeface="Segoe UI" panose="020B0502040204020203" pitchFamily="34" charset="0"/>
                <a:cs typeface="Segoe UI" panose="020B0502040204020203" pitchFamily="34" charset="0"/>
              </a:rPr>
              <a:t>«</a:t>
            </a:r>
            <a:r>
              <a:rPr lang="fr-BE" i="1" dirty="0">
                <a:latin typeface="Segoe UI" panose="020B0502040204020203" pitchFamily="34" charset="0"/>
                <a:cs typeface="Segoe UI" panose="020B0502040204020203" pitchFamily="34" charset="0"/>
              </a:rPr>
              <a:t> L'aménagement du territoire national, des régions, secteurs et communes est fixé par des plans. Cet aménagement est conçu tant au point de vue économique, social et </a:t>
            </a:r>
            <a:r>
              <a:rPr lang="fr-BE" b="1" i="1" dirty="0">
                <a:latin typeface="Segoe UI" panose="020B0502040204020203" pitchFamily="34" charset="0"/>
                <a:cs typeface="Segoe UI" panose="020B0502040204020203" pitchFamily="34" charset="0"/>
              </a:rPr>
              <a:t>esthétique</a:t>
            </a:r>
            <a:r>
              <a:rPr lang="fr-BE" i="1" dirty="0">
                <a:latin typeface="Segoe UI" panose="020B0502040204020203" pitchFamily="34" charset="0"/>
                <a:cs typeface="Segoe UI" panose="020B0502040204020203" pitchFamily="34" charset="0"/>
              </a:rPr>
              <a:t> que dans le but de </a:t>
            </a:r>
            <a:r>
              <a:rPr lang="fr-BE" b="1" i="1" dirty="0">
                <a:latin typeface="Segoe UI" panose="020B0502040204020203" pitchFamily="34" charset="0"/>
                <a:cs typeface="Segoe UI" panose="020B0502040204020203" pitchFamily="34" charset="0"/>
              </a:rPr>
              <a:t>conserver intactes les beautés naturelles du pays</a:t>
            </a:r>
            <a:r>
              <a:rPr lang="fr-BE" i="1" dirty="0">
                <a:latin typeface="Segoe UI" panose="020B0502040204020203" pitchFamily="34" charset="0"/>
                <a:cs typeface="Segoe UI" panose="020B0502040204020203" pitchFamily="34" charset="0"/>
              </a:rPr>
              <a:t>. »  (Loi organique de l'aménagement du territoire et de l'urbanisme du 29 mars 1962, 1962).</a:t>
            </a:r>
          </a:p>
          <a:p>
            <a:pPr marL="742950" lvl="1" indent="-285750" algn="ctr">
              <a:buFont typeface="Arial" panose="020B0604020202020204" pitchFamily="34" charset="0"/>
              <a:buChar char="•"/>
            </a:pPr>
            <a:endParaRPr lang="fr-BE" i="1" dirty="0">
              <a:latin typeface="Segoe UI" panose="020B0502040204020203" pitchFamily="34" charset="0"/>
              <a:cs typeface="Segoe UI" panose="020B0502040204020203" pitchFamily="34" charset="0"/>
            </a:endParaRPr>
          </a:p>
          <a:p>
            <a:pPr algn="ctr">
              <a:buFont typeface="Arial" panose="020B0604020202020204" pitchFamily="34" charset="0"/>
              <a:buChar char="•"/>
            </a:pPr>
            <a:r>
              <a:rPr lang="fr-FR" sz="1800" i="1" dirty="0">
                <a:latin typeface="Segoe UI" panose="020B0502040204020203" pitchFamily="34" charset="0"/>
                <a:cs typeface="Segoe UI" panose="020B0502040204020203" pitchFamily="34" charset="0"/>
              </a:rPr>
              <a:t>«  Article 1er. L'aménagement du territoire de la Région wallonne est fixé par des plans, des schémas et des règlements. Cet aménagement est conçu tant au point de vue économique, social et esthétique que dans le but d'assurer </a:t>
            </a:r>
            <a:r>
              <a:rPr lang="fr-FR" sz="1800" b="1" i="1" dirty="0">
                <a:latin typeface="Segoe UI" panose="020B0502040204020203" pitchFamily="34" charset="0"/>
                <a:cs typeface="Segoe UI" panose="020B0502040204020203" pitchFamily="34" charset="0"/>
              </a:rPr>
              <a:t>la gestion parcimonieuse du sol </a:t>
            </a:r>
            <a:r>
              <a:rPr lang="fr-FR" sz="1800" i="1" dirty="0">
                <a:latin typeface="Segoe UI" panose="020B0502040204020203" pitchFamily="34" charset="0"/>
                <a:cs typeface="Segoe UI" panose="020B0502040204020203" pitchFamily="34" charset="0"/>
              </a:rPr>
              <a:t>ainsi que la conservation et le développement du patrimoine culturel et naturel de la Région wallonne. » (CWATUP, 1991)</a:t>
            </a:r>
          </a:p>
          <a:p>
            <a:pPr algn="ctr">
              <a:buFont typeface="Arial" panose="020B0604020202020204" pitchFamily="34" charset="0"/>
              <a:buChar char="•"/>
            </a:pPr>
            <a:endParaRPr lang="fr-BE" sz="1800" i="1" dirty="0">
              <a:latin typeface="Segoe UI" panose="020B0502040204020203" pitchFamily="34" charset="0"/>
              <a:cs typeface="Segoe UI" panose="020B0502040204020203" pitchFamily="34" charset="0"/>
            </a:endParaRPr>
          </a:p>
          <a:p>
            <a:pPr algn="ctr">
              <a:buFont typeface="Arial" panose="020B0604020202020204" pitchFamily="34" charset="0"/>
              <a:buChar char="•"/>
            </a:pPr>
            <a:r>
              <a:rPr lang="fr-BE" sz="1800" i="1" dirty="0">
                <a:latin typeface="Segoe UI" panose="020B0502040204020203" pitchFamily="34" charset="0"/>
                <a:cs typeface="Segoe UI" panose="020B0502040204020203" pitchFamily="34" charset="0"/>
              </a:rPr>
              <a:t>Fixe quatre buts inhérent au développement territorial dont celui de la « </a:t>
            </a:r>
            <a:r>
              <a:rPr lang="fr-BE" sz="1800" b="1" i="1" dirty="0">
                <a:latin typeface="Segoe UI" panose="020B0502040204020203" pitchFamily="34" charset="0"/>
                <a:cs typeface="Segoe UI" panose="020B0502040204020203" pitchFamily="34" charset="0"/>
              </a:rPr>
              <a:t>lutte contre l’étalement urbain </a:t>
            </a:r>
            <a:r>
              <a:rPr lang="fr-BE" sz="1800" i="1" dirty="0">
                <a:latin typeface="Segoe UI" panose="020B0502040204020203" pitchFamily="34" charset="0"/>
                <a:cs typeface="Segoe UI" panose="020B0502040204020203" pitchFamily="34" charset="0"/>
              </a:rPr>
              <a:t>et l’</a:t>
            </a:r>
            <a:r>
              <a:rPr lang="fr-BE" sz="1800" b="1" i="1" dirty="0">
                <a:latin typeface="Segoe UI" panose="020B0502040204020203" pitchFamily="34" charset="0"/>
                <a:cs typeface="Segoe UI" panose="020B0502040204020203" pitchFamily="34" charset="0"/>
              </a:rPr>
              <a:t>utilisation rationnelle </a:t>
            </a:r>
            <a:r>
              <a:rPr lang="fr-BE" sz="1800" i="1" dirty="0">
                <a:latin typeface="Segoe UI" panose="020B0502040204020203" pitchFamily="34" charset="0"/>
                <a:cs typeface="Segoe UI" panose="020B0502040204020203" pitchFamily="34" charset="0"/>
              </a:rPr>
              <a:t>des territoires et des ressources ». (</a:t>
            </a:r>
            <a:r>
              <a:rPr lang="fr-BE" sz="1800" i="1" dirty="0" err="1">
                <a:latin typeface="Segoe UI" panose="020B0502040204020203" pitchFamily="34" charset="0"/>
                <a:cs typeface="Segoe UI" panose="020B0502040204020203" pitchFamily="34" charset="0"/>
              </a:rPr>
              <a:t>CoDT</a:t>
            </a:r>
            <a:r>
              <a:rPr lang="fr-BE" sz="1800" i="1" dirty="0">
                <a:latin typeface="Segoe UI" panose="020B0502040204020203" pitchFamily="34" charset="0"/>
                <a:cs typeface="Segoe UI" panose="020B0502040204020203" pitchFamily="34" charset="0"/>
              </a:rPr>
              <a:t>)</a:t>
            </a:r>
          </a:p>
          <a:p>
            <a:pPr lvl="0"/>
            <a:endParaRPr lang="fr-BE" dirty="0"/>
          </a:p>
          <a:p>
            <a:pPr lvl="0"/>
            <a:endParaRPr lang="fr-FR" sz="2000" i="1" dirty="0"/>
          </a:p>
        </p:txBody>
      </p:sp>
    </p:spTree>
    <p:extLst>
      <p:ext uri="{BB962C8B-B14F-4D97-AF65-F5344CB8AC3E}">
        <p14:creationId xmlns:p14="http://schemas.microsoft.com/office/powerpoint/2010/main" val="5101606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lèche : droite 2">
            <a:extLst>
              <a:ext uri="{FF2B5EF4-FFF2-40B4-BE49-F238E27FC236}">
                <a16:creationId xmlns:a16="http://schemas.microsoft.com/office/drawing/2014/main" id="{DF19DA52-CD6E-4AF2-A7FD-FFFB8F4701F2}"/>
              </a:ext>
            </a:extLst>
          </p:cNvPr>
          <p:cNvSpPr/>
          <p:nvPr/>
        </p:nvSpPr>
        <p:spPr>
          <a:xfrm>
            <a:off x="648182" y="3185154"/>
            <a:ext cx="8578545" cy="1477329"/>
          </a:xfrm>
          <a:prstGeom prst="rightArrow">
            <a:avLst>
              <a:gd name="adj1" fmla="val 13747"/>
              <a:gd name="adj2" fmla="val 53172"/>
            </a:avLst>
          </a:prstGeom>
          <a:solidFill>
            <a:srgbClr val="A47656">
              <a:alpha val="72157"/>
            </a:srgbClr>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endParaRPr lang="fr-BE" dirty="0"/>
          </a:p>
        </p:txBody>
      </p:sp>
      <p:sp>
        <p:nvSpPr>
          <p:cNvPr id="4" name="Forme libre : forme 3">
            <a:extLst>
              <a:ext uri="{FF2B5EF4-FFF2-40B4-BE49-F238E27FC236}">
                <a16:creationId xmlns:a16="http://schemas.microsoft.com/office/drawing/2014/main" id="{25AC8E7F-927E-4C6A-B72E-51347C2AF87F}"/>
              </a:ext>
            </a:extLst>
          </p:cNvPr>
          <p:cNvSpPr/>
          <p:nvPr/>
        </p:nvSpPr>
        <p:spPr>
          <a:xfrm>
            <a:off x="6785385" y="2373761"/>
            <a:ext cx="1159680" cy="1277102"/>
          </a:xfrm>
          <a:custGeom>
            <a:avLst/>
            <a:gdLst>
              <a:gd name="connsiteX0" fmla="*/ 0 w 1084778"/>
              <a:gd name="connsiteY0" fmla="*/ 0 h 1277102"/>
              <a:gd name="connsiteX1" fmla="*/ 1084778 w 1084778"/>
              <a:gd name="connsiteY1" fmla="*/ 0 h 1277102"/>
              <a:gd name="connsiteX2" fmla="*/ 1084778 w 1084778"/>
              <a:gd name="connsiteY2" fmla="*/ 1277102 h 1277102"/>
              <a:gd name="connsiteX3" fmla="*/ 0 w 1084778"/>
              <a:gd name="connsiteY3" fmla="*/ 1277102 h 1277102"/>
              <a:gd name="connsiteX4" fmla="*/ 0 w 1084778"/>
              <a:gd name="connsiteY4" fmla="*/ 0 h 12771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84778" h="1277102">
                <a:moveTo>
                  <a:pt x="0" y="0"/>
                </a:moveTo>
                <a:lnTo>
                  <a:pt x="1084778" y="0"/>
                </a:lnTo>
                <a:lnTo>
                  <a:pt x="1084778" y="1277102"/>
                </a:lnTo>
                <a:lnTo>
                  <a:pt x="0" y="1277102"/>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0" tIns="142240" rIns="0" bIns="142240" numCol="1" spcCol="1270" anchor="ctr" anchorCtr="0">
            <a:noAutofit/>
          </a:bodyPr>
          <a:lstStyle/>
          <a:p>
            <a:pPr marL="0" lvl="0" indent="0" algn="ctr" defTabSz="622300">
              <a:lnSpc>
                <a:spcPct val="90000"/>
              </a:lnSpc>
              <a:spcBef>
                <a:spcPct val="0"/>
              </a:spcBef>
              <a:spcAft>
                <a:spcPct val="35000"/>
              </a:spcAft>
              <a:buNone/>
            </a:pPr>
            <a:r>
              <a:rPr lang="fr-FR" sz="1400" kern="1200" dirty="0">
                <a:latin typeface="Segoe UI" panose="020B0502040204020203" pitchFamily="34" charset="0"/>
                <a:cs typeface="Segoe UI" panose="020B0502040204020203" pitchFamily="34" charset="0"/>
              </a:rPr>
              <a:t>Pression exercée par la société civile </a:t>
            </a:r>
            <a:endParaRPr lang="fr-BE" sz="1400" kern="1200" dirty="0">
              <a:latin typeface="Segoe UI" panose="020B0502040204020203" pitchFamily="34" charset="0"/>
              <a:cs typeface="Segoe UI" panose="020B0502040204020203" pitchFamily="34" charset="0"/>
            </a:endParaRPr>
          </a:p>
        </p:txBody>
      </p:sp>
      <p:sp>
        <p:nvSpPr>
          <p:cNvPr id="5" name="Forme libre : forme 4">
            <a:extLst>
              <a:ext uri="{FF2B5EF4-FFF2-40B4-BE49-F238E27FC236}">
                <a16:creationId xmlns:a16="http://schemas.microsoft.com/office/drawing/2014/main" id="{1813AB6B-C88C-420F-9E5E-129C34BE8C16}"/>
              </a:ext>
            </a:extLst>
          </p:cNvPr>
          <p:cNvSpPr/>
          <p:nvPr/>
        </p:nvSpPr>
        <p:spPr>
          <a:xfrm>
            <a:off x="5393768" y="4065436"/>
            <a:ext cx="1159680" cy="1277102"/>
          </a:xfrm>
          <a:custGeom>
            <a:avLst/>
            <a:gdLst>
              <a:gd name="connsiteX0" fmla="*/ 0 w 1084778"/>
              <a:gd name="connsiteY0" fmla="*/ 0 h 1277102"/>
              <a:gd name="connsiteX1" fmla="*/ 1084778 w 1084778"/>
              <a:gd name="connsiteY1" fmla="*/ 0 h 1277102"/>
              <a:gd name="connsiteX2" fmla="*/ 1084778 w 1084778"/>
              <a:gd name="connsiteY2" fmla="*/ 1277102 h 1277102"/>
              <a:gd name="connsiteX3" fmla="*/ 0 w 1084778"/>
              <a:gd name="connsiteY3" fmla="*/ 1277102 h 1277102"/>
              <a:gd name="connsiteX4" fmla="*/ 0 w 1084778"/>
              <a:gd name="connsiteY4" fmla="*/ 0 h 12771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84778" h="1277102">
                <a:moveTo>
                  <a:pt x="0" y="0"/>
                </a:moveTo>
                <a:lnTo>
                  <a:pt x="1084778" y="0"/>
                </a:lnTo>
                <a:lnTo>
                  <a:pt x="1084778" y="1277102"/>
                </a:lnTo>
                <a:lnTo>
                  <a:pt x="0" y="1277102"/>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0" tIns="142240" rIns="0" bIns="142240" numCol="1" spcCol="1270" anchor="ctr" anchorCtr="0">
            <a:noAutofit/>
          </a:bodyPr>
          <a:lstStyle/>
          <a:p>
            <a:pPr marL="0" lvl="0" indent="0" algn="ctr" defTabSz="622300">
              <a:lnSpc>
                <a:spcPct val="90000"/>
              </a:lnSpc>
              <a:spcBef>
                <a:spcPct val="0"/>
              </a:spcBef>
              <a:spcAft>
                <a:spcPct val="35000"/>
              </a:spcAft>
              <a:buNone/>
            </a:pPr>
            <a:r>
              <a:rPr lang="fr-FR" sz="1400" kern="1200" dirty="0">
                <a:latin typeface="Segoe UI" panose="020B0502040204020203" pitchFamily="34" charset="0"/>
                <a:cs typeface="Segoe UI" panose="020B0502040204020203" pitchFamily="34" charset="0"/>
              </a:rPr>
              <a:t>Effets du dérèglement climatique </a:t>
            </a:r>
            <a:endParaRPr lang="fr-BE" sz="1400" kern="1200" dirty="0">
              <a:latin typeface="Segoe UI" panose="020B0502040204020203" pitchFamily="34" charset="0"/>
              <a:cs typeface="Segoe UI" panose="020B0502040204020203" pitchFamily="34" charset="0"/>
            </a:endParaRPr>
          </a:p>
        </p:txBody>
      </p:sp>
      <p:sp>
        <p:nvSpPr>
          <p:cNvPr id="6" name="Forme libre : forme 5">
            <a:extLst>
              <a:ext uri="{FF2B5EF4-FFF2-40B4-BE49-F238E27FC236}">
                <a16:creationId xmlns:a16="http://schemas.microsoft.com/office/drawing/2014/main" id="{EF75712A-CFFB-4351-9281-35D3E0CE0A6D}"/>
              </a:ext>
            </a:extLst>
          </p:cNvPr>
          <p:cNvSpPr/>
          <p:nvPr/>
        </p:nvSpPr>
        <p:spPr>
          <a:xfrm>
            <a:off x="4002150" y="2373761"/>
            <a:ext cx="1159680" cy="1277102"/>
          </a:xfrm>
          <a:custGeom>
            <a:avLst/>
            <a:gdLst>
              <a:gd name="connsiteX0" fmla="*/ 0 w 1084778"/>
              <a:gd name="connsiteY0" fmla="*/ 0 h 1277102"/>
              <a:gd name="connsiteX1" fmla="*/ 1084778 w 1084778"/>
              <a:gd name="connsiteY1" fmla="*/ 0 h 1277102"/>
              <a:gd name="connsiteX2" fmla="*/ 1084778 w 1084778"/>
              <a:gd name="connsiteY2" fmla="*/ 1277102 h 1277102"/>
              <a:gd name="connsiteX3" fmla="*/ 0 w 1084778"/>
              <a:gd name="connsiteY3" fmla="*/ 1277102 h 1277102"/>
              <a:gd name="connsiteX4" fmla="*/ 0 w 1084778"/>
              <a:gd name="connsiteY4" fmla="*/ 0 h 12771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84778" h="1277102">
                <a:moveTo>
                  <a:pt x="0" y="0"/>
                </a:moveTo>
                <a:lnTo>
                  <a:pt x="1084778" y="0"/>
                </a:lnTo>
                <a:lnTo>
                  <a:pt x="1084778" y="1277102"/>
                </a:lnTo>
                <a:lnTo>
                  <a:pt x="0" y="1277102"/>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0" tIns="142240" rIns="0" bIns="142240" numCol="1" spcCol="1270" anchor="ctr" anchorCtr="0">
            <a:noAutofit/>
          </a:bodyPr>
          <a:lstStyle/>
          <a:p>
            <a:pPr marL="0" lvl="0" indent="0" algn="ctr" defTabSz="622300">
              <a:lnSpc>
                <a:spcPct val="90000"/>
              </a:lnSpc>
              <a:spcBef>
                <a:spcPct val="0"/>
              </a:spcBef>
              <a:spcAft>
                <a:spcPct val="35000"/>
              </a:spcAft>
              <a:buNone/>
            </a:pPr>
            <a:r>
              <a:rPr lang="fr-FR" sz="1400" kern="1200" dirty="0">
                <a:latin typeface="Segoe UI" panose="020B0502040204020203" pitchFamily="34" charset="0"/>
                <a:cs typeface="Segoe UI" panose="020B0502040204020203" pitchFamily="34" charset="0"/>
              </a:rPr>
              <a:t>Conséquences délétères de ces processus </a:t>
            </a:r>
            <a:endParaRPr lang="fr-BE" sz="1400" kern="1200" dirty="0">
              <a:latin typeface="Segoe UI" panose="020B0502040204020203" pitchFamily="34" charset="0"/>
              <a:cs typeface="Segoe UI" panose="020B0502040204020203" pitchFamily="34" charset="0"/>
            </a:endParaRPr>
          </a:p>
        </p:txBody>
      </p:sp>
      <p:sp>
        <p:nvSpPr>
          <p:cNvPr id="7" name="Forme libre : forme 6">
            <a:extLst>
              <a:ext uri="{FF2B5EF4-FFF2-40B4-BE49-F238E27FC236}">
                <a16:creationId xmlns:a16="http://schemas.microsoft.com/office/drawing/2014/main" id="{BB9F1718-F387-4CD9-8954-C78BFF3CF74A}"/>
              </a:ext>
            </a:extLst>
          </p:cNvPr>
          <p:cNvSpPr/>
          <p:nvPr/>
        </p:nvSpPr>
        <p:spPr>
          <a:xfrm>
            <a:off x="2610534" y="4065436"/>
            <a:ext cx="1159680" cy="1277102"/>
          </a:xfrm>
          <a:custGeom>
            <a:avLst/>
            <a:gdLst>
              <a:gd name="connsiteX0" fmla="*/ 0 w 1084778"/>
              <a:gd name="connsiteY0" fmla="*/ 0 h 1277102"/>
              <a:gd name="connsiteX1" fmla="*/ 1084778 w 1084778"/>
              <a:gd name="connsiteY1" fmla="*/ 0 h 1277102"/>
              <a:gd name="connsiteX2" fmla="*/ 1084778 w 1084778"/>
              <a:gd name="connsiteY2" fmla="*/ 1277102 h 1277102"/>
              <a:gd name="connsiteX3" fmla="*/ 0 w 1084778"/>
              <a:gd name="connsiteY3" fmla="*/ 1277102 h 1277102"/>
              <a:gd name="connsiteX4" fmla="*/ 0 w 1084778"/>
              <a:gd name="connsiteY4" fmla="*/ 0 h 12771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84778" h="1277102">
                <a:moveTo>
                  <a:pt x="0" y="0"/>
                </a:moveTo>
                <a:lnTo>
                  <a:pt x="1084778" y="0"/>
                </a:lnTo>
                <a:lnTo>
                  <a:pt x="1084778" y="1277102"/>
                </a:lnTo>
                <a:lnTo>
                  <a:pt x="0" y="1277102"/>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0" tIns="142240" rIns="0" bIns="142240" numCol="1" spcCol="1270" anchor="ctr" anchorCtr="0">
            <a:noAutofit/>
          </a:bodyPr>
          <a:lstStyle/>
          <a:p>
            <a:pPr marL="0" lvl="0" indent="0" algn="ctr" defTabSz="622300">
              <a:lnSpc>
                <a:spcPct val="90000"/>
              </a:lnSpc>
              <a:spcBef>
                <a:spcPct val="0"/>
              </a:spcBef>
              <a:spcAft>
                <a:spcPct val="35000"/>
              </a:spcAft>
              <a:buNone/>
            </a:pPr>
            <a:r>
              <a:rPr lang="fr-BE" sz="1400" kern="1200" dirty="0">
                <a:latin typeface="Segoe UI" panose="020B0502040204020203" pitchFamily="34" charset="0"/>
                <a:cs typeface="Segoe UI" panose="020B0502040204020203" pitchFamily="34" charset="0"/>
              </a:rPr>
              <a:t>COP 21 , Green Deal </a:t>
            </a:r>
          </a:p>
        </p:txBody>
      </p:sp>
      <p:sp>
        <p:nvSpPr>
          <p:cNvPr id="8" name="Forme libre : forme 7">
            <a:extLst>
              <a:ext uri="{FF2B5EF4-FFF2-40B4-BE49-F238E27FC236}">
                <a16:creationId xmlns:a16="http://schemas.microsoft.com/office/drawing/2014/main" id="{D0DE4085-F2DE-440E-9A22-25517AE63B4D}"/>
              </a:ext>
            </a:extLst>
          </p:cNvPr>
          <p:cNvSpPr/>
          <p:nvPr/>
        </p:nvSpPr>
        <p:spPr>
          <a:xfrm>
            <a:off x="1218917" y="2373761"/>
            <a:ext cx="1159680" cy="1277102"/>
          </a:xfrm>
          <a:custGeom>
            <a:avLst/>
            <a:gdLst>
              <a:gd name="connsiteX0" fmla="*/ 0 w 1084778"/>
              <a:gd name="connsiteY0" fmla="*/ 0 h 1277102"/>
              <a:gd name="connsiteX1" fmla="*/ 1084778 w 1084778"/>
              <a:gd name="connsiteY1" fmla="*/ 0 h 1277102"/>
              <a:gd name="connsiteX2" fmla="*/ 1084778 w 1084778"/>
              <a:gd name="connsiteY2" fmla="*/ 1277102 h 1277102"/>
              <a:gd name="connsiteX3" fmla="*/ 0 w 1084778"/>
              <a:gd name="connsiteY3" fmla="*/ 1277102 h 1277102"/>
              <a:gd name="connsiteX4" fmla="*/ 0 w 1084778"/>
              <a:gd name="connsiteY4" fmla="*/ 0 h 12771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84778" h="1277102">
                <a:moveTo>
                  <a:pt x="0" y="0"/>
                </a:moveTo>
                <a:lnTo>
                  <a:pt x="1084778" y="0"/>
                </a:lnTo>
                <a:lnTo>
                  <a:pt x="1084778" y="1277102"/>
                </a:lnTo>
                <a:lnTo>
                  <a:pt x="0" y="1277102"/>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0" tIns="142240" rIns="0" bIns="142240" numCol="1" spcCol="1270" anchor="ctr" anchorCtr="0">
            <a:noAutofit/>
          </a:bodyPr>
          <a:lstStyle/>
          <a:p>
            <a:pPr marL="0" lvl="0" indent="0" algn="ctr" defTabSz="622300">
              <a:lnSpc>
                <a:spcPct val="90000"/>
              </a:lnSpc>
              <a:spcBef>
                <a:spcPct val="0"/>
              </a:spcBef>
              <a:spcAft>
                <a:spcPct val="35000"/>
              </a:spcAft>
              <a:buNone/>
            </a:pPr>
            <a:r>
              <a:rPr lang="fr-BE" sz="1400" kern="1200" dirty="0">
                <a:latin typeface="Segoe UI" panose="020B0502040204020203" pitchFamily="34" charset="0"/>
                <a:cs typeface="Segoe UI" panose="020B0502040204020203" pitchFamily="34" charset="0"/>
              </a:rPr>
              <a:t>La stratégie pour la protection des sols à l’horizon 2030</a:t>
            </a:r>
          </a:p>
        </p:txBody>
      </p:sp>
      <p:sp>
        <p:nvSpPr>
          <p:cNvPr id="12" name="ZoneTexte 11">
            <a:extLst>
              <a:ext uri="{FF2B5EF4-FFF2-40B4-BE49-F238E27FC236}">
                <a16:creationId xmlns:a16="http://schemas.microsoft.com/office/drawing/2014/main" id="{ECE4BEA2-BEED-4436-8F40-AC1DCABA5D8D}"/>
              </a:ext>
            </a:extLst>
          </p:cNvPr>
          <p:cNvSpPr txBox="1"/>
          <p:nvPr/>
        </p:nvSpPr>
        <p:spPr>
          <a:xfrm>
            <a:off x="9273876" y="3326772"/>
            <a:ext cx="2591026" cy="1477328"/>
          </a:xfrm>
          <a:prstGeom prst="rect">
            <a:avLst/>
          </a:prstGeom>
          <a:noFill/>
        </p:spPr>
        <p:txBody>
          <a:bodyPr wrap="square" rtlCol="0">
            <a:spAutoFit/>
          </a:bodyPr>
          <a:lstStyle/>
          <a:p>
            <a:pPr algn="just"/>
            <a:r>
              <a:rPr lang="fr-FR" dirty="0">
                <a:latin typeface="Segoe UI" panose="020B0502040204020203" pitchFamily="34" charset="0"/>
                <a:cs typeface="Segoe UI" panose="020B0502040204020203" pitchFamily="34" charset="0"/>
              </a:rPr>
              <a:t>S’inscrire dans une logique opérationnelle pour contrer ces processus.  </a:t>
            </a:r>
            <a:endParaRPr lang="fr-BE" dirty="0">
              <a:latin typeface="Segoe UI" panose="020B0502040204020203" pitchFamily="34" charset="0"/>
              <a:cs typeface="Segoe UI" panose="020B0502040204020203" pitchFamily="34" charset="0"/>
            </a:endParaRPr>
          </a:p>
          <a:p>
            <a:pPr algn="just"/>
            <a:endParaRPr lang="fr-BE" dirty="0">
              <a:latin typeface="Segoe UI" panose="020B0502040204020203" pitchFamily="34" charset="0"/>
              <a:cs typeface="Segoe UI" panose="020B0502040204020203" pitchFamily="34" charset="0"/>
            </a:endParaRPr>
          </a:p>
        </p:txBody>
      </p:sp>
      <p:sp>
        <p:nvSpPr>
          <p:cNvPr id="14" name="Rectangle 13">
            <a:extLst>
              <a:ext uri="{FF2B5EF4-FFF2-40B4-BE49-F238E27FC236}">
                <a16:creationId xmlns:a16="http://schemas.microsoft.com/office/drawing/2014/main" id="{E518FCB2-B130-4F45-949E-251942B6DF18}"/>
              </a:ext>
            </a:extLst>
          </p:cNvPr>
          <p:cNvSpPr/>
          <p:nvPr/>
        </p:nvSpPr>
        <p:spPr>
          <a:xfrm>
            <a:off x="1160682" y="293191"/>
            <a:ext cx="10113060" cy="1323439"/>
          </a:xfrm>
          <a:prstGeom prst="rect">
            <a:avLst/>
          </a:prstGeom>
        </p:spPr>
        <p:txBody>
          <a:bodyPr wrap="square">
            <a:spAutoFit/>
          </a:bodyPr>
          <a:lstStyle/>
          <a:p>
            <a:pPr marL="742950" indent="-742950">
              <a:buFont typeface="+mj-lt"/>
              <a:buAutoNum type="arabicPeriod" startAt="2"/>
            </a:pPr>
            <a:r>
              <a:rPr lang="fr-FR" sz="4000" spc="-50" dirty="0">
                <a:solidFill>
                  <a:srgbClr val="000000">
                    <a:lumMod val="75000"/>
                    <a:lumOff val="25000"/>
                  </a:srgbClr>
                </a:solidFill>
                <a:latin typeface="Segoe UI" panose="020B0502040204020203" pitchFamily="34" charset="0"/>
                <a:ea typeface="+mj-ea"/>
                <a:cs typeface="Segoe UI" panose="020B0502040204020203" pitchFamily="34" charset="0"/>
              </a:rPr>
              <a:t>Facteurs exerçant une pression pour agir sur ces processus</a:t>
            </a:r>
            <a:endParaRPr lang="fr-BE" dirty="0">
              <a:latin typeface="Segoe UI" panose="020B0502040204020203" pitchFamily="34" charset="0"/>
              <a:cs typeface="Segoe UI" panose="020B0502040204020203" pitchFamily="34" charset="0"/>
            </a:endParaRPr>
          </a:p>
        </p:txBody>
      </p:sp>
      <p:cxnSp>
        <p:nvCxnSpPr>
          <p:cNvPr id="11" name="Connecteur droit 10">
            <a:extLst>
              <a:ext uri="{FF2B5EF4-FFF2-40B4-BE49-F238E27FC236}">
                <a16:creationId xmlns:a16="http://schemas.microsoft.com/office/drawing/2014/main" id="{C1459294-AD93-443D-BE8A-CAD65E3D149F}"/>
              </a:ext>
            </a:extLst>
          </p:cNvPr>
          <p:cNvCxnSpPr/>
          <p:nvPr/>
        </p:nvCxnSpPr>
        <p:spPr>
          <a:xfrm flipV="1">
            <a:off x="1828800" y="3650863"/>
            <a:ext cx="0" cy="587415"/>
          </a:xfrm>
          <a:prstGeom prst="line">
            <a:avLst/>
          </a:prstGeom>
          <a:ln w="38100">
            <a:solidFill>
              <a:schemeClr val="tx1">
                <a:lumMod val="50000"/>
                <a:lumOff val="50000"/>
              </a:schemeClr>
            </a:solidFill>
            <a:prstDash val="sysDash"/>
          </a:ln>
        </p:spPr>
        <p:style>
          <a:lnRef idx="1">
            <a:schemeClr val="accent1"/>
          </a:lnRef>
          <a:fillRef idx="0">
            <a:schemeClr val="accent1"/>
          </a:fillRef>
          <a:effectRef idx="0">
            <a:schemeClr val="accent1"/>
          </a:effectRef>
          <a:fontRef idx="minor">
            <a:schemeClr val="tx1"/>
          </a:fontRef>
        </p:style>
      </p:cxnSp>
      <p:cxnSp>
        <p:nvCxnSpPr>
          <p:cNvPr id="15" name="Connecteur droit 14">
            <a:extLst>
              <a:ext uri="{FF2B5EF4-FFF2-40B4-BE49-F238E27FC236}">
                <a16:creationId xmlns:a16="http://schemas.microsoft.com/office/drawing/2014/main" id="{47C44DCC-56E6-4D07-890F-4F10C6915AA8}"/>
              </a:ext>
            </a:extLst>
          </p:cNvPr>
          <p:cNvCxnSpPr/>
          <p:nvPr/>
        </p:nvCxnSpPr>
        <p:spPr>
          <a:xfrm flipV="1">
            <a:off x="3102015" y="3650863"/>
            <a:ext cx="0" cy="587415"/>
          </a:xfrm>
          <a:prstGeom prst="line">
            <a:avLst/>
          </a:prstGeom>
          <a:ln w="38100">
            <a:solidFill>
              <a:schemeClr val="tx1">
                <a:lumMod val="50000"/>
                <a:lumOff val="50000"/>
              </a:schemeClr>
            </a:solidFill>
            <a:prstDash val="sysDash"/>
          </a:ln>
        </p:spPr>
        <p:style>
          <a:lnRef idx="1">
            <a:schemeClr val="accent1"/>
          </a:lnRef>
          <a:fillRef idx="0">
            <a:schemeClr val="accent1"/>
          </a:fillRef>
          <a:effectRef idx="0">
            <a:schemeClr val="accent1"/>
          </a:effectRef>
          <a:fontRef idx="minor">
            <a:schemeClr val="tx1"/>
          </a:fontRef>
        </p:style>
      </p:cxnSp>
      <p:cxnSp>
        <p:nvCxnSpPr>
          <p:cNvPr id="16" name="Connecteur droit 15">
            <a:extLst>
              <a:ext uri="{FF2B5EF4-FFF2-40B4-BE49-F238E27FC236}">
                <a16:creationId xmlns:a16="http://schemas.microsoft.com/office/drawing/2014/main" id="{527342C7-78D9-4D86-875E-4D5B677957AA}"/>
              </a:ext>
            </a:extLst>
          </p:cNvPr>
          <p:cNvCxnSpPr/>
          <p:nvPr/>
        </p:nvCxnSpPr>
        <p:spPr>
          <a:xfrm flipV="1">
            <a:off x="4571999" y="3650863"/>
            <a:ext cx="0" cy="587415"/>
          </a:xfrm>
          <a:prstGeom prst="line">
            <a:avLst/>
          </a:prstGeom>
          <a:ln w="38100">
            <a:solidFill>
              <a:schemeClr val="tx1">
                <a:lumMod val="50000"/>
                <a:lumOff val="50000"/>
              </a:schemeClr>
            </a:solidFill>
            <a:prstDash val="sysDash"/>
          </a:ln>
        </p:spPr>
        <p:style>
          <a:lnRef idx="1">
            <a:schemeClr val="accent1"/>
          </a:lnRef>
          <a:fillRef idx="0">
            <a:schemeClr val="accent1"/>
          </a:fillRef>
          <a:effectRef idx="0">
            <a:schemeClr val="accent1"/>
          </a:effectRef>
          <a:fontRef idx="minor">
            <a:schemeClr val="tx1"/>
          </a:fontRef>
        </p:style>
      </p:cxnSp>
      <p:cxnSp>
        <p:nvCxnSpPr>
          <p:cNvPr id="17" name="Connecteur droit 16">
            <a:extLst>
              <a:ext uri="{FF2B5EF4-FFF2-40B4-BE49-F238E27FC236}">
                <a16:creationId xmlns:a16="http://schemas.microsoft.com/office/drawing/2014/main" id="{C1358C28-9E5B-4330-B6C0-BE6B64EAB16E}"/>
              </a:ext>
            </a:extLst>
          </p:cNvPr>
          <p:cNvCxnSpPr/>
          <p:nvPr/>
        </p:nvCxnSpPr>
        <p:spPr>
          <a:xfrm flipV="1">
            <a:off x="5914662" y="3650863"/>
            <a:ext cx="0" cy="587415"/>
          </a:xfrm>
          <a:prstGeom prst="line">
            <a:avLst/>
          </a:prstGeom>
          <a:ln w="38100">
            <a:solidFill>
              <a:schemeClr val="tx1">
                <a:lumMod val="50000"/>
                <a:lumOff val="50000"/>
              </a:schemeClr>
            </a:solidFill>
            <a:prstDash val="sysDash"/>
          </a:ln>
        </p:spPr>
        <p:style>
          <a:lnRef idx="1">
            <a:schemeClr val="accent1"/>
          </a:lnRef>
          <a:fillRef idx="0">
            <a:schemeClr val="accent1"/>
          </a:fillRef>
          <a:effectRef idx="0">
            <a:schemeClr val="accent1"/>
          </a:effectRef>
          <a:fontRef idx="minor">
            <a:schemeClr val="tx1"/>
          </a:fontRef>
        </p:style>
      </p:cxnSp>
      <p:cxnSp>
        <p:nvCxnSpPr>
          <p:cNvPr id="18" name="Connecteur droit 17">
            <a:extLst>
              <a:ext uri="{FF2B5EF4-FFF2-40B4-BE49-F238E27FC236}">
                <a16:creationId xmlns:a16="http://schemas.microsoft.com/office/drawing/2014/main" id="{016D83EE-6DBE-4B0D-98EA-EA9EB3B1D5DF}"/>
              </a:ext>
            </a:extLst>
          </p:cNvPr>
          <p:cNvCxnSpPr/>
          <p:nvPr/>
        </p:nvCxnSpPr>
        <p:spPr>
          <a:xfrm flipV="1">
            <a:off x="7338348" y="3650863"/>
            <a:ext cx="0" cy="587415"/>
          </a:xfrm>
          <a:prstGeom prst="line">
            <a:avLst/>
          </a:prstGeom>
          <a:ln w="38100">
            <a:solidFill>
              <a:schemeClr val="tx1">
                <a:lumMod val="50000"/>
                <a:lumOff val="50000"/>
              </a:schemeClr>
            </a:solidFill>
            <a:prstDash val="sysDash"/>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32702077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D4B5957-49D3-4EC8-8848-1C9258D5C831}"/>
              </a:ext>
            </a:extLst>
          </p:cNvPr>
          <p:cNvSpPr>
            <a:spLocks noGrp="1"/>
          </p:cNvSpPr>
          <p:nvPr>
            <p:ph type="title"/>
          </p:nvPr>
        </p:nvSpPr>
        <p:spPr/>
        <p:txBody>
          <a:bodyPr>
            <a:noAutofit/>
          </a:bodyPr>
          <a:lstStyle/>
          <a:p>
            <a:pPr marL="742950" indent="-742950">
              <a:buFont typeface="+mj-lt"/>
              <a:buAutoNum type="arabicPeriod" startAt="3"/>
            </a:pPr>
            <a:r>
              <a:rPr lang="fr-BE" sz="4000" dirty="0">
                <a:latin typeface="Segoe UI" panose="020B0502040204020203" pitchFamily="34" charset="0"/>
                <a:cs typeface="Segoe UI" panose="020B0502040204020203" pitchFamily="34" charset="0"/>
              </a:rPr>
              <a:t>Le Schéma de développement du territoire comme outil pour agir</a:t>
            </a:r>
          </a:p>
        </p:txBody>
      </p:sp>
      <p:sp>
        <p:nvSpPr>
          <p:cNvPr id="3" name="Espace réservé du contenu 2">
            <a:extLst>
              <a:ext uri="{FF2B5EF4-FFF2-40B4-BE49-F238E27FC236}">
                <a16:creationId xmlns:a16="http://schemas.microsoft.com/office/drawing/2014/main" id="{5AFDDBED-8FB2-4A9B-84C3-2B49BE5FBF68}"/>
              </a:ext>
            </a:extLst>
          </p:cNvPr>
          <p:cNvSpPr>
            <a:spLocks noGrp="1"/>
          </p:cNvSpPr>
          <p:nvPr>
            <p:ph idx="1"/>
          </p:nvPr>
        </p:nvSpPr>
        <p:spPr>
          <a:xfrm>
            <a:off x="1066800" y="2548037"/>
            <a:ext cx="10058400" cy="4023360"/>
          </a:xfrm>
        </p:spPr>
        <p:txBody>
          <a:bodyPr>
            <a:normAutofit/>
          </a:bodyPr>
          <a:lstStyle/>
          <a:p>
            <a:pPr>
              <a:buFont typeface="Arial" panose="020B0604020202020204" pitchFamily="34" charset="0"/>
              <a:buChar char="•"/>
            </a:pPr>
            <a:r>
              <a:rPr lang="fr-FR" sz="1800" dirty="0">
                <a:latin typeface="Segoe UI" panose="020B0502040204020203" pitchFamily="34" charset="0"/>
                <a:cs typeface="Segoe UI" panose="020B0502040204020203" pitchFamily="34" charset="0"/>
              </a:rPr>
              <a:t>La révision des plans de secteurs une méthode couteuse </a:t>
            </a:r>
          </a:p>
          <a:p>
            <a:pPr>
              <a:buFont typeface="Arial" panose="020B0604020202020204" pitchFamily="34" charset="0"/>
              <a:buChar char="•"/>
            </a:pPr>
            <a:endParaRPr lang="fr-FR" sz="1800" dirty="0">
              <a:latin typeface="Segoe UI" panose="020B0502040204020203" pitchFamily="34" charset="0"/>
              <a:cs typeface="Segoe UI" panose="020B0502040204020203" pitchFamily="34" charset="0"/>
            </a:endParaRPr>
          </a:p>
          <a:p>
            <a:pPr>
              <a:buFont typeface="Arial" panose="020B0604020202020204" pitchFamily="34" charset="0"/>
              <a:buChar char="•"/>
            </a:pPr>
            <a:r>
              <a:rPr lang="fr-FR" sz="1800" dirty="0">
                <a:latin typeface="Segoe UI" panose="020B0502040204020203" pitchFamily="34" charset="0"/>
                <a:cs typeface="Segoe UI" panose="020B0502040204020203" pitchFamily="34" charset="0"/>
              </a:rPr>
              <a:t>Le Schéma de Développement du Territoire définit une stratégie régionale territoriale </a:t>
            </a:r>
          </a:p>
          <a:p>
            <a:pPr>
              <a:buFont typeface="Arial" panose="020B0604020202020204" pitchFamily="34" charset="0"/>
              <a:buChar char="•"/>
            </a:pPr>
            <a:endParaRPr lang="fr-FR" sz="1800" dirty="0">
              <a:latin typeface="Segoe UI" panose="020B0502040204020203" pitchFamily="34" charset="0"/>
              <a:cs typeface="Segoe UI" panose="020B0502040204020203" pitchFamily="34" charset="0"/>
            </a:endParaRPr>
          </a:p>
          <a:p>
            <a:pPr>
              <a:buFont typeface="Arial" panose="020B0604020202020204" pitchFamily="34" charset="0"/>
              <a:buChar char="•"/>
            </a:pPr>
            <a:r>
              <a:rPr lang="fr-FR" sz="1800" dirty="0">
                <a:latin typeface="Segoe UI" panose="020B0502040204020203" pitchFamily="34" charset="0"/>
                <a:cs typeface="Segoe UI" panose="020B0502040204020203" pitchFamily="34" charset="0"/>
              </a:rPr>
              <a:t>Les éléments de structuration du territoire</a:t>
            </a:r>
            <a:endParaRPr lang="fr-BE" sz="1800" dirty="0">
              <a:latin typeface="Segoe UI" panose="020B0502040204020203" pitchFamily="34" charset="0"/>
              <a:cs typeface="Segoe UI" panose="020B0502040204020203" pitchFamily="34" charset="0"/>
            </a:endParaRPr>
          </a:p>
        </p:txBody>
      </p:sp>
    </p:spTree>
    <p:extLst>
      <p:ext uri="{BB962C8B-B14F-4D97-AF65-F5344CB8AC3E}">
        <p14:creationId xmlns:p14="http://schemas.microsoft.com/office/powerpoint/2010/main" val="19140375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174D93D-BE06-4EA5-93D1-1BC7199C257F}"/>
              </a:ext>
            </a:extLst>
          </p:cNvPr>
          <p:cNvSpPr>
            <a:spLocks noGrp="1"/>
          </p:cNvSpPr>
          <p:nvPr>
            <p:ph type="title"/>
          </p:nvPr>
        </p:nvSpPr>
        <p:spPr>
          <a:xfrm>
            <a:off x="1097280" y="263527"/>
            <a:ext cx="10058400" cy="1450757"/>
          </a:xfrm>
        </p:spPr>
        <p:txBody>
          <a:bodyPr/>
          <a:lstStyle/>
          <a:p>
            <a:pPr marL="742950" indent="-742950">
              <a:buFont typeface="+mj-lt"/>
              <a:buAutoNum type="arabicPeriod" startAt="4"/>
            </a:pPr>
            <a:r>
              <a:rPr lang="fr-FR" sz="4000" dirty="0">
                <a:latin typeface="Segoe UI" panose="020B0502040204020203" pitchFamily="34" charset="0"/>
                <a:cs typeface="Segoe UI" panose="020B0502040204020203" pitchFamily="34" charset="0"/>
              </a:rPr>
              <a:t>Des tentatives d’orientations régionales  </a:t>
            </a:r>
            <a:endParaRPr lang="fr-BE" dirty="0">
              <a:latin typeface="Segoe UI" panose="020B0502040204020203" pitchFamily="34" charset="0"/>
              <a:cs typeface="Segoe UI" panose="020B0502040204020203" pitchFamily="34" charset="0"/>
            </a:endParaRPr>
          </a:p>
        </p:txBody>
      </p:sp>
      <p:sp>
        <p:nvSpPr>
          <p:cNvPr id="3" name="Espace réservé du contenu 2">
            <a:extLst>
              <a:ext uri="{FF2B5EF4-FFF2-40B4-BE49-F238E27FC236}">
                <a16:creationId xmlns:a16="http://schemas.microsoft.com/office/drawing/2014/main" id="{528954DD-6865-4148-90A5-0F37DF3349D4}"/>
              </a:ext>
            </a:extLst>
          </p:cNvPr>
          <p:cNvSpPr>
            <a:spLocks noGrp="1"/>
          </p:cNvSpPr>
          <p:nvPr>
            <p:ph idx="1"/>
          </p:nvPr>
        </p:nvSpPr>
        <p:spPr/>
        <p:txBody>
          <a:bodyPr/>
          <a:lstStyle/>
          <a:p>
            <a:endParaRPr lang="fr-FR" dirty="0">
              <a:latin typeface="Segoe UI" panose="020B0502040204020203" pitchFamily="34" charset="0"/>
              <a:cs typeface="Segoe UI" panose="020B0502040204020203" pitchFamily="34" charset="0"/>
            </a:endParaRPr>
          </a:p>
          <a:p>
            <a:r>
              <a:rPr lang="fr-FR" dirty="0">
                <a:latin typeface="Segoe UI" panose="020B0502040204020203" pitchFamily="34" charset="0"/>
                <a:cs typeface="Segoe UI" panose="020B0502040204020203" pitchFamily="34" charset="0"/>
              </a:rPr>
              <a:t>Le projet de Schéma de l’Espace Régionale de 2013</a:t>
            </a:r>
          </a:p>
          <a:p>
            <a:pPr lvl="1"/>
            <a:r>
              <a:rPr lang="fr-FR" dirty="0">
                <a:latin typeface="Segoe UI" panose="020B0502040204020203" pitchFamily="34" charset="0"/>
                <a:cs typeface="Segoe UI" panose="020B0502040204020203" pitchFamily="34" charset="0"/>
              </a:rPr>
              <a:t>Les noyaux d’habitat </a:t>
            </a:r>
          </a:p>
          <a:p>
            <a:pPr lvl="1"/>
            <a:r>
              <a:rPr lang="fr-FR" i="1" dirty="0">
                <a:latin typeface="Segoe UI" panose="020B0502040204020203" pitchFamily="34" charset="0"/>
                <a:cs typeface="Segoe UI" panose="020B0502040204020203" pitchFamily="34" charset="0"/>
              </a:rPr>
              <a:t>Jugé trop orienté vers les villes et se heurte aux capacités limitées de certaines communes.</a:t>
            </a:r>
            <a:endParaRPr lang="fr-BE" i="1" dirty="0">
              <a:latin typeface="Segoe UI" panose="020B0502040204020203" pitchFamily="34" charset="0"/>
              <a:cs typeface="Segoe UI" panose="020B0502040204020203" pitchFamily="34" charset="0"/>
            </a:endParaRPr>
          </a:p>
          <a:p>
            <a:r>
              <a:rPr lang="fr-FR" dirty="0">
                <a:latin typeface="Segoe UI" panose="020B0502040204020203" pitchFamily="34" charset="0"/>
                <a:cs typeface="Segoe UI" panose="020B0502040204020203" pitchFamily="34" charset="0"/>
              </a:rPr>
              <a:t>Le projet de Schéma de développement du territoire de 2019</a:t>
            </a:r>
          </a:p>
          <a:p>
            <a:pPr lvl="1"/>
            <a:r>
              <a:rPr lang="fr-FR" dirty="0">
                <a:latin typeface="Segoe UI" panose="020B0502040204020203" pitchFamily="34" charset="0"/>
                <a:cs typeface="Segoe UI" panose="020B0502040204020203" pitchFamily="34" charset="0"/>
              </a:rPr>
              <a:t>Les centralités urbaines et rurales</a:t>
            </a:r>
          </a:p>
          <a:p>
            <a:pPr lvl="1"/>
            <a:r>
              <a:rPr lang="fr-FR" dirty="0">
                <a:latin typeface="Segoe UI" panose="020B0502040204020203" pitchFamily="34" charset="0"/>
                <a:cs typeface="Segoe UI" panose="020B0502040204020203" pitchFamily="34" charset="0"/>
              </a:rPr>
              <a:t>Zéro artificialisation nette, objectif 75/25</a:t>
            </a:r>
          </a:p>
          <a:p>
            <a:pPr lvl="1"/>
            <a:r>
              <a:rPr lang="fr-FR" i="1" dirty="0">
                <a:latin typeface="Segoe UI" panose="020B0502040204020203" pitchFamily="34" charset="0"/>
                <a:cs typeface="Segoe UI" panose="020B0502040204020203" pitchFamily="34" charset="0"/>
              </a:rPr>
              <a:t>Menace de recours au conseil d’état d’une commune et une nécessité d’être plus opérationnelle </a:t>
            </a:r>
          </a:p>
          <a:p>
            <a:pPr lvl="1"/>
            <a:endParaRPr lang="fr-FR" dirty="0"/>
          </a:p>
        </p:txBody>
      </p:sp>
    </p:spTree>
    <p:extLst>
      <p:ext uri="{BB962C8B-B14F-4D97-AF65-F5344CB8AC3E}">
        <p14:creationId xmlns:p14="http://schemas.microsoft.com/office/powerpoint/2010/main" val="14867914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6A24265-57C3-4446-A12A-620C5EEDA490}"/>
              </a:ext>
            </a:extLst>
          </p:cNvPr>
          <p:cNvSpPr>
            <a:spLocks noGrp="1"/>
          </p:cNvSpPr>
          <p:nvPr>
            <p:ph type="title"/>
          </p:nvPr>
        </p:nvSpPr>
        <p:spPr/>
        <p:txBody>
          <a:bodyPr>
            <a:normAutofit/>
          </a:bodyPr>
          <a:lstStyle/>
          <a:p>
            <a:pPr marL="914400" indent="-914400">
              <a:buFont typeface="+mj-lt"/>
              <a:buAutoNum type="arabicPeriod" startAt="5"/>
            </a:pPr>
            <a:r>
              <a:rPr lang="fr-FR" sz="4000" dirty="0">
                <a:latin typeface="Segoe UI" panose="020B0502040204020203" pitchFamily="34" charset="0"/>
                <a:cs typeface="Segoe UI" panose="020B0502040204020203" pitchFamily="34" charset="0"/>
              </a:rPr>
              <a:t>Le Schéma de Développement du Territoire de 2023 </a:t>
            </a:r>
            <a:endParaRPr lang="fr-BE" sz="4000" dirty="0">
              <a:latin typeface="Segoe UI" panose="020B0502040204020203" pitchFamily="34" charset="0"/>
              <a:cs typeface="Segoe UI" panose="020B0502040204020203" pitchFamily="34" charset="0"/>
            </a:endParaRPr>
          </a:p>
        </p:txBody>
      </p:sp>
      <p:pic>
        <p:nvPicPr>
          <p:cNvPr id="1028" name="Picture 4" descr="Le Schéma de développement du territoire (SDT) : focus sur les modalités de  participation à l'enquête publique - La Maison de l'Urbanisme du Hainaut">
            <a:extLst>
              <a:ext uri="{FF2B5EF4-FFF2-40B4-BE49-F238E27FC236}">
                <a16:creationId xmlns:a16="http://schemas.microsoft.com/office/drawing/2014/main" id="{AEEE8555-63FE-49E3-8BB2-ED47F23F6B45}"/>
              </a:ext>
            </a:extLst>
          </p:cNvPr>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3895460" y="1737360"/>
            <a:ext cx="4401079" cy="413962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1929292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2C9AE06-32F3-4BFB-AE79-0FA22F082905}"/>
              </a:ext>
            </a:extLst>
          </p:cNvPr>
          <p:cNvSpPr>
            <a:spLocks noGrp="1"/>
          </p:cNvSpPr>
          <p:nvPr>
            <p:ph type="title"/>
          </p:nvPr>
        </p:nvSpPr>
        <p:spPr>
          <a:xfrm>
            <a:off x="838200" y="245039"/>
            <a:ext cx="10287000" cy="1860852"/>
          </a:xfrm>
        </p:spPr>
        <p:txBody>
          <a:bodyPr>
            <a:normAutofit/>
          </a:bodyPr>
          <a:lstStyle/>
          <a:p>
            <a:pPr marL="914400" indent="-914400">
              <a:buFont typeface="+mj-lt"/>
              <a:buAutoNum type="alphaLcParenR"/>
            </a:pPr>
            <a:r>
              <a:rPr lang="fr-FR" sz="3600" dirty="0">
                <a:latin typeface="Segoe UI" panose="020B0502040204020203" pitchFamily="34" charset="0"/>
                <a:cs typeface="Segoe UI" panose="020B0502040204020203" pitchFamily="34" charset="0"/>
              </a:rPr>
              <a:t>Un enjeu d’opérationnalisation</a:t>
            </a:r>
            <a:br>
              <a:rPr lang="fr-FR" dirty="0"/>
            </a:br>
            <a:br>
              <a:rPr lang="fr-BE" b="1" dirty="0"/>
            </a:br>
            <a:endParaRPr lang="fr-BE" dirty="0"/>
          </a:p>
        </p:txBody>
      </p:sp>
      <p:sp>
        <p:nvSpPr>
          <p:cNvPr id="3" name="Espace réservé du contenu 2">
            <a:extLst>
              <a:ext uri="{FF2B5EF4-FFF2-40B4-BE49-F238E27FC236}">
                <a16:creationId xmlns:a16="http://schemas.microsoft.com/office/drawing/2014/main" id="{1985E9A9-4E52-4B95-90ED-623E88760BFF}"/>
              </a:ext>
            </a:extLst>
          </p:cNvPr>
          <p:cNvSpPr>
            <a:spLocks noGrp="1"/>
          </p:cNvSpPr>
          <p:nvPr>
            <p:ph idx="1"/>
          </p:nvPr>
        </p:nvSpPr>
        <p:spPr>
          <a:xfrm>
            <a:off x="838200" y="1253331"/>
            <a:ext cx="10515600" cy="4351338"/>
          </a:xfrm>
        </p:spPr>
        <p:txBody>
          <a:bodyPr>
            <a:normAutofit/>
          </a:bodyPr>
          <a:lstStyle/>
          <a:p>
            <a:pPr lvl="1">
              <a:buClr>
                <a:srgbClr val="E48312"/>
              </a:buClr>
            </a:pPr>
            <a:r>
              <a:rPr lang="fr-FR" dirty="0">
                <a:solidFill>
                  <a:srgbClr val="000000">
                    <a:lumMod val="75000"/>
                    <a:lumOff val="25000"/>
                  </a:srgbClr>
                </a:solidFill>
                <a:latin typeface="Segoe UI" panose="020B0502040204020203" pitchFamily="34" charset="0"/>
                <a:cs typeface="Segoe UI" panose="020B0502040204020203" pitchFamily="34" charset="0"/>
              </a:rPr>
              <a:t>Cartographie des centralités</a:t>
            </a:r>
          </a:p>
          <a:p>
            <a:pPr marL="0" indent="0">
              <a:buNone/>
            </a:pPr>
            <a:endParaRPr lang="fr-FR" dirty="0"/>
          </a:p>
          <a:p>
            <a:pPr marL="201168" lvl="1" indent="0">
              <a:buNone/>
            </a:pPr>
            <a:endParaRPr lang="fr-FR" dirty="0"/>
          </a:p>
          <a:p>
            <a:pPr lvl="1"/>
            <a:endParaRPr lang="fr-FR" dirty="0"/>
          </a:p>
          <a:p>
            <a:endParaRPr lang="fr-BE" dirty="0"/>
          </a:p>
        </p:txBody>
      </p:sp>
      <p:pic>
        <p:nvPicPr>
          <p:cNvPr id="5" name="Image 4">
            <a:extLst>
              <a:ext uri="{FF2B5EF4-FFF2-40B4-BE49-F238E27FC236}">
                <a16:creationId xmlns:a16="http://schemas.microsoft.com/office/drawing/2014/main" id="{732D3C10-E364-4AA8-957F-880A6706A82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98362" y="1827281"/>
            <a:ext cx="5442954" cy="3848132"/>
          </a:xfrm>
          <a:prstGeom prst="rect">
            <a:avLst/>
          </a:prstGeom>
        </p:spPr>
      </p:pic>
      <p:pic>
        <p:nvPicPr>
          <p:cNvPr id="4" name="Image 3">
            <a:extLst>
              <a:ext uri="{FF2B5EF4-FFF2-40B4-BE49-F238E27FC236}">
                <a16:creationId xmlns:a16="http://schemas.microsoft.com/office/drawing/2014/main" id="{36B9F1AF-E257-45A6-9EBF-5E21F5C95721}"/>
              </a:ext>
            </a:extLst>
          </p:cNvPr>
          <p:cNvPicPr>
            <a:picLocks noChangeAspect="1"/>
          </p:cNvPicPr>
          <p:nvPr/>
        </p:nvPicPr>
        <p:blipFill>
          <a:blip r:embed="rId4"/>
          <a:stretch>
            <a:fillRect/>
          </a:stretch>
        </p:blipFill>
        <p:spPr>
          <a:xfrm>
            <a:off x="6238172" y="2002420"/>
            <a:ext cx="5709564" cy="3672993"/>
          </a:xfrm>
          <a:prstGeom prst="rect">
            <a:avLst/>
          </a:prstGeom>
        </p:spPr>
      </p:pic>
    </p:spTree>
    <p:extLst>
      <p:ext uri="{BB962C8B-B14F-4D97-AF65-F5344CB8AC3E}">
        <p14:creationId xmlns:p14="http://schemas.microsoft.com/office/powerpoint/2010/main" val="206537685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2C9AE06-32F3-4BFB-AE79-0FA22F082905}"/>
              </a:ext>
            </a:extLst>
          </p:cNvPr>
          <p:cNvSpPr>
            <a:spLocks noGrp="1"/>
          </p:cNvSpPr>
          <p:nvPr>
            <p:ph type="title"/>
          </p:nvPr>
        </p:nvSpPr>
        <p:spPr>
          <a:xfrm>
            <a:off x="838200" y="245039"/>
            <a:ext cx="10287000" cy="1860852"/>
          </a:xfrm>
        </p:spPr>
        <p:txBody>
          <a:bodyPr>
            <a:normAutofit/>
          </a:bodyPr>
          <a:lstStyle/>
          <a:p>
            <a:pPr marL="914400" indent="-914400">
              <a:buFont typeface="+mj-lt"/>
              <a:buAutoNum type="alphaLcParenR"/>
            </a:pPr>
            <a:r>
              <a:rPr lang="fr-FR" sz="3600" dirty="0">
                <a:latin typeface="Segoe UI" panose="020B0502040204020203" pitchFamily="34" charset="0"/>
                <a:cs typeface="Segoe UI" panose="020B0502040204020203" pitchFamily="34" charset="0"/>
              </a:rPr>
              <a:t>Un enjeu d’opérationnalisation</a:t>
            </a:r>
            <a:br>
              <a:rPr lang="fr-FR" dirty="0"/>
            </a:br>
            <a:br>
              <a:rPr lang="fr-BE" b="1" dirty="0"/>
            </a:br>
            <a:endParaRPr lang="fr-BE" dirty="0"/>
          </a:p>
        </p:txBody>
      </p:sp>
      <p:sp>
        <p:nvSpPr>
          <p:cNvPr id="3" name="Espace réservé du contenu 2">
            <a:extLst>
              <a:ext uri="{FF2B5EF4-FFF2-40B4-BE49-F238E27FC236}">
                <a16:creationId xmlns:a16="http://schemas.microsoft.com/office/drawing/2014/main" id="{1985E9A9-4E52-4B95-90ED-623E88760BFF}"/>
              </a:ext>
            </a:extLst>
          </p:cNvPr>
          <p:cNvSpPr>
            <a:spLocks noGrp="1"/>
          </p:cNvSpPr>
          <p:nvPr>
            <p:ph idx="1"/>
          </p:nvPr>
        </p:nvSpPr>
        <p:spPr>
          <a:xfrm>
            <a:off x="838200" y="1253331"/>
            <a:ext cx="10515600" cy="4351338"/>
          </a:xfrm>
        </p:spPr>
        <p:txBody>
          <a:bodyPr>
            <a:normAutofit/>
          </a:bodyPr>
          <a:lstStyle/>
          <a:p>
            <a:pPr lvl="1">
              <a:buClr>
                <a:srgbClr val="E48312"/>
              </a:buClr>
            </a:pPr>
            <a:r>
              <a:rPr lang="fr-FR" dirty="0">
                <a:solidFill>
                  <a:srgbClr val="000000">
                    <a:lumMod val="75000"/>
                    <a:lumOff val="25000"/>
                  </a:srgbClr>
                </a:solidFill>
                <a:latin typeface="Segoe UI" panose="020B0502040204020203" pitchFamily="34" charset="0"/>
                <a:cs typeface="Segoe UI" panose="020B0502040204020203" pitchFamily="34" charset="0"/>
              </a:rPr>
              <a:t>Mesures guidant l’urbanisation</a:t>
            </a:r>
          </a:p>
          <a:p>
            <a:pPr marL="201168" lvl="1" indent="0">
              <a:buClr>
                <a:srgbClr val="E48312"/>
              </a:buClr>
              <a:buNone/>
            </a:pPr>
            <a:endParaRPr lang="fr-FR" dirty="0">
              <a:solidFill>
                <a:srgbClr val="000000">
                  <a:lumMod val="75000"/>
                  <a:lumOff val="25000"/>
                </a:srgbClr>
              </a:solidFill>
            </a:endParaRPr>
          </a:p>
          <a:p>
            <a:pPr marL="201168" lvl="1" indent="0">
              <a:buNone/>
            </a:pPr>
            <a:endParaRPr lang="fr-FR" dirty="0"/>
          </a:p>
          <a:p>
            <a:pPr lvl="1"/>
            <a:endParaRPr lang="fr-FR" dirty="0"/>
          </a:p>
          <a:p>
            <a:endParaRPr lang="fr-BE" dirty="0"/>
          </a:p>
        </p:txBody>
      </p:sp>
      <p:pic>
        <p:nvPicPr>
          <p:cNvPr id="6" name="Image 5">
            <a:extLst>
              <a:ext uri="{FF2B5EF4-FFF2-40B4-BE49-F238E27FC236}">
                <a16:creationId xmlns:a16="http://schemas.microsoft.com/office/drawing/2014/main" id="{03CB3832-0D5C-449C-B124-BE363BBDADC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676698" y="1905716"/>
            <a:ext cx="6838603" cy="4255744"/>
          </a:xfrm>
          <a:prstGeom prst="rect">
            <a:avLst/>
          </a:prstGeom>
        </p:spPr>
      </p:pic>
    </p:spTree>
    <p:extLst>
      <p:ext uri="{BB962C8B-B14F-4D97-AF65-F5344CB8AC3E}">
        <p14:creationId xmlns:p14="http://schemas.microsoft.com/office/powerpoint/2010/main" val="2294780901"/>
      </p:ext>
    </p:extLst>
  </p:cSld>
  <p:clrMapOvr>
    <a:masterClrMapping/>
  </p:clrMapOvr>
</p:sld>
</file>

<file path=ppt/theme/theme1.xml><?xml version="1.0" encoding="utf-8"?>
<a:theme xmlns:a="http://schemas.openxmlformats.org/drawingml/2006/main" name="Rétrospective">
  <a:themeElements>
    <a:clrScheme name="Rétrospective">
      <a:dk1>
        <a:srgbClr val="000000"/>
      </a:dk1>
      <a:lt1>
        <a:sysClr val="window" lastClr="FFFFFF"/>
      </a:lt1>
      <a:dk2>
        <a:srgbClr val="637052"/>
      </a:dk2>
      <a:lt2>
        <a:srgbClr val="CCDDEA"/>
      </a:lt2>
      <a:accent1>
        <a:srgbClr val="E48312"/>
      </a:accent1>
      <a:accent2>
        <a:srgbClr val="BD582C"/>
      </a:accent2>
      <a:accent3>
        <a:srgbClr val="865640"/>
      </a:accent3>
      <a:accent4>
        <a:srgbClr val="9B8357"/>
      </a:accent4>
      <a:accent5>
        <a:srgbClr val="C2BC80"/>
      </a:accent5>
      <a:accent6>
        <a:srgbClr val="94A088"/>
      </a:accent6>
      <a:hlink>
        <a:srgbClr val="2998E3"/>
      </a:hlink>
      <a:folHlink>
        <a:srgbClr val="8C8C8C"/>
      </a:folHlink>
    </a:clrScheme>
    <a:fontScheme name="Rétrospectiv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étrospective">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3F1AAB62-24C6-49D2-8E01-B56FAC9A3DCD}"/>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Retrospect</Template>
  <TotalTime>8417</TotalTime>
  <Words>3793</Words>
  <Application>Microsoft Office PowerPoint</Application>
  <PresentationFormat>Grand écran</PresentationFormat>
  <Paragraphs>156</Paragraphs>
  <Slides>15</Slides>
  <Notes>12</Notes>
  <HiddenSlides>0</HiddenSlides>
  <MMClips>0</MMClips>
  <ScaleCrop>false</ScaleCrop>
  <HeadingPairs>
    <vt:vector size="6" baseType="variant">
      <vt:variant>
        <vt:lpstr>Polices utilisées</vt:lpstr>
      </vt:variant>
      <vt:variant>
        <vt:i4>4</vt:i4>
      </vt:variant>
      <vt:variant>
        <vt:lpstr>Thème</vt:lpstr>
      </vt:variant>
      <vt:variant>
        <vt:i4>1</vt:i4>
      </vt:variant>
      <vt:variant>
        <vt:lpstr>Titres des diapositives</vt:lpstr>
      </vt:variant>
      <vt:variant>
        <vt:i4>15</vt:i4>
      </vt:variant>
    </vt:vector>
  </HeadingPairs>
  <TitlesOfParts>
    <vt:vector size="20" baseType="lpstr">
      <vt:lpstr>Arial</vt:lpstr>
      <vt:lpstr>Calibri</vt:lpstr>
      <vt:lpstr>Calibri Light</vt:lpstr>
      <vt:lpstr>Segoe UI</vt:lpstr>
      <vt:lpstr>Rétrospective</vt:lpstr>
      <vt:lpstr>Présentation Aperau 2023</vt:lpstr>
      <vt:lpstr>Le Schéma de développement du territoire : élaboration d’une stratégie régionale pour opérationnaliser la lutte contre l’étalement urbain et l’artificialisation des sols </vt:lpstr>
      <vt:lpstr>Prise en considération de la préservation des terres dans le cadre juridique wallon</vt:lpstr>
      <vt:lpstr>Présentation PowerPoint</vt:lpstr>
      <vt:lpstr>Le Schéma de développement du territoire comme outil pour agir</vt:lpstr>
      <vt:lpstr>Des tentatives d’orientations régionales  </vt:lpstr>
      <vt:lpstr>Le Schéma de Développement du Territoire de 2023 </vt:lpstr>
      <vt:lpstr>Un enjeu d’opérationnalisation  </vt:lpstr>
      <vt:lpstr>Un enjeu d’opérationnalisation  </vt:lpstr>
      <vt:lpstr>Un enjeu d’opérationnalisation  </vt:lpstr>
      <vt:lpstr>Notions clés de la stratégie  </vt:lpstr>
      <vt:lpstr>Un enjeu de subsidiarité   </vt:lpstr>
      <vt:lpstr>Perspective et appropriation   </vt:lpstr>
      <vt:lpstr>Conclusion </vt:lpstr>
      <vt:lpstr>Présentation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Aperau</dc:title>
  <dc:creator>Joachim Dupont</dc:creator>
  <cp:lastModifiedBy>Joachim Dupont</cp:lastModifiedBy>
  <cp:revision>53</cp:revision>
  <dcterms:created xsi:type="dcterms:W3CDTF">2023-06-04T15:22:54Z</dcterms:created>
  <dcterms:modified xsi:type="dcterms:W3CDTF">2023-06-12T09:03:49Z</dcterms:modified>
</cp:coreProperties>
</file>