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0" r:id="rId6"/>
    <p:sldMasterId id="214748365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Lst>
  <p:sldSz cy="6858000" cx="9144000"/>
  <p:notesSz cx="7099300" cy="10234275"/>
  <p:embeddedFontLst>
    <p:embeddedFont>
      <p:font typeface="Arimo"/>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178">
          <p15:clr>
            <a:srgbClr val="A4A3A4"/>
          </p15:clr>
        </p15:guide>
        <p15:guide id="2" pos="3923">
          <p15:clr>
            <a:srgbClr val="A4A3A4"/>
          </p15:clr>
        </p15:guide>
      </p15:sldGuideLst>
    </p:ext>
    <p:ext uri="{2D200454-40CA-4A62-9FC3-DE9A4176ACB9}">
      <p15:notesGuideLst>
        <p15:guide id="1" orient="horz" pos="3156">
          <p15:clr>
            <a:srgbClr val="000000"/>
          </p15:clr>
        </p15:guide>
        <p15:guide id="2" pos="2220">
          <p15:clr>
            <a:srgbClr val="000000"/>
          </p15:clr>
        </p15:guide>
      </p15:notesGuideLst>
    </p:ext>
    <p:ext uri="GoogleSlidesCustomDataVersion2">
      <go:slidesCustomData xmlns:go="http://customooxmlschemas.google.com/" r:id="rId54" roundtripDataSignature="AMtx7mhxlsmrqMxnWNOdfi7G4l42ymEa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37ED523-BDE9-4853-A169-894AA4A37777}">
  <a:tblStyle styleId="{837ED523-BDE9-4853-A169-894AA4A37777}" styleName="Table_0">
    <a:wholeTbl>
      <a:tcTxStyle b="off" i="off">
        <a:font>
          <a:latin typeface="Calibri"/>
          <a:ea typeface="Calibri"/>
          <a:cs typeface="Calibri"/>
        </a:font>
        <a:schemeClr val="dk1"/>
      </a:tcTxStyle>
      <a:tcStyle>
        <a:tcBdr>
          <a:left>
            <a:ln cap="flat" cmpd="sng" w="12700">
              <a:solidFill>
                <a:schemeClr val="accent5"/>
              </a:solidFill>
              <a:prstDash val="solid"/>
              <a:round/>
              <a:headEnd len="sm" w="sm" type="none"/>
              <a:tailEnd len="sm" w="sm" type="none"/>
            </a:ln>
          </a:left>
          <a:right>
            <a:ln cap="flat" cmpd="sng" w="12700">
              <a:solidFill>
                <a:schemeClr val="accent5"/>
              </a:solidFill>
              <a:prstDash val="solid"/>
              <a:round/>
              <a:headEnd len="sm" w="sm" type="none"/>
              <a:tailEnd len="sm" w="sm" type="none"/>
            </a:ln>
          </a:right>
          <a:top>
            <a:ln cap="flat" cmpd="sng" w="12700">
              <a:solidFill>
                <a:schemeClr val="accent5"/>
              </a:solidFill>
              <a:prstDash val="solid"/>
              <a:round/>
              <a:headEnd len="sm" w="sm" type="none"/>
              <a:tailEnd len="sm" w="sm" type="none"/>
            </a:ln>
          </a:top>
          <a:bottom>
            <a:ln cap="flat" cmpd="sng" w="12700">
              <a:solidFill>
                <a:schemeClr val="accent5"/>
              </a:solidFill>
              <a:prstDash val="solid"/>
              <a:round/>
              <a:headEnd len="sm" w="sm" type="none"/>
              <a:tailEnd len="sm" w="sm" type="none"/>
            </a:ln>
          </a:bottom>
          <a:insideH>
            <a:ln cap="flat" cmpd="sng" w="12700">
              <a:solidFill>
                <a:schemeClr val="accent5"/>
              </a:solidFill>
              <a:prstDash val="solid"/>
              <a:round/>
              <a:headEnd len="sm" w="sm" type="none"/>
              <a:tailEnd len="sm" w="sm" type="none"/>
            </a:ln>
          </a:insideH>
          <a:insideV>
            <a:ln cap="flat" cmpd="sng" w="12700">
              <a:solidFill>
                <a:schemeClr val="accent5"/>
              </a:solidFill>
              <a:prstDash val="solid"/>
              <a:round/>
              <a:headEnd len="sm" w="sm" type="none"/>
              <a:tailEnd len="sm" w="sm" type="none"/>
            </a:ln>
          </a:insideV>
        </a:tcBdr>
        <a:fill>
          <a:solidFill>
            <a:srgbClr val="E8F1F5"/>
          </a:solidFill>
        </a:fill>
      </a:tcStyle>
    </a:wholeTbl>
    <a:band1H>
      <a:tcTxStyle/>
      <a:tcStyle>
        <a:fill>
          <a:solidFill>
            <a:srgbClr val="CEE2EA"/>
          </a:solidFill>
        </a:fill>
      </a:tcStyle>
    </a:band1H>
    <a:band2H>
      <a:tcTxStyle/>
    </a:band2H>
    <a:band1V>
      <a:tcTxStyle/>
      <a:tcStyle>
        <a:fill>
          <a:solidFill>
            <a:srgbClr val="CEE2EA"/>
          </a:solidFill>
        </a:fill>
      </a:tcStyle>
    </a:band1V>
    <a:band2V>
      <a:tcTxStyle/>
    </a:band2V>
    <a:lastCol>
      <a:tcTxStyle b="on" i="off"/>
    </a:lastCol>
    <a:firstCol>
      <a:tcTxStyle b="on" i="off"/>
    </a:firstCol>
    <a:lastRow>
      <a:tcTxStyle b="on" i="off"/>
      <a:tcStyle>
        <a:tcBdr>
          <a:top>
            <a:ln cap="flat" cmpd="sng" w="25400">
              <a:solidFill>
                <a:schemeClr val="accent5"/>
              </a:solidFill>
              <a:prstDash val="solid"/>
              <a:round/>
              <a:headEnd len="sm" w="sm" type="none"/>
              <a:tailEnd len="sm" w="sm" type="none"/>
            </a:ln>
          </a:top>
        </a:tcBdr>
        <a:fill>
          <a:solidFill>
            <a:srgbClr val="E8F1F5"/>
          </a:solidFill>
        </a:fill>
      </a:tcStyle>
    </a:lastRow>
    <a:seCell>
      <a:tcTxStyle/>
    </a:seCell>
    <a:swCell>
      <a:tcTxStyle/>
    </a:swCell>
    <a:firstRow>
      <a:tcTxStyle b="on" i="off"/>
      <a:tcStyle>
        <a:fill>
          <a:solidFill>
            <a:srgbClr val="E8F1F5"/>
          </a:solidFill>
        </a:fill>
      </a:tcStyle>
    </a:firstRow>
    <a:neCell>
      <a:tcTxStyle/>
    </a:neCell>
    <a:nwCell>
      <a:tcTxStyle/>
    </a:nwCell>
  </a:tblStyle>
  <a:tblStyle styleId="{DBFD01F3-EA5A-48D9-8AF6-55F50CAEFBAE}"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178" orient="horz"/>
        <p:guide pos="3923"/>
      </p:guideLst>
    </p:cSldViewPr>
  </p:slideViewPr>
  <p:notesViewPr>
    <p:cSldViewPr snapToGrid="0">
      <p:cViewPr varScale="1">
        <p:scale>
          <a:sx n="100" d="100"/>
          <a:sy n="100" d="100"/>
        </p:scale>
        <p:origin x="0" y="0"/>
      </p:cViewPr>
      <p:guideLst>
        <p:guide pos="3156" orient="horz"/>
        <p:guide pos="222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Arimo-bold.fntdata"/><Relationship Id="rId50" Type="http://schemas.openxmlformats.org/officeDocument/2006/relationships/font" Target="fonts/Arimo-regular.fntdata"/><Relationship Id="rId53" Type="http://schemas.openxmlformats.org/officeDocument/2006/relationships/font" Target="fonts/Arimo-boldItalic.fntdata"/><Relationship Id="rId52" Type="http://schemas.openxmlformats.org/officeDocument/2006/relationships/font" Target="fonts/Arimo-italic.fntdata"/><Relationship Id="rId11" Type="http://schemas.openxmlformats.org/officeDocument/2006/relationships/slide" Target="slides/slide3.xml"/><Relationship Id="rId10" Type="http://schemas.openxmlformats.org/officeDocument/2006/relationships/slide" Target="slides/slide2.xml"/><Relationship Id="rId54" Type="http://customschemas.google.com/relationships/presentationmetadata" Target="metadata"/><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6363" cy="511731"/>
          </a:xfrm>
          <a:prstGeom prst="rect">
            <a:avLst/>
          </a:prstGeom>
          <a:noFill/>
          <a:ln>
            <a:noFill/>
          </a:ln>
        </p:spPr>
        <p:txBody>
          <a:bodyPr anchorCtr="0" anchor="t" bIns="49500" lIns="99025" spcFirstLastPara="1" rIns="99025" wrap="square" tIns="49500">
            <a:noAutofit/>
          </a:bodyPr>
          <a:lstStyle>
            <a:lvl1pPr lvl="0" marR="0" rtl="0" algn="l">
              <a:spcBef>
                <a:spcPts val="0"/>
              </a:spcBef>
              <a:spcAft>
                <a:spcPts val="0"/>
              </a:spcAft>
              <a:buSzPts val="1400"/>
              <a:buNone/>
              <a:defRPr b="0" i="0" sz="13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1294" y="0"/>
            <a:ext cx="3076363" cy="511731"/>
          </a:xfrm>
          <a:prstGeom prst="rect">
            <a:avLst/>
          </a:prstGeom>
          <a:noFill/>
          <a:ln>
            <a:noFill/>
          </a:ln>
        </p:spPr>
        <p:txBody>
          <a:bodyPr anchorCtr="0" anchor="t" bIns="49500" lIns="99025" spcFirstLastPara="1" rIns="99025" wrap="square" tIns="49500">
            <a:noAutofit/>
          </a:bodyPr>
          <a:lstStyle>
            <a:lvl1pPr lvl="0" marR="0" rtl="0" algn="r">
              <a:spcBef>
                <a:spcPts val="0"/>
              </a:spcBef>
              <a:spcAft>
                <a:spcPts val="0"/>
              </a:spcAft>
              <a:buSzPts val="1400"/>
              <a:buNone/>
              <a:defRPr b="0" i="0" sz="13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721106"/>
            <a:ext cx="3076363" cy="511731"/>
          </a:xfrm>
          <a:prstGeom prst="rect">
            <a:avLst/>
          </a:prstGeom>
          <a:noFill/>
          <a:ln>
            <a:noFill/>
          </a:ln>
        </p:spPr>
        <p:txBody>
          <a:bodyPr anchorCtr="0" anchor="b" bIns="49500" lIns="99025" spcFirstLastPara="1" rIns="99025" wrap="square" tIns="49500">
            <a:noAutofit/>
          </a:bodyPr>
          <a:lstStyle>
            <a:lvl1pPr lvl="0" marR="0" rtl="0" algn="l">
              <a:spcBef>
                <a:spcPts val="0"/>
              </a:spcBef>
              <a:spcAft>
                <a:spcPts val="0"/>
              </a:spcAft>
              <a:buSzPts val="1400"/>
              <a:buNone/>
              <a:defRPr b="0" i="0" sz="13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marR="0" rtl="0" algn="r">
              <a:spcBef>
                <a:spcPts val="0"/>
              </a:spcBef>
              <a:spcAft>
                <a:spcPts val="0"/>
              </a:spcAft>
              <a:buNone/>
            </a:pPr>
            <a:fld id="{00000000-1234-1234-1234-123412341234}" type="slidenum">
              <a:rPr b="0" i="0" lang="de-DE"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p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2" name="Google Shape;22;p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2: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6" name="Google Shape;26;p2: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p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1" name="Google Shape;31;p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37" name="Google Shape;37;p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42" name="Google Shape;42;p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0" name="Google Shape;50;p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56" name="Google Shape;56;p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63" name="Google Shape;63;p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71" name="Google Shape;71;p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1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0" name="Google Shape;80;p1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3: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88" name="Google Shape;88;p13: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96" name="Google Shape;96;p1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5: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04" name="Google Shape;104;p15: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6: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09" name="Google Shape;109;p16: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8:notes"/>
          <p:cNvSpPr/>
          <p:nvPr>
            <p:ph idx="2" type="sldImg"/>
          </p:nvPr>
        </p:nvSpPr>
        <p:spPr>
          <a:xfrm>
            <a:off x="3343275" y="533400"/>
            <a:ext cx="3548063" cy="2660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18: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de-DE"/>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e484ef6b55_2_7: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23" name="Google Shape;123;g2e484ef6b55_2_7: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7: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29" name="Google Shape;129;p17: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22:notes"/>
          <p:cNvSpPr/>
          <p:nvPr>
            <p:ph idx="2" type="sldImg"/>
          </p:nvPr>
        </p:nvSpPr>
        <p:spPr>
          <a:xfrm>
            <a:off x="3343275" y="533400"/>
            <a:ext cx="3548063" cy="2660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22: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38" name="Google Shape;138;p22: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e48b1fee30_3_23: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e48b1fee30_3_23: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47" name="Google Shape;147;g2e48b1fee30_3_23: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3:notes"/>
          <p:cNvSpPr/>
          <p:nvPr>
            <p:ph idx="2" type="sldImg"/>
          </p:nvPr>
        </p:nvSpPr>
        <p:spPr>
          <a:xfrm>
            <a:off x="3343275" y="533400"/>
            <a:ext cx="3548063" cy="2660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23:notes"/>
          <p:cNvSpPr txBox="1"/>
          <p:nvPr>
            <p:ph idx="1" type="body"/>
          </p:nvPr>
        </p:nvSpPr>
        <p:spPr>
          <a:xfrm>
            <a:off x="709930" y="4861441"/>
            <a:ext cx="5679440" cy="4605576"/>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54" name="Google Shape;154;p23:notes"/>
          <p:cNvSpPr txBox="1"/>
          <p:nvPr>
            <p:ph idx="12" type="sldNum"/>
          </p:nvPr>
        </p:nvSpPr>
        <p:spPr>
          <a:xfrm>
            <a:off x="4021294" y="9721106"/>
            <a:ext cx="3076363" cy="511731"/>
          </a:xfrm>
          <a:prstGeom prst="rect">
            <a:avLst/>
          </a:prstGeom>
          <a:noFill/>
          <a:ln>
            <a:noFill/>
          </a:ln>
        </p:spPr>
        <p:txBody>
          <a:bodyPr anchorCtr="0" anchor="b" bIns="49500" lIns="99025" spcFirstLastPara="1" rIns="99025" wrap="square" tIns="495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484ef6b55_2_33: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61" name="Google Shape;161;g2e484ef6b55_2_33: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e484ef6b55_2_38: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67" name="Google Shape;167;g2e484ef6b55_2_38: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f1058975ea_0_0: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f1058975ea_0_0: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74" name="Google Shape;174;g2f1058975ea_0_0: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f1058975ea_0_4: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f1058975ea_0_4: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79" name="Google Shape;179;g2f1058975ea_0_4: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f1058975ea_0_8: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f1058975ea_0_8: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84" name="Google Shape;184;g2f1058975ea_0_8: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24: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88" name="Google Shape;188;p24: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8: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194" name="Google Shape;194;p28: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e5526b52b0_0_1: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e5526b52b0_0_1: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lnSpc>
                <a:spcPct val="115000"/>
              </a:lnSpc>
              <a:spcBef>
                <a:spcPts val="0"/>
              </a:spcBef>
              <a:spcAft>
                <a:spcPts val="0"/>
              </a:spcAft>
              <a:buClr>
                <a:schemeClr val="dk1"/>
              </a:buClr>
              <a:buSzPts val="1100"/>
              <a:buFont typeface="Arial"/>
              <a:buNone/>
            </a:pPr>
            <a:r>
              <a:t/>
            </a:r>
            <a:endParaRPr sz="900">
              <a:solidFill>
                <a:srgbClr val="4A7EBB"/>
              </a:solidFill>
              <a:latin typeface="Arial"/>
              <a:ea typeface="Arial"/>
              <a:cs typeface="Arial"/>
              <a:sym typeface="Arial"/>
            </a:endParaRPr>
          </a:p>
          <a:p>
            <a:pPr indent="-304800" lvl="0" marL="457200" rtl="0" algn="l">
              <a:lnSpc>
                <a:spcPct val="115000"/>
              </a:lnSpc>
              <a:spcBef>
                <a:spcPts val="0"/>
              </a:spcBef>
              <a:spcAft>
                <a:spcPts val="0"/>
              </a:spcAft>
              <a:buClr>
                <a:srgbClr val="4A7EBB"/>
              </a:buClr>
              <a:buSzPts val="1200"/>
              <a:buAutoNum type="arabicPeriod"/>
            </a:pPr>
            <a:r>
              <a:rPr b="1" lang="de-DE">
                <a:solidFill>
                  <a:srgbClr val="4A7EBB"/>
                </a:solidFill>
                <a:latin typeface="Arial"/>
                <a:ea typeface="Arial"/>
                <a:cs typeface="Arial"/>
                <a:sym typeface="Arial"/>
              </a:rPr>
              <a:t>Game-based agency and Intrinsic cognitive load</a:t>
            </a:r>
            <a:r>
              <a:rPr lang="de-DE">
                <a:solidFill>
                  <a:srgbClr val="4A7EBB"/>
                </a:solidFill>
                <a:latin typeface="Arial"/>
                <a:ea typeface="Arial"/>
                <a:cs typeface="Arial"/>
                <a:sym typeface="Arial"/>
              </a:rPr>
              <a:t>: slightly opposite trends. Potential Explanation: feeling of being confused and overwhelmed by the task and environment goes along an environment interaction decrease. </a:t>
            </a:r>
            <a:endParaRPr>
              <a:solidFill>
                <a:srgbClr val="4A7EBB"/>
              </a:solidFill>
              <a:latin typeface="Arial"/>
              <a:ea typeface="Arial"/>
              <a:cs typeface="Arial"/>
              <a:sym typeface="Arial"/>
            </a:endParaRPr>
          </a:p>
          <a:p>
            <a:pPr indent="0" lvl="0" marL="914400" rtl="0" algn="l">
              <a:lnSpc>
                <a:spcPct val="115000"/>
              </a:lnSpc>
              <a:spcBef>
                <a:spcPts val="0"/>
              </a:spcBef>
              <a:spcAft>
                <a:spcPts val="0"/>
              </a:spcAft>
              <a:buClr>
                <a:schemeClr val="dk1"/>
              </a:buClr>
              <a:buSzPts val="1100"/>
              <a:buFont typeface="Arial"/>
              <a:buNone/>
            </a:pPr>
            <a:r>
              <a:rPr lang="de-DE">
                <a:solidFill>
                  <a:srgbClr val="4A7EBB"/>
                </a:solidFill>
                <a:latin typeface="Arial"/>
                <a:ea typeface="Arial"/>
                <a:cs typeface="Arial"/>
                <a:sym typeface="Arial"/>
              </a:rPr>
              <a:t>P2 (interview 1): </a:t>
            </a:r>
            <a:r>
              <a:rPr i="1" lang="de-DE">
                <a:solidFill>
                  <a:srgbClr val="4A7EBB"/>
                </a:solidFill>
                <a:latin typeface="Arial"/>
                <a:ea typeface="Arial"/>
                <a:cs typeface="Arial"/>
                <a:sym typeface="Arial"/>
              </a:rPr>
              <a:t>“au début c’était le contenu qui m’avait assez perturbé, me repérer dans la classe était assez dur (…) mais je me suis rapidement adapté”</a:t>
            </a:r>
            <a:r>
              <a:rPr lang="de-DE">
                <a:solidFill>
                  <a:srgbClr val="4A7EBB"/>
                </a:solidFill>
                <a:latin typeface="Arial"/>
                <a:ea typeface="Arial"/>
                <a:cs typeface="Arial"/>
                <a:sym typeface="Arial"/>
              </a:rPr>
              <a:t>.</a:t>
            </a:r>
            <a:endParaRPr>
              <a:solidFill>
                <a:srgbClr val="4A7EBB"/>
              </a:solidFill>
              <a:latin typeface="Arial"/>
              <a:ea typeface="Arial"/>
              <a:cs typeface="Arial"/>
              <a:sym typeface="Arial"/>
            </a:endParaRPr>
          </a:p>
          <a:p>
            <a:pPr indent="-304800" lvl="0" marL="457200" rtl="0" algn="l">
              <a:lnSpc>
                <a:spcPct val="115000"/>
              </a:lnSpc>
              <a:spcBef>
                <a:spcPts val="0"/>
              </a:spcBef>
              <a:spcAft>
                <a:spcPts val="0"/>
              </a:spcAft>
              <a:buClr>
                <a:srgbClr val="4A7EBB"/>
              </a:buClr>
              <a:buSzPts val="1200"/>
              <a:buAutoNum type="arabicPeriod"/>
            </a:pPr>
            <a:r>
              <a:rPr b="1" lang="de-DE">
                <a:solidFill>
                  <a:srgbClr val="4A7EBB"/>
                </a:solidFill>
                <a:latin typeface="Arial"/>
                <a:ea typeface="Arial"/>
                <a:cs typeface="Arial"/>
                <a:sym typeface="Arial"/>
              </a:rPr>
              <a:t>Game-based agency, Affective engagement, and cognitive engagement</a:t>
            </a:r>
            <a:r>
              <a:rPr lang="de-DE">
                <a:solidFill>
                  <a:srgbClr val="4A7EBB"/>
                </a:solidFill>
                <a:latin typeface="Arial"/>
                <a:ea typeface="Arial"/>
                <a:cs typeface="Arial"/>
                <a:sym typeface="Arial"/>
              </a:rPr>
              <a:t>: similar patterns across the scenarios and the participants.</a:t>
            </a:r>
            <a:endParaRPr>
              <a:solidFill>
                <a:srgbClr val="4A7EBB"/>
              </a:solidFill>
              <a:latin typeface="Arial"/>
              <a:ea typeface="Arial"/>
              <a:cs typeface="Arial"/>
              <a:sym typeface="Arial"/>
            </a:endParaRPr>
          </a:p>
          <a:p>
            <a:pPr indent="-304800" lvl="0" marL="457200" rtl="0" algn="l">
              <a:lnSpc>
                <a:spcPct val="115000"/>
              </a:lnSpc>
              <a:spcBef>
                <a:spcPts val="0"/>
              </a:spcBef>
              <a:spcAft>
                <a:spcPts val="0"/>
              </a:spcAft>
              <a:buClr>
                <a:srgbClr val="4A7EBB"/>
              </a:buClr>
              <a:buSzPts val="1200"/>
              <a:buAutoNum type="arabicPeriod"/>
            </a:pPr>
            <a:r>
              <a:rPr b="1" lang="de-DE">
                <a:solidFill>
                  <a:srgbClr val="4A7EBB"/>
                </a:solidFill>
                <a:latin typeface="Arial"/>
                <a:ea typeface="Arial"/>
                <a:cs typeface="Arial"/>
                <a:sym typeface="Arial"/>
              </a:rPr>
              <a:t>Self-efficacy</a:t>
            </a:r>
            <a:r>
              <a:rPr lang="de-DE">
                <a:solidFill>
                  <a:srgbClr val="4A7EBB"/>
                </a:solidFill>
                <a:latin typeface="Arial"/>
                <a:ea typeface="Arial"/>
                <a:cs typeface="Arial"/>
                <a:sym typeface="Arial"/>
              </a:rPr>
              <a:t> seems to increase and peak at scenario 3 before dropping slightly. Potential explanation: explained with the interviews with each participant that were conducted at scenario 1 and 4, where several of them expressed confusion about the task/scenario. This would explain why the self-efficacy levels at scenario 1 were lower than the following scenarios, and why it dropped around scenario 4 (they did not understand the task very well).</a:t>
            </a:r>
            <a:endParaRPr>
              <a:solidFill>
                <a:srgbClr val="4A7EBB"/>
              </a:solidFill>
              <a:latin typeface="Arial"/>
              <a:ea typeface="Arial"/>
              <a:cs typeface="Arial"/>
              <a:sym typeface="Arial"/>
            </a:endParaRPr>
          </a:p>
          <a:p>
            <a:pPr indent="-304800" lvl="0" marL="457200" rtl="0" algn="l">
              <a:lnSpc>
                <a:spcPct val="115000"/>
              </a:lnSpc>
              <a:spcBef>
                <a:spcPts val="0"/>
              </a:spcBef>
              <a:spcAft>
                <a:spcPts val="0"/>
              </a:spcAft>
              <a:buClr>
                <a:srgbClr val="4A7EBB"/>
              </a:buClr>
              <a:buSzPts val="1200"/>
              <a:buAutoNum type="arabicPeriod"/>
            </a:pPr>
            <a:r>
              <a:rPr lang="de-DE">
                <a:solidFill>
                  <a:srgbClr val="4A7EBB"/>
                </a:solidFill>
                <a:latin typeface="Arial"/>
                <a:ea typeface="Arial"/>
                <a:cs typeface="Arial"/>
                <a:sym typeface="Arial"/>
              </a:rPr>
              <a:t>In most graphs, an</a:t>
            </a:r>
            <a:r>
              <a:rPr b="1" lang="de-DE">
                <a:solidFill>
                  <a:srgbClr val="4A7EBB"/>
                </a:solidFill>
                <a:latin typeface="Arial"/>
                <a:ea typeface="Arial"/>
                <a:cs typeface="Arial"/>
                <a:sym typeface="Arial"/>
              </a:rPr>
              <a:t> increase in cognitive engagement appears to coincide with an increase in reported self-efficacy, particularly towards the final scenarios.</a:t>
            </a:r>
            <a:r>
              <a:rPr lang="de-DE">
                <a:solidFill>
                  <a:srgbClr val="4A7EBB"/>
                </a:solidFill>
                <a:latin typeface="Arial"/>
                <a:ea typeface="Arial"/>
                <a:cs typeface="Arial"/>
                <a:sym typeface="Arial"/>
              </a:rPr>
              <a:t> This could suggest that as students become more cognitively engaged in the content, their self-efficacy also increased.</a:t>
            </a:r>
            <a:endParaRPr sz="1000">
              <a:solidFill>
                <a:srgbClr val="4A7EBB"/>
              </a:solidFill>
              <a:latin typeface="Arial"/>
              <a:ea typeface="Arial"/>
              <a:cs typeface="Arial"/>
              <a:sym typeface="Arial"/>
            </a:endParaRPr>
          </a:p>
          <a:p>
            <a:pPr indent="0" lvl="0" marL="0" rtl="0" algn="l">
              <a:spcBef>
                <a:spcPts val="0"/>
              </a:spcBef>
              <a:spcAft>
                <a:spcPts val="0"/>
              </a:spcAft>
              <a:buNone/>
            </a:pPr>
            <a:r>
              <a:t/>
            </a:r>
            <a:endParaRPr sz="700"/>
          </a:p>
        </p:txBody>
      </p:sp>
      <p:sp>
        <p:nvSpPr>
          <p:cNvPr id="202" name="Google Shape;202;g2e5526b52b0_0_1: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e5526b52b0_0_7: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e5526b52b0_0_7: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317500" lvl="0" marL="457200" rtl="0" algn="l">
              <a:lnSpc>
                <a:spcPct val="115000"/>
              </a:lnSpc>
              <a:spcBef>
                <a:spcPts val="0"/>
              </a:spcBef>
              <a:spcAft>
                <a:spcPts val="0"/>
              </a:spcAft>
              <a:buClr>
                <a:srgbClr val="FF0000"/>
              </a:buClr>
              <a:buSzPts val="1400"/>
              <a:buChar char="●"/>
            </a:pPr>
            <a:r>
              <a:rPr lang="de-DE" sz="1400">
                <a:solidFill>
                  <a:srgbClr val="FF0000"/>
                </a:solidFill>
                <a:latin typeface="Arial"/>
                <a:ea typeface="Arial"/>
                <a:cs typeface="Arial"/>
                <a:sym typeface="Arial"/>
              </a:rPr>
              <a:t>On average, cognitive engagement tends to increase from scenario 1 to 4 with stabilization around 3-4.</a:t>
            </a:r>
            <a:endParaRPr sz="1400">
              <a:solidFill>
                <a:srgbClr val="FF0000"/>
              </a:solidFill>
              <a:latin typeface="Arial"/>
              <a:ea typeface="Arial"/>
              <a:cs typeface="Arial"/>
              <a:sym typeface="Arial"/>
            </a:endParaRPr>
          </a:p>
          <a:p>
            <a:pPr indent="-317500" lvl="0" marL="457200" rtl="0" algn="l">
              <a:lnSpc>
                <a:spcPct val="115000"/>
              </a:lnSpc>
              <a:spcBef>
                <a:spcPts val="0"/>
              </a:spcBef>
              <a:spcAft>
                <a:spcPts val="0"/>
              </a:spcAft>
              <a:buClr>
                <a:srgbClr val="FF0000"/>
              </a:buClr>
              <a:buSzPts val="1400"/>
              <a:buChar char="●"/>
            </a:pPr>
            <a:r>
              <a:rPr lang="de-DE" sz="1400">
                <a:latin typeface="Arial"/>
                <a:ea typeface="Arial"/>
                <a:cs typeface="Arial"/>
                <a:sym typeface="Arial"/>
              </a:rPr>
              <a:t>Some graphs also seem to show that increased game-based agency coincides with increased self-efficacy, although the average of all participants does not particularly reflect this. </a:t>
            </a:r>
            <a:endParaRPr sz="1400">
              <a:latin typeface="Arial"/>
              <a:ea typeface="Arial"/>
              <a:cs typeface="Arial"/>
              <a:sym typeface="Arial"/>
            </a:endParaRPr>
          </a:p>
          <a:p>
            <a:pPr indent="-317500" lvl="0" marL="457200" rtl="0" algn="l">
              <a:lnSpc>
                <a:spcPct val="115000"/>
              </a:lnSpc>
              <a:spcBef>
                <a:spcPts val="0"/>
              </a:spcBef>
              <a:spcAft>
                <a:spcPts val="0"/>
              </a:spcAft>
              <a:buClr>
                <a:srgbClr val="4A7EBB"/>
              </a:buClr>
              <a:buSzPts val="1400"/>
              <a:buChar char="●"/>
            </a:pPr>
            <a:r>
              <a:rPr b="1" lang="de-DE" sz="1400">
                <a:solidFill>
                  <a:srgbClr val="4A7EBB"/>
                </a:solidFill>
                <a:latin typeface="Arial"/>
                <a:ea typeface="Arial"/>
                <a:cs typeface="Arial"/>
                <a:sym typeface="Arial"/>
              </a:rPr>
              <a:t>Intrinsic cognitive load and game-based agency</a:t>
            </a:r>
            <a:r>
              <a:rPr lang="de-DE" sz="1400">
                <a:solidFill>
                  <a:srgbClr val="4A7EBB"/>
                </a:solidFill>
                <a:latin typeface="Arial"/>
                <a:ea typeface="Arial"/>
                <a:cs typeface="Arial"/>
                <a:sym typeface="Arial"/>
              </a:rPr>
              <a:t> seem to exhibit opposite trends: when intrinsic cognitive load decreases, game-based agency seems to increase slightly. This is explained in part by the fact that some of them reported feeling more confused and overwhelmed by the task and the environment and thus interacting less with it. P2 (interview 1): “au début c’était le contenu qui m’avait assez perturbé, me repérer dans la classe était assez dur (…) mais je me suis rapidement adapté”.</a:t>
            </a:r>
            <a:endParaRPr sz="1400">
              <a:solidFill>
                <a:srgbClr val="4A7EBB"/>
              </a:solidFill>
              <a:latin typeface="Arial"/>
              <a:ea typeface="Arial"/>
              <a:cs typeface="Arial"/>
              <a:sym typeface="Arial"/>
            </a:endParaRPr>
          </a:p>
          <a:p>
            <a:pPr indent="-317500" lvl="0" marL="457200" rtl="0" algn="l">
              <a:lnSpc>
                <a:spcPct val="115000"/>
              </a:lnSpc>
              <a:spcBef>
                <a:spcPts val="0"/>
              </a:spcBef>
              <a:spcAft>
                <a:spcPts val="0"/>
              </a:spcAft>
              <a:buClr>
                <a:srgbClr val="4A7EBB"/>
              </a:buClr>
              <a:buSzPts val="1400"/>
              <a:buChar char="●"/>
            </a:pPr>
            <a:r>
              <a:rPr b="1" lang="de-DE" sz="1400">
                <a:solidFill>
                  <a:srgbClr val="4A7EBB"/>
                </a:solidFill>
                <a:latin typeface="Arial"/>
                <a:ea typeface="Arial"/>
                <a:cs typeface="Arial"/>
                <a:sym typeface="Arial"/>
              </a:rPr>
              <a:t>Affective and cognitive engagement</a:t>
            </a:r>
            <a:r>
              <a:rPr lang="de-DE" sz="1400">
                <a:solidFill>
                  <a:srgbClr val="4A7EBB"/>
                </a:solidFill>
                <a:latin typeface="Arial"/>
                <a:ea typeface="Arial"/>
                <a:cs typeface="Arial"/>
                <a:sym typeface="Arial"/>
              </a:rPr>
              <a:t> seem to have similar patterns on average. </a:t>
            </a:r>
            <a:endParaRPr sz="1400">
              <a:solidFill>
                <a:srgbClr val="4A7EBB"/>
              </a:solidFill>
              <a:latin typeface="Arial"/>
              <a:ea typeface="Arial"/>
              <a:cs typeface="Arial"/>
              <a:sym typeface="Arial"/>
            </a:endParaRPr>
          </a:p>
          <a:p>
            <a:pPr indent="-317500" lvl="0" marL="457200" rtl="0" algn="l">
              <a:lnSpc>
                <a:spcPct val="115000"/>
              </a:lnSpc>
              <a:spcBef>
                <a:spcPts val="0"/>
              </a:spcBef>
              <a:spcAft>
                <a:spcPts val="0"/>
              </a:spcAft>
              <a:buClr>
                <a:srgbClr val="4A7EBB"/>
              </a:buClr>
              <a:buSzPts val="1400"/>
              <a:buChar char="●"/>
            </a:pPr>
            <a:r>
              <a:rPr b="1" lang="de-DE" sz="1400">
                <a:solidFill>
                  <a:srgbClr val="4A7EBB"/>
                </a:solidFill>
                <a:latin typeface="Arial"/>
                <a:ea typeface="Arial"/>
                <a:cs typeface="Arial"/>
                <a:sym typeface="Arial"/>
              </a:rPr>
              <a:t>Game-based agency and affective engagement</a:t>
            </a:r>
            <a:r>
              <a:rPr lang="de-DE" sz="1400">
                <a:solidFill>
                  <a:srgbClr val="4A7EBB"/>
                </a:solidFill>
                <a:latin typeface="Arial"/>
                <a:ea typeface="Arial"/>
                <a:cs typeface="Arial"/>
                <a:sym typeface="Arial"/>
              </a:rPr>
              <a:t> also show similar patterns across the scenarios and the participants.</a:t>
            </a:r>
            <a:endParaRPr sz="1400">
              <a:solidFill>
                <a:srgbClr val="4A7EBB"/>
              </a:solidFill>
              <a:latin typeface="Arial"/>
              <a:ea typeface="Arial"/>
              <a:cs typeface="Arial"/>
              <a:sym typeface="Arial"/>
            </a:endParaRPr>
          </a:p>
          <a:p>
            <a:pPr indent="-317500" lvl="0" marL="457200" rtl="0" algn="l">
              <a:lnSpc>
                <a:spcPct val="115000"/>
              </a:lnSpc>
              <a:spcBef>
                <a:spcPts val="0"/>
              </a:spcBef>
              <a:spcAft>
                <a:spcPts val="0"/>
              </a:spcAft>
              <a:buClr>
                <a:srgbClr val="4A7EBB"/>
              </a:buClr>
              <a:buSzPts val="1400"/>
              <a:buChar char="●"/>
            </a:pPr>
            <a:r>
              <a:rPr b="1" lang="de-DE" sz="1400">
                <a:solidFill>
                  <a:srgbClr val="4A7EBB"/>
                </a:solidFill>
                <a:latin typeface="Arial"/>
                <a:ea typeface="Arial"/>
                <a:cs typeface="Arial"/>
                <a:sym typeface="Arial"/>
              </a:rPr>
              <a:t>Self-efficacy</a:t>
            </a:r>
            <a:r>
              <a:rPr lang="de-DE" sz="1400">
                <a:solidFill>
                  <a:srgbClr val="4A7EBB"/>
                </a:solidFill>
                <a:latin typeface="Arial"/>
                <a:ea typeface="Arial"/>
                <a:cs typeface="Arial"/>
                <a:sym typeface="Arial"/>
              </a:rPr>
              <a:t> seems to increase and peak at scenario 3 before dropping slightly. This can be explained with the interviews with each participant that were conducted at scenario 1 and 4, where several of them expressed confusion about the task/scenario. This would explain why the self-efficacy levels at scenario 1 were lower than the following scenarios, and why it dropped around scenario 4 (they did not understand the task very well).</a:t>
            </a:r>
            <a:endParaRPr sz="1400">
              <a:solidFill>
                <a:srgbClr val="4A7EBB"/>
              </a:solidFill>
              <a:latin typeface="Arial"/>
              <a:ea typeface="Arial"/>
              <a:cs typeface="Arial"/>
              <a:sym typeface="Arial"/>
            </a:endParaRPr>
          </a:p>
          <a:p>
            <a:pPr indent="-317500" lvl="0" marL="457200" rtl="0" algn="l">
              <a:lnSpc>
                <a:spcPct val="115000"/>
              </a:lnSpc>
              <a:spcBef>
                <a:spcPts val="0"/>
              </a:spcBef>
              <a:spcAft>
                <a:spcPts val="0"/>
              </a:spcAft>
              <a:buClr>
                <a:srgbClr val="4A7EBB"/>
              </a:buClr>
              <a:buSzPts val="1400"/>
              <a:buChar char="●"/>
            </a:pPr>
            <a:r>
              <a:rPr lang="de-DE" sz="1400">
                <a:solidFill>
                  <a:srgbClr val="4A7EBB"/>
                </a:solidFill>
                <a:latin typeface="Arial"/>
                <a:ea typeface="Arial"/>
                <a:cs typeface="Arial"/>
                <a:sym typeface="Arial"/>
              </a:rPr>
              <a:t>In several graphs, an</a:t>
            </a:r>
            <a:r>
              <a:rPr b="1" lang="de-DE" sz="1400">
                <a:solidFill>
                  <a:srgbClr val="4A7EBB"/>
                </a:solidFill>
                <a:latin typeface="Arial"/>
                <a:ea typeface="Arial"/>
                <a:cs typeface="Arial"/>
                <a:sym typeface="Arial"/>
              </a:rPr>
              <a:t> increase in cognitive engagement appears to coincide with an increase in reported self-efficacy, particularly towards the final scenarios.</a:t>
            </a:r>
            <a:r>
              <a:rPr lang="de-DE" sz="1400">
                <a:solidFill>
                  <a:srgbClr val="4A7EBB"/>
                </a:solidFill>
                <a:latin typeface="Arial"/>
                <a:ea typeface="Arial"/>
                <a:cs typeface="Arial"/>
                <a:sym typeface="Arial"/>
              </a:rPr>
              <a:t> This could suggest that as students become more cognitively engaged in the content, their self-efficacy also increased. The opposite is also observable.</a:t>
            </a:r>
            <a:endParaRPr>
              <a:solidFill>
                <a:srgbClr val="4A7EBB"/>
              </a:solidFill>
              <a:latin typeface="Arial"/>
              <a:ea typeface="Arial"/>
              <a:cs typeface="Arial"/>
              <a:sym typeface="Arial"/>
            </a:endParaRPr>
          </a:p>
          <a:p>
            <a:pPr indent="0" lvl="0" marL="0" rtl="0" algn="l">
              <a:lnSpc>
                <a:spcPct val="115000"/>
              </a:lnSpc>
              <a:spcBef>
                <a:spcPts val="0"/>
              </a:spcBef>
              <a:spcAft>
                <a:spcPts val="800"/>
              </a:spcAft>
              <a:buNone/>
            </a:pPr>
            <a:r>
              <a:t/>
            </a:r>
            <a:endParaRPr sz="1400">
              <a:latin typeface="Arial"/>
              <a:ea typeface="Arial"/>
              <a:cs typeface="Arial"/>
              <a:sym typeface="Arial"/>
            </a:endParaRPr>
          </a:p>
        </p:txBody>
      </p:sp>
      <p:sp>
        <p:nvSpPr>
          <p:cNvPr id="210" name="Google Shape;210;g2e5526b52b0_0_7: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e5526b52b0_0_20: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e5526b52b0_0_20: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17" name="Google Shape;217;g2e5526b52b0_0_20: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9: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23" name="Google Shape;223;p29: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30: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30" name="Google Shape;230;p30: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e484ef6b55_0_15: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36" name="Google Shape;236;g2e484ef6b55_0_15: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2e484ef6b55_0_19: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42" name="Google Shape;242;g2e484ef6b55_0_19: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31:notes"/>
          <p:cNvSpPr txBox="1"/>
          <p:nvPr>
            <p:ph idx="1" type="body"/>
          </p:nvPr>
        </p:nvSpPr>
        <p:spPr>
          <a:xfrm>
            <a:off x="709930" y="4861441"/>
            <a:ext cx="5679440" cy="4605576"/>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48" name="Google Shape;248;p31:notes"/>
          <p:cNvSpPr/>
          <p:nvPr>
            <p:ph idx="2" type="sldImg"/>
          </p:nvPr>
        </p:nvSpPr>
        <p:spPr>
          <a:xfrm>
            <a:off x="992188" y="768350"/>
            <a:ext cx="5114925" cy="38369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e52dbb0706_0_0: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e52dbb0706_0_0: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55" name="Google Shape;255;g2e52dbb0706_0_0: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e48b1fee30_3_5: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e48b1fee30_3_5: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60" name="Google Shape;260;g2e48b1fee30_3_5: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e382b2cf98_0_9:notes"/>
          <p:cNvSpPr/>
          <p:nvPr>
            <p:ph idx="2" type="sldImg"/>
          </p:nvPr>
        </p:nvSpPr>
        <p:spPr>
          <a:xfrm>
            <a:off x="3343275" y="533400"/>
            <a:ext cx="3548100" cy="2660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g2e382b2cf98_0_9:notes"/>
          <p:cNvSpPr txBox="1"/>
          <p:nvPr>
            <p:ph idx="1" type="body"/>
          </p:nvPr>
        </p:nvSpPr>
        <p:spPr>
          <a:xfrm>
            <a:off x="709930" y="4861441"/>
            <a:ext cx="5679300" cy="4605600"/>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2e382b2cf98_0_18:notes"/>
          <p:cNvSpPr/>
          <p:nvPr>
            <p:ph idx="2" type="sldImg"/>
          </p:nvPr>
        </p:nvSpPr>
        <p:spPr>
          <a:xfrm>
            <a:off x="3343275" y="533400"/>
            <a:ext cx="3548100" cy="2660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g2e382b2cf98_0_18:notes"/>
          <p:cNvSpPr txBox="1"/>
          <p:nvPr>
            <p:ph idx="1" type="body"/>
          </p:nvPr>
        </p:nvSpPr>
        <p:spPr>
          <a:xfrm>
            <a:off x="709930" y="4861441"/>
            <a:ext cx="5679300" cy="4605600"/>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e5526b52b0_0_15: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e5526b52b0_0_15: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86" name="Google Shape;286;g2e5526b52b0_0_15: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e576fa556a_0_3:notes"/>
          <p:cNvSpPr/>
          <p:nvPr>
            <p:ph idx="2" type="sldImg"/>
          </p:nvPr>
        </p:nvSpPr>
        <p:spPr>
          <a:xfrm>
            <a:off x="992188" y="768350"/>
            <a:ext cx="5115000" cy="3837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2e576fa556a_0_3:notes"/>
          <p:cNvSpPr txBox="1"/>
          <p:nvPr>
            <p:ph idx="1" type="body"/>
          </p:nvPr>
        </p:nvSpPr>
        <p:spPr>
          <a:xfrm>
            <a:off x="709930" y="4861441"/>
            <a:ext cx="5679300" cy="4605600"/>
          </a:xfrm>
          <a:prstGeom prst="rect">
            <a:avLst/>
          </a:prstGeom>
        </p:spPr>
        <p:txBody>
          <a:bodyPr anchorCtr="0" anchor="t" bIns="49500" lIns="99025" spcFirstLastPara="1" rIns="99025" wrap="square" tIns="49500">
            <a:noAutofit/>
          </a:bodyPr>
          <a:lstStyle/>
          <a:p>
            <a:pPr indent="0" lvl="0" marL="0" rtl="0" algn="l">
              <a:spcBef>
                <a:spcPts val="0"/>
              </a:spcBef>
              <a:spcAft>
                <a:spcPts val="0"/>
              </a:spcAft>
              <a:buNone/>
            </a:pPr>
            <a:r>
              <a:t/>
            </a:r>
            <a:endParaRPr/>
          </a:p>
        </p:txBody>
      </p:sp>
      <p:sp>
        <p:nvSpPr>
          <p:cNvPr id="297" name="Google Shape;297;g2e576fa556a_0_3:notes"/>
          <p:cNvSpPr txBox="1"/>
          <p:nvPr>
            <p:ph idx="12" type="sldNum"/>
          </p:nvPr>
        </p:nvSpPr>
        <p:spPr>
          <a:xfrm>
            <a:off x="4021294" y="9721106"/>
            <a:ext cx="3076500" cy="511800"/>
          </a:xfrm>
          <a:prstGeom prst="rect">
            <a:avLst/>
          </a:prstGeom>
        </p:spPr>
        <p:txBody>
          <a:bodyPr anchorCtr="0" anchor="b" bIns="49500" lIns="99025" spcFirstLastPara="1" rIns="99025" wrap="square" tIns="49500">
            <a:noAutofit/>
          </a:bodyPr>
          <a:lstStyle/>
          <a:p>
            <a:pPr indent="0" lvl="0" marL="0" rtl="0" algn="r">
              <a:spcBef>
                <a:spcPts val="0"/>
              </a:spcBef>
              <a:spcAft>
                <a:spcPts val="0"/>
              </a:spcAft>
              <a:buClr>
                <a:srgbClr val="000000"/>
              </a:buClr>
              <a:buFont typeface="Arial"/>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bg>
      <p:bgPr>
        <a:blipFill>
          <a:blip r:embed="rId2">
            <a:alphaModFix/>
          </a:blip>
          <a:stretch>
            <a:fillRect/>
          </a:stretch>
        </a:blipFill>
      </p:bgPr>
    </p:bg>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p:cSld name="Titre et contenu">
    <p:spTree>
      <p:nvGrpSpPr>
        <p:cNvPr id="12" name="Shape 1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Diapositive de titre">
    <p:bg>
      <p:bgPr>
        <a:blipFill>
          <a:blip r:embed="rId2">
            <a:alphaModFix/>
          </a:blip>
          <a:stretch>
            <a:fillRect/>
          </a:stretch>
        </a:blipFill>
      </p:bgPr>
    </p:bg>
    <p:spTree>
      <p:nvGrpSpPr>
        <p:cNvPr id="13" name="Shape 13"/>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4" name="Shape 14"/>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p:cSld name="Titre et contenu">
    <p:spTree>
      <p:nvGrpSpPr>
        <p:cNvPr id="16" name="Shape 16"/>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 du ppt et n°">
  <p:cSld name="nom du ppt et n°">
    <p:spTree>
      <p:nvGrpSpPr>
        <p:cNvPr id="17" name="Shape 17"/>
        <p:cNvGrpSpPr/>
        <p:nvPr/>
      </p:nvGrpSpPr>
      <p:grpSpPr>
        <a:xfrm>
          <a:off x="0" y="0"/>
          <a:ext cx="0" cy="0"/>
          <a:chOff x="0" y="0"/>
          <a:chExt cx="0" cy="0"/>
        </a:xfrm>
      </p:grpSpPr>
      <p:sp>
        <p:nvSpPr>
          <p:cNvPr id="18" name="Google Shape;18;p40"/>
          <p:cNvSpPr txBox="1"/>
          <p:nvPr>
            <p:ph idx="1" type="body"/>
          </p:nvPr>
        </p:nvSpPr>
        <p:spPr>
          <a:xfrm>
            <a:off x="4067944" y="6345572"/>
            <a:ext cx="4248150" cy="431800"/>
          </a:xfrm>
          <a:prstGeom prst="rect">
            <a:avLst/>
          </a:prstGeom>
          <a:noFill/>
          <a:ln>
            <a:noFill/>
          </a:ln>
        </p:spPr>
        <p:txBody>
          <a:bodyPr anchorCtr="0" anchor="t" bIns="45700" lIns="91425" spcFirstLastPara="1" rIns="91425" wrap="square" tIns="45700">
            <a:noAutofit/>
          </a:bodyPr>
          <a:lstStyle>
            <a:lvl1pPr indent="-228600" lvl="0" marL="457200" marR="0" rtl="0" algn="r">
              <a:spcBef>
                <a:spcPts val="360"/>
              </a:spcBef>
              <a:spcAft>
                <a:spcPts val="0"/>
              </a:spcAft>
              <a:buClr>
                <a:srgbClr val="004E9C"/>
              </a:buClr>
              <a:buSzPts val="1800"/>
              <a:buFont typeface="Arial"/>
              <a:buNone/>
              <a:defRPr b="0" i="0" sz="1800" u="none" cap="none" strike="noStrike">
                <a:solidFill>
                  <a:srgbClr val="004E9C"/>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 name="Google Shape;19;p40"/>
          <p:cNvSpPr txBox="1"/>
          <p:nvPr>
            <p:ph idx="2" type="body"/>
          </p:nvPr>
        </p:nvSpPr>
        <p:spPr>
          <a:xfrm>
            <a:off x="8208404" y="6346081"/>
            <a:ext cx="540345" cy="431291"/>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Clr>
                <a:srgbClr val="FF43A5"/>
              </a:buClr>
              <a:buSzPts val="1800"/>
              <a:buFont typeface="Arial"/>
              <a:buNone/>
              <a:defRPr b="0" i="0" sz="1800" u="none" cap="none" strike="noStrike">
                <a:solidFill>
                  <a:srgbClr val="FF43A5"/>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5.xml"/><Relationship Id="rId3" Type="http://schemas.openxmlformats.org/officeDocument/2006/relationships/slideLayout" Target="../slideLayouts/slideLayout6.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1" name="Shape 1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1" r:id="rId2"/>
    <p:sldLayoutId id="2147483652" r:id="rId3"/>
    <p:sldLayoutId id="2147483653"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5" name="Shape 1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5" r:id="rId2"/>
    <p:sldLayoutId id="2147483656"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12.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0.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9.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20.png"/><Relationship Id="rId4" Type="http://schemas.openxmlformats.org/officeDocument/2006/relationships/hyperlink" Target="mailto:bailing.he@uclouvain.be" TargetMode="External"/><Relationship Id="rId5" Type="http://schemas.openxmlformats.org/officeDocument/2006/relationships/hyperlink" Target="mailto:clara.dauby@student.uclouvain.be"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9.png"/><Relationship Id="rId4" Type="http://schemas.openxmlformats.org/officeDocument/2006/relationships/image" Target="../media/image14.jpg"/><Relationship Id="rId5"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24.png"/><Relationship Id="rId4" Type="http://schemas.openxmlformats.org/officeDocument/2006/relationships/image" Target="../media/image26.png"/><Relationship Id="rId5" Type="http://schemas.openxmlformats.org/officeDocument/2006/relationships/image" Target="../media/image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27.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 name="Shape 2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 name="Shape 27"/>
        <p:cNvGrpSpPr/>
        <p:nvPr/>
      </p:nvGrpSpPr>
      <p:grpSpPr>
        <a:xfrm>
          <a:off x="0" y="0"/>
          <a:ext cx="0" cy="0"/>
          <a:chOff x="0" y="0"/>
          <a:chExt cx="0" cy="0"/>
        </a:xfrm>
      </p:grpSpPr>
      <p:sp>
        <p:nvSpPr>
          <p:cNvPr id="28" name="Google Shape;28;p2"/>
          <p:cNvSpPr txBox="1"/>
          <p:nvPr/>
        </p:nvSpPr>
        <p:spPr>
          <a:xfrm>
            <a:off x="251391" y="1520664"/>
            <a:ext cx="8640900" cy="48210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SzPts val="1100"/>
              <a:buFont typeface="Arial"/>
              <a:buNone/>
            </a:pPr>
            <a:r>
              <a:rPr b="1" lang="de-DE" sz="3200">
                <a:solidFill>
                  <a:schemeClr val="accent1"/>
                </a:solidFill>
              </a:rPr>
              <a:t>Promoting speaking of learners of German as foreign language </a:t>
            </a:r>
            <a:endParaRPr b="1" sz="3200">
              <a:solidFill>
                <a:schemeClr val="accent1"/>
              </a:solidFill>
            </a:endParaRPr>
          </a:p>
          <a:p>
            <a:pPr indent="0" lvl="0" marL="0" rtl="0" algn="ctr">
              <a:spcBef>
                <a:spcPts val="0"/>
              </a:spcBef>
              <a:spcAft>
                <a:spcPts val="0"/>
              </a:spcAft>
              <a:buClr>
                <a:schemeClr val="dk1"/>
              </a:buClr>
              <a:buSzPts val="1100"/>
              <a:buFont typeface="Arial"/>
              <a:buNone/>
            </a:pPr>
            <a:r>
              <a:rPr b="1" lang="de-DE" sz="3200">
                <a:solidFill>
                  <a:schemeClr val="accent1"/>
                </a:solidFill>
              </a:rPr>
              <a:t>through digital game-based learning</a:t>
            </a:r>
            <a:endParaRPr b="1" sz="3200">
              <a:solidFill>
                <a:schemeClr val="accent1"/>
              </a:solidFill>
            </a:endParaRPr>
          </a:p>
          <a:p>
            <a:pPr indent="0" lvl="0" marL="0" marR="0" rtl="0" algn="l">
              <a:spcBef>
                <a:spcPts val="0"/>
              </a:spcBef>
              <a:spcAft>
                <a:spcPts val="0"/>
              </a:spcAft>
              <a:buNone/>
            </a:pPr>
            <a:r>
              <a:t/>
            </a:r>
            <a:endParaRPr b="1" sz="3200">
              <a:solidFill>
                <a:schemeClr val="accent1"/>
              </a:solidFill>
            </a:endParaRPr>
          </a:p>
          <a:p>
            <a:pPr indent="0" lvl="0" marL="0" marR="0" rtl="0" algn="l">
              <a:spcBef>
                <a:spcPts val="0"/>
              </a:spcBef>
              <a:spcAft>
                <a:spcPts val="0"/>
              </a:spcAft>
              <a:buNone/>
            </a:pPr>
            <a:r>
              <a:t/>
            </a:r>
            <a:endParaRPr b="1" sz="3200">
              <a:solidFill>
                <a:schemeClr val="accent1"/>
              </a:solidFill>
            </a:endParaRPr>
          </a:p>
          <a:p>
            <a:pPr indent="0" lvl="0" marL="0" marR="0" rtl="0" algn="ctr">
              <a:spcBef>
                <a:spcPts val="0"/>
              </a:spcBef>
              <a:spcAft>
                <a:spcPts val="0"/>
              </a:spcAft>
              <a:buNone/>
            </a:pPr>
            <a:r>
              <a:rPr b="0" i="0" lang="de-DE" sz="1800" u="none" cap="none" strike="noStrike">
                <a:solidFill>
                  <a:schemeClr val="accent1"/>
                </a:solidFill>
                <a:latin typeface="Arial"/>
                <a:ea typeface="Arial"/>
                <a:cs typeface="Arial"/>
                <a:sym typeface="Arial"/>
              </a:rPr>
              <a:t>Bailing He &amp; Clara Dauby</a:t>
            </a:r>
            <a:endParaRPr b="0" i="0" sz="18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rPr b="0" i="0" lang="de-DE" sz="1800" u="none" cap="none" strike="noStrike">
                <a:solidFill>
                  <a:schemeClr val="accent1"/>
                </a:solidFill>
                <a:latin typeface="Arial"/>
                <a:ea typeface="Arial"/>
                <a:cs typeface="Arial"/>
                <a:sym typeface="Arial"/>
              </a:rPr>
              <a:t>June 2024</a:t>
            </a:r>
            <a:endParaRPr b="0" i="0" sz="18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t/>
            </a:r>
            <a:endParaRPr b="0" i="0" sz="2800" u="none" cap="none" strike="noStrike">
              <a:solidFill>
                <a:schemeClr val="accent1"/>
              </a:solidFill>
              <a:latin typeface="Arial"/>
              <a:ea typeface="Arial"/>
              <a:cs typeface="Arial"/>
              <a:sym typeface="Arial"/>
            </a:endParaRPr>
          </a:p>
          <a:p>
            <a:pPr indent="0" lvl="0" marL="0" marR="0" rtl="0" algn="r">
              <a:lnSpc>
                <a:spcPct val="160000"/>
              </a:lnSpc>
              <a:spcBef>
                <a:spcPts val="0"/>
              </a:spcBef>
              <a:spcAft>
                <a:spcPts val="0"/>
              </a:spcAft>
              <a:buNone/>
            </a:pPr>
            <a:r>
              <a:rPr b="0" i="0" lang="de-DE" sz="1600" u="none" cap="none" strike="noStrike">
                <a:solidFill>
                  <a:schemeClr val="accent1"/>
                </a:solidFill>
                <a:latin typeface="Arial"/>
                <a:ea typeface="Arial"/>
                <a:cs typeface="Arial"/>
                <a:sym typeface="Arial"/>
              </a:rPr>
              <a:t>FIAL/IL&amp;C/TeAMM research group</a:t>
            </a:r>
            <a:endParaRPr b="0" i="0" sz="1600" u="none" cap="none" strike="noStrike">
              <a:solidFill>
                <a:schemeClr val="accent1"/>
              </a:solidFill>
              <a:latin typeface="Arial"/>
              <a:ea typeface="Arial"/>
              <a:cs typeface="Arial"/>
              <a:sym typeface="Arial"/>
            </a:endParaRPr>
          </a:p>
          <a:p>
            <a:pPr indent="0" lvl="0" marL="0" marR="0" rtl="0" algn="r">
              <a:lnSpc>
                <a:spcPct val="160000"/>
              </a:lnSpc>
              <a:spcBef>
                <a:spcPts val="0"/>
              </a:spcBef>
              <a:spcAft>
                <a:spcPts val="0"/>
              </a:spcAft>
              <a:buNone/>
            </a:pPr>
            <a:r>
              <a:rPr b="0" i="0" lang="de-DE" sz="1600" u="none" cap="none" strike="noStrike">
                <a:solidFill>
                  <a:schemeClr val="accent1"/>
                </a:solidFill>
                <a:latin typeface="Arial"/>
                <a:ea typeface="Arial"/>
                <a:cs typeface="Arial"/>
                <a:sym typeface="Arial"/>
              </a:rPr>
              <a:t>Teaching and Acquiring Multilingualism and Multiliteracies</a:t>
            </a:r>
            <a:endParaRPr b="0" i="0" sz="16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t/>
            </a:r>
            <a:endParaRPr b="0" i="0" sz="16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t/>
            </a:r>
            <a:endParaRPr b="0" i="0" sz="1600" u="none" cap="none" strike="noStrike">
              <a:solidFill>
                <a:schemeClr val="accen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3"/>
          <p:cNvSpPr/>
          <p:nvPr/>
        </p:nvSpPr>
        <p:spPr>
          <a:xfrm>
            <a:off x="4006533" y="260350"/>
            <a:ext cx="1717675"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de-DE" sz="3200" u="none" cap="none" strike="noStrike">
                <a:solidFill>
                  <a:schemeClr val="accent1"/>
                </a:solidFill>
                <a:latin typeface="Arial"/>
                <a:ea typeface="Arial"/>
                <a:cs typeface="Arial"/>
                <a:sym typeface="Arial"/>
              </a:rPr>
              <a:t>Content</a:t>
            </a:r>
            <a:endParaRPr b="1" i="0" sz="3200" u="none" cap="none" strike="noStrike">
              <a:solidFill>
                <a:schemeClr val="accent1"/>
              </a:solidFill>
              <a:latin typeface="Arial"/>
              <a:ea typeface="Arial"/>
              <a:cs typeface="Arial"/>
              <a:sym typeface="Arial"/>
            </a:endParaRPr>
          </a:p>
        </p:txBody>
      </p:sp>
      <p:pic>
        <p:nvPicPr>
          <p:cNvPr id="34" name="Google Shape;34;p3"/>
          <p:cNvPicPr preferRelativeResize="0"/>
          <p:nvPr/>
        </p:nvPicPr>
        <p:blipFill rotWithShape="1">
          <a:blip r:embed="rId3">
            <a:alphaModFix/>
          </a:blip>
          <a:srcRect b="0" l="0" r="0" t="23617"/>
          <a:stretch/>
        </p:blipFill>
        <p:spPr>
          <a:xfrm>
            <a:off x="76200" y="1706874"/>
            <a:ext cx="8991601" cy="51511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sp>
        <p:nvSpPr>
          <p:cNvPr id="39" name="Google Shape;39;p4"/>
          <p:cNvSpPr txBox="1"/>
          <p:nvPr/>
        </p:nvSpPr>
        <p:spPr>
          <a:xfrm>
            <a:off x="849560" y="1728375"/>
            <a:ext cx="7252200" cy="2770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de-DE" sz="3200" u="none" cap="none" strike="noStrike">
                <a:solidFill>
                  <a:schemeClr val="accent1"/>
                </a:solidFill>
                <a:latin typeface="Arial"/>
                <a:ea typeface="Arial"/>
                <a:cs typeface="Arial"/>
                <a:sym typeface="Arial"/>
              </a:rPr>
              <a:t>I. State of </a:t>
            </a:r>
            <a:r>
              <a:rPr b="1" lang="de-DE" sz="3200">
                <a:solidFill>
                  <a:schemeClr val="accent1"/>
                </a:solidFill>
              </a:rPr>
              <a:t>the Art:</a:t>
            </a:r>
            <a:endParaRPr b="1" sz="3200">
              <a:solidFill>
                <a:schemeClr val="accent1"/>
              </a:solidFill>
            </a:endParaRPr>
          </a:p>
          <a:p>
            <a:pPr indent="0" lvl="0" marL="0" marR="0" rtl="0" algn="ctr">
              <a:spcBef>
                <a:spcPts val="0"/>
              </a:spcBef>
              <a:spcAft>
                <a:spcPts val="0"/>
              </a:spcAft>
              <a:buNone/>
            </a:pPr>
            <a:r>
              <a:rPr b="1" i="0" lang="de-DE" sz="3200" u="none" cap="none" strike="noStrike">
                <a:solidFill>
                  <a:schemeClr val="accent1"/>
                </a:solidFill>
                <a:latin typeface="Arial"/>
                <a:ea typeface="Arial"/>
                <a:cs typeface="Arial"/>
                <a:sym typeface="Arial"/>
              </a:rPr>
              <a:t>Systematic Review</a:t>
            </a:r>
            <a:endParaRPr b="1" i="0" sz="32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rPr b="1" i="0" lang="de-DE" sz="3200" u="none" cap="none" strike="noStrike">
                <a:solidFill>
                  <a:schemeClr val="accent1"/>
                </a:solidFill>
                <a:latin typeface="Arial"/>
                <a:ea typeface="Arial"/>
                <a:cs typeface="Arial"/>
                <a:sym typeface="Arial"/>
              </a:rPr>
              <a:t>Game-Based Learning for Enhancing L2 Speaking Ability</a:t>
            </a:r>
            <a:endParaRPr b="0" i="0" sz="28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t/>
            </a:r>
            <a:endParaRPr b="0" i="0" sz="2800" u="none" cap="none" strike="noStrike">
              <a:solidFill>
                <a:schemeClr val="accent1"/>
              </a:solidFill>
              <a:latin typeface="Arial"/>
              <a:ea typeface="Arial"/>
              <a:cs typeface="Arial"/>
              <a:sym typeface="Arial"/>
            </a:endParaRPr>
          </a:p>
          <a:p>
            <a:pPr indent="0" lvl="0" marL="0" marR="0" rtl="0" algn="ctr">
              <a:spcBef>
                <a:spcPts val="0"/>
              </a:spcBef>
              <a:spcAft>
                <a:spcPts val="0"/>
              </a:spcAft>
              <a:buNone/>
            </a:pPr>
            <a:r>
              <a:rPr b="0" i="0" lang="de-DE" sz="1800" u="none" cap="none" strike="noStrike">
                <a:solidFill>
                  <a:schemeClr val="accent1"/>
                </a:solidFill>
                <a:latin typeface="Arial"/>
                <a:ea typeface="Arial"/>
                <a:cs typeface="Arial"/>
                <a:sym typeface="Arial"/>
              </a:rPr>
              <a:t>Bailing He &amp; Ferran Suñer &amp; Véronique Scheirs</a:t>
            </a:r>
            <a:endParaRPr b="0" i="0" sz="1800" u="none" cap="none" strike="noStrike">
              <a:solidFill>
                <a:schemeClr val="accen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 name="Shape 43"/>
        <p:cNvGrpSpPr/>
        <p:nvPr/>
      </p:nvGrpSpPr>
      <p:grpSpPr>
        <a:xfrm>
          <a:off x="0" y="0"/>
          <a:ext cx="0" cy="0"/>
          <a:chOff x="0" y="0"/>
          <a:chExt cx="0" cy="0"/>
        </a:xfrm>
      </p:grpSpPr>
      <p:sp>
        <p:nvSpPr>
          <p:cNvPr id="44" name="Google Shape;44;p5"/>
          <p:cNvSpPr txBox="1"/>
          <p:nvPr/>
        </p:nvSpPr>
        <p:spPr>
          <a:xfrm>
            <a:off x="3824675" y="1088575"/>
            <a:ext cx="5057700" cy="5256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b="1" lang="de-DE" sz="2000">
                <a:solidFill>
                  <a:schemeClr val="accent1"/>
                </a:solidFill>
              </a:rPr>
              <a:t>Digital game-based learning</a:t>
            </a:r>
            <a:endParaRPr b="1" sz="2000">
              <a:solidFill>
                <a:schemeClr val="accent1"/>
              </a:solidFill>
            </a:endParaRPr>
          </a:p>
          <a:p>
            <a:pPr indent="0" lvl="0" marL="0" rtl="0" algn="l">
              <a:spcBef>
                <a:spcPts val="0"/>
              </a:spcBef>
              <a:spcAft>
                <a:spcPts val="0"/>
              </a:spcAft>
              <a:buSzPts val="1100"/>
              <a:buNone/>
            </a:pPr>
            <a:r>
              <a:t/>
            </a:r>
            <a:endParaRPr sz="2000">
              <a:solidFill>
                <a:schemeClr val="accent1"/>
              </a:solidFill>
            </a:endParaRPr>
          </a:p>
          <a:p>
            <a:pPr indent="0" lvl="0" marL="0" rtl="0" algn="l">
              <a:spcBef>
                <a:spcPts val="0"/>
              </a:spcBef>
              <a:spcAft>
                <a:spcPts val="0"/>
              </a:spcAft>
              <a:buSzPts val="1100"/>
              <a:buNone/>
            </a:pPr>
            <a:r>
              <a:rPr lang="de-DE" sz="2000">
                <a:solidFill>
                  <a:schemeClr val="accent1"/>
                </a:solidFill>
              </a:rPr>
              <a:t>Over the past 30 years, digital games have become increasingly popular for L2 learning and are used to enhance L2 speaking ability (Aquah et al., 2020; Thompson et al., 2020).</a:t>
            </a:r>
            <a:endParaRPr sz="2000">
              <a:solidFill>
                <a:schemeClr val="accent1"/>
              </a:solidFill>
            </a:endParaRPr>
          </a:p>
          <a:p>
            <a:pPr indent="0" lvl="0" marL="0" rtl="0" algn="l">
              <a:spcBef>
                <a:spcPts val="0"/>
              </a:spcBef>
              <a:spcAft>
                <a:spcPts val="0"/>
              </a:spcAft>
              <a:buSzPts val="1100"/>
              <a:buNone/>
            </a:pPr>
            <a:r>
              <a:t/>
            </a:r>
            <a:endParaRPr sz="2000">
              <a:solidFill>
                <a:schemeClr val="accent1"/>
              </a:solidFill>
            </a:endParaRPr>
          </a:p>
          <a:p>
            <a:pPr indent="0" lvl="0" marL="0" rtl="0" algn="l">
              <a:spcBef>
                <a:spcPts val="0"/>
              </a:spcBef>
              <a:spcAft>
                <a:spcPts val="0"/>
              </a:spcAft>
              <a:buClr>
                <a:schemeClr val="dk1"/>
              </a:buClr>
              <a:buSzPts val="1100"/>
              <a:buFont typeface="Arial"/>
              <a:buNone/>
            </a:pPr>
            <a:r>
              <a:rPr lang="de-DE" sz="2000">
                <a:solidFill>
                  <a:schemeClr val="accent1"/>
                </a:solidFill>
              </a:rPr>
              <a:t>Advantages: immersive exposure, reduced anxiety, and increased target language use. Compared to traditional methods, they result in longer learning times, higher motivation, and increased self-efficacy (Hung et al., 2018).</a:t>
            </a:r>
            <a:endParaRPr sz="2000">
              <a:solidFill>
                <a:schemeClr val="accent1"/>
              </a:solidFill>
            </a:endParaRPr>
          </a:p>
          <a:p>
            <a:pPr indent="0" lvl="0" marL="0" rtl="0" algn="l">
              <a:spcBef>
                <a:spcPts val="0"/>
              </a:spcBef>
              <a:spcAft>
                <a:spcPts val="0"/>
              </a:spcAft>
              <a:buClr>
                <a:schemeClr val="dk1"/>
              </a:buClr>
              <a:buSzPts val="1100"/>
              <a:buFont typeface="Arial"/>
              <a:buNone/>
            </a:pPr>
            <a:r>
              <a:t/>
            </a:r>
            <a:endParaRPr sz="2000">
              <a:solidFill>
                <a:schemeClr val="accent1"/>
              </a:solidFill>
            </a:endParaRPr>
          </a:p>
          <a:p>
            <a:pPr indent="0" lvl="0" marL="0" marR="0" rtl="0" algn="l">
              <a:spcBef>
                <a:spcPts val="0"/>
              </a:spcBef>
              <a:spcAft>
                <a:spcPts val="0"/>
              </a:spcAft>
              <a:buNone/>
            </a:pPr>
            <a:r>
              <a:t/>
            </a:r>
            <a:endParaRPr sz="2000">
              <a:solidFill>
                <a:schemeClr val="accent1"/>
              </a:solidFill>
            </a:endParaRPr>
          </a:p>
        </p:txBody>
      </p:sp>
      <p:sp>
        <p:nvSpPr>
          <p:cNvPr id="45" name="Google Shape;45;p5"/>
          <p:cNvSpPr txBox="1"/>
          <p:nvPr/>
        </p:nvSpPr>
        <p:spPr>
          <a:xfrm>
            <a:off x="1151255" y="368300"/>
            <a:ext cx="69513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accent1"/>
                </a:solidFill>
              </a:rPr>
              <a:t>1.</a:t>
            </a:r>
            <a:r>
              <a:rPr b="1" lang="de-DE" sz="3200">
                <a:solidFill>
                  <a:schemeClr val="accent1"/>
                </a:solidFill>
                <a:latin typeface="Arial"/>
                <a:ea typeface="Arial"/>
                <a:cs typeface="Arial"/>
                <a:sym typeface="Arial"/>
              </a:rPr>
              <a:t> </a:t>
            </a:r>
            <a:r>
              <a:rPr b="1" lang="de-DE" sz="3200">
                <a:solidFill>
                  <a:schemeClr val="accent1"/>
                </a:solidFill>
              </a:rPr>
              <a:t>State of the Art</a:t>
            </a:r>
            <a:endParaRPr b="1" sz="3200">
              <a:solidFill>
                <a:schemeClr val="accent1"/>
              </a:solidFill>
              <a:latin typeface="Arial"/>
              <a:ea typeface="Arial"/>
              <a:cs typeface="Arial"/>
              <a:sym typeface="Arial"/>
            </a:endParaRPr>
          </a:p>
        </p:txBody>
      </p:sp>
      <p:pic>
        <p:nvPicPr>
          <p:cNvPr id="46" name="Google Shape;46;p5"/>
          <p:cNvPicPr preferRelativeResize="0"/>
          <p:nvPr/>
        </p:nvPicPr>
        <p:blipFill rotWithShape="1">
          <a:blip r:embed="rId3">
            <a:alphaModFix/>
          </a:blip>
          <a:srcRect b="0" l="0" r="0" t="0"/>
          <a:stretch/>
        </p:blipFill>
        <p:spPr>
          <a:xfrm>
            <a:off x="573999" y="1722475"/>
            <a:ext cx="3250676" cy="3250649"/>
          </a:xfrm>
          <a:prstGeom prst="rect">
            <a:avLst/>
          </a:prstGeom>
          <a:noFill/>
          <a:ln>
            <a:noFill/>
          </a:ln>
        </p:spPr>
      </p:pic>
      <p:sp>
        <p:nvSpPr>
          <p:cNvPr id="47" name="Google Shape;47;p5"/>
          <p:cNvSpPr/>
          <p:nvPr/>
        </p:nvSpPr>
        <p:spPr>
          <a:xfrm>
            <a:off x="1006226" y="4973125"/>
            <a:ext cx="2818500" cy="368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800">
                <a:solidFill>
                  <a:schemeClr val="accent1"/>
                </a:solidFill>
                <a:latin typeface="Arial"/>
                <a:ea typeface="Arial"/>
                <a:cs typeface="Arial"/>
                <a:sym typeface="Arial"/>
              </a:rPr>
              <a:t>Chen and Huang, 2020</a:t>
            </a:r>
            <a:endParaRPr sz="1800">
              <a:solidFill>
                <a:schemeClr val="accen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6"/>
          <p:cNvSpPr txBox="1"/>
          <p:nvPr/>
        </p:nvSpPr>
        <p:spPr>
          <a:xfrm>
            <a:off x="1115700" y="1160775"/>
            <a:ext cx="7139400" cy="504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2000"/>
              <a:buFont typeface="Arial"/>
              <a:buNone/>
            </a:pPr>
            <a:r>
              <a:rPr b="1" lang="de-DE" sz="2000">
                <a:solidFill>
                  <a:schemeClr val="accent1"/>
                </a:solidFill>
              </a:rPr>
              <a:t>Speaking </a:t>
            </a:r>
            <a:r>
              <a:rPr lang="de-DE" sz="2000">
                <a:solidFill>
                  <a:schemeClr val="accent1"/>
                </a:solidFill>
              </a:rPr>
              <a:t>is typically the most difficult skill for L2 learners and causes the most anxiety (Sun &amp; Yang, 2015; Ur, 1996; Zhang, 2009; Al Hosni, 2014). </a:t>
            </a:r>
            <a:endParaRPr sz="2000">
              <a:solidFill>
                <a:schemeClr val="accent1"/>
              </a:solidFill>
            </a:endParaRPr>
          </a:p>
          <a:p>
            <a:pPr indent="0" lvl="0" marL="0" marR="0" rtl="0" algn="l">
              <a:lnSpc>
                <a:spcPct val="100000"/>
              </a:lnSpc>
              <a:spcBef>
                <a:spcPts val="0"/>
              </a:spcBef>
              <a:spcAft>
                <a:spcPts val="0"/>
              </a:spcAft>
              <a:buClr>
                <a:schemeClr val="accent1"/>
              </a:buClr>
              <a:buSzPts val="2000"/>
              <a:buFont typeface="Arial"/>
              <a:buNone/>
            </a:pPr>
            <a:r>
              <a:t/>
            </a:r>
            <a:endParaRPr sz="2000">
              <a:solidFill>
                <a:schemeClr val="accent1"/>
              </a:solidFill>
            </a:endParaRPr>
          </a:p>
          <a:p>
            <a:pPr indent="0" lvl="0" marL="0" marR="0" rtl="0" algn="l">
              <a:lnSpc>
                <a:spcPct val="100000"/>
              </a:lnSpc>
              <a:spcBef>
                <a:spcPts val="0"/>
              </a:spcBef>
              <a:spcAft>
                <a:spcPts val="0"/>
              </a:spcAft>
              <a:buClr>
                <a:schemeClr val="accent1"/>
              </a:buClr>
              <a:buSzPts val="2000"/>
              <a:buFont typeface="Arial"/>
              <a:buNone/>
            </a:pPr>
            <a:r>
              <a:rPr lang="de-DE" sz="2000">
                <a:solidFill>
                  <a:schemeClr val="accent1"/>
                </a:solidFill>
              </a:rPr>
              <a:t>Reasons: lack of practice opportunities (Baniabdelrahman, 2013; Sun &amp; Yang, 2015); limited interaction with native speakers; classroom dynamics discouraging participation (Dailey, 2010; Kasuya, 2008), and fear of mistakes (Wei, 2014). </a:t>
            </a:r>
            <a:endParaRPr sz="2000">
              <a:solidFill>
                <a:schemeClr val="accent1"/>
              </a:solidFill>
            </a:endParaRPr>
          </a:p>
          <a:p>
            <a:pPr indent="0" lvl="0" marL="0" marR="0" rtl="0" algn="l">
              <a:lnSpc>
                <a:spcPct val="100000"/>
              </a:lnSpc>
              <a:spcBef>
                <a:spcPts val="0"/>
              </a:spcBef>
              <a:spcAft>
                <a:spcPts val="0"/>
              </a:spcAft>
              <a:buClr>
                <a:schemeClr val="accent1"/>
              </a:buClr>
              <a:buSzPts val="2000"/>
              <a:buFont typeface="Arial"/>
              <a:buNone/>
            </a:pPr>
            <a:r>
              <a:t/>
            </a:r>
            <a:endParaRPr sz="2000">
              <a:solidFill>
                <a:schemeClr val="accent1"/>
              </a:solidFill>
            </a:endParaRPr>
          </a:p>
          <a:p>
            <a:pPr indent="0" lvl="0" marL="0" marR="0" rtl="0" algn="l">
              <a:lnSpc>
                <a:spcPct val="100000"/>
              </a:lnSpc>
              <a:spcBef>
                <a:spcPts val="0"/>
              </a:spcBef>
              <a:spcAft>
                <a:spcPts val="0"/>
              </a:spcAft>
              <a:buClr>
                <a:schemeClr val="accent1"/>
              </a:buClr>
              <a:buSzPts val="2000"/>
              <a:buFont typeface="Arial"/>
              <a:buNone/>
            </a:pPr>
            <a:r>
              <a:rPr lang="de-DE" sz="2000">
                <a:solidFill>
                  <a:schemeClr val="accent1"/>
                </a:solidFill>
                <a:latin typeface="Arial"/>
                <a:ea typeface="Arial"/>
                <a:cs typeface="Arial"/>
                <a:sym typeface="Arial"/>
              </a:rPr>
              <a:t>To address the above-mentioned challenges, DGBLL has been increasingly implemented in or out of language classrooms to enhance learners’ L2 speaking ability.</a:t>
            </a:r>
            <a:endParaRPr sz="2000">
              <a:solidFill>
                <a:schemeClr val="accent1"/>
              </a:solidFill>
              <a:latin typeface="Arial"/>
              <a:ea typeface="Arial"/>
              <a:cs typeface="Arial"/>
              <a:sym typeface="Arial"/>
            </a:endParaRPr>
          </a:p>
        </p:txBody>
      </p:sp>
      <p:sp>
        <p:nvSpPr>
          <p:cNvPr id="53" name="Google Shape;53;p6"/>
          <p:cNvSpPr txBox="1"/>
          <p:nvPr/>
        </p:nvSpPr>
        <p:spPr>
          <a:xfrm>
            <a:off x="1216600" y="358325"/>
            <a:ext cx="5141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3200">
                <a:solidFill>
                  <a:schemeClr val="accent1"/>
                </a:solidFill>
              </a:rPr>
              <a:t>1. State of the Art</a:t>
            </a:r>
            <a:endParaRPr b="1" sz="3200">
              <a:solidFill>
                <a:schemeClr val="accen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7"/>
          <p:cNvSpPr txBox="1"/>
          <p:nvPr/>
        </p:nvSpPr>
        <p:spPr>
          <a:xfrm>
            <a:off x="1187450" y="260350"/>
            <a:ext cx="5999400" cy="9543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de-DE" sz="3200">
                <a:solidFill>
                  <a:schemeClr val="accent1"/>
                </a:solidFill>
              </a:rPr>
              <a:t>1. State of the Art</a:t>
            </a:r>
            <a:endParaRPr b="1" sz="3200">
              <a:solidFill>
                <a:schemeClr val="accent1"/>
              </a:solidFill>
            </a:endParaRPr>
          </a:p>
          <a:p>
            <a:pPr indent="0" lvl="0" marL="0" marR="0" rtl="0" algn="l">
              <a:spcBef>
                <a:spcPts val="0"/>
              </a:spcBef>
              <a:spcAft>
                <a:spcPts val="0"/>
              </a:spcAft>
              <a:buNone/>
            </a:pPr>
            <a:r>
              <a:rPr b="1" lang="de-DE" sz="2400">
                <a:solidFill>
                  <a:schemeClr val="accent1"/>
                </a:solidFill>
                <a:latin typeface="Arial"/>
                <a:ea typeface="Arial"/>
                <a:cs typeface="Arial"/>
                <a:sym typeface="Arial"/>
              </a:rPr>
              <a:t>Previous Reviews </a:t>
            </a:r>
            <a:endParaRPr b="1" sz="2400">
              <a:solidFill>
                <a:schemeClr val="accent1"/>
              </a:solidFill>
              <a:latin typeface="Arial"/>
              <a:ea typeface="Arial"/>
              <a:cs typeface="Arial"/>
              <a:sym typeface="Arial"/>
            </a:endParaRPr>
          </a:p>
        </p:txBody>
      </p:sp>
      <p:pic>
        <p:nvPicPr>
          <p:cNvPr id="59" name="Google Shape;59;p7"/>
          <p:cNvPicPr preferRelativeResize="0"/>
          <p:nvPr/>
        </p:nvPicPr>
        <p:blipFill rotWithShape="1">
          <a:blip r:embed="rId3">
            <a:alphaModFix/>
          </a:blip>
          <a:srcRect b="0" l="0" r="0" t="0"/>
          <a:stretch/>
        </p:blipFill>
        <p:spPr>
          <a:xfrm>
            <a:off x="1054100" y="1371600"/>
            <a:ext cx="7035800" cy="4114800"/>
          </a:xfrm>
          <a:prstGeom prst="rect">
            <a:avLst/>
          </a:prstGeom>
          <a:noFill/>
          <a:ln>
            <a:noFill/>
          </a:ln>
        </p:spPr>
      </p:pic>
      <p:sp>
        <p:nvSpPr>
          <p:cNvPr id="60" name="Google Shape;60;p7"/>
          <p:cNvSpPr txBox="1"/>
          <p:nvPr/>
        </p:nvSpPr>
        <p:spPr>
          <a:xfrm>
            <a:off x="1187686" y="5516730"/>
            <a:ext cx="7035800" cy="7067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1"/>
              </a:buClr>
              <a:buSzPts val="2000"/>
              <a:buFont typeface="Arial"/>
              <a:buNone/>
            </a:pPr>
            <a:r>
              <a:rPr lang="de-DE" sz="2000">
                <a:solidFill>
                  <a:schemeClr val="accent1"/>
                </a:solidFill>
                <a:latin typeface="Arial"/>
                <a:ea typeface="Arial"/>
                <a:cs typeface="Arial"/>
                <a:sym typeface="Arial"/>
              </a:rPr>
              <a:t>However, there is a lack of reviews on the cognitive impact of DGBLL on L2 speaking ability.</a:t>
            </a:r>
            <a:endParaRPr sz="2000">
              <a:solidFill>
                <a:schemeClr val="accen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8"/>
          <p:cNvSpPr txBox="1"/>
          <p:nvPr/>
        </p:nvSpPr>
        <p:spPr>
          <a:xfrm>
            <a:off x="1324425" y="1334925"/>
            <a:ext cx="7275300" cy="2247300"/>
          </a:xfrm>
          <a:prstGeom prst="rect">
            <a:avLst/>
          </a:prstGeom>
          <a:noFill/>
          <a:ln>
            <a:noFill/>
          </a:ln>
        </p:spPr>
        <p:txBody>
          <a:bodyPr anchorCtr="0" anchor="t" bIns="45700" lIns="91425" spcFirstLastPara="1" rIns="91425" wrap="square" tIns="45700">
            <a:spAutoFit/>
          </a:bodyPr>
          <a:lstStyle/>
          <a:p>
            <a:pPr indent="-355600" lvl="0" marL="457200" marR="0" rtl="0" algn="l">
              <a:spcBef>
                <a:spcPts val="0"/>
              </a:spcBef>
              <a:spcAft>
                <a:spcPts val="0"/>
              </a:spcAft>
              <a:buClr>
                <a:schemeClr val="accent1"/>
              </a:buClr>
              <a:buSzPts val="2000"/>
              <a:buFont typeface="Arial"/>
              <a:buAutoNum type="arabicParenR"/>
            </a:pPr>
            <a:r>
              <a:rPr lang="de-DE" sz="2000">
                <a:solidFill>
                  <a:schemeClr val="accent1"/>
                </a:solidFill>
                <a:latin typeface="Arial"/>
                <a:ea typeface="Arial"/>
                <a:cs typeface="Arial"/>
                <a:sym typeface="Arial"/>
              </a:rPr>
              <a:t>Is game-based learning effective for improving L2 speaking ability?</a:t>
            </a:r>
            <a:endParaRPr sz="2000">
              <a:solidFill>
                <a:schemeClr val="accent1"/>
              </a:solidFill>
              <a:latin typeface="Arial"/>
              <a:ea typeface="Arial"/>
              <a:cs typeface="Arial"/>
              <a:sym typeface="Arial"/>
            </a:endParaRPr>
          </a:p>
          <a:p>
            <a:pPr indent="-355600" lvl="0" marL="457200" marR="0" rtl="0" algn="l">
              <a:spcBef>
                <a:spcPts val="0"/>
              </a:spcBef>
              <a:spcAft>
                <a:spcPts val="0"/>
              </a:spcAft>
              <a:buClr>
                <a:schemeClr val="accent1"/>
              </a:buClr>
              <a:buSzPts val="2000"/>
              <a:buFont typeface="Arial"/>
              <a:buAutoNum type="arabicParenR"/>
            </a:pPr>
            <a:r>
              <a:rPr lang="de-DE" sz="2000">
                <a:solidFill>
                  <a:schemeClr val="accent1"/>
                </a:solidFill>
                <a:latin typeface="Arial"/>
                <a:ea typeface="Arial"/>
                <a:cs typeface="Arial"/>
                <a:sym typeface="Arial"/>
              </a:rPr>
              <a:t>Which affective factors have been found to modulate the cognitive impact of game-based language learning?</a:t>
            </a:r>
            <a:endParaRPr sz="2000">
              <a:solidFill>
                <a:schemeClr val="accent1"/>
              </a:solidFill>
              <a:latin typeface="Arial"/>
              <a:ea typeface="Arial"/>
              <a:cs typeface="Arial"/>
              <a:sym typeface="Arial"/>
            </a:endParaRPr>
          </a:p>
          <a:p>
            <a:pPr indent="-355600" lvl="0" marL="457200" marR="0" rtl="0" algn="l">
              <a:spcBef>
                <a:spcPts val="0"/>
              </a:spcBef>
              <a:spcAft>
                <a:spcPts val="0"/>
              </a:spcAft>
              <a:buClr>
                <a:schemeClr val="accent1"/>
              </a:buClr>
              <a:buSzPts val="2000"/>
              <a:buFont typeface="Arial"/>
              <a:buAutoNum type="arabicParenR"/>
            </a:pPr>
            <a:r>
              <a:rPr lang="de-DE" sz="2000">
                <a:solidFill>
                  <a:schemeClr val="accent1"/>
                </a:solidFill>
                <a:latin typeface="Arial"/>
                <a:ea typeface="Arial"/>
                <a:cs typeface="Arial"/>
                <a:sym typeface="Arial"/>
              </a:rPr>
              <a:t>Which types of interventions and research designs are employed to evaluate the impact of digital game-based language learning (DGBLL)? </a:t>
            </a:r>
            <a:endParaRPr sz="2000">
              <a:solidFill>
                <a:schemeClr val="accent1"/>
              </a:solidFill>
              <a:latin typeface="Arial"/>
              <a:ea typeface="Arial"/>
              <a:cs typeface="Arial"/>
              <a:sym typeface="Arial"/>
            </a:endParaRPr>
          </a:p>
        </p:txBody>
      </p:sp>
      <p:sp>
        <p:nvSpPr>
          <p:cNvPr id="66" name="Google Shape;66;p8"/>
          <p:cNvSpPr txBox="1"/>
          <p:nvPr/>
        </p:nvSpPr>
        <p:spPr>
          <a:xfrm>
            <a:off x="1151132" y="598346"/>
            <a:ext cx="45720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accent1"/>
                </a:solidFill>
                <a:latin typeface="Arial"/>
                <a:ea typeface="Arial"/>
                <a:cs typeface="Arial"/>
                <a:sym typeface="Arial"/>
              </a:rPr>
              <a:t>2. Research Questions</a:t>
            </a:r>
            <a:endParaRPr b="1" sz="3200">
              <a:solidFill>
                <a:schemeClr val="accent1"/>
              </a:solidFill>
              <a:latin typeface="Arial"/>
              <a:ea typeface="Arial"/>
              <a:cs typeface="Arial"/>
              <a:sym typeface="Arial"/>
            </a:endParaRPr>
          </a:p>
        </p:txBody>
      </p:sp>
      <p:sp>
        <p:nvSpPr>
          <p:cNvPr id="67" name="Google Shape;67;p8"/>
          <p:cNvSpPr txBox="1"/>
          <p:nvPr/>
        </p:nvSpPr>
        <p:spPr>
          <a:xfrm>
            <a:off x="1061190" y="3733795"/>
            <a:ext cx="45720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accent1"/>
                </a:solidFill>
                <a:latin typeface="Arial"/>
                <a:ea typeface="Arial"/>
                <a:cs typeface="Arial"/>
                <a:sym typeface="Arial"/>
              </a:rPr>
              <a:t>3. Method</a:t>
            </a:r>
            <a:endParaRPr b="1" sz="3200">
              <a:solidFill>
                <a:schemeClr val="accent1"/>
              </a:solidFill>
              <a:latin typeface="Arial"/>
              <a:ea typeface="Arial"/>
              <a:cs typeface="Arial"/>
              <a:sym typeface="Arial"/>
            </a:endParaRPr>
          </a:p>
        </p:txBody>
      </p:sp>
      <p:sp>
        <p:nvSpPr>
          <p:cNvPr id="68" name="Google Shape;68;p8"/>
          <p:cNvSpPr txBox="1"/>
          <p:nvPr/>
        </p:nvSpPr>
        <p:spPr>
          <a:xfrm>
            <a:off x="1183425" y="4440000"/>
            <a:ext cx="75573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1800">
                <a:solidFill>
                  <a:schemeClr val="accent1"/>
                </a:solidFill>
              </a:rPr>
              <a:t>Scoping review and Preferred Reporting Items for Systematic Reviews and Meta-Analyses (PRISMA)  2020 checklist. (Page et al., 2021). Purpose of the review is to identify knowledge gaps, clarify concepts or to investigate research conduct.</a:t>
            </a:r>
            <a:endParaRPr sz="1800">
              <a:solidFill>
                <a:schemeClr val="accent1"/>
              </a:solidFill>
            </a:endParaRPr>
          </a:p>
          <a:p>
            <a:pPr indent="0" lvl="0" marL="0" rtl="0" algn="l">
              <a:spcBef>
                <a:spcPts val="0"/>
              </a:spcBef>
              <a:spcAft>
                <a:spcPts val="0"/>
              </a:spcAft>
              <a:buNone/>
            </a:pPr>
            <a:r>
              <a:t/>
            </a:r>
            <a:endParaRPr sz="1800">
              <a:solidFill>
                <a:schemeClr val="accent1"/>
              </a:solidFill>
            </a:endParaRPr>
          </a:p>
          <a:p>
            <a:pPr indent="0" lvl="0" marL="0" rtl="0" algn="l">
              <a:spcBef>
                <a:spcPts val="0"/>
              </a:spcBef>
              <a:spcAft>
                <a:spcPts val="0"/>
              </a:spcAft>
              <a:buNone/>
            </a:pPr>
            <a:r>
              <a:rPr lang="de-DE" sz="1800">
                <a:solidFill>
                  <a:schemeClr val="accent1"/>
                </a:solidFill>
              </a:rPr>
              <a:t>The entire process went through four separate phases, the identification phase, screening phase, eligibility phase, and lastly, inclusion phase.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9"/>
          <p:cNvSpPr txBox="1"/>
          <p:nvPr/>
        </p:nvSpPr>
        <p:spPr>
          <a:xfrm>
            <a:off x="1151890" y="296545"/>
            <a:ext cx="4572000" cy="5835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accent1"/>
                </a:solidFill>
                <a:latin typeface="Arial"/>
                <a:ea typeface="Arial"/>
                <a:cs typeface="Arial"/>
                <a:sym typeface="Arial"/>
              </a:rPr>
              <a:t>3. Method</a:t>
            </a:r>
            <a:endParaRPr b="1" sz="3200">
              <a:solidFill>
                <a:schemeClr val="accent1"/>
              </a:solidFill>
              <a:latin typeface="Arial"/>
              <a:ea typeface="Arial"/>
              <a:cs typeface="Arial"/>
              <a:sym typeface="Arial"/>
            </a:endParaRPr>
          </a:p>
        </p:txBody>
      </p:sp>
      <p:graphicFrame>
        <p:nvGraphicFramePr>
          <p:cNvPr id="74" name="Google Shape;74;p9"/>
          <p:cNvGraphicFramePr/>
          <p:nvPr/>
        </p:nvGraphicFramePr>
        <p:xfrm>
          <a:off x="1151900" y="1370845"/>
          <a:ext cx="3000000" cy="3000000"/>
        </p:xfrm>
        <a:graphic>
          <a:graphicData uri="http://schemas.openxmlformats.org/drawingml/2006/table">
            <a:tbl>
              <a:tblPr>
                <a:noFill/>
                <a:tableStyleId>{837ED523-BDE9-4853-A169-894AA4A37777}</a:tableStyleId>
              </a:tblPr>
              <a:tblGrid>
                <a:gridCol w="1314450"/>
                <a:gridCol w="5768100"/>
              </a:tblGrid>
              <a:tr h="303525">
                <a:tc>
                  <a:txBody>
                    <a:bodyPr/>
                    <a:lstStyle/>
                    <a:p>
                      <a:pPr indent="0" lvl="0" marL="0" marR="0" rtl="0" algn="l">
                        <a:spcBef>
                          <a:spcPts val="0"/>
                        </a:spcBef>
                        <a:spcAft>
                          <a:spcPts val="0"/>
                        </a:spcAft>
                        <a:buNone/>
                      </a:pPr>
                      <a:r>
                        <a:rPr lang="de-DE" sz="1400" u="none" cap="none" strike="noStrike">
                          <a:latin typeface="Arial"/>
                          <a:ea typeface="Arial"/>
                          <a:cs typeface="Arial"/>
                          <a:sym typeface="Arial"/>
                        </a:rPr>
                        <a:t>Databases</a:t>
                      </a:r>
                      <a:endParaRPr sz="1400" u="none" cap="none" strike="noStrike">
                        <a:latin typeface="Arial"/>
                        <a:ea typeface="Arial"/>
                        <a:cs typeface="Arial"/>
                        <a:sym typeface="Arial"/>
                      </a:endParaRPr>
                    </a:p>
                  </a:txBody>
                  <a:tcPr marT="60175" marB="60175" marR="90250" marL="90250"/>
                </a:tc>
                <a:tc>
                  <a:txBody>
                    <a:bodyPr/>
                    <a:lstStyle/>
                    <a:p>
                      <a:pPr indent="0" lvl="0" marL="0" marR="0" rtl="0" algn="l">
                        <a:spcBef>
                          <a:spcPts val="0"/>
                        </a:spcBef>
                        <a:spcAft>
                          <a:spcPts val="0"/>
                        </a:spcAft>
                        <a:buNone/>
                      </a:pPr>
                      <a:r>
                        <a:rPr lang="de-DE" sz="1400" u="none" cap="none" strike="noStrike">
                          <a:latin typeface="Arial"/>
                          <a:ea typeface="Arial"/>
                          <a:cs typeface="Arial"/>
                          <a:sym typeface="Arial"/>
                        </a:rPr>
                        <a:t>Keywords</a:t>
                      </a:r>
                      <a:endParaRPr sz="1400" u="none" cap="none" strike="noStrike">
                        <a:latin typeface="Arial"/>
                        <a:ea typeface="Arial"/>
                        <a:cs typeface="Arial"/>
                        <a:sym typeface="Arial"/>
                      </a:endParaRPr>
                    </a:p>
                  </a:txBody>
                  <a:tcPr marT="60175" marB="60175" marR="90250" marL="90250"/>
                </a:tc>
              </a:tr>
              <a:tr h="800650">
                <a:tc>
                  <a:txBody>
                    <a:bodyPr/>
                    <a:lstStyle/>
                    <a:p>
                      <a:pPr indent="0" lvl="0" marL="0" marR="0" rtl="0" algn="l">
                        <a:spcBef>
                          <a:spcPts val="0"/>
                        </a:spcBef>
                        <a:spcAft>
                          <a:spcPts val="0"/>
                        </a:spcAft>
                        <a:buNone/>
                      </a:pPr>
                      <a:r>
                        <a:rPr lang="de-DE" sz="1400" u="none" cap="none" strike="noStrike">
                          <a:latin typeface="Arial"/>
                          <a:ea typeface="Arial"/>
                          <a:cs typeface="Arial"/>
                          <a:sym typeface="Arial"/>
                        </a:rPr>
                        <a:t>ERIC</a:t>
                      </a:r>
                      <a:endParaRPr sz="1400" u="none" cap="none" strike="noStrike">
                        <a:latin typeface="Arial"/>
                        <a:ea typeface="Arial"/>
                        <a:cs typeface="Arial"/>
                        <a:sym typeface="Arial"/>
                      </a:endParaRPr>
                    </a:p>
                  </a:txBody>
                  <a:tcPr marT="60175" marB="60175" marR="90250" marL="90250"/>
                </a:tc>
                <a:tc>
                  <a:txBody>
                    <a:bodyPr/>
                    <a:lstStyle/>
                    <a:p>
                      <a:pPr indent="0" lvl="0" marL="0" marR="0" rtl="0" algn="l">
                        <a:spcBef>
                          <a:spcPts val="0"/>
                        </a:spcBef>
                        <a:spcAft>
                          <a:spcPts val="0"/>
                        </a:spcAft>
                        <a:buNone/>
                      </a:pPr>
                      <a:r>
                        <a:rPr lang="de-DE" sz="1400" u="none" cap="none" strike="noStrike">
                          <a:latin typeface="Arial"/>
                          <a:ea typeface="Arial"/>
                          <a:cs typeface="Arial"/>
                          <a:sym typeface="Arial"/>
                        </a:rPr>
                        <a:t>“Digital games” Or ”game-based" OR "game-based learning" AND ”oral Language" OR "spoken language" OR "L2 " OR "L2-fluency" OR ”second language learning" OR ”speaking ability”.</a:t>
                      </a:r>
                      <a:endParaRPr sz="1400" u="none" cap="none" strike="noStrike">
                        <a:latin typeface="Arial"/>
                        <a:ea typeface="Arial"/>
                        <a:cs typeface="Arial"/>
                        <a:sym typeface="Arial"/>
                      </a:endParaRPr>
                    </a:p>
                  </a:txBody>
                  <a:tcPr marT="60175" marB="60175" marR="90250" marL="90250"/>
                </a:tc>
              </a:tr>
              <a:tr h="912125">
                <a:tc>
                  <a:txBody>
                    <a:bodyPr/>
                    <a:lstStyle/>
                    <a:p>
                      <a:pPr indent="0" lvl="0" marL="0" marR="0" rtl="0" algn="l">
                        <a:spcBef>
                          <a:spcPts val="0"/>
                        </a:spcBef>
                        <a:spcAft>
                          <a:spcPts val="0"/>
                        </a:spcAft>
                        <a:buNone/>
                      </a:pPr>
                      <a:r>
                        <a:rPr lang="de-DE" sz="1400" u="none" cap="none" strike="noStrike">
                          <a:latin typeface="Arial"/>
                          <a:ea typeface="Arial"/>
                          <a:cs typeface="Arial"/>
                          <a:sym typeface="Arial"/>
                        </a:rPr>
                        <a:t>Scopus</a:t>
                      </a:r>
                      <a:endParaRPr sz="1400" u="none" cap="none" strike="noStrike">
                        <a:latin typeface="Arial"/>
                        <a:ea typeface="Arial"/>
                        <a:cs typeface="Arial"/>
                        <a:sym typeface="Arial"/>
                      </a:endParaRPr>
                    </a:p>
                  </a:txBody>
                  <a:tcPr marT="60175" marB="60175" marR="90250" marL="90250"/>
                </a:tc>
                <a:tc>
                  <a:txBody>
                    <a:bodyPr/>
                    <a:lstStyle/>
                    <a:p>
                      <a:pPr indent="0" lvl="0" marL="0" marR="0" rtl="0" algn="l">
                        <a:spcBef>
                          <a:spcPts val="0"/>
                        </a:spcBef>
                        <a:spcAft>
                          <a:spcPts val="0"/>
                        </a:spcAft>
                        <a:buNone/>
                      </a:pPr>
                      <a:r>
                        <a:rPr lang="de-DE" sz="1400" u="none" cap="none" strike="noStrike">
                          <a:latin typeface="Arial"/>
                          <a:ea typeface="Arial"/>
                          <a:cs typeface="Arial"/>
                          <a:sym typeface="Arial"/>
                        </a:rPr>
                        <a:t>“Digital games” Or ”game-based" OR "game-based learning" AND ”oral language" OR "spoken language" OR "L2 " OR "L2-fluency" OR ”second language learning" OR ”speaking ability”.</a:t>
                      </a:r>
                      <a:endParaRPr sz="1400" u="none" cap="none" strike="noStrike">
                        <a:latin typeface="Arial"/>
                        <a:ea typeface="Arial"/>
                        <a:cs typeface="Arial"/>
                        <a:sym typeface="Arial"/>
                      </a:endParaRPr>
                    </a:p>
                  </a:txBody>
                  <a:tcPr marT="60175" marB="60175" marR="90250" marL="90250"/>
                </a:tc>
              </a:tr>
            </a:tbl>
          </a:graphicData>
        </a:graphic>
      </p:graphicFrame>
      <p:sp>
        <p:nvSpPr>
          <p:cNvPr id="75" name="Google Shape;75;p9"/>
          <p:cNvSpPr txBox="1"/>
          <p:nvPr/>
        </p:nvSpPr>
        <p:spPr>
          <a:xfrm>
            <a:off x="1151898" y="956115"/>
            <a:ext cx="4572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accent1"/>
                </a:solidFill>
                <a:latin typeface="Arial"/>
                <a:ea typeface="Arial"/>
                <a:cs typeface="Arial"/>
                <a:sym typeface="Arial"/>
              </a:rPr>
              <a:t>Table 1. Keywords used to find related articles</a:t>
            </a:r>
            <a:endParaRPr sz="1600">
              <a:solidFill>
                <a:schemeClr val="accent1"/>
              </a:solidFill>
              <a:latin typeface="Arial"/>
              <a:ea typeface="Arial"/>
              <a:cs typeface="Arial"/>
              <a:sym typeface="Arial"/>
            </a:endParaRPr>
          </a:p>
        </p:txBody>
      </p:sp>
      <p:graphicFrame>
        <p:nvGraphicFramePr>
          <p:cNvPr id="76" name="Google Shape;76;p9"/>
          <p:cNvGraphicFramePr/>
          <p:nvPr/>
        </p:nvGraphicFramePr>
        <p:xfrm>
          <a:off x="1151891" y="3923366"/>
          <a:ext cx="3000000" cy="3000000"/>
        </p:xfrm>
        <a:graphic>
          <a:graphicData uri="http://schemas.openxmlformats.org/drawingml/2006/table">
            <a:tbl>
              <a:tblPr>
                <a:noFill/>
                <a:tableStyleId>{DBFD01F3-EA5A-48D9-8AF6-55F50CAEFBAE}</a:tableStyleId>
              </a:tblPr>
              <a:tblGrid>
                <a:gridCol w="1691350"/>
                <a:gridCol w="2414400"/>
                <a:gridCol w="2976800"/>
              </a:tblGrid>
              <a:tr h="347075">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Criterion</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Inclusion</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Exclusion</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r h="535450">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Type of article</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Journal articles</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Book, book chapter, review, proceedings</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r h="347075">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Language</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English</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Non-English</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r h="347075">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Year</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2015-2023</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&lt;2015</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r h="347075">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Peer review</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Peer-reviewed</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Non-peer-reviewed</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r h="535450">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Type of participants</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Participants without speech disorder</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Participants with speech disorder</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r h="347075">
                <a:tc>
                  <a:txBody>
                    <a:bodyPr/>
                    <a:lstStyle/>
                    <a:p>
                      <a:pPr indent="0" lvl="0" marL="0" marR="0" rtl="0" algn="l">
                        <a:spcBef>
                          <a:spcPts val="0"/>
                        </a:spcBef>
                        <a:spcAft>
                          <a:spcPts val="0"/>
                        </a:spcAft>
                        <a:buNone/>
                      </a:pPr>
                      <a:r>
                        <a:rPr b="1" lang="de-DE" sz="1100" u="none" cap="none" strike="noStrike">
                          <a:solidFill>
                            <a:srgbClr val="000000"/>
                          </a:solidFill>
                          <a:latin typeface="Arial"/>
                          <a:ea typeface="Arial"/>
                          <a:cs typeface="Arial"/>
                          <a:sym typeface="Arial"/>
                        </a:rPr>
                        <a:t>Type of games</a:t>
                      </a:r>
                      <a:endParaRPr b="1"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Digital</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c>
                  <a:txBody>
                    <a:bodyPr/>
                    <a:lstStyle/>
                    <a:p>
                      <a:pPr indent="0" lvl="0" marL="0" marR="0" rtl="0" algn="l">
                        <a:spcBef>
                          <a:spcPts val="0"/>
                        </a:spcBef>
                        <a:spcAft>
                          <a:spcPts val="0"/>
                        </a:spcAft>
                        <a:buNone/>
                      </a:pPr>
                      <a:r>
                        <a:rPr lang="de-DE" sz="1100" u="none" cap="none" strike="noStrike">
                          <a:solidFill>
                            <a:srgbClr val="000000"/>
                          </a:solidFill>
                          <a:latin typeface="Arial"/>
                          <a:ea typeface="Arial"/>
                          <a:cs typeface="Arial"/>
                          <a:sym typeface="Arial"/>
                        </a:rPr>
                        <a:t>Non-digital</a:t>
                      </a:r>
                      <a:endParaRPr sz="1100" u="none" cap="none" strike="noStrike">
                        <a:solidFill>
                          <a:srgbClr val="000000"/>
                        </a:solidFill>
                        <a:latin typeface="Arial"/>
                        <a:ea typeface="Arial"/>
                        <a:cs typeface="Arial"/>
                        <a:sym typeface="Arial"/>
                      </a:endParaRPr>
                    </a:p>
                  </a:txBody>
                  <a:tcPr marT="59900" marB="119825" marR="59900" marL="83875">
                    <a:lnL cap="flat" cmpd="sng" w="9525">
                      <a:solidFill>
                        <a:srgbClr val="4A7EBB"/>
                      </a:solidFill>
                      <a:prstDash val="solid"/>
                      <a:round/>
                      <a:headEnd len="sm" w="sm" type="none"/>
                      <a:tailEnd len="sm" w="sm" type="none"/>
                    </a:lnL>
                    <a:lnR cap="flat" cmpd="sng" w="9525">
                      <a:solidFill>
                        <a:srgbClr val="4A7EBB"/>
                      </a:solidFill>
                      <a:prstDash val="solid"/>
                      <a:round/>
                      <a:headEnd len="sm" w="sm" type="none"/>
                      <a:tailEnd len="sm" w="sm" type="none"/>
                    </a:lnR>
                    <a:lnT cap="flat" cmpd="sng" w="9525">
                      <a:solidFill>
                        <a:srgbClr val="4A7EBB"/>
                      </a:solidFill>
                      <a:prstDash val="solid"/>
                      <a:round/>
                      <a:headEnd len="sm" w="sm" type="none"/>
                      <a:tailEnd len="sm" w="sm" type="none"/>
                    </a:lnT>
                    <a:lnB cap="flat" cmpd="sng" w="9525">
                      <a:solidFill>
                        <a:srgbClr val="4A7EBB"/>
                      </a:solidFill>
                      <a:prstDash val="solid"/>
                      <a:round/>
                      <a:headEnd len="sm" w="sm" type="none"/>
                      <a:tailEnd len="sm" w="sm" type="none"/>
                    </a:lnB>
                  </a:tcPr>
                </a:tc>
              </a:tr>
            </a:tbl>
          </a:graphicData>
        </a:graphic>
      </p:graphicFrame>
      <p:sp>
        <p:nvSpPr>
          <p:cNvPr id="77" name="Google Shape;77;p9"/>
          <p:cNvSpPr txBox="1"/>
          <p:nvPr/>
        </p:nvSpPr>
        <p:spPr>
          <a:xfrm>
            <a:off x="1151890" y="3493338"/>
            <a:ext cx="4572000" cy="354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700">
                <a:solidFill>
                  <a:schemeClr val="accent1"/>
                </a:solidFill>
                <a:latin typeface="Arial"/>
                <a:ea typeface="Arial"/>
                <a:cs typeface="Arial"/>
                <a:sym typeface="Arial"/>
              </a:rPr>
              <a:t>Table 2. Inclusion and exclusion criteria</a:t>
            </a:r>
            <a:endParaRPr sz="1700">
              <a:solidFill>
                <a:schemeClr val="accen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1"/>
          <p:cNvPicPr preferRelativeResize="0"/>
          <p:nvPr/>
        </p:nvPicPr>
        <p:blipFill rotWithShape="1">
          <a:blip r:embed="rId3">
            <a:alphaModFix/>
          </a:blip>
          <a:srcRect b="7793" l="0" r="7252" t="8405"/>
          <a:stretch/>
        </p:blipFill>
        <p:spPr>
          <a:xfrm>
            <a:off x="870300" y="1977550"/>
            <a:ext cx="4245975" cy="4154725"/>
          </a:xfrm>
          <a:prstGeom prst="rect">
            <a:avLst/>
          </a:prstGeom>
          <a:noFill/>
          <a:ln>
            <a:noFill/>
          </a:ln>
        </p:spPr>
      </p:pic>
      <p:sp>
        <p:nvSpPr>
          <p:cNvPr id="83" name="Google Shape;83;p11"/>
          <p:cNvSpPr txBox="1"/>
          <p:nvPr/>
        </p:nvSpPr>
        <p:spPr>
          <a:xfrm>
            <a:off x="1201777" y="1238075"/>
            <a:ext cx="37512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accent1"/>
                </a:solidFill>
                <a:latin typeface="Arial"/>
                <a:ea typeface="Arial"/>
                <a:cs typeface="Arial"/>
                <a:sym typeface="Arial"/>
              </a:rPr>
              <a:t>Steps of Selection Process</a:t>
            </a:r>
            <a:endParaRPr sz="1800">
              <a:solidFill>
                <a:schemeClr val="accent1"/>
              </a:solidFill>
              <a:latin typeface="Arial"/>
              <a:ea typeface="Arial"/>
              <a:cs typeface="Arial"/>
              <a:sym typeface="Arial"/>
            </a:endParaRPr>
          </a:p>
          <a:p>
            <a:pPr indent="0" lvl="0" marL="0" marR="0" rtl="0" algn="l">
              <a:spcBef>
                <a:spcPts val="0"/>
              </a:spcBef>
              <a:spcAft>
                <a:spcPts val="0"/>
              </a:spcAft>
              <a:buNone/>
            </a:pPr>
            <a:r>
              <a:t/>
            </a:r>
            <a:endParaRPr sz="1800">
              <a:solidFill>
                <a:schemeClr val="accent1"/>
              </a:solidFill>
              <a:latin typeface="Arial"/>
              <a:ea typeface="Arial"/>
              <a:cs typeface="Arial"/>
              <a:sym typeface="Arial"/>
            </a:endParaRPr>
          </a:p>
        </p:txBody>
      </p:sp>
      <p:sp>
        <p:nvSpPr>
          <p:cNvPr id="84" name="Google Shape;84;p11"/>
          <p:cNvSpPr txBox="1"/>
          <p:nvPr/>
        </p:nvSpPr>
        <p:spPr>
          <a:xfrm>
            <a:off x="1088600" y="214100"/>
            <a:ext cx="3000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3200">
                <a:solidFill>
                  <a:schemeClr val="accent1"/>
                </a:solidFill>
              </a:rPr>
              <a:t>4. </a:t>
            </a:r>
            <a:r>
              <a:rPr b="1" lang="de-DE" sz="3200">
                <a:solidFill>
                  <a:schemeClr val="accent1"/>
                </a:solidFill>
              </a:rPr>
              <a:t>Results</a:t>
            </a:r>
            <a:endParaRPr/>
          </a:p>
        </p:txBody>
      </p:sp>
      <p:sp>
        <p:nvSpPr>
          <p:cNvPr id="85" name="Google Shape;85;p11"/>
          <p:cNvSpPr/>
          <p:nvPr/>
        </p:nvSpPr>
        <p:spPr>
          <a:xfrm>
            <a:off x="5225150" y="1248225"/>
            <a:ext cx="3918900" cy="4608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000"/>
              <a:buFont typeface="Arial"/>
              <a:buNone/>
            </a:pPr>
            <a:r>
              <a:rPr lang="de-DE" sz="1800">
                <a:solidFill>
                  <a:schemeClr val="accent1"/>
                </a:solidFill>
                <a:latin typeface="Arial"/>
                <a:ea typeface="Arial"/>
                <a:cs typeface="Arial"/>
                <a:sym typeface="Arial"/>
              </a:rPr>
              <a:t>Systematic literature review (PRISMA) (He, Suñer &amp; Scheirs 2024):</a:t>
            </a:r>
            <a:endParaRPr sz="1800">
              <a:solidFill>
                <a:schemeClr val="accent1"/>
              </a:solidFill>
              <a:latin typeface="Arial"/>
              <a:ea typeface="Arial"/>
              <a:cs typeface="Arial"/>
              <a:sym typeface="Arial"/>
            </a:endParaRPr>
          </a:p>
          <a:p>
            <a:pPr indent="0" lvl="0" marL="0" marR="0" rtl="0" algn="l">
              <a:spcBef>
                <a:spcPts val="0"/>
              </a:spcBef>
              <a:spcAft>
                <a:spcPts val="0"/>
              </a:spcAft>
              <a:buClr>
                <a:schemeClr val="dk1"/>
              </a:buClr>
              <a:buSzPts val="2000"/>
              <a:buFont typeface="Calibri"/>
              <a:buNone/>
            </a:pPr>
            <a:r>
              <a:t/>
            </a:r>
            <a:endParaRPr sz="1800">
              <a:solidFill>
                <a:schemeClr val="accent1"/>
              </a:solidFill>
              <a:latin typeface="Arial"/>
              <a:ea typeface="Arial"/>
              <a:cs typeface="Arial"/>
              <a:sym typeface="Arial"/>
            </a:endParaRPr>
          </a:p>
          <a:p>
            <a:pPr indent="-114300" lvl="0" marL="0" marR="0" rtl="0" algn="l">
              <a:lnSpc>
                <a:spcPct val="140000"/>
              </a:lnSpc>
              <a:spcBef>
                <a:spcPts val="0"/>
              </a:spcBef>
              <a:spcAft>
                <a:spcPts val="0"/>
              </a:spcAft>
              <a:buClr>
                <a:schemeClr val="accent1"/>
              </a:buClr>
              <a:buSzPts val="1800"/>
              <a:buFont typeface="Arial"/>
              <a:buChar char="•"/>
            </a:pPr>
            <a:r>
              <a:rPr lang="de-DE" sz="1800">
                <a:solidFill>
                  <a:schemeClr val="accent1"/>
                </a:solidFill>
                <a:latin typeface="Arial"/>
                <a:ea typeface="Arial"/>
                <a:cs typeface="Arial"/>
                <a:sym typeface="Arial"/>
              </a:rPr>
              <a:t>Pronunciation and fluency as key indicators of speaking proficiency</a:t>
            </a:r>
            <a:r>
              <a:rPr lang="de-DE" sz="1800">
                <a:solidFill>
                  <a:schemeClr val="accent1"/>
                </a:solidFill>
              </a:rPr>
              <a:t>;</a:t>
            </a:r>
            <a:r>
              <a:rPr lang="de-DE" sz="1800">
                <a:solidFill>
                  <a:schemeClr val="accent1"/>
                </a:solidFill>
                <a:latin typeface="Arial"/>
                <a:ea typeface="Arial"/>
                <a:cs typeface="Arial"/>
                <a:sym typeface="Arial"/>
              </a:rPr>
              <a:t> </a:t>
            </a:r>
            <a:endParaRPr sz="1800">
              <a:solidFill>
                <a:schemeClr val="accent1"/>
              </a:solidFill>
              <a:latin typeface="Arial"/>
              <a:ea typeface="Arial"/>
              <a:cs typeface="Arial"/>
              <a:sym typeface="Arial"/>
            </a:endParaRPr>
          </a:p>
          <a:p>
            <a:pPr indent="-114300" lvl="0" marL="0" marR="0" rtl="0" algn="l">
              <a:lnSpc>
                <a:spcPct val="140000"/>
              </a:lnSpc>
              <a:spcBef>
                <a:spcPts val="0"/>
              </a:spcBef>
              <a:spcAft>
                <a:spcPts val="0"/>
              </a:spcAft>
              <a:buClr>
                <a:schemeClr val="accent1"/>
              </a:buClr>
              <a:buSzPts val="1800"/>
              <a:buFont typeface="Arial"/>
              <a:buChar char="•"/>
            </a:pPr>
            <a:r>
              <a:rPr lang="de-DE" sz="1800">
                <a:solidFill>
                  <a:schemeClr val="accent1"/>
                </a:solidFill>
                <a:latin typeface="Arial"/>
                <a:ea typeface="Arial"/>
                <a:cs typeface="Arial"/>
                <a:sym typeface="Arial"/>
              </a:rPr>
              <a:t>Digital games show great potential to enhance learners’ L2 speaking ability and emotional factors. </a:t>
            </a:r>
            <a:endParaRPr sz="1800">
              <a:solidFill>
                <a:schemeClr val="accent1"/>
              </a:solidFill>
              <a:latin typeface="Arial"/>
              <a:ea typeface="Arial"/>
              <a:cs typeface="Arial"/>
              <a:sym typeface="Arial"/>
            </a:endParaRPr>
          </a:p>
          <a:p>
            <a:pPr indent="-114300" lvl="0" marL="0" marR="0" rtl="0" algn="l">
              <a:lnSpc>
                <a:spcPct val="140000"/>
              </a:lnSpc>
              <a:spcBef>
                <a:spcPts val="0"/>
              </a:spcBef>
              <a:spcAft>
                <a:spcPts val="0"/>
              </a:spcAft>
              <a:buClr>
                <a:schemeClr val="accent1"/>
              </a:buClr>
              <a:buSzPts val="1800"/>
              <a:buChar char="•"/>
            </a:pPr>
            <a:r>
              <a:rPr b="1" lang="de-DE" sz="1800">
                <a:solidFill>
                  <a:schemeClr val="accent1"/>
                </a:solidFill>
              </a:rPr>
              <a:t>Very limited understanding of the interplay between cognitive and affective factors (speaking anxiety, agency, engagement, etc.)</a:t>
            </a:r>
            <a:endParaRPr b="1" sz="1800">
              <a:solidFill>
                <a:schemeClr val="accen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3"/>
          <p:cNvSpPr txBox="1"/>
          <p:nvPr/>
        </p:nvSpPr>
        <p:spPr>
          <a:xfrm>
            <a:off x="1043608" y="368660"/>
            <a:ext cx="4176713" cy="432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4E9C"/>
              </a:buClr>
              <a:buSzPts val="1100"/>
              <a:buFont typeface="Arimo"/>
              <a:buNone/>
            </a:pPr>
            <a:r>
              <a:t/>
            </a:r>
            <a:endParaRPr b="1" sz="1100">
              <a:solidFill>
                <a:srgbClr val="004E9C"/>
              </a:solidFill>
              <a:latin typeface="Arimo"/>
              <a:ea typeface="Arimo"/>
              <a:cs typeface="Arimo"/>
              <a:sym typeface="Arimo"/>
            </a:endParaRPr>
          </a:p>
        </p:txBody>
      </p:sp>
      <p:sp>
        <p:nvSpPr>
          <p:cNvPr id="91" name="Google Shape;91;p13"/>
          <p:cNvSpPr txBox="1"/>
          <p:nvPr/>
        </p:nvSpPr>
        <p:spPr>
          <a:xfrm>
            <a:off x="827405" y="1896110"/>
            <a:ext cx="7395845" cy="546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accent1"/>
              </a:buClr>
              <a:buSzPts val="3200"/>
              <a:buFont typeface="Arial"/>
              <a:buNone/>
            </a:pPr>
            <a:r>
              <a:rPr b="1" lang="de-DE" sz="3200">
                <a:solidFill>
                  <a:schemeClr val="accent1"/>
                </a:solidFill>
                <a:latin typeface="Arial"/>
                <a:ea typeface="Arial"/>
                <a:cs typeface="Arial"/>
                <a:sym typeface="Arial"/>
              </a:rPr>
              <a:t>II. </a:t>
            </a:r>
            <a:r>
              <a:rPr b="1" lang="de-DE" sz="3200">
                <a:solidFill>
                  <a:schemeClr val="accent1"/>
                </a:solidFill>
              </a:rPr>
              <a:t>Exploratory Study on </a:t>
            </a:r>
            <a:endParaRPr b="1" sz="3200">
              <a:solidFill>
                <a:schemeClr val="accent1"/>
              </a:solidFill>
              <a:latin typeface="Arial"/>
              <a:ea typeface="Arial"/>
              <a:cs typeface="Arial"/>
              <a:sym typeface="Arial"/>
            </a:endParaRPr>
          </a:p>
          <a:p>
            <a:pPr indent="0" lvl="0" marL="0" marR="0" rtl="0" algn="ctr">
              <a:spcBef>
                <a:spcPts val="0"/>
              </a:spcBef>
              <a:spcAft>
                <a:spcPts val="0"/>
              </a:spcAft>
              <a:buClr>
                <a:schemeClr val="accent1"/>
              </a:buClr>
              <a:buSzPts val="3200"/>
              <a:buFont typeface="Arial"/>
              <a:buNone/>
            </a:pPr>
            <a:r>
              <a:rPr b="1" lang="de-DE" sz="3200">
                <a:solidFill>
                  <a:schemeClr val="accent1"/>
                </a:solidFill>
                <a:latin typeface="Arial"/>
                <a:ea typeface="Arial"/>
                <a:cs typeface="Arial"/>
                <a:sym typeface="Arial"/>
              </a:rPr>
              <a:t> Digital game-based language learning (DGBLL) </a:t>
            </a:r>
            <a:endParaRPr b="1" sz="3200">
              <a:solidFill>
                <a:schemeClr val="accent1"/>
              </a:solidFill>
              <a:latin typeface="Arial"/>
              <a:ea typeface="Arial"/>
              <a:cs typeface="Arial"/>
              <a:sym typeface="Arial"/>
            </a:endParaRPr>
          </a:p>
        </p:txBody>
      </p:sp>
      <p:pic>
        <p:nvPicPr>
          <p:cNvPr id="92" name="Google Shape;92;p13"/>
          <p:cNvPicPr preferRelativeResize="0"/>
          <p:nvPr/>
        </p:nvPicPr>
        <p:blipFill rotWithShape="1">
          <a:blip r:embed="rId4">
            <a:alphaModFix/>
          </a:blip>
          <a:srcRect b="0" l="0" r="0" t="0"/>
          <a:stretch/>
        </p:blipFill>
        <p:spPr>
          <a:xfrm>
            <a:off x="1115616" y="3302301"/>
            <a:ext cx="4243070" cy="2227580"/>
          </a:xfrm>
          <a:prstGeom prst="roundRect">
            <a:avLst>
              <a:gd fmla="val 16667" name="adj"/>
            </a:avLst>
          </a:prstGeom>
          <a:noFill/>
          <a:ln>
            <a:noFill/>
          </a:ln>
        </p:spPr>
      </p:pic>
      <p:pic>
        <p:nvPicPr>
          <p:cNvPr id="93" name="Google Shape;93;p13"/>
          <p:cNvPicPr preferRelativeResize="0"/>
          <p:nvPr/>
        </p:nvPicPr>
        <p:blipFill rotWithShape="1">
          <a:blip r:embed="rId5">
            <a:alphaModFix/>
          </a:blip>
          <a:srcRect b="0" l="0" r="0" t="0"/>
          <a:stretch/>
        </p:blipFill>
        <p:spPr>
          <a:xfrm>
            <a:off x="6228080" y="3105150"/>
            <a:ext cx="2459355" cy="245935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nvSpPr>
        <p:spPr>
          <a:xfrm>
            <a:off x="1151620" y="836712"/>
            <a:ext cx="74529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1"/>
              </a:buClr>
              <a:buSzPts val="2000"/>
              <a:buFont typeface="Arial"/>
              <a:buNone/>
            </a:pPr>
            <a:r>
              <a:rPr lang="de-DE" sz="2000">
                <a:solidFill>
                  <a:schemeClr val="accent1"/>
                </a:solidFill>
                <a:latin typeface="Arial"/>
                <a:ea typeface="Arial"/>
                <a:cs typeface="Arial"/>
                <a:sym typeface="Arial"/>
              </a:rPr>
              <a:t>We are an interdisciplinary </a:t>
            </a:r>
            <a:r>
              <a:rPr lang="de-DE" sz="2000">
                <a:solidFill>
                  <a:schemeClr val="accent1"/>
                </a:solidFill>
              </a:rPr>
              <a:t>working</a:t>
            </a:r>
            <a:r>
              <a:rPr lang="de-DE" sz="2000">
                <a:solidFill>
                  <a:schemeClr val="accent1"/>
                </a:solidFill>
                <a:latin typeface="Arial"/>
                <a:ea typeface="Arial"/>
                <a:cs typeface="Arial"/>
                <a:sym typeface="Arial"/>
              </a:rPr>
              <a:t> group from the University of Louvain, comprising members of the Linguistics Research Centre (PLIN) and the Communications Research Centre (PCOM), under the direction of Professor Ferran Suñer. Our research focuses on language learning within the context of digital games.</a:t>
            </a:r>
            <a:endParaRPr sz="1800">
              <a:solidFill>
                <a:schemeClr val="dk1"/>
              </a:solidFill>
              <a:latin typeface="Arial"/>
              <a:ea typeface="Arial"/>
              <a:cs typeface="Arial"/>
              <a:sym typeface="Arial"/>
            </a:endParaRPr>
          </a:p>
        </p:txBody>
      </p:sp>
      <p:sp>
        <p:nvSpPr>
          <p:cNvPr id="99" name="Google Shape;99;p14"/>
          <p:cNvSpPr txBox="1"/>
          <p:nvPr/>
        </p:nvSpPr>
        <p:spPr>
          <a:xfrm>
            <a:off x="1151620" y="213162"/>
            <a:ext cx="45720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accent1"/>
                </a:solidFill>
              </a:rPr>
              <a:t>1</a:t>
            </a:r>
            <a:r>
              <a:rPr b="1" lang="de-DE" sz="3200">
                <a:solidFill>
                  <a:schemeClr val="accent1"/>
                </a:solidFill>
                <a:latin typeface="Arial"/>
                <a:ea typeface="Arial"/>
                <a:cs typeface="Arial"/>
                <a:sym typeface="Arial"/>
              </a:rPr>
              <a:t>. Our Team</a:t>
            </a:r>
            <a:endParaRPr b="1" sz="3200">
              <a:solidFill>
                <a:schemeClr val="accent1"/>
              </a:solidFill>
              <a:latin typeface="Arial"/>
              <a:ea typeface="Arial"/>
              <a:cs typeface="Arial"/>
              <a:sym typeface="Arial"/>
            </a:endParaRPr>
          </a:p>
        </p:txBody>
      </p:sp>
      <p:pic>
        <p:nvPicPr>
          <p:cNvPr id="100" name="Google Shape;100;p14"/>
          <p:cNvPicPr preferRelativeResize="0"/>
          <p:nvPr/>
        </p:nvPicPr>
        <p:blipFill rotWithShape="1">
          <a:blip r:embed="rId3">
            <a:alphaModFix/>
          </a:blip>
          <a:srcRect b="31484" l="0" r="0" t="10500"/>
          <a:stretch/>
        </p:blipFill>
        <p:spPr>
          <a:xfrm>
            <a:off x="906450" y="2776200"/>
            <a:ext cx="3857625" cy="3978851"/>
          </a:xfrm>
          <a:prstGeom prst="rect">
            <a:avLst/>
          </a:prstGeom>
          <a:noFill/>
          <a:ln>
            <a:noFill/>
          </a:ln>
        </p:spPr>
      </p:pic>
      <p:sp>
        <p:nvSpPr>
          <p:cNvPr id="101" name="Google Shape;101;p14"/>
          <p:cNvSpPr txBox="1"/>
          <p:nvPr/>
        </p:nvSpPr>
        <p:spPr>
          <a:xfrm>
            <a:off x="4764075" y="3729525"/>
            <a:ext cx="4572000" cy="2432100"/>
          </a:xfrm>
          <a:prstGeom prst="rect">
            <a:avLst/>
          </a:prstGeom>
          <a:noFill/>
          <a:ln>
            <a:noFill/>
          </a:ln>
        </p:spPr>
        <p:txBody>
          <a:bodyPr anchorCtr="0" anchor="t" bIns="91425" lIns="91425" spcFirstLastPara="1" rIns="91425" wrap="square" tIns="91425">
            <a:spAutoFit/>
          </a:bodyPr>
          <a:lstStyle/>
          <a:p>
            <a:pPr indent="-114300" lvl="0" marL="0" rtl="0" algn="l">
              <a:spcBef>
                <a:spcPts val="0"/>
              </a:spcBef>
              <a:spcAft>
                <a:spcPts val="0"/>
              </a:spcAft>
              <a:buClr>
                <a:schemeClr val="accent1"/>
              </a:buClr>
              <a:buSzPts val="1800"/>
              <a:buChar char="•"/>
            </a:pPr>
            <a:r>
              <a:rPr lang="de-DE" sz="1800">
                <a:solidFill>
                  <a:schemeClr val="accent1"/>
                </a:solidFill>
              </a:rPr>
              <a:t>Bailing He, PhD student</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Clara Dauby, researcher</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Tiffany Libambu, researcher</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Asmae Mbarek,Research Assistant</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Nouamane EL </a:t>
            </a:r>
            <a:r>
              <a:rPr lang="de-DE" sz="2000">
                <a:solidFill>
                  <a:schemeClr val="accent1"/>
                </a:solidFill>
              </a:rPr>
              <a:t>Habti</a:t>
            </a:r>
            <a:r>
              <a:rPr lang="de-DE" sz="1800">
                <a:solidFill>
                  <a:schemeClr val="accent1"/>
                </a:solidFill>
              </a:rPr>
              <a:t>, Research Assistant</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Véronique Scheirs, Teacher Researcher</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Alessandro Cierro, Game developer</a:t>
            </a:r>
            <a:endParaRPr sz="1800">
              <a:solidFill>
                <a:schemeClr val="accent1"/>
              </a:solidFill>
            </a:endParaRPr>
          </a:p>
          <a:p>
            <a:pPr indent="-114300" lvl="0" marL="0" rtl="0" algn="l">
              <a:spcBef>
                <a:spcPts val="0"/>
              </a:spcBef>
              <a:spcAft>
                <a:spcPts val="0"/>
              </a:spcAft>
              <a:buClr>
                <a:schemeClr val="accent1"/>
              </a:buClr>
              <a:buSzPts val="1800"/>
              <a:buChar char="•"/>
            </a:pPr>
            <a:r>
              <a:rPr lang="de-DE" sz="1800">
                <a:solidFill>
                  <a:schemeClr val="accent1"/>
                </a:solidFill>
              </a:rPr>
              <a:t>Ferran Suñer, Supervisor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5"/>
          <p:cNvSpPr txBox="1"/>
          <p:nvPr/>
        </p:nvSpPr>
        <p:spPr>
          <a:xfrm>
            <a:off x="1270000" y="474980"/>
            <a:ext cx="7232100" cy="624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accent1"/>
                </a:solidFill>
              </a:rPr>
              <a:t>2</a:t>
            </a:r>
            <a:r>
              <a:rPr b="1" lang="de-DE" sz="3200">
                <a:solidFill>
                  <a:schemeClr val="accent1"/>
                </a:solidFill>
                <a:latin typeface="Arial"/>
                <a:ea typeface="Arial"/>
                <a:cs typeface="Arial"/>
                <a:sym typeface="Arial"/>
              </a:rPr>
              <a:t>. Conceptual framework:</a:t>
            </a:r>
            <a:r>
              <a:rPr lang="de-DE" sz="2800">
                <a:solidFill>
                  <a:schemeClr val="accent1"/>
                </a:solidFill>
                <a:latin typeface="Arial"/>
                <a:ea typeface="Arial"/>
                <a:cs typeface="Arial"/>
                <a:sym typeface="Arial"/>
              </a:rPr>
              <a:t> </a:t>
            </a:r>
            <a:endParaRPr sz="2800">
              <a:solidFill>
                <a:schemeClr val="accent1"/>
              </a:solidFill>
              <a:latin typeface="Arial"/>
              <a:ea typeface="Arial"/>
              <a:cs typeface="Arial"/>
              <a:sym typeface="Arial"/>
            </a:endParaRPr>
          </a:p>
          <a:p>
            <a:pPr indent="0" lvl="0" marL="0" marR="0" rtl="0" algn="l">
              <a:spcBef>
                <a:spcPts val="0"/>
              </a:spcBef>
              <a:spcAft>
                <a:spcPts val="0"/>
              </a:spcAft>
              <a:buNone/>
            </a:pPr>
            <a:r>
              <a:t/>
            </a:r>
            <a:endParaRPr sz="28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Complex Dynamics System Theory (CDST, Hiver et al. 2022, Overton &amp; Lerner, 2014) </a:t>
            </a:r>
            <a:endParaRPr sz="2000">
              <a:solidFill>
                <a:schemeClr val="accent1"/>
              </a:solidFill>
              <a:latin typeface="Arial"/>
              <a:ea typeface="Arial"/>
              <a:cs typeface="Arial"/>
              <a:sym typeface="Arial"/>
            </a:endParaRPr>
          </a:p>
          <a:p>
            <a:pPr indent="0" lvl="0" marL="45720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 everything counts and everything is connected (i.e., the relational principle)</a:t>
            </a:r>
            <a:endParaRPr sz="2000">
              <a:solidFill>
                <a:schemeClr val="accent1"/>
              </a:solidFill>
              <a:latin typeface="Arial"/>
              <a:ea typeface="Arial"/>
              <a:cs typeface="Arial"/>
              <a:sym typeface="Arial"/>
            </a:endParaRPr>
          </a:p>
          <a:p>
            <a:pPr indent="0" lvl="0" marL="45720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 everything changes (i.e., the adaptive principle)</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 </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Principles of CDST Research</a:t>
            </a:r>
            <a:endParaRPr sz="2000">
              <a:solidFill>
                <a:schemeClr val="accent1"/>
              </a:solidFill>
              <a:latin typeface="Arial"/>
              <a:ea typeface="Arial"/>
              <a:cs typeface="Arial"/>
              <a:sym typeface="Arial"/>
            </a:endParaRPr>
          </a:p>
          <a:p>
            <a:pPr indent="0" lvl="0" marL="45720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(a) represent and understand specific complex systems at various scales of description; </a:t>
            </a:r>
            <a:endParaRPr sz="2000">
              <a:solidFill>
                <a:schemeClr val="accent1"/>
              </a:solidFill>
              <a:latin typeface="Arial"/>
              <a:ea typeface="Arial"/>
              <a:cs typeface="Arial"/>
              <a:sym typeface="Arial"/>
            </a:endParaRPr>
          </a:p>
          <a:p>
            <a:pPr indent="0" lvl="0" marL="45720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(b) identify and understand dynamic patterns of change, emergent system outcomes and behavior in the environment; </a:t>
            </a:r>
            <a:endParaRPr sz="2000">
              <a:solidFill>
                <a:schemeClr val="accent1"/>
              </a:solidFill>
              <a:latin typeface="Arial"/>
              <a:ea typeface="Arial"/>
              <a:cs typeface="Arial"/>
              <a:sym typeface="Arial"/>
            </a:endParaRPr>
          </a:p>
          <a:p>
            <a:pPr indent="0" lvl="0" marL="45720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(c) trace, understand and where possible model the complex mechanisms and processes by which these patterns arise; </a:t>
            </a:r>
            <a:endParaRPr sz="2000">
              <a:solidFill>
                <a:schemeClr val="accent1"/>
              </a:solidFill>
              <a:latin typeface="Arial"/>
              <a:ea typeface="Arial"/>
              <a:cs typeface="Arial"/>
              <a:sym typeface="Arial"/>
            </a:endParaRPr>
          </a:p>
          <a:p>
            <a:pPr indent="0" lvl="0" marL="457200" marR="0" rtl="0" algn="l">
              <a:spcBef>
                <a:spcPts val="0"/>
              </a:spcBef>
              <a:spcAft>
                <a:spcPts val="0"/>
              </a:spcAft>
              <a:buClr>
                <a:schemeClr val="accent1"/>
              </a:buClr>
              <a:buSzPts val="1800"/>
              <a:buFont typeface="Arial"/>
              <a:buNone/>
            </a:pPr>
            <a:r>
              <a:rPr lang="de-DE" sz="2000">
                <a:solidFill>
                  <a:schemeClr val="accent1"/>
                </a:solidFill>
                <a:latin typeface="Arial"/>
                <a:ea typeface="Arial"/>
                <a:cs typeface="Arial"/>
                <a:sym typeface="Arial"/>
              </a:rPr>
              <a:t>(d) capture, understand and apply the relevant parameters for influencing the behavior of systems.</a:t>
            </a:r>
            <a:endParaRPr sz="2000">
              <a:solidFill>
                <a:schemeClr val="accen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txBox="1"/>
          <p:nvPr/>
        </p:nvSpPr>
        <p:spPr>
          <a:xfrm>
            <a:off x="1133275" y="368650"/>
            <a:ext cx="7255200" cy="79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rPr b="1" lang="de-DE" sz="2800">
                <a:solidFill>
                  <a:schemeClr val="accent1"/>
                </a:solidFill>
              </a:rPr>
              <a:t>3</a:t>
            </a:r>
            <a:r>
              <a:rPr b="1" lang="de-DE" sz="2800">
                <a:solidFill>
                  <a:schemeClr val="accent1"/>
                </a:solidFill>
                <a:latin typeface="Arial"/>
                <a:ea typeface="Arial"/>
                <a:cs typeface="Arial"/>
                <a:sym typeface="Arial"/>
              </a:rPr>
              <a:t>. Project goals and focus areas</a:t>
            </a:r>
            <a:endParaRPr b="1" sz="2800">
              <a:solidFill>
                <a:schemeClr val="accent1"/>
              </a:solidFill>
              <a:latin typeface="Arial"/>
              <a:ea typeface="Arial"/>
              <a:cs typeface="Arial"/>
              <a:sym typeface="Arial"/>
            </a:endParaRPr>
          </a:p>
        </p:txBody>
      </p:sp>
      <p:sp>
        <p:nvSpPr>
          <p:cNvPr id="112" name="Google Shape;112;p16"/>
          <p:cNvSpPr txBox="1"/>
          <p:nvPr/>
        </p:nvSpPr>
        <p:spPr>
          <a:xfrm>
            <a:off x="1079612" y="1160823"/>
            <a:ext cx="76329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accent1"/>
              </a:buClr>
              <a:buSzPts val="2000"/>
              <a:buFont typeface="Arial"/>
              <a:buNone/>
            </a:pPr>
            <a:r>
              <a:rPr lang="de-DE" sz="2000">
                <a:solidFill>
                  <a:schemeClr val="accent1"/>
                </a:solidFill>
                <a:latin typeface="Arial"/>
                <a:ea typeface="Arial"/>
                <a:cs typeface="Arial"/>
                <a:sym typeface="Arial"/>
              </a:rPr>
              <a:t>Research goals: </a:t>
            </a:r>
            <a:endParaRPr sz="2000">
              <a:solidFill>
                <a:schemeClr val="accent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Calibri"/>
              <a:buNone/>
            </a:pPr>
            <a:r>
              <a:t/>
            </a:r>
            <a:endParaRPr sz="2000">
              <a:solidFill>
                <a:schemeClr val="accent1"/>
              </a:solidFill>
              <a:latin typeface="Arial"/>
              <a:ea typeface="Arial"/>
              <a:cs typeface="Arial"/>
              <a:sym typeface="Arial"/>
            </a:endParaRPr>
          </a:p>
          <a:p>
            <a:pPr indent="-127000" lvl="0" marL="457200" marR="0" rtl="0" algn="l">
              <a:lnSpc>
                <a:spcPct val="100000"/>
              </a:lnSpc>
              <a:spcBef>
                <a:spcPts val="0"/>
              </a:spcBef>
              <a:spcAft>
                <a:spcPts val="0"/>
              </a:spcAft>
              <a:buClr>
                <a:schemeClr val="accent1"/>
              </a:buClr>
              <a:buSzPts val="2000"/>
              <a:buFont typeface="Arial"/>
              <a:buAutoNum type="arabicPeriod"/>
            </a:pPr>
            <a:r>
              <a:rPr lang="de-DE" sz="2000">
                <a:solidFill>
                  <a:schemeClr val="accent1"/>
                </a:solidFill>
                <a:latin typeface="Arial"/>
                <a:ea typeface="Arial"/>
                <a:cs typeface="Arial"/>
                <a:sym typeface="Arial"/>
              </a:rPr>
              <a:t>To explore the potential of digital game-based learning to promote L2 speaking ability among students.</a:t>
            </a:r>
            <a:endParaRPr sz="2000">
              <a:solidFill>
                <a:schemeClr val="accent1"/>
              </a:solidFill>
              <a:latin typeface="Arial"/>
              <a:ea typeface="Arial"/>
              <a:cs typeface="Arial"/>
              <a:sym typeface="Arial"/>
            </a:endParaRPr>
          </a:p>
          <a:p>
            <a:pPr indent="-127000" lvl="0" marL="457200" marR="0" rtl="0" algn="l">
              <a:spcBef>
                <a:spcPts val="0"/>
              </a:spcBef>
              <a:spcAft>
                <a:spcPts val="0"/>
              </a:spcAft>
              <a:buClr>
                <a:schemeClr val="accent1"/>
              </a:buClr>
              <a:buSzPts val="2000"/>
              <a:buFont typeface="Arial"/>
              <a:buAutoNum type="arabicPeriod"/>
            </a:pPr>
            <a:r>
              <a:rPr lang="de-DE" sz="2000">
                <a:solidFill>
                  <a:schemeClr val="accent1"/>
                </a:solidFill>
                <a:latin typeface="Arial"/>
                <a:ea typeface="Arial"/>
                <a:cs typeface="Arial"/>
                <a:sym typeface="Arial"/>
              </a:rPr>
              <a:t>To better understand how cognitive and affective factors modulate the development of speaking ability in L2 German.</a:t>
            </a:r>
            <a:endParaRPr sz="2000">
              <a:solidFill>
                <a:schemeClr val="accent1"/>
              </a:solidFill>
              <a:latin typeface="Arial"/>
              <a:ea typeface="Arial"/>
              <a:cs typeface="Arial"/>
              <a:sym typeface="Arial"/>
            </a:endParaRPr>
          </a:p>
          <a:p>
            <a:pPr indent="-127000" lvl="0" marL="457200" marR="0" rtl="0" algn="l">
              <a:spcBef>
                <a:spcPts val="0"/>
              </a:spcBef>
              <a:spcAft>
                <a:spcPts val="0"/>
              </a:spcAft>
              <a:buClr>
                <a:schemeClr val="accent1"/>
              </a:buClr>
              <a:buSzPts val="2000"/>
              <a:buFont typeface="Arial"/>
              <a:buAutoNum type="arabicPeriod"/>
            </a:pPr>
            <a:r>
              <a:rPr lang="de-DE" sz="2000">
                <a:solidFill>
                  <a:schemeClr val="accent1"/>
                </a:solidFill>
                <a:latin typeface="Arial"/>
                <a:ea typeface="Arial"/>
                <a:cs typeface="Arial"/>
                <a:sym typeface="Arial"/>
              </a:rPr>
              <a:t>To provide an empirically tested pedagogical solution to promote speaking ability among students of L2 German.</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dk1"/>
              </a:buClr>
              <a:buSzPts val="2000"/>
              <a:buFont typeface="Calibri"/>
              <a:buNone/>
            </a:pPr>
            <a:r>
              <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2000"/>
              <a:buFont typeface="Arial"/>
              <a:buNone/>
            </a:pPr>
            <a:r>
              <a:rPr lang="de-DE" sz="2000">
                <a:solidFill>
                  <a:schemeClr val="accent1"/>
                </a:solidFill>
                <a:latin typeface="Arial"/>
                <a:ea typeface="Arial"/>
                <a:cs typeface="Arial"/>
                <a:sym typeface="Arial"/>
              </a:rPr>
              <a:t>One project, different Focus Areas and several teams members:</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2000"/>
              <a:buFont typeface="Arial"/>
              <a:buNone/>
            </a:pPr>
            <a:r>
              <a:t/>
            </a:r>
            <a:endParaRPr sz="2000">
              <a:solidFill>
                <a:schemeClr val="accent1"/>
              </a:solidFill>
            </a:endParaRPr>
          </a:p>
          <a:p>
            <a:pPr indent="0" lvl="0" marL="0" rtl="0" algn="l">
              <a:spcBef>
                <a:spcPts val="0"/>
              </a:spcBef>
              <a:spcAft>
                <a:spcPts val="0"/>
              </a:spcAft>
              <a:buClr>
                <a:schemeClr val="accent1"/>
              </a:buClr>
              <a:buSzPts val="2000"/>
              <a:buFont typeface="Arial"/>
              <a:buNone/>
            </a:pPr>
            <a:r>
              <a:rPr lang="de-DE" sz="2000">
                <a:solidFill>
                  <a:schemeClr val="accent1"/>
                </a:solidFill>
              </a:rPr>
              <a:t>The Effect of DGBLL on </a:t>
            </a:r>
            <a:r>
              <a:rPr lang="de-DE" sz="2000">
                <a:solidFill>
                  <a:srgbClr val="FF43A5"/>
                </a:solidFill>
              </a:rPr>
              <a:t>Learners’ agency</a:t>
            </a:r>
            <a:r>
              <a:rPr lang="de-DE" sz="2000">
                <a:solidFill>
                  <a:schemeClr val="accent1"/>
                </a:solidFill>
              </a:rPr>
              <a:t> (Clara)</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2000"/>
              <a:buFont typeface="Arial"/>
              <a:buNone/>
            </a:pPr>
            <a:r>
              <a:rPr lang="de-DE" sz="2000">
                <a:solidFill>
                  <a:schemeClr val="accent1"/>
                </a:solidFill>
                <a:latin typeface="Arial"/>
                <a:ea typeface="Arial"/>
                <a:cs typeface="Arial"/>
                <a:sym typeface="Arial"/>
              </a:rPr>
              <a:t>The Effect of DGBLL on L2 </a:t>
            </a:r>
            <a:r>
              <a:rPr lang="de-DE" sz="2000">
                <a:solidFill>
                  <a:srgbClr val="B4A7D6"/>
                </a:solidFill>
                <a:latin typeface="Arial"/>
                <a:ea typeface="Arial"/>
                <a:cs typeface="Arial"/>
                <a:sym typeface="Arial"/>
              </a:rPr>
              <a:t>Speaking Fluency </a:t>
            </a:r>
            <a:r>
              <a:rPr lang="de-DE" sz="2000">
                <a:solidFill>
                  <a:schemeClr val="accent1"/>
                </a:solidFill>
                <a:latin typeface="Arial"/>
                <a:ea typeface="Arial"/>
                <a:cs typeface="Arial"/>
                <a:sym typeface="Arial"/>
              </a:rPr>
              <a:t>(Bailing)</a:t>
            </a:r>
            <a:br>
              <a:rPr lang="de-DE" sz="2000">
                <a:solidFill>
                  <a:schemeClr val="accent1"/>
                </a:solidFill>
                <a:latin typeface="Arial"/>
                <a:ea typeface="Arial"/>
                <a:cs typeface="Arial"/>
                <a:sym typeface="Arial"/>
              </a:rPr>
            </a:br>
            <a:r>
              <a:rPr lang="de-DE" sz="2000">
                <a:solidFill>
                  <a:schemeClr val="accent1"/>
                </a:solidFill>
                <a:latin typeface="Arial"/>
                <a:ea typeface="Arial"/>
                <a:cs typeface="Arial"/>
                <a:sym typeface="Arial"/>
              </a:rPr>
              <a:t>The Effect of DGBLL on L2</a:t>
            </a:r>
            <a:r>
              <a:rPr lang="de-DE" sz="2000">
                <a:solidFill>
                  <a:srgbClr val="00FFFF"/>
                </a:solidFill>
                <a:latin typeface="Arial"/>
                <a:ea typeface="Arial"/>
                <a:cs typeface="Arial"/>
                <a:sym typeface="Arial"/>
              </a:rPr>
              <a:t> </a:t>
            </a:r>
            <a:r>
              <a:rPr lang="de-DE" sz="2000">
                <a:solidFill>
                  <a:srgbClr val="9FC5E8"/>
                </a:solidFill>
                <a:latin typeface="Arial"/>
                <a:ea typeface="Arial"/>
                <a:cs typeface="Arial"/>
                <a:sym typeface="Arial"/>
              </a:rPr>
              <a:t>Speaking Anxiety</a:t>
            </a:r>
            <a:r>
              <a:rPr lang="de-DE" sz="2000">
                <a:solidFill>
                  <a:srgbClr val="C9DAF8"/>
                </a:solidFill>
                <a:latin typeface="Arial"/>
                <a:ea typeface="Arial"/>
                <a:cs typeface="Arial"/>
                <a:sym typeface="Arial"/>
              </a:rPr>
              <a:t> </a:t>
            </a:r>
            <a:r>
              <a:rPr lang="de-DE" sz="2000">
                <a:solidFill>
                  <a:schemeClr val="accent1"/>
                </a:solidFill>
                <a:latin typeface="Arial"/>
                <a:ea typeface="Arial"/>
                <a:cs typeface="Arial"/>
                <a:sym typeface="Arial"/>
              </a:rPr>
              <a:t>(Tiffany)</a:t>
            </a:r>
            <a:endParaRPr sz="2000">
              <a:solidFill>
                <a:schemeClr val="accent1"/>
              </a:solidFill>
              <a:latin typeface="Arial"/>
              <a:ea typeface="Arial"/>
              <a:cs typeface="Arial"/>
              <a:sym typeface="Arial"/>
            </a:endParaRPr>
          </a:p>
          <a:p>
            <a:pPr indent="0" lvl="0" marL="0" marR="0" rtl="0" algn="l">
              <a:spcBef>
                <a:spcPts val="0"/>
              </a:spcBef>
              <a:spcAft>
                <a:spcPts val="0"/>
              </a:spcAft>
              <a:buClr>
                <a:schemeClr val="accent1"/>
              </a:buClr>
              <a:buSzPts val="2000"/>
              <a:buFont typeface="Arial"/>
              <a:buNone/>
            </a:pPr>
            <a:r>
              <a:t/>
            </a:r>
            <a:endParaRPr sz="2000">
              <a:solidFill>
                <a:schemeClr val="accent1"/>
              </a:solidFill>
              <a:latin typeface="Arial"/>
              <a:ea typeface="Arial"/>
              <a:cs typeface="Arial"/>
              <a:sym typeface="Arial"/>
            </a:endParaRPr>
          </a:p>
          <a:p>
            <a:pPr indent="0" lvl="0" marL="0" marR="0" rtl="0" algn="l">
              <a:spcBef>
                <a:spcPts val="0"/>
              </a:spcBef>
              <a:spcAft>
                <a:spcPts val="0"/>
              </a:spcAft>
              <a:buNone/>
            </a:pPr>
            <a:r>
              <a:t/>
            </a:r>
            <a:endParaRPr sz="2100">
              <a:solidFill>
                <a:srgbClr val="004E9C"/>
              </a:solidFill>
              <a:latin typeface="Arial"/>
              <a:ea typeface="Arial"/>
              <a:cs typeface="Arial"/>
              <a:sym typeface="Arial"/>
            </a:endParaRPr>
          </a:p>
          <a:p>
            <a:pPr indent="0" lvl="0" marL="0" marR="0" rtl="0" algn="l">
              <a:spcBef>
                <a:spcPts val="0"/>
              </a:spcBef>
              <a:spcAft>
                <a:spcPts val="0"/>
              </a:spcAft>
              <a:buNone/>
            </a:pPr>
            <a:r>
              <a:t/>
            </a:r>
            <a:endParaRPr b="1" i="1" sz="2100">
              <a:solidFill>
                <a:srgbClr val="FF43A5"/>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8"/>
          <p:cNvSpPr txBox="1"/>
          <p:nvPr/>
        </p:nvSpPr>
        <p:spPr>
          <a:xfrm>
            <a:off x="1043608" y="368660"/>
            <a:ext cx="4176713" cy="432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4E9C"/>
              </a:buClr>
              <a:buSzPts val="1100"/>
              <a:buFont typeface="Arimo"/>
              <a:buNone/>
            </a:pPr>
            <a:r>
              <a:t/>
            </a:r>
            <a:endParaRPr b="1" sz="1100">
              <a:solidFill>
                <a:srgbClr val="004E9C"/>
              </a:solidFill>
              <a:latin typeface="Arimo"/>
              <a:ea typeface="Arimo"/>
              <a:cs typeface="Arimo"/>
              <a:sym typeface="Arimo"/>
            </a:endParaRPr>
          </a:p>
        </p:txBody>
      </p:sp>
      <p:sp>
        <p:nvSpPr>
          <p:cNvPr id="118" name="Google Shape;118;p18"/>
          <p:cNvSpPr txBox="1"/>
          <p:nvPr/>
        </p:nvSpPr>
        <p:spPr>
          <a:xfrm>
            <a:off x="1309033" y="-216129"/>
            <a:ext cx="70308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t/>
            </a:r>
            <a:endParaRPr b="1" sz="2800">
              <a:solidFill>
                <a:schemeClr val="accent1"/>
              </a:solidFill>
            </a:endParaRPr>
          </a:p>
        </p:txBody>
      </p:sp>
      <p:pic>
        <p:nvPicPr>
          <p:cNvPr id="119" name="Google Shape;119;p18"/>
          <p:cNvPicPr preferRelativeResize="0"/>
          <p:nvPr/>
        </p:nvPicPr>
        <p:blipFill>
          <a:blip r:embed="rId3">
            <a:alphaModFix/>
          </a:blip>
          <a:stretch>
            <a:fillRect/>
          </a:stretch>
        </p:blipFill>
        <p:spPr>
          <a:xfrm>
            <a:off x="304800" y="2506326"/>
            <a:ext cx="8839199" cy="3486573"/>
          </a:xfrm>
          <a:prstGeom prst="rect">
            <a:avLst/>
          </a:prstGeom>
          <a:noFill/>
          <a:ln>
            <a:noFill/>
          </a:ln>
        </p:spPr>
      </p:pic>
      <p:sp>
        <p:nvSpPr>
          <p:cNvPr id="120" name="Google Shape;120;p18"/>
          <p:cNvSpPr txBox="1"/>
          <p:nvPr/>
        </p:nvSpPr>
        <p:spPr>
          <a:xfrm>
            <a:off x="721606" y="1821871"/>
            <a:ext cx="7859400" cy="970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sz="2100">
                <a:solidFill>
                  <a:srgbClr val="4A7EBB"/>
                </a:solidFill>
              </a:rPr>
              <a:t>Concurrent mixed-methods study </a:t>
            </a:r>
            <a:r>
              <a:rPr lang="de-DE" sz="2100">
                <a:solidFill>
                  <a:srgbClr val="4A7EBB"/>
                </a:solidFill>
              </a:rPr>
              <a:t>with</a:t>
            </a:r>
            <a:r>
              <a:rPr lang="de-DE" sz="2100">
                <a:solidFill>
                  <a:srgbClr val="4A7EBB"/>
                </a:solidFill>
              </a:rPr>
              <a:t> a within-subject design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g2e484ef6b55_2_7"/>
          <p:cNvSpPr txBox="1"/>
          <p:nvPr/>
        </p:nvSpPr>
        <p:spPr>
          <a:xfrm>
            <a:off x="1071925" y="57252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5. Specific r</a:t>
            </a:r>
            <a:r>
              <a:rPr b="1" lang="de-DE" sz="2800">
                <a:solidFill>
                  <a:schemeClr val="accent1"/>
                </a:solidFill>
              </a:rPr>
              <a:t>esearch questions on agency</a:t>
            </a:r>
            <a:endParaRPr/>
          </a:p>
        </p:txBody>
      </p:sp>
      <p:sp>
        <p:nvSpPr>
          <p:cNvPr id="126" name="Google Shape;126;g2e484ef6b55_2_7"/>
          <p:cNvSpPr txBox="1"/>
          <p:nvPr/>
        </p:nvSpPr>
        <p:spPr>
          <a:xfrm>
            <a:off x="899400" y="2664575"/>
            <a:ext cx="7345200" cy="31428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Clr>
                <a:srgbClr val="4A7EBB"/>
              </a:buClr>
              <a:buSzPts val="2200"/>
              <a:buAutoNum type="arabicPeriod"/>
            </a:pPr>
            <a:r>
              <a:rPr lang="de-DE" sz="2200">
                <a:solidFill>
                  <a:srgbClr val="4A7EBB"/>
                </a:solidFill>
              </a:rPr>
              <a:t>How does agency in DGBLL evolve over time?</a:t>
            </a:r>
            <a:endParaRPr sz="2200">
              <a:solidFill>
                <a:srgbClr val="4A7EBB"/>
              </a:solidFill>
            </a:endParaRPr>
          </a:p>
          <a:p>
            <a:pPr indent="0" lvl="0" marL="457200" rtl="0" algn="l">
              <a:spcBef>
                <a:spcPts val="0"/>
              </a:spcBef>
              <a:spcAft>
                <a:spcPts val="0"/>
              </a:spcAft>
              <a:buNone/>
            </a:pPr>
            <a:r>
              <a:t/>
            </a:r>
            <a:endParaRPr sz="2200">
              <a:solidFill>
                <a:srgbClr val="4A7EBB"/>
              </a:solidFill>
            </a:endParaRPr>
          </a:p>
          <a:p>
            <a:pPr indent="-368300" lvl="0" marL="457200" rtl="0" algn="l">
              <a:spcBef>
                <a:spcPts val="0"/>
              </a:spcBef>
              <a:spcAft>
                <a:spcPts val="0"/>
              </a:spcAft>
              <a:buClr>
                <a:srgbClr val="4A7EBB"/>
              </a:buClr>
              <a:buSzPts val="2200"/>
              <a:buAutoNum type="arabicPeriod"/>
            </a:pPr>
            <a:r>
              <a:rPr lang="de-DE" sz="2200">
                <a:solidFill>
                  <a:srgbClr val="4A7EBB"/>
                </a:solidFill>
              </a:rPr>
              <a:t>What are the factors influencing the patterns of agency identified over time?</a:t>
            </a:r>
            <a:endParaRPr sz="2200">
              <a:solidFill>
                <a:srgbClr val="4A7EBB"/>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17"/>
          <p:cNvPicPr preferRelativeResize="0"/>
          <p:nvPr/>
        </p:nvPicPr>
        <p:blipFill rotWithShape="1">
          <a:blip r:embed="rId3">
            <a:alphaModFix/>
          </a:blip>
          <a:srcRect b="0" l="0" r="0" t="0"/>
          <a:stretch/>
        </p:blipFill>
        <p:spPr>
          <a:xfrm>
            <a:off x="4641850" y="1217930"/>
            <a:ext cx="3678555" cy="2685415"/>
          </a:xfrm>
          <a:prstGeom prst="rect">
            <a:avLst/>
          </a:prstGeom>
          <a:noFill/>
          <a:ln>
            <a:noFill/>
          </a:ln>
        </p:spPr>
      </p:pic>
      <p:pic>
        <p:nvPicPr>
          <p:cNvPr id="132" name="Google Shape;132;p17"/>
          <p:cNvPicPr preferRelativeResize="0"/>
          <p:nvPr/>
        </p:nvPicPr>
        <p:blipFill rotWithShape="1">
          <a:blip r:embed="rId4">
            <a:alphaModFix/>
          </a:blip>
          <a:srcRect b="0" l="0" r="0" t="0"/>
          <a:stretch/>
        </p:blipFill>
        <p:spPr>
          <a:xfrm>
            <a:off x="3417570" y="4242435"/>
            <a:ext cx="4767580" cy="2267584"/>
          </a:xfrm>
          <a:prstGeom prst="rect">
            <a:avLst/>
          </a:prstGeom>
          <a:noFill/>
          <a:ln>
            <a:noFill/>
          </a:ln>
        </p:spPr>
      </p:pic>
      <p:sp>
        <p:nvSpPr>
          <p:cNvPr id="133" name="Google Shape;133;p17"/>
          <p:cNvSpPr txBox="1"/>
          <p:nvPr/>
        </p:nvSpPr>
        <p:spPr>
          <a:xfrm>
            <a:off x="1056648" y="224532"/>
            <a:ext cx="7030720" cy="107721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3200"/>
              <a:buFont typeface="Arial"/>
              <a:buNone/>
            </a:pPr>
            <a:r>
              <a:rPr b="1" lang="de-DE" sz="3200">
                <a:solidFill>
                  <a:schemeClr val="accent1"/>
                </a:solidFill>
              </a:rPr>
              <a:t>6</a:t>
            </a:r>
            <a:r>
              <a:rPr b="1" lang="de-DE" sz="3200">
                <a:solidFill>
                  <a:schemeClr val="accent1"/>
                </a:solidFill>
                <a:latin typeface="Arial"/>
                <a:ea typeface="Arial"/>
                <a:cs typeface="Arial"/>
                <a:sym typeface="Arial"/>
              </a:rPr>
              <a:t>. Sample</a:t>
            </a:r>
            <a:endParaRPr b="1" sz="3200">
              <a:solidFill>
                <a:schemeClr val="accent1"/>
              </a:solidFill>
              <a:latin typeface="Arial"/>
              <a:ea typeface="Arial"/>
              <a:cs typeface="Arial"/>
              <a:sym typeface="Arial"/>
            </a:endParaRPr>
          </a:p>
        </p:txBody>
      </p:sp>
      <p:sp>
        <p:nvSpPr>
          <p:cNvPr id="134" name="Google Shape;134;p17"/>
          <p:cNvSpPr txBox="1"/>
          <p:nvPr/>
        </p:nvSpPr>
        <p:spPr>
          <a:xfrm>
            <a:off x="1113155" y="1865630"/>
            <a:ext cx="3888600" cy="2267700"/>
          </a:xfrm>
          <a:prstGeom prst="rect">
            <a:avLst/>
          </a:prstGeom>
          <a:noFill/>
          <a:ln>
            <a:noFill/>
          </a:ln>
        </p:spPr>
        <p:txBody>
          <a:bodyPr anchorCtr="0" anchor="t" bIns="45700" lIns="91425" spcFirstLastPara="1" rIns="91425" wrap="square" tIns="45700">
            <a:noAutofit/>
          </a:bodyPr>
          <a:lstStyle/>
          <a:p>
            <a:pPr indent="-127000" lvl="0" marL="0" marR="0" rtl="0" algn="l">
              <a:lnSpc>
                <a:spcPct val="100000"/>
              </a:lnSpc>
              <a:spcBef>
                <a:spcPts val="0"/>
              </a:spcBef>
              <a:spcAft>
                <a:spcPts val="0"/>
              </a:spcAft>
              <a:buClr>
                <a:schemeClr val="accent1"/>
              </a:buClr>
              <a:buSzPts val="2000"/>
              <a:buFont typeface="Arial"/>
              <a:buChar char="•"/>
            </a:pPr>
            <a:r>
              <a:rPr lang="de-DE" sz="2000">
                <a:solidFill>
                  <a:schemeClr val="accent1"/>
                </a:solidFill>
                <a:latin typeface="Arial"/>
                <a:ea typeface="Arial"/>
                <a:cs typeface="Arial"/>
                <a:sym typeface="Arial"/>
              </a:rPr>
              <a:t>N=7 students of L2 German from UCLouvain</a:t>
            </a:r>
            <a:endParaRPr sz="2000">
              <a:solidFill>
                <a:schemeClr val="accent1"/>
              </a:solidFill>
              <a:latin typeface="Arial"/>
              <a:ea typeface="Arial"/>
              <a:cs typeface="Arial"/>
              <a:sym typeface="Arial"/>
            </a:endParaRPr>
          </a:p>
          <a:p>
            <a:pPr indent="-127000" lvl="0" marL="0" marR="0" rtl="0" algn="l">
              <a:lnSpc>
                <a:spcPct val="100000"/>
              </a:lnSpc>
              <a:spcBef>
                <a:spcPts val="0"/>
              </a:spcBef>
              <a:spcAft>
                <a:spcPts val="0"/>
              </a:spcAft>
              <a:buClr>
                <a:schemeClr val="accent1"/>
              </a:buClr>
              <a:buSzPts val="2000"/>
              <a:buFont typeface="Arial"/>
              <a:buChar char="•"/>
            </a:pPr>
            <a:r>
              <a:rPr lang="de-DE" sz="2000">
                <a:solidFill>
                  <a:schemeClr val="accent1"/>
                </a:solidFill>
                <a:latin typeface="Arial"/>
                <a:ea typeface="Arial"/>
                <a:cs typeface="Arial"/>
                <a:sym typeface="Arial"/>
              </a:rPr>
              <a:t>A2 level of Common European Framework of Reference for Languages (CEFR)</a:t>
            </a:r>
            <a:endParaRPr sz="2000">
              <a:solidFill>
                <a:schemeClr val="accen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2"/>
          <p:cNvSpPr/>
          <p:nvPr/>
        </p:nvSpPr>
        <p:spPr>
          <a:xfrm>
            <a:off x="0" y="0"/>
            <a:ext cx="9141714"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1"/>
              </a:solidFill>
              <a:latin typeface="Calibri"/>
              <a:ea typeface="Calibri"/>
              <a:cs typeface="Calibri"/>
              <a:sym typeface="Calibri"/>
            </a:endParaRPr>
          </a:p>
        </p:txBody>
      </p:sp>
      <p:sp>
        <p:nvSpPr>
          <p:cNvPr id="141" name="Google Shape;141;p22"/>
          <p:cNvSpPr txBox="1"/>
          <p:nvPr/>
        </p:nvSpPr>
        <p:spPr>
          <a:xfrm>
            <a:off x="1079612" y="476672"/>
            <a:ext cx="7812868" cy="5936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rPr b="1" lang="de-DE" sz="2800">
                <a:solidFill>
                  <a:schemeClr val="accent1"/>
                </a:solidFill>
              </a:rPr>
              <a:t>7</a:t>
            </a:r>
            <a:r>
              <a:rPr b="1" lang="de-DE" sz="2800">
                <a:solidFill>
                  <a:schemeClr val="accent1"/>
                </a:solidFill>
                <a:latin typeface="Arial"/>
                <a:ea typeface="Arial"/>
                <a:cs typeface="Arial"/>
                <a:sym typeface="Arial"/>
              </a:rPr>
              <a:t>. Materials: VR-based game "The Travel Kit"</a:t>
            </a:r>
            <a:endParaRPr b="1" sz="2800">
              <a:solidFill>
                <a:schemeClr val="accent1"/>
              </a:solidFill>
              <a:latin typeface="Arial"/>
              <a:ea typeface="Arial"/>
              <a:cs typeface="Arial"/>
              <a:sym typeface="Arial"/>
            </a:endParaRPr>
          </a:p>
          <a:p>
            <a:pPr indent="0" lvl="0" marL="0" marR="0" rtl="0" algn="l">
              <a:spcBef>
                <a:spcPts val="0"/>
              </a:spcBef>
              <a:spcAft>
                <a:spcPts val="0"/>
              </a:spcAft>
              <a:buClr>
                <a:srgbClr val="004E9C"/>
              </a:buClr>
              <a:buSzPts val="2800"/>
              <a:buFont typeface="Arial"/>
              <a:buNone/>
            </a:pPr>
            <a:r>
              <a:rPr b="1" lang="de-DE" sz="2800">
                <a:solidFill>
                  <a:srgbClr val="004E9C"/>
                </a:solidFill>
                <a:latin typeface="Arial"/>
                <a:ea typeface="Arial"/>
                <a:cs typeface="Arial"/>
                <a:sym typeface="Arial"/>
              </a:rPr>
              <a:t> </a:t>
            </a:r>
            <a:endParaRPr b="1" sz="2800">
              <a:solidFill>
                <a:srgbClr val="004E9C"/>
              </a:solidFill>
              <a:latin typeface="Arial"/>
              <a:ea typeface="Arial"/>
              <a:cs typeface="Arial"/>
              <a:sym typeface="Arial"/>
            </a:endParaRPr>
          </a:p>
          <a:p>
            <a:pPr indent="0" lvl="0" marL="0" marR="0" rtl="0" algn="l">
              <a:spcBef>
                <a:spcPts val="0"/>
              </a:spcBef>
              <a:spcAft>
                <a:spcPts val="0"/>
              </a:spcAft>
              <a:buClr>
                <a:srgbClr val="004E9C"/>
              </a:buClr>
              <a:buSzPts val="2800"/>
              <a:buFont typeface="Arial"/>
              <a:buNone/>
            </a:pPr>
            <a:r>
              <a:rPr b="1" lang="de-DE" sz="2800">
                <a:solidFill>
                  <a:srgbClr val="004E9C"/>
                </a:solidFill>
                <a:latin typeface="Arial"/>
                <a:ea typeface="Arial"/>
                <a:cs typeface="Arial"/>
                <a:sym typeface="Arial"/>
              </a:rPr>
              <a:t> </a:t>
            </a:r>
            <a:endParaRPr b="1" sz="2800">
              <a:solidFill>
                <a:srgbClr val="004E9C"/>
              </a:solidFill>
              <a:latin typeface="Arial"/>
              <a:ea typeface="Arial"/>
              <a:cs typeface="Arial"/>
              <a:sym typeface="Arial"/>
            </a:endParaRPr>
          </a:p>
        </p:txBody>
      </p:sp>
      <p:pic>
        <p:nvPicPr>
          <p:cNvPr id="142" name="Google Shape;142;p22"/>
          <p:cNvPicPr preferRelativeResize="0"/>
          <p:nvPr/>
        </p:nvPicPr>
        <p:blipFill rotWithShape="1">
          <a:blip r:embed="rId4">
            <a:alphaModFix/>
          </a:blip>
          <a:srcRect b="1189" l="0" r="0" t="0"/>
          <a:stretch/>
        </p:blipFill>
        <p:spPr>
          <a:xfrm>
            <a:off x="-1140" y="2989315"/>
            <a:ext cx="9144002" cy="3060065"/>
          </a:xfrm>
          <a:prstGeom prst="rect">
            <a:avLst/>
          </a:prstGeom>
          <a:noFill/>
          <a:ln>
            <a:noFill/>
          </a:ln>
        </p:spPr>
      </p:pic>
      <p:sp>
        <p:nvSpPr>
          <p:cNvPr id="143" name="Google Shape;143;p22"/>
          <p:cNvSpPr txBox="1"/>
          <p:nvPr/>
        </p:nvSpPr>
        <p:spPr>
          <a:xfrm>
            <a:off x="671274" y="1489700"/>
            <a:ext cx="7690200" cy="10158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de-DE" sz="2000">
                <a:solidFill>
                  <a:schemeClr val="accent1"/>
                </a:solidFill>
                <a:latin typeface="Arial"/>
                <a:ea typeface="Arial"/>
                <a:cs typeface="Arial"/>
                <a:sym typeface="Arial"/>
              </a:rPr>
              <a:t>This immersive experience facilitates collaborative language learning through action-oriented gameplay set in four distinct daily life scenarios, all centered around the same storyline.</a:t>
            </a:r>
            <a:endParaRPr sz="2000">
              <a:solidFill>
                <a:schemeClr val="accen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2e48b1fee30_3_23"/>
          <p:cNvSpPr txBox="1"/>
          <p:nvPr/>
        </p:nvSpPr>
        <p:spPr>
          <a:xfrm>
            <a:off x="1079612" y="476672"/>
            <a:ext cx="7812900" cy="593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rPr b="1" lang="de-DE" sz="2800">
                <a:solidFill>
                  <a:schemeClr val="accent1"/>
                </a:solidFill>
              </a:rPr>
              <a:t>7</a:t>
            </a:r>
            <a:r>
              <a:rPr b="1" lang="de-DE" sz="2800">
                <a:solidFill>
                  <a:schemeClr val="accent1"/>
                </a:solidFill>
                <a:latin typeface="Arial"/>
                <a:ea typeface="Arial"/>
                <a:cs typeface="Arial"/>
                <a:sym typeface="Arial"/>
              </a:rPr>
              <a:t>. Materials: VR-based game "The Travel Kit"</a:t>
            </a:r>
            <a:endParaRPr b="1" sz="2800">
              <a:solidFill>
                <a:schemeClr val="accent1"/>
              </a:solidFill>
              <a:latin typeface="Arial"/>
              <a:ea typeface="Arial"/>
              <a:cs typeface="Arial"/>
              <a:sym typeface="Arial"/>
            </a:endParaRPr>
          </a:p>
          <a:p>
            <a:pPr indent="0" lvl="0" marL="0" marR="0" rtl="0" algn="l">
              <a:spcBef>
                <a:spcPts val="0"/>
              </a:spcBef>
              <a:spcAft>
                <a:spcPts val="0"/>
              </a:spcAft>
              <a:buClr>
                <a:srgbClr val="004E9C"/>
              </a:buClr>
              <a:buSzPts val="2800"/>
              <a:buFont typeface="Arial"/>
              <a:buNone/>
            </a:pPr>
            <a:r>
              <a:rPr b="1" lang="de-DE" sz="2800">
                <a:solidFill>
                  <a:srgbClr val="004E9C"/>
                </a:solidFill>
                <a:latin typeface="Arial"/>
                <a:ea typeface="Arial"/>
                <a:cs typeface="Arial"/>
                <a:sym typeface="Arial"/>
              </a:rPr>
              <a:t> </a:t>
            </a:r>
            <a:endParaRPr b="1" sz="2800">
              <a:solidFill>
                <a:srgbClr val="004E9C"/>
              </a:solidFill>
              <a:latin typeface="Arial"/>
              <a:ea typeface="Arial"/>
              <a:cs typeface="Arial"/>
              <a:sym typeface="Arial"/>
            </a:endParaRPr>
          </a:p>
          <a:p>
            <a:pPr indent="0" lvl="0" marL="0" marR="0" rtl="0" algn="l">
              <a:spcBef>
                <a:spcPts val="0"/>
              </a:spcBef>
              <a:spcAft>
                <a:spcPts val="0"/>
              </a:spcAft>
              <a:buClr>
                <a:srgbClr val="004E9C"/>
              </a:buClr>
              <a:buSzPts val="2800"/>
              <a:buFont typeface="Arial"/>
              <a:buNone/>
            </a:pPr>
            <a:r>
              <a:rPr b="1" lang="de-DE" sz="2800">
                <a:solidFill>
                  <a:srgbClr val="004E9C"/>
                </a:solidFill>
                <a:latin typeface="Arial"/>
                <a:ea typeface="Arial"/>
                <a:cs typeface="Arial"/>
                <a:sym typeface="Arial"/>
              </a:rPr>
              <a:t> </a:t>
            </a:r>
            <a:endParaRPr b="1" sz="2800">
              <a:solidFill>
                <a:srgbClr val="004E9C"/>
              </a:solidFill>
              <a:latin typeface="Arial"/>
              <a:ea typeface="Arial"/>
              <a:cs typeface="Arial"/>
              <a:sym typeface="Arial"/>
            </a:endParaRPr>
          </a:p>
        </p:txBody>
      </p:sp>
      <p:pic>
        <p:nvPicPr>
          <p:cNvPr id="150" name="Google Shape;150;g2e48b1fee30_3_23"/>
          <p:cNvPicPr preferRelativeResize="0"/>
          <p:nvPr/>
        </p:nvPicPr>
        <p:blipFill>
          <a:blip r:embed="rId3">
            <a:alphaModFix/>
          </a:blip>
          <a:stretch>
            <a:fillRect/>
          </a:stretch>
        </p:blipFill>
        <p:spPr>
          <a:xfrm>
            <a:off x="2535763" y="1197900"/>
            <a:ext cx="4072474" cy="52167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p:nvPr/>
        </p:nvSpPr>
        <p:spPr>
          <a:xfrm>
            <a:off x="0" y="0"/>
            <a:ext cx="9141714"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57" name="Google Shape;157;p23"/>
          <p:cNvPicPr preferRelativeResize="0"/>
          <p:nvPr/>
        </p:nvPicPr>
        <p:blipFill rotWithShape="1">
          <a:blip r:embed="rId4">
            <a:alphaModFix/>
          </a:blip>
          <a:srcRect b="0" l="0" r="0" t="0"/>
          <a:stretch/>
        </p:blipFill>
        <p:spPr>
          <a:xfrm>
            <a:off x="1223645" y="1160780"/>
            <a:ext cx="7414895" cy="4824730"/>
          </a:xfrm>
          <a:prstGeom prst="rect">
            <a:avLst/>
          </a:prstGeom>
          <a:noFill/>
          <a:ln>
            <a:noFill/>
          </a:ln>
        </p:spPr>
      </p:pic>
      <p:sp>
        <p:nvSpPr>
          <p:cNvPr id="158" name="Google Shape;158;p23"/>
          <p:cNvSpPr txBox="1"/>
          <p:nvPr/>
        </p:nvSpPr>
        <p:spPr>
          <a:xfrm>
            <a:off x="1079612" y="476672"/>
            <a:ext cx="7812868" cy="59363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rPr b="1" lang="de-DE" sz="2800">
                <a:solidFill>
                  <a:schemeClr val="accent1"/>
                </a:solidFill>
              </a:rPr>
              <a:t>7</a:t>
            </a:r>
            <a:r>
              <a:rPr b="1" lang="de-DE" sz="2800">
                <a:solidFill>
                  <a:schemeClr val="accent1"/>
                </a:solidFill>
                <a:latin typeface="Arial"/>
                <a:ea typeface="Arial"/>
                <a:cs typeface="Arial"/>
                <a:sym typeface="Arial"/>
              </a:rPr>
              <a:t>. Materials: VR-based game "The Travel Kit"</a:t>
            </a:r>
            <a:endParaRPr b="1" sz="2800">
              <a:solidFill>
                <a:schemeClr val="accent1"/>
              </a:solidFill>
              <a:latin typeface="Arial"/>
              <a:ea typeface="Arial"/>
              <a:cs typeface="Arial"/>
              <a:sym typeface="Arial"/>
            </a:endParaRPr>
          </a:p>
          <a:p>
            <a:pPr indent="0" lvl="0" marL="0" marR="0" rtl="0" algn="l">
              <a:spcBef>
                <a:spcPts val="0"/>
              </a:spcBef>
              <a:spcAft>
                <a:spcPts val="0"/>
              </a:spcAft>
              <a:buClr>
                <a:srgbClr val="004E9C"/>
              </a:buClr>
              <a:buSzPts val="2800"/>
              <a:buFont typeface="Arial"/>
              <a:buNone/>
            </a:pPr>
            <a:r>
              <a:rPr b="1" lang="de-DE" sz="2800">
                <a:solidFill>
                  <a:srgbClr val="004E9C"/>
                </a:solidFill>
                <a:latin typeface="Arial"/>
                <a:ea typeface="Arial"/>
                <a:cs typeface="Arial"/>
                <a:sym typeface="Arial"/>
              </a:rPr>
              <a:t> </a:t>
            </a:r>
            <a:endParaRPr b="1" sz="2800">
              <a:solidFill>
                <a:srgbClr val="004E9C"/>
              </a:solidFill>
              <a:latin typeface="Arial"/>
              <a:ea typeface="Arial"/>
              <a:cs typeface="Arial"/>
              <a:sym typeface="Arial"/>
            </a:endParaRPr>
          </a:p>
          <a:p>
            <a:pPr indent="0" lvl="0" marL="0" marR="0" rtl="0" algn="l">
              <a:spcBef>
                <a:spcPts val="0"/>
              </a:spcBef>
              <a:spcAft>
                <a:spcPts val="0"/>
              </a:spcAft>
              <a:buClr>
                <a:srgbClr val="004E9C"/>
              </a:buClr>
              <a:buSzPts val="2800"/>
              <a:buFont typeface="Arial"/>
              <a:buNone/>
            </a:pPr>
            <a:r>
              <a:rPr b="1" lang="de-DE" sz="2800">
                <a:solidFill>
                  <a:srgbClr val="004E9C"/>
                </a:solidFill>
                <a:latin typeface="Arial"/>
                <a:ea typeface="Arial"/>
                <a:cs typeface="Arial"/>
                <a:sym typeface="Arial"/>
              </a:rPr>
              <a:t> </a:t>
            </a:r>
            <a:endParaRPr b="1" sz="2800">
              <a:solidFill>
                <a:srgbClr val="004E9C"/>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e484ef6b55_2_33"/>
          <p:cNvSpPr txBox="1"/>
          <p:nvPr/>
        </p:nvSpPr>
        <p:spPr>
          <a:xfrm>
            <a:off x="1071925" y="182750"/>
            <a:ext cx="7783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8</a:t>
            </a:r>
            <a:r>
              <a:rPr b="1" lang="de-DE" sz="2800">
                <a:solidFill>
                  <a:schemeClr val="accent1"/>
                </a:solidFill>
              </a:rPr>
              <a:t>. Constructs and data collection instruments </a:t>
            </a:r>
            <a:endParaRPr/>
          </a:p>
        </p:txBody>
      </p:sp>
      <p:sp>
        <p:nvSpPr>
          <p:cNvPr id="164" name="Google Shape;164;g2e484ef6b55_2_33"/>
          <p:cNvSpPr txBox="1"/>
          <p:nvPr/>
        </p:nvSpPr>
        <p:spPr>
          <a:xfrm>
            <a:off x="474025" y="1440125"/>
            <a:ext cx="7954200" cy="46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de-DE" sz="2000">
                <a:solidFill>
                  <a:srgbClr val="4A7EBB"/>
                </a:solidFill>
              </a:rPr>
              <a:t>9 Items from different standardized scales:</a:t>
            </a:r>
            <a:endParaRPr b="1" sz="2000">
              <a:solidFill>
                <a:srgbClr val="4A7EBB"/>
              </a:solidFill>
            </a:endParaRPr>
          </a:p>
          <a:p>
            <a:pPr indent="0" lvl="0" marL="0" rtl="0" algn="l">
              <a:spcBef>
                <a:spcPts val="0"/>
              </a:spcBef>
              <a:spcAft>
                <a:spcPts val="0"/>
              </a:spcAft>
              <a:buNone/>
            </a:pPr>
            <a:r>
              <a:t/>
            </a:r>
            <a:endParaRPr sz="1300">
              <a:solidFill>
                <a:srgbClr val="4A7EBB"/>
              </a:solidFill>
            </a:endParaRPr>
          </a:p>
          <a:p>
            <a:pPr indent="0" lvl="0" marL="0" rtl="0" algn="l">
              <a:spcBef>
                <a:spcPts val="0"/>
              </a:spcBef>
              <a:spcAft>
                <a:spcPts val="0"/>
              </a:spcAft>
              <a:buNone/>
            </a:pPr>
            <a:r>
              <a:rPr lang="de-DE" sz="2000">
                <a:solidFill>
                  <a:srgbClr val="4A7EBB"/>
                </a:solidFill>
              </a:rPr>
              <a:t>3 items covering (game-based) </a:t>
            </a:r>
            <a:r>
              <a:rPr b="1" lang="de-DE" sz="2000">
                <a:solidFill>
                  <a:srgbClr val="4A7EBB"/>
                </a:solidFill>
              </a:rPr>
              <a:t>Agency</a:t>
            </a:r>
            <a:r>
              <a:rPr lang="de-DE" sz="2000">
                <a:solidFill>
                  <a:srgbClr val="4A7EBB"/>
                </a:solidFill>
              </a:rPr>
              <a:t>, which refers to generating and controlling actions in order to act (linguistically and non-linguistically) and optimize learning conditions in an immersive environment. (Makransky &amp; Petersen 2021, Larsen-Freeman 2019)</a:t>
            </a:r>
            <a:endParaRPr sz="2000">
              <a:solidFill>
                <a:srgbClr val="4A7EBB"/>
              </a:solidFill>
            </a:endParaRPr>
          </a:p>
          <a:p>
            <a:pPr indent="0" lvl="0" marL="0" rtl="0" algn="l">
              <a:spcBef>
                <a:spcPts val="0"/>
              </a:spcBef>
              <a:spcAft>
                <a:spcPts val="0"/>
              </a:spcAft>
              <a:buNone/>
            </a:pPr>
            <a:r>
              <a:t/>
            </a:r>
            <a:endParaRPr sz="2000">
              <a:solidFill>
                <a:srgbClr val="4A7EBB"/>
              </a:solidFill>
            </a:endParaRPr>
          </a:p>
          <a:p>
            <a:pPr indent="0" lvl="0" marL="457200" rtl="0" algn="l">
              <a:spcBef>
                <a:spcPts val="0"/>
              </a:spcBef>
              <a:spcAft>
                <a:spcPts val="0"/>
              </a:spcAft>
              <a:buNone/>
            </a:pPr>
            <a:r>
              <a:rPr i="1" lang="de-DE" sz="1900">
                <a:solidFill>
                  <a:srgbClr val="4A7EBB"/>
                </a:solidFill>
              </a:rPr>
              <a:t>“Dans quelle mesure vous êtes-vous senti.e en contrôle des interactions/de l’environnement dans le jeu ?”</a:t>
            </a:r>
            <a:endParaRPr i="1" sz="1900">
              <a:solidFill>
                <a:srgbClr val="4A7EBB"/>
              </a:solidFill>
            </a:endParaRPr>
          </a:p>
          <a:p>
            <a:pPr indent="0" lvl="0" marL="0" rtl="0" algn="l">
              <a:spcBef>
                <a:spcPts val="0"/>
              </a:spcBef>
              <a:spcAft>
                <a:spcPts val="0"/>
              </a:spcAft>
              <a:buNone/>
            </a:pPr>
            <a:r>
              <a:t/>
            </a:r>
            <a:endParaRPr sz="1800">
              <a:solidFill>
                <a:srgbClr val="4A7EBB"/>
              </a:solidFill>
            </a:endParaRPr>
          </a:p>
          <a:p>
            <a:pPr indent="0" lvl="0" marL="0" rtl="0" algn="l">
              <a:spcBef>
                <a:spcPts val="0"/>
              </a:spcBef>
              <a:spcAft>
                <a:spcPts val="0"/>
              </a:spcAft>
              <a:buNone/>
            </a:pPr>
            <a:r>
              <a:rPr lang="de-DE" sz="2000">
                <a:solidFill>
                  <a:srgbClr val="4A7EBB"/>
                </a:solidFill>
              </a:rPr>
              <a:t>4 items covering cognitive and affective </a:t>
            </a:r>
            <a:r>
              <a:rPr b="1" lang="de-DE" sz="2000">
                <a:solidFill>
                  <a:srgbClr val="4A7EBB"/>
                </a:solidFill>
              </a:rPr>
              <a:t>Engagement</a:t>
            </a:r>
            <a:r>
              <a:rPr lang="de-DE" sz="2000">
                <a:solidFill>
                  <a:srgbClr val="4A7EBB"/>
                </a:solidFill>
              </a:rPr>
              <a:t>, defined as “constructive, enthusiastic, willing, emotionally positive and cognitively focused participation with learning activities in school” (Skinner et al. 2012)</a:t>
            </a:r>
            <a:endParaRPr sz="2000">
              <a:solidFill>
                <a:srgbClr val="4A7EBB"/>
              </a:solidFill>
            </a:endParaRPr>
          </a:p>
          <a:p>
            <a:pPr indent="0" lvl="0" marL="457200" rtl="0" algn="l">
              <a:spcBef>
                <a:spcPts val="0"/>
              </a:spcBef>
              <a:spcAft>
                <a:spcPts val="0"/>
              </a:spcAft>
              <a:buNone/>
            </a:pPr>
            <a:r>
              <a:t/>
            </a:r>
            <a:endParaRPr sz="2000">
              <a:solidFill>
                <a:srgbClr val="4A7EBB"/>
              </a:solidFill>
            </a:endParaRPr>
          </a:p>
          <a:p>
            <a:pPr indent="0" lvl="0" marL="457200" rtl="0" algn="l">
              <a:spcBef>
                <a:spcPts val="0"/>
              </a:spcBef>
              <a:spcAft>
                <a:spcPts val="0"/>
              </a:spcAft>
              <a:buNone/>
            </a:pPr>
            <a:r>
              <a:rPr i="1" lang="de-DE" sz="2000">
                <a:solidFill>
                  <a:srgbClr val="4A7EBB"/>
                </a:solidFill>
              </a:rPr>
              <a:t>“</a:t>
            </a:r>
            <a:r>
              <a:rPr i="1" lang="de-DE" sz="1900">
                <a:solidFill>
                  <a:srgbClr val="4A7EBB"/>
                </a:solidFill>
              </a:rPr>
              <a:t>Dans quelle mesure vous êtes-vous senti.e intéressé.e par le contenu pendant le jeu? </a:t>
            </a:r>
            <a:r>
              <a:rPr lang="de-DE" sz="1900">
                <a:solidFill>
                  <a:srgbClr val="4A7EBB"/>
                </a:solidFill>
              </a:rPr>
              <a:t>(affective engagement)</a:t>
            </a:r>
            <a:endParaRPr sz="1900">
              <a:solidFill>
                <a:srgbClr val="4A7EBB"/>
              </a:solidFill>
            </a:endParaRPr>
          </a:p>
          <a:p>
            <a:pPr indent="0" lvl="0" marL="457200" rtl="0" algn="l">
              <a:spcBef>
                <a:spcPts val="0"/>
              </a:spcBef>
              <a:spcAft>
                <a:spcPts val="0"/>
              </a:spcAft>
              <a:buNone/>
            </a:pPr>
            <a:r>
              <a:t/>
            </a:r>
            <a:endParaRPr sz="2000">
              <a:solidFill>
                <a:srgbClr val="4A7EBB"/>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g2e484ef6b55_2_38"/>
          <p:cNvSpPr txBox="1"/>
          <p:nvPr/>
        </p:nvSpPr>
        <p:spPr>
          <a:xfrm>
            <a:off x="1071925" y="182750"/>
            <a:ext cx="7783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8. Constructs and data collection instruments </a:t>
            </a:r>
            <a:endParaRPr/>
          </a:p>
        </p:txBody>
      </p:sp>
      <p:sp>
        <p:nvSpPr>
          <p:cNvPr id="170" name="Google Shape;170;g2e484ef6b55_2_38"/>
          <p:cNvSpPr txBox="1"/>
          <p:nvPr/>
        </p:nvSpPr>
        <p:spPr>
          <a:xfrm>
            <a:off x="474025" y="1387225"/>
            <a:ext cx="8381700" cy="468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de-DE" sz="2000">
                <a:solidFill>
                  <a:srgbClr val="4A7EBB"/>
                </a:solidFill>
              </a:rPr>
              <a:t>9 Items from different standardized scales:</a:t>
            </a:r>
            <a:endParaRPr b="1" sz="2000">
              <a:solidFill>
                <a:srgbClr val="4A7EBB"/>
              </a:solidFill>
            </a:endParaRPr>
          </a:p>
          <a:p>
            <a:pPr indent="0" lvl="0" marL="0" rtl="0" algn="l">
              <a:spcBef>
                <a:spcPts val="0"/>
              </a:spcBef>
              <a:spcAft>
                <a:spcPts val="0"/>
              </a:spcAft>
              <a:buNone/>
            </a:pPr>
            <a:r>
              <a:t/>
            </a:r>
            <a:endParaRPr sz="2000">
              <a:solidFill>
                <a:srgbClr val="4A7EBB"/>
              </a:solidFill>
            </a:endParaRPr>
          </a:p>
          <a:p>
            <a:pPr indent="0" lvl="0" marL="0" rtl="0" algn="l">
              <a:spcBef>
                <a:spcPts val="0"/>
              </a:spcBef>
              <a:spcAft>
                <a:spcPts val="0"/>
              </a:spcAft>
              <a:buNone/>
            </a:pPr>
            <a:r>
              <a:rPr lang="de-DE" sz="2000">
                <a:solidFill>
                  <a:srgbClr val="4A7EBB"/>
                </a:solidFill>
              </a:rPr>
              <a:t>1 item covering </a:t>
            </a:r>
            <a:r>
              <a:rPr b="1" lang="de-DE" sz="2000">
                <a:solidFill>
                  <a:srgbClr val="4A7EBB"/>
                </a:solidFill>
              </a:rPr>
              <a:t>Self-efficacy</a:t>
            </a:r>
            <a:r>
              <a:rPr lang="de-DE" sz="2000">
                <a:solidFill>
                  <a:srgbClr val="4A7EBB"/>
                </a:solidFill>
              </a:rPr>
              <a:t>, which refers to one’s perceived capabilities for learning or performing actions</a:t>
            </a:r>
            <a:r>
              <a:rPr lang="de-DE" sz="2000">
                <a:solidFill>
                  <a:srgbClr val="4A7EBB"/>
                </a:solidFill>
              </a:rPr>
              <a:t>. (Schunk &amp; Di Benedetto 2016, in Makransky &amp; Petersen 2019).</a:t>
            </a:r>
            <a:endParaRPr sz="2000">
              <a:solidFill>
                <a:srgbClr val="4A7EBB"/>
              </a:solidFill>
            </a:endParaRPr>
          </a:p>
          <a:p>
            <a:pPr indent="0" lvl="0" marL="0" rtl="0" algn="l">
              <a:spcBef>
                <a:spcPts val="0"/>
              </a:spcBef>
              <a:spcAft>
                <a:spcPts val="0"/>
              </a:spcAft>
              <a:buNone/>
            </a:pPr>
            <a:r>
              <a:t/>
            </a:r>
            <a:endParaRPr sz="2000">
              <a:solidFill>
                <a:srgbClr val="4A7EBB"/>
              </a:solidFill>
            </a:endParaRPr>
          </a:p>
          <a:p>
            <a:pPr indent="0" lvl="0" marL="457200" rtl="0" algn="l">
              <a:spcBef>
                <a:spcPts val="0"/>
              </a:spcBef>
              <a:spcAft>
                <a:spcPts val="0"/>
              </a:spcAft>
              <a:buNone/>
            </a:pPr>
            <a:r>
              <a:rPr i="1" lang="de-DE" sz="2000">
                <a:solidFill>
                  <a:srgbClr val="4A7EBB"/>
                </a:solidFill>
              </a:rPr>
              <a:t>“Dans quelle mesure vous êtes-vous senti.e confiant.e dans le processus du jeu ?”</a:t>
            </a:r>
            <a:endParaRPr i="1" sz="2000">
              <a:solidFill>
                <a:srgbClr val="4A7EBB"/>
              </a:solidFill>
            </a:endParaRPr>
          </a:p>
          <a:p>
            <a:pPr indent="0" lvl="0" marL="0" rtl="0" algn="l">
              <a:spcBef>
                <a:spcPts val="0"/>
              </a:spcBef>
              <a:spcAft>
                <a:spcPts val="0"/>
              </a:spcAft>
              <a:buNone/>
            </a:pPr>
            <a:r>
              <a:t/>
            </a:r>
            <a:endParaRPr sz="2000">
              <a:solidFill>
                <a:srgbClr val="4A7EBB"/>
              </a:solidFill>
            </a:endParaRPr>
          </a:p>
          <a:p>
            <a:pPr indent="0" lvl="0" marL="0" rtl="0" algn="l">
              <a:spcBef>
                <a:spcPts val="0"/>
              </a:spcBef>
              <a:spcAft>
                <a:spcPts val="0"/>
              </a:spcAft>
              <a:buNone/>
            </a:pPr>
            <a:r>
              <a:rPr lang="de-DE" sz="2000">
                <a:solidFill>
                  <a:srgbClr val="4A7EBB"/>
                </a:solidFill>
              </a:rPr>
              <a:t>1 items covering</a:t>
            </a:r>
            <a:r>
              <a:rPr b="1" lang="de-DE" sz="2000">
                <a:solidFill>
                  <a:srgbClr val="4A7EBB"/>
                </a:solidFill>
              </a:rPr>
              <a:t> Intrinsic cognitive load</a:t>
            </a:r>
            <a:r>
              <a:rPr lang="de-DE" sz="2000">
                <a:solidFill>
                  <a:srgbClr val="4A7EBB"/>
                </a:solidFill>
              </a:rPr>
              <a:t>, defined as the </a:t>
            </a:r>
            <a:r>
              <a:rPr lang="de-DE" sz="2000">
                <a:solidFill>
                  <a:srgbClr val="4A7EBB"/>
                </a:solidFill>
                <a:highlight>
                  <a:srgbClr val="FFFFFF"/>
                </a:highlight>
              </a:rPr>
              <a:t>(perceived) complexity of information that must be understood and material that must be learned (Sweller 2010).</a:t>
            </a:r>
            <a:endParaRPr sz="2000">
              <a:solidFill>
                <a:srgbClr val="4A7EBB"/>
              </a:solidFill>
            </a:endParaRPr>
          </a:p>
          <a:p>
            <a:pPr indent="0" lvl="0" marL="457200" rtl="0" algn="l">
              <a:spcBef>
                <a:spcPts val="0"/>
              </a:spcBef>
              <a:spcAft>
                <a:spcPts val="0"/>
              </a:spcAft>
              <a:buNone/>
            </a:pPr>
            <a:r>
              <a:t/>
            </a:r>
            <a:endParaRPr sz="2000">
              <a:solidFill>
                <a:srgbClr val="4A7EBB"/>
              </a:solidFill>
            </a:endParaRPr>
          </a:p>
          <a:p>
            <a:pPr indent="0" lvl="0" marL="457200" rtl="0" algn="l">
              <a:spcBef>
                <a:spcPts val="0"/>
              </a:spcBef>
              <a:spcAft>
                <a:spcPts val="0"/>
              </a:spcAft>
              <a:buNone/>
            </a:pPr>
            <a:r>
              <a:rPr i="1" lang="de-DE" sz="2000">
                <a:solidFill>
                  <a:srgbClr val="4A7EBB"/>
                </a:solidFill>
              </a:rPr>
              <a:t>“Comment vous êtes-vous senti.e pendant le jeu?</a:t>
            </a:r>
            <a:endParaRPr i="1" sz="2000">
              <a:solidFill>
                <a:srgbClr val="4A7EBB"/>
              </a:solidFill>
            </a:endParaRPr>
          </a:p>
          <a:p>
            <a:pPr indent="0" lvl="0" marL="457200" rtl="0" algn="l">
              <a:spcBef>
                <a:spcPts val="0"/>
              </a:spcBef>
              <a:spcAft>
                <a:spcPts val="0"/>
              </a:spcAft>
              <a:buNone/>
            </a:pPr>
            <a:r>
              <a:rPr i="1" lang="de-DE" sz="2000">
                <a:solidFill>
                  <a:srgbClr val="4A7EBB"/>
                </a:solidFill>
              </a:rPr>
              <a:t>dépassé.e - un peu confus.e - assez à l’aise - totalement à l’aise” </a:t>
            </a:r>
            <a:endParaRPr sz="2000">
              <a:solidFill>
                <a:srgbClr val="4A7EBB"/>
              </a:solidFill>
            </a:endParaRPr>
          </a:p>
          <a:p>
            <a:pPr indent="0" lvl="0" marL="457200" rtl="0" algn="l">
              <a:spcBef>
                <a:spcPts val="0"/>
              </a:spcBef>
              <a:spcAft>
                <a:spcPts val="0"/>
              </a:spcAft>
              <a:buNone/>
            </a:pPr>
            <a:r>
              <a:t/>
            </a:r>
            <a:endParaRPr sz="2000">
              <a:solidFill>
                <a:srgbClr val="4A7EBB"/>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4"/>
          <p:cNvSpPr txBox="1"/>
          <p:nvPr/>
        </p:nvSpPr>
        <p:spPr>
          <a:xfrm>
            <a:off x="1043608" y="368660"/>
            <a:ext cx="4176713" cy="4320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4E9C"/>
              </a:buClr>
              <a:buSzPts val="1100"/>
              <a:buFont typeface="Arimo"/>
              <a:buNone/>
            </a:pPr>
            <a:r>
              <a:t/>
            </a:r>
            <a:endParaRPr b="1" sz="1100">
              <a:solidFill>
                <a:srgbClr val="004E9C"/>
              </a:solidFill>
              <a:latin typeface="Arimo"/>
              <a:ea typeface="Arimo"/>
              <a:cs typeface="Arimo"/>
              <a:sym typeface="Arimo"/>
            </a:endParaRPr>
          </a:p>
        </p:txBody>
      </p:sp>
      <p:sp>
        <p:nvSpPr>
          <p:cNvPr id="191" name="Google Shape;191;p24"/>
          <p:cNvSpPr txBox="1"/>
          <p:nvPr/>
        </p:nvSpPr>
        <p:spPr>
          <a:xfrm>
            <a:off x="874080" y="3155960"/>
            <a:ext cx="7395900" cy="546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3200"/>
              <a:buFont typeface="Arial"/>
              <a:buNone/>
            </a:pPr>
            <a:r>
              <a:rPr b="1" lang="de-DE" sz="3200">
                <a:solidFill>
                  <a:schemeClr val="accent1"/>
                </a:solidFill>
              </a:rPr>
              <a:t>III.  </a:t>
            </a:r>
            <a:r>
              <a:rPr b="1" lang="de-DE" sz="3200">
                <a:solidFill>
                  <a:schemeClr val="accent1"/>
                </a:solidFill>
              </a:rPr>
              <a:t>Results and conclusions</a:t>
            </a:r>
            <a:endParaRPr b="1" sz="2800">
              <a:solidFill>
                <a:schemeClr val="accen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8"/>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1. Results</a:t>
            </a:r>
            <a:r>
              <a:rPr b="1" lang="de-DE" sz="2800">
                <a:solidFill>
                  <a:schemeClr val="accent1"/>
                </a:solidFill>
              </a:rPr>
              <a:t> </a:t>
            </a:r>
            <a:endParaRPr/>
          </a:p>
        </p:txBody>
      </p:sp>
      <p:pic>
        <p:nvPicPr>
          <p:cNvPr id="197" name="Google Shape;197;p28"/>
          <p:cNvPicPr preferRelativeResize="0"/>
          <p:nvPr/>
        </p:nvPicPr>
        <p:blipFill>
          <a:blip r:embed="rId3">
            <a:alphaModFix/>
          </a:blip>
          <a:stretch>
            <a:fillRect/>
          </a:stretch>
        </p:blipFill>
        <p:spPr>
          <a:xfrm>
            <a:off x="152400" y="1316175"/>
            <a:ext cx="8150221" cy="5389425"/>
          </a:xfrm>
          <a:prstGeom prst="rect">
            <a:avLst/>
          </a:prstGeom>
          <a:noFill/>
          <a:ln>
            <a:noFill/>
          </a:ln>
        </p:spPr>
      </p:pic>
      <p:pic>
        <p:nvPicPr>
          <p:cNvPr id="198" name="Google Shape;198;p28"/>
          <p:cNvPicPr preferRelativeResize="0"/>
          <p:nvPr/>
        </p:nvPicPr>
        <p:blipFill>
          <a:blip r:embed="rId4">
            <a:alphaModFix/>
          </a:blip>
          <a:stretch>
            <a:fillRect/>
          </a:stretch>
        </p:blipFill>
        <p:spPr>
          <a:xfrm rot="-5400000">
            <a:off x="-550850" y="3744950"/>
            <a:ext cx="1644450" cy="366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g2e5526b52b0_0_1"/>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1. Results </a:t>
            </a:r>
            <a:endParaRPr/>
          </a:p>
        </p:txBody>
      </p:sp>
      <p:pic>
        <p:nvPicPr>
          <p:cNvPr id="205" name="Google Shape;205;g2e5526b52b0_0_1"/>
          <p:cNvPicPr preferRelativeResize="0"/>
          <p:nvPr/>
        </p:nvPicPr>
        <p:blipFill>
          <a:blip r:embed="rId3">
            <a:alphaModFix/>
          </a:blip>
          <a:stretch>
            <a:fillRect/>
          </a:stretch>
        </p:blipFill>
        <p:spPr>
          <a:xfrm>
            <a:off x="152400" y="1316175"/>
            <a:ext cx="8150221" cy="5389425"/>
          </a:xfrm>
          <a:prstGeom prst="rect">
            <a:avLst/>
          </a:prstGeom>
          <a:noFill/>
          <a:ln>
            <a:noFill/>
          </a:ln>
        </p:spPr>
      </p:pic>
      <p:pic>
        <p:nvPicPr>
          <p:cNvPr id="206" name="Google Shape;206;g2e5526b52b0_0_1"/>
          <p:cNvPicPr preferRelativeResize="0"/>
          <p:nvPr/>
        </p:nvPicPr>
        <p:blipFill>
          <a:blip r:embed="rId4">
            <a:alphaModFix/>
          </a:blip>
          <a:stretch>
            <a:fillRect/>
          </a:stretch>
        </p:blipFill>
        <p:spPr>
          <a:xfrm rot="-5400000">
            <a:off x="-611137" y="3685513"/>
            <a:ext cx="1741650" cy="388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2e5526b52b0_0_7"/>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1. Results </a:t>
            </a:r>
            <a:endParaRPr/>
          </a:p>
        </p:txBody>
      </p:sp>
      <p:sp>
        <p:nvSpPr>
          <p:cNvPr id="213" name="Google Shape;213;g2e5526b52b0_0_7"/>
          <p:cNvSpPr txBox="1"/>
          <p:nvPr/>
        </p:nvSpPr>
        <p:spPr>
          <a:xfrm>
            <a:off x="182725" y="1053600"/>
            <a:ext cx="8673000" cy="4750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rgbClr val="4A7EBB"/>
              </a:solidFill>
            </a:endParaRPr>
          </a:p>
          <a:p>
            <a:pPr indent="-336550" lvl="0" marL="457200" rtl="0" algn="l">
              <a:lnSpc>
                <a:spcPct val="115000"/>
              </a:lnSpc>
              <a:spcBef>
                <a:spcPts val="0"/>
              </a:spcBef>
              <a:spcAft>
                <a:spcPts val="0"/>
              </a:spcAft>
              <a:buClr>
                <a:srgbClr val="4A7EBB"/>
              </a:buClr>
              <a:buSzPts val="1700"/>
              <a:buAutoNum type="arabicPeriod"/>
            </a:pPr>
            <a:r>
              <a:rPr b="1" lang="de-DE" sz="1700">
                <a:solidFill>
                  <a:srgbClr val="4A7EBB"/>
                </a:solidFill>
              </a:rPr>
              <a:t>Game-based agency and </a:t>
            </a:r>
            <a:r>
              <a:rPr b="1" lang="de-DE" sz="1700">
                <a:solidFill>
                  <a:srgbClr val="4A7EBB"/>
                </a:solidFill>
              </a:rPr>
              <a:t>Intrinsic cognitive load</a:t>
            </a:r>
            <a:r>
              <a:rPr lang="de-DE" sz="1700">
                <a:solidFill>
                  <a:srgbClr val="4A7EBB"/>
                </a:solidFill>
              </a:rPr>
              <a:t>: slightly </a:t>
            </a:r>
            <a:r>
              <a:rPr lang="de-DE" sz="1700">
                <a:solidFill>
                  <a:srgbClr val="4A7EBB"/>
                </a:solidFill>
              </a:rPr>
              <a:t>opposite trends. Potential Explanation: feeling of being confused and overwhelmed by the task and environment goes along an </a:t>
            </a:r>
            <a:r>
              <a:rPr lang="de-DE" sz="1700">
                <a:solidFill>
                  <a:srgbClr val="4A7EBB"/>
                </a:solidFill>
              </a:rPr>
              <a:t>environment</a:t>
            </a:r>
            <a:r>
              <a:rPr lang="de-DE" sz="1700">
                <a:solidFill>
                  <a:srgbClr val="4A7EBB"/>
                </a:solidFill>
              </a:rPr>
              <a:t> interaction decrease. </a:t>
            </a:r>
            <a:endParaRPr sz="1700">
              <a:solidFill>
                <a:srgbClr val="4A7EBB"/>
              </a:solidFill>
            </a:endParaRPr>
          </a:p>
          <a:p>
            <a:pPr indent="0" lvl="0" marL="914400" rtl="0" algn="l">
              <a:lnSpc>
                <a:spcPct val="115000"/>
              </a:lnSpc>
              <a:spcBef>
                <a:spcPts val="0"/>
              </a:spcBef>
              <a:spcAft>
                <a:spcPts val="0"/>
              </a:spcAft>
              <a:buNone/>
            </a:pPr>
            <a:r>
              <a:rPr lang="de-DE" sz="1700">
                <a:solidFill>
                  <a:srgbClr val="4A7EBB"/>
                </a:solidFill>
              </a:rPr>
              <a:t>P2 (interview 1): </a:t>
            </a:r>
            <a:r>
              <a:rPr i="1" lang="de-DE" sz="1700">
                <a:solidFill>
                  <a:srgbClr val="4A7EBB"/>
                </a:solidFill>
              </a:rPr>
              <a:t>“au début c’était le contenu qui m’avait assez perturbé, me repérer dans la classe était assez dur (…) mais je me suis rapidement adapté”</a:t>
            </a:r>
            <a:r>
              <a:rPr lang="de-DE" sz="1700">
                <a:solidFill>
                  <a:srgbClr val="4A7EBB"/>
                </a:solidFill>
              </a:rPr>
              <a:t>.</a:t>
            </a:r>
            <a:endParaRPr sz="1700">
              <a:solidFill>
                <a:srgbClr val="4A7EBB"/>
              </a:solidFill>
            </a:endParaRPr>
          </a:p>
          <a:p>
            <a:pPr indent="-336550" lvl="0" marL="457200" rtl="0" algn="l">
              <a:lnSpc>
                <a:spcPct val="115000"/>
              </a:lnSpc>
              <a:spcBef>
                <a:spcPts val="0"/>
              </a:spcBef>
              <a:spcAft>
                <a:spcPts val="0"/>
              </a:spcAft>
              <a:buClr>
                <a:srgbClr val="4A7EBB"/>
              </a:buClr>
              <a:buSzPts val="1700"/>
              <a:buAutoNum type="arabicPeriod"/>
            </a:pPr>
            <a:r>
              <a:rPr b="1" lang="de-DE" sz="1700">
                <a:solidFill>
                  <a:srgbClr val="4A7EBB"/>
                </a:solidFill>
              </a:rPr>
              <a:t>Game-based agency, </a:t>
            </a:r>
            <a:r>
              <a:rPr b="1" lang="de-DE" sz="1700">
                <a:solidFill>
                  <a:srgbClr val="4A7EBB"/>
                </a:solidFill>
              </a:rPr>
              <a:t>Affective engagement, and cognitive engagement</a:t>
            </a:r>
            <a:r>
              <a:rPr lang="de-DE" sz="1700">
                <a:solidFill>
                  <a:srgbClr val="4A7EBB"/>
                </a:solidFill>
              </a:rPr>
              <a:t>: </a:t>
            </a:r>
            <a:r>
              <a:rPr lang="de-DE" sz="1700">
                <a:solidFill>
                  <a:srgbClr val="4A7EBB"/>
                </a:solidFill>
              </a:rPr>
              <a:t>similar patterns across the scenarios and the participants.</a:t>
            </a:r>
            <a:endParaRPr sz="1700">
              <a:solidFill>
                <a:srgbClr val="4A7EBB"/>
              </a:solidFill>
            </a:endParaRPr>
          </a:p>
          <a:p>
            <a:pPr indent="-336550" lvl="0" marL="457200" rtl="0" algn="l">
              <a:lnSpc>
                <a:spcPct val="115000"/>
              </a:lnSpc>
              <a:spcBef>
                <a:spcPts val="0"/>
              </a:spcBef>
              <a:spcAft>
                <a:spcPts val="0"/>
              </a:spcAft>
              <a:buClr>
                <a:srgbClr val="4A7EBB"/>
              </a:buClr>
              <a:buSzPts val="1700"/>
              <a:buAutoNum type="arabicPeriod"/>
            </a:pPr>
            <a:r>
              <a:rPr b="1" lang="de-DE" sz="1700">
                <a:solidFill>
                  <a:srgbClr val="4A7EBB"/>
                </a:solidFill>
              </a:rPr>
              <a:t>Self-efficacy</a:t>
            </a:r>
            <a:r>
              <a:rPr lang="de-DE" sz="1700">
                <a:solidFill>
                  <a:srgbClr val="4A7EBB"/>
                </a:solidFill>
              </a:rPr>
              <a:t> seems to increase and peak at scenario 3 before dropping slightly. </a:t>
            </a:r>
            <a:r>
              <a:rPr lang="de-DE" sz="1700">
                <a:solidFill>
                  <a:srgbClr val="4A7EBB"/>
                </a:solidFill>
              </a:rPr>
              <a:t>Potential</a:t>
            </a:r>
            <a:r>
              <a:rPr lang="de-DE" sz="1700">
                <a:solidFill>
                  <a:srgbClr val="4A7EBB"/>
                </a:solidFill>
              </a:rPr>
              <a:t> explanation: explained with the interviews with each participant that were conducted at scenario 1 and 4, where several of them expressed confusion about the task/scenario. This would explain why the self-efficacy levels at scenario 1 were lower than the following scenarios, and why it dropped around scenario 4 (they did not understand the task very well).</a:t>
            </a:r>
            <a:endParaRPr sz="1700">
              <a:solidFill>
                <a:srgbClr val="4A7EBB"/>
              </a:solidFill>
            </a:endParaRPr>
          </a:p>
          <a:p>
            <a:pPr indent="-336550" lvl="0" marL="457200" rtl="0" algn="l">
              <a:lnSpc>
                <a:spcPct val="115000"/>
              </a:lnSpc>
              <a:spcBef>
                <a:spcPts val="0"/>
              </a:spcBef>
              <a:spcAft>
                <a:spcPts val="0"/>
              </a:spcAft>
              <a:buClr>
                <a:srgbClr val="4A7EBB"/>
              </a:buClr>
              <a:buSzPts val="1700"/>
              <a:buAutoNum type="arabicPeriod"/>
            </a:pPr>
            <a:r>
              <a:rPr lang="de-DE" sz="1700">
                <a:solidFill>
                  <a:srgbClr val="4A7EBB"/>
                </a:solidFill>
              </a:rPr>
              <a:t>In most graphs, an</a:t>
            </a:r>
            <a:r>
              <a:rPr b="1" lang="de-DE" sz="1700">
                <a:solidFill>
                  <a:srgbClr val="4A7EBB"/>
                </a:solidFill>
              </a:rPr>
              <a:t> increase in cognitive engagement appears to coincide with an increase in reported self-efficacy.</a:t>
            </a:r>
            <a:r>
              <a:rPr lang="de-DE" sz="1700">
                <a:solidFill>
                  <a:srgbClr val="4A7EBB"/>
                </a:solidFill>
              </a:rPr>
              <a:t> This could suggest that as students become more cognitively engaged in the content, their self-efficacy also increased.</a:t>
            </a:r>
            <a:endParaRPr sz="1500">
              <a:solidFill>
                <a:srgbClr val="4A7EBB"/>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g2e5526b52b0_0_20"/>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1. Results </a:t>
            </a:r>
            <a:endParaRPr/>
          </a:p>
        </p:txBody>
      </p:sp>
      <p:sp>
        <p:nvSpPr>
          <p:cNvPr id="220" name="Google Shape;220;g2e5526b52b0_0_20"/>
          <p:cNvSpPr txBox="1"/>
          <p:nvPr/>
        </p:nvSpPr>
        <p:spPr>
          <a:xfrm>
            <a:off x="645600" y="1595725"/>
            <a:ext cx="7869000" cy="47385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2000">
              <a:solidFill>
                <a:schemeClr val="accent1"/>
              </a:solidFill>
            </a:endParaRPr>
          </a:p>
          <a:p>
            <a:pPr indent="-317500" lvl="0" marL="457200" rtl="0" algn="l">
              <a:spcBef>
                <a:spcPts val="0"/>
              </a:spcBef>
              <a:spcAft>
                <a:spcPts val="0"/>
              </a:spcAft>
              <a:buClr>
                <a:srgbClr val="4A7EBB"/>
              </a:buClr>
              <a:buSzPts val="1400"/>
              <a:buChar char="●"/>
            </a:pPr>
            <a:r>
              <a:rPr lang="de-DE" sz="2000">
                <a:solidFill>
                  <a:schemeClr val="accent1"/>
                </a:solidFill>
              </a:rPr>
              <a:t>Overall, participants’ intrinsic cognitive load influenced the other variables and especially game-based agency. </a:t>
            </a:r>
            <a:endParaRPr sz="2000">
              <a:solidFill>
                <a:schemeClr val="accent1"/>
              </a:solidFill>
            </a:endParaRPr>
          </a:p>
          <a:p>
            <a:pPr indent="-317500" lvl="0" marL="457200" rtl="0" algn="l">
              <a:spcBef>
                <a:spcPts val="0"/>
              </a:spcBef>
              <a:spcAft>
                <a:spcPts val="0"/>
              </a:spcAft>
              <a:buClr>
                <a:srgbClr val="4A7EBB"/>
              </a:buClr>
              <a:buSzPts val="1400"/>
              <a:buChar char="●"/>
            </a:pPr>
            <a:r>
              <a:rPr lang="de-DE" sz="2000">
                <a:solidFill>
                  <a:schemeClr val="accent1"/>
                </a:solidFill>
              </a:rPr>
              <a:t>Some participants reported that when they felt overwhelmed or confused, they tended to interact less with the environment and felt less engaged in the content of the game.</a:t>
            </a:r>
            <a:endParaRPr sz="2000">
              <a:solidFill>
                <a:schemeClr val="accent1"/>
              </a:solidFill>
            </a:endParaRPr>
          </a:p>
          <a:p>
            <a:pPr indent="-317500" lvl="0" marL="457200" rtl="0" algn="l">
              <a:spcBef>
                <a:spcPts val="0"/>
              </a:spcBef>
              <a:spcAft>
                <a:spcPts val="0"/>
              </a:spcAft>
              <a:buClr>
                <a:srgbClr val="4A7EBB"/>
              </a:buClr>
              <a:buSzPts val="1400"/>
              <a:buChar char="●"/>
            </a:pPr>
            <a:r>
              <a:rPr lang="de-DE" sz="2000">
                <a:solidFill>
                  <a:schemeClr val="accent1"/>
                </a:solidFill>
              </a:rPr>
              <a:t>Some factors like being tired or not feeling well might also have influenced their engagement in the game, as a few of them reported not feeling well on some days where the game took place: </a:t>
            </a:r>
            <a:endParaRPr sz="2000">
              <a:solidFill>
                <a:schemeClr val="accent1"/>
              </a:solidFill>
            </a:endParaRPr>
          </a:p>
          <a:p>
            <a:pPr indent="0" lvl="0" marL="914400" rtl="0" algn="l">
              <a:spcBef>
                <a:spcPts val="0"/>
              </a:spcBef>
              <a:spcAft>
                <a:spcPts val="0"/>
              </a:spcAft>
              <a:buNone/>
            </a:pPr>
            <a:r>
              <a:rPr i="1" lang="de-DE" sz="2000">
                <a:solidFill>
                  <a:schemeClr val="accent1"/>
                </a:solidFill>
              </a:rPr>
              <a:t>“ (P7) n’était pas vraiment dans son assiette, il était fatigué (...)”.</a:t>
            </a:r>
            <a:endParaRPr i="1"/>
          </a:p>
          <a:p>
            <a:pPr indent="0" lvl="0" marL="457200" rtl="0" algn="l">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9"/>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2</a:t>
            </a:r>
            <a:r>
              <a:rPr b="1" lang="de-DE" sz="2800">
                <a:solidFill>
                  <a:schemeClr val="accent1"/>
                </a:solidFill>
              </a:rPr>
              <a:t>. Conclusions </a:t>
            </a:r>
            <a:endParaRPr/>
          </a:p>
        </p:txBody>
      </p:sp>
      <p:sp>
        <p:nvSpPr>
          <p:cNvPr id="226" name="Google Shape;226;p29"/>
          <p:cNvSpPr txBox="1"/>
          <p:nvPr/>
        </p:nvSpPr>
        <p:spPr>
          <a:xfrm>
            <a:off x="1279625" y="3618950"/>
            <a:ext cx="69981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2000">
                <a:solidFill>
                  <a:schemeClr val="accent1"/>
                </a:solidFill>
              </a:rPr>
              <a:t>Next Steps：</a:t>
            </a:r>
            <a:endParaRPr sz="2000">
              <a:solidFill>
                <a:schemeClr val="accent1"/>
              </a:solidFill>
            </a:endParaRPr>
          </a:p>
          <a:p>
            <a:pPr indent="0" lvl="0" marL="0" rtl="0" algn="l">
              <a:spcBef>
                <a:spcPts val="0"/>
              </a:spcBef>
              <a:spcAft>
                <a:spcPts val="0"/>
              </a:spcAft>
              <a:buNone/>
            </a:pPr>
            <a:r>
              <a:rPr lang="de-DE" sz="2000">
                <a:solidFill>
                  <a:schemeClr val="accent1"/>
                </a:solidFill>
              </a:rPr>
              <a:t>- Further integration of data (meta-inference)</a:t>
            </a:r>
            <a:endParaRPr sz="2000">
              <a:solidFill>
                <a:schemeClr val="accent1"/>
              </a:solidFill>
            </a:endParaRPr>
          </a:p>
          <a:p>
            <a:pPr indent="0" lvl="0" marL="0" rtl="0" algn="l">
              <a:spcBef>
                <a:spcPts val="0"/>
              </a:spcBef>
              <a:spcAft>
                <a:spcPts val="0"/>
              </a:spcAft>
              <a:buNone/>
            </a:pPr>
            <a:r>
              <a:rPr lang="de-DE" sz="2000">
                <a:solidFill>
                  <a:schemeClr val="accent1"/>
                </a:solidFill>
              </a:rPr>
              <a:t>-</a:t>
            </a:r>
            <a:r>
              <a:rPr lang="de-DE" sz="2000">
                <a:solidFill>
                  <a:schemeClr val="accent1"/>
                </a:solidFill>
              </a:rPr>
              <a:t>Track learning progress through tests and badge system.</a:t>
            </a:r>
            <a:endParaRPr sz="2000">
              <a:solidFill>
                <a:schemeClr val="accent1"/>
              </a:solidFill>
            </a:endParaRPr>
          </a:p>
          <a:p>
            <a:pPr indent="0" lvl="0" marL="0" rtl="0" algn="l">
              <a:spcBef>
                <a:spcPts val="0"/>
              </a:spcBef>
              <a:spcAft>
                <a:spcPts val="0"/>
              </a:spcAft>
              <a:buNone/>
            </a:pPr>
            <a:r>
              <a:rPr lang="de-DE" sz="2000">
                <a:solidFill>
                  <a:schemeClr val="accent1"/>
                </a:solidFill>
              </a:rPr>
              <a:t>- More Kits on action-oriented gameplay set in distinct daily life scenarios.</a:t>
            </a:r>
            <a:endParaRPr sz="2000">
              <a:solidFill>
                <a:schemeClr val="accent1"/>
              </a:solidFill>
            </a:endParaRPr>
          </a:p>
          <a:p>
            <a:pPr indent="0" lvl="0" marL="0" rtl="0" algn="l">
              <a:spcBef>
                <a:spcPts val="0"/>
              </a:spcBef>
              <a:spcAft>
                <a:spcPts val="0"/>
              </a:spcAft>
              <a:buNone/>
            </a:pPr>
            <a:r>
              <a:rPr lang="de-DE" sz="2000">
                <a:solidFill>
                  <a:schemeClr val="accent1"/>
                </a:solidFill>
              </a:rPr>
              <a:t>-More ways to collect data as well as longer experimental times and larger samples.</a:t>
            </a:r>
            <a:endParaRPr sz="2000">
              <a:solidFill>
                <a:schemeClr val="accent1"/>
              </a:solidFill>
            </a:endParaRPr>
          </a:p>
          <a:p>
            <a:pPr indent="0" lvl="0" marL="0" rtl="0" algn="l">
              <a:spcBef>
                <a:spcPts val="0"/>
              </a:spcBef>
              <a:spcAft>
                <a:spcPts val="0"/>
              </a:spcAft>
              <a:buNone/>
            </a:pPr>
            <a:r>
              <a:t/>
            </a:r>
            <a:endParaRPr sz="2000">
              <a:solidFill>
                <a:schemeClr val="accent1"/>
              </a:solidFill>
            </a:endParaRPr>
          </a:p>
        </p:txBody>
      </p:sp>
      <p:sp>
        <p:nvSpPr>
          <p:cNvPr id="227" name="Google Shape;227;p29"/>
          <p:cNvSpPr txBox="1"/>
          <p:nvPr/>
        </p:nvSpPr>
        <p:spPr>
          <a:xfrm>
            <a:off x="1279625" y="1163775"/>
            <a:ext cx="6998100" cy="2339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de-DE" sz="2000">
                <a:solidFill>
                  <a:schemeClr val="accent1"/>
                </a:solidFill>
              </a:rPr>
              <a:t>In conclusion, the study highlights the dynamic interplay between various forms of engagement, cognitive load, and self-efficacy in a game-based learning environment. These findings underscore the importance of designing educational tasks that balance cognitive demands and foster game-based agency to enhance overall engagement and self-efficacy.</a:t>
            </a:r>
            <a:endParaRPr sz="2000">
              <a:solidFill>
                <a:schemeClr val="accent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0"/>
          <p:cNvSpPr txBox="1"/>
          <p:nvPr/>
        </p:nvSpPr>
        <p:spPr>
          <a:xfrm>
            <a:off x="1083525" y="4206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References</a:t>
            </a:r>
            <a:r>
              <a:rPr b="1" lang="de-DE" sz="2800">
                <a:solidFill>
                  <a:schemeClr val="accent1"/>
                </a:solidFill>
              </a:rPr>
              <a:t> </a:t>
            </a:r>
            <a:endParaRPr/>
          </a:p>
        </p:txBody>
      </p:sp>
      <p:sp>
        <p:nvSpPr>
          <p:cNvPr id="233" name="Google Shape;233;p30"/>
          <p:cNvSpPr txBox="1"/>
          <p:nvPr/>
        </p:nvSpPr>
        <p:spPr>
          <a:xfrm>
            <a:off x="1257975" y="1252850"/>
            <a:ext cx="7530600" cy="5710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rgbClr val="4A7EBB"/>
              </a:buClr>
              <a:buSzPts val="1500"/>
              <a:buChar char="●"/>
            </a:pPr>
            <a:r>
              <a:rPr lang="de-DE" sz="1500">
                <a:solidFill>
                  <a:srgbClr val="4A7EBB"/>
                </a:solidFill>
              </a:rPr>
              <a:t>Acquah, E. O., &amp; Katz, H. T. (2020). Digital game-based L2 learning outcomes for primary through high-school students: A systematic literature review. Computers &amp; Education, 143, 103667.</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Al Hosni, S. (2014). Speaking difficulties encountered by young EFL learners. International Journal on Studies in English Language and Literature (IJSELL), 2(6), 22-30.</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Baniabdelrahman, A. A. (2013). Effect of using Internet tools on enhancing EFL students’ speaking skill. Journal of Contemporary Research, 3(6), 79-87.</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Cobb, T., &amp; Horst, M. (2011). Does word coach coach words?. Calico journal, 28(3), 639-661.</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Dailey, A. (2010). Difficulties implementing CLT in South Korea: Mismatch between the language policy and what is taking place in the classroom. University of Birmingham, 23.</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Egenfeldt-Nielsen, S. (2011). Beyond edutainment: Exploring the educational potential of computer games. Lulu. com.</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Ellis, N. C., Simpson‐Vlach, R. I. T. A., &amp; Maynard, C. (2008). Formulaic language in native and second language speakers: Psycholinguistics, corpus linguistics, and TESOL. TESOL quarterly, 42(3), 375-396.</a:t>
            </a:r>
            <a:endParaRPr sz="1500">
              <a:solidFill>
                <a:srgbClr val="4A7EBB"/>
              </a:solidFill>
            </a:endParaRPr>
          </a:p>
          <a:p>
            <a:pPr indent="-323850" lvl="0" marL="457200" rtl="0" algn="l">
              <a:spcBef>
                <a:spcPts val="0"/>
              </a:spcBef>
              <a:spcAft>
                <a:spcPts val="0"/>
              </a:spcAft>
              <a:buClr>
                <a:srgbClr val="4A7EBB"/>
              </a:buClr>
              <a:buSzPts val="1500"/>
              <a:buChar char="●"/>
            </a:pPr>
            <a:r>
              <a:rPr lang="de-DE" sz="1500">
                <a:solidFill>
                  <a:srgbClr val="4A7EBB"/>
                </a:solidFill>
              </a:rPr>
              <a:t>Hung, H. T., Yang, J. C., Hwang, G. J., Chu, H. C., &amp; Wang, C. C. (2018). A scoping review of research on digital game-based language learning. Computers &amp; Education, 126, 89-104.</a:t>
            </a:r>
            <a:endParaRPr sz="1500">
              <a:solidFill>
                <a:srgbClr val="4A7EBB"/>
              </a:solidFill>
            </a:endParaRPr>
          </a:p>
          <a:p>
            <a:pPr indent="0" lvl="0" marL="0" rtl="0" algn="l">
              <a:spcBef>
                <a:spcPts val="0"/>
              </a:spcBef>
              <a:spcAft>
                <a:spcPts val="0"/>
              </a:spcAft>
              <a:buNone/>
            </a:pPr>
            <a:r>
              <a:t/>
            </a:r>
            <a:endParaRPr sz="1500">
              <a:solidFill>
                <a:srgbClr val="4A7EBB"/>
              </a:solidFill>
            </a:endParaRPr>
          </a:p>
          <a:p>
            <a:pPr indent="0" lvl="0" marL="0" rtl="0" algn="l">
              <a:spcBef>
                <a:spcPts val="0"/>
              </a:spcBef>
              <a:spcAft>
                <a:spcPts val="0"/>
              </a:spcAft>
              <a:buNone/>
            </a:pPr>
            <a:r>
              <a:t/>
            </a:r>
            <a:endParaRPr sz="1500">
              <a:solidFill>
                <a:srgbClr val="4A7EBB"/>
              </a:solidFill>
            </a:endParaRPr>
          </a:p>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2e484ef6b55_0_15"/>
          <p:cNvSpPr txBox="1"/>
          <p:nvPr/>
        </p:nvSpPr>
        <p:spPr>
          <a:xfrm>
            <a:off x="1083525" y="4206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References </a:t>
            </a:r>
            <a:endParaRPr/>
          </a:p>
        </p:txBody>
      </p:sp>
      <p:sp>
        <p:nvSpPr>
          <p:cNvPr id="239" name="Google Shape;239;g2e484ef6b55_0_15"/>
          <p:cNvSpPr txBox="1"/>
          <p:nvPr/>
        </p:nvSpPr>
        <p:spPr>
          <a:xfrm>
            <a:off x="1159400" y="1200675"/>
            <a:ext cx="7466700" cy="5033400"/>
          </a:xfrm>
          <a:prstGeom prst="rect">
            <a:avLst/>
          </a:prstGeom>
          <a:noFill/>
          <a:ln>
            <a:noFill/>
          </a:ln>
        </p:spPr>
        <p:txBody>
          <a:bodyPr anchorCtr="0" anchor="t" bIns="91425" lIns="91425" spcFirstLastPara="1" rIns="91425" wrap="square" tIns="91425">
            <a:spAutoFit/>
          </a:bodyPr>
          <a:lstStyle/>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Kasuya, M. (2008). Classroom interaction affected by power distance. Language Teaching Methodology and Classroom Research and Research Methods, 1-12.</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Ko, S., &amp; Eslami, Z. R. (2021). Developing Pragmatic Competence in Digital Game Worlds: A Systematic Review. TESL-EJ, 25(1), n1.</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Lim, T. M., &amp; Yunus, M. M. (2021). Teachers’ perception towards the use of Quizizz in the teaching and learning of English: A systematic review. Sustainability, 13(11), 6436.</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Lantolf, J. P. (2000). Introducing sociocultural theory. Sociocultural theory and second language learning, 1, 1-26.</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Page, M. J., McKenzie, J. E., Bossuyt, P. M., Boutron, I., Hoffmann, T. C., Mulrow, C. D., ... &amp; Moher, D. (2021). The PRISMA 2020 statement: an updated guideline for reporting systematic reviews. Systematic reviews, 10(1), 1-11.</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Plass, J., &amp; Pawar, S. (2020). 10 adaptivity and personalization in game-based learning. Handbook of game-based learning, 263.</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Prensky, M. (2007). How to teach with technology: Keeping both teachers and students comfortable in an era of exponential change. Emerging technologies for learning, 2(4), 40-6.</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Poole, F. J., &amp; Clarke-Midura, J. (2020). A systematic review of digital games in second language learning studies. International Journal of Game-Based Learning (IJGBL), 10(3), 1-15.</a:t>
            </a:r>
            <a:endParaRPr sz="1500">
              <a:solidFill>
                <a:srgbClr val="4A7EBB"/>
              </a:solidFill>
            </a:endParaRPr>
          </a:p>
          <a:p>
            <a:pPr indent="0" lvl="0" marL="0" marR="0" rtl="0" algn="l">
              <a:lnSpc>
                <a:spcPct val="100000"/>
              </a:lnSpc>
              <a:spcBef>
                <a:spcPts val="0"/>
              </a:spcBef>
              <a:spcAft>
                <a:spcPts val="0"/>
              </a:spcAft>
              <a:buNone/>
            </a:pPr>
            <a:r>
              <a:t/>
            </a:r>
            <a:endParaRPr sz="1500">
              <a:solidFill>
                <a:srgbClr val="4A7EBB"/>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2e484ef6b55_0_19"/>
          <p:cNvSpPr txBox="1"/>
          <p:nvPr/>
        </p:nvSpPr>
        <p:spPr>
          <a:xfrm>
            <a:off x="1083525" y="420675"/>
            <a:ext cx="7783800" cy="415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de-DE" sz="1500">
                <a:solidFill>
                  <a:srgbClr val="4A7EBB"/>
                </a:solidFill>
              </a:rPr>
              <a:t>References </a:t>
            </a:r>
            <a:endParaRPr sz="1500">
              <a:solidFill>
                <a:srgbClr val="4A7EBB"/>
              </a:solidFill>
            </a:endParaRPr>
          </a:p>
        </p:txBody>
      </p:sp>
      <p:sp>
        <p:nvSpPr>
          <p:cNvPr id="245" name="Google Shape;245;g2e484ef6b55_0_19"/>
          <p:cNvSpPr txBox="1"/>
          <p:nvPr/>
        </p:nvSpPr>
        <p:spPr>
          <a:xfrm>
            <a:off x="1083525" y="1089850"/>
            <a:ext cx="7357200" cy="5495100"/>
          </a:xfrm>
          <a:prstGeom prst="rect">
            <a:avLst/>
          </a:prstGeom>
          <a:noFill/>
          <a:ln>
            <a:noFill/>
          </a:ln>
        </p:spPr>
        <p:txBody>
          <a:bodyPr anchorCtr="0" anchor="t" bIns="91425" lIns="91425" spcFirstLastPara="1" rIns="91425" wrap="square" tIns="91425">
            <a:spAutoFit/>
          </a:bodyPr>
          <a:lstStyle/>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Reinhardt, J., &amp; Thorne, S. L. (2020). 17 Digital Games as Language-Learning Environments. Handbook of game-based learning, 409.</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Robinson, P., &amp; Gilabert, R. (2007). Task complexity, the Cognition Hypothesis and second language learning and performance.</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Sun, Y. C., &amp; Yang, F. Y. (2015). I help, therefore, I learn: service learning on Web 2.0 in an EFL speaking class. Computer Assisted Language Learning, 28(3), 202-219.</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Thompson, C. G., &amp; von Gillern, S. (2020). Video-game based instruction for vocabulary acquisition with English language learners: A Bayesian meta-analysis. Educational Research Review, 30, 100332.</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Ur, P. (1996). A course in Language teaching: Practice and theory. UK: Cambridge University Press.</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Vasylets, O., Gilabert, R., &amp; Manchón, R. M. (2017). The effects of mode and task complexity on second language production. Language Learning, 67(2), 394-430.</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Wei, J. (2014). A study via interviews of the Chinese Bouyei college learners’ EFL classroom anxiety arousals. Journal of Language Teaching and Research, 5(2), 419-428.</a:t>
            </a:r>
            <a:endParaRPr sz="1500">
              <a:solidFill>
                <a:srgbClr val="4A7EBB"/>
              </a:solidFill>
            </a:endParaRPr>
          </a:p>
          <a:p>
            <a:pPr indent="-323850" lvl="0" marL="457200" marR="0" rtl="0" algn="l">
              <a:lnSpc>
                <a:spcPct val="100000"/>
              </a:lnSpc>
              <a:spcBef>
                <a:spcPts val="0"/>
              </a:spcBef>
              <a:spcAft>
                <a:spcPts val="0"/>
              </a:spcAft>
              <a:buClr>
                <a:srgbClr val="4A7EBB"/>
              </a:buClr>
              <a:buSzPts val="1500"/>
              <a:buChar char="●"/>
            </a:pPr>
            <a:r>
              <a:rPr lang="de-DE" sz="1500">
                <a:solidFill>
                  <a:srgbClr val="4A7EBB"/>
                </a:solidFill>
              </a:rPr>
              <a:t>Zhang, Y. (2009). Reading to Speak: Integrating Oral Communication Skills. In English teaching forum (Vol. 47, No. 1, pp. 32-34). US Department of State. Bureau of Educational and Cultural Affairs, Office of English Language Programs, SA-5, 2200 C Street NW 4th Floor, Washington, DC 20037.</a:t>
            </a:r>
            <a:endParaRPr sz="1500">
              <a:solidFill>
                <a:srgbClr val="4A7EBB"/>
              </a:solidFill>
            </a:endParaRPr>
          </a:p>
          <a:p>
            <a:pPr indent="0" lvl="0" marL="0" marR="0" rtl="0" algn="l">
              <a:lnSpc>
                <a:spcPct val="100000"/>
              </a:lnSpc>
              <a:spcBef>
                <a:spcPts val="0"/>
              </a:spcBef>
              <a:spcAft>
                <a:spcPts val="0"/>
              </a:spcAft>
              <a:buNone/>
            </a:pPr>
            <a:r>
              <a:t/>
            </a:r>
            <a:endParaRPr sz="1500">
              <a:solidFill>
                <a:srgbClr val="4A7EBB"/>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1"/>
          <p:cNvPicPr preferRelativeResize="0"/>
          <p:nvPr/>
        </p:nvPicPr>
        <p:blipFill>
          <a:blip r:embed="rId3">
            <a:alphaModFix/>
          </a:blip>
          <a:stretch>
            <a:fillRect/>
          </a:stretch>
        </p:blipFill>
        <p:spPr>
          <a:xfrm>
            <a:off x="1619075" y="1114725"/>
            <a:ext cx="5829300" cy="3867150"/>
          </a:xfrm>
          <a:prstGeom prst="rect">
            <a:avLst/>
          </a:prstGeom>
          <a:noFill/>
          <a:ln>
            <a:noFill/>
          </a:ln>
        </p:spPr>
      </p:pic>
      <p:sp>
        <p:nvSpPr>
          <p:cNvPr id="251" name="Google Shape;251;p31"/>
          <p:cNvSpPr txBox="1"/>
          <p:nvPr/>
        </p:nvSpPr>
        <p:spPr>
          <a:xfrm>
            <a:off x="139950" y="5198500"/>
            <a:ext cx="70179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DE" sz="2000">
                <a:solidFill>
                  <a:srgbClr val="4A7EBB"/>
                </a:solidFill>
              </a:rPr>
              <a:t>Contact：</a:t>
            </a:r>
            <a:endParaRPr sz="2000">
              <a:solidFill>
                <a:srgbClr val="4A7EBB"/>
              </a:solidFill>
            </a:endParaRPr>
          </a:p>
          <a:p>
            <a:pPr indent="0" lvl="0" marL="0" rtl="0" algn="l">
              <a:spcBef>
                <a:spcPts val="0"/>
              </a:spcBef>
              <a:spcAft>
                <a:spcPts val="0"/>
              </a:spcAft>
              <a:buNone/>
            </a:pPr>
            <a:r>
              <a:rPr lang="de-DE" sz="2000">
                <a:solidFill>
                  <a:srgbClr val="4A7EBB"/>
                </a:solidFill>
                <a:uFill>
                  <a:noFill/>
                </a:uFill>
                <a:hlinkClick r:id="rId4">
                  <a:extLst>
                    <a:ext uri="{A12FA001-AC4F-418D-AE19-62706E023703}">
                      <ahyp:hlinkClr val="tx"/>
                    </a:ext>
                  </a:extLst>
                </a:hlinkClick>
              </a:rPr>
              <a:t>bailing.he@uclouvain.be</a:t>
            </a:r>
            <a:endParaRPr sz="2000">
              <a:solidFill>
                <a:srgbClr val="4A7EBB"/>
              </a:solidFill>
            </a:endParaRPr>
          </a:p>
          <a:p>
            <a:pPr indent="0" lvl="0" marL="0" rtl="0" algn="l">
              <a:spcBef>
                <a:spcPts val="0"/>
              </a:spcBef>
              <a:spcAft>
                <a:spcPts val="0"/>
              </a:spcAft>
              <a:buNone/>
            </a:pPr>
            <a:r>
              <a:rPr lang="de-DE" sz="2000">
                <a:solidFill>
                  <a:srgbClr val="4A7EBB"/>
                </a:solidFill>
                <a:uFill>
                  <a:noFill/>
                </a:uFill>
                <a:hlinkClick r:id="rId5">
                  <a:extLst>
                    <a:ext uri="{A12FA001-AC4F-418D-AE19-62706E023703}">
                      <ahyp:hlinkClr val="tx"/>
                    </a:ext>
                  </a:extLst>
                </a:hlinkClick>
              </a:rPr>
              <a:t>clara.dauby@student.uclouvain.be</a:t>
            </a:r>
            <a:endParaRPr sz="2000">
              <a:solidFill>
                <a:srgbClr val="4A7EBB"/>
              </a:solidFill>
            </a:endParaRPr>
          </a:p>
          <a:p>
            <a:pPr indent="0" lvl="0" marL="0" rtl="0" algn="l">
              <a:spcBef>
                <a:spcPts val="0"/>
              </a:spcBef>
              <a:spcAft>
                <a:spcPts val="0"/>
              </a:spcAft>
              <a:buNone/>
            </a:pPr>
            <a:r>
              <a:t/>
            </a:r>
            <a:endParaRPr sz="2000">
              <a:solidFill>
                <a:srgbClr val="4A7EBB"/>
              </a:solidFill>
            </a:endParaRPr>
          </a:p>
          <a:p>
            <a:pPr indent="0" lvl="0" marL="0" rtl="0" algn="l">
              <a:spcBef>
                <a:spcPts val="0"/>
              </a:spcBef>
              <a:spcAft>
                <a:spcPts val="0"/>
              </a:spcAft>
              <a:buNone/>
            </a:pPr>
            <a:r>
              <a:t/>
            </a:r>
            <a:endParaRPr sz="2000">
              <a:solidFill>
                <a:srgbClr val="4A7EBB"/>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g2e48b1fee30_3_5"/>
          <p:cNvSpPr txBox="1"/>
          <p:nvPr/>
        </p:nvSpPr>
        <p:spPr>
          <a:xfrm>
            <a:off x="1071925" y="170575"/>
            <a:ext cx="7783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2. Constructs and data collection instruments </a:t>
            </a:r>
            <a:endParaRPr/>
          </a:p>
        </p:txBody>
      </p:sp>
      <p:sp>
        <p:nvSpPr>
          <p:cNvPr id="263" name="Google Shape;263;g2e48b1fee30_3_5"/>
          <p:cNvSpPr txBox="1"/>
          <p:nvPr/>
        </p:nvSpPr>
        <p:spPr>
          <a:xfrm>
            <a:off x="572525" y="1413025"/>
            <a:ext cx="7929900" cy="494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DE" sz="2000">
                <a:solidFill>
                  <a:srgbClr val="4A7EBB"/>
                </a:solidFill>
              </a:rPr>
              <a:t>Petersen et al. (2021) determine 6 variables that are influenced by agency:</a:t>
            </a:r>
            <a:endParaRPr sz="2000">
              <a:solidFill>
                <a:srgbClr val="4A7EBB"/>
              </a:solidFill>
            </a:endParaRPr>
          </a:p>
          <a:p>
            <a:pPr indent="-355600" lvl="0" marL="457200" rtl="0" algn="l">
              <a:spcBef>
                <a:spcPts val="0"/>
              </a:spcBef>
              <a:spcAft>
                <a:spcPts val="0"/>
              </a:spcAft>
              <a:buClr>
                <a:srgbClr val="4A7EBB"/>
              </a:buClr>
              <a:buSzPts val="2000"/>
              <a:buChar char="●"/>
            </a:pPr>
            <a:r>
              <a:rPr lang="de-DE" sz="2000" u="sng">
                <a:solidFill>
                  <a:srgbClr val="4A7EBB"/>
                </a:solidFill>
              </a:rPr>
              <a:t>interest (situational and individual)</a:t>
            </a:r>
            <a:r>
              <a:rPr lang="de-DE" sz="2000">
                <a:solidFill>
                  <a:srgbClr val="4A7EBB"/>
                </a:solidFill>
              </a:rPr>
              <a:t>: </a:t>
            </a:r>
            <a:r>
              <a:rPr lang="de-DE" sz="1500">
                <a:solidFill>
                  <a:srgbClr val="4A7EBB"/>
                </a:solidFill>
              </a:rPr>
              <a:t>psychological construct that represents a relationship between an individual and a specific topic or content area, and is characterized by both affective and cognitive factors. Interest can be divided into situational or individual interest. </a:t>
            </a:r>
            <a:r>
              <a:rPr lang="de-DE" sz="1500">
                <a:solidFill>
                  <a:srgbClr val="4A7EBB"/>
                </a:solidFill>
              </a:rPr>
              <a:t>(p.944)</a:t>
            </a:r>
            <a:endParaRPr sz="1500">
              <a:solidFill>
                <a:srgbClr val="4A7EBB"/>
              </a:solidFill>
            </a:endParaRPr>
          </a:p>
          <a:p>
            <a:pPr indent="-355600" lvl="0" marL="457200" rtl="0" algn="l">
              <a:spcBef>
                <a:spcPts val="0"/>
              </a:spcBef>
              <a:spcAft>
                <a:spcPts val="0"/>
              </a:spcAft>
              <a:buClr>
                <a:srgbClr val="4A7EBB"/>
              </a:buClr>
              <a:buSzPts val="2000"/>
              <a:buChar char="●"/>
            </a:pPr>
            <a:r>
              <a:rPr lang="de-DE" sz="2000">
                <a:solidFill>
                  <a:srgbClr val="4A7EBB"/>
                </a:solidFill>
              </a:rPr>
              <a:t>intrinsic motivation</a:t>
            </a:r>
            <a:endParaRPr sz="2000">
              <a:solidFill>
                <a:srgbClr val="4A7EBB"/>
              </a:solidFill>
            </a:endParaRPr>
          </a:p>
          <a:p>
            <a:pPr indent="-355600" lvl="0" marL="457200" rtl="0" algn="l">
              <a:spcBef>
                <a:spcPts val="0"/>
              </a:spcBef>
              <a:spcAft>
                <a:spcPts val="0"/>
              </a:spcAft>
              <a:buClr>
                <a:srgbClr val="4A7EBB"/>
              </a:buClr>
              <a:buSzPts val="2000"/>
              <a:buChar char="●"/>
            </a:pPr>
            <a:r>
              <a:rPr lang="de-DE" sz="2000">
                <a:solidFill>
                  <a:srgbClr val="4A7EBB"/>
                </a:solidFill>
              </a:rPr>
              <a:t>self-efficacy</a:t>
            </a:r>
            <a:endParaRPr sz="2000">
              <a:solidFill>
                <a:srgbClr val="4A7EBB"/>
              </a:solidFill>
            </a:endParaRPr>
          </a:p>
          <a:p>
            <a:pPr indent="-355600" lvl="0" marL="457200" rtl="0" algn="l">
              <a:spcBef>
                <a:spcPts val="0"/>
              </a:spcBef>
              <a:spcAft>
                <a:spcPts val="0"/>
              </a:spcAft>
              <a:buClr>
                <a:srgbClr val="4A7EBB"/>
              </a:buClr>
              <a:buSzPts val="2000"/>
              <a:buChar char="●"/>
            </a:pPr>
            <a:r>
              <a:rPr lang="de-DE" sz="2000" u="sng">
                <a:solidFill>
                  <a:srgbClr val="4A7EBB"/>
                </a:solidFill>
              </a:rPr>
              <a:t>embodiment:</a:t>
            </a:r>
            <a:r>
              <a:rPr b="1" lang="de-DE" sz="2000">
                <a:solidFill>
                  <a:srgbClr val="4A7EBB"/>
                </a:solidFill>
              </a:rPr>
              <a:t> </a:t>
            </a:r>
            <a:r>
              <a:rPr lang="de-DE" sz="1500">
                <a:solidFill>
                  <a:srgbClr val="4A7EBB"/>
                </a:solidFill>
              </a:rPr>
              <a:t>In IVR, embodiment refers to the experience of owning a virtual body (body ownership), which can be influenced by the external appearance of the body and the ability to control the actions of the body (agency). (p.946)</a:t>
            </a:r>
            <a:endParaRPr sz="2400">
              <a:solidFill>
                <a:srgbClr val="4A7EBB"/>
              </a:solidFill>
            </a:endParaRPr>
          </a:p>
          <a:p>
            <a:pPr indent="-355600" lvl="0" marL="457200" rtl="0" algn="l">
              <a:spcBef>
                <a:spcPts val="0"/>
              </a:spcBef>
              <a:spcAft>
                <a:spcPts val="0"/>
              </a:spcAft>
              <a:buClr>
                <a:srgbClr val="4A7EBB"/>
              </a:buClr>
              <a:buSzPts val="2000"/>
              <a:buChar char="●"/>
            </a:pPr>
            <a:r>
              <a:rPr lang="de-DE" sz="2000" u="sng">
                <a:solidFill>
                  <a:srgbClr val="4A7EBB"/>
                </a:solidFill>
              </a:rPr>
              <a:t>cognitive load:</a:t>
            </a:r>
            <a:r>
              <a:rPr b="1" lang="de-DE" sz="2000">
                <a:solidFill>
                  <a:srgbClr val="4A7EBB"/>
                </a:solidFill>
              </a:rPr>
              <a:t> </a:t>
            </a:r>
            <a:r>
              <a:rPr lang="de-DE" sz="700">
                <a:solidFill>
                  <a:schemeClr val="dk1"/>
                </a:solidFill>
                <a:latin typeface="Times New Roman"/>
                <a:ea typeface="Times New Roman"/>
                <a:cs typeface="Times New Roman"/>
                <a:sym typeface="Times New Roman"/>
              </a:rPr>
              <a:t> </a:t>
            </a:r>
            <a:r>
              <a:rPr lang="de-DE" sz="1500">
                <a:solidFill>
                  <a:srgbClr val="4A7EBB"/>
                </a:solidFill>
              </a:rPr>
              <a:t>Cognitive load (CL) is posited to be caused by the cognitive demands involved in the learning task, and it is a multifaceted construct consisting of intrinsic and extraneous load. Extraneous CL is dependent on the design of the learning task based on how information is presented to the learner. A number of studies have identified CL as a specifically important component of understanding the learning process when learning in IVR.</a:t>
            </a:r>
            <a:r>
              <a:rPr lang="de-DE" sz="1500">
                <a:solidFill>
                  <a:srgbClr val="4A7EBB"/>
                </a:solidFill>
              </a:rPr>
              <a:t>(p.946)</a:t>
            </a:r>
            <a:endParaRPr b="1" sz="2400">
              <a:solidFill>
                <a:srgbClr val="4A7EBB"/>
              </a:solidFill>
            </a:endParaRPr>
          </a:p>
          <a:p>
            <a:pPr indent="-355600" lvl="0" marL="457200" rtl="0" algn="l">
              <a:spcBef>
                <a:spcPts val="0"/>
              </a:spcBef>
              <a:spcAft>
                <a:spcPts val="0"/>
              </a:spcAft>
              <a:buClr>
                <a:srgbClr val="4A7EBB"/>
              </a:buClr>
              <a:buSzPts val="2000"/>
              <a:buChar char="●"/>
            </a:pPr>
            <a:r>
              <a:rPr lang="de-DE" sz="2000">
                <a:solidFill>
                  <a:srgbClr val="4A7EBB"/>
                </a:solidFill>
              </a:rPr>
              <a:t>self-regulation</a:t>
            </a:r>
            <a:endParaRPr sz="2000">
              <a:solidFill>
                <a:srgbClr val="4A7EBB"/>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2e382b2cf98_0_9"/>
          <p:cNvSpPr txBox="1"/>
          <p:nvPr/>
        </p:nvSpPr>
        <p:spPr>
          <a:xfrm>
            <a:off x="1043608" y="368660"/>
            <a:ext cx="4176600" cy="432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4E9C"/>
              </a:buClr>
              <a:buSzPts val="1100"/>
              <a:buFont typeface="Arimo"/>
              <a:buNone/>
            </a:pPr>
            <a:r>
              <a:t/>
            </a:r>
            <a:endParaRPr b="1" sz="1100">
              <a:solidFill>
                <a:srgbClr val="004E9C"/>
              </a:solidFill>
              <a:latin typeface="Arimo"/>
              <a:ea typeface="Arimo"/>
              <a:cs typeface="Arimo"/>
              <a:sym typeface="Arimo"/>
            </a:endParaRPr>
          </a:p>
        </p:txBody>
      </p:sp>
      <p:sp>
        <p:nvSpPr>
          <p:cNvPr id="269" name="Google Shape;269;g2e382b2cf98_0_9"/>
          <p:cNvSpPr txBox="1"/>
          <p:nvPr/>
        </p:nvSpPr>
        <p:spPr>
          <a:xfrm>
            <a:off x="1223943" y="260771"/>
            <a:ext cx="7030800" cy="584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rPr b="1" lang="de-DE" sz="2800">
                <a:solidFill>
                  <a:schemeClr val="accent1"/>
                </a:solidFill>
                <a:latin typeface="Arial"/>
                <a:ea typeface="Arial"/>
                <a:cs typeface="Arial"/>
                <a:sym typeface="Arial"/>
              </a:rPr>
              <a:t>5. Methods</a:t>
            </a:r>
            <a:endParaRPr b="1" sz="2800">
              <a:solidFill>
                <a:schemeClr val="accent1"/>
              </a:solidFill>
              <a:latin typeface="Arial"/>
              <a:ea typeface="Arial"/>
              <a:cs typeface="Arial"/>
              <a:sym typeface="Arial"/>
            </a:endParaRPr>
          </a:p>
        </p:txBody>
      </p:sp>
      <p:sp>
        <p:nvSpPr>
          <p:cNvPr id="270" name="Google Shape;270;g2e382b2cf98_0_9"/>
          <p:cNvSpPr txBox="1"/>
          <p:nvPr/>
        </p:nvSpPr>
        <p:spPr>
          <a:xfrm>
            <a:off x="642172" y="2092122"/>
            <a:ext cx="8200500" cy="9963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accent1"/>
              </a:buClr>
              <a:buSzPts val="1600"/>
              <a:buFont typeface="Calibri"/>
              <a:buAutoNum type="arabicPeriod"/>
            </a:pPr>
            <a:r>
              <a:rPr b="0" lang="de-DE" sz="1600">
                <a:solidFill>
                  <a:schemeClr val="accent1"/>
                </a:solidFill>
                <a:latin typeface="Arial"/>
                <a:ea typeface="Arial"/>
                <a:cs typeface="Arial"/>
                <a:sym typeface="Arial"/>
              </a:rPr>
              <a:t>Using standardized speaking tasks and a PRAAT script (Boersma &amp; Weenink, 2007) for fluency measurement</a:t>
            </a:r>
            <a:endParaRPr b="0" sz="1600">
              <a:solidFill>
                <a:schemeClr val="accent1"/>
              </a:solidFill>
              <a:latin typeface="Arial"/>
              <a:ea typeface="Arial"/>
              <a:cs typeface="Arial"/>
              <a:sym typeface="Arial"/>
            </a:endParaRPr>
          </a:p>
          <a:p>
            <a:pPr indent="-342900" lvl="0" marL="342900" marR="0" rtl="0" algn="l">
              <a:spcBef>
                <a:spcPts val="0"/>
              </a:spcBef>
              <a:spcAft>
                <a:spcPts val="0"/>
              </a:spcAft>
              <a:buClr>
                <a:schemeClr val="accent1"/>
              </a:buClr>
              <a:buSzPts val="1600"/>
              <a:buFont typeface="Calibri"/>
              <a:buAutoNum type="arabicPeriod"/>
            </a:pPr>
            <a:r>
              <a:rPr b="0" lang="de-DE" sz="1600">
                <a:solidFill>
                  <a:schemeClr val="accent1"/>
                </a:solidFill>
                <a:latin typeface="Arial"/>
                <a:ea typeface="Arial"/>
                <a:cs typeface="Arial"/>
                <a:sym typeface="Arial"/>
              </a:rPr>
              <a:t>This script allows a direct extraction of aspects such as speed, length of run, number of silent pauses, and frequency from the video-recorded speech performance of the participants (see also de Jong et al., 2012 and Kahng, 2014). </a:t>
            </a:r>
            <a:endParaRPr b="0" sz="1600">
              <a:solidFill>
                <a:schemeClr val="accent1"/>
              </a:solidFill>
              <a:latin typeface="Arial"/>
              <a:ea typeface="Arial"/>
              <a:cs typeface="Arial"/>
              <a:sym typeface="Arial"/>
            </a:endParaRPr>
          </a:p>
          <a:p>
            <a:pPr indent="-342900" lvl="0" marL="342900" marR="0" rtl="0" algn="l">
              <a:spcBef>
                <a:spcPts val="0"/>
              </a:spcBef>
              <a:spcAft>
                <a:spcPts val="0"/>
              </a:spcAft>
              <a:buClr>
                <a:schemeClr val="accent1"/>
              </a:buClr>
              <a:buSzPts val="1600"/>
              <a:buFont typeface="Calibri"/>
              <a:buAutoNum type="arabicPeriod"/>
            </a:pPr>
            <a:r>
              <a:rPr b="0" lang="de-DE" sz="1600">
                <a:solidFill>
                  <a:schemeClr val="accent1"/>
                </a:solidFill>
                <a:latin typeface="Arial"/>
                <a:ea typeface="Arial"/>
                <a:cs typeface="Arial"/>
                <a:sym typeface="Arial"/>
              </a:rPr>
              <a:t>Quantitative data analysis will involve a two-way ANCOVA.</a:t>
            </a:r>
            <a:endParaRPr b="0" sz="1600">
              <a:solidFill>
                <a:schemeClr val="accent1"/>
              </a:solidFill>
              <a:latin typeface="Arial"/>
              <a:ea typeface="Arial"/>
              <a:cs typeface="Arial"/>
              <a:sym typeface="Arial"/>
            </a:endParaRPr>
          </a:p>
        </p:txBody>
      </p:sp>
      <p:sp>
        <p:nvSpPr>
          <p:cNvPr id="271" name="Google Shape;271;g2e382b2cf98_0_9"/>
          <p:cNvSpPr txBox="1"/>
          <p:nvPr/>
        </p:nvSpPr>
        <p:spPr>
          <a:xfrm>
            <a:off x="611796" y="1628991"/>
            <a:ext cx="7859400" cy="43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000"/>
              <a:buFont typeface="Arial"/>
              <a:buNone/>
            </a:pPr>
            <a:r>
              <a:rPr b="0" lang="de-DE" sz="2000">
                <a:solidFill>
                  <a:schemeClr val="accent1"/>
                </a:solidFill>
                <a:latin typeface="Arial"/>
                <a:ea typeface="Arial"/>
                <a:cs typeface="Arial"/>
                <a:sym typeface="Arial"/>
              </a:rPr>
              <a:t>L2 Speaking fluency</a:t>
            </a:r>
            <a:endParaRPr b="0" sz="2000">
              <a:solidFill>
                <a:schemeClr val="accent1"/>
              </a:solidFill>
              <a:latin typeface="Arial"/>
              <a:ea typeface="Arial"/>
              <a:cs typeface="Arial"/>
              <a:sym typeface="Arial"/>
            </a:endParaRPr>
          </a:p>
          <a:p>
            <a:pPr indent="0" lvl="0" marL="0" marR="0" rtl="0" algn="l">
              <a:spcBef>
                <a:spcPts val="0"/>
              </a:spcBef>
              <a:spcAft>
                <a:spcPts val="0"/>
              </a:spcAft>
              <a:buClr>
                <a:srgbClr val="004E9C"/>
              </a:buClr>
              <a:buSzPts val="2000"/>
              <a:buFont typeface="Arial"/>
              <a:buNone/>
            </a:pPr>
            <a:r>
              <a:t/>
            </a:r>
            <a:endParaRPr b="0" sz="2000">
              <a:solidFill>
                <a:schemeClr val="accent1"/>
              </a:solidFill>
              <a:latin typeface="Arial"/>
              <a:ea typeface="Arial"/>
              <a:cs typeface="Arial"/>
              <a:sym typeface="Arial"/>
            </a:endParaRPr>
          </a:p>
        </p:txBody>
      </p:sp>
      <p:sp>
        <p:nvSpPr>
          <p:cNvPr id="272" name="Google Shape;272;g2e382b2cf98_0_9"/>
          <p:cNvSpPr txBox="1"/>
          <p:nvPr/>
        </p:nvSpPr>
        <p:spPr>
          <a:xfrm>
            <a:off x="631320" y="4530440"/>
            <a:ext cx="8200500" cy="1938900"/>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chemeClr val="accent1"/>
              </a:buClr>
              <a:buSzPts val="1600"/>
              <a:buFont typeface="Arial"/>
              <a:buChar char="•"/>
            </a:pPr>
            <a:r>
              <a:rPr b="0" lang="de-DE" sz="1600">
                <a:solidFill>
                  <a:schemeClr val="accent1"/>
                </a:solidFill>
                <a:latin typeface="Arial"/>
                <a:ea typeface="Arial"/>
                <a:cs typeface="Arial"/>
                <a:sym typeface="Arial"/>
              </a:rPr>
              <a:t>13 items adapted from the Classroom Engagement Inventory (Wang et. al, 2014) regarding Cognitive Engagement (CE), and Affective Engagement (AE);</a:t>
            </a:r>
            <a:endParaRPr b="0" sz="1600">
              <a:solidFill>
                <a:schemeClr val="accent1"/>
              </a:solidFill>
              <a:latin typeface="Arial"/>
              <a:ea typeface="Arial"/>
              <a:cs typeface="Arial"/>
              <a:sym typeface="Arial"/>
            </a:endParaRPr>
          </a:p>
          <a:p>
            <a:pPr indent="-285750" lvl="0" marL="285750" marR="0" rtl="0" algn="l">
              <a:spcBef>
                <a:spcPts val="0"/>
              </a:spcBef>
              <a:spcAft>
                <a:spcPts val="0"/>
              </a:spcAft>
              <a:buClr>
                <a:schemeClr val="accent1"/>
              </a:buClr>
              <a:buSzPts val="1600"/>
              <a:buFont typeface="Arial"/>
              <a:buChar char="•"/>
            </a:pPr>
            <a:r>
              <a:rPr b="0" lang="de-DE" sz="1600">
                <a:solidFill>
                  <a:schemeClr val="accent1"/>
                </a:solidFill>
                <a:latin typeface="Arial"/>
                <a:ea typeface="Arial"/>
                <a:cs typeface="Arial"/>
                <a:sym typeface="Arial"/>
              </a:rPr>
              <a:t>3 items on agency (i.e feeling of control of one's own actions) based on Polito et al (2013), </a:t>
            </a:r>
            <a:endParaRPr b="0" sz="1600">
              <a:solidFill>
                <a:schemeClr val="accent1"/>
              </a:solidFill>
              <a:latin typeface="Arial"/>
              <a:ea typeface="Arial"/>
              <a:cs typeface="Arial"/>
              <a:sym typeface="Arial"/>
            </a:endParaRPr>
          </a:p>
          <a:p>
            <a:pPr indent="-285750" lvl="0" marL="285750" marR="0" rtl="0" algn="l">
              <a:spcBef>
                <a:spcPts val="0"/>
              </a:spcBef>
              <a:spcAft>
                <a:spcPts val="0"/>
              </a:spcAft>
              <a:buClr>
                <a:schemeClr val="accent1"/>
              </a:buClr>
              <a:buSzPts val="1600"/>
              <a:buFont typeface="Arial"/>
              <a:buChar char="•"/>
            </a:pPr>
            <a:r>
              <a:rPr b="0" lang="de-DE" sz="1600">
                <a:solidFill>
                  <a:schemeClr val="accent1"/>
                </a:solidFill>
                <a:latin typeface="Arial"/>
                <a:ea typeface="Arial"/>
                <a:cs typeface="Arial"/>
                <a:sym typeface="Arial"/>
              </a:rPr>
              <a:t>3 items measuring extraneous, intrinsic and germane cognitive load as proposed by Cierniak et. al (2009).</a:t>
            </a:r>
            <a:endParaRPr b="0" sz="1600">
              <a:solidFill>
                <a:schemeClr val="accent1"/>
              </a:solidFill>
              <a:latin typeface="Arial"/>
              <a:ea typeface="Arial"/>
              <a:cs typeface="Arial"/>
              <a:sym typeface="Arial"/>
            </a:endParaRPr>
          </a:p>
        </p:txBody>
      </p:sp>
      <p:sp>
        <p:nvSpPr>
          <p:cNvPr id="273" name="Google Shape;273;g2e382b2cf98_0_9"/>
          <p:cNvSpPr txBox="1"/>
          <p:nvPr/>
        </p:nvSpPr>
        <p:spPr>
          <a:xfrm>
            <a:off x="575544" y="4005079"/>
            <a:ext cx="7859400" cy="43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000"/>
              <a:buFont typeface="Arial"/>
              <a:buNone/>
            </a:pPr>
            <a:r>
              <a:rPr b="0" lang="de-DE" sz="2000">
                <a:solidFill>
                  <a:schemeClr val="accent1"/>
                </a:solidFill>
                <a:latin typeface="Arial"/>
                <a:ea typeface="Arial"/>
                <a:cs typeface="Arial"/>
                <a:sym typeface="Arial"/>
              </a:rPr>
              <a:t>Affective factors and learners’ attitudes</a:t>
            </a:r>
            <a:endParaRPr b="0" sz="2000">
              <a:solidFill>
                <a:schemeClr val="accent1"/>
              </a:solidFill>
              <a:latin typeface="Arial"/>
              <a:ea typeface="Arial"/>
              <a:cs typeface="Arial"/>
              <a:sym typeface="Arial"/>
            </a:endParaRPr>
          </a:p>
          <a:p>
            <a:pPr indent="0" lvl="0" marL="0" marR="0" rtl="0" algn="l">
              <a:spcBef>
                <a:spcPts val="0"/>
              </a:spcBef>
              <a:spcAft>
                <a:spcPts val="0"/>
              </a:spcAft>
              <a:buClr>
                <a:srgbClr val="004E9C"/>
              </a:buClr>
              <a:buSzPts val="2000"/>
              <a:buFont typeface="Arial"/>
              <a:buNone/>
            </a:pPr>
            <a:r>
              <a:t/>
            </a:r>
            <a:endParaRPr b="0" sz="2000">
              <a:solidFill>
                <a:schemeClr val="accent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PDF] Enjoyment and anxiety in second language communication: An idiodynamic  approach | Semantic Scholar" id="278" name="Google Shape;278;g2e382b2cf98_0_18"/>
          <p:cNvPicPr preferRelativeResize="0"/>
          <p:nvPr/>
        </p:nvPicPr>
        <p:blipFill rotWithShape="1">
          <a:blip r:embed="rId3">
            <a:alphaModFix/>
          </a:blip>
          <a:srcRect b="0" l="0" r="0" t="0"/>
          <a:stretch/>
        </p:blipFill>
        <p:spPr>
          <a:xfrm>
            <a:off x="653628" y="4589607"/>
            <a:ext cx="7836742" cy="2012806"/>
          </a:xfrm>
          <a:prstGeom prst="rect">
            <a:avLst/>
          </a:prstGeom>
          <a:noFill/>
          <a:ln>
            <a:noFill/>
          </a:ln>
        </p:spPr>
      </p:pic>
      <p:pic>
        <p:nvPicPr>
          <p:cNvPr descr="An Empirical Study on Chinese University Students' English Language  Classroom Anxiety With the Idiodynamic Approach - Xiang He, Dandan Zhou,  Xiaofei Zhang, 2021" id="279" name="Google Shape;279;g2e382b2cf98_0_18"/>
          <p:cNvPicPr preferRelativeResize="0"/>
          <p:nvPr/>
        </p:nvPicPr>
        <p:blipFill rotWithShape="1">
          <a:blip r:embed="rId4">
            <a:alphaModFix/>
          </a:blip>
          <a:srcRect b="0" l="0" r="0" t="0"/>
          <a:stretch/>
        </p:blipFill>
        <p:spPr>
          <a:xfrm>
            <a:off x="4120054" y="1215349"/>
            <a:ext cx="4427985" cy="3111889"/>
          </a:xfrm>
          <a:prstGeom prst="rect">
            <a:avLst/>
          </a:prstGeom>
          <a:noFill/>
          <a:ln>
            <a:noFill/>
          </a:ln>
        </p:spPr>
      </p:pic>
      <p:sp>
        <p:nvSpPr>
          <p:cNvPr id="280" name="Google Shape;280;g2e382b2cf98_0_18"/>
          <p:cNvSpPr txBox="1"/>
          <p:nvPr/>
        </p:nvSpPr>
        <p:spPr>
          <a:xfrm>
            <a:off x="467544" y="1746380"/>
            <a:ext cx="3636300" cy="792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de-DE" sz="2000">
                <a:solidFill>
                  <a:schemeClr val="accent1"/>
                </a:solidFill>
                <a:latin typeface="Arial"/>
                <a:ea typeface="Arial"/>
                <a:cs typeface="Arial"/>
                <a:sym typeface="Arial"/>
              </a:rPr>
              <a:t>Speaking anxiety</a:t>
            </a:r>
            <a:endParaRPr sz="2000">
              <a:solidFill>
                <a:schemeClr val="accent1"/>
              </a:solidFill>
              <a:latin typeface="Arial"/>
              <a:ea typeface="Arial"/>
              <a:cs typeface="Arial"/>
              <a:sym typeface="Arial"/>
            </a:endParaRPr>
          </a:p>
          <a:p>
            <a:pPr indent="0" lvl="0" marL="0" marR="0" rtl="0" algn="l">
              <a:spcBef>
                <a:spcPts val="0"/>
              </a:spcBef>
              <a:spcAft>
                <a:spcPts val="0"/>
              </a:spcAft>
              <a:buNone/>
            </a:pPr>
            <a:r>
              <a:t/>
            </a:r>
            <a:endParaRPr sz="2000">
              <a:solidFill>
                <a:srgbClr val="004E9C"/>
              </a:solidFill>
              <a:latin typeface="Arial"/>
              <a:ea typeface="Arial"/>
              <a:cs typeface="Arial"/>
              <a:sym typeface="Arial"/>
            </a:endParaRPr>
          </a:p>
          <a:p>
            <a:pPr indent="-342900" lvl="0" marL="342900" marR="0" rtl="0" algn="l">
              <a:spcBef>
                <a:spcPts val="0"/>
              </a:spcBef>
              <a:spcAft>
                <a:spcPts val="0"/>
              </a:spcAft>
              <a:buClr>
                <a:schemeClr val="accent1"/>
              </a:buClr>
              <a:buSzPts val="1800"/>
              <a:buFont typeface="Arial"/>
              <a:buChar char="•"/>
            </a:pPr>
            <a:r>
              <a:rPr lang="de-DE" sz="1800">
                <a:solidFill>
                  <a:schemeClr val="accent1"/>
                </a:solidFill>
                <a:latin typeface="Arial"/>
                <a:ea typeface="Arial"/>
                <a:cs typeface="Arial"/>
                <a:sym typeface="Arial"/>
              </a:rPr>
              <a:t>Measuring the dynamics of emotions with the idiodynamic software (McIntyre 2020)</a:t>
            </a:r>
            <a:endParaRPr sz="1800">
              <a:solidFill>
                <a:schemeClr val="accent1"/>
              </a:solidFill>
              <a:latin typeface="Arial"/>
              <a:ea typeface="Arial"/>
              <a:cs typeface="Arial"/>
              <a:sym typeface="Arial"/>
            </a:endParaRPr>
          </a:p>
        </p:txBody>
      </p:sp>
      <p:sp>
        <p:nvSpPr>
          <p:cNvPr id="281" name="Google Shape;281;g2e382b2cf98_0_18"/>
          <p:cNvSpPr txBox="1"/>
          <p:nvPr/>
        </p:nvSpPr>
        <p:spPr>
          <a:xfrm>
            <a:off x="1151553" y="260136"/>
            <a:ext cx="7030800" cy="523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accent1"/>
              </a:buClr>
              <a:buSzPts val="2800"/>
              <a:buFont typeface="Arial"/>
              <a:buNone/>
            </a:pPr>
            <a:r>
              <a:rPr b="1" lang="de-DE" sz="2800">
                <a:solidFill>
                  <a:schemeClr val="accent1"/>
                </a:solidFill>
                <a:latin typeface="Arial"/>
                <a:ea typeface="Arial"/>
                <a:cs typeface="Arial"/>
                <a:sym typeface="Arial"/>
              </a:rPr>
              <a:t>5. Methods</a:t>
            </a:r>
            <a:endParaRPr b="1" sz="2800">
              <a:solidFill>
                <a:schemeClr val="accent1"/>
              </a:solidFill>
              <a:latin typeface="Arial"/>
              <a:ea typeface="Arial"/>
              <a:cs typeface="Arial"/>
              <a:sym typeface="Arial"/>
            </a:endParaRPr>
          </a:p>
        </p:txBody>
      </p:sp>
      <p:pic>
        <p:nvPicPr>
          <p:cNvPr id="282" name="Google Shape;282;g2e382b2cf98_0_18"/>
          <p:cNvPicPr preferRelativeResize="0"/>
          <p:nvPr/>
        </p:nvPicPr>
        <p:blipFill rotWithShape="1">
          <a:blip r:embed="rId5">
            <a:alphaModFix/>
          </a:blip>
          <a:srcRect b="5962" l="5839" r="6217" t="5962"/>
          <a:stretch/>
        </p:blipFill>
        <p:spPr>
          <a:xfrm>
            <a:off x="4336078" y="1487312"/>
            <a:ext cx="3108542" cy="183620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2e5526b52b0_0_15"/>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1. Results (additional information) </a:t>
            </a:r>
            <a:endParaRPr/>
          </a:p>
        </p:txBody>
      </p:sp>
      <p:pic>
        <p:nvPicPr>
          <p:cNvPr id="289" name="Google Shape;289;g2e5526b52b0_0_15"/>
          <p:cNvPicPr preferRelativeResize="0"/>
          <p:nvPr/>
        </p:nvPicPr>
        <p:blipFill>
          <a:blip r:embed="rId3">
            <a:alphaModFix/>
          </a:blip>
          <a:stretch>
            <a:fillRect/>
          </a:stretch>
        </p:blipFill>
        <p:spPr>
          <a:xfrm>
            <a:off x="188925" y="2526875"/>
            <a:ext cx="4295775" cy="2838450"/>
          </a:xfrm>
          <a:prstGeom prst="rect">
            <a:avLst/>
          </a:prstGeom>
          <a:noFill/>
          <a:ln>
            <a:noFill/>
          </a:ln>
        </p:spPr>
      </p:pic>
      <p:sp>
        <p:nvSpPr>
          <p:cNvPr id="290" name="Google Shape;290;g2e5526b52b0_0_15"/>
          <p:cNvSpPr txBox="1"/>
          <p:nvPr/>
        </p:nvSpPr>
        <p:spPr>
          <a:xfrm>
            <a:off x="389800" y="1354813"/>
            <a:ext cx="8173500" cy="941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4A7EBB"/>
              </a:buClr>
              <a:buSzPts val="1400"/>
              <a:buAutoNum type="arabicPeriod"/>
            </a:pPr>
            <a:r>
              <a:rPr lang="de-DE">
                <a:solidFill>
                  <a:srgbClr val="4A7EBB"/>
                </a:solidFill>
              </a:rPr>
              <a:t>In several graphs, an</a:t>
            </a:r>
            <a:r>
              <a:rPr b="1" lang="de-DE">
                <a:solidFill>
                  <a:srgbClr val="4A7EBB"/>
                </a:solidFill>
              </a:rPr>
              <a:t> increase in cognitive engagement appears to coincide with an increase in reported self-efficacy, particularly towards the final scenarios.</a:t>
            </a:r>
            <a:r>
              <a:rPr lang="de-DE">
                <a:solidFill>
                  <a:srgbClr val="4A7EBB"/>
                </a:solidFill>
              </a:rPr>
              <a:t> This could suggest that as students become more cognitively engaged in the content, their self-efficacy also increased. The opposite is also observable.</a:t>
            </a:r>
            <a:endParaRPr/>
          </a:p>
        </p:txBody>
      </p:sp>
      <p:pic>
        <p:nvPicPr>
          <p:cNvPr id="291" name="Google Shape;291;g2e5526b52b0_0_15"/>
          <p:cNvPicPr preferRelativeResize="0"/>
          <p:nvPr/>
        </p:nvPicPr>
        <p:blipFill>
          <a:blip r:embed="rId4">
            <a:alphaModFix/>
          </a:blip>
          <a:stretch>
            <a:fillRect/>
          </a:stretch>
        </p:blipFill>
        <p:spPr>
          <a:xfrm>
            <a:off x="4630251" y="2523950"/>
            <a:ext cx="4295775" cy="2844325"/>
          </a:xfrm>
          <a:prstGeom prst="rect">
            <a:avLst/>
          </a:prstGeom>
          <a:noFill/>
          <a:ln>
            <a:noFill/>
          </a:ln>
        </p:spPr>
      </p:pic>
      <p:pic>
        <p:nvPicPr>
          <p:cNvPr id="292" name="Google Shape;292;g2e5526b52b0_0_15"/>
          <p:cNvPicPr preferRelativeResize="0"/>
          <p:nvPr/>
        </p:nvPicPr>
        <p:blipFill>
          <a:blip r:embed="rId5">
            <a:alphaModFix/>
          </a:blip>
          <a:stretch>
            <a:fillRect/>
          </a:stretch>
        </p:blipFill>
        <p:spPr>
          <a:xfrm rot="-5400000">
            <a:off x="-371400" y="3817513"/>
            <a:ext cx="1152525" cy="257175"/>
          </a:xfrm>
          <a:prstGeom prst="rect">
            <a:avLst/>
          </a:prstGeom>
          <a:noFill/>
          <a:ln>
            <a:noFill/>
          </a:ln>
        </p:spPr>
      </p:pic>
      <p:pic>
        <p:nvPicPr>
          <p:cNvPr id="293" name="Google Shape;293;g2e5526b52b0_0_15"/>
          <p:cNvPicPr preferRelativeResize="0"/>
          <p:nvPr/>
        </p:nvPicPr>
        <p:blipFill>
          <a:blip r:embed="rId5">
            <a:alphaModFix/>
          </a:blip>
          <a:stretch>
            <a:fillRect/>
          </a:stretch>
        </p:blipFill>
        <p:spPr>
          <a:xfrm rot="-5400000">
            <a:off x="4085750" y="3757325"/>
            <a:ext cx="1152525" cy="2571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g2e576fa556a_0_3"/>
          <p:cNvSpPr txBox="1"/>
          <p:nvPr/>
        </p:nvSpPr>
        <p:spPr>
          <a:xfrm>
            <a:off x="1071925" y="548175"/>
            <a:ext cx="77838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de-DE" sz="2800">
                <a:solidFill>
                  <a:schemeClr val="accent1"/>
                </a:solidFill>
              </a:rPr>
              <a:t>1. Results (additional information) </a:t>
            </a:r>
            <a:endParaRPr/>
          </a:p>
        </p:txBody>
      </p:sp>
      <p:pic>
        <p:nvPicPr>
          <p:cNvPr id="300" name="Google Shape;300;g2e576fa556a_0_3"/>
          <p:cNvPicPr preferRelativeResize="0"/>
          <p:nvPr/>
        </p:nvPicPr>
        <p:blipFill>
          <a:blip r:embed="rId3">
            <a:alphaModFix/>
          </a:blip>
          <a:stretch>
            <a:fillRect/>
          </a:stretch>
        </p:blipFill>
        <p:spPr>
          <a:xfrm>
            <a:off x="1358350" y="2717000"/>
            <a:ext cx="5757975" cy="3799925"/>
          </a:xfrm>
          <a:prstGeom prst="rect">
            <a:avLst/>
          </a:prstGeom>
          <a:noFill/>
          <a:ln>
            <a:noFill/>
          </a:ln>
        </p:spPr>
      </p:pic>
      <p:pic>
        <p:nvPicPr>
          <p:cNvPr id="301" name="Google Shape;301;g2e576fa556a_0_3"/>
          <p:cNvPicPr preferRelativeResize="0"/>
          <p:nvPr/>
        </p:nvPicPr>
        <p:blipFill>
          <a:blip r:embed="rId4">
            <a:alphaModFix/>
          </a:blip>
          <a:stretch>
            <a:fillRect/>
          </a:stretch>
        </p:blipFill>
        <p:spPr>
          <a:xfrm rot="-5400000">
            <a:off x="849250" y="4439650"/>
            <a:ext cx="1152525" cy="257175"/>
          </a:xfrm>
          <a:prstGeom prst="rect">
            <a:avLst/>
          </a:prstGeom>
          <a:noFill/>
          <a:ln>
            <a:noFill/>
          </a:ln>
        </p:spPr>
      </p:pic>
      <p:sp>
        <p:nvSpPr>
          <p:cNvPr id="302" name="Google Shape;302;g2e576fa556a_0_3"/>
          <p:cNvSpPr txBox="1"/>
          <p:nvPr/>
        </p:nvSpPr>
        <p:spPr>
          <a:xfrm>
            <a:off x="389800" y="1354813"/>
            <a:ext cx="8173500" cy="941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4A7EBB"/>
              </a:buClr>
              <a:buSzPts val="1400"/>
              <a:buAutoNum type="arabicPeriod"/>
            </a:pPr>
            <a:r>
              <a:rPr lang="de-DE">
                <a:solidFill>
                  <a:srgbClr val="4A7EBB"/>
                </a:solidFill>
              </a:rPr>
              <a:t>In several graphs, an</a:t>
            </a:r>
            <a:r>
              <a:rPr b="1" lang="de-DE">
                <a:solidFill>
                  <a:srgbClr val="4A7EBB"/>
                </a:solidFill>
              </a:rPr>
              <a:t> increase in cognitive engagement appears to coincide with an increase in reported self-efficacy, particularly towards the final scenarios.</a:t>
            </a:r>
            <a:r>
              <a:rPr lang="de-DE">
                <a:solidFill>
                  <a:srgbClr val="4A7EBB"/>
                </a:solidFill>
              </a:rPr>
              <a:t> This could suggest that as students become more cognitively engaged in the content, their self-efficacy also increased. The opposite is also observable:.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ge UC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om du ppt + 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Fond génér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2024-06-07T07:59:26Z</dcterms:created>
  <dc:creator>SIWS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AED8A50869F6D339C9FD6166DD5D36E9_42</vt:lpwstr>
  </property>
  <property fmtid="{D5CDD505-2E9C-101B-9397-08002B2CF9AE}" pid="3" name="KSOProductBuildVer">
    <vt:lpwstr>2052-6.7.1.8828</vt:lpwstr>
  </property>
</Properties>
</file>