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8" r:id="rId2"/>
    <p:sldId id="257" r:id="rId3"/>
    <p:sldId id="260" r:id="rId4"/>
    <p:sldId id="269" r:id="rId5"/>
    <p:sldId id="270" r:id="rId6"/>
    <p:sldId id="271" r:id="rId7"/>
    <p:sldId id="272" r:id="rId8"/>
    <p:sldId id="273" r:id="rId9"/>
    <p:sldId id="274" r:id="rId10"/>
    <p:sldId id="276" r:id="rId11"/>
    <p:sldId id="275" r:id="rId12"/>
    <p:sldId id="277" r:id="rId13"/>
    <p:sldId id="279" r:id="rId14"/>
    <p:sldId id="280" r:id="rId1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320"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2108AD-4574-446D-A39D-4FC3FB2B07E3}" type="datetimeFigureOut">
              <a:rPr lang="fr-FR" smtClean="0"/>
              <a:t>10/10/2019</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BFCC28-7389-466B-BC32-373CAE758E14}" type="slidenum">
              <a:rPr lang="fr-FR" smtClean="0"/>
              <a:t>‹N°›</a:t>
            </a:fld>
            <a:endParaRPr lang="fr-FR"/>
          </a:p>
        </p:txBody>
      </p:sp>
    </p:spTree>
    <p:extLst>
      <p:ext uri="{BB962C8B-B14F-4D97-AF65-F5344CB8AC3E}">
        <p14:creationId xmlns:p14="http://schemas.microsoft.com/office/powerpoint/2010/main" val="3887446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D4BFCC28-7389-466B-BC32-373CAE758E14}" type="slidenum">
              <a:rPr lang="fr-FR" smtClean="0"/>
              <a:t>13</a:t>
            </a:fld>
            <a:endParaRPr lang="fr-FR"/>
          </a:p>
        </p:txBody>
      </p:sp>
    </p:spTree>
    <p:extLst>
      <p:ext uri="{BB962C8B-B14F-4D97-AF65-F5344CB8AC3E}">
        <p14:creationId xmlns:p14="http://schemas.microsoft.com/office/powerpoint/2010/main" val="11109581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BE"/>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BE"/>
          </a:p>
        </p:txBody>
      </p:sp>
      <p:sp>
        <p:nvSpPr>
          <p:cNvPr id="4" name="Espace réservé de la date 3"/>
          <p:cNvSpPr>
            <a:spLocks noGrp="1"/>
          </p:cNvSpPr>
          <p:nvPr>
            <p:ph type="dt" sz="half" idx="10"/>
          </p:nvPr>
        </p:nvSpPr>
        <p:spPr/>
        <p:txBody>
          <a:bodyPr/>
          <a:lstStyle/>
          <a:p>
            <a:fld id="{300B6E83-DBFC-4C08-972D-8E337ADAD7C5}" type="datetimeFigureOut">
              <a:rPr lang="fr-BE" smtClean="0"/>
              <a:pPr/>
              <a:t>10-10-19</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D811854C-8603-427D-B572-C41D252041C9}" type="slidenum">
              <a:rPr lang="fr-BE" smtClean="0"/>
              <a:pPr/>
              <a:t>‹N°›</a:t>
            </a:fld>
            <a:endParaRPr lang="fr-B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300B6E83-DBFC-4C08-972D-8E337ADAD7C5}" type="datetimeFigureOut">
              <a:rPr lang="fr-BE" smtClean="0"/>
              <a:pPr/>
              <a:t>10-10-19</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D811854C-8603-427D-B572-C41D252041C9}" type="slidenum">
              <a:rPr lang="fr-BE" smtClean="0"/>
              <a:pPr/>
              <a:t>‹N°›</a:t>
            </a:fld>
            <a:endParaRPr lang="fr-B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BE"/>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300B6E83-DBFC-4C08-972D-8E337ADAD7C5}" type="datetimeFigureOut">
              <a:rPr lang="fr-BE" smtClean="0"/>
              <a:pPr/>
              <a:t>10-10-19</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D811854C-8603-427D-B572-C41D252041C9}" type="slidenum">
              <a:rPr lang="fr-BE" smtClean="0"/>
              <a:pPr/>
              <a:t>‹N°›</a:t>
            </a:fld>
            <a:endParaRPr lang="fr-B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e la date 4"/>
          <p:cNvSpPr>
            <a:spLocks noGrp="1"/>
          </p:cNvSpPr>
          <p:nvPr>
            <p:ph type="dt" sz="half" idx="10"/>
          </p:nvPr>
        </p:nvSpPr>
        <p:spPr/>
        <p:txBody>
          <a:bodyPr/>
          <a:lstStyle/>
          <a:p>
            <a:fld id="{300B6E83-DBFC-4C08-972D-8E337ADAD7C5}" type="datetimeFigureOut">
              <a:rPr lang="fr-BE" smtClean="0"/>
              <a:pPr/>
              <a:t>10-10-19</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D811854C-8603-427D-B572-C41D252041C9}" type="slidenum">
              <a:rPr lang="fr-BE" smtClean="0"/>
              <a:pPr/>
              <a:t>‹N°›</a:t>
            </a:fld>
            <a:endParaRPr lang="fr-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7" name="Espace réservé de la date 6"/>
          <p:cNvSpPr>
            <a:spLocks noGrp="1"/>
          </p:cNvSpPr>
          <p:nvPr>
            <p:ph type="dt" sz="half" idx="10"/>
          </p:nvPr>
        </p:nvSpPr>
        <p:spPr/>
        <p:txBody>
          <a:bodyPr/>
          <a:lstStyle/>
          <a:p>
            <a:fld id="{300B6E83-DBFC-4C08-972D-8E337ADAD7C5}" type="datetimeFigureOut">
              <a:rPr lang="fr-BE" smtClean="0"/>
              <a:pPr/>
              <a:t>10-10-19</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D811854C-8603-427D-B572-C41D252041C9}" type="slidenum">
              <a:rPr lang="fr-BE" smtClean="0"/>
              <a:pPr/>
              <a:t>‹N°›</a:t>
            </a:fld>
            <a:endParaRPr lang="fr-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e la date 2"/>
          <p:cNvSpPr>
            <a:spLocks noGrp="1"/>
          </p:cNvSpPr>
          <p:nvPr>
            <p:ph type="dt" sz="half" idx="10"/>
          </p:nvPr>
        </p:nvSpPr>
        <p:spPr/>
        <p:txBody>
          <a:bodyPr/>
          <a:lstStyle/>
          <a:p>
            <a:fld id="{300B6E83-DBFC-4C08-972D-8E337ADAD7C5}" type="datetimeFigureOut">
              <a:rPr lang="fr-BE" smtClean="0"/>
              <a:pPr/>
              <a:t>10-10-19</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D811854C-8603-427D-B572-C41D252041C9}" type="slidenum">
              <a:rPr lang="fr-BE" smtClean="0"/>
              <a:pPr/>
              <a:t>‹N°›</a:t>
            </a:fld>
            <a:endParaRPr lang="fr-B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00B6E83-DBFC-4C08-972D-8E337ADAD7C5}" type="datetimeFigureOut">
              <a:rPr lang="fr-BE" smtClean="0"/>
              <a:pPr/>
              <a:t>10-10-19</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D811854C-8603-427D-B572-C41D252041C9}" type="slidenum">
              <a:rPr lang="fr-BE" smtClean="0"/>
              <a:pPr/>
              <a:t>‹N°›</a:t>
            </a:fld>
            <a:endParaRPr lang="fr-B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BE"/>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00B6E83-DBFC-4C08-972D-8E337ADAD7C5}" type="datetimeFigureOut">
              <a:rPr lang="fr-BE" smtClean="0"/>
              <a:pPr/>
              <a:t>10-10-19</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D811854C-8603-427D-B572-C41D252041C9}" type="slidenum">
              <a:rPr lang="fr-BE" smtClean="0"/>
              <a:pPr/>
              <a:t>‹N°›</a:t>
            </a:fld>
            <a:endParaRPr lang="fr-B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BE"/>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00B6E83-DBFC-4C08-972D-8E337ADAD7C5}" type="datetimeFigureOut">
              <a:rPr lang="fr-BE" smtClean="0"/>
              <a:pPr/>
              <a:t>10-10-19</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D811854C-8603-427D-B572-C41D252041C9}" type="slidenum">
              <a:rPr lang="fr-BE" smtClean="0"/>
              <a:pPr/>
              <a:t>‹N°›</a:t>
            </a:fld>
            <a:endParaRPr lang="fr-B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300B6E83-DBFC-4C08-972D-8E337ADAD7C5}" type="datetimeFigureOut">
              <a:rPr lang="fr-BE" smtClean="0"/>
              <a:pPr/>
              <a:t>10-10-19</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D811854C-8603-427D-B572-C41D252041C9}" type="slidenum">
              <a:rPr lang="fr-BE" smtClean="0"/>
              <a:pPr/>
              <a:t>‹N°›</a:t>
            </a:fld>
            <a:endParaRPr lang="fr-B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BE"/>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300B6E83-DBFC-4C08-972D-8E337ADAD7C5}" type="datetimeFigureOut">
              <a:rPr lang="fr-BE" smtClean="0"/>
              <a:pPr/>
              <a:t>10-10-19</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D811854C-8603-427D-B572-C41D252041C9}" type="slidenum">
              <a:rPr lang="fr-BE" smtClean="0"/>
              <a:pPr/>
              <a:t>‹N°›</a:t>
            </a:fld>
            <a:endParaRPr lang="fr-B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0B6E83-DBFC-4C08-972D-8E337ADAD7C5}" type="datetimeFigureOut">
              <a:rPr lang="fr-BE" smtClean="0"/>
              <a:pPr/>
              <a:t>10-10-19</a:t>
            </a:fld>
            <a:endParaRPr lang="fr-BE"/>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11854C-8603-427D-B572-C41D252041C9}" type="slidenum">
              <a:rPr lang="fr-BE" smtClean="0"/>
              <a:pPr/>
              <a:t>‹N°›</a:t>
            </a:fld>
            <a:endParaRPr lang="fr-B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9"/>
          <p:cNvSpPr>
            <a:spLocks noGrp="1" noChangeArrowheads="1"/>
          </p:cNvSpPr>
          <p:nvPr>
            <p:ph type="ftr" sz="quarter" idx="11"/>
          </p:nvPr>
        </p:nvSpPr>
        <p:spPr>
          <a:noFill/>
        </p:spPr>
        <p:txBody>
          <a:bodyPr/>
          <a:lstStyle/>
          <a:p>
            <a:endParaRPr lang="fr-FR" smtClean="0"/>
          </a:p>
        </p:txBody>
      </p:sp>
      <p:sp>
        <p:nvSpPr>
          <p:cNvPr id="3075" name="Rectangle 2"/>
          <p:cNvSpPr>
            <a:spLocks noGrp="1" noChangeArrowheads="1"/>
          </p:cNvSpPr>
          <p:nvPr>
            <p:ph type="ctrTitle"/>
          </p:nvPr>
        </p:nvSpPr>
        <p:spPr>
          <a:xfrm>
            <a:off x="685800" y="1916832"/>
            <a:ext cx="7772400" cy="2880320"/>
          </a:xfrm>
          <a:solidFill>
            <a:srgbClr val="92D050"/>
          </a:solidFill>
        </p:spPr>
        <p:style>
          <a:lnRef idx="2">
            <a:schemeClr val="accent3">
              <a:shade val="50000"/>
            </a:schemeClr>
          </a:lnRef>
          <a:fillRef idx="1">
            <a:schemeClr val="accent3"/>
          </a:fillRef>
          <a:effectRef idx="0">
            <a:schemeClr val="accent3"/>
          </a:effectRef>
          <a:fontRef idx="minor">
            <a:schemeClr val="lt1"/>
          </a:fontRef>
        </p:style>
        <p:txBody>
          <a:bodyPr>
            <a:noAutofit/>
          </a:bodyPr>
          <a:lstStyle/>
          <a:p>
            <a:r>
              <a:rPr lang="fr-CH" sz="3600" b="1" i="1" dirty="0" smtClean="0"/>
              <a:t/>
            </a:r>
            <a:br>
              <a:rPr lang="fr-CH" sz="3600" b="1" i="1" dirty="0" smtClean="0"/>
            </a:br>
            <a:r>
              <a:rPr lang="fr-FR" sz="3600" b="1" dirty="0"/>
              <a:t>Pénétration de logiques néo-libérales dans le secteur des soins à domicile en Belgique francophone : un risque d’augmentation des inégalités sociales</a:t>
            </a:r>
            <a:r>
              <a:rPr lang="fr-FR" dirty="0"/>
              <a:t/>
            </a:r>
            <a:br>
              <a:rPr lang="fr-FR" dirty="0"/>
            </a:br>
            <a:r>
              <a:rPr lang="fr-FR" dirty="0"/>
              <a:t/>
            </a:r>
            <a:br>
              <a:rPr lang="fr-FR" dirty="0"/>
            </a:br>
            <a:endParaRPr lang="fr-BE" sz="4000" b="1" dirty="0" smtClean="0"/>
          </a:p>
        </p:txBody>
      </p:sp>
      <p:sp>
        <p:nvSpPr>
          <p:cNvPr id="3076" name="Rectangle 3"/>
          <p:cNvSpPr>
            <a:spLocks noGrp="1" noChangeArrowheads="1"/>
          </p:cNvSpPr>
          <p:nvPr>
            <p:ph type="subTitle" idx="1"/>
          </p:nvPr>
        </p:nvSpPr>
        <p:spPr>
          <a:xfrm>
            <a:off x="1371600" y="4797152"/>
            <a:ext cx="6400800" cy="1152128"/>
          </a:xfrm>
        </p:spPr>
        <p:txBody>
          <a:bodyPr/>
          <a:lstStyle/>
          <a:p>
            <a:pPr eaLnBrk="1" hangingPunct="1"/>
            <a:r>
              <a:rPr lang="fr-FR" dirty="0" smtClean="0">
                <a:solidFill>
                  <a:schemeClr val="tx1"/>
                </a:solidFill>
              </a:rPr>
              <a:t>Prof. N</a:t>
            </a:r>
            <a:r>
              <a:rPr lang="fr-FR" dirty="0" smtClean="0">
                <a:solidFill>
                  <a:schemeClr val="tx1"/>
                </a:solidFill>
              </a:rPr>
              <a:t>. </a:t>
            </a:r>
            <a:r>
              <a:rPr lang="fr-FR" dirty="0" err="1" smtClean="0">
                <a:solidFill>
                  <a:schemeClr val="tx1"/>
                </a:solidFill>
              </a:rPr>
              <a:t>Burnay</a:t>
            </a:r>
            <a:endParaRPr lang="fr-FR" dirty="0" smtClean="0">
              <a:solidFill>
                <a:schemeClr val="tx1"/>
              </a:solidFill>
            </a:endParaRPr>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188640"/>
            <a:ext cx="1440160" cy="159574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r"/>
            <a:r>
              <a:rPr lang="fr-BE" sz="3600" dirty="0" smtClean="0"/>
              <a:t>Modèle belge de protection sociale</a:t>
            </a:r>
            <a:endParaRPr lang="fr-BE" sz="3600" dirty="0"/>
          </a:p>
        </p:txBody>
      </p:sp>
      <p:sp>
        <p:nvSpPr>
          <p:cNvPr id="3" name="Espace réservé du contenu 2"/>
          <p:cNvSpPr>
            <a:spLocks noGrp="1"/>
          </p:cNvSpPr>
          <p:nvPr>
            <p:ph idx="1"/>
          </p:nvPr>
        </p:nvSpPr>
        <p:spPr>
          <a:xfrm>
            <a:off x="457200" y="1772816"/>
            <a:ext cx="8229600" cy="4353347"/>
          </a:xfrm>
        </p:spPr>
        <p:txBody>
          <a:bodyPr>
            <a:normAutofit fontScale="92500"/>
          </a:bodyPr>
          <a:lstStyle/>
          <a:p>
            <a:r>
              <a:rPr lang="fr-BE" dirty="0" smtClean="0"/>
              <a:t>Modèle corporatiste et </a:t>
            </a:r>
            <a:r>
              <a:rPr lang="fr-BE" dirty="0" err="1" smtClean="0"/>
              <a:t>bismarkien</a:t>
            </a:r>
            <a:r>
              <a:rPr lang="fr-BE" dirty="0" smtClean="0"/>
              <a:t> </a:t>
            </a:r>
          </a:p>
          <a:p>
            <a:pPr lvl="1"/>
            <a:r>
              <a:rPr lang="fr-FR" dirty="0"/>
              <a:t>repose sur un système de protection sociale généreux </a:t>
            </a:r>
            <a:endParaRPr lang="fr-FR" dirty="0" smtClean="0"/>
          </a:p>
          <a:p>
            <a:pPr lvl="1"/>
            <a:r>
              <a:rPr lang="fr-FR" dirty="0" smtClean="0"/>
              <a:t>se </a:t>
            </a:r>
            <a:r>
              <a:rPr lang="fr-FR" dirty="0"/>
              <a:t>rapproche, sur certains aspects, du modèle universaliste scandinave. </a:t>
            </a:r>
            <a:endParaRPr lang="fr-FR" dirty="0" smtClean="0"/>
          </a:p>
          <a:p>
            <a:pPr lvl="1"/>
            <a:r>
              <a:rPr lang="fr-FR" dirty="0" smtClean="0"/>
              <a:t>Cependant</a:t>
            </a:r>
            <a:r>
              <a:rPr lang="fr-FR" dirty="0"/>
              <a:t>, le modèle belge s’est également construit sur un </a:t>
            </a:r>
            <a:r>
              <a:rPr lang="fr-FR" dirty="0" smtClean="0"/>
              <a:t>relatif faible </a:t>
            </a:r>
            <a:r>
              <a:rPr lang="fr-FR" dirty="0"/>
              <a:t>niveau de </a:t>
            </a:r>
            <a:r>
              <a:rPr lang="fr-FR" dirty="0" err="1"/>
              <a:t>démarchandisation</a:t>
            </a:r>
            <a:r>
              <a:rPr lang="fr-FR" dirty="0"/>
              <a:t> et de défamiliarisation (</a:t>
            </a:r>
            <a:r>
              <a:rPr lang="fr-FR" dirty="0" err="1"/>
              <a:t>Esping</a:t>
            </a:r>
            <a:r>
              <a:rPr lang="fr-FR" dirty="0"/>
              <a:t>-Anderson, 1990). </a:t>
            </a:r>
            <a:endParaRPr lang="fr-FR" dirty="0" smtClean="0"/>
          </a:p>
          <a:p>
            <a:pPr lvl="1"/>
            <a:r>
              <a:rPr lang="fr-BE" dirty="0" smtClean="0"/>
              <a:t>Rôle important du tissu associatif (régulation tutélaire)</a:t>
            </a:r>
            <a:endParaRPr lang="fr-FR" dirty="0" smtClean="0"/>
          </a:p>
          <a:p>
            <a:pPr marL="0" indent="0">
              <a:buNone/>
            </a:pPr>
            <a:endParaRPr lang="fr-FR" dirty="0"/>
          </a:p>
          <a:p>
            <a:endParaRPr lang="fr-BE" dirty="0" smtClean="0"/>
          </a:p>
          <a:p>
            <a:endParaRPr lang="fr-BE" dirty="0"/>
          </a:p>
        </p:txBody>
      </p:sp>
      <p:pic>
        <p:nvPicPr>
          <p:cNvPr id="4" name="Image 4"/>
          <p:cNvPicPr>
            <a:picLocks noChangeAspect="1"/>
          </p:cNvPicPr>
          <p:nvPr/>
        </p:nvPicPr>
        <p:blipFill>
          <a:blip r:embed="rId2" cstate="print"/>
          <a:srcRect/>
          <a:stretch>
            <a:fillRect/>
          </a:stretch>
        </p:blipFill>
        <p:spPr bwMode="auto">
          <a:xfrm>
            <a:off x="611188" y="249387"/>
            <a:ext cx="1439862" cy="1595437"/>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Evolution du modèle</a:t>
            </a:r>
            <a:endParaRPr lang="fr-BE" dirty="0"/>
          </a:p>
        </p:txBody>
      </p:sp>
      <p:sp>
        <p:nvSpPr>
          <p:cNvPr id="3" name="Espace réservé du contenu 2"/>
          <p:cNvSpPr>
            <a:spLocks noGrp="1"/>
          </p:cNvSpPr>
          <p:nvPr>
            <p:ph idx="1"/>
          </p:nvPr>
        </p:nvSpPr>
        <p:spPr/>
        <p:txBody>
          <a:bodyPr>
            <a:normAutofit fontScale="85000" lnSpcReduction="20000"/>
          </a:bodyPr>
          <a:lstStyle/>
          <a:p>
            <a:endParaRPr lang="fr-BE" dirty="0" smtClean="0"/>
          </a:p>
          <a:p>
            <a:r>
              <a:rPr lang="fr-FR" dirty="0" smtClean="0"/>
              <a:t>Récemment, profondes </a:t>
            </a:r>
            <a:r>
              <a:rPr lang="fr-FR" dirty="0"/>
              <a:t>modifications. </a:t>
            </a:r>
            <a:endParaRPr lang="fr-FR" dirty="0" smtClean="0"/>
          </a:p>
          <a:p>
            <a:r>
              <a:rPr lang="fr-FR" dirty="0" smtClean="0"/>
              <a:t>Remplacement de </a:t>
            </a:r>
            <a:r>
              <a:rPr lang="fr-FR" dirty="0"/>
              <a:t>la régulation tutélaire </a:t>
            </a:r>
            <a:r>
              <a:rPr lang="fr-FR" dirty="0" smtClean="0"/>
              <a:t>par </a:t>
            </a:r>
            <a:r>
              <a:rPr lang="fr-FR" dirty="0"/>
              <a:t>une régulation concurrentielle, dans une perspective de new public management (Pollitt, 2007), c’est-à-dire par l’introduction de principes marchands au cœur des affaires publiques. </a:t>
            </a:r>
            <a:endParaRPr lang="fr-FR" dirty="0" smtClean="0"/>
          </a:p>
          <a:p>
            <a:r>
              <a:rPr lang="fr-FR" dirty="0" smtClean="0"/>
              <a:t>Pourquoi? </a:t>
            </a:r>
          </a:p>
          <a:p>
            <a:pPr lvl="1"/>
            <a:r>
              <a:rPr lang="fr-FR" dirty="0" smtClean="0"/>
              <a:t>fonctionnement trop bureaucratique</a:t>
            </a:r>
          </a:p>
          <a:p>
            <a:pPr lvl="1"/>
            <a:r>
              <a:rPr lang="fr-FR" dirty="0" smtClean="0"/>
              <a:t>manque </a:t>
            </a:r>
            <a:r>
              <a:rPr lang="fr-FR" dirty="0"/>
              <a:t>de gestion efficace </a:t>
            </a:r>
            <a:endParaRPr lang="fr-FR" dirty="0" smtClean="0"/>
          </a:p>
          <a:p>
            <a:pPr lvl="1"/>
            <a:r>
              <a:rPr lang="fr-FR" dirty="0" smtClean="0"/>
              <a:t>Formes </a:t>
            </a:r>
            <a:r>
              <a:rPr lang="fr-FR" dirty="0"/>
              <a:t>de déresponsabilisation, voire de perpétuelle assistance.</a:t>
            </a:r>
            <a:endParaRPr lang="fr-BE" dirty="0" smtClean="0"/>
          </a:p>
          <a:p>
            <a:pPr lvl="1"/>
            <a:endParaRPr lang="fr-BE" dirty="0" smtClean="0"/>
          </a:p>
          <a:p>
            <a:pPr lvl="1"/>
            <a:endParaRPr lang="fr-BE" dirty="0" smtClean="0"/>
          </a:p>
          <a:p>
            <a:endParaRPr lang="fr-BE" dirty="0"/>
          </a:p>
        </p:txBody>
      </p:sp>
      <p:pic>
        <p:nvPicPr>
          <p:cNvPr id="4" name="Image 4"/>
          <p:cNvPicPr>
            <a:picLocks noChangeAspect="1"/>
          </p:cNvPicPr>
          <p:nvPr/>
        </p:nvPicPr>
        <p:blipFill>
          <a:blip r:embed="rId2" cstate="print"/>
          <a:srcRect/>
          <a:stretch>
            <a:fillRect/>
          </a:stretch>
        </p:blipFill>
        <p:spPr bwMode="auto">
          <a:xfrm>
            <a:off x="611188" y="249387"/>
            <a:ext cx="1439862" cy="1595437"/>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endParaRPr lang="fr-BE" dirty="0" smtClean="0"/>
          </a:p>
          <a:p>
            <a:pPr>
              <a:buNone/>
            </a:pPr>
            <a:endParaRPr lang="fr-BE" dirty="0" smtClean="0"/>
          </a:p>
        </p:txBody>
      </p:sp>
      <p:pic>
        <p:nvPicPr>
          <p:cNvPr id="4" name="Image 4"/>
          <p:cNvPicPr>
            <a:picLocks noChangeAspect="1"/>
          </p:cNvPicPr>
          <p:nvPr/>
        </p:nvPicPr>
        <p:blipFill>
          <a:blip r:embed="rId2" cstate="print"/>
          <a:srcRect/>
          <a:stretch>
            <a:fillRect/>
          </a:stretch>
        </p:blipFill>
        <p:spPr bwMode="auto">
          <a:xfrm>
            <a:off x="611188" y="249387"/>
            <a:ext cx="1439862" cy="1595437"/>
          </a:xfrm>
          <a:prstGeom prst="rect">
            <a:avLst/>
          </a:prstGeom>
          <a:noFill/>
          <a:ln w="9525">
            <a:noFill/>
            <a:miter lim="800000"/>
            <a:headEnd/>
            <a:tailEnd/>
          </a:ln>
        </p:spPr>
      </p:pic>
      <p:pic>
        <p:nvPicPr>
          <p:cNvPr id="5" name="Espace réservé du contenu 4" descr="https://www.iweps.be/wp-content/uploads/2017/09/D009-Graphique1-092017.jpg"/>
          <p:cNvPicPr/>
          <p:nvPr/>
        </p:nvPicPr>
        <p:blipFill>
          <a:blip r:embed="rId3">
            <a:extLst>
              <a:ext uri="{28A0092B-C50C-407E-A947-70E740481C1C}">
                <a14:useLocalDpi xmlns:a14="http://schemas.microsoft.com/office/drawing/2010/main" val="0"/>
              </a:ext>
            </a:extLst>
          </a:blip>
          <a:srcRect/>
          <a:stretch>
            <a:fillRect/>
          </a:stretch>
        </p:blipFill>
        <p:spPr bwMode="auto">
          <a:xfrm>
            <a:off x="827584" y="1844824"/>
            <a:ext cx="7128792" cy="4281338"/>
          </a:xfrm>
          <a:prstGeom prst="rect">
            <a:avLst/>
          </a:prstGeom>
          <a:noFill/>
          <a:ln>
            <a:noFill/>
          </a:ln>
          <a:extLst/>
        </p:spPr>
      </p:pic>
      <p:sp>
        <p:nvSpPr>
          <p:cNvPr id="6" name="Titre 5"/>
          <p:cNvSpPr>
            <a:spLocks noGrp="1"/>
          </p:cNvSpPr>
          <p:nvPr>
            <p:ph type="title"/>
          </p:nvPr>
        </p:nvSpPr>
        <p:spPr/>
        <p:txBody>
          <a:bodyPr>
            <a:normAutofit/>
          </a:bodyPr>
          <a:lstStyle/>
          <a:p>
            <a:pPr algn="r"/>
            <a:r>
              <a:rPr lang="fr-BE" sz="2600" dirty="0" smtClean="0"/>
              <a:t>Evolution du % de population des 65+ par région</a:t>
            </a:r>
            <a:endParaRPr lang="fr-FR" sz="2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r"/>
            <a:r>
              <a:rPr lang="fr-BE" sz="4000" dirty="0" smtClean="0"/>
              <a:t>Le secteur de l’aide à domicile</a:t>
            </a:r>
            <a:endParaRPr lang="fr-FR" sz="4000" dirty="0"/>
          </a:p>
        </p:txBody>
      </p:sp>
      <p:sp>
        <p:nvSpPr>
          <p:cNvPr id="3" name="Espace réservé du contenu 2"/>
          <p:cNvSpPr>
            <a:spLocks noGrp="1"/>
          </p:cNvSpPr>
          <p:nvPr>
            <p:ph idx="1"/>
          </p:nvPr>
        </p:nvSpPr>
        <p:spPr>
          <a:xfrm>
            <a:off x="457200" y="1844824"/>
            <a:ext cx="8229600" cy="4281339"/>
          </a:xfrm>
        </p:spPr>
        <p:txBody>
          <a:bodyPr>
            <a:normAutofit fontScale="85000" lnSpcReduction="20000"/>
          </a:bodyPr>
          <a:lstStyle/>
          <a:p>
            <a:r>
              <a:rPr lang="fr-FR" dirty="0" smtClean="0"/>
              <a:t>Développement de politiques de </a:t>
            </a:r>
            <a:r>
              <a:rPr lang="fr-FR" dirty="0"/>
              <a:t>maintien des personnes âgées à domicile. </a:t>
            </a:r>
            <a:endParaRPr lang="fr-FR" dirty="0" smtClean="0"/>
          </a:p>
          <a:p>
            <a:r>
              <a:rPr lang="fr-FR" dirty="0" smtClean="0"/>
              <a:t>Les </a:t>
            </a:r>
            <a:r>
              <a:rPr lang="fr-FR" dirty="0"/>
              <a:t>raisons invoquées reposent avant tout sur le maintien de l’autonomie des personnes, sur le bien-être des âgés et sur le désir de ne pas quitter son « chez soi ». </a:t>
            </a:r>
            <a:endParaRPr lang="fr-FR" dirty="0" smtClean="0"/>
          </a:p>
          <a:p>
            <a:r>
              <a:rPr lang="fr-FR" dirty="0" smtClean="0"/>
              <a:t>2 </a:t>
            </a:r>
            <a:r>
              <a:rPr lang="fr-FR" dirty="0"/>
              <a:t>leviers. </a:t>
            </a:r>
            <a:endParaRPr lang="fr-FR" dirty="0" smtClean="0"/>
          </a:p>
          <a:p>
            <a:pPr lvl="1"/>
            <a:r>
              <a:rPr lang="fr-FR" dirty="0" smtClean="0"/>
              <a:t>1. le </a:t>
            </a:r>
            <a:r>
              <a:rPr lang="fr-FR" dirty="0"/>
              <a:t>développement du secteur d’aide à domicile </a:t>
            </a:r>
            <a:endParaRPr lang="fr-FR" dirty="0" smtClean="0"/>
          </a:p>
          <a:p>
            <a:pPr lvl="1"/>
            <a:r>
              <a:rPr lang="fr-FR" dirty="0" smtClean="0"/>
              <a:t>2. le </a:t>
            </a:r>
            <a:r>
              <a:rPr lang="fr-FR" dirty="0"/>
              <a:t>renforcement de structures d’hébergement alternatives à la maison de repos afin de permettre à la famille et/ou aux aidants proches de souffler et récupérer </a:t>
            </a:r>
          </a:p>
          <a:p>
            <a:endParaRPr lang="fr-FR" dirty="0"/>
          </a:p>
        </p:txBody>
      </p:sp>
      <p:pic>
        <p:nvPicPr>
          <p:cNvPr id="4" name="Image 4"/>
          <p:cNvPicPr>
            <a:picLocks noChangeAspect="1"/>
          </p:cNvPicPr>
          <p:nvPr/>
        </p:nvPicPr>
        <p:blipFill>
          <a:blip r:embed="rId2" cstate="print"/>
          <a:srcRect/>
          <a:stretch>
            <a:fillRect/>
          </a:stretch>
        </p:blipFill>
        <p:spPr bwMode="auto">
          <a:xfrm>
            <a:off x="611188" y="249387"/>
            <a:ext cx="1439862" cy="1595437"/>
          </a:xfrm>
          <a:prstGeom prst="rect">
            <a:avLst/>
          </a:prstGeom>
          <a:noFill/>
          <a:ln w="9525">
            <a:noFill/>
            <a:miter lim="800000"/>
            <a:headEnd/>
            <a:tailEnd/>
          </a:ln>
        </p:spPr>
      </p:pic>
    </p:spTree>
    <p:extLst>
      <p:ext uri="{BB962C8B-B14F-4D97-AF65-F5344CB8AC3E}">
        <p14:creationId xmlns:p14="http://schemas.microsoft.com/office/powerpoint/2010/main" val="20623498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L’aide à domicile</a:t>
            </a:r>
            <a:endParaRPr lang="fr-FR" dirty="0"/>
          </a:p>
        </p:txBody>
      </p:sp>
      <p:sp>
        <p:nvSpPr>
          <p:cNvPr id="3" name="Espace réservé du contenu 2"/>
          <p:cNvSpPr>
            <a:spLocks noGrp="1"/>
          </p:cNvSpPr>
          <p:nvPr>
            <p:ph idx="1"/>
          </p:nvPr>
        </p:nvSpPr>
        <p:spPr>
          <a:xfrm>
            <a:off x="457200" y="1988840"/>
            <a:ext cx="8229600" cy="4137323"/>
          </a:xfrm>
        </p:spPr>
        <p:txBody>
          <a:bodyPr>
            <a:normAutofit fontScale="77500" lnSpcReduction="20000"/>
          </a:bodyPr>
          <a:lstStyle/>
          <a:p>
            <a:r>
              <a:rPr lang="fr-FR" dirty="0" smtClean="0"/>
              <a:t>Tradition </a:t>
            </a:r>
            <a:r>
              <a:rPr lang="fr-FR" dirty="0"/>
              <a:t>belge </a:t>
            </a:r>
            <a:r>
              <a:rPr lang="fr-FR" dirty="0" smtClean="0"/>
              <a:t>d’Etat-providence: </a:t>
            </a:r>
          </a:p>
          <a:p>
            <a:pPr lvl="1"/>
            <a:r>
              <a:rPr lang="fr-FR" dirty="0" smtClean="0"/>
              <a:t>les </a:t>
            </a:r>
            <a:r>
              <a:rPr lang="fr-FR" dirty="0"/>
              <a:t>pouvoirs publics ont veillé à soutenir le secteur de l’aide à domicile. </a:t>
            </a:r>
            <a:endParaRPr lang="fr-FR" dirty="0" smtClean="0"/>
          </a:p>
          <a:p>
            <a:pPr lvl="1"/>
            <a:r>
              <a:rPr lang="fr-FR" dirty="0" smtClean="0"/>
              <a:t>C’est </a:t>
            </a:r>
            <a:r>
              <a:rPr lang="fr-FR" dirty="0"/>
              <a:t>ainsi que des structures publiques ou parapubliques (subventionnées par la Région) ont pu se développer autour d’une conception très large et ouverte de l’aide à domicile. </a:t>
            </a:r>
            <a:endParaRPr lang="fr-FR" dirty="0" smtClean="0"/>
          </a:p>
          <a:p>
            <a:pPr lvl="1"/>
            <a:r>
              <a:rPr lang="fr-FR" dirty="0" smtClean="0"/>
              <a:t>Les </a:t>
            </a:r>
            <a:r>
              <a:rPr lang="fr-FR" dirty="0"/>
              <a:t>personnes dans le besoin peuvent faire appel au secteur et les frais inhérents à la prise en charge seront assumés partiellement par le bénéficiaire, en fonction des moyens financiers dont il dispose, mais surtout par les pouvoirs publics. </a:t>
            </a:r>
            <a:endParaRPr lang="fr-FR" dirty="0" smtClean="0"/>
          </a:p>
          <a:p>
            <a:pPr lvl="1"/>
            <a:r>
              <a:rPr lang="fr-BE" dirty="0" smtClean="0"/>
              <a:t>L’aide apportée est globale : prend en charge tous les aspects de la vie quotidienne</a:t>
            </a:r>
            <a:endParaRPr lang="fr-FR" dirty="0"/>
          </a:p>
          <a:p>
            <a:endParaRPr lang="fr-FR" dirty="0"/>
          </a:p>
        </p:txBody>
      </p:sp>
      <p:pic>
        <p:nvPicPr>
          <p:cNvPr id="4" name="Image 4"/>
          <p:cNvPicPr>
            <a:picLocks noChangeAspect="1"/>
          </p:cNvPicPr>
          <p:nvPr/>
        </p:nvPicPr>
        <p:blipFill>
          <a:blip r:embed="rId2" cstate="print"/>
          <a:srcRect/>
          <a:stretch>
            <a:fillRect/>
          </a:stretch>
        </p:blipFill>
        <p:spPr bwMode="auto">
          <a:xfrm>
            <a:off x="611188" y="249387"/>
            <a:ext cx="1439862" cy="1595437"/>
          </a:xfrm>
          <a:prstGeom prst="rect">
            <a:avLst/>
          </a:prstGeom>
          <a:noFill/>
          <a:ln w="9525">
            <a:noFill/>
            <a:miter lim="800000"/>
            <a:headEnd/>
            <a:tailEnd/>
          </a:ln>
        </p:spPr>
      </p:pic>
    </p:spTree>
    <p:extLst>
      <p:ext uri="{BB962C8B-B14F-4D97-AF65-F5344CB8AC3E}">
        <p14:creationId xmlns:p14="http://schemas.microsoft.com/office/powerpoint/2010/main" val="26652018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r"/>
            <a:r>
              <a:rPr lang="fr-BE" dirty="0" smtClean="0"/>
              <a:t>Enquête dans le secteur</a:t>
            </a:r>
            <a:endParaRPr lang="fr-FR" dirty="0"/>
          </a:p>
        </p:txBody>
      </p:sp>
      <p:sp>
        <p:nvSpPr>
          <p:cNvPr id="3" name="Espace réservé du contenu 2"/>
          <p:cNvSpPr>
            <a:spLocks noGrp="1"/>
          </p:cNvSpPr>
          <p:nvPr>
            <p:ph idx="1"/>
          </p:nvPr>
        </p:nvSpPr>
        <p:spPr>
          <a:xfrm>
            <a:off x="457200" y="1870075"/>
            <a:ext cx="8229600" cy="4256088"/>
          </a:xfrm>
        </p:spPr>
        <p:txBody>
          <a:bodyPr>
            <a:normAutofit lnSpcReduction="10000"/>
          </a:bodyPr>
          <a:lstStyle/>
          <a:p>
            <a:r>
              <a:rPr lang="fr-FR" altLang="fr-FR" dirty="0"/>
              <a:t>Enquête auprès des bénéficiaires:</a:t>
            </a:r>
          </a:p>
          <a:p>
            <a:pPr lvl="1"/>
            <a:r>
              <a:rPr lang="fr-FR" altLang="fr-FR" dirty="0"/>
              <a:t>2672 questionnaires ont été récoltés sur un total de 4789 questionnaires distribués, ce qui représente un taux de réponses légèrement supérieur à 55%.</a:t>
            </a:r>
          </a:p>
          <a:p>
            <a:pPr lvl="1"/>
            <a:r>
              <a:rPr lang="fr-BE" altLang="fr-FR" dirty="0"/>
              <a:t>Représentativité des données</a:t>
            </a:r>
          </a:p>
          <a:p>
            <a:r>
              <a:rPr lang="fr-BE" altLang="fr-FR" dirty="0"/>
              <a:t>156 questionnaires récoltés auprès des aidants proches </a:t>
            </a:r>
          </a:p>
          <a:p>
            <a:r>
              <a:rPr lang="fr-BE" altLang="fr-FR" dirty="0"/>
              <a:t>20 entretiens approfondis </a:t>
            </a:r>
            <a:endParaRPr lang="fr-FR" altLang="fr-FR" dirty="0"/>
          </a:p>
          <a:p>
            <a:endParaRPr lang="fr-FR" dirty="0"/>
          </a:p>
        </p:txBody>
      </p:sp>
      <p:pic>
        <p:nvPicPr>
          <p:cNvPr id="4" name="Image 4"/>
          <p:cNvPicPr>
            <a:picLocks noChangeAspect="1"/>
          </p:cNvPicPr>
          <p:nvPr/>
        </p:nvPicPr>
        <p:blipFill>
          <a:blip r:embed="rId2" cstate="print"/>
          <a:srcRect/>
          <a:stretch>
            <a:fillRect/>
          </a:stretch>
        </p:blipFill>
        <p:spPr bwMode="auto">
          <a:xfrm>
            <a:off x="611188" y="249387"/>
            <a:ext cx="1439862" cy="1595437"/>
          </a:xfrm>
          <a:prstGeom prst="rect">
            <a:avLst/>
          </a:prstGeom>
          <a:noFill/>
          <a:ln w="9525">
            <a:noFill/>
            <a:miter lim="800000"/>
            <a:headEnd/>
            <a:tailEnd/>
          </a:ln>
        </p:spPr>
      </p:pic>
    </p:spTree>
    <p:extLst>
      <p:ext uri="{BB962C8B-B14F-4D97-AF65-F5344CB8AC3E}">
        <p14:creationId xmlns:p14="http://schemas.microsoft.com/office/powerpoint/2010/main" val="536584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Résultats</a:t>
            </a:r>
            <a:endParaRPr lang="fr-FR" dirty="0"/>
          </a:p>
        </p:txBody>
      </p:sp>
      <p:sp>
        <p:nvSpPr>
          <p:cNvPr id="3" name="Espace réservé du contenu 2"/>
          <p:cNvSpPr>
            <a:spLocks noGrp="1"/>
          </p:cNvSpPr>
          <p:nvPr>
            <p:ph idx="1"/>
          </p:nvPr>
        </p:nvSpPr>
        <p:spPr>
          <a:xfrm>
            <a:off x="457200" y="1844824"/>
            <a:ext cx="8229600" cy="4281339"/>
          </a:xfrm>
        </p:spPr>
        <p:txBody>
          <a:bodyPr/>
          <a:lstStyle/>
          <a:p>
            <a:pPr marL="0" indent="0" algn="ctr">
              <a:buNone/>
            </a:pPr>
            <a:r>
              <a:rPr lang="fr-FR" altLang="fr-FR" i="1" dirty="0"/>
              <a:t>Pour moi, c’est une aide et, sans elles, moi, je ne suis rien. Voilà, donc il y a une réciprocité entre les deux. Elles savent très bien que je ne saurais rien faire seul. Je peux demander dans les limites du raisonnable. Voilà, c’est toujours oui avec un grand sourire. (Edouard)</a:t>
            </a:r>
          </a:p>
          <a:p>
            <a:pPr marL="0" indent="0" algn="ctr">
              <a:buNone/>
            </a:pPr>
            <a:r>
              <a:rPr lang="fr-FR" altLang="fr-FR" i="1" dirty="0"/>
              <a:t>Elles connaissent bien le travail qu’elles ont à faire. (Marcel)</a:t>
            </a:r>
            <a:endParaRPr lang="fr-FR" altLang="fr-FR" dirty="0"/>
          </a:p>
          <a:p>
            <a:endParaRPr lang="fr-FR" dirty="0"/>
          </a:p>
        </p:txBody>
      </p:sp>
      <p:pic>
        <p:nvPicPr>
          <p:cNvPr id="4" name="Image 4"/>
          <p:cNvPicPr>
            <a:picLocks noChangeAspect="1"/>
          </p:cNvPicPr>
          <p:nvPr/>
        </p:nvPicPr>
        <p:blipFill>
          <a:blip r:embed="rId2" cstate="print"/>
          <a:srcRect/>
          <a:stretch>
            <a:fillRect/>
          </a:stretch>
        </p:blipFill>
        <p:spPr bwMode="auto">
          <a:xfrm>
            <a:off x="611188" y="249387"/>
            <a:ext cx="1439862" cy="1595437"/>
          </a:xfrm>
          <a:prstGeom prst="rect">
            <a:avLst/>
          </a:prstGeom>
          <a:noFill/>
          <a:ln w="9525">
            <a:noFill/>
            <a:miter lim="800000"/>
            <a:headEnd/>
            <a:tailEnd/>
          </a:ln>
        </p:spPr>
      </p:pic>
    </p:spTree>
    <p:extLst>
      <p:ext uri="{BB962C8B-B14F-4D97-AF65-F5344CB8AC3E}">
        <p14:creationId xmlns:p14="http://schemas.microsoft.com/office/powerpoint/2010/main" val="3925942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Résultats</a:t>
            </a:r>
            <a:endParaRPr lang="fr-FR" dirty="0"/>
          </a:p>
        </p:txBody>
      </p:sp>
      <p:pic>
        <p:nvPicPr>
          <p:cNvPr id="4" name="Espace réservé du contenu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2443892" y="2077879"/>
            <a:ext cx="4256215" cy="3570604"/>
          </a:xfrm>
        </p:spPr>
      </p:pic>
      <p:pic>
        <p:nvPicPr>
          <p:cNvPr id="5" name="Image 4"/>
          <p:cNvPicPr>
            <a:picLocks noChangeAspect="1"/>
          </p:cNvPicPr>
          <p:nvPr/>
        </p:nvPicPr>
        <p:blipFill>
          <a:blip r:embed="rId3" cstate="print"/>
          <a:srcRect/>
          <a:stretch>
            <a:fillRect/>
          </a:stretch>
        </p:blipFill>
        <p:spPr bwMode="auto">
          <a:xfrm>
            <a:off x="611188" y="249387"/>
            <a:ext cx="1439862" cy="1595437"/>
          </a:xfrm>
          <a:prstGeom prst="rect">
            <a:avLst/>
          </a:prstGeom>
          <a:noFill/>
          <a:ln w="9525">
            <a:noFill/>
            <a:miter lim="800000"/>
            <a:headEnd/>
            <a:tailEnd/>
          </a:ln>
        </p:spPr>
      </p:pic>
    </p:spTree>
    <p:extLst>
      <p:ext uri="{BB962C8B-B14F-4D97-AF65-F5344CB8AC3E}">
        <p14:creationId xmlns:p14="http://schemas.microsoft.com/office/powerpoint/2010/main" val="550005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Résultats</a:t>
            </a:r>
            <a:endParaRPr lang="fr-FR" dirty="0"/>
          </a:p>
        </p:txBody>
      </p:sp>
      <p:pic>
        <p:nvPicPr>
          <p:cNvPr id="4" name="Image 4"/>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2545696"/>
            <a:ext cx="6697725" cy="3691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4"/>
          <p:cNvPicPr>
            <a:picLocks noChangeAspect="1"/>
          </p:cNvPicPr>
          <p:nvPr/>
        </p:nvPicPr>
        <p:blipFill>
          <a:blip r:embed="rId3" cstate="print"/>
          <a:srcRect/>
          <a:stretch>
            <a:fillRect/>
          </a:stretch>
        </p:blipFill>
        <p:spPr bwMode="auto">
          <a:xfrm>
            <a:off x="611188" y="249387"/>
            <a:ext cx="1439862" cy="1595437"/>
          </a:xfrm>
          <a:prstGeom prst="rect">
            <a:avLst/>
          </a:prstGeom>
          <a:noFill/>
          <a:ln w="9525">
            <a:noFill/>
            <a:miter lim="800000"/>
            <a:headEnd/>
            <a:tailEnd/>
          </a:ln>
        </p:spPr>
      </p:pic>
    </p:spTree>
    <p:extLst>
      <p:ext uri="{BB962C8B-B14F-4D97-AF65-F5344CB8AC3E}">
        <p14:creationId xmlns:p14="http://schemas.microsoft.com/office/powerpoint/2010/main" val="1240030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Résultats</a:t>
            </a:r>
            <a:endParaRPr lang="fr-FR" dirty="0"/>
          </a:p>
        </p:txBody>
      </p:sp>
      <p:sp>
        <p:nvSpPr>
          <p:cNvPr id="3" name="Espace réservé du contenu 2"/>
          <p:cNvSpPr>
            <a:spLocks noGrp="1"/>
          </p:cNvSpPr>
          <p:nvPr>
            <p:ph idx="1"/>
          </p:nvPr>
        </p:nvSpPr>
        <p:spPr>
          <a:xfrm>
            <a:off x="457200" y="1988840"/>
            <a:ext cx="8229600" cy="4137323"/>
          </a:xfrm>
        </p:spPr>
        <p:txBody>
          <a:bodyPr>
            <a:normAutofit fontScale="85000" lnSpcReduction="20000"/>
          </a:bodyPr>
          <a:lstStyle/>
          <a:p>
            <a:pPr>
              <a:defRPr/>
            </a:pPr>
            <a:r>
              <a:rPr lang="fr-FR" i="1" dirty="0"/>
              <a:t>Moi, ça se passe bien. C’est comme si on était en famille ! (Simone)</a:t>
            </a:r>
            <a:endParaRPr lang="fr-FR" dirty="0"/>
          </a:p>
          <a:p>
            <a:pPr>
              <a:defRPr/>
            </a:pPr>
            <a:r>
              <a:rPr lang="fr-FR" i="1" dirty="0"/>
              <a:t>Parfois même des petits trucs qui se passent dans nos vies. Une s’est remariée, on en a parlé. Je lui raconte mes problèmes. J’ai déjà craqué plus d’une fois dans ses bras et elle, pareil. On est devenues vraiment…je ne vais pas dire des amies intimes, je ne vais pas me donner cette prétention mais des amies quand même. J’adore quand elle vient. Je sais que je vais bien rigoler. Le travail sera bien fait ce qui est aussi important. Je ne paie pas pour rien non plus. (Elise)</a:t>
            </a:r>
            <a:endParaRPr lang="fr-FR" dirty="0"/>
          </a:p>
          <a:p>
            <a:endParaRPr lang="fr-FR" dirty="0"/>
          </a:p>
        </p:txBody>
      </p:sp>
      <p:pic>
        <p:nvPicPr>
          <p:cNvPr id="4" name="Image 4"/>
          <p:cNvPicPr>
            <a:picLocks noChangeAspect="1"/>
          </p:cNvPicPr>
          <p:nvPr/>
        </p:nvPicPr>
        <p:blipFill>
          <a:blip r:embed="rId2" cstate="print"/>
          <a:srcRect/>
          <a:stretch>
            <a:fillRect/>
          </a:stretch>
        </p:blipFill>
        <p:spPr bwMode="auto">
          <a:xfrm>
            <a:off x="611188" y="249387"/>
            <a:ext cx="1439862" cy="1595437"/>
          </a:xfrm>
          <a:prstGeom prst="rect">
            <a:avLst/>
          </a:prstGeom>
          <a:noFill/>
          <a:ln w="9525">
            <a:noFill/>
            <a:miter lim="800000"/>
            <a:headEnd/>
            <a:tailEnd/>
          </a:ln>
        </p:spPr>
      </p:pic>
    </p:spTree>
    <p:extLst>
      <p:ext uri="{BB962C8B-B14F-4D97-AF65-F5344CB8AC3E}">
        <p14:creationId xmlns:p14="http://schemas.microsoft.com/office/powerpoint/2010/main" val="24801461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Résultats</a:t>
            </a:r>
            <a:endParaRPr lang="fr-FR" dirty="0"/>
          </a:p>
        </p:txBody>
      </p:sp>
      <p:pic>
        <p:nvPicPr>
          <p:cNvPr id="4" name="Espace réservé du contenu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2443892" y="2077879"/>
            <a:ext cx="4256215" cy="3570604"/>
          </a:xfrm>
        </p:spPr>
      </p:pic>
      <p:pic>
        <p:nvPicPr>
          <p:cNvPr id="5" name="Image 4"/>
          <p:cNvPicPr>
            <a:picLocks noChangeAspect="1"/>
          </p:cNvPicPr>
          <p:nvPr/>
        </p:nvPicPr>
        <p:blipFill>
          <a:blip r:embed="rId3" cstate="print"/>
          <a:srcRect/>
          <a:stretch>
            <a:fillRect/>
          </a:stretch>
        </p:blipFill>
        <p:spPr bwMode="auto">
          <a:xfrm>
            <a:off x="611188" y="249387"/>
            <a:ext cx="1439862" cy="1595437"/>
          </a:xfrm>
          <a:prstGeom prst="rect">
            <a:avLst/>
          </a:prstGeom>
          <a:noFill/>
          <a:ln w="9525">
            <a:noFill/>
            <a:miter lim="800000"/>
            <a:headEnd/>
            <a:tailEnd/>
          </a:ln>
        </p:spPr>
      </p:pic>
    </p:spTree>
    <p:extLst>
      <p:ext uri="{BB962C8B-B14F-4D97-AF65-F5344CB8AC3E}">
        <p14:creationId xmlns:p14="http://schemas.microsoft.com/office/powerpoint/2010/main" val="3028465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r"/>
            <a:r>
              <a:rPr lang="fr-BE" dirty="0" smtClean="0"/>
              <a:t>Transformation du secteur</a:t>
            </a:r>
            <a:endParaRPr lang="fr-FR" dirty="0"/>
          </a:p>
        </p:txBody>
      </p:sp>
      <p:sp>
        <p:nvSpPr>
          <p:cNvPr id="3" name="Espace réservé du contenu 2"/>
          <p:cNvSpPr>
            <a:spLocks noGrp="1"/>
          </p:cNvSpPr>
          <p:nvPr>
            <p:ph idx="1"/>
          </p:nvPr>
        </p:nvSpPr>
        <p:spPr>
          <a:xfrm>
            <a:off x="457200" y="1844824"/>
            <a:ext cx="8229600" cy="4281339"/>
          </a:xfrm>
        </p:spPr>
        <p:txBody>
          <a:bodyPr>
            <a:normAutofit fontScale="77500" lnSpcReduction="20000"/>
          </a:bodyPr>
          <a:lstStyle/>
          <a:p>
            <a:r>
              <a:rPr lang="fr-FR" dirty="0"/>
              <a:t>projet de loi déposé actuellement devant le parlement wallon redéfinit les conditions d’octroi des aides publiques au </a:t>
            </a:r>
            <a:r>
              <a:rPr lang="fr-FR" dirty="0" smtClean="0"/>
              <a:t>secteur: limiter les aides apportées</a:t>
            </a:r>
          </a:p>
          <a:p>
            <a:pPr lvl="1"/>
            <a:r>
              <a:rPr lang="fr-FR" dirty="0" smtClean="0"/>
              <a:t>Ne </a:t>
            </a:r>
            <a:r>
              <a:rPr lang="fr-FR" dirty="0"/>
              <a:t>seront couverts dorénavant par un remboursement partiel des prestations que les bénéficiaires reconnus comme dépendants. </a:t>
            </a:r>
            <a:endParaRPr lang="fr-FR" dirty="0" smtClean="0"/>
          </a:p>
          <a:p>
            <a:pPr lvl="1"/>
            <a:r>
              <a:rPr lang="fr-FR" dirty="0" smtClean="0"/>
              <a:t>Leur </a:t>
            </a:r>
            <a:r>
              <a:rPr lang="fr-FR" dirty="0"/>
              <a:t>situation sera évaluée grâce à une échelle de dépendance validée par les autorités publiques (l’échelle </a:t>
            </a:r>
            <a:r>
              <a:rPr lang="fr-FR" dirty="0" err="1"/>
              <a:t>BelRAI</a:t>
            </a:r>
            <a:r>
              <a:rPr lang="fr-FR" dirty="0"/>
              <a:t> </a:t>
            </a:r>
            <a:r>
              <a:rPr lang="fr-FR" dirty="0" err="1"/>
              <a:t>Screener</a:t>
            </a:r>
            <a:r>
              <a:rPr lang="fr-FR" dirty="0"/>
              <a:t>) qui permettra de déterminer la nature et le degré de dépendance et donc de la recevabilité de la demande d’aide. </a:t>
            </a:r>
            <a:endParaRPr lang="fr-FR" dirty="0" smtClean="0"/>
          </a:p>
          <a:p>
            <a:pPr lvl="1"/>
            <a:r>
              <a:rPr lang="fr-FR" dirty="0"/>
              <a:t>réduit les types de prestations couvertes par un éventuel remboursement aux seules prestations de soin, c’est-à-dire au domaine médical uniquement. Les prestations sociales sont dorénavant exclues du système. </a:t>
            </a:r>
          </a:p>
          <a:p>
            <a:pPr marL="0" indent="0">
              <a:buNone/>
            </a:pPr>
            <a:endParaRPr lang="fr-FR" dirty="0"/>
          </a:p>
          <a:p>
            <a:endParaRPr lang="fr-FR" dirty="0"/>
          </a:p>
        </p:txBody>
      </p:sp>
      <p:pic>
        <p:nvPicPr>
          <p:cNvPr id="4" name="Image 4"/>
          <p:cNvPicPr>
            <a:picLocks noChangeAspect="1"/>
          </p:cNvPicPr>
          <p:nvPr/>
        </p:nvPicPr>
        <p:blipFill>
          <a:blip r:embed="rId3" cstate="print"/>
          <a:srcRect/>
          <a:stretch>
            <a:fillRect/>
          </a:stretch>
        </p:blipFill>
        <p:spPr bwMode="auto">
          <a:xfrm>
            <a:off x="611188" y="249387"/>
            <a:ext cx="1439862" cy="1595437"/>
          </a:xfrm>
          <a:prstGeom prst="rect">
            <a:avLst/>
          </a:prstGeom>
          <a:noFill/>
          <a:ln w="9525">
            <a:noFill/>
            <a:miter lim="800000"/>
            <a:headEnd/>
            <a:tailEnd/>
          </a:ln>
        </p:spPr>
      </p:pic>
    </p:spTree>
    <p:extLst>
      <p:ext uri="{BB962C8B-B14F-4D97-AF65-F5344CB8AC3E}">
        <p14:creationId xmlns:p14="http://schemas.microsoft.com/office/powerpoint/2010/main" val="7984784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algn="r"/>
            <a:r>
              <a:rPr lang="fr-BE" dirty="0" smtClean="0"/>
              <a:t>Conclusion: </a:t>
            </a:r>
            <a:br>
              <a:rPr lang="fr-BE" dirty="0" smtClean="0"/>
            </a:br>
            <a:r>
              <a:rPr lang="fr-BE" dirty="0" smtClean="0"/>
              <a:t>Un changement de référentiel</a:t>
            </a:r>
            <a:endParaRPr lang="fr-FR" dirty="0"/>
          </a:p>
        </p:txBody>
      </p:sp>
      <p:sp>
        <p:nvSpPr>
          <p:cNvPr id="3" name="Espace réservé du contenu 2"/>
          <p:cNvSpPr>
            <a:spLocks noGrp="1"/>
          </p:cNvSpPr>
          <p:nvPr>
            <p:ph idx="1"/>
          </p:nvPr>
        </p:nvSpPr>
        <p:spPr>
          <a:xfrm>
            <a:off x="457200" y="2204864"/>
            <a:ext cx="8229600" cy="3921299"/>
          </a:xfrm>
        </p:spPr>
        <p:txBody>
          <a:bodyPr/>
          <a:lstStyle/>
          <a:p>
            <a:r>
              <a:rPr lang="fr-BE" dirty="0" smtClean="0"/>
              <a:t>De l’aide globale à une aide ciblée</a:t>
            </a:r>
          </a:p>
          <a:p>
            <a:r>
              <a:rPr lang="fr-BE" dirty="0" smtClean="0"/>
              <a:t>Hyper-médicalisation de l’aide </a:t>
            </a:r>
          </a:p>
          <a:p>
            <a:r>
              <a:rPr lang="fr-BE" dirty="0" smtClean="0"/>
              <a:t>Une augmentation substantielle des prix pour certains bénéficiaires</a:t>
            </a:r>
          </a:p>
          <a:p>
            <a:r>
              <a:rPr lang="fr-BE" dirty="0" smtClean="0"/>
              <a:t>Risque de perte d’emplois dans le secteur</a:t>
            </a:r>
          </a:p>
          <a:p>
            <a:r>
              <a:rPr lang="fr-BE" dirty="0" smtClean="0"/>
              <a:t>Déversement des politiques fédérales sur </a:t>
            </a:r>
            <a:r>
              <a:rPr lang="fr-BE" smtClean="0"/>
              <a:t>les régions</a:t>
            </a:r>
            <a:endParaRPr lang="fr-FR" dirty="0"/>
          </a:p>
        </p:txBody>
      </p:sp>
      <p:pic>
        <p:nvPicPr>
          <p:cNvPr id="4" name="Image 4"/>
          <p:cNvPicPr>
            <a:picLocks noChangeAspect="1"/>
          </p:cNvPicPr>
          <p:nvPr/>
        </p:nvPicPr>
        <p:blipFill>
          <a:blip r:embed="rId2" cstate="print"/>
          <a:srcRect/>
          <a:stretch>
            <a:fillRect/>
          </a:stretch>
        </p:blipFill>
        <p:spPr bwMode="auto">
          <a:xfrm>
            <a:off x="611188" y="249387"/>
            <a:ext cx="1439862" cy="1595437"/>
          </a:xfrm>
          <a:prstGeom prst="rect">
            <a:avLst/>
          </a:prstGeom>
          <a:noFill/>
          <a:ln w="9525">
            <a:noFill/>
            <a:miter lim="800000"/>
            <a:headEnd/>
            <a:tailEnd/>
          </a:ln>
        </p:spPr>
      </p:pic>
    </p:spTree>
    <p:extLst>
      <p:ext uri="{BB962C8B-B14F-4D97-AF65-F5344CB8AC3E}">
        <p14:creationId xmlns:p14="http://schemas.microsoft.com/office/powerpoint/2010/main" val="120850823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TotalTime>
  <Words>583</Words>
  <Application>Microsoft Office PowerPoint</Application>
  <PresentationFormat>Affichage à l'écran (4:3)</PresentationFormat>
  <Paragraphs>58</Paragraphs>
  <Slides>14</Slides>
  <Notes>1</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14</vt:i4>
      </vt:variant>
    </vt:vector>
  </HeadingPairs>
  <TitlesOfParts>
    <vt:vector size="17" baseType="lpstr">
      <vt:lpstr>Arial</vt:lpstr>
      <vt:lpstr>Calibri</vt:lpstr>
      <vt:lpstr>Thème Office</vt:lpstr>
      <vt:lpstr> Pénétration de logiques néo-libérales dans le secteur des soins à domicile en Belgique francophone : un risque d’augmentation des inégalités sociales  </vt:lpstr>
      <vt:lpstr>Modèle belge de protection sociale</vt:lpstr>
      <vt:lpstr>Evolution du modèle</vt:lpstr>
      <vt:lpstr>Evolution du % de population des 65+ par région</vt:lpstr>
      <vt:lpstr>Le secteur de l’aide à domicile</vt:lpstr>
      <vt:lpstr>L’aide à domicile</vt:lpstr>
      <vt:lpstr>Enquête dans le secteur</vt:lpstr>
      <vt:lpstr>Résultats</vt:lpstr>
      <vt:lpstr>Résultats</vt:lpstr>
      <vt:lpstr>Résultats</vt:lpstr>
      <vt:lpstr>Résultats</vt:lpstr>
      <vt:lpstr>Résultats</vt:lpstr>
      <vt:lpstr>Transformation du secteur</vt:lpstr>
      <vt:lpstr>Conclusion:  Un changement de référentiel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parcours de vie des travailleurs intérimaires de 50 ans et plus.</dc:title>
  <dc:creator>FUNDP</dc:creator>
  <cp:lastModifiedBy>Nathalie Burnay</cp:lastModifiedBy>
  <cp:revision>31</cp:revision>
  <dcterms:created xsi:type="dcterms:W3CDTF">2016-01-18T09:44:05Z</dcterms:created>
  <dcterms:modified xsi:type="dcterms:W3CDTF">2019-10-10T14:48:44Z</dcterms:modified>
</cp:coreProperties>
</file>