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2" r:id="rId7"/>
    <p:sldId id="263" r:id="rId8"/>
    <p:sldId id="264" r:id="rId9"/>
    <p:sldId id="260"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8" d="100"/>
          <a:sy n="68" d="100"/>
        </p:scale>
        <p:origin x="61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fr-FR"/>
              <a:t>Modifiez le style du titre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058846A8-5091-426F-8140-DDCD6EBCEB78}" type="datetimeFigureOut">
              <a:rPr lang="fr-BE" smtClean="0"/>
              <a:t>19-06-23</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a:xfrm>
            <a:off x="9255346" y="2750337"/>
            <a:ext cx="1171888" cy="1356442"/>
          </a:xfrm>
        </p:spPr>
        <p:txBody>
          <a:bodyPr/>
          <a:lstStyle/>
          <a:p>
            <a:fld id="{A3D0FF34-7CD0-4A45-B624-053283CAE77A}" type="slidenum">
              <a:rPr lang="fr-BE" smtClean="0"/>
              <a:t>‹N°›</a:t>
            </a:fld>
            <a:endParaRPr lang="fr-BE"/>
          </a:p>
        </p:txBody>
      </p:sp>
    </p:spTree>
    <p:extLst>
      <p:ext uri="{BB962C8B-B14F-4D97-AF65-F5344CB8AC3E}">
        <p14:creationId xmlns:p14="http://schemas.microsoft.com/office/powerpoint/2010/main" val="1147506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058846A8-5091-426F-8140-DDCD6EBCEB78}" type="datetimeFigureOut">
              <a:rPr lang="fr-BE" smtClean="0"/>
              <a:t>19-06-23</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a:xfrm>
            <a:off x="10729455" y="4711309"/>
            <a:ext cx="1154151" cy="1090789"/>
          </a:xfrm>
        </p:spPr>
        <p:txBody>
          <a:bodyPr/>
          <a:lstStyle/>
          <a:p>
            <a:fld id="{A3D0FF34-7CD0-4A45-B624-053283CAE77A}" type="slidenum">
              <a:rPr lang="fr-BE" smtClean="0"/>
              <a:t>‹N°›</a:t>
            </a:fld>
            <a:endParaRPr lang="fr-BE"/>
          </a:p>
        </p:txBody>
      </p:sp>
    </p:spTree>
    <p:extLst>
      <p:ext uri="{BB962C8B-B14F-4D97-AF65-F5344CB8AC3E}">
        <p14:creationId xmlns:p14="http://schemas.microsoft.com/office/powerpoint/2010/main" val="1687256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fr-FR"/>
              <a:t>Modifiez le style du titre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058846A8-5091-426F-8140-DDCD6EBCEB78}" type="datetimeFigureOut">
              <a:rPr lang="fr-BE" smtClean="0"/>
              <a:t>19-06-23</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a:xfrm>
            <a:off x="10729455" y="4711615"/>
            <a:ext cx="1154151" cy="1090789"/>
          </a:xfrm>
        </p:spPr>
        <p:txBody>
          <a:bodyPr/>
          <a:lstStyle/>
          <a:p>
            <a:fld id="{A3D0FF34-7CD0-4A45-B624-053283CAE77A}" type="slidenum">
              <a:rPr lang="fr-BE" smtClean="0"/>
              <a:t>‹N°›</a:t>
            </a:fld>
            <a:endParaRPr lang="fr-BE"/>
          </a:p>
        </p:txBody>
      </p:sp>
    </p:spTree>
    <p:extLst>
      <p:ext uri="{BB962C8B-B14F-4D97-AF65-F5344CB8AC3E}">
        <p14:creationId xmlns:p14="http://schemas.microsoft.com/office/powerpoint/2010/main" val="189030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fr-FR"/>
              <a:t>Modifiez le style du titre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058846A8-5091-426F-8140-DDCD6EBCEB78}" type="datetimeFigureOut">
              <a:rPr lang="fr-BE" smtClean="0"/>
              <a:t>19-06-23</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a:xfrm>
            <a:off x="10729455" y="4709925"/>
            <a:ext cx="1154151" cy="1090789"/>
          </a:xfrm>
        </p:spPr>
        <p:txBody>
          <a:bodyPr/>
          <a:lstStyle/>
          <a:p>
            <a:fld id="{A3D0FF34-7CD0-4A45-B624-053283CAE77A}" type="slidenum">
              <a:rPr lang="fr-BE" smtClean="0"/>
              <a:t>‹N°›</a:t>
            </a:fld>
            <a:endParaRPr lang="fr-BE"/>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11218674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fr-FR"/>
              <a:t>Modifiez le style du titre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058846A8-5091-426F-8140-DDCD6EBCEB78}" type="datetimeFigureOut">
              <a:rPr lang="fr-BE" smtClean="0"/>
              <a:t>19-06-23</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a:xfrm>
            <a:off x="10729455" y="4709925"/>
            <a:ext cx="1154151" cy="1090789"/>
          </a:xfrm>
        </p:spPr>
        <p:txBody>
          <a:bodyPr/>
          <a:lstStyle/>
          <a:p>
            <a:fld id="{A3D0FF34-7CD0-4A45-B624-053283CAE77A}" type="slidenum">
              <a:rPr lang="fr-BE" smtClean="0"/>
              <a:t>‹N°›</a:t>
            </a:fld>
            <a:endParaRPr lang="fr-BE"/>
          </a:p>
        </p:txBody>
      </p:sp>
    </p:spTree>
    <p:extLst>
      <p:ext uri="{BB962C8B-B14F-4D97-AF65-F5344CB8AC3E}">
        <p14:creationId xmlns:p14="http://schemas.microsoft.com/office/powerpoint/2010/main" val="19245702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fr-FR"/>
              <a:t>Modifiez le style du titre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3" name="Date Placeholder 2"/>
          <p:cNvSpPr>
            <a:spLocks noGrp="1"/>
          </p:cNvSpPr>
          <p:nvPr>
            <p:ph type="dt" sz="half" idx="10"/>
          </p:nvPr>
        </p:nvSpPr>
        <p:spPr/>
        <p:txBody>
          <a:bodyPr/>
          <a:lstStyle/>
          <a:p>
            <a:fld id="{058846A8-5091-426F-8140-DDCD6EBCEB78}" type="datetimeFigureOut">
              <a:rPr lang="fr-BE" smtClean="0"/>
              <a:t>19-06-23</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A3D0FF34-7CD0-4A45-B624-053283CAE77A}" type="slidenum">
              <a:rPr lang="fr-BE" smtClean="0"/>
              <a:t>‹N°›</a:t>
            </a:fld>
            <a:endParaRPr lang="fr-BE"/>
          </a:p>
        </p:txBody>
      </p:sp>
    </p:spTree>
    <p:extLst>
      <p:ext uri="{BB962C8B-B14F-4D97-AF65-F5344CB8AC3E}">
        <p14:creationId xmlns:p14="http://schemas.microsoft.com/office/powerpoint/2010/main" val="17411884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fr-FR"/>
              <a:t>Modifiez le style du titre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3" name="Date Placeholder 2"/>
          <p:cNvSpPr>
            <a:spLocks noGrp="1"/>
          </p:cNvSpPr>
          <p:nvPr>
            <p:ph type="dt" sz="half" idx="10"/>
          </p:nvPr>
        </p:nvSpPr>
        <p:spPr/>
        <p:txBody>
          <a:bodyPr/>
          <a:lstStyle/>
          <a:p>
            <a:fld id="{058846A8-5091-426F-8140-DDCD6EBCEB78}" type="datetimeFigureOut">
              <a:rPr lang="fr-BE" smtClean="0"/>
              <a:t>19-06-23</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A3D0FF34-7CD0-4A45-B624-053283CAE77A}" type="slidenum">
              <a:rPr lang="fr-BE" smtClean="0"/>
              <a:t>‹N°›</a:t>
            </a:fld>
            <a:endParaRPr lang="fr-BE"/>
          </a:p>
        </p:txBody>
      </p:sp>
    </p:spTree>
    <p:extLst>
      <p:ext uri="{BB962C8B-B14F-4D97-AF65-F5344CB8AC3E}">
        <p14:creationId xmlns:p14="http://schemas.microsoft.com/office/powerpoint/2010/main" val="4026364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058846A8-5091-426F-8140-DDCD6EBCEB78}" type="datetimeFigureOut">
              <a:rPr lang="fr-BE" smtClean="0"/>
              <a:t>19-06-23</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A3D0FF34-7CD0-4A45-B624-053283CAE77A}" type="slidenum">
              <a:rPr lang="fr-BE" smtClean="0"/>
              <a:t>‹N°›</a:t>
            </a:fld>
            <a:endParaRPr lang="fr-BE"/>
          </a:p>
        </p:txBody>
      </p:sp>
    </p:spTree>
    <p:extLst>
      <p:ext uri="{BB962C8B-B14F-4D97-AF65-F5344CB8AC3E}">
        <p14:creationId xmlns:p14="http://schemas.microsoft.com/office/powerpoint/2010/main" val="8026241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058846A8-5091-426F-8140-DDCD6EBCEB78}" type="datetimeFigureOut">
              <a:rPr lang="fr-BE" smtClean="0"/>
              <a:t>19-06-23</a:t>
            </a:fld>
            <a:endParaRPr lang="fr-BE"/>
          </a:p>
        </p:txBody>
      </p:sp>
      <p:sp>
        <p:nvSpPr>
          <p:cNvPr id="5" name="Footer Placeholder 4"/>
          <p:cNvSpPr>
            <a:spLocks noGrp="1"/>
          </p:cNvSpPr>
          <p:nvPr>
            <p:ph type="ftr" sz="quarter" idx="11"/>
          </p:nvPr>
        </p:nvSpPr>
        <p:spPr>
          <a:xfrm>
            <a:off x="680321" y="5936188"/>
            <a:ext cx="6126805" cy="365125"/>
          </a:xfrm>
        </p:spPr>
        <p:txBody>
          <a:bodyPr/>
          <a:lstStyle/>
          <a:p>
            <a:endParaRPr lang="fr-BE"/>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A3D0FF34-7CD0-4A45-B624-053283CAE77A}" type="slidenum">
              <a:rPr lang="fr-BE" smtClean="0"/>
              <a:t>‹N°›</a:t>
            </a:fld>
            <a:endParaRPr lang="fr-BE"/>
          </a:p>
        </p:txBody>
      </p:sp>
    </p:spTree>
    <p:extLst>
      <p:ext uri="{BB962C8B-B14F-4D97-AF65-F5344CB8AC3E}">
        <p14:creationId xmlns:p14="http://schemas.microsoft.com/office/powerpoint/2010/main" val="557533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058846A8-5091-426F-8140-DDCD6EBCEB78}" type="datetimeFigureOut">
              <a:rPr lang="fr-BE" smtClean="0"/>
              <a:t>19-06-23</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A3D0FF34-7CD0-4A45-B624-053283CAE77A}" type="slidenum">
              <a:rPr lang="fr-BE" smtClean="0"/>
              <a:t>‹N°›</a:t>
            </a:fld>
            <a:endParaRPr lang="fr-BE"/>
          </a:p>
        </p:txBody>
      </p:sp>
    </p:spTree>
    <p:extLst>
      <p:ext uri="{BB962C8B-B14F-4D97-AF65-F5344CB8AC3E}">
        <p14:creationId xmlns:p14="http://schemas.microsoft.com/office/powerpoint/2010/main" val="2851449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fr-FR"/>
              <a:t>Modifiez le style du titre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058846A8-5091-426F-8140-DDCD6EBCEB78}" type="datetimeFigureOut">
              <a:rPr lang="fr-BE" smtClean="0"/>
              <a:t>19-06-23</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a:xfrm>
            <a:off x="10729455" y="2869895"/>
            <a:ext cx="1154151" cy="1090789"/>
          </a:xfrm>
        </p:spPr>
        <p:txBody>
          <a:bodyPr/>
          <a:lstStyle/>
          <a:p>
            <a:fld id="{A3D0FF34-7CD0-4A45-B624-053283CAE77A}" type="slidenum">
              <a:rPr lang="fr-BE" smtClean="0"/>
              <a:t>‹N°›</a:t>
            </a:fld>
            <a:endParaRPr lang="fr-BE"/>
          </a:p>
        </p:txBody>
      </p:sp>
    </p:spTree>
    <p:extLst>
      <p:ext uri="{BB962C8B-B14F-4D97-AF65-F5344CB8AC3E}">
        <p14:creationId xmlns:p14="http://schemas.microsoft.com/office/powerpoint/2010/main" val="1076628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058846A8-5091-426F-8140-DDCD6EBCEB78}" type="datetimeFigureOut">
              <a:rPr lang="fr-BE" smtClean="0"/>
              <a:t>19-06-23</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A3D0FF34-7CD0-4A45-B624-053283CAE77A}" type="slidenum">
              <a:rPr lang="fr-BE" smtClean="0"/>
              <a:t>‹N°›</a:t>
            </a:fld>
            <a:endParaRPr lang="fr-BE"/>
          </a:p>
        </p:txBody>
      </p:sp>
    </p:spTree>
    <p:extLst>
      <p:ext uri="{BB962C8B-B14F-4D97-AF65-F5344CB8AC3E}">
        <p14:creationId xmlns:p14="http://schemas.microsoft.com/office/powerpoint/2010/main" val="3737506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fr-FR"/>
              <a:t>Modifiez le style du titre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680322" y="3030008"/>
            <a:ext cx="4698355" cy="2906179"/>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5594123" y="3030008"/>
            <a:ext cx="4700059" cy="2906179"/>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058846A8-5091-426F-8140-DDCD6EBCEB78}" type="datetimeFigureOut">
              <a:rPr lang="fr-BE" smtClean="0"/>
              <a:t>19-06-23</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A3D0FF34-7CD0-4A45-B624-053283CAE77A}" type="slidenum">
              <a:rPr lang="fr-BE" smtClean="0"/>
              <a:t>‹N°›</a:t>
            </a:fld>
            <a:endParaRPr lang="fr-BE"/>
          </a:p>
        </p:txBody>
      </p:sp>
    </p:spTree>
    <p:extLst>
      <p:ext uri="{BB962C8B-B14F-4D97-AF65-F5344CB8AC3E}">
        <p14:creationId xmlns:p14="http://schemas.microsoft.com/office/powerpoint/2010/main" val="2238721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058846A8-5091-426F-8140-DDCD6EBCEB78}" type="datetimeFigureOut">
              <a:rPr lang="fr-BE" smtClean="0"/>
              <a:t>19-06-23</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A3D0FF34-7CD0-4A45-B624-053283CAE77A}" type="slidenum">
              <a:rPr lang="fr-BE" smtClean="0"/>
              <a:t>‹N°›</a:t>
            </a:fld>
            <a:endParaRPr lang="fr-BE"/>
          </a:p>
        </p:txBody>
      </p:sp>
    </p:spTree>
    <p:extLst>
      <p:ext uri="{BB962C8B-B14F-4D97-AF65-F5344CB8AC3E}">
        <p14:creationId xmlns:p14="http://schemas.microsoft.com/office/powerpoint/2010/main" val="4119415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058846A8-5091-426F-8140-DDCD6EBCEB78}" type="datetimeFigureOut">
              <a:rPr lang="fr-BE" smtClean="0"/>
              <a:t>19-06-23</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A3D0FF34-7CD0-4A45-B624-053283CAE77A}" type="slidenum">
              <a:rPr lang="fr-BE" smtClean="0"/>
              <a:t>‹N°›</a:t>
            </a:fld>
            <a:endParaRPr lang="fr-BE"/>
          </a:p>
        </p:txBody>
      </p:sp>
    </p:spTree>
    <p:extLst>
      <p:ext uri="{BB962C8B-B14F-4D97-AF65-F5344CB8AC3E}">
        <p14:creationId xmlns:p14="http://schemas.microsoft.com/office/powerpoint/2010/main" val="28345717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058846A8-5091-426F-8140-DDCD6EBCEB78}" type="datetimeFigureOut">
              <a:rPr lang="fr-BE" smtClean="0"/>
              <a:t>19-06-23</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A3D0FF34-7CD0-4A45-B624-053283CAE77A}" type="slidenum">
              <a:rPr lang="fr-BE" smtClean="0"/>
              <a:t>‹N°›</a:t>
            </a:fld>
            <a:endParaRPr lang="fr-BE"/>
          </a:p>
        </p:txBody>
      </p:sp>
    </p:spTree>
    <p:extLst>
      <p:ext uri="{BB962C8B-B14F-4D97-AF65-F5344CB8AC3E}">
        <p14:creationId xmlns:p14="http://schemas.microsoft.com/office/powerpoint/2010/main" val="1854186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fr-FR"/>
              <a:t>Modifiez le style du titre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058846A8-5091-426F-8140-DDCD6EBCEB78}" type="datetimeFigureOut">
              <a:rPr lang="fr-BE" smtClean="0"/>
              <a:t>19-06-23</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A3D0FF34-7CD0-4A45-B624-053283CAE77A}" type="slidenum">
              <a:rPr lang="fr-BE" smtClean="0"/>
              <a:t>‹N°›</a:t>
            </a:fld>
            <a:endParaRPr lang="fr-BE"/>
          </a:p>
        </p:txBody>
      </p:sp>
    </p:spTree>
    <p:extLst>
      <p:ext uri="{BB962C8B-B14F-4D97-AF65-F5344CB8AC3E}">
        <p14:creationId xmlns:p14="http://schemas.microsoft.com/office/powerpoint/2010/main" val="1504766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58846A8-5091-426F-8140-DDCD6EBCEB78}" type="datetimeFigureOut">
              <a:rPr lang="fr-BE" smtClean="0"/>
              <a:t>19-06-23</a:t>
            </a:fld>
            <a:endParaRPr lang="fr-BE"/>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fr-BE"/>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A3D0FF34-7CD0-4A45-B624-053283CAE77A}" type="slidenum">
              <a:rPr lang="fr-BE" smtClean="0"/>
              <a:t>‹N°›</a:t>
            </a:fld>
            <a:endParaRPr lang="fr-BE"/>
          </a:p>
        </p:txBody>
      </p:sp>
    </p:spTree>
    <p:extLst>
      <p:ext uri="{BB962C8B-B14F-4D97-AF65-F5344CB8AC3E}">
        <p14:creationId xmlns:p14="http://schemas.microsoft.com/office/powerpoint/2010/main" val="112293560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oipbelgique.be/"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A87F9B8-25F5-4A50-8897-1ED1EDE160D5}"/>
              </a:ext>
            </a:extLst>
          </p:cNvPr>
          <p:cNvSpPr>
            <a:spLocks noGrp="1"/>
          </p:cNvSpPr>
          <p:nvPr>
            <p:ph type="ctrTitle"/>
          </p:nvPr>
        </p:nvSpPr>
        <p:spPr/>
        <p:txBody>
          <a:bodyPr/>
          <a:lstStyle/>
          <a:p>
            <a:r>
              <a:rPr lang="fr-BE" dirty="0"/>
              <a:t>Projet de loi I et II </a:t>
            </a:r>
            <a:br>
              <a:rPr lang="fr-BE" dirty="0"/>
            </a:br>
            <a:r>
              <a:rPr lang="fr-BE" sz="4000" dirty="0"/>
              <a:t>Audition 20 juin 2023 </a:t>
            </a:r>
            <a:endParaRPr lang="fr-BE" dirty="0"/>
          </a:p>
        </p:txBody>
      </p:sp>
      <p:sp>
        <p:nvSpPr>
          <p:cNvPr id="3" name="Sous-titre 2">
            <a:extLst>
              <a:ext uri="{FF2B5EF4-FFF2-40B4-BE49-F238E27FC236}">
                <a16:creationId xmlns:a16="http://schemas.microsoft.com/office/drawing/2014/main" id="{C535F02D-0899-4E70-93E8-29BB6D33CB03}"/>
              </a:ext>
            </a:extLst>
          </p:cNvPr>
          <p:cNvSpPr>
            <a:spLocks noGrp="1"/>
          </p:cNvSpPr>
          <p:nvPr>
            <p:ph type="subTitle" idx="1"/>
          </p:nvPr>
        </p:nvSpPr>
        <p:spPr/>
        <p:txBody>
          <a:bodyPr>
            <a:normAutofit lnSpcReduction="10000"/>
          </a:bodyPr>
          <a:lstStyle/>
          <a:p>
            <a:r>
              <a:rPr lang="fr-BE" dirty="0"/>
              <a:t>Observatoire international des prisons – section belge </a:t>
            </a:r>
          </a:p>
          <a:p>
            <a:r>
              <a:rPr lang="fr-BE" dirty="0"/>
              <a:t>Agathe DE BROUWER</a:t>
            </a:r>
          </a:p>
          <a:p>
            <a:r>
              <a:rPr lang="fr-BE" dirty="0"/>
              <a:t>Membre OIP, avocate et assistante à l’USL-B, membre GREPEC</a:t>
            </a:r>
          </a:p>
        </p:txBody>
      </p:sp>
    </p:spTree>
    <p:extLst>
      <p:ext uri="{BB962C8B-B14F-4D97-AF65-F5344CB8AC3E}">
        <p14:creationId xmlns:p14="http://schemas.microsoft.com/office/powerpoint/2010/main" val="20478911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A82CB00-8B1F-4C87-AD8A-E6FF138DC561}"/>
              </a:ext>
            </a:extLst>
          </p:cNvPr>
          <p:cNvSpPr>
            <a:spLocks noGrp="1"/>
          </p:cNvSpPr>
          <p:nvPr>
            <p:ph type="title"/>
          </p:nvPr>
        </p:nvSpPr>
        <p:spPr>
          <a:xfrm>
            <a:off x="680321" y="753228"/>
            <a:ext cx="9614618" cy="1198120"/>
          </a:xfrm>
        </p:spPr>
        <p:txBody>
          <a:bodyPr>
            <a:normAutofit fontScale="90000"/>
          </a:bodyPr>
          <a:lstStyle/>
          <a:p>
            <a:r>
              <a:rPr lang="fr-BE" dirty="0"/>
              <a:t>Irresponsabilité pénale </a:t>
            </a:r>
            <a:br>
              <a:rPr lang="fr-BE" dirty="0"/>
            </a:br>
            <a:r>
              <a:rPr lang="fr-BE" sz="2800" dirty="0"/>
              <a:t>Tableau récapitulatif (source : avis GREPEC sur projet de Code pénal)</a:t>
            </a:r>
            <a:endParaRPr lang="fr-BE" dirty="0"/>
          </a:p>
        </p:txBody>
      </p:sp>
      <p:graphicFrame>
        <p:nvGraphicFramePr>
          <p:cNvPr id="4" name="Espace réservé du contenu 3">
            <a:extLst>
              <a:ext uri="{FF2B5EF4-FFF2-40B4-BE49-F238E27FC236}">
                <a16:creationId xmlns:a16="http://schemas.microsoft.com/office/drawing/2014/main" id="{2BAE474C-7530-4C39-855D-B9FAF87E8FAF}"/>
              </a:ext>
            </a:extLst>
          </p:cNvPr>
          <p:cNvGraphicFramePr>
            <a:graphicFrameLocks noGrp="1"/>
          </p:cNvGraphicFramePr>
          <p:nvPr>
            <p:ph idx="1"/>
            <p:extLst>
              <p:ext uri="{D42A27DB-BD31-4B8C-83A1-F6EECF244321}">
                <p14:modId xmlns:p14="http://schemas.microsoft.com/office/powerpoint/2010/main" val="2765199563"/>
              </p:ext>
            </p:extLst>
          </p:nvPr>
        </p:nvGraphicFramePr>
        <p:xfrm>
          <a:off x="480767" y="2092752"/>
          <a:ext cx="9814172" cy="4568723"/>
        </p:xfrm>
        <a:graphic>
          <a:graphicData uri="http://schemas.openxmlformats.org/drawingml/2006/table">
            <a:tbl>
              <a:tblPr firstRow="1" bandRow="1">
                <a:tableStyleId>{5C22544A-7EE6-4342-B048-85BDC9FD1C3A}</a:tableStyleId>
              </a:tblPr>
              <a:tblGrid>
                <a:gridCol w="2822086">
                  <a:extLst>
                    <a:ext uri="{9D8B030D-6E8A-4147-A177-3AD203B41FA5}">
                      <a16:colId xmlns:a16="http://schemas.microsoft.com/office/drawing/2014/main" val="855803179"/>
                    </a:ext>
                  </a:extLst>
                </a:gridCol>
                <a:gridCol w="3496043">
                  <a:extLst>
                    <a:ext uri="{9D8B030D-6E8A-4147-A177-3AD203B41FA5}">
                      <a16:colId xmlns:a16="http://schemas.microsoft.com/office/drawing/2014/main" val="2537488871"/>
                    </a:ext>
                  </a:extLst>
                </a:gridCol>
                <a:gridCol w="3496043">
                  <a:extLst>
                    <a:ext uri="{9D8B030D-6E8A-4147-A177-3AD203B41FA5}">
                      <a16:colId xmlns:a16="http://schemas.microsoft.com/office/drawing/2014/main" val="2199491348"/>
                    </a:ext>
                  </a:extLst>
                </a:gridCol>
              </a:tblGrid>
              <a:tr h="736367">
                <a:tc>
                  <a:txBody>
                    <a:bodyPr/>
                    <a:lstStyle/>
                    <a:p>
                      <a:r>
                        <a:rPr lang="fr-BE" sz="1400" dirty="0"/>
                        <a:t>Moment des faits (art. 25 CP)</a:t>
                      </a:r>
                    </a:p>
                  </a:txBody>
                  <a:tcPr/>
                </a:tc>
                <a:tc>
                  <a:txBody>
                    <a:bodyPr/>
                    <a:lstStyle/>
                    <a:p>
                      <a:r>
                        <a:rPr lang="fr-BE" sz="1400" dirty="0"/>
                        <a:t>Moment du jugement (art. 9 loi relative à l’internement)</a:t>
                      </a:r>
                    </a:p>
                  </a:txBody>
                  <a:tcPr/>
                </a:tc>
                <a:tc>
                  <a:txBody>
                    <a:bodyPr/>
                    <a:lstStyle/>
                    <a:p>
                      <a:r>
                        <a:rPr lang="fr-BE" sz="1400" dirty="0"/>
                        <a:t>Décision</a:t>
                      </a:r>
                    </a:p>
                  </a:txBody>
                  <a:tcPr/>
                </a:tc>
                <a:extLst>
                  <a:ext uri="{0D108BD9-81ED-4DB2-BD59-A6C34878D82A}">
                    <a16:rowId xmlns:a16="http://schemas.microsoft.com/office/drawing/2014/main" val="1653287753"/>
                  </a:ext>
                </a:extLst>
              </a:tr>
              <a:tr h="682315">
                <a:tc>
                  <a:txBody>
                    <a:bodyPr/>
                    <a:lstStyle/>
                    <a:p>
                      <a:r>
                        <a:rPr lang="fr-BE" sz="1400" dirty="0"/>
                        <a:t>Abolition : irresponsable</a:t>
                      </a:r>
                    </a:p>
                  </a:txBody>
                  <a:tcPr/>
                </a:tc>
                <a:tc>
                  <a:txBody>
                    <a:bodyPr/>
                    <a:lstStyle/>
                    <a:p>
                      <a:r>
                        <a:rPr lang="fr-BE" sz="1400" dirty="0"/>
                        <a:t>Sain d’esprit ou trouble mental</a:t>
                      </a:r>
                    </a:p>
                  </a:txBody>
                  <a:tcPr/>
                </a:tc>
                <a:tc>
                  <a:txBody>
                    <a:bodyPr/>
                    <a:lstStyle/>
                    <a:p>
                      <a:r>
                        <a:rPr lang="fr-BE" sz="1400" dirty="0"/>
                        <a:t>Non-lieu / acquittement</a:t>
                      </a:r>
                    </a:p>
                  </a:txBody>
                  <a:tcPr/>
                </a:tc>
                <a:extLst>
                  <a:ext uri="{0D108BD9-81ED-4DB2-BD59-A6C34878D82A}">
                    <a16:rowId xmlns:a16="http://schemas.microsoft.com/office/drawing/2014/main" val="625989409"/>
                  </a:ext>
                </a:extLst>
              </a:tr>
              <a:tr h="682315">
                <a:tc>
                  <a:txBody>
                    <a:bodyPr/>
                    <a:lstStyle/>
                    <a:p>
                      <a:r>
                        <a:rPr lang="fr-BE" sz="1400" dirty="0"/>
                        <a:t>Abolition : irresponsable</a:t>
                      </a:r>
                    </a:p>
                  </a:txBody>
                  <a:tcPr/>
                </a:tc>
                <a:tc>
                  <a:txBody>
                    <a:bodyPr/>
                    <a:lstStyle/>
                    <a:p>
                      <a:r>
                        <a:rPr lang="fr-BE" sz="1400" dirty="0"/>
                        <a:t>Abolition ou trouble mental grave </a:t>
                      </a:r>
                    </a:p>
                  </a:txBody>
                  <a:tcPr/>
                </a:tc>
                <a:tc>
                  <a:txBody>
                    <a:bodyPr/>
                    <a:lstStyle/>
                    <a:p>
                      <a:r>
                        <a:rPr lang="fr-BE" sz="1200" dirty="0"/>
                        <a:t>SOIT internement (si </a:t>
                      </a:r>
                      <a:r>
                        <a:rPr lang="fr-BE" sz="1200" dirty="0" err="1"/>
                        <a:t>cdt</a:t>
                      </a:r>
                      <a:r>
                        <a:rPr lang="fr-BE" sz="1200" dirty="0"/>
                        <a:t>° réunies)</a:t>
                      </a:r>
                    </a:p>
                    <a:p>
                      <a:r>
                        <a:rPr lang="fr-BE" sz="1200" dirty="0"/>
                        <a:t>SOIT non-lieu / acquittement (si </a:t>
                      </a:r>
                      <a:r>
                        <a:rPr lang="fr-BE" sz="1200" dirty="0" err="1"/>
                        <a:t>cdt</a:t>
                      </a:r>
                      <a:r>
                        <a:rPr lang="fr-BE" sz="1200" dirty="0"/>
                        <a:t>° </a:t>
                      </a:r>
                      <a:r>
                        <a:rPr lang="fr-BE" sz="1200" dirty="0" err="1"/>
                        <a:t>int</a:t>
                      </a:r>
                      <a:r>
                        <a:rPr lang="fr-BE" sz="1200" dirty="0"/>
                        <a:t>. </a:t>
                      </a:r>
                      <a:r>
                        <a:rPr lang="fr-BE" sz="1200" strike="sngStrike" dirty="0"/>
                        <a:t>réunies</a:t>
                      </a:r>
                      <a:r>
                        <a:rPr lang="fr-BE" sz="1200" dirty="0"/>
                        <a:t>)</a:t>
                      </a:r>
                    </a:p>
                  </a:txBody>
                  <a:tcPr/>
                </a:tc>
                <a:extLst>
                  <a:ext uri="{0D108BD9-81ED-4DB2-BD59-A6C34878D82A}">
                    <a16:rowId xmlns:a16="http://schemas.microsoft.com/office/drawing/2014/main" val="2154361057"/>
                  </a:ext>
                </a:extLst>
              </a:tr>
              <a:tr h="682315">
                <a:tc>
                  <a:txBody>
                    <a:bodyPr/>
                    <a:lstStyle/>
                    <a:p>
                      <a:r>
                        <a:rPr lang="fr-BE" sz="1400" dirty="0"/>
                        <a:t>Trouble mental grave ou léger : responsable (atténué)</a:t>
                      </a:r>
                    </a:p>
                  </a:txBody>
                  <a:tcPr/>
                </a:tc>
                <a:tc>
                  <a:txBody>
                    <a:bodyPr/>
                    <a:lstStyle/>
                    <a:p>
                      <a:r>
                        <a:rPr lang="fr-BE" sz="1400" dirty="0"/>
                        <a:t>Sain d’esprit ou trouble mental léger </a:t>
                      </a:r>
                    </a:p>
                  </a:txBody>
                  <a:tcPr/>
                </a:tc>
                <a:tc>
                  <a:txBody>
                    <a:bodyPr/>
                    <a:lstStyle/>
                    <a:p>
                      <a:r>
                        <a:rPr lang="fr-BE" sz="1400" dirty="0"/>
                        <a:t>Peine </a:t>
                      </a:r>
                    </a:p>
                  </a:txBody>
                  <a:tcPr/>
                </a:tc>
                <a:extLst>
                  <a:ext uri="{0D108BD9-81ED-4DB2-BD59-A6C34878D82A}">
                    <a16:rowId xmlns:a16="http://schemas.microsoft.com/office/drawing/2014/main" val="4090950370"/>
                  </a:ext>
                </a:extLst>
              </a:tr>
              <a:tr h="682315">
                <a:tc>
                  <a:txBody>
                    <a:bodyPr/>
                    <a:lstStyle/>
                    <a:p>
                      <a:r>
                        <a:rPr lang="fr-BE" sz="1400" dirty="0"/>
                        <a:t>Trouble mental grave ou léger: responsable (atténué)</a:t>
                      </a:r>
                    </a:p>
                  </a:txBody>
                  <a:tcPr/>
                </a:tc>
                <a:tc>
                  <a:txBody>
                    <a:bodyPr/>
                    <a:lstStyle/>
                    <a:p>
                      <a:r>
                        <a:rPr lang="fr-BE" sz="1400" dirty="0"/>
                        <a:t>Abolition ou trouble mental grave </a:t>
                      </a:r>
                    </a:p>
                  </a:txBody>
                  <a:tcPr/>
                </a:tc>
                <a:tc>
                  <a:txBody>
                    <a:bodyPr/>
                    <a:lstStyle/>
                    <a:p>
                      <a:r>
                        <a:rPr lang="fr-BE" sz="1200" dirty="0"/>
                        <a:t>SOIT internement (si </a:t>
                      </a:r>
                      <a:r>
                        <a:rPr lang="fr-BE" sz="1200" dirty="0" err="1"/>
                        <a:t>cdt</a:t>
                      </a:r>
                      <a:r>
                        <a:rPr lang="fr-BE" sz="1200" dirty="0"/>
                        <a:t>° réunies)</a:t>
                      </a:r>
                    </a:p>
                    <a:p>
                      <a:r>
                        <a:rPr lang="fr-BE" sz="1200" dirty="0"/>
                        <a:t>SOIT peine (si </a:t>
                      </a:r>
                      <a:r>
                        <a:rPr lang="fr-BE" sz="1200" dirty="0" err="1"/>
                        <a:t>cdt</a:t>
                      </a:r>
                      <a:r>
                        <a:rPr lang="fr-BE" sz="1200" dirty="0"/>
                        <a:t>° </a:t>
                      </a:r>
                      <a:r>
                        <a:rPr lang="fr-BE" sz="1200" dirty="0" err="1"/>
                        <a:t>int</a:t>
                      </a:r>
                      <a:r>
                        <a:rPr lang="fr-BE" sz="1200" dirty="0"/>
                        <a:t>. </a:t>
                      </a:r>
                      <a:r>
                        <a:rPr lang="fr-BE" sz="1200" strike="sngStrike" dirty="0"/>
                        <a:t>réunies</a:t>
                      </a:r>
                      <a:r>
                        <a:rPr lang="fr-BE" sz="1200" dirty="0"/>
                        <a:t>)</a:t>
                      </a:r>
                    </a:p>
                    <a:p>
                      <a:endParaRPr lang="fr-BE" sz="1200" dirty="0"/>
                    </a:p>
                  </a:txBody>
                  <a:tcPr/>
                </a:tc>
                <a:extLst>
                  <a:ext uri="{0D108BD9-81ED-4DB2-BD59-A6C34878D82A}">
                    <a16:rowId xmlns:a16="http://schemas.microsoft.com/office/drawing/2014/main" val="3916509830"/>
                  </a:ext>
                </a:extLst>
              </a:tr>
              <a:tr h="420781">
                <a:tc>
                  <a:txBody>
                    <a:bodyPr/>
                    <a:lstStyle/>
                    <a:p>
                      <a:r>
                        <a:rPr lang="fr-BE" sz="1400" dirty="0"/>
                        <a:t>Sain d’esprit: responsable </a:t>
                      </a:r>
                    </a:p>
                  </a:txBody>
                  <a:tcPr/>
                </a:tc>
                <a:tc>
                  <a:txBody>
                    <a:bodyPr/>
                    <a:lstStyle/>
                    <a:p>
                      <a:r>
                        <a:rPr lang="fr-BE" sz="1400" dirty="0"/>
                        <a:t>Sain d’esprit </a:t>
                      </a:r>
                    </a:p>
                  </a:txBody>
                  <a:tcPr/>
                </a:tc>
                <a:tc>
                  <a:txBody>
                    <a:bodyPr/>
                    <a:lstStyle/>
                    <a:p>
                      <a:r>
                        <a:rPr lang="fr-BE" sz="1400" dirty="0"/>
                        <a:t>peine</a:t>
                      </a:r>
                    </a:p>
                  </a:txBody>
                  <a:tcPr/>
                </a:tc>
                <a:extLst>
                  <a:ext uri="{0D108BD9-81ED-4DB2-BD59-A6C34878D82A}">
                    <a16:rowId xmlns:a16="http://schemas.microsoft.com/office/drawing/2014/main" val="2449036782"/>
                  </a:ext>
                </a:extLst>
              </a:tr>
              <a:tr h="682315">
                <a:tc>
                  <a:txBody>
                    <a:bodyPr/>
                    <a:lstStyle/>
                    <a:p>
                      <a:r>
                        <a:rPr lang="fr-BE" sz="1400" dirty="0"/>
                        <a:t>Sain d’esprit : responsable </a:t>
                      </a:r>
                    </a:p>
                  </a:txBody>
                  <a:tcPr/>
                </a:tc>
                <a:tc>
                  <a:txBody>
                    <a:bodyPr/>
                    <a:lstStyle/>
                    <a:p>
                      <a:r>
                        <a:rPr lang="fr-BE" sz="1400" dirty="0"/>
                        <a:t>Abolition ou trouble mental grave </a:t>
                      </a:r>
                    </a:p>
                  </a:txBody>
                  <a:tcPr/>
                </a:tc>
                <a:tc>
                  <a:txBody>
                    <a:bodyPr/>
                    <a:lstStyle/>
                    <a:p>
                      <a:r>
                        <a:rPr lang="fr-BE" sz="1200" dirty="0"/>
                        <a:t>SOIT internement (si </a:t>
                      </a:r>
                      <a:r>
                        <a:rPr lang="fr-BE" sz="1200" dirty="0" err="1"/>
                        <a:t>cdt</a:t>
                      </a:r>
                      <a:r>
                        <a:rPr lang="fr-BE" sz="1200" dirty="0"/>
                        <a:t>° réunies)</a:t>
                      </a:r>
                    </a:p>
                    <a:p>
                      <a:r>
                        <a:rPr lang="fr-BE" sz="1200" dirty="0"/>
                        <a:t>SOIT peine (si </a:t>
                      </a:r>
                      <a:r>
                        <a:rPr lang="fr-BE" sz="1200" dirty="0" err="1"/>
                        <a:t>cdt</a:t>
                      </a:r>
                      <a:r>
                        <a:rPr lang="fr-BE" sz="1200" dirty="0"/>
                        <a:t>° </a:t>
                      </a:r>
                      <a:r>
                        <a:rPr lang="fr-BE" sz="1200" dirty="0" err="1"/>
                        <a:t>int</a:t>
                      </a:r>
                      <a:r>
                        <a:rPr lang="fr-BE" sz="1200" dirty="0"/>
                        <a:t>. </a:t>
                      </a:r>
                      <a:r>
                        <a:rPr lang="fr-BE" sz="1200" strike="sngStrike" dirty="0"/>
                        <a:t>réunies</a:t>
                      </a:r>
                      <a:r>
                        <a:rPr lang="fr-BE" sz="1200" dirty="0"/>
                        <a:t>)</a:t>
                      </a:r>
                    </a:p>
                    <a:p>
                      <a:endParaRPr lang="fr-BE" sz="1200" dirty="0"/>
                    </a:p>
                  </a:txBody>
                  <a:tcPr/>
                </a:tc>
                <a:extLst>
                  <a:ext uri="{0D108BD9-81ED-4DB2-BD59-A6C34878D82A}">
                    <a16:rowId xmlns:a16="http://schemas.microsoft.com/office/drawing/2014/main" val="2861104751"/>
                  </a:ext>
                </a:extLst>
              </a:tr>
            </a:tbl>
          </a:graphicData>
        </a:graphic>
      </p:graphicFrame>
    </p:spTree>
    <p:extLst>
      <p:ext uri="{BB962C8B-B14F-4D97-AF65-F5344CB8AC3E}">
        <p14:creationId xmlns:p14="http://schemas.microsoft.com/office/powerpoint/2010/main" val="18881976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098D0B6-866E-4538-9F5F-A62B199E01D8}"/>
              </a:ext>
            </a:extLst>
          </p:cNvPr>
          <p:cNvSpPr>
            <a:spLocks noGrp="1"/>
          </p:cNvSpPr>
          <p:nvPr>
            <p:ph type="title"/>
          </p:nvPr>
        </p:nvSpPr>
        <p:spPr/>
        <p:txBody>
          <a:bodyPr/>
          <a:lstStyle/>
          <a:p>
            <a:r>
              <a:rPr lang="fr-BE" dirty="0"/>
              <a:t>Irresponsabilité pénale / internement </a:t>
            </a:r>
          </a:p>
        </p:txBody>
      </p:sp>
      <p:sp>
        <p:nvSpPr>
          <p:cNvPr id="3" name="Espace réservé du contenu 2">
            <a:extLst>
              <a:ext uri="{FF2B5EF4-FFF2-40B4-BE49-F238E27FC236}">
                <a16:creationId xmlns:a16="http://schemas.microsoft.com/office/drawing/2014/main" id="{BCC4BC8B-95CF-4966-9BE7-9C9492172011}"/>
              </a:ext>
            </a:extLst>
          </p:cNvPr>
          <p:cNvSpPr>
            <a:spLocks noGrp="1"/>
          </p:cNvSpPr>
          <p:nvPr>
            <p:ph idx="1"/>
          </p:nvPr>
        </p:nvSpPr>
        <p:spPr/>
        <p:txBody>
          <a:bodyPr>
            <a:normAutofit fontScale="92500" lnSpcReduction="10000"/>
          </a:bodyPr>
          <a:lstStyle/>
          <a:p>
            <a:r>
              <a:rPr lang="fr-BE" dirty="0"/>
              <a:t>Conséquence: une personne souffrant d’un trouble mental est susceptible d’être condamnée à une peine </a:t>
            </a:r>
          </a:p>
          <a:p>
            <a:r>
              <a:rPr lang="fr-BE" dirty="0"/>
              <a:t>Nouveau système propose trois catégories d’auteurs:</a:t>
            </a:r>
          </a:p>
          <a:p>
            <a:pPr lvl="1"/>
            <a:r>
              <a:rPr lang="fr-BE" dirty="0"/>
              <a:t>Personnes responsables : peine </a:t>
            </a:r>
          </a:p>
          <a:p>
            <a:pPr lvl="1"/>
            <a:r>
              <a:rPr lang="fr-BE" dirty="0"/>
              <a:t>Personnes irresponsables : soit internées soit acquittées (si conditions internement pas remplies)</a:t>
            </a:r>
          </a:p>
          <a:p>
            <a:pPr lvl="1"/>
            <a:r>
              <a:rPr lang="fr-BE" dirty="0"/>
              <a:t>Personnes dont la responsabilité est atténuée : diverses solutions envisageables </a:t>
            </a:r>
          </a:p>
          <a:p>
            <a:pPr lvl="1"/>
            <a:endParaRPr lang="fr-BE" dirty="0"/>
          </a:p>
          <a:p>
            <a:r>
              <a:rPr lang="fr-BE" dirty="0"/>
              <a:t>Abolition = critère déterminant, mais pas de dispositif d’évaluation sur la manière dont cette notion est appréhendée par les experts + pas de définition ou développements =&gt; à creuser?</a:t>
            </a:r>
          </a:p>
        </p:txBody>
      </p:sp>
    </p:spTree>
    <p:extLst>
      <p:ext uri="{BB962C8B-B14F-4D97-AF65-F5344CB8AC3E}">
        <p14:creationId xmlns:p14="http://schemas.microsoft.com/office/powerpoint/2010/main" val="22854303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7FD7BF-15FF-4596-8952-F4D6EC7FAEB5}"/>
              </a:ext>
            </a:extLst>
          </p:cNvPr>
          <p:cNvSpPr>
            <a:spLocks noGrp="1"/>
          </p:cNvSpPr>
          <p:nvPr>
            <p:ph type="title"/>
          </p:nvPr>
        </p:nvSpPr>
        <p:spPr/>
        <p:txBody>
          <a:bodyPr/>
          <a:lstStyle/>
          <a:p>
            <a:r>
              <a:rPr lang="fr-BE" dirty="0"/>
              <a:t>Responsabilité atténuée </a:t>
            </a:r>
          </a:p>
        </p:txBody>
      </p:sp>
      <p:sp>
        <p:nvSpPr>
          <p:cNvPr id="3" name="Espace réservé du contenu 2">
            <a:extLst>
              <a:ext uri="{FF2B5EF4-FFF2-40B4-BE49-F238E27FC236}">
                <a16:creationId xmlns:a16="http://schemas.microsoft.com/office/drawing/2014/main" id="{5343230B-FA8D-4DEF-ACAE-3732E8D9B1F8}"/>
              </a:ext>
            </a:extLst>
          </p:cNvPr>
          <p:cNvSpPr>
            <a:spLocks noGrp="1"/>
          </p:cNvSpPr>
          <p:nvPr>
            <p:ph idx="1"/>
          </p:nvPr>
        </p:nvSpPr>
        <p:spPr/>
        <p:txBody>
          <a:bodyPr/>
          <a:lstStyle/>
          <a:p>
            <a:pPr marL="0" indent="0">
              <a:buNone/>
            </a:pPr>
            <a:r>
              <a:rPr lang="fr-BE" dirty="0"/>
              <a:t>Pour les « atténués »:</a:t>
            </a:r>
          </a:p>
          <a:p>
            <a:r>
              <a:rPr lang="fr-BE" dirty="0"/>
              <a:t>Internement si conditions remplies </a:t>
            </a:r>
          </a:p>
          <a:p>
            <a:r>
              <a:rPr lang="fr-BE" dirty="0"/>
              <a:t>Peine de probation (art. 44)</a:t>
            </a:r>
          </a:p>
          <a:p>
            <a:r>
              <a:rPr lang="fr-BE" dirty="0"/>
              <a:t>Traitement sous privation de liberté (« TPL » - art. 42)</a:t>
            </a:r>
          </a:p>
          <a:p>
            <a:r>
              <a:rPr lang="fr-BE" dirty="0"/>
              <a:t>Suivi prolongé (art. 46)</a:t>
            </a:r>
          </a:p>
          <a:p>
            <a:endParaRPr lang="fr-BE" dirty="0"/>
          </a:p>
          <a:p>
            <a:pPr marL="0" indent="0">
              <a:buNone/>
            </a:pPr>
            <a:r>
              <a:rPr lang="fr-BE" dirty="0"/>
              <a:t>=&gt; focus: traitement sous privation de liberté et suivi prolongé </a:t>
            </a:r>
          </a:p>
        </p:txBody>
      </p:sp>
    </p:spTree>
    <p:extLst>
      <p:ext uri="{BB962C8B-B14F-4D97-AF65-F5344CB8AC3E}">
        <p14:creationId xmlns:p14="http://schemas.microsoft.com/office/powerpoint/2010/main" val="1328560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8F267B-2980-4183-90C6-E3247DF2092D}"/>
              </a:ext>
            </a:extLst>
          </p:cNvPr>
          <p:cNvSpPr>
            <a:spLocks noGrp="1"/>
          </p:cNvSpPr>
          <p:nvPr>
            <p:ph type="title"/>
          </p:nvPr>
        </p:nvSpPr>
        <p:spPr/>
        <p:txBody>
          <a:bodyPr/>
          <a:lstStyle/>
          <a:p>
            <a:r>
              <a:rPr lang="fr-BE" dirty="0"/>
              <a:t>Traitement sous privation de liberté </a:t>
            </a:r>
          </a:p>
        </p:txBody>
      </p:sp>
      <p:sp>
        <p:nvSpPr>
          <p:cNvPr id="3" name="Espace réservé du contenu 2">
            <a:extLst>
              <a:ext uri="{FF2B5EF4-FFF2-40B4-BE49-F238E27FC236}">
                <a16:creationId xmlns:a16="http://schemas.microsoft.com/office/drawing/2014/main" id="{3D584044-7AC2-48E6-8985-C251065177BA}"/>
              </a:ext>
            </a:extLst>
          </p:cNvPr>
          <p:cNvSpPr>
            <a:spLocks noGrp="1"/>
          </p:cNvSpPr>
          <p:nvPr>
            <p:ph idx="1"/>
          </p:nvPr>
        </p:nvSpPr>
        <p:spPr/>
        <p:txBody>
          <a:bodyPr>
            <a:normAutofit fontScale="92500" lnSpcReduction="10000"/>
          </a:bodyPr>
          <a:lstStyle/>
          <a:p>
            <a:pPr algn="just"/>
            <a:r>
              <a:rPr lang="fr-BE" dirty="0"/>
              <a:t>Article 42 : </a:t>
            </a:r>
          </a:p>
          <a:p>
            <a:pPr marL="0" indent="0" algn="just">
              <a:buNone/>
            </a:pPr>
            <a:r>
              <a:rPr lang="fr-BE" dirty="0"/>
              <a:t>« lorsque le fait est tel qu’il est de nature à entraîner un emprisonnement, le juge peut imposer au prévenu ou à l’accusé de se soumettre à un traitement adapté, si celui-ci présente des troubles psychiques ou médicaux, qui ne sont pas d’une gravité telle qu’ils abolissent sa capacité de discernement ou de contrôle de ses actes, mais en raison desquelles il présente un danger pour la société. L’infraction pour laquelle le traitement sous privation de liberté [sic] doit résulter notamment des troubles dont souffre le prévenu ou l’accusé. Cette peine ne peut être infligée lorsque d’autres peines ou mesures moins coercitives peuvent être ordonnées pour apporter les soins adéquats et protéger la société […] ».</a:t>
            </a:r>
          </a:p>
        </p:txBody>
      </p:sp>
    </p:spTree>
    <p:extLst>
      <p:ext uri="{BB962C8B-B14F-4D97-AF65-F5344CB8AC3E}">
        <p14:creationId xmlns:p14="http://schemas.microsoft.com/office/powerpoint/2010/main" val="21949254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3EB4FB-5A63-4ABE-B3C6-6B6D6A4A275C}"/>
              </a:ext>
            </a:extLst>
          </p:cNvPr>
          <p:cNvSpPr>
            <a:spLocks noGrp="1"/>
          </p:cNvSpPr>
          <p:nvPr>
            <p:ph type="title"/>
          </p:nvPr>
        </p:nvSpPr>
        <p:spPr/>
        <p:txBody>
          <a:bodyPr/>
          <a:lstStyle/>
          <a:p>
            <a:r>
              <a:rPr lang="fr-BE" dirty="0"/>
              <a:t>Traitement sous privation de liberté </a:t>
            </a:r>
          </a:p>
        </p:txBody>
      </p:sp>
      <p:sp>
        <p:nvSpPr>
          <p:cNvPr id="3" name="Espace réservé du contenu 2">
            <a:extLst>
              <a:ext uri="{FF2B5EF4-FFF2-40B4-BE49-F238E27FC236}">
                <a16:creationId xmlns:a16="http://schemas.microsoft.com/office/drawing/2014/main" id="{0CBD11AD-135B-429B-B5BA-F196A6F8D3BC}"/>
              </a:ext>
            </a:extLst>
          </p:cNvPr>
          <p:cNvSpPr>
            <a:spLocks noGrp="1"/>
          </p:cNvSpPr>
          <p:nvPr>
            <p:ph idx="1"/>
          </p:nvPr>
        </p:nvSpPr>
        <p:spPr/>
        <p:txBody>
          <a:bodyPr>
            <a:normAutofit fontScale="85000" lnSpcReduction="10000"/>
          </a:bodyPr>
          <a:lstStyle/>
          <a:p>
            <a:r>
              <a:rPr lang="fr-BE" dirty="0"/>
              <a:t>Vise tant troubles mentaux sans abolition que troubles médicaux (toxicomanie grave) </a:t>
            </a:r>
          </a:p>
          <a:p>
            <a:r>
              <a:rPr lang="fr-BE" dirty="0"/>
              <a:t>TPL = PEINE – durée déterminée – traitement hors milieu carcéral - avantage </a:t>
            </a:r>
          </a:p>
          <a:p>
            <a:r>
              <a:rPr lang="fr-BE" dirty="0"/>
              <a:t>Pertinence du maintien du régime d’internement en parallèle du traitement sous privation de liberté? Susceptibles de s’appliquer aux mêmes cas </a:t>
            </a:r>
          </a:p>
          <a:p>
            <a:pPr marL="457200" lvl="1" indent="0">
              <a:buNone/>
            </a:pPr>
            <a:r>
              <a:rPr lang="fr-BE" dirty="0"/>
              <a:t>=&gt; double risque: </a:t>
            </a:r>
            <a:r>
              <a:rPr lang="fr-BE" b="1" dirty="0"/>
              <a:t>absence de prévisibilité </a:t>
            </a:r>
            <a:r>
              <a:rPr lang="fr-BE" dirty="0"/>
              <a:t>(jurisprudences divergentes) et </a:t>
            </a:r>
            <a:r>
              <a:rPr lang="fr-BE" b="1" dirty="0"/>
              <a:t>absence d’application</a:t>
            </a:r>
            <a:r>
              <a:rPr lang="fr-BE" dirty="0"/>
              <a:t> (risque que les juges ne se saisissent pas de la nouvelle peine) + questions subsistent sur subsidiarité : internement = mesure plus ou moins coercitive? </a:t>
            </a:r>
          </a:p>
          <a:p>
            <a:r>
              <a:rPr lang="fr-BE" dirty="0"/>
              <a:t>Exposé des motifs envisage de réserver internement aux cas d’abolition uniquement (p. 118), mais point à résoudre en même temps que l’adoption de la nouvelle peine de TPL, au risque d’absence de lisibilité et d’incohérences </a:t>
            </a:r>
          </a:p>
        </p:txBody>
      </p:sp>
    </p:spTree>
    <p:extLst>
      <p:ext uri="{BB962C8B-B14F-4D97-AF65-F5344CB8AC3E}">
        <p14:creationId xmlns:p14="http://schemas.microsoft.com/office/powerpoint/2010/main" val="25224610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DEFE13-D3DA-4BF9-800A-C2FD64344DD5}"/>
              </a:ext>
            </a:extLst>
          </p:cNvPr>
          <p:cNvSpPr>
            <a:spLocks noGrp="1"/>
          </p:cNvSpPr>
          <p:nvPr>
            <p:ph type="title"/>
          </p:nvPr>
        </p:nvSpPr>
        <p:spPr>
          <a:xfrm>
            <a:off x="680321" y="753228"/>
            <a:ext cx="9613861" cy="1080938"/>
          </a:xfrm>
        </p:spPr>
        <p:txBody>
          <a:bodyPr/>
          <a:lstStyle/>
          <a:p>
            <a:r>
              <a:rPr lang="fr-BE" dirty="0"/>
              <a:t>Traitement sous privation de liberté </a:t>
            </a:r>
          </a:p>
        </p:txBody>
      </p:sp>
      <p:sp>
        <p:nvSpPr>
          <p:cNvPr id="3" name="Espace réservé du contenu 2">
            <a:extLst>
              <a:ext uri="{FF2B5EF4-FFF2-40B4-BE49-F238E27FC236}">
                <a16:creationId xmlns:a16="http://schemas.microsoft.com/office/drawing/2014/main" id="{63AEBD70-FE73-4442-AE19-906D7F6D4F2E}"/>
              </a:ext>
            </a:extLst>
          </p:cNvPr>
          <p:cNvSpPr>
            <a:spLocks noGrp="1"/>
          </p:cNvSpPr>
          <p:nvPr>
            <p:ph idx="1"/>
          </p:nvPr>
        </p:nvSpPr>
        <p:spPr/>
        <p:txBody>
          <a:bodyPr/>
          <a:lstStyle/>
          <a:p>
            <a:r>
              <a:rPr lang="fr-BE" dirty="0"/>
              <a:t>Exécution confiée au TAP =&gt; prévoir un suivi par la CPS (chambre de protection sociale), qui est composée d’intervenants spécialisés – spécialisation primordiale pour que les troubles soient bien compris et mesurés </a:t>
            </a:r>
          </a:p>
          <a:p>
            <a:r>
              <a:rPr lang="fr-BE" dirty="0"/>
              <a:t>Exécution de la peine d’emprisonnement de substitution : vu qu’il s’agit d’une peine, prévoir une possibilité d’appel de la décision prise par le TAP </a:t>
            </a:r>
          </a:p>
          <a:p>
            <a:pPr marL="0" indent="0">
              <a:buNone/>
            </a:pPr>
            <a:endParaRPr lang="fr-BE" dirty="0"/>
          </a:p>
        </p:txBody>
      </p:sp>
    </p:spTree>
    <p:extLst>
      <p:ext uri="{BB962C8B-B14F-4D97-AF65-F5344CB8AC3E}">
        <p14:creationId xmlns:p14="http://schemas.microsoft.com/office/powerpoint/2010/main" val="26100229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9ACE91C-3E5C-409F-ADBD-6F588CED6C9C}"/>
              </a:ext>
            </a:extLst>
          </p:cNvPr>
          <p:cNvSpPr>
            <a:spLocks noGrp="1"/>
          </p:cNvSpPr>
          <p:nvPr>
            <p:ph type="title"/>
          </p:nvPr>
        </p:nvSpPr>
        <p:spPr/>
        <p:txBody>
          <a:bodyPr/>
          <a:lstStyle/>
          <a:p>
            <a:r>
              <a:rPr lang="fr-BE" dirty="0"/>
              <a:t>Traitement sous privation de liberté </a:t>
            </a:r>
          </a:p>
        </p:txBody>
      </p:sp>
      <p:sp>
        <p:nvSpPr>
          <p:cNvPr id="3" name="Espace réservé du contenu 2">
            <a:extLst>
              <a:ext uri="{FF2B5EF4-FFF2-40B4-BE49-F238E27FC236}">
                <a16:creationId xmlns:a16="http://schemas.microsoft.com/office/drawing/2014/main" id="{8E0293A8-74BD-4CF1-B328-6CFF4BD1FFCD}"/>
              </a:ext>
            </a:extLst>
          </p:cNvPr>
          <p:cNvSpPr>
            <a:spLocks noGrp="1"/>
          </p:cNvSpPr>
          <p:nvPr>
            <p:ph idx="1"/>
          </p:nvPr>
        </p:nvSpPr>
        <p:spPr/>
        <p:txBody>
          <a:bodyPr/>
          <a:lstStyle/>
          <a:p>
            <a:pPr algn="just"/>
            <a:r>
              <a:rPr lang="fr-BE" dirty="0"/>
              <a:t>§ 5 de la disposition prévoit que « lorsque le traitement sous privation de liberté ne peut être partiellement ou totalement exécuté, le tribunal de l’application des peines peut, sur réquisition du ministère public […] décider que le peine d’emprisonnement subsidiaire ou une partie de celle-ci sera mise à exécution […] » </a:t>
            </a:r>
          </a:p>
          <a:p>
            <a:pPr algn="just"/>
            <a:r>
              <a:rPr lang="fr-BE" dirty="0"/>
              <a:t>Quid en cas d’engorgement des institutions? Prévoir une impossibilité d’application de la peine subsidiaire dans ce cas pour éviter tout équivoque </a:t>
            </a:r>
          </a:p>
          <a:p>
            <a:pPr marL="0" indent="0">
              <a:buNone/>
            </a:pPr>
            <a:endParaRPr lang="fr-BE" dirty="0"/>
          </a:p>
        </p:txBody>
      </p:sp>
    </p:spTree>
    <p:extLst>
      <p:ext uri="{BB962C8B-B14F-4D97-AF65-F5344CB8AC3E}">
        <p14:creationId xmlns:p14="http://schemas.microsoft.com/office/powerpoint/2010/main" val="4254741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5844C5-3E99-444B-9C47-3027A4541D53}"/>
              </a:ext>
            </a:extLst>
          </p:cNvPr>
          <p:cNvSpPr>
            <a:spLocks noGrp="1"/>
          </p:cNvSpPr>
          <p:nvPr>
            <p:ph type="title"/>
          </p:nvPr>
        </p:nvSpPr>
        <p:spPr/>
        <p:txBody>
          <a:bodyPr/>
          <a:lstStyle/>
          <a:p>
            <a:r>
              <a:rPr lang="fr-BE" dirty="0"/>
              <a:t>Suivi prolongé </a:t>
            </a:r>
          </a:p>
        </p:txBody>
      </p:sp>
      <p:sp>
        <p:nvSpPr>
          <p:cNvPr id="3" name="Espace réservé du contenu 2">
            <a:extLst>
              <a:ext uri="{FF2B5EF4-FFF2-40B4-BE49-F238E27FC236}">
                <a16:creationId xmlns:a16="http://schemas.microsoft.com/office/drawing/2014/main" id="{7C741FC1-F68E-4F8F-9D3D-3A65C0CB5F47}"/>
              </a:ext>
            </a:extLst>
          </p:cNvPr>
          <p:cNvSpPr>
            <a:spLocks noGrp="1"/>
          </p:cNvSpPr>
          <p:nvPr>
            <p:ph idx="1"/>
          </p:nvPr>
        </p:nvSpPr>
        <p:spPr/>
        <p:txBody>
          <a:bodyPr>
            <a:normAutofit/>
          </a:bodyPr>
          <a:lstStyle/>
          <a:p>
            <a:pPr algn="just"/>
            <a:r>
              <a:rPr lang="fr-BE" dirty="0"/>
              <a:t>Art. 46 – « </a:t>
            </a:r>
            <a:r>
              <a:rPr lang="fr-FR" dirty="0"/>
              <a:t>Le suivi prolongé consiste en l’obligation pour le condamné de respecter encore, après l’exécution de la peine privative de liberté (emprisonnement ou traitement sous privation de liberté), des conditions pendant une période déterminée. »</a:t>
            </a:r>
            <a:endParaRPr lang="fr-BE" dirty="0"/>
          </a:p>
          <a:p>
            <a:pPr algn="just"/>
            <a:r>
              <a:rPr lang="fr-BE" dirty="0"/>
              <a:t>Exposé des motifs indique que volonté de maintenir un contrôle après l’exécution de la peine résulte du constat que de plus en plus de détenus « choisissent » d’aller à fond de peine =&gt; « choix » tout relatif – mieux vaut se concentrer sur l’exécution de la peine elle-même plutôt que sur le contrôle qui doit la suivre en raison de son échec </a:t>
            </a:r>
          </a:p>
        </p:txBody>
      </p:sp>
    </p:spTree>
    <p:extLst>
      <p:ext uri="{BB962C8B-B14F-4D97-AF65-F5344CB8AC3E}">
        <p14:creationId xmlns:p14="http://schemas.microsoft.com/office/powerpoint/2010/main" val="11934484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D78F72-6145-4849-897B-306FE9E14071}"/>
              </a:ext>
            </a:extLst>
          </p:cNvPr>
          <p:cNvSpPr>
            <a:spLocks noGrp="1"/>
          </p:cNvSpPr>
          <p:nvPr>
            <p:ph type="title"/>
          </p:nvPr>
        </p:nvSpPr>
        <p:spPr/>
        <p:txBody>
          <a:bodyPr/>
          <a:lstStyle/>
          <a:p>
            <a:r>
              <a:rPr lang="fr-BE" dirty="0"/>
              <a:t>Suivi prolongé </a:t>
            </a:r>
          </a:p>
        </p:txBody>
      </p:sp>
      <p:sp>
        <p:nvSpPr>
          <p:cNvPr id="3" name="Espace réservé du contenu 2">
            <a:extLst>
              <a:ext uri="{FF2B5EF4-FFF2-40B4-BE49-F238E27FC236}">
                <a16:creationId xmlns:a16="http://schemas.microsoft.com/office/drawing/2014/main" id="{BCB9095F-83DF-4746-A437-C46E3A6535C6}"/>
              </a:ext>
            </a:extLst>
          </p:cNvPr>
          <p:cNvSpPr>
            <a:spLocks noGrp="1"/>
          </p:cNvSpPr>
          <p:nvPr>
            <p:ph idx="1"/>
          </p:nvPr>
        </p:nvSpPr>
        <p:spPr/>
        <p:txBody>
          <a:bodyPr>
            <a:normAutofit lnSpcReduction="10000"/>
          </a:bodyPr>
          <a:lstStyle/>
          <a:p>
            <a:pPr algn="just"/>
            <a:r>
              <a:rPr lang="fr-BE" dirty="0"/>
              <a:t>OIP appuie la position initiale qui était prise dans l’avant projet de 2017 =&gt; suppression de la mise à disposition pure et simple</a:t>
            </a:r>
          </a:p>
          <a:p>
            <a:pPr algn="just"/>
            <a:r>
              <a:rPr lang="fr-BE" dirty="0"/>
              <a:t>Néanmoins, avantage = suivi prolongé est par principe hors carcéral (établissement ne peut en aucun cas être une prison »), donc constitue tout de même une avancée </a:t>
            </a:r>
          </a:p>
          <a:p>
            <a:pPr algn="just"/>
            <a:r>
              <a:rPr lang="fr-BE" dirty="0"/>
              <a:t>La question du lieu où est privée de liberté la personne qui ne respecte pas les conditions imposées par le suivi prolongé demeure – inflation de la « psychiatrisation » + question des places? </a:t>
            </a:r>
          </a:p>
          <a:p>
            <a:pPr algn="just"/>
            <a:r>
              <a:rPr lang="fr-BE" dirty="0"/>
              <a:t>MAIS difficulté réside dans dispositions transitoires </a:t>
            </a:r>
          </a:p>
        </p:txBody>
      </p:sp>
    </p:spTree>
    <p:extLst>
      <p:ext uri="{BB962C8B-B14F-4D97-AF65-F5344CB8AC3E}">
        <p14:creationId xmlns:p14="http://schemas.microsoft.com/office/powerpoint/2010/main" val="12875301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71832D1-135D-4A1C-A2ED-F51A5ABECD75}"/>
              </a:ext>
            </a:extLst>
          </p:cNvPr>
          <p:cNvSpPr>
            <a:spLocks noGrp="1"/>
          </p:cNvSpPr>
          <p:nvPr>
            <p:ph type="title"/>
          </p:nvPr>
        </p:nvSpPr>
        <p:spPr/>
        <p:txBody>
          <a:bodyPr/>
          <a:lstStyle/>
          <a:p>
            <a:r>
              <a:rPr lang="fr-BE" dirty="0"/>
              <a:t>Suivi prolongé – dispositions transitoires</a:t>
            </a:r>
          </a:p>
        </p:txBody>
      </p:sp>
      <p:sp>
        <p:nvSpPr>
          <p:cNvPr id="3" name="Espace réservé du contenu 2">
            <a:extLst>
              <a:ext uri="{FF2B5EF4-FFF2-40B4-BE49-F238E27FC236}">
                <a16:creationId xmlns:a16="http://schemas.microsoft.com/office/drawing/2014/main" id="{53FAB2BF-F09C-4336-B0DF-9764AF5386FC}"/>
              </a:ext>
            </a:extLst>
          </p:cNvPr>
          <p:cNvSpPr>
            <a:spLocks noGrp="1"/>
          </p:cNvSpPr>
          <p:nvPr>
            <p:ph idx="1"/>
          </p:nvPr>
        </p:nvSpPr>
        <p:spPr/>
        <p:txBody>
          <a:bodyPr>
            <a:normAutofit fontScale="92500" lnSpcReduction="10000"/>
          </a:bodyPr>
          <a:lstStyle/>
          <a:p>
            <a:r>
              <a:rPr lang="fr-BE" dirty="0"/>
              <a:t>Dans un premier temps: mise à disposition va subsister pendant les deux années qui devraient précéder l’entrée en vigueur du nouveau code pénal</a:t>
            </a:r>
          </a:p>
          <a:p>
            <a:r>
              <a:rPr lang="fr-BE" dirty="0"/>
              <a:t>Dans un deuxième temps: peine de traitement sous privation de liberté et peine de suivi prolongé ne rentreront pas en vigueur en même temps que le reste du nouveau Code pénal – dispositions transitoires (projet I, art. 40, 41 et 42) prévoit une entrée en vigueur au plus tard le 1</a:t>
            </a:r>
            <a:r>
              <a:rPr lang="fr-BE" baseline="30000" dirty="0"/>
              <a:t>er</a:t>
            </a:r>
            <a:r>
              <a:rPr lang="fr-BE" dirty="0"/>
              <a:t> janvier 2035 – le temps que places soient trouvées et moyens humains mis en œuvre </a:t>
            </a:r>
          </a:p>
          <a:p>
            <a:pPr marL="0" indent="0">
              <a:buNone/>
            </a:pPr>
            <a:r>
              <a:rPr lang="fr-BE" dirty="0"/>
              <a:t>	=&gt; durant cette deuxième période, mise à disposition subsiste 	avec un champ d’application élargi! Contradiction totale avec 	principes affichés – priorité = EV nouvelles peines</a:t>
            </a:r>
          </a:p>
          <a:p>
            <a:pPr marL="0" indent="0">
              <a:buNone/>
            </a:pPr>
            <a:endParaRPr lang="fr-BE" dirty="0"/>
          </a:p>
        </p:txBody>
      </p:sp>
    </p:spTree>
    <p:extLst>
      <p:ext uri="{BB962C8B-B14F-4D97-AF65-F5344CB8AC3E}">
        <p14:creationId xmlns:p14="http://schemas.microsoft.com/office/powerpoint/2010/main" val="3595074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A3EEAFE-246A-4FE9-A953-6757649F9138}"/>
              </a:ext>
            </a:extLst>
          </p:cNvPr>
          <p:cNvSpPr>
            <a:spLocks noGrp="1"/>
          </p:cNvSpPr>
          <p:nvPr>
            <p:ph type="title"/>
          </p:nvPr>
        </p:nvSpPr>
        <p:spPr/>
        <p:txBody>
          <a:bodyPr/>
          <a:lstStyle/>
          <a:p>
            <a:r>
              <a:rPr lang="fr-BE" dirty="0"/>
              <a:t>Observatoire international des prisons	</a:t>
            </a:r>
          </a:p>
        </p:txBody>
      </p:sp>
      <p:sp>
        <p:nvSpPr>
          <p:cNvPr id="3" name="Espace réservé du contenu 2">
            <a:extLst>
              <a:ext uri="{FF2B5EF4-FFF2-40B4-BE49-F238E27FC236}">
                <a16:creationId xmlns:a16="http://schemas.microsoft.com/office/drawing/2014/main" id="{C31FB9BE-D059-489D-921E-1FC8A369AE98}"/>
              </a:ext>
            </a:extLst>
          </p:cNvPr>
          <p:cNvSpPr>
            <a:spLocks noGrp="1"/>
          </p:cNvSpPr>
          <p:nvPr>
            <p:ph idx="1"/>
          </p:nvPr>
        </p:nvSpPr>
        <p:spPr/>
        <p:txBody>
          <a:bodyPr/>
          <a:lstStyle/>
          <a:p>
            <a:r>
              <a:rPr lang="fr-BE" dirty="0"/>
              <a:t>Mission: </a:t>
            </a:r>
          </a:p>
          <a:p>
            <a:pPr lvl="1">
              <a:buFont typeface="Wingdings" panose="05000000000000000000" pitchFamily="2" charset="2"/>
              <a:buChar char="v"/>
            </a:pPr>
            <a:r>
              <a:rPr lang="fr-BE" dirty="0"/>
              <a:t>observation et dénonciation des violations des droits fondamentaux liées au monde carcéral </a:t>
            </a:r>
          </a:p>
          <a:p>
            <a:pPr lvl="1">
              <a:buFont typeface="Wingdings" panose="05000000000000000000" pitchFamily="2" charset="2"/>
              <a:buChar char="v"/>
            </a:pPr>
            <a:r>
              <a:rPr lang="fr-BE" dirty="0"/>
              <a:t>position abolitionniste : réflexion sur l’(in)utilité du système carcéral –remise en question du système pénal dans son ensemble </a:t>
            </a:r>
          </a:p>
          <a:p>
            <a:r>
              <a:rPr lang="fr-BE" dirty="0"/>
              <a:t>Organisation bénévole et citoyenne </a:t>
            </a:r>
          </a:p>
          <a:p>
            <a:r>
              <a:rPr lang="fr-BE" dirty="0">
                <a:hlinkClick r:id="rId2"/>
              </a:rPr>
              <a:t>https://www.oipbelgique.be/</a:t>
            </a:r>
            <a:r>
              <a:rPr lang="fr-BE" dirty="0"/>
              <a:t> </a:t>
            </a:r>
          </a:p>
          <a:p>
            <a:r>
              <a:rPr lang="fr-BE" dirty="0"/>
              <a:t>Avis : impératifs de temps =&gt; quelques points d’attention seulement</a:t>
            </a:r>
          </a:p>
        </p:txBody>
      </p:sp>
    </p:spTree>
    <p:extLst>
      <p:ext uri="{BB962C8B-B14F-4D97-AF65-F5344CB8AC3E}">
        <p14:creationId xmlns:p14="http://schemas.microsoft.com/office/powerpoint/2010/main" val="28109729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2504790-1734-4179-956C-653B0ACEDC41}"/>
              </a:ext>
            </a:extLst>
          </p:cNvPr>
          <p:cNvSpPr>
            <a:spLocks noGrp="1"/>
          </p:cNvSpPr>
          <p:nvPr>
            <p:ph type="title"/>
          </p:nvPr>
        </p:nvSpPr>
        <p:spPr/>
        <p:txBody>
          <a:bodyPr/>
          <a:lstStyle/>
          <a:p>
            <a:r>
              <a:rPr lang="fr-BE" dirty="0"/>
              <a:t>Projet II – mesure de sûreté </a:t>
            </a:r>
          </a:p>
        </p:txBody>
      </p:sp>
      <p:sp>
        <p:nvSpPr>
          <p:cNvPr id="3" name="Espace réservé du contenu 2">
            <a:extLst>
              <a:ext uri="{FF2B5EF4-FFF2-40B4-BE49-F238E27FC236}">
                <a16:creationId xmlns:a16="http://schemas.microsoft.com/office/drawing/2014/main" id="{06577603-35B0-45CB-A1B1-D614760217DF}"/>
              </a:ext>
            </a:extLst>
          </p:cNvPr>
          <p:cNvSpPr>
            <a:spLocks noGrp="1"/>
          </p:cNvSpPr>
          <p:nvPr>
            <p:ph idx="1"/>
          </p:nvPr>
        </p:nvSpPr>
        <p:spPr/>
        <p:txBody>
          <a:bodyPr>
            <a:normAutofit fontScale="92500" lnSpcReduction="20000"/>
          </a:bodyPr>
          <a:lstStyle/>
          <a:p>
            <a:pPr algn="just"/>
            <a:r>
              <a:rPr lang="fr-BE" dirty="0"/>
              <a:t>Autre contradiction majeure = mesure de sûreté envisagée dans projet II </a:t>
            </a:r>
          </a:p>
          <a:p>
            <a:pPr algn="just"/>
            <a:r>
              <a:rPr lang="fr-BE" dirty="0"/>
              <a:t>Entrée en vigueur prévue = immédiate </a:t>
            </a:r>
          </a:p>
          <a:p>
            <a:pPr algn="just"/>
            <a:r>
              <a:rPr lang="fr-BE" dirty="0"/>
              <a:t>Principe = possibilité de prolonger le contrôle d’une personne qui a exécuté sa peine et a terminé la mise à disposition du TAP via une mesure de sûreté ordonnée par le juge du fond et mise à exécution par la chambre de protection sociale </a:t>
            </a:r>
          </a:p>
          <a:p>
            <a:pPr algn="just"/>
            <a:r>
              <a:rPr lang="fr-BE" dirty="0"/>
              <a:t>Régime mis en œuvre similaire à l’internement : possibilité de mise à l’écart dans un établissement psychiatrique sécurisé potentiellement à vie, sans perspective de réintégration (levée uniquement si plus de trouble alors que condition = trouble non traitable)</a:t>
            </a:r>
          </a:p>
          <a:p>
            <a:pPr algn="just"/>
            <a:r>
              <a:rPr lang="fr-BE" dirty="0"/>
              <a:t>Droit pénal prédictif – glissement dangereux </a:t>
            </a:r>
          </a:p>
          <a:p>
            <a:pPr algn="just"/>
            <a:r>
              <a:rPr lang="fr-BE" dirty="0"/>
              <a:t>Lisibilité ? </a:t>
            </a:r>
          </a:p>
          <a:p>
            <a:endParaRPr lang="fr-BE" dirty="0"/>
          </a:p>
        </p:txBody>
      </p:sp>
    </p:spTree>
    <p:extLst>
      <p:ext uri="{BB962C8B-B14F-4D97-AF65-F5344CB8AC3E}">
        <p14:creationId xmlns:p14="http://schemas.microsoft.com/office/powerpoint/2010/main" val="3227951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065FCD-A95A-4D19-A826-1F8E341212D8}"/>
              </a:ext>
            </a:extLst>
          </p:cNvPr>
          <p:cNvSpPr>
            <a:spLocks noGrp="1"/>
          </p:cNvSpPr>
          <p:nvPr>
            <p:ph type="title"/>
          </p:nvPr>
        </p:nvSpPr>
        <p:spPr/>
        <p:txBody>
          <a:bodyPr/>
          <a:lstStyle/>
          <a:p>
            <a:r>
              <a:rPr lang="fr-BE" dirty="0"/>
              <a:t>Conclusion 	</a:t>
            </a:r>
          </a:p>
        </p:txBody>
      </p:sp>
      <p:sp>
        <p:nvSpPr>
          <p:cNvPr id="3" name="Espace réservé du contenu 2">
            <a:extLst>
              <a:ext uri="{FF2B5EF4-FFF2-40B4-BE49-F238E27FC236}">
                <a16:creationId xmlns:a16="http://schemas.microsoft.com/office/drawing/2014/main" id="{C4BFDB90-6BAB-4F63-9E26-0D332BC3FFB7}"/>
              </a:ext>
            </a:extLst>
          </p:cNvPr>
          <p:cNvSpPr>
            <a:spLocks noGrp="1"/>
          </p:cNvSpPr>
          <p:nvPr>
            <p:ph idx="1"/>
          </p:nvPr>
        </p:nvSpPr>
        <p:spPr/>
        <p:txBody>
          <a:bodyPr/>
          <a:lstStyle/>
          <a:p>
            <a:r>
              <a:rPr lang="fr-BE" dirty="0"/>
              <a:t>Se donner les moyens de ses ambitions </a:t>
            </a:r>
          </a:p>
          <a:p>
            <a:r>
              <a:rPr lang="fr-BE" dirty="0"/>
              <a:t>Logiques contradictoires semblent s’affronter dans le texte : importance d’aller au bout des engagements pris – si prises de position en demi-teinte, nuire à la lisibilité et surtout aux effets du projet</a:t>
            </a:r>
          </a:p>
          <a:p>
            <a:pPr marL="0" indent="0">
              <a:buNone/>
            </a:pPr>
            <a:endParaRPr lang="fr-BE" dirty="0"/>
          </a:p>
        </p:txBody>
      </p:sp>
    </p:spTree>
    <p:extLst>
      <p:ext uri="{BB962C8B-B14F-4D97-AF65-F5344CB8AC3E}">
        <p14:creationId xmlns:p14="http://schemas.microsoft.com/office/powerpoint/2010/main" val="19449525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CC38E3A9-A47B-4DBF-999A-962379B1D094}"/>
              </a:ext>
            </a:extLst>
          </p:cNvPr>
          <p:cNvSpPr>
            <a:spLocks noGrp="1"/>
          </p:cNvSpPr>
          <p:nvPr>
            <p:ph type="ctrTitle"/>
          </p:nvPr>
        </p:nvSpPr>
        <p:spPr/>
        <p:txBody>
          <a:bodyPr/>
          <a:lstStyle/>
          <a:p>
            <a:r>
              <a:rPr lang="fr-BE" dirty="0"/>
              <a:t>Merci pour votre attention !</a:t>
            </a:r>
          </a:p>
        </p:txBody>
      </p:sp>
      <p:sp>
        <p:nvSpPr>
          <p:cNvPr id="5" name="Sous-titre 4">
            <a:extLst>
              <a:ext uri="{FF2B5EF4-FFF2-40B4-BE49-F238E27FC236}">
                <a16:creationId xmlns:a16="http://schemas.microsoft.com/office/drawing/2014/main" id="{1A593E0E-E8EF-4008-A929-98AE82D22557}"/>
              </a:ext>
            </a:extLst>
          </p:cNvPr>
          <p:cNvSpPr>
            <a:spLocks noGrp="1"/>
          </p:cNvSpPr>
          <p:nvPr>
            <p:ph type="subTitle" idx="1"/>
          </p:nvPr>
        </p:nvSpPr>
        <p:spPr/>
        <p:txBody>
          <a:bodyPr/>
          <a:lstStyle/>
          <a:p>
            <a:endParaRPr lang="fr-BE" dirty="0"/>
          </a:p>
        </p:txBody>
      </p:sp>
    </p:spTree>
    <p:extLst>
      <p:ext uri="{BB962C8B-B14F-4D97-AF65-F5344CB8AC3E}">
        <p14:creationId xmlns:p14="http://schemas.microsoft.com/office/powerpoint/2010/main" val="41333947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3E8A8A5-E521-4164-9F44-B5A2136DF6FB}"/>
              </a:ext>
            </a:extLst>
          </p:cNvPr>
          <p:cNvSpPr>
            <a:spLocks noGrp="1"/>
          </p:cNvSpPr>
          <p:nvPr>
            <p:ph type="title"/>
          </p:nvPr>
        </p:nvSpPr>
        <p:spPr/>
        <p:txBody>
          <a:bodyPr/>
          <a:lstStyle/>
          <a:p>
            <a:r>
              <a:rPr lang="fr-BE" dirty="0"/>
              <a:t>Points abordés </a:t>
            </a:r>
          </a:p>
        </p:txBody>
      </p:sp>
      <p:sp>
        <p:nvSpPr>
          <p:cNvPr id="3" name="Espace réservé du contenu 2">
            <a:extLst>
              <a:ext uri="{FF2B5EF4-FFF2-40B4-BE49-F238E27FC236}">
                <a16:creationId xmlns:a16="http://schemas.microsoft.com/office/drawing/2014/main" id="{4375E495-A1F9-42EF-A58C-2AB1B50732AE}"/>
              </a:ext>
            </a:extLst>
          </p:cNvPr>
          <p:cNvSpPr>
            <a:spLocks noGrp="1"/>
          </p:cNvSpPr>
          <p:nvPr>
            <p:ph idx="1"/>
          </p:nvPr>
        </p:nvSpPr>
        <p:spPr/>
        <p:txBody>
          <a:bodyPr/>
          <a:lstStyle/>
          <a:p>
            <a:r>
              <a:rPr lang="fr-BE" dirty="0"/>
              <a:t>Irresponsabilité pénale / internement</a:t>
            </a:r>
          </a:p>
          <a:p>
            <a:r>
              <a:rPr lang="fr-BE" dirty="0"/>
              <a:t>Peine de traitement imposé </a:t>
            </a:r>
          </a:p>
          <a:p>
            <a:r>
              <a:rPr lang="fr-BE" dirty="0"/>
              <a:t>Suivi prolongé </a:t>
            </a:r>
          </a:p>
          <a:p>
            <a:r>
              <a:rPr lang="fr-BE" dirty="0"/>
              <a:t>Mesuré de sûreté (projet de loi II) </a:t>
            </a:r>
          </a:p>
        </p:txBody>
      </p:sp>
    </p:spTree>
    <p:extLst>
      <p:ext uri="{BB962C8B-B14F-4D97-AF65-F5344CB8AC3E}">
        <p14:creationId xmlns:p14="http://schemas.microsoft.com/office/powerpoint/2010/main" val="3963016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7465398-6FD7-47FB-BC8B-B2FC90877B78}"/>
              </a:ext>
            </a:extLst>
          </p:cNvPr>
          <p:cNvSpPr>
            <a:spLocks noGrp="1"/>
          </p:cNvSpPr>
          <p:nvPr>
            <p:ph type="title"/>
          </p:nvPr>
        </p:nvSpPr>
        <p:spPr/>
        <p:txBody>
          <a:bodyPr/>
          <a:lstStyle/>
          <a:p>
            <a:r>
              <a:rPr lang="fr-BE" dirty="0"/>
              <a:t>Internement / irresponsabilité pénale </a:t>
            </a:r>
          </a:p>
        </p:txBody>
      </p:sp>
      <p:sp>
        <p:nvSpPr>
          <p:cNvPr id="3" name="Espace réservé du contenu 2">
            <a:extLst>
              <a:ext uri="{FF2B5EF4-FFF2-40B4-BE49-F238E27FC236}">
                <a16:creationId xmlns:a16="http://schemas.microsoft.com/office/drawing/2014/main" id="{E923B9B9-34D9-4DDF-BE37-EEC74FAAF447}"/>
              </a:ext>
            </a:extLst>
          </p:cNvPr>
          <p:cNvSpPr>
            <a:spLocks noGrp="1"/>
          </p:cNvSpPr>
          <p:nvPr>
            <p:ph idx="1"/>
          </p:nvPr>
        </p:nvSpPr>
        <p:spPr/>
        <p:txBody>
          <a:bodyPr>
            <a:normAutofit fontScale="92500" lnSpcReduction="10000"/>
          </a:bodyPr>
          <a:lstStyle/>
          <a:p>
            <a:pPr algn="just"/>
            <a:r>
              <a:rPr lang="fr-BE" dirty="0"/>
              <a:t>Réflexion sur le système actuel de l’internement nécessaire</a:t>
            </a:r>
          </a:p>
          <a:p>
            <a:pPr algn="just"/>
            <a:r>
              <a:rPr lang="fr-BE" dirty="0"/>
              <a:t>Nombreuses condamnations CEDH, plusieurs centaines d’internés toujours incarcérés actuellement pour de longues périodes dans des annexes psychiatriques </a:t>
            </a:r>
          </a:p>
          <a:p>
            <a:pPr algn="just"/>
            <a:r>
              <a:rPr lang="fr-BE" dirty="0"/>
              <a:t>Système binaire parfois difficile à appliquer, avec des situations borderline </a:t>
            </a:r>
          </a:p>
          <a:p>
            <a:pPr algn="just"/>
            <a:r>
              <a:rPr lang="fr-BE" dirty="0"/>
              <a:t>Augmentation du nombre de prononcés de décisions d’internement (cf. table ronde organisée par SPF), difficulté de trouver des places dans des établissements adaptés demeure </a:t>
            </a:r>
          </a:p>
          <a:p>
            <a:pPr algn="just"/>
            <a:r>
              <a:rPr lang="fr-BE" dirty="0"/>
              <a:t>Position OIP: sortir les personnes souffrant d’un trouble mental du champ pénal </a:t>
            </a:r>
          </a:p>
          <a:p>
            <a:pPr algn="just"/>
            <a:endParaRPr lang="fr-BE" dirty="0"/>
          </a:p>
          <a:p>
            <a:pPr marL="0" indent="0" algn="just">
              <a:buNone/>
            </a:pPr>
            <a:endParaRPr lang="fr-BE" dirty="0"/>
          </a:p>
        </p:txBody>
      </p:sp>
    </p:spTree>
    <p:extLst>
      <p:ext uri="{BB962C8B-B14F-4D97-AF65-F5344CB8AC3E}">
        <p14:creationId xmlns:p14="http://schemas.microsoft.com/office/powerpoint/2010/main" val="3604941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8B2EA2-99F6-43EB-B59E-0E9A3D887CA0}"/>
              </a:ext>
            </a:extLst>
          </p:cNvPr>
          <p:cNvSpPr>
            <a:spLocks noGrp="1"/>
          </p:cNvSpPr>
          <p:nvPr>
            <p:ph type="title"/>
          </p:nvPr>
        </p:nvSpPr>
        <p:spPr/>
        <p:txBody>
          <a:bodyPr/>
          <a:lstStyle/>
          <a:p>
            <a:r>
              <a:rPr lang="fr-BE" dirty="0"/>
              <a:t>Internement </a:t>
            </a:r>
          </a:p>
        </p:txBody>
      </p:sp>
      <p:sp>
        <p:nvSpPr>
          <p:cNvPr id="3" name="Espace réservé du contenu 2">
            <a:extLst>
              <a:ext uri="{FF2B5EF4-FFF2-40B4-BE49-F238E27FC236}">
                <a16:creationId xmlns:a16="http://schemas.microsoft.com/office/drawing/2014/main" id="{77243F82-0065-4CAA-921E-0ECFCEF6B65F}"/>
              </a:ext>
            </a:extLst>
          </p:cNvPr>
          <p:cNvSpPr>
            <a:spLocks noGrp="1"/>
          </p:cNvSpPr>
          <p:nvPr>
            <p:ph idx="1"/>
          </p:nvPr>
        </p:nvSpPr>
        <p:spPr/>
        <p:txBody>
          <a:bodyPr>
            <a:normAutofit fontScale="92500" lnSpcReduction="10000"/>
          </a:bodyPr>
          <a:lstStyle/>
          <a:p>
            <a:r>
              <a:rPr lang="fr-BE" dirty="0"/>
              <a:t>Article 27 projet de loi I :</a:t>
            </a:r>
          </a:p>
          <a:p>
            <a:pPr marL="457200" lvl="1" indent="0" algn="just">
              <a:buNone/>
            </a:pPr>
            <a:r>
              <a:rPr lang="fr-BE" dirty="0"/>
              <a:t>« […] </a:t>
            </a:r>
            <a:r>
              <a:rPr lang="fr-FR" dirty="0"/>
              <a:t>La peine d’emprisonnement constitue l’ultime recours et elle ne peut être prononcée que lorsque les objectifs de la peine ne peuvent pas être atteints par une des autres peines ou mesures prévues par la loi »</a:t>
            </a:r>
          </a:p>
          <a:p>
            <a:pPr algn="just"/>
            <a:r>
              <a:rPr lang="fr-BE" dirty="0"/>
              <a:t>Exposé des motifs: « </a:t>
            </a:r>
            <a:r>
              <a:rPr lang="fr-FR" dirty="0"/>
              <a:t>Suivant ces principes, l’intervention pénale doit être évitée lorsqu’elle risque de causer plus de dommage que l’infraction: elle ne se justifie </a:t>
            </a:r>
            <a:r>
              <a:rPr lang="fr-FR" u="sng" dirty="0"/>
              <a:t>que lorsque toutes les autres formes de réaction sociale ont été tentées et il n’y a lieu d’avoir recours aux peines les plus sévères que lorsque toutes formes de réponses pénales plus douces ont été tentées</a:t>
            </a:r>
            <a:r>
              <a:rPr lang="fr-FR" dirty="0"/>
              <a:t>. Même si l’on est conscient que ces principes sont plus simples à énoncer qu’à mettre en pratique, il convient toutefois de les énoncer. » </a:t>
            </a:r>
            <a:endParaRPr lang="fr-BE" dirty="0"/>
          </a:p>
        </p:txBody>
      </p:sp>
    </p:spTree>
    <p:extLst>
      <p:ext uri="{BB962C8B-B14F-4D97-AF65-F5344CB8AC3E}">
        <p14:creationId xmlns:p14="http://schemas.microsoft.com/office/powerpoint/2010/main" val="1999896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7FCEBF6-7A24-46E6-82E5-DA2AF7A01185}"/>
              </a:ext>
            </a:extLst>
          </p:cNvPr>
          <p:cNvSpPr>
            <a:spLocks noGrp="1"/>
          </p:cNvSpPr>
          <p:nvPr>
            <p:ph type="title"/>
          </p:nvPr>
        </p:nvSpPr>
        <p:spPr/>
        <p:txBody>
          <a:bodyPr/>
          <a:lstStyle/>
          <a:p>
            <a:r>
              <a:rPr lang="fr-BE" dirty="0"/>
              <a:t>Internement </a:t>
            </a:r>
          </a:p>
        </p:txBody>
      </p:sp>
      <p:sp>
        <p:nvSpPr>
          <p:cNvPr id="3" name="Espace réservé du contenu 2">
            <a:extLst>
              <a:ext uri="{FF2B5EF4-FFF2-40B4-BE49-F238E27FC236}">
                <a16:creationId xmlns:a16="http://schemas.microsoft.com/office/drawing/2014/main" id="{111A00EB-984A-4B16-A42C-162549716F28}"/>
              </a:ext>
            </a:extLst>
          </p:cNvPr>
          <p:cNvSpPr>
            <a:spLocks noGrp="1"/>
          </p:cNvSpPr>
          <p:nvPr>
            <p:ph idx="1"/>
          </p:nvPr>
        </p:nvSpPr>
        <p:spPr/>
        <p:txBody>
          <a:bodyPr/>
          <a:lstStyle/>
          <a:p>
            <a:pPr algn="just"/>
            <a:r>
              <a:rPr lang="fr-BE" dirty="0"/>
              <a:t>Notion de « peine » visée par article 27 non définie </a:t>
            </a:r>
          </a:p>
          <a:p>
            <a:pPr algn="just"/>
            <a:r>
              <a:rPr lang="fr-BE" dirty="0"/>
              <a:t>Internement = </a:t>
            </a:r>
            <a:r>
              <a:rPr lang="fr-BE" strike="sngStrike" dirty="0"/>
              <a:t>peine</a:t>
            </a:r>
            <a:r>
              <a:rPr lang="fr-BE" dirty="0"/>
              <a:t>, considéré comme mesure de sûreté et de soins (art. 2 loi relative à l’internement) </a:t>
            </a:r>
          </a:p>
          <a:p>
            <a:pPr algn="just"/>
            <a:r>
              <a:rPr lang="fr-BE" dirty="0"/>
              <a:t>Constat: l’internement est souvent vécu comme une peine + passage par l’annexe psychiatrique d’une prison reste très important (plus de la 1/2 )</a:t>
            </a:r>
          </a:p>
          <a:p>
            <a:pPr algn="just"/>
            <a:r>
              <a:rPr lang="fr-BE" dirty="0"/>
              <a:t>Particularité: incertitude quant à la direction que prendra un dossier à son ouverture par le parquet – internement civil ou pénal? </a:t>
            </a:r>
          </a:p>
        </p:txBody>
      </p:sp>
    </p:spTree>
    <p:extLst>
      <p:ext uri="{BB962C8B-B14F-4D97-AF65-F5344CB8AC3E}">
        <p14:creationId xmlns:p14="http://schemas.microsoft.com/office/powerpoint/2010/main" val="1353444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889DB99-2EBB-476D-ABCA-5C21B410A36E}"/>
              </a:ext>
            </a:extLst>
          </p:cNvPr>
          <p:cNvSpPr>
            <a:spLocks noGrp="1"/>
          </p:cNvSpPr>
          <p:nvPr>
            <p:ph type="title"/>
          </p:nvPr>
        </p:nvSpPr>
        <p:spPr/>
        <p:txBody>
          <a:bodyPr/>
          <a:lstStyle/>
          <a:p>
            <a:r>
              <a:rPr lang="fr-BE" dirty="0"/>
              <a:t>Internement </a:t>
            </a:r>
          </a:p>
        </p:txBody>
      </p:sp>
      <p:sp>
        <p:nvSpPr>
          <p:cNvPr id="3" name="Espace réservé du contenu 2">
            <a:extLst>
              <a:ext uri="{FF2B5EF4-FFF2-40B4-BE49-F238E27FC236}">
                <a16:creationId xmlns:a16="http://schemas.microsoft.com/office/drawing/2014/main" id="{93A5B491-CA6C-4615-9DF8-81C6D3860637}"/>
              </a:ext>
            </a:extLst>
          </p:cNvPr>
          <p:cNvSpPr>
            <a:spLocks noGrp="1"/>
          </p:cNvSpPr>
          <p:nvPr>
            <p:ph idx="1"/>
          </p:nvPr>
        </p:nvSpPr>
        <p:spPr/>
        <p:txBody>
          <a:bodyPr>
            <a:normAutofit lnSpcReduction="10000"/>
          </a:bodyPr>
          <a:lstStyle/>
          <a:p>
            <a:pPr algn="just"/>
            <a:r>
              <a:rPr lang="fr-FR" dirty="0"/>
              <a:t>Les membres du parquet, confrontés à une personne souffrant d’un trouble mental ayant commis une infraction, peuvent décider, dans le cadre de l’opportunité des poursuites, d’orienter cette personne plutôt vers le secteur soins via loi du 26 juin 1990 relative à la protection de la personne des malades mentaux (MEO à l’initiative du PR) </a:t>
            </a:r>
          </a:p>
          <a:p>
            <a:pPr algn="just"/>
            <a:r>
              <a:rPr lang="fr-FR" dirty="0"/>
              <a:t>Pas clair de savoir quand un dossier s’orientera dans la direction MEO ou plutôt internement pénal =&gt; conséquences sur toute la procédure </a:t>
            </a:r>
          </a:p>
          <a:p>
            <a:pPr algn="just"/>
            <a:r>
              <a:rPr lang="fr-FR" dirty="0"/>
              <a:t>Manque de places – manque de médecins et sections spécialisées du secteur hospitalier pour prise en charge de ce type de profil </a:t>
            </a:r>
          </a:p>
          <a:p>
            <a:pPr algn="just"/>
            <a:endParaRPr lang="fr-FR" dirty="0"/>
          </a:p>
        </p:txBody>
      </p:sp>
    </p:spTree>
    <p:extLst>
      <p:ext uri="{BB962C8B-B14F-4D97-AF65-F5344CB8AC3E}">
        <p14:creationId xmlns:p14="http://schemas.microsoft.com/office/powerpoint/2010/main" val="1873252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551AC1-4A9B-4208-A86B-F98992C519B9}"/>
              </a:ext>
            </a:extLst>
          </p:cNvPr>
          <p:cNvSpPr>
            <a:spLocks noGrp="1"/>
          </p:cNvSpPr>
          <p:nvPr>
            <p:ph type="title"/>
          </p:nvPr>
        </p:nvSpPr>
        <p:spPr/>
        <p:txBody>
          <a:bodyPr/>
          <a:lstStyle/>
          <a:p>
            <a:r>
              <a:rPr lang="fr-BE" dirty="0"/>
              <a:t>Internement</a:t>
            </a:r>
          </a:p>
        </p:txBody>
      </p:sp>
      <p:sp>
        <p:nvSpPr>
          <p:cNvPr id="3" name="Espace réservé du contenu 2">
            <a:extLst>
              <a:ext uri="{FF2B5EF4-FFF2-40B4-BE49-F238E27FC236}">
                <a16:creationId xmlns:a16="http://schemas.microsoft.com/office/drawing/2014/main" id="{C913E736-8818-4F4B-8326-5EC071286367}"/>
              </a:ext>
            </a:extLst>
          </p:cNvPr>
          <p:cNvSpPr>
            <a:spLocks noGrp="1"/>
          </p:cNvSpPr>
          <p:nvPr>
            <p:ph idx="1"/>
          </p:nvPr>
        </p:nvSpPr>
        <p:spPr/>
        <p:txBody>
          <a:bodyPr>
            <a:normAutofit fontScale="92500" lnSpcReduction="20000"/>
          </a:bodyPr>
          <a:lstStyle/>
          <a:p>
            <a:pPr algn="just"/>
            <a:r>
              <a:rPr lang="fr-BE" dirty="0"/>
              <a:t>En pratique: nombreuses situations entrent dans le champ d’application pénal via l’internement, alors qu’une procédure de MEO aurait permis d’éviter l’internement </a:t>
            </a:r>
          </a:p>
          <a:p>
            <a:pPr algn="just"/>
            <a:r>
              <a:rPr lang="fr-BE" dirty="0"/>
              <a:t>Intérêt d’inclure l’internement dans l’article 27: réponse pénale </a:t>
            </a:r>
            <a:r>
              <a:rPr lang="fr-BE" u="sng" dirty="0"/>
              <a:t>doit être le dernier recours</a:t>
            </a:r>
            <a:r>
              <a:rPr lang="fr-BE" dirty="0"/>
              <a:t> aussi pour les cas qui concernent des personnes susceptibles d’être internées </a:t>
            </a:r>
          </a:p>
          <a:p>
            <a:pPr algn="just"/>
            <a:r>
              <a:rPr lang="fr-BE" dirty="0"/>
              <a:t>Supprimer l’incarcération de personnes souffrant de troubles mentaux =&gt; une meilleure articulation internement civil/ internement pénal et un principe fondamental exprimé dans l’article 27 seraient un début </a:t>
            </a:r>
          </a:p>
          <a:p>
            <a:pPr algn="just"/>
            <a:r>
              <a:rPr lang="fr-BE" dirty="0"/>
              <a:t>// psychiatre lors de table ronde: plus les lits diminuent en psychiatrie, plus les prisons se remplissent – conséquences peuvent être tragiques: décès à Saint-Gilles de Hamza fin 2022 </a:t>
            </a:r>
          </a:p>
        </p:txBody>
      </p:sp>
    </p:spTree>
    <p:extLst>
      <p:ext uri="{BB962C8B-B14F-4D97-AF65-F5344CB8AC3E}">
        <p14:creationId xmlns:p14="http://schemas.microsoft.com/office/powerpoint/2010/main" val="2263248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B962081-205A-4E13-B5E9-6EB832C8F197}"/>
              </a:ext>
            </a:extLst>
          </p:cNvPr>
          <p:cNvSpPr>
            <a:spLocks noGrp="1"/>
          </p:cNvSpPr>
          <p:nvPr>
            <p:ph type="title"/>
          </p:nvPr>
        </p:nvSpPr>
        <p:spPr/>
        <p:txBody>
          <a:bodyPr/>
          <a:lstStyle/>
          <a:p>
            <a:r>
              <a:rPr lang="fr-BE" dirty="0"/>
              <a:t>Irresponsabilité pénale </a:t>
            </a:r>
          </a:p>
        </p:txBody>
      </p:sp>
      <p:sp>
        <p:nvSpPr>
          <p:cNvPr id="3" name="Espace réservé du contenu 2">
            <a:extLst>
              <a:ext uri="{FF2B5EF4-FFF2-40B4-BE49-F238E27FC236}">
                <a16:creationId xmlns:a16="http://schemas.microsoft.com/office/drawing/2014/main" id="{3230A68F-465D-49BF-9082-6186E21575EA}"/>
              </a:ext>
            </a:extLst>
          </p:cNvPr>
          <p:cNvSpPr>
            <a:spLocks noGrp="1"/>
          </p:cNvSpPr>
          <p:nvPr>
            <p:ph idx="1"/>
          </p:nvPr>
        </p:nvSpPr>
        <p:spPr/>
        <p:txBody>
          <a:bodyPr>
            <a:normAutofit lnSpcReduction="10000"/>
          </a:bodyPr>
          <a:lstStyle/>
          <a:p>
            <a:r>
              <a:rPr lang="fr-BE" dirty="0"/>
              <a:t>Article 25: </a:t>
            </a:r>
          </a:p>
          <a:p>
            <a:pPr marL="457200" lvl="1" indent="0">
              <a:buNone/>
            </a:pPr>
            <a:r>
              <a:rPr lang="fr-BE" dirty="0"/>
              <a:t>« </a:t>
            </a:r>
            <a:r>
              <a:rPr lang="fr-FR" dirty="0"/>
              <a:t>N’est pas pénalement responsable celui qui, au moment des faits, était atteint d’un trouble mental qui a aboli sa capacité de discernement ou de contrôle de </a:t>
            </a:r>
            <a:r>
              <a:rPr lang="fr-BE" dirty="0"/>
              <a:t>ses actes. »</a:t>
            </a:r>
          </a:p>
          <a:p>
            <a:pPr marL="457200" lvl="1" indent="0">
              <a:buNone/>
            </a:pPr>
            <a:endParaRPr lang="fr-BE" dirty="0"/>
          </a:p>
          <a:p>
            <a:r>
              <a:rPr lang="fr-BE" dirty="0"/>
              <a:t>Cause de non-imputabilité – plus juste sur le plan juridique </a:t>
            </a:r>
          </a:p>
          <a:p>
            <a:r>
              <a:rPr lang="fr-BE" dirty="0"/>
              <a:t>Irresponsabilité uniquement lorsque </a:t>
            </a:r>
            <a:r>
              <a:rPr lang="fr-BE" i="1" dirty="0"/>
              <a:t>abolition </a:t>
            </a:r>
            <a:r>
              <a:rPr lang="fr-BE" dirty="0"/>
              <a:t>et non en cas d’altération grave </a:t>
            </a:r>
          </a:p>
          <a:p>
            <a:r>
              <a:rPr lang="fr-BE" dirty="0"/>
              <a:t>Champ d’application irresponsabilité pénale et internement diffèrent  </a:t>
            </a:r>
          </a:p>
          <a:p>
            <a:pPr marL="457200" lvl="1" indent="0">
              <a:buNone/>
            </a:pPr>
            <a:endParaRPr lang="fr-BE" dirty="0"/>
          </a:p>
          <a:p>
            <a:endParaRPr lang="fr-BE" dirty="0"/>
          </a:p>
        </p:txBody>
      </p:sp>
    </p:spTree>
    <p:extLst>
      <p:ext uri="{BB962C8B-B14F-4D97-AF65-F5344CB8AC3E}">
        <p14:creationId xmlns:p14="http://schemas.microsoft.com/office/powerpoint/2010/main" val="2194419781"/>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Berlin</Template>
  <TotalTime>454</TotalTime>
  <Words>1925</Words>
  <Application>Microsoft Office PowerPoint</Application>
  <PresentationFormat>Grand écran</PresentationFormat>
  <Paragraphs>126</Paragraphs>
  <Slides>22</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22</vt:i4>
      </vt:variant>
    </vt:vector>
  </HeadingPairs>
  <TitlesOfParts>
    <vt:vector size="26" baseType="lpstr">
      <vt:lpstr>Arial</vt:lpstr>
      <vt:lpstr>Trebuchet MS</vt:lpstr>
      <vt:lpstr>Wingdings</vt:lpstr>
      <vt:lpstr>Berlin</vt:lpstr>
      <vt:lpstr>Projet de loi I et II  Audition 20 juin 2023 </vt:lpstr>
      <vt:lpstr>Observatoire international des prisons </vt:lpstr>
      <vt:lpstr>Points abordés </vt:lpstr>
      <vt:lpstr>Internement / irresponsabilité pénale </vt:lpstr>
      <vt:lpstr>Internement </vt:lpstr>
      <vt:lpstr>Internement </vt:lpstr>
      <vt:lpstr>Internement </vt:lpstr>
      <vt:lpstr>Internement</vt:lpstr>
      <vt:lpstr>Irresponsabilité pénale </vt:lpstr>
      <vt:lpstr>Irresponsabilité pénale  Tableau récapitulatif (source : avis GREPEC sur projet de Code pénal)</vt:lpstr>
      <vt:lpstr>Irresponsabilité pénale / internement </vt:lpstr>
      <vt:lpstr>Responsabilité atténuée </vt:lpstr>
      <vt:lpstr>Traitement sous privation de liberté </vt:lpstr>
      <vt:lpstr>Traitement sous privation de liberté </vt:lpstr>
      <vt:lpstr>Traitement sous privation de liberté </vt:lpstr>
      <vt:lpstr>Traitement sous privation de liberté </vt:lpstr>
      <vt:lpstr>Suivi prolongé </vt:lpstr>
      <vt:lpstr>Suivi prolongé </vt:lpstr>
      <vt:lpstr>Suivi prolongé – dispositions transitoires</vt:lpstr>
      <vt:lpstr>Projet II – mesure de sûreté </vt:lpstr>
      <vt:lpstr>Conclusion  </vt:lpstr>
      <vt:lpstr>Merci pour votre attention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Projet de loi I et II  Audition 20 juin 2023</dc:title>
  <dc:creator>Agathe De Brouwer</dc:creator>
  <cp:lastModifiedBy>Agathe De Brouwer</cp:lastModifiedBy>
  <cp:revision>31</cp:revision>
  <dcterms:created xsi:type="dcterms:W3CDTF">2023-06-19T08:29:33Z</dcterms:created>
  <dcterms:modified xsi:type="dcterms:W3CDTF">2023-06-19T20:30:06Z</dcterms:modified>
</cp:coreProperties>
</file>