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81" r:id="rId3"/>
    <p:sldId id="286" r:id="rId4"/>
    <p:sldId id="287" r:id="rId5"/>
    <p:sldId id="288" r:id="rId6"/>
    <p:sldId id="258" r:id="rId7"/>
    <p:sldId id="289" r:id="rId8"/>
    <p:sldId id="293" r:id="rId9"/>
    <p:sldId id="292" r:id="rId10"/>
    <p:sldId id="291"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77"/>
    <p:restoredTop sz="92838"/>
  </p:normalViewPr>
  <p:slideViewPr>
    <p:cSldViewPr snapToGrid="0" snapToObjects="1">
      <p:cViewPr varScale="1">
        <p:scale>
          <a:sx n="57" d="100"/>
          <a:sy n="57" d="100"/>
        </p:scale>
        <p:origin x="888"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3C9516-089E-9841-9004-D4724ADF3DA1}" type="datetimeFigureOut">
              <a:rPr lang="fr-FR" smtClean="0"/>
              <a:t>12/02/2019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99CCCC-3FB3-6E43-A520-A21FB44EAECA}" type="slidenum">
              <a:rPr lang="fr-FR" smtClean="0"/>
              <a:t>‹N°›</a:t>
            </a:fld>
            <a:endParaRPr lang="fr-FR"/>
          </a:p>
        </p:txBody>
      </p:sp>
    </p:spTree>
    <p:extLst>
      <p:ext uri="{BB962C8B-B14F-4D97-AF65-F5344CB8AC3E}">
        <p14:creationId xmlns:p14="http://schemas.microsoft.com/office/powerpoint/2010/main" val="21134032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fr-FR"/>
              <a:t>Cliquez et modifiez le titre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dirty="0"/>
          </a:p>
        </p:txBody>
      </p:sp>
      <p:sp>
        <p:nvSpPr>
          <p:cNvPr id="4" name="Date Placeholder 3"/>
          <p:cNvSpPr>
            <a:spLocks noGrp="1"/>
          </p:cNvSpPr>
          <p:nvPr>
            <p:ph type="dt" sz="half" idx="10"/>
          </p:nvPr>
        </p:nvSpPr>
        <p:spPr/>
        <p:txBody>
          <a:bodyPr/>
          <a:lstStyle/>
          <a:p>
            <a:fld id="{3F150D65-C64D-44FB-9152-4CC2DE0C9198}" type="datetime1">
              <a:rPr lang="en-US" smtClean="0"/>
              <a:pPr/>
              <a:t>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‹N°›</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2635EB0-D091-417E-ACD5-D65E1C7D8524}" type="datetime1">
              <a:rPr lang="en-US" smtClean="0"/>
              <a:pPr/>
              <a:t>2/12/19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fr-FR"/>
              <a:t>Cliquez et modifiez le titre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FCA09F9-C7D6-4C52-A7E8-5101239A0BA2}" type="datetime1">
              <a:rPr lang="en-US" smtClean="0"/>
              <a:pPr/>
              <a:t>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0FFE64A4-35FB-42B6-9183-2C0CE0E36649}" type="datetime1">
              <a:rPr lang="en-US" smtClean="0"/>
              <a:pPr/>
              <a:t>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fr-FR"/>
              <a:t>Cliquez et modifiez le titre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A2683B9-6ECA-47FA-93CF-B124A0FAC208}" type="datetime1">
              <a:rPr lang="en-US" smtClean="0"/>
              <a:pPr/>
              <a:t>2/12/19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‹N°›</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05FF66B-9476-4BB3-85E9-E01854F07F90}" type="datetime1">
              <a:rPr lang="en-US" smtClean="0"/>
              <a:pPr/>
              <a:t>2/12/19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Cliquez et modifiez le titre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6B23FBD-8F7D-4F85-8085-67BFDB05CB71}" type="datetime1">
              <a:rPr lang="en-US" smtClean="0"/>
              <a:pPr/>
              <a:t>2/12/19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EBEB0A-9E3D-4B14-9782-E2AE3DA60D96}" type="slidenum">
              <a:rPr lang="en-US" smtClean="0"/>
              <a:pPr/>
              <a:t>‹N°›</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Date Placeholder 2"/>
          <p:cNvSpPr>
            <a:spLocks noGrp="1"/>
          </p:cNvSpPr>
          <p:nvPr>
            <p:ph type="dt" sz="half" idx="10"/>
          </p:nvPr>
        </p:nvSpPr>
        <p:spPr/>
        <p:txBody>
          <a:bodyPr/>
          <a:lstStyle/>
          <a:p>
            <a:fld id="{465D789A-1220-4441-8676-44A034051BFD}" type="datetime1">
              <a:rPr lang="en-US" smtClean="0"/>
              <a:pPr/>
              <a:t>2/12/19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98A266-E364-4B5E-98DD-432668182E1E}" type="datetime1">
              <a:rPr lang="en-US" smtClean="0"/>
              <a:pPr/>
              <a:t>2/12/19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fr-FR"/>
              <a:t>Cliquez et modifiez le titre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93F2040-9975-4642-A906-1DF87F8BE202}" type="datetime1">
              <a:rPr lang="en-US" smtClean="0"/>
              <a:pPr/>
              <a:t>2/12/19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EBEB0A-9E3D-4B14-9782-E2AE3DA60D96}" type="slidenum">
              <a:rPr lang="en-US" smtClean="0"/>
              <a:pPr/>
              <a:t>‹N°›</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fr-FR"/>
              <a:t>Cliquez et modifiez le titre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Faire glisser l'image vers l'espace réservé ou cliquer sur l'icône pour l'ajouter</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1E52B4A-BA08-4841-AB08-A0D822ABC34D}" type="datetime1">
              <a:rPr lang="en-US" smtClean="0"/>
              <a:pPr/>
              <a:t>2/12/19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fr-FR"/>
              <a:t>Cliquez et modifiez le titre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5D48070-6A81-47D0-9810-1540B9FEFF61}" type="datetime1">
              <a:rPr lang="en-US" smtClean="0"/>
              <a:pPr/>
              <a:t>2/12/19</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FEBEB0A-9E3D-4B14-9782-E2AE3DA60D96}"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Romain.landmeters@usaintlouis.be" TargetMode="Externa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07899" y="747059"/>
            <a:ext cx="8557065" cy="2560377"/>
          </a:xfrm>
        </p:spPr>
        <p:txBody>
          <a:bodyPr>
            <a:normAutofit/>
          </a:bodyPr>
          <a:lstStyle/>
          <a:p>
            <a:pPr algn="ctr"/>
            <a:r>
              <a:rPr lang="fr-FR" sz="3200" b="1" dirty="0">
                <a:latin typeface="Garamond" charset="0"/>
                <a:ea typeface="Garamond" charset="0"/>
                <a:cs typeface="Garamond" charset="0"/>
              </a:rPr>
              <a:t>L’histoire de la colonisation belge dans l’enseignement secondaire</a:t>
            </a:r>
            <a:br>
              <a:rPr lang="fr-FR" sz="3200" b="1" dirty="0">
                <a:latin typeface="Garamond" charset="0"/>
                <a:ea typeface="Garamond" charset="0"/>
                <a:cs typeface="Garamond" charset="0"/>
              </a:rPr>
            </a:br>
            <a:br>
              <a:rPr lang="fr-FR" sz="3200" b="1" dirty="0">
                <a:latin typeface="Garamond" charset="0"/>
                <a:ea typeface="Garamond" charset="0"/>
                <a:cs typeface="Garamond" charset="0"/>
              </a:rPr>
            </a:br>
            <a:r>
              <a:rPr lang="fr-FR" sz="2600" b="1" dirty="0">
                <a:latin typeface="Garamond" charset="0"/>
                <a:ea typeface="Garamond" charset="0"/>
                <a:cs typeface="Garamond" charset="0"/>
              </a:rPr>
              <a:t>Décentrer, déconstruire et… Décoloniser ?</a:t>
            </a:r>
            <a:br>
              <a:rPr lang="fr-BE" sz="2600" b="1" dirty="0">
                <a:latin typeface="Garamond" charset="0"/>
                <a:ea typeface="Garamond" charset="0"/>
                <a:cs typeface="Garamond" charset="0"/>
              </a:rPr>
            </a:br>
            <a:endParaRPr lang="fr-FR" sz="2600" b="1" i="1" dirty="0">
              <a:solidFill>
                <a:schemeClr val="tx2">
                  <a:lumMod val="75000"/>
                </a:schemeClr>
              </a:solidFill>
              <a:latin typeface="Garamond" charset="0"/>
              <a:ea typeface="Garamond" charset="0"/>
              <a:cs typeface="Garamond" charset="0"/>
            </a:endParaRPr>
          </a:p>
        </p:txBody>
      </p:sp>
      <p:sp>
        <p:nvSpPr>
          <p:cNvPr id="3" name="Sous-titre 2"/>
          <p:cNvSpPr>
            <a:spLocks noGrp="1"/>
          </p:cNvSpPr>
          <p:nvPr>
            <p:ph type="subTitle" idx="1"/>
          </p:nvPr>
        </p:nvSpPr>
        <p:spPr>
          <a:xfrm>
            <a:off x="667220" y="3307437"/>
            <a:ext cx="7871801" cy="1752600"/>
          </a:xfrm>
        </p:spPr>
        <p:txBody>
          <a:bodyPr>
            <a:normAutofit/>
          </a:bodyPr>
          <a:lstStyle/>
          <a:p>
            <a:pPr algn="ctr"/>
            <a:r>
              <a:rPr lang="fr-FR" sz="2800" dirty="0">
                <a:latin typeface="Garamond" charset="0"/>
                <a:ea typeface="Garamond" charset="0"/>
                <a:cs typeface="Garamond" charset="0"/>
              </a:rPr>
              <a:t>Romain Landmeters</a:t>
            </a:r>
          </a:p>
          <a:p>
            <a:pPr algn="ctr"/>
            <a:r>
              <a:rPr lang="fr-FR" sz="2800" dirty="0">
                <a:latin typeface="Garamond" charset="0"/>
                <a:ea typeface="Garamond" charset="0"/>
                <a:cs typeface="Garamond" charset="0"/>
              </a:rPr>
              <a:t>Atelier de l’historien (UCL), 11 février 2019</a:t>
            </a:r>
          </a:p>
          <a:p>
            <a:endParaRPr lang="fr-FR" sz="2800" dirty="0">
              <a:latin typeface="Garamond" charset="0"/>
              <a:ea typeface="Garamond" charset="0"/>
              <a:cs typeface="Garamond" charset="0"/>
            </a:endParaRPr>
          </a:p>
        </p:txBody>
      </p:sp>
      <p:pic>
        <p:nvPicPr>
          <p:cNvPr id="5" name="Image 4"/>
          <p:cNvPicPr>
            <a:picLocks noChangeAspect="1"/>
          </p:cNvPicPr>
          <p:nvPr/>
        </p:nvPicPr>
        <p:blipFill>
          <a:blip r:embed="rId2"/>
          <a:stretch>
            <a:fillRect/>
          </a:stretch>
        </p:blipFill>
        <p:spPr>
          <a:xfrm>
            <a:off x="6565165" y="4961905"/>
            <a:ext cx="2375902" cy="2014899"/>
          </a:xfrm>
          <a:prstGeom prst="rect">
            <a:avLst/>
          </a:prstGeom>
        </p:spPr>
      </p:pic>
      <p:pic>
        <p:nvPicPr>
          <p:cNvPr id="4" name="Image 3"/>
          <p:cNvPicPr>
            <a:picLocks noChangeAspect="1"/>
          </p:cNvPicPr>
          <p:nvPr/>
        </p:nvPicPr>
        <p:blipFill>
          <a:blip r:embed="rId3"/>
          <a:stretch>
            <a:fillRect/>
          </a:stretch>
        </p:blipFill>
        <p:spPr>
          <a:xfrm>
            <a:off x="364701" y="5060037"/>
            <a:ext cx="1942353" cy="1231628"/>
          </a:xfrm>
          <a:prstGeom prst="rect">
            <a:avLst/>
          </a:prstGeom>
        </p:spPr>
      </p:pic>
      <p:sp>
        <p:nvSpPr>
          <p:cNvPr id="7" name="ZoneTexte 6"/>
          <p:cNvSpPr txBox="1"/>
          <p:nvPr/>
        </p:nvSpPr>
        <p:spPr>
          <a:xfrm>
            <a:off x="1368398" y="-21105"/>
            <a:ext cx="6494085" cy="677108"/>
          </a:xfrm>
          <a:prstGeom prst="rect">
            <a:avLst/>
          </a:prstGeom>
          <a:noFill/>
        </p:spPr>
        <p:txBody>
          <a:bodyPr wrap="none" rtlCol="0">
            <a:spAutoFit/>
          </a:bodyPr>
          <a:lstStyle/>
          <a:p>
            <a:pPr algn="ctr"/>
            <a:r>
              <a:rPr lang="fr-FR" sz="2000" dirty="0">
                <a:latin typeface="Garamond" charset="0"/>
                <a:ea typeface="Garamond" charset="0"/>
                <a:cs typeface="Garamond" charset="0"/>
              </a:rPr>
              <a:t>Romain Landmeters| Atelier de l’historien | UCL | 11.02.2019</a:t>
            </a:r>
          </a:p>
          <a:p>
            <a:pPr algn="ctr"/>
            <a:endParaRPr lang="fr-FR" dirty="0"/>
          </a:p>
        </p:txBody>
      </p:sp>
      <p:pic>
        <p:nvPicPr>
          <p:cNvPr id="10" name="Image 9">
            <a:extLst>
              <a:ext uri="{FF2B5EF4-FFF2-40B4-BE49-F238E27FC236}">
                <a16:creationId xmlns:a16="http://schemas.microsoft.com/office/drawing/2014/main" id="{B2F8E417-E8CE-014D-891D-D36E8EB648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6375" y="4961905"/>
            <a:ext cx="3594100" cy="1143000"/>
          </a:xfrm>
          <a:prstGeom prst="rect">
            <a:avLst/>
          </a:prstGeom>
        </p:spPr>
      </p:pic>
    </p:spTree>
    <p:extLst>
      <p:ext uri="{BB962C8B-B14F-4D97-AF65-F5344CB8AC3E}">
        <p14:creationId xmlns:p14="http://schemas.microsoft.com/office/powerpoint/2010/main" val="2767210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5799" y="3505200"/>
            <a:ext cx="7916373" cy="1752600"/>
          </a:xfrm>
        </p:spPr>
        <p:txBody>
          <a:bodyPr/>
          <a:lstStyle/>
          <a:p>
            <a:pPr algn="ctr"/>
            <a:r>
              <a:rPr lang="fr-FR" sz="3600" dirty="0">
                <a:latin typeface="Garamond" charset="0"/>
                <a:ea typeface="Garamond" charset="0"/>
                <a:cs typeface="Garamond" charset="0"/>
                <a:hlinkClick r:id="rId2"/>
              </a:rPr>
              <a:t>romain.landmeters@usaintlouis.be</a:t>
            </a:r>
            <a:endParaRPr lang="fr-FR" sz="3600" dirty="0">
              <a:latin typeface="Garamond" charset="0"/>
              <a:ea typeface="Garamond" charset="0"/>
              <a:cs typeface="Garamond" charset="0"/>
            </a:endParaRPr>
          </a:p>
          <a:p>
            <a:endParaRPr lang="fr-FR" dirty="0"/>
          </a:p>
        </p:txBody>
      </p:sp>
      <p:sp>
        <p:nvSpPr>
          <p:cNvPr id="4" name="ZoneTexte 3"/>
          <p:cNvSpPr txBox="1"/>
          <p:nvPr/>
        </p:nvSpPr>
        <p:spPr>
          <a:xfrm>
            <a:off x="685798" y="606662"/>
            <a:ext cx="7916373" cy="3293209"/>
          </a:xfrm>
          <a:prstGeom prst="rect">
            <a:avLst/>
          </a:prstGeom>
          <a:noFill/>
        </p:spPr>
        <p:txBody>
          <a:bodyPr wrap="square" rtlCol="0">
            <a:spAutoFit/>
          </a:bodyPr>
          <a:lstStyle/>
          <a:p>
            <a:pPr marL="342900" indent="-342900" algn="just">
              <a:buFont typeface="Arial" panose="020B0604020202020204" pitchFamily="34" charset="0"/>
              <a:buChar char="•"/>
            </a:pPr>
            <a:r>
              <a:rPr lang="fr-FR" dirty="0"/>
              <a:t>Amandine </a:t>
            </a:r>
            <a:r>
              <a:rPr lang="fr-FR" cap="small" dirty="0" err="1"/>
              <a:t>Lauro</a:t>
            </a:r>
            <a:r>
              <a:rPr lang="fr-FR" dirty="0"/>
              <a:t> et Romain </a:t>
            </a:r>
            <a:r>
              <a:rPr lang="fr-FR" cap="small" dirty="0"/>
              <a:t>Landmeters</a:t>
            </a:r>
            <a:r>
              <a:rPr lang="fr-FR" dirty="0"/>
              <a:t>, « Manger végétal ou colonial ? Les (vrais) enjeux de l’histoire de la colonisation », dans </a:t>
            </a:r>
            <a:r>
              <a:rPr lang="fr-FR" i="1" dirty="0"/>
              <a:t>Éduquer, tribune laïque. Publication de la Ligue de l’Enseignement et de l’Education permanente </a:t>
            </a:r>
            <a:r>
              <a:rPr lang="fr-FR" i="1" dirty="0" err="1"/>
              <a:t>asbl</a:t>
            </a:r>
            <a:r>
              <a:rPr lang="fr-FR" dirty="0"/>
              <a:t>, n° 133, novembre 2017, p. 15‑19.</a:t>
            </a:r>
          </a:p>
          <a:p>
            <a:pPr marL="342900" indent="-342900" algn="just">
              <a:buFont typeface="Arial" panose="020B0604020202020204" pitchFamily="34" charset="0"/>
              <a:buChar char="•"/>
            </a:pPr>
            <a:r>
              <a:rPr lang="fr-BE" dirty="0"/>
              <a:t>Romain </a:t>
            </a:r>
            <a:r>
              <a:rPr lang="fr-BE" cap="small" dirty="0"/>
              <a:t>Landmeters </a:t>
            </a:r>
            <a:r>
              <a:rPr lang="fr-BE" dirty="0"/>
              <a:t>et Enika </a:t>
            </a:r>
            <a:r>
              <a:rPr lang="fr-BE" cap="small" dirty="0"/>
              <a:t>Ngongo</a:t>
            </a:r>
            <a:r>
              <a:rPr lang="fr-BE" dirty="0"/>
              <a:t>, « Une école qui rassemble les histoires de tous », dans </a:t>
            </a:r>
            <a:r>
              <a:rPr lang="fr-BE" i="1" dirty="0"/>
              <a:t>Bruxelles Laïque Echos</a:t>
            </a:r>
            <a:r>
              <a:rPr lang="fr-BE" dirty="0"/>
              <a:t>, n° 98, 2017, p. 29‑32.</a:t>
            </a:r>
          </a:p>
          <a:p>
            <a:pPr marL="342900" indent="-342900" algn="just">
              <a:buFont typeface="Arial" panose="020B0604020202020204" pitchFamily="34" charset="0"/>
              <a:buChar char="•"/>
            </a:pPr>
            <a:r>
              <a:rPr lang="fr-BE" dirty="0"/>
              <a:t>Romain </a:t>
            </a:r>
            <a:r>
              <a:rPr lang="fr-BE" cap="small" dirty="0"/>
              <a:t>Landmeters</a:t>
            </a:r>
            <a:r>
              <a:rPr lang="fr-BE" dirty="0"/>
              <a:t>, </a:t>
            </a:r>
            <a:r>
              <a:rPr lang="fr-BE" i="1" dirty="0"/>
              <a:t>L’histoire de la colonisation belge à l’école. Décentrement, Distanciation, Déconstruction</a:t>
            </a:r>
            <a:r>
              <a:rPr lang="fr-BE" dirty="0"/>
              <a:t>, Analyse </a:t>
            </a:r>
            <a:r>
              <a:rPr lang="fr-BE" dirty="0" err="1"/>
              <a:t>BePax</a:t>
            </a:r>
            <a:r>
              <a:rPr lang="fr-BE" dirty="0"/>
              <a:t>, Bruxelles, 22 décembre 2017.</a:t>
            </a:r>
            <a:endParaRPr lang="fr-FR" dirty="0"/>
          </a:p>
          <a:p>
            <a:pPr marL="342900" indent="-342900" algn="just">
              <a:buFont typeface="Arial" panose="020B0604020202020204" pitchFamily="34" charset="0"/>
              <a:buChar char="•"/>
            </a:pPr>
            <a:endParaRPr lang="fr-FR" dirty="0"/>
          </a:p>
          <a:p>
            <a:endParaRPr lang="fr-FR" sz="2800" dirty="0"/>
          </a:p>
        </p:txBody>
      </p:sp>
      <p:pic>
        <p:nvPicPr>
          <p:cNvPr id="5" name="Image 4"/>
          <p:cNvPicPr>
            <a:picLocks noChangeAspect="1"/>
          </p:cNvPicPr>
          <p:nvPr/>
        </p:nvPicPr>
        <p:blipFill>
          <a:blip r:embed="rId3"/>
          <a:stretch>
            <a:fillRect/>
          </a:stretch>
        </p:blipFill>
        <p:spPr>
          <a:xfrm>
            <a:off x="443345" y="4579437"/>
            <a:ext cx="1942353" cy="1231628"/>
          </a:xfrm>
          <a:prstGeom prst="rect">
            <a:avLst/>
          </a:prstGeom>
        </p:spPr>
      </p:pic>
      <p:pic>
        <p:nvPicPr>
          <p:cNvPr id="7" name="Image 6"/>
          <p:cNvPicPr>
            <a:picLocks noChangeAspect="1"/>
          </p:cNvPicPr>
          <p:nvPr/>
        </p:nvPicPr>
        <p:blipFill>
          <a:blip r:embed="rId4"/>
          <a:stretch>
            <a:fillRect/>
          </a:stretch>
        </p:blipFill>
        <p:spPr>
          <a:xfrm>
            <a:off x="6645203" y="4579437"/>
            <a:ext cx="2375902" cy="2014899"/>
          </a:xfrm>
          <a:prstGeom prst="rect">
            <a:avLst/>
          </a:prstGeom>
        </p:spPr>
      </p:pic>
      <p:sp>
        <p:nvSpPr>
          <p:cNvPr id="8" name="ZoneTexte 7">
            <a:extLst>
              <a:ext uri="{FF2B5EF4-FFF2-40B4-BE49-F238E27FC236}">
                <a16:creationId xmlns:a16="http://schemas.microsoft.com/office/drawing/2014/main" id="{C57CF95C-F574-9944-BFDE-8DD60D33D012}"/>
              </a:ext>
            </a:extLst>
          </p:cNvPr>
          <p:cNvSpPr txBox="1"/>
          <p:nvPr/>
        </p:nvSpPr>
        <p:spPr>
          <a:xfrm>
            <a:off x="443345" y="-13855"/>
            <a:ext cx="8326582" cy="646331"/>
          </a:xfrm>
          <a:prstGeom prst="rect">
            <a:avLst/>
          </a:prstGeom>
          <a:noFill/>
        </p:spPr>
        <p:txBody>
          <a:bodyPr wrap="square" rtlCol="0">
            <a:spAutoFit/>
          </a:bodyPr>
          <a:lstStyle/>
          <a:p>
            <a:pPr algn="ctr"/>
            <a:r>
              <a:rPr lang="fr-FR" dirty="0">
                <a:latin typeface="Garamond" charset="0"/>
                <a:ea typeface="Garamond" charset="0"/>
                <a:cs typeface="Garamond" charset="0"/>
              </a:rPr>
              <a:t>Romain Landmeters| Atelier de l’historien | UCL | 11.02.2019</a:t>
            </a:r>
          </a:p>
          <a:p>
            <a:endParaRPr lang="fr-FR" dirty="0"/>
          </a:p>
        </p:txBody>
      </p:sp>
      <p:pic>
        <p:nvPicPr>
          <p:cNvPr id="9" name="Image 8">
            <a:extLst>
              <a:ext uri="{FF2B5EF4-FFF2-40B4-BE49-F238E27FC236}">
                <a16:creationId xmlns:a16="http://schemas.microsoft.com/office/drawing/2014/main" id="{13ABAE43-EDBE-334C-8AAA-E107FD1871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1637" y="4520388"/>
            <a:ext cx="3594100" cy="1143000"/>
          </a:xfrm>
          <a:prstGeom prst="rect">
            <a:avLst/>
          </a:prstGeom>
        </p:spPr>
      </p:pic>
    </p:spTree>
    <p:extLst>
      <p:ext uri="{BB962C8B-B14F-4D97-AF65-F5344CB8AC3E}">
        <p14:creationId xmlns:p14="http://schemas.microsoft.com/office/powerpoint/2010/main" val="1452430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4184" y="1115608"/>
            <a:ext cx="8229600" cy="4041008"/>
          </a:xfrm>
        </p:spPr>
        <p:txBody>
          <a:bodyPr>
            <a:normAutofit fontScale="92500" lnSpcReduction="20000"/>
          </a:bodyPr>
          <a:lstStyle/>
          <a:p>
            <a:pPr marL="0" indent="0">
              <a:buNone/>
            </a:pPr>
            <a:r>
              <a:rPr lang="fr-FR" sz="3000" dirty="0">
                <a:latin typeface="Garamond" charset="0"/>
                <a:ea typeface="Garamond" charset="0"/>
                <a:cs typeface="Garamond" charset="0"/>
              </a:rPr>
              <a:t>Les moments-clefs</a:t>
            </a:r>
          </a:p>
          <a:p>
            <a:pPr marL="731520" lvl="1" indent="-457200">
              <a:buFont typeface="+mj-lt"/>
              <a:buAutoNum type="arabicPeriod"/>
            </a:pPr>
            <a:r>
              <a:rPr lang="fr-FR" sz="2400" dirty="0">
                <a:latin typeface="Garamond" charset="0"/>
                <a:ea typeface="Garamond" charset="0"/>
                <a:cs typeface="Garamond" charset="0"/>
              </a:rPr>
              <a:t>Le Temps des Révolutions</a:t>
            </a:r>
          </a:p>
          <a:p>
            <a:pPr lvl="5"/>
            <a:r>
              <a:rPr lang="fr-FR" sz="1900" dirty="0">
                <a:latin typeface="Garamond" charset="0"/>
                <a:ea typeface="Garamond" charset="0"/>
                <a:cs typeface="Garamond" charset="0"/>
              </a:rPr>
              <a:t>Le Monde et l’impérialisme des pays industrialisés</a:t>
            </a:r>
          </a:p>
          <a:p>
            <a:pPr marL="731520" lvl="1" indent="-457200">
              <a:buFont typeface="+mj-lt"/>
              <a:buAutoNum type="arabicPeriod"/>
            </a:pPr>
            <a:r>
              <a:rPr lang="fr-FR" sz="2400" dirty="0">
                <a:latin typeface="Garamond" charset="0"/>
                <a:ea typeface="Garamond" charset="0"/>
                <a:cs typeface="Garamond" charset="0"/>
              </a:rPr>
              <a:t>Le XX</a:t>
            </a:r>
            <a:r>
              <a:rPr lang="fr-FR" sz="2400" baseline="30000" dirty="0">
                <a:latin typeface="Garamond" charset="0"/>
                <a:ea typeface="Garamond" charset="0"/>
                <a:cs typeface="Garamond" charset="0"/>
              </a:rPr>
              <a:t>e</a:t>
            </a:r>
            <a:r>
              <a:rPr lang="fr-FR" sz="2400" dirty="0">
                <a:latin typeface="Garamond" charset="0"/>
                <a:ea typeface="Garamond" charset="0"/>
                <a:cs typeface="Garamond" charset="0"/>
              </a:rPr>
              <a:t> siècle</a:t>
            </a:r>
          </a:p>
          <a:p>
            <a:pPr lvl="5"/>
            <a:r>
              <a:rPr lang="fr-FR" sz="1900" dirty="0">
                <a:latin typeface="Garamond" charset="0"/>
                <a:ea typeface="Garamond" charset="0"/>
                <a:cs typeface="Garamond" charset="0"/>
              </a:rPr>
              <a:t>Décolonisation et relations Nord-Sud</a:t>
            </a:r>
          </a:p>
          <a:p>
            <a:pPr marL="0" indent="0">
              <a:buNone/>
            </a:pPr>
            <a:r>
              <a:rPr lang="fr-FR" sz="3000" dirty="0">
                <a:latin typeface="Garamond" charset="0"/>
                <a:ea typeface="Garamond" charset="0"/>
                <a:cs typeface="Garamond" charset="0"/>
              </a:rPr>
              <a:t>Outils conceptuels</a:t>
            </a:r>
          </a:p>
          <a:p>
            <a:pPr marL="617220" lvl="1" indent="-342900">
              <a:buFont typeface="+mj-lt"/>
              <a:buAutoNum type="arabicPeriod"/>
            </a:pPr>
            <a:r>
              <a:rPr lang="fr-FR" sz="2400" dirty="0">
                <a:latin typeface="Garamond" charset="0"/>
                <a:ea typeface="Garamond" charset="0"/>
                <a:cs typeface="Garamond" charset="0"/>
              </a:rPr>
              <a:t>Les principaux constitutifs d’un processus de colonisation</a:t>
            </a:r>
          </a:p>
          <a:p>
            <a:pPr marL="617220" lvl="1" indent="-342900">
              <a:buFont typeface="+mj-lt"/>
              <a:buAutoNum type="arabicPeriod"/>
            </a:pPr>
            <a:r>
              <a:rPr lang="fr-FR" sz="2400" dirty="0">
                <a:latin typeface="Garamond" charset="0"/>
                <a:ea typeface="Garamond" charset="0"/>
                <a:cs typeface="Garamond" charset="0"/>
              </a:rPr>
              <a:t>Les principaux constitutifs d’un processus de décolonisation et d’un processus de type néocolonialiste</a:t>
            </a:r>
          </a:p>
          <a:p>
            <a:pPr marL="0" indent="0">
              <a:buNone/>
            </a:pPr>
            <a:endParaRPr lang="fr-FR" sz="1800" b="1" dirty="0">
              <a:latin typeface="Garamond" charset="0"/>
              <a:ea typeface="Garamond" charset="0"/>
              <a:cs typeface="Garamond" charset="0"/>
            </a:endParaRPr>
          </a:p>
          <a:p>
            <a:pPr marL="0" indent="0" algn="just">
              <a:buNone/>
            </a:pPr>
            <a:r>
              <a:rPr lang="fr-FR" sz="1800" b="1" dirty="0">
                <a:latin typeface="Garamond" charset="0"/>
                <a:ea typeface="Garamond" charset="0"/>
                <a:cs typeface="Garamond" charset="0"/>
              </a:rPr>
              <a:t>Source : </a:t>
            </a:r>
            <a:r>
              <a:rPr lang="fr-FR" sz="1800" cap="small" dirty="0">
                <a:latin typeface="Garamond" charset="0"/>
                <a:ea typeface="Garamond" charset="0"/>
                <a:cs typeface="Garamond" charset="0"/>
              </a:rPr>
              <a:t>Ministère de la Communauté française</a:t>
            </a:r>
            <a:r>
              <a:rPr lang="fr-FR" sz="1800" dirty="0">
                <a:latin typeface="Garamond" charset="0"/>
                <a:ea typeface="Garamond" charset="0"/>
                <a:cs typeface="Garamond" charset="0"/>
              </a:rPr>
              <a:t>, « Compétences terminales et savoirs requis en histoire. Humanités générales et technologiques », Bruxelles, Ministère de la Communauté française, 1999.</a:t>
            </a:r>
            <a:endParaRPr lang="fr-FR" sz="1800" b="1" dirty="0">
              <a:latin typeface="Garamond" charset="0"/>
              <a:ea typeface="Garamond" charset="0"/>
              <a:cs typeface="Garamond" charset="0"/>
            </a:endParaRPr>
          </a:p>
          <a:p>
            <a:pPr marL="0" lvl="0" indent="0">
              <a:buNone/>
            </a:pPr>
            <a:endParaRPr lang="fr-FR" sz="2600" dirty="0">
              <a:latin typeface="Garamond" charset="0"/>
              <a:ea typeface="Garamond" charset="0"/>
              <a:cs typeface="Garamond" charset="0"/>
            </a:endParaRPr>
          </a:p>
          <a:p>
            <a:pPr marL="228600" lvl="0" indent="-228600">
              <a:buFont typeface="+mj-lt"/>
              <a:buAutoNum type="arabicPeriod"/>
            </a:pPr>
            <a:endParaRPr lang="fr-FR" sz="1600" b="1" dirty="0"/>
          </a:p>
          <a:p>
            <a:endParaRPr lang="fr-BE" dirty="0"/>
          </a:p>
          <a:p>
            <a:pPr marL="822960" lvl="3" indent="0">
              <a:buNone/>
            </a:pPr>
            <a:endParaRPr lang="fr-BE" dirty="0"/>
          </a:p>
          <a:p>
            <a:pPr marL="274320" lvl="1" indent="0">
              <a:buNone/>
            </a:pPr>
            <a:endParaRPr lang="fr-FR" dirty="0"/>
          </a:p>
        </p:txBody>
      </p:sp>
      <p:sp>
        <p:nvSpPr>
          <p:cNvPr id="4" name="ZoneTexte 3"/>
          <p:cNvSpPr txBox="1"/>
          <p:nvPr/>
        </p:nvSpPr>
        <p:spPr>
          <a:xfrm>
            <a:off x="1406951" y="0"/>
            <a:ext cx="6494085" cy="677108"/>
          </a:xfrm>
          <a:prstGeom prst="rect">
            <a:avLst/>
          </a:prstGeom>
          <a:noFill/>
        </p:spPr>
        <p:txBody>
          <a:bodyPr wrap="none" rtlCol="0">
            <a:spAutoFit/>
          </a:bodyPr>
          <a:lstStyle/>
          <a:p>
            <a:pPr algn="ctr"/>
            <a:r>
              <a:rPr lang="fr-FR" sz="2000" dirty="0">
                <a:latin typeface="Garamond" charset="0"/>
                <a:ea typeface="Garamond" charset="0"/>
                <a:cs typeface="Garamond" charset="0"/>
              </a:rPr>
              <a:t>Romain Landmeters| Atelier de l’historien | UCL | 11.02.2019</a:t>
            </a:r>
          </a:p>
          <a:p>
            <a:pPr algn="ctr"/>
            <a:endParaRPr lang="fr-FR" dirty="0"/>
          </a:p>
        </p:txBody>
      </p:sp>
      <p:sp>
        <p:nvSpPr>
          <p:cNvPr id="2" name="ZoneTexte 1"/>
          <p:cNvSpPr txBox="1"/>
          <p:nvPr/>
        </p:nvSpPr>
        <p:spPr>
          <a:xfrm>
            <a:off x="321622" y="458434"/>
            <a:ext cx="7809424" cy="584775"/>
          </a:xfrm>
          <a:prstGeom prst="rect">
            <a:avLst/>
          </a:prstGeom>
          <a:noFill/>
        </p:spPr>
        <p:txBody>
          <a:bodyPr wrap="square" rtlCol="0">
            <a:spAutoFit/>
          </a:bodyPr>
          <a:lstStyle/>
          <a:p>
            <a:r>
              <a:rPr lang="fr-FR" sz="3200" u="sng" dirty="0">
                <a:latin typeface="Garamond" charset="0"/>
                <a:ea typeface="Garamond" charset="0"/>
                <a:cs typeface="Garamond" charset="0"/>
              </a:rPr>
              <a:t>Le référentiel de 1999</a:t>
            </a:r>
          </a:p>
        </p:txBody>
      </p:sp>
      <p:sp>
        <p:nvSpPr>
          <p:cNvPr id="5" name="ZoneTexte 4"/>
          <p:cNvSpPr txBox="1"/>
          <p:nvPr/>
        </p:nvSpPr>
        <p:spPr>
          <a:xfrm>
            <a:off x="169337" y="5395460"/>
            <a:ext cx="8817029" cy="861774"/>
          </a:xfrm>
          <a:prstGeom prst="rect">
            <a:avLst/>
          </a:prstGeom>
          <a:noFill/>
        </p:spPr>
        <p:txBody>
          <a:bodyPr wrap="none" rtlCol="0">
            <a:spAutoFit/>
          </a:bodyPr>
          <a:lstStyle/>
          <a:p>
            <a:r>
              <a:rPr lang="fr-FR" sz="3200" b="1" dirty="0">
                <a:latin typeface="Garamond" charset="0"/>
                <a:ea typeface="Garamond" charset="0"/>
                <a:cs typeface="Garamond" charset="0"/>
              </a:rPr>
              <a:t>Aucune obligation d’aborder la colonisation belge</a:t>
            </a:r>
          </a:p>
          <a:p>
            <a:pPr marL="342900" indent="-342900">
              <a:buFont typeface="+mj-lt"/>
              <a:buAutoNum type="arabicPeriod"/>
            </a:pPr>
            <a:endParaRPr lang="fr-FR" dirty="0"/>
          </a:p>
        </p:txBody>
      </p:sp>
    </p:spTree>
    <p:extLst>
      <p:ext uri="{BB962C8B-B14F-4D97-AF65-F5344CB8AC3E}">
        <p14:creationId xmlns:p14="http://schemas.microsoft.com/office/powerpoint/2010/main" val="1517069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194" y="1035356"/>
            <a:ext cx="8229600" cy="5822644"/>
          </a:xfrm>
        </p:spPr>
        <p:txBody>
          <a:bodyPr>
            <a:normAutofit fontScale="92500" lnSpcReduction="20000"/>
          </a:bodyPr>
          <a:lstStyle/>
          <a:p>
            <a:pPr marL="342900" lvl="0" indent="-342900">
              <a:buFont typeface="+mj-lt"/>
              <a:buAutoNum type="arabicPeriod"/>
            </a:pPr>
            <a:r>
              <a:rPr lang="fr-FR" sz="1800" dirty="0">
                <a:latin typeface="Garamond" charset="0"/>
                <a:ea typeface="Garamond" charset="0"/>
                <a:cs typeface="Garamond" charset="0"/>
              </a:rPr>
              <a:t>WBE - Histoire (2e et 3e degrés Général et Technique de Transition) approuvé le 7/07/2000</a:t>
            </a:r>
          </a:p>
          <a:p>
            <a:pPr marL="342900" indent="-342900">
              <a:buFont typeface="+mj-lt"/>
              <a:buAutoNum type="arabicPeriod"/>
            </a:pPr>
            <a:r>
              <a:rPr lang="fr-FR" sz="1800" dirty="0">
                <a:latin typeface="Garamond" charset="0"/>
                <a:ea typeface="Garamond" charset="0"/>
                <a:cs typeface="Garamond" charset="0"/>
              </a:rPr>
              <a:t>Ecole Decroly - Histoire (2e et 3e degrés Général) approuvé le 25/09/2000</a:t>
            </a:r>
          </a:p>
          <a:p>
            <a:pPr marL="342900" indent="-342900">
              <a:buFont typeface="+mj-lt"/>
              <a:buAutoNum type="arabicPeriod"/>
            </a:pPr>
            <a:r>
              <a:rPr lang="fr-FR" sz="1800" dirty="0">
                <a:latin typeface="Garamond" charset="0"/>
                <a:ea typeface="Garamond" charset="0"/>
                <a:cs typeface="Garamond" charset="0"/>
              </a:rPr>
              <a:t>Province du Hainaut  - Histoire (3e et 5e année Général, Technique de Transition et Artistique de Transition) approuvé le 5/07/2000 </a:t>
            </a:r>
          </a:p>
          <a:p>
            <a:pPr marL="342900" indent="-342900">
              <a:buFont typeface="+mj-lt"/>
              <a:buAutoNum type="arabicPeriod"/>
            </a:pPr>
            <a:r>
              <a:rPr lang="fr-FR" sz="1800" dirty="0">
                <a:latin typeface="Garamond" charset="0"/>
                <a:ea typeface="Garamond" charset="0"/>
                <a:cs typeface="Garamond" charset="0"/>
              </a:rPr>
              <a:t>Province du Hainaut  - Histoire (4e et 6e année Général, Technique de Transition et Artistique de Transition) approuvé le 8/01/2001</a:t>
            </a:r>
          </a:p>
          <a:p>
            <a:pPr marL="342900" indent="-342900">
              <a:buFont typeface="+mj-lt"/>
              <a:buAutoNum type="arabicPeriod"/>
            </a:pPr>
            <a:r>
              <a:rPr lang="fr-FR" sz="1800" dirty="0">
                <a:latin typeface="Garamond" charset="0"/>
                <a:ea typeface="Garamond" charset="0"/>
                <a:cs typeface="Garamond" charset="0"/>
              </a:rPr>
              <a:t>SEGEC - Histoire (formation commune et option de base - 2e et 3e degrés Général et Technique de Transition) approuvé le 13/02/2009</a:t>
            </a:r>
          </a:p>
          <a:p>
            <a:pPr marL="342900" indent="-342900">
              <a:buFont typeface="+mj-lt"/>
              <a:buAutoNum type="arabicPeriod"/>
            </a:pPr>
            <a:r>
              <a:rPr lang="fr-FR" sz="1800" dirty="0">
                <a:latin typeface="Garamond" charset="0"/>
                <a:ea typeface="Garamond" charset="0"/>
                <a:cs typeface="Garamond" charset="0"/>
              </a:rPr>
              <a:t>Ville de Bruxelles – Histoire : Formation commune et Option de base (2e et 3e degrés Général, Artistique de Transition et Technique de Transition) approuvé le 11/06/2012</a:t>
            </a:r>
          </a:p>
          <a:p>
            <a:pPr marL="342900" indent="-342900">
              <a:buFont typeface="+mj-lt"/>
              <a:buAutoNum type="arabicPeriod"/>
            </a:pPr>
            <a:r>
              <a:rPr lang="fr-FR" sz="1800" dirty="0">
                <a:latin typeface="Garamond" charset="0"/>
                <a:ea typeface="Garamond" charset="0"/>
                <a:cs typeface="Garamond" charset="0"/>
              </a:rPr>
              <a:t>Ville de Charleroi - Histoire (2e et 3e degrés Général) approuvé le 30/06/2000</a:t>
            </a:r>
          </a:p>
          <a:p>
            <a:pPr marL="342900" indent="-342900">
              <a:buFont typeface="+mj-lt"/>
              <a:buAutoNum type="arabicPeriod"/>
            </a:pPr>
            <a:r>
              <a:rPr lang="fr-FR" sz="1800" dirty="0">
                <a:latin typeface="Garamond" charset="0"/>
                <a:ea typeface="Garamond" charset="0"/>
                <a:cs typeface="Garamond" charset="0"/>
              </a:rPr>
              <a:t>WBE - Histoire (enseignement professionnel 2ème et 3ème degré, y compris la 7ème) 18/07/2006 </a:t>
            </a:r>
          </a:p>
          <a:p>
            <a:pPr marL="342900" indent="-342900">
              <a:buFont typeface="+mj-lt"/>
              <a:buAutoNum type="arabicPeriod"/>
            </a:pPr>
            <a:r>
              <a:rPr lang="fr-FR" sz="1800" dirty="0">
                <a:latin typeface="Garamond" charset="0"/>
                <a:ea typeface="Garamond" charset="0"/>
                <a:cs typeface="Garamond" charset="0"/>
              </a:rPr>
              <a:t>WBE - Histoire ( enseignement technique de qualification 2ème et 3ème degré) 16/01/2003 </a:t>
            </a:r>
          </a:p>
          <a:p>
            <a:pPr marL="342900" indent="-342900">
              <a:buFont typeface="+mj-lt"/>
              <a:buAutoNum type="arabicPeriod"/>
            </a:pPr>
            <a:r>
              <a:rPr lang="fr-FR" sz="1800" dirty="0">
                <a:latin typeface="Garamond" charset="0"/>
                <a:ea typeface="Garamond" charset="0"/>
                <a:cs typeface="Garamond" charset="0"/>
              </a:rPr>
              <a:t>WBE - Histoire (enseignement professionnel et technique de qualification-2e et 3e degrés) présenté sous forme d’UAA 4/03/2016</a:t>
            </a:r>
          </a:p>
          <a:p>
            <a:pPr marL="342900" indent="-342900">
              <a:buFont typeface="+mj-lt"/>
              <a:buAutoNum type="arabicPeriod"/>
            </a:pPr>
            <a:r>
              <a:rPr lang="fr-FR" sz="1800" dirty="0">
                <a:latin typeface="Garamond" charset="0"/>
                <a:ea typeface="Garamond" charset="0"/>
                <a:cs typeface="Garamond" charset="0"/>
              </a:rPr>
              <a:t>CEPONS - Histoire (enseignement technique qualification, artistique de qualification et professionnel-2e et 3e degrés et 7e année) présenté sous la forme UAA-3/11/2016</a:t>
            </a:r>
          </a:p>
          <a:p>
            <a:pPr marL="342900" indent="-342900">
              <a:buFont typeface="+mj-lt"/>
              <a:buAutoNum type="arabicPeriod"/>
            </a:pPr>
            <a:r>
              <a:rPr lang="fr-FR" sz="1800" dirty="0">
                <a:latin typeface="Garamond" charset="0"/>
                <a:ea typeface="Garamond" charset="0"/>
                <a:cs typeface="Garamond" charset="0"/>
              </a:rPr>
              <a:t>CEPONS - Histoire (enseignement technique de qualification-2e et 3e degrés) 22/07/2013</a:t>
            </a:r>
          </a:p>
          <a:p>
            <a:pPr marL="342900" indent="-342900">
              <a:buFont typeface="+mj-lt"/>
              <a:buAutoNum type="arabicPeriod"/>
            </a:pPr>
            <a:r>
              <a:rPr lang="fr-FR" sz="1800" dirty="0">
                <a:latin typeface="Garamond" charset="0"/>
                <a:ea typeface="Garamond" charset="0"/>
                <a:cs typeface="Garamond" charset="0"/>
              </a:rPr>
              <a:t>Ville de Liège - Histoire et géographie (sciences humaines) (enseignement professionnel 2ème et 3ème degrés) 18/07/2006</a:t>
            </a:r>
          </a:p>
          <a:p>
            <a:pPr marL="0" indent="0">
              <a:buNone/>
            </a:pPr>
            <a:r>
              <a:rPr lang="is-IS" sz="1800" dirty="0">
                <a:latin typeface="Garamond" charset="0"/>
                <a:ea typeface="Garamond" charset="0"/>
                <a:cs typeface="Garamond" charset="0"/>
              </a:rPr>
              <a:t>…</a:t>
            </a:r>
            <a:endParaRPr lang="fr-FR" sz="1800" dirty="0">
              <a:latin typeface="Garamond" charset="0"/>
              <a:ea typeface="Garamond" charset="0"/>
              <a:cs typeface="Garamond" charset="0"/>
            </a:endParaRPr>
          </a:p>
          <a:p>
            <a:pPr marL="342900" indent="-342900">
              <a:buFont typeface="+mj-lt"/>
              <a:buAutoNum type="arabicPeriod"/>
            </a:pPr>
            <a:endParaRPr lang="fr-FR" sz="1800" dirty="0">
              <a:latin typeface="Garamond" charset="0"/>
              <a:ea typeface="Garamond" charset="0"/>
              <a:cs typeface="Garamond" charset="0"/>
            </a:endParaRPr>
          </a:p>
          <a:p>
            <a:pPr marL="342900" indent="-342900">
              <a:buFont typeface="+mj-lt"/>
              <a:buAutoNum type="arabicPeriod"/>
            </a:pPr>
            <a:endParaRPr lang="fr-FR" sz="1800" dirty="0">
              <a:latin typeface="Garamond" charset="0"/>
              <a:ea typeface="Garamond" charset="0"/>
              <a:cs typeface="Garamond" charset="0"/>
            </a:endParaRPr>
          </a:p>
          <a:p>
            <a:pPr marL="342900" lvl="0" indent="-342900">
              <a:buFont typeface="+mj-lt"/>
              <a:buAutoNum type="arabicPeriod"/>
            </a:pPr>
            <a:endParaRPr lang="fr-FR" sz="1800" b="1" dirty="0">
              <a:latin typeface="Garamond" charset="0"/>
              <a:ea typeface="Garamond" charset="0"/>
              <a:cs typeface="Garamond" charset="0"/>
            </a:endParaRPr>
          </a:p>
          <a:p>
            <a:pPr marL="0" lvl="0" indent="0">
              <a:buNone/>
            </a:pPr>
            <a:endParaRPr lang="fr-FR" sz="2600" dirty="0">
              <a:latin typeface="Garamond" charset="0"/>
              <a:ea typeface="Garamond" charset="0"/>
              <a:cs typeface="Garamond" charset="0"/>
            </a:endParaRPr>
          </a:p>
          <a:p>
            <a:pPr marL="228600" lvl="0" indent="-228600">
              <a:buFont typeface="+mj-lt"/>
              <a:buAutoNum type="arabicPeriod"/>
            </a:pPr>
            <a:endParaRPr lang="fr-FR" sz="1600" b="1" dirty="0"/>
          </a:p>
          <a:p>
            <a:endParaRPr lang="fr-BE" dirty="0"/>
          </a:p>
          <a:p>
            <a:pPr marL="822960" lvl="3" indent="0">
              <a:buNone/>
            </a:pPr>
            <a:endParaRPr lang="fr-BE" dirty="0"/>
          </a:p>
          <a:p>
            <a:pPr marL="274320" lvl="1" indent="0">
              <a:buNone/>
            </a:pPr>
            <a:endParaRPr lang="fr-FR" dirty="0"/>
          </a:p>
        </p:txBody>
      </p:sp>
      <p:sp>
        <p:nvSpPr>
          <p:cNvPr id="4" name="ZoneTexte 3"/>
          <p:cNvSpPr txBox="1"/>
          <p:nvPr/>
        </p:nvSpPr>
        <p:spPr>
          <a:xfrm>
            <a:off x="1406951" y="0"/>
            <a:ext cx="6494085" cy="677108"/>
          </a:xfrm>
          <a:prstGeom prst="rect">
            <a:avLst/>
          </a:prstGeom>
          <a:noFill/>
        </p:spPr>
        <p:txBody>
          <a:bodyPr wrap="none" rtlCol="0">
            <a:spAutoFit/>
          </a:bodyPr>
          <a:lstStyle/>
          <a:p>
            <a:pPr algn="ctr"/>
            <a:r>
              <a:rPr lang="fr-FR" sz="2000" dirty="0">
                <a:latin typeface="Garamond" charset="0"/>
                <a:ea typeface="Garamond" charset="0"/>
                <a:cs typeface="Garamond" charset="0"/>
              </a:rPr>
              <a:t>Romain Landmeters| Atelier de l’historien | UCL | 11.02.2019</a:t>
            </a:r>
          </a:p>
          <a:p>
            <a:pPr algn="ctr"/>
            <a:endParaRPr lang="fr-FR" dirty="0"/>
          </a:p>
        </p:txBody>
      </p:sp>
      <p:sp>
        <p:nvSpPr>
          <p:cNvPr id="2" name="ZoneTexte 1"/>
          <p:cNvSpPr txBox="1"/>
          <p:nvPr/>
        </p:nvSpPr>
        <p:spPr>
          <a:xfrm>
            <a:off x="321622" y="438501"/>
            <a:ext cx="7809424" cy="461665"/>
          </a:xfrm>
          <a:prstGeom prst="rect">
            <a:avLst/>
          </a:prstGeom>
          <a:noFill/>
        </p:spPr>
        <p:txBody>
          <a:bodyPr wrap="square" rtlCol="0">
            <a:spAutoFit/>
          </a:bodyPr>
          <a:lstStyle/>
          <a:p>
            <a:r>
              <a:rPr lang="fr-FR" sz="2400" b="1" dirty="0">
                <a:latin typeface="Garamond" charset="0"/>
                <a:ea typeface="Garamond" charset="0"/>
                <a:cs typeface="Garamond" charset="0"/>
              </a:rPr>
              <a:t>Les programmes en histoire approuvés depuis 2000</a:t>
            </a:r>
          </a:p>
        </p:txBody>
      </p:sp>
    </p:spTree>
    <p:extLst>
      <p:ext uri="{BB962C8B-B14F-4D97-AF65-F5344CB8AC3E}">
        <p14:creationId xmlns:p14="http://schemas.microsoft.com/office/powerpoint/2010/main" val="1116131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194" y="1035356"/>
            <a:ext cx="8229600" cy="5822644"/>
          </a:xfrm>
        </p:spPr>
        <p:txBody>
          <a:bodyPr>
            <a:normAutofit/>
          </a:bodyPr>
          <a:lstStyle/>
          <a:p>
            <a:pPr marL="0" indent="0" algn="just">
              <a:buNone/>
            </a:pPr>
            <a:r>
              <a:rPr lang="fr-FR" sz="2800" dirty="0">
                <a:latin typeface="Garamond" charset="0"/>
                <a:ea typeface="Garamond" charset="0"/>
                <a:cs typeface="Garamond" charset="0"/>
              </a:rPr>
              <a:t>« [Dans] les programmes […] quel que soit le réseau d’enseignement, officiel ou libre, ni l’Afrique, ni l’une de ses régions, ni le Congo ne sont mentionnés dans les contenus obligatoires à aborder par les titulaires des cours de 5e et 6e années. Tout au plus voit-on apparaître dans l’un d’entre eux, au titre de suggestion ou de piste de travail non obligatoire, la colonisation de l’Afrique et le Congo… »</a:t>
            </a:r>
          </a:p>
          <a:p>
            <a:pPr marL="0" lvl="0" indent="0" algn="just">
              <a:buNone/>
            </a:pPr>
            <a:r>
              <a:rPr lang="fr-FR" sz="1800" b="1" dirty="0">
                <a:latin typeface="Garamond" charset="0"/>
                <a:ea typeface="Garamond" charset="0"/>
                <a:cs typeface="Garamond" charset="0"/>
              </a:rPr>
              <a:t>					</a:t>
            </a:r>
          </a:p>
          <a:p>
            <a:pPr marL="0" lvl="0" indent="0" algn="just">
              <a:buNone/>
            </a:pPr>
            <a:r>
              <a:rPr lang="fr-FR" dirty="0">
                <a:latin typeface="Garamond" charset="0"/>
                <a:ea typeface="Garamond" charset="0"/>
                <a:cs typeface="Garamond" charset="0"/>
              </a:rPr>
              <a:t>Stéphane Adam, Inspecteur FWB pour l’histoire </a:t>
            </a:r>
          </a:p>
          <a:p>
            <a:pPr marL="228600" lvl="0" indent="-228600">
              <a:buFont typeface="+mj-lt"/>
              <a:buAutoNum type="arabicPeriod"/>
            </a:pPr>
            <a:endParaRPr lang="fr-FR" sz="2600" dirty="0">
              <a:latin typeface="Garamond" charset="0"/>
              <a:ea typeface="Garamond" charset="0"/>
              <a:cs typeface="Garamond" charset="0"/>
            </a:endParaRPr>
          </a:p>
          <a:p>
            <a:pPr marL="0" indent="0" algn="just">
              <a:buNone/>
            </a:pPr>
            <a:r>
              <a:rPr lang="fr-FR" sz="2000" b="1" dirty="0">
                <a:latin typeface="Garamond" charset="0"/>
                <a:ea typeface="Garamond" charset="0"/>
                <a:cs typeface="Garamond" charset="0"/>
              </a:rPr>
              <a:t>Source : </a:t>
            </a:r>
            <a:r>
              <a:rPr lang="fr-FR" sz="2000" i="1" dirty="0">
                <a:latin typeface="Garamond" charset="0"/>
                <a:ea typeface="Garamond" charset="0"/>
                <a:cs typeface="Garamond" charset="0"/>
              </a:rPr>
              <a:t>Lutte contre les discriminations au regard de l’histoire et de la mémoire coloniales : état des lieux. Actes de la conférence, Bruxelles, 7 décembre 2012</a:t>
            </a:r>
            <a:r>
              <a:rPr lang="fr-FR" sz="2000" dirty="0">
                <a:latin typeface="Garamond" charset="0"/>
                <a:ea typeface="Garamond" charset="0"/>
                <a:cs typeface="Garamond" charset="0"/>
              </a:rPr>
              <a:t>, Bruxelles, Collectif Mémoire Coloniale et Lutte contre les Discriminations, 2012, p. 29-30.</a:t>
            </a:r>
          </a:p>
          <a:p>
            <a:pPr marL="0" lvl="0" indent="0">
              <a:buNone/>
            </a:pPr>
            <a:endParaRPr lang="fr-FR" sz="2000" b="1" dirty="0"/>
          </a:p>
          <a:p>
            <a:endParaRPr lang="fr-BE" dirty="0"/>
          </a:p>
          <a:p>
            <a:pPr marL="822960" lvl="3" indent="0">
              <a:buNone/>
            </a:pPr>
            <a:endParaRPr lang="fr-BE" dirty="0"/>
          </a:p>
          <a:p>
            <a:pPr marL="274320" lvl="1" indent="0">
              <a:buNone/>
            </a:pPr>
            <a:endParaRPr lang="fr-FR" dirty="0"/>
          </a:p>
        </p:txBody>
      </p:sp>
      <p:sp>
        <p:nvSpPr>
          <p:cNvPr id="4" name="ZoneTexte 3"/>
          <p:cNvSpPr txBox="1"/>
          <p:nvPr/>
        </p:nvSpPr>
        <p:spPr>
          <a:xfrm>
            <a:off x="1406951" y="0"/>
            <a:ext cx="6494085" cy="677108"/>
          </a:xfrm>
          <a:prstGeom prst="rect">
            <a:avLst/>
          </a:prstGeom>
          <a:noFill/>
        </p:spPr>
        <p:txBody>
          <a:bodyPr wrap="none" rtlCol="0">
            <a:spAutoFit/>
          </a:bodyPr>
          <a:lstStyle/>
          <a:p>
            <a:pPr algn="ctr"/>
            <a:r>
              <a:rPr lang="fr-FR" sz="2000" dirty="0">
                <a:latin typeface="Garamond" charset="0"/>
                <a:ea typeface="Garamond" charset="0"/>
                <a:cs typeface="Garamond" charset="0"/>
              </a:rPr>
              <a:t>Romain Landmeters| Atelier de l’historien | UCL | 11.02.2019</a:t>
            </a:r>
          </a:p>
          <a:p>
            <a:pPr algn="ctr"/>
            <a:endParaRPr lang="fr-FR" dirty="0"/>
          </a:p>
        </p:txBody>
      </p:sp>
      <p:sp>
        <p:nvSpPr>
          <p:cNvPr id="2" name="ZoneTexte 1"/>
          <p:cNvSpPr txBox="1"/>
          <p:nvPr/>
        </p:nvSpPr>
        <p:spPr>
          <a:xfrm>
            <a:off x="321622" y="438501"/>
            <a:ext cx="7809424" cy="523220"/>
          </a:xfrm>
          <a:prstGeom prst="rect">
            <a:avLst/>
          </a:prstGeom>
          <a:noFill/>
        </p:spPr>
        <p:txBody>
          <a:bodyPr wrap="square" rtlCol="0">
            <a:spAutoFit/>
          </a:bodyPr>
          <a:lstStyle/>
          <a:p>
            <a:r>
              <a:rPr lang="fr-FR" sz="2800" b="1" dirty="0">
                <a:latin typeface="Garamond" charset="0"/>
                <a:ea typeface="Garamond" charset="0"/>
                <a:cs typeface="Garamond" charset="0"/>
              </a:rPr>
              <a:t>Les programmes d’histoire en 2012</a:t>
            </a:r>
          </a:p>
        </p:txBody>
      </p:sp>
    </p:spTree>
    <p:extLst>
      <p:ext uri="{BB962C8B-B14F-4D97-AF65-F5344CB8AC3E}">
        <p14:creationId xmlns:p14="http://schemas.microsoft.com/office/powerpoint/2010/main" val="683095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194" y="938718"/>
            <a:ext cx="8229600" cy="5822644"/>
          </a:xfrm>
        </p:spPr>
        <p:txBody>
          <a:bodyPr>
            <a:normAutofit fontScale="25000" lnSpcReduction="20000"/>
          </a:bodyPr>
          <a:lstStyle/>
          <a:p>
            <a:pPr marL="0" indent="0">
              <a:buNone/>
            </a:pPr>
            <a:endParaRPr lang="is-IS" sz="2000" dirty="0">
              <a:latin typeface="Garamond" charset="0"/>
              <a:ea typeface="Garamond" charset="0"/>
              <a:cs typeface="Garamond" charset="0"/>
            </a:endParaRPr>
          </a:p>
          <a:p>
            <a:pPr marL="0" indent="0" algn="just">
              <a:buNone/>
            </a:pPr>
            <a:r>
              <a:rPr lang="fr-FR" sz="8800" dirty="0">
                <a:latin typeface="Garamond" charset="0"/>
                <a:ea typeface="Garamond" charset="0"/>
                <a:cs typeface="Garamond" charset="0"/>
              </a:rPr>
              <a:t>« La </a:t>
            </a:r>
            <a:r>
              <a:rPr lang="fr-FR" sz="8800" b="1" dirty="0">
                <a:latin typeface="Garamond" charset="0"/>
                <a:ea typeface="Garamond" charset="0"/>
                <a:cs typeface="Garamond" charset="0"/>
              </a:rPr>
              <a:t>migration</a:t>
            </a:r>
            <a:r>
              <a:rPr lang="fr-FR" sz="8800" dirty="0">
                <a:latin typeface="Garamond" charset="0"/>
                <a:ea typeface="Garamond" charset="0"/>
                <a:cs typeface="Garamond" charset="0"/>
              </a:rPr>
              <a:t> belge vers le Congo est une migration volontaire, contrôlée par l'État belge »</a:t>
            </a:r>
          </a:p>
          <a:p>
            <a:pPr marL="548640" lvl="2" indent="0">
              <a:buNone/>
            </a:pPr>
            <a:r>
              <a:rPr lang="fr-FR" sz="8000" i="1" dirty="0">
                <a:latin typeface="Garamond" charset="0"/>
                <a:ea typeface="Garamond" charset="0"/>
                <a:cs typeface="Garamond" charset="0"/>
              </a:rPr>
              <a:t>« l’élève est capable d’énoncer des facteurs de la migration et de les expliciter à partir de la migration belge au Congo. »</a:t>
            </a:r>
          </a:p>
          <a:p>
            <a:pPr marL="0" indent="0">
              <a:buNone/>
            </a:pPr>
            <a:endParaRPr lang="fr-FR" sz="3300" i="1" dirty="0">
              <a:latin typeface="Garamond" charset="0"/>
              <a:ea typeface="Garamond" charset="0"/>
              <a:cs typeface="Garamond" charset="0"/>
            </a:endParaRPr>
          </a:p>
          <a:p>
            <a:pPr marL="0" indent="0">
              <a:buNone/>
            </a:pPr>
            <a:endParaRPr lang="fr-FR" sz="2800" dirty="0">
              <a:latin typeface="Garamond" charset="0"/>
              <a:ea typeface="Garamond" charset="0"/>
              <a:cs typeface="Garamond" charset="0"/>
            </a:endParaRPr>
          </a:p>
          <a:p>
            <a:pPr marL="0" indent="0" algn="just">
              <a:buNone/>
            </a:pPr>
            <a:r>
              <a:rPr lang="fr-FR" sz="8800" dirty="0">
                <a:latin typeface="Garamond" charset="0"/>
                <a:ea typeface="Garamond" charset="0"/>
                <a:cs typeface="Garamond" charset="0"/>
              </a:rPr>
              <a:t>« La recherche du profit et le sentiment de supériorité des Européens empreint de racisme </a:t>
            </a:r>
            <a:r>
              <a:rPr lang="fr-FR" sz="8800" b="1" dirty="0">
                <a:latin typeface="Garamond" charset="0"/>
                <a:ea typeface="Garamond" charset="0"/>
                <a:cs typeface="Garamond" charset="0"/>
              </a:rPr>
              <a:t>provoquent</a:t>
            </a:r>
            <a:r>
              <a:rPr lang="fr-FR" sz="8800" dirty="0">
                <a:latin typeface="Garamond" charset="0"/>
                <a:ea typeface="Garamond" charset="0"/>
                <a:cs typeface="Garamond" charset="0"/>
              </a:rPr>
              <a:t> l’exploitation  des populations congolaises. Celles-ci sont </a:t>
            </a:r>
            <a:r>
              <a:rPr lang="fr-FR" sz="8800" b="1" dirty="0">
                <a:latin typeface="Garamond" charset="0"/>
                <a:ea typeface="Garamond" charset="0"/>
                <a:cs typeface="Garamond" charset="0"/>
              </a:rPr>
              <a:t>victimes</a:t>
            </a:r>
            <a:r>
              <a:rPr lang="fr-FR" sz="8800" dirty="0">
                <a:latin typeface="Garamond" charset="0"/>
                <a:ea typeface="Garamond" charset="0"/>
                <a:cs typeface="Garamond" charset="0"/>
              </a:rPr>
              <a:t> d’exactions  : chicote, mains coupées... [</a:t>
            </a:r>
            <a:r>
              <a:rPr lang="is-IS" sz="8800" dirty="0">
                <a:latin typeface="Garamond" charset="0"/>
                <a:ea typeface="Garamond" charset="0"/>
                <a:cs typeface="Garamond" charset="0"/>
              </a:rPr>
              <a:t>…</a:t>
            </a:r>
            <a:r>
              <a:rPr lang="fr-FR" sz="8800" dirty="0">
                <a:latin typeface="Garamond" charset="0"/>
                <a:ea typeface="Garamond" charset="0"/>
                <a:cs typeface="Garamond" charset="0"/>
              </a:rPr>
              <a:t>] Même s’il met fin aux abus de la période léopoldienne, des travaux (corvées) restent imposés dans l’agriculture et les infrastructures. Mais les travailleurs du secteur minier bénéficient de contrats de travail. »</a:t>
            </a:r>
          </a:p>
          <a:p>
            <a:pPr marL="548640" lvl="2" indent="0" algn="just">
              <a:buNone/>
            </a:pPr>
            <a:r>
              <a:rPr lang="fr-FR" sz="8000" i="1" dirty="0">
                <a:latin typeface="Garamond" charset="0"/>
                <a:ea typeface="Garamond" charset="0"/>
                <a:cs typeface="Garamond" charset="0"/>
              </a:rPr>
              <a:t>« En classe, sous la conduite du professeur, l’élève a apprécié la pertinence et la fiabilité du témoignage d'un responsable de l'administration coloniale à propos des abus commis sur la main d'</a:t>
            </a:r>
            <a:r>
              <a:rPr lang="fr-FR" sz="8000" i="1" dirty="0" err="1">
                <a:latin typeface="Garamond" charset="0"/>
                <a:ea typeface="Garamond" charset="0"/>
                <a:cs typeface="Garamond" charset="0"/>
              </a:rPr>
              <a:t>oeuvre</a:t>
            </a:r>
            <a:r>
              <a:rPr lang="fr-FR" sz="8000" i="1" dirty="0">
                <a:latin typeface="Garamond" charset="0"/>
                <a:ea typeface="Garamond" charset="0"/>
                <a:cs typeface="Garamond" charset="0"/>
              </a:rPr>
              <a:t> congolaise; </a:t>
            </a:r>
            <a:r>
              <a:rPr lang="fr-FR" sz="8000" b="1" i="1" dirty="0">
                <a:latin typeface="Garamond" charset="0"/>
                <a:ea typeface="Garamond" charset="0"/>
                <a:cs typeface="Garamond" charset="0"/>
              </a:rPr>
              <a:t>il est capable d’expliquer le raisonnement par lequel ce témoignage est considéré comme pertinent et fiable</a:t>
            </a:r>
            <a:r>
              <a:rPr lang="fr-FR" sz="8000" i="1" dirty="0">
                <a:latin typeface="Garamond" charset="0"/>
                <a:ea typeface="Garamond" charset="0"/>
                <a:cs typeface="Garamond" charset="0"/>
              </a:rPr>
              <a:t>. »</a:t>
            </a:r>
          </a:p>
          <a:p>
            <a:pPr marL="548640" lvl="2" indent="0" algn="just">
              <a:buNone/>
            </a:pPr>
            <a:endParaRPr lang="fr-FR" sz="4000" i="1" dirty="0">
              <a:latin typeface="Garamond" charset="0"/>
              <a:ea typeface="Garamond" charset="0"/>
              <a:cs typeface="Garamond" charset="0"/>
            </a:endParaRPr>
          </a:p>
          <a:p>
            <a:pPr marL="548640" lvl="2" indent="0" algn="just">
              <a:buNone/>
            </a:pPr>
            <a:endParaRPr lang="fr-FR" sz="4000" i="1" dirty="0">
              <a:latin typeface="Garamond" charset="0"/>
              <a:ea typeface="Garamond" charset="0"/>
              <a:cs typeface="Garamond" charset="0"/>
            </a:endParaRPr>
          </a:p>
          <a:p>
            <a:pPr marL="548640" lvl="2" indent="0" algn="just">
              <a:buNone/>
            </a:pPr>
            <a:endParaRPr lang="fr-FR" sz="4000" i="1" dirty="0">
              <a:latin typeface="Garamond" charset="0"/>
              <a:ea typeface="Garamond" charset="0"/>
              <a:cs typeface="Garamond" charset="0"/>
            </a:endParaRPr>
          </a:p>
          <a:p>
            <a:pPr marL="0" indent="0" algn="just">
              <a:buNone/>
            </a:pPr>
            <a:r>
              <a:rPr lang="fr-FR" sz="6400" dirty="0">
                <a:latin typeface="Garamond" charset="0"/>
                <a:ea typeface="Garamond" charset="0"/>
                <a:cs typeface="Garamond" charset="0"/>
              </a:rPr>
              <a:t>Source : </a:t>
            </a:r>
            <a:r>
              <a:rPr lang="fr-BE" sz="6400" cap="small" dirty="0">
                <a:latin typeface="Garamond" charset="0"/>
                <a:ea typeface="Garamond" charset="0"/>
                <a:cs typeface="Garamond" charset="0"/>
              </a:rPr>
              <a:t>Fédération Wallonie-Bruxelles. Administration générale de l’Enseignement. Service général de l’Enseignement organisé par la Fédération Wallonie-Bruxelles</a:t>
            </a:r>
            <a:r>
              <a:rPr lang="fr-BE" sz="6400" dirty="0">
                <a:latin typeface="Garamond" charset="0"/>
                <a:ea typeface="Garamond" charset="0"/>
                <a:cs typeface="Garamond" charset="0"/>
              </a:rPr>
              <a:t>, </a:t>
            </a:r>
            <a:r>
              <a:rPr lang="fr-BE" sz="6400" i="1" dirty="0">
                <a:latin typeface="Garamond" charset="0"/>
                <a:ea typeface="Garamond" charset="0"/>
                <a:cs typeface="Garamond" charset="0"/>
              </a:rPr>
              <a:t>Programme d’études. Histoire. 466/2015/240. Enseignement secondaire et ordinaire. Humanités professionnelles et techniques. 2</a:t>
            </a:r>
            <a:r>
              <a:rPr lang="fr-BE" sz="6400" i="1" baseline="30000" dirty="0">
                <a:latin typeface="Garamond" charset="0"/>
                <a:ea typeface="Garamond" charset="0"/>
                <a:cs typeface="Garamond" charset="0"/>
              </a:rPr>
              <a:t>e</a:t>
            </a:r>
            <a:r>
              <a:rPr lang="fr-BE" sz="6400" i="1" dirty="0">
                <a:latin typeface="Garamond" charset="0"/>
                <a:ea typeface="Garamond" charset="0"/>
                <a:cs typeface="Garamond" charset="0"/>
              </a:rPr>
              <a:t> et 3</a:t>
            </a:r>
            <a:r>
              <a:rPr lang="fr-BE" sz="6400" i="1" baseline="30000" dirty="0">
                <a:latin typeface="Garamond" charset="0"/>
                <a:ea typeface="Garamond" charset="0"/>
                <a:cs typeface="Garamond" charset="0"/>
              </a:rPr>
              <a:t>e</a:t>
            </a:r>
            <a:r>
              <a:rPr lang="fr-BE" sz="6400" i="1" dirty="0">
                <a:latin typeface="Garamond" charset="0"/>
                <a:ea typeface="Garamond" charset="0"/>
                <a:cs typeface="Garamond" charset="0"/>
              </a:rPr>
              <a:t> degrés</a:t>
            </a:r>
            <a:r>
              <a:rPr lang="fr-BE" sz="6400" dirty="0">
                <a:latin typeface="Garamond" charset="0"/>
                <a:ea typeface="Garamond" charset="0"/>
                <a:cs typeface="Garamond" charset="0"/>
              </a:rPr>
              <a:t>, Bruxelles, 2015, p. 44-45.</a:t>
            </a:r>
            <a:r>
              <a:rPr lang="fr-FR" sz="6400" dirty="0">
                <a:latin typeface="Garamond" charset="0"/>
                <a:ea typeface="Garamond" charset="0"/>
                <a:cs typeface="Garamond" charset="0"/>
              </a:rPr>
              <a:t> </a:t>
            </a:r>
          </a:p>
          <a:p>
            <a:pPr marL="0" indent="0">
              <a:buNone/>
            </a:pPr>
            <a:endParaRPr lang="fr-FR" sz="6400" dirty="0">
              <a:latin typeface="Garamond" charset="0"/>
              <a:ea typeface="Garamond" charset="0"/>
              <a:cs typeface="Garamond" charset="0"/>
            </a:endParaRPr>
          </a:p>
          <a:p>
            <a:pPr marL="0" indent="0" algn="just">
              <a:buNone/>
            </a:pPr>
            <a:endParaRPr lang="fr-FR" sz="2800" dirty="0">
              <a:latin typeface="Garamond" charset="0"/>
              <a:ea typeface="Garamond" charset="0"/>
              <a:cs typeface="Garamond" charset="0"/>
            </a:endParaRPr>
          </a:p>
          <a:p>
            <a:pPr marL="0" lvl="0" indent="0" algn="just">
              <a:buNone/>
            </a:pPr>
            <a:r>
              <a:rPr lang="fr-FR" sz="1800" b="1" dirty="0">
                <a:latin typeface="Garamond" charset="0"/>
                <a:ea typeface="Garamond" charset="0"/>
                <a:cs typeface="Garamond" charset="0"/>
              </a:rPr>
              <a:t>					</a:t>
            </a:r>
          </a:p>
          <a:p>
            <a:pPr marL="0" lvl="0" indent="0">
              <a:buNone/>
            </a:pPr>
            <a:endParaRPr lang="fr-FR" sz="2000" b="1" dirty="0"/>
          </a:p>
          <a:p>
            <a:endParaRPr lang="fr-BE" dirty="0"/>
          </a:p>
          <a:p>
            <a:pPr marL="822960" lvl="3" indent="0">
              <a:buNone/>
            </a:pPr>
            <a:endParaRPr lang="fr-BE" dirty="0"/>
          </a:p>
          <a:p>
            <a:pPr marL="274320" lvl="1" indent="0">
              <a:buNone/>
            </a:pPr>
            <a:endParaRPr lang="fr-FR" dirty="0"/>
          </a:p>
        </p:txBody>
      </p:sp>
      <p:sp>
        <p:nvSpPr>
          <p:cNvPr id="4" name="ZoneTexte 3"/>
          <p:cNvSpPr txBox="1"/>
          <p:nvPr/>
        </p:nvSpPr>
        <p:spPr>
          <a:xfrm>
            <a:off x="1406951" y="0"/>
            <a:ext cx="6494085" cy="677108"/>
          </a:xfrm>
          <a:prstGeom prst="rect">
            <a:avLst/>
          </a:prstGeom>
          <a:noFill/>
        </p:spPr>
        <p:txBody>
          <a:bodyPr wrap="none" rtlCol="0">
            <a:spAutoFit/>
          </a:bodyPr>
          <a:lstStyle/>
          <a:p>
            <a:pPr algn="ctr"/>
            <a:r>
              <a:rPr lang="fr-FR" sz="2000" dirty="0">
                <a:latin typeface="Garamond" charset="0"/>
                <a:ea typeface="Garamond" charset="0"/>
                <a:cs typeface="Garamond" charset="0"/>
              </a:rPr>
              <a:t>Romain Landmeters| Atelier de l’historien | UCL | 11.02.2019</a:t>
            </a:r>
          </a:p>
          <a:p>
            <a:pPr algn="ctr"/>
            <a:endParaRPr lang="fr-FR" dirty="0"/>
          </a:p>
        </p:txBody>
      </p:sp>
      <p:sp>
        <p:nvSpPr>
          <p:cNvPr id="2" name="ZoneTexte 1"/>
          <p:cNvSpPr txBox="1"/>
          <p:nvPr/>
        </p:nvSpPr>
        <p:spPr>
          <a:xfrm>
            <a:off x="321622" y="415498"/>
            <a:ext cx="7809424" cy="523220"/>
          </a:xfrm>
          <a:prstGeom prst="rect">
            <a:avLst/>
          </a:prstGeom>
          <a:noFill/>
        </p:spPr>
        <p:txBody>
          <a:bodyPr wrap="square" rtlCol="0">
            <a:spAutoFit/>
          </a:bodyPr>
          <a:lstStyle/>
          <a:p>
            <a:pPr algn="just"/>
            <a:r>
              <a:rPr lang="fr-FR" sz="2800" b="1" dirty="0">
                <a:latin typeface="Garamond" charset="0"/>
                <a:ea typeface="Garamond" charset="0"/>
                <a:cs typeface="Garamond" charset="0"/>
              </a:rPr>
              <a:t>L ’exemple d’un programme de 2015</a:t>
            </a:r>
            <a:r>
              <a:rPr lang="is-IS" sz="2800" b="1" dirty="0">
                <a:latin typeface="Garamond" charset="0"/>
                <a:ea typeface="Garamond" charset="0"/>
                <a:cs typeface="Garamond" charset="0"/>
              </a:rPr>
              <a:t>…</a:t>
            </a:r>
          </a:p>
        </p:txBody>
      </p:sp>
    </p:spTree>
    <p:extLst>
      <p:ext uri="{BB962C8B-B14F-4D97-AF65-F5344CB8AC3E}">
        <p14:creationId xmlns:p14="http://schemas.microsoft.com/office/powerpoint/2010/main" val="114373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194" y="417691"/>
            <a:ext cx="8229600" cy="5822644"/>
          </a:xfrm>
        </p:spPr>
        <p:txBody>
          <a:bodyPr>
            <a:normAutofit fontScale="25000" lnSpcReduction="20000"/>
          </a:bodyPr>
          <a:lstStyle/>
          <a:p>
            <a:pPr algn="just"/>
            <a:endParaRPr lang="fr-FR" sz="4000" dirty="0"/>
          </a:p>
          <a:p>
            <a:pPr marL="0" indent="0" algn="just">
              <a:buNone/>
            </a:pPr>
            <a:r>
              <a:rPr lang="fr-FR" sz="8800" dirty="0">
                <a:latin typeface="Garamond" charset="0"/>
                <a:ea typeface="Garamond" charset="0"/>
                <a:cs typeface="Garamond" charset="0"/>
              </a:rPr>
              <a:t>« Dans le cadre de la lutte contre les inégalités scolaires, et en vue d’une plus grande </a:t>
            </a:r>
            <a:r>
              <a:rPr lang="fr-FR" sz="8800" b="1" dirty="0">
                <a:latin typeface="Garamond" charset="0"/>
                <a:ea typeface="Garamond" charset="0"/>
                <a:cs typeface="Garamond" charset="0"/>
              </a:rPr>
              <a:t>mixité sociale</a:t>
            </a:r>
            <a:r>
              <a:rPr lang="fr-FR" sz="8800" dirty="0">
                <a:latin typeface="Garamond" charset="0"/>
                <a:ea typeface="Garamond" charset="0"/>
                <a:cs typeface="Garamond" charset="0"/>
              </a:rPr>
              <a:t> au sein des établissements, il convient également de relever le </a:t>
            </a:r>
            <a:r>
              <a:rPr lang="fr-FR" sz="8800" b="1" dirty="0">
                <a:latin typeface="Garamond" charset="0"/>
                <a:ea typeface="Garamond" charset="0"/>
                <a:cs typeface="Garamond" charset="0"/>
              </a:rPr>
              <a:t>défi de la reconnaissance des groupes minorisés</a:t>
            </a:r>
            <a:r>
              <a:rPr lang="fr-FR" sz="8800" dirty="0">
                <a:latin typeface="Garamond" charset="0"/>
                <a:ea typeface="Garamond" charset="0"/>
                <a:cs typeface="Garamond" charset="0"/>
              </a:rPr>
              <a:t>. La justice sociale allie redistribution et reconnaissance, et dans ce sens, l’acquisition de compétences interculturelles doit faire partie intégrante de la formation des enseignants, mais aussi des autres intervenants du champ scolaire, et des dispositifs qui permettraient de favoriser la fréquentation doivent être étudiés. Les modalités de cette recommandation et sa faisabilité devront être réfléchies dans le cadre de la phase de mise en œuvre du Pacte. Elle s’inspire des travaux relatif [sic] aux Assises de l’interculturalité réalisés en 2010, et prend en compte les orientations concernant le nouveau tronc commun et les référentiels (voir </a:t>
            </a:r>
            <a:r>
              <a:rPr lang="fr-FR" sz="8800" i="1" dirty="0">
                <a:latin typeface="Garamond" charset="0"/>
                <a:ea typeface="Garamond" charset="0"/>
                <a:cs typeface="Garamond" charset="0"/>
              </a:rPr>
              <a:t>supra</a:t>
            </a:r>
            <a:r>
              <a:rPr lang="fr-FR" sz="8800" dirty="0">
                <a:latin typeface="Garamond" charset="0"/>
                <a:ea typeface="Garamond" charset="0"/>
                <a:cs typeface="Garamond" charset="0"/>
              </a:rPr>
              <a:t>), notamment pour ce qui concerne </a:t>
            </a:r>
            <a:r>
              <a:rPr lang="fr-FR" sz="8800" b="1" dirty="0">
                <a:latin typeface="Garamond" charset="0"/>
                <a:ea typeface="Garamond" charset="0"/>
                <a:cs typeface="Garamond" charset="0"/>
              </a:rPr>
              <a:t>la place de l’histoire de la colonisation</a:t>
            </a:r>
            <a:r>
              <a:rPr lang="fr-FR" sz="8800" dirty="0">
                <a:latin typeface="Garamond" charset="0"/>
                <a:ea typeface="Garamond" charset="0"/>
                <a:cs typeface="Garamond" charset="0"/>
              </a:rPr>
              <a:t> </a:t>
            </a:r>
            <a:r>
              <a:rPr lang="fr-FR" sz="8800" b="1" dirty="0">
                <a:latin typeface="Garamond" charset="0"/>
                <a:ea typeface="Garamond" charset="0"/>
                <a:cs typeface="Garamond" charset="0"/>
              </a:rPr>
              <a:t>et l’immigration en Belgique</a:t>
            </a:r>
            <a:r>
              <a:rPr lang="fr-FR" sz="8800" dirty="0">
                <a:latin typeface="Garamond" charset="0"/>
                <a:ea typeface="Garamond" charset="0"/>
                <a:cs typeface="Garamond" charset="0"/>
              </a:rPr>
              <a:t>, devra être évaluée, ainsi que la place laissée à la dimension interculturelle dans la formation géographique et sociale ainsi que dans la littérature francophone. Il conviendra également d’encourager les écoles à proposer, dans la mesure du possible, </a:t>
            </a:r>
            <a:r>
              <a:rPr lang="fr-FR" sz="8800" b="1" dirty="0">
                <a:latin typeface="Garamond" charset="0"/>
                <a:ea typeface="Garamond" charset="0"/>
                <a:cs typeface="Garamond" charset="0"/>
              </a:rPr>
              <a:t>une alternative végétarienne</a:t>
            </a:r>
            <a:r>
              <a:rPr lang="fr-FR" sz="8800" dirty="0">
                <a:latin typeface="Garamond" charset="0"/>
                <a:ea typeface="Garamond" charset="0"/>
                <a:cs typeface="Garamond" charset="0"/>
              </a:rPr>
              <a:t> lorsque le menu du jour est carné permettrait de n’exclure aucun élève, qu’il soit de confession juive, musulmane ou qu’il ait fait le choix du végétarisme. » </a:t>
            </a:r>
            <a:endParaRPr lang="fr-BE" sz="8800" dirty="0">
              <a:latin typeface="Garamond" charset="0"/>
              <a:ea typeface="Garamond" charset="0"/>
              <a:cs typeface="Garamond" charset="0"/>
            </a:endParaRPr>
          </a:p>
          <a:p>
            <a:endParaRPr lang="fr-BE" dirty="0"/>
          </a:p>
          <a:p>
            <a:pPr marL="0" indent="0">
              <a:buNone/>
            </a:pPr>
            <a:endParaRPr lang="fr-BE" dirty="0"/>
          </a:p>
          <a:p>
            <a:endParaRPr lang="fr-BE" dirty="0"/>
          </a:p>
          <a:p>
            <a:pPr marL="822960" lvl="3" indent="0">
              <a:buNone/>
            </a:pPr>
            <a:endParaRPr lang="fr-BE" dirty="0"/>
          </a:p>
          <a:p>
            <a:pPr marL="274320" lvl="1" indent="0">
              <a:buNone/>
            </a:pPr>
            <a:endParaRPr lang="fr-FR" dirty="0"/>
          </a:p>
        </p:txBody>
      </p:sp>
      <p:sp>
        <p:nvSpPr>
          <p:cNvPr id="4" name="ZoneTexte 3"/>
          <p:cNvSpPr txBox="1"/>
          <p:nvPr/>
        </p:nvSpPr>
        <p:spPr>
          <a:xfrm>
            <a:off x="1406957" y="0"/>
            <a:ext cx="6494085" cy="677108"/>
          </a:xfrm>
          <a:prstGeom prst="rect">
            <a:avLst/>
          </a:prstGeom>
          <a:noFill/>
        </p:spPr>
        <p:txBody>
          <a:bodyPr wrap="none" rtlCol="0">
            <a:spAutoFit/>
          </a:bodyPr>
          <a:lstStyle/>
          <a:p>
            <a:pPr algn="ctr"/>
            <a:r>
              <a:rPr lang="fr-FR" sz="2000" dirty="0">
                <a:latin typeface="Garamond" charset="0"/>
                <a:ea typeface="Garamond" charset="0"/>
                <a:cs typeface="Garamond" charset="0"/>
              </a:rPr>
              <a:t>Romain Landmeters| Atelier de l’historien | UCL | 11.02.2019</a:t>
            </a:r>
          </a:p>
          <a:p>
            <a:pPr algn="ctr"/>
            <a:endParaRPr lang="fr-FR" dirty="0"/>
          </a:p>
        </p:txBody>
      </p:sp>
      <p:sp>
        <p:nvSpPr>
          <p:cNvPr id="6" name="ZoneTexte 5"/>
          <p:cNvSpPr txBox="1"/>
          <p:nvPr/>
        </p:nvSpPr>
        <p:spPr>
          <a:xfrm>
            <a:off x="-269823" y="6150114"/>
            <a:ext cx="9038617" cy="707886"/>
          </a:xfrm>
          <a:prstGeom prst="rect">
            <a:avLst/>
          </a:prstGeom>
          <a:noFill/>
        </p:spPr>
        <p:txBody>
          <a:bodyPr wrap="square" rtlCol="0">
            <a:spAutoFit/>
          </a:bodyPr>
          <a:lstStyle/>
          <a:p>
            <a:pPr marL="822960" lvl="3" algn="just"/>
            <a:r>
              <a:rPr lang="fr-FR" sz="2000" dirty="0">
                <a:latin typeface="Garamond" charset="0"/>
                <a:ea typeface="Garamond" charset="0"/>
                <a:cs typeface="Garamond" charset="0"/>
              </a:rPr>
              <a:t>Source </a:t>
            </a:r>
            <a:r>
              <a:rPr lang="fr-FR" sz="2000" cap="small" dirty="0">
                <a:latin typeface="Garamond" charset="0"/>
                <a:ea typeface="Garamond" charset="0"/>
                <a:cs typeface="Garamond" charset="0"/>
              </a:rPr>
              <a:t>: Fédération Wallonie-Bruxelles</a:t>
            </a:r>
            <a:r>
              <a:rPr lang="fr-FR" sz="2000" dirty="0">
                <a:latin typeface="Garamond" charset="0"/>
                <a:ea typeface="Garamond" charset="0"/>
                <a:cs typeface="Garamond" charset="0"/>
              </a:rPr>
              <a:t>, </a:t>
            </a:r>
            <a:r>
              <a:rPr lang="fr-FR" sz="2000" i="1" dirty="0">
                <a:latin typeface="Garamond" charset="0"/>
                <a:ea typeface="Garamond" charset="0"/>
                <a:cs typeface="Garamond" charset="0"/>
              </a:rPr>
              <a:t>Pacte pour un Enseignement d’Excellence. Avis n</a:t>
            </a:r>
            <a:r>
              <a:rPr lang="fr-FR" sz="2000" i="1" baseline="30000" dirty="0">
                <a:latin typeface="Garamond" charset="0"/>
                <a:ea typeface="Garamond" charset="0"/>
                <a:cs typeface="Garamond" charset="0"/>
              </a:rPr>
              <a:t>o</a:t>
            </a:r>
            <a:r>
              <a:rPr lang="fr-FR" sz="2000" i="1" dirty="0">
                <a:latin typeface="Garamond" charset="0"/>
                <a:ea typeface="Garamond" charset="0"/>
                <a:cs typeface="Garamond" charset="0"/>
              </a:rPr>
              <a:t> 3 du Groupe central</a:t>
            </a:r>
            <a:r>
              <a:rPr lang="fr-FR" sz="2000" dirty="0">
                <a:latin typeface="Garamond" charset="0"/>
                <a:ea typeface="Garamond" charset="0"/>
                <a:cs typeface="Garamond" charset="0"/>
              </a:rPr>
              <a:t>, Bruxelles, 7 mars 2017, p. 285.</a:t>
            </a:r>
          </a:p>
        </p:txBody>
      </p:sp>
    </p:spTree>
    <p:extLst>
      <p:ext uri="{BB962C8B-B14F-4D97-AF65-F5344CB8AC3E}">
        <p14:creationId xmlns:p14="http://schemas.microsoft.com/office/powerpoint/2010/main" val="3263229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194" y="938718"/>
            <a:ext cx="8229600" cy="5822644"/>
          </a:xfrm>
        </p:spPr>
        <p:txBody>
          <a:bodyPr>
            <a:normAutofit fontScale="92500" lnSpcReduction="20000"/>
          </a:bodyPr>
          <a:lstStyle/>
          <a:p>
            <a:pPr marL="0" indent="0">
              <a:buNone/>
            </a:pPr>
            <a:endParaRPr lang="is-IS" sz="2000" dirty="0">
              <a:latin typeface="Garamond" charset="0"/>
              <a:ea typeface="Garamond" charset="0"/>
              <a:cs typeface="Garamond" charset="0"/>
            </a:endParaRPr>
          </a:p>
          <a:p>
            <a:pPr marL="0" indent="0" algn="just">
              <a:buNone/>
            </a:pPr>
            <a:r>
              <a:rPr lang="is-IS" sz="2600" dirty="0">
                <a:latin typeface="Garamond" charset="0"/>
                <a:ea typeface="Garamond" charset="0"/>
                <a:cs typeface="Garamond" charset="0"/>
              </a:rPr>
              <a:t>Certes le “cas” belge est évoqué dans les manuels MAIS (à quelques rares exceptions près)...</a:t>
            </a:r>
          </a:p>
          <a:p>
            <a:pPr marL="0" indent="0">
              <a:buNone/>
            </a:pPr>
            <a:endParaRPr lang="is-IS" sz="2000" dirty="0">
              <a:latin typeface="Garamond" charset="0"/>
              <a:ea typeface="Garamond" charset="0"/>
              <a:cs typeface="Garamond" charset="0"/>
            </a:endParaRPr>
          </a:p>
          <a:p>
            <a:pPr algn="just"/>
            <a:r>
              <a:rPr lang="fr-FR" sz="3000" dirty="0">
                <a:latin typeface="Garamond" charset="0"/>
                <a:ea typeface="Garamond" charset="0"/>
                <a:cs typeface="Garamond" charset="0"/>
              </a:rPr>
              <a:t>Les populations colonisées = objets d’histoire</a:t>
            </a:r>
          </a:p>
          <a:p>
            <a:pPr algn="just"/>
            <a:r>
              <a:rPr lang="fr-FR" sz="3000" dirty="0">
                <a:latin typeface="Garamond" charset="0"/>
                <a:ea typeface="Garamond" charset="0"/>
                <a:cs typeface="Garamond" charset="0"/>
              </a:rPr>
              <a:t>Peu de descriptions de ce que sont la domination et violence coloniales</a:t>
            </a:r>
          </a:p>
          <a:p>
            <a:pPr algn="just"/>
            <a:r>
              <a:rPr lang="fr-FR" sz="3000" dirty="0">
                <a:latin typeface="Garamond" charset="0"/>
                <a:ea typeface="Garamond" charset="0"/>
                <a:cs typeface="Garamond" charset="0"/>
              </a:rPr>
              <a:t>Concentration sur les temps « forts » de la colonisation</a:t>
            </a:r>
          </a:p>
          <a:p>
            <a:pPr algn="just"/>
            <a:r>
              <a:rPr lang="fr-FR" sz="3000" dirty="0">
                <a:latin typeface="Garamond" charset="0"/>
                <a:ea typeface="Garamond" charset="0"/>
                <a:cs typeface="Garamond" charset="0"/>
              </a:rPr>
              <a:t>Absence des territoires sous mandat : Rwanda et Burundi</a:t>
            </a:r>
          </a:p>
          <a:p>
            <a:pPr marL="0" lvl="0" indent="0" algn="just">
              <a:buNone/>
            </a:pPr>
            <a:endParaRPr lang="fr-FR" sz="3000" dirty="0">
              <a:latin typeface="Garamond" charset="0"/>
              <a:ea typeface="Garamond" charset="0"/>
              <a:cs typeface="Garamond" charset="0"/>
            </a:endParaRPr>
          </a:p>
          <a:p>
            <a:pPr marL="0" lvl="0" indent="0" algn="just">
              <a:buNone/>
            </a:pPr>
            <a:r>
              <a:rPr lang="fr-FR" sz="1800" b="1" dirty="0">
                <a:latin typeface="Garamond" charset="0"/>
                <a:ea typeface="Garamond" charset="0"/>
                <a:cs typeface="Garamond" charset="0"/>
              </a:rPr>
              <a:t>		</a:t>
            </a:r>
          </a:p>
          <a:p>
            <a:pPr marL="0" indent="0" algn="just">
              <a:buNone/>
            </a:pPr>
            <a:endParaRPr lang="fr-FR" sz="1900" dirty="0">
              <a:latin typeface="Garamond" charset="0"/>
              <a:ea typeface="Garamond" charset="0"/>
              <a:cs typeface="Garamond" charset="0"/>
            </a:endParaRPr>
          </a:p>
          <a:p>
            <a:pPr marL="0" indent="0" algn="just">
              <a:buNone/>
            </a:pPr>
            <a:r>
              <a:rPr lang="fr-FR" sz="2100" dirty="0">
                <a:latin typeface="Garamond" charset="0"/>
                <a:ea typeface="Garamond" charset="0"/>
                <a:cs typeface="Garamond" charset="0"/>
              </a:rPr>
              <a:t>À lire : Karel </a:t>
            </a:r>
            <a:r>
              <a:rPr lang="fr-FR" sz="2100" cap="small" dirty="0">
                <a:latin typeface="Garamond" charset="0"/>
                <a:ea typeface="Garamond" charset="0"/>
                <a:cs typeface="Garamond" charset="0"/>
              </a:rPr>
              <a:t>Van Nieuwenhuyse</a:t>
            </a:r>
            <a:r>
              <a:rPr lang="fr-FR" sz="2100" dirty="0">
                <a:latin typeface="Garamond" charset="0"/>
                <a:ea typeface="Garamond" charset="0"/>
                <a:cs typeface="Garamond" charset="0"/>
              </a:rPr>
              <a:t>, « </a:t>
            </a:r>
            <a:r>
              <a:rPr lang="fr-FR" sz="2100" dirty="0" err="1">
                <a:latin typeface="Garamond" charset="0"/>
                <a:ea typeface="Garamond" charset="0"/>
                <a:cs typeface="Garamond" charset="0"/>
              </a:rPr>
              <a:t>Increasing</a:t>
            </a:r>
            <a:r>
              <a:rPr lang="fr-FR" sz="2100" dirty="0">
                <a:latin typeface="Garamond" charset="0"/>
                <a:ea typeface="Garamond" charset="0"/>
                <a:cs typeface="Garamond" charset="0"/>
              </a:rPr>
              <a:t> </a:t>
            </a:r>
            <a:r>
              <a:rPr lang="fr-FR" sz="2100" dirty="0" err="1">
                <a:latin typeface="Garamond" charset="0"/>
                <a:ea typeface="Garamond" charset="0"/>
                <a:cs typeface="Garamond" charset="0"/>
              </a:rPr>
              <a:t>criticism</a:t>
            </a:r>
            <a:r>
              <a:rPr lang="fr-FR" sz="2100" dirty="0">
                <a:latin typeface="Garamond" charset="0"/>
                <a:ea typeface="Garamond" charset="0"/>
                <a:cs typeface="Garamond" charset="0"/>
              </a:rPr>
              <a:t> and </a:t>
            </a:r>
            <a:r>
              <a:rPr lang="fr-FR" sz="2100" dirty="0" err="1">
                <a:latin typeface="Garamond" charset="0"/>
                <a:ea typeface="Garamond" charset="0"/>
                <a:cs typeface="Garamond" charset="0"/>
              </a:rPr>
              <a:t>perspectivism</a:t>
            </a:r>
            <a:r>
              <a:rPr lang="fr-FR" sz="2100" dirty="0">
                <a:latin typeface="Garamond" charset="0"/>
                <a:ea typeface="Garamond" charset="0"/>
                <a:cs typeface="Garamond" charset="0"/>
              </a:rPr>
              <a:t>: </a:t>
            </a:r>
            <a:r>
              <a:rPr lang="fr-FR" sz="2100" dirty="0" err="1">
                <a:latin typeface="Garamond" charset="0"/>
                <a:ea typeface="Garamond" charset="0"/>
                <a:cs typeface="Garamond" charset="0"/>
              </a:rPr>
              <a:t>Belgian-Congolese</a:t>
            </a:r>
            <a:r>
              <a:rPr lang="fr-FR" sz="2100" dirty="0">
                <a:latin typeface="Garamond" charset="0"/>
                <a:ea typeface="Garamond" charset="0"/>
                <a:cs typeface="Garamond" charset="0"/>
              </a:rPr>
              <a:t> (post)colonial </a:t>
            </a:r>
            <a:r>
              <a:rPr lang="fr-FR" sz="2100" dirty="0" err="1">
                <a:latin typeface="Garamond" charset="0"/>
                <a:ea typeface="Garamond" charset="0"/>
                <a:cs typeface="Garamond" charset="0"/>
              </a:rPr>
              <a:t>history</a:t>
            </a:r>
            <a:r>
              <a:rPr lang="fr-FR" sz="2100" dirty="0">
                <a:latin typeface="Garamond" charset="0"/>
                <a:ea typeface="Garamond" charset="0"/>
                <a:cs typeface="Garamond" charset="0"/>
              </a:rPr>
              <a:t> in </a:t>
            </a:r>
            <a:r>
              <a:rPr lang="fr-FR" sz="2100" dirty="0" err="1">
                <a:latin typeface="Garamond" charset="0"/>
                <a:ea typeface="Garamond" charset="0"/>
                <a:cs typeface="Garamond" charset="0"/>
              </a:rPr>
              <a:t>Belgian</a:t>
            </a:r>
            <a:r>
              <a:rPr lang="fr-FR" sz="2100" dirty="0">
                <a:latin typeface="Garamond" charset="0"/>
                <a:ea typeface="Garamond" charset="0"/>
                <a:cs typeface="Garamond" charset="0"/>
              </a:rPr>
              <a:t> </a:t>
            </a:r>
            <a:r>
              <a:rPr lang="fr-FR" sz="2100" dirty="0" err="1">
                <a:latin typeface="Garamond" charset="0"/>
                <a:ea typeface="Garamond" charset="0"/>
                <a:cs typeface="Garamond" charset="0"/>
              </a:rPr>
              <a:t>secondary</a:t>
            </a:r>
            <a:r>
              <a:rPr lang="fr-FR" sz="2100" dirty="0">
                <a:latin typeface="Garamond" charset="0"/>
                <a:ea typeface="Garamond" charset="0"/>
                <a:cs typeface="Garamond" charset="0"/>
              </a:rPr>
              <a:t> </a:t>
            </a:r>
            <a:r>
              <a:rPr lang="fr-FR" sz="2100" dirty="0" err="1">
                <a:latin typeface="Garamond" charset="0"/>
                <a:ea typeface="Garamond" charset="0"/>
                <a:cs typeface="Garamond" charset="0"/>
              </a:rPr>
              <a:t>history</a:t>
            </a:r>
            <a:r>
              <a:rPr lang="fr-FR" sz="2100" dirty="0">
                <a:latin typeface="Garamond" charset="0"/>
                <a:ea typeface="Garamond" charset="0"/>
                <a:cs typeface="Garamond" charset="0"/>
              </a:rPr>
              <a:t> </a:t>
            </a:r>
            <a:r>
              <a:rPr lang="fr-FR" sz="2100" dirty="0" err="1">
                <a:latin typeface="Garamond" charset="0"/>
                <a:ea typeface="Garamond" charset="0"/>
                <a:cs typeface="Garamond" charset="0"/>
              </a:rPr>
              <a:t>education</a:t>
            </a:r>
            <a:r>
              <a:rPr lang="fr-FR" sz="2100" dirty="0">
                <a:latin typeface="Garamond" charset="0"/>
                <a:ea typeface="Garamond" charset="0"/>
                <a:cs typeface="Garamond" charset="0"/>
              </a:rPr>
              <a:t> curricula and </a:t>
            </a:r>
            <a:r>
              <a:rPr lang="fr-FR" sz="2100" dirty="0" err="1">
                <a:latin typeface="Garamond" charset="0"/>
                <a:ea typeface="Garamond" charset="0"/>
                <a:cs typeface="Garamond" charset="0"/>
              </a:rPr>
              <a:t>textbooks</a:t>
            </a:r>
            <a:r>
              <a:rPr lang="fr-FR" sz="2100" dirty="0">
                <a:latin typeface="Garamond" charset="0"/>
                <a:ea typeface="Garamond" charset="0"/>
                <a:cs typeface="Garamond" charset="0"/>
              </a:rPr>
              <a:t> (1990-present) », </a:t>
            </a:r>
            <a:r>
              <a:rPr lang="fr-FR" sz="2100" i="1" dirty="0">
                <a:latin typeface="Garamond" charset="0"/>
                <a:ea typeface="Garamond" charset="0"/>
                <a:cs typeface="Garamond" charset="0"/>
              </a:rPr>
              <a:t>International Journal of </a:t>
            </a:r>
            <a:r>
              <a:rPr lang="fr-FR" sz="2100" i="1" dirty="0" err="1">
                <a:latin typeface="Garamond" charset="0"/>
                <a:ea typeface="Garamond" charset="0"/>
                <a:cs typeface="Garamond" charset="0"/>
              </a:rPr>
              <a:t>Research</a:t>
            </a:r>
            <a:r>
              <a:rPr lang="fr-FR" sz="2100" i="1" dirty="0">
                <a:latin typeface="Garamond" charset="0"/>
                <a:ea typeface="Garamond" charset="0"/>
                <a:cs typeface="Garamond" charset="0"/>
              </a:rPr>
              <a:t> on </a:t>
            </a:r>
            <a:r>
              <a:rPr lang="fr-FR" sz="2100" i="1" dirty="0" err="1">
                <a:latin typeface="Garamond" charset="0"/>
                <a:ea typeface="Garamond" charset="0"/>
                <a:cs typeface="Garamond" charset="0"/>
              </a:rPr>
              <a:t>History</a:t>
            </a:r>
            <a:r>
              <a:rPr lang="fr-FR" sz="2100" i="1" dirty="0">
                <a:latin typeface="Garamond" charset="0"/>
                <a:ea typeface="Garamond" charset="0"/>
                <a:cs typeface="Garamond" charset="0"/>
              </a:rPr>
              <a:t> </a:t>
            </a:r>
            <a:r>
              <a:rPr lang="fr-FR" sz="2100" i="1" dirty="0" err="1">
                <a:latin typeface="Garamond" charset="0"/>
                <a:ea typeface="Garamond" charset="0"/>
                <a:cs typeface="Garamond" charset="0"/>
              </a:rPr>
              <a:t>Didactics</a:t>
            </a:r>
            <a:r>
              <a:rPr lang="fr-FR" sz="2100" i="1" dirty="0">
                <a:latin typeface="Garamond" charset="0"/>
                <a:ea typeface="Garamond" charset="0"/>
                <a:cs typeface="Garamond" charset="0"/>
              </a:rPr>
              <a:t>, </a:t>
            </a:r>
            <a:r>
              <a:rPr lang="fr-FR" sz="2100" i="1" dirty="0" err="1">
                <a:latin typeface="Garamond" charset="0"/>
                <a:ea typeface="Garamond" charset="0"/>
                <a:cs typeface="Garamond" charset="0"/>
              </a:rPr>
              <a:t>History</a:t>
            </a:r>
            <a:r>
              <a:rPr lang="fr-FR" sz="2100" i="1" dirty="0">
                <a:latin typeface="Garamond" charset="0"/>
                <a:ea typeface="Garamond" charset="0"/>
                <a:cs typeface="Garamond" charset="0"/>
              </a:rPr>
              <a:t> Education, and </a:t>
            </a:r>
            <a:r>
              <a:rPr lang="fr-FR" sz="2100" i="1" dirty="0" err="1">
                <a:latin typeface="Garamond" charset="0"/>
                <a:ea typeface="Garamond" charset="0"/>
                <a:cs typeface="Garamond" charset="0"/>
              </a:rPr>
              <a:t>Historical</a:t>
            </a:r>
            <a:r>
              <a:rPr lang="fr-FR" sz="2100" i="1" dirty="0">
                <a:latin typeface="Garamond" charset="0"/>
                <a:ea typeface="Garamond" charset="0"/>
                <a:cs typeface="Garamond" charset="0"/>
              </a:rPr>
              <a:t> Culture</a:t>
            </a:r>
            <a:r>
              <a:rPr lang="fr-FR" sz="2100" dirty="0">
                <a:latin typeface="Garamond" charset="0"/>
                <a:ea typeface="Garamond" charset="0"/>
                <a:cs typeface="Garamond" charset="0"/>
              </a:rPr>
              <a:t>, vol. 36, 2015, p. 183‑204.</a:t>
            </a:r>
          </a:p>
          <a:p>
            <a:pPr marL="274320" lvl="1" indent="0">
              <a:buNone/>
            </a:pPr>
            <a:endParaRPr lang="fr-FR" dirty="0"/>
          </a:p>
        </p:txBody>
      </p:sp>
      <p:sp>
        <p:nvSpPr>
          <p:cNvPr id="4" name="ZoneTexte 3"/>
          <p:cNvSpPr txBox="1"/>
          <p:nvPr/>
        </p:nvSpPr>
        <p:spPr>
          <a:xfrm>
            <a:off x="1406951" y="0"/>
            <a:ext cx="6494085" cy="677108"/>
          </a:xfrm>
          <a:prstGeom prst="rect">
            <a:avLst/>
          </a:prstGeom>
          <a:noFill/>
        </p:spPr>
        <p:txBody>
          <a:bodyPr wrap="none" rtlCol="0">
            <a:spAutoFit/>
          </a:bodyPr>
          <a:lstStyle/>
          <a:p>
            <a:pPr algn="ctr"/>
            <a:r>
              <a:rPr lang="fr-FR" sz="2000" dirty="0">
                <a:latin typeface="Garamond" charset="0"/>
                <a:ea typeface="Garamond" charset="0"/>
                <a:cs typeface="Garamond" charset="0"/>
              </a:rPr>
              <a:t>Romain Landmeters| Atelier de l’historien | UCL | 11.02.2019</a:t>
            </a:r>
          </a:p>
          <a:p>
            <a:pPr algn="ctr"/>
            <a:endParaRPr lang="fr-FR" dirty="0"/>
          </a:p>
        </p:txBody>
      </p:sp>
      <p:sp>
        <p:nvSpPr>
          <p:cNvPr id="2" name="ZoneTexte 1"/>
          <p:cNvSpPr txBox="1"/>
          <p:nvPr/>
        </p:nvSpPr>
        <p:spPr>
          <a:xfrm>
            <a:off x="321622" y="415498"/>
            <a:ext cx="7809424" cy="523220"/>
          </a:xfrm>
          <a:prstGeom prst="rect">
            <a:avLst/>
          </a:prstGeom>
          <a:noFill/>
        </p:spPr>
        <p:txBody>
          <a:bodyPr wrap="square" rtlCol="0">
            <a:spAutoFit/>
          </a:bodyPr>
          <a:lstStyle/>
          <a:p>
            <a:pPr algn="just"/>
            <a:r>
              <a:rPr lang="fr-FR" sz="2800" b="1" dirty="0">
                <a:latin typeface="Garamond" charset="0"/>
                <a:ea typeface="Garamond" charset="0"/>
                <a:cs typeface="Garamond" charset="0"/>
              </a:rPr>
              <a:t>Les manuels scolaires</a:t>
            </a:r>
            <a:endParaRPr lang="is-IS" sz="2800" b="1" dirty="0">
              <a:latin typeface="Garamond" charset="0"/>
              <a:ea typeface="Garamond" charset="0"/>
              <a:cs typeface="Garamond" charset="0"/>
            </a:endParaRPr>
          </a:p>
        </p:txBody>
      </p:sp>
    </p:spTree>
    <p:extLst>
      <p:ext uri="{BB962C8B-B14F-4D97-AF65-F5344CB8AC3E}">
        <p14:creationId xmlns:p14="http://schemas.microsoft.com/office/powerpoint/2010/main" val="609050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194" y="837416"/>
            <a:ext cx="8229600" cy="5822644"/>
          </a:xfrm>
        </p:spPr>
        <p:txBody>
          <a:bodyPr>
            <a:normAutofit/>
          </a:bodyPr>
          <a:lstStyle/>
          <a:p>
            <a:pPr marL="0" lvl="0" indent="0">
              <a:buNone/>
            </a:pPr>
            <a:r>
              <a:rPr lang="fr-FR" sz="3200" b="1" dirty="0">
                <a:latin typeface="Garamond" charset="0"/>
                <a:ea typeface="Garamond" charset="0"/>
                <a:cs typeface="Garamond" charset="0"/>
              </a:rPr>
              <a:t>Pourquoi oser enseigner l’histoire de la colonisation ? </a:t>
            </a:r>
          </a:p>
          <a:p>
            <a:endParaRPr lang="fr-FR" sz="2800" dirty="0">
              <a:latin typeface="Garamond" charset="0"/>
              <a:ea typeface="Garamond" charset="0"/>
              <a:cs typeface="Garamond" charset="0"/>
            </a:endParaRPr>
          </a:p>
          <a:p>
            <a:r>
              <a:rPr lang="fr-FR" sz="2800" dirty="0">
                <a:latin typeface="Garamond" charset="0"/>
                <a:ea typeface="Garamond" charset="0"/>
                <a:cs typeface="Garamond" charset="0"/>
              </a:rPr>
              <a:t>77 ans d’histoire commune</a:t>
            </a:r>
          </a:p>
          <a:p>
            <a:r>
              <a:rPr lang="fr-FR" sz="2800" dirty="0">
                <a:latin typeface="Garamond" charset="0"/>
                <a:ea typeface="Garamond" charset="0"/>
                <a:cs typeface="Garamond" charset="0"/>
              </a:rPr>
              <a:t>Le contraire d’une histoire « à part », des autres </a:t>
            </a:r>
          </a:p>
          <a:p>
            <a:r>
              <a:rPr lang="fr-FR" sz="2800" dirty="0">
                <a:latin typeface="Garamond" charset="0"/>
                <a:ea typeface="Garamond" charset="0"/>
                <a:cs typeface="Garamond" charset="0"/>
              </a:rPr>
              <a:t>Le lieu pour contextualiser les mémoires</a:t>
            </a:r>
          </a:p>
          <a:p>
            <a:r>
              <a:rPr lang="fr-FR" sz="2800" dirty="0">
                <a:latin typeface="Garamond" charset="0"/>
                <a:ea typeface="Garamond" charset="0"/>
                <a:cs typeface="Garamond" charset="0"/>
              </a:rPr>
              <a:t>Revaloriser les populations colonisées comme acteurs (résistance)</a:t>
            </a:r>
          </a:p>
          <a:p>
            <a:r>
              <a:rPr lang="fr-FR" sz="2800" dirty="0">
                <a:latin typeface="Garamond" charset="0"/>
                <a:ea typeface="Garamond" charset="0"/>
                <a:cs typeface="Garamond" charset="0"/>
              </a:rPr>
              <a:t>Penser les généalogies des discriminations racistes et des inégalités actuelles</a:t>
            </a:r>
          </a:p>
          <a:p>
            <a:r>
              <a:rPr lang="fr-FR" sz="2800" dirty="0">
                <a:latin typeface="Garamond" charset="0"/>
                <a:ea typeface="Garamond" charset="0"/>
                <a:cs typeface="Garamond" charset="0"/>
              </a:rPr>
              <a:t>Décentrement, détachement de l’eurocentrisme</a:t>
            </a:r>
          </a:p>
        </p:txBody>
      </p:sp>
      <p:sp>
        <p:nvSpPr>
          <p:cNvPr id="4" name="ZoneTexte 3"/>
          <p:cNvSpPr txBox="1"/>
          <p:nvPr/>
        </p:nvSpPr>
        <p:spPr>
          <a:xfrm>
            <a:off x="1406951" y="0"/>
            <a:ext cx="6494085" cy="677108"/>
          </a:xfrm>
          <a:prstGeom prst="rect">
            <a:avLst/>
          </a:prstGeom>
          <a:noFill/>
        </p:spPr>
        <p:txBody>
          <a:bodyPr wrap="none" rtlCol="0">
            <a:spAutoFit/>
          </a:bodyPr>
          <a:lstStyle/>
          <a:p>
            <a:pPr algn="ctr"/>
            <a:r>
              <a:rPr lang="fr-FR" sz="2000" dirty="0">
                <a:latin typeface="Garamond" charset="0"/>
                <a:ea typeface="Garamond" charset="0"/>
                <a:cs typeface="Garamond" charset="0"/>
              </a:rPr>
              <a:t>Romain Landmeters| Atelier de l’historien | UCL | 11.02.2019</a:t>
            </a:r>
          </a:p>
          <a:p>
            <a:pPr algn="ctr"/>
            <a:endParaRPr lang="fr-FR" dirty="0"/>
          </a:p>
        </p:txBody>
      </p:sp>
    </p:spTree>
    <p:extLst>
      <p:ext uri="{BB962C8B-B14F-4D97-AF65-F5344CB8AC3E}">
        <p14:creationId xmlns:p14="http://schemas.microsoft.com/office/powerpoint/2010/main" val="368253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194" y="837416"/>
            <a:ext cx="8229600" cy="5822644"/>
          </a:xfrm>
        </p:spPr>
        <p:txBody>
          <a:bodyPr>
            <a:normAutofit/>
          </a:bodyPr>
          <a:lstStyle/>
          <a:p>
            <a:pPr marL="0" lvl="0" indent="0">
              <a:buNone/>
            </a:pPr>
            <a:r>
              <a:rPr lang="fr-FR" sz="3200" b="1" dirty="0">
                <a:latin typeface="Garamond" charset="0"/>
                <a:ea typeface="Garamond" charset="0"/>
                <a:cs typeface="Garamond" charset="0"/>
              </a:rPr>
              <a:t>Pour un enseignement obligatoire et renouvelé de l’histoire de la colonisation belge</a:t>
            </a:r>
          </a:p>
          <a:p>
            <a:pPr marL="0" lvl="0" indent="0">
              <a:buNone/>
            </a:pPr>
            <a:endParaRPr lang="fr-FR" sz="2000" b="1" dirty="0">
              <a:latin typeface="Garamond" charset="0"/>
              <a:ea typeface="Garamond" charset="0"/>
              <a:cs typeface="Garamond" charset="0"/>
            </a:endParaRPr>
          </a:p>
          <a:p>
            <a:r>
              <a:rPr lang="fr-FR" sz="2800" dirty="0">
                <a:latin typeface="Garamond" charset="0"/>
                <a:ea typeface="Garamond" charset="0"/>
                <a:cs typeface="Garamond" charset="0"/>
              </a:rPr>
              <a:t>Nouveau référentiel</a:t>
            </a:r>
          </a:p>
          <a:p>
            <a:r>
              <a:rPr lang="fr-FR" sz="2800" dirty="0">
                <a:latin typeface="Garamond" charset="0"/>
                <a:ea typeface="Garamond" charset="0"/>
                <a:cs typeface="Garamond" charset="0"/>
              </a:rPr>
              <a:t>Nouveaux programmes et manuels construits selon les perspectives et avancées de la </a:t>
            </a:r>
            <a:r>
              <a:rPr lang="fr-FR" sz="2800">
                <a:latin typeface="Garamond" charset="0"/>
                <a:ea typeface="Garamond" charset="0"/>
                <a:cs typeface="Garamond" charset="0"/>
              </a:rPr>
              <a:t>recherche récente</a:t>
            </a:r>
            <a:endParaRPr lang="fr-FR" sz="2800" dirty="0">
              <a:latin typeface="Garamond" charset="0"/>
              <a:ea typeface="Garamond" charset="0"/>
              <a:cs typeface="Garamond" charset="0"/>
            </a:endParaRPr>
          </a:p>
          <a:p>
            <a:r>
              <a:rPr lang="fr-FR" sz="2800" dirty="0">
                <a:latin typeface="Garamond" charset="0"/>
                <a:ea typeface="Garamond" charset="0"/>
                <a:cs typeface="Garamond" charset="0"/>
              </a:rPr>
              <a:t>Un cours d’histoire maintenu pour sa méthode spécifique : ce n’est pas juste un bilan comptable</a:t>
            </a:r>
          </a:p>
          <a:p>
            <a:r>
              <a:rPr lang="fr-FR" sz="2800" dirty="0">
                <a:latin typeface="Garamond" charset="0"/>
                <a:ea typeface="Garamond" charset="0"/>
                <a:cs typeface="Garamond" charset="0"/>
              </a:rPr>
              <a:t>Y consacrer plus de temps</a:t>
            </a:r>
          </a:p>
          <a:p>
            <a:r>
              <a:rPr lang="fr-FR" sz="2800" dirty="0">
                <a:latin typeface="Garamond" charset="0"/>
                <a:ea typeface="Garamond" charset="0"/>
                <a:cs typeface="Garamond" charset="0"/>
              </a:rPr>
              <a:t>Promotion des outils pédagogiques qui existent</a:t>
            </a:r>
          </a:p>
          <a:p>
            <a:r>
              <a:rPr lang="fr-FR" sz="2800" dirty="0">
                <a:latin typeface="Garamond" charset="0"/>
                <a:ea typeface="Garamond" charset="0"/>
                <a:cs typeface="Garamond" charset="0"/>
              </a:rPr>
              <a:t>Formation continue</a:t>
            </a:r>
          </a:p>
        </p:txBody>
      </p:sp>
      <p:sp>
        <p:nvSpPr>
          <p:cNvPr id="4" name="ZoneTexte 3"/>
          <p:cNvSpPr txBox="1"/>
          <p:nvPr/>
        </p:nvSpPr>
        <p:spPr>
          <a:xfrm>
            <a:off x="1406951" y="0"/>
            <a:ext cx="6494085" cy="677108"/>
          </a:xfrm>
          <a:prstGeom prst="rect">
            <a:avLst/>
          </a:prstGeom>
          <a:noFill/>
        </p:spPr>
        <p:txBody>
          <a:bodyPr wrap="none" rtlCol="0">
            <a:spAutoFit/>
          </a:bodyPr>
          <a:lstStyle/>
          <a:p>
            <a:pPr algn="ctr"/>
            <a:r>
              <a:rPr lang="fr-FR" sz="2000" dirty="0">
                <a:latin typeface="Garamond" charset="0"/>
                <a:ea typeface="Garamond" charset="0"/>
                <a:cs typeface="Garamond" charset="0"/>
              </a:rPr>
              <a:t>Romain Landmeters| Atelier de l’historien | UCL | 11.02.2019</a:t>
            </a:r>
          </a:p>
          <a:p>
            <a:pPr algn="ctr"/>
            <a:endParaRPr lang="fr-FR" dirty="0"/>
          </a:p>
        </p:txBody>
      </p:sp>
    </p:spTree>
    <p:extLst>
      <p:ext uri="{BB962C8B-B14F-4D97-AF65-F5344CB8AC3E}">
        <p14:creationId xmlns:p14="http://schemas.microsoft.com/office/powerpoint/2010/main" val="10003892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té">
  <a:themeElements>
    <a:clrScheme name="Clarté">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té">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Clarté.thmx</Template>
  <TotalTime>2855</TotalTime>
  <Words>522</Words>
  <Application>Microsoft Macintosh PowerPoint</Application>
  <PresentationFormat>Affichage à l'écran (4:3)</PresentationFormat>
  <Paragraphs>112</Paragraphs>
  <Slides>10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Garamond</vt:lpstr>
      <vt:lpstr>Clarté</vt:lpstr>
      <vt:lpstr>L’histoire de la colonisation belge dans l’enseignement secondaire  Décentrer, déconstruire et… Décoloniser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 biographical approach of the belgian colonial magistracy :  Antoine Sohier and the shaping of colonial legal science </dc:title>
  <dc:creator>le Polain Pascaline</dc:creator>
  <cp:lastModifiedBy>Utilisateur Microsoft Office</cp:lastModifiedBy>
  <cp:revision>153</cp:revision>
  <dcterms:created xsi:type="dcterms:W3CDTF">2015-03-25T14:44:15Z</dcterms:created>
  <dcterms:modified xsi:type="dcterms:W3CDTF">2019-02-12T11:23:29Z</dcterms:modified>
</cp:coreProperties>
</file>