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99" r:id="rId7"/>
    <p:sldId id="264" r:id="rId8"/>
    <p:sldId id="302" r:id="rId9"/>
    <p:sldId id="301" r:id="rId10"/>
    <p:sldId id="303" r:id="rId11"/>
    <p:sldId id="300" r:id="rId12"/>
    <p:sldId id="277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231" autoAdjust="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AD408E-80CE-4396-AE24-F4B18569ECA2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0F41F3-A551-4A35-BB96-56DF34BC0C7C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07673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fr-BE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B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fr-BE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fr-BE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fr-BE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7204958-1283-4AEC-A42A-E4C6659B0BC3}" type="datetimeFigureOut">
              <a:rPr lang="fr-BE" smtClean="0"/>
              <a:pPr/>
              <a:t>2/10/2013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r-BE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B1A80E3-476B-49AB-A5D2-EDEB6B720FBE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mailto:bernard.fusulier@uclouvain.b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2262113"/>
          </a:xfrm>
        </p:spPr>
        <p:txBody>
          <a:bodyPr>
            <a:normAutofit/>
          </a:bodyPr>
          <a:lstStyle/>
          <a:p>
            <a:r>
              <a:rPr lang="fr-BE" b="1" dirty="0"/>
              <a:t> </a:t>
            </a:r>
            <a:r>
              <a:rPr lang="fr-BE" dirty="0"/>
              <a:t>Travail/famille, un tandem possible ? </a:t>
            </a:r>
            <a:br>
              <a:rPr lang="fr-BE" dirty="0"/>
            </a:br>
            <a:endParaRPr lang="fr-BE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3501008"/>
            <a:ext cx="4932040" cy="2053952"/>
          </a:xfrm>
        </p:spPr>
        <p:txBody>
          <a:bodyPr>
            <a:noAutofit/>
          </a:bodyPr>
          <a:lstStyle/>
          <a:p>
            <a:r>
              <a:rPr lang="fr-BE" sz="2400" dirty="0"/>
              <a:t>Bernard </a:t>
            </a:r>
            <a:r>
              <a:rPr lang="fr-BE" sz="2400" dirty="0" err="1" smtClean="0"/>
              <a:t>Fusulier</a:t>
            </a:r>
            <a:endParaRPr lang="fr-BE" sz="2400" dirty="0"/>
          </a:p>
          <a:p>
            <a:r>
              <a:rPr lang="fr-BE" sz="2400" dirty="0" smtClean="0"/>
              <a:t>UCL-FNRS</a:t>
            </a:r>
            <a:endParaRPr lang="fr-BE" sz="2400" dirty="0"/>
          </a:p>
          <a:p>
            <a:r>
              <a:rPr lang="fr-BE" sz="2400" u="sng" dirty="0" smtClean="0">
                <a:hlinkClick r:id="rId2"/>
              </a:rPr>
              <a:t>bernard.fusulier@uclouvain.be</a:t>
            </a:r>
            <a:endParaRPr lang="fr-BE" sz="2400" dirty="0"/>
          </a:p>
        </p:txBody>
      </p:sp>
      <p:sp>
        <p:nvSpPr>
          <p:cNvPr id="4" name="Rectangle 3"/>
          <p:cNvSpPr/>
          <p:nvPr/>
        </p:nvSpPr>
        <p:spPr>
          <a:xfrm>
            <a:off x="2987824" y="60212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BE" dirty="0" smtClean="0"/>
              <a:t>Semaine Antistress 2013</a:t>
            </a:r>
            <a:endParaRPr lang="fr-BE" dirty="0"/>
          </a:p>
        </p:txBody>
      </p:sp>
      <p:pic>
        <p:nvPicPr>
          <p:cNvPr id="9" name="Image 8" descr="http://nowandnext.co/wp-content/uploads/2011/12/balance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824" y="3293028"/>
            <a:ext cx="3870176" cy="27282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Mise en perspective</a:t>
            </a: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514528" cy="4853136"/>
          </a:xfrm>
        </p:spPr>
        <p:txBody>
          <a:bodyPr>
            <a:normAutofit/>
          </a:bodyPr>
          <a:lstStyle/>
          <a:p>
            <a:r>
              <a:rPr lang="fr-BE" dirty="0" smtClean="0"/>
              <a:t>Un tandem à deux niveaux: bien commun et bien-être</a:t>
            </a:r>
          </a:p>
          <a:p>
            <a:endParaRPr lang="fr-BE" dirty="0" smtClean="0"/>
          </a:p>
          <a:p>
            <a:r>
              <a:rPr lang="fr-BE" dirty="0" smtClean="0"/>
              <a:t>Une </a:t>
            </a:r>
            <a:r>
              <a:rPr lang="fr-BE" dirty="0" smtClean="0"/>
              <a:t>période </a:t>
            </a:r>
            <a:r>
              <a:rPr lang="fr-BE" dirty="0" err="1" smtClean="0"/>
              <a:t>rock’n</a:t>
            </a:r>
            <a:r>
              <a:rPr lang="fr-BE" dirty="0" smtClean="0"/>
              <a:t> </a:t>
            </a:r>
            <a:r>
              <a:rPr lang="fr-BE" dirty="0" err="1" smtClean="0"/>
              <a:t>rollesque</a:t>
            </a:r>
            <a:endParaRPr lang="fr-BE" dirty="0" smtClean="0"/>
          </a:p>
          <a:p>
            <a:r>
              <a:rPr lang="fr-BE" dirty="0" smtClean="0"/>
              <a:t>Une révélation</a:t>
            </a:r>
          </a:p>
          <a:p>
            <a:r>
              <a:rPr lang="fr-BE" dirty="0" smtClean="0"/>
              <a:t>Un programme de recherche</a:t>
            </a:r>
            <a:endParaRPr lang="fr-BE" dirty="0"/>
          </a:p>
        </p:txBody>
      </p:sp>
      <p:pic>
        <p:nvPicPr>
          <p:cNvPr id="6" name="Imag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77072"/>
            <a:ext cx="2411760" cy="27809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BE" sz="3200" dirty="0" smtClean="0"/>
              <a:t>L’articulation </a:t>
            </a:r>
            <a:r>
              <a:rPr lang="fr-BE" sz="3200" dirty="0"/>
              <a:t>de la vie professionnelle et de vie familiale </a:t>
            </a:r>
            <a:r>
              <a:rPr lang="fr-BE" sz="3200" dirty="0" smtClean="0"/>
              <a:t>: </a:t>
            </a:r>
            <a:r>
              <a:rPr lang="fr-BE" sz="3200" dirty="0"/>
              <a:t>un enjeu de société </a:t>
            </a:r>
            <a:r>
              <a:rPr lang="fr-BE" sz="3200" dirty="0" smtClean="0"/>
              <a:t>aujourd’hui</a:t>
            </a:r>
            <a:endParaRPr lang="fr-BE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BE" dirty="0" smtClean="0"/>
              <a:t>Des </a:t>
            </a:r>
            <a:r>
              <a:rPr lang="fr-BE" dirty="0"/>
              <a:t>changements </a:t>
            </a:r>
            <a:r>
              <a:rPr lang="fr-BE" dirty="0" smtClean="0"/>
              <a:t>structurels</a:t>
            </a:r>
          </a:p>
          <a:p>
            <a:endParaRPr lang="fr-BE" dirty="0"/>
          </a:p>
          <a:p>
            <a:r>
              <a:rPr lang="fr-BE" dirty="0" smtClean="0"/>
              <a:t>Des </a:t>
            </a:r>
            <a:r>
              <a:rPr lang="fr-BE" dirty="0"/>
              <a:t>changements </a:t>
            </a:r>
            <a:r>
              <a:rPr lang="fr-BE" dirty="0" smtClean="0"/>
              <a:t>culturels</a:t>
            </a:r>
          </a:p>
          <a:p>
            <a:endParaRPr lang="fr-BE" dirty="0"/>
          </a:p>
          <a:p>
            <a:r>
              <a:rPr lang="fr-BE" dirty="0" smtClean="0"/>
              <a:t>Un enjeu de société</a:t>
            </a:r>
          </a:p>
          <a:p>
            <a:endParaRPr lang="fr-BE" dirty="0"/>
          </a:p>
        </p:txBody>
      </p:sp>
      <p:pic>
        <p:nvPicPr>
          <p:cNvPr id="8" name="Image 7" descr="http://www.aicoachingsolutions.com/wp-content/uploads/2012/07/Work-Life-Balance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44824"/>
            <a:ext cx="3995936" cy="41764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BE" sz="3600" dirty="0"/>
              <a:t>Trois forces à contrer pour favoriser un modèle de conciliation faiblement </a:t>
            </a:r>
            <a:r>
              <a:rPr lang="fr-BE" sz="3600" dirty="0" err="1"/>
              <a:t>genré</a:t>
            </a:r>
            <a:endParaRPr lang="fr-BE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7369202" cy="4495800"/>
          </a:xfrm>
        </p:spPr>
        <p:txBody>
          <a:bodyPr>
            <a:normAutofit lnSpcReduction="10000"/>
          </a:bodyPr>
          <a:lstStyle/>
          <a:p>
            <a:r>
              <a:rPr lang="fr-BE" dirty="0"/>
              <a:t>Les rapports sociaux de </a:t>
            </a:r>
            <a:r>
              <a:rPr lang="fr-BE" dirty="0" smtClean="0"/>
              <a:t>sexe</a:t>
            </a:r>
            <a:endParaRPr lang="fr-BE" dirty="0"/>
          </a:p>
          <a:p>
            <a:r>
              <a:rPr lang="fr-BE" dirty="0" smtClean="0"/>
              <a:t>La </a:t>
            </a:r>
            <a:r>
              <a:rPr lang="fr-BE" dirty="0"/>
              <a:t>logique du marché : </a:t>
            </a:r>
            <a:r>
              <a:rPr lang="fr-BE" dirty="0" err="1"/>
              <a:t>décommodification</a:t>
            </a:r>
            <a:endParaRPr lang="fr-BE" dirty="0"/>
          </a:p>
          <a:p>
            <a:pPr>
              <a:buNone/>
            </a:pPr>
            <a:r>
              <a:rPr lang="fr-FR" dirty="0"/>
              <a:t>« </a:t>
            </a:r>
            <a:r>
              <a:rPr lang="fr-FR" i="1" dirty="0"/>
              <a:t>Le marché du travail exige la mobilité sans tenir compte des situations personnelles. Le couple et la famille exigent le contraire. […] Le sujet du marché est l’individu seul, débarrassé de tout "handicap” relationnel, conjugal ou familia</a:t>
            </a:r>
            <a:r>
              <a:rPr lang="fr-FR" dirty="0"/>
              <a:t>l » </a:t>
            </a:r>
            <a:r>
              <a:rPr lang="fr-FR" dirty="0" smtClean="0"/>
              <a:t>(Ulrich </a:t>
            </a:r>
            <a:r>
              <a:rPr lang="fr-FR" dirty="0" err="1" smtClean="0"/>
              <a:t>Becq</a:t>
            </a:r>
            <a:r>
              <a:rPr lang="fr-FR" dirty="0" smtClean="0"/>
              <a:t>, 2001 </a:t>
            </a:r>
            <a:r>
              <a:rPr lang="fr-FR" dirty="0"/>
              <a:t>: 257).</a:t>
            </a:r>
            <a:endParaRPr lang="fr-BE" dirty="0"/>
          </a:p>
          <a:p>
            <a:r>
              <a:rPr lang="fr-BE" dirty="0" smtClean="0"/>
              <a:t>Le </a:t>
            </a:r>
            <a:r>
              <a:rPr lang="fr-BE" dirty="0"/>
              <a:t>poids des charges familiales : </a:t>
            </a:r>
            <a:r>
              <a:rPr lang="fr-BE" dirty="0" err="1"/>
              <a:t>défamilialisation</a:t>
            </a:r>
            <a:endParaRPr lang="fr-BE" dirty="0"/>
          </a:p>
          <a:p>
            <a:endParaRPr lang="fr-BE" dirty="0"/>
          </a:p>
        </p:txBody>
      </p:sp>
      <p:pic>
        <p:nvPicPr>
          <p:cNvPr id="3074" name="Picture 2" descr="http://www.colibriblog.net/wp-content/uploads/2012/07/balance-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714" y="4783314"/>
            <a:ext cx="1595286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BE" dirty="0"/>
              <a:t>Trois écueils à </a:t>
            </a:r>
            <a:r>
              <a:rPr lang="fr-BE" dirty="0" smtClean="0"/>
              <a:t>éviter</a:t>
            </a: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BE" dirty="0" smtClean="0"/>
              <a:t>Imposition</a:t>
            </a:r>
          </a:p>
          <a:p>
            <a:endParaRPr lang="fr-BE" dirty="0"/>
          </a:p>
          <a:p>
            <a:r>
              <a:rPr lang="fr-BE" dirty="0" smtClean="0"/>
              <a:t>Exploitation</a:t>
            </a:r>
          </a:p>
          <a:p>
            <a:endParaRPr lang="fr-BE" dirty="0"/>
          </a:p>
          <a:p>
            <a:r>
              <a:rPr lang="fr-BE" dirty="0" smtClean="0"/>
              <a:t>Déshumanisation</a:t>
            </a:r>
            <a:endParaRPr lang="fr-BE" dirty="0"/>
          </a:p>
          <a:p>
            <a:endParaRPr lang="fr-BE" dirty="0"/>
          </a:p>
        </p:txBody>
      </p:sp>
      <p:pic>
        <p:nvPicPr>
          <p:cNvPr id="4" name="Image 3" descr="http://scientopia.org/blogs/scicurious/files/2010/08/image-donkey-in-air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5" y="4797151"/>
            <a:ext cx="2627785" cy="20699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02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BE" sz="4000" dirty="0" smtClean="0"/>
              <a:t>Médiations sociales</a:t>
            </a:r>
            <a:endParaRPr lang="fr-FR" sz="4000" dirty="0" smtClean="0"/>
          </a:p>
        </p:txBody>
      </p:sp>
      <p:sp>
        <p:nvSpPr>
          <p:cNvPr id="83971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FFDingbats-ArrowsOne" charset="2"/>
              <a:buNone/>
            </a:pPr>
            <a:r>
              <a:rPr lang="fr-BE" dirty="0" smtClean="0"/>
              <a:t> </a:t>
            </a:r>
            <a:endParaRPr lang="fr-FR" dirty="0" smtClean="0"/>
          </a:p>
        </p:txBody>
      </p:sp>
      <p:sp>
        <p:nvSpPr>
          <p:cNvPr id="83972" name="Text Box 1028"/>
          <p:cNvSpPr txBox="1">
            <a:spLocks noChangeArrowheads="1"/>
          </p:cNvSpPr>
          <p:nvPr/>
        </p:nvSpPr>
        <p:spPr bwMode="auto">
          <a:xfrm>
            <a:off x="2751138" y="20812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endParaRPr lang="en-GB"/>
          </a:p>
        </p:txBody>
      </p:sp>
      <p:sp>
        <p:nvSpPr>
          <p:cNvPr id="83973" name="Rectangle 1029"/>
          <p:cNvSpPr>
            <a:spLocks noChangeArrowheads="1"/>
          </p:cNvSpPr>
          <p:nvPr/>
        </p:nvSpPr>
        <p:spPr bwMode="auto">
          <a:xfrm>
            <a:off x="3059113" y="1989138"/>
            <a:ext cx="3524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fr-BE" dirty="0"/>
              <a:t>Transformations contemporaines</a:t>
            </a:r>
            <a:endParaRPr lang="fr-FR" dirty="0"/>
          </a:p>
        </p:txBody>
      </p:sp>
      <p:sp>
        <p:nvSpPr>
          <p:cNvPr id="83974" name="Text Box 1030"/>
          <p:cNvSpPr txBox="1">
            <a:spLocks noChangeArrowheads="1"/>
          </p:cNvSpPr>
          <p:nvPr/>
        </p:nvSpPr>
        <p:spPr bwMode="auto">
          <a:xfrm>
            <a:off x="1258888" y="3141663"/>
            <a:ext cx="6121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20000"/>
              </a:spcBef>
            </a:pPr>
            <a:r>
              <a:rPr lang="fr-BE" dirty="0"/>
              <a:t>Régulations sociétales &amp; jeu institutionnel </a:t>
            </a:r>
            <a:r>
              <a:rPr lang="fr-BE" dirty="0">
                <a:sym typeface="Wingdings" pitchFamily="2" charset="2"/>
              </a:rPr>
              <a:t> dispositifs</a:t>
            </a:r>
            <a:endParaRPr lang="fr-FR" dirty="0"/>
          </a:p>
          <a:p>
            <a:pPr eaLnBrk="1" hangingPunct="1"/>
            <a:endParaRPr lang="fr-FR" dirty="0"/>
          </a:p>
        </p:txBody>
      </p:sp>
      <p:sp>
        <p:nvSpPr>
          <p:cNvPr id="83975" name="Rectangle 1031"/>
          <p:cNvSpPr>
            <a:spLocks noChangeArrowheads="1"/>
          </p:cNvSpPr>
          <p:nvPr/>
        </p:nvSpPr>
        <p:spPr bwMode="auto">
          <a:xfrm>
            <a:off x="1042988" y="4292600"/>
            <a:ext cx="7464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fr-BE" dirty="0"/>
              <a:t>Espace pluriel de </a:t>
            </a:r>
            <a:r>
              <a:rPr lang="fr-BE" dirty="0" smtClean="0"/>
              <a:t>médiation</a:t>
            </a:r>
            <a:endParaRPr lang="fr-FR" dirty="0"/>
          </a:p>
        </p:txBody>
      </p:sp>
      <p:sp>
        <p:nvSpPr>
          <p:cNvPr id="83976" name="Rectangle 1032"/>
          <p:cNvSpPr>
            <a:spLocks noChangeArrowheads="1"/>
          </p:cNvSpPr>
          <p:nvPr/>
        </p:nvSpPr>
        <p:spPr bwMode="auto">
          <a:xfrm>
            <a:off x="3276600" y="5661025"/>
            <a:ext cx="2940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fr-BE"/>
              <a:t>Comportements individuels</a:t>
            </a:r>
            <a:endParaRPr lang="fr-FR"/>
          </a:p>
        </p:txBody>
      </p:sp>
      <p:sp>
        <p:nvSpPr>
          <p:cNvPr id="83977" name="Line 1033"/>
          <p:cNvSpPr>
            <a:spLocks noChangeShapeType="1"/>
          </p:cNvSpPr>
          <p:nvPr/>
        </p:nvSpPr>
        <p:spPr bwMode="auto">
          <a:xfrm>
            <a:off x="4427538" y="3573463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BE"/>
          </a:p>
        </p:txBody>
      </p:sp>
      <p:sp>
        <p:nvSpPr>
          <p:cNvPr id="83978" name="Line 1034"/>
          <p:cNvSpPr>
            <a:spLocks noChangeShapeType="1"/>
          </p:cNvSpPr>
          <p:nvPr/>
        </p:nvSpPr>
        <p:spPr bwMode="auto">
          <a:xfrm>
            <a:off x="4427538" y="249237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BE"/>
          </a:p>
        </p:txBody>
      </p:sp>
      <p:sp>
        <p:nvSpPr>
          <p:cNvPr id="83979" name="Line 1035"/>
          <p:cNvSpPr>
            <a:spLocks noChangeShapeType="1"/>
          </p:cNvSpPr>
          <p:nvPr/>
        </p:nvSpPr>
        <p:spPr bwMode="auto">
          <a:xfrm>
            <a:off x="4427538" y="501332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BE"/>
          </a:p>
        </p:txBody>
      </p:sp>
      <p:sp>
        <p:nvSpPr>
          <p:cNvPr id="83980" name="Line 1036"/>
          <p:cNvSpPr>
            <a:spLocks noChangeShapeType="1"/>
          </p:cNvSpPr>
          <p:nvPr/>
        </p:nvSpPr>
        <p:spPr bwMode="auto">
          <a:xfrm flipV="1">
            <a:off x="5003800" y="249237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BE"/>
          </a:p>
        </p:txBody>
      </p:sp>
      <p:sp>
        <p:nvSpPr>
          <p:cNvPr id="83981" name="Line 1037"/>
          <p:cNvSpPr>
            <a:spLocks noChangeShapeType="1"/>
          </p:cNvSpPr>
          <p:nvPr/>
        </p:nvSpPr>
        <p:spPr bwMode="auto">
          <a:xfrm flipV="1">
            <a:off x="5003800" y="3573463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BE"/>
          </a:p>
        </p:txBody>
      </p:sp>
      <p:sp>
        <p:nvSpPr>
          <p:cNvPr id="83982" name="Line 1038"/>
          <p:cNvSpPr>
            <a:spLocks noChangeShapeType="1"/>
          </p:cNvSpPr>
          <p:nvPr/>
        </p:nvSpPr>
        <p:spPr bwMode="auto">
          <a:xfrm flipV="1">
            <a:off x="5003800" y="501332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BE"/>
          </a:p>
        </p:txBody>
      </p:sp>
      <p:pic>
        <p:nvPicPr>
          <p:cNvPr id="15" name="Image 14" descr="http://womenstoolbox.com/wp-content/uploads/2013/03/shutterstock_13129337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596" y="4356100"/>
            <a:ext cx="2520280" cy="246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BE" dirty="0" smtClean="0"/>
              <a:t>Des entreprises aux attitudes variées</a:t>
            </a: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BE" dirty="0" smtClean="0"/>
              <a:t>Juste légaliste</a:t>
            </a:r>
          </a:p>
          <a:p>
            <a:r>
              <a:rPr lang="fr-BE" dirty="0" smtClean="0"/>
              <a:t>Réticente</a:t>
            </a:r>
          </a:p>
          <a:p>
            <a:r>
              <a:rPr lang="fr-BE" dirty="0" err="1" smtClean="0"/>
              <a:t>Pro-active</a:t>
            </a:r>
            <a:endParaRPr lang="fr-BE" dirty="0" smtClean="0"/>
          </a:p>
        </p:txBody>
      </p:sp>
      <p:pic>
        <p:nvPicPr>
          <p:cNvPr id="4" name="Image 3" descr="http://static.openedition.org/covers/OB/pucl/993/993-225x27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784" y="3821517"/>
            <a:ext cx="1944216" cy="30243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Un ressenti sexué et </a:t>
            </a:r>
            <a:r>
              <a:rPr lang="fr-FR" dirty="0" smtClean="0"/>
              <a:t>différencié selon les professions</a:t>
            </a:r>
            <a:endParaRPr lang="fr-BE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4831"/>
            <a:ext cx="7308304" cy="4793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www.coopuqam.com/DATA/ITEM/grande/282622~v~Articuler_vie_professionnelle___vie_familiale___Etude_de_trois_groupes_professionnels___les_infirmieres_les_policiers_et_les_ass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250" y="4077072"/>
            <a:ext cx="1664750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82864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2816"/>
            <a:ext cx="7464321" cy="508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s://encrypted-tbn2.gstatic.com/images?q=tbn:ANd9GcSbs7j6HrNM9fiJgfaVyld64j3BOUavkaB2fkczqqn1KaTPM5l1z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320" y="4725144"/>
            <a:ext cx="1679679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9565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BE" dirty="0" smtClean="0"/>
              <a:t>La tension travail/famille chez les chercheurs</a:t>
            </a:r>
            <a:endParaRPr lang="fr-BE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161520"/>
              </p:ext>
            </p:extLst>
          </p:nvPr>
        </p:nvGraphicFramePr>
        <p:xfrm>
          <a:off x="0" y="1844824"/>
          <a:ext cx="7128793" cy="47852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92488"/>
                <a:gridCol w="936104"/>
                <a:gridCol w="864096"/>
                <a:gridCol w="936105"/>
              </a:tblGrid>
              <a:tr h="790869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Indicateurs </a:t>
                      </a:r>
                    </a:p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 </a:t>
                      </a:r>
                      <a:endParaRPr lang="fr-BE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Femmes</a:t>
                      </a:r>
                      <a:endParaRPr lang="fr-BE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>
                          <a:effectLst/>
                        </a:rPr>
                        <a:t>Hommes</a:t>
                      </a:r>
                      <a:endParaRPr lang="fr-BE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>
                          <a:effectLst/>
                        </a:rPr>
                        <a:t>Ensemble</a:t>
                      </a:r>
                      <a:endParaRPr lang="fr-BE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</a:tr>
              <a:tr h="1387677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>
                          <a:effectLst/>
                        </a:rPr>
                        <a:t>J'ai le sentiment que ma vie professionnelle empiète sur ma vie privée/familiale</a:t>
                      </a:r>
                    </a:p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>
                          <a:effectLst/>
                        </a:rPr>
                        <a:t> </a:t>
                      </a:r>
                      <a:endParaRPr lang="fr-BE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63,4</a:t>
                      </a:r>
                      <a:endParaRPr lang="fr-BE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75,8</a:t>
                      </a:r>
                      <a:endParaRPr lang="fr-BE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>
                          <a:effectLst/>
                        </a:rPr>
                        <a:t>68,9</a:t>
                      </a:r>
                      <a:endParaRPr lang="fr-BE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</a:tr>
              <a:tr h="1186304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>
                          <a:effectLst/>
                        </a:rPr>
                        <a:t>J'ai le sentiment que ma vie privée empiète sur ma vie professionnelle</a:t>
                      </a:r>
                    </a:p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>
                          <a:effectLst/>
                        </a:rPr>
                        <a:t> </a:t>
                      </a:r>
                      <a:endParaRPr lang="fr-BE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>
                          <a:effectLst/>
                        </a:rPr>
                        <a:t>24,4</a:t>
                      </a:r>
                      <a:endParaRPr lang="fr-BE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24,2</a:t>
                      </a:r>
                      <a:endParaRPr lang="fr-BE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24,3</a:t>
                      </a:r>
                      <a:endParaRPr lang="fr-BE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</a:tr>
              <a:tr h="1387677"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J'ai le sentiment d'être </a:t>
                      </a:r>
                      <a:r>
                        <a:rPr lang="fr-BE" sz="1400" dirty="0" err="1">
                          <a:effectLst/>
                        </a:rPr>
                        <a:t>tiraillé-e</a:t>
                      </a:r>
                      <a:r>
                        <a:rPr lang="fr-BE" sz="1400" dirty="0">
                          <a:effectLst/>
                        </a:rPr>
                        <a:t> entre les attentes de mon travail et les attentes de ma vie privée/familiale</a:t>
                      </a:r>
                    </a:p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 </a:t>
                      </a:r>
                      <a:endParaRPr lang="fr-BE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>
                          <a:effectLst/>
                        </a:rPr>
                        <a:t>68,3</a:t>
                      </a:r>
                      <a:endParaRPr lang="fr-BE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57,6</a:t>
                      </a:r>
                      <a:endParaRPr lang="fr-BE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>
                          <a:effectLst/>
                        </a:rPr>
                        <a:t>63,5</a:t>
                      </a:r>
                      <a:endParaRPr lang="fr-BE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/>
                </a:tc>
              </a:tr>
            </a:tbl>
          </a:graphicData>
        </a:graphic>
      </p:graphicFrame>
      <p:pic>
        <p:nvPicPr>
          <p:cNvPr id="5" name="Image 4" descr="http://pul.uclouvain.be/fr/Resources/titles/29303100128880/Images/29303100128880L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861048"/>
            <a:ext cx="1787646" cy="29969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578449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BE" sz="3200" dirty="0" smtClean="0"/>
              <a:t>Inventer un nouveau cadre global pour accompagner un projet de société multi-active</a:t>
            </a:r>
            <a:endParaRPr lang="fr-BE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6516216" cy="4495800"/>
          </a:xfrm>
        </p:spPr>
        <p:txBody>
          <a:bodyPr>
            <a:normAutofit lnSpcReduction="10000"/>
          </a:bodyPr>
          <a:lstStyle/>
          <a:p>
            <a:r>
              <a:rPr lang="fr-BE" dirty="0" smtClean="0"/>
              <a:t>Travail/Famille/Citoyenneté – reconnaître pour mieux soutenir</a:t>
            </a:r>
          </a:p>
          <a:p>
            <a:r>
              <a:rPr lang="fr-BE" dirty="0" smtClean="0"/>
              <a:t>Dépasser </a:t>
            </a:r>
            <a:r>
              <a:rPr lang="fr-BE" dirty="0" smtClean="0"/>
              <a:t>la société </a:t>
            </a:r>
            <a:r>
              <a:rPr lang="fr-BE" dirty="0" smtClean="0"/>
              <a:t>salariale qui s’est construite au tour de la figure du salarié</a:t>
            </a:r>
            <a:endParaRPr lang="fr-BE" dirty="0" smtClean="0"/>
          </a:p>
          <a:p>
            <a:r>
              <a:rPr lang="fr-BE" dirty="0" smtClean="0"/>
              <a:t>Promouvoir une société du care dans une perspective d’égalité entre les sexes</a:t>
            </a:r>
          </a:p>
          <a:p>
            <a:r>
              <a:rPr lang="fr-BE" dirty="0" smtClean="0"/>
              <a:t>Figure de référence: une personne multi-active non </a:t>
            </a:r>
            <a:r>
              <a:rPr lang="fr-BE" dirty="0" err="1" smtClean="0"/>
              <a:t>genrée</a:t>
            </a:r>
            <a:endParaRPr lang="fr-BE" dirty="0" smtClean="0"/>
          </a:p>
          <a:p>
            <a:r>
              <a:rPr lang="fr-BE" dirty="0" smtClean="0"/>
              <a:t>Assurer un travail décent à travers un système de travail soutenable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23322" y="3752754"/>
            <a:ext cx="2420677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/>
              <a:t>MERCI</a:t>
            </a:r>
            <a:endParaRPr lang="fr-FR" dirty="0"/>
          </a:p>
        </p:txBody>
      </p:sp>
      <p:pic>
        <p:nvPicPr>
          <p:cNvPr id="2050" name="Picture 2" descr="https://encrypted-tbn2.gstatic.com/images?q=tbn:ANd9GcRCP3vwozDrdwuAR2CTFVOIln1u9l0aC1nCiYQZA98wQEI7caZeu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32790"/>
            <a:ext cx="9144000" cy="5325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dian">
  <a:themeElements>
    <a:clrScheme name="Mé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1927</TotalTime>
  <Words>244</Words>
  <Application>Microsoft Office PowerPoint</Application>
  <PresentationFormat>Affichage à l'écran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Médian</vt:lpstr>
      <vt:lpstr> Travail/famille, un tandem possible ?  </vt:lpstr>
      <vt:lpstr>Mise en perspective</vt:lpstr>
      <vt:lpstr>L’articulation de la vie professionnelle et de vie familiale : un enjeu de société aujourd’hui</vt:lpstr>
      <vt:lpstr>Trois forces à contrer pour favoriser un modèle de conciliation faiblement genré</vt:lpstr>
      <vt:lpstr>Trois écueils à éviter</vt:lpstr>
      <vt:lpstr>Médiations sociales</vt:lpstr>
      <vt:lpstr>Des entreprises aux attitudes variées</vt:lpstr>
      <vt:lpstr>Un ressenti sexué et différencié selon les professions</vt:lpstr>
      <vt:lpstr>Présentation PowerPoint</vt:lpstr>
      <vt:lpstr>La tension travail/famille chez les chercheurs</vt:lpstr>
      <vt:lpstr>Inventer un nouveau cadre global pour accompagner un projet de société multi-active</vt:lpstr>
      <vt:lpstr>MERCI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conciliation des temps de vie : analyse et pratiques en Europe</dc:title>
  <dc:creator>fusulier</dc:creator>
  <cp:lastModifiedBy>SIWS</cp:lastModifiedBy>
  <cp:revision>126</cp:revision>
  <dcterms:created xsi:type="dcterms:W3CDTF">2011-11-09T09:15:06Z</dcterms:created>
  <dcterms:modified xsi:type="dcterms:W3CDTF">2013-10-02T13:42:29Z</dcterms:modified>
</cp:coreProperties>
</file>