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63" r:id="rId3"/>
    <p:sldId id="257" r:id="rId4"/>
    <p:sldId id="267" r:id="rId5"/>
    <p:sldId id="266" r:id="rId6"/>
    <p:sldId id="268" r:id="rId7"/>
    <p:sldId id="258" r:id="rId8"/>
    <p:sldId id="259" r:id="rId9"/>
    <p:sldId id="269" r:id="rId10"/>
    <p:sldId id="260" r:id="rId11"/>
    <p:sldId id="270" r:id="rId12"/>
    <p:sldId id="271" r:id="rId13"/>
    <p:sldId id="261" r:id="rId14"/>
    <p:sldId id="273" r:id="rId15"/>
    <p:sldId id="274" r:id="rId16"/>
    <p:sldId id="276" r:id="rId17"/>
    <p:sldId id="277" r:id="rId18"/>
    <p:sldId id="262" r:id="rId19"/>
    <p:sldId id="280" r:id="rId20"/>
    <p:sldId id="279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B3026-918D-4CDE-A21E-6DC5D78E8F6F}" type="datetimeFigureOut">
              <a:rPr lang="fr-FR" smtClean="0"/>
              <a:pPr/>
              <a:t>03/11/2016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80424-385C-4151-AFDC-FDA48C62483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5740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80424-385C-4151-AFDC-FDA48C62483D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9291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98CD3ED-A8EA-4A95-81AA-75304388E8BE}" type="datetime1">
              <a:rPr lang="fr-FR" smtClean="0"/>
              <a:pPr/>
              <a:t>03/11/2016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06158-3EC1-4514-A3EA-4D5C55E00216}" type="datetime1">
              <a:rPr lang="fr-FR" smtClean="0"/>
              <a:pPr/>
              <a:t>03/11/2016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0BE89-591B-4765-AB67-02EF6F7C2A07}" type="datetime1">
              <a:rPr lang="fr-FR" smtClean="0"/>
              <a:pPr/>
              <a:t>03/11/2016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59FBD-D36A-4358-9E0F-21D131F3E3D4}" type="datetime1">
              <a:rPr lang="fr-FR" smtClean="0"/>
              <a:pPr/>
              <a:t>03/11/2016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E290-4994-4C6A-B202-54E26229C204}" type="datetime1">
              <a:rPr lang="fr-FR" smtClean="0"/>
              <a:pPr/>
              <a:t>03/11/2016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2DD62-DCCA-4F3C-8440-E05D96091EDD}" type="datetime1">
              <a:rPr lang="fr-FR" smtClean="0"/>
              <a:pPr/>
              <a:t>03/11/2016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E12D4B4-8255-49AE-9967-2A2829DC79CF}" type="datetime1">
              <a:rPr lang="fr-FR" smtClean="0"/>
              <a:pPr/>
              <a:t>03/11/2016</a:t>
            </a:fld>
            <a:endParaRPr lang="fr-BE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9B70E46-D097-4107-BDCD-0E0AFBCC0E98}" type="datetime1">
              <a:rPr lang="fr-FR" smtClean="0"/>
              <a:pPr/>
              <a:t>03/11/2016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A2B3A-3B9C-44E6-82DE-F6A875A60904}" type="datetime1">
              <a:rPr lang="fr-FR" smtClean="0"/>
              <a:pPr/>
              <a:t>03/11/2016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595E5-CC56-4F7E-99DD-27405F2598F1}" type="datetime1">
              <a:rPr lang="fr-FR" smtClean="0"/>
              <a:pPr/>
              <a:t>03/11/2016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1C853-0165-4B2B-B9A7-E104F2BC29DB}" type="datetime1">
              <a:rPr lang="fr-FR" smtClean="0"/>
              <a:pPr/>
              <a:t>03/11/2016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204D32F-D344-460B-AD84-86E6A24684C7}" type="datetime1">
              <a:rPr lang="fr-FR" smtClean="0"/>
              <a:pPr/>
              <a:t>03/11/2016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699" y="1124744"/>
            <a:ext cx="8458200" cy="223224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Observer et </a:t>
            </a:r>
            <a:r>
              <a:rPr lang="en-US" b="1" dirty="0" err="1" smtClean="0"/>
              <a:t>étudier</a:t>
            </a:r>
            <a:r>
              <a:rPr lang="en-US" b="1" dirty="0" smtClean="0"/>
              <a:t> les tumuli des Pays-Bas </a:t>
            </a:r>
            <a:r>
              <a:rPr lang="en-US" b="1" dirty="0" err="1" smtClean="0"/>
              <a:t>méridionaux</a:t>
            </a:r>
            <a:r>
              <a:rPr lang="en-US" b="1" dirty="0" smtClean="0"/>
              <a:t> : impact </a:t>
            </a:r>
            <a:r>
              <a:rPr lang="en-US" b="1" dirty="0" err="1" smtClean="0"/>
              <a:t>paysager</a:t>
            </a:r>
            <a:r>
              <a:rPr lang="en-US" b="1" dirty="0" smtClean="0"/>
              <a:t> et </a:t>
            </a:r>
            <a:r>
              <a:rPr lang="en-US" b="1" dirty="0" err="1" smtClean="0"/>
              <a:t>recherches</a:t>
            </a:r>
            <a:r>
              <a:rPr lang="en-US" b="1" dirty="0" smtClean="0"/>
              <a:t> </a:t>
            </a:r>
            <a:r>
              <a:rPr lang="en-US" b="1" dirty="0" err="1" smtClean="0"/>
              <a:t>érudites</a:t>
            </a:r>
            <a:r>
              <a:rPr lang="en-US" b="1" dirty="0" smtClean="0"/>
              <a:t> (1500-1700)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3528" y="3645024"/>
            <a:ext cx="7920880" cy="2160240"/>
          </a:xfrm>
        </p:spPr>
        <p:txBody>
          <a:bodyPr>
            <a:normAutofit/>
          </a:bodyPr>
          <a:lstStyle/>
          <a:p>
            <a:endParaRPr lang="fr-BE" dirty="0" smtClean="0"/>
          </a:p>
          <a:p>
            <a:r>
              <a:rPr lang="fr-BE" sz="3000" dirty="0" smtClean="0"/>
              <a:t>             Olivier </a:t>
            </a:r>
            <a:r>
              <a:rPr lang="fr-BE" sz="3000" dirty="0" err="1" smtClean="0"/>
              <a:t>Latteur</a:t>
            </a:r>
            <a:r>
              <a:rPr lang="fr-BE" sz="3000" dirty="0" smtClean="0"/>
              <a:t> </a:t>
            </a:r>
          </a:p>
          <a:p>
            <a:endParaRPr lang="fr-BE" sz="1200" dirty="0" smtClean="0"/>
          </a:p>
          <a:p>
            <a:endParaRPr lang="fr-BE" sz="900" dirty="0" smtClean="0"/>
          </a:p>
          <a:p>
            <a:r>
              <a:rPr lang="fr-BE" dirty="0" smtClean="0"/>
              <a:t>Université de Namur et Université catholique de Louvain</a:t>
            </a:r>
            <a:endParaRPr lang="fr-BE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pic>
        <p:nvPicPr>
          <p:cNvPr id="4" name="Picture 2" descr="C:\Users\olatteur\Downloads\UCL_mention_noi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733256"/>
            <a:ext cx="833374" cy="95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733256"/>
            <a:ext cx="1840733" cy="99970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733256"/>
            <a:ext cx="954311" cy="928500"/>
          </a:xfrm>
          <a:prstGeom prst="rect">
            <a:avLst/>
          </a:prstGeom>
        </p:spPr>
      </p:pic>
      <p:pic>
        <p:nvPicPr>
          <p:cNvPr id="1026" name="Picture 2" descr="logo-larhi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775926"/>
            <a:ext cx="1042539" cy="98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  <p:pic>
        <p:nvPicPr>
          <p:cNvPr id="10" name="Image 9" descr="Nouveau log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848" y="5661248"/>
            <a:ext cx="2088232" cy="104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1445096"/>
          </a:xfrm>
        </p:spPr>
        <p:txBody>
          <a:bodyPr>
            <a:normAutofit/>
          </a:bodyPr>
          <a:lstStyle/>
          <a:p>
            <a:r>
              <a:rPr lang="en-US" sz="3600" b="1" i="1" dirty="0" smtClean="0"/>
              <a:t>Les tumuli </a:t>
            </a:r>
            <a:r>
              <a:rPr lang="en-US" sz="3600" b="1" i="1" dirty="0" err="1" smtClean="0"/>
              <a:t>romains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représentés</a:t>
            </a:r>
            <a:r>
              <a:rPr lang="en-US" sz="3600" b="1" i="1" dirty="0" smtClean="0"/>
              <a:t> sur </a:t>
            </a:r>
            <a:r>
              <a:rPr lang="en-US" sz="3600" b="1" i="1" dirty="0" err="1" smtClean="0"/>
              <a:t>une</a:t>
            </a:r>
            <a:r>
              <a:rPr lang="en-US" sz="3600" b="1" i="1" dirty="0" smtClean="0"/>
              <a:t> carte </a:t>
            </a:r>
            <a:r>
              <a:rPr lang="en-US" sz="3600" b="1" i="1" dirty="0" err="1" smtClean="0"/>
              <a:t>française</a:t>
            </a:r>
            <a:endParaRPr lang="fr-FR" sz="3600" b="1" i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48880"/>
            <a:ext cx="7920880" cy="4196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028384" y="3645024"/>
            <a:ext cx="12596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Carte </a:t>
            </a:r>
            <a:r>
              <a:rPr lang="en-US" sz="1600" dirty="0" err="1" smtClean="0"/>
              <a:t>française</a:t>
            </a:r>
            <a:r>
              <a:rPr lang="en-US" sz="1600" dirty="0" smtClean="0"/>
              <a:t> </a:t>
            </a:r>
            <a:r>
              <a:rPr lang="en-US" sz="1600" dirty="0" err="1" smtClean="0"/>
              <a:t>éditée</a:t>
            </a:r>
            <a:r>
              <a:rPr lang="en-US" sz="1600" dirty="0" smtClean="0"/>
              <a:t> par de </a:t>
            </a:r>
            <a:r>
              <a:rPr lang="en-US" sz="1600" dirty="0" err="1" smtClean="0"/>
              <a:t>Beaurain</a:t>
            </a:r>
            <a:r>
              <a:rPr lang="en-US" sz="1600" dirty="0" smtClean="0"/>
              <a:t>, </a:t>
            </a:r>
            <a:r>
              <a:rPr lang="en-US" sz="1600" dirty="0" err="1" smtClean="0"/>
              <a:t>fils</a:t>
            </a:r>
            <a:r>
              <a:rPr lang="en-US" sz="1600" dirty="0" smtClean="0"/>
              <a:t>.</a:t>
            </a:r>
            <a:endParaRPr lang="fr-FR" sz="16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2783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i="1" dirty="0"/>
              <a:t>a) L’observation des tumuli</a:t>
            </a:r>
            <a:endParaRPr lang="fr-FR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fr-BE" dirty="0" smtClean="0"/>
          </a:p>
          <a:p>
            <a:r>
              <a:rPr lang="en-GB" dirty="0" err="1" smtClean="0"/>
              <a:t>Etablissement</a:t>
            </a:r>
            <a:r>
              <a:rPr lang="en-GB" dirty="0" smtClean="0"/>
              <a:t> de </a:t>
            </a:r>
            <a:r>
              <a:rPr lang="en-GB" dirty="0" err="1" smtClean="0"/>
              <a:t>campements</a:t>
            </a:r>
            <a:r>
              <a:rPr lang="en-GB" dirty="0" smtClean="0"/>
              <a:t> </a:t>
            </a:r>
            <a:r>
              <a:rPr lang="en-GB" dirty="0" err="1" smtClean="0"/>
              <a:t>militaires</a:t>
            </a:r>
            <a:r>
              <a:rPr lang="en-GB" dirty="0" smtClean="0"/>
              <a:t> à </a:t>
            </a:r>
            <a:r>
              <a:rPr lang="en-GB" dirty="0" err="1" smtClean="0"/>
              <a:t>proximité</a:t>
            </a:r>
            <a:r>
              <a:rPr lang="en-GB" dirty="0" smtClean="0"/>
              <a:t> des tumuli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Cavaliers </a:t>
            </a:r>
            <a:r>
              <a:rPr lang="en-GB" dirty="0" err="1" smtClean="0"/>
              <a:t>français</a:t>
            </a:r>
            <a:r>
              <a:rPr lang="en-GB" dirty="0" smtClean="0"/>
              <a:t> </a:t>
            </a:r>
            <a:r>
              <a:rPr lang="en-GB" dirty="0" err="1" smtClean="0"/>
              <a:t>envoyés</a:t>
            </a:r>
            <a:r>
              <a:rPr lang="en-GB" dirty="0" smtClean="0"/>
              <a:t> à </a:t>
            </a:r>
            <a:r>
              <a:rPr lang="en-GB" dirty="0" err="1" smtClean="0"/>
              <a:t>proximité</a:t>
            </a:r>
            <a:r>
              <a:rPr lang="en-GB" dirty="0" smtClean="0"/>
              <a:t> pour </a:t>
            </a:r>
            <a:r>
              <a:rPr lang="en-GB" dirty="0" err="1" smtClean="0"/>
              <a:t>fourrager</a:t>
            </a:r>
            <a:r>
              <a:rPr lang="en-GB" dirty="0" smtClean="0"/>
              <a:t> </a:t>
            </a:r>
            <a:r>
              <a:rPr lang="en-GB" dirty="0" err="1" smtClean="0"/>
              <a:t>ou</a:t>
            </a:r>
            <a:r>
              <a:rPr lang="en-GB" dirty="0" smtClean="0"/>
              <a:t> </a:t>
            </a:r>
            <a:r>
              <a:rPr lang="en-GB" dirty="0" smtClean="0"/>
              <a:t>pour </a:t>
            </a:r>
            <a:r>
              <a:rPr lang="en-GB" dirty="0" err="1" smtClean="0"/>
              <a:t>protéger</a:t>
            </a:r>
            <a:r>
              <a:rPr lang="en-GB" dirty="0" smtClean="0"/>
              <a:t> les </a:t>
            </a:r>
            <a:r>
              <a:rPr lang="en-GB" dirty="0" err="1" smtClean="0"/>
              <a:t>charriots</a:t>
            </a:r>
            <a:r>
              <a:rPr lang="en-GB" dirty="0" smtClean="0"/>
              <a:t> chargés du </a:t>
            </a:r>
            <a:r>
              <a:rPr lang="en-GB" dirty="0" err="1" smtClean="0"/>
              <a:t>ravitaillement</a:t>
            </a:r>
            <a:r>
              <a:rPr lang="en-GB" dirty="0" smtClean="0"/>
              <a:t> de </a:t>
            </a:r>
            <a:r>
              <a:rPr lang="en-GB" dirty="0" err="1" smtClean="0"/>
              <a:t>l’armée</a:t>
            </a:r>
            <a:endParaRPr lang="en-GB" dirty="0"/>
          </a:p>
          <a:p>
            <a:endParaRPr lang="en-GB" dirty="0"/>
          </a:p>
          <a:p>
            <a:r>
              <a:rPr lang="en-GB" dirty="0"/>
              <a:t>T</a:t>
            </a:r>
            <a:r>
              <a:rPr lang="en-GB" dirty="0" smtClean="0"/>
              <a:t>umuli </a:t>
            </a:r>
            <a:r>
              <a:rPr lang="en-GB" dirty="0" err="1" smtClean="0"/>
              <a:t>probablement</a:t>
            </a:r>
            <a:r>
              <a:rPr lang="en-GB" dirty="0" smtClean="0"/>
              <a:t> </a:t>
            </a:r>
            <a:r>
              <a:rPr lang="en-GB" dirty="0" err="1" smtClean="0"/>
              <a:t>utilisés</a:t>
            </a:r>
            <a:r>
              <a:rPr lang="en-GB" dirty="0" smtClean="0"/>
              <a:t> </a:t>
            </a:r>
            <a:r>
              <a:rPr lang="en-GB" dirty="0" err="1" smtClean="0"/>
              <a:t>comme</a:t>
            </a:r>
            <a:r>
              <a:rPr lang="en-GB" dirty="0" smtClean="0"/>
              <a:t> points de </a:t>
            </a:r>
            <a:r>
              <a:rPr lang="en-GB" dirty="0" err="1" smtClean="0"/>
              <a:t>repère</a:t>
            </a:r>
            <a:r>
              <a:rPr lang="en-GB" dirty="0" smtClean="0"/>
              <a:t> et </a:t>
            </a:r>
            <a:r>
              <a:rPr lang="en-GB" dirty="0" err="1" smtClean="0"/>
              <a:t>d’observation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8592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b="1" i="1" dirty="0" smtClean="0"/>
              <a:t>b) </a:t>
            </a:r>
            <a:r>
              <a:rPr lang="en-US" b="1" i="1" dirty="0" err="1" smtClean="0"/>
              <a:t>L’étude</a:t>
            </a:r>
            <a:r>
              <a:rPr lang="en-US" b="1" i="1" dirty="0" smtClean="0"/>
              <a:t> et la </a:t>
            </a:r>
            <a:r>
              <a:rPr lang="en-US" b="1" i="1" dirty="0" err="1" smtClean="0"/>
              <a:t>datation</a:t>
            </a:r>
            <a:r>
              <a:rPr lang="en-US" b="1" i="1" dirty="0" smtClean="0"/>
              <a:t> des tumuli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fr-BE" dirty="0" smtClean="0"/>
          </a:p>
          <a:p>
            <a:r>
              <a:rPr lang="en-GB" dirty="0" smtClean="0"/>
              <a:t>Tumuli </a:t>
            </a:r>
            <a:r>
              <a:rPr lang="en-GB" dirty="0" err="1" smtClean="0"/>
              <a:t>suscitent</a:t>
            </a:r>
            <a:r>
              <a:rPr lang="en-GB" dirty="0" smtClean="0"/>
              <a:t> </a:t>
            </a:r>
            <a:r>
              <a:rPr lang="en-GB" dirty="0" err="1" smtClean="0"/>
              <a:t>l’intérêt</a:t>
            </a:r>
            <a:r>
              <a:rPr lang="en-GB" dirty="0" smtClean="0"/>
              <a:t> des </a:t>
            </a:r>
            <a:r>
              <a:rPr lang="en-GB" dirty="0" err="1" smtClean="0"/>
              <a:t>érudits</a:t>
            </a:r>
            <a:r>
              <a:rPr lang="en-GB" dirty="0" smtClean="0"/>
              <a:t>, des voyageurs et des populations locales</a:t>
            </a:r>
          </a:p>
          <a:p>
            <a:pPr lvl="1"/>
            <a:r>
              <a:rPr lang="en-GB" dirty="0" smtClean="0"/>
              <a:t>Se pose la question de </a:t>
            </a:r>
            <a:r>
              <a:rPr lang="en-GB" dirty="0" err="1" smtClean="0"/>
              <a:t>leur</a:t>
            </a:r>
            <a:r>
              <a:rPr lang="en-GB" dirty="0" smtClean="0"/>
              <a:t> </a:t>
            </a:r>
            <a:r>
              <a:rPr lang="en-GB" dirty="0" err="1" smtClean="0"/>
              <a:t>origine</a:t>
            </a:r>
            <a:endParaRPr lang="en-GB" dirty="0" smtClean="0"/>
          </a:p>
          <a:p>
            <a:pPr marL="109728" indent="0">
              <a:buNone/>
            </a:pPr>
            <a:endParaRPr lang="en-GB" dirty="0"/>
          </a:p>
          <a:p>
            <a:r>
              <a:rPr lang="en-GB" dirty="0" smtClean="0"/>
              <a:t>Le point de </a:t>
            </a:r>
            <a:r>
              <a:rPr lang="en-GB" dirty="0" err="1" smtClean="0"/>
              <a:t>vue</a:t>
            </a:r>
            <a:r>
              <a:rPr lang="en-GB" dirty="0" smtClean="0"/>
              <a:t> </a:t>
            </a:r>
            <a:r>
              <a:rPr lang="en-GB" dirty="0" err="1" smtClean="0"/>
              <a:t>isolé</a:t>
            </a:r>
            <a:r>
              <a:rPr lang="en-GB" dirty="0" smtClean="0"/>
              <a:t> de Ph. </a:t>
            </a:r>
            <a:r>
              <a:rPr lang="en-GB" dirty="0" smtClean="0"/>
              <a:t>de </a:t>
            </a:r>
            <a:r>
              <a:rPr lang="en-GB" dirty="0" err="1" smtClean="0"/>
              <a:t>Hurges</a:t>
            </a:r>
            <a:r>
              <a:rPr lang="en-GB" dirty="0" smtClean="0"/>
              <a:t> </a:t>
            </a:r>
            <a:r>
              <a:rPr lang="en-GB" dirty="0" smtClean="0"/>
              <a:t>(1615</a:t>
            </a:r>
            <a:r>
              <a:rPr lang="en-GB" dirty="0"/>
              <a:t>) : </a:t>
            </a:r>
            <a:r>
              <a:rPr lang="en-GB" dirty="0" smtClean="0"/>
              <a:t>la </a:t>
            </a:r>
            <a:r>
              <a:rPr lang="en-GB" dirty="0" err="1" smtClean="0"/>
              <a:t>reine</a:t>
            </a:r>
            <a:r>
              <a:rPr lang="en-GB" dirty="0" smtClean="0"/>
              <a:t> </a:t>
            </a:r>
            <a:r>
              <a:rPr lang="en-GB" dirty="0" err="1" smtClean="0"/>
              <a:t>franque</a:t>
            </a:r>
            <a:r>
              <a:rPr lang="en-GB" dirty="0" smtClean="0"/>
              <a:t> </a:t>
            </a:r>
            <a:r>
              <a:rPr lang="en-GB" dirty="0" err="1" smtClean="0"/>
              <a:t>Brunehaut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Pour les </a:t>
            </a:r>
            <a:r>
              <a:rPr lang="en-GB" dirty="0" err="1" smtClean="0"/>
              <a:t>autres</a:t>
            </a:r>
            <a:r>
              <a:rPr lang="en-GB" dirty="0" smtClean="0"/>
              <a:t> auteurs  : </a:t>
            </a:r>
            <a:r>
              <a:rPr lang="en-GB" dirty="0" err="1" smtClean="0"/>
              <a:t>origine</a:t>
            </a:r>
            <a:r>
              <a:rPr lang="en-GB" dirty="0" smtClean="0"/>
              <a:t> romaine ; pas de </a:t>
            </a:r>
            <a:r>
              <a:rPr lang="en-GB" dirty="0" err="1" smtClean="0"/>
              <a:t>vifs</a:t>
            </a:r>
            <a:r>
              <a:rPr lang="en-GB" dirty="0" smtClean="0"/>
              <a:t> </a:t>
            </a:r>
            <a:r>
              <a:rPr lang="en-GB" dirty="0" err="1" smtClean="0"/>
              <a:t>débats</a:t>
            </a:r>
            <a:r>
              <a:rPr lang="en-GB" dirty="0" smtClean="0"/>
              <a:t> à </a:t>
            </a:r>
            <a:r>
              <a:rPr lang="en-GB" dirty="0" err="1" smtClean="0"/>
              <a:t>ce</a:t>
            </a:r>
            <a:r>
              <a:rPr lang="en-GB" dirty="0" smtClean="0"/>
              <a:t> </a:t>
            </a:r>
            <a:r>
              <a:rPr lang="en-GB" dirty="0" err="1" smtClean="0"/>
              <a:t>sujet</a:t>
            </a:r>
            <a:endParaRPr lang="en-GB" dirty="0" smtClean="0"/>
          </a:p>
          <a:p>
            <a:pPr lvl="1"/>
            <a:r>
              <a:rPr lang="en-GB" dirty="0" smtClean="0"/>
              <a:t>Traditions </a:t>
            </a:r>
            <a:r>
              <a:rPr lang="en-GB" dirty="0" err="1" smtClean="0"/>
              <a:t>médiévales</a:t>
            </a:r>
            <a:r>
              <a:rPr lang="en-GB" dirty="0" smtClean="0"/>
              <a:t> : </a:t>
            </a:r>
            <a:r>
              <a:rPr lang="en-GB" dirty="0" err="1" smtClean="0"/>
              <a:t>tombes</a:t>
            </a:r>
            <a:r>
              <a:rPr lang="en-GB" dirty="0" smtClean="0"/>
              <a:t> de </a:t>
            </a:r>
            <a:r>
              <a:rPr lang="en-GB" dirty="0" err="1" smtClean="0"/>
              <a:t>généraux</a:t>
            </a:r>
            <a:r>
              <a:rPr lang="en-GB" dirty="0" smtClean="0"/>
              <a:t> </a:t>
            </a:r>
            <a:r>
              <a:rPr lang="en-GB" dirty="0" err="1" smtClean="0"/>
              <a:t>romains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1384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066800"/>
          </a:xfrm>
        </p:spPr>
        <p:txBody>
          <a:bodyPr>
            <a:normAutofit/>
          </a:bodyPr>
          <a:lstStyle/>
          <a:p>
            <a:r>
              <a:rPr lang="en-US" sz="3600" b="1" i="1" dirty="0">
                <a:solidFill>
                  <a:srgbClr val="424456"/>
                </a:solidFill>
              </a:rPr>
              <a:t>b) </a:t>
            </a:r>
            <a:r>
              <a:rPr lang="en-US" sz="3600" b="1" i="1" dirty="0" err="1">
                <a:solidFill>
                  <a:srgbClr val="424456"/>
                </a:solidFill>
              </a:rPr>
              <a:t>L’étude</a:t>
            </a:r>
            <a:r>
              <a:rPr lang="en-US" sz="3600" b="1" i="1" dirty="0">
                <a:solidFill>
                  <a:srgbClr val="424456"/>
                </a:solidFill>
              </a:rPr>
              <a:t> et la </a:t>
            </a:r>
            <a:r>
              <a:rPr lang="en-US" sz="3600" b="1" i="1" dirty="0" err="1">
                <a:solidFill>
                  <a:srgbClr val="424456"/>
                </a:solidFill>
              </a:rPr>
              <a:t>datation</a:t>
            </a:r>
            <a:r>
              <a:rPr lang="en-US" sz="3600" b="1" i="1" dirty="0">
                <a:solidFill>
                  <a:srgbClr val="424456"/>
                </a:solidFill>
              </a:rPr>
              <a:t> des tumuli</a:t>
            </a:r>
            <a:endParaRPr lang="fr-FR" b="1" i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76" y="2276872"/>
            <a:ext cx="6182992" cy="401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444208" y="3212976"/>
            <a:ext cx="2699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La </a:t>
            </a:r>
            <a:r>
              <a:rPr lang="en-US" sz="1600" dirty="0" err="1" smtClean="0"/>
              <a:t>tombe</a:t>
            </a:r>
            <a:r>
              <a:rPr lang="en-US" sz="1600" dirty="0" smtClean="0"/>
              <a:t> de </a:t>
            </a:r>
            <a:r>
              <a:rPr lang="en-US" sz="1600" dirty="0" err="1" smtClean="0"/>
              <a:t>l’Empereur</a:t>
            </a:r>
            <a:r>
              <a:rPr lang="en-US" sz="1600" dirty="0" smtClean="0"/>
              <a:t> (</a:t>
            </a:r>
            <a:r>
              <a:rPr lang="en-US" sz="1600" dirty="0" err="1" smtClean="0"/>
              <a:t>Villers</a:t>
            </a:r>
            <a:r>
              <a:rPr lang="en-US" sz="1600" dirty="0" smtClean="0"/>
              <a:t>-le-</a:t>
            </a:r>
            <a:r>
              <a:rPr lang="en-US" sz="1600" dirty="0" err="1" smtClean="0"/>
              <a:t>Peuplier</a:t>
            </a:r>
            <a:r>
              <a:rPr lang="en-US" sz="1600" dirty="0" smtClean="0"/>
              <a:t>).</a:t>
            </a:r>
          </a:p>
          <a:p>
            <a:pPr algn="just"/>
            <a:endParaRPr lang="fr-FR" sz="800" dirty="0"/>
          </a:p>
          <a:p>
            <a:pPr algn="just"/>
            <a:r>
              <a:rPr lang="fr-FR" sz="1600" i="1" dirty="0"/>
              <a:t>Carte de </a:t>
            </a:r>
            <a:r>
              <a:rPr lang="fr-FR" sz="1600" i="1" dirty="0" err="1"/>
              <a:t>Ferraris</a:t>
            </a:r>
            <a:r>
              <a:rPr lang="fr-FR" sz="1600" dirty="0"/>
              <a:t>, ca. 1777, pl. 134.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6063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b) </a:t>
            </a:r>
            <a:r>
              <a:rPr lang="en-US" b="1" i="1" dirty="0" err="1"/>
              <a:t>L’étude</a:t>
            </a:r>
            <a:r>
              <a:rPr lang="en-US" b="1" i="1" dirty="0"/>
              <a:t> et la </a:t>
            </a:r>
            <a:r>
              <a:rPr lang="en-US" b="1" i="1" dirty="0" err="1"/>
              <a:t>datation</a:t>
            </a:r>
            <a:r>
              <a:rPr lang="en-US" b="1" i="1" dirty="0"/>
              <a:t> des tumuli</a:t>
            </a:r>
            <a:endParaRPr lang="en-US" b="1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dirty="0" smtClean="0"/>
          </a:p>
          <a:p>
            <a:endParaRPr lang="fr-BE" dirty="0" smtClean="0"/>
          </a:p>
          <a:p>
            <a:r>
              <a:rPr lang="fr-BE" dirty="0" smtClean="0"/>
              <a:t>Première fouille « proto-archéologique » : Zaventem (1507)</a:t>
            </a:r>
          </a:p>
          <a:p>
            <a:pPr lvl="1"/>
            <a:r>
              <a:rPr lang="fr-BE" dirty="0" smtClean="0"/>
              <a:t>Utilisation des découvertes archéologiques (monnaies) en vue de dater les tumuli : Jean Lemaire de Belges</a:t>
            </a:r>
            <a:endParaRPr lang="fr-BE" dirty="0" smtClean="0"/>
          </a:p>
          <a:p>
            <a:endParaRPr lang="en-US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1852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0668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c) </a:t>
            </a:r>
            <a:r>
              <a:rPr lang="en-US" b="1" i="1" dirty="0" smtClean="0"/>
              <a:t>La </a:t>
            </a:r>
            <a:r>
              <a:rPr lang="en-US" b="1" i="1" dirty="0" err="1" smtClean="0"/>
              <a:t>fouille</a:t>
            </a:r>
            <a:r>
              <a:rPr lang="en-US" b="1" i="1" dirty="0" smtClean="0"/>
              <a:t> des tumuli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4491944"/>
          </a:xfrm>
        </p:spPr>
        <p:txBody>
          <a:bodyPr>
            <a:normAutofit/>
          </a:bodyPr>
          <a:lstStyle/>
          <a:p>
            <a:r>
              <a:rPr lang="fr-BE" dirty="0" smtClean="0"/>
              <a:t>La fouille de vestiges antiques est un nouveau  phénomène (≠ Moyen Âge)</a:t>
            </a:r>
            <a:endParaRPr lang="fr-BE" dirty="0" smtClean="0"/>
          </a:p>
          <a:p>
            <a:endParaRPr lang="fr-BE" dirty="0"/>
          </a:p>
          <a:p>
            <a:r>
              <a:rPr lang="fr-BE" dirty="0" smtClean="0"/>
              <a:t>Première fouille de tumulus: </a:t>
            </a:r>
            <a:r>
              <a:rPr lang="fr-BE" dirty="0" smtClean="0"/>
              <a:t>Zaventem (1507) </a:t>
            </a:r>
            <a:endParaRPr lang="fr-BE" dirty="0" smtClean="0"/>
          </a:p>
          <a:p>
            <a:pPr lvl="1"/>
            <a:r>
              <a:rPr lang="fr-BE" dirty="0" smtClean="0"/>
              <a:t>Régnier </a:t>
            </a:r>
            <a:r>
              <a:rPr lang="fr-BE" dirty="0" err="1" smtClean="0"/>
              <a:t>Cleerhagen</a:t>
            </a:r>
            <a:r>
              <a:rPr lang="fr-BE" dirty="0" smtClean="0"/>
              <a:t> fait procéder à une fouille avant la </a:t>
            </a:r>
            <a:r>
              <a:rPr lang="fr-BE" dirty="0" err="1" smtClean="0"/>
              <a:t>destuction</a:t>
            </a:r>
            <a:r>
              <a:rPr lang="fr-BE" dirty="0" smtClean="0"/>
              <a:t> du tumulus</a:t>
            </a:r>
          </a:p>
          <a:p>
            <a:pPr lvl="1"/>
            <a:r>
              <a:rPr lang="fr-BE" dirty="0" smtClean="0"/>
              <a:t>Le site attire l’intérêt des curieux</a:t>
            </a:r>
          </a:p>
          <a:p>
            <a:pPr lvl="1"/>
            <a:r>
              <a:rPr lang="fr-BE" dirty="0" smtClean="0"/>
              <a:t>Fouille relatée dans plusieurs manuscrits</a:t>
            </a:r>
          </a:p>
          <a:p>
            <a:pPr lvl="1"/>
            <a:r>
              <a:rPr lang="fr-BE" dirty="0" smtClean="0"/>
              <a:t>Données relatives à l’apparence du tumulus</a:t>
            </a:r>
          </a:p>
          <a:p>
            <a:pPr lvl="1"/>
            <a:r>
              <a:rPr lang="fr-BE" dirty="0" smtClean="0"/>
              <a:t>Inventaire des objets découverts</a:t>
            </a:r>
            <a:endParaRPr lang="fr-BE" dirty="0" smtClean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7360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066800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rgbClr val="424456"/>
                </a:solidFill>
              </a:rPr>
              <a:t>c) La </a:t>
            </a:r>
            <a:r>
              <a:rPr lang="en-US" b="1" i="1" dirty="0" err="1">
                <a:solidFill>
                  <a:srgbClr val="424456"/>
                </a:solidFill>
              </a:rPr>
              <a:t>fouille</a:t>
            </a:r>
            <a:r>
              <a:rPr lang="en-US" b="1" i="1" dirty="0">
                <a:solidFill>
                  <a:srgbClr val="424456"/>
                </a:solidFill>
              </a:rPr>
              <a:t> des tumuli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fr-BE" dirty="0" smtClean="0"/>
          </a:p>
          <a:p>
            <a:r>
              <a:rPr lang="fr-BE" dirty="0" smtClean="0"/>
              <a:t>Fouille du tumulus de </a:t>
            </a:r>
            <a:r>
              <a:rPr lang="fr-BE" dirty="0" smtClean="0"/>
              <a:t>Hun (1619</a:t>
            </a:r>
            <a:r>
              <a:rPr lang="fr-BE" dirty="0" smtClean="0"/>
              <a:t>)</a:t>
            </a:r>
          </a:p>
          <a:p>
            <a:pPr lvl="1"/>
            <a:r>
              <a:rPr lang="fr-BE" dirty="0" smtClean="0"/>
              <a:t>Tumulus fouillé comme lieu de sociabilité (?)</a:t>
            </a:r>
            <a:endParaRPr lang="fr-BE" dirty="0" smtClean="0"/>
          </a:p>
          <a:p>
            <a:endParaRPr lang="fr-BE" dirty="0"/>
          </a:p>
          <a:p>
            <a:r>
              <a:rPr lang="en-US" dirty="0" err="1" smtClean="0"/>
              <a:t>Fouille</a:t>
            </a:r>
            <a:r>
              <a:rPr lang="en-US" dirty="0" smtClean="0"/>
              <a:t> et destruction du tumulus </a:t>
            </a:r>
            <a:r>
              <a:rPr lang="en-US" dirty="0" err="1" smtClean="0"/>
              <a:t>d’Andenne</a:t>
            </a:r>
            <a:r>
              <a:rPr lang="en-US" dirty="0" smtClean="0"/>
              <a:t> (1641)</a:t>
            </a:r>
            <a:endParaRPr lang="en-US" dirty="0"/>
          </a:p>
          <a:p>
            <a:endParaRPr lang="en-US" dirty="0"/>
          </a:p>
          <a:p>
            <a:r>
              <a:rPr lang="en-US" dirty="0" err="1" smtClean="0"/>
              <a:t>Fouille</a:t>
            </a:r>
            <a:r>
              <a:rPr lang="en-US" dirty="0" smtClean="0"/>
              <a:t> du tumulus </a:t>
            </a:r>
            <a:r>
              <a:rPr lang="en-US" dirty="0" err="1" smtClean="0"/>
              <a:t>d’Antoing</a:t>
            </a:r>
            <a:r>
              <a:rPr lang="en-US" dirty="0" smtClean="0"/>
              <a:t> (1654)</a:t>
            </a:r>
          </a:p>
          <a:p>
            <a:pPr lvl="1"/>
            <a:r>
              <a:rPr lang="en-US" dirty="0" smtClean="0"/>
              <a:t>J</a:t>
            </a:r>
            <a:r>
              <a:rPr lang="en-US" dirty="0" smtClean="0"/>
              <a:t>.-J. </a:t>
            </a:r>
            <a:r>
              <a:rPr lang="en-US" dirty="0" err="1" smtClean="0"/>
              <a:t>Chifflet</a:t>
            </a:r>
            <a:endParaRPr lang="en-US" dirty="0" smtClean="0"/>
          </a:p>
          <a:p>
            <a:pPr lvl="1"/>
            <a:r>
              <a:rPr lang="en-US" dirty="0" smtClean="0"/>
              <a:t>Premier plan d’un tumulus (avec </a:t>
            </a:r>
            <a:r>
              <a:rPr lang="en-US" dirty="0" err="1" smtClean="0"/>
              <a:t>ses</a:t>
            </a:r>
            <a:r>
              <a:rPr lang="en-US" dirty="0" smtClean="0"/>
              <a:t> dimensions)</a:t>
            </a:r>
            <a:endParaRPr lang="en-US" dirty="0" smtClean="0"/>
          </a:p>
          <a:p>
            <a:endParaRPr lang="en-US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4090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rgbClr val="424456"/>
                </a:solidFill>
              </a:rPr>
              <a:t>c) La </a:t>
            </a:r>
            <a:r>
              <a:rPr lang="en-US" b="1" i="1" dirty="0" err="1">
                <a:solidFill>
                  <a:srgbClr val="424456"/>
                </a:solidFill>
              </a:rPr>
              <a:t>fouille</a:t>
            </a:r>
            <a:r>
              <a:rPr lang="en-US" b="1" i="1" dirty="0">
                <a:solidFill>
                  <a:srgbClr val="424456"/>
                </a:solidFill>
              </a:rPr>
              <a:t> des tumuli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Fouilles de tumuli </a:t>
            </a:r>
            <a:r>
              <a:rPr lang="fr-BE" dirty="0" err="1" smtClean="0"/>
              <a:t>hesbignons</a:t>
            </a:r>
            <a:endParaRPr lang="fr-BE" dirty="0" smtClean="0"/>
          </a:p>
          <a:p>
            <a:endParaRPr lang="fr-BE" dirty="0"/>
          </a:p>
          <a:p>
            <a:r>
              <a:rPr lang="fr-BE" dirty="0" smtClean="0"/>
              <a:t>Persistance d’étranges traditions (magie, phénomènes </a:t>
            </a:r>
            <a:r>
              <a:rPr lang="fr-BE" dirty="0" smtClean="0"/>
              <a:t>surnaturels) relatives aux tumuli </a:t>
            </a:r>
          </a:p>
          <a:p>
            <a:pPr lvl="1"/>
            <a:r>
              <a:rPr lang="en-US" dirty="0" smtClean="0"/>
              <a:t>La </a:t>
            </a:r>
            <a:r>
              <a:rPr lang="en-US" dirty="0" err="1" smtClean="0"/>
              <a:t>découverte</a:t>
            </a:r>
            <a:r>
              <a:rPr lang="en-US" dirty="0" smtClean="0"/>
              <a:t> </a:t>
            </a:r>
            <a:r>
              <a:rPr lang="en-US" dirty="0" err="1" smtClean="0"/>
              <a:t>d’une</a:t>
            </a:r>
            <a:r>
              <a:rPr lang="en-US" dirty="0" smtClean="0"/>
              <a:t> </a:t>
            </a:r>
            <a:r>
              <a:rPr lang="en-US" dirty="0" err="1" smtClean="0"/>
              <a:t>huile</a:t>
            </a:r>
            <a:r>
              <a:rPr lang="en-US" dirty="0" smtClean="0"/>
              <a:t> incombustible</a:t>
            </a:r>
          </a:p>
          <a:p>
            <a:pPr lvl="2"/>
            <a:r>
              <a:rPr lang="en-US" dirty="0" smtClean="0"/>
              <a:t>Traditions </a:t>
            </a:r>
            <a:r>
              <a:rPr lang="en-US" dirty="0" err="1" smtClean="0"/>
              <a:t>similaires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Italie</a:t>
            </a:r>
            <a:r>
              <a:rPr lang="en-US" dirty="0" smtClean="0"/>
              <a:t> (</a:t>
            </a:r>
            <a:r>
              <a:rPr lang="en-US" dirty="0" err="1" smtClean="0"/>
              <a:t>Pancirolli</a:t>
            </a:r>
            <a:r>
              <a:rPr lang="en-US" dirty="0"/>
              <a:t>, </a:t>
            </a:r>
            <a:r>
              <a:rPr lang="en-US" dirty="0" err="1"/>
              <a:t>Liceti</a:t>
            </a:r>
            <a:r>
              <a:rPr lang="en-US" dirty="0"/>
              <a:t>, </a:t>
            </a:r>
            <a:r>
              <a:rPr lang="en-US" dirty="0" smtClean="0"/>
              <a:t>Ferrari)</a:t>
            </a:r>
            <a:endParaRPr lang="fr-FR" dirty="0"/>
          </a:p>
          <a:p>
            <a:pPr lvl="1"/>
            <a:r>
              <a:rPr lang="en-US" dirty="0" smtClean="0"/>
              <a:t>Un tumulus à </a:t>
            </a:r>
            <a:r>
              <a:rPr lang="en-US" dirty="0" err="1" smtClean="0"/>
              <a:t>l’origine</a:t>
            </a:r>
            <a:r>
              <a:rPr lang="en-US" dirty="0" smtClean="0"/>
              <a:t> </a:t>
            </a:r>
            <a:r>
              <a:rPr lang="en-US" dirty="0" err="1" smtClean="0"/>
              <a:t>d’une</a:t>
            </a:r>
            <a:r>
              <a:rPr lang="en-US" dirty="0" smtClean="0"/>
              <a:t> </a:t>
            </a:r>
            <a:r>
              <a:rPr lang="en-US" dirty="0" err="1" smtClean="0"/>
              <a:t>forme</a:t>
            </a:r>
            <a:r>
              <a:rPr lang="en-US" dirty="0" smtClean="0"/>
              <a:t> de concupiscence</a:t>
            </a:r>
            <a:endParaRPr lang="en-US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3352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marL="658368" marR="0" lvl="1" indent="-246888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38086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Oil lamps which were still burning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rgbClr val="438086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: </a:t>
            </a:r>
            <a:r>
              <a:rPr kumimoji="0" lang="en-US" sz="2600" b="0" i="0" u="none" strike="noStrike" kern="1200" cap="none" spc="0" normalizeH="0" noProof="0" dirty="0" err="1" smtClean="0">
                <a:ln>
                  <a:noFill/>
                </a:ln>
                <a:solidFill>
                  <a:srgbClr val="438086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Panciroli’s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rgbClr val="438086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book</a:t>
            </a:r>
            <a:endParaRPr lang="fr-F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5053"/>
            <a:ext cx="3481839" cy="4258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988840"/>
            <a:ext cx="4878288" cy="196768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69967" y="4293096"/>
            <a:ext cx="49003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L’ouvrage</a:t>
            </a:r>
            <a:r>
              <a:rPr lang="en-US" sz="1600" dirty="0" smtClean="0"/>
              <a:t> de Guido </a:t>
            </a:r>
            <a:r>
              <a:rPr lang="en-US" sz="1600" dirty="0" err="1" smtClean="0"/>
              <a:t>Pancirolli</a:t>
            </a:r>
            <a:r>
              <a:rPr lang="en-US" sz="1600" dirty="0" smtClean="0"/>
              <a:t>.</a:t>
            </a:r>
          </a:p>
          <a:p>
            <a:endParaRPr lang="fr-FR" sz="800" dirty="0"/>
          </a:p>
          <a:p>
            <a:r>
              <a:rPr lang="en-US" sz="1600" cap="small" dirty="0" err="1" smtClean="0"/>
              <a:t>Pancirolli</a:t>
            </a:r>
            <a:r>
              <a:rPr lang="en-US" sz="1600" cap="small" dirty="0" smtClean="0"/>
              <a:t> </a:t>
            </a:r>
            <a:r>
              <a:rPr lang="en-US" sz="1600" dirty="0"/>
              <a:t>(G.), </a:t>
            </a:r>
            <a:r>
              <a:rPr lang="en-US" sz="1600" i="1" dirty="0"/>
              <a:t>Rerum </a:t>
            </a:r>
            <a:r>
              <a:rPr lang="en-US" sz="1600" i="1" dirty="0" err="1"/>
              <a:t>memorabilium</a:t>
            </a:r>
            <a:r>
              <a:rPr lang="en-US" sz="1600" i="1" dirty="0"/>
              <a:t> </a:t>
            </a:r>
            <a:r>
              <a:rPr lang="en-US" sz="1600" i="1" dirty="0" err="1"/>
              <a:t>sive</a:t>
            </a:r>
            <a:r>
              <a:rPr lang="en-US" sz="1600" i="1" dirty="0"/>
              <a:t> </a:t>
            </a:r>
            <a:r>
              <a:rPr lang="en-US" sz="1600" i="1" dirty="0" err="1"/>
              <a:t>deperditarum</a:t>
            </a:r>
            <a:r>
              <a:rPr lang="en-US" sz="1600" dirty="0"/>
              <a:t>, </a:t>
            </a:r>
            <a:r>
              <a:rPr lang="en-US" sz="1600" dirty="0" err="1" smtClean="0"/>
              <a:t>Francfort</a:t>
            </a:r>
            <a:r>
              <a:rPr lang="en-US" sz="1600" dirty="0" smtClean="0"/>
              <a:t>, </a:t>
            </a:r>
            <a:r>
              <a:rPr lang="en-US" sz="1600" dirty="0"/>
              <a:t>1646 </a:t>
            </a:r>
            <a:r>
              <a:rPr lang="en-US" sz="1600" dirty="0" smtClean="0"/>
              <a:t>(première </a:t>
            </a:r>
            <a:r>
              <a:rPr lang="en-US" sz="1600" dirty="0" err="1" smtClean="0"/>
              <a:t>éd</a:t>
            </a:r>
            <a:r>
              <a:rPr lang="en-US" sz="1600" dirty="0" smtClean="0"/>
              <a:t>.: </a:t>
            </a:r>
            <a:r>
              <a:rPr lang="en-US" sz="1600" dirty="0"/>
              <a:t>1599), </a:t>
            </a:r>
            <a:r>
              <a:rPr lang="en-US" sz="1600" dirty="0" smtClean="0"/>
              <a:t>page de </a:t>
            </a:r>
            <a:r>
              <a:rPr lang="en-US" sz="1600" dirty="0" err="1" smtClean="0"/>
              <a:t>titre</a:t>
            </a:r>
            <a:r>
              <a:rPr lang="en-US" sz="1600" dirty="0" smtClean="0"/>
              <a:t> et p</a:t>
            </a:r>
            <a:r>
              <a:rPr lang="en-US" sz="1600" dirty="0"/>
              <a:t>. 124.</a:t>
            </a:r>
            <a:endParaRPr lang="fr-FR" sz="16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9870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r>
              <a:rPr lang="fr-BE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824536"/>
          </a:xfrm>
        </p:spPr>
        <p:txBody>
          <a:bodyPr>
            <a:noAutofit/>
          </a:bodyPr>
          <a:lstStyle/>
          <a:p>
            <a:endParaRPr lang="fr-BE" sz="1200" dirty="0" smtClean="0"/>
          </a:p>
          <a:p>
            <a:r>
              <a:rPr lang="fr-BE" sz="2400" dirty="0" smtClean="0"/>
              <a:t>Les tumuli comme marqueurs paysagers</a:t>
            </a:r>
          </a:p>
          <a:p>
            <a:pPr lvl="1"/>
            <a:r>
              <a:rPr lang="fr-BE" sz="2200" dirty="0" smtClean="0"/>
              <a:t>Concentration, caractéristiques inhabituelles, proximité de la voie romaine </a:t>
            </a:r>
          </a:p>
          <a:p>
            <a:pPr lvl="1"/>
            <a:r>
              <a:rPr lang="fr-BE" sz="2200" dirty="0" smtClean="0"/>
              <a:t>Réutilisation en tant que points de repère et d’observation</a:t>
            </a:r>
          </a:p>
          <a:p>
            <a:pPr marL="109728" indent="0">
              <a:buNone/>
            </a:pPr>
            <a:endParaRPr lang="en-GB" sz="2400" dirty="0"/>
          </a:p>
          <a:p>
            <a:r>
              <a:rPr lang="en-GB" sz="2400" dirty="0" smtClean="0"/>
              <a:t>Les tumuli </a:t>
            </a:r>
            <a:r>
              <a:rPr lang="en-GB" sz="2400" dirty="0" err="1" smtClean="0"/>
              <a:t>comme</a:t>
            </a:r>
            <a:r>
              <a:rPr lang="en-GB" sz="2400" dirty="0" smtClean="0"/>
              <a:t> vestiges du passé</a:t>
            </a:r>
          </a:p>
          <a:p>
            <a:pPr lvl="1"/>
            <a:r>
              <a:rPr lang="en-GB" sz="2200" dirty="0" smtClean="0"/>
              <a:t>Association à </a:t>
            </a:r>
            <a:r>
              <a:rPr lang="en-GB" sz="2200" dirty="0" err="1" smtClean="0"/>
              <a:t>l’époque</a:t>
            </a:r>
            <a:r>
              <a:rPr lang="en-GB" sz="2200" dirty="0" smtClean="0"/>
              <a:t> romaine </a:t>
            </a:r>
            <a:r>
              <a:rPr lang="en-GB" sz="2200" dirty="0" err="1" smtClean="0"/>
              <a:t>reposant</a:t>
            </a:r>
            <a:r>
              <a:rPr lang="en-GB" sz="2200" dirty="0" smtClean="0"/>
              <a:t> sur la tradition et sur le </a:t>
            </a:r>
            <a:r>
              <a:rPr lang="en-GB" sz="2200" dirty="0" err="1" smtClean="0"/>
              <a:t>développement</a:t>
            </a:r>
            <a:r>
              <a:rPr lang="en-GB" sz="2200" dirty="0" smtClean="0"/>
              <a:t> de </a:t>
            </a:r>
            <a:r>
              <a:rPr lang="en-GB" sz="2200" dirty="0" err="1" smtClean="0"/>
              <a:t>nouvelles</a:t>
            </a:r>
            <a:r>
              <a:rPr lang="en-GB" sz="2200" dirty="0" smtClean="0"/>
              <a:t> </a:t>
            </a:r>
            <a:r>
              <a:rPr lang="en-GB" sz="2200" dirty="0" err="1" smtClean="0"/>
              <a:t>pratiques</a:t>
            </a:r>
            <a:r>
              <a:rPr lang="en-GB" sz="2200" dirty="0" smtClean="0"/>
              <a:t> (</a:t>
            </a:r>
            <a:r>
              <a:rPr lang="en-GB" sz="2200" dirty="0" err="1" smtClean="0"/>
              <a:t>fouilles</a:t>
            </a:r>
            <a:r>
              <a:rPr lang="en-GB" sz="2200" dirty="0" smtClean="0"/>
              <a:t>, </a:t>
            </a:r>
            <a:r>
              <a:rPr lang="en-GB" sz="2200" dirty="0" err="1" smtClean="0"/>
              <a:t>inventaires</a:t>
            </a:r>
            <a:r>
              <a:rPr lang="en-GB" sz="2200" dirty="0" smtClean="0"/>
              <a:t>, plan, </a:t>
            </a:r>
            <a:r>
              <a:rPr lang="en-GB" sz="2200" dirty="0" err="1" smtClean="0"/>
              <a:t>étude</a:t>
            </a:r>
            <a:r>
              <a:rPr lang="en-GB" sz="2200" dirty="0" smtClean="0"/>
              <a:t> des </a:t>
            </a:r>
            <a:r>
              <a:rPr lang="en-GB" sz="2200" dirty="0" err="1" smtClean="0"/>
              <a:t>monnaies</a:t>
            </a:r>
            <a:r>
              <a:rPr lang="en-GB" sz="2200" dirty="0" smtClean="0"/>
              <a:t>)</a:t>
            </a:r>
          </a:p>
          <a:p>
            <a:pPr lvl="1"/>
            <a:r>
              <a:rPr lang="en-GB" sz="2200" dirty="0" err="1" smtClean="0"/>
              <a:t>Persistance</a:t>
            </a:r>
            <a:r>
              <a:rPr lang="en-GB" sz="2200" dirty="0" smtClean="0"/>
              <a:t> </a:t>
            </a:r>
            <a:r>
              <a:rPr lang="en-GB" sz="2200" dirty="0" err="1" smtClean="0"/>
              <a:t>d’une</a:t>
            </a:r>
            <a:r>
              <a:rPr lang="en-GB" sz="2200" dirty="0" smtClean="0"/>
              <a:t> </a:t>
            </a:r>
            <a:r>
              <a:rPr lang="en-GB" sz="2200" dirty="0" err="1" smtClean="0"/>
              <a:t>certaine</a:t>
            </a:r>
            <a:r>
              <a:rPr lang="en-GB" sz="2200" dirty="0" smtClean="0"/>
              <a:t> </a:t>
            </a:r>
            <a:r>
              <a:rPr lang="en-GB" sz="2200" dirty="0" err="1" smtClean="0"/>
              <a:t>forme</a:t>
            </a:r>
            <a:r>
              <a:rPr lang="en-GB" sz="2200" dirty="0" smtClean="0"/>
              <a:t> </a:t>
            </a:r>
            <a:r>
              <a:rPr lang="en-GB" sz="2200" dirty="0" err="1" smtClean="0"/>
              <a:t>d’association</a:t>
            </a:r>
            <a:r>
              <a:rPr lang="en-GB" sz="2200" dirty="0" smtClean="0"/>
              <a:t> à des </a:t>
            </a:r>
            <a:r>
              <a:rPr lang="en-GB" sz="2200" dirty="0" err="1" smtClean="0"/>
              <a:t>phénomènes</a:t>
            </a:r>
            <a:r>
              <a:rPr lang="en-GB" sz="2200" dirty="0" smtClean="0"/>
              <a:t> </a:t>
            </a:r>
            <a:r>
              <a:rPr lang="en-GB" sz="2200" dirty="0" err="1" smtClean="0"/>
              <a:t>surnaturels</a:t>
            </a:r>
            <a:endParaRPr lang="en-GB" sz="2200" dirty="0" smtClean="0"/>
          </a:p>
          <a:p>
            <a:pPr marL="109728" indent="0">
              <a:buNone/>
            </a:pPr>
            <a:endParaRPr lang="en-GB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5684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fr-BE" dirty="0" smtClean="0"/>
          </a:p>
          <a:p>
            <a:r>
              <a:rPr lang="en-GB" dirty="0" smtClean="0"/>
              <a:t>Impact </a:t>
            </a:r>
            <a:r>
              <a:rPr lang="en-GB" dirty="0" err="1" smtClean="0"/>
              <a:t>paysager</a:t>
            </a:r>
            <a:r>
              <a:rPr lang="en-GB" dirty="0" smtClean="0"/>
              <a:t> des tumuli </a:t>
            </a:r>
            <a:r>
              <a:rPr lang="en-GB" dirty="0" err="1" smtClean="0"/>
              <a:t>dans</a:t>
            </a:r>
            <a:r>
              <a:rPr lang="en-GB" dirty="0" smtClean="0"/>
              <a:t> le </a:t>
            </a:r>
            <a:r>
              <a:rPr lang="en-GB" dirty="0" err="1" smtClean="0"/>
              <a:t>paysage</a:t>
            </a:r>
            <a:r>
              <a:rPr lang="en-GB" dirty="0" smtClean="0"/>
              <a:t> de </a:t>
            </a:r>
            <a:r>
              <a:rPr lang="en-GB" dirty="0" err="1" smtClean="0"/>
              <a:t>l’espace</a:t>
            </a:r>
            <a:r>
              <a:rPr lang="en-GB" dirty="0" smtClean="0"/>
              <a:t> </a:t>
            </a:r>
            <a:r>
              <a:rPr lang="en-GB" dirty="0" err="1" smtClean="0"/>
              <a:t>belge</a:t>
            </a:r>
            <a:endParaRPr lang="en-GB" dirty="0" smtClean="0"/>
          </a:p>
          <a:p>
            <a:pPr lvl="1"/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particulier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Hesbaye</a:t>
            </a:r>
            <a:r>
              <a:rPr lang="en-GB" dirty="0" smtClean="0"/>
              <a:t>, le long de la </a:t>
            </a:r>
            <a:r>
              <a:rPr lang="en-GB" dirty="0" err="1" smtClean="0"/>
              <a:t>voie</a:t>
            </a:r>
            <a:r>
              <a:rPr lang="en-GB" dirty="0" smtClean="0"/>
              <a:t> romaine </a:t>
            </a:r>
            <a:r>
              <a:rPr lang="en-GB" dirty="0" err="1" smtClean="0"/>
              <a:t>Bavay</a:t>
            </a:r>
            <a:r>
              <a:rPr lang="en-GB" dirty="0" smtClean="0"/>
              <a:t>-</a:t>
            </a:r>
            <a:r>
              <a:rPr lang="en-GB" dirty="0" err="1" smtClean="0"/>
              <a:t>Tongres</a:t>
            </a:r>
            <a:r>
              <a:rPr lang="en-GB" dirty="0" smtClean="0"/>
              <a:t>-Cologne</a:t>
            </a:r>
            <a:endParaRPr lang="en-GB" dirty="0" smtClean="0"/>
          </a:p>
          <a:p>
            <a:endParaRPr lang="en-GB" dirty="0" smtClean="0"/>
          </a:p>
          <a:p>
            <a:r>
              <a:rPr lang="fr-BE" dirty="0" smtClean="0"/>
              <a:t>Impact des tumuli sur le long terme et leur réception après l’Antiquité</a:t>
            </a:r>
          </a:p>
          <a:p>
            <a:endParaRPr lang="fr-BE" dirty="0"/>
          </a:p>
          <a:p>
            <a:r>
              <a:rPr lang="fr-BE" dirty="0" smtClean="0"/>
              <a:t>Intérêt des XVI</a:t>
            </a:r>
            <a:r>
              <a:rPr lang="fr-BE" baseline="30000" dirty="0" smtClean="0"/>
              <a:t>e</a:t>
            </a:r>
            <a:r>
              <a:rPr lang="fr-BE" dirty="0" smtClean="0"/>
              <a:t>-XVII</a:t>
            </a:r>
            <a:r>
              <a:rPr lang="fr-BE" baseline="30000" dirty="0" smtClean="0"/>
              <a:t>e</a:t>
            </a:r>
            <a:r>
              <a:rPr lang="fr-BE" dirty="0" smtClean="0"/>
              <a:t> siècles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8118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05776"/>
          </a:xfrm>
        </p:spPr>
        <p:txBody>
          <a:bodyPr/>
          <a:lstStyle/>
          <a:p>
            <a:pPr marL="109728" indent="0">
              <a:buNone/>
            </a:pPr>
            <a:endParaRPr lang="fr-BE" dirty="0" smtClean="0"/>
          </a:p>
          <a:p>
            <a:pPr marL="109728" indent="0">
              <a:buNone/>
            </a:pPr>
            <a:endParaRPr lang="fr-BE" dirty="0"/>
          </a:p>
          <a:p>
            <a:pPr marL="109728" indent="0">
              <a:buNone/>
            </a:pPr>
            <a:endParaRPr lang="fr-BE" dirty="0"/>
          </a:p>
          <a:p>
            <a:pPr marL="109728" indent="0">
              <a:buNone/>
            </a:pPr>
            <a:endParaRPr lang="fr-BE" dirty="0" smtClean="0"/>
          </a:p>
          <a:p>
            <a:pPr marL="109728" indent="0" algn="ctr">
              <a:buNone/>
            </a:pPr>
            <a:r>
              <a:rPr lang="fr-BE" sz="3800" i="1" dirty="0" smtClean="0"/>
              <a:t>Merci pour votre attention!</a:t>
            </a:r>
            <a:endParaRPr lang="fr-FR" sz="3800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8512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16929" y="-528696"/>
            <a:ext cx="5749665" cy="8624498"/>
          </a:xfrm>
        </p:spPr>
      </p:pic>
    </p:spTree>
    <p:extLst>
      <p:ext uri="{BB962C8B-B14F-4D97-AF65-F5344CB8AC3E}">
        <p14:creationId xmlns:p14="http://schemas.microsoft.com/office/powerpoint/2010/main" val="210803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a</a:t>
            </a:r>
            <a:r>
              <a:rPr lang="en-US" b="1" i="1" dirty="0" smtClean="0"/>
              <a:t>) </a:t>
            </a:r>
            <a:r>
              <a:rPr lang="en-US" b="1" i="1" dirty="0" err="1" smtClean="0"/>
              <a:t>L’observation</a:t>
            </a:r>
            <a:r>
              <a:rPr lang="en-US" b="1" i="1" dirty="0" smtClean="0"/>
              <a:t> des tumuli : le tumulus </a:t>
            </a:r>
            <a:r>
              <a:rPr lang="en-US" b="1" i="1" dirty="0" err="1" smtClean="0"/>
              <a:t>comme</a:t>
            </a:r>
            <a:r>
              <a:rPr lang="en-US" b="1" i="1" dirty="0" smtClean="0"/>
              <a:t> </a:t>
            </a:r>
            <a:r>
              <a:rPr lang="en-US" b="1" i="1" dirty="0" err="1" smtClean="0"/>
              <a:t>marqueur</a:t>
            </a:r>
            <a:r>
              <a:rPr lang="en-US" b="1" i="1" dirty="0" smtClean="0"/>
              <a:t> </a:t>
            </a:r>
            <a:r>
              <a:rPr lang="en-US" b="1" i="1" dirty="0" err="1" smtClean="0"/>
              <a:t>paysager</a:t>
            </a:r>
            <a:r>
              <a:rPr lang="en-US" b="1" i="1" dirty="0" smtClean="0"/>
              <a:t> et point </a:t>
            </a:r>
            <a:r>
              <a:rPr lang="en-US" b="1" i="1" dirty="0" err="1" smtClean="0"/>
              <a:t>d’observation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dirty="0" smtClean="0"/>
          </a:p>
          <a:p>
            <a:endParaRPr lang="fr-BE" dirty="0" smtClean="0"/>
          </a:p>
          <a:p>
            <a:r>
              <a:rPr lang="fr-BE" dirty="0" smtClean="0"/>
              <a:t>Tumuli utilisés comm</a:t>
            </a:r>
            <a:r>
              <a:rPr lang="fr-BE" dirty="0" smtClean="0"/>
              <a:t>e marqueurs frontaliers</a:t>
            </a:r>
            <a:endParaRPr lang="fr-BE" dirty="0" smtClean="0"/>
          </a:p>
          <a:p>
            <a:endParaRPr lang="fr-BE" dirty="0"/>
          </a:p>
          <a:p>
            <a:r>
              <a:rPr lang="fr-BE" dirty="0" smtClean="0"/>
              <a:t>Exécutions sur certains tumuli (</a:t>
            </a:r>
            <a:r>
              <a:rPr lang="fr-BE" dirty="0" err="1" smtClean="0"/>
              <a:t>Vorsen</a:t>
            </a:r>
            <a:r>
              <a:rPr lang="fr-BE" dirty="0" smtClean="0"/>
              <a:t>)</a:t>
            </a:r>
            <a:endParaRPr lang="fr-BE" dirty="0" smtClean="0"/>
          </a:p>
          <a:p>
            <a:endParaRPr lang="fr-BE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2518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04" y="1118010"/>
            <a:ext cx="8435975" cy="4759262"/>
          </a:xfrm>
        </p:spPr>
      </p:pic>
      <p:sp>
        <p:nvSpPr>
          <p:cNvPr id="5" name="Rectangle 4"/>
          <p:cNvSpPr/>
          <p:nvPr/>
        </p:nvSpPr>
        <p:spPr>
          <a:xfrm>
            <a:off x="395536" y="6215826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Lieu </a:t>
            </a:r>
            <a:r>
              <a:rPr lang="en-US" sz="1600" dirty="0" err="1" smtClean="0"/>
              <a:t>d’exécution</a:t>
            </a:r>
            <a:r>
              <a:rPr lang="en-US" sz="1600" dirty="0" smtClean="0"/>
              <a:t> </a:t>
            </a:r>
            <a:r>
              <a:rPr lang="en-US" sz="1600" dirty="0" err="1" smtClean="0"/>
              <a:t>près</a:t>
            </a:r>
            <a:r>
              <a:rPr lang="en-US" sz="1600" dirty="0" smtClean="0"/>
              <a:t> du tumulus de </a:t>
            </a:r>
            <a:r>
              <a:rPr lang="en-US" sz="1600" dirty="0" err="1" smtClean="0"/>
              <a:t>Perwez</a:t>
            </a:r>
            <a:r>
              <a:rPr lang="en-US" sz="1600" dirty="0" smtClean="0"/>
              <a:t>. </a:t>
            </a:r>
            <a:r>
              <a:rPr lang="fr-FR" sz="1600" i="1" dirty="0">
                <a:latin typeface="Times New Roman"/>
                <a:ea typeface="Times New Roman"/>
              </a:rPr>
              <a:t>Camps de Farciennes &amp; de Gembloux, les 11 &amp; 15 juin 1694</a:t>
            </a:r>
            <a:r>
              <a:rPr lang="fr-FR" sz="1600" dirty="0">
                <a:latin typeface="Times New Roman"/>
                <a:ea typeface="Times New Roman"/>
              </a:rPr>
              <a:t> in </a:t>
            </a:r>
            <a:r>
              <a:rPr lang="fr-FR" sz="1600" i="1" dirty="0">
                <a:latin typeface="Times New Roman"/>
                <a:ea typeface="Times New Roman"/>
              </a:rPr>
              <a:t>Camps et ordres de marches de l'armée du </a:t>
            </a:r>
            <a:r>
              <a:rPr lang="fr-FR" sz="1600" i="1" dirty="0" smtClean="0">
                <a:latin typeface="Times New Roman"/>
                <a:ea typeface="Times New Roman"/>
              </a:rPr>
              <a:t>Roy (…)</a:t>
            </a:r>
            <a:r>
              <a:rPr lang="fr-FR" sz="1600" dirty="0" smtClean="0">
                <a:latin typeface="Times New Roman"/>
                <a:ea typeface="Times New Roman"/>
              </a:rPr>
              <a:t>, n. p., </a:t>
            </a:r>
            <a:r>
              <a:rPr lang="fr-FR" sz="1600" dirty="0">
                <a:latin typeface="Times New Roman"/>
                <a:ea typeface="Times New Roman"/>
              </a:rPr>
              <a:t>1694</a:t>
            </a:r>
            <a:r>
              <a:rPr lang="fr-FR" sz="1600" dirty="0" smtClean="0">
                <a:latin typeface="Times New Roman"/>
                <a:ea typeface="Times New Roman"/>
              </a:rPr>
              <a:t>.</a:t>
            </a:r>
            <a:endParaRPr lang="fr-BE" sz="1600" dirty="0">
              <a:latin typeface="Times New Roman"/>
              <a:ea typeface="Times New Roman"/>
            </a:endParaRPr>
          </a:p>
          <a:p>
            <a:r>
              <a:rPr lang="en-US" sz="1600" dirty="0" smtClean="0"/>
              <a:t> </a:t>
            </a:r>
            <a:endParaRPr lang="fr-FR" sz="16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2055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/>
              <a:t>a) </a:t>
            </a:r>
            <a:r>
              <a:rPr lang="en-US" b="1" i="1" dirty="0" err="1" smtClean="0"/>
              <a:t>L’observation</a:t>
            </a:r>
            <a:r>
              <a:rPr lang="en-US" b="1" i="1" dirty="0" smtClean="0"/>
              <a:t> des tumuli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BE" dirty="0" smtClean="0"/>
          </a:p>
          <a:p>
            <a:r>
              <a:rPr lang="fr-BE" dirty="0" smtClean="0"/>
              <a:t>Impact significatif sur le paysage </a:t>
            </a:r>
            <a:r>
              <a:rPr lang="fr-BE" dirty="0" err="1" smtClean="0"/>
              <a:t>hesbignon</a:t>
            </a:r>
            <a:endParaRPr lang="fr-BE" dirty="0" smtClean="0"/>
          </a:p>
          <a:p>
            <a:endParaRPr lang="fr-BE" dirty="0"/>
          </a:p>
          <a:p>
            <a:r>
              <a:rPr lang="en-GB" dirty="0" smtClean="0"/>
              <a:t>Tumuli </a:t>
            </a:r>
            <a:r>
              <a:rPr lang="en-GB" dirty="0" err="1" smtClean="0"/>
              <a:t>décrits</a:t>
            </a:r>
            <a:r>
              <a:rPr lang="en-GB" dirty="0" smtClean="0"/>
              <a:t> par des voyageurs (Ortelius &amp; </a:t>
            </a:r>
            <a:r>
              <a:rPr lang="en-GB" dirty="0" err="1" smtClean="0"/>
              <a:t>Vivianus</a:t>
            </a:r>
            <a:r>
              <a:rPr lang="en-GB" dirty="0" smtClean="0"/>
              <a:t>, </a:t>
            </a:r>
            <a:r>
              <a:rPr lang="en-GB" dirty="0" smtClean="0"/>
              <a:t>de </a:t>
            </a:r>
            <a:r>
              <a:rPr lang="en-GB" dirty="0" err="1" smtClean="0"/>
              <a:t>Hurges</a:t>
            </a:r>
            <a:r>
              <a:rPr lang="en-GB" dirty="0" smtClean="0"/>
              <a:t>)</a:t>
            </a:r>
          </a:p>
          <a:p>
            <a:endParaRPr lang="en-GB" dirty="0"/>
          </a:p>
          <a:p>
            <a:r>
              <a:rPr lang="en-GB" dirty="0" err="1" smtClean="0"/>
              <a:t>Présence</a:t>
            </a:r>
            <a:r>
              <a:rPr lang="en-GB" dirty="0" smtClean="0"/>
              <a:t> </a:t>
            </a:r>
            <a:r>
              <a:rPr lang="en-GB" dirty="0" err="1" smtClean="0"/>
              <a:t>d’arbres</a:t>
            </a:r>
            <a:r>
              <a:rPr lang="en-GB" dirty="0" smtClean="0"/>
              <a:t> sur les tumuli </a:t>
            </a:r>
            <a:r>
              <a:rPr lang="en-GB" dirty="0" err="1" smtClean="0"/>
              <a:t>renforce</a:t>
            </a:r>
            <a:r>
              <a:rPr lang="en-GB" dirty="0" smtClean="0"/>
              <a:t> </a:t>
            </a:r>
            <a:r>
              <a:rPr lang="en-GB" dirty="0" err="1" smtClean="0"/>
              <a:t>leur</a:t>
            </a:r>
            <a:r>
              <a:rPr lang="en-GB" dirty="0" smtClean="0"/>
              <a:t> influence sur le </a:t>
            </a:r>
            <a:r>
              <a:rPr lang="en-GB" dirty="0" err="1" smtClean="0"/>
              <a:t>paysage</a:t>
            </a:r>
            <a:r>
              <a:rPr lang="en-GB" dirty="0" smtClean="0"/>
              <a:t> local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0266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066800"/>
          </a:xfrm>
        </p:spPr>
        <p:txBody>
          <a:bodyPr>
            <a:normAutofit/>
          </a:bodyPr>
          <a:lstStyle/>
          <a:p>
            <a:r>
              <a:rPr lang="en-GB" b="1" i="1" dirty="0" smtClean="0"/>
              <a:t>Des tumuli </a:t>
            </a:r>
            <a:r>
              <a:rPr lang="en-GB" b="1" i="1" dirty="0" err="1" smtClean="0"/>
              <a:t>boisés</a:t>
            </a:r>
            <a:endParaRPr lang="fr-FR" b="1" i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55" y="2636911"/>
            <a:ext cx="390892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636911"/>
            <a:ext cx="4866891" cy="29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292" y="5877272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dirty="0" smtClean="0"/>
              <a:t>Le tumulus de </a:t>
            </a:r>
            <a:r>
              <a:rPr lang="en-US" sz="1600" dirty="0" err="1" smtClean="0"/>
              <a:t>Glimes</a:t>
            </a:r>
            <a:endParaRPr lang="fr-FR" sz="1600" dirty="0"/>
          </a:p>
        </p:txBody>
      </p:sp>
      <p:sp>
        <p:nvSpPr>
          <p:cNvPr id="5" name="Rectangle 4"/>
          <p:cNvSpPr/>
          <p:nvPr/>
        </p:nvSpPr>
        <p:spPr>
          <a:xfrm>
            <a:off x="4595727" y="5877272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dirty="0" smtClean="0"/>
              <a:t>Le tumulus </a:t>
            </a:r>
            <a:r>
              <a:rPr lang="en-US" sz="1600" dirty="0" err="1" smtClean="0"/>
              <a:t>d’Hottomont</a:t>
            </a:r>
            <a:endParaRPr lang="fr-FR" sz="16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1123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22250"/>
            <a:ext cx="3402454" cy="4644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05064"/>
            <a:ext cx="3487737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725982" y="211278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smtClean="0">
                <a:sym typeface="Wingdings"/>
              </a:rPr>
              <a:t> </a:t>
            </a:r>
            <a:r>
              <a:rPr lang="en-US" sz="1600" dirty="0" smtClean="0"/>
              <a:t>Le tumulus de </a:t>
            </a:r>
            <a:r>
              <a:rPr lang="en-US" sz="1600" dirty="0" err="1" smtClean="0"/>
              <a:t>Zaventem</a:t>
            </a:r>
            <a:r>
              <a:rPr lang="en-US" sz="1600" dirty="0" smtClean="0"/>
              <a:t> </a:t>
            </a:r>
            <a:r>
              <a:rPr lang="en-US" sz="1600" dirty="0"/>
              <a:t>in 1507. </a:t>
            </a:r>
            <a:endParaRPr lang="fr-FR" sz="1600" dirty="0"/>
          </a:p>
          <a:p>
            <a:r>
              <a:rPr lang="en-US" sz="1600" dirty="0" smtClean="0"/>
              <a:t>Vienne, </a:t>
            </a:r>
            <a:r>
              <a:rPr lang="en-US" sz="1600" dirty="0" smtClean="0"/>
              <a:t>ÖNB, </a:t>
            </a:r>
            <a:r>
              <a:rPr lang="en-US" sz="1600" dirty="0" err="1" smtClean="0"/>
              <a:t>ms</a:t>
            </a:r>
            <a:r>
              <a:rPr lang="en-US" sz="1600" dirty="0" err="1"/>
              <a:t>.</a:t>
            </a:r>
            <a:r>
              <a:rPr lang="en-US" sz="1600" dirty="0"/>
              <a:t> </a:t>
            </a:r>
            <a:r>
              <a:rPr lang="en-US" sz="1600" dirty="0" smtClean="0"/>
              <a:t>3324.</a:t>
            </a:r>
            <a:endParaRPr lang="fr-FR" sz="1600" dirty="0"/>
          </a:p>
        </p:txBody>
      </p:sp>
      <p:sp>
        <p:nvSpPr>
          <p:cNvPr id="5" name="Rectangle 4"/>
          <p:cNvSpPr/>
          <p:nvPr/>
        </p:nvSpPr>
        <p:spPr>
          <a:xfrm>
            <a:off x="3743463" y="3030051"/>
            <a:ext cx="54005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Reconstitution </a:t>
            </a:r>
            <a:r>
              <a:rPr lang="en-US" sz="1600" dirty="0" smtClean="0"/>
              <a:t>du </a:t>
            </a:r>
            <a:r>
              <a:rPr lang="en-US" sz="1600" dirty="0" smtClean="0"/>
              <a:t>tumulus de </a:t>
            </a:r>
            <a:r>
              <a:rPr lang="en-US" sz="1600" dirty="0" err="1"/>
              <a:t>Zaventem</a:t>
            </a:r>
            <a:r>
              <a:rPr lang="en-US" sz="1600" dirty="0"/>
              <a:t> </a:t>
            </a:r>
            <a:r>
              <a:rPr lang="en-US" sz="1600" dirty="0" smtClean="0"/>
              <a:t>au </a:t>
            </a:r>
            <a:r>
              <a:rPr lang="en-US" sz="1600" dirty="0" err="1" smtClean="0"/>
              <a:t>XVIII</a:t>
            </a:r>
            <a:r>
              <a:rPr lang="en-US" sz="1600" baseline="30000" dirty="0" err="1" smtClean="0"/>
              <a:t>e</a:t>
            </a:r>
            <a:r>
              <a:rPr lang="en-US" sz="1600" dirty="0" smtClean="0"/>
              <a:t> s.</a:t>
            </a:r>
            <a:r>
              <a:rPr lang="fr-FR" sz="1600" dirty="0" smtClean="0"/>
              <a:t> </a:t>
            </a:r>
            <a:r>
              <a:rPr lang="fr-FR" sz="1600" dirty="0" err="1" smtClean="0"/>
              <a:t>H</a:t>
            </a:r>
            <a:r>
              <a:rPr lang="fr-FR" sz="1600" cap="small" dirty="0" err="1" smtClean="0"/>
              <a:t>elyen</a:t>
            </a:r>
            <a:r>
              <a:rPr lang="fr-FR" sz="1600" dirty="0" smtClean="0"/>
              <a:t> </a:t>
            </a:r>
            <a:r>
              <a:rPr lang="fr-FR" sz="1600" dirty="0"/>
              <a:t>(P. J.), </a:t>
            </a:r>
            <a:r>
              <a:rPr lang="fr-FR" sz="1600" i="1" dirty="0" err="1"/>
              <a:t>Dissertatio</a:t>
            </a:r>
            <a:r>
              <a:rPr lang="fr-FR" sz="1600" i="1" dirty="0"/>
              <a:t> de </a:t>
            </a:r>
            <a:r>
              <a:rPr lang="fr-FR" sz="1600" i="1" dirty="0" err="1"/>
              <a:t>antiquis</a:t>
            </a:r>
            <a:r>
              <a:rPr lang="fr-FR" sz="1600" i="1" dirty="0"/>
              <a:t> </a:t>
            </a:r>
            <a:r>
              <a:rPr lang="fr-FR" sz="1600" i="1" dirty="0" err="1"/>
              <a:t>Romanorum</a:t>
            </a:r>
            <a:r>
              <a:rPr lang="fr-FR" sz="1600" i="1" dirty="0"/>
              <a:t> </a:t>
            </a:r>
            <a:r>
              <a:rPr lang="fr-FR" sz="1600" i="1" dirty="0" err="1" smtClean="0"/>
              <a:t>monumentis</a:t>
            </a:r>
            <a:r>
              <a:rPr lang="fr-FR" sz="1600" i="1" dirty="0" smtClean="0"/>
              <a:t>…</a:t>
            </a:r>
            <a:r>
              <a:rPr lang="fr-FR" sz="1600" dirty="0" smtClean="0"/>
              <a:t>, 1783, </a:t>
            </a:r>
            <a:r>
              <a:rPr lang="fr-FR" sz="1600" dirty="0"/>
              <a:t>p. </a:t>
            </a:r>
            <a:r>
              <a:rPr lang="fr-FR" sz="1600" dirty="0" smtClean="0"/>
              <a:t>459. </a:t>
            </a:r>
            <a:r>
              <a:rPr lang="fr-FR" sz="1600" dirty="0" smtClean="0">
                <a:sym typeface="Wingdings"/>
              </a:rPr>
              <a:t></a:t>
            </a:r>
            <a:endParaRPr lang="fr-FR" sz="1600" dirty="0"/>
          </a:p>
        </p:txBody>
      </p:sp>
      <p:sp>
        <p:nvSpPr>
          <p:cNvPr id="3" name="Rectangle 2"/>
          <p:cNvSpPr/>
          <p:nvPr/>
        </p:nvSpPr>
        <p:spPr>
          <a:xfrm>
            <a:off x="107504" y="692603"/>
            <a:ext cx="963411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400" b="1" i="1" dirty="0" smtClean="0">
                <a:latin typeface="+mj-lt"/>
              </a:rPr>
              <a:t>Des tumuli </a:t>
            </a:r>
            <a:r>
              <a:rPr lang="en-GB" sz="3400" b="1" i="1" dirty="0" err="1" smtClean="0">
                <a:latin typeface="+mj-lt"/>
              </a:rPr>
              <a:t>boisés</a:t>
            </a:r>
            <a:endParaRPr lang="fr-FR" sz="3400" b="1" i="1" dirty="0">
              <a:latin typeface="+mj-lt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3099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066800"/>
          </a:xfrm>
        </p:spPr>
        <p:txBody>
          <a:bodyPr>
            <a:normAutofit/>
          </a:bodyPr>
          <a:lstStyle/>
          <a:p>
            <a:r>
              <a:rPr lang="en-US" b="1" i="1" dirty="0"/>
              <a:t>a) </a:t>
            </a:r>
            <a:r>
              <a:rPr lang="en-US" b="1" i="1" dirty="0" err="1"/>
              <a:t>L’observation</a:t>
            </a:r>
            <a:r>
              <a:rPr lang="en-US" b="1" i="1" dirty="0"/>
              <a:t> des tumuli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BE" dirty="0" smtClean="0"/>
          </a:p>
          <a:p>
            <a:r>
              <a:rPr lang="fr-BE" dirty="0" smtClean="0"/>
              <a:t>Proximité de la voie romaine Bavay-Tongres et ses liens avec les tumuli</a:t>
            </a:r>
            <a:endParaRPr lang="fr-BE" dirty="0" smtClean="0"/>
          </a:p>
          <a:p>
            <a:endParaRPr lang="fr-BE" dirty="0" smtClean="0"/>
          </a:p>
          <a:p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tant</a:t>
            </a:r>
            <a:r>
              <a:rPr lang="en-GB" dirty="0" smtClean="0"/>
              <a:t> </a:t>
            </a:r>
            <a:r>
              <a:rPr lang="en-GB" dirty="0" err="1" smtClean="0"/>
              <a:t>qu’éléments</a:t>
            </a:r>
            <a:r>
              <a:rPr lang="en-GB" dirty="0" smtClean="0"/>
              <a:t> </a:t>
            </a:r>
            <a:r>
              <a:rPr lang="en-GB" dirty="0" err="1" smtClean="0"/>
              <a:t>remarquables</a:t>
            </a:r>
            <a:r>
              <a:rPr lang="en-GB" dirty="0" smtClean="0"/>
              <a:t> du </a:t>
            </a:r>
            <a:r>
              <a:rPr lang="en-GB" dirty="0" err="1" smtClean="0"/>
              <a:t>paysage</a:t>
            </a:r>
            <a:r>
              <a:rPr lang="en-GB" dirty="0" smtClean="0"/>
              <a:t>, les tumuli </a:t>
            </a:r>
            <a:r>
              <a:rPr lang="en-GB" dirty="0" err="1" smtClean="0"/>
              <a:t>figurent</a:t>
            </a:r>
            <a:r>
              <a:rPr lang="en-GB" dirty="0" smtClean="0"/>
              <a:t> sur </a:t>
            </a:r>
            <a:r>
              <a:rPr lang="en-GB" dirty="0" err="1" smtClean="0"/>
              <a:t>plusieurs</a:t>
            </a:r>
            <a:r>
              <a:rPr lang="en-GB" dirty="0" smtClean="0"/>
              <a:t> </a:t>
            </a:r>
            <a:r>
              <a:rPr lang="en-GB" dirty="0" err="1" smtClean="0"/>
              <a:t>cartes</a:t>
            </a:r>
            <a:r>
              <a:rPr lang="en-GB" dirty="0" smtClean="0"/>
              <a:t> </a:t>
            </a:r>
            <a:r>
              <a:rPr lang="en-GB" dirty="0" err="1" smtClean="0"/>
              <a:t>modernes</a:t>
            </a:r>
            <a:r>
              <a:rPr lang="en-GB" dirty="0" smtClean="0"/>
              <a:t> :</a:t>
            </a:r>
            <a:endParaRPr lang="en-GB" dirty="0"/>
          </a:p>
          <a:p>
            <a:pPr lvl="1"/>
            <a:r>
              <a:rPr lang="en-GB" dirty="0" smtClean="0"/>
              <a:t>Jacques </a:t>
            </a:r>
            <a:r>
              <a:rPr lang="en-GB" dirty="0" smtClean="0"/>
              <a:t>Deventer </a:t>
            </a:r>
            <a:r>
              <a:rPr lang="en-GB" dirty="0" smtClean="0"/>
              <a:t>(</a:t>
            </a:r>
            <a:r>
              <a:rPr lang="en-GB" dirty="0" smtClean="0"/>
              <a:t>milieu du </a:t>
            </a:r>
            <a:r>
              <a:rPr lang="en-GB" dirty="0" err="1" smtClean="0"/>
              <a:t>XVI</a:t>
            </a:r>
            <a:r>
              <a:rPr lang="en-GB" baseline="30000" dirty="0" err="1" smtClean="0"/>
              <a:t>e</a:t>
            </a:r>
            <a:r>
              <a:rPr lang="en-GB" dirty="0" smtClean="0"/>
              <a:t> siècle</a:t>
            </a:r>
            <a:r>
              <a:rPr lang="en-GB" dirty="0" smtClean="0"/>
              <a:t>)</a:t>
            </a:r>
            <a:endParaRPr lang="en-GB" dirty="0"/>
          </a:p>
          <a:p>
            <a:pPr lvl="1"/>
            <a:r>
              <a:rPr lang="en-GB" dirty="0" err="1" smtClean="0"/>
              <a:t>Cartographes</a:t>
            </a:r>
            <a:r>
              <a:rPr lang="en-GB" dirty="0" smtClean="0"/>
              <a:t> </a:t>
            </a:r>
            <a:r>
              <a:rPr lang="en-GB" dirty="0" err="1" smtClean="0"/>
              <a:t>français</a:t>
            </a:r>
            <a:r>
              <a:rPr lang="en-GB" dirty="0" smtClean="0"/>
              <a:t> (1674 et </a:t>
            </a:r>
            <a:r>
              <a:rPr lang="en-GB" dirty="0" smtClean="0"/>
              <a:t>1694)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2805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in">
  <a:themeElements>
    <a:clrScheme name="Urbai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i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257</TotalTime>
  <Words>707</Words>
  <Application>Microsoft Office PowerPoint</Application>
  <PresentationFormat>Affichage à l'écran (4:3)</PresentationFormat>
  <Paragraphs>135</Paragraphs>
  <Slides>20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Urbain</vt:lpstr>
      <vt:lpstr>   Observer et étudier les tumuli des Pays-Bas méridionaux : impact paysager et recherches érudites (1500-1700)</vt:lpstr>
      <vt:lpstr>Introduction</vt:lpstr>
      <vt:lpstr>Présentation PowerPoint</vt:lpstr>
      <vt:lpstr>a) L’observation des tumuli : le tumulus comme marqueur paysager et point d’observation</vt:lpstr>
      <vt:lpstr>Présentation PowerPoint</vt:lpstr>
      <vt:lpstr>a) L’observation des tumuli</vt:lpstr>
      <vt:lpstr>Des tumuli boisés</vt:lpstr>
      <vt:lpstr>Présentation PowerPoint</vt:lpstr>
      <vt:lpstr>a) L’observation des tumuli</vt:lpstr>
      <vt:lpstr>Les tumuli romains représentés sur une carte française</vt:lpstr>
      <vt:lpstr>a) L’observation des tumuli</vt:lpstr>
      <vt:lpstr>b) L’étude et la datation des tumuli</vt:lpstr>
      <vt:lpstr>b) L’étude et la datation des tumuli</vt:lpstr>
      <vt:lpstr>b) L’étude et la datation des tumuli</vt:lpstr>
      <vt:lpstr>c) La fouille des tumuli</vt:lpstr>
      <vt:lpstr>c) La fouille des tumuli</vt:lpstr>
      <vt:lpstr>c) La fouille des tumuli</vt:lpstr>
      <vt:lpstr>Oil lamps which were still burning : Panciroli’s book</vt:lpstr>
      <vt:lpstr>Conclusion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Observing and studying the Roman Barrows in the Spanish Netherlands (ca. 1500-1675)</dc:title>
  <dc:creator>Olivier</dc:creator>
  <cp:lastModifiedBy>Olivier</cp:lastModifiedBy>
  <cp:revision>28</cp:revision>
  <dcterms:created xsi:type="dcterms:W3CDTF">2015-12-23T09:28:57Z</dcterms:created>
  <dcterms:modified xsi:type="dcterms:W3CDTF">2016-11-03T16:53:03Z</dcterms:modified>
</cp:coreProperties>
</file>