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autoCompressPictures="0">
  <p:sldMasterIdLst>
    <p:sldMasterId id="2147483648" r:id="rId4"/>
  </p:sldMasterIdLst>
  <p:notesMasterIdLst>
    <p:notesMasterId r:id="rId23"/>
  </p:notesMasterIdLst>
  <p:handoutMasterIdLst>
    <p:handoutMasterId r:id="rId24"/>
  </p:handoutMasterIdLst>
  <p:sldIdLst>
    <p:sldId id="256" r:id="rId5"/>
    <p:sldId id="283" r:id="rId6"/>
    <p:sldId id="284" r:id="rId7"/>
    <p:sldId id="281" r:id="rId8"/>
    <p:sldId id="285" r:id="rId9"/>
    <p:sldId id="286" r:id="rId10"/>
    <p:sldId id="287" r:id="rId11"/>
    <p:sldId id="298" r:id="rId12"/>
    <p:sldId id="288" r:id="rId13"/>
    <p:sldId id="289" r:id="rId14"/>
    <p:sldId id="291" r:id="rId15"/>
    <p:sldId id="292" r:id="rId16"/>
    <p:sldId id="290" r:id="rId17"/>
    <p:sldId id="293" r:id="rId18"/>
    <p:sldId id="297" r:id="rId19"/>
    <p:sldId id="294" r:id="rId20"/>
    <p:sldId id="295" r:id="rId21"/>
    <p:sldId id="296" r:id="rId22"/>
  </p:sldIdLst>
  <p:sldSz cx="12192000" cy="6858000"/>
  <p:notesSz cx="6858000" cy="9144000"/>
  <p:defaultTextStyle>
    <a:defPPr rtl="0">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1" autoAdjust="0"/>
    <p:restoredTop sz="94660"/>
  </p:normalViewPr>
  <p:slideViewPr>
    <p:cSldViewPr snapToGrid="0">
      <p:cViewPr varScale="1">
        <p:scale>
          <a:sx n="109" d="100"/>
          <a:sy n="109" d="100"/>
        </p:scale>
        <p:origin x="306" y="114"/>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8" d="100"/>
          <a:sy n="88" d="100"/>
        </p:scale>
        <p:origin x="3792"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B4DBB10-6F0B-47CF-A2A5-7D63B1ACA2D6}" type="doc">
      <dgm:prSet loTypeId="urn:microsoft.com/office/officeart/2009/3/layout/StepUpProcess" loCatId="process" qsTypeId="urn:microsoft.com/office/officeart/2005/8/quickstyle/simple1" qsCatId="simple" csTypeId="urn:microsoft.com/office/officeart/2005/8/colors/colorful1" csCatId="colorful" phldr="1"/>
      <dgm:spPr/>
      <dgm:t>
        <a:bodyPr/>
        <a:lstStyle/>
        <a:p>
          <a:endParaRPr lang="fr-BE"/>
        </a:p>
      </dgm:t>
    </dgm:pt>
    <dgm:pt modelId="{26D545FD-11B8-4005-83B3-A07EB47F00D7}">
      <dgm:prSet phldrT="[Texte]"/>
      <dgm:spPr/>
      <dgm:t>
        <a:bodyPr/>
        <a:lstStyle/>
        <a:p>
          <a:r>
            <a:rPr lang="fr-FR" dirty="0"/>
            <a:t>Observation</a:t>
          </a:r>
          <a:endParaRPr lang="fr-BE" dirty="0"/>
        </a:p>
      </dgm:t>
    </dgm:pt>
    <dgm:pt modelId="{EE2074BF-261B-4870-9141-DE832EBFF465}" type="parTrans" cxnId="{66BFAA22-0046-4224-94D5-067D681EF8C1}">
      <dgm:prSet/>
      <dgm:spPr/>
      <dgm:t>
        <a:bodyPr/>
        <a:lstStyle/>
        <a:p>
          <a:endParaRPr lang="fr-BE"/>
        </a:p>
      </dgm:t>
    </dgm:pt>
    <dgm:pt modelId="{9F3B4F0E-5277-4220-A7B7-588C973DAFBA}" type="sibTrans" cxnId="{66BFAA22-0046-4224-94D5-067D681EF8C1}">
      <dgm:prSet/>
      <dgm:spPr/>
      <dgm:t>
        <a:bodyPr/>
        <a:lstStyle/>
        <a:p>
          <a:endParaRPr lang="fr-BE"/>
        </a:p>
      </dgm:t>
    </dgm:pt>
    <dgm:pt modelId="{AF94F83A-662E-42DB-ACD1-F16382251032}">
      <dgm:prSet phldrT="[Texte]"/>
      <dgm:spPr/>
      <dgm:t>
        <a:bodyPr/>
        <a:lstStyle/>
        <a:p>
          <a:r>
            <a:rPr lang="fr-FR" dirty="0"/>
            <a:t>Dialogue</a:t>
          </a:r>
          <a:endParaRPr lang="fr-BE" dirty="0"/>
        </a:p>
      </dgm:t>
    </dgm:pt>
    <dgm:pt modelId="{A5C0F5A1-6F3C-4B3D-B6A7-D618C90007E5}" type="parTrans" cxnId="{7E08EA5B-BFE4-4422-9FE5-23C5DD891B0F}">
      <dgm:prSet/>
      <dgm:spPr/>
      <dgm:t>
        <a:bodyPr/>
        <a:lstStyle/>
        <a:p>
          <a:endParaRPr lang="fr-BE"/>
        </a:p>
      </dgm:t>
    </dgm:pt>
    <dgm:pt modelId="{C664D497-4427-4BA5-B933-E4B6BFAB54D7}" type="sibTrans" cxnId="{7E08EA5B-BFE4-4422-9FE5-23C5DD891B0F}">
      <dgm:prSet/>
      <dgm:spPr/>
      <dgm:t>
        <a:bodyPr/>
        <a:lstStyle/>
        <a:p>
          <a:endParaRPr lang="fr-BE"/>
        </a:p>
      </dgm:t>
    </dgm:pt>
    <dgm:pt modelId="{17B517A6-CA9E-4135-8560-79EEC9311E9E}">
      <dgm:prSet phldrT="[Texte]"/>
      <dgm:spPr/>
      <dgm:t>
        <a:bodyPr/>
        <a:lstStyle/>
        <a:p>
          <a:r>
            <a:rPr lang="fr-FR" dirty="0"/>
            <a:t>Consultation</a:t>
          </a:r>
          <a:endParaRPr lang="fr-BE" dirty="0"/>
        </a:p>
      </dgm:t>
    </dgm:pt>
    <dgm:pt modelId="{259A64BF-4929-4203-AFC2-466862727B6D}" type="parTrans" cxnId="{DD5CD79E-620E-4ED4-A90E-17596949D8FE}">
      <dgm:prSet/>
      <dgm:spPr/>
      <dgm:t>
        <a:bodyPr/>
        <a:lstStyle/>
        <a:p>
          <a:endParaRPr lang="fr-BE"/>
        </a:p>
      </dgm:t>
    </dgm:pt>
    <dgm:pt modelId="{F995526A-698C-454A-BEF0-8E98FC63F0D9}" type="sibTrans" cxnId="{DD5CD79E-620E-4ED4-A90E-17596949D8FE}">
      <dgm:prSet/>
      <dgm:spPr/>
      <dgm:t>
        <a:bodyPr/>
        <a:lstStyle/>
        <a:p>
          <a:endParaRPr lang="fr-BE"/>
        </a:p>
      </dgm:t>
    </dgm:pt>
    <dgm:pt modelId="{23AE34E0-4EF5-4CB2-8CBE-0E7BFB1A02DF}">
      <dgm:prSet phldrT="[Texte]"/>
      <dgm:spPr/>
      <dgm:t>
        <a:bodyPr/>
        <a:lstStyle/>
        <a:p>
          <a:r>
            <a:rPr lang="fr-FR" dirty="0"/>
            <a:t>Contribution</a:t>
          </a:r>
          <a:endParaRPr lang="fr-BE" dirty="0"/>
        </a:p>
      </dgm:t>
    </dgm:pt>
    <dgm:pt modelId="{7C743DE7-6872-4D3A-A1D5-36356C359358}" type="parTrans" cxnId="{7F6DF102-5171-4B3C-9CC7-F45203261599}">
      <dgm:prSet/>
      <dgm:spPr/>
      <dgm:t>
        <a:bodyPr/>
        <a:lstStyle/>
        <a:p>
          <a:endParaRPr lang="fr-BE"/>
        </a:p>
      </dgm:t>
    </dgm:pt>
    <dgm:pt modelId="{FA26EE35-0982-4AC6-AFEA-EC9A087A557C}" type="sibTrans" cxnId="{7F6DF102-5171-4B3C-9CC7-F45203261599}">
      <dgm:prSet/>
      <dgm:spPr/>
      <dgm:t>
        <a:bodyPr/>
        <a:lstStyle/>
        <a:p>
          <a:endParaRPr lang="fr-BE"/>
        </a:p>
      </dgm:t>
    </dgm:pt>
    <dgm:pt modelId="{7179D59E-DE97-4E20-AAC8-F61979AC4D81}">
      <dgm:prSet phldrT="[Texte]"/>
      <dgm:spPr/>
      <dgm:t>
        <a:bodyPr/>
        <a:lstStyle/>
        <a:p>
          <a:r>
            <a:rPr lang="fr-FR" dirty="0" err="1"/>
            <a:t>Co-création</a:t>
          </a:r>
          <a:endParaRPr lang="fr-BE" dirty="0"/>
        </a:p>
      </dgm:t>
    </dgm:pt>
    <dgm:pt modelId="{2C23F461-6E78-48C0-BE4D-A2492559A01C}" type="parTrans" cxnId="{2FEDB2FF-CFE7-4EE4-8A94-75AF6607EF9D}">
      <dgm:prSet/>
      <dgm:spPr/>
      <dgm:t>
        <a:bodyPr/>
        <a:lstStyle/>
        <a:p>
          <a:endParaRPr lang="fr-BE"/>
        </a:p>
      </dgm:t>
    </dgm:pt>
    <dgm:pt modelId="{67BD5AB5-6222-4605-829D-673FF528BBD2}" type="sibTrans" cxnId="{2FEDB2FF-CFE7-4EE4-8A94-75AF6607EF9D}">
      <dgm:prSet/>
      <dgm:spPr/>
      <dgm:t>
        <a:bodyPr/>
        <a:lstStyle/>
        <a:p>
          <a:endParaRPr lang="fr-BE"/>
        </a:p>
      </dgm:t>
    </dgm:pt>
    <dgm:pt modelId="{8697188B-ACB3-4194-BA71-7EAD1135E08E}" type="pres">
      <dgm:prSet presAssocID="{9B4DBB10-6F0B-47CF-A2A5-7D63B1ACA2D6}" presName="rootnode" presStyleCnt="0">
        <dgm:presLayoutVars>
          <dgm:chMax/>
          <dgm:chPref/>
          <dgm:dir/>
          <dgm:animLvl val="lvl"/>
        </dgm:presLayoutVars>
      </dgm:prSet>
      <dgm:spPr/>
    </dgm:pt>
    <dgm:pt modelId="{FB56F35A-991A-46C3-A4F9-F81A7574A9E7}" type="pres">
      <dgm:prSet presAssocID="{26D545FD-11B8-4005-83B3-A07EB47F00D7}" presName="composite" presStyleCnt="0"/>
      <dgm:spPr/>
    </dgm:pt>
    <dgm:pt modelId="{75233C53-7DC7-4263-BEBE-057BBB907EC3}" type="pres">
      <dgm:prSet presAssocID="{26D545FD-11B8-4005-83B3-A07EB47F00D7}" presName="LShape" presStyleLbl="alignNode1" presStyleIdx="0" presStyleCnt="9"/>
      <dgm:spPr/>
    </dgm:pt>
    <dgm:pt modelId="{8DCE9A5C-100D-4640-AEB9-8237F74CBDBF}" type="pres">
      <dgm:prSet presAssocID="{26D545FD-11B8-4005-83B3-A07EB47F00D7}" presName="ParentText" presStyleLbl="revTx" presStyleIdx="0" presStyleCnt="5">
        <dgm:presLayoutVars>
          <dgm:chMax val="0"/>
          <dgm:chPref val="0"/>
          <dgm:bulletEnabled val="1"/>
        </dgm:presLayoutVars>
      </dgm:prSet>
      <dgm:spPr/>
    </dgm:pt>
    <dgm:pt modelId="{99EB4FAE-BE88-465B-A4D9-448112203FFC}" type="pres">
      <dgm:prSet presAssocID="{26D545FD-11B8-4005-83B3-A07EB47F00D7}" presName="Triangle" presStyleLbl="alignNode1" presStyleIdx="1" presStyleCnt="9"/>
      <dgm:spPr/>
    </dgm:pt>
    <dgm:pt modelId="{E8B6966E-B535-4D5E-9AB5-2D397E8AB8B6}" type="pres">
      <dgm:prSet presAssocID="{9F3B4F0E-5277-4220-A7B7-588C973DAFBA}" presName="sibTrans" presStyleCnt="0"/>
      <dgm:spPr/>
    </dgm:pt>
    <dgm:pt modelId="{92BAD35A-7647-4DB6-9A2B-91D689E79620}" type="pres">
      <dgm:prSet presAssocID="{9F3B4F0E-5277-4220-A7B7-588C973DAFBA}" presName="space" presStyleCnt="0"/>
      <dgm:spPr/>
    </dgm:pt>
    <dgm:pt modelId="{9B4CFE49-98BF-4DD5-B285-EA5A633C86D6}" type="pres">
      <dgm:prSet presAssocID="{AF94F83A-662E-42DB-ACD1-F16382251032}" presName="composite" presStyleCnt="0"/>
      <dgm:spPr/>
    </dgm:pt>
    <dgm:pt modelId="{3A39525A-FF2F-42F8-B7A7-FC183C0658D2}" type="pres">
      <dgm:prSet presAssocID="{AF94F83A-662E-42DB-ACD1-F16382251032}" presName="LShape" presStyleLbl="alignNode1" presStyleIdx="2" presStyleCnt="9"/>
      <dgm:spPr/>
    </dgm:pt>
    <dgm:pt modelId="{C4D1B110-ED56-43BC-84F9-9069EB6A4745}" type="pres">
      <dgm:prSet presAssocID="{AF94F83A-662E-42DB-ACD1-F16382251032}" presName="ParentText" presStyleLbl="revTx" presStyleIdx="1" presStyleCnt="5">
        <dgm:presLayoutVars>
          <dgm:chMax val="0"/>
          <dgm:chPref val="0"/>
          <dgm:bulletEnabled val="1"/>
        </dgm:presLayoutVars>
      </dgm:prSet>
      <dgm:spPr/>
    </dgm:pt>
    <dgm:pt modelId="{EF21E5CF-DABE-4191-9005-9F313AF40D6A}" type="pres">
      <dgm:prSet presAssocID="{AF94F83A-662E-42DB-ACD1-F16382251032}" presName="Triangle" presStyleLbl="alignNode1" presStyleIdx="3" presStyleCnt="9"/>
      <dgm:spPr/>
    </dgm:pt>
    <dgm:pt modelId="{88BDABFF-A8F6-48BE-8B2A-A742D85F8D9D}" type="pres">
      <dgm:prSet presAssocID="{C664D497-4427-4BA5-B933-E4B6BFAB54D7}" presName="sibTrans" presStyleCnt="0"/>
      <dgm:spPr/>
    </dgm:pt>
    <dgm:pt modelId="{9AF6DAC6-AC3A-4165-93A2-8D6AAA0C7213}" type="pres">
      <dgm:prSet presAssocID="{C664D497-4427-4BA5-B933-E4B6BFAB54D7}" presName="space" presStyleCnt="0"/>
      <dgm:spPr/>
    </dgm:pt>
    <dgm:pt modelId="{B331CC4B-4FB7-4191-A9EF-1B73ADF63019}" type="pres">
      <dgm:prSet presAssocID="{17B517A6-CA9E-4135-8560-79EEC9311E9E}" presName="composite" presStyleCnt="0"/>
      <dgm:spPr/>
    </dgm:pt>
    <dgm:pt modelId="{539ADA4F-0133-43FE-9FF4-BE28229A16C9}" type="pres">
      <dgm:prSet presAssocID="{17B517A6-CA9E-4135-8560-79EEC9311E9E}" presName="LShape" presStyleLbl="alignNode1" presStyleIdx="4" presStyleCnt="9"/>
      <dgm:spPr/>
    </dgm:pt>
    <dgm:pt modelId="{93B55C74-4194-480D-B69F-EF67A0566B42}" type="pres">
      <dgm:prSet presAssocID="{17B517A6-CA9E-4135-8560-79EEC9311E9E}" presName="ParentText" presStyleLbl="revTx" presStyleIdx="2" presStyleCnt="5">
        <dgm:presLayoutVars>
          <dgm:chMax val="0"/>
          <dgm:chPref val="0"/>
          <dgm:bulletEnabled val="1"/>
        </dgm:presLayoutVars>
      </dgm:prSet>
      <dgm:spPr/>
    </dgm:pt>
    <dgm:pt modelId="{0ADD9C39-1160-4749-86B1-3EF97C141A22}" type="pres">
      <dgm:prSet presAssocID="{17B517A6-CA9E-4135-8560-79EEC9311E9E}" presName="Triangle" presStyleLbl="alignNode1" presStyleIdx="5" presStyleCnt="9"/>
      <dgm:spPr/>
    </dgm:pt>
    <dgm:pt modelId="{BD912885-C919-4305-AA7E-7113C742C37A}" type="pres">
      <dgm:prSet presAssocID="{F995526A-698C-454A-BEF0-8E98FC63F0D9}" presName="sibTrans" presStyleCnt="0"/>
      <dgm:spPr/>
    </dgm:pt>
    <dgm:pt modelId="{FB1726F9-FBCF-48B8-B253-B451B62FDC77}" type="pres">
      <dgm:prSet presAssocID="{F995526A-698C-454A-BEF0-8E98FC63F0D9}" presName="space" presStyleCnt="0"/>
      <dgm:spPr/>
    </dgm:pt>
    <dgm:pt modelId="{48967870-121A-4D03-8D60-6978AFEA49BC}" type="pres">
      <dgm:prSet presAssocID="{23AE34E0-4EF5-4CB2-8CBE-0E7BFB1A02DF}" presName="composite" presStyleCnt="0"/>
      <dgm:spPr/>
    </dgm:pt>
    <dgm:pt modelId="{072D9AE1-9D66-487C-AE55-25CA32234EB2}" type="pres">
      <dgm:prSet presAssocID="{23AE34E0-4EF5-4CB2-8CBE-0E7BFB1A02DF}" presName="LShape" presStyleLbl="alignNode1" presStyleIdx="6" presStyleCnt="9"/>
      <dgm:spPr/>
    </dgm:pt>
    <dgm:pt modelId="{B1A3E804-FAE1-4EA1-A77C-72800118780C}" type="pres">
      <dgm:prSet presAssocID="{23AE34E0-4EF5-4CB2-8CBE-0E7BFB1A02DF}" presName="ParentText" presStyleLbl="revTx" presStyleIdx="3" presStyleCnt="5">
        <dgm:presLayoutVars>
          <dgm:chMax val="0"/>
          <dgm:chPref val="0"/>
          <dgm:bulletEnabled val="1"/>
        </dgm:presLayoutVars>
      </dgm:prSet>
      <dgm:spPr/>
    </dgm:pt>
    <dgm:pt modelId="{80F97667-A606-4FC6-90B6-797992092A56}" type="pres">
      <dgm:prSet presAssocID="{23AE34E0-4EF5-4CB2-8CBE-0E7BFB1A02DF}" presName="Triangle" presStyleLbl="alignNode1" presStyleIdx="7" presStyleCnt="9"/>
      <dgm:spPr/>
    </dgm:pt>
    <dgm:pt modelId="{B049B1D8-5653-4A1E-9492-030C37E79D13}" type="pres">
      <dgm:prSet presAssocID="{FA26EE35-0982-4AC6-AFEA-EC9A087A557C}" presName="sibTrans" presStyleCnt="0"/>
      <dgm:spPr/>
    </dgm:pt>
    <dgm:pt modelId="{D4D387EE-E648-465A-89DC-632F3B905CD5}" type="pres">
      <dgm:prSet presAssocID="{FA26EE35-0982-4AC6-AFEA-EC9A087A557C}" presName="space" presStyleCnt="0"/>
      <dgm:spPr/>
    </dgm:pt>
    <dgm:pt modelId="{2A63876E-4F91-4E71-9C42-E2AFAE7C6770}" type="pres">
      <dgm:prSet presAssocID="{7179D59E-DE97-4E20-AAC8-F61979AC4D81}" presName="composite" presStyleCnt="0"/>
      <dgm:spPr/>
    </dgm:pt>
    <dgm:pt modelId="{DAD56E09-6284-446B-9F1A-BEE08A340B8B}" type="pres">
      <dgm:prSet presAssocID="{7179D59E-DE97-4E20-AAC8-F61979AC4D81}" presName="LShape" presStyleLbl="alignNode1" presStyleIdx="8" presStyleCnt="9"/>
      <dgm:spPr/>
    </dgm:pt>
    <dgm:pt modelId="{71D79395-7DD8-4A70-B597-0AABF6BF1173}" type="pres">
      <dgm:prSet presAssocID="{7179D59E-DE97-4E20-AAC8-F61979AC4D81}" presName="ParentText" presStyleLbl="revTx" presStyleIdx="4" presStyleCnt="5">
        <dgm:presLayoutVars>
          <dgm:chMax val="0"/>
          <dgm:chPref val="0"/>
          <dgm:bulletEnabled val="1"/>
        </dgm:presLayoutVars>
      </dgm:prSet>
      <dgm:spPr/>
    </dgm:pt>
  </dgm:ptLst>
  <dgm:cxnLst>
    <dgm:cxn modelId="{7F6DF102-5171-4B3C-9CC7-F45203261599}" srcId="{9B4DBB10-6F0B-47CF-A2A5-7D63B1ACA2D6}" destId="{23AE34E0-4EF5-4CB2-8CBE-0E7BFB1A02DF}" srcOrd="3" destOrd="0" parTransId="{7C743DE7-6872-4D3A-A1D5-36356C359358}" sibTransId="{FA26EE35-0982-4AC6-AFEA-EC9A087A557C}"/>
    <dgm:cxn modelId="{66BFAA22-0046-4224-94D5-067D681EF8C1}" srcId="{9B4DBB10-6F0B-47CF-A2A5-7D63B1ACA2D6}" destId="{26D545FD-11B8-4005-83B3-A07EB47F00D7}" srcOrd="0" destOrd="0" parTransId="{EE2074BF-261B-4870-9141-DE832EBFF465}" sibTransId="{9F3B4F0E-5277-4220-A7B7-588C973DAFBA}"/>
    <dgm:cxn modelId="{0698F322-D8AC-4C3F-A808-499F8DA8DDC2}" type="presOf" srcId="{23AE34E0-4EF5-4CB2-8CBE-0E7BFB1A02DF}" destId="{B1A3E804-FAE1-4EA1-A77C-72800118780C}" srcOrd="0" destOrd="0" presId="urn:microsoft.com/office/officeart/2009/3/layout/StepUpProcess"/>
    <dgm:cxn modelId="{7E08EA5B-BFE4-4422-9FE5-23C5DD891B0F}" srcId="{9B4DBB10-6F0B-47CF-A2A5-7D63B1ACA2D6}" destId="{AF94F83A-662E-42DB-ACD1-F16382251032}" srcOrd="1" destOrd="0" parTransId="{A5C0F5A1-6F3C-4B3D-B6A7-D618C90007E5}" sibTransId="{C664D497-4427-4BA5-B933-E4B6BFAB54D7}"/>
    <dgm:cxn modelId="{DD23C75A-AE8A-426F-8C53-7EEA1F6E9B2D}" type="presOf" srcId="{AF94F83A-662E-42DB-ACD1-F16382251032}" destId="{C4D1B110-ED56-43BC-84F9-9069EB6A4745}" srcOrd="0" destOrd="0" presId="urn:microsoft.com/office/officeart/2009/3/layout/StepUpProcess"/>
    <dgm:cxn modelId="{D1C17085-34BC-416C-83DF-7B66FADC9179}" type="presOf" srcId="{9B4DBB10-6F0B-47CF-A2A5-7D63B1ACA2D6}" destId="{8697188B-ACB3-4194-BA71-7EAD1135E08E}" srcOrd="0" destOrd="0" presId="urn:microsoft.com/office/officeart/2009/3/layout/StepUpProcess"/>
    <dgm:cxn modelId="{50516190-0D0C-4F53-AAA0-FFFD707663B0}" type="presOf" srcId="{7179D59E-DE97-4E20-AAC8-F61979AC4D81}" destId="{71D79395-7DD8-4A70-B597-0AABF6BF1173}" srcOrd="0" destOrd="0" presId="urn:microsoft.com/office/officeart/2009/3/layout/StepUpProcess"/>
    <dgm:cxn modelId="{DD5CD79E-620E-4ED4-A90E-17596949D8FE}" srcId="{9B4DBB10-6F0B-47CF-A2A5-7D63B1ACA2D6}" destId="{17B517A6-CA9E-4135-8560-79EEC9311E9E}" srcOrd="2" destOrd="0" parTransId="{259A64BF-4929-4203-AFC2-466862727B6D}" sibTransId="{F995526A-698C-454A-BEF0-8E98FC63F0D9}"/>
    <dgm:cxn modelId="{0B7C9BA4-F58B-4EC6-A773-E8B0693DF13F}" type="presOf" srcId="{17B517A6-CA9E-4135-8560-79EEC9311E9E}" destId="{93B55C74-4194-480D-B69F-EF67A0566B42}" srcOrd="0" destOrd="0" presId="urn:microsoft.com/office/officeart/2009/3/layout/StepUpProcess"/>
    <dgm:cxn modelId="{8D341DB6-14B0-40AB-86B5-72978D1C57F7}" type="presOf" srcId="{26D545FD-11B8-4005-83B3-A07EB47F00D7}" destId="{8DCE9A5C-100D-4640-AEB9-8237F74CBDBF}" srcOrd="0" destOrd="0" presId="urn:microsoft.com/office/officeart/2009/3/layout/StepUpProcess"/>
    <dgm:cxn modelId="{2FEDB2FF-CFE7-4EE4-8A94-75AF6607EF9D}" srcId="{9B4DBB10-6F0B-47CF-A2A5-7D63B1ACA2D6}" destId="{7179D59E-DE97-4E20-AAC8-F61979AC4D81}" srcOrd="4" destOrd="0" parTransId="{2C23F461-6E78-48C0-BE4D-A2492559A01C}" sibTransId="{67BD5AB5-6222-4605-829D-673FF528BBD2}"/>
    <dgm:cxn modelId="{70CE907C-FB7C-43BD-B3ED-0722193266C9}" type="presParOf" srcId="{8697188B-ACB3-4194-BA71-7EAD1135E08E}" destId="{FB56F35A-991A-46C3-A4F9-F81A7574A9E7}" srcOrd="0" destOrd="0" presId="urn:microsoft.com/office/officeart/2009/3/layout/StepUpProcess"/>
    <dgm:cxn modelId="{112C6121-7E2E-437B-9E9A-2A852B1E7720}" type="presParOf" srcId="{FB56F35A-991A-46C3-A4F9-F81A7574A9E7}" destId="{75233C53-7DC7-4263-BEBE-057BBB907EC3}" srcOrd="0" destOrd="0" presId="urn:microsoft.com/office/officeart/2009/3/layout/StepUpProcess"/>
    <dgm:cxn modelId="{51C51639-8C03-4AE6-9A4F-D93FF2FF9652}" type="presParOf" srcId="{FB56F35A-991A-46C3-A4F9-F81A7574A9E7}" destId="{8DCE9A5C-100D-4640-AEB9-8237F74CBDBF}" srcOrd="1" destOrd="0" presId="urn:microsoft.com/office/officeart/2009/3/layout/StepUpProcess"/>
    <dgm:cxn modelId="{3A4B90D7-CB26-476A-92FE-4D0B795D8B3B}" type="presParOf" srcId="{FB56F35A-991A-46C3-A4F9-F81A7574A9E7}" destId="{99EB4FAE-BE88-465B-A4D9-448112203FFC}" srcOrd="2" destOrd="0" presId="urn:microsoft.com/office/officeart/2009/3/layout/StepUpProcess"/>
    <dgm:cxn modelId="{E4527723-354A-44EB-A6BE-C556675530DB}" type="presParOf" srcId="{8697188B-ACB3-4194-BA71-7EAD1135E08E}" destId="{E8B6966E-B535-4D5E-9AB5-2D397E8AB8B6}" srcOrd="1" destOrd="0" presId="urn:microsoft.com/office/officeart/2009/3/layout/StepUpProcess"/>
    <dgm:cxn modelId="{D215CBE6-E9B4-4080-B975-C61567E96B0E}" type="presParOf" srcId="{E8B6966E-B535-4D5E-9AB5-2D397E8AB8B6}" destId="{92BAD35A-7647-4DB6-9A2B-91D689E79620}" srcOrd="0" destOrd="0" presId="urn:microsoft.com/office/officeart/2009/3/layout/StepUpProcess"/>
    <dgm:cxn modelId="{5D7BB905-5548-4DE9-B408-A1F505AFA66A}" type="presParOf" srcId="{8697188B-ACB3-4194-BA71-7EAD1135E08E}" destId="{9B4CFE49-98BF-4DD5-B285-EA5A633C86D6}" srcOrd="2" destOrd="0" presId="urn:microsoft.com/office/officeart/2009/3/layout/StepUpProcess"/>
    <dgm:cxn modelId="{49E73831-3102-4D77-83FA-6BE2DCAD2C94}" type="presParOf" srcId="{9B4CFE49-98BF-4DD5-B285-EA5A633C86D6}" destId="{3A39525A-FF2F-42F8-B7A7-FC183C0658D2}" srcOrd="0" destOrd="0" presId="urn:microsoft.com/office/officeart/2009/3/layout/StepUpProcess"/>
    <dgm:cxn modelId="{18E4C5DC-867F-418D-AD9E-EB33622832A6}" type="presParOf" srcId="{9B4CFE49-98BF-4DD5-B285-EA5A633C86D6}" destId="{C4D1B110-ED56-43BC-84F9-9069EB6A4745}" srcOrd="1" destOrd="0" presId="urn:microsoft.com/office/officeart/2009/3/layout/StepUpProcess"/>
    <dgm:cxn modelId="{617DC2CE-734D-4385-8C35-407E612F8ED1}" type="presParOf" srcId="{9B4CFE49-98BF-4DD5-B285-EA5A633C86D6}" destId="{EF21E5CF-DABE-4191-9005-9F313AF40D6A}" srcOrd="2" destOrd="0" presId="urn:microsoft.com/office/officeart/2009/3/layout/StepUpProcess"/>
    <dgm:cxn modelId="{19700EA4-6582-4949-9D3F-700C3DA173DE}" type="presParOf" srcId="{8697188B-ACB3-4194-BA71-7EAD1135E08E}" destId="{88BDABFF-A8F6-48BE-8B2A-A742D85F8D9D}" srcOrd="3" destOrd="0" presId="urn:microsoft.com/office/officeart/2009/3/layout/StepUpProcess"/>
    <dgm:cxn modelId="{D9E80188-E78D-490E-B0E3-638A96C549B2}" type="presParOf" srcId="{88BDABFF-A8F6-48BE-8B2A-A742D85F8D9D}" destId="{9AF6DAC6-AC3A-4165-93A2-8D6AAA0C7213}" srcOrd="0" destOrd="0" presId="urn:microsoft.com/office/officeart/2009/3/layout/StepUpProcess"/>
    <dgm:cxn modelId="{4590D5BE-495A-4D53-8CB1-9CEFBF6F090A}" type="presParOf" srcId="{8697188B-ACB3-4194-BA71-7EAD1135E08E}" destId="{B331CC4B-4FB7-4191-A9EF-1B73ADF63019}" srcOrd="4" destOrd="0" presId="urn:microsoft.com/office/officeart/2009/3/layout/StepUpProcess"/>
    <dgm:cxn modelId="{C168F1DE-1419-4213-B1A6-5D912E8C9775}" type="presParOf" srcId="{B331CC4B-4FB7-4191-A9EF-1B73ADF63019}" destId="{539ADA4F-0133-43FE-9FF4-BE28229A16C9}" srcOrd="0" destOrd="0" presId="urn:microsoft.com/office/officeart/2009/3/layout/StepUpProcess"/>
    <dgm:cxn modelId="{D3DE61D3-1945-4608-BD4C-DE16915A2A85}" type="presParOf" srcId="{B331CC4B-4FB7-4191-A9EF-1B73ADF63019}" destId="{93B55C74-4194-480D-B69F-EF67A0566B42}" srcOrd="1" destOrd="0" presId="urn:microsoft.com/office/officeart/2009/3/layout/StepUpProcess"/>
    <dgm:cxn modelId="{1C2F07EE-AE2F-4CD9-81B7-192258336E69}" type="presParOf" srcId="{B331CC4B-4FB7-4191-A9EF-1B73ADF63019}" destId="{0ADD9C39-1160-4749-86B1-3EF97C141A22}" srcOrd="2" destOrd="0" presId="urn:microsoft.com/office/officeart/2009/3/layout/StepUpProcess"/>
    <dgm:cxn modelId="{C2168B92-6ABA-45A5-A808-D58F6A314EE1}" type="presParOf" srcId="{8697188B-ACB3-4194-BA71-7EAD1135E08E}" destId="{BD912885-C919-4305-AA7E-7113C742C37A}" srcOrd="5" destOrd="0" presId="urn:microsoft.com/office/officeart/2009/3/layout/StepUpProcess"/>
    <dgm:cxn modelId="{C44FBA28-B86C-4045-BEDA-12FD0344BABE}" type="presParOf" srcId="{BD912885-C919-4305-AA7E-7113C742C37A}" destId="{FB1726F9-FBCF-48B8-B253-B451B62FDC77}" srcOrd="0" destOrd="0" presId="urn:microsoft.com/office/officeart/2009/3/layout/StepUpProcess"/>
    <dgm:cxn modelId="{1FB819F6-0F7D-4BC1-AA4C-66D35B4CFA15}" type="presParOf" srcId="{8697188B-ACB3-4194-BA71-7EAD1135E08E}" destId="{48967870-121A-4D03-8D60-6978AFEA49BC}" srcOrd="6" destOrd="0" presId="urn:microsoft.com/office/officeart/2009/3/layout/StepUpProcess"/>
    <dgm:cxn modelId="{058442E4-F149-4B29-A3B8-B5C28F019603}" type="presParOf" srcId="{48967870-121A-4D03-8D60-6978AFEA49BC}" destId="{072D9AE1-9D66-487C-AE55-25CA32234EB2}" srcOrd="0" destOrd="0" presId="urn:microsoft.com/office/officeart/2009/3/layout/StepUpProcess"/>
    <dgm:cxn modelId="{63DEF5AA-EEB4-4115-81EC-D4FE936A1DB7}" type="presParOf" srcId="{48967870-121A-4D03-8D60-6978AFEA49BC}" destId="{B1A3E804-FAE1-4EA1-A77C-72800118780C}" srcOrd="1" destOrd="0" presId="urn:microsoft.com/office/officeart/2009/3/layout/StepUpProcess"/>
    <dgm:cxn modelId="{C782C642-8B35-42DD-9770-CADCD9907CEC}" type="presParOf" srcId="{48967870-121A-4D03-8D60-6978AFEA49BC}" destId="{80F97667-A606-4FC6-90B6-797992092A56}" srcOrd="2" destOrd="0" presId="urn:microsoft.com/office/officeart/2009/3/layout/StepUpProcess"/>
    <dgm:cxn modelId="{3E529FB0-D5C8-4FF8-B68E-C05BD61C0C32}" type="presParOf" srcId="{8697188B-ACB3-4194-BA71-7EAD1135E08E}" destId="{B049B1D8-5653-4A1E-9492-030C37E79D13}" srcOrd="7" destOrd="0" presId="urn:microsoft.com/office/officeart/2009/3/layout/StepUpProcess"/>
    <dgm:cxn modelId="{1B017CAC-A8A1-4F0D-9828-F7EA12D667B8}" type="presParOf" srcId="{B049B1D8-5653-4A1E-9492-030C37E79D13}" destId="{D4D387EE-E648-465A-89DC-632F3B905CD5}" srcOrd="0" destOrd="0" presId="urn:microsoft.com/office/officeart/2009/3/layout/StepUpProcess"/>
    <dgm:cxn modelId="{355DF5C1-EB5E-41B0-B5C7-A224AC586E25}" type="presParOf" srcId="{8697188B-ACB3-4194-BA71-7EAD1135E08E}" destId="{2A63876E-4F91-4E71-9C42-E2AFAE7C6770}" srcOrd="8" destOrd="0" presId="urn:microsoft.com/office/officeart/2009/3/layout/StepUpProcess"/>
    <dgm:cxn modelId="{11B87F5C-39AB-4F4A-927D-5C7FFF6B8311}" type="presParOf" srcId="{2A63876E-4F91-4E71-9C42-E2AFAE7C6770}" destId="{DAD56E09-6284-446B-9F1A-BEE08A340B8B}" srcOrd="0" destOrd="0" presId="urn:microsoft.com/office/officeart/2009/3/layout/StepUpProcess"/>
    <dgm:cxn modelId="{1E90552A-7B0A-499E-B2C0-4D1E69E56586}" type="presParOf" srcId="{2A63876E-4F91-4E71-9C42-E2AFAE7C6770}" destId="{71D79395-7DD8-4A70-B597-0AABF6BF1173}"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7AC4DA7-4B84-4262-8146-E6B7CE6DAA56}" type="doc">
      <dgm:prSet loTypeId="urn:microsoft.com/office/officeart/2005/8/layout/radial1" loCatId="relationship" qsTypeId="urn:microsoft.com/office/officeart/2005/8/quickstyle/simple1" qsCatId="simple" csTypeId="urn:microsoft.com/office/officeart/2005/8/colors/accent1_2" csCatId="accent1" phldr="1"/>
      <dgm:spPr/>
      <dgm:t>
        <a:bodyPr/>
        <a:lstStyle/>
        <a:p>
          <a:endParaRPr lang="fr-BE"/>
        </a:p>
      </dgm:t>
    </dgm:pt>
    <dgm:pt modelId="{1D66C5C2-7516-4230-9B98-197C2901686F}">
      <dgm:prSet phldrT="[Texte]"/>
      <dgm:spPr>
        <a:solidFill>
          <a:srgbClr val="FFC000"/>
        </a:solidFill>
      </dgm:spPr>
      <dgm:t>
        <a:bodyPr/>
        <a:lstStyle/>
        <a:p>
          <a:r>
            <a:rPr lang="fr-FR" b="1" dirty="0"/>
            <a:t>Publics</a:t>
          </a:r>
          <a:endParaRPr lang="fr-BE" b="1" dirty="0"/>
        </a:p>
      </dgm:t>
    </dgm:pt>
    <dgm:pt modelId="{9DFC07CC-44C6-44FE-841A-8B7FF0C5BABC}" type="parTrans" cxnId="{BD8D5342-9322-4085-8EC1-666E45A63D9B}">
      <dgm:prSet/>
      <dgm:spPr/>
      <dgm:t>
        <a:bodyPr/>
        <a:lstStyle/>
        <a:p>
          <a:endParaRPr lang="fr-BE"/>
        </a:p>
      </dgm:t>
    </dgm:pt>
    <dgm:pt modelId="{E6AF34B6-C79F-4E7D-8A1C-87DD89EF48A2}" type="sibTrans" cxnId="{BD8D5342-9322-4085-8EC1-666E45A63D9B}">
      <dgm:prSet/>
      <dgm:spPr/>
      <dgm:t>
        <a:bodyPr/>
        <a:lstStyle/>
        <a:p>
          <a:endParaRPr lang="fr-BE"/>
        </a:p>
      </dgm:t>
    </dgm:pt>
    <dgm:pt modelId="{5F862BE9-BB2E-4D09-8B60-A27BFBFE168E}">
      <dgm:prSet phldrT="[Texte]"/>
      <dgm:spPr/>
      <dgm:t>
        <a:bodyPr/>
        <a:lstStyle/>
        <a:p>
          <a:r>
            <a:rPr lang="fr-FR" dirty="0"/>
            <a:t>Local </a:t>
          </a:r>
          <a:r>
            <a:rPr lang="fr-FR" dirty="0" err="1"/>
            <a:t>Journalism</a:t>
          </a:r>
          <a:endParaRPr lang="fr-BE" dirty="0"/>
        </a:p>
      </dgm:t>
    </dgm:pt>
    <dgm:pt modelId="{F0B2C0EC-1EB3-4C91-9C39-3507016A05D2}" type="parTrans" cxnId="{7A28FE03-EB92-4B2A-9216-01E51743D69C}">
      <dgm:prSet/>
      <dgm:spPr/>
      <dgm:t>
        <a:bodyPr/>
        <a:lstStyle/>
        <a:p>
          <a:endParaRPr lang="fr-BE"/>
        </a:p>
      </dgm:t>
    </dgm:pt>
    <dgm:pt modelId="{05FDBB19-2A65-4EC8-8D2D-016861B02B30}" type="sibTrans" cxnId="{7A28FE03-EB92-4B2A-9216-01E51743D69C}">
      <dgm:prSet/>
      <dgm:spPr/>
      <dgm:t>
        <a:bodyPr/>
        <a:lstStyle/>
        <a:p>
          <a:endParaRPr lang="fr-BE"/>
        </a:p>
      </dgm:t>
    </dgm:pt>
    <dgm:pt modelId="{63E928A3-FBB4-4DB2-9599-493C75F0AF83}">
      <dgm:prSet phldrT="[Texte]"/>
      <dgm:spPr/>
      <dgm:t>
        <a:bodyPr/>
        <a:lstStyle/>
        <a:p>
          <a:r>
            <a:rPr lang="fr-FR" dirty="0"/>
            <a:t>Digital shift </a:t>
          </a:r>
          <a:endParaRPr lang="fr-BE" dirty="0"/>
        </a:p>
      </dgm:t>
    </dgm:pt>
    <dgm:pt modelId="{EDD0C0B6-8B6F-4CAD-A46E-1A9F356E3385}" type="parTrans" cxnId="{3B981168-DC7C-4649-A2D3-A82661C7377A}">
      <dgm:prSet/>
      <dgm:spPr/>
      <dgm:t>
        <a:bodyPr/>
        <a:lstStyle/>
        <a:p>
          <a:endParaRPr lang="fr-BE"/>
        </a:p>
      </dgm:t>
    </dgm:pt>
    <dgm:pt modelId="{33F668DB-362F-4EE7-987C-322C95944A80}" type="sibTrans" cxnId="{3B981168-DC7C-4649-A2D3-A82661C7377A}">
      <dgm:prSet/>
      <dgm:spPr/>
      <dgm:t>
        <a:bodyPr/>
        <a:lstStyle/>
        <a:p>
          <a:endParaRPr lang="fr-BE"/>
        </a:p>
      </dgm:t>
    </dgm:pt>
    <dgm:pt modelId="{B7E57471-596A-409A-8843-C882FA43AB6A}">
      <dgm:prSet phldrT="[Texte]"/>
      <dgm:spPr/>
      <dgm:t>
        <a:bodyPr/>
        <a:lstStyle/>
        <a:p>
          <a:r>
            <a:rPr lang="fr-FR" dirty="0"/>
            <a:t>Business &amp; revenues </a:t>
          </a:r>
          <a:r>
            <a:rPr lang="fr-FR" dirty="0" err="1"/>
            <a:t>models</a:t>
          </a:r>
          <a:endParaRPr lang="fr-BE" dirty="0"/>
        </a:p>
      </dgm:t>
    </dgm:pt>
    <dgm:pt modelId="{11AAF614-2005-4E77-9BD5-82B6442919DE}" type="parTrans" cxnId="{E05FB336-B4DB-482B-81EC-C1939D6FD590}">
      <dgm:prSet/>
      <dgm:spPr/>
      <dgm:t>
        <a:bodyPr/>
        <a:lstStyle/>
        <a:p>
          <a:endParaRPr lang="fr-BE"/>
        </a:p>
      </dgm:t>
    </dgm:pt>
    <dgm:pt modelId="{C4C3711E-FAF4-444D-990E-B6BB776231FC}" type="sibTrans" cxnId="{E05FB336-B4DB-482B-81EC-C1939D6FD590}">
      <dgm:prSet/>
      <dgm:spPr/>
      <dgm:t>
        <a:bodyPr/>
        <a:lstStyle/>
        <a:p>
          <a:endParaRPr lang="fr-BE"/>
        </a:p>
      </dgm:t>
    </dgm:pt>
    <dgm:pt modelId="{32BE9CE5-9A2D-4ABC-B8C8-19FCAD37C854}">
      <dgm:prSet phldrT="[Texte]"/>
      <dgm:spPr/>
      <dgm:t>
        <a:bodyPr/>
        <a:lstStyle/>
        <a:p>
          <a:r>
            <a:rPr lang="fr-FR" dirty="0"/>
            <a:t>(Dis)trust &amp; </a:t>
          </a:r>
          <a:r>
            <a:rPr lang="fr-FR" dirty="0" err="1"/>
            <a:t>credibility</a:t>
          </a:r>
          <a:r>
            <a:rPr lang="fr-FR" dirty="0"/>
            <a:t> </a:t>
          </a:r>
          <a:endParaRPr lang="fr-BE" dirty="0"/>
        </a:p>
      </dgm:t>
    </dgm:pt>
    <dgm:pt modelId="{4BF3A96C-322C-4DF5-9636-BB510A9E5D9B}" type="parTrans" cxnId="{7393AA12-4AB5-4EBB-940F-E7E1A8E389CB}">
      <dgm:prSet/>
      <dgm:spPr/>
      <dgm:t>
        <a:bodyPr/>
        <a:lstStyle/>
        <a:p>
          <a:endParaRPr lang="fr-BE"/>
        </a:p>
      </dgm:t>
    </dgm:pt>
    <dgm:pt modelId="{5474842B-4402-4AE9-A370-E9A9226F7C5A}" type="sibTrans" cxnId="{7393AA12-4AB5-4EBB-940F-E7E1A8E389CB}">
      <dgm:prSet/>
      <dgm:spPr/>
      <dgm:t>
        <a:bodyPr/>
        <a:lstStyle/>
        <a:p>
          <a:endParaRPr lang="fr-BE"/>
        </a:p>
      </dgm:t>
    </dgm:pt>
    <dgm:pt modelId="{698B553D-0650-4954-BB63-D83810E8F75A}" type="pres">
      <dgm:prSet presAssocID="{47AC4DA7-4B84-4262-8146-E6B7CE6DAA56}" presName="cycle" presStyleCnt="0">
        <dgm:presLayoutVars>
          <dgm:chMax val="1"/>
          <dgm:dir/>
          <dgm:animLvl val="ctr"/>
          <dgm:resizeHandles val="exact"/>
        </dgm:presLayoutVars>
      </dgm:prSet>
      <dgm:spPr/>
    </dgm:pt>
    <dgm:pt modelId="{FA3FD958-07EB-4343-8B1A-D46204B726F5}" type="pres">
      <dgm:prSet presAssocID="{1D66C5C2-7516-4230-9B98-197C2901686F}" presName="centerShape" presStyleLbl="node0" presStyleIdx="0" presStyleCnt="1" custScaleX="114540" custScaleY="107884" custLinFactNeighborX="-915" custLinFactNeighborY="-876"/>
      <dgm:spPr/>
    </dgm:pt>
    <dgm:pt modelId="{69FAC9DA-265E-43DD-BD8C-2F8E8E6B87F9}" type="pres">
      <dgm:prSet presAssocID="{F0B2C0EC-1EB3-4C91-9C39-3507016A05D2}" presName="Name9" presStyleLbl="parChTrans1D2" presStyleIdx="0" presStyleCnt="4"/>
      <dgm:spPr/>
    </dgm:pt>
    <dgm:pt modelId="{1AC792FE-4A6E-4DD0-9F16-1AE734B7A313}" type="pres">
      <dgm:prSet presAssocID="{F0B2C0EC-1EB3-4C91-9C39-3507016A05D2}" presName="connTx" presStyleLbl="parChTrans1D2" presStyleIdx="0" presStyleCnt="4"/>
      <dgm:spPr/>
    </dgm:pt>
    <dgm:pt modelId="{C13019A8-59A2-4FDF-A989-CA081EA515E0}" type="pres">
      <dgm:prSet presAssocID="{5F862BE9-BB2E-4D09-8B60-A27BFBFE168E}" presName="node" presStyleLbl="node1" presStyleIdx="0" presStyleCnt="4" custScaleX="116926" custScaleY="103572">
        <dgm:presLayoutVars>
          <dgm:bulletEnabled val="1"/>
        </dgm:presLayoutVars>
      </dgm:prSet>
      <dgm:spPr/>
    </dgm:pt>
    <dgm:pt modelId="{DBF67731-FCD5-43F7-8490-42D08F09DE77}" type="pres">
      <dgm:prSet presAssocID="{EDD0C0B6-8B6F-4CAD-A46E-1A9F356E3385}" presName="Name9" presStyleLbl="parChTrans1D2" presStyleIdx="1" presStyleCnt="4"/>
      <dgm:spPr/>
    </dgm:pt>
    <dgm:pt modelId="{B1103CA7-83E6-4FAA-A71C-66C19605CA28}" type="pres">
      <dgm:prSet presAssocID="{EDD0C0B6-8B6F-4CAD-A46E-1A9F356E3385}" presName="connTx" presStyleLbl="parChTrans1D2" presStyleIdx="1" presStyleCnt="4"/>
      <dgm:spPr/>
    </dgm:pt>
    <dgm:pt modelId="{55BB0CDE-9CBC-43C7-A61D-F76D9B957818}" type="pres">
      <dgm:prSet presAssocID="{63E928A3-FBB4-4DB2-9599-493C75F0AF83}" presName="node" presStyleLbl="node1" presStyleIdx="1" presStyleCnt="4" custScaleX="110081" custScaleY="102999">
        <dgm:presLayoutVars>
          <dgm:bulletEnabled val="1"/>
        </dgm:presLayoutVars>
      </dgm:prSet>
      <dgm:spPr/>
    </dgm:pt>
    <dgm:pt modelId="{9D468ECD-CDBC-4A51-A6BA-0D0108C15132}" type="pres">
      <dgm:prSet presAssocID="{11AAF614-2005-4E77-9BD5-82B6442919DE}" presName="Name9" presStyleLbl="parChTrans1D2" presStyleIdx="2" presStyleCnt="4"/>
      <dgm:spPr/>
    </dgm:pt>
    <dgm:pt modelId="{0A703858-696C-466C-9CB7-F217D9D59585}" type="pres">
      <dgm:prSet presAssocID="{11AAF614-2005-4E77-9BD5-82B6442919DE}" presName="connTx" presStyleLbl="parChTrans1D2" presStyleIdx="2" presStyleCnt="4"/>
      <dgm:spPr/>
    </dgm:pt>
    <dgm:pt modelId="{35020951-EE14-47E6-A75D-35CF5604F470}" type="pres">
      <dgm:prSet presAssocID="{B7E57471-596A-409A-8843-C882FA43AB6A}" presName="node" presStyleLbl="node1" presStyleIdx="2" presStyleCnt="4" custScaleX="115617" custScaleY="109679">
        <dgm:presLayoutVars>
          <dgm:bulletEnabled val="1"/>
        </dgm:presLayoutVars>
      </dgm:prSet>
      <dgm:spPr/>
    </dgm:pt>
    <dgm:pt modelId="{E18C245C-038C-4FE9-8670-F1B1D5D5FEFE}" type="pres">
      <dgm:prSet presAssocID="{4BF3A96C-322C-4DF5-9636-BB510A9E5D9B}" presName="Name9" presStyleLbl="parChTrans1D2" presStyleIdx="3" presStyleCnt="4"/>
      <dgm:spPr/>
    </dgm:pt>
    <dgm:pt modelId="{5B77E7EF-A73E-4D12-907D-E4BECA8C0705}" type="pres">
      <dgm:prSet presAssocID="{4BF3A96C-322C-4DF5-9636-BB510A9E5D9B}" presName="connTx" presStyleLbl="parChTrans1D2" presStyleIdx="3" presStyleCnt="4"/>
      <dgm:spPr/>
    </dgm:pt>
    <dgm:pt modelId="{76EA0FBE-2729-41D1-AB7A-6FDE1D95CF4E}" type="pres">
      <dgm:prSet presAssocID="{32BE9CE5-9A2D-4ABC-B8C8-19FCAD37C854}" presName="node" presStyleLbl="node1" presStyleIdx="3" presStyleCnt="4" custScaleX="113041" custScaleY="109149">
        <dgm:presLayoutVars>
          <dgm:bulletEnabled val="1"/>
        </dgm:presLayoutVars>
      </dgm:prSet>
      <dgm:spPr/>
    </dgm:pt>
  </dgm:ptLst>
  <dgm:cxnLst>
    <dgm:cxn modelId="{0DE31301-DB81-472E-8B48-BFBCE7E335F4}" type="presOf" srcId="{B7E57471-596A-409A-8843-C882FA43AB6A}" destId="{35020951-EE14-47E6-A75D-35CF5604F470}" srcOrd="0" destOrd="0" presId="urn:microsoft.com/office/officeart/2005/8/layout/radial1"/>
    <dgm:cxn modelId="{7A28FE03-EB92-4B2A-9216-01E51743D69C}" srcId="{1D66C5C2-7516-4230-9B98-197C2901686F}" destId="{5F862BE9-BB2E-4D09-8B60-A27BFBFE168E}" srcOrd="0" destOrd="0" parTransId="{F0B2C0EC-1EB3-4C91-9C39-3507016A05D2}" sibTransId="{05FDBB19-2A65-4EC8-8D2D-016861B02B30}"/>
    <dgm:cxn modelId="{7393AA12-4AB5-4EBB-940F-E7E1A8E389CB}" srcId="{1D66C5C2-7516-4230-9B98-197C2901686F}" destId="{32BE9CE5-9A2D-4ABC-B8C8-19FCAD37C854}" srcOrd="3" destOrd="0" parTransId="{4BF3A96C-322C-4DF5-9636-BB510A9E5D9B}" sibTransId="{5474842B-4402-4AE9-A370-E9A9226F7C5A}"/>
    <dgm:cxn modelId="{0FCA771B-D5F8-4449-A4BC-C4456435B0AC}" type="presOf" srcId="{4BF3A96C-322C-4DF5-9636-BB510A9E5D9B}" destId="{5B77E7EF-A73E-4D12-907D-E4BECA8C0705}" srcOrd="1" destOrd="0" presId="urn:microsoft.com/office/officeart/2005/8/layout/radial1"/>
    <dgm:cxn modelId="{4508F81D-53DA-488F-9D2A-3950137B0DBA}" type="presOf" srcId="{1D66C5C2-7516-4230-9B98-197C2901686F}" destId="{FA3FD958-07EB-4343-8B1A-D46204B726F5}" srcOrd="0" destOrd="0" presId="urn:microsoft.com/office/officeart/2005/8/layout/radial1"/>
    <dgm:cxn modelId="{1CE6152A-27C9-4988-9ECF-2A31D78967AF}" type="presOf" srcId="{11AAF614-2005-4E77-9BD5-82B6442919DE}" destId="{9D468ECD-CDBC-4A51-A6BA-0D0108C15132}" srcOrd="0" destOrd="0" presId="urn:microsoft.com/office/officeart/2005/8/layout/radial1"/>
    <dgm:cxn modelId="{E05FB336-B4DB-482B-81EC-C1939D6FD590}" srcId="{1D66C5C2-7516-4230-9B98-197C2901686F}" destId="{B7E57471-596A-409A-8843-C882FA43AB6A}" srcOrd="2" destOrd="0" parTransId="{11AAF614-2005-4E77-9BD5-82B6442919DE}" sibTransId="{C4C3711E-FAF4-444D-990E-B6BB776231FC}"/>
    <dgm:cxn modelId="{3DFEDC61-B4F5-43C8-80AC-9D326CEDF41B}" type="presOf" srcId="{F0B2C0EC-1EB3-4C91-9C39-3507016A05D2}" destId="{69FAC9DA-265E-43DD-BD8C-2F8E8E6B87F9}" srcOrd="0" destOrd="0" presId="urn:microsoft.com/office/officeart/2005/8/layout/radial1"/>
    <dgm:cxn modelId="{BD8D5342-9322-4085-8EC1-666E45A63D9B}" srcId="{47AC4DA7-4B84-4262-8146-E6B7CE6DAA56}" destId="{1D66C5C2-7516-4230-9B98-197C2901686F}" srcOrd="0" destOrd="0" parTransId="{9DFC07CC-44C6-44FE-841A-8B7FF0C5BABC}" sibTransId="{E6AF34B6-C79F-4E7D-8A1C-87DD89EF48A2}"/>
    <dgm:cxn modelId="{3B981168-DC7C-4649-A2D3-A82661C7377A}" srcId="{1D66C5C2-7516-4230-9B98-197C2901686F}" destId="{63E928A3-FBB4-4DB2-9599-493C75F0AF83}" srcOrd="1" destOrd="0" parTransId="{EDD0C0B6-8B6F-4CAD-A46E-1A9F356E3385}" sibTransId="{33F668DB-362F-4EE7-987C-322C95944A80}"/>
    <dgm:cxn modelId="{45E73868-977C-490F-8381-BD88BDD949E4}" type="presOf" srcId="{F0B2C0EC-1EB3-4C91-9C39-3507016A05D2}" destId="{1AC792FE-4A6E-4DD0-9F16-1AE734B7A313}" srcOrd="1" destOrd="0" presId="urn:microsoft.com/office/officeart/2005/8/layout/radial1"/>
    <dgm:cxn modelId="{4FDA534B-77F8-4958-9D8A-113B8D09E65D}" type="presOf" srcId="{32BE9CE5-9A2D-4ABC-B8C8-19FCAD37C854}" destId="{76EA0FBE-2729-41D1-AB7A-6FDE1D95CF4E}" srcOrd="0" destOrd="0" presId="urn:microsoft.com/office/officeart/2005/8/layout/radial1"/>
    <dgm:cxn modelId="{4B1F7755-AA0F-4270-8422-1BC3F3CF0323}" type="presOf" srcId="{EDD0C0B6-8B6F-4CAD-A46E-1A9F356E3385}" destId="{DBF67731-FCD5-43F7-8490-42D08F09DE77}" srcOrd="0" destOrd="0" presId="urn:microsoft.com/office/officeart/2005/8/layout/radial1"/>
    <dgm:cxn modelId="{F4B7FF85-8995-4BFB-A7C7-EE46755D4B88}" type="presOf" srcId="{4BF3A96C-322C-4DF5-9636-BB510A9E5D9B}" destId="{E18C245C-038C-4FE9-8670-F1B1D5D5FEFE}" srcOrd="0" destOrd="0" presId="urn:microsoft.com/office/officeart/2005/8/layout/radial1"/>
    <dgm:cxn modelId="{3C492E8D-F9C8-4972-8E02-A6687630588E}" type="presOf" srcId="{47AC4DA7-4B84-4262-8146-E6B7CE6DAA56}" destId="{698B553D-0650-4954-BB63-D83810E8F75A}" srcOrd="0" destOrd="0" presId="urn:microsoft.com/office/officeart/2005/8/layout/radial1"/>
    <dgm:cxn modelId="{8240DCB7-F2AB-4E68-A421-10F89C1926FB}" type="presOf" srcId="{EDD0C0B6-8B6F-4CAD-A46E-1A9F356E3385}" destId="{B1103CA7-83E6-4FAA-A71C-66C19605CA28}" srcOrd="1" destOrd="0" presId="urn:microsoft.com/office/officeart/2005/8/layout/radial1"/>
    <dgm:cxn modelId="{7DF7EAD1-E9D2-46B6-B512-E20A49F88DDC}" type="presOf" srcId="{11AAF614-2005-4E77-9BD5-82B6442919DE}" destId="{0A703858-696C-466C-9CB7-F217D9D59585}" srcOrd="1" destOrd="0" presId="urn:microsoft.com/office/officeart/2005/8/layout/radial1"/>
    <dgm:cxn modelId="{E8DA43F6-6E24-492F-BA83-F91ACF6B5994}" type="presOf" srcId="{63E928A3-FBB4-4DB2-9599-493C75F0AF83}" destId="{55BB0CDE-9CBC-43C7-A61D-F76D9B957818}" srcOrd="0" destOrd="0" presId="urn:microsoft.com/office/officeart/2005/8/layout/radial1"/>
    <dgm:cxn modelId="{159B9BFC-171C-40DB-BFC4-1C23A281CA81}" type="presOf" srcId="{5F862BE9-BB2E-4D09-8B60-A27BFBFE168E}" destId="{C13019A8-59A2-4FDF-A989-CA081EA515E0}" srcOrd="0" destOrd="0" presId="urn:microsoft.com/office/officeart/2005/8/layout/radial1"/>
    <dgm:cxn modelId="{950D65C4-10CE-4FDC-8A50-836F8A59CA0F}" type="presParOf" srcId="{698B553D-0650-4954-BB63-D83810E8F75A}" destId="{FA3FD958-07EB-4343-8B1A-D46204B726F5}" srcOrd="0" destOrd="0" presId="urn:microsoft.com/office/officeart/2005/8/layout/radial1"/>
    <dgm:cxn modelId="{B4587B32-C958-4095-B644-18F73969B86C}" type="presParOf" srcId="{698B553D-0650-4954-BB63-D83810E8F75A}" destId="{69FAC9DA-265E-43DD-BD8C-2F8E8E6B87F9}" srcOrd="1" destOrd="0" presId="urn:microsoft.com/office/officeart/2005/8/layout/radial1"/>
    <dgm:cxn modelId="{527D43CD-6103-43EC-BC34-1AE57B27A92C}" type="presParOf" srcId="{69FAC9DA-265E-43DD-BD8C-2F8E8E6B87F9}" destId="{1AC792FE-4A6E-4DD0-9F16-1AE734B7A313}" srcOrd="0" destOrd="0" presId="urn:microsoft.com/office/officeart/2005/8/layout/radial1"/>
    <dgm:cxn modelId="{B2358E63-4FCC-4246-BAEE-9005DA30ADD0}" type="presParOf" srcId="{698B553D-0650-4954-BB63-D83810E8F75A}" destId="{C13019A8-59A2-4FDF-A989-CA081EA515E0}" srcOrd="2" destOrd="0" presId="urn:microsoft.com/office/officeart/2005/8/layout/radial1"/>
    <dgm:cxn modelId="{62C6F142-E504-43A6-ABF1-43CBCB4BFDF0}" type="presParOf" srcId="{698B553D-0650-4954-BB63-D83810E8F75A}" destId="{DBF67731-FCD5-43F7-8490-42D08F09DE77}" srcOrd="3" destOrd="0" presId="urn:microsoft.com/office/officeart/2005/8/layout/radial1"/>
    <dgm:cxn modelId="{5AEAE537-1B70-49A0-9B21-2EDF71F27946}" type="presParOf" srcId="{DBF67731-FCD5-43F7-8490-42D08F09DE77}" destId="{B1103CA7-83E6-4FAA-A71C-66C19605CA28}" srcOrd="0" destOrd="0" presId="urn:microsoft.com/office/officeart/2005/8/layout/radial1"/>
    <dgm:cxn modelId="{77E4CD0F-64D1-4FB6-B9B3-108A76545F91}" type="presParOf" srcId="{698B553D-0650-4954-BB63-D83810E8F75A}" destId="{55BB0CDE-9CBC-43C7-A61D-F76D9B957818}" srcOrd="4" destOrd="0" presId="urn:microsoft.com/office/officeart/2005/8/layout/radial1"/>
    <dgm:cxn modelId="{6C39528A-0A7C-4AD3-81DD-62DD7B3C5299}" type="presParOf" srcId="{698B553D-0650-4954-BB63-D83810E8F75A}" destId="{9D468ECD-CDBC-4A51-A6BA-0D0108C15132}" srcOrd="5" destOrd="0" presId="urn:microsoft.com/office/officeart/2005/8/layout/radial1"/>
    <dgm:cxn modelId="{92F32C18-5DF8-454A-A1A3-14258570BC20}" type="presParOf" srcId="{9D468ECD-CDBC-4A51-A6BA-0D0108C15132}" destId="{0A703858-696C-466C-9CB7-F217D9D59585}" srcOrd="0" destOrd="0" presId="urn:microsoft.com/office/officeart/2005/8/layout/radial1"/>
    <dgm:cxn modelId="{87A7AAC8-EC2E-4996-9CF6-97406CD9C924}" type="presParOf" srcId="{698B553D-0650-4954-BB63-D83810E8F75A}" destId="{35020951-EE14-47E6-A75D-35CF5604F470}" srcOrd="6" destOrd="0" presId="urn:microsoft.com/office/officeart/2005/8/layout/radial1"/>
    <dgm:cxn modelId="{3A6D9F2B-4823-4C65-9D00-DB89BAD9C366}" type="presParOf" srcId="{698B553D-0650-4954-BB63-D83810E8F75A}" destId="{E18C245C-038C-4FE9-8670-F1B1D5D5FEFE}" srcOrd="7" destOrd="0" presId="urn:microsoft.com/office/officeart/2005/8/layout/radial1"/>
    <dgm:cxn modelId="{ACDE1B28-09C8-4F51-BC1F-29D8E1209487}" type="presParOf" srcId="{E18C245C-038C-4FE9-8670-F1B1D5D5FEFE}" destId="{5B77E7EF-A73E-4D12-907D-E4BECA8C0705}" srcOrd="0" destOrd="0" presId="urn:microsoft.com/office/officeart/2005/8/layout/radial1"/>
    <dgm:cxn modelId="{5B1FED59-CFC7-4C2F-A925-0B360990A55D}" type="presParOf" srcId="{698B553D-0650-4954-BB63-D83810E8F75A}" destId="{76EA0FBE-2729-41D1-AB7A-6FDE1D95CF4E}" srcOrd="8"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233C53-7DC7-4263-BEBE-057BBB907EC3}">
      <dsp:nvSpPr>
        <dsp:cNvPr id="0" name=""/>
        <dsp:cNvSpPr/>
      </dsp:nvSpPr>
      <dsp:spPr>
        <a:xfrm rot="5400000">
          <a:off x="185337" y="1379713"/>
          <a:ext cx="551349" cy="917432"/>
        </a:xfrm>
        <a:prstGeom prst="corner">
          <a:avLst>
            <a:gd name="adj1" fmla="val 16120"/>
            <a:gd name="adj2" fmla="val 16110"/>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DCE9A5C-100D-4640-AEB9-8237F74CBDBF}">
      <dsp:nvSpPr>
        <dsp:cNvPr id="0" name=""/>
        <dsp:cNvSpPr/>
      </dsp:nvSpPr>
      <dsp:spPr>
        <a:xfrm>
          <a:off x="93303" y="1653828"/>
          <a:ext cx="828263" cy="7260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fr-FR" sz="1100" kern="1200" dirty="0"/>
            <a:t>Observation</a:t>
          </a:r>
          <a:endParaRPr lang="fr-BE" sz="1100" kern="1200" dirty="0"/>
        </a:p>
      </dsp:txBody>
      <dsp:txXfrm>
        <a:off x="93303" y="1653828"/>
        <a:ext cx="828263" cy="726021"/>
      </dsp:txXfrm>
    </dsp:sp>
    <dsp:sp modelId="{99EB4FAE-BE88-465B-A4D9-448112203FFC}">
      <dsp:nvSpPr>
        <dsp:cNvPr id="0" name=""/>
        <dsp:cNvSpPr/>
      </dsp:nvSpPr>
      <dsp:spPr>
        <a:xfrm>
          <a:off x="765290" y="1312171"/>
          <a:ext cx="156276" cy="156276"/>
        </a:xfrm>
        <a:prstGeom prst="triangle">
          <a:avLst>
            <a:gd name="adj" fmla="val 100000"/>
          </a:avLst>
        </a:prstGeom>
        <a:solidFill>
          <a:schemeClr val="accent3">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A39525A-FF2F-42F8-B7A7-FC183C0658D2}">
      <dsp:nvSpPr>
        <dsp:cNvPr id="0" name=""/>
        <dsp:cNvSpPr/>
      </dsp:nvSpPr>
      <dsp:spPr>
        <a:xfrm rot="5400000">
          <a:off x="1199293" y="1128808"/>
          <a:ext cx="551349" cy="917432"/>
        </a:xfrm>
        <a:prstGeom prst="corner">
          <a:avLst>
            <a:gd name="adj1" fmla="val 16120"/>
            <a:gd name="adj2" fmla="val 16110"/>
          </a:avLst>
        </a:prstGeom>
        <a:solidFill>
          <a:schemeClr val="accent4">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4D1B110-ED56-43BC-84F9-9069EB6A4745}">
      <dsp:nvSpPr>
        <dsp:cNvPr id="0" name=""/>
        <dsp:cNvSpPr/>
      </dsp:nvSpPr>
      <dsp:spPr>
        <a:xfrm>
          <a:off x="1107259" y="1402923"/>
          <a:ext cx="828263" cy="7260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fr-FR" sz="1100" kern="1200" dirty="0"/>
            <a:t>Dialogue</a:t>
          </a:r>
          <a:endParaRPr lang="fr-BE" sz="1100" kern="1200" dirty="0"/>
        </a:p>
      </dsp:txBody>
      <dsp:txXfrm>
        <a:off x="1107259" y="1402923"/>
        <a:ext cx="828263" cy="726021"/>
      </dsp:txXfrm>
    </dsp:sp>
    <dsp:sp modelId="{EF21E5CF-DABE-4191-9005-9F313AF40D6A}">
      <dsp:nvSpPr>
        <dsp:cNvPr id="0" name=""/>
        <dsp:cNvSpPr/>
      </dsp:nvSpPr>
      <dsp:spPr>
        <a:xfrm>
          <a:off x="1779247" y="1061266"/>
          <a:ext cx="156276" cy="156276"/>
        </a:xfrm>
        <a:prstGeom prst="triangle">
          <a:avLst>
            <a:gd name="adj" fmla="val 100000"/>
          </a:avLst>
        </a:prstGeom>
        <a:solidFill>
          <a:schemeClr val="accent5">
            <a:hueOff val="0"/>
            <a:satOff val="0"/>
            <a:lumOff val="0"/>
            <a:alphaOff val="0"/>
          </a:schemeClr>
        </a:solidFill>
        <a:ln w="1587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39ADA4F-0133-43FE-9FF4-BE28229A16C9}">
      <dsp:nvSpPr>
        <dsp:cNvPr id="0" name=""/>
        <dsp:cNvSpPr/>
      </dsp:nvSpPr>
      <dsp:spPr>
        <a:xfrm rot="5400000">
          <a:off x="2213250" y="877904"/>
          <a:ext cx="551349" cy="917432"/>
        </a:xfrm>
        <a:prstGeom prst="corner">
          <a:avLst>
            <a:gd name="adj1" fmla="val 16120"/>
            <a:gd name="adj2" fmla="val 16110"/>
          </a:avLst>
        </a:prstGeom>
        <a:solidFill>
          <a:schemeClr val="accent6">
            <a:hueOff val="0"/>
            <a:satOff val="0"/>
            <a:lumOff val="0"/>
            <a:alphaOff val="0"/>
          </a:schemeClr>
        </a:solidFill>
        <a:ln w="15875"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3B55C74-4194-480D-B69F-EF67A0566B42}">
      <dsp:nvSpPr>
        <dsp:cNvPr id="0" name=""/>
        <dsp:cNvSpPr/>
      </dsp:nvSpPr>
      <dsp:spPr>
        <a:xfrm>
          <a:off x="2121216" y="1152019"/>
          <a:ext cx="828263" cy="7260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fr-FR" sz="1100" kern="1200" dirty="0"/>
            <a:t>Consultation</a:t>
          </a:r>
          <a:endParaRPr lang="fr-BE" sz="1100" kern="1200" dirty="0"/>
        </a:p>
      </dsp:txBody>
      <dsp:txXfrm>
        <a:off x="2121216" y="1152019"/>
        <a:ext cx="828263" cy="726021"/>
      </dsp:txXfrm>
    </dsp:sp>
    <dsp:sp modelId="{0ADD9C39-1160-4749-86B1-3EF97C141A22}">
      <dsp:nvSpPr>
        <dsp:cNvPr id="0" name=""/>
        <dsp:cNvSpPr/>
      </dsp:nvSpPr>
      <dsp:spPr>
        <a:xfrm>
          <a:off x="2793203" y="810361"/>
          <a:ext cx="156276" cy="156276"/>
        </a:xfrm>
        <a:prstGeom prst="triangle">
          <a:avLst>
            <a:gd name="adj" fmla="val 100000"/>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72D9AE1-9D66-487C-AE55-25CA32234EB2}">
      <dsp:nvSpPr>
        <dsp:cNvPr id="0" name=""/>
        <dsp:cNvSpPr/>
      </dsp:nvSpPr>
      <dsp:spPr>
        <a:xfrm rot="5400000">
          <a:off x="3227206" y="626999"/>
          <a:ext cx="551349" cy="917432"/>
        </a:xfrm>
        <a:prstGeom prst="corner">
          <a:avLst>
            <a:gd name="adj1" fmla="val 16120"/>
            <a:gd name="adj2" fmla="val 16110"/>
          </a:avLst>
        </a:prstGeom>
        <a:solidFill>
          <a:schemeClr val="accent3">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1A3E804-FAE1-4EA1-A77C-72800118780C}">
      <dsp:nvSpPr>
        <dsp:cNvPr id="0" name=""/>
        <dsp:cNvSpPr/>
      </dsp:nvSpPr>
      <dsp:spPr>
        <a:xfrm>
          <a:off x="3135172" y="901114"/>
          <a:ext cx="828263" cy="7260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fr-FR" sz="1100" kern="1200" dirty="0"/>
            <a:t>Contribution</a:t>
          </a:r>
          <a:endParaRPr lang="fr-BE" sz="1100" kern="1200" dirty="0"/>
        </a:p>
      </dsp:txBody>
      <dsp:txXfrm>
        <a:off x="3135172" y="901114"/>
        <a:ext cx="828263" cy="726021"/>
      </dsp:txXfrm>
    </dsp:sp>
    <dsp:sp modelId="{80F97667-A606-4FC6-90B6-797992092A56}">
      <dsp:nvSpPr>
        <dsp:cNvPr id="0" name=""/>
        <dsp:cNvSpPr/>
      </dsp:nvSpPr>
      <dsp:spPr>
        <a:xfrm>
          <a:off x="3807160" y="559457"/>
          <a:ext cx="156276" cy="156276"/>
        </a:xfrm>
        <a:prstGeom prst="triangle">
          <a:avLst>
            <a:gd name="adj" fmla="val 100000"/>
          </a:avLst>
        </a:prstGeom>
        <a:solidFill>
          <a:schemeClr val="accent4">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AD56E09-6284-446B-9F1A-BEE08A340B8B}">
      <dsp:nvSpPr>
        <dsp:cNvPr id="0" name=""/>
        <dsp:cNvSpPr/>
      </dsp:nvSpPr>
      <dsp:spPr>
        <a:xfrm rot="5400000">
          <a:off x="4241162" y="376095"/>
          <a:ext cx="551349" cy="917432"/>
        </a:xfrm>
        <a:prstGeom prst="corner">
          <a:avLst>
            <a:gd name="adj1" fmla="val 16120"/>
            <a:gd name="adj2" fmla="val 16110"/>
          </a:avLst>
        </a:prstGeom>
        <a:solidFill>
          <a:schemeClr val="accent5">
            <a:hueOff val="0"/>
            <a:satOff val="0"/>
            <a:lumOff val="0"/>
            <a:alphaOff val="0"/>
          </a:schemeClr>
        </a:solidFill>
        <a:ln w="1587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1D79395-7DD8-4A70-B597-0AABF6BF1173}">
      <dsp:nvSpPr>
        <dsp:cNvPr id="0" name=""/>
        <dsp:cNvSpPr/>
      </dsp:nvSpPr>
      <dsp:spPr>
        <a:xfrm>
          <a:off x="4149129" y="650210"/>
          <a:ext cx="828263" cy="7260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fr-FR" sz="1100" kern="1200" dirty="0" err="1"/>
            <a:t>Co-création</a:t>
          </a:r>
          <a:endParaRPr lang="fr-BE" sz="1100" kern="1200" dirty="0"/>
        </a:p>
      </dsp:txBody>
      <dsp:txXfrm>
        <a:off x="4149129" y="650210"/>
        <a:ext cx="828263" cy="7260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3FD958-07EB-4343-8B1A-D46204B726F5}">
      <dsp:nvSpPr>
        <dsp:cNvPr id="0" name=""/>
        <dsp:cNvSpPr/>
      </dsp:nvSpPr>
      <dsp:spPr>
        <a:xfrm>
          <a:off x="4207487" y="1371600"/>
          <a:ext cx="1268903" cy="1195166"/>
        </a:xfrm>
        <a:prstGeom prst="ellipse">
          <a:avLst/>
        </a:prstGeom>
        <a:solidFill>
          <a:srgbClr val="FFC0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fr-FR" sz="2200" b="1" kern="1200" dirty="0"/>
            <a:t>Publics</a:t>
          </a:r>
          <a:endParaRPr lang="fr-BE" sz="2200" b="1" kern="1200" dirty="0"/>
        </a:p>
      </dsp:txBody>
      <dsp:txXfrm>
        <a:off x="4393314" y="1546628"/>
        <a:ext cx="897249" cy="845110"/>
      </dsp:txXfrm>
    </dsp:sp>
    <dsp:sp modelId="{69FAC9DA-265E-43DD-BD8C-2F8E8E6B87F9}">
      <dsp:nvSpPr>
        <dsp:cNvPr id="0" name=""/>
        <dsp:cNvSpPr/>
      </dsp:nvSpPr>
      <dsp:spPr>
        <a:xfrm rot="16264025">
          <a:off x="4732493" y="1238593"/>
          <a:ext cx="245725" cy="20514"/>
        </a:xfrm>
        <a:custGeom>
          <a:avLst/>
          <a:gdLst/>
          <a:ahLst/>
          <a:cxnLst/>
          <a:rect l="0" t="0" r="0" b="0"/>
          <a:pathLst>
            <a:path>
              <a:moveTo>
                <a:pt x="0" y="10257"/>
              </a:moveTo>
              <a:lnTo>
                <a:pt x="245725" y="10257"/>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BE" sz="500" kern="1200"/>
        </a:p>
      </dsp:txBody>
      <dsp:txXfrm>
        <a:off x="4849213" y="1242707"/>
        <a:ext cx="12286" cy="12286"/>
      </dsp:txXfrm>
    </dsp:sp>
    <dsp:sp modelId="{C13019A8-59A2-4FDF-A989-CA081EA515E0}">
      <dsp:nvSpPr>
        <dsp:cNvPr id="0" name=""/>
        <dsp:cNvSpPr/>
      </dsp:nvSpPr>
      <dsp:spPr>
        <a:xfrm>
          <a:off x="4220660" y="-21309"/>
          <a:ext cx="1295336" cy="1147397"/>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kern="1200" dirty="0"/>
            <a:t>Local </a:t>
          </a:r>
          <a:r>
            <a:rPr lang="fr-FR" sz="1400" kern="1200" dirty="0" err="1"/>
            <a:t>Journalism</a:t>
          </a:r>
          <a:endParaRPr lang="fr-BE" sz="1400" kern="1200" dirty="0"/>
        </a:p>
      </dsp:txBody>
      <dsp:txXfrm>
        <a:off x="4410358" y="146723"/>
        <a:ext cx="915940" cy="811333"/>
      </dsp:txXfrm>
    </dsp:sp>
    <dsp:sp modelId="{DBF67731-FCD5-43F7-8490-42D08F09DE77}">
      <dsp:nvSpPr>
        <dsp:cNvPr id="0" name=""/>
        <dsp:cNvSpPr/>
      </dsp:nvSpPr>
      <dsp:spPr>
        <a:xfrm rot="59141">
          <a:off x="5476268" y="1971771"/>
          <a:ext cx="224487" cy="20514"/>
        </a:xfrm>
        <a:custGeom>
          <a:avLst/>
          <a:gdLst/>
          <a:ahLst/>
          <a:cxnLst/>
          <a:rect l="0" t="0" r="0" b="0"/>
          <a:pathLst>
            <a:path>
              <a:moveTo>
                <a:pt x="0" y="10257"/>
              </a:moveTo>
              <a:lnTo>
                <a:pt x="224487" y="10257"/>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BE" sz="500" kern="1200"/>
        </a:p>
      </dsp:txBody>
      <dsp:txXfrm>
        <a:off x="5582900" y="1976416"/>
        <a:ext cx="11224" cy="11224"/>
      </dsp:txXfrm>
    </dsp:sp>
    <dsp:sp modelId="{55BB0CDE-9CBC-43C7-A61D-F76D9B957818}">
      <dsp:nvSpPr>
        <dsp:cNvPr id="0" name=""/>
        <dsp:cNvSpPr/>
      </dsp:nvSpPr>
      <dsp:spPr>
        <a:xfrm>
          <a:off x="5700636" y="1423924"/>
          <a:ext cx="1219505" cy="1141049"/>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kern="1200" dirty="0"/>
            <a:t>Digital shift </a:t>
          </a:r>
          <a:endParaRPr lang="fr-BE" sz="1400" kern="1200" dirty="0"/>
        </a:p>
      </dsp:txBody>
      <dsp:txXfrm>
        <a:off x="5879228" y="1591027"/>
        <a:ext cx="862321" cy="806843"/>
      </dsp:txXfrm>
    </dsp:sp>
    <dsp:sp modelId="{9D468ECD-CDBC-4A51-A6BA-0D0108C15132}">
      <dsp:nvSpPr>
        <dsp:cNvPr id="0" name=""/>
        <dsp:cNvSpPr/>
      </dsp:nvSpPr>
      <dsp:spPr>
        <a:xfrm rot="5338179">
          <a:off x="4723828" y="2687618"/>
          <a:ext cx="262432" cy="20514"/>
        </a:xfrm>
        <a:custGeom>
          <a:avLst/>
          <a:gdLst/>
          <a:ahLst/>
          <a:cxnLst/>
          <a:rect l="0" t="0" r="0" b="0"/>
          <a:pathLst>
            <a:path>
              <a:moveTo>
                <a:pt x="0" y="10257"/>
              </a:moveTo>
              <a:lnTo>
                <a:pt x="262432" y="10257"/>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BE" sz="500" kern="1200"/>
        </a:p>
      </dsp:txBody>
      <dsp:txXfrm>
        <a:off x="4848483" y="2691315"/>
        <a:ext cx="13121" cy="13121"/>
      </dsp:txXfrm>
    </dsp:sp>
    <dsp:sp modelId="{35020951-EE14-47E6-A75D-35CF5604F470}">
      <dsp:nvSpPr>
        <dsp:cNvPr id="0" name=""/>
        <dsp:cNvSpPr/>
      </dsp:nvSpPr>
      <dsp:spPr>
        <a:xfrm>
          <a:off x="4227911" y="2828982"/>
          <a:ext cx="1280834" cy="1215052"/>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kern="1200" dirty="0"/>
            <a:t>Business &amp; revenues </a:t>
          </a:r>
          <a:r>
            <a:rPr lang="fr-FR" sz="1400" kern="1200" dirty="0" err="1"/>
            <a:t>models</a:t>
          </a:r>
          <a:endParaRPr lang="fr-BE" sz="1400" kern="1200" dirty="0"/>
        </a:p>
      </dsp:txBody>
      <dsp:txXfrm>
        <a:off x="4415485" y="3006922"/>
        <a:ext cx="905686" cy="859172"/>
      </dsp:txXfrm>
    </dsp:sp>
    <dsp:sp modelId="{E18C245C-038C-4FE9-8670-F1B1D5D5FEFE}">
      <dsp:nvSpPr>
        <dsp:cNvPr id="0" name=""/>
        <dsp:cNvSpPr/>
      </dsp:nvSpPr>
      <dsp:spPr>
        <a:xfrm rot="10738654">
          <a:off x="4052298" y="1971632"/>
          <a:ext cx="155315" cy="20514"/>
        </a:xfrm>
        <a:custGeom>
          <a:avLst/>
          <a:gdLst/>
          <a:ahLst/>
          <a:cxnLst/>
          <a:rect l="0" t="0" r="0" b="0"/>
          <a:pathLst>
            <a:path>
              <a:moveTo>
                <a:pt x="0" y="10257"/>
              </a:moveTo>
              <a:lnTo>
                <a:pt x="155315" y="10257"/>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BE" sz="500" kern="1200"/>
        </a:p>
      </dsp:txBody>
      <dsp:txXfrm rot="10800000">
        <a:off x="4126073" y="1978007"/>
        <a:ext cx="7765" cy="7765"/>
      </dsp:txXfrm>
    </dsp:sp>
    <dsp:sp modelId="{76EA0FBE-2729-41D1-AB7A-6FDE1D95CF4E}">
      <dsp:nvSpPr>
        <dsp:cNvPr id="0" name=""/>
        <dsp:cNvSpPr/>
      </dsp:nvSpPr>
      <dsp:spPr>
        <a:xfrm>
          <a:off x="2800120" y="1389858"/>
          <a:ext cx="1252297" cy="1209180"/>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kern="1200" dirty="0"/>
            <a:t>(Dis)trust &amp; </a:t>
          </a:r>
          <a:r>
            <a:rPr lang="fr-FR" sz="1400" kern="1200" dirty="0" err="1"/>
            <a:t>credibility</a:t>
          </a:r>
          <a:r>
            <a:rPr lang="fr-FR" sz="1400" kern="1200" dirty="0"/>
            <a:t> </a:t>
          </a:r>
          <a:endParaRPr lang="fr-BE" sz="1400" kern="1200" dirty="0"/>
        </a:p>
      </dsp:txBody>
      <dsp:txXfrm>
        <a:off x="2983515" y="1566938"/>
        <a:ext cx="885507" cy="855020"/>
      </dsp:txXfrm>
    </dsp:sp>
  </dsp:spTree>
</dsp:drawing>
</file>

<file path=ppt/diagrams/layout1.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fr-FR"/>
          </a:p>
        </p:txBody>
      </p:sp>
      <p:sp>
        <p:nvSpPr>
          <p:cNvPr id="3" name="Espace réservé de la date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757FDB26-16AF-4C82-AF7A-92449513F3F4}" type="datetime1">
              <a:rPr lang="fr-FR" smtClean="0"/>
              <a:t>31/03/2022</a:t>
            </a:fld>
            <a:endParaRPr lang="fr-FR"/>
          </a:p>
        </p:txBody>
      </p:sp>
      <p:sp>
        <p:nvSpPr>
          <p:cNvPr id="4" name="Espace réservé du pied de pag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fr-FR"/>
          </a:p>
        </p:txBody>
      </p:sp>
      <p:sp>
        <p:nvSpPr>
          <p:cNvPr id="5" name="Espace réservé du numéro de diapositiv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FB53ADFC-ABB8-401A-BB24-33FDAFEDCEBD}" type="slidenum">
              <a:rPr lang="fr-FR" smtClean="0"/>
              <a:t>‹N°›</a:t>
            </a:fld>
            <a:endParaRPr lang="fr-FR"/>
          </a:p>
        </p:txBody>
      </p:sp>
    </p:spTree>
    <p:extLst>
      <p:ext uri="{BB962C8B-B14F-4D97-AF65-F5344CB8AC3E}">
        <p14:creationId xmlns:p14="http://schemas.microsoft.com/office/powerpoint/2010/main" val="273324930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fr-FR" noProof="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360E9541-3375-4528-AC9C-1D7FD00C3017}" type="datetime1">
              <a:rPr lang="fr-FR" noProof="0" smtClean="0"/>
              <a:t>31/03/2022</a:t>
            </a:fld>
            <a:endParaRPr lang="fr-FR" noProof="0"/>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fr-FR" noProof="0"/>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fr-FR" noProof="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4B725628-3A68-42F4-BA86-981817953149}" type="slidenum">
              <a:rPr lang="fr-FR" noProof="0" smtClean="0"/>
              <a:t>‹N°›</a:t>
            </a:fld>
            <a:endParaRPr lang="fr-FR" noProof="0"/>
          </a:p>
        </p:txBody>
      </p:sp>
    </p:spTree>
    <p:extLst>
      <p:ext uri="{BB962C8B-B14F-4D97-AF65-F5344CB8AC3E}">
        <p14:creationId xmlns:p14="http://schemas.microsoft.com/office/powerpoint/2010/main" val="64925861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a:p>
        </p:txBody>
      </p:sp>
      <p:sp>
        <p:nvSpPr>
          <p:cNvPr id="4" name="Espace réservé du numéro de diapositive 3"/>
          <p:cNvSpPr>
            <a:spLocks noGrp="1"/>
          </p:cNvSpPr>
          <p:nvPr>
            <p:ph type="sldNum" sz="quarter" idx="10"/>
          </p:nvPr>
        </p:nvSpPr>
        <p:spPr/>
        <p:txBody>
          <a:bodyPr rtlCol="0"/>
          <a:lstStyle/>
          <a:p>
            <a:pPr rtl="0"/>
            <a:fld id="{4B725628-3A68-42F4-BA86-981817953149}" type="slidenum">
              <a:rPr lang="fr-FR" smtClean="0"/>
              <a:t>1</a:t>
            </a:fld>
            <a:endParaRPr lang="fr-FR"/>
          </a:p>
        </p:txBody>
      </p:sp>
    </p:spTree>
    <p:extLst>
      <p:ext uri="{BB962C8B-B14F-4D97-AF65-F5344CB8AC3E}">
        <p14:creationId xmlns:p14="http://schemas.microsoft.com/office/powerpoint/2010/main" val="38592577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e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re 1"/>
          <p:cNvSpPr>
            <a:spLocks noGrp="1"/>
          </p:cNvSpPr>
          <p:nvPr>
            <p:ph type="ctrTitle"/>
          </p:nvPr>
        </p:nvSpPr>
        <p:spPr>
          <a:xfrm>
            <a:off x="457200" y="4960137"/>
            <a:ext cx="7772400" cy="1463040"/>
          </a:xfrm>
        </p:spPr>
        <p:txBody>
          <a:bodyPr rtlCol="0" anchor="ctr">
            <a:normAutofit/>
          </a:bodyPr>
          <a:lstStyle>
            <a:lvl1pPr algn="r">
              <a:defRPr sz="5000" spc="200" baseline="0"/>
            </a:lvl1pPr>
          </a:lstStyle>
          <a:p>
            <a:pPr rtl="0"/>
            <a:r>
              <a:rPr lang="fr-FR" noProof="0"/>
              <a:t>Modifiez le style du titre</a:t>
            </a:r>
          </a:p>
        </p:txBody>
      </p:sp>
      <p:sp>
        <p:nvSpPr>
          <p:cNvPr id="3" name="Sous-titre 2"/>
          <p:cNvSpPr>
            <a:spLocks noGrp="1"/>
          </p:cNvSpPr>
          <p:nvPr>
            <p:ph type="subTitle" idx="1" hasCustomPrompt="1"/>
          </p:nvPr>
        </p:nvSpPr>
        <p:spPr>
          <a:xfrm>
            <a:off x="8610600" y="4960137"/>
            <a:ext cx="3200400" cy="1463040"/>
          </a:xfrm>
        </p:spPr>
        <p:txBody>
          <a:bodyPr lIns="91440" rIns="91440" rtlCol="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pPr rtl="0"/>
            <a:r>
              <a:rPr lang="fr-FR" noProof="0"/>
              <a:t>Cliquez pour modifier le style des sous-titres du masque</a:t>
            </a:r>
          </a:p>
        </p:txBody>
      </p:sp>
      <p:sp>
        <p:nvSpPr>
          <p:cNvPr id="4" name="Espace réservé de la date 3"/>
          <p:cNvSpPr>
            <a:spLocks noGrp="1"/>
          </p:cNvSpPr>
          <p:nvPr>
            <p:ph type="dt" sz="half" idx="10"/>
          </p:nvPr>
        </p:nvSpPr>
        <p:spPr/>
        <p:txBody>
          <a:bodyPr rtlCol="0"/>
          <a:lstStyle>
            <a:lvl1pPr algn="l">
              <a:defRPr/>
            </a:lvl1pPr>
          </a:lstStyle>
          <a:p>
            <a:pPr rtl="0"/>
            <a:fld id="{E27949C9-1C26-45BB-BA53-FCDDA512553D}" type="datetime1">
              <a:rPr lang="fr-FR" noProof="0" smtClean="0"/>
              <a:t>31/03/2022</a:t>
            </a:fld>
            <a:endParaRPr lang="fr-FR" noProof="0"/>
          </a:p>
        </p:txBody>
      </p:sp>
      <p:sp>
        <p:nvSpPr>
          <p:cNvPr id="5" name="Espace réservé du pied de page 4"/>
          <p:cNvSpPr>
            <a:spLocks noGrp="1"/>
          </p:cNvSpPr>
          <p:nvPr>
            <p:ph type="ftr" sz="quarter" idx="11"/>
          </p:nvPr>
        </p:nvSpPr>
        <p:spPr/>
        <p:txBody>
          <a:bodyPr rtlCol="0"/>
          <a:lstStyle/>
          <a:p>
            <a:pPr rtl="0"/>
            <a:endParaRPr lang="fr-FR" noProof="0"/>
          </a:p>
        </p:txBody>
      </p:sp>
      <p:sp>
        <p:nvSpPr>
          <p:cNvPr id="6" name="Espace réservé du numéro de diapositive 5"/>
          <p:cNvSpPr>
            <a:spLocks noGrp="1"/>
          </p:cNvSpPr>
          <p:nvPr>
            <p:ph type="sldNum" sz="quarter" idx="12"/>
          </p:nvPr>
        </p:nvSpPr>
        <p:spPr/>
        <p:txBody>
          <a:bodyPr rtlCol="0"/>
          <a:lstStyle/>
          <a:p>
            <a:pPr rtl="0"/>
            <a:fld id="{4FAB73BC-B049-4115-A692-8D63A059BFB8}" type="slidenum">
              <a:rPr lang="fr-FR" noProof="0" smtClean="0"/>
              <a:t>‹N°›</a:t>
            </a:fld>
            <a:endParaRPr lang="fr-FR" noProof="0"/>
          </a:p>
        </p:txBody>
      </p:sp>
      <p:cxnSp>
        <p:nvCxnSpPr>
          <p:cNvPr id="8" name="Connecteur droit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lstStyle/>
          <a:p>
            <a:pPr rtl="0"/>
            <a:r>
              <a:rPr lang="fr-FR" noProof="0"/>
              <a:t>Modifiez le style du titre</a:t>
            </a:r>
          </a:p>
        </p:txBody>
      </p:sp>
      <p:sp>
        <p:nvSpPr>
          <p:cNvPr id="3" name="Espace réservé du texte vertical 2"/>
          <p:cNvSpPr>
            <a:spLocks noGrp="1"/>
          </p:cNvSpPr>
          <p:nvPr>
            <p:ph type="body" orient="vert" idx="1" hasCustomPrompt="1"/>
          </p:nvPr>
        </p:nvSpPr>
        <p:spPr/>
        <p:txBody>
          <a:bodyPr vert="eaVert" rtlCol="0"/>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4" name="Espace réservé de la date 3"/>
          <p:cNvSpPr>
            <a:spLocks noGrp="1"/>
          </p:cNvSpPr>
          <p:nvPr>
            <p:ph type="dt" sz="half" idx="10"/>
          </p:nvPr>
        </p:nvSpPr>
        <p:spPr/>
        <p:txBody>
          <a:bodyPr rtlCol="0"/>
          <a:lstStyle/>
          <a:p>
            <a:pPr rtl="0"/>
            <a:fld id="{721F1C99-0FCE-4E24-B45E-A6B8B87EE97A}" type="datetime1">
              <a:rPr lang="fr-FR" noProof="0" smtClean="0"/>
              <a:t>31/03/2022</a:t>
            </a:fld>
            <a:endParaRPr lang="fr-FR" noProof="0"/>
          </a:p>
        </p:txBody>
      </p:sp>
      <p:sp>
        <p:nvSpPr>
          <p:cNvPr id="5" name="Espace réservé du pied de page 4"/>
          <p:cNvSpPr>
            <a:spLocks noGrp="1"/>
          </p:cNvSpPr>
          <p:nvPr>
            <p:ph type="ftr" sz="quarter" idx="11"/>
          </p:nvPr>
        </p:nvSpPr>
        <p:spPr/>
        <p:txBody>
          <a:bodyPr rtlCol="0"/>
          <a:lstStyle/>
          <a:p>
            <a:pPr rtl="0"/>
            <a:endParaRPr lang="fr-FR" noProof="0"/>
          </a:p>
        </p:txBody>
      </p:sp>
      <p:sp>
        <p:nvSpPr>
          <p:cNvPr id="6" name="Espace réservé du numéro de diapositive 5"/>
          <p:cNvSpPr>
            <a:spLocks noGrp="1"/>
          </p:cNvSpPr>
          <p:nvPr>
            <p:ph type="sldNum" sz="quarter" idx="12"/>
          </p:nvPr>
        </p:nvSpPr>
        <p:spPr/>
        <p:txBody>
          <a:bodyPr rtlCol="0"/>
          <a:lstStyle/>
          <a:p>
            <a:pPr rtl="0"/>
            <a:fld id="{4FAB73BC-B049-4115-A692-8D63A059BFB8}" type="slidenum">
              <a:rPr lang="fr-FR" noProof="0" smtClean="0"/>
              <a:t>‹N°›</a:t>
            </a:fld>
            <a:endParaRPr lang="fr-FR" noProof="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hasCustomPrompt="1"/>
          </p:nvPr>
        </p:nvSpPr>
        <p:spPr>
          <a:xfrm>
            <a:off x="8724901" y="762000"/>
            <a:ext cx="2628900" cy="5410200"/>
          </a:xfrm>
        </p:spPr>
        <p:txBody>
          <a:bodyPr vert="eaVert" lIns="45720" tIns="91440" rIns="45720" bIns="91440" rtlCol="0"/>
          <a:lstStyle/>
          <a:p>
            <a:pPr rtl="0"/>
            <a:r>
              <a:rPr lang="fr-FR" noProof="0"/>
              <a:t>Cliquez pour modifier le style du titre</a:t>
            </a:r>
          </a:p>
        </p:txBody>
      </p:sp>
      <p:sp>
        <p:nvSpPr>
          <p:cNvPr id="3" name="Espace réservé du texte vertical 2"/>
          <p:cNvSpPr>
            <a:spLocks noGrp="1"/>
          </p:cNvSpPr>
          <p:nvPr>
            <p:ph type="body" orient="vert" idx="1" hasCustomPrompt="1"/>
          </p:nvPr>
        </p:nvSpPr>
        <p:spPr>
          <a:xfrm>
            <a:off x="990601" y="762000"/>
            <a:ext cx="7581900" cy="5410200"/>
          </a:xfrm>
        </p:spPr>
        <p:txBody>
          <a:bodyPr vert="eaVert" rtlCol="0"/>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4" name="Espace réservé de la date 3"/>
          <p:cNvSpPr>
            <a:spLocks noGrp="1"/>
          </p:cNvSpPr>
          <p:nvPr>
            <p:ph type="dt" sz="half" idx="10"/>
          </p:nvPr>
        </p:nvSpPr>
        <p:spPr/>
        <p:txBody>
          <a:bodyPr rtlCol="0"/>
          <a:lstStyle/>
          <a:p>
            <a:pPr rtl="0"/>
            <a:fld id="{132C3B24-D805-4A76-8E65-C9738296B930}" type="datetime1">
              <a:rPr lang="fr-FR" noProof="0" smtClean="0"/>
              <a:t>31/03/2022</a:t>
            </a:fld>
            <a:endParaRPr lang="fr-FR" noProof="0"/>
          </a:p>
        </p:txBody>
      </p:sp>
      <p:sp>
        <p:nvSpPr>
          <p:cNvPr id="5" name="Espace réservé du pied de page 4"/>
          <p:cNvSpPr>
            <a:spLocks noGrp="1"/>
          </p:cNvSpPr>
          <p:nvPr>
            <p:ph type="ftr" sz="quarter" idx="11"/>
          </p:nvPr>
        </p:nvSpPr>
        <p:spPr/>
        <p:txBody>
          <a:bodyPr rtlCol="0"/>
          <a:lstStyle/>
          <a:p>
            <a:pPr rtl="0"/>
            <a:endParaRPr lang="fr-FR" noProof="0"/>
          </a:p>
        </p:txBody>
      </p:sp>
      <p:sp>
        <p:nvSpPr>
          <p:cNvPr id="6" name="Espace réservé du numéro de diapositive 5"/>
          <p:cNvSpPr>
            <a:spLocks noGrp="1"/>
          </p:cNvSpPr>
          <p:nvPr>
            <p:ph type="sldNum" sz="quarter" idx="12"/>
          </p:nvPr>
        </p:nvSpPr>
        <p:spPr/>
        <p:txBody>
          <a:bodyPr rtlCol="0"/>
          <a:lstStyle/>
          <a:p>
            <a:pPr rtl="0"/>
            <a:fld id="{4FAB73BC-B049-4115-A692-8D63A059BFB8}" type="slidenum">
              <a:rPr lang="fr-FR" noProof="0" smtClean="0"/>
              <a:t>‹N°›</a:t>
            </a:fld>
            <a:endParaRPr lang="fr-FR" noProof="0"/>
          </a:p>
        </p:txBody>
      </p:sp>
      <p:cxnSp>
        <p:nvCxnSpPr>
          <p:cNvPr id="7" name="Connecteur droit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lstStyle/>
          <a:p>
            <a:pPr rtl="0"/>
            <a:r>
              <a:rPr lang="fr-FR" noProof="0"/>
              <a:t>Modifiez le style du titre</a:t>
            </a:r>
          </a:p>
        </p:txBody>
      </p:sp>
      <p:sp>
        <p:nvSpPr>
          <p:cNvPr id="3" name="Espace réservé du contenu 2"/>
          <p:cNvSpPr>
            <a:spLocks noGrp="1"/>
          </p:cNvSpPr>
          <p:nvPr>
            <p:ph idx="1" hasCustomPrompt="1"/>
          </p:nvPr>
        </p:nvSpPr>
        <p:spPr/>
        <p:txBody>
          <a:bodyPr rtlCol="0"/>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4" name="Espace réservé de la date 3"/>
          <p:cNvSpPr>
            <a:spLocks noGrp="1"/>
          </p:cNvSpPr>
          <p:nvPr>
            <p:ph type="dt" sz="half" idx="10"/>
          </p:nvPr>
        </p:nvSpPr>
        <p:spPr/>
        <p:txBody>
          <a:bodyPr rtlCol="0"/>
          <a:lstStyle/>
          <a:p>
            <a:pPr rtl="0"/>
            <a:fld id="{2B70CDC4-B118-436F-8999-4E53124174C8}" type="datetime1">
              <a:rPr lang="fr-FR" noProof="0" smtClean="0"/>
              <a:t>31/03/2022</a:t>
            </a:fld>
            <a:endParaRPr lang="fr-FR" noProof="0"/>
          </a:p>
        </p:txBody>
      </p:sp>
      <p:sp>
        <p:nvSpPr>
          <p:cNvPr id="5" name="Espace réservé du pied de page 4"/>
          <p:cNvSpPr>
            <a:spLocks noGrp="1"/>
          </p:cNvSpPr>
          <p:nvPr>
            <p:ph type="ftr" sz="quarter" idx="11"/>
          </p:nvPr>
        </p:nvSpPr>
        <p:spPr/>
        <p:txBody>
          <a:bodyPr rtlCol="0"/>
          <a:lstStyle/>
          <a:p>
            <a:pPr rtl="0"/>
            <a:endParaRPr lang="fr-FR" noProof="0"/>
          </a:p>
        </p:txBody>
      </p:sp>
      <p:sp>
        <p:nvSpPr>
          <p:cNvPr id="6" name="Espace réservé du numéro de diapositive 5"/>
          <p:cNvSpPr>
            <a:spLocks noGrp="1"/>
          </p:cNvSpPr>
          <p:nvPr>
            <p:ph type="sldNum" sz="quarter" idx="12"/>
          </p:nvPr>
        </p:nvSpPr>
        <p:spPr/>
        <p:txBody>
          <a:bodyPr rtlCol="0"/>
          <a:lstStyle/>
          <a:p>
            <a:pPr rtl="0"/>
            <a:fld id="{4FAB73BC-B049-4115-A692-8D63A059BFB8}" type="slidenum">
              <a:rPr lang="fr-FR" noProof="0" smtClean="0"/>
              <a:t>‹N°›</a:t>
            </a:fld>
            <a:endParaRPr lang="fr-FR" noProof="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tête de section">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e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re 1"/>
          <p:cNvSpPr>
            <a:spLocks noGrp="1"/>
          </p:cNvSpPr>
          <p:nvPr>
            <p:ph type="title"/>
          </p:nvPr>
        </p:nvSpPr>
        <p:spPr>
          <a:xfrm>
            <a:off x="457200" y="4960137"/>
            <a:ext cx="7772400" cy="1463040"/>
          </a:xfrm>
        </p:spPr>
        <p:txBody>
          <a:bodyPr rtlCol="0" anchor="ctr">
            <a:normAutofit/>
          </a:bodyPr>
          <a:lstStyle>
            <a:lvl1pPr algn="r">
              <a:defRPr sz="5000" b="0" spc="200" baseline="0"/>
            </a:lvl1pPr>
          </a:lstStyle>
          <a:p>
            <a:pPr rtl="0"/>
            <a:r>
              <a:rPr lang="fr-FR" noProof="0"/>
              <a:t>Modifiez le style du titre</a:t>
            </a:r>
          </a:p>
        </p:txBody>
      </p:sp>
      <p:sp>
        <p:nvSpPr>
          <p:cNvPr id="3" name="Espace réservé du texte 2"/>
          <p:cNvSpPr>
            <a:spLocks noGrp="1"/>
          </p:cNvSpPr>
          <p:nvPr>
            <p:ph type="body" idx="1" hasCustomPrompt="1"/>
          </p:nvPr>
        </p:nvSpPr>
        <p:spPr>
          <a:xfrm>
            <a:off x="8610600" y="4960137"/>
            <a:ext cx="3200400" cy="1463040"/>
          </a:xfrm>
        </p:spPr>
        <p:txBody>
          <a:bodyPr lIns="91440" rIns="91440" rtlCol="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fr-FR" noProof="0" dirty="0"/>
              <a:t>Modifiez les styles du texte du masque</a:t>
            </a:r>
          </a:p>
        </p:txBody>
      </p:sp>
      <p:sp>
        <p:nvSpPr>
          <p:cNvPr id="4" name="Espace réservé de la date 3"/>
          <p:cNvSpPr>
            <a:spLocks noGrp="1"/>
          </p:cNvSpPr>
          <p:nvPr>
            <p:ph type="dt" sz="half" idx="10"/>
          </p:nvPr>
        </p:nvSpPr>
        <p:spPr/>
        <p:txBody>
          <a:bodyPr rtlCol="0"/>
          <a:lstStyle/>
          <a:p>
            <a:pPr rtl="0"/>
            <a:fld id="{0CB3B74C-3552-4EC5-970E-EA08B17DE6C3}" type="datetime1">
              <a:rPr lang="fr-FR" noProof="0" smtClean="0"/>
              <a:t>31/03/2022</a:t>
            </a:fld>
            <a:endParaRPr lang="fr-FR" noProof="0"/>
          </a:p>
        </p:txBody>
      </p:sp>
      <p:sp>
        <p:nvSpPr>
          <p:cNvPr id="5" name="Espace réservé du pied de page 4"/>
          <p:cNvSpPr>
            <a:spLocks noGrp="1"/>
          </p:cNvSpPr>
          <p:nvPr>
            <p:ph type="ftr" sz="quarter" idx="11"/>
          </p:nvPr>
        </p:nvSpPr>
        <p:spPr/>
        <p:txBody>
          <a:bodyPr rtlCol="0"/>
          <a:lstStyle/>
          <a:p>
            <a:pPr rtl="0"/>
            <a:endParaRPr lang="fr-FR" noProof="0"/>
          </a:p>
        </p:txBody>
      </p:sp>
      <p:sp>
        <p:nvSpPr>
          <p:cNvPr id="6" name="Espace réservé du numéro de diapositive 5"/>
          <p:cNvSpPr>
            <a:spLocks noGrp="1"/>
          </p:cNvSpPr>
          <p:nvPr>
            <p:ph type="sldNum" sz="quarter" idx="12"/>
          </p:nvPr>
        </p:nvSpPr>
        <p:spPr/>
        <p:txBody>
          <a:bodyPr rtlCol="0"/>
          <a:lstStyle/>
          <a:p>
            <a:pPr rtl="0"/>
            <a:fld id="{4FAB73BC-B049-4115-A692-8D63A059BFB8}" type="slidenum">
              <a:rPr lang="fr-FR" noProof="0" smtClean="0"/>
              <a:t>‹N°›</a:t>
            </a:fld>
            <a:endParaRPr lang="fr-FR" noProof="0"/>
          </a:p>
        </p:txBody>
      </p:sp>
      <p:cxnSp>
        <p:nvCxnSpPr>
          <p:cNvPr id="8" name="Connecteur droit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024128" y="585216"/>
            <a:ext cx="9720072" cy="1499616"/>
          </a:xfrm>
        </p:spPr>
        <p:txBody>
          <a:bodyPr rtlCol="0"/>
          <a:lstStyle/>
          <a:p>
            <a:pPr rtl="0"/>
            <a:r>
              <a:rPr lang="fr-FR" noProof="0"/>
              <a:t>Modifiez le style du titre</a:t>
            </a:r>
          </a:p>
        </p:txBody>
      </p:sp>
      <p:sp>
        <p:nvSpPr>
          <p:cNvPr id="3" name="Espace réservé du contenu 2"/>
          <p:cNvSpPr>
            <a:spLocks noGrp="1"/>
          </p:cNvSpPr>
          <p:nvPr>
            <p:ph sz="half" idx="1" hasCustomPrompt="1"/>
          </p:nvPr>
        </p:nvSpPr>
        <p:spPr>
          <a:xfrm>
            <a:off x="1024127" y="2286000"/>
            <a:ext cx="4754880" cy="4023360"/>
          </a:xfrm>
        </p:spPr>
        <p:txBody>
          <a:bodyPr rtlCol="0"/>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4" name="Espace réservé du contenu 3"/>
          <p:cNvSpPr>
            <a:spLocks noGrp="1"/>
          </p:cNvSpPr>
          <p:nvPr>
            <p:ph sz="half" idx="2" hasCustomPrompt="1"/>
          </p:nvPr>
        </p:nvSpPr>
        <p:spPr>
          <a:xfrm>
            <a:off x="5989320" y="2286000"/>
            <a:ext cx="4754880" cy="4023360"/>
          </a:xfrm>
        </p:spPr>
        <p:txBody>
          <a:bodyPr rtlCol="0"/>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5" name="Espace réservé de la date 4"/>
          <p:cNvSpPr>
            <a:spLocks noGrp="1"/>
          </p:cNvSpPr>
          <p:nvPr>
            <p:ph type="dt" sz="half" idx="10"/>
          </p:nvPr>
        </p:nvSpPr>
        <p:spPr/>
        <p:txBody>
          <a:bodyPr rtlCol="0"/>
          <a:lstStyle/>
          <a:p>
            <a:pPr rtl="0"/>
            <a:fld id="{BA86671B-8518-416E-9A93-110C3FC765B0}" type="datetime1">
              <a:rPr lang="fr-FR" noProof="0" smtClean="0"/>
              <a:t>31/03/2022</a:t>
            </a:fld>
            <a:endParaRPr lang="fr-FR" noProof="0"/>
          </a:p>
        </p:txBody>
      </p:sp>
      <p:sp>
        <p:nvSpPr>
          <p:cNvPr id="6" name="Espace réservé du pied de page 5"/>
          <p:cNvSpPr>
            <a:spLocks noGrp="1"/>
          </p:cNvSpPr>
          <p:nvPr>
            <p:ph type="ftr" sz="quarter" idx="11"/>
          </p:nvPr>
        </p:nvSpPr>
        <p:spPr/>
        <p:txBody>
          <a:bodyPr rtlCol="0"/>
          <a:lstStyle/>
          <a:p>
            <a:pPr rtl="0"/>
            <a:endParaRPr lang="fr-FR" noProof="0"/>
          </a:p>
        </p:txBody>
      </p:sp>
      <p:sp>
        <p:nvSpPr>
          <p:cNvPr id="7" name="Espace réservé du numéro de diapositive 6"/>
          <p:cNvSpPr>
            <a:spLocks noGrp="1"/>
          </p:cNvSpPr>
          <p:nvPr>
            <p:ph type="sldNum" sz="quarter" idx="12"/>
          </p:nvPr>
        </p:nvSpPr>
        <p:spPr/>
        <p:txBody>
          <a:bodyPr rtlCol="0"/>
          <a:lstStyle/>
          <a:p>
            <a:pPr rtl="0"/>
            <a:fld id="{4FAB73BC-B049-4115-A692-8D63A059BFB8}" type="slidenum">
              <a:rPr lang="fr-FR" noProof="0" smtClean="0"/>
              <a:t>‹N°›</a:t>
            </a:fld>
            <a:endParaRPr lang="fr-FR" noProof="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re 9"/>
          <p:cNvSpPr>
            <a:spLocks noGrp="1"/>
          </p:cNvSpPr>
          <p:nvPr>
            <p:ph type="title"/>
          </p:nvPr>
        </p:nvSpPr>
        <p:spPr/>
        <p:txBody>
          <a:bodyPr rtlCol="0"/>
          <a:lstStyle/>
          <a:p>
            <a:pPr rtl="0"/>
            <a:r>
              <a:rPr lang="fr-FR" noProof="0"/>
              <a:t>Modifiez le style du titre</a:t>
            </a:r>
          </a:p>
        </p:txBody>
      </p:sp>
      <p:sp>
        <p:nvSpPr>
          <p:cNvPr id="3" name="Espace réservé du texte 2"/>
          <p:cNvSpPr>
            <a:spLocks noGrp="1"/>
          </p:cNvSpPr>
          <p:nvPr>
            <p:ph type="body" idx="1" hasCustomPrompt="1"/>
          </p:nvPr>
        </p:nvSpPr>
        <p:spPr>
          <a:xfrm>
            <a:off x="1024128" y="2179636"/>
            <a:ext cx="4754880" cy="822960"/>
          </a:xfrm>
        </p:spPr>
        <p:txBody>
          <a:bodyPr lIns="137160" rIns="137160" rtlCol="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FR" noProof="0"/>
              <a:t>Modifiez les styles du texte du masque</a:t>
            </a:r>
          </a:p>
        </p:txBody>
      </p:sp>
      <p:sp>
        <p:nvSpPr>
          <p:cNvPr id="4" name="Espace réservé du contenu 3"/>
          <p:cNvSpPr>
            <a:spLocks noGrp="1"/>
          </p:cNvSpPr>
          <p:nvPr>
            <p:ph sz="half" idx="2" hasCustomPrompt="1"/>
          </p:nvPr>
        </p:nvSpPr>
        <p:spPr>
          <a:xfrm>
            <a:off x="1024128" y="2967788"/>
            <a:ext cx="4754880" cy="3341572"/>
          </a:xfrm>
        </p:spPr>
        <p:txBody>
          <a:bodyPr rtlCol="0"/>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5" name="Espace réservé du texte 4"/>
          <p:cNvSpPr>
            <a:spLocks noGrp="1"/>
          </p:cNvSpPr>
          <p:nvPr>
            <p:ph type="body" sz="quarter" idx="3" hasCustomPrompt="1"/>
          </p:nvPr>
        </p:nvSpPr>
        <p:spPr>
          <a:xfrm>
            <a:off x="5990888" y="2179636"/>
            <a:ext cx="4754880" cy="822960"/>
          </a:xfrm>
        </p:spPr>
        <p:txBody>
          <a:bodyPr lIns="137160" rIns="137160" rtlCol="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FR" noProof="0" dirty="0"/>
              <a:t>Modifiez les styles du texte du masque</a:t>
            </a:r>
          </a:p>
        </p:txBody>
      </p:sp>
      <p:sp>
        <p:nvSpPr>
          <p:cNvPr id="6" name="Espace réservé du contenu 5"/>
          <p:cNvSpPr>
            <a:spLocks noGrp="1"/>
          </p:cNvSpPr>
          <p:nvPr>
            <p:ph sz="quarter" idx="4" hasCustomPrompt="1"/>
          </p:nvPr>
        </p:nvSpPr>
        <p:spPr>
          <a:xfrm>
            <a:off x="5990888" y="2967788"/>
            <a:ext cx="4754880" cy="3341572"/>
          </a:xfrm>
        </p:spPr>
        <p:txBody>
          <a:bodyPr rtlCol="0"/>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7" name="Espace réservé de la date 6"/>
          <p:cNvSpPr>
            <a:spLocks noGrp="1"/>
          </p:cNvSpPr>
          <p:nvPr>
            <p:ph type="dt" sz="half" idx="10"/>
          </p:nvPr>
        </p:nvSpPr>
        <p:spPr/>
        <p:txBody>
          <a:bodyPr rtlCol="0"/>
          <a:lstStyle/>
          <a:p>
            <a:pPr rtl="0"/>
            <a:fld id="{B95CA171-7817-4EB8-BD06-8DC08B6DD669}" type="datetime1">
              <a:rPr lang="fr-FR" noProof="0" smtClean="0"/>
              <a:t>31/03/2022</a:t>
            </a:fld>
            <a:endParaRPr lang="fr-FR" noProof="0"/>
          </a:p>
        </p:txBody>
      </p:sp>
      <p:sp>
        <p:nvSpPr>
          <p:cNvPr id="8" name="Espace réservé du pied de page 7"/>
          <p:cNvSpPr>
            <a:spLocks noGrp="1"/>
          </p:cNvSpPr>
          <p:nvPr>
            <p:ph type="ftr" sz="quarter" idx="11"/>
          </p:nvPr>
        </p:nvSpPr>
        <p:spPr/>
        <p:txBody>
          <a:bodyPr rtlCol="0"/>
          <a:lstStyle/>
          <a:p>
            <a:pPr rtl="0"/>
            <a:endParaRPr lang="fr-FR" noProof="0"/>
          </a:p>
        </p:txBody>
      </p:sp>
      <p:sp>
        <p:nvSpPr>
          <p:cNvPr id="9" name="Espace réservé du numéro de diapositive 8"/>
          <p:cNvSpPr>
            <a:spLocks noGrp="1"/>
          </p:cNvSpPr>
          <p:nvPr>
            <p:ph type="sldNum" sz="quarter" idx="12"/>
          </p:nvPr>
        </p:nvSpPr>
        <p:spPr/>
        <p:txBody>
          <a:bodyPr rtlCol="0"/>
          <a:lstStyle/>
          <a:p>
            <a:pPr rtl="0"/>
            <a:fld id="{4FAB73BC-B049-4115-A692-8D63A059BFB8}" type="slidenum">
              <a:rPr lang="fr-FR" noProof="0" smtClean="0"/>
              <a:t>‹N°›</a:t>
            </a:fld>
            <a:endParaRPr lang="fr-FR" noProof="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uniquement">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lstStyle/>
          <a:p>
            <a:pPr rtl="0"/>
            <a:r>
              <a:rPr lang="fr-FR" noProof="0"/>
              <a:t>Modifiez le style du titre</a:t>
            </a:r>
          </a:p>
        </p:txBody>
      </p:sp>
      <p:sp>
        <p:nvSpPr>
          <p:cNvPr id="3" name="Espace réservé de la date 2"/>
          <p:cNvSpPr>
            <a:spLocks noGrp="1"/>
          </p:cNvSpPr>
          <p:nvPr>
            <p:ph type="dt" sz="half" idx="10"/>
          </p:nvPr>
        </p:nvSpPr>
        <p:spPr/>
        <p:txBody>
          <a:bodyPr rtlCol="0"/>
          <a:lstStyle/>
          <a:p>
            <a:pPr rtl="0"/>
            <a:fld id="{A8CB6A67-71AB-4430-8E9A-3C4E54AB6270}" type="datetime1">
              <a:rPr lang="fr-FR" noProof="0" smtClean="0"/>
              <a:t>31/03/2022</a:t>
            </a:fld>
            <a:endParaRPr lang="fr-FR" noProof="0"/>
          </a:p>
        </p:txBody>
      </p:sp>
      <p:sp>
        <p:nvSpPr>
          <p:cNvPr id="4" name="Espace réservé du pied de page 3"/>
          <p:cNvSpPr>
            <a:spLocks noGrp="1"/>
          </p:cNvSpPr>
          <p:nvPr>
            <p:ph type="ftr" sz="quarter" idx="11"/>
          </p:nvPr>
        </p:nvSpPr>
        <p:spPr/>
        <p:txBody>
          <a:bodyPr rtlCol="0"/>
          <a:lstStyle/>
          <a:p>
            <a:pPr rtl="0"/>
            <a:endParaRPr lang="fr-FR" noProof="0"/>
          </a:p>
        </p:txBody>
      </p:sp>
      <p:sp>
        <p:nvSpPr>
          <p:cNvPr id="5" name="Espace réservé du numéro de diapositive 4"/>
          <p:cNvSpPr>
            <a:spLocks noGrp="1"/>
          </p:cNvSpPr>
          <p:nvPr>
            <p:ph type="sldNum" sz="quarter" idx="12"/>
          </p:nvPr>
        </p:nvSpPr>
        <p:spPr/>
        <p:txBody>
          <a:bodyPr rtlCol="0"/>
          <a:lstStyle/>
          <a:p>
            <a:pPr rtl="0"/>
            <a:fld id="{4FAB73BC-B049-4115-A692-8D63A059BFB8}" type="slidenum">
              <a:rPr lang="fr-FR" noProof="0" smtClean="0"/>
              <a:t>‹N°›</a:t>
            </a:fld>
            <a:endParaRPr lang="fr-FR" noProof="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rtlCol="0"/>
          <a:lstStyle/>
          <a:p>
            <a:pPr rtl="0"/>
            <a:fld id="{3278E809-7279-41D4-8D12-46601669AEF8}" type="datetime1">
              <a:rPr lang="fr-FR" noProof="0" smtClean="0"/>
              <a:t>31/03/2022</a:t>
            </a:fld>
            <a:endParaRPr lang="fr-FR" noProof="0"/>
          </a:p>
        </p:txBody>
      </p:sp>
      <p:sp>
        <p:nvSpPr>
          <p:cNvPr id="3" name="Espace réservé du pied de page 2"/>
          <p:cNvSpPr>
            <a:spLocks noGrp="1"/>
          </p:cNvSpPr>
          <p:nvPr>
            <p:ph type="ftr" sz="quarter" idx="11"/>
          </p:nvPr>
        </p:nvSpPr>
        <p:spPr/>
        <p:txBody>
          <a:bodyPr rtlCol="0"/>
          <a:lstStyle/>
          <a:p>
            <a:pPr rtl="0"/>
            <a:endParaRPr lang="fr-FR" noProof="0"/>
          </a:p>
        </p:txBody>
      </p:sp>
      <p:sp>
        <p:nvSpPr>
          <p:cNvPr id="4" name="Espace réservé du numéro de diapositive 3"/>
          <p:cNvSpPr>
            <a:spLocks noGrp="1"/>
          </p:cNvSpPr>
          <p:nvPr>
            <p:ph type="sldNum" sz="quarter" idx="12"/>
          </p:nvPr>
        </p:nvSpPr>
        <p:spPr/>
        <p:txBody>
          <a:bodyPr rtlCol="0"/>
          <a:lstStyle/>
          <a:p>
            <a:pPr rtl="0"/>
            <a:fld id="{4FAB73BC-B049-4115-A692-8D63A059BFB8}" type="slidenum">
              <a:rPr lang="fr-FR" noProof="0" smtClean="0"/>
              <a:t>‹N°›</a:t>
            </a:fld>
            <a:endParaRPr lang="fr-FR" noProof="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8" name="Titre 7"/>
          <p:cNvSpPr>
            <a:spLocks noGrp="1"/>
          </p:cNvSpPr>
          <p:nvPr>
            <p:ph type="title" hasCustomPrompt="1"/>
          </p:nvPr>
        </p:nvSpPr>
        <p:spPr>
          <a:xfrm>
            <a:off x="1024128" y="471509"/>
            <a:ext cx="4389120" cy="1737360"/>
          </a:xfrm>
        </p:spPr>
        <p:txBody>
          <a:bodyPr rtlCol="0">
            <a:noAutofit/>
          </a:bodyPr>
          <a:lstStyle>
            <a:lvl1pPr>
              <a:lnSpc>
                <a:spcPct val="80000"/>
              </a:lnSpc>
              <a:defRPr sz="4000"/>
            </a:lvl1pPr>
          </a:lstStyle>
          <a:p>
            <a:pPr rtl="0"/>
            <a:r>
              <a:rPr lang="fr-FR" noProof="0"/>
              <a:t>Modifiez le style du titre du masque</a:t>
            </a:r>
          </a:p>
        </p:txBody>
      </p:sp>
      <p:sp>
        <p:nvSpPr>
          <p:cNvPr id="3" name="Espace réservé du contenu 2"/>
          <p:cNvSpPr>
            <a:spLocks noGrp="1"/>
          </p:cNvSpPr>
          <p:nvPr>
            <p:ph idx="1" hasCustomPrompt="1"/>
          </p:nvPr>
        </p:nvSpPr>
        <p:spPr>
          <a:xfrm>
            <a:off x="5715000" y="822960"/>
            <a:ext cx="5678424" cy="5184648"/>
          </a:xfrm>
        </p:spPr>
        <p:txBody>
          <a:bodyPr rtlCol="0"/>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4" name="Espace réservé du texte 3"/>
          <p:cNvSpPr>
            <a:spLocks noGrp="1"/>
          </p:cNvSpPr>
          <p:nvPr>
            <p:ph type="body" sz="half" idx="2" hasCustomPrompt="1"/>
          </p:nvPr>
        </p:nvSpPr>
        <p:spPr>
          <a:xfrm>
            <a:off x="1024128" y="2257506"/>
            <a:ext cx="4389120" cy="3762294"/>
          </a:xfrm>
        </p:spPr>
        <p:txBody>
          <a:bodyPr lIns="91440" rIns="91440" rtlCol="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fr-FR" noProof="0"/>
              <a:t>Modifiez les styles du texte du masque</a:t>
            </a:r>
          </a:p>
        </p:txBody>
      </p:sp>
      <p:sp>
        <p:nvSpPr>
          <p:cNvPr id="5" name="Espace réservé de la date 4"/>
          <p:cNvSpPr>
            <a:spLocks noGrp="1"/>
          </p:cNvSpPr>
          <p:nvPr>
            <p:ph type="dt" sz="half" idx="10"/>
          </p:nvPr>
        </p:nvSpPr>
        <p:spPr/>
        <p:txBody>
          <a:bodyPr rtlCol="0"/>
          <a:lstStyle/>
          <a:p>
            <a:pPr rtl="0"/>
            <a:fld id="{7EE15B8F-B91C-47AC-B98D-C114892A6229}" type="datetime1">
              <a:rPr lang="fr-FR" noProof="0" smtClean="0"/>
              <a:t>31/03/2022</a:t>
            </a:fld>
            <a:endParaRPr lang="fr-FR" noProof="0"/>
          </a:p>
        </p:txBody>
      </p:sp>
      <p:sp>
        <p:nvSpPr>
          <p:cNvPr id="6" name="Espace réservé du pied de page 5"/>
          <p:cNvSpPr>
            <a:spLocks noGrp="1"/>
          </p:cNvSpPr>
          <p:nvPr>
            <p:ph type="ftr" sz="quarter" idx="11"/>
          </p:nvPr>
        </p:nvSpPr>
        <p:spPr/>
        <p:txBody>
          <a:bodyPr rtlCol="0"/>
          <a:lstStyle/>
          <a:p>
            <a:pPr rtl="0"/>
            <a:endParaRPr lang="fr-FR" noProof="0"/>
          </a:p>
        </p:txBody>
      </p:sp>
      <p:sp>
        <p:nvSpPr>
          <p:cNvPr id="7" name="Espace réservé du numéro de diapositive 6"/>
          <p:cNvSpPr>
            <a:spLocks noGrp="1"/>
          </p:cNvSpPr>
          <p:nvPr>
            <p:ph type="sldNum" sz="quarter" idx="12"/>
          </p:nvPr>
        </p:nvSpPr>
        <p:spPr/>
        <p:txBody>
          <a:bodyPr rtlCol="0"/>
          <a:lstStyle/>
          <a:p>
            <a:pPr rtl="0"/>
            <a:fld id="{4FAB73BC-B049-4115-A692-8D63A059BFB8}" type="slidenum">
              <a:rPr lang="fr-FR" noProof="0" smtClean="0"/>
              <a:t>‹N°›</a:t>
            </a:fld>
            <a:endParaRPr lang="fr-FR" noProof="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4960138"/>
            <a:ext cx="7772400" cy="1463040"/>
          </a:xfrm>
        </p:spPr>
        <p:txBody>
          <a:bodyPr rtlCol="0" anchor="ctr">
            <a:normAutofit/>
          </a:bodyPr>
          <a:lstStyle>
            <a:lvl1pPr algn="r">
              <a:defRPr sz="5000" spc="200" baseline="0"/>
            </a:lvl1pPr>
          </a:lstStyle>
          <a:p>
            <a:pPr rtl="0"/>
            <a:r>
              <a:rPr lang="fr-FR" noProof="0"/>
              <a:t>Modifiez le style du titre</a:t>
            </a:r>
          </a:p>
        </p:txBody>
      </p:sp>
      <p:sp>
        <p:nvSpPr>
          <p:cNvPr id="3" name="Espace réservé d’image 2"/>
          <p:cNvSpPr>
            <a:spLocks noGrp="1" noChangeAspect="1"/>
          </p:cNvSpPr>
          <p:nvPr>
            <p:ph type="pic" idx="1" hasCustomPrompt="1"/>
          </p:nvPr>
        </p:nvSpPr>
        <p:spPr>
          <a:xfrm>
            <a:off x="0" y="-1"/>
            <a:ext cx="12188952" cy="4572000"/>
          </a:xfrm>
          <a:solidFill>
            <a:schemeClr val="accent1">
              <a:lumMod val="60000"/>
              <a:lumOff val="40000"/>
            </a:schemeClr>
          </a:solidFill>
        </p:spPr>
        <p:txBody>
          <a:bodyPr lIns="457200" tIns="365760" rIns="45720" bIns="45720" rtlCol="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fr-FR" noProof="0"/>
              <a:t>Cliquez sur l’icône pour ajouter une image</a:t>
            </a:r>
          </a:p>
        </p:txBody>
      </p:sp>
      <p:sp>
        <p:nvSpPr>
          <p:cNvPr id="4" name="Espace réservé du texte 3"/>
          <p:cNvSpPr>
            <a:spLocks noGrp="1"/>
          </p:cNvSpPr>
          <p:nvPr>
            <p:ph type="body" sz="half" idx="2" hasCustomPrompt="1"/>
          </p:nvPr>
        </p:nvSpPr>
        <p:spPr>
          <a:xfrm>
            <a:off x="8610600" y="4960138"/>
            <a:ext cx="3200400" cy="1463040"/>
          </a:xfrm>
        </p:spPr>
        <p:txBody>
          <a:bodyPr lIns="91440" rIns="91440" rtlCol="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fr-FR" noProof="0" dirty="0"/>
              <a:t>Modifiez les styles du texte du masque</a:t>
            </a:r>
          </a:p>
        </p:txBody>
      </p:sp>
      <p:sp>
        <p:nvSpPr>
          <p:cNvPr id="5" name="Espace réservé de la date 4"/>
          <p:cNvSpPr>
            <a:spLocks noGrp="1"/>
          </p:cNvSpPr>
          <p:nvPr>
            <p:ph type="dt" sz="half" idx="10"/>
          </p:nvPr>
        </p:nvSpPr>
        <p:spPr/>
        <p:txBody>
          <a:bodyPr rtlCol="0"/>
          <a:lstStyle/>
          <a:p>
            <a:pPr rtl="0"/>
            <a:fld id="{92769C86-3347-4673-9EED-DCA59A1E5DED}" type="datetime1">
              <a:rPr lang="fr-FR" noProof="0" smtClean="0"/>
              <a:t>31/03/2022</a:t>
            </a:fld>
            <a:endParaRPr lang="fr-FR" noProof="0"/>
          </a:p>
        </p:txBody>
      </p:sp>
      <p:sp>
        <p:nvSpPr>
          <p:cNvPr id="6" name="Espace réservé du pied de page 5"/>
          <p:cNvSpPr>
            <a:spLocks noGrp="1"/>
          </p:cNvSpPr>
          <p:nvPr>
            <p:ph type="ftr" sz="quarter" idx="11"/>
          </p:nvPr>
        </p:nvSpPr>
        <p:spPr/>
        <p:txBody>
          <a:bodyPr rtlCol="0"/>
          <a:lstStyle/>
          <a:p>
            <a:pPr rtl="0"/>
            <a:endParaRPr lang="fr-FR" noProof="0"/>
          </a:p>
        </p:txBody>
      </p:sp>
      <p:sp>
        <p:nvSpPr>
          <p:cNvPr id="7" name="Espace réservé du numéro de diapositive 6"/>
          <p:cNvSpPr>
            <a:spLocks noGrp="1"/>
          </p:cNvSpPr>
          <p:nvPr>
            <p:ph type="sldNum" sz="quarter" idx="12"/>
          </p:nvPr>
        </p:nvSpPr>
        <p:spPr/>
        <p:txBody>
          <a:bodyPr rtlCol="0"/>
          <a:lstStyle/>
          <a:p>
            <a:pPr rtl="0"/>
            <a:fld id="{867E5644-1E61-4311-A31E-84CB9C7AA8A9}" type="slidenum">
              <a:rPr lang="fr-FR" noProof="0" smtClean="0"/>
              <a:t>‹N°›</a:t>
            </a:fld>
            <a:endParaRPr lang="fr-FR" noProof="0"/>
          </a:p>
        </p:txBody>
      </p:sp>
      <p:cxnSp>
        <p:nvCxnSpPr>
          <p:cNvPr id="8" name="Connecteur droit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pPr rtl="0"/>
            <a:r>
              <a:rPr lang="fr-FR" noProof="0"/>
              <a:t>Modifiez le style du titre</a:t>
            </a:r>
          </a:p>
        </p:txBody>
      </p:sp>
      <p:sp>
        <p:nvSpPr>
          <p:cNvPr id="3" name="Espace réservé du texte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4" name="Espace réservé de la date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rtl="0"/>
            <a:fld id="{87726DE0-7F70-4976-999D-381380B45882}" type="datetime1">
              <a:rPr lang="fr-FR" noProof="0" smtClean="0"/>
              <a:t>31/03/2022</a:t>
            </a:fld>
            <a:endParaRPr lang="fr-FR" noProof="0"/>
          </a:p>
        </p:txBody>
      </p:sp>
      <p:sp>
        <p:nvSpPr>
          <p:cNvPr id="5" name="Espace réservé du pied de page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pPr rtl="0"/>
            <a:endParaRPr lang="fr-FR" noProof="0"/>
          </a:p>
        </p:txBody>
      </p:sp>
      <p:sp>
        <p:nvSpPr>
          <p:cNvPr id="6" name="Espace réservé du numéro de diapositive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rtl="0"/>
            <a:fld id="{4FAB73BC-B049-4115-A692-8D63A059BFB8}" type="slidenum">
              <a:rPr lang="fr-FR" noProof="0" smtClean="0"/>
              <a:pPr rtl="0"/>
              <a:t>‹N°›</a:t>
            </a:fld>
            <a:endParaRPr lang="fr-FR" noProof="0"/>
          </a:p>
        </p:txBody>
      </p:sp>
      <p:cxnSp>
        <p:nvCxnSpPr>
          <p:cNvPr id="7" name="Connecteur droit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8" r:id="rId10"/>
    <p:sldLayoutId id="2147483659" r:id="rId11"/>
  </p:sldLayoutIdLst>
  <p:hf sldNum="0" hdr="0" ftr="0" dt="0"/>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6.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9.xml"/><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2FDF0794-1B86-42B2-B8C7-F60123E638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4" y="0"/>
            <a:ext cx="12188726"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a:p>
        </p:txBody>
      </p:sp>
      <p:pic>
        <p:nvPicPr>
          <p:cNvPr id="5" name="Image 4">
            <a:extLst>
              <a:ext uri="{FF2B5EF4-FFF2-40B4-BE49-F238E27FC236}">
                <a16:creationId xmlns:a16="http://schemas.microsoft.com/office/drawing/2014/main" id="{230BD1B1-AA22-48F1-B3ED-579CD284605D}"/>
              </a:ext>
              <a:ext uri="{C183D7F6-B498-43B3-948B-1728B52AA6E4}">
                <adec:decorative xmlns:adec="http://schemas.microsoft.com/office/drawing/2017/decorative" val="1"/>
              </a:ext>
            </a:extLst>
          </p:cNvPr>
          <p:cNvPicPr>
            <a:picLocks noChangeAspect="1"/>
          </p:cNvPicPr>
          <p:nvPr/>
        </p:nvPicPr>
        <p:blipFill rotWithShape="1">
          <a:blip r:embed="rId3"/>
          <a:srcRect r="52444" b="-1"/>
          <a:stretch/>
        </p:blipFill>
        <p:spPr>
          <a:xfrm>
            <a:off x="20" y="0"/>
            <a:ext cx="12191980" cy="6858000"/>
          </a:xfrm>
          <a:prstGeom prst="rect">
            <a:avLst/>
          </a:prstGeom>
        </p:spPr>
      </p:pic>
      <p:sp>
        <p:nvSpPr>
          <p:cNvPr id="21" name="Rectangle 20">
            <a:extLst>
              <a:ext uri="{FF2B5EF4-FFF2-40B4-BE49-F238E27FC236}">
                <a16:creationId xmlns:a16="http://schemas.microsoft.com/office/drawing/2014/main" id="{EAA48FC5-3C83-4F1B-BC33-DF0B588F83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96786" y="3064931"/>
            <a:ext cx="8295215" cy="2488568"/>
          </a:xfrm>
          <a:prstGeom prst="rect">
            <a:avLst/>
          </a:prstGeom>
          <a:solidFill>
            <a:srgbClr val="000001">
              <a:alpha val="75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fr-FR"/>
          </a:p>
        </p:txBody>
      </p:sp>
      <p:sp>
        <p:nvSpPr>
          <p:cNvPr id="2" name="Titre 1">
            <a:extLst>
              <a:ext uri="{FF2B5EF4-FFF2-40B4-BE49-F238E27FC236}">
                <a16:creationId xmlns:a16="http://schemas.microsoft.com/office/drawing/2014/main" id="{DE3D84FB-5D02-47D2-98FD-4F01A02E2AEA}"/>
              </a:ext>
            </a:extLst>
          </p:cNvPr>
          <p:cNvSpPr>
            <a:spLocks noGrp="1"/>
          </p:cNvSpPr>
          <p:nvPr>
            <p:ph type="ctrTitle"/>
          </p:nvPr>
        </p:nvSpPr>
        <p:spPr>
          <a:xfrm>
            <a:off x="4309349" y="3429000"/>
            <a:ext cx="7501651" cy="1090938"/>
          </a:xfrm>
        </p:spPr>
        <p:txBody>
          <a:bodyPr rtlCol="0" anchor="b">
            <a:normAutofit/>
          </a:bodyPr>
          <a:lstStyle/>
          <a:p>
            <a:pPr algn="ctr"/>
            <a:r>
              <a:rPr lang="fr-FR" sz="3200" b="1" dirty="0">
                <a:solidFill>
                  <a:schemeClr val="bg1"/>
                </a:solidFill>
              </a:rPr>
              <a:t>R</a:t>
            </a:r>
            <a:r>
              <a:rPr lang="fr-BE" sz="3200" b="1" dirty="0" err="1">
                <a:solidFill>
                  <a:schemeClr val="bg1"/>
                </a:solidFill>
              </a:rPr>
              <a:t>epenser</a:t>
            </a:r>
            <a:r>
              <a:rPr lang="fr-BE" sz="3200" b="1" dirty="0">
                <a:solidFill>
                  <a:schemeClr val="bg1"/>
                </a:solidFill>
              </a:rPr>
              <a:t> les relations entre les médias locaux et leurs publics</a:t>
            </a:r>
            <a:endParaRPr lang="fr-FR" sz="3200" dirty="0">
              <a:solidFill>
                <a:schemeClr val="bg1"/>
              </a:solidFill>
            </a:endParaRPr>
          </a:p>
        </p:txBody>
      </p:sp>
      <p:sp>
        <p:nvSpPr>
          <p:cNvPr id="3" name="Sous-titre 2">
            <a:extLst>
              <a:ext uri="{FF2B5EF4-FFF2-40B4-BE49-F238E27FC236}">
                <a16:creationId xmlns:a16="http://schemas.microsoft.com/office/drawing/2014/main" id="{E9F6641D-ADF3-40BD-9BA3-E740E77C8826}"/>
              </a:ext>
            </a:extLst>
          </p:cNvPr>
          <p:cNvSpPr>
            <a:spLocks noGrp="1"/>
          </p:cNvSpPr>
          <p:nvPr>
            <p:ph type="subTitle" idx="1"/>
          </p:nvPr>
        </p:nvSpPr>
        <p:spPr>
          <a:xfrm>
            <a:off x="4309348" y="4779312"/>
            <a:ext cx="7621813" cy="601571"/>
          </a:xfrm>
        </p:spPr>
        <p:txBody>
          <a:bodyPr rtlCol="0" anchor="t">
            <a:noAutofit/>
          </a:bodyPr>
          <a:lstStyle/>
          <a:p>
            <a:pPr algn="ctr"/>
            <a:r>
              <a:rPr lang="fr-FR" b="1" dirty="0">
                <a:solidFill>
                  <a:schemeClr val="bg1"/>
                </a:solidFill>
              </a:rPr>
              <a:t>Un défi organisationnel entre héritages historiques et </a:t>
            </a:r>
          </a:p>
          <a:p>
            <a:pPr algn="ctr"/>
            <a:r>
              <a:rPr lang="fr-FR" b="1" dirty="0">
                <a:solidFill>
                  <a:schemeClr val="bg1"/>
                </a:solidFill>
              </a:rPr>
              <a:t>opportunités numériques</a:t>
            </a:r>
            <a:endParaRPr lang="fr-FR" dirty="0">
              <a:solidFill>
                <a:schemeClr val="bg1"/>
              </a:solidFill>
            </a:endParaRPr>
          </a:p>
        </p:txBody>
      </p:sp>
      <p:cxnSp>
        <p:nvCxnSpPr>
          <p:cNvPr id="23" name="Connecteur droit 22">
            <a:extLst>
              <a:ext uri="{FF2B5EF4-FFF2-40B4-BE49-F238E27FC236}">
                <a16:creationId xmlns:a16="http://schemas.microsoft.com/office/drawing/2014/main" id="{62F01714-1A39-4194-BD47-8A9960C5998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09349" y="4666480"/>
            <a:ext cx="6832499" cy="0"/>
          </a:xfrm>
          <a:prstGeom prst="line">
            <a:avLst/>
          </a:prstGeom>
          <a:ln w="22225">
            <a:solidFill>
              <a:srgbClr val="4AC4E3"/>
            </a:solidFill>
          </a:ln>
        </p:spPr>
        <p:style>
          <a:lnRef idx="3">
            <a:schemeClr val="accent1"/>
          </a:lnRef>
          <a:fillRef idx="0">
            <a:schemeClr val="accent1"/>
          </a:fillRef>
          <a:effectRef idx="2">
            <a:schemeClr val="accent1"/>
          </a:effectRef>
          <a:fontRef idx="minor">
            <a:schemeClr val="tx1"/>
          </a:fontRef>
        </p:style>
      </p:cxnSp>
      <p:sp>
        <p:nvSpPr>
          <p:cNvPr id="4" name="ZoneTexte 3">
            <a:extLst>
              <a:ext uri="{FF2B5EF4-FFF2-40B4-BE49-F238E27FC236}">
                <a16:creationId xmlns:a16="http://schemas.microsoft.com/office/drawing/2014/main" id="{CAED8686-8746-41B2-B756-CC2007AE03F6}"/>
              </a:ext>
            </a:extLst>
          </p:cNvPr>
          <p:cNvSpPr txBox="1"/>
          <p:nvPr/>
        </p:nvSpPr>
        <p:spPr>
          <a:xfrm>
            <a:off x="3896786" y="5923135"/>
            <a:ext cx="5162918" cy="738664"/>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fr-FR" sz="1400" dirty="0"/>
              <a:t>Olivier Standaert – 31 mars 2022 </a:t>
            </a:r>
          </a:p>
          <a:p>
            <a:pPr algn="ctr"/>
            <a:r>
              <a:rPr lang="fr-FR" sz="1400" b="1" dirty="0"/>
              <a:t>« L’innovation en matière d’information locale : nouvelles pratiques journalistiques et enjeux de proximité »</a:t>
            </a:r>
            <a:endParaRPr lang="fr-BE" sz="1400" dirty="0"/>
          </a:p>
        </p:txBody>
      </p:sp>
      <p:pic>
        <p:nvPicPr>
          <p:cNvPr id="7" name="Image 6">
            <a:extLst>
              <a:ext uri="{FF2B5EF4-FFF2-40B4-BE49-F238E27FC236}">
                <a16:creationId xmlns:a16="http://schemas.microsoft.com/office/drawing/2014/main" id="{3972511F-A409-4416-9E5A-00B55C016D70}"/>
              </a:ext>
            </a:extLst>
          </p:cNvPr>
          <p:cNvPicPr>
            <a:picLocks noChangeAspect="1"/>
          </p:cNvPicPr>
          <p:nvPr/>
        </p:nvPicPr>
        <p:blipFill>
          <a:blip r:embed="rId4"/>
          <a:stretch>
            <a:fillRect/>
          </a:stretch>
        </p:blipFill>
        <p:spPr>
          <a:xfrm>
            <a:off x="9366007" y="5700041"/>
            <a:ext cx="1967278" cy="1040544"/>
          </a:xfrm>
          <a:prstGeom prst="rect">
            <a:avLst/>
          </a:prstGeom>
        </p:spPr>
      </p:pic>
    </p:spTree>
    <p:extLst>
      <p:ext uri="{BB962C8B-B14F-4D97-AF65-F5344CB8AC3E}">
        <p14:creationId xmlns:p14="http://schemas.microsoft.com/office/powerpoint/2010/main" val="28062570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4CDEEB-D498-4CC3-9C64-BDBA2FDA980B}"/>
              </a:ext>
            </a:extLst>
          </p:cNvPr>
          <p:cNvSpPr>
            <a:spLocks noGrp="1"/>
          </p:cNvSpPr>
          <p:nvPr>
            <p:ph type="title"/>
          </p:nvPr>
        </p:nvSpPr>
        <p:spPr/>
        <p:txBody>
          <a:bodyPr>
            <a:normAutofit fontScale="90000"/>
          </a:bodyPr>
          <a:lstStyle/>
          <a:p>
            <a:r>
              <a:rPr lang="fr-FR" dirty="0"/>
              <a:t>Exemple de gestion strictement rédactionnelle: donner de l’impact à son initiative </a:t>
            </a:r>
            <a:endParaRPr lang="fr-BE" dirty="0"/>
          </a:p>
        </p:txBody>
      </p:sp>
      <p:sp>
        <p:nvSpPr>
          <p:cNvPr id="3" name="Espace réservé du contenu 2">
            <a:extLst>
              <a:ext uri="{FF2B5EF4-FFF2-40B4-BE49-F238E27FC236}">
                <a16:creationId xmlns:a16="http://schemas.microsoft.com/office/drawing/2014/main" id="{CE26D400-E5F9-49CC-9A2A-EE48F5578F05}"/>
              </a:ext>
            </a:extLst>
          </p:cNvPr>
          <p:cNvSpPr>
            <a:spLocks noGrp="1"/>
          </p:cNvSpPr>
          <p:nvPr>
            <p:ph idx="1"/>
          </p:nvPr>
        </p:nvSpPr>
        <p:spPr>
          <a:xfrm>
            <a:off x="1024128" y="2901462"/>
            <a:ext cx="9720072" cy="2567354"/>
          </a:xfrm>
          <a:solidFill>
            <a:schemeClr val="accent1">
              <a:lumMod val="40000"/>
              <a:lumOff val="60000"/>
            </a:schemeClr>
          </a:solidFill>
        </p:spPr>
        <p:txBody>
          <a:bodyPr/>
          <a:lstStyle/>
          <a:p>
            <a:r>
              <a:rPr lang="fr-FR" i="1" dirty="0"/>
              <a:t>« La personne du marketing vient en appui s’il faut donner un coup de main ou faire un écho au projet mais c’est vraiment lancé par la rédaction et c’est géré par la rédaction. Nous, on ne fait pas une campagne marketing derrière (…). Mais on travaille beaucoup par le mailing, donc on a notre propre listing d’abonnés et on travaille par mail. On a la facilité informatique, ça c’est clair, on peut envoyer un mail ciblé à des abonnés et pas simplement un courrier. Quand j’ai commencé, il y avait encore des fax dans la rédaction... C’était d’une lourdeur insupportable. Ici, par mail, on peut aller très vite et on peut rapidement voir le suivi. Ça allège énormément tout l’aspect technique ».</a:t>
            </a:r>
            <a:r>
              <a:rPr lang="fr-FR" dirty="0"/>
              <a:t> </a:t>
            </a:r>
            <a:endParaRPr lang="fr-BE" dirty="0"/>
          </a:p>
        </p:txBody>
      </p:sp>
    </p:spTree>
    <p:extLst>
      <p:ext uri="{BB962C8B-B14F-4D97-AF65-F5344CB8AC3E}">
        <p14:creationId xmlns:p14="http://schemas.microsoft.com/office/powerpoint/2010/main" val="27620280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299C72-A3C2-49C4-956A-0D2BEFB1E45E}"/>
              </a:ext>
            </a:extLst>
          </p:cNvPr>
          <p:cNvSpPr>
            <a:spLocks noGrp="1"/>
          </p:cNvSpPr>
          <p:nvPr>
            <p:ph type="title"/>
          </p:nvPr>
        </p:nvSpPr>
        <p:spPr/>
        <p:txBody>
          <a:bodyPr>
            <a:normAutofit fontScale="90000"/>
          </a:bodyPr>
          <a:lstStyle/>
          <a:p>
            <a:r>
              <a:rPr lang="fr-FR" dirty="0"/>
              <a:t>Exemple de création de postes à responsabilité spécifiquement dédiés aux publics </a:t>
            </a:r>
            <a:endParaRPr lang="fr-BE" dirty="0"/>
          </a:p>
        </p:txBody>
      </p:sp>
      <p:sp>
        <p:nvSpPr>
          <p:cNvPr id="3" name="Espace réservé du contenu 2">
            <a:extLst>
              <a:ext uri="{FF2B5EF4-FFF2-40B4-BE49-F238E27FC236}">
                <a16:creationId xmlns:a16="http://schemas.microsoft.com/office/drawing/2014/main" id="{6D42155C-DA81-4B30-998F-DF961A3A679C}"/>
              </a:ext>
            </a:extLst>
          </p:cNvPr>
          <p:cNvSpPr>
            <a:spLocks noGrp="1"/>
          </p:cNvSpPr>
          <p:nvPr>
            <p:ph idx="1"/>
          </p:nvPr>
        </p:nvSpPr>
        <p:spPr>
          <a:xfrm>
            <a:off x="808717" y="2212848"/>
            <a:ext cx="9720072" cy="2926783"/>
          </a:xfrm>
          <a:solidFill>
            <a:schemeClr val="accent1">
              <a:lumMod val="40000"/>
              <a:lumOff val="60000"/>
            </a:schemeClr>
          </a:solidFill>
        </p:spPr>
        <p:txBody>
          <a:bodyPr>
            <a:normAutofit fontScale="92500"/>
          </a:bodyPr>
          <a:lstStyle/>
          <a:p>
            <a:r>
              <a:rPr lang="fr-FR"/>
              <a:t>Médiacités a recruté en 2018 un </a:t>
            </a:r>
            <a:r>
              <a:rPr lang="fr-FR" i="1"/>
              <a:t>« responsable de la mobilisation des lecteurs », </a:t>
            </a:r>
            <a:r>
              <a:rPr lang="fr-FR"/>
              <a:t>soit un profil de spécialiste qui réfléchit conjointement à la manière de penser la relation aux publics de manière collective (</a:t>
            </a:r>
            <a:r>
              <a:rPr lang="fr-FR" i="1"/>
              <a:t>« ce n’est pas le rôle d’une seule personne », </a:t>
            </a:r>
            <a:r>
              <a:rPr lang="fr-FR"/>
              <a:t>explique-t-il) et au modèle économique de la presse en ligne. Le </a:t>
            </a:r>
            <a:r>
              <a:rPr lang="fr-FR" i="1"/>
              <a:t>scope</a:t>
            </a:r>
            <a:r>
              <a:rPr lang="fr-FR"/>
              <a:t> d’un tel poste, outre l’expérience personnelle de celui qui l’occupe, dépasse de loin ce qui est du ressort traditionnel du </a:t>
            </a:r>
            <a:r>
              <a:rPr lang="fr-FR" i="1"/>
              <a:t>community manager</a:t>
            </a:r>
            <a:r>
              <a:rPr lang="fr-FR"/>
              <a:t>, et traduit une vision du journalisme axée, entre autres, sur différentes formes d’engagement des publics. Un des défis de Médiacités, dans cette optique, consiste à élever cet objectif à un niveau organisationnel susceptible de mobiliser l’ensemble du réseau de collaborateurs, réparti sur quatre grandes villes françaises, tout en conduisant l’ensemble de la structure vers le seuil de rentabilité.</a:t>
            </a:r>
            <a:endParaRPr lang="fr-BE"/>
          </a:p>
          <a:p>
            <a:endParaRPr lang="fr-BE" dirty="0"/>
          </a:p>
        </p:txBody>
      </p:sp>
      <p:pic>
        <p:nvPicPr>
          <p:cNvPr id="4" name="Image 3">
            <a:extLst>
              <a:ext uri="{FF2B5EF4-FFF2-40B4-BE49-F238E27FC236}">
                <a16:creationId xmlns:a16="http://schemas.microsoft.com/office/drawing/2014/main" id="{EF6CA3E6-A996-4FB0-8308-99A0716F977F}"/>
              </a:ext>
            </a:extLst>
          </p:cNvPr>
          <p:cNvPicPr>
            <a:picLocks noChangeAspect="1"/>
          </p:cNvPicPr>
          <p:nvPr/>
        </p:nvPicPr>
        <p:blipFill>
          <a:blip r:embed="rId2"/>
          <a:stretch>
            <a:fillRect/>
          </a:stretch>
        </p:blipFill>
        <p:spPr>
          <a:xfrm>
            <a:off x="1024128" y="5267648"/>
            <a:ext cx="7486826" cy="1379129"/>
          </a:xfrm>
          <a:prstGeom prst="rect">
            <a:avLst/>
          </a:prstGeom>
          <a:ln w="9525">
            <a:solidFill>
              <a:schemeClr val="tx1"/>
            </a:solidFill>
          </a:ln>
        </p:spPr>
      </p:pic>
    </p:spTree>
    <p:extLst>
      <p:ext uri="{BB962C8B-B14F-4D97-AF65-F5344CB8AC3E}">
        <p14:creationId xmlns:p14="http://schemas.microsoft.com/office/powerpoint/2010/main" val="2183080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FCE5E3-8867-40EF-8275-24528CBB34F8}"/>
              </a:ext>
            </a:extLst>
          </p:cNvPr>
          <p:cNvSpPr>
            <a:spLocks noGrp="1"/>
          </p:cNvSpPr>
          <p:nvPr>
            <p:ph type="title"/>
          </p:nvPr>
        </p:nvSpPr>
        <p:spPr/>
        <p:txBody>
          <a:bodyPr>
            <a:normAutofit fontScale="90000"/>
          </a:bodyPr>
          <a:lstStyle/>
          <a:p>
            <a:r>
              <a:rPr lang="fr-FR" dirty="0"/>
              <a:t>Exemple de création de postes à responsabilité spécifiquement dédiés aux publics</a:t>
            </a:r>
            <a:endParaRPr lang="fr-BE" dirty="0"/>
          </a:p>
        </p:txBody>
      </p:sp>
      <p:sp>
        <p:nvSpPr>
          <p:cNvPr id="3" name="Espace réservé du contenu 2">
            <a:extLst>
              <a:ext uri="{FF2B5EF4-FFF2-40B4-BE49-F238E27FC236}">
                <a16:creationId xmlns:a16="http://schemas.microsoft.com/office/drawing/2014/main" id="{6CF689C9-6B70-4F10-A9F6-D2F06DCC8367}"/>
              </a:ext>
            </a:extLst>
          </p:cNvPr>
          <p:cNvSpPr>
            <a:spLocks noGrp="1"/>
          </p:cNvSpPr>
          <p:nvPr>
            <p:ph idx="1"/>
          </p:nvPr>
        </p:nvSpPr>
        <p:spPr>
          <a:xfrm>
            <a:off x="729409" y="2294792"/>
            <a:ext cx="9825580" cy="1248508"/>
          </a:xfrm>
          <a:solidFill>
            <a:schemeClr val="accent1">
              <a:lumMod val="40000"/>
              <a:lumOff val="60000"/>
            </a:schemeClr>
          </a:solidFill>
        </p:spPr>
        <p:txBody>
          <a:bodyPr/>
          <a:lstStyle/>
          <a:p>
            <a:r>
              <a:rPr lang="fr-FR" dirty="0"/>
              <a:t>Stratégie d’interaction et de contribution avec les lecteurs, analyse des audiences et création des métriques d'engagement, élaboration et expérimentation de nouveaux formats éditoriaux, développement des médias sociaux (source: LinkedIn.com)</a:t>
            </a:r>
            <a:endParaRPr lang="fr-BE" dirty="0"/>
          </a:p>
          <a:p>
            <a:endParaRPr lang="fr-BE" dirty="0"/>
          </a:p>
        </p:txBody>
      </p:sp>
      <p:pic>
        <p:nvPicPr>
          <p:cNvPr id="4" name="Image 3">
            <a:extLst>
              <a:ext uri="{FF2B5EF4-FFF2-40B4-BE49-F238E27FC236}">
                <a16:creationId xmlns:a16="http://schemas.microsoft.com/office/drawing/2014/main" id="{6AC0BD69-93A6-497E-957F-64887B217B80}"/>
              </a:ext>
            </a:extLst>
          </p:cNvPr>
          <p:cNvPicPr>
            <a:picLocks noChangeAspect="1"/>
          </p:cNvPicPr>
          <p:nvPr/>
        </p:nvPicPr>
        <p:blipFill>
          <a:blip r:embed="rId2"/>
          <a:stretch>
            <a:fillRect/>
          </a:stretch>
        </p:blipFill>
        <p:spPr>
          <a:xfrm>
            <a:off x="729409" y="4019141"/>
            <a:ext cx="4439554" cy="1379129"/>
          </a:xfrm>
          <a:prstGeom prst="rect">
            <a:avLst/>
          </a:prstGeom>
          <a:ln w="9525">
            <a:solidFill>
              <a:schemeClr val="tx1"/>
            </a:solidFill>
          </a:ln>
        </p:spPr>
      </p:pic>
    </p:spTree>
    <p:extLst>
      <p:ext uri="{BB962C8B-B14F-4D97-AF65-F5344CB8AC3E}">
        <p14:creationId xmlns:p14="http://schemas.microsoft.com/office/powerpoint/2010/main" val="42554191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4BAC2E-9790-462F-AB20-8A839023232C}"/>
              </a:ext>
            </a:extLst>
          </p:cNvPr>
          <p:cNvSpPr>
            <a:spLocks noGrp="1"/>
          </p:cNvSpPr>
          <p:nvPr>
            <p:ph type="title"/>
          </p:nvPr>
        </p:nvSpPr>
        <p:spPr/>
        <p:txBody>
          <a:bodyPr/>
          <a:lstStyle/>
          <a:p>
            <a:r>
              <a:rPr lang="fr-FR" dirty="0"/>
              <a:t>Ressources allouées aux initiatives</a:t>
            </a:r>
            <a:endParaRPr lang="fr-BE" dirty="0"/>
          </a:p>
        </p:txBody>
      </p:sp>
      <p:sp>
        <p:nvSpPr>
          <p:cNvPr id="3" name="Espace réservé du contenu 2">
            <a:extLst>
              <a:ext uri="{FF2B5EF4-FFF2-40B4-BE49-F238E27FC236}">
                <a16:creationId xmlns:a16="http://schemas.microsoft.com/office/drawing/2014/main" id="{EE26EC4F-9F5E-415D-8106-13F1CE05329F}"/>
              </a:ext>
            </a:extLst>
          </p:cNvPr>
          <p:cNvSpPr>
            <a:spLocks noGrp="1"/>
          </p:cNvSpPr>
          <p:nvPr>
            <p:ph idx="1"/>
          </p:nvPr>
        </p:nvSpPr>
        <p:spPr>
          <a:solidFill>
            <a:schemeClr val="accent1">
              <a:lumMod val="20000"/>
              <a:lumOff val="80000"/>
            </a:schemeClr>
          </a:solidFill>
        </p:spPr>
        <p:txBody>
          <a:bodyPr>
            <a:normAutofit/>
          </a:bodyPr>
          <a:lstStyle/>
          <a:p>
            <a:r>
              <a:rPr lang="fr-FR" dirty="0"/>
              <a:t>2. Ressources matérielles et financières consacrée aux publics:  </a:t>
            </a:r>
            <a:endParaRPr lang="fr-BE" dirty="0"/>
          </a:p>
          <a:p>
            <a:pPr lvl="1"/>
            <a:r>
              <a:rPr lang="fr-FR" dirty="0"/>
              <a:t>Même problématique que pour les ressources humaines: S</a:t>
            </a:r>
            <a:r>
              <a:rPr lang="fr-BE" dirty="0"/>
              <a:t>i initiative provenant des départements commerciaux ou du management, davantage de suivi et de planification en termes de ressource, par exemple logistique ou de marketing </a:t>
            </a:r>
          </a:p>
          <a:p>
            <a:pPr lvl="1"/>
            <a:r>
              <a:rPr lang="fr-FR" dirty="0"/>
              <a:t>E</a:t>
            </a:r>
            <a:r>
              <a:rPr lang="fr-BE" dirty="0"/>
              <a:t>NJEU: </a:t>
            </a:r>
            <a:r>
              <a:rPr lang="fr-BE" b="1" dirty="0"/>
              <a:t>les impulsions hiérarchiques, notamment </a:t>
            </a:r>
            <a:r>
              <a:rPr lang="fr-BE" dirty="0"/>
              <a:t>entre les cellules rédactionnelles et les cellules marketing/logistique/commerciales</a:t>
            </a:r>
          </a:p>
          <a:p>
            <a:pPr lvl="1"/>
            <a:r>
              <a:rPr lang="en-US" dirty="0"/>
              <a:t>Dans quelle </a:t>
            </a:r>
            <a:r>
              <a:rPr lang="en-US" dirty="0" err="1"/>
              <a:t>mesure</a:t>
            </a:r>
            <a:r>
              <a:rPr lang="en-US" dirty="0"/>
              <a:t> le </a:t>
            </a:r>
            <a:r>
              <a:rPr lang="en-US" dirty="0" err="1"/>
              <a:t>niveau</a:t>
            </a:r>
            <a:r>
              <a:rPr lang="en-US" dirty="0"/>
              <a:t> </a:t>
            </a:r>
            <a:r>
              <a:rPr lang="en-US" dirty="0" err="1"/>
              <a:t>d’analyse</a:t>
            </a:r>
            <a:r>
              <a:rPr lang="en-US" dirty="0"/>
              <a:t> intra-</a:t>
            </a:r>
            <a:r>
              <a:rPr lang="en-US" dirty="0" err="1"/>
              <a:t>organisationnel</a:t>
            </a:r>
            <a:r>
              <a:rPr lang="en-US" dirty="0"/>
              <a:t> </a:t>
            </a:r>
            <a:r>
              <a:rPr lang="en-US" dirty="0" err="1"/>
              <a:t>permet</a:t>
            </a:r>
            <a:r>
              <a:rPr lang="en-US" dirty="0"/>
              <a:t> de </a:t>
            </a:r>
            <a:r>
              <a:rPr lang="en-US" dirty="0" err="1"/>
              <a:t>déceler</a:t>
            </a:r>
            <a:r>
              <a:rPr lang="en-US" dirty="0"/>
              <a:t> des nouveaux </a:t>
            </a:r>
            <a:r>
              <a:rPr lang="en-US" dirty="0" err="1"/>
              <a:t>modèles</a:t>
            </a:r>
            <a:r>
              <a:rPr lang="en-US" dirty="0"/>
              <a:t> de gestion des </a:t>
            </a:r>
            <a:r>
              <a:rPr lang="en-US" dirty="0" err="1"/>
              <a:t>objectifs</a:t>
            </a:r>
            <a:r>
              <a:rPr lang="en-US" dirty="0"/>
              <a:t> </a:t>
            </a:r>
            <a:r>
              <a:rPr lang="en-US" dirty="0" err="1"/>
              <a:t>rédactionnels</a:t>
            </a:r>
            <a:r>
              <a:rPr lang="en-US" dirty="0"/>
              <a:t> et </a:t>
            </a:r>
            <a:r>
              <a:rPr lang="en-US" dirty="0" err="1"/>
              <a:t>commerciaux</a:t>
            </a:r>
            <a:r>
              <a:rPr lang="en-US" dirty="0"/>
              <a:t> plus </a:t>
            </a:r>
            <a:r>
              <a:rPr lang="en-US" dirty="0" err="1"/>
              <a:t>intégrés</a:t>
            </a:r>
            <a:r>
              <a:rPr lang="en-US" dirty="0"/>
              <a:t>? Dans </a:t>
            </a:r>
            <a:r>
              <a:rPr lang="en-US" dirty="0" err="1"/>
              <a:t>notre</a:t>
            </a:r>
            <a:r>
              <a:rPr lang="en-US" dirty="0"/>
              <a:t> corpus, </a:t>
            </a:r>
            <a:r>
              <a:rPr lang="en-US" dirty="0" err="1"/>
              <a:t>c’est</a:t>
            </a:r>
            <a:r>
              <a:rPr lang="en-US" dirty="0"/>
              <a:t> encore </a:t>
            </a:r>
            <a:r>
              <a:rPr lang="en-US" dirty="0" err="1"/>
              <a:t>peu</a:t>
            </a:r>
            <a:r>
              <a:rPr lang="en-US" dirty="0"/>
              <a:t> frequent (</a:t>
            </a:r>
            <a:r>
              <a:rPr lang="en-US" dirty="0" err="1"/>
              <a:t>exemple</a:t>
            </a:r>
            <a:r>
              <a:rPr lang="en-US" dirty="0"/>
              <a:t> de </a:t>
            </a:r>
            <a:r>
              <a:rPr lang="en-US" dirty="0" err="1"/>
              <a:t>Léman</a:t>
            </a:r>
            <a:r>
              <a:rPr lang="en-US" dirty="0"/>
              <a:t> Bleu)</a:t>
            </a:r>
          </a:p>
          <a:p>
            <a:pPr lvl="1"/>
            <a:r>
              <a:rPr lang="en-US" dirty="0" err="1"/>
              <a:t>D’autres</a:t>
            </a:r>
            <a:r>
              <a:rPr lang="en-US" dirty="0"/>
              <a:t> variables </a:t>
            </a:r>
            <a:r>
              <a:rPr lang="en-US" dirty="0" err="1"/>
              <a:t>sont</a:t>
            </a:r>
            <a:r>
              <a:rPr lang="en-US" dirty="0"/>
              <a:t> à prendre </a:t>
            </a:r>
            <a:r>
              <a:rPr lang="en-US" dirty="0" err="1"/>
              <a:t>en</a:t>
            </a:r>
            <a:r>
              <a:rPr lang="en-US" dirty="0"/>
              <a:t> </a:t>
            </a:r>
            <a:r>
              <a:rPr lang="en-US" dirty="0" err="1"/>
              <a:t>compte</a:t>
            </a:r>
            <a:r>
              <a:rPr lang="en-US" dirty="0"/>
              <a:t>: </a:t>
            </a:r>
            <a:r>
              <a:rPr lang="en-US" dirty="0" err="1"/>
              <a:t>médias</a:t>
            </a:r>
            <a:r>
              <a:rPr lang="en-US" dirty="0"/>
              <a:t> </a:t>
            </a:r>
            <a:r>
              <a:rPr lang="en-US" dirty="0" err="1"/>
              <a:t>faisant</a:t>
            </a:r>
            <a:r>
              <a:rPr lang="en-US" dirty="0"/>
              <a:t> </a:t>
            </a:r>
            <a:r>
              <a:rPr lang="en-US" dirty="0" err="1"/>
              <a:t>partie</a:t>
            </a:r>
            <a:r>
              <a:rPr lang="en-US" dirty="0"/>
              <a:t> d’un </a:t>
            </a:r>
            <a:r>
              <a:rPr lang="en-US" dirty="0" err="1"/>
              <a:t>groupe</a:t>
            </a:r>
            <a:r>
              <a:rPr lang="en-US" dirty="0"/>
              <a:t> versus </a:t>
            </a:r>
            <a:r>
              <a:rPr lang="en-US" dirty="0" err="1"/>
              <a:t>acteurs</a:t>
            </a:r>
            <a:r>
              <a:rPr lang="en-US" dirty="0"/>
              <a:t> </a:t>
            </a:r>
            <a:r>
              <a:rPr lang="en-US" dirty="0" err="1"/>
              <a:t>indépendants</a:t>
            </a:r>
            <a:r>
              <a:rPr lang="en-US" dirty="0"/>
              <a:t> </a:t>
            </a:r>
            <a:r>
              <a:rPr lang="en-US" dirty="0" err="1"/>
              <a:t>ou</a:t>
            </a:r>
            <a:r>
              <a:rPr lang="en-US" dirty="0"/>
              <a:t> pure players – medias sur support </a:t>
            </a:r>
            <a:r>
              <a:rPr lang="en-US" dirty="0" err="1"/>
              <a:t>historique</a:t>
            </a:r>
            <a:r>
              <a:rPr lang="en-US" dirty="0"/>
              <a:t> </a:t>
            </a:r>
            <a:r>
              <a:rPr lang="en-US" dirty="0" err="1"/>
              <a:t>ou</a:t>
            </a:r>
            <a:r>
              <a:rPr lang="en-US" dirty="0"/>
              <a:t> non – la variable </a:t>
            </a:r>
            <a:r>
              <a:rPr lang="en-US" dirty="0" err="1"/>
              <a:t>nationale</a:t>
            </a:r>
            <a:r>
              <a:rPr lang="en-US" dirty="0"/>
              <a:t>, </a:t>
            </a:r>
            <a:r>
              <a:rPr lang="en-US" dirty="0" err="1"/>
              <a:t>en</a:t>
            </a:r>
            <a:r>
              <a:rPr lang="en-US" dirty="0"/>
              <a:t> revanche, ne </a:t>
            </a:r>
            <a:r>
              <a:rPr lang="en-US" dirty="0" err="1"/>
              <a:t>semble</a:t>
            </a:r>
            <a:r>
              <a:rPr lang="en-US" dirty="0"/>
              <a:t> pas </a:t>
            </a:r>
            <a:r>
              <a:rPr lang="en-US" dirty="0" err="1"/>
              <a:t>discriminante</a:t>
            </a:r>
            <a:r>
              <a:rPr lang="en-US" dirty="0"/>
              <a:t> dans </a:t>
            </a:r>
            <a:r>
              <a:rPr lang="en-US" dirty="0" err="1"/>
              <a:t>cette</a:t>
            </a:r>
            <a:r>
              <a:rPr lang="en-US" dirty="0"/>
              <a:t> question. </a:t>
            </a:r>
            <a:endParaRPr lang="fr-BE" dirty="0"/>
          </a:p>
        </p:txBody>
      </p:sp>
    </p:spTree>
    <p:extLst>
      <p:ext uri="{BB962C8B-B14F-4D97-AF65-F5344CB8AC3E}">
        <p14:creationId xmlns:p14="http://schemas.microsoft.com/office/powerpoint/2010/main" val="31441383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EC0650C-CEB6-4DBB-89BE-20B3A25F214B}"/>
              </a:ext>
            </a:extLst>
          </p:cNvPr>
          <p:cNvSpPr>
            <a:spLocks noGrp="1"/>
          </p:cNvSpPr>
          <p:nvPr>
            <p:ph type="title"/>
          </p:nvPr>
        </p:nvSpPr>
        <p:spPr/>
        <p:txBody>
          <a:bodyPr/>
          <a:lstStyle/>
          <a:p>
            <a:r>
              <a:rPr lang="fr-FR" dirty="0"/>
              <a:t>3. Modèle organisationnel privilégié</a:t>
            </a:r>
            <a:endParaRPr lang="fr-BE" dirty="0"/>
          </a:p>
        </p:txBody>
      </p:sp>
      <p:sp>
        <p:nvSpPr>
          <p:cNvPr id="3" name="Espace réservé du contenu 2">
            <a:extLst>
              <a:ext uri="{FF2B5EF4-FFF2-40B4-BE49-F238E27FC236}">
                <a16:creationId xmlns:a16="http://schemas.microsoft.com/office/drawing/2014/main" id="{71A815CF-E551-4479-9C8C-84147B8901FD}"/>
              </a:ext>
            </a:extLst>
          </p:cNvPr>
          <p:cNvSpPr>
            <a:spLocks noGrp="1"/>
          </p:cNvSpPr>
          <p:nvPr>
            <p:ph idx="1"/>
          </p:nvPr>
        </p:nvSpPr>
        <p:spPr>
          <a:xfrm>
            <a:off x="773723" y="2286000"/>
            <a:ext cx="9970477" cy="3437792"/>
          </a:xfrm>
          <a:solidFill>
            <a:schemeClr val="accent1">
              <a:lumMod val="20000"/>
              <a:lumOff val="80000"/>
            </a:schemeClr>
          </a:solidFill>
        </p:spPr>
        <p:txBody>
          <a:bodyPr/>
          <a:lstStyle/>
          <a:p>
            <a:r>
              <a:rPr lang="fr-FR" dirty="0"/>
              <a:t>L’axe structurant les médias locaux concerne tout autant, si pas davantage, l’inscription géographique dans un </a:t>
            </a:r>
            <a:r>
              <a:rPr lang="fr-FR" b="1" dirty="0"/>
              <a:t>territoire délimité</a:t>
            </a:r>
            <a:r>
              <a:rPr lang="fr-FR" dirty="0"/>
              <a:t>, auquel correspond, par voie de conséquence, un public (</a:t>
            </a:r>
            <a:r>
              <a:rPr lang="fr-FR" dirty="0" err="1"/>
              <a:t>Gulyas</a:t>
            </a:r>
            <a:r>
              <a:rPr lang="fr-FR" dirty="0"/>
              <a:t> and Baines, 2020). La grande différence entre le territoire et le public tient dans la dimension structurante et solide du territoire, parce que tangible, délimité, concret, et correspondant parfois à d’autres réalités antérieures au média (administratives, culturelles ou linguistiques). Alors que le public relève bien davantage d’une saisie complexe, changeante, plus fragmentée, presque liquide pour reprendre un terme souvent mobilisé dans la compréhension des évolutions du journalisme (Deuze). C’est la difficulté de « saisir » l’entité que constitue le public qui se pose en termes organisationnels. </a:t>
            </a:r>
            <a:endParaRPr lang="fr-BE" dirty="0"/>
          </a:p>
        </p:txBody>
      </p:sp>
    </p:spTree>
    <p:extLst>
      <p:ext uri="{BB962C8B-B14F-4D97-AF65-F5344CB8AC3E}">
        <p14:creationId xmlns:p14="http://schemas.microsoft.com/office/powerpoint/2010/main" val="2151717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5BBCDD36-11AF-4295-805B-64CC56534575}"/>
              </a:ext>
            </a:extLst>
          </p:cNvPr>
          <p:cNvPicPr>
            <a:picLocks noChangeAspect="1"/>
          </p:cNvPicPr>
          <p:nvPr/>
        </p:nvPicPr>
        <p:blipFill>
          <a:blip r:embed="rId2"/>
          <a:stretch>
            <a:fillRect/>
          </a:stretch>
        </p:blipFill>
        <p:spPr>
          <a:xfrm>
            <a:off x="463061" y="777805"/>
            <a:ext cx="3669267" cy="1807134"/>
          </a:xfrm>
          <a:prstGeom prst="rect">
            <a:avLst/>
          </a:prstGeom>
        </p:spPr>
      </p:pic>
      <p:pic>
        <p:nvPicPr>
          <p:cNvPr id="5" name="Image 4">
            <a:extLst>
              <a:ext uri="{FF2B5EF4-FFF2-40B4-BE49-F238E27FC236}">
                <a16:creationId xmlns:a16="http://schemas.microsoft.com/office/drawing/2014/main" id="{EBCC683C-89F1-40CD-9023-8F203FEFBFA9}"/>
              </a:ext>
            </a:extLst>
          </p:cNvPr>
          <p:cNvPicPr>
            <a:picLocks noChangeAspect="1"/>
          </p:cNvPicPr>
          <p:nvPr/>
        </p:nvPicPr>
        <p:blipFill>
          <a:blip r:embed="rId3"/>
          <a:stretch>
            <a:fillRect/>
          </a:stretch>
        </p:blipFill>
        <p:spPr>
          <a:xfrm>
            <a:off x="4706758" y="456773"/>
            <a:ext cx="4465434" cy="1875191"/>
          </a:xfrm>
          <a:prstGeom prst="rect">
            <a:avLst/>
          </a:prstGeom>
        </p:spPr>
      </p:pic>
      <p:pic>
        <p:nvPicPr>
          <p:cNvPr id="6" name="Image 5">
            <a:extLst>
              <a:ext uri="{FF2B5EF4-FFF2-40B4-BE49-F238E27FC236}">
                <a16:creationId xmlns:a16="http://schemas.microsoft.com/office/drawing/2014/main" id="{AEA3DE0B-A6A8-4DD7-83D9-A56985944967}"/>
              </a:ext>
            </a:extLst>
          </p:cNvPr>
          <p:cNvPicPr>
            <a:picLocks noChangeAspect="1"/>
          </p:cNvPicPr>
          <p:nvPr/>
        </p:nvPicPr>
        <p:blipFill>
          <a:blip r:embed="rId4"/>
          <a:stretch>
            <a:fillRect/>
          </a:stretch>
        </p:blipFill>
        <p:spPr>
          <a:xfrm>
            <a:off x="7425996" y="4815917"/>
            <a:ext cx="4603110" cy="1821309"/>
          </a:xfrm>
          <a:prstGeom prst="rect">
            <a:avLst/>
          </a:prstGeom>
        </p:spPr>
      </p:pic>
      <p:pic>
        <p:nvPicPr>
          <p:cNvPr id="4" name="Image 3">
            <a:extLst>
              <a:ext uri="{FF2B5EF4-FFF2-40B4-BE49-F238E27FC236}">
                <a16:creationId xmlns:a16="http://schemas.microsoft.com/office/drawing/2014/main" id="{8BFDC1E4-EEC9-4C3C-B678-F43C91BCBCA0}"/>
              </a:ext>
            </a:extLst>
          </p:cNvPr>
          <p:cNvPicPr>
            <a:picLocks noChangeAspect="1"/>
          </p:cNvPicPr>
          <p:nvPr/>
        </p:nvPicPr>
        <p:blipFill>
          <a:blip r:embed="rId5"/>
          <a:stretch>
            <a:fillRect/>
          </a:stretch>
        </p:blipFill>
        <p:spPr>
          <a:xfrm>
            <a:off x="4695077" y="1990446"/>
            <a:ext cx="2548430" cy="2535591"/>
          </a:xfrm>
          <a:prstGeom prst="rect">
            <a:avLst/>
          </a:prstGeom>
        </p:spPr>
      </p:pic>
      <p:pic>
        <p:nvPicPr>
          <p:cNvPr id="7" name="Image 6">
            <a:extLst>
              <a:ext uri="{FF2B5EF4-FFF2-40B4-BE49-F238E27FC236}">
                <a16:creationId xmlns:a16="http://schemas.microsoft.com/office/drawing/2014/main" id="{49B62FC7-9CF1-47E9-A25C-571D88D616A1}"/>
              </a:ext>
            </a:extLst>
          </p:cNvPr>
          <p:cNvPicPr>
            <a:picLocks noChangeAspect="1"/>
          </p:cNvPicPr>
          <p:nvPr/>
        </p:nvPicPr>
        <p:blipFill>
          <a:blip r:embed="rId6"/>
          <a:stretch>
            <a:fillRect/>
          </a:stretch>
        </p:blipFill>
        <p:spPr>
          <a:xfrm>
            <a:off x="394076" y="4703805"/>
            <a:ext cx="6849431" cy="1143160"/>
          </a:xfrm>
          <a:prstGeom prst="rect">
            <a:avLst/>
          </a:prstGeom>
        </p:spPr>
      </p:pic>
      <p:pic>
        <p:nvPicPr>
          <p:cNvPr id="8" name="Image 7">
            <a:extLst>
              <a:ext uri="{FF2B5EF4-FFF2-40B4-BE49-F238E27FC236}">
                <a16:creationId xmlns:a16="http://schemas.microsoft.com/office/drawing/2014/main" id="{53A17736-BBD0-4451-8397-F4BF7B145C55}"/>
              </a:ext>
            </a:extLst>
          </p:cNvPr>
          <p:cNvPicPr>
            <a:picLocks noChangeAspect="1"/>
          </p:cNvPicPr>
          <p:nvPr/>
        </p:nvPicPr>
        <p:blipFill>
          <a:blip r:embed="rId7"/>
          <a:stretch>
            <a:fillRect/>
          </a:stretch>
        </p:blipFill>
        <p:spPr>
          <a:xfrm>
            <a:off x="7363709" y="2692183"/>
            <a:ext cx="4180591" cy="1088836"/>
          </a:xfrm>
          <a:prstGeom prst="rect">
            <a:avLst/>
          </a:prstGeom>
        </p:spPr>
      </p:pic>
      <p:pic>
        <p:nvPicPr>
          <p:cNvPr id="9" name="Image 8">
            <a:extLst>
              <a:ext uri="{FF2B5EF4-FFF2-40B4-BE49-F238E27FC236}">
                <a16:creationId xmlns:a16="http://schemas.microsoft.com/office/drawing/2014/main" id="{45E2E516-0485-41BF-9DE9-7DC6379653B1}"/>
              </a:ext>
            </a:extLst>
          </p:cNvPr>
          <p:cNvPicPr>
            <a:picLocks noChangeAspect="1"/>
          </p:cNvPicPr>
          <p:nvPr/>
        </p:nvPicPr>
        <p:blipFill>
          <a:blip r:embed="rId8"/>
          <a:stretch>
            <a:fillRect/>
          </a:stretch>
        </p:blipFill>
        <p:spPr>
          <a:xfrm>
            <a:off x="1225667" y="2961834"/>
            <a:ext cx="2548430" cy="1488820"/>
          </a:xfrm>
          <a:prstGeom prst="rect">
            <a:avLst/>
          </a:prstGeom>
        </p:spPr>
      </p:pic>
    </p:spTree>
    <p:extLst>
      <p:ext uri="{BB962C8B-B14F-4D97-AF65-F5344CB8AC3E}">
        <p14:creationId xmlns:p14="http://schemas.microsoft.com/office/powerpoint/2010/main" val="5329803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4EE81B-4090-4DF2-B042-EC99E9F49217}"/>
              </a:ext>
            </a:extLst>
          </p:cNvPr>
          <p:cNvSpPr>
            <a:spLocks noGrp="1"/>
          </p:cNvSpPr>
          <p:nvPr>
            <p:ph type="title"/>
          </p:nvPr>
        </p:nvSpPr>
        <p:spPr/>
        <p:txBody>
          <a:bodyPr/>
          <a:lstStyle/>
          <a:p>
            <a:r>
              <a:rPr lang="fr-FR" dirty="0"/>
              <a:t>Modèle organisationnel privilégié</a:t>
            </a:r>
            <a:endParaRPr lang="fr-BE" dirty="0"/>
          </a:p>
        </p:txBody>
      </p:sp>
      <p:sp>
        <p:nvSpPr>
          <p:cNvPr id="3" name="Espace réservé du contenu 2">
            <a:extLst>
              <a:ext uri="{FF2B5EF4-FFF2-40B4-BE49-F238E27FC236}">
                <a16:creationId xmlns:a16="http://schemas.microsoft.com/office/drawing/2014/main" id="{21DCB84C-3B3B-4D75-BFD0-BAF4A2E83DA4}"/>
              </a:ext>
            </a:extLst>
          </p:cNvPr>
          <p:cNvSpPr>
            <a:spLocks noGrp="1"/>
          </p:cNvSpPr>
          <p:nvPr>
            <p:ph idx="1"/>
          </p:nvPr>
        </p:nvSpPr>
        <p:spPr>
          <a:xfrm>
            <a:off x="1024128" y="2285999"/>
            <a:ext cx="10265195" cy="3182815"/>
          </a:xfrm>
          <a:solidFill>
            <a:schemeClr val="accent1">
              <a:lumMod val="40000"/>
              <a:lumOff val="60000"/>
            </a:schemeClr>
          </a:solidFill>
        </p:spPr>
        <p:txBody>
          <a:bodyPr>
            <a:normAutofit/>
          </a:bodyPr>
          <a:lstStyle/>
          <a:p>
            <a:r>
              <a:rPr lang="fr-FR" i="1" dirty="0"/>
              <a:t>« Si vous allez interroger les </a:t>
            </a:r>
            <a:r>
              <a:rPr lang="fr-FR" i="1" dirty="0" err="1"/>
              <a:t>Chablaisiens</a:t>
            </a:r>
            <a:r>
              <a:rPr lang="fr-FR" i="1" dirty="0"/>
              <a:t>, la plupart vous diront qu’on ne parle jamais du Chablais dans le journal </a:t>
            </a:r>
            <a:r>
              <a:rPr lang="fr-FR" b="1" i="1" dirty="0"/>
              <a:t>parce qu’il n’y a plus cette page "Chablais-région"</a:t>
            </a:r>
            <a:r>
              <a:rPr lang="fr-FR" i="1" dirty="0"/>
              <a:t>. Les gens ne se retrouvent pas dans la nouvelle organisation. Alors que si on leur fait une statistique et qu’on leur dit "voilà, aujourd'hui il y a eu trois articles en actu, deux dans la rubrique "Près De Chez Vous", un en culture et trois autres en sport, qui parlent du Chablais, Ils disent "ah oui, c'est vrai" mais ils le voient moins. (…) Quand on a sorti la nouvelle formule, et qu’on est allés au bistrot, les gens nous ont râlé dessus, en disant "Y a plus de Chablais". Ils ont toujours cette frustration, les </a:t>
            </a:r>
            <a:r>
              <a:rPr lang="fr-FR" i="1" dirty="0" err="1"/>
              <a:t>Chablaisiens</a:t>
            </a:r>
            <a:r>
              <a:rPr lang="fr-FR" i="1" dirty="0"/>
              <a:t>. Le Chablais, c’est une région un peu particulière, parce que ce n’est plus vraiment le Valais mais c’est quand même le Valais. » (LN)</a:t>
            </a:r>
            <a:endParaRPr lang="fr-BE" dirty="0"/>
          </a:p>
          <a:p>
            <a:pPr marL="0" indent="0">
              <a:buNone/>
            </a:pPr>
            <a:endParaRPr lang="fr-BE" dirty="0"/>
          </a:p>
          <a:p>
            <a:endParaRPr lang="fr-BE" dirty="0"/>
          </a:p>
        </p:txBody>
      </p:sp>
    </p:spTree>
    <p:extLst>
      <p:ext uri="{BB962C8B-B14F-4D97-AF65-F5344CB8AC3E}">
        <p14:creationId xmlns:p14="http://schemas.microsoft.com/office/powerpoint/2010/main" val="10479869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4EE81B-4090-4DF2-B042-EC99E9F49217}"/>
              </a:ext>
            </a:extLst>
          </p:cNvPr>
          <p:cNvSpPr>
            <a:spLocks noGrp="1"/>
          </p:cNvSpPr>
          <p:nvPr>
            <p:ph type="title"/>
          </p:nvPr>
        </p:nvSpPr>
        <p:spPr/>
        <p:txBody>
          <a:bodyPr/>
          <a:lstStyle/>
          <a:p>
            <a:r>
              <a:rPr lang="fr-FR" dirty="0"/>
              <a:t>Modèle organisationnel privilégié</a:t>
            </a:r>
            <a:endParaRPr lang="fr-BE" dirty="0"/>
          </a:p>
        </p:txBody>
      </p:sp>
      <p:sp>
        <p:nvSpPr>
          <p:cNvPr id="3" name="Espace réservé du contenu 2">
            <a:extLst>
              <a:ext uri="{FF2B5EF4-FFF2-40B4-BE49-F238E27FC236}">
                <a16:creationId xmlns:a16="http://schemas.microsoft.com/office/drawing/2014/main" id="{21DCB84C-3B3B-4D75-BFD0-BAF4A2E83DA4}"/>
              </a:ext>
            </a:extLst>
          </p:cNvPr>
          <p:cNvSpPr>
            <a:spLocks noGrp="1"/>
          </p:cNvSpPr>
          <p:nvPr>
            <p:ph idx="1"/>
          </p:nvPr>
        </p:nvSpPr>
        <p:spPr>
          <a:xfrm>
            <a:off x="817686" y="2013439"/>
            <a:ext cx="10955214" cy="4404946"/>
          </a:xfrm>
          <a:solidFill>
            <a:schemeClr val="accent1">
              <a:lumMod val="20000"/>
              <a:lumOff val="80000"/>
            </a:schemeClr>
          </a:solidFill>
        </p:spPr>
        <p:txBody>
          <a:bodyPr>
            <a:normAutofit fontScale="77500" lnSpcReduction="20000"/>
          </a:bodyPr>
          <a:lstStyle/>
          <a:p>
            <a:pPr marL="0" indent="0">
              <a:buNone/>
            </a:pPr>
            <a:r>
              <a:rPr lang="fr-FR" sz="2300" dirty="0"/>
              <a:t>L’évolution des rédactions vers un modèle </a:t>
            </a:r>
            <a:r>
              <a:rPr lang="fr-FR" sz="2300" i="1" dirty="0"/>
              <a:t>digital first</a:t>
            </a:r>
            <a:r>
              <a:rPr lang="fr-FR" sz="2300" dirty="0"/>
              <a:t> a bouleversé l’organisation géographique historique, tout en essayant d’en préserver une partie de l’essence et de la lisibilité aux yeux du public : après avoir essayé de diffuser leurs contenus en ligne de manière centralisée et au départ d’un même portail, certains médias de presse quotidienne locale, tout en poursuivant leurs efforts internes de convergence et d’évolution vers le </a:t>
            </a:r>
            <a:r>
              <a:rPr lang="fr-FR" sz="2300" i="1" dirty="0"/>
              <a:t>digital first</a:t>
            </a:r>
            <a:r>
              <a:rPr lang="fr-FR" sz="2300" dirty="0"/>
              <a:t>, se sont résolus à créer, sur leurs portails web, des espaces dûment identifiables en fonction de la variable géographique, bien conscients que cette organisation des contenus (et donc du travail) demeurait absolument nécessaire dans le développement de la monétisation et de la relation aux publics. </a:t>
            </a:r>
          </a:p>
          <a:p>
            <a:pPr marL="0" indent="0">
              <a:buNone/>
            </a:pPr>
            <a:r>
              <a:rPr lang="fr-FR" sz="2300" dirty="0"/>
              <a:t>En clair, le découpage historique des éditions locales se répercute clairement sur certains sites web, au détriment d’une organisation plus transversale et centralisée de la production et de la diffusion. La couche organisationnelle transversale, souvent vantée comme une spécificité du web et d’une culture de la convergence (</a:t>
            </a:r>
            <a:r>
              <a:rPr lang="fr-FR" sz="2300" dirty="0" err="1"/>
              <a:t>Menke</a:t>
            </a:r>
            <a:r>
              <a:rPr lang="fr-FR" sz="2300" dirty="0"/>
              <a:t> et al., 2018), peut donc se superposer à l’organisation géographique, mais elle ne la supprime en aucun cas. C’est ce dont témoignent, à des degrés divers, les cas de </a:t>
            </a:r>
            <a:r>
              <a:rPr lang="fr-FR" sz="2300" dirty="0" err="1"/>
              <a:t>Sudpresse</a:t>
            </a:r>
            <a:r>
              <a:rPr lang="fr-FR" sz="2300" dirty="0"/>
              <a:t> et de L’Avenir. </a:t>
            </a:r>
            <a:r>
              <a:rPr lang="fr-FR" sz="2300" b="1" dirty="0"/>
              <a:t>En termes organisationnels, l’évolution vers le numérique ne permet pas une agilité illimitée et n’est en rien un processus linéaire débouchant vers une intégration optimale en une ou plusieurs marques </a:t>
            </a:r>
            <a:r>
              <a:rPr lang="fr-FR" sz="2300" b="1" i="1" dirty="0"/>
              <a:t>cross-media</a:t>
            </a:r>
            <a:r>
              <a:rPr lang="fr-FR" sz="2300" b="1" dirty="0"/>
              <a:t> ou convergentes.</a:t>
            </a:r>
            <a:r>
              <a:rPr lang="fr-FR" sz="2300" dirty="0"/>
              <a:t> La volte-face en matière de stratégie de convergence du quotidien </a:t>
            </a:r>
            <a:r>
              <a:rPr lang="fr-FR" sz="2300" i="1" dirty="0" err="1"/>
              <a:t>Volksrant</a:t>
            </a:r>
            <a:r>
              <a:rPr lang="fr-FR" sz="2300" i="1" dirty="0"/>
              <a:t>,</a:t>
            </a:r>
            <a:r>
              <a:rPr lang="fr-FR" sz="2300" dirty="0"/>
              <a:t> aux Pays-Bas, est un cas révélateur des aléas de ce processus de convergence (</a:t>
            </a:r>
            <a:r>
              <a:rPr lang="fr-FR" sz="2300" dirty="0" err="1"/>
              <a:t>Tameling</a:t>
            </a:r>
            <a:r>
              <a:rPr lang="fr-FR" sz="2300" dirty="0"/>
              <a:t> et </a:t>
            </a:r>
            <a:r>
              <a:rPr lang="fr-FR" sz="2300" dirty="0" err="1"/>
              <a:t>Broersma</a:t>
            </a:r>
            <a:r>
              <a:rPr lang="fr-FR" sz="2300" dirty="0"/>
              <a:t>, 2013). Le public des médias locaux demeure, d’une manière ou d’une autre, appréhendé sur une base géographique, elle-même organisant une partie de la production et de la diffusion des contenus. La tendance à la fragmentation des audiences, considérée comme une des réalités les plus tangibles du journalisme numérique (Fletcher et Nielsen, 2017), n’est dans cette optique que le prolongement, ou l’amplification </a:t>
            </a:r>
            <a:r>
              <a:rPr lang="fr-FR" dirty="0"/>
              <a:t>de cette obligation de cibler des groupes d’audiences parfois très précis à partir de différents critères de profil. </a:t>
            </a:r>
            <a:endParaRPr lang="fr-BE" dirty="0"/>
          </a:p>
          <a:p>
            <a:pPr marL="0" indent="0">
              <a:buNone/>
            </a:pPr>
            <a:endParaRPr lang="fr-BE" dirty="0"/>
          </a:p>
          <a:p>
            <a:endParaRPr lang="fr-BE" dirty="0"/>
          </a:p>
        </p:txBody>
      </p:sp>
    </p:spTree>
    <p:extLst>
      <p:ext uri="{BB962C8B-B14F-4D97-AF65-F5344CB8AC3E}">
        <p14:creationId xmlns:p14="http://schemas.microsoft.com/office/powerpoint/2010/main" val="2639723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093C8C5-9D0B-4EE2-937B-2434154B3695}"/>
              </a:ext>
            </a:extLst>
          </p:cNvPr>
          <p:cNvSpPr>
            <a:spLocks noGrp="1"/>
          </p:cNvSpPr>
          <p:nvPr>
            <p:ph type="title"/>
          </p:nvPr>
        </p:nvSpPr>
        <p:spPr/>
        <p:txBody>
          <a:bodyPr/>
          <a:lstStyle/>
          <a:p>
            <a:r>
              <a:rPr lang="fr-FR" dirty="0"/>
              <a:t>Modèle organisationnel privilégié pour </a:t>
            </a:r>
            <a:r>
              <a:rPr lang="fr-FR"/>
              <a:t>les initiatives</a:t>
            </a:r>
            <a:endParaRPr lang="fr-BE" dirty="0"/>
          </a:p>
        </p:txBody>
      </p:sp>
      <p:pic>
        <p:nvPicPr>
          <p:cNvPr id="4" name="Image 3">
            <a:extLst>
              <a:ext uri="{FF2B5EF4-FFF2-40B4-BE49-F238E27FC236}">
                <a16:creationId xmlns:a16="http://schemas.microsoft.com/office/drawing/2014/main" id="{5275DDA7-6708-48E5-BEA7-D62C27FB603D}"/>
              </a:ext>
            </a:extLst>
          </p:cNvPr>
          <p:cNvPicPr>
            <a:picLocks noChangeAspect="1"/>
          </p:cNvPicPr>
          <p:nvPr/>
        </p:nvPicPr>
        <p:blipFill>
          <a:blip r:embed="rId2"/>
          <a:stretch>
            <a:fillRect/>
          </a:stretch>
        </p:blipFill>
        <p:spPr>
          <a:xfrm>
            <a:off x="845995" y="1952307"/>
            <a:ext cx="9040487" cy="4553585"/>
          </a:xfrm>
          <a:prstGeom prst="rect">
            <a:avLst/>
          </a:prstGeom>
        </p:spPr>
      </p:pic>
    </p:spTree>
    <p:extLst>
      <p:ext uri="{BB962C8B-B14F-4D97-AF65-F5344CB8AC3E}">
        <p14:creationId xmlns:p14="http://schemas.microsoft.com/office/powerpoint/2010/main" val="24336675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5017284-587A-48B7-8966-BC2E941E6C78}"/>
              </a:ext>
            </a:extLst>
          </p:cNvPr>
          <p:cNvSpPr>
            <a:spLocks noGrp="1"/>
          </p:cNvSpPr>
          <p:nvPr>
            <p:ph type="title"/>
          </p:nvPr>
        </p:nvSpPr>
        <p:spPr/>
        <p:txBody>
          <a:bodyPr/>
          <a:lstStyle/>
          <a:p>
            <a:r>
              <a:rPr lang="fr-FR" dirty="0"/>
              <a:t>Contexte de la recherche</a:t>
            </a:r>
            <a:endParaRPr lang="fr-BE" dirty="0"/>
          </a:p>
        </p:txBody>
      </p:sp>
      <p:sp>
        <p:nvSpPr>
          <p:cNvPr id="3" name="Espace réservé du contenu 2">
            <a:extLst>
              <a:ext uri="{FF2B5EF4-FFF2-40B4-BE49-F238E27FC236}">
                <a16:creationId xmlns:a16="http://schemas.microsoft.com/office/drawing/2014/main" id="{A74AD419-64B5-4675-B370-76DFBF7FC045}"/>
              </a:ext>
            </a:extLst>
          </p:cNvPr>
          <p:cNvSpPr>
            <a:spLocks noGrp="1"/>
          </p:cNvSpPr>
          <p:nvPr>
            <p:ph idx="1"/>
          </p:nvPr>
        </p:nvSpPr>
        <p:spPr>
          <a:xfrm>
            <a:off x="742774" y="2084833"/>
            <a:ext cx="10792734" cy="2768522"/>
          </a:xfrm>
          <a:solidFill>
            <a:schemeClr val="accent1">
              <a:lumMod val="20000"/>
              <a:lumOff val="80000"/>
            </a:schemeClr>
          </a:solidFill>
        </p:spPr>
        <p:txBody>
          <a:bodyPr>
            <a:normAutofit/>
          </a:bodyPr>
          <a:lstStyle/>
          <a:p>
            <a:pPr>
              <a:buFont typeface="Arial" panose="020B0604020202020204" pitchFamily="34" charset="0"/>
              <a:buChar char="•"/>
            </a:pPr>
            <a:r>
              <a:rPr lang="fr-FR" dirty="0"/>
              <a:t> Projet de recherche LINC (2018-2021) porté par l’Université de Neuchâtel</a:t>
            </a:r>
          </a:p>
          <a:p>
            <a:pPr>
              <a:buFont typeface="Arial" panose="020B0604020202020204" pitchFamily="34" charset="0"/>
              <a:buChar char="•"/>
            </a:pPr>
            <a:r>
              <a:rPr lang="fr-FR" dirty="0"/>
              <a:t> Initiatives des médias locaux pour « renouer » avec leurs publics – en Suisse, France et Belgique francophone</a:t>
            </a:r>
          </a:p>
          <a:p>
            <a:pPr>
              <a:buFont typeface="Arial" panose="020B0604020202020204" pitchFamily="34" charset="0"/>
              <a:buChar char="•"/>
            </a:pPr>
            <a:r>
              <a:rPr lang="fr-FR" dirty="0"/>
              <a:t> Recensement + crowdsourcing : 550 initiatives répertoriées et codées selon leur degré d’implication des publics.</a:t>
            </a:r>
          </a:p>
          <a:p>
            <a:pPr>
              <a:buFont typeface="Arial" panose="020B0604020202020204" pitchFamily="34" charset="0"/>
              <a:buChar char="•"/>
            </a:pPr>
            <a:r>
              <a:rPr lang="fr-FR" dirty="0"/>
              <a:t> Corpus d’entretiens de recherche (44 dans 11 médias ) pour comprendre les contextes de création, de gestion et d’évaluation de ces initiatives</a:t>
            </a:r>
            <a:endParaRPr lang="fr-BE" dirty="0"/>
          </a:p>
        </p:txBody>
      </p:sp>
      <p:graphicFrame>
        <p:nvGraphicFramePr>
          <p:cNvPr id="4" name="Diagramme 3">
            <a:extLst>
              <a:ext uri="{FF2B5EF4-FFF2-40B4-BE49-F238E27FC236}">
                <a16:creationId xmlns:a16="http://schemas.microsoft.com/office/drawing/2014/main" id="{E452DB48-9EF0-4F26-AD20-7211296B36B1}"/>
              </a:ext>
            </a:extLst>
          </p:cNvPr>
          <p:cNvGraphicFramePr/>
          <p:nvPr>
            <p:extLst>
              <p:ext uri="{D42A27DB-BD31-4B8C-83A1-F6EECF244321}">
                <p14:modId xmlns:p14="http://schemas.microsoft.com/office/powerpoint/2010/main" val="374210921"/>
              </p:ext>
            </p:extLst>
          </p:nvPr>
        </p:nvGraphicFramePr>
        <p:xfrm>
          <a:off x="3081528" y="4455343"/>
          <a:ext cx="4979688" cy="29389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ZoneTexte 5">
            <a:extLst>
              <a:ext uri="{FF2B5EF4-FFF2-40B4-BE49-F238E27FC236}">
                <a16:creationId xmlns:a16="http://schemas.microsoft.com/office/drawing/2014/main" id="{FCDA3FA2-585E-4CC6-8691-8A6182747434}"/>
              </a:ext>
            </a:extLst>
          </p:cNvPr>
          <p:cNvSpPr txBox="1"/>
          <p:nvPr/>
        </p:nvSpPr>
        <p:spPr>
          <a:xfrm>
            <a:off x="742774" y="5249008"/>
            <a:ext cx="1859749" cy="14773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fr-FR" dirty="0"/>
              <a:t>Degré d’implication des publics dans les initiatives éditoriales</a:t>
            </a:r>
            <a:endParaRPr lang="fr-BE" dirty="0"/>
          </a:p>
        </p:txBody>
      </p:sp>
    </p:spTree>
    <p:extLst>
      <p:ext uri="{BB962C8B-B14F-4D97-AF65-F5344CB8AC3E}">
        <p14:creationId xmlns:p14="http://schemas.microsoft.com/office/powerpoint/2010/main" val="1052839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DCFB3A-9075-443A-8FEE-E29FF614DA34}"/>
              </a:ext>
            </a:extLst>
          </p:cNvPr>
          <p:cNvSpPr>
            <a:spLocks noGrp="1"/>
          </p:cNvSpPr>
          <p:nvPr>
            <p:ph type="title"/>
          </p:nvPr>
        </p:nvSpPr>
        <p:spPr/>
        <p:txBody>
          <a:bodyPr/>
          <a:lstStyle/>
          <a:p>
            <a:r>
              <a:rPr lang="fr-FR" dirty="0"/>
              <a:t>Contexte de la recherche: état de l’art et cadres théoriques</a:t>
            </a:r>
            <a:endParaRPr lang="fr-BE" dirty="0"/>
          </a:p>
        </p:txBody>
      </p:sp>
      <p:graphicFrame>
        <p:nvGraphicFramePr>
          <p:cNvPr id="4" name="Espace réservé du contenu 3">
            <a:extLst>
              <a:ext uri="{FF2B5EF4-FFF2-40B4-BE49-F238E27FC236}">
                <a16:creationId xmlns:a16="http://schemas.microsoft.com/office/drawing/2014/main" id="{C2AE3589-CC4D-4906-B571-A40EDE28CE99}"/>
              </a:ext>
            </a:extLst>
          </p:cNvPr>
          <p:cNvGraphicFramePr>
            <a:graphicFrameLocks noGrp="1"/>
          </p:cNvGraphicFramePr>
          <p:nvPr>
            <p:ph idx="1"/>
            <p:extLst>
              <p:ext uri="{D42A27DB-BD31-4B8C-83A1-F6EECF244321}">
                <p14:modId xmlns:p14="http://schemas.microsoft.com/office/powerpoint/2010/main" val="3731935773"/>
              </p:ext>
            </p:extLst>
          </p:nvPr>
        </p:nvGraphicFramePr>
        <p:xfrm>
          <a:off x="1023938" y="2286000"/>
          <a:ext cx="9720262"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ZoneTexte 4">
            <a:extLst>
              <a:ext uri="{FF2B5EF4-FFF2-40B4-BE49-F238E27FC236}">
                <a16:creationId xmlns:a16="http://schemas.microsoft.com/office/drawing/2014/main" id="{23F0D00C-84F5-4667-90ED-16C358D910D5}"/>
              </a:ext>
            </a:extLst>
          </p:cNvPr>
          <p:cNvSpPr txBox="1"/>
          <p:nvPr/>
        </p:nvSpPr>
        <p:spPr>
          <a:xfrm>
            <a:off x="738556" y="4554399"/>
            <a:ext cx="2334724" cy="1754326"/>
          </a:xfrm>
          <a:prstGeom prst="rect">
            <a:avLst/>
          </a:prstGeom>
          <a:solidFill>
            <a:schemeClr val="accent1">
              <a:lumMod val="20000"/>
              <a:lumOff val="80000"/>
            </a:schemeClr>
          </a:solidFill>
          <a:ln w="12700">
            <a:solidFill>
              <a:schemeClr val="tx1"/>
            </a:solidFill>
          </a:ln>
        </p:spPr>
        <p:txBody>
          <a:bodyPr wrap="square" rtlCol="0">
            <a:spAutoFit/>
          </a:bodyPr>
          <a:lstStyle/>
          <a:p>
            <a:pPr algn="ctr"/>
            <a:r>
              <a:rPr lang="fr-FR" dirty="0"/>
              <a:t>Une recherche centrée sur les enjeux journalistiques liés aux publics, au carrefour de quatre sous-domaines de recherche</a:t>
            </a:r>
            <a:endParaRPr lang="fr-BE" dirty="0"/>
          </a:p>
        </p:txBody>
      </p:sp>
      <p:sp>
        <p:nvSpPr>
          <p:cNvPr id="6" name="ZoneTexte 5">
            <a:extLst>
              <a:ext uri="{FF2B5EF4-FFF2-40B4-BE49-F238E27FC236}">
                <a16:creationId xmlns:a16="http://schemas.microsoft.com/office/drawing/2014/main" id="{667FDA2F-0AE1-4AD7-ADB2-6111A2139E72}"/>
              </a:ext>
            </a:extLst>
          </p:cNvPr>
          <p:cNvSpPr txBox="1"/>
          <p:nvPr/>
        </p:nvSpPr>
        <p:spPr>
          <a:xfrm>
            <a:off x="9378462" y="2883877"/>
            <a:ext cx="1789600" cy="2031325"/>
          </a:xfrm>
          <a:prstGeom prst="rect">
            <a:avLst/>
          </a:prstGeom>
          <a:solidFill>
            <a:schemeClr val="accent1">
              <a:lumMod val="20000"/>
              <a:lumOff val="80000"/>
            </a:schemeClr>
          </a:solidFill>
          <a:ln>
            <a:solidFill>
              <a:schemeClr val="accent1">
                <a:lumMod val="75000"/>
              </a:schemeClr>
            </a:solidFill>
          </a:ln>
        </p:spPr>
        <p:txBody>
          <a:bodyPr wrap="square" rtlCol="0">
            <a:spAutoFit/>
          </a:bodyPr>
          <a:lstStyle/>
          <a:p>
            <a:pPr marL="342900" indent="-342900">
              <a:buFont typeface="+mj-lt"/>
              <a:buAutoNum type="arabicPeriod"/>
            </a:pPr>
            <a:r>
              <a:rPr lang="fr-FR" i="1" dirty="0"/>
              <a:t>Audience </a:t>
            </a:r>
            <a:r>
              <a:rPr lang="fr-FR" i="1" dirty="0" err="1"/>
              <a:t>turn</a:t>
            </a:r>
            <a:r>
              <a:rPr lang="fr-FR" i="1" dirty="0"/>
              <a:t> </a:t>
            </a:r>
            <a:r>
              <a:rPr lang="fr-FR" dirty="0"/>
              <a:t>in </a:t>
            </a:r>
            <a:r>
              <a:rPr lang="fr-FR" dirty="0" err="1"/>
              <a:t>journalism</a:t>
            </a:r>
            <a:endParaRPr lang="fr-FR" dirty="0"/>
          </a:p>
          <a:p>
            <a:pPr marL="342900" indent="-342900">
              <a:buFont typeface="+mj-lt"/>
              <a:buAutoNum type="arabicPeriod"/>
            </a:pPr>
            <a:r>
              <a:rPr lang="fr-FR" dirty="0" err="1"/>
              <a:t>Participatory</a:t>
            </a:r>
            <a:r>
              <a:rPr lang="fr-FR" dirty="0"/>
              <a:t> </a:t>
            </a:r>
            <a:r>
              <a:rPr lang="fr-FR" dirty="0" err="1"/>
              <a:t>Journalism</a:t>
            </a:r>
            <a:endParaRPr lang="fr-FR" dirty="0"/>
          </a:p>
          <a:p>
            <a:pPr marL="342900" indent="-342900">
              <a:buFont typeface="+mj-lt"/>
              <a:buAutoNum type="arabicPeriod"/>
            </a:pPr>
            <a:r>
              <a:rPr lang="fr-FR" dirty="0" err="1"/>
              <a:t>Liquid</a:t>
            </a:r>
            <a:r>
              <a:rPr lang="fr-FR" dirty="0"/>
              <a:t> </a:t>
            </a:r>
            <a:r>
              <a:rPr lang="fr-FR" dirty="0" err="1"/>
              <a:t>journalism</a:t>
            </a:r>
            <a:endParaRPr lang="fr-FR" dirty="0"/>
          </a:p>
          <a:p>
            <a:endParaRPr lang="fr-BE" dirty="0"/>
          </a:p>
        </p:txBody>
      </p:sp>
    </p:spTree>
    <p:extLst>
      <p:ext uri="{BB962C8B-B14F-4D97-AF65-F5344CB8AC3E}">
        <p14:creationId xmlns:p14="http://schemas.microsoft.com/office/powerpoint/2010/main" val="3172452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359573-5D6D-429D-83E0-B9B602741348}"/>
              </a:ext>
            </a:extLst>
          </p:cNvPr>
          <p:cNvSpPr>
            <a:spLocks noGrp="1"/>
          </p:cNvSpPr>
          <p:nvPr>
            <p:ph type="title"/>
          </p:nvPr>
        </p:nvSpPr>
        <p:spPr/>
        <p:txBody>
          <a:bodyPr>
            <a:noAutofit/>
          </a:bodyPr>
          <a:lstStyle/>
          <a:p>
            <a:pPr algn="l"/>
            <a:r>
              <a:rPr lang="fr-FR" sz="4000" dirty="0"/>
              <a:t>Questions de recherche: </a:t>
            </a:r>
            <a:br>
              <a:rPr lang="fr-FR" sz="4000" dirty="0"/>
            </a:br>
            <a:r>
              <a:rPr lang="fr-FR" sz="4000" dirty="0"/>
              <a:t>comprendre la question des publics dans le tissu organisationnel </a:t>
            </a:r>
            <a:endParaRPr lang="fr-BE" sz="4000" dirty="0"/>
          </a:p>
        </p:txBody>
      </p:sp>
      <p:sp>
        <p:nvSpPr>
          <p:cNvPr id="5" name="Espace réservé du texte 4">
            <a:extLst>
              <a:ext uri="{FF2B5EF4-FFF2-40B4-BE49-F238E27FC236}">
                <a16:creationId xmlns:a16="http://schemas.microsoft.com/office/drawing/2014/main" id="{C2A3860D-E1C4-49DD-8BCA-F6F034DE9480}"/>
              </a:ext>
            </a:extLst>
          </p:cNvPr>
          <p:cNvSpPr>
            <a:spLocks noGrp="1"/>
          </p:cNvSpPr>
          <p:nvPr>
            <p:ph type="body" idx="1"/>
          </p:nvPr>
        </p:nvSpPr>
        <p:spPr/>
        <p:txBody>
          <a:bodyPr>
            <a:normAutofit fontScale="85000" lnSpcReduction="10000"/>
          </a:bodyPr>
          <a:lstStyle/>
          <a:p>
            <a:pPr marL="342900" indent="-342900">
              <a:buAutoNum type="arabicPeriod"/>
            </a:pPr>
            <a:r>
              <a:rPr lang="fr-FR" i="1" dirty="0"/>
              <a:t>L</a:t>
            </a:r>
            <a:r>
              <a:rPr lang="fr-BE" i="1" dirty="0"/>
              <a:t>e rôle précis des nouvelles technologies dans ces initiatives</a:t>
            </a:r>
          </a:p>
          <a:p>
            <a:pPr marL="342900" indent="-342900">
              <a:buFont typeface="Tw Cen MT" panose="020B0602020104020603" pitchFamily="34" charset="0"/>
              <a:buAutoNum type="arabicPeriod"/>
            </a:pPr>
            <a:r>
              <a:rPr lang="fr-BE" i="1" dirty="0"/>
              <a:t>Ressources allouées aux initiatives spécifiques vers les publics</a:t>
            </a:r>
          </a:p>
          <a:p>
            <a:pPr marL="342900" indent="-342900">
              <a:buAutoNum type="arabicPeriod"/>
            </a:pPr>
            <a:r>
              <a:rPr lang="fr-BE" i="1" dirty="0"/>
              <a:t>Modèle organisationnel privilégié</a:t>
            </a:r>
            <a:endParaRPr lang="fr-BE" dirty="0"/>
          </a:p>
        </p:txBody>
      </p:sp>
    </p:spTree>
    <p:extLst>
      <p:ext uri="{BB962C8B-B14F-4D97-AF65-F5344CB8AC3E}">
        <p14:creationId xmlns:p14="http://schemas.microsoft.com/office/powerpoint/2010/main" val="31973445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85195A1-F32A-4716-AD6F-66420FDB6551}"/>
              </a:ext>
            </a:extLst>
          </p:cNvPr>
          <p:cNvSpPr>
            <a:spLocks noGrp="1"/>
          </p:cNvSpPr>
          <p:nvPr>
            <p:ph type="title"/>
          </p:nvPr>
        </p:nvSpPr>
        <p:spPr/>
        <p:txBody>
          <a:bodyPr/>
          <a:lstStyle/>
          <a:p>
            <a:r>
              <a:rPr lang="fr-FR" dirty="0"/>
              <a:t>1. L’exploitation des « nouvelles » technologies à des fins innovantes</a:t>
            </a:r>
            <a:endParaRPr lang="fr-BE" dirty="0"/>
          </a:p>
        </p:txBody>
      </p:sp>
      <p:sp>
        <p:nvSpPr>
          <p:cNvPr id="3" name="Espace réservé du contenu 2">
            <a:extLst>
              <a:ext uri="{FF2B5EF4-FFF2-40B4-BE49-F238E27FC236}">
                <a16:creationId xmlns:a16="http://schemas.microsoft.com/office/drawing/2014/main" id="{7C06FE3A-412E-46B7-AC2B-2D139C3F89B0}"/>
              </a:ext>
            </a:extLst>
          </p:cNvPr>
          <p:cNvSpPr>
            <a:spLocks noGrp="1"/>
          </p:cNvSpPr>
          <p:nvPr>
            <p:ph idx="1"/>
          </p:nvPr>
        </p:nvSpPr>
        <p:spPr>
          <a:xfrm>
            <a:off x="760358" y="2233246"/>
            <a:ext cx="9983841" cy="4281854"/>
          </a:xfrm>
          <a:solidFill>
            <a:schemeClr val="accent1">
              <a:lumMod val="20000"/>
              <a:lumOff val="80000"/>
            </a:schemeClr>
          </a:solidFill>
        </p:spPr>
        <p:txBody>
          <a:bodyPr>
            <a:normAutofit fontScale="92500"/>
          </a:bodyPr>
          <a:lstStyle/>
          <a:p>
            <a:r>
              <a:rPr lang="fr-FR" b="1" dirty="0"/>
              <a:t>Outils et plateformes numériques</a:t>
            </a:r>
            <a:r>
              <a:rPr lang="fr-FR" dirty="0"/>
              <a:t>: permettent de réactualiser et rendre plus agiles les différentes modalités d’implication des publics  (observation, dialogue, consultation, contribution, </a:t>
            </a:r>
            <a:r>
              <a:rPr lang="fr-FR" dirty="0" err="1"/>
              <a:t>co-création</a:t>
            </a:r>
            <a:r>
              <a:rPr lang="fr-FR" dirty="0"/>
              <a:t>), avec souvent un lien clair avec des formats pré-numériques (dimension de recyclage) </a:t>
            </a:r>
          </a:p>
          <a:p>
            <a:r>
              <a:rPr lang="fr-FR" dirty="0"/>
              <a:t>Ex: Observation : Portes ouvertes </a:t>
            </a:r>
            <a:r>
              <a:rPr lang="fr-FR" dirty="0">
                <a:sym typeface="Wingdings" panose="05000000000000000000" pitchFamily="2" charset="2"/>
              </a:rPr>
              <a:t>        Facebook Live</a:t>
            </a:r>
            <a:br>
              <a:rPr lang="fr-FR" dirty="0">
                <a:sym typeface="Wingdings" panose="05000000000000000000" pitchFamily="2" charset="2"/>
              </a:rPr>
            </a:br>
            <a:r>
              <a:rPr lang="fr-FR" dirty="0">
                <a:sym typeface="Wingdings" panose="05000000000000000000" pitchFamily="2" charset="2"/>
              </a:rPr>
              <a:t>Ex: Consultation: Panels de lecteurs         D</a:t>
            </a:r>
            <a:r>
              <a:rPr lang="fr-FR" dirty="0"/>
              <a:t>ispositifs numériques de votes ou animation de groupes et communautés en ligne</a:t>
            </a:r>
          </a:p>
          <a:p>
            <a:r>
              <a:rPr lang="fr-FR" b="1" dirty="0">
                <a:sym typeface="Wingdings" panose="05000000000000000000" pitchFamily="2" charset="2"/>
              </a:rPr>
              <a:t>Outils de captation et de stockage des données/contenus</a:t>
            </a:r>
            <a:r>
              <a:rPr lang="fr-FR" dirty="0">
                <a:sym typeface="Wingdings" panose="05000000000000000000" pitchFamily="2" charset="2"/>
              </a:rPr>
              <a:t>: les appareils numériques permettent une circulation plus fluide et rapide des contenus, provenant par exemples des lecteurs et contributeurs amateurs, et peuvent être rapidement mises en ligne. Mais à nouveau, des problématiques anciennes demeurent: la vérification, la contextualisation, les droits d’auteurs et la politique de gestion de ces contenus</a:t>
            </a:r>
          </a:p>
          <a:p>
            <a:r>
              <a:rPr lang="fr-FR" dirty="0">
                <a:sym typeface="Wingdings" panose="05000000000000000000" pitchFamily="2" charset="2"/>
              </a:rPr>
              <a:t>Ex: contenus provenant de compétitions sportives locales ou de faits divers        outils de type « alertez-nous » - plus nécessairement de correspondant sur place</a:t>
            </a:r>
          </a:p>
          <a:p>
            <a:endParaRPr lang="fr-FR" dirty="0"/>
          </a:p>
          <a:p>
            <a:endParaRPr lang="fr-BE" dirty="0"/>
          </a:p>
        </p:txBody>
      </p:sp>
      <p:sp>
        <p:nvSpPr>
          <p:cNvPr id="4" name="Flèche : droite 3">
            <a:extLst>
              <a:ext uri="{FF2B5EF4-FFF2-40B4-BE49-F238E27FC236}">
                <a16:creationId xmlns:a16="http://schemas.microsoft.com/office/drawing/2014/main" id="{E6CC99A3-9941-4D84-91B7-AE29A06BB656}"/>
              </a:ext>
            </a:extLst>
          </p:cNvPr>
          <p:cNvSpPr/>
          <p:nvPr/>
        </p:nvSpPr>
        <p:spPr>
          <a:xfrm>
            <a:off x="4343400" y="3332284"/>
            <a:ext cx="448408" cy="19343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5" name="Flèche : droite 4">
            <a:extLst>
              <a:ext uri="{FF2B5EF4-FFF2-40B4-BE49-F238E27FC236}">
                <a16:creationId xmlns:a16="http://schemas.microsoft.com/office/drawing/2014/main" id="{E3973AAA-C413-4BE5-9263-56A4BBB7E609}"/>
              </a:ext>
            </a:extLst>
          </p:cNvPr>
          <p:cNvSpPr/>
          <p:nvPr/>
        </p:nvSpPr>
        <p:spPr>
          <a:xfrm>
            <a:off x="4492869" y="3620320"/>
            <a:ext cx="448408" cy="19343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6" name="Flèche : droite 5">
            <a:extLst>
              <a:ext uri="{FF2B5EF4-FFF2-40B4-BE49-F238E27FC236}">
                <a16:creationId xmlns:a16="http://schemas.microsoft.com/office/drawing/2014/main" id="{AE5F822C-648A-49A0-97F9-8064E364AEA7}"/>
              </a:ext>
            </a:extLst>
          </p:cNvPr>
          <p:cNvSpPr/>
          <p:nvPr/>
        </p:nvSpPr>
        <p:spPr>
          <a:xfrm>
            <a:off x="8417170" y="5893776"/>
            <a:ext cx="448408" cy="19343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41468994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85195A1-F32A-4716-AD6F-66420FDB6551}"/>
              </a:ext>
            </a:extLst>
          </p:cNvPr>
          <p:cNvSpPr>
            <a:spLocks noGrp="1"/>
          </p:cNvSpPr>
          <p:nvPr>
            <p:ph type="title"/>
          </p:nvPr>
        </p:nvSpPr>
        <p:spPr/>
        <p:txBody>
          <a:bodyPr/>
          <a:lstStyle/>
          <a:p>
            <a:r>
              <a:rPr lang="fr-FR" dirty="0"/>
              <a:t>Le potentiel des « nouvelles » technologies </a:t>
            </a:r>
            <a:endParaRPr lang="fr-BE" dirty="0"/>
          </a:p>
        </p:txBody>
      </p:sp>
      <p:sp>
        <p:nvSpPr>
          <p:cNvPr id="3" name="Espace réservé du contenu 2">
            <a:extLst>
              <a:ext uri="{FF2B5EF4-FFF2-40B4-BE49-F238E27FC236}">
                <a16:creationId xmlns:a16="http://schemas.microsoft.com/office/drawing/2014/main" id="{7C06FE3A-412E-46B7-AC2B-2D139C3F89B0}"/>
              </a:ext>
            </a:extLst>
          </p:cNvPr>
          <p:cNvSpPr>
            <a:spLocks noGrp="1"/>
          </p:cNvSpPr>
          <p:nvPr>
            <p:ph idx="1"/>
          </p:nvPr>
        </p:nvSpPr>
        <p:spPr>
          <a:xfrm>
            <a:off x="760359" y="2286000"/>
            <a:ext cx="10247610" cy="3912577"/>
          </a:xfrm>
          <a:solidFill>
            <a:schemeClr val="accent1">
              <a:lumMod val="20000"/>
              <a:lumOff val="80000"/>
            </a:schemeClr>
          </a:solidFill>
        </p:spPr>
        <p:txBody>
          <a:bodyPr>
            <a:normAutofit/>
          </a:bodyPr>
          <a:lstStyle/>
          <a:p>
            <a:r>
              <a:rPr lang="fr-FR" dirty="0"/>
              <a:t>Les outils/solutions numériques en tant que tels sont souvent empruntées, voire copiées, pour réactualiser et remettre au goût du jour des initiatives pré-numériques.</a:t>
            </a:r>
          </a:p>
          <a:p>
            <a:r>
              <a:rPr lang="fr-FR" dirty="0"/>
              <a:t>Mais elles permettent aussi de renouveler </a:t>
            </a:r>
            <a:r>
              <a:rPr lang="fr-FR" b="1" dirty="0"/>
              <a:t>les thèmes</a:t>
            </a:r>
            <a:r>
              <a:rPr lang="fr-FR" dirty="0"/>
              <a:t>, </a:t>
            </a:r>
            <a:r>
              <a:rPr lang="fr-FR" b="1" dirty="0"/>
              <a:t>la fréquence </a:t>
            </a:r>
            <a:r>
              <a:rPr lang="fr-FR" dirty="0"/>
              <a:t>et </a:t>
            </a:r>
            <a:r>
              <a:rPr lang="fr-FR" b="1" dirty="0"/>
              <a:t>les dynamiques </a:t>
            </a:r>
            <a:r>
              <a:rPr lang="fr-FR" dirty="0"/>
              <a:t>des échanges avec les publics, ce qui est essentiel dans la mise en œuvre de politiques rédactionnelles et commerciales de </a:t>
            </a:r>
            <a:r>
              <a:rPr lang="fr-FR" b="1" dirty="0"/>
              <a:t>proximité</a:t>
            </a:r>
            <a:r>
              <a:rPr lang="fr-FR" dirty="0"/>
              <a:t>. Ces outils permettent d’entrer en contact avec de nouvelles niches, des zones moins couvertes, et de créer des initiatives plus « horizontales » et engageantes/participatives car moins top-down.  </a:t>
            </a:r>
          </a:p>
          <a:p>
            <a:r>
              <a:rPr lang="fr-FR" dirty="0"/>
              <a:t>Ces outils permettent aussi de lancer des initiatives à des coûts humains et matériels nettement plus réduits que la plupart des gros événements pré-numériques type foires, compétitions, salons (qui drainaient par contre un large public + des annonceurs)</a:t>
            </a:r>
          </a:p>
          <a:p>
            <a:endParaRPr lang="fr-BE" dirty="0"/>
          </a:p>
        </p:txBody>
      </p:sp>
    </p:spTree>
    <p:extLst>
      <p:ext uri="{BB962C8B-B14F-4D97-AF65-F5344CB8AC3E}">
        <p14:creationId xmlns:p14="http://schemas.microsoft.com/office/powerpoint/2010/main" val="29946907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Espace réservé pour une image  5">
            <a:extLst>
              <a:ext uri="{FF2B5EF4-FFF2-40B4-BE49-F238E27FC236}">
                <a16:creationId xmlns:a16="http://schemas.microsoft.com/office/drawing/2014/main" id="{069FFF18-EE2A-4170-B8A1-6CA21C9ECFBE}"/>
              </a:ext>
            </a:extLst>
          </p:cNvPr>
          <p:cNvPicPr>
            <a:picLocks noGrp="1" noChangeAspect="1"/>
          </p:cNvPicPr>
          <p:nvPr>
            <p:ph type="pic" idx="1"/>
          </p:nvPr>
        </p:nvPicPr>
        <p:blipFill>
          <a:blip r:embed="rId2"/>
          <a:srcRect t="15717" b="15717"/>
          <a:stretch>
            <a:fillRect/>
          </a:stretch>
        </p:blipFill>
        <p:spPr>
          <a:xfrm>
            <a:off x="254978" y="2245843"/>
            <a:ext cx="7341576" cy="2921974"/>
          </a:xfrm>
          <a:prstGeom prst="rect">
            <a:avLst/>
          </a:prstGeom>
          <a:ln w="9525">
            <a:solidFill>
              <a:schemeClr val="tx1"/>
            </a:solidFill>
          </a:ln>
        </p:spPr>
      </p:pic>
      <p:pic>
        <p:nvPicPr>
          <p:cNvPr id="5" name="Image 4">
            <a:extLst>
              <a:ext uri="{FF2B5EF4-FFF2-40B4-BE49-F238E27FC236}">
                <a16:creationId xmlns:a16="http://schemas.microsoft.com/office/drawing/2014/main" id="{FE07613D-BF4A-45CE-BB0B-772B85E424AC}"/>
              </a:ext>
            </a:extLst>
          </p:cNvPr>
          <p:cNvPicPr>
            <a:picLocks noChangeAspect="1"/>
          </p:cNvPicPr>
          <p:nvPr/>
        </p:nvPicPr>
        <p:blipFill>
          <a:blip r:embed="rId3"/>
          <a:stretch>
            <a:fillRect/>
          </a:stretch>
        </p:blipFill>
        <p:spPr>
          <a:xfrm>
            <a:off x="254978" y="297905"/>
            <a:ext cx="10691446" cy="1713473"/>
          </a:xfrm>
          <a:prstGeom prst="rect">
            <a:avLst/>
          </a:prstGeom>
          <a:ln w="9525">
            <a:solidFill>
              <a:schemeClr val="tx1"/>
            </a:solidFill>
          </a:ln>
        </p:spPr>
      </p:pic>
      <p:pic>
        <p:nvPicPr>
          <p:cNvPr id="7" name="Image 6">
            <a:extLst>
              <a:ext uri="{FF2B5EF4-FFF2-40B4-BE49-F238E27FC236}">
                <a16:creationId xmlns:a16="http://schemas.microsoft.com/office/drawing/2014/main" id="{EA9C9397-D76C-472A-BC94-FD3DB2A0B93D}"/>
              </a:ext>
            </a:extLst>
          </p:cNvPr>
          <p:cNvPicPr>
            <a:picLocks noChangeAspect="1"/>
          </p:cNvPicPr>
          <p:nvPr/>
        </p:nvPicPr>
        <p:blipFill>
          <a:blip r:embed="rId4"/>
          <a:stretch>
            <a:fillRect/>
          </a:stretch>
        </p:blipFill>
        <p:spPr>
          <a:xfrm>
            <a:off x="990255" y="4765948"/>
            <a:ext cx="5016732" cy="1601282"/>
          </a:xfrm>
          <a:prstGeom prst="rect">
            <a:avLst/>
          </a:prstGeom>
          <a:ln w="9525">
            <a:solidFill>
              <a:schemeClr val="tx1"/>
            </a:solidFill>
          </a:ln>
        </p:spPr>
      </p:pic>
      <p:pic>
        <p:nvPicPr>
          <p:cNvPr id="8" name="Image 7">
            <a:extLst>
              <a:ext uri="{FF2B5EF4-FFF2-40B4-BE49-F238E27FC236}">
                <a16:creationId xmlns:a16="http://schemas.microsoft.com/office/drawing/2014/main" id="{88EDE091-BDEA-4BC8-8F85-53A090A6ABF0}"/>
              </a:ext>
            </a:extLst>
          </p:cNvPr>
          <p:cNvPicPr>
            <a:picLocks noChangeAspect="1"/>
          </p:cNvPicPr>
          <p:nvPr/>
        </p:nvPicPr>
        <p:blipFill>
          <a:blip r:embed="rId5"/>
          <a:stretch>
            <a:fillRect/>
          </a:stretch>
        </p:blipFill>
        <p:spPr>
          <a:xfrm>
            <a:off x="7855759" y="2569563"/>
            <a:ext cx="3797667" cy="3797667"/>
          </a:xfrm>
          <a:prstGeom prst="rect">
            <a:avLst/>
          </a:prstGeom>
          <a:ln w="9525">
            <a:solidFill>
              <a:schemeClr val="tx1"/>
            </a:solidFill>
          </a:ln>
        </p:spPr>
      </p:pic>
      <p:sp>
        <p:nvSpPr>
          <p:cNvPr id="9" name="ZoneTexte 8">
            <a:extLst>
              <a:ext uri="{FF2B5EF4-FFF2-40B4-BE49-F238E27FC236}">
                <a16:creationId xmlns:a16="http://schemas.microsoft.com/office/drawing/2014/main" id="{B2BF18C9-9268-4848-92C8-A597A2CD548B}"/>
              </a:ext>
            </a:extLst>
          </p:cNvPr>
          <p:cNvSpPr txBox="1"/>
          <p:nvPr/>
        </p:nvSpPr>
        <p:spPr>
          <a:xfrm>
            <a:off x="5389685" y="483577"/>
            <a:ext cx="2672861" cy="369332"/>
          </a:xfrm>
          <a:prstGeom prst="rect">
            <a:avLst/>
          </a:prstGeom>
          <a:solidFill>
            <a:schemeClr val="accent1">
              <a:lumMod val="20000"/>
              <a:lumOff val="80000"/>
            </a:schemeClr>
          </a:solidFill>
        </p:spPr>
        <p:txBody>
          <a:bodyPr wrap="square" rtlCol="0">
            <a:spAutoFit/>
          </a:bodyPr>
          <a:lstStyle/>
          <a:p>
            <a:r>
              <a:rPr lang="fr-FR" dirty="0"/>
              <a:t>Renouvellement thématique</a:t>
            </a:r>
            <a:endParaRPr lang="fr-BE" dirty="0"/>
          </a:p>
        </p:txBody>
      </p:sp>
      <p:sp>
        <p:nvSpPr>
          <p:cNvPr id="10" name="ZoneTexte 9">
            <a:extLst>
              <a:ext uri="{FF2B5EF4-FFF2-40B4-BE49-F238E27FC236}">
                <a16:creationId xmlns:a16="http://schemas.microsoft.com/office/drawing/2014/main" id="{2DB7EA90-3C28-487E-A3F7-3F027650312F}"/>
              </a:ext>
            </a:extLst>
          </p:cNvPr>
          <p:cNvSpPr txBox="1"/>
          <p:nvPr/>
        </p:nvSpPr>
        <p:spPr>
          <a:xfrm>
            <a:off x="430107" y="2380399"/>
            <a:ext cx="3148363" cy="378328"/>
          </a:xfrm>
          <a:prstGeom prst="rect">
            <a:avLst/>
          </a:prstGeom>
          <a:solidFill>
            <a:schemeClr val="accent1">
              <a:lumMod val="20000"/>
              <a:lumOff val="80000"/>
            </a:schemeClr>
          </a:solidFill>
        </p:spPr>
        <p:txBody>
          <a:bodyPr wrap="square" rtlCol="0">
            <a:spAutoFit/>
          </a:bodyPr>
          <a:lstStyle/>
          <a:p>
            <a:r>
              <a:rPr lang="fr-FR" dirty="0"/>
              <a:t>Renouvellement de la fréquence</a:t>
            </a:r>
            <a:endParaRPr lang="fr-BE" dirty="0"/>
          </a:p>
        </p:txBody>
      </p:sp>
      <p:sp>
        <p:nvSpPr>
          <p:cNvPr id="11" name="ZoneTexte 10">
            <a:extLst>
              <a:ext uri="{FF2B5EF4-FFF2-40B4-BE49-F238E27FC236}">
                <a16:creationId xmlns:a16="http://schemas.microsoft.com/office/drawing/2014/main" id="{E35A54A9-8949-4D3B-B56D-60603FF811A7}"/>
              </a:ext>
            </a:extLst>
          </p:cNvPr>
          <p:cNvSpPr txBox="1"/>
          <p:nvPr/>
        </p:nvSpPr>
        <p:spPr>
          <a:xfrm>
            <a:off x="9205546" y="1858707"/>
            <a:ext cx="2294792" cy="652923"/>
          </a:xfrm>
          <a:prstGeom prst="rect">
            <a:avLst/>
          </a:prstGeom>
          <a:solidFill>
            <a:schemeClr val="accent1">
              <a:lumMod val="20000"/>
              <a:lumOff val="80000"/>
            </a:schemeClr>
          </a:solidFill>
        </p:spPr>
        <p:txBody>
          <a:bodyPr wrap="square" rtlCol="0">
            <a:spAutoFit/>
          </a:bodyPr>
          <a:lstStyle/>
          <a:p>
            <a:r>
              <a:rPr lang="fr-FR" dirty="0"/>
              <a:t>Renouvellement de la dynamique d’échange</a:t>
            </a:r>
            <a:endParaRPr lang="fr-BE" dirty="0"/>
          </a:p>
        </p:txBody>
      </p:sp>
    </p:spTree>
    <p:extLst>
      <p:ext uri="{BB962C8B-B14F-4D97-AF65-F5344CB8AC3E}">
        <p14:creationId xmlns:p14="http://schemas.microsoft.com/office/powerpoint/2010/main" val="2077765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311692-33AD-40C3-B45C-158CC592D2AD}"/>
              </a:ext>
            </a:extLst>
          </p:cNvPr>
          <p:cNvSpPr>
            <a:spLocks noGrp="1"/>
          </p:cNvSpPr>
          <p:nvPr>
            <p:ph type="title"/>
          </p:nvPr>
        </p:nvSpPr>
        <p:spPr/>
        <p:txBody>
          <a:bodyPr>
            <a:normAutofit fontScale="90000"/>
          </a:bodyPr>
          <a:lstStyle/>
          <a:p>
            <a:br>
              <a:rPr lang="fr-FR" dirty="0"/>
            </a:br>
            <a:r>
              <a:rPr lang="fr-FR" dirty="0"/>
              <a:t>L</a:t>
            </a:r>
            <a:r>
              <a:rPr lang="fr-BE" dirty="0"/>
              <a:t>e rôle des nouvelles technologies dans ces initiatives</a:t>
            </a:r>
            <a:br>
              <a:rPr lang="fr-BE" i="1" dirty="0"/>
            </a:br>
            <a:endParaRPr lang="fr-BE" dirty="0"/>
          </a:p>
        </p:txBody>
      </p:sp>
      <p:sp>
        <p:nvSpPr>
          <p:cNvPr id="3" name="Espace réservé du contenu 2">
            <a:extLst>
              <a:ext uri="{FF2B5EF4-FFF2-40B4-BE49-F238E27FC236}">
                <a16:creationId xmlns:a16="http://schemas.microsoft.com/office/drawing/2014/main" id="{B27DE631-83EE-4AF9-84FD-6DCB0E7D778E}"/>
              </a:ext>
            </a:extLst>
          </p:cNvPr>
          <p:cNvSpPr>
            <a:spLocks noGrp="1"/>
          </p:cNvSpPr>
          <p:nvPr>
            <p:ph idx="1"/>
          </p:nvPr>
        </p:nvSpPr>
        <p:spPr>
          <a:xfrm>
            <a:off x="760358" y="2249424"/>
            <a:ext cx="9720073" cy="4023360"/>
          </a:xfrm>
          <a:solidFill>
            <a:schemeClr val="accent1">
              <a:lumMod val="20000"/>
              <a:lumOff val="80000"/>
            </a:schemeClr>
          </a:solidFill>
        </p:spPr>
        <p:txBody>
          <a:bodyPr/>
          <a:lstStyle/>
          <a:p>
            <a:r>
              <a:rPr lang="fr-FR" dirty="0"/>
              <a:t>Mobilisation de type expérimental, flexible et fragmenté dans la plupart des initiatives</a:t>
            </a:r>
          </a:p>
          <a:p>
            <a:r>
              <a:rPr lang="fr-FR" dirty="0"/>
              <a:t>Volonté de tester et d’établir des bonnes pratiques, des cas d’écoles, afin d’installer l’utilisation des nouveaux outils dans les rédactions</a:t>
            </a:r>
          </a:p>
          <a:p>
            <a:r>
              <a:rPr lang="fr-FR" dirty="0"/>
              <a:t>Essentielles dans les efforts éditoriaux et la mise en place des initiatives voulant renouer avec les publics car plus agiles, partiellement innovantes, assez peu exigeantes financièrement, permettant une évaluation</a:t>
            </a:r>
          </a:p>
          <a:p>
            <a:r>
              <a:rPr lang="fr-FR" dirty="0"/>
              <a:t>Pas nécessairement innovantes pour autant dans le sens « disruptives » (nouveau ou significativement amélioré)</a:t>
            </a:r>
            <a:endParaRPr lang="fr-BE" dirty="0"/>
          </a:p>
        </p:txBody>
      </p:sp>
    </p:spTree>
    <p:extLst>
      <p:ext uri="{BB962C8B-B14F-4D97-AF65-F5344CB8AC3E}">
        <p14:creationId xmlns:p14="http://schemas.microsoft.com/office/powerpoint/2010/main" val="25632463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4BAC2E-9790-462F-AB20-8A839023232C}"/>
              </a:ext>
            </a:extLst>
          </p:cNvPr>
          <p:cNvSpPr>
            <a:spLocks noGrp="1"/>
          </p:cNvSpPr>
          <p:nvPr>
            <p:ph type="title"/>
          </p:nvPr>
        </p:nvSpPr>
        <p:spPr/>
        <p:txBody>
          <a:bodyPr/>
          <a:lstStyle/>
          <a:p>
            <a:r>
              <a:rPr lang="fr-FR" dirty="0"/>
              <a:t>2. Ressources allouées aux initiatives</a:t>
            </a:r>
            <a:endParaRPr lang="fr-BE" dirty="0"/>
          </a:p>
        </p:txBody>
      </p:sp>
      <p:sp>
        <p:nvSpPr>
          <p:cNvPr id="3" name="Espace réservé du contenu 2">
            <a:extLst>
              <a:ext uri="{FF2B5EF4-FFF2-40B4-BE49-F238E27FC236}">
                <a16:creationId xmlns:a16="http://schemas.microsoft.com/office/drawing/2014/main" id="{EE26EC4F-9F5E-415D-8106-13F1CE05329F}"/>
              </a:ext>
            </a:extLst>
          </p:cNvPr>
          <p:cNvSpPr>
            <a:spLocks noGrp="1"/>
          </p:cNvSpPr>
          <p:nvPr>
            <p:ph idx="1"/>
          </p:nvPr>
        </p:nvSpPr>
        <p:spPr>
          <a:xfrm>
            <a:off x="800100" y="2084832"/>
            <a:ext cx="10313377" cy="4491814"/>
          </a:xfrm>
          <a:solidFill>
            <a:schemeClr val="accent1">
              <a:lumMod val="20000"/>
              <a:lumOff val="80000"/>
            </a:schemeClr>
          </a:solidFill>
        </p:spPr>
        <p:txBody>
          <a:bodyPr>
            <a:normAutofit/>
          </a:bodyPr>
          <a:lstStyle/>
          <a:p>
            <a:r>
              <a:rPr lang="fr-FR" dirty="0"/>
              <a:t>1. Ressources humaines: </a:t>
            </a:r>
            <a:endParaRPr lang="fr-BE" dirty="0"/>
          </a:p>
          <a:p>
            <a:pPr lvl="1"/>
            <a:r>
              <a:rPr lang="fr-FR" dirty="0"/>
              <a:t>S</a:t>
            </a:r>
            <a:r>
              <a:rPr lang="fr-BE" dirty="0"/>
              <a:t>i initiative rédactionnelle, le plus souvent un suivi ponctuel et des démarches individuelles ou par petites équipes</a:t>
            </a:r>
          </a:p>
          <a:p>
            <a:pPr lvl="1"/>
            <a:r>
              <a:rPr lang="fr-FR" dirty="0"/>
              <a:t>S</a:t>
            </a:r>
            <a:r>
              <a:rPr lang="fr-BE" dirty="0"/>
              <a:t>i initiative provenant des départements commerciaux, davantage de suivi et de planification en termes de ressources humaines </a:t>
            </a:r>
          </a:p>
          <a:p>
            <a:pPr lvl="1"/>
            <a:r>
              <a:rPr lang="fr-FR" dirty="0"/>
              <a:t>E</a:t>
            </a:r>
            <a:r>
              <a:rPr lang="fr-BE" dirty="0"/>
              <a:t>NJEU: </a:t>
            </a:r>
            <a:r>
              <a:rPr lang="fr-BE" b="1" dirty="0"/>
              <a:t>le degré de collaboration et de planification </a:t>
            </a:r>
            <a:r>
              <a:rPr lang="fr-BE" dirty="0"/>
              <a:t>entre les cellules rédactionnelles et les cellules marketing/logistique/commerciales</a:t>
            </a:r>
          </a:p>
          <a:p>
            <a:pPr lvl="1"/>
            <a:r>
              <a:rPr lang="en-US" dirty="0"/>
              <a:t>The progressive development of media towards digitalization has led to the emergence of audience-oriented positions in newsrooms (social media editors, community managers, audience and/or engagement editors). For some of them, their main role consist in analyzing audience metrics and maintaining relationships with audiences (Ferrer-</a:t>
            </a:r>
            <a:r>
              <a:rPr lang="en-US" dirty="0" err="1"/>
              <a:t>Conill</a:t>
            </a:r>
            <a:r>
              <a:rPr lang="en-US" dirty="0"/>
              <a:t> and Tandoc 2018; Authors 2019). These roles, expressed in the creation of new positions, also translates broader organizational changes likely to modify the relationships between various services and departments within the news outlet: « Recent studies have pointed to changing dynamics between journalists, on the one hand, and technologists and businesspeople, on the other. (…) Such research suggests an ongoing shift from a state of separation to one of collaboration » </a:t>
            </a:r>
            <a:endParaRPr lang="fr-BE" dirty="0"/>
          </a:p>
        </p:txBody>
      </p:sp>
    </p:spTree>
    <p:extLst>
      <p:ext uri="{BB962C8B-B14F-4D97-AF65-F5344CB8AC3E}">
        <p14:creationId xmlns:p14="http://schemas.microsoft.com/office/powerpoint/2010/main" val="284752797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é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Office_36804943_TF22378848.potx" id="{64A03BB9-641C-4E3F-A694-C453BE723143}" vid="{428F3FFD-DDE8-4CA6-BE65-84BE1BF156DB}"/>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77210f24a1be23c92c90fd886aa0aa">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60e05723c5c1908df1a1a4ebf11d344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88A2F88-55C5-4ED1-9541-807C65424763}">
  <ds:schemaRefs>
    <ds:schemaRef ds:uri="http://purl.org/dc/terms/"/>
    <ds:schemaRef ds:uri="http://schemas.openxmlformats.org/package/2006/metadata/core-properties"/>
    <ds:schemaRef ds:uri="16c05727-aa75-4e4a-9b5f-8a80a1165891"/>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71af3243-3dd4-4a8d-8c0d-dd76da1f02a5"/>
    <ds:schemaRef ds:uri="http://www.w3.org/XML/1998/namespace"/>
  </ds:schemaRefs>
</ds:datastoreItem>
</file>

<file path=customXml/itemProps2.xml><?xml version="1.0" encoding="utf-8"?>
<ds:datastoreItem xmlns:ds="http://schemas.openxmlformats.org/officeDocument/2006/customXml" ds:itemID="{B61EAB5F-88FC-4FAE-AE3C-037A3C365E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F44C90D-2A62-4985-9618-3460247437B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tf22378848_win32</Template>
  <TotalTime>0</TotalTime>
  <Words>2079</Words>
  <Application>Microsoft Office PowerPoint</Application>
  <PresentationFormat>Grand écran</PresentationFormat>
  <Paragraphs>74</Paragraphs>
  <Slides>18</Slides>
  <Notes>1</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18</vt:i4>
      </vt:variant>
    </vt:vector>
  </HeadingPairs>
  <TitlesOfParts>
    <vt:vector size="25" baseType="lpstr">
      <vt:lpstr>Arial</vt:lpstr>
      <vt:lpstr>Calibri</vt:lpstr>
      <vt:lpstr>Tw Cen MT</vt:lpstr>
      <vt:lpstr>Tw Cen MT Condensed</vt:lpstr>
      <vt:lpstr>Wingdings</vt:lpstr>
      <vt:lpstr>Wingdings 3</vt:lpstr>
      <vt:lpstr>Intégral</vt:lpstr>
      <vt:lpstr>Repenser les relations entre les médias locaux et leurs publics</vt:lpstr>
      <vt:lpstr>Contexte de la recherche</vt:lpstr>
      <vt:lpstr>Contexte de la recherche: état de l’art et cadres théoriques</vt:lpstr>
      <vt:lpstr>Questions de recherche:  comprendre la question des publics dans le tissu organisationnel </vt:lpstr>
      <vt:lpstr>1. L’exploitation des « nouvelles » technologies à des fins innovantes</vt:lpstr>
      <vt:lpstr>Le potentiel des « nouvelles » technologies </vt:lpstr>
      <vt:lpstr>Présentation PowerPoint</vt:lpstr>
      <vt:lpstr> Le rôle des nouvelles technologies dans ces initiatives </vt:lpstr>
      <vt:lpstr>2. Ressources allouées aux initiatives</vt:lpstr>
      <vt:lpstr>Exemple de gestion strictement rédactionnelle: donner de l’impact à son initiative </vt:lpstr>
      <vt:lpstr>Exemple de création de postes à responsabilité spécifiquement dédiés aux publics </vt:lpstr>
      <vt:lpstr>Exemple de création de postes à responsabilité spécifiquement dédiés aux publics</vt:lpstr>
      <vt:lpstr>Ressources allouées aux initiatives</vt:lpstr>
      <vt:lpstr>3. Modèle organisationnel privilégié</vt:lpstr>
      <vt:lpstr>Présentation PowerPoint</vt:lpstr>
      <vt:lpstr>Modèle organisationnel privilégié</vt:lpstr>
      <vt:lpstr>Modèle organisationnel privilégié</vt:lpstr>
      <vt:lpstr>Modèle organisationnel privilégié pour les initiatives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2021-04-29T14:17:02Z</dcterms:created>
  <dcterms:modified xsi:type="dcterms:W3CDTF">2022-03-31T07:51:02Z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