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75" r:id="rId2"/>
    <p:sldId id="295" r:id="rId3"/>
    <p:sldId id="296" r:id="rId4"/>
    <p:sldId id="299" r:id="rId5"/>
    <p:sldId id="297" r:id="rId6"/>
    <p:sldId id="300" r:id="rId7"/>
    <p:sldId id="301" r:id="rId8"/>
    <p:sldId id="279" r:id="rId9"/>
    <p:sldId id="281" r:id="rId10"/>
    <p:sldId id="283" r:id="rId11"/>
    <p:sldId id="286" r:id="rId12"/>
    <p:sldId id="263" r:id="rId13"/>
    <p:sldId id="309" r:id="rId14"/>
    <p:sldId id="310" r:id="rId15"/>
    <p:sldId id="311" r:id="rId16"/>
    <p:sldId id="308" r:id="rId17"/>
    <p:sldId id="307" r:id="rId18"/>
    <p:sldId id="319" r:id="rId19"/>
    <p:sldId id="318" r:id="rId20"/>
    <p:sldId id="262" r:id="rId21"/>
    <p:sldId id="305" r:id="rId22"/>
    <p:sldId id="291" r:id="rId23"/>
    <p:sldId id="314" r:id="rId24"/>
    <p:sldId id="292" r:id="rId25"/>
    <p:sldId id="264" r:id="rId26"/>
    <p:sldId id="265" r:id="rId27"/>
    <p:sldId id="317" r:id="rId28"/>
    <p:sldId id="267" r:id="rId29"/>
    <p:sldId id="268" r:id="rId30"/>
    <p:sldId id="316" r:id="rId31"/>
    <p:sldId id="269" r:id="rId32"/>
    <p:sldId id="270" r:id="rId33"/>
    <p:sldId id="271" r:id="rId34"/>
    <p:sldId id="278" r:id="rId35"/>
    <p:sldId id="289" r:id="rId36"/>
    <p:sldId id="313" r:id="rId37"/>
    <p:sldId id="306" r:id="rId38"/>
    <p:sldId id="290" r:id="rId39"/>
    <p:sldId id="312" r:id="rId40"/>
    <p:sldId id="257" r:id="rId41"/>
    <p:sldId id="276" r:id="rId42"/>
    <p:sldId id="315" r:id="rId43"/>
    <p:sldId id="272" r:id="rId44"/>
    <p:sldId id="273" r:id="rId45"/>
    <p:sldId id="274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80" y="1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7F086-F3D8-3242-915E-72FD08D9B5DC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39477-1A48-3B4B-87CF-037F73BBE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507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Lausanne</a:t>
            </a:r>
            <a:r>
              <a:rPr lang="en-US" baseline="0" dirty="0" smtClean="0"/>
              <a:t> AAS 25 </a:t>
            </a:r>
            <a:r>
              <a:rPr lang="en-US" baseline="0" smtClean="0"/>
              <a:t>mins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939477-1A48-3B4B-87CF-037F73BBEA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33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projectors &gt; more</a:t>
            </a:r>
            <a:r>
              <a:rPr lang="en-US" baseline="0" dirty="0" smtClean="0"/>
              <a:t> degrees of freedom to fix the scattering in the empty space</a:t>
            </a:r>
          </a:p>
          <a:p>
            <a:r>
              <a:rPr lang="en-US" baseline="0" dirty="0" smtClean="0"/>
              <a:t>Log derivatives can be made to match the all electrons ones well beyond 8 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6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At this point all is exact, now we need a way to calculate Sigma</a:t>
            </a:r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actually works: the shape of the surface calculated</a:t>
            </a:r>
            <a:r>
              <a:rPr lang="en-US" baseline="0" dirty="0" smtClean="0"/>
              <a:t> at 222 is the same as the on calculated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88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0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1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3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0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7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4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482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7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4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BE14A-0A4C-764A-AC84-9F2C4A325B62}" type="datetimeFigureOut">
              <a:rPr lang="en-US" smtClean="0"/>
              <a:t>10/06/15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.png"/><Relationship Id="rId6" Type="http://schemas.openxmlformats.org/officeDocument/2006/relationships/image" Target="../media/image12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5" Type="http://schemas.microsoft.com/office/2007/relationships/hdphoto" Target="../media/hdphoto2.wdp"/><Relationship Id="rId6" Type="http://schemas.openxmlformats.org/officeDocument/2006/relationships/hyperlink" Target="http://www.pseudo-dojo.org/dojo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hyperlink" Target="http://nbviewer.ipython.org/github/gmatteo/pseudo_dojo/blob/master/pseudo_dojo/pseudos/ONCVPSP-PBE/H/H-high.ipynb" TargetMode="External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14.png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9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30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0.png"/><Relationship Id="rId12" Type="http://schemas.openxmlformats.org/officeDocument/2006/relationships/image" Target="../media/image41.png"/><Relationship Id="rId13" Type="http://schemas.openxmlformats.org/officeDocument/2006/relationships/image" Target="../media/image42.png"/><Relationship Id="rId14" Type="http://schemas.openxmlformats.org/officeDocument/2006/relationships/image" Target="../media/image43.png"/><Relationship Id="rId15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1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Relationship Id="rId3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Automating the next level: </a:t>
            </a:r>
            <a:br>
              <a:rPr lang="en-US" dirty="0" smtClean="0"/>
            </a:br>
            <a:r>
              <a:rPr lang="en-US" dirty="0" smtClean="0"/>
              <a:t>high-throughput GW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M.J. van Setten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79375"/>
            <a:ext cx="5032375" cy="21588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094" y="5572125"/>
            <a:ext cx="4991655" cy="120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18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13535" y="5230210"/>
            <a:ext cx="11220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553" y="2682293"/>
            <a:ext cx="1141575" cy="113828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5256665" y="1981018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7543" y="504458"/>
            <a:ext cx="1347885" cy="1347885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 flipV="1">
            <a:off x="3570180" y="1626920"/>
            <a:ext cx="941007" cy="388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5369206" y="4129217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89455" y="2013169"/>
            <a:ext cx="0" cy="58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3570180" y="2620911"/>
            <a:ext cx="914118" cy="5626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86275" y="3656588"/>
            <a:ext cx="19820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Storing results:</a:t>
            </a:r>
            <a:br>
              <a:rPr lang="en-US" dirty="0" smtClean="0"/>
            </a:br>
            <a:r>
              <a:rPr lang="en-US" dirty="0" err="1" smtClean="0"/>
              <a:t>querry</a:t>
            </a:r>
            <a:r>
              <a:rPr lang="en-US" dirty="0"/>
              <a:t>-</a:t>
            </a:r>
            <a:r>
              <a:rPr lang="en-US" dirty="0" smtClean="0"/>
              <a:t>able entries</a:t>
            </a:r>
          </a:p>
          <a:p>
            <a:r>
              <a:rPr lang="en-US" dirty="0" smtClean="0"/>
              <a:t>+ </a:t>
            </a:r>
            <a:r>
              <a:rPr lang="en-US" dirty="0" err="1" smtClean="0"/>
              <a:t>netcdf</a:t>
            </a:r>
            <a:r>
              <a:rPr lang="en-US" dirty="0" smtClean="0"/>
              <a:t> data files</a:t>
            </a:r>
          </a:p>
          <a:p>
            <a:r>
              <a:rPr lang="en-US" dirty="0" smtClean="0"/>
              <a:t>(via </a:t>
            </a:r>
            <a:r>
              <a:rPr lang="en-US" dirty="0" err="1" smtClean="0"/>
              <a:t>gridfs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89785" y="755525"/>
            <a:ext cx="20441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Interactive analysis </a:t>
            </a:r>
          </a:p>
          <a:p>
            <a:r>
              <a:rPr lang="en-US" dirty="0" smtClean="0"/>
              <a:t>and presentation of</a:t>
            </a:r>
          </a:p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153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2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553" y="2682293"/>
            <a:ext cx="1141575" cy="113828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5256665" y="1981018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160757" y="5750508"/>
            <a:ext cx="903612" cy="6746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543" y="504458"/>
            <a:ext cx="1347885" cy="1347885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 flipV="1">
            <a:off x="3570180" y="1626920"/>
            <a:ext cx="941007" cy="388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5369206" y="4129217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89455" y="2013169"/>
            <a:ext cx="0" cy="58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8933" y="5719715"/>
            <a:ext cx="1141575" cy="1138285"/>
          </a:xfrm>
          <a:prstGeom prst="rect">
            <a:avLst/>
          </a:prstGeom>
        </p:spPr>
      </p:pic>
      <p:cxnSp>
        <p:nvCxnSpPr>
          <p:cNvPr id="47" name="Straight Arrow Connector 46"/>
          <p:cNvCxnSpPr/>
          <p:nvPr/>
        </p:nvCxnSpPr>
        <p:spPr>
          <a:xfrm>
            <a:off x="1913206" y="5719715"/>
            <a:ext cx="484855" cy="4362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3570180" y="2620911"/>
            <a:ext cx="914118" cy="5626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035418" y="5594103"/>
            <a:ext cx="740135" cy="5618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6008" y="6349628"/>
            <a:ext cx="2702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Storing flows in a database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23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 Dojo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4623"/>
          </a:xfrm>
        </p:spPr>
        <p:txBody>
          <a:bodyPr>
            <a:noAutofit/>
          </a:bodyPr>
          <a:lstStyle/>
          <a:p>
            <a:r>
              <a:rPr lang="en-US" sz="2400" dirty="0" smtClean="0"/>
              <a:t>Optimized Norm Conserving </a:t>
            </a:r>
            <a:r>
              <a:rPr lang="en-US" sz="2400" dirty="0" err="1" smtClean="0"/>
              <a:t>Vanderbild</a:t>
            </a:r>
            <a:r>
              <a:rPr lang="en-US" sz="2400" dirty="0" smtClean="0"/>
              <a:t> </a:t>
            </a:r>
            <a:r>
              <a:rPr lang="en-US" sz="2400" dirty="0"/>
              <a:t>Pseudo </a:t>
            </a:r>
            <a:r>
              <a:rPr lang="en-US" sz="2400" dirty="0" smtClean="0"/>
              <a:t>Potentials</a:t>
            </a:r>
          </a:p>
          <a:p>
            <a:pPr lvl="1"/>
            <a:r>
              <a:rPr lang="en-US" sz="2400" b="1" dirty="0" smtClean="0"/>
              <a:t>multiple projectors</a:t>
            </a:r>
          </a:p>
          <a:p>
            <a:pPr lvl="1"/>
            <a:r>
              <a:rPr lang="en-US" sz="2400" dirty="0"/>
              <a:t>m</a:t>
            </a:r>
            <a:r>
              <a:rPr lang="en-US" sz="2400" dirty="0" smtClean="0"/>
              <a:t>ultiple gradient constraints</a:t>
            </a:r>
          </a:p>
          <a:p>
            <a:pPr marL="0" indent="0">
              <a:buNone/>
            </a:pPr>
            <a:r>
              <a:rPr lang="en-US" sz="1600" dirty="0"/>
              <a:t>				</a:t>
            </a:r>
            <a:r>
              <a:rPr lang="en-US" sz="1600" dirty="0" smtClean="0"/>
              <a:t>					Don </a:t>
            </a:r>
            <a:r>
              <a:rPr lang="en-US" sz="1600" dirty="0" err="1" smtClean="0"/>
              <a:t>Hamann</a:t>
            </a:r>
            <a:r>
              <a:rPr lang="en-US" sz="1600" dirty="0" smtClean="0"/>
              <a:t> </a:t>
            </a:r>
            <a:r>
              <a:rPr lang="en-US" sz="1600" dirty="0"/>
              <a:t>(PRB 88, 085117 (2013))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Package to facilitate PSP</a:t>
            </a:r>
            <a:br>
              <a:rPr lang="en-US" sz="2400" dirty="0" smtClean="0"/>
            </a:br>
            <a:r>
              <a:rPr lang="en-US" sz="2400" dirty="0" smtClean="0"/>
              <a:t> generation</a:t>
            </a:r>
          </a:p>
          <a:p>
            <a:r>
              <a:rPr lang="en-US" sz="2400" dirty="0" smtClean="0"/>
              <a:t>Graphical interface</a:t>
            </a:r>
          </a:p>
          <a:p>
            <a:r>
              <a:rPr lang="en-US" sz="2400" dirty="0" smtClean="0"/>
              <a:t>Automatized testing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566" y="3716138"/>
            <a:ext cx="3952848" cy="2450766"/>
          </a:xfrm>
          <a:prstGeom prst="rect">
            <a:avLst/>
          </a:prstGeom>
        </p:spPr>
      </p:pic>
      <p:pic>
        <p:nvPicPr>
          <p:cNvPr id="5" name="Picture 4" descr="Screen Shot 2014-09-22 at 13.13.31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56" y="3483204"/>
            <a:ext cx="2552700" cy="9866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9325" y="6462947"/>
            <a:ext cx="3920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http://www.pseudo-dojo.org/</a:t>
            </a:r>
            <a:r>
              <a:rPr lang="en-US" dirty="0" smtClean="0">
                <a:hlinkClick r:id="rId6"/>
              </a:rPr>
              <a:t>dojo.html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51566" y="2086893"/>
            <a:ext cx="445115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</a:rPr>
              <a:t>Log derivatives made to agree up to 8 Ha</a:t>
            </a:r>
            <a:endParaRPr lang="en-US" sz="2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153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1" y="203840"/>
            <a:ext cx="3831513" cy="259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39" y="2240504"/>
            <a:ext cx="325040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918" y="64248"/>
            <a:ext cx="3350865" cy="222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5"/>
          <p:cNvSpPr>
            <a:spLocks/>
          </p:cNvSpPr>
          <p:nvPr/>
        </p:nvSpPr>
        <p:spPr bwMode="auto">
          <a:xfrm>
            <a:off x="5831086" y="6134212"/>
            <a:ext cx="25003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1406"/>
              </a:spcBef>
            </a:pPr>
            <a:r>
              <a:rPr lang="en-US" sz="14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Ipython</a:t>
            </a:r>
            <a:r>
              <a:rPr lang="en-US" sz="14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notebook with full info: </a:t>
            </a:r>
            <a:r>
              <a:rPr lang="en-US" sz="1400" u="sng" dirty="0">
                <a:solidFill>
                  <a:srgbClr val="0044FE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  <a:hlinkClick r:id="rId5"/>
              </a:rPr>
              <a:t>H-high.ipynb</a:t>
            </a:r>
            <a:endParaRPr lang="en-US" sz="1400" u="sng" dirty="0">
              <a:solidFill>
                <a:srgbClr val="0044FE"/>
              </a:solidFill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  <p:sp>
        <p:nvSpPr>
          <p:cNvPr id="33803" name="Rectangle 11"/>
          <p:cNvSpPr>
            <a:spLocks/>
          </p:cNvSpPr>
          <p:nvPr/>
        </p:nvSpPr>
        <p:spPr bwMode="auto">
          <a:xfrm>
            <a:off x="1005602" y="3278472"/>
            <a:ext cx="51296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>
              <a:spcBef>
                <a:spcPts val="1055"/>
              </a:spcBef>
            </a:pPr>
            <a:r>
              <a:rPr lang="en-US" sz="1400" b="1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Flows</a:t>
            </a:r>
          </a:p>
        </p:txBody>
      </p:sp>
      <p:sp>
        <p:nvSpPr>
          <p:cNvPr id="33805" name="Rectangle 13"/>
          <p:cNvSpPr>
            <a:spLocks/>
          </p:cNvSpPr>
          <p:nvPr/>
        </p:nvSpPr>
        <p:spPr bwMode="auto">
          <a:xfrm>
            <a:off x="6999102" y="2622271"/>
            <a:ext cx="473273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1055"/>
              </a:spcBef>
            </a:pPr>
            <a:r>
              <a:rPr lang="en-US" sz="1000" b="1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EOS</a:t>
            </a: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4" t="13781" r="17699" b="16534"/>
          <a:stretch/>
        </p:blipFill>
        <p:spPr bwMode="auto">
          <a:xfrm>
            <a:off x="1" y="3285553"/>
            <a:ext cx="4045704" cy="289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Arrow Connector 20"/>
          <p:cNvCxnSpPr>
            <a:stCxn id="33793" idx="2"/>
            <a:endCxn id="20" idx="0"/>
          </p:cNvCxnSpPr>
          <p:nvPr/>
        </p:nvCxnSpPr>
        <p:spPr>
          <a:xfrm>
            <a:off x="2016868" y="2794752"/>
            <a:ext cx="5985" cy="4908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0" idx="3"/>
            <a:endCxn id="33795" idx="1"/>
          </p:cNvCxnSpPr>
          <p:nvPr/>
        </p:nvCxnSpPr>
        <p:spPr>
          <a:xfrm flipV="1">
            <a:off x="4045705" y="3383504"/>
            <a:ext cx="1551334" cy="1349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0" idx="3"/>
            <a:endCxn id="33796" idx="1"/>
          </p:cNvCxnSpPr>
          <p:nvPr/>
        </p:nvCxnSpPr>
        <p:spPr>
          <a:xfrm flipV="1">
            <a:off x="4045705" y="1175994"/>
            <a:ext cx="1646213" cy="35569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0" t="16858" r="18971" b="14377"/>
          <a:stretch/>
        </p:blipFill>
        <p:spPr bwMode="auto">
          <a:xfrm flipV="1">
            <a:off x="1005602" y="4066835"/>
            <a:ext cx="2124057" cy="156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psdojo-si-phonons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971" y="4352581"/>
            <a:ext cx="3194805" cy="2407907"/>
          </a:xfrm>
          <a:prstGeom prst="rect">
            <a:avLst/>
          </a:prstGeom>
        </p:spPr>
      </p:pic>
      <p:cxnSp>
        <p:nvCxnSpPr>
          <p:cNvPr id="35" name="Straight Arrow Connector 34"/>
          <p:cNvCxnSpPr>
            <a:stCxn id="20" idx="3"/>
            <a:endCxn id="11" idx="1"/>
          </p:cNvCxnSpPr>
          <p:nvPr/>
        </p:nvCxnSpPr>
        <p:spPr>
          <a:xfrm>
            <a:off x="4045705" y="4732941"/>
            <a:ext cx="1732266" cy="8235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0" idx="3"/>
            <a:endCxn id="42" idx="0"/>
          </p:cNvCxnSpPr>
          <p:nvPr/>
        </p:nvCxnSpPr>
        <p:spPr>
          <a:xfrm>
            <a:off x="4045705" y="4732941"/>
            <a:ext cx="575208" cy="12295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8105" y="5962538"/>
            <a:ext cx="845616" cy="845616"/>
          </a:xfrm>
          <a:prstGeom prst="rect">
            <a:avLst/>
          </a:prstGeom>
        </p:spPr>
      </p:pic>
      <p:pic>
        <p:nvPicPr>
          <p:cNvPr id="3380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770" y="2985945"/>
            <a:ext cx="1919529" cy="46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44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ONCVPSPs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NC </a:t>
            </a: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with/without semi-core states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Good log derivative up to 3-5 Ha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Validated with </a:t>
            </a: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DF, </a:t>
            </a: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GBRV </a:t>
            </a: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tests, Phonons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endParaRPr lang="en-US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7730"/>
            <a:ext cx="5161601" cy="355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/>
          </p:cNvSpPr>
          <p:nvPr/>
        </p:nvSpPr>
        <p:spPr bwMode="auto">
          <a:xfrm>
            <a:off x="5255933" y="3910533"/>
            <a:ext cx="3430867" cy="116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703"/>
              </a:spcBef>
            </a:pP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Deltafactor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:</a:t>
            </a:r>
          </a:p>
          <a:p>
            <a:pPr>
              <a:spcBef>
                <a:spcPts val="703"/>
              </a:spcBef>
              <a:buClr>
                <a:srgbClr val="000000"/>
              </a:buClr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1.0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meV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/>
            </a:r>
            <a:b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</a:br>
            <a:r>
              <a:rPr lang="en-US" sz="13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best pseudo for each element, including </a:t>
            </a:r>
            <a:r>
              <a:rPr lang="en-US" sz="13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Mn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!)</a:t>
            </a: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Clr>
                <a:srgbClr val="000000"/>
              </a:buClr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1.6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meV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/>
            </a:r>
            <a:b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</a:br>
            <a:r>
              <a:rPr lang="en-US" sz="13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all </a:t>
            </a:r>
            <a:r>
              <a:rPr lang="en-US" sz="13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pseudos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)</a:t>
            </a:r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rot="10800000" flipH="1">
            <a:off x="4687623" y="6033619"/>
            <a:ext cx="219487" cy="222664"/>
          </a:xfrm>
          <a:prstGeom prst="line">
            <a:avLst/>
          </a:prstGeom>
          <a:noFill/>
          <a:ln w="38100" cap="flat">
            <a:solidFill>
              <a:srgbClr val="CC0200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Rectangle 18"/>
          <p:cNvSpPr>
            <a:spLocks/>
          </p:cNvSpPr>
          <p:nvPr/>
        </p:nvSpPr>
        <p:spPr bwMode="auto">
          <a:xfrm>
            <a:off x="5062994" y="5802789"/>
            <a:ext cx="2672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>
              <a:spcBef>
                <a:spcPts val="703"/>
              </a:spcBef>
            </a:pPr>
            <a:r>
              <a:rPr lang="en-US" sz="15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Mn</a:t>
            </a:r>
            <a:endParaRPr lang="en-US" sz="15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511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0" name="Group 79"/>
          <p:cNvGrpSpPr/>
          <p:nvPr/>
        </p:nvGrpSpPr>
        <p:grpSpPr>
          <a:xfrm>
            <a:off x="-658709" y="55465"/>
            <a:ext cx="9675641" cy="7267575"/>
            <a:chOff x="-463337" y="250825"/>
            <a:chExt cx="9675641" cy="7267575"/>
          </a:xfrm>
        </p:grpSpPr>
        <p:sp>
          <p:nvSpPr>
            <p:cNvPr id="4" name="Rectangle 1"/>
            <p:cNvSpPr>
              <a:spLocks/>
            </p:cNvSpPr>
            <p:nvPr/>
          </p:nvSpPr>
          <p:spPr bwMode="auto">
            <a:xfrm>
              <a:off x="4813341" y="7073900"/>
              <a:ext cx="42037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5155" bIns="0"/>
            <a:lstStyle/>
            <a:p>
              <a:pPr marL="44450"/>
              <a:r>
                <a:rPr lang="en-US" sz="1800">
                  <a:ea typeface="ＭＳ Ｐゴシック" charset="0"/>
                  <a:cs typeface="STIXGeneral-Regular" charset="0"/>
                </a:rPr>
                <a:t>http://www.pseudo-dojo.org</a:t>
              </a: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716" y="250825"/>
              <a:ext cx="8247063" cy="676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6" name="Rectangle 3"/>
            <p:cNvSpPr>
              <a:spLocks/>
            </p:cNvSpPr>
            <p:nvPr/>
          </p:nvSpPr>
          <p:spPr bwMode="auto">
            <a:xfrm>
              <a:off x="3816391" y="749300"/>
              <a:ext cx="3143250" cy="2032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ONCVPSP potentials from the Pseudo-Dojo</a:t>
              </a:r>
            </a:p>
          </p:txBody>
        </p:sp>
        <p:sp>
          <p:nvSpPr>
            <p:cNvPr id="7" name="Rectangle 4"/>
            <p:cNvSpPr>
              <a:spLocks/>
            </p:cNvSpPr>
            <p:nvPr/>
          </p:nvSpPr>
          <p:spPr bwMode="auto">
            <a:xfrm>
              <a:off x="1568491" y="749300"/>
              <a:ext cx="277813" cy="2032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9.2</a:t>
              </a:r>
            </a:p>
          </p:txBody>
        </p:sp>
        <p:sp>
          <p:nvSpPr>
            <p:cNvPr id="8" name="Rectangle 5"/>
            <p:cNvSpPr>
              <a:spLocks/>
            </p:cNvSpPr>
            <p:nvPr/>
          </p:nvSpPr>
          <p:spPr bwMode="auto">
            <a:xfrm>
              <a:off x="425491" y="2413000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0.07</a:t>
              </a:r>
            </a:p>
          </p:txBody>
        </p:sp>
        <p:sp>
          <p:nvSpPr>
            <p:cNvPr id="9" name="Rectangle 6"/>
            <p:cNvSpPr>
              <a:spLocks/>
            </p:cNvSpPr>
            <p:nvPr/>
          </p:nvSpPr>
          <p:spPr bwMode="auto">
            <a:xfrm>
              <a:off x="8080416" y="241300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0.02</a:t>
              </a:r>
            </a:p>
          </p:txBody>
        </p:sp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4604" y="330200"/>
              <a:ext cx="1917700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1" name="Rectangle 8"/>
            <p:cNvSpPr>
              <a:spLocks/>
            </p:cNvSpPr>
            <p:nvPr/>
          </p:nvSpPr>
          <p:spPr bwMode="auto">
            <a:xfrm>
              <a:off x="425491" y="2936875"/>
              <a:ext cx="366713" cy="203200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0.14</a:t>
              </a:r>
            </a:p>
          </p:txBody>
        </p:sp>
        <p:sp>
          <p:nvSpPr>
            <p:cNvPr id="12" name="Rectangle 9"/>
            <p:cNvSpPr>
              <a:spLocks/>
            </p:cNvSpPr>
            <p:nvPr/>
          </p:nvSpPr>
          <p:spPr bwMode="auto">
            <a:xfrm>
              <a:off x="425491" y="3476367"/>
              <a:ext cx="345107" cy="184666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smtClean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0.44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13" name="Rectangle 10"/>
            <p:cNvSpPr>
              <a:spLocks/>
            </p:cNvSpPr>
            <p:nvPr/>
          </p:nvSpPr>
          <p:spPr bwMode="auto">
            <a:xfrm>
              <a:off x="425491" y="4013200"/>
              <a:ext cx="366713" cy="203200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0.18</a:t>
              </a:r>
            </a:p>
          </p:txBody>
        </p:sp>
        <p:sp>
          <p:nvSpPr>
            <p:cNvPr id="14" name="Rectangle 11"/>
            <p:cNvSpPr>
              <a:spLocks/>
            </p:cNvSpPr>
            <p:nvPr/>
          </p:nvSpPr>
          <p:spPr bwMode="auto">
            <a:xfrm>
              <a:off x="425491" y="4546600"/>
              <a:ext cx="366713" cy="203200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0.28</a:t>
              </a:r>
            </a:p>
          </p:txBody>
        </p:sp>
        <p:sp>
          <p:nvSpPr>
            <p:cNvPr id="15" name="Rectangle 12"/>
            <p:cNvSpPr>
              <a:spLocks/>
            </p:cNvSpPr>
            <p:nvPr/>
          </p:nvSpPr>
          <p:spPr bwMode="auto">
            <a:xfrm>
              <a:off x="869991" y="294005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0.91</a:t>
              </a:r>
            </a:p>
          </p:txBody>
        </p:sp>
        <p:sp>
          <p:nvSpPr>
            <p:cNvPr id="16" name="Rectangle 13"/>
            <p:cNvSpPr>
              <a:spLocks/>
            </p:cNvSpPr>
            <p:nvPr/>
          </p:nvSpPr>
          <p:spPr bwMode="auto">
            <a:xfrm>
              <a:off x="869991" y="346710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0.36</a:t>
              </a:r>
            </a:p>
          </p:txBody>
        </p:sp>
        <p:sp>
          <p:nvSpPr>
            <p:cNvPr id="17" name="Rectangle 14"/>
            <p:cNvSpPr>
              <a:spLocks/>
            </p:cNvSpPr>
            <p:nvPr/>
          </p:nvSpPr>
          <p:spPr bwMode="auto">
            <a:xfrm>
              <a:off x="869991" y="400685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0.10</a:t>
              </a:r>
            </a:p>
          </p:txBody>
        </p:sp>
        <p:sp>
          <p:nvSpPr>
            <p:cNvPr id="18" name="Rectangle 15"/>
            <p:cNvSpPr>
              <a:spLocks/>
            </p:cNvSpPr>
            <p:nvPr/>
          </p:nvSpPr>
          <p:spPr bwMode="auto">
            <a:xfrm>
              <a:off x="869991" y="454660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1.33</a:t>
              </a:r>
            </a:p>
          </p:txBody>
        </p:sp>
        <p:sp>
          <p:nvSpPr>
            <p:cNvPr id="19" name="Rectangle 16"/>
            <p:cNvSpPr>
              <a:spLocks/>
            </p:cNvSpPr>
            <p:nvPr/>
          </p:nvSpPr>
          <p:spPr bwMode="auto">
            <a:xfrm>
              <a:off x="869991" y="508000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0.95</a:t>
              </a:r>
            </a:p>
          </p:txBody>
        </p:sp>
        <p:sp>
          <p:nvSpPr>
            <p:cNvPr id="20" name="Rectangle 17"/>
            <p:cNvSpPr>
              <a:spLocks/>
            </p:cNvSpPr>
            <p:nvPr/>
          </p:nvSpPr>
          <p:spPr bwMode="auto">
            <a:xfrm>
              <a:off x="5835691" y="294005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1.04</a:t>
              </a:r>
            </a:p>
          </p:txBody>
        </p:sp>
        <p:sp>
          <p:nvSpPr>
            <p:cNvPr id="21" name="Rectangle 18"/>
            <p:cNvSpPr>
              <a:spLocks/>
            </p:cNvSpPr>
            <p:nvPr/>
          </p:nvSpPr>
          <p:spPr bwMode="auto">
            <a:xfrm>
              <a:off x="6280191" y="346710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1.02</a:t>
              </a:r>
            </a:p>
          </p:txBody>
        </p:sp>
        <p:sp>
          <p:nvSpPr>
            <p:cNvPr id="22" name="Rectangle 19"/>
            <p:cNvSpPr>
              <a:spLocks/>
            </p:cNvSpPr>
            <p:nvPr/>
          </p:nvSpPr>
          <p:spPr bwMode="auto">
            <a:xfrm>
              <a:off x="6280191" y="400685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0.24</a:t>
              </a:r>
            </a:p>
          </p:txBody>
        </p:sp>
        <p:sp>
          <p:nvSpPr>
            <p:cNvPr id="23" name="Rectangle 20"/>
            <p:cNvSpPr>
              <a:spLocks/>
            </p:cNvSpPr>
            <p:nvPr/>
          </p:nvSpPr>
          <p:spPr bwMode="auto">
            <a:xfrm>
              <a:off x="6731041" y="4006850"/>
              <a:ext cx="355600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0.11</a:t>
              </a:r>
            </a:p>
          </p:txBody>
        </p:sp>
        <p:sp>
          <p:nvSpPr>
            <p:cNvPr id="24" name="Rectangle 21"/>
            <p:cNvSpPr>
              <a:spLocks/>
            </p:cNvSpPr>
            <p:nvPr/>
          </p:nvSpPr>
          <p:spPr bwMode="auto">
            <a:xfrm>
              <a:off x="6731041" y="4543425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0.54</a:t>
              </a:r>
            </a:p>
          </p:txBody>
        </p:sp>
        <p:sp>
          <p:nvSpPr>
            <p:cNvPr id="25" name="Rectangle 22"/>
            <p:cNvSpPr>
              <a:spLocks/>
            </p:cNvSpPr>
            <p:nvPr/>
          </p:nvSpPr>
          <p:spPr bwMode="auto">
            <a:xfrm>
              <a:off x="7175541" y="4543425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0.41</a:t>
              </a:r>
            </a:p>
          </p:txBody>
        </p:sp>
        <p:sp>
          <p:nvSpPr>
            <p:cNvPr id="26" name="Rectangle 23"/>
            <p:cNvSpPr>
              <a:spLocks/>
            </p:cNvSpPr>
            <p:nvPr/>
          </p:nvSpPr>
          <p:spPr bwMode="auto">
            <a:xfrm>
              <a:off x="7175541" y="508000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0.28</a:t>
              </a:r>
            </a:p>
          </p:txBody>
        </p:sp>
        <p:sp>
          <p:nvSpPr>
            <p:cNvPr id="27" name="Rectangle 24"/>
            <p:cNvSpPr>
              <a:spLocks/>
            </p:cNvSpPr>
            <p:nvPr/>
          </p:nvSpPr>
          <p:spPr bwMode="auto">
            <a:xfrm>
              <a:off x="6283366" y="2936875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0.47</a:t>
              </a:r>
            </a:p>
          </p:txBody>
        </p:sp>
        <p:sp>
          <p:nvSpPr>
            <p:cNvPr id="28" name="Rectangle 25"/>
            <p:cNvSpPr>
              <a:spLocks/>
            </p:cNvSpPr>
            <p:nvPr/>
          </p:nvSpPr>
          <p:spPr bwMode="auto">
            <a:xfrm>
              <a:off x="6731041" y="2936875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0.29</a:t>
              </a:r>
            </a:p>
          </p:txBody>
        </p:sp>
        <p:sp>
          <p:nvSpPr>
            <p:cNvPr id="29" name="Rectangle 26"/>
            <p:cNvSpPr>
              <a:spLocks/>
            </p:cNvSpPr>
            <p:nvPr/>
          </p:nvSpPr>
          <p:spPr bwMode="auto">
            <a:xfrm>
              <a:off x="7175541" y="2949317"/>
              <a:ext cx="345107" cy="184666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smtClean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0.99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30" name="Rectangle 27"/>
            <p:cNvSpPr>
              <a:spLocks/>
            </p:cNvSpPr>
            <p:nvPr/>
          </p:nvSpPr>
          <p:spPr bwMode="auto">
            <a:xfrm>
              <a:off x="6731041" y="3467100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1.04</a:t>
              </a:r>
            </a:p>
          </p:txBody>
        </p:sp>
        <p:sp>
          <p:nvSpPr>
            <p:cNvPr id="31" name="Rectangle 28"/>
            <p:cNvSpPr>
              <a:spLocks/>
            </p:cNvSpPr>
            <p:nvPr/>
          </p:nvSpPr>
          <p:spPr bwMode="auto">
            <a:xfrm>
              <a:off x="7181891" y="3471863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0.05</a:t>
              </a:r>
            </a:p>
          </p:txBody>
        </p:sp>
        <p:sp>
          <p:nvSpPr>
            <p:cNvPr id="32" name="Rectangle 29"/>
            <p:cNvSpPr>
              <a:spLocks/>
            </p:cNvSpPr>
            <p:nvPr/>
          </p:nvSpPr>
          <p:spPr bwMode="auto">
            <a:xfrm>
              <a:off x="7175541" y="4006850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0.17</a:t>
              </a:r>
            </a:p>
          </p:txBody>
        </p:sp>
        <p:sp>
          <p:nvSpPr>
            <p:cNvPr id="33" name="Rectangle 30"/>
            <p:cNvSpPr>
              <a:spLocks/>
            </p:cNvSpPr>
            <p:nvPr/>
          </p:nvSpPr>
          <p:spPr bwMode="auto">
            <a:xfrm>
              <a:off x="7629566" y="2940050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0.29</a:t>
              </a:r>
            </a:p>
          </p:txBody>
        </p:sp>
        <p:sp>
          <p:nvSpPr>
            <p:cNvPr id="34" name="Rectangle 31"/>
            <p:cNvSpPr>
              <a:spLocks/>
            </p:cNvSpPr>
            <p:nvPr/>
          </p:nvSpPr>
          <p:spPr bwMode="auto">
            <a:xfrm>
              <a:off x="7629566" y="3471863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0.72</a:t>
              </a:r>
            </a:p>
          </p:txBody>
        </p:sp>
        <p:sp>
          <p:nvSpPr>
            <p:cNvPr id="35" name="Rectangle 32"/>
            <p:cNvSpPr>
              <a:spLocks/>
            </p:cNvSpPr>
            <p:nvPr/>
          </p:nvSpPr>
          <p:spPr bwMode="auto">
            <a:xfrm>
              <a:off x="7629566" y="4006850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0.04</a:t>
              </a:r>
            </a:p>
          </p:txBody>
        </p:sp>
        <p:sp>
          <p:nvSpPr>
            <p:cNvPr id="36" name="Rectangle 33"/>
            <p:cNvSpPr>
              <a:spLocks/>
            </p:cNvSpPr>
            <p:nvPr/>
          </p:nvSpPr>
          <p:spPr bwMode="auto">
            <a:xfrm>
              <a:off x="7629566" y="4543425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0.68</a:t>
              </a:r>
            </a:p>
          </p:txBody>
        </p:sp>
        <p:sp>
          <p:nvSpPr>
            <p:cNvPr id="37" name="Rectangle 34"/>
            <p:cNvSpPr>
              <a:spLocks/>
            </p:cNvSpPr>
            <p:nvPr/>
          </p:nvSpPr>
          <p:spPr bwMode="auto">
            <a:xfrm>
              <a:off x="5835691" y="3471863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0.44</a:t>
              </a:r>
            </a:p>
          </p:txBody>
        </p:sp>
        <p:sp>
          <p:nvSpPr>
            <p:cNvPr id="38" name="Rectangle 35"/>
            <p:cNvSpPr>
              <a:spLocks/>
            </p:cNvSpPr>
            <p:nvPr/>
          </p:nvSpPr>
          <p:spPr bwMode="auto">
            <a:xfrm>
              <a:off x="5835691" y="4006850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0.33</a:t>
              </a:r>
            </a:p>
          </p:txBody>
        </p:sp>
        <p:sp>
          <p:nvSpPr>
            <p:cNvPr id="39" name="Rectangle 36"/>
            <p:cNvSpPr>
              <a:spLocks/>
            </p:cNvSpPr>
            <p:nvPr/>
          </p:nvSpPr>
          <p:spPr bwMode="auto">
            <a:xfrm>
              <a:off x="1270041" y="1212850"/>
              <a:ext cx="1381125" cy="2032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err="1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Mn</a:t>
              </a:r>
              <a:r>
                <a:rPr lang="en-US" sz="1200" dirty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. Minimum at </a:t>
              </a:r>
              <a:r>
                <a:rPr lang="en-US" sz="1200" dirty="0" err="1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Ar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40" name="Rectangle 37"/>
            <p:cNvSpPr>
              <a:spLocks/>
            </p:cNvSpPr>
            <p:nvPr/>
          </p:nvSpPr>
          <p:spPr bwMode="auto">
            <a:xfrm>
              <a:off x="8080416" y="294005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0.05</a:t>
              </a:r>
            </a:p>
          </p:txBody>
        </p:sp>
        <p:sp>
          <p:nvSpPr>
            <p:cNvPr id="41" name="Rectangle 38"/>
            <p:cNvSpPr>
              <a:spLocks/>
            </p:cNvSpPr>
            <p:nvPr/>
          </p:nvSpPr>
          <p:spPr bwMode="auto">
            <a:xfrm>
              <a:off x="8080416" y="347345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0.01</a:t>
              </a:r>
            </a:p>
          </p:txBody>
        </p:sp>
        <p:sp>
          <p:nvSpPr>
            <p:cNvPr id="42" name="Rectangle 39"/>
            <p:cNvSpPr>
              <a:spLocks/>
            </p:cNvSpPr>
            <p:nvPr/>
          </p:nvSpPr>
          <p:spPr bwMode="auto">
            <a:xfrm>
              <a:off x="8080416" y="400685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0.03</a:t>
              </a:r>
            </a:p>
          </p:txBody>
        </p:sp>
        <p:sp>
          <p:nvSpPr>
            <p:cNvPr id="43" name="Rectangle 40"/>
            <p:cNvSpPr>
              <a:spLocks/>
            </p:cNvSpPr>
            <p:nvPr/>
          </p:nvSpPr>
          <p:spPr bwMode="auto">
            <a:xfrm>
              <a:off x="8080416" y="4543425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0.04</a:t>
              </a:r>
            </a:p>
          </p:txBody>
        </p:sp>
        <p:sp>
          <p:nvSpPr>
            <p:cNvPr id="44" name="Rectangle 41"/>
            <p:cNvSpPr>
              <a:spLocks/>
            </p:cNvSpPr>
            <p:nvPr/>
          </p:nvSpPr>
          <p:spPr bwMode="auto">
            <a:xfrm>
              <a:off x="8080416" y="508000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0.05</a:t>
              </a:r>
            </a:p>
          </p:txBody>
        </p:sp>
        <p:sp>
          <p:nvSpPr>
            <p:cNvPr id="45" name="Rectangle 42"/>
            <p:cNvSpPr>
              <a:spLocks/>
            </p:cNvSpPr>
            <p:nvPr/>
          </p:nvSpPr>
          <p:spPr bwMode="auto">
            <a:xfrm>
              <a:off x="5835691" y="4543425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0.07</a:t>
              </a:r>
            </a:p>
          </p:txBody>
        </p:sp>
        <p:sp>
          <p:nvSpPr>
            <p:cNvPr id="46" name="Rectangle 43"/>
            <p:cNvSpPr>
              <a:spLocks/>
            </p:cNvSpPr>
            <p:nvPr/>
          </p:nvSpPr>
          <p:spPr bwMode="auto">
            <a:xfrm>
              <a:off x="6283366" y="4543425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0.47</a:t>
              </a:r>
            </a:p>
          </p:txBody>
        </p:sp>
        <p:sp>
          <p:nvSpPr>
            <p:cNvPr id="47" name="Rectangle 44"/>
            <p:cNvSpPr>
              <a:spLocks/>
            </p:cNvSpPr>
            <p:nvPr/>
          </p:nvSpPr>
          <p:spPr bwMode="auto">
            <a:xfrm>
              <a:off x="5835691" y="5080000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0.21</a:t>
              </a:r>
            </a:p>
          </p:txBody>
        </p:sp>
        <p:sp>
          <p:nvSpPr>
            <p:cNvPr id="48" name="Rectangle 45"/>
            <p:cNvSpPr>
              <a:spLocks/>
            </p:cNvSpPr>
            <p:nvPr/>
          </p:nvSpPr>
          <p:spPr bwMode="auto">
            <a:xfrm>
              <a:off x="6283366" y="5080000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0.17</a:t>
              </a:r>
            </a:p>
          </p:txBody>
        </p:sp>
        <p:sp>
          <p:nvSpPr>
            <p:cNvPr id="49" name="Rectangle 46"/>
            <p:cNvSpPr>
              <a:spLocks/>
            </p:cNvSpPr>
            <p:nvPr/>
          </p:nvSpPr>
          <p:spPr bwMode="auto">
            <a:xfrm>
              <a:off x="6732629" y="5089267"/>
              <a:ext cx="345107" cy="184666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smtClean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0.21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50" name="Rectangle 47"/>
            <p:cNvSpPr>
              <a:spLocks/>
            </p:cNvSpPr>
            <p:nvPr/>
          </p:nvSpPr>
          <p:spPr bwMode="auto">
            <a:xfrm>
              <a:off x="1328779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1.23</a:t>
              </a:r>
            </a:p>
          </p:txBody>
        </p:sp>
        <p:sp>
          <p:nvSpPr>
            <p:cNvPr id="51" name="Rectangle 48"/>
            <p:cNvSpPr>
              <a:spLocks/>
            </p:cNvSpPr>
            <p:nvPr/>
          </p:nvSpPr>
          <p:spPr bwMode="auto">
            <a:xfrm>
              <a:off x="1781216" y="4006850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0.90</a:t>
              </a:r>
            </a:p>
          </p:txBody>
        </p:sp>
        <p:sp>
          <p:nvSpPr>
            <p:cNvPr id="52" name="Rectangle 49"/>
            <p:cNvSpPr>
              <a:spLocks/>
            </p:cNvSpPr>
            <p:nvPr/>
          </p:nvSpPr>
          <p:spPr bwMode="auto">
            <a:xfrm>
              <a:off x="2227304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1.25</a:t>
              </a:r>
            </a:p>
          </p:txBody>
        </p:sp>
        <p:sp>
          <p:nvSpPr>
            <p:cNvPr id="53" name="Rectangle 50"/>
            <p:cNvSpPr>
              <a:spLocks/>
            </p:cNvSpPr>
            <p:nvPr/>
          </p:nvSpPr>
          <p:spPr bwMode="auto">
            <a:xfrm>
              <a:off x="2690854" y="401611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3.53</a:t>
              </a:r>
            </a:p>
          </p:txBody>
        </p:sp>
        <p:sp>
          <p:nvSpPr>
            <p:cNvPr id="54" name="Rectangle 51"/>
            <p:cNvSpPr>
              <a:spLocks/>
            </p:cNvSpPr>
            <p:nvPr/>
          </p:nvSpPr>
          <p:spPr bwMode="auto">
            <a:xfrm>
              <a:off x="3135354" y="4014530"/>
              <a:ext cx="333761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11.7</a:t>
              </a:r>
            </a:p>
          </p:txBody>
        </p:sp>
        <p:sp>
          <p:nvSpPr>
            <p:cNvPr id="55" name="Rectangle 52"/>
            <p:cNvSpPr>
              <a:spLocks/>
            </p:cNvSpPr>
            <p:nvPr/>
          </p:nvSpPr>
          <p:spPr bwMode="auto">
            <a:xfrm>
              <a:off x="3587791" y="401611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5.31</a:t>
              </a:r>
            </a:p>
          </p:txBody>
        </p:sp>
        <p:sp>
          <p:nvSpPr>
            <p:cNvPr id="56" name="Rectangle 53"/>
            <p:cNvSpPr>
              <a:spLocks/>
            </p:cNvSpPr>
            <p:nvPr/>
          </p:nvSpPr>
          <p:spPr bwMode="auto">
            <a:xfrm>
              <a:off x="4035466" y="401611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2.10</a:t>
              </a:r>
            </a:p>
          </p:txBody>
        </p:sp>
        <p:sp>
          <p:nvSpPr>
            <p:cNvPr id="57" name="Rectangle 54"/>
            <p:cNvSpPr>
              <a:spLocks/>
            </p:cNvSpPr>
            <p:nvPr/>
          </p:nvSpPr>
          <p:spPr bwMode="auto">
            <a:xfrm>
              <a:off x="4479966" y="4006850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1.18</a:t>
              </a:r>
            </a:p>
          </p:txBody>
        </p:sp>
        <p:sp>
          <p:nvSpPr>
            <p:cNvPr id="58" name="Rectangle 55"/>
            <p:cNvSpPr>
              <a:spLocks/>
            </p:cNvSpPr>
            <p:nvPr/>
          </p:nvSpPr>
          <p:spPr bwMode="auto">
            <a:xfrm>
              <a:off x="4935579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0.85</a:t>
              </a:r>
            </a:p>
          </p:txBody>
        </p:sp>
        <p:sp>
          <p:nvSpPr>
            <p:cNvPr id="59" name="Rectangle 56"/>
            <p:cNvSpPr>
              <a:spLocks/>
            </p:cNvSpPr>
            <p:nvPr/>
          </p:nvSpPr>
          <p:spPr bwMode="auto">
            <a:xfrm>
              <a:off x="5389604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0.10</a:t>
              </a:r>
            </a:p>
          </p:txBody>
        </p:sp>
        <p:sp>
          <p:nvSpPr>
            <p:cNvPr id="60" name="Rectangle 57"/>
            <p:cNvSpPr>
              <a:spLocks/>
            </p:cNvSpPr>
            <p:nvPr/>
          </p:nvSpPr>
          <p:spPr bwMode="auto">
            <a:xfrm>
              <a:off x="1328779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1.02</a:t>
              </a:r>
            </a:p>
          </p:txBody>
        </p:sp>
        <p:sp>
          <p:nvSpPr>
            <p:cNvPr id="61" name="Rectangle 58"/>
            <p:cNvSpPr>
              <a:spLocks/>
            </p:cNvSpPr>
            <p:nvPr/>
          </p:nvSpPr>
          <p:spPr bwMode="auto">
            <a:xfrm>
              <a:off x="1781216" y="4543425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0.79</a:t>
              </a:r>
            </a:p>
          </p:txBody>
        </p:sp>
        <p:sp>
          <p:nvSpPr>
            <p:cNvPr id="62" name="Rectangle 59"/>
            <p:cNvSpPr>
              <a:spLocks/>
            </p:cNvSpPr>
            <p:nvPr/>
          </p:nvSpPr>
          <p:spPr bwMode="auto">
            <a:xfrm>
              <a:off x="2227304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1.43</a:t>
              </a:r>
            </a:p>
          </p:txBody>
        </p:sp>
        <p:sp>
          <p:nvSpPr>
            <p:cNvPr id="63" name="Rectangle 60"/>
            <p:cNvSpPr>
              <a:spLocks/>
            </p:cNvSpPr>
            <p:nvPr/>
          </p:nvSpPr>
          <p:spPr bwMode="auto">
            <a:xfrm>
              <a:off x="2690854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1.42</a:t>
              </a:r>
            </a:p>
          </p:txBody>
        </p:sp>
        <p:sp>
          <p:nvSpPr>
            <p:cNvPr id="64" name="Rectangle 61"/>
            <p:cNvSpPr>
              <a:spLocks/>
            </p:cNvSpPr>
            <p:nvPr/>
          </p:nvSpPr>
          <p:spPr bwMode="auto">
            <a:xfrm>
              <a:off x="3130591" y="4541838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1.68</a:t>
              </a:r>
            </a:p>
          </p:txBody>
        </p:sp>
        <p:sp>
          <p:nvSpPr>
            <p:cNvPr id="65" name="Rectangle 62"/>
            <p:cNvSpPr>
              <a:spLocks/>
            </p:cNvSpPr>
            <p:nvPr/>
          </p:nvSpPr>
          <p:spPr bwMode="auto">
            <a:xfrm>
              <a:off x="3587791" y="4543425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1.78</a:t>
              </a:r>
            </a:p>
          </p:txBody>
        </p:sp>
        <p:sp>
          <p:nvSpPr>
            <p:cNvPr id="66" name="Rectangle 63"/>
            <p:cNvSpPr>
              <a:spLocks/>
            </p:cNvSpPr>
            <p:nvPr/>
          </p:nvSpPr>
          <p:spPr bwMode="auto">
            <a:xfrm>
              <a:off x="4035466" y="4552692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2.01</a:t>
              </a:r>
            </a:p>
          </p:txBody>
        </p:sp>
        <p:sp>
          <p:nvSpPr>
            <p:cNvPr id="67" name="Rectangle 64"/>
            <p:cNvSpPr>
              <a:spLocks/>
            </p:cNvSpPr>
            <p:nvPr/>
          </p:nvSpPr>
          <p:spPr bwMode="auto">
            <a:xfrm>
              <a:off x="4479966" y="4543425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1.22</a:t>
              </a:r>
            </a:p>
          </p:txBody>
        </p:sp>
        <p:sp>
          <p:nvSpPr>
            <p:cNvPr id="68" name="Rectangle 65"/>
            <p:cNvSpPr>
              <a:spLocks/>
            </p:cNvSpPr>
            <p:nvPr/>
          </p:nvSpPr>
          <p:spPr bwMode="auto">
            <a:xfrm>
              <a:off x="4935579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0.52</a:t>
              </a:r>
            </a:p>
          </p:txBody>
        </p:sp>
        <p:sp>
          <p:nvSpPr>
            <p:cNvPr id="69" name="Rectangle 66"/>
            <p:cNvSpPr>
              <a:spLocks/>
            </p:cNvSpPr>
            <p:nvPr/>
          </p:nvSpPr>
          <p:spPr bwMode="auto">
            <a:xfrm>
              <a:off x="5389604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1.86</a:t>
              </a:r>
            </a:p>
          </p:txBody>
        </p:sp>
        <p:sp>
          <p:nvSpPr>
            <p:cNvPr id="70" name="Rectangle 67"/>
            <p:cNvSpPr>
              <a:spLocks/>
            </p:cNvSpPr>
            <p:nvPr/>
          </p:nvSpPr>
          <p:spPr bwMode="auto">
            <a:xfrm>
              <a:off x="1781216" y="5080000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0.37</a:t>
              </a:r>
            </a:p>
          </p:txBody>
        </p:sp>
        <p:sp>
          <p:nvSpPr>
            <p:cNvPr id="71" name="Rectangle 68"/>
            <p:cNvSpPr>
              <a:spLocks/>
            </p:cNvSpPr>
            <p:nvPr/>
          </p:nvSpPr>
          <p:spPr bwMode="auto">
            <a:xfrm>
              <a:off x="2227304" y="508000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0.73</a:t>
              </a:r>
            </a:p>
          </p:txBody>
        </p:sp>
        <p:sp>
          <p:nvSpPr>
            <p:cNvPr id="72" name="Rectangle 69"/>
            <p:cNvSpPr>
              <a:spLocks/>
            </p:cNvSpPr>
            <p:nvPr/>
          </p:nvSpPr>
          <p:spPr bwMode="auto">
            <a:xfrm>
              <a:off x="2690854" y="508926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2.71</a:t>
              </a:r>
            </a:p>
          </p:txBody>
        </p:sp>
        <p:sp>
          <p:nvSpPr>
            <p:cNvPr id="73" name="Rectangle 70"/>
            <p:cNvSpPr>
              <a:spLocks/>
            </p:cNvSpPr>
            <p:nvPr/>
          </p:nvSpPr>
          <p:spPr bwMode="auto">
            <a:xfrm>
              <a:off x="3130591" y="5078413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0.68</a:t>
              </a:r>
            </a:p>
          </p:txBody>
        </p:sp>
        <p:sp>
          <p:nvSpPr>
            <p:cNvPr id="74" name="Rectangle 71"/>
            <p:cNvSpPr>
              <a:spLocks/>
            </p:cNvSpPr>
            <p:nvPr/>
          </p:nvSpPr>
          <p:spPr bwMode="auto">
            <a:xfrm>
              <a:off x="3587791" y="5080000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0.88</a:t>
              </a:r>
            </a:p>
          </p:txBody>
        </p:sp>
        <p:sp>
          <p:nvSpPr>
            <p:cNvPr id="75" name="Rectangle 72"/>
            <p:cNvSpPr>
              <a:spLocks/>
            </p:cNvSpPr>
            <p:nvPr/>
          </p:nvSpPr>
          <p:spPr bwMode="auto">
            <a:xfrm>
              <a:off x="4035466" y="5080000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1.39</a:t>
              </a:r>
            </a:p>
          </p:txBody>
        </p:sp>
        <p:sp>
          <p:nvSpPr>
            <p:cNvPr id="76" name="Rectangle 73"/>
            <p:cNvSpPr>
              <a:spLocks/>
            </p:cNvSpPr>
            <p:nvPr/>
          </p:nvSpPr>
          <p:spPr bwMode="auto">
            <a:xfrm>
              <a:off x="4479966" y="5080000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2.45</a:t>
              </a:r>
            </a:p>
          </p:txBody>
        </p:sp>
        <p:sp>
          <p:nvSpPr>
            <p:cNvPr id="77" name="Rectangle 74"/>
            <p:cNvSpPr>
              <a:spLocks/>
            </p:cNvSpPr>
            <p:nvPr/>
          </p:nvSpPr>
          <p:spPr bwMode="auto">
            <a:xfrm>
              <a:off x="4935579" y="508000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0.58</a:t>
              </a:r>
            </a:p>
          </p:txBody>
        </p:sp>
        <p:sp>
          <p:nvSpPr>
            <p:cNvPr id="78" name="Rectangle 75"/>
            <p:cNvSpPr>
              <a:spLocks/>
            </p:cNvSpPr>
            <p:nvPr/>
          </p:nvSpPr>
          <p:spPr bwMode="auto">
            <a:xfrm>
              <a:off x="5389604" y="508000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0.38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-463337" y="3593976"/>
              <a:ext cx="2244082" cy="173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20326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Raman with </a:t>
            </a: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frozen phonon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7" t="16332" r="16880" b="15365"/>
          <a:stretch/>
        </p:blipFill>
        <p:spPr bwMode="auto">
          <a:xfrm>
            <a:off x="457200" y="1417638"/>
            <a:ext cx="6034746" cy="439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94" y="4244127"/>
            <a:ext cx="3146006" cy="253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874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0" t="16858" r="18971" b="14377"/>
          <a:stretch/>
        </p:blipFill>
        <p:spPr bwMode="auto">
          <a:xfrm>
            <a:off x="211694" y="1417638"/>
            <a:ext cx="5880386" cy="4343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10" y="4483513"/>
            <a:ext cx="3848271" cy="244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DFPT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000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GW in high throughput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36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000" dirty="0">
                <a:latin typeface="Arial" charset="0"/>
              </a:rPr>
              <a:t>Electron density parameterized by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KS single particle states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latin typeface="Arial" charset="0"/>
              </a:rPr>
              <a:t>Greens function in spectral representation, expressed in terms of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quasi-particle states</a:t>
            </a:r>
            <a:r>
              <a:rPr lang="en-US" sz="2000" dirty="0">
                <a:latin typeface="Arial" charset="0"/>
              </a:rPr>
              <a:t> leads to the quasi particle equation: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latin typeface="Arial" charset="0"/>
              </a:rPr>
              <a:t>The quasi-particle energies are the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electron removal and addition energies</a:t>
            </a:r>
            <a:endParaRPr lang="de-DE" sz="2000" dirty="0">
              <a:latin typeface="Arial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KS </a:t>
            </a:r>
            <a:r>
              <a:rPr lang="en-US" dirty="0" err="1">
                <a:latin typeface="Arial" charset="0"/>
              </a:rPr>
              <a:t>v.s</a:t>
            </a:r>
            <a:r>
              <a:rPr lang="en-US" dirty="0">
                <a:latin typeface="Arial" charset="0"/>
              </a:rPr>
              <a:t>. Quasi-Particle equation</a:t>
            </a:r>
            <a:endParaRPr lang="de-DE" dirty="0">
              <a:latin typeface="Arial" charset="0"/>
            </a:endParaRPr>
          </a:p>
        </p:txBody>
      </p:sp>
      <p:sp>
        <p:nvSpPr>
          <p:cNvPr id="6153" name="Text Box 13"/>
          <p:cNvSpPr txBox="1">
            <a:spLocks noChangeArrowheads="1"/>
          </p:cNvSpPr>
          <p:nvPr/>
        </p:nvSpPr>
        <p:spPr bwMode="auto">
          <a:xfrm>
            <a:off x="4086225" y="5962650"/>
            <a:ext cx="4949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HEDIN Phys Rev </a:t>
            </a:r>
            <a:r>
              <a:rPr lang="en-US" sz="1200" b="1"/>
              <a:t>139</a:t>
            </a:r>
            <a:r>
              <a:rPr lang="en-US" sz="1200"/>
              <a:t>, A796, HYBERTSEN and LOUIE PRB 34, 5390</a:t>
            </a:r>
            <a:r>
              <a:rPr lang="en-US"/>
              <a:t> </a:t>
            </a:r>
            <a:endParaRPr lang="de-DE"/>
          </a:p>
        </p:txBody>
      </p:sp>
      <p:graphicFrame>
        <p:nvGraphicFramePr>
          <p:cNvPr id="615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517707"/>
              </p:ext>
            </p:extLst>
          </p:nvPr>
        </p:nvGraphicFramePr>
        <p:xfrm>
          <a:off x="444500" y="3974571"/>
          <a:ext cx="82550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Formel" r:id="rId4" imgW="5486400" imgH="914400" progId="Equation.3">
                  <p:embed/>
                </p:oleObj>
              </mc:Choice>
              <mc:Fallback>
                <p:oleObj name="Formel" r:id="rId4" imgW="54864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3974571"/>
                        <a:ext cx="82550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092724"/>
              </p:ext>
            </p:extLst>
          </p:nvPr>
        </p:nvGraphicFramePr>
        <p:xfrm>
          <a:off x="746125" y="1966911"/>
          <a:ext cx="53863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6" imgW="3581280" imgH="812520" progId="Equation.3">
                  <p:embed/>
                </p:oleObj>
              </mc:Choice>
              <mc:Fallback>
                <p:oleObj name="Equation" r:id="rId6" imgW="3581280" imgH="812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1966911"/>
                        <a:ext cx="5386388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H="1">
            <a:off x="3781778" y="2130778"/>
            <a:ext cx="945444" cy="490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317067" y="4286955"/>
            <a:ext cx="945444" cy="490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755446" y="1919113"/>
            <a:ext cx="3607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Local exchange-correlation potential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79113" y="3943527"/>
            <a:ext cx="2864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Non-local energy dependent</a:t>
            </a:r>
            <a:br>
              <a:rPr lang="en-US" dirty="0" smtClean="0"/>
            </a:br>
            <a:r>
              <a:rPr lang="en-US" dirty="0" smtClean="0"/>
              <a:t>non-</a:t>
            </a:r>
            <a:r>
              <a:rPr lang="en-US" dirty="0" err="1" smtClean="0"/>
              <a:t>hermitian</a:t>
            </a:r>
            <a:r>
              <a:rPr lang="en-US" dirty="0" smtClean="0"/>
              <a:t> self-energy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8860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processing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002" y="1163062"/>
            <a:ext cx="5633998" cy="422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/>
          </p:cNvSpPr>
          <p:nvPr/>
        </p:nvSpPr>
        <p:spPr bwMode="auto">
          <a:xfrm>
            <a:off x="255880" y="5112833"/>
            <a:ext cx="6743700" cy="1524000"/>
          </a:xfrm>
          <a:prstGeom prst="rect">
            <a:avLst/>
          </a:prstGeom>
          <a:noFill/>
          <a:ln w="25400" cap="flat">
            <a:noFill/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nscf_ebands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abiopen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("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si_nscf_GSR.nc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").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</a:t>
            </a: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gs_ebands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abiopen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("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si_scf_GSR.nc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").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</a:t>
            </a:r>
            <a:endParaRPr lang="en-US" sz="1800" dirty="0">
              <a:solidFill>
                <a:schemeClr val="tx1"/>
              </a:solidFill>
              <a:latin typeface="Courier" charset="0"/>
              <a:ea typeface="ＭＳ Ｐゴシック" charset="0"/>
              <a:cs typeface="Courier" charset="0"/>
              <a:sym typeface="Courier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ourier" charset="0"/>
              <a:ea typeface="ＭＳ Ｐゴシック" charset="0"/>
              <a:cs typeface="Courier" charset="0"/>
              <a:sym typeface="Courier" charset="0"/>
            </a:endParaRP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nscf_ebands.plot_with_edos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gs_ebands.get_edos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())</a:t>
            </a:r>
          </a:p>
        </p:txBody>
      </p:sp>
      <p:pic>
        <p:nvPicPr>
          <p:cNvPr id="8" name="Picture 7" descr="Screen Shot 2015-05-20 at 15.15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80" y="1746918"/>
            <a:ext cx="2600601" cy="3040440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8" idx="3"/>
            <a:endCxn id="4" idx="1"/>
          </p:cNvCxnSpPr>
          <p:nvPr/>
        </p:nvCxnSpPr>
        <p:spPr>
          <a:xfrm>
            <a:off x="2856481" y="3267138"/>
            <a:ext cx="653521" cy="84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94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 as compared to DFT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(</a:t>
            </a:r>
            <a:r>
              <a:rPr lang="en-US" sz="2400" dirty="0" err="1" smtClean="0"/>
              <a:t>ncpu</a:t>
            </a:r>
            <a:r>
              <a:rPr lang="en-US" sz="2400" dirty="0" smtClean="0"/>
              <a:t>, </a:t>
            </a:r>
            <a:r>
              <a:rPr lang="en-US" sz="2400" dirty="0" err="1" smtClean="0"/>
              <a:t>mem</a:t>
            </a:r>
            <a:r>
              <a:rPr lang="en-US" sz="2400" dirty="0" smtClean="0"/>
              <a:t>, ..)</a:t>
            </a:r>
          </a:p>
          <a:p>
            <a:pPr lvl="1"/>
            <a:r>
              <a:rPr lang="en-US" sz="2400" dirty="0"/>
              <a:t>Pseudo potentials ?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0692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2D convergence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i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6" t="7175" r="9095" b="6105"/>
          <a:stretch/>
        </p:blipFill>
        <p:spPr>
          <a:xfrm>
            <a:off x="1293684" y="1288398"/>
            <a:ext cx="6520972" cy="556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00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(</a:t>
            </a:r>
            <a:r>
              <a:rPr lang="en-US" sz="2400" dirty="0" err="1" smtClean="0"/>
              <a:t>ncpu</a:t>
            </a:r>
            <a:r>
              <a:rPr lang="en-US" sz="2400" dirty="0" smtClean="0"/>
              <a:t>, </a:t>
            </a:r>
            <a:r>
              <a:rPr lang="en-US" sz="2400" dirty="0" err="1" smtClean="0"/>
              <a:t>mem</a:t>
            </a:r>
            <a:r>
              <a:rPr lang="en-US" sz="2400" dirty="0" smtClean="0"/>
              <a:t>, ..)</a:t>
            </a:r>
          </a:p>
          <a:p>
            <a:pPr lvl="1"/>
            <a:r>
              <a:rPr lang="en-US" sz="2400" dirty="0"/>
              <a:t>Pseudo potentials ?</a:t>
            </a:r>
          </a:p>
          <a:p>
            <a:pPr lvl="1"/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67" y="5131324"/>
            <a:ext cx="1486427" cy="14864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56" y="4854916"/>
            <a:ext cx="1886656" cy="186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6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(</a:t>
            </a:r>
            <a:r>
              <a:rPr lang="en-US" sz="2400" dirty="0" err="1" smtClean="0"/>
              <a:t>ncpu</a:t>
            </a:r>
            <a:r>
              <a:rPr lang="en-US" sz="2400" dirty="0" smtClean="0"/>
              <a:t>, </a:t>
            </a:r>
            <a:r>
              <a:rPr lang="en-US" sz="2400" dirty="0" err="1" smtClean="0"/>
              <a:t>mem</a:t>
            </a:r>
            <a:r>
              <a:rPr lang="en-US" sz="2400" dirty="0" smtClean="0"/>
              <a:t>, ..)</a:t>
            </a:r>
          </a:p>
          <a:p>
            <a:pPr lvl="1"/>
            <a:r>
              <a:rPr lang="en-US" sz="2400" dirty="0"/>
              <a:t>Pseudo potentials ?</a:t>
            </a:r>
          </a:p>
          <a:p>
            <a:pPr lvl="1"/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67" y="5131324"/>
            <a:ext cx="1486427" cy="148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08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‘</a:t>
            </a:r>
            <a:r>
              <a:rPr lang="en-US" sz="2800" smtClean="0"/>
              <a:t>additional’ difficulties</a:t>
            </a:r>
          </a:p>
          <a:p>
            <a:pPr lvl="1"/>
            <a:r>
              <a:rPr lang="en-US" sz="2400" smtClean="0"/>
              <a:t>4 step calculation</a:t>
            </a:r>
          </a:p>
          <a:p>
            <a:pPr lvl="1"/>
            <a:r>
              <a:rPr lang="en-US" sz="2400" smtClean="0"/>
              <a:t>N</a:t>
            </a:r>
            <a:r>
              <a:rPr lang="en-US" sz="2400" baseline="30000" smtClean="0"/>
              <a:t>4</a:t>
            </a:r>
            <a:r>
              <a:rPr lang="en-US" sz="2400" smtClean="0"/>
              <a:t> scaling</a:t>
            </a:r>
          </a:p>
          <a:p>
            <a:pPr lvl="1"/>
            <a:r>
              <a:rPr lang="en-US" sz="2400" smtClean="0"/>
              <a:t>No ‘safe’ parameter set (converged results for all)</a:t>
            </a:r>
          </a:p>
          <a:p>
            <a:pPr lvl="1"/>
            <a:r>
              <a:rPr lang="en-US" sz="2400" smtClean="0"/>
              <a:t>No ‘safe’ computational settings (ncpu, mem, ..)</a:t>
            </a:r>
          </a:p>
          <a:p>
            <a:pPr lvl="1"/>
            <a:r>
              <a:rPr lang="en-US" sz="2400" smtClean="0"/>
              <a:t>Pseudo potentials ?</a:t>
            </a:r>
          </a:p>
          <a:p>
            <a:pPr lvl="1"/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0" y="505630"/>
            <a:ext cx="9071253" cy="6276009"/>
            <a:chOff x="0" y="505630"/>
            <a:chExt cx="9071253" cy="6276009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467" y="5131324"/>
              <a:ext cx="1486427" cy="1486427"/>
            </a:xfrm>
            <a:prstGeom prst="rect">
              <a:avLst/>
            </a:prstGeom>
          </p:spPr>
        </p:pic>
        <p:grpSp>
          <p:nvGrpSpPr>
            <p:cNvPr id="28" name="Group 27"/>
            <p:cNvGrpSpPr/>
            <p:nvPr/>
          </p:nvGrpSpPr>
          <p:grpSpPr>
            <a:xfrm>
              <a:off x="457200" y="505630"/>
              <a:ext cx="8229600" cy="6224869"/>
              <a:chOff x="457200" y="505630"/>
              <a:chExt cx="8229600" cy="6224869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457200" y="505630"/>
                <a:ext cx="7857068" cy="5947560"/>
                <a:chOff x="1032932" y="731031"/>
                <a:chExt cx="7857068" cy="5947560"/>
              </a:xfrm>
            </p:grpSpPr>
            <p:pic>
              <p:nvPicPr>
                <p:cNvPr id="35" name="Picture 34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143500" y="4412938"/>
                  <a:ext cx="1364312" cy="1960711"/>
                </a:xfrm>
                <a:prstGeom prst="rect">
                  <a:avLst/>
                </a:prstGeom>
              </p:spPr>
            </p:pic>
            <p:pic>
              <p:nvPicPr>
                <p:cNvPr id="36" name="Picture 35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32932" y="731031"/>
                  <a:ext cx="1151467" cy="1085957"/>
                </a:xfrm>
                <a:prstGeom prst="rect">
                  <a:avLst/>
                </a:prstGeom>
              </p:spPr>
            </p:pic>
            <p:pic>
              <p:nvPicPr>
                <p:cNvPr id="37" name="Picture 36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44227" y="5284873"/>
                  <a:ext cx="1742574" cy="1393718"/>
                </a:xfrm>
                <a:prstGeom prst="rect">
                  <a:avLst/>
                </a:prstGeom>
              </p:spPr>
            </p:pic>
            <p:pic>
              <p:nvPicPr>
                <p:cNvPr id="38" name="Picture 37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529111" y="2604224"/>
                  <a:ext cx="1107985" cy="952205"/>
                </a:xfrm>
                <a:prstGeom prst="rect">
                  <a:avLst/>
                </a:prstGeom>
              </p:spPr>
            </p:pic>
            <p:pic>
              <p:nvPicPr>
                <p:cNvPr id="39" name="Picture 38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768167" y="1643039"/>
                  <a:ext cx="1121833" cy="1027693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85684" y="4500156"/>
                  <a:ext cx="1156444" cy="1374382"/>
                </a:xfrm>
                <a:prstGeom prst="rect">
                  <a:avLst/>
                </a:prstGeom>
              </p:spPr>
            </p:pic>
            <p:pic>
              <p:nvPicPr>
                <p:cNvPr id="41" name="Picture 40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016" y="749642"/>
                  <a:ext cx="797014" cy="997406"/>
                </a:xfrm>
                <a:prstGeom prst="rect">
                  <a:avLst/>
                </a:prstGeom>
              </p:spPr>
            </p:pic>
          </p:grpSp>
          <p:pic>
            <p:nvPicPr>
              <p:cNvPr id="33" name="Picture 32"/>
              <p:cNvPicPr>
                <a:picLocks noChangeAspect="1"/>
              </p:cNvPicPr>
              <p:nvPr/>
            </p:nvPicPr>
            <p:blipFill rotWithShape="1">
              <a:blip r:embed="rId11"/>
              <a:srcRect t="3800" b="3270"/>
              <a:stretch/>
            </p:blipFill>
            <p:spPr>
              <a:xfrm>
                <a:off x="2615761" y="5649137"/>
                <a:ext cx="1163639" cy="1081362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 rotWithShape="1">
              <a:blip r:embed="rId12"/>
              <a:srcRect l="9882" r="11062" b="2890"/>
              <a:stretch/>
            </p:blipFill>
            <p:spPr>
              <a:xfrm>
                <a:off x="7552267" y="3286436"/>
                <a:ext cx="1134533" cy="1378567"/>
              </a:xfrm>
              <a:prstGeom prst="rect">
                <a:avLst/>
              </a:prstGeom>
            </p:spPr>
          </p:pic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846044"/>
              <a:ext cx="920084" cy="96996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08933" y="1656204"/>
              <a:ext cx="1157463" cy="143729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314268" y="5808053"/>
              <a:ext cx="756985" cy="9735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2689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wrapper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Python package that wraps around the </a:t>
            </a:r>
            <a:r>
              <a:rPr lang="en-US" sz="2800" dirty="0" err="1" smtClean="0"/>
              <a:t>ab</a:t>
            </a:r>
            <a:r>
              <a:rPr lang="en-US" sz="2800" dirty="0" smtClean="0"/>
              <a:t>-initio code</a:t>
            </a:r>
          </a:p>
          <a:p>
            <a:endParaRPr lang="en-US" sz="2800" dirty="0" smtClean="0"/>
          </a:p>
          <a:p>
            <a:r>
              <a:rPr lang="en-US" sz="2800" dirty="0" smtClean="0"/>
              <a:t>Options</a:t>
            </a:r>
            <a:endParaRPr lang="en-US" sz="2800" dirty="0"/>
          </a:p>
          <a:p>
            <a:pPr lvl="2"/>
            <a:r>
              <a:rPr lang="en-US" sz="2000" dirty="0" smtClean="0"/>
              <a:t>What </a:t>
            </a:r>
            <a:r>
              <a:rPr lang="en-US" sz="2000" dirty="0"/>
              <a:t>kind of </a:t>
            </a:r>
            <a:r>
              <a:rPr lang="en-US" sz="2000" i="1" dirty="0"/>
              <a:t>GW</a:t>
            </a:r>
          </a:p>
          <a:p>
            <a:pPr lvl="2"/>
            <a:r>
              <a:rPr lang="en-US" sz="2000" b="1" dirty="0" smtClean="0"/>
              <a:t>Convergence tolerance</a:t>
            </a:r>
            <a:endParaRPr lang="en-US" sz="2000" b="1" dirty="0"/>
          </a:p>
          <a:p>
            <a:endParaRPr lang="en-US" sz="2800" dirty="0" smtClean="0"/>
          </a:p>
          <a:p>
            <a:r>
              <a:rPr lang="en-US" sz="2800" dirty="0" smtClean="0"/>
              <a:t>Some </a:t>
            </a:r>
            <a:r>
              <a:rPr lang="en-US" sz="2800" dirty="0"/>
              <a:t>list of structures &gt; ‘fully’ converged </a:t>
            </a:r>
            <a:r>
              <a:rPr lang="en-US" sz="2800" i="1" dirty="0"/>
              <a:t>GW</a:t>
            </a:r>
            <a:r>
              <a:rPr lang="en-US" sz="2800" dirty="0"/>
              <a:t> results</a:t>
            </a:r>
          </a:p>
          <a:p>
            <a:endParaRPr lang="en-US" sz="28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0933" y="6126163"/>
            <a:ext cx="2641600" cy="66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66" y="6126163"/>
            <a:ext cx="2641600" cy="63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7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each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find converged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the converged </a:t>
            </a:r>
            <a:r>
              <a:rPr lang="en-US" sz="2000" dirty="0" err="1" smtClean="0"/>
              <a:t>encuteps</a:t>
            </a:r>
            <a:r>
              <a:rPr lang="en-US" sz="2000" dirty="0" smtClean="0"/>
              <a:t> find the converged </a:t>
            </a:r>
            <a:r>
              <a:rPr lang="en-US" sz="2000" dirty="0" err="1" smtClean="0"/>
              <a:t>nbands</a:t>
            </a:r>
            <a:endParaRPr lang="en-US" sz="2000" dirty="0" smtClean="0"/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high k-point density: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scissor, …)</a:t>
            </a:r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148018" y="1860249"/>
            <a:ext cx="1020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ecut</a:t>
            </a:r>
            <a:r>
              <a:rPr lang="en-US" dirty="0" smtClean="0"/>
              <a:t>, …)</a:t>
            </a:r>
          </a:p>
          <a:p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631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For each </a:t>
            </a:r>
            <a:r>
              <a:rPr lang="en-US" sz="2000" dirty="0" err="1" smtClean="0">
                <a:solidFill>
                  <a:srgbClr val="FF0000"/>
                </a:solidFill>
              </a:rPr>
              <a:t>nbands</a:t>
            </a:r>
            <a:r>
              <a:rPr lang="en-US" sz="2000" dirty="0" smtClean="0">
                <a:solidFill>
                  <a:srgbClr val="FF0000"/>
                </a:solidFill>
              </a:rPr>
              <a:t> find converged </a:t>
            </a:r>
            <a:r>
              <a:rPr lang="en-US" sz="2000" dirty="0" err="1" smtClean="0">
                <a:solidFill>
                  <a:srgbClr val="FF0000"/>
                </a:solidFill>
              </a:rPr>
              <a:t>encuteps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For the converged </a:t>
            </a:r>
            <a:r>
              <a:rPr lang="en-US" sz="2000" dirty="0" err="1" smtClean="0">
                <a:solidFill>
                  <a:srgbClr val="FF0000"/>
                </a:solidFill>
              </a:rPr>
              <a:t>encuteps</a:t>
            </a:r>
            <a:r>
              <a:rPr lang="en-US" sz="2000" dirty="0" smtClean="0">
                <a:solidFill>
                  <a:srgbClr val="FF0000"/>
                </a:solidFill>
              </a:rPr>
              <a:t> find the converged </a:t>
            </a:r>
            <a:r>
              <a:rPr lang="en-US" sz="2000" dirty="0" err="1" smtClean="0">
                <a:solidFill>
                  <a:srgbClr val="FF0000"/>
                </a:solidFill>
              </a:rPr>
              <a:t>nbands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high k-point density: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scissor, …)</a:t>
            </a:r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148018" y="1860249"/>
            <a:ext cx="1020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ecut</a:t>
            </a:r>
            <a:r>
              <a:rPr lang="en-US" dirty="0" smtClean="0"/>
              <a:t>, …)</a:t>
            </a:r>
          </a:p>
          <a:p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9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335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04-27 at 09.17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05055"/>
            <a:ext cx="5088571" cy="3287378"/>
          </a:xfrm>
          <a:prstGeom prst="rect">
            <a:avLst/>
          </a:prstGeom>
        </p:spPr>
      </p:pic>
      <p:pic>
        <p:nvPicPr>
          <p:cNvPr id="5" name="Picture 4" descr="Screen Shot 2015-04-27 at 09.14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088571" cy="32793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9177" y="289349"/>
            <a:ext cx="1067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Gold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884315" y="1752569"/>
            <a:ext cx="1950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2x2x2 </a:t>
            </a:r>
            <a:r>
              <a:rPr lang="en-US" dirty="0" err="1" smtClean="0"/>
              <a:t>kpoint</a:t>
            </a:r>
            <a:r>
              <a:rPr lang="en-US" dirty="0" smtClean="0"/>
              <a:t> mesh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84315" y="5456759"/>
            <a:ext cx="2301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14x14x14 </a:t>
            </a:r>
            <a:r>
              <a:rPr lang="en-US" dirty="0" err="1" smtClean="0"/>
              <a:t>kpoint</a:t>
            </a:r>
            <a:r>
              <a:rPr lang="en-US" dirty="0" smtClean="0"/>
              <a:t> mesh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79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6" t="7175" r="9095" b="6105"/>
          <a:stretch/>
        </p:blipFill>
        <p:spPr>
          <a:xfrm>
            <a:off x="2811302" y="1600200"/>
            <a:ext cx="6155911" cy="525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Energy cutoffs</a:t>
            </a:r>
          </a:p>
          <a:p>
            <a:r>
              <a:rPr lang="en-US" dirty="0" err="1" smtClean="0"/>
              <a:t>Kpoints</a:t>
            </a:r>
            <a:endParaRPr lang="en-US" dirty="0" smtClean="0"/>
          </a:p>
          <a:p>
            <a:r>
              <a:rPr lang="en-US" dirty="0" smtClean="0"/>
              <a:t>Smearing</a:t>
            </a:r>
          </a:p>
          <a:p>
            <a:r>
              <a:rPr lang="en-US" dirty="0" smtClean="0"/>
              <a:t>Bands</a:t>
            </a:r>
          </a:p>
          <a:p>
            <a:r>
              <a:rPr lang="en-US" dirty="0" smtClean="0"/>
              <a:t>….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513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each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find converged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the converged </a:t>
            </a:r>
            <a:r>
              <a:rPr lang="en-US" sz="2000" dirty="0" err="1" smtClean="0"/>
              <a:t>encuteps</a:t>
            </a:r>
            <a:r>
              <a:rPr lang="en-US" sz="2000" dirty="0" smtClean="0"/>
              <a:t> find the converged </a:t>
            </a:r>
            <a:r>
              <a:rPr lang="en-US" sz="2000" dirty="0" err="1" smtClean="0"/>
              <a:t>nbands</a:t>
            </a:r>
            <a:endParaRPr lang="en-US" sz="2000" dirty="0" smtClean="0"/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high k-point density: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scissor, …)</a:t>
            </a:r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148018" y="1860249"/>
            <a:ext cx="1020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ecut</a:t>
            </a:r>
            <a:r>
              <a:rPr lang="en-US" dirty="0" smtClean="0"/>
              <a:t>, …)</a:t>
            </a:r>
          </a:p>
          <a:p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19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application: GW160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 160 solids, including the not so usual suspects</a:t>
            </a:r>
          </a:p>
          <a:p>
            <a:r>
              <a:rPr lang="en-US" dirty="0" smtClean="0"/>
              <a:t>Wrapper settings:</a:t>
            </a:r>
          </a:p>
          <a:p>
            <a:pPr lvl="1"/>
            <a:r>
              <a:rPr lang="en-US" dirty="0" err="1" smtClean="0"/>
              <a:t>Godby</a:t>
            </a:r>
            <a:r>
              <a:rPr lang="en-US" dirty="0" smtClean="0"/>
              <a:t> – Needs PP</a:t>
            </a:r>
          </a:p>
          <a:p>
            <a:pPr lvl="1"/>
            <a:r>
              <a:rPr lang="en-US" dirty="0" smtClean="0"/>
              <a:t>500 </a:t>
            </a:r>
            <a:r>
              <a:rPr lang="en-US" dirty="0" err="1" smtClean="0"/>
              <a:t>kppra</a:t>
            </a:r>
            <a:r>
              <a:rPr lang="en-US" dirty="0" smtClean="0"/>
              <a:t> final mesh</a:t>
            </a:r>
          </a:p>
          <a:p>
            <a:pPr lvl="1"/>
            <a:r>
              <a:rPr lang="en-US" dirty="0" smtClean="0"/>
              <a:t>Tolerance 0.1 </a:t>
            </a:r>
            <a:r>
              <a:rPr lang="en-US" dirty="0" err="1" smtClean="0"/>
              <a:t>eV</a:t>
            </a:r>
            <a:endParaRPr lang="en-US" dirty="0"/>
          </a:p>
          <a:p>
            <a:r>
              <a:rPr lang="en-US" dirty="0" smtClean="0"/>
              <a:t>~ 100 done at this point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165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323" r="-3894"/>
          <a:stretch/>
        </p:blipFill>
        <p:spPr>
          <a:xfrm>
            <a:off x="851865" y="320316"/>
            <a:ext cx="7511903" cy="6325914"/>
          </a:xfrm>
        </p:spPr>
      </p:pic>
    </p:spTree>
    <p:extLst>
      <p:ext uri="{BB962C8B-B14F-4D97-AF65-F5344CB8AC3E}">
        <p14:creationId xmlns:p14="http://schemas.microsoft.com/office/powerpoint/2010/main" val="828639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093" t="-106" r="-1247"/>
          <a:stretch/>
        </p:blipFill>
        <p:spPr>
          <a:xfrm>
            <a:off x="131371" y="418217"/>
            <a:ext cx="8555429" cy="6059721"/>
          </a:xfrm>
        </p:spPr>
      </p:pic>
    </p:spTree>
    <p:extLst>
      <p:ext uri="{BB962C8B-B14F-4D97-AF65-F5344CB8AC3E}">
        <p14:creationId xmlns:p14="http://schemas.microsoft.com/office/powerpoint/2010/main" val="4039756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Statistics on the convergence parameters</a:t>
            </a:r>
            <a:endParaRPr lang="en-US" dirty="0"/>
          </a:p>
        </p:txBody>
      </p:sp>
      <p:pic>
        <p:nvPicPr>
          <p:cNvPr id="6" name="Content Placeholder 5" descr="Screen Shot 2015-04-27 at 14.34.5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88" r="-466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79549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Empty states </a:t>
            </a:r>
            <a:r>
              <a:rPr lang="en-US" dirty="0" err="1" smtClean="0"/>
              <a:t>v.s</a:t>
            </a:r>
            <a:r>
              <a:rPr lang="en-US" dirty="0" smtClean="0"/>
              <a:t>. </a:t>
            </a:r>
            <a:r>
              <a:rPr lang="en-US" dirty="0" err="1" smtClean="0"/>
              <a:t>ecuteps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897" r="-1158"/>
          <a:stretch/>
        </p:blipFill>
        <p:spPr>
          <a:xfrm>
            <a:off x="952816" y="1442591"/>
            <a:ext cx="7023727" cy="5415409"/>
          </a:xfrm>
        </p:spPr>
      </p:pic>
    </p:spTree>
    <p:extLst>
      <p:ext uri="{BB962C8B-B14F-4D97-AF65-F5344CB8AC3E}">
        <p14:creationId xmlns:p14="http://schemas.microsoft.com/office/powerpoint/2010/main" val="963091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Matteo</a:t>
            </a:r>
            <a:r>
              <a:rPr lang="en-US" dirty="0" smtClean="0"/>
              <a:t> </a:t>
            </a:r>
            <a:r>
              <a:rPr lang="en-US" dirty="0" err="1" smtClean="0"/>
              <a:t>Giantomassi</a:t>
            </a:r>
            <a:endParaRPr lang="en-US" dirty="0" smtClean="0"/>
          </a:p>
          <a:p>
            <a:r>
              <a:rPr lang="en-US" dirty="0" err="1" smtClean="0"/>
              <a:t>Geoffroy</a:t>
            </a:r>
            <a:r>
              <a:rPr lang="en-US" dirty="0" smtClean="0"/>
              <a:t> </a:t>
            </a:r>
            <a:r>
              <a:rPr lang="en-US" dirty="0" err="1" smtClean="0"/>
              <a:t>Hautier</a:t>
            </a:r>
            <a:endParaRPr lang="en-US" dirty="0" smtClean="0"/>
          </a:p>
          <a:p>
            <a:r>
              <a:rPr lang="en-US" dirty="0" err="1" smtClean="0"/>
              <a:t>Gian</a:t>
            </a:r>
            <a:r>
              <a:rPr lang="en-US" dirty="0" smtClean="0"/>
              <a:t>-Marco </a:t>
            </a:r>
            <a:r>
              <a:rPr lang="en-US" dirty="0" err="1" smtClean="0"/>
              <a:t>Rignanese</a:t>
            </a:r>
            <a:endParaRPr lang="en-US" dirty="0" smtClean="0"/>
          </a:p>
          <a:p>
            <a:r>
              <a:rPr lang="en-US" dirty="0" smtClean="0"/>
              <a:t>Don </a:t>
            </a:r>
            <a:r>
              <a:rPr lang="en-US" dirty="0" err="1" smtClean="0"/>
              <a:t>Hamann</a:t>
            </a:r>
            <a:endParaRPr lang="en-US" dirty="0" smtClean="0"/>
          </a:p>
          <a:p>
            <a:r>
              <a:rPr lang="en-US" dirty="0" smtClean="0"/>
              <a:t>Xavier </a:t>
            </a:r>
            <a:r>
              <a:rPr lang="en-US" dirty="0" err="1" smtClean="0"/>
              <a:t>Gonze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182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Screen Shot 2015-05-20 at 16.16.1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090" r="-42090"/>
          <a:stretch>
            <a:fillRect/>
          </a:stretch>
        </p:blipFill>
        <p:spPr>
          <a:xfrm>
            <a:off x="-1589175" y="273379"/>
            <a:ext cx="11972877" cy="6584621"/>
          </a:xfrm>
        </p:spPr>
      </p:pic>
    </p:spTree>
    <p:extLst>
      <p:ext uri="{BB962C8B-B14F-4D97-AF65-F5344CB8AC3E}">
        <p14:creationId xmlns:p14="http://schemas.microsoft.com/office/powerpoint/2010/main" val="410252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Ecuteps</a:t>
            </a:r>
            <a:r>
              <a:rPr lang="en-US" dirty="0" smtClean="0"/>
              <a:t> 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798" r="-2924"/>
          <a:stretch/>
        </p:blipFill>
        <p:spPr>
          <a:xfrm>
            <a:off x="960276" y="1433128"/>
            <a:ext cx="6917772" cy="5434076"/>
          </a:xfrm>
        </p:spPr>
      </p:pic>
    </p:spTree>
    <p:extLst>
      <p:ext uri="{BB962C8B-B14F-4D97-AF65-F5344CB8AC3E}">
        <p14:creationId xmlns:p14="http://schemas.microsoft.com/office/powerpoint/2010/main" val="1003746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Abipy</a:t>
            </a:r>
            <a:r>
              <a:rPr lang="en-US" dirty="0" smtClean="0"/>
              <a:t> for teaching</a:t>
            </a:r>
          </a:p>
          <a:p>
            <a:r>
              <a:rPr lang="en-US" dirty="0" smtClean="0"/>
              <a:t>Different users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08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Automatically for many structures</a:t>
            </a:r>
            <a:endParaRPr lang="en-US" dirty="0"/>
          </a:p>
        </p:txBody>
      </p:sp>
      <p:sp>
        <p:nvSpPr>
          <p:cNvPr id="4" name="Rectangle 7"/>
          <p:cNvSpPr>
            <a:spLocks/>
          </p:cNvSpPr>
          <p:nvPr/>
        </p:nvSpPr>
        <p:spPr bwMode="auto">
          <a:xfrm>
            <a:off x="1282700" y="8426450"/>
            <a:ext cx="10693400" cy="863600"/>
          </a:xfrm>
          <a:prstGeom prst="rect">
            <a:avLst/>
          </a:prstGeom>
          <a:noFill/>
          <a:ln w="25400" cap="flat">
            <a:solidFill>
              <a:srgbClr val="CC02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for structure in database: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ebands_input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(structure,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pseudos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=ONCVPSP_GGA)</a:t>
            </a:r>
          </a:p>
        </p:txBody>
      </p:sp>
      <p:sp>
        <p:nvSpPr>
          <p:cNvPr id="5" name="Rectangle 7"/>
          <p:cNvSpPr>
            <a:spLocks/>
          </p:cNvSpPr>
          <p:nvPr/>
        </p:nvSpPr>
        <p:spPr bwMode="auto">
          <a:xfrm>
            <a:off x="1435100" y="8578850"/>
            <a:ext cx="10693400" cy="863600"/>
          </a:xfrm>
          <a:prstGeom prst="rect">
            <a:avLst/>
          </a:prstGeom>
          <a:noFill/>
          <a:ln w="25400" cap="flat">
            <a:solidFill>
              <a:srgbClr val="CC02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for structure in database: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ebands_input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(structure,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pseudos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=ONCVPSP_GGA)</a:t>
            </a: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164651" y="5721249"/>
            <a:ext cx="8797057" cy="863600"/>
          </a:xfrm>
          <a:prstGeom prst="rect">
            <a:avLst/>
          </a:prstGeom>
          <a:noFill/>
          <a:ln w="25400" cap="flat">
            <a:noFill/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for structure in database:</a:t>
            </a:r>
          </a:p>
          <a:p>
            <a:pPr algn="l"/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  </a:t>
            </a:r>
            <a:r>
              <a:rPr lang="en-US" sz="2400" kern="12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ebands_input</a:t>
            </a:r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(structure, </a:t>
            </a:r>
            <a:r>
              <a:rPr lang="en-US" sz="2400" kern="12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pseudos</a:t>
            </a:r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=ONCVPSP_GGA)</a:t>
            </a:r>
          </a:p>
        </p:txBody>
      </p:sp>
      <p:pic>
        <p:nvPicPr>
          <p:cNvPr id="7" name="Content Placeholder 3" descr="gw-vs-ks-g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82" r="-26282"/>
          <a:stretch>
            <a:fillRect/>
          </a:stretch>
        </p:blipFill>
        <p:spPr>
          <a:xfrm>
            <a:off x="668898" y="1533357"/>
            <a:ext cx="7486599" cy="411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12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Paral_KGB</a:t>
            </a:r>
            <a:r>
              <a:rPr lang="en-US" dirty="0" smtClean="0"/>
              <a:t>	</a:t>
            </a:r>
          </a:p>
          <a:p>
            <a:pPr lvl="1"/>
            <a:r>
              <a:rPr lang="en-US" dirty="0" err="1" smtClean="0"/>
              <a:t>Wavefunction</a:t>
            </a:r>
            <a:r>
              <a:rPr lang="en-US" dirty="0" smtClean="0"/>
              <a:t> file explosion beyond a certain system size</a:t>
            </a:r>
          </a:p>
          <a:p>
            <a:pPr lvl="1"/>
            <a:r>
              <a:rPr lang="en-US" dirty="0" smtClean="0"/>
              <a:t>Some times problem in </a:t>
            </a:r>
            <a:r>
              <a:rPr lang="en-US" dirty="0" err="1" smtClean="0"/>
              <a:t>orthonormalization</a:t>
            </a:r>
            <a:r>
              <a:rPr lang="en-US" dirty="0" smtClean="0"/>
              <a:t> of the </a:t>
            </a:r>
            <a:br>
              <a:rPr lang="en-US" dirty="0" smtClean="0"/>
            </a:br>
            <a:r>
              <a:rPr lang="en-US" dirty="0" smtClean="0"/>
              <a:t>trial </a:t>
            </a:r>
            <a:r>
              <a:rPr lang="en-US" dirty="0" err="1" smtClean="0"/>
              <a:t>wavefunctions</a:t>
            </a:r>
            <a:endParaRPr lang="en-US" dirty="0" smtClean="0"/>
          </a:p>
          <a:p>
            <a:pPr lvl="1"/>
            <a:r>
              <a:rPr lang="en-US" dirty="0" err="1" smtClean="0"/>
              <a:t>NaN</a:t>
            </a:r>
            <a:r>
              <a:rPr lang="en-US" dirty="0" smtClean="0"/>
              <a:t> ‘s but </a:t>
            </a:r>
            <a:r>
              <a:rPr lang="en-US" dirty="0" err="1" smtClean="0"/>
              <a:t>abinit</a:t>
            </a:r>
            <a:r>
              <a:rPr lang="en-US" dirty="0" smtClean="0"/>
              <a:t> continues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Improvements needed for really high-throughput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Memory </a:t>
            </a:r>
          </a:p>
          <a:p>
            <a:pPr lvl="1"/>
            <a:r>
              <a:rPr lang="en-US" dirty="0" smtClean="0"/>
              <a:t>GW screening is not distributed</a:t>
            </a:r>
          </a:p>
          <a:p>
            <a:pPr lvl="1"/>
            <a:r>
              <a:rPr lang="en-US" dirty="0" smtClean="0"/>
              <a:t>Segmentation faults because of earlier allocation failures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Unsolvable system size limit (GWMEM is no solution)</a:t>
            </a:r>
          </a:p>
          <a:p>
            <a:r>
              <a:rPr lang="en-US" dirty="0" smtClean="0"/>
              <a:t>Restarting / continuing</a:t>
            </a:r>
          </a:p>
          <a:p>
            <a:pPr lvl="1"/>
            <a:r>
              <a:rPr lang="en-US" dirty="0" smtClean="0"/>
              <a:t>Inability to continue from the density on a changed </a:t>
            </a:r>
            <a:r>
              <a:rPr lang="en-US" dirty="0" err="1" smtClean="0"/>
              <a:t>fft</a:t>
            </a:r>
            <a:r>
              <a:rPr lang="en-US" dirty="0" smtClean="0"/>
              <a:t> mesh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To make efficient use of large cluster restarting is crucial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77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Exploding </a:t>
            </a:r>
            <a:r>
              <a:rPr lang="en-US" dirty="0" err="1" smtClean="0"/>
              <a:t>wavefunction</a:t>
            </a:r>
            <a:r>
              <a:rPr lang="en-US" dirty="0" smtClean="0"/>
              <a:t> files</a:t>
            </a:r>
            <a:endParaRPr lang="en-US" dirty="0"/>
          </a:p>
        </p:txBody>
      </p:sp>
      <p:pic>
        <p:nvPicPr>
          <p:cNvPr id="4" name="Content Placeholder 3" descr="Screen Shot 2015-04-27 at 09.34.3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" r="2838"/>
          <a:stretch>
            <a:fillRect/>
          </a:stretch>
        </p:blipFill>
        <p:spPr>
          <a:xfrm>
            <a:off x="1550460" y="2211051"/>
            <a:ext cx="5909436" cy="3249962"/>
          </a:xfrm>
        </p:spPr>
      </p:pic>
      <p:sp>
        <p:nvSpPr>
          <p:cNvPr id="5" name="TextBox 4"/>
          <p:cNvSpPr txBox="1"/>
          <p:nvPr/>
        </p:nvSpPr>
        <p:spPr>
          <a:xfrm>
            <a:off x="2150786" y="5825583"/>
            <a:ext cx="6536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Reproducible over different clusters / compilations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6506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625600"/>
            <a:ext cx="6350000" cy="35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89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w-vs-ks-ga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82" r="-262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1713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cuteps-vs-ksga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384" r="-253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6316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2939" r="-229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9327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40" y="1435581"/>
            <a:ext cx="8238926" cy="525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14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529" y="991928"/>
            <a:ext cx="5813227" cy="4361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2"/>
          <p:cNvSpPr>
            <a:spLocks/>
          </p:cNvSpPr>
          <p:nvPr/>
        </p:nvSpPr>
        <p:spPr bwMode="auto">
          <a:xfrm>
            <a:off x="470919" y="4969371"/>
            <a:ext cx="4455914" cy="158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1406"/>
              </a:spcBef>
              <a:buFontTx/>
              <a:buAutoNum type="arabicParenR"/>
            </a:pPr>
            <a:r>
              <a:rPr lang="en-US" sz="25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Post-processing tools</a:t>
            </a:r>
          </a:p>
          <a:p>
            <a:pPr>
              <a:spcBef>
                <a:spcPts val="1406"/>
              </a:spcBef>
              <a:buFontTx/>
              <a:buAutoNum type="arabicParenR"/>
            </a:pPr>
            <a:r>
              <a:rPr lang="en-US" sz="25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Tools to generate input files</a:t>
            </a:r>
          </a:p>
          <a:p>
            <a:pPr>
              <a:spcBef>
                <a:spcPts val="1406"/>
              </a:spcBef>
              <a:buFontTx/>
              <a:buAutoNum type="arabicParenR"/>
            </a:pPr>
            <a:r>
              <a:rPr lang="en-US" sz="25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Graphical interfaces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67" y="289901"/>
            <a:ext cx="3858741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152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/>
          </p:cNvSpPr>
          <p:nvPr/>
        </p:nvSpPr>
        <p:spPr bwMode="auto">
          <a:xfrm>
            <a:off x="388441" y="1540370"/>
            <a:ext cx="7867055" cy="2174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703"/>
              </a:spcBef>
            </a:pPr>
            <a:r>
              <a:rPr lang="en-US" dirty="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Python package for: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post-processing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Abinit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results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generating input files automatically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creating and executing workflows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relaxations,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phonons, benchmarking, convergence studies, </a:t>
            </a:r>
            <a:r>
              <a:rPr lang="en-US" sz="2000" dirty="0" smtClean="0">
                <a:solidFill>
                  <a:srgbClr val="FF0000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PP testing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GW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...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)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(I)Python(notebook) based tutorials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High throughput flows and high performance flows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endParaRPr lang="en-US" sz="2000" dirty="0" smtClean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SzPct val="125000"/>
            </a:pP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  <p:sp>
        <p:nvSpPr>
          <p:cNvPr id="19458" name="Rectangle 2"/>
          <p:cNvSpPr>
            <a:spLocks/>
          </p:cNvSpPr>
          <p:nvPr/>
        </p:nvSpPr>
        <p:spPr bwMode="auto">
          <a:xfrm>
            <a:off x="392906" y="3714750"/>
            <a:ext cx="8170664" cy="266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703"/>
              </a:spcBef>
            </a:pPr>
            <a:r>
              <a:rPr lang="en-US" dirty="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Why python?</a:t>
            </a: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relatively easy to use and to learn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interactive environment (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IPython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notebooks, GUIs)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excellent support for scientific applications (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scipy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pandas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matplotlib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...)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                    ecosystem</a:t>
            </a: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tons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of other 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libraries 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072" y="231056"/>
            <a:ext cx="3858741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26789"/>
            <a:ext cx="1330523" cy="1330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935" y="5389565"/>
            <a:ext cx="1727990" cy="43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71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3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1998443" y="2739912"/>
            <a:ext cx="1766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Flow generation:</a:t>
            </a:r>
          </a:p>
          <a:p>
            <a:r>
              <a:rPr lang="en-US" dirty="0" smtClean="0"/>
              <a:t>GUI or scripted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15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13535" y="5230210"/>
            <a:ext cx="11220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128603" y="5685816"/>
            <a:ext cx="33778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Scheduling the flow on the cluster</a:t>
            </a:r>
            <a:br>
              <a:rPr lang="en-US" dirty="0" smtClean="0"/>
            </a:br>
            <a:r>
              <a:rPr lang="en-US" dirty="0" smtClean="0"/>
              <a:t>Error handling (‘custodian like’)</a:t>
            </a:r>
          </a:p>
          <a:p>
            <a:r>
              <a:rPr lang="en-US" dirty="0" smtClean="0"/>
              <a:t>Convergence testing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403597" y="3460420"/>
            <a:ext cx="858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SLURM</a:t>
            </a:r>
            <a:br>
              <a:rPr lang="en-US" dirty="0" smtClean="0"/>
            </a:br>
            <a:r>
              <a:rPr lang="en-US" dirty="0" err="1" smtClean="0"/>
              <a:t>PBSPro</a:t>
            </a:r>
            <a:endParaRPr lang="en-US" dirty="0" smtClean="0"/>
          </a:p>
          <a:p>
            <a:pPr algn="ctr"/>
            <a:r>
              <a:rPr lang="en-US" dirty="0" smtClean="0"/>
              <a:t>Torque</a:t>
            </a:r>
          </a:p>
          <a:p>
            <a:pPr algn="ctr"/>
            <a:r>
              <a:rPr lang="en-US" dirty="0" smtClean="0"/>
              <a:t>SGE</a:t>
            </a:r>
            <a:br>
              <a:rPr lang="en-US" dirty="0" smtClean="0"/>
            </a:b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518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19550</TotalTime>
  <Words>1121</Words>
  <Application>Microsoft Macintosh PowerPoint</Application>
  <PresentationFormat>On-screen Show (4:3)</PresentationFormat>
  <Paragraphs>297</Paragraphs>
  <Slides>45</Slides>
  <Notes>8</Notes>
  <HiddenSlides>4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Office Theme</vt:lpstr>
      <vt:lpstr>Formel</vt:lpstr>
      <vt:lpstr>Equation</vt:lpstr>
      <vt:lpstr>Automating the next level:  high-throughput GW</vt:lpstr>
      <vt:lpstr>Post processing</vt:lpstr>
      <vt:lpstr>Convergence studies</vt:lpstr>
      <vt:lpstr>Automatically for many structures</vt:lpstr>
      <vt:lpstr>Graphical interfaces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Pseudo Dojo</vt:lpstr>
      <vt:lpstr>PowerPoint Presentation</vt:lpstr>
      <vt:lpstr>Table of ONCVPSPs</vt:lpstr>
      <vt:lpstr>+</vt:lpstr>
      <vt:lpstr>Raman with frozen phonon</vt:lpstr>
      <vt:lpstr>DFPT</vt:lpstr>
      <vt:lpstr>GW in high throughput</vt:lpstr>
      <vt:lpstr>KS v.s. Quasi-Particle equation</vt:lpstr>
      <vt:lpstr>GW in High Throughput</vt:lpstr>
      <vt:lpstr>2D convergence problem</vt:lpstr>
      <vt:lpstr>GW in High Throughput</vt:lpstr>
      <vt:lpstr>GW in High Throughput</vt:lpstr>
      <vt:lpstr>PowerPoint Presentation</vt:lpstr>
      <vt:lpstr>GW wrapper</vt:lpstr>
      <vt:lpstr>Convergence study</vt:lpstr>
      <vt:lpstr>Convergence study</vt:lpstr>
      <vt:lpstr>PowerPoint Presentation</vt:lpstr>
      <vt:lpstr>PowerPoint Presentation</vt:lpstr>
      <vt:lpstr>Convergence study</vt:lpstr>
      <vt:lpstr>First application: GW160</vt:lpstr>
      <vt:lpstr>PowerPoint Presentation</vt:lpstr>
      <vt:lpstr>PowerPoint Presentation</vt:lpstr>
      <vt:lpstr>Statistics on the convergence parameters</vt:lpstr>
      <vt:lpstr>Empty states v.s. ecuteps</vt:lpstr>
      <vt:lpstr>PowerPoint Presentation</vt:lpstr>
      <vt:lpstr>PowerPoint Presentation</vt:lpstr>
      <vt:lpstr>Ecuteps ?</vt:lpstr>
      <vt:lpstr>PowerPoint Presentation</vt:lpstr>
      <vt:lpstr>Problems</vt:lpstr>
      <vt:lpstr>Exploding wavefunction files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Michiel Van Setten</dc:creator>
  <cp:lastModifiedBy>Michiel Van Setten</cp:lastModifiedBy>
  <cp:revision>64</cp:revision>
  <dcterms:created xsi:type="dcterms:W3CDTF">2015-04-23T07:30:55Z</dcterms:created>
  <dcterms:modified xsi:type="dcterms:W3CDTF">2015-06-10T10:51:47Z</dcterms:modified>
</cp:coreProperties>
</file>