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theme/theme11.xml" ContentType="application/vnd.openxmlformats-officedocument.theme+xml"/>
  <Override PartName="/ppt/slideLayouts/slideLayout13.xml" ContentType="application/vnd.openxmlformats-officedocument.presentationml.slideLayout+xml"/>
  <Override PartName="/ppt/theme/theme12.xml" ContentType="application/vnd.openxmlformats-officedocument.theme+xml"/>
  <Override PartName="/ppt/slideLayouts/slideLayout14.xml" ContentType="application/vnd.openxmlformats-officedocument.presentationml.slideLayout+xml"/>
  <Override PartName="/ppt/theme/theme13.xml" ContentType="application/vnd.openxmlformats-officedocument.theme+xml"/>
  <Override PartName="/ppt/slideLayouts/slideLayout15.xml" ContentType="application/vnd.openxmlformats-officedocument.presentationml.slideLayout+xml"/>
  <Override PartName="/ppt/theme/theme14.xml" ContentType="application/vnd.openxmlformats-officedocument.theme+xml"/>
  <Override PartName="/ppt/slideLayouts/slideLayout16.xml" ContentType="application/vnd.openxmlformats-officedocument.presentationml.slideLayout+xml"/>
  <Override PartName="/ppt/theme/theme15.xml" ContentType="application/vnd.openxmlformats-officedocument.theme+xml"/>
  <Override PartName="/ppt/slideLayouts/slideLayout17.xml" ContentType="application/vnd.openxmlformats-officedocument.presentationml.slideLayout+xml"/>
  <Override PartName="/ppt/theme/theme16.xml" ContentType="application/vnd.openxmlformats-officedocument.theme+xml"/>
  <Override PartName="/ppt/slideLayouts/slideLayout18.xml" ContentType="application/vnd.openxmlformats-officedocument.presentationml.slideLayout+xml"/>
  <Override PartName="/ppt/theme/theme17.xml" ContentType="application/vnd.openxmlformats-officedocument.theme+xml"/>
  <Override PartName="/ppt/slideLayouts/slideLayout19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  <p:sldMasterId id="2147483650" r:id="rId5"/>
    <p:sldMasterId id="2147483692" r:id="rId6"/>
    <p:sldMasterId id="2147483682" r:id="rId7"/>
    <p:sldMasterId id="2147483656" r:id="rId8"/>
    <p:sldMasterId id="2147483660" r:id="rId9"/>
    <p:sldMasterId id="2147483662" r:id="rId10"/>
    <p:sldMasterId id="2147483664" r:id="rId11"/>
    <p:sldMasterId id="2147483666" r:id="rId12"/>
    <p:sldMasterId id="2147483668" r:id="rId13"/>
    <p:sldMasterId id="2147483670" r:id="rId14"/>
    <p:sldMasterId id="2147483672" r:id="rId15"/>
    <p:sldMasterId id="2147483674" r:id="rId16"/>
    <p:sldMasterId id="2147483676" r:id="rId17"/>
    <p:sldMasterId id="2147483678" r:id="rId18"/>
    <p:sldMasterId id="2147483688" r:id="rId19"/>
    <p:sldMasterId id="2147483695" r:id="rId20"/>
    <p:sldMasterId id="2147483697" r:id="rId21"/>
  </p:sldMasterIdLst>
  <p:notesMasterIdLst>
    <p:notesMasterId r:id="rId40"/>
  </p:notesMasterIdLst>
  <p:sldIdLst>
    <p:sldId id="299" r:id="rId22"/>
    <p:sldId id="350" r:id="rId23"/>
    <p:sldId id="353" r:id="rId24"/>
    <p:sldId id="357" r:id="rId25"/>
    <p:sldId id="351" r:id="rId26"/>
    <p:sldId id="354" r:id="rId27"/>
    <p:sldId id="362" r:id="rId28"/>
    <p:sldId id="359" r:id="rId29"/>
    <p:sldId id="360" r:id="rId30"/>
    <p:sldId id="2743" r:id="rId31"/>
    <p:sldId id="2744" r:id="rId32"/>
    <p:sldId id="361" r:id="rId33"/>
    <p:sldId id="2739" r:id="rId34"/>
    <p:sldId id="2741" r:id="rId35"/>
    <p:sldId id="356" r:id="rId36"/>
    <p:sldId id="358" r:id="rId37"/>
    <p:sldId id="2742" r:id="rId38"/>
    <p:sldId id="307" r:id="rId3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A"/>
    <a:srgbClr val="00214E"/>
    <a:srgbClr val="5DB3E6"/>
    <a:srgbClr val="69AD40"/>
    <a:srgbClr val="6E0E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00"/>
    <p:restoredTop sz="80752" autoAdjust="0"/>
  </p:normalViewPr>
  <p:slideViewPr>
    <p:cSldViewPr snapToGrid="0" snapToObjects="1">
      <p:cViewPr>
        <p:scale>
          <a:sx n="112" d="100"/>
          <a:sy n="112" d="100"/>
        </p:scale>
        <p:origin x="328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9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18.xml"/><Relationship Id="rId34" Type="http://schemas.openxmlformats.org/officeDocument/2006/relationships/slide" Target="slides/slide13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slide" Target="slides/slide8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0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E224E-2046-0D4F-8FAA-76DE18A2A064}" type="datetimeFigureOut">
              <a:rPr lang="fr-FR" smtClean="0"/>
              <a:t>03/10/2023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A1156-54A9-994A-82BB-BC5A9BC7B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71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823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426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241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087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169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198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530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682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531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703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A1156-54A9-994A-82BB-BC5A9BC7BA0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118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841032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7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099476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1237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Quos</a:t>
            </a:r>
            <a:r>
              <a:rPr lang="fr-BE" dirty="0"/>
              <a:t> </a:t>
            </a:r>
            <a:r>
              <a:rPr lang="fr-BE" dirty="0" err="1"/>
              <a:t>sam</a:t>
            </a:r>
            <a:r>
              <a:rPr lang="fr-BE" dirty="0"/>
              <a:t> </a:t>
            </a:r>
            <a:r>
              <a:rPr lang="fr-BE" dirty="0" err="1"/>
              <a:t>aut</a:t>
            </a:r>
            <a:r>
              <a:rPr lang="fr-BE" dirty="0"/>
              <a:t> </a:t>
            </a:r>
            <a:r>
              <a:rPr lang="fr-BE" dirty="0" err="1"/>
              <a:t>quidusam</a:t>
            </a:r>
            <a:r>
              <a:rPr lang="fr-BE" dirty="0"/>
              <a:t>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1921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 startAt="4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10"/>
          <p:cNvSpPr>
            <a:spLocks noGrp="1"/>
          </p:cNvSpPr>
          <p:nvPr>
            <p:ph type="pic" sz="quarter" idx="10"/>
          </p:nvPr>
        </p:nvSpPr>
        <p:spPr>
          <a:xfrm>
            <a:off x="1344000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6240016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1"/>
          <p:cNvSpPr>
            <a:spLocks noGrp="1"/>
          </p:cNvSpPr>
          <p:nvPr>
            <p:ph type="pic" sz="quarter" idx="10"/>
          </p:nvPr>
        </p:nvSpPr>
        <p:spPr>
          <a:xfrm>
            <a:off x="1341968" y="2178242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1"/>
          <p:cNvSpPr>
            <a:spLocks noGrp="1"/>
          </p:cNvSpPr>
          <p:nvPr>
            <p:ph type="pic" sz="quarter" idx="11"/>
          </p:nvPr>
        </p:nvSpPr>
        <p:spPr>
          <a:xfrm>
            <a:off x="6239189" y="2176674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pour une image  11"/>
          <p:cNvSpPr>
            <a:spLocks noGrp="1"/>
          </p:cNvSpPr>
          <p:nvPr>
            <p:ph type="pic" sz="quarter" idx="12"/>
          </p:nvPr>
        </p:nvSpPr>
        <p:spPr>
          <a:xfrm>
            <a:off x="1343473" y="434449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9" name="Espace réservé pour une image  11"/>
          <p:cNvSpPr>
            <a:spLocks noGrp="1"/>
          </p:cNvSpPr>
          <p:nvPr>
            <p:ph type="pic" sz="quarter" idx="13"/>
          </p:nvPr>
        </p:nvSpPr>
        <p:spPr>
          <a:xfrm>
            <a:off x="6240017" y="434625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103446" y="2048337"/>
            <a:ext cx="10473831" cy="411696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6192000" y="2120793"/>
            <a:ext cx="4704000" cy="404240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3446" y="3355782"/>
            <a:ext cx="4717279" cy="1572426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Musdandis</a:t>
            </a:r>
            <a:r>
              <a:rPr lang="fr-BE" dirty="0"/>
              <a:t> </a:t>
            </a:r>
            <a:r>
              <a:rPr lang="fr-BE" dirty="0" err="1"/>
              <a:t>dolentia</a:t>
            </a:r>
            <a:r>
              <a:rPr lang="fr-BE" dirty="0"/>
              <a:t> qui </a:t>
            </a:r>
            <a:r>
              <a:rPr lang="fr-BE" dirty="0" err="1"/>
              <a:t>ditat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3"/>
          <p:cNvSpPr>
            <a:spLocks noGrp="1"/>
          </p:cNvSpPr>
          <p:nvPr>
            <p:ph type="pic" sz="quarter" idx="10"/>
          </p:nvPr>
        </p:nvSpPr>
        <p:spPr>
          <a:xfrm>
            <a:off x="1670602" y="1857628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3"/>
          <p:cNvSpPr>
            <a:spLocks noGrp="1"/>
          </p:cNvSpPr>
          <p:nvPr>
            <p:ph type="pic" sz="quarter" idx="11"/>
          </p:nvPr>
        </p:nvSpPr>
        <p:spPr>
          <a:xfrm>
            <a:off x="6382102" y="4196056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6382102" y="1854029"/>
            <a:ext cx="4384457" cy="2112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</a:t>
            </a:r>
            <a:r>
              <a:rPr lang="fr-BE" dirty="0" err="1"/>
              <a:t>rectem</a:t>
            </a:r>
            <a:r>
              <a:rPr lang="fr-BE" dirty="0"/>
              <a:t>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1669990" y="4194313"/>
            <a:ext cx="4384457" cy="21120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rectem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365048" y="2988654"/>
            <a:ext cx="9776477" cy="9338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Merci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258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69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5697392" y="6234478"/>
            <a:ext cx="566420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0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218006" y="6234988"/>
            <a:ext cx="720460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081548" y="2068082"/>
            <a:ext cx="11110451" cy="4789918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9"/>
          <p:cNvSpPr>
            <a:spLocks noGrp="1"/>
          </p:cNvSpPr>
          <p:nvPr>
            <p:ph type="body" sz="quarter" idx="13"/>
          </p:nvPr>
        </p:nvSpPr>
        <p:spPr>
          <a:xfrm>
            <a:off x="2159563" y="4869160"/>
            <a:ext cx="6576731" cy="1548172"/>
          </a:xfrm>
          <a:prstGeom prst="rect">
            <a:avLst/>
          </a:prstGeom>
          <a:solidFill>
            <a:srgbClr val="5DB3E6">
              <a:alpha val="78824"/>
            </a:srgbClr>
          </a:solidFill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ln>
                  <a:noFill/>
                </a:ln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fr-BE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56003" y="5096487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56003" y="5539714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298895" y="5742864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1298895" y="6186091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e de titre">
  <p:cSld name="1_Diapositive de tit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6"/>
          <p:cNvSpPr txBox="1">
            <a:spLocks noGrp="1"/>
          </p:cNvSpPr>
          <p:nvPr>
            <p:ph type="body" idx="1"/>
          </p:nvPr>
        </p:nvSpPr>
        <p:spPr>
          <a:xfrm>
            <a:off x="1365048" y="2988654"/>
            <a:ext cx="9776477" cy="933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990"/>
              </a:spcBef>
              <a:spcAft>
                <a:spcPts val="0"/>
              </a:spcAft>
              <a:buClr>
                <a:schemeClr val="lt1"/>
              </a:buClr>
              <a:buSzPts val="4950"/>
              <a:buNone/>
              <a:defRPr sz="495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749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878" y="1753024"/>
            <a:ext cx="10170960" cy="4335659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Body Arial Regular corps 24 pts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Aperum</a:t>
            </a:r>
            <a:r>
              <a:rPr lang="fr-BE" dirty="0"/>
              <a:t> </a:t>
            </a:r>
            <a:r>
              <a:rPr lang="fr-BE" dirty="0" err="1"/>
              <a:t>rero</a:t>
            </a:r>
            <a:r>
              <a:rPr lang="fr-BE" dirty="0"/>
              <a:t> con </a:t>
            </a:r>
            <a:r>
              <a:rPr lang="fr-BE" dirty="0" err="1"/>
              <a:t>pedi</a:t>
            </a:r>
            <a:r>
              <a:rPr lang="fr-BE" dirty="0"/>
              <a:t> </a:t>
            </a:r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voloren</a:t>
            </a:r>
            <a:r>
              <a:rPr lang="fr-BE" dirty="0"/>
              <a:t> </a:t>
            </a:r>
            <a:r>
              <a:rPr lang="fr-BE" dirty="0" err="1"/>
              <a:t>imaionsequi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Untoria</a:t>
            </a:r>
            <a:r>
              <a:rPr lang="fr-BE" dirty="0"/>
              <a:t> </a:t>
            </a:r>
            <a:r>
              <a:rPr lang="fr-BE" dirty="0" err="1"/>
              <a:t>eremquo</a:t>
            </a:r>
            <a:r>
              <a:rPr lang="fr-BE" dirty="0"/>
              <a:t> </a:t>
            </a:r>
            <a:r>
              <a:rPr lang="fr-BE" dirty="0" err="1"/>
              <a:t>ssimi</a:t>
            </a:r>
            <a:r>
              <a:rPr lang="fr-BE" dirty="0"/>
              <a:t>, </a:t>
            </a:r>
            <a:r>
              <a:rPr lang="fr-BE" dirty="0" err="1"/>
              <a:t>consequ</a:t>
            </a:r>
            <a:r>
              <a:rPr lang="fr-BE" dirty="0"/>
              <a:t> </a:t>
            </a:r>
            <a:r>
              <a:rPr lang="fr-BE" dirty="0" err="1"/>
              <a:t>aspiderum</a:t>
            </a:r>
            <a:r>
              <a:rPr lang="fr-BE" dirty="0"/>
              <a:t> </a:t>
            </a:r>
            <a:r>
              <a:rPr lang="fr-BE" dirty="0" err="1"/>
              <a:t>facipsunt</a:t>
            </a:r>
            <a:r>
              <a:rPr lang="fr-BE" dirty="0"/>
              <a:t> </a:t>
            </a:r>
            <a:r>
              <a:rPr lang="fr-BE" dirty="0" err="1"/>
              <a:t>fuga</a:t>
            </a:r>
            <a:r>
              <a:rPr lang="fr-BE" dirty="0"/>
              <a:t>. </a:t>
            </a:r>
            <a:r>
              <a:rPr lang="fr-BE" dirty="0" err="1"/>
              <a:t>Bero</a:t>
            </a:r>
            <a:r>
              <a:rPr lang="fr-BE" dirty="0"/>
              <a:t> ide </a:t>
            </a:r>
            <a:r>
              <a:rPr lang="fr-BE" dirty="0" err="1"/>
              <a:t>porepera</a:t>
            </a:r>
            <a:r>
              <a:rPr lang="fr-BE" dirty="0"/>
              <a:t> </a:t>
            </a:r>
            <a:r>
              <a:rPr lang="fr-BE" dirty="0" err="1"/>
              <a:t>quam</a:t>
            </a:r>
            <a:r>
              <a:rPr lang="fr-BE" dirty="0"/>
              <a:t> </a:t>
            </a:r>
            <a:r>
              <a:rPr lang="fr-BE" dirty="0" err="1"/>
              <a:t>doluptur</a:t>
            </a:r>
            <a:r>
              <a:rPr lang="fr-BE" dirty="0"/>
              <a:t>?</a:t>
            </a:r>
          </a:p>
          <a:p>
            <a:pPr lvl="0"/>
            <a:endParaRPr lang="fr-BE" dirty="0"/>
          </a:p>
        </p:txBody>
      </p:sp>
      <p:sp>
        <p:nvSpPr>
          <p:cNvPr id="10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8688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1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19148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2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3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4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5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6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7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8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19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01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89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6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63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73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14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74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90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48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74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62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60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67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34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9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9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69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ic.oup.com/ije/article/49/5/1739/5917737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thelancet.com/journals/lancet/article/PIIS0140-6736(21)00243-9/fulltex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lancet.com/journals/lancet/article/PIIS0140-6736(21)00243-9/fulltext" TargetMode="External"/><Relationship Id="rId2" Type="http://schemas.openxmlformats.org/officeDocument/2006/relationships/hyperlink" Target="https://academic.oup.com/ije/article/49/5/1739/591773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cademic.oup.com/ije/article/49/5/1739/5917737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jamanetwork.com/journals/jama/fullarticle/251356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298895" y="2814403"/>
            <a:ext cx="10385106" cy="2425700"/>
          </a:xfrm>
        </p:spPr>
        <p:txBody>
          <a:bodyPr/>
          <a:lstStyle/>
          <a:p>
            <a:r>
              <a:rPr lang="en-US" sz="4000" dirty="0"/>
              <a:t>What does inequality mean in Global Health?</a:t>
            </a:r>
          </a:p>
          <a:p>
            <a:pPr algn="r"/>
            <a:endParaRPr lang="en-US" sz="4000" dirty="0"/>
          </a:p>
          <a:p>
            <a:pPr algn="r"/>
            <a:r>
              <a:rPr lang="en-US" sz="4000" dirty="0"/>
              <a:t>Sandy </a:t>
            </a:r>
            <a:r>
              <a:rPr lang="en-US" sz="4000" dirty="0" err="1"/>
              <a:t>Tubeuf</a:t>
            </a:r>
            <a:endParaRPr lang="en-US" sz="4000" dirty="0"/>
          </a:p>
          <a:p>
            <a:pPr algn="r"/>
            <a:r>
              <a:rPr lang="en-US" sz="4000" dirty="0" err="1"/>
              <a:t>UCLouvain</a:t>
            </a:r>
            <a:endParaRPr lang="fr-BE" sz="2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1298894" y="6287691"/>
            <a:ext cx="9284161" cy="431800"/>
          </a:xfrm>
        </p:spPr>
        <p:txBody>
          <a:bodyPr/>
          <a:lstStyle/>
          <a:p>
            <a:r>
              <a:rPr lang="fr-BE" dirty="0" err="1"/>
              <a:t>University</a:t>
            </a:r>
            <a:r>
              <a:rPr lang="fr-BE" dirty="0"/>
              <a:t> of Belgrade </a:t>
            </a:r>
            <a:r>
              <a:rPr lang="fr-BE" dirty="0" err="1"/>
              <a:t>seminar</a:t>
            </a:r>
            <a:r>
              <a:rPr lang="fr-BE" dirty="0"/>
              <a:t> – </a:t>
            </a:r>
            <a:r>
              <a:rPr lang="fr-BE" dirty="0" err="1"/>
              <a:t>Wednesday</a:t>
            </a:r>
            <a:r>
              <a:rPr lang="fr-BE" dirty="0"/>
              <a:t> 10th </a:t>
            </a:r>
            <a:r>
              <a:rPr lang="fr-BE" dirty="0" err="1"/>
              <a:t>October</a:t>
            </a:r>
            <a:r>
              <a:rPr lang="fr-BE" dirty="0"/>
              <a:t> 2023</a:t>
            </a:r>
          </a:p>
        </p:txBody>
      </p:sp>
      <p:pic>
        <p:nvPicPr>
          <p:cNvPr id="1026" name="Picture 2" descr="Circle U.">
            <a:extLst>
              <a:ext uri="{FF2B5EF4-FFF2-40B4-BE49-F238E27FC236}">
                <a16:creationId xmlns:a16="http://schemas.microsoft.com/office/drawing/2014/main" id="{0EF1F214-C67E-1A3A-0EF0-73BC349F6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0885" y="246064"/>
            <a:ext cx="2941325" cy="168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140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C90359D-60B1-D903-D709-59E64ED106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8982905" cy="431800"/>
          </a:xfrm>
        </p:spPr>
        <p:txBody>
          <a:bodyPr/>
          <a:lstStyle/>
          <a:p>
            <a:r>
              <a:rPr lang="fr-FR" dirty="0"/>
              <a:t>The inverse care </a:t>
            </a:r>
            <a:r>
              <a:rPr lang="fr-FR" dirty="0" err="1"/>
              <a:t>law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EBA0BF-EAD2-E31C-0BF0-7D3D96834E57}"/>
              </a:ext>
            </a:extLst>
          </p:cNvPr>
          <p:cNvSpPr txBox="1"/>
          <p:nvPr/>
        </p:nvSpPr>
        <p:spPr>
          <a:xfrm>
            <a:off x="6096000" y="5750771"/>
            <a:ext cx="51818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363">
              <a:spcBef>
                <a:spcPts val="360"/>
              </a:spcBef>
              <a:buClr>
                <a:srgbClr val="17365D"/>
              </a:buClr>
              <a:buSzPts val="1800"/>
            </a:pP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Socially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disadvantaged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people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receive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more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health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care but of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worse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quality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and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insufficient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quantity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to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meet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their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additional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needs</a:t>
            </a:r>
            <a:endParaRPr lang="fr-FR" dirty="0">
              <a:solidFill>
                <a:srgbClr val="333333"/>
              </a:solidFill>
              <a:latin typeface="Roboto Condensed" panose="020F0502020204030204" pitchFamily="34" charset="0"/>
            </a:endParaRPr>
          </a:p>
        </p:txBody>
      </p:sp>
      <p:pic>
        <p:nvPicPr>
          <p:cNvPr id="8" name="Picture 2" descr="Figure thumbnail gr1">
            <a:extLst>
              <a:ext uri="{FF2B5EF4-FFF2-40B4-BE49-F238E27FC236}">
                <a16:creationId xmlns:a16="http://schemas.microsoft.com/office/drawing/2014/main" id="{D4FCC97D-39C8-121D-CDC7-27646A7BA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460" y="1479801"/>
            <a:ext cx="8204200" cy="41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F9920FD-736F-313F-AB59-1376C283E0E6}"/>
              </a:ext>
            </a:extLst>
          </p:cNvPr>
          <p:cNvSpPr txBox="1"/>
          <p:nvPr/>
        </p:nvSpPr>
        <p:spPr>
          <a:xfrm>
            <a:off x="914148" y="5750771"/>
            <a:ext cx="51818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363">
              <a:spcBef>
                <a:spcPts val="360"/>
              </a:spcBef>
              <a:buClr>
                <a:srgbClr val="17365D"/>
              </a:buClr>
              <a:buSzPts val="1800"/>
            </a:pP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Socially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disadvantaged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people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receive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less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, and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lower-quality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,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health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care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despite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having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greater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needs</a:t>
            </a:r>
            <a:endParaRPr lang="fr-FR" dirty="0">
              <a:solidFill>
                <a:srgbClr val="333333"/>
              </a:solidFill>
              <a:latin typeface="Roboto Condensed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5ECC775-B9C5-4CCF-B994-A27B29D9ECA7}"/>
              </a:ext>
            </a:extLst>
          </p:cNvPr>
          <p:cNvSpPr txBox="1"/>
          <p:nvPr/>
        </p:nvSpPr>
        <p:spPr>
          <a:xfrm>
            <a:off x="7157807" y="318251"/>
            <a:ext cx="44273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Cookson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et al. (2021) The Lancet</a:t>
            </a:r>
            <a:endParaRPr lang="fr-FR" dirty="0">
              <a:solidFill>
                <a:srgbClr val="333333"/>
              </a:solidFill>
              <a:latin typeface="Roboto Condensed" panose="020F0502020204030204" pitchFamily="34" charset="0"/>
              <a:hlinkClick r:id="rId3"/>
            </a:endParaRPr>
          </a:p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hlinkClick r:id="rId4"/>
              </a:rPr>
              <a:t>https://www.thelancet.com/journals/lancet/article/PIIS0140-6736(21)00243-9/fulltext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3306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C90359D-60B1-D903-D709-59E64ED106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8982905" cy="431800"/>
          </a:xfrm>
        </p:spPr>
        <p:txBody>
          <a:bodyPr/>
          <a:lstStyle/>
          <a:p>
            <a:r>
              <a:rPr lang="fr-FR" dirty="0"/>
              <a:t>The global inverse care </a:t>
            </a:r>
            <a:r>
              <a:rPr lang="fr-FR" dirty="0" err="1"/>
              <a:t>law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5ECC775-B9C5-4CCF-B994-A27B29D9ECA7}"/>
              </a:ext>
            </a:extLst>
          </p:cNvPr>
          <p:cNvSpPr txBox="1"/>
          <p:nvPr/>
        </p:nvSpPr>
        <p:spPr>
          <a:xfrm>
            <a:off x="7157807" y="318251"/>
            <a:ext cx="44273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Cookson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et al. (2021) The Lancet</a:t>
            </a:r>
            <a:endParaRPr lang="fr-FR" dirty="0">
              <a:solidFill>
                <a:srgbClr val="333333"/>
              </a:solidFill>
              <a:latin typeface="Roboto Condensed" panose="020F0502020204030204" pitchFamily="34" charset="0"/>
              <a:hlinkClick r:id="rId2"/>
            </a:endParaRPr>
          </a:p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hlinkClick r:id="rId3"/>
              </a:rPr>
              <a:t>https://www.thelancet.com/journals/lancet/article/PIIS0140-6736(21)00243-9/fulltext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</a:p>
        </p:txBody>
      </p:sp>
      <p:pic>
        <p:nvPicPr>
          <p:cNvPr id="3" name="Picture 2" descr="Figure thumbnail gr4">
            <a:extLst>
              <a:ext uri="{FF2B5EF4-FFF2-40B4-BE49-F238E27FC236}">
                <a16:creationId xmlns:a16="http://schemas.microsoft.com/office/drawing/2014/main" id="{D9B588CA-26EF-8CEF-473C-7959E3A9B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663" y="1280111"/>
            <a:ext cx="6813898" cy="557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659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10951724" cy="431800"/>
          </a:xfrm>
        </p:spPr>
        <p:txBody>
          <a:bodyPr/>
          <a:lstStyle/>
          <a:p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inequalities</a:t>
            </a:r>
            <a:r>
              <a:rPr lang="fr-FR" dirty="0"/>
              <a:t> to </a:t>
            </a:r>
            <a:r>
              <a:rPr lang="fr-FR" dirty="0" err="1"/>
              <a:t>inequalities</a:t>
            </a:r>
            <a:r>
              <a:rPr lang="fr-FR" dirty="0"/>
              <a:t> of </a:t>
            </a:r>
            <a:r>
              <a:rPr lang="fr-FR" dirty="0" err="1"/>
              <a:t>opportunity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1">
            <a:extLst>
              <a:ext uri="{FF2B5EF4-FFF2-40B4-BE49-F238E27FC236}">
                <a16:creationId xmlns:a16="http://schemas.microsoft.com/office/drawing/2014/main" id="{E6121CFC-B881-AD4D-4520-DE8A23703AA1}"/>
              </a:ext>
            </a:extLst>
          </p:cNvPr>
          <p:cNvSpPr txBox="1">
            <a:spLocks/>
          </p:cNvSpPr>
          <p:nvPr/>
        </p:nvSpPr>
        <p:spPr>
          <a:xfrm>
            <a:off x="606864" y="1498191"/>
            <a:ext cx="10620954" cy="43356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all inequalities in health matter ?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inequalities might be more acceptable than others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 people have a poorer health than young people, is that unfair?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concept of inequality of opportunity in health brought a normative understanding of health inequalities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most unjust determinants of health ?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>
              <a:lnSpc>
                <a:spcPct val="100000"/>
              </a:lnSpc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3616823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C72F2BC-E4DA-3FDA-2FC5-EA071742D0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8365685" cy="431800"/>
          </a:xfrm>
        </p:spPr>
        <p:txBody>
          <a:bodyPr/>
          <a:lstStyle/>
          <a:p>
            <a:r>
              <a:rPr lang="en-US" sz="280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Which society do you prefer to live in?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E847B1-B102-007B-1388-5308FF1A4D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FFF7AE-D727-120C-8968-1C26CD7EC4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32EBA63-BA57-2006-8171-7092581E1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856" y="2565851"/>
            <a:ext cx="1527354" cy="135764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A54B33F-54BF-723E-8DB4-711AB0170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606" y="2572962"/>
            <a:ext cx="1527354" cy="135764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37F28DB-AFE2-3EC0-4057-34257A43B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122" y="2617510"/>
            <a:ext cx="1527354" cy="1357648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4F43FC61-A2FF-234E-9CAA-D0E3BE10C34A}"/>
              </a:ext>
            </a:extLst>
          </p:cNvPr>
          <p:cNvSpPr txBox="1"/>
          <p:nvPr/>
        </p:nvSpPr>
        <p:spPr>
          <a:xfrm>
            <a:off x="2252751" y="2102701"/>
            <a:ext cx="2181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Society 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DD65F2C-D7EE-50D9-6B4A-9AF819567EB8}"/>
              </a:ext>
            </a:extLst>
          </p:cNvPr>
          <p:cNvSpPr txBox="1"/>
          <p:nvPr/>
        </p:nvSpPr>
        <p:spPr>
          <a:xfrm>
            <a:off x="5278405" y="2102701"/>
            <a:ext cx="2181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Society 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0B70225-EE57-06AC-55C5-EFEB0FF6EFCB}"/>
              </a:ext>
            </a:extLst>
          </p:cNvPr>
          <p:cNvSpPr txBox="1"/>
          <p:nvPr/>
        </p:nvSpPr>
        <p:spPr>
          <a:xfrm>
            <a:off x="8230202" y="2125619"/>
            <a:ext cx="2181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Society 3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923A429-4735-1E45-A6F5-447EECFFAA8D}"/>
              </a:ext>
            </a:extLst>
          </p:cNvPr>
          <p:cNvSpPr txBox="1"/>
          <p:nvPr/>
        </p:nvSpPr>
        <p:spPr>
          <a:xfrm>
            <a:off x="1764854" y="3942065"/>
            <a:ext cx="30802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life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expectancy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depends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income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parents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906F0CE-5C8F-BCB7-C161-08B44C329BBD}"/>
              </a:ext>
            </a:extLst>
          </p:cNvPr>
          <p:cNvSpPr txBox="1"/>
          <p:nvPr/>
        </p:nvSpPr>
        <p:spPr>
          <a:xfrm>
            <a:off x="5070828" y="3923499"/>
            <a:ext cx="2596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life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expectancy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depends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lifestyles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0BEE761-5CDA-93AF-D78A-14AAFFB5DCDE}"/>
              </a:ext>
            </a:extLst>
          </p:cNvPr>
          <p:cNvSpPr txBox="1"/>
          <p:nvPr/>
        </p:nvSpPr>
        <p:spPr>
          <a:xfrm>
            <a:off x="8022625" y="3952680"/>
            <a:ext cx="2596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life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expectancy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depends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genetic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endowment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Google Shape;416;p32">
            <a:extLst>
              <a:ext uri="{FF2B5EF4-FFF2-40B4-BE49-F238E27FC236}">
                <a16:creationId xmlns:a16="http://schemas.microsoft.com/office/drawing/2014/main" id="{2472524A-959E-5BB8-DDEC-FB6142CB8276}"/>
              </a:ext>
            </a:extLst>
          </p:cNvPr>
          <p:cNvSpPr txBox="1"/>
          <p:nvPr/>
        </p:nvSpPr>
        <p:spPr>
          <a:xfrm>
            <a:off x="606864" y="6322362"/>
            <a:ext cx="685329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Hans Van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Kippersluis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,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Rethinking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Equality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sym typeface="Arial"/>
              </a:rPr>
              <a:t> of Opportunity and Prevention</a:t>
            </a:r>
          </a:p>
        </p:txBody>
      </p:sp>
    </p:spTree>
    <p:extLst>
      <p:ext uri="{BB962C8B-B14F-4D97-AF65-F5344CB8AC3E}">
        <p14:creationId xmlns:p14="http://schemas.microsoft.com/office/powerpoint/2010/main" val="3937016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10951724" cy="431800"/>
          </a:xfrm>
        </p:spPr>
        <p:txBody>
          <a:bodyPr/>
          <a:lstStyle/>
          <a:p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inequalities</a:t>
            </a:r>
            <a:r>
              <a:rPr lang="fr-FR" dirty="0"/>
              <a:t> to </a:t>
            </a:r>
            <a:r>
              <a:rPr lang="fr-FR" dirty="0" err="1"/>
              <a:t>inequalities</a:t>
            </a:r>
            <a:r>
              <a:rPr lang="fr-FR" dirty="0"/>
              <a:t> of </a:t>
            </a:r>
            <a:r>
              <a:rPr lang="fr-FR" dirty="0" err="1"/>
              <a:t>opportunity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1">
            <a:extLst>
              <a:ext uri="{FF2B5EF4-FFF2-40B4-BE49-F238E27FC236}">
                <a16:creationId xmlns:a16="http://schemas.microsoft.com/office/drawing/2014/main" id="{E6121CFC-B881-AD4D-4520-DE8A23703AA1}"/>
              </a:ext>
            </a:extLst>
          </p:cNvPr>
          <p:cNvSpPr txBox="1">
            <a:spLocks/>
          </p:cNvSpPr>
          <p:nvPr/>
        </p:nvSpPr>
        <p:spPr>
          <a:xfrm>
            <a:off x="606864" y="1498191"/>
            <a:ext cx="10620954" cy="43356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i="1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Individuals should succeed or fail based on their efforts and not extraneous circumstances such as having well-connected parents. Equality of opportunity is central to the concept of meritocracy.</a:t>
            </a:r>
          </a:p>
          <a:p>
            <a:pPr marL="0" indent="0"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Wikipedia, 28 June 2022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key idea of responsibility in inequality of opportunity is easy to conceptualise: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inequalities are particularly </a:t>
            </a:r>
            <a:r>
              <a:rPr lang="en-GB" sz="2000" i="1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unfair</a:t>
            </a: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they are related to determinants (Circumstances) which the individual is not responsible for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inequalities are </a:t>
            </a:r>
            <a:r>
              <a:rPr lang="en-GB" sz="2000" i="1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acceptable</a:t>
            </a: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they are due to individual effort/choices which the individual is responsible for (Effort)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health inequalities explained by deleterious health-related behaviours ?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fr-B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785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10770670" cy="431800"/>
          </a:xfrm>
        </p:spPr>
        <p:txBody>
          <a:bodyPr/>
          <a:lstStyle/>
          <a:p>
            <a:r>
              <a:rPr lang="fr-FR" dirty="0" err="1"/>
              <a:t>Probability</a:t>
            </a:r>
            <a:r>
              <a:rPr lang="fr-FR" dirty="0"/>
              <a:t> of smoking by </a:t>
            </a:r>
            <a:r>
              <a:rPr lang="fr-FR" dirty="0" err="1"/>
              <a:t>education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sz="2000" dirty="0"/>
              <a:t>(men, </a:t>
            </a:r>
            <a:r>
              <a:rPr lang="fr-FR" sz="2000" dirty="0" err="1"/>
              <a:t>age-standardised</a:t>
            </a:r>
            <a:r>
              <a:rPr lang="fr-FR" sz="2000" dirty="0"/>
              <a:t>)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7172" name="Picture 4" descr="Figure 2.10. Age-standardised probability of smoking by education level, men">
            <a:extLst>
              <a:ext uri="{FF2B5EF4-FFF2-40B4-BE49-F238E27FC236}">
                <a16:creationId xmlns:a16="http://schemas.microsoft.com/office/drawing/2014/main" id="{AF17F103-6F45-2877-15C4-463A91E34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99" y="1258236"/>
            <a:ext cx="11362544" cy="507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2DC9AF9-47A6-C5EC-7A8C-71B3C1D6F71E}"/>
              </a:ext>
            </a:extLst>
          </p:cNvPr>
          <p:cNvSpPr txBox="1"/>
          <p:nvPr/>
        </p:nvSpPr>
        <p:spPr>
          <a:xfrm rot="5400000">
            <a:off x="8960584" y="3948949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Source: OECD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estimates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based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on national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health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survey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data.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DAD618C-93AD-59BD-1E6A-77E116552486}"/>
              </a:ext>
            </a:extLst>
          </p:cNvPr>
          <p:cNvSpPr txBox="1"/>
          <p:nvPr/>
        </p:nvSpPr>
        <p:spPr>
          <a:xfrm>
            <a:off x="2436755" y="6368746"/>
            <a:ext cx="2758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OECD, 2019</a:t>
            </a:r>
          </a:p>
        </p:txBody>
      </p:sp>
    </p:spTree>
    <p:extLst>
      <p:ext uri="{BB962C8B-B14F-4D97-AF65-F5344CB8AC3E}">
        <p14:creationId xmlns:p14="http://schemas.microsoft.com/office/powerpoint/2010/main" val="687091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407ED94-1F15-9228-CB34-9238252BCE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634415" cy="431800"/>
          </a:xfrm>
        </p:spPr>
        <p:txBody>
          <a:bodyPr/>
          <a:lstStyle/>
          <a:p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fathers</a:t>
            </a:r>
            <a:r>
              <a:rPr lang="fr-FR" dirty="0"/>
              <a:t>’ </a:t>
            </a:r>
            <a:r>
              <a:rPr lang="fr-FR" dirty="0" err="1"/>
              <a:t>socioeconomic</a:t>
            </a:r>
            <a:r>
              <a:rPr lang="fr-FR" dirty="0"/>
              <a:t> </a:t>
            </a:r>
            <a:r>
              <a:rPr lang="fr-FR" dirty="0" err="1"/>
              <a:t>status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92136A-DF04-14F9-4226-9204AD8D66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432881-2B5D-5664-B96A-0DB66BDF89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E47B5FE-AF23-3B18-7119-81E170DFB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999" y="1280160"/>
            <a:ext cx="7772400" cy="472721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15891C-5CD7-83C0-791A-F931732C82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314" b="-7105"/>
          <a:stretch/>
        </p:blipFill>
        <p:spPr>
          <a:xfrm>
            <a:off x="1582245" y="6106462"/>
            <a:ext cx="6217729" cy="28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AFAC148-4C23-614D-2291-E8DCC10FB1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459" t="6978"/>
          <a:stretch/>
        </p:blipFill>
        <p:spPr>
          <a:xfrm>
            <a:off x="1585893" y="6432539"/>
            <a:ext cx="5652530" cy="25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4CC86ACB-351F-E9C5-0DBB-FF32441C98E9}"/>
              </a:ext>
            </a:extLst>
          </p:cNvPr>
          <p:cNvSpPr txBox="1"/>
          <p:nvPr/>
        </p:nvSpPr>
        <p:spPr>
          <a:xfrm>
            <a:off x="9636389" y="4482857"/>
            <a:ext cx="27584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Bricard et al. (2020) IJE</a:t>
            </a:r>
            <a:endParaRPr lang="fr-FR" dirty="0">
              <a:solidFill>
                <a:srgbClr val="333333"/>
              </a:solidFill>
              <a:latin typeface="Roboto Condensed" panose="020F0502020204030204" pitchFamily="34" charset="0"/>
              <a:hlinkClick r:id="rId4"/>
            </a:endParaRPr>
          </a:p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  <a:hlinkClick r:id="rId4"/>
              </a:rPr>
              <a:t>https://academic.oup.com/ije/article/49/5/1739/5917737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</a:p>
          <a:p>
            <a:endParaRPr lang="fr-FR" dirty="0">
              <a:solidFill>
                <a:srgbClr val="333333"/>
              </a:solidFill>
              <a:latin typeface="Roboto Condensed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265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equity</a:t>
            </a:r>
            <a:r>
              <a:rPr lang="fr-FR" dirty="0"/>
              <a:t> : a challenge for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1">
            <a:extLst>
              <a:ext uri="{FF2B5EF4-FFF2-40B4-BE49-F238E27FC236}">
                <a16:creationId xmlns:a16="http://schemas.microsoft.com/office/drawing/2014/main" id="{E6121CFC-B881-AD4D-4520-DE8A23703AA1}"/>
              </a:ext>
            </a:extLst>
          </p:cNvPr>
          <p:cNvSpPr txBox="1">
            <a:spLocks/>
          </p:cNvSpPr>
          <p:nvPr/>
        </p:nvSpPr>
        <p:spPr>
          <a:xfrm>
            <a:off x="606864" y="1498191"/>
            <a:ext cx="10620954" cy="43356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health and health systems interventions must be considered to promote equity in health 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Income redistribution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strategies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Compensation of poor initial conditions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Early-life interventions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Equitable access to health care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>
              <a:lnSpc>
                <a:spcPct val="100000"/>
              </a:lnSpc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3515104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52"/>
          <p:cNvSpPr txBox="1">
            <a:spLocks noGrp="1"/>
          </p:cNvSpPr>
          <p:nvPr>
            <p:ph type="body" idx="1"/>
          </p:nvPr>
        </p:nvSpPr>
        <p:spPr>
          <a:xfrm>
            <a:off x="2547786" y="2988654"/>
            <a:ext cx="7332358" cy="933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SzPct val="98989"/>
            </a:pPr>
            <a:r>
              <a:rPr lang="fr-FR"/>
              <a:t>Many thanks</a:t>
            </a:r>
            <a:endParaRPr/>
          </a:p>
          <a:p>
            <a:pPr marL="0" indent="0">
              <a:spcBef>
                <a:spcPts val="403"/>
              </a:spcBef>
              <a:buClr>
                <a:srgbClr val="C5D8F1"/>
              </a:buClr>
              <a:buSzPct val="100000"/>
            </a:pPr>
            <a:r>
              <a:rPr lang="fr-FR" sz="2600" b="0" u="sng">
                <a:solidFill>
                  <a:srgbClr val="C5D8F1"/>
                </a:solidFill>
              </a:rPr>
              <a:t>sandy.tubeuf@uclouvain.be</a:t>
            </a:r>
            <a:r>
              <a:rPr lang="fr-FR" sz="2600" b="0">
                <a:solidFill>
                  <a:srgbClr val="C5D8F1"/>
                </a:solidFill>
              </a:rPr>
              <a:t>  </a:t>
            </a:r>
            <a:endParaRPr/>
          </a:p>
          <a:p>
            <a:pPr marL="0" indent="0">
              <a:spcBef>
                <a:spcPts val="767"/>
              </a:spcBef>
              <a:buSzPct val="100000"/>
            </a:pPr>
            <a:endParaRPr/>
          </a:p>
          <a:p>
            <a:pPr marL="0" indent="0">
              <a:spcBef>
                <a:spcPts val="767"/>
              </a:spcBef>
              <a:buSzPct val="100000"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equity</a:t>
            </a:r>
            <a:r>
              <a:rPr lang="fr-FR" dirty="0"/>
              <a:t> : a challenge for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1">
            <a:extLst>
              <a:ext uri="{FF2B5EF4-FFF2-40B4-BE49-F238E27FC236}">
                <a16:creationId xmlns:a16="http://schemas.microsoft.com/office/drawing/2014/main" id="{E6121CFC-B881-AD4D-4520-DE8A23703AA1}"/>
              </a:ext>
            </a:extLst>
          </p:cNvPr>
          <p:cNvSpPr txBox="1">
            <a:spLocks/>
          </p:cNvSpPr>
          <p:nvPr/>
        </p:nvSpPr>
        <p:spPr>
          <a:xfrm>
            <a:off x="606864" y="1498191"/>
            <a:ext cx="10620954" cy="43356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Besides promoting population health, promoting health equity is one of the main  targets of the World Health Organisation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differences in health status exist: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countries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>
              <a:lnSpc>
                <a:spcPct val="100000"/>
              </a:lnSpc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198004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/>
              <a:t>Life </a:t>
            </a:r>
            <a:r>
              <a:rPr lang="fr-FR" dirty="0" err="1"/>
              <a:t>expectancy</a:t>
            </a:r>
            <a:r>
              <a:rPr lang="fr-FR" dirty="0"/>
              <a:t> </a:t>
            </a:r>
            <a:r>
              <a:rPr lang="fr-FR" dirty="0" err="1"/>
              <a:t>across</a:t>
            </a:r>
            <a:r>
              <a:rPr lang="fr-FR" dirty="0"/>
              <a:t> countries </a:t>
            </a:r>
            <a:r>
              <a:rPr lang="fr-FR" dirty="0" err="1"/>
              <a:t>within</a:t>
            </a:r>
            <a:r>
              <a:rPr lang="fr-FR" dirty="0"/>
              <a:t> Europe </a:t>
            </a:r>
          </a:p>
          <a:p>
            <a:endParaRPr lang="fr-FR" dirty="0" err="1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Picture 2" descr="Life expectancy across EU regions in 2020 - Products Eurostat News -  Eurostat">
            <a:extLst>
              <a:ext uri="{FF2B5EF4-FFF2-40B4-BE49-F238E27FC236}">
                <a16:creationId xmlns:a16="http://schemas.microsoft.com/office/drawing/2014/main" id="{DAC27317-3CE6-D6F2-77FF-1389AF84B4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7" b="10958"/>
          <a:stretch/>
        </p:blipFill>
        <p:spPr bwMode="auto">
          <a:xfrm>
            <a:off x="4682553" y="1319134"/>
            <a:ext cx="6858000" cy="543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12758DE-2E3E-DDCE-E3BF-1543122666B1}"/>
              </a:ext>
            </a:extLst>
          </p:cNvPr>
          <p:cNvSpPr txBox="1"/>
          <p:nvPr/>
        </p:nvSpPr>
        <p:spPr>
          <a:xfrm>
            <a:off x="1187971" y="6106462"/>
            <a:ext cx="609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fr-BE" dirty="0"/>
            </a:b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Source: OECD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Health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Statistics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2021, Eurostat.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1544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equity</a:t>
            </a:r>
            <a:r>
              <a:rPr lang="fr-FR" dirty="0"/>
              <a:t> : a challenge for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1">
            <a:extLst>
              <a:ext uri="{FF2B5EF4-FFF2-40B4-BE49-F238E27FC236}">
                <a16:creationId xmlns:a16="http://schemas.microsoft.com/office/drawing/2014/main" id="{E6121CFC-B881-AD4D-4520-DE8A23703AA1}"/>
              </a:ext>
            </a:extLst>
          </p:cNvPr>
          <p:cNvSpPr txBox="1">
            <a:spLocks/>
          </p:cNvSpPr>
          <p:nvPr/>
        </p:nvSpPr>
        <p:spPr>
          <a:xfrm>
            <a:off x="606864" y="1498191"/>
            <a:ext cx="10620954" cy="43356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Besides promoting population health, promoting health equity is one of the main  targets of the World Health Organisation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differences in health status exist: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countries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social classes within each country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Equity refers to inequalities (differences) that are deemed to be unfair or particularly unjust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gradient in health : those  less advantaged socially position have worse health than those who are more advantaged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>
              <a:lnSpc>
                <a:spcPct val="100000"/>
              </a:lnSpc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3833652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 err="1"/>
              <a:t>Inequality</a:t>
            </a:r>
            <a:r>
              <a:rPr lang="fr-FR" dirty="0"/>
              <a:t> in life </a:t>
            </a:r>
            <a:r>
              <a:rPr lang="fr-FR" dirty="0" err="1"/>
              <a:t>expectancy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education</a:t>
            </a:r>
            <a:r>
              <a:rPr lang="fr-FR" dirty="0"/>
              <a:t> </a:t>
            </a:r>
          </a:p>
          <a:p>
            <a:endParaRPr lang="fr-FR" dirty="0" err="1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098" name="Picture 2" descr="Figure 3.4. Gap in life expectancy at age 30 between people with the highest and lowest education levels, 2019 (or nearest year)">
            <a:extLst>
              <a:ext uri="{FF2B5EF4-FFF2-40B4-BE49-F238E27FC236}">
                <a16:creationId xmlns:a16="http://schemas.microsoft.com/office/drawing/2014/main" id="{0D8C87FB-9657-92F9-BA10-75990BF58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74" y="1309519"/>
            <a:ext cx="11120128" cy="554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642E10D-5865-2B60-5297-81079D52CD75}"/>
              </a:ext>
            </a:extLst>
          </p:cNvPr>
          <p:cNvSpPr txBox="1"/>
          <p:nvPr/>
        </p:nvSpPr>
        <p:spPr>
          <a:xfrm>
            <a:off x="6056993" y="6215096"/>
            <a:ext cx="609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fr-BE" dirty="0"/>
            </a:b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Source: OECD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Health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</a:t>
            </a:r>
            <a:r>
              <a:rPr lang="fr-BE" b="0" i="0" dirty="0" err="1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Statistics</a:t>
            </a:r>
            <a:r>
              <a:rPr lang="fr-BE" b="0" i="0" dirty="0">
                <a:solidFill>
                  <a:srgbClr val="333333"/>
                </a:solidFill>
                <a:effectLst/>
                <a:latin typeface="Roboto Condensed" panose="020F0502020204030204" pitchFamily="34" charset="0"/>
              </a:rPr>
              <a:t> 2021, Eurostat.</a:t>
            </a:r>
            <a:endParaRPr lang="fr-FR" dirty="0"/>
          </a:p>
        </p:txBody>
      </p:sp>
      <p:sp>
        <p:nvSpPr>
          <p:cNvPr id="12" name="Flèche vers le bas 11">
            <a:extLst>
              <a:ext uri="{FF2B5EF4-FFF2-40B4-BE49-F238E27FC236}">
                <a16:creationId xmlns:a16="http://schemas.microsoft.com/office/drawing/2014/main" id="{6FD26318-E9F5-B34C-F89D-A5FA10005A80}"/>
              </a:ext>
            </a:extLst>
          </p:cNvPr>
          <p:cNvSpPr/>
          <p:nvPr/>
        </p:nvSpPr>
        <p:spPr>
          <a:xfrm>
            <a:off x="9263922" y="2218544"/>
            <a:ext cx="179882" cy="10792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>
            <a:extLst>
              <a:ext uri="{FF2B5EF4-FFF2-40B4-BE49-F238E27FC236}">
                <a16:creationId xmlns:a16="http://schemas.microsoft.com/office/drawing/2014/main" id="{48D5F6D7-EF29-7617-F7DF-831BFA6BFB2B}"/>
              </a:ext>
            </a:extLst>
          </p:cNvPr>
          <p:cNvSpPr/>
          <p:nvPr/>
        </p:nvSpPr>
        <p:spPr>
          <a:xfrm>
            <a:off x="4583125" y="3139379"/>
            <a:ext cx="179882" cy="10792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093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/>
              <a:t>Are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inequalities</a:t>
            </a:r>
            <a:r>
              <a:rPr lang="fr-FR" dirty="0"/>
              <a:t> </a:t>
            </a:r>
            <a:r>
              <a:rPr lang="fr-FR" dirty="0" err="1"/>
              <a:t>explained</a:t>
            </a:r>
            <a:r>
              <a:rPr lang="fr-FR" dirty="0"/>
              <a:t> by </a:t>
            </a:r>
            <a:r>
              <a:rPr lang="fr-FR" dirty="0" err="1"/>
              <a:t>poverty</a:t>
            </a:r>
            <a:r>
              <a:rPr lang="fr-FR" dirty="0"/>
              <a:t>?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 err="1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146" name="Picture 2" descr="Race- and Ethnicity-Adjusted Life Expectancy for 40-Year-Olds by Household Income Percentile, 2001-2014">
            <a:extLst>
              <a:ext uri="{FF2B5EF4-FFF2-40B4-BE49-F238E27FC236}">
                <a16:creationId xmlns:a16="http://schemas.microsoft.com/office/drawing/2014/main" id="{5670B563-3029-30DF-DDEF-3B570FA7E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7" b="17921"/>
          <a:stretch/>
        </p:blipFill>
        <p:spPr bwMode="auto">
          <a:xfrm>
            <a:off x="3013921" y="1383988"/>
            <a:ext cx="8496300" cy="52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617BEE4-31B5-5E9D-2762-BB3EEF46C3F6}"/>
              </a:ext>
            </a:extLst>
          </p:cNvPr>
          <p:cNvSpPr txBox="1"/>
          <p:nvPr/>
        </p:nvSpPr>
        <p:spPr>
          <a:xfrm>
            <a:off x="735916" y="6186718"/>
            <a:ext cx="609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Chetty et al (2016) JAMA </a:t>
            </a:r>
            <a:r>
              <a:rPr lang="en-US" altLang="fr-FR" dirty="0">
                <a:solidFill>
                  <a:srgbClr val="333333"/>
                </a:solidFill>
                <a:latin typeface="Roboto Condensed" panose="020F0502020204030204" pitchFamily="34" charset="0"/>
                <a:hlinkClick r:id="rId4"/>
              </a:rPr>
              <a:t>https://jamanetwork.com/journals/jama/fullarticle/2513561</a:t>
            </a:r>
            <a:r>
              <a:rPr lang="en-US" alt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endParaRPr lang="fr-FR" dirty="0">
              <a:solidFill>
                <a:srgbClr val="333333"/>
              </a:solidFill>
              <a:latin typeface="Roboto Condensed" panose="020F0502020204030204" pitchFamily="34" charset="0"/>
            </a:endParaRPr>
          </a:p>
        </p:txBody>
      </p:sp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16862F62-4591-6506-9213-956790E5E8F7}"/>
              </a:ext>
            </a:extLst>
          </p:cNvPr>
          <p:cNvSpPr/>
          <p:nvPr/>
        </p:nvSpPr>
        <p:spPr>
          <a:xfrm rot="5400000">
            <a:off x="4673066" y="4622986"/>
            <a:ext cx="179882" cy="10792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009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9076781" cy="431800"/>
          </a:xfrm>
        </p:spPr>
        <p:txBody>
          <a:bodyPr/>
          <a:lstStyle/>
          <a:p>
            <a:r>
              <a:rPr lang="fr-FR" dirty="0"/>
              <a:t>Horizontal </a:t>
            </a:r>
            <a:r>
              <a:rPr lang="fr-FR" dirty="0" err="1"/>
              <a:t>equity</a:t>
            </a:r>
            <a:r>
              <a:rPr lang="fr-FR" dirty="0"/>
              <a:t> </a:t>
            </a:r>
            <a:r>
              <a:rPr lang="fr-FR" dirty="0" err="1"/>
              <a:t>principles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1">
            <a:extLst>
              <a:ext uri="{FF2B5EF4-FFF2-40B4-BE49-F238E27FC236}">
                <a16:creationId xmlns:a16="http://schemas.microsoft.com/office/drawing/2014/main" id="{E6121CFC-B881-AD4D-4520-DE8A23703AA1}"/>
              </a:ext>
            </a:extLst>
          </p:cNvPr>
          <p:cNvSpPr txBox="1">
            <a:spLocks/>
          </p:cNvSpPr>
          <p:nvPr/>
        </p:nvSpPr>
        <p:spPr>
          <a:xfrm>
            <a:off x="606864" y="1498191"/>
            <a:ext cx="10620954" cy="43356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equity refers to equal treatment of equals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 with equal health needs should receive equal healthcare treatment and access expenditure/treatment/access for </a:t>
            </a:r>
            <a:r>
              <a:rPr lang="en-GB" sz="2000" i="1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equal need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fr-FR" sz="2000" dirty="0" err="1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inequalities</a:t>
            </a:r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explained</a:t>
            </a:r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2000" dirty="0" err="1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inequalities</a:t>
            </a:r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2000" dirty="0" err="1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fr-FR" sz="2000" dirty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fr-FR" sz="20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dirty="0">
              <a:solidFill>
                <a:srgbClr val="0021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000" dirty="0"/>
          </a:p>
          <a:p>
            <a:pPr>
              <a:lnSpc>
                <a:spcPct val="100000"/>
              </a:lnSpc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3977693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10620954" cy="431800"/>
          </a:xfrm>
        </p:spPr>
        <p:txBody>
          <a:bodyPr/>
          <a:lstStyle/>
          <a:p>
            <a:r>
              <a:rPr lang="fr-FR" dirty="0" err="1"/>
              <a:t>Inequality</a:t>
            </a:r>
            <a:r>
              <a:rPr lang="fr-FR" dirty="0"/>
              <a:t> </a:t>
            </a:r>
            <a:r>
              <a:rPr lang="fr-FR" dirty="0" err="1"/>
              <a:t>levels</a:t>
            </a:r>
            <a:r>
              <a:rPr lang="fr-FR" dirty="0"/>
              <a:t> in the </a:t>
            </a:r>
            <a:r>
              <a:rPr lang="fr-FR" dirty="0" err="1"/>
              <a:t>probability</a:t>
            </a:r>
            <a:r>
              <a:rPr lang="fr-FR" dirty="0"/>
              <a:t> of a </a:t>
            </a:r>
            <a:r>
              <a:rPr lang="fr-FR" dirty="0" err="1"/>
              <a:t>doctor</a:t>
            </a:r>
            <a:r>
              <a:rPr lang="fr-FR" dirty="0"/>
              <a:t> </a:t>
            </a:r>
            <a:r>
              <a:rPr lang="fr-FR" dirty="0" err="1"/>
              <a:t>visit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 err="1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2813B21-94FE-F536-5DCC-23646DD749B6}"/>
              </a:ext>
            </a:extLst>
          </p:cNvPr>
          <p:cNvSpPr txBox="1"/>
          <p:nvPr/>
        </p:nvSpPr>
        <p:spPr>
          <a:xfrm>
            <a:off x="2436755" y="6368746"/>
            <a:ext cx="2758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OECD, 2019</a:t>
            </a:r>
          </a:p>
        </p:txBody>
      </p:sp>
      <p:pic>
        <p:nvPicPr>
          <p:cNvPr id="9220" name="Picture 4" descr="Figure 3.3. Inequality levels in the probability of a doctor visit ">
            <a:extLst>
              <a:ext uri="{FF2B5EF4-FFF2-40B4-BE49-F238E27FC236}">
                <a16:creationId xmlns:a16="http://schemas.microsoft.com/office/drawing/2014/main" id="{23B06869-BB0F-292C-F3E2-D07766453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12" y="1353811"/>
            <a:ext cx="10186988" cy="506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èche vers le bas 6">
            <a:extLst>
              <a:ext uri="{FF2B5EF4-FFF2-40B4-BE49-F238E27FC236}">
                <a16:creationId xmlns:a16="http://schemas.microsoft.com/office/drawing/2014/main" id="{8EA124B5-CC30-7E63-5262-B8DD2A349022}"/>
              </a:ext>
            </a:extLst>
          </p:cNvPr>
          <p:cNvSpPr/>
          <p:nvPr/>
        </p:nvSpPr>
        <p:spPr>
          <a:xfrm>
            <a:off x="3407326" y="3012523"/>
            <a:ext cx="179882" cy="10792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86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A4FF3B2-D5E7-34DB-C83A-C11230E42F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10620954" cy="431800"/>
          </a:xfrm>
        </p:spPr>
        <p:txBody>
          <a:bodyPr/>
          <a:lstStyle/>
          <a:p>
            <a:r>
              <a:rPr lang="fr-FR" dirty="0" err="1"/>
              <a:t>Inequalities</a:t>
            </a:r>
            <a:r>
              <a:rPr lang="fr-FR" dirty="0"/>
              <a:t> in the </a:t>
            </a:r>
            <a:r>
              <a:rPr lang="fr-FR" dirty="0" err="1"/>
              <a:t>probability</a:t>
            </a:r>
            <a:r>
              <a:rPr lang="fr-FR" dirty="0"/>
              <a:t> to </a:t>
            </a:r>
            <a:r>
              <a:rPr lang="fr-FR" dirty="0" err="1"/>
              <a:t>visit</a:t>
            </a:r>
            <a:r>
              <a:rPr lang="fr-FR" dirty="0"/>
              <a:t> a </a:t>
            </a:r>
            <a:r>
              <a:rPr lang="fr-FR" dirty="0" err="1"/>
              <a:t>specialist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 err="1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CFA28-C86F-D00F-7F17-1CF11AA72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63CB8-F273-CCF7-4EF3-734B33884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F176990-9C56-F84C-0714-E486819F97C9}"/>
              </a:ext>
            </a:extLst>
          </p:cNvPr>
          <p:cNvSpPr txBox="1"/>
          <p:nvPr/>
        </p:nvSpPr>
        <p:spPr>
          <a:xfrm>
            <a:off x="606864" y="1580469"/>
            <a:ext cx="32091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Probability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to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visit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a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specialist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during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the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year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according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to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income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(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adjusted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 by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age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,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sex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, </a:t>
            </a:r>
            <a:r>
              <a:rPr lang="fr-FR" dirty="0" err="1">
                <a:solidFill>
                  <a:srgbClr val="333333"/>
                </a:solidFill>
                <a:latin typeface="Roboto Condensed" panose="020F0502020204030204" pitchFamily="34" charset="0"/>
              </a:rPr>
              <a:t>health</a:t>
            </a:r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2813B21-94FE-F536-5DCC-23646DD749B6}"/>
              </a:ext>
            </a:extLst>
          </p:cNvPr>
          <p:cNvSpPr txBox="1"/>
          <p:nvPr/>
        </p:nvSpPr>
        <p:spPr>
          <a:xfrm>
            <a:off x="2436755" y="6368746"/>
            <a:ext cx="2758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3333"/>
                </a:solidFill>
                <a:latin typeface="Roboto Condensed" panose="020F0502020204030204" pitchFamily="34" charset="0"/>
              </a:rPr>
              <a:t>OECD, 2019</a:t>
            </a:r>
          </a:p>
        </p:txBody>
      </p:sp>
      <p:pic>
        <p:nvPicPr>
          <p:cNvPr id="10242" name="Picture 2" descr="Figure 3.5. Needs-standardised probability and frequency of a specialist visit, by income quintile">
            <a:extLst>
              <a:ext uri="{FF2B5EF4-FFF2-40B4-BE49-F238E27FC236}">
                <a16:creationId xmlns:a16="http://schemas.microsoft.com/office/drawing/2014/main" id="{C8F0582E-374C-24F0-720E-BD6A6A372F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" b="47541"/>
          <a:stretch/>
        </p:blipFill>
        <p:spPr bwMode="auto">
          <a:xfrm>
            <a:off x="4282120" y="1100139"/>
            <a:ext cx="7476288" cy="563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èche vers le bas 4">
            <a:extLst>
              <a:ext uri="{FF2B5EF4-FFF2-40B4-BE49-F238E27FC236}">
                <a16:creationId xmlns:a16="http://schemas.microsoft.com/office/drawing/2014/main" id="{FFEFD20D-F80E-8EAE-F2B9-D61D47552216}"/>
              </a:ext>
            </a:extLst>
          </p:cNvPr>
          <p:cNvSpPr/>
          <p:nvPr/>
        </p:nvSpPr>
        <p:spPr>
          <a:xfrm rot="5400000">
            <a:off x="9166897" y="4105217"/>
            <a:ext cx="179882" cy="10792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vers le bas 6">
            <a:extLst>
              <a:ext uri="{FF2B5EF4-FFF2-40B4-BE49-F238E27FC236}">
                <a16:creationId xmlns:a16="http://schemas.microsoft.com/office/drawing/2014/main" id="{8EA124B5-CC30-7E63-5262-B8DD2A349022}"/>
              </a:ext>
            </a:extLst>
          </p:cNvPr>
          <p:cNvSpPr/>
          <p:nvPr/>
        </p:nvSpPr>
        <p:spPr>
          <a:xfrm rot="5400000">
            <a:off x="8838271" y="5308156"/>
            <a:ext cx="179882" cy="10792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782230"/>
      </p:ext>
    </p:extLst>
  </p:cSld>
  <p:clrMapOvr>
    <a:masterClrMapping/>
  </p:clrMapOvr>
</p:sld>
</file>

<file path=ppt/theme/theme1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c5b9343-3d9c-4770-b165-bccc2ff5f82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7AA6A21999D140A6C31CF9E221E4B4" ma:contentTypeVersion="15" ma:contentTypeDescription="Crée un document." ma:contentTypeScope="" ma:versionID="963e880c5d79bee5a1fc1c41b410e369">
  <xsd:schema xmlns:xsd="http://www.w3.org/2001/XMLSchema" xmlns:xs="http://www.w3.org/2001/XMLSchema" xmlns:p="http://schemas.microsoft.com/office/2006/metadata/properties" xmlns:ns3="6c5b9343-3d9c-4770-b165-bccc2ff5f820" xmlns:ns4="4687f709-3f58-4657-bee0-3518103072d0" targetNamespace="http://schemas.microsoft.com/office/2006/metadata/properties" ma:root="true" ma:fieldsID="426ba5b72e0c93541a04b8af2f42ed4d" ns3:_="" ns4:_="">
    <xsd:import namespace="6c5b9343-3d9c-4770-b165-bccc2ff5f820"/>
    <xsd:import namespace="4687f709-3f58-4657-bee0-3518103072d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5b9343-3d9c-4770-b165-bccc2ff5f8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87f709-3f58-4657-bee0-3518103072d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CE2EFD-1D49-4BE0-9CF3-37C98277B58A}">
  <ds:schemaRefs>
    <ds:schemaRef ds:uri="http://schemas.microsoft.com/office/2006/documentManagement/types"/>
    <ds:schemaRef ds:uri="6c5b9343-3d9c-4770-b165-bccc2ff5f820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4687f709-3f58-4657-bee0-3518103072d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AF0E2E0-4C94-4D56-AFCA-51B295838C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5b9343-3d9c-4770-b165-bccc2ff5f820"/>
    <ds:schemaRef ds:uri="4687f709-3f58-4657-bee0-3518103072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6D9462-0DDF-41E0-B31D-CDB1AC8ABB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703</Words>
  <Application>Microsoft Macintosh PowerPoint</Application>
  <PresentationFormat>Grand écran</PresentationFormat>
  <Paragraphs>126</Paragraphs>
  <Slides>18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18</vt:i4>
      </vt:variant>
      <vt:variant>
        <vt:lpstr>Titres des diapositives</vt:lpstr>
      </vt:variant>
      <vt:variant>
        <vt:i4>18</vt:i4>
      </vt:variant>
    </vt:vector>
  </HeadingPairs>
  <TitlesOfParts>
    <vt:vector size="39" baseType="lpstr">
      <vt:lpstr>Arial</vt:lpstr>
      <vt:lpstr>Calibri</vt:lpstr>
      <vt:lpstr>Roboto Condensed</vt:lpstr>
      <vt:lpstr>3_Thème Office</vt:lpstr>
      <vt:lpstr>1_Thème Office</vt:lpstr>
      <vt:lpstr>1_Conception personnalisée</vt:lpstr>
      <vt:lpstr>2_Conception personnalisée</vt:lpstr>
      <vt:lpstr>4_Thème Office</vt:lpstr>
      <vt:lpstr>6_Thème Office</vt:lpstr>
      <vt:lpstr>7_Thème Office</vt:lpstr>
      <vt:lpstr>8_Thème Office</vt:lpstr>
      <vt:lpstr>9_Thème Office</vt:lpstr>
      <vt:lpstr>8_Conception personnalisée</vt:lpstr>
      <vt:lpstr>9_Conception personnalisée</vt:lpstr>
      <vt:lpstr>11_Conception personnalisée</vt:lpstr>
      <vt:lpstr>10_Conception personnalisée</vt:lpstr>
      <vt:lpstr>12_Conception personnalisée</vt:lpstr>
      <vt:lpstr>13_Conception personnalisée</vt:lpstr>
      <vt:lpstr>15_Conception personnalisée</vt:lpstr>
      <vt:lpstr>16_Conception personnalisée</vt:lpstr>
      <vt:lpstr>17_Conception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Ippersiel</dc:creator>
  <cp:lastModifiedBy>Sandy Tubeuf</cp:lastModifiedBy>
  <cp:revision>55</cp:revision>
  <dcterms:created xsi:type="dcterms:W3CDTF">2018-08-01T08:47:37Z</dcterms:created>
  <dcterms:modified xsi:type="dcterms:W3CDTF">2023-10-03T12:50:04Z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0x010100537AA6A21999D140A6C31CF9E221E4B4</vt:lpwstr>
  </property>
</Properties>
</file>