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74" r:id="rId4"/>
    <p:sldId id="275" r:id="rId5"/>
    <p:sldId id="276" r:id="rId6"/>
    <p:sldId id="278" r:id="rId7"/>
    <p:sldId id="277" r:id="rId8"/>
    <p:sldId id="279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E6FB43D-9CB9-42F0-9F8C-B19980D8388B}" type="datetimeFigureOut">
              <a:rPr lang="fr-BE" smtClean="0"/>
              <a:t>14/11/2013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F43619C-0E6A-4E04-82CF-0FA13302D20C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BE" i="1" cap="none" dirty="0" smtClean="0"/>
              <a:t/>
            </a:r>
            <a:br>
              <a:rPr lang="fr-BE" i="1" cap="none" dirty="0" smtClean="0"/>
            </a:br>
            <a:r>
              <a:rPr lang="fr-BE" sz="2200" i="1" cap="none" dirty="0" err="1" smtClean="0"/>
              <a:t>European</a:t>
            </a:r>
            <a:r>
              <a:rPr lang="fr-BE" sz="2200" i="1" cap="none" dirty="0" smtClean="0"/>
              <a:t> Law and Cultural </a:t>
            </a:r>
            <a:r>
              <a:rPr lang="fr-BE" sz="2200" i="1" cap="none" dirty="0" err="1" smtClean="0"/>
              <a:t>policies</a:t>
            </a:r>
            <a:r>
              <a:rPr lang="fr-BE" i="1" cap="none" dirty="0"/>
              <a:t/>
            </a:r>
            <a:br>
              <a:rPr lang="fr-BE" i="1" cap="none" dirty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err="1" smtClean="0"/>
              <a:t>Effects</a:t>
            </a:r>
            <a:r>
              <a:rPr lang="fr-BE" dirty="0" smtClean="0"/>
              <a:t> of EU interventions on the Right to </a:t>
            </a:r>
            <a:r>
              <a:rPr lang="fr-BE" dirty="0" err="1" smtClean="0"/>
              <a:t>participate</a:t>
            </a:r>
            <a:r>
              <a:rPr lang="fr-BE" dirty="0" smtClean="0"/>
              <a:t> in cultural life </a:t>
            </a:r>
            <a:r>
              <a:rPr lang="fr-BE" i="1" cap="none" dirty="0" smtClean="0"/>
              <a:t/>
            </a:r>
            <a:br>
              <a:rPr lang="fr-BE" i="1" cap="none" dirty="0" smtClean="0"/>
            </a:br>
            <a:r>
              <a:rPr lang="fr-BE" sz="2200" cap="none" dirty="0" smtClean="0"/>
              <a:t>Friday 15 </a:t>
            </a:r>
            <a:r>
              <a:rPr lang="fr-BE" sz="2200" cap="none" dirty="0" err="1" smtClean="0"/>
              <a:t>November</a:t>
            </a:r>
            <a:r>
              <a:rPr lang="fr-BE" sz="2200" cap="none" dirty="0" smtClean="0"/>
              <a:t> </a:t>
            </a:r>
            <a:r>
              <a:rPr lang="fr-BE" sz="2200" cap="none" dirty="0" smtClean="0"/>
              <a:t>2013</a:t>
            </a:r>
            <a:r>
              <a:rPr lang="fr-BE" cap="none" dirty="0" smtClean="0"/>
              <a:t/>
            </a:r>
            <a:br>
              <a:rPr lang="fr-BE" cap="none" dirty="0" smtClean="0"/>
            </a:br>
            <a:endParaRPr lang="fr-BE" cap="non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BE" sz="1600" dirty="0" smtClean="0"/>
              <a:t>Céline Romainville</a:t>
            </a:r>
          </a:p>
          <a:p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271903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BE" cap="none" dirty="0" smtClean="0"/>
              <a:t/>
            </a:r>
            <a:br>
              <a:rPr lang="fr-BE" cap="none" dirty="0" smtClean="0"/>
            </a:br>
            <a:endParaRPr lang="fr-BE" cap="non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86000" y="1052736"/>
            <a:ext cx="6172200" cy="5322186"/>
          </a:xfrm>
        </p:spPr>
        <p:txBody>
          <a:bodyPr>
            <a:normAutofit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Definition of the right to participate in cultural life: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A right to artistic freedom of expression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A right to a protection of cultural heritage and promotion of diversity of cultural lives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A right to access diverse cultural lives and adequate cultural information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A right to contribute actively / participate in cultural lives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A right to freedom of choice in cultural matters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A right to participate in the decision making in cultural matters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A right to non discrimination in the exercise of that human right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10598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BE" cap="none" dirty="0" smtClean="0"/>
              <a:t/>
            </a:r>
            <a:br>
              <a:rPr lang="fr-BE" cap="none" dirty="0" smtClean="0"/>
            </a:br>
            <a:endParaRPr lang="fr-BE" cap="non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86000" y="1052736"/>
            <a:ext cx="6172200" cy="5322186"/>
          </a:xfrm>
        </p:spPr>
        <p:txBody>
          <a:bodyPr>
            <a:normAutofit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i="1" dirty="0" smtClean="0"/>
              <a:t>1</a:t>
            </a:r>
            <a:r>
              <a:rPr lang="en-US" sz="1600" i="1" baseline="30000" dirty="0" smtClean="0"/>
              <a:t>st</a:t>
            </a:r>
            <a:r>
              <a:rPr lang="en-US" sz="1600" i="1" dirty="0" smtClean="0"/>
              <a:t> Effect of EU law: A weakening of the formal recognition of this human right</a:t>
            </a:r>
          </a:p>
          <a:p>
            <a:endParaRPr lang="en-US" sz="1600" dirty="0"/>
          </a:p>
          <a:p>
            <a:r>
              <a:rPr lang="en-US" sz="1600" dirty="0" smtClean="0"/>
              <a:t>Article 22 of the Charter : </a:t>
            </a:r>
          </a:p>
          <a:p>
            <a:r>
              <a:rPr lang="en-US" sz="1600" b="0" dirty="0" smtClean="0"/>
              <a:t>Cultural</a:t>
            </a:r>
            <a:r>
              <a:rPr lang="en-US" sz="1600" b="0" dirty="0"/>
              <a:t>, religious and linguistic diversity</a:t>
            </a:r>
          </a:p>
          <a:p>
            <a:r>
              <a:rPr lang="en-US" sz="1600" b="0" dirty="0" smtClean="0"/>
              <a:t>“The </a:t>
            </a:r>
            <a:r>
              <a:rPr lang="en-US" sz="1600" b="0" dirty="0"/>
              <a:t>Union shall respect cultural, religious and linguistic </a:t>
            </a:r>
            <a:r>
              <a:rPr lang="en-US" sz="1600" b="0" dirty="0" smtClean="0"/>
              <a:t>diversity”</a:t>
            </a:r>
          </a:p>
          <a:p>
            <a:endParaRPr lang="en-US" sz="1600" dirty="0"/>
          </a:p>
          <a:p>
            <a:r>
              <a:rPr lang="en-US" sz="1600" dirty="0" smtClean="0"/>
              <a:t>Article 25 of the Charter: </a:t>
            </a:r>
          </a:p>
          <a:p>
            <a:r>
              <a:rPr lang="en-US" sz="1600" dirty="0" smtClean="0"/>
              <a:t>The </a:t>
            </a:r>
            <a:r>
              <a:rPr lang="en-US" sz="1600" dirty="0"/>
              <a:t>rights of the elderly</a:t>
            </a:r>
          </a:p>
          <a:p>
            <a:r>
              <a:rPr lang="en-US" sz="1600" b="0" dirty="0"/>
              <a:t>The Union </a:t>
            </a:r>
            <a:r>
              <a:rPr lang="en-US" sz="1600" b="0" dirty="0" err="1"/>
              <a:t>recognises</a:t>
            </a:r>
            <a:r>
              <a:rPr lang="en-US" sz="1600" b="0" dirty="0"/>
              <a:t> and respects the rights of the elderly to lead a life of dignity and independence and to participate in social and cultural life.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84763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BE" cap="none" dirty="0" smtClean="0"/>
              <a:t/>
            </a:r>
            <a:br>
              <a:rPr lang="fr-BE" cap="none" dirty="0" smtClean="0"/>
            </a:br>
            <a:endParaRPr lang="fr-BE" cap="non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86000" y="1052736"/>
            <a:ext cx="6172200" cy="5322186"/>
          </a:xfrm>
        </p:spPr>
        <p:txBody>
          <a:bodyPr>
            <a:normAutofit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i="1" dirty="0" smtClean="0"/>
              <a:t>1</a:t>
            </a:r>
            <a:r>
              <a:rPr lang="en-US" sz="1600" i="1" baseline="30000" dirty="0" smtClean="0"/>
              <a:t>st</a:t>
            </a:r>
            <a:r>
              <a:rPr lang="en-US" sz="1600" i="1" dirty="0" smtClean="0"/>
              <a:t> Effect of EU law: A weakening of the formal recognition of this human right</a:t>
            </a:r>
          </a:p>
          <a:p>
            <a:endParaRPr lang="en-US" sz="1600" dirty="0"/>
          </a:p>
          <a:p>
            <a:r>
              <a:rPr lang="en-US" sz="1600" dirty="0"/>
              <a:t>Article 13</a:t>
            </a:r>
          </a:p>
          <a:p>
            <a:r>
              <a:rPr lang="en-US" sz="1600" dirty="0"/>
              <a:t>Freedom of the arts and sciences</a:t>
            </a:r>
          </a:p>
          <a:p>
            <a:r>
              <a:rPr lang="en-US" sz="1600" b="0" dirty="0"/>
              <a:t>The arts and scientific research shall be free of constraint. Academic freedom shall be respected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12103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BE" cap="none" dirty="0" smtClean="0"/>
              <a:t/>
            </a:r>
            <a:br>
              <a:rPr lang="fr-BE" cap="none" dirty="0" smtClean="0"/>
            </a:br>
            <a:endParaRPr lang="fr-BE" cap="non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86000" y="1052736"/>
            <a:ext cx="6172200" cy="5322186"/>
          </a:xfrm>
        </p:spPr>
        <p:txBody>
          <a:bodyPr>
            <a:normAutofit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i="1" dirty="0" smtClean="0"/>
              <a:t>2</a:t>
            </a:r>
            <a:r>
              <a:rPr lang="en-US" sz="1600" i="1" baseline="30000" dirty="0" smtClean="0"/>
              <a:t>nd</a:t>
            </a:r>
            <a:r>
              <a:rPr lang="en-US" sz="1600" i="1" dirty="0" smtClean="0"/>
              <a:t> Effect: Reinforcement of freedom of choice and of the right to participate in cultural lives of other Member States without discrimination</a:t>
            </a:r>
            <a:endParaRPr lang="en-US" sz="1600" i="1" dirty="0"/>
          </a:p>
          <a:p>
            <a:endParaRPr lang="en-US" sz="1600" dirty="0" smtClean="0"/>
          </a:p>
          <a:p>
            <a:pPr marL="285750" indent="-285750">
              <a:buFontTx/>
              <a:buChar char="-"/>
            </a:pPr>
            <a:r>
              <a:rPr lang="en-US" sz="1600" b="0" dirty="0" smtClean="0"/>
              <a:t>Case Law of the ECJ regarding the </a:t>
            </a:r>
            <a:r>
              <a:rPr lang="en-US" sz="1600" dirty="0" smtClean="0"/>
              <a:t>negative integration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Implicitly, </a:t>
            </a:r>
            <a:r>
              <a:rPr lang="en-US" sz="1600" b="0" dirty="0" smtClean="0"/>
              <a:t>the ECJ regards </a:t>
            </a:r>
            <a:r>
              <a:rPr lang="en-US" sz="1600" b="0" dirty="0" smtClean="0"/>
              <a:t>the common market as a space favoring cultural interactions, movement of cultural goods and services </a:t>
            </a:r>
          </a:p>
          <a:p>
            <a:pPr marL="285750" indent="-285750">
              <a:buFontTx/>
              <a:buChar char="-"/>
            </a:pPr>
            <a:r>
              <a:rPr lang="en-US" sz="1600" b="0" dirty="0" smtClean="0"/>
              <a:t>This vision </a:t>
            </a:r>
            <a:r>
              <a:rPr lang="en-US" sz="1600" b="0" dirty="0" smtClean="0"/>
              <a:t>opens up broad perspective for cultural consumption and cultural participation</a:t>
            </a:r>
          </a:p>
          <a:p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76348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BE" cap="none" dirty="0" smtClean="0"/>
              <a:t/>
            </a:r>
            <a:br>
              <a:rPr lang="fr-BE" cap="none" dirty="0" smtClean="0"/>
            </a:br>
            <a:endParaRPr lang="fr-BE" cap="non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86000" y="1052736"/>
            <a:ext cx="6172200" cy="5322186"/>
          </a:xfrm>
        </p:spPr>
        <p:txBody>
          <a:bodyPr>
            <a:normAutofit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i="1" dirty="0" smtClean="0"/>
              <a:t>3</a:t>
            </a:r>
            <a:r>
              <a:rPr lang="en-US" sz="1600" i="1" baseline="30000" dirty="0" smtClean="0"/>
              <a:t>rd</a:t>
            </a:r>
            <a:r>
              <a:rPr lang="en-US" sz="1600" i="1" dirty="0" smtClean="0"/>
              <a:t> Effect: Restriction of the elements of the right to participate in cultural lives whose implementation require certain type of positive cultural policies </a:t>
            </a:r>
            <a:endParaRPr lang="en-US" sz="1600" i="1" dirty="0"/>
          </a:p>
          <a:p>
            <a:endParaRPr lang="en-US" sz="1600" dirty="0" smtClean="0"/>
          </a:p>
          <a:p>
            <a:pPr marL="285750" indent="-285750">
              <a:buFontTx/>
              <a:buChar char="-"/>
            </a:pPr>
            <a:r>
              <a:rPr lang="en-US" sz="1600" b="0" dirty="0" smtClean="0"/>
              <a:t>Case Law of the ECJ regarding the </a:t>
            </a:r>
            <a:r>
              <a:rPr lang="en-US" sz="1600" dirty="0" smtClean="0"/>
              <a:t>negative integration</a:t>
            </a:r>
          </a:p>
          <a:p>
            <a:pPr marL="285750" indent="-285750">
              <a:buFontTx/>
              <a:buChar char="-"/>
            </a:pPr>
            <a:r>
              <a:rPr lang="en-US" sz="1600" dirty="0" smtClean="0"/>
              <a:t>Application </a:t>
            </a:r>
            <a:r>
              <a:rPr lang="en-US" sz="1600" b="0" dirty="0" smtClean="0"/>
              <a:t>of free movements principles to cultural policies that restrict the possibility of developing strong cultural policies whereas economic and cultural considerations are intimately bounded</a:t>
            </a:r>
          </a:p>
          <a:p>
            <a:pPr marL="285750" indent="-285750">
              <a:buFontTx/>
              <a:buChar char="-"/>
            </a:pPr>
            <a:r>
              <a:rPr lang="en-US" sz="1600" b="0" dirty="0" smtClean="0"/>
              <a:t>Inconsistent case law on the admissibility of mechanisms without national preference and on a “cultural rule of reason”</a:t>
            </a:r>
          </a:p>
          <a:p>
            <a:pPr marL="285750" indent="-285750">
              <a:buFontTx/>
              <a:buChar char="-"/>
            </a:pPr>
            <a:endParaRPr lang="en-US" sz="1600" b="0" dirty="0" smtClean="0"/>
          </a:p>
          <a:p>
            <a:pPr marL="285750" indent="-285750">
              <a:buFontTx/>
              <a:buChar char="-"/>
            </a:pPr>
            <a:endParaRPr lang="en-US" sz="1600" b="0" dirty="0" smtClean="0"/>
          </a:p>
          <a:p>
            <a:pPr marL="285750" indent="-285750">
              <a:buFontTx/>
              <a:buChar char="-"/>
            </a:pPr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7126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BE" cap="none" dirty="0" smtClean="0"/>
              <a:t/>
            </a:r>
            <a:br>
              <a:rPr lang="fr-BE" cap="none" dirty="0" smtClean="0"/>
            </a:br>
            <a:endParaRPr lang="fr-BE" cap="non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86000" y="1052736"/>
            <a:ext cx="6172200" cy="5322186"/>
          </a:xfrm>
        </p:spPr>
        <p:txBody>
          <a:bodyPr>
            <a:normAutofit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i="1" dirty="0" smtClean="0"/>
              <a:t>4</a:t>
            </a:r>
            <a:r>
              <a:rPr lang="en-US" sz="1600" i="1" baseline="30000" dirty="0" smtClean="0"/>
              <a:t>th</a:t>
            </a:r>
            <a:r>
              <a:rPr lang="en-US" sz="1600" i="1" dirty="0" smtClean="0"/>
              <a:t> Effect: Reinforcement of accessibility of  parts of  cultural information's and of some audiovisual works</a:t>
            </a:r>
          </a:p>
          <a:p>
            <a:endParaRPr lang="en-US" sz="1600" dirty="0" smtClean="0"/>
          </a:p>
          <a:p>
            <a:pPr marL="285750" indent="-285750">
              <a:buFontTx/>
              <a:buChar char="-"/>
            </a:pPr>
            <a:r>
              <a:rPr lang="en-US" sz="1600" b="0" dirty="0" smtClean="0"/>
              <a:t>Instruments </a:t>
            </a:r>
            <a:r>
              <a:rPr lang="en-US" sz="1600" b="0" dirty="0" smtClean="0"/>
              <a:t>of the </a:t>
            </a:r>
            <a:r>
              <a:rPr lang="en-US" sz="1600" dirty="0" smtClean="0"/>
              <a:t>positive integration</a:t>
            </a:r>
            <a:r>
              <a:rPr lang="en-US" sz="1600" b="0" dirty="0" smtClean="0"/>
              <a:t> having positive impact on accessibility of cultural goods and services </a:t>
            </a:r>
          </a:p>
          <a:p>
            <a:pPr marL="285750" indent="-285750">
              <a:buFontTx/>
              <a:buChar char="-"/>
            </a:pPr>
            <a:r>
              <a:rPr lang="en-US" sz="1600" b="0" dirty="0" smtClean="0"/>
              <a:t>Objective of balancing the perverse effects of the liberalization of cultural matters</a:t>
            </a:r>
            <a:endParaRPr lang="en-US" sz="1600" dirty="0" smtClean="0"/>
          </a:p>
          <a:p>
            <a:pPr marL="285750" indent="-285750">
              <a:buFontTx/>
              <a:buChar char="-"/>
            </a:pPr>
            <a:r>
              <a:rPr lang="en-US" sz="1600" b="0" dirty="0" smtClean="0"/>
              <a:t>Audiovisual Media Directive</a:t>
            </a:r>
          </a:p>
          <a:p>
            <a:pPr marL="285750" indent="-285750">
              <a:buFontTx/>
              <a:buChar char="-"/>
            </a:pPr>
            <a:endParaRPr lang="en-US" sz="1600" b="0" dirty="0" smtClean="0"/>
          </a:p>
          <a:p>
            <a:pPr marL="285750" indent="-285750">
              <a:buFontTx/>
              <a:buChar char="-"/>
            </a:pPr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34731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BE" cap="none" dirty="0" smtClean="0"/>
              <a:t/>
            </a:r>
            <a:br>
              <a:rPr lang="fr-BE" cap="none" dirty="0" smtClean="0"/>
            </a:br>
            <a:endParaRPr lang="fr-BE" cap="non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86000" y="1052736"/>
            <a:ext cx="6172200" cy="5322186"/>
          </a:xfrm>
        </p:spPr>
        <p:txBody>
          <a:bodyPr>
            <a:normAutofit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i="1" dirty="0"/>
              <a:t>5</a:t>
            </a:r>
            <a:r>
              <a:rPr lang="en-US" sz="1600" i="1" baseline="30000" dirty="0" smtClean="0"/>
              <a:t>th</a:t>
            </a:r>
            <a:r>
              <a:rPr lang="en-US" sz="1600" i="1" dirty="0" smtClean="0"/>
              <a:t> Effect: Limitation of public measures fostering new forms of participation in cultural life</a:t>
            </a:r>
          </a:p>
          <a:p>
            <a:endParaRPr lang="en-US" sz="1600" dirty="0" smtClean="0"/>
          </a:p>
          <a:p>
            <a:pPr marL="285750" indent="-285750">
              <a:buFontTx/>
              <a:buChar char="-"/>
            </a:pPr>
            <a:r>
              <a:rPr lang="en-US" sz="1600" b="0" dirty="0" smtClean="0"/>
              <a:t>Instruments </a:t>
            </a:r>
            <a:r>
              <a:rPr lang="en-US" sz="1600" b="0" dirty="0" smtClean="0"/>
              <a:t>of the </a:t>
            </a:r>
            <a:r>
              <a:rPr lang="en-US" sz="1600" dirty="0" smtClean="0"/>
              <a:t>positive integration</a:t>
            </a:r>
            <a:r>
              <a:rPr lang="en-US" sz="1600" b="0" dirty="0" smtClean="0"/>
              <a:t> aiming at liberalizing cultural matters and having perverse effects on participation in cultural life</a:t>
            </a:r>
          </a:p>
          <a:p>
            <a:pPr marL="285750" indent="-285750">
              <a:buFontTx/>
              <a:buChar char="-"/>
            </a:pPr>
            <a:r>
              <a:rPr lang="en-US" sz="1600" b="0" dirty="0" smtClean="0"/>
              <a:t>Restrictive interpretation of exemption from the interdiction of States aids for audiovisual services of public interest</a:t>
            </a:r>
          </a:p>
          <a:p>
            <a:pPr marL="285750" indent="-285750">
              <a:buFontTx/>
              <a:buChar char="-"/>
            </a:pPr>
            <a:r>
              <a:rPr lang="en-US" sz="1600" b="0" dirty="0" smtClean="0"/>
              <a:t>Directive on the term of Copyright</a:t>
            </a:r>
          </a:p>
          <a:p>
            <a:endParaRPr lang="en-US" sz="1600" b="0" dirty="0" smtClean="0"/>
          </a:p>
          <a:p>
            <a:pPr marL="285750" indent="-285750">
              <a:buFontTx/>
              <a:buChar char="-"/>
            </a:pPr>
            <a:endParaRPr lang="en-US" sz="1600" dirty="0" smtClean="0"/>
          </a:p>
          <a:p>
            <a:pPr marL="285750" indent="-285750">
              <a:buFontTx/>
              <a:buChar char="-"/>
            </a:pPr>
            <a:endParaRPr lang="en-US" sz="1600" b="0" dirty="0" smtClean="0"/>
          </a:p>
          <a:p>
            <a:pPr marL="285750" indent="-285750">
              <a:buFontTx/>
              <a:buChar char="-"/>
            </a:pPr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849460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171</TotalTime>
  <Words>427</Words>
  <Application>Microsoft Office PowerPoint</Application>
  <PresentationFormat>Affichage à l'écran (4:3)</PresentationFormat>
  <Paragraphs>78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Oriel</vt:lpstr>
      <vt:lpstr> European Law and Cultural policies  Effects of EU interventions on the Right to participate in cultural life  Friday 15 November 2013 </vt:lpstr>
      <vt:lpstr> </vt:lpstr>
      <vt:lpstr> </vt:lpstr>
      <vt:lpstr> </vt:lpstr>
      <vt:lpstr> </vt:lpstr>
      <vt:lpstr> </vt:lpstr>
      <vt:lpstr> </vt:lpstr>
      <vt:lpstr> </vt:lpstr>
    </vt:vector>
  </TitlesOfParts>
  <Company>Université catholique de Louvain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Regards croises sur les rapports entre les droits fondamentaux et l’environnement   Le droit à la protection de l’environnement sain en droit belge  Vendredi 25 janvier 2013</dc:title>
  <dc:creator>SIWS</dc:creator>
  <cp:lastModifiedBy>SIWS</cp:lastModifiedBy>
  <cp:revision>18</cp:revision>
  <dcterms:created xsi:type="dcterms:W3CDTF">2013-01-24T19:48:31Z</dcterms:created>
  <dcterms:modified xsi:type="dcterms:W3CDTF">2013-11-14T20:31:48Z</dcterms:modified>
</cp:coreProperties>
</file>