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Proxima Nova" panose="020B0604020202020204" charset="0"/>
      <p:regular r:id="rId28"/>
      <p:bold r:id="rId29"/>
      <p:italic r:id="rId30"/>
      <p:boldItalic r:id="rId31"/>
    </p:embeddedFont>
    <p:embeddedFont>
      <p:font typeface="Roboto" panose="02000000000000000000" pitchFamily="2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2" roundtripDataSignature="AMtx7mj7zL0OcLfQ4LghqZ9+pTatz0BTn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ierre Fastrez" initials="" lastIdx="1" clrIdx="0"/>
  <p:cmAuthor id="1" name="Eve Gladu" initials="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629EA61-EA80-4EE7-AD22-AC3E8B5392A0}">
  <a:tblStyle styleId="{9629EA61-EA80-4EE7-AD22-AC3E8B5392A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>
          <a:top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bottom>
        </a:tcBdr>
      </a:tcStyle>
    </a:band1H>
    <a:band2H>
      <a:tcTxStyle b="off" i="off"/>
      <a:tcStyle>
        <a:tcBdr/>
      </a:tcStyle>
    </a:band2H>
    <a:band1V>
      <a:tcTxStyle b="off" i="off"/>
      <a:tcStyle>
        <a:tcBdr>
          <a:left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right>
        </a:tcBdr>
      </a:tcStyle>
    </a:band1V>
    <a:band2V>
      <a:tcTxStyle b="off" i="off"/>
      <a:tcStyle>
        <a:tcBdr>
          <a:left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right>
        </a:tcBdr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</a:tcBdr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98F112B5-30FC-4C02-9F50-C5EA666193A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416C4BB-5719-4FBB-AFDE-13240C0F40D6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542C992-4626-4DEE-B3E7-B634A4E4C0D0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5E7F6"/>
          </a:solidFill>
        </a:fill>
      </a:tcStyle>
    </a:wholeTbl>
    <a:band1H>
      <a:tcTxStyle b="off" i="off"/>
      <a:tcStyle>
        <a:tcBdr/>
        <a:fill>
          <a:solidFill>
            <a:srgbClr val="EBCCEC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EBCCEC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119" autoAdjust="0"/>
  </p:normalViewPr>
  <p:slideViewPr>
    <p:cSldViewPr snapToGrid="0">
      <p:cViewPr varScale="1">
        <p:scale>
          <a:sx n="81" d="100"/>
          <a:sy n="81" d="100"/>
        </p:scale>
        <p:origin x="16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73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72" Type="http://customschemas.google.com/relationships/presentationmetadata" Target="meta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‹N°›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" name="Google Shape;8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</a:pPr>
            <a:endParaRPr sz="1100" dirty="0"/>
          </a:p>
        </p:txBody>
      </p:sp>
      <p:sp>
        <p:nvSpPr>
          <p:cNvPr id="89" name="Google Shape;89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99" name="Google Shape;99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22b962c6c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122b962c6ce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</p:txBody>
      </p:sp>
      <p:sp>
        <p:nvSpPr>
          <p:cNvPr id="124" name="Google Shape;124;g122b962c6ce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26772dac4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126772dac43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/>
          </a:p>
        </p:txBody>
      </p:sp>
      <p:sp>
        <p:nvSpPr>
          <p:cNvPr id="144" name="Google Shape;144;g126772dac43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2580c86c15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g12580c86c15_1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59" name="Google Shape;159;g12580c86c15_1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122b962c6ce_0_9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122b962c6ce_0_9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b="1" dirty="0"/>
          </a:p>
        </p:txBody>
      </p:sp>
      <p:sp>
        <p:nvSpPr>
          <p:cNvPr id="185" name="Google Shape;185;g122b962c6ce_0_9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22b962c6ce_0_5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g122b962c6ce_0_5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01" name="Google Shape;201;g122b962c6ce_0_5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264e608c7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g1264e608c7a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13" name="Google Shape;213;g1264e608c7a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39" name="Google Shape;23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6" name="Google Shape;266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67" name="Google Shape;267;p6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126772dac43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g126772dac43_0_3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284" name="Google Shape;284;g126772dac43_0_38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12769584602_0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12769584602_0_3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</p:txBody>
      </p:sp>
      <p:sp>
        <p:nvSpPr>
          <p:cNvPr id="299" name="Google Shape;299;g12769584602_0_3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2" name="Google Shape;32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23" name="Google Shape;323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126772dac43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7" name="Google Shape;337;g126772dac43_0_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38" name="Google Shape;338;g126772dac43_0_5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12580c86c15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3" name="Google Shape;353;g12580c86c15_1_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54" name="Google Shape;354;g12580c86c15_1_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126772dac43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8" name="Google Shape;368;g126772dac43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69" name="Google Shape;369;g126772dac43_0_8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22b248578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4" name="Google Shape;384;g122b2485789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385" name="Google Shape;385;g122b2485789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122b2485789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2" name="Google Shape;402;g122b2485789_0_1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03" name="Google Shape;403;g122b2485789_0_1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26aad6865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g126aad68659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20" name="Google Shape;420;g126aad68659_0_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122b2485789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5" name="Google Shape;435;g122b2485789_0_1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36" name="Google Shape;436;g122b2485789_0_1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12580c86c15_1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1" name="Google Shape;451;g12580c86c15_1_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52" name="Google Shape;452;g12580c86c15_1_5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12786627f71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3" name="Google Shape;463;g12786627f71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64" name="Google Shape;464;g12786627f71_0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12580c86c1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5" name="Google Shape;475;g12580c86c15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</a:pPr>
            <a:endParaRPr i="1" dirty="0"/>
          </a:p>
        </p:txBody>
      </p:sp>
      <p:sp>
        <p:nvSpPr>
          <p:cNvPr id="476" name="Google Shape;476;g12580c86c15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7" name="Google Shape;48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4" name="Google Shape;49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13"/>
          <p:cNvPicPr preferRelativeResize="0"/>
          <p:nvPr/>
        </p:nvPicPr>
        <p:blipFill rotWithShape="1">
          <a:blip r:embed="rId2">
            <a:alphaModFix/>
          </a:blip>
          <a:srcRect r="4019" b="25000"/>
          <a:stretch/>
        </p:blipFill>
        <p:spPr>
          <a:xfrm>
            <a:off x="490213" y="0"/>
            <a:ext cx="11701786" cy="685799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13"/>
          <p:cNvSpPr txBox="1">
            <a:spLocks noGrp="1"/>
          </p:cNvSpPr>
          <p:nvPr>
            <p:ph type="ctrTitle"/>
          </p:nvPr>
        </p:nvSpPr>
        <p:spPr>
          <a:xfrm>
            <a:off x="720000" y="720000"/>
            <a:ext cx="70194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subTitle" idx="1"/>
          </p:nvPr>
        </p:nvSpPr>
        <p:spPr>
          <a:xfrm>
            <a:off x="720000" y="3602038"/>
            <a:ext cx="7019406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dt" idx="10"/>
          </p:nvPr>
        </p:nvSpPr>
        <p:spPr>
          <a:xfrm>
            <a:off x="720000" y="6356349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sldNum" idx="12"/>
          </p:nvPr>
        </p:nvSpPr>
        <p:spPr>
          <a:xfrm>
            <a:off x="8728800" y="6356349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3" name="Google Shape;63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2"/>
          <p:cNvPicPr preferRelativeResize="0"/>
          <p:nvPr/>
        </p:nvPicPr>
        <p:blipFill rotWithShape="1">
          <a:blip r:embed="rId13">
            <a:alphaModFix/>
          </a:blip>
          <a:srcRect r="29143" b="25000"/>
          <a:stretch/>
        </p:blipFill>
        <p:spPr>
          <a:xfrm>
            <a:off x="3553119" y="0"/>
            <a:ext cx="8638881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tinyurl.com/2e9ns4du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7646/KOME.75672.42" TargetMode="External"/><Relationship Id="rId3" Type="http://schemas.openxmlformats.org/officeDocument/2006/relationships/hyperlink" Target="http://oasis.col.org/handle/11599/3089" TargetMode="External"/><Relationship Id="rId7" Type="http://schemas.openxmlformats.org/officeDocument/2006/relationships/hyperlink" Target="https://doi.org/10.5210/fm.v26i12.11787" TargetMode="External"/><Relationship Id="rId12" Type="http://schemas.openxmlformats.org/officeDocument/2006/relationships/hyperlink" Target="https://doi.org/10.1177/01655515211043708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a-expert.com/e-dossier-de-l-audiovisuel-l-education-aux-cultures-de-l-information/l-insertion-scolaire-des-competences-en-litteratie-mediatique.html" TargetMode="External"/><Relationship Id="rId11" Type="http://schemas.openxmlformats.org/officeDocument/2006/relationships/hyperlink" Target="https://doi.org/10.1016/j.compedu.2016.08.001" TargetMode="External"/><Relationship Id="rId5" Type="http://schemas.openxmlformats.org/officeDocument/2006/relationships/hyperlink" Target="https://doi.org/10.1016/j.compedu.2018.04.010" TargetMode="External"/><Relationship Id="rId10" Type="http://schemas.openxmlformats.org/officeDocument/2006/relationships/hyperlink" Target="https://doi.org/10.18261/issn.1891-943x-2018-04-05" TargetMode="External"/><Relationship Id="rId4" Type="http://schemas.openxmlformats.org/officeDocument/2006/relationships/hyperlink" Target="https://doi.org/10.1016/j.compedu.2016.11.003" TargetMode="External"/><Relationship Id="rId9" Type="http://schemas.openxmlformats.org/officeDocument/2006/relationships/hyperlink" Target="https://doi.org/10.1016/j.compedu.2012.11.0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"/>
          <p:cNvSpPr txBox="1">
            <a:spLocks noGrp="1"/>
          </p:cNvSpPr>
          <p:nvPr>
            <p:ph type="ctrTitle"/>
          </p:nvPr>
        </p:nvSpPr>
        <p:spPr>
          <a:xfrm>
            <a:off x="720000" y="720000"/>
            <a:ext cx="727393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 sz="3200" b="1">
                <a:latin typeface="Calibri"/>
                <a:ea typeface="Calibri"/>
                <a:cs typeface="Calibri"/>
                <a:sym typeface="Calibri"/>
              </a:rPr>
              <a:t>Littératie médiatique en recherche d’information et en création médiatique : </a:t>
            </a:r>
            <a:br>
              <a:rPr lang="en-US" sz="3200">
                <a:latin typeface="Calibri"/>
                <a:ea typeface="Calibri"/>
                <a:cs typeface="Calibri"/>
                <a:sym typeface="Calibri"/>
              </a:rPr>
            </a:br>
            <a:r>
              <a:rPr lang="en-US" sz="3200"/>
              <a:t>quelles différences genrées dans les compétences autoévaluées </a:t>
            </a:r>
            <a:br>
              <a:rPr lang="en-US" sz="3200"/>
            </a:br>
            <a:r>
              <a:rPr lang="en-US" sz="3200"/>
              <a:t>et les pratiques des adolescent·es? </a:t>
            </a:r>
            <a:endParaRPr sz="3200"/>
          </a:p>
        </p:txBody>
      </p:sp>
      <p:sp>
        <p:nvSpPr>
          <p:cNvPr id="92" name="Google Shape;92;p1"/>
          <p:cNvSpPr txBox="1">
            <a:spLocks noGrp="1"/>
          </p:cNvSpPr>
          <p:nvPr>
            <p:ph type="subTitle" idx="1"/>
          </p:nvPr>
        </p:nvSpPr>
        <p:spPr>
          <a:xfrm>
            <a:off x="720000" y="3429001"/>
            <a:ext cx="7019406" cy="2557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highlight>
                  <a:srgbClr val="FDB7FF"/>
                </a:highlight>
                <a:latin typeface="Calibri"/>
                <a:ea typeface="Calibri"/>
                <a:cs typeface="Calibri"/>
                <a:sym typeface="Calibri"/>
              </a:rPr>
              <a:t>Pierre FASTREZ *</a:t>
            </a:r>
            <a:br>
              <a:rPr lang="en-US">
                <a:highlight>
                  <a:srgbClr val="FDB7FF"/>
                </a:highlight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latin typeface="Calibri"/>
                <a:ea typeface="Calibri"/>
                <a:cs typeface="Calibri"/>
                <a:sym typeface="Calibri"/>
              </a:rPr>
              <a:t>Denise SUTTER WIDMER **</a:t>
            </a:r>
            <a:br>
              <a:rPr lang="en-US"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highlight>
                  <a:srgbClr val="BDD6EE"/>
                </a:highlight>
                <a:latin typeface="Calibri"/>
                <a:ea typeface="Calibri"/>
                <a:cs typeface="Calibri"/>
                <a:sym typeface="Calibri"/>
              </a:rPr>
              <a:t>Eve GLADU ***</a:t>
            </a:r>
            <a:br>
              <a:rPr lang="en-US"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latin typeface="Calibri"/>
                <a:ea typeface="Calibri"/>
                <a:cs typeface="Calibri"/>
                <a:sym typeface="Calibri"/>
              </a:rPr>
              <a:t>Nathalie LACELLE ***</a:t>
            </a:r>
            <a:br>
              <a:rPr lang="en-US"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latin typeface="Calibri"/>
                <a:ea typeface="Calibri"/>
                <a:cs typeface="Calibri"/>
                <a:sym typeface="Calibri"/>
              </a:rPr>
              <a:t>Julia BIHL *</a:t>
            </a:r>
            <a:endParaRPr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*	Université catholique de Louvain, Belgique</a:t>
            </a:r>
            <a:br>
              <a:rPr lang="en-US"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latin typeface="Calibri"/>
                <a:ea typeface="Calibri"/>
                <a:cs typeface="Calibri"/>
                <a:sym typeface="Calibri"/>
              </a:rPr>
              <a:t>** 	Universite de Genève, Suisse</a:t>
            </a:r>
            <a:br>
              <a:rPr lang="en-US"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latin typeface="Calibri"/>
                <a:ea typeface="Calibri"/>
                <a:cs typeface="Calibri"/>
                <a:sym typeface="Calibri"/>
              </a:rPr>
              <a:t>*** 	Université du Québec à Montréal, Canada</a:t>
            </a:r>
            <a:endParaRPr/>
          </a:p>
        </p:txBody>
      </p:sp>
      <p:pic>
        <p:nvPicPr>
          <p:cNvPr id="93" name="Google Shape;9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000" y="5881251"/>
            <a:ext cx="1730969" cy="852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 descr="Une image contenant texte&#10;&#10;Description générée automatiquemen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14679" y="6064182"/>
            <a:ext cx="1396170" cy="48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45494" y="6119547"/>
            <a:ext cx="1182632" cy="37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"/>
          <p:cNvSpPr/>
          <p:nvPr/>
        </p:nvSpPr>
        <p:spPr>
          <a:xfrm>
            <a:off x="8244749" y="0"/>
            <a:ext cx="3947251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76642"/>
              <a:buFont typeface="Calibri"/>
              <a:buNone/>
            </a:pPr>
            <a:r>
              <a:rPr lang="en-US" b="1">
                <a:latin typeface="Calibri"/>
                <a:ea typeface="Calibri"/>
                <a:cs typeface="Calibri"/>
                <a:sym typeface="Calibri"/>
              </a:rPr>
              <a:t>Enquête internationale LM-ados</a:t>
            </a:r>
            <a:br>
              <a:rPr lang="en-US"/>
            </a:br>
            <a:r>
              <a:rPr lang="en-US" sz="3044"/>
              <a:t>Littératie médiatique des adolescents : pratiques et compétences déclarées, évaluation en tâches simplifiées et complexes</a:t>
            </a:r>
            <a:endParaRPr sz="3044"/>
          </a:p>
        </p:txBody>
      </p:sp>
      <p:sp>
        <p:nvSpPr>
          <p:cNvPr id="103" name="Google Shape;103;p4"/>
          <p:cNvSpPr txBox="1">
            <a:spLocks noGrp="1"/>
          </p:cNvSpPr>
          <p:nvPr>
            <p:ph type="body" idx="1"/>
          </p:nvPr>
        </p:nvSpPr>
        <p:spPr>
          <a:xfrm>
            <a:off x="627000" y="2146925"/>
            <a:ext cx="48249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"/>
              <a:buNone/>
            </a:pPr>
            <a:r>
              <a:rPr lang="en-US" sz="2060" b="1"/>
              <a:t>Objectifs</a:t>
            </a:r>
            <a:endParaRPr sz="2060"/>
          </a:p>
          <a:p>
            <a:pPr marL="228600" lvl="0" indent="-2349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60"/>
              <a:buChar char="•"/>
            </a:pPr>
            <a:r>
              <a:rPr lang="en-US" sz="2060"/>
              <a:t>Élaborer un modèle de la littératie médiatique articulant ses niveaux élémentaires (savoirs, savoir-faire) et ses niveaux plus avancés (compétence)</a:t>
            </a:r>
            <a:endParaRPr sz="2060"/>
          </a:p>
          <a:p>
            <a:pPr marL="228600" lvl="0" indent="-2349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60"/>
              <a:buChar char="•"/>
            </a:pPr>
            <a:r>
              <a:rPr lang="en-US" sz="2060"/>
              <a:t>Élaborer une méthode d’évaluation multi-niveaux de la littératie médiatique</a:t>
            </a:r>
            <a:endParaRPr sz="2060"/>
          </a:p>
          <a:p>
            <a:pPr marL="228600" lvl="0" indent="-10414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60"/>
              <a:buNone/>
            </a:pPr>
            <a:endParaRPr sz="206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60"/>
              <a:buNone/>
            </a:pPr>
            <a:r>
              <a:rPr lang="en-US" sz="2060" b="1"/>
              <a:t>Des expertises interdisciplinaires</a:t>
            </a:r>
            <a:endParaRPr sz="2060"/>
          </a:p>
          <a:p>
            <a:pPr marL="228600" lvl="0" indent="-2349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60"/>
              <a:buChar char="•"/>
            </a:pPr>
            <a:r>
              <a:rPr lang="en-US" sz="2060"/>
              <a:t>information et communication</a:t>
            </a:r>
            <a:endParaRPr sz="2060"/>
          </a:p>
          <a:p>
            <a:pPr marL="228600" lvl="0" indent="-2349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60"/>
              <a:buChar char="•"/>
            </a:pPr>
            <a:r>
              <a:rPr lang="en-US" sz="2060"/>
              <a:t>didactique des langues</a:t>
            </a:r>
            <a:endParaRPr sz="2060"/>
          </a:p>
          <a:p>
            <a:pPr marL="228600" lvl="0" indent="-2349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60"/>
              <a:buChar char="•"/>
            </a:pPr>
            <a:r>
              <a:rPr lang="en-US" sz="2060"/>
              <a:t>sciences du langage</a:t>
            </a:r>
            <a:endParaRPr sz="2060"/>
          </a:p>
          <a:p>
            <a:pPr marL="228600" lvl="0" indent="-23495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60"/>
              <a:buChar char="•"/>
            </a:pPr>
            <a:r>
              <a:rPr lang="en-US" sz="2060"/>
              <a:t>technologies éducatives</a:t>
            </a:r>
            <a:endParaRPr sz="2060"/>
          </a:p>
        </p:txBody>
      </p:sp>
      <p:sp>
        <p:nvSpPr>
          <p:cNvPr id="104" name="Google Shape;104;p4"/>
          <p:cNvSpPr txBox="1">
            <a:spLocks noGrp="1"/>
          </p:cNvSpPr>
          <p:nvPr>
            <p:ph type="sldNum" idx="12"/>
          </p:nvPr>
        </p:nvSpPr>
        <p:spPr>
          <a:xfrm>
            <a:off x="8846775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2</a:t>
            </a:fld>
            <a:endParaRPr sz="1400" b="1"/>
          </a:p>
        </p:txBody>
      </p:sp>
      <p:grpSp>
        <p:nvGrpSpPr>
          <p:cNvPr id="105" name="Google Shape;105;p4"/>
          <p:cNvGrpSpPr/>
          <p:nvPr/>
        </p:nvGrpSpPr>
        <p:grpSpPr>
          <a:xfrm>
            <a:off x="5531550" y="1626549"/>
            <a:ext cx="2844627" cy="2476954"/>
            <a:chOff x="112875" y="2847096"/>
            <a:chExt cx="2844628" cy="2476954"/>
          </a:xfrm>
        </p:grpSpPr>
        <p:pic>
          <p:nvPicPr>
            <p:cNvPr id="106" name="Google Shape;106;p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2875" y="2847096"/>
              <a:ext cx="2844628" cy="142230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7" name="Google Shape;107;p4"/>
            <p:cNvSpPr/>
            <p:nvPr/>
          </p:nvSpPr>
          <p:spPr>
            <a:xfrm>
              <a:off x="244275" y="4203550"/>
              <a:ext cx="2581800" cy="1120500"/>
            </a:xfrm>
            <a:prstGeom prst="wedgeRectCallout">
              <a:avLst>
                <a:gd name="adj1" fmla="val -20809"/>
                <a:gd name="adj2" fmla="val -67541"/>
              </a:avLst>
            </a:prstGeom>
            <a:solidFill>
              <a:srgbClr val="F4A9D2">
                <a:alpha val="5137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Pierre Fastrez (resp.)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Julia Bihl (doctorante)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Thibault Philippette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8" name="Google Shape;108;p4"/>
          <p:cNvGrpSpPr/>
          <p:nvPr/>
        </p:nvGrpSpPr>
        <p:grpSpPr>
          <a:xfrm>
            <a:off x="8715213" y="1932027"/>
            <a:ext cx="2581800" cy="2165675"/>
            <a:chOff x="3348602" y="3158375"/>
            <a:chExt cx="2581800" cy="2165675"/>
          </a:xfrm>
        </p:grpSpPr>
        <p:pic>
          <p:nvPicPr>
            <p:cNvPr id="109" name="Google Shape;109;p4" descr="Logo UQAM.sv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466414" y="3158375"/>
              <a:ext cx="2346175" cy="7776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" name="Google Shape;110;p4"/>
            <p:cNvSpPr/>
            <p:nvPr/>
          </p:nvSpPr>
          <p:spPr>
            <a:xfrm>
              <a:off x="3348602" y="4203550"/>
              <a:ext cx="2581800" cy="1120500"/>
            </a:xfrm>
            <a:prstGeom prst="wedgeRectCallout">
              <a:avLst>
                <a:gd name="adj1" fmla="val -20809"/>
                <a:gd name="adj2" fmla="val -67541"/>
              </a:avLst>
            </a:prstGeom>
            <a:solidFill>
              <a:srgbClr val="93C9EA">
                <a:alpha val="5137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Nathalie Lacelle (resp.)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Eve Gladu (doctorante)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1" name="Google Shape;111;p4"/>
          <p:cNvGrpSpPr/>
          <p:nvPr/>
        </p:nvGrpSpPr>
        <p:grpSpPr>
          <a:xfrm>
            <a:off x="5662961" y="4109750"/>
            <a:ext cx="2581800" cy="2388521"/>
            <a:chOff x="6094499" y="2935525"/>
            <a:chExt cx="2581800" cy="2388521"/>
          </a:xfrm>
        </p:grpSpPr>
        <p:pic>
          <p:nvPicPr>
            <p:cNvPr id="112" name="Google Shape;112;p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297984" y="2935525"/>
              <a:ext cx="2174830" cy="12233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3" name="Google Shape;113;p4"/>
            <p:cNvSpPr/>
            <p:nvPr/>
          </p:nvSpPr>
          <p:spPr>
            <a:xfrm>
              <a:off x="6094499" y="4203546"/>
              <a:ext cx="2581800" cy="1120500"/>
            </a:xfrm>
            <a:prstGeom prst="wedgeRectCallout">
              <a:avLst>
                <a:gd name="adj1" fmla="val -20809"/>
                <a:gd name="adj2" fmla="val -67541"/>
              </a:avLst>
            </a:prstGeom>
            <a:solidFill>
              <a:srgbClr val="B3C6F5">
                <a:alpha val="5137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Eric Delamotte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Catherine Delarue-Breton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4" name="Google Shape;114;p4"/>
          <p:cNvGrpSpPr/>
          <p:nvPr/>
        </p:nvGrpSpPr>
        <p:grpSpPr>
          <a:xfrm>
            <a:off x="8658426" y="4160800"/>
            <a:ext cx="2695375" cy="2337475"/>
            <a:chOff x="8795326" y="2986575"/>
            <a:chExt cx="2695375" cy="2337475"/>
          </a:xfrm>
        </p:grpSpPr>
        <p:pic>
          <p:nvPicPr>
            <p:cNvPr id="115" name="Google Shape;115;p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795326" y="2986575"/>
              <a:ext cx="2695375" cy="9722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" name="Google Shape;116;p4"/>
            <p:cNvSpPr/>
            <p:nvPr/>
          </p:nvSpPr>
          <p:spPr>
            <a:xfrm>
              <a:off x="8852114" y="4203550"/>
              <a:ext cx="2581800" cy="1120500"/>
            </a:xfrm>
            <a:prstGeom prst="wedgeRectCallout">
              <a:avLst>
                <a:gd name="adj1" fmla="val -20809"/>
                <a:gd name="adj2" fmla="val -67541"/>
              </a:avLst>
            </a:prstGeom>
            <a:solidFill>
              <a:srgbClr val="EAAAEB">
                <a:alpha val="5137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Christophe Ronveaux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-US" sz="1800" b="0" i="0" u="none" strike="noStrike" cap="none">
                  <a:solidFill>
                    <a:srgbClr val="1F3864"/>
                  </a:solidFill>
                  <a:latin typeface="Calibri"/>
                  <a:ea typeface="Calibri"/>
                  <a:cs typeface="Calibri"/>
                  <a:sym typeface="Calibri"/>
                </a:rPr>
                <a:t>Denise Sutter Widmer</a:t>
              </a:r>
              <a:endParaRPr sz="1800" b="0" i="0" u="none" strike="noStrike" cap="none">
                <a:solidFill>
                  <a:srgbClr val="1F3864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7" name="Google Shape;117;p4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4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22b962c6ce_0_0"/>
          <p:cNvSpPr txBox="1"/>
          <p:nvPr/>
        </p:nvSpPr>
        <p:spPr>
          <a:xfrm rot="-5400000">
            <a:off x="-2774460" y="2673564"/>
            <a:ext cx="6628200" cy="30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Littératie</a:t>
            </a:r>
            <a:endParaRPr sz="1500" b="0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7" name="Google Shape;127;g122b962c6ce_0_0"/>
          <p:cNvSpPr/>
          <p:nvPr/>
        </p:nvSpPr>
        <p:spPr>
          <a:xfrm>
            <a:off x="1612899" y="1963832"/>
            <a:ext cx="9739681" cy="719997"/>
          </a:xfrm>
          <a:custGeom>
            <a:avLst/>
            <a:gdLst/>
            <a:ahLst/>
            <a:cxnLst/>
            <a:rect l="l" t="t" r="r" b="b"/>
            <a:pathLst>
              <a:path w="9739681" h="719997" extrusionOk="0">
                <a:moveTo>
                  <a:pt x="0" y="0"/>
                </a:moveTo>
                <a:lnTo>
                  <a:pt x="9739681" y="0"/>
                </a:lnTo>
                <a:lnTo>
                  <a:pt x="9739681" y="719997"/>
                </a:lnTo>
                <a:lnTo>
                  <a:pt x="0" y="719997"/>
                </a:lnTo>
                <a:lnTo>
                  <a:pt x="0" y="0"/>
                </a:lnTo>
                <a:close/>
              </a:path>
            </a:pathLst>
          </a:custGeom>
          <a:solidFill>
            <a:srgbClr val="EBCCEC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76000" tIns="45700" rIns="45700" bIns="45700" anchor="ctr" anchorCtr="0">
            <a:noAutofit/>
          </a:bodyPr>
          <a:lstStyle/>
          <a:p>
            <a:pPr marL="2921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Capacités indépendantes du contexte </a:t>
            </a:r>
            <a:endParaRPr sz="2000" b="0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2921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Évaluation quantitative standardisée des connaissances et des capacités</a:t>
            </a:r>
            <a:endParaRPr sz="2000" b="0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8" name="Google Shape;128;g122b962c6ce_0_0"/>
          <p:cNvSpPr/>
          <p:nvPr/>
        </p:nvSpPr>
        <p:spPr>
          <a:xfrm>
            <a:off x="2325067" y="2806568"/>
            <a:ext cx="9332317" cy="2556445"/>
          </a:xfrm>
          <a:custGeom>
            <a:avLst/>
            <a:gdLst/>
            <a:ahLst/>
            <a:cxnLst/>
            <a:rect l="l" t="t" r="r" b="b"/>
            <a:pathLst>
              <a:path w="9332317" h="2339995" extrusionOk="0">
                <a:moveTo>
                  <a:pt x="0" y="0"/>
                </a:moveTo>
                <a:lnTo>
                  <a:pt x="9332317" y="0"/>
                </a:lnTo>
                <a:lnTo>
                  <a:pt x="9332317" y="2339995"/>
                </a:lnTo>
                <a:lnTo>
                  <a:pt x="0" y="2339995"/>
                </a:lnTo>
                <a:lnTo>
                  <a:pt x="0" y="0"/>
                </a:lnTo>
                <a:close/>
              </a:path>
            </a:pathLst>
          </a:custGeom>
          <a:solidFill>
            <a:srgbClr val="780F49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89525" tIns="45700" rIns="45700" bIns="45700" anchor="ctr" anchorCtr="0">
            <a:noAutofit/>
          </a:bodyPr>
          <a:lstStyle/>
          <a:p>
            <a:pPr marL="8001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LM en tant qu'expression de la compétence, manifeste par l’agir compétent en situation </a:t>
            </a:r>
            <a:r>
              <a:rPr lang="en-US" sz="13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(Masciotra &amp; Medzo 2009)</a:t>
            </a: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. </a:t>
            </a:r>
            <a:endParaRPr sz="2000" b="0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001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Plus que la ma</a:t>
            </a:r>
            <a:r>
              <a:rPr lang="en-US" sz="2000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i</a:t>
            </a: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trise de connaissances et de capacités: sélection et combinaison de connaissances et de capacités pertinentes (ressources internes) </a:t>
            </a:r>
            <a:r>
              <a:rPr lang="en-US" sz="2000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« </a:t>
            </a: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pour s'adapter à des situations inédites de manière nouvelle et non stéréotypée</a:t>
            </a:r>
            <a:r>
              <a:rPr lang="en-US" sz="2000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 »</a:t>
            </a: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r>
              <a:rPr lang="en-US" sz="13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(Rey et al. 2012)</a:t>
            </a: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. </a:t>
            </a:r>
            <a:endParaRPr sz="2000" b="0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8001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Située </a:t>
            </a:r>
            <a:r>
              <a:rPr lang="en-US" sz="2000" b="0" i="0" u="sng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et</a:t>
            </a:r>
            <a:r>
              <a:rPr lang="en-US" sz="2000" b="0" i="0" u="none" strike="noStrike" cap="none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rPr>
              <a:t> évaluable : importance de concevoir des situations signifiantes dans lesquelles les élèves peuvent s'engager et agir. </a:t>
            </a:r>
            <a:endParaRPr sz="2000" b="0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9" name="Google Shape;129;g122b962c6ce_0_0"/>
          <p:cNvSpPr/>
          <p:nvPr/>
        </p:nvSpPr>
        <p:spPr>
          <a:xfrm>
            <a:off x="1612900" y="5501633"/>
            <a:ext cx="9934475" cy="890996"/>
          </a:xfrm>
          <a:custGeom>
            <a:avLst/>
            <a:gdLst/>
            <a:ahLst/>
            <a:cxnLst/>
            <a:rect l="l" t="t" r="r" b="b"/>
            <a:pathLst>
              <a:path w="9739681" h="719997" extrusionOk="0">
                <a:moveTo>
                  <a:pt x="0" y="0"/>
                </a:moveTo>
                <a:lnTo>
                  <a:pt x="9739681" y="0"/>
                </a:lnTo>
                <a:lnTo>
                  <a:pt x="9739681" y="719997"/>
                </a:lnTo>
                <a:lnTo>
                  <a:pt x="0" y="719997"/>
                </a:lnTo>
                <a:lnTo>
                  <a:pt x="0" y="0"/>
                </a:lnTo>
                <a:close/>
              </a:path>
            </a:pathLst>
          </a:custGeom>
          <a:solidFill>
            <a:srgbClr val="9CC2E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889525" tIns="45700" rIns="45700" bIns="45700" anchor="ctr" anchorCtr="0">
            <a:noAutofit/>
          </a:bodyPr>
          <a:lstStyle/>
          <a:p>
            <a:pPr marL="2921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Remettent en question la pertinence-même de l'évaluation </a:t>
            </a:r>
            <a:endParaRPr sz="2000" b="0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2921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Proxima Nova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Descriptions qualitatives </a:t>
            </a:r>
            <a:r>
              <a:rPr lang="en-US" sz="2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« </a:t>
            </a: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épaisses</a:t>
            </a:r>
            <a:r>
              <a:rPr lang="en-US" sz="2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 »</a:t>
            </a: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des pratiques de littératie </a:t>
            </a:r>
            <a:b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-US" sz="20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culturellement et socialement situées.</a:t>
            </a:r>
            <a:endParaRPr sz="2000" b="0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0" name="Google Shape;130;g122b962c6ce_0_0"/>
          <p:cNvSpPr/>
          <p:nvPr/>
        </p:nvSpPr>
        <p:spPr>
          <a:xfrm>
            <a:off x="940259" y="1749257"/>
            <a:ext cx="1080000" cy="1080000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EBCCE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1" name="Google Shape;131;g122b962c6ce_0_0"/>
          <p:cNvSpPr/>
          <p:nvPr/>
        </p:nvSpPr>
        <p:spPr>
          <a:xfrm>
            <a:off x="1009968" y="2829269"/>
            <a:ext cx="2520000" cy="2520000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780F4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1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Approche par compétence</a:t>
            </a:r>
            <a:endParaRPr sz="2100" b="1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2" name="Google Shape;132;g122b962c6ce_0_0"/>
          <p:cNvSpPr/>
          <p:nvPr/>
        </p:nvSpPr>
        <p:spPr>
          <a:xfrm>
            <a:off x="1072897" y="5406347"/>
            <a:ext cx="1080000" cy="1080000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3" name="Google Shape;133;g122b962c6ce_0_0"/>
          <p:cNvSpPr txBox="1"/>
          <p:nvPr/>
        </p:nvSpPr>
        <p:spPr>
          <a:xfrm>
            <a:off x="940671" y="2120080"/>
            <a:ext cx="1145128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Cognitive</a:t>
            </a:r>
            <a:endParaRPr sz="1600" b="1" i="0" u="none" strike="noStrike" cap="non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4" name="Google Shape;134;g122b962c6ce_0_0"/>
          <p:cNvSpPr txBox="1"/>
          <p:nvPr/>
        </p:nvSpPr>
        <p:spPr>
          <a:xfrm>
            <a:off x="1139899" y="5694957"/>
            <a:ext cx="945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Critique-</a:t>
            </a:r>
            <a:br>
              <a:rPr lang="en-US" sz="1300" b="1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-US" sz="1300" b="1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culturelle</a:t>
            </a:r>
            <a:endParaRPr sz="1300" b="1" i="0" u="none" strike="noStrike" cap="non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5" name="Google Shape;135;g122b962c6ce_0_0"/>
          <p:cNvSpPr txBox="1">
            <a:spLocks noGrp="1"/>
          </p:cNvSpPr>
          <p:nvPr>
            <p:ph type="title"/>
          </p:nvPr>
        </p:nvSpPr>
        <p:spPr>
          <a:xfrm>
            <a:off x="603100" y="701167"/>
            <a:ext cx="111732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La littératie médiatique </a:t>
            </a:r>
            <a:endParaRPr/>
          </a:p>
        </p:txBody>
      </p:sp>
      <p:sp>
        <p:nvSpPr>
          <p:cNvPr id="136" name="Google Shape;136;g122b962c6ce_0_0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g122b962c6ce_0_0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g122b962c6ce_0_0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g122b962c6ce_0_0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g122b962c6ce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3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26772dac43_0_0"/>
          <p:cNvSpPr txBox="1">
            <a:spLocks noGrp="1"/>
          </p:cNvSpPr>
          <p:nvPr>
            <p:ph type="title"/>
          </p:nvPr>
        </p:nvSpPr>
        <p:spPr>
          <a:xfrm>
            <a:off x="4405075" y="365125"/>
            <a:ext cx="6948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Littératie médiatique</a:t>
            </a:r>
            <a:endParaRPr/>
          </a:p>
        </p:txBody>
      </p:sp>
      <p:sp>
        <p:nvSpPr>
          <p:cNvPr id="147" name="Google Shape;147;g126772dac43_0_0"/>
          <p:cNvSpPr txBox="1">
            <a:spLocks noGrp="1"/>
          </p:cNvSpPr>
          <p:nvPr>
            <p:ph type="body" idx="1"/>
          </p:nvPr>
        </p:nvSpPr>
        <p:spPr>
          <a:xfrm>
            <a:off x="6147875" y="1825625"/>
            <a:ext cx="5447400" cy="45711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b="1"/>
              <a:t>Recherche d'informations en ligne </a:t>
            </a:r>
            <a:br>
              <a:rPr lang="en-US" b="1"/>
            </a:br>
            <a:r>
              <a:rPr lang="en-US" b="1"/>
              <a:t>+ </a:t>
            </a:r>
            <a:endParaRPr b="1"/>
          </a:p>
          <a:p>
            <a:pPr marL="0" lvl="0" indent="0" algn="ct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b="1"/>
              <a:t>Création de contenu numérique multimodal </a:t>
            </a:r>
            <a:br>
              <a:rPr lang="en-US" b="1"/>
            </a:br>
            <a:r>
              <a:rPr lang="en-US" b="1"/>
              <a:t>= </a:t>
            </a:r>
            <a:endParaRPr b="1"/>
          </a:p>
          <a:p>
            <a:pPr marL="0" lvl="0" indent="0" algn="ctr" rtl="0">
              <a:spcBef>
                <a:spcPts val="800"/>
              </a:spcBef>
              <a:spcAft>
                <a:spcPts val="0"/>
              </a:spcAft>
              <a:buNone/>
            </a:pPr>
            <a:r>
              <a:rPr lang="en-US" b="1"/>
              <a:t>activité signifiante</a:t>
            </a:r>
            <a:endParaRPr b="1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b="1"/>
              <a:t>rendant possible l’observation </a:t>
            </a:r>
            <a:br>
              <a:rPr lang="en-US" b="1"/>
            </a:br>
            <a:r>
              <a:rPr lang="en-US" b="1"/>
              <a:t>d’un agir compétent</a:t>
            </a:r>
            <a:endParaRPr/>
          </a:p>
        </p:txBody>
      </p:sp>
      <p:pic>
        <p:nvPicPr>
          <p:cNvPr id="148" name="Google Shape;148;g126772dac43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00400"/>
            <a:ext cx="6948575" cy="6233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g126772dac43_0_0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g126772dac43_0_0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g126772dac43_0_0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g126772dac43_0_0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g126772dac43_0_0"/>
          <p:cNvSpPr txBox="1"/>
          <p:nvPr/>
        </p:nvSpPr>
        <p:spPr>
          <a:xfrm rot="-499144">
            <a:off x="14635" y="735512"/>
            <a:ext cx="2521330" cy="38476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Recherche d’information en ligne</a:t>
            </a:r>
            <a:endParaRPr sz="130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g126772dac43_0_0"/>
          <p:cNvSpPr txBox="1"/>
          <p:nvPr/>
        </p:nvSpPr>
        <p:spPr>
          <a:xfrm rot="589455">
            <a:off x="4362890" y="1768600"/>
            <a:ext cx="1842621" cy="3848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Production d’un blogue</a:t>
            </a:r>
            <a:endParaRPr sz="130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g126772dac43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4</a:t>
            </a:fld>
            <a:endParaRPr sz="14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2580c86c15_1_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39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Différences</a:t>
            </a:r>
            <a:r>
              <a:rPr lang="en-US" sz="3900"/>
              <a:t> genrées : des résultats non convergents</a:t>
            </a:r>
            <a:endParaRPr sz="390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800" b="1">
                <a:solidFill>
                  <a:srgbClr val="962399"/>
                </a:solidFill>
              </a:rPr>
              <a:t>Compétences déclarées</a:t>
            </a:r>
            <a:r>
              <a:rPr lang="en-US" sz="2800" b="1">
                <a:solidFill>
                  <a:schemeClr val="accent4"/>
                </a:solidFill>
              </a:rPr>
              <a:t> </a:t>
            </a:r>
            <a:endParaRPr sz="2800" b="1">
              <a:solidFill>
                <a:schemeClr val="accent4"/>
              </a:solidFill>
            </a:endParaRPr>
          </a:p>
        </p:txBody>
      </p:sp>
      <p:sp>
        <p:nvSpPr>
          <p:cNvPr id="162" name="Google Shape;162;g12580c86c15_1_6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g12580c86c15_1_6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g12580c86c15_1_6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g12580c86c15_1_6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6" name="Google Shape;166;g12580c86c15_1_6"/>
          <p:cNvGrpSpPr/>
          <p:nvPr/>
        </p:nvGrpSpPr>
        <p:grpSpPr>
          <a:xfrm rot="-5400000">
            <a:off x="3515533" y="3696044"/>
            <a:ext cx="2437139" cy="3199520"/>
            <a:chOff x="2744034" y="1146343"/>
            <a:chExt cx="1827900" cy="2399700"/>
          </a:xfrm>
        </p:grpSpPr>
        <p:sp>
          <p:nvSpPr>
            <p:cNvPr id="167" name="Google Shape;167;g12580c86c15_1_6"/>
            <p:cNvSpPr/>
            <p:nvPr/>
          </p:nvSpPr>
          <p:spPr>
            <a:xfrm rot="-5400000">
              <a:off x="2458134" y="1432243"/>
              <a:ext cx="2399700" cy="1827900"/>
            </a:xfrm>
            <a:prstGeom prst="rightArrowCallout">
              <a:avLst>
                <a:gd name="adj1" fmla="val 9283"/>
                <a:gd name="adj2" fmla="val 13570"/>
                <a:gd name="adj3" fmla="val 16082"/>
                <a:gd name="adj4" fmla="val 81236"/>
              </a:avLst>
            </a:prstGeom>
            <a:solidFill>
              <a:schemeClr val="lt1"/>
            </a:solidFill>
            <a:ln w="9525" cap="flat" cmpd="sng">
              <a:solidFill>
                <a:srgbClr val="96239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g12580c86c15_1_6"/>
            <p:cNvSpPr/>
            <p:nvPr/>
          </p:nvSpPr>
          <p:spPr>
            <a:xfrm flipH="1">
              <a:off x="2832600" y="1686400"/>
              <a:ext cx="1649400" cy="1769700"/>
            </a:xfrm>
            <a:prstGeom prst="snip1Rect">
              <a:avLst>
                <a:gd name="adj" fmla="val 0"/>
              </a:avLst>
            </a:prstGeom>
            <a:solidFill>
              <a:srgbClr val="96239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g12580c86c15_1_6"/>
            <p:cNvSpPr txBox="1"/>
            <p:nvPr/>
          </p:nvSpPr>
          <p:spPr>
            <a:xfrm rot="5400000">
              <a:off x="2869099" y="1829661"/>
              <a:ext cx="1577700" cy="1476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</a:pPr>
              <a:r>
                <a:rPr lang="en-US" sz="22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Différence significative en faveur des individus de genre masculin</a:t>
              </a:r>
              <a:endParaRPr sz="2200" b="1">
                <a:solidFill>
                  <a:schemeClr val="lt1"/>
                </a:solidFill>
              </a:endParaRPr>
            </a:p>
          </p:txBody>
        </p:sp>
      </p:grpSp>
      <p:grpSp>
        <p:nvGrpSpPr>
          <p:cNvPr id="170" name="Google Shape;170;g12580c86c15_1_6"/>
          <p:cNvGrpSpPr/>
          <p:nvPr/>
        </p:nvGrpSpPr>
        <p:grpSpPr>
          <a:xfrm rot="-5400000">
            <a:off x="5375484" y="1258905"/>
            <a:ext cx="2437139" cy="3199520"/>
            <a:chOff x="4572084" y="1597469"/>
            <a:chExt cx="1827900" cy="2399700"/>
          </a:xfrm>
        </p:grpSpPr>
        <p:sp>
          <p:nvSpPr>
            <p:cNvPr id="171" name="Google Shape;171;g12580c86c15_1_6"/>
            <p:cNvSpPr/>
            <p:nvPr/>
          </p:nvSpPr>
          <p:spPr>
            <a:xfrm rot="5400000">
              <a:off x="4286184" y="1883369"/>
              <a:ext cx="2399700" cy="1827900"/>
            </a:xfrm>
            <a:prstGeom prst="rightArrowCallout">
              <a:avLst>
                <a:gd name="adj1" fmla="val 9283"/>
                <a:gd name="adj2" fmla="val 13570"/>
                <a:gd name="adj3" fmla="val 16082"/>
                <a:gd name="adj4" fmla="val 81236"/>
              </a:avLst>
            </a:prstGeom>
            <a:solidFill>
              <a:srgbClr val="96239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g12580c86c15_1_6"/>
            <p:cNvSpPr/>
            <p:nvPr/>
          </p:nvSpPr>
          <p:spPr>
            <a:xfrm rot="10800000" flipH="1">
              <a:off x="4662018" y="1687411"/>
              <a:ext cx="1649400" cy="1769700"/>
            </a:xfrm>
            <a:prstGeom prst="snip1Rect">
              <a:avLst>
                <a:gd name="adj" fmla="val 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g12580c86c15_1_6"/>
            <p:cNvSpPr txBox="1"/>
            <p:nvPr/>
          </p:nvSpPr>
          <p:spPr>
            <a:xfrm rot="5400000">
              <a:off x="4675482" y="1846665"/>
              <a:ext cx="1620900" cy="1476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0" lvl="0" indent="0" algn="l" rtl="0">
                <a:lnSpc>
                  <a:spcPct val="90000"/>
                </a:lnSpc>
                <a:spcBef>
                  <a:spcPts val="1000"/>
                </a:spcBef>
                <a:spcAft>
                  <a:spcPts val="0"/>
                </a:spcAft>
                <a:buNone/>
              </a:pPr>
              <a:r>
                <a:rPr lang="en-US" sz="2200" b="1">
                  <a:solidFill>
                    <a:srgbClr val="962399"/>
                  </a:solidFill>
                  <a:latin typeface="Calibri"/>
                  <a:ea typeface="Calibri"/>
                  <a:cs typeface="Calibri"/>
                  <a:sym typeface="Calibri"/>
                </a:rPr>
                <a:t>Aucune différence statistiquement significative</a:t>
              </a:r>
              <a:endParaRPr sz="2200" b="1">
                <a:solidFill>
                  <a:srgbClr val="962399"/>
                </a:solidFill>
              </a:endParaRPr>
            </a:p>
          </p:txBody>
        </p:sp>
      </p:grpSp>
      <p:sp>
        <p:nvSpPr>
          <p:cNvPr id="174" name="Google Shape;174;g12580c86c15_1_6"/>
          <p:cNvSpPr txBox="1"/>
          <p:nvPr/>
        </p:nvSpPr>
        <p:spPr>
          <a:xfrm>
            <a:off x="7615500" y="4494175"/>
            <a:ext cx="2161200" cy="37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g12580c86c15_1_6"/>
          <p:cNvSpPr/>
          <p:nvPr/>
        </p:nvSpPr>
        <p:spPr>
          <a:xfrm>
            <a:off x="8402200" y="3274600"/>
            <a:ext cx="1341000" cy="1341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Sormunen et al., 2021 </a:t>
            </a:r>
            <a:b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[RI : synthèse d’infos]</a:t>
            </a:r>
            <a:endParaRPr sz="1300"/>
          </a:p>
        </p:txBody>
      </p:sp>
      <p:sp>
        <p:nvSpPr>
          <p:cNvPr id="176" name="Google Shape;176;g12580c86c15_1_6"/>
          <p:cNvSpPr/>
          <p:nvPr/>
        </p:nvSpPr>
        <p:spPr>
          <a:xfrm>
            <a:off x="8523250" y="1421575"/>
            <a:ext cx="1098900" cy="10986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Chen et al, 2018</a:t>
            </a:r>
            <a:b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[NML]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g12580c86c15_1_6"/>
          <p:cNvSpPr/>
          <p:nvPr/>
        </p:nvSpPr>
        <p:spPr>
          <a:xfrm>
            <a:off x="9622000" y="2180975"/>
            <a:ext cx="1808100" cy="1625400"/>
          </a:xfrm>
          <a:prstGeom prst="ellipse">
            <a:avLst/>
          </a:prstGeom>
          <a:solidFill>
            <a:srgbClr val="FFFFFF">
              <a:alpha val="80000"/>
            </a:srgbClr>
          </a:solidFill>
          <a:ln w="9525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Hatlevik &amp; Christophersen, 2013</a:t>
            </a:r>
            <a:b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[compétences numériques]</a:t>
            </a:r>
            <a:endParaRPr sz="1300">
              <a:solidFill>
                <a:schemeClr val="dk1"/>
              </a:solidFill>
            </a:endParaRPr>
          </a:p>
        </p:txBody>
      </p:sp>
      <p:sp>
        <p:nvSpPr>
          <p:cNvPr id="178" name="Google Shape;178;g12580c86c15_1_6"/>
          <p:cNvSpPr/>
          <p:nvPr/>
        </p:nvSpPr>
        <p:spPr>
          <a:xfrm>
            <a:off x="172875" y="4725350"/>
            <a:ext cx="1215600" cy="11409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Gnambs, 2021</a:t>
            </a:r>
            <a:b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[littératie des TIC]</a:t>
            </a:r>
            <a:endParaRPr sz="1300">
              <a:solidFill>
                <a:schemeClr val="dk1"/>
              </a:solidFill>
            </a:endParaRPr>
          </a:p>
        </p:txBody>
      </p:sp>
      <p:sp>
        <p:nvSpPr>
          <p:cNvPr id="179" name="Google Shape;179;g12580c86c15_1_6"/>
          <p:cNvSpPr/>
          <p:nvPr/>
        </p:nvSpPr>
        <p:spPr>
          <a:xfrm>
            <a:off x="1388475" y="5491317"/>
            <a:ext cx="1341000" cy="12588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Sormunen et al., 2021 </a:t>
            </a:r>
            <a:b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[recherche et évaluation]</a:t>
            </a:r>
            <a:endParaRPr sz="1300">
              <a:solidFill>
                <a:schemeClr val="dk1"/>
              </a:solidFill>
            </a:endParaRPr>
          </a:p>
        </p:txBody>
      </p:sp>
      <p:sp>
        <p:nvSpPr>
          <p:cNvPr id="180" name="Google Shape;180;g12580c86c15_1_6"/>
          <p:cNvSpPr/>
          <p:nvPr/>
        </p:nvSpPr>
        <p:spPr>
          <a:xfrm>
            <a:off x="984525" y="3069735"/>
            <a:ext cx="2075400" cy="1803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Kaarakainen et al., 2018</a:t>
            </a:r>
            <a:b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[compétences informationnelles]</a:t>
            </a:r>
            <a:endParaRPr sz="1300">
              <a:solidFill>
                <a:schemeClr val="dk1"/>
              </a:solidFill>
            </a:endParaRPr>
          </a:p>
        </p:txBody>
      </p:sp>
      <p:sp>
        <p:nvSpPr>
          <p:cNvPr id="181" name="Google Shape;181;g12580c86c15_1_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5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22b962c6ce_0_937"/>
          <p:cNvSpPr txBox="1">
            <a:spLocks noGrp="1"/>
          </p:cNvSpPr>
          <p:nvPr>
            <p:ph type="body" idx="1"/>
          </p:nvPr>
        </p:nvSpPr>
        <p:spPr>
          <a:xfrm>
            <a:off x="838200" y="3290600"/>
            <a:ext cx="5181600" cy="2886300"/>
          </a:xfrm>
          <a:prstGeom prst="rect">
            <a:avLst/>
          </a:prstGeom>
          <a:solidFill>
            <a:srgbClr val="FFFFFF">
              <a:alpha val="80000"/>
            </a:srgbClr>
          </a:solidFill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7350" algn="l" rtl="0">
              <a:spcBef>
                <a:spcPts val="1000"/>
              </a:spcBef>
              <a:spcAft>
                <a:spcPts val="0"/>
              </a:spcAft>
              <a:buSzPts val="2500"/>
              <a:buChar char="•"/>
            </a:pPr>
            <a:r>
              <a:rPr lang="en-US" sz="2500"/>
              <a:t>Préfèrent logiciels favorisant la création et l’expressivité</a:t>
            </a:r>
            <a:endParaRPr sz="2500"/>
          </a:p>
          <a:p>
            <a:pPr marL="914400" lvl="1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000"/>
              <a:t>Par ex. fanfiction</a:t>
            </a:r>
            <a:r>
              <a:rPr lang="en-US" sz="2500"/>
              <a:t> </a:t>
            </a:r>
            <a:r>
              <a:rPr lang="en-US" sz="1400"/>
              <a:t>(Gaspard, L. et al., 2020)</a:t>
            </a:r>
            <a:endParaRPr sz="1400"/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/>
              <a:t>Usage réseaux sociaux plus fréquemment </a:t>
            </a:r>
            <a:r>
              <a:rPr lang="en-US" sz="1400"/>
              <a:t>(Ferreira et al., 2021) </a:t>
            </a:r>
            <a:endParaRPr sz="1400"/>
          </a:p>
          <a:p>
            <a:pPr marL="457200" lvl="0" indent="-387350" algn="l" rtl="0">
              <a:spcBef>
                <a:spcPts val="0"/>
              </a:spcBef>
              <a:spcAft>
                <a:spcPts val="0"/>
              </a:spcAft>
              <a:buSzPts val="2500"/>
              <a:buChar char="•"/>
            </a:pPr>
            <a:r>
              <a:rPr lang="en-US" sz="2500"/>
              <a:t>Usage culturel</a:t>
            </a:r>
            <a:r>
              <a:rPr lang="en-US" sz="2350"/>
              <a:t> </a:t>
            </a:r>
            <a:r>
              <a:rPr lang="en-US" sz="1400"/>
              <a:t>(Kaarakainen et al., 2018)</a:t>
            </a:r>
            <a:endParaRPr sz="1400"/>
          </a:p>
        </p:txBody>
      </p:sp>
      <p:sp>
        <p:nvSpPr>
          <p:cNvPr id="188" name="Google Shape;188;g122b962c6ce_0_937"/>
          <p:cNvSpPr txBox="1">
            <a:spLocks noGrp="1"/>
          </p:cNvSpPr>
          <p:nvPr>
            <p:ph type="body" idx="2"/>
          </p:nvPr>
        </p:nvSpPr>
        <p:spPr>
          <a:xfrm>
            <a:off x="6172200" y="3290525"/>
            <a:ext cx="5181600" cy="2886300"/>
          </a:xfrm>
          <a:prstGeom prst="rect">
            <a:avLst/>
          </a:prstGeom>
          <a:solidFill>
            <a:srgbClr val="FFFFFF">
              <a:alpha val="80000"/>
            </a:srgbClr>
          </a:solidFill>
          <a:ln w="38100" cap="flat" cmpd="sng">
            <a:solidFill>
              <a:srgbClr val="4472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7350" algn="l" rtl="0">
              <a:spcBef>
                <a:spcPts val="1000"/>
              </a:spcBef>
              <a:spcAft>
                <a:spcPts val="0"/>
              </a:spcAft>
              <a:buSzPts val="2500"/>
              <a:buChar char="•"/>
            </a:pPr>
            <a:r>
              <a:rPr lang="en-US" sz="2500"/>
              <a:t>Préfèrent des logiciels plus « technique »</a:t>
            </a:r>
            <a:endParaRPr sz="2500"/>
          </a:p>
          <a:p>
            <a:pPr marL="914400" lvl="1" indent="-400050" algn="l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SzPts val="2700"/>
              <a:buChar char="•"/>
            </a:pPr>
            <a:r>
              <a:rPr lang="en-US" sz="2000"/>
              <a:t>Production d’histoire, de jeux et de tutoriels</a:t>
            </a:r>
            <a:r>
              <a:rPr lang="en-US" sz="3200"/>
              <a:t> </a:t>
            </a:r>
            <a:r>
              <a:rPr lang="en-US" sz="1400"/>
              <a:t>(Gaspard, L. et al., 2020)</a:t>
            </a:r>
            <a:r>
              <a:rPr lang="en-US" sz="2300"/>
              <a:t> </a:t>
            </a:r>
            <a:endParaRPr sz="230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500"/>
              <a:t>Visionnent des vidéos plus fréquemment</a:t>
            </a:r>
            <a:r>
              <a:rPr lang="en-US" sz="2700"/>
              <a:t> </a:t>
            </a:r>
            <a:r>
              <a:rPr lang="en-US" sz="1400"/>
              <a:t>(Ferreira et al., 2021)</a:t>
            </a:r>
            <a:endParaRPr sz="140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500"/>
              <a:t>Plus grande variété d’usages des technologies</a:t>
            </a:r>
            <a:r>
              <a:rPr lang="en-US" sz="2350"/>
              <a:t> </a:t>
            </a:r>
            <a:r>
              <a:rPr lang="en-US" sz="1400"/>
              <a:t>(Kaarakainen et al., 2018)</a:t>
            </a:r>
            <a:endParaRPr sz="14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g122b962c6ce_0_937"/>
          <p:cNvSpPr txBox="1"/>
          <p:nvPr/>
        </p:nvSpPr>
        <p:spPr>
          <a:xfrm>
            <a:off x="1659750" y="1967363"/>
            <a:ext cx="8872500" cy="711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Aucune différence en terme d’accès aux outils technologiques </a:t>
            </a:r>
            <a:b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(ex. : Gaspard, L. et al., 2020)</a:t>
            </a:r>
            <a:endParaRPr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g122b962c6ce_0_937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g122b962c6ce_0_937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g122b962c6ce_0_937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g122b962c6ce_0_937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g122b962c6ce_0_9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39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"/>
                  </a:ext>
                </a:extLst>
              </a:rPr>
              <a:t>Différences</a:t>
            </a:r>
            <a:r>
              <a:rPr lang="en-US" sz="3900"/>
              <a:t> genrées : des résultats non convergents</a:t>
            </a:r>
            <a:endParaRPr sz="390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800" b="1">
                <a:solidFill>
                  <a:schemeClr val="accent4"/>
                </a:solidFill>
              </a:rPr>
              <a:t>Pratiques déclarées </a:t>
            </a:r>
            <a:endParaRPr sz="2800" b="1">
              <a:solidFill>
                <a:schemeClr val="accent4"/>
              </a:solidFill>
            </a:endParaRPr>
          </a:p>
        </p:txBody>
      </p:sp>
      <p:sp>
        <p:nvSpPr>
          <p:cNvPr id="195" name="Google Shape;195;g122b962c6ce_0_9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6</a:t>
            </a:fld>
            <a:endParaRPr sz="1400" b="1"/>
          </a:p>
        </p:txBody>
      </p:sp>
      <p:sp>
        <p:nvSpPr>
          <p:cNvPr id="196" name="Google Shape;196;g122b962c6ce_0_937"/>
          <p:cNvSpPr/>
          <p:nvPr/>
        </p:nvSpPr>
        <p:spPr>
          <a:xfrm>
            <a:off x="571500" y="3019000"/>
            <a:ext cx="683400" cy="711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lt1"/>
                </a:solidFill>
              </a:rPr>
              <a:t>F</a:t>
            </a:r>
            <a:endParaRPr sz="2200" b="1">
              <a:solidFill>
                <a:schemeClr val="lt1"/>
              </a:solidFill>
            </a:endParaRPr>
          </a:p>
        </p:txBody>
      </p:sp>
      <p:sp>
        <p:nvSpPr>
          <p:cNvPr id="197" name="Google Shape;197;g122b962c6ce_0_937"/>
          <p:cNvSpPr/>
          <p:nvPr/>
        </p:nvSpPr>
        <p:spPr>
          <a:xfrm>
            <a:off x="6019800" y="3019000"/>
            <a:ext cx="683400" cy="711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lt1"/>
                </a:solidFill>
              </a:rPr>
              <a:t>M</a:t>
            </a:r>
            <a:endParaRPr sz="2200" b="1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22b962c6ce_0_5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39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2"/>
                  </a:ext>
                </a:extLst>
              </a:rPr>
              <a:t>Différences</a:t>
            </a:r>
            <a:r>
              <a:rPr lang="en-US" sz="3900"/>
              <a:t> genrées : des résultats non convergents</a:t>
            </a:r>
            <a:r>
              <a:rPr lang="en-US"/>
              <a:t> </a:t>
            </a:r>
            <a:endParaRPr/>
          </a:p>
        </p:txBody>
      </p:sp>
      <p:sp>
        <p:nvSpPr>
          <p:cNvPr id="204" name="Google Shape;204;g122b962c6ce_0_534"/>
          <p:cNvSpPr txBox="1">
            <a:spLocks noGrp="1"/>
          </p:cNvSpPr>
          <p:nvPr>
            <p:ph type="body" idx="1"/>
          </p:nvPr>
        </p:nvSpPr>
        <p:spPr>
          <a:xfrm>
            <a:off x="3060000" y="1976350"/>
            <a:ext cx="5584200" cy="3466200"/>
          </a:xfrm>
          <a:prstGeom prst="rect">
            <a:avLst/>
          </a:prstGeom>
          <a:solidFill>
            <a:srgbClr val="B3C6F5">
              <a:alpha val="5137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Deux méta-analyses </a:t>
            </a:r>
            <a:r>
              <a:rPr lang="en-US" sz="1400"/>
              <a:t> (Borokhovski et al., 2018; Cai et al., 2017)</a:t>
            </a:r>
            <a:r>
              <a:rPr lang="en-US"/>
              <a:t> en arrivent à la conclusion que les </a:t>
            </a:r>
            <a:r>
              <a:rPr lang="en-US" b="1"/>
              <a:t>différences genrées déclarées s’amenuisent</a:t>
            </a:r>
            <a:r>
              <a:rPr lang="en-US"/>
              <a:t> avec le temps (recherches récentes vs plus anciennes).</a:t>
            </a:r>
            <a:endParaRPr sz="1400"/>
          </a:p>
        </p:txBody>
      </p:sp>
      <p:sp>
        <p:nvSpPr>
          <p:cNvPr id="205" name="Google Shape;205;g122b962c6ce_0_534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g122b962c6ce_0_534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g122b962c6ce_0_534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g122b962c6ce_0_534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g122b962c6ce_0_5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7</a:t>
            </a:fld>
            <a:endParaRPr sz="14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1264e608c7a_0_0"/>
          <p:cNvSpPr/>
          <p:nvPr/>
        </p:nvSpPr>
        <p:spPr>
          <a:xfrm>
            <a:off x="0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g1264e608c7a_0_0"/>
          <p:cNvSpPr/>
          <p:nvPr/>
        </p:nvSpPr>
        <p:spPr>
          <a:xfrm>
            <a:off x="3060000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g1264e608c7a_0_0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g1264e608c7a_0_0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9" name="Google Shape;219;g1264e608c7a_0_0"/>
          <p:cNvGrpSpPr/>
          <p:nvPr/>
        </p:nvGrpSpPr>
        <p:grpSpPr>
          <a:xfrm>
            <a:off x="2627031" y="1275331"/>
            <a:ext cx="5381985" cy="5255436"/>
            <a:chOff x="2256567" y="677103"/>
            <a:chExt cx="4036590" cy="3941676"/>
          </a:xfrm>
        </p:grpSpPr>
        <p:sp>
          <p:nvSpPr>
            <p:cNvPr id="220" name="Google Shape;220;g1264e608c7a_0_0"/>
            <p:cNvSpPr/>
            <p:nvPr/>
          </p:nvSpPr>
          <p:spPr>
            <a:xfrm rot="-6597333">
              <a:off x="4296826" y="3950027"/>
              <a:ext cx="586303" cy="586303"/>
            </a:xfrm>
            <a:prstGeom prst="ellipse">
              <a:avLst/>
            </a:prstGeom>
            <a:solidFill>
              <a:srgbClr val="D686E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g1264e608c7a_0_0"/>
            <p:cNvSpPr/>
            <p:nvPr/>
          </p:nvSpPr>
          <p:spPr>
            <a:xfrm rot="-6599386">
              <a:off x="2318596" y="1407533"/>
              <a:ext cx="440541" cy="440541"/>
            </a:xfrm>
            <a:prstGeom prst="ellipse">
              <a:avLst/>
            </a:prstGeom>
            <a:solidFill>
              <a:srgbClr val="D686E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g1264e608c7a_0_0"/>
            <p:cNvSpPr/>
            <p:nvPr/>
          </p:nvSpPr>
          <p:spPr>
            <a:xfrm rot="-6598839">
              <a:off x="2887641" y="2346984"/>
              <a:ext cx="1199287" cy="1199287"/>
            </a:xfrm>
            <a:prstGeom prst="ellipse">
              <a:avLst/>
            </a:prstGeom>
            <a:solidFill>
              <a:srgbClr val="D686E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g1264e608c7a_0_0"/>
            <p:cNvSpPr/>
            <p:nvPr/>
          </p:nvSpPr>
          <p:spPr>
            <a:xfrm rot="-6598620">
              <a:off x="4374916" y="913763"/>
              <a:ext cx="1681581" cy="1681581"/>
            </a:xfrm>
            <a:prstGeom prst="ellipse">
              <a:avLst/>
            </a:prstGeom>
            <a:solidFill>
              <a:srgbClr val="D686E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g1264e608c7a_0_0"/>
            <p:cNvSpPr/>
            <p:nvPr/>
          </p:nvSpPr>
          <p:spPr>
            <a:xfrm rot="-6597866">
              <a:off x="2661829" y="2208216"/>
              <a:ext cx="629106" cy="629106"/>
            </a:xfrm>
            <a:prstGeom prst="ellipse">
              <a:avLst/>
            </a:prstGeom>
            <a:solidFill>
              <a:srgbClr val="701C7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g1264e608c7a_0_0"/>
            <p:cNvSpPr/>
            <p:nvPr/>
          </p:nvSpPr>
          <p:spPr>
            <a:xfrm rot="-6597701">
              <a:off x="3267625" y="1113818"/>
              <a:ext cx="274172" cy="274172"/>
            </a:xfrm>
            <a:prstGeom prst="ellipse">
              <a:avLst/>
            </a:prstGeom>
            <a:solidFill>
              <a:srgbClr val="D686E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6" name="Google Shape;226;g1264e608c7a_0_0"/>
          <p:cNvGrpSpPr/>
          <p:nvPr/>
        </p:nvGrpSpPr>
        <p:grpSpPr>
          <a:xfrm>
            <a:off x="5547794" y="2793510"/>
            <a:ext cx="3253519" cy="3253519"/>
            <a:chOff x="4447194" y="1815766"/>
            <a:chExt cx="2440200" cy="2440200"/>
          </a:xfrm>
        </p:grpSpPr>
        <p:sp>
          <p:nvSpPr>
            <p:cNvPr id="227" name="Google Shape;227;g1264e608c7a_0_0"/>
            <p:cNvSpPr/>
            <p:nvPr/>
          </p:nvSpPr>
          <p:spPr>
            <a:xfrm>
              <a:off x="4447194" y="1815766"/>
              <a:ext cx="2440200" cy="2440200"/>
            </a:xfrm>
            <a:prstGeom prst="ellipse">
              <a:avLst/>
            </a:prstGeom>
            <a:solidFill>
              <a:srgbClr val="551561"/>
            </a:solidFill>
            <a:ln>
              <a:noFill/>
            </a:ln>
            <a:effectLst>
              <a:outerShdw blurRad="228600" dist="50800" dir="5400000" algn="tl" rotWithShape="0">
                <a:srgbClr val="000000">
                  <a:alpha val="54900"/>
                </a:srgbClr>
              </a:outerShdw>
            </a:effectLst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g1264e608c7a_0_0"/>
            <p:cNvSpPr txBox="1"/>
            <p:nvPr/>
          </p:nvSpPr>
          <p:spPr>
            <a:xfrm>
              <a:off x="4735956" y="2340096"/>
              <a:ext cx="1925700" cy="1587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Poursuite des analyses entamées pour ECIL (2021) autour des différences genrées, qui pointaient vers une autoévaluation plus élevée pour le genre masculin</a:t>
              </a:r>
              <a:endParaRPr sz="16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29" name="Google Shape;229;g1264e608c7a_0_0"/>
          <p:cNvGrpSpPr/>
          <p:nvPr/>
        </p:nvGrpSpPr>
        <p:grpSpPr>
          <a:xfrm>
            <a:off x="4374149" y="2204575"/>
            <a:ext cx="1898353" cy="1898353"/>
            <a:chOff x="3490737" y="1374053"/>
            <a:chExt cx="1423800" cy="1423800"/>
          </a:xfrm>
        </p:grpSpPr>
        <p:sp>
          <p:nvSpPr>
            <p:cNvPr id="230" name="Google Shape;230;g1264e608c7a_0_0"/>
            <p:cNvSpPr/>
            <p:nvPr/>
          </p:nvSpPr>
          <p:spPr>
            <a:xfrm>
              <a:off x="3490737" y="1374053"/>
              <a:ext cx="1423800" cy="1423800"/>
            </a:xfrm>
            <a:prstGeom prst="ellipse">
              <a:avLst/>
            </a:prstGeom>
            <a:solidFill>
              <a:srgbClr val="761E86"/>
            </a:solidFill>
            <a:ln>
              <a:noFill/>
            </a:ln>
            <a:effectLst>
              <a:outerShdw blurRad="228600" dist="50800" dir="5400000" algn="tl" rotWithShape="0">
                <a:srgbClr val="000000">
                  <a:alpha val="54900"/>
                </a:srgbClr>
              </a:outerShdw>
            </a:effectLst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g1264e608c7a_0_0"/>
            <p:cNvSpPr txBox="1"/>
            <p:nvPr/>
          </p:nvSpPr>
          <p:spPr>
            <a:xfrm>
              <a:off x="3718754" y="1613603"/>
              <a:ext cx="967800" cy="94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Existe-t-il des différences genrées au sein de chaque pays?</a:t>
              </a:r>
              <a:endParaRPr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2" name="Google Shape;232;g1264e608c7a_0_0"/>
          <p:cNvGrpSpPr/>
          <p:nvPr/>
        </p:nvGrpSpPr>
        <p:grpSpPr>
          <a:xfrm>
            <a:off x="3919333" y="4290144"/>
            <a:ext cx="1998350" cy="1998350"/>
            <a:chOff x="644203" y="3718814"/>
            <a:chExt cx="1498800" cy="1498800"/>
          </a:xfrm>
        </p:grpSpPr>
        <p:sp>
          <p:nvSpPr>
            <p:cNvPr id="233" name="Google Shape;233;g1264e608c7a_0_0"/>
            <p:cNvSpPr/>
            <p:nvPr/>
          </p:nvSpPr>
          <p:spPr>
            <a:xfrm>
              <a:off x="644203" y="3718814"/>
              <a:ext cx="1498800" cy="1498800"/>
            </a:xfrm>
            <a:prstGeom prst="ellipse">
              <a:avLst/>
            </a:prstGeom>
            <a:solidFill>
              <a:srgbClr val="701C7F"/>
            </a:solidFill>
            <a:ln>
              <a:noFill/>
            </a:ln>
            <a:effectLst>
              <a:outerShdw blurRad="228600" dist="50800" dir="5400000" algn="tl" rotWithShape="0">
                <a:srgbClr val="000000">
                  <a:alpha val="54900"/>
                </a:srgbClr>
              </a:outerShdw>
            </a:effectLst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g1264e608c7a_0_0"/>
            <p:cNvSpPr txBox="1"/>
            <p:nvPr/>
          </p:nvSpPr>
          <p:spPr>
            <a:xfrm>
              <a:off x="856976" y="3995875"/>
              <a:ext cx="1073400" cy="94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Existe-t-il des différences genrées communes aux 3 pays?</a:t>
              </a:r>
              <a:endParaRPr sz="13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235" name="Google Shape;235;g1264e608c7a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39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3"/>
                  </a:ext>
                </a:extLst>
              </a:rPr>
              <a:t>Différences</a:t>
            </a:r>
            <a:r>
              <a:rPr lang="en-US" sz="3900"/>
              <a:t> genrées : toujours d’actualité?</a:t>
            </a:r>
            <a:r>
              <a:rPr lang="en-US"/>
              <a:t> </a:t>
            </a:r>
            <a:endParaRPr/>
          </a:p>
        </p:txBody>
      </p:sp>
      <p:sp>
        <p:nvSpPr>
          <p:cNvPr id="236" name="Google Shape;236;g1264e608c7a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8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5"/>
          <p:cNvSpPr/>
          <p:nvPr/>
        </p:nvSpPr>
        <p:spPr>
          <a:xfrm>
            <a:off x="363659" y="2508212"/>
            <a:ext cx="1181890" cy="1181890"/>
          </a:xfrm>
          <a:prstGeom prst="ellipse">
            <a:avLst/>
          </a:prstGeom>
          <a:solidFill>
            <a:srgbClr val="E22B9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Protocole méthodologique du projet</a:t>
            </a:r>
            <a:endParaRPr/>
          </a:p>
        </p:txBody>
      </p:sp>
      <p:sp>
        <p:nvSpPr>
          <p:cNvPr id="243" name="Google Shape;243;p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Phase 1 (échantillon large)</a:t>
            </a:r>
            <a:endParaRPr/>
          </a:p>
        </p:txBody>
      </p:sp>
      <p:sp>
        <p:nvSpPr>
          <p:cNvPr id="244" name="Google Shape;244;p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Phase 2 (échantillon restreint)</a:t>
            </a:r>
            <a:endParaRPr/>
          </a:p>
        </p:txBody>
      </p:sp>
      <p:sp>
        <p:nvSpPr>
          <p:cNvPr id="245" name="Google Shape;245;p5"/>
          <p:cNvSpPr/>
          <p:nvPr/>
        </p:nvSpPr>
        <p:spPr>
          <a:xfrm>
            <a:off x="5579204" y="2508212"/>
            <a:ext cx="1181890" cy="1181890"/>
          </a:xfrm>
          <a:prstGeom prst="ellipse">
            <a:avLst/>
          </a:prstGeom>
          <a:solidFill>
            <a:srgbClr val="E22B9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5"/>
          <p:cNvSpPr/>
          <p:nvPr/>
        </p:nvSpPr>
        <p:spPr>
          <a:xfrm>
            <a:off x="5815582" y="2744591"/>
            <a:ext cx="709134" cy="709134"/>
          </a:xfrm>
          <a:prstGeom prst="ellipse">
            <a:avLst/>
          </a:prstGeom>
          <a:solidFill>
            <a:srgbClr val="B4176D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5"/>
          <p:cNvSpPr/>
          <p:nvPr/>
        </p:nvSpPr>
        <p:spPr>
          <a:xfrm>
            <a:off x="6051960" y="2980969"/>
            <a:ext cx="236378" cy="236378"/>
          </a:xfrm>
          <a:prstGeom prst="ellipse">
            <a:avLst/>
          </a:prstGeom>
          <a:solidFill>
            <a:srgbClr val="780F49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5"/>
          <p:cNvSpPr/>
          <p:nvPr/>
        </p:nvSpPr>
        <p:spPr>
          <a:xfrm>
            <a:off x="7117710" y="5947404"/>
            <a:ext cx="2571750" cy="749236"/>
          </a:xfrm>
          <a:custGeom>
            <a:avLst/>
            <a:gdLst/>
            <a:ahLst/>
            <a:cxnLst/>
            <a:rect l="l" t="t" r="r" b="b"/>
            <a:pathLst>
              <a:path w="2571750" h="1500187" extrusionOk="0">
                <a:moveTo>
                  <a:pt x="0" y="0"/>
                </a:moveTo>
                <a:lnTo>
                  <a:pt x="2571750" y="0"/>
                </a:lnTo>
                <a:lnTo>
                  <a:pt x="2571750" y="1500187"/>
                </a:lnTo>
                <a:lnTo>
                  <a:pt x="0" y="1500187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F9D4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0675" tIns="30475" rIns="30475" bIns="304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Entretiens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1" indent="-171450" algn="l" rtl="0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 ~10 à 20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9" name="Google Shape;249;p5"/>
          <p:cNvCxnSpPr/>
          <p:nvPr/>
        </p:nvCxnSpPr>
        <p:spPr>
          <a:xfrm>
            <a:off x="6879190" y="4410537"/>
            <a:ext cx="238521" cy="0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50" name="Google Shape;250;p5"/>
          <p:cNvCxnSpPr/>
          <p:nvPr/>
        </p:nvCxnSpPr>
        <p:spPr>
          <a:xfrm rot="5400000" flipH="1">
            <a:off x="4797521" y="4466587"/>
            <a:ext cx="3049783" cy="300429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1" name="Google Shape;251;p5"/>
          <p:cNvSpPr/>
          <p:nvPr/>
        </p:nvSpPr>
        <p:spPr>
          <a:xfrm>
            <a:off x="7117711" y="3772508"/>
            <a:ext cx="3693902" cy="1944895"/>
          </a:xfrm>
          <a:custGeom>
            <a:avLst/>
            <a:gdLst/>
            <a:ahLst/>
            <a:cxnLst/>
            <a:rect l="l" t="t" r="r" b="b"/>
            <a:pathLst>
              <a:path w="2571750" h="1500187" extrusionOk="0">
                <a:moveTo>
                  <a:pt x="0" y="0"/>
                </a:moveTo>
                <a:lnTo>
                  <a:pt x="2571750" y="0"/>
                </a:lnTo>
                <a:lnTo>
                  <a:pt x="2571750" y="1500187"/>
                </a:lnTo>
                <a:lnTo>
                  <a:pt x="0" y="1500187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F9D4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0675" tIns="30475" rIns="30475" bIns="304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Tâche complexe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1" indent="-171450" algn="l" rtl="0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Production d’un article de blog multimodal sur base d’une recherche d’information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1" indent="-171450" algn="l" rtl="0">
              <a:lnSpc>
                <a:spcPct val="90000"/>
              </a:lnSpc>
              <a:spcBef>
                <a:spcPts val="285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 ~50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71450" marR="0" lvl="1" indent="-171450" algn="l" rtl="0">
              <a:lnSpc>
                <a:spcPct val="90000"/>
              </a:lnSpc>
              <a:spcBef>
                <a:spcPts val="285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Durée: ~</a:t>
            </a: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4"/>
                  </a:ext>
                </a:extLst>
              </a:rPr>
              <a:t>10 périodes en classe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2" name="Google Shape;252;p5"/>
          <p:cNvCxnSpPr/>
          <p:nvPr/>
        </p:nvCxnSpPr>
        <p:spPr>
          <a:xfrm>
            <a:off x="6640667" y="3091911"/>
            <a:ext cx="477044" cy="0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53" name="Google Shape;253;p5"/>
          <p:cNvCxnSpPr/>
          <p:nvPr/>
        </p:nvCxnSpPr>
        <p:spPr>
          <a:xfrm rot="5400000" flipH="1">
            <a:off x="5979294" y="3512776"/>
            <a:ext cx="1324890" cy="470611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4" name="Google Shape;254;p5"/>
          <p:cNvSpPr/>
          <p:nvPr/>
        </p:nvSpPr>
        <p:spPr>
          <a:xfrm>
            <a:off x="7117711" y="2470945"/>
            <a:ext cx="4242955" cy="1071562"/>
          </a:xfrm>
          <a:custGeom>
            <a:avLst/>
            <a:gdLst/>
            <a:ahLst/>
            <a:cxnLst/>
            <a:rect l="l" t="t" r="r" b="b"/>
            <a:pathLst>
              <a:path w="2571750" h="1500187" extrusionOk="0">
                <a:moveTo>
                  <a:pt x="0" y="0"/>
                </a:moveTo>
                <a:lnTo>
                  <a:pt x="2571750" y="0"/>
                </a:lnTo>
                <a:lnTo>
                  <a:pt x="2571750" y="1500187"/>
                </a:lnTo>
                <a:lnTo>
                  <a:pt x="0" y="1500187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F9D4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0675" tIns="30475" rIns="30475" bIns="304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Questionnaire autoévaluation</a:t>
            </a:r>
            <a:b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+ Tâches simplifiées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50" marR="0" lvl="1" indent="-171450" algn="l" rtl="0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 ~200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5" name="Google Shape;255;p5"/>
          <p:cNvCxnSpPr/>
          <p:nvPr/>
        </p:nvCxnSpPr>
        <p:spPr>
          <a:xfrm>
            <a:off x="6474773" y="6141707"/>
            <a:ext cx="642937" cy="0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56" name="Google Shape;256;p5"/>
          <p:cNvCxnSpPr/>
          <p:nvPr/>
        </p:nvCxnSpPr>
        <p:spPr>
          <a:xfrm>
            <a:off x="1131864" y="4524355"/>
            <a:ext cx="172481" cy="0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7" name="Google Shape;257;p5"/>
          <p:cNvSpPr/>
          <p:nvPr/>
        </p:nvSpPr>
        <p:spPr>
          <a:xfrm>
            <a:off x="1308245" y="3748081"/>
            <a:ext cx="4120403" cy="1969322"/>
          </a:xfrm>
          <a:custGeom>
            <a:avLst/>
            <a:gdLst/>
            <a:ahLst/>
            <a:cxnLst/>
            <a:rect l="l" t="t" r="r" b="b"/>
            <a:pathLst>
              <a:path w="2571750" h="1500187" extrusionOk="0">
                <a:moveTo>
                  <a:pt x="0" y="0"/>
                </a:moveTo>
                <a:lnTo>
                  <a:pt x="2571750" y="0"/>
                </a:lnTo>
                <a:lnTo>
                  <a:pt x="2571750" y="1500187"/>
                </a:lnTo>
                <a:lnTo>
                  <a:pt x="0" y="1500187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F9D4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0675" tIns="30475" rIns="30475" bIns="304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Questionnaire autoévaluation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Compétences en LM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65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Pratiques médiatiques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665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Variables socio-démographiques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65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US" sz="1900" b="0" i="0" u="none" strike="noStrike" cap="none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</a:t>
            </a: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1923; N</a:t>
            </a:r>
            <a:r>
              <a:rPr lang="en-US" sz="1900" b="0" i="0" u="none" strike="noStrike" cap="none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</a:t>
            </a: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600; N</a:t>
            </a:r>
            <a:r>
              <a:rPr lang="en-US" sz="1900" b="0" i="0" u="none" strike="noStrike" cap="none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QC</a:t>
            </a: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</a:t>
            </a:r>
            <a:r>
              <a:rPr lang="en-US" sz="19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1912</a:t>
            </a:r>
            <a:endParaRPr sz="19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65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8" name="Google Shape;258;p5"/>
          <p:cNvCxnSpPr/>
          <p:nvPr/>
        </p:nvCxnSpPr>
        <p:spPr>
          <a:xfrm rot="5400000" flipH="1">
            <a:off x="319364" y="3714000"/>
            <a:ext cx="1438717" cy="181992"/>
          </a:xfrm>
          <a:prstGeom prst="straightConnector1">
            <a:avLst/>
          </a:prstGeom>
          <a:solidFill>
            <a:srgbClr val="E22B91"/>
          </a:solidFill>
          <a:ln w="12700" cap="flat" cmpd="sng">
            <a:solidFill>
              <a:srgbClr val="EFBBD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9" name="Google Shape;259;p5"/>
          <p:cNvSpPr/>
          <p:nvPr/>
        </p:nvSpPr>
        <p:spPr>
          <a:xfrm>
            <a:off x="3057759" y="-3139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5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5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5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9</a:t>
            </a:fld>
            <a:endParaRPr sz="1400"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6"/>
          <p:cNvSpPr txBox="1">
            <a:spLocks noGrp="1"/>
          </p:cNvSpPr>
          <p:nvPr>
            <p:ph type="title"/>
          </p:nvPr>
        </p:nvSpPr>
        <p:spPr>
          <a:xfrm>
            <a:off x="459700" y="361150"/>
            <a:ext cx="110433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Données : focus sur l’enquête déclarative </a:t>
            </a:r>
            <a:r>
              <a:rPr lang="en-US" sz="2800"/>
              <a:t>(phase 1)</a:t>
            </a:r>
            <a:endParaRPr sz="2800"/>
          </a:p>
        </p:txBody>
      </p:sp>
      <p:pic>
        <p:nvPicPr>
          <p:cNvPr id="270" name="Google Shape;27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67888" y="1788336"/>
            <a:ext cx="399143" cy="481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21753" y="1813998"/>
            <a:ext cx="638630" cy="430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6" descr="Drapeau du Québec — Wikipé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55804" y="1812369"/>
            <a:ext cx="648000" cy="432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73" name="Google Shape;273;p6"/>
          <p:cNvGraphicFramePr/>
          <p:nvPr/>
        </p:nvGraphicFramePr>
        <p:xfrm>
          <a:off x="838212" y="2332072"/>
          <a:ext cx="10515550" cy="4160850"/>
        </p:xfrm>
        <a:graphic>
          <a:graphicData uri="http://schemas.openxmlformats.org/drawingml/2006/table">
            <a:tbl>
              <a:tblPr firstRow="1" bandRow="1">
                <a:noFill/>
                <a:tableStyleId>{9629EA61-EA80-4EE7-AD22-AC3E8B5392A0}</a:tableStyleId>
              </a:tblPr>
              <a:tblGrid>
                <a:gridCol w="2217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6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6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7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Belgique francophone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Canton de Genève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Québec</a:t>
                      </a:r>
                      <a:endParaRPr sz="1400" u="none" strike="noStrike" cap="none"/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/>
                        <a:t>Terminé</a:t>
                      </a:r>
                      <a:endParaRPr sz="1800" b="1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05-2019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02-2020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06-2021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/>
                        <a:t>N écoles</a:t>
                      </a:r>
                      <a:endParaRPr sz="1800" b="1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27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7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21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/>
                        <a:t>Année scolaire</a:t>
                      </a:r>
                      <a:endParaRPr sz="14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3</a:t>
                      </a:r>
                      <a:r>
                        <a:rPr lang="en-US" sz="1800" u="none" strike="noStrike" cap="none" baseline="30000"/>
                        <a:t>e</a:t>
                      </a:r>
                      <a:r>
                        <a:rPr lang="en-US" sz="1800" u="none" strike="noStrike" cap="none"/>
                        <a:t> secondaire</a:t>
                      </a:r>
                      <a:endParaRPr sz="14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11</a:t>
                      </a:r>
                      <a:r>
                        <a:rPr lang="en-US" sz="1800" u="none" strike="noStrike" cap="none" baseline="30000"/>
                        <a:t>ème</a:t>
                      </a:r>
                      <a:endParaRPr sz="1800" u="none" strike="noStrike" cap="none" baseline="30000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3</a:t>
                      </a:r>
                      <a:r>
                        <a:rPr lang="en-US" sz="1800" u="none" strike="noStrike" cap="none" baseline="30000"/>
                        <a:t>e</a:t>
                      </a:r>
                      <a:r>
                        <a:rPr lang="en-US" sz="1800" u="none" strike="noStrike" cap="none"/>
                        <a:t> secondaire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/>
                        <a:t>N participants</a:t>
                      </a:r>
                      <a:endParaRPr sz="1800" b="1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1923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600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1912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/>
                        <a:t>Age: moyenne</a:t>
                      </a:r>
                      <a:endParaRPr sz="1800" b="1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14,99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14,33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14,52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/>
                        <a:t>Age: écart type</a:t>
                      </a:r>
                      <a:endParaRPr sz="1800" b="1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1,068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0,567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0,581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225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extLst>
                            <a:ext uri="http://customooxmlschemas.google.com/">
          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5"/>
                            </a:ext>
                          </a:extLst>
                        </a:rPr>
                        <a:t>% de filles</a:t>
                      </a:r>
                      <a:endParaRPr sz="1800" b="1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51,8 %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52,7 %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54,8 %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74" name="Google Shape;274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26225" y="3159350"/>
            <a:ext cx="481721" cy="48170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6"/>
          <p:cNvSpPr/>
          <p:nvPr/>
        </p:nvSpPr>
        <p:spPr>
          <a:xfrm>
            <a:off x="3057759" y="-3139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6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6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6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6"/>
          <p:cNvSpPr txBox="1">
            <a:spLocks noGrp="1"/>
          </p:cNvSpPr>
          <p:nvPr>
            <p:ph type="sldNum" idx="12"/>
          </p:nvPr>
        </p:nvSpPr>
        <p:spPr>
          <a:xfrm>
            <a:off x="8906525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10</a:t>
            </a:fld>
            <a:endParaRPr sz="1400" b="1"/>
          </a:p>
        </p:txBody>
      </p:sp>
      <p:sp>
        <p:nvSpPr>
          <p:cNvPr id="280" name="Google Shape;280;p6"/>
          <p:cNvSpPr/>
          <p:nvPr/>
        </p:nvSpPr>
        <p:spPr>
          <a:xfrm>
            <a:off x="2560200" y="3564300"/>
            <a:ext cx="4012200" cy="2029800"/>
          </a:xfrm>
          <a:prstGeom prst="wedgeRectCallout">
            <a:avLst>
              <a:gd name="adj1" fmla="val -37448"/>
              <a:gd name="adj2" fmla="val 78859"/>
            </a:avLst>
          </a:prstGeom>
          <a:solidFill>
            <a:srgbClr val="EFEFEF"/>
          </a:solidFill>
          <a:ln w="1905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274300" rIns="274300" bIns="2743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« À quel genre appartiens-tu ?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féminin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masculin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Font typeface="Calibri"/>
              <a:buChar char="●"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ne souhaite pas répondre »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g126772dac43_0_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42425" y="1814011"/>
            <a:ext cx="399143" cy="481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g126772dac43_0_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96291" y="1839673"/>
            <a:ext cx="638630" cy="430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g126772dac43_0_38" descr="Drapeau du Québec — Wikipé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30341" y="1838044"/>
            <a:ext cx="648000" cy="432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89" name="Google Shape;289;g126772dac43_0_38"/>
          <p:cNvGraphicFramePr/>
          <p:nvPr/>
        </p:nvGraphicFramePr>
        <p:xfrm>
          <a:off x="838212" y="2332072"/>
          <a:ext cx="8298225" cy="4164750"/>
        </p:xfrm>
        <a:graphic>
          <a:graphicData uri="http://schemas.openxmlformats.org/drawingml/2006/table">
            <a:tbl>
              <a:tblPr firstRow="1" bandRow="1">
                <a:noFill/>
                <a:tableStyleId>{9629EA61-EA80-4EE7-AD22-AC3E8B5392A0}</a:tableStyleId>
              </a:tblPr>
              <a:tblGrid>
                <a:gridCol w="276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6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7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Belgique francophone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Canton de Genève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Québec</a:t>
                      </a:r>
                      <a:endParaRPr sz="1400" u="none" strike="noStrike" cap="none"/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25"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/>
                        <a:t>Échantillons non-équivalents</a:t>
                      </a:r>
                      <a:endParaRPr sz="2400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1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représentatif de la population scolaire </a:t>
                      </a:r>
                      <a:endParaRPr sz="18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&gt;&lt; </a:t>
                      </a:r>
                      <a:endParaRPr sz="18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indice socio-économique, degré d’urbanisation et formes d’enseignement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représentatif de la population scolaire </a:t>
                      </a:r>
                      <a:endParaRPr sz="18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&gt;&lt;</a:t>
                      </a:r>
                      <a:endParaRPr sz="18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genre, section d’orientation </a:t>
                      </a:r>
                      <a:endParaRPr sz="1800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/>
                        <a:t>sur-représentation des écoles privées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0" name="Google Shape;290;g126772dac43_0_38"/>
          <p:cNvSpPr/>
          <p:nvPr/>
        </p:nvSpPr>
        <p:spPr>
          <a:xfrm>
            <a:off x="3057759" y="-3139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Google Shape;291;g126772dac43_0_38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g126772dac43_0_38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g126772dac43_0_38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g126772dac43_0_38"/>
          <p:cNvSpPr txBox="1">
            <a:spLocks noGrp="1"/>
          </p:cNvSpPr>
          <p:nvPr>
            <p:ph type="title"/>
          </p:nvPr>
        </p:nvSpPr>
        <p:spPr>
          <a:xfrm>
            <a:off x="459700" y="361150"/>
            <a:ext cx="110433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Données : focus sur l’enquête déclarative </a:t>
            </a:r>
            <a:r>
              <a:rPr lang="en-US" sz="2800"/>
              <a:t>(phase 1)</a:t>
            </a:r>
            <a:endParaRPr sz="2800"/>
          </a:p>
        </p:txBody>
      </p:sp>
      <p:sp>
        <p:nvSpPr>
          <p:cNvPr id="295" name="Google Shape;295;g126772dac43_0_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11</a:t>
            </a:fld>
            <a:endParaRPr sz="1400" b="1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12769584602_0_3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6"/>
                  </a:ext>
                </a:extLst>
              </a:rPr>
              <a:t>Données </a:t>
            </a:r>
            <a:r>
              <a:rPr lang="en-US"/>
              <a:t>: items du questionnaire déclaratif</a:t>
            </a:r>
            <a:endParaRPr/>
          </a:p>
        </p:txBody>
      </p:sp>
      <p:sp>
        <p:nvSpPr>
          <p:cNvPr id="302" name="Google Shape;302;g12769584602_0_322"/>
          <p:cNvSpPr/>
          <p:nvPr/>
        </p:nvSpPr>
        <p:spPr>
          <a:xfrm>
            <a:off x="3057759" y="-3139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g12769584602_0_322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g12769584602_0_322"/>
          <p:cNvSpPr/>
          <p:nvPr/>
        </p:nvSpPr>
        <p:spPr>
          <a:xfrm>
            <a:off x="6120000" y="-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g12769584602_0_322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06" name="Google Shape;306;g12769584602_0_322"/>
          <p:cNvCxnSpPr>
            <a:stCxn id="307" idx="2"/>
            <a:endCxn id="308" idx="0"/>
          </p:cNvCxnSpPr>
          <p:nvPr/>
        </p:nvCxnSpPr>
        <p:spPr>
          <a:xfrm rot="-5400000" flipH="1">
            <a:off x="6465350" y="1803809"/>
            <a:ext cx="765900" cy="2360400"/>
          </a:xfrm>
          <a:prstGeom prst="bentConnector3">
            <a:avLst>
              <a:gd name="adj1" fmla="val 49995"/>
            </a:avLst>
          </a:prstGeom>
          <a:noFill/>
          <a:ln w="9525" cap="flat" cmpd="sng">
            <a:solidFill>
              <a:srgbClr val="551561"/>
            </a:solidFill>
            <a:prstDash val="solid"/>
            <a:round/>
            <a:headEnd type="diamond" w="med" len="med"/>
            <a:tailEnd type="diamond" w="med" len="med"/>
          </a:ln>
        </p:spPr>
      </p:cxnSp>
      <p:cxnSp>
        <p:nvCxnSpPr>
          <p:cNvPr id="309" name="Google Shape;309;g12769584602_0_322"/>
          <p:cNvCxnSpPr>
            <a:stCxn id="310" idx="2"/>
            <a:endCxn id="311" idx="0"/>
          </p:cNvCxnSpPr>
          <p:nvPr/>
        </p:nvCxnSpPr>
        <p:spPr>
          <a:xfrm rot="-5400000" flipH="1">
            <a:off x="3461750" y="4121275"/>
            <a:ext cx="948000" cy="997800"/>
          </a:xfrm>
          <a:prstGeom prst="bentConnector3">
            <a:avLst>
              <a:gd name="adj1" fmla="val 50005"/>
            </a:avLst>
          </a:prstGeom>
          <a:noFill/>
          <a:ln w="9525" cap="flat" cmpd="sng">
            <a:solidFill>
              <a:srgbClr val="701C7F"/>
            </a:solidFill>
            <a:prstDash val="solid"/>
            <a:round/>
            <a:headEnd type="diamond" w="med" len="med"/>
            <a:tailEnd type="diamond" w="med" len="med"/>
          </a:ln>
        </p:spPr>
      </p:cxnSp>
      <p:cxnSp>
        <p:nvCxnSpPr>
          <p:cNvPr id="312" name="Google Shape;312;g12769584602_0_322"/>
          <p:cNvCxnSpPr>
            <a:cxnSpLocks/>
            <a:stCxn id="313" idx="0"/>
            <a:endCxn id="310" idx="2"/>
          </p:cNvCxnSpPr>
          <p:nvPr/>
        </p:nvCxnSpPr>
        <p:spPr>
          <a:xfrm rot="5400000" flipH="1" flipV="1">
            <a:off x="2334725" y="3992150"/>
            <a:ext cx="948100" cy="125615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701C7F"/>
            </a:solidFill>
            <a:prstDash val="solid"/>
            <a:round/>
            <a:headEnd type="diamond" w="med" len="med"/>
            <a:tailEnd type="diamond" w="med" len="med"/>
          </a:ln>
        </p:spPr>
      </p:cxnSp>
      <p:cxnSp>
        <p:nvCxnSpPr>
          <p:cNvPr id="314" name="Google Shape;314;g12769584602_0_322"/>
          <p:cNvCxnSpPr>
            <a:cxnSpLocks/>
            <a:stCxn id="308" idx="2"/>
            <a:endCxn id="315" idx="0"/>
          </p:cNvCxnSpPr>
          <p:nvPr/>
        </p:nvCxnSpPr>
        <p:spPr>
          <a:xfrm rot="16200000" flipH="1">
            <a:off x="8117950" y="4056725"/>
            <a:ext cx="948100" cy="11270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701C7F"/>
            </a:solidFill>
            <a:prstDash val="solid"/>
            <a:round/>
            <a:headEnd type="diamond" w="med" len="med"/>
            <a:tailEnd type="diamond" w="med" len="med"/>
          </a:ln>
        </p:spPr>
      </p:cxnSp>
      <p:cxnSp>
        <p:nvCxnSpPr>
          <p:cNvPr id="316" name="Google Shape;316;g12769584602_0_322"/>
          <p:cNvCxnSpPr>
            <a:cxnSpLocks/>
            <a:stCxn id="317" idx="0"/>
            <a:endCxn id="308" idx="2"/>
          </p:cNvCxnSpPr>
          <p:nvPr/>
        </p:nvCxnSpPr>
        <p:spPr>
          <a:xfrm rot="5400000" flipH="1" flipV="1">
            <a:off x="6990950" y="4056725"/>
            <a:ext cx="948100" cy="11270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701C7F"/>
            </a:solidFill>
            <a:prstDash val="solid"/>
            <a:round/>
            <a:headEnd type="diamond" w="med" len="med"/>
            <a:tailEnd type="diamond" w="med" len="med"/>
          </a:ln>
        </p:spPr>
      </p:cxnSp>
      <p:cxnSp>
        <p:nvCxnSpPr>
          <p:cNvPr id="318" name="Google Shape;318;g12769584602_0_322"/>
          <p:cNvCxnSpPr>
            <a:stCxn id="310" idx="0"/>
            <a:endCxn id="307" idx="2"/>
          </p:cNvCxnSpPr>
          <p:nvPr/>
        </p:nvCxnSpPr>
        <p:spPr>
          <a:xfrm rot="-5400000">
            <a:off x="4169600" y="1868425"/>
            <a:ext cx="765900" cy="2231400"/>
          </a:xfrm>
          <a:prstGeom prst="bentConnector3">
            <a:avLst>
              <a:gd name="adj1" fmla="val 50008"/>
            </a:avLst>
          </a:prstGeom>
          <a:noFill/>
          <a:ln w="9525" cap="flat" cmpd="sng">
            <a:solidFill>
              <a:srgbClr val="551561"/>
            </a:solidFill>
            <a:prstDash val="solid"/>
            <a:round/>
            <a:headEnd type="diamond" w="med" len="med"/>
            <a:tailEnd type="diamond" w="med" len="med"/>
          </a:ln>
        </p:spPr>
      </p:cxnSp>
      <p:sp>
        <p:nvSpPr>
          <p:cNvPr id="307" name="Google Shape;307;g12769584602_0_322"/>
          <p:cNvSpPr txBox="1"/>
          <p:nvPr/>
        </p:nvSpPr>
        <p:spPr>
          <a:xfrm>
            <a:off x="4642700" y="1821959"/>
            <a:ext cx="2050800" cy="7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701C7F"/>
                </a:solidFill>
                <a:latin typeface="Roboto"/>
                <a:ea typeface="Roboto"/>
                <a:cs typeface="Roboto"/>
                <a:sym typeface="Roboto"/>
              </a:rPr>
              <a:t>Répartitions des items</a:t>
            </a:r>
            <a:endParaRPr sz="1800" b="1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0" name="Google Shape;310;g12769584602_0_322"/>
          <p:cNvSpPr txBox="1"/>
          <p:nvPr/>
        </p:nvSpPr>
        <p:spPr>
          <a:xfrm>
            <a:off x="2282300" y="3367075"/>
            <a:ext cx="2309100" cy="7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Activité de </a:t>
            </a:r>
            <a:r>
              <a:rPr lang="en-US" sz="1800" b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recherche d’information (RI)</a:t>
            </a:r>
            <a:endParaRPr sz="1300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8" name="Google Shape;308;g12769584602_0_322"/>
          <p:cNvSpPr txBox="1"/>
          <p:nvPr/>
        </p:nvSpPr>
        <p:spPr>
          <a:xfrm>
            <a:off x="7003100" y="3367075"/>
            <a:ext cx="2050800" cy="7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Activité de </a:t>
            </a:r>
            <a:r>
              <a:rPr lang="en-US" sz="1800" b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création web (CW)</a:t>
            </a:r>
            <a:endParaRPr sz="1300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5" name="Google Shape;315;g12769584602_0_322"/>
          <p:cNvSpPr txBox="1"/>
          <p:nvPr/>
        </p:nvSpPr>
        <p:spPr>
          <a:xfrm>
            <a:off x="8130100" y="5094275"/>
            <a:ext cx="2050800" cy="1080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Autres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activités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création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numérique</a:t>
            </a:r>
            <a:endParaRPr sz="1300" dirty="0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7" name="Google Shape;317;g12769584602_0_322"/>
          <p:cNvSpPr txBox="1"/>
          <p:nvPr/>
        </p:nvSpPr>
        <p:spPr>
          <a:xfrm>
            <a:off x="5876100" y="5094275"/>
            <a:ext cx="2050800" cy="1080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Actions </a:t>
            </a: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constitutives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de la CW</a:t>
            </a:r>
            <a:endParaRPr sz="1300" dirty="0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1" name="Google Shape;311;g12769584602_0_322"/>
          <p:cNvSpPr txBox="1"/>
          <p:nvPr/>
        </p:nvSpPr>
        <p:spPr>
          <a:xfrm>
            <a:off x="3409300" y="5094275"/>
            <a:ext cx="2050800" cy="7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Autres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activités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informationnelles</a:t>
            </a:r>
            <a:endParaRPr sz="1300" dirty="0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3" name="Google Shape;313;g12769584602_0_322"/>
          <p:cNvSpPr txBox="1"/>
          <p:nvPr/>
        </p:nvSpPr>
        <p:spPr>
          <a:xfrm>
            <a:off x="1155300" y="5094275"/>
            <a:ext cx="2050800" cy="1080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Actions </a:t>
            </a:r>
            <a:r>
              <a:rPr lang="en-US" sz="1800" dirty="0" err="1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constitutives</a:t>
            </a:r>
            <a:r>
              <a:rPr lang="en-US" sz="1800" dirty="0">
                <a:solidFill>
                  <a:srgbClr val="701C7F"/>
                </a:solidFill>
                <a:latin typeface="Calibri"/>
                <a:ea typeface="Calibri"/>
                <a:cs typeface="Calibri"/>
                <a:sym typeface="Calibri"/>
              </a:rPr>
              <a:t> de la RI</a:t>
            </a:r>
            <a:endParaRPr sz="1300" dirty="0">
              <a:solidFill>
                <a:srgbClr val="701C7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9" name="Google Shape;319;g12769584602_0_3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12</a:t>
            </a:fld>
            <a:endParaRPr sz="14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Tests statistiques</a:t>
            </a:r>
            <a:endParaRPr/>
          </a:p>
        </p:txBody>
      </p:sp>
      <p:sp>
        <p:nvSpPr>
          <p:cNvPr id="326" name="Google Shape;326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9955200" cy="47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1"/>
              <a:t>Comparaisons des tendances centrales</a:t>
            </a:r>
            <a:r>
              <a:rPr lang="en-US" sz="2400"/>
              <a:t> des distributions des participant·e·s féminines et masculins sur l’ensemble des items du questionnaire déclaratif :</a:t>
            </a:r>
            <a:endParaRPr sz="2400"/>
          </a:p>
          <a:p>
            <a:pPr marL="457200" lvl="0" indent="-317500" algn="l" rtl="0">
              <a:spcBef>
                <a:spcPts val="1000"/>
              </a:spcBef>
              <a:spcAft>
                <a:spcPts val="0"/>
              </a:spcAft>
              <a:buSzPts val="1400"/>
              <a:buChar char="•"/>
            </a:pPr>
            <a:r>
              <a:rPr lang="en-US" sz="2400"/>
              <a:t>Test de </a:t>
            </a:r>
            <a:r>
              <a:rPr lang="en-US" sz="2400" b="1"/>
              <a:t>Mann-Whitney</a:t>
            </a:r>
            <a:r>
              <a:rPr lang="en-US" sz="2400"/>
              <a:t> pour toutes les variables ordinales </a:t>
            </a:r>
            <a:endParaRPr sz="2400"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200"/>
              <a:t>Échelles de compétence déclarée :</a:t>
            </a:r>
            <a:r>
              <a:rPr lang="en-US"/>
              <a:t> </a:t>
            </a:r>
            <a:endParaRPr sz="1800">
              <a:solidFill>
                <a:srgbClr val="999999"/>
              </a:solidFill>
            </a:endParaRPr>
          </a:p>
          <a:p>
            <a:pPr marL="9144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800">
              <a:solidFill>
                <a:srgbClr val="999999"/>
              </a:solidFill>
            </a:endParaRPr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200"/>
              <a:t>Échelles de fréquence déclarée :</a:t>
            </a:r>
            <a:r>
              <a:rPr lang="en-US"/>
              <a:t> </a:t>
            </a:r>
            <a:endParaRPr sz="1800">
              <a:solidFill>
                <a:srgbClr val="999999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800">
              <a:solidFill>
                <a:srgbClr val="999999"/>
              </a:solidFill>
            </a:endParaRP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2400"/>
              <a:t>Test de </a:t>
            </a:r>
            <a:r>
              <a:rPr lang="en-US" sz="2400" b="1"/>
              <a:t>Khi-deux</a:t>
            </a:r>
            <a:r>
              <a:rPr lang="en-US" sz="2400"/>
              <a:t> pour les variables dichotomiques</a:t>
            </a:r>
            <a:endParaRPr sz="2400"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200"/>
              <a:t>Échelles dichotomiques de capacité technique déclarée : </a:t>
            </a:r>
            <a:br>
              <a:rPr lang="en-US"/>
            </a:br>
            <a:r>
              <a:rPr lang="en-US" sz="1800">
                <a:solidFill>
                  <a:srgbClr val="999999"/>
                </a:solidFill>
              </a:rPr>
              <a:t>« Es-tu capable… ? » → Oui | Non</a:t>
            </a:r>
            <a:endParaRPr sz="1800">
              <a:solidFill>
                <a:srgbClr val="999999"/>
              </a:solidFill>
            </a:endParaRPr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200"/>
              <a:t>Certaines échelles de fréquence déclarée en Belgique : </a:t>
            </a:r>
            <a:br>
              <a:rPr lang="en-US" sz="2200"/>
            </a:br>
            <a:endParaRPr sz="1800">
              <a:solidFill>
                <a:srgbClr val="999999"/>
              </a:solidFill>
            </a:endParaRPr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2400"/>
              <a:t>Calcul de la </a:t>
            </a:r>
            <a:r>
              <a:rPr lang="en-US" sz="2400" b="1"/>
              <a:t>taille des effets</a:t>
            </a:r>
            <a:r>
              <a:rPr lang="en-US" sz="2400"/>
              <a:t> de la variable « genre » : </a:t>
            </a:r>
            <a:br>
              <a:rPr lang="en-US" sz="2400"/>
            </a:br>
            <a:r>
              <a:rPr lang="en-US" sz="2200"/>
              <a:t>r = |Z|/N		(r ∊ [0;1])</a:t>
            </a:r>
            <a:endParaRPr sz="220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8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8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8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8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31" name="Google Shape;331;p8"/>
          <p:cNvGraphicFramePr/>
          <p:nvPr>
            <p:extLst>
              <p:ext uri="{D42A27DB-BD31-4B8C-83A1-F6EECF244321}">
                <p14:modId xmlns:p14="http://schemas.microsoft.com/office/powerpoint/2010/main" val="2717059431"/>
              </p:ext>
            </p:extLst>
          </p:nvPr>
        </p:nvGraphicFramePr>
        <p:xfrm>
          <a:off x="5810725" y="2584275"/>
          <a:ext cx="4982700" cy="609570"/>
        </p:xfrm>
        <a:graphic>
          <a:graphicData uri="http://schemas.openxmlformats.org/drawingml/2006/table">
            <a:tbl>
              <a:tblPr>
                <a:noFill/>
                <a:tableStyleId>{98F112B5-30FC-4C02-9F50-C5EA666193AE}</a:tableStyleId>
              </a:tblPr>
              <a:tblGrid>
                <a:gridCol w="1245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5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5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73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Tout à fait capable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Plutôt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capable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Pas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vraiment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capable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Pas du tout capable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2" name="Google Shape;332;p8"/>
          <p:cNvGraphicFramePr/>
          <p:nvPr>
            <p:extLst>
              <p:ext uri="{D42A27DB-BD31-4B8C-83A1-F6EECF244321}">
                <p14:modId xmlns:p14="http://schemas.microsoft.com/office/powerpoint/2010/main" val="2209116842"/>
              </p:ext>
            </p:extLst>
          </p:nvPr>
        </p:nvGraphicFramePr>
        <p:xfrm>
          <a:off x="5582150" y="3256400"/>
          <a:ext cx="6131750" cy="822930"/>
        </p:xfrm>
        <a:graphic>
          <a:graphicData uri="http://schemas.openxmlformats.org/drawingml/2006/table">
            <a:tbl>
              <a:tblPr>
                <a:noFill/>
                <a:tableStyleId>{98F112B5-30FC-4C02-9F50-C5EA666193AE}</a:tableStyleId>
              </a:tblPr>
              <a:tblGrid>
                <a:gridCol w="1262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2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2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2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9609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Tous les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jours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ou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presque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moins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1X/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semaine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moins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1X/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mois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moins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1X/an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Moins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qu’1X/an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ou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jamais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3" name="Google Shape;333;p8"/>
          <p:cNvGraphicFramePr/>
          <p:nvPr>
            <p:extLst>
              <p:ext uri="{D42A27DB-BD31-4B8C-83A1-F6EECF244321}">
                <p14:modId xmlns:p14="http://schemas.microsoft.com/office/powerpoint/2010/main" val="2538437363"/>
              </p:ext>
            </p:extLst>
          </p:nvPr>
        </p:nvGraphicFramePr>
        <p:xfrm>
          <a:off x="8106500" y="5149425"/>
          <a:ext cx="3411850" cy="822930"/>
        </p:xfrm>
        <a:graphic>
          <a:graphicData uri="http://schemas.openxmlformats.org/drawingml/2006/table">
            <a:tbl>
              <a:tblPr>
                <a:noFill/>
                <a:tableStyleId>{98F112B5-30FC-4C02-9F50-C5EA666193AE}</a:tableStyleId>
              </a:tblPr>
              <a:tblGrid>
                <a:gridCol w="170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5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9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 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moins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1X/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semaine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Moins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d'1X/</a:t>
                      </a: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semaine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err="1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ou</a:t>
                      </a:r>
                      <a:r>
                        <a:rPr lang="en-US" sz="1400" dirty="0">
                          <a:solidFill>
                            <a:srgbClr val="99999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jamais</a:t>
                      </a:r>
                      <a:endParaRPr sz="1400" dirty="0">
                        <a:solidFill>
                          <a:srgbClr val="99999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FFFFF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34" name="Google Shape;33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13</a:t>
            </a:fld>
            <a:endParaRPr sz="1400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g126772dac43_0_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1225" y="1559513"/>
            <a:ext cx="10622577" cy="5195624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g126772dac43_0_5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Différences rapportées</a:t>
            </a:r>
            <a:endParaRPr/>
          </a:p>
        </p:txBody>
      </p:sp>
      <p:sp>
        <p:nvSpPr>
          <p:cNvPr id="342" name="Google Shape;342;g126772dac43_0_52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g126772dac43_0_52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g126772dac43_0_52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g126772dac43_0_52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g126772dac43_0_52"/>
          <p:cNvSpPr/>
          <p:nvPr/>
        </p:nvSpPr>
        <p:spPr>
          <a:xfrm>
            <a:off x="1968125" y="1842275"/>
            <a:ext cx="9228000" cy="5943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126772dac43_0_52"/>
          <p:cNvSpPr/>
          <p:nvPr/>
        </p:nvSpPr>
        <p:spPr>
          <a:xfrm>
            <a:off x="1968125" y="3016825"/>
            <a:ext cx="9228000" cy="5943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g126772dac43_0_52"/>
          <p:cNvSpPr/>
          <p:nvPr/>
        </p:nvSpPr>
        <p:spPr>
          <a:xfrm>
            <a:off x="1968125" y="4191375"/>
            <a:ext cx="9228000" cy="5943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g126772dac43_0_52"/>
          <p:cNvSpPr/>
          <p:nvPr/>
        </p:nvSpPr>
        <p:spPr>
          <a:xfrm>
            <a:off x="1968125" y="5365925"/>
            <a:ext cx="9228000" cy="5943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g126772dac43_0_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14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12580c86c15_1_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Savoir-faire techniques</a:t>
            </a:r>
            <a:endParaRPr/>
          </a:p>
        </p:txBody>
      </p:sp>
      <p:sp>
        <p:nvSpPr>
          <p:cNvPr id="357" name="Google Shape;357;g12580c86c15_1_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3476400" cy="4351200"/>
          </a:xfrm>
          <a:prstGeom prst="rect">
            <a:avLst/>
          </a:prstGeom>
          <a:solidFill>
            <a:srgbClr val="F5E7F6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600"/>
              <a:t>Liste complète des savoir-faire: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mettre un site dans tes favoris </a:t>
            </a:r>
            <a:br>
              <a:rPr lang="en-US" sz="1600"/>
            </a:br>
            <a:r>
              <a:rPr lang="en-US" sz="1600"/>
              <a:t>(ou marque-page)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télécharger des images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télécharger des vidéos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télécharger des textes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télécharger des fichiers audios </a:t>
            </a:r>
            <a:br>
              <a:rPr lang="en-US" sz="1600"/>
            </a:br>
            <a:r>
              <a:rPr lang="en-US" sz="1600"/>
              <a:t>(ex. : musique)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choisir le dossier où tu enregistres un document (texte, musique, photo ou vidéo)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stocker, organiser des documents (textes, musiques, photos ou vidéos)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installer des logiciels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insérer une image dans ta page web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insérer une vidéo dans ta page web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insérer un extrait sonore dans ta page web</a:t>
            </a:r>
            <a:endParaRPr sz="1600"/>
          </a:p>
          <a:p>
            <a:pPr marL="457200" lvl="0" indent="-3225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/>
              <a:t>insérer un hyperlien dans ta page web</a:t>
            </a:r>
            <a:endParaRPr sz="1600"/>
          </a:p>
        </p:txBody>
      </p:sp>
      <p:sp>
        <p:nvSpPr>
          <p:cNvPr id="358" name="Google Shape;358;g12580c86c15_1_25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g12580c86c15_1_25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g12580c86c15_1_25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g12580c86c15_1_25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2" name="Google Shape;362;g12580c86c15_1_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37675" y="1821962"/>
            <a:ext cx="6816125" cy="1628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g12580c86c15_1_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7675" y="3186837"/>
            <a:ext cx="6816125" cy="1628775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g12580c86c15_1_25"/>
          <p:cNvSpPr txBox="1">
            <a:spLocks noGrp="1"/>
          </p:cNvSpPr>
          <p:nvPr>
            <p:ph type="body" idx="2"/>
          </p:nvPr>
        </p:nvSpPr>
        <p:spPr>
          <a:xfrm>
            <a:off x="4537675" y="5038700"/>
            <a:ext cx="5826000" cy="1137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/>
              <a:t>Les garçons déclarent maitriser plus de savoir-faire techniques que les filles dans les trois échantillons.</a:t>
            </a:r>
            <a:endParaRPr/>
          </a:p>
        </p:txBody>
      </p:sp>
      <p:sp>
        <p:nvSpPr>
          <p:cNvPr id="365" name="Google Shape;365;g12580c86c15_1_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15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126772dac43_0_89"/>
          <p:cNvSpPr txBox="1">
            <a:spLocks noGrp="1"/>
          </p:cNvSpPr>
          <p:nvPr>
            <p:ph type="body" idx="1"/>
          </p:nvPr>
        </p:nvSpPr>
        <p:spPr>
          <a:xfrm>
            <a:off x="838200" y="21304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962399"/>
                </a:solidFill>
              </a:rPr>
              <a:t>Compétences générales</a:t>
            </a:r>
            <a:endParaRPr sz="1800" b="1">
              <a:solidFill>
                <a:srgbClr val="962399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/>
              <a:t>mener une recherche simple pour soi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/>
              <a:t>mener une recherche simple pour l’école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/>
              <a:t>mener une recherche complexe (recoupement d’info) pour soi </a:t>
            </a:r>
            <a:endParaRPr sz="1800"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1800"/>
              <a:t>mener une recherche complexe (recoupement d’info) pour l’école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accent4"/>
                </a:solidFill>
              </a:rPr>
              <a:t>Pratiques générales</a:t>
            </a:r>
            <a:endParaRPr sz="1800" b="1">
              <a:solidFill>
                <a:schemeClr val="accent4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 b="1">
                <a:solidFill>
                  <a:srgbClr val="000000"/>
                </a:solidFill>
              </a:rPr>
              <a:t>consulter des forums de discussion M &gt; F</a:t>
            </a:r>
            <a:endParaRPr sz="1800" b="1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regarder des vidéos explicatives ou des tutoriels </a:t>
            </a: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chercher sur les réseaux sociaux</a:t>
            </a: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se renseigner sur l'actualité</a:t>
            </a:r>
            <a:endParaRPr sz="18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mener une recherche simple pour soi</a:t>
            </a: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mener une recherche simple pour l’école</a:t>
            </a: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mener une recherche complexe (recoupement d’info) pour soi </a:t>
            </a:r>
            <a:endParaRPr sz="1800">
              <a:solidFill>
                <a:srgbClr val="000000"/>
              </a:solidFill>
            </a:endParaRPr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</a:pPr>
            <a:r>
              <a:rPr lang="en-US" sz="1800">
                <a:solidFill>
                  <a:srgbClr val="000000"/>
                </a:solidFill>
              </a:rPr>
              <a:t>mener une recherche complexe (recoupement d’info) pour l’école</a:t>
            </a:r>
            <a:endParaRPr sz="1800">
              <a:solidFill>
                <a:srgbClr val="000000"/>
              </a:solidFill>
            </a:endParaRPr>
          </a:p>
        </p:txBody>
      </p:sp>
      <p:sp>
        <p:nvSpPr>
          <p:cNvPr id="372" name="Google Shape;372;g126772dac43_0_89"/>
          <p:cNvSpPr/>
          <p:nvPr/>
        </p:nvSpPr>
        <p:spPr>
          <a:xfrm>
            <a:off x="962725" y="2424950"/>
            <a:ext cx="8556300" cy="1103400"/>
          </a:xfrm>
          <a:prstGeom prst="rect">
            <a:avLst/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b="1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Aucune différence genrée</a:t>
            </a:r>
            <a:br>
              <a:rPr lang="en-US" sz="2500" b="1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500" b="1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Niveaux déclarés élevés</a:t>
            </a:r>
            <a:endParaRPr sz="2500" b="1">
              <a:solidFill>
                <a:srgbClr val="96239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(moyennes entre 3.65 et 3.95 / 4)</a:t>
            </a:r>
            <a:endParaRPr sz="2500">
              <a:solidFill>
                <a:srgbClr val="9623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g126772dac43_0_8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7"/>
                  </a:ext>
                </a:extLst>
              </a:rPr>
              <a:t>Recherche</a:t>
            </a:r>
            <a:r>
              <a:rPr lang="en-US"/>
              <a:t> d’information : </a:t>
            </a:r>
            <a:br>
              <a:rPr lang="en-US"/>
            </a:br>
            <a:r>
              <a:rPr lang="en-US">
                <a:solidFill>
                  <a:srgbClr val="962399"/>
                </a:solidFill>
              </a:rPr>
              <a:t>compétences </a:t>
            </a:r>
            <a:r>
              <a:rPr lang="en-US"/>
              <a:t>et </a:t>
            </a:r>
            <a:r>
              <a:rPr lang="en-US">
                <a:solidFill>
                  <a:schemeClr val="accent4"/>
                </a:solidFill>
              </a:rPr>
              <a:t>pratiques </a:t>
            </a:r>
            <a:r>
              <a:rPr lang="en-US" b="1"/>
              <a:t>générales </a:t>
            </a:r>
            <a:endParaRPr b="1"/>
          </a:p>
        </p:txBody>
      </p:sp>
      <p:sp>
        <p:nvSpPr>
          <p:cNvPr id="374" name="Google Shape;374;g126772dac43_0_89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g126772dac43_0_89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g126772dac43_0_89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g126772dac43_0_89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g126772dac43_0_89"/>
          <p:cNvSpPr txBox="1">
            <a:spLocks noGrp="1"/>
          </p:cNvSpPr>
          <p:nvPr>
            <p:ph type="body" idx="4294967295"/>
          </p:nvPr>
        </p:nvSpPr>
        <p:spPr>
          <a:xfrm>
            <a:off x="6627700" y="4043150"/>
            <a:ext cx="5167500" cy="19704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accent4"/>
                </a:solidFill>
              </a:rPr>
              <a:t>← 	</a:t>
            </a:r>
            <a:r>
              <a:rPr lang="en-US" sz="1800" b="1">
                <a:solidFill>
                  <a:schemeClr val="accent4"/>
                </a:solidFill>
              </a:rPr>
              <a:t>Différence genrée M &gt; F dans les 3 pays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accent4"/>
                </a:solidFill>
              </a:rPr>
              <a:t>← 	Différence genrée </a:t>
            </a:r>
            <a:r>
              <a:rPr lang="en-US" sz="1800" b="1">
                <a:solidFill>
                  <a:schemeClr val="accent4"/>
                </a:solidFill>
              </a:rPr>
              <a:t>M &gt; F </a:t>
            </a:r>
            <a:r>
              <a:rPr lang="en-US" sz="1800">
                <a:solidFill>
                  <a:schemeClr val="accent4"/>
                </a:solidFill>
              </a:rPr>
              <a:t>au QC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accent4"/>
                </a:solidFill>
              </a:rPr>
              <a:t>← 	Différences genrées </a:t>
            </a:r>
            <a:r>
              <a:rPr lang="en-US" sz="1800" b="1">
                <a:solidFill>
                  <a:schemeClr val="accent4"/>
                </a:solidFill>
              </a:rPr>
              <a:t>F &gt; M</a:t>
            </a:r>
            <a:r>
              <a:rPr lang="en-US" sz="1800">
                <a:solidFill>
                  <a:schemeClr val="accent4"/>
                </a:solidFill>
              </a:rPr>
              <a:t> en CH</a:t>
            </a:r>
            <a:endParaRPr sz="18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accent4"/>
                </a:solidFill>
              </a:rPr>
              <a:t>← 	Différences genrées </a:t>
            </a:r>
            <a:r>
              <a:rPr lang="en-US" sz="1800" b="1">
                <a:solidFill>
                  <a:schemeClr val="accent4"/>
                </a:solidFill>
              </a:rPr>
              <a:t>F &gt; M</a:t>
            </a:r>
            <a:r>
              <a:rPr lang="en-US" sz="1800">
                <a:solidFill>
                  <a:schemeClr val="accent4"/>
                </a:solidFill>
              </a:rPr>
              <a:t> en CH et au QC</a:t>
            </a:r>
            <a:endParaRPr sz="1800">
              <a:solidFill>
                <a:schemeClr val="accent4"/>
              </a:solidFill>
            </a:endParaRPr>
          </a:p>
        </p:txBody>
      </p:sp>
      <p:sp>
        <p:nvSpPr>
          <p:cNvPr id="379" name="Google Shape;379;g126772dac43_0_89"/>
          <p:cNvSpPr/>
          <p:nvPr/>
        </p:nvSpPr>
        <p:spPr>
          <a:xfrm>
            <a:off x="998000" y="4670100"/>
            <a:ext cx="5629800" cy="5631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g126772dac43_0_89"/>
          <p:cNvSpPr/>
          <p:nvPr/>
        </p:nvSpPr>
        <p:spPr>
          <a:xfrm>
            <a:off x="962725" y="6013550"/>
            <a:ext cx="10832400" cy="5631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g126772dac43_0_8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16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122b2485789_0_0"/>
          <p:cNvSpPr txBox="1">
            <a:spLocks noGrp="1"/>
          </p:cNvSpPr>
          <p:nvPr>
            <p:ph type="body" idx="2"/>
          </p:nvPr>
        </p:nvSpPr>
        <p:spPr>
          <a:xfrm>
            <a:off x="6752175" y="4421425"/>
            <a:ext cx="5439900" cy="27414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accent4"/>
                </a:solidFill>
              </a:rPr>
              <a:t>← 	</a:t>
            </a:r>
            <a:r>
              <a:rPr lang="en-US" sz="2000" b="1">
                <a:solidFill>
                  <a:schemeClr val="accent4"/>
                </a:solidFill>
              </a:rPr>
              <a:t>3 items avec différences genrées M &gt; F</a:t>
            </a:r>
            <a:br>
              <a:rPr lang="en-US" sz="2000" b="1">
                <a:solidFill>
                  <a:schemeClr val="accent4"/>
                </a:solidFill>
              </a:rPr>
            </a:br>
            <a:r>
              <a:rPr lang="en-US" sz="2000" b="1">
                <a:solidFill>
                  <a:schemeClr val="accent4"/>
                </a:solidFill>
              </a:rPr>
              <a:t>	dans les trois pays</a:t>
            </a:r>
            <a:endParaRPr sz="2000" b="1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solidFill>
                <a:schemeClr val="accent4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accent4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accent4"/>
                </a:solidFill>
              </a:rPr>
              <a:t>← 	Différences genrées </a:t>
            </a:r>
            <a:r>
              <a:rPr lang="en-US" sz="2000" b="1">
                <a:solidFill>
                  <a:schemeClr val="accent4"/>
                </a:solidFill>
              </a:rPr>
              <a:t>M &gt; F </a:t>
            </a:r>
            <a:r>
              <a:rPr lang="en-US" sz="2000">
                <a:solidFill>
                  <a:schemeClr val="accent4"/>
                </a:solidFill>
              </a:rPr>
              <a:t>en BE et en CH</a:t>
            </a:r>
            <a:endParaRPr sz="2000">
              <a:solidFill>
                <a:schemeClr val="accent4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4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accent4"/>
                </a:solidFill>
              </a:rPr>
              <a:t>← 	Différences genrées </a:t>
            </a:r>
            <a:r>
              <a:rPr lang="en-US" sz="2000" b="1">
                <a:solidFill>
                  <a:schemeClr val="accent4"/>
                </a:solidFill>
              </a:rPr>
              <a:t>F &gt; M</a:t>
            </a:r>
            <a:r>
              <a:rPr lang="en-US" sz="2000">
                <a:solidFill>
                  <a:schemeClr val="accent4"/>
                </a:solidFill>
              </a:rPr>
              <a:t> en BE et au QC</a:t>
            </a:r>
            <a:endParaRPr sz="2000">
              <a:solidFill>
                <a:schemeClr val="accent4"/>
              </a:solidFill>
            </a:endParaRPr>
          </a:p>
        </p:txBody>
      </p:sp>
      <p:sp>
        <p:nvSpPr>
          <p:cNvPr id="388" name="Google Shape;388;g122b2485789_0_0"/>
          <p:cNvSpPr txBox="1">
            <a:spLocks noGrp="1"/>
          </p:cNvSpPr>
          <p:nvPr>
            <p:ph type="body" idx="2"/>
          </p:nvPr>
        </p:nvSpPr>
        <p:spPr>
          <a:xfrm>
            <a:off x="6752175" y="1995625"/>
            <a:ext cx="5439900" cy="21330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962399"/>
                </a:solidFill>
              </a:rPr>
              <a:t>Aucun item avec différence genrée </a:t>
            </a:r>
            <a:br>
              <a:rPr lang="en-US" sz="2000" b="1">
                <a:solidFill>
                  <a:srgbClr val="962399"/>
                </a:solidFill>
              </a:rPr>
            </a:br>
            <a:r>
              <a:rPr lang="en-US" sz="2000" b="1">
                <a:solidFill>
                  <a:srgbClr val="962399"/>
                </a:solidFill>
              </a:rPr>
              <a:t>dans les trois pays</a:t>
            </a:r>
            <a:endParaRPr sz="2000" b="1">
              <a:solidFill>
                <a:srgbClr val="962399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rgbClr val="9623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962399"/>
                </a:solidFill>
              </a:rPr>
              <a:t>← 	Différences genrées </a:t>
            </a:r>
            <a:r>
              <a:rPr lang="en-US" sz="2000" b="1">
                <a:solidFill>
                  <a:srgbClr val="962399"/>
                </a:solidFill>
              </a:rPr>
              <a:t>M &gt; F </a:t>
            </a:r>
            <a:r>
              <a:rPr lang="en-US" sz="2000">
                <a:solidFill>
                  <a:srgbClr val="962399"/>
                </a:solidFill>
              </a:rPr>
              <a:t>en BE et CH</a:t>
            </a:r>
            <a:endParaRPr sz="2000">
              <a:solidFill>
                <a:srgbClr val="9623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rgbClr val="962399"/>
              </a:solidFill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962399"/>
                </a:solidFill>
              </a:rPr>
              <a:t>Niveaux déclarés plus faibles </a:t>
            </a:r>
            <a:endParaRPr sz="2000">
              <a:solidFill>
                <a:srgbClr val="962399"/>
              </a:solidFill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962399"/>
                </a:solidFill>
              </a:rPr>
              <a:t>que les compétences générales</a:t>
            </a:r>
            <a:endParaRPr sz="2000">
              <a:solidFill>
                <a:srgbClr val="962399"/>
              </a:solidFill>
            </a:endParaRPr>
          </a:p>
        </p:txBody>
      </p:sp>
      <p:sp>
        <p:nvSpPr>
          <p:cNvPr id="389" name="Google Shape;389;g122b2485789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8"/>
                  </a:ext>
                </a:extLst>
              </a:rPr>
              <a:t>Recherche</a:t>
            </a:r>
            <a:r>
              <a:rPr lang="en-US"/>
              <a:t> d’information : </a:t>
            </a:r>
            <a:br>
              <a:rPr lang="en-US"/>
            </a:br>
            <a:r>
              <a:rPr lang="en-US">
                <a:solidFill>
                  <a:srgbClr val="962399"/>
                </a:solidFill>
              </a:rPr>
              <a:t>compétences </a:t>
            </a:r>
            <a:r>
              <a:rPr lang="en-US"/>
              <a:t>et </a:t>
            </a:r>
            <a:r>
              <a:rPr lang="en-US">
                <a:solidFill>
                  <a:schemeClr val="accent4"/>
                </a:solidFill>
              </a:rPr>
              <a:t>pratiques </a:t>
            </a:r>
            <a:r>
              <a:rPr lang="en-US" b="1"/>
              <a:t>spécifiques</a:t>
            </a:r>
            <a:endParaRPr b="1"/>
          </a:p>
        </p:txBody>
      </p:sp>
      <p:sp>
        <p:nvSpPr>
          <p:cNvPr id="390" name="Google Shape;390;g122b2485789_0_0"/>
          <p:cNvSpPr txBox="1">
            <a:spLocks noGrp="1"/>
          </p:cNvSpPr>
          <p:nvPr>
            <p:ph type="body" idx="1"/>
          </p:nvPr>
        </p:nvSpPr>
        <p:spPr>
          <a:xfrm>
            <a:off x="838200" y="2130425"/>
            <a:ext cx="6411300" cy="50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rgbClr val="962399"/>
                </a:solidFill>
              </a:rPr>
              <a:t>Compétences spécifiques</a:t>
            </a:r>
            <a:endParaRPr b="1">
              <a:solidFill>
                <a:srgbClr val="962399"/>
              </a:solidFill>
            </a:endParaRPr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/>
              <a:t>identifier qui a fait le document</a:t>
            </a:r>
            <a:endParaRPr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/>
              <a:t>repérer les sources utilisées par l'auteur·e</a:t>
            </a:r>
            <a:endParaRPr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/>
              <a:t>déterminer la fiabilité des documents</a:t>
            </a:r>
            <a:endParaRPr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64285"/>
              <a:buChar char="•"/>
            </a:pPr>
            <a:r>
              <a:rPr lang="en-US">
                <a:solidFill>
                  <a:srgbClr val="B7B7B7"/>
                </a:solidFill>
              </a:rPr>
              <a:t>(...) (9 autres items)</a:t>
            </a:r>
            <a:endParaRPr>
              <a:solidFill>
                <a:srgbClr val="B7B7B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chemeClr val="accent4"/>
                </a:solidFill>
              </a:rPr>
              <a:t>Pratiques spécifiques</a:t>
            </a:r>
            <a:endParaRPr b="1">
              <a:solidFill>
                <a:schemeClr val="accent4"/>
              </a:solidFill>
            </a:endParaRPr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 b="1"/>
              <a:t>chercher des vidéos à des fins personnelles</a:t>
            </a:r>
            <a:endParaRPr b="1"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 b="1"/>
              <a:t>repérer le but du document</a:t>
            </a:r>
            <a:endParaRPr b="1"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 b="1"/>
              <a:t>repérer les sources utilisées par l’auteur</a:t>
            </a:r>
            <a:endParaRPr b="1"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/>
              <a:t>regarder qui a fait le document</a:t>
            </a:r>
            <a:endParaRPr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/>
              <a:t>déterminer de quel type de document il s'agit</a:t>
            </a:r>
            <a:endParaRPr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285"/>
              <a:buChar char="•"/>
            </a:pPr>
            <a:r>
              <a:rPr lang="en-US"/>
              <a:t>chercher des textes à des fins personnelles</a:t>
            </a:r>
            <a:endParaRPr/>
          </a:p>
          <a:p>
            <a:pPr marL="457200" lvl="0" indent="-3257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ct val="64285"/>
              <a:buChar char="•"/>
            </a:pPr>
            <a:r>
              <a:rPr lang="en-US">
                <a:solidFill>
                  <a:srgbClr val="B7B7B7"/>
                </a:solidFill>
              </a:rPr>
              <a:t>(...) (10 autres items)</a:t>
            </a:r>
            <a:endParaRPr>
              <a:solidFill>
                <a:srgbClr val="B7B7B7"/>
              </a:solidFill>
            </a:endParaRPr>
          </a:p>
        </p:txBody>
      </p:sp>
      <p:sp>
        <p:nvSpPr>
          <p:cNvPr id="391" name="Google Shape;391;g122b2485789_0_0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g122b2485789_0_0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3" name="Google Shape;393;g122b2485789_0_0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g122b2485789_0_0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g122b2485789_0_0"/>
          <p:cNvSpPr/>
          <p:nvPr/>
        </p:nvSpPr>
        <p:spPr>
          <a:xfrm>
            <a:off x="6573275" y="2511725"/>
            <a:ext cx="107100" cy="9384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g122b2485789_0_0"/>
          <p:cNvSpPr/>
          <p:nvPr/>
        </p:nvSpPr>
        <p:spPr>
          <a:xfrm>
            <a:off x="6859250" y="4497775"/>
            <a:ext cx="107100" cy="9384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g122b2485789_0_0"/>
          <p:cNvSpPr/>
          <p:nvPr/>
        </p:nvSpPr>
        <p:spPr>
          <a:xfrm>
            <a:off x="6966350" y="6145675"/>
            <a:ext cx="107100" cy="3360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g122b2485789_0_0"/>
          <p:cNvSpPr/>
          <p:nvPr/>
        </p:nvSpPr>
        <p:spPr>
          <a:xfrm>
            <a:off x="7164050" y="5436175"/>
            <a:ext cx="107100" cy="7095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g122b2485789_0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17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122b2485789_0_1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11003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900"/>
              <a:t>Création web : </a:t>
            </a:r>
            <a:r>
              <a:rPr lang="en-US" sz="3900">
                <a:solidFill>
                  <a:srgbClr val="962399"/>
                </a:solidFill>
              </a:rPr>
              <a:t>compétences</a:t>
            </a:r>
            <a:r>
              <a:rPr lang="en-US" sz="3900">
                <a:solidFill>
                  <a:schemeClr val="accent2"/>
                </a:solidFill>
              </a:rPr>
              <a:t> </a:t>
            </a:r>
            <a:r>
              <a:rPr lang="en-US" sz="3900"/>
              <a:t>et </a:t>
            </a:r>
            <a:r>
              <a:rPr lang="en-US" sz="3900">
                <a:solidFill>
                  <a:schemeClr val="accent4"/>
                </a:solidFill>
              </a:rPr>
              <a:t>pratiques </a:t>
            </a:r>
            <a:r>
              <a:rPr lang="en-US" sz="3900" b="1"/>
              <a:t>générales</a:t>
            </a:r>
            <a:endParaRPr sz="3900" b="1"/>
          </a:p>
        </p:txBody>
      </p:sp>
      <p:sp>
        <p:nvSpPr>
          <p:cNvPr id="406" name="Google Shape;406;g122b2485789_0_113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g122b2485789_0_113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g122b2485789_0_113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g122b2485789_0_113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g122b2485789_0_113"/>
          <p:cNvSpPr txBox="1">
            <a:spLocks noGrp="1"/>
          </p:cNvSpPr>
          <p:nvPr>
            <p:ph type="body" idx="1"/>
          </p:nvPr>
        </p:nvSpPr>
        <p:spPr>
          <a:xfrm>
            <a:off x="838200" y="1563925"/>
            <a:ext cx="11100300" cy="52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/>
              <a:t>Compétences et pratiques générales en CW faibles</a:t>
            </a:r>
            <a:endParaRPr sz="2000" b="1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/>
              <a:t>(en absolu et en comparaison avec RI, surtout les pratiques)</a:t>
            </a:r>
            <a:endParaRPr sz="2000" b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000" b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962399"/>
                </a:solidFill>
              </a:rPr>
              <a:t>Compétences générales</a:t>
            </a:r>
            <a:endParaRPr sz="2000" b="1">
              <a:solidFill>
                <a:srgbClr val="962399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créer un site Web informatif pour soi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créer un site Web informatif pour l’école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accent4"/>
                </a:solidFill>
              </a:rPr>
              <a:t>Pratiques générales</a:t>
            </a:r>
            <a:endParaRPr sz="2000" b="1">
              <a:solidFill>
                <a:schemeClr val="accent4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 b="1"/>
              <a:t>Produire et publier des vidéos explicatives ou des tutoriels</a:t>
            </a:r>
            <a:endParaRPr sz="2000" b="1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Participer à la production d'une webradio ou d'un podcast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Tenir ton propre blog.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Contribuer à des pages Wikipedia, Wikihow, Wikimedia etc.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Créer et publier des textes numériques de fiction ou d'expression personnelle</a:t>
            </a:r>
            <a:endParaRPr sz="2000"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Créer un site Web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Créer un site Web informatif pour soi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Créer un site Web informatif pour l’école</a:t>
            </a:r>
            <a:endParaRPr sz="2000"/>
          </a:p>
        </p:txBody>
      </p:sp>
      <p:sp>
        <p:nvSpPr>
          <p:cNvPr id="411" name="Google Shape;411;g122b2485789_0_113"/>
          <p:cNvSpPr/>
          <p:nvPr/>
        </p:nvSpPr>
        <p:spPr>
          <a:xfrm>
            <a:off x="5933875" y="2763800"/>
            <a:ext cx="4873500" cy="827400"/>
          </a:xfrm>
          <a:prstGeom prst="rect">
            <a:avLst/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← Différences genrées </a:t>
            </a:r>
            <a:r>
              <a:rPr lang="en-US" sz="2000" b="1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M &gt; F </a:t>
            </a:r>
            <a:r>
              <a:rPr lang="en-US" sz="2000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en BE et en CH</a:t>
            </a:r>
            <a:br>
              <a:rPr lang="en-US" sz="2000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000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← Différences genrées </a:t>
            </a:r>
            <a:r>
              <a:rPr lang="en-US" sz="2000" b="1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M &gt; F </a:t>
            </a:r>
            <a:r>
              <a:rPr lang="en-US" sz="2000">
                <a:solidFill>
                  <a:srgbClr val="962399"/>
                </a:solidFill>
                <a:latin typeface="Calibri"/>
                <a:ea typeface="Calibri"/>
                <a:cs typeface="Calibri"/>
                <a:sym typeface="Calibri"/>
              </a:rPr>
              <a:t>en CH</a:t>
            </a:r>
            <a:endParaRPr sz="2000">
              <a:solidFill>
                <a:srgbClr val="9623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g122b2485789_0_113"/>
          <p:cNvSpPr/>
          <p:nvPr/>
        </p:nvSpPr>
        <p:spPr>
          <a:xfrm>
            <a:off x="7684850" y="3803525"/>
            <a:ext cx="3740700" cy="2587500"/>
          </a:xfrm>
          <a:prstGeom prst="rect">
            <a:avLst/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1 item: différence genrée M &gt; F dans les trois pays</a:t>
            </a:r>
            <a:endParaRPr sz="2000" b="1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5 items: différences genrées dans 1 ou deux pays</a:t>
            </a:r>
            <a:endParaRPr sz="200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g122b2485789_0_113"/>
          <p:cNvSpPr/>
          <p:nvPr/>
        </p:nvSpPr>
        <p:spPr>
          <a:xfrm>
            <a:off x="7568125" y="4072650"/>
            <a:ext cx="107100" cy="2955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rgbClr val="4472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g122b2485789_0_113"/>
          <p:cNvSpPr/>
          <p:nvPr/>
        </p:nvSpPr>
        <p:spPr>
          <a:xfrm>
            <a:off x="1060375" y="4740375"/>
            <a:ext cx="6624600" cy="923100"/>
          </a:xfrm>
          <a:prstGeom prst="rect">
            <a:avLst/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g122b2485789_0_113"/>
          <p:cNvSpPr/>
          <p:nvPr/>
        </p:nvSpPr>
        <p:spPr>
          <a:xfrm>
            <a:off x="7568125" y="4368150"/>
            <a:ext cx="107100" cy="24132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rgbClr val="4472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g122b2485789_0_1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18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126aad68659_0_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11972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900"/>
              <a:t>Création web : </a:t>
            </a:r>
            <a:r>
              <a:rPr lang="en-US" sz="3900">
                <a:solidFill>
                  <a:srgbClr val="962399"/>
                </a:solidFill>
              </a:rPr>
              <a:t>compétences</a:t>
            </a:r>
            <a:r>
              <a:rPr lang="en-US" sz="3900">
                <a:solidFill>
                  <a:schemeClr val="accent2"/>
                </a:solidFill>
              </a:rPr>
              <a:t> </a:t>
            </a:r>
            <a:r>
              <a:rPr lang="en-US" sz="3900"/>
              <a:t>et </a:t>
            </a:r>
            <a:r>
              <a:rPr lang="en-US" sz="3900">
                <a:solidFill>
                  <a:schemeClr val="accent4"/>
                </a:solidFill>
              </a:rPr>
              <a:t>pratiques </a:t>
            </a:r>
            <a:r>
              <a:rPr lang="en-US" sz="3900" b="1"/>
              <a:t>spécifiques</a:t>
            </a:r>
            <a:endParaRPr sz="3900" b="1"/>
          </a:p>
        </p:txBody>
      </p:sp>
      <p:sp>
        <p:nvSpPr>
          <p:cNvPr id="423" name="Google Shape;423;g126aad68659_0_20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g126aad68659_0_20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g126aad68659_0_20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g126aad68659_0_20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g126aad68659_0_20"/>
          <p:cNvSpPr txBox="1">
            <a:spLocks noGrp="1"/>
          </p:cNvSpPr>
          <p:nvPr>
            <p:ph type="body" idx="1"/>
          </p:nvPr>
        </p:nvSpPr>
        <p:spPr>
          <a:xfrm>
            <a:off x="838200" y="1690825"/>
            <a:ext cx="11051700" cy="51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en-US" sz="2000" b="1">
                <a:solidFill>
                  <a:srgbClr val="962399"/>
                </a:solidFill>
              </a:rPr>
              <a:t>Compétences spécifiques en création web faibles</a:t>
            </a:r>
            <a:r>
              <a:rPr lang="en-US" sz="2000">
                <a:solidFill>
                  <a:srgbClr val="962399"/>
                </a:solidFill>
              </a:rPr>
              <a:t>… mais plus élevées que les générales</a:t>
            </a:r>
            <a:endParaRPr sz="2000">
              <a:solidFill>
                <a:srgbClr val="9623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sz="22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endParaRPr sz="22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lang="en-US" sz="2000" b="1">
                <a:solidFill>
                  <a:srgbClr val="962399"/>
                </a:solidFill>
              </a:rPr>
              <a:t>Compétences générales</a:t>
            </a:r>
            <a:endParaRPr sz="2000" b="1">
              <a:solidFill>
                <a:srgbClr val="962399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 b="1"/>
              <a:t>harmoniser les contenus et la mise en page (...) </a:t>
            </a:r>
            <a:br>
              <a:rPr lang="en-US" sz="2000" b="1"/>
            </a:br>
            <a:r>
              <a:rPr lang="en-US" sz="2000" b="1"/>
              <a:t>afin que le site Web soit agréable à consulter</a:t>
            </a:r>
            <a:endParaRPr sz="2000" b="1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adapter tes contenus aux personnes à qui tu t'adresses (...) 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évaluer, une fois le site Web terminé, s'il est complet </a:t>
            </a:r>
            <a:br>
              <a:rPr lang="en-US" sz="2000"/>
            </a:br>
            <a:r>
              <a:rPr lang="en-US" sz="2000"/>
              <a:t>et facile à comprendre et à utiliser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choisir des images qui complètent ton texte (...)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rédiger un texte qui complète une image, une vidéo </a:t>
            </a:r>
            <a:br>
              <a:rPr lang="en-US" sz="2000"/>
            </a:br>
            <a:r>
              <a:rPr lang="en-US" sz="2000"/>
              <a:t>ou un extrait sonore (...)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explorer le logiciel ou l'application que tu utilises (...)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000"/>
              <a:buChar char="•"/>
            </a:pPr>
            <a:r>
              <a:rPr lang="en-US" sz="2000">
                <a:solidFill>
                  <a:srgbClr val="B7B7B7"/>
                </a:solidFill>
              </a:rPr>
              <a:t>(...) (13 autres items)</a:t>
            </a:r>
            <a:endParaRPr sz="2000"/>
          </a:p>
        </p:txBody>
      </p:sp>
      <p:sp>
        <p:nvSpPr>
          <p:cNvPr id="428" name="Google Shape;428;g126aad68659_0_20"/>
          <p:cNvSpPr txBox="1">
            <a:spLocks noGrp="1"/>
          </p:cNvSpPr>
          <p:nvPr>
            <p:ph type="body" idx="4294967295"/>
          </p:nvPr>
        </p:nvSpPr>
        <p:spPr>
          <a:xfrm>
            <a:off x="7567200" y="2904450"/>
            <a:ext cx="4624800" cy="39534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rgbClr val="962399"/>
                </a:solidFill>
              </a:rPr>
              <a:t>← 	</a:t>
            </a:r>
            <a:r>
              <a:rPr lang="en-US" sz="2000" b="1" dirty="0">
                <a:solidFill>
                  <a:srgbClr val="962399"/>
                </a:solidFill>
              </a:rPr>
              <a:t>1 item avec </a:t>
            </a:r>
            <a:r>
              <a:rPr lang="en-US" sz="2000" b="1" dirty="0" err="1">
                <a:solidFill>
                  <a:srgbClr val="962399"/>
                </a:solidFill>
              </a:rPr>
              <a:t>différence</a:t>
            </a:r>
            <a:r>
              <a:rPr lang="en-US" sz="2000" b="1" dirty="0">
                <a:solidFill>
                  <a:srgbClr val="962399"/>
                </a:solidFill>
              </a:rPr>
              <a:t> </a:t>
            </a:r>
            <a:r>
              <a:rPr lang="en-US" sz="2000" b="1" dirty="0" err="1">
                <a:solidFill>
                  <a:srgbClr val="962399"/>
                </a:solidFill>
              </a:rPr>
              <a:t>genrée</a:t>
            </a:r>
            <a:r>
              <a:rPr lang="en-US" sz="2000" b="1" dirty="0">
                <a:solidFill>
                  <a:srgbClr val="962399"/>
                </a:solidFill>
              </a:rPr>
              <a:t> F &gt; M</a:t>
            </a:r>
            <a:br>
              <a:rPr lang="en-US" sz="2000" b="1" dirty="0">
                <a:solidFill>
                  <a:srgbClr val="962399"/>
                </a:solidFill>
              </a:rPr>
            </a:br>
            <a:r>
              <a:rPr lang="en-US" sz="2000" b="1" dirty="0">
                <a:solidFill>
                  <a:srgbClr val="962399"/>
                </a:solidFill>
              </a:rPr>
              <a:t>	dans les trois pays</a:t>
            </a:r>
            <a:endParaRPr sz="2000" b="1" dirty="0">
              <a:solidFill>
                <a:srgbClr val="962399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b="1" dirty="0">
              <a:solidFill>
                <a:srgbClr val="9623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rgbClr val="962399"/>
                </a:solidFill>
              </a:rPr>
              <a:t>← 	</a:t>
            </a:r>
            <a:r>
              <a:rPr lang="en-US" sz="2000" dirty="0" err="1">
                <a:solidFill>
                  <a:srgbClr val="962399"/>
                </a:solidFill>
              </a:rPr>
              <a:t>Différences</a:t>
            </a:r>
            <a:r>
              <a:rPr lang="en-US" sz="2000" dirty="0">
                <a:solidFill>
                  <a:srgbClr val="962399"/>
                </a:solidFill>
              </a:rPr>
              <a:t> </a:t>
            </a:r>
            <a:r>
              <a:rPr lang="en-US" sz="2000" dirty="0" err="1">
                <a:solidFill>
                  <a:srgbClr val="962399"/>
                </a:solidFill>
              </a:rPr>
              <a:t>genrées</a:t>
            </a:r>
            <a:r>
              <a:rPr lang="en-US" sz="2000" dirty="0">
                <a:solidFill>
                  <a:srgbClr val="962399"/>
                </a:solidFill>
              </a:rPr>
              <a:t> </a:t>
            </a:r>
            <a:r>
              <a:rPr lang="en-US" sz="2000" b="1" dirty="0">
                <a:solidFill>
                  <a:srgbClr val="962399"/>
                </a:solidFill>
              </a:rPr>
              <a:t>F &gt; M </a:t>
            </a:r>
            <a:br>
              <a:rPr lang="en-US" sz="2000" b="1" dirty="0">
                <a:solidFill>
                  <a:srgbClr val="962399"/>
                </a:solidFill>
              </a:rPr>
            </a:br>
            <a:r>
              <a:rPr lang="en-US" sz="2000" b="1" dirty="0">
                <a:solidFill>
                  <a:srgbClr val="962399"/>
                </a:solidFill>
              </a:rPr>
              <a:t>	</a:t>
            </a:r>
            <a:r>
              <a:rPr lang="en-US" sz="2000" dirty="0">
                <a:solidFill>
                  <a:srgbClr val="962399"/>
                </a:solidFill>
              </a:rPr>
              <a:t>au QC </a:t>
            </a:r>
            <a:r>
              <a:rPr lang="en-US" sz="2000" dirty="0" err="1">
                <a:solidFill>
                  <a:srgbClr val="962399"/>
                </a:solidFill>
              </a:rPr>
              <a:t>seulement</a:t>
            </a:r>
            <a:endParaRPr sz="2000" dirty="0">
              <a:solidFill>
                <a:srgbClr val="962399"/>
              </a:solidFill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rgbClr val="962399"/>
              </a:solidFill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rgbClr val="962399"/>
              </a:solidFill>
            </a:endParaRPr>
          </a:p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rgbClr val="9623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rgbClr val="962399"/>
                </a:solidFill>
              </a:rPr>
              <a:t>← 	</a:t>
            </a:r>
            <a:r>
              <a:rPr lang="en-US" sz="2000" dirty="0" err="1">
                <a:solidFill>
                  <a:srgbClr val="962399"/>
                </a:solidFill>
              </a:rPr>
              <a:t>Différence</a:t>
            </a:r>
            <a:r>
              <a:rPr lang="en-US" sz="2000" dirty="0">
                <a:solidFill>
                  <a:srgbClr val="962399"/>
                </a:solidFill>
              </a:rPr>
              <a:t> </a:t>
            </a:r>
            <a:r>
              <a:rPr lang="en-US" sz="2000" dirty="0" err="1">
                <a:solidFill>
                  <a:srgbClr val="962399"/>
                </a:solidFill>
              </a:rPr>
              <a:t>genrée</a:t>
            </a:r>
            <a:r>
              <a:rPr lang="en-US" sz="2000" dirty="0">
                <a:solidFill>
                  <a:srgbClr val="962399"/>
                </a:solidFill>
              </a:rPr>
              <a:t> M &gt; F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rgbClr val="962399"/>
                </a:solidFill>
              </a:rPr>
              <a:t>	</a:t>
            </a:r>
            <a:r>
              <a:rPr lang="en-US" sz="2000" dirty="0" err="1">
                <a:solidFill>
                  <a:srgbClr val="962399"/>
                </a:solidFill>
              </a:rPr>
              <a:t>en</a:t>
            </a:r>
            <a:r>
              <a:rPr lang="en-US" sz="2000" dirty="0">
                <a:solidFill>
                  <a:srgbClr val="962399"/>
                </a:solidFill>
              </a:rPr>
              <a:t> CH </a:t>
            </a:r>
            <a:r>
              <a:rPr lang="en-US" sz="2000" dirty="0" err="1">
                <a:solidFill>
                  <a:srgbClr val="962399"/>
                </a:solidFill>
              </a:rPr>
              <a:t>seulement</a:t>
            </a:r>
            <a:endParaRPr sz="2000" dirty="0">
              <a:solidFill>
                <a:srgbClr val="962399"/>
              </a:solidFill>
            </a:endParaRPr>
          </a:p>
        </p:txBody>
      </p:sp>
      <p:sp>
        <p:nvSpPr>
          <p:cNvPr id="429" name="Google Shape;429;g126aad68659_0_20"/>
          <p:cNvSpPr/>
          <p:nvPr/>
        </p:nvSpPr>
        <p:spPr>
          <a:xfrm>
            <a:off x="7460100" y="3560825"/>
            <a:ext cx="107100" cy="18498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g126aad68659_0_20"/>
          <p:cNvSpPr/>
          <p:nvPr/>
        </p:nvSpPr>
        <p:spPr>
          <a:xfrm>
            <a:off x="7460100" y="5455000"/>
            <a:ext cx="107100" cy="3510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g126aad68659_0_20"/>
          <p:cNvSpPr/>
          <p:nvPr/>
        </p:nvSpPr>
        <p:spPr>
          <a:xfrm>
            <a:off x="7460100" y="2971950"/>
            <a:ext cx="107100" cy="5445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g126aad68659_0_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19</a:t>
            </a:fld>
            <a:endParaRPr sz="1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122b2485789_0_1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11972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3900"/>
              <a:t>Création web : </a:t>
            </a:r>
            <a:r>
              <a:rPr lang="en-US" sz="3900">
                <a:solidFill>
                  <a:srgbClr val="962399"/>
                </a:solidFill>
              </a:rPr>
              <a:t>compétences</a:t>
            </a:r>
            <a:r>
              <a:rPr lang="en-US" sz="3900">
                <a:solidFill>
                  <a:schemeClr val="accent2"/>
                </a:solidFill>
              </a:rPr>
              <a:t> </a:t>
            </a:r>
            <a:r>
              <a:rPr lang="en-US" sz="3900"/>
              <a:t>et </a:t>
            </a:r>
            <a:r>
              <a:rPr lang="en-US" sz="3900">
                <a:solidFill>
                  <a:schemeClr val="accent4"/>
                </a:solidFill>
              </a:rPr>
              <a:t>pratiques </a:t>
            </a:r>
            <a:r>
              <a:rPr lang="en-US" sz="3900" b="1"/>
              <a:t>spécifiques</a:t>
            </a:r>
            <a:endParaRPr sz="3900" b="1"/>
          </a:p>
        </p:txBody>
      </p:sp>
      <p:sp>
        <p:nvSpPr>
          <p:cNvPr id="439" name="Google Shape;439;g122b2485789_0_129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g122b2485789_0_129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g122b2485789_0_129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2" name="Google Shape;442;g122b2485789_0_129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g122b2485789_0_129"/>
          <p:cNvSpPr txBox="1">
            <a:spLocks noGrp="1"/>
          </p:cNvSpPr>
          <p:nvPr>
            <p:ph type="body" idx="1"/>
          </p:nvPr>
        </p:nvSpPr>
        <p:spPr>
          <a:xfrm>
            <a:off x="838200" y="1690825"/>
            <a:ext cx="11353800" cy="51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accent4"/>
                </a:solidFill>
              </a:rPr>
              <a:t>Pratiques spécifiques en CW faibles</a:t>
            </a:r>
            <a:r>
              <a:rPr lang="en-US" sz="2000">
                <a:solidFill>
                  <a:schemeClr val="accent4"/>
                </a:solidFill>
              </a:rPr>
              <a:t>… mais plus élevées que les générales</a:t>
            </a:r>
            <a:endParaRPr sz="20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accent4"/>
                </a:solidFill>
              </a:rPr>
              <a:t>Pratiques générales</a:t>
            </a:r>
            <a:endParaRPr sz="2000" b="1">
              <a:solidFill>
                <a:schemeClr val="accent4"/>
              </a:solidFill>
            </a:endParaRPr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harmoniser les contenus et la mise en page (...) </a:t>
            </a:r>
            <a:br>
              <a:rPr lang="en-US" sz="2000"/>
            </a:br>
            <a:r>
              <a:rPr lang="en-US" sz="2000"/>
              <a:t>afin que ta production soit agréable à consulter 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vérifier que ta production finale correspond bien </a:t>
            </a:r>
            <a:br>
              <a:rPr lang="en-US" sz="2000"/>
            </a:br>
            <a:r>
              <a:rPr lang="en-US" sz="2000"/>
              <a:t>à tes attentes et à celles de tes destinataires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tenir compte des destinataires dans ta production (...)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mixer les formats (...)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utiliser différentes sources d’informations </a:t>
            </a:r>
            <a:br>
              <a:rPr lang="en-US" sz="2000"/>
            </a:br>
            <a:r>
              <a:rPr lang="en-US" sz="2000"/>
              <a:t>dans ta production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reformuler dans tes propres mots les informations </a:t>
            </a:r>
            <a:br>
              <a:rPr lang="en-US" sz="2000"/>
            </a:br>
            <a:r>
              <a:rPr lang="en-US" sz="2000"/>
              <a:t>trouvées dans un document (...)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000"/>
              <a:t>explorer le logiciel ou l'application que tu utilises (...)</a:t>
            </a:r>
            <a:endParaRPr sz="200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000"/>
              <a:buChar char="•"/>
            </a:pPr>
            <a:r>
              <a:rPr lang="en-US" sz="2000">
                <a:solidFill>
                  <a:srgbClr val="B7B7B7"/>
                </a:solidFill>
              </a:rPr>
              <a:t>(...) (6 autres items)</a:t>
            </a:r>
            <a:endParaRPr sz="2000">
              <a:solidFill>
                <a:srgbClr val="B7B7B7"/>
              </a:solidFill>
            </a:endParaRPr>
          </a:p>
        </p:txBody>
      </p:sp>
      <p:sp>
        <p:nvSpPr>
          <p:cNvPr id="444" name="Google Shape;444;g122b2485789_0_129"/>
          <p:cNvSpPr txBox="1">
            <a:spLocks noGrp="1"/>
          </p:cNvSpPr>
          <p:nvPr>
            <p:ph type="body" idx="4294967295"/>
          </p:nvPr>
        </p:nvSpPr>
        <p:spPr>
          <a:xfrm>
            <a:off x="7159125" y="2214775"/>
            <a:ext cx="5032800" cy="46431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 err="1">
                <a:solidFill>
                  <a:schemeClr val="accent4"/>
                </a:solidFill>
              </a:rPr>
              <a:t>Aucun</a:t>
            </a:r>
            <a:r>
              <a:rPr lang="en-US" sz="2000" b="1" dirty="0">
                <a:solidFill>
                  <a:schemeClr val="accent4"/>
                </a:solidFill>
              </a:rPr>
              <a:t> item avec </a:t>
            </a:r>
            <a:r>
              <a:rPr lang="en-US" sz="2000" b="1" dirty="0" err="1">
                <a:solidFill>
                  <a:schemeClr val="accent4"/>
                </a:solidFill>
              </a:rPr>
              <a:t>différence</a:t>
            </a:r>
            <a:r>
              <a:rPr lang="en-US" sz="2000" b="1" dirty="0">
                <a:solidFill>
                  <a:schemeClr val="accent4"/>
                </a:solidFill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</a:rPr>
              <a:t>genrée</a:t>
            </a:r>
            <a:r>
              <a:rPr lang="en-US" sz="2000" b="1" dirty="0">
                <a:solidFill>
                  <a:schemeClr val="accent4"/>
                </a:solidFill>
              </a:rPr>
              <a:t> </a:t>
            </a:r>
            <a:br>
              <a:rPr lang="en-US" sz="2000" b="1" dirty="0">
                <a:solidFill>
                  <a:schemeClr val="accent4"/>
                </a:solidFill>
              </a:rPr>
            </a:br>
            <a:r>
              <a:rPr lang="en-US" sz="2000" b="1" dirty="0">
                <a:solidFill>
                  <a:schemeClr val="accent4"/>
                </a:solidFill>
              </a:rPr>
              <a:t>dans les trois pays</a:t>
            </a:r>
            <a:endParaRPr sz="1600" b="1" dirty="0">
              <a:solidFill>
                <a:schemeClr val="accent4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chemeClr val="accent4"/>
                </a:solidFill>
              </a:rPr>
              <a:t>← 	</a:t>
            </a:r>
            <a:r>
              <a:rPr lang="en-US" sz="2000" dirty="0" err="1">
                <a:solidFill>
                  <a:schemeClr val="accent4"/>
                </a:solidFill>
              </a:rPr>
              <a:t>Différences</a:t>
            </a:r>
            <a:r>
              <a:rPr lang="en-US" sz="2000" dirty="0">
                <a:solidFill>
                  <a:schemeClr val="accent4"/>
                </a:solidFill>
              </a:rPr>
              <a:t> </a:t>
            </a:r>
            <a:r>
              <a:rPr lang="en-US" sz="2000" dirty="0" err="1">
                <a:solidFill>
                  <a:schemeClr val="accent4"/>
                </a:solidFill>
              </a:rPr>
              <a:t>genrées</a:t>
            </a:r>
            <a:r>
              <a:rPr lang="en-US" sz="2000" dirty="0">
                <a:solidFill>
                  <a:schemeClr val="accent4"/>
                </a:solidFill>
              </a:rPr>
              <a:t> </a:t>
            </a:r>
            <a:r>
              <a:rPr lang="en-US" sz="2000" b="1" dirty="0">
                <a:solidFill>
                  <a:schemeClr val="accent4"/>
                </a:solidFill>
              </a:rPr>
              <a:t>F &gt; M </a:t>
            </a:r>
            <a:r>
              <a:rPr lang="en-US" sz="2000" dirty="0" err="1">
                <a:solidFill>
                  <a:schemeClr val="accent4"/>
                </a:solidFill>
              </a:rPr>
              <a:t>en</a:t>
            </a:r>
            <a:r>
              <a:rPr lang="en-US" sz="2000" dirty="0">
                <a:solidFill>
                  <a:schemeClr val="accent4"/>
                </a:solidFill>
              </a:rPr>
              <a:t> BE et au QC</a:t>
            </a: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chemeClr val="accent4"/>
                </a:solidFill>
              </a:rPr>
              <a:t>  ← 	</a:t>
            </a:r>
            <a:r>
              <a:rPr lang="en-US" sz="2000" dirty="0" err="1">
                <a:solidFill>
                  <a:schemeClr val="accent4"/>
                </a:solidFill>
              </a:rPr>
              <a:t>Différences</a:t>
            </a:r>
            <a:r>
              <a:rPr lang="en-US" sz="2000" dirty="0">
                <a:solidFill>
                  <a:schemeClr val="accent4"/>
                </a:solidFill>
              </a:rPr>
              <a:t> </a:t>
            </a:r>
            <a:r>
              <a:rPr lang="en-US" sz="2000" dirty="0" err="1">
                <a:solidFill>
                  <a:schemeClr val="accent4"/>
                </a:solidFill>
              </a:rPr>
              <a:t>genrées</a:t>
            </a:r>
            <a:r>
              <a:rPr lang="en-US" sz="2000" dirty="0">
                <a:solidFill>
                  <a:schemeClr val="accent4"/>
                </a:solidFill>
              </a:rPr>
              <a:t> </a:t>
            </a:r>
            <a:r>
              <a:rPr lang="en-US" sz="2000" b="1" dirty="0">
                <a:solidFill>
                  <a:schemeClr val="accent4"/>
                </a:solidFill>
              </a:rPr>
              <a:t>F &gt; M </a:t>
            </a:r>
            <a:br>
              <a:rPr lang="en-US" sz="2000" dirty="0">
                <a:solidFill>
                  <a:schemeClr val="accent4"/>
                </a:solidFill>
              </a:rPr>
            </a:br>
            <a:r>
              <a:rPr lang="en-US" sz="2000" dirty="0">
                <a:solidFill>
                  <a:schemeClr val="accent4"/>
                </a:solidFill>
              </a:rPr>
              <a:t>	au QC </a:t>
            </a:r>
            <a:r>
              <a:rPr lang="en-US" sz="2000" dirty="0" err="1">
                <a:solidFill>
                  <a:schemeClr val="accent4"/>
                </a:solidFill>
              </a:rPr>
              <a:t>seulement</a:t>
            </a: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endParaRPr sz="2000" dirty="0">
              <a:solidFill>
                <a:schemeClr val="accent4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dirty="0">
                <a:solidFill>
                  <a:schemeClr val="accent4"/>
                </a:solidFill>
              </a:rPr>
              <a:t>← 	</a:t>
            </a:r>
            <a:r>
              <a:rPr lang="en-US" sz="2000" dirty="0" err="1">
                <a:solidFill>
                  <a:schemeClr val="accent4"/>
                </a:solidFill>
              </a:rPr>
              <a:t>Différences</a:t>
            </a:r>
            <a:r>
              <a:rPr lang="en-US" sz="2000" dirty="0">
                <a:solidFill>
                  <a:schemeClr val="accent4"/>
                </a:solidFill>
              </a:rPr>
              <a:t> </a:t>
            </a:r>
            <a:r>
              <a:rPr lang="en-US" sz="2000" dirty="0" err="1">
                <a:solidFill>
                  <a:schemeClr val="accent4"/>
                </a:solidFill>
              </a:rPr>
              <a:t>genrées</a:t>
            </a:r>
            <a:r>
              <a:rPr lang="en-US" sz="2000" dirty="0">
                <a:solidFill>
                  <a:schemeClr val="accent4"/>
                </a:solidFill>
              </a:rPr>
              <a:t> </a:t>
            </a:r>
            <a:r>
              <a:rPr lang="en-US" sz="2000" b="1" dirty="0">
                <a:solidFill>
                  <a:schemeClr val="accent4"/>
                </a:solidFill>
              </a:rPr>
              <a:t>M &gt; F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534988" algn="l"/>
              </a:tabLst>
            </a:pPr>
            <a:r>
              <a:rPr lang="en-US" sz="2000" b="1" dirty="0">
                <a:solidFill>
                  <a:schemeClr val="accent4"/>
                </a:solidFill>
              </a:rPr>
              <a:t>	</a:t>
            </a:r>
            <a:r>
              <a:rPr lang="en-US" sz="2000" dirty="0" err="1">
                <a:solidFill>
                  <a:schemeClr val="accent4"/>
                </a:solidFill>
              </a:rPr>
              <a:t>en</a:t>
            </a:r>
            <a:r>
              <a:rPr lang="en-US" sz="2000" dirty="0">
                <a:solidFill>
                  <a:schemeClr val="accent4"/>
                </a:solidFill>
              </a:rPr>
              <a:t> CH </a:t>
            </a:r>
            <a:r>
              <a:rPr lang="en-US" sz="2000" dirty="0" err="1">
                <a:solidFill>
                  <a:schemeClr val="accent4"/>
                </a:solidFill>
              </a:rPr>
              <a:t>seulement</a:t>
            </a:r>
            <a:endParaRPr sz="2000" dirty="0">
              <a:solidFill>
                <a:schemeClr val="accent4"/>
              </a:solidFill>
            </a:endParaRPr>
          </a:p>
        </p:txBody>
      </p:sp>
      <p:sp>
        <p:nvSpPr>
          <p:cNvPr id="445" name="Google Shape;445;g122b2485789_0_129"/>
          <p:cNvSpPr/>
          <p:nvPr/>
        </p:nvSpPr>
        <p:spPr>
          <a:xfrm>
            <a:off x="6945300" y="2959800"/>
            <a:ext cx="107100" cy="12171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g122b2485789_0_129"/>
          <p:cNvSpPr/>
          <p:nvPr/>
        </p:nvSpPr>
        <p:spPr>
          <a:xfrm>
            <a:off x="7117125" y="4176900"/>
            <a:ext cx="107100" cy="17928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g122b2485789_0_129"/>
          <p:cNvSpPr/>
          <p:nvPr/>
        </p:nvSpPr>
        <p:spPr>
          <a:xfrm>
            <a:off x="6945300" y="5969700"/>
            <a:ext cx="107100" cy="395100"/>
          </a:xfrm>
          <a:prstGeom prst="rightBracket">
            <a:avLst>
              <a:gd name="adj" fmla="val 8333"/>
            </a:avLst>
          </a:prstGeom>
          <a:gradFill>
            <a:gsLst>
              <a:gs pos="0">
                <a:srgbClr val="FFFFFF">
                  <a:alpha val="80000"/>
                  <a:alpha val="80000"/>
                </a:srgbClr>
              </a:gs>
              <a:gs pos="42000">
                <a:srgbClr val="FFFFFF">
                  <a:alpha val="80000"/>
                  <a:alpha val="80000"/>
                </a:srgbClr>
              </a:gs>
              <a:gs pos="61000">
                <a:schemeClr val="lt1">
                  <a:alpha val="80000"/>
                </a:schemeClr>
              </a:gs>
              <a:gs pos="100000">
                <a:schemeClr val="lt1">
                  <a:alpha val="80000"/>
                </a:schemeClr>
              </a:gs>
            </a:gsLst>
            <a:lin ang="10800025" scaled="0"/>
          </a:gradFill>
          <a:ln w="1905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g122b2485789_0_1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20</a:t>
            </a:fld>
            <a:endParaRPr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12580c86c15_1_5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Discussion</a:t>
            </a:r>
            <a:endParaRPr/>
          </a:p>
        </p:txBody>
      </p:sp>
      <p:sp>
        <p:nvSpPr>
          <p:cNvPr id="455" name="Google Shape;455;g12580c86c15_1_55"/>
          <p:cNvSpPr txBox="1">
            <a:spLocks noGrp="1"/>
          </p:cNvSpPr>
          <p:nvPr>
            <p:ph type="body" idx="1"/>
          </p:nvPr>
        </p:nvSpPr>
        <p:spPr>
          <a:xfrm>
            <a:off x="838200" y="1595275"/>
            <a:ext cx="10515600" cy="49173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2600"/>
              <a:t>Différences genrées </a:t>
            </a:r>
            <a:r>
              <a:rPr lang="en-US" sz="2600" b="1"/>
              <a:t>rares</a:t>
            </a:r>
            <a:r>
              <a:rPr lang="en-US" sz="2600"/>
              <a:t> et de </a:t>
            </a:r>
            <a:r>
              <a:rPr lang="en-US" sz="2600" b="1"/>
              <a:t>faible</a:t>
            </a:r>
            <a:r>
              <a:rPr lang="en-US" sz="2600"/>
              <a:t> </a:t>
            </a:r>
            <a:r>
              <a:rPr lang="en-US" sz="2600" b="1"/>
              <a:t>ampleur</a:t>
            </a:r>
            <a:r>
              <a:rPr lang="en-US" sz="2600"/>
              <a:t>: le </a:t>
            </a:r>
            <a:r>
              <a:rPr lang="en-US" sz="2600" i="1"/>
              <a:t>gender gap </a:t>
            </a:r>
            <a:r>
              <a:rPr lang="en-US" sz="2600"/>
              <a:t>semble s’amenuiser</a:t>
            </a:r>
            <a:r>
              <a:rPr lang="en-US"/>
              <a:t> </a:t>
            </a:r>
            <a:r>
              <a:rPr lang="en-US" sz="1400"/>
              <a:t> (Borokhovski et al., 2018; Cai et al., 2017)</a:t>
            </a:r>
            <a:endParaRPr/>
          </a:p>
          <a:p>
            <a:pPr marL="914400" lvl="1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Char char="•"/>
            </a:pPr>
            <a:r>
              <a:rPr lang="en-US" sz="2200"/>
              <a:t>Compétences générales RI : des niveaux de compétence </a:t>
            </a:r>
            <a:r>
              <a:rPr lang="en-US" sz="2200" b="1"/>
              <a:t>élevés </a:t>
            </a:r>
            <a:r>
              <a:rPr lang="en-US" sz="2200"/>
              <a:t>et des pratiques</a:t>
            </a:r>
            <a:r>
              <a:rPr lang="en-US" sz="2200" b="1"/>
              <a:t> homogènes</a:t>
            </a:r>
            <a:r>
              <a:rPr lang="en-US" sz="2200"/>
              <a:t> + </a:t>
            </a:r>
            <a:r>
              <a:rPr lang="en-US" sz="2200" b="1"/>
              <a:t>aucune différence genrée</a:t>
            </a:r>
            <a:r>
              <a:rPr lang="en-US" sz="2200"/>
              <a:t> pour les compétences </a:t>
            </a:r>
            <a:endParaRPr sz="2200"/>
          </a:p>
          <a:p>
            <a:pPr marL="914400" lvl="1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Char char="•"/>
            </a:pPr>
            <a:r>
              <a:rPr lang="en-US" sz="2200"/>
              <a:t>Compétences générales CW : compétences et pratiques </a:t>
            </a:r>
            <a:r>
              <a:rPr lang="en-US" sz="2200" b="1"/>
              <a:t>faibles + M</a:t>
            </a:r>
            <a:r>
              <a:rPr lang="en-US" sz="2200"/>
              <a:t> en BE et CH se sentent </a:t>
            </a:r>
            <a:r>
              <a:rPr lang="en-US" sz="2200" b="1"/>
              <a:t>plus compétents</a:t>
            </a:r>
            <a:r>
              <a:rPr lang="en-US" sz="2200"/>
              <a:t> en CW personnelle et déclarent </a:t>
            </a:r>
            <a:r>
              <a:rPr lang="en-US" sz="2200" b="1"/>
              <a:t>plus de pratiques</a:t>
            </a:r>
            <a:r>
              <a:rPr lang="en-US" sz="2200"/>
              <a:t> (pour soi/pour école)</a:t>
            </a:r>
            <a:endParaRPr sz="2200" b="1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600"/>
          </a:p>
          <a:p>
            <a:pPr marL="457200" lvl="0" indent="-3937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600"/>
              <a:buChar char="•"/>
            </a:pPr>
            <a:r>
              <a:rPr lang="en-US" sz="2600"/>
              <a:t>Savoir-faire techniques : </a:t>
            </a:r>
            <a:r>
              <a:rPr lang="en-US" sz="26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9"/>
                  </a:ext>
                </a:extLst>
              </a:rPr>
              <a:t>maitrise</a:t>
            </a:r>
            <a:r>
              <a:rPr lang="en-US" sz="26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0"/>
                  </a:ext>
                </a:extLst>
              </a:rPr>
              <a:t> </a:t>
            </a:r>
            <a:r>
              <a:rPr lang="en-US" sz="2600"/>
              <a:t>déclarée par M est supérieure</a:t>
            </a:r>
            <a:endParaRPr sz="1400"/>
          </a:p>
          <a:p>
            <a:pPr marL="914400" lvl="1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200"/>
              <a:t>Versatilité des usages serait un prédicteur fort des compétences réelles pour l’ensemble des genres</a:t>
            </a:r>
            <a:r>
              <a:rPr lang="en-US" sz="2000"/>
              <a:t> </a:t>
            </a:r>
            <a:r>
              <a:rPr lang="en-US" sz="1400">
                <a:highlight>
                  <a:srgbClr val="FFFFFF"/>
                </a:highlight>
              </a:rPr>
              <a:t>(Kaarakainen et al., 2018)</a:t>
            </a:r>
            <a:endParaRPr sz="1400"/>
          </a:p>
        </p:txBody>
      </p:sp>
      <p:sp>
        <p:nvSpPr>
          <p:cNvPr id="456" name="Google Shape;456;g12580c86c15_1_55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g12580c86c15_1_55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8" name="Google Shape;458;g12580c86c15_1_55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g12580c86c15_1_55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g12580c86c15_1_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21</a:t>
            </a:fld>
            <a:endParaRPr sz="1400" b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g12786627f71_0_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Discussion</a:t>
            </a:r>
            <a:endParaRPr/>
          </a:p>
        </p:txBody>
      </p:sp>
      <p:sp>
        <p:nvSpPr>
          <p:cNvPr id="467" name="Google Shape;467;g12786627f71_0_2"/>
          <p:cNvSpPr txBox="1">
            <a:spLocks noGrp="1"/>
          </p:cNvSpPr>
          <p:nvPr>
            <p:ph type="body" idx="1"/>
          </p:nvPr>
        </p:nvSpPr>
        <p:spPr>
          <a:xfrm>
            <a:off x="838200" y="1595275"/>
            <a:ext cx="10515600" cy="49173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en-US" sz="2600"/>
              <a:t>Au Québec, en </a:t>
            </a:r>
            <a:r>
              <a:rPr lang="en-US" sz="2600" b="1"/>
              <a:t>création web spécifiques</a:t>
            </a:r>
            <a:r>
              <a:rPr lang="en-US" sz="2600"/>
              <a:t>, F se sentent </a:t>
            </a:r>
            <a:r>
              <a:rPr lang="en-US" sz="2600" b="1"/>
              <a:t>plus compétentes </a:t>
            </a:r>
            <a:r>
              <a:rPr lang="en-US" sz="2600"/>
              <a:t>que les garçons pour 1/3 des items et déclarent </a:t>
            </a:r>
            <a:r>
              <a:rPr lang="en-US" sz="2600" b="1"/>
              <a:t>plus de pratiques spécifiques</a:t>
            </a:r>
            <a:r>
              <a:rPr lang="en-US" sz="2600"/>
              <a:t> pour près de 50 % des items</a:t>
            </a:r>
            <a:endParaRPr sz="2600"/>
          </a:p>
          <a:p>
            <a:pPr marL="914400" lvl="1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 sz="2200"/>
              <a:t>Accès à un ordinateur ou à une tablette en permanence à l’école pour plus de la moitié de l’échantillon (écoles privées)</a:t>
            </a:r>
            <a:endParaRPr sz="2200"/>
          </a:p>
          <a:p>
            <a:pPr marL="1371600" lvl="2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•"/>
            </a:pPr>
            <a:r>
              <a:rPr lang="en-US" sz="1900"/>
              <a:t>Autant de pratiques numériques scolaires que M, ce qui peut jouer en faveur de leur sentiment de compétence?</a:t>
            </a:r>
            <a:endParaRPr sz="1900"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/>
          </a:p>
          <a:p>
            <a:pPr marL="45720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en-US" sz="2600"/>
              <a:t>Plus les questions déclaratives sont spécifiques, plus leur autoévaluation est précise/valide </a:t>
            </a:r>
            <a:endParaRPr sz="2600"/>
          </a:p>
          <a:p>
            <a:pPr marL="914400" lvl="1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•"/>
            </a:pPr>
            <a:r>
              <a:rPr lang="en-US" sz="2200"/>
              <a:t>Nécessité de se fier en priorité aux items de compétence et de pratiques spécifiques (vs. généraux)</a:t>
            </a:r>
            <a:endParaRPr sz="2200"/>
          </a:p>
        </p:txBody>
      </p:sp>
      <p:sp>
        <p:nvSpPr>
          <p:cNvPr id="468" name="Google Shape;468;g12786627f71_0_2"/>
          <p:cNvSpPr/>
          <p:nvPr/>
        </p:nvSpPr>
        <p:spPr>
          <a:xfrm>
            <a:off x="6115519" y="0"/>
            <a:ext cx="3060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g12786627f71_0_2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g12786627f71_0_2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g12786627f71_0_2"/>
          <p:cNvSpPr/>
          <p:nvPr/>
        </p:nvSpPr>
        <p:spPr>
          <a:xfrm>
            <a:off x="9180000" y="-2"/>
            <a:ext cx="3012000" cy="234000"/>
          </a:xfrm>
          <a:prstGeom prst="rect">
            <a:avLst/>
          </a:prstGeom>
          <a:solidFill>
            <a:srgbClr val="DFC4E0">
              <a:alpha val="2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g12786627f71_0_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22</a:t>
            </a:fld>
            <a:endParaRPr sz="1400" b="1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12580c86c15_1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Conclusion et perspectives</a:t>
            </a:r>
            <a:endParaRPr/>
          </a:p>
        </p:txBody>
      </p:sp>
      <p:sp>
        <p:nvSpPr>
          <p:cNvPr id="479" name="Google Shape;479;g12580c86c15_1_0"/>
          <p:cNvSpPr txBox="1">
            <a:spLocks noGrp="1"/>
          </p:cNvSpPr>
          <p:nvPr>
            <p:ph type="body" idx="1"/>
          </p:nvPr>
        </p:nvSpPr>
        <p:spPr>
          <a:xfrm>
            <a:off x="838200" y="1690825"/>
            <a:ext cx="10628700" cy="47364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Analyse par le prisme exclusif du genre = première étape</a:t>
            </a:r>
            <a:endParaRPr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Nécessité de croiser avec d’autres variables socio-démographique.</a:t>
            </a:r>
            <a:endParaRPr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C’est la combinaison des facteurs qui permet de saisir les inégalités numériques </a:t>
            </a:r>
            <a:r>
              <a:rPr lang="en-US" sz="1400"/>
              <a:t>(</a:t>
            </a:r>
            <a:r>
              <a:rPr lang="en-US" sz="140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1"/>
                  </a:ext>
                </a:extLst>
              </a:rPr>
              <a:t>Collin et Brotcorne, 2018</a:t>
            </a:r>
            <a:r>
              <a:rPr lang="en-US" sz="1400"/>
              <a:t>)</a:t>
            </a:r>
            <a:endParaRPr sz="1400"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Les analyses multivariées / multiniveaux neutralisent parfois l’effet du genre </a:t>
            </a:r>
            <a:r>
              <a:rPr lang="en-US" sz="1400"/>
              <a:t>(Hohlfeld 2013)</a:t>
            </a:r>
            <a:endParaRPr sz="140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Croiser les données déclaratives aux compétences mesurées</a:t>
            </a:r>
            <a:endParaRPr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Les écarts (non-)observés dans les déclarations sont-ils confirmés par les mesures?</a:t>
            </a:r>
            <a:endParaRPr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Quelle interaction entre les écarts mesurés et les biais d’auto-évaluation (e.g. sous-estimation des filles)?</a:t>
            </a:r>
            <a:endParaRPr/>
          </a:p>
          <a:p>
            <a:pPr marL="914400" lvl="1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Sentiment de compétence peut influencer compétences réelles</a:t>
            </a:r>
            <a:r>
              <a:rPr lang="en-US" sz="1500"/>
              <a:t> (Rohatgi et al., 2016)</a:t>
            </a:r>
            <a:r>
              <a:rPr lang="en-US"/>
              <a:t> </a:t>
            </a:r>
            <a:endParaRPr/>
          </a:p>
          <a:p>
            <a:pPr marL="1371600" lvl="2" indent="-342900" algn="l" rtl="0"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Importance pour le milieu scolaire de contribuer au renforcement du sentiment de compétence des élèves quant à leurs compétences médiatiques et numériques</a:t>
            </a:r>
            <a:endParaRPr/>
          </a:p>
        </p:txBody>
      </p:sp>
      <p:sp>
        <p:nvSpPr>
          <p:cNvPr id="480" name="Google Shape;480;g12580c86c15_1_0"/>
          <p:cNvSpPr/>
          <p:nvPr/>
        </p:nvSpPr>
        <p:spPr>
          <a:xfrm>
            <a:off x="9175519" y="0"/>
            <a:ext cx="3012000" cy="234000"/>
          </a:xfrm>
          <a:prstGeom prst="rect">
            <a:avLst/>
          </a:prstGeom>
          <a:solidFill>
            <a:schemeClr val="accent2"/>
          </a:solidFill>
          <a:ln w="12700" cap="flat" cmpd="sng">
            <a:solidFill>
              <a:srgbClr val="962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g12580c86c15_1_0"/>
          <p:cNvSpPr/>
          <p:nvPr/>
        </p:nvSpPr>
        <p:spPr>
          <a:xfrm>
            <a:off x="-4481" y="0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Contexte et état de l’art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g12580c86c15_1_0"/>
          <p:cNvSpPr/>
          <p:nvPr/>
        </p:nvSpPr>
        <p:spPr>
          <a:xfrm>
            <a:off x="3055519" y="-381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Protocole méthodologique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g12580c86c15_1_0"/>
          <p:cNvSpPr/>
          <p:nvPr/>
        </p:nvSpPr>
        <p:spPr>
          <a:xfrm>
            <a:off x="6115519" y="-3812"/>
            <a:ext cx="3060000" cy="234000"/>
          </a:xfrm>
          <a:prstGeom prst="rect">
            <a:avLst/>
          </a:prstGeom>
          <a:solidFill>
            <a:srgbClr val="DFC4E0">
              <a:alpha val="2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BD82BE"/>
                </a:solidFill>
                <a:latin typeface="Arial"/>
                <a:ea typeface="Arial"/>
                <a:cs typeface="Arial"/>
                <a:sym typeface="Arial"/>
              </a:rPr>
              <a:t>Résultats et discussion</a:t>
            </a:r>
            <a:endParaRPr sz="1400" b="0" i="0" u="none" strike="noStrike" cap="none">
              <a:solidFill>
                <a:srgbClr val="BD82B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g12580c86c15_1_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23</a:t>
            </a:fld>
            <a:endParaRPr sz="1400" b="1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10"/>
          <p:cNvSpPr txBox="1">
            <a:spLocks noGrp="1"/>
          </p:cNvSpPr>
          <p:nvPr>
            <p:ph type="ctrTitle"/>
          </p:nvPr>
        </p:nvSpPr>
        <p:spPr>
          <a:xfrm>
            <a:off x="720000" y="720000"/>
            <a:ext cx="70194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/>
              <a:t>Merci pour </a:t>
            </a:r>
            <a:br>
              <a:rPr lang="en-US"/>
            </a:br>
            <a:r>
              <a:rPr lang="en-US"/>
              <a:t>votre attention!</a:t>
            </a:r>
            <a:endParaRPr/>
          </a:p>
        </p:txBody>
      </p:sp>
      <p:sp>
        <p:nvSpPr>
          <p:cNvPr id="490" name="Google Shape;490;p10"/>
          <p:cNvSpPr txBox="1">
            <a:spLocks noGrp="1"/>
          </p:cNvSpPr>
          <p:nvPr>
            <p:ph type="subTitle" idx="1"/>
          </p:nvPr>
        </p:nvSpPr>
        <p:spPr>
          <a:xfrm>
            <a:off x="720000" y="3602038"/>
            <a:ext cx="7019406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Vos questions et réactions sont les bienvenues.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7F7F"/>
              </a:buClr>
              <a:buSzPts val="2000"/>
              <a:buNone/>
            </a:pPr>
            <a:r>
              <a:rPr lang="en-US" sz="2000">
                <a:solidFill>
                  <a:srgbClr val="7F7F7F"/>
                </a:solidFill>
              </a:rPr>
              <a:t>Follow us on                                        : </a:t>
            </a:r>
            <a:r>
              <a:rPr lang="en-US" sz="2000" u="sng">
                <a:solidFill>
                  <a:schemeClr val="hlink"/>
                </a:solidFill>
                <a:hlinkClick r:id="rId3"/>
              </a:rPr>
              <a:t>tinyurl.com/2e9ns4du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491" name="Google Shape;491;p10" descr="Une image contenant texte&#10;&#10;Description générée automatiquement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51417" y="5260492"/>
            <a:ext cx="2173465" cy="6810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Références</a:t>
            </a:r>
            <a:endParaRPr/>
          </a:p>
        </p:txBody>
      </p:sp>
      <p:sp>
        <p:nvSpPr>
          <p:cNvPr id="497" name="Google Shape;497;p11"/>
          <p:cNvSpPr txBox="1">
            <a:spLocks noGrp="1"/>
          </p:cNvSpPr>
          <p:nvPr>
            <p:ph type="body" idx="1"/>
          </p:nvPr>
        </p:nvSpPr>
        <p:spPr>
          <a:xfrm>
            <a:off x="838200" y="1627525"/>
            <a:ext cx="10515600" cy="48084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/>
              <a:t>Borokhovski, E., Pickup, D., El Saadi, L., Rabah, J., &amp; Tamim, R. M. (2018). </a:t>
            </a:r>
            <a:r>
              <a:rPr lang="en-US" sz="1100" i="1"/>
              <a:t>Gender and ICT: Meta-Analysis and Systematic Review</a:t>
            </a:r>
            <a:r>
              <a:rPr lang="en-US" sz="1100"/>
              <a:t> [Report]. Commonwealth of Learning (COL). </a:t>
            </a:r>
            <a:r>
              <a:rPr lang="en-US" sz="1100" u="sng">
                <a:solidFill>
                  <a:schemeClr val="hlink"/>
                </a:solidFill>
                <a:hlinkClick r:id="rId3"/>
              </a:rPr>
              <a:t>http://oasis.col.org/handle/11599/3089</a:t>
            </a:r>
            <a:r>
              <a:rPr lang="en-US" sz="1100"/>
              <a:t> 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Cai, Z., Fan, X., &amp; Du, J. (2017). Gender and attitudes toward technology use : A meta-analysis. </a:t>
            </a:r>
            <a:r>
              <a:rPr lang="en-US" sz="1100" i="1"/>
              <a:t>Computers &amp; Education</a:t>
            </a:r>
            <a:r>
              <a:rPr lang="en-US" sz="1100"/>
              <a:t>, </a:t>
            </a:r>
            <a:r>
              <a:rPr lang="en-US" sz="1100" i="1"/>
              <a:t>105</a:t>
            </a:r>
            <a:r>
              <a:rPr lang="en-US" sz="1100"/>
              <a:t>, 1‑13. </a:t>
            </a:r>
            <a:r>
              <a:rPr lang="en-US" sz="1100" u="sng">
                <a:solidFill>
                  <a:schemeClr val="hlink"/>
                </a:solidFill>
                <a:hlinkClick r:id="rId4"/>
              </a:rPr>
              <a:t>https://doi.org/10.1016/j.compedu.2016.11.003</a:t>
            </a:r>
            <a:r>
              <a:rPr lang="en-US" sz="1100"/>
              <a:t> 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Chen, D.-T., Lin, T.-B., Li, J.-Y., &amp; Lee, L. (2018). Establishing the norm of new media literacy of Singaporean students: Implications to policy and pedagogy. Computers &amp; Education, 124, 1–13.</a:t>
            </a:r>
            <a:r>
              <a:rPr lang="en-US" sz="1100" u="sng">
                <a:solidFill>
                  <a:schemeClr val="hlink"/>
                </a:solidFill>
                <a:hlinkClick r:id="rId5"/>
              </a:rPr>
              <a:t> https://doi.org/10.1016/j.compedu.2018.04.010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De Smedt, T. (2012). L’insertion scolaire des compétences en littératie médiatique. E-Dossiers de l’audiovisuel, L’éducation aux cultures de l’information.</a:t>
            </a:r>
            <a:r>
              <a:rPr lang="en-US" sz="1100" u="sng">
                <a:solidFill>
                  <a:schemeClr val="hlink"/>
                </a:solidFill>
                <a:hlinkClick r:id="rId6"/>
              </a:rPr>
              <a:t> http://www.ina-expert.com/e-dossier-de-l-audiovisuel-l-education-aux-cultures-de-l-information/l-insertion-scolaire-des-competences-en-litteratie-mediatique.html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Ferreira, E., Marôpo, L., Delgado, C., Rodrigues, M. do R., Dias, P., &amp; Torres, J. (2021). Digital practices, young people, and gender. First Monday.</a:t>
            </a:r>
            <a:r>
              <a:rPr lang="en-US" sz="1100" u="sng">
                <a:solidFill>
                  <a:schemeClr val="hlink"/>
                </a:solidFill>
                <a:hlinkClick r:id="rId7"/>
              </a:rPr>
              <a:t> https://doi.org/10.5210/fm.v26i12.11787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Gaspard, L., Horst, H., Gómez Cruz, E., &amp; Pink, S. (2020). Media practices of young Australians: Tangible and measurable reflections on a digital divide. KOME, 8(1), 80–96.</a:t>
            </a:r>
            <a:r>
              <a:rPr lang="en-US" sz="1100" u="sng">
                <a:solidFill>
                  <a:schemeClr val="hlink"/>
                </a:solidFill>
                <a:hlinkClick r:id="rId8"/>
              </a:rPr>
              <a:t> https://doi.org/10.17646/KOME.75672.42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Gnambs, T. (2021). The development of gender differences in information and communication technology (ICT) literacy in middle adolescence. Computers in Human Behavior, 114.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Hatlevik, O. E., &amp; Christophersen, K.-A. (2013). Digital competence at the beginning of upper secondary school: Identifying factors explaining digital inclusion. Computers &amp; Education, 63, 240–247.</a:t>
            </a:r>
            <a:r>
              <a:rPr lang="en-US" sz="1100" u="sng">
                <a:solidFill>
                  <a:schemeClr val="hlink"/>
                </a:solidFill>
                <a:hlinkClick r:id="rId9"/>
              </a:rPr>
              <a:t> https://doi.org/10.1016/j.compedu.2012.11.015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Hohlfeld, T. N., Ritzhaupt, A. D., &amp; Barron, A. E. (2013). Are Gender Differences in Perceived and Demonstrated Technology Literacy Significant? It Depends on the Model. Educational Technology Research and Development, 61(4), 639–663.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Kaarakainen, M.-T., Saikkonen, L., &amp; Savela, J. (2018). Information Skills of Finnish Basic and Secondary Education Students: The Role of Age, Gender, Education Level, Self-efficacy and Technology Usage. Nordic Journal of Digital Literacy, 13(04), 56–72.</a:t>
            </a:r>
            <a:r>
              <a:rPr lang="en-US" sz="1100" u="sng">
                <a:solidFill>
                  <a:schemeClr val="hlink"/>
                </a:solidFill>
                <a:hlinkClick r:id="rId10"/>
              </a:rPr>
              <a:t> https://doi.org/10.18261/issn.1891-943x-2018-04-05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Masciotra, D., &amp; Medzo, F. (2009). Développer un agir compétent. Vers un curriculum pour la vie. De Boeck.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Rohatgi, A., Scherer, R., &amp; Hatlevik, O. E. (2016). The role of ICT self-efficacy for students’ ICT use and their achievement in a computer and information literacy test. Computers &amp; Education, 102, 103–116. </a:t>
            </a:r>
            <a:r>
              <a:rPr lang="en-US" sz="1100" u="sng">
                <a:solidFill>
                  <a:schemeClr val="hlink"/>
                </a:solidFill>
                <a:hlinkClick r:id="rId11"/>
              </a:rPr>
              <a:t>https://doi.org/10.1016/j.compedu.2016.08.001</a:t>
            </a:r>
            <a:r>
              <a:rPr lang="en-US" sz="1100"/>
              <a:t>    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1100"/>
              <a:t>Sormunen, E., Erdmann, N., Otieno, S. C., Mikkilä-Erdmann, M., Laakkonen, E., Mikkonen, T., Hossain, M. A., González-Ibáñez, R., Quintanilla-Gatica, M., Leppänen, P. H., &amp; Vauras, M. (2021). How do gender, Internet activity and learning beliefs predict sixth-grade students’ self-efficacy beliefs in and attitudes towards online inquiry? </a:t>
            </a:r>
            <a:r>
              <a:rPr lang="en-US" sz="1100" i="1"/>
              <a:t>Journal of Information Science</a:t>
            </a:r>
            <a:r>
              <a:rPr lang="en-US" sz="1100"/>
              <a:t>. </a:t>
            </a:r>
            <a:r>
              <a:rPr lang="en-US" sz="1100" u="sng">
                <a:solidFill>
                  <a:schemeClr val="hlink"/>
                </a:solidFill>
                <a:hlinkClick r:id="rId12"/>
              </a:rPr>
              <a:t>https://doi.org/10.1177/01655515211043708</a:t>
            </a:r>
            <a:r>
              <a:rPr lang="en-US" sz="1100"/>
              <a:t> </a:t>
            </a:r>
            <a:endParaRPr sz="1100"/>
          </a:p>
          <a:p>
            <a:pPr marL="457200" lvl="0" indent="-457200" algn="l" rtl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None/>
            </a:pPr>
            <a:r>
              <a:rPr lang="en-US" sz="1100"/>
              <a:t>Tardif, J. (2006). L’évaluation des compétences: Documenter le parcours de développement. Chenelière éducation.</a:t>
            </a:r>
            <a:endParaRPr sz="1100"/>
          </a:p>
        </p:txBody>
      </p:sp>
      <p:sp>
        <p:nvSpPr>
          <p:cNvPr id="498" name="Google Shape;49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400" b="1"/>
              <a:t>25</a:t>
            </a:fld>
            <a:endParaRPr sz="14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Personnalisé 1">
      <a:dk1>
        <a:srgbClr val="000000"/>
      </a:dk1>
      <a:lt1>
        <a:srgbClr val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8971E1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3263</Words>
  <Application>Microsoft Office PowerPoint</Application>
  <PresentationFormat>Grand écran</PresentationFormat>
  <Paragraphs>483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Calibri</vt:lpstr>
      <vt:lpstr>Arial</vt:lpstr>
      <vt:lpstr>Roboto</vt:lpstr>
      <vt:lpstr>Proxima Nova</vt:lpstr>
      <vt:lpstr>Thème Office</vt:lpstr>
      <vt:lpstr>Littératie médiatique en recherche d’information et en création médiatique :  quelles différences genrées dans les compétences autoévaluées  et les pratiques des adolescent·es? </vt:lpstr>
      <vt:lpstr>Enquête internationale LM-ados Littératie médiatique des adolescents : pratiques et compétences déclarées, évaluation en tâches simplifiées et complexes</vt:lpstr>
      <vt:lpstr>La littératie médiatique </vt:lpstr>
      <vt:lpstr>Littératie médiatique</vt:lpstr>
      <vt:lpstr>Différences genrées : des résultats non convergents Compétences déclarées </vt:lpstr>
      <vt:lpstr>Différences genrées : des résultats non convergents Pratiques déclarées </vt:lpstr>
      <vt:lpstr>Différences genrées : des résultats non convergents </vt:lpstr>
      <vt:lpstr>Différences genrées : toujours d’actualité? </vt:lpstr>
      <vt:lpstr>Protocole méthodologique du projet</vt:lpstr>
      <vt:lpstr>Données : focus sur l’enquête déclarative (phase 1)</vt:lpstr>
      <vt:lpstr>Données : focus sur l’enquête déclarative (phase 1)</vt:lpstr>
      <vt:lpstr>Données : items du questionnaire déclaratif</vt:lpstr>
      <vt:lpstr>Tests statistiques</vt:lpstr>
      <vt:lpstr>Différences rapportées</vt:lpstr>
      <vt:lpstr>Savoir-faire techniques</vt:lpstr>
      <vt:lpstr>Recherche d’information :  compétences et pratiques générales </vt:lpstr>
      <vt:lpstr>Recherche d’information :  compétences et pratiques spécifiques</vt:lpstr>
      <vt:lpstr>Création web : compétences et pratiques générales</vt:lpstr>
      <vt:lpstr>Création web : compétences et pratiques spécifiques</vt:lpstr>
      <vt:lpstr>Création web : compétences et pratiques spécifiques</vt:lpstr>
      <vt:lpstr>Discussion</vt:lpstr>
      <vt:lpstr>Discussion</vt:lpstr>
      <vt:lpstr>Conclusion et perspectives</vt:lpstr>
      <vt:lpstr>Merci pour  votre attention!</vt:lpstr>
      <vt:lpstr>Références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Pierre Fastrez</dc:creator>
  <cp:lastModifiedBy>Pierre Fastrez</cp:lastModifiedBy>
  <cp:revision>2</cp:revision>
  <dcterms:created xsi:type="dcterms:W3CDTF">2022-04-22T08:28:39Z</dcterms:created>
  <dcterms:modified xsi:type="dcterms:W3CDTF">2026-01-15T08:30:58Z</dcterms:modified>
</cp:coreProperties>
</file>