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8"/>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68" r:id="rId15"/>
    <p:sldId id="270" r:id="rId16"/>
    <p:sldId id="271" r:id="rId17"/>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83"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showGuides="1">
      <p:cViewPr varScale="1">
        <p:scale>
          <a:sx n="66" d="100"/>
          <a:sy n="66" d="100"/>
        </p:scale>
        <p:origin x="600" y="32"/>
      </p:cViewPr>
      <p:guideLst>
        <p:guide orient="horz" pos="2183"/>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US"/>
          </a:p>
        </p:txBody>
      </p:sp>
      <p:sp>
        <p:nvSpPr>
          <p:cNvPr id="3" name="Espace réservé de la date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1CC3D422-F065-4041-914B-FD19EE62D6E4}" type="datetimeFigureOut">
              <a:rPr lang="en-US" smtClean="0"/>
              <a:t>11/7/2023</a:t>
            </a:fld>
            <a:endParaRPr lang="en-US"/>
          </a:p>
        </p:txBody>
      </p:sp>
      <p:sp>
        <p:nvSpPr>
          <p:cNvPr id="4" name="Espace réservé de l'image des diapositives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Espace réservé des notes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6" name="Espace réservé du pied de page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en-US"/>
          </a:p>
        </p:txBody>
      </p:sp>
      <p:sp>
        <p:nvSpPr>
          <p:cNvPr id="7" name="Espace réservé du numéro de diapositive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C0E1CA7C-EEAE-4642-967B-966E52A4B26D}" type="slidenum">
              <a:rPr lang="en-US" smtClean="0"/>
              <a:t>‹N°›</a:t>
            </a:fld>
            <a:endParaRPr lang="en-US"/>
          </a:p>
        </p:txBody>
      </p:sp>
    </p:spTree>
    <p:extLst>
      <p:ext uri="{BB962C8B-B14F-4D97-AF65-F5344CB8AC3E}">
        <p14:creationId xmlns:p14="http://schemas.microsoft.com/office/powerpoint/2010/main" val="39171378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fr-FR" smtClean="0"/>
              <a:t>Modifiez le style du titre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bg2">
                    <a:lumMod val="40000"/>
                    <a:lumOff val="6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fr-FR" smtClean="0"/>
              <a:t>Modifier le style des sous-titres du masque</a:t>
            </a:r>
            <a:endParaRPr lang="en-US" dirty="0"/>
          </a:p>
        </p:txBody>
      </p:sp>
      <p:sp>
        <p:nvSpPr>
          <p:cNvPr id="4" name="Date Placeholder 3"/>
          <p:cNvSpPr>
            <a:spLocks noGrp="1"/>
          </p:cNvSpPr>
          <p:nvPr>
            <p:ph type="dt" sz="half" idx="10"/>
          </p:nvPr>
        </p:nvSpPr>
        <p:spPr/>
        <p:txBody>
          <a:bodyPr/>
          <a:lstStyle/>
          <a:p>
            <a:fld id="{DB1F8689-2CBC-4BBA-B06E-FCB7451B0C8D}" type="datetime1">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CE87C3-C9CB-4371-8D79-CDADB46062F7}" type="slidenum">
              <a:rPr lang="en-US" smtClean="0"/>
              <a:t>‹N°›</a:t>
            </a:fld>
            <a:endParaRPr lang="en-US"/>
          </a:p>
        </p:txBody>
      </p:sp>
    </p:spTree>
    <p:extLst>
      <p:ext uri="{BB962C8B-B14F-4D97-AF65-F5344CB8AC3E}">
        <p14:creationId xmlns:p14="http://schemas.microsoft.com/office/powerpoint/2010/main" val="428976425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3"/>
          <p:cNvSpPr>
            <a:spLocks noGrp="1"/>
          </p:cNvSpPr>
          <p:nvPr>
            <p:ph type="dt" sz="half" idx="10"/>
          </p:nvPr>
        </p:nvSpPr>
        <p:spPr/>
        <p:txBody>
          <a:bodyPr/>
          <a:lstStyle/>
          <a:p>
            <a:fld id="{E397EC83-E716-4A6F-A526-32914361FCB3}" type="datetime1">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CE87C3-C9CB-4371-8D79-CDADB46062F7}" type="slidenum">
              <a:rPr lang="en-US" smtClean="0"/>
              <a:t>‹N°›</a:t>
            </a:fld>
            <a:endParaRPr lang="en-US"/>
          </a:p>
        </p:txBody>
      </p:sp>
    </p:spTree>
    <p:extLst>
      <p:ext uri="{BB962C8B-B14F-4D97-AF65-F5344CB8AC3E}">
        <p14:creationId xmlns:p14="http://schemas.microsoft.com/office/powerpoint/2010/main" val="9783707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64EDEE84-91B7-4BD9-939B-975C0CA4D493}" type="datetime1">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CE87C3-C9CB-4371-8D79-CDADB46062F7}" type="slidenum">
              <a:rPr lang="en-US" smtClean="0"/>
              <a:t>‹N°›</a:t>
            </a:fld>
            <a:endParaRPr lang="en-US"/>
          </a:p>
        </p:txBody>
      </p:sp>
    </p:spTree>
    <p:extLst>
      <p:ext uri="{BB962C8B-B14F-4D97-AF65-F5344CB8AC3E}">
        <p14:creationId xmlns:p14="http://schemas.microsoft.com/office/powerpoint/2010/main" val="27232195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fld id="{4E031892-F9DD-4C2A-B0F6-C2000186AB2E}" type="datetime1">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CE87C3-C9CB-4371-8D79-CDADB46062F7}" type="slidenum">
              <a:rPr lang="en-US" smtClean="0"/>
              <a:t>‹N°›</a:t>
            </a:fld>
            <a:endParaRPr lang="en-US"/>
          </a:p>
        </p:txBody>
      </p:sp>
    </p:spTree>
    <p:extLst>
      <p:ext uri="{BB962C8B-B14F-4D97-AF65-F5344CB8AC3E}">
        <p14:creationId xmlns:p14="http://schemas.microsoft.com/office/powerpoint/2010/main" val="2177897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fld id="{86FBCD5F-3BE9-41B9-99B6-DAF111E92153}" type="datetime1">
              <a:rPr lang="en-US" smtClean="0"/>
              <a:t>11/7/2023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8CE87C3-C9CB-4371-8D79-CDADB46062F7}" type="slidenum">
              <a:rPr lang="en-US" smtClean="0"/>
              <a:t>‹N°›</a:t>
            </a:fld>
            <a:endParaRPr lang="en-US"/>
          </a:p>
        </p:txBody>
      </p:sp>
    </p:spTree>
    <p:extLst>
      <p:ext uri="{BB962C8B-B14F-4D97-AF65-F5344CB8AC3E}">
        <p14:creationId xmlns:p14="http://schemas.microsoft.com/office/powerpoint/2010/main" val="1563616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7" name="Date Placeholder 2"/>
          <p:cNvSpPr>
            <a:spLocks noGrp="1"/>
          </p:cNvSpPr>
          <p:nvPr>
            <p:ph type="dt" sz="half" idx="10"/>
          </p:nvPr>
        </p:nvSpPr>
        <p:spPr/>
        <p:txBody>
          <a:bodyPr/>
          <a:lstStyle/>
          <a:p>
            <a:fld id="{5181C5A2-DE22-43A7-99DD-7B755BD7162C}" type="datetime1">
              <a:rPr lang="en-US" smtClean="0"/>
              <a:t>11/7/2023</a:t>
            </a:fld>
            <a:endParaRPr lang="en-US"/>
          </a:p>
        </p:txBody>
      </p:sp>
      <p:sp>
        <p:nvSpPr>
          <p:cNvPr id="5" name="Footer Placeholder 3"/>
          <p:cNvSpPr>
            <a:spLocks noGrp="1"/>
          </p:cNvSpPr>
          <p:nvPr>
            <p:ph type="ftr" sz="quarter" idx="11"/>
          </p:nvPr>
        </p:nvSpPr>
        <p:spPr/>
        <p:txBody>
          <a:bodyPr/>
          <a:lstStyle/>
          <a:p>
            <a:endParaRPr lang="en-US"/>
          </a:p>
        </p:txBody>
      </p:sp>
      <p:sp>
        <p:nvSpPr>
          <p:cNvPr id="6" name="Slide Number Placeholder 4"/>
          <p:cNvSpPr>
            <a:spLocks noGrp="1"/>
          </p:cNvSpPr>
          <p:nvPr>
            <p:ph type="sldNum" sz="quarter" idx="12"/>
          </p:nvPr>
        </p:nvSpPr>
        <p:spPr/>
        <p:txBody>
          <a:bodyPr/>
          <a:lstStyle/>
          <a:p>
            <a:fld id="{C8CE87C3-C9CB-4371-8D79-CDADB46062F7}" type="slidenum">
              <a:rPr lang="en-US" smtClean="0"/>
              <a:t>‹N°›</a:t>
            </a:fld>
            <a:endParaRPr lang="en-US"/>
          </a:p>
        </p:txBody>
      </p:sp>
    </p:spTree>
    <p:extLst>
      <p:ext uri="{BB962C8B-B14F-4D97-AF65-F5344CB8AC3E}">
        <p14:creationId xmlns:p14="http://schemas.microsoft.com/office/powerpoint/2010/main" val="35621305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E3E1CB80-C716-41CC-89B2-A940A6451BC1}" type="datetime1">
              <a:rPr lang="en-US" smtClean="0"/>
              <a:t>11/7/2023</a:t>
            </a:fld>
            <a:endParaRPr lang="en-US"/>
          </a:p>
        </p:txBody>
      </p:sp>
      <p:sp>
        <p:nvSpPr>
          <p:cNvPr id="5" name="Footer Placeholder 2"/>
          <p:cNvSpPr>
            <a:spLocks noGrp="1"/>
          </p:cNvSpPr>
          <p:nvPr>
            <p:ph type="ftr" sz="quarter" idx="11"/>
          </p:nvPr>
        </p:nvSpPr>
        <p:spPr/>
        <p:txBody>
          <a:bodyPr/>
          <a:lstStyle/>
          <a:p>
            <a:endParaRPr lang="en-US"/>
          </a:p>
        </p:txBody>
      </p:sp>
      <p:sp>
        <p:nvSpPr>
          <p:cNvPr id="6" name="Slide Number Placeholder 3"/>
          <p:cNvSpPr>
            <a:spLocks noGrp="1"/>
          </p:cNvSpPr>
          <p:nvPr>
            <p:ph type="sldNum" sz="quarter" idx="12"/>
          </p:nvPr>
        </p:nvSpPr>
        <p:spPr/>
        <p:txBody>
          <a:bodyPr/>
          <a:lstStyle/>
          <a:p>
            <a:fld id="{C8CE87C3-C9CB-4371-8D79-CDADB46062F7}" type="slidenum">
              <a:rPr lang="en-US" smtClean="0"/>
              <a:t>‹N°›</a:t>
            </a:fld>
            <a:endParaRPr lang="en-US"/>
          </a:p>
        </p:txBody>
      </p:sp>
    </p:spTree>
    <p:extLst>
      <p:ext uri="{BB962C8B-B14F-4D97-AF65-F5344CB8AC3E}">
        <p14:creationId xmlns:p14="http://schemas.microsoft.com/office/powerpoint/2010/main" val="20517117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3" y="1447800"/>
            <a:ext cx="3401064" cy="1447800"/>
          </a:xfrm>
        </p:spPr>
        <p:txBody>
          <a:bodyPr anchor="b"/>
          <a:lstStyle>
            <a:lvl1pPr algn="l">
              <a:defRPr sz="2400" b="0"/>
            </a:lvl1pPr>
          </a:lstStyle>
          <a:p>
            <a:r>
              <a:rPr lang="fr-FR" smtClean="0"/>
              <a:t>Modifiez le style du titre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a:off x="1154953"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7" name="Date Placeholder 4"/>
          <p:cNvSpPr>
            <a:spLocks noGrp="1"/>
          </p:cNvSpPr>
          <p:nvPr>
            <p:ph type="dt" sz="half" idx="10"/>
          </p:nvPr>
        </p:nvSpPr>
        <p:spPr/>
        <p:txBody>
          <a:bodyPr/>
          <a:lstStyle/>
          <a:p>
            <a:fld id="{D3010F97-FE4D-4A9B-A0EA-82D9A9302975}" type="datetime1">
              <a:rPr lang="en-US" smtClean="0"/>
              <a:t>11/7/2023</a:t>
            </a:fld>
            <a:endParaRPr lang="en-US"/>
          </a:p>
        </p:txBody>
      </p:sp>
      <p:sp>
        <p:nvSpPr>
          <p:cNvPr id="5" name="Footer Placeholder 5"/>
          <p:cNvSpPr>
            <a:spLocks noGrp="1"/>
          </p:cNvSpPr>
          <p:nvPr>
            <p:ph type="ftr" sz="quarter" idx="11"/>
          </p:nvPr>
        </p:nvSpPr>
        <p:spPr/>
        <p:txBody>
          <a:bodyPr/>
          <a:lstStyle/>
          <a:p>
            <a:endParaRPr lang="en-US"/>
          </a:p>
        </p:txBody>
      </p:sp>
      <p:sp>
        <p:nvSpPr>
          <p:cNvPr id="6" name="Slide Number Placeholder 6"/>
          <p:cNvSpPr>
            <a:spLocks noGrp="1"/>
          </p:cNvSpPr>
          <p:nvPr>
            <p:ph type="sldNum" sz="quarter" idx="12"/>
          </p:nvPr>
        </p:nvSpPr>
        <p:spPr/>
        <p:txBody>
          <a:bodyPr/>
          <a:lstStyle/>
          <a:p>
            <a:fld id="{C8CE87C3-C9CB-4371-8D79-CDADB46062F7}" type="slidenum">
              <a:rPr lang="en-US" smtClean="0"/>
              <a:t>‹N°›</a:t>
            </a:fld>
            <a:endParaRPr lang="en-US"/>
          </a:p>
        </p:txBody>
      </p:sp>
    </p:spTree>
    <p:extLst>
      <p:ext uri="{BB962C8B-B14F-4D97-AF65-F5344CB8AC3E}">
        <p14:creationId xmlns:p14="http://schemas.microsoft.com/office/powerpoint/2010/main" val="125807313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B99096F3-5910-4E41-AEBC-598FA5892CD1}" type="datetime1">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CE87C3-C9CB-4371-8D79-CDADB46062F7}" type="slidenum">
              <a:rPr lang="en-US" smtClean="0"/>
              <a:t>‹N°›</a:t>
            </a:fld>
            <a:endParaRPr lang="en-US"/>
          </a:p>
        </p:txBody>
      </p:sp>
    </p:spTree>
    <p:extLst>
      <p:ext uri="{BB962C8B-B14F-4D97-AF65-F5344CB8AC3E}">
        <p14:creationId xmlns:p14="http://schemas.microsoft.com/office/powerpoint/2010/main" val="240834722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 panoramiqu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fr-FR" smtClean="0"/>
              <a:t>Modifiez le style du titre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Date Placeholder 4"/>
          <p:cNvSpPr>
            <a:spLocks noGrp="1"/>
          </p:cNvSpPr>
          <p:nvPr>
            <p:ph type="dt" sz="half" idx="10"/>
          </p:nvPr>
        </p:nvSpPr>
        <p:spPr/>
        <p:txBody>
          <a:bodyPr/>
          <a:lstStyle/>
          <a:p>
            <a:fld id="{FC8A1DB1-D1E8-4E20-A1AB-2F5C66DE71FA}" type="datetime1">
              <a:rPr lang="en-US" smtClean="0"/>
              <a:t>11/7/2023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8CE87C3-C9CB-4371-8D79-CDADB46062F7}" type="slidenum">
              <a:rPr lang="en-US" smtClean="0"/>
              <a:t>‹N°›</a:t>
            </a:fld>
            <a:endParaRPr lang="en-US"/>
          </a:p>
        </p:txBody>
      </p:sp>
    </p:spTree>
    <p:extLst>
      <p:ext uri="{BB962C8B-B14F-4D97-AF65-F5344CB8AC3E}">
        <p14:creationId xmlns:p14="http://schemas.microsoft.com/office/powerpoint/2010/main" val="170312148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re et légende">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fr-FR" smtClean="0"/>
              <a:t>Modifiez le style du titre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D3BD2751-4E9E-4D57-AF7B-32A5946C1395}" type="datetime1">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CE87C3-C9CB-4371-8D79-CDADB46062F7}" type="slidenum">
              <a:rPr lang="en-US" smtClean="0"/>
              <a:t>‹N°›</a:t>
            </a:fld>
            <a:endParaRPr lang="en-US"/>
          </a:p>
        </p:txBody>
      </p:sp>
    </p:spTree>
    <p:extLst>
      <p:ext uri="{BB962C8B-B14F-4D97-AF65-F5344CB8AC3E}">
        <p14:creationId xmlns:p14="http://schemas.microsoft.com/office/powerpoint/2010/main" val="247143780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tion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fr-FR" smtClean="0"/>
              <a:t>Modifiez le style du titre</a:t>
            </a:r>
            <a:endParaRPr lang="en-US" dirty="0"/>
          </a:p>
        </p:txBody>
      </p:sp>
      <p:sp>
        <p:nvSpPr>
          <p:cNvPr id="11" name="Text Placeholder 3"/>
          <p:cNvSpPr>
            <a:spLocks noGrp="1"/>
          </p:cNvSpPr>
          <p:nvPr>
            <p:ph type="body" sz="half" idx="14"/>
          </p:nvPr>
        </p:nvSpPr>
        <p:spPr>
          <a:xfrm>
            <a:off x="1930400" y="3771174"/>
            <a:ext cx="7279649" cy="342174"/>
          </a:xfrm>
        </p:spPr>
        <p:txBody>
          <a:bodyPr vert="horz" lIns="91440" tIns="45720" rIns="91440" bIns="45720" rtlCol="0" anchor="t">
            <a:normAutofit/>
          </a:bodyPr>
          <a:lstStyle>
            <a:lvl1pPr marL="0" indent="0">
              <a:buNone/>
              <a:defRPr lang="en-US" sz="1400" b="0" i="0" kern="1200" cap="small" dirty="0">
                <a:solidFill>
                  <a:schemeClr val="bg2">
                    <a:lumMod val="40000"/>
                    <a:lumOff val="60000"/>
                  </a:schemeClr>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lvl="0" indent="0">
              <a:buNone/>
            </a:pPr>
            <a:r>
              <a:rPr lang="fr-FR" smtClean="0"/>
              <a:t>Modifier les styles du texte du masque</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AFF2CFB0-FEB7-4F09-A7CB-A4B60B9273D8}" type="datetime1">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CE87C3-C9CB-4371-8D79-CDADB46062F7}" type="slidenum">
              <a:rPr lang="en-US" smtClean="0"/>
              <a:t>‹N°›</a:t>
            </a:fld>
            <a:endParaRPr lang="en-US"/>
          </a:p>
        </p:txBody>
      </p:sp>
      <p:sp>
        <p:nvSpPr>
          <p:cNvPr id="12" name="TextBox 11"/>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
        <p:nvSpPr>
          <p:cNvPr id="15" name="TextBox 14"/>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bg2">
                    <a:lumMod val="40000"/>
                    <a:lumOff val="60000"/>
                  </a:schemeClr>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369326429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arte nom">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fr-FR" smtClean="0"/>
              <a:t>Modifiez le style du titre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bg2">
                    <a:lumMod val="40000"/>
                    <a:lumOff val="6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fr-FR" smtClean="0"/>
              <a:t>Modifier les styles du texte du masque</a:t>
            </a:r>
          </a:p>
        </p:txBody>
      </p:sp>
      <p:sp>
        <p:nvSpPr>
          <p:cNvPr id="4" name="Date Placeholder 3"/>
          <p:cNvSpPr>
            <a:spLocks noGrp="1"/>
          </p:cNvSpPr>
          <p:nvPr>
            <p:ph type="dt" sz="half" idx="10"/>
          </p:nvPr>
        </p:nvSpPr>
        <p:spPr/>
        <p:txBody>
          <a:bodyPr/>
          <a:lstStyle/>
          <a:p>
            <a:fld id="{73699202-0DB6-40F0-A98A-8A6F3929611B}" type="datetime1">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CE87C3-C9CB-4371-8D79-CDADB46062F7}" type="slidenum">
              <a:rPr lang="en-US" smtClean="0"/>
              <a:t>‹N°›</a:t>
            </a:fld>
            <a:endParaRPr lang="en-US"/>
          </a:p>
        </p:txBody>
      </p:sp>
    </p:spTree>
    <p:extLst>
      <p:ext uri="{BB962C8B-B14F-4D97-AF65-F5344CB8AC3E}">
        <p14:creationId xmlns:p14="http://schemas.microsoft.com/office/powerpoint/2010/main" val="42606883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onne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smtClean="0"/>
              <a:t>Modifiez le style du titre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cxnSp>
        <p:nvCxnSpPr>
          <p:cNvPr id="17" name="Straight Connector 16"/>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8AD2E501-6E89-4EF2-8D21-B807FC23130B}" type="datetime1">
              <a:rPr lang="en-US" smtClean="0"/>
              <a:t>11/7/2023</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CE87C3-C9CB-4371-8D79-CDADB46062F7}" type="slidenum">
              <a:rPr lang="en-US" smtClean="0"/>
              <a:t>‹N°›</a:t>
            </a:fld>
            <a:endParaRPr lang="en-US"/>
          </a:p>
        </p:txBody>
      </p:sp>
    </p:spTree>
    <p:extLst>
      <p:ext uri="{BB962C8B-B14F-4D97-AF65-F5344CB8AC3E}">
        <p14:creationId xmlns:p14="http://schemas.microsoft.com/office/powerpoint/2010/main" val="35493064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colonnes d’imag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fr-FR" smtClean="0"/>
              <a:t>Modifiez le style du titre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bg2">
                    <a:lumMod val="40000"/>
                    <a:lumOff val="60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fr-FR" smtClean="0"/>
              <a:t>Cliquez sur l'icône pour ajouter une image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Modifier les styles du texte du masque</a:t>
            </a:r>
          </a:p>
        </p:txBody>
      </p:sp>
      <p:cxnSp>
        <p:nvCxnSpPr>
          <p:cNvPr id="19" name="Straight Connector 18"/>
          <p:cNvCxnSpPr/>
          <p:nvPr/>
        </p:nvCxnSpPr>
        <p:spPr>
          <a:xfrm>
            <a:off x="3726142" y="2133600"/>
            <a:ext cx="0" cy="3962400"/>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a:off x="6962227" y="2133600"/>
            <a:ext cx="0" cy="3966882"/>
          </a:xfrm>
          <a:prstGeom prst="line">
            <a:avLst/>
          </a:prstGeom>
          <a:ln w="12700" cmpd="sng">
            <a:solidFill>
              <a:schemeClr val="bg2">
                <a:lumMod val="40000"/>
                <a:lumOff val="60000"/>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342C3D10-ACE3-4FB5-A368-8E3D8FFB8944}" type="datetime1">
              <a:rPr lang="en-US" smtClean="0"/>
              <a:t>11/7/2023</a:t>
            </a:fld>
            <a:endParaRPr lang="en-US"/>
          </a:p>
        </p:txBody>
      </p:sp>
      <p:sp>
        <p:nvSpPr>
          <p:cNvPr id="4"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CE87C3-C9CB-4371-8D79-CDADB46062F7}" type="slidenum">
              <a:rPr lang="en-US" smtClean="0"/>
              <a:t>‹N°›</a:t>
            </a:fld>
            <a:endParaRPr lang="en-US"/>
          </a:p>
        </p:txBody>
      </p:sp>
    </p:spTree>
    <p:extLst>
      <p:ext uri="{BB962C8B-B14F-4D97-AF65-F5344CB8AC3E}">
        <p14:creationId xmlns:p14="http://schemas.microsoft.com/office/powerpoint/2010/main" val="40657450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dirty="0"/>
          </a:p>
        </p:txBody>
      </p:sp>
      <p:sp>
        <p:nvSpPr>
          <p:cNvPr id="3" name="Vertical Text Placeholder 2"/>
          <p:cNvSpPr>
            <a:spLocks noGrp="1"/>
          </p:cNvSpPr>
          <p:nvPr>
            <p:ph type="body" orient="vert" idx="1"/>
          </p:nvPr>
        </p:nvSpPr>
        <p:spPr/>
        <p:txBody>
          <a:bodyPr vert="eaVert" anchor="t" anchorCtr="0"/>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B37AC407-4999-42BC-BB47-659578FA2EAB}" type="datetime1">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CE87C3-C9CB-4371-8D79-CDADB46062F7}" type="slidenum">
              <a:rPr lang="en-US" smtClean="0"/>
              <a:t>‹N°›</a:t>
            </a:fld>
            <a:endParaRPr lang="en-US"/>
          </a:p>
        </p:txBody>
      </p:sp>
    </p:spTree>
    <p:extLst>
      <p:ext uri="{BB962C8B-B14F-4D97-AF65-F5344CB8AC3E}">
        <p14:creationId xmlns:p14="http://schemas.microsoft.com/office/powerpoint/2010/main" val="12461700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fr-FR" smtClean="0"/>
              <a:t>Modifiez le style du titre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fld id="{1EBBC170-F51C-4CD2-A744-851F49A0002D}" type="datetime1">
              <a:rPr lang="en-US" smtClean="0"/>
              <a:t>11/7/2023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8CE87C3-C9CB-4371-8D79-CDADB46062F7}" type="slidenum">
              <a:rPr lang="en-US" smtClean="0"/>
              <a:t>‹N°›</a:t>
            </a:fld>
            <a:endParaRPr lang="en-US"/>
          </a:p>
        </p:txBody>
      </p:sp>
    </p:spTree>
    <p:extLst>
      <p:ext uri="{BB962C8B-B14F-4D97-AF65-F5344CB8AC3E}">
        <p14:creationId xmlns:p14="http://schemas.microsoft.com/office/powerpoint/2010/main" val="41009763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60000"/>
                  <a:lumOff val="40000"/>
                  <a:alpha val="7000"/>
                </a:schemeClr>
              </a:gs>
              <a:gs pos="69000">
                <a:schemeClr val="bg2">
                  <a:lumMod val="60000"/>
                  <a:lumOff val="40000"/>
                  <a:alpha val="0"/>
                </a:schemeClr>
              </a:gs>
              <a:gs pos="36000">
                <a:schemeClr val="bg2">
                  <a:lumMod val="60000"/>
                  <a:lumOff val="4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5878"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fr-FR" smtClean="0"/>
              <a:t>Modifiez le style du titre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CDC80ACE-350C-4CC7-9BCE-A06869B11EF6}" type="datetime1">
              <a:rPr lang="en-US" smtClean="0"/>
              <a:t>11/7/2023</a:t>
            </a:fld>
            <a:endParaRPr lang="en-US"/>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US"/>
          </a:p>
        </p:txBody>
      </p:sp>
      <p:sp>
        <p:nvSpPr>
          <p:cNvPr id="6" name="Slide Number Placeholder 5"/>
          <p:cNvSpPr>
            <a:spLocks noGrp="1"/>
          </p:cNvSpPr>
          <p:nvPr>
            <p:ph type="sldNum" sz="quarter" idx="4"/>
          </p:nvPr>
        </p:nvSpPr>
        <p:spPr bwMode="gray">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C8CE87C3-C9CB-4371-8D79-CDADB46062F7}" type="slidenum">
              <a:rPr lang="en-US" smtClean="0"/>
              <a:t>‹N°›</a:t>
            </a:fld>
            <a:endParaRPr lang="en-US"/>
          </a:p>
        </p:txBody>
      </p:sp>
    </p:spTree>
    <p:extLst>
      <p:ext uri="{BB962C8B-B14F-4D97-AF65-F5344CB8AC3E}">
        <p14:creationId xmlns:p14="http://schemas.microsoft.com/office/powerpoint/2010/main" val="3554068604"/>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hf hdr="0" ftr="0" dt="0"/>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5pPr>
      <a:lvl6pPr marL="2506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bg2">
            <a:lumMod val="40000"/>
            <a:lumOff val="60000"/>
          </a:schemeClr>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www.lgdj.fr/auteurs/xavier-pacreau.html" TargetMode="External"/><Relationship Id="rId2" Type="http://schemas.openxmlformats.org/officeDocument/2006/relationships/hyperlink" Target="https://www.lgdj.fr/auteurs/julian-fernandez.html" TargetMode="External"/><Relationship Id="rId1" Type="http://schemas.openxmlformats.org/officeDocument/2006/relationships/slideLayout" Target="../slideLayouts/slideLayout2.xml"/><Relationship Id="rId4" Type="http://schemas.openxmlformats.org/officeDocument/2006/relationships/hyperlink" Target="https://www.lgdj.fr/auteurs/ubeda-saillard-muriel.html"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hyperlink" Target="https://www.ohchr.org/FR/Issues/Disappearances/Pages/About.aspx" TargetMode="Externa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ctrTitle"/>
          </p:nvPr>
        </p:nvSpPr>
        <p:spPr>
          <a:xfrm>
            <a:off x="304800" y="378372"/>
            <a:ext cx="11655972" cy="6074980"/>
          </a:xfrm>
        </p:spPr>
        <p:txBody>
          <a:bodyPr/>
          <a:lstStyle/>
          <a:p>
            <a:r>
              <a:rPr lang="fr-FR" sz="5400" b="1" dirty="0" smtClean="0"/>
              <a:t/>
            </a:r>
            <a:br>
              <a:rPr lang="fr-FR" sz="5400" b="1" dirty="0" smtClean="0"/>
            </a:br>
            <a:r>
              <a:rPr lang="fr-FR" sz="2800" b="1" dirty="0">
                <a:solidFill>
                  <a:schemeClr val="bg2">
                    <a:lumMod val="60000"/>
                    <a:lumOff val="40000"/>
                  </a:schemeClr>
                </a:solidFill>
              </a:rPr>
              <a:t>Maryse </a:t>
            </a:r>
            <a:r>
              <a:rPr lang="fr-FR" sz="2800" b="1" dirty="0" smtClean="0">
                <a:solidFill>
                  <a:schemeClr val="bg2">
                    <a:lumMod val="60000"/>
                    <a:lumOff val="40000"/>
                  </a:schemeClr>
                </a:solidFill>
              </a:rPr>
              <a:t>ALIÉ </a:t>
            </a:r>
            <a:r>
              <a:rPr lang="fr-FR" sz="2800" b="1" dirty="0">
                <a:solidFill>
                  <a:schemeClr val="bg2">
                    <a:lumMod val="60000"/>
                    <a:lumOff val="40000"/>
                  </a:schemeClr>
                </a:solidFill>
              </a:rPr>
              <a:t/>
            </a:r>
            <a:br>
              <a:rPr lang="fr-FR" sz="2800" b="1" dirty="0">
                <a:solidFill>
                  <a:schemeClr val="bg2">
                    <a:lumMod val="60000"/>
                    <a:lumOff val="40000"/>
                  </a:schemeClr>
                </a:solidFill>
              </a:rPr>
            </a:br>
            <a:r>
              <a:rPr lang="fr-FR" sz="2800" dirty="0">
                <a:solidFill>
                  <a:schemeClr val="bg2">
                    <a:lumMod val="60000"/>
                    <a:lumOff val="40000"/>
                  </a:schemeClr>
                </a:solidFill>
              </a:rPr>
              <a:t>Avocate </a:t>
            </a:r>
            <a:br>
              <a:rPr lang="fr-FR" sz="2800" dirty="0">
                <a:solidFill>
                  <a:schemeClr val="bg2">
                    <a:lumMod val="60000"/>
                    <a:lumOff val="40000"/>
                  </a:schemeClr>
                </a:solidFill>
              </a:rPr>
            </a:br>
            <a:r>
              <a:rPr lang="fr-FR" sz="2800" dirty="0">
                <a:solidFill>
                  <a:schemeClr val="bg2">
                    <a:lumMod val="60000"/>
                    <a:lumOff val="40000"/>
                  </a:schemeClr>
                </a:solidFill>
              </a:rPr>
              <a:t>Experte invitée à </a:t>
            </a:r>
            <a:r>
              <a:rPr lang="fr-FR" sz="2800" dirty="0" err="1">
                <a:solidFill>
                  <a:schemeClr val="bg2">
                    <a:lumMod val="60000"/>
                    <a:lumOff val="40000"/>
                  </a:schemeClr>
                </a:solidFill>
              </a:rPr>
              <a:t>l’ulb</a:t>
            </a:r>
            <a:r>
              <a:rPr lang="fr-FR" sz="2800" dirty="0">
                <a:solidFill>
                  <a:schemeClr val="bg2">
                    <a:lumMod val="60000"/>
                    <a:lumOff val="40000"/>
                  </a:schemeClr>
                </a:solidFill>
              </a:rPr>
              <a:t> et assistante à l’</a:t>
            </a:r>
            <a:r>
              <a:rPr lang="fr-FR" sz="2800" dirty="0" err="1">
                <a:solidFill>
                  <a:schemeClr val="bg2">
                    <a:lumMod val="60000"/>
                    <a:lumOff val="40000"/>
                  </a:schemeClr>
                </a:solidFill>
              </a:rPr>
              <a:t>usl</a:t>
            </a:r>
            <a:r>
              <a:rPr lang="fr-FR" sz="2800" dirty="0">
                <a:solidFill>
                  <a:schemeClr val="bg2">
                    <a:lumMod val="60000"/>
                    <a:lumOff val="40000"/>
                  </a:schemeClr>
                </a:solidFill>
              </a:rPr>
              <a:t>-b</a:t>
            </a:r>
            <a:r>
              <a:rPr lang="en-US" sz="2800" dirty="0">
                <a:solidFill>
                  <a:schemeClr val="bg2">
                    <a:lumMod val="60000"/>
                    <a:lumOff val="40000"/>
                  </a:schemeClr>
                </a:solidFill>
              </a:rPr>
              <a:t/>
            </a:r>
            <a:br>
              <a:rPr lang="en-US" sz="2800" dirty="0">
                <a:solidFill>
                  <a:schemeClr val="bg2">
                    <a:lumMod val="60000"/>
                    <a:lumOff val="40000"/>
                  </a:schemeClr>
                </a:solidFill>
              </a:rPr>
            </a:br>
            <a:r>
              <a:rPr lang="fr-FR" sz="2800" b="1" dirty="0">
                <a:solidFill>
                  <a:schemeClr val="bg2">
                    <a:lumMod val="60000"/>
                    <a:lumOff val="40000"/>
                  </a:schemeClr>
                </a:solidFill>
              </a:rPr>
              <a:t/>
            </a:r>
            <a:br>
              <a:rPr lang="fr-FR" sz="2800" b="1" dirty="0">
                <a:solidFill>
                  <a:schemeClr val="bg2">
                    <a:lumMod val="60000"/>
                    <a:lumOff val="40000"/>
                  </a:schemeClr>
                </a:solidFill>
              </a:rPr>
            </a:br>
            <a:r>
              <a:rPr lang="fr-FR" sz="2800" b="1" dirty="0"/>
              <a:t/>
            </a:r>
            <a:br>
              <a:rPr lang="fr-FR" sz="2800" b="1" dirty="0"/>
            </a:br>
            <a:r>
              <a:rPr lang="fr-FR" sz="5400" b="1" dirty="0" smtClean="0">
                <a:solidFill>
                  <a:schemeClr val="tx1"/>
                </a:solidFill>
              </a:rPr>
              <a:t>VICTIMES : TO BE OR NOT TO BE ? </a:t>
            </a:r>
            <a:br>
              <a:rPr lang="fr-FR" sz="5400" b="1" dirty="0" smtClean="0">
                <a:solidFill>
                  <a:schemeClr val="tx1"/>
                </a:solidFill>
              </a:rPr>
            </a:br>
            <a:r>
              <a:rPr lang="fr-FR" sz="4800" dirty="0">
                <a:solidFill>
                  <a:schemeClr val="tx1"/>
                </a:solidFill>
              </a:rPr>
              <a:t>Principe de personnalité passive et crimes de droit pénal international</a:t>
            </a:r>
            <a:r>
              <a:rPr lang="fr-FR" sz="4800" b="1" dirty="0" smtClean="0">
                <a:solidFill>
                  <a:srgbClr val="00B050"/>
                </a:solidFill>
              </a:rPr>
              <a:t/>
            </a:r>
            <a:br>
              <a:rPr lang="fr-FR" sz="4800" b="1" dirty="0" smtClean="0">
                <a:solidFill>
                  <a:srgbClr val="00B050"/>
                </a:solidFill>
              </a:rPr>
            </a:br>
            <a:r>
              <a:rPr lang="fr-FR" sz="5400" b="1" dirty="0" smtClean="0">
                <a:solidFill>
                  <a:srgbClr val="00B050"/>
                </a:solidFill>
              </a:rPr>
              <a:t/>
            </a:r>
            <a:br>
              <a:rPr lang="fr-FR" sz="5400" b="1" dirty="0" smtClean="0">
                <a:solidFill>
                  <a:srgbClr val="00B050"/>
                </a:solidFill>
              </a:rPr>
            </a:br>
            <a:endParaRPr lang="en-US" sz="5400" b="1" dirty="0">
              <a:solidFill>
                <a:srgbClr val="00B050"/>
              </a:solidFill>
            </a:endParaRPr>
          </a:p>
        </p:txBody>
      </p:sp>
      <p:sp>
        <p:nvSpPr>
          <p:cNvPr id="3" name="Sous-titre 2"/>
          <p:cNvSpPr>
            <a:spLocks noGrp="1"/>
          </p:cNvSpPr>
          <p:nvPr>
            <p:ph type="subTitle" idx="1"/>
          </p:nvPr>
        </p:nvSpPr>
        <p:spPr>
          <a:xfrm>
            <a:off x="-84083" y="4403834"/>
            <a:ext cx="12044855" cy="2963918"/>
          </a:xfrm>
        </p:spPr>
        <p:txBody>
          <a:bodyPr/>
          <a:lstStyle/>
          <a:p>
            <a:endParaRPr lang="fr-FR" dirty="0" smtClean="0"/>
          </a:p>
          <a:p>
            <a:pPr algn="r"/>
            <a:endParaRPr lang="fr-FR" sz="2800" b="1" dirty="0" smtClean="0">
              <a:solidFill>
                <a:schemeClr val="tx1"/>
              </a:solidFill>
            </a:endParaRPr>
          </a:p>
          <a:p>
            <a:pPr algn="r"/>
            <a:endParaRPr lang="fr-FR" sz="2800" b="1" dirty="0">
              <a:solidFill>
                <a:schemeClr val="tx1"/>
              </a:solidFill>
            </a:endParaRPr>
          </a:p>
          <a:p>
            <a:pPr algn="r"/>
            <a:r>
              <a:rPr lang="en-US" sz="2800" dirty="0" err="1"/>
              <a:t>Conférence</a:t>
            </a:r>
            <a:r>
              <a:rPr lang="en-US" sz="2800" dirty="0"/>
              <a:t> </a:t>
            </a:r>
            <a:r>
              <a:rPr lang="en-US" sz="2800" dirty="0" smtClean="0"/>
              <a:t>SBDI-</a:t>
            </a:r>
            <a:r>
              <a:rPr lang="en-US" sz="2800" dirty="0" err="1" smtClean="0"/>
              <a:t>Uliège</a:t>
            </a:r>
            <a:r>
              <a:rPr lang="en-US" sz="2800" dirty="0" smtClean="0"/>
              <a:t> – 7 </a:t>
            </a:r>
            <a:r>
              <a:rPr lang="en-US" sz="2800" dirty="0" err="1" smtClean="0"/>
              <a:t>novembre</a:t>
            </a:r>
            <a:r>
              <a:rPr lang="en-US" sz="2800" dirty="0" smtClean="0"/>
              <a:t> 2023</a:t>
            </a:r>
            <a:endParaRPr lang="fr-FR" sz="2800" b="1" dirty="0">
              <a:solidFill>
                <a:schemeClr val="tx1"/>
              </a:solidFill>
            </a:endParaRPr>
          </a:p>
        </p:txBody>
      </p:sp>
      <p:sp>
        <p:nvSpPr>
          <p:cNvPr id="4" name="Espace réservé du numéro de diapositive 3"/>
          <p:cNvSpPr>
            <a:spLocks noGrp="1"/>
          </p:cNvSpPr>
          <p:nvPr>
            <p:ph type="sldNum" sz="quarter" idx="12"/>
          </p:nvPr>
        </p:nvSpPr>
        <p:spPr/>
        <p:txBody>
          <a:bodyPr/>
          <a:lstStyle/>
          <a:p>
            <a:fld id="{C8CE87C3-C9CB-4371-8D79-CDADB46062F7}" type="slidenum">
              <a:rPr lang="en-US" smtClean="0"/>
              <a:t>1</a:t>
            </a:fld>
            <a:endParaRPr lang="en-US"/>
          </a:p>
        </p:txBody>
      </p:sp>
    </p:spTree>
    <p:extLst>
      <p:ext uri="{BB962C8B-B14F-4D97-AF65-F5344CB8AC3E}">
        <p14:creationId xmlns:p14="http://schemas.microsoft.com/office/powerpoint/2010/main" val="29987539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z="4000" b="1" dirty="0" smtClean="0"/>
              <a:t>I. </a:t>
            </a:r>
            <a:r>
              <a:rPr lang="fr-FR" sz="3200" b="1" dirty="0" smtClean="0"/>
              <a:t>CONDITIONS DE RECEVABILITE DE LA PLAINTE </a:t>
            </a:r>
            <a:br>
              <a:rPr lang="fr-FR" sz="3200" b="1" dirty="0" smtClean="0"/>
            </a:br>
            <a:r>
              <a:rPr lang="fr-FR" sz="3200" b="1" dirty="0" smtClean="0"/>
              <a:t>BASE </a:t>
            </a:r>
            <a:r>
              <a:rPr lang="fr-FR" sz="3200" b="1" dirty="0" smtClean="0"/>
              <a:t>LEGALE : </a:t>
            </a:r>
            <a:r>
              <a:rPr lang="fr-BE" sz="3200" b="1" dirty="0"/>
              <a:t>Article 10, 1°</a:t>
            </a:r>
            <a:r>
              <a:rPr lang="fr-BE" sz="3200" b="1" i="1" dirty="0"/>
              <a:t>bis</a:t>
            </a:r>
            <a:r>
              <a:rPr lang="fr-BE" sz="3200" b="1" dirty="0"/>
              <a:t> TPCPP :</a:t>
            </a:r>
            <a:br>
              <a:rPr lang="fr-BE" sz="3200" b="1" dirty="0"/>
            </a:br>
            <a:endParaRPr lang="en-US" sz="3200" b="1" dirty="0"/>
          </a:p>
        </p:txBody>
      </p:sp>
      <p:sp>
        <p:nvSpPr>
          <p:cNvPr id="3" name="Espace réservé du contenu 2"/>
          <p:cNvSpPr>
            <a:spLocks noGrp="1"/>
          </p:cNvSpPr>
          <p:nvPr>
            <p:ph idx="1"/>
          </p:nvPr>
        </p:nvSpPr>
        <p:spPr>
          <a:xfrm>
            <a:off x="646111" y="1309036"/>
            <a:ext cx="10841695" cy="5627791"/>
          </a:xfrm>
        </p:spPr>
        <p:txBody>
          <a:bodyPr>
            <a:normAutofit lnSpcReduction="10000"/>
          </a:bodyPr>
          <a:lstStyle/>
          <a:p>
            <a:pPr marL="0" indent="0">
              <a:buNone/>
            </a:pPr>
            <a:endParaRPr lang="fr-BE" sz="2800" dirty="0" smtClean="0"/>
          </a:p>
          <a:p>
            <a:pPr marL="0" indent="0">
              <a:buNone/>
            </a:pPr>
            <a:r>
              <a:rPr lang="fr-BE" sz="2800" dirty="0" smtClean="0"/>
              <a:t>«</a:t>
            </a:r>
            <a:r>
              <a:rPr lang="fr-BE" sz="2800" dirty="0"/>
              <a:t> […] pourra être poursuivi en Belgique l'étranger qui aura commis hors du territoire du Royaume </a:t>
            </a:r>
            <a:r>
              <a:rPr lang="fr-BE" sz="2800" dirty="0" smtClean="0"/>
              <a:t>[…]</a:t>
            </a:r>
          </a:p>
          <a:p>
            <a:pPr marL="0" indent="0" algn="just">
              <a:buNone/>
            </a:pPr>
            <a:r>
              <a:rPr lang="fr-BE" sz="2800" dirty="0" smtClean="0"/>
              <a:t>1</a:t>
            </a:r>
            <a:r>
              <a:rPr lang="fr-BE" sz="2800" i="1" dirty="0" smtClean="0"/>
              <a:t>bis</a:t>
            </a:r>
            <a:r>
              <a:rPr lang="fr-BE" sz="2800" dirty="0"/>
              <a:t>. une violation grave du droit international humanitaire visée au livre II, titre Ibis du Code pénal, commise contre une personne qui, </a:t>
            </a:r>
            <a:r>
              <a:rPr lang="fr-BE" sz="2800" b="1" dirty="0"/>
              <a:t>au moment des faits, est un ressortissant belge</a:t>
            </a:r>
            <a:r>
              <a:rPr lang="fr-BE" sz="2800" dirty="0"/>
              <a:t> </a:t>
            </a:r>
            <a:r>
              <a:rPr lang="fr-BE" sz="2800" b="1" dirty="0"/>
              <a:t>ou un réfugié reconnu en Belgique et y ayant sa résidence habituelle</a:t>
            </a:r>
            <a:r>
              <a:rPr lang="fr-BE" sz="2800" dirty="0"/>
              <a:t>, au sens de la Convention de Genève de 1951 relative au statut des réfugiés et son Protocole additionnel, ou </a:t>
            </a:r>
            <a:r>
              <a:rPr lang="fr-BE" sz="2800" b="1" dirty="0"/>
              <a:t>une personne qui, depuis au moins trois ans, séjourne effectivement, habituellement et légalement en Belgique </a:t>
            </a:r>
            <a:r>
              <a:rPr lang="fr-BE" sz="2800" dirty="0"/>
              <a:t>».</a:t>
            </a:r>
            <a:endParaRPr lang="en-US" sz="2800" dirty="0"/>
          </a:p>
          <a:p>
            <a:pPr marL="0" indent="0" algn="just">
              <a:buNone/>
            </a:pPr>
            <a:endParaRPr lang="fr-BE" dirty="0" smtClean="0">
              <a:sym typeface="Symbol" panose="05050102010706020507" pitchFamily="18" charset="2"/>
            </a:endParaRPr>
          </a:p>
          <a:p>
            <a:pPr marL="0" indent="0">
              <a:buNone/>
            </a:pPr>
            <a:r>
              <a:rPr lang="fr-BE" b="1" dirty="0" smtClean="0">
                <a:sym typeface="Symbol" panose="05050102010706020507" pitchFamily="18" charset="2"/>
              </a:rPr>
              <a:t></a:t>
            </a:r>
            <a:r>
              <a:rPr lang="fr-BE" b="1" dirty="0" smtClean="0"/>
              <a:t> </a:t>
            </a:r>
            <a:r>
              <a:rPr lang="fr-BE" sz="3200" b="1" dirty="0"/>
              <a:t>pas de différence entre victime directe et indirecte </a:t>
            </a:r>
            <a:endParaRPr lang="en-US" sz="3200" b="1" dirty="0"/>
          </a:p>
          <a:p>
            <a:endParaRPr lang="en-US" sz="3200" dirty="0"/>
          </a:p>
        </p:txBody>
      </p:sp>
      <p:sp>
        <p:nvSpPr>
          <p:cNvPr id="4" name="Espace réservé du numéro de diapositive 3"/>
          <p:cNvSpPr>
            <a:spLocks noGrp="1"/>
          </p:cNvSpPr>
          <p:nvPr>
            <p:ph type="sldNum" sz="quarter" idx="12"/>
          </p:nvPr>
        </p:nvSpPr>
        <p:spPr/>
        <p:txBody>
          <a:bodyPr/>
          <a:lstStyle/>
          <a:p>
            <a:fld id="{C8CE87C3-C9CB-4371-8D79-CDADB46062F7}" type="slidenum">
              <a:rPr lang="en-US" smtClean="0"/>
              <a:t>2</a:t>
            </a:fld>
            <a:endParaRPr lang="en-US"/>
          </a:p>
        </p:txBody>
      </p:sp>
    </p:spTree>
    <p:extLst>
      <p:ext uri="{BB962C8B-B14F-4D97-AF65-F5344CB8AC3E}">
        <p14:creationId xmlns:p14="http://schemas.microsoft.com/office/powerpoint/2010/main" val="73820569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6111" y="452718"/>
            <a:ext cx="9853723" cy="1400530"/>
          </a:xfrm>
        </p:spPr>
        <p:txBody>
          <a:bodyPr/>
          <a:lstStyle/>
          <a:p>
            <a:r>
              <a:rPr lang="fr-FR" b="1" dirty="0" smtClean="0"/>
              <a:t>Application =) </a:t>
            </a:r>
            <a:r>
              <a:rPr lang="fr-FR" b="1" dirty="0" err="1" smtClean="0"/>
              <a:t>Cass</a:t>
            </a:r>
            <a:r>
              <a:rPr lang="fr-FR" b="1" dirty="0" smtClean="0"/>
              <a:t>., 17 décembre 2003, P.03.1517.F</a:t>
            </a:r>
            <a:endParaRPr lang="en-US" b="1" dirty="0"/>
          </a:p>
        </p:txBody>
      </p:sp>
      <p:sp>
        <p:nvSpPr>
          <p:cNvPr id="3" name="Espace réservé du contenu 2"/>
          <p:cNvSpPr>
            <a:spLocks noGrp="1"/>
          </p:cNvSpPr>
          <p:nvPr>
            <p:ph idx="1"/>
          </p:nvPr>
        </p:nvSpPr>
        <p:spPr>
          <a:xfrm>
            <a:off x="872360" y="1397876"/>
            <a:ext cx="10825654" cy="5297214"/>
          </a:xfrm>
        </p:spPr>
        <p:txBody>
          <a:bodyPr>
            <a:normAutofit/>
          </a:bodyPr>
          <a:lstStyle/>
          <a:p>
            <a:pPr marL="0" indent="0">
              <a:buNone/>
            </a:pPr>
            <a:endParaRPr lang="fr-FR" sz="3200" dirty="0" smtClean="0"/>
          </a:p>
          <a:p>
            <a:pPr marL="0" indent="0" algn="just">
              <a:buNone/>
            </a:pPr>
            <a:r>
              <a:rPr lang="fr-FR" sz="3200" dirty="0" smtClean="0"/>
              <a:t>« </a:t>
            </a:r>
            <a:r>
              <a:rPr lang="fr-BE" sz="3200" dirty="0"/>
              <a:t> </a:t>
            </a:r>
            <a:r>
              <a:rPr lang="fr-BE" sz="3600" dirty="0" smtClean="0"/>
              <a:t>[… ] la </a:t>
            </a:r>
            <a:r>
              <a:rPr lang="fr-BE" sz="3600" dirty="0"/>
              <a:t>condition de résidence visée à l’article </a:t>
            </a:r>
            <a:r>
              <a:rPr lang="fr-BE" sz="3600" dirty="0" smtClean="0"/>
              <a:t>10,1°</a:t>
            </a:r>
            <a:r>
              <a:rPr lang="fr-BE" sz="3600" i="1" dirty="0" smtClean="0"/>
              <a:t>bis</a:t>
            </a:r>
            <a:r>
              <a:rPr lang="fr-BE" sz="3600" dirty="0"/>
              <a:t> </a:t>
            </a:r>
            <a:r>
              <a:rPr lang="fr-BE" sz="3600" dirty="0" smtClean="0"/>
              <a:t>du TPCPP </a:t>
            </a:r>
            <a:r>
              <a:rPr lang="fr-BE" sz="3600" dirty="0"/>
              <a:t>pénale doit être réalisée, non dans le chef du plaignant, mais dans celui de la personne même contre laquelle a été commise une violation grave du droit international humanitaire »</a:t>
            </a:r>
            <a:endParaRPr lang="en-US" sz="3600" dirty="0"/>
          </a:p>
          <a:p>
            <a:pPr marL="0" indent="0">
              <a:buNone/>
            </a:pPr>
            <a:endParaRPr lang="fr-FR" sz="3200" dirty="0" smtClean="0"/>
          </a:p>
          <a:p>
            <a:pPr marL="0" indent="0">
              <a:buNone/>
            </a:pPr>
            <a:r>
              <a:rPr lang="fr-FR" sz="3200" dirty="0" smtClean="0"/>
              <a:t>Passé sous les radars</a:t>
            </a:r>
            <a:endParaRPr lang="en-US" sz="3200" dirty="0"/>
          </a:p>
        </p:txBody>
      </p:sp>
      <p:sp>
        <p:nvSpPr>
          <p:cNvPr id="4" name="Espace réservé du numéro de diapositive 3"/>
          <p:cNvSpPr>
            <a:spLocks noGrp="1"/>
          </p:cNvSpPr>
          <p:nvPr>
            <p:ph type="sldNum" sz="quarter" idx="12"/>
          </p:nvPr>
        </p:nvSpPr>
        <p:spPr/>
        <p:txBody>
          <a:bodyPr/>
          <a:lstStyle/>
          <a:p>
            <a:fld id="{C8CE87C3-C9CB-4371-8D79-CDADB46062F7}" type="slidenum">
              <a:rPr lang="en-US" smtClean="0"/>
              <a:t>3</a:t>
            </a:fld>
            <a:endParaRPr lang="en-US"/>
          </a:p>
        </p:txBody>
      </p:sp>
    </p:spTree>
    <p:extLst>
      <p:ext uri="{BB962C8B-B14F-4D97-AF65-F5344CB8AC3E}">
        <p14:creationId xmlns:p14="http://schemas.microsoft.com/office/powerpoint/2010/main" val="1224510673"/>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smtClean="0"/>
              <a:t>Quid 20 ans après ? </a:t>
            </a:r>
            <a:br>
              <a:rPr lang="fr-FR" b="1" dirty="0" smtClean="0"/>
            </a:br>
            <a:r>
              <a:rPr lang="fr-FR" b="1" dirty="0" smtClean="0"/>
              <a:t>Application fidèle par la CMA</a:t>
            </a:r>
            <a:endParaRPr lang="en-US" b="1" dirty="0"/>
          </a:p>
        </p:txBody>
      </p:sp>
      <p:sp>
        <p:nvSpPr>
          <p:cNvPr id="3" name="Espace réservé du contenu 2"/>
          <p:cNvSpPr>
            <a:spLocks noGrp="1"/>
          </p:cNvSpPr>
          <p:nvPr>
            <p:ph idx="1"/>
          </p:nvPr>
        </p:nvSpPr>
        <p:spPr>
          <a:xfrm>
            <a:off x="504497" y="2102069"/>
            <a:ext cx="11193517" cy="4146330"/>
          </a:xfrm>
        </p:spPr>
        <p:txBody>
          <a:bodyPr>
            <a:noAutofit/>
          </a:bodyPr>
          <a:lstStyle/>
          <a:p>
            <a:pPr marL="0" indent="0">
              <a:buNone/>
            </a:pPr>
            <a:r>
              <a:rPr lang="fr-BE" sz="3200" dirty="0" smtClean="0"/>
              <a:t>Exemple : </a:t>
            </a:r>
            <a:r>
              <a:rPr lang="fr-BE" sz="3200" dirty="0"/>
              <a:t>arrêt 2022/4596 du 2 novembre 2022 de la CMA </a:t>
            </a:r>
            <a:r>
              <a:rPr lang="fr-BE" sz="3200" dirty="0" smtClean="0"/>
              <a:t>(contexte massacre </a:t>
            </a:r>
            <a:r>
              <a:rPr lang="fr-BE" sz="3200" dirty="0"/>
              <a:t>en RDC au cours duquel le frère de </a:t>
            </a:r>
            <a:r>
              <a:rPr lang="fr-BE" sz="3200" dirty="0" err="1"/>
              <a:t>mme</a:t>
            </a:r>
            <a:r>
              <a:rPr lang="fr-BE" sz="3200" dirty="0"/>
              <a:t> X la plaignante a été assassiné) :</a:t>
            </a:r>
            <a:endParaRPr lang="en-US" sz="3200" dirty="0"/>
          </a:p>
          <a:p>
            <a:pPr marL="0" indent="0" algn="just">
              <a:buNone/>
            </a:pPr>
            <a:endParaRPr lang="fr-BE" sz="3200" i="1" dirty="0" smtClean="0"/>
          </a:p>
          <a:p>
            <a:pPr marL="0" indent="0" algn="just">
              <a:buNone/>
            </a:pPr>
            <a:r>
              <a:rPr lang="fr-BE" sz="3200" dirty="0" smtClean="0"/>
              <a:t>«</a:t>
            </a:r>
            <a:r>
              <a:rPr lang="fr-BE" sz="3200" dirty="0"/>
              <a:t> En l’espèce Madame [X] est de nationalité belge mais rien n’indique qu’elle </a:t>
            </a:r>
            <a:r>
              <a:rPr lang="fr-BE" sz="3200" dirty="0" smtClean="0"/>
              <a:t>	aurait été personnellement </a:t>
            </a:r>
            <a:r>
              <a:rPr lang="fr-BE" sz="3200" dirty="0"/>
              <a:t>une victime directe des faits allégués »</a:t>
            </a:r>
            <a:endParaRPr lang="en-US" sz="3200" dirty="0"/>
          </a:p>
          <a:p>
            <a:endParaRPr lang="en-US" sz="3200" dirty="0"/>
          </a:p>
        </p:txBody>
      </p:sp>
      <p:sp>
        <p:nvSpPr>
          <p:cNvPr id="4" name="Espace réservé du numéro de diapositive 3"/>
          <p:cNvSpPr>
            <a:spLocks noGrp="1"/>
          </p:cNvSpPr>
          <p:nvPr>
            <p:ph type="sldNum" sz="quarter" idx="12"/>
          </p:nvPr>
        </p:nvSpPr>
        <p:spPr/>
        <p:txBody>
          <a:bodyPr/>
          <a:lstStyle/>
          <a:p>
            <a:fld id="{C8CE87C3-C9CB-4371-8D79-CDADB46062F7}" type="slidenum">
              <a:rPr lang="en-US" smtClean="0"/>
              <a:t>4</a:t>
            </a:fld>
            <a:endParaRPr lang="en-US"/>
          </a:p>
        </p:txBody>
      </p:sp>
    </p:spTree>
    <p:extLst>
      <p:ext uri="{BB962C8B-B14F-4D97-AF65-F5344CB8AC3E}">
        <p14:creationId xmlns:p14="http://schemas.microsoft.com/office/powerpoint/2010/main" val="103044655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b="1" dirty="0"/>
              <a:t>1</a:t>
            </a:r>
            <a:r>
              <a:rPr lang="fr-FR" dirty="0" smtClean="0"/>
              <a:t>. </a:t>
            </a:r>
            <a:r>
              <a:rPr lang="fr-FR" b="1" dirty="0" smtClean="0"/>
              <a:t>DISCRIMINATIONS</a:t>
            </a:r>
            <a:endParaRPr lang="en-US" b="1" dirty="0"/>
          </a:p>
        </p:txBody>
      </p:sp>
      <p:sp>
        <p:nvSpPr>
          <p:cNvPr id="3" name="Espace réservé du contenu 2"/>
          <p:cNvSpPr>
            <a:spLocks noGrp="1"/>
          </p:cNvSpPr>
          <p:nvPr>
            <p:ph idx="1"/>
          </p:nvPr>
        </p:nvSpPr>
        <p:spPr>
          <a:xfrm>
            <a:off x="252247" y="2052918"/>
            <a:ext cx="11046373" cy="4195481"/>
          </a:xfrm>
        </p:spPr>
        <p:txBody>
          <a:bodyPr/>
          <a:lstStyle/>
          <a:p>
            <a:pPr algn="just"/>
            <a:r>
              <a:rPr lang="fr-BE" sz="3600" dirty="0"/>
              <a:t>Entre les victimes directes et les victimes indirectes </a:t>
            </a:r>
            <a:endParaRPr lang="fr-BE" sz="3600" dirty="0" smtClean="0"/>
          </a:p>
          <a:p>
            <a:pPr marL="0" indent="0" algn="just">
              <a:buNone/>
            </a:pPr>
            <a:endParaRPr lang="en-US" sz="3600" dirty="0"/>
          </a:p>
          <a:p>
            <a:pPr algn="just"/>
            <a:r>
              <a:rPr lang="fr-BE" sz="3600" dirty="0"/>
              <a:t>Entre les victimes indirectes de violations de droit international humanitaire et les victimes </a:t>
            </a:r>
            <a:r>
              <a:rPr lang="fr-BE" sz="3600" dirty="0" smtClean="0"/>
              <a:t>indirectes d’infractions </a:t>
            </a:r>
            <a:r>
              <a:rPr lang="fr-BE" sz="3600" dirty="0"/>
              <a:t>commises en Belgique</a:t>
            </a:r>
            <a:endParaRPr lang="en-US" sz="3600" dirty="0"/>
          </a:p>
          <a:p>
            <a:pPr marL="0" indent="0">
              <a:buNone/>
            </a:pPr>
            <a:endParaRPr lang="en-US" dirty="0"/>
          </a:p>
        </p:txBody>
      </p:sp>
      <p:sp>
        <p:nvSpPr>
          <p:cNvPr id="4" name="Espace réservé du numéro de diapositive 3"/>
          <p:cNvSpPr>
            <a:spLocks noGrp="1"/>
          </p:cNvSpPr>
          <p:nvPr>
            <p:ph type="sldNum" sz="quarter" idx="12"/>
          </p:nvPr>
        </p:nvSpPr>
        <p:spPr/>
        <p:txBody>
          <a:bodyPr/>
          <a:lstStyle/>
          <a:p>
            <a:fld id="{C8CE87C3-C9CB-4371-8D79-CDADB46062F7}" type="slidenum">
              <a:rPr lang="en-US" smtClean="0"/>
              <a:t>5</a:t>
            </a:fld>
            <a:endParaRPr lang="en-US"/>
          </a:p>
        </p:txBody>
      </p:sp>
    </p:spTree>
    <p:extLst>
      <p:ext uri="{BB962C8B-B14F-4D97-AF65-F5344CB8AC3E}">
        <p14:creationId xmlns:p14="http://schemas.microsoft.com/office/powerpoint/2010/main" val="3650770466"/>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6111" y="452718"/>
            <a:ext cx="9404723" cy="987199"/>
          </a:xfrm>
        </p:spPr>
        <p:txBody>
          <a:bodyPr/>
          <a:lstStyle/>
          <a:p>
            <a:r>
              <a:rPr lang="fr-FR" b="1" dirty="0" smtClean="0"/>
              <a:t>2. VIOLATIONS MULTIPLES</a:t>
            </a:r>
            <a:endParaRPr lang="en-US" b="1" dirty="0"/>
          </a:p>
        </p:txBody>
      </p:sp>
      <p:sp>
        <p:nvSpPr>
          <p:cNvPr id="3" name="Espace réservé du contenu 2"/>
          <p:cNvSpPr>
            <a:spLocks noGrp="1"/>
          </p:cNvSpPr>
          <p:nvPr>
            <p:ph idx="1"/>
          </p:nvPr>
        </p:nvSpPr>
        <p:spPr>
          <a:xfrm>
            <a:off x="646111" y="1345325"/>
            <a:ext cx="11272620" cy="5307472"/>
          </a:xfrm>
        </p:spPr>
        <p:txBody>
          <a:bodyPr/>
          <a:lstStyle/>
          <a:p>
            <a:pPr marL="0" indent="0">
              <a:buNone/>
            </a:pPr>
            <a:r>
              <a:rPr lang="fr-FR" sz="2800" b="1" dirty="0" smtClean="0"/>
              <a:t>2.1. Article 10,1bis </a:t>
            </a:r>
          </a:p>
          <a:p>
            <a:pPr marL="0" indent="0">
              <a:buNone/>
            </a:pPr>
            <a:endParaRPr lang="en-US" b="1" dirty="0"/>
          </a:p>
        </p:txBody>
      </p:sp>
      <p:sp>
        <p:nvSpPr>
          <p:cNvPr id="4" name="Rectangle 3"/>
          <p:cNvSpPr/>
          <p:nvPr/>
        </p:nvSpPr>
        <p:spPr>
          <a:xfrm>
            <a:off x="646111" y="2028497"/>
            <a:ext cx="10799655" cy="5149679"/>
          </a:xfrm>
          <a:prstGeom prst="rect">
            <a:avLst/>
          </a:prstGeom>
        </p:spPr>
        <p:txBody>
          <a:bodyPr wrap="square">
            <a:spAutoFit/>
          </a:bodyPr>
          <a:lstStyle/>
          <a:p>
            <a:pPr marL="285750" indent="-285750" algn="just">
              <a:lnSpc>
                <a:spcPct val="107000"/>
              </a:lnSpc>
              <a:spcAft>
                <a:spcPts val="800"/>
              </a:spcAft>
              <a:buFont typeface="Arial" panose="020B0604020202020204" pitchFamily="34" charset="0"/>
              <a:buChar char="•"/>
            </a:pPr>
            <a:r>
              <a:rPr lang="fr-FR" sz="2800" dirty="0" smtClean="0">
                <a:latin typeface="Calibri" panose="020F0502020204030204" pitchFamily="34" charset="0"/>
                <a:ea typeface="Calibri" panose="020F0502020204030204" pitchFamily="34" charset="0"/>
                <a:cs typeface="Calibri" panose="020F0502020204030204" pitchFamily="34" charset="0"/>
              </a:rPr>
              <a:t>Notion </a:t>
            </a:r>
            <a:r>
              <a:rPr lang="fr-FR" sz="2800" dirty="0">
                <a:latin typeface="Calibri" panose="020F0502020204030204" pitchFamily="34" charset="0"/>
                <a:ea typeface="Calibri" panose="020F0502020204030204" pitchFamily="34" charset="0"/>
                <a:cs typeface="Calibri" panose="020F0502020204030204" pitchFamily="34" charset="0"/>
              </a:rPr>
              <a:t>de victime </a:t>
            </a:r>
            <a:r>
              <a:rPr lang="fr-FR" sz="2800" dirty="0" smtClean="0">
                <a:latin typeface="Calibri" panose="020F0502020204030204" pitchFamily="34" charset="0"/>
                <a:ea typeface="Calibri" panose="020F0502020204030204" pitchFamily="34" charset="0"/>
                <a:cs typeface="Calibri" panose="020F0502020204030204" pitchFamily="34" charset="0"/>
              </a:rPr>
              <a:t>non définie </a:t>
            </a:r>
            <a:r>
              <a:rPr lang="fr-FR" sz="2800" dirty="0">
                <a:latin typeface="Calibri" panose="020F0502020204030204" pitchFamily="34" charset="0"/>
                <a:ea typeface="Calibri" panose="020F0502020204030204" pitchFamily="34" charset="0"/>
                <a:cs typeface="Calibri" panose="020F0502020204030204" pitchFamily="34" charset="0"/>
              </a:rPr>
              <a:t>dans les travaux préparatoires </a:t>
            </a:r>
            <a:r>
              <a:rPr lang="fr-FR" sz="2800" dirty="0" smtClean="0">
                <a:latin typeface="Calibri" panose="020F0502020204030204" pitchFamily="34" charset="0"/>
                <a:ea typeface="Calibri" panose="020F0502020204030204" pitchFamily="34" charset="0"/>
                <a:cs typeface="Calibri" panose="020F0502020204030204" pitchFamily="34" charset="0"/>
              </a:rPr>
              <a:t>des </a:t>
            </a:r>
            <a:r>
              <a:rPr lang="fr-FR" sz="2800" dirty="0">
                <a:latin typeface="Calibri" panose="020F0502020204030204" pitchFamily="34" charset="0"/>
                <a:ea typeface="Calibri" panose="020F0502020204030204" pitchFamily="34" charset="0"/>
                <a:cs typeface="Calibri" panose="020F0502020204030204" pitchFamily="34" charset="0"/>
              </a:rPr>
              <a:t>lois de 5 août 2003 et 22 mai 2006 </a:t>
            </a:r>
            <a:r>
              <a:rPr lang="fr-FR" sz="2800" dirty="0" smtClean="0">
                <a:latin typeface="Calibri" panose="020F0502020204030204" pitchFamily="34" charset="0"/>
                <a:ea typeface="Calibri" panose="020F0502020204030204" pitchFamily="34" charset="0"/>
                <a:cs typeface="Calibri" panose="020F0502020204030204" pitchFamily="34" charset="0"/>
              </a:rPr>
              <a:t>=) victimes directes et indirectes…</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marL="285750" indent="-285750" algn="just">
              <a:lnSpc>
                <a:spcPct val="107000"/>
              </a:lnSpc>
              <a:spcAft>
                <a:spcPts val="800"/>
              </a:spcAft>
              <a:buFont typeface="Arial" panose="020B0604020202020204" pitchFamily="34" charset="0"/>
              <a:buChar char="•"/>
            </a:pPr>
            <a:r>
              <a:rPr lang="fr-FR" sz="2800" dirty="0">
                <a:latin typeface="Calibri" panose="020F0502020204030204" pitchFamily="34" charset="0"/>
                <a:ea typeface="Calibri" panose="020F0502020204030204" pitchFamily="34" charset="0"/>
                <a:cs typeface="Calibri" panose="020F0502020204030204" pitchFamily="34" charset="0"/>
              </a:rPr>
              <a:t>S</a:t>
            </a:r>
            <a:r>
              <a:rPr lang="fr-FR" sz="2800" dirty="0" smtClean="0">
                <a:latin typeface="Calibri" panose="020F0502020204030204" pitchFamily="34" charset="0"/>
                <a:ea typeface="Calibri" panose="020F0502020204030204" pitchFamily="34" charset="0"/>
                <a:cs typeface="Calibri" panose="020F0502020204030204" pitchFamily="34" charset="0"/>
              </a:rPr>
              <a:t>i les plaignants devaient impérativement être les </a:t>
            </a:r>
            <a:r>
              <a:rPr lang="fr-FR" sz="2800" dirty="0">
                <a:latin typeface="Calibri" panose="020F0502020204030204" pitchFamily="34" charset="0"/>
                <a:ea typeface="Calibri" panose="020F0502020204030204" pitchFamily="34" charset="0"/>
                <a:cs typeface="Calibri" panose="020F0502020204030204" pitchFamily="34" charset="0"/>
              </a:rPr>
              <a:t>victimes directes, le législateur </a:t>
            </a:r>
            <a:r>
              <a:rPr lang="fr-FR" sz="2800" dirty="0" smtClean="0">
                <a:latin typeface="Calibri" panose="020F0502020204030204" pitchFamily="34" charset="0"/>
                <a:ea typeface="Calibri" panose="020F0502020204030204" pitchFamily="34" charset="0"/>
                <a:cs typeface="Calibri" panose="020F0502020204030204" pitchFamily="34" charset="0"/>
              </a:rPr>
              <a:t>aurait explicité </a:t>
            </a:r>
            <a:r>
              <a:rPr lang="fr-FR" sz="2800" dirty="0">
                <a:latin typeface="Calibri" panose="020F0502020204030204" pitchFamily="34" charset="0"/>
                <a:ea typeface="Calibri" panose="020F0502020204030204" pitchFamily="34" charset="0"/>
                <a:cs typeface="Calibri" panose="020F0502020204030204" pitchFamily="34" charset="0"/>
              </a:rPr>
              <a:t>et </a:t>
            </a:r>
            <a:r>
              <a:rPr lang="fr-FR" sz="2800" dirty="0" smtClean="0">
                <a:latin typeface="Calibri" panose="020F0502020204030204" pitchFamily="34" charset="0"/>
                <a:ea typeface="Calibri" panose="020F0502020204030204" pitchFamily="34" charset="0"/>
                <a:cs typeface="Calibri" panose="020F0502020204030204" pitchFamily="34" charset="0"/>
              </a:rPr>
              <a:t>justifié </a:t>
            </a:r>
            <a:r>
              <a:rPr lang="fr-FR" sz="2800" dirty="0">
                <a:latin typeface="Calibri" panose="020F0502020204030204" pitchFamily="34" charset="0"/>
                <a:ea typeface="Calibri" panose="020F0502020204030204" pitchFamily="34" charset="0"/>
                <a:cs typeface="Calibri" panose="020F0502020204030204" pitchFamily="34" charset="0"/>
              </a:rPr>
              <a:t>son </a:t>
            </a:r>
            <a:r>
              <a:rPr lang="fr-FR" sz="2800" dirty="0" smtClean="0">
                <a:latin typeface="Calibri" panose="020F0502020204030204" pitchFamily="34" charset="0"/>
                <a:ea typeface="Calibri" panose="020F0502020204030204" pitchFamily="34" charset="0"/>
                <a:cs typeface="Calibri" panose="020F0502020204030204" pitchFamily="34" charset="0"/>
              </a:rPr>
              <a:t>choix…</a:t>
            </a:r>
          </a:p>
          <a:p>
            <a:pPr marL="285750" indent="-285750" algn="just">
              <a:lnSpc>
                <a:spcPct val="107000"/>
              </a:lnSpc>
              <a:spcAft>
                <a:spcPts val="800"/>
              </a:spcAft>
              <a:buFont typeface="Arial" panose="020B0604020202020204" pitchFamily="34" charset="0"/>
              <a:buChar char="•"/>
            </a:pPr>
            <a:r>
              <a:rPr lang="fr-BE" sz="2800" dirty="0" smtClean="0">
                <a:latin typeface="Calibri" panose="020F0502020204030204" pitchFamily="34" charset="0"/>
                <a:ea typeface="Calibri" panose="020F0502020204030204" pitchFamily="34" charset="0"/>
                <a:cs typeface="Calibri" panose="020F0502020204030204" pitchFamily="34" charset="0"/>
              </a:rPr>
              <a:t>Ajout d’une condition </a:t>
            </a:r>
          </a:p>
          <a:p>
            <a:pPr marL="285750" indent="-285750" algn="just">
              <a:lnSpc>
                <a:spcPct val="107000"/>
              </a:lnSpc>
              <a:spcAft>
                <a:spcPts val="800"/>
              </a:spcAft>
              <a:buFont typeface="Arial" panose="020B0604020202020204" pitchFamily="34" charset="0"/>
              <a:buChar char="•"/>
            </a:pPr>
            <a:endParaRPr lang="en-US" sz="2800" dirty="0" smtClean="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en-US" sz="2800" dirty="0" smtClean="0">
                <a:latin typeface="Calibri" panose="020F0502020204030204" pitchFamily="34" charset="0"/>
                <a:ea typeface="Calibri" panose="020F0502020204030204" pitchFamily="34" charset="0"/>
                <a:cs typeface="Times New Roman" panose="02020603050405020304" pitchFamily="18" charset="0"/>
                <a:sym typeface="Symbol" panose="05050102010706020507" pitchFamily="18" charset="2"/>
              </a:rPr>
              <a:t> </a:t>
            </a:r>
            <a:r>
              <a:rPr lang="fr-BE" sz="2800" dirty="0" smtClean="0">
                <a:latin typeface="Calibri" panose="020F0502020204030204" pitchFamily="34" charset="0"/>
                <a:ea typeface="Calibri" panose="020F0502020204030204" pitchFamily="34" charset="0"/>
                <a:cs typeface="Calibri" panose="020F0502020204030204" pitchFamily="34" charset="0"/>
              </a:rPr>
              <a:t>Prof. </a:t>
            </a:r>
            <a:r>
              <a:rPr lang="fr-BE" sz="2800" dirty="0">
                <a:latin typeface="Calibri" panose="020F0502020204030204" pitchFamily="34" charset="0"/>
                <a:ea typeface="Calibri" panose="020F0502020204030204" pitchFamily="34" charset="0"/>
                <a:cs typeface="Calibri" panose="020F0502020204030204" pitchFamily="34" charset="0"/>
              </a:rPr>
              <a:t>Eric David : « C’est évidemment </a:t>
            </a:r>
            <a:r>
              <a:rPr lang="fr-BE" sz="2800" b="1" dirty="0">
                <a:latin typeface="Calibri" panose="020F0502020204030204" pitchFamily="34" charset="0"/>
                <a:ea typeface="Calibri" panose="020F0502020204030204" pitchFamily="34" charset="0"/>
                <a:cs typeface="Calibri" panose="020F0502020204030204" pitchFamily="34" charset="0"/>
              </a:rPr>
              <a:t>absurde</a:t>
            </a:r>
            <a:r>
              <a:rPr lang="fr-BE" sz="2800" dirty="0">
                <a:latin typeface="Calibri" panose="020F0502020204030204" pitchFamily="34" charset="0"/>
                <a:ea typeface="Calibri" panose="020F0502020204030204" pitchFamily="34" charset="0"/>
                <a:cs typeface="Calibri" panose="020F0502020204030204" pitchFamily="34" charset="0"/>
              </a:rPr>
              <a:t> sauf à considérer que le législateur a voulu ériger un fantôme ou un ectoplasme en sujet de droit ».</a:t>
            </a:r>
            <a:endParaRPr lang="en-US" sz="2800" dirty="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BE" sz="2400" b="1" dirty="0">
                <a:latin typeface="Calibri" panose="020F0502020204030204" pitchFamily="34" charset="0"/>
                <a:ea typeface="Calibri" panose="020F0502020204030204" pitchFamily="34" charset="0"/>
                <a:cs typeface="Calibri" panose="020F0502020204030204" pitchFamily="34" charset="0"/>
              </a:rPr>
              <a:t> </a:t>
            </a:r>
            <a:endParaRPr lang="en-US" sz="2400" dirty="0">
              <a:latin typeface="Calibri" panose="020F0502020204030204" pitchFamily="34" charset="0"/>
              <a:ea typeface="Calibri" panose="020F0502020204030204" pitchFamily="34" charset="0"/>
              <a:cs typeface="Times New Roman" panose="02020603050405020304" pitchFamily="18" charset="0"/>
            </a:endParaRPr>
          </a:p>
        </p:txBody>
      </p:sp>
      <p:sp>
        <p:nvSpPr>
          <p:cNvPr id="5" name="Espace réservé du numéro de diapositive 4"/>
          <p:cNvSpPr>
            <a:spLocks noGrp="1"/>
          </p:cNvSpPr>
          <p:nvPr>
            <p:ph type="sldNum" sz="quarter" idx="12"/>
          </p:nvPr>
        </p:nvSpPr>
        <p:spPr/>
        <p:txBody>
          <a:bodyPr/>
          <a:lstStyle/>
          <a:p>
            <a:fld id="{C8CE87C3-C9CB-4371-8D79-CDADB46062F7}" type="slidenum">
              <a:rPr lang="en-US" smtClean="0"/>
              <a:t>6</a:t>
            </a:fld>
            <a:endParaRPr lang="en-US"/>
          </a:p>
        </p:txBody>
      </p:sp>
    </p:spTree>
    <p:extLst>
      <p:ext uri="{BB962C8B-B14F-4D97-AF65-F5344CB8AC3E}">
        <p14:creationId xmlns:p14="http://schemas.microsoft.com/office/powerpoint/2010/main" val="410180569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6111" y="452718"/>
            <a:ext cx="9404723" cy="892606"/>
          </a:xfrm>
        </p:spPr>
        <p:txBody>
          <a:bodyPr/>
          <a:lstStyle/>
          <a:p>
            <a:r>
              <a:rPr lang="fr-FR" sz="3200" b="1" dirty="0" smtClean="0"/>
              <a:t>2.2. Problèmes % au droit international </a:t>
            </a:r>
            <a:endParaRPr lang="en-US" sz="3200" b="1" dirty="0"/>
          </a:p>
        </p:txBody>
      </p:sp>
      <p:sp>
        <p:nvSpPr>
          <p:cNvPr id="3" name="Espace réservé du contenu 2"/>
          <p:cNvSpPr>
            <a:spLocks noGrp="1"/>
          </p:cNvSpPr>
          <p:nvPr>
            <p:ph idx="1"/>
          </p:nvPr>
        </p:nvSpPr>
        <p:spPr>
          <a:xfrm>
            <a:off x="646111" y="1345324"/>
            <a:ext cx="10431791" cy="4903075"/>
          </a:xfrm>
        </p:spPr>
        <p:txBody>
          <a:bodyPr>
            <a:normAutofit fontScale="92500" lnSpcReduction="20000"/>
          </a:bodyPr>
          <a:lstStyle/>
          <a:p>
            <a:pPr>
              <a:buFont typeface="Wingdings" panose="05000000000000000000" pitchFamily="2" charset="2"/>
              <a:buChar char="v"/>
            </a:pPr>
            <a:r>
              <a:rPr lang="fr-BE" sz="2800" b="1" dirty="0" smtClean="0"/>
              <a:t>STATUT DE ROME </a:t>
            </a:r>
            <a:r>
              <a:rPr lang="fr-BE" sz="2800" b="1" dirty="0" smtClean="0"/>
              <a:t>(Cour pénale internationale)</a:t>
            </a:r>
            <a:r>
              <a:rPr lang="fr-BE" sz="2800" b="1" dirty="0" smtClean="0"/>
              <a:t> : </a:t>
            </a:r>
          </a:p>
          <a:p>
            <a:pPr marL="0" indent="0">
              <a:buNone/>
            </a:pPr>
            <a:endParaRPr lang="fr-BE" sz="2800" b="1" dirty="0"/>
          </a:p>
          <a:p>
            <a:pPr marL="0" indent="0">
              <a:buNone/>
            </a:pPr>
            <a:r>
              <a:rPr lang="fr-BE" sz="2800" b="1" dirty="0"/>
              <a:t>A</a:t>
            </a:r>
            <a:r>
              <a:rPr lang="fr-BE" sz="2800" b="1" dirty="0" smtClean="0"/>
              <a:t>rticle </a:t>
            </a:r>
            <a:r>
              <a:rPr lang="fr-BE" sz="2800" b="1" dirty="0"/>
              <a:t>68 du </a:t>
            </a:r>
            <a:r>
              <a:rPr lang="fr-BE" sz="2800" b="1" dirty="0" smtClean="0"/>
              <a:t>Statut </a:t>
            </a:r>
            <a:r>
              <a:rPr lang="fr-BE" sz="2800" b="1" dirty="0" smtClean="0">
                <a:latin typeface="Clear Sans Bold"/>
              </a:rPr>
              <a:t>►</a:t>
            </a:r>
            <a:r>
              <a:rPr lang="fr-BE" sz="2800" b="1" dirty="0" smtClean="0"/>
              <a:t>règle </a:t>
            </a:r>
            <a:r>
              <a:rPr lang="fr-BE" sz="2800" b="1" dirty="0"/>
              <a:t>85 du </a:t>
            </a:r>
            <a:r>
              <a:rPr lang="fr-BE" sz="2800" b="1" dirty="0" smtClean="0"/>
              <a:t>RPP</a:t>
            </a:r>
            <a:r>
              <a:rPr lang="fr-BE" sz="2800" b="1" dirty="0"/>
              <a:t> </a:t>
            </a:r>
            <a:endParaRPr lang="en-US" sz="2800" b="1" dirty="0"/>
          </a:p>
          <a:p>
            <a:pPr marL="0" indent="0" algn="just">
              <a:buNone/>
            </a:pPr>
            <a:r>
              <a:rPr lang="fr-BE" sz="2800" dirty="0"/>
              <a:t>« a) Le terme « victime » s’entend de </a:t>
            </a:r>
            <a:r>
              <a:rPr lang="fr-BE" sz="2800" b="1" dirty="0"/>
              <a:t>toute personne physique qui a subi un préjudice</a:t>
            </a:r>
            <a:r>
              <a:rPr lang="fr-BE" sz="2800" dirty="0"/>
              <a:t> du fait de la commission d’un crime relevant de la compétence de la Cour ».  </a:t>
            </a:r>
            <a:endParaRPr lang="en-US" sz="2800" dirty="0"/>
          </a:p>
          <a:p>
            <a:pPr marL="0" indent="0">
              <a:buNone/>
            </a:pPr>
            <a:endParaRPr lang="fr-BE" sz="2800" cap="small" dirty="0" smtClean="0"/>
          </a:p>
          <a:p>
            <a:pPr marL="0" indent="0">
              <a:buNone/>
            </a:pPr>
            <a:r>
              <a:rPr lang="fr-BE" sz="2800" cap="small" dirty="0" smtClean="0"/>
              <a:t>=) </a:t>
            </a:r>
            <a:r>
              <a:rPr lang="fr-BE" sz="2800" b="1" cap="small" dirty="0" smtClean="0"/>
              <a:t>pas de distinction entre victimes directes et indirectes </a:t>
            </a:r>
          </a:p>
          <a:p>
            <a:pPr marL="0" indent="0">
              <a:buNone/>
            </a:pPr>
            <a:endParaRPr lang="fr-BE" cap="small" dirty="0"/>
          </a:p>
          <a:p>
            <a:pPr marL="0" indent="0">
              <a:buNone/>
            </a:pPr>
            <a:endParaRPr lang="fr-BE" cap="small" dirty="0" smtClean="0"/>
          </a:p>
          <a:p>
            <a:pPr marL="0" indent="0" algn="just">
              <a:buNone/>
            </a:pPr>
            <a:r>
              <a:rPr lang="fr-BE" sz="1200" cap="small" dirty="0" smtClean="0"/>
              <a:t>A</a:t>
            </a:r>
            <a:r>
              <a:rPr lang="fr-BE" sz="1200" cap="small" dirty="0"/>
              <a:t>. </a:t>
            </a:r>
            <a:r>
              <a:rPr lang="fr-BE" sz="1200" cap="small" dirty="0" err="1"/>
              <a:t>Cassese</a:t>
            </a:r>
            <a:r>
              <a:rPr lang="fr-BE" sz="1200" cap="small" dirty="0"/>
              <a:t>, D. Scalia, V. </a:t>
            </a:r>
            <a:r>
              <a:rPr lang="fr-BE" sz="1200" cap="small" dirty="0" err="1"/>
              <a:t>Thalmann</a:t>
            </a:r>
            <a:r>
              <a:rPr lang="fr-BE" sz="1200" dirty="0"/>
              <a:t> et </a:t>
            </a:r>
            <a:r>
              <a:rPr lang="fr-BE" sz="1200" cap="small" dirty="0"/>
              <a:t>M.-L. Hébert-Dolbec</a:t>
            </a:r>
            <a:r>
              <a:rPr lang="fr-BE" sz="1200" dirty="0"/>
              <a:t>, « Les grands arrêts de droit international pénal », Dalloz, Paris, 2020, p.531 ; </a:t>
            </a:r>
            <a:r>
              <a:rPr lang="en-US" sz="1200" cap="small" dirty="0"/>
              <a:t>R. Cryer, D. </a:t>
            </a:r>
            <a:r>
              <a:rPr lang="en-US" sz="1200" cap="small" dirty="0" err="1"/>
              <a:t>Robinso</a:t>
            </a:r>
            <a:r>
              <a:rPr lang="en-US" sz="1200" cap="small" dirty="0"/>
              <a:t> </a:t>
            </a:r>
            <a:r>
              <a:rPr lang="en-US" sz="1200" dirty="0"/>
              <a:t>et </a:t>
            </a:r>
            <a:r>
              <a:rPr lang="en-US" sz="1200" cap="small" dirty="0"/>
              <a:t>S. </a:t>
            </a:r>
            <a:r>
              <a:rPr lang="en-US" sz="1200" cap="small" dirty="0" err="1"/>
              <a:t>Vasiliev</a:t>
            </a:r>
            <a:r>
              <a:rPr lang="en-US" sz="1200" dirty="0"/>
              <a:t>, </a:t>
            </a:r>
            <a:r>
              <a:rPr lang="en-US" sz="1200" i="1" dirty="0"/>
              <a:t>An Introduction to International Criminal Law and Procedure, </a:t>
            </a:r>
            <a:r>
              <a:rPr lang="en-US" sz="1200" dirty="0"/>
              <a:t>Fourth Edition, Cambridge University Press, 2019, p. 448; </a:t>
            </a:r>
            <a:r>
              <a:rPr lang="fr-BE" sz="1200" cap="small" dirty="0"/>
              <a:t>P. </a:t>
            </a:r>
            <a:r>
              <a:rPr lang="fr-BE" sz="1200" cap="small" dirty="0" err="1"/>
              <a:t>Massida</a:t>
            </a:r>
            <a:r>
              <a:rPr lang="fr-BE" sz="1200" dirty="0"/>
              <a:t> et </a:t>
            </a:r>
            <a:r>
              <a:rPr lang="fr-BE" sz="1200" cap="small" dirty="0"/>
              <a:t>C. Walter</a:t>
            </a:r>
            <a:r>
              <a:rPr lang="fr-BE" sz="1200" dirty="0"/>
              <a:t>, « Article 68. Protection et participation au procès des victimes et des témoins », </a:t>
            </a:r>
            <a:r>
              <a:rPr lang="fr-BE" sz="1200" i="1" dirty="0"/>
              <a:t>in</a:t>
            </a:r>
            <a:r>
              <a:rPr lang="fr-BE" sz="1200" dirty="0"/>
              <a:t> </a:t>
            </a:r>
            <a:r>
              <a:rPr lang="fr-BE" sz="1200" u="sng" cap="small" dirty="0">
                <a:hlinkClick r:id="rId2"/>
              </a:rPr>
              <a:t>J. Fernandez</a:t>
            </a:r>
            <a:r>
              <a:rPr lang="fr-BE" sz="1200" dirty="0"/>
              <a:t>, </a:t>
            </a:r>
            <a:r>
              <a:rPr lang="fr-BE" sz="1200" u="sng" cap="small" dirty="0">
                <a:hlinkClick r:id="rId3"/>
              </a:rPr>
              <a:t>X, </a:t>
            </a:r>
            <a:r>
              <a:rPr lang="fr-BE" sz="1200" u="sng" cap="small" dirty="0" err="1">
                <a:hlinkClick r:id="rId3"/>
              </a:rPr>
              <a:t>Pacreau</a:t>
            </a:r>
            <a:r>
              <a:rPr lang="fr-BE" sz="1200" cap="small" dirty="0"/>
              <a:t>, </a:t>
            </a:r>
            <a:r>
              <a:rPr lang="fr-BE" sz="1200" dirty="0"/>
              <a:t>et</a:t>
            </a:r>
            <a:r>
              <a:rPr lang="fr-BE" sz="1200" cap="small" dirty="0"/>
              <a:t> </a:t>
            </a:r>
            <a:r>
              <a:rPr lang="fr-BE" sz="1200" u="sng" cap="small" dirty="0">
                <a:hlinkClick r:id="rId4"/>
              </a:rPr>
              <a:t>M. </a:t>
            </a:r>
            <a:r>
              <a:rPr lang="fr-BE" sz="1200" u="sng" cap="small" dirty="0" err="1">
                <a:hlinkClick r:id="rId4"/>
              </a:rPr>
              <a:t>Ubéda-Saillard</a:t>
            </a:r>
            <a:r>
              <a:rPr lang="fr-BE" sz="1200" u="sng" cap="small" dirty="0"/>
              <a:t> </a:t>
            </a:r>
            <a:r>
              <a:rPr lang="fr-BE" sz="1200" dirty="0"/>
              <a:t>(sous la </a:t>
            </a:r>
            <a:r>
              <a:rPr lang="fr-BE" sz="1200" dirty="0" err="1"/>
              <a:t>dir</a:t>
            </a:r>
            <a:r>
              <a:rPr lang="fr-BE" sz="1200" dirty="0"/>
              <a:t>. de) </a:t>
            </a:r>
            <a:r>
              <a:rPr lang="fr-BE" sz="1200" i="1" dirty="0"/>
              <a:t>Statut de Rome de la Cour pénale internationale , commentaire article par article</a:t>
            </a:r>
            <a:r>
              <a:rPr lang="fr-BE" sz="1200" dirty="0"/>
              <a:t>, </a:t>
            </a:r>
            <a:r>
              <a:rPr lang="fr-BE" sz="1200" dirty="0" err="1"/>
              <a:t>Pedone</a:t>
            </a:r>
            <a:r>
              <a:rPr lang="fr-BE" sz="1200" dirty="0"/>
              <a:t>, Paris, 2</a:t>
            </a:r>
            <a:r>
              <a:rPr lang="fr-BE" sz="1200" baseline="30000" dirty="0"/>
              <a:t>e</a:t>
            </a:r>
            <a:r>
              <a:rPr lang="fr-BE" sz="1200" dirty="0"/>
              <a:t> édition, 2019, p.1885</a:t>
            </a:r>
            <a:endParaRPr lang="en-US" sz="1200" dirty="0"/>
          </a:p>
          <a:p>
            <a:endParaRPr lang="en-US" dirty="0"/>
          </a:p>
        </p:txBody>
      </p:sp>
      <p:sp>
        <p:nvSpPr>
          <p:cNvPr id="4" name="Espace réservé du numéro de diapositive 3"/>
          <p:cNvSpPr>
            <a:spLocks noGrp="1"/>
          </p:cNvSpPr>
          <p:nvPr>
            <p:ph type="sldNum" sz="quarter" idx="12"/>
          </p:nvPr>
        </p:nvSpPr>
        <p:spPr/>
        <p:txBody>
          <a:bodyPr/>
          <a:lstStyle/>
          <a:p>
            <a:fld id="{C8CE87C3-C9CB-4371-8D79-CDADB46062F7}" type="slidenum">
              <a:rPr lang="en-US" smtClean="0"/>
              <a:t>7</a:t>
            </a:fld>
            <a:endParaRPr lang="en-US"/>
          </a:p>
        </p:txBody>
      </p:sp>
    </p:spTree>
    <p:extLst>
      <p:ext uri="{BB962C8B-B14F-4D97-AF65-F5344CB8AC3E}">
        <p14:creationId xmlns:p14="http://schemas.microsoft.com/office/powerpoint/2010/main" val="11753244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62759" y="452718"/>
            <a:ext cx="10166449" cy="1400530"/>
          </a:xfrm>
        </p:spPr>
        <p:txBody>
          <a:bodyPr/>
          <a:lstStyle/>
          <a:p>
            <a:pPr marL="457200" indent="-457200">
              <a:buFont typeface="Wingdings" panose="05000000000000000000" pitchFamily="2" charset="2"/>
              <a:buChar char="v"/>
            </a:pPr>
            <a:r>
              <a:rPr lang="fr-BE" sz="2800" b="1" dirty="0"/>
              <a:t>Déclaration des principes fondamentaux de justice relatifs aux victimes de la criminalité et aux victimes d’abus de pouvoir du </a:t>
            </a:r>
            <a:r>
              <a:rPr lang="fr-BE" sz="2800" b="1" dirty="0" smtClean="0"/>
              <a:t>29.11.1985</a:t>
            </a:r>
            <a:r>
              <a:rPr lang="fr-BE" sz="2800" b="1" dirty="0"/>
              <a:t>, </a:t>
            </a:r>
            <a:r>
              <a:rPr lang="fr-BE" sz="2800" b="1" dirty="0" smtClean="0"/>
              <a:t>l’AG de l’ONU</a:t>
            </a:r>
            <a:endParaRPr lang="en-US" sz="2800" dirty="0"/>
          </a:p>
        </p:txBody>
      </p:sp>
      <p:sp>
        <p:nvSpPr>
          <p:cNvPr id="3" name="Espace réservé du contenu 2"/>
          <p:cNvSpPr>
            <a:spLocks noGrp="1"/>
          </p:cNvSpPr>
          <p:nvPr>
            <p:ph idx="1"/>
          </p:nvPr>
        </p:nvSpPr>
        <p:spPr>
          <a:xfrm>
            <a:off x="262759" y="2112580"/>
            <a:ext cx="11666482" cy="4204138"/>
          </a:xfrm>
        </p:spPr>
        <p:txBody>
          <a:bodyPr/>
          <a:lstStyle/>
          <a:p>
            <a:pPr marL="0" indent="0" algn="just">
              <a:buNone/>
            </a:pPr>
            <a:r>
              <a:rPr lang="fr-BE" dirty="0"/>
              <a:t>« 1. On entend par "victimes" des personnes qui, individuellement ou collectivement, ont subi un préjudice, notamment une atteinte à leur intégrité physique ou mentale, une souffrance morale, une perte matérielle, ou une atteinte grave à leurs droits fondamentaux, en raison d'actes ou d'omissions qui enfreignent les lois pénales en vigueur dans un Etat Membre, y compris celles qui proscrivent les abus criminels de pouvoir.</a:t>
            </a:r>
            <a:endParaRPr lang="en-US" dirty="0"/>
          </a:p>
          <a:p>
            <a:pPr marL="0" indent="0" algn="just">
              <a:buNone/>
            </a:pPr>
            <a:r>
              <a:rPr lang="fr-BE" dirty="0"/>
              <a:t>2. Une personne peut être considérée comme une "victime", dans le cadre de la présente Déclaration, que l'auteur soit ou non identifié, arrêté, poursuivi ou déclaré coupable, et quels que soient ses liens de parenté avec la victime. </a:t>
            </a:r>
            <a:r>
              <a:rPr lang="fr-BE" b="1" dirty="0"/>
              <a:t>Le terme "victime" inclut aussi, le cas échéant, la famille proche ou les personnes à la charge de la victime directe et les personnes qui ont subi un préjudice en intervenant pour venir en aide aux victimes en détresse ou pour empêcher la victimisation</a:t>
            </a:r>
            <a:r>
              <a:rPr lang="fr-BE" dirty="0"/>
              <a:t> ».</a:t>
            </a:r>
            <a:endParaRPr lang="en-US" dirty="0"/>
          </a:p>
          <a:p>
            <a:endParaRPr lang="en-US" dirty="0"/>
          </a:p>
        </p:txBody>
      </p:sp>
      <p:sp>
        <p:nvSpPr>
          <p:cNvPr id="4" name="Espace réservé du numéro de diapositive 3"/>
          <p:cNvSpPr>
            <a:spLocks noGrp="1"/>
          </p:cNvSpPr>
          <p:nvPr>
            <p:ph type="sldNum" sz="quarter" idx="12"/>
          </p:nvPr>
        </p:nvSpPr>
        <p:spPr/>
        <p:txBody>
          <a:bodyPr/>
          <a:lstStyle/>
          <a:p>
            <a:fld id="{C8CE87C3-C9CB-4371-8D79-CDADB46062F7}" type="slidenum">
              <a:rPr lang="en-US" smtClean="0"/>
              <a:t>8</a:t>
            </a:fld>
            <a:endParaRPr lang="en-US"/>
          </a:p>
        </p:txBody>
      </p:sp>
    </p:spTree>
    <p:extLst>
      <p:ext uri="{BB962C8B-B14F-4D97-AF65-F5344CB8AC3E}">
        <p14:creationId xmlns:p14="http://schemas.microsoft.com/office/powerpoint/2010/main" val="135916905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pPr marL="342900" indent="-342900" algn="just">
              <a:buFont typeface="Wingdings" panose="05000000000000000000" pitchFamily="2" charset="2"/>
              <a:buChar char="v"/>
            </a:pPr>
            <a:r>
              <a:rPr lang="fr-BE" sz="2400" b="1" dirty="0"/>
              <a:t>Résolution 60/147 du </a:t>
            </a:r>
            <a:r>
              <a:rPr lang="fr-BE" sz="2400" b="1" dirty="0" smtClean="0"/>
              <a:t>16.12.2005 </a:t>
            </a:r>
            <a:r>
              <a:rPr lang="fr-BE" sz="2400" b="1" dirty="0"/>
              <a:t>de l’AG de l’ONU relative aux Principes fondamentaux et directives concernant le droit à un recours et à réparation des victimes de violations flagrantes du droit international des droits de l’homme et de violations graves du droit international humanitaire</a:t>
            </a:r>
            <a:r>
              <a:rPr lang="fr-BE" sz="2400" dirty="0"/>
              <a:t> </a:t>
            </a:r>
            <a:endParaRPr lang="en-US" sz="2400" dirty="0"/>
          </a:p>
        </p:txBody>
      </p:sp>
      <p:sp>
        <p:nvSpPr>
          <p:cNvPr id="3" name="Espace réservé du contenu 2"/>
          <p:cNvSpPr>
            <a:spLocks noGrp="1"/>
          </p:cNvSpPr>
          <p:nvPr>
            <p:ph idx="1"/>
          </p:nvPr>
        </p:nvSpPr>
        <p:spPr>
          <a:xfrm>
            <a:off x="646111" y="2511972"/>
            <a:ext cx="10673530" cy="4109545"/>
          </a:xfrm>
        </p:spPr>
        <p:txBody>
          <a:bodyPr>
            <a:normAutofit lnSpcReduction="10000"/>
          </a:bodyPr>
          <a:lstStyle/>
          <a:p>
            <a:pPr marL="0" indent="0" algn="just">
              <a:buNone/>
            </a:pPr>
            <a:r>
              <a:rPr lang="fr-BE" sz="2400" dirty="0" smtClean="0"/>
              <a:t>Point V : «</a:t>
            </a:r>
            <a:r>
              <a:rPr lang="fr-BE" sz="2400" dirty="0"/>
              <a:t> Aux fins du présent document, on entend par « victimes » les personnes qui, individuellement ou collectivement, ont subi un préjudice, notamment une atteinte à leur intégrité physique ou mentale, une souffrance morale, une perte matérielle ou une atteinte grave à leurs droits fondamentaux, en raison d’actes ou d’omissions constituant des violations flagrantes du droit international des droits de l’homme ou des violations graves du droit international humanitaire. Le cas échéant, et conformément au droit interne, </a:t>
            </a:r>
            <a:r>
              <a:rPr lang="fr-BE" sz="2400" b="1" dirty="0"/>
              <a:t>on entend aussi par « victimes » les membres de la famille proche ou les personnes à charge de la victime directe</a:t>
            </a:r>
            <a:r>
              <a:rPr lang="fr-BE" sz="2400" dirty="0"/>
              <a:t> </a:t>
            </a:r>
            <a:r>
              <a:rPr lang="fr-BE" sz="2400" b="1" dirty="0"/>
              <a:t>et les personnes qui, en intervenant pour venir en aide à des victimes qui se trouvaient dans une situation critique ou pour prévenir la persécution, ont subi un préjudice. […] </a:t>
            </a:r>
            <a:r>
              <a:rPr lang="fr-BE" sz="2400" dirty="0"/>
              <a:t>».</a:t>
            </a:r>
            <a:endParaRPr lang="en-US" sz="2400" dirty="0"/>
          </a:p>
          <a:p>
            <a:endParaRPr lang="en-US" dirty="0"/>
          </a:p>
        </p:txBody>
      </p:sp>
      <p:sp>
        <p:nvSpPr>
          <p:cNvPr id="4" name="Espace réservé du numéro de diapositive 3"/>
          <p:cNvSpPr>
            <a:spLocks noGrp="1"/>
          </p:cNvSpPr>
          <p:nvPr>
            <p:ph type="sldNum" sz="quarter" idx="12"/>
          </p:nvPr>
        </p:nvSpPr>
        <p:spPr/>
        <p:txBody>
          <a:bodyPr/>
          <a:lstStyle/>
          <a:p>
            <a:fld id="{C8CE87C3-C9CB-4371-8D79-CDADB46062F7}" type="slidenum">
              <a:rPr lang="en-US" smtClean="0"/>
              <a:t>9</a:t>
            </a:fld>
            <a:endParaRPr lang="en-US"/>
          </a:p>
        </p:txBody>
      </p:sp>
    </p:spTree>
    <p:extLst>
      <p:ext uri="{BB962C8B-B14F-4D97-AF65-F5344CB8AC3E}">
        <p14:creationId xmlns:p14="http://schemas.microsoft.com/office/powerpoint/2010/main" val="2611988491"/>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36634" y="452718"/>
            <a:ext cx="10373711" cy="1400530"/>
          </a:xfrm>
        </p:spPr>
        <p:txBody>
          <a:bodyPr/>
          <a:lstStyle/>
          <a:p>
            <a:r>
              <a:rPr lang="fr-BE" sz="2800" b="1" dirty="0"/>
              <a:t>Convention </a:t>
            </a:r>
            <a:r>
              <a:rPr lang="fr-BE" sz="2800" b="1" dirty="0" smtClean="0"/>
              <a:t>pour </a:t>
            </a:r>
            <a:r>
              <a:rPr lang="fr-BE" sz="2800" b="1" dirty="0"/>
              <a:t>la protection de toutes les personnes </a:t>
            </a:r>
            <a:r>
              <a:rPr lang="fr-BE" sz="2800" b="1" dirty="0" smtClean="0"/>
              <a:t>contre </a:t>
            </a:r>
            <a:r>
              <a:rPr lang="fr-BE" sz="2800" b="1" dirty="0"/>
              <a:t>les disparitions forcées</a:t>
            </a:r>
            <a:r>
              <a:rPr lang="fr-BE" sz="2800" dirty="0"/>
              <a:t>  (Belgique – EP juin 2011</a:t>
            </a:r>
            <a:r>
              <a:rPr lang="fr-BE" sz="2000" dirty="0" smtClean="0"/>
              <a:t>)</a:t>
            </a:r>
            <a:br>
              <a:rPr lang="fr-BE" sz="2000" dirty="0" smtClean="0"/>
            </a:br>
            <a:endParaRPr lang="en-US" sz="2000" dirty="0"/>
          </a:p>
        </p:txBody>
      </p:sp>
      <p:sp>
        <p:nvSpPr>
          <p:cNvPr id="3" name="Espace réservé du contenu 2"/>
          <p:cNvSpPr>
            <a:spLocks noGrp="1"/>
          </p:cNvSpPr>
          <p:nvPr>
            <p:ph idx="1"/>
          </p:nvPr>
        </p:nvSpPr>
        <p:spPr>
          <a:xfrm>
            <a:off x="451944" y="1776248"/>
            <a:ext cx="11204027" cy="5081751"/>
          </a:xfrm>
        </p:spPr>
        <p:txBody>
          <a:bodyPr>
            <a:noAutofit/>
          </a:bodyPr>
          <a:lstStyle/>
          <a:p>
            <a:pPr marL="0" indent="0">
              <a:buNone/>
            </a:pPr>
            <a:endParaRPr lang="fr-BE" dirty="0" smtClean="0"/>
          </a:p>
          <a:p>
            <a:pPr marL="0" indent="0">
              <a:buNone/>
            </a:pPr>
            <a:r>
              <a:rPr lang="fr-BE" sz="2800" b="1" dirty="0"/>
              <a:t>=) article </a:t>
            </a:r>
            <a:r>
              <a:rPr lang="fr-BE" sz="2800" b="1" dirty="0" smtClean="0"/>
              <a:t>24 :</a:t>
            </a:r>
            <a:endParaRPr lang="fr-BE" sz="2800" dirty="0" smtClean="0"/>
          </a:p>
          <a:p>
            <a:pPr marL="0" indent="0" algn="just">
              <a:buNone/>
            </a:pPr>
            <a:r>
              <a:rPr lang="fr-BE" sz="2800" dirty="0" smtClean="0"/>
              <a:t>«</a:t>
            </a:r>
            <a:r>
              <a:rPr lang="fr-BE" sz="2800" dirty="0"/>
              <a:t> </a:t>
            </a:r>
            <a:r>
              <a:rPr lang="fr-BE" sz="2800" i="1" dirty="0"/>
              <a:t>1. Aux fins de la présente Convention, on entend par « victime » la personne disparue </a:t>
            </a:r>
            <a:r>
              <a:rPr lang="fr-BE" sz="2800" b="1" i="1" dirty="0"/>
              <a:t>et toute personne physique ayant subi un préjudice direct du fait d'une disparition </a:t>
            </a:r>
            <a:r>
              <a:rPr lang="fr-BE" sz="2800" b="1" i="1" dirty="0" smtClean="0"/>
              <a:t>forcée</a:t>
            </a:r>
            <a:r>
              <a:rPr lang="fr-BE" sz="2800" i="1" dirty="0" smtClean="0"/>
              <a:t> […]».</a:t>
            </a:r>
          </a:p>
          <a:p>
            <a:pPr marL="0" indent="0" algn="just">
              <a:buNone/>
            </a:pPr>
            <a:endParaRPr lang="en-US" sz="2800" dirty="0"/>
          </a:p>
          <a:p>
            <a:pPr algn="just">
              <a:buFont typeface="Wingdings" panose="05000000000000000000" pitchFamily="2" charset="2"/>
              <a:buChar char="Ø"/>
            </a:pPr>
            <a:r>
              <a:rPr lang="fr-BE" sz="2800" dirty="0" smtClean="0"/>
              <a:t> </a:t>
            </a:r>
            <a:r>
              <a:rPr lang="fr-BE" sz="2800" b="1" dirty="0"/>
              <a:t>Objectif </a:t>
            </a:r>
            <a:r>
              <a:rPr lang="fr-BE" sz="2800" b="1" dirty="0" smtClean="0"/>
              <a:t>de la disparition forcée au-delà de l’impact sur la personne disparue: générer </a:t>
            </a:r>
            <a:r>
              <a:rPr lang="fr-BE" sz="2800" b="1" dirty="0"/>
              <a:t>un sentiment de peur, voire de </a:t>
            </a:r>
            <a:r>
              <a:rPr lang="fr-BE" sz="2800" b="1" dirty="0" smtClean="0"/>
              <a:t>terreur </a:t>
            </a:r>
            <a:r>
              <a:rPr lang="fr-BE" sz="2800" b="1" dirty="0" smtClean="0"/>
              <a:t>des </a:t>
            </a:r>
            <a:r>
              <a:rPr lang="fr-BE" sz="2800" b="1" dirty="0" smtClean="0"/>
              <a:t>proches</a:t>
            </a:r>
            <a:endParaRPr lang="fr-BE" dirty="0" smtClean="0"/>
          </a:p>
          <a:p>
            <a:pPr marL="0" indent="0">
              <a:buNone/>
            </a:pPr>
            <a:endParaRPr lang="en-US" dirty="0"/>
          </a:p>
        </p:txBody>
      </p:sp>
      <p:sp>
        <p:nvSpPr>
          <p:cNvPr id="4" name="Espace réservé du numéro de diapositive 3"/>
          <p:cNvSpPr>
            <a:spLocks noGrp="1"/>
          </p:cNvSpPr>
          <p:nvPr>
            <p:ph type="sldNum" sz="quarter" idx="12"/>
          </p:nvPr>
        </p:nvSpPr>
        <p:spPr/>
        <p:txBody>
          <a:bodyPr/>
          <a:lstStyle/>
          <a:p>
            <a:fld id="{C8CE87C3-C9CB-4371-8D79-CDADB46062F7}" type="slidenum">
              <a:rPr lang="en-US" smtClean="0"/>
              <a:t>10</a:t>
            </a:fld>
            <a:endParaRPr lang="en-US"/>
          </a:p>
        </p:txBody>
      </p:sp>
    </p:spTree>
    <p:extLst>
      <p:ext uri="{BB962C8B-B14F-4D97-AF65-F5344CB8AC3E}">
        <p14:creationId xmlns:p14="http://schemas.microsoft.com/office/powerpoint/2010/main" val="298554468"/>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99394" y="220717"/>
            <a:ext cx="10604938" cy="7017306"/>
          </a:xfrm>
          <a:prstGeom prst="rect">
            <a:avLst/>
          </a:prstGeom>
        </p:spPr>
        <p:txBody>
          <a:bodyPr wrap="square">
            <a:spAutoFit/>
          </a:bodyPr>
          <a:lstStyle/>
          <a:p>
            <a:r>
              <a:rPr lang="fr-BE" sz="2800" b="1" dirty="0" smtClean="0"/>
              <a:t>Groupe de travail des Nations Unies sur les disparitions forcées</a:t>
            </a:r>
            <a:r>
              <a:rPr lang="fr-BE" sz="2800" dirty="0" smtClean="0"/>
              <a:t> : </a:t>
            </a:r>
          </a:p>
          <a:p>
            <a:endParaRPr lang="fr-BE" sz="2800" dirty="0" smtClean="0"/>
          </a:p>
          <a:p>
            <a:r>
              <a:rPr lang="fr-BE" sz="2400" dirty="0" smtClean="0"/>
              <a:t>« Une disparition a un effet doublement paralysant : pour les victimes, qui n’ont plus accès à la protection de la loi, souvent torturées et dont la vie est constamment menacée ; et pour les </a:t>
            </a:r>
            <a:r>
              <a:rPr lang="fr-BE" sz="2400" b="1" dirty="0" smtClean="0"/>
              <a:t>membres de leur famille</a:t>
            </a:r>
            <a:r>
              <a:rPr lang="fr-BE" sz="2400" dirty="0" smtClean="0"/>
              <a:t> qui, ignorant le sort de leurs proches, passent de l’espoir au désespoir, dans l’expectative et dans l’attente, parfois pendant des années, de nouvelles qu’ils ne recevront peut-être jamais. »  </a:t>
            </a:r>
            <a:r>
              <a:rPr lang="fr-BE" sz="1200" dirty="0" smtClean="0"/>
              <a:t>(</a:t>
            </a:r>
            <a:r>
              <a:rPr lang="fr-BE" sz="1200" cap="small" dirty="0"/>
              <a:t>Nations Unies, Haut-Commissariat aux droits de l’Homme</a:t>
            </a:r>
            <a:r>
              <a:rPr lang="fr-BE" sz="1200" dirty="0"/>
              <a:t>, Groupe de travail sur les disparitions forcées, « A propos des disparitions forcées », (disponible sur </a:t>
            </a:r>
            <a:r>
              <a:rPr lang="fr-BE" sz="1200" u="sng" dirty="0">
                <a:hlinkClick r:id="rId2"/>
              </a:rPr>
              <a:t>https://www.ohchr.org/FR/Issues/Disappearances/Pages/About.aspx</a:t>
            </a:r>
            <a:r>
              <a:rPr lang="fr-BE" sz="1200" dirty="0"/>
              <a:t>)</a:t>
            </a:r>
            <a:endParaRPr lang="fr-BE" sz="1200" dirty="0" smtClean="0"/>
          </a:p>
          <a:p>
            <a:endParaRPr lang="en-US" sz="2400" dirty="0" smtClean="0"/>
          </a:p>
          <a:p>
            <a:r>
              <a:rPr lang="en-US" sz="2400" dirty="0" smtClean="0"/>
              <a:t>« enforced disappearance is a crime which entails </a:t>
            </a:r>
            <a:r>
              <a:rPr lang="en-US" sz="2400" b="1" dirty="0" smtClean="0"/>
              <a:t>multiple human rights violations</a:t>
            </a:r>
            <a:r>
              <a:rPr lang="en-US" sz="2400" dirty="0" smtClean="0"/>
              <a:t> and constitutes in itself a form of torture or inhuman treatment, </a:t>
            </a:r>
            <a:r>
              <a:rPr lang="en-US" sz="2400" b="1" dirty="0" smtClean="0"/>
              <a:t>not only concerning the disappeared person but also to her/his relatives</a:t>
            </a:r>
            <a:r>
              <a:rPr lang="en-US" sz="2400" dirty="0" smtClean="0"/>
              <a:t>, because of the anxiety and anguish they suffer as a result of the disappearance of their loved one ». </a:t>
            </a:r>
            <a:r>
              <a:rPr lang="en-US" sz="1200" dirty="0" smtClean="0"/>
              <a:t>(</a:t>
            </a:r>
            <a:r>
              <a:rPr lang="fr-BE" sz="1200" cap="small" dirty="0" smtClean="0"/>
              <a:t>Nations </a:t>
            </a:r>
            <a:r>
              <a:rPr lang="fr-BE" sz="1200" cap="small" dirty="0"/>
              <a:t>Unies, Haut-Commissariat aux droits de l’Homme</a:t>
            </a:r>
            <a:r>
              <a:rPr lang="fr-BE" sz="1200" dirty="0"/>
              <a:t>, Groupe de travail sur les disparitions forcées, Report of the </a:t>
            </a:r>
            <a:r>
              <a:rPr lang="fr-BE" sz="1200" dirty="0" err="1"/>
              <a:t>Working</a:t>
            </a:r>
            <a:r>
              <a:rPr lang="fr-BE" sz="1200" dirty="0"/>
              <a:t> Group on </a:t>
            </a:r>
            <a:r>
              <a:rPr lang="fr-BE" sz="1200" dirty="0" err="1"/>
              <a:t>Enforced</a:t>
            </a:r>
            <a:r>
              <a:rPr lang="fr-BE" sz="1200" dirty="0"/>
              <a:t> or </a:t>
            </a:r>
            <a:r>
              <a:rPr lang="fr-BE" sz="1200" dirty="0" err="1"/>
              <a:t>Involuntary</a:t>
            </a:r>
            <a:r>
              <a:rPr lang="fr-BE" sz="1200" dirty="0"/>
              <a:t> </a:t>
            </a:r>
            <a:r>
              <a:rPr lang="fr-BE" sz="1200" dirty="0" err="1"/>
              <a:t>Disappearances</a:t>
            </a:r>
            <a:r>
              <a:rPr lang="fr-BE" sz="1200" dirty="0"/>
              <a:t> in the </a:t>
            </a:r>
            <a:r>
              <a:rPr lang="fr-BE" sz="1200" dirty="0" err="1"/>
              <a:t>context</a:t>
            </a:r>
            <a:r>
              <a:rPr lang="fr-BE" sz="1200" dirty="0"/>
              <a:t> of migration, A/HRC/36/39/Add.2, 2017, § </a:t>
            </a:r>
            <a:r>
              <a:rPr lang="fr-BE" sz="1200" dirty="0" smtClean="0"/>
              <a:t>61).</a:t>
            </a:r>
            <a:endParaRPr lang="en-US" sz="1200" dirty="0" smtClean="0"/>
          </a:p>
          <a:p>
            <a:endParaRPr lang="en-US" sz="2400" dirty="0"/>
          </a:p>
        </p:txBody>
      </p:sp>
      <p:sp>
        <p:nvSpPr>
          <p:cNvPr id="3" name="Espace réservé du numéro de diapositive 2"/>
          <p:cNvSpPr>
            <a:spLocks noGrp="1"/>
          </p:cNvSpPr>
          <p:nvPr>
            <p:ph type="sldNum" sz="quarter" idx="12"/>
          </p:nvPr>
        </p:nvSpPr>
        <p:spPr/>
        <p:txBody>
          <a:bodyPr/>
          <a:lstStyle/>
          <a:p>
            <a:fld id="{C8CE87C3-C9CB-4371-8D79-CDADB46062F7}" type="slidenum">
              <a:rPr lang="en-US" smtClean="0"/>
              <a:t>11</a:t>
            </a:fld>
            <a:endParaRPr lang="en-US"/>
          </a:p>
        </p:txBody>
      </p:sp>
    </p:spTree>
    <p:extLst>
      <p:ext uri="{BB962C8B-B14F-4D97-AF65-F5344CB8AC3E}">
        <p14:creationId xmlns:p14="http://schemas.microsoft.com/office/powerpoint/2010/main" val="103358402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6111" y="452718"/>
            <a:ext cx="9797300" cy="1400530"/>
          </a:xfrm>
        </p:spPr>
        <p:txBody>
          <a:bodyPr/>
          <a:lstStyle/>
          <a:p>
            <a:pPr algn="just"/>
            <a:r>
              <a:rPr lang="fr-FR" sz="2600" b="1" dirty="0"/>
              <a:t>Convention </a:t>
            </a:r>
            <a:r>
              <a:rPr lang="fr-FR" sz="2600" b="1" dirty="0" smtClean="0"/>
              <a:t>contre </a:t>
            </a:r>
            <a:r>
              <a:rPr lang="fr-FR" sz="2600" b="1" dirty="0"/>
              <a:t>la torture et autres peines ou traitements cruels, inhumains ou dégradants</a:t>
            </a:r>
            <a:r>
              <a:rPr lang="fr-FR" sz="2600" dirty="0"/>
              <a:t> </a:t>
            </a:r>
            <a:r>
              <a:rPr lang="fr-FR" sz="2600" b="1" dirty="0"/>
              <a:t>du 10 décembre 1984 </a:t>
            </a:r>
            <a:r>
              <a:rPr lang="fr-FR" sz="2600" dirty="0"/>
              <a:t>(Belgique – EP juin </a:t>
            </a:r>
            <a:r>
              <a:rPr lang="fr-FR" sz="2600" dirty="0" smtClean="0"/>
              <a:t>1999 + </a:t>
            </a:r>
            <a:r>
              <a:rPr lang="fr-FR" sz="2600" dirty="0" err="1" smtClean="0"/>
              <a:t>Dt</a:t>
            </a:r>
            <a:r>
              <a:rPr lang="fr-FR" sz="2600" dirty="0" smtClean="0"/>
              <a:t> coutumier)</a:t>
            </a:r>
            <a:r>
              <a:rPr lang="en-US" sz="2600" dirty="0"/>
              <a:t/>
            </a:r>
            <a:br>
              <a:rPr lang="en-US" sz="2600" dirty="0"/>
            </a:br>
            <a:endParaRPr lang="en-US" sz="2600" dirty="0"/>
          </a:p>
        </p:txBody>
      </p:sp>
      <p:sp>
        <p:nvSpPr>
          <p:cNvPr id="3" name="Espace réservé du contenu 2"/>
          <p:cNvSpPr>
            <a:spLocks noGrp="1"/>
          </p:cNvSpPr>
          <p:nvPr>
            <p:ph idx="1"/>
          </p:nvPr>
        </p:nvSpPr>
        <p:spPr>
          <a:xfrm>
            <a:off x="646111" y="1853248"/>
            <a:ext cx="10846453" cy="4874812"/>
          </a:xfrm>
        </p:spPr>
        <p:txBody>
          <a:bodyPr>
            <a:normAutofit/>
          </a:bodyPr>
          <a:lstStyle/>
          <a:p>
            <a:r>
              <a:rPr lang="fr-FR" dirty="0" smtClean="0"/>
              <a:t> </a:t>
            </a:r>
            <a:r>
              <a:rPr lang="fr-FR" dirty="0"/>
              <a:t>=) article 1</a:t>
            </a:r>
            <a:r>
              <a:rPr lang="fr-FR" baseline="30000" dirty="0"/>
              <a:t>er</a:t>
            </a:r>
            <a:r>
              <a:rPr lang="fr-FR" dirty="0"/>
              <a:t> § 1</a:t>
            </a:r>
            <a:r>
              <a:rPr lang="fr-FR" baseline="30000" dirty="0"/>
              <a:t>er</a:t>
            </a:r>
            <a:r>
              <a:rPr lang="fr-FR" dirty="0"/>
              <a:t> </a:t>
            </a:r>
            <a:r>
              <a:rPr lang="fr-FR" dirty="0" smtClean="0"/>
              <a:t> (tiers visés)</a:t>
            </a:r>
          </a:p>
          <a:p>
            <a:pPr marL="0" indent="0" algn="just">
              <a:buNone/>
            </a:pPr>
            <a:r>
              <a:rPr lang="fr-FR" dirty="0" smtClean="0"/>
              <a:t>« </a:t>
            </a:r>
            <a:r>
              <a:rPr lang="fr-FR" dirty="0"/>
              <a:t>1. Aux fins de la présente Convention, le terme "torture" désigne tout acte par lequel une douleur ou des souffrances aiguës, physiques ou mentales, sont intentionnellement </a:t>
            </a:r>
            <a:r>
              <a:rPr lang="fr-FR" b="1" dirty="0"/>
              <a:t>infligées à une personne aux fins notamment d'obtenir d'elle ou d'une tierce personne des renseignements ou des aveux, de la punir d'un acte qu'elle ou une tierce personne a commis ou est soupçonnée d'avoir commis, de l'intimider ou de faire pression sur elle ou d'intimider ou de faire pression sur une tierce personne</a:t>
            </a:r>
            <a:r>
              <a:rPr lang="fr-FR" dirty="0"/>
              <a:t>, ou pour tout autre motif fondé sur une forme de discrimination quelle qu'elle soit, lorsqu'une telle douleur ou de telles souffrances sont infligées par un agent de la fonction publique ou toute autre personne agissant à titre officiel ou à son instigation ou avec son consentement exprès ou tacite. Ce terme ne s'étend pas à la douleur ou aux souffrances résultant uniquement de sanctions légitimes, inhérentes à ces sanctions ou occasionnées par elles </a:t>
            </a:r>
            <a:r>
              <a:rPr lang="fr-FR" dirty="0" smtClean="0"/>
              <a:t>».</a:t>
            </a:r>
          </a:p>
          <a:p>
            <a:pPr marL="0" indent="0">
              <a:buNone/>
            </a:pPr>
            <a:endParaRPr lang="en-US" dirty="0"/>
          </a:p>
          <a:p>
            <a:endParaRPr lang="en-US" dirty="0"/>
          </a:p>
        </p:txBody>
      </p:sp>
      <p:sp>
        <p:nvSpPr>
          <p:cNvPr id="4" name="Espace réservé du numéro de diapositive 3"/>
          <p:cNvSpPr>
            <a:spLocks noGrp="1"/>
          </p:cNvSpPr>
          <p:nvPr>
            <p:ph type="sldNum" sz="quarter" idx="12"/>
          </p:nvPr>
        </p:nvSpPr>
        <p:spPr/>
        <p:txBody>
          <a:bodyPr/>
          <a:lstStyle/>
          <a:p>
            <a:fld id="{C8CE87C3-C9CB-4371-8D79-CDADB46062F7}" type="slidenum">
              <a:rPr lang="en-US" smtClean="0"/>
              <a:t>12</a:t>
            </a:fld>
            <a:endParaRPr lang="en-US"/>
          </a:p>
        </p:txBody>
      </p:sp>
    </p:spTree>
    <p:extLst>
      <p:ext uri="{BB962C8B-B14F-4D97-AF65-F5344CB8AC3E}">
        <p14:creationId xmlns:p14="http://schemas.microsoft.com/office/powerpoint/2010/main" val="37256564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69507" y="0"/>
            <a:ext cx="11444438" cy="7025962"/>
          </a:xfrm>
          <a:prstGeom prst="rect">
            <a:avLst/>
          </a:prstGeom>
        </p:spPr>
        <p:txBody>
          <a:bodyPr wrap="square">
            <a:spAutoFit/>
          </a:bodyPr>
          <a:lstStyle/>
          <a:p>
            <a:pPr algn="just">
              <a:lnSpc>
                <a:spcPct val="107000"/>
              </a:lnSpc>
              <a:spcAft>
                <a:spcPts val="800"/>
              </a:spcAft>
            </a:pPr>
            <a:r>
              <a:rPr lang="fr-BE" sz="2600" b="1" cap="small" dirty="0">
                <a:latin typeface="Calibri" panose="020F0502020204030204" pitchFamily="34" charset="0"/>
                <a:ea typeface="Calibri" panose="020F0502020204030204" pitchFamily="34" charset="0"/>
                <a:cs typeface="Times New Roman" panose="02020603050405020304" pitchFamily="18" charset="0"/>
              </a:rPr>
              <a:t>comité contre la torture</a:t>
            </a:r>
            <a:r>
              <a:rPr lang="fr-BE" sz="2600" b="1" dirty="0">
                <a:latin typeface="Calibri" panose="020F0502020204030204" pitchFamily="34" charset="0"/>
                <a:ea typeface="Calibri" panose="020F0502020204030204" pitchFamily="34" charset="0"/>
                <a:cs typeface="Times New Roman" panose="02020603050405020304" pitchFamily="18" charset="0"/>
              </a:rPr>
              <a:t>, « Observation générale n°3 :</a:t>
            </a:r>
            <a:r>
              <a:rPr lang="fr-BE" sz="2600" b="1" dirty="0" smtClean="0">
                <a:latin typeface="Calibri" panose="020F0502020204030204" pitchFamily="34" charset="0"/>
                <a:ea typeface="Calibri" panose="020F0502020204030204" pitchFamily="34" charset="0"/>
                <a:cs typeface="Times New Roman" panose="02020603050405020304" pitchFamily="18" charset="0"/>
              </a:rPr>
              <a:t>Application </a:t>
            </a:r>
            <a:r>
              <a:rPr lang="fr-BE" sz="2600" b="1" dirty="0">
                <a:latin typeface="Calibri" panose="020F0502020204030204" pitchFamily="34" charset="0"/>
                <a:ea typeface="Calibri" panose="020F0502020204030204" pitchFamily="34" charset="0"/>
                <a:cs typeface="Times New Roman" panose="02020603050405020304" pitchFamily="18" charset="0"/>
              </a:rPr>
              <a:t>de l’article 14 </a:t>
            </a:r>
            <a:r>
              <a:rPr lang="fr-BE" sz="2600" b="1" dirty="0" smtClean="0">
                <a:latin typeface="Calibri" panose="020F0502020204030204" pitchFamily="34" charset="0"/>
                <a:ea typeface="Calibri" panose="020F0502020204030204" pitchFamily="34" charset="0"/>
                <a:cs typeface="Times New Roman" panose="02020603050405020304" pitchFamily="18" charset="0"/>
              </a:rPr>
              <a:t>par </a:t>
            </a:r>
            <a:r>
              <a:rPr lang="fr-BE" sz="2600" b="1" dirty="0">
                <a:latin typeface="Calibri" panose="020F0502020204030204" pitchFamily="34" charset="0"/>
                <a:ea typeface="Calibri" panose="020F0502020204030204" pitchFamily="34" charset="0"/>
                <a:cs typeface="Times New Roman" panose="02020603050405020304" pitchFamily="18" charset="0"/>
              </a:rPr>
              <a:t>les Etats parties », 13 décembre 2012 : </a:t>
            </a:r>
            <a:endParaRPr lang="en-US" sz="2600" b="1" dirty="0" smtClean="0">
              <a:latin typeface="Calibri" panose="020F0502020204030204" pitchFamily="34" charset="0"/>
              <a:ea typeface="Calibri" panose="020F0502020204030204" pitchFamily="34" charset="0"/>
              <a:cs typeface="Times New Roman" panose="02020603050405020304" pitchFamily="18" charset="0"/>
            </a:endParaRPr>
          </a:p>
          <a:p>
            <a:pPr algn="just">
              <a:lnSpc>
                <a:spcPct val="107000"/>
              </a:lnSpc>
              <a:spcAft>
                <a:spcPts val="800"/>
              </a:spcAft>
            </a:pPr>
            <a:r>
              <a:rPr lang="fr-FR" sz="2600" dirty="0" smtClean="0">
                <a:latin typeface="Calibri" panose="020F0502020204030204" pitchFamily="34" charset="0"/>
                <a:ea typeface="Calibri" panose="020F0502020204030204" pitchFamily="34" charset="0"/>
                <a:cs typeface="Times New Roman" panose="02020603050405020304" pitchFamily="18" charset="0"/>
              </a:rPr>
              <a:t>«</a:t>
            </a:r>
            <a:r>
              <a:rPr lang="fr-FR" sz="2600" dirty="0">
                <a:latin typeface="Calibri" panose="020F0502020204030204" pitchFamily="34" charset="0"/>
                <a:ea typeface="Calibri" panose="020F0502020204030204" pitchFamily="34" charset="0"/>
                <a:cs typeface="Times New Roman" panose="02020603050405020304" pitchFamily="18" charset="0"/>
              </a:rPr>
              <a:t> On entend par « victimes » les personnes qui, individuellement ou collectivement, ont subi un préjudice, notamment une atteinte à leur intégrité physique ou mentale, une souffrance morale, une perte matérielle ou une atteinte grave à leurs droits fondamentaux, en raison d’actes ou d’omissions constituant des violations de la Convention. Une personne devrait être considérée comme étant une victime, que l’auteur de la violation ait été ou non identifié, appréhendé, poursuivi et reconnu coupable et indépendamment de tout lien de parenté ou d’autre nature qui peut exister entre l’auteur et la victime. </a:t>
            </a:r>
            <a:r>
              <a:rPr lang="fr-FR" sz="2600" b="1" u="sng" dirty="0">
                <a:latin typeface="Calibri" panose="020F0502020204030204" pitchFamily="34" charset="0"/>
                <a:ea typeface="Calibri" panose="020F0502020204030204" pitchFamily="34" charset="0"/>
                <a:cs typeface="Times New Roman" panose="02020603050405020304" pitchFamily="18" charset="0"/>
              </a:rPr>
              <a:t>Le terme de « victime » inclut également les membres de la famille proche ou les ayants cause de la victime ainsi que les personnes qui ont subi un préjudice alors qu’elles intervenaient pour venir en aide à la victime ou pour empêcher qu’elle ne devienne victime</a:t>
            </a:r>
            <a:r>
              <a:rPr lang="fr-FR" sz="2600" dirty="0">
                <a:latin typeface="Calibri" panose="020F0502020204030204" pitchFamily="34" charset="0"/>
                <a:ea typeface="Calibri" panose="020F0502020204030204" pitchFamily="34" charset="0"/>
                <a:cs typeface="Times New Roman" panose="02020603050405020304" pitchFamily="18" charset="0"/>
              </a:rPr>
              <a:t>. Le terme « survivant » peut dans certains cas être préféré par les personnes qui ont subi le préjudice. Le Comité emploie le terme juridique de « victimes » sans préjudice d’autres termes qui peuvent être préférables dans des contextes précis »</a:t>
            </a:r>
            <a:r>
              <a:rPr lang="fr-BE" sz="2600" dirty="0">
                <a:latin typeface="Calibri" panose="020F0502020204030204" pitchFamily="34" charset="0"/>
                <a:ea typeface="Calibri" panose="020F0502020204030204" pitchFamily="34" charset="0"/>
                <a:cs typeface="Times New Roman" panose="02020603050405020304" pitchFamily="18" charset="0"/>
              </a:rPr>
              <a:t>. </a:t>
            </a:r>
            <a:endParaRPr lang="en-US" sz="2600" dirty="0">
              <a:latin typeface="Calibri" panose="020F0502020204030204" pitchFamily="34" charset="0"/>
              <a:ea typeface="Calibri" panose="020F0502020204030204" pitchFamily="34" charset="0"/>
              <a:cs typeface="Times New Roman" panose="02020603050405020304" pitchFamily="18" charset="0"/>
            </a:endParaRPr>
          </a:p>
        </p:txBody>
      </p:sp>
      <p:sp>
        <p:nvSpPr>
          <p:cNvPr id="3" name="Espace réservé du numéro de diapositive 2"/>
          <p:cNvSpPr>
            <a:spLocks noGrp="1"/>
          </p:cNvSpPr>
          <p:nvPr>
            <p:ph type="sldNum" sz="quarter" idx="12"/>
          </p:nvPr>
        </p:nvSpPr>
        <p:spPr/>
        <p:txBody>
          <a:bodyPr/>
          <a:lstStyle/>
          <a:p>
            <a:fld id="{C8CE87C3-C9CB-4371-8D79-CDADB46062F7}" type="slidenum">
              <a:rPr lang="en-US" smtClean="0"/>
              <a:t>13</a:t>
            </a:fld>
            <a:endParaRPr lang="en-US"/>
          </a:p>
        </p:txBody>
      </p:sp>
    </p:spTree>
    <p:extLst>
      <p:ext uri="{BB962C8B-B14F-4D97-AF65-F5344CB8AC3E}">
        <p14:creationId xmlns:p14="http://schemas.microsoft.com/office/powerpoint/2010/main" val="4914062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6111" y="452718"/>
            <a:ext cx="9404723" cy="760065"/>
          </a:xfrm>
        </p:spPr>
        <p:txBody>
          <a:bodyPr/>
          <a:lstStyle/>
          <a:p>
            <a:r>
              <a:rPr lang="fr-FR" sz="3600" b="1" dirty="0" smtClean="0"/>
              <a:t>2.3. </a:t>
            </a:r>
            <a:r>
              <a:rPr lang="fr-FR" sz="3600" b="1" dirty="0"/>
              <a:t>Problèmes % au droit </a:t>
            </a:r>
            <a:r>
              <a:rPr lang="fr-FR" sz="3600" b="1" dirty="0" smtClean="0"/>
              <a:t>européen </a:t>
            </a:r>
            <a:endParaRPr lang="en-US" sz="3600" dirty="0"/>
          </a:p>
        </p:txBody>
      </p:sp>
      <p:sp>
        <p:nvSpPr>
          <p:cNvPr id="3" name="Espace réservé du contenu 2"/>
          <p:cNvSpPr>
            <a:spLocks noGrp="1"/>
          </p:cNvSpPr>
          <p:nvPr>
            <p:ph idx="1"/>
          </p:nvPr>
        </p:nvSpPr>
        <p:spPr>
          <a:xfrm>
            <a:off x="646111" y="1289785"/>
            <a:ext cx="10942705" cy="5226517"/>
          </a:xfrm>
        </p:spPr>
        <p:txBody>
          <a:bodyPr>
            <a:normAutofit lnSpcReduction="10000"/>
          </a:bodyPr>
          <a:lstStyle/>
          <a:p>
            <a:pPr algn="just"/>
            <a:r>
              <a:rPr lang="fr-BE" sz="2400" b="1" dirty="0"/>
              <a:t>La directive 2012/29/UE du Parlement européen et du Conseil du 25 octobre 2012 « établissant des normes minimales concernant les droits, le soutien et la protection des victimes de la criminalité (Directive Victimes)  </a:t>
            </a:r>
            <a:endParaRPr lang="en-US" sz="2400" b="1" dirty="0"/>
          </a:p>
          <a:p>
            <a:pPr marL="0" indent="0">
              <a:buNone/>
            </a:pPr>
            <a:r>
              <a:rPr lang="fr-BE" sz="2400" dirty="0" smtClean="0"/>
              <a:t>L’article </a:t>
            </a:r>
            <a:r>
              <a:rPr lang="fr-BE" sz="2400" dirty="0"/>
              <a:t>2, a) : </a:t>
            </a:r>
            <a:r>
              <a:rPr lang="fr-BE" sz="2400" b="1" dirty="0"/>
              <a:t>la victime </a:t>
            </a:r>
            <a:r>
              <a:rPr lang="fr-BE" sz="2400" dirty="0"/>
              <a:t>= « toute personne physique ayant subi un préjudice, y compris une atteinte à son intégrité physique, mentale, ou émotionnelle ou une perte matérielle, qui a été directement causé par une infraction pénale » et d’autre part « </a:t>
            </a:r>
            <a:r>
              <a:rPr lang="fr-BE" sz="2400" b="1" dirty="0"/>
              <a:t>les membres de la famille d'une personne dont le décès résulte directement d'une infraction pénale et qui ont subi un préjudice du fait du décès de cette personne</a:t>
            </a:r>
            <a:r>
              <a:rPr lang="fr-BE" sz="2400" dirty="0"/>
              <a:t> ». </a:t>
            </a:r>
            <a:endParaRPr lang="en-US" sz="2400" dirty="0"/>
          </a:p>
          <a:p>
            <a:pPr marL="0" indent="0">
              <a:buNone/>
            </a:pPr>
            <a:r>
              <a:rPr lang="fr-BE" sz="2400" dirty="0"/>
              <a:t>L’article 2, b) « </a:t>
            </a:r>
            <a:r>
              <a:rPr lang="fr-BE" sz="2400" b="1" dirty="0"/>
              <a:t>membres de la famille </a:t>
            </a:r>
            <a:r>
              <a:rPr lang="fr-BE" sz="2400" dirty="0"/>
              <a:t>» =  « le conjoint, la personne qui est engagée dans une relation intime, stable et continue avec la victime et vit en ménage avec elle, les parents en ligne directe, les frères et sœurs et les personnes qui sont à la charge de la victime ».</a:t>
            </a:r>
            <a:endParaRPr lang="en-US" sz="2400" dirty="0"/>
          </a:p>
          <a:p>
            <a:pPr marL="0" indent="0">
              <a:buNone/>
            </a:pPr>
            <a:endParaRPr lang="en-US" dirty="0"/>
          </a:p>
        </p:txBody>
      </p:sp>
      <p:sp>
        <p:nvSpPr>
          <p:cNvPr id="4" name="Espace réservé du numéro de diapositive 3"/>
          <p:cNvSpPr>
            <a:spLocks noGrp="1"/>
          </p:cNvSpPr>
          <p:nvPr>
            <p:ph type="sldNum" sz="quarter" idx="12"/>
          </p:nvPr>
        </p:nvSpPr>
        <p:spPr/>
        <p:txBody>
          <a:bodyPr/>
          <a:lstStyle/>
          <a:p>
            <a:fld id="{C8CE87C3-C9CB-4371-8D79-CDADB46062F7}" type="slidenum">
              <a:rPr lang="en-US" smtClean="0"/>
              <a:t>14</a:t>
            </a:fld>
            <a:endParaRPr lang="en-US"/>
          </a:p>
        </p:txBody>
      </p:sp>
    </p:spTree>
    <p:extLst>
      <p:ext uri="{BB962C8B-B14F-4D97-AF65-F5344CB8AC3E}">
        <p14:creationId xmlns:p14="http://schemas.microsoft.com/office/powerpoint/2010/main" val="682311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6111" y="452718"/>
            <a:ext cx="9681796" cy="1400530"/>
          </a:xfrm>
        </p:spPr>
        <p:txBody>
          <a:bodyPr/>
          <a:lstStyle/>
          <a:p>
            <a:r>
              <a:rPr lang="fr-FR" sz="2800" b="1" dirty="0" smtClean="0"/>
              <a:t>II. </a:t>
            </a:r>
            <a:r>
              <a:rPr lang="fr-FR" sz="3200" b="1" dirty="0" smtClean="0"/>
              <a:t>ABSENCE </a:t>
            </a:r>
            <a:r>
              <a:rPr lang="fr-FR" sz="3200" b="1" dirty="0" smtClean="0"/>
              <a:t>DES VICTIMES DEVANT LA CMA SI IRRECEVABILITE DE LA PLAINTE</a:t>
            </a:r>
            <a:r>
              <a:rPr lang="fr-FR" sz="2800" b="1" dirty="0" smtClean="0"/>
              <a:t> </a:t>
            </a:r>
            <a:r>
              <a:rPr lang="fr-FR" sz="2800" b="1" dirty="0" smtClean="0"/>
              <a:t/>
            </a:r>
            <a:br>
              <a:rPr lang="fr-FR" sz="2800" b="1" dirty="0" smtClean="0"/>
            </a:br>
            <a:r>
              <a:rPr lang="fr-FR" sz="2800" b="1" dirty="0" smtClean="0"/>
              <a:t>(</a:t>
            </a:r>
            <a:r>
              <a:rPr lang="fr-FR" sz="2800" b="1" dirty="0"/>
              <a:t>10, 1°bis, </a:t>
            </a:r>
            <a:r>
              <a:rPr lang="fr-FR" sz="2800" b="1" dirty="0" smtClean="0"/>
              <a:t>al. </a:t>
            </a:r>
            <a:r>
              <a:rPr lang="fr-FR" sz="2800" b="1" dirty="0"/>
              <a:t>4 du </a:t>
            </a:r>
            <a:r>
              <a:rPr lang="fr-FR" sz="2800" b="1" dirty="0" smtClean="0"/>
              <a:t>TPCPP)</a:t>
            </a:r>
            <a:endParaRPr lang="en-US" sz="2800" b="1" dirty="0"/>
          </a:p>
        </p:txBody>
      </p:sp>
      <p:sp>
        <p:nvSpPr>
          <p:cNvPr id="3" name="Espace réservé du contenu 2"/>
          <p:cNvSpPr>
            <a:spLocks noGrp="1"/>
          </p:cNvSpPr>
          <p:nvPr>
            <p:ph idx="1"/>
          </p:nvPr>
        </p:nvSpPr>
        <p:spPr>
          <a:xfrm>
            <a:off x="646111" y="1511166"/>
            <a:ext cx="11260339" cy="6371925"/>
          </a:xfrm>
        </p:spPr>
        <p:txBody>
          <a:bodyPr>
            <a:normAutofit/>
          </a:bodyPr>
          <a:lstStyle/>
          <a:p>
            <a:pPr marL="0" indent="0">
              <a:buNone/>
            </a:pPr>
            <a:endParaRPr lang="fr-FR" sz="2400" b="1" dirty="0" smtClean="0"/>
          </a:p>
          <a:p>
            <a:pPr marL="0" indent="0">
              <a:buNone/>
            </a:pPr>
            <a:r>
              <a:rPr lang="fr-FR" sz="2400" b="1" dirty="0" smtClean="0"/>
              <a:t>DEPUIS LES ARRETS 62/2005 et 21/2008 de la C.C., l’eau a coulé sous les ponts, le droit aussi…</a:t>
            </a:r>
          </a:p>
          <a:p>
            <a:pPr>
              <a:buFont typeface="Wingdings" panose="05000000000000000000" pitchFamily="2" charset="2"/>
              <a:buChar char="q"/>
            </a:pPr>
            <a:r>
              <a:rPr lang="fr-FR" sz="2400" b="1" dirty="0" smtClean="0"/>
              <a:t>Article 10 </a:t>
            </a:r>
            <a:r>
              <a:rPr lang="fr-FR" sz="2400" b="1" dirty="0" smtClean="0"/>
              <a:t>de la Directive </a:t>
            </a:r>
            <a:r>
              <a:rPr lang="fr-FR" sz="2400" b="1" dirty="0" smtClean="0"/>
              <a:t>victime (droit d’être entendu) </a:t>
            </a:r>
            <a:r>
              <a:rPr lang="fr-FR" sz="2400" b="1" dirty="0" smtClean="0"/>
              <a:t>+ considérant 22 </a:t>
            </a:r>
            <a:r>
              <a:rPr lang="fr-FR" sz="2400" dirty="0" smtClean="0"/>
              <a:t>: « Le moment où une plainte est déposée devrait, aux fins de la présente directive, être considéré comme relevant du cadre de la procédure pénale »</a:t>
            </a:r>
          </a:p>
          <a:p>
            <a:pPr>
              <a:buFont typeface="Wingdings" panose="05000000000000000000" pitchFamily="2" charset="2"/>
              <a:buChar char="q"/>
            </a:pPr>
            <a:r>
              <a:rPr lang="fr-FR" sz="2400" b="1" dirty="0" smtClean="0"/>
              <a:t>Article 47 de la Charte des droits fondamentaux de l’UE </a:t>
            </a:r>
            <a:r>
              <a:rPr lang="fr-FR" sz="2400" dirty="0" smtClean="0"/>
              <a:t>= droit à un recours effectif et à accéder à un tribunal impartial + jurisprudence CJUE</a:t>
            </a:r>
          </a:p>
          <a:p>
            <a:pPr>
              <a:buFont typeface="Wingdings" panose="05000000000000000000" pitchFamily="2" charset="2"/>
              <a:buChar char="q"/>
            </a:pPr>
            <a:r>
              <a:rPr lang="fr-FR" sz="2400" b="1" dirty="0" smtClean="0"/>
              <a:t>CEDH</a:t>
            </a:r>
            <a:r>
              <a:rPr lang="fr-FR" sz="2400" dirty="0" smtClean="0"/>
              <a:t> : leçons à tirer notamment de l’arrêt </a:t>
            </a:r>
            <a:r>
              <a:rPr lang="fr-FR" sz="2400" dirty="0" err="1" smtClean="0"/>
              <a:t>Martinie</a:t>
            </a:r>
            <a:r>
              <a:rPr lang="fr-FR" sz="2400" dirty="0" smtClean="0"/>
              <a:t> c. France, 12 avril 2006 car la C.C. n’avait pas examiné l’absence des victimes devant la CMA </a:t>
            </a:r>
          </a:p>
        </p:txBody>
      </p:sp>
      <p:sp>
        <p:nvSpPr>
          <p:cNvPr id="4" name="Espace réservé du numéro de diapositive 3"/>
          <p:cNvSpPr>
            <a:spLocks noGrp="1"/>
          </p:cNvSpPr>
          <p:nvPr>
            <p:ph type="sldNum" sz="quarter" idx="12"/>
          </p:nvPr>
        </p:nvSpPr>
        <p:spPr/>
        <p:txBody>
          <a:bodyPr/>
          <a:lstStyle/>
          <a:p>
            <a:fld id="{C8CE87C3-C9CB-4371-8D79-CDADB46062F7}" type="slidenum">
              <a:rPr lang="en-US" smtClean="0"/>
              <a:t>15</a:t>
            </a:fld>
            <a:endParaRPr lang="en-US"/>
          </a:p>
        </p:txBody>
      </p:sp>
    </p:spTree>
    <p:extLst>
      <p:ext uri="{BB962C8B-B14F-4D97-AF65-F5344CB8AC3E}">
        <p14:creationId xmlns:p14="http://schemas.microsoft.com/office/powerpoint/2010/main" val="133753430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646111" y="452718"/>
            <a:ext cx="9706429" cy="1400530"/>
          </a:xfrm>
        </p:spPr>
        <p:txBody>
          <a:bodyPr/>
          <a:lstStyle/>
          <a:p>
            <a:r>
              <a:rPr lang="fr-FR" sz="3600" b="1" dirty="0" smtClean="0">
                <a:solidFill>
                  <a:schemeClr val="tx1"/>
                </a:solidFill>
              </a:rPr>
              <a:t>POUR CONCLURE </a:t>
            </a:r>
            <a:r>
              <a:rPr lang="fr-FR" sz="3600" b="1" dirty="0">
                <a:solidFill>
                  <a:schemeClr val="tx1"/>
                </a:solidFill>
              </a:rPr>
              <a:t/>
            </a:r>
            <a:br>
              <a:rPr lang="fr-FR" sz="3600" b="1" dirty="0">
                <a:solidFill>
                  <a:schemeClr val="tx1"/>
                </a:solidFill>
              </a:rPr>
            </a:br>
            <a:r>
              <a:rPr lang="fr-FR" sz="3000" b="1" dirty="0" smtClean="0">
                <a:solidFill>
                  <a:schemeClr val="tx1"/>
                </a:solidFill>
              </a:rPr>
              <a:t>Agir pour la prise </a:t>
            </a:r>
            <a:r>
              <a:rPr lang="fr-FR" sz="3000" b="1" dirty="0" smtClean="0">
                <a:solidFill>
                  <a:schemeClr val="tx1"/>
                </a:solidFill>
              </a:rPr>
              <a:t>de compte des </a:t>
            </a:r>
            <a:r>
              <a:rPr lang="fr-FR" sz="3000" b="1" dirty="0" smtClean="0">
                <a:solidFill>
                  <a:schemeClr val="tx1"/>
                </a:solidFill>
              </a:rPr>
              <a:t>victimes « TO BE »</a:t>
            </a:r>
            <a:endParaRPr lang="en-US" sz="3000" b="1" dirty="0">
              <a:solidFill>
                <a:schemeClr val="tx1"/>
              </a:solidFill>
            </a:endParaRPr>
          </a:p>
        </p:txBody>
      </p:sp>
      <p:sp>
        <p:nvSpPr>
          <p:cNvPr id="3" name="Espace réservé du contenu 2"/>
          <p:cNvSpPr>
            <a:spLocks noGrp="1"/>
          </p:cNvSpPr>
          <p:nvPr>
            <p:ph idx="1"/>
          </p:nvPr>
        </p:nvSpPr>
        <p:spPr>
          <a:xfrm>
            <a:off x="646111" y="2002055"/>
            <a:ext cx="10625072" cy="4774130"/>
          </a:xfrm>
        </p:spPr>
        <p:txBody>
          <a:bodyPr>
            <a:noAutofit/>
          </a:bodyPr>
          <a:lstStyle/>
          <a:p>
            <a:pPr marL="0" indent="0">
              <a:buNone/>
            </a:pPr>
            <a:r>
              <a:rPr lang="fr-FR" sz="2400" b="1" dirty="0" smtClean="0"/>
              <a:t>REMISE </a:t>
            </a:r>
            <a:r>
              <a:rPr lang="fr-FR" sz="2400" b="1" dirty="0" smtClean="0"/>
              <a:t>EN QUESTION </a:t>
            </a:r>
            <a:r>
              <a:rPr lang="fr-FR" sz="2400" b="1" dirty="0" smtClean="0"/>
              <a:t>DU « NOT TO BE »</a:t>
            </a:r>
            <a:endParaRPr lang="fr-FR" sz="2400" b="1" dirty="0" smtClean="0"/>
          </a:p>
          <a:p>
            <a:pPr>
              <a:buFontTx/>
              <a:buChar char="-"/>
            </a:pPr>
            <a:r>
              <a:rPr lang="fr-FR" sz="2400" dirty="0" smtClean="0"/>
              <a:t>De </a:t>
            </a:r>
            <a:r>
              <a:rPr lang="fr-FR" sz="2400" dirty="0" smtClean="0"/>
              <a:t>l’arrêt de la </a:t>
            </a:r>
            <a:r>
              <a:rPr lang="fr-FR" sz="2400" dirty="0" err="1" smtClean="0"/>
              <a:t>Cass</a:t>
            </a:r>
            <a:r>
              <a:rPr lang="fr-FR" sz="2400" dirty="0" smtClean="0"/>
              <a:t> du 17 décembre 2003</a:t>
            </a:r>
          </a:p>
          <a:p>
            <a:pPr>
              <a:buFontTx/>
              <a:buChar char="-"/>
            </a:pPr>
            <a:r>
              <a:rPr lang="fr-FR" sz="2400" dirty="0" smtClean="0"/>
              <a:t>De l’absence des victimes devant la CMA</a:t>
            </a:r>
          </a:p>
          <a:p>
            <a:pPr marL="0" indent="0">
              <a:buNone/>
            </a:pPr>
            <a:endParaRPr lang="fr-FR" sz="2400" dirty="0" smtClean="0"/>
          </a:p>
          <a:p>
            <a:pPr marL="0" indent="0">
              <a:buNone/>
            </a:pPr>
            <a:r>
              <a:rPr lang="fr-FR" sz="2400" b="1" dirty="0" smtClean="0"/>
              <a:t>MOYENS</a:t>
            </a:r>
            <a:r>
              <a:rPr lang="fr-FR" sz="2400" dirty="0" smtClean="0"/>
              <a:t> </a:t>
            </a:r>
            <a:endParaRPr lang="fr-FR" sz="2400" dirty="0" smtClean="0"/>
          </a:p>
          <a:p>
            <a:pPr marL="0" indent="0">
              <a:buNone/>
            </a:pPr>
            <a:r>
              <a:rPr lang="fr-FR" sz="2400" dirty="0" smtClean="0"/>
              <a:t>Cassation, C.C, CJUE, CEDH, COMITES </a:t>
            </a:r>
            <a:r>
              <a:rPr lang="fr-FR" sz="2400" dirty="0" smtClean="0"/>
              <a:t> onusiens </a:t>
            </a:r>
            <a:r>
              <a:rPr lang="fr-FR" sz="2400" i="1" dirty="0" smtClean="0"/>
              <a:t>ad </a:t>
            </a:r>
            <a:r>
              <a:rPr lang="fr-FR" sz="2400" i="1" dirty="0" smtClean="0"/>
              <a:t>hoc</a:t>
            </a:r>
            <a:r>
              <a:rPr lang="fr-FR" sz="2400" dirty="0" smtClean="0"/>
              <a:t>…</a:t>
            </a:r>
          </a:p>
          <a:p>
            <a:pPr marL="0" indent="0">
              <a:buNone/>
            </a:pPr>
            <a:endParaRPr lang="fr-FR" sz="2400" dirty="0"/>
          </a:p>
          <a:p>
            <a:pPr marL="0" indent="0" algn="just">
              <a:buNone/>
            </a:pPr>
            <a:r>
              <a:rPr lang="fr-FR" sz="2400" dirty="0" smtClean="0"/>
              <a:t>PS. place aux procédures nationales vu la compétence complémentaire de la CPI ! </a:t>
            </a:r>
            <a:endParaRPr lang="fr-FR" sz="2400" dirty="0"/>
          </a:p>
        </p:txBody>
      </p:sp>
      <p:sp>
        <p:nvSpPr>
          <p:cNvPr id="4" name="Espace réservé du numéro de diapositive 3"/>
          <p:cNvSpPr>
            <a:spLocks noGrp="1"/>
          </p:cNvSpPr>
          <p:nvPr>
            <p:ph type="sldNum" sz="quarter" idx="12"/>
          </p:nvPr>
        </p:nvSpPr>
        <p:spPr/>
        <p:txBody>
          <a:bodyPr/>
          <a:lstStyle/>
          <a:p>
            <a:fld id="{C8CE87C3-C9CB-4371-8D79-CDADB46062F7}" type="slidenum">
              <a:rPr lang="en-US" smtClean="0"/>
              <a:t>16</a:t>
            </a:fld>
            <a:endParaRPr lang="en-US"/>
          </a:p>
        </p:txBody>
      </p:sp>
    </p:spTree>
    <p:extLst>
      <p:ext uri="{BB962C8B-B14F-4D97-AF65-F5344CB8AC3E}">
        <p14:creationId xmlns:p14="http://schemas.microsoft.com/office/powerpoint/2010/main" val="3975691753"/>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1E5155"/>
      </a:dk2>
      <a:lt2>
        <a:srgbClr val="EBEBEB"/>
      </a:lt2>
      <a:accent1>
        <a:srgbClr val="B01513"/>
      </a:accent1>
      <a:accent2>
        <a:srgbClr val="EA6312"/>
      </a:accent2>
      <a:accent3>
        <a:srgbClr val="E6B729"/>
      </a:accent3>
      <a:accent4>
        <a:srgbClr val="6AAC90"/>
      </a:accent4>
      <a:accent5>
        <a:srgbClr val="54849A"/>
      </a:accent5>
      <a:accent6>
        <a:srgbClr val="9E5E9B"/>
      </a:accent6>
      <a:hlink>
        <a:srgbClr val="58C1BA"/>
      </a:hlink>
      <a:folHlink>
        <a:srgbClr val="9DFFCB"/>
      </a:folHlink>
    </a:clrScheme>
    <a:fontScheme name="Ion">
      <a:majorFont>
        <a:latin typeface="Century Gothic" panose="020B050202020202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B050202020202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7000"/>
                <a:hueMod val="88000"/>
                <a:satMod val="130000"/>
                <a:lumMod val="124000"/>
              </a:schemeClr>
            </a:gs>
            <a:gs pos="100000">
              <a:schemeClr val="phClr">
                <a:tint val="96000"/>
                <a:shade val="88000"/>
                <a:hueMod val="108000"/>
                <a:satMod val="164000"/>
                <a:lumMod val="76000"/>
              </a:schemeClr>
            </a:gs>
          </a:gsLst>
          <a:path path="circle">
            <a:fillToRect l="45000" t="65000" r="125000" b="100000"/>
          </a:path>
        </a:gradFill>
        <a:blipFill rotWithShape="1">
          <a:blip xmlns:r="http://schemas.openxmlformats.org/officeDocument/2006/relationships" r:embed="rId1">
            <a:duotone>
              <a:schemeClr val="phClr">
                <a:shade val="69000"/>
                <a:hueMod val="108000"/>
                <a:satMod val="164000"/>
                <a:lumMod val="74000"/>
              </a:schemeClr>
              <a:schemeClr val="phClr">
                <a:tint val="96000"/>
                <a:hueMod val="88000"/>
                <a:satMod val="140000"/>
                <a:lumMod val="132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292E63A9-BB86-4E3D-B92A-7223C6510D2E}"/>
    </a:ext>
  </a:ext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Ion</Template>
  <TotalTime>4584</TotalTime>
  <Words>576</Words>
  <Application>Microsoft Office PowerPoint</Application>
  <PresentationFormat>Grand écran</PresentationFormat>
  <Paragraphs>98</Paragraphs>
  <Slides>16</Slides>
  <Notes>0</Notes>
  <HiddenSlides>0</HiddenSlides>
  <MMClips>0</MMClips>
  <ScaleCrop>false</ScaleCrop>
  <HeadingPairs>
    <vt:vector size="6" baseType="variant">
      <vt:variant>
        <vt:lpstr>Polices utilisées</vt:lpstr>
      </vt:variant>
      <vt:variant>
        <vt:i4>8</vt:i4>
      </vt:variant>
      <vt:variant>
        <vt:lpstr>Thème</vt:lpstr>
      </vt:variant>
      <vt:variant>
        <vt:i4>1</vt:i4>
      </vt:variant>
      <vt:variant>
        <vt:lpstr>Titres des diapositives</vt:lpstr>
      </vt:variant>
      <vt:variant>
        <vt:i4>16</vt:i4>
      </vt:variant>
    </vt:vector>
  </HeadingPairs>
  <TitlesOfParts>
    <vt:vector size="25" baseType="lpstr">
      <vt:lpstr>Arial</vt:lpstr>
      <vt:lpstr>Calibri</vt:lpstr>
      <vt:lpstr>Century Gothic</vt:lpstr>
      <vt:lpstr>Clear Sans Bold</vt:lpstr>
      <vt:lpstr>Symbol</vt:lpstr>
      <vt:lpstr>Times New Roman</vt:lpstr>
      <vt:lpstr>Wingdings</vt:lpstr>
      <vt:lpstr>Wingdings 3</vt:lpstr>
      <vt:lpstr>Ion</vt:lpstr>
      <vt:lpstr> Maryse ALIÉ  Avocate  Experte invitée à l’ulb et assistante à l’usl-b   VICTIMES : TO BE OR NOT TO BE ?  Principe de personnalité passive et crimes de droit pénal international  </vt:lpstr>
      <vt:lpstr>I. CONDITIONS DE RECEVABILITE DE LA PLAINTE  BASE LEGALE : Article 10, 1°bis TPCPP : </vt:lpstr>
      <vt:lpstr>Application =) Cass., 17 décembre 2003, P.03.1517.F</vt:lpstr>
      <vt:lpstr>Quid 20 ans après ?  Application fidèle par la CMA</vt:lpstr>
      <vt:lpstr>1. DISCRIMINATIONS</vt:lpstr>
      <vt:lpstr>2. VIOLATIONS MULTIPLES</vt:lpstr>
      <vt:lpstr>2.2. Problèmes % au droit international </vt:lpstr>
      <vt:lpstr>Déclaration des principes fondamentaux de justice relatifs aux victimes de la criminalité et aux victimes d’abus de pouvoir du 29.11.1985, l’AG de l’ONU</vt:lpstr>
      <vt:lpstr>Résolution 60/147 du 16.12.2005 de l’AG de l’ONU relative aux Principes fondamentaux et directives concernant le droit à un recours et à réparation des victimes de violations flagrantes du droit international des droits de l’homme et de violations graves du droit international humanitaire </vt:lpstr>
      <vt:lpstr>Convention pour la protection de toutes les personnes contre les disparitions forcées  (Belgique – EP juin 2011) </vt:lpstr>
      <vt:lpstr>Présentation PowerPoint</vt:lpstr>
      <vt:lpstr>Convention contre la torture et autres peines ou traitements cruels, inhumains ou dégradants du 10 décembre 1984 (Belgique – EP juin 1999 + Dt coutumier) </vt:lpstr>
      <vt:lpstr>Présentation PowerPoint</vt:lpstr>
      <vt:lpstr>2.3. Problèmes % au droit européen </vt:lpstr>
      <vt:lpstr>II. ABSENCE DES VICTIMES DEVANT LA CMA SI IRRECEVABILITE DE LA PLAINTE  (10, 1°bis, al. 4 du TPCPP)</vt:lpstr>
      <vt:lpstr>POUR CONCLURE  Agir pour la prise de compte des victimes « TO BE »</vt:lpstr>
    </vt:vector>
  </TitlesOfParts>
  <Company>HP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Maryse Alié</dc:creator>
  <cp:lastModifiedBy>Maryse Alié</cp:lastModifiedBy>
  <cp:revision>24</cp:revision>
  <cp:lastPrinted>2023-11-06T16:55:42Z</cp:lastPrinted>
  <dcterms:created xsi:type="dcterms:W3CDTF">2023-11-03T13:05:01Z</dcterms:created>
  <dcterms:modified xsi:type="dcterms:W3CDTF">2023-11-07T08:42:15Z</dcterms:modified>
</cp:coreProperties>
</file>