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9" r:id="rId3"/>
    <p:sldId id="280" r:id="rId4"/>
    <p:sldId id="269" r:id="rId5"/>
    <p:sldId id="281" r:id="rId6"/>
    <p:sldId id="282" r:id="rId7"/>
    <p:sldId id="271" r:id="rId8"/>
    <p:sldId id="274" r:id="rId9"/>
    <p:sldId id="283" r:id="rId10"/>
    <p:sldId id="276" r:id="rId11"/>
    <p:sldId id="278" r:id="rId12"/>
  </p:sldIdLst>
  <p:sldSz cx="9144000" cy="6858000" type="screen4x3"/>
  <p:notesSz cx="97155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503202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77D27-1B90-4C72-A15F-05E7A8EBBB2F}" type="datetimeFigureOut">
              <a:rPr lang="fr-BE" smtClean="0"/>
              <a:pPr/>
              <a:t>14/11/2012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503202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0BC8F-F999-4C79-88EB-CD23741608A4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503202" y="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49F46-8FF0-48E9-93E1-B68BDA48DE79}" type="datetimeFigureOut">
              <a:rPr lang="fr-BE" smtClean="0"/>
              <a:pPr/>
              <a:t>14/11/2012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14350"/>
            <a:ext cx="3430588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71550" y="3257550"/>
            <a:ext cx="77724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503202" y="6513910"/>
            <a:ext cx="421005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BE192-83F5-4DCE-A005-73D9DDC75F5B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E41E895-FE2D-423D-89AF-F6F93574D517}" type="datetime1">
              <a:rPr lang="fr-BE" smtClean="0"/>
              <a:pPr/>
              <a:t>14/11/2012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r-BE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43C6ED4-5E46-41F1-BE23-719CA1CC4855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89A28-DF39-4D1C-941D-147C301B8A6F}" type="datetime1">
              <a:rPr lang="fr-BE" smtClean="0"/>
              <a:pPr/>
              <a:t>14/11/2012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A4068A5-2965-49E0-8FDF-6B71C5E47BDA}" type="datetime1">
              <a:rPr lang="fr-BE" smtClean="0"/>
              <a:pPr/>
              <a:t>14/11/2012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43C6ED4-5E46-41F1-BE23-719CA1CC4855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5B478-5AA6-4CE2-B0DB-2CFE84DFFE1E}" type="datetime1">
              <a:rPr lang="fr-BE" smtClean="0"/>
              <a:pPr/>
              <a:t>14/11/2012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3A7D-5B41-4BCB-9AE7-8484BFD5E6AD}" type="datetime1">
              <a:rPr lang="fr-BE" smtClean="0"/>
              <a:pPr/>
              <a:t>14/11/2012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B971B-4CF6-499A-92C1-BC9560387699}" type="datetime1">
              <a:rPr lang="fr-BE" smtClean="0"/>
              <a:pPr/>
              <a:t>14/11/2012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B9BB0-3380-4D9C-BA4A-CD9644D345A3}" type="datetime1">
              <a:rPr lang="fr-BE" smtClean="0"/>
              <a:pPr/>
              <a:t>14/11/2012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iangle isocè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D3965-7748-4703-BFF9-CCB3810D6957}" type="datetime1">
              <a:rPr lang="fr-BE" smtClean="0"/>
              <a:pPr/>
              <a:t>14/11/2012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DBB59-E694-4EBA-B87D-150DD4E3BB17}" type="datetime1">
              <a:rPr lang="fr-BE" smtClean="0"/>
              <a:pPr/>
              <a:t>14/11/2012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iangle isocè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2B122-09D4-4106-932B-2C848E2EFF5F}" type="datetime1">
              <a:rPr lang="fr-BE" smtClean="0"/>
              <a:pPr/>
              <a:t>14/11/2012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88609-315A-420A-B371-949AE6D168AF}" type="datetime1">
              <a:rPr lang="fr-BE" smtClean="0"/>
              <a:pPr/>
              <a:t>14/11/2012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iangle isocè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4D370D1-1082-4BF7-8C1A-8F791E5A2BBF}" type="datetime1">
              <a:rPr lang="fr-BE" smtClean="0"/>
              <a:pPr/>
              <a:t>14/11/2012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43C6ED4-5E46-41F1-BE23-719CA1CC4855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8" name="Connecteur droit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Connecteur droit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le isocè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://www.uvcw.be/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19200" y="1988840"/>
            <a:ext cx="6858000" cy="2887960"/>
          </a:xfrm>
        </p:spPr>
        <p:txBody>
          <a:bodyPr>
            <a:normAutofit fontScale="90000"/>
          </a:bodyPr>
          <a:lstStyle/>
          <a:p>
            <a:r>
              <a:rPr lang="fr-FR" sz="1700" dirty="0" smtClean="0"/>
              <a:t/>
            </a:r>
            <a:br>
              <a:rPr lang="fr-FR" sz="1700" dirty="0" smtClean="0"/>
            </a:br>
            <a:r>
              <a:rPr lang="fr-FR" sz="1700" dirty="0" smtClean="0"/>
              <a:t/>
            </a:r>
            <a:br>
              <a:rPr lang="fr-FR" sz="1700" dirty="0" smtClean="0"/>
            </a:br>
            <a:r>
              <a:rPr lang="fr-FR" sz="1700" dirty="0" smtClean="0"/>
              <a:t/>
            </a:r>
            <a:br>
              <a:rPr lang="fr-FR" sz="1700" dirty="0" smtClean="0"/>
            </a:br>
            <a:r>
              <a:rPr lang="fr-FR" sz="1700" dirty="0" smtClean="0"/>
              <a:t/>
            </a:r>
            <a:br>
              <a:rPr lang="fr-FR" sz="1700" dirty="0" smtClean="0"/>
            </a:br>
            <a:r>
              <a:rPr lang="fr-FR" sz="1700" dirty="0" smtClean="0"/>
              <a:t/>
            </a:r>
            <a:br>
              <a:rPr lang="fr-FR" sz="1700" dirty="0" smtClean="0"/>
            </a:br>
            <a:r>
              <a:rPr lang="fr-FR" sz="1700" dirty="0" smtClean="0"/>
              <a:t/>
            </a:r>
            <a:br>
              <a:rPr lang="fr-FR" sz="1700" dirty="0" smtClean="0"/>
            </a:br>
            <a:r>
              <a:rPr lang="fr-FR" sz="1700" dirty="0" smtClean="0"/>
              <a:t/>
            </a:r>
            <a:br>
              <a:rPr lang="fr-FR" sz="1700" dirty="0" smtClean="0"/>
            </a:br>
            <a:r>
              <a:rPr lang="fr-FR" sz="1700" dirty="0" smtClean="0"/>
              <a:t/>
            </a:r>
            <a:br>
              <a:rPr lang="fr-FR" sz="1700" dirty="0" smtClean="0"/>
            </a:br>
            <a:r>
              <a:rPr lang="fr-FR" sz="3300" dirty="0" smtClean="0"/>
              <a:t>Réflexions au départ du cas belge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Jean-François Husson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1</a:t>
            </a:fld>
            <a:endParaRPr lang="fr-BE"/>
          </a:p>
        </p:txBody>
      </p:sp>
      <p:pic>
        <p:nvPicPr>
          <p:cNvPr id="8194" name="Picture 2" descr="logo u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805264"/>
            <a:ext cx="1231776" cy="899521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2555776" y="5805264"/>
            <a:ext cx="15121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1000" dirty="0" smtClean="0">
                <a:solidFill>
                  <a:srgbClr val="0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Centre de </a:t>
            </a:r>
            <a:endParaRPr lang="fr-BE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 smtClean="0">
                <a:solidFill>
                  <a:srgbClr val="0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Recherche en</a:t>
            </a:r>
            <a:endParaRPr lang="fr-BE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 smtClean="0">
                <a:solidFill>
                  <a:srgbClr val="0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Action publique,</a:t>
            </a:r>
            <a:endParaRPr lang="fr-BE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 smtClean="0">
                <a:solidFill>
                  <a:srgbClr val="0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Intégration et</a:t>
            </a:r>
            <a:endParaRPr lang="fr-BE" sz="1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000" dirty="0" smtClean="0">
                <a:solidFill>
                  <a:srgbClr val="0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Gouvernance</a:t>
            </a:r>
            <a:endParaRPr lang="fr-FR" sz="1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201" name="Picture 9" descr="Logo CIF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5937919"/>
            <a:ext cx="1350268" cy="659433"/>
          </a:xfrm>
          <a:prstGeom prst="rect">
            <a:avLst/>
          </a:prstGeom>
          <a:noFill/>
        </p:spPr>
      </p:pic>
      <p:pic>
        <p:nvPicPr>
          <p:cNvPr id="9" name="Image 2" descr="logo EUROPA"/>
          <p:cNvPicPr>
            <a:picLocks noChangeAspect="1" noChangeArrowheads="1"/>
          </p:cNvPicPr>
          <p:nvPr/>
        </p:nvPicPr>
        <p:blipFill>
          <a:blip r:embed="rId4" cstate="print">
            <a:lum bright="6000" contrast="6000"/>
          </a:blip>
          <a:srcRect/>
          <a:stretch>
            <a:fillRect/>
          </a:stretch>
        </p:blipFill>
        <p:spPr bwMode="auto">
          <a:xfrm>
            <a:off x="6084168" y="5884322"/>
            <a:ext cx="2783979" cy="7850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Cadre institutionnel</a:t>
            </a:r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2</a:t>
            </a:fld>
            <a:endParaRPr lang="fr-BE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sz="quarter" idx="1"/>
          </p:nvPr>
        </p:nvGraphicFramePr>
        <p:xfrm>
          <a:off x="467544" y="1268760"/>
          <a:ext cx="8264088" cy="543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1789856"/>
                <a:gridCol w="1800200"/>
                <a:gridCol w="28634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Niveau</a:t>
                      </a:r>
                    </a:p>
                    <a:p>
                      <a:pPr algn="ctr"/>
                      <a:r>
                        <a:rPr lang="fr-FR" sz="1400" dirty="0" smtClean="0"/>
                        <a:t>* : pouvoir fiscal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« Avant »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« Après »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Remarques</a:t>
                      </a:r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u="sng" dirty="0" smtClean="0"/>
                        <a:t>Communes*</a:t>
                      </a:r>
                      <a:endParaRPr lang="fr-BE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2739 (1831)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589 (&gt;1976)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Fusion obligatoire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dirty="0" smtClean="0"/>
                        <a:t>1976</a:t>
                      </a:r>
                    </a:p>
                    <a:p>
                      <a:r>
                        <a:rPr lang="fr-FR" sz="1600" dirty="0" smtClean="0"/>
                        <a:t>+ 1 CPAS /commune</a:t>
                      </a:r>
                      <a:endParaRPr lang="fr-B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Zones de police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Gendarmerie</a:t>
                      </a:r>
                    </a:p>
                    <a:p>
                      <a:pPr algn="ctr"/>
                      <a:r>
                        <a:rPr lang="fr-FR" sz="1200" dirty="0" smtClean="0"/>
                        <a:t>Police</a:t>
                      </a:r>
                      <a:r>
                        <a:rPr lang="fr-FR" sz="1200" baseline="0" dirty="0" smtClean="0"/>
                        <a:t>s communales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196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Police</a:t>
                      </a:r>
                      <a:r>
                        <a:rPr lang="fr-FR" sz="1600" baseline="0" dirty="0" smtClean="0"/>
                        <a:t> intégrée à 2 niveaux</a:t>
                      </a:r>
                      <a:endParaRPr lang="fr-B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Zones secours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 smtClean="0"/>
                        <a:t>Serv</a:t>
                      </a:r>
                      <a:r>
                        <a:rPr lang="fr-FR" sz="1200" dirty="0" smtClean="0"/>
                        <a:t>.</a:t>
                      </a:r>
                      <a:r>
                        <a:rPr lang="fr-FR" sz="1200" baseline="0" dirty="0" smtClean="0"/>
                        <a:t> incendie </a:t>
                      </a:r>
                      <a:r>
                        <a:rPr lang="fr-FR" sz="1200" baseline="0" dirty="0" err="1" smtClean="0"/>
                        <a:t>comm</a:t>
                      </a:r>
                      <a:r>
                        <a:rPr lang="fr-FR" sz="1200" baseline="0" dirty="0" smtClean="0"/>
                        <a:t>. </a:t>
                      </a:r>
                      <a:r>
                        <a:rPr lang="fr-FR" sz="1200" baseline="0" dirty="0" err="1" smtClean="0"/>
                        <a:t>Intercomm</a:t>
                      </a:r>
                      <a:r>
                        <a:rPr lang="fr-FR" sz="1200" baseline="0" dirty="0" smtClean="0"/>
                        <a:t>. Liège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32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Intercommunales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&gt; 229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+/- 150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noProof="0" dirty="0" err="1" smtClean="0"/>
                        <a:t>Nombre</a:t>
                      </a:r>
                      <a:r>
                        <a:rPr lang="en-GB" sz="1600" baseline="0" noProof="0" dirty="0" smtClean="0"/>
                        <a:t> se </a:t>
                      </a:r>
                      <a:r>
                        <a:rPr lang="en-GB" sz="1600" baseline="0" noProof="0" dirty="0" err="1" smtClean="0"/>
                        <a:t>réduit</a:t>
                      </a:r>
                      <a:r>
                        <a:rPr lang="en-GB" sz="1600" baseline="0" noProof="0" dirty="0" smtClean="0"/>
                        <a:t>.</a:t>
                      </a:r>
                      <a:endParaRPr lang="en-GB" sz="16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Provinces*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 (1831)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 (1994)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Suite départements.</a:t>
                      </a:r>
                    </a:p>
                    <a:p>
                      <a:r>
                        <a:rPr lang="fr-FR" sz="1600" dirty="0" smtClean="0"/>
                        <a:t>Scission</a:t>
                      </a:r>
                      <a:r>
                        <a:rPr lang="fr-FR" sz="1600" baseline="0" dirty="0" smtClean="0"/>
                        <a:t> Brabant</a:t>
                      </a:r>
                      <a:endParaRPr lang="fr-B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Agglomération*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 (1976)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Projets de 5 agglos.</a:t>
                      </a:r>
                    </a:p>
                    <a:p>
                      <a:r>
                        <a:rPr lang="fr-FR" sz="1600" dirty="0" smtClean="0"/>
                        <a:t>Uniquement </a:t>
                      </a:r>
                      <a:r>
                        <a:rPr lang="fr-FR" sz="1600" dirty="0" err="1" smtClean="0"/>
                        <a:t>Brux</a:t>
                      </a:r>
                      <a:r>
                        <a:rPr lang="fr-FR" sz="1600" dirty="0" smtClean="0"/>
                        <a:t>.</a:t>
                      </a:r>
                      <a:endParaRPr lang="fr-B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Communautés</a:t>
                      </a:r>
                      <a:endParaRPr lang="fr-B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3 (CF,</a:t>
                      </a:r>
                      <a:r>
                        <a:rPr lang="fr-FR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VG,</a:t>
                      </a:r>
                      <a:r>
                        <a:rPr lang="fr-FR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DG)</a:t>
                      </a:r>
                    </a:p>
                    <a:p>
                      <a:pPr algn="ctr"/>
                      <a:r>
                        <a:rPr lang="fr-FR" sz="1200" dirty="0" smtClean="0">
                          <a:solidFill>
                            <a:schemeClr val="tx1"/>
                          </a:solidFill>
                        </a:rPr>
                        <a:t>La CF et la VG sont compétentes sur le territoire de la région de Bruxelles.</a:t>
                      </a:r>
                      <a:endParaRPr lang="fr-BE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« Fusion »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(Fl.)</a:t>
                      </a:r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fr-FR" sz="1600" baseline="0" dirty="0" smtClean="0">
                          <a:solidFill>
                            <a:schemeClr val="tx1"/>
                          </a:solidFill>
                        </a:rPr>
                        <a:t>Transferts</a:t>
                      </a:r>
                      <a:r>
                        <a:rPr lang="fr-FR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(CF-&gt;RW RW-&gt;DG)</a:t>
                      </a:r>
                    </a:p>
                    <a:p>
                      <a:r>
                        <a:rPr lang="fr-FR" sz="1600" baseline="0" dirty="0" smtClean="0">
                          <a:solidFill>
                            <a:schemeClr val="tx1"/>
                          </a:solidFill>
                        </a:rPr>
                        <a:t>CF-&gt; «Fédération WB»</a:t>
                      </a:r>
                      <a:endParaRPr lang="fr-BE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1" u="sng" dirty="0" smtClean="0">
                          <a:solidFill>
                            <a:schemeClr val="tx1"/>
                          </a:solidFill>
                        </a:rPr>
                        <a:t>Régions*</a:t>
                      </a:r>
                      <a:endParaRPr lang="fr-BE" b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2 (1980)</a:t>
                      </a:r>
                      <a:endParaRPr lang="fr-B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B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Statut</a:t>
                      </a:r>
                      <a:r>
                        <a:rPr lang="fr-FR" sz="1600" baseline="0" dirty="0" smtClean="0">
                          <a:solidFill>
                            <a:schemeClr val="tx1"/>
                          </a:solidFill>
                        </a:rPr>
                        <a:t> de RBC</a:t>
                      </a:r>
                    </a:p>
                    <a:p>
                      <a:r>
                        <a:rPr lang="fr-FR" sz="1600" baseline="0" dirty="0" smtClean="0">
                          <a:solidFill>
                            <a:schemeClr val="tx1"/>
                          </a:solidFill>
                        </a:rPr>
                        <a:t>Projets 4 Régions</a:t>
                      </a:r>
                      <a:endParaRPr lang="fr-BE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b="0" dirty="0" smtClean="0"/>
                        <a:t>Etat fédéral*</a:t>
                      </a:r>
                      <a:endParaRPr lang="fr-BE" b="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Pas</a:t>
                      </a:r>
                      <a:r>
                        <a:rPr lang="fr-FR" sz="1200" baseline="0" dirty="0" smtClean="0"/>
                        <a:t> « fédéral »</a:t>
                      </a:r>
                      <a:endParaRPr lang="fr-BE" sz="12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BE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Rév</a:t>
                      </a:r>
                      <a:r>
                        <a:rPr lang="fr-FR" sz="1600" dirty="0" smtClean="0"/>
                        <a:t>. Constitution1993</a:t>
                      </a:r>
                      <a:endParaRPr lang="fr-BE" sz="1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http://t0.gstatic.com/images?q=tbn:ANd9GcSiUDXfs-HRGTw4WbsurX4URwn9MgRIWxOYCHs-ClfD5MXETZ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55025" y="155092"/>
            <a:ext cx="1421431" cy="1041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2. Finances publiques : aperçu global</a:t>
            </a:r>
            <a:endParaRPr lang="fr-BE" sz="14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3</a:t>
            </a:fld>
            <a:endParaRPr lang="fr-BE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1769368"/>
                <a:gridCol w="1944216"/>
                <a:gridCol w="24586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Sous-secteur Administrations publiques</a:t>
                      </a:r>
                      <a:r>
                        <a:rPr lang="fr-FR" baseline="0" dirty="0" smtClean="0"/>
                        <a:t> (SEC)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% dépenses</a:t>
                      </a:r>
                      <a:r>
                        <a:rPr lang="fr-FR" baseline="0" dirty="0" smtClean="0"/>
                        <a:t> primaires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% recettes fisc. avant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transfert budgétaires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Débats / enjeux</a:t>
                      </a:r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Etat fédéral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21,4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55,9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Dette; vieillissement</a:t>
                      </a:r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Sécurité</a:t>
                      </a:r>
                      <a:r>
                        <a:rPr lang="fr-FR" baseline="0" dirty="0" smtClean="0"/>
                        <a:t> sociale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43,7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30,6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Coût du travail; pensions; régionalisation </a:t>
                      </a:r>
                      <a:r>
                        <a:rPr lang="fr-FR" baseline="0" dirty="0" smtClean="0"/>
                        <a:t>/ </a:t>
                      </a:r>
                      <a:r>
                        <a:rPr lang="fr-FR" dirty="0" smtClean="0"/>
                        <a:t>communautarisation</a:t>
                      </a:r>
                      <a:r>
                        <a:rPr lang="fr-FR" baseline="0" dirty="0" smtClean="0"/>
                        <a:t> ?</a:t>
                      </a:r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Communautés &amp; Régions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21,3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6,9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Péréquation</a:t>
                      </a:r>
                      <a:r>
                        <a:rPr lang="fr-FR" baseline="0" dirty="0" smtClean="0"/>
                        <a:t>, prise en compte des besoins, autonomie fiscale, pilotage macro-</a:t>
                      </a:r>
                      <a:r>
                        <a:rPr lang="fr-FR" baseline="0" dirty="0" err="1" smtClean="0"/>
                        <a:t>budgét</a:t>
                      </a:r>
                      <a:r>
                        <a:rPr lang="fr-FR" baseline="0" dirty="0" smtClean="0"/>
                        <a:t>.</a:t>
                      </a:r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Pouvoirs locaux</a:t>
                      </a:r>
                    </a:p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sz="900" dirty="0" smtClean="0"/>
                    </a:p>
                    <a:p>
                      <a:endParaRPr lang="fr-FR" sz="900" dirty="0" smtClean="0"/>
                    </a:p>
                    <a:p>
                      <a:r>
                        <a:rPr lang="fr-FR" sz="900" dirty="0" smtClean="0"/>
                        <a:t>Données : R. Savage, SPF Finances,</a:t>
                      </a:r>
                      <a:r>
                        <a:rPr lang="fr-FR" sz="900" baseline="0" dirty="0" smtClean="0"/>
                        <a:t> colloque CIF, 2010</a:t>
                      </a:r>
                      <a:endParaRPr lang="fr-BE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13,6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6,6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Rationalisation structures (provinces ?), adéquation missions, cohérence PP (fisc.), péréquation horizontale</a:t>
                      </a:r>
                      <a:endParaRPr lang="fr-B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Ellipse 5"/>
          <p:cNvSpPr/>
          <p:nvPr/>
        </p:nvSpPr>
        <p:spPr>
          <a:xfrm>
            <a:off x="2555776" y="3212976"/>
            <a:ext cx="1584176" cy="21602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9" name="Connecteur droit avec flèche 8"/>
          <p:cNvCxnSpPr/>
          <p:nvPr/>
        </p:nvCxnSpPr>
        <p:spPr>
          <a:xfrm rot="10800000" flipV="1">
            <a:off x="3779912" y="2348880"/>
            <a:ext cx="864096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rot="5400000">
            <a:off x="3635896" y="2492896"/>
            <a:ext cx="122413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rot="5400000">
            <a:off x="3167844" y="3032956"/>
            <a:ext cx="237626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rot="5400000">
            <a:off x="3059832" y="4148286"/>
            <a:ext cx="57606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923928" y="4869160"/>
            <a:ext cx="74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35%</a:t>
            </a:r>
            <a:endParaRPr lang="fr-BE" sz="2400" b="1" dirty="0"/>
          </a:p>
        </p:txBody>
      </p:sp>
      <p:sp>
        <p:nvSpPr>
          <p:cNvPr id="17" name="Ellipse 16"/>
          <p:cNvSpPr/>
          <p:nvPr/>
        </p:nvSpPr>
        <p:spPr>
          <a:xfrm>
            <a:off x="2195736" y="2492896"/>
            <a:ext cx="2664296" cy="37444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8" name="ZoneTexte 17"/>
          <p:cNvSpPr txBox="1"/>
          <p:nvPr/>
        </p:nvSpPr>
        <p:spPr>
          <a:xfrm>
            <a:off x="4114315" y="5949280"/>
            <a:ext cx="79380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600" b="1" dirty="0" smtClean="0"/>
              <a:t>80%</a:t>
            </a:r>
            <a:endParaRPr lang="fr-BE" sz="2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Les enjeux</a:t>
            </a:r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4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 fontScale="92500" lnSpcReduction="10000"/>
          </a:bodyPr>
          <a:lstStyle/>
          <a:p>
            <a:r>
              <a:rPr lang="fr-FR" sz="2800" dirty="0" smtClean="0"/>
              <a:t>Au niveau des structures locales </a:t>
            </a:r>
            <a:endParaRPr lang="fr-BE" sz="2800" dirty="0" smtClean="0"/>
          </a:p>
          <a:p>
            <a:pPr lvl="1"/>
            <a:r>
              <a:rPr lang="fr-FR" sz="2500" dirty="0" smtClean="0"/>
              <a:t>comment garantir un financement correspondant aux missions/dépenses transférées ?</a:t>
            </a:r>
            <a:endParaRPr lang="fr-BE" sz="2500" dirty="0" smtClean="0"/>
          </a:p>
          <a:p>
            <a:pPr lvl="1"/>
            <a:r>
              <a:rPr lang="fr-FR" sz="2500" dirty="0" smtClean="0"/>
              <a:t>comment gérer l’évolution des dotations générales dans un environnement d’austérité budgétaire ?</a:t>
            </a:r>
            <a:endParaRPr lang="fr-BE" sz="2500" dirty="0" smtClean="0"/>
          </a:p>
          <a:p>
            <a:pPr lvl="1"/>
            <a:r>
              <a:rPr lang="fr-FR" sz="2500" dirty="0" smtClean="0"/>
              <a:t>comment éviter des effets pervers dans les mécanismes de financement (déresponsabilisation, fiscalité,…) ?</a:t>
            </a:r>
          </a:p>
          <a:p>
            <a:pPr lvl="1"/>
            <a:r>
              <a:rPr lang="fr-FR" sz="2500" dirty="0" smtClean="0"/>
              <a:t>comment orienter la fiscalité locale pour soutenir l’activité économique et un développement territorial harmonieux tout en préservant le niveau de recettes ?</a:t>
            </a:r>
            <a:endParaRPr lang="fr-BE" sz="2500" dirty="0" smtClean="0"/>
          </a:p>
          <a:p>
            <a:pPr lvl="1"/>
            <a:r>
              <a:rPr lang="fr-FR" sz="2500" dirty="0" smtClean="0"/>
              <a:t>comment associer les pouvoirs locaux au pilotage macro-budgétaire (et quelle responsabilisation) ?</a:t>
            </a:r>
            <a:endParaRPr lang="fr-BE" sz="2500" dirty="0" smtClean="0"/>
          </a:p>
          <a:p>
            <a:pPr lvl="1"/>
            <a:r>
              <a:rPr lang="fr-FR" sz="2500" dirty="0" smtClean="0"/>
              <a:t>comment éviter un impact négatif sur les investissements ?</a:t>
            </a:r>
            <a:endParaRPr lang="fr-BE" sz="2500" dirty="0" smtClean="0"/>
          </a:p>
          <a:p>
            <a:pPr lvl="1"/>
            <a:r>
              <a:rPr lang="fr-FR" sz="2500" b="1" dirty="0" smtClean="0"/>
              <a:t>quelle rationalisation des structures intermédiaires ?</a:t>
            </a:r>
          </a:p>
        </p:txBody>
      </p:sp>
      <p:sp>
        <p:nvSpPr>
          <p:cNvPr id="8194" name="AutoShape 2" descr="data:image/jpg;base64,/9j/4AAQSkZJRgABAQAAAQABAAD/2wCEAAkGBhQSERQUEhQVFRQUGBgYGBgXFBYYGBgXGBcXFxgXGBcaHCYeGBkjHBgXHy8gIycpLC0sFx8xNTAqNSYrLSkBCQoKDgwOGg8PGikkHCQsLCwsLCwvLCwpLCwsLCwsKSwsKSwsLCwsLCwsLCwsLCwsLCwsLCwsKSwsLCwsLCwsKf/AABEIAMIBAwMBIgACEQEDEQH/xAAbAAAABwEAAAAAAAAAAAAAAAAAAQMEBQYHAv/EAEsQAAEDAgMDBQoKCAYDAQEAAAECAxEAIQQSMQUGQRMiUWFxFCMyUlOBkZOh0RVCcpKxsrPB0vAHJDM0Q2KC4RZzosLi8URj04Nk/8QAGQEAAgMBAAAAAAAAAAAAAAAAAAECBAUD/8QAJhEAAgICAgICAQUBAAAAAAAAAAECEQMSITEEUTJBFCIjM2Fxkf/aAAwDAQACEQMRAD8AlsJgG+RaPJtyUInvbfiJ/lpVOBb4tt+rb/DR4Ad6b/y2/s00vFbMIR1XBjylLZiKNntn+G36tv8ADSfcLfk2/VN/hp1RoTNS0j6I7y9jPuFvybfqm/w1ycEjybfqm/w0+5CTqPPak1twaNY+g2l7GncaPJt+qb/DRdyI8Rv1Tf4ackURTUtI+hby9jbuRHiN+qb/AA0O5UeI36pv8NOIrmKNI+g3l7EO5UeI36pv8NDuVHiN+qb/AA0sRQinpH0hby9iHcyPEb9U1+GjGDSf4aPVN/hpYC96fF3mAIgdPTUXGK+iSk39kWMInxG/VNfhojhkeI36pr8NLwa5IqWkfSE5y9iPc6fEb9U1+Gi7nT4jfqmvw0qaEUaR9IW8vYmnCpPxG/VNfhq07A3YwzjcrQ2pRPBtAjqsmq2kVad0sVzyi0RI6eFV/IgtOCxgl+rker3Ows2Ybj5I91KnczCeQR80e6pcoi9HM1m2zR1Xoh/8GYPyCPmj3VydzcJ5BHzR7qnEURNLZj1RAnc/C+Qb+an3UX+EMJ5Bv5qfdU4tVJ07ZGkQjm6WFH8Bv5ifdSP+F8L5Fv5ifdVgXembhqSbItIi17r4YfwW/mJ91Iq3dw3kW/mJ91SSnaRWupoi6InEbFw40ZRbobR7qbo2Xh0jntt5vkI91DF4uFkUzdSVK6atxxcclWWTngqG8WHQMQvKlIEI0SkD9mngBRV1vB+3V8lv7NFCudHWzS93dhpdwjKiSCW0+kJSPuppj9nqaVCuOhHGpvdUxgGCNciY9AobVw/KESYgHh99RxZZJ0+hZcaq12VrLQAqQbwyUnnadk/9UMW0EqlFhwq3v9FTTixbZrAIM9HHsqMxZGYwKcLxR0k00cMmiKd2xyfFISiiilCKKK6HITIrkilIoiKdgJ5aV7jULkR21zThx8wKTb+iSr7GwZJJsaNSCkxTvDuARMxXbygu4Gn5mo7OyWqoZzY2uaTfbiOylC6RPTSK1E61NEWxli8QlJQCUiVcVJFsq73ItMC0605iqvvbs5DzqJQlZQmLuFMSoKAgJMiM3z+oVaEqBEgyDXLHlUpyjfR0yYnGEZewAVZd0kgkzBIiOrrquRVm3TABPXr1UeR8GGD5otak0UUoK4cVWQawRVTd1yjW5SKTN6kkQbCViwCAeNKA8emmzrYKprouVKiNi6lWpq8aHdApF10U1FibEHDTZ5yBXTuIFQ+Oem4NpjzgkH6KsY4WzjOdI52g6DFIN4gJ4U3JNcVeUOKKTm7srW8KpxCvkt/ZooUW3v25+S39mihVIuI13dP9xY+Qn6BS2JbJIHDiajd18VGEaAOjafakUu5jzIB0rlGLsnKaoVJQkns0pPFZFJkiwqOxD5Jmk1PSIqwsb7K7yfQ2WL1yRXZFFFWCucRREUpFERTASiiIpXLXJTTFQkRQiu4oooA6SQKUcfBFrUgRRRSoe1HCq4WYBJ0Fz2DWlYpntfGhlhxwkDKkkZpjMbJBjpUQPPTbpWJK3RkmO3peUsrXlBXCoGeACBEdURV63B2i48wvOAAhUJImTIzKmeiR6aom3WQ6+otFJRwIISAJMBOYj0Ved08ehoN4fMiVl1QnwlQUBBA4hQCzP8tZfjNLLZqeTFvHSLVFTe7zoSdYNQ0U6wLgCr6VpZFtGjNxupWXxrE2onXKh8BjQRE+mpEmsqUNWakZWjvk5rjE4hKE12pcCoHaL8qiJ/PGpQjsxTlqh0naINJYjHQLcahlKOajxOJsANatrCrKry8DhW0SNDrTU48g601UaTIrusaODyMdYjEk1W939rLdDyVgDK4VAAknK5K/RJV9HCnG2sUUpDaASt2QANY4wBcm+gBOvRVVWnE4TEpcW0UoMpUClxPMnWSIkWPDwe2q2TKoZEv+lmGJzxN/f0XaKKK6Bm40N6EVoGeVbb37c/Jb+zRQobf/AG5+S39mihWeaK6L3sVZDLUeIj6iafpdNMNjjvDXyEfUTT2K6xqkVpPlgdBN6RUKcIp+yhIHOoctRqOxClNFFOsUkTbSkIqadnNqhOKNKa6ihFMBRJBtp2VziGhwrmjKrRSolY3IrmKVy0WWpkBLLRRSuWuYpioTiozeNJ7ncEAgg5pmyYJkRxmPbUtlqJ3kxKUsOIKkha0KCUlQClWvlSTJ46VyzP8Abl/h0wr9yP8ApiT2KyE6XJHmk63660HcwZjhFEJBHdKUx4oCSJPGMyhebAVF7u7RQxh3w6wXQ6SJhASBlUIzLIkz4sieM0ruLtFsON51hASXZzkJAzNoCbkxcg8azIJKcXf2amRtxkq+jS4owK6Ao4rYsxiQ2KDn6qtIqp7OeyqmP7VNd3c3WqWeLci9gklEG0MSJCaZLjKYM0fcylGdQa6b2atSoiBPspLWK7G7b6IZ5ZmuW2SowkSTVwwmxENySAonpAgdlPBh2wZCQD2CpPyUukJeM32ypYbYC1a80zx6OmrKjY7XJhJSkwOI9tObUm9iwmuE8s5naOKECkb24EMt95kLWUSRZXJpcCiCvgiYOoHtqs737UbX3MoGVNqWlV9BzIVIMX5wg9PZNl25iG3XiYWtSbZEkmDaLgw3xNymZ46VU98cS4tJCmVpl4qzBQnMW8loUeCBbqPZVWcm58lmEf0cE6y4FJChooA+kTXWWmewcSHGEkJKcvNgiLpi49PpmpDLW7jltFMwpx1k0VHb/wC3V8lv7NFChvB+3V8lv7NFCqZfXRfdiD9Xa+Qj6iafEDgKS2Dhv1ZknQoR9UU5WmNKlF2jhNNMSFqJxyY6q6IoslTIWJEVzlpUpoimpWISy0IpUNmuHiEiVGAIv2kD6TRYUcRTZeOQFFJNxHAnXNa3HmmoraW8MkoZuRqo2CflH4vTGvyQZql4palqUpK3BmgWWUyB1DTs4SRfU1p+TGLpclrH4spK3waR3ajxvYevq6jQVikDjrpY310t1Gsy5Nzi65f/ANqqNTbnlXL/APsV7qj+WvRL8T+zSji0eMPb+eFGMUg/GHt91ZoUueVc9YfdR99H8Vz55v7KPzF6D8P+zSTiEeMKpO/qC0+h6xBbWnKhsFw5eaVKcvzByiTFujjNRpxT4H7d35/9qWZxThYxTjy1uHK20kqVmy53kOKi3HkRXPJ5CyR1o6Y/HeOW1lExTba4/ag31AI8wm1JtpgFIzX/AJZ/M1YEpST4IrlxQTJSIUkSD0EXB9NV1RZbNfaSG0JSSkZUgcEjmgCwmw6pMV13Qjxk/OHvrFDvZjFxmfWY6Qn3dVKI3hxXB1R/pR7teutD8leih+LL2bUnEJ8ZPzhU9svCpVdakxFhmGnTrWC4fa2O8oR8pLfpgiZ66l8JvLjkiC+fMlv3a2rjk8i1SOuPxtXbN3SyjQKTHaNKcpQlN840nUaVhKd8cdp3R6W2/drRL3xxpsXgf/zRVbeyzpRuq8SCAUmQQCD0g3Bom761mW4m/QQU4bFGLDk18CBwM6R/fScuiLxqRfhU489HOXHYpjsQEDrqCf2kbiJ6642njc6uymRNokibWBJnhYXN+Aq1HHpDZlV5N56ohsZi1LOVOYQ4tKwJAKpTE9NiNeJqA/SAkmw8E87wYOYEyZP8qhftqUxGOSh5tlDKVOrftyilJXZyS4UZPBhFyVAkJ4aBpv8ArVnSeWSpWUnKEBIFx4N5v1qOlZu1ytmnVKkI7pbYPMZXYZQEkm+YDMZkTef9I6ateWqDsjaKnsQlWTMAtsyLSQcsnMfbNaDFa3izco0/ox/Kgoz4+yl7w/vCvkt/ZooUN4/3hXY39mihUDsujRdhOHuVkdCEfVFOiKa7BH6qz8hH1RT3LUo9HGfYnlrtpgqIAEk0eWpXYqACTx+61E56qwxw2lRwjd7xlegUwxuByKI1HTVjcXSDgFVo5pXyW5YY1wV5sxUJvPi8yeSSSOKssZsvignQkgaEEAaiRVi2uptttbqlZcsmLAEnQA8Pz0VQsZiFlSSlSOeZUVcQIJyifFnsEcKeXKqpdkcWJ3z0Ru2HEtthtAjNw/l4z2m3Zn6KhyI83T9JpxjFqW4pSgRPggyObHNt2Ge1aqjNs41tDcOhRCjEJiTbS9oqmXB827oRB9s0mlpKZypCQb26eJ11JprsotFuWSsJNsqosRJmAB13p4m1ABIcva8G/GOo108lBOcCFq8IybjgOiPdTNvZyGzKMwJMquOdrrbrNOFUAck07xaQnZpPlMSB5kNEj2k+mol7AArzzCogHiLRabeyl1GW8ipKQrMLxzogn0UwKvtHFKnIkZRFyRcmfYPd5grhMTIAX4RGvTw9NP8AFbDUsqUlTZGgC1ZFi1ryEqEnjcUze2Q4VCVNW0CDYAwbG+btk0kxtDLCYYqMJFTOF2YULBKuo2ixEETw7eGutK4TCZUlJi9pEg3F9CDPXNLstZYE2AgC/STqok8Y7AKk22I7sIAFh1z7Tc0oyRN6PDq51cDZobkhZIJkggm/USox5ugVEA1ReCTebmdb+bs0HCuDRx6KbvMJDxXnUJ4ZVKSB1gGNBr56LodWd4trOj+ZN0nj5j06eyrzuDvAXsOW1kFxo3vdSVEkKjhclJ7B0iqYpQBtSOCx6sJiEuoBKSdOCknwkHri46CAeFdsM9Jc9HHNBzjx2a8tU3pNT5QMwsR1TrbTz0MLiEuIStBlKwFJPSDXOMHMPm+kVo5P45V6Zm4v5I37Q62ctBRyim8zsOBKuTSpSQSue+KsgakgXNZzvO8U4llRMwAdYnndJsKnncR31oEkgcqACf8AO99VXfRfPb+R/urBjK2jea4YWFxAVjGFIBSFLb8W/OQD4NiJ6K0oJrHt2FfrDH+a39oK2UJrY8R8Mx/M+SKJvH+8L7EfZooUN5P3lfYj7NNHUiSNE3fH6sz8hH1RUhFJ7tYTNgmCNcifqinS2CNRA6eFQjJUQlB2JgU/wCzPVVM3l3s5BkONSpWYDKUWjKomTmngBYDWpzcfeVGLw5fI5MNkpWFEQkgBUyY5sEG/3VylkjJOjvDFKLTZaFtE6VBbc2ynDjvh5x0SLqPm4DrNR+29/JPJ4WJJjlFCAOsA8OsjzVW9iYxjGocUEqzcryed5RlZIBSuU6AjNKblMC5qttXRa0s52ptLulJL2XkwRlSYyjoKidSYseq0SahH9nMvvBw4mEi2VJEJhIHNOcAnNmOmqqum0WMNhcP+s8mVuRlkSEgZSQnNMdZ1NhMAAVnuzALVPe7/AMggjzdoqDlZJKiJeZShlKABzV2golebNBKUqJkCE6nQQBeofauwy+E2UkpOpSq4vYWN5NWfafcbiMrQQFBSZMcIMj6K7+C8NBKl8dREXM6DTWlYyC3a3YUH4KUkckQAQqM2dKvjJAkgEWnWu1hRVZCBcwktkkwcuoVBuOjoqfwSMK0pK0uGQRcjSArTrmPTRIcwgMqdXKLyGlCNTKuYev0dFFiK3imnQfAQAf8A1rHQPGpwtp5KQC2gWBkiQZMWAgi/SeBqxu4zBrIBdWcpt3tXAg6hrqAkdJiKV2piMMuDyuVKUgQG1252aUwnWix0VdOcCSlogA/w19XReuk7TUmyUNXjwQ4CbGLcam8KcEqUpfckQTCIMaaloHjwNOkYTDDRcnhnaUq5tonKCfN6KVhRWHd5HTqhs+ZfWOjtp6d4HFC7bUHp5SeB8SpVWGw5czKxEqSMsclAuk8AOufMKVQwzbv03KiDh1HMZJOa4tw7ANaLCiuPY4rMqaZt0lf/AM9NaSexQF+52SDFwV8e1mrO5s5kHMX8p+KQyQAbnmZ8wBtw6DSGJw2GXGbEpKRGjSAbTqoCOJ4cadhRXcQYaznDiVHQWATYyVcnPmFNVPFQkYZAHU84R9nwq9bQaZW2lCXEJSM1jMnME87S9kzFM2VYZtEDFIgzrGpJJ0V+YosKKjhloIUpxohKAScrilaCdChNoCjM2i9QW3dlrW7mECYkFYkKgSLxYaeatHw+Fw3IOoQ+2orCgFKUIEpCY16Ab9dcPbHQSSMSEggWCzAhIB49IJosKKJsthwrQ2sjnKCQQcyrqgWE5qve3d2VEqHKJS0kKytoakJWISBFp8BIKiZOsXMpfA7Y/wDJJ0gBxQPhC9jNh0VLObOw+Y99Imf46tTqbq4n6aHIKEtkYxLakpKyOXUtQSoXS6rnlJXJKpEhJPhBI46y2PHe1dn3iq1tjAMAApdlU+WJPb4X5mk8JvQci2HDK0yQ6vQttpUtQVBBLsJSgdJVJkgg28eb9twZUng/cU17VnRPfEeDcu3iSI5TSq5vyuFt/IP1qm8DikvBlwHLm5UgESZOeb6CPyKr+/h5zXyT9as2HyRpPpkPuyv9ZY/zW/tE1t4TWG7sH9ZY/wA1r7RNbsE1seJ0zG8z5Iz3eX95X2I+zTQobz/vTnYj7NNHUxo1jdA/qTHyE/QKf7TxqWkiUFQUcsCOPUdeNuo1H7nn9TY+Qn6oplvhyyi2hpKikglRSFAgg2GZJEC5tVHI6tlyCuitbdwzow2MU9GRLnKMiEwlopyhByixlRN57aq2wWFpaPOs6pKlEAhMnMUCImwKyJE+EamXC4suMJCnVLCkrRdV0JS4AtaicvOKZ0HAki1c4bChbuVKVY19KkKDTBhlspSE99f8EiZMDouda4J8HX74HmK2YhOAViAuStt1InKE5i4GRCjxI5QjSw6iTD7vocRmaw6UHFr5NKA4kFCShlb6lCTAWVKeAKgoAgWvNSu0t3GUONObTfccJzJ5JPNYQslGRlGRM5QCqcgvaR0tUJV8IoLaOSK3lpRmQQAlTIyqyE3ASs809QI4U2ND5zcYBh13GlzF4tUXQoqS0mQMoJgFUza8DQDjAO7BCf4Cgm0SkD08Jq+btbOUy1jkqcU5OIkFRkgc0R0DTgAKMiaX2Iy7aWz20ZSpuEzxgDQnppDksPH7P/SauO+GASGwocVG0CPAWZFZmrajomF6E/FR0x0U6sCbVhcN4npkdepIFEjD4WfA9v3hVJ7tYhx58IcIUIkDKnXMkDQXpDauJW27lQQAZnmp1k9NGoWPe58L4n0++uHWsONEgzpzv+VRStqPROYax4Kand4cPyTaFpACiCZjXngefjSodjNvC4c6pgfK/wCVKJwmG4D/AFdNvGqF+GHjaRw4f3qd2IkvMOqcAUpIMc3QQnpnpooLOBh8MeH+r/lRnD4fr+efxddQru1XEqUAUwkkDm8JPXTrZGMW48lteUpVM83qPXToLH68Nh+M/PPZ01yGGPGPz/70jvCo4d0pbSkSTIy9AT0EdJqMO2nYmEfNV1fzUUBNnBsxMrjpzqjo1mKZ4jAsAc0nsz/3qTx+CAwyXQkZ4JmNYHpqvjarvQj5qur+brpUCHmGwbaohTk8cq1W16NKc9wsacov1h7Kcbv4Pl2nVOISSkKiB1IM3npNQb+0FpUoAJhJgWOkwPjUcgSKsE3aHXZ4d8OvUOmnOEwqSnnOPyRwU50Uw2Q6p90IWlJTE2BvBT0k9NaNg9hwhIBCQABF7CNNaAM62tlSgQp/NMauD2mkVIWg35yDMKJmx4E8fPf6Kv28OzghKJIVzujQx21RdrrUhS58ErUUxwIOWNP5uHttDQh7sfaRZSkqjkkLI4ggrBvpdMjzX14Nd7MZyimiPFOhka0zdjMVNqOU3UBcwZBjsH5tSJRmAymUCYFzlkk5RxIABPV9C1V2S2rgU3YT+sMf5jf2ia3rLWE7sj9YY/zG/tEVveWtDxX2Znl/JGa7z/vTn9H1E0KPegfrTn9H1E0K6oDUN0ie5WPkJ+qKQ2pvOjli1hgrFOhMFtkA5Fzq68eY0mOBk9VZXtze95tIw6VrDeRqUpMEyw2pQzATkIV4PEzrMUtsfelbOBDYUUJXy0ISCi4KGxCwQVGyzIKTKuNpoZJJui7jjxZcsTs1ISru5wQQtw4TCnKlWUAqLzxhTyrpBuBKhGopLE7z5QGcMlDTSXWEhDUAKQtClqzEpgklOWRMgEyJBFXa2ry63YBhJeUfBjvpn4vN4azxHRUtgdjLUtIgCXkAT0sYZxahp0R6a47HaiZxbIdweFziZxCzxP8A5BsJJt1dUVJ4jZJdx6XBoysrOvFltOgSeviPPpTAKy4LBmx7+vs/bqN/RR7Yxa07Sw6EuLSlx5WdIVlC8rTJSFR4QBJ5vXSBkyxZvFm37Y/SnX88Kjmngb0+w6u942fLf7qjEq+6kIh981jkU/KP1F1kYwLq85TEZjqQONta1bfI95T8r/YussTtQIC0kaqMQR5rV0h2RfRI7ucuy+pbZQHEIKk5oIlJSeyTECbTFQ21tpKWs62kBRIzG+vN5t76Djqdau/6J3Ev44hSZHIui8dASbdijVX29hmm3hzJTBsIHSBx7K748qjw0QlFvmxi004UBVspjonT09NaB+kRMMYdKde50K86l5vvqjM45GXIkHUHhYR29BrRf0ptpRyITwZaHDQG1cZ98E49cmdN7NcKM0CZSBYRBSoknrsn0mrruHhyNn44q1ASPMpST/tqqt7XRyabHMhV/BuFJSBF+BQfnDrq87nIB2RjVXnOga8BlI+mot8DM4xmFWXHMoBGc9E3JipfczAKVj2ErAhSh6Caj1Y4Zlyk3VNgDoo63qyfo7OfaWGEEBJ42MiTpNT41I82I/pLZUcasJFy459KYqpIw6lIUbSJtGugP0Vb9/sRlx7k3ha9CPGHTVTRlgmFSSSBaO036B7ahzXBNVfJo28rOXZWHgXUh4+eco9gFZ7h8G4c0J+JI65Wj7gfRWpb+NhOzcJHk1jtv76z7YuNQX0hRhJQEGdJKgBoes3NOIvRbf0asTg8Yoi6UKA/q5P7gaoOPwzhdcypkZ1adtaf+j7DhOy8cokTmKZkQQAmIPGTpWY7QxwzLQZkqJ9v/dC7B8InP0fYZRxoCh8Wf9bda1yXOVab1mv6JyHMao3sysjtCkAVpsXM9PVUJdjRXt7kpCW+nPETpaqNjk98T8tf1k1ed9oCGTb9p1dFUbGOELA/nWf9Q95qSBjHEENBakiDyh+hfstSaMq5LcJWdQfAXw/pVf20Nqnvavln6F1EJcINvzdNMRZdnYkqUcxKFoKY4K6Se3MJke+ti2GpSsO0pSitRQCVGJJ6TFYUzjw4AlyQoeCseEmTH9Q0sfTWyfo/xTrmDRyoRCSUIUk+GlJIlSfikG3u42MEqlRV8mFpMqG9X725/T9RNCj3rH627/T9RNCrS6OFFS3rcAfMk3bZ0g/+O0IIBEef77sMPtFSWEImW8xKioEzMZhlmSkBCbWuB1Upvs2pWIsLBti44DudmPaTUI26kRJKhxEWtpfNPGeEX7azpLllyL4ReN29r5eagspGRSSEoBUshXKJUVk5gqYSbCyQNZqzPY5xxXOWbvtLgWAU40suERwVABE6CqDuelt14lxwNJTKwguJSCoyEIGdQk5im9xEzFzWiNBkAEPtFzlWyUoUX4GQADvKV8+OVAFpsZsTUGjtF8E6TOCwIFyX12Gp78vorjaWGL208MW78m+smyhoygESREyhQiZpxg9q97aS0y4rkFLKFOKQyCpRWCcqlKcAhSvCR1jhTkl8qCszDaucZ748UkkzEciATKuHpppCbE1vuDDvOpQSl51RynLOQLifCjwrf2NNW3RFugcOqmG9jTycK453QtSkkEFLLQSOchAzApWop5yjGborO07axKdHFSehpHt73TULFsXvehouMwJkZiAASSQ04QmOsiKoj+5SRJUpaTmIhTqE8Aq0t6HN7DNGN5cUNVnXi01/89a6Xvg6myncvG7bXmtkqWlC2JrcHBdxY5JaSpzMlSFHOlQSFIK5lAAkFAHnphvLuqFPuAqWQlQSFSlEkpbXAzCJBWRr8U03a3sfiQuQdIaa+nJSo3ueiSuB1tt6fNo0YbDJrdBOYEOEk5UiFoVJgDQX7eHpFWzbOBcxyA6tJSVJSQlJOgQFBJJB4ACY1qvs73OKPMWk9jSDHs6aZObx4gKy5x0k8i1+HrpOLHZ3/hZHEx4NuVTmunNOXkusiJmUm1WvdTOMG5hwg5HiFZyokiCU6BItzKpQ3meBu42DpBaYn2pmlhvK+n4ySI4NNiD0eDRQWOsTumULMlXPRI56OdJJCEoyFRVI4em1SewWHMPjEvoRnLaRzS4I+KLwnMCMw4VAubzPgSpaf6mmo1uLiOM+euWt5cRHNWmw4Nt6AzAIGmlqWv2PYsm9W7qsQtb6pSSc5RIEAqANyDME/wDdV1zdlKElUkBANg62VdBtBOhJgXHmrsb2YgzzkgW/hIvx1A/MVwN5nl/xEdcIQYjja9OmKy0b17UefYQ0trk0sAgKCirNPSIAmaqjG7gMw4VTlA/Z6ngJd1mxEdI1pde8b4lKig3GrSDY9IIvXeE26UiC4Aeoa+2nqKyzbtJUjDuYREqvymeAQYBby81R4i14MW66cvdEuErLhBJVbKjQKUk3U4IuDrHDjUq3vg6iMqgbeKTE8PCov8WOTmIbvxLY7JkmKNWGw83Lw3cD+eS5nQEEAIGUOOpQFGFn4wFug+atISu57eg1lT29TuUwU5TaQga29ot7K6G9j4i6fmD30njY9kW7fcgpatcOH7qoe0FkLSo2GdV5EXIP3GlNpbfeUElXJm9pbSTHHWmb7h0IBE8CU9PaPoo1oLsR2mvmK+WfoVUQF/nzp91SWPeCgR4JJnnaGxFlSRx4xUevDKF4MdIuNRxFqKANPDzfSa1jcnenksCy3yWbLn53KRMurOmQ9PTWSA/d9Jq9bvFs4RuHVpcGYKBbC0znWR8dJFin0GjfXkHDfge7wv58QpcRmDaomYltBieNCktstFLoBgkNsyRoe8t0daMekUX2U3fDGFOKWnhkw5iNT3Mz6PNUM9igpOiRJPxRmAAASNdLaxxOt6l98WyMYpRsOTw8GP8A+ZkVEucnlMCbgBWYJ1zEkpv1aHgOmqEvkyzHpDzYjikOSChOpBU2lQNpgSDrERPHrrQ2d7cSRGfKoOYfRCAQFyhzgdQY6h11mLWJ5MgAagXM6EXjSxk6e6rvuKwMViEtJQEpSsKUpHxoUFJuTACYIAHjHW1Q5OkS/J2gpKdnXT33ErQ5KpzIHKQlY+KmALdQpfYWMPw1jhmGXk28sJKhzcoGUDQXN6dY3YKidnpRm7y+46QUhUJzG6riBz5kz2UrsfYik7SxmJKlBK0lPggA5cswvNfTxRoRwp2MqWxsWTsfF5lqkPqA5gVqtpVyUnU5jE8JqkFYATznLwPBGt7aXrS8Nu8pjZT6VLcBcdSsDJBTmyCQkKPtjSqkNhmAC69YW5q7ROnOqSYmV9LohZKlwFG+UQIg3MdM1V8aJWVHXMfvrREbEsoco5qbZVHo4TVOOxSuZ5UEKM5WCoA6ROYfRQ2IU2VKWlQY0I84V0DjlrneJN0pBMGSZBBPaCBU5sbZJyFKVLQUpJKltKSCAFQACSBrw++m29Wze/pSpalc087kyZubQI0++m3wKuSA2SiHkRxUEnsNiPbUzthhWRToJMIE2IAsEjLa+g9FJbL2VDrZzLspNiysTccZgdtP9rYZQaxSVEHk0NCQAPCBVwEmJgVEZTUJsJFoP/dTOzU52xM2nTqMfR9FQQNrfn8xVh2YypOHQu0OSn0OQdR1a8KkBDbSMuKBJMWH0042POYi8ETTXH2eX2/cKd7CbKlkDo+8UfYhfbCcqAATCjeeiJjs09FRbPNWkptcfTUnt9RIBt4ahYAeCI4cba1FMXUntT91AyzrblM3nTW3QBVesq5Nz+fNView5EJ61q9EfdUW1sq85hp0K/DQxIltiCW7lA1uoEk8BoKabRmVkwUjKJHgzrMH86VP7vYCGolJiRcDWZHhA1DbV2aVYhYzRdNg1mnmp0AEUPoEPdkNAAqsEpCIlJUkKKwJISDFsx04catzMEjvqTabYdRGo05l6h92dnSp1HghSUEAtEAZV38MQTC9AIq4s4dKbJkDqDY+hFKwoqO9L3e25Kuat2ApvJMJMFNog2MTNUtxKoWJ1KfurQt+WSWUnMeao2ISZkcDlEcaoix4XaPu0p3wMa4l03I4GB2EQaTb2jBmIPSklJ1HR2e2nOIZseoj7jTVjZynFZEAqV0BJJ6NB2j00MBb4QB8IA/KSJ18ZMK9Jq5biMLcZeyWSIIGY3Uc0xzhHg9B7eFUp/ZSkGFGNLnS9xfSbi3Cp/ZjeIYQhTaiMxjmZVlUkwImYkwY6fTBp1wSUknyWreBqHoJuG2Zkk35FubgXvR0ht3NyokyeSYk9J5BuZ65m1Cr8Vwik3yUzfAKVi1AXAbw/m/VmTNQWHRMgnKDrM9fAD8zWoYrdIYhWfKltRS13xSyrOBh2QAG45oBBE8YPTFctfo1RnCnXmliRKSVJkcU5viyJvVGXyZZiuEZpOW6UkiZEz1xcee8VPbm7xpYxbbr2YpC0zlkTcAWEAJibXB0jjVzP6NUuyQ+2hKjJQ0oqQNBElUkW408b3BQ2kpK0qKsozFtZISmbJAVF5v2UiS4LwdpFLmCHKEph7lbyCQ3zMx+NzqR2TtZScTjeWWoMBbYZzDm89SgrLa8qUme2quzuGObDidT8Qg9cd8p2rcpBIzaQBbDKMmZKlKMyZ9FKiVlRT+kPEKbKHnSuLEKABJCpBMAGeFSWztttupkKAI1BMH+4q0tbispuAgkTGZtoiYsSkxmjXzUWC3TabASE9Ank2wO3jTv+hFZZ2mgFQKgDmMXiRAM9nuqsY7beNS8pLBlEkplLZ8JRPxrxcWrUn90GyjLzMpWHFCElRUBCYUoykDoETppSLm7rQVncQ2JiVL5KLWgmTwGgpW/Q1RTtmbYWcK53SpPKpKwRzRbKIsnz0N59pupKe5iC5Cj8UjKSkXkxVxb2M1lVCm18oSVZChKTNoywEgRAtwFKK2OlcJJSEzKp5NWboBIkwDeOkU+fQFA2FtPGKcl/k+REhRAb8LRI5pJ8IgaUptjZ6lcqEkK7oASqwBQEiASSrn+gVfju8wLd71BsUi4II4dIBpQbIBJKlhRkmZQIngAlMADSoqwdGQNbgmPCA/qH3CrBg9j5cM2wSE8krNmKc2Y51LiAoeMBJ6NK0BzZXNICgJiTmRMSDF02nqvXY2UOkeZSfw0+RcGMYzdZTzq3Cnk8xnLItwiwP5NSO7u7wwz2deVYKSmDeJI5xBTwA9taorZekqsAAAFITxJJ5qASSTxozsyY50JE2C03Ji5OSTYWvF6LYUjKNt7vFaUNoAIClLzhIT4R8Agkm066dlMkbhK1ChIjj/atlTswAg6kdK0cP6LjqokbNPFRUZJJLiOJJ4JEUXIKRR8Xs9KlpdCUjKFDk+TBmbAZpA04wapy38clZCWVwDaWVG3C9bWrZ0wM0CZIDibwCADzSYvMV38FJ6vW/8AChOSDgpmykAMNlxHfMqSuURClC4v0RpUDvI85mzYYAADnJ5ME6hINtLkDzitRVs1JIKliAIA5RMDUkiEAyZ1JNGnZaLlJSDBg5wSJtIlBE9ccKX6rH+mjPd0X3lJcU+lUggCU5b5QVA21skX6OupN/biUqCQhSieAgq8w4+yrSnZLSRGZvr75cxxNhJrr4PbUQM4ITMJCgRcglXgyTYC50FD2bBV9lG3qxgLCQAocqpIQSMqVSCoXVAEjpiqc9sh/K4Q2ocn4Z5vNgJWeNzlINukVtPcGHChmUiQbZjNx1EURwLKlFRXmUsyTmTKjw8EDgANNAKlb9C4MV/w9izmAb4J0WixKQR8brHZ1V0nc7GBRIRE6kPIHRqMxBAgefsrbDgmoCSsoTOYpK8oJiJMiTHoo/g1rgJ6wufvpXIfBjSdzcctISvkgkEKAKgRmEwbdp4/dTrIEoQoCG1rVzCtYkNAAiE2OiueoyQDmgGTrS9khalKK1FSjJKzM8IgAQAOAok7FbCkkoBUkyFCVQem6bVJSkhUih7yqJxB+QzN5vyLc3i954DsFClt8Z7sckmYbnp/ZI1ka0KvR6RTfZGsbVeCEgOuQEpA74rQAQNa6O1nvKuesV76OhUqIhfCr3lXPnq99dfCz3lnfWK99ChToAfC73lnfWK99D4We8q56xXvoUKKAHws95Z31ivfQ+FnvLO+sV76FCigB8LPeWd9Yr30R2s95Z31ivfR0KKAL4We8s76xXvofCr3lXPWK99ChSoA/hZ7yrnrFe+h8LPeWd9Yr30KFOgB8LveWd9Yr30Phd7yzvrFe+hQooAfC73lnfWK99D4Xf8ALO+sV76FClQA+F3vLO+sV76Hwu95Z31ivfQoU6AHws95Z31ivfQ+FnvLO+sV76FCigB8KveVc9Yr30PhV7yrnrFe+hQooAvhV7yrnrFe+gNrPeWc9Yr30KFKgAdrveWd9Yr30PhZ7yzvrFe+hQp0AZ2u95Z31ivfRDaz3lnPWK99ChRQBjaz3lnfWK99D4We8s76xXvoUKKAidrY1xTqipa1EhNyok+CBqTQoUK4HY//2Q=="/>
          <p:cNvSpPr>
            <a:spLocks noChangeAspect="1" noChangeArrowheads="1"/>
          </p:cNvSpPr>
          <p:nvPr/>
        </p:nvSpPr>
        <p:spPr bwMode="auto">
          <a:xfrm>
            <a:off x="114300" y="-895350"/>
            <a:ext cx="2466975" cy="1847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8196" name="AutoShape 4" descr="data:image/jpg;base64,/9j/4AAQSkZJRgABAQAAAQABAAD/2wCEAAkGBhQSERQUEhQVFRQUGBgYGBgXFBYYGBgXGBcXFxgXGBcaHCYeGBkjHBgXHy8gIycpLC0sFx8xNTAqNSYrLSkBCQoKDgwOGg8PGikkHCQsLCwsLCwvLCwpLCwsLCwsKSwsKSwsLCwsLCwsLCwsLCwsLCwsLCwsKSwsLCwsLCwsKf/AABEIAMIBAwMBIgACEQEDEQH/xAAbAAAABwEAAAAAAAAAAAAAAAAAAQMEBQYHAv/EAEsQAAEDAgMDBQoKCAYDAQEAAAECAxEAIQQSMQUGQRMiUWFxFCMyUlOBkZOh0RVCcpKxsrPB0vAHJDM0Q2KC4RZzosLi8URj04Nk/8QAGQEAAgMBAAAAAAAAAAAAAAAAAAECBAUD/8QAJhEAAgICAgICAQUBAAAAAAAAAAECEQMSITEEUTJBFCIjM2Fxkf/aAAwDAQACEQMRAD8AlsJgG+RaPJtyUInvbfiJ/lpVOBb4tt+rb/DR4Ad6b/y2/s00vFbMIR1XBjylLZiKNntn+G36tv8ADSfcLfk2/VN/hp1RoTNS0j6I7y9jPuFvybfqm/w1ycEjybfqm/w0+5CTqPPak1twaNY+g2l7GncaPJt+qb/DRdyI8Rv1Tf4ackURTUtI+hby9jbuRHiN+qb/AA0O5UeI36pv8NOIrmKNI+g3l7EO5UeI36pv8NDuVHiN+qb/AA0sRQinpH0hby9iHcyPEb9U1+GjGDSf4aPVN/hpYC96fF3mAIgdPTUXGK+iSk39kWMInxG/VNfhojhkeI36pr8NLwa5IqWkfSE5y9iPc6fEb9U1+Gi7nT4jfqmvw0qaEUaR9IW8vYmnCpPxG/VNfhq07A3YwzjcrQ2pRPBtAjqsmq2kVad0sVzyi0RI6eFV/IgtOCxgl+rker3Ows2Ybj5I91KnczCeQR80e6pcoi9HM1m2zR1Xoh/8GYPyCPmj3VydzcJ5BHzR7qnEURNLZj1RAnc/C+Qb+an3UX+EMJ5Bv5qfdU4tVJ07ZGkQjm6WFH8Bv5ifdSP+F8L5Fv5ifdVgXembhqSbItIi17r4YfwW/mJ91Iq3dw3kW/mJ91SSnaRWupoi6InEbFw40ZRbobR7qbo2Xh0jntt5vkI91DF4uFkUzdSVK6atxxcclWWTngqG8WHQMQvKlIEI0SkD9mngBRV1vB+3V8lv7NFCudHWzS93dhpdwjKiSCW0+kJSPuppj9nqaVCuOhHGpvdUxgGCNciY9AobVw/KESYgHh99RxZZJ0+hZcaq12VrLQAqQbwyUnnadk/9UMW0EqlFhwq3v9FTTixbZrAIM9HHsqMxZGYwKcLxR0k00cMmiKd2xyfFISiiilCKKK6HITIrkilIoiKdgJ5aV7jULkR21zThx8wKTb+iSr7GwZJJsaNSCkxTvDuARMxXbygu4Gn5mo7OyWqoZzY2uaTfbiOylC6RPTSK1E61NEWxli8QlJQCUiVcVJFsq73ItMC0605iqvvbs5DzqJQlZQmLuFMSoKAgJMiM3z+oVaEqBEgyDXLHlUpyjfR0yYnGEZewAVZd0kgkzBIiOrrquRVm3TABPXr1UeR8GGD5otak0UUoK4cVWQawRVTd1yjW5SKTN6kkQbCViwCAeNKA8emmzrYKprouVKiNi6lWpq8aHdApF10U1FibEHDTZ5yBXTuIFQ+Oem4NpjzgkH6KsY4WzjOdI52g6DFIN4gJ4U3JNcVeUOKKTm7srW8KpxCvkt/ZooUW3v25+S39mihVIuI13dP9xY+Qn6BS2JbJIHDiajd18VGEaAOjafakUu5jzIB0rlGLsnKaoVJQkns0pPFZFJkiwqOxD5Jmk1PSIqwsb7K7yfQ2WL1yRXZFFFWCucRREUpFERTASiiIpXLXJTTFQkRQiu4oooA6SQKUcfBFrUgRRRSoe1HCq4WYBJ0Fz2DWlYpntfGhlhxwkDKkkZpjMbJBjpUQPPTbpWJK3RkmO3peUsrXlBXCoGeACBEdURV63B2i48wvOAAhUJImTIzKmeiR6aom3WQ6+otFJRwIISAJMBOYj0Ved08ehoN4fMiVl1QnwlQUBBA4hQCzP8tZfjNLLZqeTFvHSLVFTe7zoSdYNQ0U6wLgCr6VpZFtGjNxupWXxrE2onXKh8BjQRE+mpEmsqUNWakZWjvk5rjE4hKE12pcCoHaL8qiJ/PGpQjsxTlqh0naINJYjHQLcahlKOajxOJsANatrCrKry8DhW0SNDrTU48g601UaTIrusaODyMdYjEk1W939rLdDyVgDK4VAAknK5K/RJV9HCnG2sUUpDaASt2QANY4wBcm+gBOvRVVWnE4TEpcW0UoMpUClxPMnWSIkWPDwe2q2TKoZEv+lmGJzxN/f0XaKKK6Bm40N6EVoGeVbb37c/Jb+zRQobf/AG5+S39mihWeaK6L3sVZDLUeIj6iafpdNMNjjvDXyEfUTT2K6xqkVpPlgdBN6RUKcIp+yhIHOoctRqOxClNFFOsUkTbSkIqadnNqhOKNKa6ihFMBRJBtp2VziGhwrmjKrRSolY3IrmKVy0WWpkBLLRRSuWuYpioTiozeNJ7ncEAgg5pmyYJkRxmPbUtlqJ3kxKUsOIKkha0KCUlQClWvlSTJ46VyzP8Abl/h0wr9yP8ApiT2KyE6XJHmk63660HcwZjhFEJBHdKUx4oCSJPGMyhebAVF7u7RQxh3w6wXQ6SJhASBlUIzLIkz4sieM0ruLtFsON51hASXZzkJAzNoCbkxcg8azIJKcXf2amRtxkq+jS4owK6Ao4rYsxiQ2KDn6qtIqp7OeyqmP7VNd3c3WqWeLci9gklEG0MSJCaZLjKYM0fcylGdQa6b2atSoiBPspLWK7G7b6IZ5ZmuW2SowkSTVwwmxENySAonpAgdlPBh2wZCQD2CpPyUukJeM32ypYbYC1a80zx6OmrKjY7XJhJSkwOI9tObUm9iwmuE8s5naOKECkb24EMt95kLWUSRZXJpcCiCvgiYOoHtqs737UbX3MoGVNqWlV9BzIVIMX5wg9PZNl25iG3XiYWtSbZEkmDaLgw3xNymZ46VU98cS4tJCmVpl4qzBQnMW8loUeCBbqPZVWcm58lmEf0cE6y4FJChooA+kTXWWmewcSHGEkJKcvNgiLpi49PpmpDLW7jltFMwpx1k0VHb/wC3V8lv7NFChvB+3V8lv7NFCqZfXRfdiD9Xa+Qj6iafEDgKS2Dhv1ZknQoR9UU5WmNKlF2jhNNMSFqJxyY6q6IoslTIWJEVzlpUpoimpWISy0IpUNmuHiEiVGAIv2kD6TRYUcRTZeOQFFJNxHAnXNa3HmmoraW8MkoZuRqo2CflH4vTGvyQZql4palqUpK3BmgWWUyB1DTs4SRfU1p+TGLpclrH4spK3waR3ajxvYevq6jQVikDjrpY310t1Gsy5Nzi65f/ANqqNTbnlXL/APsV7qj+WvRL8T+zSji0eMPb+eFGMUg/GHt91ZoUueVc9YfdR99H8Vz55v7KPzF6D8P+zSTiEeMKpO/qC0+h6xBbWnKhsFw5eaVKcvzByiTFujjNRpxT4H7d35/9qWZxThYxTjy1uHK20kqVmy53kOKi3HkRXPJ5CyR1o6Y/HeOW1lExTba4/ag31AI8wm1JtpgFIzX/AJZ/M1YEpST4IrlxQTJSIUkSD0EXB9NV1RZbNfaSG0JSSkZUgcEjmgCwmw6pMV13Qjxk/OHvrFDvZjFxmfWY6Qn3dVKI3hxXB1R/pR7teutD8leih+LL2bUnEJ8ZPzhU9svCpVdakxFhmGnTrWC4fa2O8oR8pLfpgiZ66l8JvLjkiC+fMlv3a2rjk8i1SOuPxtXbN3SyjQKTHaNKcpQlN840nUaVhKd8cdp3R6W2/drRL3xxpsXgf/zRVbeyzpRuq8SCAUmQQCD0g3Bom761mW4m/QQU4bFGLDk18CBwM6R/fScuiLxqRfhU489HOXHYpjsQEDrqCf2kbiJ6642njc6uymRNokibWBJnhYXN+Aq1HHpDZlV5N56ohsZi1LOVOYQ4tKwJAKpTE9NiNeJqA/SAkmw8E87wYOYEyZP8qhftqUxGOSh5tlDKVOrftyilJXZyS4UZPBhFyVAkJ4aBpv8ArVnSeWSpWUnKEBIFx4N5v1qOlZu1ytmnVKkI7pbYPMZXYZQEkm+YDMZkTef9I6ateWqDsjaKnsQlWTMAtsyLSQcsnMfbNaDFa3izco0/ox/Kgoz4+yl7w/vCvkt/ZooUN4/3hXY39mihUDsujRdhOHuVkdCEfVFOiKa7BH6qz8hH1RT3LUo9HGfYnlrtpgqIAEk0eWpXYqACTx+61E56qwxw2lRwjd7xlegUwxuByKI1HTVjcXSDgFVo5pXyW5YY1wV5sxUJvPi8yeSSSOKssZsvignQkgaEEAaiRVi2uptttbqlZcsmLAEnQA8Pz0VQsZiFlSSlSOeZUVcQIJyifFnsEcKeXKqpdkcWJ3z0Ru2HEtthtAjNw/l4z2m3Zn6KhyI83T9JpxjFqW4pSgRPggyObHNt2Ge1aqjNs41tDcOhRCjEJiTbS9oqmXB827oRB9s0mlpKZypCQb26eJ11JprsotFuWSsJNsqosRJmAB13p4m1ABIcva8G/GOo108lBOcCFq8IybjgOiPdTNvZyGzKMwJMquOdrrbrNOFUAck07xaQnZpPlMSB5kNEj2k+mol7AArzzCogHiLRabeyl1GW8ipKQrMLxzogn0UwKvtHFKnIkZRFyRcmfYPd5grhMTIAX4RGvTw9NP8AFbDUsqUlTZGgC1ZFi1ryEqEnjcUze2Q4VCVNW0CDYAwbG+btk0kxtDLCYYqMJFTOF2YULBKuo2ixEETw7eGutK4TCZUlJi9pEg3F9CDPXNLstZYE2AgC/STqok8Y7AKk22I7sIAFh1z7Tc0oyRN6PDq51cDZobkhZIJkggm/USox5ugVEA1ReCTebmdb+bs0HCuDRx6KbvMJDxXnUJ4ZVKSB1gGNBr56LodWd4trOj+ZN0nj5j06eyrzuDvAXsOW1kFxo3vdSVEkKjhclJ7B0iqYpQBtSOCx6sJiEuoBKSdOCknwkHri46CAeFdsM9Jc9HHNBzjx2a8tU3pNT5QMwsR1TrbTz0MLiEuIStBlKwFJPSDXOMHMPm+kVo5P45V6Zm4v5I37Q62ctBRyim8zsOBKuTSpSQSue+KsgakgXNZzvO8U4llRMwAdYnndJsKnncR31oEkgcqACf8AO99VXfRfPb+R/urBjK2jea4YWFxAVjGFIBSFLb8W/OQD4NiJ6K0oJrHt2FfrDH+a39oK2UJrY8R8Mx/M+SKJvH+8L7EfZooUN5P3lfYj7NNHUiSNE3fH6sz8hH1RUhFJ7tYTNgmCNcifqinS2CNRA6eFQjJUQlB2JgU/wCzPVVM3l3s5BkONSpWYDKUWjKomTmngBYDWpzcfeVGLw5fI5MNkpWFEQkgBUyY5sEG/3VylkjJOjvDFKLTZaFtE6VBbc2ynDjvh5x0SLqPm4DrNR+29/JPJ4WJJjlFCAOsA8OsjzVW9iYxjGocUEqzcryed5RlZIBSuU6AjNKblMC5qttXRa0s52ptLulJL2XkwRlSYyjoKidSYseq0SahH9nMvvBw4mEi2VJEJhIHNOcAnNmOmqqum0WMNhcP+s8mVuRlkSEgZSQnNMdZ1NhMAAVnuzALVPe7/AMggjzdoqDlZJKiJeZShlKABzV2golebNBKUqJkCE6nQQBeofauwy+E2UkpOpSq4vYWN5NWfafcbiMrQQFBSZMcIMj6K7+C8NBKl8dREXM6DTWlYyC3a3YUH4KUkckQAQqM2dKvjJAkgEWnWu1hRVZCBcwktkkwcuoVBuOjoqfwSMK0pK0uGQRcjSArTrmPTRIcwgMqdXKLyGlCNTKuYev0dFFiK3imnQfAQAf8A1rHQPGpwtp5KQC2gWBkiQZMWAgi/SeBqxu4zBrIBdWcpt3tXAg6hrqAkdJiKV2piMMuDyuVKUgQG1252aUwnWix0VdOcCSlogA/w19XReuk7TUmyUNXjwQ4CbGLcam8KcEqUpfckQTCIMaaloHjwNOkYTDDRcnhnaUq5tonKCfN6KVhRWHd5HTqhs+ZfWOjtp6d4HFC7bUHp5SeB8SpVWGw5czKxEqSMsclAuk8AOufMKVQwzbv03KiDh1HMZJOa4tw7ANaLCiuPY4rMqaZt0lf/AM9NaSexQF+52SDFwV8e1mrO5s5kHMX8p+KQyQAbnmZ8wBtw6DSGJw2GXGbEpKRGjSAbTqoCOJ4cadhRXcQYaznDiVHQWATYyVcnPmFNVPFQkYZAHU84R9nwq9bQaZW2lCXEJSM1jMnME87S9kzFM2VYZtEDFIgzrGpJJ0V+YosKKjhloIUpxohKAScrilaCdChNoCjM2i9QW3dlrW7mECYkFYkKgSLxYaeatHw+Fw3IOoQ+2orCgFKUIEpCY16Ab9dcPbHQSSMSEggWCzAhIB49IJosKKJsthwrQ2sjnKCQQcyrqgWE5qve3d2VEqHKJS0kKytoakJWISBFp8BIKiZOsXMpfA7Y/wDJJ0gBxQPhC9jNh0VLObOw+Y99Imf46tTqbq4n6aHIKEtkYxLakpKyOXUtQSoXS6rnlJXJKpEhJPhBI46y2PHe1dn3iq1tjAMAApdlU+WJPb4X5mk8JvQci2HDK0yQ6vQttpUtQVBBLsJSgdJVJkgg28eb9twZUng/cU17VnRPfEeDcu3iSI5TSq5vyuFt/IP1qm8DikvBlwHLm5UgESZOeb6CPyKr+/h5zXyT9as2HyRpPpkPuyv9ZY/zW/tE1t4TWG7sH9ZY/wA1r7RNbsE1seJ0zG8z5Iz3eX95X2I+zTQobz/vTnYj7NNHUxo1jdA/qTHyE/QKf7TxqWkiUFQUcsCOPUdeNuo1H7nn9TY+Qn6oplvhyyi2hpKikglRSFAgg2GZJEC5tVHI6tlyCuitbdwzow2MU9GRLnKMiEwlopyhByixlRN57aq2wWFpaPOs6pKlEAhMnMUCImwKyJE+EamXC4suMJCnVLCkrRdV0JS4AtaicvOKZ0HAki1c4bChbuVKVY19KkKDTBhlspSE99f8EiZMDouda4J8HX74HmK2YhOAViAuStt1InKE5i4GRCjxI5QjSw6iTD7vocRmaw6UHFr5NKA4kFCShlb6lCTAWVKeAKgoAgWvNSu0t3GUONObTfccJzJ5JPNYQslGRlGRM5QCqcgvaR0tUJV8IoLaOSK3lpRmQQAlTIyqyE3ASs809QI4U2ND5zcYBh13GlzF4tUXQoqS0mQMoJgFUza8DQDjAO7BCf4Cgm0SkD08Jq+btbOUy1jkqcU5OIkFRkgc0R0DTgAKMiaX2Iy7aWz20ZSpuEzxgDQnppDksPH7P/SauO+GASGwocVG0CPAWZFZmrajomF6E/FR0x0U6sCbVhcN4npkdepIFEjD4WfA9v3hVJ7tYhx58IcIUIkDKnXMkDQXpDauJW27lQQAZnmp1k9NGoWPe58L4n0++uHWsONEgzpzv+VRStqPROYax4Kand4cPyTaFpACiCZjXngefjSodjNvC4c6pgfK/wCVKJwmG4D/AFdNvGqF+GHjaRw4f3qd2IkvMOqcAUpIMc3QQnpnpooLOBh8MeH+r/lRnD4fr+efxddQru1XEqUAUwkkDm8JPXTrZGMW48lteUpVM83qPXToLH68Nh+M/PPZ01yGGPGPz/70jvCo4d0pbSkSTIy9AT0EdJqMO2nYmEfNV1fzUUBNnBsxMrjpzqjo1mKZ4jAsAc0nsz/3qTx+CAwyXQkZ4JmNYHpqvjarvQj5qur+brpUCHmGwbaohTk8cq1W16NKc9wsacov1h7Kcbv4Pl2nVOISSkKiB1IM3npNQb+0FpUoAJhJgWOkwPjUcgSKsE3aHXZ4d8OvUOmnOEwqSnnOPyRwU50Uw2Q6p90IWlJTE2BvBT0k9NaNg9hwhIBCQABF7CNNaAM62tlSgQp/NMauD2mkVIWg35yDMKJmx4E8fPf6Kv28OzghKJIVzujQx21RdrrUhS58ErUUxwIOWNP5uHttDQh7sfaRZSkqjkkLI4ggrBvpdMjzX14Nd7MZyimiPFOhka0zdjMVNqOU3UBcwZBjsH5tSJRmAymUCYFzlkk5RxIABPV9C1V2S2rgU3YT+sMf5jf2ia3rLWE7sj9YY/zG/tEVveWtDxX2Znl/JGa7z/vTn9H1E0KPegfrTn9H1E0K6oDUN0ie5WPkJ+qKQ2pvOjli1hgrFOhMFtkA5Fzq68eY0mOBk9VZXtze95tIw6VrDeRqUpMEyw2pQzATkIV4PEzrMUtsfelbOBDYUUJXy0ISCi4KGxCwQVGyzIKTKuNpoZJJui7jjxZcsTs1ISru5wQQtw4TCnKlWUAqLzxhTyrpBuBKhGopLE7z5QGcMlDTSXWEhDUAKQtClqzEpgklOWRMgEyJBFXa2ry63YBhJeUfBjvpn4vN4azxHRUtgdjLUtIgCXkAT0sYZxahp0R6a47HaiZxbIdweFziZxCzxP8A5BsJJt1dUVJ4jZJdx6XBoysrOvFltOgSeviPPpTAKy4LBmx7+vs/bqN/RR7Yxa07Sw6EuLSlx5WdIVlC8rTJSFR4QBJ5vXSBkyxZvFm37Y/SnX88Kjmngb0+w6u942fLf7qjEq+6kIh981jkU/KP1F1kYwLq85TEZjqQONta1bfI95T8r/YussTtQIC0kaqMQR5rV0h2RfRI7ucuy+pbZQHEIKk5oIlJSeyTECbTFQ21tpKWs62kBRIzG+vN5t76Djqdau/6J3Ev44hSZHIui8dASbdijVX29hmm3hzJTBsIHSBx7K748qjw0QlFvmxi004UBVspjonT09NaB+kRMMYdKde50K86l5vvqjM45GXIkHUHhYR29BrRf0ptpRyITwZaHDQG1cZ98E49cmdN7NcKM0CZSBYRBSoknrsn0mrruHhyNn44q1ASPMpST/tqqt7XRyabHMhV/BuFJSBF+BQfnDrq87nIB2RjVXnOga8BlI+mot8DM4xmFWXHMoBGc9E3JipfczAKVj2ErAhSh6Caj1Y4Zlyk3VNgDoo63qyfo7OfaWGEEBJ42MiTpNT41I82I/pLZUcasJFy459KYqpIw6lIUbSJtGugP0Vb9/sRlx7k3ha9CPGHTVTRlgmFSSSBaO036B7ahzXBNVfJo28rOXZWHgXUh4+eco9gFZ7h8G4c0J+JI65Wj7gfRWpb+NhOzcJHk1jtv76z7YuNQX0hRhJQEGdJKgBoes3NOIvRbf0asTg8Yoi6UKA/q5P7gaoOPwzhdcypkZ1adtaf+j7DhOy8cokTmKZkQQAmIPGTpWY7QxwzLQZkqJ9v/dC7B8InP0fYZRxoCh8Wf9bda1yXOVab1mv6JyHMao3sysjtCkAVpsXM9PVUJdjRXt7kpCW+nPETpaqNjk98T8tf1k1ed9oCGTb9p1dFUbGOELA/nWf9Q95qSBjHEENBakiDyh+hfstSaMq5LcJWdQfAXw/pVf20Nqnvavln6F1EJcINvzdNMRZdnYkqUcxKFoKY4K6Se3MJke+ti2GpSsO0pSitRQCVGJJ6TFYUzjw4AlyQoeCseEmTH9Q0sfTWyfo/xTrmDRyoRCSUIUk+GlJIlSfikG3u42MEqlRV8mFpMqG9X725/T9RNCj3rH627/T9RNCrS6OFFS3rcAfMk3bZ0g/+O0IIBEef77sMPtFSWEImW8xKioEzMZhlmSkBCbWuB1Upvs2pWIsLBti44DudmPaTUI26kRJKhxEWtpfNPGeEX7azpLllyL4ReN29r5eagspGRSSEoBUshXKJUVk5gqYSbCyQNZqzPY5xxXOWbvtLgWAU40suERwVABE6CqDuelt14lxwNJTKwguJSCoyEIGdQk5im9xEzFzWiNBkAEPtFzlWyUoUX4GQADvKV8+OVAFpsZsTUGjtF8E6TOCwIFyX12Gp78vorjaWGL208MW78m+smyhoygESREyhQiZpxg9q97aS0y4rkFLKFOKQyCpRWCcqlKcAhSvCR1jhTkl8qCszDaucZ748UkkzEciATKuHpppCbE1vuDDvOpQSl51RynLOQLifCjwrf2NNW3RFugcOqmG9jTycK453QtSkkEFLLQSOchAzApWop5yjGborO07axKdHFSehpHt73TULFsXvehouMwJkZiAASSQ04QmOsiKoj+5SRJUpaTmIhTqE8Aq0t6HN7DNGN5cUNVnXi01/89a6Xvg6myncvG7bXmtkqWlC2JrcHBdxY5JaSpzMlSFHOlQSFIK5lAAkFAHnphvLuqFPuAqWQlQSFSlEkpbXAzCJBWRr8U03a3sfiQuQdIaa+nJSo3ueiSuB1tt6fNo0YbDJrdBOYEOEk5UiFoVJgDQX7eHpFWzbOBcxyA6tJSVJSQlJOgQFBJJB4ACY1qvs73OKPMWk9jSDHs6aZObx4gKy5x0k8i1+HrpOLHZ3/hZHEx4NuVTmunNOXkusiJmUm1WvdTOMG5hwg5HiFZyokiCU6BItzKpQ3meBu42DpBaYn2pmlhvK+n4ySI4NNiD0eDRQWOsTumULMlXPRI56OdJJCEoyFRVI4em1SewWHMPjEvoRnLaRzS4I+KLwnMCMw4VAubzPgSpaf6mmo1uLiOM+euWt5cRHNWmw4Nt6AzAIGmlqWv2PYsm9W7qsQtb6pSSc5RIEAqANyDME/wDdV1zdlKElUkBANg62VdBtBOhJgXHmrsb2YgzzkgW/hIvx1A/MVwN5nl/xEdcIQYjja9OmKy0b17UefYQ0trk0sAgKCirNPSIAmaqjG7gMw4VTlA/Z6ngJd1mxEdI1pde8b4lKig3GrSDY9IIvXeE26UiC4Aeoa+2nqKyzbtJUjDuYREqvymeAQYBby81R4i14MW66cvdEuErLhBJVbKjQKUk3U4IuDrHDjUq3vg6iMqgbeKTE8PCov8WOTmIbvxLY7JkmKNWGw83Lw3cD+eS5nQEEAIGUOOpQFGFn4wFug+atISu57eg1lT29TuUwU5TaQga29ot7K6G9j4i6fmD30njY9kW7fcgpatcOH7qoe0FkLSo2GdV5EXIP3GlNpbfeUElXJm9pbSTHHWmb7h0IBE8CU9PaPoo1oLsR2mvmK+WfoVUQF/nzp91SWPeCgR4JJnnaGxFlSRx4xUevDKF4MdIuNRxFqKANPDzfSa1jcnenksCy3yWbLn53KRMurOmQ9PTWSA/d9Jq9bvFs4RuHVpcGYKBbC0znWR8dJFin0GjfXkHDfge7wv58QpcRmDaomYltBieNCktstFLoBgkNsyRoe8t0daMekUX2U3fDGFOKWnhkw5iNT3Mz6PNUM9igpOiRJPxRmAAASNdLaxxOt6l98WyMYpRsOTw8GP8A+ZkVEucnlMCbgBWYJ1zEkpv1aHgOmqEvkyzHpDzYjikOSChOpBU2lQNpgSDrERPHrrQ2d7cSRGfKoOYfRCAQFyhzgdQY6h11mLWJ5MgAagXM6EXjSxk6e6rvuKwMViEtJQEpSsKUpHxoUFJuTACYIAHjHW1Q5OkS/J2gpKdnXT33ErQ5KpzIHKQlY+KmALdQpfYWMPw1jhmGXk28sJKhzcoGUDQXN6dY3YKidnpRm7y+46QUhUJzG6riBz5kz2UrsfYik7SxmJKlBK0lPggA5cswvNfTxRoRwp2MqWxsWTsfF5lqkPqA5gVqtpVyUnU5jE8JqkFYATznLwPBGt7aXrS8Nu8pjZT6VLcBcdSsDJBTmyCQkKPtjSqkNhmAC69YW5q7ROnOqSYmV9LohZKlwFG+UQIg3MdM1V8aJWVHXMfvrREbEsoco5qbZVHo4TVOOxSuZ5UEKM5WCoA6ROYfRQ2IU2VKWlQY0I84V0DjlrneJN0pBMGSZBBPaCBU5sbZJyFKVLQUpJKltKSCAFQACSBrw++m29Wze/pSpalc087kyZubQI0++m3wKuSA2SiHkRxUEnsNiPbUzthhWRToJMIE2IAsEjLa+g9FJbL2VDrZzLspNiysTccZgdtP9rYZQaxSVEHk0NCQAPCBVwEmJgVEZTUJsJFoP/dTOzU52xM2nTqMfR9FQQNrfn8xVh2YypOHQu0OSn0OQdR1a8KkBDbSMuKBJMWH0042POYi8ETTXH2eX2/cKd7CbKlkDo+8UfYhfbCcqAATCjeeiJjs09FRbPNWkptcfTUnt9RIBt4ahYAeCI4cba1FMXUntT91AyzrblM3nTW3QBVesq5Nz+fNView5EJ61q9EfdUW1sq85hp0K/DQxIltiCW7lA1uoEk8BoKabRmVkwUjKJHgzrMH86VP7vYCGolJiRcDWZHhA1DbV2aVYhYzRdNg1mnmp0AEUPoEPdkNAAqsEpCIlJUkKKwJISDFsx04catzMEjvqTabYdRGo05l6h92dnSp1HghSUEAtEAZV38MQTC9AIq4s4dKbJkDqDY+hFKwoqO9L3e25Kuat2ApvJMJMFNog2MTNUtxKoWJ1KfurQt+WSWUnMeao2ISZkcDlEcaoix4XaPu0p3wMa4l03I4GB2EQaTb2jBmIPSklJ1HR2e2nOIZseoj7jTVjZynFZEAqV0BJJ6NB2j00MBb4QB8IA/KSJ18ZMK9Jq5biMLcZeyWSIIGY3Uc0xzhHg9B7eFUp/ZSkGFGNLnS9xfSbi3Cp/ZjeIYQhTaiMxjmZVlUkwImYkwY6fTBp1wSUknyWreBqHoJuG2Zkk35FubgXvR0ht3NyokyeSYk9J5BuZ65m1Cr8Vwik3yUzfAKVi1AXAbw/m/VmTNQWHRMgnKDrM9fAD8zWoYrdIYhWfKltRS13xSyrOBh2QAG45oBBE8YPTFctfo1RnCnXmliRKSVJkcU5viyJvVGXyZZiuEZpOW6UkiZEz1xcee8VPbm7xpYxbbr2YpC0zlkTcAWEAJibXB0jjVzP6NUuyQ+2hKjJQ0oqQNBElUkW408b3BQ2kpK0qKsozFtZISmbJAVF5v2UiS4LwdpFLmCHKEph7lbyCQ3zMx+NzqR2TtZScTjeWWoMBbYZzDm89SgrLa8qUme2quzuGObDidT8Qg9cd8p2rcpBIzaQBbDKMmZKlKMyZ9FKiVlRT+kPEKbKHnSuLEKABJCpBMAGeFSWztttupkKAI1BMH+4q0tbispuAgkTGZtoiYsSkxmjXzUWC3TabASE9Ank2wO3jTv+hFZZ2mgFQKgDmMXiRAM9nuqsY7beNS8pLBlEkplLZ8JRPxrxcWrUn90GyjLzMpWHFCElRUBCYUoykDoETppSLm7rQVncQ2JiVL5KLWgmTwGgpW/Q1RTtmbYWcK53SpPKpKwRzRbKIsnz0N59pupKe5iC5Cj8UjKSkXkxVxb2M1lVCm18oSVZChKTNoywEgRAtwFKK2OlcJJSEzKp5NWboBIkwDeOkU+fQFA2FtPGKcl/k+REhRAb8LRI5pJ8IgaUptjZ6lcqEkK7oASqwBQEiASSrn+gVfju8wLd71BsUi4II4dIBpQbIBJKlhRkmZQIngAlMADSoqwdGQNbgmPCA/qH3CrBg9j5cM2wSE8krNmKc2Y51LiAoeMBJ6NK0BzZXNICgJiTmRMSDF02nqvXY2UOkeZSfw0+RcGMYzdZTzq3Cnk8xnLItwiwP5NSO7u7wwz2deVYKSmDeJI5xBTwA9taorZekqsAAAFITxJJ5qASSTxozsyY50JE2C03Ji5OSTYWvF6LYUjKNt7vFaUNoAIClLzhIT4R8Agkm066dlMkbhK1ChIjj/atlTswAg6kdK0cP6LjqokbNPFRUZJJLiOJJ4JEUXIKRR8Xs9KlpdCUjKFDk+TBmbAZpA04wapy38clZCWVwDaWVG3C9bWrZ0wM0CZIDibwCADzSYvMV38FJ6vW/8AChOSDgpmykAMNlxHfMqSuURClC4v0RpUDvI85mzYYAADnJ5ME6hINtLkDzitRVs1JIKliAIA5RMDUkiEAyZ1JNGnZaLlJSDBg5wSJtIlBE9ccKX6rH+mjPd0X3lJcU+lUggCU5b5QVA21skX6OupN/biUqCQhSieAgq8w4+yrSnZLSRGZvr75cxxNhJrr4PbUQM4ITMJCgRcglXgyTYC50FD2bBV9lG3qxgLCQAocqpIQSMqVSCoXVAEjpiqc9sh/K4Q2ocn4Z5vNgJWeNzlINukVtPcGHChmUiQbZjNx1EURwLKlFRXmUsyTmTKjw8EDgANNAKlb9C4MV/w9izmAb4J0WixKQR8brHZ1V0nc7GBRIRE6kPIHRqMxBAgefsrbDgmoCSsoTOYpK8oJiJMiTHoo/g1rgJ6wufvpXIfBjSdzcctISvkgkEKAKgRmEwbdp4/dTrIEoQoCG1rVzCtYkNAAiE2OiueoyQDmgGTrS9khalKK1FSjJKzM8IgAQAOAok7FbCkkoBUkyFCVQem6bVJSkhUih7yqJxB+QzN5vyLc3i954DsFClt8Z7sckmYbnp/ZI1ka0KvR6RTfZGsbVeCEgOuQEpA74rQAQNa6O1nvKuesV76OhUqIhfCr3lXPnq99dfCz3lnfWK99ChToAfC73lnfWK99D4We8q56xXvoUKKAHws95Z31ivfQ+FnvLO+sV76FCigB8LPeWd9Yr30R2s95Z31ivfR0KKAL4We8s76xXvofCr3lXPWK99ChSoA/hZ7yrnrFe+h8LPeWd9Yr30KFOgB8LveWd9Yr30Phd7yzvrFe+hQooAfC73lnfWK99D4Xf8ALO+sV76FClQA+F3vLO+sV76Hwu95Z31ivfQoU6AHws95Z31ivfQ+FnvLO+sV76FCigB8KveVc9Yr30PhV7yrnrFe+hQooAvhV7yrnrFe+gNrPeWc9Yr30KFKgAdrveWd9Yr30PhZ7yzvrFe+hQp0AZ2u95Z31ivfRDaz3lnPWK99ChRQBjaz3lnfWK99D4We8s76xXvoUKKAidrY1xTqipa1EhNyok+CBqTQoUK4HY//2Q=="/>
          <p:cNvSpPr>
            <a:spLocks noChangeAspect="1" noChangeArrowheads="1"/>
          </p:cNvSpPr>
          <p:nvPr/>
        </p:nvSpPr>
        <p:spPr bwMode="auto">
          <a:xfrm>
            <a:off x="114300" y="-895350"/>
            <a:ext cx="2466975" cy="1847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pic>
        <p:nvPicPr>
          <p:cNvPr id="8198" name="Picture 6" descr="http://www.fond-ecran-image.fr/galerie-membre/belgique/charleroi-hotel-de-ville-7207-08-9-4-cpf-3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68277" y="188640"/>
            <a:ext cx="1536171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3. Les enjeux – financement des PL</a:t>
            </a:r>
            <a:endParaRPr lang="fr-BE" sz="2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5</a:t>
            </a:fld>
            <a:endParaRPr lang="fr-BE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1584176"/>
                <a:gridCol w="48348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Recettes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% recettes totales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Remarques</a:t>
                      </a:r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Transferts Communautés et Régions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39,3%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Fonds des communes / FSAS / F. des provinces</a:t>
                      </a:r>
                    </a:p>
                    <a:p>
                      <a:r>
                        <a:rPr lang="fr-FR" dirty="0" smtClean="0"/>
                        <a:t>Transferts</a:t>
                      </a:r>
                      <a:r>
                        <a:rPr lang="fr-FR" baseline="0" dirty="0" smtClean="0"/>
                        <a:t> spécifiques (enseignement, …)</a:t>
                      </a:r>
                    </a:p>
                    <a:p>
                      <a:r>
                        <a:rPr lang="fr-FR" baseline="0" dirty="0" smtClean="0"/>
                        <a:t>Subsides investissements</a:t>
                      </a:r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Transferts Etat fédéral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10,3%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Sécurité</a:t>
                      </a:r>
                    </a:p>
                    <a:p>
                      <a:r>
                        <a:rPr lang="fr-FR" dirty="0" smtClean="0"/>
                        <a:t>Aspect spécifique Bruxelles (mainmorte,…)</a:t>
                      </a:r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Fiscalité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36,4%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Communes</a:t>
                      </a:r>
                      <a:r>
                        <a:rPr lang="fr-FR" baseline="0" dirty="0" smtClean="0"/>
                        <a:t> et provinces : additionnels (80%) et fiscalité propre</a:t>
                      </a:r>
                      <a:endParaRPr lang="fr-B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Autres recettes</a:t>
                      </a:r>
                    </a:p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 smtClean="0"/>
                        <a:t>Données : R. Savage, SPF Finances,</a:t>
                      </a:r>
                      <a:r>
                        <a:rPr lang="fr-FR" sz="1000" baseline="0" dirty="0" smtClean="0"/>
                        <a:t> colloque CIF, 2010</a:t>
                      </a:r>
                      <a:endParaRPr lang="fr-BE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14,0%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Recettes intercommunales d’énergie</a:t>
                      </a:r>
                    </a:p>
                    <a:p>
                      <a:r>
                        <a:rPr lang="fr-FR" dirty="0" smtClean="0"/>
                        <a:t>Dividendes Dexia</a:t>
                      </a:r>
                    </a:p>
                    <a:p>
                      <a:r>
                        <a:rPr lang="fr-FR" dirty="0" smtClean="0"/>
                        <a:t>Ventes de bois</a:t>
                      </a:r>
                    </a:p>
                    <a:p>
                      <a:r>
                        <a:rPr lang="fr-FR" dirty="0" smtClean="0"/>
                        <a:t>Autres</a:t>
                      </a:r>
                      <a:r>
                        <a:rPr lang="fr-FR" baseline="0" dirty="0" smtClean="0"/>
                        <a:t> recettes patrimoniales</a:t>
                      </a:r>
                      <a:endParaRPr lang="fr-B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3. Les enjeux – au niveau des PL</a:t>
            </a:r>
            <a:endParaRPr lang="fr-BE" sz="2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Articulation avec politiques économiques et fiscales régionales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Impact des dépenses sociales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Moyens vs nouvelles tâches / missions / dépenses transférées</a:t>
            </a:r>
          </a:p>
          <a:p>
            <a:r>
              <a:rPr lang="fr-FR" dirty="0" smtClean="0"/>
              <a:t>Péréquation horizontale (Fonds des communes)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Recherche nouvelles recettes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Impact du pilotage macro-budgétaire (périmètre SEC95)</a:t>
            </a:r>
          </a:p>
          <a:p>
            <a:r>
              <a:rPr lang="fr-FR" dirty="0" smtClean="0"/>
              <a:t>Objectivation des subsides d’investissements</a:t>
            </a:r>
          </a:p>
          <a:p>
            <a:pPr lvl="1"/>
            <a:endParaRPr lang="fr-FR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4. Le cas de la Wallonie</a:t>
            </a:r>
            <a:br>
              <a:rPr lang="fr-FR" dirty="0" smtClean="0"/>
            </a:br>
            <a:r>
              <a:rPr lang="fr-FR" dirty="0" smtClean="0"/>
              <a:t>Aperçu schématique</a:t>
            </a:r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7</a:t>
            </a:fld>
            <a:endParaRPr lang="fr-BE"/>
          </a:p>
        </p:txBody>
      </p:sp>
      <p:pic>
        <p:nvPicPr>
          <p:cNvPr id="24581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59856"/>
            <a:ext cx="8229600" cy="485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ttp://t2.gstatic.com/images?q=tbn:ANd9GcSfHxv8aymr1tTDZCUKVoOYEkIr6bT87JPVeK9laucv8_0NHWsPW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2073" y="166513"/>
            <a:ext cx="1374383" cy="1246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4. Le cas de la Wallonie</a:t>
            </a:r>
            <a:br>
              <a:rPr lang="fr-FR" dirty="0" smtClean="0"/>
            </a:br>
            <a:r>
              <a:rPr lang="fr-FR" dirty="0" smtClean="0"/>
              <a:t>Les intercommunales</a:t>
            </a:r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8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Plusieurs formes juridiques possibles : SA,  SCRL, ASBL</a:t>
            </a:r>
          </a:p>
          <a:p>
            <a:r>
              <a:rPr lang="fr-FR" dirty="0" smtClean="0"/>
              <a:t>Participations communales, provinciales, régionales, privé</a:t>
            </a:r>
          </a:p>
          <a:p>
            <a:r>
              <a:rPr lang="fr-FR" dirty="0" smtClean="0"/>
              <a:t>Organisation sur base territoriale ou par métier.</a:t>
            </a:r>
          </a:p>
          <a:p>
            <a:r>
              <a:rPr lang="fr-FR" dirty="0" smtClean="0"/>
              <a:t>Secteur : expansion économique, déchets, environnement et/ou eau, financement, gaz-électricité-télédistribution, médico-social (incendie)</a:t>
            </a:r>
          </a:p>
          <a:p>
            <a:r>
              <a:rPr lang="fr-FR" dirty="0" smtClean="0"/>
              <a:t>127 actives, dont 112 basées en Wallonie -&gt; arriver à 56 avec maintien des services à la population</a:t>
            </a:r>
          </a:p>
          <a:p>
            <a:r>
              <a:rPr lang="fr-BE" dirty="0" smtClean="0"/>
              <a:t>Objectifs des réformes du GW :</a:t>
            </a:r>
          </a:p>
          <a:p>
            <a:pPr lvl="1"/>
            <a:r>
              <a:rPr lang="fr-BE" dirty="0" smtClean="0"/>
              <a:t>transparence et la participation</a:t>
            </a:r>
          </a:p>
          <a:p>
            <a:pPr lvl="1"/>
            <a:r>
              <a:rPr lang="fr-BE" dirty="0" smtClean="0"/>
              <a:t>la représentation démocratique et la problématique des mandats</a:t>
            </a:r>
          </a:p>
          <a:p>
            <a:pPr lvl="1"/>
            <a:r>
              <a:rPr lang="fr-BE" dirty="0" smtClean="0"/>
              <a:t>l'optimalisation des principes de gestion et le fonctionnement des organes</a:t>
            </a:r>
          </a:p>
          <a:p>
            <a:pPr lvl="1"/>
            <a:r>
              <a:rPr lang="fr-BE" dirty="0" smtClean="0"/>
              <a:t>la simplification administrative</a:t>
            </a:r>
          </a:p>
          <a:p>
            <a:pPr lvl="1"/>
            <a:r>
              <a:rPr lang="fr-BE" dirty="0" smtClean="0"/>
              <a:t>le personnel (garantir l’emploi / promouvoir la mobilité)</a:t>
            </a:r>
          </a:p>
          <a:p>
            <a:endParaRPr lang="fr-BE" dirty="0"/>
          </a:p>
        </p:txBody>
      </p:sp>
      <p:pic>
        <p:nvPicPr>
          <p:cNvPr id="4098" name="Picture 2" descr="http://t0.gstatic.com/images?q=tbn:ANd9GcR8Cevq1pR2aQNUIgV4FleMvEu6j0F3wT9GG9_OOUuYGjtGlADGs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88640"/>
            <a:ext cx="1794198" cy="1008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4. Le cas de la Wallonie</a:t>
            </a:r>
            <a:br>
              <a:rPr lang="fr-FR" dirty="0" smtClean="0"/>
            </a:br>
            <a:r>
              <a:rPr lang="fr-FR" dirty="0" smtClean="0"/>
              <a:t>Les enjeux – niveau </a:t>
            </a:r>
            <a:r>
              <a:rPr lang="fr-FR" dirty="0" err="1" smtClean="0"/>
              <a:t>supracommunal</a:t>
            </a:r>
            <a:endParaRPr lang="fr-BE" sz="2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9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5162128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Provinces</a:t>
            </a:r>
          </a:p>
          <a:p>
            <a:pPr lvl="1"/>
            <a:r>
              <a:rPr lang="fr-FR" dirty="0" smtClean="0"/>
              <a:t>Rôles variables </a:t>
            </a:r>
          </a:p>
          <a:p>
            <a:pPr lvl="1">
              <a:buNone/>
            </a:pPr>
            <a:r>
              <a:rPr lang="fr-FR" dirty="0" smtClean="0"/>
              <a:t>	(cf. enseignement, …)</a:t>
            </a:r>
          </a:p>
          <a:p>
            <a:pPr lvl="1"/>
            <a:r>
              <a:rPr lang="fr-FR" dirty="0" smtClean="0"/>
              <a:t>Réductions des compétences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Remise en cause</a:t>
            </a:r>
          </a:p>
          <a:p>
            <a:r>
              <a:rPr lang="fr-FR" dirty="0" smtClean="0"/>
              <a:t>Intercommunales</a:t>
            </a:r>
          </a:p>
          <a:p>
            <a:pPr lvl="1"/>
            <a:r>
              <a:rPr lang="fr-FR" dirty="0" smtClean="0"/>
              <a:t>Outils techniques ? Par métier ou sur base territoriale ?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Rationalisation ( /2 en RW) ? Gouvernance ?</a:t>
            </a:r>
          </a:p>
          <a:p>
            <a:r>
              <a:rPr lang="fr-FR" dirty="0" smtClean="0"/>
              <a:t>Territorialisation</a:t>
            </a:r>
          </a:p>
          <a:p>
            <a:pPr lvl="1"/>
            <a:r>
              <a:rPr lang="fr-FR" dirty="0" smtClean="0"/>
              <a:t>Politiques sociales, scolaires, culturelles,…</a:t>
            </a:r>
          </a:p>
          <a:p>
            <a:pPr lvl="1"/>
            <a:r>
              <a:rPr lang="fr-FR" dirty="0" smtClean="0"/>
              <a:t>Transports en commun,…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Rationalisation ?</a:t>
            </a:r>
          </a:p>
          <a:p>
            <a:endParaRPr lang="fr-FR" dirty="0" smtClean="0">
              <a:solidFill>
                <a:srgbClr val="FF0000"/>
              </a:solidFill>
            </a:endParaRPr>
          </a:p>
          <a:p>
            <a:pPr lvl="1"/>
            <a:endParaRPr lang="fr-FR" dirty="0" smtClean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5093168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Vers des Communautés urbaines ou de communes ?</a:t>
            </a:r>
          </a:p>
          <a:p>
            <a:pPr lvl="1"/>
            <a:r>
              <a:rPr lang="fr-FR" dirty="0" smtClean="0"/>
              <a:t>Concerter, arrêter,  coordonner mise en œuvre stratégie de développement économique, social, environnemental et culturel du territoire</a:t>
            </a:r>
          </a:p>
          <a:p>
            <a:pPr lvl="1"/>
            <a:r>
              <a:rPr lang="fr-FR" dirty="0" smtClean="0"/>
              <a:t>Organe délibérant et comité stratégique</a:t>
            </a:r>
          </a:p>
          <a:p>
            <a:pPr lvl="1"/>
            <a:r>
              <a:rPr lang="fr-FR" dirty="0" smtClean="0"/>
              <a:t>Financement par contrat de territoires, dotation </a:t>
            </a:r>
            <a:r>
              <a:rPr lang="fr-FR" dirty="0" err="1" smtClean="0"/>
              <a:t>compl</a:t>
            </a:r>
            <a:r>
              <a:rPr lang="fr-FR" dirty="0" smtClean="0"/>
              <a:t>. Fonds des communes, subventions communales, voire affectation part de la fiscalité mais PAS de pouvoir fiscal propre (harmonisation ? mutualisation ?).</a:t>
            </a:r>
          </a:p>
          <a:p>
            <a:pPr lvl="1"/>
            <a:endParaRPr lang="fr-FR" dirty="0" smtClean="0"/>
          </a:p>
          <a:p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4644008" y="1196752"/>
            <a:ext cx="4032448" cy="51125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6" name="Picture 2" descr="Retour à  la page d'accueil">
            <a:hlinkClick r:id="rId2" tooltip="UVCW - Retour à la page d'accueil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5949280"/>
            <a:ext cx="847725" cy="666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5. Conclusions générales</a:t>
            </a:r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10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Moment important en termes de réformes institutionnelles en Belgique</a:t>
            </a:r>
          </a:p>
          <a:p>
            <a:pPr lvl="1"/>
            <a:r>
              <a:rPr lang="fr-FR" dirty="0" smtClean="0"/>
              <a:t>Au niveau fédéral</a:t>
            </a:r>
          </a:p>
          <a:p>
            <a:pPr lvl="1"/>
            <a:r>
              <a:rPr lang="fr-FR" dirty="0" smtClean="0"/>
              <a:t>Impact au niveau infrarégional (vers la fin de la lasagne institutionnelle ?)</a:t>
            </a:r>
          </a:p>
          <a:p>
            <a:r>
              <a:rPr lang="fr-FR" dirty="0" smtClean="0"/>
              <a:t>Réaffirmation de l’importance de la coopération </a:t>
            </a:r>
            <a:r>
              <a:rPr lang="fr-FR" dirty="0" err="1" smtClean="0"/>
              <a:t>supralocale</a:t>
            </a:r>
            <a:endParaRPr lang="fr-FR" dirty="0" smtClean="0"/>
          </a:p>
          <a:p>
            <a:pPr lvl="1"/>
            <a:r>
              <a:rPr lang="fr-FR" dirty="0" smtClean="0"/>
              <a:t>Territoires pertinents / gouvernance / financement</a:t>
            </a:r>
          </a:p>
          <a:p>
            <a:pPr lvl="1"/>
            <a:r>
              <a:rPr lang="fr-FR" dirty="0" smtClean="0"/>
              <a:t>Remise en cause des provinces</a:t>
            </a:r>
          </a:p>
          <a:p>
            <a:r>
              <a:rPr lang="fr-FR" dirty="0" smtClean="0"/>
              <a:t>En termes financiers </a:t>
            </a:r>
          </a:p>
          <a:p>
            <a:pPr lvl="1"/>
            <a:r>
              <a:rPr lang="fr-FR" dirty="0" smtClean="0"/>
              <a:t>Associer les pouvoirs locaux aux mécanismes de concertation / pilotage macro-budgétaires</a:t>
            </a:r>
          </a:p>
          <a:p>
            <a:pPr lvl="1"/>
            <a:r>
              <a:rPr lang="fr-FR" dirty="0" smtClean="0"/>
              <a:t>Promouvoir l’efficacité / l’efficience, notamment sur base d’indicateurs </a:t>
            </a:r>
            <a:r>
              <a:rPr lang="fr-FR" u="sng" dirty="0" smtClean="0"/>
              <a:t>pertinents</a:t>
            </a:r>
          </a:p>
          <a:p>
            <a:pPr lvl="1"/>
            <a:endParaRPr lang="fr-BE" dirty="0"/>
          </a:p>
        </p:txBody>
      </p:sp>
      <p:pic>
        <p:nvPicPr>
          <p:cNvPr id="1026" name="Picture 2" descr="http://www.edutic.ua.es/usuarios/elboter/img_webquest/conclusio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64989" y="194320"/>
            <a:ext cx="1311467" cy="1146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6. Conclusion personnelle</a:t>
            </a:r>
            <a:endParaRPr lang="fr-BE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C6ED4-5E46-41F1-BE23-719CA1CC4855}" type="slidenum">
              <a:rPr lang="fr-BE" smtClean="0"/>
              <a:pPr/>
              <a:t>11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/>
          </a:bodyPr>
          <a:lstStyle/>
          <a:p>
            <a:r>
              <a:rPr lang="fr-FR" b="1" dirty="0" smtClean="0"/>
              <a:t>Renforcer l’efficacité du secteur public, en le </a:t>
            </a:r>
            <a:r>
              <a:rPr lang="fr-FR" b="1" dirty="0" smtClean="0"/>
              <a:t>rationalisant, pas </a:t>
            </a:r>
            <a:r>
              <a:rPr lang="fr-FR" b="1" dirty="0" smtClean="0"/>
              <a:t>en le cassant</a:t>
            </a:r>
          </a:p>
          <a:p>
            <a:pPr lvl="1"/>
            <a:r>
              <a:rPr lang="fr-FR" dirty="0" smtClean="0"/>
              <a:t>Eviter les doublons : institutions,  investissements, dépenses,…</a:t>
            </a:r>
          </a:p>
          <a:p>
            <a:pPr lvl="2"/>
            <a:r>
              <a:rPr lang="fr-FR" dirty="0" smtClean="0"/>
              <a:t>Ex. rationalisation des structures économiques, bassins scolaires, …</a:t>
            </a:r>
          </a:p>
          <a:p>
            <a:pPr lvl="1"/>
            <a:r>
              <a:rPr lang="fr-FR" dirty="0" smtClean="0"/>
              <a:t>Cibler/programmer les investissements en fonction d’une évaluation de leurs besoins et de leur apport</a:t>
            </a:r>
          </a:p>
          <a:p>
            <a:pPr lvl="2"/>
            <a:r>
              <a:rPr lang="fr-FR" dirty="0" smtClean="0"/>
              <a:t>Ex. plan Marshall (et 2.vert), droits de tirage pour investissements,…</a:t>
            </a:r>
          </a:p>
          <a:p>
            <a:pPr lvl="1"/>
            <a:r>
              <a:rPr lang="fr-FR" dirty="0" smtClean="0"/>
              <a:t>Développer des indicateurs objectifs et pertinents pour l’attribution des moyens et mettre en œuvre une véritable évaluation des politiques</a:t>
            </a:r>
          </a:p>
          <a:p>
            <a:pPr lvl="2"/>
            <a:r>
              <a:rPr lang="fr-FR" dirty="0" smtClean="0"/>
              <a:t>Ex. plan Marshall (et 2. vert)</a:t>
            </a:r>
          </a:p>
          <a:p>
            <a:pPr lvl="1"/>
            <a:r>
              <a:rPr lang="fr-FR" dirty="0" smtClean="0"/>
              <a:t>Développer des partenariats sur une base pragmatique</a:t>
            </a:r>
          </a:p>
          <a:p>
            <a:pPr lvl="2"/>
            <a:r>
              <a:rPr lang="fr-FR" dirty="0" smtClean="0"/>
              <a:t>Activités économiques, enseignement,  services aux personnes, …</a:t>
            </a:r>
            <a:endParaRPr lang="fr-BE" dirty="0"/>
          </a:p>
        </p:txBody>
      </p:sp>
      <p:pic>
        <p:nvPicPr>
          <p:cNvPr id="1026" name="Picture 2" descr="http://www.edutic.ua.es/usuarios/elboter/img_webquest/conclusio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64989" y="194320"/>
            <a:ext cx="1311467" cy="1146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Origine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691</TotalTime>
  <Words>803</Words>
  <Application>Microsoft Office PowerPoint</Application>
  <PresentationFormat>Affichage à l'écran (4:3)</PresentationFormat>
  <Paragraphs>186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Origine</vt:lpstr>
      <vt:lpstr>        Réflexions au départ du cas belge   </vt:lpstr>
      <vt:lpstr>1. Cadre institutionnel</vt:lpstr>
      <vt:lpstr>2. Finances publiques : aperçu global</vt:lpstr>
      <vt:lpstr>3. Les enjeux</vt:lpstr>
      <vt:lpstr>3. Les enjeux – financement des PL</vt:lpstr>
      <vt:lpstr>3. Les enjeux – au niveau des PL</vt:lpstr>
      <vt:lpstr>4. Le cas de la Wallonie Aperçu schématique</vt:lpstr>
      <vt:lpstr>4. Le cas de la Wallonie Les intercommunales</vt:lpstr>
      <vt:lpstr>4. Le cas de la Wallonie Les enjeux – niveau supracommunal</vt:lpstr>
      <vt:lpstr>5. Conclusions générales</vt:lpstr>
      <vt:lpstr>6. Conclusion personnelle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Jean-François Husson</dc:creator>
  <cp:lastModifiedBy>Jean-François Husson</cp:lastModifiedBy>
  <cp:revision>73</cp:revision>
  <dcterms:created xsi:type="dcterms:W3CDTF">2011-09-06T09:18:00Z</dcterms:created>
  <dcterms:modified xsi:type="dcterms:W3CDTF">2012-11-14T16:48:04Z</dcterms:modified>
</cp:coreProperties>
</file>